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260" r:id="rId3"/>
    <p:sldId id="261" r:id="rId4"/>
    <p:sldId id="262" r:id="rId5"/>
    <p:sldId id="263" r:id="rId6"/>
    <p:sldId id="278" r:id="rId7"/>
    <p:sldId id="265" r:id="rId8"/>
    <p:sldId id="264" r:id="rId9"/>
    <p:sldId id="285" r:id="rId10"/>
    <p:sldId id="274" r:id="rId11"/>
    <p:sldId id="286" r:id="rId12"/>
    <p:sldId id="289" r:id="rId13"/>
    <p:sldId id="287" r:id="rId14"/>
    <p:sldId id="279" r:id="rId15"/>
    <p:sldId id="282" r:id="rId16"/>
    <p:sldId id="293" r:id="rId17"/>
    <p:sldId id="271" r:id="rId18"/>
    <p:sldId id="272" r:id="rId19"/>
    <p:sldId id="295" r:id="rId20"/>
    <p:sldId id="298" r:id="rId21"/>
    <p:sldId id="297" r:id="rId22"/>
    <p:sldId id="292" r:id="rId2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sorterViewPr>
    <p:cViewPr>
      <p:scale>
        <a:sx n="100" d="100"/>
        <a:sy n="100" d="100"/>
      </p:scale>
      <p:origin x="0" y="-65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___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___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28575" cap="rnd">
              <a:solidFill>
                <a:schemeClr val="accent1"/>
              </a:solidFill>
              <a:round/>
            </a:ln>
            <a:effectLst/>
          </c:spPr>
          <c:marker>
            <c:symbol val="circle"/>
            <c:size val="8"/>
            <c:spPr>
              <a:solidFill>
                <a:schemeClr val="accent1"/>
              </a:solidFill>
              <a:ln w="9525">
                <a:solidFill>
                  <a:schemeClr val="accent1"/>
                </a:solidFill>
              </a:ln>
              <a:effectLst/>
            </c:spPr>
          </c:marker>
          <c:dLbls>
            <c:dLbl>
              <c:idx val="2"/>
              <c:layout>
                <c:manualLayout>
                  <c:x val="-2.1869369583841339E-2"/>
                  <c:y val="-5.16527224799557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E72-42FB-8D77-C632E070BF4B}"/>
                </c:ext>
              </c:extLst>
            </c:dLbl>
            <c:dLbl>
              <c:idx val="3"/>
              <c:layout>
                <c:manualLayout>
                  <c:x val="-1.0748776050619717E-2"/>
                  <c:y val="-6.68410063732989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7F8-4FE4-B288-A7338B60991B}"/>
                </c:ext>
              </c:extLst>
            </c:dLbl>
            <c:dLbl>
              <c:idx val="5"/>
              <c:layout>
                <c:manualLayout>
                  <c:x val="-9.1373079166476537E-2"/>
                  <c:y val="6.47907873690085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79E-41E9-B9B7-E04874B4A2A1}"/>
                </c:ext>
              </c:extLst>
            </c:dLbl>
            <c:dLbl>
              <c:idx val="6"/>
              <c:layout>
                <c:manualLayout>
                  <c:x val="-3.159988892541031E-2"/>
                  <c:y val="-6.937238702218943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E72-42FB-8D77-C632E070BF4B}"/>
                </c:ext>
              </c:extLst>
            </c:dLbl>
            <c:dLbl>
              <c:idx val="7"/>
              <c:layout>
                <c:manualLayout>
                  <c:x val="-1.0748776050619717E-2"/>
                  <c:y val="-7.19037676710799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79E-41E9-B9B7-E04874B4A2A1}"/>
                </c:ext>
              </c:extLst>
            </c:dLbl>
            <c:dLbl>
              <c:idx val="8"/>
              <c:layout>
                <c:manualLayout>
                  <c:x val="-2.3259443775494042E-2"/>
                  <c:y val="-4.40585805332842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79E-41E9-B9B7-E04874B4A2A1}"/>
                </c:ext>
              </c:extLst>
            </c:dLbl>
            <c:dLbl>
              <c:idx val="9"/>
              <c:layout>
                <c:manualLayout>
                  <c:x val="-3.020981473375766E-2"/>
                  <c:y val="-7.19037676710799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E72-42FB-8D77-C632E070BF4B}"/>
                </c:ext>
              </c:extLst>
            </c:dLbl>
            <c:dLbl>
              <c:idx val="10"/>
              <c:layout>
                <c:manualLayout>
                  <c:x val="-1.0748776050619717E-2"/>
                  <c:y val="-3.14016772888315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E72-42FB-8D77-C632E070BF4B}"/>
                </c:ext>
              </c:extLst>
            </c:dLbl>
            <c:dLbl>
              <c:idx val="12"/>
              <c:layout>
                <c:manualLayout>
                  <c:x val="-3.0209814733757556E-2"/>
                  <c:y val="-3.39330579377220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BC3-4C51-B814-FCFC4F367514}"/>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④推計一覧!$A$24:$A$38</c:f>
              <c:strCache>
                <c:ptCount val="15"/>
                <c:pt idx="0">
                  <c:v>H28</c:v>
                </c:pt>
                <c:pt idx="1">
                  <c:v>H29</c:v>
                </c:pt>
                <c:pt idx="2">
                  <c:v>H30</c:v>
                </c:pt>
                <c:pt idx="3">
                  <c:v>H31</c:v>
                </c:pt>
                <c:pt idx="4">
                  <c:v>R02</c:v>
                </c:pt>
                <c:pt idx="5">
                  <c:v>R03</c:v>
                </c:pt>
                <c:pt idx="6">
                  <c:v>R04</c:v>
                </c:pt>
                <c:pt idx="7">
                  <c:v>R05</c:v>
                </c:pt>
                <c:pt idx="8">
                  <c:v>R06</c:v>
                </c:pt>
                <c:pt idx="9">
                  <c:v>R07</c:v>
                </c:pt>
                <c:pt idx="10">
                  <c:v>R08</c:v>
                </c:pt>
                <c:pt idx="11">
                  <c:v>R09</c:v>
                </c:pt>
                <c:pt idx="12">
                  <c:v>R10</c:v>
                </c:pt>
                <c:pt idx="13">
                  <c:v>R11</c:v>
                </c:pt>
                <c:pt idx="14">
                  <c:v>R12</c:v>
                </c:pt>
              </c:strCache>
            </c:strRef>
          </c:cat>
          <c:val>
            <c:numRef>
              <c:f>④推計一覧!$B$24:$B$38</c:f>
              <c:numCache>
                <c:formatCode>#,##0_ </c:formatCode>
                <c:ptCount val="15"/>
                <c:pt idx="0">
                  <c:v>74849</c:v>
                </c:pt>
                <c:pt idx="1">
                  <c:v>74051</c:v>
                </c:pt>
                <c:pt idx="2">
                  <c:v>71929</c:v>
                </c:pt>
                <c:pt idx="3">
                  <c:v>69913</c:v>
                </c:pt>
                <c:pt idx="4">
                  <c:v>68590</c:v>
                </c:pt>
                <c:pt idx="5">
                  <c:v>65551</c:v>
                </c:pt>
                <c:pt idx="6">
                  <c:v>67150</c:v>
                </c:pt>
                <c:pt idx="7">
                  <c:v>67110</c:v>
                </c:pt>
                <c:pt idx="8">
                  <c:v>66760</c:v>
                </c:pt>
                <c:pt idx="9">
                  <c:v>65400</c:v>
                </c:pt>
                <c:pt idx="10">
                  <c:v>65140</c:v>
                </c:pt>
                <c:pt idx="11">
                  <c:v>64030</c:v>
                </c:pt>
                <c:pt idx="12">
                  <c:v>63040</c:v>
                </c:pt>
                <c:pt idx="13">
                  <c:v>61620</c:v>
                </c:pt>
                <c:pt idx="14">
                  <c:v>61420</c:v>
                </c:pt>
              </c:numCache>
            </c:numRef>
          </c:val>
          <c:smooth val="0"/>
          <c:extLst>
            <c:ext xmlns:c16="http://schemas.microsoft.com/office/drawing/2014/chart" uri="{C3380CC4-5D6E-409C-BE32-E72D297353CC}">
              <c16:uniqueId val="{00000000-679E-41E9-B9B7-E04874B4A2A1}"/>
            </c:ext>
          </c:extLst>
        </c:ser>
        <c:dLbls>
          <c:showLegendKey val="0"/>
          <c:showVal val="0"/>
          <c:showCatName val="0"/>
          <c:showSerName val="0"/>
          <c:showPercent val="0"/>
          <c:showBubbleSize val="0"/>
        </c:dLbls>
        <c:marker val="1"/>
        <c:smooth val="0"/>
        <c:axId val="400450047"/>
        <c:axId val="400442559"/>
      </c:lineChart>
      <c:catAx>
        <c:axId val="400450047"/>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00442559"/>
        <c:crosses val="autoZero"/>
        <c:auto val="1"/>
        <c:lblAlgn val="ctr"/>
        <c:lblOffset val="100"/>
        <c:noMultiLvlLbl val="0"/>
      </c:catAx>
      <c:valAx>
        <c:axId val="400442559"/>
        <c:scaling>
          <c:orientation val="minMax"/>
          <c:min val="60000"/>
        </c:scaling>
        <c:delete val="0"/>
        <c:axPos val="l"/>
        <c:majorGridlines>
          <c:spPr>
            <a:ln w="9525" cap="flat" cmpd="sng" algn="ctr">
              <a:solidFill>
                <a:sysClr val="windowText" lastClr="000000"/>
              </a:solidFill>
              <a:prstDash val="dash"/>
              <a:round/>
            </a:ln>
            <a:effectLst/>
          </c:spPr>
        </c:majorGridlines>
        <c:numFmt formatCode="#,##0_ "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00450047"/>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Meiryo UI" panose="020B0604030504040204" pitchFamily="50" charset="-128"/>
          <a:ea typeface="Meiryo UI" panose="020B0604030504040204" pitchFamily="50" charset="-128"/>
        </a:defRPr>
      </a:pPr>
      <a:endParaRPr lang="ja-JP"/>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④推計一覧!$B$1</c:f>
              <c:strCache>
                <c:ptCount val="1"/>
                <c:pt idx="0">
                  <c:v>公立</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④推計一覧!$A$2:$A$7</c:f>
              <c:strCache>
                <c:ptCount val="6"/>
                <c:pt idx="0">
                  <c:v>H28</c:v>
                </c:pt>
                <c:pt idx="1">
                  <c:v>H29</c:v>
                </c:pt>
                <c:pt idx="2">
                  <c:v>H30</c:v>
                </c:pt>
                <c:pt idx="3">
                  <c:v>H31</c:v>
                </c:pt>
                <c:pt idx="4">
                  <c:v>R02</c:v>
                </c:pt>
                <c:pt idx="5">
                  <c:v>R03</c:v>
                </c:pt>
              </c:strCache>
            </c:strRef>
          </c:cat>
          <c:val>
            <c:numRef>
              <c:f>④推計一覧!$B$2:$B$7</c:f>
              <c:numCache>
                <c:formatCode>#,##0.0_ </c:formatCode>
                <c:ptCount val="6"/>
                <c:pt idx="0">
                  <c:v>66.900000000000006</c:v>
                </c:pt>
                <c:pt idx="1">
                  <c:v>65.8</c:v>
                </c:pt>
                <c:pt idx="2">
                  <c:v>65.5</c:v>
                </c:pt>
                <c:pt idx="3">
                  <c:v>64.900000000000006</c:v>
                </c:pt>
                <c:pt idx="4">
                  <c:v>63.9</c:v>
                </c:pt>
                <c:pt idx="5">
                  <c:v>61.6</c:v>
                </c:pt>
              </c:numCache>
            </c:numRef>
          </c:val>
          <c:extLst>
            <c:ext xmlns:c16="http://schemas.microsoft.com/office/drawing/2014/chart" uri="{C3380CC4-5D6E-409C-BE32-E72D297353CC}">
              <c16:uniqueId val="{00000000-679E-41E9-B9B7-E04874B4A2A1}"/>
            </c:ext>
          </c:extLst>
        </c:ser>
        <c:ser>
          <c:idx val="1"/>
          <c:order val="1"/>
          <c:tx>
            <c:strRef>
              <c:f>④推計一覧!$C$1</c:f>
              <c:strCache>
                <c:ptCount val="1"/>
                <c:pt idx="0">
                  <c:v>私立</c:v>
                </c:pt>
              </c:strCache>
            </c:strRef>
          </c:tx>
          <c:spPr>
            <a:pattFill prst="pct20">
              <a:fgClr>
                <a:srgbClr val="FF0000"/>
              </a:fgClr>
              <a:bgClr>
                <a:sysClr val="window" lastClr="FFFFFF"/>
              </a:bgClr>
            </a:patt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④推計一覧!$A$2:$A$7</c:f>
              <c:strCache>
                <c:ptCount val="6"/>
                <c:pt idx="0">
                  <c:v>H28</c:v>
                </c:pt>
                <c:pt idx="1">
                  <c:v>H29</c:v>
                </c:pt>
                <c:pt idx="2">
                  <c:v>H30</c:v>
                </c:pt>
                <c:pt idx="3">
                  <c:v>H31</c:v>
                </c:pt>
                <c:pt idx="4">
                  <c:v>R02</c:v>
                </c:pt>
                <c:pt idx="5">
                  <c:v>R03</c:v>
                </c:pt>
              </c:strCache>
            </c:strRef>
          </c:cat>
          <c:val>
            <c:numRef>
              <c:f>④推計一覧!$C$2:$C$7</c:f>
              <c:numCache>
                <c:formatCode>#,##0.0_ </c:formatCode>
                <c:ptCount val="6"/>
                <c:pt idx="0">
                  <c:v>33.1</c:v>
                </c:pt>
                <c:pt idx="1">
                  <c:v>34.200000000000003</c:v>
                </c:pt>
                <c:pt idx="2">
                  <c:v>34.5</c:v>
                </c:pt>
                <c:pt idx="3">
                  <c:v>35.1</c:v>
                </c:pt>
                <c:pt idx="4">
                  <c:v>36.1</c:v>
                </c:pt>
                <c:pt idx="5">
                  <c:v>38.4</c:v>
                </c:pt>
              </c:numCache>
            </c:numRef>
          </c:val>
          <c:extLst>
            <c:ext xmlns:c16="http://schemas.microsoft.com/office/drawing/2014/chart" uri="{C3380CC4-5D6E-409C-BE32-E72D297353CC}">
              <c16:uniqueId val="{00000000-8335-4D8A-BEC4-B7227A4AFB9C}"/>
            </c:ext>
          </c:extLst>
        </c:ser>
        <c:dLbls>
          <c:showLegendKey val="0"/>
          <c:showVal val="0"/>
          <c:showCatName val="0"/>
          <c:showSerName val="0"/>
          <c:showPercent val="0"/>
          <c:showBubbleSize val="0"/>
        </c:dLbls>
        <c:gapWidth val="150"/>
        <c:overlap val="100"/>
        <c:axId val="400450047"/>
        <c:axId val="400442559"/>
      </c:barChart>
      <c:catAx>
        <c:axId val="400450047"/>
        <c:scaling>
          <c:orientation val="maxMin"/>
        </c:scaling>
        <c:delete val="0"/>
        <c:axPos val="l"/>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00442559"/>
        <c:crosses val="autoZero"/>
        <c:auto val="1"/>
        <c:lblAlgn val="ctr"/>
        <c:lblOffset val="100"/>
        <c:noMultiLvlLbl val="0"/>
      </c:catAx>
      <c:valAx>
        <c:axId val="400442559"/>
        <c:scaling>
          <c:orientation val="minMax"/>
          <c:min val="0"/>
        </c:scaling>
        <c:delete val="0"/>
        <c:axPos val="t"/>
        <c:majorGridlines>
          <c:spPr>
            <a:ln w="9525" cap="flat" cmpd="sng" algn="ctr">
              <a:solidFill>
                <a:sysClr val="windowText" lastClr="000000"/>
              </a:solidFill>
              <a:prstDash val="dash"/>
              <a:round/>
            </a:ln>
            <a:effectLst/>
          </c:spPr>
        </c:majorGridlines>
        <c:numFmt formatCode="0%"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004500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200">
          <a:latin typeface="ＭＳ Ｐゴシック" panose="020B0600070205080204" pitchFamily="50" charset="-128"/>
          <a:ea typeface="ＭＳ Ｐゴシック" panose="020B0600070205080204" pitchFamily="50" charset="-128"/>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5"/>
          <c:order val="0"/>
          <c:tx>
            <c:strRef>
              <c:f>Sheet1!$B$2</c:f>
              <c:strCache>
                <c:ptCount val="1"/>
                <c:pt idx="0">
                  <c:v>公立中学校卒業者</c:v>
                </c:pt>
              </c:strCache>
            </c:strRef>
          </c:tx>
          <c:spPr>
            <a:gradFill rotWithShape="1">
              <a:gsLst>
                <a:gs pos="0">
                  <a:schemeClr val="accent5">
                    <a:lumMod val="60000"/>
                    <a:lumMod val="110000"/>
                    <a:satMod val="105000"/>
                    <a:tint val="67000"/>
                  </a:schemeClr>
                </a:gs>
                <a:gs pos="50000">
                  <a:schemeClr val="accent5">
                    <a:lumMod val="60000"/>
                    <a:lumMod val="105000"/>
                    <a:satMod val="103000"/>
                    <a:tint val="73000"/>
                  </a:schemeClr>
                </a:gs>
                <a:gs pos="100000">
                  <a:schemeClr val="accent5">
                    <a:lumMod val="60000"/>
                    <a:lumMod val="105000"/>
                    <a:satMod val="109000"/>
                    <a:tint val="81000"/>
                  </a:schemeClr>
                </a:gs>
              </a:gsLst>
              <a:lin ang="5400000" scaled="0"/>
            </a:gradFill>
            <a:ln w="9525" cap="flat" cmpd="sng" algn="ctr">
              <a:solidFill>
                <a:schemeClr val="accent5">
                  <a:lumMod val="60000"/>
                  <a:shade val="95000"/>
                </a:schemeClr>
              </a:solidFill>
              <a:round/>
            </a:ln>
            <a:effectLst/>
          </c:spPr>
          <c:invertIfNegative val="0"/>
          <c:dLbls>
            <c:dLbl>
              <c:idx val="5"/>
              <c:layout>
                <c:manualLayout>
                  <c:x val="0"/>
                  <c:y val="1.58091811093148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4F2-4761-841A-13017EAA4B82}"/>
                </c:ext>
              </c:extLst>
            </c:dLbl>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Sheet1!$A$3:$A$9</c:f>
              <c:strCache>
                <c:ptCount val="7"/>
                <c:pt idx="0">
                  <c:v>H28</c:v>
                </c:pt>
                <c:pt idx="1">
                  <c:v>H29</c:v>
                </c:pt>
                <c:pt idx="2">
                  <c:v>H30</c:v>
                </c:pt>
                <c:pt idx="3">
                  <c:v>H31</c:v>
                </c:pt>
                <c:pt idx="4">
                  <c:v>R2</c:v>
                </c:pt>
                <c:pt idx="5">
                  <c:v>R3</c:v>
                </c:pt>
                <c:pt idx="6">
                  <c:v>R4</c:v>
                </c:pt>
              </c:strCache>
            </c:strRef>
          </c:cat>
          <c:val>
            <c:numRef>
              <c:f>Sheet1!$B$3:$B$9</c:f>
              <c:numCache>
                <c:formatCode>#,##0_);[Red]\(#,##0\)</c:formatCode>
                <c:ptCount val="7"/>
                <c:pt idx="0">
                  <c:v>74849</c:v>
                </c:pt>
                <c:pt idx="1">
                  <c:v>74051</c:v>
                </c:pt>
                <c:pt idx="2">
                  <c:v>71929</c:v>
                </c:pt>
                <c:pt idx="3">
                  <c:v>69913</c:v>
                </c:pt>
                <c:pt idx="4">
                  <c:v>68590</c:v>
                </c:pt>
                <c:pt idx="5">
                  <c:v>65551</c:v>
                </c:pt>
                <c:pt idx="6">
                  <c:v>67150</c:v>
                </c:pt>
              </c:numCache>
            </c:numRef>
          </c:val>
          <c:extLst xmlns:c15="http://schemas.microsoft.com/office/drawing/2012/chart">
            <c:ext xmlns:c16="http://schemas.microsoft.com/office/drawing/2014/chart" uri="{C3380CC4-5D6E-409C-BE32-E72D297353CC}">
              <c16:uniqueId val="{00000005-69A3-40AC-9C19-E058FBFC48CB}"/>
            </c:ext>
          </c:extLst>
        </c:ser>
        <c:ser>
          <c:idx val="8"/>
          <c:order val="1"/>
          <c:tx>
            <c:strRef>
              <c:f>Sheet1!$C$2</c:f>
              <c:strCache>
                <c:ptCount val="1"/>
                <c:pt idx="0">
                  <c:v>工業系高校志願者</c:v>
                </c:pt>
              </c:strCache>
            </c:strRef>
          </c:tx>
          <c:spPr>
            <a:pattFill prst="pct20">
              <a:fgClr>
                <a:srgbClr val="FF0000"/>
              </a:fgClr>
              <a:bgClr>
                <a:schemeClr val="bg1"/>
              </a:bgClr>
            </a:pattFill>
            <a:ln w="9525" cap="flat" cmpd="sng" algn="ctr">
              <a:solidFill>
                <a:schemeClr val="tx1"/>
              </a:solidFill>
              <a:round/>
            </a:ln>
            <a:effectLst/>
          </c:spPr>
          <c:invertIfNegative val="0"/>
          <c:dLbls>
            <c:dLbl>
              <c:idx val="0"/>
              <c:layout>
                <c:manualLayout>
                  <c:x val="3.125E-2"/>
                  <c:y val="-9.661054628142733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0C5-490E-A71B-13434F93E1BD}"/>
                </c:ext>
              </c:extLst>
            </c:dLbl>
            <c:dLbl>
              <c:idx val="1"/>
              <c:layout>
                <c:manualLayout>
                  <c:x val="3.437499999999994E-2"/>
                  <c:y val="-2.634863518219244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0C5-490E-A71B-13434F93E1BD}"/>
                </c:ext>
              </c:extLst>
            </c:dLbl>
            <c:dLbl>
              <c:idx val="2"/>
              <c:layout>
                <c:manualLayout>
                  <c:x val="2.5000000000000001E-2"/>
                  <c:y val="-2.634863518219244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0C5-490E-A71B-13434F93E1BD}"/>
                </c:ext>
              </c:extLst>
            </c:dLbl>
            <c:dLbl>
              <c:idx val="3"/>
              <c:layout>
                <c:manualLayout>
                  <c:x val="2.8125000000000001E-2"/>
                  <c:y val="-9.661054628142733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0C5-490E-A71B-13434F93E1BD}"/>
                </c:ext>
              </c:extLst>
            </c:dLbl>
            <c:dLbl>
              <c:idx val="4"/>
              <c:layout>
                <c:manualLayout>
                  <c:x val="2.6562499999999885E-2"/>
                  <c:y val="-2.634863518219244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0C5-490E-A71B-13434F93E1BD}"/>
                </c:ext>
              </c:extLst>
            </c:dLbl>
            <c:dLbl>
              <c:idx val="5"/>
              <c:layout>
                <c:manualLayout>
                  <c:x val="2.6562499999999999E-2"/>
                  <c:y val="-2.634863518219147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0C5-490E-A71B-13434F93E1BD}"/>
                </c:ext>
              </c:extLst>
            </c:dLbl>
            <c:dLbl>
              <c:idx val="6"/>
              <c:layout>
                <c:manualLayout>
                  <c:x val="2.3437499999999886E-2"/>
                  <c:y val="-9.661054628142733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BF3-42A5-B246-497781ED055C}"/>
                </c:ext>
              </c:extLst>
            </c:dLbl>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Sheet1!$A$3:$A$9</c:f>
              <c:strCache>
                <c:ptCount val="7"/>
                <c:pt idx="0">
                  <c:v>H28</c:v>
                </c:pt>
                <c:pt idx="1">
                  <c:v>H29</c:v>
                </c:pt>
                <c:pt idx="2">
                  <c:v>H30</c:v>
                </c:pt>
                <c:pt idx="3">
                  <c:v>H31</c:v>
                </c:pt>
                <c:pt idx="4">
                  <c:v>R2</c:v>
                </c:pt>
                <c:pt idx="5">
                  <c:v>R3</c:v>
                </c:pt>
                <c:pt idx="6">
                  <c:v>R4</c:v>
                </c:pt>
              </c:strCache>
            </c:strRef>
          </c:cat>
          <c:val>
            <c:numRef>
              <c:f>Sheet1!$C$3:$C$9</c:f>
              <c:numCache>
                <c:formatCode>#,##0_);[Red]\(#,##0\)</c:formatCode>
                <c:ptCount val="7"/>
                <c:pt idx="0">
                  <c:v>3540</c:v>
                </c:pt>
                <c:pt idx="1">
                  <c:v>3693</c:v>
                </c:pt>
                <c:pt idx="2">
                  <c:v>3386</c:v>
                </c:pt>
                <c:pt idx="3">
                  <c:v>3019</c:v>
                </c:pt>
                <c:pt idx="4">
                  <c:v>2750</c:v>
                </c:pt>
                <c:pt idx="5">
                  <c:v>2213</c:v>
                </c:pt>
                <c:pt idx="6">
                  <c:v>2176</c:v>
                </c:pt>
              </c:numCache>
            </c:numRef>
          </c:val>
          <c:extLst xmlns:c15="http://schemas.microsoft.com/office/drawing/2012/chart">
            <c:ext xmlns:c16="http://schemas.microsoft.com/office/drawing/2014/chart" uri="{C3380CC4-5D6E-409C-BE32-E72D297353CC}">
              <c16:uniqueId val="{00000008-69A3-40AC-9C19-E058FBFC48CB}"/>
            </c:ext>
          </c:extLst>
        </c:ser>
        <c:dLbls>
          <c:showLegendKey val="0"/>
          <c:showVal val="0"/>
          <c:showCatName val="0"/>
          <c:showSerName val="0"/>
          <c:showPercent val="0"/>
          <c:showBubbleSize val="0"/>
        </c:dLbls>
        <c:gapWidth val="247"/>
        <c:axId val="1514152191"/>
        <c:axId val="1514167167"/>
        <c:extLst/>
      </c:barChart>
      <c:lineChart>
        <c:grouping val="stacked"/>
        <c:varyColors val="0"/>
        <c:ser>
          <c:idx val="11"/>
          <c:order val="2"/>
          <c:tx>
            <c:strRef>
              <c:f>Sheet1!$D$2</c:f>
              <c:strCache>
                <c:ptCount val="1"/>
                <c:pt idx="0">
                  <c:v>公立中学校卒業者に占める工業系高校志願者の割合</c:v>
                </c:pt>
              </c:strCache>
            </c:strRef>
          </c:tx>
          <c:spPr>
            <a:ln w="15875" cap="rnd">
              <a:solidFill>
                <a:schemeClr val="accent5">
                  <a:lumMod val="80000"/>
                </a:schemeClr>
              </a:solidFill>
              <a:round/>
            </a:ln>
            <a:effectLst/>
          </c:spPr>
          <c:marker>
            <c:symbol val="diamond"/>
            <c:size val="10"/>
            <c:spPr>
              <a:solidFill>
                <a:schemeClr val="tx1"/>
              </a:solidFill>
              <a:ln w="9525" cap="flat" cmpd="sng" algn="ctr">
                <a:solidFill>
                  <a:schemeClr val="accent5">
                    <a:lumMod val="80000"/>
                    <a:shade val="95000"/>
                  </a:schemeClr>
                </a:solidFill>
                <a:round/>
              </a:ln>
              <a:effectLst/>
            </c:spPr>
          </c:marker>
          <c:dLbls>
            <c:dLbl>
              <c:idx val="0"/>
              <c:layout>
                <c:manualLayout>
                  <c:x val="0"/>
                  <c:y val="-5.79669974008212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0C5-490E-A71B-13434F93E1BD}"/>
                </c:ext>
              </c:extLst>
            </c:dLbl>
            <c:dLbl>
              <c:idx val="1"/>
              <c:layout>
                <c:manualLayout>
                  <c:x val="4.6874999999999998E-3"/>
                  <c:y val="-3.16183622186297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0C5-490E-A71B-13434F93E1BD}"/>
                </c:ext>
              </c:extLst>
            </c:dLbl>
            <c:dLbl>
              <c:idx val="2"/>
              <c:layout>
                <c:manualLayout>
                  <c:x val="4.6874999999999426E-3"/>
                  <c:y val="-1.8444044627534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0C5-490E-A71B-13434F93E1BD}"/>
                </c:ext>
              </c:extLst>
            </c:dLbl>
            <c:dLbl>
              <c:idx val="3"/>
              <c:layout>
                <c:manualLayout>
                  <c:x val="1.5625000000000001E-3"/>
                  <c:y val="-3.42532257368489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0C5-490E-A71B-13434F93E1BD}"/>
                </c:ext>
              </c:extLst>
            </c:dLbl>
            <c:dLbl>
              <c:idx val="4"/>
              <c:layout>
                <c:manualLayout>
                  <c:x val="1.5624999999998854E-3"/>
                  <c:y val="-1.58091811093149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865-4426-850A-001922042F61}"/>
                </c:ext>
              </c:extLst>
            </c:dLbl>
            <c:dLbl>
              <c:idx val="5"/>
              <c:layout>
                <c:manualLayout>
                  <c:x val="-1.40625E-2"/>
                  <c:y val="-3.42532257368490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4F2-4761-841A-13017EAA4B82}"/>
                </c:ext>
              </c:extLst>
            </c:dLbl>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Sheet1!$A$3:$A$9</c:f>
              <c:strCache>
                <c:ptCount val="7"/>
                <c:pt idx="0">
                  <c:v>H28</c:v>
                </c:pt>
                <c:pt idx="1">
                  <c:v>H29</c:v>
                </c:pt>
                <c:pt idx="2">
                  <c:v>H30</c:v>
                </c:pt>
                <c:pt idx="3">
                  <c:v>H31</c:v>
                </c:pt>
                <c:pt idx="4">
                  <c:v>R2</c:v>
                </c:pt>
                <c:pt idx="5">
                  <c:v>R3</c:v>
                </c:pt>
                <c:pt idx="6">
                  <c:v>R4</c:v>
                </c:pt>
              </c:strCache>
            </c:strRef>
          </c:cat>
          <c:val>
            <c:numRef>
              <c:f>Sheet1!$D$3:$D$9</c:f>
              <c:numCache>
                <c:formatCode>0.00%</c:formatCode>
                <c:ptCount val="7"/>
                <c:pt idx="0">
                  <c:v>4.729522104503734E-2</c:v>
                </c:pt>
                <c:pt idx="1">
                  <c:v>4.9871034827348719E-2</c:v>
                </c:pt>
                <c:pt idx="2">
                  <c:v>4.7074198167637533E-2</c:v>
                </c:pt>
                <c:pt idx="3">
                  <c:v>4.3182240784975616E-2</c:v>
                </c:pt>
                <c:pt idx="4">
                  <c:v>4.0093308062399767E-2</c:v>
                </c:pt>
                <c:pt idx="5">
                  <c:v>3.3759973150676574E-2</c:v>
                </c:pt>
                <c:pt idx="6">
                  <c:v>3.2405063291139242E-2</c:v>
                </c:pt>
              </c:numCache>
            </c:numRef>
          </c:val>
          <c:smooth val="0"/>
          <c:extLst xmlns:c15="http://schemas.microsoft.com/office/drawing/2012/chart">
            <c:ext xmlns:c16="http://schemas.microsoft.com/office/drawing/2014/chart" uri="{C3380CC4-5D6E-409C-BE32-E72D297353CC}">
              <c16:uniqueId val="{0000000B-69A3-40AC-9C19-E058FBFC48CB}"/>
            </c:ext>
          </c:extLst>
        </c:ser>
        <c:dLbls>
          <c:showLegendKey val="0"/>
          <c:showVal val="0"/>
          <c:showCatName val="0"/>
          <c:showSerName val="0"/>
          <c:showPercent val="0"/>
          <c:showBubbleSize val="0"/>
        </c:dLbls>
        <c:marker val="1"/>
        <c:smooth val="0"/>
        <c:axId val="189561456"/>
        <c:axId val="189576016"/>
      </c:lineChart>
      <c:catAx>
        <c:axId val="1514152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dk1"/>
                </a:solidFill>
                <a:latin typeface="Meiryo UI" panose="020B0604030504040204" pitchFamily="50" charset="-128"/>
                <a:ea typeface="Meiryo UI" panose="020B0604030504040204" pitchFamily="50" charset="-128"/>
                <a:cs typeface="+mn-cs"/>
              </a:defRPr>
            </a:pPr>
            <a:endParaRPr lang="ja-JP"/>
          </a:p>
        </c:txPr>
        <c:crossAx val="1514167167"/>
        <c:crosses val="autoZero"/>
        <c:auto val="1"/>
        <c:lblAlgn val="ctr"/>
        <c:lblOffset val="100"/>
        <c:noMultiLvlLbl val="0"/>
      </c:catAx>
      <c:valAx>
        <c:axId val="1514167167"/>
        <c:scaling>
          <c:orientation val="minMax"/>
          <c:max val="77000"/>
          <c:min val="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solidFill>
                <a:latin typeface="Meiryo UI" panose="020B0604030504040204" pitchFamily="50" charset="-128"/>
                <a:ea typeface="Meiryo UI" panose="020B0604030504040204" pitchFamily="50" charset="-128"/>
                <a:cs typeface="+mn-cs"/>
              </a:defRPr>
            </a:pPr>
            <a:endParaRPr lang="ja-JP"/>
          </a:p>
        </c:txPr>
        <c:crossAx val="1514152191"/>
        <c:crosses val="autoZero"/>
        <c:crossBetween val="between"/>
      </c:valAx>
      <c:valAx>
        <c:axId val="189576016"/>
        <c:scaling>
          <c:orientation val="minMax"/>
          <c:max val="6.0000000000000012E-2"/>
          <c:min val="0"/>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solidFill>
                <a:latin typeface="Meiryo UI" panose="020B0604030504040204" pitchFamily="50" charset="-128"/>
                <a:ea typeface="Meiryo UI" panose="020B0604030504040204" pitchFamily="50" charset="-128"/>
                <a:cs typeface="+mn-cs"/>
              </a:defRPr>
            </a:pPr>
            <a:endParaRPr lang="ja-JP"/>
          </a:p>
        </c:txPr>
        <c:crossAx val="189561456"/>
        <c:crosses val="max"/>
        <c:crossBetween val="between"/>
      </c:valAx>
      <c:catAx>
        <c:axId val="189561456"/>
        <c:scaling>
          <c:orientation val="minMax"/>
        </c:scaling>
        <c:delete val="1"/>
        <c:axPos val="b"/>
        <c:numFmt formatCode="General" sourceLinked="1"/>
        <c:majorTickMark val="out"/>
        <c:minorTickMark val="none"/>
        <c:tickLblPos val="nextTo"/>
        <c:crossAx val="189576016"/>
        <c:crosses val="autoZero"/>
        <c:auto val="1"/>
        <c:lblAlgn val="ctr"/>
        <c:lblOffset val="100"/>
        <c:noMultiLvlLbl val="0"/>
      </c:catAx>
      <c:spPr>
        <a:noFill/>
        <a:ln>
          <a:noFill/>
        </a:ln>
        <a:effectLst/>
      </c:spPr>
    </c:plotArea>
    <c:legend>
      <c:legendPos val="b"/>
      <c:layout>
        <c:manualLayout>
          <c:xMode val="edge"/>
          <c:yMode val="edge"/>
          <c:x val="0.05"/>
          <c:y val="0.91027522083060852"/>
          <c:w val="0.9"/>
          <c:h val="5.547155343254251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9"/>
          <c:tx>
            <c:strRef>
              <c:f>Sheet1!$A$11</c:f>
              <c:strCache>
                <c:ptCount val="1"/>
                <c:pt idx="0">
                  <c:v>工科高校9校</c:v>
                </c:pt>
              </c:strCache>
            </c:strRef>
          </c:tx>
          <c:spPr>
            <a:solidFill>
              <a:schemeClr val="accent4"/>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H28</c:v>
                </c:pt>
                <c:pt idx="1">
                  <c:v>H29</c:v>
                </c:pt>
                <c:pt idx="2">
                  <c:v>H30</c:v>
                </c:pt>
                <c:pt idx="3">
                  <c:v>H31</c:v>
                </c:pt>
                <c:pt idx="4">
                  <c:v>R02</c:v>
                </c:pt>
                <c:pt idx="5">
                  <c:v>R03</c:v>
                </c:pt>
                <c:pt idx="6">
                  <c:v>R04</c:v>
                </c:pt>
              </c:strCache>
            </c:strRef>
          </c:cat>
          <c:val>
            <c:numRef>
              <c:f>Sheet1!$B$11:$H$11</c:f>
              <c:numCache>
                <c:formatCode>#,##0_);[Red]\(#,##0\)</c:formatCode>
                <c:ptCount val="7"/>
                <c:pt idx="0">
                  <c:v>2676</c:v>
                </c:pt>
                <c:pt idx="1">
                  <c:v>2771</c:v>
                </c:pt>
                <c:pt idx="2">
                  <c:v>2539</c:v>
                </c:pt>
                <c:pt idx="3">
                  <c:v>2298</c:v>
                </c:pt>
                <c:pt idx="4">
                  <c:v>1998</c:v>
                </c:pt>
                <c:pt idx="5">
                  <c:v>1591</c:v>
                </c:pt>
                <c:pt idx="6">
                  <c:v>1580</c:v>
                </c:pt>
              </c:numCache>
            </c:numRef>
          </c:val>
          <c:extLst>
            <c:ext xmlns:c16="http://schemas.microsoft.com/office/drawing/2014/chart" uri="{C3380CC4-5D6E-409C-BE32-E72D297353CC}">
              <c16:uniqueId val="{00000000-6782-412A-9095-A76A84298C82}"/>
            </c:ext>
          </c:extLst>
        </c:ser>
        <c:ser>
          <c:idx val="12"/>
          <c:order val="14"/>
          <c:tx>
            <c:strRef>
              <c:f>Sheet1!$A$16</c:f>
              <c:strCache>
                <c:ptCount val="1"/>
                <c:pt idx="0">
                  <c:v>工業高校4校</c:v>
                </c:pt>
              </c:strCache>
            </c:strRef>
          </c:tx>
          <c:spPr>
            <a:pattFill prst="pct10">
              <a:fgClr>
                <a:schemeClr val="accent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H28</c:v>
                </c:pt>
                <c:pt idx="1">
                  <c:v>H29</c:v>
                </c:pt>
                <c:pt idx="2">
                  <c:v>H30</c:v>
                </c:pt>
                <c:pt idx="3">
                  <c:v>H31</c:v>
                </c:pt>
                <c:pt idx="4">
                  <c:v>R02</c:v>
                </c:pt>
                <c:pt idx="5">
                  <c:v>R03</c:v>
                </c:pt>
                <c:pt idx="6">
                  <c:v>R04</c:v>
                </c:pt>
              </c:strCache>
            </c:strRef>
          </c:cat>
          <c:val>
            <c:numRef>
              <c:f>Sheet1!$B$16:$H$16</c:f>
              <c:numCache>
                <c:formatCode>#,##0_);[Red]\(#,##0\)</c:formatCode>
                <c:ptCount val="7"/>
                <c:pt idx="0">
                  <c:v>864</c:v>
                </c:pt>
                <c:pt idx="1">
                  <c:v>922</c:v>
                </c:pt>
                <c:pt idx="2">
                  <c:v>847</c:v>
                </c:pt>
                <c:pt idx="3">
                  <c:v>721</c:v>
                </c:pt>
                <c:pt idx="4">
                  <c:v>752</c:v>
                </c:pt>
                <c:pt idx="5">
                  <c:v>622</c:v>
                </c:pt>
                <c:pt idx="6">
                  <c:v>596</c:v>
                </c:pt>
              </c:numCache>
            </c:numRef>
          </c:val>
          <c:extLst>
            <c:ext xmlns:c16="http://schemas.microsoft.com/office/drawing/2014/chart" uri="{C3380CC4-5D6E-409C-BE32-E72D297353CC}">
              <c16:uniqueId val="{00000004-5880-4BCE-AEF6-1ED9BE4A58D0}"/>
            </c:ext>
          </c:extLst>
        </c:ser>
        <c:dLbls>
          <c:showLegendKey val="0"/>
          <c:showVal val="0"/>
          <c:showCatName val="0"/>
          <c:showSerName val="0"/>
          <c:showPercent val="0"/>
          <c:showBubbleSize val="0"/>
        </c:dLbls>
        <c:gapWidth val="120"/>
        <c:overlap val="100"/>
        <c:axId val="1514152191"/>
        <c:axId val="1514167167"/>
        <c:extLst>
          <c:ext xmlns:c15="http://schemas.microsoft.com/office/drawing/2012/chart" uri="{02D57815-91ED-43cb-92C2-25804820EDAC}">
            <c15:filteredBarSeries>
              <c15:ser>
                <c:idx val="5"/>
                <c:order val="0"/>
                <c:tx>
                  <c:strRef>
                    <c:extLst>
                      <c:ext uri="{02D57815-91ED-43cb-92C2-25804820EDAC}">
                        <c15:formulaRef>
                          <c15:sqref>Sheet1!$A$2</c15:sqref>
                        </c15:formulaRef>
                      </c:ext>
                    </c:extLst>
                    <c:strCache>
                      <c:ptCount val="1"/>
                      <c:pt idx="0">
                        <c:v>茨木工科</c:v>
                      </c:pt>
                    </c:strCache>
                  </c:strRef>
                </c:tx>
                <c:spPr>
                  <a:solidFill>
                    <a:schemeClr val="accent4">
                      <a:lumMod val="60000"/>
                    </a:schemeClr>
                  </a:solidFill>
                  <a:ln>
                    <a:noFill/>
                  </a:ln>
                  <a:effectLst/>
                </c:spPr>
                <c:invertIfNegative val="0"/>
                <c:cat>
                  <c:strRef>
                    <c:extLst>
                      <c:ext uri="{02D57815-91ED-43cb-92C2-25804820EDAC}">
                        <c15:formulaRef>
                          <c15:sqref>Sheet1!$B$1:$H$1</c15:sqref>
                        </c15:formulaRef>
                      </c:ext>
                    </c:extLst>
                    <c:strCache>
                      <c:ptCount val="7"/>
                      <c:pt idx="0">
                        <c:v>H28</c:v>
                      </c:pt>
                      <c:pt idx="1">
                        <c:v>H29</c:v>
                      </c:pt>
                      <c:pt idx="2">
                        <c:v>H30</c:v>
                      </c:pt>
                      <c:pt idx="3">
                        <c:v>H31</c:v>
                      </c:pt>
                      <c:pt idx="4">
                        <c:v>R02</c:v>
                      </c:pt>
                      <c:pt idx="5">
                        <c:v>R03</c:v>
                      </c:pt>
                      <c:pt idx="6">
                        <c:v>R04</c:v>
                      </c:pt>
                    </c:strCache>
                  </c:strRef>
                </c:cat>
                <c:val>
                  <c:numRef>
                    <c:extLst>
                      <c:ext uri="{02D57815-91ED-43cb-92C2-25804820EDAC}">
                        <c15:formulaRef>
                          <c15:sqref>Sheet1!$B$2:$H$2</c15:sqref>
                        </c15:formulaRef>
                      </c:ext>
                    </c:extLst>
                    <c:numCache>
                      <c:formatCode>#,##0_);[Red]\(#,##0\)</c:formatCode>
                      <c:ptCount val="7"/>
                      <c:pt idx="0">
                        <c:v>311</c:v>
                      </c:pt>
                      <c:pt idx="1">
                        <c:v>270</c:v>
                      </c:pt>
                      <c:pt idx="2">
                        <c:v>235</c:v>
                      </c:pt>
                      <c:pt idx="3">
                        <c:v>239</c:v>
                      </c:pt>
                      <c:pt idx="4">
                        <c:v>208</c:v>
                      </c:pt>
                      <c:pt idx="5">
                        <c:v>163</c:v>
                      </c:pt>
                      <c:pt idx="6">
                        <c:v>166</c:v>
                      </c:pt>
                    </c:numCache>
                  </c:numRef>
                </c:val>
                <c:extLst>
                  <c:ext xmlns:c16="http://schemas.microsoft.com/office/drawing/2014/chart" uri="{C3380CC4-5D6E-409C-BE32-E72D297353CC}">
                    <c16:uniqueId val="{00000005-69A3-40AC-9C19-E058FBFC48CB}"/>
                  </c:ext>
                </c:extLst>
              </c15:ser>
            </c15:filteredBarSeries>
            <c15:filteredBarSeries>
              <c15:ser>
                <c:idx val="8"/>
                <c:order val="1"/>
                <c:tx>
                  <c:strRef>
                    <c:extLst xmlns:c15="http://schemas.microsoft.com/office/drawing/2012/chart">
                      <c:ext xmlns:c15="http://schemas.microsoft.com/office/drawing/2012/chart" uri="{02D57815-91ED-43cb-92C2-25804820EDAC}">
                        <c15:formulaRef>
                          <c15:sqref>Sheet1!$A$3</c15:sqref>
                        </c15:formulaRef>
                      </c:ext>
                    </c:extLst>
                    <c:strCache>
                      <c:ptCount val="1"/>
                      <c:pt idx="0">
                        <c:v>今宮工科</c:v>
                      </c:pt>
                    </c:strCache>
                  </c:strRef>
                </c:tx>
                <c:spPr>
                  <a:solidFill>
                    <a:schemeClr val="accent4">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Sheet1!$B$1:$H$1</c15:sqref>
                        </c15:formulaRef>
                      </c:ext>
                    </c:extLst>
                    <c:strCache>
                      <c:ptCount val="7"/>
                      <c:pt idx="0">
                        <c:v>H28</c:v>
                      </c:pt>
                      <c:pt idx="1">
                        <c:v>H29</c:v>
                      </c:pt>
                      <c:pt idx="2">
                        <c:v>H30</c:v>
                      </c:pt>
                      <c:pt idx="3">
                        <c:v>H31</c:v>
                      </c:pt>
                      <c:pt idx="4">
                        <c:v>R02</c:v>
                      </c:pt>
                      <c:pt idx="5">
                        <c:v>R03</c:v>
                      </c:pt>
                      <c:pt idx="6">
                        <c:v>R04</c:v>
                      </c:pt>
                    </c:strCache>
                  </c:strRef>
                </c:cat>
                <c:val>
                  <c:numRef>
                    <c:extLst xmlns:c15="http://schemas.microsoft.com/office/drawing/2012/chart">
                      <c:ext xmlns:c15="http://schemas.microsoft.com/office/drawing/2012/chart" uri="{02D57815-91ED-43cb-92C2-25804820EDAC}">
                        <c15:formulaRef>
                          <c15:sqref>Sheet1!$B$3:$H$3</c15:sqref>
                        </c15:formulaRef>
                      </c:ext>
                    </c:extLst>
                    <c:numCache>
                      <c:formatCode>#,##0_);[Red]\(#,##0\)</c:formatCode>
                      <c:ptCount val="7"/>
                      <c:pt idx="0">
                        <c:v>280</c:v>
                      </c:pt>
                      <c:pt idx="1">
                        <c:v>308</c:v>
                      </c:pt>
                      <c:pt idx="2">
                        <c:v>278</c:v>
                      </c:pt>
                      <c:pt idx="3">
                        <c:v>255</c:v>
                      </c:pt>
                      <c:pt idx="4">
                        <c:v>236</c:v>
                      </c:pt>
                      <c:pt idx="5">
                        <c:v>176</c:v>
                      </c:pt>
                      <c:pt idx="6">
                        <c:v>211</c:v>
                      </c:pt>
                    </c:numCache>
                  </c:numRef>
                </c:val>
                <c:extLst xmlns:c15="http://schemas.microsoft.com/office/drawing/2012/chart">
                  <c:ext xmlns:c16="http://schemas.microsoft.com/office/drawing/2014/chart" uri="{C3380CC4-5D6E-409C-BE32-E72D297353CC}">
                    <c16:uniqueId val="{00000008-69A3-40AC-9C19-E058FBFC48CB}"/>
                  </c:ext>
                </c:extLst>
              </c15:ser>
            </c15:filteredBarSeries>
            <c15:filteredBarSeries>
              <c15:ser>
                <c:idx val="11"/>
                <c:order val="2"/>
                <c:tx>
                  <c:strRef>
                    <c:extLst xmlns:c15="http://schemas.microsoft.com/office/drawing/2012/chart">
                      <c:ext xmlns:c15="http://schemas.microsoft.com/office/drawing/2012/chart" uri="{02D57815-91ED-43cb-92C2-25804820EDAC}">
                        <c15:formulaRef>
                          <c15:sqref>Sheet1!$A$4</c15:sqref>
                        </c15:formulaRef>
                      </c:ext>
                    </c:extLst>
                    <c:strCache>
                      <c:ptCount val="1"/>
                      <c:pt idx="0">
                        <c:v>淀川工科</c:v>
                      </c:pt>
                    </c:strCache>
                  </c:strRef>
                </c:tx>
                <c:spPr>
                  <a:solidFill>
                    <a:schemeClr val="accent4">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Sheet1!$B$1:$H$1</c15:sqref>
                        </c15:formulaRef>
                      </c:ext>
                    </c:extLst>
                    <c:strCache>
                      <c:ptCount val="7"/>
                      <c:pt idx="0">
                        <c:v>H28</c:v>
                      </c:pt>
                      <c:pt idx="1">
                        <c:v>H29</c:v>
                      </c:pt>
                      <c:pt idx="2">
                        <c:v>H30</c:v>
                      </c:pt>
                      <c:pt idx="3">
                        <c:v>H31</c:v>
                      </c:pt>
                      <c:pt idx="4">
                        <c:v>R02</c:v>
                      </c:pt>
                      <c:pt idx="5">
                        <c:v>R03</c:v>
                      </c:pt>
                      <c:pt idx="6">
                        <c:v>R04</c:v>
                      </c:pt>
                    </c:strCache>
                  </c:strRef>
                </c:cat>
                <c:val>
                  <c:numRef>
                    <c:extLst xmlns:c15="http://schemas.microsoft.com/office/drawing/2012/chart">
                      <c:ext xmlns:c15="http://schemas.microsoft.com/office/drawing/2012/chart" uri="{02D57815-91ED-43cb-92C2-25804820EDAC}">
                        <c15:formulaRef>
                          <c15:sqref>Sheet1!$B$4:$H$4</c15:sqref>
                        </c15:formulaRef>
                      </c:ext>
                    </c:extLst>
                    <c:numCache>
                      <c:formatCode>#,##0_);[Red]\(#,##0\)</c:formatCode>
                      <c:ptCount val="7"/>
                      <c:pt idx="0">
                        <c:v>326</c:v>
                      </c:pt>
                      <c:pt idx="1">
                        <c:v>353</c:v>
                      </c:pt>
                      <c:pt idx="2">
                        <c:v>314</c:v>
                      </c:pt>
                      <c:pt idx="3">
                        <c:v>282</c:v>
                      </c:pt>
                      <c:pt idx="4">
                        <c:v>265</c:v>
                      </c:pt>
                      <c:pt idx="5">
                        <c:v>219</c:v>
                      </c:pt>
                      <c:pt idx="6">
                        <c:v>189</c:v>
                      </c:pt>
                    </c:numCache>
                  </c:numRef>
                </c:val>
                <c:extLst xmlns:c15="http://schemas.microsoft.com/office/drawing/2012/chart">
                  <c:ext xmlns:c16="http://schemas.microsoft.com/office/drawing/2014/chart" uri="{C3380CC4-5D6E-409C-BE32-E72D297353CC}">
                    <c16:uniqueId val="{0000000B-69A3-40AC-9C19-E058FBFC48CB}"/>
                  </c:ext>
                </c:extLst>
              </c15:ser>
            </c15:filteredBarSeries>
            <c15:filteredBarSeries>
              <c15:ser>
                <c:idx val="14"/>
                <c:order val="3"/>
                <c:tx>
                  <c:strRef>
                    <c:extLst xmlns:c15="http://schemas.microsoft.com/office/drawing/2012/chart">
                      <c:ext xmlns:c15="http://schemas.microsoft.com/office/drawing/2012/chart" uri="{02D57815-91ED-43cb-92C2-25804820EDAC}">
                        <c15:formulaRef>
                          <c15:sqref>Sheet1!$A$5</c15:sqref>
                        </c15:formulaRef>
                      </c:ext>
                    </c:extLst>
                    <c:strCache>
                      <c:ptCount val="1"/>
                      <c:pt idx="0">
                        <c:v>西野田工科</c:v>
                      </c:pt>
                    </c:strCache>
                  </c:strRef>
                </c:tx>
                <c:spPr>
                  <a:solidFill>
                    <a:schemeClr val="accent4">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Sheet1!$B$1:$H$1</c15:sqref>
                        </c15:formulaRef>
                      </c:ext>
                    </c:extLst>
                    <c:strCache>
                      <c:ptCount val="7"/>
                      <c:pt idx="0">
                        <c:v>H28</c:v>
                      </c:pt>
                      <c:pt idx="1">
                        <c:v>H29</c:v>
                      </c:pt>
                      <c:pt idx="2">
                        <c:v>H30</c:v>
                      </c:pt>
                      <c:pt idx="3">
                        <c:v>H31</c:v>
                      </c:pt>
                      <c:pt idx="4">
                        <c:v>R02</c:v>
                      </c:pt>
                      <c:pt idx="5">
                        <c:v>R03</c:v>
                      </c:pt>
                      <c:pt idx="6">
                        <c:v>R04</c:v>
                      </c:pt>
                    </c:strCache>
                  </c:strRef>
                </c:cat>
                <c:val>
                  <c:numRef>
                    <c:extLst xmlns:c15="http://schemas.microsoft.com/office/drawing/2012/chart">
                      <c:ext xmlns:c15="http://schemas.microsoft.com/office/drawing/2012/chart" uri="{02D57815-91ED-43cb-92C2-25804820EDAC}">
                        <c15:formulaRef>
                          <c15:sqref>Sheet1!$B$5:$H$5</c15:sqref>
                        </c15:formulaRef>
                      </c:ext>
                    </c:extLst>
                    <c:numCache>
                      <c:formatCode>#,##0_);[Red]\(#,##0\)</c:formatCode>
                      <c:ptCount val="7"/>
                      <c:pt idx="0">
                        <c:v>278</c:v>
                      </c:pt>
                      <c:pt idx="1">
                        <c:v>275</c:v>
                      </c:pt>
                      <c:pt idx="2">
                        <c:v>247</c:v>
                      </c:pt>
                      <c:pt idx="3">
                        <c:v>241</c:v>
                      </c:pt>
                      <c:pt idx="4">
                        <c:v>176</c:v>
                      </c:pt>
                      <c:pt idx="5">
                        <c:v>130</c:v>
                      </c:pt>
                      <c:pt idx="6">
                        <c:v>164</c:v>
                      </c:pt>
                    </c:numCache>
                  </c:numRef>
                </c:val>
                <c:extLst xmlns:c15="http://schemas.microsoft.com/office/drawing/2012/chart">
                  <c:ext xmlns:c16="http://schemas.microsoft.com/office/drawing/2014/chart" uri="{C3380CC4-5D6E-409C-BE32-E72D297353CC}">
                    <c16:uniqueId val="{0000000E-69A3-40AC-9C19-E058FBFC48CB}"/>
                  </c:ext>
                </c:extLst>
              </c15:ser>
            </c15:filteredBarSeries>
            <c15:filteredBarSeries>
              <c15:ser>
                <c:idx val="17"/>
                <c:order val="4"/>
                <c:tx>
                  <c:strRef>
                    <c:extLst xmlns:c15="http://schemas.microsoft.com/office/drawing/2012/chart">
                      <c:ext xmlns:c15="http://schemas.microsoft.com/office/drawing/2012/chart" uri="{02D57815-91ED-43cb-92C2-25804820EDAC}">
                        <c15:formulaRef>
                          <c15:sqref>Sheet1!$A$6</c15:sqref>
                        </c15:formulaRef>
                      </c:ext>
                    </c:extLst>
                    <c:strCache>
                      <c:ptCount val="1"/>
                      <c:pt idx="0">
                        <c:v>堺工科</c:v>
                      </c:pt>
                    </c:strCache>
                  </c:strRef>
                </c:tx>
                <c:spPr>
                  <a:solidFill>
                    <a:schemeClr val="accent4">
                      <a:lumMod val="5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Sheet1!$B$1:$H$1</c15:sqref>
                        </c15:formulaRef>
                      </c:ext>
                    </c:extLst>
                    <c:strCache>
                      <c:ptCount val="7"/>
                      <c:pt idx="0">
                        <c:v>H28</c:v>
                      </c:pt>
                      <c:pt idx="1">
                        <c:v>H29</c:v>
                      </c:pt>
                      <c:pt idx="2">
                        <c:v>H30</c:v>
                      </c:pt>
                      <c:pt idx="3">
                        <c:v>H31</c:v>
                      </c:pt>
                      <c:pt idx="4">
                        <c:v>R02</c:v>
                      </c:pt>
                      <c:pt idx="5">
                        <c:v>R03</c:v>
                      </c:pt>
                      <c:pt idx="6">
                        <c:v>R04</c:v>
                      </c:pt>
                    </c:strCache>
                  </c:strRef>
                </c:cat>
                <c:val>
                  <c:numRef>
                    <c:extLst xmlns:c15="http://schemas.microsoft.com/office/drawing/2012/chart">
                      <c:ext xmlns:c15="http://schemas.microsoft.com/office/drawing/2012/chart" uri="{02D57815-91ED-43cb-92C2-25804820EDAC}">
                        <c15:formulaRef>
                          <c15:sqref>Sheet1!$B$6:$H$6</c15:sqref>
                        </c15:formulaRef>
                      </c:ext>
                    </c:extLst>
                    <c:numCache>
                      <c:formatCode>#,##0_);[Red]\(#,##0\)</c:formatCode>
                      <c:ptCount val="7"/>
                      <c:pt idx="0">
                        <c:v>318</c:v>
                      </c:pt>
                      <c:pt idx="1">
                        <c:v>349</c:v>
                      </c:pt>
                      <c:pt idx="2">
                        <c:v>350</c:v>
                      </c:pt>
                      <c:pt idx="3">
                        <c:v>311</c:v>
                      </c:pt>
                      <c:pt idx="4">
                        <c:v>216</c:v>
                      </c:pt>
                      <c:pt idx="5">
                        <c:v>220</c:v>
                      </c:pt>
                      <c:pt idx="6">
                        <c:v>208</c:v>
                      </c:pt>
                    </c:numCache>
                  </c:numRef>
                </c:val>
                <c:extLst xmlns:c15="http://schemas.microsoft.com/office/drawing/2012/chart">
                  <c:ext xmlns:c16="http://schemas.microsoft.com/office/drawing/2014/chart" uri="{C3380CC4-5D6E-409C-BE32-E72D297353CC}">
                    <c16:uniqueId val="{00000011-69A3-40AC-9C19-E058FBFC48CB}"/>
                  </c:ext>
                </c:extLst>
              </c15:ser>
            </c15:filteredBarSeries>
            <c15:filteredBarSeries>
              <c15:ser>
                <c:idx val="0"/>
                <c:order val="5"/>
                <c:tx>
                  <c:strRef>
                    <c:extLst xmlns:c15="http://schemas.microsoft.com/office/drawing/2012/chart">
                      <c:ext xmlns:c15="http://schemas.microsoft.com/office/drawing/2012/chart" uri="{02D57815-91ED-43cb-92C2-25804820EDAC}">
                        <c15:formulaRef>
                          <c15:sqref>Sheet1!$A$7</c15:sqref>
                        </c15:formulaRef>
                      </c:ext>
                    </c:extLst>
                    <c:strCache>
                      <c:ptCount val="1"/>
                      <c:pt idx="0">
                        <c:v>藤井寺工科</c:v>
                      </c:pt>
                    </c:strCache>
                  </c:strRef>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Sheet1!$B$1:$H$1</c15:sqref>
                        </c15:formulaRef>
                      </c:ext>
                    </c:extLst>
                    <c:strCache>
                      <c:ptCount val="7"/>
                      <c:pt idx="0">
                        <c:v>H28</c:v>
                      </c:pt>
                      <c:pt idx="1">
                        <c:v>H29</c:v>
                      </c:pt>
                      <c:pt idx="2">
                        <c:v>H30</c:v>
                      </c:pt>
                      <c:pt idx="3">
                        <c:v>H31</c:v>
                      </c:pt>
                      <c:pt idx="4">
                        <c:v>R02</c:v>
                      </c:pt>
                      <c:pt idx="5">
                        <c:v>R03</c:v>
                      </c:pt>
                      <c:pt idx="6">
                        <c:v>R04</c:v>
                      </c:pt>
                    </c:strCache>
                  </c:strRef>
                </c:cat>
                <c:val>
                  <c:numRef>
                    <c:extLst xmlns:c15="http://schemas.microsoft.com/office/drawing/2012/chart">
                      <c:ext xmlns:c15="http://schemas.microsoft.com/office/drawing/2012/chart" uri="{02D57815-91ED-43cb-92C2-25804820EDAC}">
                        <c15:formulaRef>
                          <c15:sqref>Sheet1!$B$7:$H$7</c15:sqref>
                        </c15:formulaRef>
                      </c:ext>
                    </c:extLst>
                    <c:numCache>
                      <c:formatCode>#,##0_);[Red]\(#,##0\)</c:formatCode>
                      <c:ptCount val="7"/>
                      <c:pt idx="0">
                        <c:v>307</c:v>
                      </c:pt>
                      <c:pt idx="1">
                        <c:v>317</c:v>
                      </c:pt>
                      <c:pt idx="2">
                        <c:v>270</c:v>
                      </c:pt>
                      <c:pt idx="3">
                        <c:v>205</c:v>
                      </c:pt>
                      <c:pt idx="4">
                        <c:v>205</c:v>
                      </c:pt>
                      <c:pt idx="5">
                        <c:v>167</c:v>
                      </c:pt>
                      <c:pt idx="6">
                        <c:v>137</c:v>
                      </c:pt>
                    </c:numCache>
                  </c:numRef>
                </c:val>
                <c:extLst xmlns:c15="http://schemas.microsoft.com/office/drawing/2012/chart">
                  <c:ext xmlns:c16="http://schemas.microsoft.com/office/drawing/2014/chart" uri="{C3380CC4-5D6E-409C-BE32-E72D297353CC}">
                    <c16:uniqueId val="{00000000-73BE-4725-A0AB-CC95BC2F9F2C}"/>
                  </c:ext>
                </c:extLst>
              </c15:ser>
            </c15:filteredBarSeries>
            <c15:filteredBarSeries>
              <c15:ser>
                <c:idx val="1"/>
                <c:order val="6"/>
                <c:tx>
                  <c:strRef>
                    <c:extLst xmlns:c15="http://schemas.microsoft.com/office/drawing/2012/chart">
                      <c:ext xmlns:c15="http://schemas.microsoft.com/office/drawing/2012/chart" uri="{02D57815-91ED-43cb-92C2-25804820EDAC}">
                        <c15:formulaRef>
                          <c15:sqref>Sheet1!$A$8</c15:sqref>
                        </c15:formulaRef>
                      </c:ext>
                    </c:extLst>
                    <c:strCache>
                      <c:ptCount val="1"/>
                      <c:pt idx="0">
                        <c:v>城東工科</c:v>
                      </c:pt>
                    </c:strCache>
                  </c:strRef>
                </c:tx>
                <c:spPr>
                  <a:solidFill>
                    <a:schemeClr val="accent5"/>
                  </a:solidFill>
                  <a:ln>
                    <a:noFill/>
                  </a:ln>
                  <a:effectLst/>
                </c:spPr>
                <c:invertIfNegative val="0"/>
                <c:cat>
                  <c:strRef>
                    <c:extLst xmlns:c15="http://schemas.microsoft.com/office/drawing/2012/chart">
                      <c:ext xmlns:c15="http://schemas.microsoft.com/office/drawing/2012/chart" uri="{02D57815-91ED-43cb-92C2-25804820EDAC}">
                        <c15:formulaRef>
                          <c15:sqref>Sheet1!$B$1:$H$1</c15:sqref>
                        </c15:formulaRef>
                      </c:ext>
                    </c:extLst>
                    <c:strCache>
                      <c:ptCount val="7"/>
                      <c:pt idx="0">
                        <c:v>H28</c:v>
                      </c:pt>
                      <c:pt idx="1">
                        <c:v>H29</c:v>
                      </c:pt>
                      <c:pt idx="2">
                        <c:v>H30</c:v>
                      </c:pt>
                      <c:pt idx="3">
                        <c:v>H31</c:v>
                      </c:pt>
                      <c:pt idx="4">
                        <c:v>R02</c:v>
                      </c:pt>
                      <c:pt idx="5">
                        <c:v>R03</c:v>
                      </c:pt>
                      <c:pt idx="6">
                        <c:v>R04</c:v>
                      </c:pt>
                    </c:strCache>
                  </c:strRef>
                </c:cat>
                <c:val>
                  <c:numRef>
                    <c:extLst xmlns:c15="http://schemas.microsoft.com/office/drawing/2012/chart">
                      <c:ext xmlns:c15="http://schemas.microsoft.com/office/drawing/2012/chart" uri="{02D57815-91ED-43cb-92C2-25804820EDAC}">
                        <c15:formulaRef>
                          <c15:sqref>Sheet1!$B$8:$H$8</c15:sqref>
                        </c15:formulaRef>
                      </c:ext>
                    </c:extLst>
                    <c:numCache>
                      <c:formatCode>#,##0_);[Red]\(#,##0\)</c:formatCode>
                      <c:ptCount val="7"/>
                      <c:pt idx="0">
                        <c:v>326</c:v>
                      </c:pt>
                      <c:pt idx="1">
                        <c:v>318</c:v>
                      </c:pt>
                      <c:pt idx="2">
                        <c:v>287</c:v>
                      </c:pt>
                      <c:pt idx="3">
                        <c:v>245</c:v>
                      </c:pt>
                      <c:pt idx="4">
                        <c:v>212</c:v>
                      </c:pt>
                      <c:pt idx="5">
                        <c:v>141</c:v>
                      </c:pt>
                      <c:pt idx="6">
                        <c:v>171</c:v>
                      </c:pt>
                    </c:numCache>
                  </c:numRef>
                </c:val>
                <c:extLst xmlns:c15="http://schemas.microsoft.com/office/drawing/2012/chart">
                  <c:ext xmlns:c16="http://schemas.microsoft.com/office/drawing/2014/chart" uri="{C3380CC4-5D6E-409C-BE32-E72D297353CC}">
                    <c16:uniqueId val="{00000001-73BE-4725-A0AB-CC95BC2F9F2C}"/>
                  </c:ext>
                </c:extLst>
              </c15:ser>
            </c15:filteredBarSeries>
            <c15:filteredBarSeries>
              <c15:ser>
                <c:idx val="3"/>
                <c:order val="7"/>
                <c:tx>
                  <c:strRef>
                    <c:extLst xmlns:c15="http://schemas.microsoft.com/office/drawing/2012/chart">
                      <c:ext xmlns:c15="http://schemas.microsoft.com/office/drawing/2012/chart" uri="{02D57815-91ED-43cb-92C2-25804820EDAC}">
                        <c15:formulaRef>
                          <c15:sqref>Sheet1!$A$9</c15:sqref>
                        </c15:formulaRef>
                      </c:ext>
                    </c:extLst>
                    <c:strCache>
                      <c:ptCount val="1"/>
                      <c:pt idx="0">
                        <c:v>布施工科</c:v>
                      </c:pt>
                    </c:strCache>
                  </c:strRef>
                </c:tx>
                <c:spPr>
                  <a:solidFill>
                    <a:schemeClr val="accent6">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Sheet1!$B$1:$H$1</c15:sqref>
                        </c15:formulaRef>
                      </c:ext>
                    </c:extLst>
                    <c:strCache>
                      <c:ptCount val="7"/>
                      <c:pt idx="0">
                        <c:v>H28</c:v>
                      </c:pt>
                      <c:pt idx="1">
                        <c:v>H29</c:v>
                      </c:pt>
                      <c:pt idx="2">
                        <c:v>H30</c:v>
                      </c:pt>
                      <c:pt idx="3">
                        <c:v>H31</c:v>
                      </c:pt>
                      <c:pt idx="4">
                        <c:v>R02</c:v>
                      </c:pt>
                      <c:pt idx="5">
                        <c:v>R03</c:v>
                      </c:pt>
                      <c:pt idx="6">
                        <c:v>R04</c:v>
                      </c:pt>
                    </c:strCache>
                  </c:strRef>
                </c:cat>
                <c:val>
                  <c:numRef>
                    <c:extLst xmlns:c15="http://schemas.microsoft.com/office/drawing/2012/chart">
                      <c:ext xmlns:c15="http://schemas.microsoft.com/office/drawing/2012/chart" uri="{02D57815-91ED-43cb-92C2-25804820EDAC}">
                        <c15:formulaRef>
                          <c15:sqref>Sheet1!$B$9:$H$9</c15:sqref>
                        </c15:formulaRef>
                      </c:ext>
                    </c:extLst>
                    <c:numCache>
                      <c:formatCode>#,##0_);[Red]\(#,##0\)</c:formatCode>
                      <c:ptCount val="7"/>
                      <c:pt idx="0">
                        <c:v>251</c:v>
                      </c:pt>
                      <c:pt idx="1">
                        <c:v>294</c:v>
                      </c:pt>
                      <c:pt idx="2">
                        <c:v>259</c:v>
                      </c:pt>
                      <c:pt idx="3">
                        <c:v>253</c:v>
                      </c:pt>
                      <c:pt idx="4">
                        <c:v>226</c:v>
                      </c:pt>
                      <c:pt idx="5">
                        <c:v>170</c:v>
                      </c:pt>
                      <c:pt idx="6">
                        <c:v>147</c:v>
                      </c:pt>
                    </c:numCache>
                  </c:numRef>
                </c:val>
                <c:extLst xmlns:c15="http://schemas.microsoft.com/office/drawing/2012/chart">
                  <c:ext xmlns:c16="http://schemas.microsoft.com/office/drawing/2014/chart" uri="{C3380CC4-5D6E-409C-BE32-E72D297353CC}">
                    <c16:uniqueId val="{00000002-73BE-4725-A0AB-CC95BC2F9F2C}"/>
                  </c:ext>
                </c:extLst>
              </c15:ser>
            </c15:filteredBarSeries>
            <c15:filteredBarSeries>
              <c15:ser>
                <c:idx val="4"/>
                <c:order val="8"/>
                <c:tx>
                  <c:strRef>
                    <c:extLst xmlns:c15="http://schemas.microsoft.com/office/drawing/2012/chart">
                      <c:ext xmlns:c15="http://schemas.microsoft.com/office/drawing/2012/chart" uri="{02D57815-91ED-43cb-92C2-25804820EDAC}">
                        <c15:formulaRef>
                          <c15:sqref>Sheet1!$A$10</c15:sqref>
                        </c15:formulaRef>
                      </c:ext>
                    </c:extLst>
                    <c:strCache>
                      <c:ptCount val="1"/>
                      <c:pt idx="0">
                        <c:v>佐野工科</c:v>
                      </c:pt>
                    </c:strCache>
                  </c:strRef>
                </c:tx>
                <c:spPr>
                  <a:solidFill>
                    <a:schemeClr val="accent5">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Sheet1!$B$1:$H$1</c15:sqref>
                        </c15:formulaRef>
                      </c:ext>
                    </c:extLst>
                    <c:strCache>
                      <c:ptCount val="7"/>
                      <c:pt idx="0">
                        <c:v>H28</c:v>
                      </c:pt>
                      <c:pt idx="1">
                        <c:v>H29</c:v>
                      </c:pt>
                      <c:pt idx="2">
                        <c:v>H30</c:v>
                      </c:pt>
                      <c:pt idx="3">
                        <c:v>H31</c:v>
                      </c:pt>
                      <c:pt idx="4">
                        <c:v>R02</c:v>
                      </c:pt>
                      <c:pt idx="5">
                        <c:v>R03</c:v>
                      </c:pt>
                      <c:pt idx="6">
                        <c:v>R04</c:v>
                      </c:pt>
                    </c:strCache>
                  </c:strRef>
                </c:cat>
                <c:val>
                  <c:numRef>
                    <c:extLst xmlns:c15="http://schemas.microsoft.com/office/drawing/2012/chart">
                      <c:ext xmlns:c15="http://schemas.microsoft.com/office/drawing/2012/chart" uri="{02D57815-91ED-43cb-92C2-25804820EDAC}">
                        <c15:formulaRef>
                          <c15:sqref>Sheet1!$B$10:$H$10</c15:sqref>
                        </c15:formulaRef>
                      </c:ext>
                    </c:extLst>
                    <c:numCache>
                      <c:formatCode>#,##0_);[Red]\(#,##0\)</c:formatCode>
                      <c:ptCount val="7"/>
                      <c:pt idx="0">
                        <c:v>279</c:v>
                      </c:pt>
                      <c:pt idx="1">
                        <c:v>287</c:v>
                      </c:pt>
                      <c:pt idx="2">
                        <c:v>299</c:v>
                      </c:pt>
                      <c:pt idx="3">
                        <c:v>267</c:v>
                      </c:pt>
                      <c:pt idx="4">
                        <c:v>254</c:v>
                      </c:pt>
                      <c:pt idx="5">
                        <c:v>205</c:v>
                      </c:pt>
                      <c:pt idx="6">
                        <c:v>187</c:v>
                      </c:pt>
                    </c:numCache>
                  </c:numRef>
                </c:val>
                <c:extLst xmlns:c15="http://schemas.microsoft.com/office/drawing/2012/chart">
                  <c:ext xmlns:c16="http://schemas.microsoft.com/office/drawing/2014/chart" uri="{C3380CC4-5D6E-409C-BE32-E72D297353CC}">
                    <c16:uniqueId val="{00000003-73BE-4725-A0AB-CC95BC2F9F2C}"/>
                  </c:ext>
                </c:extLst>
              </c15:ser>
            </c15:filteredBarSeries>
            <c15:filteredBarSeries>
              <c15:ser>
                <c:idx val="6"/>
                <c:order val="10"/>
                <c:tx>
                  <c:strRef>
                    <c:extLst xmlns:c15="http://schemas.microsoft.com/office/drawing/2012/chart">
                      <c:ext xmlns:c15="http://schemas.microsoft.com/office/drawing/2012/chart" uri="{02D57815-91ED-43cb-92C2-25804820EDAC}">
                        <c15:formulaRef>
                          <c15:sqref>Sheet1!$A$12</c15:sqref>
                        </c15:formulaRef>
                      </c:ext>
                    </c:extLst>
                    <c:strCache>
                      <c:ptCount val="1"/>
                      <c:pt idx="0">
                        <c:v>都島工業</c:v>
                      </c:pt>
                    </c:strCache>
                  </c:strRef>
                </c:tx>
                <c:spPr>
                  <a:solidFill>
                    <a:schemeClr val="accent6">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Sheet1!$B$1:$H$1</c15:sqref>
                        </c15:formulaRef>
                      </c:ext>
                    </c:extLst>
                    <c:strCache>
                      <c:ptCount val="7"/>
                      <c:pt idx="0">
                        <c:v>H28</c:v>
                      </c:pt>
                      <c:pt idx="1">
                        <c:v>H29</c:v>
                      </c:pt>
                      <c:pt idx="2">
                        <c:v>H30</c:v>
                      </c:pt>
                      <c:pt idx="3">
                        <c:v>H31</c:v>
                      </c:pt>
                      <c:pt idx="4">
                        <c:v>R02</c:v>
                      </c:pt>
                      <c:pt idx="5">
                        <c:v>R03</c:v>
                      </c:pt>
                      <c:pt idx="6">
                        <c:v>R04</c:v>
                      </c:pt>
                    </c:strCache>
                  </c:strRef>
                </c:cat>
                <c:val>
                  <c:numRef>
                    <c:extLst xmlns:c15="http://schemas.microsoft.com/office/drawing/2012/chart">
                      <c:ext xmlns:c15="http://schemas.microsoft.com/office/drawing/2012/chart" uri="{02D57815-91ED-43cb-92C2-25804820EDAC}">
                        <c15:formulaRef>
                          <c15:sqref>Sheet1!$B$12:$H$12</c15:sqref>
                        </c15:formulaRef>
                      </c:ext>
                    </c:extLst>
                    <c:numCache>
                      <c:formatCode>#,##0_);[Red]\(#,##0\)</c:formatCode>
                      <c:ptCount val="7"/>
                      <c:pt idx="0">
                        <c:v>403</c:v>
                      </c:pt>
                      <c:pt idx="1">
                        <c:v>438</c:v>
                      </c:pt>
                      <c:pt idx="2">
                        <c:v>399</c:v>
                      </c:pt>
                      <c:pt idx="3">
                        <c:v>377</c:v>
                      </c:pt>
                      <c:pt idx="4">
                        <c:v>387</c:v>
                      </c:pt>
                      <c:pt idx="5">
                        <c:v>316</c:v>
                      </c:pt>
                      <c:pt idx="6">
                        <c:v>329</c:v>
                      </c:pt>
                    </c:numCache>
                  </c:numRef>
                </c:val>
                <c:extLst xmlns:c15="http://schemas.microsoft.com/office/drawing/2012/chart">
                  <c:ext xmlns:c16="http://schemas.microsoft.com/office/drawing/2014/chart" uri="{C3380CC4-5D6E-409C-BE32-E72D297353CC}">
                    <c16:uniqueId val="{00000000-5880-4BCE-AEF6-1ED9BE4A58D0}"/>
                  </c:ext>
                </c:extLst>
              </c15:ser>
            </c15:filteredBarSeries>
            <c15:filteredBarSeries>
              <c15:ser>
                <c:idx val="7"/>
                <c:order val="11"/>
                <c:tx>
                  <c:strRef>
                    <c:extLst xmlns:c15="http://schemas.microsoft.com/office/drawing/2012/chart">
                      <c:ext xmlns:c15="http://schemas.microsoft.com/office/drawing/2012/chart" uri="{02D57815-91ED-43cb-92C2-25804820EDAC}">
                        <c15:formulaRef>
                          <c15:sqref>Sheet1!$A$13</c15:sqref>
                        </c15:formulaRef>
                      </c:ext>
                    </c:extLst>
                    <c:strCache>
                      <c:ptCount val="1"/>
                      <c:pt idx="0">
                        <c:v>泉尾工業</c:v>
                      </c:pt>
                    </c:strCache>
                  </c:strRef>
                </c:tx>
                <c:spPr>
                  <a:solidFill>
                    <a:schemeClr val="accent5">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Sheet1!$B$1:$H$1</c15:sqref>
                        </c15:formulaRef>
                      </c:ext>
                    </c:extLst>
                    <c:strCache>
                      <c:ptCount val="7"/>
                      <c:pt idx="0">
                        <c:v>H28</c:v>
                      </c:pt>
                      <c:pt idx="1">
                        <c:v>H29</c:v>
                      </c:pt>
                      <c:pt idx="2">
                        <c:v>H30</c:v>
                      </c:pt>
                      <c:pt idx="3">
                        <c:v>H31</c:v>
                      </c:pt>
                      <c:pt idx="4">
                        <c:v>R02</c:v>
                      </c:pt>
                      <c:pt idx="5">
                        <c:v>R03</c:v>
                      </c:pt>
                      <c:pt idx="6">
                        <c:v>R04</c:v>
                      </c:pt>
                    </c:strCache>
                  </c:strRef>
                </c:cat>
                <c:val>
                  <c:numRef>
                    <c:extLst xmlns:c15="http://schemas.microsoft.com/office/drawing/2012/chart">
                      <c:ext xmlns:c15="http://schemas.microsoft.com/office/drawing/2012/chart" uri="{02D57815-91ED-43cb-92C2-25804820EDAC}">
                        <c15:formulaRef>
                          <c15:sqref>Sheet1!$B$13:$H$13</c15:sqref>
                        </c15:formulaRef>
                      </c:ext>
                    </c:extLst>
                    <c:numCache>
                      <c:formatCode>#,##0_);[Red]\(#,##0\)</c:formatCode>
                      <c:ptCount val="7"/>
                      <c:pt idx="0">
                        <c:v>151</c:v>
                      </c:pt>
                      <c:pt idx="1">
                        <c:v>186</c:v>
                      </c:pt>
                      <c:pt idx="2">
                        <c:v>151</c:v>
                      </c:pt>
                      <c:pt idx="3">
                        <c:v>128</c:v>
                      </c:pt>
                      <c:pt idx="4">
                        <c:v>138</c:v>
                      </c:pt>
                      <c:pt idx="5">
                        <c:v>133</c:v>
                      </c:pt>
                      <c:pt idx="6">
                        <c:v>101</c:v>
                      </c:pt>
                    </c:numCache>
                  </c:numRef>
                </c:val>
                <c:extLst xmlns:c15="http://schemas.microsoft.com/office/drawing/2012/chart">
                  <c:ext xmlns:c16="http://schemas.microsoft.com/office/drawing/2014/chart" uri="{C3380CC4-5D6E-409C-BE32-E72D297353CC}">
                    <c16:uniqueId val="{00000001-5880-4BCE-AEF6-1ED9BE4A58D0}"/>
                  </c:ext>
                </c:extLst>
              </c15:ser>
            </c15:filteredBarSeries>
            <c15:filteredBarSeries>
              <c15:ser>
                <c:idx val="9"/>
                <c:order val="12"/>
                <c:tx>
                  <c:strRef>
                    <c:extLst xmlns:c15="http://schemas.microsoft.com/office/drawing/2012/chart">
                      <c:ext xmlns:c15="http://schemas.microsoft.com/office/drawing/2012/chart" uri="{02D57815-91ED-43cb-92C2-25804820EDAC}">
                        <c15:formulaRef>
                          <c15:sqref>Sheet1!$A$14</c15:sqref>
                        </c15:formulaRef>
                      </c:ext>
                    </c:extLst>
                    <c:strCache>
                      <c:ptCount val="1"/>
                      <c:pt idx="0">
                        <c:v>東淀工業</c:v>
                      </c:pt>
                    </c:strCache>
                  </c:strRef>
                </c:tx>
                <c:spPr>
                  <a:solidFill>
                    <a:schemeClr val="accent6">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Sheet1!$B$1:$H$1</c15:sqref>
                        </c15:formulaRef>
                      </c:ext>
                    </c:extLst>
                    <c:strCache>
                      <c:ptCount val="7"/>
                      <c:pt idx="0">
                        <c:v>H28</c:v>
                      </c:pt>
                      <c:pt idx="1">
                        <c:v>H29</c:v>
                      </c:pt>
                      <c:pt idx="2">
                        <c:v>H30</c:v>
                      </c:pt>
                      <c:pt idx="3">
                        <c:v>H31</c:v>
                      </c:pt>
                      <c:pt idx="4">
                        <c:v>R02</c:v>
                      </c:pt>
                      <c:pt idx="5">
                        <c:v>R03</c:v>
                      </c:pt>
                      <c:pt idx="6">
                        <c:v>R04</c:v>
                      </c:pt>
                    </c:strCache>
                  </c:strRef>
                </c:cat>
                <c:val>
                  <c:numRef>
                    <c:extLst xmlns:c15="http://schemas.microsoft.com/office/drawing/2012/chart">
                      <c:ext xmlns:c15="http://schemas.microsoft.com/office/drawing/2012/chart" uri="{02D57815-91ED-43cb-92C2-25804820EDAC}">
                        <c15:formulaRef>
                          <c15:sqref>Sheet1!$B$14:$H$14</c15:sqref>
                        </c15:formulaRef>
                      </c:ext>
                    </c:extLst>
                    <c:numCache>
                      <c:formatCode>#,##0_);[Red]\(#,##0\)</c:formatCode>
                      <c:ptCount val="7"/>
                      <c:pt idx="0">
                        <c:v>133</c:v>
                      </c:pt>
                      <c:pt idx="1">
                        <c:v>163</c:v>
                      </c:pt>
                      <c:pt idx="2">
                        <c:v>150</c:v>
                      </c:pt>
                      <c:pt idx="3">
                        <c:v>116</c:v>
                      </c:pt>
                      <c:pt idx="4">
                        <c:v>117</c:v>
                      </c:pt>
                      <c:pt idx="5">
                        <c:v>98</c:v>
                      </c:pt>
                      <c:pt idx="6">
                        <c:v>104</c:v>
                      </c:pt>
                    </c:numCache>
                  </c:numRef>
                </c:val>
                <c:extLst xmlns:c15="http://schemas.microsoft.com/office/drawing/2012/chart">
                  <c:ext xmlns:c16="http://schemas.microsoft.com/office/drawing/2014/chart" uri="{C3380CC4-5D6E-409C-BE32-E72D297353CC}">
                    <c16:uniqueId val="{00000002-5880-4BCE-AEF6-1ED9BE4A58D0}"/>
                  </c:ext>
                </c:extLst>
              </c15:ser>
            </c15:filteredBarSeries>
            <c15:filteredBarSeries>
              <c15:ser>
                <c:idx val="10"/>
                <c:order val="13"/>
                <c:tx>
                  <c:strRef>
                    <c:extLst xmlns:c15="http://schemas.microsoft.com/office/drawing/2012/chart">
                      <c:ext xmlns:c15="http://schemas.microsoft.com/office/drawing/2012/chart" uri="{02D57815-91ED-43cb-92C2-25804820EDAC}">
                        <c15:formulaRef>
                          <c15:sqref>Sheet1!$A$15</c15:sqref>
                        </c15:formulaRef>
                      </c:ext>
                    </c:extLst>
                    <c:strCache>
                      <c:ptCount val="1"/>
                      <c:pt idx="0">
                        <c:v>生野工業</c:v>
                      </c:pt>
                    </c:strCache>
                  </c:strRef>
                </c:tx>
                <c:spPr>
                  <a:solidFill>
                    <a:schemeClr val="accent5">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Sheet1!$B$1:$H$1</c15:sqref>
                        </c15:formulaRef>
                      </c:ext>
                    </c:extLst>
                    <c:strCache>
                      <c:ptCount val="7"/>
                      <c:pt idx="0">
                        <c:v>H28</c:v>
                      </c:pt>
                      <c:pt idx="1">
                        <c:v>H29</c:v>
                      </c:pt>
                      <c:pt idx="2">
                        <c:v>H30</c:v>
                      </c:pt>
                      <c:pt idx="3">
                        <c:v>H31</c:v>
                      </c:pt>
                      <c:pt idx="4">
                        <c:v>R02</c:v>
                      </c:pt>
                      <c:pt idx="5">
                        <c:v>R03</c:v>
                      </c:pt>
                      <c:pt idx="6">
                        <c:v>R04</c:v>
                      </c:pt>
                    </c:strCache>
                  </c:strRef>
                </c:cat>
                <c:val>
                  <c:numRef>
                    <c:extLst xmlns:c15="http://schemas.microsoft.com/office/drawing/2012/chart">
                      <c:ext xmlns:c15="http://schemas.microsoft.com/office/drawing/2012/chart" uri="{02D57815-91ED-43cb-92C2-25804820EDAC}">
                        <c15:formulaRef>
                          <c15:sqref>Sheet1!$B$15:$H$15</c15:sqref>
                        </c15:formulaRef>
                      </c:ext>
                    </c:extLst>
                    <c:numCache>
                      <c:formatCode>#,##0_);[Red]\(#,##0\)</c:formatCode>
                      <c:ptCount val="7"/>
                      <c:pt idx="0">
                        <c:v>177</c:v>
                      </c:pt>
                      <c:pt idx="1">
                        <c:v>135</c:v>
                      </c:pt>
                      <c:pt idx="2">
                        <c:v>147</c:v>
                      </c:pt>
                      <c:pt idx="3">
                        <c:v>100</c:v>
                      </c:pt>
                      <c:pt idx="4">
                        <c:v>110</c:v>
                      </c:pt>
                      <c:pt idx="5">
                        <c:v>75</c:v>
                      </c:pt>
                      <c:pt idx="6">
                        <c:v>62</c:v>
                      </c:pt>
                    </c:numCache>
                  </c:numRef>
                </c:val>
                <c:extLst xmlns:c15="http://schemas.microsoft.com/office/drawing/2012/chart">
                  <c:ext xmlns:c16="http://schemas.microsoft.com/office/drawing/2014/chart" uri="{C3380CC4-5D6E-409C-BE32-E72D297353CC}">
                    <c16:uniqueId val="{00000003-5880-4BCE-AEF6-1ED9BE4A58D0}"/>
                  </c:ext>
                </c:extLst>
              </c15:ser>
            </c15:filteredBarSeries>
          </c:ext>
        </c:extLst>
      </c:barChart>
      <c:lineChart>
        <c:grouping val="standard"/>
        <c:varyColors val="0"/>
        <c:ser>
          <c:idx val="13"/>
          <c:order val="15"/>
          <c:tx>
            <c:strRef>
              <c:f>Sheet1!$A$17</c:f>
              <c:strCache>
                <c:ptCount val="1"/>
                <c:pt idx="0">
                  <c:v>工業系13校</c:v>
                </c:pt>
              </c:strCache>
            </c:strRef>
          </c:tx>
          <c:spPr>
            <a:ln w="28575" cap="rnd">
              <a:noFill/>
              <a:round/>
            </a:ln>
            <a:effectLst/>
          </c:spPr>
          <c:marker>
            <c:symbol val="none"/>
          </c:marker>
          <c:dLbls>
            <c:spPr>
              <a:solidFill>
                <a:schemeClr val="lt1"/>
              </a:solidFill>
              <a:ln w="12700" cap="flat" cmpd="sng" algn="ctr">
                <a:solidFill>
                  <a:schemeClr val="dk1"/>
                </a:solidFill>
                <a:prstDash val="solid"/>
                <a:miter lim="800000"/>
              </a:ln>
              <a:effectLst/>
            </c:spPr>
            <c:txPr>
              <a:bodyPr rot="0" spcFirstLastPara="1" vertOverflow="ellipsis" vert="horz" wrap="square" anchor="ctr" anchorCtr="1"/>
              <a:lstStyle/>
              <a:p>
                <a:pPr>
                  <a:defRPr sz="1197" b="0" i="0" u="none" strike="noStrike" kern="1200" baseline="0">
                    <a:solidFill>
                      <a:schemeClr val="dk1"/>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H28</c:v>
                </c:pt>
                <c:pt idx="1">
                  <c:v>H29</c:v>
                </c:pt>
                <c:pt idx="2">
                  <c:v>H30</c:v>
                </c:pt>
                <c:pt idx="3">
                  <c:v>H31</c:v>
                </c:pt>
                <c:pt idx="4">
                  <c:v>R02</c:v>
                </c:pt>
                <c:pt idx="5">
                  <c:v>R03</c:v>
                </c:pt>
                <c:pt idx="6">
                  <c:v>R04</c:v>
                </c:pt>
              </c:strCache>
            </c:strRef>
          </c:cat>
          <c:val>
            <c:numRef>
              <c:f>Sheet1!$B$17:$H$17</c:f>
              <c:numCache>
                <c:formatCode>#,##0_);[Red]\(#,##0\)</c:formatCode>
                <c:ptCount val="7"/>
                <c:pt idx="0">
                  <c:v>3540</c:v>
                </c:pt>
                <c:pt idx="1">
                  <c:v>3693</c:v>
                </c:pt>
                <c:pt idx="2">
                  <c:v>3386</c:v>
                </c:pt>
                <c:pt idx="3">
                  <c:v>3019</c:v>
                </c:pt>
                <c:pt idx="4">
                  <c:v>2750</c:v>
                </c:pt>
                <c:pt idx="5">
                  <c:v>2213</c:v>
                </c:pt>
                <c:pt idx="6">
                  <c:v>2176</c:v>
                </c:pt>
              </c:numCache>
            </c:numRef>
          </c:val>
          <c:smooth val="0"/>
          <c:extLst>
            <c:ext xmlns:c16="http://schemas.microsoft.com/office/drawing/2014/chart" uri="{C3380CC4-5D6E-409C-BE32-E72D297353CC}">
              <c16:uniqueId val="{00000000-654C-4C72-BF1F-84A409E1A14C}"/>
            </c:ext>
          </c:extLst>
        </c:ser>
        <c:dLbls>
          <c:showLegendKey val="0"/>
          <c:showVal val="0"/>
          <c:showCatName val="0"/>
          <c:showSerName val="0"/>
          <c:showPercent val="0"/>
          <c:showBubbleSize val="0"/>
        </c:dLbls>
        <c:marker val="1"/>
        <c:smooth val="0"/>
        <c:axId val="1079241376"/>
        <c:axId val="1079235968"/>
      </c:lineChart>
      <c:catAx>
        <c:axId val="1514152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dk1"/>
                </a:solidFill>
                <a:latin typeface="Meiryo UI" panose="020B0604030504040204" pitchFamily="50" charset="-128"/>
                <a:ea typeface="Meiryo UI" panose="020B0604030504040204" pitchFamily="50" charset="-128"/>
                <a:cs typeface="+mn-cs"/>
              </a:defRPr>
            </a:pPr>
            <a:endParaRPr lang="ja-JP"/>
          </a:p>
        </c:txPr>
        <c:crossAx val="1514167167"/>
        <c:crosses val="autoZero"/>
        <c:auto val="1"/>
        <c:lblAlgn val="ctr"/>
        <c:lblOffset val="100"/>
        <c:noMultiLvlLbl val="0"/>
      </c:catAx>
      <c:valAx>
        <c:axId val="151416716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solidFill>
                <a:latin typeface="Meiryo UI" panose="020B0604030504040204" pitchFamily="50" charset="-128"/>
                <a:ea typeface="Meiryo UI" panose="020B0604030504040204" pitchFamily="50" charset="-128"/>
                <a:cs typeface="+mn-cs"/>
              </a:defRPr>
            </a:pPr>
            <a:endParaRPr lang="ja-JP"/>
          </a:p>
        </c:txPr>
        <c:crossAx val="1514152191"/>
        <c:crosses val="autoZero"/>
        <c:crossBetween val="between"/>
      </c:valAx>
      <c:valAx>
        <c:axId val="1079235968"/>
        <c:scaling>
          <c:orientation val="minMax"/>
        </c:scaling>
        <c:delete val="1"/>
        <c:axPos val="r"/>
        <c:numFmt formatCode="#,##0_);[Red]\(#,##0\)" sourceLinked="1"/>
        <c:majorTickMark val="out"/>
        <c:minorTickMark val="none"/>
        <c:tickLblPos val="nextTo"/>
        <c:crossAx val="1079241376"/>
        <c:crosses val="max"/>
        <c:crossBetween val="between"/>
      </c:valAx>
      <c:catAx>
        <c:axId val="1079241376"/>
        <c:scaling>
          <c:orientation val="minMax"/>
        </c:scaling>
        <c:delete val="1"/>
        <c:axPos val="b"/>
        <c:numFmt formatCode="General" sourceLinked="1"/>
        <c:majorTickMark val="out"/>
        <c:minorTickMark val="none"/>
        <c:tickLblPos val="nextTo"/>
        <c:crossAx val="1079235968"/>
        <c:crosses val="autoZero"/>
        <c:auto val="1"/>
        <c:lblAlgn val="ctr"/>
        <c:lblOffset val="100"/>
        <c:noMultiLvlLbl val="0"/>
      </c:cat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600" b="0" i="0" u="none" strike="noStrike" kern="1200" baseline="0">
              <a:solidFill>
                <a:schemeClr val="dk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2"/>
          <c:order val="0"/>
          <c:tx>
            <c:strRef>
              <c:f>Sheet1!$A$2</c:f>
              <c:strCache>
                <c:ptCount val="1"/>
                <c:pt idx="0">
                  <c:v>人数</c:v>
                </c:pt>
              </c:strCache>
            </c:strRef>
          </c:tx>
          <c:explosion val="3"/>
          <c:dPt>
            <c:idx val="0"/>
            <c:bubble3D val="0"/>
            <c:explosion val="7"/>
            <c:spPr>
              <a:solidFill>
                <a:schemeClr val="accent1"/>
              </a:solidFill>
              <a:ln>
                <a:noFill/>
              </a:ln>
              <a:effectLst/>
            </c:spPr>
            <c:extLst xmlns:c15="http://schemas.microsoft.com/office/drawing/2012/chart">
              <c:ext xmlns:c16="http://schemas.microsoft.com/office/drawing/2014/chart" uri="{C3380CC4-5D6E-409C-BE32-E72D297353CC}">
                <c16:uniqueId val="{00000007-FAD6-44D8-B8B7-233DEB174DCB}"/>
              </c:ext>
            </c:extLst>
          </c:dPt>
          <c:dPt>
            <c:idx val="1"/>
            <c:bubble3D val="0"/>
            <c:spPr>
              <a:solidFill>
                <a:schemeClr val="accent2"/>
              </a:solidFill>
              <a:ln>
                <a:noFill/>
              </a:ln>
              <a:effectLst/>
            </c:spPr>
            <c:extLst>
              <c:ext xmlns:c16="http://schemas.microsoft.com/office/drawing/2014/chart" uri="{C3380CC4-5D6E-409C-BE32-E72D297353CC}">
                <c16:uniqueId val="{00000007-7E34-4C93-A421-C27596A4F5C5}"/>
              </c:ext>
            </c:extLst>
          </c:dPt>
          <c:dPt>
            <c:idx val="2"/>
            <c:bubble3D val="0"/>
            <c:spPr>
              <a:solidFill>
                <a:schemeClr val="accent5">
                  <a:lumMod val="20000"/>
                  <a:lumOff val="80000"/>
                </a:schemeClr>
              </a:solidFill>
              <a:ln>
                <a:noFill/>
              </a:ln>
              <a:effectLst/>
            </c:spPr>
            <c:extLst>
              <c:ext xmlns:c16="http://schemas.microsoft.com/office/drawing/2014/chart" uri="{C3380CC4-5D6E-409C-BE32-E72D297353CC}">
                <c16:uniqueId val="{00000023-B3AE-435A-8265-33A319157924}"/>
              </c:ext>
            </c:extLst>
          </c:dPt>
          <c:dPt>
            <c:idx val="3"/>
            <c:bubble3D val="0"/>
            <c:spPr>
              <a:solidFill>
                <a:schemeClr val="accent4"/>
              </a:solidFill>
              <a:ln>
                <a:noFill/>
              </a:ln>
              <a:effectLst/>
            </c:spPr>
            <c:extLst>
              <c:ext xmlns:c16="http://schemas.microsoft.com/office/drawing/2014/chart" uri="{C3380CC4-5D6E-409C-BE32-E72D297353CC}">
                <c16:uniqueId val="{00000007-A129-4558-8F29-4F475F45CB7F}"/>
              </c:ext>
            </c:extLst>
          </c:dPt>
          <c:dPt>
            <c:idx val="4"/>
            <c:bubble3D val="0"/>
            <c:spPr>
              <a:solidFill>
                <a:schemeClr val="accent5"/>
              </a:solidFill>
              <a:ln>
                <a:noFill/>
              </a:ln>
              <a:effectLst/>
            </c:spPr>
            <c:extLst>
              <c:ext xmlns:c16="http://schemas.microsoft.com/office/drawing/2014/chart" uri="{C3380CC4-5D6E-409C-BE32-E72D297353CC}">
                <c16:uniqueId val="{00000009-A129-4558-8F29-4F475F45CB7F}"/>
              </c:ext>
            </c:extLst>
          </c:dPt>
          <c:dLbls>
            <c:dLbl>
              <c:idx val="0"/>
              <c:layout>
                <c:manualLayout>
                  <c:x val="-0.17003958761526003"/>
                  <c:y val="-0.2831063339629343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FAD6-44D8-B8B7-233DEB174DCB}"/>
                </c:ext>
              </c:extLst>
            </c:dLbl>
            <c:dLbl>
              <c:idx val="1"/>
              <c:tx>
                <c:rich>
                  <a:bodyPr/>
                  <a:lstStyle/>
                  <a:p>
                    <a:r>
                      <a:rPr lang="en-US" altLang="zh-CN" baseline="0" smtClean="0"/>
                      <a:t>4</a:t>
                    </a:r>
                    <a:r>
                      <a:rPr lang="zh-CN" altLang="en-US" baseline="0" smtClean="0"/>
                      <a:t>年制大学</a:t>
                    </a:r>
                    <a:r>
                      <a:rPr lang="zh-CN" altLang="en-US" baseline="0" dirty="0"/>
                      <a:t>
</a:t>
                    </a:r>
                    <a:fld id="{015772A3-BDB7-4847-8FFB-05AEA2D7FCCC}" type="VALUE">
                      <a:rPr lang="zh-CN" altLang="en-US" baseline="0"/>
                      <a:pPr/>
                      <a:t>[値]</a:t>
                    </a:fld>
                    <a:r>
                      <a:rPr lang="zh-CN" altLang="en-US" baseline="0" dirty="0"/>
                      <a:t>
</a:t>
                    </a:r>
                    <a:fld id="{9E5691B1-A517-43F3-83CB-E2BA42F1AF8C}" type="PERCENTAGE">
                      <a:rPr lang="en-US" altLang="zh-CN" baseline="0"/>
                      <a:pPr/>
                      <a:t>[パーセンテージ]</a:t>
                    </a:fld>
                    <a:endParaRPr lang="zh-CN" altLang="en-US" baseline="0" dirty="0"/>
                  </a:p>
                </c:rich>
              </c:tx>
              <c:dLblPos val="bestFit"/>
              <c:showLegendKey val="0"/>
              <c:showVal val="1"/>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7-7E34-4C93-A421-C27596A4F5C5}"/>
                </c:ext>
              </c:extLst>
            </c:dLbl>
            <c:dLbl>
              <c:idx val="2"/>
              <c:layout>
                <c:manualLayout>
                  <c:x val="-1.2058133134001527E-2"/>
                  <c:y val="-4.695057079027648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23-B3AE-435A-8265-33A31915792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bestFit"/>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Sheet1!$B$1:$H$1</c:f>
              <c:strCache>
                <c:ptCount val="5"/>
                <c:pt idx="0">
                  <c:v>就職者</c:v>
                </c:pt>
                <c:pt idx="1">
                  <c:v>4年生大学</c:v>
                </c:pt>
                <c:pt idx="2">
                  <c:v>短期大学</c:v>
                </c:pt>
                <c:pt idx="3">
                  <c:v>専修・各種学校等</c:v>
                </c:pt>
                <c:pt idx="4">
                  <c:v>その他</c:v>
                </c:pt>
              </c:strCache>
            </c:strRef>
          </c:cat>
          <c:val>
            <c:numRef>
              <c:f>Sheet1!$B$2:$H$2</c:f>
              <c:numCache>
                <c:formatCode>#,##0"人"</c:formatCode>
                <c:ptCount val="5"/>
                <c:pt idx="0">
                  <c:v>1550</c:v>
                </c:pt>
                <c:pt idx="1">
                  <c:v>184</c:v>
                </c:pt>
                <c:pt idx="2">
                  <c:v>14</c:v>
                </c:pt>
                <c:pt idx="3">
                  <c:v>278</c:v>
                </c:pt>
                <c:pt idx="4">
                  <c:v>42</c:v>
                </c:pt>
              </c:numCache>
            </c:numRef>
          </c:val>
          <c:extLst xmlns:c15="http://schemas.microsoft.com/office/drawing/2012/chart">
            <c:ext xmlns:c16="http://schemas.microsoft.com/office/drawing/2014/chart" uri="{C3380CC4-5D6E-409C-BE32-E72D297353CC}">
              <c16:uniqueId val="{00000002-69A3-40AC-9C19-E058FBFC48CB}"/>
            </c:ext>
          </c:extLst>
        </c:ser>
        <c:dLbls>
          <c:showLegendKey val="0"/>
          <c:showVal val="0"/>
          <c:showCatName val="0"/>
          <c:showSerName val="0"/>
          <c:showPercent val="0"/>
          <c:showBubbleSize val="0"/>
          <c:showLeaderLines val="1"/>
        </c:dLbls>
        <c:firstSliceAng val="0"/>
        <c:extLst/>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2"/>
          <c:order val="0"/>
          <c:tx>
            <c:strRef>
              <c:f>Sheet1!$A$2</c:f>
              <c:strCache>
                <c:ptCount val="1"/>
                <c:pt idx="0">
                  <c:v>人数</c:v>
                </c:pt>
              </c:strCache>
            </c:strRef>
          </c:tx>
          <c:explosion val="2"/>
          <c:dPt>
            <c:idx val="0"/>
            <c:bubble3D val="0"/>
            <c:spPr>
              <a:solidFill>
                <a:schemeClr val="accent1"/>
              </a:solidFill>
              <a:ln>
                <a:noFill/>
              </a:ln>
              <a:effectLst/>
            </c:spPr>
            <c:extLst>
              <c:ext xmlns:c16="http://schemas.microsoft.com/office/drawing/2014/chart" uri="{C3380CC4-5D6E-409C-BE32-E72D297353CC}">
                <c16:uniqueId val="{00000021-B3AE-435A-8265-33A319157924}"/>
              </c:ext>
            </c:extLst>
          </c:dPt>
          <c:dPt>
            <c:idx val="1"/>
            <c:bubble3D val="0"/>
            <c:spPr>
              <a:solidFill>
                <a:schemeClr val="accent2"/>
              </a:solidFill>
              <a:ln>
                <a:noFill/>
              </a:ln>
              <a:effectLst/>
            </c:spPr>
            <c:extLst>
              <c:ext xmlns:c16="http://schemas.microsoft.com/office/drawing/2014/chart" uri="{C3380CC4-5D6E-409C-BE32-E72D297353CC}">
                <c16:uniqueId val="{00000003-564B-4BC0-880A-E82B8A93CB0B}"/>
              </c:ext>
            </c:extLst>
          </c:dPt>
          <c:dLbls>
            <c:dLbl>
              <c:idx val="0"/>
              <c:layout>
                <c:manualLayout>
                  <c:x val="-0.25670030592573045"/>
                  <c:y val="-0.18957800047107304"/>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34357177595420307"/>
                      <c:h val="0.27178790919287743"/>
                    </c:manualLayout>
                  </c15:layout>
                </c:ext>
                <c:ext xmlns:c16="http://schemas.microsoft.com/office/drawing/2014/chart" uri="{C3380CC4-5D6E-409C-BE32-E72D297353CC}">
                  <c16:uniqueId val="{00000021-B3AE-435A-8265-33A319157924}"/>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bestFit"/>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Sheet1!$B$1:$H$1</c:f>
              <c:strCache>
                <c:ptCount val="2"/>
                <c:pt idx="0">
                  <c:v>府内就職者</c:v>
                </c:pt>
                <c:pt idx="1">
                  <c:v>府外就職者</c:v>
                </c:pt>
              </c:strCache>
            </c:strRef>
          </c:cat>
          <c:val>
            <c:numRef>
              <c:f>Sheet1!$B$2:$H$2</c:f>
              <c:numCache>
                <c:formatCode>#,##0"人"</c:formatCode>
                <c:ptCount val="2"/>
                <c:pt idx="0">
                  <c:v>1330</c:v>
                </c:pt>
                <c:pt idx="1">
                  <c:v>220</c:v>
                </c:pt>
              </c:numCache>
            </c:numRef>
          </c:val>
          <c:extLst xmlns:c15="http://schemas.microsoft.com/office/drawing/2012/chart">
            <c:ext xmlns:c16="http://schemas.microsoft.com/office/drawing/2014/chart" uri="{C3380CC4-5D6E-409C-BE32-E72D297353CC}">
              <c16:uniqueId val="{00000002-69A3-40AC-9C19-E058FBFC48CB}"/>
            </c:ext>
          </c:extLst>
        </c:ser>
        <c:dLbls>
          <c:showLegendKey val="0"/>
          <c:showVal val="0"/>
          <c:showCatName val="0"/>
          <c:showSerName val="0"/>
          <c:showPercent val="0"/>
          <c:showBubbleSize val="0"/>
          <c:showLeaderLines val="1"/>
        </c:dLbls>
        <c:firstSliceAng val="0"/>
        <c:extLst/>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solidFill>
                <a:latin typeface="Meiryo UI" panose="020B0604030504040204" pitchFamily="50" charset="-128"/>
                <a:ea typeface="Meiryo UI" panose="020B0604030504040204" pitchFamily="50" charset="-128"/>
                <a:cs typeface="+mn-cs"/>
              </a:defRPr>
            </a:pPr>
            <a:r>
              <a:rPr lang="ja-JP" dirty="0"/>
              <a:t>理工系学部</a:t>
            </a:r>
            <a:r>
              <a:rPr lang="ja-JP" dirty="0" smtClean="0"/>
              <a:t>大学</a:t>
            </a:r>
            <a:r>
              <a:rPr lang="ja-JP" altLang="en-US" dirty="0" smtClean="0"/>
              <a:t>進学者数・</a:t>
            </a:r>
            <a:r>
              <a:rPr lang="ja-JP" dirty="0" smtClean="0"/>
              <a:t>進学率</a:t>
            </a:r>
            <a:r>
              <a:rPr lang="ja-JP" dirty="0"/>
              <a:t>の推移</a:t>
            </a:r>
          </a:p>
          <a:p>
            <a:pPr>
              <a:defRPr/>
            </a:pPr>
            <a:r>
              <a:rPr lang="ja-JP" dirty="0"/>
              <a:t>（高大連携</a:t>
            </a:r>
            <a:r>
              <a:rPr lang="en-US" dirty="0"/>
              <a:t>3</a:t>
            </a:r>
            <a:r>
              <a:rPr lang="ja-JP" dirty="0"/>
              <a:t>校）</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1"/>
          <c:order val="1"/>
          <c:tx>
            <c:strRef>
              <c:f>Sheet1!$A$3</c:f>
              <c:strCache>
                <c:ptCount val="1"/>
                <c:pt idx="0">
                  <c:v>進学者(人)</c:v>
                </c:pt>
              </c:strCache>
            </c:strRef>
          </c:tx>
          <c:spPr>
            <a:solidFill>
              <a:schemeClr val="accent2"/>
            </a:solidFill>
            <a:ln>
              <a:noFill/>
            </a:ln>
            <a:effectLst/>
          </c:spPr>
          <c:invertIfNegative val="0"/>
          <c:cat>
            <c:strRef>
              <c:f>Sheet1!$B$1:$H$1</c:f>
              <c:strCache>
                <c:ptCount val="7"/>
                <c:pt idx="0">
                  <c:v>H26</c:v>
                </c:pt>
                <c:pt idx="1">
                  <c:v>H27</c:v>
                </c:pt>
                <c:pt idx="2">
                  <c:v>H28</c:v>
                </c:pt>
                <c:pt idx="3">
                  <c:v>H29</c:v>
                </c:pt>
                <c:pt idx="4">
                  <c:v>H30</c:v>
                </c:pt>
                <c:pt idx="5">
                  <c:v>R1</c:v>
                </c:pt>
                <c:pt idx="6">
                  <c:v>R2</c:v>
                </c:pt>
              </c:strCache>
            </c:strRef>
          </c:cat>
          <c:val>
            <c:numRef>
              <c:f>Sheet1!$B$3:$H$3</c:f>
              <c:numCache>
                <c:formatCode>General</c:formatCode>
                <c:ptCount val="7"/>
                <c:pt idx="0">
                  <c:v>32</c:v>
                </c:pt>
                <c:pt idx="1">
                  <c:v>43</c:v>
                </c:pt>
                <c:pt idx="2">
                  <c:v>84</c:v>
                </c:pt>
                <c:pt idx="3">
                  <c:v>80</c:v>
                </c:pt>
                <c:pt idx="4">
                  <c:v>68</c:v>
                </c:pt>
                <c:pt idx="5">
                  <c:v>91</c:v>
                </c:pt>
                <c:pt idx="6">
                  <c:v>78</c:v>
                </c:pt>
              </c:numCache>
            </c:numRef>
          </c:val>
          <c:extLst>
            <c:ext xmlns:c16="http://schemas.microsoft.com/office/drawing/2014/chart" uri="{C3380CC4-5D6E-409C-BE32-E72D297353CC}">
              <c16:uniqueId val="{00000001-CE65-442A-A027-F0FB2260E61B}"/>
            </c:ext>
          </c:extLst>
        </c:ser>
        <c:dLbls>
          <c:showLegendKey val="0"/>
          <c:showVal val="0"/>
          <c:showCatName val="0"/>
          <c:showSerName val="0"/>
          <c:showPercent val="0"/>
          <c:showBubbleSize val="0"/>
        </c:dLbls>
        <c:gapWidth val="150"/>
        <c:axId val="331816639"/>
        <c:axId val="331799999"/>
      </c:barChart>
      <c:lineChart>
        <c:grouping val="standard"/>
        <c:varyColors val="0"/>
        <c:ser>
          <c:idx val="0"/>
          <c:order val="0"/>
          <c:tx>
            <c:strRef>
              <c:f>Sheet1!$A$2</c:f>
              <c:strCache>
                <c:ptCount val="1"/>
                <c:pt idx="0">
                  <c:v>進学率(%)</c:v>
                </c:pt>
              </c:strCache>
            </c:strRef>
          </c:tx>
          <c:spPr>
            <a:ln w="28575" cap="rnd">
              <a:solidFill>
                <a:schemeClr val="accent1"/>
              </a:solidFill>
              <a:round/>
            </a:ln>
            <a:effectLst/>
          </c:spPr>
          <c:marker>
            <c:symbol val="none"/>
          </c:marker>
          <c:cat>
            <c:strRef>
              <c:f>Sheet1!$B$1:$H$1</c:f>
              <c:strCache>
                <c:ptCount val="7"/>
                <c:pt idx="0">
                  <c:v>H26</c:v>
                </c:pt>
                <c:pt idx="1">
                  <c:v>H27</c:v>
                </c:pt>
                <c:pt idx="2">
                  <c:v>H28</c:v>
                </c:pt>
                <c:pt idx="3">
                  <c:v>H29</c:v>
                </c:pt>
                <c:pt idx="4">
                  <c:v>H30</c:v>
                </c:pt>
                <c:pt idx="5">
                  <c:v>R1</c:v>
                </c:pt>
                <c:pt idx="6">
                  <c:v>R2</c:v>
                </c:pt>
              </c:strCache>
            </c:strRef>
          </c:cat>
          <c:val>
            <c:numRef>
              <c:f>Sheet1!$B$2:$H$2</c:f>
              <c:numCache>
                <c:formatCode>General</c:formatCode>
                <c:ptCount val="7"/>
                <c:pt idx="0">
                  <c:v>4.2</c:v>
                </c:pt>
                <c:pt idx="1">
                  <c:v>5.7</c:v>
                </c:pt>
                <c:pt idx="2">
                  <c:v>10.4</c:v>
                </c:pt>
                <c:pt idx="3">
                  <c:v>9.9</c:v>
                </c:pt>
                <c:pt idx="4">
                  <c:v>8.6999999999999993</c:v>
                </c:pt>
                <c:pt idx="5">
                  <c:v>12.2</c:v>
                </c:pt>
                <c:pt idx="6">
                  <c:v>10.7</c:v>
                </c:pt>
              </c:numCache>
            </c:numRef>
          </c:val>
          <c:smooth val="0"/>
          <c:extLst>
            <c:ext xmlns:c16="http://schemas.microsoft.com/office/drawing/2014/chart" uri="{C3380CC4-5D6E-409C-BE32-E72D297353CC}">
              <c16:uniqueId val="{00000000-CE65-442A-A027-F0FB2260E61B}"/>
            </c:ext>
          </c:extLst>
        </c:ser>
        <c:dLbls>
          <c:showLegendKey val="0"/>
          <c:showVal val="0"/>
          <c:showCatName val="0"/>
          <c:showSerName val="0"/>
          <c:showPercent val="0"/>
          <c:showBubbleSize val="0"/>
        </c:dLbls>
        <c:marker val="1"/>
        <c:smooth val="0"/>
        <c:axId val="203296943"/>
        <c:axId val="340447775"/>
      </c:lineChart>
      <c:catAx>
        <c:axId val="203296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40447775"/>
        <c:crosses val="autoZero"/>
        <c:auto val="1"/>
        <c:lblAlgn val="ctr"/>
        <c:lblOffset val="100"/>
        <c:noMultiLvlLbl val="0"/>
      </c:catAx>
      <c:valAx>
        <c:axId val="3404477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203296943"/>
        <c:crosses val="autoZero"/>
        <c:crossBetween val="between"/>
      </c:valAx>
      <c:valAx>
        <c:axId val="331799999"/>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31816639"/>
        <c:crosses val="max"/>
        <c:crossBetween val="between"/>
      </c:valAx>
      <c:catAx>
        <c:axId val="331816639"/>
        <c:scaling>
          <c:orientation val="minMax"/>
        </c:scaling>
        <c:delete val="1"/>
        <c:axPos val="b"/>
        <c:numFmt formatCode="General" sourceLinked="1"/>
        <c:majorTickMark val="out"/>
        <c:minorTickMark val="none"/>
        <c:tickLblPos val="nextTo"/>
        <c:crossAx val="331799999"/>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Table>
      <c:spPr>
        <a:noFill/>
        <a:ln w="25400">
          <a:noFill/>
        </a:ln>
        <a:effectLst/>
      </c:spPr>
    </c:plotArea>
    <c:plotVisOnly val="1"/>
    <c:dispBlanksAs val="gap"/>
    <c:showDLblsOverMax val="0"/>
  </c:chart>
  <c:spPr>
    <a:noFill/>
    <a:ln>
      <a:solidFill>
        <a:schemeClr val="tx1"/>
      </a:solidFill>
    </a:ln>
    <a:effectLst/>
  </c:spPr>
  <c:txPr>
    <a:bodyPr/>
    <a:lstStyle/>
    <a:p>
      <a:pPr>
        <a:defRPr sz="1100">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solidFill>
                <a:latin typeface="Meiryo UI" panose="020B0604030504040204" pitchFamily="50" charset="-128"/>
                <a:ea typeface="Meiryo UI" panose="020B0604030504040204" pitchFamily="50" charset="-128"/>
                <a:cs typeface="+mn-cs"/>
              </a:defRPr>
            </a:pPr>
            <a:r>
              <a:rPr lang="ja-JP" altLang="en-US" dirty="0" smtClean="0"/>
              <a:t>国家資格等合格者数・合格率の推移</a:t>
            </a:r>
          </a:p>
          <a:p>
            <a:pPr>
              <a:defRPr/>
            </a:pPr>
            <a:r>
              <a:rPr lang="ja-JP" altLang="en-US" dirty="0" smtClean="0"/>
              <a:t>（実践的技能養成</a:t>
            </a:r>
            <a:r>
              <a:rPr lang="en-US" altLang="ja-JP" dirty="0" smtClean="0"/>
              <a:t>3</a:t>
            </a:r>
            <a:r>
              <a:rPr lang="ja-JP" altLang="en-US" dirty="0" smtClean="0"/>
              <a:t>校）</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1"/>
          <c:order val="1"/>
          <c:tx>
            <c:strRef>
              <c:f>Sheet1!$A$3</c:f>
              <c:strCache>
                <c:ptCount val="1"/>
                <c:pt idx="0">
                  <c:v>合格者(人)</c:v>
                </c:pt>
              </c:strCache>
            </c:strRef>
          </c:tx>
          <c:spPr>
            <a:solidFill>
              <a:schemeClr val="accent2"/>
            </a:solidFill>
            <a:ln>
              <a:noFill/>
            </a:ln>
            <a:effectLst/>
          </c:spPr>
          <c:invertIfNegative val="0"/>
          <c:cat>
            <c:strRef>
              <c:f>Sheet1!$B$1:$H$1</c:f>
              <c:strCache>
                <c:ptCount val="7"/>
                <c:pt idx="0">
                  <c:v>H26</c:v>
                </c:pt>
                <c:pt idx="1">
                  <c:v>H27</c:v>
                </c:pt>
                <c:pt idx="2">
                  <c:v>H28</c:v>
                </c:pt>
                <c:pt idx="3">
                  <c:v>H29</c:v>
                </c:pt>
                <c:pt idx="4">
                  <c:v>H30</c:v>
                </c:pt>
                <c:pt idx="5">
                  <c:v>R1</c:v>
                </c:pt>
                <c:pt idx="6">
                  <c:v>R2</c:v>
                </c:pt>
              </c:strCache>
            </c:strRef>
          </c:cat>
          <c:val>
            <c:numRef>
              <c:f>Sheet1!$B$3:$H$3</c:f>
              <c:numCache>
                <c:formatCode>General</c:formatCode>
                <c:ptCount val="7"/>
                <c:pt idx="0">
                  <c:v>554</c:v>
                </c:pt>
                <c:pt idx="1">
                  <c:v>574</c:v>
                </c:pt>
                <c:pt idx="2">
                  <c:v>520</c:v>
                </c:pt>
                <c:pt idx="3">
                  <c:v>443</c:v>
                </c:pt>
                <c:pt idx="4">
                  <c:v>365</c:v>
                </c:pt>
                <c:pt idx="5">
                  <c:v>339</c:v>
                </c:pt>
                <c:pt idx="6">
                  <c:v>245</c:v>
                </c:pt>
              </c:numCache>
            </c:numRef>
          </c:val>
          <c:extLst>
            <c:ext xmlns:c16="http://schemas.microsoft.com/office/drawing/2014/chart" uri="{C3380CC4-5D6E-409C-BE32-E72D297353CC}">
              <c16:uniqueId val="{00000001-CE65-442A-A027-F0FB2260E61B}"/>
            </c:ext>
          </c:extLst>
        </c:ser>
        <c:dLbls>
          <c:showLegendKey val="0"/>
          <c:showVal val="0"/>
          <c:showCatName val="0"/>
          <c:showSerName val="0"/>
          <c:showPercent val="0"/>
          <c:showBubbleSize val="0"/>
        </c:dLbls>
        <c:gapWidth val="150"/>
        <c:axId val="331816639"/>
        <c:axId val="331799999"/>
      </c:barChart>
      <c:lineChart>
        <c:grouping val="standard"/>
        <c:varyColors val="0"/>
        <c:ser>
          <c:idx val="0"/>
          <c:order val="0"/>
          <c:tx>
            <c:strRef>
              <c:f>Sheet1!$A$2</c:f>
              <c:strCache>
                <c:ptCount val="1"/>
                <c:pt idx="0">
                  <c:v>合格率(%)</c:v>
                </c:pt>
              </c:strCache>
            </c:strRef>
          </c:tx>
          <c:spPr>
            <a:ln w="28575" cap="rnd">
              <a:solidFill>
                <a:schemeClr val="accent1"/>
              </a:solidFill>
              <a:round/>
            </a:ln>
            <a:effectLst/>
          </c:spPr>
          <c:marker>
            <c:symbol val="none"/>
          </c:marker>
          <c:cat>
            <c:strRef>
              <c:f>Sheet1!$B$1:$H$1</c:f>
              <c:strCache>
                <c:ptCount val="7"/>
                <c:pt idx="0">
                  <c:v>H26</c:v>
                </c:pt>
                <c:pt idx="1">
                  <c:v>H27</c:v>
                </c:pt>
                <c:pt idx="2">
                  <c:v>H28</c:v>
                </c:pt>
                <c:pt idx="3">
                  <c:v>H29</c:v>
                </c:pt>
                <c:pt idx="4">
                  <c:v>H30</c:v>
                </c:pt>
                <c:pt idx="5">
                  <c:v>R1</c:v>
                </c:pt>
                <c:pt idx="6">
                  <c:v>R2</c:v>
                </c:pt>
              </c:strCache>
            </c:strRef>
          </c:cat>
          <c:val>
            <c:numRef>
              <c:f>Sheet1!$B$2:$H$2</c:f>
              <c:numCache>
                <c:formatCode>General</c:formatCode>
                <c:ptCount val="7"/>
                <c:pt idx="0">
                  <c:v>44.5</c:v>
                </c:pt>
                <c:pt idx="1">
                  <c:v>45.6</c:v>
                </c:pt>
                <c:pt idx="2">
                  <c:v>40.9</c:v>
                </c:pt>
                <c:pt idx="3">
                  <c:v>46.5</c:v>
                </c:pt>
                <c:pt idx="4">
                  <c:v>43.8</c:v>
                </c:pt>
                <c:pt idx="5">
                  <c:v>55.4</c:v>
                </c:pt>
                <c:pt idx="6">
                  <c:v>37.799999999999997</c:v>
                </c:pt>
              </c:numCache>
            </c:numRef>
          </c:val>
          <c:smooth val="0"/>
          <c:extLst>
            <c:ext xmlns:c16="http://schemas.microsoft.com/office/drawing/2014/chart" uri="{C3380CC4-5D6E-409C-BE32-E72D297353CC}">
              <c16:uniqueId val="{00000000-CE65-442A-A027-F0FB2260E61B}"/>
            </c:ext>
          </c:extLst>
        </c:ser>
        <c:dLbls>
          <c:showLegendKey val="0"/>
          <c:showVal val="0"/>
          <c:showCatName val="0"/>
          <c:showSerName val="0"/>
          <c:showPercent val="0"/>
          <c:showBubbleSize val="0"/>
        </c:dLbls>
        <c:marker val="1"/>
        <c:smooth val="0"/>
        <c:axId val="203296943"/>
        <c:axId val="340447775"/>
      </c:lineChart>
      <c:catAx>
        <c:axId val="203296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40447775"/>
        <c:crosses val="autoZero"/>
        <c:auto val="1"/>
        <c:lblAlgn val="ctr"/>
        <c:lblOffset val="100"/>
        <c:noMultiLvlLbl val="0"/>
      </c:catAx>
      <c:valAx>
        <c:axId val="3404477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203296943"/>
        <c:crosses val="autoZero"/>
        <c:crossBetween val="between"/>
      </c:valAx>
      <c:valAx>
        <c:axId val="331799999"/>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31816639"/>
        <c:crosses val="max"/>
        <c:crossBetween val="between"/>
      </c:valAx>
      <c:catAx>
        <c:axId val="331816639"/>
        <c:scaling>
          <c:orientation val="minMax"/>
        </c:scaling>
        <c:delete val="1"/>
        <c:axPos val="b"/>
        <c:numFmt formatCode="General" sourceLinked="1"/>
        <c:majorTickMark val="out"/>
        <c:minorTickMark val="none"/>
        <c:tickLblPos val="nextTo"/>
        <c:crossAx val="331799999"/>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Table>
      <c:spPr>
        <a:noFill/>
        <a:ln w="25400">
          <a:noFill/>
        </a:ln>
        <a:effectLst/>
      </c:spPr>
    </c:plotArea>
    <c:plotVisOnly val="1"/>
    <c:dispBlanksAs val="gap"/>
    <c:showDLblsOverMax val="0"/>
  </c:chart>
  <c:spPr>
    <a:noFill/>
    <a:ln>
      <a:solidFill>
        <a:schemeClr val="tx1"/>
      </a:solidFill>
    </a:ln>
    <a:effectLst/>
  </c:spPr>
  <c:txPr>
    <a:bodyPr/>
    <a:lstStyle/>
    <a:p>
      <a:pPr>
        <a:defRPr sz="1100">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solidFill>
                <a:latin typeface="Meiryo UI" panose="020B0604030504040204" pitchFamily="50" charset="-128"/>
                <a:ea typeface="Meiryo UI" panose="020B0604030504040204" pitchFamily="50" charset="-128"/>
                <a:cs typeface="+mn-cs"/>
              </a:defRPr>
            </a:pPr>
            <a:r>
              <a:rPr lang="ja-JP" altLang="en-US" dirty="0" smtClean="0"/>
              <a:t>地域連携等参加者数・参加率の推移</a:t>
            </a:r>
          </a:p>
          <a:p>
            <a:pPr>
              <a:defRPr/>
            </a:pPr>
            <a:r>
              <a:rPr lang="ja-JP" altLang="en-US" dirty="0" smtClean="0"/>
              <a:t>（地域産業連携</a:t>
            </a:r>
            <a:r>
              <a:rPr lang="en-US" altLang="ja-JP" dirty="0" smtClean="0"/>
              <a:t>3</a:t>
            </a:r>
            <a:r>
              <a:rPr lang="ja-JP" altLang="en-US" dirty="0" smtClean="0"/>
              <a:t>校）</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1"/>
          <c:order val="1"/>
          <c:tx>
            <c:strRef>
              <c:f>Sheet1!$A$3</c:f>
              <c:strCache>
                <c:ptCount val="1"/>
                <c:pt idx="0">
                  <c:v>参加者(人)</c:v>
                </c:pt>
              </c:strCache>
            </c:strRef>
          </c:tx>
          <c:spPr>
            <a:solidFill>
              <a:schemeClr val="accent2"/>
            </a:solidFill>
            <a:ln>
              <a:noFill/>
            </a:ln>
            <a:effectLst/>
          </c:spPr>
          <c:invertIfNegative val="0"/>
          <c:cat>
            <c:strRef>
              <c:f>Sheet1!$B$1:$H$1</c:f>
              <c:strCache>
                <c:ptCount val="7"/>
                <c:pt idx="0">
                  <c:v>H26</c:v>
                </c:pt>
                <c:pt idx="1">
                  <c:v>H27</c:v>
                </c:pt>
                <c:pt idx="2">
                  <c:v>H28</c:v>
                </c:pt>
                <c:pt idx="3">
                  <c:v>H29</c:v>
                </c:pt>
                <c:pt idx="4">
                  <c:v>H30</c:v>
                </c:pt>
                <c:pt idx="5">
                  <c:v>R1</c:v>
                </c:pt>
                <c:pt idx="6">
                  <c:v>R2</c:v>
                </c:pt>
              </c:strCache>
            </c:strRef>
          </c:cat>
          <c:val>
            <c:numRef>
              <c:f>Sheet1!$B$3:$H$3</c:f>
              <c:numCache>
                <c:formatCode>General</c:formatCode>
                <c:ptCount val="7"/>
                <c:pt idx="0">
                  <c:v>2082</c:v>
                </c:pt>
                <c:pt idx="1">
                  <c:v>2824</c:v>
                </c:pt>
                <c:pt idx="2">
                  <c:v>2493</c:v>
                </c:pt>
                <c:pt idx="3">
                  <c:v>2401</c:v>
                </c:pt>
                <c:pt idx="4">
                  <c:v>2777</c:v>
                </c:pt>
                <c:pt idx="5">
                  <c:v>2237</c:v>
                </c:pt>
                <c:pt idx="6">
                  <c:v>1336</c:v>
                </c:pt>
              </c:numCache>
            </c:numRef>
          </c:val>
          <c:extLst>
            <c:ext xmlns:c16="http://schemas.microsoft.com/office/drawing/2014/chart" uri="{C3380CC4-5D6E-409C-BE32-E72D297353CC}">
              <c16:uniqueId val="{00000000-0E3A-45DA-99FB-1FFC2764A668}"/>
            </c:ext>
          </c:extLst>
        </c:ser>
        <c:dLbls>
          <c:showLegendKey val="0"/>
          <c:showVal val="0"/>
          <c:showCatName val="0"/>
          <c:showSerName val="0"/>
          <c:showPercent val="0"/>
          <c:showBubbleSize val="0"/>
        </c:dLbls>
        <c:gapWidth val="150"/>
        <c:axId val="331816639"/>
        <c:axId val="331799999"/>
      </c:barChart>
      <c:lineChart>
        <c:grouping val="standard"/>
        <c:varyColors val="0"/>
        <c:ser>
          <c:idx val="0"/>
          <c:order val="0"/>
          <c:tx>
            <c:strRef>
              <c:f>Sheet1!$A$2</c:f>
              <c:strCache>
                <c:ptCount val="1"/>
                <c:pt idx="0">
                  <c:v>参加率(%)</c:v>
                </c:pt>
              </c:strCache>
            </c:strRef>
          </c:tx>
          <c:spPr>
            <a:ln w="28575" cap="rnd">
              <a:solidFill>
                <a:schemeClr val="accent1"/>
              </a:solidFill>
              <a:round/>
            </a:ln>
            <a:effectLst/>
          </c:spPr>
          <c:marker>
            <c:symbol val="none"/>
          </c:marker>
          <c:cat>
            <c:strRef>
              <c:f>Sheet1!$B$1:$H$1</c:f>
              <c:strCache>
                <c:ptCount val="7"/>
                <c:pt idx="0">
                  <c:v>H26</c:v>
                </c:pt>
                <c:pt idx="1">
                  <c:v>H27</c:v>
                </c:pt>
                <c:pt idx="2">
                  <c:v>H28</c:v>
                </c:pt>
                <c:pt idx="3">
                  <c:v>H29</c:v>
                </c:pt>
                <c:pt idx="4">
                  <c:v>H30</c:v>
                </c:pt>
                <c:pt idx="5">
                  <c:v>R1</c:v>
                </c:pt>
                <c:pt idx="6">
                  <c:v>R2</c:v>
                </c:pt>
              </c:strCache>
            </c:strRef>
          </c:cat>
          <c:val>
            <c:numRef>
              <c:f>Sheet1!$B$2:$H$2</c:f>
              <c:numCache>
                <c:formatCode>General</c:formatCode>
                <c:ptCount val="7"/>
                <c:pt idx="0">
                  <c:v>82.3</c:v>
                </c:pt>
                <c:pt idx="1">
                  <c:v>111.6</c:v>
                </c:pt>
                <c:pt idx="2">
                  <c:v>99.5</c:v>
                </c:pt>
                <c:pt idx="3">
                  <c:v>99.6</c:v>
                </c:pt>
                <c:pt idx="4">
                  <c:v>119.9</c:v>
                </c:pt>
                <c:pt idx="5">
                  <c:v>100</c:v>
                </c:pt>
                <c:pt idx="6">
                  <c:v>66.400000000000006</c:v>
                </c:pt>
              </c:numCache>
            </c:numRef>
          </c:val>
          <c:smooth val="0"/>
          <c:extLst>
            <c:ext xmlns:c16="http://schemas.microsoft.com/office/drawing/2014/chart" uri="{C3380CC4-5D6E-409C-BE32-E72D297353CC}">
              <c16:uniqueId val="{00000001-0E3A-45DA-99FB-1FFC2764A668}"/>
            </c:ext>
          </c:extLst>
        </c:ser>
        <c:dLbls>
          <c:showLegendKey val="0"/>
          <c:showVal val="0"/>
          <c:showCatName val="0"/>
          <c:showSerName val="0"/>
          <c:showPercent val="0"/>
          <c:showBubbleSize val="0"/>
        </c:dLbls>
        <c:marker val="1"/>
        <c:smooth val="0"/>
        <c:axId val="203296943"/>
        <c:axId val="340447775"/>
      </c:lineChart>
      <c:catAx>
        <c:axId val="203296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40447775"/>
        <c:crosses val="autoZero"/>
        <c:auto val="1"/>
        <c:lblAlgn val="ctr"/>
        <c:lblOffset val="100"/>
        <c:noMultiLvlLbl val="0"/>
      </c:catAx>
      <c:valAx>
        <c:axId val="3404477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203296943"/>
        <c:crosses val="autoZero"/>
        <c:crossBetween val="between"/>
      </c:valAx>
      <c:valAx>
        <c:axId val="331799999"/>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31816639"/>
        <c:crosses val="max"/>
        <c:crossBetween val="between"/>
      </c:valAx>
      <c:catAx>
        <c:axId val="331816639"/>
        <c:scaling>
          <c:orientation val="minMax"/>
        </c:scaling>
        <c:delete val="1"/>
        <c:axPos val="b"/>
        <c:numFmt formatCode="General" sourceLinked="1"/>
        <c:majorTickMark val="out"/>
        <c:minorTickMark val="none"/>
        <c:tickLblPos val="nextTo"/>
        <c:crossAx val="331799999"/>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Table>
      <c:spPr>
        <a:noFill/>
        <a:ln w="25400">
          <a:noFill/>
        </a:ln>
        <a:effectLst/>
      </c:spPr>
    </c:plotArea>
    <c:plotVisOnly val="1"/>
    <c:dispBlanksAs val="gap"/>
    <c:showDLblsOverMax val="0"/>
  </c:chart>
  <c:spPr>
    <a:noFill/>
    <a:ln>
      <a:solidFill>
        <a:schemeClr val="tx1"/>
      </a:solidFill>
    </a:ln>
    <a:effectLst/>
  </c:spPr>
  <c:txPr>
    <a:bodyPr/>
    <a:lstStyle/>
    <a:p>
      <a:pPr>
        <a:defRPr sz="1100">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25">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5"/>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75000"/>
            <a:lumOff val="25000"/>
          </a:schemeClr>
        </a:solidFill>
      </a:ln>
    </cs:spPr>
  </cs:downBar>
  <cs:dropLine>
    <cs:lnRef idx="0"/>
    <cs:fillRef idx="0"/>
    <cs:effectRef idx="0"/>
    <cs:fontRef idx="minor">
      <a:schemeClr val="dk1"/>
    </cs:fontRef>
    <cs:spPr>
      <a:ln w="9525">
        <a:solidFill>
          <a:schemeClr val="tx1">
            <a:lumMod val="75000"/>
            <a:lumOff val="25000"/>
          </a:schemeClr>
        </a:solidFill>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75000"/>
            <a:lumOff val="2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0.37709</cdr:x>
      <cdr:y>0.09841</cdr:y>
    </cdr:from>
    <cdr:to>
      <cdr:x>0.52027</cdr:x>
      <cdr:y>0.09841</cdr:y>
    </cdr:to>
    <cdr:cxnSp macro="">
      <cdr:nvCxnSpPr>
        <cdr:cNvPr id="3" name="直線矢印コネクタ 2"/>
        <cdr:cNvCxnSpPr/>
      </cdr:nvCxnSpPr>
      <cdr:spPr>
        <a:xfrm xmlns:a="http://schemas.openxmlformats.org/drawingml/2006/main">
          <a:off x="3445159" y="493725"/>
          <a:ext cx="1308122" cy="0"/>
        </a:xfrm>
        <a:prstGeom xmlns:a="http://schemas.openxmlformats.org/drawingml/2006/main" prst="straightConnector1">
          <a:avLst/>
        </a:prstGeom>
        <a:ln xmlns:a="http://schemas.openxmlformats.org/drawingml/2006/main">
          <a:headEnd type="triangle"/>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0.2771</cdr:x>
      <cdr:y>0.06674</cdr:y>
    </cdr:from>
    <cdr:to>
      <cdr:x>0.3725</cdr:x>
      <cdr:y>0.1275</cdr:y>
    </cdr:to>
    <cdr:sp macro="" textlink="">
      <cdr:nvSpPr>
        <cdr:cNvPr id="4" name="テキスト ボックス 3"/>
        <cdr:cNvSpPr txBox="1"/>
      </cdr:nvSpPr>
      <cdr:spPr>
        <a:xfrm xmlns:a="http://schemas.openxmlformats.org/drawingml/2006/main">
          <a:off x="2531661" y="334819"/>
          <a:ext cx="871593" cy="304835"/>
        </a:xfrm>
        <a:prstGeom xmlns:a="http://schemas.openxmlformats.org/drawingml/2006/main" prst="rect">
          <a:avLst/>
        </a:prstGeom>
        <a:ln xmlns:a="http://schemas.openxmlformats.org/drawingml/2006/main" w="12700"/>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nchor="ctr"/>
        <a:lstStyle xmlns:a="http://schemas.openxmlformats.org/drawingml/2006/main"/>
        <a:p xmlns:a="http://schemas.openxmlformats.org/drawingml/2006/main">
          <a:pPr algn="ctr"/>
          <a:r>
            <a:rPr lang="ja-JP" altLang="en-US" sz="1100" dirty="0" smtClean="0">
              <a:latin typeface="Meiryo UI" panose="020B0604030504040204" pitchFamily="50" charset="-128"/>
              <a:ea typeface="Meiryo UI" panose="020B0604030504040204" pitchFamily="50" charset="-128"/>
            </a:rPr>
            <a:t>実績値</a:t>
          </a:r>
          <a:endParaRPr lang="ja-JP" altLang="en-US" sz="1100" dirty="0">
            <a:latin typeface="Meiryo UI" panose="020B0604030504040204" pitchFamily="50" charset="-128"/>
            <a:ea typeface="Meiryo UI" panose="020B0604030504040204" pitchFamily="50" charset="-128"/>
          </a:endParaRPr>
        </a:p>
      </cdr:txBody>
    </cdr:sp>
  </cdr:relSizeAnchor>
  <cdr:relSizeAnchor xmlns:cdr="http://schemas.openxmlformats.org/drawingml/2006/chartDrawing">
    <cdr:from>
      <cdr:x>0.52505</cdr:x>
      <cdr:y>0.0687</cdr:y>
    </cdr:from>
    <cdr:to>
      <cdr:x>0.62045</cdr:x>
      <cdr:y>0.12946</cdr:y>
    </cdr:to>
    <cdr:sp macro="" textlink="">
      <cdr:nvSpPr>
        <cdr:cNvPr id="5" name="テキスト ボックス 4"/>
        <cdr:cNvSpPr txBox="1"/>
      </cdr:nvSpPr>
      <cdr:spPr>
        <a:xfrm xmlns:a="http://schemas.openxmlformats.org/drawingml/2006/main">
          <a:off x="4796951" y="344647"/>
          <a:ext cx="871594" cy="304835"/>
        </a:xfrm>
        <a:prstGeom xmlns:a="http://schemas.openxmlformats.org/drawingml/2006/main" prst="rect">
          <a:avLst/>
        </a:prstGeom>
        <a:ln xmlns:a="http://schemas.openxmlformats.org/drawingml/2006/main" w="12700"/>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nchor="ctr"/>
        <a:lstStyle xmlns:a="http://schemas.openxmlformats.org/drawingml/2006/main"/>
        <a:p xmlns:a="http://schemas.openxmlformats.org/drawingml/2006/main">
          <a:pPr algn="ctr"/>
          <a:r>
            <a:rPr lang="ja-JP" altLang="en-US" dirty="0">
              <a:latin typeface="Meiryo UI" panose="020B0604030504040204" pitchFamily="50" charset="-128"/>
              <a:ea typeface="Meiryo UI" panose="020B0604030504040204" pitchFamily="50" charset="-128"/>
            </a:rPr>
            <a:t>推計</a:t>
          </a:r>
          <a:r>
            <a:rPr lang="ja-JP" altLang="en-US" sz="1100" dirty="0" smtClean="0">
              <a:latin typeface="Meiryo UI" panose="020B0604030504040204" pitchFamily="50" charset="-128"/>
              <a:ea typeface="Meiryo UI" panose="020B0604030504040204" pitchFamily="50" charset="-128"/>
            </a:rPr>
            <a:t>値</a:t>
          </a:r>
          <a:endParaRPr lang="ja-JP" altLang="en-US" sz="1100" dirty="0">
            <a:latin typeface="Meiryo UI" panose="020B0604030504040204" pitchFamily="50" charset="-128"/>
            <a:ea typeface="Meiryo UI" panose="020B0604030504040204"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925B89E5-CA52-471A-B493-2766F8ED6727}" type="datetimeFigureOut">
              <a:rPr kumimoji="1" lang="ja-JP" altLang="en-US" smtClean="0"/>
              <a:t>2022/5/10</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85A13FD-FDD4-46EA-9CF3-37B444B1219A}" type="slidenum">
              <a:rPr kumimoji="1" lang="ja-JP" altLang="en-US" smtClean="0"/>
              <a:t>‹#›</a:t>
            </a:fld>
            <a:endParaRPr kumimoji="1" lang="ja-JP" altLang="en-US"/>
          </a:p>
        </p:txBody>
      </p:sp>
    </p:spTree>
    <p:extLst>
      <p:ext uri="{BB962C8B-B14F-4D97-AF65-F5344CB8AC3E}">
        <p14:creationId xmlns:p14="http://schemas.microsoft.com/office/powerpoint/2010/main" val="1816638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FCE0394-9F6D-4E5B-90F2-33C69C4416E4}" type="datetimeFigureOut">
              <a:rPr kumimoji="1" lang="ja-JP" altLang="en-US" smtClean="0"/>
              <a:t>2022/5/10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74DD596-11B1-4C1F-BC9F-BC7CF001A766}" type="slidenum">
              <a:rPr kumimoji="1" lang="ja-JP" altLang="en-US" smtClean="0"/>
              <a:t>‹#›</a:t>
            </a:fld>
            <a:endParaRPr kumimoji="1" lang="ja-JP" altLang="en-US"/>
          </a:p>
        </p:txBody>
      </p:sp>
    </p:spTree>
    <p:extLst>
      <p:ext uri="{BB962C8B-B14F-4D97-AF65-F5344CB8AC3E}">
        <p14:creationId xmlns:p14="http://schemas.microsoft.com/office/powerpoint/2010/main" val="22987987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496C84-371E-473D-B3B9-73680C06C036}" type="slidenum">
              <a:rPr lang="ja-JP" altLang="en-US" smtClean="0">
                <a:solidFill>
                  <a:prstClr val="black"/>
                </a:solidFill>
              </a:rPr>
              <a:pPr/>
              <a:t>10</a:t>
            </a:fld>
            <a:endParaRPr lang="ja-JP" altLang="en-US" dirty="0">
              <a:solidFill>
                <a:prstClr val="black"/>
              </a:solidFill>
            </a:endParaRPr>
          </a:p>
        </p:txBody>
      </p:sp>
    </p:spTree>
    <p:extLst>
      <p:ext uri="{BB962C8B-B14F-4D97-AF65-F5344CB8AC3E}">
        <p14:creationId xmlns:p14="http://schemas.microsoft.com/office/powerpoint/2010/main" val="81696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496C84-371E-473D-B3B9-73680C06C036}" type="slidenum">
              <a:rPr lang="ja-JP" altLang="en-US" smtClean="0">
                <a:solidFill>
                  <a:prstClr val="black"/>
                </a:solidFill>
              </a:rPr>
              <a:pPr/>
              <a:t>11</a:t>
            </a:fld>
            <a:endParaRPr lang="ja-JP" altLang="en-US" dirty="0">
              <a:solidFill>
                <a:prstClr val="black"/>
              </a:solidFill>
            </a:endParaRPr>
          </a:p>
        </p:txBody>
      </p:sp>
    </p:spTree>
    <p:extLst>
      <p:ext uri="{BB962C8B-B14F-4D97-AF65-F5344CB8AC3E}">
        <p14:creationId xmlns:p14="http://schemas.microsoft.com/office/powerpoint/2010/main" val="3150405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A144EDB-57DE-4356-B13A-73ECE3768691}" type="datetimeFigureOut">
              <a:rPr kumimoji="1" lang="ja-JP" altLang="en-US" smtClean="0"/>
              <a:t>2022/5/10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4503FC-515F-41E6-B179-4214F3298170}" type="slidenum">
              <a:rPr kumimoji="1" lang="ja-JP" altLang="en-US" smtClean="0"/>
              <a:t>‹#›</a:t>
            </a:fld>
            <a:endParaRPr kumimoji="1" lang="ja-JP" altLang="en-US"/>
          </a:p>
        </p:txBody>
      </p:sp>
    </p:spTree>
    <p:extLst>
      <p:ext uri="{BB962C8B-B14F-4D97-AF65-F5344CB8AC3E}">
        <p14:creationId xmlns:p14="http://schemas.microsoft.com/office/powerpoint/2010/main" val="1505407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A144EDB-57DE-4356-B13A-73ECE3768691}" type="datetimeFigureOut">
              <a:rPr kumimoji="1" lang="ja-JP" altLang="en-US" smtClean="0"/>
              <a:t>2022/5/10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4503FC-515F-41E6-B179-4214F3298170}" type="slidenum">
              <a:rPr kumimoji="1" lang="ja-JP" altLang="en-US" smtClean="0"/>
              <a:t>‹#›</a:t>
            </a:fld>
            <a:endParaRPr kumimoji="1" lang="ja-JP" altLang="en-US"/>
          </a:p>
        </p:txBody>
      </p:sp>
    </p:spTree>
    <p:extLst>
      <p:ext uri="{BB962C8B-B14F-4D97-AF65-F5344CB8AC3E}">
        <p14:creationId xmlns:p14="http://schemas.microsoft.com/office/powerpoint/2010/main" val="315258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A144EDB-57DE-4356-B13A-73ECE3768691}" type="datetimeFigureOut">
              <a:rPr kumimoji="1" lang="ja-JP" altLang="en-US" smtClean="0"/>
              <a:t>2022/5/10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4503FC-515F-41E6-B179-4214F3298170}" type="slidenum">
              <a:rPr kumimoji="1" lang="ja-JP" altLang="en-US" smtClean="0"/>
              <a:t>‹#›</a:t>
            </a:fld>
            <a:endParaRPr kumimoji="1" lang="ja-JP" altLang="en-US"/>
          </a:p>
        </p:txBody>
      </p:sp>
    </p:spTree>
    <p:extLst>
      <p:ext uri="{BB962C8B-B14F-4D97-AF65-F5344CB8AC3E}">
        <p14:creationId xmlns:p14="http://schemas.microsoft.com/office/powerpoint/2010/main" val="2917562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A144EDB-57DE-4356-B13A-73ECE3768691}" type="datetimeFigureOut">
              <a:rPr kumimoji="1" lang="ja-JP" altLang="en-US" smtClean="0"/>
              <a:t>2022/5/10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4503FC-515F-41E6-B179-4214F3298170}" type="slidenum">
              <a:rPr kumimoji="1" lang="ja-JP" altLang="en-US" smtClean="0"/>
              <a:t>‹#›</a:t>
            </a:fld>
            <a:endParaRPr kumimoji="1" lang="ja-JP" altLang="en-US"/>
          </a:p>
        </p:txBody>
      </p:sp>
    </p:spTree>
    <p:extLst>
      <p:ext uri="{BB962C8B-B14F-4D97-AF65-F5344CB8AC3E}">
        <p14:creationId xmlns:p14="http://schemas.microsoft.com/office/powerpoint/2010/main" val="243304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A144EDB-57DE-4356-B13A-73ECE3768691}" type="datetimeFigureOut">
              <a:rPr kumimoji="1" lang="ja-JP" altLang="en-US" smtClean="0"/>
              <a:t>2022/5/10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4503FC-515F-41E6-B179-4214F3298170}" type="slidenum">
              <a:rPr kumimoji="1" lang="ja-JP" altLang="en-US" smtClean="0"/>
              <a:t>‹#›</a:t>
            </a:fld>
            <a:endParaRPr kumimoji="1" lang="ja-JP" altLang="en-US"/>
          </a:p>
        </p:txBody>
      </p:sp>
    </p:spTree>
    <p:extLst>
      <p:ext uri="{BB962C8B-B14F-4D97-AF65-F5344CB8AC3E}">
        <p14:creationId xmlns:p14="http://schemas.microsoft.com/office/powerpoint/2010/main" val="3313659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A144EDB-57DE-4356-B13A-73ECE3768691}" type="datetimeFigureOut">
              <a:rPr kumimoji="1" lang="ja-JP" altLang="en-US" smtClean="0"/>
              <a:t>2022/5/10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4503FC-515F-41E6-B179-4214F3298170}" type="slidenum">
              <a:rPr kumimoji="1" lang="ja-JP" altLang="en-US" smtClean="0"/>
              <a:t>‹#›</a:t>
            </a:fld>
            <a:endParaRPr kumimoji="1" lang="ja-JP" altLang="en-US"/>
          </a:p>
        </p:txBody>
      </p:sp>
    </p:spTree>
    <p:extLst>
      <p:ext uri="{BB962C8B-B14F-4D97-AF65-F5344CB8AC3E}">
        <p14:creationId xmlns:p14="http://schemas.microsoft.com/office/powerpoint/2010/main" val="4250632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A144EDB-57DE-4356-B13A-73ECE3768691}" type="datetimeFigureOut">
              <a:rPr kumimoji="1" lang="ja-JP" altLang="en-US" smtClean="0"/>
              <a:t>2022/5/10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34503FC-515F-41E6-B179-4214F3298170}" type="slidenum">
              <a:rPr kumimoji="1" lang="ja-JP" altLang="en-US" smtClean="0"/>
              <a:t>‹#›</a:t>
            </a:fld>
            <a:endParaRPr kumimoji="1" lang="ja-JP" altLang="en-US"/>
          </a:p>
        </p:txBody>
      </p:sp>
    </p:spTree>
    <p:extLst>
      <p:ext uri="{BB962C8B-B14F-4D97-AF65-F5344CB8AC3E}">
        <p14:creationId xmlns:p14="http://schemas.microsoft.com/office/powerpoint/2010/main" val="789540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A144EDB-57DE-4356-B13A-73ECE3768691}" type="datetimeFigureOut">
              <a:rPr kumimoji="1" lang="ja-JP" altLang="en-US" smtClean="0"/>
              <a:t>2022/5/10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34503FC-515F-41E6-B179-4214F3298170}" type="slidenum">
              <a:rPr kumimoji="1" lang="ja-JP" altLang="en-US" smtClean="0"/>
              <a:t>‹#›</a:t>
            </a:fld>
            <a:endParaRPr kumimoji="1" lang="ja-JP" altLang="en-US"/>
          </a:p>
        </p:txBody>
      </p:sp>
    </p:spTree>
    <p:extLst>
      <p:ext uri="{BB962C8B-B14F-4D97-AF65-F5344CB8AC3E}">
        <p14:creationId xmlns:p14="http://schemas.microsoft.com/office/powerpoint/2010/main" val="2444993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A144EDB-57DE-4356-B13A-73ECE3768691}" type="datetimeFigureOut">
              <a:rPr kumimoji="1" lang="ja-JP" altLang="en-US" smtClean="0"/>
              <a:t>2022/5/10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34503FC-515F-41E6-B179-4214F3298170}" type="slidenum">
              <a:rPr kumimoji="1" lang="ja-JP" altLang="en-US" smtClean="0"/>
              <a:t>‹#›</a:t>
            </a:fld>
            <a:endParaRPr kumimoji="1" lang="ja-JP" altLang="en-US"/>
          </a:p>
        </p:txBody>
      </p:sp>
    </p:spTree>
    <p:extLst>
      <p:ext uri="{BB962C8B-B14F-4D97-AF65-F5344CB8AC3E}">
        <p14:creationId xmlns:p14="http://schemas.microsoft.com/office/powerpoint/2010/main" val="1020753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A144EDB-57DE-4356-B13A-73ECE3768691}" type="datetimeFigureOut">
              <a:rPr kumimoji="1" lang="ja-JP" altLang="en-US" smtClean="0"/>
              <a:t>2022/5/10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4503FC-515F-41E6-B179-4214F3298170}" type="slidenum">
              <a:rPr kumimoji="1" lang="ja-JP" altLang="en-US" smtClean="0"/>
              <a:t>‹#›</a:t>
            </a:fld>
            <a:endParaRPr kumimoji="1" lang="ja-JP" altLang="en-US"/>
          </a:p>
        </p:txBody>
      </p:sp>
    </p:spTree>
    <p:extLst>
      <p:ext uri="{BB962C8B-B14F-4D97-AF65-F5344CB8AC3E}">
        <p14:creationId xmlns:p14="http://schemas.microsoft.com/office/powerpoint/2010/main" val="1375385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A144EDB-57DE-4356-B13A-73ECE3768691}" type="datetimeFigureOut">
              <a:rPr kumimoji="1" lang="ja-JP" altLang="en-US" smtClean="0"/>
              <a:t>2022/5/10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4503FC-515F-41E6-B179-4214F3298170}" type="slidenum">
              <a:rPr kumimoji="1" lang="ja-JP" altLang="en-US" smtClean="0"/>
              <a:t>‹#›</a:t>
            </a:fld>
            <a:endParaRPr kumimoji="1" lang="ja-JP" altLang="en-US"/>
          </a:p>
        </p:txBody>
      </p:sp>
    </p:spTree>
    <p:extLst>
      <p:ext uri="{BB962C8B-B14F-4D97-AF65-F5344CB8AC3E}">
        <p14:creationId xmlns:p14="http://schemas.microsoft.com/office/powerpoint/2010/main" val="1284774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44EDB-57DE-4356-B13A-73ECE3768691}" type="datetimeFigureOut">
              <a:rPr kumimoji="1" lang="ja-JP" altLang="en-US" smtClean="0"/>
              <a:t>2022/5/10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4503FC-515F-41E6-B179-4214F3298170}" type="slidenum">
              <a:rPr kumimoji="1" lang="ja-JP" altLang="en-US" smtClean="0"/>
              <a:t>‹#›</a:t>
            </a:fld>
            <a:endParaRPr kumimoji="1" lang="ja-JP" altLang="en-US"/>
          </a:p>
        </p:txBody>
      </p:sp>
    </p:spTree>
    <p:extLst>
      <p:ext uri="{BB962C8B-B14F-4D97-AF65-F5344CB8AC3E}">
        <p14:creationId xmlns:p14="http://schemas.microsoft.com/office/powerpoint/2010/main" val="3328608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499936" y="5662273"/>
            <a:ext cx="2706190" cy="338554"/>
          </a:xfrm>
          <a:prstGeom prst="rect">
            <a:avLst/>
          </a:prstGeom>
        </p:spPr>
        <p:txBody>
          <a:bodyPr wrap="none">
            <a:spAutoFit/>
          </a:bodyPr>
          <a:lstStyle/>
          <a:p>
            <a:pPr algn="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令和</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４</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年</a:t>
            </a:r>
            <a:r>
              <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5</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月</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　大阪府教育庁</a:t>
            </a:r>
          </a:p>
        </p:txBody>
      </p:sp>
      <p:sp>
        <p:nvSpPr>
          <p:cNvPr id="8" name="正方形/長方形 7"/>
          <p:cNvSpPr/>
          <p:nvPr/>
        </p:nvSpPr>
        <p:spPr>
          <a:xfrm>
            <a:off x="1515949" y="2539851"/>
            <a:ext cx="7941598" cy="2308324"/>
          </a:xfrm>
          <a:prstGeom prst="rect">
            <a:avLst/>
          </a:prstGeom>
        </p:spPr>
        <p:txBody>
          <a:bodyPr wrap="none">
            <a:spAutoFit/>
          </a:bodyPr>
          <a:lstStyle/>
          <a:p>
            <a:r>
              <a:rPr lang="ja-JP" altLang="en-US" sz="2400" b="1" dirty="0">
                <a:latin typeface="Meiryo UI" panose="020B0604030504040204" pitchFamily="50" charset="-128"/>
                <a:ea typeface="Meiryo UI" panose="020B0604030504040204" pitchFamily="50" charset="-128"/>
              </a:rPr>
              <a:t>１．これからの審議予定</a:t>
            </a:r>
            <a:endParaRPr lang="en-US" altLang="ja-JP" sz="2400" b="1" dirty="0">
              <a:latin typeface="Meiryo UI" panose="020B0604030504040204" pitchFamily="50" charset="-128"/>
              <a:ea typeface="Meiryo UI" panose="020B0604030504040204" pitchFamily="50" charset="-128"/>
            </a:endParaRPr>
          </a:p>
          <a:p>
            <a:endParaRPr lang="en-US" altLang="ja-JP" sz="2400" b="1" dirty="0">
              <a:latin typeface="Meiryo UI" panose="020B0604030504040204" pitchFamily="50" charset="-128"/>
              <a:ea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rPr>
              <a:t>２</a:t>
            </a:r>
            <a:r>
              <a:rPr lang="ja-JP" altLang="en-US" sz="2400" b="1" dirty="0" smtClean="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工業</a:t>
            </a:r>
            <a:r>
              <a:rPr lang="ja-JP" altLang="en-US" sz="2400" b="1" dirty="0" smtClean="0">
                <a:latin typeface="Meiryo UI" panose="020B0604030504040204" pitchFamily="50" charset="-128"/>
                <a:ea typeface="Meiryo UI" panose="020B0604030504040204" pitchFamily="50" charset="-128"/>
              </a:rPr>
              <a:t>系</a:t>
            </a:r>
            <a:r>
              <a:rPr lang="ja-JP" altLang="en-US" sz="2400" b="1" dirty="0">
                <a:latin typeface="Meiryo UI" panose="020B0604030504040204" pitchFamily="50" charset="-128"/>
                <a:ea typeface="Meiryo UI" panose="020B0604030504040204" pitchFamily="50" charset="-128"/>
              </a:rPr>
              <a:t>高等学校</a:t>
            </a:r>
            <a:r>
              <a:rPr lang="ja-JP" altLang="en-US" sz="2400" b="1" dirty="0" smtClean="0">
                <a:latin typeface="Meiryo UI" panose="020B0604030504040204" pitchFamily="50" charset="-128"/>
                <a:ea typeface="Meiryo UI" panose="020B0604030504040204" pitchFamily="50" charset="-128"/>
              </a:rPr>
              <a:t>の</a:t>
            </a:r>
            <a:r>
              <a:rPr lang="ja-JP" altLang="en-US" sz="2400" b="1" dirty="0">
                <a:latin typeface="Meiryo UI" panose="020B0604030504040204" pitchFamily="50" charset="-128"/>
                <a:ea typeface="Meiryo UI" panose="020B0604030504040204" pitchFamily="50" charset="-128"/>
              </a:rPr>
              <a:t>現状と課題認識</a:t>
            </a:r>
            <a:endParaRPr lang="en-US" altLang="ja-JP" sz="2400" b="1"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①　現状</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②　これまでの取組の成果</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③　工業</a:t>
            </a:r>
            <a:r>
              <a:rPr lang="ja-JP" altLang="en-US" sz="2400" dirty="0" smtClean="0">
                <a:latin typeface="Meiryo UI" panose="020B0604030504040204" pitchFamily="50" charset="-128"/>
                <a:ea typeface="Meiryo UI" panose="020B0604030504040204" pitchFamily="50" charset="-128"/>
              </a:rPr>
              <a:t>系高等学校の</a:t>
            </a:r>
            <a:r>
              <a:rPr lang="ja-JP" altLang="en-US" sz="2400" dirty="0">
                <a:latin typeface="Meiryo UI" panose="020B0604030504040204" pitchFamily="50" charset="-128"/>
                <a:ea typeface="Meiryo UI" panose="020B0604030504040204" pitchFamily="50" charset="-128"/>
              </a:rPr>
              <a:t>あり方に係る審議に向けた課題認識</a:t>
            </a:r>
            <a:endParaRPr lang="en-US" altLang="ja-JP" sz="2400" dirty="0">
              <a:latin typeface="Meiryo UI" panose="020B0604030504040204" pitchFamily="50" charset="-128"/>
              <a:ea typeface="Meiryo UI" panose="020B0604030504040204" pitchFamily="50" charset="-128"/>
            </a:endParaRPr>
          </a:p>
        </p:txBody>
      </p:sp>
      <p:cxnSp>
        <p:nvCxnSpPr>
          <p:cNvPr id="7" name="直線コネクタ 6">
            <a:extLst>
              <a:ext uri="{FF2B5EF4-FFF2-40B4-BE49-F238E27FC236}">
                <a16:creationId xmlns:a16="http://schemas.microsoft.com/office/drawing/2014/main" id="{5BFAD1CC-12BB-4AB2-9F04-F1BCBE5E9BAF}"/>
              </a:ext>
            </a:extLst>
          </p:cNvPr>
          <p:cNvCxnSpPr/>
          <p:nvPr/>
        </p:nvCxnSpPr>
        <p:spPr>
          <a:xfrm>
            <a:off x="1515949" y="1535141"/>
            <a:ext cx="9160101"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10" name="正方形/長方形 9">
            <a:extLst>
              <a:ext uri="{FF2B5EF4-FFF2-40B4-BE49-F238E27FC236}">
                <a16:creationId xmlns:a16="http://schemas.microsoft.com/office/drawing/2014/main" id="{85C03CDC-570D-472D-B0CD-626EC835F9F6}"/>
              </a:ext>
            </a:extLst>
          </p:cNvPr>
          <p:cNvSpPr/>
          <p:nvPr/>
        </p:nvSpPr>
        <p:spPr>
          <a:xfrm>
            <a:off x="1515949" y="974262"/>
            <a:ext cx="8036416"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第</a:t>
            </a:r>
            <a:r>
              <a:rPr lang="en-US" altLang="ja-JP" sz="2400" b="1" dirty="0">
                <a:latin typeface="Meiryo UI" panose="020B0604030504040204" pitchFamily="50" charset="-128"/>
                <a:ea typeface="Meiryo UI" panose="020B0604030504040204" pitchFamily="50" charset="-128"/>
              </a:rPr>
              <a:t>1</a:t>
            </a:r>
            <a:r>
              <a:rPr lang="ja-JP" altLang="en-US" sz="2400" b="1" dirty="0">
                <a:latin typeface="Meiryo UI" panose="020B0604030504040204" pitchFamily="50" charset="-128"/>
                <a:ea typeface="Meiryo UI" panose="020B0604030504040204" pitchFamily="50" charset="-128"/>
              </a:rPr>
              <a:t>回大阪府学校教育審議会　工業教育部会　資料</a:t>
            </a:r>
            <a:endParaRPr lang="en-US" altLang="ja-JP" sz="2400"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20607042-D53A-4E69-917E-B6250902E102}" type="slidenum">
              <a:rPr kumimoji="1" lang="ja-JP" altLang="en-US" smtClean="0">
                <a:latin typeface="Meiryo UI" panose="020B0604030504040204" pitchFamily="50" charset="-128"/>
                <a:ea typeface="Meiryo UI" panose="020B0604030504040204" pitchFamily="50" charset="-128"/>
              </a:rPr>
              <a:t>1</a:t>
            </a:fld>
            <a:endParaRPr kumimoji="1" lang="ja-JP" altLang="en-US" dirty="0">
              <a:latin typeface="Meiryo UI" panose="020B0604030504040204" pitchFamily="50" charset="-128"/>
              <a:ea typeface="Meiryo UI" panose="020B0604030504040204" pitchFamily="50" charset="-128"/>
            </a:endParaRPr>
          </a:p>
        </p:txBody>
      </p:sp>
      <p:sp>
        <p:nvSpPr>
          <p:cNvPr id="9" name="正方形/長方形 8"/>
          <p:cNvSpPr/>
          <p:nvPr/>
        </p:nvSpPr>
        <p:spPr>
          <a:xfrm>
            <a:off x="10552670" y="432486"/>
            <a:ext cx="1248033" cy="67962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mtClean="0">
                <a:latin typeface="Meiryo UI" panose="020B0604030504040204" pitchFamily="50" charset="-128"/>
                <a:ea typeface="Meiryo UI" panose="020B0604030504040204" pitchFamily="50" charset="-128"/>
              </a:rPr>
              <a:t>資料２</a:t>
            </a:r>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22968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737600" y="6520260"/>
            <a:ext cx="2311400" cy="365125"/>
          </a:xfrm>
        </p:spPr>
        <p:txBody>
          <a:bodyPr/>
          <a:lstStyle/>
          <a:p>
            <a:fld id="{AC1F0867-EFB9-42FF-BF2D-7B625E83DED1}" type="slidenum">
              <a:rPr lang="ja-JP" altLang="en-US" smtClean="0">
                <a:solidFill>
                  <a:prstClr val="black">
                    <a:tint val="75000"/>
                  </a:prstClr>
                </a:solidFill>
              </a:rPr>
              <a:pPr/>
              <a:t>10</a:t>
            </a:fld>
            <a:endParaRPr lang="ja-JP" altLang="en-US" dirty="0">
              <a:solidFill>
                <a:prstClr val="black">
                  <a:tint val="75000"/>
                </a:prstClr>
              </a:solidFill>
            </a:endParaRPr>
          </a:p>
        </p:txBody>
      </p:sp>
      <p:sp>
        <p:nvSpPr>
          <p:cNvPr id="20" name="額縁 19"/>
          <p:cNvSpPr/>
          <p:nvPr/>
        </p:nvSpPr>
        <p:spPr>
          <a:xfrm>
            <a:off x="1606636" y="623356"/>
            <a:ext cx="3094153" cy="395558"/>
          </a:xfrm>
          <a:prstGeom prst="bevel">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sz="1440" b="0" i="0" u="none" strike="noStrike" kern="1200" spc="0" baseline="0">
                <a:solidFill>
                  <a:prstClr val="black">
                    <a:lumMod val="65000"/>
                    <a:lumOff val="35000"/>
                  </a:prstClr>
                </a:solidFill>
                <a:latin typeface="ＭＳ Ｐゴシック" panose="020B0600070205080204" pitchFamily="50" charset="-128"/>
                <a:ea typeface="ＭＳ Ｐゴシック" panose="020B0600070205080204" pitchFamily="50" charset="-128"/>
                <a:cs typeface="+mn-cs"/>
              </a:defRPr>
            </a:pPr>
            <a:r>
              <a:rPr lang="ja-JP" altLang="en-US" sz="1400" b="1" dirty="0" smtClean="0">
                <a:solidFill>
                  <a:schemeClr val="tx1"/>
                </a:solidFill>
                <a:latin typeface="Meiryo UI" panose="020B0604030504040204" pitchFamily="50" charset="-128"/>
                <a:ea typeface="Meiryo UI" panose="020B0604030504040204" pitchFamily="50" charset="-128"/>
              </a:rPr>
              <a:t>大阪府</a:t>
            </a:r>
            <a:r>
              <a:rPr lang="ja-JP" altLang="en-US" sz="1400" b="1" dirty="0">
                <a:solidFill>
                  <a:schemeClr val="tx1"/>
                </a:solidFill>
                <a:latin typeface="Meiryo UI" panose="020B0604030504040204" pitchFamily="50" charset="-128"/>
                <a:ea typeface="Meiryo UI" panose="020B0604030504040204" pitchFamily="50" charset="-128"/>
              </a:rPr>
              <a:t>の</a:t>
            </a:r>
            <a:r>
              <a:rPr lang="ja-JP" altLang="ja-JP" sz="1400" b="1" dirty="0">
                <a:solidFill>
                  <a:schemeClr val="tx1"/>
                </a:solidFill>
                <a:latin typeface="Meiryo UI" panose="020B0604030504040204" pitchFamily="50" charset="-128"/>
                <a:ea typeface="Meiryo UI" panose="020B0604030504040204" pitchFamily="50" charset="-128"/>
              </a:rPr>
              <a:t>公立中学校卒業者数推計</a:t>
            </a:r>
          </a:p>
        </p:txBody>
      </p:sp>
      <p:graphicFrame>
        <p:nvGraphicFramePr>
          <p:cNvPr id="23" name="グラフ 22"/>
          <p:cNvGraphicFramePr>
            <a:graphicFrameLocks noGrp="1"/>
          </p:cNvGraphicFramePr>
          <p:nvPr>
            <p:extLst>
              <p:ext uri="{D42A27DB-BD31-4B8C-83A1-F6EECF244321}">
                <p14:modId xmlns:p14="http://schemas.microsoft.com/office/powerpoint/2010/main" val="469997644"/>
              </p:ext>
            </p:extLst>
          </p:nvPr>
        </p:nvGraphicFramePr>
        <p:xfrm>
          <a:off x="1639217" y="1385710"/>
          <a:ext cx="9136203" cy="5017025"/>
        </p:xfrm>
        <a:graphic>
          <a:graphicData uri="http://schemas.openxmlformats.org/drawingml/2006/chart">
            <c:chart xmlns:c="http://schemas.openxmlformats.org/drawingml/2006/chart" xmlns:r="http://schemas.openxmlformats.org/officeDocument/2006/relationships" r:id="rId3"/>
          </a:graphicData>
        </a:graphic>
      </p:graphicFrame>
      <p:sp>
        <p:nvSpPr>
          <p:cNvPr id="24" name="テキスト ボックス 23"/>
          <p:cNvSpPr txBox="1"/>
          <p:nvPr/>
        </p:nvSpPr>
        <p:spPr>
          <a:xfrm>
            <a:off x="6334801" y="6427331"/>
            <a:ext cx="3798879" cy="261610"/>
          </a:xfrm>
          <a:prstGeom prst="rect">
            <a:avLst/>
          </a:prstGeom>
          <a:noFill/>
          <a:ln>
            <a:noFill/>
          </a:ln>
        </p:spPr>
        <p:txBody>
          <a:bodyPr wrap="square" rtlCol="0">
            <a:spAutoFit/>
          </a:bodyPr>
          <a:lstStyle/>
          <a:p>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令和３年</a:t>
            </a:r>
            <a:r>
              <a:rPr lang="ja-JP" altLang="en-US" sz="1100" dirty="0">
                <a:solidFill>
                  <a:prstClr val="black"/>
                </a:solidFill>
                <a:latin typeface="Meiryo UI" panose="020B0604030504040204" pitchFamily="50" charset="-128"/>
                <a:ea typeface="Meiryo UI" panose="020B0604030504040204" pitchFamily="50" charset="-128"/>
              </a:rPr>
              <a:t>５月１日現在の小・中学校在籍生徒数より推計</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5" name="テキスト ボックス 6"/>
          <p:cNvSpPr txBox="1"/>
          <p:nvPr/>
        </p:nvSpPr>
        <p:spPr>
          <a:xfrm>
            <a:off x="10432820" y="6125736"/>
            <a:ext cx="915320"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smtClean="0">
                <a:solidFill>
                  <a:prstClr val="black"/>
                </a:solidFill>
                <a:latin typeface="Meiryo UI" panose="020B0604030504040204" pitchFamily="50" charset="-128"/>
                <a:ea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rPr>
              <a:t>）</a:t>
            </a:r>
          </a:p>
        </p:txBody>
      </p:sp>
      <p:sp>
        <p:nvSpPr>
          <p:cNvPr id="26" name="テキスト ボックス 6"/>
          <p:cNvSpPr txBox="1"/>
          <p:nvPr/>
        </p:nvSpPr>
        <p:spPr>
          <a:xfrm>
            <a:off x="1143776" y="1385710"/>
            <a:ext cx="714763"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a:t>
            </a:r>
          </a:p>
        </p:txBody>
      </p:sp>
      <p:cxnSp>
        <p:nvCxnSpPr>
          <p:cNvPr id="6" name="直線コネクタ 5"/>
          <p:cNvCxnSpPr/>
          <p:nvPr/>
        </p:nvCxnSpPr>
        <p:spPr>
          <a:xfrm>
            <a:off x="5725988" y="1662709"/>
            <a:ext cx="12449" cy="434707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13" name="正方形/長方形 12"/>
          <p:cNvSpPr/>
          <p:nvPr/>
        </p:nvSpPr>
        <p:spPr>
          <a:xfrm>
            <a:off x="1704145" y="135083"/>
            <a:ext cx="1311578" cy="369332"/>
          </a:xfrm>
          <a:prstGeom prst="rect">
            <a:avLst/>
          </a:prstGeom>
        </p:spPr>
        <p:txBody>
          <a:bodyPr wrap="none">
            <a:spAutoFit/>
          </a:bodyPr>
          <a:lstStyle/>
          <a:p>
            <a:pPr>
              <a:defRPr/>
            </a:pPr>
            <a:r>
              <a:rPr lang="ja-JP" altLang="en-US" b="1" dirty="0">
                <a:latin typeface="Meiryo UI" panose="020B0604030504040204" pitchFamily="50" charset="-128"/>
                <a:ea typeface="Meiryo UI" panose="020B0604030504040204" pitchFamily="50" charset="-128"/>
              </a:rPr>
              <a:t>２ー①</a:t>
            </a:r>
            <a:r>
              <a:rPr lang="ja-JP" altLang="en-US" b="1" dirty="0" smtClean="0">
                <a:latin typeface="Meiryo UI" panose="020B0604030504040204" pitchFamily="50" charset="-128"/>
                <a:ea typeface="Meiryo UI" panose="020B0604030504040204" pitchFamily="50" charset="-128"/>
              </a:rPr>
              <a:t>現状</a:t>
            </a:r>
            <a:endParaRPr lang="ja-JP" altLang="en-US" b="1"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606636" y="1037949"/>
            <a:ext cx="8826184" cy="338554"/>
          </a:xfrm>
          <a:prstGeom prst="rect">
            <a:avLst/>
          </a:prstGeom>
          <a:noFill/>
          <a:ln>
            <a:noFill/>
          </a:ln>
        </p:spPr>
        <p:txBody>
          <a:bodyPr wrap="square" rtlCol="0">
            <a:spAutoFit/>
          </a:bodyPr>
          <a:lstStyle/>
          <a:p>
            <a:pPr marL="180975" indent="-180975">
              <a:buFont typeface="Wingdings" pitchFamily="2" charset="2"/>
              <a:buChar char="Ø"/>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rPr>
              <a:t>28</a:t>
            </a:r>
            <a:r>
              <a:rPr lang="ja-JP" altLang="en-US" sz="1600" dirty="0" smtClean="0">
                <a:latin typeface="Meiryo UI" panose="020B0604030504040204" pitchFamily="50" charset="-128"/>
                <a:ea typeface="Meiryo UI" panose="020B0604030504040204" pitchFamily="50" charset="-128"/>
              </a:rPr>
              <a:t>年度から令和</a:t>
            </a:r>
            <a:r>
              <a:rPr lang="en-US" altLang="ja-JP" sz="1600" dirty="0">
                <a:latin typeface="Meiryo UI" panose="020B0604030504040204" pitchFamily="50" charset="-128"/>
                <a:ea typeface="Meiryo UI" panose="020B0604030504040204" pitchFamily="50" charset="-128"/>
              </a:rPr>
              <a:t>3</a:t>
            </a:r>
            <a:r>
              <a:rPr lang="ja-JP" altLang="en-US" sz="1600" dirty="0" smtClean="0">
                <a:latin typeface="Meiryo UI" panose="020B0604030504040204" pitchFamily="50" charset="-128"/>
                <a:ea typeface="Meiryo UI" panose="020B0604030504040204" pitchFamily="50" charset="-128"/>
              </a:rPr>
              <a:t>年度にかけて年々減少。令和</a:t>
            </a:r>
            <a:r>
              <a:rPr lang="en-US" altLang="ja-JP" sz="1600" dirty="0" smtClean="0">
                <a:latin typeface="Meiryo UI" panose="020B0604030504040204" pitchFamily="50" charset="-128"/>
                <a:ea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rPr>
              <a:t>年度に向けて減少する見込み。</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11935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737600" y="6520260"/>
            <a:ext cx="2311400" cy="365125"/>
          </a:xfrm>
        </p:spPr>
        <p:txBody>
          <a:bodyPr/>
          <a:lstStyle/>
          <a:p>
            <a:fld id="{AC1F0867-EFB9-42FF-BF2D-7B625E83DED1}" type="slidenum">
              <a:rPr lang="ja-JP" altLang="en-US" smtClean="0">
                <a:solidFill>
                  <a:prstClr val="black">
                    <a:tint val="75000"/>
                  </a:prstClr>
                </a:solidFill>
              </a:rPr>
              <a:pPr/>
              <a:t>11</a:t>
            </a:fld>
            <a:endParaRPr lang="ja-JP" altLang="en-US" dirty="0">
              <a:solidFill>
                <a:prstClr val="black">
                  <a:tint val="75000"/>
                </a:prstClr>
              </a:solidFill>
            </a:endParaRPr>
          </a:p>
        </p:txBody>
      </p:sp>
      <p:sp>
        <p:nvSpPr>
          <p:cNvPr id="20" name="額縁 19"/>
          <p:cNvSpPr/>
          <p:nvPr/>
        </p:nvSpPr>
        <p:spPr>
          <a:xfrm>
            <a:off x="1606636" y="623356"/>
            <a:ext cx="7130964" cy="395558"/>
          </a:xfrm>
          <a:prstGeom prst="bevel">
            <a:avLst/>
          </a:prstGeom>
        </p:spPr>
        <p:style>
          <a:lnRef idx="2">
            <a:schemeClr val="accent1"/>
          </a:lnRef>
          <a:fillRef idx="1">
            <a:schemeClr val="lt1"/>
          </a:fillRef>
          <a:effectRef idx="0">
            <a:schemeClr val="accent1"/>
          </a:effectRef>
          <a:fontRef idx="minor">
            <a:schemeClr val="dk1"/>
          </a:fontRef>
        </p:style>
        <p:txBody>
          <a:bodyPr rtlCol="0" anchor="ctr"/>
          <a:lstStyle/>
          <a:p>
            <a:pPr algn="ctr">
              <a:defRPr sz="1440" b="0" i="0" u="none" strike="noStrike" kern="1200" spc="0" baseline="0">
                <a:solidFill>
                  <a:prstClr val="black">
                    <a:lumMod val="65000"/>
                    <a:lumOff val="35000"/>
                  </a:prstClr>
                </a:solidFill>
                <a:latin typeface="ＭＳ Ｐゴシック" panose="020B0600070205080204" pitchFamily="50" charset="-128"/>
                <a:ea typeface="ＭＳ Ｐゴシック" panose="020B0600070205080204" pitchFamily="50" charset="-128"/>
                <a:cs typeface="+mn-cs"/>
              </a:defRPr>
            </a:pPr>
            <a:r>
              <a:rPr lang="ja-JP" altLang="en-US" sz="1400" b="1" dirty="0" smtClean="0">
                <a:solidFill>
                  <a:schemeClr val="tx1"/>
                </a:solidFill>
                <a:latin typeface="Meiryo UI" panose="020B0604030504040204" pitchFamily="50" charset="-128"/>
                <a:ea typeface="Meiryo UI" panose="020B0604030504040204" pitchFamily="50" charset="-128"/>
              </a:rPr>
              <a:t>昼間の高校における公立中学校卒業者の公私の受入実績比率の推移（大阪府）</a:t>
            </a:r>
            <a:endParaRPr lang="ja-JP" altLang="ja-JP" sz="1400" b="1" dirty="0">
              <a:solidFill>
                <a:schemeClr val="tx1"/>
              </a:solidFill>
              <a:latin typeface="Meiryo UI" panose="020B0604030504040204" pitchFamily="50" charset="-128"/>
              <a:ea typeface="Meiryo UI" panose="020B0604030504040204" pitchFamily="50" charset="-128"/>
            </a:endParaRPr>
          </a:p>
        </p:txBody>
      </p:sp>
      <p:graphicFrame>
        <p:nvGraphicFramePr>
          <p:cNvPr id="23" name="グラフ 22"/>
          <p:cNvGraphicFramePr>
            <a:graphicFrameLocks noGrp="1"/>
          </p:cNvGraphicFramePr>
          <p:nvPr>
            <p:extLst>
              <p:ext uri="{D42A27DB-BD31-4B8C-83A1-F6EECF244321}">
                <p14:modId xmlns:p14="http://schemas.microsoft.com/office/powerpoint/2010/main" val="1937545091"/>
              </p:ext>
            </p:extLst>
          </p:nvPr>
        </p:nvGraphicFramePr>
        <p:xfrm>
          <a:off x="1639217" y="1385710"/>
          <a:ext cx="9136203" cy="5017025"/>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13" name="正方形/長方形 12"/>
          <p:cNvSpPr/>
          <p:nvPr/>
        </p:nvSpPr>
        <p:spPr>
          <a:xfrm>
            <a:off x="1704145" y="135083"/>
            <a:ext cx="1311578" cy="369332"/>
          </a:xfrm>
          <a:prstGeom prst="rect">
            <a:avLst/>
          </a:prstGeom>
        </p:spPr>
        <p:txBody>
          <a:bodyPr wrap="none">
            <a:spAutoFit/>
          </a:bodyPr>
          <a:lstStyle/>
          <a:p>
            <a:pPr>
              <a:defRPr/>
            </a:pPr>
            <a:r>
              <a:rPr lang="ja-JP" altLang="en-US" b="1" dirty="0">
                <a:latin typeface="Meiryo UI" panose="020B0604030504040204" pitchFamily="50" charset="-128"/>
                <a:ea typeface="Meiryo UI" panose="020B0604030504040204" pitchFamily="50" charset="-128"/>
              </a:rPr>
              <a:t>２ー①</a:t>
            </a:r>
            <a:r>
              <a:rPr lang="ja-JP" altLang="en-US" b="1" dirty="0" smtClean="0">
                <a:latin typeface="Meiryo UI" panose="020B0604030504040204" pitchFamily="50" charset="-128"/>
                <a:ea typeface="Meiryo UI" panose="020B0604030504040204" pitchFamily="50" charset="-128"/>
              </a:rPr>
              <a:t>現状</a:t>
            </a:r>
            <a:endParaRPr lang="ja-JP" altLang="en-US" b="1"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606636" y="1037949"/>
            <a:ext cx="8826184" cy="338554"/>
          </a:xfrm>
          <a:prstGeom prst="rect">
            <a:avLst/>
          </a:prstGeom>
          <a:noFill/>
          <a:ln>
            <a:noFill/>
          </a:ln>
        </p:spPr>
        <p:txBody>
          <a:bodyPr wrap="square" rtlCol="0">
            <a:spAutoFit/>
          </a:bodyPr>
          <a:lstStyle/>
          <a:p>
            <a:pPr marL="180975" indent="-180975">
              <a:buFont typeface="Wingdings" pitchFamily="2" charset="2"/>
              <a:buChar char="Ø"/>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rPr>
              <a:t>28</a:t>
            </a:r>
            <a:r>
              <a:rPr lang="ja-JP" altLang="en-US" sz="1600" dirty="0" smtClean="0">
                <a:latin typeface="Meiryo UI" panose="020B0604030504040204" pitchFamily="50" charset="-128"/>
                <a:ea typeface="Meiryo UI" panose="020B0604030504040204" pitchFamily="50" charset="-128"/>
              </a:rPr>
              <a:t>年度から令和</a:t>
            </a:r>
            <a:r>
              <a:rPr lang="en-US" altLang="ja-JP" sz="1600" dirty="0">
                <a:latin typeface="Meiryo UI" panose="020B0604030504040204" pitchFamily="50" charset="-128"/>
                <a:ea typeface="Meiryo UI" panose="020B0604030504040204" pitchFamily="50" charset="-128"/>
              </a:rPr>
              <a:t>3</a:t>
            </a:r>
            <a:r>
              <a:rPr lang="ja-JP" altLang="en-US" sz="1600" dirty="0" smtClean="0">
                <a:latin typeface="Meiryo UI" panose="020B0604030504040204" pitchFamily="50" charset="-128"/>
                <a:ea typeface="Meiryo UI" panose="020B0604030504040204" pitchFamily="50" charset="-128"/>
              </a:rPr>
              <a:t>年度にかけて、公立が低下する傾向。</a:t>
            </a:r>
            <a:endParaRPr lang="en-US" altLang="ja-JP" sz="1600" dirty="0">
              <a:latin typeface="Meiryo UI" panose="020B0604030504040204" pitchFamily="50" charset="-128"/>
              <a:ea typeface="Meiryo UI" panose="020B0604030504040204" pitchFamily="50" charset="-128"/>
            </a:endParaRPr>
          </a:p>
        </p:txBody>
      </p:sp>
      <p:sp>
        <p:nvSpPr>
          <p:cNvPr id="15" name="テキスト ボックス 6"/>
          <p:cNvSpPr txBox="1"/>
          <p:nvPr/>
        </p:nvSpPr>
        <p:spPr>
          <a:xfrm>
            <a:off x="1448214" y="5659632"/>
            <a:ext cx="915320"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smtClean="0">
                <a:solidFill>
                  <a:prstClr val="black"/>
                </a:solidFill>
                <a:latin typeface="Meiryo UI" panose="020B0604030504040204" pitchFamily="50" charset="-128"/>
                <a:ea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rPr>
              <a:t>）</a:t>
            </a:r>
          </a:p>
        </p:txBody>
      </p:sp>
      <p:sp>
        <p:nvSpPr>
          <p:cNvPr id="9" name="テキスト ボックス 8"/>
          <p:cNvSpPr txBox="1"/>
          <p:nvPr/>
        </p:nvSpPr>
        <p:spPr>
          <a:xfrm>
            <a:off x="7829142" y="6058784"/>
            <a:ext cx="2663501"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rPr>
              <a:t>大阪府教育庁調べ</a:t>
            </a:r>
          </a:p>
        </p:txBody>
      </p:sp>
    </p:spTree>
    <p:extLst>
      <p:ext uri="{BB962C8B-B14F-4D97-AF65-F5344CB8AC3E}">
        <p14:creationId xmlns:p14="http://schemas.microsoft.com/office/powerpoint/2010/main" val="2369702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額縁 7"/>
          <p:cNvSpPr/>
          <p:nvPr/>
        </p:nvSpPr>
        <p:spPr>
          <a:xfrm>
            <a:off x="1586206" y="645103"/>
            <a:ext cx="4763079" cy="481614"/>
          </a:xfrm>
          <a:prstGeom prst="bevel">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b="1" dirty="0" smtClean="0">
                <a:solidFill>
                  <a:prstClr val="black"/>
                </a:solidFill>
                <a:latin typeface="Meiryo UI" panose="020B0604030504040204" pitchFamily="50" charset="-128"/>
                <a:ea typeface="Meiryo UI" panose="020B0604030504040204" pitchFamily="50" charset="-128"/>
              </a:rPr>
              <a:t>公立中学校卒業者に占める工業系高校志願者（大阪府）</a:t>
            </a:r>
            <a:endParaRPr lang="ja-JP" altLang="en-US" sz="1400" b="1" dirty="0">
              <a:solidFill>
                <a:prstClr val="black"/>
              </a:solidFill>
              <a:latin typeface="Meiryo UI" panose="020B0604030504040204" pitchFamily="50" charset="-128"/>
              <a:ea typeface="Meiryo UI" panose="020B0604030504040204" pitchFamily="50" charset="-128"/>
            </a:endParaRPr>
          </a:p>
        </p:txBody>
      </p:sp>
      <p:sp>
        <p:nvSpPr>
          <p:cNvPr id="13" name="スライド番号プレースホルダー 2"/>
          <p:cNvSpPr>
            <a:spLocks noGrp="1"/>
          </p:cNvSpPr>
          <p:nvPr>
            <p:ph type="sldNum" sz="quarter" idx="12"/>
          </p:nvPr>
        </p:nvSpPr>
        <p:spPr>
          <a:xfrm>
            <a:off x="8737600" y="6492881"/>
            <a:ext cx="2311400" cy="365125"/>
          </a:xfrm>
        </p:spPr>
        <p:txBody>
          <a:bodyPr/>
          <a:lstStyle/>
          <a:p>
            <a:fld id="{AC1F0867-EFB9-42FF-BF2D-7B625E83DED1}" type="slidenum">
              <a:rPr lang="ja-JP" altLang="en-US" smtClean="0">
                <a:solidFill>
                  <a:prstClr val="black">
                    <a:tint val="75000"/>
                  </a:prstClr>
                </a:solidFill>
              </a:rPr>
              <a:pPr/>
              <a:t>12</a:t>
            </a:fld>
            <a:endParaRPr lang="ja-JP" altLang="en-US" dirty="0">
              <a:solidFill>
                <a:prstClr val="black">
                  <a:tint val="75000"/>
                </a:prstClr>
              </a:solidFill>
            </a:endParaRPr>
          </a:p>
        </p:txBody>
      </p:sp>
      <p:sp>
        <p:nvSpPr>
          <p:cNvPr id="14" name="テキスト ボックス 13"/>
          <p:cNvSpPr txBox="1"/>
          <p:nvPr/>
        </p:nvSpPr>
        <p:spPr>
          <a:xfrm>
            <a:off x="1585680" y="1119075"/>
            <a:ext cx="9172981" cy="584775"/>
          </a:xfrm>
          <a:prstGeom prst="rect">
            <a:avLst/>
          </a:prstGeom>
          <a:noFill/>
          <a:ln>
            <a:noFill/>
          </a:ln>
        </p:spPr>
        <p:txBody>
          <a:bodyPr wrap="square" rtlCol="0">
            <a:spAutoFit/>
          </a:bodyPr>
          <a:lstStyle/>
          <a:p>
            <a:pPr marL="180975" indent="-180975">
              <a:buFont typeface="Wingdings" pitchFamily="2" charset="2"/>
              <a:buChar char="Ø"/>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９年度から令和</a:t>
            </a:r>
            <a:r>
              <a:rPr lang="ja-JP" altLang="en-US" sz="1600" dirty="0">
                <a:latin typeface="Meiryo UI" panose="020B0604030504040204" pitchFamily="50" charset="-128"/>
                <a:ea typeface="Meiryo UI" panose="020B0604030504040204" pitchFamily="50" charset="-128"/>
              </a:rPr>
              <a:t>４</a:t>
            </a:r>
            <a:r>
              <a:rPr lang="ja-JP" altLang="en-US" sz="1600" dirty="0" smtClean="0">
                <a:latin typeface="Meiryo UI" panose="020B0604030504040204" pitchFamily="50" charset="-128"/>
                <a:ea typeface="Meiryo UI" panose="020B0604030504040204" pitchFamily="50" charset="-128"/>
              </a:rPr>
              <a:t>年度にかけて、大阪府</a:t>
            </a:r>
            <a:r>
              <a:rPr lang="ja-JP" altLang="en-US" sz="1600" dirty="0">
                <a:latin typeface="Meiryo UI" panose="020B0604030504040204" pitchFamily="50" charset="-128"/>
                <a:ea typeface="Meiryo UI" panose="020B0604030504040204" pitchFamily="50" charset="-128"/>
              </a:rPr>
              <a:t>の「公立中学校卒業者に占める工業系高校志願者の</a:t>
            </a:r>
            <a:r>
              <a:rPr lang="ja-JP" altLang="en-US" sz="1600" dirty="0" smtClean="0">
                <a:latin typeface="Meiryo UI" panose="020B0604030504040204" pitchFamily="50" charset="-128"/>
                <a:ea typeface="Meiryo UI" panose="020B0604030504040204" pitchFamily="50" charset="-128"/>
              </a:rPr>
              <a:t>割合」が低下する傾向。</a:t>
            </a:r>
            <a:endParaRPr lang="en-US" altLang="ja-JP" sz="1600" dirty="0">
              <a:latin typeface="Meiryo UI" panose="020B0604030504040204" pitchFamily="50" charset="-128"/>
              <a:ea typeface="Meiryo UI" panose="020B0604030504040204" pitchFamily="50" charset="-128"/>
            </a:endParaRPr>
          </a:p>
        </p:txBody>
      </p:sp>
      <p:graphicFrame>
        <p:nvGraphicFramePr>
          <p:cNvPr id="4" name="グラフ 3"/>
          <p:cNvGraphicFramePr/>
          <p:nvPr>
            <p:extLst>
              <p:ext uri="{D42A27DB-BD31-4B8C-83A1-F6EECF244321}">
                <p14:modId xmlns:p14="http://schemas.microsoft.com/office/powerpoint/2010/main" val="3494334462"/>
              </p:ext>
            </p:extLst>
          </p:nvPr>
        </p:nvGraphicFramePr>
        <p:xfrm>
          <a:off x="2024512" y="1672897"/>
          <a:ext cx="8128000" cy="4819984"/>
        </p:xfrm>
        <a:graphic>
          <a:graphicData uri="http://schemas.openxmlformats.org/drawingml/2006/chart">
            <c:chart xmlns:c="http://schemas.openxmlformats.org/drawingml/2006/chart" xmlns:r="http://schemas.openxmlformats.org/officeDocument/2006/relationships" r:id="rId2"/>
          </a:graphicData>
        </a:graphic>
      </p:graphicFrame>
      <p:cxnSp>
        <p:nvCxnSpPr>
          <p:cNvPr id="12" name="直線コネクタ 11"/>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15" name="正方形/長方形 14"/>
          <p:cNvSpPr/>
          <p:nvPr/>
        </p:nvSpPr>
        <p:spPr>
          <a:xfrm>
            <a:off x="1704145" y="135083"/>
            <a:ext cx="1311578" cy="369332"/>
          </a:xfrm>
          <a:prstGeom prst="rect">
            <a:avLst/>
          </a:prstGeom>
        </p:spPr>
        <p:txBody>
          <a:bodyPr wrap="none">
            <a:spAutoFit/>
          </a:bodyPr>
          <a:lstStyle/>
          <a:p>
            <a:pPr>
              <a:defRPr/>
            </a:pPr>
            <a:r>
              <a:rPr lang="ja-JP" altLang="en-US" b="1" dirty="0" smtClean="0">
                <a:latin typeface="Meiryo UI" panose="020B0604030504040204" pitchFamily="50" charset="-128"/>
                <a:ea typeface="Meiryo UI" panose="020B0604030504040204" pitchFamily="50" charset="-128"/>
              </a:rPr>
              <a:t>２ー①現状</a:t>
            </a:r>
            <a:endParaRPr lang="ja-JP" altLang="en-US" b="1" dirty="0">
              <a:latin typeface="Meiryo UI" panose="020B0604030504040204" pitchFamily="50" charset="-128"/>
              <a:ea typeface="Meiryo UI" panose="020B0604030504040204" pitchFamily="50" charset="-128"/>
            </a:endParaRPr>
          </a:p>
        </p:txBody>
      </p:sp>
      <p:sp>
        <p:nvSpPr>
          <p:cNvPr id="9" name="テキスト ボックス 6"/>
          <p:cNvSpPr txBox="1"/>
          <p:nvPr/>
        </p:nvSpPr>
        <p:spPr>
          <a:xfrm>
            <a:off x="1997292" y="1703850"/>
            <a:ext cx="714763"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a:t>
            </a:r>
          </a:p>
        </p:txBody>
      </p:sp>
      <p:sp>
        <p:nvSpPr>
          <p:cNvPr id="10" name="テキスト ボックス 6"/>
          <p:cNvSpPr txBox="1"/>
          <p:nvPr/>
        </p:nvSpPr>
        <p:spPr>
          <a:xfrm>
            <a:off x="8887183" y="5841058"/>
            <a:ext cx="915320"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smtClean="0">
                <a:solidFill>
                  <a:prstClr val="black"/>
                </a:solidFill>
                <a:latin typeface="Meiryo UI" panose="020B0604030504040204" pitchFamily="50" charset="-128"/>
                <a:ea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rPr>
              <a:t>）</a:t>
            </a:r>
          </a:p>
        </p:txBody>
      </p:sp>
      <p:sp>
        <p:nvSpPr>
          <p:cNvPr id="11" name="テキスト ボックス 10"/>
          <p:cNvSpPr txBox="1"/>
          <p:nvPr/>
        </p:nvSpPr>
        <p:spPr>
          <a:xfrm>
            <a:off x="7792085" y="6492881"/>
            <a:ext cx="2663501"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rPr>
              <a:t>大阪府教育庁調べ</a:t>
            </a:r>
          </a:p>
        </p:txBody>
      </p:sp>
      <p:sp>
        <p:nvSpPr>
          <p:cNvPr id="17" name="テキスト ボックス 16"/>
          <p:cNvSpPr txBox="1"/>
          <p:nvPr/>
        </p:nvSpPr>
        <p:spPr>
          <a:xfrm>
            <a:off x="4858106" y="6264794"/>
            <a:ext cx="5294406" cy="276999"/>
          </a:xfrm>
          <a:prstGeom prst="rect">
            <a:avLst/>
          </a:prstGeom>
          <a:noFill/>
        </p:spPr>
        <p:txBody>
          <a:bodyPr wrap="square" rtlCol="0">
            <a:spAutoFit/>
          </a:bodyPr>
          <a:lstStyle/>
          <a:p>
            <a:r>
              <a:rPr lang="en-US" altLang="ja-JP" sz="1200" dirty="0" smtClean="0">
                <a:latin typeface="Meiryo UI" panose="020B0604030504040204" pitchFamily="50" charset="-128"/>
                <a:ea typeface="Meiryo UI" panose="020B0604030504040204" pitchFamily="50" charset="-128"/>
              </a:rPr>
              <a:t>※R4</a:t>
            </a:r>
            <a:r>
              <a:rPr lang="ja-JP" altLang="en-US" sz="1200" dirty="0" smtClean="0">
                <a:latin typeface="Meiryo UI" panose="020B0604030504040204" pitchFamily="50" charset="-128"/>
                <a:ea typeface="Meiryo UI" panose="020B0604030504040204" pitchFamily="50" charset="-128"/>
              </a:rPr>
              <a:t>年度公立中学校卒業者数は、大阪府公私立高等学校連絡協議会資料より</a:t>
            </a:r>
            <a:endParaRPr lang="en-US" altLang="ja-JP" sz="12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5421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額縁 7"/>
          <p:cNvSpPr/>
          <p:nvPr/>
        </p:nvSpPr>
        <p:spPr>
          <a:xfrm>
            <a:off x="1586206" y="645103"/>
            <a:ext cx="2299994" cy="481614"/>
          </a:xfrm>
          <a:prstGeom prst="bevel">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b="1" dirty="0">
                <a:solidFill>
                  <a:prstClr val="black"/>
                </a:solidFill>
                <a:latin typeface="Meiryo UI" panose="020B0604030504040204" pitchFamily="50" charset="-128"/>
                <a:ea typeface="Meiryo UI" panose="020B0604030504040204" pitchFamily="50" charset="-128"/>
              </a:rPr>
              <a:t>工業系</a:t>
            </a:r>
            <a:r>
              <a:rPr lang="ja-JP" altLang="en-US" sz="1400" b="1" dirty="0" smtClean="0">
                <a:solidFill>
                  <a:prstClr val="black"/>
                </a:solidFill>
                <a:latin typeface="Meiryo UI" panose="020B0604030504040204" pitchFamily="50" charset="-128"/>
                <a:ea typeface="Meiryo UI" panose="020B0604030504040204" pitchFamily="50" charset="-128"/>
              </a:rPr>
              <a:t>高校</a:t>
            </a:r>
            <a:r>
              <a:rPr lang="ja-JP" altLang="en-US" sz="1400" b="1" dirty="0">
                <a:solidFill>
                  <a:prstClr val="black"/>
                </a:solidFill>
                <a:latin typeface="Meiryo UI" panose="020B0604030504040204" pitchFamily="50" charset="-128"/>
                <a:ea typeface="Meiryo UI" panose="020B0604030504040204" pitchFamily="50" charset="-128"/>
              </a:rPr>
              <a:t>の</a:t>
            </a:r>
            <a:r>
              <a:rPr lang="ja-JP" altLang="en-US" sz="1400" b="1" dirty="0" smtClean="0">
                <a:solidFill>
                  <a:prstClr val="black"/>
                </a:solidFill>
                <a:latin typeface="Meiryo UI" panose="020B0604030504040204" pitchFamily="50" charset="-128"/>
                <a:ea typeface="Meiryo UI" panose="020B0604030504040204" pitchFamily="50" charset="-128"/>
              </a:rPr>
              <a:t>志願者数</a:t>
            </a:r>
            <a:endParaRPr lang="ja-JP" altLang="en-US" sz="1400" b="1" dirty="0">
              <a:solidFill>
                <a:prstClr val="black"/>
              </a:solidFill>
              <a:latin typeface="Meiryo UI" panose="020B0604030504040204" pitchFamily="50" charset="-128"/>
              <a:ea typeface="Meiryo UI" panose="020B0604030504040204" pitchFamily="50" charset="-128"/>
            </a:endParaRPr>
          </a:p>
        </p:txBody>
      </p:sp>
      <p:sp>
        <p:nvSpPr>
          <p:cNvPr id="13" name="スライド番号プレースホルダー 2"/>
          <p:cNvSpPr>
            <a:spLocks noGrp="1"/>
          </p:cNvSpPr>
          <p:nvPr>
            <p:ph type="sldNum" sz="quarter" idx="12"/>
          </p:nvPr>
        </p:nvSpPr>
        <p:spPr>
          <a:xfrm>
            <a:off x="8737600" y="6492881"/>
            <a:ext cx="2311400" cy="365125"/>
          </a:xfrm>
        </p:spPr>
        <p:txBody>
          <a:bodyPr/>
          <a:lstStyle/>
          <a:p>
            <a:fld id="{AC1F0867-EFB9-42FF-BF2D-7B625E83DED1}" type="slidenum">
              <a:rPr lang="ja-JP" altLang="en-US" smtClean="0">
                <a:solidFill>
                  <a:prstClr val="black">
                    <a:tint val="75000"/>
                  </a:prstClr>
                </a:solidFill>
              </a:rPr>
              <a:pPr/>
              <a:t>13</a:t>
            </a:fld>
            <a:endParaRPr lang="ja-JP" altLang="en-US" dirty="0">
              <a:solidFill>
                <a:prstClr val="black">
                  <a:tint val="75000"/>
                </a:prstClr>
              </a:solidFill>
            </a:endParaRPr>
          </a:p>
        </p:txBody>
      </p:sp>
      <p:sp>
        <p:nvSpPr>
          <p:cNvPr id="14" name="テキスト ボックス 13"/>
          <p:cNvSpPr txBox="1"/>
          <p:nvPr/>
        </p:nvSpPr>
        <p:spPr>
          <a:xfrm>
            <a:off x="1586206" y="1207499"/>
            <a:ext cx="8826184" cy="338554"/>
          </a:xfrm>
          <a:prstGeom prst="rect">
            <a:avLst/>
          </a:prstGeom>
          <a:noFill/>
          <a:ln>
            <a:noFill/>
          </a:ln>
        </p:spPr>
        <p:txBody>
          <a:bodyPr wrap="square" rtlCol="0">
            <a:spAutoFit/>
          </a:bodyPr>
          <a:lstStyle/>
          <a:p>
            <a:pPr marL="180975" indent="-180975">
              <a:buFont typeface="Wingdings" pitchFamily="2" charset="2"/>
              <a:buChar char="Ø"/>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平成３０年度より、減少傾向にある。</a:t>
            </a:r>
            <a:endParaRPr lang="en-US" altLang="ja-JP" sz="16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7892796" y="6503312"/>
            <a:ext cx="2663501"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rPr>
              <a:t>大阪府教育庁調べ</a:t>
            </a:r>
          </a:p>
        </p:txBody>
      </p:sp>
      <p:graphicFrame>
        <p:nvGraphicFramePr>
          <p:cNvPr id="4" name="グラフ 3"/>
          <p:cNvGraphicFramePr/>
          <p:nvPr>
            <p:extLst>
              <p:ext uri="{D42A27DB-BD31-4B8C-83A1-F6EECF244321}">
                <p14:modId xmlns:p14="http://schemas.microsoft.com/office/powerpoint/2010/main" val="3894334182"/>
              </p:ext>
            </p:extLst>
          </p:nvPr>
        </p:nvGraphicFramePr>
        <p:xfrm>
          <a:off x="2024512" y="1672897"/>
          <a:ext cx="8128000" cy="4819984"/>
        </p:xfrm>
        <a:graphic>
          <a:graphicData uri="http://schemas.openxmlformats.org/drawingml/2006/chart">
            <c:chart xmlns:c="http://schemas.openxmlformats.org/drawingml/2006/chart" xmlns:r="http://schemas.openxmlformats.org/officeDocument/2006/relationships" r:id="rId2"/>
          </a:graphicData>
        </a:graphic>
      </p:graphicFrame>
      <p:cxnSp>
        <p:nvCxnSpPr>
          <p:cNvPr id="12" name="直線コネクタ 11"/>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15" name="正方形/長方形 14"/>
          <p:cNvSpPr/>
          <p:nvPr/>
        </p:nvSpPr>
        <p:spPr>
          <a:xfrm>
            <a:off x="1704145" y="135083"/>
            <a:ext cx="2696572" cy="369332"/>
          </a:xfrm>
          <a:prstGeom prst="rect">
            <a:avLst/>
          </a:prstGeom>
        </p:spPr>
        <p:txBody>
          <a:bodyPr wrap="none">
            <a:spAutoFit/>
          </a:bodyPr>
          <a:lstStyle/>
          <a:p>
            <a:pPr>
              <a:defRPr/>
            </a:pPr>
            <a:r>
              <a:rPr lang="ja-JP" altLang="en-US" b="1" dirty="0" smtClean="0">
                <a:latin typeface="Meiryo UI" panose="020B0604030504040204" pitchFamily="50" charset="-128"/>
                <a:ea typeface="Meiryo UI" panose="020B0604030504040204" pitchFamily="50" charset="-128"/>
              </a:rPr>
              <a:t>２ー</a:t>
            </a:r>
            <a:r>
              <a:rPr lang="ja-JP" altLang="en-US" b="1" smtClean="0">
                <a:latin typeface="Meiryo UI" panose="020B0604030504040204" pitchFamily="50" charset="-128"/>
                <a:ea typeface="Meiryo UI" panose="020B0604030504040204" pitchFamily="50" charset="-128"/>
              </a:rPr>
              <a:t>①現状（志願者数</a:t>
            </a:r>
            <a:r>
              <a:rPr lang="ja-JP" altLang="en-US" b="1" dirty="0" smtClean="0">
                <a:latin typeface="Meiryo UI" panose="020B0604030504040204" pitchFamily="50" charset="-128"/>
                <a:ea typeface="Meiryo UI" panose="020B0604030504040204" pitchFamily="50" charset="-128"/>
              </a:rPr>
              <a:t>）</a:t>
            </a:r>
            <a:endParaRPr lang="ja-JP" altLang="en-US" b="1" dirty="0">
              <a:latin typeface="Meiryo UI" panose="020B0604030504040204" pitchFamily="50" charset="-128"/>
              <a:ea typeface="Meiryo UI" panose="020B0604030504040204" pitchFamily="50" charset="-128"/>
            </a:endParaRPr>
          </a:p>
        </p:txBody>
      </p:sp>
      <p:sp>
        <p:nvSpPr>
          <p:cNvPr id="9" name="テキスト ボックス 6"/>
          <p:cNvSpPr txBox="1"/>
          <p:nvPr/>
        </p:nvSpPr>
        <p:spPr>
          <a:xfrm>
            <a:off x="2337668" y="1861266"/>
            <a:ext cx="714763"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a:t>
            </a:r>
          </a:p>
        </p:txBody>
      </p:sp>
      <p:grpSp>
        <p:nvGrpSpPr>
          <p:cNvPr id="3" name="グループ化 2"/>
          <p:cNvGrpSpPr/>
          <p:nvPr/>
        </p:nvGrpSpPr>
        <p:grpSpPr>
          <a:xfrm>
            <a:off x="6127460" y="1960327"/>
            <a:ext cx="3530672" cy="284585"/>
            <a:chOff x="7557276" y="2012195"/>
            <a:chExt cx="3530672" cy="284585"/>
          </a:xfrm>
        </p:grpSpPr>
        <p:sp>
          <p:nvSpPr>
            <p:cNvPr id="10" name="テキスト ボックス 9"/>
            <p:cNvSpPr txBox="1"/>
            <p:nvPr/>
          </p:nvSpPr>
          <p:spPr>
            <a:xfrm>
              <a:off x="7557276" y="2012195"/>
              <a:ext cx="3530672" cy="284585"/>
            </a:xfrm>
            <a:prstGeom prst="rect">
              <a:avLst/>
            </a:prstGeom>
            <a:noFill/>
          </p:spPr>
          <p:txBody>
            <a:bodyPr wrap="square" rtlCol="0">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は工科高校</a:t>
              </a:r>
              <a:r>
                <a:rPr lang="en-US" altLang="ja-JP" sz="1200" dirty="0" smtClean="0">
                  <a:latin typeface="Meiryo UI" panose="020B0604030504040204" pitchFamily="50" charset="-128"/>
                  <a:ea typeface="Meiryo UI" panose="020B0604030504040204" pitchFamily="50" charset="-128"/>
                </a:rPr>
                <a:t>9</a:t>
              </a:r>
              <a:r>
                <a:rPr lang="ja-JP" altLang="en-US" sz="1200" dirty="0" smtClean="0">
                  <a:latin typeface="Meiryo UI" panose="020B0604030504040204" pitchFamily="50" charset="-128"/>
                  <a:ea typeface="Meiryo UI" panose="020B0604030504040204" pitchFamily="50" charset="-128"/>
                </a:rPr>
                <a:t>校と工業高校</a:t>
              </a:r>
              <a:r>
                <a:rPr lang="en-US" altLang="ja-JP" sz="1200" dirty="0" smtClean="0">
                  <a:latin typeface="Meiryo UI" panose="020B0604030504040204" pitchFamily="50" charset="-128"/>
                  <a:ea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rPr>
                <a:t>校の合計数</a:t>
              </a:r>
              <a:endParaRPr lang="en-US" altLang="ja-JP" sz="1200" dirty="0" smtClean="0">
                <a:latin typeface="Meiryo UI" panose="020B0604030504040204" pitchFamily="50" charset="-128"/>
                <a:ea typeface="Meiryo UI" panose="020B0604030504040204" pitchFamily="50" charset="-128"/>
              </a:endParaRPr>
            </a:p>
          </p:txBody>
        </p:sp>
        <p:sp>
          <p:nvSpPr>
            <p:cNvPr id="2" name="正方形/長方形 1"/>
            <p:cNvSpPr/>
            <p:nvPr/>
          </p:nvSpPr>
          <p:spPr>
            <a:xfrm>
              <a:off x="7845693" y="2034690"/>
              <a:ext cx="457200" cy="2538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7" name="テキスト ボックス 6"/>
          <p:cNvSpPr txBox="1"/>
          <p:nvPr/>
        </p:nvSpPr>
        <p:spPr>
          <a:xfrm>
            <a:off x="9506548" y="5769262"/>
            <a:ext cx="915320"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smtClean="0">
                <a:solidFill>
                  <a:prstClr val="black"/>
                </a:solidFill>
                <a:latin typeface="Meiryo UI" panose="020B0604030504040204" pitchFamily="50" charset="-128"/>
                <a:ea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137606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2"/>
          <p:cNvSpPr>
            <a:spLocks noGrp="1"/>
          </p:cNvSpPr>
          <p:nvPr>
            <p:ph type="sldNum" sz="quarter" idx="12"/>
          </p:nvPr>
        </p:nvSpPr>
        <p:spPr>
          <a:xfrm>
            <a:off x="9400597" y="6458024"/>
            <a:ext cx="2311400" cy="365125"/>
          </a:xfrm>
        </p:spPr>
        <p:txBody>
          <a:bodyPr/>
          <a:lstStyle/>
          <a:p>
            <a:fld id="{AC1F0867-EFB9-42FF-BF2D-7B625E83DED1}" type="slidenum">
              <a:rPr lang="ja-JP" altLang="en-US" smtClean="0">
                <a:solidFill>
                  <a:prstClr val="black">
                    <a:tint val="75000"/>
                  </a:prstClr>
                </a:solidFill>
              </a:rPr>
              <a:pPr/>
              <a:t>14</a:t>
            </a:fld>
            <a:endParaRPr lang="ja-JP" altLang="en-US" dirty="0">
              <a:solidFill>
                <a:prstClr val="black">
                  <a:tint val="75000"/>
                </a:prstClr>
              </a:solidFill>
            </a:endParaRPr>
          </a:p>
        </p:txBody>
      </p:sp>
      <p:sp>
        <p:nvSpPr>
          <p:cNvPr id="14" name="テキスト ボックス 13"/>
          <p:cNvSpPr txBox="1"/>
          <p:nvPr/>
        </p:nvSpPr>
        <p:spPr>
          <a:xfrm>
            <a:off x="1528452" y="1126717"/>
            <a:ext cx="10204202" cy="338554"/>
          </a:xfrm>
          <a:prstGeom prst="rect">
            <a:avLst/>
          </a:prstGeom>
          <a:noFill/>
          <a:ln>
            <a:noFill/>
          </a:ln>
        </p:spPr>
        <p:txBody>
          <a:bodyPr wrap="square" rtlCol="0">
            <a:spAutoFit/>
          </a:bodyPr>
          <a:lstStyle/>
          <a:p>
            <a:pPr marL="180975" indent="-180975">
              <a:buFont typeface="Wingdings" pitchFamily="2" charset="2"/>
              <a:buChar char="Ø"/>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年々、志願者数が定員に満たない状況が続いており、令和</a:t>
            </a:r>
            <a:r>
              <a:rPr lang="en-US" altLang="ja-JP" sz="1600" dirty="0" smtClean="0">
                <a:latin typeface="Meiryo UI" panose="020B0604030504040204" pitchFamily="50" charset="-128"/>
                <a:ea typeface="Meiryo UI" panose="020B0604030504040204" pitchFamily="50" charset="-128"/>
              </a:rPr>
              <a:t>3</a:t>
            </a:r>
            <a:r>
              <a:rPr lang="ja-JP" altLang="en-US" sz="1600" dirty="0" smtClean="0">
                <a:latin typeface="Meiryo UI" panose="020B0604030504040204" pitchFamily="50" charset="-128"/>
                <a:ea typeface="Meiryo UI" panose="020B0604030504040204" pitchFamily="50" charset="-128"/>
              </a:rPr>
              <a:t>年度から大幅に</a:t>
            </a:r>
            <a:r>
              <a:rPr lang="ja-JP" altLang="en-US" sz="1600" dirty="0">
                <a:latin typeface="Meiryo UI" panose="020B0604030504040204" pitchFamily="50" charset="-128"/>
                <a:ea typeface="Meiryo UI" panose="020B0604030504040204" pitchFamily="50" charset="-128"/>
              </a:rPr>
              <a:t>増加</a:t>
            </a:r>
            <a:r>
              <a:rPr lang="ja-JP" altLang="en-US" sz="1600" dirty="0" smtClean="0">
                <a:latin typeface="Meiryo UI" panose="020B0604030504040204" pitchFamily="50" charset="-128"/>
                <a:ea typeface="Meiryo UI" panose="020B0604030504040204" pitchFamily="50" charset="-128"/>
              </a:rPr>
              <a:t>している。</a:t>
            </a:r>
            <a:r>
              <a:rPr lang="ja-JP" altLang="en-US" sz="1400" dirty="0" smtClean="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p:txBody>
      </p:sp>
      <p:cxnSp>
        <p:nvCxnSpPr>
          <p:cNvPr id="12" name="直線コネクタ 11"/>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15" name="正方形/長方形 14"/>
          <p:cNvSpPr/>
          <p:nvPr/>
        </p:nvSpPr>
        <p:spPr>
          <a:xfrm>
            <a:off x="1704145" y="135083"/>
            <a:ext cx="2696572" cy="369332"/>
          </a:xfrm>
          <a:prstGeom prst="rect">
            <a:avLst/>
          </a:prstGeom>
        </p:spPr>
        <p:txBody>
          <a:bodyPr wrap="none">
            <a:spAutoFit/>
          </a:bodyPr>
          <a:lstStyle/>
          <a:p>
            <a:pPr>
              <a:defRPr/>
            </a:pPr>
            <a:r>
              <a:rPr lang="ja-JP" altLang="en-US" b="1" dirty="0" smtClean="0">
                <a:latin typeface="Meiryo UI" panose="020B0604030504040204" pitchFamily="50" charset="-128"/>
                <a:ea typeface="Meiryo UI" panose="020B0604030504040204" pitchFamily="50" charset="-128"/>
              </a:rPr>
              <a:t>２ー①現状（志願状況）</a:t>
            </a:r>
            <a:endParaRPr lang="ja-JP" altLang="en-US" b="1" dirty="0">
              <a:latin typeface="Meiryo UI" panose="020B0604030504040204" pitchFamily="50" charset="-128"/>
              <a:ea typeface="Meiryo UI" panose="020B0604030504040204" pitchFamily="50" charset="-128"/>
            </a:endParaRPr>
          </a:p>
        </p:txBody>
      </p:sp>
      <p:sp>
        <p:nvSpPr>
          <p:cNvPr id="19" name="額縁 18"/>
          <p:cNvSpPr/>
          <p:nvPr/>
        </p:nvSpPr>
        <p:spPr>
          <a:xfrm>
            <a:off x="1586206" y="645103"/>
            <a:ext cx="2205865" cy="481614"/>
          </a:xfrm>
          <a:prstGeom prst="bevel">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b="1" dirty="0">
                <a:solidFill>
                  <a:prstClr val="black"/>
                </a:solidFill>
                <a:latin typeface="Meiryo UI" panose="020B0604030504040204" pitchFamily="50" charset="-128"/>
                <a:ea typeface="Meiryo UI" panose="020B0604030504040204" pitchFamily="50" charset="-128"/>
              </a:rPr>
              <a:t>工科</a:t>
            </a:r>
            <a:r>
              <a:rPr lang="ja-JP" altLang="en-US" sz="1400" b="1" dirty="0" smtClean="0">
                <a:solidFill>
                  <a:prstClr val="black"/>
                </a:solidFill>
                <a:latin typeface="Meiryo UI" panose="020B0604030504040204" pitchFamily="50" charset="-128"/>
                <a:ea typeface="Meiryo UI" panose="020B0604030504040204" pitchFamily="50" charset="-128"/>
              </a:rPr>
              <a:t>高校</a:t>
            </a:r>
            <a:r>
              <a:rPr lang="en-US" altLang="ja-JP" sz="1400" b="1" dirty="0">
                <a:solidFill>
                  <a:prstClr val="black"/>
                </a:solidFill>
                <a:latin typeface="Meiryo UI" panose="020B0604030504040204" pitchFamily="50" charset="-128"/>
                <a:ea typeface="Meiryo UI" panose="020B0604030504040204" pitchFamily="50" charset="-128"/>
              </a:rPr>
              <a:t>9</a:t>
            </a:r>
            <a:r>
              <a:rPr lang="ja-JP" altLang="en-US" sz="1400" b="1" dirty="0" smtClean="0">
                <a:solidFill>
                  <a:prstClr val="black"/>
                </a:solidFill>
                <a:latin typeface="Meiryo UI" panose="020B0604030504040204" pitchFamily="50" charset="-128"/>
                <a:ea typeface="Meiryo UI" panose="020B0604030504040204" pitchFamily="50" charset="-128"/>
              </a:rPr>
              <a:t>校の志願状況</a:t>
            </a:r>
            <a:endParaRPr lang="ja-JP" altLang="en-US" sz="1400" b="1" dirty="0">
              <a:solidFill>
                <a:prstClr val="black"/>
              </a:solidFill>
              <a:latin typeface="Meiryo UI" panose="020B0604030504040204" pitchFamily="50" charset="-128"/>
              <a:ea typeface="Meiryo UI" panose="020B0604030504040204" pitchFamily="50" charset="-128"/>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479312854"/>
              </p:ext>
            </p:extLst>
          </p:nvPr>
        </p:nvGraphicFramePr>
        <p:xfrm>
          <a:off x="1408113" y="1487488"/>
          <a:ext cx="9420225" cy="4067175"/>
        </p:xfrm>
        <a:graphic>
          <a:graphicData uri="http://schemas.openxmlformats.org/presentationml/2006/ole">
            <mc:AlternateContent xmlns:mc="http://schemas.openxmlformats.org/markup-compatibility/2006">
              <mc:Choice xmlns:v="urn:schemas-microsoft-com:vml" Requires="v">
                <p:oleObj spid="_x0000_s1289" name="ワークシート" r:id="rId3" imgW="9420224" imgH="4305410" progId="Excel.Sheet.12">
                  <p:embed/>
                </p:oleObj>
              </mc:Choice>
              <mc:Fallback>
                <p:oleObj name="ワークシート" r:id="rId3" imgW="9420224" imgH="4305410" progId="Excel.Sheet.12">
                  <p:embed/>
                  <p:pic>
                    <p:nvPicPr>
                      <p:cNvPr id="0" name=""/>
                      <p:cNvPicPr/>
                      <p:nvPr/>
                    </p:nvPicPr>
                    <p:blipFill>
                      <a:blip r:embed="rId4"/>
                      <a:stretch>
                        <a:fillRect/>
                      </a:stretch>
                    </p:blipFill>
                    <p:spPr>
                      <a:xfrm>
                        <a:off x="1408113" y="1487488"/>
                        <a:ext cx="9420225" cy="4067175"/>
                      </a:xfrm>
                      <a:prstGeom prst="rect">
                        <a:avLst/>
                      </a:prstGeom>
                    </p:spPr>
                  </p:pic>
                </p:oleObj>
              </mc:Fallback>
            </mc:AlternateContent>
          </a:graphicData>
        </a:graphic>
      </p:graphicFrame>
      <p:sp>
        <p:nvSpPr>
          <p:cNvPr id="16" name="テキスト ボックス 15"/>
          <p:cNvSpPr txBox="1"/>
          <p:nvPr/>
        </p:nvSpPr>
        <p:spPr>
          <a:xfrm>
            <a:off x="8486197" y="5305075"/>
            <a:ext cx="2663501"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rPr>
              <a:t>大阪府教育庁調べ</a:t>
            </a:r>
          </a:p>
        </p:txBody>
      </p:sp>
    </p:spTree>
    <p:extLst>
      <p:ext uri="{BB962C8B-B14F-4D97-AF65-F5344CB8AC3E}">
        <p14:creationId xmlns:p14="http://schemas.microsoft.com/office/powerpoint/2010/main" val="1174649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2"/>
          <p:cNvSpPr>
            <a:spLocks noGrp="1"/>
          </p:cNvSpPr>
          <p:nvPr>
            <p:ph type="sldNum" sz="quarter" idx="12"/>
          </p:nvPr>
        </p:nvSpPr>
        <p:spPr>
          <a:xfrm>
            <a:off x="9302087" y="6453342"/>
            <a:ext cx="2311400" cy="365125"/>
          </a:xfrm>
        </p:spPr>
        <p:txBody>
          <a:bodyPr/>
          <a:lstStyle/>
          <a:p>
            <a:fld id="{AC1F0867-EFB9-42FF-BF2D-7B625E83DED1}" type="slidenum">
              <a:rPr lang="ja-JP" altLang="en-US" smtClean="0">
                <a:solidFill>
                  <a:prstClr val="black">
                    <a:tint val="75000"/>
                  </a:prstClr>
                </a:solidFill>
              </a:rPr>
              <a:pPr/>
              <a:t>15</a:t>
            </a:fld>
            <a:endParaRPr lang="ja-JP" altLang="en-US" dirty="0">
              <a:solidFill>
                <a:prstClr val="black">
                  <a:tint val="75000"/>
                </a:prstClr>
              </a:solidFill>
            </a:endParaRPr>
          </a:p>
        </p:txBody>
      </p:sp>
      <p:sp>
        <p:nvSpPr>
          <p:cNvPr id="14" name="テキスト ボックス 13"/>
          <p:cNvSpPr txBox="1"/>
          <p:nvPr/>
        </p:nvSpPr>
        <p:spPr>
          <a:xfrm>
            <a:off x="1606636" y="1334343"/>
            <a:ext cx="8826184" cy="338554"/>
          </a:xfrm>
          <a:prstGeom prst="rect">
            <a:avLst/>
          </a:prstGeom>
          <a:noFill/>
          <a:ln>
            <a:noFill/>
          </a:ln>
        </p:spPr>
        <p:txBody>
          <a:bodyPr wrap="square" rtlCol="0">
            <a:spAutoFit/>
          </a:bodyPr>
          <a:lstStyle/>
          <a:p>
            <a:pPr marL="180975" indent="-180975">
              <a:buFont typeface="Wingdings" pitchFamily="2" charset="2"/>
              <a:buChar char="Ø"/>
            </a:pPr>
            <a:r>
              <a:rPr lang="ja-JP" altLang="en-US" sz="1600" dirty="0">
                <a:latin typeface="Meiryo UI" panose="020B0604030504040204" pitchFamily="50" charset="-128"/>
                <a:ea typeface="Meiryo UI" panose="020B0604030504040204" pitchFamily="50" charset="-128"/>
              </a:rPr>
              <a:t>　工科</a:t>
            </a:r>
            <a:r>
              <a:rPr lang="ja-JP" altLang="en-US" sz="1600" dirty="0" smtClean="0">
                <a:latin typeface="Meiryo UI" panose="020B0604030504040204" pitchFamily="50" charset="-128"/>
                <a:ea typeface="Meiryo UI" panose="020B0604030504040204" pitchFamily="50" charset="-128"/>
              </a:rPr>
              <a:t>高校の、</a:t>
            </a:r>
            <a:r>
              <a:rPr lang="en-US" altLang="ja-JP" sz="1600" dirty="0" smtClean="0">
                <a:latin typeface="Meiryo UI" panose="020B0604030504040204" pitchFamily="50" charset="-128"/>
                <a:ea typeface="Meiryo UI" panose="020B0604030504040204" pitchFamily="50" charset="-128"/>
              </a:rPr>
              <a:t>7</a:t>
            </a:r>
            <a:r>
              <a:rPr lang="ja-JP" altLang="en-US" sz="1600" dirty="0" smtClean="0">
                <a:latin typeface="Meiryo UI" panose="020B0604030504040204" pitchFamily="50" charset="-128"/>
                <a:ea typeface="Meiryo UI" panose="020B0604030504040204" pitchFamily="50" charset="-128"/>
              </a:rPr>
              <a:t>割以上が就職して</a:t>
            </a:r>
            <a:r>
              <a:rPr lang="ja-JP" altLang="en-US" sz="1600" dirty="0">
                <a:latin typeface="Meiryo UI" panose="020B0604030504040204" pitchFamily="50" charset="-128"/>
                <a:ea typeface="Meiryo UI" panose="020B0604030504040204" pitchFamily="50" charset="-128"/>
              </a:rPr>
              <a:t>おり</a:t>
            </a:r>
            <a:r>
              <a:rPr lang="ja-JP" altLang="en-US" sz="1600" dirty="0" smtClean="0">
                <a:latin typeface="Meiryo UI" panose="020B0604030504040204" pitchFamily="50" charset="-128"/>
                <a:ea typeface="Meiryo UI" panose="020B0604030504040204" pitchFamily="50" charset="-128"/>
              </a:rPr>
              <a:t>、就職者のうち</a:t>
            </a:r>
            <a:r>
              <a:rPr lang="en-US" altLang="ja-JP" sz="1600" dirty="0" smtClean="0">
                <a:latin typeface="Meiryo UI" panose="020B0604030504040204" pitchFamily="50" charset="-128"/>
                <a:ea typeface="Meiryo UI" panose="020B0604030504040204" pitchFamily="50" charset="-128"/>
              </a:rPr>
              <a:t>8</a:t>
            </a:r>
            <a:r>
              <a:rPr lang="ja-JP" altLang="en-US" sz="1600" dirty="0" smtClean="0">
                <a:latin typeface="Meiryo UI" panose="020B0604030504040204" pitchFamily="50" charset="-128"/>
                <a:ea typeface="Meiryo UI" panose="020B0604030504040204" pitchFamily="50" charset="-128"/>
              </a:rPr>
              <a:t>割以上が府内に就職している。</a:t>
            </a:r>
            <a:endParaRPr lang="en-US" altLang="ja-JP" sz="16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7892796" y="6453342"/>
            <a:ext cx="2663501"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rPr>
              <a:t>大阪府教育庁調べ</a:t>
            </a:r>
          </a:p>
        </p:txBody>
      </p:sp>
      <p:graphicFrame>
        <p:nvGraphicFramePr>
          <p:cNvPr id="4" name="グラフ 3"/>
          <p:cNvGraphicFramePr/>
          <p:nvPr>
            <p:extLst>
              <p:ext uri="{D42A27DB-BD31-4B8C-83A1-F6EECF244321}">
                <p14:modId xmlns:p14="http://schemas.microsoft.com/office/powerpoint/2010/main" val="3245639739"/>
              </p:ext>
            </p:extLst>
          </p:nvPr>
        </p:nvGraphicFramePr>
        <p:xfrm>
          <a:off x="1024150" y="1675213"/>
          <a:ext cx="5273619" cy="48199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グラフ 11"/>
          <p:cNvGraphicFramePr/>
          <p:nvPr>
            <p:extLst>
              <p:ext uri="{D42A27DB-BD31-4B8C-83A1-F6EECF244321}">
                <p14:modId xmlns:p14="http://schemas.microsoft.com/office/powerpoint/2010/main" val="2705702882"/>
              </p:ext>
            </p:extLst>
          </p:nvPr>
        </p:nvGraphicFramePr>
        <p:xfrm>
          <a:off x="6851560" y="2157691"/>
          <a:ext cx="4056867" cy="3855028"/>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直線コネクタ 2"/>
          <p:cNvCxnSpPr/>
          <p:nvPr/>
        </p:nvCxnSpPr>
        <p:spPr>
          <a:xfrm>
            <a:off x="3863662" y="2253803"/>
            <a:ext cx="5016331" cy="270456"/>
          </a:xfrm>
          <a:prstGeom prst="line">
            <a:avLst/>
          </a:prstGeom>
          <a:ln>
            <a:prstDash val="sysDot"/>
          </a:ln>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a:xfrm flipV="1">
            <a:off x="3876541" y="5626100"/>
            <a:ext cx="5096009" cy="452728"/>
          </a:xfrm>
          <a:prstGeom prst="line">
            <a:avLst/>
          </a:prstGeom>
          <a:ln>
            <a:prstDash val="sysDot"/>
          </a:ln>
        </p:spPr>
        <p:style>
          <a:lnRef idx="1">
            <a:schemeClr val="dk1"/>
          </a:lnRef>
          <a:fillRef idx="0">
            <a:schemeClr val="dk1"/>
          </a:fillRef>
          <a:effectRef idx="0">
            <a:schemeClr val="dk1"/>
          </a:effectRef>
          <a:fontRef idx="minor">
            <a:schemeClr val="tx1"/>
          </a:fontRef>
        </p:style>
      </p:cxnSp>
      <p:sp>
        <p:nvSpPr>
          <p:cNvPr id="5" name="右矢印 4"/>
          <p:cNvSpPr/>
          <p:nvPr/>
        </p:nvSpPr>
        <p:spPr>
          <a:xfrm>
            <a:off x="5765800" y="3492500"/>
            <a:ext cx="1485900" cy="1117600"/>
          </a:xfrm>
          <a:prstGeom prst="rightArrow">
            <a:avLst>
              <a:gd name="adj1" fmla="val 50000"/>
              <a:gd name="adj2" fmla="val 340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就職者の</a:t>
            </a:r>
            <a:endParaRPr kumimoji="1" lang="en-US" altLang="ja-JP" dirty="0" smtClean="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内訳</a:t>
            </a:r>
            <a:endParaRPr kumimoji="1" lang="ja-JP" altLang="en-US" dirty="0">
              <a:latin typeface="Meiryo UI" panose="020B0604030504040204" pitchFamily="50" charset="-128"/>
              <a:ea typeface="Meiryo UI" panose="020B0604030504040204" pitchFamily="50" charset="-128"/>
            </a:endParaRPr>
          </a:p>
        </p:txBody>
      </p:sp>
      <p:cxnSp>
        <p:nvCxnSpPr>
          <p:cNvPr id="17" name="直線コネクタ 16"/>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19" name="正方形/長方形 18"/>
          <p:cNvSpPr/>
          <p:nvPr/>
        </p:nvSpPr>
        <p:spPr>
          <a:xfrm>
            <a:off x="1704145" y="135083"/>
            <a:ext cx="2696572" cy="369332"/>
          </a:xfrm>
          <a:prstGeom prst="rect">
            <a:avLst/>
          </a:prstGeom>
        </p:spPr>
        <p:txBody>
          <a:bodyPr wrap="none">
            <a:spAutoFit/>
          </a:bodyPr>
          <a:lstStyle/>
          <a:p>
            <a:pPr>
              <a:defRPr/>
            </a:pPr>
            <a:r>
              <a:rPr lang="ja-JP" altLang="en-US" b="1" dirty="0" smtClean="0">
                <a:latin typeface="Meiryo UI" panose="020B0604030504040204" pitchFamily="50" charset="-128"/>
                <a:ea typeface="Meiryo UI" panose="020B0604030504040204" pitchFamily="50" charset="-128"/>
              </a:rPr>
              <a:t>２ー</a:t>
            </a:r>
            <a:r>
              <a:rPr lang="ja-JP" altLang="en-US" b="1" smtClean="0">
                <a:latin typeface="Meiryo UI" panose="020B0604030504040204" pitchFamily="50" charset="-128"/>
                <a:ea typeface="Meiryo UI" panose="020B0604030504040204" pitchFamily="50" charset="-128"/>
              </a:rPr>
              <a:t>①現状（進路</a:t>
            </a:r>
            <a:r>
              <a:rPr lang="ja-JP" altLang="en-US" b="1" dirty="0" smtClean="0">
                <a:latin typeface="Meiryo UI" panose="020B0604030504040204" pitchFamily="50" charset="-128"/>
                <a:ea typeface="Meiryo UI" panose="020B0604030504040204" pitchFamily="50" charset="-128"/>
              </a:rPr>
              <a:t>状況）</a:t>
            </a:r>
            <a:endParaRPr lang="ja-JP" altLang="en-US" b="1" dirty="0">
              <a:latin typeface="Meiryo UI" panose="020B0604030504040204" pitchFamily="50" charset="-128"/>
              <a:ea typeface="Meiryo UI" panose="020B0604030504040204" pitchFamily="50" charset="-128"/>
            </a:endParaRPr>
          </a:p>
        </p:txBody>
      </p:sp>
      <p:sp>
        <p:nvSpPr>
          <p:cNvPr id="20" name="額縁 19"/>
          <p:cNvSpPr/>
          <p:nvPr/>
        </p:nvSpPr>
        <p:spPr>
          <a:xfrm>
            <a:off x="1586206" y="645103"/>
            <a:ext cx="4453986" cy="481614"/>
          </a:xfrm>
          <a:prstGeom prst="bevel">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b="1" dirty="0" smtClean="0">
                <a:solidFill>
                  <a:prstClr val="black"/>
                </a:solidFill>
                <a:latin typeface="Meiryo UI" panose="020B0604030504040204" pitchFamily="50" charset="-128"/>
                <a:ea typeface="Meiryo UI" panose="020B0604030504040204" pitchFamily="50" charset="-128"/>
              </a:rPr>
              <a:t>工科高校</a:t>
            </a:r>
            <a:r>
              <a:rPr lang="en-US" altLang="ja-JP" sz="1400" b="1" dirty="0" smtClean="0">
                <a:solidFill>
                  <a:prstClr val="black"/>
                </a:solidFill>
                <a:latin typeface="Meiryo UI" panose="020B0604030504040204" pitchFamily="50" charset="-128"/>
                <a:ea typeface="Meiryo UI" panose="020B0604030504040204" pitchFamily="50" charset="-128"/>
              </a:rPr>
              <a:t>9</a:t>
            </a:r>
            <a:r>
              <a:rPr lang="ja-JP" altLang="en-US" sz="1400" b="1" dirty="0" smtClean="0">
                <a:solidFill>
                  <a:prstClr val="black"/>
                </a:solidFill>
                <a:latin typeface="Meiryo UI" panose="020B0604030504040204" pitchFamily="50" charset="-128"/>
                <a:ea typeface="Meiryo UI" panose="020B0604030504040204" pitchFamily="50" charset="-128"/>
              </a:rPr>
              <a:t>校の</a:t>
            </a:r>
            <a:r>
              <a:rPr lang="ja-JP" altLang="en-US" sz="1400" b="1" dirty="0">
                <a:solidFill>
                  <a:prstClr val="black"/>
                </a:solidFill>
                <a:latin typeface="Meiryo UI" panose="020B0604030504040204" pitchFamily="50" charset="-128"/>
                <a:ea typeface="Meiryo UI" panose="020B0604030504040204" pitchFamily="50" charset="-128"/>
              </a:rPr>
              <a:t>卒業後</a:t>
            </a:r>
            <a:r>
              <a:rPr lang="ja-JP" altLang="en-US" sz="1400" b="1" dirty="0" smtClean="0">
                <a:solidFill>
                  <a:prstClr val="black"/>
                </a:solidFill>
                <a:latin typeface="Meiryo UI" panose="020B0604030504040204" pitchFamily="50" charset="-128"/>
                <a:ea typeface="Meiryo UI" panose="020B0604030504040204" pitchFamily="50" charset="-128"/>
              </a:rPr>
              <a:t>の進路状況（令和</a:t>
            </a:r>
            <a:r>
              <a:rPr lang="en-US" altLang="ja-JP" sz="1400" b="1" dirty="0" smtClean="0">
                <a:solidFill>
                  <a:prstClr val="black"/>
                </a:solidFill>
                <a:latin typeface="Meiryo UI" panose="020B0604030504040204" pitchFamily="50" charset="-128"/>
                <a:ea typeface="Meiryo UI" panose="020B0604030504040204" pitchFamily="50" charset="-128"/>
              </a:rPr>
              <a:t>2</a:t>
            </a:r>
            <a:r>
              <a:rPr lang="ja-JP" altLang="en-US" sz="1400" b="1" dirty="0" smtClean="0">
                <a:solidFill>
                  <a:prstClr val="black"/>
                </a:solidFill>
                <a:latin typeface="Meiryo UI" panose="020B0604030504040204" pitchFamily="50" charset="-128"/>
                <a:ea typeface="Meiryo UI" panose="020B0604030504040204" pitchFamily="50" charset="-128"/>
              </a:rPr>
              <a:t>年度実績）</a:t>
            </a:r>
            <a:endParaRPr lang="ja-JP" altLang="en-US" sz="1400" b="1" dirty="0">
              <a:solidFill>
                <a:prstClr val="black"/>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5115342" y="5486443"/>
            <a:ext cx="1349851" cy="30777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n</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2,068</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9866574" y="5486443"/>
            <a:ext cx="1428220" cy="30777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n</a:t>
            </a:r>
            <a:r>
              <a:rPr kumimoji="1" lang="ja-JP" altLang="en-US" sz="1400" dirty="0" smtClean="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1,550</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47188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2"/>
          <p:cNvSpPr>
            <a:spLocks noGrp="1"/>
          </p:cNvSpPr>
          <p:nvPr>
            <p:ph type="sldNum" sz="quarter" idx="12"/>
          </p:nvPr>
        </p:nvSpPr>
        <p:spPr>
          <a:xfrm>
            <a:off x="9400597" y="6492875"/>
            <a:ext cx="2311400" cy="365125"/>
          </a:xfrm>
        </p:spPr>
        <p:txBody>
          <a:bodyPr/>
          <a:lstStyle/>
          <a:p>
            <a:fld id="{AC1F0867-EFB9-42FF-BF2D-7B625E83DED1}" type="slidenum">
              <a:rPr lang="ja-JP" altLang="en-US" smtClean="0">
                <a:solidFill>
                  <a:prstClr val="black">
                    <a:tint val="75000"/>
                  </a:prstClr>
                </a:solidFill>
              </a:rPr>
              <a:pPr/>
              <a:t>16</a:t>
            </a:fld>
            <a:endParaRPr lang="ja-JP" altLang="en-US" dirty="0">
              <a:solidFill>
                <a:prstClr val="black">
                  <a:tint val="75000"/>
                </a:prstClr>
              </a:solidFill>
            </a:endParaRPr>
          </a:p>
        </p:txBody>
      </p:sp>
      <p:sp>
        <p:nvSpPr>
          <p:cNvPr id="14" name="テキスト ボックス 13"/>
          <p:cNvSpPr txBox="1"/>
          <p:nvPr/>
        </p:nvSpPr>
        <p:spPr>
          <a:xfrm>
            <a:off x="1663024" y="1240143"/>
            <a:ext cx="9091188" cy="338554"/>
          </a:xfrm>
          <a:prstGeom prst="rect">
            <a:avLst/>
          </a:prstGeom>
          <a:noFill/>
          <a:ln>
            <a:noFill/>
          </a:ln>
        </p:spPr>
        <p:txBody>
          <a:bodyPr wrap="square" rtlCol="0">
            <a:spAutoFit/>
          </a:bodyPr>
          <a:lstStyle/>
          <a:p>
            <a:pPr marL="180975" indent="-180975">
              <a:buFont typeface="Wingdings" pitchFamily="2" charset="2"/>
              <a:buChar char="Ø"/>
            </a:pPr>
            <a:r>
              <a:rPr lang="ja-JP" altLang="en-US" sz="1600" dirty="0" smtClean="0">
                <a:latin typeface="Meiryo UI" panose="020B0604030504040204" pitchFamily="50" charset="-128"/>
                <a:ea typeface="Meiryo UI" panose="020B0604030504040204" pitchFamily="50" charset="-128"/>
              </a:rPr>
              <a:t>大学進学をはじめ、在阪企業にも多くの生徒が就職して</a:t>
            </a:r>
            <a:r>
              <a:rPr lang="ja-JP" altLang="en-US" sz="1600" dirty="0">
                <a:latin typeface="Meiryo UI" panose="020B0604030504040204" pitchFamily="50" charset="-128"/>
                <a:ea typeface="Meiryo UI" panose="020B0604030504040204" pitchFamily="50" charset="-128"/>
              </a:rPr>
              <a:t>おり</a:t>
            </a:r>
            <a:r>
              <a:rPr lang="ja-JP" altLang="en-US" sz="1600" dirty="0" smtClean="0">
                <a:latin typeface="Meiryo UI" panose="020B0604030504040204" pitchFamily="50" charset="-128"/>
                <a:ea typeface="Meiryo UI" panose="020B0604030504040204" pitchFamily="50" charset="-128"/>
              </a:rPr>
              <a:t>、卒業後の幅広い進路選択ができる状況にある。</a:t>
            </a:r>
            <a:endParaRPr lang="en-US" altLang="ja-JP" sz="1600" dirty="0" smtClean="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054244896"/>
              </p:ext>
            </p:extLst>
          </p:nvPr>
        </p:nvGraphicFramePr>
        <p:xfrm>
          <a:off x="230306" y="1711313"/>
          <a:ext cx="2684904" cy="4458569"/>
        </p:xfrm>
        <a:graphic>
          <a:graphicData uri="http://schemas.openxmlformats.org/drawingml/2006/table">
            <a:tbl>
              <a:tblPr firstRow="1" bandRow="1">
                <a:tableStyleId>{5C22544A-7EE6-4342-B048-85BDC9FD1C3A}</a:tableStyleId>
              </a:tblPr>
              <a:tblGrid>
                <a:gridCol w="2684904">
                  <a:extLst>
                    <a:ext uri="{9D8B030D-6E8A-4147-A177-3AD203B41FA5}">
                      <a16:colId xmlns:a16="http://schemas.microsoft.com/office/drawing/2014/main" val="3388247484"/>
                    </a:ext>
                  </a:extLst>
                </a:gridCol>
              </a:tblGrid>
              <a:tr h="350460">
                <a:tc>
                  <a:txBody>
                    <a:bodyPr/>
                    <a:lstStyle/>
                    <a:p>
                      <a:pPr algn="ctr"/>
                      <a:r>
                        <a:rPr kumimoji="1" lang="ja-JP" altLang="en-US" sz="1600" dirty="0" smtClean="0">
                          <a:latin typeface="Meiryo UI" panose="020B0604030504040204" pitchFamily="50" charset="-128"/>
                          <a:ea typeface="Meiryo UI" panose="020B0604030504040204" pitchFamily="50" charset="-128"/>
                        </a:rPr>
                        <a:t>主な進学先</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29983576"/>
                  </a:ext>
                </a:extLst>
              </a:tr>
              <a:tr h="4108109">
                <a:tc>
                  <a:txBody>
                    <a:bodyPr/>
                    <a:lstStyle/>
                    <a:p>
                      <a:pPr marL="0" marR="0" lvl="0" indent="0" algn="dist" defTabSz="914400" rtl="0" eaLnBrk="1" fontAlgn="auto" latinLnBrk="0" hangingPunct="1">
                        <a:lnSpc>
                          <a:spcPct val="100000"/>
                        </a:lnSpc>
                        <a:spcBef>
                          <a:spcPts val="0"/>
                        </a:spcBef>
                        <a:spcAft>
                          <a:spcPts val="0"/>
                        </a:spcAft>
                        <a:buClrTx/>
                        <a:buSzTx/>
                        <a:buFontTx/>
                        <a:buNone/>
                        <a:tabLst/>
                        <a:defRPr/>
                      </a:pPr>
                      <a:endParaRPr kumimoji="1" lang="en-US" altLang="zh-CN" sz="1600" dirty="0" smtClean="0">
                        <a:latin typeface="Meiryo UI" panose="020B0604030504040204" pitchFamily="50" charset="-128"/>
                        <a:ea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zh-CN" altLang="en-US" sz="1600" dirty="0" smtClean="0">
                          <a:latin typeface="Meiryo UI" panose="020B0604030504040204" pitchFamily="50" charset="-128"/>
                          <a:ea typeface="Meiryo UI" panose="020B0604030504040204" pitchFamily="50" charset="-128"/>
                        </a:rPr>
                        <a:t>大阪電気通信大学</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38</a:t>
                      </a:r>
                      <a:r>
                        <a:rPr kumimoji="1" lang="ja-JP" altLang="en-US" sz="1600" dirty="0" smtClean="0">
                          <a:latin typeface="Meiryo UI" panose="020B0604030504040204" pitchFamily="50" charset="-128"/>
                          <a:ea typeface="Meiryo UI" panose="020B0604030504040204" pitchFamily="50" charset="-128"/>
                        </a:rPr>
                        <a:t>人）</a:t>
                      </a:r>
                      <a:endParaRPr kumimoji="1" lang="zh-CN" altLang="en-US" sz="1600" dirty="0" smtClean="0">
                        <a:latin typeface="Meiryo UI" panose="020B0604030504040204" pitchFamily="50" charset="-128"/>
                        <a:ea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zh-CN" altLang="en-US" sz="1600" dirty="0" smtClean="0">
                          <a:latin typeface="Meiryo UI" panose="020B0604030504040204" pitchFamily="50" charset="-128"/>
                          <a:ea typeface="Meiryo UI" panose="020B0604030504040204" pitchFamily="50" charset="-128"/>
                        </a:rPr>
                        <a:t>大阪工業大学</a:t>
                      </a:r>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20</a:t>
                      </a:r>
                      <a:r>
                        <a:rPr kumimoji="1" lang="ja-JP" altLang="en-US" sz="1600" dirty="0" smtClean="0">
                          <a:latin typeface="Meiryo UI" panose="020B0604030504040204" pitchFamily="50" charset="-128"/>
                          <a:ea typeface="Meiryo UI" panose="020B0604030504040204" pitchFamily="50" charset="-128"/>
                        </a:rPr>
                        <a:t>人）</a:t>
                      </a:r>
                      <a:endParaRPr kumimoji="1" lang="en-US" altLang="ja-JP" sz="1600" dirty="0" smtClean="0">
                        <a:latin typeface="Meiryo UI" panose="020B0604030504040204" pitchFamily="50" charset="-128"/>
                        <a:ea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zh-CN" altLang="en-US" sz="1600" dirty="0" smtClean="0">
                          <a:latin typeface="Meiryo UI" panose="020B0604030504040204" pitchFamily="50" charset="-128"/>
                          <a:ea typeface="Meiryo UI" panose="020B0604030504040204" pitchFamily="50" charset="-128"/>
                        </a:rPr>
                        <a:t>大阪産業大学</a:t>
                      </a:r>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13</a:t>
                      </a:r>
                      <a:r>
                        <a:rPr kumimoji="1" lang="ja-JP" altLang="en-US" sz="1600" dirty="0" smtClean="0">
                          <a:latin typeface="Meiryo UI" panose="020B0604030504040204" pitchFamily="50" charset="-128"/>
                          <a:ea typeface="Meiryo UI" panose="020B0604030504040204" pitchFamily="50" charset="-128"/>
                        </a:rPr>
                        <a:t>人）</a:t>
                      </a:r>
                      <a:endParaRPr kumimoji="1" lang="zh-CN" altLang="en-US" sz="1600" dirty="0" smtClean="0">
                        <a:latin typeface="Meiryo UI" panose="020B0604030504040204" pitchFamily="50" charset="-128"/>
                        <a:ea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zh-CN" altLang="en-US" sz="1600" dirty="0" smtClean="0">
                          <a:latin typeface="Meiryo UI" panose="020B0604030504040204" pitchFamily="50" charset="-128"/>
                          <a:ea typeface="Meiryo UI" panose="020B0604030504040204" pitchFamily="50" charset="-128"/>
                        </a:rPr>
                        <a:t>近畿大学</a:t>
                      </a:r>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8</a:t>
                      </a:r>
                      <a:r>
                        <a:rPr kumimoji="1" lang="ja-JP" altLang="en-US" sz="1600" dirty="0" smtClean="0">
                          <a:latin typeface="Meiryo UI" panose="020B0604030504040204" pitchFamily="50" charset="-128"/>
                          <a:ea typeface="Meiryo UI" panose="020B0604030504040204" pitchFamily="50" charset="-128"/>
                        </a:rPr>
                        <a:t>人）</a:t>
                      </a:r>
                      <a:endParaRPr kumimoji="1" lang="zh-CN" altLang="en-US" sz="1600" dirty="0" smtClean="0">
                        <a:latin typeface="Meiryo UI" panose="020B0604030504040204" pitchFamily="50" charset="-128"/>
                        <a:ea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zh-CN" altLang="en-US" sz="1600" dirty="0" smtClean="0">
                          <a:latin typeface="Meiryo UI" panose="020B0604030504040204" pitchFamily="50" charset="-128"/>
                          <a:ea typeface="Meiryo UI" panose="020B0604030504040204" pitchFamily="50" charset="-128"/>
                        </a:rPr>
                        <a:t>龍谷大学</a:t>
                      </a:r>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5</a:t>
                      </a:r>
                      <a:r>
                        <a:rPr kumimoji="1" lang="ja-JP" altLang="en-US" sz="1600" dirty="0" smtClean="0">
                          <a:latin typeface="Meiryo UI" panose="020B0604030504040204" pitchFamily="50" charset="-128"/>
                          <a:ea typeface="Meiryo UI" panose="020B0604030504040204" pitchFamily="50" charset="-128"/>
                        </a:rPr>
                        <a:t>人）</a:t>
                      </a:r>
                      <a:endParaRPr kumimoji="1" lang="en-US" altLang="ja-JP" sz="1600" dirty="0" smtClean="0">
                        <a:latin typeface="Meiryo UI" panose="020B0604030504040204" pitchFamily="50" charset="-128"/>
                        <a:ea typeface="Meiryo UI" panose="020B0604030504040204" pitchFamily="50" charset="-128"/>
                      </a:endParaRPr>
                    </a:p>
                    <a:p>
                      <a:pPr algn="dist"/>
                      <a:r>
                        <a:rPr kumimoji="1" lang="zh-CN" altLang="en-US" sz="1600" dirty="0" smtClean="0">
                          <a:latin typeface="Meiryo UI" panose="020B0604030504040204" pitchFamily="50" charset="-128"/>
                          <a:ea typeface="Meiryo UI" panose="020B0604030504040204" pitchFamily="50" charset="-128"/>
                        </a:rPr>
                        <a:t>立命館大学</a:t>
                      </a:r>
                      <a:r>
                        <a:rPr kumimoji="1" lang="ja-JP" altLang="en-US" sz="1600" dirty="0" smtClean="0">
                          <a:latin typeface="Meiryo UI" panose="020B0604030504040204" pitchFamily="50" charset="-128"/>
                          <a:ea typeface="Meiryo UI" panose="020B0604030504040204" pitchFamily="50" charset="-128"/>
                        </a:rPr>
                        <a:t>　　　</a:t>
                      </a:r>
                      <a:r>
                        <a:rPr kumimoji="1" lang="ja-JP" altLang="en-US" sz="1600" baseline="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rPr>
                        <a:t>人）</a:t>
                      </a:r>
                      <a:endParaRPr kumimoji="1" lang="zh-CN" altLang="en-US" sz="1600" dirty="0" smtClean="0">
                        <a:latin typeface="Meiryo UI" panose="020B0604030504040204" pitchFamily="50" charset="-128"/>
                        <a:ea typeface="Meiryo UI" panose="020B0604030504040204" pitchFamily="50" charset="-128"/>
                      </a:endParaRPr>
                    </a:p>
                    <a:p>
                      <a:pPr algn="dist"/>
                      <a:r>
                        <a:rPr kumimoji="1" lang="ja-JP" altLang="en-US" sz="1600" dirty="0" smtClean="0">
                          <a:latin typeface="Meiryo UI" panose="020B0604030504040204" pitchFamily="50" charset="-128"/>
                          <a:ea typeface="Meiryo UI" panose="020B0604030504040204" pitchFamily="50" charset="-128"/>
                        </a:rPr>
                        <a:t>大和大学　　　　　　（</a:t>
                      </a:r>
                      <a:r>
                        <a:rPr kumimoji="1" lang="en-US" altLang="ja-JP" sz="1600" dirty="0" smtClean="0">
                          <a:latin typeface="Meiryo UI" panose="020B0604030504040204" pitchFamily="50" charset="-128"/>
                          <a:ea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rPr>
                        <a:t>人）</a:t>
                      </a:r>
                      <a:endParaRPr kumimoji="1" lang="en-US" altLang="ja-JP" sz="1600" dirty="0" smtClean="0">
                        <a:latin typeface="Meiryo UI" panose="020B0604030504040204" pitchFamily="50" charset="-128"/>
                        <a:ea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摂南大学　　　　　　（</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人）</a:t>
                      </a:r>
                      <a:endParaRPr kumimoji="1" lang="en-US" altLang="ja-JP" sz="1600" dirty="0" smtClean="0">
                        <a:latin typeface="Meiryo UI" panose="020B0604030504040204" pitchFamily="50" charset="-128"/>
                        <a:ea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大阪芸術大学　　　　（</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人）</a:t>
                      </a:r>
                      <a:endParaRPr kumimoji="1" lang="en-US" altLang="ja-JP" sz="1600" dirty="0" smtClean="0">
                        <a:latin typeface="Meiryo UI" panose="020B0604030504040204" pitchFamily="50" charset="-128"/>
                        <a:ea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関西大学　　　　　　（</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人）</a:t>
                      </a:r>
                      <a:endParaRPr kumimoji="1" lang="en-US" altLang="ja-JP" sz="16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16475832"/>
                  </a:ext>
                </a:extLst>
              </a:tr>
            </a:tbl>
          </a:graphicData>
        </a:graphic>
      </p:graphicFrame>
      <p:cxnSp>
        <p:nvCxnSpPr>
          <p:cNvPr id="12" name="直線コネクタ 11"/>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15" name="正方形/長方形 14"/>
          <p:cNvSpPr/>
          <p:nvPr/>
        </p:nvSpPr>
        <p:spPr>
          <a:xfrm>
            <a:off x="1704145" y="135083"/>
            <a:ext cx="2696572" cy="369332"/>
          </a:xfrm>
          <a:prstGeom prst="rect">
            <a:avLst/>
          </a:prstGeom>
        </p:spPr>
        <p:txBody>
          <a:bodyPr wrap="none">
            <a:spAutoFit/>
          </a:bodyPr>
          <a:lstStyle/>
          <a:p>
            <a:pPr>
              <a:defRPr/>
            </a:pPr>
            <a:r>
              <a:rPr lang="ja-JP" altLang="en-US" b="1" dirty="0" smtClean="0">
                <a:latin typeface="Meiryo UI" panose="020B0604030504040204" pitchFamily="50" charset="-128"/>
                <a:ea typeface="Meiryo UI" panose="020B0604030504040204" pitchFamily="50" charset="-128"/>
              </a:rPr>
              <a:t>２ー</a:t>
            </a:r>
            <a:r>
              <a:rPr lang="ja-JP" altLang="en-US" b="1" smtClean="0">
                <a:latin typeface="Meiryo UI" panose="020B0604030504040204" pitchFamily="50" charset="-128"/>
                <a:ea typeface="Meiryo UI" panose="020B0604030504040204" pitchFamily="50" charset="-128"/>
              </a:rPr>
              <a:t>①現状（進路</a:t>
            </a:r>
            <a:r>
              <a:rPr lang="ja-JP" altLang="en-US" b="1" dirty="0" smtClean="0">
                <a:latin typeface="Meiryo UI" panose="020B0604030504040204" pitchFamily="50" charset="-128"/>
                <a:ea typeface="Meiryo UI" panose="020B0604030504040204" pitchFamily="50" charset="-128"/>
              </a:rPr>
              <a:t>状況）</a:t>
            </a:r>
            <a:endParaRPr lang="ja-JP" altLang="en-US" b="1" dirty="0">
              <a:latin typeface="Meiryo UI" panose="020B0604030504040204" pitchFamily="50" charset="-128"/>
              <a:ea typeface="Meiryo UI" panose="020B0604030504040204" pitchFamily="50" charset="-128"/>
            </a:endParaRPr>
          </a:p>
        </p:txBody>
      </p:sp>
      <p:sp>
        <p:nvSpPr>
          <p:cNvPr id="17" name="額縁 16"/>
          <p:cNvSpPr/>
          <p:nvPr/>
        </p:nvSpPr>
        <p:spPr>
          <a:xfrm>
            <a:off x="1586205" y="645103"/>
            <a:ext cx="5303992" cy="481614"/>
          </a:xfrm>
          <a:prstGeom prst="bevel">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b="1" dirty="0" smtClean="0">
                <a:solidFill>
                  <a:prstClr val="black"/>
                </a:solidFill>
                <a:latin typeface="Meiryo UI" panose="020B0604030504040204" pitchFamily="50" charset="-128"/>
                <a:ea typeface="Meiryo UI" panose="020B0604030504040204" pitchFamily="50" charset="-128"/>
              </a:rPr>
              <a:t>工科高校</a:t>
            </a:r>
            <a:r>
              <a:rPr lang="en-US" altLang="ja-JP" sz="1400" b="1" dirty="0" smtClean="0">
                <a:solidFill>
                  <a:prstClr val="black"/>
                </a:solidFill>
                <a:latin typeface="Meiryo UI" panose="020B0604030504040204" pitchFamily="50" charset="-128"/>
                <a:ea typeface="Meiryo UI" panose="020B0604030504040204" pitchFamily="50" charset="-128"/>
              </a:rPr>
              <a:t>9</a:t>
            </a:r>
            <a:r>
              <a:rPr lang="ja-JP" altLang="en-US" sz="1400" b="1" dirty="0" smtClean="0">
                <a:solidFill>
                  <a:prstClr val="black"/>
                </a:solidFill>
                <a:latin typeface="Meiryo UI" panose="020B0604030504040204" pitchFamily="50" charset="-128"/>
                <a:ea typeface="Meiryo UI" panose="020B0604030504040204" pitchFamily="50" charset="-128"/>
              </a:rPr>
              <a:t>校の</a:t>
            </a:r>
            <a:r>
              <a:rPr lang="ja-JP" altLang="en-US" sz="1400" b="1" dirty="0">
                <a:solidFill>
                  <a:prstClr val="black"/>
                </a:solidFill>
                <a:latin typeface="Meiryo UI" panose="020B0604030504040204" pitchFamily="50" charset="-128"/>
                <a:ea typeface="Meiryo UI" panose="020B0604030504040204" pitchFamily="50" charset="-128"/>
              </a:rPr>
              <a:t>卒業後</a:t>
            </a:r>
            <a:r>
              <a:rPr lang="ja-JP" altLang="en-US" sz="1400" b="1" dirty="0" smtClean="0">
                <a:solidFill>
                  <a:prstClr val="black"/>
                </a:solidFill>
                <a:latin typeface="Meiryo UI" panose="020B0604030504040204" pitchFamily="50" charset="-128"/>
                <a:ea typeface="Meiryo UI" panose="020B0604030504040204" pitchFamily="50" charset="-128"/>
              </a:rPr>
              <a:t>の進路状況（令和</a:t>
            </a:r>
            <a:r>
              <a:rPr lang="en-US" altLang="ja-JP" sz="1400" b="1" dirty="0" smtClean="0">
                <a:solidFill>
                  <a:prstClr val="black"/>
                </a:solidFill>
                <a:latin typeface="Meiryo UI" panose="020B0604030504040204" pitchFamily="50" charset="-128"/>
                <a:ea typeface="Meiryo UI" panose="020B0604030504040204" pitchFamily="50" charset="-128"/>
              </a:rPr>
              <a:t>2</a:t>
            </a:r>
            <a:r>
              <a:rPr lang="ja-JP" altLang="en-US" sz="1400" b="1" dirty="0" smtClean="0">
                <a:solidFill>
                  <a:prstClr val="black"/>
                </a:solidFill>
                <a:latin typeface="Meiryo UI" panose="020B0604030504040204" pitchFamily="50" charset="-128"/>
                <a:ea typeface="Meiryo UI" panose="020B0604030504040204" pitchFamily="50" charset="-128"/>
              </a:rPr>
              <a:t>年度の主な進路先）</a:t>
            </a:r>
            <a:endParaRPr lang="ja-JP" altLang="en-US" sz="1400" b="1" dirty="0">
              <a:solidFill>
                <a:prstClr val="black"/>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483425901"/>
              </p:ext>
            </p:extLst>
          </p:nvPr>
        </p:nvGraphicFramePr>
        <p:xfrm>
          <a:off x="2935969" y="1721429"/>
          <a:ext cx="9022975" cy="4458570"/>
        </p:xfrm>
        <a:graphic>
          <a:graphicData uri="http://schemas.openxmlformats.org/drawingml/2006/table">
            <a:tbl>
              <a:tblPr firstRow="1" bandRow="1">
                <a:tableStyleId>{5C22544A-7EE6-4342-B048-85BDC9FD1C3A}</a:tableStyleId>
              </a:tblPr>
              <a:tblGrid>
                <a:gridCol w="2931457">
                  <a:extLst>
                    <a:ext uri="{9D8B030D-6E8A-4147-A177-3AD203B41FA5}">
                      <a16:colId xmlns:a16="http://schemas.microsoft.com/office/drawing/2014/main" val="2364606708"/>
                    </a:ext>
                  </a:extLst>
                </a:gridCol>
                <a:gridCol w="2985248">
                  <a:extLst>
                    <a:ext uri="{9D8B030D-6E8A-4147-A177-3AD203B41FA5}">
                      <a16:colId xmlns:a16="http://schemas.microsoft.com/office/drawing/2014/main" val="2733676098"/>
                    </a:ext>
                  </a:extLst>
                </a:gridCol>
                <a:gridCol w="3106270">
                  <a:extLst>
                    <a:ext uri="{9D8B030D-6E8A-4147-A177-3AD203B41FA5}">
                      <a16:colId xmlns:a16="http://schemas.microsoft.com/office/drawing/2014/main" val="2558141397"/>
                    </a:ext>
                  </a:extLst>
                </a:gridCol>
              </a:tblGrid>
              <a:tr h="345382">
                <a:tc gridSpan="3">
                  <a:txBody>
                    <a:bodyPr/>
                    <a:lstStyle/>
                    <a:p>
                      <a:pPr algn="ctr"/>
                      <a:r>
                        <a:rPr kumimoji="1" lang="ja-JP" altLang="en-US" sz="1600" dirty="0" smtClean="0">
                          <a:latin typeface="Meiryo UI" panose="020B0604030504040204" pitchFamily="50" charset="-128"/>
                          <a:ea typeface="Meiryo UI" panose="020B0604030504040204" pitchFamily="50" charset="-128"/>
                        </a:rPr>
                        <a:t>主な就職先（産業分類別）</a:t>
                      </a: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77354634"/>
                  </a:ext>
                </a:extLst>
              </a:tr>
              <a:tr h="4113188">
                <a:tc>
                  <a:txBody>
                    <a:bodyPr/>
                    <a:lstStyle/>
                    <a:p>
                      <a:pPr algn="ctr" fontAlgn="ctr"/>
                      <a:r>
                        <a:rPr lang="en-US" altLang="ja-JP" sz="1600" b="1" u="none" strike="noStrike" dirty="0" smtClean="0">
                          <a:effectLst/>
                          <a:latin typeface="Meiryo UI" panose="020B0604030504040204" pitchFamily="50" charset="-128"/>
                          <a:ea typeface="Meiryo UI" panose="020B0604030504040204" pitchFamily="50" charset="-128"/>
                        </a:rPr>
                        <a:t>【</a:t>
                      </a:r>
                      <a:r>
                        <a:rPr lang="ja-JP" altLang="en-US" sz="1600" b="1" u="none" strike="noStrike" dirty="0" smtClean="0">
                          <a:effectLst/>
                          <a:latin typeface="Meiryo UI" panose="020B0604030504040204" pitchFamily="50" charset="-128"/>
                          <a:ea typeface="Meiryo UI" panose="020B0604030504040204" pitchFamily="50" charset="-128"/>
                        </a:rPr>
                        <a:t>　製　造　業　</a:t>
                      </a:r>
                      <a:r>
                        <a:rPr lang="en-US" altLang="ja-JP" sz="1600" b="1" u="none" strike="noStrike" dirty="0" smtClean="0">
                          <a:effectLst/>
                          <a:latin typeface="Meiryo UI" panose="020B0604030504040204" pitchFamily="50" charset="-128"/>
                          <a:ea typeface="Meiryo UI" panose="020B0604030504040204" pitchFamily="50" charset="-128"/>
                        </a:rPr>
                        <a:t>】</a:t>
                      </a: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東芝エレベータ　　　　 （</a:t>
                      </a:r>
                      <a:r>
                        <a:rPr lang="en-US" altLang="ja-JP" sz="1600" u="none" strike="noStrike" dirty="0" smtClean="0">
                          <a:effectLst/>
                          <a:latin typeface="Meiryo UI" panose="020B0604030504040204" pitchFamily="50" charset="-128"/>
                          <a:ea typeface="Meiryo UI" panose="020B0604030504040204" pitchFamily="50" charset="-128"/>
                        </a:rPr>
                        <a:t>8</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住友電気工業　　　　</a:t>
                      </a:r>
                      <a:r>
                        <a:rPr lang="ja-JP" altLang="en-US" sz="1600" u="none" strike="noStrike" baseline="0" dirty="0" smtClean="0">
                          <a:effectLst/>
                          <a:latin typeface="Meiryo UI" panose="020B0604030504040204" pitchFamily="50" charset="-128"/>
                          <a:ea typeface="Meiryo UI" panose="020B0604030504040204" pitchFamily="50" charset="-128"/>
                        </a:rPr>
                        <a:t> </a:t>
                      </a:r>
                      <a:r>
                        <a:rPr lang="ja-JP" altLang="en-US" sz="1600" u="none" strike="noStrike" dirty="0" smtClean="0">
                          <a:effectLst/>
                          <a:latin typeface="Meiryo UI" panose="020B0604030504040204" pitchFamily="50" charset="-128"/>
                          <a:ea typeface="Meiryo UI" panose="020B0604030504040204" pitchFamily="50" charset="-128"/>
                        </a:rPr>
                        <a:t>（</a:t>
                      </a:r>
                      <a:r>
                        <a:rPr lang="en-US" altLang="ja-JP" sz="1600" u="none" strike="noStrike" dirty="0" smtClean="0">
                          <a:effectLst/>
                          <a:latin typeface="Meiryo UI" panose="020B0604030504040204" pitchFamily="50" charset="-128"/>
                          <a:ea typeface="Meiryo UI" panose="020B0604030504040204" pitchFamily="50" charset="-128"/>
                        </a:rPr>
                        <a:t>7</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algn="dist" fontAlgn="ctr"/>
                      <a:r>
                        <a:rPr lang="ja-JP" altLang="en-US" sz="1600" u="none" strike="noStrike" dirty="0" smtClean="0">
                          <a:effectLst/>
                          <a:latin typeface="Meiryo UI" panose="020B0604030504040204" pitchFamily="50" charset="-128"/>
                          <a:ea typeface="Meiryo UI" panose="020B0604030504040204" pitchFamily="50" charset="-128"/>
                        </a:rPr>
                        <a:t>トヨタ自動車       （</a:t>
                      </a:r>
                      <a:r>
                        <a:rPr lang="en-US" altLang="ja-JP" sz="1600" u="none" strike="noStrike" dirty="0" smtClean="0">
                          <a:effectLst/>
                          <a:latin typeface="Meiryo UI" panose="020B0604030504040204" pitchFamily="50" charset="-128"/>
                          <a:ea typeface="Meiryo UI" panose="020B0604030504040204" pitchFamily="50" charset="-128"/>
                        </a:rPr>
                        <a:t>5</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クボタ　　　　　　　　　 （</a:t>
                      </a:r>
                      <a:r>
                        <a:rPr lang="en-US" altLang="ja-JP" sz="1600" u="none" strike="noStrike" dirty="0" smtClean="0">
                          <a:effectLst/>
                          <a:latin typeface="Meiryo UI" panose="020B0604030504040204" pitchFamily="50" charset="-128"/>
                          <a:ea typeface="Meiryo UI" panose="020B0604030504040204" pitchFamily="50" charset="-128"/>
                        </a:rPr>
                        <a:t>5</a:t>
                      </a:r>
                      <a:r>
                        <a:rPr lang="ja-JP" altLang="en-US" sz="1600" u="none" strike="noStrike" dirty="0" smtClean="0">
                          <a:effectLst/>
                          <a:latin typeface="Meiryo UI" panose="020B0604030504040204" pitchFamily="50" charset="-128"/>
                          <a:ea typeface="Meiryo UI" panose="020B0604030504040204" pitchFamily="50" charset="-128"/>
                        </a:rPr>
                        <a:t>人）</a:t>
                      </a: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山崎製パン　　　　　　 （</a:t>
                      </a:r>
                      <a:r>
                        <a:rPr lang="en-US" altLang="ja-JP" sz="1600" u="none" strike="noStrike" dirty="0" smtClean="0">
                          <a:effectLst/>
                          <a:latin typeface="Meiryo UI" panose="020B0604030504040204" pitchFamily="50" charset="-128"/>
                          <a:ea typeface="Meiryo UI" panose="020B0604030504040204" pitchFamily="50" charset="-128"/>
                        </a:rPr>
                        <a:t>4</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algn="dist" fontAlgn="ctr"/>
                      <a:r>
                        <a:rPr lang="ja-JP" altLang="en-US" sz="1600" u="none" strike="noStrike" dirty="0" smtClean="0">
                          <a:effectLst/>
                          <a:latin typeface="Meiryo UI" panose="020B0604030504040204" pitchFamily="50" charset="-128"/>
                          <a:ea typeface="Meiryo UI" panose="020B0604030504040204" pitchFamily="50" charset="-128"/>
                        </a:rPr>
                        <a:t>日本製鉄          （</a:t>
                      </a:r>
                      <a:r>
                        <a:rPr lang="en-US" altLang="ja-JP" sz="1600" u="none" strike="noStrike" dirty="0" smtClean="0">
                          <a:effectLst/>
                          <a:latin typeface="Meiryo UI" panose="020B0604030504040204" pitchFamily="50" charset="-128"/>
                          <a:ea typeface="Meiryo UI" panose="020B0604030504040204" pitchFamily="50" charset="-128"/>
                        </a:rPr>
                        <a:t>3</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algn="dist" fontAlgn="ctr"/>
                      <a:r>
                        <a:rPr lang="ja-JP" altLang="en-US" sz="1600" u="none" strike="noStrike" dirty="0" smtClean="0">
                          <a:effectLst/>
                          <a:latin typeface="Meiryo UI" panose="020B0604030504040204" pitchFamily="50" charset="-128"/>
                          <a:ea typeface="Meiryo UI" panose="020B0604030504040204" pitchFamily="50" charset="-128"/>
                        </a:rPr>
                        <a:t>神戸製鋼　　     　　（</a:t>
                      </a:r>
                      <a:r>
                        <a:rPr lang="en-US" altLang="ja-JP" sz="1600" u="none" strike="noStrike" dirty="0" smtClean="0">
                          <a:effectLst/>
                          <a:latin typeface="Meiryo UI" panose="020B0604030504040204" pitchFamily="50" charset="-128"/>
                          <a:ea typeface="Meiryo UI" panose="020B0604030504040204" pitchFamily="50" charset="-128"/>
                        </a:rPr>
                        <a:t>3</a:t>
                      </a:r>
                      <a:r>
                        <a:rPr lang="ja-JP" altLang="en-US" sz="1600" u="none" strike="noStrike" dirty="0" smtClean="0">
                          <a:effectLst/>
                          <a:latin typeface="Meiryo UI" panose="020B0604030504040204" pitchFamily="50" charset="-128"/>
                          <a:ea typeface="Meiryo UI" panose="020B0604030504040204" pitchFamily="50" charset="-128"/>
                        </a:rPr>
                        <a:t>人）</a:t>
                      </a:r>
                    </a:p>
                    <a:p>
                      <a:pPr algn="dist" fontAlgn="ctr"/>
                      <a:r>
                        <a:rPr lang="ja-JP" altLang="en-US" sz="1600" u="none" strike="noStrike" dirty="0" smtClean="0">
                          <a:effectLst/>
                          <a:latin typeface="Meiryo UI" panose="020B0604030504040204" pitchFamily="50" charset="-128"/>
                          <a:ea typeface="Meiryo UI" panose="020B0604030504040204" pitchFamily="50" charset="-128"/>
                        </a:rPr>
                        <a:t>三菱マテリアル　　　　　（</a:t>
                      </a:r>
                      <a:r>
                        <a:rPr lang="en-US" altLang="ja-JP" sz="1600" u="none" strike="noStrike" dirty="0" smtClean="0">
                          <a:effectLst/>
                          <a:latin typeface="Meiryo UI" panose="020B0604030504040204" pitchFamily="50" charset="-128"/>
                          <a:ea typeface="Meiryo UI" panose="020B0604030504040204" pitchFamily="50" charset="-128"/>
                        </a:rPr>
                        <a:t>3</a:t>
                      </a:r>
                      <a:r>
                        <a:rPr lang="ja-JP" altLang="en-US" sz="1600" u="none" strike="noStrike" dirty="0" smtClean="0">
                          <a:effectLst/>
                          <a:latin typeface="Meiryo UI" panose="020B0604030504040204" pitchFamily="50" charset="-128"/>
                          <a:ea typeface="Meiryo UI" panose="020B0604030504040204" pitchFamily="50" charset="-128"/>
                        </a:rPr>
                        <a:t>人）</a:t>
                      </a:r>
                    </a:p>
                    <a:p>
                      <a:pPr algn="dist" fontAlgn="ctr"/>
                      <a:r>
                        <a:rPr lang="ja-JP" altLang="en-US" sz="1600" u="none" strike="noStrike" dirty="0" smtClean="0">
                          <a:effectLst/>
                          <a:latin typeface="Meiryo UI" panose="020B0604030504040204" pitchFamily="50" charset="-128"/>
                          <a:ea typeface="Meiryo UI" panose="020B0604030504040204" pitchFamily="50" charset="-128"/>
                        </a:rPr>
                        <a:t>小松製作所　　　　   （</a:t>
                      </a:r>
                      <a:r>
                        <a:rPr lang="en-US" altLang="ja-JP" sz="1600" u="none" strike="noStrike" dirty="0" smtClean="0">
                          <a:effectLst/>
                          <a:latin typeface="Meiryo UI" panose="020B0604030504040204" pitchFamily="50" charset="-128"/>
                          <a:ea typeface="Meiryo UI" panose="020B0604030504040204" pitchFamily="50" charset="-128"/>
                        </a:rPr>
                        <a:t>3</a:t>
                      </a:r>
                      <a:r>
                        <a:rPr lang="ja-JP" altLang="en-US" sz="1600" u="none" strike="noStrike" dirty="0" smtClean="0">
                          <a:effectLst/>
                          <a:latin typeface="Meiryo UI" panose="020B0604030504040204" pitchFamily="50" charset="-128"/>
                          <a:ea typeface="Meiryo UI" panose="020B0604030504040204" pitchFamily="50" charset="-128"/>
                        </a:rPr>
                        <a:t>人）</a:t>
                      </a:r>
                    </a:p>
                    <a:p>
                      <a:pPr algn="dist" fontAlgn="ctr"/>
                      <a:r>
                        <a:rPr lang="ja-JP" altLang="en-US" sz="1600" u="none" strike="noStrike" dirty="0" smtClean="0">
                          <a:effectLst/>
                          <a:latin typeface="Meiryo UI" panose="020B0604030504040204" pitchFamily="50" charset="-128"/>
                          <a:ea typeface="Meiryo UI" panose="020B0604030504040204" pitchFamily="50" charset="-128"/>
                        </a:rPr>
                        <a:t>住友化学　　　　　　　</a:t>
                      </a:r>
                      <a:r>
                        <a:rPr lang="ja-JP" altLang="en-US" sz="1600" u="none" strike="noStrike" baseline="0" dirty="0" smtClean="0">
                          <a:effectLst/>
                          <a:latin typeface="Meiryo UI" panose="020B0604030504040204" pitchFamily="50" charset="-128"/>
                          <a:ea typeface="Meiryo UI" panose="020B0604030504040204" pitchFamily="50" charset="-128"/>
                        </a:rPr>
                        <a:t>　</a:t>
                      </a:r>
                      <a:r>
                        <a:rPr lang="ja-JP" altLang="en-US" sz="1600" u="none" strike="noStrike" dirty="0" smtClean="0">
                          <a:effectLst/>
                          <a:latin typeface="Meiryo UI" panose="020B0604030504040204" pitchFamily="50" charset="-128"/>
                          <a:ea typeface="Meiryo UI" panose="020B0604030504040204" pitchFamily="50" charset="-128"/>
                        </a:rPr>
                        <a:t>（</a:t>
                      </a:r>
                      <a:r>
                        <a:rPr lang="en-US" altLang="ja-JP" sz="1600" u="none" strike="noStrike" dirty="0" smtClean="0">
                          <a:effectLst/>
                          <a:latin typeface="Meiryo UI" panose="020B0604030504040204" pitchFamily="50" charset="-128"/>
                          <a:ea typeface="Meiryo UI" panose="020B0604030504040204" pitchFamily="50" charset="-128"/>
                        </a:rPr>
                        <a:t>3</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algn="dist" fontAlgn="ctr"/>
                      <a:r>
                        <a:rPr lang="ja-JP" altLang="en-US" sz="1600" u="none" strike="noStrike" dirty="0" smtClean="0">
                          <a:effectLst/>
                          <a:latin typeface="Meiryo UI" panose="020B0604030504040204" pitchFamily="50" charset="-128"/>
                          <a:ea typeface="Meiryo UI" panose="020B0604030504040204" pitchFamily="50" charset="-128"/>
                        </a:rPr>
                        <a:t>資生堂　　　　　　　   （</a:t>
                      </a:r>
                      <a:r>
                        <a:rPr lang="en-US" altLang="ja-JP" sz="1600" u="none" strike="noStrike" dirty="0" smtClean="0">
                          <a:effectLst/>
                          <a:latin typeface="Meiryo UI" panose="020B0604030504040204" pitchFamily="50" charset="-128"/>
                          <a:ea typeface="Meiryo UI" panose="020B0604030504040204" pitchFamily="50" charset="-128"/>
                        </a:rPr>
                        <a:t>3</a:t>
                      </a:r>
                      <a:r>
                        <a:rPr lang="ja-JP" altLang="en-US" sz="1600" u="none" strike="noStrike" dirty="0" smtClean="0">
                          <a:effectLst/>
                          <a:latin typeface="Meiryo UI" panose="020B0604030504040204" pitchFamily="50" charset="-128"/>
                          <a:ea typeface="Meiryo UI" panose="020B0604030504040204" pitchFamily="50" charset="-128"/>
                        </a:rPr>
                        <a:t>人）</a:t>
                      </a:r>
                    </a:p>
                    <a:p>
                      <a:pPr algn="dist" fontAlgn="ctr"/>
                      <a:r>
                        <a:rPr lang="ja-JP" altLang="en-US" sz="1600" u="none" strike="noStrike" dirty="0" smtClean="0">
                          <a:effectLst/>
                          <a:latin typeface="Meiryo UI" panose="020B0604030504040204" pitchFamily="50" charset="-128"/>
                          <a:ea typeface="Meiryo UI" panose="020B0604030504040204" pitchFamily="50" charset="-128"/>
                        </a:rPr>
                        <a:t>住友化学　　　　　　  （</a:t>
                      </a:r>
                      <a:r>
                        <a:rPr lang="en-US" altLang="ja-JP" sz="1600" u="none" strike="noStrike" dirty="0" smtClean="0">
                          <a:effectLst/>
                          <a:latin typeface="Meiryo UI" panose="020B0604030504040204" pitchFamily="50" charset="-128"/>
                          <a:ea typeface="Meiryo UI" panose="020B0604030504040204" pitchFamily="50" charset="-128"/>
                        </a:rPr>
                        <a:t>3</a:t>
                      </a:r>
                      <a:r>
                        <a:rPr lang="ja-JP" altLang="en-US" sz="1600" u="none" strike="noStrike" dirty="0" smtClean="0">
                          <a:effectLst/>
                          <a:latin typeface="Meiryo UI" panose="020B0604030504040204" pitchFamily="50" charset="-128"/>
                          <a:ea typeface="Meiryo UI" panose="020B0604030504040204" pitchFamily="50" charset="-128"/>
                        </a:rPr>
                        <a:t>人）</a:t>
                      </a:r>
                    </a:p>
                    <a:p>
                      <a:pPr algn="dist" fontAlgn="ctr"/>
                      <a:r>
                        <a:rPr lang="ja-JP" altLang="en-US" sz="1600" u="none" strike="noStrike" dirty="0" smtClean="0">
                          <a:effectLst/>
                          <a:latin typeface="Meiryo UI" panose="020B0604030504040204" pitchFamily="50" charset="-128"/>
                          <a:ea typeface="Meiryo UI" panose="020B0604030504040204" pitchFamily="50" charset="-128"/>
                        </a:rPr>
                        <a:t>本田技研工業　　　　</a:t>
                      </a:r>
                      <a:r>
                        <a:rPr lang="ja-JP" altLang="en-US" sz="1600" u="none" strike="noStrike" baseline="0" dirty="0" smtClean="0">
                          <a:effectLst/>
                          <a:latin typeface="Meiryo UI" panose="020B0604030504040204" pitchFamily="50" charset="-128"/>
                          <a:ea typeface="Meiryo UI" panose="020B0604030504040204" pitchFamily="50" charset="-128"/>
                        </a:rPr>
                        <a:t> </a:t>
                      </a:r>
                      <a:r>
                        <a:rPr lang="ja-JP" altLang="en-US" sz="1600" u="none" strike="noStrike" dirty="0" smtClean="0">
                          <a:effectLst/>
                          <a:latin typeface="Meiryo UI" panose="020B0604030504040204" pitchFamily="50" charset="-128"/>
                          <a:ea typeface="Meiryo UI" panose="020B0604030504040204" pitchFamily="50" charset="-128"/>
                        </a:rPr>
                        <a:t>（</a:t>
                      </a:r>
                      <a:r>
                        <a:rPr lang="en-US" altLang="ja-JP" sz="1600" u="none" strike="noStrike" dirty="0" smtClean="0">
                          <a:effectLst/>
                          <a:latin typeface="Meiryo UI" panose="020B0604030504040204" pitchFamily="50" charset="-128"/>
                          <a:ea typeface="Meiryo UI" panose="020B0604030504040204" pitchFamily="50" charset="-128"/>
                        </a:rPr>
                        <a:t>3</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栗本鐵工所　　　　　</a:t>
                      </a:r>
                      <a:r>
                        <a:rPr lang="ja-JP" altLang="en-US" sz="1600" u="none" strike="noStrike" baseline="0" dirty="0" smtClean="0">
                          <a:effectLst/>
                          <a:latin typeface="Meiryo UI" panose="020B0604030504040204" pitchFamily="50" charset="-128"/>
                          <a:ea typeface="Meiryo UI" panose="020B0604030504040204" pitchFamily="50" charset="-128"/>
                        </a:rPr>
                        <a:t>  </a:t>
                      </a:r>
                      <a:r>
                        <a:rPr lang="ja-JP" altLang="en-US" sz="1600" u="none" strike="noStrike" dirty="0" smtClean="0">
                          <a:effectLst/>
                          <a:latin typeface="Meiryo UI" panose="020B0604030504040204" pitchFamily="50" charset="-128"/>
                          <a:ea typeface="Meiryo UI" panose="020B0604030504040204" pitchFamily="50" charset="-128"/>
                        </a:rPr>
                        <a:t>（</a:t>
                      </a:r>
                      <a:r>
                        <a:rPr lang="en-US" altLang="ja-JP" sz="1600" u="none" strike="noStrike" dirty="0" smtClean="0">
                          <a:effectLst/>
                          <a:latin typeface="Meiryo UI" panose="020B0604030504040204" pitchFamily="50" charset="-128"/>
                          <a:ea typeface="Meiryo UI" panose="020B0604030504040204" pitchFamily="50" charset="-128"/>
                        </a:rPr>
                        <a:t>3</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algn="dist" fontAlgn="ctr"/>
                      <a:endParaRPr lang="en-US" altLang="zh-TW" sz="1600" u="none" strike="noStrike" dirty="0" smtClean="0">
                        <a:effectLst/>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1" u="none" strike="noStrike" dirty="0" smtClean="0">
                          <a:effectLst/>
                          <a:latin typeface="Meiryo UI" panose="020B0604030504040204" pitchFamily="50" charset="-128"/>
                          <a:ea typeface="Meiryo UI" panose="020B0604030504040204" pitchFamily="50" charset="-128"/>
                        </a:rPr>
                        <a:t>【</a:t>
                      </a:r>
                      <a:r>
                        <a:rPr lang="ja-JP" altLang="en-US" sz="1600" b="1" u="none" strike="noStrike" dirty="0" smtClean="0">
                          <a:effectLst/>
                          <a:latin typeface="Meiryo UI" panose="020B0604030504040204" pitchFamily="50" charset="-128"/>
                          <a:ea typeface="Meiryo UI" panose="020B0604030504040204" pitchFamily="50" charset="-128"/>
                        </a:rPr>
                        <a:t>　製　造　業　</a:t>
                      </a:r>
                      <a:r>
                        <a:rPr lang="en-US" altLang="ja-JP" sz="1600" b="1" u="none" strike="noStrike" dirty="0" smtClean="0">
                          <a:effectLst/>
                          <a:latin typeface="Meiryo UI" panose="020B0604030504040204" pitchFamily="50" charset="-128"/>
                          <a:ea typeface="Meiryo UI" panose="020B0604030504040204" pitchFamily="50" charset="-128"/>
                        </a:rPr>
                        <a:t>】</a:t>
                      </a:r>
                    </a:p>
                    <a:p>
                      <a:pPr algn="dist" fontAlgn="ctr"/>
                      <a:r>
                        <a:rPr lang="ja-JP" altLang="en-US" sz="1600" u="none" strike="noStrike" dirty="0" smtClean="0">
                          <a:effectLst/>
                          <a:latin typeface="Meiryo UI" panose="020B0604030504040204" pitchFamily="50" charset="-128"/>
                          <a:ea typeface="Meiryo UI" panose="020B0604030504040204" pitchFamily="50" charset="-128"/>
                        </a:rPr>
                        <a:t>エクセディ　　　　　　　　（</a:t>
                      </a:r>
                      <a:r>
                        <a:rPr lang="en-US" altLang="ja-JP" sz="1600" u="none" strike="noStrike" dirty="0" smtClean="0">
                          <a:effectLst/>
                          <a:latin typeface="Meiryo UI" panose="020B0604030504040204" pitchFamily="50" charset="-128"/>
                          <a:ea typeface="Meiryo UI" panose="020B0604030504040204" pitchFamily="50" charset="-128"/>
                        </a:rPr>
                        <a:t>3</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algn="dist" fontAlgn="ctr"/>
                      <a:r>
                        <a:rPr lang="ja-JP" altLang="en-US" sz="1600" u="none" strike="noStrike" dirty="0" smtClean="0">
                          <a:effectLst/>
                          <a:latin typeface="Meiryo UI" panose="020B0604030504040204" pitchFamily="50" charset="-128"/>
                          <a:ea typeface="Meiryo UI" panose="020B0604030504040204" pitchFamily="50" charset="-128"/>
                        </a:rPr>
                        <a:t>日立造船        </a:t>
                      </a:r>
                      <a:r>
                        <a:rPr lang="ja-JP" altLang="en-US" sz="1600" u="none" strike="noStrike" baseline="0" dirty="0" smtClean="0">
                          <a:effectLst/>
                          <a:latin typeface="Meiryo UI" panose="020B0604030504040204" pitchFamily="50" charset="-128"/>
                          <a:ea typeface="Meiryo UI" panose="020B0604030504040204" pitchFamily="50" charset="-128"/>
                        </a:rPr>
                        <a:t>  </a:t>
                      </a:r>
                      <a:r>
                        <a:rPr lang="ja-JP" altLang="en-US" sz="1600" u="none" strike="noStrike" dirty="0" smtClean="0">
                          <a:effectLst/>
                          <a:latin typeface="Meiryo UI" panose="020B0604030504040204" pitchFamily="50" charset="-128"/>
                          <a:ea typeface="Meiryo UI" panose="020B0604030504040204" pitchFamily="50" charset="-128"/>
                        </a:rPr>
                        <a:t>（</a:t>
                      </a:r>
                      <a:r>
                        <a:rPr lang="en-US" altLang="ja-JP" sz="1600" u="none" strike="noStrike" dirty="0" smtClean="0">
                          <a:effectLst/>
                          <a:latin typeface="Meiryo UI" panose="020B0604030504040204" pitchFamily="50" charset="-128"/>
                          <a:ea typeface="Meiryo UI" panose="020B0604030504040204" pitchFamily="50" charset="-128"/>
                        </a:rPr>
                        <a:t>2</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丸一鋼管　　　　　　　 （</a:t>
                      </a:r>
                      <a:r>
                        <a:rPr lang="en-US" altLang="ja-JP" sz="1600" u="none" strike="noStrike" dirty="0" smtClean="0">
                          <a:effectLst/>
                          <a:latin typeface="Meiryo UI" panose="020B0604030504040204" pitchFamily="50" charset="-128"/>
                          <a:ea typeface="Meiryo UI" panose="020B0604030504040204" pitchFamily="50" charset="-128"/>
                        </a:rPr>
                        <a:t>2</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横河ブリッジ　　　　　　（</a:t>
                      </a:r>
                      <a:r>
                        <a:rPr lang="en-US" altLang="ja-JP" sz="1600" u="none" strike="noStrike" dirty="0" smtClean="0">
                          <a:effectLst/>
                          <a:latin typeface="Meiryo UI" panose="020B0604030504040204" pitchFamily="50" charset="-128"/>
                          <a:ea typeface="Meiryo UI" panose="020B0604030504040204" pitchFamily="50" charset="-128"/>
                        </a:rPr>
                        <a:t>2</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marL="0" marR="0" lvl="0" indent="0" algn="dist" defTabSz="914400" rtl="0" eaLnBrk="1" fontAlgn="ctr" latinLnBrk="0" hangingPunct="1">
                        <a:lnSpc>
                          <a:spcPct val="100000"/>
                        </a:lnSpc>
                        <a:spcBef>
                          <a:spcPts val="0"/>
                        </a:spcBef>
                        <a:spcAft>
                          <a:spcPts val="0"/>
                        </a:spcAft>
                        <a:buClrTx/>
                        <a:buSzTx/>
                        <a:buFontTx/>
                        <a:buNone/>
                        <a:tabLst/>
                        <a:defRPr/>
                      </a:pPr>
                      <a:r>
                        <a:rPr lang="en-US" altLang="ja-JP" sz="1600" u="none" strike="noStrike" dirty="0" smtClean="0">
                          <a:effectLst/>
                          <a:latin typeface="Meiryo UI" panose="020B0604030504040204" pitchFamily="50" charset="-128"/>
                          <a:ea typeface="Meiryo UI" panose="020B0604030504040204" pitchFamily="50" charset="-128"/>
                        </a:rPr>
                        <a:t>IHI</a:t>
                      </a:r>
                      <a:r>
                        <a:rPr lang="ja-JP" altLang="en-US" sz="1600" u="none" strike="noStrike" dirty="0" smtClean="0">
                          <a:effectLst/>
                          <a:latin typeface="Meiryo UI" panose="020B0604030504040204" pitchFamily="50" charset="-128"/>
                          <a:ea typeface="Meiryo UI" panose="020B0604030504040204" pitchFamily="50" charset="-128"/>
                        </a:rPr>
                        <a:t>インフラシステム　（</a:t>
                      </a:r>
                      <a:r>
                        <a:rPr lang="en-US" altLang="ja-JP" sz="1600" u="none" strike="noStrike" dirty="0" smtClean="0">
                          <a:effectLst/>
                          <a:latin typeface="Meiryo UI" panose="020B0604030504040204" pitchFamily="50" charset="-128"/>
                          <a:ea typeface="Meiryo UI" panose="020B0604030504040204" pitchFamily="50" charset="-128"/>
                        </a:rPr>
                        <a:t>2</a:t>
                      </a:r>
                      <a:r>
                        <a:rPr lang="ja-JP" altLang="en-US" sz="1600" u="none" strike="noStrike" dirty="0" smtClean="0">
                          <a:effectLst/>
                          <a:latin typeface="Meiryo UI" panose="020B0604030504040204" pitchFamily="50" charset="-128"/>
                          <a:ea typeface="Meiryo UI" panose="020B0604030504040204" pitchFamily="50" charset="-128"/>
                        </a:rPr>
                        <a:t>人）</a:t>
                      </a:r>
                    </a:p>
                    <a:p>
                      <a:pPr algn="dist" fontAlgn="ctr"/>
                      <a:endParaRPr lang="en-US" altLang="ja-JP" sz="1600" u="none" strike="noStrike" dirty="0" smtClean="0">
                        <a:effectLst/>
                        <a:latin typeface="Meiryo UI" panose="020B0604030504040204" pitchFamily="50" charset="-128"/>
                        <a:ea typeface="Meiryo UI" panose="020B0604030504040204" pitchFamily="50" charset="-128"/>
                      </a:endParaRPr>
                    </a:p>
                    <a:p>
                      <a:pPr algn="ctr" fontAlgn="ctr"/>
                      <a:r>
                        <a:rPr lang="en-US" altLang="ja-JP" sz="1600" b="1" u="none" strike="noStrike" dirty="0" smtClean="0">
                          <a:effectLst/>
                          <a:latin typeface="Meiryo UI" panose="020B0604030504040204" pitchFamily="50" charset="-128"/>
                          <a:ea typeface="Meiryo UI" panose="020B0604030504040204" pitchFamily="50" charset="-128"/>
                        </a:rPr>
                        <a:t>【</a:t>
                      </a:r>
                      <a:r>
                        <a:rPr lang="ja-JP" altLang="en-US" sz="1600" b="1" u="none" strike="noStrike" dirty="0" smtClean="0">
                          <a:effectLst/>
                          <a:latin typeface="Meiryo UI" panose="020B0604030504040204" pitchFamily="50" charset="-128"/>
                          <a:ea typeface="Meiryo UI" panose="020B0604030504040204" pitchFamily="50" charset="-128"/>
                        </a:rPr>
                        <a:t>　建　設　業　</a:t>
                      </a:r>
                      <a:r>
                        <a:rPr lang="en-US" altLang="ja-JP" sz="1600" b="1" u="none" strike="noStrike" dirty="0" smtClean="0">
                          <a:effectLst/>
                          <a:latin typeface="Meiryo UI" panose="020B0604030504040204" pitchFamily="50" charset="-128"/>
                          <a:ea typeface="Meiryo UI" panose="020B0604030504040204" pitchFamily="50" charset="-128"/>
                        </a:rPr>
                        <a:t>】</a:t>
                      </a: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きんでん　　　　　　　   （</a:t>
                      </a:r>
                      <a:r>
                        <a:rPr lang="en-US" altLang="ja-JP" sz="1600" u="none" strike="noStrike" dirty="0" smtClean="0">
                          <a:effectLst/>
                          <a:latin typeface="Meiryo UI" panose="020B0604030504040204" pitchFamily="50" charset="-128"/>
                          <a:ea typeface="Meiryo UI" panose="020B0604030504040204" pitchFamily="50" charset="-128"/>
                        </a:rPr>
                        <a:t>15</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かんでんエンジニアリング（</a:t>
                      </a:r>
                      <a:r>
                        <a:rPr lang="en-US" altLang="ja-JP" sz="1600" u="none" strike="noStrike" dirty="0" smtClean="0">
                          <a:effectLst/>
                          <a:latin typeface="Meiryo UI" panose="020B0604030504040204" pitchFamily="50" charset="-128"/>
                          <a:ea typeface="Meiryo UI" panose="020B0604030504040204" pitchFamily="50" charset="-128"/>
                        </a:rPr>
                        <a:t>4</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住友電設　　　　　　 　（</a:t>
                      </a:r>
                      <a:r>
                        <a:rPr lang="en-US" altLang="ja-JP" sz="1600" u="none" strike="noStrike" dirty="0" smtClean="0">
                          <a:effectLst/>
                          <a:latin typeface="Meiryo UI" panose="020B0604030504040204" pitchFamily="50" charset="-128"/>
                          <a:ea typeface="Meiryo UI" panose="020B0604030504040204" pitchFamily="50" charset="-128"/>
                        </a:rPr>
                        <a:t>3</a:t>
                      </a:r>
                      <a:r>
                        <a:rPr lang="ja-JP" altLang="en-US" sz="1600" u="none" strike="noStrike" dirty="0" smtClean="0">
                          <a:effectLst/>
                          <a:latin typeface="Meiryo UI" panose="020B0604030504040204" pitchFamily="50" charset="-128"/>
                          <a:ea typeface="Meiryo UI" panose="020B0604030504040204" pitchFamily="50" charset="-128"/>
                        </a:rPr>
                        <a:t>人）</a:t>
                      </a:r>
                    </a:p>
                    <a:p>
                      <a:pPr algn="dist" fontAlgn="ctr"/>
                      <a:endParaRPr lang="en-US" altLang="ja-JP" sz="1600" u="none" strike="noStrike" dirty="0" smtClean="0">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1" u="none" strike="noStrike" dirty="0" smtClean="0">
                          <a:effectLst/>
                          <a:latin typeface="Meiryo UI" panose="020B0604030504040204" pitchFamily="50" charset="-128"/>
                          <a:ea typeface="Meiryo UI" panose="020B0604030504040204" pitchFamily="50" charset="-128"/>
                        </a:rPr>
                        <a:t>【</a:t>
                      </a:r>
                      <a:r>
                        <a:rPr lang="ja-JP" altLang="en-US" sz="1600" b="1" u="none" strike="noStrike" dirty="0" smtClean="0">
                          <a:effectLst/>
                          <a:latin typeface="Meiryo UI" panose="020B0604030504040204" pitchFamily="50" charset="-128"/>
                          <a:ea typeface="Meiryo UI" panose="020B0604030504040204" pitchFamily="50" charset="-128"/>
                        </a:rPr>
                        <a:t>　電　気　ガ　ス　水　道　業　</a:t>
                      </a:r>
                      <a:r>
                        <a:rPr lang="en-US" altLang="ja-JP" sz="1600" b="1" u="none" strike="noStrike" dirty="0" smtClean="0">
                          <a:effectLst/>
                          <a:latin typeface="Meiryo UI" panose="020B0604030504040204" pitchFamily="50" charset="-128"/>
                          <a:ea typeface="Meiryo UI" panose="020B0604030504040204" pitchFamily="50" charset="-128"/>
                        </a:rPr>
                        <a:t>】</a:t>
                      </a: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関西電力</a:t>
                      </a:r>
                      <a:r>
                        <a:rPr lang="ja-JP" altLang="en-US" sz="1600" u="none" strike="noStrike" baseline="0" dirty="0" smtClean="0">
                          <a:effectLst/>
                          <a:latin typeface="Meiryo UI" panose="020B0604030504040204" pitchFamily="50" charset="-128"/>
                          <a:ea typeface="Meiryo UI" panose="020B0604030504040204" pitchFamily="50" charset="-128"/>
                        </a:rPr>
                        <a:t>              </a:t>
                      </a:r>
                      <a:r>
                        <a:rPr lang="ja-JP" altLang="en-US" sz="1600" u="none" strike="noStrike" dirty="0" smtClean="0">
                          <a:effectLst/>
                          <a:latin typeface="Meiryo UI" panose="020B0604030504040204" pitchFamily="50" charset="-128"/>
                          <a:ea typeface="Meiryo UI" panose="020B0604030504040204" pitchFamily="50" charset="-128"/>
                        </a:rPr>
                        <a:t>（</a:t>
                      </a:r>
                      <a:r>
                        <a:rPr lang="en-US" altLang="ja-JP" sz="1600" u="none" strike="noStrike" dirty="0" smtClean="0">
                          <a:effectLst/>
                          <a:latin typeface="Meiryo UI" panose="020B0604030504040204" pitchFamily="50" charset="-128"/>
                          <a:ea typeface="Meiryo UI" panose="020B0604030504040204" pitchFamily="50" charset="-128"/>
                        </a:rPr>
                        <a:t>6</a:t>
                      </a:r>
                      <a:r>
                        <a:rPr lang="ja-JP" altLang="en-US" sz="1600" u="none" strike="noStrike" dirty="0" smtClean="0">
                          <a:effectLst/>
                          <a:latin typeface="Meiryo UI" panose="020B0604030504040204" pitchFamily="50" charset="-128"/>
                          <a:ea typeface="Meiryo UI" panose="020B0604030504040204" pitchFamily="50" charset="-128"/>
                        </a:rPr>
                        <a:t>人）</a:t>
                      </a: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大阪ガス                （</a:t>
                      </a:r>
                      <a:r>
                        <a:rPr lang="en-US" altLang="ja-JP" sz="1600" u="none" strike="noStrike" dirty="0" smtClean="0">
                          <a:effectLst/>
                          <a:latin typeface="Meiryo UI" panose="020B0604030504040204" pitchFamily="50" charset="-128"/>
                          <a:ea typeface="Meiryo UI" panose="020B0604030504040204" pitchFamily="50" charset="-128"/>
                        </a:rPr>
                        <a:t>2</a:t>
                      </a:r>
                      <a:r>
                        <a:rPr lang="ja-JP" altLang="en-US" sz="1600" u="none" strike="noStrike" dirty="0" smtClean="0">
                          <a:effectLst/>
                          <a:latin typeface="Meiryo UI" panose="020B0604030504040204" pitchFamily="50" charset="-128"/>
                          <a:ea typeface="Meiryo UI" panose="020B0604030504040204" pitchFamily="50" charset="-128"/>
                        </a:rPr>
                        <a:t>人）</a:t>
                      </a:r>
                    </a:p>
                    <a:p>
                      <a:pPr algn="dist" fontAlgn="ctr"/>
                      <a:endParaRPr lang="en-US" altLang="ja-JP" sz="1600" u="none" strike="noStrike" dirty="0" smtClean="0">
                        <a:effectLst/>
                        <a:latin typeface="Meiryo UI" panose="020B0604030504040204" pitchFamily="50" charset="-128"/>
                        <a:ea typeface="Meiryo UI" panose="020B0604030504040204" pitchFamily="50" charset="-128"/>
                      </a:endParaRPr>
                    </a:p>
                  </a:txBody>
                  <a:tcPr/>
                </a:tc>
                <a:tc>
                  <a:txBody>
                    <a:bodyPr/>
                    <a:lstStyle/>
                    <a:p>
                      <a:pPr algn="ctr" fontAlgn="ctr"/>
                      <a:r>
                        <a:rPr lang="en-US" altLang="ja-JP" sz="1600" b="1" u="none" strike="noStrike" dirty="0" smtClean="0">
                          <a:effectLst/>
                          <a:latin typeface="Meiryo UI" panose="020B0604030504040204" pitchFamily="50" charset="-128"/>
                          <a:ea typeface="Meiryo UI" panose="020B0604030504040204" pitchFamily="50" charset="-128"/>
                        </a:rPr>
                        <a:t>【</a:t>
                      </a:r>
                      <a:r>
                        <a:rPr lang="ja-JP" altLang="en-US" sz="1600" b="1" u="none" strike="noStrike" dirty="0" smtClean="0">
                          <a:effectLst/>
                          <a:latin typeface="Meiryo UI" panose="020B0604030504040204" pitchFamily="50" charset="-128"/>
                          <a:ea typeface="Meiryo UI" panose="020B0604030504040204" pitchFamily="50" charset="-128"/>
                        </a:rPr>
                        <a:t>　運　輸　業　</a:t>
                      </a:r>
                      <a:r>
                        <a:rPr lang="en-US" altLang="ja-JP" sz="1600" b="1" u="none" strike="noStrike" dirty="0" smtClean="0">
                          <a:effectLst/>
                          <a:latin typeface="Meiryo UI" panose="020B0604030504040204" pitchFamily="50" charset="-128"/>
                          <a:ea typeface="Meiryo UI" panose="020B0604030504040204" pitchFamily="50" charset="-128"/>
                        </a:rPr>
                        <a:t>】</a:t>
                      </a: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西日本旅客鉄道      （</a:t>
                      </a:r>
                      <a:r>
                        <a:rPr lang="en-US" altLang="ja-JP" sz="1600" u="none" strike="noStrike" dirty="0" smtClean="0">
                          <a:effectLst/>
                          <a:latin typeface="Meiryo UI" panose="020B0604030504040204" pitchFamily="50" charset="-128"/>
                          <a:ea typeface="Meiryo UI" panose="020B0604030504040204" pitchFamily="50" charset="-128"/>
                        </a:rPr>
                        <a:t>5</a:t>
                      </a:r>
                      <a:r>
                        <a:rPr lang="ja-JP" altLang="en-US" sz="1600" u="none" strike="noStrike" dirty="0" smtClean="0">
                          <a:effectLst/>
                          <a:latin typeface="Meiryo UI" panose="020B0604030504040204" pitchFamily="50" charset="-128"/>
                          <a:ea typeface="Meiryo UI" panose="020B0604030504040204" pitchFamily="50" charset="-128"/>
                        </a:rPr>
                        <a:t>人）</a:t>
                      </a: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大阪市高速電気軌道　　（</a:t>
                      </a:r>
                      <a:r>
                        <a:rPr lang="en-US" altLang="ja-JP" sz="1600" u="none" strike="noStrike" dirty="0" smtClean="0">
                          <a:effectLst/>
                          <a:latin typeface="Meiryo UI" panose="020B0604030504040204" pitchFamily="50" charset="-128"/>
                          <a:ea typeface="Meiryo UI" panose="020B0604030504040204" pitchFamily="50" charset="-128"/>
                        </a:rPr>
                        <a:t>4</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南海電気鉄道　　　  　 （</a:t>
                      </a:r>
                      <a:r>
                        <a:rPr lang="en-US" altLang="ja-JP" sz="1600" u="none" strike="noStrike" dirty="0" smtClean="0">
                          <a:effectLst/>
                          <a:latin typeface="Meiryo UI" panose="020B0604030504040204" pitchFamily="50" charset="-128"/>
                          <a:ea typeface="Meiryo UI" panose="020B0604030504040204" pitchFamily="50" charset="-128"/>
                        </a:rPr>
                        <a:t>4</a:t>
                      </a:r>
                      <a:r>
                        <a:rPr lang="ja-JP" altLang="en-US" sz="1600" u="none" strike="noStrike" dirty="0" smtClean="0">
                          <a:effectLst/>
                          <a:latin typeface="Meiryo UI" panose="020B0604030504040204" pitchFamily="50" charset="-128"/>
                          <a:ea typeface="Meiryo UI" panose="020B0604030504040204" pitchFamily="50" charset="-128"/>
                        </a:rPr>
                        <a:t>人）</a:t>
                      </a: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東海旅客鉄道　　　　</a:t>
                      </a:r>
                      <a:r>
                        <a:rPr lang="ja-JP" altLang="en-US" sz="1600" u="none" strike="noStrike" baseline="0" dirty="0" smtClean="0">
                          <a:effectLst/>
                          <a:latin typeface="Meiryo UI" panose="020B0604030504040204" pitchFamily="50" charset="-128"/>
                          <a:ea typeface="Meiryo UI" panose="020B0604030504040204" pitchFamily="50" charset="-128"/>
                        </a:rPr>
                        <a:t> 　</a:t>
                      </a:r>
                      <a:r>
                        <a:rPr lang="ja-JP" altLang="en-US" sz="1600" u="none" strike="noStrike" dirty="0" smtClean="0">
                          <a:effectLst/>
                          <a:latin typeface="Meiryo UI" panose="020B0604030504040204" pitchFamily="50" charset="-128"/>
                          <a:ea typeface="Meiryo UI" panose="020B0604030504040204" pitchFamily="50" charset="-128"/>
                        </a:rPr>
                        <a:t>（</a:t>
                      </a:r>
                      <a:r>
                        <a:rPr lang="en-US" altLang="ja-JP" sz="1600" u="none" strike="noStrike" dirty="0" smtClean="0">
                          <a:effectLst/>
                          <a:latin typeface="Meiryo UI" panose="020B0604030504040204" pitchFamily="50" charset="-128"/>
                          <a:ea typeface="Meiryo UI" panose="020B0604030504040204" pitchFamily="50" charset="-128"/>
                        </a:rPr>
                        <a:t>3</a:t>
                      </a:r>
                      <a:r>
                        <a:rPr lang="ja-JP" altLang="en-US" sz="1600" u="none" strike="noStrike" dirty="0" smtClean="0">
                          <a:effectLst/>
                          <a:latin typeface="Meiryo UI" panose="020B0604030504040204" pitchFamily="50" charset="-128"/>
                          <a:ea typeface="Meiryo UI" panose="020B0604030504040204" pitchFamily="50" charset="-128"/>
                        </a:rPr>
                        <a:t>人）</a:t>
                      </a: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日本通運　　　　　　   （</a:t>
                      </a:r>
                      <a:r>
                        <a:rPr lang="en-US" altLang="ja-JP" sz="1600" u="none" strike="noStrike" dirty="0" smtClean="0">
                          <a:effectLst/>
                          <a:latin typeface="Meiryo UI" panose="020B0604030504040204" pitchFamily="50" charset="-128"/>
                          <a:ea typeface="Meiryo UI" panose="020B0604030504040204" pitchFamily="50" charset="-128"/>
                        </a:rPr>
                        <a:t>3</a:t>
                      </a:r>
                      <a:r>
                        <a:rPr lang="ja-JP" altLang="en-US" sz="1600" u="none" strike="noStrike" dirty="0" smtClean="0">
                          <a:effectLst/>
                          <a:latin typeface="Meiryo UI" panose="020B0604030504040204" pitchFamily="50" charset="-128"/>
                          <a:ea typeface="Meiryo UI" panose="020B0604030504040204" pitchFamily="50" charset="-128"/>
                        </a:rPr>
                        <a:t>人）</a:t>
                      </a: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阪急電鉄　　　　　　　 （</a:t>
                      </a:r>
                      <a:r>
                        <a:rPr lang="en-US" altLang="ja-JP" sz="1600" u="none" strike="noStrike" dirty="0" smtClean="0">
                          <a:effectLst/>
                          <a:latin typeface="Meiryo UI" panose="020B0604030504040204" pitchFamily="50" charset="-128"/>
                          <a:ea typeface="Meiryo UI" panose="020B0604030504040204" pitchFamily="50" charset="-128"/>
                        </a:rPr>
                        <a:t>3</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阪神電気鉄道　　　　</a:t>
                      </a:r>
                      <a:r>
                        <a:rPr lang="ja-JP" altLang="en-US" sz="1600" u="none" strike="noStrike" baseline="0" dirty="0" smtClean="0">
                          <a:effectLst/>
                          <a:latin typeface="Meiryo UI" panose="020B0604030504040204" pitchFamily="50" charset="-128"/>
                          <a:ea typeface="Meiryo UI" panose="020B0604030504040204" pitchFamily="50" charset="-128"/>
                        </a:rPr>
                        <a:t> </a:t>
                      </a:r>
                      <a:r>
                        <a:rPr lang="ja-JP" altLang="en-US" sz="1600" u="none" strike="noStrike" dirty="0" smtClean="0">
                          <a:effectLst/>
                          <a:latin typeface="Meiryo UI" panose="020B0604030504040204" pitchFamily="50" charset="-128"/>
                          <a:ea typeface="Meiryo UI" panose="020B0604030504040204" pitchFamily="50" charset="-128"/>
                        </a:rPr>
                        <a:t>（</a:t>
                      </a:r>
                      <a:r>
                        <a:rPr lang="en-US" altLang="ja-JP" sz="1600" u="none" strike="noStrike" dirty="0" smtClean="0">
                          <a:effectLst/>
                          <a:latin typeface="Meiryo UI" panose="020B0604030504040204" pitchFamily="50" charset="-128"/>
                          <a:ea typeface="Meiryo UI" panose="020B0604030504040204" pitchFamily="50" charset="-128"/>
                        </a:rPr>
                        <a:t>2</a:t>
                      </a:r>
                      <a:r>
                        <a:rPr lang="ja-JP" altLang="en-US" sz="1600" u="none" strike="noStrike" dirty="0" smtClean="0">
                          <a:effectLst/>
                          <a:latin typeface="Meiryo UI" panose="020B0604030504040204" pitchFamily="50" charset="-128"/>
                          <a:ea typeface="Meiryo UI" panose="020B0604030504040204" pitchFamily="50" charset="-128"/>
                        </a:rPr>
                        <a:t>人）</a:t>
                      </a: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近畿日本鉄道　　　　 （</a:t>
                      </a:r>
                      <a:r>
                        <a:rPr lang="en-US" altLang="ja-JP" sz="1600" u="none" strike="noStrike" dirty="0" smtClean="0">
                          <a:effectLst/>
                          <a:latin typeface="Meiryo UI" panose="020B0604030504040204" pitchFamily="50" charset="-128"/>
                          <a:ea typeface="Meiryo UI" panose="020B0604030504040204" pitchFamily="50" charset="-128"/>
                        </a:rPr>
                        <a:t>2</a:t>
                      </a:r>
                      <a:r>
                        <a:rPr lang="ja-JP" altLang="en-US" sz="1600" u="none" strike="noStrike" dirty="0" smtClean="0">
                          <a:effectLst/>
                          <a:latin typeface="Meiryo UI" panose="020B0604030504040204" pitchFamily="50" charset="-128"/>
                          <a:ea typeface="Meiryo UI" panose="020B0604030504040204" pitchFamily="50" charset="-128"/>
                        </a:rPr>
                        <a:t>人）</a:t>
                      </a:r>
                      <a:endParaRPr lang="en-US" altLang="ja-JP" sz="1600" u="none" strike="noStrike" dirty="0" smtClean="0">
                        <a:effectLst/>
                        <a:latin typeface="Meiryo UI" panose="020B0604030504040204" pitchFamily="50" charset="-128"/>
                        <a:ea typeface="Meiryo UI" panose="020B0604030504040204" pitchFamily="50" charset="-128"/>
                      </a:endParaRP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京阪電気鉄道　　　　（</a:t>
                      </a:r>
                      <a:r>
                        <a:rPr lang="en-US" altLang="ja-JP" sz="1600" u="none" strike="noStrike" dirty="0" smtClean="0">
                          <a:effectLst/>
                          <a:latin typeface="Meiryo UI" panose="020B0604030504040204" pitchFamily="50" charset="-128"/>
                          <a:ea typeface="Meiryo UI" panose="020B0604030504040204" pitchFamily="50" charset="-128"/>
                        </a:rPr>
                        <a:t>2</a:t>
                      </a:r>
                      <a:r>
                        <a:rPr lang="ja-JP" altLang="en-US" sz="1600" u="none" strike="noStrike" dirty="0" smtClean="0">
                          <a:effectLst/>
                          <a:latin typeface="Meiryo UI" panose="020B0604030504040204" pitchFamily="50" charset="-128"/>
                          <a:ea typeface="Meiryo UI" panose="020B0604030504040204" pitchFamily="50" charset="-128"/>
                        </a:rPr>
                        <a:t>人）</a:t>
                      </a:r>
                    </a:p>
                    <a:p>
                      <a:pPr marL="0" marR="0" lvl="0" indent="0" algn="dist" defTabSz="914400" rtl="0" eaLnBrk="1" fontAlgn="ctr" latinLnBrk="0" hangingPunct="1">
                        <a:lnSpc>
                          <a:spcPct val="100000"/>
                        </a:lnSpc>
                        <a:spcBef>
                          <a:spcPts val="0"/>
                        </a:spcBef>
                        <a:spcAft>
                          <a:spcPts val="0"/>
                        </a:spcAft>
                        <a:buClrTx/>
                        <a:buSzTx/>
                        <a:buFontTx/>
                        <a:buNone/>
                        <a:tabLst/>
                        <a:defRPr/>
                      </a:pPr>
                      <a:endParaRPr lang="en-US" altLang="ja-JP" sz="1600" u="none" strike="noStrike" dirty="0" smtClean="0">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1" u="none" strike="noStrike" dirty="0" smtClean="0">
                          <a:effectLst/>
                          <a:latin typeface="Meiryo UI" panose="020B0604030504040204" pitchFamily="50" charset="-128"/>
                          <a:ea typeface="Meiryo UI" panose="020B0604030504040204" pitchFamily="50" charset="-128"/>
                        </a:rPr>
                        <a:t>【</a:t>
                      </a:r>
                      <a:r>
                        <a:rPr lang="ja-JP" altLang="en-US" sz="1600" b="1" u="none" strike="noStrike" dirty="0" smtClean="0">
                          <a:effectLst/>
                          <a:latin typeface="Meiryo UI" panose="020B0604030504040204" pitchFamily="50" charset="-128"/>
                          <a:ea typeface="Meiryo UI" panose="020B0604030504040204" pitchFamily="50" charset="-128"/>
                        </a:rPr>
                        <a:t>　サ　ー　ビ　ス　業　</a:t>
                      </a:r>
                      <a:r>
                        <a:rPr lang="en-US" altLang="ja-JP" sz="1600" b="1" u="none" strike="noStrike" dirty="0" smtClean="0">
                          <a:effectLst/>
                          <a:latin typeface="Meiryo UI" panose="020B0604030504040204" pitchFamily="50" charset="-128"/>
                          <a:ea typeface="Meiryo UI" panose="020B0604030504040204" pitchFamily="50" charset="-128"/>
                        </a:rPr>
                        <a:t>】</a:t>
                      </a:r>
                    </a:p>
                    <a:p>
                      <a:pPr marL="0" marR="0" lvl="0" indent="0" algn="di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関西電気保安協会　 （</a:t>
                      </a:r>
                      <a:r>
                        <a:rPr lang="en-US" altLang="ja-JP" sz="1600" u="none" strike="noStrike" dirty="0" smtClean="0">
                          <a:effectLst/>
                          <a:latin typeface="Meiryo UI" panose="020B0604030504040204" pitchFamily="50" charset="-128"/>
                          <a:ea typeface="Meiryo UI" panose="020B0604030504040204" pitchFamily="50" charset="-128"/>
                        </a:rPr>
                        <a:t>2</a:t>
                      </a:r>
                      <a:r>
                        <a:rPr lang="ja-JP" altLang="en-US" sz="1600" u="none" strike="noStrike" dirty="0" smtClean="0">
                          <a:effectLst/>
                          <a:latin typeface="Meiryo UI" panose="020B0604030504040204" pitchFamily="50" charset="-128"/>
                          <a:ea typeface="Meiryo UI" panose="020B0604030504040204" pitchFamily="50" charset="-128"/>
                        </a:rPr>
                        <a:t>人）</a:t>
                      </a:r>
                    </a:p>
                  </a:txBody>
                  <a:tcPr/>
                </a:tc>
                <a:extLst>
                  <a:ext uri="{0D108BD9-81ED-4DB2-BD59-A6C34878D82A}">
                    <a16:rowId xmlns:a16="http://schemas.microsoft.com/office/drawing/2014/main" val="2143798626"/>
                  </a:ext>
                </a:extLst>
              </a:tr>
            </a:tbl>
          </a:graphicData>
        </a:graphic>
      </p:graphicFrame>
      <p:sp>
        <p:nvSpPr>
          <p:cNvPr id="16" name="テキスト ボックス 15"/>
          <p:cNvSpPr txBox="1"/>
          <p:nvPr/>
        </p:nvSpPr>
        <p:spPr>
          <a:xfrm>
            <a:off x="8715154" y="6535134"/>
            <a:ext cx="2663501"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rPr>
              <a:t>大阪府教育庁調べ</a:t>
            </a:r>
          </a:p>
        </p:txBody>
      </p:sp>
      <p:sp>
        <p:nvSpPr>
          <p:cNvPr id="18" name="テキスト ボックス 17"/>
          <p:cNvSpPr txBox="1"/>
          <p:nvPr/>
        </p:nvSpPr>
        <p:spPr>
          <a:xfrm>
            <a:off x="8701707" y="5886398"/>
            <a:ext cx="3257237" cy="261610"/>
          </a:xfrm>
          <a:prstGeom prst="rect">
            <a:avLst/>
          </a:prstGeom>
          <a:noFill/>
          <a:ln>
            <a:noFill/>
          </a:ln>
        </p:spPr>
        <p:txBody>
          <a:bodyPr wrap="square" rtlCol="0">
            <a:spAutoFit/>
          </a:bodyPr>
          <a:lstStyle/>
          <a:p>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産業分類は、</a:t>
            </a:r>
            <a:r>
              <a:rPr lang="zh-TW" altLang="en-US" sz="1100" dirty="0" smtClean="0">
                <a:solidFill>
                  <a:prstClr val="black"/>
                </a:solidFill>
                <a:latin typeface="Meiryo UI" panose="020B0604030504040204" pitchFamily="50" charset="-128"/>
                <a:ea typeface="Meiryo UI" panose="020B0604030504040204" pitchFamily="50" charset="-128"/>
              </a:rPr>
              <a:t>日本標準産業分類</a:t>
            </a:r>
            <a:r>
              <a:rPr lang="ja-JP" altLang="en-US" sz="1100" dirty="0" smtClean="0">
                <a:solidFill>
                  <a:prstClr val="black"/>
                </a:solidFill>
                <a:latin typeface="Meiryo UI" panose="020B0604030504040204" pitchFamily="50" charset="-128"/>
                <a:ea typeface="Meiryo UI" panose="020B0604030504040204" pitchFamily="50" charset="-128"/>
              </a:rPr>
              <a:t>（大分類）による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31397" y="6191757"/>
            <a:ext cx="11527548" cy="276999"/>
          </a:xfrm>
          <a:prstGeom prst="rect">
            <a:avLst/>
          </a:prstGeom>
          <a:noFill/>
          <a:ln>
            <a:noFill/>
          </a:ln>
        </p:spPr>
        <p:txBody>
          <a:bodyPr wrap="square" rtlCol="0">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なお、令和２年度の全就職者における業種別割合は、製造関係</a:t>
            </a:r>
            <a:r>
              <a:rPr lang="en-US" altLang="ja-JP" sz="1200" dirty="0" smtClean="0">
                <a:latin typeface="Meiryo UI" panose="020B0604030504040204" pitchFamily="50" charset="-128"/>
                <a:ea typeface="Meiryo UI" panose="020B0604030504040204" pitchFamily="50" charset="-128"/>
              </a:rPr>
              <a:t>49.4%</a:t>
            </a:r>
            <a:r>
              <a:rPr lang="ja-JP" altLang="en-US" sz="1200" dirty="0" err="1"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建設関係</a:t>
            </a:r>
            <a:r>
              <a:rPr lang="en-US" altLang="ja-JP" sz="1200" dirty="0" smtClean="0">
                <a:latin typeface="Meiryo UI" panose="020B0604030504040204" pitchFamily="50" charset="-128"/>
                <a:ea typeface="Meiryo UI" panose="020B0604030504040204" pitchFamily="50" charset="-128"/>
              </a:rPr>
              <a:t>17.1%</a:t>
            </a:r>
            <a:r>
              <a:rPr lang="ja-JP" altLang="en-US" sz="1200" dirty="0" err="1"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サービス関係</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保守・点検</a:t>
            </a:r>
            <a:r>
              <a:rPr lang="en-US" altLang="ja-JP" sz="1200" dirty="0" smtClean="0">
                <a:latin typeface="Meiryo UI" panose="020B0604030504040204" pitchFamily="50" charset="-128"/>
                <a:ea typeface="Meiryo UI" panose="020B0604030504040204" pitchFamily="50" charset="-128"/>
              </a:rPr>
              <a:t>)16.6%</a:t>
            </a:r>
            <a:r>
              <a:rPr lang="ja-JP" altLang="en-US" sz="1200" dirty="0" err="1"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その他</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電気ガス水道・運輸・情報通信等</a:t>
            </a:r>
            <a:r>
              <a:rPr lang="en-US" altLang="ja-JP" sz="1200" dirty="0" smtClean="0">
                <a:latin typeface="Meiryo UI" panose="020B0604030504040204" pitchFamily="50" charset="-128"/>
                <a:ea typeface="Meiryo UI" panose="020B0604030504040204" pitchFamily="50" charset="-128"/>
              </a:rPr>
              <a:t>)16.9%</a:t>
            </a:r>
            <a:r>
              <a:rPr lang="ja-JP" altLang="en-US" sz="1200" dirty="0" err="1"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17583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30250" y="1384304"/>
            <a:ext cx="11036300" cy="5080385"/>
          </a:xfrm>
          <a:prstGeom prst="rect">
            <a:avLst/>
          </a:prstGeom>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138" dirty="0">
                <a:latin typeface="HG丸ｺﾞｼｯｸM-PRO" panose="020F0600000000000000" pitchFamily="50" charset="-128"/>
                <a:ea typeface="HG丸ｺﾞｼｯｸM-PRO" panose="020F0600000000000000" pitchFamily="50" charset="-128"/>
              </a:rPr>
              <a:t>　</a:t>
            </a:r>
            <a:endParaRPr lang="en-US" altLang="ja-JP" sz="1138" dirty="0" smtClean="0">
              <a:latin typeface="HG丸ｺﾞｼｯｸM-PRO" panose="020F0600000000000000" pitchFamily="50" charset="-128"/>
              <a:ea typeface="HG丸ｺﾞｼｯｸM-PRO" panose="020F0600000000000000" pitchFamily="50" charset="-128"/>
            </a:endParaRPr>
          </a:p>
          <a:p>
            <a:r>
              <a:rPr lang="ja-JP" altLang="en-US" sz="1138" dirty="0">
                <a:latin typeface="HG丸ｺﾞｼｯｸM-PRO" panose="020F0600000000000000" pitchFamily="50" charset="-128"/>
                <a:ea typeface="HG丸ｺﾞｼｯｸM-PRO" panose="020F0600000000000000" pitchFamily="50" charset="-128"/>
              </a:rPr>
              <a:t>　</a:t>
            </a:r>
            <a:r>
              <a:rPr lang="ja-JP" altLang="en-US" sz="1400" dirty="0" smtClean="0">
                <a:latin typeface="Meiryo UI" panose="020B0604030504040204" pitchFamily="50" charset="-128"/>
                <a:ea typeface="Meiryo UI" panose="020B0604030504040204" pitchFamily="50" charset="-128"/>
              </a:rPr>
              <a:t>大阪府</a:t>
            </a:r>
            <a:r>
              <a:rPr lang="ja-JP" altLang="en-US" sz="1400" dirty="0">
                <a:latin typeface="Meiryo UI" panose="020B0604030504040204" pitchFamily="50" charset="-128"/>
                <a:ea typeface="Meiryo UI" panose="020B0604030504040204" pitchFamily="50" charset="-128"/>
              </a:rPr>
              <a:t>では、これまで、ものづくり教育の活性化に向けて、「大阪府立高等学校・大阪市立高等学校再編整備計画（平成</a:t>
            </a:r>
            <a:r>
              <a:rPr lang="en-US" altLang="ja-JP" sz="1400" dirty="0">
                <a:latin typeface="Meiryo UI" panose="020B0604030504040204" pitchFamily="50" charset="-128"/>
                <a:ea typeface="Meiryo UI" panose="020B0604030504040204" pitchFamily="50" charset="-128"/>
              </a:rPr>
              <a:t>25</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11</a:t>
            </a:r>
            <a:r>
              <a:rPr lang="ja-JP" altLang="en-US" sz="1400" dirty="0">
                <a:latin typeface="Meiryo UI" panose="020B0604030504040204" pitchFamily="50" charset="-128"/>
                <a:ea typeface="Meiryo UI" panose="020B0604030504040204" pitchFamily="50" charset="-128"/>
              </a:rPr>
              <a:t>月策定）」に基づく、</a:t>
            </a:r>
            <a:r>
              <a:rPr lang="ja-JP" altLang="en-US" sz="1400" dirty="0" smtClean="0">
                <a:latin typeface="Meiryo UI" panose="020B0604030504040204" pitchFamily="50" charset="-128"/>
                <a:ea typeface="Meiryo UI" panose="020B0604030504040204" pitchFamily="50" charset="-128"/>
              </a:rPr>
              <a:t>工科高校それぞれ</a:t>
            </a:r>
            <a:r>
              <a:rPr lang="ja-JP" altLang="en-US" sz="1400" dirty="0">
                <a:latin typeface="Meiryo UI" panose="020B0604030504040204" pitchFamily="50" charset="-128"/>
                <a:ea typeface="Meiryo UI" panose="020B0604030504040204" pitchFamily="50" charset="-128"/>
              </a:rPr>
              <a:t>の強みを生かした人材育成の重点化を図るため、３つのタイプへの分類の実施や、「大阪府立高等学校・大阪市立高等学校再編整備計画（平成</a:t>
            </a:r>
            <a:r>
              <a:rPr lang="en-US" altLang="ja-JP" sz="1400" dirty="0">
                <a:latin typeface="Meiryo UI" panose="020B0604030504040204" pitchFamily="50" charset="-128"/>
                <a:ea typeface="Meiryo UI" panose="020B0604030504040204" pitchFamily="50" charset="-128"/>
              </a:rPr>
              <a:t>30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11</a:t>
            </a:r>
            <a:r>
              <a:rPr lang="ja-JP" altLang="en-US" sz="1400" dirty="0">
                <a:latin typeface="Meiryo UI" panose="020B0604030504040204" pitchFamily="50" charset="-128"/>
                <a:ea typeface="Meiryo UI" panose="020B0604030504040204" pitchFamily="50" charset="-128"/>
              </a:rPr>
              <a:t>月策定）」に基づく、</a:t>
            </a:r>
            <a:r>
              <a:rPr lang="en-US" altLang="ja-JP" sz="1400" dirty="0">
                <a:latin typeface="Meiryo UI" panose="020B0604030504040204" pitchFamily="50" charset="-128"/>
                <a:ea typeface="Meiryo UI" panose="020B0604030504040204" pitchFamily="50" charset="-128"/>
              </a:rPr>
              <a:t>PBL</a:t>
            </a:r>
            <a:r>
              <a:rPr lang="ja-JP" altLang="en-US" sz="1400" dirty="0">
                <a:latin typeface="Meiryo UI" panose="020B0604030504040204" pitchFamily="50" charset="-128"/>
                <a:ea typeface="Meiryo UI" panose="020B0604030504040204" pitchFamily="50" charset="-128"/>
              </a:rPr>
              <a:t>（プロジェクト・ベースド・ラーニング）の導入とそれに</a:t>
            </a:r>
            <a:r>
              <a:rPr lang="ja-JP" altLang="en-US" sz="1400" dirty="0" smtClean="0">
                <a:latin typeface="Meiryo UI" panose="020B0604030504040204" pitchFamily="50" charset="-128"/>
                <a:ea typeface="Meiryo UI" panose="020B0604030504040204" pitchFamily="50" charset="-128"/>
              </a:rPr>
              <a:t>伴う</a:t>
            </a:r>
            <a:r>
              <a:rPr lang="en-US" altLang="ja-JP" sz="1400" dirty="0" smtClean="0">
                <a:latin typeface="Meiryo UI" panose="020B0604030504040204" pitchFamily="50" charset="-128"/>
                <a:ea typeface="Meiryo UI" panose="020B0604030504040204" pitchFamily="50" charset="-128"/>
              </a:rPr>
              <a:t>35</a:t>
            </a:r>
            <a:r>
              <a:rPr lang="ja-JP" altLang="en-US" sz="1400" dirty="0">
                <a:latin typeface="Meiryo UI" panose="020B0604030504040204" pitchFamily="50" charset="-128"/>
                <a:ea typeface="Meiryo UI" panose="020B0604030504040204" pitchFamily="50" charset="-128"/>
              </a:rPr>
              <a:t>人学級導入等の取組みによる、企業から求められる力を備えた人材の輩出に取り組んできたところである。</a:t>
            </a:r>
          </a:p>
        </p:txBody>
      </p:sp>
      <p:graphicFrame>
        <p:nvGraphicFramePr>
          <p:cNvPr id="5" name="表 4"/>
          <p:cNvGraphicFramePr>
            <a:graphicFrameLocks noGrp="1"/>
          </p:cNvGraphicFramePr>
          <p:nvPr>
            <p:extLst>
              <p:ext uri="{D42A27DB-BD31-4B8C-83A1-F6EECF244321}">
                <p14:modId xmlns:p14="http://schemas.microsoft.com/office/powerpoint/2010/main" val="397166876"/>
              </p:ext>
            </p:extLst>
          </p:nvPr>
        </p:nvGraphicFramePr>
        <p:xfrm>
          <a:off x="794197" y="2809075"/>
          <a:ext cx="10908406" cy="3348438"/>
        </p:xfrm>
        <a:graphic>
          <a:graphicData uri="http://schemas.openxmlformats.org/drawingml/2006/table">
            <a:tbl>
              <a:tblPr firstRow="1" firstCol="1" bandRow="1">
                <a:tableStyleId>{5940675A-B579-460E-94D1-54222C63F5DA}</a:tableStyleId>
              </a:tblPr>
              <a:tblGrid>
                <a:gridCol w="746974">
                  <a:extLst>
                    <a:ext uri="{9D8B030D-6E8A-4147-A177-3AD203B41FA5}">
                      <a16:colId xmlns:a16="http://schemas.microsoft.com/office/drawing/2014/main" val="932769553"/>
                    </a:ext>
                  </a:extLst>
                </a:gridCol>
                <a:gridCol w="1129048">
                  <a:extLst>
                    <a:ext uri="{9D8B030D-6E8A-4147-A177-3AD203B41FA5}">
                      <a16:colId xmlns:a16="http://schemas.microsoft.com/office/drawing/2014/main" val="3941873819"/>
                    </a:ext>
                  </a:extLst>
                </a:gridCol>
                <a:gridCol w="1129048">
                  <a:extLst>
                    <a:ext uri="{9D8B030D-6E8A-4147-A177-3AD203B41FA5}">
                      <a16:colId xmlns:a16="http://schemas.microsoft.com/office/drawing/2014/main" val="1325948050"/>
                    </a:ext>
                  </a:extLst>
                </a:gridCol>
                <a:gridCol w="1129048">
                  <a:extLst>
                    <a:ext uri="{9D8B030D-6E8A-4147-A177-3AD203B41FA5}">
                      <a16:colId xmlns:a16="http://schemas.microsoft.com/office/drawing/2014/main" val="3130996479"/>
                    </a:ext>
                  </a:extLst>
                </a:gridCol>
                <a:gridCol w="1129048">
                  <a:extLst>
                    <a:ext uri="{9D8B030D-6E8A-4147-A177-3AD203B41FA5}">
                      <a16:colId xmlns:a16="http://schemas.microsoft.com/office/drawing/2014/main" val="1832333433"/>
                    </a:ext>
                  </a:extLst>
                </a:gridCol>
                <a:gridCol w="1129048">
                  <a:extLst>
                    <a:ext uri="{9D8B030D-6E8A-4147-A177-3AD203B41FA5}">
                      <a16:colId xmlns:a16="http://schemas.microsoft.com/office/drawing/2014/main" val="3477060313"/>
                    </a:ext>
                  </a:extLst>
                </a:gridCol>
                <a:gridCol w="1129048">
                  <a:extLst>
                    <a:ext uri="{9D8B030D-6E8A-4147-A177-3AD203B41FA5}">
                      <a16:colId xmlns:a16="http://schemas.microsoft.com/office/drawing/2014/main" val="626917694"/>
                    </a:ext>
                  </a:extLst>
                </a:gridCol>
                <a:gridCol w="1129048">
                  <a:extLst>
                    <a:ext uri="{9D8B030D-6E8A-4147-A177-3AD203B41FA5}">
                      <a16:colId xmlns:a16="http://schemas.microsoft.com/office/drawing/2014/main" val="714004715"/>
                    </a:ext>
                  </a:extLst>
                </a:gridCol>
                <a:gridCol w="1129048">
                  <a:extLst>
                    <a:ext uri="{9D8B030D-6E8A-4147-A177-3AD203B41FA5}">
                      <a16:colId xmlns:a16="http://schemas.microsoft.com/office/drawing/2014/main" val="3699433436"/>
                    </a:ext>
                  </a:extLst>
                </a:gridCol>
                <a:gridCol w="1129048">
                  <a:extLst>
                    <a:ext uri="{9D8B030D-6E8A-4147-A177-3AD203B41FA5}">
                      <a16:colId xmlns:a16="http://schemas.microsoft.com/office/drawing/2014/main" val="1921431691"/>
                    </a:ext>
                  </a:extLst>
                </a:gridCol>
              </a:tblGrid>
              <a:tr h="460782">
                <a:tc rowSpan="2">
                  <a:txBody>
                    <a:bodyPr/>
                    <a:lstStyle/>
                    <a:p>
                      <a:pPr algn="ctr">
                        <a:spcAft>
                          <a:spcPts val="0"/>
                        </a:spcAft>
                      </a:pPr>
                      <a:r>
                        <a:rPr lang="ja-JP" sz="1400" kern="100" dirty="0" smtClean="0">
                          <a:effectLst/>
                          <a:latin typeface="Meiryo UI" panose="020B0604030504040204" pitchFamily="50" charset="-128"/>
                          <a:ea typeface="Meiryo UI" panose="020B0604030504040204" pitchFamily="50" charset="-128"/>
                        </a:rPr>
                        <a:t>人材</a:t>
                      </a:r>
                      <a:endParaRPr lang="en-US" altLang="ja-JP" sz="1400" kern="100" dirty="0" smtClean="0">
                        <a:effectLst/>
                        <a:latin typeface="Meiryo UI" panose="020B0604030504040204" pitchFamily="50" charset="-128"/>
                        <a:ea typeface="Meiryo UI" panose="020B0604030504040204" pitchFamily="50" charset="-128"/>
                      </a:endParaRPr>
                    </a:p>
                    <a:p>
                      <a:pPr algn="ctr">
                        <a:spcAft>
                          <a:spcPts val="0"/>
                        </a:spcAft>
                      </a:pPr>
                      <a:r>
                        <a:rPr lang="ja-JP" sz="1400" kern="100" dirty="0" smtClean="0">
                          <a:effectLst/>
                          <a:latin typeface="Meiryo UI" panose="020B0604030504040204" pitchFamily="50" charset="-128"/>
                          <a:ea typeface="Meiryo UI" panose="020B0604030504040204" pitchFamily="50" charset="-128"/>
                        </a:rPr>
                        <a:t>育成の重点化</a:t>
                      </a:r>
                      <a:endParaRPr 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tc gridSpan="3">
                  <a:txBody>
                    <a:bodyPr/>
                    <a:lstStyle/>
                    <a:p>
                      <a:pPr algn="ctr">
                        <a:spcAft>
                          <a:spcPts val="0"/>
                        </a:spcAft>
                      </a:pPr>
                      <a:r>
                        <a:rPr lang="ja-JP" sz="1400" kern="100" dirty="0">
                          <a:effectLst/>
                          <a:latin typeface="Meiryo UI" panose="020B0604030504040204" pitchFamily="50" charset="-128"/>
                          <a:ea typeface="Meiryo UI" panose="020B0604030504040204" pitchFamily="50" charset="-128"/>
                        </a:rPr>
                        <a:t>高大</a:t>
                      </a:r>
                      <a:r>
                        <a:rPr lang="ja-JP" altLang="en-US" sz="1400" kern="100" dirty="0">
                          <a:effectLst/>
                          <a:latin typeface="Meiryo UI" panose="020B0604030504040204" pitchFamily="50" charset="-128"/>
                          <a:ea typeface="Meiryo UI" panose="020B0604030504040204" pitchFamily="50" charset="-128"/>
                        </a:rPr>
                        <a:t>連携</a:t>
                      </a:r>
                      <a:r>
                        <a:rPr lang="ja-JP" sz="1400" kern="100" dirty="0" smtClean="0">
                          <a:effectLst/>
                          <a:latin typeface="Meiryo UI" panose="020B0604030504040204" pitchFamily="50" charset="-128"/>
                          <a:ea typeface="Meiryo UI" panose="020B0604030504040204" pitchFamily="50" charset="-128"/>
                        </a:rPr>
                        <a:t>重点型</a:t>
                      </a:r>
                      <a:endParaRPr 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spcAft>
                          <a:spcPts val="0"/>
                        </a:spcAft>
                      </a:pPr>
                      <a:r>
                        <a:rPr lang="ja-JP" sz="1400" kern="100">
                          <a:effectLst/>
                          <a:latin typeface="Meiryo UI" panose="020B0604030504040204" pitchFamily="50" charset="-128"/>
                          <a:ea typeface="Meiryo UI" panose="020B0604030504040204" pitchFamily="50" charset="-128"/>
                        </a:rPr>
                        <a:t>実践的技能養成重点型</a:t>
                      </a:r>
                      <a:endParaRPr lang="ja-JP" sz="14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spcAft>
                          <a:spcPts val="0"/>
                        </a:spcAft>
                      </a:pPr>
                      <a:r>
                        <a:rPr lang="ja-JP" sz="1400" kern="100" dirty="0">
                          <a:effectLst/>
                          <a:latin typeface="Meiryo UI" panose="020B0604030504040204" pitchFamily="50" charset="-128"/>
                          <a:ea typeface="Meiryo UI" panose="020B0604030504040204" pitchFamily="50" charset="-128"/>
                        </a:rPr>
                        <a:t>地域産業連携重点型</a:t>
                      </a:r>
                      <a:endParaRPr 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78356070"/>
                  </a:ext>
                </a:extLst>
              </a:tr>
              <a:tr h="975372">
                <a:tc vMerge="1">
                  <a:txBody>
                    <a:bodyPr/>
                    <a:lstStyle/>
                    <a:p>
                      <a:endParaRPr kumimoji="1" lang="ja-JP" altLang="en-US"/>
                    </a:p>
                  </a:txBody>
                  <a:tcPr/>
                </a:tc>
                <a:tc gridSpan="3">
                  <a:txBody>
                    <a:bodyPr/>
                    <a:lstStyle/>
                    <a:p>
                      <a:pPr algn="l">
                        <a:spcAft>
                          <a:spcPts val="0"/>
                        </a:spcAft>
                      </a:pPr>
                      <a:r>
                        <a:rPr lang="ja-JP" altLang="en-US" sz="1400" kern="0" dirty="0" smtClean="0">
                          <a:effectLst/>
                          <a:latin typeface="Meiryo UI" panose="020B0604030504040204" pitchFamily="50" charset="-128"/>
                          <a:ea typeface="Meiryo UI" panose="020B0604030504040204" pitchFamily="50" charset="-128"/>
                        </a:rPr>
                        <a:t>工業技術の理論を学ぶ工学系大学進学を視野に入れ、技術と理論を兼ね備えた「将来の高度技術者」</a:t>
                      </a:r>
                      <a:endParaRPr lang="ja-JP" altLang="en-US" sz="1400" kern="0" dirty="0">
                        <a:effectLst/>
                        <a:latin typeface="Meiryo UI" panose="020B0604030504040204" pitchFamily="50" charset="-128"/>
                        <a:ea typeface="Meiryo UI" panose="020B0604030504040204" pitchFamily="50" charset="-128"/>
                      </a:endParaRPr>
                    </a:p>
                  </a:txBody>
                  <a:tcPr marL="55721" marR="55721" marT="0" marB="0" anchor="ctr"/>
                </a:tc>
                <a:tc hMerge="1">
                  <a:txBody>
                    <a:bodyPr/>
                    <a:lstStyle/>
                    <a:p>
                      <a:endParaRPr kumimoji="1" lang="ja-JP" altLang="en-US"/>
                    </a:p>
                  </a:txBody>
                  <a:tcPr/>
                </a:tc>
                <a:tc hMerge="1">
                  <a:txBody>
                    <a:bodyPr/>
                    <a:lstStyle/>
                    <a:p>
                      <a:endParaRPr kumimoji="1" lang="ja-JP" altLang="en-US"/>
                    </a:p>
                  </a:txBody>
                  <a:tcPr/>
                </a:tc>
                <a:tc gridSpan="3">
                  <a:txBody>
                    <a:bodyPr/>
                    <a:lstStyle/>
                    <a:p>
                      <a:pPr algn="l">
                        <a:spcAft>
                          <a:spcPts val="0"/>
                        </a:spcAft>
                      </a:pPr>
                      <a:r>
                        <a:rPr lang="ja-JP" altLang="en-US" sz="1400" kern="100" dirty="0" smtClean="0">
                          <a:effectLst/>
                          <a:latin typeface="Meiryo UI" panose="020B0604030504040204" pitchFamily="50" charset="-128"/>
                          <a:ea typeface="Meiryo UI" panose="020B0604030504040204" pitchFamily="50" charset="-128"/>
                        </a:rPr>
                        <a:t>高度な職業資格取得をめざし「高い付加価値を生み出す技術・技能力を持つ人材」</a:t>
                      </a:r>
                      <a:endParaRPr lang="ja-JP" altLang="en-US" sz="1400" kern="100" dirty="0">
                        <a:effectLst/>
                        <a:latin typeface="Meiryo UI" panose="020B0604030504040204" pitchFamily="50" charset="-128"/>
                        <a:ea typeface="Meiryo UI" panose="020B0604030504040204" pitchFamily="50" charset="-128"/>
                      </a:endParaRPr>
                    </a:p>
                  </a:txBody>
                  <a:tcPr marL="55721" marR="55721" marT="0" marB="0" anchor="ctr"/>
                </a:tc>
                <a:tc hMerge="1">
                  <a:txBody>
                    <a:bodyPr/>
                    <a:lstStyle/>
                    <a:p>
                      <a:endParaRPr kumimoji="1" lang="ja-JP" altLang="en-US"/>
                    </a:p>
                  </a:txBody>
                  <a:tcPr/>
                </a:tc>
                <a:tc hMerge="1">
                  <a:txBody>
                    <a:bodyPr/>
                    <a:lstStyle/>
                    <a:p>
                      <a:endParaRPr kumimoji="1" lang="ja-JP" altLang="en-US" dirty="0"/>
                    </a:p>
                  </a:txBody>
                  <a:tcPr/>
                </a:tc>
                <a:tc gridSpan="3">
                  <a:txBody>
                    <a:bodyPr/>
                    <a:lstStyle/>
                    <a:p>
                      <a:pPr algn="l">
                        <a:spcAft>
                          <a:spcPts val="0"/>
                        </a:spcAft>
                      </a:pPr>
                      <a:r>
                        <a:rPr lang="ja-JP" altLang="en-US" sz="1400" kern="100" dirty="0" smtClean="0">
                          <a:effectLst/>
                          <a:latin typeface="Meiryo UI" panose="020B0604030504040204" pitchFamily="50" charset="-128"/>
                          <a:ea typeface="Meiryo UI" panose="020B0604030504040204" pitchFamily="50" charset="-128"/>
                        </a:rPr>
                        <a:t>実習や授業における地域産業連携をいっそう進め、「ものづくり現場を支えて指導・管理・改善を推進する現場のリーダーとなる人材」</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59668263"/>
                  </a:ext>
                </a:extLst>
              </a:tr>
              <a:tr h="1300497">
                <a:tc>
                  <a:txBody>
                    <a:bodyPr/>
                    <a:lstStyle/>
                    <a:p>
                      <a:pPr algn="ctr">
                        <a:spcAft>
                          <a:spcPts val="0"/>
                        </a:spcAft>
                      </a:pPr>
                      <a:r>
                        <a:rPr lang="ja-JP" altLang="en-US" sz="1400" b="0" kern="100" dirty="0" smtClean="0">
                          <a:effectLst/>
                          <a:latin typeface="Meiryo UI" panose="020B0604030504040204" pitchFamily="50" charset="-128"/>
                          <a:ea typeface="Meiryo UI" panose="020B0604030504040204" pitchFamily="50" charset="-128"/>
                          <a:cs typeface="Times New Roman" panose="02020603050405020304" pitchFamily="18" charset="0"/>
                        </a:rPr>
                        <a:t>成果</a:t>
                      </a:r>
                      <a:endParaRPr 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latin typeface="Meiryo UI" panose="020B0604030504040204" pitchFamily="50" charset="-128"/>
                          <a:ea typeface="Meiryo UI" panose="020B0604030504040204" pitchFamily="50" charset="-128"/>
                        </a:rPr>
                        <a:t>大学教員による出前実験や大学の研究室訪問、大学見学会の実施とともに、進学に必要な数学、理科、英語の学力向上を図った結果、大学進学者が増加した。</a:t>
                      </a:r>
                      <a:endParaRPr lang="en-US" altLang="ja-JP" sz="1400" kern="100" dirty="0" smtClean="0">
                        <a:latin typeface="Meiryo UI" panose="020B0604030504040204" pitchFamily="50" charset="-128"/>
                        <a:ea typeface="Meiryo UI" panose="020B0604030504040204" pitchFamily="50" charset="-128"/>
                      </a:endParaRPr>
                    </a:p>
                  </a:txBody>
                  <a:tcPr marL="55721" marR="55721" marT="0" marB="0" anchor="ct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latin typeface="Meiryo UI" panose="020B0604030504040204" pitchFamily="50" charset="-128"/>
                          <a:ea typeface="Meiryo UI" panose="020B0604030504040204" pitchFamily="50" charset="-128"/>
                        </a:rPr>
                        <a:t>電気工事士など就職に役立つ職業資格の取得者が増加した。</a:t>
                      </a:r>
                      <a:endPar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latin typeface="Meiryo UI" panose="020B0604030504040204" pitchFamily="50" charset="-128"/>
                          <a:ea typeface="Meiryo UI" panose="020B0604030504040204" pitchFamily="50" charset="-128"/>
                        </a:rPr>
                        <a:t>インターンシップ協力企業数、インターンシップ参加生徒数が増加するなど現場実習が充実するとともに、求人数が増加した。企業と共同で商品開発に取り組むなど企業との連携が進んだ。</a:t>
                      </a:r>
                      <a:endParaRPr lang="en-US" altLang="ja-JP" sz="1400" dirty="0" smtClean="0">
                        <a:latin typeface="Meiryo UI" panose="020B0604030504040204" pitchFamily="50" charset="-128"/>
                        <a:ea typeface="Meiryo UI" panose="020B0604030504040204" pitchFamily="50" charset="-128"/>
                      </a:endParaRPr>
                    </a:p>
                  </a:txBody>
                  <a:tcPr marL="55721" marR="55721"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27391802"/>
                  </a:ext>
                </a:extLst>
              </a:tr>
              <a:tr h="611787">
                <a:tc>
                  <a:txBody>
                    <a:bodyPr/>
                    <a:lstStyle/>
                    <a:p>
                      <a:pPr algn="ctr">
                        <a:spcAft>
                          <a:spcPts val="0"/>
                        </a:spcAft>
                      </a:pPr>
                      <a:r>
                        <a:rPr lang="ja-JP" sz="1400" kern="100" dirty="0" smtClean="0">
                          <a:effectLst/>
                          <a:latin typeface="Meiryo UI" panose="020B0604030504040204" pitchFamily="50" charset="-128"/>
                          <a:ea typeface="Meiryo UI" panose="020B0604030504040204" pitchFamily="50" charset="-128"/>
                        </a:rPr>
                        <a:t>工科</a:t>
                      </a:r>
                      <a:endParaRPr lang="en-US" altLang="ja-JP" sz="1400" kern="100" dirty="0" smtClean="0">
                        <a:effectLst/>
                        <a:latin typeface="Meiryo UI" panose="020B0604030504040204" pitchFamily="50" charset="-128"/>
                        <a:ea typeface="Meiryo UI" panose="020B0604030504040204" pitchFamily="50" charset="-128"/>
                      </a:endParaRPr>
                    </a:p>
                    <a:p>
                      <a:pPr algn="ctr">
                        <a:spcAft>
                          <a:spcPts val="0"/>
                        </a:spcAft>
                      </a:pPr>
                      <a:r>
                        <a:rPr lang="ja-JP" sz="1400" kern="100" dirty="0" smtClean="0">
                          <a:effectLst/>
                          <a:latin typeface="Meiryo UI" panose="020B0604030504040204" pitchFamily="50" charset="-128"/>
                          <a:ea typeface="Meiryo UI" panose="020B0604030504040204" pitchFamily="50" charset="-128"/>
                        </a:rPr>
                        <a:t>高校</a:t>
                      </a:r>
                      <a:endParaRPr lang="ja-JP" sz="1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tc>
                  <a:txBody>
                    <a:bodyPr/>
                    <a:lstStyle/>
                    <a:p>
                      <a:pPr algn="ctr">
                        <a:spcAft>
                          <a:spcPts val="0"/>
                        </a:spcAft>
                      </a:pPr>
                      <a:r>
                        <a:rPr lang="ja-JP" altLang="en-US" sz="1400" kern="100" dirty="0" smtClean="0">
                          <a:effectLst/>
                          <a:latin typeface="Meiryo UI" panose="020B0604030504040204" pitchFamily="50" charset="-128"/>
                          <a:ea typeface="Meiryo UI" panose="020B0604030504040204" pitchFamily="50" charset="-128"/>
                        </a:rPr>
                        <a:t>茨木</a:t>
                      </a:r>
                      <a:r>
                        <a:rPr lang="ja-JP" sz="1400" kern="100" dirty="0" smtClean="0">
                          <a:effectLst/>
                          <a:latin typeface="Meiryo UI" panose="020B0604030504040204" pitchFamily="50" charset="-128"/>
                          <a:ea typeface="Meiryo UI" panose="020B0604030504040204" pitchFamily="50" charset="-128"/>
                        </a:rPr>
                        <a:t>工科</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tc>
                  <a:txBody>
                    <a:bodyPr/>
                    <a:lstStyle/>
                    <a:p>
                      <a:pPr algn="ctr">
                        <a:spcAft>
                          <a:spcPts val="0"/>
                        </a:spcAft>
                      </a:pPr>
                      <a:r>
                        <a:rPr lang="ja-JP" sz="1400" kern="100" dirty="0">
                          <a:effectLst/>
                          <a:latin typeface="Meiryo UI" panose="020B0604030504040204" pitchFamily="50" charset="-128"/>
                          <a:ea typeface="Meiryo UI" panose="020B0604030504040204" pitchFamily="50" charset="-128"/>
                        </a:rPr>
                        <a:t>今宮工科</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tc>
                  <a:txBody>
                    <a:bodyPr/>
                    <a:lstStyle/>
                    <a:p>
                      <a:pPr algn="ctr">
                        <a:spcAft>
                          <a:spcPts val="0"/>
                        </a:spcAft>
                      </a:pPr>
                      <a:r>
                        <a:rPr lang="ja-JP" altLang="en-US" sz="1400" kern="100" dirty="0" smtClean="0">
                          <a:effectLst/>
                          <a:latin typeface="Meiryo UI" panose="020B0604030504040204" pitchFamily="50" charset="-128"/>
                          <a:ea typeface="Meiryo UI" panose="020B0604030504040204" pitchFamily="50" charset="-128"/>
                        </a:rPr>
                        <a:t>淀川</a:t>
                      </a:r>
                      <a:r>
                        <a:rPr lang="ja-JP" sz="1400" kern="100" dirty="0" smtClean="0">
                          <a:effectLst/>
                          <a:latin typeface="Meiryo UI" panose="020B0604030504040204" pitchFamily="50" charset="-128"/>
                          <a:ea typeface="Meiryo UI" panose="020B0604030504040204" pitchFamily="50" charset="-128"/>
                        </a:rPr>
                        <a:t>工科</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tc>
                  <a:txBody>
                    <a:bodyPr/>
                    <a:lstStyle/>
                    <a:p>
                      <a:pPr algn="ctr">
                        <a:spcAft>
                          <a:spcPts val="0"/>
                        </a:spcAft>
                      </a:pPr>
                      <a:r>
                        <a:rPr lang="ja-JP" sz="1400" kern="100" dirty="0">
                          <a:effectLst/>
                          <a:latin typeface="Meiryo UI" panose="020B0604030504040204" pitchFamily="50" charset="-128"/>
                          <a:ea typeface="Meiryo UI" panose="020B0604030504040204" pitchFamily="50" charset="-128"/>
                        </a:rPr>
                        <a:t>西野田工科</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tc>
                  <a:txBody>
                    <a:bodyPr/>
                    <a:lstStyle/>
                    <a:p>
                      <a:pPr algn="ctr">
                        <a:spcAft>
                          <a:spcPts val="0"/>
                        </a:spcAft>
                      </a:pPr>
                      <a:r>
                        <a:rPr lang="ja-JP" altLang="en-US" sz="1400" kern="100" dirty="0" smtClean="0">
                          <a:effectLst/>
                          <a:latin typeface="Meiryo UI" panose="020B0604030504040204" pitchFamily="50" charset="-128"/>
                          <a:ea typeface="Meiryo UI" panose="020B0604030504040204" pitchFamily="50" charset="-128"/>
                        </a:rPr>
                        <a:t>堺</a:t>
                      </a:r>
                      <a:r>
                        <a:rPr lang="ja-JP" sz="1400" kern="100" dirty="0" smtClean="0">
                          <a:effectLst/>
                          <a:latin typeface="Meiryo UI" panose="020B0604030504040204" pitchFamily="50" charset="-128"/>
                          <a:ea typeface="Meiryo UI" panose="020B0604030504040204" pitchFamily="50" charset="-128"/>
                        </a:rPr>
                        <a:t>工科</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tc>
                  <a:txBody>
                    <a:bodyPr/>
                    <a:lstStyle/>
                    <a:p>
                      <a:pPr algn="ctr">
                        <a:spcAft>
                          <a:spcPts val="0"/>
                        </a:spcAft>
                      </a:pPr>
                      <a:r>
                        <a:rPr lang="ja-JP" altLang="en-US" sz="1400" kern="100" dirty="0">
                          <a:effectLst/>
                          <a:latin typeface="Meiryo UI" panose="020B0604030504040204" pitchFamily="50" charset="-128"/>
                          <a:ea typeface="Meiryo UI" panose="020B0604030504040204" pitchFamily="50" charset="-128"/>
                        </a:rPr>
                        <a:t>藤井寺</a:t>
                      </a:r>
                      <a:r>
                        <a:rPr lang="ja-JP" sz="1400" kern="100" dirty="0" smtClean="0">
                          <a:effectLst/>
                          <a:latin typeface="Meiryo UI" panose="020B0604030504040204" pitchFamily="50" charset="-128"/>
                          <a:ea typeface="Meiryo UI" panose="020B0604030504040204" pitchFamily="50" charset="-128"/>
                        </a:rPr>
                        <a:t>工科</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tc>
                  <a:txBody>
                    <a:bodyPr/>
                    <a:lstStyle/>
                    <a:p>
                      <a:pPr algn="ctr">
                        <a:spcAft>
                          <a:spcPts val="0"/>
                        </a:spcAft>
                      </a:pPr>
                      <a:r>
                        <a:rPr lang="ja-JP" sz="1400" kern="100" dirty="0">
                          <a:effectLst/>
                          <a:latin typeface="Meiryo UI" panose="020B0604030504040204" pitchFamily="50" charset="-128"/>
                          <a:ea typeface="Meiryo UI" panose="020B0604030504040204" pitchFamily="50" charset="-128"/>
                        </a:rPr>
                        <a:t>城東工科</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tc>
                  <a:txBody>
                    <a:bodyPr/>
                    <a:lstStyle/>
                    <a:p>
                      <a:pPr algn="ctr">
                        <a:spcAft>
                          <a:spcPts val="0"/>
                        </a:spcAft>
                      </a:pPr>
                      <a:r>
                        <a:rPr lang="ja-JP" sz="1400" kern="100" dirty="0">
                          <a:effectLst/>
                          <a:latin typeface="Meiryo UI" panose="020B0604030504040204" pitchFamily="50" charset="-128"/>
                          <a:ea typeface="Meiryo UI" panose="020B0604030504040204" pitchFamily="50" charset="-128"/>
                        </a:rPr>
                        <a:t>布施工科</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tc>
                  <a:txBody>
                    <a:bodyPr/>
                    <a:lstStyle/>
                    <a:p>
                      <a:pPr algn="ctr">
                        <a:spcAft>
                          <a:spcPts val="0"/>
                        </a:spcAft>
                      </a:pPr>
                      <a:r>
                        <a:rPr lang="ja-JP" sz="1400" kern="100" dirty="0">
                          <a:effectLst/>
                          <a:latin typeface="Meiryo UI" panose="020B0604030504040204" pitchFamily="50" charset="-128"/>
                          <a:ea typeface="Meiryo UI" panose="020B0604030504040204" pitchFamily="50" charset="-128"/>
                        </a:rPr>
                        <a:t>佐野工科</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5721" marR="55721" marT="0" marB="0" anchor="ctr"/>
                </a:tc>
                <a:extLst>
                  <a:ext uri="{0D108BD9-81ED-4DB2-BD59-A6C34878D82A}">
                    <a16:rowId xmlns:a16="http://schemas.microsoft.com/office/drawing/2014/main" val="2661153930"/>
                  </a:ext>
                </a:extLst>
              </a:tr>
            </a:tbl>
          </a:graphicData>
        </a:graphic>
      </p:graphicFrame>
      <p:sp>
        <p:nvSpPr>
          <p:cNvPr id="11" name="角丸四角形 10"/>
          <p:cNvSpPr/>
          <p:nvPr/>
        </p:nvSpPr>
        <p:spPr>
          <a:xfrm>
            <a:off x="730250" y="767527"/>
            <a:ext cx="3824181" cy="30960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dirty="0">
                <a:latin typeface="Meiryo UI" panose="020B0604030504040204" pitchFamily="50" charset="-128"/>
                <a:ea typeface="Meiryo UI" panose="020B0604030504040204" pitchFamily="50" charset="-128"/>
              </a:rPr>
              <a:t>ものづくり教育</a:t>
            </a:r>
            <a:r>
              <a:rPr lang="ja-JP" altLang="en-US" sz="1463" b="1">
                <a:latin typeface="Meiryo UI" panose="020B0604030504040204" pitchFamily="50" charset="-128"/>
                <a:ea typeface="Meiryo UI" panose="020B0604030504040204" pitchFamily="50" charset="-128"/>
              </a:rPr>
              <a:t>の</a:t>
            </a:r>
            <a:r>
              <a:rPr lang="ja-JP" altLang="en-US" sz="1463" b="1" smtClean="0">
                <a:latin typeface="Meiryo UI" panose="020B0604030504040204" pitchFamily="50" charset="-128"/>
                <a:ea typeface="Meiryo UI" panose="020B0604030504040204" pitchFamily="50" charset="-128"/>
              </a:rPr>
              <a:t>充実（人材</a:t>
            </a:r>
            <a:r>
              <a:rPr lang="ja-JP" altLang="en-US" sz="1463" b="1" dirty="0" smtClean="0">
                <a:latin typeface="Meiryo UI" panose="020B0604030504040204" pitchFamily="50" charset="-128"/>
                <a:ea typeface="Meiryo UI" panose="020B0604030504040204" pitchFamily="50" charset="-128"/>
              </a:rPr>
              <a:t>育成の重点型）</a:t>
            </a:r>
            <a:endParaRPr lang="ja-JP" altLang="en-US" sz="1463"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9382040" y="6464689"/>
            <a:ext cx="2221206" cy="348467"/>
          </a:xfrm>
        </p:spPr>
        <p:txBody>
          <a:bodyPr/>
          <a:lstStyle/>
          <a:p>
            <a:fld id="{20607042-D53A-4E69-917E-B6250902E102}" type="slidenum">
              <a:rPr kumimoji="1" lang="ja-JP" altLang="en-US" smtClean="0"/>
              <a:t>17</a:t>
            </a:fld>
            <a:endParaRPr kumimoji="1" lang="ja-JP" altLang="en-US" dirty="0"/>
          </a:p>
        </p:txBody>
      </p:sp>
      <p:sp>
        <p:nvSpPr>
          <p:cNvPr id="10" name="Rectangle 9"/>
          <p:cNvSpPr>
            <a:spLocks noChangeArrowheads="1"/>
          </p:cNvSpPr>
          <p:nvPr/>
        </p:nvSpPr>
        <p:spPr bwMode="auto">
          <a:xfrm>
            <a:off x="152400" y="11376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Rectangle 13"/>
          <p:cNvSpPr>
            <a:spLocks noChangeArrowheads="1"/>
          </p:cNvSpPr>
          <p:nvPr/>
        </p:nvSpPr>
        <p:spPr bwMode="auto">
          <a:xfrm>
            <a:off x="-5943600" y="1943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cxnSp>
        <p:nvCxnSpPr>
          <p:cNvPr id="25" name="直線コネクタ 24"/>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26" name="正方形/長方形 25"/>
          <p:cNvSpPr/>
          <p:nvPr/>
        </p:nvSpPr>
        <p:spPr>
          <a:xfrm>
            <a:off x="1704145" y="135083"/>
            <a:ext cx="2948243" cy="369332"/>
          </a:xfrm>
          <a:prstGeom prst="rect">
            <a:avLst/>
          </a:prstGeom>
        </p:spPr>
        <p:txBody>
          <a:bodyPr wrap="none">
            <a:spAutoFit/>
          </a:bodyPr>
          <a:lstStyle/>
          <a:p>
            <a:pPr>
              <a:defRPr/>
            </a:pPr>
            <a:r>
              <a:rPr lang="ja-JP" altLang="en-US" b="1" dirty="0" smtClean="0">
                <a:latin typeface="Meiryo UI" panose="020B0604030504040204" pitchFamily="50" charset="-128"/>
                <a:ea typeface="Meiryo UI" panose="020B0604030504040204" pitchFamily="50" charset="-128"/>
              </a:rPr>
              <a:t>２ー②これまでの取組の成果</a:t>
            </a:r>
            <a:endParaRPr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51952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8121295" y="3279228"/>
            <a:ext cx="3800730" cy="3524232"/>
          </a:xfrm>
          <a:prstGeom prst="rect">
            <a:avLst/>
          </a:prstGeom>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4250662" y="3279228"/>
            <a:ext cx="3779213" cy="3524232"/>
          </a:xfrm>
          <a:prstGeom prst="rect">
            <a:avLst/>
          </a:prstGeom>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401365" y="3279228"/>
            <a:ext cx="3772179" cy="3524232"/>
          </a:xfrm>
          <a:prstGeom prst="rect">
            <a:avLst/>
          </a:prstGeom>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685799" y="966637"/>
            <a:ext cx="11098369" cy="1708160"/>
          </a:xfrm>
          <a:prstGeom prst="rect">
            <a:avLst/>
          </a:prstGeom>
          <a:ln/>
        </p:spPr>
        <p:style>
          <a:lnRef idx="2">
            <a:schemeClr val="dk1"/>
          </a:lnRef>
          <a:fillRef idx="1">
            <a:schemeClr val="lt1"/>
          </a:fillRef>
          <a:effectRef idx="0">
            <a:schemeClr val="dk1"/>
          </a:effectRef>
          <a:fontRef idx="minor">
            <a:schemeClr val="dk1"/>
          </a:fontRef>
        </p:style>
        <p:txBody>
          <a:bodyPr wrap="square" rtlCol="0" anchor="t" anchorCtr="0">
            <a:spAutoFit/>
          </a:bodyPr>
          <a:lstStyle/>
          <a:p>
            <a:pPr>
              <a:lnSpc>
                <a:spcPts val="1800"/>
              </a:lnSpc>
            </a:pPr>
            <a:r>
              <a:rPr lang="ja-JP" altLang="en-US" sz="1400" dirty="0" smtClean="0">
                <a:latin typeface="Meiryo UI" panose="020B0604030504040204" pitchFamily="50" charset="-128"/>
                <a:ea typeface="Meiryo UI" panose="020B0604030504040204" pitchFamily="50" charset="-128"/>
              </a:rPr>
              <a:t>●</a:t>
            </a:r>
            <a:r>
              <a:rPr lang="ja-JP" altLang="ja-JP" sz="1400" dirty="0" smtClean="0">
                <a:latin typeface="Meiryo UI" panose="020B0604030504040204" pitchFamily="50" charset="-128"/>
                <a:ea typeface="Meiryo UI" panose="020B0604030504040204" pitchFamily="50" charset="-128"/>
              </a:rPr>
              <a:t>理工</a:t>
            </a:r>
            <a:r>
              <a:rPr lang="ja-JP" altLang="ja-JP" sz="1400" dirty="0">
                <a:latin typeface="Meiryo UI" panose="020B0604030504040204" pitchFamily="50" charset="-128"/>
                <a:ea typeface="Meiryo UI" panose="020B0604030504040204" pitchFamily="50" charset="-128"/>
              </a:rPr>
              <a:t>系大学進学をめざす</a:t>
            </a:r>
            <a:r>
              <a:rPr lang="ja-JP" altLang="ja-JP" sz="1400" b="1" dirty="0">
                <a:latin typeface="Meiryo UI" panose="020B0604030504040204" pitchFamily="50" charset="-128"/>
                <a:ea typeface="Meiryo UI" panose="020B0604030504040204" pitchFamily="50" charset="-128"/>
              </a:rPr>
              <a:t>「工学系大学進学専科」</a:t>
            </a:r>
            <a:r>
              <a:rPr lang="ja-JP" altLang="ja-JP" sz="1400" dirty="0">
                <a:latin typeface="Meiryo UI" panose="020B0604030504040204" pitchFamily="50" charset="-128"/>
                <a:ea typeface="Meiryo UI" panose="020B0604030504040204" pitchFamily="50" charset="-128"/>
              </a:rPr>
              <a:t>を</a:t>
            </a:r>
            <a:r>
              <a:rPr lang="ja-JP" altLang="ja-JP" sz="1400" dirty="0" smtClean="0">
                <a:latin typeface="Meiryo UI" panose="020B0604030504040204" pitchFamily="50" charset="-128"/>
                <a:ea typeface="Meiryo UI" panose="020B0604030504040204" pitchFamily="50" charset="-128"/>
              </a:rPr>
              <a:t>開設</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茨木工科、今宮工科、淀川工科</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a:t>
            </a:r>
            <a:r>
              <a:rPr lang="zh-CN" altLang="en-US" sz="1400" dirty="0" smtClean="0">
                <a:latin typeface="Meiryo UI" panose="020B0604030504040204" pitchFamily="50" charset="-128"/>
                <a:ea typeface="Meiryo UI" panose="020B0604030504040204" pitchFamily="50" charset="-128"/>
              </a:rPr>
              <a:t>理工</a:t>
            </a:r>
            <a:r>
              <a:rPr lang="zh-CN" altLang="en-US" sz="1400" dirty="0">
                <a:latin typeface="Meiryo UI" panose="020B0604030504040204" pitchFamily="50" charset="-128"/>
                <a:ea typeface="Meiryo UI" panose="020B0604030504040204" pitchFamily="50" charset="-128"/>
              </a:rPr>
              <a:t>系学部大学</a:t>
            </a:r>
            <a:r>
              <a:rPr lang="zh-CN" altLang="en-US" sz="1400" dirty="0" smtClean="0">
                <a:latin typeface="Meiryo UI" panose="020B0604030504040204" pitchFamily="50" charset="-128"/>
                <a:ea typeface="Meiryo UI" panose="020B0604030504040204" pitchFamily="50" charset="-128"/>
              </a:rPr>
              <a:t>進学者</a:t>
            </a:r>
            <a:r>
              <a:rPr lang="ja-JP" altLang="en-US" sz="1400" dirty="0" smtClean="0">
                <a:latin typeface="Meiryo UI" panose="020B0604030504040204" pitchFamily="50" charset="-128"/>
                <a:ea typeface="Meiryo UI" panose="020B0604030504040204" pitchFamily="50" charset="-128"/>
              </a:rPr>
              <a:t>の増加</a:t>
            </a:r>
            <a:endParaRPr lang="en-US" altLang="ja-JP" sz="1400" dirty="0" smtClean="0">
              <a:latin typeface="Meiryo UI" panose="020B0604030504040204" pitchFamily="50" charset="-128"/>
              <a:ea typeface="Meiryo UI" panose="020B0604030504040204" pitchFamily="50" charset="-128"/>
            </a:endParaRPr>
          </a:p>
          <a:p>
            <a:pPr>
              <a:lnSpc>
                <a:spcPts val="1800"/>
              </a:lnSpc>
            </a:pPr>
            <a:r>
              <a:rPr lang="ja-JP" altLang="en-US" sz="1400" dirty="0">
                <a:latin typeface="Meiryo UI" panose="020B0604030504040204" pitchFamily="50" charset="-128"/>
                <a:ea typeface="Meiryo UI" panose="020B0604030504040204" pitchFamily="50" charset="-128"/>
              </a:rPr>
              <a:t>●</a:t>
            </a:r>
            <a:r>
              <a:rPr lang="ja-JP" altLang="ja-JP" sz="1400" dirty="0" smtClean="0">
                <a:latin typeface="Meiryo UI" panose="020B0604030504040204" pitchFamily="50" charset="-128"/>
                <a:ea typeface="Meiryo UI" panose="020B0604030504040204" pitchFamily="50" charset="-128"/>
              </a:rPr>
              <a:t>再編</a:t>
            </a:r>
            <a:r>
              <a:rPr lang="ja-JP" altLang="ja-JP" sz="1400" dirty="0">
                <a:latin typeface="Meiryo UI" panose="020B0604030504040204" pitchFamily="50" charset="-128"/>
                <a:ea typeface="Meiryo UI" panose="020B0604030504040204" pitchFamily="50" charset="-128"/>
              </a:rPr>
              <a:t>整備計画に基づき、各校が持つものづくり教育の強みを際立たせるために、令和２～</a:t>
            </a:r>
            <a:r>
              <a:rPr lang="en-US" altLang="ja-JP" sz="1400" dirty="0">
                <a:latin typeface="Meiryo UI" panose="020B0604030504040204" pitchFamily="50" charset="-128"/>
                <a:ea typeface="Meiryo UI" panose="020B0604030504040204" pitchFamily="50" charset="-128"/>
              </a:rPr>
              <a:t>4</a:t>
            </a:r>
            <a:r>
              <a:rPr lang="ja-JP" altLang="ja-JP" sz="1400" dirty="0">
                <a:latin typeface="Meiryo UI" panose="020B0604030504040204" pitchFamily="50" charset="-128"/>
                <a:ea typeface="Meiryo UI" panose="020B0604030504040204" pitchFamily="50" charset="-128"/>
              </a:rPr>
              <a:t>年度にかけて「工科高校の改編」を実施して</a:t>
            </a:r>
            <a:r>
              <a:rPr lang="ja-JP" altLang="ja-JP" sz="1400" dirty="0" smtClean="0">
                <a:latin typeface="Meiryo UI" panose="020B0604030504040204" pitchFamily="50" charset="-128"/>
                <a:ea typeface="Meiryo UI" panose="020B0604030504040204" pitchFamily="50" charset="-128"/>
              </a:rPr>
              <a:t>いる</a:t>
            </a:r>
            <a:endParaRPr lang="en-US" altLang="ja-JP" sz="1400" dirty="0" smtClean="0">
              <a:latin typeface="Meiryo UI" panose="020B0604030504040204" pitchFamily="50" charset="-128"/>
              <a:ea typeface="Meiryo UI" panose="020B0604030504040204" pitchFamily="50" charset="-128"/>
            </a:endParaRPr>
          </a:p>
          <a:p>
            <a:pPr>
              <a:lnSpc>
                <a:spcPts val="1800"/>
              </a:lnSpc>
            </a:pPr>
            <a:r>
              <a:rPr lang="en-US" altLang="ja-JP"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段階</a:t>
            </a:r>
            <a:r>
              <a:rPr lang="ja-JP" altLang="ja-JP" sz="1400" dirty="0">
                <a:latin typeface="Meiryo UI" panose="020B0604030504040204" pitchFamily="50" charset="-128"/>
                <a:ea typeface="Meiryo UI" panose="020B0604030504040204" pitchFamily="50" charset="-128"/>
              </a:rPr>
              <a:t>であり、</a:t>
            </a:r>
            <a:r>
              <a:rPr lang="en-US" altLang="ja-JP" sz="1400" b="1" dirty="0">
                <a:latin typeface="Meiryo UI" panose="020B0604030504040204" pitchFamily="50" charset="-128"/>
                <a:ea typeface="Meiryo UI" panose="020B0604030504040204" pitchFamily="50" charset="-128"/>
              </a:rPr>
              <a:t>AI</a:t>
            </a:r>
            <a:r>
              <a:rPr lang="ja-JP" altLang="ja-JP" sz="1400" b="1" dirty="0">
                <a:latin typeface="Meiryo UI" panose="020B0604030504040204" pitchFamily="50" charset="-128"/>
                <a:ea typeface="Meiryo UI" panose="020B0604030504040204" pitchFamily="50" charset="-128"/>
              </a:rPr>
              <a:t>や</a:t>
            </a:r>
            <a:r>
              <a:rPr lang="en-US" altLang="ja-JP" sz="1400" b="1" dirty="0" err="1">
                <a:latin typeface="Meiryo UI" panose="020B0604030504040204" pitchFamily="50" charset="-128"/>
                <a:ea typeface="Meiryo UI" panose="020B0604030504040204" pitchFamily="50" charset="-128"/>
              </a:rPr>
              <a:t>IoT</a:t>
            </a:r>
            <a:r>
              <a:rPr lang="ja-JP" altLang="ja-JP" sz="1400" b="1" dirty="0">
                <a:latin typeface="Meiryo UI" panose="020B0604030504040204" pitchFamily="50" charset="-128"/>
                <a:ea typeface="Meiryo UI" panose="020B0604030504040204" pitchFamily="50" charset="-128"/>
              </a:rPr>
              <a:t>等のデジタル化に対応するための教材や機器</a:t>
            </a:r>
            <a:r>
              <a:rPr lang="ja-JP" altLang="ja-JP" sz="1400" dirty="0">
                <a:latin typeface="Meiryo UI" panose="020B0604030504040204" pitchFamily="50" charset="-128"/>
                <a:ea typeface="Meiryo UI" panose="020B0604030504040204" pitchFamily="50" charset="-128"/>
              </a:rPr>
              <a:t>を導入し、</a:t>
            </a:r>
            <a:r>
              <a:rPr lang="ja-JP" altLang="ja-JP" sz="1400" b="1" dirty="0">
                <a:latin typeface="Meiryo UI" panose="020B0604030504040204" pitchFamily="50" charset="-128"/>
                <a:ea typeface="Meiryo UI" panose="020B0604030504040204" pitchFamily="50" charset="-128"/>
              </a:rPr>
              <a:t>先端機器</a:t>
            </a:r>
            <a:r>
              <a:rPr lang="ja-JP" altLang="ja-JP" sz="1400" b="1" dirty="0" smtClean="0">
                <a:latin typeface="Meiryo UI" panose="020B0604030504040204" pitchFamily="50" charset="-128"/>
                <a:ea typeface="Meiryo UI" panose="020B0604030504040204" pitchFamily="50" charset="-128"/>
              </a:rPr>
              <a:t>の学習</a:t>
            </a:r>
            <a:r>
              <a:rPr lang="ja-JP" altLang="ja-JP" sz="1400" b="1" dirty="0">
                <a:latin typeface="Meiryo UI" panose="020B0604030504040204" pitchFamily="50" charset="-128"/>
                <a:ea typeface="Meiryo UI" panose="020B0604030504040204" pitchFamily="50" charset="-128"/>
              </a:rPr>
              <a:t>の機会</a:t>
            </a:r>
            <a:r>
              <a:rPr lang="ja-JP" altLang="ja-JP" sz="1400" dirty="0">
                <a:latin typeface="Meiryo UI" panose="020B0604030504040204" pitchFamily="50" charset="-128"/>
                <a:ea typeface="Meiryo UI" panose="020B0604030504040204" pitchFamily="50" charset="-128"/>
              </a:rPr>
              <a:t>を</a:t>
            </a:r>
            <a:r>
              <a:rPr lang="ja-JP" altLang="ja-JP" sz="1400" dirty="0" smtClean="0">
                <a:latin typeface="Meiryo UI" panose="020B0604030504040204" pitchFamily="50" charset="-128"/>
                <a:ea typeface="Meiryo UI" panose="020B0604030504040204" pitchFamily="50" charset="-128"/>
              </a:rPr>
              <a:t>拡充</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下表のとおり</a:t>
            </a:r>
            <a:r>
              <a:rPr lang="en-US" altLang="ja-JP" sz="1400" dirty="0" smtClean="0">
                <a:latin typeface="Meiryo UI" panose="020B0604030504040204" pitchFamily="50" charset="-128"/>
                <a:ea typeface="Meiryo UI" panose="020B0604030504040204" pitchFamily="50" charset="-128"/>
              </a:rPr>
              <a:t>】</a:t>
            </a:r>
            <a:endParaRPr lang="ja-JP" altLang="ja-JP" sz="1400" dirty="0">
              <a:latin typeface="Meiryo UI" panose="020B0604030504040204" pitchFamily="50" charset="-128"/>
              <a:ea typeface="Meiryo UI" panose="020B0604030504040204" pitchFamily="50" charset="-128"/>
            </a:endParaRPr>
          </a:p>
          <a:p>
            <a:pPr>
              <a:lnSpc>
                <a:spcPts val="1800"/>
              </a:lnSpc>
            </a:pPr>
            <a:r>
              <a:rPr lang="ja-JP" altLang="ja-JP" sz="1400" dirty="0" smtClean="0">
                <a:latin typeface="Meiryo UI" panose="020B0604030504040204" pitchFamily="50" charset="-128"/>
                <a:ea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rPr>
              <a:t>PBL</a:t>
            </a:r>
            <a:r>
              <a:rPr lang="en-US" altLang="ja-JP" sz="1400" dirty="0" smtClean="0">
                <a:latin typeface="Meiryo UI" panose="020B0604030504040204" pitchFamily="50" charset="-128"/>
                <a:ea typeface="Meiryo UI" panose="020B0604030504040204" pitchFamily="50" charset="-128"/>
              </a:rPr>
              <a:t>(</a:t>
            </a:r>
            <a:r>
              <a:rPr lang="ja-JP" altLang="ja-JP" sz="1400" dirty="0" smtClean="0">
                <a:latin typeface="Meiryo UI" panose="020B0604030504040204" pitchFamily="50" charset="-128"/>
                <a:ea typeface="Meiryo UI" panose="020B0604030504040204" pitchFamily="50" charset="-128"/>
              </a:rPr>
              <a:t>課題</a:t>
            </a:r>
            <a:r>
              <a:rPr lang="ja-JP" altLang="ja-JP" sz="1400" dirty="0">
                <a:latin typeface="Meiryo UI" panose="020B0604030504040204" pitchFamily="50" charset="-128"/>
                <a:ea typeface="Meiryo UI" panose="020B0604030504040204" pitchFamily="50" charset="-128"/>
              </a:rPr>
              <a:t>解決型学習</a:t>
            </a:r>
            <a:r>
              <a:rPr lang="en-US" altLang="ja-JP"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の</a:t>
            </a:r>
            <a:r>
              <a:rPr lang="ja-JP" altLang="ja-JP" sz="1400" dirty="0" smtClean="0">
                <a:latin typeface="Meiryo UI" panose="020B0604030504040204" pitchFamily="50" charset="-128"/>
                <a:ea typeface="Meiryo UI" panose="020B0604030504040204" pitchFamily="50" charset="-128"/>
              </a:rPr>
              <a:t>導入</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工科</a:t>
            </a:r>
            <a:r>
              <a:rPr lang="en-US" altLang="ja-JP" sz="1400" dirty="0" smtClean="0">
                <a:latin typeface="Meiryo UI" panose="020B0604030504040204" pitchFamily="50" charset="-128"/>
                <a:ea typeface="Meiryo UI" panose="020B0604030504040204" pitchFamily="50" charset="-128"/>
              </a:rPr>
              <a:t>9</a:t>
            </a:r>
            <a:r>
              <a:rPr lang="ja-JP" altLang="en-US" sz="1400" dirty="0" smtClean="0">
                <a:latin typeface="Meiryo UI" panose="020B0604030504040204" pitchFamily="50" charset="-128"/>
                <a:ea typeface="Meiryo UI" panose="020B0604030504040204" pitchFamily="50" charset="-128"/>
              </a:rPr>
              <a:t>校</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a:t>
            </a:r>
            <a:r>
              <a:rPr lang="ja-JP" altLang="ja-JP" sz="1400" dirty="0" smtClean="0">
                <a:latin typeface="Meiryo UI" panose="020B0604030504040204" pitchFamily="50" charset="-128"/>
                <a:ea typeface="Meiryo UI" panose="020B0604030504040204" pitchFamily="50" charset="-128"/>
              </a:rPr>
              <a:t>生産</a:t>
            </a:r>
            <a:r>
              <a:rPr lang="ja-JP" altLang="ja-JP" sz="1400" dirty="0">
                <a:latin typeface="Meiryo UI" panose="020B0604030504040204" pitchFamily="50" charset="-128"/>
                <a:ea typeface="Meiryo UI" panose="020B0604030504040204" pitchFamily="50" charset="-128"/>
              </a:rPr>
              <a:t>現場で必要な</a:t>
            </a:r>
            <a:r>
              <a:rPr lang="ja-JP" altLang="ja-JP" sz="1400" b="1" dirty="0">
                <a:latin typeface="Meiryo UI" panose="020B0604030504040204" pitchFamily="50" charset="-128"/>
                <a:ea typeface="Meiryo UI" panose="020B0604030504040204" pitchFamily="50" charset="-128"/>
              </a:rPr>
              <a:t>課題解決力、コミュニケーション力、提案力</a:t>
            </a:r>
            <a:r>
              <a:rPr lang="ja-JP" altLang="ja-JP" sz="1400" dirty="0" smtClean="0">
                <a:latin typeface="Meiryo UI" panose="020B0604030504040204" pitchFamily="50" charset="-128"/>
                <a:ea typeface="Meiryo UI" panose="020B0604030504040204" pitchFamily="50" charset="-128"/>
              </a:rPr>
              <a:t>等</a:t>
            </a:r>
            <a:r>
              <a:rPr lang="ja-JP" altLang="en-US" sz="1400" dirty="0">
                <a:latin typeface="Meiryo UI" panose="020B0604030504040204" pitchFamily="50" charset="-128"/>
                <a:ea typeface="Meiryo UI" panose="020B0604030504040204" pitchFamily="50" charset="-128"/>
              </a:rPr>
              <a:t>の</a:t>
            </a:r>
            <a:r>
              <a:rPr lang="ja-JP" altLang="ja-JP" sz="1400" dirty="0" smtClean="0">
                <a:latin typeface="Meiryo UI" panose="020B0604030504040204" pitchFamily="50" charset="-128"/>
                <a:ea typeface="Meiryo UI" panose="020B0604030504040204" pitchFamily="50" charset="-128"/>
              </a:rPr>
              <a:t>育成</a:t>
            </a:r>
            <a:endParaRPr lang="en-US" altLang="ja-JP" sz="1400" dirty="0">
              <a:latin typeface="Meiryo UI" panose="020B0604030504040204" pitchFamily="50" charset="-128"/>
              <a:ea typeface="Meiryo UI" panose="020B0604030504040204" pitchFamily="50" charset="-128"/>
            </a:endParaRPr>
          </a:p>
          <a:p>
            <a:pPr>
              <a:lnSpc>
                <a:spcPts val="1800"/>
              </a:lnSpc>
            </a:pPr>
            <a:r>
              <a:rPr lang="ja-JP" altLang="en-US" sz="1400" b="1" dirty="0" smtClean="0">
                <a:latin typeface="Meiryo UI" panose="020B0604030504040204" pitchFamily="50" charset="-128"/>
                <a:ea typeface="Meiryo UI" panose="020B0604030504040204" pitchFamily="50" charset="-128"/>
              </a:rPr>
              <a:t>●</a:t>
            </a:r>
            <a:r>
              <a:rPr lang="ja-JP" altLang="ja-JP" sz="1400" b="1" dirty="0" smtClean="0">
                <a:latin typeface="Meiryo UI" panose="020B0604030504040204" pitchFamily="50" charset="-128"/>
                <a:ea typeface="Meiryo UI" panose="020B0604030504040204" pitchFamily="50" charset="-128"/>
              </a:rPr>
              <a:t>実践的</a:t>
            </a:r>
            <a:r>
              <a:rPr lang="ja-JP" altLang="ja-JP" sz="1400" b="1" dirty="0">
                <a:latin typeface="Meiryo UI" panose="020B0604030504040204" pitchFamily="50" charset="-128"/>
                <a:ea typeface="Meiryo UI" panose="020B0604030504040204" pitchFamily="50" charset="-128"/>
              </a:rPr>
              <a:t>な技術</a:t>
            </a:r>
            <a:r>
              <a:rPr lang="ja-JP" altLang="ja-JP" sz="1400" b="1" dirty="0" smtClean="0">
                <a:latin typeface="Meiryo UI" panose="020B0604030504040204" pitchFamily="50" charset="-128"/>
                <a:ea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rPr>
              <a:t> </a:t>
            </a:r>
            <a:r>
              <a:rPr lang="ja-JP" altLang="ja-JP" sz="1400" b="1" dirty="0" smtClean="0">
                <a:latin typeface="Meiryo UI" panose="020B0604030504040204" pitchFamily="50" charset="-128"/>
                <a:ea typeface="Meiryo UI" panose="020B0604030504040204" pitchFamily="50" charset="-128"/>
              </a:rPr>
              <a:t>技能</a:t>
            </a:r>
            <a:r>
              <a:rPr lang="ja-JP" altLang="ja-JP" sz="1400" b="1" dirty="0">
                <a:latin typeface="Meiryo UI" panose="020B0604030504040204" pitchFamily="50" charset="-128"/>
                <a:ea typeface="Meiryo UI" panose="020B0604030504040204" pitchFamily="50" charset="-128"/>
              </a:rPr>
              <a:t>を学ぶ</a:t>
            </a:r>
            <a:r>
              <a:rPr lang="ja-JP" altLang="ja-JP" sz="1400" dirty="0">
                <a:latin typeface="Meiryo UI" panose="020B0604030504040204" pitchFamily="50" charset="-128"/>
                <a:ea typeface="Meiryo UI" panose="020B0604030504040204" pitchFamily="50" charset="-128"/>
              </a:rPr>
              <a:t>ための現場体験実習である</a:t>
            </a:r>
            <a:r>
              <a:rPr lang="ja-JP" altLang="ja-JP" sz="1400" b="1" dirty="0" smtClean="0">
                <a:latin typeface="Meiryo UI" panose="020B0604030504040204" pitchFamily="50" charset="-128"/>
                <a:ea typeface="Meiryo UI" panose="020B0604030504040204" pitchFamily="50" charset="-128"/>
              </a:rPr>
              <a:t>デュアルシステム</a:t>
            </a:r>
            <a:r>
              <a:rPr lang="en-US" altLang="ja-JP" sz="1400" dirty="0" smtClean="0">
                <a:latin typeface="Meiryo UI" panose="020B0604030504040204" pitchFamily="50" charset="-128"/>
                <a:ea typeface="Meiryo UI" panose="020B0604030504040204" pitchFamily="50" charset="-128"/>
              </a:rPr>
              <a:t>(</a:t>
            </a:r>
            <a:r>
              <a:rPr lang="ja-JP" altLang="ja-JP" sz="1400" dirty="0" smtClean="0">
                <a:latin typeface="Meiryo UI" panose="020B0604030504040204" pitchFamily="50" charset="-128"/>
                <a:ea typeface="Meiryo UI" panose="020B0604030504040204" pitchFamily="50" charset="-128"/>
              </a:rPr>
              <a:t>長期</a:t>
            </a:r>
            <a:r>
              <a:rPr lang="ja-JP" altLang="ja-JP" sz="1400" dirty="0">
                <a:latin typeface="Meiryo UI" panose="020B0604030504040204" pitchFamily="50" charset="-128"/>
                <a:ea typeface="Meiryo UI" panose="020B0604030504040204" pitchFamily="50" charset="-128"/>
              </a:rPr>
              <a:t>企業</a:t>
            </a:r>
            <a:r>
              <a:rPr lang="ja-JP" altLang="ja-JP" sz="1400" dirty="0" smtClean="0">
                <a:latin typeface="Meiryo UI" panose="020B0604030504040204" pitchFamily="50" charset="-128"/>
                <a:ea typeface="Meiryo UI" panose="020B0604030504040204" pitchFamily="50" charset="-128"/>
              </a:rPr>
              <a:t>実習</a:t>
            </a:r>
            <a:r>
              <a:rPr lang="en-US" altLang="ja-JP" sz="1400" dirty="0" smtClean="0">
                <a:latin typeface="Meiryo UI" panose="020B0604030504040204" pitchFamily="50" charset="-128"/>
                <a:ea typeface="Meiryo UI" panose="020B0604030504040204" pitchFamily="50" charset="-128"/>
              </a:rPr>
              <a:t>)</a:t>
            </a:r>
            <a:r>
              <a:rPr lang="ja-JP" altLang="ja-JP" sz="1400" dirty="0" smtClean="0">
                <a:latin typeface="Meiryo UI" panose="020B0604030504040204" pitchFamily="50" charset="-128"/>
                <a:ea typeface="Meiryo UI" panose="020B0604030504040204" pitchFamily="50" charset="-128"/>
              </a:rPr>
              <a:t>を導入</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布施工科</a:t>
            </a:r>
            <a:r>
              <a:rPr lang="en-US" altLang="ja-JP" sz="1400" dirty="0" smtClean="0">
                <a:latin typeface="Meiryo UI" panose="020B0604030504040204" pitchFamily="50" charset="-128"/>
                <a:ea typeface="Meiryo UI" panose="020B0604030504040204" pitchFamily="50" charset="-128"/>
              </a:rPr>
              <a:t>】</a:t>
            </a:r>
            <a:r>
              <a:rPr lang="ja-JP" altLang="ja-JP" sz="1400" dirty="0" err="1"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R6</a:t>
            </a:r>
            <a:r>
              <a:rPr lang="ja-JP" altLang="en-US" sz="1400" dirty="0" smtClean="0">
                <a:latin typeface="Meiryo UI" panose="020B0604030504040204" pitchFamily="50" charset="-128"/>
                <a:ea typeface="Meiryo UI" panose="020B0604030504040204" pitchFamily="50" charset="-128"/>
              </a:rPr>
              <a:t>年度本格実施に向け試行実施中</a:t>
            </a:r>
            <a:endParaRPr lang="ja-JP" altLang="ja-JP" sz="1400" dirty="0">
              <a:latin typeface="Meiryo UI" panose="020B0604030504040204" pitchFamily="50" charset="-128"/>
              <a:ea typeface="Meiryo UI" panose="020B0604030504040204" pitchFamily="50" charset="-128"/>
            </a:endParaRPr>
          </a:p>
          <a:p>
            <a:pPr>
              <a:lnSpc>
                <a:spcPts val="1800"/>
              </a:lnSpc>
            </a:pPr>
            <a:r>
              <a:rPr lang="ja-JP" altLang="ja-JP" sz="1400" dirty="0">
                <a:latin typeface="Meiryo UI" panose="020B0604030504040204" pitchFamily="50" charset="-128"/>
                <a:ea typeface="Meiryo UI" panose="020B0604030504040204" pitchFamily="50" charset="-128"/>
              </a:rPr>
              <a:t>●</a:t>
            </a:r>
            <a:r>
              <a:rPr lang="ja-JP" altLang="ja-JP" sz="1400" b="1" dirty="0">
                <a:latin typeface="Meiryo UI" panose="020B0604030504040204" pitchFamily="50" charset="-128"/>
                <a:ea typeface="Meiryo UI" panose="020B0604030504040204" pitchFamily="50" charset="-128"/>
              </a:rPr>
              <a:t>出前</a:t>
            </a:r>
            <a:r>
              <a:rPr lang="ja-JP" altLang="ja-JP" sz="1400" b="1" dirty="0" smtClean="0">
                <a:latin typeface="Meiryo UI" panose="020B0604030504040204" pitchFamily="50" charset="-128"/>
                <a:ea typeface="Meiryo UI" panose="020B0604030504040204" pitchFamily="50" charset="-128"/>
              </a:rPr>
              <a:t>授業</a:t>
            </a:r>
            <a:r>
              <a:rPr lang="ja-JP" altLang="ja-JP" sz="1400" dirty="0" smtClean="0">
                <a:latin typeface="Meiryo UI" panose="020B0604030504040204" pitchFamily="50" charset="-128"/>
                <a:ea typeface="Meiryo UI" panose="020B0604030504040204" pitchFamily="50" charset="-128"/>
              </a:rPr>
              <a:t>（中学校</a:t>
            </a:r>
            <a:r>
              <a:rPr lang="ja-JP" altLang="ja-JP" sz="1400" dirty="0">
                <a:latin typeface="Meiryo UI" panose="020B0604030504040204" pitchFamily="50" charset="-128"/>
                <a:ea typeface="Meiryo UI" panose="020B0604030504040204" pitchFamily="50" charset="-128"/>
              </a:rPr>
              <a:t>の技術分野の授業と連携）や、小・中学生を対象にした</a:t>
            </a:r>
            <a:r>
              <a:rPr lang="ja-JP" altLang="ja-JP" sz="1400" b="1" dirty="0">
                <a:latin typeface="Meiryo UI" panose="020B0604030504040204" pitchFamily="50" charset="-128"/>
                <a:ea typeface="Meiryo UI" panose="020B0604030504040204" pitchFamily="50" charset="-128"/>
              </a:rPr>
              <a:t>「ものづくり体験教室」</a:t>
            </a:r>
            <a:r>
              <a:rPr lang="ja-JP" altLang="ja-JP" sz="1400" dirty="0">
                <a:latin typeface="Meiryo UI" panose="020B0604030504040204" pitchFamily="50" charset="-128"/>
                <a:ea typeface="Meiryo UI" panose="020B0604030504040204" pitchFamily="50" charset="-128"/>
              </a:rPr>
              <a:t>を</a:t>
            </a:r>
            <a:r>
              <a:rPr lang="ja-JP" altLang="ja-JP" sz="1400" dirty="0" smtClean="0">
                <a:latin typeface="Meiryo UI" panose="020B0604030504040204" pitchFamily="50" charset="-128"/>
                <a:ea typeface="Meiryo UI" panose="020B0604030504040204" pitchFamily="50" charset="-128"/>
              </a:rPr>
              <a:t>開催</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工科</a:t>
            </a:r>
            <a:r>
              <a:rPr lang="en-US" altLang="ja-JP" sz="1400" dirty="0" smtClean="0">
                <a:latin typeface="Meiryo UI" panose="020B0604030504040204" pitchFamily="50" charset="-128"/>
                <a:ea typeface="Meiryo UI" panose="020B0604030504040204" pitchFamily="50" charset="-128"/>
              </a:rPr>
              <a:t>9</a:t>
            </a:r>
            <a:r>
              <a:rPr lang="ja-JP" altLang="en-US" sz="1400" dirty="0" smtClean="0">
                <a:latin typeface="Meiryo UI" panose="020B0604030504040204" pitchFamily="50" charset="-128"/>
                <a:ea typeface="Meiryo UI" panose="020B0604030504040204" pitchFamily="50" charset="-128"/>
              </a:rPr>
              <a:t>校</a:t>
            </a:r>
            <a:r>
              <a:rPr lang="en-US" altLang="ja-JP" sz="1400" dirty="0" smtClean="0">
                <a:latin typeface="Meiryo UI" panose="020B0604030504040204" pitchFamily="50" charset="-128"/>
                <a:ea typeface="Meiryo UI" panose="020B0604030504040204" pitchFamily="50" charset="-128"/>
              </a:rPr>
              <a:t>】</a:t>
            </a:r>
          </a:p>
          <a:p>
            <a:pPr>
              <a:lnSpc>
                <a:spcPts val="18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a:t>
            </a:r>
            <a:r>
              <a:rPr lang="ja-JP" altLang="ja-JP" sz="1400" dirty="0" smtClean="0">
                <a:latin typeface="Meiryo UI" panose="020B0604030504040204" pitchFamily="50" charset="-128"/>
                <a:ea typeface="Meiryo UI" panose="020B0604030504040204" pitchFamily="50" charset="-128"/>
              </a:rPr>
              <a:t>ものづくりの楽しさや工科</a:t>
            </a:r>
            <a:r>
              <a:rPr lang="ja-JP" altLang="ja-JP" sz="1400" dirty="0">
                <a:latin typeface="Meiryo UI" panose="020B0604030504040204" pitchFamily="50" charset="-128"/>
                <a:ea typeface="Meiryo UI" panose="020B0604030504040204" pitchFamily="50" charset="-128"/>
              </a:rPr>
              <a:t>高校のイメージ改善</a:t>
            </a:r>
            <a:r>
              <a:rPr lang="ja-JP" altLang="ja-JP" sz="1400" dirty="0" smtClean="0">
                <a:latin typeface="Meiryo UI" panose="020B0604030504040204" pitchFamily="50" charset="-128"/>
                <a:ea typeface="Meiryo UI" panose="020B0604030504040204" pitchFamily="50" charset="-128"/>
              </a:rPr>
              <a:t>など</a:t>
            </a:r>
            <a:r>
              <a:rPr lang="ja-JP" altLang="ja-JP" sz="1400" b="1" dirty="0" smtClean="0">
                <a:latin typeface="Meiryo UI" panose="020B0604030504040204" pitchFamily="50" charset="-128"/>
                <a:ea typeface="Meiryo UI" panose="020B0604030504040204" pitchFamily="50" charset="-128"/>
              </a:rPr>
              <a:t>ものづくり</a:t>
            </a:r>
            <a:r>
              <a:rPr lang="ja-JP" altLang="ja-JP" sz="1400" b="1" dirty="0">
                <a:latin typeface="Meiryo UI" panose="020B0604030504040204" pitchFamily="50" charset="-128"/>
                <a:ea typeface="Meiryo UI" panose="020B0604030504040204" pitchFamily="50" charset="-128"/>
              </a:rPr>
              <a:t>の魅力を</a:t>
            </a:r>
            <a:r>
              <a:rPr lang="ja-JP" altLang="ja-JP" sz="1400" b="1" dirty="0" smtClean="0">
                <a:latin typeface="Meiryo UI" panose="020B0604030504040204" pitchFamily="50" charset="-128"/>
                <a:ea typeface="Meiryo UI" panose="020B0604030504040204" pitchFamily="50" charset="-128"/>
              </a:rPr>
              <a:t>発信</a:t>
            </a:r>
            <a:endParaRPr lang="ja-JP" altLang="ja-JP" sz="1400" dirty="0">
              <a:latin typeface="Meiryo UI" panose="020B0604030504040204" pitchFamily="50" charset="-128"/>
              <a:ea typeface="Meiryo UI" panose="020B0604030504040204" pitchFamily="50" charset="-128"/>
            </a:endParaRPr>
          </a:p>
        </p:txBody>
      </p:sp>
      <p:sp>
        <p:nvSpPr>
          <p:cNvPr id="11" name="角丸四角形 10"/>
          <p:cNvSpPr/>
          <p:nvPr/>
        </p:nvSpPr>
        <p:spPr>
          <a:xfrm>
            <a:off x="685799" y="612212"/>
            <a:ext cx="2714223" cy="30960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dirty="0">
                <a:latin typeface="Meiryo UI" panose="020B0604030504040204" pitchFamily="50" charset="-128"/>
                <a:ea typeface="Meiryo UI" panose="020B0604030504040204" pitchFamily="50" charset="-128"/>
              </a:rPr>
              <a:t>ものづくり教育の</a:t>
            </a:r>
            <a:r>
              <a:rPr lang="ja-JP" altLang="en-US" sz="1463" b="1" dirty="0" smtClean="0">
                <a:latin typeface="Meiryo UI" panose="020B0604030504040204" pitchFamily="50" charset="-128"/>
                <a:ea typeface="Meiryo UI" panose="020B0604030504040204" pitchFamily="50" charset="-128"/>
              </a:rPr>
              <a:t>充実</a:t>
            </a:r>
            <a:r>
              <a:rPr lang="en-US" altLang="ja-JP" sz="1463" b="1" dirty="0" smtClean="0">
                <a:latin typeface="Meiryo UI" panose="020B0604030504040204" pitchFamily="50" charset="-128"/>
                <a:ea typeface="Meiryo UI" panose="020B0604030504040204" pitchFamily="50" charset="-128"/>
              </a:rPr>
              <a:t>(</a:t>
            </a:r>
            <a:r>
              <a:rPr lang="ja-JP" altLang="en-US" sz="1463" b="1" dirty="0" smtClean="0">
                <a:latin typeface="Meiryo UI" panose="020B0604030504040204" pitchFamily="50" charset="-128"/>
                <a:ea typeface="Meiryo UI" panose="020B0604030504040204" pitchFamily="50" charset="-128"/>
              </a:rPr>
              <a:t>取組み</a:t>
            </a:r>
            <a:r>
              <a:rPr lang="en-US" altLang="ja-JP" sz="1463" b="1" dirty="0" smtClean="0">
                <a:latin typeface="Meiryo UI" panose="020B0604030504040204" pitchFamily="50" charset="-128"/>
                <a:ea typeface="Meiryo UI" panose="020B0604030504040204" pitchFamily="50" charset="-128"/>
              </a:rPr>
              <a:t>)</a:t>
            </a:r>
          </a:p>
        </p:txBody>
      </p:sp>
      <p:sp>
        <p:nvSpPr>
          <p:cNvPr id="2" name="スライド番号プレースホルダー 1"/>
          <p:cNvSpPr>
            <a:spLocks noGrp="1"/>
          </p:cNvSpPr>
          <p:nvPr>
            <p:ph type="sldNum" sz="quarter" idx="12"/>
          </p:nvPr>
        </p:nvSpPr>
        <p:spPr>
          <a:xfrm>
            <a:off x="10031995" y="6438335"/>
            <a:ext cx="2228850" cy="365125"/>
          </a:xfrm>
        </p:spPr>
        <p:txBody>
          <a:bodyPr/>
          <a:lstStyle/>
          <a:p>
            <a:fld id="{20607042-D53A-4E69-917E-B6250902E102}" type="slidenum">
              <a:rPr kumimoji="1" lang="ja-JP" altLang="en-US" smtClean="0"/>
              <a:t>18</a:t>
            </a:fld>
            <a:endParaRPr kumimoji="1" lang="ja-JP" altLang="en-US" dirty="0"/>
          </a:p>
        </p:txBody>
      </p:sp>
      <p:cxnSp>
        <p:nvCxnSpPr>
          <p:cNvPr id="23" name="直線コネクタ 22"/>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26" name="正方形/長方形 25"/>
          <p:cNvSpPr/>
          <p:nvPr/>
        </p:nvSpPr>
        <p:spPr>
          <a:xfrm>
            <a:off x="1704145" y="135083"/>
            <a:ext cx="2948243" cy="369332"/>
          </a:xfrm>
          <a:prstGeom prst="rect">
            <a:avLst/>
          </a:prstGeom>
        </p:spPr>
        <p:txBody>
          <a:bodyPr wrap="none">
            <a:spAutoFit/>
          </a:bodyPr>
          <a:lstStyle/>
          <a:p>
            <a:pPr>
              <a:defRPr/>
            </a:pPr>
            <a:r>
              <a:rPr lang="ja-JP" altLang="en-US" b="1" dirty="0" smtClean="0">
                <a:latin typeface="Meiryo UI" panose="020B0604030504040204" pitchFamily="50" charset="-128"/>
                <a:ea typeface="Meiryo UI" panose="020B0604030504040204" pitchFamily="50" charset="-128"/>
              </a:rPr>
              <a:t>２ー②これまでの取組の成果</a:t>
            </a:r>
            <a:endParaRPr lang="ja-JP" altLang="en-US" b="1" dirty="0">
              <a:latin typeface="Meiryo UI" panose="020B0604030504040204" pitchFamily="50" charset="-128"/>
              <a:ea typeface="Meiryo UI" panose="020B0604030504040204" pitchFamily="50" charset="-128"/>
            </a:endParaRPr>
          </a:p>
        </p:txBody>
      </p:sp>
      <p:sp>
        <p:nvSpPr>
          <p:cNvPr id="7" name="角丸四角形 6"/>
          <p:cNvSpPr/>
          <p:nvPr/>
        </p:nvSpPr>
        <p:spPr>
          <a:xfrm>
            <a:off x="685800" y="2733109"/>
            <a:ext cx="3966588" cy="308985"/>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dirty="0">
                <a:latin typeface="Meiryo UI" panose="020B0604030504040204" pitchFamily="50" charset="-128"/>
                <a:ea typeface="Meiryo UI" panose="020B0604030504040204" pitchFamily="50" charset="-128"/>
              </a:rPr>
              <a:t>ものづくり教育の</a:t>
            </a:r>
            <a:r>
              <a:rPr lang="ja-JP" altLang="en-US" sz="1463" b="1" dirty="0" smtClean="0">
                <a:latin typeface="Meiryo UI" panose="020B0604030504040204" pitchFamily="50" charset="-128"/>
                <a:ea typeface="Meiryo UI" panose="020B0604030504040204" pitchFamily="50" charset="-128"/>
              </a:rPr>
              <a:t>充実</a:t>
            </a:r>
            <a:r>
              <a:rPr lang="en-US" altLang="ja-JP" sz="1463" b="1" dirty="0" smtClean="0">
                <a:latin typeface="Meiryo UI" panose="020B0604030504040204" pitchFamily="50" charset="-128"/>
                <a:ea typeface="Meiryo UI" panose="020B0604030504040204" pitchFamily="50" charset="-128"/>
              </a:rPr>
              <a:t>(</a:t>
            </a:r>
            <a:r>
              <a:rPr lang="ja-JP" altLang="en-US" sz="1463" b="1" dirty="0" smtClean="0">
                <a:latin typeface="Meiryo UI" panose="020B0604030504040204" pitchFamily="50" charset="-128"/>
                <a:ea typeface="Meiryo UI" panose="020B0604030504040204" pitchFamily="50" charset="-128"/>
              </a:rPr>
              <a:t>改編による各校の特色</a:t>
            </a:r>
            <a:r>
              <a:rPr lang="en-US" altLang="ja-JP" sz="1463" b="1" dirty="0" smtClean="0">
                <a:latin typeface="Meiryo UI" panose="020B0604030504040204" pitchFamily="50" charset="-128"/>
                <a:ea typeface="Meiryo UI" panose="020B0604030504040204" pitchFamily="50" charset="-128"/>
              </a:rPr>
              <a:t>)</a:t>
            </a:r>
          </a:p>
        </p:txBody>
      </p:sp>
      <p:sp>
        <p:nvSpPr>
          <p:cNvPr id="4" name="テキスト ボックス 3"/>
          <p:cNvSpPr txBox="1"/>
          <p:nvPr/>
        </p:nvSpPr>
        <p:spPr>
          <a:xfrm>
            <a:off x="464137" y="3430123"/>
            <a:ext cx="36396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今宮</a:t>
            </a:r>
            <a:r>
              <a:rPr lang="ja-JP" altLang="en-US" sz="1200" b="1" dirty="0" smtClean="0">
                <a:latin typeface="Meiryo UI" panose="020B0604030504040204" pitchFamily="50" charset="-128"/>
                <a:ea typeface="Meiryo UI" panose="020B0604030504040204" pitchFamily="50" charset="-128"/>
              </a:rPr>
              <a:t>工科</a:t>
            </a:r>
            <a:r>
              <a:rPr lang="en-US" altLang="ja-JP" sz="1200" b="1" dirty="0" smtClean="0">
                <a:latin typeface="Meiryo UI" panose="020B0604030504040204" pitchFamily="50" charset="-128"/>
                <a:ea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コンピュータグラフィックスに関する取組み</a:t>
            </a:r>
            <a:endParaRPr lang="en-US" altLang="ja-JP" sz="1200" b="1"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en-US" altLang="ja-JP" sz="1200" u="sng" dirty="0" smtClean="0">
                <a:latin typeface="Meiryo UI" panose="020B0604030504040204" pitchFamily="50" charset="-128"/>
                <a:ea typeface="Meiryo UI" panose="020B0604030504040204" pitchFamily="50" charset="-128"/>
              </a:rPr>
              <a:t>PC</a:t>
            </a:r>
            <a:r>
              <a:rPr lang="ja-JP" altLang="en-US" sz="1200" u="sng" dirty="0">
                <a:latin typeface="Meiryo UI" panose="020B0604030504040204" pitchFamily="50" charset="-128"/>
                <a:ea typeface="Meiryo UI" panose="020B0604030504040204" pitchFamily="50" charset="-128"/>
              </a:rPr>
              <a:t>や</a:t>
            </a:r>
            <a:r>
              <a:rPr lang="ja-JP" altLang="en-US" sz="1200" u="sng" dirty="0" smtClean="0">
                <a:latin typeface="Meiryo UI" panose="020B0604030504040204" pitchFamily="50" charset="-128"/>
                <a:ea typeface="Meiryo UI" panose="020B0604030504040204" pitchFamily="50" charset="-128"/>
              </a:rPr>
              <a:t>レーザー加工機、カラープリンタ等を導入</a:t>
            </a:r>
            <a:endParaRPr lang="en-US" altLang="ja-JP" sz="1200" u="sng"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➡デザインの領域を大幅に広げ、生徒の想像力、</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表現力の向上を図る。</a:t>
            </a:r>
            <a:endParaRPr lang="en-US" altLang="ja-JP" sz="1200" dirty="0" smtClean="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4320469" y="3429557"/>
            <a:ext cx="36396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藤井寺</a:t>
            </a:r>
            <a:r>
              <a:rPr lang="ja-JP" altLang="en-US" sz="1200" b="1" dirty="0" smtClean="0">
                <a:latin typeface="Meiryo UI" panose="020B0604030504040204" pitchFamily="50" charset="-128"/>
                <a:ea typeface="Meiryo UI" panose="020B0604030504040204" pitchFamily="50" charset="-128"/>
              </a:rPr>
              <a:t>工科</a:t>
            </a:r>
            <a:r>
              <a:rPr lang="en-US" altLang="ja-JP" sz="1200" b="1" dirty="0" smtClean="0">
                <a:latin typeface="Meiryo UI" panose="020B0604030504040204" pitchFamily="50" charset="-128"/>
                <a:ea typeface="Meiryo UI" panose="020B0604030504040204" pitchFamily="50" charset="-128"/>
              </a:rPr>
              <a:t>】</a:t>
            </a:r>
          </a:p>
          <a:p>
            <a:r>
              <a:rPr lang="ja-JP" altLang="en-US"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産業用ロボットなど、自動制御に関する取組み</a:t>
            </a:r>
            <a:endParaRPr lang="en-US" altLang="ja-JP" sz="1200" b="1"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ja-JP" altLang="en-US" sz="1200" u="sng" dirty="0" smtClean="0">
                <a:latin typeface="Meiryo UI" panose="020B0604030504040204" pitchFamily="50" charset="-128"/>
                <a:ea typeface="Meiryo UI" panose="020B0604030504040204" pitchFamily="50" charset="-128"/>
              </a:rPr>
              <a:t>ロボット制御遠隔操作システム等を導入</a:t>
            </a:r>
            <a:endParaRPr kumimoji="1" lang="en-US" altLang="ja-JP" sz="1200" u="sng"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➡プログラミングや電気回路に関する知識、技術を</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身に付ける。</a:t>
            </a:r>
            <a:endParaRPr kumimoji="1" lang="en-US" altLang="ja-JP" sz="1200" dirty="0" smtClean="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8187558" y="3429556"/>
            <a:ext cx="36396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佐野工科</a:t>
            </a:r>
            <a:r>
              <a:rPr lang="en-US" altLang="ja-JP" sz="1200" b="1" dirty="0" smtClean="0">
                <a:latin typeface="Meiryo UI" panose="020B0604030504040204" pitchFamily="50" charset="-128"/>
                <a:ea typeface="Meiryo UI" panose="020B0604030504040204" pitchFamily="50" charset="-128"/>
              </a:rPr>
              <a:t>】</a:t>
            </a:r>
          </a:p>
          <a:p>
            <a:r>
              <a:rPr lang="ja-JP" altLang="en-US" sz="1200" b="1" dirty="0" smtClean="0">
                <a:latin typeface="Meiryo UI" panose="020B0604030504040204" pitchFamily="50" charset="-128"/>
                <a:ea typeface="Meiryo UI" panose="020B0604030504040204" pitchFamily="50" charset="-128"/>
              </a:rPr>
              <a:t>●アイデア創出や製品開発の合理化に関する取組み</a:t>
            </a:r>
            <a:endParaRPr lang="en-US" altLang="ja-JP" sz="1200" b="1" dirty="0" smtClean="0">
              <a:latin typeface="Meiryo UI" panose="020B0604030504040204" pitchFamily="50" charset="-128"/>
              <a:ea typeface="Meiryo UI" panose="020B0604030504040204" pitchFamily="50" charset="-128"/>
            </a:endParaRPr>
          </a:p>
          <a:p>
            <a:r>
              <a:rPr kumimoji="1" lang="en-US" altLang="ja-JP" sz="1200" b="1"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u="sng" dirty="0" smtClean="0">
                <a:latin typeface="Meiryo UI" panose="020B0604030504040204" pitchFamily="50" charset="-128"/>
                <a:ea typeface="Meiryo UI" panose="020B0604030504040204" pitchFamily="50" charset="-128"/>
              </a:rPr>
              <a:t>３</a:t>
            </a:r>
            <a:r>
              <a:rPr lang="en-US" altLang="ja-JP" sz="1200" u="sng" dirty="0" smtClean="0">
                <a:latin typeface="Meiryo UI" panose="020B0604030504040204" pitchFamily="50" charset="-128"/>
                <a:ea typeface="Meiryo UI" panose="020B0604030504040204" pitchFamily="50" charset="-128"/>
              </a:rPr>
              <a:t>DCAD</a:t>
            </a:r>
            <a:r>
              <a:rPr lang="ja-JP" altLang="en-US" sz="1200" u="sng" dirty="0" smtClean="0">
                <a:latin typeface="Meiryo UI" panose="020B0604030504040204" pitchFamily="50" charset="-128"/>
                <a:ea typeface="Meiryo UI" panose="020B0604030504040204" pitchFamily="50" charset="-128"/>
              </a:rPr>
              <a:t>や３</a:t>
            </a:r>
            <a:r>
              <a:rPr lang="en-US" altLang="ja-JP" sz="1200" u="sng" dirty="0" smtClean="0">
                <a:latin typeface="Meiryo UI" panose="020B0604030504040204" pitchFamily="50" charset="-128"/>
                <a:ea typeface="Meiryo UI" panose="020B0604030504040204" pitchFamily="50" charset="-128"/>
              </a:rPr>
              <a:t>D</a:t>
            </a:r>
            <a:r>
              <a:rPr lang="ja-JP" altLang="en-US" sz="1200" u="sng" dirty="0" smtClean="0">
                <a:latin typeface="Meiryo UI" panose="020B0604030504040204" pitchFamily="50" charset="-128"/>
                <a:ea typeface="Meiryo UI" panose="020B0604030504040204" pitchFamily="50" charset="-128"/>
              </a:rPr>
              <a:t>プリンタ、刺繡ミシン等を導入</a:t>
            </a:r>
            <a:endParaRPr lang="en-US" altLang="ja-JP" sz="1200" u="sng"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加工に費やす時間の削減により、アイデア創出</a:t>
            </a:r>
            <a:r>
              <a:rPr lang="ja-JP" altLang="en-US" sz="1200" dirty="0">
                <a:latin typeface="Meiryo UI" panose="020B0604030504040204" pitchFamily="50" charset="-128"/>
                <a:ea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時間を増やし、想像力を身に付</a:t>
            </a:r>
            <a:r>
              <a:rPr lang="ja-JP" altLang="en-US" sz="1200" dirty="0">
                <a:latin typeface="Meiryo UI" panose="020B0604030504040204" pitchFamily="50" charset="-128"/>
                <a:ea typeface="Meiryo UI" panose="020B0604030504040204" pitchFamily="50" charset="-128"/>
              </a:rPr>
              <a:t>ける</a:t>
            </a:r>
            <a:r>
              <a:rPr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464138" y="4556767"/>
            <a:ext cx="36396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茨木工科</a:t>
            </a:r>
            <a:r>
              <a:rPr lang="en-US" altLang="ja-JP" sz="1200" b="1" dirty="0" smtClean="0">
                <a:latin typeface="Meiryo UI" panose="020B0604030504040204" pitchFamily="50" charset="-128"/>
                <a:ea typeface="Meiryo UI" panose="020B0604030504040204" pitchFamily="50" charset="-128"/>
              </a:rPr>
              <a:t>】</a:t>
            </a:r>
          </a:p>
          <a:p>
            <a:r>
              <a:rPr lang="ja-JP" altLang="en-US" sz="1200" b="1" dirty="0">
                <a:latin typeface="Meiryo UI" panose="020B0604030504040204" pitchFamily="50" charset="-128"/>
                <a:ea typeface="Meiryo UI" panose="020B0604030504040204" pitchFamily="50" charset="-128"/>
              </a:rPr>
              <a:t>●</a:t>
            </a:r>
            <a:r>
              <a:rPr lang="en-US" altLang="ja-JP" sz="1200" b="1" dirty="0" err="1" smtClean="0">
                <a:latin typeface="Meiryo UI" panose="020B0604030504040204" pitchFamily="50" charset="-128"/>
                <a:ea typeface="Meiryo UI" panose="020B0604030504040204" pitchFamily="50" charset="-128"/>
              </a:rPr>
              <a:t>IoT</a:t>
            </a:r>
            <a:r>
              <a:rPr lang="ja-JP" altLang="ja-JP" sz="1200" b="1" dirty="0" smtClean="0">
                <a:latin typeface="Meiryo UI" panose="020B0604030504040204" pitchFamily="50" charset="-128"/>
                <a:ea typeface="Meiryo UI" panose="020B0604030504040204" pitchFamily="50" charset="-128"/>
              </a:rPr>
              <a:t>技術</a:t>
            </a:r>
            <a:r>
              <a:rPr lang="ja-JP" altLang="en-US" sz="1200" b="1" dirty="0" smtClean="0">
                <a:latin typeface="Meiryo UI" panose="020B0604030504040204" pitchFamily="50" charset="-128"/>
                <a:ea typeface="Meiryo UI" panose="020B0604030504040204" pitchFamily="50" charset="-128"/>
              </a:rPr>
              <a:t>に対応できる取組み</a:t>
            </a:r>
            <a:endParaRPr lang="en-US" altLang="ja-JP" sz="1200" b="1" dirty="0" smtClean="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ﾄﾞﾛｰﾝﾌﾟﾛｸﾞﾗﾐﾝｸﾞ言語学習ｷｯﾄ、制御</a:t>
            </a:r>
            <a:r>
              <a:rPr kumimoji="1" lang="en-US" altLang="ja-JP" sz="1200" u="sng" dirty="0" smtClean="0">
                <a:latin typeface="Meiryo UI" panose="020B0604030504040204" pitchFamily="50" charset="-128"/>
                <a:ea typeface="Meiryo UI" panose="020B0604030504040204" pitchFamily="50" charset="-128"/>
              </a:rPr>
              <a:t>PC</a:t>
            </a:r>
            <a:r>
              <a:rPr kumimoji="1" lang="ja-JP" altLang="en-US" sz="1200" u="sng" dirty="0" smtClean="0">
                <a:latin typeface="Meiryo UI" panose="020B0604030504040204" pitchFamily="50" charset="-128"/>
                <a:ea typeface="Meiryo UI" panose="020B0604030504040204" pitchFamily="50" charset="-128"/>
              </a:rPr>
              <a:t>等</a:t>
            </a:r>
            <a:r>
              <a:rPr lang="ja-JP" altLang="en-US" sz="1200" u="sng" dirty="0">
                <a:latin typeface="Meiryo UI" panose="020B0604030504040204" pitchFamily="50" charset="-128"/>
                <a:ea typeface="Meiryo UI" panose="020B0604030504040204" pitchFamily="50" charset="-128"/>
              </a:rPr>
              <a:t>を</a:t>
            </a:r>
            <a:r>
              <a:rPr kumimoji="1" lang="ja-JP" altLang="en-US" sz="1200" u="sng" dirty="0" smtClean="0">
                <a:latin typeface="Meiryo UI" panose="020B0604030504040204" pitchFamily="50" charset="-128"/>
                <a:ea typeface="Meiryo UI" panose="020B0604030504040204" pitchFamily="50" charset="-128"/>
              </a:rPr>
              <a:t>導入</a:t>
            </a:r>
            <a:endParaRPr kumimoji="1" lang="en-US" altLang="ja-JP" sz="1200" u="sng"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PC</a:t>
            </a:r>
            <a:r>
              <a:rPr lang="ja-JP" altLang="en-US" sz="1200" dirty="0" smtClean="0">
                <a:latin typeface="Meiryo UI" panose="020B0604030504040204" pitchFamily="50" charset="-128"/>
                <a:ea typeface="Meiryo UI" panose="020B0604030504040204" pitchFamily="50" charset="-128"/>
              </a:rPr>
              <a:t>とドローンを接続し、制御・プログラミングを行うこと</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で、</a:t>
            </a:r>
            <a:r>
              <a:rPr kumimoji="1" lang="ja-JP" altLang="en-US" sz="1200" dirty="0" smtClean="0">
                <a:latin typeface="Meiryo UI" panose="020B0604030504040204" pitchFamily="50" charset="-128"/>
                <a:ea typeface="Meiryo UI" panose="020B0604030504040204" pitchFamily="50" charset="-128"/>
              </a:rPr>
              <a:t>アルゴリズムの理解と</a:t>
            </a:r>
            <a:r>
              <a:rPr kumimoji="1" lang="en-US" altLang="ja-JP" sz="1200" dirty="0" err="1" smtClean="0">
                <a:latin typeface="Meiryo UI" panose="020B0604030504040204" pitchFamily="50" charset="-128"/>
                <a:ea typeface="Meiryo UI" panose="020B0604030504040204" pitchFamily="50" charset="-128"/>
              </a:rPr>
              <a:t>IoT</a:t>
            </a:r>
            <a:r>
              <a:rPr kumimoji="1" lang="ja-JP" altLang="en-US" sz="1200" dirty="0" smtClean="0">
                <a:latin typeface="Meiryo UI" panose="020B0604030504040204" pitchFamily="50" charset="-128"/>
                <a:ea typeface="Meiryo UI" panose="020B0604030504040204" pitchFamily="50" charset="-128"/>
              </a:rPr>
              <a:t>技術を身に付ける。</a:t>
            </a:r>
            <a:endParaRPr kumimoji="1" lang="en-US" altLang="ja-JP" sz="1200" dirty="0" smtClean="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64138" y="5686380"/>
            <a:ext cx="36396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淀</a:t>
            </a:r>
            <a:r>
              <a:rPr lang="ja-JP" altLang="en-US" sz="1200" b="1" dirty="0">
                <a:latin typeface="Meiryo UI" panose="020B0604030504040204" pitchFamily="50" charset="-128"/>
                <a:ea typeface="Meiryo UI" panose="020B0604030504040204" pitchFamily="50" charset="-128"/>
              </a:rPr>
              <a:t>川</a:t>
            </a:r>
            <a:r>
              <a:rPr lang="ja-JP" altLang="en-US" sz="1200" b="1" dirty="0" smtClean="0">
                <a:latin typeface="Meiryo UI" panose="020B0604030504040204" pitchFamily="50" charset="-128"/>
                <a:ea typeface="Meiryo UI" panose="020B0604030504040204" pitchFamily="50" charset="-128"/>
              </a:rPr>
              <a:t>工科</a:t>
            </a:r>
            <a:r>
              <a:rPr lang="en-US" altLang="ja-JP" sz="1200" b="1" dirty="0" smtClean="0">
                <a:latin typeface="Meiryo UI" panose="020B0604030504040204" pitchFamily="50" charset="-128"/>
                <a:ea typeface="Meiryo UI" panose="020B0604030504040204" pitchFamily="50" charset="-128"/>
              </a:rPr>
              <a:t>】</a:t>
            </a:r>
          </a:p>
          <a:p>
            <a:r>
              <a:rPr lang="ja-JP" altLang="en-US" sz="1200" b="1" dirty="0">
                <a:latin typeface="Meiryo UI" panose="020B0604030504040204" pitchFamily="50" charset="-128"/>
                <a:ea typeface="Meiryo UI" panose="020B0604030504040204" pitchFamily="50" charset="-128"/>
              </a:rPr>
              <a:t>●</a:t>
            </a:r>
            <a:r>
              <a:rPr lang="en-US" altLang="ja-JP" sz="1200" b="1" dirty="0" smtClean="0">
                <a:latin typeface="Meiryo UI" panose="020B0604030504040204" pitchFamily="50" charset="-128"/>
                <a:ea typeface="Meiryo UI" panose="020B0604030504040204" pitchFamily="50" charset="-128"/>
              </a:rPr>
              <a:t>AI</a:t>
            </a:r>
            <a:r>
              <a:rPr lang="ja-JP" altLang="en-US" sz="1200" b="1" dirty="0" smtClean="0">
                <a:latin typeface="Meiryo UI" panose="020B0604030504040204" pitchFamily="50" charset="-128"/>
                <a:ea typeface="Meiryo UI" panose="020B0604030504040204" pitchFamily="50" charset="-128"/>
              </a:rPr>
              <a:t>につながる基礎技術に関する取組み</a:t>
            </a:r>
            <a:endParaRPr lang="en-US" altLang="ja-JP" sz="1200" b="1"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en-US" altLang="ja-JP" sz="1200" u="sng" dirty="0" smtClean="0">
                <a:latin typeface="Meiryo UI" panose="020B0604030504040204" pitchFamily="50" charset="-128"/>
                <a:ea typeface="Meiryo UI" panose="020B0604030504040204" pitchFamily="50" charset="-128"/>
              </a:rPr>
              <a:t>AI</a:t>
            </a:r>
            <a:r>
              <a:rPr kumimoji="1" lang="ja-JP" altLang="en-US" sz="1200" u="sng" dirty="0" smtClean="0">
                <a:latin typeface="Meiryo UI" panose="020B0604030504040204" pitchFamily="50" charset="-128"/>
                <a:ea typeface="Meiryo UI" panose="020B0604030504040204" pitchFamily="50" charset="-128"/>
              </a:rPr>
              <a:t>ロボットや３</a:t>
            </a:r>
            <a:r>
              <a:rPr kumimoji="1" lang="en-US" altLang="ja-JP" sz="1200" u="sng" dirty="0" smtClean="0">
                <a:latin typeface="Meiryo UI" panose="020B0604030504040204" pitchFamily="50" charset="-128"/>
                <a:ea typeface="Meiryo UI" panose="020B0604030504040204" pitchFamily="50" charset="-128"/>
              </a:rPr>
              <a:t>D</a:t>
            </a:r>
            <a:r>
              <a:rPr kumimoji="1" lang="ja-JP" altLang="en-US" sz="1200" u="sng" dirty="0" smtClean="0">
                <a:latin typeface="Meiryo UI" panose="020B0604030504040204" pitchFamily="50" charset="-128"/>
                <a:ea typeface="Meiryo UI" panose="020B0604030504040204" pitchFamily="50" charset="-128"/>
              </a:rPr>
              <a:t>プリンタ</a:t>
            </a:r>
            <a:r>
              <a:rPr lang="ja-JP" altLang="en-US" sz="1200" u="sng" dirty="0" smtClean="0">
                <a:latin typeface="Meiryo UI" panose="020B0604030504040204" pitchFamily="50" charset="-128"/>
                <a:ea typeface="Meiryo UI" panose="020B0604030504040204" pitchFamily="50" charset="-128"/>
              </a:rPr>
              <a:t>を導入</a:t>
            </a:r>
            <a:endParaRPr lang="en-US" altLang="ja-JP" sz="1200" u="sng"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➡高度な画像判定、ロボットの機能拡張やプログラミン</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グを学習することにより、</a:t>
            </a:r>
            <a:r>
              <a:rPr kumimoji="1" lang="en-US" altLang="ja-JP" sz="1200" dirty="0" smtClean="0">
                <a:latin typeface="Meiryo UI" panose="020B0604030504040204" pitchFamily="50" charset="-128"/>
                <a:ea typeface="Meiryo UI" panose="020B0604030504040204" pitchFamily="50" charset="-128"/>
              </a:rPr>
              <a:t>AI</a:t>
            </a:r>
            <a:r>
              <a:rPr kumimoji="1" lang="ja-JP" altLang="en-US" sz="1200" dirty="0" smtClean="0">
                <a:latin typeface="Meiryo UI" panose="020B0604030504040204" pitchFamily="50" charset="-128"/>
                <a:ea typeface="Meiryo UI" panose="020B0604030504040204" pitchFamily="50" charset="-128"/>
              </a:rPr>
              <a:t>の深い知識を身に付ける。</a:t>
            </a:r>
            <a:endParaRPr kumimoji="1" lang="en-US" altLang="ja-JP" sz="1200" dirty="0" smtClean="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4320469" y="4555942"/>
            <a:ext cx="36396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西野田</a:t>
            </a:r>
            <a:r>
              <a:rPr lang="ja-JP" altLang="en-US" sz="1200" b="1" dirty="0" smtClean="0">
                <a:latin typeface="Meiryo UI" panose="020B0604030504040204" pitchFamily="50" charset="-128"/>
                <a:ea typeface="Meiryo UI" panose="020B0604030504040204" pitchFamily="50" charset="-128"/>
              </a:rPr>
              <a:t>工科</a:t>
            </a:r>
            <a:r>
              <a:rPr lang="en-US" altLang="ja-JP" sz="1200" b="1" dirty="0" smtClean="0">
                <a:latin typeface="Meiryo UI" panose="020B0604030504040204" pitchFamily="50" charset="-128"/>
                <a:ea typeface="Meiryo UI" panose="020B0604030504040204" pitchFamily="50" charset="-128"/>
              </a:rPr>
              <a:t>】</a:t>
            </a:r>
          </a:p>
          <a:p>
            <a:r>
              <a:rPr lang="ja-JP" altLang="en-US" sz="1200" b="1" dirty="0">
                <a:latin typeface="Meiryo UI" panose="020B0604030504040204" pitchFamily="50" charset="-128"/>
                <a:ea typeface="Meiryo UI" panose="020B0604030504040204" pitchFamily="50" charset="-128"/>
              </a:rPr>
              <a:t>●</a:t>
            </a:r>
            <a:r>
              <a:rPr lang="en-US" altLang="ja-JP" sz="1200" b="1" dirty="0" smtClean="0">
                <a:latin typeface="Meiryo UI" panose="020B0604030504040204" pitchFamily="50" charset="-128"/>
                <a:ea typeface="Meiryo UI" panose="020B0604030504040204" pitchFamily="50" charset="-128"/>
              </a:rPr>
              <a:t>ICT</a:t>
            </a:r>
            <a:r>
              <a:rPr lang="ja-JP" altLang="en-US" sz="1200" b="1" dirty="0">
                <a:latin typeface="Meiryo UI" panose="020B0604030504040204" pitchFamily="50" charset="-128"/>
                <a:ea typeface="Meiryo UI" panose="020B0604030504040204" pitchFamily="50" charset="-128"/>
              </a:rPr>
              <a:t>技術</a:t>
            </a:r>
            <a:r>
              <a:rPr lang="ja-JP" altLang="en-US" sz="1200" b="1" dirty="0" smtClean="0">
                <a:latin typeface="Meiryo UI" panose="020B0604030504040204" pitchFamily="50" charset="-128"/>
                <a:ea typeface="Meiryo UI" panose="020B0604030504040204" pitchFamily="50" charset="-128"/>
              </a:rPr>
              <a:t>を活用したものづくり・まちづくりの取組み</a:t>
            </a:r>
            <a:endParaRPr lang="en-US" altLang="ja-JP" sz="1200" b="1"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u="sng" dirty="0" smtClean="0">
                <a:latin typeface="Meiryo UI" panose="020B0604030504040204" pitchFamily="50" charset="-128"/>
                <a:ea typeface="Meiryo UI" panose="020B0604030504040204" pitchFamily="50" charset="-128"/>
              </a:rPr>
              <a:t>測量ドローンやデータ解析用</a:t>
            </a:r>
            <a:r>
              <a:rPr lang="en-US" altLang="ja-JP" sz="1200" u="sng" dirty="0" smtClean="0">
                <a:latin typeface="Meiryo UI" panose="020B0604030504040204" pitchFamily="50" charset="-128"/>
                <a:ea typeface="Meiryo UI" panose="020B0604030504040204" pitchFamily="50" charset="-128"/>
              </a:rPr>
              <a:t>PC</a:t>
            </a:r>
            <a:r>
              <a:rPr lang="ja-JP" altLang="en-US" sz="1200" u="sng" dirty="0" smtClean="0">
                <a:latin typeface="Meiryo UI" panose="020B0604030504040204" pitchFamily="50" charset="-128"/>
                <a:ea typeface="Meiryo UI" panose="020B0604030504040204" pitchFamily="50" charset="-128"/>
              </a:rPr>
              <a:t>を導入</a:t>
            </a:r>
            <a:endParaRPr lang="en-US" altLang="ja-JP" sz="1200" u="sng"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➡ドローン技術の応用として、無人航空機の写真測量</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の技術や解析の手法を身に</a:t>
            </a:r>
            <a:r>
              <a:rPr lang="ja-JP" altLang="en-US" sz="1200" dirty="0">
                <a:latin typeface="Meiryo UI" panose="020B0604030504040204" pitchFamily="50" charset="-128"/>
                <a:ea typeface="Meiryo UI" panose="020B0604030504040204" pitchFamily="50" charset="-128"/>
              </a:rPr>
              <a:t>付ける</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8187269" y="4556200"/>
            <a:ext cx="3640179"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城東</a:t>
            </a:r>
            <a:r>
              <a:rPr lang="ja-JP" altLang="en-US" sz="1200" b="1" dirty="0" smtClean="0">
                <a:latin typeface="Meiryo UI" panose="020B0604030504040204" pitchFamily="50" charset="-128"/>
                <a:ea typeface="Meiryo UI" panose="020B0604030504040204" pitchFamily="50" charset="-128"/>
              </a:rPr>
              <a:t>工科</a:t>
            </a:r>
            <a:r>
              <a:rPr lang="en-US" altLang="ja-JP" sz="1200" b="1" dirty="0" smtClean="0">
                <a:latin typeface="Meiryo UI" panose="020B0604030504040204" pitchFamily="50" charset="-128"/>
                <a:ea typeface="Meiryo UI" panose="020B0604030504040204" pitchFamily="50" charset="-128"/>
              </a:rPr>
              <a:t>】</a:t>
            </a:r>
          </a:p>
          <a:p>
            <a:r>
              <a:rPr lang="ja-JP" altLang="en-US" sz="1200" b="1" dirty="0" smtClean="0">
                <a:latin typeface="Meiryo UI" panose="020B0604030504040204" pitchFamily="50" charset="-128"/>
                <a:ea typeface="Meiryo UI" panose="020B0604030504040204" pitchFamily="50" charset="-128"/>
              </a:rPr>
              <a:t>●企業技術者からの実践的技術指導に関する取組み</a:t>
            </a:r>
            <a:endParaRPr lang="en-US" altLang="ja-JP" sz="1200" b="1" dirty="0" smtClean="0">
              <a:latin typeface="Meiryo UI" panose="020B0604030504040204" pitchFamily="50" charset="-128"/>
              <a:ea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rPr>
              <a:t>　</a:t>
            </a:r>
            <a:r>
              <a:rPr kumimoji="1" lang="ja-JP" altLang="en-US" sz="1200" u="sng" dirty="0" smtClean="0">
                <a:latin typeface="Meiryo UI" panose="020B0604030504040204" pitchFamily="50" charset="-128"/>
                <a:ea typeface="Meiryo UI" panose="020B0604030504040204" pitchFamily="50" charset="-128"/>
              </a:rPr>
              <a:t>・アントレプレナールーム（企業との交流の場）を整備</a:t>
            </a:r>
            <a:endParaRPr kumimoji="1" lang="en-US" altLang="ja-JP" sz="1200" u="sng"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➡企業、大学等と連携し、企画力</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コミュニケーション　</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力を身に付けアイデアを形にする技術力を身に付ける。</a:t>
            </a:r>
            <a:endParaRPr kumimoji="1" lang="en-US" altLang="ja-JP" sz="1200" dirty="0" smtClean="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4320469" y="5686380"/>
            <a:ext cx="36396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堺</a:t>
            </a:r>
            <a:r>
              <a:rPr lang="ja-JP" altLang="en-US" sz="1200" b="1" dirty="0" smtClean="0">
                <a:latin typeface="Meiryo UI" panose="020B0604030504040204" pitchFamily="50" charset="-128"/>
                <a:ea typeface="Meiryo UI" panose="020B0604030504040204" pitchFamily="50" charset="-128"/>
              </a:rPr>
              <a:t>工科</a:t>
            </a:r>
            <a:r>
              <a:rPr lang="en-US" altLang="ja-JP" sz="1200" b="1" dirty="0" smtClean="0">
                <a:latin typeface="Meiryo UI" panose="020B0604030504040204" pitchFamily="50" charset="-128"/>
                <a:ea typeface="Meiryo UI" panose="020B0604030504040204" pitchFamily="50" charset="-128"/>
              </a:rPr>
              <a:t>】</a:t>
            </a:r>
          </a:p>
          <a:p>
            <a:r>
              <a:rPr lang="ja-JP" altLang="en-US"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専門技術を活用して環境課題を解決する取組み</a:t>
            </a:r>
            <a:endParaRPr lang="en-US" altLang="ja-JP" sz="1200" b="1"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クリーンエネルギー実習装置、燃料電池車等を導入</a:t>
            </a:r>
            <a:endParaRPr kumimoji="1" lang="en-US" altLang="ja-JP" sz="1200" u="sng"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➡脱炭素社会を支える燃料電池について知識を身に　</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付け、エネルギーや環境問題に取組む力を養う。</a:t>
            </a:r>
            <a:endParaRPr kumimoji="1" lang="en-US" altLang="ja-JP" sz="1200" dirty="0" smtClean="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8187558" y="5682844"/>
            <a:ext cx="36396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布施</a:t>
            </a:r>
            <a:r>
              <a:rPr lang="ja-JP" altLang="en-US" sz="1200" b="1" dirty="0" smtClean="0">
                <a:latin typeface="Meiryo UI" panose="020B0604030504040204" pitchFamily="50" charset="-128"/>
                <a:ea typeface="Meiryo UI" panose="020B0604030504040204" pitchFamily="50" charset="-128"/>
              </a:rPr>
              <a:t>工科</a:t>
            </a:r>
            <a:r>
              <a:rPr lang="en-US" altLang="ja-JP" sz="1200" b="1" dirty="0" smtClean="0">
                <a:latin typeface="Meiryo UI" panose="020B0604030504040204" pitchFamily="50" charset="-128"/>
                <a:ea typeface="Meiryo UI" panose="020B0604030504040204" pitchFamily="50" charset="-128"/>
              </a:rPr>
              <a:t>】</a:t>
            </a:r>
          </a:p>
          <a:p>
            <a:r>
              <a:rPr lang="ja-JP" altLang="en-US"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企業と連携した長期の企業実習などの取組み</a:t>
            </a:r>
            <a:endParaRPr lang="en-US" altLang="ja-JP" sz="1200" b="1"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ja-JP" altLang="en-US" sz="1200" u="sng" dirty="0" smtClean="0">
                <a:latin typeface="Meiryo UI" panose="020B0604030504040204" pitchFamily="50" charset="-128"/>
                <a:ea typeface="Meiryo UI" panose="020B0604030504040204" pitchFamily="50" charset="-128"/>
              </a:rPr>
              <a:t>デュアルシステム（長期企業実習）ルームを整備</a:t>
            </a:r>
            <a:endParaRPr kumimoji="1" lang="en-US" altLang="ja-JP" sz="1200" u="sng"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➡企業との打合わせや、意見交換の場を整備し、</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長期実習に必要な</a:t>
            </a:r>
            <a:r>
              <a:rPr lang="ja-JP" altLang="en-US" sz="1200" dirty="0" smtClean="0">
                <a:latin typeface="Meiryo UI" panose="020B0604030504040204" pitchFamily="50" charset="-128"/>
                <a:ea typeface="Meiryo UI" panose="020B0604030504040204" pitchFamily="50" charset="-128"/>
              </a:rPr>
              <a:t>知識等を身に付ける。</a:t>
            </a:r>
            <a:endParaRPr kumimoji="1" lang="en-US" altLang="ja-JP" sz="1200" dirty="0" smtClean="0">
              <a:latin typeface="Meiryo UI" panose="020B0604030504040204" pitchFamily="50" charset="-128"/>
              <a:ea typeface="Meiryo UI" panose="020B0604030504040204" pitchFamily="50" charset="-128"/>
            </a:endParaRPr>
          </a:p>
        </p:txBody>
      </p:sp>
      <p:sp>
        <p:nvSpPr>
          <p:cNvPr id="18" name="角丸四角形 17"/>
          <p:cNvSpPr/>
          <p:nvPr/>
        </p:nvSpPr>
        <p:spPr>
          <a:xfrm>
            <a:off x="4970269" y="3102393"/>
            <a:ext cx="2340000" cy="252000"/>
          </a:xfrm>
          <a:prstGeom prst="roundRect">
            <a:avLst/>
          </a:prstGeom>
          <a:solidFill>
            <a:schemeClr val="bg1"/>
          </a:solidFill>
          <a:ln>
            <a:solidFill>
              <a:schemeClr val="tx1"/>
            </a:solidFill>
          </a:ln>
        </p:spPr>
        <p:style>
          <a:lnRef idx="3">
            <a:schemeClr val="lt1"/>
          </a:lnRef>
          <a:fillRef idx="1">
            <a:schemeClr val="dk1"/>
          </a:fillRef>
          <a:effectRef idx="1">
            <a:schemeClr val="dk1"/>
          </a:effectRef>
          <a:fontRef idx="minor">
            <a:schemeClr val="lt1"/>
          </a:fontRef>
        </p:style>
        <p:txBody>
          <a:bodyPr wrap="square" rtlCol="0" anchor="ctr" upright="1">
            <a:spAutoFit/>
          </a:bodyPr>
          <a:lstStyle/>
          <a:p>
            <a:pPr algn="ctr">
              <a:lnSpc>
                <a:spcPts val="1400"/>
              </a:lnSpc>
              <a:spcAft>
                <a:spcPts val="0"/>
              </a:spcAft>
            </a:pPr>
            <a:r>
              <a:rPr lang="ja-JP" altLang="en-US" sz="1400" b="1" dirty="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実践的</a:t>
            </a:r>
            <a:r>
              <a:rPr lang="ja-JP" altLang="en-US" sz="1400" b="1" dirty="0" smtClean="0">
                <a:solidFill>
                  <a:sysClr val="windowText" lastClr="000000"/>
                </a:solidFill>
                <a:latin typeface="Meiryo UI" panose="020B0604030504040204" pitchFamily="50" charset="-128"/>
                <a:ea typeface="Meiryo UI" panose="020B0604030504040204" pitchFamily="50" charset="-128"/>
                <a:cs typeface="Times New Roman" panose="02020603050405020304" pitchFamily="18" charset="0"/>
              </a:rPr>
              <a:t>技能養成</a:t>
            </a:r>
            <a:r>
              <a:rPr lang="ja-JP" altLang="en-US" sz="1400" b="1"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重点型</a:t>
            </a:r>
            <a:endParaRPr lang="ja-JP" sz="1600" dirty="0">
              <a:solidFill>
                <a:sysClr val="windowText" lastClr="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9" name="角丸四角形 18"/>
          <p:cNvSpPr/>
          <p:nvPr/>
        </p:nvSpPr>
        <p:spPr>
          <a:xfrm>
            <a:off x="8837358" y="3102393"/>
            <a:ext cx="2340000" cy="252000"/>
          </a:xfrm>
          <a:prstGeom prst="roundRect">
            <a:avLst/>
          </a:prstGeom>
          <a:solidFill>
            <a:schemeClr val="bg1"/>
          </a:solidFill>
          <a:ln>
            <a:solidFill>
              <a:schemeClr val="tx1"/>
            </a:solidFill>
          </a:ln>
        </p:spPr>
        <p:style>
          <a:lnRef idx="3">
            <a:schemeClr val="lt1"/>
          </a:lnRef>
          <a:fillRef idx="1">
            <a:schemeClr val="dk1"/>
          </a:fillRef>
          <a:effectRef idx="1">
            <a:schemeClr val="dk1"/>
          </a:effectRef>
          <a:fontRef idx="minor">
            <a:schemeClr val="lt1"/>
          </a:fontRef>
        </p:style>
        <p:txBody>
          <a:bodyPr wrap="square" rtlCol="0" anchor="ctr" upright="1">
            <a:spAutoFit/>
          </a:bodyPr>
          <a:lstStyle/>
          <a:p>
            <a:pPr algn="ctr">
              <a:lnSpc>
                <a:spcPts val="1400"/>
              </a:lnSpc>
              <a:spcAft>
                <a:spcPts val="0"/>
              </a:spcAft>
            </a:pPr>
            <a:r>
              <a:rPr lang="ja-JP" altLang="en-US" sz="1400" b="1"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地域産業連携重点型</a:t>
            </a:r>
            <a:endParaRPr lang="ja-JP" sz="1600" dirty="0">
              <a:solidFill>
                <a:sysClr val="windowText" lastClr="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7" name="角丸四角形 16"/>
          <p:cNvSpPr/>
          <p:nvPr/>
        </p:nvSpPr>
        <p:spPr>
          <a:xfrm>
            <a:off x="1113938" y="3102676"/>
            <a:ext cx="2340000" cy="252000"/>
          </a:xfrm>
          <a:prstGeom prst="roundRect">
            <a:avLst/>
          </a:prstGeom>
          <a:solidFill>
            <a:schemeClr val="bg1"/>
          </a:solidFill>
          <a:ln>
            <a:solidFill>
              <a:schemeClr val="tx1"/>
            </a:solidFill>
          </a:ln>
        </p:spPr>
        <p:style>
          <a:lnRef idx="3">
            <a:schemeClr val="lt1"/>
          </a:lnRef>
          <a:fillRef idx="1">
            <a:schemeClr val="dk1"/>
          </a:fillRef>
          <a:effectRef idx="1">
            <a:schemeClr val="dk1"/>
          </a:effectRef>
          <a:fontRef idx="minor">
            <a:schemeClr val="lt1"/>
          </a:fontRef>
        </p:style>
        <p:txBody>
          <a:bodyPr wrap="square" rtlCol="0" anchor="ctr" upright="1">
            <a:spAutoFit/>
          </a:bodyPr>
          <a:lstStyle/>
          <a:p>
            <a:pPr algn="ctr">
              <a:lnSpc>
                <a:spcPts val="1400"/>
              </a:lnSpc>
              <a:spcAft>
                <a:spcPts val="0"/>
              </a:spcAft>
            </a:pPr>
            <a:r>
              <a:rPr lang="ja-JP" altLang="en-US" sz="1400" b="1"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高大連携重点型</a:t>
            </a:r>
            <a:endParaRPr lang="ja-JP" sz="1600" dirty="0">
              <a:solidFill>
                <a:sysClr val="windowText" lastClr="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Tree>
    <p:extLst>
      <p:ext uri="{BB962C8B-B14F-4D97-AF65-F5344CB8AC3E}">
        <p14:creationId xmlns:p14="http://schemas.microsoft.com/office/powerpoint/2010/main" val="2108515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p:cNvGraphicFramePr/>
          <p:nvPr>
            <p:extLst>
              <p:ext uri="{D42A27DB-BD31-4B8C-83A1-F6EECF244321}">
                <p14:modId xmlns:p14="http://schemas.microsoft.com/office/powerpoint/2010/main" val="921994798"/>
              </p:ext>
            </p:extLst>
          </p:nvPr>
        </p:nvGraphicFramePr>
        <p:xfrm>
          <a:off x="755952" y="1518334"/>
          <a:ext cx="5040000" cy="4451202"/>
        </p:xfrm>
        <a:graphic>
          <a:graphicData uri="http://schemas.openxmlformats.org/drawingml/2006/chart">
            <c:chart xmlns:c="http://schemas.openxmlformats.org/drawingml/2006/chart" xmlns:r="http://schemas.openxmlformats.org/officeDocument/2006/relationships" r:id="rId2"/>
          </a:graphicData>
        </a:graphic>
      </p:graphicFrame>
      <p:sp>
        <p:nvSpPr>
          <p:cNvPr id="11" name="角丸四角形 10"/>
          <p:cNvSpPr/>
          <p:nvPr/>
        </p:nvSpPr>
        <p:spPr>
          <a:xfrm>
            <a:off x="1385189" y="679276"/>
            <a:ext cx="3824181" cy="30960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dirty="0" smtClean="0">
                <a:latin typeface="Meiryo UI" panose="020B0604030504040204" pitchFamily="50" charset="-128"/>
                <a:ea typeface="Meiryo UI" panose="020B0604030504040204" pitchFamily="50" charset="-128"/>
              </a:rPr>
              <a:t>「人材育成の重点型」の成果</a:t>
            </a:r>
            <a:r>
              <a:rPr lang="ja-JP" altLang="en-US" sz="1463" b="1" dirty="0">
                <a:latin typeface="Meiryo UI" panose="020B0604030504040204" pitchFamily="50" charset="-128"/>
                <a:ea typeface="Meiryo UI" panose="020B0604030504040204" pitchFamily="50" charset="-128"/>
              </a:rPr>
              <a:t>①</a:t>
            </a:r>
          </a:p>
        </p:txBody>
      </p:sp>
      <p:sp>
        <p:nvSpPr>
          <p:cNvPr id="2" name="スライド番号プレースホルダー 1"/>
          <p:cNvSpPr>
            <a:spLocks noGrp="1"/>
          </p:cNvSpPr>
          <p:nvPr>
            <p:ph type="sldNum" sz="quarter" idx="12"/>
          </p:nvPr>
        </p:nvSpPr>
        <p:spPr>
          <a:xfrm>
            <a:off x="9382040" y="6464689"/>
            <a:ext cx="2221206" cy="348467"/>
          </a:xfrm>
        </p:spPr>
        <p:txBody>
          <a:bodyPr/>
          <a:lstStyle/>
          <a:p>
            <a:fld id="{20607042-D53A-4E69-917E-B6250902E102}" type="slidenum">
              <a:rPr kumimoji="1" lang="ja-JP" altLang="en-US" smtClean="0"/>
              <a:t>19</a:t>
            </a:fld>
            <a:endParaRPr kumimoji="1" lang="ja-JP" altLang="en-US" dirty="0"/>
          </a:p>
        </p:txBody>
      </p:sp>
      <p:sp>
        <p:nvSpPr>
          <p:cNvPr id="10" name="Rectangle 9"/>
          <p:cNvSpPr>
            <a:spLocks noChangeArrowheads="1"/>
          </p:cNvSpPr>
          <p:nvPr/>
        </p:nvSpPr>
        <p:spPr bwMode="auto">
          <a:xfrm>
            <a:off x="152400" y="11376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Rectangle 13"/>
          <p:cNvSpPr>
            <a:spLocks noChangeArrowheads="1"/>
          </p:cNvSpPr>
          <p:nvPr/>
        </p:nvSpPr>
        <p:spPr bwMode="auto">
          <a:xfrm>
            <a:off x="-5943600" y="1943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cxnSp>
        <p:nvCxnSpPr>
          <p:cNvPr id="25" name="直線コネクタ 24"/>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26" name="正方形/長方形 25"/>
          <p:cNvSpPr/>
          <p:nvPr/>
        </p:nvSpPr>
        <p:spPr>
          <a:xfrm>
            <a:off x="1704145" y="135083"/>
            <a:ext cx="2948243" cy="369332"/>
          </a:xfrm>
          <a:prstGeom prst="rect">
            <a:avLst/>
          </a:prstGeom>
        </p:spPr>
        <p:txBody>
          <a:bodyPr wrap="none">
            <a:spAutoFit/>
          </a:bodyPr>
          <a:lstStyle/>
          <a:p>
            <a:pPr>
              <a:defRPr/>
            </a:pPr>
            <a:r>
              <a:rPr lang="ja-JP" altLang="en-US" b="1" dirty="0" smtClean="0">
                <a:latin typeface="Meiryo UI" panose="020B0604030504040204" pitchFamily="50" charset="-128"/>
                <a:ea typeface="Meiryo UI" panose="020B0604030504040204" pitchFamily="50" charset="-128"/>
              </a:rPr>
              <a:t>２ー②これまでの取組の成果</a:t>
            </a:r>
            <a:endParaRPr lang="ja-JP" altLang="en-US" b="1"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7986120" y="6536157"/>
            <a:ext cx="2663501"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rPr>
              <a:t>大阪府教育庁調べ</a:t>
            </a:r>
          </a:p>
        </p:txBody>
      </p:sp>
      <p:sp>
        <p:nvSpPr>
          <p:cNvPr id="39" name="テキスト ボックス 6"/>
          <p:cNvSpPr txBox="1"/>
          <p:nvPr/>
        </p:nvSpPr>
        <p:spPr>
          <a:xfrm>
            <a:off x="1491100" y="2028213"/>
            <a:ext cx="584359"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endParaRPr>
          </a:p>
        </p:txBody>
      </p:sp>
      <p:sp>
        <p:nvSpPr>
          <p:cNvPr id="30" name="角丸四角形 29"/>
          <p:cNvSpPr/>
          <p:nvPr/>
        </p:nvSpPr>
        <p:spPr>
          <a:xfrm>
            <a:off x="755952" y="6043310"/>
            <a:ext cx="1692000" cy="258227"/>
          </a:xfrm>
          <a:prstGeom prst="roundRect">
            <a:avLst/>
          </a:prstGeom>
        </p:spPr>
        <p:style>
          <a:lnRef idx="3">
            <a:schemeClr val="lt1"/>
          </a:lnRef>
          <a:fillRef idx="1">
            <a:schemeClr val="dk1"/>
          </a:fillRef>
          <a:effectRef idx="1">
            <a:schemeClr val="dk1"/>
          </a:effectRef>
          <a:fontRef idx="minor">
            <a:schemeClr val="lt1"/>
          </a:fontRef>
        </p:style>
        <p:txBody>
          <a:bodyPr wrap="square" rtlCol="0" anchor="ctr" upright="1">
            <a:spAutoFit/>
          </a:bodyPr>
          <a:lstStyle/>
          <a:p>
            <a:pPr algn="ctr">
              <a:lnSpc>
                <a:spcPts val="1100"/>
              </a:lnSpc>
              <a:spcAft>
                <a:spcPts val="0"/>
              </a:spcAft>
            </a:pPr>
            <a:r>
              <a:rPr lang="en-US" sz="1100" b="1" dirty="0">
                <a:solidFill>
                  <a:srgbClr val="FFFFFF"/>
                </a:solidFill>
                <a:effectLst/>
                <a:latin typeface="Meiryo UI" panose="020B0604030504040204" pitchFamily="50" charset="-128"/>
                <a:ea typeface="ＭＳ Ｐゴシック" panose="020B0600070205080204" pitchFamily="50" charset="-128"/>
                <a:cs typeface="Times New Roman" panose="02020603050405020304" pitchFamily="18" charset="0"/>
              </a:rPr>
              <a:t>H26</a:t>
            </a:r>
            <a:r>
              <a:rPr lang="ja-JP" sz="1100" b="1" dirty="0">
                <a:solidFill>
                  <a:srgbClr val="FFFFFF"/>
                </a:solidFill>
                <a:effectLst/>
                <a:latin typeface="ＭＳ Ｐゴシック" panose="020B0600070205080204" pitchFamily="50" charset="-128"/>
                <a:ea typeface="Meiryo UI" panose="020B0604030504040204" pitchFamily="50" charset="-128"/>
                <a:cs typeface="Times New Roman" panose="02020603050405020304" pitchFamily="18" charset="0"/>
              </a:rPr>
              <a:t>から年々増加傾向</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1" name="テキスト ボックス 6"/>
          <p:cNvSpPr txBox="1"/>
          <p:nvPr/>
        </p:nvSpPr>
        <p:spPr>
          <a:xfrm>
            <a:off x="5298948" y="2029823"/>
            <a:ext cx="584359"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人</a:t>
            </a:r>
            <a:r>
              <a:rPr lang="ja-JP" altLang="en-US" sz="1050" dirty="0" smtClean="0">
                <a:latin typeface="Meiryo UI" panose="020B0604030504040204" pitchFamily="50" charset="-128"/>
                <a:ea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endParaRPr>
          </a:p>
        </p:txBody>
      </p:sp>
      <p:graphicFrame>
        <p:nvGraphicFramePr>
          <p:cNvPr id="42" name="グラフ 41"/>
          <p:cNvGraphicFramePr/>
          <p:nvPr>
            <p:extLst>
              <p:ext uri="{D42A27DB-BD31-4B8C-83A1-F6EECF244321}">
                <p14:modId xmlns:p14="http://schemas.microsoft.com/office/powerpoint/2010/main" val="1698682088"/>
              </p:ext>
            </p:extLst>
          </p:nvPr>
        </p:nvGraphicFramePr>
        <p:xfrm>
          <a:off x="6170411" y="1518334"/>
          <a:ext cx="5040000" cy="4451202"/>
        </p:xfrm>
        <a:graphic>
          <a:graphicData uri="http://schemas.openxmlformats.org/drawingml/2006/chart">
            <c:chart xmlns:c="http://schemas.openxmlformats.org/drawingml/2006/chart" xmlns:r="http://schemas.openxmlformats.org/officeDocument/2006/relationships" r:id="rId3"/>
          </a:graphicData>
        </a:graphic>
      </p:graphicFrame>
      <p:sp>
        <p:nvSpPr>
          <p:cNvPr id="44" name="角丸四角形 43"/>
          <p:cNvSpPr/>
          <p:nvPr/>
        </p:nvSpPr>
        <p:spPr>
          <a:xfrm>
            <a:off x="6170411" y="6039714"/>
            <a:ext cx="1872000" cy="258227"/>
          </a:xfrm>
          <a:prstGeom prst="roundRect">
            <a:avLst/>
          </a:prstGeom>
        </p:spPr>
        <p:style>
          <a:lnRef idx="3">
            <a:schemeClr val="lt1"/>
          </a:lnRef>
          <a:fillRef idx="1">
            <a:schemeClr val="dk1"/>
          </a:fillRef>
          <a:effectRef idx="1">
            <a:schemeClr val="dk1"/>
          </a:effectRef>
          <a:fontRef idx="minor">
            <a:schemeClr val="lt1"/>
          </a:fontRef>
        </p:style>
        <p:txBody>
          <a:bodyPr wrap="square" rtlCol="0" anchor="ctr" upright="1">
            <a:spAutoFit/>
          </a:bodyPr>
          <a:lstStyle/>
          <a:p>
            <a:pPr algn="just">
              <a:lnSpc>
                <a:spcPts val="1100"/>
              </a:lnSpc>
              <a:spcAft>
                <a:spcPts val="0"/>
              </a:spcAft>
            </a:pPr>
            <a:r>
              <a:rPr lang="en-US" sz="1100" b="1" kern="100" dirty="0" smtClean="0">
                <a:solidFill>
                  <a:srgbClr val="FFFFFF"/>
                </a:solidFill>
                <a:effectLst/>
                <a:latin typeface="Meiryo UI" panose="020B0604030504040204" pitchFamily="50" charset="-128"/>
                <a:ea typeface="Meiryo UI" panose="020B0604030504040204" pitchFamily="50" charset="-128"/>
                <a:cs typeface="Times New Roman" panose="02020603050405020304" pitchFamily="18" charset="0"/>
              </a:rPr>
              <a:t>H2</a:t>
            </a:r>
            <a:r>
              <a:rPr lang="en-US" altLang="ja-JP" sz="1100" b="1" kern="100" dirty="0" smtClean="0">
                <a:solidFill>
                  <a:srgbClr val="FFFFFF"/>
                </a:solidFill>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100" b="1" kern="100" dirty="0" smtClean="0">
                <a:solidFill>
                  <a:srgbClr val="FFFFFF"/>
                </a:solidFill>
                <a:effectLst/>
                <a:latin typeface="Meiryo UI" panose="020B0604030504040204" pitchFamily="50" charset="-128"/>
                <a:ea typeface="Meiryo UI" panose="020B0604030504040204" pitchFamily="50" charset="-128"/>
                <a:cs typeface="Times New Roman" panose="02020603050405020304" pitchFamily="18" charset="0"/>
              </a:rPr>
              <a:t>から</a:t>
            </a:r>
            <a:r>
              <a:rPr lang="ja-JP" sz="1100" b="1" kern="100" dirty="0" smtClean="0">
                <a:solidFill>
                  <a:srgbClr val="FFFFFF"/>
                </a:solidFill>
                <a:effectLst/>
                <a:latin typeface="Meiryo UI" panose="020B0604030504040204" pitchFamily="50" charset="-128"/>
                <a:ea typeface="Meiryo UI" panose="020B0604030504040204" pitchFamily="50" charset="-128"/>
                <a:cs typeface="Times New Roman" panose="02020603050405020304" pitchFamily="18" charset="0"/>
              </a:rPr>
              <a:t>資格</a:t>
            </a:r>
            <a:r>
              <a:rPr lang="ja-JP" altLang="en-US" sz="1100" b="1" kern="100" dirty="0" smtClean="0">
                <a:solidFill>
                  <a:srgbClr val="FFFFFF"/>
                </a:solidFill>
                <a:effectLst/>
                <a:latin typeface="Meiryo UI" panose="020B0604030504040204" pitchFamily="50" charset="-128"/>
                <a:ea typeface="Meiryo UI" panose="020B0604030504040204" pitchFamily="50" charset="-128"/>
                <a:cs typeface="Times New Roman" panose="02020603050405020304" pitchFamily="18" charset="0"/>
              </a:rPr>
              <a:t>合格率</a:t>
            </a:r>
            <a:r>
              <a:rPr lang="ja-JP" sz="1100" b="1" kern="100" dirty="0" smtClean="0">
                <a:solidFill>
                  <a:srgbClr val="FFFFFF"/>
                </a:solidFill>
                <a:effectLst/>
                <a:latin typeface="Meiryo UI" panose="020B0604030504040204" pitchFamily="50" charset="-128"/>
                <a:ea typeface="Meiryo UI" panose="020B0604030504040204" pitchFamily="50" charset="-128"/>
                <a:cs typeface="Times New Roman" panose="02020603050405020304" pitchFamily="18" charset="0"/>
              </a:rPr>
              <a:t>を</a:t>
            </a:r>
            <a:r>
              <a:rPr lang="ja-JP" sz="1100" b="1" kern="100" dirty="0">
                <a:solidFill>
                  <a:srgbClr val="FFFFFF"/>
                </a:solidFill>
                <a:effectLst/>
                <a:latin typeface="Meiryo UI" panose="020B0604030504040204" pitchFamily="50" charset="-128"/>
                <a:ea typeface="Meiryo UI" panose="020B0604030504040204" pitchFamily="50" charset="-128"/>
                <a:cs typeface="Times New Roman" panose="02020603050405020304" pitchFamily="18" charset="0"/>
              </a:rPr>
              <a:t>維持</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テキスト ボックス 16"/>
          <p:cNvSpPr txBox="1"/>
          <p:nvPr/>
        </p:nvSpPr>
        <p:spPr>
          <a:xfrm>
            <a:off x="7067666" y="6317951"/>
            <a:ext cx="3245487" cy="22057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algn="ctr">
              <a:lnSpc>
                <a:spcPts val="1000"/>
              </a:lnSpc>
              <a:spcAft>
                <a:spcPts val="0"/>
              </a:spcAft>
            </a:pP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※コロナ禍の影響で</a:t>
            </a:r>
            <a:r>
              <a:rPr lang="en-US" sz="1000" kern="100" dirty="0">
                <a:effectLst/>
                <a:latin typeface="Meiryo UI" panose="020B0604030504040204" pitchFamily="50" charset="-128"/>
                <a:ea typeface="Meiryo UI" panose="020B0604030504040204" pitchFamily="50" charset="-128"/>
                <a:cs typeface="Times New Roman" panose="02020603050405020304" pitchFamily="18" charset="0"/>
              </a:rPr>
              <a:t>R2</a:t>
            </a: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試験の延期・中止が</a:t>
            </a:r>
            <a:r>
              <a:rPr 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あった</a:t>
            </a:r>
            <a:r>
              <a:rPr lang="ja-JP" altLang="en-US" sz="1000" kern="100" dirty="0" smtClean="0">
                <a:latin typeface="Meiryo UI" panose="020B0604030504040204" pitchFamily="50" charset="-128"/>
                <a:ea typeface="Meiryo UI" panose="020B0604030504040204" pitchFamily="50" charset="-128"/>
                <a:cs typeface="Times New Roman" panose="02020603050405020304" pitchFamily="18" charset="0"/>
              </a:rPr>
              <a:t>ため減少</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8" name="テキスト ボックス 6"/>
          <p:cNvSpPr txBox="1"/>
          <p:nvPr/>
        </p:nvSpPr>
        <p:spPr>
          <a:xfrm>
            <a:off x="6913105" y="2028213"/>
            <a:ext cx="584359"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endParaRPr>
          </a:p>
        </p:txBody>
      </p:sp>
      <p:sp>
        <p:nvSpPr>
          <p:cNvPr id="49" name="テキスト ボックス 6"/>
          <p:cNvSpPr txBox="1"/>
          <p:nvPr/>
        </p:nvSpPr>
        <p:spPr>
          <a:xfrm>
            <a:off x="10720953" y="2029823"/>
            <a:ext cx="584359"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人</a:t>
            </a:r>
            <a:r>
              <a:rPr lang="ja-JP" altLang="en-US" sz="1050" dirty="0" smtClean="0">
                <a:latin typeface="Meiryo UI" panose="020B0604030504040204" pitchFamily="50" charset="-128"/>
                <a:ea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2447952" y="6039927"/>
            <a:ext cx="3435355" cy="261610"/>
          </a:xfrm>
          <a:prstGeom prst="rect">
            <a:avLst/>
          </a:prstGeom>
          <a:noFill/>
        </p:spPr>
        <p:txBody>
          <a:bodyPr wrap="square" rtlCol="0">
            <a:spAutoFit/>
          </a:bodyPr>
          <a:lstStyle/>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「理工学大学進学者／卒業者」から「進学率」を算出</a:t>
            </a:r>
            <a:endParaRPr kumimoji="1" lang="ja-JP" altLang="en-US" sz="11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7988752" y="6042842"/>
            <a:ext cx="3234028" cy="261610"/>
          </a:xfrm>
          <a:prstGeom prst="rect">
            <a:avLst/>
          </a:prstGeom>
          <a:noFill/>
        </p:spPr>
        <p:txBody>
          <a:bodyPr wrap="square" rtlCol="0">
            <a:spAutoFit/>
          </a:bodyPr>
          <a:lstStyle/>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「資格合格者／資格受験者」から「合格率」を算出</a:t>
            </a:r>
            <a:endParaRPr kumimoji="1"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74043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5BFAD1CC-12BB-4AB2-9F04-F1BCBE5E9BAF}"/>
              </a:ext>
            </a:extLst>
          </p:cNvPr>
          <p:cNvCxnSpPr/>
          <p:nvPr/>
        </p:nvCxnSpPr>
        <p:spPr>
          <a:xfrm>
            <a:off x="1515949" y="2359389"/>
            <a:ext cx="9160101"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2" name="スライド番号プレースホルダー 1"/>
          <p:cNvSpPr>
            <a:spLocks noGrp="1"/>
          </p:cNvSpPr>
          <p:nvPr>
            <p:ph type="sldNum" sz="quarter" idx="12"/>
          </p:nvPr>
        </p:nvSpPr>
        <p:spPr/>
        <p:txBody>
          <a:bodyPr/>
          <a:lstStyle/>
          <a:p>
            <a:fld id="{20607042-D53A-4E69-917E-B6250902E102}" type="slidenum">
              <a:rPr kumimoji="1" lang="ja-JP" altLang="en-US" smtClean="0">
                <a:latin typeface="Meiryo UI" panose="020B0604030504040204" pitchFamily="50" charset="-128"/>
                <a:ea typeface="Meiryo UI" panose="020B0604030504040204" pitchFamily="50" charset="-128"/>
              </a:rPr>
              <a:t>2</a:t>
            </a:fld>
            <a:endParaRPr kumimoji="1" lang="ja-JP" altLang="en-US" dirty="0">
              <a:latin typeface="Meiryo UI" panose="020B0604030504040204" pitchFamily="50" charset="-128"/>
              <a:ea typeface="Meiryo UI" panose="020B0604030504040204" pitchFamily="50" charset="-128"/>
            </a:endParaRPr>
          </a:p>
        </p:txBody>
      </p:sp>
      <p:sp>
        <p:nvSpPr>
          <p:cNvPr id="11" name="正方形/長方形 10"/>
          <p:cNvSpPr/>
          <p:nvPr/>
        </p:nvSpPr>
        <p:spPr>
          <a:xfrm>
            <a:off x="1515949" y="1757123"/>
            <a:ext cx="3233578" cy="461665"/>
          </a:xfrm>
          <a:prstGeom prst="rect">
            <a:avLst/>
          </a:prstGeom>
        </p:spPr>
        <p:txBody>
          <a:bodyPr wrap="none">
            <a:spAutoFit/>
          </a:bodyPr>
          <a:lstStyle/>
          <a:p>
            <a:r>
              <a:rPr lang="ja-JP" altLang="en-US" sz="2400" dirty="0">
                <a:latin typeface="Meiryo UI" panose="020B0604030504040204" pitchFamily="50" charset="-128"/>
                <a:ea typeface="Meiryo UI" panose="020B0604030504040204" pitchFamily="50" charset="-128"/>
              </a:rPr>
              <a:t>１．これからの審議予定</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881779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1385189" y="679276"/>
            <a:ext cx="3824181" cy="30960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dirty="0" smtClean="0">
                <a:latin typeface="Meiryo UI" panose="020B0604030504040204" pitchFamily="50" charset="-128"/>
                <a:ea typeface="Meiryo UI" panose="020B0604030504040204" pitchFamily="50" charset="-128"/>
              </a:rPr>
              <a:t>「人材育成の重点型」の成果</a:t>
            </a:r>
            <a:r>
              <a:rPr lang="ja-JP" altLang="en-US" sz="1463" b="1" dirty="0">
                <a:latin typeface="Meiryo UI" panose="020B0604030504040204" pitchFamily="50" charset="-128"/>
                <a:ea typeface="Meiryo UI" panose="020B0604030504040204" pitchFamily="50" charset="-128"/>
              </a:rPr>
              <a:t>①</a:t>
            </a:r>
          </a:p>
        </p:txBody>
      </p:sp>
      <p:sp>
        <p:nvSpPr>
          <p:cNvPr id="2" name="スライド番号プレースホルダー 1"/>
          <p:cNvSpPr>
            <a:spLocks noGrp="1"/>
          </p:cNvSpPr>
          <p:nvPr>
            <p:ph type="sldNum" sz="quarter" idx="12"/>
          </p:nvPr>
        </p:nvSpPr>
        <p:spPr>
          <a:xfrm>
            <a:off x="9382040" y="6464689"/>
            <a:ext cx="2221206" cy="348467"/>
          </a:xfrm>
        </p:spPr>
        <p:txBody>
          <a:bodyPr/>
          <a:lstStyle/>
          <a:p>
            <a:fld id="{20607042-D53A-4E69-917E-B6250902E102}" type="slidenum">
              <a:rPr kumimoji="1" lang="ja-JP" altLang="en-US" smtClean="0"/>
              <a:t>20</a:t>
            </a:fld>
            <a:endParaRPr kumimoji="1" lang="ja-JP" altLang="en-US" dirty="0"/>
          </a:p>
        </p:txBody>
      </p:sp>
      <p:sp>
        <p:nvSpPr>
          <p:cNvPr id="10" name="Rectangle 9"/>
          <p:cNvSpPr>
            <a:spLocks noChangeArrowheads="1"/>
          </p:cNvSpPr>
          <p:nvPr/>
        </p:nvSpPr>
        <p:spPr bwMode="auto">
          <a:xfrm>
            <a:off x="152400" y="11376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Rectangle 13"/>
          <p:cNvSpPr>
            <a:spLocks noChangeArrowheads="1"/>
          </p:cNvSpPr>
          <p:nvPr/>
        </p:nvSpPr>
        <p:spPr bwMode="auto">
          <a:xfrm>
            <a:off x="-5943600" y="1943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cxnSp>
        <p:nvCxnSpPr>
          <p:cNvPr id="25" name="直線コネクタ 24"/>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26" name="正方形/長方形 25"/>
          <p:cNvSpPr/>
          <p:nvPr/>
        </p:nvSpPr>
        <p:spPr>
          <a:xfrm>
            <a:off x="1704145" y="135083"/>
            <a:ext cx="2948243" cy="369332"/>
          </a:xfrm>
          <a:prstGeom prst="rect">
            <a:avLst/>
          </a:prstGeom>
        </p:spPr>
        <p:txBody>
          <a:bodyPr wrap="none">
            <a:spAutoFit/>
          </a:bodyPr>
          <a:lstStyle/>
          <a:p>
            <a:pPr>
              <a:defRPr/>
            </a:pPr>
            <a:r>
              <a:rPr lang="ja-JP" altLang="en-US" b="1" dirty="0" smtClean="0">
                <a:latin typeface="Meiryo UI" panose="020B0604030504040204" pitchFamily="50" charset="-128"/>
                <a:ea typeface="Meiryo UI" panose="020B0604030504040204" pitchFamily="50" charset="-128"/>
              </a:rPr>
              <a:t>２ー②これまでの取組の成果</a:t>
            </a:r>
            <a:endParaRPr lang="ja-JP" altLang="en-US" b="1"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7986120" y="6536157"/>
            <a:ext cx="2663501"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rPr>
              <a:t>大阪府教育庁調べ</a:t>
            </a:r>
          </a:p>
        </p:txBody>
      </p:sp>
      <p:sp>
        <p:nvSpPr>
          <p:cNvPr id="39" name="テキスト ボックス 6"/>
          <p:cNvSpPr txBox="1"/>
          <p:nvPr/>
        </p:nvSpPr>
        <p:spPr>
          <a:xfrm>
            <a:off x="1491100" y="2028213"/>
            <a:ext cx="584359"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endParaRPr>
          </a:p>
        </p:txBody>
      </p:sp>
      <p:sp>
        <p:nvSpPr>
          <p:cNvPr id="31" name="テキスト ボックス 6"/>
          <p:cNvSpPr txBox="1"/>
          <p:nvPr/>
        </p:nvSpPr>
        <p:spPr>
          <a:xfrm>
            <a:off x="5298948" y="2029823"/>
            <a:ext cx="584359"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人</a:t>
            </a:r>
            <a:r>
              <a:rPr lang="ja-JP" altLang="en-US" sz="1050" dirty="0" smtClean="0">
                <a:latin typeface="Meiryo UI" panose="020B0604030504040204" pitchFamily="50" charset="-128"/>
                <a:ea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endParaRPr>
          </a:p>
        </p:txBody>
      </p:sp>
      <p:graphicFrame>
        <p:nvGraphicFramePr>
          <p:cNvPr id="21" name="グラフ 20"/>
          <p:cNvGraphicFramePr/>
          <p:nvPr>
            <p:extLst>
              <p:ext uri="{D42A27DB-BD31-4B8C-83A1-F6EECF244321}">
                <p14:modId xmlns:p14="http://schemas.microsoft.com/office/powerpoint/2010/main" val="4258779134"/>
              </p:ext>
            </p:extLst>
          </p:nvPr>
        </p:nvGraphicFramePr>
        <p:xfrm>
          <a:off x="730810" y="1518334"/>
          <a:ext cx="5237202" cy="4451202"/>
        </p:xfrm>
        <a:graphic>
          <a:graphicData uri="http://schemas.openxmlformats.org/drawingml/2006/chart">
            <c:chart xmlns:c="http://schemas.openxmlformats.org/drawingml/2006/chart" xmlns:r="http://schemas.openxmlformats.org/officeDocument/2006/relationships" r:id="rId2"/>
          </a:graphicData>
        </a:graphic>
      </p:graphicFrame>
      <p:sp>
        <p:nvSpPr>
          <p:cNvPr id="22" name="角丸四角形 21"/>
          <p:cNvSpPr/>
          <p:nvPr/>
        </p:nvSpPr>
        <p:spPr>
          <a:xfrm>
            <a:off x="730810" y="6070572"/>
            <a:ext cx="1838960" cy="271780"/>
          </a:xfrm>
          <a:prstGeom prst="roundRect">
            <a:avLst/>
          </a:prstGeom>
        </p:spPr>
        <p:style>
          <a:lnRef idx="3">
            <a:schemeClr val="lt1"/>
          </a:lnRef>
          <a:fillRef idx="1">
            <a:schemeClr val="dk1"/>
          </a:fillRef>
          <a:effectRef idx="1">
            <a:schemeClr val="dk1"/>
          </a:effectRef>
          <a:fontRef idx="minor">
            <a:schemeClr val="lt1"/>
          </a:fontRef>
        </p:style>
        <p:txBody>
          <a:bodyPr wrap="square" rtlCol="0" anchor="ctr" upright="1">
            <a:spAutoFit/>
          </a:bodyPr>
          <a:lstStyle/>
          <a:p>
            <a:pPr algn="ctr">
              <a:lnSpc>
                <a:spcPts val="1100"/>
              </a:lnSpc>
              <a:spcAft>
                <a:spcPts val="0"/>
              </a:spcAft>
            </a:pPr>
            <a:r>
              <a:rPr lang="en-US" sz="1100" b="1" kern="100" dirty="0">
                <a:solidFill>
                  <a:srgbClr val="FFFFFF"/>
                </a:solidFill>
                <a:effectLst/>
                <a:latin typeface="Meiryo UI" panose="020B0604030504040204" pitchFamily="50" charset="-128"/>
                <a:ea typeface="游明朝" panose="02020400000000000000" pitchFamily="18" charset="-128"/>
                <a:cs typeface="Times New Roman" panose="02020603050405020304" pitchFamily="18" charset="0"/>
              </a:rPr>
              <a:t>H26</a:t>
            </a:r>
            <a:r>
              <a:rPr lang="ja-JP" sz="1100" b="1" kern="100" dirty="0">
                <a:solidFill>
                  <a:srgbClr val="FFFFFF"/>
                </a:solidFill>
                <a:effectLst/>
                <a:ea typeface="Meiryo UI" panose="020B0604030504040204" pitchFamily="50" charset="-128"/>
                <a:cs typeface="Times New Roman" panose="02020603050405020304" pitchFamily="18" charset="0"/>
              </a:rPr>
              <a:t>から年々増加傾向</a:t>
            </a:r>
            <a:endParaRPr lang="ja-JP" sz="1050" kern="100" dirty="0">
              <a:effectLst/>
              <a:ea typeface="游明朝" panose="02020400000000000000" pitchFamily="18" charset="-128"/>
              <a:cs typeface="Times New Roman" panose="02020603050405020304" pitchFamily="18" charset="0"/>
            </a:endParaRPr>
          </a:p>
        </p:txBody>
      </p:sp>
      <p:sp>
        <p:nvSpPr>
          <p:cNvPr id="23" name="テキスト ボックス 22"/>
          <p:cNvSpPr txBox="1"/>
          <p:nvPr/>
        </p:nvSpPr>
        <p:spPr>
          <a:xfrm>
            <a:off x="2591172" y="6132692"/>
            <a:ext cx="3234028" cy="261610"/>
          </a:xfrm>
          <a:prstGeom prst="rect">
            <a:avLst/>
          </a:prstGeom>
          <a:noFill/>
        </p:spPr>
        <p:txBody>
          <a:bodyPr wrap="square" rtlCol="0">
            <a:spAutoFit/>
          </a:bodyPr>
          <a:lstStyle/>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参加者</a:t>
            </a:r>
            <a:r>
              <a:rPr lang="ja-JP" altLang="en-US" sz="1100" dirty="0" smtClean="0">
                <a:latin typeface="Meiryo UI" panose="020B0604030504040204" pitchFamily="50" charset="-128"/>
                <a:ea typeface="Meiryo UI" panose="020B0604030504040204" pitchFamily="50" charset="-128"/>
              </a:rPr>
              <a:t>／在籍生徒数」から「</a:t>
            </a:r>
            <a:r>
              <a:rPr lang="ja-JP" altLang="en-US" sz="1100" dirty="0">
                <a:latin typeface="Meiryo UI" panose="020B0604030504040204" pitchFamily="50" charset="-128"/>
                <a:ea typeface="Meiryo UI" panose="020B0604030504040204" pitchFamily="50" charset="-128"/>
              </a:rPr>
              <a:t>参加</a:t>
            </a:r>
            <a:r>
              <a:rPr lang="ja-JP" altLang="en-US" sz="1100" dirty="0" smtClean="0">
                <a:latin typeface="Meiryo UI" panose="020B0604030504040204" pitchFamily="50" charset="-128"/>
                <a:ea typeface="Meiryo UI" panose="020B0604030504040204" pitchFamily="50" charset="-128"/>
              </a:rPr>
              <a:t>率」を算出</a:t>
            </a:r>
            <a:endParaRPr kumimoji="1" lang="ja-JP" altLang="en-US" sz="1100" dirty="0">
              <a:latin typeface="Meiryo UI" panose="020B0604030504040204" pitchFamily="50" charset="-128"/>
              <a:ea typeface="Meiryo UI" panose="020B0604030504040204" pitchFamily="50" charset="-128"/>
            </a:endParaRPr>
          </a:p>
        </p:txBody>
      </p:sp>
      <p:sp>
        <p:nvSpPr>
          <p:cNvPr id="24" name="テキスト ボックス 16"/>
          <p:cNvSpPr txBox="1"/>
          <p:nvPr/>
        </p:nvSpPr>
        <p:spPr>
          <a:xfrm>
            <a:off x="2586690" y="6406533"/>
            <a:ext cx="3593481" cy="22057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algn="ctr">
              <a:lnSpc>
                <a:spcPts val="1000"/>
              </a:lnSpc>
              <a:spcAft>
                <a:spcPts val="0"/>
              </a:spcAft>
            </a:pP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※コロナ禍の影響で</a:t>
            </a:r>
            <a:r>
              <a:rPr 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R2</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企業</a:t>
            </a:r>
            <a:r>
              <a:rPr lang="ja-JP" altLang="en-US" sz="1000" kern="100" dirty="0" smtClean="0">
                <a:latin typeface="Meiryo UI" panose="020B0604030504040204" pitchFamily="50" charset="-128"/>
                <a:ea typeface="Meiryo UI" panose="020B0604030504040204" pitchFamily="50" charset="-128"/>
                <a:cs typeface="Times New Roman" panose="02020603050405020304" pitchFamily="18" charset="0"/>
              </a:rPr>
              <a:t>連携等</a:t>
            </a:r>
            <a:r>
              <a:rPr 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の</a:t>
            </a: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延期・中止が</a:t>
            </a:r>
            <a:r>
              <a:rPr 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あった</a:t>
            </a:r>
            <a:r>
              <a:rPr lang="ja-JP" altLang="en-US" sz="1000" kern="100" dirty="0" smtClean="0">
                <a:latin typeface="Meiryo UI" panose="020B0604030504040204" pitchFamily="50" charset="-128"/>
                <a:ea typeface="Meiryo UI" panose="020B0604030504040204" pitchFamily="50" charset="-128"/>
                <a:cs typeface="Times New Roman" panose="02020603050405020304" pitchFamily="18" charset="0"/>
              </a:rPr>
              <a:t>ため減少</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5821856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785396" y="6492875"/>
            <a:ext cx="2228850" cy="365125"/>
          </a:xfrm>
        </p:spPr>
        <p:txBody>
          <a:bodyPr/>
          <a:lstStyle/>
          <a:p>
            <a:fld id="{20607042-D53A-4E69-917E-B6250902E102}" type="slidenum">
              <a:rPr kumimoji="1" lang="ja-JP" altLang="en-US" smtClean="0"/>
              <a:t>21</a:t>
            </a:fld>
            <a:endParaRPr kumimoji="1" lang="ja-JP" altLang="en-US" dirty="0"/>
          </a:p>
        </p:txBody>
      </p:sp>
      <p:sp>
        <p:nvSpPr>
          <p:cNvPr id="15" name="Rectangle 13"/>
          <p:cNvSpPr>
            <a:spLocks noChangeArrowheads="1"/>
          </p:cNvSpPr>
          <p:nvPr/>
        </p:nvSpPr>
        <p:spPr bwMode="auto">
          <a:xfrm>
            <a:off x="-5943600" y="1943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4" name="角丸四角形 23"/>
          <p:cNvSpPr/>
          <p:nvPr/>
        </p:nvSpPr>
        <p:spPr>
          <a:xfrm>
            <a:off x="676276" y="636391"/>
            <a:ext cx="1490730" cy="32400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dirty="0">
                <a:latin typeface="Meiryo UI" panose="020B0604030504040204" pitchFamily="50" charset="-128"/>
                <a:ea typeface="Meiryo UI" panose="020B0604030504040204" pitchFamily="50" charset="-128"/>
              </a:rPr>
              <a:t>課題</a:t>
            </a:r>
          </a:p>
        </p:txBody>
      </p:sp>
      <p:sp>
        <p:nvSpPr>
          <p:cNvPr id="25" name="正方形/長方形 24"/>
          <p:cNvSpPr/>
          <p:nvPr/>
        </p:nvSpPr>
        <p:spPr>
          <a:xfrm>
            <a:off x="676276" y="975865"/>
            <a:ext cx="10554100" cy="784830"/>
          </a:xfrm>
          <a:prstGeom prst="rect">
            <a:avLst/>
          </a:prstGeom>
          <a:ln/>
        </p:spPr>
        <p:style>
          <a:lnRef idx="2">
            <a:schemeClr val="dk1"/>
          </a:lnRef>
          <a:fillRef idx="1">
            <a:schemeClr val="lt1"/>
          </a:fillRef>
          <a:effectRef idx="0">
            <a:schemeClr val="dk1"/>
          </a:effectRef>
          <a:fontRef idx="minor">
            <a:schemeClr val="dk1"/>
          </a:fontRef>
        </p:style>
        <p:txBody>
          <a:bodyPr wrap="square" rtlCol="0" anchor="t" anchorCtr="0">
            <a:spAutoFit/>
          </a:bodyPr>
          <a:lstStyle/>
          <a:p>
            <a:pPr>
              <a:lnSpc>
                <a:spcPts val="1800"/>
              </a:lnSpc>
            </a:pPr>
            <a:r>
              <a:rPr lang="ja-JP" altLang="en-US" sz="1400" dirty="0">
                <a:latin typeface="Meiryo UI" panose="020B0604030504040204" pitchFamily="50" charset="-128"/>
                <a:ea typeface="Meiryo UI" panose="020B0604030504040204" pitchFamily="50" charset="-128"/>
              </a:rPr>
              <a:t>●少子化の影響による公立中学校卒業者数の減少</a:t>
            </a:r>
          </a:p>
          <a:p>
            <a:pPr>
              <a:lnSpc>
                <a:spcPts val="1800"/>
              </a:lnSpc>
            </a:pPr>
            <a:r>
              <a:rPr lang="ja-JP" altLang="en-US" sz="1400" dirty="0">
                <a:latin typeface="Meiryo UI" panose="020B0604030504040204" pitchFamily="50" charset="-128"/>
                <a:ea typeface="Meiryo UI" panose="020B0604030504040204" pitchFamily="50" charset="-128"/>
              </a:rPr>
              <a:t>●実習</a:t>
            </a:r>
            <a:r>
              <a:rPr lang="ja-JP" altLang="en-US" sz="1400" dirty="0" smtClean="0">
                <a:latin typeface="Meiryo UI" panose="020B0604030504040204" pitchFamily="50" charset="-128"/>
                <a:ea typeface="Meiryo UI" panose="020B0604030504040204" pitchFamily="50" charset="-128"/>
              </a:rPr>
              <a:t>施設・設備</a:t>
            </a:r>
            <a:r>
              <a:rPr lang="ja-JP" altLang="en-US" sz="1400" dirty="0">
                <a:latin typeface="Meiryo UI" panose="020B0604030504040204" pitchFamily="50" charset="-128"/>
                <a:ea typeface="Meiryo UI" panose="020B0604030504040204" pitchFamily="50" charset="-128"/>
              </a:rPr>
              <a:t>の老朽化及び、日々進歩する技術革新のスピードにハード・ソフトともに十分に対応できていない</a:t>
            </a:r>
          </a:p>
          <a:p>
            <a:pPr>
              <a:lnSpc>
                <a:spcPts val="1800"/>
              </a:lnSpc>
            </a:pPr>
            <a:r>
              <a:rPr lang="ja-JP" altLang="en-US" sz="1400" dirty="0" smtClean="0">
                <a:latin typeface="Meiryo UI" panose="020B0604030504040204" pitchFamily="50" charset="-128"/>
                <a:ea typeface="Meiryo UI" panose="020B0604030504040204" pitchFamily="50" charset="-128"/>
              </a:rPr>
              <a:t>●工科</a:t>
            </a:r>
            <a:r>
              <a:rPr lang="ja-JP" altLang="en-US" sz="1400" dirty="0">
                <a:latin typeface="Meiryo UI" panose="020B0604030504040204" pitchFamily="50" charset="-128"/>
                <a:ea typeface="Meiryo UI" panose="020B0604030504040204" pitchFamily="50" charset="-128"/>
              </a:rPr>
              <a:t>高校の強みや特徴が</a:t>
            </a:r>
            <a:r>
              <a:rPr lang="ja-JP" altLang="en-US" sz="1400" dirty="0" smtClean="0">
                <a:latin typeface="Meiryo UI" panose="020B0604030504040204" pitchFamily="50" charset="-128"/>
                <a:ea typeface="Meiryo UI" panose="020B0604030504040204" pitchFamily="50" charset="-128"/>
              </a:rPr>
              <a:t>、小・中学生</a:t>
            </a:r>
            <a:r>
              <a:rPr lang="ja-JP" altLang="en-US" sz="1400" dirty="0">
                <a:latin typeface="Meiryo UI" panose="020B0604030504040204" pitchFamily="50" charset="-128"/>
                <a:ea typeface="Meiryo UI" panose="020B0604030504040204" pitchFamily="50" charset="-128"/>
              </a:rPr>
              <a:t>とその保護者、中学校教員に十分に伝わっていない</a:t>
            </a:r>
          </a:p>
        </p:txBody>
      </p:sp>
      <p:cxnSp>
        <p:nvCxnSpPr>
          <p:cNvPr id="8" name="直線コネクタ 7"/>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9" name="正方形/長方形 8"/>
          <p:cNvSpPr/>
          <p:nvPr/>
        </p:nvSpPr>
        <p:spPr>
          <a:xfrm>
            <a:off x="1704145" y="135083"/>
            <a:ext cx="5609228" cy="369332"/>
          </a:xfrm>
          <a:prstGeom prst="rect">
            <a:avLst/>
          </a:prstGeom>
        </p:spPr>
        <p:txBody>
          <a:bodyPr wrap="none">
            <a:spAutoFit/>
          </a:bodyPr>
          <a:lstStyle/>
          <a:p>
            <a:pPr>
              <a:defRPr/>
            </a:pPr>
            <a:r>
              <a:rPr lang="ja-JP" altLang="en-US" b="1" dirty="0" smtClean="0">
                <a:latin typeface="Meiryo UI" panose="020B0604030504040204" pitchFamily="50" charset="-128"/>
                <a:ea typeface="Meiryo UI" panose="020B0604030504040204" pitchFamily="50" charset="-128"/>
              </a:rPr>
              <a:t>２ー③工業系高校の</a:t>
            </a:r>
            <a:r>
              <a:rPr lang="ja-JP" altLang="en-US" b="1" dirty="0">
                <a:latin typeface="Meiryo UI" panose="020B0604030504040204" pitchFamily="50" charset="-128"/>
                <a:ea typeface="Meiryo UI" panose="020B0604030504040204" pitchFamily="50" charset="-128"/>
              </a:rPr>
              <a:t>あり方に係る審議に向けた課題認識</a:t>
            </a:r>
          </a:p>
        </p:txBody>
      </p:sp>
      <p:sp>
        <p:nvSpPr>
          <p:cNvPr id="12" name="角丸四角形 11"/>
          <p:cNvSpPr/>
          <p:nvPr/>
        </p:nvSpPr>
        <p:spPr>
          <a:xfrm>
            <a:off x="676275" y="2111716"/>
            <a:ext cx="4230575" cy="32400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dirty="0" smtClean="0">
                <a:latin typeface="Meiryo UI" panose="020B0604030504040204" pitchFamily="50" charset="-128"/>
                <a:ea typeface="Meiryo UI" panose="020B0604030504040204" pitchFamily="50" charset="-128"/>
              </a:rPr>
              <a:t>「</a:t>
            </a:r>
            <a:r>
              <a:rPr lang="ja-JP" altLang="en-US" sz="1463" b="1" dirty="0">
                <a:latin typeface="Meiryo UI" panose="020B0604030504040204" pitchFamily="50" charset="-128"/>
                <a:ea typeface="Meiryo UI" panose="020B0604030504040204" pitchFamily="50" charset="-128"/>
              </a:rPr>
              <a:t>工業</a:t>
            </a:r>
            <a:r>
              <a:rPr lang="ja-JP" altLang="en-US" sz="1463" b="1" dirty="0" smtClean="0">
                <a:latin typeface="Meiryo UI" panose="020B0604030504040204" pitchFamily="50" charset="-128"/>
                <a:ea typeface="Meiryo UI" panose="020B0604030504040204" pitchFamily="50" charset="-128"/>
              </a:rPr>
              <a:t>系高校のあり方」についての検討が必要な項目</a:t>
            </a:r>
            <a:endParaRPr lang="ja-JP" altLang="en-US" sz="1463" b="1" dirty="0">
              <a:latin typeface="Meiryo UI" panose="020B0604030504040204" pitchFamily="50" charset="-128"/>
              <a:ea typeface="Meiryo UI" panose="020B0604030504040204" pitchFamily="50" charset="-128"/>
            </a:endParaRPr>
          </a:p>
        </p:txBody>
      </p:sp>
      <p:sp>
        <p:nvSpPr>
          <p:cNvPr id="28" name="角丸四角形 27"/>
          <p:cNvSpPr/>
          <p:nvPr/>
        </p:nvSpPr>
        <p:spPr>
          <a:xfrm>
            <a:off x="906982" y="3502700"/>
            <a:ext cx="3989275" cy="340519"/>
          </a:xfrm>
          <a:prstGeom prst="round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square" rtlCol="0" anchor="ctr">
            <a:spAutoFit/>
          </a:bodyPr>
          <a:lstStyle/>
          <a:p>
            <a:r>
              <a:rPr lang="ja-JP" altLang="en-US" sz="1400" b="1" dirty="0">
                <a:latin typeface="Meiryo UI" panose="020B0604030504040204" pitchFamily="50" charset="-128"/>
                <a:ea typeface="Meiryo UI" panose="020B0604030504040204" pitchFamily="50" charset="-128"/>
              </a:rPr>
              <a:t>②</a:t>
            </a:r>
            <a:r>
              <a:rPr lang="ja-JP" altLang="en-US" sz="1400" b="1" dirty="0" smtClean="0">
                <a:latin typeface="Meiryo UI" panose="020B0604030504040204" pitchFamily="50" charset="-128"/>
                <a:ea typeface="Meiryo UI" panose="020B0604030504040204" pitchFamily="50" charset="-128"/>
              </a:rPr>
              <a:t>工業系高校における教育内容の充実と人材育成</a:t>
            </a:r>
            <a:endParaRPr kumimoji="1" lang="ja-JP" altLang="en-US" sz="1400" b="1"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906982" y="3885927"/>
            <a:ext cx="10303276"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smtClean="0">
                <a:latin typeface="Meiryo UI" panose="020B0604030504040204" pitchFamily="50" charset="-128"/>
                <a:ea typeface="Meiryo UI" panose="020B0604030504040204" pitchFamily="50" charset="-128"/>
              </a:rPr>
              <a:t>●最先端技術を取り入れた授業の充実</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●企業、大学等との外部連携の強化</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●老朽化・安全対策に係る施設・設備の更新</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●教員の技術力・指導力</a:t>
            </a:r>
            <a:r>
              <a:rPr lang="ja-JP" altLang="en-US" sz="1400" dirty="0" smtClean="0">
                <a:latin typeface="Meiryo UI" panose="020B0604030504040204" pitchFamily="50" charset="-128"/>
                <a:ea typeface="Meiryo UI" panose="020B0604030504040204" pitchFamily="50" charset="-128"/>
              </a:rPr>
              <a:t>向上（最先端</a:t>
            </a:r>
            <a:r>
              <a:rPr lang="ja-JP" altLang="en-US" sz="1400" dirty="0">
                <a:latin typeface="Meiryo UI" panose="020B0604030504040204" pitchFamily="50" charset="-128"/>
                <a:ea typeface="Meiryo UI" panose="020B0604030504040204" pitchFamily="50" charset="-128"/>
              </a:rPr>
              <a:t>技術・機器に対応するための教員を対象とした研修等の企画など</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912279" y="2984426"/>
            <a:ext cx="10312800"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smtClean="0">
                <a:latin typeface="Meiryo UI" panose="020B0604030504040204" pitchFamily="50" charset="-128"/>
                <a:ea typeface="Meiryo UI" panose="020B0604030504040204" pitchFamily="50" charset="-128"/>
              </a:rPr>
              <a:t>●公立中学校卒業者数が減少する中で、今後も産業人材の育成を継続していくための工業系高校の役割とあり方。</a:t>
            </a:r>
            <a:r>
              <a:rPr lang="ja-JP" altLang="en-US" sz="1400" dirty="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p:txBody>
      </p:sp>
      <p:sp>
        <p:nvSpPr>
          <p:cNvPr id="32" name="角丸四角形 31"/>
          <p:cNvSpPr/>
          <p:nvPr/>
        </p:nvSpPr>
        <p:spPr>
          <a:xfrm>
            <a:off x="906981" y="2588523"/>
            <a:ext cx="5816547" cy="340519"/>
          </a:xfrm>
          <a:prstGeom prst="round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square" rtlCol="0" anchor="ctr">
            <a:spAutoFit/>
          </a:bodyPr>
          <a:lstStyle/>
          <a:p>
            <a:r>
              <a:rPr lang="ja-JP" altLang="en-US" sz="1400" b="1" dirty="0" smtClean="0">
                <a:latin typeface="Meiryo UI" panose="020B0604030504040204" pitchFamily="50" charset="-128"/>
                <a:ea typeface="Meiryo UI" panose="020B0604030504040204" pitchFamily="50" charset="-128"/>
              </a:rPr>
              <a:t>①公立中学校卒業者数が減少する中での工業系高校の役割とあり方</a:t>
            </a:r>
            <a:endParaRPr kumimoji="1" lang="ja-JP" altLang="en-US" sz="1400" b="1" dirty="0">
              <a:latin typeface="Meiryo UI" panose="020B0604030504040204" pitchFamily="50" charset="-128"/>
              <a:ea typeface="Meiryo UI" panose="020B0604030504040204" pitchFamily="50" charset="-128"/>
            </a:endParaRPr>
          </a:p>
        </p:txBody>
      </p:sp>
      <p:sp>
        <p:nvSpPr>
          <p:cNvPr id="33" name="角丸四角形 32"/>
          <p:cNvSpPr/>
          <p:nvPr/>
        </p:nvSpPr>
        <p:spPr>
          <a:xfrm>
            <a:off x="912279" y="5042354"/>
            <a:ext cx="3268060" cy="340519"/>
          </a:xfrm>
          <a:prstGeom prst="round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square" rtlCol="0" anchor="ctr">
            <a:spAutoFit/>
          </a:bodyPr>
          <a:lstStyle/>
          <a:p>
            <a:r>
              <a:rPr lang="ja-JP" altLang="en-US" sz="1400" b="1" dirty="0" smtClean="0">
                <a:latin typeface="Meiryo UI" panose="020B0604030504040204" pitchFamily="50" charset="-128"/>
                <a:ea typeface="Meiryo UI" panose="020B0604030504040204" pitchFamily="50" charset="-128"/>
              </a:rPr>
              <a:t>③工業系高校の魅力発信とイメージ戦略</a:t>
            </a:r>
            <a:endParaRPr kumimoji="1" lang="ja-JP" altLang="en-US" sz="1400" b="1"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917575" y="5405516"/>
            <a:ext cx="10312801"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ものづくり魅力発信の</a:t>
            </a:r>
            <a:r>
              <a:rPr lang="ja-JP" altLang="en-US" sz="1400" dirty="0" smtClean="0">
                <a:latin typeface="Meiryo UI" panose="020B0604030504040204" pitchFamily="50" charset="-128"/>
                <a:ea typeface="Meiryo UI" panose="020B0604030504040204" pitchFamily="50" charset="-128"/>
              </a:rPr>
              <a:t>強化（小</a:t>
            </a:r>
            <a:r>
              <a:rPr lang="ja-JP" altLang="en-US" sz="1400" dirty="0">
                <a:latin typeface="Meiryo UI" panose="020B0604030504040204" pitchFamily="50" charset="-128"/>
                <a:ea typeface="Meiryo UI" panose="020B0604030504040204" pitchFamily="50" charset="-128"/>
              </a:rPr>
              <a:t>・中学生を対象としたイベントや、保護者・中学校教員を対象とした説明会</a:t>
            </a:r>
            <a:r>
              <a:rPr lang="ja-JP" altLang="en-US" sz="1400" dirty="0" smtClean="0">
                <a:latin typeface="Meiryo UI" panose="020B0604030504040204" pitchFamily="50" charset="-128"/>
                <a:ea typeface="Meiryo UI" panose="020B0604030504040204" pitchFamily="50" charset="-128"/>
              </a:rPr>
              <a:t>など）</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PBL(</a:t>
            </a:r>
            <a:r>
              <a:rPr lang="ja-JP" altLang="en-US" sz="1400" dirty="0" smtClean="0">
                <a:latin typeface="Meiryo UI" panose="020B0604030504040204" pitchFamily="50" charset="-128"/>
                <a:ea typeface="Meiryo UI" panose="020B0604030504040204" pitchFamily="50" charset="-128"/>
              </a:rPr>
              <a:t>課題解決型学習</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の充実・発展やデュアルシステム</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長期企業研修</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の定着・深化　</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●理工系学部大学への進学強化（大学との提携等）　</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IT(AI</a:t>
            </a:r>
            <a:r>
              <a:rPr lang="ja-JP" altLang="en-US" sz="1400" dirty="0" err="1" smtClean="0">
                <a:latin typeface="Meiryo UI" panose="020B0604030504040204" pitchFamily="50" charset="-128"/>
                <a:ea typeface="Meiryo UI" panose="020B0604030504040204" pitchFamily="50" charset="-128"/>
              </a:rPr>
              <a:t>、</a:t>
            </a:r>
            <a:r>
              <a:rPr lang="en-US" altLang="ja-JP" sz="1400" dirty="0" err="1" smtClean="0">
                <a:latin typeface="Meiryo UI" panose="020B0604030504040204" pitchFamily="50" charset="-128"/>
                <a:ea typeface="Meiryo UI" panose="020B0604030504040204" pitchFamily="50" charset="-128"/>
              </a:rPr>
              <a:t>IoT</a:t>
            </a:r>
            <a:r>
              <a:rPr lang="ja-JP" altLang="en-US" sz="1400" dirty="0" err="1"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ロボットなど</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など最先端技術を学べる教育内容の発信</a:t>
            </a:r>
            <a:endParaRPr lang="en-US" altLang="ja-JP" sz="14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01355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12124" y="435216"/>
            <a:ext cx="10470524"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社会に開かれた教育課程の実現（新しい高等学校学習指導要領の実施）</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文部</a:t>
            </a:r>
            <a:r>
              <a:rPr kumimoji="1" lang="ja-JP" altLang="en-US" sz="1400" b="1" dirty="0" smtClean="0">
                <a:latin typeface="Meiryo UI" panose="020B0604030504040204" pitchFamily="50" charset="-128"/>
                <a:ea typeface="Meiryo UI" panose="020B0604030504040204" pitchFamily="50" charset="-128"/>
              </a:rPr>
              <a:t>科学省学習指導要領」より抜粋</a:t>
            </a:r>
            <a:endParaRPr kumimoji="1" lang="ja-JP" altLang="en-US" sz="1400" b="1" dirty="0">
              <a:latin typeface="Meiryo UI" panose="020B0604030504040204" pitchFamily="50" charset="-128"/>
              <a:ea typeface="Meiryo UI" panose="020B0604030504040204" pitchFamily="50" charset="-128"/>
            </a:endParaRPr>
          </a:p>
        </p:txBody>
      </p:sp>
      <p:sp>
        <p:nvSpPr>
          <p:cNvPr id="4" name="正方形/長方形 3"/>
          <p:cNvSpPr/>
          <p:nvPr/>
        </p:nvSpPr>
        <p:spPr>
          <a:xfrm>
            <a:off x="412124" y="1683957"/>
            <a:ext cx="11191740"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600" dirty="0" smtClean="0">
                <a:latin typeface="Meiryo UI" panose="020B0604030504040204" pitchFamily="50" charset="-128"/>
                <a:ea typeface="Meiryo UI" panose="020B0604030504040204" pitchFamily="50" charset="-128"/>
              </a:rPr>
              <a:t>　平成 </a:t>
            </a:r>
            <a:r>
              <a:rPr lang="en-US" altLang="ja-JP" sz="1600" dirty="0">
                <a:latin typeface="Meiryo UI" panose="020B0604030504040204" pitchFamily="50" charset="-128"/>
                <a:ea typeface="Meiryo UI" panose="020B0604030504040204" pitchFamily="50" charset="-128"/>
              </a:rPr>
              <a:t>28 </a:t>
            </a:r>
            <a:r>
              <a:rPr lang="ja-JP" altLang="en-US" sz="1600" dirty="0">
                <a:latin typeface="Meiryo UI" panose="020B0604030504040204" pitchFamily="50" charset="-128"/>
                <a:ea typeface="Meiryo UI" panose="020B0604030504040204" pitchFamily="50" charset="-128"/>
              </a:rPr>
              <a:t>年 </a:t>
            </a:r>
            <a:r>
              <a:rPr lang="en-US" altLang="ja-JP" sz="1600" dirty="0">
                <a:latin typeface="Meiryo UI" panose="020B0604030504040204" pitchFamily="50" charset="-128"/>
                <a:ea typeface="Meiryo UI" panose="020B0604030504040204" pitchFamily="50" charset="-128"/>
              </a:rPr>
              <a:t>12 </a:t>
            </a:r>
            <a:r>
              <a:rPr lang="ja-JP" altLang="en-US" sz="1600" dirty="0">
                <a:latin typeface="Meiryo UI" panose="020B0604030504040204" pitchFamily="50" charset="-128"/>
                <a:ea typeface="Meiryo UI" panose="020B0604030504040204" pitchFamily="50" charset="-128"/>
              </a:rPr>
              <a:t>月の中央教育審議会答申において</a:t>
            </a:r>
            <a:r>
              <a:rPr lang="ja-JP" altLang="en-US" sz="1600" dirty="0" smtClean="0">
                <a:latin typeface="Meiryo UI" panose="020B0604030504040204" pitchFamily="50" charset="-128"/>
                <a:ea typeface="Meiryo UI" panose="020B0604030504040204" pitchFamily="50" charset="-128"/>
              </a:rPr>
              <a:t>は、“</a:t>
            </a:r>
            <a:r>
              <a:rPr lang="ja-JP" altLang="en-US" sz="1600" dirty="0">
                <a:latin typeface="Meiryo UI" panose="020B0604030504040204" pitchFamily="50" charset="-128"/>
                <a:ea typeface="Meiryo UI" panose="020B0604030504040204" pitchFamily="50" charset="-128"/>
              </a:rPr>
              <a:t>よりよい学校教育を通じてより</a:t>
            </a:r>
            <a:r>
              <a:rPr lang="ja-JP" altLang="en-US" sz="1600" dirty="0" smtClean="0">
                <a:latin typeface="Meiryo UI" panose="020B0604030504040204" pitchFamily="50" charset="-128"/>
                <a:ea typeface="Meiryo UI" panose="020B0604030504040204" pitchFamily="50" charset="-128"/>
              </a:rPr>
              <a:t>よい</a:t>
            </a:r>
            <a:r>
              <a:rPr lang="ja-JP" altLang="en-US" sz="1600" dirty="0">
                <a:latin typeface="Meiryo UI" panose="020B0604030504040204" pitchFamily="50" charset="-128"/>
                <a:ea typeface="Meiryo UI" panose="020B0604030504040204" pitchFamily="50" charset="-128"/>
              </a:rPr>
              <a:t>社会を創る”という目標を学校と社会が共有</a:t>
            </a:r>
            <a:r>
              <a:rPr lang="ja-JP" altLang="en-US" sz="1600" dirty="0" smtClean="0">
                <a:latin typeface="Meiryo UI" panose="020B0604030504040204" pitchFamily="50" charset="-128"/>
                <a:ea typeface="Meiryo UI" panose="020B0604030504040204" pitchFamily="50" charset="-128"/>
              </a:rPr>
              <a:t>し、連携</a:t>
            </a:r>
            <a:r>
              <a:rPr lang="ja-JP" altLang="en-US" sz="1600" dirty="0">
                <a:latin typeface="Meiryo UI" panose="020B0604030504040204" pitchFamily="50" charset="-128"/>
                <a:ea typeface="Meiryo UI" panose="020B0604030504040204" pitchFamily="50" charset="-128"/>
              </a:rPr>
              <a:t>・協働</a:t>
            </a:r>
            <a:r>
              <a:rPr lang="ja-JP" altLang="en-US" sz="1600" dirty="0" smtClean="0">
                <a:latin typeface="Meiryo UI" panose="020B0604030504040204" pitchFamily="50" charset="-128"/>
                <a:ea typeface="Meiryo UI" panose="020B0604030504040204" pitchFamily="50" charset="-128"/>
              </a:rPr>
              <a:t>しながら、</a:t>
            </a:r>
            <a:r>
              <a:rPr lang="ja-JP" altLang="en-US" sz="1600" b="1" dirty="0" smtClean="0">
                <a:latin typeface="Meiryo UI" panose="020B0604030504040204" pitchFamily="50" charset="-128"/>
                <a:ea typeface="Meiryo UI" panose="020B0604030504040204" pitchFamily="50" charset="-128"/>
              </a:rPr>
              <a:t>新しい</a:t>
            </a:r>
            <a:r>
              <a:rPr lang="ja-JP" altLang="en-US" sz="1600" b="1" dirty="0">
                <a:latin typeface="Meiryo UI" panose="020B0604030504040204" pitchFamily="50" charset="-128"/>
                <a:ea typeface="Meiryo UI" panose="020B0604030504040204" pitchFamily="50" charset="-128"/>
              </a:rPr>
              <a:t>時代に</a:t>
            </a:r>
            <a:r>
              <a:rPr lang="ja-JP" altLang="en-US" sz="1600" b="1" dirty="0" smtClean="0">
                <a:latin typeface="Meiryo UI" panose="020B0604030504040204" pitchFamily="50" charset="-128"/>
                <a:ea typeface="Meiryo UI" panose="020B0604030504040204" pitchFamily="50" charset="-128"/>
              </a:rPr>
              <a:t>求められる</a:t>
            </a:r>
            <a:r>
              <a:rPr lang="ja-JP" altLang="en-US" sz="1600" b="1" dirty="0">
                <a:latin typeface="Meiryo UI" panose="020B0604030504040204" pitchFamily="50" charset="-128"/>
                <a:ea typeface="Meiryo UI" panose="020B0604030504040204" pitchFamily="50" charset="-128"/>
              </a:rPr>
              <a:t>資質・能力を子供たちに育む「社会に開かれた教育課程</a:t>
            </a:r>
            <a:r>
              <a:rPr lang="ja-JP" altLang="en-US" sz="1600" b="1" dirty="0" smtClean="0">
                <a:latin typeface="Meiryo UI" panose="020B0604030504040204" pitchFamily="50" charset="-128"/>
                <a:ea typeface="Meiryo UI" panose="020B0604030504040204" pitchFamily="50" charset="-128"/>
              </a:rPr>
              <a:t>」の実現をめざすことが重要</a:t>
            </a:r>
            <a:r>
              <a:rPr lang="ja-JP" altLang="en-US" sz="1600" dirty="0" smtClean="0">
                <a:latin typeface="Meiryo UI" panose="020B0604030504040204" pitchFamily="50" charset="-128"/>
                <a:ea typeface="Meiryo UI" panose="020B0604030504040204" pitchFamily="50" charset="-128"/>
              </a:rPr>
              <a:t>となっている。</a:t>
            </a:r>
            <a:endParaRPr lang="ja-JP" altLang="en-US" sz="1600" dirty="0">
              <a:latin typeface="Meiryo UI" panose="020B0604030504040204" pitchFamily="50" charset="-128"/>
              <a:ea typeface="Meiryo UI" panose="020B0604030504040204" pitchFamily="50" charset="-128"/>
            </a:endParaRPr>
          </a:p>
        </p:txBody>
      </p:sp>
      <p:sp>
        <p:nvSpPr>
          <p:cNvPr id="5" name="正方形/長方形 4"/>
          <p:cNvSpPr/>
          <p:nvPr/>
        </p:nvSpPr>
        <p:spPr>
          <a:xfrm>
            <a:off x="412124" y="4461550"/>
            <a:ext cx="11191740" cy="203132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dirty="0" smtClean="0">
                <a:latin typeface="Meiryo UI" panose="020B0604030504040204" pitchFamily="50" charset="-128"/>
                <a:ea typeface="Meiryo UI" panose="020B0604030504040204" pitchFamily="50" charset="-128"/>
              </a:rPr>
              <a:t>　工業</a:t>
            </a:r>
            <a:r>
              <a:rPr lang="ja-JP" altLang="en-US" dirty="0">
                <a:latin typeface="Meiryo UI" panose="020B0604030504040204" pitchFamily="50" charset="-128"/>
                <a:ea typeface="Meiryo UI" panose="020B0604030504040204" pitchFamily="50" charset="-128"/>
              </a:rPr>
              <a:t>の見方・考え方を</a:t>
            </a:r>
            <a:r>
              <a:rPr lang="ja-JP" altLang="en-US" dirty="0" smtClean="0">
                <a:latin typeface="Meiryo UI" panose="020B0604030504040204" pitchFamily="50" charset="-128"/>
                <a:ea typeface="Meiryo UI" panose="020B0604030504040204" pitchFamily="50" charset="-128"/>
              </a:rPr>
              <a:t>働かせ、実践的</a:t>
            </a:r>
            <a:r>
              <a:rPr lang="ja-JP" altLang="en-US" dirty="0">
                <a:latin typeface="Meiryo UI" panose="020B0604030504040204" pitchFamily="50" charset="-128"/>
                <a:ea typeface="Meiryo UI" panose="020B0604030504040204" pitchFamily="50" charset="-128"/>
              </a:rPr>
              <a:t>・体験的な学習活動を行うことなどを</a:t>
            </a:r>
            <a:r>
              <a:rPr lang="ja-JP" altLang="en-US" dirty="0" smtClean="0">
                <a:latin typeface="Meiryo UI" panose="020B0604030504040204" pitchFamily="50" charset="-128"/>
                <a:ea typeface="Meiryo UI" panose="020B0604030504040204" pitchFamily="50" charset="-128"/>
              </a:rPr>
              <a:t>通して、ものづくり</a:t>
            </a:r>
            <a:r>
              <a:rPr lang="ja-JP" altLang="en-US" dirty="0">
                <a:latin typeface="Meiryo UI" panose="020B0604030504040204" pitchFamily="50" charset="-128"/>
                <a:ea typeface="Meiryo UI" panose="020B0604030504040204" pitchFamily="50" charset="-128"/>
              </a:rPr>
              <a:t>を</a:t>
            </a:r>
            <a:r>
              <a:rPr lang="ja-JP" altLang="en-US" dirty="0" smtClean="0">
                <a:latin typeface="Meiryo UI" panose="020B0604030504040204" pitchFamily="50" charset="-128"/>
                <a:ea typeface="Meiryo UI" panose="020B0604030504040204" pitchFamily="50" charset="-128"/>
              </a:rPr>
              <a:t>通じ、</a:t>
            </a:r>
            <a:r>
              <a:rPr lang="ja-JP" altLang="en-US" b="1" dirty="0" smtClean="0">
                <a:latin typeface="Meiryo UI" panose="020B0604030504040204" pitchFamily="50" charset="-128"/>
                <a:ea typeface="Meiryo UI" panose="020B0604030504040204" pitchFamily="50" charset="-128"/>
              </a:rPr>
              <a:t>地域</a:t>
            </a:r>
            <a:r>
              <a:rPr lang="ja-JP" altLang="en-US" b="1" dirty="0">
                <a:latin typeface="Meiryo UI" panose="020B0604030504040204" pitchFamily="50" charset="-128"/>
                <a:ea typeface="Meiryo UI" panose="020B0604030504040204" pitchFamily="50" charset="-128"/>
              </a:rPr>
              <a:t>や社会の健全で持続的な発展を担う職業人として必要な</a:t>
            </a:r>
            <a:r>
              <a:rPr lang="ja-JP" altLang="en-US" b="1" dirty="0" smtClean="0">
                <a:latin typeface="Meiryo UI" panose="020B0604030504040204" pitchFamily="50" charset="-128"/>
                <a:ea typeface="Meiryo UI" panose="020B0604030504040204" pitchFamily="50" charset="-128"/>
              </a:rPr>
              <a:t>資質</a:t>
            </a:r>
            <a:r>
              <a:rPr lang="ja-JP" altLang="en-US" b="1" dirty="0">
                <a:latin typeface="Meiryo UI" panose="020B0604030504040204" pitchFamily="50" charset="-128"/>
                <a:ea typeface="Meiryo UI" panose="020B0604030504040204" pitchFamily="50" charset="-128"/>
              </a:rPr>
              <a:t>・能力を次のとおり育成</a:t>
            </a:r>
            <a:r>
              <a:rPr lang="ja-JP" altLang="en-US" dirty="0">
                <a:latin typeface="Meiryo UI" panose="020B0604030504040204" pitchFamily="50" charset="-128"/>
                <a:ea typeface="Meiryo UI" panose="020B0604030504040204" pitchFamily="50" charset="-128"/>
              </a:rPr>
              <a:t>すること</a:t>
            </a:r>
            <a:r>
              <a:rPr lang="ja-JP" altLang="en-US" dirty="0" smtClean="0">
                <a:latin typeface="Meiryo UI" panose="020B0604030504040204" pitchFamily="50" charset="-128"/>
                <a:ea typeface="Meiryo UI" panose="020B0604030504040204" pitchFamily="50" charset="-128"/>
              </a:rPr>
              <a:t>をめざす。</a:t>
            </a:r>
            <a:endParaRPr lang="en-US" altLang="ja-JP" dirty="0" smtClean="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）工業の各分野について</a:t>
            </a:r>
            <a:r>
              <a:rPr lang="ja-JP" altLang="en-US" u="sng" dirty="0">
                <a:latin typeface="Meiryo UI" panose="020B0604030504040204" pitchFamily="50" charset="-128"/>
                <a:ea typeface="Meiryo UI" panose="020B0604030504040204" pitchFamily="50" charset="-128"/>
              </a:rPr>
              <a:t>体系的・系統的に理解</a:t>
            </a:r>
            <a:r>
              <a:rPr lang="ja-JP" altLang="en-US" dirty="0">
                <a:latin typeface="Meiryo UI" panose="020B0604030504040204" pitchFamily="50" charset="-128"/>
                <a:ea typeface="Meiryo UI" panose="020B0604030504040204" pitchFamily="50" charset="-128"/>
              </a:rPr>
              <a:t>するととも</a:t>
            </a:r>
            <a:r>
              <a:rPr lang="ja-JP" altLang="en-US" dirty="0" smtClean="0">
                <a:latin typeface="Meiryo UI" panose="020B0604030504040204" pitchFamily="50" charset="-128"/>
                <a:ea typeface="Meiryo UI" panose="020B0604030504040204" pitchFamily="50" charset="-128"/>
              </a:rPr>
              <a:t>に、</a:t>
            </a:r>
            <a:r>
              <a:rPr lang="ja-JP" altLang="en-US" u="sng" dirty="0" smtClean="0">
                <a:latin typeface="Meiryo UI" panose="020B0604030504040204" pitchFamily="50" charset="-128"/>
                <a:ea typeface="Meiryo UI" panose="020B0604030504040204" pitchFamily="50" charset="-128"/>
              </a:rPr>
              <a:t>関連</a:t>
            </a:r>
            <a:r>
              <a:rPr lang="ja-JP" altLang="en-US" u="sng" dirty="0">
                <a:latin typeface="Meiryo UI" panose="020B0604030504040204" pitchFamily="50" charset="-128"/>
                <a:ea typeface="Meiryo UI" panose="020B0604030504040204" pitchFamily="50" charset="-128"/>
              </a:rPr>
              <a:t>する技術を</a:t>
            </a:r>
            <a:r>
              <a:rPr lang="ja-JP" altLang="en-US" u="sng" dirty="0" smtClean="0">
                <a:latin typeface="Meiryo UI" panose="020B0604030504040204" pitchFamily="50" charset="-128"/>
                <a:ea typeface="Meiryo UI" panose="020B0604030504040204" pitchFamily="50" charset="-128"/>
              </a:rPr>
              <a:t>身に</a:t>
            </a:r>
            <a:r>
              <a:rPr lang="ja-JP" altLang="en-US" u="sng" dirty="0">
                <a:latin typeface="Meiryo UI" panose="020B0604030504040204" pitchFamily="50" charset="-128"/>
                <a:ea typeface="Meiryo UI" panose="020B0604030504040204" pitchFamily="50" charset="-128"/>
              </a:rPr>
              <a:t>付ける</a:t>
            </a:r>
            <a:r>
              <a:rPr lang="ja-JP" altLang="en-US" dirty="0">
                <a:latin typeface="Meiryo UI" panose="020B0604030504040204" pitchFamily="50" charset="-128"/>
                <a:ea typeface="Meiryo UI" panose="020B0604030504040204" pitchFamily="50" charset="-128"/>
              </a:rPr>
              <a:t>ようにする。</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）工業に関する</a:t>
            </a:r>
            <a:r>
              <a:rPr lang="ja-JP" altLang="en-US" u="sng" dirty="0">
                <a:latin typeface="Meiryo UI" panose="020B0604030504040204" pitchFamily="50" charset="-128"/>
                <a:ea typeface="Meiryo UI" panose="020B0604030504040204" pitchFamily="50" charset="-128"/>
              </a:rPr>
              <a:t>課題を発見</a:t>
            </a:r>
            <a:r>
              <a:rPr lang="ja-JP" altLang="en-US" dirty="0" smtClean="0">
                <a:latin typeface="Meiryo UI" panose="020B0604030504040204" pitchFamily="50" charset="-128"/>
                <a:ea typeface="Meiryo UI" panose="020B0604030504040204" pitchFamily="50" charset="-128"/>
              </a:rPr>
              <a:t>し、職業人</a:t>
            </a:r>
            <a:r>
              <a:rPr lang="ja-JP" altLang="en-US" dirty="0">
                <a:latin typeface="Meiryo UI" panose="020B0604030504040204" pitchFamily="50" charset="-128"/>
                <a:ea typeface="Meiryo UI" panose="020B0604030504040204" pitchFamily="50" charset="-128"/>
              </a:rPr>
              <a:t>に求められる倫理観を踏まえ</a:t>
            </a:r>
            <a:r>
              <a:rPr lang="ja-JP" altLang="en-US" u="sng" dirty="0">
                <a:latin typeface="Meiryo UI" panose="020B0604030504040204" pitchFamily="50" charset="-128"/>
                <a:ea typeface="Meiryo UI" panose="020B0604030504040204" pitchFamily="50" charset="-128"/>
              </a:rPr>
              <a:t>合理的かつ</a:t>
            </a:r>
            <a:r>
              <a:rPr lang="ja-JP" altLang="en-US" u="sng" dirty="0" smtClean="0">
                <a:latin typeface="Meiryo UI" panose="020B0604030504040204" pitchFamily="50" charset="-128"/>
                <a:ea typeface="Meiryo UI" panose="020B0604030504040204" pitchFamily="50" charset="-128"/>
              </a:rPr>
              <a:t>創造的</a:t>
            </a:r>
            <a:r>
              <a:rPr lang="ja-JP" altLang="en-US" u="sng" dirty="0">
                <a:latin typeface="Meiryo UI" panose="020B0604030504040204" pitchFamily="50" charset="-128"/>
                <a:ea typeface="Meiryo UI" panose="020B0604030504040204" pitchFamily="50" charset="-128"/>
              </a:rPr>
              <a:t>に解決する力</a:t>
            </a:r>
            <a:r>
              <a:rPr lang="ja-JP" altLang="en-US" dirty="0">
                <a:latin typeface="Meiryo UI" panose="020B0604030504040204" pitchFamily="50" charset="-128"/>
                <a:ea typeface="Meiryo UI" panose="020B0604030504040204" pitchFamily="50" charset="-128"/>
              </a:rPr>
              <a:t>を養う。</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3</a:t>
            </a:r>
            <a:r>
              <a:rPr lang="ja-JP" altLang="en-US" dirty="0">
                <a:latin typeface="Meiryo UI" panose="020B0604030504040204" pitchFamily="50" charset="-128"/>
                <a:ea typeface="Meiryo UI" panose="020B0604030504040204" pitchFamily="50" charset="-128"/>
              </a:rPr>
              <a:t>）職業人として必要な豊かな人間性を</a:t>
            </a:r>
            <a:r>
              <a:rPr lang="ja-JP" altLang="en-US" dirty="0" smtClean="0">
                <a:latin typeface="Meiryo UI" panose="020B0604030504040204" pitchFamily="50" charset="-128"/>
                <a:ea typeface="Meiryo UI" panose="020B0604030504040204" pitchFamily="50" charset="-128"/>
              </a:rPr>
              <a:t>育み、より</a:t>
            </a:r>
            <a:r>
              <a:rPr lang="ja-JP" altLang="en-US" dirty="0">
                <a:latin typeface="Meiryo UI" panose="020B0604030504040204" pitchFamily="50" charset="-128"/>
                <a:ea typeface="Meiryo UI" panose="020B0604030504040204" pitchFamily="50" charset="-128"/>
              </a:rPr>
              <a:t>よい社会の構築を目指して</a:t>
            </a:r>
            <a:r>
              <a:rPr lang="ja-JP" altLang="en-US" dirty="0" smtClean="0">
                <a:latin typeface="Meiryo UI" panose="020B0604030504040204" pitchFamily="50" charset="-128"/>
                <a:ea typeface="Meiryo UI" panose="020B0604030504040204" pitchFamily="50" charset="-128"/>
              </a:rPr>
              <a:t>自ら学び、</a:t>
            </a:r>
            <a:r>
              <a:rPr lang="ja-JP" altLang="en-US" u="sng" dirty="0" smtClean="0">
                <a:latin typeface="Meiryo UI" panose="020B0604030504040204" pitchFamily="50" charset="-128"/>
                <a:ea typeface="Meiryo UI" panose="020B0604030504040204" pitchFamily="50" charset="-128"/>
              </a:rPr>
              <a:t>工業</a:t>
            </a:r>
            <a:r>
              <a:rPr lang="ja-JP" altLang="en-US" u="sng" dirty="0">
                <a:latin typeface="Meiryo UI" panose="020B0604030504040204" pitchFamily="50" charset="-128"/>
                <a:ea typeface="Meiryo UI" panose="020B0604030504040204" pitchFamily="50" charset="-128"/>
              </a:rPr>
              <a:t>の発展に主体的</a:t>
            </a:r>
            <a:r>
              <a:rPr lang="ja-JP" altLang="en-US" u="sng" dirty="0" smtClean="0">
                <a:latin typeface="Meiryo UI" panose="020B0604030504040204" pitchFamily="50" charset="-128"/>
                <a:ea typeface="Meiryo UI" panose="020B0604030504040204" pitchFamily="50" charset="-128"/>
              </a:rPr>
              <a:t>かつ</a:t>
            </a:r>
            <a:r>
              <a:rPr lang="en-US" altLang="ja-JP" u="sng" dirty="0" smtClean="0">
                <a:latin typeface="Meiryo UI" panose="020B0604030504040204" pitchFamily="50" charset="-128"/>
                <a:ea typeface="Meiryo UI" panose="020B0604030504040204" pitchFamily="50" charset="-128"/>
              </a:rPr>
              <a:t/>
            </a:r>
            <a:br>
              <a:rPr lang="en-US" altLang="ja-JP" u="sng" dirty="0" smtClean="0">
                <a:latin typeface="Meiryo UI" panose="020B0604030504040204" pitchFamily="50" charset="-128"/>
                <a:ea typeface="Meiryo UI" panose="020B0604030504040204" pitchFamily="50" charset="-128"/>
              </a:rPr>
            </a:br>
            <a:r>
              <a:rPr lang="ja-JP" altLang="en-US" dirty="0" smtClean="0">
                <a:latin typeface="Meiryo UI" panose="020B0604030504040204" pitchFamily="50" charset="-128"/>
                <a:ea typeface="Meiryo UI" panose="020B0604030504040204" pitchFamily="50" charset="-128"/>
              </a:rPr>
              <a:t>　　　　</a:t>
            </a:r>
            <a:r>
              <a:rPr lang="ja-JP" altLang="en-US" u="sng" dirty="0" smtClean="0">
                <a:latin typeface="Meiryo UI" panose="020B0604030504040204" pitchFamily="50" charset="-128"/>
                <a:ea typeface="Meiryo UI" panose="020B0604030504040204" pitchFamily="50" charset="-128"/>
              </a:rPr>
              <a:t>協働的</a:t>
            </a:r>
            <a:r>
              <a:rPr lang="ja-JP" altLang="en-US" u="sng" dirty="0">
                <a:latin typeface="Meiryo UI" panose="020B0604030504040204" pitchFamily="50" charset="-128"/>
                <a:ea typeface="Meiryo UI" panose="020B0604030504040204" pitchFamily="50" charset="-128"/>
              </a:rPr>
              <a:t>に取り組む態度を養う</a:t>
            </a:r>
            <a:r>
              <a:rPr lang="ja-JP" altLang="en-US" dirty="0">
                <a:latin typeface="Meiryo UI" panose="020B0604030504040204" pitchFamily="50" charset="-128"/>
                <a:ea typeface="Meiryo UI" panose="020B0604030504040204" pitchFamily="50" charset="-128"/>
              </a:rPr>
              <a:t>。</a:t>
            </a:r>
          </a:p>
        </p:txBody>
      </p:sp>
      <p:sp>
        <p:nvSpPr>
          <p:cNvPr id="6" name="テキスト ボックス 5"/>
          <p:cNvSpPr txBox="1"/>
          <p:nvPr/>
        </p:nvSpPr>
        <p:spPr>
          <a:xfrm>
            <a:off x="412124" y="4054033"/>
            <a:ext cx="3877985"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ja-JP" altLang="en-US" b="1" dirty="0">
                <a:latin typeface="Meiryo UI" panose="020B0604030504040204" pitchFamily="50" charset="-128"/>
                <a:ea typeface="Meiryo UI" panose="020B0604030504040204" pitchFamily="50" charset="-128"/>
              </a:rPr>
              <a:t>高等学校学習指導要領</a:t>
            </a:r>
            <a:r>
              <a:rPr kumimoji="1" lang="ja-JP" altLang="en-US" b="1" dirty="0" smtClean="0">
                <a:latin typeface="Meiryo UI" panose="020B0604030504040204" pitchFamily="50" charset="-128"/>
                <a:ea typeface="Meiryo UI" panose="020B0604030504040204" pitchFamily="50" charset="-128"/>
              </a:rPr>
              <a:t>工業科の目標</a:t>
            </a:r>
            <a:endParaRPr kumimoji="1" lang="ja-JP" altLang="en-US" b="1" dirty="0">
              <a:latin typeface="Meiryo UI" panose="020B0604030504040204" pitchFamily="50" charset="-128"/>
              <a:ea typeface="Meiryo UI" panose="020B0604030504040204" pitchFamily="50" charset="-128"/>
            </a:endParaRPr>
          </a:p>
        </p:txBody>
      </p:sp>
      <p:sp>
        <p:nvSpPr>
          <p:cNvPr id="9" name="正方形/長方形 8"/>
          <p:cNvSpPr/>
          <p:nvPr/>
        </p:nvSpPr>
        <p:spPr>
          <a:xfrm>
            <a:off x="412124" y="2677867"/>
            <a:ext cx="11191740"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工業科においては</a:t>
            </a:r>
            <a:r>
              <a:rPr lang="ja-JP" altLang="en-US" sz="1600" dirty="0" smtClean="0">
                <a:latin typeface="Meiryo UI" panose="020B0604030504040204" pitchFamily="50" charset="-128"/>
                <a:ea typeface="Meiryo UI" panose="020B0604030504040204" pitchFamily="50" charset="-128"/>
              </a:rPr>
              <a:t>、これまでも関連する職業に従事する上で必要な資質・能力を育み、</a:t>
            </a:r>
            <a:r>
              <a:rPr lang="ja-JP" altLang="en-US" sz="1600" b="1" dirty="0" smtClean="0">
                <a:latin typeface="Meiryo UI" panose="020B0604030504040204" pitchFamily="50" charset="-128"/>
                <a:ea typeface="Meiryo UI" panose="020B0604030504040204" pitchFamily="50" charset="-128"/>
              </a:rPr>
              <a:t>社会や産業を支える人材を育成</a:t>
            </a:r>
            <a:r>
              <a:rPr lang="ja-JP" altLang="en-US" sz="1600" dirty="0" smtClean="0">
                <a:latin typeface="Meiryo UI" panose="020B0604030504040204" pitchFamily="50" charset="-128"/>
                <a:ea typeface="Meiryo UI" panose="020B0604030504040204" pitchFamily="50" charset="-128"/>
              </a:rPr>
              <a:t>してきた。</a:t>
            </a:r>
            <a:r>
              <a:rPr lang="ja-JP" altLang="en-US" sz="1600" b="1" dirty="0" smtClean="0">
                <a:latin typeface="Meiryo UI" panose="020B0604030504040204" pitchFamily="50" charset="-128"/>
                <a:ea typeface="Meiryo UI" panose="020B0604030504040204" pitchFamily="50" charset="-128"/>
              </a:rPr>
              <a:t>今回の改訂では</a:t>
            </a:r>
            <a:r>
              <a:rPr lang="ja-JP" altLang="en-US" sz="1600" dirty="0" smtClean="0">
                <a:latin typeface="Meiryo UI" panose="020B0604030504040204" pitchFamily="50" charset="-128"/>
                <a:ea typeface="Meiryo UI" panose="020B0604030504040204" pitchFamily="50" charset="-128"/>
              </a:rPr>
              <a:t>、こうしたことを踏まえ、</a:t>
            </a:r>
            <a:r>
              <a:rPr lang="ja-JP" altLang="en-US" sz="1600" u="sng" dirty="0" smtClean="0">
                <a:latin typeface="Meiryo UI" panose="020B0604030504040204" pitchFamily="50" charset="-128"/>
                <a:ea typeface="Meiryo UI" panose="020B0604030504040204" pitchFamily="50" charset="-128"/>
              </a:rPr>
              <a:t>技術の高度化、安全・安心な社会の構築、環境保全やエネルギーの有効な活用、情報技術の発展、地域や社会の健全で持続的な発展及び産業の国際的な展開</a:t>
            </a:r>
            <a:r>
              <a:rPr lang="ja-JP" altLang="en-US" sz="1600" dirty="0" smtClean="0">
                <a:latin typeface="Meiryo UI" panose="020B0604030504040204" pitchFamily="50" charset="-128"/>
                <a:ea typeface="Meiryo UI" panose="020B0604030504040204" pitchFamily="50" charset="-128"/>
              </a:rPr>
              <a:t>など、</a:t>
            </a:r>
            <a:r>
              <a:rPr lang="ja-JP" altLang="en-US" sz="1600" b="1" dirty="0" smtClean="0">
                <a:latin typeface="Meiryo UI" panose="020B0604030504040204" pitchFamily="50" charset="-128"/>
                <a:ea typeface="Meiryo UI" panose="020B0604030504040204" pitchFamily="50" charset="-128"/>
              </a:rPr>
              <a:t>産業社会を取り巻く状況が大きく変化</a:t>
            </a:r>
            <a:r>
              <a:rPr lang="ja-JP" altLang="en-US" sz="1600" dirty="0" smtClean="0">
                <a:latin typeface="Meiryo UI" panose="020B0604030504040204" pitchFamily="50" charset="-128"/>
                <a:ea typeface="Meiryo UI" panose="020B0604030504040204" pitchFamily="50" charset="-128"/>
              </a:rPr>
              <a:t>する中にあって、必要とされる専門的な知識、技術などが変化するとともに、高度化してきていることから、</a:t>
            </a:r>
            <a:r>
              <a:rPr lang="ja-JP" altLang="en-US" sz="1600" b="1" dirty="0" smtClean="0">
                <a:latin typeface="Meiryo UI" panose="020B0604030504040204" pitchFamily="50" charset="-128"/>
                <a:ea typeface="Meiryo UI" panose="020B0604030504040204" pitchFamily="50" charset="-128"/>
              </a:rPr>
              <a:t>今日的な課題に対応できる資質・能力が求められている</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10" name="下矢印 9"/>
          <p:cNvSpPr/>
          <p:nvPr/>
        </p:nvSpPr>
        <p:spPr>
          <a:xfrm>
            <a:off x="4836017" y="3782312"/>
            <a:ext cx="708338" cy="3106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11004997" y="97839"/>
            <a:ext cx="888642" cy="369332"/>
          </a:xfrm>
          <a:prstGeom prst="rect">
            <a:avLst/>
          </a:prstGeom>
          <a:noFill/>
        </p:spPr>
        <p:txBody>
          <a:bodyPr wrap="square" rtlCol="0">
            <a:spAutoFit/>
          </a:bodyPr>
          <a:lstStyle/>
          <a:p>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参考</a:t>
            </a:r>
            <a:r>
              <a:rPr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11" name="正方形/長方形 10"/>
          <p:cNvSpPr/>
          <p:nvPr/>
        </p:nvSpPr>
        <p:spPr>
          <a:xfrm>
            <a:off x="412123" y="916548"/>
            <a:ext cx="11191741" cy="5847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600" dirty="0" smtClean="0">
                <a:latin typeface="Meiryo UI" panose="020B0604030504040204" pitchFamily="50" charset="-128"/>
                <a:ea typeface="Meiryo UI" panose="020B0604030504040204" pitchFamily="50" charset="-128"/>
              </a:rPr>
              <a:t>文部科学省では、平成</a:t>
            </a:r>
            <a:r>
              <a:rPr lang="en-US" altLang="ja-JP" sz="1600" dirty="0" smtClean="0">
                <a:latin typeface="Meiryo UI" panose="020B0604030504040204" pitchFamily="50" charset="-128"/>
                <a:ea typeface="Meiryo UI" panose="020B0604030504040204" pitchFamily="50" charset="-128"/>
              </a:rPr>
              <a:t>30</a:t>
            </a:r>
            <a:r>
              <a:rPr lang="ja-JP" altLang="en-US" sz="1600" dirty="0" smtClean="0">
                <a:latin typeface="Meiryo UI" panose="020B0604030504040204" pitchFamily="50" charset="-128"/>
                <a:ea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rPr>
              <a:t>3</a:t>
            </a:r>
            <a:r>
              <a:rPr lang="ja-JP" altLang="en-US" sz="1600" dirty="0" smtClean="0">
                <a:latin typeface="Meiryo UI" panose="020B0604030504040204" pitchFamily="50" charset="-128"/>
                <a:ea typeface="Meiryo UI" panose="020B0604030504040204" pitchFamily="50" charset="-128"/>
              </a:rPr>
              <a:t>月</a:t>
            </a:r>
            <a:r>
              <a:rPr lang="en-US" altLang="ja-JP" sz="1600" dirty="0" smtClean="0">
                <a:latin typeface="Meiryo UI" panose="020B0604030504040204" pitchFamily="50" charset="-128"/>
                <a:ea typeface="Meiryo UI" panose="020B0604030504040204" pitchFamily="50" charset="-128"/>
              </a:rPr>
              <a:t>30</a:t>
            </a:r>
            <a:r>
              <a:rPr lang="ja-JP" altLang="en-US" sz="1600" dirty="0" smtClean="0">
                <a:latin typeface="Meiryo UI" panose="020B0604030504040204" pitchFamily="50" charset="-128"/>
                <a:ea typeface="Meiryo UI" panose="020B0604030504040204" pitchFamily="50" charset="-128"/>
              </a:rPr>
              <a:t>日に学校教育法施行規則の一部改正と高等学校学習指導要領の</a:t>
            </a:r>
            <a:r>
              <a:rPr lang="ja-JP" altLang="en-US" sz="1600" dirty="0">
                <a:latin typeface="Meiryo UI" panose="020B0604030504040204" pitchFamily="50" charset="-128"/>
                <a:ea typeface="Meiryo UI" panose="020B0604030504040204" pitchFamily="50" charset="-128"/>
              </a:rPr>
              <a:t>改訂</a:t>
            </a:r>
            <a:r>
              <a:rPr lang="ja-JP" altLang="en-US" sz="1600" dirty="0" smtClean="0">
                <a:latin typeface="Meiryo UI" panose="020B0604030504040204" pitchFamily="50" charset="-128"/>
                <a:ea typeface="Meiryo UI" panose="020B0604030504040204" pitchFamily="50" charset="-128"/>
              </a:rPr>
              <a:t>を行った。</a:t>
            </a:r>
            <a:endParaRPr lang="en-US" altLang="ja-JP" sz="1600"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新高等学校学習指導要領等は令和</a:t>
            </a:r>
            <a:r>
              <a:rPr lang="en-US" altLang="ja-JP" sz="1600" b="1" dirty="0" smtClean="0">
                <a:latin typeface="Meiryo UI" panose="020B0604030504040204" pitchFamily="50" charset="-128"/>
                <a:ea typeface="Meiryo UI" panose="020B0604030504040204" pitchFamily="50" charset="-128"/>
              </a:rPr>
              <a:t>4</a:t>
            </a:r>
            <a:r>
              <a:rPr lang="ja-JP" altLang="en-US" sz="1600" b="1" dirty="0" smtClean="0">
                <a:latin typeface="Meiryo UI" panose="020B0604030504040204" pitchFamily="50" charset="-128"/>
                <a:ea typeface="Meiryo UI" panose="020B0604030504040204" pitchFamily="50" charset="-128"/>
              </a:rPr>
              <a:t>年度から年次進行で実施</a:t>
            </a:r>
            <a:r>
              <a:rPr lang="ja-JP" altLang="en-US" sz="1600" dirty="0" smtClean="0">
                <a:latin typeface="Meiryo UI" panose="020B0604030504040204" pitchFamily="50" charset="-128"/>
                <a:ea typeface="Meiryo UI" panose="020B0604030504040204" pitchFamily="50" charset="-128"/>
              </a:rPr>
              <a:t>することとしている。</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一部を平成</a:t>
            </a:r>
            <a:r>
              <a:rPr lang="en-US" altLang="ja-JP" sz="1200" dirty="0" smtClean="0">
                <a:latin typeface="Meiryo UI" panose="020B0604030504040204" pitchFamily="50" charset="-128"/>
                <a:ea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rPr>
              <a:t>年度から先行実施）</a:t>
            </a:r>
            <a:endParaRPr lang="ja-JP" altLang="en-US" sz="1600" dirty="0">
              <a:latin typeface="Meiryo UI" panose="020B0604030504040204" pitchFamily="50" charset="-128"/>
              <a:ea typeface="Meiryo UI" panose="020B0604030504040204" pitchFamily="50" charset="-128"/>
            </a:endParaRPr>
          </a:p>
        </p:txBody>
      </p:sp>
      <p:sp>
        <p:nvSpPr>
          <p:cNvPr id="12" name="スライド番号プレースホルダー 1"/>
          <p:cNvSpPr>
            <a:spLocks noGrp="1"/>
          </p:cNvSpPr>
          <p:nvPr>
            <p:ph type="sldNum" sz="quarter" idx="12"/>
          </p:nvPr>
        </p:nvSpPr>
        <p:spPr>
          <a:xfrm>
            <a:off x="9664789" y="6492875"/>
            <a:ext cx="2228850" cy="365125"/>
          </a:xfrm>
        </p:spPr>
        <p:txBody>
          <a:bodyPr/>
          <a:lstStyle/>
          <a:p>
            <a:fld id="{20607042-D53A-4E69-917E-B6250902E102}" type="slidenum">
              <a:rPr kumimoji="1" lang="ja-JP" altLang="en-US" smtClean="0"/>
              <a:t>22</a:t>
            </a:fld>
            <a:endParaRPr kumimoji="1" lang="ja-JP" altLang="en-US" dirty="0"/>
          </a:p>
        </p:txBody>
      </p:sp>
    </p:spTree>
    <p:extLst>
      <p:ext uri="{BB962C8B-B14F-4D97-AF65-F5344CB8AC3E}">
        <p14:creationId xmlns:p14="http://schemas.microsoft.com/office/powerpoint/2010/main" val="350413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1696792" y="668897"/>
            <a:ext cx="3831462"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〇　部会スケジュール</a:t>
            </a:r>
          </a:p>
        </p:txBody>
      </p:sp>
      <p:cxnSp>
        <p:nvCxnSpPr>
          <p:cNvPr id="11" name="直線コネクタ 10"/>
          <p:cNvCxnSpPr/>
          <p:nvPr/>
        </p:nvCxnSpPr>
        <p:spPr>
          <a:xfrm flipV="1">
            <a:off x="1606636" y="528033"/>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7" name="正方形/長方形 6"/>
          <p:cNvSpPr/>
          <p:nvPr/>
        </p:nvSpPr>
        <p:spPr>
          <a:xfrm>
            <a:off x="1566138" y="131440"/>
            <a:ext cx="2690160" cy="400110"/>
          </a:xfrm>
          <a:prstGeom prst="rect">
            <a:avLst/>
          </a:prstGeom>
        </p:spPr>
        <p:txBody>
          <a:bodyPr wrap="none">
            <a:spAutoFit/>
          </a:bodyPr>
          <a:lstStyle/>
          <a:p>
            <a:pPr>
              <a:defRPr/>
            </a:pPr>
            <a:r>
              <a:rPr lang="ja-JP" altLang="en-US" sz="2000" b="1" dirty="0">
                <a:latin typeface="Meiryo UI" panose="020B0604030504040204" pitchFamily="50" charset="-128"/>
                <a:ea typeface="Meiryo UI" panose="020B0604030504040204" pitchFamily="50" charset="-128"/>
              </a:rPr>
              <a:t>１　これからの審議予定</a:t>
            </a:r>
          </a:p>
        </p:txBody>
      </p:sp>
      <p:graphicFrame>
        <p:nvGraphicFramePr>
          <p:cNvPr id="2" name="表 1"/>
          <p:cNvGraphicFramePr>
            <a:graphicFrameLocks noGrp="1"/>
          </p:cNvGraphicFramePr>
          <p:nvPr>
            <p:extLst>
              <p:ext uri="{D42A27DB-BD31-4B8C-83A1-F6EECF244321}">
                <p14:modId xmlns:p14="http://schemas.microsoft.com/office/powerpoint/2010/main" val="1842212773"/>
              </p:ext>
            </p:extLst>
          </p:nvPr>
        </p:nvGraphicFramePr>
        <p:xfrm>
          <a:off x="1744887" y="3065903"/>
          <a:ext cx="9608913" cy="2519680"/>
        </p:xfrm>
        <a:graphic>
          <a:graphicData uri="http://schemas.openxmlformats.org/drawingml/2006/table">
            <a:tbl>
              <a:tblPr firstRow="1" bandRow="1">
                <a:tableStyleId>{5C22544A-7EE6-4342-B048-85BDC9FD1C3A}</a:tableStyleId>
              </a:tblPr>
              <a:tblGrid>
                <a:gridCol w="2138280">
                  <a:extLst>
                    <a:ext uri="{9D8B030D-6E8A-4147-A177-3AD203B41FA5}">
                      <a16:colId xmlns:a16="http://schemas.microsoft.com/office/drawing/2014/main" val="885175056"/>
                    </a:ext>
                  </a:extLst>
                </a:gridCol>
                <a:gridCol w="7470633">
                  <a:extLst>
                    <a:ext uri="{9D8B030D-6E8A-4147-A177-3AD203B41FA5}">
                      <a16:colId xmlns:a16="http://schemas.microsoft.com/office/drawing/2014/main" val="4275763531"/>
                    </a:ext>
                  </a:extLst>
                </a:gridCol>
              </a:tblGrid>
              <a:tr h="370840">
                <a:tc>
                  <a:txBody>
                    <a:bodyPr/>
                    <a:lstStyle/>
                    <a:p>
                      <a:pPr algn="ctr"/>
                      <a:r>
                        <a:rPr kumimoji="1" lang="ja-JP" altLang="en-US" sz="2000" dirty="0">
                          <a:latin typeface="Meiryo UI" panose="020B0604030504040204" pitchFamily="50" charset="-128"/>
                          <a:ea typeface="Meiryo UI" panose="020B0604030504040204" pitchFamily="50" charset="-128"/>
                        </a:rPr>
                        <a:t>審議会回数</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審議内容</a:t>
                      </a:r>
                    </a:p>
                  </a:txBody>
                  <a:tcPr/>
                </a:tc>
                <a:extLst>
                  <a:ext uri="{0D108BD9-81ED-4DB2-BD59-A6C34878D82A}">
                    <a16:rowId xmlns:a16="http://schemas.microsoft.com/office/drawing/2014/main" val="204991332"/>
                  </a:ext>
                </a:extLst>
              </a:tr>
              <a:tr h="370840">
                <a:tc>
                  <a:txBody>
                    <a:bodyPr/>
                    <a:lstStyle/>
                    <a:p>
                      <a:r>
                        <a:rPr kumimoji="1" lang="ja-JP" altLang="en-US" sz="1800" dirty="0">
                          <a:latin typeface="Meiryo UI" panose="020B0604030504040204" pitchFamily="50" charset="-128"/>
                          <a:ea typeface="Meiryo UI" panose="020B0604030504040204" pitchFamily="50" charset="-128"/>
                        </a:rPr>
                        <a:t>第</a:t>
                      </a:r>
                      <a:r>
                        <a:rPr kumimoji="1" lang="en-US" altLang="ja-JP" sz="1800" dirty="0" smtClean="0">
                          <a:latin typeface="Meiryo UI" panose="020B0604030504040204" pitchFamily="50" charset="-128"/>
                          <a:ea typeface="Meiryo UI" panose="020B0604030504040204" pitchFamily="50" charset="-128"/>
                        </a:rPr>
                        <a:t>1</a:t>
                      </a:r>
                      <a:r>
                        <a:rPr kumimoji="1" lang="ja-JP" altLang="en-US" sz="1800" dirty="0" smtClean="0">
                          <a:latin typeface="Meiryo UI" panose="020B0604030504040204" pitchFamily="50" charset="-128"/>
                          <a:ea typeface="Meiryo UI" panose="020B0604030504040204" pitchFamily="50" charset="-128"/>
                        </a:rPr>
                        <a:t>回</a:t>
                      </a:r>
                      <a:endParaRPr kumimoji="1" lang="ja-JP" altLang="en-US" sz="1800" dirty="0">
                        <a:latin typeface="Meiryo UI" panose="020B0604030504040204" pitchFamily="50" charset="-128"/>
                        <a:ea typeface="Meiryo UI" panose="020B0604030504040204" pitchFamily="50" charset="-128"/>
                      </a:endParaRPr>
                    </a:p>
                  </a:txBody>
                  <a:tcPr/>
                </a:tc>
                <a:tc>
                  <a:txBody>
                    <a:bodyPr/>
                    <a:lstStyle/>
                    <a:p>
                      <a:pPr marL="285750" indent="-285750">
                        <a:buFont typeface="Arial" panose="020B0604020202020204" pitchFamily="34" charset="0"/>
                        <a:buChar char="•"/>
                      </a:pPr>
                      <a:r>
                        <a:rPr kumimoji="1" lang="ja-JP" altLang="en-US" sz="1800" dirty="0" smtClean="0">
                          <a:latin typeface="Meiryo UI" panose="020B0604030504040204" pitchFamily="50" charset="-128"/>
                          <a:ea typeface="Meiryo UI" panose="020B0604030504040204" pitchFamily="50" charset="-128"/>
                        </a:rPr>
                        <a:t>現状と課題認識</a:t>
                      </a:r>
                      <a:endParaRPr kumimoji="1" lang="en-US" altLang="ja-JP" sz="1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14334522"/>
                  </a:ext>
                </a:extLst>
              </a:tr>
              <a:tr h="370840">
                <a:tc>
                  <a:txBody>
                    <a:bodyPr/>
                    <a:lstStyle/>
                    <a:p>
                      <a:r>
                        <a:rPr kumimoji="1" lang="ja-JP" altLang="en-US" sz="1800" dirty="0" smtClean="0">
                          <a:latin typeface="Meiryo UI" panose="020B0604030504040204" pitchFamily="50" charset="-128"/>
                          <a:ea typeface="Meiryo UI" panose="020B0604030504040204" pitchFamily="50" charset="-128"/>
                        </a:rPr>
                        <a:t>第</a:t>
                      </a:r>
                      <a:r>
                        <a:rPr kumimoji="1" lang="ja-JP" altLang="en-US" sz="1800" dirty="0">
                          <a:latin typeface="Meiryo UI" panose="020B0604030504040204" pitchFamily="50" charset="-128"/>
                          <a:ea typeface="Meiryo UI" panose="020B0604030504040204" pitchFamily="50" charset="-128"/>
                        </a:rPr>
                        <a:t>２</a:t>
                      </a:r>
                      <a:r>
                        <a:rPr kumimoji="1" lang="ja-JP" altLang="en-US" sz="1800" dirty="0" smtClean="0">
                          <a:latin typeface="Meiryo UI" panose="020B0604030504040204" pitchFamily="50" charset="-128"/>
                          <a:ea typeface="Meiryo UI" panose="020B0604030504040204" pitchFamily="50" charset="-128"/>
                        </a:rPr>
                        <a:t>～</a:t>
                      </a:r>
                      <a:r>
                        <a:rPr kumimoji="1" lang="ja-JP" altLang="en-US" sz="1800" dirty="0">
                          <a:latin typeface="Meiryo UI" panose="020B0604030504040204" pitchFamily="50" charset="-128"/>
                          <a:ea typeface="Meiryo UI" panose="020B0604030504040204" pitchFamily="50" charset="-128"/>
                        </a:rPr>
                        <a:t>３</a:t>
                      </a:r>
                      <a:r>
                        <a:rPr kumimoji="1" lang="ja-JP" altLang="en-US" sz="1800" dirty="0" smtClean="0">
                          <a:latin typeface="Meiryo UI" panose="020B0604030504040204" pitchFamily="50" charset="-128"/>
                          <a:ea typeface="Meiryo UI" panose="020B0604030504040204" pitchFamily="50" charset="-128"/>
                        </a:rPr>
                        <a:t>回</a:t>
                      </a:r>
                      <a:endParaRPr kumimoji="1" lang="ja-JP" altLang="en-US" sz="1800" dirty="0">
                        <a:latin typeface="Meiryo UI" panose="020B0604030504040204" pitchFamily="50" charset="-128"/>
                        <a:ea typeface="Meiryo UI" panose="020B0604030504040204" pitchFamily="50" charset="-128"/>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smtClean="0">
                          <a:latin typeface="Meiryo UI" panose="020B0604030504040204" pitchFamily="50" charset="-128"/>
                          <a:ea typeface="Meiryo UI" panose="020B0604030504040204" pitchFamily="50" charset="-128"/>
                        </a:rPr>
                        <a:t>公立中学校卒業者数が減少する中での工業系高校の役割とあり方</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smtClean="0">
                          <a:solidFill>
                            <a:schemeClr val="tx1"/>
                          </a:solidFill>
                          <a:latin typeface="Meiryo UI" panose="020B0604030504040204" pitchFamily="50" charset="-128"/>
                          <a:ea typeface="Meiryo UI" panose="020B0604030504040204" pitchFamily="50" charset="-128"/>
                        </a:rPr>
                        <a:t>工業系高校における教育内容の充実、人材育成</a:t>
                      </a:r>
                      <a:endParaRPr kumimoji="1" lang="en-US" altLang="ja-JP" sz="180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721613297"/>
                  </a:ext>
                </a:extLst>
              </a:tr>
              <a:tr h="370840">
                <a:tc>
                  <a:txBody>
                    <a:bodyPr/>
                    <a:lstStyle/>
                    <a:p>
                      <a:r>
                        <a:rPr kumimoji="1" lang="ja-JP" altLang="en-US" sz="1800" dirty="0" smtClean="0">
                          <a:latin typeface="Meiryo UI" panose="020B0604030504040204" pitchFamily="50" charset="-128"/>
                          <a:ea typeface="Meiryo UI" panose="020B0604030504040204" pitchFamily="50" charset="-128"/>
                        </a:rPr>
                        <a:t>第４回</a:t>
                      </a:r>
                      <a:endParaRPr kumimoji="1" lang="ja-JP" altLang="en-US" sz="1800" dirty="0">
                        <a:latin typeface="Meiryo UI" panose="020B0604030504040204" pitchFamily="50" charset="-128"/>
                        <a:ea typeface="Meiryo UI" panose="020B0604030504040204" pitchFamily="50" charset="-128"/>
                      </a:endParaRPr>
                    </a:p>
                  </a:txBody>
                  <a:tcPr/>
                </a:tc>
                <a:tc>
                  <a:txBody>
                    <a:bodyPr/>
                    <a:lstStyle/>
                    <a:p>
                      <a:r>
                        <a:rPr kumimoji="1" lang="ja-JP" altLang="en-US" sz="1800" dirty="0">
                          <a:latin typeface="Meiryo UI" panose="020B0604030504040204" pitchFamily="50" charset="-128"/>
                          <a:ea typeface="Meiryo UI" panose="020B0604030504040204" pitchFamily="50" charset="-128"/>
                        </a:rPr>
                        <a:t>中間報告</a:t>
                      </a:r>
                    </a:p>
                  </a:txBody>
                  <a:tcPr/>
                </a:tc>
                <a:extLst>
                  <a:ext uri="{0D108BD9-81ED-4DB2-BD59-A6C34878D82A}">
                    <a16:rowId xmlns:a16="http://schemas.microsoft.com/office/drawing/2014/main" val="1413104659"/>
                  </a:ext>
                </a:extLst>
              </a:tr>
              <a:tr h="370840">
                <a:tc>
                  <a:txBody>
                    <a:bodyPr/>
                    <a:lstStyle/>
                    <a:p>
                      <a:r>
                        <a:rPr kumimoji="1" lang="ja-JP" altLang="en-US" sz="1800" dirty="0" smtClean="0">
                          <a:latin typeface="Meiryo UI" panose="020B0604030504040204" pitchFamily="50" charset="-128"/>
                          <a:ea typeface="Meiryo UI" panose="020B0604030504040204" pitchFamily="50" charset="-128"/>
                        </a:rPr>
                        <a:t>第５回</a:t>
                      </a:r>
                      <a:endParaRPr kumimoji="1" lang="ja-JP" altLang="en-US" sz="1800" dirty="0">
                        <a:latin typeface="Meiryo UI" panose="020B0604030504040204" pitchFamily="50" charset="-128"/>
                        <a:ea typeface="Meiryo UI" panose="020B0604030504040204" pitchFamily="50" charset="-128"/>
                      </a:endParaRPr>
                    </a:p>
                  </a:txBody>
                  <a:tcPr/>
                </a:tc>
                <a:tc>
                  <a:txBody>
                    <a:bodyPr/>
                    <a:lstStyle/>
                    <a:p>
                      <a:pPr marL="285750" indent="-285750">
                        <a:buFont typeface="Arial" panose="020B0604020202020204" pitchFamily="34" charset="0"/>
                        <a:buChar char="•"/>
                      </a:pPr>
                      <a:r>
                        <a:rPr kumimoji="1" lang="ja-JP" altLang="en-US" sz="1800" dirty="0" smtClean="0">
                          <a:latin typeface="Meiryo UI" panose="020B0604030504040204" pitchFamily="50" charset="-128"/>
                          <a:ea typeface="Meiryo UI" panose="020B0604030504040204" pitchFamily="50" charset="-128"/>
                        </a:rPr>
                        <a:t>工業系高校の魅力発信とイメージ戦略</a:t>
                      </a:r>
                      <a:endParaRPr kumimoji="1" lang="ja-JP" altLang="en-US" sz="1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84079922"/>
                  </a:ext>
                </a:extLst>
              </a:tr>
              <a:tr h="370840">
                <a:tc>
                  <a:txBody>
                    <a:bodyPr/>
                    <a:lstStyle/>
                    <a:p>
                      <a:r>
                        <a:rPr kumimoji="1" lang="ja-JP" altLang="en-US" sz="1800" dirty="0" smtClean="0">
                          <a:latin typeface="Meiryo UI" panose="020B0604030504040204" pitchFamily="50" charset="-128"/>
                          <a:ea typeface="Meiryo UI" panose="020B0604030504040204" pitchFamily="50" charset="-128"/>
                        </a:rPr>
                        <a:t>令和</a:t>
                      </a:r>
                      <a:r>
                        <a:rPr kumimoji="1" lang="en-US" altLang="ja-JP" sz="1800" dirty="0" smtClean="0">
                          <a:latin typeface="Meiryo UI" panose="020B0604030504040204" pitchFamily="50" charset="-128"/>
                          <a:ea typeface="Meiryo UI" panose="020B0604030504040204" pitchFamily="50" charset="-128"/>
                        </a:rPr>
                        <a:t>4</a:t>
                      </a:r>
                      <a:r>
                        <a:rPr kumimoji="1" lang="ja-JP" altLang="en-US" sz="1800" dirty="0" smtClean="0">
                          <a:latin typeface="Meiryo UI" panose="020B0604030504040204" pitchFamily="50" charset="-128"/>
                          <a:ea typeface="Meiryo UI" panose="020B0604030504040204" pitchFamily="50" charset="-128"/>
                        </a:rPr>
                        <a:t>年</a:t>
                      </a:r>
                      <a:r>
                        <a:rPr kumimoji="1" lang="en-US" altLang="ja-JP" sz="1800" dirty="0" smtClean="0">
                          <a:latin typeface="Meiryo UI" panose="020B0604030504040204" pitchFamily="50" charset="-128"/>
                          <a:ea typeface="Meiryo UI" panose="020B0604030504040204" pitchFamily="50" charset="-128"/>
                        </a:rPr>
                        <a:t>12</a:t>
                      </a:r>
                      <a:r>
                        <a:rPr kumimoji="1" lang="ja-JP" altLang="en-US" sz="1800" dirty="0" smtClean="0">
                          <a:latin typeface="Meiryo UI" panose="020B0604030504040204" pitchFamily="50" charset="-128"/>
                          <a:ea typeface="Meiryo UI" panose="020B0604030504040204" pitchFamily="50" charset="-128"/>
                        </a:rPr>
                        <a:t>月頃</a:t>
                      </a:r>
                      <a:endParaRPr kumimoji="1" lang="ja-JP" altLang="en-US" sz="1800" dirty="0">
                        <a:latin typeface="Meiryo UI" panose="020B0604030504040204" pitchFamily="50" charset="-128"/>
                        <a:ea typeface="Meiryo UI" panose="020B0604030504040204" pitchFamily="50" charset="-128"/>
                      </a:endParaRPr>
                    </a:p>
                  </a:txBody>
                  <a:tcPr/>
                </a:tc>
                <a:tc>
                  <a:txBody>
                    <a:bodyPr/>
                    <a:lstStyle/>
                    <a:p>
                      <a:r>
                        <a:rPr kumimoji="1" lang="ja-JP" altLang="en-US" sz="1800" dirty="0">
                          <a:latin typeface="Meiryo UI" panose="020B0604030504040204" pitchFamily="50" charset="-128"/>
                          <a:ea typeface="Meiryo UI" panose="020B0604030504040204" pitchFamily="50" charset="-128"/>
                        </a:rPr>
                        <a:t>答申</a:t>
                      </a:r>
                    </a:p>
                  </a:txBody>
                  <a:tcPr/>
                </a:tc>
                <a:extLst>
                  <a:ext uri="{0D108BD9-81ED-4DB2-BD59-A6C34878D82A}">
                    <a16:rowId xmlns:a16="http://schemas.microsoft.com/office/drawing/2014/main" val="2422913989"/>
                  </a:ext>
                </a:extLst>
              </a:tr>
            </a:tbl>
          </a:graphicData>
        </a:graphic>
      </p:graphicFrame>
      <p:sp>
        <p:nvSpPr>
          <p:cNvPr id="10" name="テキスト ボックス 9"/>
          <p:cNvSpPr txBox="1"/>
          <p:nvPr/>
        </p:nvSpPr>
        <p:spPr>
          <a:xfrm>
            <a:off x="1744886" y="1048767"/>
            <a:ext cx="10142488" cy="1200329"/>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　月</a:t>
            </a:r>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回程度の開催を予定している。</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前半は、 「公立中学校卒業者数が減少する中での、工業</a:t>
            </a:r>
            <a:r>
              <a:rPr lang="ja-JP" altLang="en-US" dirty="0" smtClean="0">
                <a:latin typeface="Meiryo UI" panose="020B0604030504040204" pitchFamily="50" charset="-128"/>
                <a:ea typeface="Meiryo UI" panose="020B0604030504040204" pitchFamily="50" charset="-128"/>
              </a:rPr>
              <a:t>系高校の</a:t>
            </a:r>
            <a:r>
              <a:rPr lang="ja-JP" altLang="en-US" dirty="0">
                <a:latin typeface="Meiryo UI" panose="020B0604030504040204" pitchFamily="50" charset="-128"/>
                <a:ea typeface="Meiryo UI" panose="020B0604030504040204" pitchFamily="50" charset="-128"/>
              </a:rPr>
              <a:t>役割と</a:t>
            </a:r>
            <a:r>
              <a:rPr lang="ja-JP" altLang="en-US" dirty="0" smtClean="0">
                <a:latin typeface="Meiryo UI" panose="020B0604030504040204" pitchFamily="50" charset="-128"/>
                <a:ea typeface="Meiryo UI" panose="020B0604030504040204" pitchFamily="50" charset="-128"/>
              </a:rPr>
              <a:t>あり方」 や「工業系高校の教育内容の充実と人材育成」を</a:t>
            </a:r>
            <a:r>
              <a:rPr lang="ja-JP" altLang="en-US" dirty="0">
                <a:latin typeface="Meiryo UI" panose="020B0604030504040204" pitchFamily="50" charset="-128"/>
                <a:ea typeface="Meiryo UI" panose="020B0604030504040204" pitchFamily="50" charset="-128"/>
              </a:rPr>
              <a:t>中心にご審議いただき、夏ごろに中間報告をいただく予定。</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後半は</a:t>
            </a:r>
            <a:r>
              <a:rPr lang="ja-JP" altLang="en-US" dirty="0" smtClean="0">
                <a:latin typeface="Meiryo UI" panose="020B0604030504040204" pitchFamily="50" charset="-128"/>
                <a:ea typeface="Meiryo UI" panose="020B0604030504040204" pitchFamily="50" charset="-128"/>
              </a:rPr>
              <a:t>、「工業系高校の魅力発信とイメージ戦略」</a:t>
            </a:r>
            <a:r>
              <a:rPr lang="ja-JP" altLang="en-US" dirty="0">
                <a:latin typeface="Meiryo UI" panose="020B0604030504040204" pitchFamily="50" charset="-128"/>
                <a:ea typeface="Meiryo UI" panose="020B0604030504040204" pitchFamily="50" charset="-128"/>
              </a:rPr>
              <a:t>等を中心にご審議いただき、年末に答申をいただく予定。</a:t>
            </a:r>
          </a:p>
        </p:txBody>
      </p:sp>
      <p:sp>
        <p:nvSpPr>
          <p:cNvPr id="12" name="テキスト ボックス 11"/>
          <p:cNvSpPr txBox="1"/>
          <p:nvPr/>
        </p:nvSpPr>
        <p:spPr>
          <a:xfrm>
            <a:off x="1696792" y="2672338"/>
            <a:ext cx="3831462"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rPr>
              <a:t>（今回</a:t>
            </a:r>
            <a:r>
              <a:rPr lang="ja-JP" altLang="en-US" dirty="0">
                <a:latin typeface="Meiryo UI" panose="020B0604030504040204" pitchFamily="50" charset="-128"/>
                <a:ea typeface="Meiryo UI" panose="020B0604030504040204" pitchFamily="50" charset="-128"/>
              </a:rPr>
              <a:t>の諮問の審議予定）</a:t>
            </a:r>
          </a:p>
        </p:txBody>
      </p:sp>
      <p:sp>
        <p:nvSpPr>
          <p:cNvPr id="3" name="スライド番号プレースホルダー 2"/>
          <p:cNvSpPr>
            <a:spLocks noGrp="1"/>
          </p:cNvSpPr>
          <p:nvPr>
            <p:ph type="sldNum" sz="quarter" idx="12"/>
          </p:nvPr>
        </p:nvSpPr>
        <p:spPr/>
        <p:txBody>
          <a:bodyPr/>
          <a:lstStyle/>
          <a:p>
            <a:fld id="{20607042-D53A-4E69-917E-B6250902E102}" type="slidenum">
              <a:rPr kumimoji="1" lang="ja-JP" altLang="en-US" smtClean="0"/>
              <a:t>3</a:t>
            </a:fld>
            <a:endParaRPr kumimoji="1" lang="ja-JP" altLang="en-US" dirty="0"/>
          </a:p>
        </p:txBody>
      </p:sp>
    </p:spTree>
    <p:extLst>
      <p:ext uri="{BB962C8B-B14F-4D97-AF65-F5344CB8AC3E}">
        <p14:creationId xmlns:p14="http://schemas.microsoft.com/office/powerpoint/2010/main" val="3581097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flipV="1">
            <a:off x="2193701" y="2286847"/>
            <a:ext cx="8036417"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8" name="正方形/長方形 7"/>
          <p:cNvSpPr/>
          <p:nvPr/>
        </p:nvSpPr>
        <p:spPr>
          <a:xfrm>
            <a:off x="2193700" y="1455851"/>
            <a:ext cx="8036416" cy="830997"/>
          </a:xfrm>
          <a:prstGeom prst="rect">
            <a:avLst/>
          </a:prstGeom>
        </p:spPr>
        <p:txBody>
          <a:bodyPr wrap="square">
            <a:spAutoFit/>
          </a:bodyPr>
          <a:lstStyle/>
          <a:p>
            <a:r>
              <a:rPr lang="ja-JP" altLang="en-US" sz="2400" dirty="0">
                <a:latin typeface="Meiryo UI" panose="020B0604030504040204" pitchFamily="50" charset="-128"/>
                <a:ea typeface="Meiryo UI" panose="020B0604030504040204" pitchFamily="50" charset="-128"/>
              </a:rPr>
              <a:t>２</a:t>
            </a:r>
            <a:r>
              <a:rPr lang="ja-JP" altLang="en-US" sz="2400" dirty="0" smtClean="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工業</a:t>
            </a:r>
            <a:r>
              <a:rPr lang="ja-JP" altLang="en-US" sz="2400" dirty="0" smtClean="0">
                <a:latin typeface="Meiryo UI" panose="020B0604030504040204" pitchFamily="50" charset="-128"/>
                <a:ea typeface="Meiryo UI" panose="020B0604030504040204" pitchFamily="50" charset="-128"/>
              </a:rPr>
              <a:t>系高校の</a:t>
            </a:r>
            <a:r>
              <a:rPr lang="ja-JP" altLang="en-US" sz="2400" dirty="0">
                <a:latin typeface="Meiryo UI" panose="020B0604030504040204" pitchFamily="50" charset="-128"/>
                <a:ea typeface="Meiryo UI" panose="020B0604030504040204" pitchFamily="50" charset="-128"/>
              </a:rPr>
              <a:t>現状と課題認識</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①　現状</a:t>
            </a:r>
            <a:endParaRPr lang="en-US" altLang="ja-JP" sz="24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20607042-D53A-4E69-917E-B6250902E102}" type="slidenum">
              <a:rPr kumimoji="1" lang="ja-JP" altLang="en-US" smtClean="0"/>
              <a:t>4</a:t>
            </a:fld>
            <a:endParaRPr kumimoji="1" lang="ja-JP" altLang="en-US" dirty="0"/>
          </a:p>
        </p:txBody>
      </p:sp>
    </p:spTree>
    <p:extLst>
      <p:ext uri="{BB962C8B-B14F-4D97-AF65-F5344CB8AC3E}">
        <p14:creationId xmlns:p14="http://schemas.microsoft.com/office/powerpoint/2010/main" val="2859550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914068" y="6573910"/>
            <a:ext cx="2743200" cy="365125"/>
          </a:xfrm>
        </p:spPr>
        <p:txBody>
          <a:bodyPr/>
          <a:lstStyle/>
          <a:p>
            <a:fld id="{20607042-D53A-4E69-917E-B6250902E102}" type="slidenum">
              <a:rPr kumimoji="1" lang="ja-JP" altLang="en-US" smtClean="0"/>
              <a:t>5</a:t>
            </a:fld>
            <a:endParaRPr kumimoji="1" lang="ja-JP" altLang="en-US" dirty="0"/>
          </a:p>
        </p:txBody>
      </p:sp>
      <p:grpSp>
        <p:nvGrpSpPr>
          <p:cNvPr id="20" name="グループ化 19"/>
          <p:cNvGrpSpPr/>
          <p:nvPr/>
        </p:nvGrpSpPr>
        <p:grpSpPr>
          <a:xfrm>
            <a:off x="838727" y="752835"/>
            <a:ext cx="10818541" cy="5852177"/>
            <a:chOff x="441242" y="885428"/>
            <a:chExt cx="10818541" cy="5852177"/>
          </a:xfrm>
        </p:grpSpPr>
        <p:sp>
          <p:nvSpPr>
            <p:cNvPr id="21" name="テキスト ボックス 20"/>
            <p:cNvSpPr txBox="1"/>
            <p:nvPr/>
          </p:nvSpPr>
          <p:spPr>
            <a:xfrm>
              <a:off x="548924" y="1082837"/>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茨木工業</a:t>
              </a:r>
              <a:endParaRPr kumimoji="1" lang="ja-JP" altLang="en-US" sz="14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459155" y="2405054"/>
              <a:ext cx="1082348"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a:latin typeface="Meiryo UI" panose="020B0604030504040204" pitchFamily="50" charset="-128"/>
                  <a:ea typeface="Meiryo UI" panose="020B0604030504040204" pitchFamily="50" charset="-128"/>
                </a:rPr>
                <a:t>西野田</a:t>
              </a:r>
              <a:r>
                <a:rPr kumimoji="1" lang="ja-JP" altLang="en-US" sz="1400" dirty="0" smtClean="0">
                  <a:latin typeface="Meiryo UI" panose="020B0604030504040204" pitchFamily="50" charset="-128"/>
                  <a:ea typeface="Meiryo UI" panose="020B0604030504040204" pitchFamily="50" charset="-128"/>
                </a:rPr>
                <a:t>工業</a:t>
              </a:r>
              <a:endParaRPr kumimoji="1" lang="ja-JP" altLang="en-US" sz="140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548924" y="1523576"/>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a:latin typeface="Meiryo UI" panose="020B0604030504040204" pitchFamily="50" charset="-128"/>
                  <a:ea typeface="Meiryo UI" panose="020B0604030504040204" pitchFamily="50" charset="-128"/>
                </a:rPr>
                <a:t>淀川</a:t>
              </a:r>
              <a:r>
                <a:rPr kumimoji="1" lang="ja-JP" altLang="en-US" sz="1400" dirty="0" smtClean="0">
                  <a:latin typeface="Meiryo UI" panose="020B0604030504040204" pitchFamily="50" charset="-128"/>
                  <a:ea typeface="Meiryo UI" panose="020B0604030504040204" pitchFamily="50" charset="-128"/>
                </a:rPr>
                <a:t>工業</a:t>
              </a:r>
              <a:endParaRPr kumimoji="1" lang="ja-JP" altLang="en-US" sz="14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548924" y="1964315"/>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a:latin typeface="Meiryo UI" panose="020B0604030504040204" pitchFamily="50" charset="-128"/>
                  <a:ea typeface="Meiryo UI" panose="020B0604030504040204" pitchFamily="50" charset="-128"/>
                </a:rPr>
                <a:t>今宮</a:t>
              </a:r>
              <a:r>
                <a:rPr kumimoji="1" lang="ja-JP" altLang="en-US" sz="1400" dirty="0" smtClean="0">
                  <a:latin typeface="Meiryo UI" panose="020B0604030504040204" pitchFamily="50" charset="-128"/>
                  <a:ea typeface="Meiryo UI" panose="020B0604030504040204" pitchFamily="50" charset="-128"/>
                </a:rPr>
                <a:t>工業</a:t>
              </a:r>
              <a:endParaRPr kumimoji="1" lang="ja-JP" altLang="en-US" sz="14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548924" y="3727271"/>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a:latin typeface="Meiryo UI" panose="020B0604030504040204" pitchFamily="50" charset="-128"/>
                  <a:ea typeface="Meiryo UI" panose="020B0604030504040204" pitchFamily="50" charset="-128"/>
                </a:rPr>
                <a:t>城東</a:t>
              </a:r>
              <a:r>
                <a:rPr kumimoji="1" lang="ja-JP" altLang="en-US" sz="1400" dirty="0" smtClean="0">
                  <a:latin typeface="Meiryo UI" panose="020B0604030504040204" pitchFamily="50" charset="-128"/>
                  <a:ea typeface="Meiryo UI" panose="020B0604030504040204" pitchFamily="50" charset="-128"/>
                </a:rPr>
                <a:t>工業</a:t>
              </a:r>
              <a:endParaRPr kumimoji="1" lang="ja-JP" altLang="en-US" sz="14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548924" y="4168010"/>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a:latin typeface="Meiryo UI" panose="020B0604030504040204" pitchFamily="50" charset="-128"/>
                  <a:ea typeface="Meiryo UI" panose="020B0604030504040204" pitchFamily="50" charset="-128"/>
                </a:rPr>
                <a:t>布施</a:t>
              </a:r>
              <a:r>
                <a:rPr kumimoji="1" lang="ja-JP" altLang="en-US" sz="1400" dirty="0" smtClean="0">
                  <a:latin typeface="Meiryo UI" panose="020B0604030504040204" pitchFamily="50" charset="-128"/>
                  <a:ea typeface="Meiryo UI" panose="020B0604030504040204" pitchFamily="50" charset="-128"/>
                </a:rPr>
                <a:t>工業</a:t>
              </a:r>
              <a:endParaRPr kumimoji="1" lang="ja-JP" altLang="en-US" sz="14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459155" y="2845793"/>
              <a:ext cx="1082348"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a:latin typeface="Meiryo UI" panose="020B0604030504040204" pitchFamily="50" charset="-128"/>
                  <a:ea typeface="Meiryo UI" panose="020B0604030504040204" pitchFamily="50" charset="-128"/>
                </a:rPr>
                <a:t>藤井寺</a:t>
              </a:r>
              <a:r>
                <a:rPr kumimoji="1" lang="ja-JP" altLang="en-US" sz="1400" dirty="0" smtClean="0">
                  <a:latin typeface="Meiryo UI" panose="020B0604030504040204" pitchFamily="50" charset="-128"/>
                  <a:ea typeface="Meiryo UI" panose="020B0604030504040204" pitchFamily="50" charset="-128"/>
                </a:rPr>
                <a:t>工業</a:t>
              </a:r>
              <a:endParaRPr kumimoji="1" lang="ja-JP" altLang="en-US" sz="140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638692" y="3286532"/>
              <a:ext cx="723275"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a:latin typeface="Meiryo UI" panose="020B0604030504040204" pitchFamily="50" charset="-128"/>
                  <a:ea typeface="Meiryo UI" panose="020B0604030504040204" pitchFamily="50" charset="-128"/>
                </a:rPr>
                <a:t>堺</a:t>
              </a:r>
              <a:r>
                <a:rPr kumimoji="1" lang="ja-JP" altLang="en-US" sz="1400" dirty="0" smtClean="0">
                  <a:latin typeface="Meiryo UI" panose="020B0604030504040204" pitchFamily="50" charset="-128"/>
                  <a:ea typeface="Meiryo UI" panose="020B0604030504040204" pitchFamily="50" charset="-128"/>
                </a:rPr>
                <a:t>工業</a:t>
              </a:r>
              <a:endParaRPr kumimoji="1" lang="ja-JP" altLang="en-US" sz="1400"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559809" y="4608749"/>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a:latin typeface="Meiryo UI" panose="020B0604030504040204" pitchFamily="50" charset="-128"/>
                  <a:ea typeface="Meiryo UI" panose="020B0604030504040204" pitchFamily="50" charset="-128"/>
                </a:rPr>
                <a:t>佐野</a:t>
              </a:r>
              <a:r>
                <a:rPr kumimoji="1" lang="ja-JP" altLang="en-US" sz="1400" dirty="0" smtClean="0">
                  <a:latin typeface="Meiryo UI" panose="020B0604030504040204" pitchFamily="50" charset="-128"/>
                  <a:ea typeface="Meiryo UI" panose="020B0604030504040204" pitchFamily="50" charset="-128"/>
                </a:rPr>
                <a:t>工業</a:t>
              </a:r>
              <a:endParaRPr kumimoji="1" lang="ja-JP" altLang="en-US" sz="1400"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559809" y="5551569"/>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和泉</a:t>
              </a:r>
              <a:r>
                <a:rPr kumimoji="1" lang="ja-JP" altLang="en-US" sz="1400" dirty="0" smtClean="0">
                  <a:latin typeface="Meiryo UI" panose="020B0604030504040204" pitchFamily="50" charset="-128"/>
                  <a:ea typeface="Meiryo UI" panose="020B0604030504040204" pitchFamily="50" charset="-128"/>
                </a:rPr>
                <a:t>工業</a:t>
              </a:r>
              <a:endParaRPr kumimoji="1" lang="ja-JP" altLang="en-US" sz="140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470040" y="6108056"/>
              <a:ext cx="1082348"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a:latin typeface="Meiryo UI" panose="020B0604030504040204" pitchFamily="50" charset="-128"/>
                  <a:ea typeface="Meiryo UI" panose="020B0604030504040204" pitchFamily="50" charset="-128"/>
                </a:rPr>
                <a:t>東住吉</a:t>
              </a:r>
              <a:r>
                <a:rPr kumimoji="1" lang="ja-JP" altLang="en-US" sz="1400" dirty="0" smtClean="0">
                  <a:latin typeface="Meiryo UI" panose="020B0604030504040204" pitchFamily="50" charset="-128"/>
                  <a:ea typeface="Meiryo UI" panose="020B0604030504040204" pitchFamily="50" charset="-128"/>
                </a:rPr>
                <a:t>工業</a:t>
              </a:r>
              <a:endParaRPr kumimoji="1" lang="ja-JP" altLang="en-US" sz="1400" dirty="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559809" y="5162631"/>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a:latin typeface="Meiryo UI" panose="020B0604030504040204" pitchFamily="50" charset="-128"/>
                  <a:ea typeface="Meiryo UI" panose="020B0604030504040204" pitchFamily="50" charset="-128"/>
                </a:rPr>
                <a:t>成城</a:t>
              </a:r>
              <a:r>
                <a:rPr kumimoji="1" lang="ja-JP" altLang="en-US" sz="1400" dirty="0" smtClean="0">
                  <a:latin typeface="Meiryo UI" panose="020B0604030504040204" pitchFamily="50" charset="-128"/>
                  <a:ea typeface="Meiryo UI" panose="020B0604030504040204" pitchFamily="50" charset="-128"/>
                </a:rPr>
                <a:t>工業</a:t>
              </a:r>
              <a:endParaRPr kumimoji="1" lang="ja-JP" altLang="en-US" sz="14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2225956" y="1082837"/>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茨木工科</a:t>
              </a:r>
              <a:endParaRPr kumimoji="1" lang="ja-JP" altLang="en-US" sz="14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2136187" y="2405780"/>
              <a:ext cx="1082348"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西野田</a:t>
              </a:r>
              <a:r>
                <a:rPr lang="ja-JP" altLang="en-US" sz="1400" dirty="0">
                  <a:latin typeface="Meiryo UI" panose="020B0604030504040204" pitchFamily="50" charset="-128"/>
                  <a:ea typeface="Meiryo UI" panose="020B0604030504040204" pitchFamily="50" charset="-128"/>
                </a:rPr>
                <a:t>工科</a:t>
              </a:r>
              <a:endParaRPr kumimoji="1" lang="ja-JP" altLang="en-US" sz="1400" dirty="0">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2225956" y="1523818"/>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淀川</a:t>
              </a:r>
              <a:r>
                <a:rPr lang="ja-JP" altLang="en-US" sz="1400" dirty="0">
                  <a:latin typeface="Meiryo UI" panose="020B0604030504040204" pitchFamily="50" charset="-128"/>
                  <a:ea typeface="Meiryo UI" panose="020B0604030504040204" pitchFamily="50" charset="-128"/>
                </a:rPr>
                <a:t>工科</a:t>
              </a:r>
              <a:endParaRPr kumimoji="1" lang="ja-JP" altLang="en-US" sz="1400"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2225956" y="1964799"/>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今宮</a:t>
              </a:r>
              <a:r>
                <a:rPr lang="ja-JP" altLang="en-US" sz="1400" dirty="0">
                  <a:latin typeface="Meiryo UI" panose="020B0604030504040204" pitchFamily="50" charset="-128"/>
                  <a:ea typeface="Meiryo UI" panose="020B0604030504040204" pitchFamily="50" charset="-128"/>
                </a:rPr>
                <a:t>工科</a:t>
              </a:r>
              <a:endParaRPr kumimoji="1" lang="ja-JP" altLang="en-US" sz="1400"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2225956" y="3728723"/>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城東</a:t>
              </a:r>
              <a:r>
                <a:rPr lang="ja-JP" altLang="en-US" sz="1400" dirty="0">
                  <a:latin typeface="Meiryo UI" panose="020B0604030504040204" pitchFamily="50" charset="-128"/>
                  <a:ea typeface="Meiryo UI" panose="020B0604030504040204" pitchFamily="50" charset="-128"/>
                </a:rPr>
                <a:t>工科</a:t>
              </a:r>
              <a:endParaRPr kumimoji="1" lang="ja-JP" altLang="en-US" sz="1400" dirty="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2225956" y="4169704"/>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布施</a:t>
              </a:r>
              <a:r>
                <a:rPr lang="ja-JP" altLang="en-US" sz="1400" dirty="0">
                  <a:latin typeface="Meiryo UI" panose="020B0604030504040204" pitchFamily="50" charset="-128"/>
                  <a:ea typeface="Meiryo UI" panose="020B0604030504040204" pitchFamily="50" charset="-128"/>
                </a:rPr>
                <a:t>工科</a:t>
              </a:r>
              <a:endParaRPr kumimoji="1" lang="ja-JP" altLang="en-US" sz="1400"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2136187" y="2846761"/>
              <a:ext cx="1082348"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藤井寺</a:t>
              </a:r>
              <a:r>
                <a:rPr lang="ja-JP" altLang="en-US" sz="1400" dirty="0">
                  <a:latin typeface="Meiryo UI" panose="020B0604030504040204" pitchFamily="50" charset="-128"/>
                  <a:ea typeface="Meiryo UI" panose="020B0604030504040204" pitchFamily="50" charset="-128"/>
                </a:rPr>
                <a:t>工科</a:t>
              </a:r>
              <a:endParaRPr kumimoji="1" lang="ja-JP" altLang="en-US" sz="140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2315724" y="3287742"/>
              <a:ext cx="723275"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堺</a:t>
              </a:r>
              <a:r>
                <a:rPr lang="ja-JP" altLang="en-US" sz="1400" dirty="0">
                  <a:latin typeface="Meiryo UI" panose="020B0604030504040204" pitchFamily="50" charset="-128"/>
                  <a:ea typeface="Meiryo UI" panose="020B0604030504040204" pitchFamily="50" charset="-128"/>
                </a:rPr>
                <a:t>工科</a:t>
              </a:r>
              <a:endParaRPr kumimoji="1" lang="ja-JP" altLang="en-US" sz="1400" dirty="0">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2225956" y="4610685"/>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佐野</a:t>
              </a:r>
              <a:r>
                <a:rPr lang="ja-JP" altLang="en-US" sz="1400" dirty="0">
                  <a:latin typeface="Meiryo UI" panose="020B0604030504040204" pitchFamily="50" charset="-128"/>
                  <a:ea typeface="Meiryo UI" panose="020B0604030504040204" pitchFamily="50" charset="-128"/>
                </a:rPr>
                <a:t>工科</a:t>
              </a:r>
              <a:endParaRPr kumimoji="1" lang="ja-JP" altLang="en-US" sz="1400" dirty="0">
                <a:latin typeface="Meiryo UI" panose="020B0604030504040204" pitchFamily="50" charset="-128"/>
                <a:ea typeface="Meiryo UI" panose="020B0604030504040204" pitchFamily="50" charset="-128"/>
              </a:endParaRPr>
            </a:p>
          </p:txBody>
        </p:sp>
        <p:sp>
          <p:nvSpPr>
            <p:cNvPr id="42" name="テキスト ボックス 41"/>
            <p:cNvSpPr txBox="1"/>
            <p:nvPr/>
          </p:nvSpPr>
          <p:spPr>
            <a:xfrm>
              <a:off x="2243376" y="5551570"/>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和泉</a:t>
              </a:r>
              <a:r>
                <a:rPr lang="ja-JP" altLang="en-US" sz="1400" dirty="0">
                  <a:latin typeface="Meiryo UI" panose="020B0604030504040204" pitchFamily="50" charset="-128"/>
                  <a:ea typeface="Meiryo UI" panose="020B0604030504040204" pitchFamily="50" charset="-128"/>
                </a:rPr>
                <a:t>総合</a:t>
              </a:r>
              <a:endParaRPr kumimoji="1" lang="ja-JP" altLang="en-US" sz="1400" dirty="0">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2151057" y="6094377"/>
              <a:ext cx="1082348"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東住吉</a:t>
              </a:r>
              <a:r>
                <a:rPr lang="ja-JP" altLang="en-US" sz="1400" dirty="0">
                  <a:latin typeface="Meiryo UI" panose="020B0604030504040204" pitchFamily="50" charset="-128"/>
                  <a:ea typeface="Meiryo UI" panose="020B0604030504040204" pitchFamily="50" charset="-128"/>
                </a:rPr>
                <a:t>総合</a:t>
              </a:r>
              <a:endParaRPr kumimoji="1" lang="ja-JP" altLang="en-US" sz="1400" dirty="0">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2422912" y="5162631"/>
              <a:ext cx="543739"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a:latin typeface="Meiryo UI" panose="020B0604030504040204" pitchFamily="50" charset="-128"/>
                  <a:ea typeface="Meiryo UI" panose="020B0604030504040204" pitchFamily="50" charset="-128"/>
                </a:rPr>
                <a:t>成</a:t>
              </a:r>
              <a:r>
                <a:rPr lang="ja-JP" altLang="en-US" sz="1400" dirty="0" smtClean="0">
                  <a:latin typeface="Meiryo UI" panose="020B0604030504040204" pitchFamily="50" charset="-128"/>
                  <a:ea typeface="Meiryo UI" panose="020B0604030504040204" pitchFamily="50" charset="-128"/>
                </a:rPr>
                <a:t>城</a:t>
              </a:r>
              <a:endParaRPr kumimoji="1" lang="ja-JP" altLang="en-US" sz="1400"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2609792" y="6429828"/>
              <a:ext cx="1111202" cy="307777"/>
            </a:xfrm>
            <a:prstGeom prst="rect">
              <a:avLst/>
            </a:prstGeom>
            <a:noFill/>
          </p:spPr>
          <p:txBody>
            <a:bodyPr wrap="none" rtlCol="0">
              <a:spAutoFit/>
            </a:bodyPr>
            <a:lstStyle/>
            <a:p>
              <a:r>
                <a:rPr lang="en-US" altLang="ja-JP" sz="1400" b="1" dirty="0" smtClean="0">
                  <a:latin typeface="Meiryo UI" panose="020B0604030504040204" pitchFamily="50" charset="-128"/>
                  <a:ea typeface="Meiryo UI" panose="020B0604030504040204" pitchFamily="50" charset="-128"/>
                </a:rPr>
                <a:t>【H17</a:t>
              </a:r>
              <a:r>
                <a:rPr lang="ja-JP" altLang="en-US" sz="1400" b="1" dirty="0" smtClean="0">
                  <a:latin typeface="Meiryo UI" panose="020B0604030504040204" pitchFamily="50" charset="-128"/>
                  <a:ea typeface="Meiryo UI" panose="020B0604030504040204" pitchFamily="50" charset="-128"/>
                </a:rPr>
                <a:t>開校</a:t>
              </a:r>
              <a:r>
                <a:rPr lang="en-US" altLang="ja-JP"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46" name="ホームベース 45"/>
            <p:cNvSpPr/>
            <p:nvPr/>
          </p:nvSpPr>
          <p:spPr>
            <a:xfrm>
              <a:off x="2017539" y="5067793"/>
              <a:ext cx="5958032" cy="920709"/>
            </a:xfrm>
            <a:prstGeom prst="homePlate">
              <a:avLst>
                <a:gd name="adj" fmla="val 25193"/>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3316511" y="5192078"/>
              <a:ext cx="1261884" cy="523220"/>
            </a:xfrm>
            <a:prstGeom prst="rect">
              <a:avLst/>
            </a:prstGeom>
            <a:noFill/>
          </p:spPr>
          <p:txBody>
            <a:bodyPr wrap="none" rtlCol="0">
              <a:spAutoFit/>
            </a:bodyPr>
            <a:lstStyle/>
            <a:p>
              <a:r>
                <a:rPr lang="ja-JP" altLang="en-US" sz="1400" b="1" dirty="0">
                  <a:latin typeface="Meiryo UI" panose="020B0604030504040204" pitchFamily="50" charset="-128"/>
                  <a:ea typeface="Meiryo UI" panose="020B0604030504040204" pitchFamily="50" charset="-128"/>
                </a:rPr>
                <a:t>ｸﾘｴｲﾃｨﾌﾞｽｸｰﾙ</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rPr>
                <a:t>（総合学科）</a:t>
              </a:r>
              <a:endParaRPr kumimoji="1" lang="ja-JP" altLang="en-US" sz="1400" b="1" dirty="0">
                <a:latin typeface="Meiryo UI" panose="020B0604030504040204" pitchFamily="50" charset="-128"/>
                <a:ea typeface="Meiryo UI" panose="020B0604030504040204" pitchFamily="50" charset="-128"/>
              </a:endParaRPr>
            </a:p>
          </p:txBody>
        </p:sp>
        <p:sp>
          <p:nvSpPr>
            <p:cNvPr id="48" name="正方形/長方形 47"/>
            <p:cNvSpPr/>
            <p:nvPr/>
          </p:nvSpPr>
          <p:spPr>
            <a:xfrm>
              <a:off x="2017487" y="972458"/>
              <a:ext cx="2719946" cy="402749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3384953" y="2465303"/>
              <a:ext cx="1082348" cy="523220"/>
            </a:xfrm>
            <a:prstGeom prst="rect">
              <a:avLst/>
            </a:prstGeom>
            <a:noFill/>
          </p:spPr>
          <p:txBody>
            <a:bodyPr wrap="none" rtlCol="0">
              <a:spAutoFit/>
            </a:bodyPr>
            <a:lstStyle/>
            <a:p>
              <a:pPr algn="ctr"/>
              <a:r>
                <a:rPr lang="ja-JP" altLang="en-US" sz="1400" b="1" dirty="0" smtClean="0">
                  <a:latin typeface="Meiryo UI" panose="020B0604030504040204" pitchFamily="50" charset="-128"/>
                  <a:ea typeface="Meiryo UI" panose="020B0604030504040204" pitchFamily="50" charset="-128"/>
                </a:rPr>
                <a:t>総合募集</a:t>
              </a:r>
              <a:endParaRPr lang="en-US" altLang="ja-JP" sz="1400" b="1" dirty="0" smtClean="0">
                <a:latin typeface="Meiryo UI" panose="020B0604030504040204" pitchFamily="50" charset="-128"/>
                <a:ea typeface="Meiryo UI" panose="020B0604030504040204" pitchFamily="50" charset="-128"/>
              </a:endParaRPr>
            </a:p>
            <a:p>
              <a:pPr algn="ctr"/>
              <a:r>
                <a:rPr lang="ja-JP" altLang="en-US" sz="1400" b="1" smtClean="0">
                  <a:latin typeface="Meiryo UI" panose="020B0604030504040204" pitchFamily="50" charset="-128"/>
                  <a:ea typeface="Meiryo UI" panose="020B0604030504040204" pitchFamily="50" charset="-128"/>
                </a:rPr>
                <a:t>（工業科</a:t>
              </a:r>
              <a:r>
                <a:rPr lang="ja-JP" altLang="en-US"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50" name="ホームベース 49"/>
            <p:cNvSpPr/>
            <p:nvPr/>
          </p:nvSpPr>
          <p:spPr>
            <a:xfrm>
              <a:off x="5123543" y="1023924"/>
              <a:ext cx="6136240" cy="1153208"/>
            </a:xfrm>
            <a:prstGeom prst="homePlat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52" name="ホームベース 51"/>
            <p:cNvSpPr/>
            <p:nvPr/>
          </p:nvSpPr>
          <p:spPr>
            <a:xfrm>
              <a:off x="5123543" y="2272907"/>
              <a:ext cx="6136240" cy="1152000"/>
            </a:xfrm>
            <a:prstGeom prst="homePlat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53" name="ホームベース 52"/>
            <p:cNvSpPr/>
            <p:nvPr/>
          </p:nvSpPr>
          <p:spPr>
            <a:xfrm>
              <a:off x="5123543" y="3520682"/>
              <a:ext cx="6136240" cy="1152000"/>
            </a:xfrm>
            <a:prstGeom prst="homePlat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6336517" y="2600691"/>
              <a:ext cx="1082348" cy="523220"/>
            </a:xfrm>
            <a:prstGeom prst="rect">
              <a:avLst/>
            </a:prstGeom>
            <a:noFill/>
          </p:spPr>
          <p:txBody>
            <a:bodyPr wrap="none" rtlCol="0">
              <a:spAutoFit/>
            </a:bodyPr>
            <a:lstStyle/>
            <a:p>
              <a:pPr algn="ctr"/>
              <a:r>
                <a:rPr lang="ja-JP" altLang="en-US" sz="1400" b="1" dirty="0" smtClean="0">
                  <a:latin typeface="Meiryo UI" panose="020B0604030504040204" pitchFamily="50" charset="-128"/>
                  <a:ea typeface="Meiryo UI" panose="020B0604030504040204" pitchFamily="50" charset="-128"/>
                </a:rPr>
                <a:t>実践的技能</a:t>
              </a:r>
              <a:endParaRPr lang="en-US" altLang="ja-JP" sz="1400" b="1" dirty="0" smtClean="0">
                <a:latin typeface="Meiryo UI" panose="020B0604030504040204" pitchFamily="50" charset="-128"/>
                <a:ea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rPr>
                <a:t>養成重点型</a:t>
              </a:r>
              <a:endParaRPr kumimoji="1" lang="ja-JP" altLang="en-US" sz="1400" b="1" dirty="0">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6336517" y="3831153"/>
              <a:ext cx="1082348" cy="523220"/>
            </a:xfrm>
            <a:prstGeom prst="rect">
              <a:avLst/>
            </a:prstGeom>
            <a:noFill/>
          </p:spPr>
          <p:txBody>
            <a:bodyPr wrap="none" rtlCol="0">
              <a:spAutoFit/>
            </a:bodyPr>
            <a:lstStyle/>
            <a:p>
              <a:pPr algn="ctr"/>
              <a:r>
                <a:rPr lang="ja-JP" altLang="en-US" sz="1400" b="1" dirty="0" smtClean="0">
                  <a:latin typeface="Meiryo UI" panose="020B0604030504040204" pitchFamily="50" charset="-128"/>
                  <a:ea typeface="Meiryo UI" panose="020B0604030504040204" pitchFamily="50" charset="-128"/>
                </a:rPr>
                <a:t>地域産業</a:t>
              </a:r>
              <a:endParaRPr lang="en-US" altLang="ja-JP" sz="1400" b="1" dirty="0" smtClean="0">
                <a:latin typeface="Meiryo UI" panose="020B0604030504040204" pitchFamily="50" charset="-128"/>
                <a:ea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rPr>
                <a:t>連携重点型</a:t>
              </a:r>
              <a:endParaRPr kumimoji="1" lang="ja-JP" altLang="en-US" sz="1400" b="1" dirty="0">
                <a:latin typeface="Meiryo UI" panose="020B0604030504040204" pitchFamily="50" charset="-128"/>
                <a:ea typeface="Meiryo UI" panose="020B0604030504040204" pitchFamily="50" charset="-128"/>
              </a:endParaRPr>
            </a:p>
          </p:txBody>
        </p:sp>
        <p:sp>
          <p:nvSpPr>
            <p:cNvPr id="56" name="テキスト ボックス 55"/>
            <p:cNvSpPr txBox="1"/>
            <p:nvPr/>
          </p:nvSpPr>
          <p:spPr>
            <a:xfrm>
              <a:off x="5119462" y="4694912"/>
              <a:ext cx="2188420" cy="307777"/>
            </a:xfrm>
            <a:prstGeom prst="rect">
              <a:avLst/>
            </a:prstGeom>
            <a:noFill/>
          </p:spPr>
          <p:txBody>
            <a:bodyPr wrap="none" rtlCol="0">
              <a:spAutoFit/>
            </a:bodyPr>
            <a:lstStyle/>
            <a:p>
              <a:r>
                <a:rPr lang="en-US" altLang="ja-JP" sz="1400" b="1" dirty="0" smtClean="0">
                  <a:latin typeface="Meiryo UI" panose="020B0604030504040204" pitchFamily="50" charset="-128"/>
                  <a:ea typeface="Meiryo UI" panose="020B0604030504040204" pitchFamily="50" charset="-128"/>
                </a:rPr>
                <a:t>【H26</a:t>
              </a:r>
              <a:r>
                <a:rPr lang="ja-JP" altLang="en-US" sz="1400" b="1" dirty="0" smtClean="0">
                  <a:latin typeface="Meiryo UI" panose="020B0604030504040204" pitchFamily="50" charset="-128"/>
                  <a:ea typeface="Meiryo UI" panose="020B0604030504040204" pitchFamily="50" charset="-128"/>
                </a:rPr>
                <a:t>工科高校の重点化</a:t>
              </a:r>
              <a:r>
                <a:rPr lang="en-US" altLang="ja-JP"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66" name="テキスト ボックス 65"/>
            <p:cNvSpPr txBox="1"/>
            <p:nvPr/>
          </p:nvSpPr>
          <p:spPr>
            <a:xfrm>
              <a:off x="8369355" y="4930356"/>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a:latin typeface="Meiryo UI" panose="020B0604030504040204" pitchFamily="50" charset="-128"/>
                  <a:ea typeface="Meiryo UI" panose="020B0604030504040204" pitchFamily="50" charset="-128"/>
                </a:rPr>
                <a:t>都島工業</a:t>
              </a:r>
              <a:endParaRPr kumimoji="1" lang="ja-JP" altLang="en-US" sz="1400" dirty="0">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8369356" y="5299800"/>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東淀工業</a:t>
              </a:r>
              <a:endParaRPr kumimoji="1" lang="ja-JP" altLang="en-US" sz="1400" dirty="0">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8377630" y="5671215"/>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a:latin typeface="Meiryo UI" panose="020B0604030504040204" pitchFamily="50" charset="-128"/>
                  <a:ea typeface="Meiryo UI" panose="020B0604030504040204" pitchFamily="50" charset="-128"/>
                </a:rPr>
                <a:t>生野工業</a:t>
              </a:r>
              <a:endParaRPr kumimoji="1" lang="ja-JP" altLang="en-US" sz="1400" dirty="0">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8382918" y="6046685"/>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a:latin typeface="Meiryo UI" panose="020B0604030504040204" pitchFamily="50" charset="-128"/>
                  <a:ea typeface="Meiryo UI" panose="020B0604030504040204" pitchFamily="50" charset="-128"/>
                </a:rPr>
                <a:t>泉尾工業</a:t>
              </a:r>
              <a:endParaRPr kumimoji="1" lang="ja-JP" altLang="en-US" sz="1400" dirty="0">
                <a:latin typeface="Meiryo UI" panose="020B0604030504040204" pitchFamily="50" charset="-128"/>
                <a:ea typeface="Meiryo UI" panose="020B0604030504040204" pitchFamily="50" charset="-128"/>
              </a:endParaRPr>
            </a:p>
          </p:txBody>
        </p:sp>
        <p:sp>
          <p:nvSpPr>
            <p:cNvPr id="70" name="ホームベース 69"/>
            <p:cNvSpPr/>
            <p:nvPr/>
          </p:nvSpPr>
          <p:spPr>
            <a:xfrm>
              <a:off x="8267928" y="4888298"/>
              <a:ext cx="2974031" cy="1515770"/>
            </a:xfrm>
            <a:prstGeom prst="homePlate">
              <a:avLst>
                <a:gd name="adj" fmla="val 35556"/>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1" name="テキスト ボックス 70"/>
            <p:cNvSpPr txBox="1"/>
            <p:nvPr/>
          </p:nvSpPr>
          <p:spPr>
            <a:xfrm>
              <a:off x="8248062" y="6410942"/>
              <a:ext cx="1877437" cy="307777"/>
            </a:xfrm>
            <a:prstGeom prst="rect">
              <a:avLst/>
            </a:prstGeom>
            <a:noFill/>
          </p:spPr>
          <p:txBody>
            <a:bodyPr wrap="none" rtlCol="0">
              <a:spAutoFit/>
            </a:bodyPr>
            <a:lstStyle/>
            <a:p>
              <a:r>
                <a:rPr lang="en-US" altLang="ja-JP" sz="1400" b="1" dirty="0" smtClean="0">
                  <a:latin typeface="Meiryo UI" panose="020B0604030504040204" pitchFamily="50" charset="-128"/>
                  <a:ea typeface="Meiryo UI" panose="020B0604030504040204" pitchFamily="50" charset="-128"/>
                </a:rPr>
                <a:t>【R4</a:t>
              </a:r>
              <a:r>
                <a:rPr lang="ja-JP" altLang="en-US" sz="1400" b="1" dirty="0" smtClean="0">
                  <a:latin typeface="Meiryo UI" panose="020B0604030504040204" pitchFamily="50" charset="-128"/>
                  <a:ea typeface="Meiryo UI" panose="020B0604030504040204" pitchFamily="50" charset="-128"/>
                </a:rPr>
                <a:t>（市立移管）～</a:t>
              </a:r>
              <a:r>
                <a:rPr lang="en-US" altLang="ja-JP"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cxnSp>
          <p:nvCxnSpPr>
            <p:cNvPr id="72" name="直線コネクタ 71"/>
            <p:cNvCxnSpPr/>
            <p:nvPr/>
          </p:nvCxnSpPr>
          <p:spPr>
            <a:xfrm>
              <a:off x="9299396" y="5453688"/>
              <a:ext cx="23083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9299396" y="6200573"/>
              <a:ext cx="23083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a:stCxn id="68" idx="3"/>
              <a:endCxn id="76" idx="1"/>
            </p:cNvCxnSpPr>
            <p:nvPr/>
          </p:nvCxnSpPr>
          <p:spPr>
            <a:xfrm flipV="1">
              <a:off x="9280441" y="5825103"/>
              <a:ext cx="542414"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9529392" y="5453688"/>
              <a:ext cx="0" cy="7468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9822855" y="5671214"/>
              <a:ext cx="863671" cy="307777"/>
            </a:xfrm>
            <a:prstGeom prst="rect">
              <a:avLst/>
            </a:prstGeom>
            <a:ln/>
          </p:spPr>
          <p:style>
            <a:lnRef idx="2">
              <a:schemeClr val="dk1"/>
            </a:lnRef>
            <a:fillRef idx="1">
              <a:schemeClr val="lt1"/>
            </a:fillRef>
            <a:effectRef idx="0">
              <a:schemeClr val="dk1"/>
            </a:effectRef>
            <a:fontRef idx="minor">
              <a:schemeClr val="dk1"/>
            </a:fontRef>
          </p:style>
          <p:txBody>
            <a:bodyPr wrap="square" rtlCol="0" anchor="ctr" anchorCtr="1">
              <a:spAutoFit/>
            </a:bodyPr>
            <a:lstStyle/>
            <a:p>
              <a:pPr algn="ctr"/>
              <a:r>
                <a:rPr lang="ja-JP" altLang="en-US" sz="1400" dirty="0" smtClean="0">
                  <a:latin typeface="Meiryo UI" panose="020B0604030504040204" pitchFamily="50" charset="-128"/>
                  <a:ea typeface="Meiryo UI" panose="020B0604030504040204" pitchFamily="50" charset="-128"/>
                </a:rPr>
                <a:t>新工業</a:t>
              </a:r>
              <a:endParaRPr lang="en-US" altLang="ja-JP" sz="1400" dirty="0" smtClean="0">
                <a:latin typeface="Meiryo UI" panose="020B0604030504040204" pitchFamily="50" charset="-128"/>
                <a:ea typeface="Meiryo UI" panose="020B0604030504040204" pitchFamily="50" charset="-128"/>
              </a:endParaRPr>
            </a:p>
          </p:txBody>
        </p:sp>
        <p:cxnSp>
          <p:nvCxnSpPr>
            <p:cNvPr id="84" name="直線コネクタ 83"/>
            <p:cNvCxnSpPr/>
            <p:nvPr/>
          </p:nvCxnSpPr>
          <p:spPr>
            <a:xfrm>
              <a:off x="1677247" y="885428"/>
              <a:ext cx="0" cy="5809515"/>
            </a:xfrm>
            <a:prstGeom prst="line">
              <a:avLst/>
            </a:prstGeom>
            <a:ln>
              <a:solidFill>
                <a:schemeClr val="tx1"/>
              </a:solidFill>
              <a:prstDash val="lgDashDotDot"/>
            </a:ln>
          </p:spPr>
          <p:style>
            <a:lnRef idx="1">
              <a:schemeClr val="accent1"/>
            </a:lnRef>
            <a:fillRef idx="0">
              <a:schemeClr val="accent1"/>
            </a:fillRef>
            <a:effectRef idx="0">
              <a:schemeClr val="accent1"/>
            </a:effectRef>
            <a:fontRef idx="minor">
              <a:schemeClr val="tx1"/>
            </a:fontRef>
          </p:style>
        </p:cxnSp>
        <p:sp>
          <p:nvSpPr>
            <p:cNvPr id="85" name="テキスト ボックス 84"/>
            <p:cNvSpPr txBox="1"/>
            <p:nvPr/>
          </p:nvSpPr>
          <p:spPr>
            <a:xfrm>
              <a:off x="441242" y="6429828"/>
              <a:ext cx="1111202" cy="307777"/>
            </a:xfrm>
            <a:prstGeom prst="rect">
              <a:avLst/>
            </a:prstGeom>
            <a:noFill/>
          </p:spPr>
          <p:txBody>
            <a:bodyPr wrap="none" rtlCol="0">
              <a:spAutoFit/>
            </a:bodyPr>
            <a:lstStyle/>
            <a:p>
              <a:r>
                <a:rPr lang="en-US" altLang="ja-JP" sz="1400" b="1" dirty="0" smtClean="0">
                  <a:latin typeface="Meiryo UI" panose="020B0604030504040204" pitchFamily="50" charset="-128"/>
                  <a:ea typeface="Meiryo UI" panose="020B0604030504040204" pitchFamily="50" charset="-128"/>
                </a:rPr>
                <a:t>【H17</a:t>
              </a:r>
              <a:r>
                <a:rPr lang="ja-JP" altLang="en-US" sz="1400" b="1" dirty="0" smtClean="0">
                  <a:latin typeface="Meiryo UI" panose="020B0604030504040204" pitchFamily="50" charset="-128"/>
                  <a:ea typeface="Meiryo UI" panose="020B0604030504040204" pitchFamily="50" charset="-128"/>
                </a:rPr>
                <a:t>以前</a:t>
              </a:r>
              <a:r>
                <a:rPr lang="en-US" altLang="ja-JP"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cxnSp>
          <p:nvCxnSpPr>
            <p:cNvPr id="86" name="直線コネクタ 85"/>
            <p:cNvCxnSpPr/>
            <p:nvPr/>
          </p:nvCxnSpPr>
          <p:spPr>
            <a:xfrm>
              <a:off x="4928447" y="905282"/>
              <a:ext cx="0" cy="5809515"/>
            </a:xfrm>
            <a:prstGeom prst="line">
              <a:avLst/>
            </a:prstGeom>
            <a:ln>
              <a:solidFill>
                <a:schemeClr val="tx1"/>
              </a:solidFill>
              <a:prstDash val="lgDashDotDot"/>
            </a:ln>
          </p:spPr>
          <p:style>
            <a:lnRef idx="1">
              <a:schemeClr val="accent1"/>
            </a:lnRef>
            <a:fillRef idx="0">
              <a:schemeClr val="accent1"/>
            </a:fillRef>
            <a:effectRef idx="0">
              <a:schemeClr val="accent1"/>
            </a:effectRef>
            <a:fontRef idx="minor">
              <a:schemeClr val="tx1"/>
            </a:fontRef>
          </p:style>
        </p:cxnSp>
        <p:sp>
          <p:nvSpPr>
            <p:cNvPr id="87" name="テキスト ボックス 86"/>
            <p:cNvSpPr txBox="1"/>
            <p:nvPr/>
          </p:nvSpPr>
          <p:spPr>
            <a:xfrm>
              <a:off x="5297619" y="1090216"/>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茨木工科</a:t>
              </a:r>
              <a:endParaRPr kumimoji="1" lang="ja-JP" altLang="en-US" sz="1400" dirty="0">
                <a:latin typeface="Meiryo UI" panose="020B0604030504040204" pitchFamily="50" charset="-128"/>
                <a:ea typeface="Meiryo UI" panose="020B0604030504040204" pitchFamily="50" charset="-128"/>
              </a:endParaRPr>
            </a:p>
          </p:txBody>
        </p:sp>
        <p:sp>
          <p:nvSpPr>
            <p:cNvPr id="88" name="テキスト ボックス 87"/>
            <p:cNvSpPr txBox="1"/>
            <p:nvPr/>
          </p:nvSpPr>
          <p:spPr>
            <a:xfrm>
              <a:off x="5297619" y="1443765"/>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淀川</a:t>
              </a:r>
              <a:r>
                <a:rPr lang="ja-JP" altLang="en-US" sz="1400" dirty="0">
                  <a:latin typeface="Meiryo UI" panose="020B0604030504040204" pitchFamily="50" charset="-128"/>
                  <a:ea typeface="Meiryo UI" panose="020B0604030504040204" pitchFamily="50" charset="-128"/>
                </a:rPr>
                <a:t>工科</a:t>
              </a:r>
              <a:endParaRPr kumimoji="1" lang="ja-JP" altLang="en-US" sz="1400" dirty="0">
                <a:latin typeface="Meiryo UI" panose="020B0604030504040204" pitchFamily="50" charset="-128"/>
                <a:ea typeface="Meiryo UI" panose="020B0604030504040204" pitchFamily="50" charset="-128"/>
              </a:endParaRPr>
            </a:p>
          </p:txBody>
        </p:sp>
        <p:sp>
          <p:nvSpPr>
            <p:cNvPr id="89" name="テキスト ボックス 88"/>
            <p:cNvSpPr txBox="1"/>
            <p:nvPr/>
          </p:nvSpPr>
          <p:spPr>
            <a:xfrm>
              <a:off x="5297619" y="1806028"/>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今宮</a:t>
              </a:r>
              <a:r>
                <a:rPr lang="ja-JP" altLang="en-US" sz="1400" dirty="0">
                  <a:latin typeface="Meiryo UI" panose="020B0604030504040204" pitchFamily="50" charset="-128"/>
                  <a:ea typeface="Meiryo UI" panose="020B0604030504040204" pitchFamily="50" charset="-128"/>
                </a:rPr>
                <a:t>工科</a:t>
              </a:r>
              <a:endParaRPr kumimoji="1" lang="ja-JP" altLang="en-US" sz="1400" dirty="0">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5207850" y="2343205"/>
              <a:ext cx="1082348"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西野田</a:t>
              </a:r>
              <a:r>
                <a:rPr lang="ja-JP" altLang="en-US" sz="1400" dirty="0">
                  <a:latin typeface="Meiryo UI" panose="020B0604030504040204" pitchFamily="50" charset="-128"/>
                  <a:ea typeface="Meiryo UI" panose="020B0604030504040204" pitchFamily="50" charset="-128"/>
                </a:rPr>
                <a:t>工科</a:t>
              </a:r>
              <a:endParaRPr kumimoji="1" lang="ja-JP" altLang="en-US" sz="1400" dirty="0">
                <a:latin typeface="Meiryo UI" panose="020B0604030504040204" pitchFamily="50" charset="-128"/>
                <a:ea typeface="Meiryo UI" panose="020B0604030504040204" pitchFamily="50" charset="-128"/>
              </a:endParaRPr>
            </a:p>
          </p:txBody>
        </p:sp>
        <p:sp>
          <p:nvSpPr>
            <p:cNvPr id="91" name="テキスト ボックス 90"/>
            <p:cNvSpPr txBox="1"/>
            <p:nvPr/>
          </p:nvSpPr>
          <p:spPr>
            <a:xfrm>
              <a:off x="5207850" y="2696754"/>
              <a:ext cx="1082348"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藤井寺</a:t>
              </a:r>
              <a:r>
                <a:rPr lang="ja-JP" altLang="en-US" sz="1400" dirty="0">
                  <a:latin typeface="Meiryo UI" panose="020B0604030504040204" pitchFamily="50" charset="-128"/>
                  <a:ea typeface="Meiryo UI" panose="020B0604030504040204" pitchFamily="50" charset="-128"/>
                </a:rPr>
                <a:t>工科</a:t>
              </a:r>
              <a:endParaRPr kumimoji="1" lang="ja-JP" altLang="en-US" sz="1400" dirty="0">
                <a:latin typeface="Meiryo UI" panose="020B0604030504040204" pitchFamily="50" charset="-128"/>
                <a:ea typeface="Meiryo UI" panose="020B0604030504040204" pitchFamily="50" charset="-128"/>
              </a:endParaRPr>
            </a:p>
          </p:txBody>
        </p:sp>
        <p:sp>
          <p:nvSpPr>
            <p:cNvPr id="92" name="テキスト ボックス 91"/>
            <p:cNvSpPr txBox="1"/>
            <p:nvPr/>
          </p:nvSpPr>
          <p:spPr>
            <a:xfrm>
              <a:off x="5387387" y="3059017"/>
              <a:ext cx="723275"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堺</a:t>
              </a:r>
              <a:r>
                <a:rPr lang="ja-JP" altLang="en-US" sz="1400" dirty="0">
                  <a:latin typeface="Meiryo UI" panose="020B0604030504040204" pitchFamily="50" charset="-128"/>
                  <a:ea typeface="Meiryo UI" panose="020B0604030504040204" pitchFamily="50" charset="-128"/>
                </a:rPr>
                <a:t>工科</a:t>
              </a:r>
              <a:endParaRPr kumimoji="1" lang="ja-JP" altLang="en-US" sz="1400" dirty="0">
                <a:latin typeface="Meiryo UI" panose="020B0604030504040204" pitchFamily="50" charset="-128"/>
                <a:ea typeface="Meiryo UI" panose="020B0604030504040204" pitchFamily="50" charset="-128"/>
              </a:endParaRPr>
            </a:p>
          </p:txBody>
        </p:sp>
        <p:sp>
          <p:nvSpPr>
            <p:cNvPr id="93" name="テキスト ボックス 92"/>
            <p:cNvSpPr txBox="1"/>
            <p:nvPr/>
          </p:nvSpPr>
          <p:spPr>
            <a:xfrm>
              <a:off x="5297619" y="3589835"/>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城東</a:t>
              </a:r>
              <a:r>
                <a:rPr lang="ja-JP" altLang="en-US" sz="1400" dirty="0">
                  <a:latin typeface="Meiryo UI" panose="020B0604030504040204" pitchFamily="50" charset="-128"/>
                  <a:ea typeface="Meiryo UI" panose="020B0604030504040204" pitchFamily="50" charset="-128"/>
                </a:rPr>
                <a:t>工科</a:t>
              </a:r>
              <a:endParaRPr kumimoji="1" lang="ja-JP" altLang="en-US" sz="1400" dirty="0">
                <a:latin typeface="Meiryo UI" panose="020B0604030504040204" pitchFamily="50" charset="-128"/>
                <a:ea typeface="Meiryo UI" panose="020B0604030504040204" pitchFamily="50" charset="-128"/>
              </a:endParaRPr>
            </a:p>
          </p:txBody>
        </p:sp>
        <p:sp>
          <p:nvSpPr>
            <p:cNvPr id="94" name="テキスト ボックス 93"/>
            <p:cNvSpPr txBox="1"/>
            <p:nvPr/>
          </p:nvSpPr>
          <p:spPr>
            <a:xfrm>
              <a:off x="5297619" y="3943384"/>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布施</a:t>
              </a:r>
              <a:r>
                <a:rPr lang="ja-JP" altLang="en-US" sz="1400" dirty="0">
                  <a:latin typeface="Meiryo UI" panose="020B0604030504040204" pitchFamily="50" charset="-128"/>
                  <a:ea typeface="Meiryo UI" panose="020B0604030504040204" pitchFamily="50" charset="-128"/>
                </a:rPr>
                <a:t>工科</a:t>
              </a:r>
              <a:endParaRPr kumimoji="1" lang="ja-JP" altLang="en-US" sz="1400" dirty="0">
                <a:latin typeface="Meiryo UI" panose="020B0604030504040204" pitchFamily="50" charset="-128"/>
                <a:ea typeface="Meiryo UI" panose="020B0604030504040204" pitchFamily="50" charset="-128"/>
              </a:endParaRPr>
            </a:p>
          </p:txBody>
        </p:sp>
        <p:sp>
          <p:nvSpPr>
            <p:cNvPr id="95" name="テキスト ボックス 94"/>
            <p:cNvSpPr txBox="1"/>
            <p:nvPr/>
          </p:nvSpPr>
          <p:spPr>
            <a:xfrm>
              <a:off x="5297619" y="4304343"/>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佐野</a:t>
              </a:r>
              <a:r>
                <a:rPr lang="ja-JP" altLang="en-US" sz="1400" dirty="0">
                  <a:latin typeface="Meiryo UI" panose="020B0604030504040204" pitchFamily="50" charset="-128"/>
                  <a:ea typeface="Meiryo UI" panose="020B0604030504040204" pitchFamily="50" charset="-128"/>
                </a:rPr>
                <a:t>工科</a:t>
              </a:r>
              <a:endParaRPr kumimoji="1" lang="ja-JP" altLang="en-US" sz="1400" dirty="0">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6154427" y="1143039"/>
              <a:ext cx="1606530" cy="954107"/>
            </a:xfrm>
            <a:prstGeom prst="rect">
              <a:avLst/>
            </a:prstGeom>
            <a:noFill/>
          </p:spPr>
          <p:txBody>
            <a:bodyPr wrap="none" rtlCol="0">
              <a:spAutoFit/>
            </a:bodyPr>
            <a:lstStyle/>
            <a:p>
              <a:pPr algn="ctr"/>
              <a:r>
                <a:rPr lang="ja-JP" altLang="en-US" sz="1400" b="1" dirty="0">
                  <a:latin typeface="Meiryo UI" panose="020B0604030504040204" pitchFamily="50" charset="-128"/>
                  <a:ea typeface="Meiryo UI" panose="020B0604030504040204" pitchFamily="50" charset="-128"/>
                </a:rPr>
                <a:t>高大連携</a:t>
              </a:r>
              <a:endParaRPr lang="en-US" altLang="ja-JP" sz="1400" b="1" dirty="0">
                <a:latin typeface="Meiryo UI" panose="020B0604030504040204" pitchFamily="50" charset="-128"/>
                <a:ea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rPr>
                <a:t>重点型</a:t>
              </a:r>
              <a:endParaRPr lang="en-US" altLang="ja-JP" sz="1400" b="1" dirty="0">
                <a:latin typeface="Meiryo UI" panose="020B0604030504040204" pitchFamily="50" charset="-128"/>
                <a:ea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rPr>
                <a:t>（工学系大学</a:t>
              </a:r>
              <a:endParaRPr lang="en-US" altLang="ja-JP" sz="1400" b="1" dirty="0">
                <a:latin typeface="Meiryo UI" panose="020B0604030504040204" pitchFamily="50" charset="-128"/>
                <a:ea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rPr>
                <a:t>進学専科の設置）</a:t>
              </a:r>
            </a:p>
          </p:txBody>
        </p:sp>
        <p:sp>
          <p:nvSpPr>
            <p:cNvPr id="79" name="テキスト ボックス 78"/>
            <p:cNvSpPr txBox="1"/>
            <p:nvPr/>
          </p:nvSpPr>
          <p:spPr>
            <a:xfrm>
              <a:off x="5268739" y="5570258"/>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latin typeface="Meiryo UI" panose="020B0604030504040204" pitchFamily="50" charset="-128"/>
                  <a:ea typeface="Meiryo UI" panose="020B0604030504040204" pitchFamily="50" charset="-128"/>
                </a:rPr>
                <a:t>和泉</a:t>
              </a:r>
              <a:r>
                <a:rPr lang="ja-JP" altLang="en-US" sz="1400" dirty="0">
                  <a:latin typeface="Meiryo UI" panose="020B0604030504040204" pitchFamily="50" charset="-128"/>
                  <a:ea typeface="Meiryo UI" panose="020B0604030504040204" pitchFamily="50" charset="-128"/>
                </a:rPr>
                <a:t>総合</a:t>
              </a:r>
              <a:endParaRPr kumimoji="1" lang="ja-JP" altLang="en-US" sz="1400" dirty="0">
                <a:latin typeface="Meiryo UI" panose="020B0604030504040204" pitchFamily="50" charset="-128"/>
                <a:ea typeface="Meiryo UI" panose="020B0604030504040204" pitchFamily="50" charset="-128"/>
              </a:endParaRPr>
            </a:p>
          </p:txBody>
        </p:sp>
        <p:sp>
          <p:nvSpPr>
            <p:cNvPr id="80" name="テキスト ボックス 79"/>
            <p:cNvSpPr txBox="1"/>
            <p:nvPr/>
          </p:nvSpPr>
          <p:spPr>
            <a:xfrm>
              <a:off x="6142554" y="5038700"/>
              <a:ext cx="1470274" cy="523220"/>
            </a:xfrm>
            <a:prstGeom prst="rect">
              <a:avLst/>
            </a:prstGeom>
            <a:noFill/>
          </p:spPr>
          <p:txBody>
            <a:bodyPr wrap="none" rtlCol="0">
              <a:spAutoFit/>
            </a:bodyPr>
            <a:lstStyle/>
            <a:p>
              <a:r>
                <a:rPr lang="en-US" altLang="ja-JP" sz="1400" b="1" dirty="0" smtClean="0">
                  <a:latin typeface="Meiryo UI" panose="020B0604030504040204" pitchFamily="50" charset="-128"/>
                  <a:ea typeface="Meiryo UI" panose="020B0604030504040204" pitchFamily="50" charset="-128"/>
                </a:rPr>
                <a:t>【H28</a:t>
              </a:r>
              <a:r>
                <a:rPr lang="ja-JP" altLang="en-US" sz="1400" b="1" dirty="0" smtClean="0">
                  <a:latin typeface="Meiryo UI" panose="020B0604030504040204" pitchFamily="50" charset="-128"/>
                  <a:ea typeface="Meiryo UI" panose="020B0604030504040204" pitchFamily="50" charset="-128"/>
                </a:rPr>
                <a:t>開校</a:t>
              </a:r>
              <a:r>
                <a:rPr lang="ja-JP" altLang="en-US" sz="1400" b="1" dirty="0">
                  <a:latin typeface="Meiryo UI" panose="020B0604030504040204" pitchFamily="50" charset="-128"/>
                  <a:ea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ｴﾝﾊﾟﾜﾒﾝﾄｽｸｰﾙ</a:t>
              </a:r>
              <a:r>
                <a:rPr lang="en-US" altLang="ja-JP"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82" name="テキスト ボックス 81"/>
            <p:cNvSpPr txBox="1"/>
            <p:nvPr/>
          </p:nvSpPr>
          <p:spPr>
            <a:xfrm>
              <a:off x="6142554" y="5493232"/>
              <a:ext cx="1470274" cy="523220"/>
            </a:xfrm>
            <a:prstGeom prst="rect">
              <a:avLst/>
            </a:prstGeom>
            <a:noFill/>
          </p:spPr>
          <p:txBody>
            <a:bodyPr wrap="none" rtlCol="0">
              <a:spAutoFit/>
            </a:bodyPr>
            <a:lstStyle/>
            <a:p>
              <a:r>
                <a:rPr lang="en-US" altLang="ja-JP" sz="1400" b="1" dirty="0" smtClean="0">
                  <a:latin typeface="Meiryo UI" panose="020B0604030504040204" pitchFamily="50" charset="-128"/>
                  <a:ea typeface="Meiryo UI" panose="020B0604030504040204" pitchFamily="50" charset="-128"/>
                </a:rPr>
                <a:t>【H30</a:t>
              </a:r>
              <a:r>
                <a:rPr lang="ja-JP" altLang="en-US" sz="1400" b="1" dirty="0" smtClean="0">
                  <a:latin typeface="Meiryo UI" panose="020B0604030504040204" pitchFamily="50" charset="-128"/>
                  <a:ea typeface="Meiryo UI" panose="020B0604030504040204" pitchFamily="50" charset="-128"/>
                </a:rPr>
                <a:t>開校</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ｴﾝﾊﾟﾜﾒﾝﾄｽｸｰﾙ</a:t>
              </a:r>
              <a:r>
                <a:rPr lang="en-US" altLang="ja-JP"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grpSp>
      <p:cxnSp>
        <p:nvCxnSpPr>
          <p:cNvPr id="98" name="直線コネクタ 97"/>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99" name="正方形/長方形 98"/>
          <p:cNvSpPr/>
          <p:nvPr/>
        </p:nvSpPr>
        <p:spPr>
          <a:xfrm>
            <a:off x="1704145" y="135083"/>
            <a:ext cx="2908168" cy="369332"/>
          </a:xfrm>
          <a:prstGeom prst="rect">
            <a:avLst/>
          </a:prstGeom>
        </p:spPr>
        <p:txBody>
          <a:bodyPr wrap="none">
            <a:spAutoFit/>
          </a:bodyPr>
          <a:lstStyle/>
          <a:p>
            <a:pPr>
              <a:defRPr/>
            </a:pPr>
            <a:r>
              <a:rPr lang="ja-JP" altLang="en-US" b="1" dirty="0" smtClean="0">
                <a:latin typeface="Meiryo UI" panose="020B0604030504040204" pitchFamily="50" charset="-128"/>
                <a:ea typeface="Meiryo UI" panose="020B0604030504040204" pitchFamily="50" charset="-128"/>
              </a:rPr>
              <a:t>２ー</a:t>
            </a:r>
            <a:r>
              <a:rPr lang="ja-JP" altLang="en-US" b="1" smtClean="0">
                <a:latin typeface="Meiryo UI" panose="020B0604030504040204" pitchFamily="50" charset="-128"/>
                <a:ea typeface="Meiryo UI" panose="020B0604030504040204" pitchFamily="50" charset="-128"/>
              </a:rPr>
              <a:t>①現状（学校</a:t>
            </a:r>
            <a:r>
              <a:rPr lang="ja-JP" altLang="en-US" b="1" dirty="0" smtClean="0">
                <a:latin typeface="Meiryo UI" panose="020B0604030504040204" pitchFamily="50" charset="-128"/>
                <a:ea typeface="Meiryo UI" panose="020B0604030504040204" pitchFamily="50" charset="-128"/>
              </a:rPr>
              <a:t>の変遷）</a:t>
            </a:r>
            <a:endParaRPr lang="ja-JP" altLang="en-US" b="1" dirty="0">
              <a:latin typeface="Meiryo UI" panose="020B0604030504040204" pitchFamily="50" charset="-128"/>
              <a:ea typeface="Meiryo UI" panose="020B0604030504040204" pitchFamily="50" charset="-128"/>
            </a:endParaRPr>
          </a:p>
        </p:txBody>
      </p:sp>
      <p:sp>
        <p:nvSpPr>
          <p:cNvPr id="3" name="正方形/長方形 2"/>
          <p:cNvSpPr/>
          <p:nvPr/>
        </p:nvSpPr>
        <p:spPr>
          <a:xfrm>
            <a:off x="734097" y="742046"/>
            <a:ext cx="11101588" cy="5862966"/>
          </a:xfrm>
          <a:prstGeom prst="rect">
            <a:avLst/>
          </a:prstGeom>
          <a:noFill/>
          <a:ln w="38100" cmpd="db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78" name="テキスト ボックス 77"/>
          <p:cNvSpPr txBox="1"/>
          <p:nvPr/>
        </p:nvSpPr>
        <p:spPr>
          <a:xfrm>
            <a:off x="5851958" y="5035902"/>
            <a:ext cx="543739"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a:latin typeface="Meiryo UI" panose="020B0604030504040204" pitchFamily="50" charset="-128"/>
                <a:ea typeface="Meiryo UI" panose="020B0604030504040204" pitchFamily="50" charset="-128"/>
              </a:rPr>
              <a:t>成</a:t>
            </a:r>
            <a:r>
              <a:rPr lang="ja-JP" altLang="en-US" sz="1400" dirty="0" smtClean="0">
                <a:latin typeface="Meiryo UI" panose="020B0604030504040204" pitchFamily="50" charset="-128"/>
                <a:ea typeface="Meiryo UI" panose="020B0604030504040204" pitchFamily="50" charset="-128"/>
              </a:rPr>
              <a:t>城</a:t>
            </a:r>
            <a:endParaRPr kumimoji="1" lang="ja-JP" altLang="en-US" sz="1400" dirty="0">
              <a:latin typeface="Meiryo UI" panose="020B0604030504040204" pitchFamily="50" charset="-128"/>
              <a:ea typeface="Meiryo UI" panose="020B0604030504040204" pitchFamily="50" charset="-128"/>
            </a:endParaRPr>
          </a:p>
        </p:txBody>
      </p:sp>
      <p:sp>
        <p:nvSpPr>
          <p:cNvPr id="81" name="ホームベース 80"/>
          <p:cNvSpPr/>
          <p:nvPr/>
        </p:nvSpPr>
        <p:spPr>
          <a:xfrm>
            <a:off x="2414972" y="5914093"/>
            <a:ext cx="5958032" cy="430518"/>
          </a:xfrm>
          <a:prstGeom prst="homePlate">
            <a:avLst>
              <a:gd name="adj" fmla="val 5230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3692670" y="5867742"/>
            <a:ext cx="1261884" cy="523220"/>
          </a:xfrm>
          <a:prstGeom prst="rect">
            <a:avLst/>
          </a:prstGeom>
          <a:noFill/>
        </p:spPr>
        <p:txBody>
          <a:bodyPr wrap="none" rtlCol="0">
            <a:spAutoFit/>
          </a:bodyPr>
          <a:lstStyle/>
          <a:p>
            <a:r>
              <a:rPr lang="ja-JP" altLang="en-US" sz="1400" b="1" dirty="0">
                <a:latin typeface="Meiryo UI" panose="020B0604030504040204" pitchFamily="50" charset="-128"/>
                <a:ea typeface="Meiryo UI" panose="020B0604030504040204" pitchFamily="50" charset="-128"/>
              </a:rPr>
              <a:t>ｸﾘｴｲﾃｨﾌﾞｽｸｰﾙ</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rPr>
              <a:t>（総合学科）</a:t>
            </a:r>
            <a:endParaRPr kumimoji="1"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74194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442156" y="735932"/>
            <a:ext cx="6168444" cy="5620418"/>
            <a:chOff x="4862821" y="1276219"/>
            <a:chExt cx="6168444" cy="5620418"/>
          </a:xfrm>
        </p:grpSpPr>
        <p:pic>
          <p:nvPicPr>
            <p:cNvPr id="3" name="図 2" descr="無料の日本地図イラスト集 － 大阪府「白地図(市町村境も)」">
              <a:extLst>
                <a:ext uri="{FF2B5EF4-FFF2-40B4-BE49-F238E27FC236}">
                  <a16:creationId xmlns:a16="http://schemas.microsoft.com/office/drawing/2014/main" id="{2A944515-5331-42A0-B9DA-AC6CCB2B1E3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2821" y="1276219"/>
              <a:ext cx="5374905" cy="5620418"/>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5" name="正方形/長方形 4">
              <a:extLst>
                <a:ext uri="{FF2B5EF4-FFF2-40B4-BE49-F238E27FC236}">
                  <a16:creationId xmlns:a16="http://schemas.microsoft.com/office/drawing/2014/main" id="{20F9DA83-6474-4012-9ECF-EBE9C04A73C4}"/>
                </a:ext>
              </a:extLst>
            </p:cNvPr>
            <p:cNvSpPr/>
            <p:nvPr/>
          </p:nvSpPr>
          <p:spPr>
            <a:xfrm>
              <a:off x="10059143" y="1583427"/>
              <a:ext cx="972000" cy="254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茨木</a:t>
              </a:r>
              <a:r>
                <a:rPr kumimoji="1" lang="ja-JP" altLang="en-US" sz="1200" b="1" dirty="0">
                  <a:solidFill>
                    <a:schemeClr val="tx1"/>
                  </a:solidFill>
                  <a:latin typeface="Meiryo UI" panose="020B0604030504040204" pitchFamily="50" charset="-128"/>
                  <a:ea typeface="Meiryo UI" panose="020B0604030504040204" pitchFamily="50" charset="-128"/>
                </a:rPr>
                <a:t>工科</a:t>
              </a:r>
            </a:p>
          </p:txBody>
        </p:sp>
        <p:sp>
          <p:nvSpPr>
            <p:cNvPr id="6" name="正方形/長方形 5">
              <a:extLst>
                <a:ext uri="{FF2B5EF4-FFF2-40B4-BE49-F238E27FC236}">
                  <a16:creationId xmlns:a16="http://schemas.microsoft.com/office/drawing/2014/main" id="{EF738772-F203-417F-8DCE-AAD323C34525}"/>
                </a:ext>
              </a:extLst>
            </p:cNvPr>
            <p:cNvSpPr/>
            <p:nvPr/>
          </p:nvSpPr>
          <p:spPr>
            <a:xfrm>
              <a:off x="10059143" y="2307028"/>
              <a:ext cx="972000" cy="246063"/>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淀川</a:t>
              </a:r>
              <a:r>
                <a:rPr kumimoji="1" lang="ja-JP" altLang="en-US" sz="1200" b="1" dirty="0">
                  <a:solidFill>
                    <a:schemeClr val="tx1"/>
                  </a:solidFill>
                  <a:latin typeface="Meiryo UI" panose="020B0604030504040204" pitchFamily="50" charset="-128"/>
                  <a:ea typeface="Meiryo UI" panose="020B0604030504040204" pitchFamily="50" charset="-128"/>
                </a:rPr>
                <a:t>工科</a:t>
              </a:r>
            </a:p>
          </p:txBody>
        </p:sp>
        <p:sp>
          <p:nvSpPr>
            <p:cNvPr id="7" name="正方形/長方形 6">
              <a:extLst>
                <a:ext uri="{FF2B5EF4-FFF2-40B4-BE49-F238E27FC236}">
                  <a16:creationId xmlns:a16="http://schemas.microsoft.com/office/drawing/2014/main" id="{0626ABAF-23E4-4901-8B52-C9CAB3F30616}"/>
                </a:ext>
              </a:extLst>
            </p:cNvPr>
            <p:cNvSpPr/>
            <p:nvPr/>
          </p:nvSpPr>
          <p:spPr>
            <a:xfrm>
              <a:off x="10059265" y="3022692"/>
              <a:ext cx="972000" cy="244475"/>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城東</a:t>
              </a:r>
              <a:r>
                <a:rPr kumimoji="1" lang="ja-JP" altLang="en-US" sz="1200" b="1" dirty="0">
                  <a:solidFill>
                    <a:schemeClr val="tx1"/>
                  </a:solidFill>
                  <a:latin typeface="Meiryo UI" panose="020B0604030504040204" pitchFamily="50" charset="-128"/>
                  <a:ea typeface="Meiryo UI" panose="020B0604030504040204" pitchFamily="50" charset="-128"/>
                </a:rPr>
                <a:t>工科</a:t>
              </a:r>
            </a:p>
          </p:txBody>
        </p:sp>
        <p:sp>
          <p:nvSpPr>
            <p:cNvPr id="8" name="正方形/長方形 7">
              <a:extLst>
                <a:ext uri="{FF2B5EF4-FFF2-40B4-BE49-F238E27FC236}">
                  <a16:creationId xmlns:a16="http://schemas.microsoft.com/office/drawing/2014/main" id="{689CDAA8-CBF2-4950-9E34-6D578A5AA609}"/>
                </a:ext>
              </a:extLst>
            </p:cNvPr>
            <p:cNvSpPr/>
            <p:nvPr/>
          </p:nvSpPr>
          <p:spPr>
            <a:xfrm>
              <a:off x="10059143" y="3736768"/>
              <a:ext cx="972000" cy="25558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布施</a:t>
              </a:r>
              <a:r>
                <a:rPr kumimoji="1" lang="ja-JP" altLang="en-US" sz="1200" b="1" dirty="0">
                  <a:solidFill>
                    <a:schemeClr val="tx1"/>
                  </a:solidFill>
                  <a:latin typeface="Meiryo UI" panose="020B0604030504040204" pitchFamily="50" charset="-128"/>
                  <a:ea typeface="Meiryo UI" panose="020B0604030504040204" pitchFamily="50" charset="-128"/>
                </a:rPr>
                <a:t>工科</a:t>
              </a:r>
            </a:p>
          </p:txBody>
        </p:sp>
        <p:sp>
          <p:nvSpPr>
            <p:cNvPr id="10" name="正方形/長方形 9">
              <a:extLst>
                <a:ext uri="{FF2B5EF4-FFF2-40B4-BE49-F238E27FC236}">
                  <a16:creationId xmlns:a16="http://schemas.microsoft.com/office/drawing/2014/main" id="{F53C3E4A-1975-4911-A4FA-4593A7279DB2}"/>
                </a:ext>
              </a:extLst>
            </p:cNvPr>
            <p:cNvSpPr/>
            <p:nvPr/>
          </p:nvSpPr>
          <p:spPr>
            <a:xfrm>
              <a:off x="10058171" y="5177622"/>
              <a:ext cx="972000" cy="26193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藤井寺</a:t>
              </a:r>
              <a:r>
                <a:rPr kumimoji="1" lang="ja-JP" altLang="en-US" sz="1200" b="1" dirty="0">
                  <a:solidFill>
                    <a:schemeClr val="tx1"/>
                  </a:solidFill>
                  <a:latin typeface="Meiryo UI" panose="020B0604030504040204" pitchFamily="50" charset="-128"/>
                  <a:ea typeface="Meiryo UI" panose="020B0604030504040204" pitchFamily="50" charset="-128"/>
                </a:rPr>
                <a:t>工科</a:t>
              </a:r>
            </a:p>
          </p:txBody>
        </p:sp>
        <p:sp>
          <p:nvSpPr>
            <p:cNvPr id="11" name="正方形/長方形 10">
              <a:extLst>
                <a:ext uri="{FF2B5EF4-FFF2-40B4-BE49-F238E27FC236}">
                  <a16:creationId xmlns:a16="http://schemas.microsoft.com/office/drawing/2014/main" id="{37DB8D4C-32CE-4089-9420-DBB66D64620D}"/>
                </a:ext>
              </a:extLst>
            </p:cNvPr>
            <p:cNvSpPr/>
            <p:nvPr/>
          </p:nvSpPr>
          <p:spPr>
            <a:xfrm>
              <a:off x="10058171" y="4461957"/>
              <a:ext cx="972000" cy="246062"/>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生野</a:t>
              </a:r>
              <a:r>
                <a:rPr kumimoji="1" lang="ja-JP" altLang="en-US" sz="1200" b="1" dirty="0">
                  <a:solidFill>
                    <a:schemeClr val="bg1"/>
                  </a:solidFill>
                  <a:latin typeface="Meiryo UI" panose="020B0604030504040204" pitchFamily="50" charset="-128"/>
                  <a:ea typeface="Meiryo UI" panose="020B0604030504040204" pitchFamily="50" charset="-128"/>
                </a:rPr>
                <a:t>工業</a:t>
              </a:r>
            </a:p>
          </p:txBody>
        </p:sp>
        <p:sp>
          <p:nvSpPr>
            <p:cNvPr id="12" name="正方形/長方形 11">
              <a:extLst>
                <a:ext uri="{FF2B5EF4-FFF2-40B4-BE49-F238E27FC236}">
                  <a16:creationId xmlns:a16="http://schemas.microsoft.com/office/drawing/2014/main" id="{B186E241-A63E-48F6-AEB5-06C0CB2A177F}"/>
                </a:ext>
              </a:extLst>
            </p:cNvPr>
            <p:cNvSpPr/>
            <p:nvPr/>
          </p:nvSpPr>
          <p:spPr>
            <a:xfrm>
              <a:off x="5543508" y="2054943"/>
              <a:ext cx="972000" cy="246063"/>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東淀</a:t>
              </a:r>
              <a:r>
                <a:rPr kumimoji="1" lang="ja-JP" altLang="en-US" sz="1200" b="1" dirty="0">
                  <a:solidFill>
                    <a:schemeClr val="bg1"/>
                  </a:solidFill>
                  <a:latin typeface="Meiryo UI" panose="020B0604030504040204" pitchFamily="50" charset="-128"/>
                  <a:ea typeface="Meiryo UI" panose="020B0604030504040204" pitchFamily="50" charset="-128"/>
                </a:rPr>
                <a:t>工業</a:t>
              </a:r>
            </a:p>
          </p:txBody>
        </p:sp>
        <p:sp>
          <p:nvSpPr>
            <p:cNvPr id="13" name="正方形/長方形 12">
              <a:extLst>
                <a:ext uri="{FF2B5EF4-FFF2-40B4-BE49-F238E27FC236}">
                  <a16:creationId xmlns:a16="http://schemas.microsoft.com/office/drawing/2014/main" id="{55E38CF5-D3DE-43CB-8098-A89A3095465A}"/>
                </a:ext>
              </a:extLst>
            </p:cNvPr>
            <p:cNvSpPr/>
            <p:nvPr/>
          </p:nvSpPr>
          <p:spPr>
            <a:xfrm>
              <a:off x="5544720" y="3565914"/>
              <a:ext cx="972000" cy="244475"/>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泉</a:t>
              </a:r>
              <a:r>
                <a:rPr kumimoji="1" lang="ja-JP" altLang="en-US" sz="1200" b="1" dirty="0">
                  <a:solidFill>
                    <a:schemeClr val="bg1"/>
                  </a:solidFill>
                  <a:latin typeface="Meiryo UI" panose="020B0604030504040204" pitchFamily="50" charset="-128"/>
                  <a:ea typeface="Meiryo UI" panose="020B0604030504040204" pitchFamily="50" charset="-128"/>
                </a:rPr>
                <a:t>尾工業</a:t>
              </a:r>
            </a:p>
          </p:txBody>
        </p:sp>
        <p:sp>
          <p:nvSpPr>
            <p:cNvPr id="14" name="正方形/長方形 13">
              <a:extLst>
                <a:ext uri="{FF2B5EF4-FFF2-40B4-BE49-F238E27FC236}">
                  <a16:creationId xmlns:a16="http://schemas.microsoft.com/office/drawing/2014/main" id="{C42ACAB2-E167-4ECD-8242-264EE06353D4}"/>
                </a:ext>
              </a:extLst>
            </p:cNvPr>
            <p:cNvSpPr/>
            <p:nvPr/>
          </p:nvSpPr>
          <p:spPr>
            <a:xfrm>
              <a:off x="5543508" y="1306601"/>
              <a:ext cx="972000" cy="246063"/>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都島</a:t>
              </a:r>
              <a:r>
                <a:rPr kumimoji="1" lang="ja-JP" altLang="en-US" sz="1200" b="1" dirty="0">
                  <a:solidFill>
                    <a:schemeClr val="bg1"/>
                  </a:solidFill>
                  <a:latin typeface="Meiryo UI" panose="020B0604030504040204" pitchFamily="50" charset="-128"/>
                  <a:ea typeface="Meiryo UI" panose="020B0604030504040204" pitchFamily="50" charset="-128"/>
                </a:rPr>
                <a:t>工業</a:t>
              </a:r>
            </a:p>
          </p:txBody>
        </p:sp>
        <p:sp>
          <p:nvSpPr>
            <p:cNvPr id="15" name="正方形/長方形 14">
              <a:extLst>
                <a:ext uri="{FF2B5EF4-FFF2-40B4-BE49-F238E27FC236}">
                  <a16:creationId xmlns:a16="http://schemas.microsoft.com/office/drawing/2014/main" id="{8E7982E6-F98F-4BCD-806C-B879F016F7AC}"/>
                </a:ext>
              </a:extLst>
            </p:cNvPr>
            <p:cNvSpPr/>
            <p:nvPr/>
          </p:nvSpPr>
          <p:spPr>
            <a:xfrm>
              <a:off x="5544593" y="2803285"/>
              <a:ext cx="972000" cy="26035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西野田</a:t>
              </a:r>
              <a:r>
                <a:rPr kumimoji="1" lang="ja-JP" altLang="en-US" sz="1200" b="1" dirty="0">
                  <a:solidFill>
                    <a:schemeClr val="tx1"/>
                  </a:solidFill>
                  <a:latin typeface="Meiryo UI" panose="020B0604030504040204" pitchFamily="50" charset="-128"/>
                  <a:ea typeface="Meiryo UI" panose="020B0604030504040204" pitchFamily="50" charset="-128"/>
                </a:rPr>
                <a:t>工科</a:t>
              </a:r>
            </a:p>
          </p:txBody>
        </p:sp>
        <p:sp>
          <p:nvSpPr>
            <p:cNvPr id="16" name="正方形/長方形 15">
              <a:extLst>
                <a:ext uri="{FF2B5EF4-FFF2-40B4-BE49-F238E27FC236}">
                  <a16:creationId xmlns:a16="http://schemas.microsoft.com/office/drawing/2014/main" id="{1BD4432C-290D-49D6-BE61-FD1DC0603D16}"/>
                </a:ext>
              </a:extLst>
            </p:cNvPr>
            <p:cNvSpPr/>
            <p:nvPr/>
          </p:nvSpPr>
          <p:spPr>
            <a:xfrm>
              <a:off x="5543508" y="4312668"/>
              <a:ext cx="972000" cy="25241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今宮</a:t>
              </a:r>
              <a:r>
                <a:rPr kumimoji="1" lang="ja-JP" altLang="en-US" sz="1200" b="1" dirty="0">
                  <a:solidFill>
                    <a:schemeClr val="tx1"/>
                  </a:solidFill>
                  <a:latin typeface="Meiryo UI" panose="020B0604030504040204" pitchFamily="50" charset="-128"/>
                  <a:ea typeface="Meiryo UI" panose="020B0604030504040204" pitchFamily="50" charset="-128"/>
                </a:rPr>
                <a:t>工科</a:t>
              </a:r>
            </a:p>
          </p:txBody>
        </p:sp>
        <p:sp>
          <p:nvSpPr>
            <p:cNvPr id="17" name="正方形/長方形 16">
              <a:extLst>
                <a:ext uri="{FF2B5EF4-FFF2-40B4-BE49-F238E27FC236}">
                  <a16:creationId xmlns:a16="http://schemas.microsoft.com/office/drawing/2014/main" id="{587FC8E9-83E3-4D6D-9AE4-C495C07ED5AB}"/>
                </a:ext>
              </a:extLst>
            </p:cNvPr>
            <p:cNvSpPr/>
            <p:nvPr/>
          </p:nvSpPr>
          <p:spPr>
            <a:xfrm>
              <a:off x="5543508" y="5067359"/>
              <a:ext cx="972000" cy="26193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堺</a:t>
              </a:r>
              <a:r>
                <a:rPr kumimoji="1" lang="ja-JP" altLang="en-US" sz="1200" b="1" dirty="0">
                  <a:solidFill>
                    <a:schemeClr val="tx1"/>
                  </a:solidFill>
                  <a:latin typeface="Meiryo UI" panose="020B0604030504040204" pitchFamily="50" charset="-128"/>
                  <a:ea typeface="Meiryo UI" panose="020B0604030504040204" pitchFamily="50" charset="-128"/>
                </a:rPr>
                <a:t>工科</a:t>
              </a:r>
            </a:p>
          </p:txBody>
        </p:sp>
        <p:sp>
          <p:nvSpPr>
            <p:cNvPr id="18" name="フローチャート: 結合子 17">
              <a:extLst>
                <a:ext uri="{FF2B5EF4-FFF2-40B4-BE49-F238E27FC236}">
                  <a16:creationId xmlns:a16="http://schemas.microsoft.com/office/drawing/2014/main" id="{A1485CBD-8E6B-46B6-8915-010C03BC7FCA}"/>
                </a:ext>
              </a:extLst>
            </p:cNvPr>
            <p:cNvSpPr/>
            <p:nvPr/>
          </p:nvSpPr>
          <p:spPr>
            <a:xfrm>
              <a:off x="8329838" y="2934952"/>
              <a:ext cx="60325" cy="60325"/>
            </a:xfrm>
            <a:prstGeom prst="flowChartConnector">
              <a:avLst/>
            </a:prstGeom>
            <a:solidFill>
              <a:schemeClr val="tx1"/>
            </a:solidFill>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cxnSp>
          <p:nvCxnSpPr>
            <p:cNvPr id="19" name="直線コネクタ 18">
              <a:extLst>
                <a:ext uri="{FF2B5EF4-FFF2-40B4-BE49-F238E27FC236}">
                  <a16:creationId xmlns:a16="http://schemas.microsoft.com/office/drawing/2014/main" id="{ECD5DFA9-D630-4290-8C79-06FB89007588}"/>
                </a:ext>
              </a:extLst>
            </p:cNvPr>
            <p:cNvCxnSpPr>
              <a:stCxn id="18" idx="7"/>
              <a:endCxn id="5" idx="1"/>
            </p:cNvCxnSpPr>
            <p:nvPr/>
          </p:nvCxnSpPr>
          <p:spPr>
            <a:xfrm flipV="1">
              <a:off x="8381329" y="1710427"/>
              <a:ext cx="1677814" cy="123335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フローチャート: 結合子 19">
              <a:extLst>
                <a:ext uri="{FF2B5EF4-FFF2-40B4-BE49-F238E27FC236}">
                  <a16:creationId xmlns:a16="http://schemas.microsoft.com/office/drawing/2014/main" id="{353B8516-6B36-45C2-A7C9-C186EA66D2F0}"/>
                </a:ext>
              </a:extLst>
            </p:cNvPr>
            <p:cNvSpPr/>
            <p:nvPr/>
          </p:nvSpPr>
          <p:spPr>
            <a:xfrm>
              <a:off x="8311838" y="3460937"/>
              <a:ext cx="60325" cy="60325"/>
            </a:xfrm>
            <a:prstGeom prst="flowChartConnector">
              <a:avLst/>
            </a:prstGeom>
            <a:solidFill>
              <a:schemeClr val="tx1"/>
            </a:solidFill>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cxnSp>
          <p:nvCxnSpPr>
            <p:cNvPr id="21" name="直線コネクタ 20">
              <a:extLst>
                <a:ext uri="{FF2B5EF4-FFF2-40B4-BE49-F238E27FC236}">
                  <a16:creationId xmlns:a16="http://schemas.microsoft.com/office/drawing/2014/main" id="{AF27DFFF-B620-46C2-853D-BD2071EB0E34}"/>
                </a:ext>
              </a:extLst>
            </p:cNvPr>
            <p:cNvCxnSpPr>
              <a:stCxn id="20" idx="7"/>
              <a:endCxn id="6" idx="1"/>
            </p:cNvCxnSpPr>
            <p:nvPr/>
          </p:nvCxnSpPr>
          <p:spPr>
            <a:xfrm flipV="1">
              <a:off x="8363329" y="2430060"/>
              <a:ext cx="1695814" cy="103971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フローチャート: 結合子 21">
              <a:extLst>
                <a:ext uri="{FF2B5EF4-FFF2-40B4-BE49-F238E27FC236}">
                  <a16:creationId xmlns:a16="http://schemas.microsoft.com/office/drawing/2014/main" id="{0BC35F7E-6BC3-4C97-B5A8-4B6BFA9153B4}"/>
                </a:ext>
              </a:extLst>
            </p:cNvPr>
            <p:cNvSpPr/>
            <p:nvPr/>
          </p:nvSpPr>
          <p:spPr>
            <a:xfrm>
              <a:off x="8538690" y="3823162"/>
              <a:ext cx="60325" cy="60325"/>
            </a:xfrm>
            <a:prstGeom prst="flowChartConnector">
              <a:avLst/>
            </a:prstGeom>
            <a:solidFill>
              <a:schemeClr val="tx1"/>
            </a:solidFill>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cxnSp>
          <p:nvCxnSpPr>
            <p:cNvPr id="23" name="直線コネクタ 22">
              <a:extLst>
                <a:ext uri="{FF2B5EF4-FFF2-40B4-BE49-F238E27FC236}">
                  <a16:creationId xmlns:a16="http://schemas.microsoft.com/office/drawing/2014/main" id="{B00332E5-6D7A-4626-9027-A727BACEE588}"/>
                </a:ext>
              </a:extLst>
            </p:cNvPr>
            <p:cNvCxnSpPr>
              <a:stCxn id="22" idx="7"/>
              <a:endCxn id="7" idx="1"/>
            </p:cNvCxnSpPr>
            <p:nvPr/>
          </p:nvCxnSpPr>
          <p:spPr>
            <a:xfrm flipV="1">
              <a:off x="8590181" y="3144930"/>
              <a:ext cx="1469084" cy="68706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フローチャート: 結合子 23">
              <a:extLst>
                <a:ext uri="{FF2B5EF4-FFF2-40B4-BE49-F238E27FC236}">
                  <a16:creationId xmlns:a16="http://schemas.microsoft.com/office/drawing/2014/main" id="{3A92A070-63E3-4C74-816B-9C4C97408AAF}"/>
                </a:ext>
              </a:extLst>
            </p:cNvPr>
            <p:cNvSpPr/>
            <p:nvPr/>
          </p:nvSpPr>
          <p:spPr>
            <a:xfrm>
              <a:off x="8508527" y="4061863"/>
              <a:ext cx="60325" cy="60325"/>
            </a:xfrm>
            <a:prstGeom prst="flowChartConnector">
              <a:avLst/>
            </a:prstGeom>
            <a:solidFill>
              <a:schemeClr val="tx1"/>
            </a:solidFill>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cxnSp>
          <p:nvCxnSpPr>
            <p:cNvPr id="25" name="直線コネクタ 24">
              <a:extLst>
                <a:ext uri="{FF2B5EF4-FFF2-40B4-BE49-F238E27FC236}">
                  <a16:creationId xmlns:a16="http://schemas.microsoft.com/office/drawing/2014/main" id="{E5E618EB-0CA1-42E1-8004-03A88D8E9B53}"/>
                </a:ext>
              </a:extLst>
            </p:cNvPr>
            <p:cNvCxnSpPr>
              <a:stCxn id="24" idx="7"/>
              <a:endCxn id="8" idx="1"/>
            </p:cNvCxnSpPr>
            <p:nvPr/>
          </p:nvCxnSpPr>
          <p:spPr>
            <a:xfrm flipV="1">
              <a:off x="8560018" y="3864562"/>
              <a:ext cx="1499125" cy="20613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フローチャート: 結合子 28">
              <a:extLst>
                <a:ext uri="{FF2B5EF4-FFF2-40B4-BE49-F238E27FC236}">
                  <a16:creationId xmlns:a16="http://schemas.microsoft.com/office/drawing/2014/main" id="{2C7E7DF8-C75C-4644-A54B-8E9A297A5052}"/>
                </a:ext>
              </a:extLst>
            </p:cNvPr>
            <p:cNvSpPr/>
            <p:nvPr/>
          </p:nvSpPr>
          <p:spPr>
            <a:xfrm>
              <a:off x="7800811" y="3797351"/>
              <a:ext cx="60325" cy="61913"/>
            </a:xfrm>
            <a:prstGeom prst="flowChartConnector">
              <a:avLst/>
            </a:prstGeom>
            <a:solidFill>
              <a:schemeClr val="tx1"/>
            </a:solidFill>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sp>
          <p:nvSpPr>
            <p:cNvPr id="30" name="フローチャート: 結合子 29">
              <a:extLst>
                <a:ext uri="{FF2B5EF4-FFF2-40B4-BE49-F238E27FC236}">
                  <a16:creationId xmlns:a16="http://schemas.microsoft.com/office/drawing/2014/main" id="{51058243-0667-4562-BFB5-021A5B82B14B}"/>
                </a:ext>
              </a:extLst>
            </p:cNvPr>
            <p:cNvSpPr/>
            <p:nvPr/>
          </p:nvSpPr>
          <p:spPr>
            <a:xfrm>
              <a:off x="8099358" y="3641115"/>
              <a:ext cx="60325" cy="60325"/>
            </a:xfrm>
            <a:prstGeom prst="flowChartConnector">
              <a:avLst/>
            </a:prstGeom>
            <a:solidFill>
              <a:schemeClr val="tx1"/>
            </a:solidFill>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sp>
          <p:nvSpPr>
            <p:cNvPr id="31" name="フローチャート: 結合子 30">
              <a:extLst>
                <a:ext uri="{FF2B5EF4-FFF2-40B4-BE49-F238E27FC236}">
                  <a16:creationId xmlns:a16="http://schemas.microsoft.com/office/drawing/2014/main" id="{30210718-3212-42C0-8C03-BD9C4A8D6B81}"/>
                </a:ext>
              </a:extLst>
            </p:cNvPr>
            <p:cNvSpPr/>
            <p:nvPr/>
          </p:nvSpPr>
          <p:spPr>
            <a:xfrm>
              <a:off x="7890754" y="4124891"/>
              <a:ext cx="60325" cy="60325"/>
            </a:xfrm>
            <a:prstGeom prst="flowChartConnector">
              <a:avLst/>
            </a:prstGeom>
            <a:solidFill>
              <a:schemeClr val="tx1"/>
            </a:solidFill>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sp>
          <p:nvSpPr>
            <p:cNvPr id="32" name="フローチャート: 結合子 31">
              <a:extLst>
                <a:ext uri="{FF2B5EF4-FFF2-40B4-BE49-F238E27FC236}">
                  <a16:creationId xmlns:a16="http://schemas.microsoft.com/office/drawing/2014/main" id="{6F5BE7BE-E164-44A1-A82A-ECCD4214AFC5}"/>
                </a:ext>
              </a:extLst>
            </p:cNvPr>
            <p:cNvSpPr/>
            <p:nvPr/>
          </p:nvSpPr>
          <p:spPr>
            <a:xfrm>
              <a:off x="8531002" y="4649625"/>
              <a:ext cx="60325" cy="69850"/>
            </a:xfrm>
            <a:prstGeom prst="flowChartConnector">
              <a:avLst/>
            </a:prstGeom>
            <a:solidFill>
              <a:schemeClr val="tx1"/>
            </a:solidFill>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sp>
          <p:nvSpPr>
            <p:cNvPr id="34" name="フローチャート: 結合子 33">
              <a:extLst>
                <a:ext uri="{FF2B5EF4-FFF2-40B4-BE49-F238E27FC236}">
                  <a16:creationId xmlns:a16="http://schemas.microsoft.com/office/drawing/2014/main" id="{1AD94505-C832-4253-9224-AA2C5106A69C}"/>
                </a:ext>
              </a:extLst>
            </p:cNvPr>
            <p:cNvSpPr/>
            <p:nvPr/>
          </p:nvSpPr>
          <p:spPr>
            <a:xfrm>
              <a:off x="7742613" y="4738879"/>
              <a:ext cx="61912" cy="61913"/>
            </a:xfrm>
            <a:prstGeom prst="flowChartConnector">
              <a:avLst/>
            </a:prstGeom>
            <a:solidFill>
              <a:schemeClr val="tx1"/>
            </a:solidFill>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sp>
          <p:nvSpPr>
            <p:cNvPr id="35" name="フローチャート: 結合子 34">
              <a:extLst>
                <a:ext uri="{FF2B5EF4-FFF2-40B4-BE49-F238E27FC236}">
                  <a16:creationId xmlns:a16="http://schemas.microsoft.com/office/drawing/2014/main" id="{FF0D361C-B5D2-4C56-B270-44A0C15DFB92}"/>
                </a:ext>
              </a:extLst>
            </p:cNvPr>
            <p:cNvSpPr/>
            <p:nvPr/>
          </p:nvSpPr>
          <p:spPr>
            <a:xfrm>
              <a:off x="6920036" y="5865812"/>
              <a:ext cx="60325" cy="69850"/>
            </a:xfrm>
            <a:prstGeom prst="flowChartConnector">
              <a:avLst/>
            </a:prstGeom>
            <a:solidFill>
              <a:schemeClr val="tx1"/>
            </a:solidFill>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cxnSp>
          <p:nvCxnSpPr>
            <p:cNvPr id="38" name="直線コネクタ 37">
              <a:extLst>
                <a:ext uri="{FF2B5EF4-FFF2-40B4-BE49-F238E27FC236}">
                  <a16:creationId xmlns:a16="http://schemas.microsoft.com/office/drawing/2014/main" id="{6A9B6CA8-6D71-4E41-8220-85A40F76F741}"/>
                </a:ext>
              </a:extLst>
            </p:cNvPr>
            <p:cNvCxnSpPr>
              <a:stCxn id="32" idx="6"/>
              <a:endCxn id="10" idx="1"/>
            </p:cNvCxnSpPr>
            <p:nvPr/>
          </p:nvCxnSpPr>
          <p:spPr>
            <a:xfrm>
              <a:off x="8591327" y="4684550"/>
              <a:ext cx="1466844" cy="62404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C307622B-AE98-4957-B510-16732397CD79}"/>
                </a:ext>
              </a:extLst>
            </p:cNvPr>
            <p:cNvCxnSpPr>
              <a:stCxn id="47" idx="3"/>
              <a:endCxn id="35" idx="2"/>
            </p:cNvCxnSpPr>
            <p:nvPr/>
          </p:nvCxnSpPr>
          <p:spPr>
            <a:xfrm flipV="1">
              <a:off x="6515508" y="5900737"/>
              <a:ext cx="404528" cy="6101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FEB8AAA1-704E-435E-80E0-69A0B2C794B9}"/>
                </a:ext>
              </a:extLst>
            </p:cNvPr>
            <p:cNvCxnSpPr>
              <a:stCxn id="17" idx="3"/>
              <a:endCxn id="34" idx="2"/>
            </p:cNvCxnSpPr>
            <p:nvPr/>
          </p:nvCxnSpPr>
          <p:spPr>
            <a:xfrm flipV="1">
              <a:off x="6515508" y="4769836"/>
              <a:ext cx="1227105" cy="42849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AD080E94-A7B0-4DED-A9FD-745EE393CB86}"/>
                </a:ext>
              </a:extLst>
            </p:cNvPr>
            <p:cNvCxnSpPr>
              <a:stCxn id="14" idx="3"/>
              <a:endCxn id="30" idx="1"/>
            </p:cNvCxnSpPr>
            <p:nvPr/>
          </p:nvCxnSpPr>
          <p:spPr>
            <a:xfrm>
              <a:off x="6515508" y="1429633"/>
              <a:ext cx="1592684" cy="222031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F97E6839-A850-4E95-95C2-17DEA9C796F4}"/>
                </a:ext>
              </a:extLst>
            </p:cNvPr>
            <p:cNvCxnSpPr>
              <a:stCxn id="15" idx="3"/>
              <a:endCxn id="29" idx="2"/>
            </p:cNvCxnSpPr>
            <p:nvPr/>
          </p:nvCxnSpPr>
          <p:spPr>
            <a:xfrm>
              <a:off x="6516593" y="2933460"/>
              <a:ext cx="1284218" cy="8948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90ECD30E-6461-45E8-82F1-01072B4294F6}"/>
                </a:ext>
              </a:extLst>
            </p:cNvPr>
            <p:cNvSpPr/>
            <p:nvPr/>
          </p:nvSpPr>
          <p:spPr>
            <a:xfrm>
              <a:off x="5543508" y="5831574"/>
              <a:ext cx="972000" cy="26035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佐野</a:t>
              </a:r>
              <a:r>
                <a:rPr kumimoji="1" lang="ja-JP" altLang="en-US" sz="1200" b="1" dirty="0">
                  <a:solidFill>
                    <a:schemeClr val="tx1"/>
                  </a:solidFill>
                  <a:latin typeface="Meiryo UI" panose="020B0604030504040204" pitchFamily="50" charset="-128"/>
                  <a:ea typeface="Meiryo UI" panose="020B0604030504040204" pitchFamily="50" charset="-128"/>
                </a:rPr>
                <a:t>工科</a:t>
              </a:r>
            </a:p>
          </p:txBody>
        </p:sp>
        <p:sp>
          <p:nvSpPr>
            <p:cNvPr id="50" name="フローチャート: 結合子 49">
              <a:extLst>
                <a:ext uri="{FF2B5EF4-FFF2-40B4-BE49-F238E27FC236}">
                  <a16:creationId xmlns:a16="http://schemas.microsoft.com/office/drawing/2014/main" id="{6F5BE7BE-E164-44A1-A82A-ECCD4214AFC5}"/>
                </a:ext>
              </a:extLst>
            </p:cNvPr>
            <p:cNvSpPr/>
            <p:nvPr/>
          </p:nvSpPr>
          <p:spPr>
            <a:xfrm>
              <a:off x="7713244" y="4111695"/>
              <a:ext cx="60325" cy="69850"/>
            </a:xfrm>
            <a:prstGeom prst="flowChartConnector">
              <a:avLst/>
            </a:prstGeom>
            <a:solidFill>
              <a:schemeClr val="tx1"/>
            </a:solidFill>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sp>
          <p:nvSpPr>
            <p:cNvPr id="53" name="フローチャート: 結合子 52">
              <a:extLst>
                <a:ext uri="{FF2B5EF4-FFF2-40B4-BE49-F238E27FC236}">
                  <a16:creationId xmlns:a16="http://schemas.microsoft.com/office/drawing/2014/main" id="{6F5BE7BE-E164-44A1-A82A-ECCD4214AFC5}"/>
                </a:ext>
              </a:extLst>
            </p:cNvPr>
            <p:cNvSpPr/>
            <p:nvPr/>
          </p:nvSpPr>
          <p:spPr>
            <a:xfrm>
              <a:off x="7766231" y="3560652"/>
              <a:ext cx="60325" cy="69850"/>
            </a:xfrm>
            <a:prstGeom prst="flowChartConnector">
              <a:avLst/>
            </a:prstGeom>
            <a:solidFill>
              <a:schemeClr val="tx1"/>
            </a:solidFill>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sp>
          <p:nvSpPr>
            <p:cNvPr id="54" name="フローチャート: 結合子 53">
              <a:extLst>
                <a:ext uri="{FF2B5EF4-FFF2-40B4-BE49-F238E27FC236}">
                  <a16:creationId xmlns:a16="http://schemas.microsoft.com/office/drawing/2014/main" id="{6F5BE7BE-E164-44A1-A82A-ECCD4214AFC5}"/>
                </a:ext>
              </a:extLst>
            </p:cNvPr>
            <p:cNvSpPr/>
            <p:nvPr/>
          </p:nvSpPr>
          <p:spPr>
            <a:xfrm>
              <a:off x="8156475" y="4122188"/>
              <a:ext cx="60325" cy="69850"/>
            </a:xfrm>
            <a:prstGeom prst="flowChartConnector">
              <a:avLst/>
            </a:prstGeom>
            <a:solidFill>
              <a:schemeClr val="tx1"/>
            </a:solidFill>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cxnSp>
          <p:nvCxnSpPr>
            <p:cNvPr id="61" name="カギ線コネクタ 60"/>
            <p:cNvCxnSpPr>
              <a:stCxn id="16" idx="3"/>
              <a:endCxn id="31" idx="4"/>
            </p:cNvCxnSpPr>
            <p:nvPr/>
          </p:nvCxnSpPr>
          <p:spPr>
            <a:xfrm flipV="1">
              <a:off x="6515508" y="4185216"/>
              <a:ext cx="1405409" cy="253658"/>
            </a:xfrm>
            <a:prstGeom prst="bentConnector2">
              <a:avLst/>
            </a:prstGeom>
          </p:spPr>
          <p:style>
            <a:lnRef idx="1">
              <a:schemeClr val="dk1"/>
            </a:lnRef>
            <a:fillRef idx="0">
              <a:schemeClr val="dk1"/>
            </a:fillRef>
            <a:effectRef idx="0">
              <a:schemeClr val="dk1"/>
            </a:effectRef>
            <a:fontRef idx="minor">
              <a:schemeClr val="tx1"/>
            </a:fontRef>
          </p:style>
        </p:cxnSp>
        <p:cxnSp>
          <p:nvCxnSpPr>
            <p:cNvPr id="67" name="直線コネクタ 66">
              <a:extLst>
                <a:ext uri="{FF2B5EF4-FFF2-40B4-BE49-F238E27FC236}">
                  <a16:creationId xmlns:a16="http://schemas.microsoft.com/office/drawing/2014/main" id="{F97E6839-A850-4E95-95C2-17DEA9C796F4}"/>
                </a:ext>
              </a:extLst>
            </p:cNvPr>
            <p:cNvCxnSpPr>
              <a:stCxn id="13" idx="3"/>
              <a:endCxn id="50" idx="2"/>
            </p:cNvCxnSpPr>
            <p:nvPr/>
          </p:nvCxnSpPr>
          <p:spPr>
            <a:xfrm>
              <a:off x="6516720" y="3688152"/>
              <a:ext cx="1196524" cy="45846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F97E6839-A850-4E95-95C2-17DEA9C796F4}"/>
                </a:ext>
              </a:extLst>
            </p:cNvPr>
            <p:cNvCxnSpPr>
              <a:stCxn id="12" idx="3"/>
              <a:endCxn id="53" idx="1"/>
            </p:cNvCxnSpPr>
            <p:nvPr/>
          </p:nvCxnSpPr>
          <p:spPr>
            <a:xfrm>
              <a:off x="6515508" y="2177975"/>
              <a:ext cx="1259557" cy="139290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E5E618EB-0CA1-42E1-8004-03A88D8E9B53}"/>
                </a:ext>
              </a:extLst>
            </p:cNvPr>
            <p:cNvCxnSpPr>
              <a:stCxn id="54" idx="6"/>
              <a:endCxn id="11" idx="1"/>
            </p:cNvCxnSpPr>
            <p:nvPr/>
          </p:nvCxnSpPr>
          <p:spPr>
            <a:xfrm>
              <a:off x="8216800" y="4157113"/>
              <a:ext cx="1841371" cy="42787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8" name="直線コネクタ 47"/>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51" name="正方形/長方形 50"/>
          <p:cNvSpPr/>
          <p:nvPr/>
        </p:nvSpPr>
        <p:spPr>
          <a:xfrm>
            <a:off x="1704145" y="135083"/>
            <a:ext cx="4062331" cy="369332"/>
          </a:xfrm>
          <a:prstGeom prst="rect">
            <a:avLst/>
          </a:prstGeom>
        </p:spPr>
        <p:txBody>
          <a:bodyPr wrap="none">
            <a:spAutoFit/>
          </a:bodyPr>
          <a:lstStyle/>
          <a:p>
            <a:pPr>
              <a:defRPr/>
            </a:pPr>
            <a:r>
              <a:rPr lang="ja-JP" altLang="en-US" b="1" dirty="0" smtClean="0">
                <a:latin typeface="Meiryo UI" panose="020B0604030504040204" pitchFamily="50" charset="-128"/>
                <a:ea typeface="Meiryo UI" panose="020B0604030504040204" pitchFamily="50" charset="-128"/>
              </a:rPr>
              <a:t>２ー</a:t>
            </a:r>
            <a:r>
              <a:rPr lang="ja-JP" altLang="en-US" b="1" smtClean="0">
                <a:latin typeface="Meiryo UI" panose="020B0604030504040204" pitchFamily="50" charset="-128"/>
                <a:ea typeface="Meiryo UI" panose="020B0604030504040204" pitchFamily="50" charset="-128"/>
              </a:rPr>
              <a:t>①現状（工業</a:t>
            </a:r>
            <a:r>
              <a:rPr lang="ja-JP" altLang="en-US" b="1" dirty="0" smtClean="0">
                <a:latin typeface="Meiryo UI" panose="020B0604030504040204" pitchFamily="50" charset="-128"/>
                <a:ea typeface="Meiryo UI" panose="020B0604030504040204" pitchFamily="50" charset="-128"/>
              </a:rPr>
              <a:t>系高校の配置状況）</a:t>
            </a:r>
            <a:endParaRPr lang="ja-JP" altLang="en-US" b="1" dirty="0">
              <a:latin typeface="Meiryo UI" panose="020B0604030504040204" pitchFamily="50" charset="-128"/>
              <a:ea typeface="Meiryo UI" panose="020B0604030504040204" pitchFamily="50" charset="-128"/>
            </a:endParaRPr>
          </a:p>
        </p:txBody>
      </p:sp>
      <p:sp>
        <p:nvSpPr>
          <p:cNvPr id="52" name="スライド番号プレースホルダー 1"/>
          <p:cNvSpPr>
            <a:spLocks noGrp="1"/>
          </p:cNvSpPr>
          <p:nvPr>
            <p:ph type="sldNum" sz="quarter" idx="12"/>
          </p:nvPr>
        </p:nvSpPr>
        <p:spPr>
          <a:xfrm>
            <a:off x="8610600" y="6356350"/>
            <a:ext cx="2743200" cy="365125"/>
          </a:xfrm>
        </p:spPr>
        <p:txBody>
          <a:bodyPr/>
          <a:lstStyle/>
          <a:p>
            <a:fld id="{20607042-D53A-4E69-917E-B6250902E102}" type="slidenum">
              <a:rPr kumimoji="1" lang="ja-JP" altLang="en-US" smtClean="0"/>
              <a:t>6</a:t>
            </a:fld>
            <a:endParaRPr kumimoji="1" lang="ja-JP" altLang="en-US" dirty="0"/>
          </a:p>
        </p:txBody>
      </p:sp>
      <p:sp>
        <p:nvSpPr>
          <p:cNvPr id="2" name="テキスト ボックス 1"/>
          <p:cNvSpPr txBox="1"/>
          <p:nvPr/>
        </p:nvSpPr>
        <p:spPr>
          <a:xfrm>
            <a:off x="7580806" y="1271112"/>
            <a:ext cx="3772994" cy="253916"/>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rPr>
              <a:t>高槻</a:t>
            </a:r>
            <a:r>
              <a:rPr lang="en-US" altLang="ja-JP" sz="1050" smtClean="0">
                <a:latin typeface="Meiryo UI" panose="020B0604030504040204" pitchFamily="50" charset="-128"/>
                <a:ea typeface="Meiryo UI" panose="020B0604030504040204" pitchFamily="50" charset="-128"/>
              </a:rPr>
              <a:t>57</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(35.0</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茨木</a:t>
            </a:r>
            <a:r>
              <a:rPr lang="en-US" altLang="ja-JP" sz="1050" smtClean="0">
                <a:latin typeface="Meiryo UI" panose="020B0604030504040204" pitchFamily="50" charset="-128"/>
                <a:ea typeface="Meiryo UI" panose="020B0604030504040204" pitchFamily="50" charset="-128"/>
              </a:rPr>
              <a:t>34</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(20.9</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吹田</a:t>
            </a:r>
            <a:r>
              <a:rPr lang="en-US" altLang="ja-JP" sz="1050" smtClean="0">
                <a:latin typeface="Meiryo UI" panose="020B0604030504040204" pitchFamily="50" charset="-128"/>
                <a:ea typeface="Meiryo UI" panose="020B0604030504040204" pitchFamily="50" charset="-128"/>
              </a:rPr>
              <a:t>23</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(14.1</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7580806" y="1994629"/>
            <a:ext cx="4160794" cy="253916"/>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rPr>
              <a:t>寝屋川</a:t>
            </a:r>
            <a:r>
              <a:rPr lang="en-US" altLang="ja-JP" sz="1050" smtClean="0">
                <a:latin typeface="Meiryo UI" panose="020B0604030504040204" pitchFamily="50" charset="-128"/>
                <a:ea typeface="Meiryo UI" panose="020B0604030504040204" pitchFamily="50" charset="-128"/>
              </a:rPr>
              <a:t>34</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(15.5</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守口</a:t>
            </a:r>
            <a:r>
              <a:rPr lang="en-US" altLang="ja-JP" sz="1050">
                <a:latin typeface="Meiryo UI" panose="020B0604030504040204" pitchFamily="50" charset="-128"/>
                <a:ea typeface="Meiryo UI" panose="020B0604030504040204" pitchFamily="50" charset="-128"/>
              </a:rPr>
              <a:t>28</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(12.8</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枚方</a:t>
            </a:r>
            <a:r>
              <a:rPr lang="en-US" altLang="ja-JP" sz="1050" smtClean="0">
                <a:latin typeface="Meiryo UI" panose="020B0604030504040204" pitchFamily="50" charset="-128"/>
                <a:ea typeface="Meiryo UI" panose="020B0604030504040204" pitchFamily="50" charset="-128"/>
              </a:rPr>
              <a:t>22</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(10.0</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7580806" y="2718146"/>
            <a:ext cx="4160794" cy="253916"/>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rPr>
              <a:t>門真</a:t>
            </a:r>
            <a:r>
              <a:rPr lang="en-US" altLang="ja-JP" sz="1050">
                <a:latin typeface="Meiryo UI" panose="020B0604030504040204" pitchFamily="50" charset="-128"/>
                <a:ea typeface="Meiryo UI" panose="020B0604030504040204" pitchFamily="50" charset="-128"/>
              </a:rPr>
              <a:t>23</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(16.3</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大東</a:t>
            </a:r>
            <a:r>
              <a:rPr lang="en-US" altLang="ja-JP" sz="1050">
                <a:latin typeface="Meiryo UI" panose="020B0604030504040204" pitchFamily="50" charset="-128"/>
                <a:ea typeface="Meiryo UI" panose="020B0604030504040204" pitchFamily="50" charset="-128"/>
              </a:rPr>
              <a:t>1</a:t>
            </a:r>
            <a:r>
              <a:rPr lang="en-US" altLang="ja-JP" sz="1050" smtClean="0">
                <a:latin typeface="Meiryo UI" panose="020B0604030504040204" pitchFamily="50" charset="-128"/>
                <a:ea typeface="Meiryo UI" panose="020B0604030504040204" pitchFamily="50" charset="-128"/>
              </a:rPr>
              <a:t>8</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(12.8</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枚方</a:t>
            </a:r>
            <a:r>
              <a:rPr lang="en-US" altLang="ja-JP" sz="1050" smtClean="0">
                <a:latin typeface="Meiryo UI" panose="020B0604030504040204" pitchFamily="50" charset="-128"/>
                <a:ea typeface="Meiryo UI" panose="020B0604030504040204" pitchFamily="50" charset="-128"/>
              </a:rPr>
              <a:t>18</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(12.8</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56" name="テキスト ボックス 55"/>
          <p:cNvSpPr txBox="1"/>
          <p:nvPr/>
        </p:nvSpPr>
        <p:spPr>
          <a:xfrm>
            <a:off x="7580806" y="3452067"/>
            <a:ext cx="4160794" cy="253916"/>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rPr>
              <a:t>東大阪</a:t>
            </a:r>
            <a:r>
              <a:rPr lang="en-US" altLang="ja-JP" sz="1050" smtClean="0">
                <a:latin typeface="Meiryo UI" panose="020B0604030504040204" pitchFamily="50" charset="-128"/>
                <a:ea typeface="Meiryo UI" panose="020B0604030504040204" pitchFamily="50" charset="-128"/>
              </a:rPr>
              <a:t>85</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(50.0</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八尾</a:t>
            </a:r>
            <a:r>
              <a:rPr lang="en-US" altLang="ja-JP" sz="1050">
                <a:latin typeface="Meiryo UI" panose="020B0604030504040204" pitchFamily="50" charset="-128"/>
                <a:ea typeface="Meiryo UI" panose="020B0604030504040204" pitchFamily="50" charset="-128"/>
              </a:rPr>
              <a:t>36</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(21.2</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生野</a:t>
            </a:r>
            <a:r>
              <a:rPr lang="en-US" altLang="ja-JP" sz="1050">
                <a:latin typeface="Meiryo UI" panose="020B0604030504040204" pitchFamily="50" charset="-128"/>
                <a:ea typeface="Meiryo UI" panose="020B0604030504040204" pitchFamily="50" charset="-128"/>
              </a:rPr>
              <a:t>16</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(9.4</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7580806" y="4179245"/>
            <a:ext cx="4075347" cy="415498"/>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rPr>
              <a:t>平野</a:t>
            </a:r>
            <a:r>
              <a:rPr lang="en-US" altLang="ja-JP" sz="1050">
                <a:latin typeface="Meiryo UI" panose="020B0604030504040204" pitchFamily="50" charset="-128"/>
                <a:ea typeface="Meiryo UI" panose="020B0604030504040204" pitchFamily="50" charset="-128"/>
              </a:rPr>
              <a:t>19</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(25.3</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生野</a:t>
            </a:r>
            <a:r>
              <a:rPr lang="en-US" altLang="ja-JP" sz="1050">
                <a:latin typeface="Meiryo UI" panose="020B0604030504040204" pitchFamily="50" charset="-128"/>
                <a:ea typeface="Meiryo UI" panose="020B0604030504040204" pitchFamily="50" charset="-128"/>
              </a:rPr>
              <a:t>13</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(17.3</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住吉</a:t>
            </a:r>
            <a:r>
              <a:rPr lang="en-US" altLang="ja-JP" sz="1050">
                <a:latin typeface="Meiryo UI" panose="020B0604030504040204" pitchFamily="50" charset="-128"/>
                <a:ea typeface="Meiryo UI" panose="020B0604030504040204" pitchFamily="50" charset="-128"/>
              </a:rPr>
              <a:t>8</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(10.7</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東住吉</a:t>
            </a:r>
            <a:r>
              <a:rPr lang="en-US" altLang="ja-JP" sz="1050" smtClean="0">
                <a:latin typeface="Meiryo UI" panose="020B0604030504040204" pitchFamily="50" charset="-128"/>
                <a:ea typeface="Meiryo UI" panose="020B0604030504040204" pitchFamily="50" charset="-128"/>
              </a:rPr>
              <a:t>8</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(10.7</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7580806" y="4893433"/>
            <a:ext cx="4160794" cy="253916"/>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rPr>
              <a:t>羽曳野</a:t>
            </a:r>
            <a:r>
              <a:rPr lang="en-US" altLang="ja-JP" sz="1050">
                <a:latin typeface="Meiryo UI" panose="020B0604030504040204" pitchFamily="50" charset="-128"/>
                <a:ea typeface="Meiryo UI" panose="020B0604030504040204" pitchFamily="50" charset="-128"/>
              </a:rPr>
              <a:t>38</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(22.8</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富田林</a:t>
            </a:r>
            <a:r>
              <a:rPr lang="en-US" altLang="ja-JP" sz="1050" smtClean="0">
                <a:latin typeface="Meiryo UI" panose="020B0604030504040204" pitchFamily="50" charset="-128"/>
                <a:ea typeface="Meiryo UI" panose="020B0604030504040204" pitchFamily="50" charset="-128"/>
              </a:rPr>
              <a:t>20</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(12.0</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藤井寺</a:t>
            </a:r>
            <a:r>
              <a:rPr lang="en-US" altLang="ja-JP" sz="1050">
                <a:latin typeface="Meiryo UI" panose="020B0604030504040204" pitchFamily="50" charset="-128"/>
                <a:ea typeface="Meiryo UI" panose="020B0604030504040204" pitchFamily="50" charset="-128"/>
              </a:rPr>
              <a:t>17</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(10.2</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59" name="テキスト ボックス 58"/>
          <p:cNvSpPr txBox="1"/>
          <p:nvPr/>
        </p:nvSpPr>
        <p:spPr>
          <a:xfrm>
            <a:off x="359624" y="1010127"/>
            <a:ext cx="3772994" cy="253916"/>
          </a:xfrm>
          <a:prstGeom prst="rect">
            <a:avLst/>
          </a:prstGeom>
          <a:noFill/>
        </p:spPr>
        <p:txBody>
          <a:bodyPr wrap="square" rtlCol="0">
            <a:spAutoFit/>
          </a:bodyPr>
          <a:lstStyle/>
          <a:p>
            <a:pPr algn="r"/>
            <a:r>
              <a:rPr lang="ja-JP" altLang="en-US" sz="1050" dirty="0" smtClean="0">
                <a:latin typeface="Meiryo UI" panose="020B0604030504040204" pitchFamily="50" charset="-128"/>
                <a:ea typeface="Meiryo UI" panose="020B0604030504040204" pitchFamily="50" charset="-128"/>
              </a:rPr>
              <a:t>都島</a:t>
            </a:r>
            <a:r>
              <a:rPr lang="en-US" altLang="ja-JP" sz="1050">
                <a:latin typeface="Meiryo UI" panose="020B0604030504040204" pitchFamily="50" charset="-128"/>
                <a:ea typeface="Meiryo UI" panose="020B0604030504040204" pitchFamily="50" charset="-128"/>
              </a:rPr>
              <a:t>27</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(8.5</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城東</a:t>
            </a:r>
            <a:r>
              <a:rPr lang="en-US" altLang="ja-JP" sz="1050">
                <a:latin typeface="Meiryo UI" panose="020B0604030504040204" pitchFamily="50" charset="-128"/>
                <a:ea typeface="Meiryo UI" panose="020B0604030504040204" pitchFamily="50" charset="-128"/>
              </a:rPr>
              <a:t>23</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(7.3</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東大阪</a:t>
            </a:r>
            <a:r>
              <a:rPr lang="en-US" altLang="ja-JP" sz="1050">
                <a:latin typeface="Meiryo UI" panose="020B0604030504040204" pitchFamily="50" charset="-128"/>
                <a:ea typeface="Meiryo UI" panose="020B0604030504040204" pitchFamily="50" charset="-128"/>
              </a:rPr>
              <a:t>18</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(5.7</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233926" y="1770670"/>
            <a:ext cx="3898692" cy="253916"/>
          </a:xfrm>
          <a:prstGeom prst="rect">
            <a:avLst/>
          </a:prstGeom>
          <a:noFill/>
        </p:spPr>
        <p:txBody>
          <a:bodyPr wrap="square" rtlCol="0">
            <a:spAutoFit/>
          </a:bodyPr>
          <a:lstStyle/>
          <a:p>
            <a:pPr algn="r"/>
            <a:r>
              <a:rPr lang="ja-JP" altLang="en-US" sz="1050" dirty="0" smtClean="0">
                <a:latin typeface="Meiryo UI" panose="020B0604030504040204" pitchFamily="50" charset="-128"/>
                <a:ea typeface="Meiryo UI" panose="020B0604030504040204" pitchFamily="50" charset="-128"/>
              </a:rPr>
              <a:t>豊中</a:t>
            </a:r>
            <a:r>
              <a:rPr lang="en-US" altLang="ja-JP" sz="1050">
                <a:latin typeface="Meiryo UI" panose="020B0604030504040204" pitchFamily="50" charset="-128"/>
                <a:ea typeface="Meiryo UI" panose="020B0604030504040204" pitchFamily="50" charset="-128"/>
              </a:rPr>
              <a:t>27</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(27.6</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淀川</a:t>
            </a:r>
            <a:r>
              <a:rPr lang="en-US" altLang="ja-JP" sz="1050">
                <a:latin typeface="Meiryo UI" panose="020B0604030504040204" pitchFamily="50" charset="-128"/>
                <a:ea typeface="Meiryo UI" panose="020B0604030504040204" pitchFamily="50" charset="-128"/>
              </a:rPr>
              <a:t>18</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(18.4</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西淀川</a:t>
            </a:r>
            <a:r>
              <a:rPr lang="en-US" altLang="ja-JP" sz="1050">
                <a:latin typeface="Meiryo UI" panose="020B0604030504040204" pitchFamily="50" charset="-128"/>
                <a:ea typeface="Meiryo UI" panose="020B0604030504040204" pitchFamily="50" charset="-128"/>
              </a:rPr>
              <a:t>16</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(16.3</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230355" y="2517201"/>
            <a:ext cx="3902263" cy="253916"/>
          </a:xfrm>
          <a:prstGeom prst="rect">
            <a:avLst/>
          </a:prstGeom>
          <a:noFill/>
        </p:spPr>
        <p:txBody>
          <a:bodyPr wrap="square" rtlCol="0">
            <a:spAutoFit/>
          </a:bodyPr>
          <a:lstStyle/>
          <a:p>
            <a:pPr algn="r"/>
            <a:r>
              <a:rPr lang="ja-JP" altLang="en-US" sz="1050" dirty="0" smtClean="0">
                <a:latin typeface="Meiryo UI" panose="020B0604030504040204" pitchFamily="50" charset="-128"/>
                <a:ea typeface="Meiryo UI" panose="020B0604030504040204" pitchFamily="50" charset="-128"/>
              </a:rPr>
              <a:t>西淀川</a:t>
            </a:r>
            <a:r>
              <a:rPr lang="en-US" altLang="ja-JP" sz="1050">
                <a:latin typeface="Meiryo UI" panose="020B0604030504040204" pitchFamily="50" charset="-128"/>
                <a:ea typeface="Meiryo UI" panose="020B0604030504040204" pitchFamily="50" charset="-128"/>
              </a:rPr>
              <a:t>16</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(12.3</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此花</a:t>
            </a:r>
            <a:r>
              <a:rPr lang="en-US" altLang="ja-JP" sz="1050">
                <a:latin typeface="Meiryo UI" panose="020B0604030504040204" pitchFamily="50" charset="-128"/>
                <a:ea typeface="Meiryo UI" panose="020B0604030504040204" pitchFamily="50" charset="-128"/>
              </a:rPr>
              <a:t>16</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(12.3</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福島</a:t>
            </a:r>
            <a:r>
              <a:rPr lang="en-US" altLang="ja-JP" sz="1050">
                <a:latin typeface="Meiryo UI" panose="020B0604030504040204" pitchFamily="50" charset="-128"/>
                <a:ea typeface="Meiryo UI" panose="020B0604030504040204" pitchFamily="50" charset="-128"/>
              </a:rPr>
              <a:t>15</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(11.5</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359624" y="3268101"/>
            <a:ext cx="3772994" cy="253916"/>
          </a:xfrm>
          <a:prstGeom prst="rect">
            <a:avLst/>
          </a:prstGeom>
          <a:noFill/>
        </p:spPr>
        <p:txBody>
          <a:bodyPr wrap="square" rtlCol="0">
            <a:spAutoFit/>
          </a:bodyPr>
          <a:lstStyle/>
          <a:p>
            <a:pPr algn="r"/>
            <a:r>
              <a:rPr lang="ja-JP" altLang="en-US" sz="1050" dirty="0" smtClean="0">
                <a:latin typeface="Meiryo UI" panose="020B0604030504040204" pitchFamily="50" charset="-128"/>
                <a:ea typeface="Meiryo UI" panose="020B0604030504040204" pitchFamily="50" charset="-128"/>
              </a:rPr>
              <a:t>大正</a:t>
            </a:r>
            <a:r>
              <a:rPr lang="en-US" altLang="ja-JP" sz="1050">
                <a:latin typeface="Meiryo UI" panose="020B0604030504040204" pitchFamily="50" charset="-128"/>
                <a:ea typeface="Meiryo UI" panose="020B0604030504040204" pitchFamily="50" charset="-128"/>
              </a:rPr>
              <a:t>40</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(30.1</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住之江</a:t>
            </a:r>
            <a:r>
              <a:rPr lang="en-US" altLang="ja-JP" sz="1050">
                <a:latin typeface="Meiryo UI" panose="020B0604030504040204" pitchFamily="50" charset="-128"/>
                <a:ea typeface="Meiryo UI" panose="020B0604030504040204" pitchFamily="50" charset="-128"/>
              </a:rPr>
              <a:t>13</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(9.8</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西成</a:t>
            </a:r>
            <a:r>
              <a:rPr lang="en-US" altLang="ja-JP" sz="1050">
                <a:latin typeface="Meiryo UI" panose="020B0604030504040204" pitchFamily="50" charset="-128"/>
                <a:ea typeface="Meiryo UI" panose="020B0604030504040204" pitchFamily="50" charset="-128"/>
              </a:rPr>
              <a:t>12</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(9.0</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359624" y="4018541"/>
            <a:ext cx="3772994" cy="253916"/>
          </a:xfrm>
          <a:prstGeom prst="rect">
            <a:avLst/>
          </a:prstGeom>
          <a:noFill/>
        </p:spPr>
        <p:txBody>
          <a:bodyPr wrap="square" rtlCol="0">
            <a:spAutoFit/>
          </a:bodyPr>
          <a:lstStyle/>
          <a:p>
            <a:pPr algn="r"/>
            <a:r>
              <a:rPr lang="ja-JP" altLang="en-US" sz="1050" dirty="0" smtClean="0">
                <a:latin typeface="Meiryo UI" panose="020B0604030504040204" pitchFamily="50" charset="-128"/>
                <a:ea typeface="Meiryo UI" panose="020B0604030504040204" pitchFamily="50" charset="-128"/>
              </a:rPr>
              <a:t>西成</a:t>
            </a:r>
            <a:r>
              <a:rPr lang="en-US" altLang="ja-JP" sz="1050">
                <a:latin typeface="Meiryo UI" panose="020B0604030504040204" pitchFamily="50" charset="-128"/>
                <a:ea typeface="Meiryo UI" panose="020B0604030504040204" pitchFamily="50" charset="-128"/>
              </a:rPr>
              <a:t>20</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(11.4</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住之江</a:t>
            </a:r>
            <a:r>
              <a:rPr lang="en-US" altLang="ja-JP" sz="1050">
                <a:latin typeface="Meiryo UI" panose="020B0604030504040204" pitchFamily="50" charset="-128"/>
                <a:ea typeface="Meiryo UI" panose="020B0604030504040204" pitchFamily="50" charset="-128"/>
              </a:rPr>
              <a:t>15</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(8.5</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堺</a:t>
            </a:r>
            <a:r>
              <a:rPr lang="en-US" altLang="ja-JP" sz="1050">
                <a:latin typeface="Meiryo UI" panose="020B0604030504040204" pitchFamily="50" charset="-128"/>
                <a:ea typeface="Meiryo UI" panose="020B0604030504040204" pitchFamily="50" charset="-128"/>
              </a:rPr>
              <a:t>12</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(6.8</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65" name="テキスト ボックス 64"/>
          <p:cNvSpPr txBox="1"/>
          <p:nvPr/>
        </p:nvSpPr>
        <p:spPr>
          <a:xfrm>
            <a:off x="359624" y="4764673"/>
            <a:ext cx="3772994" cy="253916"/>
          </a:xfrm>
          <a:prstGeom prst="rect">
            <a:avLst/>
          </a:prstGeom>
          <a:noFill/>
        </p:spPr>
        <p:txBody>
          <a:bodyPr wrap="square" rtlCol="0">
            <a:spAutoFit/>
          </a:bodyPr>
          <a:lstStyle/>
          <a:p>
            <a:pPr algn="r"/>
            <a:r>
              <a:rPr lang="ja-JP" altLang="en-US" sz="1050" dirty="0" smtClean="0">
                <a:latin typeface="Meiryo UI" panose="020B0604030504040204" pitchFamily="50" charset="-128"/>
                <a:ea typeface="Meiryo UI" panose="020B0604030504040204" pitchFamily="50" charset="-128"/>
              </a:rPr>
              <a:t>堺</a:t>
            </a:r>
            <a:r>
              <a:rPr lang="en-US" altLang="ja-JP" sz="1050">
                <a:latin typeface="Meiryo UI" panose="020B0604030504040204" pitchFamily="50" charset="-128"/>
                <a:ea typeface="Meiryo UI" panose="020B0604030504040204" pitchFamily="50" charset="-128"/>
              </a:rPr>
              <a:t>155</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(70.5</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和泉</a:t>
            </a:r>
            <a:r>
              <a:rPr lang="en-US" altLang="ja-JP" sz="1050">
                <a:latin typeface="Meiryo UI" panose="020B0604030504040204" pitchFamily="50" charset="-128"/>
                <a:ea typeface="Meiryo UI" panose="020B0604030504040204" pitchFamily="50" charset="-128"/>
              </a:rPr>
              <a:t>17</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(7.7</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住吉</a:t>
            </a:r>
            <a:r>
              <a:rPr lang="en-US" altLang="ja-JP" sz="1050">
                <a:latin typeface="Meiryo UI" panose="020B0604030504040204" pitchFamily="50" charset="-128"/>
                <a:ea typeface="Meiryo UI" panose="020B0604030504040204" pitchFamily="50" charset="-128"/>
              </a:rPr>
              <a:t>11</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(5.0</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66" name="テキスト ボックス 65"/>
          <p:cNvSpPr txBox="1"/>
          <p:nvPr/>
        </p:nvSpPr>
        <p:spPr>
          <a:xfrm>
            <a:off x="65788" y="5551637"/>
            <a:ext cx="4066830" cy="253916"/>
          </a:xfrm>
          <a:prstGeom prst="rect">
            <a:avLst/>
          </a:prstGeom>
          <a:noFill/>
        </p:spPr>
        <p:txBody>
          <a:bodyPr wrap="square" rtlCol="0">
            <a:spAutoFit/>
          </a:bodyPr>
          <a:lstStyle/>
          <a:p>
            <a:pPr algn="r"/>
            <a:r>
              <a:rPr lang="ja-JP" altLang="en-US" sz="1050" dirty="0" smtClean="0">
                <a:latin typeface="Meiryo UI" panose="020B0604030504040204" pitchFamily="50" charset="-128"/>
                <a:ea typeface="Meiryo UI" panose="020B0604030504040204" pitchFamily="50" charset="-128"/>
              </a:rPr>
              <a:t>泉佐野</a:t>
            </a:r>
            <a:r>
              <a:rPr lang="en-US" altLang="ja-JP" sz="1050">
                <a:latin typeface="Meiryo UI" panose="020B0604030504040204" pitchFamily="50" charset="-128"/>
                <a:ea typeface="Meiryo UI" panose="020B0604030504040204" pitchFamily="50" charset="-128"/>
              </a:rPr>
              <a:t>56</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(27.3</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岸和田</a:t>
            </a:r>
            <a:r>
              <a:rPr lang="en-US" altLang="ja-JP" sz="1050" smtClean="0">
                <a:latin typeface="Meiryo UI" panose="020B0604030504040204" pitchFamily="50" charset="-128"/>
                <a:ea typeface="Meiryo UI" panose="020B0604030504040204" pitchFamily="50" charset="-128"/>
              </a:rPr>
              <a:t>39</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(19.0</a:t>
            </a:r>
            <a:r>
              <a:rPr lang="en-US" altLang="ja-JP" sz="1050" dirty="0" smtClean="0">
                <a:latin typeface="Meiryo UI" panose="020B0604030504040204" pitchFamily="50" charset="-128"/>
                <a:ea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貝塚</a:t>
            </a:r>
            <a:r>
              <a:rPr lang="en-US" altLang="ja-JP" sz="1050">
                <a:latin typeface="Meiryo UI" panose="020B0604030504040204" pitchFamily="50" charset="-128"/>
                <a:ea typeface="Meiryo UI" panose="020B0604030504040204" pitchFamily="50" charset="-128"/>
              </a:rPr>
              <a:t>37</a:t>
            </a:r>
            <a:r>
              <a:rPr lang="ja-JP" altLang="en-US" sz="1050" smtClean="0">
                <a:latin typeface="Meiryo UI" panose="020B0604030504040204" pitchFamily="50" charset="-128"/>
                <a:ea typeface="Meiryo UI" panose="020B0604030504040204" pitchFamily="50" charset="-128"/>
              </a:rPr>
              <a:t>人</a:t>
            </a:r>
            <a:r>
              <a:rPr lang="en-US" altLang="ja-JP" sz="1050" smtClean="0">
                <a:latin typeface="Meiryo UI" panose="020B0604030504040204" pitchFamily="50" charset="-128"/>
                <a:ea typeface="Meiryo UI" panose="020B0604030504040204" pitchFamily="50" charset="-128"/>
              </a:rPr>
              <a:t>(18.0</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890548" y="6312180"/>
            <a:ext cx="10121900" cy="276999"/>
          </a:xfrm>
          <a:prstGeom prst="rect">
            <a:avLst/>
          </a:prstGeom>
          <a:noFill/>
        </p:spPr>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令和</a:t>
            </a:r>
            <a:r>
              <a:rPr lang="en-US" altLang="ja-JP" sz="1200" b="1" dirty="0" smtClean="0">
                <a:latin typeface="Meiryo UI" panose="020B0604030504040204" pitchFamily="50" charset="-128"/>
                <a:ea typeface="Meiryo UI" panose="020B0604030504040204" pitchFamily="50" charset="-128"/>
              </a:rPr>
              <a:t>3</a:t>
            </a:r>
            <a:r>
              <a:rPr lang="ja-JP" altLang="en-US" sz="1200" b="1" dirty="0" smtClean="0">
                <a:latin typeface="Meiryo UI" panose="020B0604030504040204" pitchFamily="50" charset="-128"/>
                <a:ea typeface="Meiryo UI" panose="020B0604030504040204" pitchFamily="50" charset="-128"/>
              </a:rPr>
              <a:t>年度の各校の行政区別志願者数の上位</a:t>
            </a:r>
            <a:r>
              <a:rPr lang="en-US" altLang="ja-JP" sz="1200" b="1" dirty="0" smtClean="0">
                <a:latin typeface="Meiryo UI" panose="020B0604030504040204" pitchFamily="50" charset="-128"/>
                <a:ea typeface="Meiryo UI" panose="020B0604030504040204" pitchFamily="50" charset="-128"/>
              </a:rPr>
              <a:t>3</a:t>
            </a:r>
            <a:r>
              <a:rPr lang="ja-JP" altLang="en-US" sz="1200" b="1" dirty="0" smtClean="0">
                <a:latin typeface="Meiryo UI" panose="020B0604030504040204" pitchFamily="50" charset="-128"/>
                <a:ea typeface="Meiryo UI" panose="020B0604030504040204" pitchFamily="50" charset="-128"/>
              </a:rPr>
              <a:t>行政区を記載。なお、（　）内の数値は、各校の令和</a:t>
            </a:r>
            <a:r>
              <a:rPr lang="en-US" altLang="ja-JP" sz="1200" b="1" dirty="0" smtClean="0">
                <a:latin typeface="Meiryo UI" panose="020B0604030504040204" pitchFamily="50" charset="-128"/>
                <a:ea typeface="Meiryo UI" panose="020B0604030504040204" pitchFamily="50" charset="-128"/>
              </a:rPr>
              <a:t>3</a:t>
            </a:r>
            <a:r>
              <a:rPr lang="ja-JP" altLang="en-US" sz="1200" b="1" dirty="0" smtClean="0">
                <a:latin typeface="Meiryo UI" panose="020B0604030504040204" pitchFamily="50" charset="-128"/>
                <a:ea typeface="Meiryo UI" panose="020B0604030504040204" pitchFamily="50" charset="-128"/>
              </a:rPr>
              <a:t>年度志願者に占める「各行政区」の割合。</a:t>
            </a:r>
            <a:endParaRPr kumimoji="1" lang="ja-JP" altLang="en-US" sz="1200" b="1" dirty="0">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7829142" y="5929398"/>
            <a:ext cx="2663501"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rPr>
              <a:t>大阪府教育庁調べ</a:t>
            </a:r>
          </a:p>
        </p:txBody>
      </p:sp>
    </p:spTree>
    <p:extLst>
      <p:ext uri="{BB962C8B-B14F-4D97-AF65-F5344CB8AC3E}">
        <p14:creationId xmlns:p14="http://schemas.microsoft.com/office/powerpoint/2010/main" val="2945612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表 26"/>
          <p:cNvGraphicFramePr>
            <a:graphicFrameLocks noGrp="1"/>
          </p:cNvGraphicFramePr>
          <p:nvPr>
            <p:extLst>
              <p:ext uri="{D42A27DB-BD31-4B8C-83A1-F6EECF244321}">
                <p14:modId xmlns:p14="http://schemas.microsoft.com/office/powerpoint/2010/main" val="692742742"/>
              </p:ext>
            </p:extLst>
          </p:nvPr>
        </p:nvGraphicFramePr>
        <p:xfrm>
          <a:off x="412618" y="854842"/>
          <a:ext cx="11304006" cy="5086410"/>
        </p:xfrm>
        <a:graphic>
          <a:graphicData uri="http://schemas.openxmlformats.org/drawingml/2006/table">
            <a:tbl>
              <a:tblPr firstRow="1" bandRow="1">
                <a:tableStyleId>{5C22544A-7EE6-4342-B048-85BDC9FD1C3A}</a:tableStyleId>
              </a:tblPr>
              <a:tblGrid>
                <a:gridCol w="807429">
                  <a:extLst>
                    <a:ext uri="{9D8B030D-6E8A-4147-A177-3AD203B41FA5}">
                      <a16:colId xmlns:a16="http://schemas.microsoft.com/office/drawing/2014/main" val="1913695633"/>
                    </a:ext>
                  </a:extLst>
                </a:gridCol>
                <a:gridCol w="807429">
                  <a:extLst>
                    <a:ext uri="{9D8B030D-6E8A-4147-A177-3AD203B41FA5}">
                      <a16:colId xmlns:a16="http://schemas.microsoft.com/office/drawing/2014/main" val="1266835909"/>
                    </a:ext>
                  </a:extLst>
                </a:gridCol>
                <a:gridCol w="807429">
                  <a:extLst>
                    <a:ext uri="{9D8B030D-6E8A-4147-A177-3AD203B41FA5}">
                      <a16:colId xmlns:a16="http://schemas.microsoft.com/office/drawing/2014/main" val="3466517781"/>
                    </a:ext>
                  </a:extLst>
                </a:gridCol>
                <a:gridCol w="807429">
                  <a:extLst>
                    <a:ext uri="{9D8B030D-6E8A-4147-A177-3AD203B41FA5}">
                      <a16:colId xmlns:a16="http://schemas.microsoft.com/office/drawing/2014/main" val="843724123"/>
                    </a:ext>
                  </a:extLst>
                </a:gridCol>
                <a:gridCol w="807429">
                  <a:extLst>
                    <a:ext uri="{9D8B030D-6E8A-4147-A177-3AD203B41FA5}">
                      <a16:colId xmlns:a16="http://schemas.microsoft.com/office/drawing/2014/main" val="1408518909"/>
                    </a:ext>
                  </a:extLst>
                </a:gridCol>
                <a:gridCol w="807429">
                  <a:extLst>
                    <a:ext uri="{9D8B030D-6E8A-4147-A177-3AD203B41FA5}">
                      <a16:colId xmlns:a16="http://schemas.microsoft.com/office/drawing/2014/main" val="58205222"/>
                    </a:ext>
                  </a:extLst>
                </a:gridCol>
                <a:gridCol w="807429">
                  <a:extLst>
                    <a:ext uri="{9D8B030D-6E8A-4147-A177-3AD203B41FA5}">
                      <a16:colId xmlns:a16="http://schemas.microsoft.com/office/drawing/2014/main" val="1682970929"/>
                    </a:ext>
                  </a:extLst>
                </a:gridCol>
                <a:gridCol w="807429">
                  <a:extLst>
                    <a:ext uri="{9D8B030D-6E8A-4147-A177-3AD203B41FA5}">
                      <a16:colId xmlns:a16="http://schemas.microsoft.com/office/drawing/2014/main" val="4158884144"/>
                    </a:ext>
                  </a:extLst>
                </a:gridCol>
                <a:gridCol w="807429">
                  <a:extLst>
                    <a:ext uri="{9D8B030D-6E8A-4147-A177-3AD203B41FA5}">
                      <a16:colId xmlns:a16="http://schemas.microsoft.com/office/drawing/2014/main" val="1017655260"/>
                    </a:ext>
                  </a:extLst>
                </a:gridCol>
                <a:gridCol w="807429">
                  <a:extLst>
                    <a:ext uri="{9D8B030D-6E8A-4147-A177-3AD203B41FA5}">
                      <a16:colId xmlns:a16="http://schemas.microsoft.com/office/drawing/2014/main" val="1538035958"/>
                    </a:ext>
                  </a:extLst>
                </a:gridCol>
                <a:gridCol w="807429">
                  <a:extLst>
                    <a:ext uri="{9D8B030D-6E8A-4147-A177-3AD203B41FA5}">
                      <a16:colId xmlns:a16="http://schemas.microsoft.com/office/drawing/2014/main" val="476594182"/>
                    </a:ext>
                  </a:extLst>
                </a:gridCol>
                <a:gridCol w="807429">
                  <a:extLst>
                    <a:ext uri="{9D8B030D-6E8A-4147-A177-3AD203B41FA5}">
                      <a16:colId xmlns:a16="http://schemas.microsoft.com/office/drawing/2014/main" val="2316316088"/>
                    </a:ext>
                  </a:extLst>
                </a:gridCol>
                <a:gridCol w="807429">
                  <a:extLst>
                    <a:ext uri="{9D8B030D-6E8A-4147-A177-3AD203B41FA5}">
                      <a16:colId xmlns:a16="http://schemas.microsoft.com/office/drawing/2014/main" val="627770142"/>
                    </a:ext>
                  </a:extLst>
                </a:gridCol>
                <a:gridCol w="807429">
                  <a:extLst>
                    <a:ext uri="{9D8B030D-6E8A-4147-A177-3AD203B41FA5}">
                      <a16:colId xmlns:a16="http://schemas.microsoft.com/office/drawing/2014/main" val="618369124"/>
                    </a:ext>
                  </a:extLst>
                </a:gridCol>
              </a:tblGrid>
              <a:tr h="553695">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茨木</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工科</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今宮</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工科</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淀川</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工科</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西野田</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工科</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堺工科</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藤井寺</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工科</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城東</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工科</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布施</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工科</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佐野</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工科</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都島</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工業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泉尾</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工業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東淀</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工業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生野</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工業</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5019501"/>
                  </a:ext>
                </a:extLst>
              </a:tr>
              <a:tr h="332217">
                <a:tc>
                  <a:txBody>
                    <a:bodyPr/>
                    <a:lstStyle/>
                    <a:p>
                      <a:pPr algn="ctr"/>
                      <a:r>
                        <a:rPr kumimoji="1" lang="ja-JP" altLang="en-US" sz="1200" b="1" dirty="0" smtClean="0">
                          <a:latin typeface="Meiryo UI" panose="020B0604030504040204" pitchFamily="50" charset="-128"/>
                          <a:ea typeface="Meiryo UI" panose="020B0604030504040204" pitchFamily="50" charset="-128"/>
                        </a:rPr>
                        <a:t>所在地</a:t>
                      </a:r>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茨木市</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西成区</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旭区</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福島区</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堺市</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藤井寺市</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東大阪市</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東大阪市</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泉佐野市</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都島区</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大正区</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淀川区</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生野区</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41120151"/>
                  </a:ext>
                </a:extLst>
              </a:tr>
              <a:tr h="2104040">
                <a:tc>
                  <a:txBody>
                    <a:bodyPr/>
                    <a:lstStyle/>
                    <a:p>
                      <a:pPr algn="ctr"/>
                      <a:r>
                        <a:rPr kumimoji="1" lang="ja-JP" altLang="en-US" sz="1200" b="1" dirty="0" smtClean="0">
                          <a:latin typeface="Meiryo UI" panose="020B0604030504040204" pitchFamily="50" charset="-128"/>
                          <a:ea typeface="Meiryo UI" panose="020B0604030504040204" pitchFamily="50" charset="-128"/>
                        </a:rPr>
                        <a:t>駅からの</a:t>
                      </a:r>
                      <a:endParaRPr kumimoji="1" lang="en-US" altLang="ja-JP" sz="1200" b="1" dirty="0" smtClean="0">
                        <a:latin typeface="Meiryo UI" panose="020B0604030504040204" pitchFamily="50" charset="-128"/>
                        <a:ea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rPr>
                        <a:t>距離</a:t>
                      </a:r>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r>
                        <a:rPr kumimoji="1" lang="en-US" altLang="ja-JP" sz="1200" dirty="0" smtClean="0">
                          <a:latin typeface="Meiryo UI" panose="020B0604030504040204" pitchFamily="50" charset="-128"/>
                          <a:ea typeface="Meiryo UI" panose="020B0604030504040204" pitchFamily="50" charset="-128"/>
                        </a:rPr>
                        <a:t>JR</a:t>
                      </a:r>
                      <a:r>
                        <a:rPr kumimoji="1" lang="ja-JP" altLang="en-US" sz="1200" dirty="0" smtClean="0">
                          <a:latin typeface="Meiryo UI" panose="020B0604030504040204" pitchFamily="50" charset="-128"/>
                          <a:ea typeface="Meiryo UI" panose="020B0604030504040204" pitchFamily="50" charset="-128"/>
                        </a:rPr>
                        <a:t>京都線 茨木駅</a:t>
                      </a:r>
                      <a:r>
                        <a:rPr kumimoji="1" lang="en-US" altLang="ja-JP" sz="1200" dirty="0" smtClean="0">
                          <a:latin typeface="Meiryo UI" panose="020B0604030504040204" pitchFamily="50" charset="-128"/>
                          <a:ea typeface="Meiryo UI" panose="020B0604030504040204" pitchFamily="50" charset="-128"/>
                        </a:rPr>
                        <a:t>(1.1</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p>
                    <a:p>
                      <a:r>
                        <a:rPr kumimoji="1" lang="ja-JP" altLang="en-US" sz="1200" dirty="0" smtClean="0">
                          <a:latin typeface="Meiryo UI" panose="020B0604030504040204" pitchFamily="50" charset="-128"/>
                          <a:ea typeface="Meiryo UI" panose="020B0604030504040204" pitchFamily="50" charset="-128"/>
                        </a:rPr>
                        <a:t>阪急京都線 茨木市駅</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200" dirty="0" smtClean="0">
                          <a:latin typeface="Meiryo UI" panose="020B0604030504040204" pitchFamily="50" charset="-128"/>
                          <a:ea typeface="Meiryo UI" panose="020B0604030504040204" pitchFamily="50" charset="-128"/>
                        </a:rPr>
                        <a:t>JR</a:t>
                      </a:r>
                      <a:r>
                        <a:rPr kumimoji="1" lang="ja-JP" altLang="en-US" sz="1200" dirty="0" smtClean="0">
                          <a:latin typeface="Meiryo UI" panose="020B0604030504040204" pitchFamily="50" charset="-128"/>
                          <a:ea typeface="Meiryo UI" panose="020B0604030504040204" pitchFamily="50" charset="-128"/>
                        </a:rPr>
                        <a:t>環状線・南海線 新今宮駅</a:t>
                      </a:r>
                      <a:r>
                        <a:rPr kumimoji="1" lang="en-US" altLang="ja-JP" sz="1200" dirty="0" smtClean="0">
                          <a:latin typeface="Meiryo UI" panose="020B0604030504040204" pitchFamily="50" charset="-128"/>
                          <a:ea typeface="Meiryo UI" panose="020B0604030504040204" pitchFamily="50" charset="-128"/>
                        </a:rPr>
                        <a:t>(0.4</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p>
                    <a:p>
                      <a:r>
                        <a:rPr kumimoji="1" lang="ja-JP" altLang="en-US" sz="1200" dirty="0" smtClean="0">
                          <a:latin typeface="Meiryo UI" panose="020B0604030504040204" pitchFamily="50" charset="-128"/>
                          <a:ea typeface="Meiryo UI" panose="020B0604030504040204" pitchFamily="50" charset="-128"/>
                        </a:rPr>
                        <a:t>メトロ御堂筋線動物園前駅</a:t>
                      </a:r>
                      <a:r>
                        <a:rPr kumimoji="1" lang="en-US" altLang="ja-JP" sz="1200" dirty="0" smtClean="0">
                          <a:latin typeface="Meiryo UI" panose="020B0604030504040204" pitchFamily="50" charset="-128"/>
                          <a:ea typeface="Meiryo UI" panose="020B0604030504040204" pitchFamily="50" charset="-128"/>
                        </a:rPr>
                        <a:t>(0.6</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p>
                  </a:txBody>
                  <a:tcPr/>
                </a:tc>
                <a:tc>
                  <a:txBody>
                    <a:bodyPr/>
                    <a:lstStyle/>
                    <a:p>
                      <a:r>
                        <a:rPr kumimoji="1" lang="ja-JP" altLang="en-US" sz="1200" dirty="0" smtClean="0">
                          <a:latin typeface="Meiryo UI" panose="020B0604030504040204" pitchFamily="50" charset="-128"/>
                          <a:ea typeface="Meiryo UI" panose="020B0604030504040204" pitchFamily="50" charset="-128"/>
                        </a:rPr>
                        <a:t>京阪</a:t>
                      </a:r>
                      <a:r>
                        <a:rPr kumimoji="1" lang="ja-JP" altLang="en-US" sz="1200" smtClean="0">
                          <a:latin typeface="Meiryo UI" panose="020B0604030504040204" pitchFamily="50" charset="-128"/>
                          <a:ea typeface="Meiryo UI" panose="020B0604030504040204" pitchFamily="50" charset="-128"/>
                        </a:rPr>
                        <a:t>本線</a:t>
                      </a:r>
                      <a:r>
                        <a:rPr kumimoji="1" lang="ja-JP" altLang="en-US" sz="1200" baseline="0" smtClean="0">
                          <a:latin typeface="Meiryo UI" panose="020B0604030504040204" pitchFamily="50" charset="-128"/>
                          <a:ea typeface="Meiryo UI" panose="020B0604030504040204" pitchFamily="50" charset="-128"/>
                        </a:rPr>
                        <a:t> 守口市駅</a:t>
                      </a:r>
                      <a:r>
                        <a:rPr kumimoji="1" lang="en-US" altLang="ja-JP" sz="1200" baseline="0" smtClean="0">
                          <a:latin typeface="Meiryo UI" panose="020B0604030504040204" pitchFamily="50" charset="-128"/>
                          <a:ea typeface="Meiryo UI" panose="020B0604030504040204" pitchFamily="50" charset="-128"/>
                        </a:rPr>
                        <a:t>(0.5</a:t>
                      </a:r>
                      <a:r>
                        <a:rPr kumimoji="1" lang="ja-JP" altLang="en-US" sz="1200" baseline="0" dirty="0" smtClean="0">
                          <a:latin typeface="Meiryo UI" panose="020B0604030504040204" pitchFamily="50" charset="-128"/>
                          <a:ea typeface="Meiryo UI" panose="020B0604030504040204" pitchFamily="50" charset="-128"/>
                        </a:rPr>
                        <a:t>㎞</a:t>
                      </a:r>
                      <a:r>
                        <a:rPr kumimoji="1" lang="en-US" altLang="ja-JP" sz="1200" baseline="0" dirty="0" smtClean="0">
                          <a:latin typeface="Meiryo UI" panose="020B0604030504040204" pitchFamily="50" charset="-128"/>
                          <a:ea typeface="Meiryo UI" panose="020B0604030504040204" pitchFamily="50" charset="-128"/>
                        </a:rPr>
                        <a:t>)</a:t>
                      </a:r>
                    </a:p>
                    <a:p>
                      <a:r>
                        <a:rPr kumimoji="1" lang="ja-JP" altLang="en-US" sz="1200" dirty="0" smtClean="0">
                          <a:latin typeface="Meiryo UI" panose="020B0604030504040204" pitchFamily="50" charset="-128"/>
                          <a:ea typeface="Meiryo UI" panose="020B0604030504040204" pitchFamily="50" charset="-128"/>
                        </a:rPr>
                        <a:t>メトロ谷町</a:t>
                      </a:r>
                      <a:r>
                        <a:rPr kumimoji="1" lang="ja-JP" altLang="en-US" sz="1200" smtClean="0">
                          <a:latin typeface="Meiryo UI" panose="020B0604030504040204" pitchFamily="50" charset="-128"/>
                          <a:ea typeface="Meiryo UI" panose="020B0604030504040204" pitchFamily="50" charset="-128"/>
                        </a:rPr>
                        <a:t>線 守口駅</a:t>
                      </a:r>
                      <a:r>
                        <a:rPr kumimoji="1" lang="en-US" altLang="ja-JP" sz="1200" smtClean="0">
                          <a:latin typeface="Meiryo UI" panose="020B0604030504040204" pitchFamily="50" charset="-128"/>
                          <a:ea typeface="Meiryo UI" panose="020B0604030504040204" pitchFamily="50" charset="-128"/>
                        </a:rPr>
                        <a:t>(0.3</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200" dirty="0" smtClean="0">
                          <a:latin typeface="Meiryo UI" panose="020B0604030504040204" pitchFamily="50" charset="-128"/>
                          <a:ea typeface="Meiryo UI" panose="020B0604030504040204" pitchFamily="50" charset="-128"/>
                        </a:rPr>
                        <a:t>JR</a:t>
                      </a:r>
                      <a:r>
                        <a:rPr kumimoji="1" lang="ja-JP" altLang="en-US" sz="1200" dirty="0" smtClean="0">
                          <a:latin typeface="Meiryo UI" panose="020B0604030504040204" pitchFamily="50" charset="-128"/>
                          <a:ea typeface="Meiryo UI" panose="020B0604030504040204" pitchFamily="50" charset="-128"/>
                        </a:rPr>
                        <a:t>環状</a:t>
                      </a:r>
                      <a:r>
                        <a:rPr kumimoji="1" lang="ja-JP" altLang="en-US" sz="1200" smtClean="0">
                          <a:latin typeface="Meiryo UI" panose="020B0604030504040204" pitchFamily="50" charset="-128"/>
                          <a:ea typeface="Meiryo UI" panose="020B0604030504040204" pitchFamily="50" charset="-128"/>
                        </a:rPr>
                        <a:t>線 野田駅</a:t>
                      </a:r>
                      <a:r>
                        <a:rPr kumimoji="1" lang="en-US" altLang="ja-JP" sz="1200" smtClean="0">
                          <a:latin typeface="Meiryo UI" panose="020B0604030504040204" pitchFamily="50" charset="-128"/>
                          <a:ea typeface="Meiryo UI" panose="020B0604030504040204" pitchFamily="50" charset="-128"/>
                        </a:rPr>
                        <a:t>(0.6</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メトロ千日前線 野田</a:t>
                      </a:r>
                      <a:r>
                        <a:rPr kumimoji="1" lang="ja-JP" altLang="en-US" sz="1200" smtClean="0">
                          <a:latin typeface="Meiryo UI" panose="020B0604030504040204" pitchFamily="50" charset="-128"/>
                          <a:ea typeface="Meiryo UI" panose="020B0604030504040204" pitchFamily="50" charset="-128"/>
                        </a:rPr>
                        <a:t>阪神駅</a:t>
                      </a:r>
                      <a:r>
                        <a:rPr kumimoji="1" lang="en-US" altLang="ja-JP" sz="1200" smtClean="0">
                          <a:latin typeface="Meiryo UI" panose="020B0604030504040204" pitchFamily="50" charset="-128"/>
                          <a:ea typeface="Meiryo UI" panose="020B0604030504040204" pitchFamily="50" charset="-128"/>
                        </a:rPr>
                        <a:t>(0.4</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tc>
                <a:tc>
                  <a:txBody>
                    <a:bodyPr/>
                    <a:lstStyle/>
                    <a:p>
                      <a:r>
                        <a:rPr kumimoji="1" lang="en-US" altLang="ja-JP" sz="1200" dirty="0" smtClean="0">
                          <a:latin typeface="Meiryo UI" panose="020B0604030504040204" pitchFamily="50" charset="-128"/>
                          <a:ea typeface="Meiryo UI" panose="020B0604030504040204" pitchFamily="50" charset="-128"/>
                        </a:rPr>
                        <a:t>JR</a:t>
                      </a:r>
                      <a:r>
                        <a:rPr kumimoji="1" lang="ja-JP" altLang="en-US" sz="1200" dirty="0" smtClean="0">
                          <a:latin typeface="Meiryo UI" panose="020B0604030504040204" pitchFamily="50" charset="-128"/>
                          <a:ea typeface="Meiryo UI" panose="020B0604030504040204" pitchFamily="50" charset="-128"/>
                        </a:rPr>
                        <a:t>阪和線 百舌鳥駅</a:t>
                      </a:r>
                      <a:r>
                        <a:rPr kumimoji="1" lang="en-US" altLang="ja-JP" sz="1200" dirty="0" smtClean="0">
                          <a:latin typeface="Meiryo UI" panose="020B0604030504040204" pitchFamily="50" charset="-128"/>
                          <a:ea typeface="Meiryo UI" panose="020B0604030504040204" pitchFamily="50" charset="-128"/>
                        </a:rPr>
                        <a:t>(1.2</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近鉄南大阪</a:t>
                      </a:r>
                      <a:r>
                        <a:rPr kumimoji="1" lang="ja-JP" altLang="en-US" sz="1200" smtClean="0">
                          <a:latin typeface="Meiryo UI" panose="020B0604030504040204" pitchFamily="50" charset="-128"/>
                          <a:ea typeface="Meiryo UI" panose="020B0604030504040204" pitchFamily="50" charset="-128"/>
                        </a:rPr>
                        <a:t>線 藤井寺駅</a:t>
                      </a:r>
                      <a:r>
                        <a:rPr kumimoji="1" lang="en-US" altLang="ja-JP" sz="1200" smtClean="0">
                          <a:latin typeface="Meiryo UI" panose="020B0604030504040204" pitchFamily="50" charset="-128"/>
                          <a:ea typeface="Meiryo UI" panose="020B0604030504040204" pitchFamily="50" charset="-128"/>
                        </a:rPr>
                        <a:t>(0.7</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200" dirty="0" smtClean="0">
                          <a:latin typeface="Meiryo UI" panose="020B0604030504040204" pitchFamily="50" charset="-128"/>
                          <a:ea typeface="Meiryo UI" panose="020B0604030504040204" pitchFamily="50" charset="-128"/>
                        </a:rPr>
                        <a:t>JR</a:t>
                      </a:r>
                      <a:r>
                        <a:rPr kumimoji="1" lang="ja-JP" altLang="en-US" sz="1200" dirty="0" smtClean="0">
                          <a:latin typeface="Meiryo UI" panose="020B0604030504040204" pitchFamily="50" charset="-128"/>
                          <a:ea typeface="Meiryo UI" panose="020B0604030504040204" pitchFamily="50" charset="-128"/>
                        </a:rPr>
                        <a:t>学研都市線 </a:t>
                      </a:r>
                      <a:r>
                        <a:rPr kumimoji="1" lang="ja-JP" altLang="en-US" sz="1200" smtClean="0">
                          <a:latin typeface="Meiryo UI" panose="020B0604030504040204" pitchFamily="50" charset="-128"/>
                          <a:ea typeface="Meiryo UI" panose="020B0604030504040204" pitchFamily="50" charset="-128"/>
                        </a:rPr>
                        <a:t>鴻池新田駅</a:t>
                      </a:r>
                      <a:r>
                        <a:rPr kumimoji="1" lang="en-US" altLang="ja-JP" sz="1200" smtClean="0">
                          <a:latin typeface="Meiryo UI" panose="020B0604030504040204" pitchFamily="50" charset="-128"/>
                          <a:ea typeface="Meiryo UI" panose="020B0604030504040204" pitchFamily="50" charset="-128"/>
                        </a:rPr>
                        <a:t>(0.3</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近鉄奈良</a:t>
                      </a:r>
                      <a:r>
                        <a:rPr kumimoji="1" lang="ja-JP" altLang="en-US" sz="1200" smtClean="0">
                          <a:latin typeface="Meiryo UI" panose="020B0604030504040204" pitchFamily="50" charset="-128"/>
                          <a:ea typeface="Meiryo UI" panose="020B0604030504040204" pitchFamily="50" charset="-128"/>
                        </a:rPr>
                        <a:t>線 八戸ノ里駅</a:t>
                      </a:r>
                      <a:r>
                        <a:rPr kumimoji="1" lang="en-US" altLang="ja-JP" sz="1200" smtClean="0">
                          <a:latin typeface="Meiryo UI" panose="020B0604030504040204" pitchFamily="50" charset="-128"/>
                          <a:ea typeface="Meiryo UI" panose="020B0604030504040204" pitchFamily="50" charset="-128"/>
                        </a:rPr>
                        <a:t>(1.2</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p>
                    <a:p>
                      <a:r>
                        <a:rPr kumimoji="1" lang="ja-JP" altLang="en-US" sz="1200" dirty="0" smtClean="0">
                          <a:latin typeface="Meiryo UI" panose="020B0604030504040204" pitchFamily="50" charset="-128"/>
                          <a:ea typeface="Meiryo UI" panose="020B0604030504040204" pitchFamily="50" charset="-128"/>
                        </a:rPr>
                        <a:t>近鉄大阪</a:t>
                      </a:r>
                      <a:r>
                        <a:rPr kumimoji="1" lang="ja-JP" altLang="en-US" sz="1200" smtClean="0">
                          <a:latin typeface="Meiryo UI" panose="020B0604030504040204" pitchFamily="50" charset="-128"/>
                          <a:ea typeface="Meiryo UI" panose="020B0604030504040204" pitchFamily="50" charset="-128"/>
                        </a:rPr>
                        <a:t>線 長瀬駅</a:t>
                      </a:r>
                      <a:r>
                        <a:rPr kumimoji="1" lang="en-US" altLang="ja-JP" sz="1200" smtClean="0">
                          <a:latin typeface="Meiryo UI" panose="020B0604030504040204" pitchFamily="50" charset="-128"/>
                          <a:ea typeface="Meiryo UI" panose="020B0604030504040204" pitchFamily="50" charset="-128"/>
                        </a:rPr>
                        <a:t>(1.2</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南海</a:t>
                      </a:r>
                      <a:r>
                        <a:rPr kumimoji="1" lang="ja-JP" altLang="en-US" sz="1200" smtClean="0">
                          <a:latin typeface="Meiryo UI" panose="020B0604030504040204" pitchFamily="50" charset="-128"/>
                          <a:ea typeface="Meiryo UI" panose="020B0604030504040204" pitchFamily="50" charset="-128"/>
                        </a:rPr>
                        <a:t>本線 泉佐野駅</a:t>
                      </a:r>
                      <a:r>
                        <a:rPr kumimoji="1" lang="en-US" altLang="ja-JP" sz="1200" smtClean="0">
                          <a:latin typeface="Meiryo UI" panose="020B0604030504040204" pitchFamily="50" charset="-128"/>
                          <a:ea typeface="Meiryo UI" panose="020B0604030504040204" pitchFamily="50" charset="-128"/>
                        </a:rPr>
                        <a:t>(0.5</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メトロ谷町</a:t>
                      </a:r>
                      <a:r>
                        <a:rPr kumimoji="1" lang="ja-JP" altLang="en-US" sz="1200" smtClean="0">
                          <a:latin typeface="Meiryo UI" panose="020B0604030504040204" pitchFamily="50" charset="-128"/>
                          <a:ea typeface="Meiryo UI" panose="020B0604030504040204" pitchFamily="50" charset="-128"/>
                        </a:rPr>
                        <a:t>線 都島駅</a:t>
                      </a:r>
                      <a:r>
                        <a:rPr kumimoji="1" lang="en-US" altLang="ja-JP" sz="1200" smtClean="0">
                          <a:latin typeface="Meiryo UI" panose="020B0604030504040204" pitchFamily="50" charset="-128"/>
                          <a:ea typeface="Meiryo UI" panose="020B0604030504040204" pitchFamily="50" charset="-128"/>
                        </a:rPr>
                        <a:t>(0.1</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p>
                    <a:p>
                      <a:r>
                        <a:rPr kumimoji="1" lang="en-US" altLang="ja-JP" sz="1200" dirty="0" smtClean="0">
                          <a:latin typeface="Meiryo UI" panose="020B0604030504040204" pitchFamily="50" charset="-128"/>
                          <a:ea typeface="Meiryo UI" panose="020B0604030504040204" pitchFamily="50" charset="-128"/>
                        </a:rPr>
                        <a:t>JR</a:t>
                      </a:r>
                      <a:r>
                        <a:rPr kumimoji="1" lang="ja-JP" altLang="en-US" sz="1200" dirty="0" smtClean="0">
                          <a:latin typeface="Meiryo UI" panose="020B0604030504040204" pitchFamily="50" charset="-128"/>
                          <a:ea typeface="Meiryo UI" panose="020B0604030504040204" pitchFamily="50" charset="-128"/>
                        </a:rPr>
                        <a:t>環状</a:t>
                      </a:r>
                      <a:r>
                        <a:rPr kumimoji="1" lang="ja-JP" altLang="en-US" sz="1200" smtClean="0">
                          <a:latin typeface="Meiryo UI" panose="020B0604030504040204" pitchFamily="50" charset="-128"/>
                          <a:ea typeface="Meiryo UI" panose="020B0604030504040204" pitchFamily="50" charset="-128"/>
                        </a:rPr>
                        <a:t>線 桜ノ宮駅</a:t>
                      </a:r>
                      <a:r>
                        <a:rPr kumimoji="1" lang="en-US" altLang="ja-JP" sz="1200" smtClean="0">
                          <a:latin typeface="Meiryo UI" panose="020B0604030504040204" pitchFamily="50" charset="-128"/>
                          <a:ea typeface="Meiryo UI" panose="020B0604030504040204" pitchFamily="50" charset="-128"/>
                        </a:rPr>
                        <a:t>(0.1</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200" dirty="0" smtClean="0">
                          <a:latin typeface="Meiryo UI" panose="020B0604030504040204" pitchFamily="50" charset="-128"/>
                          <a:ea typeface="Meiryo UI" panose="020B0604030504040204" pitchFamily="50" charset="-128"/>
                        </a:rPr>
                        <a:t>JR</a:t>
                      </a:r>
                      <a:r>
                        <a:rPr kumimoji="1" lang="ja-JP" altLang="en-US" sz="1200" dirty="0" smtClean="0">
                          <a:latin typeface="Meiryo UI" panose="020B0604030504040204" pitchFamily="50" charset="-128"/>
                          <a:ea typeface="Meiryo UI" panose="020B0604030504040204" pitchFamily="50" charset="-128"/>
                        </a:rPr>
                        <a:t>環状</a:t>
                      </a:r>
                      <a:r>
                        <a:rPr kumimoji="1" lang="ja-JP" altLang="en-US" sz="1200" smtClean="0">
                          <a:latin typeface="Meiryo UI" panose="020B0604030504040204" pitchFamily="50" charset="-128"/>
                          <a:ea typeface="Meiryo UI" panose="020B0604030504040204" pitchFamily="50" charset="-128"/>
                        </a:rPr>
                        <a:t>線</a:t>
                      </a:r>
                      <a:r>
                        <a:rPr kumimoji="1" lang="ja-JP" altLang="en-US" sz="1200" baseline="0" smtClean="0">
                          <a:latin typeface="Meiryo UI" panose="020B0604030504040204" pitchFamily="50" charset="-128"/>
                          <a:ea typeface="Meiryo UI" panose="020B0604030504040204" pitchFamily="50" charset="-128"/>
                        </a:rPr>
                        <a:t> 大正駅</a:t>
                      </a:r>
                      <a:r>
                        <a:rPr kumimoji="1" lang="en-US" altLang="ja-JP" sz="1200" baseline="0" smtClean="0">
                          <a:latin typeface="Meiryo UI" panose="020B0604030504040204" pitchFamily="50" charset="-128"/>
                          <a:ea typeface="Meiryo UI" panose="020B0604030504040204" pitchFamily="50" charset="-128"/>
                        </a:rPr>
                        <a:t>(1.8</a:t>
                      </a:r>
                      <a:r>
                        <a:rPr kumimoji="1" lang="ja-JP" altLang="en-US" sz="1200" baseline="0" dirty="0" smtClean="0">
                          <a:latin typeface="Meiryo UI" panose="020B0604030504040204" pitchFamily="50" charset="-128"/>
                          <a:ea typeface="Meiryo UI" panose="020B0604030504040204" pitchFamily="50" charset="-128"/>
                        </a:rPr>
                        <a:t>㎞</a:t>
                      </a:r>
                      <a:r>
                        <a:rPr kumimoji="1" lang="en-US" altLang="ja-JP" sz="1200" baseline="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200" dirty="0" smtClean="0">
                          <a:latin typeface="Meiryo UI" panose="020B0604030504040204" pitchFamily="50" charset="-128"/>
                          <a:ea typeface="Meiryo UI" panose="020B0604030504040204" pitchFamily="50" charset="-128"/>
                        </a:rPr>
                        <a:t>JR</a:t>
                      </a:r>
                      <a:r>
                        <a:rPr kumimoji="1" lang="ja-JP" altLang="en-US" sz="1200" dirty="0" smtClean="0">
                          <a:latin typeface="Meiryo UI" panose="020B0604030504040204" pitchFamily="50" charset="-128"/>
                          <a:ea typeface="Meiryo UI" panose="020B0604030504040204" pitchFamily="50" charset="-128"/>
                        </a:rPr>
                        <a:t>東西線 </a:t>
                      </a:r>
                      <a:r>
                        <a:rPr kumimoji="1" lang="ja-JP" altLang="en-US" sz="1200" smtClean="0">
                          <a:latin typeface="Meiryo UI" panose="020B0604030504040204" pitchFamily="50" charset="-128"/>
                          <a:ea typeface="Meiryo UI" panose="020B0604030504040204" pitchFamily="50" charset="-128"/>
                        </a:rPr>
                        <a:t>加島駅</a:t>
                      </a:r>
                      <a:r>
                        <a:rPr kumimoji="1" lang="en-US" altLang="ja-JP" sz="1200" smtClean="0">
                          <a:latin typeface="Meiryo UI" panose="020B0604030504040204" pitchFamily="50" charset="-128"/>
                          <a:ea typeface="Meiryo UI" panose="020B0604030504040204" pitchFamily="50" charset="-128"/>
                        </a:rPr>
                        <a:t>(0.8</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200" dirty="0" smtClean="0">
                          <a:latin typeface="Meiryo UI" panose="020B0604030504040204" pitchFamily="50" charset="-128"/>
                          <a:ea typeface="Meiryo UI" panose="020B0604030504040204" pitchFamily="50" charset="-128"/>
                        </a:rPr>
                        <a:t>JR</a:t>
                      </a:r>
                      <a:r>
                        <a:rPr kumimoji="1" lang="ja-JP" altLang="en-US" sz="1200" dirty="0" smtClean="0">
                          <a:latin typeface="Meiryo UI" panose="020B0604030504040204" pitchFamily="50" charset="-128"/>
                          <a:ea typeface="Meiryo UI" panose="020B0604030504040204" pitchFamily="50" charset="-128"/>
                        </a:rPr>
                        <a:t>環状線 寺田町駅</a:t>
                      </a:r>
                      <a:r>
                        <a:rPr kumimoji="1" lang="en-US" altLang="ja-JP" sz="1200" dirty="0" smtClean="0">
                          <a:latin typeface="Meiryo UI" panose="020B0604030504040204" pitchFamily="50" charset="-128"/>
                          <a:ea typeface="Meiryo UI" panose="020B0604030504040204" pitchFamily="50" charset="-128"/>
                        </a:rPr>
                        <a:t>(0.8</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988174611"/>
                  </a:ext>
                </a:extLst>
              </a:tr>
              <a:tr h="498325">
                <a:tc>
                  <a:txBody>
                    <a:bodyPr/>
                    <a:lstStyle/>
                    <a:p>
                      <a:pPr algn="ctr"/>
                      <a:r>
                        <a:rPr kumimoji="1" lang="en-US" altLang="ja-JP" sz="1200" b="1" dirty="0" smtClean="0">
                          <a:latin typeface="Meiryo UI" panose="020B0604030504040204" pitchFamily="50" charset="-128"/>
                          <a:ea typeface="Meiryo UI" panose="020B0604030504040204" pitchFamily="50" charset="-128"/>
                        </a:rPr>
                        <a:t>R</a:t>
                      </a:r>
                      <a:r>
                        <a:rPr kumimoji="1" lang="ja-JP" altLang="en-US" sz="1200" b="1" dirty="0" smtClean="0">
                          <a:latin typeface="Meiryo UI" panose="020B0604030504040204" pitchFamily="50" charset="-128"/>
                          <a:ea typeface="Meiryo UI" panose="020B0604030504040204" pitchFamily="50" charset="-128"/>
                        </a:rPr>
                        <a:t>３年度在籍</a:t>
                      </a:r>
                      <a:endParaRPr kumimoji="1" lang="en-US" altLang="ja-JP" sz="1200" b="1" dirty="0" smtClean="0">
                        <a:latin typeface="Meiryo UI" panose="020B0604030504040204" pitchFamily="50" charset="-128"/>
                        <a:ea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rPr>
                        <a:t>生徒数</a:t>
                      </a:r>
                      <a:endParaRPr kumimoji="1" lang="en-US" altLang="ja-JP" sz="1200" b="1" dirty="0" smtClean="0">
                        <a:latin typeface="Meiryo UI" panose="020B0604030504040204" pitchFamily="50" charset="-128"/>
                        <a:ea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rPr>
                        <a:t>（人）</a:t>
                      </a:r>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553</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611</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726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489</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638</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487</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516</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577</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640</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1008</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345</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286</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237</a:t>
                      </a:r>
                    </a:p>
                  </a:txBody>
                  <a:tcPr anchor="ctr"/>
                </a:tc>
                <a:extLst>
                  <a:ext uri="{0D108BD9-81ED-4DB2-BD59-A6C34878D82A}">
                    <a16:rowId xmlns:a16="http://schemas.microsoft.com/office/drawing/2014/main" val="2250149281"/>
                  </a:ext>
                </a:extLst>
              </a:tr>
              <a:tr h="498325">
                <a:tc>
                  <a:txBody>
                    <a:bodyPr/>
                    <a:lstStyle/>
                    <a:p>
                      <a:pPr algn="ctr"/>
                      <a:r>
                        <a:rPr kumimoji="1" lang="ja-JP" altLang="en-US" sz="1200" b="1" dirty="0" smtClean="0">
                          <a:latin typeface="Meiryo UI" panose="020B0604030504040204" pitchFamily="50" charset="-128"/>
                          <a:ea typeface="Meiryo UI" panose="020B0604030504040204" pitchFamily="50" charset="-128"/>
                        </a:rPr>
                        <a:t>創立年</a:t>
                      </a:r>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38</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大正</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5</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12</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明治</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40</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11</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38</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4</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14</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大正</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14</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明治</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40</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大正</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35</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15</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0128643"/>
                  </a:ext>
                </a:extLst>
              </a:tr>
              <a:tr h="7751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主たる</a:t>
                      </a:r>
                      <a:endParaRPr kumimoji="1" lang="en-US" altLang="ja-JP" sz="1200" b="1"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校舎の</a:t>
                      </a:r>
                      <a:endParaRPr kumimoji="1" lang="en-US" altLang="ja-JP" sz="1200" b="1"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建設年月</a:t>
                      </a: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38</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(59</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45</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(52</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47</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(50</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60</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(37</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50</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(47</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38</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(59</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平成</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5</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(29</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48</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(49</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平成</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8</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(26</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31</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(66</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61</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(36</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37</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(60</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昭和</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32</a:t>
                      </a:r>
                      <a:r>
                        <a:rPr kumimoji="1" lang="ja-JP" altLang="en-US" sz="1200" dirty="0" smtClean="0">
                          <a:latin typeface="Meiryo UI" panose="020B0604030504040204" pitchFamily="50" charset="-128"/>
                          <a:ea typeface="Meiryo UI" panose="020B0604030504040204" pitchFamily="50" charset="-128"/>
                        </a:rPr>
                        <a:t>年</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(65</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95868593"/>
                  </a:ext>
                </a:extLst>
              </a:tr>
            </a:tbl>
          </a:graphicData>
        </a:graphic>
      </p:graphicFrame>
      <p:sp>
        <p:nvSpPr>
          <p:cNvPr id="51" name="テキスト ボックス 50"/>
          <p:cNvSpPr txBox="1"/>
          <p:nvPr/>
        </p:nvSpPr>
        <p:spPr>
          <a:xfrm>
            <a:off x="383711" y="5964335"/>
            <a:ext cx="11332913" cy="600164"/>
          </a:xfrm>
          <a:prstGeom prst="rect">
            <a:avLst/>
          </a:prstGeom>
          <a:noFill/>
        </p:spPr>
        <p:txBody>
          <a:bodyPr wrap="square" rtlCol="0">
            <a:spAutoFit/>
          </a:bodyPr>
          <a:lstStyle/>
          <a:p>
            <a:r>
              <a:rPr lang="en-US" altLang="ja-JP"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令和</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月に大阪市立</a:t>
            </a:r>
            <a:r>
              <a:rPr lang="ja-JP" altLang="en-US" sz="1100" dirty="0" smtClean="0">
                <a:latin typeface="Meiryo UI" panose="020B0604030504040204" pitchFamily="50" charset="-128"/>
                <a:ea typeface="Meiryo UI" panose="020B0604030504040204" pitchFamily="50" charset="-128"/>
              </a:rPr>
              <a:t>の高校は</a:t>
            </a:r>
            <a:r>
              <a:rPr lang="ja-JP" altLang="en-US" sz="1100" dirty="0">
                <a:latin typeface="Meiryo UI" panose="020B0604030504040204" pitchFamily="50" charset="-128"/>
                <a:ea typeface="Meiryo UI" panose="020B0604030504040204" pitchFamily="50" charset="-128"/>
              </a:rPr>
              <a:t>大阪府へ移管。「都島工業」については現状のまま移管。「泉尾工業、東淀工業、生野工業」の</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校は再編対象校とし、移管後、新工業系高校を</a:t>
            </a:r>
            <a:r>
              <a:rPr lang="ja-JP" altLang="en-US" sz="1100" dirty="0" smtClean="0">
                <a:latin typeface="Meiryo UI" panose="020B0604030504040204" pitchFamily="50" charset="-128"/>
                <a:ea typeface="Meiryo UI" panose="020B0604030504040204" pitchFamily="50" charset="-128"/>
              </a:rPr>
              <a:t>開設。</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「大阪市立の高等学校等移管計画」より</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「主たる校舎の建設年月」欄の（　）内は令和</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年時点の件築年数。</a:t>
            </a:r>
          </a:p>
        </p:txBody>
      </p:sp>
      <p:sp>
        <p:nvSpPr>
          <p:cNvPr id="9" name="スライド番号プレースホルダー 1"/>
          <p:cNvSpPr>
            <a:spLocks noGrp="1"/>
          </p:cNvSpPr>
          <p:nvPr>
            <p:ph type="sldNum" sz="quarter" idx="12"/>
          </p:nvPr>
        </p:nvSpPr>
        <p:spPr>
          <a:xfrm>
            <a:off x="8973424" y="6450829"/>
            <a:ext cx="2743200" cy="365125"/>
          </a:xfrm>
        </p:spPr>
        <p:txBody>
          <a:bodyPr/>
          <a:lstStyle/>
          <a:p>
            <a:fld id="{20607042-D53A-4E69-917E-B6250902E102}" type="slidenum">
              <a:rPr kumimoji="1" lang="ja-JP" altLang="en-US" smtClean="0"/>
              <a:t>7</a:t>
            </a:fld>
            <a:endParaRPr kumimoji="1" lang="ja-JP" altLang="en-US" dirty="0"/>
          </a:p>
        </p:txBody>
      </p:sp>
      <p:cxnSp>
        <p:nvCxnSpPr>
          <p:cNvPr id="10" name="直線コネクタ 9"/>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11" name="正方形/長方形 10"/>
          <p:cNvSpPr/>
          <p:nvPr/>
        </p:nvSpPr>
        <p:spPr>
          <a:xfrm>
            <a:off x="1704145" y="135083"/>
            <a:ext cx="6178294" cy="369332"/>
          </a:xfrm>
          <a:prstGeom prst="rect">
            <a:avLst/>
          </a:prstGeom>
        </p:spPr>
        <p:txBody>
          <a:bodyPr wrap="none">
            <a:spAutoFit/>
          </a:bodyPr>
          <a:lstStyle/>
          <a:p>
            <a:pPr>
              <a:defRPr/>
            </a:pPr>
            <a:r>
              <a:rPr lang="ja-JP" altLang="en-US" b="1" dirty="0" smtClean="0">
                <a:latin typeface="Meiryo UI" panose="020B0604030504040204" pitchFamily="50" charset="-128"/>
                <a:ea typeface="Meiryo UI" panose="020B0604030504040204" pitchFamily="50" charset="-128"/>
              </a:rPr>
              <a:t>２ー①現状（工業系高校のデータ</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所在地、駅からの距離</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a:t>
            </a:r>
            <a:endParaRPr lang="ja-JP" altLang="en-US" b="1"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9053123" y="6252600"/>
            <a:ext cx="2663501"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rPr>
              <a:t>大阪府教育庁調べ</a:t>
            </a:r>
          </a:p>
        </p:txBody>
      </p:sp>
    </p:spTree>
    <p:extLst>
      <p:ext uri="{BB962C8B-B14F-4D97-AF65-F5344CB8AC3E}">
        <p14:creationId xmlns:p14="http://schemas.microsoft.com/office/powerpoint/2010/main" val="2665205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0607042-D53A-4E69-917E-B6250902E102}" type="slidenum">
              <a:rPr kumimoji="1" lang="ja-JP" altLang="en-US" smtClean="0"/>
              <a:t>8</a:t>
            </a:fld>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366372483"/>
              </p:ext>
            </p:extLst>
          </p:nvPr>
        </p:nvGraphicFramePr>
        <p:xfrm>
          <a:off x="418129" y="618500"/>
          <a:ext cx="11149675" cy="5831424"/>
        </p:xfrm>
        <a:graphic>
          <a:graphicData uri="http://schemas.openxmlformats.org/drawingml/2006/table">
            <a:tbl>
              <a:tblPr firstRow="1" firstCol="1" bandRow="1">
                <a:tableStyleId>{5C22544A-7EE6-4342-B048-85BDC9FD1C3A}</a:tableStyleId>
              </a:tblPr>
              <a:tblGrid>
                <a:gridCol w="1047995">
                  <a:extLst>
                    <a:ext uri="{9D8B030D-6E8A-4147-A177-3AD203B41FA5}">
                      <a16:colId xmlns:a16="http://schemas.microsoft.com/office/drawing/2014/main" val="2808075453"/>
                    </a:ext>
                  </a:extLst>
                </a:gridCol>
                <a:gridCol w="483266">
                  <a:extLst>
                    <a:ext uri="{9D8B030D-6E8A-4147-A177-3AD203B41FA5}">
                      <a16:colId xmlns:a16="http://schemas.microsoft.com/office/drawing/2014/main" val="2724132376"/>
                    </a:ext>
                  </a:extLst>
                </a:gridCol>
                <a:gridCol w="425753">
                  <a:extLst>
                    <a:ext uri="{9D8B030D-6E8A-4147-A177-3AD203B41FA5}">
                      <a16:colId xmlns:a16="http://schemas.microsoft.com/office/drawing/2014/main" val="2166925486"/>
                    </a:ext>
                  </a:extLst>
                </a:gridCol>
                <a:gridCol w="520481">
                  <a:extLst>
                    <a:ext uri="{9D8B030D-6E8A-4147-A177-3AD203B41FA5}">
                      <a16:colId xmlns:a16="http://schemas.microsoft.com/office/drawing/2014/main" val="171821562"/>
                    </a:ext>
                  </a:extLst>
                </a:gridCol>
                <a:gridCol w="425753">
                  <a:extLst>
                    <a:ext uri="{9D8B030D-6E8A-4147-A177-3AD203B41FA5}">
                      <a16:colId xmlns:a16="http://schemas.microsoft.com/office/drawing/2014/main" val="2067318202"/>
                    </a:ext>
                  </a:extLst>
                </a:gridCol>
                <a:gridCol w="425753">
                  <a:extLst>
                    <a:ext uri="{9D8B030D-6E8A-4147-A177-3AD203B41FA5}">
                      <a16:colId xmlns:a16="http://schemas.microsoft.com/office/drawing/2014/main" val="699783870"/>
                    </a:ext>
                  </a:extLst>
                </a:gridCol>
                <a:gridCol w="425753">
                  <a:extLst>
                    <a:ext uri="{9D8B030D-6E8A-4147-A177-3AD203B41FA5}">
                      <a16:colId xmlns:a16="http://schemas.microsoft.com/office/drawing/2014/main" val="3305419417"/>
                    </a:ext>
                  </a:extLst>
                </a:gridCol>
                <a:gridCol w="425753">
                  <a:extLst>
                    <a:ext uri="{9D8B030D-6E8A-4147-A177-3AD203B41FA5}">
                      <a16:colId xmlns:a16="http://schemas.microsoft.com/office/drawing/2014/main" val="256342018"/>
                    </a:ext>
                  </a:extLst>
                </a:gridCol>
                <a:gridCol w="425753">
                  <a:extLst>
                    <a:ext uri="{9D8B030D-6E8A-4147-A177-3AD203B41FA5}">
                      <a16:colId xmlns:a16="http://schemas.microsoft.com/office/drawing/2014/main" val="3850063870"/>
                    </a:ext>
                  </a:extLst>
                </a:gridCol>
                <a:gridCol w="498172">
                  <a:extLst>
                    <a:ext uri="{9D8B030D-6E8A-4147-A177-3AD203B41FA5}">
                      <a16:colId xmlns:a16="http://schemas.microsoft.com/office/drawing/2014/main" val="1236158918"/>
                    </a:ext>
                  </a:extLst>
                </a:gridCol>
                <a:gridCol w="425753">
                  <a:extLst>
                    <a:ext uri="{9D8B030D-6E8A-4147-A177-3AD203B41FA5}">
                      <a16:colId xmlns:a16="http://schemas.microsoft.com/office/drawing/2014/main" val="3105860065"/>
                    </a:ext>
                  </a:extLst>
                </a:gridCol>
                <a:gridCol w="549578">
                  <a:extLst>
                    <a:ext uri="{9D8B030D-6E8A-4147-A177-3AD203B41FA5}">
                      <a16:colId xmlns:a16="http://schemas.microsoft.com/office/drawing/2014/main" val="3932982400"/>
                    </a:ext>
                  </a:extLst>
                </a:gridCol>
                <a:gridCol w="549578">
                  <a:extLst>
                    <a:ext uri="{9D8B030D-6E8A-4147-A177-3AD203B41FA5}">
                      <a16:colId xmlns:a16="http://schemas.microsoft.com/office/drawing/2014/main" val="2755216443"/>
                    </a:ext>
                  </a:extLst>
                </a:gridCol>
                <a:gridCol w="549578">
                  <a:extLst>
                    <a:ext uri="{9D8B030D-6E8A-4147-A177-3AD203B41FA5}">
                      <a16:colId xmlns:a16="http://schemas.microsoft.com/office/drawing/2014/main" val="1079331661"/>
                    </a:ext>
                  </a:extLst>
                </a:gridCol>
                <a:gridCol w="540000">
                  <a:extLst>
                    <a:ext uri="{9D8B030D-6E8A-4147-A177-3AD203B41FA5}">
                      <a16:colId xmlns:a16="http://schemas.microsoft.com/office/drawing/2014/main" val="3102831892"/>
                    </a:ext>
                  </a:extLst>
                </a:gridCol>
                <a:gridCol w="565453">
                  <a:extLst>
                    <a:ext uri="{9D8B030D-6E8A-4147-A177-3AD203B41FA5}">
                      <a16:colId xmlns:a16="http://schemas.microsoft.com/office/drawing/2014/main" val="4088258499"/>
                    </a:ext>
                  </a:extLst>
                </a:gridCol>
                <a:gridCol w="565453">
                  <a:extLst>
                    <a:ext uri="{9D8B030D-6E8A-4147-A177-3AD203B41FA5}">
                      <a16:colId xmlns:a16="http://schemas.microsoft.com/office/drawing/2014/main" val="4255871273"/>
                    </a:ext>
                  </a:extLst>
                </a:gridCol>
                <a:gridCol w="572819">
                  <a:extLst>
                    <a:ext uri="{9D8B030D-6E8A-4147-A177-3AD203B41FA5}">
                      <a16:colId xmlns:a16="http://schemas.microsoft.com/office/drawing/2014/main" val="1759248879"/>
                    </a:ext>
                  </a:extLst>
                </a:gridCol>
                <a:gridCol w="565453">
                  <a:extLst>
                    <a:ext uri="{9D8B030D-6E8A-4147-A177-3AD203B41FA5}">
                      <a16:colId xmlns:a16="http://schemas.microsoft.com/office/drawing/2014/main" val="1017355117"/>
                    </a:ext>
                  </a:extLst>
                </a:gridCol>
                <a:gridCol w="549578">
                  <a:extLst>
                    <a:ext uri="{9D8B030D-6E8A-4147-A177-3AD203B41FA5}">
                      <a16:colId xmlns:a16="http://schemas.microsoft.com/office/drawing/2014/main" val="2895335180"/>
                    </a:ext>
                  </a:extLst>
                </a:gridCol>
                <a:gridCol w="612000">
                  <a:extLst>
                    <a:ext uri="{9D8B030D-6E8A-4147-A177-3AD203B41FA5}">
                      <a16:colId xmlns:a16="http://schemas.microsoft.com/office/drawing/2014/main" val="2454775655"/>
                    </a:ext>
                  </a:extLst>
                </a:gridCol>
              </a:tblGrid>
              <a:tr h="173848">
                <a:tc rowSpan="3">
                  <a:txBody>
                    <a:bodyPr/>
                    <a:lstStyle/>
                    <a:p>
                      <a:pPr algn="ctr">
                        <a:lnSpc>
                          <a:spcPts val="14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rPr>
                        <a:t>校名</a:t>
                      </a:r>
                      <a:endParaRPr lang="ja-JP" sz="1100" kern="100" dirty="0">
                        <a:solidFill>
                          <a:schemeClr val="tx1"/>
                        </a:solidFill>
                        <a:effectLst/>
                        <a:latin typeface="Meiryo UI" panose="020B0604030504040204" pitchFamily="50" charset="-128"/>
                        <a:ea typeface="Meiryo UI" panose="020B0604030504040204" pitchFamily="50" charset="-128"/>
                      </a:endParaRPr>
                    </a:p>
                  </a:txBody>
                  <a:tcPr marL="49364" marR="49364" marT="0" marB="0" anchor="ctr"/>
                </a:tc>
                <a:tc gridSpan="20">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設置分野</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64915672"/>
                  </a:ext>
                </a:extLst>
              </a:tr>
              <a:tr h="347696">
                <a:tc vMerge="1">
                  <a:txBody>
                    <a:bodyPr/>
                    <a:lstStyle/>
                    <a:p>
                      <a:endParaRPr kumimoji="1" lang="ja-JP" altLang="en-US"/>
                    </a:p>
                  </a:txBody>
                  <a:tcPr/>
                </a:tc>
                <a:tc>
                  <a:txBody>
                    <a:bodyPr/>
                    <a:lstStyle/>
                    <a:p>
                      <a:pPr algn="ctr">
                        <a:lnSpc>
                          <a:spcPts val="1400"/>
                        </a:lnSpc>
                        <a:spcAft>
                          <a:spcPts val="0"/>
                        </a:spcAft>
                      </a:pPr>
                      <a:r>
                        <a:rPr lang="ja-JP" sz="1100" kern="100" dirty="0" smtClean="0">
                          <a:effectLst/>
                          <a:latin typeface="Meiryo UI" panose="020B0604030504040204" pitchFamily="50" charset="-128"/>
                          <a:ea typeface="Meiryo UI" panose="020B0604030504040204" pitchFamily="50" charset="-128"/>
                        </a:rPr>
                        <a:t>機械</a:t>
                      </a:r>
                      <a:endParaRPr lang="en-US" altLang="ja-JP" sz="1100" kern="100" dirty="0" smtClean="0">
                        <a:effectLst/>
                        <a:latin typeface="Meiryo UI" panose="020B0604030504040204" pitchFamily="50" charset="-128"/>
                        <a:ea typeface="Meiryo UI" panose="020B0604030504040204" pitchFamily="50" charset="-128"/>
                      </a:endParaRPr>
                    </a:p>
                    <a:p>
                      <a:pPr algn="ctr">
                        <a:lnSpc>
                          <a:spcPts val="1400"/>
                        </a:lnSpc>
                        <a:spcAft>
                          <a:spcPts val="0"/>
                        </a:spcAft>
                      </a:pPr>
                      <a:r>
                        <a:rPr lang="ja-JP" sz="1100" kern="100" dirty="0" smtClean="0">
                          <a:effectLst/>
                          <a:latin typeface="Meiryo UI" panose="020B0604030504040204" pitchFamily="50" charset="-128"/>
                          <a:ea typeface="Meiryo UI" panose="020B0604030504040204" pitchFamily="50" charset="-128"/>
                        </a:rPr>
                        <a:t>関係</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gridSpan="2">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電気関係</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hMerge="1">
                  <a:txBody>
                    <a:bodyPr/>
                    <a:lstStyle/>
                    <a:p>
                      <a:endParaRPr kumimoji="1" lang="ja-JP" altLang="en-US"/>
                    </a:p>
                  </a:txBody>
                  <a:tcPr/>
                </a:tc>
                <a:tc gridSpan="3">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メカトロ関係</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材料関係</a:t>
                      </a:r>
                    </a:p>
                    <a:p>
                      <a:pPr algn="ctr">
                        <a:lnSpc>
                          <a:spcPts val="1400"/>
                        </a:lnSpc>
                        <a:spcAft>
                          <a:spcPts val="0"/>
                        </a:spcAft>
                      </a:pPr>
                      <a:r>
                        <a:rPr lang="ja-JP" sz="1100" kern="100" smtClean="0">
                          <a:effectLst/>
                          <a:latin typeface="Meiryo UI" panose="020B0604030504040204" pitchFamily="50" charset="-128"/>
                          <a:ea typeface="Meiryo UI" panose="020B0604030504040204" pitchFamily="50" charset="-128"/>
                        </a:rPr>
                        <a:t>（化学</a:t>
                      </a:r>
                      <a:r>
                        <a:rPr lang="ja-JP" sz="1100" kern="100" dirty="0">
                          <a:effectLst/>
                          <a:latin typeface="Meiryo UI" panose="020B0604030504040204" pitchFamily="50" charset="-128"/>
                          <a:ea typeface="Meiryo UI" panose="020B0604030504040204" pitchFamily="50" charset="-128"/>
                        </a:rPr>
                        <a:t>・セラミック）</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hMerge="1">
                  <a:txBody>
                    <a:bodyPr/>
                    <a:lstStyle/>
                    <a:p>
                      <a:endParaRPr kumimoji="1" lang="ja-JP" altLang="en-US"/>
                    </a:p>
                  </a:txBody>
                  <a:tcPr/>
                </a:tc>
                <a:tc hMerge="1">
                  <a:txBody>
                    <a:bodyPr/>
                    <a:lstStyle/>
                    <a:p>
                      <a:endParaRPr kumimoji="1" lang="ja-JP" altLang="en-US"/>
                    </a:p>
                  </a:txBody>
                  <a:tcPr/>
                </a:tc>
                <a:tc gridSpan="4">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建築・土木関係</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工業ﾃﾞｻﾞｲﾝ</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hMerge="1">
                  <a:txBody>
                    <a:bodyPr/>
                    <a:lstStyle/>
                    <a:p>
                      <a:endParaRPr kumimoji="1" lang="ja-JP" altLang="en-US"/>
                    </a:p>
                  </a:txBody>
                  <a:tcPr/>
                </a:tc>
                <a:tc rowSpan="2">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ﾌｧｯｼｮﾝ</a:t>
                      </a:r>
                    </a:p>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工学</a:t>
                      </a:r>
                    </a:p>
                    <a:p>
                      <a:pPr algn="ctr">
                        <a:lnSpc>
                          <a:spcPts val="1400"/>
                        </a:lnSpc>
                        <a:spcAft>
                          <a:spcPts val="0"/>
                        </a:spcAft>
                      </a:pPr>
                      <a:r>
                        <a:rPr lang="en-US" sz="1100" kern="100" smtClean="0">
                          <a:effectLst/>
                          <a:latin typeface="Meiryo UI" panose="020B0604030504040204" pitchFamily="50" charset="-128"/>
                          <a:ea typeface="Meiryo UI" panose="020B0604030504040204" pitchFamily="50" charset="-128"/>
                        </a:rPr>
                        <a:t>(</a:t>
                      </a:r>
                      <a:r>
                        <a:rPr lang="ja-JP" sz="1100" kern="100" smtClean="0">
                          <a:effectLst/>
                          <a:latin typeface="Meiryo UI" panose="020B0604030504040204" pitchFamily="50" charset="-128"/>
                          <a:ea typeface="Meiryo UI" panose="020B0604030504040204" pitchFamily="50" charset="-128"/>
                        </a:rPr>
                        <a:t>紡織</a:t>
                      </a:r>
                      <a:r>
                        <a:rPr lang="en-US" sz="1100" kern="1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endParaRPr>
                    </a:p>
                    <a:p>
                      <a:pPr algn="ctr">
                        <a:lnSpc>
                          <a:spcPts val="1400"/>
                        </a:lnSpc>
                        <a:spcAft>
                          <a:spcPts val="0"/>
                        </a:spcAft>
                      </a:pPr>
                      <a:r>
                        <a:rPr lang="en-US" sz="1100" kern="100" smtClean="0">
                          <a:effectLst/>
                          <a:latin typeface="Meiryo UI" panose="020B0604030504040204" pitchFamily="50" charset="-128"/>
                          <a:ea typeface="Meiryo UI" panose="020B0604030504040204" pitchFamily="50" charset="-128"/>
                        </a:rPr>
                        <a:t>(</a:t>
                      </a:r>
                      <a:r>
                        <a:rPr lang="ja-JP" sz="1100" kern="100" smtClean="0">
                          <a:effectLst/>
                          <a:latin typeface="Meiryo UI" panose="020B0604030504040204" pitchFamily="50" charset="-128"/>
                          <a:ea typeface="Meiryo UI" panose="020B0604030504040204" pitchFamily="50" charset="-128"/>
                        </a:rPr>
                        <a:t>染色</a:t>
                      </a:r>
                      <a:r>
                        <a:rPr lang="en-US" sz="1100" kern="1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rowSpan="2">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産業</a:t>
                      </a:r>
                    </a:p>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創造</a:t>
                      </a:r>
                    </a:p>
                    <a:p>
                      <a:pPr algn="ctr">
                        <a:lnSpc>
                          <a:spcPts val="1400"/>
                        </a:lnSpc>
                        <a:spcAft>
                          <a:spcPts val="0"/>
                        </a:spcAft>
                      </a:pPr>
                      <a:r>
                        <a:rPr lang="en-US" sz="1100" kern="100" smtClean="0">
                          <a:effectLst/>
                          <a:latin typeface="Meiryo UI" panose="020B0604030504040204" pitchFamily="50" charset="-128"/>
                          <a:ea typeface="Meiryo UI" panose="020B0604030504040204" pitchFamily="50" charset="-128"/>
                        </a:rPr>
                        <a:t>(</a:t>
                      </a:r>
                      <a:r>
                        <a:rPr lang="ja-JP" sz="1100" kern="100" smtClean="0">
                          <a:effectLst/>
                          <a:latin typeface="Meiryo UI" panose="020B0604030504040204" pitchFamily="50" charset="-128"/>
                          <a:ea typeface="Meiryo UI" panose="020B0604030504040204" pitchFamily="50" charset="-128"/>
                        </a:rPr>
                        <a:t>テキスタイル</a:t>
                      </a:r>
                      <a:r>
                        <a:rPr lang="en-US" sz="1100" kern="1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rowSpan="2">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理工学</a:t>
                      </a:r>
                    </a:p>
                    <a:p>
                      <a:pPr algn="ctr">
                        <a:lnSpc>
                          <a:spcPts val="1400"/>
                        </a:lnSpc>
                        <a:spcAft>
                          <a:spcPts val="0"/>
                        </a:spcAft>
                      </a:pPr>
                      <a:r>
                        <a:rPr lang="en-US" sz="1100" kern="100" smtClean="0">
                          <a:effectLst/>
                          <a:latin typeface="Meiryo UI" panose="020B0604030504040204" pitchFamily="50" charset="-128"/>
                          <a:ea typeface="Meiryo UI" panose="020B0604030504040204" pitchFamily="50" charset="-128"/>
                        </a:rPr>
                        <a:t>(</a:t>
                      </a:r>
                      <a:r>
                        <a:rPr lang="ja-JP" sz="1100" kern="100" smtClean="0">
                          <a:effectLst/>
                          <a:latin typeface="Meiryo UI" panose="020B0604030504040204" pitchFamily="50" charset="-128"/>
                          <a:ea typeface="Meiryo UI" panose="020B0604030504040204" pitchFamily="50" charset="-128"/>
                        </a:rPr>
                        <a:t>化学</a:t>
                      </a:r>
                      <a:r>
                        <a:rPr lang="en-US" sz="1100" kern="1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gridSpan="2">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大学進学</a:t>
                      </a:r>
                    </a:p>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関係</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hMerge="1">
                  <a:txBody>
                    <a:bodyPr/>
                    <a:lstStyle/>
                    <a:p>
                      <a:endParaRPr kumimoji="1" lang="ja-JP" altLang="en-US"/>
                    </a:p>
                  </a:txBody>
                  <a:tcPr/>
                </a:tc>
                <a:extLst>
                  <a:ext uri="{0D108BD9-81ED-4DB2-BD59-A6C34878D82A}">
                    <a16:rowId xmlns:a16="http://schemas.microsoft.com/office/drawing/2014/main" val="3142468872"/>
                  </a:ext>
                </a:extLst>
              </a:tr>
              <a:tr h="1005424">
                <a:tc vMerge="1">
                  <a:txBody>
                    <a:bodyPr/>
                    <a:lstStyle/>
                    <a:p>
                      <a:endParaRPr kumimoji="1" lang="ja-JP" altLang="en-US"/>
                    </a:p>
                  </a:txBody>
                  <a:tcP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機械</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電気</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電気</a:t>
                      </a:r>
                    </a:p>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電子</a:t>
                      </a:r>
                    </a:p>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工学</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機械</a:t>
                      </a:r>
                    </a:p>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電気</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電子</a:t>
                      </a:r>
                    </a:p>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機械</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ﾒｶﾄﾛ</a:t>
                      </a:r>
                    </a:p>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ﾆｸｽ</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環境</a:t>
                      </a:r>
                    </a:p>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化学</a:t>
                      </a:r>
                    </a:p>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ｼｽﾃﾑ</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工業</a:t>
                      </a:r>
                    </a:p>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化学</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ｾﾗ</a:t>
                      </a:r>
                    </a:p>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ﾐｯｸ</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建築</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建築</a:t>
                      </a:r>
                    </a:p>
                    <a:p>
                      <a:pPr algn="ctr">
                        <a:lnSpc>
                          <a:spcPts val="1400"/>
                        </a:lnSpc>
                        <a:spcAft>
                          <a:spcPts val="0"/>
                        </a:spcAft>
                      </a:pPr>
                      <a:r>
                        <a:rPr lang="ja-JP" sz="1100" kern="100" dirty="0" smtClean="0">
                          <a:effectLst/>
                          <a:latin typeface="Meiryo UI" panose="020B0604030504040204" pitchFamily="50" charset="-128"/>
                          <a:ea typeface="Meiryo UI" panose="020B0604030504040204" pitchFamily="50" charset="-128"/>
                        </a:rPr>
                        <a:t>設備</a:t>
                      </a:r>
                      <a:endParaRPr lang="en-US" altLang="ja-JP" sz="1100" kern="100" dirty="0" smtClean="0">
                        <a:effectLst/>
                        <a:latin typeface="Meiryo UI" panose="020B0604030504040204" pitchFamily="50" charset="-128"/>
                        <a:ea typeface="Meiryo UI" panose="020B0604030504040204" pitchFamily="50" charset="-128"/>
                      </a:endParaRPr>
                    </a:p>
                    <a:p>
                      <a:pPr algn="ctr">
                        <a:lnSpc>
                          <a:spcPts val="1400"/>
                        </a:lnSpc>
                        <a:spcAft>
                          <a:spcPts val="0"/>
                        </a:spcAft>
                      </a:pPr>
                      <a:r>
                        <a:rPr lang="en-US" sz="1100" kern="100" smtClean="0">
                          <a:effectLst/>
                          <a:latin typeface="Meiryo UI" panose="020B0604030504040204" pitchFamily="50" charset="-128"/>
                          <a:ea typeface="Meiryo UI" panose="020B0604030504040204" pitchFamily="50" charset="-128"/>
                        </a:rPr>
                        <a:t>(</a:t>
                      </a:r>
                      <a:r>
                        <a:rPr lang="ja-JP" sz="1100" kern="100" smtClean="0">
                          <a:effectLst/>
                          <a:latin typeface="Meiryo UI" panose="020B0604030504040204" pitchFamily="50" charset="-128"/>
                          <a:ea typeface="Meiryo UI" panose="020B0604030504040204" pitchFamily="50" charset="-128"/>
                        </a:rPr>
                        <a:t>建築</a:t>
                      </a:r>
                      <a:r>
                        <a:rPr lang="en-US" sz="1100" kern="1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endParaRPr>
                    </a:p>
                    <a:p>
                      <a:pPr algn="ctr">
                        <a:lnSpc>
                          <a:spcPts val="1400"/>
                        </a:lnSpc>
                        <a:spcAft>
                          <a:spcPts val="0"/>
                        </a:spcAft>
                      </a:pPr>
                      <a:r>
                        <a:rPr lang="en-US" sz="1100" kern="100" smtClean="0">
                          <a:effectLst/>
                          <a:latin typeface="Meiryo UI" panose="020B0604030504040204" pitchFamily="50" charset="-128"/>
                          <a:ea typeface="Meiryo UI" panose="020B0604030504040204" pitchFamily="50" charset="-128"/>
                        </a:rPr>
                        <a:t>(</a:t>
                      </a:r>
                      <a:r>
                        <a:rPr lang="ja-JP" sz="1100" kern="100" smtClean="0">
                          <a:effectLst/>
                          <a:latin typeface="Meiryo UI" panose="020B0604030504040204" pitchFamily="50" charset="-128"/>
                          <a:ea typeface="Meiryo UI" panose="020B0604030504040204" pitchFamily="50" charset="-128"/>
                        </a:rPr>
                        <a:t>設備</a:t>
                      </a:r>
                      <a:r>
                        <a:rPr lang="en-US" sz="1100" kern="1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都市</a:t>
                      </a:r>
                    </a:p>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工学</a:t>
                      </a:r>
                    </a:p>
                    <a:p>
                      <a:pPr algn="ctr">
                        <a:lnSpc>
                          <a:spcPts val="1400"/>
                        </a:lnSpc>
                        <a:spcAft>
                          <a:spcPts val="0"/>
                        </a:spcAft>
                      </a:pPr>
                      <a:r>
                        <a:rPr lang="en-US" sz="1100" kern="100" smtClean="0">
                          <a:effectLst/>
                          <a:latin typeface="Meiryo UI" panose="020B0604030504040204" pitchFamily="50" charset="-128"/>
                          <a:ea typeface="Meiryo UI" panose="020B0604030504040204" pitchFamily="50" charset="-128"/>
                        </a:rPr>
                        <a:t>(</a:t>
                      </a:r>
                      <a:r>
                        <a:rPr lang="ja-JP" sz="1100" kern="100" smtClean="0">
                          <a:effectLst/>
                          <a:latin typeface="Meiryo UI" panose="020B0604030504040204" pitchFamily="50" charset="-128"/>
                          <a:ea typeface="Meiryo UI" panose="020B0604030504040204" pitchFamily="50" charset="-128"/>
                        </a:rPr>
                        <a:t>土木</a:t>
                      </a:r>
                      <a:r>
                        <a:rPr lang="en-US" sz="1100" kern="1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建築</a:t>
                      </a:r>
                    </a:p>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都市</a:t>
                      </a:r>
                    </a:p>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工学</a:t>
                      </a:r>
                    </a:p>
                    <a:p>
                      <a:pPr algn="ctr">
                        <a:lnSpc>
                          <a:spcPts val="1400"/>
                        </a:lnSpc>
                        <a:spcAft>
                          <a:spcPts val="0"/>
                        </a:spcAft>
                      </a:pPr>
                      <a:r>
                        <a:rPr lang="en-US" sz="1100" kern="100" smtClean="0">
                          <a:effectLst/>
                          <a:latin typeface="Meiryo UI" panose="020B0604030504040204" pitchFamily="50" charset="-128"/>
                          <a:ea typeface="Meiryo UI" panose="020B0604030504040204" pitchFamily="50" charset="-128"/>
                        </a:rPr>
                        <a:t>(</a:t>
                      </a:r>
                      <a:r>
                        <a:rPr lang="ja-JP" sz="1100" kern="100" smtClean="0">
                          <a:effectLst/>
                          <a:latin typeface="Meiryo UI" panose="020B0604030504040204" pitchFamily="50" charset="-128"/>
                          <a:ea typeface="Meiryo UI" panose="020B0604030504040204" pitchFamily="50" charset="-128"/>
                        </a:rPr>
                        <a:t>建築</a:t>
                      </a:r>
                      <a:r>
                        <a:rPr lang="en-US" sz="1100" kern="1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endParaRPr>
                    </a:p>
                    <a:p>
                      <a:pPr algn="ctr">
                        <a:lnSpc>
                          <a:spcPts val="1400"/>
                        </a:lnSpc>
                        <a:spcAft>
                          <a:spcPts val="0"/>
                        </a:spcAft>
                      </a:pPr>
                      <a:r>
                        <a:rPr lang="en-US" sz="1100" kern="100" smtClean="0">
                          <a:effectLst/>
                          <a:latin typeface="Meiryo UI" panose="020B0604030504040204" pitchFamily="50" charset="-128"/>
                          <a:ea typeface="Meiryo UI" panose="020B0604030504040204" pitchFamily="50" charset="-128"/>
                        </a:rPr>
                        <a:t>(</a:t>
                      </a:r>
                      <a:r>
                        <a:rPr lang="ja-JP" sz="1100" kern="100" smtClean="0">
                          <a:effectLst/>
                          <a:latin typeface="Meiryo UI" panose="020B0604030504040204" pitchFamily="50" charset="-128"/>
                          <a:ea typeface="Meiryo UI" panose="020B0604030504040204" pitchFamily="50" charset="-128"/>
                        </a:rPr>
                        <a:t>土木</a:t>
                      </a:r>
                      <a:r>
                        <a:rPr lang="en-US" sz="1100" kern="1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smtClean="0">
                          <a:effectLst/>
                          <a:latin typeface="Meiryo UI" panose="020B0604030504040204" pitchFamily="50" charset="-128"/>
                          <a:ea typeface="Meiryo UI" panose="020B0604030504040204" pitchFamily="50" charset="-128"/>
                        </a:rPr>
                        <a:t>ｸﾞﾗ</a:t>
                      </a:r>
                      <a:endParaRPr lang="en-US" altLang="ja-JP" sz="1100" kern="100" dirty="0" smtClean="0">
                        <a:effectLst/>
                        <a:latin typeface="Meiryo UI" panose="020B0604030504040204" pitchFamily="50" charset="-128"/>
                        <a:ea typeface="Meiryo UI" panose="020B0604030504040204" pitchFamily="50" charset="-128"/>
                      </a:endParaRPr>
                    </a:p>
                    <a:p>
                      <a:pPr algn="ctr">
                        <a:lnSpc>
                          <a:spcPts val="1400"/>
                        </a:lnSpc>
                        <a:spcAft>
                          <a:spcPts val="0"/>
                        </a:spcAft>
                      </a:pPr>
                      <a:r>
                        <a:rPr lang="ja-JP" sz="1100" kern="100" dirty="0" smtClean="0">
                          <a:effectLst/>
                          <a:latin typeface="Meiryo UI" panose="020B0604030504040204" pitchFamily="50" charset="-128"/>
                          <a:ea typeface="Meiryo UI" panose="020B0604030504040204" pitchFamily="50" charset="-128"/>
                        </a:rPr>
                        <a:t>ﾌｨｯｸ</a:t>
                      </a:r>
                      <a:endParaRPr lang="en-US" altLang="ja-JP" sz="1100" kern="100" dirty="0" smtClean="0">
                        <a:effectLst/>
                        <a:latin typeface="Meiryo UI" panose="020B0604030504040204" pitchFamily="50" charset="-128"/>
                        <a:ea typeface="Meiryo UI" panose="020B0604030504040204" pitchFamily="50" charset="-128"/>
                      </a:endParaRPr>
                    </a:p>
                    <a:p>
                      <a:pPr algn="ctr">
                        <a:lnSpc>
                          <a:spcPts val="1400"/>
                        </a:lnSpc>
                        <a:spcAft>
                          <a:spcPts val="0"/>
                        </a:spcAft>
                      </a:pPr>
                      <a:r>
                        <a:rPr lang="ja-JP" sz="1100" kern="100" dirty="0" smtClean="0">
                          <a:effectLst/>
                          <a:latin typeface="Meiryo UI" panose="020B0604030504040204" pitchFamily="50" charset="-128"/>
                          <a:ea typeface="Meiryo UI" panose="020B0604030504040204" pitchFamily="50" charset="-128"/>
                        </a:rPr>
                        <a:t>ﾃﾞｻﾞｲﾝ</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工業</a:t>
                      </a:r>
                    </a:p>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ﾃﾞｻﾞｲﾝ</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理数</a:t>
                      </a:r>
                    </a:p>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工学</a:t>
                      </a:r>
                    </a:p>
                    <a:p>
                      <a:pPr algn="ctr">
                        <a:lnSpc>
                          <a:spcPts val="1400"/>
                        </a:lnSpc>
                        <a:spcAft>
                          <a:spcPts val="0"/>
                        </a:spcAft>
                      </a:pPr>
                      <a:r>
                        <a:rPr lang="en-US" altLang="ja-JP" sz="1100" kern="100" smtClean="0">
                          <a:effectLst/>
                          <a:latin typeface="Meiryo UI" panose="020B0604030504040204" pitchFamily="50" charset="-128"/>
                          <a:ea typeface="Meiryo UI" panose="020B0604030504040204" pitchFamily="50" charset="-128"/>
                        </a:rPr>
                        <a:t>(</a:t>
                      </a:r>
                      <a:r>
                        <a:rPr lang="ja-JP" sz="1100" kern="100" smtClean="0">
                          <a:effectLst/>
                          <a:latin typeface="Meiryo UI" panose="020B0604030504040204" pitchFamily="50" charset="-128"/>
                          <a:ea typeface="Meiryo UI" panose="020B0604030504040204" pitchFamily="50" charset="-128"/>
                        </a:rPr>
                        <a:t>化学</a:t>
                      </a:r>
                      <a:r>
                        <a:rPr lang="en-US" altLang="ja-JP" sz="1100" kern="100" dirty="0" smtClean="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大学</a:t>
                      </a:r>
                    </a:p>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進学</a:t>
                      </a:r>
                    </a:p>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専科</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extLst>
                  <a:ext uri="{0D108BD9-81ED-4DB2-BD59-A6C34878D82A}">
                    <a16:rowId xmlns:a16="http://schemas.microsoft.com/office/drawing/2014/main" val="1379510599"/>
                  </a:ext>
                </a:extLst>
              </a:tr>
              <a:tr h="322861">
                <a:tc>
                  <a:txBody>
                    <a:bodyPr/>
                    <a:lstStyle/>
                    <a:p>
                      <a:pPr algn="ctr">
                        <a:lnSpc>
                          <a:spcPts val="1300"/>
                        </a:lnSpc>
                        <a:spcAft>
                          <a:spcPts val="0"/>
                        </a:spcAft>
                      </a:pPr>
                      <a:r>
                        <a:rPr lang="ja-JP" sz="1100" kern="100" dirty="0">
                          <a:solidFill>
                            <a:schemeClr val="tx1"/>
                          </a:solidFill>
                          <a:effectLst/>
                          <a:latin typeface="Meiryo UI" panose="020B0604030504040204" pitchFamily="50" charset="-128"/>
                          <a:ea typeface="Meiryo UI" panose="020B0604030504040204" pitchFamily="50" charset="-128"/>
                        </a:rPr>
                        <a:t>茨木工科</a:t>
                      </a:r>
                    </a:p>
                    <a:p>
                      <a:pPr algn="ctr">
                        <a:lnSpc>
                          <a:spcPts val="1300"/>
                        </a:lnSpc>
                        <a:spcAft>
                          <a:spcPts val="0"/>
                        </a:spcAft>
                      </a:pPr>
                      <a:r>
                        <a:rPr lang="ja-JP" sz="1100" kern="100" dirty="0" smtClean="0">
                          <a:solidFill>
                            <a:schemeClr val="tx1"/>
                          </a:solidFill>
                          <a:effectLst/>
                          <a:latin typeface="Meiryo UI" panose="020B0604030504040204" pitchFamily="50" charset="-128"/>
                          <a:ea typeface="Meiryo UI" panose="020B0604030504040204" pitchFamily="50" charset="-128"/>
                        </a:rPr>
                        <a:t>（茨木市</a:t>
                      </a:r>
                      <a:r>
                        <a:rPr lang="ja-JP" sz="1100" kern="100" dirty="0">
                          <a:solidFill>
                            <a:schemeClr val="tx1"/>
                          </a:solidFill>
                          <a:effectLst/>
                          <a:latin typeface="Meiryo UI" panose="020B0604030504040204" pitchFamily="50" charset="-128"/>
                          <a:ea typeface="Meiryo UI" panose="020B0604030504040204" pitchFamily="50" charset="-128"/>
                        </a:rPr>
                        <a:t>）</a:t>
                      </a:r>
                      <a:endParaRPr 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〇</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〇</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extLst>
                  <a:ext uri="{0D108BD9-81ED-4DB2-BD59-A6C34878D82A}">
                    <a16:rowId xmlns:a16="http://schemas.microsoft.com/office/drawing/2014/main" val="2593306232"/>
                  </a:ext>
                </a:extLst>
              </a:tr>
              <a:tr h="322861">
                <a:tc>
                  <a:txBody>
                    <a:bodyPr/>
                    <a:lstStyle/>
                    <a:p>
                      <a:pPr algn="ctr">
                        <a:lnSpc>
                          <a:spcPts val="1300"/>
                        </a:lnSpc>
                        <a:spcAft>
                          <a:spcPts val="0"/>
                        </a:spcAft>
                      </a:pPr>
                      <a:r>
                        <a:rPr lang="ja-JP" sz="1100" kern="100" dirty="0">
                          <a:solidFill>
                            <a:schemeClr val="tx1"/>
                          </a:solidFill>
                          <a:effectLst/>
                          <a:latin typeface="Meiryo UI" panose="020B0604030504040204" pitchFamily="50" charset="-128"/>
                          <a:ea typeface="Meiryo UI" panose="020B0604030504040204" pitchFamily="50" charset="-128"/>
                        </a:rPr>
                        <a:t>今宮工科</a:t>
                      </a:r>
                    </a:p>
                    <a:p>
                      <a:pPr algn="ctr">
                        <a:lnSpc>
                          <a:spcPts val="1300"/>
                        </a:lnSpc>
                        <a:spcAft>
                          <a:spcPts val="0"/>
                        </a:spcAft>
                      </a:pPr>
                      <a:r>
                        <a:rPr lang="ja-JP" sz="1100" kern="100" dirty="0" smtClean="0">
                          <a:solidFill>
                            <a:schemeClr val="tx1"/>
                          </a:solidFill>
                          <a:effectLst/>
                          <a:latin typeface="Meiryo UI" panose="020B0604030504040204" pitchFamily="50" charset="-128"/>
                          <a:ea typeface="Meiryo UI" panose="020B0604030504040204" pitchFamily="50" charset="-128"/>
                        </a:rPr>
                        <a:t>（西成区</a:t>
                      </a:r>
                      <a:r>
                        <a:rPr lang="ja-JP" sz="1100" kern="100" dirty="0">
                          <a:solidFill>
                            <a:schemeClr val="tx1"/>
                          </a:solidFill>
                          <a:effectLst/>
                          <a:latin typeface="Meiryo UI" panose="020B0604030504040204" pitchFamily="50" charset="-128"/>
                          <a:ea typeface="Meiryo UI" panose="020B0604030504040204" pitchFamily="50" charset="-128"/>
                        </a:rPr>
                        <a:t>）</a:t>
                      </a:r>
                      <a:endParaRPr 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extLst>
                  <a:ext uri="{0D108BD9-81ED-4DB2-BD59-A6C34878D82A}">
                    <a16:rowId xmlns:a16="http://schemas.microsoft.com/office/drawing/2014/main" val="689913544"/>
                  </a:ext>
                </a:extLst>
              </a:tr>
              <a:tr h="322861">
                <a:tc>
                  <a:txBody>
                    <a:bodyPr/>
                    <a:lstStyle/>
                    <a:p>
                      <a:pPr algn="ctr">
                        <a:lnSpc>
                          <a:spcPts val="1300"/>
                        </a:lnSpc>
                        <a:spcAft>
                          <a:spcPts val="0"/>
                        </a:spcAft>
                      </a:pPr>
                      <a:r>
                        <a:rPr lang="ja-JP" sz="1100" kern="100" dirty="0">
                          <a:solidFill>
                            <a:schemeClr val="tx1"/>
                          </a:solidFill>
                          <a:effectLst/>
                          <a:latin typeface="Meiryo UI" panose="020B0604030504040204" pitchFamily="50" charset="-128"/>
                          <a:ea typeface="Meiryo UI" panose="020B0604030504040204" pitchFamily="50" charset="-128"/>
                        </a:rPr>
                        <a:t>淀川工科</a:t>
                      </a:r>
                    </a:p>
                    <a:p>
                      <a:pPr algn="ctr">
                        <a:lnSpc>
                          <a:spcPts val="1300"/>
                        </a:lnSpc>
                        <a:spcAft>
                          <a:spcPts val="0"/>
                        </a:spcAft>
                      </a:pPr>
                      <a:r>
                        <a:rPr lang="ja-JP" sz="1100" kern="100" smtClean="0">
                          <a:solidFill>
                            <a:schemeClr val="tx1"/>
                          </a:solidFill>
                          <a:effectLst/>
                          <a:latin typeface="Meiryo UI" panose="020B0604030504040204" pitchFamily="50" charset="-128"/>
                          <a:ea typeface="Meiryo UI" panose="020B0604030504040204" pitchFamily="50" charset="-128"/>
                        </a:rPr>
                        <a:t>（旭区</a:t>
                      </a:r>
                      <a:r>
                        <a:rPr lang="ja-JP" sz="1100" kern="100" dirty="0">
                          <a:solidFill>
                            <a:schemeClr val="tx1"/>
                          </a:solidFill>
                          <a:effectLst/>
                          <a:latin typeface="Meiryo UI" panose="020B0604030504040204" pitchFamily="50" charset="-128"/>
                          <a:ea typeface="Meiryo UI" panose="020B0604030504040204" pitchFamily="50" charset="-128"/>
                        </a:rPr>
                        <a:t>）</a:t>
                      </a:r>
                      <a:endParaRPr 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extLst>
                  <a:ext uri="{0D108BD9-81ED-4DB2-BD59-A6C34878D82A}">
                    <a16:rowId xmlns:a16="http://schemas.microsoft.com/office/drawing/2014/main" val="901231775"/>
                  </a:ext>
                </a:extLst>
              </a:tr>
              <a:tr h="322861">
                <a:tc>
                  <a:txBody>
                    <a:bodyPr/>
                    <a:lstStyle/>
                    <a:p>
                      <a:pPr algn="ctr">
                        <a:lnSpc>
                          <a:spcPts val="1300"/>
                        </a:lnSpc>
                        <a:spcAft>
                          <a:spcPts val="0"/>
                        </a:spcAft>
                      </a:pPr>
                      <a:r>
                        <a:rPr lang="ja-JP" sz="1100" kern="100" dirty="0">
                          <a:solidFill>
                            <a:schemeClr val="tx1"/>
                          </a:solidFill>
                          <a:effectLst/>
                          <a:latin typeface="Meiryo UI" panose="020B0604030504040204" pitchFamily="50" charset="-128"/>
                          <a:ea typeface="Meiryo UI" panose="020B0604030504040204" pitchFamily="50" charset="-128"/>
                        </a:rPr>
                        <a:t>西野田工科</a:t>
                      </a:r>
                    </a:p>
                    <a:p>
                      <a:pPr algn="ctr">
                        <a:lnSpc>
                          <a:spcPts val="1300"/>
                        </a:lnSpc>
                        <a:spcAft>
                          <a:spcPts val="0"/>
                        </a:spcAft>
                      </a:pPr>
                      <a:r>
                        <a:rPr lang="ja-JP" sz="1100" kern="100" smtClean="0">
                          <a:solidFill>
                            <a:schemeClr val="tx1"/>
                          </a:solidFill>
                          <a:effectLst/>
                          <a:latin typeface="Meiryo UI" panose="020B0604030504040204" pitchFamily="50" charset="-128"/>
                          <a:ea typeface="Meiryo UI" panose="020B0604030504040204" pitchFamily="50" charset="-128"/>
                        </a:rPr>
                        <a:t>（福島区</a:t>
                      </a:r>
                      <a:r>
                        <a:rPr lang="ja-JP" sz="1100" kern="100" dirty="0">
                          <a:solidFill>
                            <a:schemeClr val="tx1"/>
                          </a:solidFill>
                          <a:effectLst/>
                          <a:latin typeface="Meiryo UI" panose="020B0604030504040204" pitchFamily="50" charset="-128"/>
                          <a:ea typeface="Meiryo UI" panose="020B0604030504040204" pitchFamily="50" charset="-128"/>
                        </a:rPr>
                        <a:t>）</a:t>
                      </a:r>
                      <a:endParaRPr 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〇</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〇</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extLst>
                  <a:ext uri="{0D108BD9-81ED-4DB2-BD59-A6C34878D82A}">
                    <a16:rowId xmlns:a16="http://schemas.microsoft.com/office/drawing/2014/main" val="1744737281"/>
                  </a:ext>
                </a:extLst>
              </a:tr>
              <a:tr h="322861">
                <a:tc>
                  <a:txBody>
                    <a:bodyPr/>
                    <a:lstStyle/>
                    <a:p>
                      <a:pPr algn="ctr">
                        <a:lnSpc>
                          <a:spcPts val="1300"/>
                        </a:lnSpc>
                        <a:spcAft>
                          <a:spcPts val="0"/>
                        </a:spcAft>
                      </a:pPr>
                      <a:r>
                        <a:rPr lang="ja-JP" sz="1100" kern="100" dirty="0">
                          <a:solidFill>
                            <a:schemeClr val="tx1"/>
                          </a:solidFill>
                          <a:effectLst/>
                          <a:latin typeface="Meiryo UI" panose="020B0604030504040204" pitchFamily="50" charset="-128"/>
                          <a:ea typeface="Meiryo UI" panose="020B0604030504040204" pitchFamily="50" charset="-128"/>
                        </a:rPr>
                        <a:t>堺工科</a:t>
                      </a:r>
                    </a:p>
                    <a:p>
                      <a:pPr algn="ctr">
                        <a:lnSpc>
                          <a:spcPts val="1300"/>
                        </a:lnSpc>
                        <a:spcAft>
                          <a:spcPts val="0"/>
                        </a:spcAft>
                      </a:pPr>
                      <a:r>
                        <a:rPr lang="ja-JP" sz="1100" kern="100" smtClean="0">
                          <a:solidFill>
                            <a:schemeClr val="tx1"/>
                          </a:solidFill>
                          <a:effectLst/>
                          <a:latin typeface="Meiryo UI" panose="020B0604030504040204" pitchFamily="50" charset="-128"/>
                          <a:ea typeface="Meiryo UI" panose="020B0604030504040204" pitchFamily="50" charset="-128"/>
                        </a:rPr>
                        <a:t>（堺市</a:t>
                      </a:r>
                      <a:r>
                        <a:rPr lang="ja-JP" sz="1100" kern="100" dirty="0">
                          <a:solidFill>
                            <a:schemeClr val="tx1"/>
                          </a:solidFill>
                          <a:effectLst/>
                          <a:latin typeface="Meiryo UI" panose="020B0604030504040204" pitchFamily="50" charset="-128"/>
                          <a:ea typeface="Meiryo UI" panose="020B0604030504040204" pitchFamily="50" charset="-128"/>
                        </a:rPr>
                        <a:t>）</a:t>
                      </a:r>
                      <a:endParaRPr 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〇</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〇</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extLst>
                  <a:ext uri="{0D108BD9-81ED-4DB2-BD59-A6C34878D82A}">
                    <a16:rowId xmlns:a16="http://schemas.microsoft.com/office/drawing/2014/main" val="1272873073"/>
                  </a:ext>
                </a:extLst>
              </a:tr>
              <a:tr h="322861">
                <a:tc>
                  <a:txBody>
                    <a:bodyPr/>
                    <a:lstStyle/>
                    <a:p>
                      <a:pPr algn="ctr">
                        <a:lnSpc>
                          <a:spcPts val="1300"/>
                        </a:lnSpc>
                        <a:spcAft>
                          <a:spcPts val="0"/>
                        </a:spcAft>
                      </a:pPr>
                      <a:r>
                        <a:rPr lang="ja-JP" sz="1100" kern="100" dirty="0">
                          <a:solidFill>
                            <a:schemeClr val="tx1"/>
                          </a:solidFill>
                          <a:effectLst/>
                          <a:latin typeface="Meiryo UI" panose="020B0604030504040204" pitchFamily="50" charset="-128"/>
                          <a:ea typeface="Meiryo UI" panose="020B0604030504040204" pitchFamily="50" charset="-128"/>
                        </a:rPr>
                        <a:t>藤井寺工科</a:t>
                      </a:r>
                    </a:p>
                    <a:p>
                      <a:pPr algn="ctr">
                        <a:lnSpc>
                          <a:spcPts val="1300"/>
                        </a:lnSpc>
                        <a:spcAft>
                          <a:spcPts val="0"/>
                        </a:spcAft>
                      </a:pPr>
                      <a:r>
                        <a:rPr lang="ja-JP" sz="1100" kern="100" smtClean="0">
                          <a:solidFill>
                            <a:schemeClr val="tx1"/>
                          </a:solidFill>
                          <a:effectLst/>
                          <a:latin typeface="Meiryo UI" panose="020B0604030504040204" pitchFamily="50" charset="-128"/>
                          <a:ea typeface="Meiryo UI" panose="020B0604030504040204" pitchFamily="50" charset="-128"/>
                        </a:rPr>
                        <a:t>（藤井寺市</a:t>
                      </a:r>
                      <a:r>
                        <a:rPr lang="ja-JP" sz="1100" kern="100" dirty="0">
                          <a:solidFill>
                            <a:schemeClr val="tx1"/>
                          </a:solidFill>
                          <a:effectLst/>
                          <a:latin typeface="Meiryo UI" panose="020B0604030504040204" pitchFamily="50" charset="-128"/>
                          <a:ea typeface="Meiryo UI" panose="020B0604030504040204" pitchFamily="50" charset="-128"/>
                        </a:rPr>
                        <a:t>）</a:t>
                      </a:r>
                      <a:endParaRPr 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〇</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〇</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extLst>
                  <a:ext uri="{0D108BD9-81ED-4DB2-BD59-A6C34878D82A}">
                    <a16:rowId xmlns:a16="http://schemas.microsoft.com/office/drawing/2014/main" val="163754855"/>
                  </a:ext>
                </a:extLst>
              </a:tr>
              <a:tr h="322861">
                <a:tc>
                  <a:txBody>
                    <a:bodyPr/>
                    <a:lstStyle/>
                    <a:p>
                      <a:pPr algn="ctr">
                        <a:lnSpc>
                          <a:spcPts val="1300"/>
                        </a:lnSpc>
                        <a:spcAft>
                          <a:spcPts val="0"/>
                        </a:spcAft>
                      </a:pPr>
                      <a:r>
                        <a:rPr lang="ja-JP" sz="1100" kern="100" dirty="0">
                          <a:solidFill>
                            <a:schemeClr val="tx1"/>
                          </a:solidFill>
                          <a:effectLst/>
                          <a:latin typeface="Meiryo UI" panose="020B0604030504040204" pitchFamily="50" charset="-128"/>
                          <a:ea typeface="Meiryo UI" panose="020B0604030504040204" pitchFamily="50" charset="-128"/>
                        </a:rPr>
                        <a:t>城東工科</a:t>
                      </a:r>
                    </a:p>
                    <a:p>
                      <a:pPr algn="ctr">
                        <a:lnSpc>
                          <a:spcPts val="1300"/>
                        </a:lnSpc>
                        <a:spcAft>
                          <a:spcPts val="0"/>
                        </a:spcAft>
                      </a:pPr>
                      <a:r>
                        <a:rPr lang="ja-JP" sz="1100" kern="100" smtClean="0">
                          <a:solidFill>
                            <a:schemeClr val="tx1"/>
                          </a:solidFill>
                          <a:effectLst/>
                          <a:latin typeface="Meiryo UI" panose="020B0604030504040204" pitchFamily="50" charset="-128"/>
                          <a:ea typeface="Meiryo UI" panose="020B0604030504040204" pitchFamily="50" charset="-128"/>
                        </a:rPr>
                        <a:t>（東大阪市</a:t>
                      </a:r>
                      <a:r>
                        <a:rPr lang="ja-JP" sz="1100" kern="100" dirty="0">
                          <a:solidFill>
                            <a:schemeClr val="tx1"/>
                          </a:solidFill>
                          <a:effectLst/>
                          <a:latin typeface="Meiryo UI" panose="020B0604030504040204" pitchFamily="50" charset="-128"/>
                          <a:ea typeface="Meiryo UI" panose="020B0604030504040204" pitchFamily="50" charset="-128"/>
                        </a:rPr>
                        <a:t>）</a:t>
                      </a:r>
                      <a:endParaRPr 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extLst>
                  <a:ext uri="{0D108BD9-81ED-4DB2-BD59-A6C34878D82A}">
                    <a16:rowId xmlns:a16="http://schemas.microsoft.com/office/drawing/2014/main" val="2837354260"/>
                  </a:ext>
                </a:extLst>
              </a:tr>
              <a:tr h="322861">
                <a:tc>
                  <a:txBody>
                    <a:bodyPr/>
                    <a:lstStyle/>
                    <a:p>
                      <a:pPr algn="ctr">
                        <a:lnSpc>
                          <a:spcPts val="1300"/>
                        </a:lnSpc>
                        <a:spcAft>
                          <a:spcPts val="0"/>
                        </a:spcAft>
                      </a:pPr>
                      <a:r>
                        <a:rPr lang="ja-JP" sz="1100" kern="100" dirty="0">
                          <a:solidFill>
                            <a:schemeClr val="tx1"/>
                          </a:solidFill>
                          <a:effectLst/>
                          <a:latin typeface="Meiryo UI" panose="020B0604030504040204" pitchFamily="50" charset="-128"/>
                          <a:ea typeface="Meiryo UI" panose="020B0604030504040204" pitchFamily="50" charset="-128"/>
                        </a:rPr>
                        <a:t>布施工科</a:t>
                      </a:r>
                    </a:p>
                    <a:p>
                      <a:pPr algn="ctr">
                        <a:lnSpc>
                          <a:spcPts val="1300"/>
                        </a:lnSpc>
                        <a:spcAft>
                          <a:spcPts val="0"/>
                        </a:spcAft>
                      </a:pPr>
                      <a:r>
                        <a:rPr lang="ja-JP" sz="1100" kern="100" smtClean="0">
                          <a:solidFill>
                            <a:schemeClr val="tx1"/>
                          </a:solidFill>
                          <a:effectLst/>
                          <a:latin typeface="Meiryo UI" panose="020B0604030504040204" pitchFamily="50" charset="-128"/>
                          <a:ea typeface="Meiryo UI" panose="020B0604030504040204" pitchFamily="50" charset="-128"/>
                        </a:rPr>
                        <a:t>（東大阪市</a:t>
                      </a:r>
                      <a:r>
                        <a:rPr lang="ja-JP" sz="1100" kern="100" dirty="0">
                          <a:solidFill>
                            <a:schemeClr val="tx1"/>
                          </a:solidFill>
                          <a:effectLst/>
                          <a:latin typeface="Meiryo UI" panose="020B0604030504040204" pitchFamily="50" charset="-128"/>
                          <a:ea typeface="Meiryo UI" panose="020B0604030504040204" pitchFamily="50" charset="-128"/>
                        </a:rPr>
                        <a:t>）</a:t>
                      </a:r>
                      <a:endParaRPr 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〇</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〇</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extLst>
                  <a:ext uri="{0D108BD9-81ED-4DB2-BD59-A6C34878D82A}">
                    <a16:rowId xmlns:a16="http://schemas.microsoft.com/office/drawing/2014/main" val="2316161254"/>
                  </a:ext>
                </a:extLst>
              </a:tr>
              <a:tr h="322861">
                <a:tc>
                  <a:txBody>
                    <a:bodyPr/>
                    <a:lstStyle/>
                    <a:p>
                      <a:pPr algn="ctr">
                        <a:lnSpc>
                          <a:spcPts val="1300"/>
                        </a:lnSpc>
                        <a:spcAft>
                          <a:spcPts val="0"/>
                        </a:spcAft>
                      </a:pPr>
                      <a:r>
                        <a:rPr lang="ja-JP" sz="1100" kern="100" dirty="0">
                          <a:solidFill>
                            <a:schemeClr val="tx1"/>
                          </a:solidFill>
                          <a:effectLst/>
                          <a:latin typeface="Meiryo UI" panose="020B0604030504040204" pitchFamily="50" charset="-128"/>
                          <a:ea typeface="Meiryo UI" panose="020B0604030504040204" pitchFamily="50" charset="-128"/>
                        </a:rPr>
                        <a:t>佐野工科</a:t>
                      </a:r>
                    </a:p>
                    <a:p>
                      <a:pPr algn="ctr">
                        <a:lnSpc>
                          <a:spcPts val="1300"/>
                        </a:lnSpc>
                        <a:spcAft>
                          <a:spcPts val="0"/>
                        </a:spcAft>
                      </a:pPr>
                      <a:r>
                        <a:rPr lang="ja-JP" sz="1100" kern="100" smtClean="0">
                          <a:solidFill>
                            <a:schemeClr val="tx1"/>
                          </a:solidFill>
                          <a:effectLst/>
                          <a:latin typeface="Meiryo UI" panose="020B0604030504040204" pitchFamily="50" charset="-128"/>
                          <a:ea typeface="Meiryo UI" panose="020B0604030504040204" pitchFamily="50" charset="-128"/>
                        </a:rPr>
                        <a:t>（泉佐野市</a:t>
                      </a:r>
                      <a:r>
                        <a:rPr lang="ja-JP" sz="1100" kern="100" dirty="0">
                          <a:solidFill>
                            <a:schemeClr val="tx1"/>
                          </a:solidFill>
                          <a:effectLst/>
                          <a:latin typeface="Meiryo UI" panose="020B0604030504040204" pitchFamily="50" charset="-128"/>
                          <a:ea typeface="Meiryo UI" panose="020B0604030504040204" pitchFamily="50" charset="-128"/>
                        </a:rPr>
                        <a:t>）</a:t>
                      </a:r>
                      <a:endParaRPr 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〇</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〇</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extLst>
                  <a:ext uri="{0D108BD9-81ED-4DB2-BD59-A6C34878D82A}">
                    <a16:rowId xmlns:a16="http://schemas.microsoft.com/office/drawing/2014/main" val="3404072782"/>
                  </a:ext>
                </a:extLst>
              </a:tr>
              <a:tr h="322861">
                <a:tc>
                  <a:txBody>
                    <a:bodyPr/>
                    <a:lstStyle/>
                    <a:p>
                      <a:pPr algn="ctr">
                        <a:lnSpc>
                          <a:spcPts val="1300"/>
                        </a:lnSpc>
                        <a:spcAft>
                          <a:spcPts val="0"/>
                        </a:spcAft>
                      </a:pPr>
                      <a:r>
                        <a:rPr lang="ja-JP" sz="1100" kern="100" dirty="0">
                          <a:solidFill>
                            <a:schemeClr val="tx1"/>
                          </a:solidFill>
                          <a:effectLst/>
                          <a:latin typeface="Meiryo UI" panose="020B0604030504040204" pitchFamily="50" charset="-128"/>
                          <a:ea typeface="Meiryo UI" panose="020B0604030504040204" pitchFamily="50" charset="-128"/>
                        </a:rPr>
                        <a:t>都島工業</a:t>
                      </a:r>
                    </a:p>
                    <a:p>
                      <a:pPr algn="ctr">
                        <a:lnSpc>
                          <a:spcPts val="1300"/>
                        </a:lnSpc>
                        <a:spcAft>
                          <a:spcPts val="0"/>
                        </a:spcAft>
                      </a:pPr>
                      <a:r>
                        <a:rPr lang="ja-JP" sz="1100" kern="100" smtClean="0">
                          <a:solidFill>
                            <a:schemeClr val="tx1"/>
                          </a:solidFill>
                          <a:effectLst/>
                          <a:latin typeface="Meiryo UI" panose="020B0604030504040204" pitchFamily="50" charset="-128"/>
                          <a:ea typeface="Meiryo UI" panose="020B0604030504040204" pitchFamily="50" charset="-128"/>
                        </a:rPr>
                        <a:t>（都島区</a:t>
                      </a:r>
                      <a:r>
                        <a:rPr lang="ja-JP" sz="1100" kern="100" dirty="0">
                          <a:solidFill>
                            <a:schemeClr val="tx1"/>
                          </a:solidFill>
                          <a:effectLst/>
                          <a:latin typeface="Meiryo UI" panose="020B0604030504040204" pitchFamily="50" charset="-128"/>
                          <a:ea typeface="Meiryo UI" panose="020B0604030504040204" pitchFamily="50" charset="-128"/>
                        </a:rPr>
                        <a:t>）</a:t>
                      </a:r>
                      <a:endParaRPr 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〇</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a:effectLst/>
                          <a:latin typeface="Meiryo UI" panose="020B0604030504040204" pitchFamily="50" charset="-128"/>
                          <a:ea typeface="Meiryo UI" panose="020B0604030504040204" pitchFamily="50" charset="-128"/>
                        </a:rPr>
                        <a:t>〇</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extLst>
                  <a:ext uri="{0D108BD9-81ED-4DB2-BD59-A6C34878D82A}">
                    <a16:rowId xmlns:a16="http://schemas.microsoft.com/office/drawing/2014/main" val="3897220608"/>
                  </a:ext>
                </a:extLst>
              </a:tr>
              <a:tr h="322861">
                <a:tc>
                  <a:txBody>
                    <a:bodyPr/>
                    <a:lstStyle/>
                    <a:p>
                      <a:pPr algn="ctr">
                        <a:lnSpc>
                          <a:spcPts val="1300"/>
                        </a:lnSpc>
                        <a:spcAft>
                          <a:spcPts val="0"/>
                        </a:spcAft>
                      </a:pPr>
                      <a:r>
                        <a:rPr lang="ja-JP" sz="1100" kern="100" dirty="0">
                          <a:solidFill>
                            <a:schemeClr val="tx1"/>
                          </a:solidFill>
                          <a:effectLst/>
                          <a:latin typeface="Meiryo UI" panose="020B0604030504040204" pitchFamily="50" charset="-128"/>
                          <a:ea typeface="Meiryo UI" panose="020B0604030504040204" pitchFamily="50" charset="-128"/>
                        </a:rPr>
                        <a:t>泉尾工業</a:t>
                      </a:r>
                    </a:p>
                    <a:p>
                      <a:pPr algn="ctr">
                        <a:lnSpc>
                          <a:spcPts val="1300"/>
                        </a:lnSpc>
                        <a:spcAft>
                          <a:spcPts val="0"/>
                        </a:spcAft>
                      </a:pPr>
                      <a:r>
                        <a:rPr lang="ja-JP" sz="1100" kern="100" smtClean="0">
                          <a:solidFill>
                            <a:schemeClr val="tx1"/>
                          </a:solidFill>
                          <a:effectLst/>
                          <a:latin typeface="Meiryo UI" panose="020B0604030504040204" pitchFamily="50" charset="-128"/>
                          <a:ea typeface="Meiryo UI" panose="020B0604030504040204" pitchFamily="50" charset="-128"/>
                        </a:rPr>
                        <a:t>（大正区</a:t>
                      </a:r>
                      <a:r>
                        <a:rPr lang="ja-JP" sz="1100" kern="100" dirty="0">
                          <a:solidFill>
                            <a:schemeClr val="tx1"/>
                          </a:solidFill>
                          <a:effectLst/>
                          <a:latin typeface="Meiryo UI" panose="020B0604030504040204" pitchFamily="50" charset="-128"/>
                          <a:ea typeface="Meiryo UI" panose="020B0604030504040204" pitchFamily="50" charset="-128"/>
                        </a:rPr>
                        <a:t>）</a:t>
                      </a:r>
                      <a:endParaRPr 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extLst>
                  <a:ext uri="{0D108BD9-81ED-4DB2-BD59-A6C34878D82A}">
                    <a16:rowId xmlns:a16="http://schemas.microsoft.com/office/drawing/2014/main" val="1051518415"/>
                  </a:ext>
                </a:extLst>
              </a:tr>
              <a:tr h="322861">
                <a:tc>
                  <a:txBody>
                    <a:bodyPr/>
                    <a:lstStyle/>
                    <a:p>
                      <a:pPr algn="ctr">
                        <a:lnSpc>
                          <a:spcPts val="1300"/>
                        </a:lnSpc>
                        <a:spcAft>
                          <a:spcPts val="0"/>
                        </a:spcAft>
                      </a:pPr>
                      <a:r>
                        <a:rPr lang="ja-JP" sz="1100" kern="100" dirty="0">
                          <a:solidFill>
                            <a:schemeClr val="tx1"/>
                          </a:solidFill>
                          <a:effectLst/>
                          <a:latin typeface="Meiryo UI" panose="020B0604030504040204" pitchFamily="50" charset="-128"/>
                          <a:ea typeface="Meiryo UI" panose="020B0604030504040204" pitchFamily="50" charset="-128"/>
                        </a:rPr>
                        <a:t>東淀工業</a:t>
                      </a:r>
                    </a:p>
                    <a:p>
                      <a:pPr algn="ctr">
                        <a:lnSpc>
                          <a:spcPts val="1300"/>
                        </a:lnSpc>
                        <a:spcAft>
                          <a:spcPts val="0"/>
                        </a:spcAft>
                      </a:pPr>
                      <a:r>
                        <a:rPr lang="ja-JP" sz="1100" kern="100" smtClean="0">
                          <a:solidFill>
                            <a:schemeClr val="tx1"/>
                          </a:solidFill>
                          <a:effectLst/>
                          <a:latin typeface="Meiryo UI" panose="020B0604030504040204" pitchFamily="50" charset="-128"/>
                          <a:ea typeface="Meiryo UI" panose="020B0604030504040204" pitchFamily="50" charset="-128"/>
                        </a:rPr>
                        <a:t>（淀川区</a:t>
                      </a:r>
                      <a:r>
                        <a:rPr lang="ja-JP" sz="1100" kern="100" dirty="0">
                          <a:solidFill>
                            <a:schemeClr val="tx1"/>
                          </a:solidFill>
                          <a:effectLst/>
                          <a:latin typeface="Meiryo UI" panose="020B0604030504040204" pitchFamily="50" charset="-128"/>
                          <a:ea typeface="Meiryo UI" panose="020B0604030504040204" pitchFamily="50" charset="-128"/>
                        </a:rPr>
                        <a:t>）</a:t>
                      </a:r>
                      <a:endParaRPr 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extLst>
                  <a:ext uri="{0D108BD9-81ED-4DB2-BD59-A6C34878D82A}">
                    <a16:rowId xmlns:a16="http://schemas.microsoft.com/office/drawing/2014/main" val="1610007246"/>
                  </a:ext>
                </a:extLst>
              </a:tr>
              <a:tr h="322861">
                <a:tc>
                  <a:txBody>
                    <a:bodyPr/>
                    <a:lstStyle/>
                    <a:p>
                      <a:pPr algn="ctr">
                        <a:lnSpc>
                          <a:spcPts val="1300"/>
                        </a:lnSpc>
                        <a:spcAft>
                          <a:spcPts val="0"/>
                        </a:spcAft>
                      </a:pPr>
                      <a:r>
                        <a:rPr lang="ja-JP" sz="1100" kern="100" dirty="0">
                          <a:solidFill>
                            <a:schemeClr val="tx1"/>
                          </a:solidFill>
                          <a:effectLst/>
                          <a:latin typeface="Meiryo UI" panose="020B0604030504040204" pitchFamily="50" charset="-128"/>
                          <a:ea typeface="Meiryo UI" panose="020B0604030504040204" pitchFamily="50" charset="-128"/>
                        </a:rPr>
                        <a:t>生野工業</a:t>
                      </a:r>
                    </a:p>
                    <a:p>
                      <a:pPr algn="ctr">
                        <a:lnSpc>
                          <a:spcPts val="1300"/>
                        </a:lnSpc>
                        <a:spcAft>
                          <a:spcPts val="0"/>
                        </a:spcAft>
                      </a:pPr>
                      <a:r>
                        <a:rPr lang="ja-JP" sz="1100" kern="100" smtClean="0">
                          <a:solidFill>
                            <a:schemeClr val="tx1"/>
                          </a:solidFill>
                          <a:effectLst/>
                          <a:latin typeface="Meiryo UI" panose="020B0604030504040204" pitchFamily="50" charset="-128"/>
                          <a:ea typeface="Meiryo UI" panose="020B0604030504040204" pitchFamily="50" charset="-128"/>
                        </a:rPr>
                        <a:t>（生野区</a:t>
                      </a:r>
                      <a:r>
                        <a:rPr lang="ja-JP" sz="1100" kern="100" dirty="0">
                          <a:solidFill>
                            <a:schemeClr val="tx1"/>
                          </a:solidFill>
                          <a:effectLst/>
                          <a:latin typeface="Meiryo UI" panose="020B0604030504040204" pitchFamily="50" charset="-128"/>
                          <a:ea typeface="Meiryo UI" panose="020B0604030504040204" pitchFamily="50" charset="-128"/>
                        </a:rPr>
                        <a:t>）</a:t>
                      </a:r>
                      <a:endParaRPr 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ja-JP" sz="1100" kern="100" dirty="0">
                          <a:effectLst/>
                          <a:latin typeface="Meiryo UI" panose="020B0604030504040204" pitchFamily="50" charset="-128"/>
                          <a:ea typeface="Meiryo UI" panose="020B0604030504040204" pitchFamily="50" charset="-128"/>
                        </a:rPr>
                        <a:t>〇</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9364" marR="49364" marT="0" marB="0" anchor="ctr"/>
                </a:tc>
                <a:extLst>
                  <a:ext uri="{0D108BD9-81ED-4DB2-BD59-A6C34878D82A}">
                    <a16:rowId xmlns:a16="http://schemas.microsoft.com/office/drawing/2014/main" val="1024591273"/>
                  </a:ext>
                </a:extLst>
              </a:tr>
            </a:tbl>
          </a:graphicData>
        </a:graphic>
      </p:graphicFrame>
      <p:cxnSp>
        <p:nvCxnSpPr>
          <p:cNvPr id="9" name="直線コネクタ 8"/>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10" name="正方形/長方形 9"/>
          <p:cNvSpPr/>
          <p:nvPr/>
        </p:nvSpPr>
        <p:spPr>
          <a:xfrm>
            <a:off x="1704145" y="135083"/>
            <a:ext cx="4062331" cy="369332"/>
          </a:xfrm>
          <a:prstGeom prst="rect">
            <a:avLst/>
          </a:prstGeom>
        </p:spPr>
        <p:txBody>
          <a:bodyPr wrap="none">
            <a:spAutoFit/>
          </a:bodyPr>
          <a:lstStyle/>
          <a:p>
            <a:pPr>
              <a:defRPr/>
            </a:pPr>
            <a:r>
              <a:rPr lang="ja-JP" altLang="en-US" b="1" dirty="0" smtClean="0">
                <a:latin typeface="Meiryo UI" panose="020B0604030504040204" pitchFamily="50" charset="-128"/>
                <a:ea typeface="Meiryo UI" panose="020B0604030504040204" pitchFamily="50" charset="-128"/>
              </a:rPr>
              <a:t>２ー</a:t>
            </a:r>
            <a:r>
              <a:rPr lang="ja-JP" altLang="en-US" b="1" smtClean="0">
                <a:latin typeface="Meiryo UI" panose="020B0604030504040204" pitchFamily="50" charset="-128"/>
                <a:ea typeface="Meiryo UI" panose="020B0604030504040204" pitchFamily="50" charset="-128"/>
              </a:rPr>
              <a:t>①現状（工業</a:t>
            </a:r>
            <a:r>
              <a:rPr lang="ja-JP" altLang="en-US" b="1" dirty="0" smtClean="0">
                <a:latin typeface="Meiryo UI" panose="020B0604030504040204" pitchFamily="50" charset="-128"/>
                <a:ea typeface="Meiryo UI" panose="020B0604030504040204" pitchFamily="50" charset="-128"/>
              </a:rPr>
              <a:t>系高校の学科一覧）</a:t>
            </a:r>
            <a:endParaRPr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03045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636000" y="6492875"/>
            <a:ext cx="2743200" cy="365125"/>
          </a:xfrm>
        </p:spPr>
        <p:txBody>
          <a:bodyPr/>
          <a:lstStyle/>
          <a:p>
            <a:fld id="{20607042-D53A-4E69-917E-B6250902E102}" type="slidenum">
              <a:rPr kumimoji="1" lang="ja-JP" altLang="en-US" smtClean="0"/>
              <a:t>9</a:t>
            </a:fld>
            <a:endParaRPr kumimoji="1" lang="ja-JP" altLang="en-US" dirty="0"/>
          </a:p>
        </p:txBody>
      </p:sp>
      <p:cxnSp>
        <p:nvCxnSpPr>
          <p:cNvPr id="9" name="直線コネクタ 8"/>
          <p:cNvCxnSpPr/>
          <p:nvPr/>
        </p:nvCxnSpPr>
        <p:spPr>
          <a:xfrm flipV="1">
            <a:off x="1744643" y="531676"/>
            <a:ext cx="8748000" cy="0"/>
          </a:xfrm>
          <a:prstGeom prst="line">
            <a:avLst/>
          </a:prstGeom>
          <a:ln w="57150">
            <a:solidFill>
              <a:schemeClr val="accent1"/>
            </a:solidFill>
          </a:ln>
        </p:spPr>
        <p:style>
          <a:lnRef idx="3">
            <a:schemeClr val="accent5"/>
          </a:lnRef>
          <a:fillRef idx="0">
            <a:schemeClr val="accent5"/>
          </a:fillRef>
          <a:effectRef idx="2">
            <a:schemeClr val="accent5"/>
          </a:effectRef>
          <a:fontRef idx="minor">
            <a:schemeClr val="tx1"/>
          </a:fontRef>
        </p:style>
      </p:cxnSp>
      <p:sp>
        <p:nvSpPr>
          <p:cNvPr id="10" name="正方形/長方形 9"/>
          <p:cNvSpPr/>
          <p:nvPr/>
        </p:nvSpPr>
        <p:spPr>
          <a:xfrm>
            <a:off x="1704145" y="135083"/>
            <a:ext cx="6372257" cy="369332"/>
          </a:xfrm>
          <a:prstGeom prst="rect">
            <a:avLst/>
          </a:prstGeom>
        </p:spPr>
        <p:txBody>
          <a:bodyPr wrap="none">
            <a:spAutoFit/>
          </a:bodyPr>
          <a:lstStyle/>
          <a:p>
            <a:pPr>
              <a:defRPr/>
            </a:pPr>
            <a:r>
              <a:rPr lang="ja-JP" altLang="en-US" b="1" dirty="0" smtClean="0">
                <a:latin typeface="Meiryo UI" panose="020B0604030504040204" pitchFamily="50" charset="-128"/>
                <a:ea typeface="Meiryo UI" panose="020B0604030504040204" pitchFamily="50" charset="-128"/>
              </a:rPr>
              <a:t>２ー①現状（大阪市から移管を受けた工業系高校の</a:t>
            </a:r>
            <a:r>
              <a:rPr lang="ja-JP" altLang="en-US" b="1" dirty="0">
                <a:latin typeface="Meiryo UI" panose="020B0604030504040204" pitchFamily="50" charset="-128"/>
                <a:ea typeface="Meiryo UI" panose="020B0604030504040204" pitchFamily="50" charset="-128"/>
              </a:rPr>
              <a:t>再編整備</a:t>
            </a:r>
            <a:r>
              <a:rPr lang="ja-JP" altLang="en-US" b="1" dirty="0" smtClean="0">
                <a:latin typeface="Meiryo UI" panose="020B0604030504040204" pitchFamily="50" charset="-128"/>
                <a:ea typeface="Meiryo UI" panose="020B0604030504040204" pitchFamily="50" charset="-128"/>
              </a:rPr>
              <a:t>）</a:t>
            </a:r>
            <a:endParaRPr lang="ja-JP" altLang="en-US" b="1"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EF2082A8-AF34-476A-BE99-16BA601977E2}"/>
              </a:ext>
            </a:extLst>
          </p:cNvPr>
          <p:cNvSpPr/>
          <p:nvPr/>
        </p:nvSpPr>
        <p:spPr>
          <a:xfrm>
            <a:off x="962805" y="1490443"/>
            <a:ext cx="10203178" cy="2246769"/>
          </a:xfrm>
          <a:prstGeom prst="rect">
            <a:avLst/>
          </a:prstGeom>
          <a:pattFill prst="pct5">
            <a:fgClr>
              <a:schemeClr val="lt1"/>
            </a:fgClr>
            <a:bgClr>
              <a:schemeClr val="bg1"/>
            </a:bgClr>
          </a:pattFill>
          <a:ln w="12700">
            <a:solidFill>
              <a:sysClr val="windowText" lastClr="000000"/>
            </a:solidFill>
          </a:ln>
        </p:spPr>
        <p:style>
          <a:lnRef idx="2">
            <a:schemeClr val="accent6"/>
          </a:lnRef>
          <a:fillRef idx="1">
            <a:schemeClr val="lt1"/>
          </a:fillRef>
          <a:effectRef idx="0">
            <a:schemeClr val="accent6"/>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大阪市立の高校等</a:t>
            </a:r>
            <a:r>
              <a:rPr lang="en-US" altLang="ja-JP" sz="1400" dirty="0" smtClean="0">
                <a:latin typeface="Meiryo UI" panose="020B0604030504040204" pitchFamily="50" charset="-128"/>
                <a:ea typeface="Meiryo UI" panose="020B0604030504040204" pitchFamily="50" charset="-128"/>
              </a:rPr>
              <a:t>23</a:t>
            </a:r>
            <a:r>
              <a:rPr lang="ja-JP" altLang="en-US" sz="1400" dirty="0" smtClean="0">
                <a:latin typeface="Meiryo UI" panose="020B0604030504040204" pitchFamily="50" charset="-128"/>
                <a:ea typeface="Meiryo UI" panose="020B0604030504040204" pitchFamily="50" charset="-128"/>
              </a:rPr>
              <a:t>校については、人事や学校配置などの面で広域的な視点から効率的・効果的な学校運営が可能となる</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ことから、</a:t>
            </a:r>
            <a:r>
              <a:rPr lang="ja-JP" altLang="en-US" sz="1400" b="1" dirty="0" smtClean="0">
                <a:latin typeface="Meiryo UI" panose="020B0604030504040204" pitchFamily="50" charset="-128"/>
                <a:ea typeface="Meiryo UI" panose="020B0604030504040204" pitchFamily="50" charset="-128"/>
              </a:rPr>
              <a:t>令和</a:t>
            </a:r>
            <a:r>
              <a:rPr lang="en-US" altLang="ja-JP" sz="1400" b="1" dirty="0" smtClean="0">
                <a:latin typeface="Meiryo UI" panose="020B0604030504040204" pitchFamily="50" charset="-128"/>
                <a:ea typeface="Meiryo UI" panose="020B0604030504040204" pitchFamily="50" charset="-128"/>
              </a:rPr>
              <a:t>4</a:t>
            </a:r>
            <a:r>
              <a:rPr lang="ja-JP" altLang="en-US" sz="1400" b="1" dirty="0" smtClean="0">
                <a:latin typeface="Meiryo UI" panose="020B0604030504040204" pitchFamily="50" charset="-128"/>
                <a:ea typeface="Meiryo UI" panose="020B0604030504040204" pitchFamily="50" charset="-128"/>
              </a:rPr>
              <a:t>年</a:t>
            </a:r>
            <a:r>
              <a:rPr lang="en-US" altLang="ja-JP" sz="1400" b="1" dirty="0" smtClean="0">
                <a:latin typeface="Meiryo UI" panose="020B0604030504040204" pitchFamily="50" charset="-128"/>
                <a:ea typeface="Meiryo UI" panose="020B0604030504040204" pitchFamily="50" charset="-128"/>
              </a:rPr>
              <a:t>4</a:t>
            </a:r>
            <a:r>
              <a:rPr lang="ja-JP" altLang="en-US" sz="1400" b="1" dirty="0" smtClean="0">
                <a:latin typeface="Meiryo UI" panose="020B0604030504040204" pitchFamily="50" charset="-128"/>
                <a:ea typeface="Meiryo UI" panose="020B0604030504040204" pitchFamily="50" charset="-128"/>
              </a:rPr>
              <a:t>月に大阪府へ移管</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endParaRPr lang="ja-JP" altLang="en-US"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a:t>
            </a:r>
            <a:r>
              <a:rPr lang="ja-JP" altLang="en-US" sz="1400" dirty="0" smtClean="0">
                <a:latin typeface="Meiryo UI" panose="020B0604030504040204" pitchFamily="50" charset="-128"/>
                <a:ea typeface="Meiryo UI" panose="020B0604030504040204" pitchFamily="50" charset="-128"/>
              </a:rPr>
              <a:t>大阪市</a:t>
            </a:r>
            <a:r>
              <a:rPr lang="ja-JP" altLang="en-US" sz="1400" dirty="0">
                <a:latin typeface="Meiryo UI" panose="020B0604030504040204" pitchFamily="50" charset="-128"/>
                <a:ea typeface="Meiryo UI" panose="020B0604030504040204" pitchFamily="50" charset="-128"/>
              </a:rPr>
              <a:t>高等学校教育</a:t>
            </a:r>
            <a:r>
              <a:rPr lang="ja-JP" altLang="en-US" sz="1400" dirty="0" smtClean="0">
                <a:latin typeface="Meiryo UI" panose="020B0604030504040204" pitchFamily="50" charset="-128"/>
                <a:ea typeface="Meiryo UI" panose="020B0604030504040204" pitchFamily="50" charset="-128"/>
              </a:rPr>
              <a:t>審議会</a:t>
            </a:r>
            <a:r>
              <a:rPr lang="ja-JP" altLang="en-US" sz="1400" dirty="0">
                <a:latin typeface="Meiryo UI" panose="020B0604030504040204" pitchFamily="50" charset="-128"/>
                <a:ea typeface="Meiryo UI" panose="020B0604030504040204" pitchFamily="50" charset="-128"/>
              </a:rPr>
              <a:t>より、</a:t>
            </a:r>
            <a:r>
              <a:rPr lang="ja-JP" altLang="en-US" sz="1400" b="1" dirty="0">
                <a:latin typeface="Meiryo UI" panose="020B0604030504040204" pitchFamily="50" charset="-128"/>
                <a:ea typeface="Meiryo UI" panose="020B0604030504040204" pitchFamily="50" charset="-128"/>
              </a:rPr>
              <a:t>泉尾工業、東淀工業、生野工業の</a:t>
            </a:r>
            <a:r>
              <a:rPr lang="en-US" altLang="ja-JP" sz="1400" b="1" dirty="0">
                <a:latin typeface="Meiryo UI" panose="020B0604030504040204" pitchFamily="50" charset="-128"/>
                <a:ea typeface="Meiryo UI" panose="020B0604030504040204" pitchFamily="50" charset="-128"/>
              </a:rPr>
              <a:t>3</a:t>
            </a:r>
            <a:r>
              <a:rPr lang="ja-JP" altLang="en-US" sz="1400" b="1" dirty="0">
                <a:latin typeface="Meiryo UI" panose="020B0604030504040204" pitchFamily="50" charset="-128"/>
                <a:ea typeface="Meiryo UI" panose="020B0604030504040204" pitchFamily="50" charset="-128"/>
              </a:rPr>
              <a:t>校</a:t>
            </a:r>
            <a:r>
              <a:rPr lang="ja-JP" altLang="en-US" sz="1400" dirty="0">
                <a:latin typeface="Meiryo UI" panose="020B0604030504040204" pitchFamily="50" charset="-128"/>
                <a:ea typeface="Meiryo UI" panose="020B0604030504040204" pitchFamily="50" charset="-128"/>
              </a:rPr>
              <a:t>について</a:t>
            </a:r>
            <a:r>
              <a:rPr lang="ja-JP" altLang="en-US" sz="1400" dirty="0" smtClean="0">
                <a:latin typeface="Meiryo UI" panose="020B0604030504040204" pitchFamily="50" charset="-128"/>
                <a:ea typeface="Meiryo UI" panose="020B0604030504040204" pitchFamily="50" charset="-128"/>
              </a:rPr>
              <a:t>は </a:t>
            </a:r>
            <a:r>
              <a:rPr lang="ja-JP" altLang="en-US" sz="1400" b="1" dirty="0" smtClean="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校に再編整備し魅力化</a:t>
            </a:r>
            <a:r>
              <a:rPr lang="ja-JP" altLang="en-US" sz="1400" b="1" dirty="0" smtClean="0">
                <a:latin typeface="Meiryo UI" panose="020B0604030504040204" pitchFamily="50" charset="-128"/>
                <a:ea typeface="Meiryo UI" panose="020B0604030504040204" pitchFamily="50" charset="-128"/>
              </a:rPr>
              <a:t>を図る</a:t>
            </a:r>
            <a:r>
              <a:rPr lang="ja-JP" altLang="en-US" sz="1400" b="1" dirty="0">
                <a:latin typeface="Meiryo UI" panose="020B0604030504040204" pitchFamily="50" charset="-128"/>
                <a:ea typeface="Meiryo UI" panose="020B0604030504040204" pitchFamily="50" charset="-128"/>
              </a:rPr>
              <a:t>方向性</a:t>
            </a:r>
            <a:r>
              <a:rPr lang="ja-JP" altLang="en-US" sz="1400" b="1" dirty="0" smtClean="0">
                <a:latin typeface="Meiryo UI" panose="020B0604030504040204" pitchFamily="50" charset="-128"/>
                <a:ea typeface="Meiryo UI" panose="020B0604030504040204" pitchFamily="50" charset="-128"/>
              </a:rPr>
              <a:t>で</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検討</a:t>
            </a:r>
            <a:r>
              <a:rPr lang="ja-JP" altLang="en-US" sz="1400" b="1" dirty="0">
                <a:latin typeface="Meiryo UI" panose="020B0604030504040204" pitchFamily="50" charset="-128"/>
                <a:ea typeface="Meiryo UI" panose="020B0604030504040204" pitchFamily="50" charset="-128"/>
              </a:rPr>
              <a:t>することが望ましい</a:t>
            </a:r>
            <a:r>
              <a:rPr lang="ja-JP" altLang="en-US" sz="1400" b="1"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都島工業</a:t>
            </a:r>
            <a:r>
              <a:rPr lang="ja-JP" altLang="en-US" sz="1400" dirty="0" smtClean="0">
                <a:latin typeface="Meiryo UI" panose="020B0604030504040204" pitchFamily="50" charset="-128"/>
                <a:ea typeface="Meiryo UI" panose="020B0604030504040204" pitchFamily="50" charset="-128"/>
              </a:rPr>
              <a:t>については</a:t>
            </a:r>
            <a:r>
              <a:rPr lang="ja-JP" altLang="en-US" sz="1400" b="1" dirty="0" smtClean="0">
                <a:latin typeface="Meiryo UI" panose="020B0604030504040204" pitchFamily="50" charset="-128"/>
                <a:ea typeface="Meiryo UI" panose="020B0604030504040204" pitchFamily="50" charset="-128"/>
              </a:rPr>
              <a:t>「高等学校卒業後の即戦力となる人材育成を維持しながら、進学実績の強みを</a:t>
            </a:r>
            <a:endParaRPr lang="en-US" altLang="ja-JP" sz="1400" b="1" dirty="0" smtClean="0">
              <a:latin typeface="Meiryo UI" panose="020B0604030504040204" pitchFamily="50" charset="-128"/>
              <a:ea typeface="Meiryo UI" panose="020B0604030504040204" pitchFamily="50" charset="-128"/>
            </a:endParaRPr>
          </a:p>
          <a:p>
            <a:r>
              <a:rPr lang="en-US" altLang="ja-JP" sz="1400" b="1" dirty="0">
                <a:latin typeface="Meiryo UI" panose="020B0604030504040204" pitchFamily="50" charset="-128"/>
                <a:ea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さらに生かした魅力化を検討すべき」と</a:t>
            </a:r>
            <a:r>
              <a:rPr lang="ja-JP" altLang="en-US" sz="1400" b="1" dirty="0">
                <a:latin typeface="Meiryo UI" panose="020B0604030504040204" pitchFamily="50" charset="-128"/>
                <a:ea typeface="Meiryo UI" panose="020B0604030504040204" pitchFamily="50" charset="-128"/>
              </a:rPr>
              <a:t>の答申</a:t>
            </a: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令和</a:t>
            </a:r>
            <a:r>
              <a:rPr lang="en-US" altLang="ja-JP" sz="1400" dirty="0" smtClean="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8</a:t>
            </a:r>
            <a:r>
              <a:rPr lang="ja-JP" altLang="en-US" sz="1400" dirty="0">
                <a:latin typeface="Meiryo UI" panose="020B0604030504040204" pitchFamily="50" charset="-128"/>
                <a:ea typeface="Meiryo UI" panose="020B0604030504040204" pitchFamily="50" charset="-128"/>
              </a:rPr>
              <a:t>月）が出されている</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この答申を踏まえ、令和</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月に府市で策定した「大阪市立の高等学校等移管計画</a:t>
            </a:r>
            <a:r>
              <a:rPr lang="ja-JP" altLang="en-US" sz="1400" dirty="0" smtClean="0">
                <a:latin typeface="Meiryo UI" panose="020B0604030504040204" pitchFamily="50" charset="-128"/>
                <a:ea typeface="Meiryo UI" panose="020B0604030504040204" pitchFamily="50" charset="-128"/>
              </a:rPr>
              <a:t>」で</a:t>
            </a:r>
            <a:r>
              <a:rPr lang="ja-JP" altLang="en-US" sz="1400" dirty="0">
                <a:latin typeface="Meiryo UI" panose="020B0604030504040204" pitchFamily="50" charset="-128"/>
                <a:ea typeface="Meiryo UI" panose="020B0604030504040204" pitchFamily="50" charset="-128"/>
              </a:rPr>
              <a:t>は、「泉尾工業、東淀工業、生野工業</a:t>
            </a:r>
            <a:r>
              <a:rPr lang="ja-JP" altLang="en-US" sz="1400" dirty="0" smtClean="0">
                <a:latin typeface="Meiryo UI" panose="020B0604030504040204" pitchFamily="50" charset="-128"/>
                <a:ea typeface="Meiryo UI" panose="020B0604030504040204" pitchFamily="50" charset="-128"/>
              </a:rPr>
              <a:t>に</a:t>
            </a:r>
            <a:endParaRPr lang="en-US" altLang="ja-JP" sz="1400" dirty="0" smtClean="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ついて</a:t>
            </a:r>
            <a:r>
              <a:rPr lang="ja-JP" altLang="en-US" sz="1400" dirty="0">
                <a:latin typeface="Meiryo UI" panose="020B0604030504040204" pitchFamily="50" charset="-128"/>
                <a:ea typeface="Meiryo UI" panose="020B0604030504040204" pitchFamily="50" charset="-128"/>
              </a:rPr>
              <a:t>は、再編整備の対象校とし、移管後、</a:t>
            </a:r>
            <a:r>
              <a:rPr lang="ja-JP" altLang="en-US" sz="1400" dirty="0" smtClean="0">
                <a:latin typeface="Meiryo UI" panose="020B0604030504040204" pitchFamily="50" charset="-128"/>
                <a:ea typeface="Meiryo UI" panose="020B0604030504040204" pitchFamily="50" charset="-128"/>
              </a:rPr>
              <a:t>新工業</a:t>
            </a:r>
            <a:r>
              <a:rPr lang="ja-JP" altLang="en-US" sz="1400" dirty="0">
                <a:latin typeface="Meiryo UI" panose="020B0604030504040204" pitchFamily="50" charset="-128"/>
                <a:ea typeface="Meiryo UI" panose="020B0604030504040204" pitchFamily="50" charset="-128"/>
              </a:rPr>
              <a:t>系高校を開設する」として</a:t>
            </a:r>
            <a:r>
              <a:rPr lang="ja-JP" altLang="en-US" sz="1400" dirty="0" smtClean="0">
                <a:latin typeface="Meiryo UI" panose="020B0604030504040204" pitchFamily="50" charset="-128"/>
                <a:ea typeface="Meiryo UI" panose="020B0604030504040204" pitchFamily="50" charset="-128"/>
              </a:rPr>
              <a:t>おり、新校</a:t>
            </a:r>
            <a:r>
              <a:rPr lang="ja-JP" altLang="en-US" sz="1400" dirty="0">
                <a:latin typeface="Meiryo UI" panose="020B0604030504040204" pitchFamily="50" charset="-128"/>
                <a:ea typeface="Meiryo UI" panose="020B0604030504040204" pitchFamily="50" charset="-128"/>
              </a:rPr>
              <a:t>の教育内容や開設地について、令和</a:t>
            </a:r>
            <a:r>
              <a:rPr lang="en-US" altLang="ja-JP" sz="1400" dirty="0">
                <a:latin typeface="Meiryo UI" panose="020B0604030504040204" pitchFamily="50" charset="-128"/>
                <a:ea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rPr>
              <a:t>年</a:t>
            </a:r>
            <a:endParaRPr lang="en-US" altLang="ja-JP" sz="1400" dirty="0" smtClean="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      2</a:t>
            </a:r>
            <a:r>
              <a:rPr lang="ja-JP" altLang="en-US" sz="1400" dirty="0" smtClean="0">
                <a:latin typeface="Meiryo UI" panose="020B0604030504040204" pitchFamily="50" charset="-128"/>
                <a:ea typeface="Meiryo UI" panose="020B0604030504040204" pitchFamily="50" charset="-128"/>
              </a:rPr>
              <a:t>月定例府議会におけるご議論も踏まえ、</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月の大阪府教育委員会会議で</a:t>
            </a:r>
            <a:r>
              <a:rPr lang="ja-JP" altLang="en-US" sz="1400" dirty="0" smtClean="0">
                <a:latin typeface="Meiryo UI" panose="020B0604030504040204" pitchFamily="50" charset="-128"/>
                <a:ea typeface="Meiryo UI" panose="020B0604030504040204" pitchFamily="50" charset="-128"/>
              </a:rPr>
              <a:t>決定。</a:t>
            </a:r>
            <a:endParaRPr lang="ja-JP" altLang="en-US" sz="14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4AAECB83-58DA-495C-AD90-825F59A03968}"/>
              </a:ext>
            </a:extLst>
          </p:cNvPr>
          <p:cNvSpPr/>
          <p:nvPr/>
        </p:nvSpPr>
        <p:spPr>
          <a:xfrm>
            <a:off x="962805" y="952086"/>
            <a:ext cx="1316756" cy="3656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400" dirty="0">
                <a:latin typeface="Meiryo UI" panose="020B0604030504040204" pitchFamily="50" charset="-128"/>
                <a:ea typeface="Meiryo UI" panose="020B0604030504040204" pitchFamily="50" charset="-128"/>
              </a:rPr>
              <a:t>概要</a:t>
            </a:r>
            <a:endParaRPr kumimoji="1" lang="ja-JP" altLang="en-US" sz="14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EF2082A8-AF34-476A-BE99-16BA601977E2}"/>
              </a:ext>
            </a:extLst>
          </p:cNvPr>
          <p:cNvSpPr/>
          <p:nvPr/>
        </p:nvSpPr>
        <p:spPr>
          <a:xfrm>
            <a:off x="962805" y="4750502"/>
            <a:ext cx="10203178" cy="1384995"/>
          </a:xfrm>
          <a:prstGeom prst="rect">
            <a:avLst/>
          </a:prstGeom>
          <a:pattFill prst="pct5">
            <a:fgClr>
              <a:schemeClr val="lt1"/>
            </a:fgClr>
            <a:bgClr>
              <a:schemeClr val="bg1"/>
            </a:bgClr>
          </a:pattFill>
          <a:ln w="12700">
            <a:solidFill>
              <a:sysClr val="windowText" lastClr="000000"/>
            </a:solidFill>
          </a:ln>
        </p:spPr>
        <p:style>
          <a:lnRef idx="2">
            <a:schemeClr val="accent6"/>
          </a:lnRef>
          <a:fillRef idx="1">
            <a:schemeClr val="lt1"/>
          </a:fillRef>
          <a:effectRef idx="0">
            <a:schemeClr val="accent6"/>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めざす学校像</a:t>
            </a:r>
            <a:r>
              <a:rPr lang="en-US" altLang="ja-JP" sz="1400" b="1"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　○　実業教育の伝統を継承発展させ、「</a:t>
            </a:r>
            <a:r>
              <a:rPr lang="en-US" altLang="ja-JP" sz="1400" dirty="0">
                <a:latin typeface="Meiryo UI" panose="020B0604030504040204" pitchFamily="50" charset="-128"/>
                <a:ea typeface="Meiryo UI" panose="020B0604030504040204" pitchFamily="50" charset="-128"/>
              </a:rPr>
              <a:t>Society5.0</a:t>
            </a:r>
            <a:r>
              <a:rPr lang="ja-JP" altLang="en-US" sz="1400" dirty="0">
                <a:latin typeface="Meiryo UI" panose="020B0604030504040204" pitchFamily="50" charset="-128"/>
                <a:ea typeface="Meiryo UI" panose="020B0604030504040204" pitchFamily="50" charset="-128"/>
              </a:rPr>
              <a:t>」で実現する社会に求められる大阪の産業人材の育成を担う新しい総合技術系高校</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endParaRPr>
          </a:p>
          <a:p>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開設地</a:t>
            </a:r>
            <a:r>
              <a:rPr lang="en-US" altLang="ja-JP" sz="1400" b="1" dirty="0" smtClean="0">
                <a:latin typeface="Meiryo UI" panose="020B0604030504040204" pitchFamily="50" charset="-128"/>
                <a:ea typeface="Meiryo UI" panose="020B0604030504040204" pitchFamily="50" charset="-128"/>
              </a:rPr>
              <a:t>】</a:t>
            </a:r>
          </a:p>
          <a:p>
            <a:r>
              <a:rPr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再編対象</a:t>
            </a:r>
            <a:r>
              <a:rPr kumimoji="1" lang="en-US" altLang="ja-JP" sz="1400" b="1" dirty="0">
                <a:latin typeface="Meiryo UI" panose="020B0604030504040204" pitchFamily="50" charset="-128"/>
                <a:ea typeface="Meiryo UI" panose="020B0604030504040204" pitchFamily="50" charset="-128"/>
              </a:rPr>
              <a:t>3</a:t>
            </a:r>
            <a:r>
              <a:rPr kumimoji="1" lang="ja-JP" altLang="en-US" sz="1400" b="1" dirty="0" smtClean="0">
                <a:latin typeface="Meiryo UI" panose="020B0604030504040204" pitchFamily="50" charset="-128"/>
                <a:ea typeface="Meiryo UI" panose="020B0604030504040204" pitchFamily="50" charset="-128"/>
              </a:rPr>
              <a:t>校（泉尾工業、東淀工業、生野工業）</a:t>
            </a:r>
            <a:r>
              <a:rPr kumimoji="1" lang="ja-JP" altLang="en-US" sz="1400" dirty="0" smtClean="0">
                <a:latin typeface="Meiryo UI" panose="020B0604030504040204" pitchFamily="50" charset="-128"/>
                <a:ea typeface="Meiryo UI" panose="020B0604030504040204" pitchFamily="50" charset="-128"/>
              </a:rPr>
              <a:t>を</a:t>
            </a:r>
            <a:r>
              <a:rPr kumimoji="1" lang="ja-JP" altLang="en-US" sz="1400" dirty="0">
                <a:latin typeface="Meiryo UI" panose="020B0604030504040204" pitchFamily="50" charset="-128"/>
                <a:ea typeface="Meiryo UI" panose="020B0604030504040204" pitchFamily="50" charset="-128"/>
              </a:rPr>
              <a:t>、「府内における配置バランス」「通学利便性」「敷地面積」</a:t>
            </a:r>
            <a:r>
              <a:rPr kumimoji="1" lang="ja-JP" altLang="en-US" sz="1400" dirty="0" smtClean="0">
                <a:latin typeface="Meiryo UI" panose="020B0604030504040204" pitchFamily="50" charset="-128"/>
                <a:ea typeface="Meiryo UI" panose="020B0604030504040204" pitchFamily="50" charset="-128"/>
              </a:rPr>
              <a:t>などの</a:t>
            </a:r>
            <a:endParaRPr kumimoji="1"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観点から総合的</a:t>
            </a:r>
            <a:r>
              <a:rPr kumimoji="1" lang="ja-JP" altLang="en-US" sz="1400" dirty="0">
                <a:latin typeface="Meiryo UI" panose="020B0604030504040204" pitchFamily="50" charset="-128"/>
                <a:ea typeface="Meiryo UI" panose="020B0604030504040204" pitchFamily="50" charset="-128"/>
              </a:rPr>
              <a:t>に勘案し</a:t>
            </a:r>
            <a:r>
              <a:rPr kumimoji="1" lang="ja-JP" altLang="en-US" sz="1400" dirty="0" smtClean="0">
                <a:latin typeface="Meiryo UI" panose="020B0604030504040204" pitchFamily="50" charset="-128"/>
                <a:ea typeface="Meiryo UI" panose="020B0604030504040204" pitchFamily="50" charset="-128"/>
              </a:rPr>
              <a:t>、</a:t>
            </a:r>
            <a:r>
              <a:rPr kumimoji="1" lang="ja-JP" altLang="en-US" sz="1400" b="1" u="sng" dirty="0" smtClean="0">
                <a:latin typeface="Meiryo UI" panose="020B0604030504040204" pitchFamily="50" charset="-128"/>
                <a:ea typeface="Meiryo UI" panose="020B0604030504040204" pitchFamily="50" charset="-128"/>
              </a:rPr>
              <a:t>東淀</a:t>
            </a:r>
            <a:r>
              <a:rPr kumimoji="1" lang="ja-JP" altLang="en-US" sz="1400" b="1" u="sng" dirty="0">
                <a:latin typeface="Meiryo UI" panose="020B0604030504040204" pitchFamily="50" charset="-128"/>
                <a:ea typeface="Meiryo UI" panose="020B0604030504040204" pitchFamily="50" charset="-128"/>
              </a:rPr>
              <a:t>工業の敷地を新校</a:t>
            </a:r>
            <a:r>
              <a:rPr kumimoji="1" lang="ja-JP" altLang="en-US" sz="1400" dirty="0">
                <a:latin typeface="Meiryo UI" panose="020B0604030504040204" pitchFamily="50" charset="-128"/>
                <a:ea typeface="Meiryo UI" panose="020B0604030504040204" pitchFamily="50" charset="-128"/>
              </a:rPr>
              <a:t>の開設地と</a:t>
            </a:r>
            <a:r>
              <a:rPr kumimoji="1" lang="ja-JP" altLang="en-US" sz="1400" dirty="0" smtClean="0">
                <a:latin typeface="Meiryo UI" panose="020B0604030504040204" pitchFamily="50" charset="-128"/>
                <a:ea typeface="Meiryo UI" panose="020B0604030504040204" pitchFamily="50" charset="-128"/>
              </a:rPr>
              <a:t>する</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4AAECB83-58DA-495C-AD90-825F59A03968}"/>
              </a:ext>
            </a:extLst>
          </p:cNvPr>
          <p:cNvSpPr/>
          <p:nvPr/>
        </p:nvSpPr>
        <p:spPr>
          <a:xfrm>
            <a:off x="962805" y="4210279"/>
            <a:ext cx="1836000" cy="3656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dirty="0" smtClean="0">
                <a:latin typeface="Meiryo UI" panose="020B0604030504040204" pitchFamily="50" charset="-128"/>
                <a:ea typeface="Meiryo UI" panose="020B0604030504040204" pitchFamily="50" charset="-128"/>
              </a:rPr>
              <a:t>新工業系高校について</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30708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3369</TotalTime>
  <Words>5180</Words>
  <Application>Microsoft Office PowerPoint</Application>
  <PresentationFormat>ワイド画面</PresentationFormat>
  <Paragraphs>910</Paragraphs>
  <Slides>22</Slides>
  <Notes>2</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22</vt:i4>
      </vt:variant>
    </vt:vector>
  </HeadingPairs>
  <TitlesOfParts>
    <vt:vector size="33" baseType="lpstr">
      <vt:lpstr>HG丸ｺﾞｼｯｸM-PRO</vt:lpstr>
      <vt:lpstr>Meiryo UI</vt:lpstr>
      <vt:lpstr>ＭＳ Ｐゴシック</vt:lpstr>
      <vt:lpstr>游ゴシック</vt:lpstr>
      <vt:lpstr>游ゴシック Light</vt:lpstr>
      <vt:lpstr>游明朝</vt:lpstr>
      <vt:lpstr>Arial</vt:lpstr>
      <vt:lpstr>Times New Roman</vt:lpstr>
      <vt:lpstr>Wingdings</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福本　統</dc:creator>
  <cp:lastModifiedBy>針原　弘樹</cp:lastModifiedBy>
  <cp:revision>445</cp:revision>
  <cp:lastPrinted>2022-05-10T09:24:41Z</cp:lastPrinted>
  <dcterms:created xsi:type="dcterms:W3CDTF">2022-03-10T02:47:48Z</dcterms:created>
  <dcterms:modified xsi:type="dcterms:W3CDTF">2022-05-10T09:25:56Z</dcterms:modified>
</cp:coreProperties>
</file>