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5">
  <p:sldMasterIdLst>
    <p:sldMasterId id="2147483660" r:id="rId1"/>
  </p:sldMasterIdLst>
  <p:notesMasterIdLst>
    <p:notesMasterId r:id="rId133"/>
  </p:notesMasterIdLst>
  <p:sldIdLst>
    <p:sldId id="261" r:id="rId2"/>
    <p:sldId id="345" r:id="rId3"/>
    <p:sldId id="346" r:id="rId4"/>
    <p:sldId id="335" r:id="rId5"/>
    <p:sldId id="347" r:id="rId6"/>
    <p:sldId id="348" r:id="rId7"/>
    <p:sldId id="349" r:id="rId8"/>
    <p:sldId id="350" r:id="rId9"/>
    <p:sldId id="351" r:id="rId10"/>
    <p:sldId id="376" r:id="rId11"/>
    <p:sldId id="352" r:id="rId12"/>
    <p:sldId id="353" r:id="rId13"/>
    <p:sldId id="542" r:id="rId14"/>
    <p:sldId id="543" r:id="rId15"/>
    <p:sldId id="357" r:id="rId16"/>
    <p:sldId id="358" r:id="rId17"/>
    <p:sldId id="356" r:id="rId18"/>
    <p:sldId id="359" r:id="rId19"/>
    <p:sldId id="360" r:id="rId20"/>
    <p:sldId id="361" r:id="rId21"/>
    <p:sldId id="561" r:id="rId22"/>
    <p:sldId id="364" r:id="rId23"/>
    <p:sldId id="544" r:id="rId24"/>
    <p:sldId id="545" r:id="rId25"/>
    <p:sldId id="546" r:id="rId26"/>
    <p:sldId id="547" r:id="rId27"/>
    <p:sldId id="548" r:id="rId28"/>
    <p:sldId id="367" r:id="rId29"/>
    <p:sldId id="368" r:id="rId30"/>
    <p:sldId id="369" r:id="rId31"/>
    <p:sldId id="374" r:id="rId32"/>
    <p:sldId id="373" r:id="rId33"/>
    <p:sldId id="381" r:id="rId34"/>
    <p:sldId id="504" r:id="rId35"/>
    <p:sldId id="505" r:id="rId36"/>
    <p:sldId id="372" r:id="rId37"/>
    <p:sldId id="380" r:id="rId38"/>
    <p:sldId id="379" r:id="rId39"/>
    <p:sldId id="382" r:id="rId40"/>
    <p:sldId id="549" r:id="rId41"/>
    <p:sldId id="385" r:id="rId42"/>
    <p:sldId id="383" r:id="rId43"/>
    <p:sldId id="387" r:id="rId44"/>
    <p:sldId id="388" r:id="rId45"/>
    <p:sldId id="389" r:id="rId46"/>
    <p:sldId id="390" r:id="rId47"/>
    <p:sldId id="391" r:id="rId48"/>
    <p:sldId id="392" r:id="rId49"/>
    <p:sldId id="377" r:id="rId50"/>
    <p:sldId id="397" r:id="rId51"/>
    <p:sldId id="398" r:id="rId52"/>
    <p:sldId id="399" r:id="rId53"/>
    <p:sldId id="400" r:id="rId54"/>
    <p:sldId id="550" r:id="rId55"/>
    <p:sldId id="402" r:id="rId56"/>
    <p:sldId id="401" r:id="rId57"/>
    <p:sldId id="404" r:id="rId58"/>
    <p:sldId id="405" r:id="rId59"/>
    <p:sldId id="406" r:id="rId60"/>
    <p:sldId id="407" r:id="rId61"/>
    <p:sldId id="408" r:id="rId62"/>
    <p:sldId id="409" r:id="rId63"/>
    <p:sldId id="410" r:id="rId64"/>
    <p:sldId id="411" r:id="rId65"/>
    <p:sldId id="551" r:id="rId66"/>
    <p:sldId id="413" r:id="rId67"/>
    <p:sldId id="415" r:id="rId68"/>
    <p:sldId id="552" r:id="rId69"/>
    <p:sldId id="553" r:id="rId70"/>
    <p:sldId id="554" r:id="rId71"/>
    <p:sldId id="555" r:id="rId72"/>
    <p:sldId id="556" r:id="rId73"/>
    <p:sldId id="557" r:id="rId74"/>
    <p:sldId id="423" r:id="rId75"/>
    <p:sldId id="424" r:id="rId76"/>
    <p:sldId id="427" r:id="rId77"/>
    <p:sldId id="428" r:id="rId78"/>
    <p:sldId id="425" r:id="rId79"/>
    <p:sldId id="430" r:id="rId80"/>
    <p:sldId id="431" r:id="rId81"/>
    <p:sldId id="558" r:id="rId82"/>
    <p:sldId id="486" r:id="rId83"/>
    <p:sldId id="506" r:id="rId84"/>
    <p:sldId id="434" r:id="rId85"/>
    <p:sldId id="559" r:id="rId86"/>
    <p:sldId id="507" r:id="rId87"/>
    <p:sldId id="508" r:id="rId88"/>
    <p:sldId id="437" r:id="rId89"/>
    <p:sldId id="438" r:id="rId90"/>
    <p:sldId id="439" r:id="rId91"/>
    <p:sldId id="440" r:id="rId92"/>
    <p:sldId id="441" r:id="rId93"/>
    <p:sldId id="442" r:id="rId94"/>
    <p:sldId id="403" r:id="rId95"/>
    <p:sldId id="443" r:id="rId96"/>
    <p:sldId id="509" r:id="rId97"/>
    <p:sldId id="510" r:id="rId98"/>
    <p:sldId id="560" r:id="rId99"/>
    <p:sldId id="445" r:id="rId100"/>
    <p:sldId id="446" r:id="rId101"/>
    <p:sldId id="447" r:id="rId102"/>
    <p:sldId id="448" r:id="rId103"/>
    <p:sldId id="450" r:id="rId104"/>
    <p:sldId id="451" r:id="rId105"/>
    <p:sldId id="452" r:id="rId106"/>
    <p:sldId id="453" r:id="rId107"/>
    <p:sldId id="454" r:id="rId108"/>
    <p:sldId id="455" r:id="rId109"/>
    <p:sldId id="457" r:id="rId110"/>
    <p:sldId id="456" r:id="rId111"/>
    <p:sldId id="458" r:id="rId112"/>
    <p:sldId id="459" r:id="rId113"/>
    <p:sldId id="460" r:id="rId114"/>
    <p:sldId id="461" r:id="rId115"/>
    <p:sldId id="462" r:id="rId116"/>
    <p:sldId id="463" r:id="rId117"/>
    <p:sldId id="464" r:id="rId118"/>
    <p:sldId id="465" r:id="rId119"/>
    <p:sldId id="466" r:id="rId120"/>
    <p:sldId id="467" r:id="rId121"/>
    <p:sldId id="468" r:id="rId122"/>
    <p:sldId id="469" r:id="rId123"/>
    <p:sldId id="470" r:id="rId124"/>
    <p:sldId id="471" r:id="rId125"/>
    <p:sldId id="472" r:id="rId126"/>
    <p:sldId id="473" r:id="rId127"/>
    <p:sldId id="474" r:id="rId128"/>
    <p:sldId id="475" r:id="rId129"/>
    <p:sldId id="476" r:id="rId130"/>
    <p:sldId id="477" r:id="rId131"/>
    <p:sldId id="522" r:id="rId1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34516-8DB2-9CE4-0AB1-848D9D730B39}" name="jmc株式会社" initials="" userId="S::jmc_office_1013@jmc-ltd.co.jp::dd0ad62f-57d3-4282-a442-3ac0368c37de" providerId="AD"/>
  <p188:author id="{E461EE19-CF52-BDE0-11B7-55BEBF93427D}" name="jmc株式会社" initials="" userId="S::jmc_office_1021@jmc-ltd.co.jp::6894eeac-7914-47a9-b060-730a3490bf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畑　憲一郎" initials="畑　憲一郎" lastIdx="1" clrIdx="0">
    <p:extLst>
      <p:ext uri="{19B8F6BF-5375-455C-9EA6-DF929625EA0E}">
        <p15:presenceInfo xmlns:p15="http://schemas.microsoft.com/office/powerpoint/2012/main" userId="S::HataK@lan.pref.osaka.jp::9f71fe9e-1d0d-4421-ad8a-62fd8849ba3f" providerId="AD"/>
      </p:ext>
    </p:extLst>
  </p:cmAuthor>
  <p:cmAuthor id="2" name="前河　桜" initials="前河　桜" lastIdx="1" clrIdx="1">
    <p:extLst>
      <p:ext uri="{19B8F6BF-5375-455C-9EA6-DF929625EA0E}">
        <p15:presenceInfo xmlns:p15="http://schemas.microsoft.com/office/powerpoint/2012/main" userId="S::MaekawaSa@lan.pref.osaka.jp::097e6827-f479-4f88-942b-9b0af6a87d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0" autoAdjust="0"/>
    <p:restoredTop sz="93899" autoAdjust="0"/>
  </p:normalViewPr>
  <p:slideViewPr>
    <p:cSldViewPr snapToGrid="0">
      <p:cViewPr varScale="1">
        <p:scale>
          <a:sx n="100" d="100"/>
          <a:sy n="100" d="100"/>
        </p:scale>
        <p:origin x="1734"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commentAuthors" Target="commentAuthors.xml"/><Relationship Id="rId139"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DBF329F-67F8-49B1-9D6D-33856F03AD83}" type="datetimeFigureOut">
              <a:rPr kumimoji="1" lang="ja-JP" altLang="en-US" smtClean="0"/>
              <a:t>2024/9/3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5260E62-84C4-4DE3-9925-53B59FFD0F91}" type="slidenum">
              <a:rPr kumimoji="1" lang="ja-JP" altLang="en-US" smtClean="0"/>
              <a:t>‹#›</a:t>
            </a:fld>
            <a:endParaRPr kumimoji="1" lang="ja-JP" altLang="en-US"/>
          </a:p>
        </p:txBody>
      </p:sp>
    </p:spTree>
    <p:extLst>
      <p:ext uri="{BB962C8B-B14F-4D97-AF65-F5344CB8AC3E}">
        <p14:creationId xmlns:p14="http://schemas.microsoft.com/office/powerpoint/2010/main" val="1583144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260E62-84C4-4DE3-9925-53B59FFD0F91}" type="slidenum">
              <a:rPr kumimoji="1" lang="ja-JP" altLang="en-US" smtClean="0"/>
              <a:t>26</a:t>
            </a:fld>
            <a:endParaRPr kumimoji="1" lang="ja-JP" altLang="en-US"/>
          </a:p>
        </p:txBody>
      </p:sp>
    </p:spTree>
    <p:extLst>
      <p:ext uri="{BB962C8B-B14F-4D97-AF65-F5344CB8AC3E}">
        <p14:creationId xmlns:p14="http://schemas.microsoft.com/office/powerpoint/2010/main" val="316857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CB14452-C42D-430A-8BDF-FAA6E3E564EF}"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03006" y="6356351"/>
            <a:ext cx="2057400" cy="365125"/>
          </a:xfrm>
        </p:spPr>
        <p:txBody>
          <a:bodyPr/>
          <a:lstStyle/>
          <a:p>
            <a:fld id="{C4E6320A-E54E-4C75-AECD-96065BC1D0C9}" type="slidenum">
              <a:rPr kumimoji="1" lang="ja-JP" altLang="en-US" smtClean="0"/>
              <a:t>‹#›</a:t>
            </a:fld>
            <a:endParaRPr kumimoji="1" lang="ja-JP" altLang="en-US" dirty="0"/>
          </a:p>
        </p:txBody>
      </p:sp>
    </p:spTree>
    <p:extLst>
      <p:ext uri="{BB962C8B-B14F-4D97-AF65-F5344CB8AC3E}">
        <p14:creationId xmlns:p14="http://schemas.microsoft.com/office/powerpoint/2010/main" val="357511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92ED20-BB33-46C1-9CCF-3AC37CA209BA}"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423422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049BCF-9ECB-42B6-AAC5-14E30002AB35}"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60628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667E66-C64B-45B6-8D3E-F464772CC7A3}"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84908" y="6356351"/>
            <a:ext cx="2057400" cy="365125"/>
          </a:xfrm>
        </p:spPr>
        <p:txBody>
          <a:bodyPr/>
          <a:lstStyle/>
          <a:p>
            <a:fld id="{C4E6320A-E54E-4C75-AECD-96065BC1D0C9}" type="slidenum">
              <a:rPr kumimoji="1" lang="ja-JP" altLang="en-US" smtClean="0"/>
              <a:pPr/>
              <a:t>‹#›</a:t>
            </a:fld>
            <a:endParaRPr kumimoji="1" lang="ja-JP" altLang="en-US" dirty="0"/>
          </a:p>
        </p:txBody>
      </p:sp>
    </p:spTree>
    <p:extLst>
      <p:ext uri="{BB962C8B-B14F-4D97-AF65-F5344CB8AC3E}">
        <p14:creationId xmlns:p14="http://schemas.microsoft.com/office/powerpoint/2010/main" val="227350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DC6195-5542-44D8-BCB4-6B1366D73628}" type="datetime1">
              <a:rPr kumimoji="1" lang="ja-JP" altLang="en-US" smtClean="0"/>
              <a:t>2024/9/3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162911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79D9B4-03A9-455E-B10B-E86647053137}"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98946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455655-A941-46A4-8892-2F3880077F94}" type="datetime1">
              <a:rPr kumimoji="1" lang="ja-JP" altLang="en-US" smtClean="0"/>
              <a:t>2024/9/3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93752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7C506C-F6D6-40E9-8AB6-54BE8ED87D15}" type="datetime1">
              <a:rPr kumimoji="1" lang="ja-JP" altLang="en-US" smtClean="0"/>
              <a:t>2024/9/3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93908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4D915-B487-4B7E-94BB-11376DD581CD}" type="datetime1">
              <a:rPr kumimoji="1" lang="ja-JP" altLang="en-US" smtClean="0"/>
              <a:t>2024/9/3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255651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36699E-3C0A-41C1-9B69-FCA84DB59C7D}"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128454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EB5A15-3A6C-408F-926C-9A06E4209906}" type="datetime1">
              <a:rPr kumimoji="1" lang="ja-JP" altLang="en-US" smtClean="0"/>
              <a:t>2024/9/3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391431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59538-CD82-4985-BAE2-5AA7F5AA06B8}" type="datetime1">
              <a:rPr kumimoji="1" lang="ja-JP" altLang="en-US" smtClean="0"/>
              <a:t>2024/9/3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6320A-E54E-4C75-AECD-96065BC1D0C9}" type="slidenum">
              <a:rPr kumimoji="1" lang="ja-JP" altLang="en-US" smtClean="0"/>
              <a:t>‹#›</a:t>
            </a:fld>
            <a:endParaRPr kumimoji="1" lang="ja-JP" altLang="en-US"/>
          </a:p>
        </p:txBody>
      </p:sp>
    </p:spTree>
    <p:extLst>
      <p:ext uri="{BB962C8B-B14F-4D97-AF65-F5344CB8AC3E}">
        <p14:creationId xmlns:p14="http://schemas.microsoft.com/office/powerpoint/2010/main" val="75322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0.emf"/><Relationship Id="rId1" Type="http://schemas.openxmlformats.org/officeDocument/2006/relationships/slideLayout" Target="../slideLayouts/slideLayout1.xml"/><Relationship Id="rId4" Type="http://schemas.openxmlformats.org/officeDocument/2006/relationships/image" Target="../media/image182.emf"/></Relationships>
</file>

<file path=ppt/slides/_rels/slide102.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slideLayout" Target="../slideLayouts/slideLayout1.xml"/><Relationship Id="rId5" Type="http://schemas.openxmlformats.org/officeDocument/2006/relationships/image" Target="../media/image186.emf"/><Relationship Id="rId4" Type="http://schemas.openxmlformats.org/officeDocument/2006/relationships/image" Target="../media/image185.emf"/></Relationships>
</file>

<file path=ppt/slides/_rels/slide103.x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88.emf"/><Relationship Id="rId1" Type="http://schemas.openxmlformats.org/officeDocument/2006/relationships/slideLayout" Target="../slideLayouts/slideLayout1.xml"/><Relationship Id="rId5" Type="http://schemas.openxmlformats.org/officeDocument/2006/relationships/image" Target="../media/image191.emf"/><Relationship Id="rId4" Type="http://schemas.openxmlformats.org/officeDocument/2006/relationships/image" Target="../media/image190.emf"/></Relationships>
</file>

<file path=ppt/slides/_rels/slide105.xml.rels><?xml version="1.0" encoding="UTF-8" standalone="yes"?>
<Relationships xmlns="http://schemas.openxmlformats.org/package/2006/relationships"><Relationship Id="rId2" Type="http://schemas.openxmlformats.org/officeDocument/2006/relationships/image" Target="../media/image192.em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slideLayout" Target="../slideLayouts/slideLayout1.xml"/><Relationship Id="rId5" Type="http://schemas.openxmlformats.org/officeDocument/2006/relationships/image" Target="../media/image196.emf"/><Relationship Id="rId4" Type="http://schemas.openxmlformats.org/officeDocument/2006/relationships/image" Target="../media/image195.emf"/></Relationships>
</file>

<file path=ppt/slides/_rels/slide107.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slideLayout" Target="../slideLayouts/slideLayout1.xml"/><Relationship Id="rId4" Type="http://schemas.openxmlformats.org/officeDocument/2006/relationships/image" Target="../media/image200.emf"/></Relationships>
</file>

<file path=ppt/slides/_rels/slide109.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slideLayout" Target="../slideLayouts/slideLayout1.xml"/><Relationship Id="rId4" Type="http://schemas.openxmlformats.org/officeDocument/2006/relationships/image" Target="../media/image203.emf"/></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05.emf"/><Relationship Id="rId2" Type="http://schemas.openxmlformats.org/officeDocument/2006/relationships/image" Target="../media/image204.emf"/><Relationship Id="rId1" Type="http://schemas.openxmlformats.org/officeDocument/2006/relationships/slideLayout" Target="../slideLayouts/slideLayout1.xml"/><Relationship Id="rId4" Type="http://schemas.openxmlformats.org/officeDocument/2006/relationships/image" Target="../media/image206.emf"/></Relationships>
</file>

<file path=ppt/slides/_rels/slide111.xml.rels><?xml version="1.0" encoding="UTF-8" standalone="yes"?>
<Relationships xmlns="http://schemas.openxmlformats.org/package/2006/relationships"><Relationship Id="rId3" Type="http://schemas.openxmlformats.org/officeDocument/2006/relationships/image" Target="../media/image208.emf"/><Relationship Id="rId2" Type="http://schemas.openxmlformats.org/officeDocument/2006/relationships/image" Target="../media/image207.emf"/><Relationship Id="rId1" Type="http://schemas.openxmlformats.org/officeDocument/2006/relationships/slideLayout" Target="../slideLayouts/slideLayout1.xml"/><Relationship Id="rId4" Type="http://schemas.openxmlformats.org/officeDocument/2006/relationships/image" Target="../media/image209.emf"/></Relationships>
</file>

<file path=ppt/slides/_rels/slide112.x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emf"/><Relationship Id="rId1" Type="http://schemas.openxmlformats.org/officeDocument/2006/relationships/slideLayout" Target="../slideLayouts/slideLayout1.xml"/><Relationship Id="rId4" Type="http://schemas.openxmlformats.org/officeDocument/2006/relationships/image" Target="../media/image212.emf"/></Relationships>
</file>

<file path=ppt/slides/_rels/slide113.x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slideLayout" Target="../slideLayouts/slideLayout1.xml"/><Relationship Id="rId4" Type="http://schemas.openxmlformats.org/officeDocument/2006/relationships/image" Target="../media/image215.emf"/></Relationships>
</file>

<file path=ppt/slides/_rels/slide114.x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emf"/><Relationship Id="rId1" Type="http://schemas.openxmlformats.org/officeDocument/2006/relationships/slideLayout" Target="../slideLayouts/slideLayout1.xml"/><Relationship Id="rId4" Type="http://schemas.openxmlformats.org/officeDocument/2006/relationships/image" Target="../media/image218.emf"/></Relationships>
</file>

<file path=ppt/slides/_rels/slide115.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9.emf"/><Relationship Id="rId1" Type="http://schemas.openxmlformats.org/officeDocument/2006/relationships/slideLayout" Target="../slideLayouts/slideLayout1.xml"/><Relationship Id="rId4" Type="http://schemas.openxmlformats.org/officeDocument/2006/relationships/image" Target="../media/image221.emf"/></Relationships>
</file>

<file path=ppt/slides/_rels/slide116.xml.rels><?xml version="1.0" encoding="UTF-8" standalone="yes"?>
<Relationships xmlns="http://schemas.openxmlformats.org/package/2006/relationships"><Relationship Id="rId2" Type="http://schemas.openxmlformats.org/officeDocument/2006/relationships/image" Target="../media/image222.emf"/><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23.emf"/><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25.emf"/><Relationship Id="rId2" Type="http://schemas.openxmlformats.org/officeDocument/2006/relationships/image" Target="../media/image224.emf"/><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27.emf"/><Relationship Id="rId2" Type="http://schemas.openxmlformats.org/officeDocument/2006/relationships/image" Target="../media/image22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228.emf"/><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32.emf"/><Relationship Id="rId2" Type="http://schemas.openxmlformats.org/officeDocument/2006/relationships/image" Target="../media/image231.em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234.emf"/><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35.emf"/><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36.e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237.emf"/><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3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239.emf"/><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4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xml"/><Relationship Id="rId4" Type="http://schemas.openxmlformats.org/officeDocument/2006/relationships/image" Target="../media/image58.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 Id="rId4" Type="http://schemas.openxmlformats.org/officeDocument/2006/relationships/image" Target="../media/image64.emf"/></Relationships>
</file>

<file path=ppt/slides/_rels/slide4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xml"/><Relationship Id="rId5" Type="http://schemas.openxmlformats.org/officeDocument/2006/relationships/image" Target="../media/image79.emf"/><Relationship Id="rId4" Type="http://schemas.openxmlformats.org/officeDocument/2006/relationships/image" Target="../media/image78.emf"/></Relationships>
</file>

<file path=ppt/slides/_rels/slide51.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xml"/><Relationship Id="rId5" Type="http://schemas.openxmlformats.org/officeDocument/2006/relationships/image" Target="../media/image84.emf"/><Relationship Id="rId4" Type="http://schemas.openxmlformats.org/officeDocument/2006/relationships/image" Target="../media/image83.emf"/></Relationships>
</file>

<file path=ppt/slides/_rels/slide5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1.xml"/><Relationship Id="rId5" Type="http://schemas.openxmlformats.org/officeDocument/2006/relationships/image" Target="../media/image90.emf"/><Relationship Id="rId4" Type="http://schemas.openxmlformats.org/officeDocument/2006/relationships/image" Target="../media/image89.emf"/></Relationships>
</file>

<file path=ppt/slides/_rels/slide5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1.xml"/><Relationship Id="rId4" Type="http://schemas.openxmlformats.org/officeDocument/2006/relationships/image" Target="../media/image104.emf"/></Relationships>
</file>

<file path=ppt/slides/_rels/slide6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1.xml"/><Relationship Id="rId4" Type="http://schemas.openxmlformats.org/officeDocument/2006/relationships/image" Target="../media/image107.emf"/></Relationships>
</file>

<file path=ppt/slides/_rels/slide6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1.xml"/><Relationship Id="rId4" Type="http://schemas.openxmlformats.org/officeDocument/2006/relationships/image" Target="../media/image132.emf"/></Relationships>
</file>

<file path=ppt/slides/_rels/slide82.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slideLayout" Target="../slideLayouts/slideLayout1.xml"/><Relationship Id="rId4" Type="http://schemas.openxmlformats.org/officeDocument/2006/relationships/image" Target="../media/image135.emf"/></Relationships>
</file>

<file path=ppt/slides/_rels/slide83.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1.xml"/><Relationship Id="rId4" Type="http://schemas.openxmlformats.org/officeDocument/2006/relationships/image" Target="../media/image138.emf"/></Relationships>
</file>

<file path=ppt/slides/_rels/slide84.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slideLayout" Target="../slideLayouts/slideLayout1.xml"/><Relationship Id="rId4" Type="http://schemas.openxmlformats.org/officeDocument/2006/relationships/image" Target="../media/image142.emf"/></Relationships>
</file>

<file path=ppt/slides/_rels/slide86.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slideLayout" Target="../slideLayouts/slideLayout1.xml"/><Relationship Id="rId4" Type="http://schemas.openxmlformats.org/officeDocument/2006/relationships/image" Target="../media/image145.emf"/></Relationships>
</file>

<file path=ppt/slides/_rels/slide87.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slideLayout" Target="../slideLayouts/slideLayout1.xml"/><Relationship Id="rId4" Type="http://schemas.openxmlformats.org/officeDocument/2006/relationships/image" Target="../media/image148.emf"/></Relationships>
</file>

<file path=ppt/slides/_rels/slide88.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slideLayout" Target="../slideLayouts/slideLayout1.xml"/><Relationship Id="rId5" Type="http://schemas.openxmlformats.org/officeDocument/2006/relationships/image" Target="../media/image153.emf"/><Relationship Id="rId4" Type="http://schemas.openxmlformats.org/officeDocument/2006/relationships/image" Target="../media/image152.emf"/></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slideLayout" Target="../slideLayouts/slideLayout1.xml"/><Relationship Id="rId5" Type="http://schemas.openxmlformats.org/officeDocument/2006/relationships/image" Target="../media/image158.emf"/><Relationship Id="rId4" Type="http://schemas.openxmlformats.org/officeDocument/2006/relationships/image" Target="../media/image157.emf"/></Relationships>
</file>

<file path=ppt/slides/_rels/slide92.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slideLayout" Target="../slideLayouts/slideLayout1.xml"/><Relationship Id="rId5" Type="http://schemas.openxmlformats.org/officeDocument/2006/relationships/image" Target="../media/image163.emf"/><Relationship Id="rId4" Type="http://schemas.openxmlformats.org/officeDocument/2006/relationships/image" Target="../media/image162.emf"/></Relationships>
</file>

<file path=ppt/slides/_rels/slide94.x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slideLayout" Target="../slideLayouts/slideLayout1.xml"/><Relationship Id="rId4" Type="http://schemas.openxmlformats.org/officeDocument/2006/relationships/image" Target="../media/image167.emf"/></Relationships>
</file>

<file path=ppt/slides/_rels/slide96.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8.emf"/><Relationship Id="rId1" Type="http://schemas.openxmlformats.org/officeDocument/2006/relationships/slideLayout" Target="../slideLayouts/slideLayout1.xml"/><Relationship Id="rId4" Type="http://schemas.openxmlformats.org/officeDocument/2006/relationships/image" Target="../media/image170.emf"/></Relationships>
</file>

<file path=ppt/slides/_rels/slide97.x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Layout" Target="../slideLayouts/slideLayout1.xml"/><Relationship Id="rId4" Type="http://schemas.openxmlformats.org/officeDocument/2006/relationships/image" Target="../media/image174.emf"/></Relationships>
</file>

<file path=ppt/slides/_rels/slide99.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image" Target="../media/image175.emf"/><Relationship Id="rId1" Type="http://schemas.openxmlformats.org/officeDocument/2006/relationships/slideLayout" Target="../slideLayouts/slideLayout1.xml"/><Relationship Id="rId5" Type="http://schemas.openxmlformats.org/officeDocument/2006/relationships/image" Target="../media/image178.emf"/><Relationship Id="rId4" Type="http://schemas.openxmlformats.org/officeDocument/2006/relationships/image" Target="../media/image17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14464E-FE97-4C98-A67C-1FE6867D83CA}"/>
              </a:ext>
            </a:extLst>
          </p:cNvPr>
          <p:cNvSpPr txBox="1"/>
          <p:nvPr/>
        </p:nvSpPr>
        <p:spPr>
          <a:xfrm>
            <a:off x="1574462" y="5771745"/>
            <a:ext cx="6552000"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当該調査における用語の定義は下記のとおり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○前回調査：令和元年度に実施した大阪府市町村ニーズ調査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○調査対象地域：府内全市町村</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3C1A838-148A-4C34-9E77-26103A2E2912}"/>
              </a:ext>
            </a:extLst>
          </p:cNvPr>
          <p:cNvSpPr txBox="1"/>
          <p:nvPr/>
        </p:nvSpPr>
        <p:spPr>
          <a:xfrm>
            <a:off x="1476000" y="2000174"/>
            <a:ext cx="6192000" cy="2339102"/>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大阪府子ども計画策定のための</a:t>
            </a:r>
            <a:endParaRPr kumimoji="1" lang="en-US" altLang="ja-JP" sz="3600" b="1" dirty="0">
              <a:latin typeface="Meiryo UI" panose="020B0604030504040204" pitchFamily="50" charset="-128"/>
              <a:ea typeface="Meiryo UI" panose="020B0604030504040204" pitchFamily="50" charset="-128"/>
            </a:endParaRPr>
          </a:p>
          <a:p>
            <a:pPr algn="ctr"/>
            <a:r>
              <a:rPr kumimoji="1" lang="ja-JP" altLang="en-US" sz="3600" b="1" dirty="0">
                <a:latin typeface="Meiryo UI" panose="020B0604030504040204" pitchFamily="50" charset="-128"/>
                <a:ea typeface="Meiryo UI" panose="020B0604030504040204" pitchFamily="50" charset="-128"/>
              </a:rPr>
              <a:t>実態調査結果</a:t>
            </a:r>
            <a:endParaRPr kumimoji="1" lang="en-US" altLang="ja-JP" sz="3600" b="1" dirty="0">
              <a:latin typeface="Meiryo UI" panose="020B0604030504040204" pitchFamily="50" charset="-128"/>
              <a:ea typeface="Meiryo UI" panose="020B0604030504040204" pitchFamily="50" charset="-128"/>
            </a:endParaRPr>
          </a:p>
          <a:p>
            <a:pPr algn="ct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ー市町村ニーズ調査ー</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（子育て当事者へのアンケート）</a:t>
            </a:r>
            <a:endParaRPr kumimoji="1" lang="en-US" altLang="ja-JP" sz="32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3EB09B2-532B-4BF1-AEFB-0A34BE5153F5}"/>
              </a:ext>
            </a:extLst>
          </p:cNvPr>
          <p:cNvSpPr txBox="1"/>
          <p:nvPr/>
        </p:nvSpPr>
        <p:spPr>
          <a:xfrm>
            <a:off x="2286000" y="4709427"/>
            <a:ext cx="4572000"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令和６年８月</a:t>
            </a:r>
            <a:endParaRPr kumimoji="1" lang="en-US" altLang="ja-JP" sz="28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大阪府福祉部子ども家庭局</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E646231-9E74-4E38-9698-1D0A336AD453}"/>
              </a:ext>
            </a:extLst>
          </p:cNvPr>
          <p:cNvSpPr/>
          <p:nvPr/>
        </p:nvSpPr>
        <p:spPr>
          <a:xfrm>
            <a:off x="7819560" y="146571"/>
            <a:ext cx="1211966" cy="360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a:solidFill>
                  <a:schemeClr val="tx1"/>
                </a:solidFill>
              </a:rPr>
              <a:t>資料２</a:t>
            </a:r>
            <a:endParaRPr kumimoji="1" lang="ja-JP" altLang="en-US" b="1" dirty="0">
              <a:solidFill>
                <a:schemeClr val="tx1"/>
              </a:solidFill>
            </a:endParaRPr>
          </a:p>
        </p:txBody>
      </p:sp>
    </p:spTree>
    <p:extLst>
      <p:ext uri="{BB962C8B-B14F-4D97-AF65-F5344CB8AC3E}">
        <p14:creationId xmlns:p14="http://schemas.microsoft.com/office/powerpoint/2010/main" val="301823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5" name="テキスト ボックス 4">
            <a:extLst>
              <a:ext uri="{FF2B5EF4-FFF2-40B4-BE49-F238E27FC236}">
                <a16:creationId xmlns:a16="http://schemas.microsoft.com/office/drawing/2014/main" id="{63E24DB4-53B4-358E-55C3-21950501574D}"/>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◆問９ー子育て（教育を含む）に日常的にかかわっている人や施設</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「父母ともに」が</a:t>
            </a:r>
            <a:r>
              <a:rPr kumimoji="1" lang="en-US" altLang="ja-JP" sz="1400" dirty="0">
                <a:latin typeface="Meiryo UI" panose="020B0604030504040204" pitchFamily="50" charset="-128"/>
                <a:ea typeface="Meiryo UI" panose="020B0604030504040204" pitchFamily="50" charset="-128"/>
              </a:rPr>
              <a:t>67.9</a:t>
            </a:r>
            <a:r>
              <a:rPr kumimoji="1" lang="ja-JP" altLang="en-US" sz="1400" dirty="0">
                <a:latin typeface="Meiryo UI" panose="020B0604030504040204" pitchFamily="50" charset="-128"/>
                <a:ea typeface="Meiryo UI" panose="020B0604030504040204" pitchFamily="50" charset="-128"/>
              </a:rPr>
              <a:t>％で最も高く、次いで「母親」が</a:t>
            </a:r>
            <a:r>
              <a:rPr kumimoji="1" lang="en-US" altLang="ja-JP" sz="1400" dirty="0">
                <a:latin typeface="Meiryo UI" panose="020B0604030504040204" pitchFamily="50" charset="-128"/>
                <a:ea typeface="Meiryo UI" panose="020B0604030504040204" pitchFamily="50" charset="-128"/>
              </a:rPr>
              <a:t>30.4</a:t>
            </a:r>
            <a:r>
              <a:rPr kumimoji="1" lang="ja-JP" altLang="en-US" sz="1400" dirty="0">
                <a:latin typeface="Meiryo UI" panose="020B0604030504040204" pitchFamily="50" charset="-128"/>
                <a:ea typeface="Meiryo UI" panose="020B0604030504040204" pitchFamily="50" charset="-128"/>
              </a:rPr>
              <a:t>％、「認定こども園」が</a:t>
            </a:r>
            <a:r>
              <a:rPr kumimoji="1" lang="en-US" altLang="ja-JP" sz="1400" dirty="0">
                <a:latin typeface="Meiryo UI" panose="020B0604030504040204" pitchFamily="50" charset="-128"/>
                <a:ea typeface="Meiryo UI" panose="020B0604030504040204" pitchFamily="50" charset="-128"/>
              </a:rPr>
              <a:t>22.4</a:t>
            </a:r>
            <a:r>
              <a:rPr kumimoji="1" lang="ja-JP" altLang="en-US" sz="1400" dirty="0">
                <a:latin typeface="Meiryo UI" panose="020B0604030504040204" pitchFamily="50" charset="-128"/>
                <a:ea typeface="Meiryo UI" panose="020B0604030504040204" pitchFamily="50" charset="-128"/>
              </a:rPr>
              <a:t>％、「保育所」が</a:t>
            </a:r>
            <a:r>
              <a:rPr kumimoji="1" lang="en-US" altLang="ja-JP" sz="1400" dirty="0">
                <a:latin typeface="Meiryo UI" panose="020B0604030504040204" pitchFamily="50" charset="-128"/>
                <a:ea typeface="Meiryo UI" panose="020B0604030504040204" pitchFamily="50" charset="-128"/>
              </a:rPr>
              <a:t>20.5</a:t>
            </a:r>
            <a:r>
              <a:rPr kumimoji="1" lang="ja-JP" altLang="en-US" sz="1400" dirty="0">
                <a:latin typeface="Meiryo UI" panose="020B0604030504040204" pitchFamily="50" charset="-128"/>
                <a:ea typeface="Meiryo UI" panose="020B0604030504040204" pitchFamily="50" charset="-128"/>
              </a:rPr>
              <a:t>％、「祖父母」が</a:t>
            </a:r>
            <a:r>
              <a:rPr kumimoji="1" lang="en-US" altLang="ja-JP" sz="1400" dirty="0">
                <a:latin typeface="Meiryo UI" panose="020B0604030504040204" pitchFamily="50" charset="-128"/>
                <a:ea typeface="Meiryo UI" panose="020B0604030504040204" pitchFamily="50" charset="-128"/>
              </a:rPr>
              <a:t>19.1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5FA9152-E3B7-52EA-1A6E-565E13C40A30}"/>
              </a:ext>
            </a:extLst>
          </p:cNvPr>
          <p:cNvSpPr txBox="1"/>
          <p:nvPr/>
        </p:nvSpPr>
        <p:spPr>
          <a:xfrm>
            <a:off x="1774212" y="1385952"/>
            <a:ext cx="559557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子育て（教育を含む）に日常的にかかわっている人や施設</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58E21BBC-B8F7-482B-23E9-96E6E02AB5EF}"/>
              </a:ext>
            </a:extLst>
          </p:cNvPr>
          <p:cNvPicPr>
            <a:picLocks noChangeAspect="1"/>
          </p:cNvPicPr>
          <p:nvPr/>
        </p:nvPicPr>
        <p:blipFill>
          <a:blip r:embed="rId2"/>
          <a:stretch>
            <a:fillRect/>
          </a:stretch>
        </p:blipFill>
        <p:spPr>
          <a:xfrm>
            <a:off x="-95873" y="1694110"/>
            <a:ext cx="7229856" cy="5335524"/>
          </a:xfrm>
          <a:prstGeom prst="rect">
            <a:avLst/>
          </a:prstGeom>
        </p:spPr>
      </p:pic>
      <p:sp>
        <p:nvSpPr>
          <p:cNvPr id="3" name="スライド番号プレースホルダー 2">
            <a:extLst>
              <a:ext uri="{FF2B5EF4-FFF2-40B4-BE49-F238E27FC236}">
                <a16:creationId xmlns:a16="http://schemas.microsoft.com/office/drawing/2014/main" id="{0CF81C76-0BCF-7AA2-C74C-019498B59BDE}"/>
              </a:ext>
            </a:extLst>
          </p:cNvPr>
          <p:cNvSpPr>
            <a:spLocks noGrp="1"/>
          </p:cNvSpPr>
          <p:nvPr>
            <p:ph type="sldNum" sz="quarter" idx="12"/>
          </p:nvPr>
        </p:nvSpPr>
        <p:spPr/>
        <p:txBody>
          <a:bodyPr/>
          <a:lstStyle/>
          <a:p>
            <a:fld id="{C4E6320A-E54E-4C75-AECD-96065BC1D0C9}" type="slidenum">
              <a:rPr kumimoji="1" lang="ja-JP" altLang="en-US" smtClean="0"/>
              <a:t>9</a:t>
            </a:fld>
            <a:endParaRPr kumimoji="1" lang="ja-JP" altLang="en-US" dirty="0"/>
          </a:p>
        </p:txBody>
      </p:sp>
    </p:spTree>
    <p:extLst>
      <p:ext uri="{BB962C8B-B14F-4D97-AF65-F5344CB8AC3E}">
        <p14:creationId xmlns:p14="http://schemas.microsoft.com/office/powerpoint/2010/main" val="67331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32-1</a:t>
            </a:r>
            <a:r>
              <a:rPr kumimoji="1" lang="ja-JP" altLang="en-US" sz="1400" dirty="0">
                <a:latin typeface="Meiryo UI" panose="020B0604030504040204" pitchFamily="50" charset="-128"/>
                <a:ea typeface="Meiryo UI" panose="020B0604030504040204" pitchFamily="50" charset="-128"/>
              </a:rPr>
              <a:t>ー利用したい一時預かりサービス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「幼稚園・保育所などの施設で子どもをみてくれるサービス」が</a:t>
            </a:r>
            <a:r>
              <a:rPr kumimoji="1" lang="en-US" altLang="ja-JP" sz="1400" dirty="0">
                <a:latin typeface="Meiryo UI" panose="020B0604030504040204" pitchFamily="50" charset="-128"/>
                <a:ea typeface="Meiryo UI" panose="020B0604030504040204" pitchFamily="50" charset="-128"/>
              </a:rPr>
              <a:t>85.6</a:t>
            </a:r>
            <a:r>
              <a:rPr kumimoji="1" lang="ja-JP" altLang="en-US" sz="1400" dirty="0">
                <a:latin typeface="Meiryo UI" panose="020B0604030504040204" pitchFamily="50" charset="-128"/>
                <a:ea typeface="Meiryo UI" panose="020B0604030504040204" pitchFamily="50" charset="-128"/>
              </a:rPr>
              <a:t>％で最も高く、次いで「地域子育て支援拠点などの小規模な施設で子どもをみてくれるサービス」が</a:t>
            </a:r>
            <a:r>
              <a:rPr kumimoji="1" lang="en-US" altLang="ja-JP" sz="1400" dirty="0">
                <a:latin typeface="Meiryo UI" panose="020B0604030504040204" pitchFamily="50" charset="-128"/>
                <a:ea typeface="Meiryo UI" panose="020B0604030504040204" pitchFamily="50" charset="-128"/>
              </a:rPr>
              <a:t>41.3</a:t>
            </a:r>
            <a:r>
              <a:rPr kumimoji="1" lang="ja-JP" altLang="en-US" sz="1400" dirty="0">
                <a:latin typeface="Meiryo UI" panose="020B0604030504040204" pitchFamily="50" charset="-128"/>
                <a:ea typeface="Meiryo UI" panose="020B0604030504040204" pitchFamily="50" charset="-128"/>
              </a:rPr>
              <a:t>％、「ファミリー・サポート・センターに登録している近所の人などがその自宅などで子どもをみてくれるサービス」が</a:t>
            </a:r>
            <a:r>
              <a:rPr kumimoji="1" lang="en-US" altLang="ja-JP" sz="1400" dirty="0">
                <a:latin typeface="Meiryo UI" panose="020B0604030504040204" pitchFamily="50" charset="-128"/>
                <a:ea typeface="Meiryo UI" panose="020B0604030504040204" pitchFamily="50" charset="-128"/>
              </a:rPr>
              <a:t>12.9</a:t>
            </a:r>
            <a:r>
              <a:rPr kumimoji="1" lang="ja-JP" altLang="en-US" sz="1400" dirty="0">
                <a:latin typeface="Meiryo UI" panose="020B0604030504040204" pitchFamily="50" charset="-128"/>
                <a:ea typeface="Meiryo UI" panose="020B0604030504040204" pitchFamily="50" charset="-128"/>
              </a:rPr>
              <a:t>％、「民間事業者などが自宅を訪問し、子どもをみてくれるサービス」が</a:t>
            </a:r>
            <a:r>
              <a:rPr kumimoji="1" lang="en-US" altLang="ja-JP" sz="1400" dirty="0">
                <a:latin typeface="Meiryo UI" panose="020B0604030504040204" pitchFamily="50" charset="-128"/>
                <a:ea typeface="Meiryo UI" panose="020B0604030504040204" pitchFamily="50" charset="-128"/>
              </a:rPr>
              <a:t>9.6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579009"/>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利用したい一時預かりサービス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F1736BB6-488F-B81B-894F-E342A6C63B44}"/>
              </a:ext>
            </a:extLst>
          </p:cNvPr>
          <p:cNvPicPr>
            <a:picLocks noChangeAspect="1"/>
          </p:cNvPicPr>
          <p:nvPr/>
        </p:nvPicPr>
        <p:blipFill>
          <a:blip r:embed="rId2"/>
          <a:stretch>
            <a:fillRect/>
          </a:stretch>
        </p:blipFill>
        <p:spPr>
          <a:xfrm>
            <a:off x="-376277" y="1968404"/>
            <a:ext cx="8532000" cy="4677861"/>
          </a:xfrm>
          <a:prstGeom prst="rect">
            <a:avLst/>
          </a:prstGeom>
        </p:spPr>
      </p:pic>
      <p:sp>
        <p:nvSpPr>
          <p:cNvPr id="3" name="スライド番号プレースホルダー 2">
            <a:extLst>
              <a:ext uri="{FF2B5EF4-FFF2-40B4-BE49-F238E27FC236}">
                <a16:creationId xmlns:a16="http://schemas.microsoft.com/office/drawing/2014/main" id="{9E07411D-7F0B-C80F-F6B7-9CB186C64144}"/>
              </a:ext>
            </a:extLst>
          </p:cNvPr>
          <p:cNvSpPr>
            <a:spLocks noGrp="1"/>
          </p:cNvSpPr>
          <p:nvPr>
            <p:ph type="sldNum" sz="quarter" idx="12"/>
          </p:nvPr>
        </p:nvSpPr>
        <p:spPr/>
        <p:txBody>
          <a:bodyPr/>
          <a:lstStyle/>
          <a:p>
            <a:fld id="{C4E6320A-E54E-4C75-AECD-96065BC1D0C9}" type="slidenum">
              <a:rPr kumimoji="1" lang="ja-JP" altLang="en-US" smtClean="0"/>
              <a:t>99</a:t>
            </a:fld>
            <a:endParaRPr kumimoji="1" lang="ja-JP" altLang="en-US" dirty="0"/>
          </a:p>
        </p:txBody>
      </p:sp>
    </p:spTree>
    <p:extLst>
      <p:ext uri="{BB962C8B-B14F-4D97-AF65-F5344CB8AC3E}">
        <p14:creationId xmlns:p14="http://schemas.microsoft.com/office/powerpoint/2010/main" val="15049944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ー宿泊を伴う一時預かりの利用希望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宿泊を伴う一時預かりの利用希望では「利用したい」が</a:t>
            </a:r>
            <a:r>
              <a:rPr kumimoji="1" lang="en-US" altLang="ja-JP" sz="1400" dirty="0">
                <a:latin typeface="Meiryo UI" panose="020B0604030504040204" pitchFamily="50" charset="-128"/>
                <a:ea typeface="Meiryo UI" panose="020B0604030504040204" pitchFamily="50" charset="-128"/>
              </a:rPr>
              <a:t>15.5</a:t>
            </a:r>
            <a:r>
              <a:rPr kumimoji="1" lang="ja-JP" altLang="en-US" sz="1400" dirty="0">
                <a:latin typeface="Meiryo UI" panose="020B0604030504040204" pitchFamily="50" charset="-128"/>
                <a:ea typeface="Meiryo UI" panose="020B0604030504040204" pitchFamily="50" charset="-128"/>
              </a:rPr>
              <a:t>％、「利用する必要はない」が</a:t>
            </a:r>
            <a:r>
              <a:rPr kumimoji="1" lang="en-US" altLang="ja-JP" sz="1400" dirty="0">
                <a:latin typeface="Meiryo UI" panose="020B0604030504040204" pitchFamily="50" charset="-128"/>
                <a:ea typeface="Meiryo UI" panose="020B0604030504040204" pitchFamily="50" charset="-128"/>
              </a:rPr>
              <a:t>78.3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宿泊を伴う一時預かりの利用目的では「保護者や家族の病気」が</a:t>
            </a:r>
            <a:r>
              <a:rPr kumimoji="1" lang="en-US" altLang="ja-JP" sz="1400" dirty="0">
                <a:latin typeface="Meiryo UI" panose="020B0604030504040204" pitchFamily="50" charset="-128"/>
                <a:ea typeface="Meiryo UI" panose="020B0604030504040204" pitchFamily="50" charset="-128"/>
              </a:rPr>
              <a:t>55.8</a:t>
            </a:r>
            <a:r>
              <a:rPr kumimoji="1" lang="ja-JP" altLang="en-US" sz="1400" dirty="0">
                <a:latin typeface="Meiryo UI" panose="020B0604030504040204" pitchFamily="50" charset="-128"/>
                <a:ea typeface="Meiryo UI" panose="020B0604030504040204" pitchFamily="50" charset="-128"/>
              </a:rPr>
              <a:t>％で最も高く、次いで「保護者や家族の育児疲れ・不安」が</a:t>
            </a:r>
            <a:r>
              <a:rPr kumimoji="1" lang="en-US" altLang="ja-JP" sz="1400" dirty="0">
                <a:latin typeface="Meiryo UI" panose="020B0604030504040204" pitchFamily="50" charset="-128"/>
                <a:ea typeface="Meiryo UI" panose="020B0604030504040204" pitchFamily="50" charset="-128"/>
              </a:rPr>
              <a:t>49.4</a:t>
            </a:r>
            <a:r>
              <a:rPr kumimoji="1" lang="ja-JP" altLang="en-US" sz="1400" dirty="0">
                <a:latin typeface="Meiryo UI" panose="020B0604030504040204" pitchFamily="50" charset="-128"/>
                <a:ea typeface="Meiryo UI" panose="020B0604030504040204" pitchFamily="50" charset="-128"/>
              </a:rPr>
              <a:t>％、「冠婚葬祭」が</a:t>
            </a:r>
            <a:r>
              <a:rPr kumimoji="1" lang="en-US" altLang="ja-JP" sz="1400" dirty="0">
                <a:latin typeface="Meiryo UI" panose="020B0604030504040204" pitchFamily="50" charset="-128"/>
                <a:ea typeface="Meiryo UI" panose="020B0604030504040204" pitchFamily="50" charset="-128"/>
              </a:rPr>
              <a:t>30.1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宿泊を伴う一時預かりを利用したい年間日数の合計では「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330918" y="2172935"/>
            <a:ext cx="2854036"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宿泊を伴う一時預かり</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FC77EE2D-6E48-7E55-9912-B741B5765035}"/>
              </a:ext>
            </a:extLst>
          </p:cNvPr>
          <p:cNvSpPr txBox="1"/>
          <p:nvPr/>
        </p:nvSpPr>
        <p:spPr>
          <a:xfrm>
            <a:off x="3184954" y="2172934"/>
            <a:ext cx="2854036"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宿泊を伴う一時預かり</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の利用目的</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C8C22BDF-0A8C-CF52-F475-4131631E506D}"/>
              </a:ext>
            </a:extLst>
          </p:cNvPr>
          <p:cNvSpPr txBox="1"/>
          <p:nvPr/>
        </p:nvSpPr>
        <p:spPr>
          <a:xfrm>
            <a:off x="6099027" y="2168317"/>
            <a:ext cx="2854036"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宿泊を伴う一時預かり</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を利用したい年間日数の合計</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39878119-A26D-3222-44B8-EDBBE345E079}"/>
              </a:ext>
            </a:extLst>
          </p:cNvPr>
          <p:cNvPicPr>
            <a:picLocks noChangeAspect="1"/>
          </p:cNvPicPr>
          <p:nvPr/>
        </p:nvPicPr>
        <p:blipFill>
          <a:blip r:embed="rId2"/>
          <a:stretch>
            <a:fillRect/>
          </a:stretch>
        </p:blipFill>
        <p:spPr>
          <a:xfrm>
            <a:off x="-552400" y="2768640"/>
            <a:ext cx="6480000" cy="2223425"/>
          </a:xfrm>
          <a:prstGeom prst="rect">
            <a:avLst/>
          </a:prstGeom>
        </p:spPr>
      </p:pic>
      <p:pic>
        <p:nvPicPr>
          <p:cNvPr id="11" name="図 10">
            <a:extLst>
              <a:ext uri="{FF2B5EF4-FFF2-40B4-BE49-F238E27FC236}">
                <a16:creationId xmlns:a16="http://schemas.microsoft.com/office/drawing/2014/main" id="{CF01AEBF-10BC-54A3-1120-E628863F1F10}"/>
              </a:ext>
            </a:extLst>
          </p:cNvPr>
          <p:cNvPicPr>
            <a:picLocks noChangeAspect="1"/>
          </p:cNvPicPr>
          <p:nvPr/>
        </p:nvPicPr>
        <p:blipFill>
          <a:blip r:embed="rId3"/>
          <a:stretch>
            <a:fillRect/>
          </a:stretch>
        </p:blipFill>
        <p:spPr>
          <a:xfrm>
            <a:off x="264729" y="2677772"/>
            <a:ext cx="7992000" cy="3371001"/>
          </a:xfrm>
          <a:prstGeom prst="rect">
            <a:avLst/>
          </a:prstGeom>
        </p:spPr>
      </p:pic>
      <p:pic>
        <p:nvPicPr>
          <p:cNvPr id="15" name="図 14">
            <a:extLst>
              <a:ext uri="{FF2B5EF4-FFF2-40B4-BE49-F238E27FC236}">
                <a16:creationId xmlns:a16="http://schemas.microsoft.com/office/drawing/2014/main" id="{3FBD7863-5CA3-0B1B-DBD1-0D58627FC753}"/>
              </a:ext>
            </a:extLst>
          </p:cNvPr>
          <p:cNvPicPr>
            <a:picLocks noChangeAspect="1"/>
          </p:cNvPicPr>
          <p:nvPr/>
        </p:nvPicPr>
        <p:blipFill>
          <a:blip r:embed="rId4"/>
          <a:stretch>
            <a:fillRect/>
          </a:stretch>
        </p:blipFill>
        <p:spPr>
          <a:xfrm>
            <a:off x="3044974" y="2627946"/>
            <a:ext cx="7992000" cy="4107190"/>
          </a:xfrm>
          <a:prstGeom prst="rect">
            <a:avLst/>
          </a:prstGeom>
        </p:spPr>
      </p:pic>
      <p:sp>
        <p:nvSpPr>
          <p:cNvPr id="5" name="スライド番号プレースホルダー 4">
            <a:extLst>
              <a:ext uri="{FF2B5EF4-FFF2-40B4-BE49-F238E27FC236}">
                <a16:creationId xmlns:a16="http://schemas.microsoft.com/office/drawing/2014/main" id="{AE83DAB9-DF29-27AA-E874-F06017153802}"/>
              </a:ext>
            </a:extLst>
          </p:cNvPr>
          <p:cNvSpPr>
            <a:spLocks noGrp="1"/>
          </p:cNvSpPr>
          <p:nvPr>
            <p:ph type="sldNum" sz="quarter" idx="12"/>
          </p:nvPr>
        </p:nvSpPr>
        <p:spPr/>
        <p:txBody>
          <a:bodyPr/>
          <a:lstStyle/>
          <a:p>
            <a:fld id="{C4E6320A-E54E-4C75-AECD-96065BC1D0C9}" type="slidenum">
              <a:rPr kumimoji="1" lang="ja-JP" altLang="en-US" smtClean="0"/>
              <a:t>100</a:t>
            </a:fld>
            <a:endParaRPr kumimoji="1" lang="ja-JP" altLang="en-US" dirty="0"/>
          </a:p>
        </p:txBody>
      </p:sp>
      <p:sp>
        <p:nvSpPr>
          <p:cNvPr id="12" name="テキスト ボックス 11">
            <a:extLst>
              <a:ext uri="{FF2B5EF4-FFF2-40B4-BE49-F238E27FC236}">
                <a16:creationId xmlns:a16="http://schemas.microsoft.com/office/drawing/2014/main" id="{82780597-1AA0-4F1A-9301-7C4AD273E7BD}"/>
              </a:ext>
            </a:extLst>
          </p:cNvPr>
          <p:cNvSpPr txBox="1"/>
          <p:nvPr/>
        </p:nvSpPr>
        <p:spPr>
          <a:xfrm>
            <a:off x="6855437" y="6593145"/>
            <a:ext cx="2088000" cy="25200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（前回調査より質問内容変更）</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58575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918CC15-6179-0920-DBF6-B77FB69B1461}"/>
              </a:ext>
            </a:extLst>
          </p:cNvPr>
          <p:cNvPicPr>
            <a:picLocks noChangeAspect="1"/>
          </p:cNvPicPr>
          <p:nvPr/>
        </p:nvPicPr>
        <p:blipFill>
          <a:blip r:embed="rId2"/>
          <a:stretch>
            <a:fillRect/>
          </a:stretch>
        </p:blipFill>
        <p:spPr>
          <a:xfrm>
            <a:off x="920362" y="3047711"/>
            <a:ext cx="7560000" cy="3885178"/>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ー宿泊を伴う一時預かりの利用希望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冠婚葬祭で利用したい年間泊数では「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66.0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22.3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0.9</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保護者や家族の育児疲れ・不安で利用したい年間泊数では「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36.2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27.4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11.3</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保護者や家族の病気で利用したい年間泊数では「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35.8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17.5</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その他で利用したい年間泊数では「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31.9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14.5</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56881" y="2606970"/>
            <a:ext cx="2036618"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2-8-20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冠婚葬祭</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で利用したい年間泊数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DA3E0C44-3D33-3CD7-06E0-7E2B1E8A3817}"/>
              </a:ext>
            </a:extLst>
          </p:cNvPr>
          <p:cNvSpPr txBox="1"/>
          <p:nvPr/>
        </p:nvSpPr>
        <p:spPr>
          <a:xfrm>
            <a:off x="2493499" y="2606970"/>
            <a:ext cx="2152073"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2-8-21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保護者や家族の育児疲れ・不安で利用したい年間泊数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D8475FA7-4A0D-8366-FC60-6AEB150C51AC}"/>
              </a:ext>
            </a:extLst>
          </p:cNvPr>
          <p:cNvSpPr txBox="1"/>
          <p:nvPr/>
        </p:nvSpPr>
        <p:spPr>
          <a:xfrm>
            <a:off x="4530117" y="2606946"/>
            <a:ext cx="2267530"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2-8-22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保護者や家族の病気で利用したい年間泊数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DB89459C-14BD-50A5-C761-EC5C61A5DB0E}"/>
              </a:ext>
            </a:extLst>
          </p:cNvPr>
          <p:cNvSpPr txBox="1"/>
          <p:nvPr/>
        </p:nvSpPr>
        <p:spPr>
          <a:xfrm>
            <a:off x="6795383" y="2606922"/>
            <a:ext cx="2152074"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2-8-23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その他で</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利用したい年間泊数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803A6B32-D833-BD74-0044-64E2E898223B}"/>
              </a:ext>
            </a:extLst>
          </p:cNvPr>
          <p:cNvPicPr>
            <a:picLocks noChangeAspect="1"/>
          </p:cNvPicPr>
          <p:nvPr/>
        </p:nvPicPr>
        <p:blipFill>
          <a:blip r:embed="rId3"/>
          <a:stretch>
            <a:fillRect/>
          </a:stretch>
        </p:blipFill>
        <p:spPr>
          <a:xfrm>
            <a:off x="-2988000" y="3086458"/>
            <a:ext cx="7560000" cy="3885178"/>
          </a:xfrm>
          <a:prstGeom prst="rect">
            <a:avLst/>
          </a:prstGeom>
        </p:spPr>
      </p:pic>
      <p:pic>
        <p:nvPicPr>
          <p:cNvPr id="10" name="図 9">
            <a:extLst>
              <a:ext uri="{FF2B5EF4-FFF2-40B4-BE49-F238E27FC236}">
                <a16:creationId xmlns:a16="http://schemas.microsoft.com/office/drawing/2014/main" id="{5AA7995A-9FF3-86C0-9567-4F4363802BDC}"/>
              </a:ext>
            </a:extLst>
          </p:cNvPr>
          <p:cNvPicPr>
            <a:picLocks noChangeAspect="1"/>
          </p:cNvPicPr>
          <p:nvPr/>
        </p:nvPicPr>
        <p:blipFill>
          <a:blip r:embed="rId4"/>
          <a:stretch>
            <a:fillRect/>
          </a:stretch>
        </p:blipFill>
        <p:spPr>
          <a:xfrm>
            <a:off x="-962470" y="3086458"/>
            <a:ext cx="7560000" cy="3885178"/>
          </a:xfrm>
          <a:prstGeom prst="rect">
            <a:avLst/>
          </a:prstGeom>
        </p:spPr>
      </p:pic>
      <p:pic>
        <p:nvPicPr>
          <p:cNvPr id="14" name="図 13">
            <a:extLst>
              <a:ext uri="{FF2B5EF4-FFF2-40B4-BE49-F238E27FC236}">
                <a16:creationId xmlns:a16="http://schemas.microsoft.com/office/drawing/2014/main" id="{723DFFFB-3EE9-0372-1893-5B58BDF068BA}"/>
              </a:ext>
            </a:extLst>
          </p:cNvPr>
          <p:cNvPicPr>
            <a:picLocks noChangeAspect="1"/>
          </p:cNvPicPr>
          <p:nvPr/>
        </p:nvPicPr>
        <p:blipFill>
          <a:blip r:embed="rId5"/>
          <a:stretch>
            <a:fillRect/>
          </a:stretch>
        </p:blipFill>
        <p:spPr>
          <a:xfrm>
            <a:off x="3220705" y="3047711"/>
            <a:ext cx="7560000" cy="3885178"/>
          </a:xfrm>
          <a:prstGeom prst="rect">
            <a:avLst/>
          </a:prstGeom>
        </p:spPr>
      </p:pic>
      <p:sp>
        <p:nvSpPr>
          <p:cNvPr id="6" name="スライド番号プレースホルダー 5">
            <a:extLst>
              <a:ext uri="{FF2B5EF4-FFF2-40B4-BE49-F238E27FC236}">
                <a16:creationId xmlns:a16="http://schemas.microsoft.com/office/drawing/2014/main" id="{128CFE74-9A78-AE23-2ACC-CD6A5B392678}"/>
              </a:ext>
            </a:extLst>
          </p:cNvPr>
          <p:cNvSpPr>
            <a:spLocks noGrp="1"/>
          </p:cNvSpPr>
          <p:nvPr>
            <p:ph type="sldNum" sz="quarter" idx="12"/>
          </p:nvPr>
        </p:nvSpPr>
        <p:spPr/>
        <p:txBody>
          <a:bodyPr/>
          <a:lstStyle/>
          <a:p>
            <a:fld id="{C4E6320A-E54E-4C75-AECD-96065BC1D0C9}" type="slidenum">
              <a:rPr kumimoji="1" lang="ja-JP" altLang="en-US" smtClean="0"/>
              <a:t>101</a:t>
            </a:fld>
            <a:endParaRPr kumimoji="1" lang="ja-JP" altLang="en-US" dirty="0"/>
          </a:p>
        </p:txBody>
      </p:sp>
      <p:sp>
        <p:nvSpPr>
          <p:cNvPr id="13" name="テキスト ボックス 12">
            <a:extLst>
              <a:ext uri="{FF2B5EF4-FFF2-40B4-BE49-F238E27FC236}">
                <a16:creationId xmlns:a16="http://schemas.microsoft.com/office/drawing/2014/main" id="{9AEE23CA-ACA5-4BCA-8A49-A905BE4CA6BD}"/>
              </a:ext>
            </a:extLst>
          </p:cNvPr>
          <p:cNvSpPr txBox="1"/>
          <p:nvPr/>
        </p:nvSpPr>
        <p:spPr>
          <a:xfrm>
            <a:off x="7213958" y="6601979"/>
            <a:ext cx="2088000" cy="25200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（前回調査より質問内容変更）</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73921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ー地域子育て支援拠点事業などの利用状況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「利用していない」が</a:t>
            </a:r>
            <a:r>
              <a:rPr kumimoji="1" lang="en-US" altLang="ja-JP" sz="1400" dirty="0">
                <a:latin typeface="Meiryo UI" panose="020B0604030504040204" pitchFamily="50" charset="-128"/>
                <a:ea typeface="Meiryo UI" panose="020B0604030504040204" pitchFamily="50" charset="-128"/>
              </a:rPr>
              <a:t>47.9</a:t>
            </a:r>
            <a:r>
              <a:rPr kumimoji="1" lang="ja-JP" altLang="en-US" sz="1400" dirty="0">
                <a:latin typeface="Meiryo UI" panose="020B0604030504040204" pitchFamily="50" charset="-128"/>
                <a:ea typeface="Meiryo UI" panose="020B0604030504040204" pitchFamily="50" charset="-128"/>
              </a:rPr>
              <a:t>％で最も高く、次いで「地域子育て支援拠点事業」が</a:t>
            </a:r>
            <a:r>
              <a:rPr kumimoji="1" lang="en-US" altLang="ja-JP" sz="1400" dirty="0">
                <a:latin typeface="Meiryo UI" panose="020B0604030504040204" pitchFamily="50" charset="-128"/>
                <a:ea typeface="Meiryo UI" panose="020B0604030504040204" pitchFamily="50" charset="-128"/>
              </a:rPr>
              <a:t>15.2</a:t>
            </a:r>
            <a:r>
              <a:rPr kumimoji="1" lang="ja-JP" altLang="en-US" sz="1400" dirty="0">
                <a:latin typeface="Meiryo UI" panose="020B0604030504040204" pitchFamily="50" charset="-128"/>
                <a:ea typeface="Meiryo UI" panose="020B0604030504040204" pitchFamily="50" charset="-128"/>
              </a:rPr>
              <a:t>％、「その他市（町／村）が実施している類似の事業」が</a:t>
            </a: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515353" y="1583184"/>
            <a:ext cx="6113294"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地域子育て支援拠点事業などの利用状況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215602D0-9DFC-B21E-5BF5-89F408E0436D}"/>
              </a:ext>
            </a:extLst>
          </p:cNvPr>
          <p:cNvPicPr>
            <a:picLocks noChangeAspect="1"/>
          </p:cNvPicPr>
          <p:nvPr/>
        </p:nvPicPr>
        <p:blipFill>
          <a:blip r:embed="rId2"/>
          <a:stretch>
            <a:fillRect/>
          </a:stretch>
        </p:blipFill>
        <p:spPr>
          <a:xfrm>
            <a:off x="-1185550" y="2192197"/>
            <a:ext cx="9612000" cy="4054326"/>
          </a:xfrm>
          <a:prstGeom prst="rect">
            <a:avLst/>
          </a:prstGeom>
        </p:spPr>
      </p:pic>
      <p:sp>
        <p:nvSpPr>
          <p:cNvPr id="3" name="スライド番号プレースホルダー 2">
            <a:extLst>
              <a:ext uri="{FF2B5EF4-FFF2-40B4-BE49-F238E27FC236}">
                <a16:creationId xmlns:a16="http://schemas.microsoft.com/office/drawing/2014/main" id="{B197606B-6AA0-4D0A-6E01-F7989484E3DC}"/>
              </a:ext>
            </a:extLst>
          </p:cNvPr>
          <p:cNvSpPr>
            <a:spLocks noGrp="1"/>
          </p:cNvSpPr>
          <p:nvPr>
            <p:ph type="sldNum" sz="quarter" idx="12"/>
          </p:nvPr>
        </p:nvSpPr>
        <p:spPr/>
        <p:txBody>
          <a:bodyPr/>
          <a:lstStyle/>
          <a:p>
            <a:fld id="{C4E6320A-E54E-4C75-AECD-96065BC1D0C9}" type="slidenum">
              <a:rPr kumimoji="1" lang="ja-JP" altLang="en-US" smtClean="0"/>
              <a:t>102</a:t>
            </a:fld>
            <a:endParaRPr kumimoji="1" lang="ja-JP" altLang="en-US" dirty="0"/>
          </a:p>
        </p:txBody>
      </p:sp>
    </p:spTree>
    <p:extLst>
      <p:ext uri="{BB962C8B-B14F-4D97-AF65-F5344CB8AC3E}">
        <p14:creationId xmlns:p14="http://schemas.microsoft.com/office/powerpoint/2010/main" val="33789727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435838"/>
            <a:ext cx="8948760" cy="2246769"/>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ー地域子育て支援拠点事業などの利用状況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地域子育て支援拠点事業の１週間当たりの利用回数では「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地域子育て支援拠点事業の１か月当たりの利用回数では「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47.1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26.8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その他市（町／村）が実施している類似の事業の１週間当たりの利用回数では「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その他市（町／村）が実施している類似の事業の１か月当たりの利用回数では「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61.2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0.5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834598" y="2689207"/>
            <a:ext cx="2000554" cy="830997"/>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その他市（町／村）が実施している類似の事業の１週間当たりの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AC66E387-DEFD-71C5-F2A4-D9EC089D1FE0}"/>
              </a:ext>
            </a:extLst>
          </p:cNvPr>
          <p:cNvSpPr txBox="1"/>
          <p:nvPr/>
        </p:nvSpPr>
        <p:spPr>
          <a:xfrm>
            <a:off x="6835152" y="2718335"/>
            <a:ext cx="2211228"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その他市（町／村）が実施している類似の事業の１か月当たりの利用回数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2623369" y="2689207"/>
            <a:ext cx="2124365"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地域子育て支援拠点事業の１か月当たりの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AC66E387-DEFD-71C5-F2A4-D9EC089D1FE0}"/>
              </a:ext>
            </a:extLst>
          </p:cNvPr>
          <p:cNvSpPr txBox="1"/>
          <p:nvPr/>
        </p:nvSpPr>
        <p:spPr>
          <a:xfrm>
            <a:off x="445366" y="2689207"/>
            <a:ext cx="2178004"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地域子育て支援拠点事業の１週間当たりの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2" name="図 11">
            <a:extLst>
              <a:ext uri="{FF2B5EF4-FFF2-40B4-BE49-F238E27FC236}">
                <a16:creationId xmlns:a16="http://schemas.microsoft.com/office/drawing/2014/main" id="{0E139FD9-7AEF-7A49-51EF-4A20305D57D9}"/>
              </a:ext>
            </a:extLst>
          </p:cNvPr>
          <p:cNvPicPr>
            <a:picLocks noChangeAspect="1"/>
          </p:cNvPicPr>
          <p:nvPr/>
        </p:nvPicPr>
        <p:blipFill>
          <a:blip r:embed="rId2"/>
          <a:stretch>
            <a:fillRect/>
          </a:stretch>
        </p:blipFill>
        <p:spPr>
          <a:xfrm>
            <a:off x="-3000368" y="3272917"/>
            <a:ext cx="7560000" cy="3885178"/>
          </a:xfrm>
          <a:prstGeom prst="rect">
            <a:avLst/>
          </a:prstGeom>
        </p:spPr>
      </p:pic>
      <p:pic>
        <p:nvPicPr>
          <p:cNvPr id="14" name="図 13">
            <a:extLst>
              <a:ext uri="{FF2B5EF4-FFF2-40B4-BE49-F238E27FC236}">
                <a16:creationId xmlns:a16="http://schemas.microsoft.com/office/drawing/2014/main" id="{B23C06D6-D41A-5A12-DC10-369E6653132F}"/>
              </a:ext>
            </a:extLst>
          </p:cNvPr>
          <p:cNvPicPr>
            <a:picLocks noChangeAspect="1"/>
          </p:cNvPicPr>
          <p:nvPr/>
        </p:nvPicPr>
        <p:blipFill>
          <a:blip r:embed="rId3"/>
          <a:stretch>
            <a:fillRect/>
          </a:stretch>
        </p:blipFill>
        <p:spPr>
          <a:xfrm>
            <a:off x="-756994" y="3298166"/>
            <a:ext cx="7560000" cy="3885178"/>
          </a:xfrm>
          <a:prstGeom prst="rect">
            <a:avLst/>
          </a:prstGeom>
        </p:spPr>
      </p:pic>
      <p:pic>
        <p:nvPicPr>
          <p:cNvPr id="16" name="図 15">
            <a:extLst>
              <a:ext uri="{FF2B5EF4-FFF2-40B4-BE49-F238E27FC236}">
                <a16:creationId xmlns:a16="http://schemas.microsoft.com/office/drawing/2014/main" id="{59769180-3325-EF79-3F85-31A436178761}"/>
              </a:ext>
            </a:extLst>
          </p:cNvPr>
          <p:cNvPicPr>
            <a:picLocks noChangeAspect="1"/>
          </p:cNvPicPr>
          <p:nvPr/>
        </p:nvPicPr>
        <p:blipFill>
          <a:blip r:embed="rId4"/>
          <a:stretch>
            <a:fillRect/>
          </a:stretch>
        </p:blipFill>
        <p:spPr>
          <a:xfrm>
            <a:off x="1393393" y="3330962"/>
            <a:ext cx="7560000" cy="3885178"/>
          </a:xfrm>
          <a:prstGeom prst="rect">
            <a:avLst/>
          </a:prstGeom>
        </p:spPr>
      </p:pic>
      <p:pic>
        <p:nvPicPr>
          <p:cNvPr id="18" name="図 17">
            <a:extLst>
              <a:ext uri="{FF2B5EF4-FFF2-40B4-BE49-F238E27FC236}">
                <a16:creationId xmlns:a16="http://schemas.microsoft.com/office/drawing/2014/main" id="{6362033A-A2C1-F6C9-8B3C-4C87018242BB}"/>
              </a:ext>
            </a:extLst>
          </p:cNvPr>
          <p:cNvPicPr>
            <a:picLocks noChangeAspect="1"/>
          </p:cNvPicPr>
          <p:nvPr/>
        </p:nvPicPr>
        <p:blipFill>
          <a:blip r:embed="rId5"/>
          <a:stretch>
            <a:fillRect/>
          </a:stretch>
        </p:blipFill>
        <p:spPr>
          <a:xfrm>
            <a:off x="3368594" y="3342138"/>
            <a:ext cx="7560000" cy="3885178"/>
          </a:xfrm>
          <a:prstGeom prst="rect">
            <a:avLst/>
          </a:prstGeom>
        </p:spPr>
      </p:pic>
      <p:sp>
        <p:nvSpPr>
          <p:cNvPr id="6" name="スライド番号プレースホルダー 5">
            <a:extLst>
              <a:ext uri="{FF2B5EF4-FFF2-40B4-BE49-F238E27FC236}">
                <a16:creationId xmlns:a16="http://schemas.microsoft.com/office/drawing/2014/main" id="{3A13ACB4-60F4-82AD-7A3B-B4515C3C0A3A}"/>
              </a:ext>
            </a:extLst>
          </p:cNvPr>
          <p:cNvSpPr>
            <a:spLocks noGrp="1"/>
          </p:cNvSpPr>
          <p:nvPr>
            <p:ph type="sldNum" sz="quarter" idx="12"/>
          </p:nvPr>
        </p:nvSpPr>
        <p:spPr/>
        <p:txBody>
          <a:bodyPr/>
          <a:lstStyle/>
          <a:p>
            <a:fld id="{C4E6320A-E54E-4C75-AECD-96065BC1D0C9}" type="slidenum">
              <a:rPr kumimoji="1" lang="ja-JP" altLang="en-US" smtClean="0"/>
              <a:t>103</a:t>
            </a:fld>
            <a:endParaRPr kumimoji="1" lang="ja-JP" altLang="en-US" dirty="0"/>
          </a:p>
        </p:txBody>
      </p:sp>
    </p:spTree>
    <p:extLst>
      <p:ext uri="{BB962C8B-B14F-4D97-AF65-F5344CB8AC3E}">
        <p14:creationId xmlns:p14="http://schemas.microsoft.com/office/powerpoint/2010/main" val="27188999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ー地域子育て支援拠点事業などの利用希望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「新たに利用したり、利用日数を増やしたりしたいとは思わない」が</a:t>
            </a:r>
            <a:r>
              <a:rPr kumimoji="1" lang="en-US" altLang="ja-JP" sz="1400" dirty="0">
                <a:latin typeface="Meiryo UI" panose="020B0604030504040204" pitchFamily="50" charset="-128"/>
                <a:ea typeface="Meiryo UI" panose="020B0604030504040204" pitchFamily="50" charset="-128"/>
              </a:rPr>
              <a:t>66.9</a:t>
            </a:r>
            <a:r>
              <a:rPr kumimoji="1" lang="ja-JP" altLang="en-US" sz="1400" dirty="0">
                <a:latin typeface="Meiryo UI" panose="020B0604030504040204" pitchFamily="50" charset="-128"/>
                <a:ea typeface="Meiryo UI" panose="020B0604030504040204" pitchFamily="50" charset="-128"/>
              </a:rPr>
              <a:t>％で最も高く、次いで「利用していないが、今後利用したい」が</a:t>
            </a:r>
            <a:r>
              <a:rPr kumimoji="1" lang="en-US" altLang="ja-JP" sz="1400" dirty="0">
                <a:latin typeface="Meiryo UI" panose="020B0604030504040204" pitchFamily="50" charset="-128"/>
                <a:ea typeface="Meiryo UI" panose="020B0604030504040204" pitchFamily="50" charset="-128"/>
              </a:rPr>
              <a:t>18.5</a:t>
            </a:r>
            <a:r>
              <a:rPr kumimoji="1" lang="ja-JP" altLang="en-US" sz="1400" dirty="0">
                <a:latin typeface="Meiryo UI" panose="020B0604030504040204" pitchFamily="50" charset="-128"/>
                <a:ea typeface="Meiryo UI" panose="020B0604030504040204" pitchFamily="50" charset="-128"/>
              </a:rPr>
              <a:t>％、「すでに利用しているが、今後利用日数を増やしたい」が</a:t>
            </a:r>
            <a:r>
              <a:rPr kumimoji="1" lang="en-US" altLang="ja-JP" sz="1400" dirty="0">
                <a:latin typeface="Meiryo UI" panose="020B0604030504040204" pitchFamily="50" charset="-128"/>
                <a:ea typeface="Meiryo UI" panose="020B0604030504040204" pitchFamily="50" charset="-128"/>
              </a:rPr>
              <a:t>8.1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308370" y="1955992"/>
            <a:ext cx="652725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地域子育て支援拠点事業などの利用希望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759B01D4-2E3F-6984-4793-176062793527}"/>
              </a:ext>
            </a:extLst>
          </p:cNvPr>
          <p:cNvPicPr>
            <a:picLocks noChangeAspect="1"/>
          </p:cNvPicPr>
          <p:nvPr/>
        </p:nvPicPr>
        <p:blipFill>
          <a:blip r:embed="rId2"/>
          <a:stretch>
            <a:fillRect/>
          </a:stretch>
        </p:blipFill>
        <p:spPr>
          <a:xfrm>
            <a:off x="182680" y="2481442"/>
            <a:ext cx="8532000" cy="3655005"/>
          </a:xfrm>
          <a:prstGeom prst="rect">
            <a:avLst/>
          </a:prstGeom>
        </p:spPr>
      </p:pic>
      <p:sp>
        <p:nvSpPr>
          <p:cNvPr id="4" name="スライド番号プレースホルダー 3">
            <a:extLst>
              <a:ext uri="{FF2B5EF4-FFF2-40B4-BE49-F238E27FC236}">
                <a16:creationId xmlns:a16="http://schemas.microsoft.com/office/drawing/2014/main" id="{E8128645-A151-97BF-C264-0BEDB1A6D71F}"/>
              </a:ext>
            </a:extLst>
          </p:cNvPr>
          <p:cNvSpPr>
            <a:spLocks noGrp="1"/>
          </p:cNvSpPr>
          <p:nvPr>
            <p:ph type="sldNum" sz="quarter" idx="12"/>
          </p:nvPr>
        </p:nvSpPr>
        <p:spPr/>
        <p:txBody>
          <a:bodyPr/>
          <a:lstStyle/>
          <a:p>
            <a:fld id="{C4E6320A-E54E-4C75-AECD-96065BC1D0C9}" type="slidenum">
              <a:rPr kumimoji="1" lang="ja-JP" altLang="en-US" smtClean="0"/>
              <a:t>104</a:t>
            </a:fld>
            <a:endParaRPr kumimoji="1" lang="ja-JP" altLang="en-US" dirty="0"/>
          </a:p>
        </p:txBody>
      </p:sp>
    </p:spTree>
    <p:extLst>
      <p:ext uri="{BB962C8B-B14F-4D97-AF65-F5344CB8AC3E}">
        <p14:creationId xmlns:p14="http://schemas.microsoft.com/office/powerpoint/2010/main" val="28480447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246769"/>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ー地域子育て支援拠点事業などの利用希望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利用していないが今後利用したい人の１週間当たりの利用希望回数では「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利用していないが今後利用したい人の１か月当たりの利用希望回数では「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45.9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すでに利用しているが今後利用日数を増やしたい人の１週間当たりの利用希望回数では「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25.6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17.3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7.9</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すでに利用しているが今後利用日数を増やしたい人の１か月当たりの利用希望回数では「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26.7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8.2</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316107" y="2760933"/>
            <a:ext cx="2174475"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利用していないが今後利用したい人の１週間当たりの利用希望回数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DA3E0C44-3D33-3CD7-06E0-7E2B1E8A3817}"/>
              </a:ext>
            </a:extLst>
          </p:cNvPr>
          <p:cNvSpPr txBox="1"/>
          <p:nvPr/>
        </p:nvSpPr>
        <p:spPr>
          <a:xfrm>
            <a:off x="2522499" y="2782669"/>
            <a:ext cx="2152073"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利用していないが今後利用したい人の１か月当たりの利用希望回数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D8475FA7-4A0D-8366-FC60-6AEB150C51AC}"/>
              </a:ext>
            </a:extLst>
          </p:cNvPr>
          <p:cNvSpPr txBox="1"/>
          <p:nvPr/>
        </p:nvSpPr>
        <p:spPr>
          <a:xfrm>
            <a:off x="4642656" y="2772675"/>
            <a:ext cx="2152073" cy="830997"/>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すでに利用しているが今後利用日数を増やしたい人の１週間当たりの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利用希望回数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DB89459C-14BD-50A5-C761-EC5C61A5DB0E}"/>
              </a:ext>
            </a:extLst>
          </p:cNvPr>
          <p:cNvSpPr txBox="1"/>
          <p:nvPr/>
        </p:nvSpPr>
        <p:spPr>
          <a:xfrm>
            <a:off x="6878348" y="2750607"/>
            <a:ext cx="2152074" cy="830997"/>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すでに利用しているが今後利用日数を増やしたい人の１か月当たりの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利用希望回数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D3BA2DD4-84C7-DDC9-E31B-AC6FCA51B661}"/>
              </a:ext>
            </a:extLst>
          </p:cNvPr>
          <p:cNvPicPr>
            <a:picLocks noChangeAspect="1"/>
          </p:cNvPicPr>
          <p:nvPr/>
        </p:nvPicPr>
        <p:blipFill>
          <a:blip r:embed="rId2"/>
          <a:stretch>
            <a:fillRect/>
          </a:stretch>
        </p:blipFill>
        <p:spPr>
          <a:xfrm>
            <a:off x="-2674903" y="3531364"/>
            <a:ext cx="6732000" cy="3459659"/>
          </a:xfrm>
          <a:prstGeom prst="rect">
            <a:avLst/>
          </a:prstGeom>
        </p:spPr>
      </p:pic>
      <p:pic>
        <p:nvPicPr>
          <p:cNvPr id="10" name="図 9">
            <a:extLst>
              <a:ext uri="{FF2B5EF4-FFF2-40B4-BE49-F238E27FC236}">
                <a16:creationId xmlns:a16="http://schemas.microsoft.com/office/drawing/2014/main" id="{C220C070-ECFC-1D96-1616-33F03D07A31A}"/>
              </a:ext>
            </a:extLst>
          </p:cNvPr>
          <p:cNvPicPr>
            <a:picLocks noChangeAspect="1"/>
          </p:cNvPicPr>
          <p:nvPr/>
        </p:nvPicPr>
        <p:blipFill>
          <a:blip r:embed="rId3"/>
          <a:stretch>
            <a:fillRect/>
          </a:stretch>
        </p:blipFill>
        <p:spPr>
          <a:xfrm>
            <a:off x="-500429" y="3525629"/>
            <a:ext cx="6732000" cy="3459659"/>
          </a:xfrm>
          <a:prstGeom prst="rect">
            <a:avLst/>
          </a:prstGeom>
        </p:spPr>
      </p:pic>
      <p:pic>
        <p:nvPicPr>
          <p:cNvPr id="12" name="図 11">
            <a:extLst>
              <a:ext uri="{FF2B5EF4-FFF2-40B4-BE49-F238E27FC236}">
                <a16:creationId xmlns:a16="http://schemas.microsoft.com/office/drawing/2014/main" id="{4629BF75-C286-0759-C286-B07CE174CC16}"/>
              </a:ext>
            </a:extLst>
          </p:cNvPr>
          <p:cNvPicPr>
            <a:picLocks noChangeAspect="1"/>
          </p:cNvPicPr>
          <p:nvPr/>
        </p:nvPicPr>
        <p:blipFill>
          <a:blip r:embed="rId4"/>
          <a:stretch>
            <a:fillRect/>
          </a:stretch>
        </p:blipFill>
        <p:spPr>
          <a:xfrm>
            <a:off x="1589483" y="3568287"/>
            <a:ext cx="6732000" cy="3459659"/>
          </a:xfrm>
          <a:prstGeom prst="rect">
            <a:avLst/>
          </a:prstGeom>
        </p:spPr>
      </p:pic>
      <p:pic>
        <p:nvPicPr>
          <p:cNvPr id="14" name="図 13">
            <a:extLst>
              <a:ext uri="{FF2B5EF4-FFF2-40B4-BE49-F238E27FC236}">
                <a16:creationId xmlns:a16="http://schemas.microsoft.com/office/drawing/2014/main" id="{54576620-3FFD-3B12-C749-0A8DF5933EC6}"/>
              </a:ext>
            </a:extLst>
          </p:cNvPr>
          <p:cNvPicPr>
            <a:picLocks noChangeAspect="1"/>
          </p:cNvPicPr>
          <p:nvPr/>
        </p:nvPicPr>
        <p:blipFill>
          <a:blip r:embed="rId5"/>
          <a:stretch>
            <a:fillRect/>
          </a:stretch>
        </p:blipFill>
        <p:spPr>
          <a:xfrm>
            <a:off x="4057097" y="3525628"/>
            <a:ext cx="6732000" cy="3459659"/>
          </a:xfrm>
          <a:prstGeom prst="rect">
            <a:avLst/>
          </a:prstGeom>
        </p:spPr>
      </p:pic>
      <p:sp>
        <p:nvSpPr>
          <p:cNvPr id="6" name="スライド番号プレースホルダー 5">
            <a:extLst>
              <a:ext uri="{FF2B5EF4-FFF2-40B4-BE49-F238E27FC236}">
                <a16:creationId xmlns:a16="http://schemas.microsoft.com/office/drawing/2014/main" id="{018A15BC-B7CF-0EAA-3519-3EC037E34FAD}"/>
              </a:ext>
            </a:extLst>
          </p:cNvPr>
          <p:cNvSpPr>
            <a:spLocks noGrp="1"/>
          </p:cNvSpPr>
          <p:nvPr>
            <p:ph type="sldNum" sz="quarter" idx="12"/>
          </p:nvPr>
        </p:nvSpPr>
        <p:spPr/>
        <p:txBody>
          <a:bodyPr/>
          <a:lstStyle/>
          <a:p>
            <a:fld id="{C4E6320A-E54E-4C75-AECD-96065BC1D0C9}" type="slidenum">
              <a:rPr kumimoji="1" lang="ja-JP" altLang="en-US" smtClean="0"/>
              <a:t>105</a:t>
            </a:fld>
            <a:endParaRPr kumimoji="1" lang="ja-JP" altLang="en-US" dirty="0"/>
          </a:p>
        </p:txBody>
      </p:sp>
    </p:spTree>
    <p:extLst>
      <p:ext uri="{BB962C8B-B14F-4D97-AF65-F5344CB8AC3E}">
        <p14:creationId xmlns:p14="http://schemas.microsoft.com/office/powerpoint/2010/main" val="30447611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35-1</a:t>
            </a:r>
            <a:r>
              <a:rPr kumimoji="1" lang="ja-JP" altLang="en-US" sz="1400" dirty="0">
                <a:latin typeface="Meiryo UI" panose="020B0604030504040204" pitchFamily="50" charset="-128"/>
                <a:ea typeface="Meiryo UI" panose="020B0604030504040204" pitchFamily="50" charset="-128"/>
              </a:rPr>
              <a:t>ー地域子育て支援拠点事業の利用したいサービス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「常設の子育て親子の交流の場・遊びの場の提供」が</a:t>
            </a:r>
            <a:r>
              <a:rPr kumimoji="1" lang="en-US" altLang="ja-JP" sz="1400" dirty="0">
                <a:latin typeface="Meiryo UI" panose="020B0604030504040204" pitchFamily="50" charset="-128"/>
                <a:ea typeface="Meiryo UI" panose="020B0604030504040204" pitchFamily="50" charset="-128"/>
              </a:rPr>
              <a:t>56.1</a:t>
            </a:r>
            <a:r>
              <a:rPr kumimoji="1" lang="ja-JP" altLang="en-US" sz="1400" dirty="0">
                <a:latin typeface="Meiryo UI" panose="020B0604030504040204" pitchFamily="50" charset="-128"/>
                <a:ea typeface="Meiryo UI" panose="020B0604030504040204" pitchFamily="50" charset="-128"/>
              </a:rPr>
              <a:t>％で最も高く、次いで「子育てに関する相談・援助」が</a:t>
            </a:r>
            <a:r>
              <a:rPr kumimoji="1" lang="en-US" altLang="ja-JP" sz="1400" dirty="0">
                <a:latin typeface="Meiryo UI" panose="020B0604030504040204" pitchFamily="50" charset="-128"/>
                <a:ea typeface="Meiryo UI" panose="020B0604030504040204" pitchFamily="50" charset="-128"/>
              </a:rPr>
              <a:t>32.7</a:t>
            </a:r>
            <a:r>
              <a:rPr kumimoji="1" lang="ja-JP" altLang="en-US" sz="1400" dirty="0">
                <a:latin typeface="Meiryo UI" panose="020B0604030504040204" pitchFamily="50" charset="-128"/>
                <a:ea typeface="Meiryo UI" panose="020B0604030504040204" pitchFamily="50" charset="-128"/>
              </a:rPr>
              <a:t>％、「地域の子育て関連情報の提供」が</a:t>
            </a:r>
            <a:r>
              <a:rPr kumimoji="1" lang="en-US" altLang="ja-JP" sz="1400" dirty="0">
                <a:latin typeface="Meiryo UI" panose="020B0604030504040204" pitchFamily="50" charset="-128"/>
                <a:ea typeface="Meiryo UI" panose="020B0604030504040204" pitchFamily="50" charset="-128"/>
              </a:rPr>
              <a:t>27.2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308370" y="1831328"/>
            <a:ext cx="652725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地域子育て支援拠点事業の利用したいサービス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CBA8EECF-49B3-5F1E-D21C-36CFA65C6BBB}"/>
              </a:ext>
            </a:extLst>
          </p:cNvPr>
          <p:cNvPicPr>
            <a:picLocks noChangeAspect="1"/>
          </p:cNvPicPr>
          <p:nvPr/>
        </p:nvPicPr>
        <p:blipFill>
          <a:blip r:embed="rId2"/>
          <a:stretch>
            <a:fillRect/>
          </a:stretch>
        </p:blipFill>
        <p:spPr>
          <a:xfrm>
            <a:off x="97620" y="2509654"/>
            <a:ext cx="9252000" cy="4751648"/>
          </a:xfrm>
          <a:prstGeom prst="rect">
            <a:avLst/>
          </a:prstGeom>
        </p:spPr>
      </p:pic>
      <p:sp>
        <p:nvSpPr>
          <p:cNvPr id="4" name="スライド番号プレースホルダー 3">
            <a:extLst>
              <a:ext uri="{FF2B5EF4-FFF2-40B4-BE49-F238E27FC236}">
                <a16:creationId xmlns:a16="http://schemas.microsoft.com/office/drawing/2014/main" id="{3E6D9D82-8791-DBF1-F6FB-096F997FBA3D}"/>
              </a:ext>
            </a:extLst>
          </p:cNvPr>
          <p:cNvSpPr>
            <a:spLocks noGrp="1"/>
          </p:cNvSpPr>
          <p:nvPr>
            <p:ph type="sldNum" sz="quarter" idx="12"/>
          </p:nvPr>
        </p:nvSpPr>
        <p:spPr/>
        <p:txBody>
          <a:bodyPr/>
          <a:lstStyle/>
          <a:p>
            <a:fld id="{C4E6320A-E54E-4C75-AECD-96065BC1D0C9}" type="slidenum">
              <a:rPr kumimoji="1" lang="ja-JP" altLang="en-US" smtClean="0"/>
              <a:t>106</a:t>
            </a:fld>
            <a:endParaRPr kumimoji="1" lang="ja-JP" altLang="en-US" dirty="0"/>
          </a:p>
        </p:txBody>
      </p:sp>
    </p:spTree>
    <p:extLst>
      <p:ext uri="{BB962C8B-B14F-4D97-AF65-F5344CB8AC3E}">
        <p14:creationId xmlns:p14="http://schemas.microsoft.com/office/powerpoint/2010/main" val="20631293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（１）母親・父親学級、両親学級、育児学級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母親・父親学級、両親学級、育児学級の認知度（知っている）は</a:t>
            </a:r>
            <a:r>
              <a:rPr kumimoji="1" lang="en-US" altLang="ja-JP" sz="1400" dirty="0">
                <a:latin typeface="Meiryo UI" panose="020B0604030504040204" pitchFamily="50" charset="-128"/>
                <a:ea typeface="Meiryo UI" panose="020B0604030504040204" pitchFamily="50" charset="-128"/>
              </a:rPr>
              <a:t>73.3</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34.6</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27.6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88861" y="1696857"/>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母親・父親学級、両親学級、育児学級の認知度・利用度・利用意向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36" name="図 35">
            <a:extLst>
              <a:ext uri="{FF2B5EF4-FFF2-40B4-BE49-F238E27FC236}">
                <a16:creationId xmlns:a16="http://schemas.microsoft.com/office/drawing/2014/main" id="{8EFFF225-D9F9-5788-36D3-24C8E10A1A9B}"/>
              </a:ext>
            </a:extLst>
          </p:cNvPr>
          <p:cNvPicPr>
            <a:picLocks noChangeAspect="1"/>
          </p:cNvPicPr>
          <p:nvPr/>
        </p:nvPicPr>
        <p:blipFill>
          <a:blip r:embed="rId2"/>
          <a:stretch>
            <a:fillRect/>
          </a:stretch>
        </p:blipFill>
        <p:spPr>
          <a:xfrm>
            <a:off x="502061" y="1920903"/>
            <a:ext cx="8172000" cy="3150952"/>
          </a:xfrm>
          <a:prstGeom prst="rect">
            <a:avLst/>
          </a:prstGeom>
        </p:spPr>
      </p:pic>
      <p:pic>
        <p:nvPicPr>
          <p:cNvPr id="38" name="図 37">
            <a:extLst>
              <a:ext uri="{FF2B5EF4-FFF2-40B4-BE49-F238E27FC236}">
                <a16:creationId xmlns:a16="http://schemas.microsoft.com/office/drawing/2014/main" id="{731E5CF2-B427-B1CA-F518-315729C61DF4}"/>
              </a:ext>
            </a:extLst>
          </p:cNvPr>
          <p:cNvPicPr>
            <a:picLocks noChangeAspect="1"/>
          </p:cNvPicPr>
          <p:nvPr/>
        </p:nvPicPr>
        <p:blipFill>
          <a:blip r:embed="rId3"/>
          <a:stretch>
            <a:fillRect/>
          </a:stretch>
        </p:blipFill>
        <p:spPr>
          <a:xfrm>
            <a:off x="502061" y="3387962"/>
            <a:ext cx="8172000" cy="3150951"/>
          </a:xfrm>
          <a:prstGeom prst="rect">
            <a:avLst/>
          </a:prstGeom>
        </p:spPr>
      </p:pic>
      <p:pic>
        <p:nvPicPr>
          <p:cNvPr id="40" name="図 39">
            <a:extLst>
              <a:ext uri="{FF2B5EF4-FFF2-40B4-BE49-F238E27FC236}">
                <a16:creationId xmlns:a16="http://schemas.microsoft.com/office/drawing/2014/main" id="{4F034E46-43FF-D54B-F266-5E2B397E2B90}"/>
              </a:ext>
            </a:extLst>
          </p:cNvPr>
          <p:cNvPicPr>
            <a:picLocks noChangeAspect="1"/>
          </p:cNvPicPr>
          <p:nvPr/>
        </p:nvPicPr>
        <p:blipFill>
          <a:blip r:embed="rId4"/>
          <a:stretch>
            <a:fillRect/>
          </a:stretch>
        </p:blipFill>
        <p:spPr>
          <a:xfrm>
            <a:off x="469939" y="4911638"/>
            <a:ext cx="8172000" cy="3137129"/>
          </a:xfrm>
          <a:prstGeom prst="rect">
            <a:avLst/>
          </a:prstGeom>
        </p:spPr>
      </p:pic>
      <p:sp>
        <p:nvSpPr>
          <p:cNvPr id="4" name="スライド番号プレースホルダー 3">
            <a:extLst>
              <a:ext uri="{FF2B5EF4-FFF2-40B4-BE49-F238E27FC236}">
                <a16:creationId xmlns:a16="http://schemas.microsoft.com/office/drawing/2014/main" id="{0EEEB10B-9107-19F4-AD97-089EB92B5DD7}"/>
              </a:ext>
            </a:extLst>
          </p:cNvPr>
          <p:cNvSpPr>
            <a:spLocks noGrp="1"/>
          </p:cNvSpPr>
          <p:nvPr>
            <p:ph type="sldNum" sz="quarter" idx="12"/>
          </p:nvPr>
        </p:nvSpPr>
        <p:spPr/>
        <p:txBody>
          <a:bodyPr/>
          <a:lstStyle/>
          <a:p>
            <a:fld id="{C4E6320A-E54E-4C75-AECD-96065BC1D0C9}" type="slidenum">
              <a:rPr kumimoji="1" lang="ja-JP" altLang="en-US" smtClean="0"/>
              <a:t>107</a:t>
            </a:fld>
            <a:endParaRPr kumimoji="1" lang="ja-JP" altLang="en-US" dirty="0"/>
          </a:p>
        </p:txBody>
      </p:sp>
    </p:spTree>
    <p:extLst>
      <p:ext uri="{BB962C8B-B14F-4D97-AF65-F5344CB8AC3E}">
        <p14:creationId xmlns:p14="http://schemas.microsoft.com/office/powerpoint/2010/main" val="22810204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（２）保健センターの情報・相談サービス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保健センターの情報・相談サービスの認知度（知っている）は</a:t>
            </a:r>
            <a:r>
              <a:rPr kumimoji="1" lang="en-US" altLang="ja-JP" sz="1400" dirty="0">
                <a:latin typeface="Meiryo UI" panose="020B0604030504040204" pitchFamily="50" charset="-128"/>
                <a:ea typeface="Meiryo UI" panose="020B0604030504040204" pitchFamily="50" charset="-128"/>
              </a:rPr>
              <a:t>74.4</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32.1</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30.0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77690"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保健センターの情報・相談サービスの認知度・利用度・利用意向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A3EF9714-7913-C39C-987A-F441B5BCC068}"/>
              </a:ext>
            </a:extLst>
          </p:cNvPr>
          <p:cNvPicPr>
            <a:picLocks noChangeAspect="1"/>
          </p:cNvPicPr>
          <p:nvPr/>
        </p:nvPicPr>
        <p:blipFill>
          <a:blip r:embed="rId2"/>
          <a:stretch>
            <a:fillRect/>
          </a:stretch>
        </p:blipFill>
        <p:spPr>
          <a:xfrm>
            <a:off x="464755" y="1851044"/>
            <a:ext cx="8172000" cy="3150949"/>
          </a:xfrm>
          <a:prstGeom prst="rect">
            <a:avLst/>
          </a:prstGeom>
        </p:spPr>
      </p:pic>
      <p:pic>
        <p:nvPicPr>
          <p:cNvPr id="7" name="図 6">
            <a:extLst>
              <a:ext uri="{FF2B5EF4-FFF2-40B4-BE49-F238E27FC236}">
                <a16:creationId xmlns:a16="http://schemas.microsoft.com/office/drawing/2014/main" id="{6E6B84C5-0924-E0BE-CC6C-8FEC47D76787}"/>
              </a:ext>
            </a:extLst>
          </p:cNvPr>
          <p:cNvPicPr>
            <a:picLocks noChangeAspect="1"/>
          </p:cNvPicPr>
          <p:nvPr/>
        </p:nvPicPr>
        <p:blipFill>
          <a:blip r:embed="rId3"/>
          <a:stretch>
            <a:fillRect/>
          </a:stretch>
        </p:blipFill>
        <p:spPr>
          <a:xfrm>
            <a:off x="464755" y="3387958"/>
            <a:ext cx="8172000" cy="3150955"/>
          </a:xfrm>
          <a:prstGeom prst="rect">
            <a:avLst/>
          </a:prstGeom>
        </p:spPr>
      </p:pic>
      <p:pic>
        <p:nvPicPr>
          <p:cNvPr id="9" name="図 8">
            <a:extLst>
              <a:ext uri="{FF2B5EF4-FFF2-40B4-BE49-F238E27FC236}">
                <a16:creationId xmlns:a16="http://schemas.microsoft.com/office/drawing/2014/main" id="{2B8F1017-122E-82AF-1DEC-A84965145BF9}"/>
              </a:ext>
            </a:extLst>
          </p:cNvPr>
          <p:cNvPicPr>
            <a:picLocks noChangeAspect="1"/>
          </p:cNvPicPr>
          <p:nvPr/>
        </p:nvPicPr>
        <p:blipFill>
          <a:blip r:embed="rId4"/>
          <a:stretch>
            <a:fillRect/>
          </a:stretch>
        </p:blipFill>
        <p:spPr>
          <a:xfrm>
            <a:off x="464755" y="4963435"/>
            <a:ext cx="8172000" cy="3137130"/>
          </a:xfrm>
          <a:prstGeom prst="rect">
            <a:avLst/>
          </a:prstGeom>
        </p:spPr>
      </p:pic>
      <p:sp>
        <p:nvSpPr>
          <p:cNvPr id="4" name="スライド番号プレースホルダー 3">
            <a:extLst>
              <a:ext uri="{FF2B5EF4-FFF2-40B4-BE49-F238E27FC236}">
                <a16:creationId xmlns:a16="http://schemas.microsoft.com/office/drawing/2014/main" id="{D5890DDB-B28E-0F8C-DF6A-6C541B7FCB83}"/>
              </a:ext>
            </a:extLst>
          </p:cNvPr>
          <p:cNvSpPr>
            <a:spLocks noGrp="1"/>
          </p:cNvSpPr>
          <p:nvPr>
            <p:ph type="sldNum" sz="quarter" idx="12"/>
          </p:nvPr>
        </p:nvSpPr>
        <p:spPr/>
        <p:txBody>
          <a:bodyPr/>
          <a:lstStyle/>
          <a:p>
            <a:fld id="{C4E6320A-E54E-4C75-AECD-96065BC1D0C9}" type="slidenum">
              <a:rPr kumimoji="1" lang="ja-JP" altLang="en-US" smtClean="0"/>
              <a:t>108</a:t>
            </a:fld>
            <a:endParaRPr kumimoji="1" lang="ja-JP" altLang="en-US" dirty="0"/>
          </a:p>
        </p:txBody>
      </p:sp>
    </p:spTree>
    <p:extLst>
      <p:ext uri="{BB962C8B-B14F-4D97-AF65-F5344CB8AC3E}">
        <p14:creationId xmlns:p14="http://schemas.microsoft.com/office/powerpoint/2010/main" val="4403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8094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ー子育てや教育にもっとも影響すると思うもの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「家庭」が</a:t>
            </a:r>
            <a:r>
              <a:rPr kumimoji="1" lang="en-US" altLang="ja-JP" sz="1400" dirty="0">
                <a:latin typeface="Meiryo UI" panose="020B0604030504040204" pitchFamily="50" charset="-128"/>
                <a:ea typeface="Meiryo UI" panose="020B0604030504040204" pitchFamily="50" charset="-128"/>
              </a:rPr>
              <a:t>93.8</a:t>
            </a:r>
            <a:r>
              <a:rPr kumimoji="1" lang="ja-JP" altLang="en-US" sz="1400" dirty="0">
                <a:latin typeface="Meiryo UI" panose="020B0604030504040204" pitchFamily="50" charset="-128"/>
                <a:ea typeface="Meiryo UI" panose="020B0604030504040204" pitchFamily="50" charset="-128"/>
              </a:rPr>
              <a:t>％で最も高く、次いで「地域」が</a:t>
            </a:r>
            <a:r>
              <a:rPr kumimoji="1" lang="en-US" altLang="ja-JP" sz="1400" dirty="0">
                <a:latin typeface="Meiryo UI" panose="020B0604030504040204" pitchFamily="50" charset="-128"/>
                <a:ea typeface="Meiryo UI" panose="020B0604030504040204" pitchFamily="50" charset="-128"/>
              </a:rPr>
              <a:t>35.2</a:t>
            </a:r>
            <a:r>
              <a:rPr kumimoji="1" lang="ja-JP" altLang="en-US" sz="1400" dirty="0">
                <a:latin typeface="Meiryo UI" panose="020B0604030504040204" pitchFamily="50" charset="-128"/>
                <a:ea typeface="Meiryo UI" panose="020B0604030504040204" pitchFamily="50" charset="-128"/>
              </a:rPr>
              <a:t>％、「認定こども園」が</a:t>
            </a:r>
            <a:r>
              <a:rPr kumimoji="1" lang="en-US" altLang="ja-JP" sz="1400" dirty="0">
                <a:latin typeface="Meiryo UI" panose="020B0604030504040204" pitchFamily="50" charset="-128"/>
                <a:ea typeface="Meiryo UI" panose="020B0604030504040204" pitchFamily="50" charset="-128"/>
              </a:rPr>
              <a:t>33.5</a:t>
            </a:r>
            <a:r>
              <a:rPr kumimoji="1" lang="ja-JP" altLang="en-US" sz="1400" dirty="0">
                <a:latin typeface="Meiryo UI" panose="020B0604030504040204" pitchFamily="50" charset="-128"/>
                <a:ea typeface="Meiryo UI" panose="020B0604030504040204" pitchFamily="50" charset="-128"/>
              </a:rPr>
              <a:t>％、「保育所」が</a:t>
            </a:r>
            <a:r>
              <a:rPr kumimoji="1" lang="en-US" altLang="ja-JP" sz="1400" dirty="0">
                <a:latin typeface="Meiryo UI" panose="020B0604030504040204" pitchFamily="50" charset="-128"/>
                <a:ea typeface="Meiryo UI" panose="020B0604030504040204" pitchFamily="50" charset="-128"/>
              </a:rPr>
              <a:t>30.7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364216" y="1317298"/>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子育てや教育にもっとも影響すると思うもの</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4" name="図 3">
            <a:extLst>
              <a:ext uri="{FF2B5EF4-FFF2-40B4-BE49-F238E27FC236}">
                <a16:creationId xmlns:a16="http://schemas.microsoft.com/office/drawing/2014/main" id="{C2D6E8B7-2FDE-BC1B-49AD-476A7D4570FE}"/>
              </a:ext>
            </a:extLst>
          </p:cNvPr>
          <p:cNvPicPr>
            <a:picLocks noChangeAspect="1"/>
          </p:cNvPicPr>
          <p:nvPr/>
        </p:nvPicPr>
        <p:blipFill>
          <a:blip r:embed="rId2"/>
          <a:stretch>
            <a:fillRect/>
          </a:stretch>
        </p:blipFill>
        <p:spPr>
          <a:xfrm>
            <a:off x="-654314" y="1901673"/>
            <a:ext cx="8172000" cy="4480481"/>
          </a:xfrm>
          <a:prstGeom prst="rect">
            <a:avLst/>
          </a:prstGeom>
        </p:spPr>
      </p:pic>
      <p:sp>
        <p:nvSpPr>
          <p:cNvPr id="3" name="スライド番号プレースホルダー 2">
            <a:extLst>
              <a:ext uri="{FF2B5EF4-FFF2-40B4-BE49-F238E27FC236}">
                <a16:creationId xmlns:a16="http://schemas.microsoft.com/office/drawing/2014/main" id="{12C748A5-9644-F9F5-4DB1-185E5E3C88B0}"/>
              </a:ext>
            </a:extLst>
          </p:cNvPr>
          <p:cNvSpPr>
            <a:spLocks noGrp="1"/>
          </p:cNvSpPr>
          <p:nvPr>
            <p:ph type="sldNum" sz="quarter" idx="12"/>
          </p:nvPr>
        </p:nvSpPr>
        <p:spPr/>
        <p:txBody>
          <a:bodyPr/>
          <a:lstStyle/>
          <a:p>
            <a:fld id="{C4E6320A-E54E-4C75-AECD-96065BC1D0C9}" type="slidenum">
              <a:rPr kumimoji="1" lang="ja-JP" altLang="en-US" smtClean="0"/>
              <a:t>10</a:t>
            </a:fld>
            <a:endParaRPr kumimoji="1" lang="ja-JP" altLang="en-US" dirty="0"/>
          </a:p>
        </p:txBody>
      </p:sp>
    </p:spTree>
    <p:extLst>
      <p:ext uri="{BB962C8B-B14F-4D97-AF65-F5344CB8AC3E}">
        <p14:creationId xmlns:p14="http://schemas.microsoft.com/office/powerpoint/2010/main" val="459572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（３）家庭教育に関する学級・講座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家庭教育に関する学級・講座の認知度（知っている）は</a:t>
            </a:r>
            <a:r>
              <a:rPr kumimoji="1" lang="en-US" altLang="ja-JP" sz="1400" dirty="0">
                <a:latin typeface="Meiryo UI" panose="020B0604030504040204" pitchFamily="50" charset="-128"/>
                <a:ea typeface="Meiryo UI" panose="020B0604030504040204" pitchFamily="50" charset="-128"/>
              </a:rPr>
              <a:t>34.0</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10.2</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28.8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076893" y="1596152"/>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家庭教育に関する学級・講座の認知度・利用度・利用意向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BFF36ECD-C2F3-4542-0AD6-849FBD0EBE5C}"/>
              </a:ext>
            </a:extLst>
          </p:cNvPr>
          <p:cNvPicPr>
            <a:picLocks noChangeAspect="1"/>
          </p:cNvPicPr>
          <p:nvPr/>
        </p:nvPicPr>
        <p:blipFill>
          <a:blip r:embed="rId2"/>
          <a:stretch>
            <a:fillRect/>
          </a:stretch>
        </p:blipFill>
        <p:spPr>
          <a:xfrm>
            <a:off x="565793" y="1900208"/>
            <a:ext cx="8172000" cy="3150955"/>
          </a:xfrm>
          <a:prstGeom prst="rect">
            <a:avLst/>
          </a:prstGeom>
        </p:spPr>
      </p:pic>
      <p:pic>
        <p:nvPicPr>
          <p:cNvPr id="7" name="図 6">
            <a:extLst>
              <a:ext uri="{FF2B5EF4-FFF2-40B4-BE49-F238E27FC236}">
                <a16:creationId xmlns:a16="http://schemas.microsoft.com/office/drawing/2014/main" id="{01FB77DE-9E62-CB83-B0CF-F7BE19CABAEB}"/>
              </a:ext>
            </a:extLst>
          </p:cNvPr>
          <p:cNvPicPr>
            <a:picLocks noChangeAspect="1"/>
          </p:cNvPicPr>
          <p:nvPr/>
        </p:nvPicPr>
        <p:blipFill>
          <a:blip r:embed="rId3"/>
          <a:stretch>
            <a:fillRect/>
          </a:stretch>
        </p:blipFill>
        <p:spPr>
          <a:xfrm>
            <a:off x="565793" y="3349084"/>
            <a:ext cx="8172000" cy="3150955"/>
          </a:xfrm>
          <a:prstGeom prst="rect">
            <a:avLst/>
          </a:prstGeom>
        </p:spPr>
      </p:pic>
      <p:pic>
        <p:nvPicPr>
          <p:cNvPr id="9" name="図 8">
            <a:extLst>
              <a:ext uri="{FF2B5EF4-FFF2-40B4-BE49-F238E27FC236}">
                <a16:creationId xmlns:a16="http://schemas.microsoft.com/office/drawing/2014/main" id="{2E2A0664-3152-6FD1-1DF0-AA4AD317084F}"/>
              </a:ext>
            </a:extLst>
          </p:cNvPr>
          <p:cNvPicPr>
            <a:picLocks noChangeAspect="1"/>
          </p:cNvPicPr>
          <p:nvPr/>
        </p:nvPicPr>
        <p:blipFill>
          <a:blip r:embed="rId4"/>
          <a:stretch>
            <a:fillRect/>
          </a:stretch>
        </p:blipFill>
        <p:spPr>
          <a:xfrm>
            <a:off x="543958" y="4756745"/>
            <a:ext cx="8172000" cy="3137130"/>
          </a:xfrm>
          <a:prstGeom prst="rect">
            <a:avLst/>
          </a:prstGeom>
        </p:spPr>
      </p:pic>
      <p:sp>
        <p:nvSpPr>
          <p:cNvPr id="4" name="スライド番号プレースホルダー 3">
            <a:extLst>
              <a:ext uri="{FF2B5EF4-FFF2-40B4-BE49-F238E27FC236}">
                <a16:creationId xmlns:a16="http://schemas.microsoft.com/office/drawing/2014/main" id="{47FDDE3D-FAB4-C1AE-7E15-4E98FD3407D3}"/>
              </a:ext>
            </a:extLst>
          </p:cNvPr>
          <p:cNvSpPr>
            <a:spLocks noGrp="1"/>
          </p:cNvSpPr>
          <p:nvPr>
            <p:ph type="sldNum" sz="quarter" idx="12"/>
          </p:nvPr>
        </p:nvSpPr>
        <p:spPr/>
        <p:txBody>
          <a:bodyPr/>
          <a:lstStyle/>
          <a:p>
            <a:fld id="{C4E6320A-E54E-4C75-AECD-96065BC1D0C9}" type="slidenum">
              <a:rPr kumimoji="1" lang="ja-JP" altLang="en-US" smtClean="0"/>
              <a:t>109</a:t>
            </a:fld>
            <a:endParaRPr kumimoji="1" lang="ja-JP" altLang="en-US" dirty="0"/>
          </a:p>
        </p:txBody>
      </p:sp>
    </p:spTree>
    <p:extLst>
      <p:ext uri="{BB962C8B-B14F-4D97-AF65-F5344CB8AC3E}">
        <p14:creationId xmlns:p14="http://schemas.microsoft.com/office/powerpoint/2010/main" val="2199923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（４）保育所や幼稚園の園庭などの開放</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保育所や幼稚園の園庭などの開放の認知度（知っている）は</a:t>
            </a:r>
            <a:r>
              <a:rPr kumimoji="1" lang="en-US" altLang="ja-JP" sz="1400" dirty="0">
                <a:latin typeface="Meiryo UI" panose="020B0604030504040204" pitchFamily="50" charset="-128"/>
                <a:ea typeface="Meiryo UI" panose="020B0604030504040204" pitchFamily="50" charset="-128"/>
              </a:rPr>
              <a:t>80.7</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39.5</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48.9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40745" y="1528815"/>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保育所や幼稚園の園庭などの開放の認知度・利用度・利用意向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6053333A-3FFE-63A7-200F-BC006485E5F8}"/>
              </a:ext>
            </a:extLst>
          </p:cNvPr>
          <p:cNvPicPr>
            <a:picLocks noChangeAspect="1"/>
          </p:cNvPicPr>
          <p:nvPr/>
        </p:nvPicPr>
        <p:blipFill>
          <a:blip r:embed="rId2"/>
          <a:stretch>
            <a:fillRect/>
          </a:stretch>
        </p:blipFill>
        <p:spPr>
          <a:xfrm>
            <a:off x="551391" y="1893739"/>
            <a:ext cx="8172000" cy="3150955"/>
          </a:xfrm>
          <a:prstGeom prst="rect">
            <a:avLst/>
          </a:prstGeom>
        </p:spPr>
      </p:pic>
      <p:pic>
        <p:nvPicPr>
          <p:cNvPr id="7" name="図 6">
            <a:extLst>
              <a:ext uri="{FF2B5EF4-FFF2-40B4-BE49-F238E27FC236}">
                <a16:creationId xmlns:a16="http://schemas.microsoft.com/office/drawing/2014/main" id="{219E3319-969C-17D1-2661-5817E9BB9BB9}"/>
              </a:ext>
            </a:extLst>
          </p:cNvPr>
          <p:cNvPicPr>
            <a:picLocks noChangeAspect="1"/>
          </p:cNvPicPr>
          <p:nvPr/>
        </p:nvPicPr>
        <p:blipFill>
          <a:blip r:embed="rId3"/>
          <a:stretch>
            <a:fillRect/>
          </a:stretch>
        </p:blipFill>
        <p:spPr>
          <a:xfrm>
            <a:off x="551391" y="3361055"/>
            <a:ext cx="8172000" cy="3150955"/>
          </a:xfrm>
          <a:prstGeom prst="rect">
            <a:avLst/>
          </a:prstGeom>
        </p:spPr>
      </p:pic>
      <p:pic>
        <p:nvPicPr>
          <p:cNvPr id="9" name="図 8">
            <a:extLst>
              <a:ext uri="{FF2B5EF4-FFF2-40B4-BE49-F238E27FC236}">
                <a16:creationId xmlns:a16="http://schemas.microsoft.com/office/drawing/2014/main" id="{2E6C8AB0-48BC-E068-C549-3E6718162EBD}"/>
              </a:ext>
            </a:extLst>
          </p:cNvPr>
          <p:cNvPicPr>
            <a:picLocks noChangeAspect="1"/>
          </p:cNvPicPr>
          <p:nvPr/>
        </p:nvPicPr>
        <p:blipFill>
          <a:blip r:embed="rId4"/>
          <a:stretch>
            <a:fillRect/>
          </a:stretch>
        </p:blipFill>
        <p:spPr>
          <a:xfrm>
            <a:off x="486000" y="4815884"/>
            <a:ext cx="8172000" cy="3137130"/>
          </a:xfrm>
          <a:prstGeom prst="rect">
            <a:avLst/>
          </a:prstGeom>
        </p:spPr>
      </p:pic>
      <p:sp>
        <p:nvSpPr>
          <p:cNvPr id="4" name="スライド番号プレースホルダー 3">
            <a:extLst>
              <a:ext uri="{FF2B5EF4-FFF2-40B4-BE49-F238E27FC236}">
                <a16:creationId xmlns:a16="http://schemas.microsoft.com/office/drawing/2014/main" id="{A9C9505C-8196-106C-519D-47B207A45F78}"/>
              </a:ext>
            </a:extLst>
          </p:cNvPr>
          <p:cNvSpPr>
            <a:spLocks noGrp="1"/>
          </p:cNvSpPr>
          <p:nvPr>
            <p:ph type="sldNum" sz="quarter" idx="12"/>
          </p:nvPr>
        </p:nvSpPr>
        <p:spPr/>
        <p:txBody>
          <a:bodyPr/>
          <a:lstStyle/>
          <a:p>
            <a:fld id="{C4E6320A-E54E-4C75-AECD-96065BC1D0C9}" type="slidenum">
              <a:rPr kumimoji="1" lang="ja-JP" altLang="en-US" smtClean="0"/>
              <a:t>110</a:t>
            </a:fld>
            <a:endParaRPr kumimoji="1" lang="ja-JP" altLang="en-US" dirty="0"/>
          </a:p>
        </p:txBody>
      </p:sp>
    </p:spTree>
    <p:extLst>
      <p:ext uri="{BB962C8B-B14F-4D97-AF65-F5344CB8AC3E}">
        <p14:creationId xmlns:p14="http://schemas.microsoft.com/office/powerpoint/2010/main" val="27390433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（５）児童館・青少年会館（センター）</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児童館・青少年会館（センター）の認知度（知っている）は</a:t>
            </a:r>
            <a:r>
              <a:rPr kumimoji="1" lang="en-US" altLang="ja-JP" sz="1400" dirty="0">
                <a:latin typeface="Meiryo UI" panose="020B0604030504040204" pitchFamily="50" charset="-128"/>
                <a:ea typeface="Meiryo UI" panose="020B0604030504040204" pitchFamily="50" charset="-128"/>
              </a:rPr>
              <a:t>52.6</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22.5</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35.4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77690"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児童館・青少年会館（センター）の認知度・利用度・利用意向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6E17A5C7-A6B5-C636-B263-6B2C98CE04BA}"/>
              </a:ext>
            </a:extLst>
          </p:cNvPr>
          <p:cNvPicPr>
            <a:picLocks noChangeAspect="1"/>
          </p:cNvPicPr>
          <p:nvPr/>
        </p:nvPicPr>
        <p:blipFill>
          <a:blip r:embed="rId2"/>
          <a:stretch>
            <a:fillRect/>
          </a:stretch>
        </p:blipFill>
        <p:spPr>
          <a:xfrm>
            <a:off x="486000" y="1812480"/>
            <a:ext cx="8172000" cy="3150955"/>
          </a:xfrm>
          <a:prstGeom prst="rect">
            <a:avLst/>
          </a:prstGeom>
        </p:spPr>
      </p:pic>
      <p:pic>
        <p:nvPicPr>
          <p:cNvPr id="7" name="図 6">
            <a:extLst>
              <a:ext uri="{FF2B5EF4-FFF2-40B4-BE49-F238E27FC236}">
                <a16:creationId xmlns:a16="http://schemas.microsoft.com/office/drawing/2014/main" id="{9713D552-EDA8-59FD-5A2F-4E6E6DEF54A4}"/>
              </a:ext>
            </a:extLst>
          </p:cNvPr>
          <p:cNvPicPr>
            <a:picLocks noChangeAspect="1"/>
          </p:cNvPicPr>
          <p:nvPr/>
        </p:nvPicPr>
        <p:blipFill>
          <a:blip r:embed="rId3"/>
          <a:stretch>
            <a:fillRect/>
          </a:stretch>
        </p:blipFill>
        <p:spPr>
          <a:xfrm>
            <a:off x="486000" y="3331888"/>
            <a:ext cx="8172000" cy="3150955"/>
          </a:xfrm>
          <a:prstGeom prst="rect">
            <a:avLst/>
          </a:prstGeom>
        </p:spPr>
      </p:pic>
      <p:sp>
        <p:nvSpPr>
          <p:cNvPr id="4" name="スライド番号プレースホルダー 3">
            <a:extLst>
              <a:ext uri="{FF2B5EF4-FFF2-40B4-BE49-F238E27FC236}">
                <a16:creationId xmlns:a16="http://schemas.microsoft.com/office/drawing/2014/main" id="{34D1BB7B-D6D1-CDD8-F547-54E4FBB51328}"/>
              </a:ext>
            </a:extLst>
          </p:cNvPr>
          <p:cNvSpPr>
            <a:spLocks noGrp="1"/>
          </p:cNvSpPr>
          <p:nvPr>
            <p:ph type="sldNum" sz="quarter" idx="12"/>
          </p:nvPr>
        </p:nvSpPr>
        <p:spPr/>
        <p:txBody>
          <a:bodyPr/>
          <a:lstStyle/>
          <a:p>
            <a:fld id="{C4E6320A-E54E-4C75-AECD-96065BC1D0C9}" type="slidenum">
              <a:rPr kumimoji="1" lang="ja-JP" altLang="en-US" smtClean="0"/>
              <a:t>111</a:t>
            </a:fld>
            <a:endParaRPr kumimoji="1" lang="ja-JP" altLang="en-US" dirty="0"/>
          </a:p>
        </p:txBody>
      </p:sp>
      <p:pic>
        <p:nvPicPr>
          <p:cNvPr id="9" name="図 8">
            <a:extLst>
              <a:ext uri="{FF2B5EF4-FFF2-40B4-BE49-F238E27FC236}">
                <a16:creationId xmlns:a16="http://schemas.microsoft.com/office/drawing/2014/main" id="{5C982D7E-E47D-5F03-D301-AE1E5433455C}"/>
              </a:ext>
            </a:extLst>
          </p:cNvPr>
          <p:cNvPicPr>
            <a:picLocks noChangeAspect="1"/>
          </p:cNvPicPr>
          <p:nvPr/>
        </p:nvPicPr>
        <p:blipFill>
          <a:blip r:embed="rId4"/>
          <a:stretch>
            <a:fillRect/>
          </a:stretch>
        </p:blipFill>
        <p:spPr>
          <a:xfrm>
            <a:off x="464755" y="4776929"/>
            <a:ext cx="8172000" cy="3137130"/>
          </a:xfrm>
          <a:prstGeom prst="rect">
            <a:avLst/>
          </a:prstGeom>
        </p:spPr>
      </p:pic>
    </p:spTree>
    <p:extLst>
      <p:ext uri="{BB962C8B-B14F-4D97-AF65-F5344CB8AC3E}">
        <p14:creationId xmlns:p14="http://schemas.microsoft.com/office/powerpoint/2010/main" val="38713558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（６）子育ての総合相談窓口</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子育ての総合相談窓口の認知度（知っている）は</a:t>
            </a:r>
            <a:r>
              <a:rPr kumimoji="1" lang="en-US" altLang="ja-JP" sz="1400" dirty="0">
                <a:latin typeface="Meiryo UI" panose="020B0604030504040204" pitchFamily="50" charset="-128"/>
                <a:ea typeface="Meiryo UI" panose="020B0604030504040204" pitchFamily="50" charset="-128"/>
              </a:rPr>
              <a:t>58.9</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18.3</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36.8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77690"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子育ての総合相談窓口の認知度・利用度・利用意向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40BC4A4-CA23-BEE9-75A4-C1F8D3996263}"/>
              </a:ext>
            </a:extLst>
          </p:cNvPr>
          <p:cNvPicPr>
            <a:picLocks noChangeAspect="1"/>
          </p:cNvPicPr>
          <p:nvPr/>
        </p:nvPicPr>
        <p:blipFill>
          <a:blip r:embed="rId2"/>
          <a:stretch>
            <a:fillRect/>
          </a:stretch>
        </p:blipFill>
        <p:spPr>
          <a:xfrm>
            <a:off x="688406" y="1828550"/>
            <a:ext cx="8172000" cy="3150955"/>
          </a:xfrm>
          <a:prstGeom prst="rect">
            <a:avLst/>
          </a:prstGeom>
        </p:spPr>
      </p:pic>
      <p:pic>
        <p:nvPicPr>
          <p:cNvPr id="7" name="図 6">
            <a:extLst>
              <a:ext uri="{FF2B5EF4-FFF2-40B4-BE49-F238E27FC236}">
                <a16:creationId xmlns:a16="http://schemas.microsoft.com/office/drawing/2014/main" id="{2166136B-7E86-C7F4-DD7F-69FAE806EBC4}"/>
              </a:ext>
            </a:extLst>
          </p:cNvPr>
          <p:cNvPicPr>
            <a:picLocks noChangeAspect="1"/>
          </p:cNvPicPr>
          <p:nvPr/>
        </p:nvPicPr>
        <p:blipFill>
          <a:blip r:embed="rId3"/>
          <a:stretch>
            <a:fillRect/>
          </a:stretch>
        </p:blipFill>
        <p:spPr>
          <a:xfrm>
            <a:off x="688406" y="3302535"/>
            <a:ext cx="8136000" cy="3137074"/>
          </a:xfrm>
          <a:prstGeom prst="rect">
            <a:avLst/>
          </a:prstGeom>
        </p:spPr>
      </p:pic>
      <p:pic>
        <p:nvPicPr>
          <p:cNvPr id="9" name="図 8">
            <a:extLst>
              <a:ext uri="{FF2B5EF4-FFF2-40B4-BE49-F238E27FC236}">
                <a16:creationId xmlns:a16="http://schemas.microsoft.com/office/drawing/2014/main" id="{4D334525-151D-7D10-E3FA-0FBF9D518B61}"/>
              </a:ext>
            </a:extLst>
          </p:cNvPr>
          <p:cNvPicPr>
            <a:picLocks noChangeAspect="1"/>
          </p:cNvPicPr>
          <p:nvPr/>
        </p:nvPicPr>
        <p:blipFill>
          <a:blip r:embed="rId4"/>
          <a:stretch>
            <a:fillRect/>
          </a:stretch>
        </p:blipFill>
        <p:spPr>
          <a:xfrm>
            <a:off x="652406" y="4749006"/>
            <a:ext cx="8172000" cy="3137130"/>
          </a:xfrm>
          <a:prstGeom prst="rect">
            <a:avLst/>
          </a:prstGeom>
        </p:spPr>
      </p:pic>
      <p:sp>
        <p:nvSpPr>
          <p:cNvPr id="4" name="スライド番号プレースホルダー 3">
            <a:extLst>
              <a:ext uri="{FF2B5EF4-FFF2-40B4-BE49-F238E27FC236}">
                <a16:creationId xmlns:a16="http://schemas.microsoft.com/office/drawing/2014/main" id="{628D75C3-8378-8078-18B0-F00C5BBC47FD}"/>
              </a:ext>
            </a:extLst>
          </p:cNvPr>
          <p:cNvSpPr>
            <a:spLocks noGrp="1"/>
          </p:cNvSpPr>
          <p:nvPr>
            <p:ph type="sldNum" sz="quarter" idx="12"/>
          </p:nvPr>
        </p:nvSpPr>
        <p:spPr/>
        <p:txBody>
          <a:bodyPr/>
          <a:lstStyle/>
          <a:p>
            <a:fld id="{C4E6320A-E54E-4C75-AECD-96065BC1D0C9}" type="slidenum">
              <a:rPr kumimoji="1" lang="ja-JP" altLang="en-US" smtClean="0"/>
              <a:t>112</a:t>
            </a:fld>
            <a:endParaRPr kumimoji="1" lang="ja-JP" altLang="en-US" dirty="0"/>
          </a:p>
        </p:txBody>
      </p:sp>
    </p:spTree>
    <p:extLst>
      <p:ext uri="{BB962C8B-B14F-4D97-AF65-F5344CB8AC3E}">
        <p14:creationId xmlns:p14="http://schemas.microsoft.com/office/powerpoint/2010/main" val="893892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（７）自治体が発行する子育て支援情報誌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自治体が発行する子育て支援情報誌の認知度（知っている）は</a:t>
            </a:r>
            <a:r>
              <a:rPr kumimoji="1" lang="en-US" altLang="ja-JP" sz="1400" dirty="0">
                <a:latin typeface="Meiryo UI" panose="020B0604030504040204" pitchFamily="50" charset="-128"/>
                <a:ea typeface="Meiryo UI" panose="020B0604030504040204" pitchFamily="50" charset="-128"/>
              </a:rPr>
              <a:t>57.8</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30.3</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41.7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77690"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自治体が発行する子育て支援情報誌の認知度・利用度・利用意向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661EFDE3-186D-CB96-04B3-A7970B77DED1}"/>
              </a:ext>
            </a:extLst>
          </p:cNvPr>
          <p:cNvPicPr>
            <a:picLocks noChangeAspect="1"/>
          </p:cNvPicPr>
          <p:nvPr/>
        </p:nvPicPr>
        <p:blipFill>
          <a:blip r:embed="rId2"/>
          <a:stretch>
            <a:fillRect/>
          </a:stretch>
        </p:blipFill>
        <p:spPr>
          <a:xfrm>
            <a:off x="576581" y="1884724"/>
            <a:ext cx="8172000" cy="3150955"/>
          </a:xfrm>
          <a:prstGeom prst="rect">
            <a:avLst/>
          </a:prstGeom>
        </p:spPr>
      </p:pic>
      <p:pic>
        <p:nvPicPr>
          <p:cNvPr id="7" name="図 6">
            <a:extLst>
              <a:ext uri="{FF2B5EF4-FFF2-40B4-BE49-F238E27FC236}">
                <a16:creationId xmlns:a16="http://schemas.microsoft.com/office/drawing/2014/main" id="{B369E75C-B000-C8ED-06DD-DEA39E0F460E}"/>
              </a:ext>
            </a:extLst>
          </p:cNvPr>
          <p:cNvPicPr>
            <a:picLocks noChangeAspect="1"/>
          </p:cNvPicPr>
          <p:nvPr/>
        </p:nvPicPr>
        <p:blipFill>
          <a:blip r:embed="rId3"/>
          <a:stretch>
            <a:fillRect/>
          </a:stretch>
        </p:blipFill>
        <p:spPr>
          <a:xfrm>
            <a:off x="576581" y="3365255"/>
            <a:ext cx="8172000" cy="3150955"/>
          </a:xfrm>
          <a:prstGeom prst="rect">
            <a:avLst/>
          </a:prstGeom>
        </p:spPr>
      </p:pic>
      <p:pic>
        <p:nvPicPr>
          <p:cNvPr id="9" name="図 8">
            <a:extLst>
              <a:ext uri="{FF2B5EF4-FFF2-40B4-BE49-F238E27FC236}">
                <a16:creationId xmlns:a16="http://schemas.microsoft.com/office/drawing/2014/main" id="{D66E78E2-D6FF-008F-BBD4-3F1AA6D108EC}"/>
              </a:ext>
            </a:extLst>
          </p:cNvPr>
          <p:cNvPicPr>
            <a:picLocks noChangeAspect="1"/>
          </p:cNvPicPr>
          <p:nvPr/>
        </p:nvPicPr>
        <p:blipFill>
          <a:blip r:embed="rId4"/>
          <a:stretch>
            <a:fillRect/>
          </a:stretch>
        </p:blipFill>
        <p:spPr>
          <a:xfrm>
            <a:off x="576581" y="4859611"/>
            <a:ext cx="8172000" cy="3137130"/>
          </a:xfrm>
          <a:prstGeom prst="rect">
            <a:avLst/>
          </a:prstGeom>
        </p:spPr>
      </p:pic>
      <p:sp>
        <p:nvSpPr>
          <p:cNvPr id="4" name="スライド番号プレースホルダー 3">
            <a:extLst>
              <a:ext uri="{FF2B5EF4-FFF2-40B4-BE49-F238E27FC236}">
                <a16:creationId xmlns:a16="http://schemas.microsoft.com/office/drawing/2014/main" id="{74E0E233-3A68-622D-DB6A-626D5A415D6A}"/>
              </a:ext>
            </a:extLst>
          </p:cNvPr>
          <p:cNvSpPr>
            <a:spLocks noGrp="1"/>
          </p:cNvSpPr>
          <p:nvPr>
            <p:ph type="sldNum" sz="quarter" idx="12"/>
          </p:nvPr>
        </p:nvSpPr>
        <p:spPr/>
        <p:txBody>
          <a:bodyPr/>
          <a:lstStyle/>
          <a:p>
            <a:fld id="{C4E6320A-E54E-4C75-AECD-96065BC1D0C9}" type="slidenum">
              <a:rPr kumimoji="1" lang="ja-JP" altLang="en-US" smtClean="0"/>
              <a:t>113</a:t>
            </a:fld>
            <a:endParaRPr kumimoji="1" lang="ja-JP" altLang="en-US" dirty="0"/>
          </a:p>
        </p:txBody>
      </p:sp>
    </p:spTree>
    <p:extLst>
      <p:ext uri="{BB962C8B-B14F-4D97-AF65-F5344CB8AC3E}">
        <p14:creationId xmlns:p14="http://schemas.microsoft.com/office/powerpoint/2010/main" val="5989153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９　地域の子育て支援サービスの利用状況について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ー子育て支援サービスの認知度・利用度・利用意向</a:t>
            </a:r>
            <a:endParaRPr kumimoji="1" lang="en-US" altLang="ja-JP" sz="1400" dirty="0">
              <a:latin typeface="Meiryo UI" panose="020B0604030504040204" pitchFamily="50" charset="-128"/>
              <a:ea typeface="Meiryo UI" panose="020B0604030504040204" pitchFamily="50" charset="-128"/>
            </a:endParaRPr>
          </a:p>
          <a:p>
            <a:r>
              <a:rPr kumimoji="1" lang="zh-TW" altLang="en-US" sz="1400" dirty="0">
                <a:latin typeface="Meiryo UI" panose="020B0604030504040204" pitchFamily="50" charset="-128"/>
                <a:ea typeface="Meiryo UI" panose="020B0604030504040204" pitchFamily="50" charset="-128"/>
              </a:rPr>
              <a:t>（８）養育支援家庭訪問事業</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zh-TW" altLang="en-US" sz="1400" dirty="0">
                <a:latin typeface="Meiryo UI" panose="020B0604030504040204" pitchFamily="50" charset="-128"/>
                <a:ea typeface="Meiryo UI" panose="020B0604030504040204" pitchFamily="50" charset="-128"/>
              </a:rPr>
              <a:t>養育支援家庭訪問事業</a:t>
            </a:r>
            <a:r>
              <a:rPr kumimoji="1" lang="ja-JP" altLang="en-US" sz="1400" dirty="0">
                <a:latin typeface="Meiryo UI" panose="020B0604030504040204" pitchFamily="50" charset="-128"/>
                <a:ea typeface="Meiryo UI" panose="020B0604030504040204" pitchFamily="50" charset="-128"/>
              </a:rPr>
              <a:t>の認知度（知っている）は</a:t>
            </a:r>
            <a:r>
              <a:rPr kumimoji="1" lang="en-US" altLang="ja-JP" sz="1400" dirty="0">
                <a:latin typeface="Meiryo UI" panose="020B0604030504040204" pitchFamily="50" charset="-128"/>
                <a:ea typeface="Meiryo UI" panose="020B0604030504040204" pitchFamily="50" charset="-128"/>
              </a:rPr>
              <a:t>27.3</a:t>
            </a:r>
            <a:r>
              <a:rPr kumimoji="1" lang="ja-JP" altLang="en-US" sz="1400" dirty="0">
                <a:latin typeface="Meiryo UI" panose="020B0604030504040204" pitchFamily="50" charset="-128"/>
                <a:ea typeface="Meiryo UI" panose="020B0604030504040204" pitchFamily="50" charset="-128"/>
              </a:rPr>
              <a:t>％、利用度（利用したことがある）は</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％、利用意向（今後利用したい）は</a:t>
            </a:r>
            <a:r>
              <a:rPr kumimoji="1" lang="en-US" altLang="ja-JP" sz="1400" dirty="0">
                <a:latin typeface="Meiryo UI" panose="020B0604030504040204" pitchFamily="50" charset="-128"/>
                <a:ea typeface="Meiryo UI" panose="020B0604030504040204" pitchFamily="50" charset="-128"/>
              </a:rPr>
              <a:t>18.2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77690"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2-9-19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養育支援家庭訪問事業</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の認知度・利用度・利用意向</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6802EA1-1F3F-056B-596D-92D364B85F68}"/>
              </a:ext>
            </a:extLst>
          </p:cNvPr>
          <p:cNvPicPr>
            <a:picLocks noChangeAspect="1"/>
          </p:cNvPicPr>
          <p:nvPr/>
        </p:nvPicPr>
        <p:blipFill>
          <a:blip r:embed="rId2"/>
          <a:stretch>
            <a:fillRect/>
          </a:stretch>
        </p:blipFill>
        <p:spPr>
          <a:xfrm>
            <a:off x="565793" y="1807815"/>
            <a:ext cx="8172000" cy="3150955"/>
          </a:xfrm>
          <a:prstGeom prst="rect">
            <a:avLst/>
          </a:prstGeom>
        </p:spPr>
      </p:pic>
      <p:pic>
        <p:nvPicPr>
          <p:cNvPr id="7" name="図 6">
            <a:extLst>
              <a:ext uri="{FF2B5EF4-FFF2-40B4-BE49-F238E27FC236}">
                <a16:creationId xmlns:a16="http://schemas.microsoft.com/office/drawing/2014/main" id="{EE0863D5-DA0B-32E9-8D05-66CE10F2DAE8}"/>
              </a:ext>
            </a:extLst>
          </p:cNvPr>
          <p:cNvPicPr>
            <a:picLocks noChangeAspect="1"/>
          </p:cNvPicPr>
          <p:nvPr/>
        </p:nvPicPr>
        <p:blipFill>
          <a:blip r:embed="rId3"/>
          <a:stretch>
            <a:fillRect/>
          </a:stretch>
        </p:blipFill>
        <p:spPr>
          <a:xfrm>
            <a:off x="565793" y="3277710"/>
            <a:ext cx="8172000" cy="3150955"/>
          </a:xfrm>
          <a:prstGeom prst="rect">
            <a:avLst/>
          </a:prstGeom>
        </p:spPr>
      </p:pic>
      <p:pic>
        <p:nvPicPr>
          <p:cNvPr id="9" name="図 8">
            <a:extLst>
              <a:ext uri="{FF2B5EF4-FFF2-40B4-BE49-F238E27FC236}">
                <a16:creationId xmlns:a16="http://schemas.microsoft.com/office/drawing/2014/main" id="{6146AA3C-0CF8-6509-7D52-8F4F4CE92018}"/>
              </a:ext>
            </a:extLst>
          </p:cNvPr>
          <p:cNvPicPr>
            <a:picLocks noChangeAspect="1"/>
          </p:cNvPicPr>
          <p:nvPr/>
        </p:nvPicPr>
        <p:blipFill>
          <a:blip r:embed="rId4"/>
          <a:stretch>
            <a:fillRect/>
          </a:stretch>
        </p:blipFill>
        <p:spPr>
          <a:xfrm>
            <a:off x="565793" y="4713237"/>
            <a:ext cx="8172000" cy="3137130"/>
          </a:xfrm>
          <a:prstGeom prst="rect">
            <a:avLst/>
          </a:prstGeom>
        </p:spPr>
      </p:pic>
      <p:sp>
        <p:nvSpPr>
          <p:cNvPr id="4" name="スライド番号プレースホルダー 3">
            <a:extLst>
              <a:ext uri="{FF2B5EF4-FFF2-40B4-BE49-F238E27FC236}">
                <a16:creationId xmlns:a16="http://schemas.microsoft.com/office/drawing/2014/main" id="{A81D0519-8425-5759-D424-81A2446D2350}"/>
              </a:ext>
            </a:extLst>
          </p:cNvPr>
          <p:cNvSpPr>
            <a:spLocks noGrp="1"/>
          </p:cNvSpPr>
          <p:nvPr>
            <p:ph type="sldNum" sz="quarter" idx="12"/>
          </p:nvPr>
        </p:nvSpPr>
        <p:spPr/>
        <p:txBody>
          <a:bodyPr/>
          <a:lstStyle/>
          <a:p>
            <a:fld id="{C4E6320A-E54E-4C75-AECD-96065BC1D0C9}" type="slidenum">
              <a:rPr kumimoji="1" lang="ja-JP" altLang="en-US" smtClean="0"/>
              <a:t>114</a:t>
            </a:fld>
            <a:endParaRPr kumimoji="1" lang="ja-JP" altLang="en-US" dirty="0"/>
          </a:p>
        </p:txBody>
      </p:sp>
    </p:spTree>
    <p:extLst>
      <p:ext uri="{BB962C8B-B14F-4D97-AF65-F5344CB8AC3E}">
        <p14:creationId xmlns:p14="http://schemas.microsoft.com/office/powerpoint/2010/main" val="40889149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１０　市役所（町役場／村役場）などへの要望について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ー子育て環境や子育て支援への満足度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「満足度　</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28.9</a:t>
            </a:r>
            <a:r>
              <a:rPr kumimoji="1" lang="ja-JP" altLang="en-US" sz="1400" dirty="0">
                <a:latin typeface="Meiryo UI" panose="020B0604030504040204" pitchFamily="50" charset="-128"/>
                <a:ea typeface="Meiryo UI" panose="020B0604030504040204" pitchFamily="50" charset="-128"/>
              </a:rPr>
              <a:t>％で最も高く、次いで「満足度　</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25.2</a:t>
            </a:r>
            <a:r>
              <a:rPr kumimoji="1" lang="ja-JP" altLang="en-US" sz="1400" dirty="0">
                <a:latin typeface="Meiryo UI" panose="020B0604030504040204" pitchFamily="50" charset="-128"/>
                <a:ea typeface="Meiryo UI" panose="020B0604030504040204" pitchFamily="50" charset="-128"/>
              </a:rPr>
              <a:t>％、「満足度　</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17.5</a:t>
            </a:r>
            <a:r>
              <a:rPr kumimoji="1" lang="ja-JP" altLang="en-US" sz="1400" dirty="0">
                <a:latin typeface="Meiryo UI" panose="020B0604030504040204" pitchFamily="50" charset="-128"/>
                <a:ea typeface="Meiryo UI" panose="020B0604030504040204" pitchFamily="50" charset="-128"/>
              </a:rPr>
              <a:t>％、「満足度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13.7</a:t>
            </a:r>
            <a:r>
              <a:rPr kumimoji="1" lang="ja-JP" altLang="en-US" sz="1400" dirty="0">
                <a:latin typeface="Meiryo UI" panose="020B0604030504040204" pitchFamily="50" charset="-128"/>
                <a:ea typeface="Meiryo UI" panose="020B0604030504040204" pitchFamily="50" charset="-128"/>
              </a:rPr>
              <a:t>％、「満足度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10.6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273362" y="1615695"/>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2-10-1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子育て環境や子育て支援への満足度</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B2D5A698-BBE3-19F9-1B3B-D5A1BE4DCA50}"/>
              </a:ext>
            </a:extLst>
          </p:cNvPr>
          <p:cNvPicPr>
            <a:picLocks noChangeAspect="1"/>
          </p:cNvPicPr>
          <p:nvPr/>
        </p:nvPicPr>
        <p:blipFill>
          <a:blip r:embed="rId2"/>
          <a:stretch>
            <a:fillRect/>
          </a:stretch>
        </p:blipFill>
        <p:spPr>
          <a:xfrm>
            <a:off x="-960370" y="2157718"/>
            <a:ext cx="9252000" cy="4487520"/>
          </a:xfrm>
          <a:prstGeom prst="rect">
            <a:avLst/>
          </a:prstGeom>
        </p:spPr>
      </p:pic>
      <p:sp>
        <p:nvSpPr>
          <p:cNvPr id="4" name="スライド番号プレースホルダー 3">
            <a:extLst>
              <a:ext uri="{FF2B5EF4-FFF2-40B4-BE49-F238E27FC236}">
                <a16:creationId xmlns:a16="http://schemas.microsoft.com/office/drawing/2014/main" id="{699C3874-87DD-4E61-719E-A3CD9168C15C}"/>
              </a:ext>
            </a:extLst>
          </p:cNvPr>
          <p:cNvSpPr>
            <a:spLocks noGrp="1"/>
          </p:cNvSpPr>
          <p:nvPr>
            <p:ph type="sldNum" sz="quarter" idx="12"/>
          </p:nvPr>
        </p:nvSpPr>
        <p:spPr/>
        <p:txBody>
          <a:bodyPr/>
          <a:lstStyle/>
          <a:p>
            <a:fld id="{C4E6320A-E54E-4C75-AECD-96065BC1D0C9}" type="slidenum">
              <a:rPr kumimoji="1" lang="ja-JP" altLang="en-US" smtClean="0"/>
              <a:t>115</a:t>
            </a:fld>
            <a:endParaRPr kumimoji="1" lang="ja-JP" altLang="en-US" dirty="0"/>
          </a:p>
        </p:txBody>
      </p:sp>
    </p:spTree>
    <p:extLst>
      <p:ext uri="{BB962C8B-B14F-4D97-AF65-F5344CB8AC3E}">
        <p14:creationId xmlns:p14="http://schemas.microsoft.com/office/powerpoint/2010/main" val="31473708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6AC9764-3572-4518-D5F2-2881616FECA2}"/>
              </a:ext>
            </a:extLst>
          </p:cNvPr>
          <p:cNvPicPr>
            <a:picLocks noChangeAspect="1"/>
          </p:cNvPicPr>
          <p:nvPr/>
        </p:nvPicPr>
        <p:blipFill>
          <a:blip r:embed="rId2"/>
          <a:stretch>
            <a:fillRect/>
          </a:stretch>
        </p:blipFill>
        <p:spPr>
          <a:xfrm>
            <a:off x="-293370" y="2009897"/>
            <a:ext cx="9858756" cy="7469124"/>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１０　市役所（町役場／村役場）などへの要望について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38</a:t>
            </a:r>
            <a:r>
              <a:rPr kumimoji="1" lang="ja-JP" altLang="en-US" sz="1400" dirty="0">
                <a:latin typeface="Meiryo UI" panose="020B0604030504040204" pitchFamily="50" charset="-128"/>
                <a:ea typeface="Meiryo UI" panose="020B0604030504040204" pitchFamily="50" charset="-128"/>
              </a:rPr>
              <a:t>ー充実してほしい子育て支援サービス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「育児休業給付、児童手当の拡充、扶養控除の維持などの子育て世帯への経済的援助の拡充」が</a:t>
            </a:r>
            <a:r>
              <a:rPr kumimoji="1" lang="en-US" altLang="ja-JP" sz="1400" dirty="0">
                <a:latin typeface="Meiryo UI" panose="020B0604030504040204" pitchFamily="50" charset="-128"/>
                <a:ea typeface="Meiryo UI" panose="020B0604030504040204" pitchFamily="50" charset="-128"/>
              </a:rPr>
              <a:t>46.4</a:t>
            </a:r>
            <a:r>
              <a:rPr kumimoji="1" lang="ja-JP" altLang="en-US" sz="1400" dirty="0">
                <a:latin typeface="Meiryo UI" panose="020B0604030504040204" pitchFamily="50" charset="-128"/>
                <a:ea typeface="Meiryo UI" panose="020B0604030504040204" pitchFamily="50" charset="-128"/>
              </a:rPr>
              <a:t>％で最も高く、次いで「親子が安心して集まれる公園などの屋外の施設を整備する」が</a:t>
            </a:r>
            <a:r>
              <a:rPr kumimoji="1" lang="en-US" altLang="ja-JP" sz="1400" dirty="0">
                <a:latin typeface="Meiryo UI" panose="020B0604030504040204" pitchFamily="50" charset="-128"/>
                <a:ea typeface="Meiryo UI" panose="020B0604030504040204" pitchFamily="50" charset="-128"/>
              </a:rPr>
              <a:t>46.2</a:t>
            </a:r>
            <a:r>
              <a:rPr kumimoji="1" lang="ja-JP" altLang="en-US" sz="1400" dirty="0">
                <a:latin typeface="Meiryo UI" panose="020B0604030504040204" pitchFamily="50" charset="-128"/>
                <a:ea typeface="Meiryo UI" panose="020B0604030504040204" pitchFamily="50" charset="-128"/>
              </a:rPr>
              <a:t>％、「小児救急など安心して子どもが医療機関を利用できる体制を整備する」が</a:t>
            </a:r>
            <a:r>
              <a:rPr kumimoji="1" lang="en-US" altLang="ja-JP" sz="1400" dirty="0">
                <a:latin typeface="Meiryo UI" panose="020B0604030504040204" pitchFamily="50" charset="-128"/>
                <a:ea typeface="Meiryo UI" panose="020B0604030504040204" pitchFamily="50" charset="-128"/>
              </a:rPr>
              <a:t>40.3</a:t>
            </a:r>
            <a:r>
              <a:rPr kumimoji="1" lang="ja-JP" altLang="en-US" sz="1400" dirty="0">
                <a:latin typeface="Meiryo UI" panose="020B0604030504040204" pitchFamily="50" charset="-128"/>
                <a:ea typeface="Meiryo UI" panose="020B0604030504040204" pitchFamily="50" charset="-128"/>
              </a:rPr>
              <a:t>％、「子連れでも安心して出かけられるよう、オムツ替えや授乳のためのスペースづくりや、歩道の段差解消などの</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子育てのバリアフリー化</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に取り組む」が</a:t>
            </a:r>
            <a:r>
              <a:rPr kumimoji="1" lang="en-US" altLang="ja-JP" sz="1400" dirty="0">
                <a:latin typeface="Meiryo UI" panose="020B0604030504040204" pitchFamily="50" charset="-128"/>
                <a:ea typeface="Meiryo UI" panose="020B0604030504040204" pitchFamily="50" charset="-128"/>
              </a:rPr>
              <a:t>36.9</a:t>
            </a:r>
            <a:r>
              <a:rPr kumimoji="1" lang="ja-JP" altLang="en-US" sz="1400" dirty="0">
                <a:latin typeface="Meiryo UI" panose="020B0604030504040204" pitchFamily="50" charset="-128"/>
                <a:ea typeface="Meiryo UI" panose="020B0604030504040204" pitchFamily="50" charset="-128"/>
              </a:rPr>
              <a:t>％、「親子が安心して集まれるつどいの広場などの屋内の施設を整備する」が</a:t>
            </a:r>
            <a:r>
              <a:rPr kumimoji="1" lang="en-US" altLang="ja-JP" sz="1400" dirty="0">
                <a:latin typeface="Meiryo UI" panose="020B0604030504040204" pitchFamily="50" charset="-128"/>
                <a:ea typeface="Meiryo UI" panose="020B0604030504040204" pitchFamily="50" charset="-128"/>
              </a:rPr>
              <a:t>33.3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5" y="2067447"/>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2-10-2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充実してほしい子育て支援サービス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スライド番号プレースホルダー 3">
            <a:extLst>
              <a:ext uri="{FF2B5EF4-FFF2-40B4-BE49-F238E27FC236}">
                <a16:creationId xmlns:a16="http://schemas.microsoft.com/office/drawing/2014/main" id="{FCB18BBA-B3DF-2277-1455-AACBB74C26BD}"/>
              </a:ext>
            </a:extLst>
          </p:cNvPr>
          <p:cNvSpPr>
            <a:spLocks noGrp="1"/>
          </p:cNvSpPr>
          <p:nvPr>
            <p:ph type="sldNum" sz="quarter" idx="12"/>
          </p:nvPr>
        </p:nvSpPr>
        <p:spPr/>
        <p:txBody>
          <a:bodyPr/>
          <a:lstStyle/>
          <a:p>
            <a:fld id="{C4E6320A-E54E-4C75-AECD-96065BC1D0C9}" type="slidenum">
              <a:rPr kumimoji="1" lang="ja-JP" altLang="en-US" smtClean="0"/>
              <a:t>116</a:t>
            </a:fld>
            <a:endParaRPr kumimoji="1" lang="ja-JP" altLang="en-US" dirty="0"/>
          </a:p>
        </p:txBody>
      </p:sp>
    </p:spTree>
    <p:extLst>
      <p:ext uri="{BB962C8B-B14F-4D97-AF65-F5344CB8AC3E}">
        <p14:creationId xmlns:p14="http://schemas.microsoft.com/office/powerpoint/2010/main" val="28139330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１１　生活習慣について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ーお子さんの生活習慣について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朝食の摂取状況は「毎日食べる」が</a:t>
            </a:r>
            <a:r>
              <a:rPr kumimoji="1" lang="en-US" altLang="ja-JP" sz="1400" dirty="0">
                <a:latin typeface="Meiryo UI" panose="020B0604030504040204" pitchFamily="50" charset="-128"/>
                <a:ea typeface="Meiryo UI" panose="020B0604030504040204" pitchFamily="50" charset="-128"/>
              </a:rPr>
              <a:t>89.4</a:t>
            </a:r>
            <a:r>
              <a:rPr kumimoji="1" lang="ja-JP" altLang="en-US" sz="1400" dirty="0">
                <a:latin typeface="Meiryo UI" panose="020B0604030504040204" pitchFamily="50" charset="-128"/>
                <a:ea typeface="Meiryo UI" panose="020B0604030504040204" pitchFamily="50" charset="-128"/>
              </a:rPr>
              <a:t>％で最も高く、次いで「食べる日のほうが多い」が</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％、「食べない日のほうが多い」が</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％、「ほとんど食べない」が</a:t>
            </a:r>
            <a:r>
              <a:rPr kumimoji="1" lang="en-US" altLang="ja-JP" sz="1400" dirty="0">
                <a:latin typeface="Meiryo UI" panose="020B0604030504040204" pitchFamily="50" charset="-128"/>
                <a:ea typeface="Meiryo UI" panose="020B0604030504040204" pitchFamily="50" charset="-128"/>
              </a:rPr>
              <a:t>0.7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１日１回は家族と一緒に食事をするかについては「する」が</a:t>
            </a:r>
            <a:r>
              <a:rPr kumimoji="1" lang="en-US" altLang="ja-JP" sz="1400" dirty="0">
                <a:latin typeface="Meiryo UI" panose="020B0604030504040204" pitchFamily="50" charset="-128"/>
                <a:ea typeface="Meiryo UI" panose="020B0604030504040204" pitchFamily="50" charset="-128"/>
              </a:rPr>
              <a:t>93.9</a:t>
            </a:r>
            <a:r>
              <a:rPr kumimoji="1" lang="ja-JP" altLang="en-US" sz="1400" dirty="0">
                <a:latin typeface="Meiryo UI" panose="020B0604030504040204" pitchFamily="50" charset="-128"/>
                <a:ea typeface="Meiryo UI" panose="020B0604030504040204" pitchFamily="50" charset="-128"/>
              </a:rPr>
              <a:t>％、「しない」が</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3" y="1579009"/>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朝食の摂取状況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B507F297-1234-2C69-420E-444E1C1A78EF}"/>
              </a:ext>
            </a:extLst>
          </p:cNvPr>
          <p:cNvSpPr txBox="1"/>
          <p:nvPr/>
        </p:nvSpPr>
        <p:spPr>
          <a:xfrm>
            <a:off x="1198933" y="4103617"/>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１日１回は家族と一緒に食事をするか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6A342848-0885-B8BE-654D-168248EAF5B9}"/>
              </a:ext>
            </a:extLst>
          </p:cNvPr>
          <p:cNvPicPr>
            <a:picLocks noChangeAspect="1"/>
          </p:cNvPicPr>
          <p:nvPr/>
        </p:nvPicPr>
        <p:blipFill>
          <a:blip r:embed="rId2"/>
          <a:stretch>
            <a:fillRect/>
          </a:stretch>
        </p:blipFill>
        <p:spPr>
          <a:xfrm>
            <a:off x="971998" y="1886804"/>
            <a:ext cx="7236000" cy="3099813"/>
          </a:xfrm>
          <a:prstGeom prst="rect">
            <a:avLst/>
          </a:prstGeom>
        </p:spPr>
      </p:pic>
      <p:pic>
        <p:nvPicPr>
          <p:cNvPr id="10" name="図 9">
            <a:extLst>
              <a:ext uri="{FF2B5EF4-FFF2-40B4-BE49-F238E27FC236}">
                <a16:creationId xmlns:a16="http://schemas.microsoft.com/office/drawing/2014/main" id="{1FFFE4C3-E73A-259B-D98B-545E5ED6FCD6}"/>
              </a:ext>
            </a:extLst>
          </p:cNvPr>
          <p:cNvPicPr>
            <a:picLocks noChangeAspect="1"/>
          </p:cNvPicPr>
          <p:nvPr/>
        </p:nvPicPr>
        <p:blipFill>
          <a:blip r:embed="rId3"/>
          <a:stretch>
            <a:fillRect/>
          </a:stretch>
        </p:blipFill>
        <p:spPr>
          <a:xfrm>
            <a:off x="971998" y="4380616"/>
            <a:ext cx="7236000" cy="3099813"/>
          </a:xfrm>
          <a:prstGeom prst="rect">
            <a:avLst/>
          </a:prstGeom>
        </p:spPr>
      </p:pic>
      <p:sp>
        <p:nvSpPr>
          <p:cNvPr id="5" name="スライド番号プレースホルダー 4">
            <a:extLst>
              <a:ext uri="{FF2B5EF4-FFF2-40B4-BE49-F238E27FC236}">
                <a16:creationId xmlns:a16="http://schemas.microsoft.com/office/drawing/2014/main" id="{81CD2C61-6BA8-9489-7304-A3983ADCF288}"/>
              </a:ext>
            </a:extLst>
          </p:cNvPr>
          <p:cNvSpPr>
            <a:spLocks noGrp="1"/>
          </p:cNvSpPr>
          <p:nvPr>
            <p:ph type="sldNum" sz="quarter" idx="12"/>
          </p:nvPr>
        </p:nvSpPr>
        <p:spPr/>
        <p:txBody>
          <a:bodyPr/>
          <a:lstStyle/>
          <a:p>
            <a:fld id="{C4E6320A-E54E-4C75-AECD-96065BC1D0C9}" type="slidenum">
              <a:rPr kumimoji="1" lang="ja-JP" altLang="en-US" smtClean="0"/>
              <a:t>117</a:t>
            </a:fld>
            <a:endParaRPr kumimoji="1" lang="ja-JP" altLang="en-US" dirty="0"/>
          </a:p>
        </p:txBody>
      </p:sp>
    </p:spTree>
    <p:extLst>
      <p:ext uri="{BB962C8B-B14F-4D97-AF65-F5344CB8AC3E}">
        <p14:creationId xmlns:p14="http://schemas.microsoft.com/office/powerpoint/2010/main" val="5839812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１１　生活習慣について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ーお子さんの生活習慣について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平日のテレビ・ビデオの平均視聴時間は「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27.3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時間以内」が</a:t>
            </a:r>
            <a:r>
              <a:rPr kumimoji="1" lang="en-US" altLang="ja-JP" sz="1400" dirty="0">
                <a:latin typeface="Meiryo UI" panose="020B0604030504040204" pitchFamily="50" charset="-128"/>
                <a:ea typeface="Meiryo UI" panose="020B0604030504040204" pitchFamily="50" charset="-128"/>
              </a:rPr>
              <a:t>24.6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時間以内」が</a:t>
            </a:r>
            <a:r>
              <a:rPr kumimoji="1" lang="en-US" altLang="ja-JP" sz="1400" dirty="0">
                <a:latin typeface="Meiryo UI" panose="020B0604030504040204" pitchFamily="50" charset="-128"/>
                <a:ea typeface="Meiryo UI" panose="020B0604030504040204" pitchFamily="50" charset="-128"/>
              </a:rPr>
              <a:t>19.7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就寝時刻は「</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時半」が</a:t>
            </a:r>
            <a:r>
              <a:rPr kumimoji="1" lang="en-US" altLang="ja-JP" sz="1400" dirty="0">
                <a:latin typeface="Meiryo UI" panose="020B0604030504040204" pitchFamily="50" charset="-128"/>
                <a:ea typeface="Meiryo UI" panose="020B0604030504040204" pitchFamily="50" charset="-128"/>
              </a:rPr>
              <a:t>28.6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時半～</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時半～</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21.4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800671"/>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平日のテレビ・ビデオの１日あたりの平均視聴時間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B507F297-1234-2C69-420E-444E1C1A78EF}"/>
              </a:ext>
            </a:extLst>
          </p:cNvPr>
          <p:cNvSpPr txBox="1"/>
          <p:nvPr/>
        </p:nvSpPr>
        <p:spPr>
          <a:xfrm>
            <a:off x="1077637" y="4196584"/>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就寝時刻</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66B00C7C-0FB2-BB90-34EC-13DB493A54BC}"/>
              </a:ext>
            </a:extLst>
          </p:cNvPr>
          <p:cNvPicPr>
            <a:picLocks noChangeAspect="1"/>
          </p:cNvPicPr>
          <p:nvPr/>
        </p:nvPicPr>
        <p:blipFill>
          <a:blip r:embed="rId2"/>
          <a:stretch>
            <a:fillRect/>
          </a:stretch>
        </p:blipFill>
        <p:spPr>
          <a:xfrm>
            <a:off x="850702" y="2029340"/>
            <a:ext cx="7236000" cy="3099813"/>
          </a:xfrm>
          <a:prstGeom prst="rect">
            <a:avLst/>
          </a:prstGeom>
        </p:spPr>
      </p:pic>
      <p:pic>
        <p:nvPicPr>
          <p:cNvPr id="10" name="図 9">
            <a:extLst>
              <a:ext uri="{FF2B5EF4-FFF2-40B4-BE49-F238E27FC236}">
                <a16:creationId xmlns:a16="http://schemas.microsoft.com/office/drawing/2014/main" id="{82BE3D01-E4D2-C8C0-0738-87652A2F05D5}"/>
              </a:ext>
            </a:extLst>
          </p:cNvPr>
          <p:cNvPicPr>
            <a:picLocks noChangeAspect="1"/>
          </p:cNvPicPr>
          <p:nvPr/>
        </p:nvPicPr>
        <p:blipFill>
          <a:blip r:embed="rId3"/>
          <a:stretch>
            <a:fillRect/>
          </a:stretch>
        </p:blipFill>
        <p:spPr>
          <a:xfrm>
            <a:off x="971999" y="4335083"/>
            <a:ext cx="7236000" cy="3099813"/>
          </a:xfrm>
          <a:prstGeom prst="rect">
            <a:avLst/>
          </a:prstGeom>
        </p:spPr>
      </p:pic>
      <p:sp>
        <p:nvSpPr>
          <p:cNvPr id="5" name="スライド番号プレースホルダー 4">
            <a:extLst>
              <a:ext uri="{FF2B5EF4-FFF2-40B4-BE49-F238E27FC236}">
                <a16:creationId xmlns:a16="http://schemas.microsoft.com/office/drawing/2014/main" id="{B5C73C44-EB8E-98E3-BEAA-42C4D228F2F1}"/>
              </a:ext>
            </a:extLst>
          </p:cNvPr>
          <p:cNvSpPr>
            <a:spLocks noGrp="1"/>
          </p:cNvSpPr>
          <p:nvPr>
            <p:ph type="sldNum" sz="quarter" idx="12"/>
          </p:nvPr>
        </p:nvSpPr>
        <p:spPr/>
        <p:txBody>
          <a:bodyPr/>
          <a:lstStyle/>
          <a:p>
            <a:fld id="{C4E6320A-E54E-4C75-AECD-96065BC1D0C9}" type="slidenum">
              <a:rPr kumimoji="1" lang="ja-JP" altLang="en-US" smtClean="0"/>
              <a:t>118</a:t>
            </a:fld>
            <a:endParaRPr kumimoji="1" lang="ja-JP" altLang="en-US" dirty="0"/>
          </a:p>
        </p:txBody>
      </p:sp>
    </p:spTree>
    <p:extLst>
      <p:ext uri="{BB962C8B-B14F-4D97-AF65-F5344CB8AC3E}">
        <p14:creationId xmlns:p14="http://schemas.microsoft.com/office/powerpoint/2010/main" val="151664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ー子どもの面倒をみてもらえる人の状況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「緊急時もしくは用事のときにはご自身や配偶者の親、親せきにみてもらえる」が</a:t>
            </a:r>
            <a:r>
              <a:rPr kumimoji="1" lang="en-US" altLang="ja-JP" sz="1400" dirty="0">
                <a:latin typeface="Meiryo UI" panose="020B0604030504040204" pitchFamily="50" charset="-128"/>
                <a:ea typeface="Meiryo UI" panose="020B0604030504040204" pitchFamily="50" charset="-128"/>
              </a:rPr>
              <a:t>58.9</a:t>
            </a:r>
            <a:r>
              <a:rPr kumimoji="1" lang="ja-JP" altLang="en-US" sz="1400" dirty="0">
                <a:latin typeface="Meiryo UI" panose="020B0604030504040204" pitchFamily="50" charset="-128"/>
                <a:ea typeface="Meiryo UI" panose="020B0604030504040204" pitchFamily="50" charset="-128"/>
              </a:rPr>
              <a:t>％で最も高く、次いで「日常的にご自身や配偶者の親、親せきにみてもらえる」が</a:t>
            </a:r>
            <a:r>
              <a:rPr kumimoji="1" lang="en-US" altLang="ja-JP" sz="1400" dirty="0">
                <a:latin typeface="Meiryo UI" panose="020B0604030504040204" pitchFamily="50" charset="-128"/>
                <a:ea typeface="Meiryo UI" panose="020B0604030504040204" pitchFamily="50" charset="-128"/>
              </a:rPr>
              <a:t>29.0</a:t>
            </a:r>
            <a:r>
              <a:rPr kumimoji="1" lang="ja-JP" altLang="en-US" sz="1400" dirty="0">
                <a:latin typeface="Meiryo UI" panose="020B0604030504040204" pitchFamily="50" charset="-128"/>
                <a:ea typeface="Meiryo UI" panose="020B0604030504040204" pitchFamily="50" charset="-128"/>
              </a:rPr>
              <a:t>％、「いずれもいない」が</a:t>
            </a:r>
            <a:r>
              <a:rPr kumimoji="1" lang="en-US" altLang="ja-JP" sz="1400" dirty="0">
                <a:latin typeface="Meiryo UI" panose="020B0604030504040204" pitchFamily="50" charset="-128"/>
                <a:ea typeface="Meiryo UI" panose="020B0604030504040204" pitchFamily="50" charset="-128"/>
              </a:rPr>
              <a:t>17.0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24359" y="1395973"/>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子どもの面倒をみてもらえる人の状況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5F4D2859-45CB-1DB7-64B4-E605AE33C428}"/>
              </a:ext>
            </a:extLst>
          </p:cNvPr>
          <p:cNvPicPr>
            <a:picLocks noChangeAspect="1"/>
          </p:cNvPicPr>
          <p:nvPr/>
        </p:nvPicPr>
        <p:blipFill>
          <a:blip r:embed="rId2"/>
          <a:stretch>
            <a:fillRect/>
          </a:stretch>
        </p:blipFill>
        <p:spPr>
          <a:xfrm>
            <a:off x="-160294" y="1887573"/>
            <a:ext cx="7992000" cy="4381791"/>
          </a:xfrm>
          <a:prstGeom prst="rect">
            <a:avLst/>
          </a:prstGeom>
        </p:spPr>
      </p:pic>
      <p:sp>
        <p:nvSpPr>
          <p:cNvPr id="3" name="スライド番号プレースホルダー 2">
            <a:extLst>
              <a:ext uri="{FF2B5EF4-FFF2-40B4-BE49-F238E27FC236}">
                <a16:creationId xmlns:a16="http://schemas.microsoft.com/office/drawing/2014/main" id="{FC22BC59-C611-1917-6551-DEEF2429B52F}"/>
              </a:ext>
            </a:extLst>
          </p:cNvPr>
          <p:cNvSpPr>
            <a:spLocks noGrp="1"/>
          </p:cNvSpPr>
          <p:nvPr>
            <p:ph type="sldNum" sz="quarter" idx="12"/>
          </p:nvPr>
        </p:nvSpPr>
        <p:spPr/>
        <p:txBody>
          <a:bodyPr/>
          <a:lstStyle/>
          <a:p>
            <a:fld id="{C4E6320A-E54E-4C75-AECD-96065BC1D0C9}" type="slidenum">
              <a:rPr kumimoji="1" lang="ja-JP" altLang="en-US" smtClean="0"/>
              <a:t>11</a:t>
            </a:fld>
            <a:endParaRPr kumimoji="1" lang="ja-JP" altLang="en-US" dirty="0"/>
          </a:p>
        </p:txBody>
      </p:sp>
    </p:spTree>
    <p:extLst>
      <p:ext uri="{BB962C8B-B14F-4D97-AF65-F5344CB8AC3E}">
        <p14:creationId xmlns:p14="http://schemas.microsoft.com/office/powerpoint/2010/main" val="1554876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１２　子育てを支援する生活環境の整備や子どもの安全の確保について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40</a:t>
            </a:r>
            <a:r>
              <a:rPr kumimoji="1" lang="ja-JP" altLang="en-US" sz="1400" dirty="0">
                <a:latin typeface="Meiryo UI" panose="020B0604030504040204" pitchFamily="50" charset="-128"/>
                <a:ea typeface="Meiryo UI" panose="020B0604030504040204" pitchFamily="50" charset="-128"/>
              </a:rPr>
              <a:t>ー外出する際に困ること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「買い物や用事などの合間の気分転換に子どもを遊ばせる場所がない」が</a:t>
            </a:r>
            <a:r>
              <a:rPr kumimoji="1" lang="en-US" altLang="ja-JP" sz="1400" dirty="0">
                <a:latin typeface="Meiryo UI" panose="020B0604030504040204" pitchFamily="50" charset="-128"/>
                <a:ea typeface="Meiryo UI" panose="020B0604030504040204" pitchFamily="50" charset="-128"/>
              </a:rPr>
              <a:t>41.5</a:t>
            </a:r>
            <a:r>
              <a:rPr kumimoji="1" lang="ja-JP" altLang="en-US" sz="1400" dirty="0">
                <a:latin typeface="Meiryo UI" panose="020B0604030504040204" pitchFamily="50" charset="-128"/>
                <a:ea typeface="Meiryo UI" panose="020B0604030504040204" pitchFamily="50" charset="-128"/>
              </a:rPr>
              <a:t>％で最も高く、次いで「小さな子どもとの食事に配慮された場所（店）が少ない」が</a:t>
            </a:r>
            <a:r>
              <a:rPr kumimoji="1" lang="en-US" altLang="ja-JP" sz="1400" dirty="0">
                <a:latin typeface="Meiryo UI" panose="020B0604030504040204" pitchFamily="50" charset="-128"/>
                <a:ea typeface="Meiryo UI" panose="020B0604030504040204" pitchFamily="50" charset="-128"/>
              </a:rPr>
              <a:t>38.2</a:t>
            </a:r>
            <a:r>
              <a:rPr kumimoji="1" lang="ja-JP" altLang="en-US" sz="1400" dirty="0">
                <a:latin typeface="Meiryo UI" panose="020B0604030504040204" pitchFamily="50" charset="-128"/>
                <a:ea typeface="Meiryo UI" panose="020B0604030504040204" pitchFamily="50" charset="-128"/>
              </a:rPr>
              <a:t>％、「自動車の通行が多いにもかかわらず歩道や信号がない道路が多いので心配」が</a:t>
            </a:r>
            <a:r>
              <a:rPr kumimoji="1" lang="en-US" altLang="ja-JP" sz="1400" dirty="0">
                <a:latin typeface="Meiryo UI" panose="020B0604030504040204" pitchFamily="50" charset="-128"/>
                <a:ea typeface="Meiryo UI" panose="020B0604030504040204" pitchFamily="50" charset="-128"/>
              </a:rPr>
              <a:t>35.1</a:t>
            </a:r>
            <a:r>
              <a:rPr kumimoji="1" lang="ja-JP" altLang="en-US" sz="1400" dirty="0">
                <a:latin typeface="Meiryo UI" panose="020B0604030504040204" pitchFamily="50" charset="-128"/>
                <a:ea typeface="Meiryo UI" panose="020B0604030504040204" pitchFamily="50" charset="-128"/>
              </a:rPr>
              <a:t>％、「トイレがオムツ替えや親子での利用に配慮されていない」が</a:t>
            </a:r>
            <a:r>
              <a:rPr kumimoji="1" lang="en-US" altLang="ja-JP" sz="1400" dirty="0">
                <a:latin typeface="Meiryo UI" panose="020B0604030504040204" pitchFamily="50" charset="-128"/>
                <a:ea typeface="Meiryo UI" panose="020B0604030504040204" pitchFamily="50" charset="-128"/>
              </a:rPr>
              <a:t>30.2</a:t>
            </a:r>
            <a:r>
              <a:rPr kumimoji="1" lang="ja-JP" altLang="en-US" sz="1400" dirty="0">
                <a:latin typeface="Meiryo UI" panose="020B0604030504040204" pitchFamily="50" charset="-128"/>
                <a:ea typeface="Meiryo UI" panose="020B0604030504040204" pitchFamily="50" charset="-128"/>
              </a:rPr>
              <a:t>％、「交通機関や建物がベビーカーでの移動に配慮されていない」が</a:t>
            </a:r>
            <a:r>
              <a:rPr kumimoji="1" lang="en-US" altLang="ja-JP" sz="1400" dirty="0">
                <a:latin typeface="Meiryo UI" panose="020B0604030504040204" pitchFamily="50" charset="-128"/>
                <a:ea typeface="Meiryo UI" panose="020B0604030504040204" pitchFamily="50" charset="-128"/>
              </a:rPr>
              <a:t>29.4</a:t>
            </a:r>
            <a:r>
              <a:rPr kumimoji="1" lang="ja-JP" altLang="en-US" sz="1400" dirty="0">
                <a:latin typeface="Meiryo UI" panose="020B0604030504040204" pitchFamily="50" charset="-128"/>
                <a:ea typeface="Meiryo UI" panose="020B0604030504040204" pitchFamily="50" charset="-128"/>
              </a:rPr>
              <a:t>％、「歩道の段差などがベビーカーや自転車での通行の妨げになっている」が</a:t>
            </a:r>
            <a:r>
              <a:rPr kumimoji="1" lang="en-US" altLang="ja-JP" sz="1400" dirty="0">
                <a:latin typeface="Meiryo UI" panose="020B0604030504040204" pitchFamily="50" charset="-128"/>
                <a:ea typeface="Meiryo UI" panose="020B0604030504040204" pitchFamily="50" charset="-128"/>
              </a:rPr>
              <a:t>27.2</a:t>
            </a:r>
            <a:r>
              <a:rPr kumimoji="1" lang="ja-JP" altLang="en-US" sz="1400" dirty="0">
                <a:latin typeface="Meiryo UI" panose="020B0604030504040204" pitchFamily="50" charset="-128"/>
                <a:ea typeface="Meiryo UI" panose="020B0604030504040204" pitchFamily="50" charset="-128"/>
              </a:rPr>
              <a:t>％、「緑や広い歩道が少ないなど街並みにゆとりとうるおいがない」が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2198807"/>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外出する際に困ること</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F76DBC7-0588-77BC-ED44-601041661475}"/>
              </a:ext>
            </a:extLst>
          </p:cNvPr>
          <p:cNvPicPr>
            <a:picLocks noChangeAspect="1"/>
          </p:cNvPicPr>
          <p:nvPr/>
        </p:nvPicPr>
        <p:blipFill>
          <a:blip r:embed="rId2"/>
          <a:stretch>
            <a:fillRect/>
          </a:stretch>
        </p:blipFill>
        <p:spPr>
          <a:xfrm>
            <a:off x="0" y="2475806"/>
            <a:ext cx="9201912" cy="4725924"/>
          </a:xfrm>
          <a:prstGeom prst="rect">
            <a:avLst/>
          </a:prstGeom>
        </p:spPr>
      </p:pic>
      <p:sp>
        <p:nvSpPr>
          <p:cNvPr id="4" name="スライド番号プレースホルダー 3">
            <a:extLst>
              <a:ext uri="{FF2B5EF4-FFF2-40B4-BE49-F238E27FC236}">
                <a16:creationId xmlns:a16="http://schemas.microsoft.com/office/drawing/2014/main" id="{67E3F4EB-3E8E-37ED-2888-082CBA56A42B}"/>
              </a:ext>
            </a:extLst>
          </p:cNvPr>
          <p:cNvSpPr>
            <a:spLocks noGrp="1"/>
          </p:cNvSpPr>
          <p:nvPr>
            <p:ph type="sldNum" sz="quarter" idx="12"/>
          </p:nvPr>
        </p:nvSpPr>
        <p:spPr/>
        <p:txBody>
          <a:bodyPr/>
          <a:lstStyle/>
          <a:p>
            <a:fld id="{C4E6320A-E54E-4C75-AECD-96065BC1D0C9}" type="slidenum">
              <a:rPr kumimoji="1" lang="ja-JP" altLang="en-US" smtClean="0"/>
              <a:t>119</a:t>
            </a:fld>
            <a:endParaRPr kumimoji="1" lang="ja-JP" altLang="en-US" dirty="0"/>
          </a:p>
        </p:txBody>
      </p:sp>
    </p:spTree>
    <p:extLst>
      <p:ext uri="{BB962C8B-B14F-4D97-AF65-F5344CB8AC3E}">
        <p14:creationId xmlns:p14="http://schemas.microsoft.com/office/powerpoint/2010/main" val="33798663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１２　子育てを支援する生活環境の整備や子どもの安全の確保について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41</a:t>
            </a:r>
            <a:r>
              <a:rPr kumimoji="1" lang="ja-JP" altLang="en-US" sz="1400" dirty="0">
                <a:latin typeface="Meiryo UI" panose="020B0604030504040204" pitchFamily="50" charset="-128"/>
                <a:ea typeface="Meiryo UI" panose="020B0604030504040204" pitchFamily="50" charset="-128"/>
              </a:rPr>
              <a:t>ー地域の子どもの遊び場の満足度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「満足していない」が</a:t>
            </a:r>
            <a:r>
              <a:rPr kumimoji="1" lang="en-US" altLang="ja-JP" sz="1400" dirty="0">
                <a:latin typeface="Meiryo UI" panose="020B0604030504040204" pitchFamily="50" charset="-128"/>
                <a:ea typeface="Meiryo UI" panose="020B0604030504040204" pitchFamily="50" charset="-128"/>
              </a:rPr>
              <a:t>35.4</a:t>
            </a:r>
            <a:r>
              <a:rPr kumimoji="1" lang="ja-JP" altLang="en-US" sz="1400" dirty="0">
                <a:latin typeface="Meiryo UI" panose="020B0604030504040204" pitchFamily="50" charset="-128"/>
                <a:ea typeface="Meiryo UI" panose="020B0604030504040204" pitchFamily="50" charset="-128"/>
              </a:rPr>
              <a:t>％で最も高く、次いで「どちらとも思わない」が</a:t>
            </a:r>
            <a:r>
              <a:rPr kumimoji="1" lang="en-US" altLang="ja-JP" sz="1400" dirty="0">
                <a:latin typeface="Meiryo UI" panose="020B0604030504040204" pitchFamily="50" charset="-128"/>
                <a:ea typeface="Meiryo UI" panose="020B0604030504040204" pitchFamily="50" charset="-128"/>
              </a:rPr>
              <a:t>33.3</a:t>
            </a:r>
            <a:r>
              <a:rPr kumimoji="1" lang="ja-JP" altLang="en-US" sz="1400" dirty="0">
                <a:latin typeface="Meiryo UI" panose="020B0604030504040204" pitchFamily="50" charset="-128"/>
                <a:ea typeface="Meiryo UI" panose="020B0604030504040204" pitchFamily="50" charset="-128"/>
              </a:rPr>
              <a:t>％、「満足している」が</a:t>
            </a:r>
            <a:r>
              <a:rPr kumimoji="1" lang="en-US" altLang="ja-JP" sz="1400" dirty="0">
                <a:latin typeface="Meiryo UI" panose="020B0604030504040204" pitchFamily="50" charset="-128"/>
                <a:ea typeface="Meiryo UI" panose="020B0604030504040204" pitchFamily="50" charset="-128"/>
              </a:rPr>
              <a:t>25.6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762153"/>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地域の子どもの遊び場の満足度</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F41AB175-6810-2D38-EA40-E47CDAFEDE88}"/>
              </a:ext>
            </a:extLst>
          </p:cNvPr>
          <p:cNvPicPr>
            <a:picLocks noChangeAspect="1"/>
          </p:cNvPicPr>
          <p:nvPr/>
        </p:nvPicPr>
        <p:blipFill>
          <a:blip r:embed="rId2"/>
          <a:stretch>
            <a:fillRect/>
          </a:stretch>
        </p:blipFill>
        <p:spPr>
          <a:xfrm>
            <a:off x="-168193" y="2536269"/>
            <a:ext cx="8892000" cy="3809225"/>
          </a:xfrm>
          <a:prstGeom prst="rect">
            <a:avLst/>
          </a:prstGeom>
        </p:spPr>
      </p:pic>
      <p:sp>
        <p:nvSpPr>
          <p:cNvPr id="4" name="スライド番号プレースホルダー 3">
            <a:extLst>
              <a:ext uri="{FF2B5EF4-FFF2-40B4-BE49-F238E27FC236}">
                <a16:creationId xmlns:a16="http://schemas.microsoft.com/office/drawing/2014/main" id="{F6EA48FD-4DD0-0904-C9A7-22445DAE6839}"/>
              </a:ext>
            </a:extLst>
          </p:cNvPr>
          <p:cNvSpPr>
            <a:spLocks noGrp="1"/>
          </p:cNvSpPr>
          <p:nvPr>
            <p:ph type="sldNum" sz="quarter" idx="12"/>
          </p:nvPr>
        </p:nvSpPr>
        <p:spPr/>
        <p:txBody>
          <a:bodyPr/>
          <a:lstStyle/>
          <a:p>
            <a:fld id="{C4E6320A-E54E-4C75-AECD-96065BC1D0C9}" type="slidenum">
              <a:rPr kumimoji="1" lang="ja-JP" altLang="en-US" smtClean="0"/>
              <a:t>120</a:t>
            </a:fld>
            <a:endParaRPr kumimoji="1" lang="ja-JP" altLang="en-US" dirty="0"/>
          </a:p>
        </p:txBody>
      </p:sp>
    </p:spTree>
    <p:extLst>
      <p:ext uri="{BB962C8B-B14F-4D97-AF65-F5344CB8AC3E}">
        <p14:creationId xmlns:p14="http://schemas.microsoft.com/office/powerpoint/2010/main" val="6913230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１２　子育てを支援する生活環境の整備や子どもの安全の確保について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ー地域の子どもの遊び場について日ごろ感じること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「雨の日に遊べる場所がない」が</a:t>
            </a:r>
            <a:r>
              <a:rPr kumimoji="1" lang="en-US" altLang="ja-JP" sz="1400" dirty="0">
                <a:latin typeface="Meiryo UI" panose="020B0604030504040204" pitchFamily="50" charset="-128"/>
                <a:ea typeface="Meiryo UI" panose="020B0604030504040204" pitchFamily="50" charset="-128"/>
              </a:rPr>
              <a:t>57.2</a:t>
            </a:r>
            <a:r>
              <a:rPr kumimoji="1" lang="ja-JP" altLang="en-US" sz="1400" dirty="0">
                <a:latin typeface="Meiryo UI" panose="020B0604030504040204" pitchFamily="50" charset="-128"/>
                <a:ea typeface="Meiryo UI" panose="020B0604030504040204" pitchFamily="50" charset="-128"/>
              </a:rPr>
              <a:t>％で最も高く、次いで「公園など遊び場のトイレがおむつ替えや親子での利用に配慮されていない」が</a:t>
            </a:r>
            <a:r>
              <a:rPr kumimoji="1" lang="en-US" altLang="ja-JP" sz="1400" dirty="0">
                <a:latin typeface="Meiryo UI" panose="020B0604030504040204" pitchFamily="50" charset="-128"/>
                <a:ea typeface="Meiryo UI" panose="020B0604030504040204" pitchFamily="50" charset="-128"/>
              </a:rPr>
              <a:t>37.0</a:t>
            </a:r>
            <a:r>
              <a:rPr kumimoji="1" lang="ja-JP" altLang="en-US" sz="1400" dirty="0">
                <a:latin typeface="Meiryo UI" panose="020B0604030504040204" pitchFamily="50" charset="-128"/>
                <a:ea typeface="Meiryo UI" panose="020B0604030504040204" pitchFamily="50" charset="-128"/>
              </a:rPr>
              <a:t>％、「遊具などの種類が充実していない」が</a:t>
            </a:r>
            <a:r>
              <a:rPr kumimoji="1" lang="en-US" altLang="ja-JP" sz="1400" dirty="0">
                <a:latin typeface="Meiryo UI" panose="020B0604030504040204" pitchFamily="50" charset="-128"/>
                <a:ea typeface="Meiryo UI" panose="020B0604030504040204" pitchFamily="50" charset="-128"/>
              </a:rPr>
              <a:t>36.7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831328"/>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地域の子どもの遊び場について日ごろ感じること</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66E13572-6023-0D6F-75AF-48CA58268759}"/>
              </a:ext>
            </a:extLst>
          </p:cNvPr>
          <p:cNvPicPr>
            <a:picLocks noChangeAspect="1"/>
          </p:cNvPicPr>
          <p:nvPr/>
        </p:nvPicPr>
        <p:blipFill>
          <a:blip r:embed="rId2"/>
          <a:stretch>
            <a:fillRect/>
          </a:stretch>
        </p:blipFill>
        <p:spPr>
          <a:xfrm>
            <a:off x="97620" y="2373850"/>
            <a:ext cx="9252000" cy="4751648"/>
          </a:xfrm>
          <a:prstGeom prst="rect">
            <a:avLst/>
          </a:prstGeom>
        </p:spPr>
      </p:pic>
      <p:sp>
        <p:nvSpPr>
          <p:cNvPr id="9" name="スライド番号プレースホルダー 8">
            <a:extLst>
              <a:ext uri="{FF2B5EF4-FFF2-40B4-BE49-F238E27FC236}">
                <a16:creationId xmlns:a16="http://schemas.microsoft.com/office/drawing/2014/main" id="{34B84341-BE9D-B7A3-CF56-9E7FE9202A30}"/>
              </a:ext>
            </a:extLst>
          </p:cNvPr>
          <p:cNvSpPr>
            <a:spLocks noGrp="1"/>
          </p:cNvSpPr>
          <p:nvPr>
            <p:ph type="sldNum" sz="quarter" idx="12"/>
          </p:nvPr>
        </p:nvSpPr>
        <p:spPr/>
        <p:txBody>
          <a:bodyPr/>
          <a:lstStyle/>
          <a:p>
            <a:fld id="{C4E6320A-E54E-4C75-AECD-96065BC1D0C9}" type="slidenum">
              <a:rPr kumimoji="1" lang="ja-JP" altLang="en-US" smtClean="0"/>
              <a:t>121</a:t>
            </a:fld>
            <a:endParaRPr kumimoji="1" lang="ja-JP" altLang="en-US" dirty="0"/>
          </a:p>
        </p:txBody>
      </p:sp>
    </p:spTree>
    <p:extLst>
      <p:ext uri="{BB962C8B-B14F-4D97-AF65-F5344CB8AC3E}">
        <p14:creationId xmlns:p14="http://schemas.microsoft.com/office/powerpoint/2010/main" val="19140154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ー近所で日常的にちょっとした子どもの話や世間話をする人の有無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「いる」が</a:t>
            </a:r>
            <a:r>
              <a:rPr kumimoji="1" lang="en-US" altLang="ja-JP" sz="1400" dirty="0">
                <a:latin typeface="Meiryo UI" panose="020B0604030504040204" pitchFamily="50" charset="-128"/>
                <a:ea typeface="Meiryo UI" panose="020B0604030504040204" pitchFamily="50" charset="-128"/>
              </a:rPr>
              <a:t>59.6</a:t>
            </a:r>
            <a:r>
              <a:rPr kumimoji="1" lang="ja-JP" altLang="en-US" sz="1400" dirty="0">
                <a:latin typeface="Meiryo UI" panose="020B0604030504040204" pitchFamily="50" charset="-128"/>
                <a:ea typeface="Meiryo UI" panose="020B0604030504040204" pitchFamily="50" charset="-128"/>
              </a:rPr>
              <a:t>％、「いない」が</a:t>
            </a:r>
            <a:r>
              <a:rPr kumimoji="1" lang="en-US" altLang="ja-JP" sz="1400" dirty="0">
                <a:latin typeface="Meiryo UI" panose="020B0604030504040204" pitchFamily="50" charset="-128"/>
                <a:ea typeface="Meiryo UI" panose="020B0604030504040204" pitchFamily="50" charset="-128"/>
              </a:rPr>
              <a:t>36.7</a:t>
            </a:r>
            <a:r>
              <a:rPr kumimoji="1" lang="ja-JP" altLang="en-US" sz="1400" dirty="0">
                <a:latin typeface="Meiryo UI" panose="020B0604030504040204" pitchFamily="50" charset="-128"/>
                <a:ea typeface="Meiryo UI" panose="020B0604030504040204" pitchFamily="50" charset="-128"/>
              </a:rPr>
              <a:t>％となっています。また、前回調査と比べると、「いる」の割合が減少し、「いない」の割合が増加しています。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288700" y="1260114"/>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近所で日常的にちょっとした子どもの話や世間話をする人の有無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F369698B-1022-1FB8-5B25-2E64F2E149B5}"/>
              </a:ext>
            </a:extLst>
          </p:cNvPr>
          <p:cNvSpPr txBox="1"/>
          <p:nvPr/>
        </p:nvSpPr>
        <p:spPr>
          <a:xfrm>
            <a:off x="121512" y="3173205"/>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４ー子育てを楽しいと感じるか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「楽しいと感じることの方が多い」が</a:t>
            </a:r>
            <a:r>
              <a:rPr kumimoji="1" lang="en-US" altLang="ja-JP" sz="1400" dirty="0">
                <a:latin typeface="Meiryo UI" panose="020B0604030504040204" pitchFamily="50" charset="-128"/>
                <a:ea typeface="Meiryo UI" panose="020B0604030504040204" pitchFamily="50" charset="-128"/>
              </a:rPr>
              <a:t>72.2</a:t>
            </a:r>
            <a:r>
              <a:rPr kumimoji="1" lang="ja-JP" altLang="en-US" sz="1400" dirty="0">
                <a:latin typeface="Meiryo UI" panose="020B0604030504040204" pitchFamily="50" charset="-128"/>
                <a:ea typeface="Meiryo UI" panose="020B0604030504040204" pitchFamily="50" charset="-128"/>
              </a:rPr>
              <a:t>％で最も高く、次いで「楽しいと感じることとつらいと感じることが同じくらい」が</a:t>
            </a:r>
            <a:r>
              <a:rPr kumimoji="1" lang="en-US" altLang="ja-JP" sz="1400" dirty="0">
                <a:latin typeface="Meiryo UI" panose="020B0604030504040204" pitchFamily="50" charset="-128"/>
                <a:ea typeface="Meiryo UI" panose="020B0604030504040204" pitchFamily="50" charset="-128"/>
              </a:rPr>
              <a:t>21.0</a:t>
            </a:r>
            <a:r>
              <a:rPr kumimoji="1" lang="ja-JP" altLang="en-US" sz="1400" dirty="0">
                <a:latin typeface="Meiryo UI" panose="020B0604030504040204" pitchFamily="50" charset="-128"/>
                <a:ea typeface="Meiryo UI" panose="020B0604030504040204" pitchFamily="50" charset="-128"/>
              </a:rPr>
              <a:t>％、「つらいと感じることの方が多い」が</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％、「わからない」が</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％となっています。また、前回調査と比べると、 「楽しいと感じることの方が多い」の割合が増加し、 「楽しいと感じることとつらいと感じることが同じくらい」の割合が減少しています。</a:t>
            </a:r>
            <a:endParaRPr kumimoji="1" lang="en-US" altLang="ja-JP" sz="14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1C2AD7B-4D5B-41A4-D549-13E6066A2A8C}"/>
              </a:ext>
            </a:extLst>
          </p:cNvPr>
          <p:cNvPicPr>
            <a:picLocks noChangeAspect="1"/>
          </p:cNvPicPr>
          <p:nvPr/>
        </p:nvPicPr>
        <p:blipFill>
          <a:blip r:embed="rId2"/>
          <a:stretch>
            <a:fillRect/>
          </a:stretch>
        </p:blipFill>
        <p:spPr>
          <a:xfrm>
            <a:off x="1386000" y="1365845"/>
            <a:ext cx="6372000" cy="2729685"/>
          </a:xfrm>
          <a:prstGeom prst="rect">
            <a:avLst/>
          </a:prstGeom>
        </p:spPr>
      </p:pic>
      <p:pic>
        <p:nvPicPr>
          <p:cNvPr id="11" name="図 10">
            <a:extLst>
              <a:ext uri="{FF2B5EF4-FFF2-40B4-BE49-F238E27FC236}">
                <a16:creationId xmlns:a16="http://schemas.microsoft.com/office/drawing/2014/main" id="{40431505-615A-468B-B691-A717C84FAE82}"/>
              </a:ext>
            </a:extLst>
          </p:cNvPr>
          <p:cNvPicPr>
            <a:picLocks noChangeAspect="1"/>
          </p:cNvPicPr>
          <p:nvPr/>
        </p:nvPicPr>
        <p:blipFill>
          <a:blip r:embed="rId3"/>
          <a:stretch>
            <a:fillRect/>
          </a:stretch>
        </p:blipFill>
        <p:spPr>
          <a:xfrm>
            <a:off x="1215695" y="4203834"/>
            <a:ext cx="6372000" cy="2729685"/>
          </a:xfrm>
          <a:prstGeom prst="rect">
            <a:avLst/>
          </a:prstGeom>
        </p:spPr>
      </p:pic>
      <p:sp>
        <p:nvSpPr>
          <p:cNvPr id="6" name="スライド番号プレースホルダー 5">
            <a:extLst>
              <a:ext uri="{FF2B5EF4-FFF2-40B4-BE49-F238E27FC236}">
                <a16:creationId xmlns:a16="http://schemas.microsoft.com/office/drawing/2014/main" id="{956A326C-81FC-13CB-7788-A0BB8382CC50}"/>
              </a:ext>
            </a:extLst>
          </p:cNvPr>
          <p:cNvSpPr>
            <a:spLocks noGrp="1"/>
          </p:cNvSpPr>
          <p:nvPr>
            <p:ph type="sldNum" sz="quarter" idx="12"/>
          </p:nvPr>
        </p:nvSpPr>
        <p:spPr/>
        <p:txBody>
          <a:bodyPr/>
          <a:lstStyle/>
          <a:p>
            <a:fld id="{C4E6320A-E54E-4C75-AECD-96065BC1D0C9}" type="slidenum">
              <a:rPr kumimoji="1" lang="ja-JP" altLang="en-US" smtClean="0"/>
              <a:t>122</a:t>
            </a:fld>
            <a:endParaRPr kumimoji="1" lang="ja-JP" altLang="en-US" dirty="0"/>
          </a:p>
        </p:txBody>
      </p:sp>
      <p:sp>
        <p:nvSpPr>
          <p:cNvPr id="5" name="テキスト ボックス 4">
            <a:extLst>
              <a:ext uri="{FF2B5EF4-FFF2-40B4-BE49-F238E27FC236}">
                <a16:creationId xmlns:a16="http://schemas.microsoft.com/office/drawing/2014/main" id="{131B3447-9C06-AC4A-0F57-846D4DAB241A}"/>
              </a:ext>
            </a:extLst>
          </p:cNvPr>
          <p:cNvSpPr txBox="1"/>
          <p:nvPr/>
        </p:nvSpPr>
        <p:spPr>
          <a:xfrm>
            <a:off x="1028630" y="4129885"/>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子育てを楽しいと感じるか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Tree>
    <p:extLst>
      <p:ext uri="{BB962C8B-B14F-4D97-AF65-F5344CB8AC3E}">
        <p14:creationId xmlns:p14="http://schemas.microsoft.com/office/powerpoint/2010/main" val="14549789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44-1</a:t>
            </a:r>
            <a:r>
              <a:rPr kumimoji="1" lang="ja-JP" altLang="en-US" sz="1400" dirty="0">
                <a:latin typeface="Meiryo UI" panose="020B0604030504040204" pitchFamily="50" charset="-128"/>
                <a:ea typeface="Meiryo UI" panose="020B0604030504040204" pitchFamily="50" charset="-128"/>
              </a:rPr>
              <a:t>ー子育てを楽しいと感じる人の有効な子育て支援・対策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「仕事と家庭生活の両立ができる労働環境の整備」が</a:t>
            </a:r>
            <a:r>
              <a:rPr kumimoji="1" lang="en-US" altLang="ja-JP" sz="1400" dirty="0">
                <a:latin typeface="Meiryo UI" panose="020B0604030504040204" pitchFamily="50" charset="-128"/>
                <a:ea typeface="Meiryo UI" panose="020B0604030504040204" pitchFamily="50" charset="-128"/>
              </a:rPr>
              <a:t>43.6</a:t>
            </a:r>
            <a:r>
              <a:rPr kumimoji="1" lang="ja-JP" altLang="en-US" sz="1400" dirty="0">
                <a:latin typeface="Meiryo UI" panose="020B0604030504040204" pitchFamily="50" charset="-128"/>
                <a:ea typeface="Meiryo UI" panose="020B0604030504040204" pitchFamily="50" charset="-128"/>
              </a:rPr>
              <a:t>％で最も高く、次いで「子育てしやすい住居・まちの環境面での充実」が</a:t>
            </a:r>
            <a:r>
              <a:rPr kumimoji="1" lang="en-US" altLang="ja-JP" sz="1400" dirty="0">
                <a:latin typeface="Meiryo UI" panose="020B0604030504040204" pitchFamily="50" charset="-128"/>
                <a:ea typeface="Meiryo UI" panose="020B0604030504040204" pitchFamily="50" charset="-128"/>
              </a:rPr>
              <a:t>39.6</a:t>
            </a:r>
            <a:r>
              <a:rPr kumimoji="1" lang="ja-JP" altLang="en-US" sz="1400" dirty="0">
                <a:latin typeface="Meiryo UI" panose="020B0604030504040204" pitchFamily="50" charset="-128"/>
                <a:ea typeface="Meiryo UI" panose="020B0604030504040204" pitchFamily="50" charset="-128"/>
              </a:rPr>
              <a:t>％、「保育サービスの充実」が</a:t>
            </a:r>
            <a:r>
              <a:rPr kumimoji="1" lang="en-US" altLang="ja-JP" sz="1400" dirty="0">
                <a:latin typeface="Meiryo UI" panose="020B0604030504040204" pitchFamily="50" charset="-128"/>
                <a:ea typeface="Meiryo UI" panose="020B0604030504040204" pitchFamily="50" charset="-128"/>
              </a:rPr>
              <a:t>36.9</a:t>
            </a:r>
            <a:r>
              <a:rPr kumimoji="1" lang="ja-JP" altLang="en-US" sz="1400" dirty="0">
                <a:latin typeface="Meiryo UI" panose="020B0604030504040204" pitchFamily="50" charset="-128"/>
                <a:ea typeface="Meiryo UI" panose="020B0604030504040204" pitchFamily="50" charset="-128"/>
              </a:rPr>
              <a:t>％、「子どもの教育環境」が</a:t>
            </a:r>
            <a:r>
              <a:rPr kumimoji="1" lang="en-US" altLang="ja-JP" sz="1400" dirty="0">
                <a:latin typeface="Meiryo UI" panose="020B0604030504040204" pitchFamily="50" charset="-128"/>
                <a:ea typeface="Meiryo UI" panose="020B0604030504040204" pitchFamily="50" charset="-128"/>
              </a:rPr>
              <a:t>31.2</a:t>
            </a:r>
            <a:r>
              <a:rPr kumimoji="1" lang="ja-JP" altLang="en-US" sz="1400" dirty="0">
                <a:latin typeface="Meiryo UI" panose="020B0604030504040204" pitchFamily="50" charset="-128"/>
                <a:ea typeface="Meiryo UI" panose="020B0604030504040204" pitchFamily="50" charset="-128"/>
              </a:rPr>
              <a:t>％、「子どもを対象にした犯罪・事故の軽減」が</a:t>
            </a:r>
            <a:r>
              <a:rPr kumimoji="1" lang="en-US" altLang="ja-JP" sz="1400" dirty="0">
                <a:latin typeface="Meiryo UI" panose="020B0604030504040204" pitchFamily="50" charset="-128"/>
                <a:ea typeface="Meiryo UI" panose="020B0604030504040204" pitchFamily="50" charset="-128"/>
              </a:rPr>
              <a:t>26.2</a:t>
            </a:r>
            <a:r>
              <a:rPr kumimoji="1" lang="ja-JP" altLang="en-US" sz="1400" dirty="0">
                <a:latin typeface="Meiryo UI" panose="020B0604030504040204" pitchFamily="50" charset="-128"/>
                <a:ea typeface="Meiryo UI" panose="020B0604030504040204" pitchFamily="50" charset="-128"/>
              </a:rPr>
              <a:t>％、「地域における子育て支援の充実（一時預かり、育児相談など）」が</a:t>
            </a:r>
            <a:r>
              <a:rPr kumimoji="1" lang="en-US" altLang="ja-JP" sz="1400" dirty="0">
                <a:latin typeface="Meiryo UI" panose="020B0604030504040204" pitchFamily="50" charset="-128"/>
                <a:ea typeface="Meiryo UI" panose="020B0604030504040204" pitchFamily="50" charset="-128"/>
              </a:rPr>
              <a:t>24.9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2086786"/>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子育てを楽しいと感じる人の有効な子育て支援・対策</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5E73A870-8D78-B8A2-71C8-45FBD3993512}"/>
              </a:ext>
            </a:extLst>
          </p:cNvPr>
          <p:cNvPicPr>
            <a:picLocks noChangeAspect="1"/>
          </p:cNvPicPr>
          <p:nvPr/>
        </p:nvPicPr>
        <p:blipFill>
          <a:blip r:embed="rId2"/>
          <a:stretch>
            <a:fillRect/>
          </a:stretch>
        </p:blipFill>
        <p:spPr>
          <a:xfrm>
            <a:off x="97620" y="2556388"/>
            <a:ext cx="9252000" cy="4751648"/>
          </a:xfrm>
          <a:prstGeom prst="rect">
            <a:avLst/>
          </a:prstGeom>
        </p:spPr>
      </p:pic>
      <p:sp>
        <p:nvSpPr>
          <p:cNvPr id="4" name="スライド番号プレースホルダー 3">
            <a:extLst>
              <a:ext uri="{FF2B5EF4-FFF2-40B4-BE49-F238E27FC236}">
                <a16:creationId xmlns:a16="http://schemas.microsoft.com/office/drawing/2014/main" id="{A86E999E-1A19-08A5-59BE-D209D2761815}"/>
              </a:ext>
            </a:extLst>
          </p:cNvPr>
          <p:cNvSpPr>
            <a:spLocks noGrp="1"/>
          </p:cNvSpPr>
          <p:nvPr>
            <p:ph type="sldNum" sz="quarter" idx="12"/>
          </p:nvPr>
        </p:nvSpPr>
        <p:spPr/>
        <p:txBody>
          <a:bodyPr/>
          <a:lstStyle/>
          <a:p>
            <a:fld id="{C4E6320A-E54E-4C75-AECD-96065BC1D0C9}" type="slidenum">
              <a:rPr kumimoji="1" lang="ja-JP" altLang="en-US" smtClean="0"/>
              <a:t>123</a:t>
            </a:fld>
            <a:endParaRPr kumimoji="1" lang="ja-JP" altLang="en-US" dirty="0"/>
          </a:p>
        </p:txBody>
      </p:sp>
    </p:spTree>
    <p:extLst>
      <p:ext uri="{BB962C8B-B14F-4D97-AF65-F5344CB8AC3E}">
        <p14:creationId xmlns:p14="http://schemas.microsoft.com/office/powerpoint/2010/main" val="27914915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44-2</a:t>
            </a:r>
            <a:r>
              <a:rPr kumimoji="1" lang="ja-JP" altLang="en-US" sz="1400" dirty="0">
                <a:latin typeface="Meiryo UI" panose="020B0604030504040204" pitchFamily="50" charset="-128"/>
                <a:ea typeface="Meiryo UI" panose="020B0604030504040204" pitchFamily="50" charset="-128"/>
              </a:rPr>
              <a:t>ー子育てのつらさを解消するために必要な支援・対策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「仕事と家庭生活の両立ができる労働環境の整備」が</a:t>
            </a:r>
            <a:r>
              <a:rPr kumimoji="1" lang="en-US" altLang="ja-JP" sz="1400" dirty="0">
                <a:latin typeface="Meiryo UI" panose="020B0604030504040204" pitchFamily="50" charset="-128"/>
                <a:ea typeface="Meiryo UI" panose="020B0604030504040204" pitchFamily="50" charset="-128"/>
              </a:rPr>
              <a:t>40.6</a:t>
            </a:r>
            <a:r>
              <a:rPr kumimoji="1" lang="ja-JP" altLang="en-US" sz="1400" dirty="0">
                <a:latin typeface="Meiryo UI" panose="020B0604030504040204" pitchFamily="50" charset="-128"/>
                <a:ea typeface="Meiryo UI" panose="020B0604030504040204" pitchFamily="50" charset="-128"/>
              </a:rPr>
              <a:t>％で最も高く、次いで「保育サービスの充実」が</a:t>
            </a:r>
            <a:r>
              <a:rPr kumimoji="1" lang="en-US" altLang="ja-JP" sz="1400" dirty="0">
                <a:latin typeface="Meiryo UI" panose="020B0604030504040204" pitchFamily="50" charset="-128"/>
                <a:ea typeface="Meiryo UI" panose="020B0604030504040204" pitchFamily="50" charset="-128"/>
              </a:rPr>
              <a:t>29.7</a:t>
            </a:r>
            <a:r>
              <a:rPr kumimoji="1" lang="ja-JP" altLang="en-US" sz="1400" dirty="0">
                <a:latin typeface="Meiryo UI" panose="020B0604030504040204" pitchFamily="50" charset="-128"/>
                <a:ea typeface="Meiryo UI" panose="020B0604030504040204" pitchFamily="50" charset="-128"/>
              </a:rPr>
              <a:t>％、「子育てしやすい住居・まちの環境面での充実」が</a:t>
            </a:r>
            <a:r>
              <a:rPr kumimoji="1" lang="en-US" altLang="ja-JP" sz="1400" dirty="0">
                <a:latin typeface="Meiryo UI" panose="020B0604030504040204" pitchFamily="50" charset="-128"/>
                <a:ea typeface="Meiryo UI" panose="020B0604030504040204" pitchFamily="50" charset="-128"/>
              </a:rPr>
              <a:t>28.4</a:t>
            </a:r>
            <a:r>
              <a:rPr kumimoji="1" lang="ja-JP" altLang="en-US" sz="1400" dirty="0">
                <a:latin typeface="Meiryo UI" panose="020B0604030504040204" pitchFamily="50" charset="-128"/>
                <a:ea typeface="Meiryo UI" panose="020B0604030504040204" pitchFamily="50" charset="-128"/>
              </a:rPr>
              <a:t>％、「地域における子育て支援の充実（一時預かり、育児相談など）」が</a:t>
            </a:r>
            <a:r>
              <a:rPr kumimoji="1" lang="en-US" altLang="ja-JP" sz="1400" dirty="0">
                <a:latin typeface="Meiryo UI" panose="020B0604030504040204" pitchFamily="50" charset="-128"/>
                <a:ea typeface="Meiryo UI" panose="020B0604030504040204" pitchFamily="50" charset="-128"/>
              </a:rPr>
              <a:t>27.5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995552"/>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子育てのつらさを解消するために必要な支援・対策</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EAF87260-4EF9-C815-6D4B-49FB626ADCAF}"/>
              </a:ext>
            </a:extLst>
          </p:cNvPr>
          <p:cNvPicPr>
            <a:picLocks noChangeAspect="1"/>
          </p:cNvPicPr>
          <p:nvPr/>
        </p:nvPicPr>
        <p:blipFill>
          <a:blip r:embed="rId2"/>
          <a:stretch>
            <a:fillRect/>
          </a:stretch>
        </p:blipFill>
        <p:spPr>
          <a:xfrm>
            <a:off x="97620" y="2400665"/>
            <a:ext cx="9201912" cy="4725924"/>
          </a:xfrm>
          <a:prstGeom prst="rect">
            <a:avLst/>
          </a:prstGeom>
        </p:spPr>
      </p:pic>
      <p:sp>
        <p:nvSpPr>
          <p:cNvPr id="4" name="スライド番号プレースホルダー 3">
            <a:extLst>
              <a:ext uri="{FF2B5EF4-FFF2-40B4-BE49-F238E27FC236}">
                <a16:creationId xmlns:a16="http://schemas.microsoft.com/office/drawing/2014/main" id="{0289E16A-6EC3-57A7-D8BD-1682F5D25FF6}"/>
              </a:ext>
            </a:extLst>
          </p:cNvPr>
          <p:cNvSpPr>
            <a:spLocks noGrp="1"/>
          </p:cNvSpPr>
          <p:nvPr>
            <p:ph type="sldNum" sz="quarter" idx="12"/>
          </p:nvPr>
        </p:nvSpPr>
        <p:spPr/>
        <p:txBody>
          <a:bodyPr/>
          <a:lstStyle/>
          <a:p>
            <a:fld id="{C4E6320A-E54E-4C75-AECD-96065BC1D0C9}" type="slidenum">
              <a:rPr kumimoji="1" lang="ja-JP" altLang="en-US" smtClean="0"/>
              <a:t>124</a:t>
            </a:fld>
            <a:endParaRPr kumimoji="1" lang="ja-JP" altLang="en-US" dirty="0"/>
          </a:p>
        </p:txBody>
      </p:sp>
    </p:spTree>
    <p:extLst>
      <p:ext uri="{BB962C8B-B14F-4D97-AF65-F5344CB8AC3E}">
        <p14:creationId xmlns:p14="http://schemas.microsoft.com/office/powerpoint/2010/main" val="19158118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45</a:t>
            </a:r>
            <a:r>
              <a:rPr kumimoji="1" lang="ja-JP" altLang="en-US" sz="1400" dirty="0">
                <a:latin typeface="Meiryo UI" panose="020B0604030504040204" pitchFamily="50" charset="-128"/>
                <a:ea typeface="Meiryo UI" panose="020B0604030504040204" pitchFamily="50" charset="-128"/>
              </a:rPr>
              <a:t>ー日常悩んでいること、気になること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（１）子どもに関すること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「子どもの教育に関すること」が</a:t>
            </a:r>
            <a:r>
              <a:rPr kumimoji="1" lang="en-US" altLang="ja-JP" sz="1400" dirty="0">
                <a:latin typeface="Meiryo UI" panose="020B0604030504040204" pitchFamily="50" charset="-128"/>
                <a:ea typeface="Meiryo UI" panose="020B0604030504040204" pitchFamily="50" charset="-128"/>
              </a:rPr>
              <a:t>24.5</a:t>
            </a:r>
            <a:r>
              <a:rPr kumimoji="1" lang="ja-JP" altLang="en-US" sz="1400" dirty="0">
                <a:latin typeface="Meiryo UI" panose="020B0604030504040204" pitchFamily="50" charset="-128"/>
                <a:ea typeface="Meiryo UI" panose="020B0604030504040204" pitchFamily="50" charset="-128"/>
              </a:rPr>
              <a:t>％で最も高く、次いで「病気や発育発達に関すること」が</a:t>
            </a:r>
            <a:r>
              <a:rPr kumimoji="1" lang="en-US" altLang="ja-JP" sz="1400" dirty="0">
                <a:latin typeface="Meiryo UI" panose="020B0604030504040204" pitchFamily="50" charset="-128"/>
                <a:ea typeface="Meiryo UI" panose="020B0604030504040204" pitchFamily="50" charset="-128"/>
              </a:rPr>
              <a:t>21.3</a:t>
            </a:r>
            <a:r>
              <a:rPr kumimoji="1" lang="ja-JP" altLang="en-US" sz="1400" dirty="0">
                <a:latin typeface="Meiryo UI" panose="020B0604030504040204" pitchFamily="50" charset="-128"/>
                <a:ea typeface="Meiryo UI" panose="020B0604030504040204" pitchFamily="50" charset="-128"/>
              </a:rPr>
              <a:t>％、「食事や栄養に関すること」が</a:t>
            </a:r>
            <a:r>
              <a:rPr kumimoji="1" lang="en-US" altLang="ja-JP" sz="1400" dirty="0">
                <a:latin typeface="Meiryo UI" panose="020B0604030504040204" pitchFamily="50" charset="-128"/>
                <a:ea typeface="Meiryo UI" panose="020B0604030504040204" pitchFamily="50" charset="-128"/>
              </a:rPr>
              <a:t>21.1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44934" y="1975218"/>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日常悩んでいること、気になること</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25AEB1FE-C249-2E8C-827B-95E99F4E3380}"/>
              </a:ext>
            </a:extLst>
          </p:cNvPr>
          <p:cNvPicPr>
            <a:picLocks noChangeAspect="1"/>
          </p:cNvPicPr>
          <p:nvPr/>
        </p:nvPicPr>
        <p:blipFill>
          <a:blip r:embed="rId2"/>
          <a:stretch>
            <a:fillRect/>
          </a:stretch>
        </p:blipFill>
        <p:spPr>
          <a:xfrm>
            <a:off x="-108000" y="2525583"/>
            <a:ext cx="9252000" cy="4751648"/>
          </a:xfrm>
          <a:prstGeom prst="rect">
            <a:avLst/>
          </a:prstGeom>
        </p:spPr>
      </p:pic>
      <p:sp>
        <p:nvSpPr>
          <p:cNvPr id="4" name="スライド番号プレースホルダー 3">
            <a:extLst>
              <a:ext uri="{FF2B5EF4-FFF2-40B4-BE49-F238E27FC236}">
                <a16:creationId xmlns:a16="http://schemas.microsoft.com/office/drawing/2014/main" id="{0A0BB84F-3EDF-B140-E779-85385EB289EB}"/>
              </a:ext>
            </a:extLst>
          </p:cNvPr>
          <p:cNvSpPr>
            <a:spLocks noGrp="1"/>
          </p:cNvSpPr>
          <p:nvPr>
            <p:ph type="sldNum" sz="quarter" idx="12"/>
          </p:nvPr>
        </p:nvSpPr>
        <p:spPr/>
        <p:txBody>
          <a:bodyPr/>
          <a:lstStyle/>
          <a:p>
            <a:fld id="{C4E6320A-E54E-4C75-AECD-96065BC1D0C9}" type="slidenum">
              <a:rPr kumimoji="1" lang="ja-JP" altLang="en-US" smtClean="0"/>
              <a:t>125</a:t>
            </a:fld>
            <a:endParaRPr kumimoji="1" lang="ja-JP" altLang="en-US" dirty="0"/>
          </a:p>
        </p:txBody>
      </p:sp>
    </p:spTree>
    <p:extLst>
      <p:ext uri="{BB962C8B-B14F-4D97-AF65-F5344CB8AC3E}">
        <p14:creationId xmlns:p14="http://schemas.microsoft.com/office/powerpoint/2010/main" val="23525312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45</a:t>
            </a:r>
            <a:r>
              <a:rPr kumimoji="1" lang="ja-JP" altLang="en-US" sz="1400" dirty="0">
                <a:latin typeface="Meiryo UI" panose="020B0604030504040204" pitchFamily="50" charset="-128"/>
                <a:ea typeface="Meiryo UI" panose="020B0604030504040204" pitchFamily="50" charset="-128"/>
              </a:rPr>
              <a:t>ー日常悩んでいること、気になること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（２）ご自身に関すること</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「子育てにかかる出費がかさむこと」が</a:t>
            </a:r>
            <a:r>
              <a:rPr kumimoji="1" lang="en-US" altLang="ja-JP" sz="1400" dirty="0">
                <a:latin typeface="Meiryo UI" panose="020B0604030504040204" pitchFamily="50" charset="-128"/>
                <a:ea typeface="Meiryo UI" panose="020B0604030504040204" pitchFamily="50" charset="-128"/>
              </a:rPr>
              <a:t>39.7</a:t>
            </a:r>
            <a:r>
              <a:rPr kumimoji="1" lang="ja-JP" altLang="en-US" sz="1400" dirty="0">
                <a:latin typeface="Meiryo UI" panose="020B0604030504040204" pitchFamily="50" charset="-128"/>
                <a:ea typeface="Meiryo UI" panose="020B0604030504040204" pitchFamily="50" charset="-128"/>
              </a:rPr>
              <a:t>％で最も高く、次いで「仕事や自分のやりたいことなど自分の時間が十分取れないこと」が</a:t>
            </a:r>
            <a:r>
              <a:rPr kumimoji="1" lang="en-US" altLang="ja-JP" sz="1400" dirty="0">
                <a:latin typeface="Meiryo UI" panose="020B0604030504040204" pitchFamily="50" charset="-128"/>
                <a:ea typeface="Meiryo UI" panose="020B0604030504040204" pitchFamily="50" charset="-128"/>
              </a:rPr>
              <a:t>39.5</a:t>
            </a:r>
            <a:r>
              <a:rPr kumimoji="1" lang="ja-JP" altLang="en-US" sz="1400" dirty="0">
                <a:latin typeface="Meiryo UI" panose="020B0604030504040204" pitchFamily="50" charset="-128"/>
                <a:ea typeface="Meiryo UI" panose="020B0604030504040204" pitchFamily="50" charset="-128"/>
              </a:rPr>
              <a:t>％、「子育てによる身体の疲れが大きいこと」が</a:t>
            </a:r>
            <a:r>
              <a:rPr kumimoji="1" lang="en-US" altLang="ja-JP" sz="1400" dirty="0">
                <a:latin typeface="Meiryo UI" panose="020B0604030504040204" pitchFamily="50" charset="-128"/>
                <a:ea typeface="Meiryo UI" panose="020B0604030504040204" pitchFamily="50" charset="-128"/>
              </a:rPr>
              <a:t>31.8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813391"/>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日常悩んでいること、気になること</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FC361A46-08BB-3CC8-4B68-C2F9042F1408}"/>
              </a:ext>
            </a:extLst>
          </p:cNvPr>
          <p:cNvPicPr>
            <a:picLocks noChangeAspect="1"/>
          </p:cNvPicPr>
          <p:nvPr/>
        </p:nvPicPr>
        <p:blipFill>
          <a:blip r:embed="rId2"/>
          <a:stretch>
            <a:fillRect/>
          </a:stretch>
        </p:blipFill>
        <p:spPr>
          <a:xfrm>
            <a:off x="57634" y="1951891"/>
            <a:ext cx="9252000" cy="6437173"/>
          </a:xfrm>
          <a:prstGeom prst="rect">
            <a:avLst/>
          </a:prstGeom>
        </p:spPr>
      </p:pic>
      <p:sp>
        <p:nvSpPr>
          <p:cNvPr id="4" name="スライド番号プレースホルダー 3">
            <a:extLst>
              <a:ext uri="{FF2B5EF4-FFF2-40B4-BE49-F238E27FC236}">
                <a16:creationId xmlns:a16="http://schemas.microsoft.com/office/drawing/2014/main" id="{C3704484-C2C6-AFA9-B2D4-BEC3F4D9D434}"/>
              </a:ext>
            </a:extLst>
          </p:cNvPr>
          <p:cNvSpPr>
            <a:spLocks noGrp="1"/>
          </p:cNvSpPr>
          <p:nvPr>
            <p:ph type="sldNum" sz="quarter" idx="12"/>
          </p:nvPr>
        </p:nvSpPr>
        <p:spPr/>
        <p:txBody>
          <a:bodyPr/>
          <a:lstStyle/>
          <a:p>
            <a:fld id="{C4E6320A-E54E-4C75-AECD-96065BC1D0C9}" type="slidenum">
              <a:rPr kumimoji="1" lang="ja-JP" altLang="en-US" smtClean="0"/>
              <a:t>126</a:t>
            </a:fld>
            <a:endParaRPr kumimoji="1" lang="ja-JP" altLang="en-US" dirty="0"/>
          </a:p>
        </p:txBody>
      </p:sp>
    </p:spTree>
    <p:extLst>
      <p:ext uri="{BB962C8B-B14F-4D97-AF65-F5344CB8AC3E}">
        <p14:creationId xmlns:p14="http://schemas.microsoft.com/office/powerpoint/2010/main" val="23387318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ー子育てが地域の人に支えられていると感じるか。特に誰から支えられていると感じるか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（１）支えられていると感じるか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「感じる」が</a:t>
            </a:r>
            <a:r>
              <a:rPr kumimoji="1" lang="en-US" altLang="ja-JP" sz="1400" dirty="0">
                <a:latin typeface="Meiryo UI" panose="020B0604030504040204" pitchFamily="50" charset="-128"/>
                <a:ea typeface="Meiryo UI" panose="020B0604030504040204" pitchFamily="50" charset="-128"/>
              </a:rPr>
              <a:t>58.2</a:t>
            </a:r>
            <a:r>
              <a:rPr kumimoji="1" lang="ja-JP" altLang="en-US" sz="1400" dirty="0">
                <a:latin typeface="Meiryo UI" panose="020B0604030504040204" pitchFamily="50" charset="-128"/>
                <a:ea typeface="Meiryo UI" panose="020B0604030504040204" pitchFamily="50" charset="-128"/>
              </a:rPr>
              <a:t>％、「感じない」が</a:t>
            </a:r>
            <a:r>
              <a:rPr kumimoji="1" lang="en-US" altLang="ja-JP" sz="1400" dirty="0">
                <a:latin typeface="Meiryo UI" panose="020B0604030504040204" pitchFamily="50" charset="-128"/>
                <a:ea typeface="Meiryo UI" panose="020B0604030504040204" pitchFamily="50" charset="-128"/>
              </a:rPr>
              <a:t>36.7</a:t>
            </a:r>
            <a:r>
              <a:rPr kumimoji="1" lang="ja-JP" altLang="en-US" sz="1400" dirty="0">
                <a:latin typeface="Meiryo UI" panose="020B0604030504040204" pitchFamily="50" charset="-128"/>
                <a:ea typeface="Meiryo UI" panose="020B0604030504040204" pitchFamily="50" charset="-128"/>
              </a:rPr>
              <a:t>％となっています。また、前回調査と比べると、支えられていると「感じる」割合が減少し、支えられていると「感じない」割合が増加しています。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2043501"/>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子育てが地域の人に支えられていると感じるか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8" name="図 7">
            <a:extLst>
              <a:ext uri="{FF2B5EF4-FFF2-40B4-BE49-F238E27FC236}">
                <a16:creationId xmlns:a16="http://schemas.microsoft.com/office/drawing/2014/main" id="{37B51C03-AB9D-6967-CE6C-25EC000113D7}"/>
              </a:ext>
            </a:extLst>
          </p:cNvPr>
          <p:cNvPicPr>
            <a:picLocks noChangeAspect="1"/>
          </p:cNvPicPr>
          <p:nvPr/>
        </p:nvPicPr>
        <p:blipFill>
          <a:blip r:embed="rId2"/>
          <a:stretch>
            <a:fillRect/>
          </a:stretch>
        </p:blipFill>
        <p:spPr>
          <a:xfrm>
            <a:off x="-186915" y="2547126"/>
            <a:ext cx="8892000" cy="3809225"/>
          </a:xfrm>
          <a:prstGeom prst="rect">
            <a:avLst/>
          </a:prstGeom>
        </p:spPr>
      </p:pic>
      <p:sp>
        <p:nvSpPr>
          <p:cNvPr id="4" name="スライド番号プレースホルダー 3">
            <a:extLst>
              <a:ext uri="{FF2B5EF4-FFF2-40B4-BE49-F238E27FC236}">
                <a16:creationId xmlns:a16="http://schemas.microsoft.com/office/drawing/2014/main" id="{79EB432C-3A72-68A6-3856-7577E69C6885}"/>
              </a:ext>
            </a:extLst>
          </p:cNvPr>
          <p:cNvSpPr>
            <a:spLocks noGrp="1"/>
          </p:cNvSpPr>
          <p:nvPr>
            <p:ph type="sldNum" sz="quarter" idx="12"/>
          </p:nvPr>
        </p:nvSpPr>
        <p:spPr/>
        <p:txBody>
          <a:bodyPr/>
          <a:lstStyle/>
          <a:p>
            <a:fld id="{C4E6320A-E54E-4C75-AECD-96065BC1D0C9}" type="slidenum">
              <a:rPr kumimoji="1" lang="ja-JP" altLang="en-US" smtClean="0"/>
              <a:t>127</a:t>
            </a:fld>
            <a:endParaRPr kumimoji="1" lang="ja-JP" altLang="en-US" dirty="0"/>
          </a:p>
        </p:txBody>
      </p:sp>
    </p:spTree>
    <p:extLst>
      <p:ext uri="{BB962C8B-B14F-4D97-AF65-F5344CB8AC3E}">
        <p14:creationId xmlns:p14="http://schemas.microsoft.com/office/powerpoint/2010/main" val="10777070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ー子育てが地域の人に支えられていると感じるか。特に誰から支えられていると感じるか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（２）特に誰から支えられていると感じるか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「同じ世代の子どもを持つ保護者」が</a:t>
            </a:r>
            <a:r>
              <a:rPr kumimoji="1" lang="en-US" altLang="ja-JP" sz="1400" dirty="0">
                <a:latin typeface="Meiryo UI" panose="020B0604030504040204" pitchFamily="50" charset="-128"/>
                <a:ea typeface="Meiryo UI" panose="020B0604030504040204" pitchFamily="50" charset="-128"/>
              </a:rPr>
              <a:t>55.5</a:t>
            </a:r>
            <a:r>
              <a:rPr kumimoji="1" lang="ja-JP" altLang="en-US" sz="1400" dirty="0">
                <a:latin typeface="Meiryo UI" panose="020B0604030504040204" pitchFamily="50" charset="-128"/>
                <a:ea typeface="Meiryo UI" panose="020B0604030504040204" pitchFamily="50" charset="-128"/>
              </a:rPr>
              <a:t>％で最も高く、次いで「幼稚園、保育所、地域子育て支援拠点などの職員」が</a:t>
            </a:r>
            <a:r>
              <a:rPr kumimoji="1" lang="en-US" altLang="ja-JP" sz="1400" dirty="0">
                <a:latin typeface="Meiryo UI" panose="020B0604030504040204" pitchFamily="50" charset="-128"/>
                <a:ea typeface="Meiryo UI" panose="020B0604030504040204" pitchFamily="50" charset="-128"/>
              </a:rPr>
              <a:t>50.3</a:t>
            </a:r>
            <a:r>
              <a:rPr kumimoji="1" lang="ja-JP" altLang="en-US" sz="1400" dirty="0">
                <a:latin typeface="Meiryo UI" panose="020B0604030504040204" pitchFamily="50" charset="-128"/>
                <a:ea typeface="Meiryo UI" panose="020B0604030504040204" pitchFamily="50" charset="-128"/>
              </a:rPr>
              <a:t>％、「近所の人」が</a:t>
            </a:r>
            <a:r>
              <a:rPr kumimoji="1" lang="en-US" altLang="ja-JP" sz="1400" dirty="0">
                <a:latin typeface="Meiryo UI" panose="020B0604030504040204" pitchFamily="50" charset="-128"/>
                <a:ea typeface="Meiryo UI" panose="020B0604030504040204" pitchFamily="50" charset="-128"/>
              </a:rPr>
              <a:t>35.7</a:t>
            </a:r>
            <a:r>
              <a:rPr kumimoji="1" lang="ja-JP" altLang="en-US" sz="1400" dirty="0">
                <a:latin typeface="Meiryo UI" panose="020B0604030504040204" pitchFamily="50" charset="-128"/>
                <a:ea typeface="Meiryo UI" panose="020B0604030504040204" pitchFamily="50" charset="-128"/>
              </a:rPr>
              <a:t>％となっています。また、前回調査と比べると、 「同じ世代の子どもを持つ保護者」と「近所の人」の割合が減少し、 「幼稚園、保育所、地域子育て支援拠点などの職員」の割合が増加しています。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732653"/>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特に誰から支えられていると感じるか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4E628820-0155-00EC-CE36-BF91ED422D0F}"/>
              </a:ext>
            </a:extLst>
          </p:cNvPr>
          <p:cNvPicPr>
            <a:picLocks noChangeAspect="1"/>
          </p:cNvPicPr>
          <p:nvPr/>
        </p:nvPicPr>
        <p:blipFill>
          <a:blip r:embed="rId2"/>
          <a:stretch>
            <a:fillRect/>
          </a:stretch>
        </p:blipFill>
        <p:spPr>
          <a:xfrm>
            <a:off x="-100026" y="1962804"/>
            <a:ext cx="7452000" cy="5028216"/>
          </a:xfrm>
          <a:prstGeom prst="rect">
            <a:avLst/>
          </a:prstGeom>
        </p:spPr>
      </p:pic>
      <p:sp>
        <p:nvSpPr>
          <p:cNvPr id="4" name="スライド番号プレースホルダー 3">
            <a:extLst>
              <a:ext uri="{FF2B5EF4-FFF2-40B4-BE49-F238E27FC236}">
                <a16:creationId xmlns:a16="http://schemas.microsoft.com/office/drawing/2014/main" id="{C9A33CD9-CA3C-CB22-FE3F-F41BCFA891DE}"/>
              </a:ext>
            </a:extLst>
          </p:cNvPr>
          <p:cNvSpPr>
            <a:spLocks noGrp="1"/>
          </p:cNvSpPr>
          <p:nvPr>
            <p:ph type="sldNum" sz="quarter" idx="12"/>
          </p:nvPr>
        </p:nvSpPr>
        <p:spPr/>
        <p:txBody>
          <a:bodyPr/>
          <a:lstStyle/>
          <a:p>
            <a:fld id="{C4E6320A-E54E-4C75-AECD-96065BC1D0C9}" type="slidenum">
              <a:rPr kumimoji="1" lang="ja-JP" altLang="en-US" smtClean="0"/>
              <a:t>128</a:t>
            </a:fld>
            <a:endParaRPr kumimoji="1" lang="ja-JP" altLang="en-US" dirty="0"/>
          </a:p>
        </p:txBody>
      </p:sp>
    </p:spTree>
    <p:extLst>
      <p:ext uri="{BB962C8B-B14F-4D97-AF65-F5344CB8AC3E}">
        <p14:creationId xmlns:p14="http://schemas.microsoft.com/office/powerpoint/2010/main" val="390821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11-1</a:t>
            </a:r>
            <a:r>
              <a:rPr kumimoji="1" lang="ja-JP" altLang="en-US" sz="1400" dirty="0">
                <a:latin typeface="Meiryo UI" panose="020B0604030504040204" pitchFamily="50" charset="-128"/>
                <a:ea typeface="Meiryo UI" panose="020B0604030504040204" pitchFamily="50" charset="-128"/>
              </a:rPr>
              <a:t>ー親や親せきに子どもの面倒をみてもらっていることに対する気持ち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「ご自身や配偶者の親、親せきなので、安心して子どもをみてもらえる」が</a:t>
            </a:r>
            <a:r>
              <a:rPr kumimoji="1" lang="en-US" altLang="ja-JP" sz="1400" dirty="0">
                <a:latin typeface="Meiryo UI" panose="020B0604030504040204" pitchFamily="50" charset="-128"/>
                <a:ea typeface="Meiryo UI" panose="020B0604030504040204" pitchFamily="50" charset="-128"/>
              </a:rPr>
              <a:t>51.9</a:t>
            </a:r>
            <a:r>
              <a:rPr kumimoji="1" lang="ja-JP" altLang="en-US" sz="1400" dirty="0">
                <a:latin typeface="Meiryo UI" panose="020B0604030504040204" pitchFamily="50" charset="-128"/>
                <a:ea typeface="Meiryo UI" panose="020B0604030504040204" pitchFamily="50" charset="-128"/>
              </a:rPr>
              <a:t>％で最も高く、次いで「ご自身や配偶者の親、親せきの身体的負担が大きく心配である」が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％、「ご自身や配偶者の親、親せきの時間的制約が大きく心配である」が</a:t>
            </a:r>
            <a:r>
              <a:rPr kumimoji="1" lang="en-US" altLang="ja-JP" sz="1400" dirty="0">
                <a:latin typeface="Meiryo UI" panose="020B0604030504040204" pitchFamily="50" charset="-128"/>
                <a:ea typeface="Meiryo UI" panose="020B0604030504040204" pitchFamily="50" charset="-128"/>
              </a:rPr>
              <a:t>22.6</a:t>
            </a:r>
            <a:r>
              <a:rPr kumimoji="1" lang="ja-JP" altLang="en-US" sz="1400" dirty="0">
                <a:latin typeface="Meiryo UI" panose="020B0604030504040204" pitchFamily="50" charset="-128"/>
                <a:ea typeface="Meiryo UI" panose="020B0604030504040204" pitchFamily="50" charset="-128"/>
              </a:rPr>
              <a:t>％、「自分たち親の立場として、負担をかけていることが心苦しい」が</a:t>
            </a:r>
            <a:r>
              <a:rPr kumimoji="1" lang="en-US" altLang="ja-JP" sz="1400" dirty="0">
                <a:latin typeface="Meiryo UI" panose="020B0604030504040204" pitchFamily="50" charset="-128"/>
                <a:ea typeface="Meiryo UI" panose="020B0604030504040204" pitchFamily="50" charset="-128"/>
              </a:rPr>
              <a:t>21.9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480621" y="1579009"/>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親や親せきに子どもの面倒をみてもらっていることに対する気持ち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519634C9-7EED-AE55-AA4D-79255B69C095}"/>
              </a:ext>
            </a:extLst>
          </p:cNvPr>
          <p:cNvPicPr>
            <a:picLocks noChangeAspect="1"/>
          </p:cNvPicPr>
          <p:nvPr/>
        </p:nvPicPr>
        <p:blipFill>
          <a:blip r:embed="rId2"/>
          <a:stretch>
            <a:fillRect/>
          </a:stretch>
        </p:blipFill>
        <p:spPr>
          <a:xfrm>
            <a:off x="-85934" y="1876338"/>
            <a:ext cx="7560000" cy="5101089"/>
          </a:xfrm>
          <a:prstGeom prst="rect">
            <a:avLst/>
          </a:prstGeom>
        </p:spPr>
      </p:pic>
      <p:sp>
        <p:nvSpPr>
          <p:cNvPr id="3" name="スライド番号プレースホルダー 2">
            <a:extLst>
              <a:ext uri="{FF2B5EF4-FFF2-40B4-BE49-F238E27FC236}">
                <a16:creationId xmlns:a16="http://schemas.microsoft.com/office/drawing/2014/main" id="{C63FAF07-EABD-A0A8-5363-8AF5B757FE36}"/>
              </a:ext>
            </a:extLst>
          </p:cNvPr>
          <p:cNvSpPr>
            <a:spLocks noGrp="1"/>
          </p:cNvSpPr>
          <p:nvPr>
            <p:ph type="sldNum" sz="quarter" idx="12"/>
          </p:nvPr>
        </p:nvSpPr>
        <p:spPr/>
        <p:txBody>
          <a:bodyPr/>
          <a:lstStyle/>
          <a:p>
            <a:fld id="{C4E6320A-E54E-4C75-AECD-96065BC1D0C9}" type="slidenum">
              <a:rPr kumimoji="1" lang="ja-JP" altLang="en-US" smtClean="0"/>
              <a:t>12</a:t>
            </a:fld>
            <a:endParaRPr kumimoji="1" lang="ja-JP" altLang="en-US" dirty="0"/>
          </a:p>
        </p:txBody>
      </p:sp>
    </p:spTree>
    <p:extLst>
      <p:ext uri="{BB962C8B-B14F-4D97-AF65-F5344CB8AC3E}">
        <p14:creationId xmlns:p14="http://schemas.microsoft.com/office/powerpoint/2010/main" val="29296875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ー子育てが地域の人に支えられていると感じるか。特に誰から支えられていると感じるか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（３）誰から支えてほしいと感じるか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「同じ世代の子どもを持つ保護者」が</a:t>
            </a:r>
            <a:r>
              <a:rPr kumimoji="1" lang="en-US" altLang="ja-JP" sz="1400" dirty="0">
                <a:latin typeface="Meiryo UI" panose="020B0604030504040204" pitchFamily="50" charset="-128"/>
                <a:ea typeface="Meiryo UI" panose="020B0604030504040204" pitchFamily="50" charset="-128"/>
              </a:rPr>
              <a:t>32.1</a:t>
            </a:r>
            <a:r>
              <a:rPr kumimoji="1" lang="ja-JP" altLang="en-US" sz="1400" dirty="0">
                <a:latin typeface="Meiryo UI" panose="020B0604030504040204" pitchFamily="50" charset="-128"/>
                <a:ea typeface="Meiryo UI" panose="020B0604030504040204" pitchFamily="50" charset="-128"/>
              </a:rPr>
              <a:t>％で最も高く、次いで「幼稚園、保育所、地域子育て支援拠点などの職員」が</a:t>
            </a:r>
            <a:r>
              <a:rPr kumimoji="1" lang="en-US" altLang="ja-JP" sz="1400" dirty="0">
                <a:latin typeface="Meiryo UI" panose="020B0604030504040204" pitchFamily="50" charset="-128"/>
                <a:ea typeface="Meiryo UI" panose="020B0604030504040204" pitchFamily="50" charset="-128"/>
              </a:rPr>
              <a:t>31.5</a:t>
            </a:r>
            <a:r>
              <a:rPr kumimoji="1" lang="ja-JP" altLang="en-US" sz="1400" dirty="0">
                <a:latin typeface="Meiryo UI" panose="020B0604030504040204" pitchFamily="50" charset="-128"/>
                <a:ea typeface="Meiryo UI" panose="020B0604030504040204" pitchFamily="50" charset="-128"/>
              </a:rPr>
              <a:t>％、「市役所（町役場／村役場）の職員」が</a:t>
            </a:r>
            <a:r>
              <a:rPr kumimoji="1" lang="en-US" altLang="ja-JP" sz="1400" dirty="0">
                <a:latin typeface="Meiryo UI" panose="020B0604030504040204" pitchFamily="50" charset="-128"/>
                <a:ea typeface="Meiryo UI" panose="020B0604030504040204" pitchFamily="50" charset="-128"/>
              </a:rPr>
              <a:t>19.1</a:t>
            </a:r>
            <a:r>
              <a:rPr kumimoji="1" lang="ja-JP" altLang="en-US" sz="1400" dirty="0">
                <a:latin typeface="Meiryo UI" panose="020B0604030504040204" pitchFamily="50" charset="-128"/>
                <a:ea typeface="Meiryo UI" panose="020B0604030504040204" pitchFamily="50" charset="-128"/>
              </a:rPr>
              <a:t>％、「近所の人」が</a:t>
            </a:r>
            <a:r>
              <a:rPr kumimoji="1" lang="en-US" altLang="ja-JP" sz="1400" dirty="0">
                <a:latin typeface="Meiryo UI" panose="020B0604030504040204" pitchFamily="50" charset="-128"/>
                <a:ea typeface="Meiryo UI" panose="020B0604030504040204" pitchFamily="50" charset="-128"/>
              </a:rPr>
              <a:t>17.5</a:t>
            </a:r>
            <a:r>
              <a:rPr kumimoji="1" lang="ja-JP" altLang="en-US" sz="1400" dirty="0">
                <a:latin typeface="Meiryo UI" panose="020B0604030504040204" pitchFamily="50" charset="-128"/>
                <a:ea typeface="Meiryo UI" panose="020B0604030504040204" pitchFamily="50" charset="-128"/>
              </a:rPr>
              <a:t>％、「その他」が</a:t>
            </a:r>
            <a:r>
              <a:rPr kumimoji="1" lang="en-US" altLang="ja-JP" sz="1400" dirty="0">
                <a:latin typeface="Meiryo UI" panose="020B0604030504040204" pitchFamily="50" charset="-128"/>
                <a:ea typeface="Meiryo UI" panose="020B0604030504040204" pitchFamily="50" charset="-128"/>
              </a:rPr>
              <a:t>15.2</a:t>
            </a:r>
            <a:r>
              <a:rPr kumimoji="1" lang="ja-JP" altLang="en-US" sz="1400" dirty="0">
                <a:latin typeface="Meiryo UI" panose="020B0604030504040204" pitchFamily="50" charset="-128"/>
                <a:ea typeface="Meiryo UI" panose="020B0604030504040204" pitchFamily="50" charset="-128"/>
              </a:rPr>
              <a:t>％、「地域活動を行っているＮＰＯなどの人」が</a:t>
            </a:r>
            <a:r>
              <a:rPr kumimoji="1" lang="en-US" altLang="ja-JP" sz="1400" dirty="0">
                <a:latin typeface="Meiryo UI" panose="020B0604030504040204" pitchFamily="50" charset="-128"/>
                <a:ea typeface="Meiryo UI" panose="020B0604030504040204" pitchFamily="50" charset="-128"/>
              </a:rPr>
              <a:t>14.2</a:t>
            </a:r>
            <a:r>
              <a:rPr kumimoji="1" lang="ja-JP" altLang="en-US" sz="1400" dirty="0">
                <a:latin typeface="Meiryo UI" panose="020B0604030504040204" pitchFamily="50" charset="-128"/>
                <a:ea typeface="Meiryo UI" panose="020B0604030504040204" pitchFamily="50" charset="-128"/>
              </a:rPr>
              <a:t>％、「民生委員・児童委員、自治会、子ども会などの地域団体の人」が</a:t>
            </a:r>
            <a:r>
              <a:rPr kumimoji="1" lang="en-US" altLang="ja-JP" sz="1400" dirty="0">
                <a:latin typeface="Meiryo UI" panose="020B0604030504040204" pitchFamily="50" charset="-128"/>
                <a:ea typeface="Meiryo UI" panose="020B0604030504040204" pitchFamily="50" charset="-128"/>
              </a:rPr>
              <a:t>12.8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4" y="1787555"/>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誰から支えてほしいと感じるか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FEB04CB8-0CA7-0092-ADFF-4F622C582E01}"/>
              </a:ext>
            </a:extLst>
          </p:cNvPr>
          <p:cNvPicPr>
            <a:picLocks noChangeAspect="1"/>
          </p:cNvPicPr>
          <p:nvPr/>
        </p:nvPicPr>
        <p:blipFill>
          <a:blip r:embed="rId2"/>
          <a:stretch>
            <a:fillRect/>
          </a:stretch>
        </p:blipFill>
        <p:spPr>
          <a:xfrm>
            <a:off x="0" y="2064554"/>
            <a:ext cx="7229856" cy="4878324"/>
          </a:xfrm>
          <a:prstGeom prst="rect">
            <a:avLst/>
          </a:prstGeom>
        </p:spPr>
      </p:pic>
      <p:sp>
        <p:nvSpPr>
          <p:cNvPr id="4" name="スライド番号プレースホルダー 3">
            <a:extLst>
              <a:ext uri="{FF2B5EF4-FFF2-40B4-BE49-F238E27FC236}">
                <a16:creationId xmlns:a16="http://schemas.microsoft.com/office/drawing/2014/main" id="{4925B1CE-BDCF-14D9-B0B1-20392C51ADE7}"/>
              </a:ext>
            </a:extLst>
          </p:cNvPr>
          <p:cNvSpPr>
            <a:spLocks noGrp="1"/>
          </p:cNvSpPr>
          <p:nvPr>
            <p:ph type="sldNum" sz="quarter" idx="12"/>
          </p:nvPr>
        </p:nvSpPr>
        <p:spPr/>
        <p:txBody>
          <a:bodyPr/>
          <a:lstStyle/>
          <a:p>
            <a:fld id="{C4E6320A-E54E-4C75-AECD-96065BC1D0C9}" type="slidenum">
              <a:rPr kumimoji="1" lang="ja-JP" altLang="en-US" smtClean="0"/>
              <a:t>129</a:t>
            </a:fld>
            <a:endParaRPr kumimoji="1" lang="ja-JP" altLang="en-US" dirty="0"/>
          </a:p>
        </p:txBody>
      </p:sp>
    </p:spTree>
    <p:extLst>
      <p:ext uri="{BB962C8B-B14F-4D97-AF65-F5344CB8AC3E}">
        <p14:creationId xmlns:p14="http://schemas.microsoft.com/office/powerpoint/2010/main" val="40542854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１３　子育てに対する意識について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47</a:t>
            </a:r>
            <a:r>
              <a:rPr kumimoji="1" lang="ja-JP" altLang="en-US" sz="1400" dirty="0">
                <a:latin typeface="Meiryo UI" panose="020B0604030504040204" pitchFamily="50" charset="-128"/>
                <a:ea typeface="Meiryo UI" panose="020B0604030504040204" pitchFamily="50" charset="-128"/>
              </a:rPr>
              <a:t>ー子育ての負担を軽減するのに有効だと思われる支援やサービス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１番目は、「幼稚園や保育所、認定こども園などに通園するのに必要な食材料、日用品、その他諸費用など無償化の対象とならない経費への支援」が</a:t>
            </a:r>
            <a:r>
              <a:rPr kumimoji="1" lang="en-US" altLang="ja-JP" sz="1400" dirty="0">
                <a:latin typeface="Meiryo UI" panose="020B0604030504040204" pitchFamily="50" charset="-128"/>
                <a:ea typeface="Meiryo UI" panose="020B0604030504040204" pitchFamily="50" charset="-128"/>
              </a:rPr>
              <a:t>17.4</a:t>
            </a:r>
            <a:r>
              <a:rPr kumimoji="1" lang="ja-JP" altLang="en-US" sz="1400" dirty="0">
                <a:latin typeface="Meiryo UI" panose="020B0604030504040204" pitchFamily="50" charset="-128"/>
                <a:ea typeface="Meiryo UI" panose="020B0604030504040204" pitchFamily="50" charset="-128"/>
              </a:rPr>
              <a:t>％で最も高く、次いで「育児用品（紙おむつ、</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人乗せベビーカーなど）への経済的支援」が</a:t>
            </a:r>
            <a:r>
              <a:rPr kumimoji="1" lang="en-US" altLang="ja-JP" sz="1400" dirty="0">
                <a:latin typeface="Meiryo UI" panose="020B0604030504040204" pitchFamily="50" charset="-128"/>
                <a:ea typeface="Meiryo UI" panose="020B0604030504040204" pitchFamily="50" charset="-128"/>
              </a:rPr>
              <a:t>17.2</a:t>
            </a:r>
            <a:r>
              <a:rPr kumimoji="1" lang="ja-JP" altLang="en-US" sz="1400" dirty="0">
                <a:latin typeface="Meiryo UI" panose="020B0604030504040204" pitchFamily="50" charset="-128"/>
                <a:ea typeface="Meiryo UI" panose="020B0604030504040204" pitchFamily="50" charset="-128"/>
              </a:rPr>
              <a:t>％、「理由を問わず子どもを一時的に預かってくれるサービス」が</a:t>
            </a:r>
            <a:r>
              <a:rPr kumimoji="1" lang="en-US" altLang="ja-JP" sz="1400" dirty="0">
                <a:latin typeface="Meiryo UI" panose="020B0604030504040204" pitchFamily="50" charset="-128"/>
                <a:ea typeface="Meiryo UI" panose="020B0604030504040204" pitchFamily="50" charset="-128"/>
              </a:rPr>
              <a:t>8.1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番目と</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番目の合計では、「育児用品（紙おむつ、</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人乗せベビーカーなど）への経済的支援」が</a:t>
            </a:r>
            <a:r>
              <a:rPr kumimoji="1" lang="en-US" altLang="ja-JP" sz="1400" dirty="0">
                <a:latin typeface="Meiryo UI" panose="020B0604030504040204" pitchFamily="50" charset="-128"/>
                <a:ea typeface="Meiryo UI" panose="020B0604030504040204" pitchFamily="50" charset="-128"/>
              </a:rPr>
              <a:t>34.2</a:t>
            </a:r>
            <a:r>
              <a:rPr kumimoji="1" lang="ja-JP" altLang="en-US" sz="1400" dirty="0">
                <a:latin typeface="Meiryo UI" panose="020B0604030504040204" pitchFamily="50" charset="-128"/>
                <a:ea typeface="Meiryo UI" panose="020B0604030504040204" pitchFamily="50" charset="-128"/>
              </a:rPr>
              <a:t>％で最も高く、次いで「幼稚園や保育所、認定こども園などに通園するのに必要な食材料、日用品、その他諸費用など無償化の対象とならない経費への支援」が</a:t>
            </a:r>
            <a:r>
              <a:rPr kumimoji="1" lang="en-US" altLang="ja-JP" sz="1400" dirty="0">
                <a:latin typeface="Meiryo UI" panose="020B0604030504040204" pitchFamily="50" charset="-128"/>
                <a:ea typeface="Meiryo UI" panose="020B0604030504040204" pitchFamily="50" charset="-128"/>
              </a:rPr>
              <a:t>32.8</a:t>
            </a:r>
            <a:r>
              <a:rPr kumimoji="1" lang="ja-JP" altLang="en-US" sz="1400" dirty="0">
                <a:latin typeface="Meiryo UI" panose="020B0604030504040204" pitchFamily="50" charset="-128"/>
                <a:ea typeface="Meiryo UI" panose="020B0604030504040204" pitchFamily="50" charset="-128"/>
              </a:rPr>
              <a:t>％、「理由を問わず子どもを一時的に預かってくれるサービス」が</a:t>
            </a:r>
            <a:r>
              <a:rPr kumimoji="1" lang="en-US" altLang="ja-JP" sz="1400" dirty="0">
                <a:latin typeface="Meiryo UI" panose="020B0604030504040204" pitchFamily="50" charset="-128"/>
                <a:ea typeface="Meiryo UI" panose="020B0604030504040204" pitchFamily="50" charset="-128"/>
              </a:rPr>
              <a:t>17.0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00636D6-FDD8-3346-8FC5-FB24D314FD70}"/>
              </a:ext>
            </a:extLst>
          </p:cNvPr>
          <p:cNvSpPr txBox="1"/>
          <p:nvPr/>
        </p:nvSpPr>
        <p:spPr>
          <a:xfrm>
            <a:off x="1198935" y="2225340"/>
            <a:ext cx="674613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子育ての負担を軽減するのに有効だと思われる支援やサービス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スライド番号プレースホルダー 3">
            <a:extLst>
              <a:ext uri="{FF2B5EF4-FFF2-40B4-BE49-F238E27FC236}">
                <a16:creationId xmlns:a16="http://schemas.microsoft.com/office/drawing/2014/main" id="{68D2E96D-A182-4D2C-EB65-42D0B3BCE281}"/>
              </a:ext>
            </a:extLst>
          </p:cNvPr>
          <p:cNvSpPr>
            <a:spLocks noGrp="1"/>
          </p:cNvSpPr>
          <p:nvPr>
            <p:ph type="sldNum" sz="quarter" idx="12"/>
          </p:nvPr>
        </p:nvSpPr>
        <p:spPr/>
        <p:txBody>
          <a:bodyPr/>
          <a:lstStyle/>
          <a:p>
            <a:fld id="{C4E6320A-E54E-4C75-AECD-96065BC1D0C9}" type="slidenum">
              <a:rPr kumimoji="1" lang="ja-JP" altLang="en-US" smtClean="0"/>
              <a:t>130</a:t>
            </a:fld>
            <a:endParaRPr kumimoji="1" lang="ja-JP" altLang="en-US" dirty="0"/>
          </a:p>
        </p:txBody>
      </p:sp>
      <p:pic>
        <p:nvPicPr>
          <p:cNvPr id="6" name="図 5">
            <a:extLst>
              <a:ext uri="{FF2B5EF4-FFF2-40B4-BE49-F238E27FC236}">
                <a16:creationId xmlns:a16="http://schemas.microsoft.com/office/drawing/2014/main" id="{17DF6289-94A7-B42D-723F-D732E1B7BDA6}"/>
              </a:ext>
            </a:extLst>
          </p:cNvPr>
          <p:cNvPicPr>
            <a:picLocks noChangeAspect="1"/>
          </p:cNvPicPr>
          <p:nvPr/>
        </p:nvPicPr>
        <p:blipFill>
          <a:blip r:embed="rId2"/>
          <a:stretch>
            <a:fillRect/>
          </a:stretch>
        </p:blipFill>
        <p:spPr>
          <a:xfrm>
            <a:off x="-54000" y="2363839"/>
            <a:ext cx="9252000" cy="5364567"/>
          </a:xfrm>
          <a:prstGeom prst="rect">
            <a:avLst/>
          </a:prstGeom>
        </p:spPr>
      </p:pic>
      <p:sp>
        <p:nvSpPr>
          <p:cNvPr id="8" name="テキスト ボックス 7">
            <a:extLst>
              <a:ext uri="{FF2B5EF4-FFF2-40B4-BE49-F238E27FC236}">
                <a16:creationId xmlns:a16="http://schemas.microsoft.com/office/drawing/2014/main" id="{C87D17B0-8F3C-43D8-8572-B676E3B73F5F}"/>
              </a:ext>
            </a:extLst>
          </p:cNvPr>
          <p:cNvSpPr txBox="1"/>
          <p:nvPr/>
        </p:nvSpPr>
        <p:spPr>
          <a:xfrm>
            <a:off x="6855437" y="6593145"/>
            <a:ext cx="20880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（前回調査より質問項目追加）</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757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11-2</a:t>
            </a:r>
            <a:r>
              <a:rPr kumimoji="1" lang="ja-JP" altLang="en-US" sz="1400" dirty="0">
                <a:latin typeface="Meiryo UI" panose="020B0604030504040204" pitchFamily="50" charset="-128"/>
                <a:ea typeface="Meiryo UI" panose="020B0604030504040204" pitchFamily="50" charset="-128"/>
              </a:rPr>
              <a:t>ー友人や知人に子どもの面倒をみてもらっていることに対する気持ち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「友人や知人なので、安心して子どもをみてもらえる」が</a:t>
            </a:r>
            <a:r>
              <a:rPr kumimoji="1" lang="en-US" altLang="ja-JP" sz="1400" dirty="0">
                <a:latin typeface="Meiryo UI" panose="020B0604030504040204" pitchFamily="50" charset="-128"/>
                <a:ea typeface="Meiryo UI" panose="020B0604030504040204" pitchFamily="50" charset="-128"/>
              </a:rPr>
              <a:t>42.8</a:t>
            </a:r>
            <a:r>
              <a:rPr kumimoji="1" lang="ja-JP" altLang="en-US" sz="1400" dirty="0">
                <a:latin typeface="Meiryo UI" panose="020B0604030504040204" pitchFamily="50" charset="-128"/>
                <a:ea typeface="Meiryo UI" panose="020B0604030504040204" pitchFamily="50" charset="-128"/>
              </a:rPr>
              <a:t>％で最も高く、次いで「友人や知人の時間的制約が大きく心配である」が</a:t>
            </a:r>
            <a:r>
              <a:rPr kumimoji="1" lang="en-US" altLang="ja-JP" sz="1400" dirty="0">
                <a:latin typeface="Meiryo UI" panose="020B0604030504040204" pitchFamily="50" charset="-128"/>
                <a:ea typeface="Meiryo UI" panose="020B0604030504040204" pitchFamily="50" charset="-128"/>
              </a:rPr>
              <a:t>30.6</a:t>
            </a:r>
            <a:r>
              <a:rPr kumimoji="1" lang="ja-JP" altLang="en-US" sz="1400" dirty="0">
                <a:latin typeface="Meiryo UI" panose="020B0604030504040204" pitchFamily="50" charset="-128"/>
                <a:ea typeface="Meiryo UI" panose="020B0604030504040204" pitchFamily="50" charset="-128"/>
              </a:rPr>
              <a:t>％、「自分たち親の立場として、負担をかけていることが心苦しい」が</a:t>
            </a:r>
            <a:r>
              <a:rPr kumimoji="1" lang="en-US" altLang="ja-JP" sz="1400" dirty="0">
                <a:latin typeface="Meiryo UI" panose="020B0604030504040204" pitchFamily="50" charset="-128"/>
                <a:ea typeface="Meiryo UI" panose="020B0604030504040204" pitchFamily="50" charset="-128"/>
              </a:rPr>
              <a:t>29.1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39768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友人や知人に子どもの面倒をみてもらっていることに対する気持ち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96841290-2D98-E3BD-6FDE-666295A3950A}"/>
              </a:ext>
            </a:extLst>
          </p:cNvPr>
          <p:cNvPicPr>
            <a:picLocks noChangeAspect="1"/>
          </p:cNvPicPr>
          <p:nvPr/>
        </p:nvPicPr>
        <p:blipFill>
          <a:blip r:embed="rId2"/>
          <a:stretch>
            <a:fillRect/>
          </a:stretch>
        </p:blipFill>
        <p:spPr>
          <a:xfrm>
            <a:off x="0" y="1674685"/>
            <a:ext cx="7560000" cy="5101089"/>
          </a:xfrm>
          <a:prstGeom prst="rect">
            <a:avLst/>
          </a:prstGeom>
        </p:spPr>
      </p:pic>
      <p:sp>
        <p:nvSpPr>
          <p:cNvPr id="3" name="スライド番号プレースホルダー 2">
            <a:extLst>
              <a:ext uri="{FF2B5EF4-FFF2-40B4-BE49-F238E27FC236}">
                <a16:creationId xmlns:a16="http://schemas.microsoft.com/office/drawing/2014/main" id="{E0A5D226-64AE-CB05-2ED6-4E8230F81716}"/>
              </a:ext>
            </a:extLst>
          </p:cNvPr>
          <p:cNvSpPr>
            <a:spLocks noGrp="1"/>
          </p:cNvSpPr>
          <p:nvPr>
            <p:ph type="sldNum" sz="quarter" idx="12"/>
          </p:nvPr>
        </p:nvSpPr>
        <p:spPr/>
        <p:txBody>
          <a:bodyPr/>
          <a:lstStyle/>
          <a:p>
            <a:fld id="{C4E6320A-E54E-4C75-AECD-96065BC1D0C9}" type="slidenum">
              <a:rPr kumimoji="1" lang="ja-JP" altLang="en-US" smtClean="0"/>
              <a:t>13</a:t>
            </a:fld>
            <a:endParaRPr kumimoji="1" lang="ja-JP" altLang="en-US" dirty="0"/>
          </a:p>
        </p:txBody>
      </p:sp>
    </p:spTree>
    <p:extLst>
      <p:ext uri="{BB962C8B-B14F-4D97-AF65-F5344CB8AC3E}">
        <p14:creationId xmlns:p14="http://schemas.microsoft.com/office/powerpoint/2010/main" val="382250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ー子育てや教育について気軽に相談できる先の有無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「いる／ある」が</a:t>
            </a:r>
            <a:r>
              <a:rPr kumimoji="1" lang="en-US" altLang="ja-JP" sz="1400" dirty="0">
                <a:latin typeface="Meiryo UI" panose="020B0604030504040204" pitchFamily="50" charset="-128"/>
                <a:ea typeface="Meiryo UI" panose="020B0604030504040204" pitchFamily="50" charset="-128"/>
              </a:rPr>
              <a:t>89.2</a:t>
            </a:r>
            <a:r>
              <a:rPr kumimoji="1" lang="ja-JP" altLang="en-US" sz="1400" dirty="0">
                <a:latin typeface="Meiryo UI" panose="020B0604030504040204" pitchFamily="50" charset="-128"/>
                <a:ea typeface="Meiryo UI" panose="020B0604030504040204" pitchFamily="50" charset="-128"/>
              </a:rPr>
              <a:t>％、「いない／ない」が</a:t>
            </a:r>
            <a:r>
              <a:rPr kumimoji="1" lang="en-US" altLang="ja-JP" sz="1400" dirty="0">
                <a:latin typeface="Meiryo UI" panose="020B0604030504040204" pitchFamily="50" charset="-128"/>
                <a:ea typeface="Meiryo UI" panose="020B0604030504040204" pitchFamily="50" charset="-128"/>
              </a:rPr>
              <a:t>9.3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96259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子育てや教育について気軽に相談できる先の有無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94E5E5D0-B7C2-07C4-2E68-7AC1A4C4EEA4}"/>
              </a:ext>
            </a:extLst>
          </p:cNvPr>
          <p:cNvPicPr>
            <a:picLocks noChangeAspect="1"/>
          </p:cNvPicPr>
          <p:nvPr/>
        </p:nvPicPr>
        <p:blipFill>
          <a:blip r:embed="rId2"/>
          <a:stretch>
            <a:fillRect/>
          </a:stretch>
        </p:blipFill>
        <p:spPr>
          <a:xfrm>
            <a:off x="97620" y="2598208"/>
            <a:ext cx="8532000" cy="3655005"/>
          </a:xfrm>
          <a:prstGeom prst="rect">
            <a:avLst/>
          </a:prstGeom>
        </p:spPr>
      </p:pic>
      <p:sp>
        <p:nvSpPr>
          <p:cNvPr id="3" name="スライド番号プレースホルダー 2">
            <a:extLst>
              <a:ext uri="{FF2B5EF4-FFF2-40B4-BE49-F238E27FC236}">
                <a16:creationId xmlns:a16="http://schemas.microsoft.com/office/drawing/2014/main" id="{01BF74A2-C80C-4728-598E-B38E70693DED}"/>
              </a:ext>
            </a:extLst>
          </p:cNvPr>
          <p:cNvSpPr>
            <a:spLocks noGrp="1"/>
          </p:cNvSpPr>
          <p:nvPr>
            <p:ph type="sldNum" sz="quarter" idx="12"/>
          </p:nvPr>
        </p:nvSpPr>
        <p:spPr/>
        <p:txBody>
          <a:bodyPr/>
          <a:lstStyle/>
          <a:p>
            <a:fld id="{C4E6320A-E54E-4C75-AECD-96065BC1D0C9}" type="slidenum">
              <a:rPr kumimoji="1" lang="ja-JP" altLang="en-US" smtClean="0"/>
              <a:t>14</a:t>
            </a:fld>
            <a:endParaRPr kumimoji="1" lang="ja-JP" altLang="en-US" dirty="0"/>
          </a:p>
        </p:txBody>
      </p:sp>
    </p:spTree>
    <p:extLst>
      <p:ext uri="{BB962C8B-B14F-4D97-AF65-F5344CB8AC3E}">
        <p14:creationId xmlns:p14="http://schemas.microsoft.com/office/powerpoint/2010/main" val="270893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rPr>
              <a:t>ー子育てや教育についての相談先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「配偶者」が</a:t>
            </a:r>
            <a:r>
              <a:rPr kumimoji="1" lang="en-US" altLang="ja-JP" sz="1400" dirty="0">
                <a:latin typeface="Meiryo UI" panose="020B0604030504040204" pitchFamily="50" charset="-128"/>
                <a:ea typeface="Meiryo UI" panose="020B0604030504040204" pitchFamily="50" charset="-128"/>
              </a:rPr>
              <a:t>75.1</a:t>
            </a:r>
            <a:r>
              <a:rPr kumimoji="1" lang="ja-JP" altLang="en-US" sz="1400" dirty="0">
                <a:latin typeface="Meiryo UI" panose="020B0604030504040204" pitchFamily="50" charset="-128"/>
                <a:ea typeface="Meiryo UI" panose="020B0604030504040204" pitchFamily="50" charset="-128"/>
              </a:rPr>
              <a:t>％で最も高く、次いで「ご自身や配偶者の親、親せき、（同居している）家族」が</a:t>
            </a:r>
            <a:r>
              <a:rPr kumimoji="1" lang="en-US" altLang="ja-JP" sz="1400" dirty="0">
                <a:latin typeface="Meiryo UI" panose="020B0604030504040204" pitchFamily="50" charset="-128"/>
                <a:ea typeface="Meiryo UI" panose="020B0604030504040204" pitchFamily="50" charset="-128"/>
              </a:rPr>
              <a:t>70.9</a:t>
            </a:r>
            <a:r>
              <a:rPr kumimoji="1" lang="ja-JP" altLang="en-US" sz="1400" dirty="0">
                <a:latin typeface="Meiryo UI" panose="020B0604030504040204" pitchFamily="50" charset="-128"/>
                <a:ea typeface="Meiryo UI" panose="020B0604030504040204" pitchFamily="50" charset="-128"/>
              </a:rPr>
              <a:t>％、「友人や知人」が</a:t>
            </a:r>
            <a:r>
              <a:rPr kumimoji="1" lang="en-US" altLang="ja-JP" sz="1400" dirty="0">
                <a:latin typeface="Meiryo UI" panose="020B0604030504040204" pitchFamily="50" charset="-128"/>
                <a:ea typeface="Meiryo UI" panose="020B0604030504040204" pitchFamily="50" charset="-128"/>
              </a:rPr>
              <a:t>55.7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425413" y="185705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子育てや教育についての相談先</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EE418472-39BA-A1CD-68B9-2DCCA1BD31B0}"/>
              </a:ext>
            </a:extLst>
          </p:cNvPr>
          <p:cNvPicPr>
            <a:picLocks noChangeAspect="1"/>
          </p:cNvPicPr>
          <p:nvPr/>
        </p:nvPicPr>
        <p:blipFill>
          <a:blip r:embed="rId2"/>
          <a:stretch>
            <a:fillRect/>
          </a:stretch>
        </p:blipFill>
        <p:spPr>
          <a:xfrm>
            <a:off x="0" y="2307573"/>
            <a:ext cx="9201912" cy="4725924"/>
          </a:xfrm>
          <a:prstGeom prst="rect">
            <a:avLst/>
          </a:prstGeom>
        </p:spPr>
      </p:pic>
      <p:sp>
        <p:nvSpPr>
          <p:cNvPr id="3" name="スライド番号プレースホルダー 2">
            <a:extLst>
              <a:ext uri="{FF2B5EF4-FFF2-40B4-BE49-F238E27FC236}">
                <a16:creationId xmlns:a16="http://schemas.microsoft.com/office/drawing/2014/main" id="{FE557679-2721-AF8E-B50F-C0208DD71087}"/>
              </a:ext>
            </a:extLst>
          </p:cNvPr>
          <p:cNvSpPr>
            <a:spLocks noGrp="1"/>
          </p:cNvSpPr>
          <p:nvPr>
            <p:ph type="sldNum" sz="quarter" idx="12"/>
          </p:nvPr>
        </p:nvSpPr>
        <p:spPr/>
        <p:txBody>
          <a:bodyPr/>
          <a:lstStyle/>
          <a:p>
            <a:fld id="{C4E6320A-E54E-4C75-AECD-96065BC1D0C9}" type="slidenum">
              <a:rPr kumimoji="1" lang="ja-JP" altLang="en-US" smtClean="0"/>
              <a:t>15</a:t>
            </a:fld>
            <a:endParaRPr kumimoji="1" lang="ja-JP" altLang="en-US" dirty="0"/>
          </a:p>
        </p:txBody>
      </p:sp>
    </p:spTree>
    <p:extLst>
      <p:ext uri="{BB962C8B-B14F-4D97-AF65-F5344CB8AC3E}">
        <p14:creationId xmlns:p14="http://schemas.microsoft.com/office/powerpoint/2010/main" val="21757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４ー母親の就労状況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「フルタイムで働いている」が</a:t>
            </a:r>
            <a:r>
              <a:rPr kumimoji="1" lang="en-US" altLang="ja-JP" sz="1400" dirty="0">
                <a:latin typeface="Meiryo UI" panose="020B0604030504040204" pitchFamily="50" charset="-128"/>
                <a:ea typeface="Meiryo UI" panose="020B0604030504040204" pitchFamily="50" charset="-128"/>
              </a:rPr>
              <a:t>31.9</a:t>
            </a:r>
            <a:r>
              <a:rPr kumimoji="1" lang="ja-JP" altLang="en-US" sz="1400" dirty="0">
                <a:latin typeface="Meiryo UI" panose="020B0604030504040204" pitchFamily="50" charset="-128"/>
                <a:ea typeface="Meiryo UI" panose="020B0604030504040204" pitchFamily="50" charset="-128"/>
              </a:rPr>
              <a:t>％で最も高く、次いで「パート・アルバイトなどで働いている」が</a:t>
            </a:r>
            <a:r>
              <a:rPr kumimoji="1" lang="en-US" altLang="ja-JP" sz="1400" dirty="0">
                <a:latin typeface="Meiryo UI" panose="020B0604030504040204" pitchFamily="50" charset="-128"/>
                <a:ea typeface="Meiryo UI" panose="020B0604030504040204" pitchFamily="50" charset="-128"/>
              </a:rPr>
              <a:t>25.3</a:t>
            </a:r>
            <a:r>
              <a:rPr kumimoji="1" lang="ja-JP" altLang="en-US" sz="1400" dirty="0">
                <a:latin typeface="Meiryo UI" panose="020B0604030504040204" pitchFamily="50" charset="-128"/>
                <a:ea typeface="Meiryo UI" panose="020B0604030504040204" pitchFamily="50" charset="-128"/>
              </a:rPr>
              <a:t>％、「以前は働いていたが、今は働いていない」が</a:t>
            </a:r>
            <a:r>
              <a:rPr kumimoji="1" lang="en-US" altLang="ja-JP" sz="1400" dirty="0">
                <a:latin typeface="Meiryo UI" panose="020B0604030504040204" pitchFamily="50" charset="-128"/>
                <a:ea typeface="Meiryo UI" panose="020B0604030504040204" pitchFamily="50" charset="-128"/>
              </a:rPr>
              <a:t>23.7</a:t>
            </a:r>
            <a:r>
              <a:rPr kumimoji="1" lang="ja-JP" altLang="en-US" sz="1400" dirty="0">
                <a:latin typeface="Meiryo UI" panose="020B0604030504040204" pitchFamily="50" charset="-128"/>
                <a:ea typeface="Meiryo UI" panose="020B0604030504040204" pitchFamily="50" charset="-128"/>
              </a:rPr>
              <a:t>％となっています。また、前回調査と比べると、 「フルタイムで働いている」の割合が増加し、 「以前は働いていたが、今は働いていない」の割合が減少しています。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298335" y="186144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母親の就労状況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44498E7-0007-27A6-39DA-48CE916AF2C9}"/>
              </a:ext>
            </a:extLst>
          </p:cNvPr>
          <p:cNvPicPr>
            <a:picLocks noChangeAspect="1"/>
          </p:cNvPicPr>
          <p:nvPr/>
        </p:nvPicPr>
        <p:blipFill>
          <a:blip r:embed="rId2"/>
          <a:stretch>
            <a:fillRect/>
          </a:stretch>
        </p:blipFill>
        <p:spPr>
          <a:xfrm>
            <a:off x="207878" y="2326079"/>
            <a:ext cx="8532000" cy="3655005"/>
          </a:xfrm>
          <a:prstGeom prst="rect">
            <a:avLst/>
          </a:prstGeom>
        </p:spPr>
      </p:pic>
      <p:sp>
        <p:nvSpPr>
          <p:cNvPr id="3" name="スライド番号プレースホルダー 2">
            <a:extLst>
              <a:ext uri="{FF2B5EF4-FFF2-40B4-BE49-F238E27FC236}">
                <a16:creationId xmlns:a16="http://schemas.microsoft.com/office/drawing/2014/main" id="{ACE591C1-6E1E-E4FB-70C2-8C80AF921E80}"/>
              </a:ext>
            </a:extLst>
          </p:cNvPr>
          <p:cNvSpPr>
            <a:spLocks noGrp="1"/>
          </p:cNvSpPr>
          <p:nvPr>
            <p:ph type="sldNum" sz="quarter" idx="12"/>
          </p:nvPr>
        </p:nvSpPr>
        <p:spPr/>
        <p:txBody>
          <a:bodyPr/>
          <a:lstStyle/>
          <a:p>
            <a:fld id="{C4E6320A-E54E-4C75-AECD-96065BC1D0C9}" type="slidenum">
              <a:rPr kumimoji="1" lang="ja-JP" altLang="en-US" smtClean="0"/>
              <a:t>16</a:t>
            </a:fld>
            <a:endParaRPr kumimoji="1" lang="ja-JP" altLang="en-US" dirty="0"/>
          </a:p>
        </p:txBody>
      </p:sp>
    </p:spTree>
    <p:extLst>
      <p:ext uri="{BB962C8B-B14F-4D97-AF65-F5344CB8AC3E}">
        <p14:creationId xmlns:p14="http://schemas.microsoft.com/office/powerpoint/2010/main" val="233864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14-1</a:t>
            </a:r>
            <a:r>
              <a:rPr kumimoji="1" lang="ja-JP" altLang="en-US" sz="1400" dirty="0">
                <a:latin typeface="Meiryo UI" panose="020B0604030504040204" pitchFamily="50" charset="-128"/>
                <a:ea typeface="Meiryo UI" panose="020B0604030504040204" pitchFamily="50" charset="-128"/>
              </a:rPr>
              <a:t>ー母親の就労日数と時間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67.7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日以上」がともに</a:t>
            </a:r>
            <a:r>
              <a:rPr kumimoji="1" lang="en-US" altLang="ja-JP" sz="1400" dirty="0">
                <a:latin typeface="Meiryo UI" panose="020B0604030504040204" pitchFamily="50" charset="-128"/>
                <a:ea typeface="Meiryo UI" panose="020B0604030504040204" pitchFamily="50" charset="-128"/>
              </a:rPr>
              <a:t>6.9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就労時間は「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38.2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36.4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16.7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14860" y="1776514"/>
            <a:ext cx="435713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母親の週当たりの就労日数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71999" y="1784605"/>
            <a:ext cx="435713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母親の１日当たりの就労時間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FE09BA0C-13E2-0179-D07C-58E7224264EF}"/>
              </a:ext>
            </a:extLst>
          </p:cNvPr>
          <p:cNvPicPr>
            <a:picLocks noChangeAspect="1"/>
          </p:cNvPicPr>
          <p:nvPr/>
        </p:nvPicPr>
        <p:blipFill>
          <a:blip r:embed="rId2"/>
          <a:stretch>
            <a:fillRect/>
          </a:stretch>
        </p:blipFill>
        <p:spPr>
          <a:xfrm>
            <a:off x="-2518411" y="2069695"/>
            <a:ext cx="8388000" cy="4310701"/>
          </a:xfrm>
          <a:prstGeom prst="rect">
            <a:avLst/>
          </a:prstGeom>
        </p:spPr>
      </p:pic>
      <p:pic>
        <p:nvPicPr>
          <p:cNvPr id="7" name="図 6">
            <a:extLst>
              <a:ext uri="{FF2B5EF4-FFF2-40B4-BE49-F238E27FC236}">
                <a16:creationId xmlns:a16="http://schemas.microsoft.com/office/drawing/2014/main" id="{B1343F51-0E68-72F9-2053-4F04F82072AF}"/>
              </a:ext>
            </a:extLst>
          </p:cNvPr>
          <p:cNvPicPr>
            <a:picLocks noChangeAspect="1"/>
          </p:cNvPicPr>
          <p:nvPr/>
        </p:nvPicPr>
        <p:blipFill>
          <a:blip r:embed="rId3"/>
          <a:stretch>
            <a:fillRect/>
          </a:stretch>
        </p:blipFill>
        <p:spPr>
          <a:xfrm>
            <a:off x="1792460" y="2180872"/>
            <a:ext cx="8388000" cy="4310701"/>
          </a:xfrm>
          <a:prstGeom prst="rect">
            <a:avLst/>
          </a:prstGeom>
        </p:spPr>
      </p:pic>
      <p:sp>
        <p:nvSpPr>
          <p:cNvPr id="3" name="スライド番号プレースホルダー 2">
            <a:extLst>
              <a:ext uri="{FF2B5EF4-FFF2-40B4-BE49-F238E27FC236}">
                <a16:creationId xmlns:a16="http://schemas.microsoft.com/office/drawing/2014/main" id="{1CA68642-31FB-00B7-E65B-E6D5B110DEA1}"/>
              </a:ext>
            </a:extLst>
          </p:cNvPr>
          <p:cNvSpPr>
            <a:spLocks noGrp="1"/>
          </p:cNvSpPr>
          <p:nvPr>
            <p:ph type="sldNum" sz="quarter" idx="12"/>
          </p:nvPr>
        </p:nvSpPr>
        <p:spPr/>
        <p:txBody>
          <a:bodyPr/>
          <a:lstStyle/>
          <a:p>
            <a:fld id="{C4E6320A-E54E-4C75-AECD-96065BC1D0C9}" type="slidenum">
              <a:rPr kumimoji="1" lang="ja-JP" altLang="en-US" smtClean="0"/>
              <a:t>17</a:t>
            </a:fld>
            <a:endParaRPr kumimoji="1" lang="ja-JP" altLang="en-US" dirty="0"/>
          </a:p>
        </p:txBody>
      </p:sp>
    </p:spTree>
    <p:extLst>
      <p:ext uri="{BB962C8B-B14F-4D97-AF65-F5344CB8AC3E}">
        <p14:creationId xmlns:p14="http://schemas.microsoft.com/office/powerpoint/2010/main" val="378257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14-2</a:t>
            </a:r>
            <a:r>
              <a:rPr kumimoji="1" lang="ja-JP" altLang="en-US" sz="1400" dirty="0">
                <a:latin typeface="Meiryo UI" panose="020B0604030504040204" pitchFamily="50" charset="-128"/>
                <a:ea typeface="Meiryo UI" panose="020B0604030504040204" pitchFamily="50" charset="-128"/>
              </a:rPr>
              <a:t>ー就労する母親の家を出る時間、帰宅時間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家をでる時間は「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42.5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32.5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帰宅時間は「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33.0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9.8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時」と「</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時以降」がともに</a:t>
            </a:r>
            <a:r>
              <a:rPr kumimoji="1" lang="en-US" altLang="ja-JP" sz="1400" dirty="0">
                <a:latin typeface="Meiryo UI" panose="020B0604030504040204" pitchFamily="50" charset="-128"/>
                <a:ea typeface="Meiryo UI" panose="020B0604030504040204" pitchFamily="50" charset="-128"/>
              </a:rPr>
              <a:t>0.8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0" y="1823789"/>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就労する母親が家を出る時間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94860" y="1823789"/>
            <a:ext cx="454914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就労する母親の帰宅時間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16C427FF-92F4-D383-8813-EFCFE46C8E95}"/>
              </a:ext>
            </a:extLst>
          </p:cNvPr>
          <p:cNvPicPr>
            <a:picLocks noChangeAspect="1"/>
          </p:cNvPicPr>
          <p:nvPr/>
        </p:nvPicPr>
        <p:blipFill>
          <a:blip r:embed="rId2"/>
          <a:stretch>
            <a:fillRect/>
          </a:stretch>
        </p:blipFill>
        <p:spPr>
          <a:xfrm>
            <a:off x="-2220237" y="2229170"/>
            <a:ext cx="7229856" cy="4116324"/>
          </a:xfrm>
          <a:prstGeom prst="rect">
            <a:avLst/>
          </a:prstGeom>
        </p:spPr>
      </p:pic>
      <p:pic>
        <p:nvPicPr>
          <p:cNvPr id="9" name="図 8">
            <a:extLst>
              <a:ext uri="{FF2B5EF4-FFF2-40B4-BE49-F238E27FC236}">
                <a16:creationId xmlns:a16="http://schemas.microsoft.com/office/drawing/2014/main" id="{E9D36016-1026-CB7D-E9F0-FF629132DC09}"/>
              </a:ext>
            </a:extLst>
          </p:cNvPr>
          <p:cNvPicPr>
            <a:picLocks noChangeAspect="1"/>
          </p:cNvPicPr>
          <p:nvPr/>
        </p:nvPicPr>
        <p:blipFill>
          <a:blip r:embed="rId3"/>
          <a:stretch>
            <a:fillRect/>
          </a:stretch>
        </p:blipFill>
        <p:spPr>
          <a:xfrm>
            <a:off x="2518018" y="2100788"/>
            <a:ext cx="7229856" cy="4917948"/>
          </a:xfrm>
          <a:prstGeom prst="rect">
            <a:avLst/>
          </a:prstGeom>
        </p:spPr>
      </p:pic>
      <p:sp>
        <p:nvSpPr>
          <p:cNvPr id="3" name="スライド番号プレースホルダー 2">
            <a:extLst>
              <a:ext uri="{FF2B5EF4-FFF2-40B4-BE49-F238E27FC236}">
                <a16:creationId xmlns:a16="http://schemas.microsoft.com/office/drawing/2014/main" id="{E032FB29-7FFB-0CF6-A912-59C53AB9F7D8}"/>
              </a:ext>
            </a:extLst>
          </p:cNvPr>
          <p:cNvSpPr>
            <a:spLocks noGrp="1"/>
          </p:cNvSpPr>
          <p:nvPr>
            <p:ph type="sldNum" sz="quarter" idx="12"/>
          </p:nvPr>
        </p:nvSpPr>
        <p:spPr/>
        <p:txBody>
          <a:bodyPr/>
          <a:lstStyle/>
          <a:p>
            <a:fld id="{C4E6320A-E54E-4C75-AECD-96065BC1D0C9}" type="slidenum">
              <a:rPr kumimoji="1" lang="ja-JP" altLang="en-US" smtClean="0"/>
              <a:t>18</a:t>
            </a:fld>
            <a:endParaRPr kumimoji="1" lang="ja-JP" altLang="en-US" dirty="0"/>
          </a:p>
        </p:txBody>
      </p:sp>
    </p:spTree>
    <p:extLst>
      <p:ext uri="{BB962C8B-B14F-4D97-AF65-F5344CB8AC3E}">
        <p14:creationId xmlns:p14="http://schemas.microsoft.com/office/powerpoint/2010/main" val="394524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C34F236-F5EB-3E80-C805-CD70599745BE}"/>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en-US" altLang="ja-JP" sz="2000" b="1" dirty="0">
                <a:latin typeface="Meiryo UI" panose="020B0604030504040204" pitchFamily="50" charset="-128"/>
                <a:ea typeface="Meiryo UI" panose="020B0604030504040204" pitchFamily="50" charset="-128"/>
              </a:rPr>
              <a:t>Ⅰ</a:t>
            </a:r>
            <a:r>
              <a:rPr kumimoji="1" lang="ja-JP" altLang="en-US" sz="2000" b="1" dirty="0">
                <a:latin typeface="Meiryo UI" panose="020B0604030504040204" pitchFamily="50" charset="-128"/>
                <a:ea typeface="Meiryo UI" panose="020B0604030504040204" pitchFamily="50" charset="-128"/>
              </a:rPr>
              <a:t>　調査の概要</a:t>
            </a:r>
          </a:p>
        </p:txBody>
      </p:sp>
      <p:sp>
        <p:nvSpPr>
          <p:cNvPr id="8" name="テキスト ボックス 7">
            <a:extLst>
              <a:ext uri="{FF2B5EF4-FFF2-40B4-BE49-F238E27FC236}">
                <a16:creationId xmlns:a16="http://schemas.microsoft.com/office/drawing/2014/main" id="{54562D3F-D2FE-B1AE-E494-FC320BD2EB76}"/>
              </a:ext>
            </a:extLst>
          </p:cNvPr>
          <p:cNvSpPr txBox="1"/>
          <p:nvPr/>
        </p:nvSpPr>
        <p:spPr>
          <a:xfrm>
            <a:off x="357809" y="611737"/>
            <a:ext cx="30214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Lst>
            </a:pPr>
            <a:r>
              <a:rPr kumimoji="0" lang="ja-JP" altLang="ja-JP"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１　調査の目的</a:t>
            </a:r>
            <a:endParaRPr kumimoji="0" lang="ja-JP" altLang="ja-JP" sz="1600" b="0" i="0" u="none" strike="noStrike" cap="none" normalizeH="0" baseline="0" dirty="0" bmk="">
              <a:ln>
                <a:noFill/>
              </a:ln>
              <a:solidFill>
                <a:schemeClr val="tx1"/>
              </a:solidFill>
              <a:effectLst/>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9686A43-CD27-CC75-772A-19F92E3635EC}"/>
              </a:ext>
            </a:extLst>
          </p:cNvPr>
          <p:cNvSpPr txBox="1"/>
          <p:nvPr/>
        </p:nvSpPr>
        <p:spPr>
          <a:xfrm>
            <a:off x="844827" y="991008"/>
            <a:ext cx="7553740" cy="461665"/>
          </a:xfrm>
          <a:prstGeom prst="rect">
            <a:avLst/>
          </a:prstGeom>
          <a:noFill/>
        </p:spPr>
        <p:txBody>
          <a:bodyPr wrap="square" rtlCol="0">
            <a:spAutoFit/>
          </a:bodyPr>
          <a:lstStyle/>
          <a:p>
            <a:r>
              <a:rPr lang="ja-JP" altLang="en-US" sz="1200" dirty="0" bmk="">
                <a:latin typeface="Meiryo UI" panose="020B0604030504040204" pitchFamily="50" charset="-128"/>
                <a:ea typeface="Meiryo UI" panose="020B0604030504040204" pitchFamily="50" charset="-128"/>
              </a:rPr>
              <a:t>大阪府子ども計画策定のための基礎資料として、大阪府内</a:t>
            </a:r>
            <a:r>
              <a:rPr lang="en-US" altLang="ja-JP" sz="1200" dirty="0" bmk="">
                <a:latin typeface="Meiryo UI" panose="020B0604030504040204" pitchFamily="50" charset="-128"/>
                <a:ea typeface="Meiryo UI" panose="020B0604030504040204" pitchFamily="50" charset="-128"/>
              </a:rPr>
              <a:t>43</a:t>
            </a:r>
            <a:r>
              <a:rPr lang="ja-JP" altLang="en-US" sz="1200" dirty="0" bmk="">
                <a:latin typeface="Meiryo UI" panose="020B0604030504040204" pitchFamily="50" charset="-128"/>
                <a:ea typeface="Meiryo UI" panose="020B0604030504040204" pitchFamily="50" charset="-128"/>
              </a:rPr>
              <a:t>市町村が行ったニーズ調査（市町村ニーズ調査）結果を</a:t>
            </a:r>
            <a:br>
              <a:rPr lang="en-US" altLang="ja-JP" sz="1200" dirty="0" bmk="">
                <a:latin typeface="Meiryo UI" panose="020B0604030504040204" pitchFamily="50" charset="-128"/>
                <a:ea typeface="Meiryo UI" panose="020B0604030504040204" pitchFamily="50" charset="-128"/>
              </a:rPr>
            </a:br>
            <a:r>
              <a:rPr lang="ja-JP" altLang="en-US" sz="1200" dirty="0" bmk="">
                <a:latin typeface="Meiryo UI" panose="020B0604030504040204" pitchFamily="50" charset="-128"/>
                <a:ea typeface="Meiryo UI" panose="020B0604030504040204" pitchFamily="50" charset="-128"/>
              </a:rPr>
              <a:t>大阪府全体版としてとりまとめ、集計・分析したもの</a:t>
            </a:r>
            <a:endParaRPr lang="ja-JP" altLang="ja-JP" sz="1200" dirty="0" bmk="">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53D3FD3-4395-0B65-0438-8B8E8948EF0B}"/>
              </a:ext>
            </a:extLst>
          </p:cNvPr>
          <p:cNvSpPr txBox="1"/>
          <p:nvPr/>
        </p:nvSpPr>
        <p:spPr>
          <a:xfrm>
            <a:off x="357809" y="1619320"/>
            <a:ext cx="30214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Lst>
            </a:pPr>
            <a:r>
              <a:rPr kumimoji="0" lang="zh-TW" altLang="en-US"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２　調査対象</a:t>
            </a:r>
            <a:endParaRPr kumimoji="0" lang="ja-JP" altLang="ja-JP" sz="1600" b="0" i="0" u="none" strike="noStrike" cap="none" normalizeH="0" baseline="0" dirty="0" bmk="">
              <a:ln>
                <a:noFill/>
              </a:ln>
              <a:solidFill>
                <a:schemeClr val="tx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770F1EE-5359-9A4A-9573-E50462042757}"/>
              </a:ext>
            </a:extLst>
          </p:cNvPr>
          <p:cNvSpPr txBox="1"/>
          <p:nvPr/>
        </p:nvSpPr>
        <p:spPr>
          <a:xfrm>
            <a:off x="844827" y="1998591"/>
            <a:ext cx="7553740" cy="461665"/>
          </a:xfrm>
          <a:prstGeom prst="rect">
            <a:avLst/>
          </a:prstGeom>
          <a:noFill/>
        </p:spPr>
        <p:txBody>
          <a:bodyPr wrap="square" rtlCol="0">
            <a:spAutoFit/>
          </a:bodyPr>
          <a:lstStyle/>
          <a:p>
            <a:r>
              <a:rPr lang="ja-JP" altLang="en-US" sz="1200" dirty="0" bmk="">
                <a:latin typeface="Meiryo UI" panose="020B0604030504040204" pitchFamily="50" charset="-128"/>
                <a:ea typeface="Meiryo UI" panose="020B0604030504040204" pitchFamily="50" charset="-128"/>
              </a:rPr>
              <a:t>府内</a:t>
            </a:r>
            <a:r>
              <a:rPr lang="en-US" altLang="ja-JP" sz="1200" dirty="0" bmk="">
                <a:latin typeface="Meiryo UI" panose="020B0604030504040204" pitchFamily="50" charset="-128"/>
                <a:ea typeface="Meiryo UI" panose="020B0604030504040204" pitchFamily="50" charset="-128"/>
              </a:rPr>
              <a:t>43</a:t>
            </a:r>
            <a:r>
              <a:rPr lang="ja-JP" altLang="en-US" sz="1200" dirty="0" bmk="">
                <a:latin typeface="Meiryo UI" panose="020B0604030504040204" pitchFamily="50" charset="-128"/>
                <a:ea typeface="Meiryo UI" panose="020B0604030504040204" pitchFamily="50" charset="-128"/>
              </a:rPr>
              <a:t>市町村（政令市・中核市を含む）の就学前の子どもをもつ保護者</a:t>
            </a:r>
          </a:p>
          <a:p>
            <a:endParaRPr kumimoji="0" lang="ja-JP" altLang="ja-JP" sz="1200" b="0" i="0" u="none" strike="noStrike" cap="none" normalizeH="0" baseline="0" dirty="0" bmk="">
              <a:ln>
                <a:noFill/>
              </a:ln>
              <a:solidFill>
                <a:schemeClr val="tx1"/>
              </a:solidFill>
              <a:effectLst/>
              <a:latin typeface="+mj-ea"/>
              <a:ea typeface="+mj-ea"/>
            </a:endParaRPr>
          </a:p>
        </p:txBody>
      </p:sp>
      <p:sp>
        <p:nvSpPr>
          <p:cNvPr id="12" name="テキスト ボックス 11">
            <a:extLst>
              <a:ext uri="{FF2B5EF4-FFF2-40B4-BE49-F238E27FC236}">
                <a16:creationId xmlns:a16="http://schemas.microsoft.com/office/drawing/2014/main" id="{EAC41807-50E5-557B-0F58-9DF0BF7B57AE}"/>
              </a:ext>
            </a:extLst>
          </p:cNvPr>
          <p:cNvSpPr txBox="1"/>
          <p:nvPr/>
        </p:nvSpPr>
        <p:spPr>
          <a:xfrm>
            <a:off x="357809" y="2463135"/>
            <a:ext cx="30214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Lst>
            </a:pPr>
            <a:r>
              <a:rPr kumimoji="0" lang="zh-TW" altLang="en-US"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３　調査期間</a:t>
            </a:r>
            <a:endParaRPr kumimoji="0" lang="ja-JP" altLang="ja-JP" sz="1600" b="0" i="0" u="none" strike="noStrike" cap="none" normalizeH="0" baseline="0" dirty="0" bmk="">
              <a:ln>
                <a:noFill/>
              </a:ln>
              <a:solidFill>
                <a:schemeClr val="tx1"/>
              </a:solidFill>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A018DD1-4A3C-0AD3-6812-A2D620316962}"/>
              </a:ext>
            </a:extLst>
          </p:cNvPr>
          <p:cNvSpPr txBox="1"/>
          <p:nvPr/>
        </p:nvSpPr>
        <p:spPr>
          <a:xfrm>
            <a:off x="844827" y="2842406"/>
            <a:ext cx="7553740" cy="461665"/>
          </a:xfrm>
          <a:prstGeom prst="rect">
            <a:avLst/>
          </a:prstGeom>
          <a:noFill/>
        </p:spPr>
        <p:txBody>
          <a:bodyPr wrap="square" rtlCol="0">
            <a:spAutoFit/>
          </a:bodyPr>
          <a:lstStyle/>
          <a:p>
            <a:r>
              <a:rPr lang="ja-JP" altLang="en-US" sz="1200" dirty="0" bmk="">
                <a:latin typeface="Meiryo UI" panose="020B0604030504040204" pitchFamily="50" charset="-128"/>
                <a:ea typeface="Meiryo UI" panose="020B0604030504040204" pitchFamily="50" charset="-128"/>
              </a:rPr>
              <a:t>令和５年</a:t>
            </a:r>
            <a:r>
              <a:rPr lang="en-US" altLang="ja-JP" sz="1200" dirty="0" bmk="">
                <a:latin typeface="Meiryo UI" panose="020B0604030504040204" pitchFamily="50" charset="-128"/>
                <a:ea typeface="Meiryo UI" panose="020B0604030504040204" pitchFamily="50" charset="-128"/>
              </a:rPr>
              <a:t>10</a:t>
            </a:r>
            <a:r>
              <a:rPr lang="ja-JP" altLang="en-US" sz="1200" dirty="0" bmk="">
                <a:latin typeface="Meiryo UI" panose="020B0604030504040204" pitchFamily="50" charset="-128"/>
                <a:ea typeface="Meiryo UI" panose="020B0604030504040204" pitchFamily="50" charset="-128"/>
              </a:rPr>
              <a:t>月から令和６年４月</a:t>
            </a:r>
          </a:p>
          <a:p>
            <a:endParaRPr kumimoji="0" lang="ja-JP" altLang="ja-JP" sz="1200" b="0" i="0" u="none" strike="noStrike" cap="none" normalizeH="0" baseline="0" dirty="0" bmk="">
              <a:ln>
                <a:noFill/>
              </a:ln>
              <a:solidFill>
                <a:schemeClr val="tx1"/>
              </a:solidFill>
              <a:effectLst/>
              <a:latin typeface="+mj-ea"/>
              <a:ea typeface="+mj-ea"/>
            </a:endParaRPr>
          </a:p>
        </p:txBody>
      </p:sp>
      <p:sp>
        <p:nvSpPr>
          <p:cNvPr id="14" name="テキスト ボックス 13">
            <a:extLst>
              <a:ext uri="{FF2B5EF4-FFF2-40B4-BE49-F238E27FC236}">
                <a16:creationId xmlns:a16="http://schemas.microsoft.com/office/drawing/2014/main" id="{3BA8D443-9F96-483F-DF06-F7771CFE8F02}"/>
              </a:ext>
            </a:extLst>
          </p:cNvPr>
          <p:cNvSpPr txBox="1"/>
          <p:nvPr/>
        </p:nvSpPr>
        <p:spPr>
          <a:xfrm>
            <a:off x="357809" y="3215447"/>
            <a:ext cx="30214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Lst>
            </a:pPr>
            <a:r>
              <a:rPr kumimoji="0" lang="ja-JP" altLang="en-US"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４</a:t>
            </a:r>
            <a:r>
              <a:rPr kumimoji="0" lang="zh-TW" altLang="en-US"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　回収状況</a:t>
            </a:r>
            <a:endParaRPr kumimoji="0" lang="ja-JP" altLang="ja-JP" sz="1600" b="0" i="0" u="none" strike="noStrike" cap="none" normalizeH="0" baseline="0" dirty="0" bmk="">
              <a:ln>
                <a:noFill/>
              </a:ln>
              <a:solidFill>
                <a:schemeClr val="tx1"/>
              </a:solidFill>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33B34E2-BC07-D791-3286-BEB3673DACD5}"/>
              </a:ext>
            </a:extLst>
          </p:cNvPr>
          <p:cNvSpPr txBox="1"/>
          <p:nvPr/>
        </p:nvSpPr>
        <p:spPr>
          <a:xfrm>
            <a:off x="2898103" y="3415430"/>
            <a:ext cx="1830279" cy="276999"/>
          </a:xfrm>
          <a:prstGeom prst="rect">
            <a:avLst/>
          </a:prstGeom>
          <a:noFill/>
        </p:spPr>
        <p:txBody>
          <a:bodyPr wrap="square" rtlCol="0">
            <a:spAutoFit/>
          </a:bodyPr>
          <a:lstStyle/>
          <a:p>
            <a:pPr algn="ctr"/>
            <a:r>
              <a:rPr lang="ja-JP" altLang="en-US" sz="1200" kern="100" dirty="0" bmk="">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bmk="">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200" kern="100" dirty="0" bmk="">
                <a:latin typeface="ＭＳ Ｐゴシック" panose="020B0600070205080204" pitchFamily="50" charset="-128"/>
                <a:ea typeface="ＭＳ Ｐゴシック" panose="020B0600070205080204" pitchFamily="50" charset="-128"/>
                <a:cs typeface="Times New Roman" panose="02020603050405020304" pitchFamily="18" charset="0"/>
              </a:rPr>
              <a:t>４</a:t>
            </a:r>
            <a:r>
              <a:rPr lang="en-US" altLang="ja-JP" sz="1200" kern="100" dirty="0" bmk="">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200" kern="100" dirty="0" bmk="">
                <a:latin typeface="ＭＳ Ｐゴシック" panose="020B0600070205080204" pitchFamily="50" charset="-128"/>
                <a:ea typeface="ＭＳ Ｐゴシック" panose="020B0600070205080204" pitchFamily="50" charset="-128"/>
                <a:cs typeface="Times New Roman" panose="02020603050405020304" pitchFamily="18" charset="0"/>
              </a:rPr>
              <a:t>　回収状況</a:t>
            </a:r>
          </a:p>
        </p:txBody>
      </p:sp>
      <p:graphicFrame>
        <p:nvGraphicFramePr>
          <p:cNvPr id="17" name="表 16">
            <a:extLst>
              <a:ext uri="{FF2B5EF4-FFF2-40B4-BE49-F238E27FC236}">
                <a16:creationId xmlns:a16="http://schemas.microsoft.com/office/drawing/2014/main" id="{AD6CB9D8-CD8E-1F96-C799-2F0480B3B3FC}"/>
              </a:ext>
            </a:extLst>
          </p:cNvPr>
          <p:cNvGraphicFramePr>
            <a:graphicFrameLocks noGrp="1"/>
          </p:cNvGraphicFramePr>
          <p:nvPr>
            <p:extLst>
              <p:ext uri="{D42A27DB-BD31-4B8C-83A1-F6EECF244321}">
                <p14:modId xmlns:p14="http://schemas.microsoft.com/office/powerpoint/2010/main" val="2582187912"/>
              </p:ext>
            </p:extLst>
          </p:nvPr>
        </p:nvGraphicFramePr>
        <p:xfrm>
          <a:off x="1022927" y="3743675"/>
          <a:ext cx="5580630" cy="457200"/>
        </p:xfrm>
        <a:graphic>
          <a:graphicData uri="http://schemas.openxmlformats.org/drawingml/2006/table">
            <a:tbl>
              <a:tblPr/>
              <a:tblGrid>
                <a:gridCol w="1860582">
                  <a:extLst>
                    <a:ext uri="{9D8B030D-6E8A-4147-A177-3AD203B41FA5}">
                      <a16:colId xmlns:a16="http://schemas.microsoft.com/office/drawing/2014/main" val="585952798"/>
                    </a:ext>
                  </a:extLst>
                </a:gridCol>
                <a:gridCol w="1860582">
                  <a:extLst>
                    <a:ext uri="{9D8B030D-6E8A-4147-A177-3AD203B41FA5}">
                      <a16:colId xmlns:a16="http://schemas.microsoft.com/office/drawing/2014/main" val="14708625"/>
                    </a:ext>
                  </a:extLst>
                </a:gridCol>
                <a:gridCol w="1859466">
                  <a:extLst>
                    <a:ext uri="{9D8B030D-6E8A-4147-A177-3AD203B41FA5}">
                      <a16:colId xmlns:a16="http://schemas.microsoft.com/office/drawing/2014/main" val="2167915643"/>
                    </a:ext>
                  </a:extLst>
                </a:gridCol>
              </a:tblGrid>
              <a:tr h="228600">
                <a:tc>
                  <a:txBody>
                    <a:bodyPr/>
                    <a:lstStyle/>
                    <a:p>
                      <a:pPr marL="36195" marR="36195" algn="ctr">
                        <a:lnSpc>
                          <a:spcPts val="1200"/>
                        </a:lnSpc>
                        <a:spcAft>
                          <a:spcPts val="0"/>
                        </a:spcAft>
                        <a:tabLst>
                          <a:tab pos="977900" algn="ctr"/>
                        </a:tabLst>
                      </a:pPr>
                      <a:r>
                        <a:rPr lang="ja-JP" sz="1200" kern="0" dirty="0">
                          <a:solidFill>
                            <a:srgbClr val="000000"/>
                          </a:solidFill>
                          <a:effectLst/>
                          <a:highlight>
                            <a:srgbClr val="BDD6EE"/>
                          </a:highlight>
                          <a:latin typeface="Century" panose="02040604050505020304" pitchFamily="18" charset="0"/>
                          <a:ea typeface="ＭＳ ゴシック" panose="020B0609070205080204" pitchFamily="49" charset="-128"/>
                          <a:cs typeface="Times New Roman" panose="02020603050405020304" pitchFamily="18" charset="0"/>
                        </a:rPr>
                        <a:t>配布数</a:t>
                      </a:r>
                      <a:endParaRPr lang="ja-JP" sz="1050" kern="100" dirty="0">
                        <a:effectLst/>
                        <a:highlight>
                          <a:srgbClr val="BDD6EE"/>
                        </a:highligh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6195" marR="36195" algn="ctr">
                        <a:lnSpc>
                          <a:spcPts val="1200"/>
                        </a:lnSpc>
                        <a:spcAft>
                          <a:spcPts val="0"/>
                        </a:spcAft>
                      </a:pPr>
                      <a:r>
                        <a:rPr lang="ja-JP" sz="1200" kern="100">
                          <a:solidFill>
                            <a:srgbClr val="000000"/>
                          </a:solidFill>
                          <a:effectLst/>
                          <a:highlight>
                            <a:srgbClr val="BDD6EE"/>
                          </a:highlight>
                          <a:latin typeface="Century" panose="02040604050505020304" pitchFamily="18" charset="0"/>
                          <a:ea typeface="ＭＳ ゴシック" panose="020B0609070205080204" pitchFamily="49" charset="-128"/>
                          <a:cs typeface="Times New Roman" panose="02020603050405020304" pitchFamily="18" charset="0"/>
                        </a:rPr>
                        <a:t>有効回答数</a:t>
                      </a:r>
                      <a:endParaRPr lang="ja-JP" sz="1050" kern="100">
                        <a:effectLst/>
                        <a:highlight>
                          <a:srgbClr val="BDD6EE"/>
                        </a:highligh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6195" marR="36195" algn="ctr">
                        <a:lnSpc>
                          <a:spcPts val="1200"/>
                        </a:lnSpc>
                        <a:spcAft>
                          <a:spcPts val="0"/>
                        </a:spcAft>
                      </a:pPr>
                      <a:r>
                        <a:rPr lang="ja-JP" sz="1200" kern="100">
                          <a:solidFill>
                            <a:srgbClr val="000000"/>
                          </a:solidFill>
                          <a:effectLst/>
                          <a:highlight>
                            <a:srgbClr val="BDD6EE"/>
                          </a:highlight>
                          <a:latin typeface="Century" panose="02040604050505020304" pitchFamily="18" charset="0"/>
                          <a:ea typeface="ＭＳ ゴシック" panose="020B0609070205080204" pitchFamily="49" charset="-128"/>
                          <a:cs typeface="Times New Roman" panose="02020603050405020304" pitchFamily="18" charset="0"/>
                        </a:rPr>
                        <a:t>有効回答率</a:t>
                      </a:r>
                      <a:endParaRPr lang="ja-JP" sz="1050" kern="100">
                        <a:effectLst/>
                        <a:highlight>
                          <a:srgbClr val="BDD6EE"/>
                        </a:highlight>
                        <a:latin typeface="Century" panose="02040604050505020304" pitchFamily="18" charset="0"/>
                        <a:ea typeface="ＭＳ 明朝" panose="02020609040205080304" pitchFamily="17"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912718417"/>
                  </a:ext>
                </a:extLst>
              </a:tr>
              <a:tr h="228600">
                <a:tc>
                  <a:txBody>
                    <a:bodyPr/>
                    <a:lstStyle/>
                    <a:p>
                      <a:pPr algn="ctr"/>
                      <a:r>
                        <a:rPr lang="en-US" altLang="ja-JP" sz="1200" kern="1200" dirty="0" bmk="">
                          <a:solidFill>
                            <a:schemeClr val="tx1"/>
                          </a:solidFill>
                          <a:latin typeface="Meiryo UI" panose="020B0604030504040204" pitchFamily="50" charset="-128"/>
                          <a:ea typeface="Meiryo UI" panose="020B0604030504040204" pitchFamily="50" charset="-128"/>
                          <a:cs typeface="+mn-cs"/>
                        </a:rPr>
                        <a:t>130</a:t>
                      </a:r>
                      <a:r>
                        <a:rPr lang="en-US" sz="1200" kern="1200" dirty="0" bmk="">
                          <a:solidFill>
                            <a:schemeClr val="tx1"/>
                          </a:solidFill>
                          <a:latin typeface="Meiryo UI" panose="020B0604030504040204" pitchFamily="50" charset="-128"/>
                          <a:ea typeface="Meiryo UI" panose="020B0604030504040204" pitchFamily="50" charset="-128"/>
                          <a:cs typeface="+mn-cs"/>
                        </a:rPr>
                        <a:t>,</a:t>
                      </a:r>
                      <a:r>
                        <a:rPr lang="en-US" altLang="ja-JP" sz="1200" kern="1200" dirty="0" bmk="">
                          <a:solidFill>
                            <a:schemeClr val="tx1"/>
                          </a:solidFill>
                          <a:latin typeface="Meiryo UI" panose="020B0604030504040204" pitchFamily="50" charset="-128"/>
                          <a:ea typeface="Meiryo UI" panose="020B0604030504040204" pitchFamily="50" charset="-128"/>
                          <a:cs typeface="+mn-cs"/>
                        </a:rPr>
                        <a:t>799</a:t>
                      </a:r>
                      <a:r>
                        <a:rPr lang="ja-JP" altLang="en-US" sz="1200" kern="1200" dirty="0" bmk="">
                          <a:solidFill>
                            <a:schemeClr val="tx1"/>
                          </a:solidFill>
                          <a:latin typeface="Meiryo UI" panose="020B0604030504040204" pitchFamily="50" charset="-128"/>
                          <a:ea typeface="Meiryo UI" panose="020B0604030504040204" pitchFamily="50" charset="-128"/>
                          <a:cs typeface="+mn-cs"/>
                        </a:rPr>
                        <a:t>人</a:t>
                      </a:r>
                    </a:p>
                  </a:txBody>
                  <a:tcPr marL="36195" marR="3619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ja-JP" sz="1200" kern="1200" dirty="0" bmk="">
                          <a:solidFill>
                            <a:schemeClr val="tx1"/>
                          </a:solidFill>
                          <a:latin typeface="Meiryo UI" panose="020B0604030504040204" pitchFamily="50" charset="-128"/>
                          <a:ea typeface="Meiryo UI" panose="020B0604030504040204" pitchFamily="50" charset="-128"/>
                          <a:cs typeface="+mn-cs"/>
                        </a:rPr>
                        <a:t>57</a:t>
                      </a:r>
                      <a:r>
                        <a:rPr lang="en-US" sz="1200" kern="1200" dirty="0" bmk="">
                          <a:solidFill>
                            <a:schemeClr val="tx1"/>
                          </a:solidFill>
                          <a:latin typeface="Meiryo UI" panose="020B0604030504040204" pitchFamily="50" charset="-128"/>
                          <a:ea typeface="Meiryo UI" panose="020B0604030504040204" pitchFamily="50" charset="-128"/>
                          <a:cs typeface="+mn-cs"/>
                        </a:rPr>
                        <a:t>,</a:t>
                      </a:r>
                      <a:r>
                        <a:rPr lang="en-US" altLang="ja-JP" sz="1200" kern="1200" dirty="0" bmk="">
                          <a:solidFill>
                            <a:schemeClr val="tx1"/>
                          </a:solidFill>
                          <a:latin typeface="Meiryo UI" panose="020B0604030504040204" pitchFamily="50" charset="-128"/>
                          <a:ea typeface="Meiryo UI" panose="020B0604030504040204" pitchFamily="50" charset="-128"/>
                          <a:cs typeface="+mn-cs"/>
                        </a:rPr>
                        <a:t>720</a:t>
                      </a:r>
                      <a:r>
                        <a:rPr lang="ja-JP" altLang="en-US" sz="1200" kern="1200" dirty="0" bmk="">
                          <a:solidFill>
                            <a:schemeClr val="tx1"/>
                          </a:solidFill>
                          <a:latin typeface="Meiryo UI" panose="020B0604030504040204" pitchFamily="50" charset="-128"/>
                          <a:ea typeface="Meiryo UI" panose="020B0604030504040204" pitchFamily="50" charset="-128"/>
                          <a:cs typeface="+mn-cs"/>
                        </a:rPr>
                        <a:t>人</a:t>
                      </a:r>
                    </a:p>
                  </a:txBody>
                  <a:tcPr marL="36195" marR="3619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ja-JP" sz="1200" kern="1200" dirty="0" bmk="">
                          <a:solidFill>
                            <a:schemeClr val="tx1"/>
                          </a:solidFill>
                          <a:latin typeface="Meiryo UI" panose="020B0604030504040204" pitchFamily="50" charset="-128"/>
                          <a:ea typeface="Meiryo UI" panose="020B0604030504040204" pitchFamily="50" charset="-128"/>
                          <a:cs typeface="+mn-cs"/>
                        </a:rPr>
                        <a:t>44.1</a:t>
                      </a:r>
                      <a:r>
                        <a:rPr lang="ja-JP" altLang="en-US" sz="1200" kern="1200" dirty="0" bmk="">
                          <a:solidFill>
                            <a:schemeClr val="tx1"/>
                          </a:solidFill>
                          <a:latin typeface="Meiryo UI" panose="020B0604030504040204" pitchFamily="50" charset="-128"/>
                          <a:ea typeface="Meiryo UI" panose="020B0604030504040204" pitchFamily="50" charset="-128"/>
                          <a:cs typeface="+mn-cs"/>
                        </a:rPr>
                        <a:t>％</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2002376"/>
                  </a:ext>
                </a:extLst>
              </a:tr>
            </a:tbl>
          </a:graphicData>
        </a:graphic>
      </p:graphicFrame>
      <p:sp>
        <p:nvSpPr>
          <p:cNvPr id="18" name="テキスト ボックス 17">
            <a:extLst>
              <a:ext uri="{FF2B5EF4-FFF2-40B4-BE49-F238E27FC236}">
                <a16:creationId xmlns:a16="http://schemas.microsoft.com/office/drawing/2014/main" id="{2E2259C9-2586-54A6-D1C6-3C367229A4ED}"/>
              </a:ext>
            </a:extLst>
          </p:cNvPr>
          <p:cNvSpPr txBox="1"/>
          <p:nvPr/>
        </p:nvSpPr>
        <p:spPr>
          <a:xfrm>
            <a:off x="357809" y="4397745"/>
            <a:ext cx="30214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977900" algn="ctr"/>
              </a:tabLst>
            </a:pPr>
            <a:r>
              <a:rPr kumimoji="0" lang="ja-JP" altLang="en-US" sz="1600" b="0" i="0" u="none" strike="noStrike" cap="none" normalizeH="0" baseline="0" dirty="0" bmk="_Toc270099375">
                <a:ln>
                  <a:noFill/>
                </a:ln>
                <a:solidFill>
                  <a:schemeClr val="tx1"/>
                </a:solidFill>
                <a:effectLst/>
                <a:latin typeface="Meiryo UI" panose="020B0604030504040204" pitchFamily="50" charset="-128"/>
                <a:ea typeface="Meiryo UI" panose="020B0604030504040204" pitchFamily="50" charset="-128"/>
              </a:rPr>
              <a:t>５　調査結果の表示方法</a:t>
            </a:r>
            <a:endParaRPr kumimoji="0" lang="ja-JP" altLang="ja-JP" sz="1600" b="0" i="0" u="none" strike="noStrike" cap="none" normalizeH="0" baseline="0" dirty="0" bmk="">
              <a:ln>
                <a:noFill/>
              </a:ln>
              <a:solidFill>
                <a:schemeClr val="tx1"/>
              </a:solidFill>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FA54C30-EB79-B82C-B51D-F4CD03E2CB01}"/>
              </a:ext>
            </a:extLst>
          </p:cNvPr>
          <p:cNvSpPr txBox="1"/>
          <p:nvPr/>
        </p:nvSpPr>
        <p:spPr>
          <a:xfrm>
            <a:off x="844827" y="4761566"/>
            <a:ext cx="7553740" cy="1938992"/>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府が示したニーズ調査単純集計調査票（就学前児童用）を基に集計しているため、市町村の設定した設問、設問項目の意図が異なるものや、集計方法が異なるものについては除外して集計している。</a:t>
            </a:r>
          </a:p>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回答は各設問の回答者数（</a:t>
            </a:r>
            <a:r>
              <a:rPr lang="en-US" altLang="ja-JP" sz="1200" dirty="0" bmk="">
                <a:latin typeface="Meiryo UI" panose="020B0604030504040204" pitchFamily="50" charset="-128"/>
                <a:ea typeface="Meiryo UI" panose="020B0604030504040204" pitchFamily="50" charset="-128"/>
              </a:rPr>
              <a:t>n</a:t>
            </a:r>
            <a:r>
              <a:rPr lang="ja-JP" altLang="en-US" sz="1200" dirty="0" bmk="">
                <a:latin typeface="Meiryo UI" panose="020B0604030504040204" pitchFamily="50" charset="-128"/>
                <a:ea typeface="Meiryo UI" panose="020B0604030504040204" pitchFamily="50" charset="-128"/>
              </a:rPr>
              <a:t>）を基数とした百分率（％）で示している。また、小数点以下第２位を四捨五入しているため、内訳の合計が</a:t>
            </a:r>
            <a:r>
              <a:rPr lang="en-US" altLang="ja-JP" sz="1200" dirty="0" bmk="">
                <a:latin typeface="Meiryo UI" panose="020B0604030504040204" pitchFamily="50" charset="-128"/>
                <a:ea typeface="Meiryo UI" panose="020B0604030504040204" pitchFamily="50" charset="-128"/>
              </a:rPr>
              <a:t>100.0</a:t>
            </a:r>
            <a:r>
              <a:rPr lang="ja-JP" altLang="en-US" sz="1200" dirty="0" bmk="">
                <a:latin typeface="Meiryo UI" panose="020B0604030504040204" pitchFamily="50" charset="-128"/>
                <a:ea typeface="Meiryo UI" panose="020B0604030504040204" pitchFamily="50" charset="-128"/>
              </a:rPr>
              <a:t>％にならない場合がある。</a:t>
            </a:r>
          </a:p>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複数回答が可能な設問の場合、回答者が全体に対してどのくらいの比率であるかという見方になるため、回答比率の合計が</a:t>
            </a:r>
            <a:r>
              <a:rPr lang="en-US" altLang="ja-JP" sz="1200" dirty="0" bmk="">
                <a:latin typeface="Meiryo UI" panose="020B0604030504040204" pitchFamily="50" charset="-128"/>
                <a:ea typeface="Meiryo UI" panose="020B0604030504040204" pitchFamily="50" charset="-128"/>
              </a:rPr>
              <a:t>100.0</a:t>
            </a:r>
            <a:r>
              <a:rPr lang="ja-JP" altLang="en-US" sz="1200" dirty="0" bmk="">
                <a:latin typeface="Meiryo UI" panose="020B0604030504040204" pitchFamily="50" charset="-128"/>
                <a:ea typeface="Meiryo UI" panose="020B0604030504040204" pitchFamily="50" charset="-128"/>
              </a:rPr>
              <a:t>％を超える場合がある。</a:t>
            </a:r>
          </a:p>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無回答を排除して集計している場合がある。</a:t>
            </a:r>
          </a:p>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本文やグラフ・数表上の選択肢表記は、場合によっては語句を簡略化している場合がある。</a:t>
            </a:r>
          </a:p>
          <a:p>
            <a:pPr marL="171450" indent="-171450">
              <a:buFont typeface="Arial" panose="020B0604020202020204" pitchFamily="34" charset="0"/>
              <a:buChar char="•"/>
            </a:pPr>
            <a:r>
              <a:rPr lang="ja-JP" altLang="en-US" sz="1200" dirty="0" bmk="">
                <a:latin typeface="Meiryo UI" panose="020B0604030504040204" pitchFamily="50" charset="-128"/>
                <a:ea typeface="Meiryo UI" panose="020B0604030504040204" pitchFamily="50" charset="-128"/>
              </a:rPr>
              <a:t>本文中にある「前回調査」とは、令和元年度大阪府内市町村ニーズ調査を示している。</a:t>
            </a:r>
          </a:p>
          <a:p>
            <a:endParaRPr kumimoji="0" lang="ja-JP" altLang="ja-JP" sz="1200" b="0" i="0" u="none" strike="noStrike" cap="none" normalizeH="0" baseline="0" dirty="0" bmk="">
              <a:ln>
                <a:noFill/>
              </a:ln>
              <a:effectLst/>
              <a:latin typeface="+mj-ea"/>
              <a:ea typeface="+mj-ea"/>
            </a:endParaRPr>
          </a:p>
        </p:txBody>
      </p:sp>
      <p:sp>
        <p:nvSpPr>
          <p:cNvPr id="2" name="スライド番号プレースホルダー 1">
            <a:extLst>
              <a:ext uri="{FF2B5EF4-FFF2-40B4-BE49-F238E27FC236}">
                <a16:creationId xmlns:a16="http://schemas.microsoft.com/office/drawing/2014/main" id="{5C0A43CC-05B8-3559-2B1D-B06BD7E30655}"/>
              </a:ext>
            </a:extLst>
          </p:cNvPr>
          <p:cNvSpPr>
            <a:spLocks noGrp="1"/>
          </p:cNvSpPr>
          <p:nvPr>
            <p:ph type="sldNum" sz="quarter" idx="12"/>
          </p:nvPr>
        </p:nvSpPr>
        <p:spPr>
          <a:xfrm>
            <a:off x="6484908" y="6356351"/>
            <a:ext cx="2057400" cy="365125"/>
          </a:xfrm>
        </p:spPr>
        <p:txBody>
          <a:bodyPr/>
          <a:lstStyle/>
          <a:p>
            <a:fld id="{C4E6320A-E54E-4C75-AECD-96065BC1D0C9}" type="slidenum">
              <a:rPr kumimoji="1" lang="ja-JP" altLang="en-US" smtClean="0"/>
              <a:pPr/>
              <a:t>1</a:t>
            </a:fld>
            <a:endParaRPr kumimoji="1" lang="ja-JP" altLang="en-US" dirty="0"/>
          </a:p>
        </p:txBody>
      </p:sp>
    </p:spTree>
    <p:extLst>
      <p:ext uri="{BB962C8B-B14F-4D97-AF65-F5344CB8AC3E}">
        <p14:creationId xmlns:p14="http://schemas.microsoft.com/office/powerpoint/2010/main" val="263290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ー父親の就労状況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「フルタイムで働いている」が</a:t>
            </a:r>
            <a:r>
              <a:rPr kumimoji="1" lang="en-US" altLang="ja-JP" sz="1400" dirty="0">
                <a:latin typeface="Meiryo UI" panose="020B0604030504040204" pitchFamily="50" charset="-128"/>
                <a:ea typeface="Meiryo UI" panose="020B0604030504040204" pitchFamily="50" charset="-128"/>
              </a:rPr>
              <a:t>92.8</a:t>
            </a:r>
            <a:r>
              <a:rPr kumimoji="1" lang="ja-JP" altLang="en-US" sz="1400" dirty="0">
                <a:latin typeface="Meiryo UI" panose="020B0604030504040204" pitchFamily="50" charset="-128"/>
                <a:ea typeface="Meiryo UI" panose="020B0604030504040204" pitchFamily="50" charset="-128"/>
              </a:rPr>
              <a:t>％で最も高く、次いで「フルタイムで働いているが、今は休んでいる（産休・育休・介護休業中）」と「パート・アルバイトなどで働いている」がともに</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％、「以前は働いていたが、今は働いていない」が</a:t>
            </a:r>
            <a:r>
              <a:rPr kumimoji="1" lang="en-US" altLang="ja-JP" sz="1400" dirty="0">
                <a:latin typeface="Meiryo UI" panose="020B0604030504040204" pitchFamily="50" charset="-128"/>
                <a:ea typeface="Meiryo UI" panose="020B0604030504040204" pitchFamily="50" charset="-128"/>
              </a:rPr>
              <a:t>0.7</a:t>
            </a:r>
            <a:r>
              <a:rPr kumimoji="1" lang="ja-JP" altLang="en-US" sz="1400" dirty="0">
                <a:latin typeface="Meiryo UI" panose="020B0604030504040204" pitchFamily="50" charset="-128"/>
                <a:ea typeface="Meiryo UI" panose="020B0604030504040204" pitchFamily="50" charset="-128"/>
              </a:rPr>
              <a:t>％、「パート・アルバイトなどで働いているが、今は休んでいる（産休・育休・介護休業中）」と「これまで働いたことがない」がともに</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61304" y="192142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父親の就労状況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8580424-CC3D-FBD3-875C-017316707EBA}"/>
              </a:ext>
            </a:extLst>
          </p:cNvPr>
          <p:cNvPicPr>
            <a:picLocks noChangeAspect="1"/>
          </p:cNvPicPr>
          <p:nvPr/>
        </p:nvPicPr>
        <p:blipFill>
          <a:blip r:embed="rId2"/>
          <a:stretch>
            <a:fillRect/>
          </a:stretch>
        </p:blipFill>
        <p:spPr>
          <a:xfrm>
            <a:off x="-854252" y="1562470"/>
            <a:ext cx="10398113" cy="4454421"/>
          </a:xfrm>
          <a:prstGeom prst="rect">
            <a:avLst/>
          </a:prstGeom>
        </p:spPr>
      </p:pic>
      <p:sp>
        <p:nvSpPr>
          <p:cNvPr id="3" name="スライド番号プレースホルダー 2">
            <a:extLst>
              <a:ext uri="{FF2B5EF4-FFF2-40B4-BE49-F238E27FC236}">
                <a16:creationId xmlns:a16="http://schemas.microsoft.com/office/drawing/2014/main" id="{D264BB14-4D6B-9E0F-C491-5DA2CED729D9}"/>
              </a:ext>
            </a:extLst>
          </p:cNvPr>
          <p:cNvSpPr>
            <a:spLocks noGrp="1"/>
          </p:cNvSpPr>
          <p:nvPr>
            <p:ph type="sldNum" sz="quarter" idx="12"/>
          </p:nvPr>
        </p:nvSpPr>
        <p:spPr/>
        <p:txBody>
          <a:bodyPr/>
          <a:lstStyle/>
          <a:p>
            <a:fld id="{C4E6320A-E54E-4C75-AECD-96065BC1D0C9}" type="slidenum">
              <a:rPr kumimoji="1" lang="ja-JP" altLang="en-US" smtClean="0"/>
              <a:t>19</a:t>
            </a:fld>
            <a:endParaRPr kumimoji="1" lang="ja-JP" altLang="en-US" dirty="0"/>
          </a:p>
        </p:txBody>
      </p:sp>
      <p:pic>
        <p:nvPicPr>
          <p:cNvPr id="6" name="図 5">
            <a:extLst>
              <a:ext uri="{FF2B5EF4-FFF2-40B4-BE49-F238E27FC236}">
                <a16:creationId xmlns:a16="http://schemas.microsoft.com/office/drawing/2014/main" id="{93B6AAC1-6D7F-45AF-80A3-B5A4BE8F6B84}"/>
              </a:ext>
            </a:extLst>
          </p:cNvPr>
          <p:cNvPicPr>
            <a:picLocks noChangeAspect="1"/>
          </p:cNvPicPr>
          <p:nvPr/>
        </p:nvPicPr>
        <p:blipFill>
          <a:blip r:embed="rId3"/>
          <a:stretch>
            <a:fillRect/>
          </a:stretch>
        </p:blipFill>
        <p:spPr>
          <a:xfrm>
            <a:off x="5377759" y="4892002"/>
            <a:ext cx="2911476" cy="1829474"/>
          </a:xfrm>
          <a:prstGeom prst="rect">
            <a:avLst/>
          </a:prstGeom>
        </p:spPr>
      </p:pic>
    </p:spTree>
    <p:extLst>
      <p:ext uri="{BB962C8B-B14F-4D97-AF65-F5344CB8AC3E}">
        <p14:creationId xmlns:p14="http://schemas.microsoft.com/office/powerpoint/2010/main" val="194151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15-1</a:t>
            </a:r>
            <a:r>
              <a:rPr kumimoji="1" lang="ja-JP" altLang="en-US" sz="1400" dirty="0">
                <a:latin typeface="Meiryo UI" panose="020B0604030504040204" pitchFamily="50" charset="-128"/>
                <a:ea typeface="Meiryo UI" panose="020B0604030504040204" pitchFamily="50" charset="-128"/>
              </a:rPr>
              <a:t>ー父親の就労日数と時間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67.2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27.7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％となっています。また、前回調査と比べると、「５日」の割合が増加し、「６日以上」の割合が減少しています。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53.9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23.3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rPr>
              <a:t>％となっています。また、前回調査と比べると、「８時間以上～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時間未満」の割合が増加し、「</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時間未満」の割合が減少しており、就労日数・就労時間ともに減少傾向にあり、働き方改革がすすんでいる</a:t>
            </a:r>
            <a:r>
              <a:rPr kumimoji="1" lang="ja-JP" altLang="en-US" sz="1400">
                <a:latin typeface="Meiryo UI" panose="020B0604030504040204" pitchFamily="50" charset="-128"/>
                <a:ea typeface="Meiryo UI" panose="020B0604030504040204" pitchFamily="50" charset="-128"/>
              </a:rPr>
              <a:t>結果と思われます</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0" y="2191338"/>
            <a:ext cx="4627418"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父親の週当たりの就労日数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90473" y="2183256"/>
            <a:ext cx="4553527"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父親の１日当たりの就労時間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291194D0-482D-5B4F-BC96-5654AB3D0662}"/>
              </a:ext>
            </a:extLst>
          </p:cNvPr>
          <p:cNvPicPr>
            <a:picLocks noChangeAspect="1"/>
          </p:cNvPicPr>
          <p:nvPr/>
        </p:nvPicPr>
        <p:blipFill>
          <a:blip r:embed="rId2"/>
          <a:stretch>
            <a:fillRect/>
          </a:stretch>
        </p:blipFill>
        <p:spPr>
          <a:xfrm>
            <a:off x="-2387440" y="2604446"/>
            <a:ext cx="7992000" cy="4107190"/>
          </a:xfrm>
          <a:prstGeom prst="rect">
            <a:avLst/>
          </a:prstGeom>
        </p:spPr>
      </p:pic>
      <p:pic>
        <p:nvPicPr>
          <p:cNvPr id="10" name="図 9">
            <a:extLst>
              <a:ext uri="{FF2B5EF4-FFF2-40B4-BE49-F238E27FC236}">
                <a16:creationId xmlns:a16="http://schemas.microsoft.com/office/drawing/2014/main" id="{6F3BD00E-08BD-0073-95C9-6BD8BDD8F140}"/>
              </a:ext>
            </a:extLst>
          </p:cNvPr>
          <p:cNvPicPr>
            <a:picLocks noChangeAspect="1"/>
          </p:cNvPicPr>
          <p:nvPr/>
        </p:nvPicPr>
        <p:blipFill>
          <a:blip r:embed="rId3"/>
          <a:stretch>
            <a:fillRect/>
          </a:stretch>
        </p:blipFill>
        <p:spPr>
          <a:xfrm>
            <a:off x="2198426" y="2539254"/>
            <a:ext cx="7992000" cy="4107190"/>
          </a:xfrm>
          <a:prstGeom prst="rect">
            <a:avLst/>
          </a:prstGeom>
        </p:spPr>
      </p:pic>
      <p:sp>
        <p:nvSpPr>
          <p:cNvPr id="3" name="スライド番号プレースホルダー 2">
            <a:extLst>
              <a:ext uri="{FF2B5EF4-FFF2-40B4-BE49-F238E27FC236}">
                <a16:creationId xmlns:a16="http://schemas.microsoft.com/office/drawing/2014/main" id="{F8327360-DA69-A478-D583-67369BCE0D5B}"/>
              </a:ext>
            </a:extLst>
          </p:cNvPr>
          <p:cNvSpPr>
            <a:spLocks noGrp="1"/>
          </p:cNvSpPr>
          <p:nvPr>
            <p:ph type="sldNum" sz="quarter" idx="12"/>
          </p:nvPr>
        </p:nvSpPr>
        <p:spPr/>
        <p:txBody>
          <a:bodyPr/>
          <a:lstStyle/>
          <a:p>
            <a:fld id="{C4E6320A-E54E-4C75-AECD-96065BC1D0C9}" type="slidenum">
              <a:rPr kumimoji="1" lang="ja-JP" altLang="en-US" smtClean="0"/>
              <a:t>20</a:t>
            </a:fld>
            <a:endParaRPr kumimoji="1" lang="ja-JP" altLang="en-US" dirty="0"/>
          </a:p>
        </p:txBody>
      </p:sp>
    </p:spTree>
    <p:extLst>
      <p:ext uri="{BB962C8B-B14F-4D97-AF65-F5344CB8AC3E}">
        <p14:creationId xmlns:p14="http://schemas.microsoft.com/office/powerpoint/2010/main" val="131672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15-2</a:t>
            </a:r>
            <a:r>
              <a:rPr kumimoji="1" lang="ja-JP" altLang="en-US" sz="1400" dirty="0">
                <a:latin typeface="Meiryo UI" panose="020B0604030504040204" pitchFamily="50" charset="-128"/>
                <a:ea typeface="Meiryo UI" panose="020B0604030504040204" pitchFamily="50" charset="-128"/>
              </a:rPr>
              <a:t>ー就労する父親の家を出る時間、帰宅時間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家を出る時間は「</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39.6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17.5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帰宅時間は「</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23.2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18.5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18.4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 y="1466045"/>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就労する父親が家を出る時間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49140" y="1466045"/>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就労する父親の帰宅時間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EC0A90A9-7CE8-20D4-DE50-5561C0B5504F}"/>
              </a:ext>
            </a:extLst>
          </p:cNvPr>
          <p:cNvPicPr>
            <a:picLocks noChangeAspect="1"/>
          </p:cNvPicPr>
          <p:nvPr/>
        </p:nvPicPr>
        <p:blipFill>
          <a:blip r:embed="rId2"/>
          <a:stretch>
            <a:fillRect/>
          </a:stretch>
        </p:blipFill>
        <p:spPr>
          <a:xfrm>
            <a:off x="2518018" y="1940052"/>
            <a:ext cx="7229856" cy="4917948"/>
          </a:xfrm>
          <a:prstGeom prst="rect">
            <a:avLst/>
          </a:prstGeom>
        </p:spPr>
      </p:pic>
      <p:sp>
        <p:nvSpPr>
          <p:cNvPr id="3" name="スライド番号プレースホルダー 2">
            <a:extLst>
              <a:ext uri="{FF2B5EF4-FFF2-40B4-BE49-F238E27FC236}">
                <a16:creationId xmlns:a16="http://schemas.microsoft.com/office/drawing/2014/main" id="{AE214F5A-436E-7A53-2C02-2FEB4E2E2EE5}"/>
              </a:ext>
            </a:extLst>
          </p:cNvPr>
          <p:cNvSpPr>
            <a:spLocks noGrp="1"/>
          </p:cNvSpPr>
          <p:nvPr>
            <p:ph type="sldNum" sz="quarter" idx="12"/>
          </p:nvPr>
        </p:nvSpPr>
        <p:spPr/>
        <p:txBody>
          <a:bodyPr/>
          <a:lstStyle/>
          <a:p>
            <a:fld id="{C4E6320A-E54E-4C75-AECD-96065BC1D0C9}" type="slidenum">
              <a:rPr kumimoji="1" lang="ja-JP" altLang="en-US" smtClean="0"/>
              <a:t>21</a:t>
            </a:fld>
            <a:endParaRPr kumimoji="1" lang="ja-JP" altLang="en-US" dirty="0"/>
          </a:p>
        </p:txBody>
      </p:sp>
      <p:pic>
        <p:nvPicPr>
          <p:cNvPr id="7" name="図 6">
            <a:extLst>
              <a:ext uri="{FF2B5EF4-FFF2-40B4-BE49-F238E27FC236}">
                <a16:creationId xmlns:a16="http://schemas.microsoft.com/office/drawing/2014/main" id="{7D63D51B-6056-C94E-6C42-DAC149299CA6}"/>
              </a:ext>
            </a:extLst>
          </p:cNvPr>
          <p:cNvPicPr>
            <a:picLocks noChangeAspect="1"/>
          </p:cNvPicPr>
          <p:nvPr/>
        </p:nvPicPr>
        <p:blipFill>
          <a:blip r:embed="rId3"/>
          <a:stretch>
            <a:fillRect/>
          </a:stretch>
        </p:blipFill>
        <p:spPr>
          <a:xfrm>
            <a:off x="-1782226" y="2139254"/>
            <a:ext cx="7194804" cy="4206240"/>
          </a:xfrm>
          <a:prstGeom prst="rect">
            <a:avLst/>
          </a:prstGeom>
        </p:spPr>
      </p:pic>
    </p:spTree>
    <p:extLst>
      <p:ext uri="{BB962C8B-B14F-4D97-AF65-F5344CB8AC3E}">
        <p14:creationId xmlns:p14="http://schemas.microsoft.com/office/powerpoint/2010/main" val="371421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ーフルタイムへの転換希望　母親・父親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母親では「パート・アルバイトなどで働き続けることを希望」が</a:t>
            </a:r>
            <a:r>
              <a:rPr kumimoji="1" lang="en-US" altLang="ja-JP" sz="1400" dirty="0">
                <a:latin typeface="Meiryo UI" panose="020B0604030504040204" pitchFamily="50" charset="-128"/>
                <a:ea typeface="Meiryo UI" panose="020B0604030504040204" pitchFamily="50" charset="-128"/>
              </a:rPr>
              <a:t>48.2</a:t>
            </a:r>
            <a:r>
              <a:rPr kumimoji="1" lang="ja-JP" altLang="en-US" sz="1400" dirty="0">
                <a:latin typeface="Meiryo UI" panose="020B0604030504040204" pitchFamily="50" charset="-128"/>
                <a:ea typeface="Meiryo UI" panose="020B0604030504040204" pitchFamily="50" charset="-128"/>
              </a:rPr>
              <a:t>％で最も高く、次いで「フルタイムへの転換希望はあるが、実現できる見込みはない」が</a:t>
            </a:r>
            <a:r>
              <a:rPr kumimoji="1" lang="en-US" altLang="ja-JP" sz="1400" dirty="0">
                <a:latin typeface="Meiryo UI" panose="020B0604030504040204" pitchFamily="50" charset="-128"/>
                <a:ea typeface="Meiryo UI" panose="020B0604030504040204" pitchFamily="50" charset="-128"/>
              </a:rPr>
              <a:t>27.3</a:t>
            </a:r>
            <a:r>
              <a:rPr kumimoji="1" lang="ja-JP" altLang="en-US" sz="1400" dirty="0">
                <a:latin typeface="Meiryo UI" panose="020B0604030504040204" pitchFamily="50" charset="-128"/>
                <a:ea typeface="Meiryo UI" panose="020B0604030504040204" pitchFamily="50" charset="-128"/>
              </a:rPr>
              <a:t>％、「フルタイムへの転換希望があり、実現できる見込みがある」が</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父親では「フルタイムへの転換希望があり、実現できる見込みがある」が</a:t>
            </a:r>
            <a:r>
              <a:rPr kumimoji="1" lang="en-US" altLang="ja-JP" sz="1400" dirty="0">
                <a:latin typeface="Meiryo UI" panose="020B0604030504040204" pitchFamily="50" charset="-128"/>
                <a:ea typeface="Meiryo UI" panose="020B0604030504040204" pitchFamily="50" charset="-128"/>
              </a:rPr>
              <a:t>68.3</a:t>
            </a:r>
            <a:r>
              <a:rPr kumimoji="1" lang="ja-JP" altLang="en-US" sz="1400" dirty="0">
                <a:latin typeface="Meiryo UI" panose="020B0604030504040204" pitchFamily="50" charset="-128"/>
                <a:ea typeface="Meiryo UI" panose="020B0604030504040204" pitchFamily="50" charset="-128"/>
              </a:rPr>
              <a:t>％で最も高く、次いで「パート・アルバイトなどで働き続けることを希望」が</a:t>
            </a:r>
            <a:r>
              <a:rPr kumimoji="1" lang="en-US" altLang="ja-JP" sz="1400" dirty="0">
                <a:latin typeface="Meiryo UI" panose="020B0604030504040204" pitchFamily="50" charset="-128"/>
                <a:ea typeface="Meiryo UI" panose="020B0604030504040204" pitchFamily="50" charset="-128"/>
              </a:rPr>
              <a:t>10.9</a:t>
            </a:r>
            <a:r>
              <a:rPr kumimoji="1" lang="ja-JP" altLang="en-US" sz="1400" dirty="0">
                <a:latin typeface="Meiryo UI" panose="020B0604030504040204" pitchFamily="50" charset="-128"/>
                <a:ea typeface="Meiryo UI" panose="020B0604030504040204" pitchFamily="50" charset="-128"/>
              </a:rPr>
              <a:t>％、「フルタイムへの転換希望はあるが、実現できる見込みはない」が</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％、「パート・アルバイトなどをやめて子育てや家事に専念したい」が</a:t>
            </a:r>
            <a:r>
              <a:rPr kumimoji="1" lang="en-US" altLang="ja-JP" sz="1400" dirty="0">
                <a:latin typeface="Meiryo UI" panose="020B0604030504040204" pitchFamily="50" charset="-128"/>
                <a:ea typeface="Meiryo UI" panose="020B0604030504040204" pitchFamily="50" charset="-128"/>
              </a:rPr>
              <a:t>0.7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2004447"/>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フルタイムへの転換希望　母親・父親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544E462F-1B4F-D2D7-F9EC-65C6DF833C6E}"/>
              </a:ext>
            </a:extLst>
          </p:cNvPr>
          <p:cNvSpPr>
            <a:spLocks noGrp="1"/>
          </p:cNvSpPr>
          <p:nvPr>
            <p:ph type="sldNum" sz="quarter" idx="12"/>
          </p:nvPr>
        </p:nvSpPr>
        <p:spPr/>
        <p:txBody>
          <a:bodyPr/>
          <a:lstStyle/>
          <a:p>
            <a:fld id="{C4E6320A-E54E-4C75-AECD-96065BC1D0C9}" type="slidenum">
              <a:rPr kumimoji="1" lang="ja-JP" altLang="en-US" smtClean="0"/>
              <a:t>22</a:t>
            </a:fld>
            <a:endParaRPr kumimoji="1" lang="ja-JP" altLang="en-US" dirty="0"/>
          </a:p>
        </p:txBody>
      </p:sp>
      <p:pic>
        <p:nvPicPr>
          <p:cNvPr id="6" name="図 5">
            <a:extLst>
              <a:ext uri="{FF2B5EF4-FFF2-40B4-BE49-F238E27FC236}">
                <a16:creationId xmlns:a16="http://schemas.microsoft.com/office/drawing/2014/main" id="{E0694299-7F65-5326-D2AA-4469D5DA1F22}"/>
              </a:ext>
            </a:extLst>
          </p:cNvPr>
          <p:cNvPicPr>
            <a:picLocks noChangeAspect="1"/>
          </p:cNvPicPr>
          <p:nvPr/>
        </p:nvPicPr>
        <p:blipFill>
          <a:blip r:embed="rId2"/>
          <a:stretch>
            <a:fillRect/>
          </a:stretch>
        </p:blipFill>
        <p:spPr>
          <a:xfrm>
            <a:off x="1205999" y="2142946"/>
            <a:ext cx="6732000" cy="4607660"/>
          </a:xfrm>
          <a:prstGeom prst="rect">
            <a:avLst/>
          </a:prstGeom>
        </p:spPr>
      </p:pic>
    </p:spTree>
    <p:extLst>
      <p:ext uri="{BB962C8B-B14F-4D97-AF65-F5344CB8AC3E}">
        <p14:creationId xmlns:p14="http://schemas.microsoft.com/office/powerpoint/2010/main" val="62352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118312A-53B8-404D-14AE-262959A8E91C}"/>
              </a:ext>
            </a:extLst>
          </p:cNvPr>
          <p:cNvPicPr>
            <a:picLocks noChangeAspect="1"/>
          </p:cNvPicPr>
          <p:nvPr/>
        </p:nvPicPr>
        <p:blipFill>
          <a:blip r:embed="rId2"/>
          <a:stretch>
            <a:fillRect/>
          </a:stretch>
        </p:blipFill>
        <p:spPr>
          <a:xfrm>
            <a:off x="-49359" y="2256118"/>
            <a:ext cx="7992000" cy="4107190"/>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ー母親の就労希望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年より先、一番下の子どもが、（　　）歳になったころに働きたい」が</a:t>
            </a:r>
            <a:r>
              <a:rPr kumimoji="1" lang="en-US" altLang="ja-JP" sz="1400" dirty="0">
                <a:latin typeface="Meiryo UI" panose="020B0604030504040204" pitchFamily="50" charset="-128"/>
                <a:ea typeface="Meiryo UI" panose="020B0604030504040204" pitchFamily="50" charset="-128"/>
              </a:rPr>
              <a:t>45.8</a:t>
            </a:r>
            <a:r>
              <a:rPr kumimoji="1" lang="ja-JP" altLang="en-US" sz="1400" dirty="0">
                <a:latin typeface="Meiryo UI" panose="020B0604030504040204" pitchFamily="50" charset="-128"/>
                <a:ea typeface="Meiryo UI" panose="020B0604030504040204" pitchFamily="50" charset="-128"/>
              </a:rPr>
              <a:t>％で最も高く、次いで「すぐにでも、もしくは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年以内に働きたい」が</a:t>
            </a:r>
            <a:r>
              <a:rPr kumimoji="1" lang="en-US" altLang="ja-JP" sz="1400" dirty="0">
                <a:latin typeface="Meiryo UI" panose="020B0604030504040204" pitchFamily="50" charset="-128"/>
                <a:ea typeface="Meiryo UI" panose="020B0604030504040204" pitchFamily="50" charset="-128"/>
              </a:rPr>
              <a:t>26.8</a:t>
            </a:r>
            <a:r>
              <a:rPr kumimoji="1" lang="ja-JP" altLang="en-US" sz="1400" dirty="0">
                <a:latin typeface="Meiryo UI" panose="020B0604030504040204" pitchFamily="50" charset="-128"/>
                <a:ea typeface="Meiryo UI" panose="020B0604030504040204" pitchFamily="50" charset="-128"/>
              </a:rPr>
              <a:t>％、「子育てや家事などに専念したい（働く予定はない）」が</a:t>
            </a:r>
            <a:r>
              <a:rPr kumimoji="1" lang="en-US" altLang="ja-JP" sz="1400" dirty="0">
                <a:latin typeface="Meiryo UI" panose="020B0604030504040204" pitchFamily="50" charset="-128"/>
                <a:ea typeface="Meiryo UI" panose="020B0604030504040204" pitchFamily="50" charset="-128"/>
              </a:rPr>
              <a:t>21.3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就労する希望年齢では「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歳以上」が</a:t>
            </a:r>
            <a:r>
              <a:rPr kumimoji="1" lang="en-US" altLang="ja-JP" sz="1400" dirty="0">
                <a:latin typeface="Meiryo UI" panose="020B0604030504040204" pitchFamily="50" charset="-128"/>
                <a:ea typeface="Meiryo UI" panose="020B0604030504040204" pitchFamily="50" charset="-128"/>
              </a:rPr>
              <a:t>40.3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25.3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14.4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希望する働き方では「フルタイム」が</a:t>
            </a:r>
            <a:r>
              <a:rPr kumimoji="1" lang="en-US" altLang="ja-JP" sz="1400" dirty="0">
                <a:latin typeface="Meiryo UI" panose="020B0604030504040204" pitchFamily="50" charset="-128"/>
                <a:ea typeface="Meiryo UI" panose="020B0604030504040204" pitchFamily="50" charset="-128"/>
              </a:rPr>
              <a:t>14.6</a:t>
            </a:r>
            <a:r>
              <a:rPr kumimoji="1" lang="ja-JP" altLang="en-US" sz="1400" dirty="0">
                <a:latin typeface="Meiryo UI" panose="020B0604030504040204" pitchFamily="50" charset="-128"/>
                <a:ea typeface="Meiryo UI" panose="020B0604030504040204" pitchFamily="50" charset="-128"/>
              </a:rPr>
              <a:t>％、「パートタイム、アルバイトなど」が</a:t>
            </a:r>
            <a:r>
              <a:rPr kumimoji="1" lang="en-US" altLang="ja-JP" sz="1400" dirty="0">
                <a:latin typeface="Meiryo UI" panose="020B0604030504040204" pitchFamily="50" charset="-128"/>
                <a:ea typeface="Meiryo UI" panose="020B0604030504040204" pitchFamily="50" charset="-128"/>
              </a:rPr>
              <a:t>82.1</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33916" y="1794453"/>
            <a:ext cx="290268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母親の就労希望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3125973" y="1794453"/>
            <a:ext cx="2860157"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2-1-29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一番下の子どもが、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）歳になったころに働きたい　母親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CB33CEFC-EBAB-645A-8024-51DA7847DB01}"/>
              </a:ext>
            </a:extLst>
          </p:cNvPr>
          <p:cNvSpPr>
            <a:spLocks noGrp="1"/>
          </p:cNvSpPr>
          <p:nvPr>
            <p:ph type="sldNum" sz="quarter" idx="12"/>
          </p:nvPr>
        </p:nvSpPr>
        <p:spPr/>
        <p:txBody>
          <a:bodyPr/>
          <a:lstStyle/>
          <a:p>
            <a:fld id="{C4E6320A-E54E-4C75-AECD-96065BC1D0C9}" type="slidenum">
              <a:rPr kumimoji="1" lang="ja-JP" altLang="en-US" smtClean="0"/>
              <a:t>23</a:t>
            </a:fld>
            <a:endParaRPr kumimoji="1" lang="ja-JP" altLang="en-US" dirty="0"/>
          </a:p>
        </p:txBody>
      </p:sp>
      <p:sp>
        <p:nvSpPr>
          <p:cNvPr id="14" name="テキスト ボックス 13">
            <a:extLst>
              <a:ext uri="{FF2B5EF4-FFF2-40B4-BE49-F238E27FC236}">
                <a16:creationId xmlns:a16="http://schemas.microsoft.com/office/drawing/2014/main" id="{A18556F7-169F-46CD-AC55-AC557BE81683}"/>
              </a:ext>
            </a:extLst>
          </p:cNvPr>
          <p:cNvSpPr txBox="1"/>
          <p:nvPr/>
        </p:nvSpPr>
        <p:spPr>
          <a:xfrm>
            <a:off x="6028662" y="1830588"/>
            <a:ext cx="2831744"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23" name="図 22">
            <a:extLst>
              <a:ext uri="{FF2B5EF4-FFF2-40B4-BE49-F238E27FC236}">
                <a16:creationId xmlns:a16="http://schemas.microsoft.com/office/drawing/2014/main" id="{53704377-DA7F-F2F2-217F-A43A006CEB75}"/>
              </a:ext>
            </a:extLst>
          </p:cNvPr>
          <p:cNvPicPr>
            <a:picLocks noChangeAspect="1"/>
          </p:cNvPicPr>
          <p:nvPr/>
        </p:nvPicPr>
        <p:blipFill>
          <a:blip r:embed="rId3"/>
          <a:stretch>
            <a:fillRect/>
          </a:stretch>
        </p:blipFill>
        <p:spPr>
          <a:xfrm>
            <a:off x="5018955" y="2644226"/>
            <a:ext cx="6156000" cy="2638737"/>
          </a:xfrm>
          <a:prstGeom prst="rect">
            <a:avLst/>
          </a:prstGeom>
        </p:spPr>
      </p:pic>
      <p:pic>
        <p:nvPicPr>
          <p:cNvPr id="25" name="図 24">
            <a:extLst>
              <a:ext uri="{FF2B5EF4-FFF2-40B4-BE49-F238E27FC236}">
                <a16:creationId xmlns:a16="http://schemas.microsoft.com/office/drawing/2014/main" id="{C632E3C1-6A4C-2DC7-7D3B-CED3A93782F2}"/>
              </a:ext>
            </a:extLst>
          </p:cNvPr>
          <p:cNvPicPr>
            <a:picLocks noChangeAspect="1"/>
          </p:cNvPicPr>
          <p:nvPr/>
        </p:nvPicPr>
        <p:blipFill>
          <a:blip r:embed="rId4"/>
          <a:stretch>
            <a:fillRect/>
          </a:stretch>
        </p:blipFill>
        <p:spPr>
          <a:xfrm>
            <a:off x="-483463" y="2600345"/>
            <a:ext cx="6156000" cy="2637153"/>
          </a:xfrm>
          <a:prstGeom prst="rect">
            <a:avLst/>
          </a:prstGeom>
        </p:spPr>
      </p:pic>
    </p:spTree>
    <p:extLst>
      <p:ext uri="{BB962C8B-B14F-4D97-AF65-F5344CB8AC3E}">
        <p14:creationId xmlns:p14="http://schemas.microsoft.com/office/powerpoint/2010/main" val="130132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0" y="1713776"/>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　週当たりの希望就労日数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227C3483-3E1B-2377-C6D4-A41B19D366C0}"/>
              </a:ext>
            </a:extLst>
          </p:cNvPr>
          <p:cNvSpPr txBox="1"/>
          <p:nvPr/>
        </p:nvSpPr>
        <p:spPr>
          <a:xfrm>
            <a:off x="4572000" y="1713776"/>
            <a:ext cx="457199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　 １日当たりの希望労働時間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D672587E-FCD2-8513-4913-FDA243324CD8}"/>
              </a:ext>
            </a:extLst>
          </p:cNvPr>
          <p:cNvPicPr>
            <a:picLocks noChangeAspect="1"/>
          </p:cNvPicPr>
          <p:nvPr/>
        </p:nvPicPr>
        <p:blipFill>
          <a:blip r:embed="rId2"/>
          <a:stretch>
            <a:fillRect/>
          </a:stretch>
        </p:blipFill>
        <p:spPr>
          <a:xfrm>
            <a:off x="-2786963" y="2013475"/>
            <a:ext cx="8532000" cy="4384705"/>
          </a:xfrm>
          <a:prstGeom prst="rect">
            <a:avLst/>
          </a:prstGeom>
        </p:spPr>
      </p:pic>
      <p:pic>
        <p:nvPicPr>
          <p:cNvPr id="15" name="図 14">
            <a:extLst>
              <a:ext uri="{FF2B5EF4-FFF2-40B4-BE49-F238E27FC236}">
                <a16:creationId xmlns:a16="http://schemas.microsoft.com/office/drawing/2014/main" id="{0ED59826-7B79-7FBA-D732-58739286E5E7}"/>
              </a:ext>
            </a:extLst>
          </p:cNvPr>
          <p:cNvPicPr>
            <a:picLocks noChangeAspect="1"/>
          </p:cNvPicPr>
          <p:nvPr/>
        </p:nvPicPr>
        <p:blipFill>
          <a:blip r:embed="rId3"/>
          <a:stretch>
            <a:fillRect/>
          </a:stretch>
        </p:blipFill>
        <p:spPr>
          <a:xfrm>
            <a:off x="1862312" y="2026182"/>
            <a:ext cx="8532000" cy="4294761"/>
          </a:xfrm>
          <a:prstGeom prst="rect">
            <a:avLst/>
          </a:prstGeom>
        </p:spPr>
      </p:pic>
      <p:sp>
        <p:nvSpPr>
          <p:cNvPr id="3" name="スライド番号プレースホルダー 2">
            <a:extLst>
              <a:ext uri="{FF2B5EF4-FFF2-40B4-BE49-F238E27FC236}">
                <a16:creationId xmlns:a16="http://schemas.microsoft.com/office/drawing/2014/main" id="{D79D865D-8FAC-B7F3-E325-D3AF961CF96E}"/>
              </a:ext>
            </a:extLst>
          </p:cNvPr>
          <p:cNvSpPr>
            <a:spLocks noGrp="1"/>
          </p:cNvSpPr>
          <p:nvPr>
            <p:ph type="sldNum" sz="quarter" idx="12"/>
          </p:nvPr>
        </p:nvSpPr>
        <p:spPr/>
        <p:txBody>
          <a:bodyPr/>
          <a:lstStyle/>
          <a:p>
            <a:fld id="{C4E6320A-E54E-4C75-AECD-96065BC1D0C9}" type="slidenum">
              <a:rPr kumimoji="1" lang="ja-JP" altLang="en-US" smtClean="0"/>
              <a:t>24</a:t>
            </a:fld>
            <a:endParaRPr kumimoji="1" lang="ja-JP" altLang="en-US" dirty="0"/>
          </a:p>
        </p:txBody>
      </p:sp>
      <p:sp>
        <p:nvSpPr>
          <p:cNvPr id="6" name="テキスト ボックス 5">
            <a:extLst>
              <a:ext uri="{FF2B5EF4-FFF2-40B4-BE49-F238E27FC236}">
                <a16:creationId xmlns:a16="http://schemas.microsoft.com/office/drawing/2014/main" id="{7ABFE66E-17A3-1FA9-B3BC-F02D5BC0D82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ー母親の就労希望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zh-CN" altLang="en-US" sz="1400" dirty="0">
                <a:latin typeface="Meiryo UI" panose="020B0604030504040204" pitchFamily="50" charset="-128"/>
                <a:ea typeface="Meiryo UI" panose="020B0604030504040204" pitchFamily="50" charset="-128"/>
              </a:rPr>
              <a:t>希望就労日数</a:t>
            </a:r>
            <a:r>
              <a:rPr kumimoji="1" lang="ja-JP" altLang="en-US" sz="1400" dirty="0">
                <a:latin typeface="Meiryo UI" panose="020B0604030504040204" pitchFamily="50" charset="-128"/>
                <a:ea typeface="Meiryo UI" panose="020B0604030504040204" pitchFamily="50" charset="-128"/>
              </a:rPr>
              <a:t>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41.9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a:t>
            </a:r>
            <a:r>
              <a:rPr kumimoji="1" lang="zh-CN" altLang="en-US" sz="1400" dirty="0">
                <a:latin typeface="Meiryo UI" panose="020B0604030504040204" pitchFamily="50" charset="-128"/>
                <a:ea typeface="Meiryo UI" panose="020B0604030504040204" pitchFamily="50" charset="-128"/>
              </a:rPr>
              <a:t>希望</a:t>
            </a:r>
            <a:r>
              <a:rPr kumimoji="1" lang="ja-JP" altLang="en-US" sz="1400" dirty="0">
                <a:latin typeface="Meiryo UI" panose="020B0604030504040204" pitchFamily="50" charset="-128"/>
                <a:ea typeface="Meiryo UI" panose="020B0604030504040204" pitchFamily="50" charset="-128"/>
              </a:rPr>
              <a:t>労働</a:t>
            </a:r>
            <a:r>
              <a:rPr kumimoji="1" lang="zh-CN" altLang="en-US" sz="1400" dirty="0">
                <a:latin typeface="Meiryo UI" panose="020B0604030504040204" pitchFamily="50" charset="-128"/>
                <a:ea typeface="Meiryo UI" panose="020B0604030504040204" pitchFamily="50" charset="-128"/>
              </a:rPr>
              <a:t>日数</a:t>
            </a:r>
            <a:r>
              <a:rPr kumimoji="1" lang="ja-JP" altLang="en-US" sz="1400" dirty="0">
                <a:latin typeface="Meiryo UI" panose="020B0604030504040204" pitchFamily="50" charset="-128"/>
                <a:ea typeface="Meiryo UI" panose="020B0604030504040204" pitchFamily="50" charset="-128"/>
              </a:rPr>
              <a:t>では「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32.2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30.4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13.3</a:t>
            </a:r>
            <a:r>
              <a:rPr kumimoji="1" lang="ja-JP" altLang="en-US" sz="1400" dirty="0">
                <a:latin typeface="Meiryo UI" panose="020B0604030504040204" pitchFamily="50" charset="-128"/>
                <a:ea typeface="Meiryo UI" panose="020B0604030504040204" pitchFamily="50" charset="-128"/>
              </a:rPr>
              <a:t>％となっています。</a:t>
            </a:r>
          </a:p>
        </p:txBody>
      </p:sp>
    </p:spTree>
    <p:extLst>
      <p:ext uri="{BB962C8B-B14F-4D97-AF65-F5344CB8AC3E}">
        <p14:creationId xmlns:p14="http://schemas.microsoft.com/office/powerpoint/2010/main" val="225219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ー父親の就労希望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「すぐにでも、もしくは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年以内に働きたい」が</a:t>
            </a:r>
            <a:r>
              <a:rPr kumimoji="1" lang="en-US" altLang="ja-JP" sz="1400" dirty="0">
                <a:latin typeface="Meiryo UI" panose="020B0604030504040204" pitchFamily="50" charset="-128"/>
                <a:ea typeface="Meiryo UI" panose="020B0604030504040204" pitchFamily="50" charset="-128"/>
              </a:rPr>
              <a:t>47.3</a:t>
            </a:r>
            <a:r>
              <a:rPr kumimoji="1" lang="ja-JP" altLang="en-US" sz="1400" dirty="0">
                <a:latin typeface="Meiryo UI" panose="020B0604030504040204" pitchFamily="50" charset="-128"/>
                <a:ea typeface="Meiryo UI" panose="020B0604030504040204" pitchFamily="50" charset="-128"/>
              </a:rPr>
              <a:t>％で最も高く、次いで「子育てや家事などに専念したい（働く予定はない）」が</a:t>
            </a:r>
            <a:r>
              <a:rPr kumimoji="1" lang="en-US" altLang="ja-JP" sz="1400" dirty="0">
                <a:latin typeface="Meiryo UI" panose="020B0604030504040204" pitchFamily="50" charset="-128"/>
                <a:ea typeface="Meiryo UI" panose="020B0604030504040204" pitchFamily="50" charset="-128"/>
              </a:rPr>
              <a:t>21.5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年より先、一番下の子どもが、（　　）歳になったころに働きたい」が</a:t>
            </a:r>
            <a:r>
              <a:rPr kumimoji="1" lang="en-US" altLang="ja-JP" sz="1400" dirty="0">
                <a:latin typeface="Meiryo UI" panose="020B0604030504040204" pitchFamily="50" charset="-128"/>
                <a:ea typeface="Meiryo UI" panose="020B0604030504040204" pitchFamily="50" charset="-128"/>
              </a:rPr>
              <a:t>12.9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就労する希望年齢では「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歳以上」が</a:t>
            </a:r>
            <a:r>
              <a:rPr kumimoji="1" lang="en-US" altLang="ja-JP" sz="1400" dirty="0">
                <a:latin typeface="Meiryo UI" panose="020B0604030504040204" pitchFamily="50" charset="-128"/>
                <a:ea typeface="Meiryo UI" panose="020B0604030504040204" pitchFamily="50" charset="-128"/>
              </a:rPr>
              <a:t>43.8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希望する働き方では「フルタイム」が</a:t>
            </a:r>
            <a:r>
              <a:rPr kumimoji="1" lang="en-US" altLang="ja-JP" sz="1400" dirty="0">
                <a:latin typeface="Meiryo UI" panose="020B0604030504040204" pitchFamily="50" charset="-128"/>
                <a:ea typeface="Meiryo UI" panose="020B0604030504040204" pitchFamily="50" charset="-128"/>
              </a:rPr>
              <a:t>76.6</a:t>
            </a:r>
            <a:r>
              <a:rPr kumimoji="1" lang="ja-JP" altLang="en-US" sz="1400" dirty="0">
                <a:latin typeface="Meiryo UI" panose="020B0604030504040204" pitchFamily="50" charset="-128"/>
                <a:ea typeface="Meiryo UI" panose="020B0604030504040204" pitchFamily="50" charset="-128"/>
              </a:rPr>
              <a:t>％、「パートタイム、アルバイトなど」が</a:t>
            </a:r>
            <a:r>
              <a:rPr kumimoji="1" lang="en-US" altLang="ja-JP" sz="1400" dirty="0">
                <a:latin typeface="Meiryo UI" panose="020B0604030504040204" pitchFamily="50" charset="-128"/>
                <a:ea typeface="Meiryo UI" panose="020B0604030504040204" pitchFamily="50" charset="-128"/>
              </a:rPr>
              <a:t>21.5</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78821" y="1955066"/>
            <a:ext cx="28577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父親の就労希望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3136606" y="1955066"/>
            <a:ext cx="287078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一番下の子どもが、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）歳になったころに働きたい　父親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93A63FCB-8363-FD84-7044-19906F71948A}"/>
              </a:ext>
            </a:extLst>
          </p:cNvPr>
          <p:cNvSpPr>
            <a:spLocks noGrp="1"/>
          </p:cNvSpPr>
          <p:nvPr>
            <p:ph type="sldNum" sz="quarter" idx="12"/>
          </p:nvPr>
        </p:nvSpPr>
        <p:spPr/>
        <p:txBody>
          <a:bodyPr/>
          <a:lstStyle/>
          <a:p>
            <a:fld id="{C4E6320A-E54E-4C75-AECD-96065BC1D0C9}" type="slidenum">
              <a:rPr kumimoji="1" lang="ja-JP" altLang="en-US" smtClean="0"/>
              <a:t>25</a:t>
            </a:fld>
            <a:endParaRPr kumimoji="1" lang="ja-JP" altLang="en-US" dirty="0"/>
          </a:p>
        </p:txBody>
      </p:sp>
      <p:pic>
        <p:nvPicPr>
          <p:cNvPr id="11" name="図 10">
            <a:extLst>
              <a:ext uri="{FF2B5EF4-FFF2-40B4-BE49-F238E27FC236}">
                <a16:creationId xmlns:a16="http://schemas.microsoft.com/office/drawing/2014/main" id="{33BAB32E-06F8-8999-C340-1EC13A163EA1}"/>
              </a:ext>
            </a:extLst>
          </p:cNvPr>
          <p:cNvPicPr>
            <a:picLocks noChangeAspect="1"/>
          </p:cNvPicPr>
          <p:nvPr/>
        </p:nvPicPr>
        <p:blipFill>
          <a:blip r:embed="rId2"/>
          <a:stretch>
            <a:fillRect/>
          </a:stretch>
        </p:blipFill>
        <p:spPr>
          <a:xfrm>
            <a:off x="-453054" y="2674465"/>
            <a:ext cx="6156000" cy="2637153"/>
          </a:xfrm>
          <a:prstGeom prst="rect">
            <a:avLst/>
          </a:prstGeom>
        </p:spPr>
      </p:pic>
      <p:pic>
        <p:nvPicPr>
          <p:cNvPr id="13" name="図 12">
            <a:extLst>
              <a:ext uri="{FF2B5EF4-FFF2-40B4-BE49-F238E27FC236}">
                <a16:creationId xmlns:a16="http://schemas.microsoft.com/office/drawing/2014/main" id="{41604A4E-03AB-78CC-6246-8F95619ADC6E}"/>
              </a:ext>
            </a:extLst>
          </p:cNvPr>
          <p:cNvPicPr>
            <a:picLocks noChangeAspect="1"/>
          </p:cNvPicPr>
          <p:nvPr/>
        </p:nvPicPr>
        <p:blipFill>
          <a:blip r:embed="rId3"/>
          <a:stretch>
            <a:fillRect/>
          </a:stretch>
        </p:blipFill>
        <p:spPr>
          <a:xfrm>
            <a:off x="-160507" y="2431723"/>
            <a:ext cx="7992000" cy="4107190"/>
          </a:xfrm>
          <a:prstGeom prst="rect">
            <a:avLst/>
          </a:prstGeom>
        </p:spPr>
      </p:pic>
      <p:pic>
        <p:nvPicPr>
          <p:cNvPr id="15" name="図 14">
            <a:extLst>
              <a:ext uri="{FF2B5EF4-FFF2-40B4-BE49-F238E27FC236}">
                <a16:creationId xmlns:a16="http://schemas.microsoft.com/office/drawing/2014/main" id="{70247A24-34B4-FB38-94A4-AF377EB3CEA3}"/>
              </a:ext>
            </a:extLst>
          </p:cNvPr>
          <p:cNvPicPr>
            <a:picLocks noChangeAspect="1"/>
          </p:cNvPicPr>
          <p:nvPr/>
        </p:nvPicPr>
        <p:blipFill>
          <a:blip r:embed="rId4"/>
          <a:stretch>
            <a:fillRect/>
          </a:stretch>
        </p:blipFill>
        <p:spPr>
          <a:xfrm>
            <a:off x="5046040" y="2645381"/>
            <a:ext cx="6156000" cy="2637153"/>
          </a:xfrm>
          <a:prstGeom prst="rect">
            <a:avLst/>
          </a:prstGeom>
        </p:spPr>
      </p:pic>
      <p:sp>
        <p:nvSpPr>
          <p:cNvPr id="16" name="テキスト ボックス 15">
            <a:extLst>
              <a:ext uri="{FF2B5EF4-FFF2-40B4-BE49-F238E27FC236}">
                <a16:creationId xmlns:a16="http://schemas.microsoft.com/office/drawing/2014/main" id="{A18556F7-169F-46CD-AC55-AC557BE81683}"/>
              </a:ext>
            </a:extLst>
          </p:cNvPr>
          <p:cNvSpPr txBox="1"/>
          <p:nvPr/>
        </p:nvSpPr>
        <p:spPr>
          <a:xfrm>
            <a:off x="6007395" y="1955066"/>
            <a:ext cx="285301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Tree>
    <p:extLst>
      <p:ext uri="{BB962C8B-B14F-4D97-AF65-F5344CB8AC3E}">
        <p14:creationId xmlns:p14="http://schemas.microsoft.com/office/powerpoint/2010/main" val="337796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169905" y="1957488"/>
            <a:ext cx="4359563"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　　週当たりの希望就労日数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227C3483-3E1B-2377-C6D4-A41B19D366C0}"/>
              </a:ext>
            </a:extLst>
          </p:cNvPr>
          <p:cNvSpPr txBox="1"/>
          <p:nvPr/>
        </p:nvSpPr>
        <p:spPr>
          <a:xfrm>
            <a:off x="4529470" y="1957488"/>
            <a:ext cx="4294908"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希望する働き方　　 １日当たりの希望労働時間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78D729FC-0BDD-0233-9BAC-0BDA247853C9}"/>
              </a:ext>
            </a:extLst>
          </p:cNvPr>
          <p:cNvPicPr>
            <a:picLocks noChangeAspect="1"/>
          </p:cNvPicPr>
          <p:nvPr/>
        </p:nvPicPr>
        <p:blipFill>
          <a:blip r:embed="rId3"/>
          <a:stretch>
            <a:fillRect/>
          </a:stretch>
        </p:blipFill>
        <p:spPr>
          <a:xfrm>
            <a:off x="-2143766" y="2365408"/>
            <a:ext cx="7992000" cy="4107190"/>
          </a:xfrm>
          <a:prstGeom prst="rect">
            <a:avLst/>
          </a:prstGeom>
        </p:spPr>
      </p:pic>
      <p:pic>
        <p:nvPicPr>
          <p:cNvPr id="15" name="図 14">
            <a:extLst>
              <a:ext uri="{FF2B5EF4-FFF2-40B4-BE49-F238E27FC236}">
                <a16:creationId xmlns:a16="http://schemas.microsoft.com/office/drawing/2014/main" id="{F6FF3D87-4544-D115-8064-5722788BEC6B}"/>
              </a:ext>
            </a:extLst>
          </p:cNvPr>
          <p:cNvPicPr>
            <a:picLocks noChangeAspect="1"/>
          </p:cNvPicPr>
          <p:nvPr/>
        </p:nvPicPr>
        <p:blipFill>
          <a:blip r:embed="rId4"/>
          <a:stretch>
            <a:fillRect/>
          </a:stretch>
        </p:blipFill>
        <p:spPr>
          <a:xfrm>
            <a:off x="1962326" y="2365408"/>
            <a:ext cx="7992000" cy="4022946"/>
          </a:xfrm>
          <a:prstGeom prst="rect">
            <a:avLst/>
          </a:prstGeom>
        </p:spPr>
      </p:pic>
      <p:sp>
        <p:nvSpPr>
          <p:cNvPr id="3" name="スライド番号プレースホルダー 2">
            <a:extLst>
              <a:ext uri="{FF2B5EF4-FFF2-40B4-BE49-F238E27FC236}">
                <a16:creationId xmlns:a16="http://schemas.microsoft.com/office/drawing/2014/main" id="{7CA1BCEE-0A2C-E797-5245-875EC8C555BF}"/>
              </a:ext>
            </a:extLst>
          </p:cNvPr>
          <p:cNvSpPr>
            <a:spLocks noGrp="1"/>
          </p:cNvSpPr>
          <p:nvPr>
            <p:ph type="sldNum" sz="quarter" idx="12"/>
          </p:nvPr>
        </p:nvSpPr>
        <p:spPr/>
        <p:txBody>
          <a:bodyPr/>
          <a:lstStyle/>
          <a:p>
            <a:fld id="{C4E6320A-E54E-4C75-AECD-96065BC1D0C9}" type="slidenum">
              <a:rPr kumimoji="1" lang="ja-JP" altLang="en-US" smtClean="0"/>
              <a:t>26</a:t>
            </a:fld>
            <a:endParaRPr kumimoji="1" lang="ja-JP" altLang="en-US" dirty="0"/>
          </a:p>
        </p:txBody>
      </p:sp>
      <p:sp>
        <p:nvSpPr>
          <p:cNvPr id="6" name="テキスト ボックス 5">
            <a:extLst>
              <a:ext uri="{FF2B5EF4-FFF2-40B4-BE49-F238E27FC236}">
                <a16:creationId xmlns:a16="http://schemas.microsoft.com/office/drawing/2014/main" id="{41AA47D4-E06B-8AA0-BEEE-93F1E5122AB7}"/>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ー父親の就労希望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希望就労日数では「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42.9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日」がともに</a:t>
            </a:r>
            <a:r>
              <a:rPr kumimoji="1" lang="en-US" altLang="ja-JP" sz="1400" dirty="0">
                <a:latin typeface="Meiryo UI" panose="020B0604030504040204" pitchFamily="50" charset="-128"/>
                <a:ea typeface="Meiryo UI" panose="020B0604030504040204" pitchFamily="50" charset="-128"/>
              </a:rPr>
              <a:t>11.4</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希望労働時間では「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25.0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16.7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時間未満」と「</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時間未満」がともに</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時間未満」と「</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時間未満」がともに</a:t>
            </a:r>
            <a:r>
              <a:rPr kumimoji="1" lang="en-US" altLang="ja-JP" sz="1400" dirty="0">
                <a:latin typeface="Meiryo UI" panose="020B0604030504040204" pitchFamily="50" charset="-128"/>
                <a:ea typeface="Meiryo UI" panose="020B0604030504040204" pitchFamily="50" charset="-128"/>
              </a:rPr>
              <a:t>8.3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414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17-1</a:t>
            </a:r>
            <a:r>
              <a:rPr kumimoji="1" lang="ja-JP" altLang="en-US" sz="1400" dirty="0">
                <a:latin typeface="Meiryo UI" panose="020B0604030504040204" pitchFamily="50" charset="-128"/>
                <a:ea typeface="Meiryo UI" panose="020B0604030504040204" pitchFamily="50" charset="-128"/>
              </a:rPr>
              <a:t>ー就労していない保護者が就労したい理由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「将来への備えのため（子どもの教育費、老後の備えなど）」が</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％で最も高く、次いで「働かないと、暮らしていけなくなるため」が</a:t>
            </a:r>
            <a:r>
              <a:rPr kumimoji="1" lang="en-US" altLang="ja-JP" sz="1400" dirty="0">
                <a:latin typeface="Meiryo UI" panose="020B0604030504040204" pitchFamily="50" charset="-128"/>
                <a:ea typeface="Meiryo UI" panose="020B0604030504040204" pitchFamily="50" charset="-128"/>
              </a:rPr>
              <a:t>38.8</a:t>
            </a:r>
            <a:r>
              <a:rPr kumimoji="1" lang="ja-JP" altLang="en-US" sz="1400" dirty="0">
                <a:latin typeface="Meiryo UI" panose="020B0604030504040204" pitchFamily="50" charset="-128"/>
                <a:ea typeface="Meiryo UI" panose="020B0604030504040204" pitchFamily="50" charset="-128"/>
              </a:rPr>
              <a:t>％、「仕事を通じて、自分の能力を発揮し、向上させたいため」が</a:t>
            </a:r>
            <a:r>
              <a:rPr kumimoji="1" lang="en-US" altLang="ja-JP" sz="1400" dirty="0">
                <a:latin typeface="Meiryo UI" panose="020B0604030504040204" pitchFamily="50" charset="-128"/>
                <a:ea typeface="Meiryo UI" panose="020B0604030504040204" pitchFamily="50" charset="-128"/>
              </a:rPr>
              <a:t>25.1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481170"/>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就労していない保護者が就労したい理由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F25F8F16-C737-2526-5C64-6AE5898CD327}"/>
              </a:ext>
            </a:extLst>
          </p:cNvPr>
          <p:cNvPicPr>
            <a:picLocks noChangeAspect="1"/>
          </p:cNvPicPr>
          <p:nvPr/>
        </p:nvPicPr>
        <p:blipFill>
          <a:blip r:embed="rId2"/>
          <a:stretch>
            <a:fillRect/>
          </a:stretch>
        </p:blipFill>
        <p:spPr>
          <a:xfrm>
            <a:off x="-432922" y="1982971"/>
            <a:ext cx="8532000" cy="4677861"/>
          </a:xfrm>
          <a:prstGeom prst="rect">
            <a:avLst/>
          </a:prstGeom>
        </p:spPr>
      </p:pic>
      <p:sp>
        <p:nvSpPr>
          <p:cNvPr id="3" name="スライド番号プレースホルダー 2">
            <a:extLst>
              <a:ext uri="{FF2B5EF4-FFF2-40B4-BE49-F238E27FC236}">
                <a16:creationId xmlns:a16="http://schemas.microsoft.com/office/drawing/2014/main" id="{CB9A7756-95AE-B431-3FEA-EAC01F23862E}"/>
              </a:ext>
            </a:extLst>
          </p:cNvPr>
          <p:cNvSpPr>
            <a:spLocks noGrp="1"/>
          </p:cNvSpPr>
          <p:nvPr>
            <p:ph type="sldNum" sz="quarter" idx="12"/>
          </p:nvPr>
        </p:nvSpPr>
        <p:spPr/>
        <p:txBody>
          <a:bodyPr/>
          <a:lstStyle/>
          <a:p>
            <a:fld id="{C4E6320A-E54E-4C75-AECD-96065BC1D0C9}" type="slidenum">
              <a:rPr kumimoji="1" lang="ja-JP" altLang="en-US" smtClean="0"/>
              <a:t>27</a:t>
            </a:fld>
            <a:endParaRPr kumimoji="1" lang="ja-JP" altLang="en-US" dirty="0"/>
          </a:p>
        </p:txBody>
      </p:sp>
    </p:spTree>
    <p:extLst>
      <p:ext uri="{BB962C8B-B14F-4D97-AF65-F5344CB8AC3E}">
        <p14:creationId xmlns:p14="http://schemas.microsoft.com/office/powerpoint/2010/main" val="75829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ー平日の施設やサービスの利用状況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「利用している」が</a:t>
            </a:r>
            <a:r>
              <a:rPr kumimoji="1" lang="en-US" altLang="ja-JP" sz="1400" dirty="0">
                <a:latin typeface="Meiryo UI" panose="020B0604030504040204" pitchFamily="50" charset="-128"/>
                <a:ea typeface="Meiryo UI" panose="020B0604030504040204" pitchFamily="50" charset="-128"/>
              </a:rPr>
              <a:t>74.9</a:t>
            </a:r>
            <a:r>
              <a:rPr kumimoji="1" lang="ja-JP" altLang="en-US" sz="1400" dirty="0">
                <a:latin typeface="Meiryo UI" panose="020B0604030504040204" pitchFamily="50" charset="-128"/>
                <a:ea typeface="Meiryo UI" panose="020B0604030504040204" pitchFamily="50" charset="-128"/>
              </a:rPr>
              <a:t>％、「利用していない」が</a:t>
            </a:r>
            <a:r>
              <a:rPr kumimoji="1" lang="en-US" altLang="ja-JP" sz="1400" dirty="0">
                <a:latin typeface="Meiryo UI" panose="020B0604030504040204" pitchFamily="50" charset="-128"/>
                <a:ea typeface="Meiryo UI" panose="020B0604030504040204" pitchFamily="50" charset="-128"/>
              </a:rPr>
              <a:t>24.2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868703"/>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平日の施設やサービスの利用状況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5F8D5CBF-3E5C-3F06-8105-43BBAEC0BFF3}"/>
              </a:ext>
            </a:extLst>
          </p:cNvPr>
          <p:cNvPicPr>
            <a:picLocks noChangeAspect="1"/>
          </p:cNvPicPr>
          <p:nvPr/>
        </p:nvPicPr>
        <p:blipFill>
          <a:blip r:embed="rId2"/>
          <a:stretch>
            <a:fillRect/>
          </a:stretch>
        </p:blipFill>
        <p:spPr>
          <a:xfrm>
            <a:off x="125999" y="2547126"/>
            <a:ext cx="8892000" cy="3809225"/>
          </a:xfrm>
          <a:prstGeom prst="rect">
            <a:avLst/>
          </a:prstGeom>
        </p:spPr>
      </p:pic>
      <p:sp>
        <p:nvSpPr>
          <p:cNvPr id="3" name="スライド番号プレースホルダー 2">
            <a:extLst>
              <a:ext uri="{FF2B5EF4-FFF2-40B4-BE49-F238E27FC236}">
                <a16:creationId xmlns:a16="http://schemas.microsoft.com/office/drawing/2014/main" id="{57955539-A14E-6872-9FC7-A762C7292ADD}"/>
              </a:ext>
            </a:extLst>
          </p:cNvPr>
          <p:cNvSpPr>
            <a:spLocks noGrp="1"/>
          </p:cNvSpPr>
          <p:nvPr>
            <p:ph type="sldNum" sz="quarter" idx="12"/>
          </p:nvPr>
        </p:nvSpPr>
        <p:spPr/>
        <p:txBody>
          <a:bodyPr/>
          <a:lstStyle/>
          <a:p>
            <a:fld id="{C4E6320A-E54E-4C75-AECD-96065BC1D0C9}" type="slidenum">
              <a:rPr kumimoji="1" lang="ja-JP" altLang="en-US" smtClean="0"/>
              <a:t>28</a:t>
            </a:fld>
            <a:endParaRPr kumimoji="1" lang="ja-JP" altLang="en-US" dirty="0"/>
          </a:p>
        </p:txBody>
      </p:sp>
    </p:spTree>
    <p:extLst>
      <p:ext uri="{BB962C8B-B14F-4D97-AF65-F5344CB8AC3E}">
        <p14:creationId xmlns:p14="http://schemas.microsoft.com/office/powerpoint/2010/main" val="240113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6F282F-ABEC-E0E0-AA2D-AF91C9089F7D}"/>
              </a:ext>
            </a:extLst>
          </p:cNvPr>
          <p:cNvSpPr>
            <a:spLocks noGrp="1"/>
          </p:cNvSpPr>
          <p:nvPr>
            <p:ph type="title"/>
          </p:nvPr>
        </p:nvSpPr>
        <p:spPr>
          <a:xfrm>
            <a:off x="628650" y="2446845"/>
            <a:ext cx="7886700" cy="1325563"/>
          </a:xfrm>
        </p:spPr>
        <p:txBody>
          <a:bodyPr>
            <a:normAutofit/>
          </a:bodyPr>
          <a:lstStyle/>
          <a:p>
            <a:pPr algn="ctr"/>
            <a:r>
              <a:rPr lang="ja-JP" altLang="ja-JP" sz="2400" b="1" kern="100" dirty="0">
                <a:effectLst/>
                <a:latin typeface="Meiryo UI" panose="020B0604030504040204" pitchFamily="50" charset="-128"/>
                <a:ea typeface="Meiryo UI" panose="020B0604030504040204" pitchFamily="50" charset="-128"/>
                <a:cs typeface="Times New Roman" panose="02020603050405020304" pitchFamily="18" charset="0"/>
              </a:rPr>
              <a:t>Ⅱ　調査結果</a:t>
            </a:r>
            <a:endParaRPr kumimoji="1" lang="ja-JP" altLang="en-US"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6E0F687-5BFF-1CB8-D4E5-66E8A1CC3D9F}"/>
              </a:ext>
            </a:extLst>
          </p:cNvPr>
          <p:cNvSpPr>
            <a:spLocks noGrp="1"/>
          </p:cNvSpPr>
          <p:nvPr>
            <p:ph type="sldNum" sz="quarter" idx="12"/>
          </p:nvPr>
        </p:nvSpPr>
        <p:spPr>
          <a:xfrm>
            <a:off x="6484908" y="6356351"/>
            <a:ext cx="2057400" cy="365125"/>
          </a:xfrm>
        </p:spPr>
        <p:txBody>
          <a:bodyPr/>
          <a:lstStyle/>
          <a:p>
            <a:fld id="{C4E6320A-E54E-4C75-AECD-96065BC1D0C9}" type="slidenum">
              <a:rPr kumimoji="1" lang="ja-JP" altLang="en-US" smtClean="0"/>
              <a:pPr/>
              <a:t>2</a:t>
            </a:fld>
            <a:endParaRPr kumimoji="1" lang="ja-JP" altLang="en-US" dirty="0"/>
          </a:p>
        </p:txBody>
      </p:sp>
    </p:spTree>
    <p:extLst>
      <p:ext uri="{BB962C8B-B14F-4D97-AF65-F5344CB8AC3E}">
        <p14:creationId xmlns:p14="http://schemas.microsoft.com/office/powerpoint/2010/main" val="981040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4A5F37-0C37-4112-0AE2-695B9EE5B27F}"/>
              </a:ext>
            </a:extLst>
          </p:cNvPr>
          <p:cNvPicPr>
            <a:picLocks noChangeAspect="1"/>
          </p:cNvPicPr>
          <p:nvPr/>
        </p:nvPicPr>
        <p:blipFill>
          <a:blip r:embed="rId2"/>
          <a:stretch>
            <a:fillRect/>
          </a:stretch>
        </p:blipFill>
        <p:spPr>
          <a:xfrm>
            <a:off x="0" y="1820957"/>
            <a:ext cx="9252000" cy="4751648"/>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18-1</a:t>
            </a:r>
            <a:r>
              <a:rPr kumimoji="1" lang="ja-JP" altLang="en-US" sz="1400" dirty="0">
                <a:latin typeface="Meiryo UI" panose="020B0604030504040204" pitchFamily="50" charset="-128"/>
                <a:ea typeface="Meiryo UI" panose="020B0604030504040204" pitchFamily="50" charset="-128"/>
              </a:rPr>
              <a:t>ー施設やサービスを利用していない理由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「ご自身や配偶者が子どもの面倒をみているため、利用する必要がない」が</a:t>
            </a:r>
            <a:r>
              <a:rPr kumimoji="1" lang="en-US" altLang="ja-JP" sz="1400" dirty="0">
                <a:latin typeface="Meiryo UI" panose="020B0604030504040204" pitchFamily="50" charset="-128"/>
                <a:ea typeface="Meiryo UI" panose="020B0604030504040204" pitchFamily="50" charset="-128"/>
              </a:rPr>
              <a:t>45.5</a:t>
            </a:r>
            <a:r>
              <a:rPr kumimoji="1" lang="ja-JP" altLang="en-US" sz="1400" dirty="0">
                <a:latin typeface="Meiryo UI" panose="020B0604030504040204" pitchFamily="50" charset="-128"/>
                <a:ea typeface="Meiryo UI" panose="020B0604030504040204" pitchFamily="50" charset="-128"/>
              </a:rPr>
              <a:t>％で最も高く、次いで「子どもがまだ小さいため（　　　）歳くらいになったら利用しようと考えている」が</a:t>
            </a:r>
            <a:r>
              <a:rPr kumimoji="1" lang="en-US" altLang="ja-JP" sz="1400" dirty="0">
                <a:latin typeface="Meiryo UI" panose="020B0604030504040204" pitchFamily="50" charset="-128"/>
                <a:ea typeface="Meiryo UI" panose="020B0604030504040204" pitchFamily="50" charset="-128"/>
              </a:rPr>
              <a:t>29.3</a:t>
            </a:r>
            <a:r>
              <a:rPr kumimoji="1" lang="ja-JP" altLang="en-US" sz="1400" dirty="0">
                <a:latin typeface="Meiryo UI" panose="020B0604030504040204" pitchFamily="50" charset="-128"/>
                <a:ea typeface="Meiryo UI" panose="020B0604030504040204" pitchFamily="50" charset="-128"/>
              </a:rPr>
              <a:t>％、「利用したいが、幼稚園や保育所、認定こども園などに空きがない」が</a:t>
            </a:r>
            <a:r>
              <a:rPr kumimoji="1" lang="en-US" altLang="ja-JP" sz="1400" dirty="0">
                <a:latin typeface="Meiryo UI" panose="020B0604030504040204" pitchFamily="50" charset="-128"/>
                <a:ea typeface="Meiryo UI" panose="020B0604030504040204" pitchFamily="50" charset="-128"/>
              </a:rPr>
              <a:t>15.6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利用したい子どもの年齢は「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40.2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31.4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15.3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73643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施設やサービスを利用していない理由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3593750" y="5864357"/>
            <a:ext cx="504758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子どもがまだ</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小さいため（　　）歳くらい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になったら利用したい</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BD46566F-80CA-2395-B6D0-F91832C0A5F9}"/>
              </a:ext>
            </a:extLst>
          </p:cNvPr>
          <p:cNvPicPr>
            <a:picLocks noChangeAspect="1"/>
          </p:cNvPicPr>
          <p:nvPr/>
        </p:nvPicPr>
        <p:blipFill>
          <a:blip r:embed="rId3"/>
          <a:stretch>
            <a:fillRect/>
          </a:stretch>
        </p:blipFill>
        <p:spPr>
          <a:xfrm>
            <a:off x="3593750" y="4314680"/>
            <a:ext cx="7308000" cy="2543320"/>
          </a:xfrm>
          <a:prstGeom prst="rect">
            <a:avLst/>
          </a:prstGeom>
        </p:spPr>
      </p:pic>
      <p:sp>
        <p:nvSpPr>
          <p:cNvPr id="3" name="スライド番号プレースホルダー 2">
            <a:extLst>
              <a:ext uri="{FF2B5EF4-FFF2-40B4-BE49-F238E27FC236}">
                <a16:creationId xmlns:a16="http://schemas.microsoft.com/office/drawing/2014/main" id="{7793992C-F629-334B-8427-BDEABAB633B1}"/>
              </a:ext>
            </a:extLst>
          </p:cNvPr>
          <p:cNvSpPr>
            <a:spLocks noGrp="1"/>
          </p:cNvSpPr>
          <p:nvPr>
            <p:ph type="sldNum" sz="quarter" idx="12"/>
          </p:nvPr>
        </p:nvSpPr>
        <p:spPr/>
        <p:txBody>
          <a:bodyPr/>
          <a:lstStyle/>
          <a:p>
            <a:fld id="{C4E6320A-E54E-4C75-AECD-96065BC1D0C9}" type="slidenum">
              <a:rPr kumimoji="1" lang="ja-JP" altLang="en-US" smtClean="0"/>
              <a:t>29</a:t>
            </a:fld>
            <a:endParaRPr kumimoji="1" lang="ja-JP" altLang="en-US" dirty="0"/>
          </a:p>
        </p:txBody>
      </p:sp>
    </p:spTree>
    <p:extLst>
      <p:ext uri="{BB962C8B-B14F-4D97-AF65-F5344CB8AC3E}">
        <p14:creationId xmlns:p14="http://schemas.microsoft.com/office/powerpoint/2010/main" val="291688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18-2</a:t>
            </a:r>
            <a:r>
              <a:rPr kumimoji="1" lang="ja-JP" altLang="en-US" sz="1400" dirty="0">
                <a:latin typeface="Meiryo UI" panose="020B0604030504040204" pitchFamily="50" charset="-128"/>
                <a:ea typeface="Meiryo UI" panose="020B0604030504040204" pitchFamily="50" charset="-128"/>
              </a:rPr>
              <a:t>ー定期的に利用している施設やサービス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「認可保育所」が</a:t>
            </a:r>
            <a:r>
              <a:rPr kumimoji="1" lang="en-US" altLang="ja-JP" sz="1400" dirty="0">
                <a:latin typeface="Meiryo UI" panose="020B0604030504040204" pitchFamily="50" charset="-128"/>
                <a:ea typeface="Meiryo UI" panose="020B0604030504040204" pitchFamily="50" charset="-128"/>
              </a:rPr>
              <a:t>34.0</a:t>
            </a:r>
            <a:r>
              <a:rPr kumimoji="1" lang="ja-JP" altLang="en-US" sz="1400" dirty="0">
                <a:latin typeface="Meiryo UI" panose="020B0604030504040204" pitchFamily="50" charset="-128"/>
                <a:ea typeface="Meiryo UI" panose="020B0604030504040204" pitchFamily="50" charset="-128"/>
              </a:rPr>
              <a:t>％で最も高く、次いで「認定こども園」が</a:t>
            </a:r>
            <a:r>
              <a:rPr kumimoji="1" lang="en-US" altLang="ja-JP" sz="1400" dirty="0">
                <a:latin typeface="Meiryo UI" panose="020B0604030504040204" pitchFamily="50" charset="-128"/>
                <a:ea typeface="Meiryo UI" panose="020B0604030504040204" pitchFamily="50" charset="-128"/>
              </a:rPr>
              <a:t>31.8</a:t>
            </a:r>
            <a:r>
              <a:rPr kumimoji="1" lang="ja-JP" altLang="en-US" sz="1400" dirty="0">
                <a:latin typeface="Meiryo UI" panose="020B0604030504040204" pitchFamily="50" charset="-128"/>
                <a:ea typeface="Meiryo UI" panose="020B0604030504040204" pitchFamily="50" charset="-128"/>
              </a:rPr>
              <a:t>％、「幼稚園（通常就園時間）」が</a:t>
            </a:r>
            <a:r>
              <a:rPr kumimoji="1" lang="en-US" altLang="ja-JP" sz="1400" dirty="0">
                <a:latin typeface="Meiryo UI" panose="020B0604030504040204" pitchFamily="50" charset="-128"/>
                <a:ea typeface="Meiryo UI" panose="020B0604030504040204" pitchFamily="50" charset="-128"/>
              </a:rPr>
              <a:t>17.8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78130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定期的に利用している施設やサービス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9851EFD5-E347-65F2-95A7-425A0E56D46E}"/>
              </a:ext>
            </a:extLst>
          </p:cNvPr>
          <p:cNvPicPr>
            <a:picLocks noChangeAspect="1"/>
          </p:cNvPicPr>
          <p:nvPr/>
        </p:nvPicPr>
        <p:blipFill>
          <a:blip r:embed="rId2"/>
          <a:stretch>
            <a:fillRect/>
          </a:stretch>
        </p:blipFill>
        <p:spPr>
          <a:xfrm>
            <a:off x="-144504" y="2276741"/>
            <a:ext cx="9720000" cy="4992005"/>
          </a:xfrm>
          <a:prstGeom prst="rect">
            <a:avLst/>
          </a:prstGeom>
        </p:spPr>
      </p:pic>
      <p:sp>
        <p:nvSpPr>
          <p:cNvPr id="3" name="スライド番号プレースホルダー 2">
            <a:extLst>
              <a:ext uri="{FF2B5EF4-FFF2-40B4-BE49-F238E27FC236}">
                <a16:creationId xmlns:a16="http://schemas.microsoft.com/office/drawing/2014/main" id="{B4B0FC8F-6B9A-2C6B-D7C7-60ED991FCA46}"/>
              </a:ext>
            </a:extLst>
          </p:cNvPr>
          <p:cNvSpPr>
            <a:spLocks noGrp="1"/>
          </p:cNvSpPr>
          <p:nvPr>
            <p:ph type="sldNum" sz="quarter" idx="12"/>
          </p:nvPr>
        </p:nvSpPr>
        <p:spPr/>
        <p:txBody>
          <a:bodyPr/>
          <a:lstStyle/>
          <a:p>
            <a:fld id="{C4E6320A-E54E-4C75-AECD-96065BC1D0C9}" type="slidenum">
              <a:rPr kumimoji="1" lang="ja-JP" altLang="en-US" smtClean="0"/>
              <a:t>30</a:t>
            </a:fld>
            <a:endParaRPr kumimoji="1" lang="ja-JP" altLang="en-US" dirty="0"/>
          </a:p>
        </p:txBody>
      </p:sp>
    </p:spTree>
    <p:extLst>
      <p:ext uri="{BB962C8B-B14F-4D97-AF65-F5344CB8AC3E}">
        <p14:creationId xmlns:p14="http://schemas.microsoft.com/office/powerpoint/2010/main" val="312571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18-3</a:t>
            </a:r>
            <a:r>
              <a:rPr kumimoji="1" lang="ja-JP" altLang="en-US" sz="1400" dirty="0">
                <a:latin typeface="Meiryo UI" panose="020B0604030504040204" pitchFamily="50" charset="-128"/>
                <a:ea typeface="Meiryo UI" panose="020B0604030504040204" pitchFamily="50" charset="-128"/>
              </a:rPr>
              <a:t>ー週当たりのサービス利用日数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83.2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17.6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14.3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12.2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8.2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時間未満」と「</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時間未満」がともに</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0.4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3D81F2C-19AA-A270-E796-C1287AFD02E9}"/>
              </a:ext>
            </a:extLst>
          </p:cNvPr>
          <p:cNvSpPr txBox="1"/>
          <p:nvPr/>
        </p:nvSpPr>
        <p:spPr>
          <a:xfrm>
            <a:off x="-72165" y="2098562"/>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週当たりのサービス利用日数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B2540074-D9A2-7C7B-2B16-72662D7287C3}"/>
              </a:ext>
            </a:extLst>
          </p:cNvPr>
          <p:cNvSpPr txBox="1"/>
          <p:nvPr/>
        </p:nvSpPr>
        <p:spPr>
          <a:xfrm>
            <a:off x="4572000" y="2117087"/>
            <a:ext cx="457199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サービス利用時間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8FD46DBB-F433-53AC-E562-9305F208472C}"/>
              </a:ext>
            </a:extLst>
          </p:cNvPr>
          <p:cNvPicPr>
            <a:picLocks noChangeAspect="1"/>
          </p:cNvPicPr>
          <p:nvPr/>
        </p:nvPicPr>
        <p:blipFill>
          <a:blip r:embed="rId2"/>
          <a:stretch>
            <a:fillRect/>
          </a:stretch>
        </p:blipFill>
        <p:spPr>
          <a:xfrm>
            <a:off x="-2331994" y="2375561"/>
            <a:ext cx="7992000" cy="4107190"/>
          </a:xfrm>
          <a:prstGeom prst="rect">
            <a:avLst/>
          </a:prstGeom>
        </p:spPr>
      </p:pic>
      <p:pic>
        <p:nvPicPr>
          <p:cNvPr id="9" name="図 8">
            <a:extLst>
              <a:ext uri="{FF2B5EF4-FFF2-40B4-BE49-F238E27FC236}">
                <a16:creationId xmlns:a16="http://schemas.microsoft.com/office/drawing/2014/main" id="{7B5AF061-6EB6-65FC-91EF-E05CDE821115}"/>
              </a:ext>
            </a:extLst>
          </p:cNvPr>
          <p:cNvPicPr>
            <a:picLocks noChangeAspect="1"/>
          </p:cNvPicPr>
          <p:nvPr/>
        </p:nvPicPr>
        <p:blipFill>
          <a:blip r:embed="rId3"/>
          <a:stretch>
            <a:fillRect/>
          </a:stretch>
        </p:blipFill>
        <p:spPr>
          <a:xfrm>
            <a:off x="2213835" y="2289451"/>
            <a:ext cx="7992000" cy="4804624"/>
          </a:xfrm>
          <a:prstGeom prst="rect">
            <a:avLst/>
          </a:prstGeom>
        </p:spPr>
      </p:pic>
      <p:sp>
        <p:nvSpPr>
          <p:cNvPr id="4" name="スライド番号プレースホルダー 3">
            <a:extLst>
              <a:ext uri="{FF2B5EF4-FFF2-40B4-BE49-F238E27FC236}">
                <a16:creationId xmlns:a16="http://schemas.microsoft.com/office/drawing/2014/main" id="{2858E5F7-1137-A835-1048-1C8B823445C2}"/>
              </a:ext>
            </a:extLst>
          </p:cNvPr>
          <p:cNvSpPr>
            <a:spLocks noGrp="1"/>
          </p:cNvSpPr>
          <p:nvPr>
            <p:ph type="sldNum" sz="quarter" idx="12"/>
          </p:nvPr>
        </p:nvSpPr>
        <p:spPr/>
        <p:txBody>
          <a:bodyPr/>
          <a:lstStyle/>
          <a:p>
            <a:fld id="{C4E6320A-E54E-4C75-AECD-96065BC1D0C9}" type="slidenum">
              <a:rPr kumimoji="1" lang="ja-JP" altLang="en-US" smtClean="0"/>
              <a:t>31</a:t>
            </a:fld>
            <a:endParaRPr kumimoji="1" lang="ja-JP" altLang="en-US" dirty="0"/>
          </a:p>
        </p:txBody>
      </p:sp>
    </p:spTree>
    <p:extLst>
      <p:ext uri="{BB962C8B-B14F-4D97-AF65-F5344CB8AC3E}">
        <p14:creationId xmlns:p14="http://schemas.microsoft.com/office/powerpoint/2010/main" val="329276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18-3</a:t>
            </a:r>
            <a:r>
              <a:rPr kumimoji="1" lang="ja-JP" altLang="en-US" sz="1400" dirty="0">
                <a:latin typeface="Meiryo UI" panose="020B0604030504040204" pitchFamily="50" charset="-128"/>
                <a:ea typeface="Meiryo UI" panose="020B0604030504040204" pitchFamily="50" charset="-128"/>
              </a:rPr>
              <a:t>ー週当たりのサービス利用日数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41.4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36.4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14.0</a:t>
            </a:r>
            <a:r>
              <a:rPr kumimoji="1" lang="ja-JP" altLang="en-US" sz="1400" dirty="0">
                <a:latin typeface="Meiryo UI" panose="020B0604030504040204" pitchFamily="50" charset="-128"/>
                <a:ea typeface="Meiryo UI" panose="020B0604030504040204" pitchFamily="50" charset="-128"/>
              </a:rPr>
              <a:t>％となっています。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30.0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19.5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16.6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0E8521F-914D-59AB-FE27-FC03E7CBF7BE}"/>
              </a:ext>
            </a:extLst>
          </p:cNvPr>
          <p:cNvSpPr txBox="1"/>
          <p:nvPr/>
        </p:nvSpPr>
        <p:spPr>
          <a:xfrm>
            <a:off x="-21021" y="1819519"/>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サービス利用開始時間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9ABF3382-8C17-A2BC-37D3-836FA4E75BCF}"/>
              </a:ext>
            </a:extLst>
          </p:cNvPr>
          <p:cNvSpPr txBox="1"/>
          <p:nvPr/>
        </p:nvSpPr>
        <p:spPr>
          <a:xfrm>
            <a:off x="4593023" y="1855724"/>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サービス利用終了時間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01045B74-904D-052B-57E0-F31607702EAB}"/>
              </a:ext>
            </a:extLst>
          </p:cNvPr>
          <p:cNvPicPr>
            <a:picLocks noChangeAspect="1"/>
          </p:cNvPicPr>
          <p:nvPr/>
        </p:nvPicPr>
        <p:blipFill>
          <a:blip r:embed="rId2"/>
          <a:stretch>
            <a:fillRect/>
          </a:stretch>
        </p:blipFill>
        <p:spPr>
          <a:xfrm>
            <a:off x="-2128236" y="2084408"/>
            <a:ext cx="7992000" cy="4550259"/>
          </a:xfrm>
          <a:prstGeom prst="rect">
            <a:avLst/>
          </a:prstGeom>
        </p:spPr>
      </p:pic>
      <p:pic>
        <p:nvPicPr>
          <p:cNvPr id="12" name="図 11">
            <a:extLst>
              <a:ext uri="{FF2B5EF4-FFF2-40B4-BE49-F238E27FC236}">
                <a16:creationId xmlns:a16="http://schemas.microsoft.com/office/drawing/2014/main" id="{D11FDD54-5F04-ABCA-B88C-DEFD7FCFC519}"/>
              </a:ext>
            </a:extLst>
          </p:cNvPr>
          <p:cNvPicPr>
            <a:picLocks noChangeAspect="1"/>
          </p:cNvPicPr>
          <p:nvPr/>
        </p:nvPicPr>
        <p:blipFill>
          <a:blip r:embed="rId3"/>
          <a:stretch>
            <a:fillRect/>
          </a:stretch>
        </p:blipFill>
        <p:spPr>
          <a:xfrm>
            <a:off x="2229863" y="2096518"/>
            <a:ext cx="7992000" cy="4594054"/>
          </a:xfrm>
          <a:prstGeom prst="rect">
            <a:avLst/>
          </a:prstGeom>
        </p:spPr>
      </p:pic>
      <p:sp>
        <p:nvSpPr>
          <p:cNvPr id="5" name="スライド番号プレースホルダー 4">
            <a:extLst>
              <a:ext uri="{FF2B5EF4-FFF2-40B4-BE49-F238E27FC236}">
                <a16:creationId xmlns:a16="http://schemas.microsoft.com/office/drawing/2014/main" id="{12778E2E-39A3-43CD-D491-F40DE0A01930}"/>
              </a:ext>
            </a:extLst>
          </p:cNvPr>
          <p:cNvSpPr>
            <a:spLocks noGrp="1"/>
          </p:cNvSpPr>
          <p:nvPr>
            <p:ph type="sldNum" sz="quarter" idx="12"/>
          </p:nvPr>
        </p:nvSpPr>
        <p:spPr/>
        <p:txBody>
          <a:bodyPr/>
          <a:lstStyle/>
          <a:p>
            <a:fld id="{C4E6320A-E54E-4C75-AECD-96065BC1D0C9}" type="slidenum">
              <a:rPr kumimoji="1" lang="ja-JP" altLang="en-US" smtClean="0"/>
              <a:t>32</a:t>
            </a:fld>
            <a:endParaRPr kumimoji="1" lang="ja-JP" altLang="en-US" dirty="0"/>
          </a:p>
        </p:txBody>
      </p:sp>
    </p:spTree>
    <p:extLst>
      <p:ext uri="{BB962C8B-B14F-4D97-AF65-F5344CB8AC3E}">
        <p14:creationId xmlns:p14="http://schemas.microsoft.com/office/powerpoint/2010/main" val="288234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815882"/>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18-3</a:t>
            </a:r>
            <a:r>
              <a:rPr kumimoji="1" lang="ja-JP" altLang="en-US" sz="1400" dirty="0">
                <a:latin typeface="Meiryo UI" panose="020B0604030504040204" pitchFamily="50" charset="-128"/>
                <a:ea typeface="Meiryo UI" panose="020B0604030504040204" pitchFamily="50" charset="-128"/>
              </a:rPr>
              <a:t>ー週当たりのサービス利用日数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62.2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8.4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0.6</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希望利用時間は「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16.6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13.9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12.6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9.8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7.2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時間未満」と「</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時間未満」がともに</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0.8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7" name="テキスト ボックス 6">
            <a:extLst>
              <a:ext uri="{FF2B5EF4-FFF2-40B4-BE49-F238E27FC236}">
                <a16:creationId xmlns:a16="http://schemas.microsoft.com/office/drawing/2014/main" id="{13D81F2C-19AA-A270-E796-C1287AFD02E9}"/>
              </a:ext>
            </a:extLst>
          </p:cNvPr>
          <p:cNvSpPr txBox="1"/>
          <p:nvPr/>
        </p:nvSpPr>
        <p:spPr>
          <a:xfrm>
            <a:off x="97620" y="2353807"/>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週当たりの希望サービス利用日数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B2540074-D9A2-7C7B-2B16-72662D7287C3}"/>
              </a:ext>
            </a:extLst>
          </p:cNvPr>
          <p:cNvSpPr txBox="1"/>
          <p:nvPr/>
        </p:nvSpPr>
        <p:spPr>
          <a:xfrm>
            <a:off x="4669618" y="2379227"/>
            <a:ext cx="457199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希望サービス利用時間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C003A63D-A11C-B4A7-F289-F508E1628DEB}"/>
              </a:ext>
            </a:extLst>
          </p:cNvPr>
          <p:cNvPicPr>
            <a:picLocks noChangeAspect="1"/>
          </p:cNvPicPr>
          <p:nvPr/>
        </p:nvPicPr>
        <p:blipFill>
          <a:blip r:embed="rId2"/>
          <a:stretch>
            <a:fillRect/>
          </a:stretch>
        </p:blipFill>
        <p:spPr>
          <a:xfrm>
            <a:off x="-2196668" y="2642527"/>
            <a:ext cx="7344000" cy="3774172"/>
          </a:xfrm>
          <a:prstGeom prst="rect">
            <a:avLst/>
          </a:prstGeom>
        </p:spPr>
      </p:pic>
      <p:pic>
        <p:nvPicPr>
          <p:cNvPr id="10" name="図 9">
            <a:extLst>
              <a:ext uri="{FF2B5EF4-FFF2-40B4-BE49-F238E27FC236}">
                <a16:creationId xmlns:a16="http://schemas.microsoft.com/office/drawing/2014/main" id="{4E1E32CA-5557-F216-7AD5-D6E876D51771}"/>
              </a:ext>
            </a:extLst>
          </p:cNvPr>
          <p:cNvPicPr>
            <a:picLocks noChangeAspect="1"/>
          </p:cNvPicPr>
          <p:nvPr/>
        </p:nvPicPr>
        <p:blipFill>
          <a:blip r:embed="rId3"/>
          <a:stretch>
            <a:fillRect/>
          </a:stretch>
        </p:blipFill>
        <p:spPr>
          <a:xfrm>
            <a:off x="2621611" y="2626127"/>
            <a:ext cx="7308000" cy="4393426"/>
          </a:xfrm>
          <a:prstGeom prst="rect">
            <a:avLst/>
          </a:prstGeom>
        </p:spPr>
      </p:pic>
      <p:sp>
        <p:nvSpPr>
          <p:cNvPr id="4" name="スライド番号プレースホルダー 3">
            <a:extLst>
              <a:ext uri="{FF2B5EF4-FFF2-40B4-BE49-F238E27FC236}">
                <a16:creationId xmlns:a16="http://schemas.microsoft.com/office/drawing/2014/main" id="{CD5FE899-74B6-973D-F4E1-B0FC81A33130}"/>
              </a:ext>
            </a:extLst>
          </p:cNvPr>
          <p:cNvSpPr>
            <a:spLocks noGrp="1"/>
          </p:cNvSpPr>
          <p:nvPr>
            <p:ph type="sldNum" sz="quarter" idx="12"/>
          </p:nvPr>
        </p:nvSpPr>
        <p:spPr/>
        <p:txBody>
          <a:bodyPr/>
          <a:lstStyle/>
          <a:p>
            <a:fld id="{C4E6320A-E54E-4C75-AECD-96065BC1D0C9}" type="slidenum">
              <a:rPr kumimoji="1" lang="ja-JP" altLang="en-US" smtClean="0"/>
              <a:t>33</a:t>
            </a:fld>
            <a:endParaRPr kumimoji="1" lang="ja-JP" altLang="en-US" dirty="0"/>
          </a:p>
        </p:txBody>
      </p:sp>
    </p:spTree>
    <p:extLst>
      <p:ext uri="{BB962C8B-B14F-4D97-AF65-F5344CB8AC3E}">
        <p14:creationId xmlns:p14="http://schemas.microsoft.com/office/powerpoint/2010/main" val="125179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18-3</a:t>
            </a:r>
            <a:r>
              <a:rPr kumimoji="1" lang="ja-JP" altLang="en-US" sz="1400" dirty="0">
                <a:latin typeface="Meiryo UI" panose="020B0604030504040204" pitchFamily="50" charset="-128"/>
                <a:ea typeface="Meiryo UI" panose="020B0604030504040204" pitchFamily="50" charset="-128"/>
              </a:rPr>
              <a:t>ー週当たりのサービス利用日数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35.0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23.7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21.7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12.8</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3" name="テキスト ボックス 2">
            <a:extLst>
              <a:ext uri="{FF2B5EF4-FFF2-40B4-BE49-F238E27FC236}">
                <a16:creationId xmlns:a16="http://schemas.microsoft.com/office/drawing/2014/main" id="{00E8521F-914D-59AB-FE27-FC03E7CBF7BE}"/>
              </a:ext>
            </a:extLst>
          </p:cNvPr>
          <p:cNvSpPr txBox="1"/>
          <p:nvPr/>
        </p:nvSpPr>
        <p:spPr>
          <a:xfrm>
            <a:off x="-73571" y="1673210"/>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希望サービス利用開始時間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9ABF3382-8C17-A2BC-37D3-836FA4E75BCF}"/>
              </a:ext>
            </a:extLst>
          </p:cNvPr>
          <p:cNvSpPr txBox="1"/>
          <p:nvPr/>
        </p:nvSpPr>
        <p:spPr>
          <a:xfrm>
            <a:off x="4498428" y="1673209"/>
            <a:ext cx="457200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希望サービス利用終了時間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FD0D89A0-A8EC-22F3-451C-E543E35F3CD5}"/>
              </a:ext>
            </a:extLst>
          </p:cNvPr>
          <p:cNvPicPr>
            <a:picLocks noChangeAspect="1"/>
          </p:cNvPicPr>
          <p:nvPr/>
        </p:nvPicPr>
        <p:blipFill>
          <a:blip r:embed="rId2"/>
          <a:stretch>
            <a:fillRect/>
          </a:stretch>
        </p:blipFill>
        <p:spPr>
          <a:xfrm>
            <a:off x="-2185148" y="2171217"/>
            <a:ext cx="7992000" cy="4550259"/>
          </a:xfrm>
          <a:prstGeom prst="rect">
            <a:avLst/>
          </a:prstGeom>
        </p:spPr>
      </p:pic>
      <p:pic>
        <p:nvPicPr>
          <p:cNvPr id="9" name="図 8">
            <a:extLst>
              <a:ext uri="{FF2B5EF4-FFF2-40B4-BE49-F238E27FC236}">
                <a16:creationId xmlns:a16="http://schemas.microsoft.com/office/drawing/2014/main" id="{8A7DFA56-D84D-0565-5150-A892371E3A84}"/>
              </a:ext>
            </a:extLst>
          </p:cNvPr>
          <p:cNvPicPr>
            <a:picLocks noChangeAspect="1"/>
          </p:cNvPicPr>
          <p:nvPr/>
        </p:nvPicPr>
        <p:blipFill>
          <a:blip r:embed="rId3"/>
          <a:stretch>
            <a:fillRect/>
          </a:stretch>
        </p:blipFill>
        <p:spPr>
          <a:xfrm>
            <a:off x="2103099" y="2167638"/>
            <a:ext cx="7992000" cy="4594054"/>
          </a:xfrm>
          <a:prstGeom prst="rect">
            <a:avLst/>
          </a:prstGeom>
        </p:spPr>
      </p:pic>
      <p:sp>
        <p:nvSpPr>
          <p:cNvPr id="5" name="スライド番号プレースホルダー 4">
            <a:extLst>
              <a:ext uri="{FF2B5EF4-FFF2-40B4-BE49-F238E27FC236}">
                <a16:creationId xmlns:a16="http://schemas.microsoft.com/office/drawing/2014/main" id="{56B11816-86DB-9203-8FE5-5315DD8010BE}"/>
              </a:ext>
            </a:extLst>
          </p:cNvPr>
          <p:cNvSpPr>
            <a:spLocks noGrp="1"/>
          </p:cNvSpPr>
          <p:nvPr>
            <p:ph type="sldNum" sz="quarter" idx="12"/>
          </p:nvPr>
        </p:nvSpPr>
        <p:spPr/>
        <p:txBody>
          <a:bodyPr/>
          <a:lstStyle/>
          <a:p>
            <a:fld id="{C4E6320A-E54E-4C75-AECD-96065BC1D0C9}" type="slidenum">
              <a:rPr kumimoji="1" lang="ja-JP" altLang="en-US" smtClean="0"/>
              <a:t>34</a:t>
            </a:fld>
            <a:endParaRPr kumimoji="1" lang="ja-JP" altLang="en-US" dirty="0"/>
          </a:p>
        </p:txBody>
      </p:sp>
    </p:spTree>
    <p:extLst>
      <p:ext uri="{BB962C8B-B14F-4D97-AF65-F5344CB8AC3E}">
        <p14:creationId xmlns:p14="http://schemas.microsoft.com/office/powerpoint/2010/main" val="231916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18-4</a:t>
            </a:r>
            <a:r>
              <a:rPr kumimoji="1" lang="ja-JP" altLang="en-US" sz="1400" dirty="0">
                <a:latin typeface="Meiryo UI" panose="020B0604030504040204" pitchFamily="50" charset="-128"/>
                <a:ea typeface="Meiryo UI" panose="020B0604030504040204" pitchFamily="50" charset="-128"/>
              </a:rPr>
              <a:t>ー施設や利用サービスの所在地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「住んでいる●●市（町／村）内（自宅を訪問するサービスも含む）」が</a:t>
            </a:r>
            <a:r>
              <a:rPr kumimoji="1" lang="en-US" altLang="ja-JP" sz="1400" dirty="0">
                <a:latin typeface="Meiryo UI" panose="020B0604030504040204" pitchFamily="50" charset="-128"/>
                <a:ea typeface="Meiryo UI" panose="020B0604030504040204" pitchFamily="50" charset="-128"/>
              </a:rPr>
              <a:t>87.8</a:t>
            </a:r>
            <a:r>
              <a:rPr kumimoji="1" lang="ja-JP" altLang="en-US" sz="1400" dirty="0">
                <a:latin typeface="Meiryo UI" panose="020B0604030504040204" pitchFamily="50" charset="-128"/>
                <a:ea typeface="Meiryo UI" panose="020B0604030504040204" pitchFamily="50" charset="-128"/>
              </a:rPr>
              <a:t>％で最も高く、次いで「他の市町村」が</a:t>
            </a:r>
            <a:r>
              <a:rPr kumimoji="1" lang="en-US" altLang="ja-JP" sz="1400" dirty="0">
                <a:latin typeface="Meiryo UI" panose="020B0604030504040204" pitchFamily="50" charset="-128"/>
                <a:ea typeface="Meiryo UI" panose="020B0604030504040204" pitchFamily="50" charset="-128"/>
              </a:rPr>
              <a:t>9.6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282209" y="1613551"/>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施設や利用サービスの所在地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72F6348C-4403-843C-5A45-AFC02917B9C4}"/>
              </a:ext>
            </a:extLst>
          </p:cNvPr>
          <p:cNvPicPr>
            <a:picLocks noChangeAspect="1"/>
          </p:cNvPicPr>
          <p:nvPr/>
        </p:nvPicPr>
        <p:blipFill>
          <a:blip r:embed="rId2"/>
          <a:stretch>
            <a:fillRect/>
          </a:stretch>
        </p:blipFill>
        <p:spPr>
          <a:xfrm>
            <a:off x="191751" y="2336031"/>
            <a:ext cx="8532000" cy="3655005"/>
          </a:xfrm>
          <a:prstGeom prst="rect">
            <a:avLst/>
          </a:prstGeom>
        </p:spPr>
      </p:pic>
      <p:sp>
        <p:nvSpPr>
          <p:cNvPr id="3" name="スライド番号プレースホルダー 2">
            <a:extLst>
              <a:ext uri="{FF2B5EF4-FFF2-40B4-BE49-F238E27FC236}">
                <a16:creationId xmlns:a16="http://schemas.microsoft.com/office/drawing/2014/main" id="{61232EBF-1470-A217-8FD9-D3A86D87E62F}"/>
              </a:ext>
            </a:extLst>
          </p:cNvPr>
          <p:cNvSpPr>
            <a:spLocks noGrp="1"/>
          </p:cNvSpPr>
          <p:nvPr>
            <p:ph type="sldNum" sz="quarter" idx="12"/>
          </p:nvPr>
        </p:nvSpPr>
        <p:spPr/>
        <p:txBody>
          <a:bodyPr/>
          <a:lstStyle/>
          <a:p>
            <a:fld id="{C4E6320A-E54E-4C75-AECD-96065BC1D0C9}" type="slidenum">
              <a:rPr kumimoji="1" lang="ja-JP" altLang="en-US" smtClean="0"/>
              <a:t>35</a:t>
            </a:fld>
            <a:endParaRPr kumimoji="1" lang="ja-JP" altLang="en-US" dirty="0"/>
          </a:p>
        </p:txBody>
      </p:sp>
    </p:spTree>
    <p:extLst>
      <p:ext uri="{BB962C8B-B14F-4D97-AF65-F5344CB8AC3E}">
        <p14:creationId xmlns:p14="http://schemas.microsoft.com/office/powerpoint/2010/main" val="315408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２　平日に定期的に利用している幼稚園や保育所などについて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18-5</a:t>
            </a:r>
            <a:r>
              <a:rPr kumimoji="1" lang="ja-JP" altLang="en-US" sz="1400" dirty="0">
                <a:latin typeface="Meiryo UI" panose="020B0604030504040204" pitchFamily="50" charset="-128"/>
                <a:ea typeface="Meiryo UI" panose="020B0604030504040204" pitchFamily="50" charset="-128"/>
              </a:rPr>
              <a:t>ー施設やサービスを利用している理由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「保護者が働いている」が</a:t>
            </a:r>
            <a:r>
              <a:rPr kumimoji="1" lang="en-US" altLang="ja-JP" sz="1400" dirty="0">
                <a:latin typeface="Meiryo UI" panose="020B0604030504040204" pitchFamily="50" charset="-128"/>
                <a:ea typeface="Meiryo UI" panose="020B0604030504040204" pitchFamily="50" charset="-128"/>
              </a:rPr>
              <a:t>66.5</a:t>
            </a:r>
            <a:r>
              <a:rPr kumimoji="1" lang="ja-JP" altLang="en-US" sz="1400" dirty="0">
                <a:latin typeface="Meiryo UI" panose="020B0604030504040204" pitchFamily="50" charset="-128"/>
                <a:ea typeface="Meiryo UI" panose="020B0604030504040204" pitchFamily="50" charset="-128"/>
              </a:rPr>
              <a:t>％で最も高く、次いで「子どもの教育や発達のため」が</a:t>
            </a:r>
            <a:r>
              <a:rPr kumimoji="1" lang="en-US" altLang="ja-JP" sz="1400" dirty="0">
                <a:latin typeface="Meiryo UI" panose="020B0604030504040204" pitchFamily="50" charset="-128"/>
                <a:ea typeface="Meiryo UI" panose="020B0604030504040204" pitchFamily="50" charset="-128"/>
              </a:rPr>
              <a:t>39.0</a:t>
            </a:r>
            <a:r>
              <a:rPr kumimoji="1" lang="ja-JP" altLang="en-US" sz="1400" dirty="0">
                <a:latin typeface="Meiryo UI" panose="020B0604030504040204" pitchFamily="50" charset="-128"/>
                <a:ea typeface="Meiryo UI" panose="020B0604030504040204" pitchFamily="50" charset="-128"/>
              </a:rPr>
              <a:t>％、「保護者が働く予定である、または、仕事を探している」が</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％、「保護者に病気や障がいがある」が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％、「保護者がご自身や配偶者の親、親せきの介護をしている」が</a:t>
            </a:r>
            <a:r>
              <a:rPr kumimoji="1" lang="en-US" altLang="ja-JP" sz="1400" dirty="0">
                <a:latin typeface="Meiryo UI" panose="020B0604030504040204" pitchFamily="50" charset="-128"/>
                <a:ea typeface="Meiryo UI" panose="020B0604030504040204" pitchFamily="50" charset="-128"/>
              </a:rPr>
              <a:t>0.3</a:t>
            </a:r>
            <a:r>
              <a:rPr kumimoji="1" lang="ja-JP" altLang="en-US" sz="1400" dirty="0">
                <a:latin typeface="Meiryo UI" panose="020B0604030504040204" pitchFamily="50" charset="-128"/>
                <a:ea typeface="Meiryo UI" panose="020B0604030504040204" pitchFamily="50" charset="-128"/>
              </a:rPr>
              <a:t>％、「保護者が学生である」が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％となっています。また、前回調査と比べると、「保護者が働いている」の割合が増加し、「子どもの教育や発達のため」の割合が減少しています。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75331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2-2-14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施設やサービスを利用している理由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CE9B241E-9C98-891A-BD71-91D1570B9C60}"/>
              </a:ext>
            </a:extLst>
          </p:cNvPr>
          <p:cNvPicPr>
            <a:picLocks noChangeAspect="1"/>
          </p:cNvPicPr>
          <p:nvPr/>
        </p:nvPicPr>
        <p:blipFill>
          <a:blip r:embed="rId2"/>
          <a:stretch>
            <a:fillRect/>
          </a:stretch>
        </p:blipFill>
        <p:spPr>
          <a:xfrm>
            <a:off x="97620" y="2008689"/>
            <a:ext cx="7452000" cy="5028216"/>
          </a:xfrm>
          <a:prstGeom prst="rect">
            <a:avLst/>
          </a:prstGeom>
        </p:spPr>
      </p:pic>
      <p:sp>
        <p:nvSpPr>
          <p:cNvPr id="3" name="スライド番号プレースホルダー 2">
            <a:extLst>
              <a:ext uri="{FF2B5EF4-FFF2-40B4-BE49-F238E27FC236}">
                <a16:creationId xmlns:a16="http://schemas.microsoft.com/office/drawing/2014/main" id="{45178C36-EEDC-34B6-29C5-1955994C49DE}"/>
              </a:ext>
            </a:extLst>
          </p:cNvPr>
          <p:cNvSpPr>
            <a:spLocks noGrp="1"/>
          </p:cNvSpPr>
          <p:nvPr>
            <p:ph type="sldNum" sz="quarter" idx="12"/>
          </p:nvPr>
        </p:nvSpPr>
        <p:spPr/>
        <p:txBody>
          <a:bodyPr/>
          <a:lstStyle/>
          <a:p>
            <a:fld id="{C4E6320A-E54E-4C75-AECD-96065BC1D0C9}" type="slidenum">
              <a:rPr kumimoji="1" lang="ja-JP" altLang="en-US" smtClean="0"/>
              <a:t>36</a:t>
            </a:fld>
            <a:endParaRPr kumimoji="1" lang="ja-JP" altLang="en-US" dirty="0"/>
          </a:p>
        </p:txBody>
      </p:sp>
    </p:spTree>
    <p:extLst>
      <p:ext uri="{BB962C8B-B14F-4D97-AF65-F5344CB8AC3E}">
        <p14:creationId xmlns:p14="http://schemas.microsoft.com/office/powerpoint/2010/main" val="27642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ー子どもが病気等で施設やサービスを利用できなかったことの有無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「あった」が</a:t>
            </a:r>
            <a:r>
              <a:rPr kumimoji="1" lang="en-US" altLang="ja-JP" sz="1400" dirty="0">
                <a:latin typeface="Meiryo UI" panose="020B0604030504040204" pitchFamily="50" charset="-128"/>
                <a:ea typeface="Meiryo UI" panose="020B0604030504040204" pitchFamily="50" charset="-128"/>
              </a:rPr>
              <a:t>82.6</a:t>
            </a:r>
            <a:r>
              <a:rPr kumimoji="1" lang="ja-JP" altLang="en-US" sz="1400" dirty="0">
                <a:latin typeface="Meiryo UI" panose="020B0604030504040204" pitchFamily="50" charset="-128"/>
                <a:ea typeface="Meiryo UI" panose="020B0604030504040204" pitchFamily="50" charset="-128"/>
              </a:rPr>
              <a:t>％、「なかった」が</a:t>
            </a:r>
            <a:r>
              <a:rPr kumimoji="1" lang="en-US" altLang="ja-JP" sz="1400" dirty="0">
                <a:latin typeface="Meiryo UI" panose="020B0604030504040204" pitchFamily="50" charset="-128"/>
                <a:ea typeface="Meiryo UI" panose="020B0604030504040204" pitchFamily="50" charset="-128"/>
              </a:rPr>
              <a:t>13.3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対処方法では「母親が仕事を休んだ」が</a:t>
            </a:r>
            <a:r>
              <a:rPr kumimoji="1" lang="en-US" altLang="ja-JP" sz="1400" dirty="0">
                <a:latin typeface="Meiryo UI" panose="020B0604030504040204" pitchFamily="50" charset="-128"/>
                <a:ea typeface="Meiryo UI" panose="020B0604030504040204" pitchFamily="50" charset="-128"/>
              </a:rPr>
              <a:t>76.3</a:t>
            </a:r>
            <a:r>
              <a:rPr kumimoji="1" lang="ja-JP" altLang="en-US" sz="1400" dirty="0">
                <a:latin typeface="Meiryo UI" panose="020B0604030504040204" pitchFamily="50" charset="-128"/>
                <a:ea typeface="Meiryo UI" panose="020B0604030504040204" pitchFamily="50" charset="-128"/>
              </a:rPr>
              <a:t>％で最も高く、次いで「父親が仕事を休んだ」が</a:t>
            </a:r>
            <a:r>
              <a:rPr kumimoji="1" lang="en-US" altLang="ja-JP" sz="1400" dirty="0">
                <a:latin typeface="Meiryo UI" panose="020B0604030504040204" pitchFamily="50" charset="-128"/>
                <a:ea typeface="Meiryo UI" panose="020B0604030504040204" pitchFamily="50" charset="-128"/>
              </a:rPr>
              <a:t>34.8</a:t>
            </a:r>
            <a:r>
              <a:rPr kumimoji="1" lang="ja-JP" altLang="en-US" sz="1400" dirty="0">
                <a:latin typeface="Meiryo UI" panose="020B0604030504040204" pitchFamily="50" charset="-128"/>
                <a:ea typeface="Meiryo UI" panose="020B0604030504040204" pitchFamily="50" charset="-128"/>
              </a:rPr>
              <a:t>％、「ご自身や配偶者の親、親せき、友人・知人にみてもらった（同居している場合も含む）」が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97620" y="1523817"/>
            <a:ext cx="457199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子どもが病気等で施設やサービス</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を利用できなかったことの有無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C4B131AC-7B0F-3102-CCB1-05D915F97D45}"/>
              </a:ext>
            </a:extLst>
          </p:cNvPr>
          <p:cNvPicPr>
            <a:picLocks noChangeAspect="1"/>
          </p:cNvPicPr>
          <p:nvPr/>
        </p:nvPicPr>
        <p:blipFill>
          <a:blip r:embed="rId2"/>
          <a:stretch>
            <a:fillRect/>
          </a:stretch>
        </p:blipFill>
        <p:spPr>
          <a:xfrm>
            <a:off x="-428082" y="2110423"/>
            <a:ext cx="6156000" cy="2637153"/>
          </a:xfrm>
          <a:prstGeom prst="rect">
            <a:avLst/>
          </a:prstGeom>
        </p:spPr>
      </p:pic>
      <p:sp>
        <p:nvSpPr>
          <p:cNvPr id="13" name="テキスト ボックス 12">
            <a:extLst>
              <a:ext uri="{FF2B5EF4-FFF2-40B4-BE49-F238E27FC236}">
                <a16:creationId xmlns:a16="http://schemas.microsoft.com/office/drawing/2014/main" id="{CA1F1485-AD49-7C1C-8BCF-30581CC87D07}"/>
              </a:ext>
            </a:extLst>
          </p:cNvPr>
          <p:cNvSpPr txBox="1"/>
          <p:nvPr/>
        </p:nvSpPr>
        <p:spPr>
          <a:xfrm>
            <a:off x="4734274" y="1518561"/>
            <a:ext cx="440972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施設やサービスが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利用できなかったときの対処方法</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1A5212F8-BC48-9272-2ECF-459F1C6E82BF}"/>
              </a:ext>
            </a:extLst>
          </p:cNvPr>
          <p:cNvPicPr>
            <a:picLocks noChangeAspect="1"/>
          </p:cNvPicPr>
          <p:nvPr/>
        </p:nvPicPr>
        <p:blipFill>
          <a:blip r:embed="rId3"/>
          <a:stretch>
            <a:fillRect/>
          </a:stretch>
        </p:blipFill>
        <p:spPr>
          <a:xfrm>
            <a:off x="2721102" y="1849926"/>
            <a:ext cx="7308000" cy="5008074"/>
          </a:xfrm>
          <a:prstGeom prst="rect">
            <a:avLst/>
          </a:prstGeom>
        </p:spPr>
      </p:pic>
      <p:sp>
        <p:nvSpPr>
          <p:cNvPr id="3" name="スライド番号プレースホルダー 2">
            <a:extLst>
              <a:ext uri="{FF2B5EF4-FFF2-40B4-BE49-F238E27FC236}">
                <a16:creationId xmlns:a16="http://schemas.microsoft.com/office/drawing/2014/main" id="{2466C37C-8637-9BCE-C6A1-2C5A5A72C291}"/>
              </a:ext>
            </a:extLst>
          </p:cNvPr>
          <p:cNvSpPr>
            <a:spLocks noGrp="1"/>
          </p:cNvSpPr>
          <p:nvPr>
            <p:ph type="sldNum" sz="quarter" idx="12"/>
          </p:nvPr>
        </p:nvSpPr>
        <p:spPr/>
        <p:txBody>
          <a:bodyPr/>
          <a:lstStyle/>
          <a:p>
            <a:fld id="{C4E6320A-E54E-4C75-AECD-96065BC1D0C9}" type="slidenum">
              <a:rPr kumimoji="1" lang="ja-JP" altLang="en-US" smtClean="0"/>
              <a:t>37</a:t>
            </a:fld>
            <a:endParaRPr kumimoji="1" lang="ja-JP" altLang="en-US" dirty="0"/>
          </a:p>
        </p:txBody>
      </p:sp>
    </p:spTree>
    <p:extLst>
      <p:ext uri="{BB962C8B-B14F-4D97-AF65-F5344CB8AC3E}">
        <p14:creationId xmlns:p14="http://schemas.microsoft.com/office/powerpoint/2010/main" val="1614281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19-1</a:t>
            </a:r>
            <a:r>
              <a:rPr kumimoji="1" lang="ja-JP" altLang="en-US" sz="1400" dirty="0">
                <a:latin typeface="Meiryo UI" panose="020B0604030504040204" pitchFamily="50" charset="-128"/>
                <a:ea typeface="Meiryo UI" panose="020B0604030504040204" pitchFamily="50" charset="-128"/>
              </a:rPr>
              <a:t>ー施設やサービスが利用できなかったときの対処方法</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父親が休んだ日数では「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母親が仕事を休んだ日数では「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60.3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親、親せき、友人・知人にみてもらった日数では「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35.1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64835" y="2191321"/>
            <a:ext cx="2873174"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父親が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仕事を休んだ日数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BE339E0F-7237-8931-29E7-6095605D3C68}"/>
              </a:ext>
            </a:extLst>
          </p:cNvPr>
          <p:cNvSpPr txBox="1"/>
          <p:nvPr/>
        </p:nvSpPr>
        <p:spPr>
          <a:xfrm>
            <a:off x="3138009" y="2192482"/>
            <a:ext cx="2863274"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母親が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仕事を休んだ日数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D3EDF170-C96A-95B3-DFB0-6648FD2FF52C}"/>
              </a:ext>
            </a:extLst>
          </p:cNvPr>
          <p:cNvSpPr txBox="1"/>
          <p:nvPr/>
        </p:nvSpPr>
        <p:spPr>
          <a:xfrm>
            <a:off x="6001283" y="2191321"/>
            <a:ext cx="3033507"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親、親せき、友人・</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知人にみてもらった日数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082AEC9A-FDCD-7489-CF34-E4F4B465F517}"/>
              </a:ext>
            </a:extLst>
          </p:cNvPr>
          <p:cNvPicPr>
            <a:picLocks noChangeAspect="1"/>
          </p:cNvPicPr>
          <p:nvPr/>
        </p:nvPicPr>
        <p:blipFill>
          <a:blip r:embed="rId2"/>
          <a:stretch>
            <a:fillRect/>
          </a:stretch>
        </p:blipFill>
        <p:spPr>
          <a:xfrm>
            <a:off x="-2900205" y="2614286"/>
            <a:ext cx="7992000" cy="4107190"/>
          </a:xfrm>
          <a:prstGeom prst="rect">
            <a:avLst/>
          </a:prstGeom>
        </p:spPr>
      </p:pic>
      <p:pic>
        <p:nvPicPr>
          <p:cNvPr id="11" name="図 10">
            <a:extLst>
              <a:ext uri="{FF2B5EF4-FFF2-40B4-BE49-F238E27FC236}">
                <a16:creationId xmlns:a16="http://schemas.microsoft.com/office/drawing/2014/main" id="{8B395F90-DF95-9CDA-92BB-112D144A8245}"/>
              </a:ext>
            </a:extLst>
          </p:cNvPr>
          <p:cNvPicPr>
            <a:picLocks noChangeAspect="1"/>
          </p:cNvPicPr>
          <p:nvPr/>
        </p:nvPicPr>
        <p:blipFill>
          <a:blip r:embed="rId3"/>
          <a:stretch>
            <a:fillRect/>
          </a:stretch>
        </p:blipFill>
        <p:spPr>
          <a:xfrm>
            <a:off x="-24519" y="2652986"/>
            <a:ext cx="7992000" cy="4107190"/>
          </a:xfrm>
          <a:prstGeom prst="rect">
            <a:avLst/>
          </a:prstGeom>
        </p:spPr>
      </p:pic>
      <p:pic>
        <p:nvPicPr>
          <p:cNvPr id="13" name="図 12">
            <a:extLst>
              <a:ext uri="{FF2B5EF4-FFF2-40B4-BE49-F238E27FC236}">
                <a16:creationId xmlns:a16="http://schemas.microsoft.com/office/drawing/2014/main" id="{AD183D0C-EEFA-C3AA-21F8-F2E870CC575C}"/>
              </a:ext>
            </a:extLst>
          </p:cNvPr>
          <p:cNvPicPr>
            <a:picLocks noChangeAspect="1"/>
          </p:cNvPicPr>
          <p:nvPr/>
        </p:nvPicPr>
        <p:blipFill>
          <a:blip r:embed="rId4"/>
          <a:stretch>
            <a:fillRect/>
          </a:stretch>
        </p:blipFill>
        <p:spPr>
          <a:xfrm>
            <a:off x="2883188" y="2652986"/>
            <a:ext cx="7992000" cy="4107190"/>
          </a:xfrm>
          <a:prstGeom prst="rect">
            <a:avLst/>
          </a:prstGeom>
        </p:spPr>
      </p:pic>
      <p:sp>
        <p:nvSpPr>
          <p:cNvPr id="5" name="スライド番号プレースホルダー 4">
            <a:extLst>
              <a:ext uri="{FF2B5EF4-FFF2-40B4-BE49-F238E27FC236}">
                <a16:creationId xmlns:a16="http://schemas.microsoft.com/office/drawing/2014/main" id="{944A7251-E239-3A59-006E-EA2E0CDD7EBA}"/>
              </a:ext>
            </a:extLst>
          </p:cNvPr>
          <p:cNvSpPr>
            <a:spLocks noGrp="1"/>
          </p:cNvSpPr>
          <p:nvPr>
            <p:ph type="sldNum" sz="quarter" idx="12"/>
          </p:nvPr>
        </p:nvSpPr>
        <p:spPr/>
        <p:txBody>
          <a:bodyPr/>
          <a:lstStyle/>
          <a:p>
            <a:fld id="{C4E6320A-E54E-4C75-AECD-96065BC1D0C9}" type="slidenum">
              <a:rPr kumimoji="1" lang="ja-JP" altLang="en-US" smtClean="0"/>
              <a:t>38</a:t>
            </a:fld>
            <a:endParaRPr kumimoji="1" lang="ja-JP" altLang="en-US" dirty="0"/>
          </a:p>
        </p:txBody>
      </p:sp>
    </p:spTree>
    <p:extLst>
      <p:ext uri="{BB962C8B-B14F-4D97-AF65-F5344CB8AC3E}">
        <p14:creationId xmlns:p14="http://schemas.microsoft.com/office/powerpoint/2010/main" val="7696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D6D123-D40E-6077-75CF-9A1FDE5A18DC}"/>
              </a:ext>
            </a:extLst>
          </p:cNvPr>
          <p:cNvPicPr>
            <a:picLocks noChangeAspect="1"/>
          </p:cNvPicPr>
          <p:nvPr/>
        </p:nvPicPr>
        <p:blipFill>
          <a:blip r:embed="rId2"/>
          <a:stretch>
            <a:fillRect/>
          </a:stretch>
        </p:blipFill>
        <p:spPr>
          <a:xfrm>
            <a:off x="-556631" y="2626019"/>
            <a:ext cx="5916168" cy="2534412"/>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◆問２ー調査票の回答者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「母親」が</a:t>
            </a:r>
            <a:r>
              <a:rPr kumimoji="1" lang="en-US" altLang="ja-JP" sz="1400" dirty="0">
                <a:latin typeface="Meiryo UI" panose="020B0604030504040204" pitchFamily="50" charset="-128"/>
                <a:ea typeface="Meiryo UI" panose="020B0604030504040204" pitchFamily="50" charset="-128"/>
              </a:rPr>
              <a:t>88.5</a:t>
            </a:r>
            <a:r>
              <a:rPr kumimoji="1" lang="ja-JP" altLang="en-US" sz="1400" dirty="0">
                <a:latin typeface="Meiryo UI" panose="020B0604030504040204" pitchFamily="50" charset="-128"/>
                <a:ea typeface="Meiryo UI" panose="020B0604030504040204" pitchFamily="50" charset="-128"/>
              </a:rPr>
              <a:t>％、「父親」が</a:t>
            </a:r>
            <a:r>
              <a:rPr kumimoji="1" lang="en-US" altLang="ja-JP" sz="1400" dirty="0">
                <a:latin typeface="Meiryo UI" panose="020B0604030504040204" pitchFamily="50" charset="-128"/>
                <a:ea typeface="Meiryo UI" panose="020B0604030504040204" pitchFamily="50" charset="-128"/>
              </a:rPr>
              <a:t>10.9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◆問３ー子どもの年齢</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％で最も高く、次いで「平成</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月～平成</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月生まれ」と「令和</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月生まれ」がともに</a:t>
            </a:r>
            <a:r>
              <a:rPr kumimoji="1" lang="en-US" altLang="ja-JP" sz="1400" dirty="0">
                <a:latin typeface="Meiryo UI" panose="020B0604030504040204" pitchFamily="50" charset="-128"/>
                <a:ea typeface="Meiryo UI" panose="020B0604030504040204" pitchFamily="50" charset="-128"/>
              </a:rPr>
              <a:t>15.9</a:t>
            </a:r>
            <a:r>
              <a:rPr kumimoji="1" lang="ja-JP" altLang="en-US" sz="1400" dirty="0">
                <a:latin typeface="Meiryo UI" panose="020B0604030504040204" pitchFamily="50" charset="-128"/>
                <a:ea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月生まれ」が</a:t>
            </a:r>
            <a:r>
              <a:rPr kumimoji="1" lang="en-US" altLang="ja-JP" sz="1400" dirty="0">
                <a:latin typeface="Meiryo UI" panose="020B0604030504040204" pitchFamily="50" charset="-128"/>
                <a:ea typeface="Meiryo UI" panose="020B0604030504040204" pitchFamily="50" charset="-128"/>
              </a:rPr>
              <a:t>15.4</a:t>
            </a:r>
            <a:r>
              <a:rPr kumimoji="1" lang="ja-JP" altLang="en-US" sz="1400" dirty="0">
                <a:latin typeface="Meiryo UI" panose="020B0604030504040204" pitchFamily="50" charset="-128"/>
                <a:ea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月～平成</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月生まれ」と「令和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月生まれ」がともに</a:t>
            </a:r>
            <a:r>
              <a:rPr kumimoji="1" lang="en-US" altLang="ja-JP" sz="1400" dirty="0">
                <a:latin typeface="Meiryo UI" panose="020B0604030504040204" pitchFamily="50" charset="-128"/>
                <a:ea typeface="Meiryo UI" panose="020B0604030504040204" pitchFamily="50" charset="-128"/>
              </a:rPr>
              <a:t>15.3</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5720" y="2112944"/>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回答者</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49140" y="2146636"/>
            <a:ext cx="4594860" cy="276999"/>
          </a:xfrm>
          <a:prstGeom prst="rect">
            <a:avLst/>
          </a:prstGeom>
          <a:noFill/>
        </p:spPr>
        <p:txBody>
          <a:bodyPr wrap="square">
            <a:spAutoFit/>
          </a:bodyPr>
          <a:lstStyle/>
          <a:p>
            <a:pPr algn="ctr"/>
            <a:r>
              <a:rPr lang="ja-JP" alt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a:t>
            </a:r>
            <a:r>
              <a:rPr lang="ja-JP" altLang="en-US" sz="1200" kern="100" dirty="0">
                <a:latin typeface="ＭＳ ゴシック" panose="020B0609070205080204" pitchFamily="49" charset="-128"/>
                <a:ea typeface="ＭＳ Ｐゴシック" panose="020B0600070205080204" pitchFamily="50" charset="-128"/>
                <a:cs typeface="Times New Roman" panose="02020603050405020304" pitchFamily="18" charset="0"/>
              </a:rPr>
              <a:t>図表</a:t>
            </a:r>
            <a:r>
              <a:rPr lang="en-US" altLang="ja-JP" sz="1200" kern="100" dirty="0">
                <a:latin typeface="ＭＳ ゴシック" panose="020B0609070205080204" pitchFamily="49" charset="-128"/>
                <a:ea typeface="ＭＳ Ｐゴシック" panose="020B0600070205080204" pitchFamily="50" charset="-128"/>
                <a:cs typeface="Times New Roman" panose="02020603050405020304" pitchFamily="18" charset="0"/>
              </a:rPr>
              <a:t>2-1-2</a:t>
            </a:r>
            <a:r>
              <a:rPr lang="ja-JP" altLang="en-US" sz="1200" kern="100" dirty="0">
                <a:latin typeface="ＭＳ ゴシック" panose="020B0609070205080204" pitchFamily="49" charset="-128"/>
                <a:ea typeface="ＭＳ Ｐゴシック" panose="020B0600070205080204" pitchFamily="50" charset="-128"/>
                <a:cs typeface="Times New Roman" panose="02020603050405020304" pitchFamily="18" charset="0"/>
              </a:rPr>
              <a:t>　子どもの年齢</a:t>
            </a:r>
            <a:r>
              <a:rPr lang="ja-JP" alt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0" name="図 9">
            <a:extLst>
              <a:ext uri="{FF2B5EF4-FFF2-40B4-BE49-F238E27FC236}">
                <a16:creationId xmlns:a16="http://schemas.microsoft.com/office/drawing/2014/main" id="{BDBA3799-E05F-6559-97F9-3FAA732AAA13}"/>
              </a:ext>
            </a:extLst>
          </p:cNvPr>
          <p:cNvPicPr>
            <a:picLocks noChangeAspect="1"/>
          </p:cNvPicPr>
          <p:nvPr/>
        </p:nvPicPr>
        <p:blipFill>
          <a:blip r:embed="rId3"/>
          <a:stretch>
            <a:fillRect/>
          </a:stretch>
        </p:blipFill>
        <p:spPr>
          <a:xfrm>
            <a:off x="2518017" y="2426612"/>
            <a:ext cx="7229856" cy="4517136"/>
          </a:xfrm>
          <a:prstGeom prst="rect">
            <a:avLst/>
          </a:prstGeom>
        </p:spPr>
      </p:pic>
      <p:sp>
        <p:nvSpPr>
          <p:cNvPr id="3" name="スライド番号プレースホルダー 2">
            <a:extLst>
              <a:ext uri="{FF2B5EF4-FFF2-40B4-BE49-F238E27FC236}">
                <a16:creationId xmlns:a16="http://schemas.microsoft.com/office/drawing/2014/main" id="{23774CD1-CE57-943A-899F-55856CCD7D73}"/>
              </a:ext>
            </a:extLst>
          </p:cNvPr>
          <p:cNvSpPr>
            <a:spLocks noGrp="1"/>
          </p:cNvSpPr>
          <p:nvPr>
            <p:ph type="sldNum" sz="quarter" idx="12"/>
          </p:nvPr>
        </p:nvSpPr>
        <p:spPr/>
        <p:txBody>
          <a:bodyPr/>
          <a:lstStyle/>
          <a:p>
            <a:fld id="{C4E6320A-E54E-4C75-AECD-96065BC1D0C9}" type="slidenum">
              <a:rPr kumimoji="1" lang="ja-JP" altLang="en-US" smtClean="0"/>
              <a:t>3</a:t>
            </a:fld>
            <a:endParaRPr kumimoji="1" lang="ja-JP" altLang="en-US" dirty="0"/>
          </a:p>
        </p:txBody>
      </p:sp>
      <p:sp>
        <p:nvSpPr>
          <p:cNvPr id="5" name="テキスト ボックス 4">
            <a:extLst>
              <a:ext uri="{FF2B5EF4-FFF2-40B4-BE49-F238E27FC236}">
                <a16:creationId xmlns:a16="http://schemas.microsoft.com/office/drawing/2014/main" id="{C7D640FB-5A05-B1C6-474A-3F86A7E1FF86}"/>
              </a:ext>
            </a:extLst>
          </p:cNvPr>
          <p:cNvSpPr txBox="1"/>
          <p:nvPr/>
        </p:nvSpPr>
        <p:spPr>
          <a:xfrm>
            <a:off x="6803006" y="6296021"/>
            <a:ext cx="1751377" cy="461665"/>
          </a:xfrm>
          <a:prstGeom prst="rect">
            <a:avLst/>
          </a:prstGeom>
          <a:noFill/>
        </p:spPr>
        <p:txBody>
          <a:bodyPr wrap="square">
            <a:spAutoFit/>
          </a:bodyPr>
          <a:lstStyle/>
          <a:p>
            <a:pPr marL="108000" indent="-108000"/>
            <a:r>
              <a:rPr lang="en-US" altLang="ja-JP" sz="8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前回調査は、</a:t>
            </a:r>
            <a:r>
              <a:rPr lang="ja-JP" altLang="en-US"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en-US"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年４月～平成</a:t>
            </a:r>
            <a:r>
              <a:rPr lang="en-US" altLang="ja-JP"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25</a:t>
            </a:r>
            <a:r>
              <a:rPr lang="ja-JP" altLang="en-US"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年３月生まれ」から「平成</a:t>
            </a:r>
            <a:r>
              <a:rPr lang="en-US" altLang="ja-JP"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30</a:t>
            </a:r>
            <a:r>
              <a:rPr lang="ja-JP" altLang="en-US" sz="800" kern="100" dirty="0">
                <a:solidFill>
                  <a:schemeClr val="tx1">
                    <a:lumMod val="65000"/>
                    <a:lumOff val="35000"/>
                  </a:schemeClr>
                </a:solidFill>
                <a:latin typeface="Meiryo UI" panose="020B0604030504040204" pitchFamily="50" charset="-128"/>
                <a:ea typeface="Meiryo UI" panose="020B0604030504040204" pitchFamily="50" charset="-128"/>
                <a:cs typeface="Times New Roman" panose="02020603050405020304" pitchFamily="18" charset="0"/>
              </a:rPr>
              <a:t>年４月以降の生まれ」の各区分</a:t>
            </a:r>
            <a:endParaRPr lang="ja-JP" altLang="ja-JP" sz="8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3665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19-1</a:t>
            </a:r>
            <a:r>
              <a:rPr kumimoji="1" lang="ja-JP" altLang="en-US" sz="1400" dirty="0">
                <a:latin typeface="Meiryo UI" panose="020B0604030504040204" pitchFamily="50" charset="-128"/>
                <a:ea typeface="Meiryo UI" panose="020B0604030504040204" pitchFamily="50" charset="-128"/>
              </a:rPr>
              <a:t>ー施設やサービスが利用できなかったときの対処方法</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働いていない父親か母親が子どもをみた日数では「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59.5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保育所や病院に併設する病気の子どものための保育施設を利用した日数では「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28.9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13.4</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ベビーシッターを利用した日数では「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19.6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日」がともに</a:t>
            </a:r>
            <a:r>
              <a:rPr kumimoji="1" lang="en-US" altLang="ja-JP" sz="1400" dirty="0">
                <a:latin typeface="Meiryo UI" panose="020B0604030504040204" pitchFamily="50" charset="-128"/>
                <a:ea typeface="Meiryo UI" panose="020B0604030504040204" pitchFamily="50" charset="-128"/>
              </a:rPr>
              <a:t>11.8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日」がともに</a:t>
            </a:r>
            <a:r>
              <a:rPr kumimoji="1" lang="en-US" altLang="ja-JP" sz="1400" dirty="0">
                <a:latin typeface="Meiryo UI" panose="020B0604030504040204" pitchFamily="50" charset="-128"/>
                <a:ea typeface="Meiryo UI" panose="020B0604030504040204" pitchFamily="50" charset="-128"/>
              </a:rPr>
              <a:t>9.8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E339E0F-7237-8931-29E7-6095605D3C68}"/>
              </a:ext>
            </a:extLst>
          </p:cNvPr>
          <p:cNvSpPr txBox="1"/>
          <p:nvPr/>
        </p:nvSpPr>
        <p:spPr>
          <a:xfrm>
            <a:off x="376473" y="2131349"/>
            <a:ext cx="2863273"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働いていない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父親か母親が子どもをみた日数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6" name="テキスト ボックス 5">
            <a:extLst>
              <a:ext uri="{FF2B5EF4-FFF2-40B4-BE49-F238E27FC236}">
                <a16:creationId xmlns:a16="http://schemas.microsoft.com/office/drawing/2014/main" id="{172DB4CA-8A3F-B355-5614-C5A365A1671D}"/>
              </a:ext>
            </a:extLst>
          </p:cNvPr>
          <p:cNvSpPr txBox="1"/>
          <p:nvPr/>
        </p:nvSpPr>
        <p:spPr>
          <a:xfrm>
            <a:off x="3239745" y="2114129"/>
            <a:ext cx="284480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保育所や病院に</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併設する病気の子どものための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保育施設を利用した日数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B3698D33-93C7-183D-5A25-D1C9C256DF5B}"/>
              </a:ext>
            </a:extLst>
          </p:cNvPr>
          <p:cNvSpPr txBox="1"/>
          <p:nvPr/>
        </p:nvSpPr>
        <p:spPr>
          <a:xfrm>
            <a:off x="6084546" y="2131349"/>
            <a:ext cx="2863273"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ベビーシッター</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を利用した日数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7541B0A8-62BF-413E-D467-BB18684A6BBA}"/>
              </a:ext>
            </a:extLst>
          </p:cNvPr>
          <p:cNvPicPr>
            <a:picLocks noChangeAspect="1"/>
          </p:cNvPicPr>
          <p:nvPr/>
        </p:nvPicPr>
        <p:blipFill>
          <a:blip r:embed="rId2"/>
          <a:stretch>
            <a:fillRect/>
          </a:stretch>
        </p:blipFill>
        <p:spPr>
          <a:xfrm>
            <a:off x="-2895163" y="2750810"/>
            <a:ext cx="7992000" cy="4107190"/>
          </a:xfrm>
          <a:prstGeom prst="rect">
            <a:avLst/>
          </a:prstGeom>
        </p:spPr>
      </p:pic>
      <p:pic>
        <p:nvPicPr>
          <p:cNvPr id="13" name="図 12">
            <a:extLst>
              <a:ext uri="{FF2B5EF4-FFF2-40B4-BE49-F238E27FC236}">
                <a16:creationId xmlns:a16="http://schemas.microsoft.com/office/drawing/2014/main" id="{8838B912-B964-74D3-72E5-BF28D07FE33A}"/>
              </a:ext>
            </a:extLst>
          </p:cNvPr>
          <p:cNvPicPr>
            <a:picLocks noChangeAspect="1"/>
          </p:cNvPicPr>
          <p:nvPr/>
        </p:nvPicPr>
        <p:blipFill>
          <a:blip r:embed="rId3"/>
          <a:stretch>
            <a:fillRect/>
          </a:stretch>
        </p:blipFill>
        <p:spPr>
          <a:xfrm>
            <a:off x="0" y="2791273"/>
            <a:ext cx="7992000" cy="4107190"/>
          </a:xfrm>
          <a:prstGeom prst="rect">
            <a:avLst/>
          </a:prstGeom>
        </p:spPr>
      </p:pic>
      <p:pic>
        <p:nvPicPr>
          <p:cNvPr id="15" name="図 14">
            <a:extLst>
              <a:ext uri="{FF2B5EF4-FFF2-40B4-BE49-F238E27FC236}">
                <a16:creationId xmlns:a16="http://schemas.microsoft.com/office/drawing/2014/main" id="{DE3EF5DB-777E-8736-E62C-BF9925EA17DB}"/>
              </a:ext>
            </a:extLst>
          </p:cNvPr>
          <p:cNvPicPr>
            <a:picLocks noChangeAspect="1"/>
          </p:cNvPicPr>
          <p:nvPr/>
        </p:nvPicPr>
        <p:blipFill>
          <a:blip r:embed="rId4"/>
          <a:stretch>
            <a:fillRect/>
          </a:stretch>
        </p:blipFill>
        <p:spPr>
          <a:xfrm>
            <a:off x="2525190" y="2735061"/>
            <a:ext cx="7992000" cy="4107190"/>
          </a:xfrm>
          <a:prstGeom prst="rect">
            <a:avLst/>
          </a:prstGeom>
        </p:spPr>
      </p:pic>
      <p:sp>
        <p:nvSpPr>
          <p:cNvPr id="4" name="スライド番号プレースホルダー 3">
            <a:extLst>
              <a:ext uri="{FF2B5EF4-FFF2-40B4-BE49-F238E27FC236}">
                <a16:creationId xmlns:a16="http://schemas.microsoft.com/office/drawing/2014/main" id="{48DD94AD-5D6A-273E-06D6-A363D745F76E}"/>
              </a:ext>
            </a:extLst>
          </p:cNvPr>
          <p:cNvSpPr>
            <a:spLocks noGrp="1"/>
          </p:cNvSpPr>
          <p:nvPr>
            <p:ph type="sldNum" sz="quarter" idx="12"/>
          </p:nvPr>
        </p:nvSpPr>
        <p:spPr/>
        <p:txBody>
          <a:bodyPr/>
          <a:lstStyle/>
          <a:p>
            <a:fld id="{C4E6320A-E54E-4C75-AECD-96065BC1D0C9}" type="slidenum">
              <a:rPr kumimoji="1" lang="ja-JP" altLang="en-US" smtClean="0"/>
              <a:t>39</a:t>
            </a:fld>
            <a:endParaRPr kumimoji="1" lang="ja-JP" altLang="en-US" dirty="0"/>
          </a:p>
        </p:txBody>
      </p:sp>
    </p:spTree>
    <p:extLst>
      <p:ext uri="{BB962C8B-B14F-4D97-AF65-F5344CB8AC3E}">
        <p14:creationId xmlns:p14="http://schemas.microsoft.com/office/powerpoint/2010/main" val="1225050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3627412-26ED-16CA-0963-0D9B331056C2}"/>
              </a:ext>
            </a:extLst>
          </p:cNvPr>
          <p:cNvPicPr>
            <a:picLocks noChangeAspect="1"/>
          </p:cNvPicPr>
          <p:nvPr/>
        </p:nvPicPr>
        <p:blipFill>
          <a:blip r:embed="rId2"/>
          <a:stretch>
            <a:fillRect/>
          </a:stretch>
        </p:blipFill>
        <p:spPr>
          <a:xfrm>
            <a:off x="2807006" y="2645569"/>
            <a:ext cx="7992000" cy="4107190"/>
          </a:xfrm>
          <a:prstGeom prst="rect">
            <a:avLst/>
          </a:prstGeom>
        </p:spPr>
      </p:pic>
      <p:pic>
        <p:nvPicPr>
          <p:cNvPr id="13" name="図 12">
            <a:extLst>
              <a:ext uri="{FF2B5EF4-FFF2-40B4-BE49-F238E27FC236}">
                <a16:creationId xmlns:a16="http://schemas.microsoft.com/office/drawing/2014/main" id="{FE0468C0-9AA3-3EA2-B2EE-4298616D8AC5}"/>
              </a:ext>
            </a:extLst>
          </p:cNvPr>
          <p:cNvPicPr>
            <a:picLocks noChangeAspect="1"/>
          </p:cNvPicPr>
          <p:nvPr/>
        </p:nvPicPr>
        <p:blipFill>
          <a:blip r:embed="rId3"/>
          <a:stretch>
            <a:fillRect/>
          </a:stretch>
        </p:blipFill>
        <p:spPr>
          <a:xfrm>
            <a:off x="0" y="2712016"/>
            <a:ext cx="7992000" cy="4107190"/>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19-1</a:t>
            </a:r>
            <a:r>
              <a:rPr kumimoji="1" lang="ja-JP" altLang="en-US" sz="1400" dirty="0">
                <a:latin typeface="Meiryo UI" panose="020B0604030504040204" pitchFamily="50" charset="-128"/>
                <a:ea typeface="Meiryo UI" panose="020B0604030504040204" pitchFamily="50" charset="-128"/>
              </a:rPr>
              <a:t>ー施設やサービスが利用できなかったときの対処方法</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ファミリー・サポート・センターを利用した日数では「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23.8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14.3</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仕方なく子どもだけで留守番をさせた日数では「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34.4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13.9</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その他の日数では「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42.8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日」がともに</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9783E6D-6FDB-A203-88BE-5228D7F84DC0}"/>
              </a:ext>
            </a:extLst>
          </p:cNvPr>
          <p:cNvSpPr txBox="1"/>
          <p:nvPr/>
        </p:nvSpPr>
        <p:spPr>
          <a:xfrm>
            <a:off x="310905" y="2195210"/>
            <a:ext cx="291879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ファミリー・サポート・</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センターを利用した日数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6" name="テキスト ボックス 5">
            <a:extLst>
              <a:ext uri="{FF2B5EF4-FFF2-40B4-BE49-F238E27FC236}">
                <a16:creationId xmlns:a16="http://schemas.microsoft.com/office/drawing/2014/main" id="{631B6BDB-C871-8866-7BDA-3FFCFA280C23}"/>
              </a:ext>
            </a:extLst>
          </p:cNvPr>
          <p:cNvSpPr txBox="1"/>
          <p:nvPr/>
        </p:nvSpPr>
        <p:spPr>
          <a:xfrm>
            <a:off x="3137581" y="2195210"/>
            <a:ext cx="291879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仕方なく子ども</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だけで留守番をさせた日数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95B16EF3-38E7-15D7-C240-238F9D18FBBD}"/>
              </a:ext>
            </a:extLst>
          </p:cNvPr>
          <p:cNvSpPr txBox="1"/>
          <p:nvPr/>
        </p:nvSpPr>
        <p:spPr>
          <a:xfrm>
            <a:off x="6056380" y="2195210"/>
            <a:ext cx="2826676"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その他の日数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ACD42986-7019-F840-2565-3AC18AED948A}"/>
              </a:ext>
            </a:extLst>
          </p:cNvPr>
          <p:cNvPicPr>
            <a:picLocks noChangeAspect="1"/>
          </p:cNvPicPr>
          <p:nvPr/>
        </p:nvPicPr>
        <p:blipFill>
          <a:blip r:embed="rId4"/>
          <a:stretch>
            <a:fillRect/>
          </a:stretch>
        </p:blipFill>
        <p:spPr>
          <a:xfrm>
            <a:off x="-2844000" y="2661359"/>
            <a:ext cx="7992000" cy="4107190"/>
          </a:xfrm>
          <a:prstGeom prst="rect">
            <a:avLst/>
          </a:prstGeom>
        </p:spPr>
      </p:pic>
      <p:sp>
        <p:nvSpPr>
          <p:cNvPr id="3" name="スライド番号プレースホルダー 2">
            <a:extLst>
              <a:ext uri="{FF2B5EF4-FFF2-40B4-BE49-F238E27FC236}">
                <a16:creationId xmlns:a16="http://schemas.microsoft.com/office/drawing/2014/main" id="{B30AEA56-577F-DF7F-1D26-46C05C63015F}"/>
              </a:ext>
            </a:extLst>
          </p:cNvPr>
          <p:cNvSpPr>
            <a:spLocks noGrp="1"/>
          </p:cNvSpPr>
          <p:nvPr>
            <p:ph type="sldNum" sz="quarter" idx="12"/>
          </p:nvPr>
        </p:nvSpPr>
        <p:spPr/>
        <p:txBody>
          <a:bodyPr/>
          <a:lstStyle/>
          <a:p>
            <a:fld id="{C4E6320A-E54E-4C75-AECD-96065BC1D0C9}" type="slidenum">
              <a:rPr kumimoji="1" lang="ja-JP" altLang="en-US" smtClean="0"/>
              <a:t>40</a:t>
            </a:fld>
            <a:endParaRPr kumimoji="1" lang="ja-JP" altLang="en-US" dirty="0"/>
          </a:p>
        </p:txBody>
      </p:sp>
    </p:spTree>
    <p:extLst>
      <p:ext uri="{BB962C8B-B14F-4D97-AF65-F5344CB8AC3E}">
        <p14:creationId xmlns:p14="http://schemas.microsoft.com/office/powerpoint/2010/main" val="307102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２ー病気の子どものための保育施設などの利用希望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「利用したいと思わない」が</a:t>
            </a:r>
            <a:r>
              <a:rPr kumimoji="1" lang="en-US" altLang="ja-JP" sz="1400" dirty="0">
                <a:latin typeface="Meiryo UI" panose="020B0604030504040204" pitchFamily="50" charset="-128"/>
                <a:ea typeface="Meiryo UI" panose="020B0604030504040204" pitchFamily="50" charset="-128"/>
              </a:rPr>
              <a:t>59.2</a:t>
            </a:r>
            <a:r>
              <a:rPr kumimoji="1" lang="ja-JP" altLang="en-US" sz="1400" dirty="0">
                <a:latin typeface="Meiryo UI" panose="020B0604030504040204" pitchFamily="50" charset="-128"/>
                <a:ea typeface="Meiryo UI" panose="020B0604030504040204" pitchFamily="50" charset="-128"/>
              </a:rPr>
              <a:t>％で最も高く、次いで「できれば病気の子どものための保育施設などを利用したい」が</a:t>
            </a:r>
            <a:r>
              <a:rPr kumimoji="1" lang="en-US" altLang="ja-JP" sz="1400" dirty="0">
                <a:latin typeface="Meiryo UI" panose="020B0604030504040204" pitchFamily="50" charset="-128"/>
                <a:ea typeface="Meiryo UI" panose="020B0604030504040204" pitchFamily="50" charset="-128"/>
              </a:rPr>
              <a:t>38.0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利用したい日数は「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41.8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5.7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9236" y="1736348"/>
            <a:ext cx="4581237"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病気の子どものための保育施設などの利用希望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EF89C16F-AC7F-BCA1-3B83-F909C1EF6B78}"/>
              </a:ext>
            </a:extLst>
          </p:cNvPr>
          <p:cNvSpPr txBox="1"/>
          <p:nvPr/>
        </p:nvSpPr>
        <p:spPr>
          <a:xfrm>
            <a:off x="4599709" y="1713497"/>
            <a:ext cx="4544291"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病気の子どものための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保育施設などを利用したい日数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79286F6B-1B71-9D59-7EAD-1503985B504C}"/>
              </a:ext>
            </a:extLst>
          </p:cNvPr>
          <p:cNvPicPr>
            <a:picLocks noChangeAspect="1"/>
          </p:cNvPicPr>
          <p:nvPr/>
        </p:nvPicPr>
        <p:blipFill>
          <a:blip r:embed="rId2"/>
          <a:stretch>
            <a:fillRect/>
          </a:stretch>
        </p:blipFill>
        <p:spPr>
          <a:xfrm>
            <a:off x="-374010" y="2229568"/>
            <a:ext cx="6480000" cy="2775951"/>
          </a:xfrm>
          <a:prstGeom prst="rect">
            <a:avLst/>
          </a:prstGeom>
        </p:spPr>
      </p:pic>
      <p:pic>
        <p:nvPicPr>
          <p:cNvPr id="10" name="図 9">
            <a:extLst>
              <a:ext uri="{FF2B5EF4-FFF2-40B4-BE49-F238E27FC236}">
                <a16:creationId xmlns:a16="http://schemas.microsoft.com/office/drawing/2014/main" id="{7D021743-FB73-F075-E8E8-CEDBE975E148}"/>
              </a:ext>
            </a:extLst>
          </p:cNvPr>
          <p:cNvPicPr>
            <a:picLocks noChangeAspect="1"/>
          </p:cNvPicPr>
          <p:nvPr/>
        </p:nvPicPr>
        <p:blipFill>
          <a:blip r:embed="rId3"/>
          <a:stretch>
            <a:fillRect/>
          </a:stretch>
        </p:blipFill>
        <p:spPr>
          <a:xfrm>
            <a:off x="2219140" y="2229453"/>
            <a:ext cx="7992000" cy="4107190"/>
          </a:xfrm>
          <a:prstGeom prst="rect">
            <a:avLst/>
          </a:prstGeom>
        </p:spPr>
      </p:pic>
      <p:sp>
        <p:nvSpPr>
          <p:cNvPr id="4" name="スライド番号プレースホルダー 3">
            <a:extLst>
              <a:ext uri="{FF2B5EF4-FFF2-40B4-BE49-F238E27FC236}">
                <a16:creationId xmlns:a16="http://schemas.microsoft.com/office/drawing/2014/main" id="{A27C187A-30C3-8CD3-3281-CE5D0E380678}"/>
              </a:ext>
            </a:extLst>
          </p:cNvPr>
          <p:cNvSpPr>
            <a:spLocks noGrp="1"/>
          </p:cNvSpPr>
          <p:nvPr>
            <p:ph type="sldNum" sz="quarter" idx="12"/>
          </p:nvPr>
        </p:nvSpPr>
        <p:spPr/>
        <p:txBody>
          <a:bodyPr/>
          <a:lstStyle/>
          <a:p>
            <a:fld id="{C4E6320A-E54E-4C75-AECD-96065BC1D0C9}" type="slidenum">
              <a:rPr kumimoji="1" lang="ja-JP" altLang="en-US" smtClean="0"/>
              <a:t>41</a:t>
            </a:fld>
            <a:endParaRPr kumimoji="1" lang="ja-JP" altLang="en-US" dirty="0"/>
          </a:p>
        </p:txBody>
      </p:sp>
    </p:spTree>
    <p:extLst>
      <p:ext uri="{BB962C8B-B14F-4D97-AF65-F5344CB8AC3E}">
        <p14:creationId xmlns:p14="http://schemas.microsoft.com/office/powerpoint/2010/main" val="524968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ー病気の子どものための保育施設などの利用希望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「幼稚園・保育所などに併設した施設で子どもをみてくれるサービス」が</a:t>
            </a:r>
            <a:r>
              <a:rPr kumimoji="1" lang="en-US" altLang="ja-JP" sz="1400" dirty="0">
                <a:latin typeface="Meiryo UI" panose="020B0604030504040204" pitchFamily="50" charset="-128"/>
                <a:ea typeface="Meiryo UI" panose="020B0604030504040204" pitchFamily="50" charset="-128"/>
              </a:rPr>
              <a:t>71.3</a:t>
            </a:r>
            <a:r>
              <a:rPr kumimoji="1" lang="ja-JP" altLang="en-US" sz="1400" dirty="0">
                <a:latin typeface="Meiryo UI" panose="020B0604030504040204" pitchFamily="50" charset="-128"/>
                <a:ea typeface="Meiryo UI" panose="020B0604030504040204" pitchFamily="50" charset="-128"/>
              </a:rPr>
              <a:t>％で最も高く、次いで「小児科に併設した施設で子どもをみてくれるサービス」が</a:t>
            </a:r>
            <a:r>
              <a:rPr kumimoji="1" lang="en-US" altLang="ja-JP" sz="1400" dirty="0">
                <a:latin typeface="Meiryo UI" panose="020B0604030504040204" pitchFamily="50" charset="-128"/>
                <a:ea typeface="Meiryo UI" panose="020B0604030504040204" pitchFamily="50" charset="-128"/>
              </a:rPr>
              <a:t>52.5</a:t>
            </a:r>
            <a:r>
              <a:rPr kumimoji="1" lang="ja-JP" altLang="en-US" sz="1400" dirty="0">
                <a:latin typeface="Meiryo UI" panose="020B0604030504040204" pitchFamily="50" charset="-128"/>
                <a:ea typeface="Meiryo UI" panose="020B0604030504040204" pitchFamily="50" charset="-128"/>
              </a:rPr>
              <a:t>％、「民間事業者などが自宅を訪問し、子どもをみてくれるサービス」が</a:t>
            </a:r>
            <a:r>
              <a:rPr kumimoji="1" lang="en-US" altLang="ja-JP" sz="1400" dirty="0">
                <a:latin typeface="Meiryo UI" panose="020B0604030504040204" pitchFamily="50" charset="-128"/>
                <a:ea typeface="Meiryo UI" panose="020B0604030504040204" pitchFamily="50" charset="-128"/>
              </a:rPr>
              <a:t>17.3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36356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病気の子どものための保育施設などで希望するサービス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31DA5EC3-8564-4575-AF28-17CC36AA5510}"/>
              </a:ext>
            </a:extLst>
          </p:cNvPr>
          <p:cNvPicPr>
            <a:picLocks noChangeAspect="1"/>
          </p:cNvPicPr>
          <p:nvPr/>
        </p:nvPicPr>
        <p:blipFill>
          <a:blip r:embed="rId2"/>
          <a:stretch>
            <a:fillRect/>
          </a:stretch>
        </p:blipFill>
        <p:spPr>
          <a:xfrm>
            <a:off x="-168965" y="1861052"/>
            <a:ext cx="8532000" cy="4677861"/>
          </a:xfrm>
          <a:prstGeom prst="rect">
            <a:avLst/>
          </a:prstGeom>
        </p:spPr>
      </p:pic>
      <p:sp>
        <p:nvSpPr>
          <p:cNvPr id="3" name="スライド番号プレースホルダー 2">
            <a:extLst>
              <a:ext uri="{FF2B5EF4-FFF2-40B4-BE49-F238E27FC236}">
                <a16:creationId xmlns:a16="http://schemas.microsoft.com/office/drawing/2014/main" id="{1CC16B18-208B-1DA3-323B-88E22FE477D3}"/>
              </a:ext>
            </a:extLst>
          </p:cNvPr>
          <p:cNvSpPr>
            <a:spLocks noGrp="1"/>
          </p:cNvSpPr>
          <p:nvPr>
            <p:ph type="sldNum" sz="quarter" idx="12"/>
          </p:nvPr>
        </p:nvSpPr>
        <p:spPr/>
        <p:txBody>
          <a:bodyPr/>
          <a:lstStyle/>
          <a:p>
            <a:fld id="{C4E6320A-E54E-4C75-AECD-96065BC1D0C9}" type="slidenum">
              <a:rPr kumimoji="1" lang="ja-JP" altLang="en-US" smtClean="0"/>
              <a:t>42</a:t>
            </a:fld>
            <a:endParaRPr kumimoji="1" lang="ja-JP" altLang="en-US" dirty="0"/>
          </a:p>
        </p:txBody>
      </p:sp>
    </p:spTree>
    <p:extLst>
      <p:ext uri="{BB962C8B-B14F-4D97-AF65-F5344CB8AC3E}">
        <p14:creationId xmlns:p14="http://schemas.microsoft.com/office/powerpoint/2010/main" val="3540927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19-4</a:t>
            </a:r>
            <a:r>
              <a:rPr kumimoji="1" lang="ja-JP" altLang="en-US" sz="1400" dirty="0">
                <a:latin typeface="Meiryo UI" panose="020B0604030504040204" pitchFamily="50" charset="-128"/>
                <a:ea typeface="Meiryo UI" panose="020B0604030504040204" pitchFamily="50" charset="-128"/>
              </a:rPr>
              <a:t>ー病気の子どものための保育施設などを利用したいと思わない理由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「病気の子どもを家族以外の人にみてもらうのは不安である」が</a:t>
            </a:r>
            <a:r>
              <a:rPr kumimoji="1" lang="en-US" altLang="ja-JP" sz="1400" dirty="0">
                <a:latin typeface="Meiryo UI" panose="020B0604030504040204" pitchFamily="50" charset="-128"/>
                <a:ea typeface="Meiryo UI" panose="020B0604030504040204" pitchFamily="50" charset="-128"/>
              </a:rPr>
              <a:t>54.0</a:t>
            </a:r>
            <a:r>
              <a:rPr kumimoji="1" lang="ja-JP" altLang="en-US" sz="1400" dirty="0">
                <a:latin typeface="Meiryo UI" panose="020B0604030504040204" pitchFamily="50" charset="-128"/>
                <a:ea typeface="Meiryo UI" panose="020B0604030504040204" pitchFamily="50" charset="-128"/>
              </a:rPr>
              <a:t>％で最も高く、次いで「父母が仕事を休んで対応できるため」が</a:t>
            </a:r>
            <a:r>
              <a:rPr kumimoji="1" lang="en-US" altLang="ja-JP" sz="1400" dirty="0">
                <a:latin typeface="Meiryo UI" panose="020B0604030504040204" pitchFamily="50" charset="-128"/>
                <a:ea typeface="Meiryo UI" panose="020B0604030504040204" pitchFamily="50" charset="-128"/>
              </a:rPr>
              <a:t>34.8</a:t>
            </a:r>
            <a:r>
              <a:rPr kumimoji="1" lang="ja-JP" altLang="en-US" sz="1400" dirty="0">
                <a:latin typeface="Meiryo UI" panose="020B0604030504040204" pitchFamily="50" charset="-128"/>
                <a:ea typeface="Meiryo UI" panose="020B0604030504040204" pitchFamily="50" charset="-128"/>
              </a:rPr>
              <a:t>％、「利用料がかかる、高い」が</a:t>
            </a:r>
            <a:r>
              <a:rPr kumimoji="1" lang="en-US" altLang="ja-JP" sz="1400" dirty="0">
                <a:latin typeface="Meiryo UI" panose="020B0604030504040204" pitchFamily="50" charset="-128"/>
                <a:ea typeface="Meiryo UI" panose="020B0604030504040204" pitchFamily="50" charset="-128"/>
              </a:rPr>
              <a:t>25.6</a:t>
            </a:r>
            <a:r>
              <a:rPr kumimoji="1" lang="ja-JP" altLang="en-US" sz="1400" dirty="0">
                <a:latin typeface="Meiryo UI" panose="020B0604030504040204" pitchFamily="50" charset="-128"/>
                <a:ea typeface="Meiryo UI" panose="020B0604030504040204" pitchFamily="50" charset="-128"/>
              </a:rPr>
              <a:t>％、「病気の子どもは家族がみるべきである」が</a:t>
            </a:r>
            <a:r>
              <a:rPr kumimoji="1" lang="en-US" altLang="ja-JP" sz="1400" dirty="0">
                <a:latin typeface="Meiryo UI" panose="020B0604030504040204" pitchFamily="50" charset="-128"/>
                <a:ea typeface="Meiryo UI" panose="020B0604030504040204" pitchFamily="50" charset="-128"/>
              </a:rPr>
              <a:t>23.0</a:t>
            </a:r>
            <a:r>
              <a:rPr kumimoji="1" lang="ja-JP" altLang="en-US" sz="1400" dirty="0">
                <a:latin typeface="Meiryo UI" panose="020B0604030504040204" pitchFamily="50" charset="-128"/>
                <a:ea typeface="Meiryo UI" panose="020B0604030504040204" pitchFamily="50" charset="-128"/>
              </a:rPr>
              <a:t>％、「施設のある場所や利用できる時間・日数など、サービスの使い勝手がよくない」が</a:t>
            </a:r>
            <a:r>
              <a:rPr kumimoji="1" lang="en-US" altLang="ja-JP" sz="1400" dirty="0">
                <a:latin typeface="Meiryo UI" panose="020B0604030504040204" pitchFamily="50" charset="-128"/>
                <a:ea typeface="Meiryo UI" panose="020B0604030504040204" pitchFamily="50" charset="-128"/>
              </a:rPr>
              <a:t>20.0</a:t>
            </a:r>
            <a:r>
              <a:rPr kumimoji="1" lang="ja-JP" altLang="en-US" sz="1400" dirty="0">
                <a:latin typeface="Meiryo UI" panose="020B0604030504040204" pitchFamily="50" charset="-128"/>
                <a:ea typeface="Meiryo UI" panose="020B0604030504040204" pitchFamily="50" charset="-128"/>
              </a:rPr>
              <a:t>％、「利用料がわからない」が</a:t>
            </a:r>
            <a:r>
              <a:rPr kumimoji="1" lang="en-US" altLang="ja-JP" sz="1400" dirty="0">
                <a:latin typeface="Meiryo UI" panose="020B0604030504040204" pitchFamily="50" charset="-128"/>
                <a:ea typeface="Meiryo UI" panose="020B0604030504040204" pitchFamily="50" charset="-128"/>
              </a:rPr>
              <a:t>13.9</a:t>
            </a:r>
            <a:r>
              <a:rPr kumimoji="1" lang="ja-JP" altLang="en-US" sz="1400" dirty="0">
                <a:latin typeface="Meiryo UI" panose="020B0604030504040204" pitchFamily="50" charset="-128"/>
                <a:ea typeface="Meiryo UI" panose="020B0604030504040204" pitchFamily="50" charset="-128"/>
              </a:rPr>
              <a:t>％、「サービスの質に不安がある」が</a:t>
            </a:r>
            <a:r>
              <a:rPr kumimoji="1" lang="en-US" altLang="ja-JP" sz="1400" dirty="0">
                <a:latin typeface="Meiryo UI" panose="020B0604030504040204" pitchFamily="50" charset="-128"/>
                <a:ea typeface="Meiryo UI" panose="020B0604030504040204" pitchFamily="50" charset="-128"/>
              </a:rPr>
              <a:t>12.2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2180545"/>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病気の子どものための保育施設などを利用したいと思わない理由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B4276E59-1D16-077F-C333-9C226A770B1E}"/>
              </a:ext>
            </a:extLst>
          </p:cNvPr>
          <p:cNvPicPr>
            <a:picLocks noChangeAspect="1"/>
          </p:cNvPicPr>
          <p:nvPr/>
        </p:nvPicPr>
        <p:blipFill>
          <a:blip r:embed="rId2"/>
          <a:stretch>
            <a:fillRect/>
          </a:stretch>
        </p:blipFill>
        <p:spPr>
          <a:xfrm>
            <a:off x="0" y="2657506"/>
            <a:ext cx="9396000" cy="4825604"/>
          </a:xfrm>
          <a:prstGeom prst="rect">
            <a:avLst/>
          </a:prstGeom>
        </p:spPr>
      </p:pic>
      <p:sp>
        <p:nvSpPr>
          <p:cNvPr id="3" name="スライド番号プレースホルダー 2">
            <a:extLst>
              <a:ext uri="{FF2B5EF4-FFF2-40B4-BE49-F238E27FC236}">
                <a16:creationId xmlns:a16="http://schemas.microsoft.com/office/drawing/2014/main" id="{9757D289-3C03-D4A0-C896-7EE0972B139B}"/>
              </a:ext>
            </a:extLst>
          </p:cNvPr>
          <p:cNvSpPr>
            <a:spLocks noGrp="1"/>
          </p:cNvSpPr>
          <p:nvPr>
            <p:ph type="sldNum" sz="quarter" idx="12"/>
          </p:nvPr>
        </p:nvSpPr>
        <p:spPr/>
        <p:txBody>
          <a:bodyPr/>
          <a:lstStyle/>
          <a:p>
            <a:fld id="{C4E6320A-E54E-4C75-AECD-96065BC1D0C9}" type="slidenum">
              <a:rPr kumimoji="1" lang="ja-JP" altLang="en-US" smtClean="0"/>
              <a:t>43</a:t>
            </a:fld>
            <a:endParaRPr kumimoji="1" lang="ja-JP" altLang="en-US" dirty="0"/>
          </a:p>
        </p:txBody>
      </p:sp>
    </p:spTree>
    <p:extLst>
      <p:ext uri="{BB962C8B-B14F-4D97-AF65-F5344CB8AC3E}">
        <p14:creationId xmlns:p14="http://schemas.microsoft.com/office/powerpoint/2010/main" val="43297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19-5</a:t>
            </a:r>
            <a:r>
              <a:rPr kumimoji="1" lang="ja-JP" altLang="en-US" sz="1400" dirty="0">
                <a:latin typeface="Meiryo UI" panose="020B0604030504040204" pitchFamily="50" charset="-128"/>
                <a:ea typeface="Meiryo UI" panose="020B0604030504040204" pitchFamily="50" charset="-128"/>
              </a:rPr>
              <a:t>ー父母のいずれかが仕事を休んで子どもをみたいと思ったか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「できれば仕事を休んで子どもをみたい」が</a:t>
            </a:r>
            <a:r>
              <a:rPr kumimoji="1" lang="en-US" altLang="ja-JP" sz="1400" dirty="0">
                <a:latin typeface="Meiryo UI" panose="020B0604030504040204" pitchFamily="50" charset="-128"/>
                <a:ea typeface="Meiryo UI" panose="020B0604030504040204" pitchFamily="50" charset="-128"/>
              </a:rPr>
              <a:t>51.4</a:t>
            </a:r>
            <a:r>
              <a:rPr kumimoji="1" lang="ja-JP" altLang="en-US" sz="1400" dirty="0">
                <a:latin typeface="Meiryo UI" panose="020B0604030504040204" pitchFamily="50" charset="-128"/>
                <a:ea typeface="Meiryo UI" panose="020B0604030504040204" pitchFamily="50" charset="-128"/>
              </a:rPr>
              <a:t>％、「仕事を休んで子どもをみることは非常にむずかしい」が</a:t>
            </a:r>
            <a:r>
              <a:rPr kumimoji="1" lang="en-US" altLang="ja-JP" sz="1400" dirty="0">
                <a:latin typeface="Meiryo UI" panose="020B0604030504040204" pitchFamily="50" charset="-128"/>
                <a:ea typeface="Meiryo UI" panose="020B0604030504040204" pitchFamily="50" charset="-128"/>
              </a:rPr>
              <a:t>20.1</a:t>
            </a:r>
            <a:r>
              <a:rPr kumimoji="1" lang="ja-JP" altLang="en-US" sz="1400" dirty="0">
                <a:latin typeface="Meiryo UI" panose="020B0604030504040204" pitchFamily="50" charset="-128"/>
                <a:ea typeface="Meiryo UI" panose="020B0604030504040204" pitchFamily="50" charset="-128"/>
              </a:rPr>
              <a:t>％となっています。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休んでみたいと思った日数は「</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41.8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7.5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97620" y="1954386"/>
            <a:ext cx="4572000"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父母のいずれかが仕事を</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休んで子どもをみたいと思ったか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CC6CD4F4-F52B-26A7-9B47-59F1519A4352}"/>
              </a:ext>
            </a:extLst>
          </p:cNvPr>
          <p:cNvSpPr txBox="1"/>
          <p:nvPr/>
        </p:nvSpPr>
        <p:spPr>
          <a:xfrm>
            <a:off x="4572001" y="1954385"/>
            <a:ext cx="457199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父母のいずれかが</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仕事を休んで子どもをみたいと日数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3565105D-04DC-5EFC-B9F5-0C21F958C648}"/>
              </a:ext>
            </a:extLst>
          </p:cNvPr>
          <p:cNvPicPr>
            <a:picLocks noChangeAspect="1"/>
          </p:cNvPicPr>
          <p:nvPr/>
        </p:nvPicPr>
        <p:blipFill>
          <a:blip r:embed="rId2"/>
          <a:stretch>
            <a:fillRect/>
          </a:stretch>
        </p:blipFill>
        <p:spPr>
          <a:xfrm>
            <a:off x="-569982" y="2431722"/>
            <a:ext cx="6480000" cy="2775951"/>
          </a:xfrm>
          <a:prstGeom prst="rect">
            <a:avLst/>
          </a:prstGeom>
        </p:spPr>
      </p:pic>
      <p:pic>
        <p:nvPicPr>
          <p:cNvPr id="10" name="図 9">
            <a:extLst>
              <a:ext uri="{FF2B5EF4-FFF2-40B4-BE49-F238E27FC236}">
                <a16:creationId xmlns:a16="http://schemas.microsoft.com/office/drawing/2014/main" id="{40758711-5C8A-6106-1EB1-0F31AD6C6762}"/>
              </a:ext>
            </a:extLst>
          </p:cNvPr>
          <p:cNvPicPr>
            <a:picLocks noChangeAspect="1"/>
          </p:cNvPicPr>
          <p:nvPr/>
        </p:nvPicPr>
        <p:blipFill>
          <a:blip r:embed="rId3"/>
          <a:stretch>
            <a:fillRect/>
          </a:stretch>
        </p:blipFill>
        <p:spPr>
          <a:xfrm>
            <a:off x="2199262" y="2431723"/>
            <a:ext cx="7992000" cy="4107190"/>
          </a:xfrm>
          <a:prstGeom prst="rect">
            <a:avLst/>
          </a:prstGeom>
        </p:spPr>
      </p:pic>
      <p:sp>
        <p:nvSpPr>
          <p:cNvPr id="4" name="スライド番号プレースホルダー 3">
            <a:extLst>
              <a:ext uri="{FF2B5EF4-FFF2-40B4-BE49-F238E27FC236}">
                <a16:creationId xmlns:a16="http://schemas.microsoft.com/office/drawing/2014/main" id="{E81AF5D0-EA5A-47F7-BF64-8D22B79E1298}"/>
              </a:ext>
            </a:extLst>
          </p:cNvPr>
          <p:cNvSpPr>
            <a:spLocks noGrp="1"/>
          </p:cNvSpPr>
          <p:nvPr>
            <p:ph type="sldNum" sz="quarter" idx="12"/>
          </p:nvPr>
        </p:nvSpPr>
        <p:spPr/>
        <p:txBody>
          <a:bodyPr/>
          <a:lstStyle/>
          <a:p>
            <a:fld id="{C4E6320A-E54E-4C75-AECD-96065BC1D0C9}" type="slidenum">
              <a:rPr kumimoji="1" lang="ja-JP" altLang="en-US" smtClean="0"/>
              <a:t>44</a:t>
            </a:fld>
            <a:endParaRPr kumimoji="1" lang="ja-JP" altLang="en-US" dirty="0"/>
          </a:p>
        </p:txBody>
      </p:sp>
    </p:spTree>
    <p:extLst>
      <p:ext uri="{BB962C8B-B14F-4D97-AF65-F5344CB8AC3E}">
        <p14:creationId xmlns:p14="http://schemas.microsoft.com/office/powerpoint/2010/main" val="37935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３　子どもが病気になったときの対応について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19-6</a:t>
            </a:r>
            <a:r>
              <a:rPr kumimoji="1" lang="ja-JP" altLang="en-US" sz="1400" dirty="0">
                <a:latin typeface="Meiryo UI" panose="020B0604030504040204" pitchFamily="50" charset="-128"/>
                <a:ea typeface="Meiryo UI" panose="020B0604030504040204" pitchFamily="50" charset="-128"/>
              </a:rPr>
              <a:t>ー仕事を休まないで対応する理由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「子どもの看護を理由にして休みがとれない」が</a:t>
            </a:r>
            <a:r>
              <a:rPr kumimoji="1" lang="en-US" altLang="ja-JP" sz="1400" dirty="0">
                <a:latin typeface="Meiryo UI" panose="020B0604030504040204" pitchFamily="50" charset="-128"/>
                <a:ea typeface="Meiryo UI" panose="020B0604030504040204" pitchFamily="50" charset="-128"/>
              </a:rPr>
              <a:t>33.6</a:t>
            </a:r>
            <a:r>
              <a:rPr kumimoji="1" lang="ja-JP" altLang="en-US" sz="1400" dirty="0">
                <a:latin typeface="Meiryo UI" panose="020B0604030504040204" pitchFamily="50" charset="-128"/>
                <a:ea typeface="Meiryo UI" panose="020B0604030504040204" pitchFamily="50" charset="-128"/>
              </a:rPr>
              <a:t>％で最も高く、次いで「子どもの看護休暇の日数が足りないので休めない」が</a:t>
            </a:r>
            <a:r>
              <a:rPr kumimoji="1" lang="en-US" altLang="ja-JP" sz="1400" dirty="0">
                <a:latin typeface="Meiryo UI" panose="020B0604030504040204" pitchFamily="50" charset="-128"/>
                <a:ea typeface="Meiryo UI" panose="020B0604030504040204" pitchFamily="50" charset="-128"/>
              </a:rPr>
              <a:t>28.9</a:t>
            </a:r>
            <a:r>
              <a:rPr kumimoji="1" lang="ja-JP" altLang="en-US" sz="1400" dirty="0">
                <a:latin typeface="Meiryo UI" panose="020B0604030504040204" pitchFamily="50" charset="-128"/>
                <a:ea typeface="Meiryo UI" panose="020B0604030504040204" pitchFamily="50" charset="-128"/>
              </a:rPr>
              <a:t>％、「自営業なので休めない」が</a:t>
            </a:r>
            <a:r>
              <a:rPr kumimoji="1" lang="en-US" altLang="ja-JP" sz="1400" dirty="0">
                <a:latin typeface="Meiryo UI" panose="020B0604030504040204" pitchFamily="50" charset="-128"/>
                <a:ea typeface="Meiryo UI" panose="020B0604030504040204" pitchFamily="50" charset="-128"/>
              </a:rPr>
              <a:t>14.2</a:t>
            </a:r>
            <a:r>
              <a:rPr kumimoji="1" lang="ja-JP" altLang="en-US" sz="1400" dirty="0">
                <a:latin typeface="Meiryo UI" panose="020B0604030504040204" pitchFamily="50" charset="-128"/>
                <a:ea typeface="Meiryo UI" panose="020B0604030504040204" pitchFamily="50" charset="-128"/>
              </a:rPr>
              <a:t>％となっています。また、前回調査と比べると、  「子どもの看護を理由にして休みがとれない」 の割合が減少し、「子どもの看護休暇の日数が足りないので休めない」の割合が増加しています。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693175"/>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仕事を休まないで対応する理由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82C603AD-3383-903A-6487-EC748021A87D}"/>
              </a:ext>
            </a:extLst>
          </p:cNvPr>
          <p:cNvPicPr>
            <a:picLocks noChangeAspect="1"/>
          </p:cNvPicPr>
          <p:nvPr/>
        </p:nvPicPr>
        <p:blipFill>
          <a:blip r:embed="rId2"/>
          <a:stretch>
            <a:fillRect/>
          </a:stretch>
        </p:blipFill>
        <p:spPr>
          <a:xfrm>
            <a:off x="-829289" y="2233956"/>
            <a:ext cx="9252000" cy="4487520"/>
          </a:xfrm>
          <a:prstGeom prst="rect">
            <a:avLst/>
          </a:prstGeom>
        </p:spPr>
      </p:pic>
      <p:sp>
        <p:nvSpPr>
          <p:cNvPr id="3" name="スライド番号プレースホルダー 2">
            <a:extLst>
              <a:ext uri="{FF2B5EF4-FFF2-40B4-BE49-F238E27FC236}">
                <a16:creationId xmlns:a16="http://schemas.microsoft.com/office/drawing/2014/main" id="{7DF8E6FD-A24B-13D7-A686-69E9839294CD}"/>
              </a:ext>
            </a:extLst>
          </p:cNvPr>
          <p:cNvSpPr>
            <a:spLocks noGrp="1"/>
          </p:cNvSpPr>
          <p:nvPr>
            <p:ph type="sldNum" sz="quarter" idx="12"/>
          </p:nvPr>
        </p:nvSpPr>
        <p:spPr/>
        <p:txBody>
          <a:bodyPr/>
          <a:lstStyle/>
          <a:p>
            <a:fld id="{C4E6320A-E54E-4C75-AECD-96065BC1D0C9}" type="slidenum">
              <a:rPr kumimoji="1" lang="ja-JP" altLang="en-US" smtClean="0"/>
              <a:t>45</a:t>
            </a:fld>
            <a:endParaRPr kumimoji="1" lang="ja-JP" altLang="en-US" dirty="0"/>
          </a:p>
        </p:txBody>
      </p:sp>
    </p:spTree>
    <p:extLst>
      <p:ext uri="{BB962C8B-B14F-4D97-AF65-F5344CB8AC3E}">
        <p14:creationId xmlns:p14="http://schemas.microsoft.com/office/powerpoint/2010/main" val="1249437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４　平日に利用したい施設やサービスについて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ー平日に利用したい施設やサービス</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「認定こども園」が</a:t>
            </a:r>
            <a:r>
              <a:rPr kumimoji="1" lang="en-US" altLang="ja-JP" sz="1400" dirty="0">
                <a:latin typeface="Meiryo UI" panose="020B0604030504040204" pitchFamily="50" charset="-128"/>
                <a:ea typeface="Meiryo UI" panose="020B0604030504040204" pitchFamily="50" charset="-128"/>
              </a:rPr>
              <a:t>37.8</a:t>
            </a:r>
            <a:r>
              <a:rPr kumimoji="1" lang="ja-JP" altLang="en-US" sz="1400" dirty="0">
                <a:latin typeface="Meiryo UI" panose="020B0604030504040204" pitchFamily="50" charset="-128"/>
                <a:ea typeface="Meiryo UI" panose="020B0604030504040204" pitchFamily="50" charset="-128"/>
              </a:rPr>
              <a:t>％で最も高く、次いで「認可保育所」が</a:t>
            </a:r>
            <a:r>
              <a:rPr kumimoji="1" lang="en-US" altLang="ja-JP" sz="1400" dirty="0">
                <a:latin typeface="Meiryo UI" panose="020B0604030504040204" pitchFamily="50" charset="-128"/>
                <a:ea typeface="Meiryo UI" panose="020B0604030504040204" pitchFamily="50" charset="-128"/>
              </a:rPr>
              <a:t>34.2</a:t>
            </a:r>
            <a:r>
              <a:rPr kumimoji="1" lang="ja-JP" altLang="en-US" sz="1400" dirty="0">
                <a:latin typeface="Meiryo UI" panose="020B0604030504040204" pitchFamily="50" charset="-128"/>
                <a:ea typeface="Meiryo UI" panose="020B0604030504040204" pitchFamily="50" charset="-128"/>
              </a:rPr>
              <a:t>％、「幼稚園＋幼稚園の預かり保育」が</a:t>
            </a:r>
            <a:r>
              <a:rPr kumimoji="1" lang="en-US" altLang="ja-JP" sz="1400" dirty="0">
                <a:latin typeface="Meiryo UI" panose="020B0604030504040204" pitchFamily="50" charset="-128"/>
                <a:ea typeface="Meiryo UI" panose="020B0604030504040204" pitchFamily="50" charset="-128"/>
              </a:rPr>
              <a:t>24.3</a:t>
            </a:r>
            <a:r>
              <a:rPr kumimoji="1" lang="ja-JP" altLang="en-US" sz="1400" dirty="0">
                <a:latin typeface="Meiryo UI" panose="020B0604030504040204" pitchFamily="50" charset="-128"/>
                <a:ea typeface="Meiryo UI" panose="020B0604030504040204" pitchFamily="50" charset="-128"/>
              </a:rPr>
              <a:t>％、「幼稚園（通常就園時間）」が</a:t>
            </a:r>
            <a:r>
              <a:rPr kumimoji="1" lang="en-US" altLang="ja-JP" sz="1400" dirty="0">
                <a:latin typeface="Meiryo UI" panose="020B0604030504040204" pitchFamily="50" charset="-128"/>
                <a:ea typeface="Meiryo UI" panose="020B0604030504040204" pitchFamily="50" charset="-128"/>
              </a:rPr>
              <a:t>23.5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655953"/>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平日に利用したい施設やサービス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F8B58EC2-D612-FD38-6EE8-7C2FB6A45B6F}"/>
              </a:ext>
            </a:extLst>
          </p:cNvPr>
          <p:cNvPicPr>
            <a:picLocks noChangeAspect="1"/>
          </p:cNvPicPr>
          <p:nvPr/>
        </p:nvPicPr>
        <p:blipFill>
          <a:blip r:embed="rId2"/>
          <a:stretch>
            <a:fillRect/>
          </a:stretch>
        </p:blipFill>
        <p:spPr>
          <a:xfrm>
            <a:off x="-126001" y="2032396"/>
            <a:ext cx="9396000" cy="4825604"/>
          </a:xfrm>
          <a:prstGeom prst="rect">
            <a:avLst/>
          </a:prstGeom>
        </p:spPr>
      </p:pic>
      <p:sp>
        <p:nvSpPr>
          <p:cNvPr id="3" name="スライド番号プレースホルダー 2">
            <a:extLst>
              <a:ext uri="{FF2B5EF4-FFF2-40B4-BE49-F238E27FC236}">
                <a16:creationId xmlns:a16="http://schemas.microsoft.com/office/drawing/2014/main" id="{1ACE12D0-5FAF-F079-742D-01C45D5ABA82}"/>
              </a:ext>
            </a:extLst>
          </p:cNvPr>
          <p:cNvSpPr>
            <a:spLocks noGrp="1"/>
          </p:cNvSpPr>
          <p:nvPr>
            <p:ph type="sldNum" sz="quarter" idx="12"/>
          </p:nvPr>
        </p:nvSpPr>
        <p:spPr/>
        <p:txBody>
          <a:bodyPr/>
          <a:lstStyle/>
          <a:p>
            <a:fld id="{C4E6320A-E54E-4C75-AECD-96065BC1D0C9}" type="slidenum">
              <a:rPr kumimoji="1" lang="ja-JP" altLang="en-US" smtClean="0"/>
              <a:t>46</a:t>
            </a:fld>
            <a:endParaRPr kumimoji="1" lang="ja-JP" altLang="en-US" dirty="0"/>
          </a:p>
        </p:txBody>
      </p:sp>
    </p:spTree>
    <p:extLst>
      <p:ext uri="{BB962C8B-B14F-4D97-AF65-F5344CB8AC3E}">
        <p14:creationId xmlns:p14="http://schemas.microsoft.com/office/powerpoint/2010/main" val="735192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４　平日に利用したい施設やサービスについて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20-1</a:t>
            </a:r>
            <a:r>
              <a:rPr kumimoji="1" lang="ja-JP" altLang="en-US" sz="1400" dirty="0">
                <a:latin typeface="Meiryo UI" panose="020B0604030504040204" pitchFamily="50" charset="-128"/>
                <a:ea typeface="Meiryo UI" panose="020B0604030504040204" pitchFamily="50" charset="-128"/>
              </a:rPr>
              <a:t>ー利用したい施設やサービスの所在地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「住んでいる●●市（町／村）内（自宅を訪問するサービスも含む）」が</a:t>
            </a:r>
            <a:r>
              <a:rPr kumimoji="1" lang="en-US" altLang="ja-JP" sz="1400" dirty="0">
                <a:latin typeface="Meiryo UI" panose="020B0604030504040204" pitchFamily="50" charset="-128"/>
                <a:ea typeface="Meiryo UI" panose="020B0604030504040204" pitchFamily="50" charset="-128"/>
              </a:rPr>
              <a:t>88.4</a:t>
            </a:r>
            <a:r>
              <a:rPr kumimoji="1" lang="ja-JP" altLang="en-US" sz="1400" dirty="0">
                <a:latin typeface="Meiryo UI" panose="020B0604030504040204" pitchFamily="50" charset="-128"/>
                <a:ea typeface="Meiryo UI" panose="020B0604030504040204" pitchFamily="50" charset="-128"/>
              </a:rPr>
              <a:t>％、「他の市町村」が</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11252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利用したい施設やサービスの所在地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677ED04B-4361-46BA-44F1-6C5C5231058D}"/>
              </a:ext>
            </a:extLst>
          </p:cNvPr>
          <p:cNvSpPr txBox="1"/>
          <p:nvPr/>
        </p:nvSpPr>
        <p:spPr>
          <a:xfrm>
            <a:off x="80940" y="3683182"/>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20-2</a:t>
            </a:r>
            <a:r>
              <a:rPr kumimoji="1" lang="ja-JP" altLang="en-US" sz="1400" dirty="0">
                <a:latin typeface="Meiryo UI" panose="020B0604030504040204" pitchFamily="50" charset="-128"/>
                <a:ea typeface="Meiryo UI" panose="020B0604030504040204" pitchFamily="50" charset="-128"/>
              </a:rPr>
              <a:t>ー幼稚園の利用希望の有無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「はい」が</a:t>
            </a:r>
            <a:r>
              <a:rPr kumimoji="1" lang="en-US" altLang="ja-JP" sz="1400" dirty="0">
                <a:latin typeface="Meiryo UI" panose="020B0604030504040204" pitchFamily="50" charset="-128"/>
                <a:ea typeface="Meiryo UI" panose="020B0604030504040204" pitchFamily="50" charset="-128"/>
              </a:rPr>
              <a:t>61.7</a:t>
            </a:r>
            <a:r>
              <a:rPr kumimoji="1" lang="ja-JP" altLang="en-US" sz="1400" dirty="0">
                <a:latin typeface="Meiryo UI" panose="020B0604030504040204" pitchFamily="50" charset="-128"/>
                <a:ea typeface="Meiryo UI" panose="020B0604030504040204" pitchFamily="50" charset="-128"/>
              </a:rPr>
              <a:t>％、「いいえ」が</a:t>
            </a:r>
            <a:r>
              <a:rPr kumimoji="1" lang="en-US" altLang="ja-JP" sz="1400" dirty="0">
                <a:latin typeface="Meiryo UI" panose="020B0604030504040204" pitchFamily="50" charset="-128"/>
                <a:ea typeface="Meiryo UI" panose="020B0604030504040204" pitchFamily="50" charset="-128"/>
              </a:rPr>
              <a:t>32.2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DCDB8D8-AADC-BF1C-6715-65E33B1A5164}"/>
              </a:ext>
            </a:extLst>
          </p:cNvPr>
          <p:cNvSpPr txBox="1"/>
          <p:nvPr/>
        </p:nvSpPr>
        <p:spPr>
          <a:xfrm>
            <a:off x="2257890" y="4283204"/>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幼稚園の利用希望の有無</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88CFBA60-DA47-12E5-C6FB-8E0E165BCF37}"/>
              </a:ext>
            </a:extLst>
          </p:cNvPr>
          <p:cNvPicPr>
            <a:picLocks noChangeAspect="1"/>
          </p:cNvPicPr>
          <p:nvPr/>
        </p:nvPicPr>
        <p:blipFill>
          <a:blip r:embed="rId2"/>
          <a:stretch>
            <a:fillRect/>
          </a:stretch>
        </p:blipFill>
        <p:spPr>
          <a:xfrm>
            <a:off x="955320" y="1475812"/>
            <a:ext cx="7200000" cy="3084391"/>
          </a:xfrm>
          <a:prstGeom prst="rect">
            <a:avLst/>
          </a:prstGeom>
        </p:spPr>
      </p:pic>
      <p:pic>
        <p:nvPicPr>
          <p:cNvPr id="10" name="図 9">
            <a:extLst>
              <a:ext uri="{FF2B5EF4-FFF2-40B4-BE49-F238E27FC236}">
                <a16:creationId xmlns:a16="http://schemas.microsoft.com/office/drawing/2014/main" id="{2C501A19-5897-8BDD-4064-60B3278E9212}"/>
              </a:ext>
            </a:extLst>
          </p:cNvPr>
          <p:cNvPicPr>
            <a:picLocks noChangeAspect="1"/>
          </p:cNvPicPr>
          <p:nvPr/>
        </p:nvPicPr>
        <p:blipFill>
          <a:blip r:embed="rId3"/>
          <a:stretch>
            <a:fillRect/>
          </a:stretch>
        </p:blipFill>
        <p:spPr>
          <a:xfrm>
            <a:off x="955320" y="4672599"/>
            <a:ext cx="7200000" cy="3084391"/>
          </a:xfrm>
          <a:prstGeom prst="rect">
            <a:avLst/>
          </a:prstGeom>
        </p:spPr>
      </p:pic>
      <p:sp>
        <p:nvSpPr>
          <p:cNvPr id="5" name="スライド番号プレースホルダー 4">
            <a:extLst>
              <a:ext uri="{FF2B5EF4-FFF2-40B4-BE49-F238E27FC236}">
                <a16:creationId xmlns:a16="http://schemas.microsoft.com/office/drawing/2014/main" id="{C7D5EBB4-1BA8-9C20-C168-3A75D291C568}"/>
              </a:ext>
            </a:extLst>
          </p:cNvPr>
          <p:cNvSpPr>
            <a:spLocks noGrp="1"/>
          </p:cNvSpPr>
          <p:nvPr>
            <p:ph type="sldNum" sz="quarter" idx="12"/>
          </p:nvPr>
        </p:nvSpPr>
        <p:spPr/>
        <p:txBody>
          <a:bodyPr/>
          <a:lstStyle/>
          <a:p>
            <a:fld id="{C4E6320A-E54E-4C75-AECD-96065BC1D0C9}" type="slidenum">
              <a:rPr kumimoji="1" lang="ja-JP" altLang="en-US" smtClean="0"/>
              <a:t>47</a:t>
            </a:fld>
            <a:endParaRPr kumimoji="1" lang="ja-JP" altLang="en-US" dirty="0"/>
          </a:p>
        </p:txBody>
      </p:sp>
    </p:spTree>
    <p:extLst>
      <p:ext uri="{BB962C8B-B14F-4D97-AF65-F5344CB8AC3E}">
        <p14:creationId xmlns:p14="http://schemas.microsoft.com/office/powerpoint/2010/main" val="1741246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ー定期的な施設やサービスの利用希望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（１）土曜日</a:t>
            </a:r>
          </a:p>
          <a:p>
            <a:r>
              <a:rPr kumimoji="1" lang="ja-JP" altLang="en-US" sz="1400" dirty="0">
                <a:latin typeface="Meiryo UI" panose="020B0604030504040204" pitchFamily="50" charset="-128"/>
                <a:ea typeface="Meiryo UI" panose="020B0604030504040204" pitchFamily="50" charset="-128"/>
              </a:rPr>
              <a:t>　「利用する必要はない」が</a:t>
            </a:r>
            <a:r>
              <a:rPr kumimoji="1" lang="en-US" altLang="ja-JP" sz="1400" dirty="0">
                <a:latin typeface="Meiryo UI" panose="020B0604030504040204" pitchFamily="50" charset="-128"/>
                <a:ea typeface="Meiryo UI" panose="020B0604030504040204" pitchFamily="50" charset="-128"/>
              </a:rPr>
              <a:t>59.0</a:t>
            </a:r>
            <a:r>
              <a:rPr kumimoji="1" lang="ja-JP" altLang="en-US" sz="1400" dirty="0">
                <a:latin typeface="Meiryo UI" panose="020B0604030504040204" pitchFamily="50" charset="-128"/>
                <a:ea typeface="Meiryo UI" panose="020B0604030504040204" pitchFamily="50" charset="-128"/>
              </a:rPr>
              <a:t>％で最も高く、次いで「月に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回は利用したい」が</a:t>
            </a:r>
            <a:r>
              <a:rPr kumimoji="1" lang="en-US" altLang="ja-JP" sz="1400" dirty="0">
                <a:latin typeface="Meiryo UI" panose="020B0604030504040204" pitchFamily="50" charset="-128"/>
                <a:ea typeface="Meiryo UI" panose="020B0604030504040204" pitchFamily="50" charset="-128"/>
              </a:rPr>
              <a:t>26.3</a:t>
            </a:r>
            <a:r>
              <a:rPr kumimoji="1" lang="ja-JP" altLang="en-US" sz="1400" dirty="0">
                <a:latin typeface="Meiryo UI" panose="020B0604030504040204" pitchFamily="50" charset="-128"/>
                <a:ea typeface="Meiryo UI" panose="020B0604030504040204" pitchFamily="50" charset="-128"/>
              </a:rPr>
              <a:t>％、「ほぼ毎週利用したい」が</a:t>
            </a:r>
            <a:r>
              <a:rPr kumimoji="1" lang="en-US" altLang="ja-JP" sz="1400" dirty="0">
                <a:latin typeface="Meiryo UI" panose="020B0604030504040204" pitchFamily="50" charset="-128"/>
                <a:ea typeface="Meiryo UI" panose="020B0604030504040204" pitchFamily="50" charset="-128"/>
              </a:rPr>
              <a:t>10.3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480621" y="231765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土曜日の定期的な施設やサービスの利用希望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9A2C9607-C83B-6C7F-0DE3-A501F95A1FF5}"/>
              </a:ext>
            </a:extLst>
          </p:cNvPr>
          <p:cNvPicPr>
            <a:picLocks noChangeAspect="1"/>
          </p:cNvPicPr>
          <p:nvPr/>
        </p:nvPicPr>
        <p:blipFill>
          <a:blip r:embed="rId2"/>
          <a:stretch>
            <a:fillRect/>
          </a:stretch>
        </p:blipFill>
        <p:spPr>
          <a:xfrm>
            <a:off x="126000" y="2912251"/>
            <a:ext cx="8892000" cy="3809225"/>
          </a:xfrm>
          <a:prstGeom prst="rect">
            <a:avLst/>
          </a:prstGeom>
        </p:spPr>
      </p:pic>
      <p:sp>
        <p:nvSpPr>
          <p:cNvPr id="3" name="スライド番号プレースホルダー 2">
            <a:extLst>
              <a:ext uri="{FF2B5EF4-FFF2-40B4-BE49-F238E27FC236}">
                <a16:creationId xmlns:a16="http://schemas.microsoft.com/office/drawing/2014/main" id="{9BEBE027-E000-2468-4B0B-B266E7160700}"/>
              </a:ext>
            </a:extLst>
          </p:cNvPr>
          <p:cNvSpPr>
            <a:spLocks noGrp="1"/>
          </p:cNvSpPr>
          <p:nvPr>
            <p:ph type="sldNum" sz="quarter" idx="12"/>
          </p:nvPr>
        </p:nvSpPr>
        <p:spPr/>
        <p:txBody>
          <a:bodyPr/>
          <a:lstStyle/>
          <a:p>
            <a:fld id="{C4E6320A-E54E-4C75-AECD-96065BC1D0C9}" type="slidenum">
              <a:rPr kumimoji="1" lang="ja-JP" altLang="en-US" smtClean="0"/>
              <a:t>48</a:t>
            </a:fld>
            <a:endParaRPr kumimoji="1" lang="ja-JP" altLang="en-US" dirty="0"/>
          </a:p>
        </p:txBody>
      </p:sp>
    </p:spTree>
    <p:extLst>
      <p:ext uri="{BB962C8B-B14F-4D97-AF65-F5344CB8AC3E}">
        <p14:creationId xmlns:p14="http://schemas.microsoft.com/office/powerpoint/2010/main" val="84613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8094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◆問４ー子どもの人数と末子の年齢</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子どもの人数は、「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44.5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35.7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％となっています。末子の年齢は、「</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20.9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17.5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15.8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12.8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歳」が</a:t>
            </a:r>
            <a:r>
              <a:rPr kumimoji="1" lang="en-US" altLang="ja-JP" sz="1400" dirty="0">
                <a:latin typeface="Meiryo UI" panose="020B0604030504040204" pitchFamily="50" charset="-128"/>
                <a:ea typeface="Meiryo UI" panose="020B0604030504040204" pitchFamily="50" charset="-128"/>
              </a:rPr>
              <a:t>10.1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87234" y="1519343"/>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子どもの人数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4572000" y="1519343"/>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末子の年齢</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DA9AFE80-147B-D1A3-FFFA-7307DE0A713B}"/>
              </a:ext>
            </a:extLst>
          </p:cNvPr>
          <p:cNvPicPr>
            <a:picLocks noChangeAspect="1"/>
          </p:cNvPicPr>
          <p:nvPr/>
        </p:nvPicPr>
        <p:blipFill>
          <a:blip r:embed="rId2"/>
          <a:stretch>
            <a:fillRect/>
          </a:stretch>
        </p:blipFill>
        <p:spPr>
          <a:xfrm>
            <a:off x="-630419" y="2064515"/>
            <a:ext cx="7164000" cy="3068968"/>
          </a:xfrm>
          <a:prstGeom prst="rect">
            <a:avLst/>
          </a:prstGeom>
        </p:spPr>
      </p:pic>
      <p:pic>
        <p:nvPicPr>
          <p:cNvPr id="10" name="図 9">
            <a:extLst>
              <a:ext uri="{FF2B5EF4-FFF2-40B4-BE49-F238E27FC236}">
                <a16:creationId xmlns:a16="http://schemas.microsoft.com/office/drawing/2014/main" id="{EC18EDD7-8DA1-9A31-88B1-822433CC043D}"/>
              </a:ext>
            </a:extLst>
          </p:cNvPr>
          <p:cNvPicPr>
            <a:picLocks noChangeAspect="1"/>
          </p:cNvPicPr>
          <p:nvPr/>
        </p:nvPicPr>
        <p:blipFill>
          <a:blip r:embed="rId3"/>
          <a:stretch>
            <a:fillRect/>
          </a:stretch>
        </p:blipFill>
        <p:spPr>
          <a:xfrm>
            <a:off x="1763639" y="1877304"/>
            <a:ext cx="8748000" cy="4980696"/>
          </a:xfrm>
          <a:prstGeom prst="rect">
            <a:avLst/>
          </a:prstGeom>
        </p:spPr>
      </p:pic>
      <p:sp>
        <p:nvSpPr>
          <p:cNvPr id="3" name="スライド番号プレースホルダー 2">
            <a:extLst>
              <a:ext uri="{FF2B5EF4-FFF2-40B4-BE49-F238E27FC236}">
                <a16:creationId xmlns:a16="http://schemas.microsoft.com/office/drawing/2014/main" id="{C8AEDE79-159B-F1F4-3DFD-A60F4293F465}"/>
              </a:ext>
            </a:extLst>
          </p:cNvPr>
          <p:cNvSpPr>
            <a:spLocks noGrp="1"/>
          </p:cNvSpPr>
          <p:nvPr>
            <p:ph type="sldNum" sz="quarter" idx="12"/>
          </p:nvPr>
        </p:nvSpPr>
        <p:spPr/>
        <p:txBody>
          <a:bodyPr/>
          <a:lstStyle/>
          <a:p>
            <a:fld id="{C4E6320A-E54E-4C75-AECD-96065BC1D0C9}" type="slidenum">
              <a:rPr kumimoji="1" lang="ja-JP" altLang="en-US" smtClean="0"/>
              <a:t>4</a:t>
            </a:fld>
            <a:endParaRPr kumimoji="1" lang="ja-JP" altLang="en-US" dirty="0"/>
          </a:p>
        </p:txBody>
      </p:sp>
    </p:spTree>
    <p:extLst>
      <p:ext uri="{BB962C8B-B14F-4D97-AF65-F5344CB8AC3E}">
        <p14:creationId xmlns:p14="http://schemas.microsoft.com/office/powerpoint/2010/main" val="517298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A4C2EEAB-E408-0C6F-6E1B-1AA06B0E8DF1}"/>
              </a:ext>
            </a:extLst>
          </p:cNvPr>
          <p:cNvPicPr>
            <a:picLocks noChangeAspect="1"/>
          </p:cNvPicPr>
          <p:nvPr/>
        </p:nvPicPr>
        <p:blipFill>
          <a:blip r:embed="rId2"/>
          <a:stretch>
            <a:fillRect/>
          </a:stretch>
        </p:blipFill>
        <p:spPr>
          <a:xfrm>
            <a:off x="1339272" y="3035698"/>
            <a:ext cx="7229856" cy="3659124"/>
          </a:xfrm>
          <a:prstGeom prst="rect">
            <a:avLst/>
          </a:prstGeom>
        </p:spPr>
      </p:pic>
      <p:pic>
        <p:nvPicPr>
          <p:cNvPr id="41" name="図 40">
            <a:extLst>
              <a:ext uri="{FF2B5EF4-FFF2-40B4-BE49-F238E27FC236}">
                <a16:creationId xmlns:a16="http://schemas.microsoft.com/office/drawing/2014/main" id="{38FFEF54-55C1-689C-4C38-98D809EEE02B}"/>
              </a:ext>
            </a:extLst>
          </p:cNvPr>
          <p:cNvPicPr>
            <a:picLocks noChangeAspect="1"/>
          </p:cNvPicPr>
          <p:nvPr/>
        </p:nvPicPr>
        <p:blipFill>
          <a:blip r:embed="rId3"/>
          <a:stretch>
            <a:fillRect/>
          </a:stretch>
        </p:blipFill>
        <p:spPr>
          <a:xfrm>
            <a:off x="3637804" y="3035698"/>
            <a:ext cx="7229856" cy="3773424"/>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ー定期的な施設やサービスの利用希望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（１）土曜日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毎週の希望利用開始時間は「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41.3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21.5</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34.4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29.5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7.8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5.8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0.5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時以降」が</a:t>
            </a:r>
            <a:r>
              <a:rPr kumimoji="1" lang="en-US" altLang="ja-JP" sz="1400" dirty="0">
                <a:latin typeface="Meiryo UI" panose="020B0604030504040204" pitchFamily="50" charset="-128"/>
                <a:ea typeface="Meiryo UI" panose="020B0604030504040204" pitchFamily="50" charset="-128"/>
              </a:rPr>
              <a:t>0.3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月に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回の希望利用開始時間は「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35.9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15.2</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30.2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14.5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11.7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9.2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400031" y="2550748"/>
            <a:ext cx="217978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土曜日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月に１～２回は利用したい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3DD01E7A-1DC8-B995-416D-1BD89287D669}"/>
              </a:ext>
            </a:extLst>
          </p:cNvPr>
          <p:cNvSpPr txBox="1"/>
          <p:nvPr/>
        </p:nvSpPr>
        <p:spPr>
          <a:xfrm>
            <a:off x="6755315" y="2543831"/>
            <a:ext cx="2130067"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土曜日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月に１～２回は利用したい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42F165FF-2888-4526-FB13-77122548D94E}"/>
              </a:ext>
            </a:extLst>
          </p:cNvPr>
          <p:cNvSpPr txBox="1"/>
          <p:nvPr/>
        </p:nvSpPr>
        <p:spPr>
          <a:xfrm>
            <a:off x="258618" y="2580296"/>
            <a:ext cx="2161308"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土曜日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ほぼ毎週利用したい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10" name="テキスト ボックス 9">
            <a:extLst>
              <a:ext uri="{FF2B5EF4-FFF2-40B4-BE49-F238E27FC236}">
                <a16:creationId xmlns:a16="http://schemas.microsoft.com/office/drawing/2014/main" id="{3FB97E45-9957-665F-3B3F-D1EF0EF15708}"/>
              </a:ext>
            </a:extLst>
          </p:cNvPr>
          <p:cNvSpPr txBox="1"/>
          <p:nvPr/>
        </p:nvSpPr>
        <p:spPr>
          <a:xfrm>
            <a:off x="2287565" y="2550749"/>
            <a:ext cx="217978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土曜日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ほぼ毎週利用したい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45" name="図 44">
            <a:extLst>
              <a:ext uri="{FF2B5EF4-FFF2-40B4-BE49-F238E27FC236}">
                <a16:creationId xmlns:a16="http://schemas.microsoft.com/office/drawing/2014/main" id="{FDD5CDF2-7BC7-D5D4-5A74-78E662001536}"/>
              </a:ext>
            </a:extLst>
          </p:cNvPr>
          <p:cNvPicPr>
            <a:picLocks noChangeAspect="1"/>
          </p:cNvPicPr>
          <p:nvPr/>
        </p:nvPicPr>
        <p:blipFill>
          <a:blip r:embed="rId4"/>
          <a:stretch>
            <a:fillRect/>
          </a:stretch>
        </p:blipFill>
        <p:spPr>
          <a:xfrm>
            <a:off x="-967177" y="3014711"/>
            <a:ext cx="7229856" cy="3773424"/>
          </a:xfrm>
          <a:prstGeom prst="rect">
            <a:avLst/>
          </a:prstGeom>
        </p:spPr>
      </p:pic>
      <p:pic>
        <p:nvPicPr>
          <p:cNvPr id="47" name="図 46">
            <a:extLst>
              <a:ext uri="{FF2B5EF4-FFF2-40B4-BE49-F238E27FC236}">
                <a16:creationId xmlns:a16="http://schemas.microsoft.com/office/drawing/2014/main" id="{CC4650AA-FF79-5904-EBAA-3703F0532D78}"/>
              </a:ext>
            </a:extLst>
          </p:cNvPr>
          <p:cNvPicPr>
            <a:picLocks noChangeAspect="1"/>
          </p:cNvPicPr>
          <p:nvPr/>
        </p:nvPicPr>
        <p:blipFill>
          <a:blip r:embed="rId5"/>
          <a:stretch>
            <a:fillRect/>
          </a:stretch>
        </p:blipFill>
        <p:spPr>
          <a:xfrm>
            <a:off x="-2815983" y="3048199"/>
            <a:ext cx="7229856" cy="3659124"/>
          </a:xfrm>
          <a:prstGeom prst="rect">
            <a:avLst/>
          </a:prstGeom>
        </p:spPr>
      </p:pic>
      <p:sp>
        <p:nvSpPr>
          <p:cNvPr id="4" name="スライド番号プレースホルダー 3">
            <a:extLst>
              <a:ext uri="{FF2B5EF4-FFF2-40B4-BE49-F238E27FC236}">
                <a16:creationId xmlns:a16="http://schemas.microsoft.com/office/drawing/2014/main" id="{DA5A03DE-FA4D-55D3-A7AC-DF7EBB28B497}"/>
              </a:ext>
            </a:extLst>
          </p:cNvPr>
          <p:cNvSpPr>
            <a:spLocks noGrp="1"/>
          </p:cNvSpPr>
          <p:nvPr>
            <p:ph type="sldNum" sz="quarter" idx="12"/>
          </p:nvPr>
        </p:nvSpPr>
        <p:spPr/>
        <p:txBody>
          <a:bodyPr/>
          <a:lstStyle/>
          <a:p>
            <a:fld id="{C4E6320A-E54E-4C75-AECD-96065BC1D0C9}" type="slidenum">
              <a:rPr kumimoji="1" lang="ja-JP" altLang="en-US" smtClean="0"/>
              <a:t>49</a:t>
            </a:fld>
            <a:endParaRPr kumimoji="1" lang="ja-JP" altLang="en-US" dirty="0"/>
          </a:p>
        </p:txBody>
      </p:sp>
    </p:spTree>
    <p:extLst>
      <p:ext uri="{BB962C8B-B14F-4D97-AF65-F5344CB8AC3E}">
        <p14:creationId xmlns:p14="http://schemas.microsoft.com/office/powerpoint/2010/main" val="2643499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ー定期的な施設やサービスの利用希望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（２）日曜日</a:t>
            </a:r>
          </a:p>
          <a:p>
            <a:r>
              <a:rPr kumimoji="1" lang="ja-JP" altLang="en-US" sz="1400" dirty="0">
                <a:latin typeface="Meiryo UI" panose="020B0604030504040204" pitchFamily="50" charset="-128"/>
                <a:ea typeface="Meiryo UI" panose="020B0604030504040204" pitchFamily="50" charset="-128"/>
              </a:rPr>
              <a:t>　「利用する必要はない」が</a:t>
            </a:r>
            <a:r>
              <a:rPr kumimoji="1" lang="en-US" altLang="ja-JP" sz="1400" dirty="0">
                <a:latin typeface="Meiryo UI" panose="020B0604030504040204" pitchFamily="50" charset="-128"/>
                <a:ea typeface="Meiryo UI" panose="020B0604030504040204" pitchFamily="50" charset="-128"/>
              </a:rPr>
              <a:t>77.0</a:t>
            </a:r>
            <a:r>
              <a:rPr kumimoji="1" lang="ja-JP" altLang="en-US" sz="1400" dirty="0">
                <a:latin typeface="Meiryo UI" panose="020B0604030504040204" pitchFamily="50" charset="-128"/>
                <a:ea typeface="Meiryo UI" panose="020B0604030504040204" pitchFamily="50" charset="-128"/>
              </a:rPr>
              <a:t>％で最も高く、次いで「月に</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回は利用したい」が</a:t>
            </a:r>
            <a:r>
              <a:rPr kumimoji="1" lang="en-US" altLang="ja-JP" sz="1400" dirty="0">
                <a:latin typeface="Meiryo UI" panose="020B0604030504040204" pitchFamily="50" charset="-128"/>
                <a:ea typeface="Meiryo UI" panose="020B0604030504040204" pitchFamily="50" charset="-128"/>
              </a:rPr>
              <a:t>14.5</a:t>
            </a:r>
            <a:r>
              <a:rPr kumimoji="1" lang="ja-JP" altLang="en-US" sz="1400" dirty="0">
                <a:latin typeface="Meiryo UI" panose="020B0604030504040204" pitchFamily="50" charset="-128"/>
                <a:ea typeface="Meiryo UI" panose="020B0604030504040204" pitchFamily="50" charset="-128"/>
              </a:rPr>
              <a:t>％、「ほぼ毎週利用したい」が</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22029" y="2279509"/>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定期的な施設やサービスの利用希望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EBD3B41A-9FC0-2974-31C9-304FD6BB7840}"/>
              </a:ext>
            </a:extLst>
          </p:cNvPr>
          <p:cNvPicPr>
            <a:picLocks noChangeAspect="1"/>
          </p:cNvPicPr>
          <p:nvPr/>
        </p:nvPicPr>
        <p:blipFill>
          <a:blip r:embed="rId2"/>
          <a:stretch>
            <a:fillRect/>
          </a:stretch>
        </p:blipFill>
        <p:spPr>
          <a:xfrm>
            <a:off x="-31594" y="2744896"/>
            <a:ext cx="8892000" cy="3809225"/>
          </a:xfrm>
          <a:prstGeom prst="rect">
            <a:avLst/>
          </a:prstGeom>
        </p:spPr>
      </p:pic>
      <p:sp>
        <p:nvSpPr>
          <p:cNvPr id="3" name="スライド番号プレースホルダー 2">
            <a:extLst>
              <a:ext uri="{FF2B5EF4-FFF2-40B4-BE49-F238E27FC236}">
                <a16:creationId xmlns:a16="http://schemas.microsoft.com/office/drawing/2014/main" id="{152FFF6A-086E-109E-3181-54A3BD3DC618}"/>
              </a:ext>
            </a:extLst>
          </p:cNvPr>
          <p:cNvSpPr>
            <a:spLocks noGrp="1"/>
          </p:cNvSpPr>
          <p:nvPr>
            <p:ph type="sldNum" sz="quarter" idx="12"/>
          </p:nvPr>
        </p:nvSpPr>
        <p:spPr/>
        <p:txBody>
          <a:bodyPr/>
          <a:lstStyle/>
          <a:p>
            <a:fld id="{C4E6320A-E54E-4C75-AECD-96065BC1D0C9}" type="slidenum">
              <a:rPr kumimoji="1" lang="ja-JP" altLang="en-US" smtClean="0"/>
              <a:t>50</a:t>
            </a:fld>
            <a:endParaRPr kumimoji="1" lang="ja-JP" altLang="en-US" dirty="0"/>
          </a:p>
        </p:txBody>
      </p:sp>
    </p:spTree>
    <p:extLst>
      <p:ext uri="{BB962C8B-B14F-4D97-AF65-F5344CB8AC3E}">
        <p14:creationId xmlns:p14="http://schemas.microsoft.com/office/powerpoint/2010/main" val="1984852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ー定期的な施設やサービスの利用希望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（２）日曜日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毎週の希望利用開始時間は　「</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36.8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19.7</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34.2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11.0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5.3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時以降」が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月</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回の希望利用開始時間は「</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34.6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16.6</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30.3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28.7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12.9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567381" y="2543831"/>
            <a:ext cx="2161309"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月に１～２回は利用したい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3DD01E7A-1DC8-B995-416D-1BD89287D669}"/>
              </a:ext>
            </a:extLst>
          </p:cNvPr>
          <p:cNvSpPr txBox="1"/>
          <p:nvPr/>
        </p:nvSpPr>
        <p:spPr>
          <a:xfrm>
            <a:off x="6737928" y="2543831"/>
            <a:ext cx="2142836"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月に１～２回は利用したい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42F165FF-2888-4526-FB13-77122548D94E}"/>
              </a:ext>
            </a:extLst>
          </p:cNvPr>
          <p:cNvSpPr txBox="1"/>
          <p:nvPr/>
        </p:nvSpPr>
        <p:spPr>
          <a:xfrm>
            <a:off x="272472" y="2573849"/>
            <a:ext cx="2133601"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ほぼ毎週利用したい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10" name="テキスト ボックス 9">
            <a:extLst>
              <a:ext uri="{FF2B5EF4-FFF2-40B4-BE49-F238E27FC236}">
                <a16:creationId xmlns:a16="http://schemas.microsoft.com/office/drawing/2014/main" id="{3FB97E45-9957-665F-3B3F-D1EF0EF15708}"/>
              </a:ext>
            </a:extLst>
          </p:cNvPr>
          <p:cNvSpPr txBox="1"/>
          <p:nvPr/>
        </p:nvSpPr>
        <p:spPr>
          <a:xfrm>
            <a:off x="2378363" y="2573849"/>
            <a:ext cx="2216728"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日曜日</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ほぼ毎週利用したい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31" name="図 30">
            <a:extLst>
              <a:ext uri="{FF2B5EF4-FFF2-40B4-BE49-F238E27FC236}">
                <a16:creationId xmlns:a16="http://schemas.microsoft.com/office/drawing/2014/main" id="{B84E8DFE-8C6B-117D-6941-17CF5536DB01}"/>
              </a:ext>
            </a:extLst>
          </p:cNvPr>
          <p:cNvPicPr>
            <a:picLocks noChangeAspect="1"/>
          </p:cNvPicPr>
          <p:nvPr/>
        </p:nvPicPr>
        <p:blipFill>
          <a:blip r:embed="rId2"/>
          <a:stretch>
            <a:fillRect/>
          </a:stretch>
        </p:blipFill>
        <p:spPr>
          <a:xfrm>
            <a:off x="-2977619" y="3087115"/>
            <a:ext cx="7229856" cy="3659124"/>
          </a:xfrm>
          <a:prstGeom prst="rect">
            <a:avLst/>
          </a:prstGeom>
        </p:spPr>
      </p:pic>
      <p:pic>
        <p:nvPicPr>
          <p:cNvPr id="35" name="図 34">
            <a:extLst>
              <a:ext uri="{FF2B5EF4-FFF2-40B4-BE49-F238E27FC236}">
                <a16:creationId xmlns:a16="http://schemas.microsoft.com/office/drawing/2014/main" id="{BDD75144-FF28-4C59-67CF-363AD03CF773}"/>
              </a:ext>
            </a:extLst>
          </p:cNvPr>
          <p:cNvPicPr>
            <a:picLocks noChangeAspect="1"/>
          </p:cNvPicPr>
          <p:nvPr/>
        </p:nvPicPr>
        <p:blipFill>
          <a:blip r:embed="rId3"/>
          <a:stretch>
            <a:fillRect/>
          </a:stretch>
        </p:blipFill>
        <p:spPr>
          <a:xfrm>
            <a:off x="-810581" y="3084576"/>
            <a:ext cx="7229856" cy="3773424"/>
          </a:xfrm>
          <a:prstGeom prst="rect">
            <a:avLst/>
          </a:prstGeom>
        </p:spPr>
      </p:pic>
      <p:pic>
        <p:nvPicPr>
          <p:cNvPr id="37" name="図 36">
            <a:extLst>
              <a:ext uri="{FF2B5EF4-FFF2-40B4-BE49-F238E27FC236}">
                <a16:creationId xmlns:a16="http://schemas.microsoft.com/office/drawing/2014/main" id="{F8146E8F-AA67-E3C4-4687-D33B701DFA45}"/>
              </a:ext>
            </a:extLst>
          </p:cNvPr>
          <p:cNvPicPr>
            <a:picLocks noChangeAspect="1"/>
          </p:cNvPicPr>
          <p:nvPr/>
        </p:nvPicPr>
        <p:blipFill>
          <a:blip r:embed="rId4"/>
          <a:stretch>
            <a:fillRect/>
          </a:stretch>
        </p:blipFill>
        <p:spPr>
          <a:xfrm>
            <a:off x="1334654" y="3158004"/>
            <a:ext cx="7229856" cy="3659124"/>
          </a:xfrm>
          <a:prstGeom prst="rect">
            <a:avLst/>
          </a:prstGeom>
        </p:spPr>
      </p:pic>
      <p:pic>
        <p:nvPicPr>
          <p:cNvPr id="39" name="図 38">
            <a:extLst>
              <a:ext uri="{FF2B5EF4-FFF2-40B4-BE49-F238E27FC236}">
                <a16:creationId xmlns:a16="http://schemas.microsoft.com/office/drawing/2014/main" id="{8DD8B347-A49D-4C63-F224-CC471B07CD49}"/>
              </a:ext>
            </a:extLst>
          </p:cNvPr>
          <p:cNvPicPr>
            <a:picLocks noChangeAspect="1"/>
          </p:cNvPicPr>
          <p:nvPr/>
        </p:nvPicPr>
        <p:blipFill>
          <a:blip r:embed="rId5"/>
          <a:stretch>
            <a:fillRect/>
          </a:stretch>
        </p:blipFill>
        <p:spPr>
          <a:xfrm>
            <a:off x="3486727" y="3074884"/>
            <a:ext cx="7229856" cy="3773424"/>
          </a:xfrm>
          <a:prstGeom prst="rect">
            <a:avLst/>
          </a:prstGeom>
        </p:spPr>
      </p:pic>
      <p:sp>
        <p:nvSpPr>
          <p:cNvPr id="4" name="スライド番号プレースホルダー 3">
            <a:extLst>
              <a:ext uri="{FF2B5EF4-FFF2-40B4-BE49-F238E27FC236}">
                <a16:creationId xmlns:a16="http://schemas.microsoft.com/office/drawing/2014/main" id="{D33FB18A-EF8F-825E-F71A-42D97B168358}"/>
              </a:ext>
            </a:extLst>
          </p:cNvPr>
          <p:cNvSpPr>
            <a:spLocks noGrp="1"/>
          </p:cNvSpPr>
          <p:nvPr>
            <p:ph type="sldNum" sz="quarter" idx="12"/>
          </p:nvPr>
        </p:nvSpPr>
        <p:spPr/>
        <p:txBody>
          <a:bodyPr/>
          <a:lstStyle/>
          <a:p>
            <a:fld id="{C4E6320A-E54E-4C75-AECD-96065BC1D0C9}" type="slidenum">
              <a:rPr kumimoji="1" lang="ja-JP" altLang="en-US" smtClean="0"/>
              <a:t>51</a:t>
            </a:fld>
            <a:endParaRPr kumimoji="1" lang="ja-JP" altLang="en-US" dirty="0"/>
          </a:p>
        </p:txBody>
      </p:sp>
    </p:spTree>
    <p:extLst>
      <p:ext uri="{BB962C8B-B14F-4D97-AF65-F5344CB8AC3E}">
        <p14:creationId xmlns:p14="http://schemas.microsoft.com/office/powerpoint/2010/main" val="267695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21-1</a:t>
            </a:r>
            <a:r>
              <a:rPr kumimoji="1" lang="ja-JP" altLang="en-US" sz="1400" dirty="0">
                <a:latin typeface="Meiryo UI" panose="020B0604030504040204" pitchFamily="50" charset="-128"/>
                <a:ea typeface="Meiryo UI" panose="020B0604030504040204" pitchFamily="50" charset="-128"/>
              </a:rPr>
              <a:t>ー施設やサービスを土日祝日等にたまに利用したい理由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「月に数回仕事が入るため」が</a:t>
            </a:r>
            <a:r>
              <a:rPr kumimoji="1" lang="en-US" altLang="ja-JP" sz="1400" dirty="0">
                <a:latin typeface="Meiryo UI" panose="020B0604030504040204" pitchFamily="50" charset="-128"/>
                <a:ea typeface="Meiryo UI" panose="020B0604030504040204" pitchFamily="50" charset="-128"/>
              </a:rPr>
              <a:t>60.3</a:t>
            </a:r>
            <a:r>
              <a:rPr kumimoji="1" lang="ja-JP" altLang="en-US" sz="1400" dirty="0">
                <a:latin typeface="Meiryo UI" panose="020B0604030504040204" pitchFamily="50" charset="-128"/>
                <a:ea typeface="Meiryo UI" panose="020B0604030504040204" pitchFamily="50" charset="-128"/>
              </a:rPr>
              <a:t>％で最も高く、次いで「平日にすませられない用事をまとめてすませるため」が</a:t>
            </a:r>
            <a:r>
              <a:rPr kumimoji="1" lang="en-US" altLang="ja-JP" sz="1400" dirty="0">
                <a:latin typeface="Meiryo UI" panose="020B0604030504040204" pitchFamily="50" charset="-128"/>
                <a:ea typeface="Meiryo UI" panose="020B0604030504040204" pitchFamily="50" charset="-128"/>
              </a:rPr>
              <a:t>41.0</a:t>
            </a:r>
            <a:r>
              <a:rPr kumimoji="1" lang="ja-JP" altLang="en-US" sz="1400" dirty="0">
                <a:latin typeface="Meiryo UI" panose="020B0604030504040204" pitchFamily="50" charset="-128"/>
                <a:ea typeface="Meiryo UI" panose="020B0604030504040204" pitchFamily="50" charset="-128"/>
              </a:rPr>
              <a:t>％、「息抜きのため」が</a:t>
            </a:r>
            <a:r>
              <a:rPr kumimoji="1" lang="en-US" altLang="ja-JP" sz="1400" dirty="0">
                <a:latin typeface="Meiryo UI" panose="020B0604030504040204" pitchFamily="50" charset="-128"/>
                <a:ea typeface="Meiryo UI" panose="020B0604030504040204" pitchFamily="50" charset="-128"/>
              </a:rPr>
              <a:t>37.4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480621" y="156923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施設やサービスを土日祝日等にたまに利用したい理由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0FC73C69-D2E6-14C3-DB58-F73EB09A115F}"/>
              </a:ext>
            </a:extLst>
          </p:cNvPr>
          <p:cNvPicPr>
            <a:picLocks noChangeAspect="1"/>
          </p:cNvPicPr>
          <p:nvPr/>
        </p:nvPicPr>
        <p:blipFill>
          <a:blip r:embed="rId2"/>
          <a:stretch>
            <a:fillRect/>
          </a:stretch>
        </p:blipFill>
        <p:spPr>
          <a:xfrm>
            <a:off x="-578961" y="1982759"/>
            <a:ext cx="8892000" cy="4875241"/>
          </a:xfrm>
          <a:prstGeom prst="rect">
            <a:avLst/>
          </a:prstGeom>
        </p:spPr>
      </p:pic>
      <p:sp>
        <p:nvSpPr>
          <p:cNvPr id="3" name="スライド番号プレースホルダー 2">
            <a:extLst>
              <a:ext uri="{FF2B5EF4-FFF2-40B4-BE49-F238E27FC236}">
                <a16:creationId xmlns:a16="http://schemas.microsoft.com/office/drawing/2014/main" id="{092025A4-44DD-1516-CCF7-0DE525519E68}"/>
              </a:ext>
            </a:extLst>
          </p:cNvPr>
          <p:cNvSpPr>
            <a:spLocks noGrp="1"/>
          </p:cNvSpPr>
          <p:nvPr>
            <p:ph type="sldNum" sz="quarter" idx="12"/>
          </p:nvPr>
        </p:nvSpPr>
        <p:spPr/>
        <p:txBody>
          <a:bodyPr/>
          <a:lstStyle/>
          <a:p>
            <a:fld id="{C4E6320A-E54E-4C75-AECD-96065BC1D0C9}" type="slidenum">
              <a:rPr kumimoji="1" lang="ja-JP" altLang="en-US" smtClean="0"/>
              <a:t>52</a:t>
            </a:fld>
            <a:endParaRPr kumimoji="1" lang="ja-JP" altLang="en-US" dirty="0"/>
          </a:p>
        </p:txBody>
      </p:sp>
    </p:spTree>
    <p:extLst>
      <p:ext uri="{BB962C8B-B14F-4D97-AF65-F5344CB8AC3E}">
        <p14:creationId xmlns:p14="http://schemas.microsoft.com/office/powerpoint/2010/main" val="1053265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ー長期休暇中の幼稚園の利用希望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「休みの期間中、週に数日利用したい」が</a:t>
            </a:r>
            <a:r>
              <a:rPr kumimoji="1" lang="en-US" altLang="ja-JP" sz="1400" dirty="0">
                <a:latin typeface="Meiryo UI" panose="020B0604030504040204" pitchFamily="50" charset="-128"/>
                <a:ea typeface="Meiryo UI" panose="020B0604030504040204" pitchFamily="50" charset="-128"/>
              </a:rPr>
              <a:t>34.1</a:t>
            </a:r>
            <a:r>
              <a:rPr kumimoji="1" lang="ja-JP" altLang="en-US" sz="1400" dirty="0">
                <a:latin typeface="Meiryo UI" panose="020B0604030504040204" pitchFamily="50" charset="-128"/>
                <a:ea typeface="Meiryo UI" panose="020B0604030504040204" pitchFamily="50" charset="-128"/>
              </a:rPr>
              <a:t>％で最も高く、次いで「利用する必要はない」が</a:t>
            </a:r>
            <a:r>
              <a:rPr kumimoji="1" lang="en-US" altLang="ja-JP" sz="1400" dirty="0">
                <a:latin typeface="Meiryo UI" panose="020B0604030504040204" pitchFamily="50" charset="-128"/>
                <a:ea typeface="Meiryo UI" panose="020B0604030504040204" pitchFamily="50" charset="-128"/>
              </a:rPr>
              <a:t>27.6</a:t>
            </a:r>
            <a:r>
              <a:rPr kumimoji="1" lang="ja-JP" altLang="en-US" sz="1400" dirty="0">
                <a:latin typeface="Meiryo UI" panose="020B0604030504040204" pitchFamily="50" charset="-128"/>
                <a:ea typeface="Meiryo UI" panose="020B0604030504040204" pitchFamily="50" charset="-128"/>
              </a:rPr>
              <a:t>％、「休みの期間中、ほぼ毎日使いたい」が</a:t>
            </a:r>
            <a:r>
              <a:rPr kumimoji="1" lang="en-US" altLang="ja-JP" sz="1400" dirty="0">
                <a:latin typeface="Meiryo UI" panose="020B0604030504040204" pitchFamily="50" charset="-128"/>
                <a:ea typeface="Meiryo UI" panose="020B0604030504040204" pitchFamily="50" charset="-128"/>
              </a:rPr>
              <a:t>21.6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270457" y="1866800"/>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長期休暇中の幼稚園の利用希望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4" name="図 3">
            <a:extLst>
              <a:ext uri="{FF2B5EF4-FFF2-40B4-BE49-F238E27FC236}">
                <a16:creationId xmlns:a16="http://schemas.microsoft.com/office/drawing/2014/main" id="{6E3E728E-71EE-B286-53C1-D7C3B58BF222}"/>
              </a:ext>
            </a:extLst>
          </p:cNvPr>
          <p:cNvPicPr>
            <a:picLocks noChangeAspect="1"/>
          </p:cNvPicPr>
          <p:nvPr/>
        </p:nvPicPr>
        <p:blipFill>
          <a:blip r:embed="rId2"/>
          <a:stretch>
            <a:fillRect/>
          </a:stretch>
        </p:blipFill>
        <p:spPr>
          <a:xfrm>
            <a:off x="0" y="2461719"/>
            <a:ext cx="8892000" cy="3809225"/>
          </a:xfrm>
          <a:prstGeom prst="rect">
            <a:avLst/>
          </a:prstGeom>
        </p:spPr>
      </p:pic>
      <p:sp>
        <p:nvSpPr>
          <p:cNvPr id="3" name="スライド番号プレースホルダー 2">
            <a:extLst>
              <a:ext uri="{FF2B5EF4-FFF2-40B4-BE49-F238E27FC236}">
                <a16:creationId xmlns:a16="http://schemas.microsoft.com/office/drawing/2014/main" id="{EA024F29-C182-D6C8-CA60-C591E304EC79}"/>
              </a:ext>
            </a:extLst>
          </p:cNvPr>
          <p:cNvSpPr>
            <a:spLocks noGrp="1"/>
          </p:cNvSpPr>
          <p:nvPr>
            <p:ph type="sldNum" sz="quarter" idx="12"/>
          </p:nvPr>
        </p:nvSpPr>
        <p:spPr/>
        <p:txBody>
          <a:bodyPr/>
          <a:lstStyle/>
          <a:p>
            <a:fld id="{C4E6320A-E54E-4C75-AECD-96065BC1D0C9}" type="slidenum">
              <a:rPr kumimoji="1" lang="ja-JP" altLang="en-US" smtClean="0"/>
              <a:t>53</a:t>
            </a:fld>
            <a:endParaRPr kumimoji="1" lang="ja-JP" altLang="en-US" dirty="0"/>
          </a:p>
        </p:txBody>
      </p:sp>
    </p:spTree>
    <p:extLst>
      <p:ext uri="{BB962C8B-B14F-4D97-AF65-F5344CB8AC3E}">
        <p14:creationId xmlns:p14="http://schemas.microsoft.com/office/powerpoint/2010/main" val="1311470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815882"/>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ー長期休暇中の幼稚園の利用希望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毎日の希望利用開始時間は「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41.7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38.5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13.1</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14.8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12.8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12.5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週に数日の希望利用開始時間は「</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58.5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時以降」が</a:t>
            </a:r>
            <a:r>
              <a:rPr kumimoji="1" lang="en-US" altLang="ja-JP" sz="1400" dirty="0">
                <a:latin typeface="Meiryo UI" panose="020B0604030504040204" pitchFamily="50" charset="-128"/>
                <a:ea typeface="Meiryo UI" panose="020B0604030504040204" pitchFamily="50" charset="-128"/>
              </a:rPr>
              <a:t>0.6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時より前」と「</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時」がともに</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23.9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19.0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16.9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4593021" y="2345158"/>
            <a:ext cx="2152074"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休みの期間中、</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週に数日利用したい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E1EE78D7-2141-C1CD-2273-427D8ECEEBC2}"/>
              </a:ext>
            </a:extLst>
          </p:cNvPr>
          <p:cNvSpPr txBox="1"/>
          <p:nvPr/>
        </p:nvSpPr>
        <p:spPr>
          <a:xfrm>
            <a:off x="6745095" y="2345158"/>
            <a:ext cx="217961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休みの期間中、</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週に数日利用したい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E1EE78D7-2141-C1CD-2273-427D8ECEEBC2}"/>
              </a:ext>
            </a:extLst>
          </p:cNvPr>
          <p:cNvSpPr txBox="1"/>
          <p:nvPr/>
        </p:nvSpPr>
        <p:spPr>
          <a:xfrm>
            <a:off x="288873" y="2345158"/>
            <a:ext cx="2124536"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休みの期間中、ほぼ毎日使いたい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751F4A44-37EB-2523-7F75-CED2241FCC7D}"/>
              </a:ext>
            </a:extLst>
          </p:cNvPr>
          <p:cNvSpPr txBox="1"/>
          <p:nvPr/>
        </p:nvSpPr>
        <p:spPr>
          <a:xfrm>
            <a:off x="2440947" y="2345158"/>
            <a:ext cx="2152074"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2-5-14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休みの期間中、ほぼ毎日使いたい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p>
        </p:txBody>
      </p:sp>
      <p:pic>
        <p:nvPicPr>
          <p:cNvPr id="9" name="図 8">
            <a:extLst>
              <a:ext uri="{FF2B5EF4-FFF2-40B4-BE49-F238E27FC236}">
                <a16:creationId xmlns:a16="http://schemas.microsoft.com/office/drawing/2014/main" id="{42311704-CF25-C3C4-008D-572FD6DB5F85}"/>
              </a:ext>
            </a:extLst>
          </p:cNvPr>
          <p:cNvPicPr>
            <a:picLocks noChangeAspect="1"/>
          </p:cNvPicPr>
          <p:nvPr/>
        </p:nvPicPr>
        <p:blipFill>
          <a:blip r:embed="rId2"/>
          <a:stretch>
            <a:fillRect/>
          </a:stretch>
        </p:blipFill>
        <p:spPr>
          <a:xfrm>
            <a:off x="-2949910" y="3008259"/>
            <a:ext cx="7229856" cy="4116324"/>
          </a:xfrm>
          <a:prstGeom prst="rect">
            <a:avLst/>
          </a:prstGeom>
        </p:spPr>
      </p:pic>
      <p:pic>
        <p:nvPicPr>
          <p:cNvPr id="13" name="図 12">
            <a:extLst>
              <a:ext uri="{FF2B5EF4-FFF2-40B4-BE49-F238E27FC236}">
                <a16:creationId xmlns:a16="http://schemas.microsoft.com/office/drawing/2014/main" id="{58532F9A-ADB4-C146-319C-73987CE0EE4A}"/>
              </a:ext>
            </a:extLst>
          </p:cNvPr>
          <p:cNvPicPr>
            <a:picLocks noChangeAspect="1"/>
          </p:cNvPicPr>
          <p:nvPr/>
        </p:nvPicPr>
        <p:blipFill>
          <a:blip r:embed="rId3"/>
          <a:stretch>
            <a:fillRect/>
          </a:stretch>
        </p:blipFill>
        <p:spPr>
          <a:xfrm>
            <a:off x="-788601" y="3008259"/>
            <a:ext cx="7229856" cy="4917948"/>
          </a:xfrm>
          <a:prstGeom prst="rect">
            <a:avLst/>
          </a:prstGeom>
        </p:spPr>
      </p:pic>
      <p:pic>
        <p:nvPicPr>
          <p:cNvPr id="16" name="図 15">
            <a:extLst>
              <a:ext uri="{FF2B5EF4-FFF2-40B4-BE49-F238E27FC236}">
                <a16:creationId xmlns:a16="http://schemas.microsoft.com/office/drawing/2014/main" id="{762E2FF6-A687-F163-5678-EA110060F201}"/>
              </a:ext>
            </a:extLst>
          </p:cNvPr>
          <p:cNvPicPr>
            <a:picLocks noChangeAspect="1"/>
          </p:cNvPicPr>
          <p:nvPr/>
        </p:nvPicPr>
        <p:blipFill>
          <a:blip r:embed="rId4"/>
          <a:stretch>
            <a:fillRect/>
          </a:stretch>
        </p:blipFill>
        <p:spPr>
          <a:xfrm>
            <a:off x="1372708" y="2995426"/>
            <a:ext cx="7229856" cy="4116324"/>
          </a:xfrm>
          <a:prstGeom prst="rect">
            <a:avLst/>
          </a:prstGeom>
        </p:spPr>
      </p:pic>
      <p:pic>
        <p:nvPicPr>
          <p:cNvPr id="18" name="図 17">
            <a:extLst>
              <a:ext uri="{FF2B5EF4-FFF2-40B4-BE49-F238E27FC236}">
                <a16:creationId xmlns:a16="http://schemas.microsoft.com/office/drawing/2014/main" id="{0B56AA78-B268-4713-440B-33C5AAEB021F}"/>
              </a:ext>
            </a:extLst>
          </p:cNvPr>
          <p:cNvPicPr>
            <a:picLocks noChangeAspect="1"/>
          </p:cNvPicPr>
          <p:nvPr/>
        </p:nvPicPr>
        <p:blipFill>
          <a:blip r:embed="rId5"/>
          <a:stretch>
            <a:fillRect/>
          </a:stretch>
        </p:blipFill>
        <p:spPr>
          <a:xfrm>
            <a:off x="3679291" y="2939048"/>
            <a:ext cx="7229856" cy="4917948"/>
          </a:xfrm>
          <a:prstGeom prst="rect">
            <a:avLst/>
          </a:prstGeom>
        </p:spPr>
      </p:pic>
      <p:sp>
        <p:nvSpPr>
          <p:cNvPr id="5" name="スライド番号プレースホルダー 4">
            <a:extLst>
              <a:ext uri="{FF2B5EF4-FFF2-40B4-BE49-F238E27FC236}">
                <a16:creationId xmlns:a16="http://schemas.microsoft.com/office/drawing/2014/main" id="{8EAD14FD-DED0-52AB-BBDB-A499ACE7391E}"/>
              </a:ext>
            </a:extLst>
          </p:cNvPr>
          <p:cNvSpPr>
            <a:spLocks noGrp="1"/>
          </p:cNvSpPr>
          <p:nvPr>
            <p:ph type="sldNum" sz="quarter" idx="12"/>
          </p:nvPr>
        </p:nvSpPr>
        <p:spPr/>
        <p:txBody>
          <a:bodyPr/>
          <a:lstStyle/>
          <a:p>
            <a:fld id="{C4E6320A-E54E-4C75-AECD-96065BC1D0C9}" type="slidenum">
              <a:rPr kumimoji="1" lang="ja-JP" altLang="en-US" smtClean="0"/>
              <a:t>54</a:t>
            </a:fld>
            <a:endParaRPr kumimoji="1" lang="ja-JP" altLang="en-US" dirty="0"/>
          </a:p>
        </p:txBody>
      </p:sp>
    </p:spTree>
    <p:extLst>
      <p:ext uri="{BB962C8B-B14F-4D97-AF65-F5344CB8AC3E}">
        <p14:creationId xmlns:p14="http://schemas.microsoft.com/office/powerpoint/2010/main" val="2286100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５　幼稚園や保育所などの土日祝日等の定期的な利用希望について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22-1</a:t>
            </a:r>
            <a:r>
              <a:rPr kumimoji="1" lang="ja-JP" altLang="en-US" sz="1400" dirty="0">
                <a:latin typeface="Meiryo UI" panose="020B0604030504040204" pitchFamily="50" charset="-128"/>
                <a:ea typeface="Meiryo UI" panose="020B0604030504040204" pitchFamily="50" charset="-128"/>
              </a:rPr>
              <a:t>ー幼稚園を長期休業中にたまに利用したい理由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「買い物などの用事をまとめてすませるため」が</a:t>
            </a:r>
            <a:r>
              <a:rPr kumimoji="1" lang="en-US" altLang="ja-JP" sz="1400" dirty="0">
                <a:latin typeface="Meiryo UI" panose="020B0604030504040204" pitchFamily="50" charset="-128"/>
                <a:ea typeface="Meiryo UI" panose="020B0604030504040204" pitchFamily="50" charset="-128"/>
              </a:rPr>
              <a:t>51.8</a:t>
            </a:r>
            <a:r>
              <a:rPr kumimoji="1" lang="ja-JP" altLang="en-US" sz="1400" dirty="0">
                <a:latin typeface="Meiryo UI" panose="020B0604030504040204" pitchFamily="50" charset="-128"/>
                <a:ea typeface="Meiryo UI" panose="020B0604030504040204" pitchFamily="50" charset="-128"/>
              </a:rPr>
              <a:t>％で最も高く、次いで「息抜きのため」が</a:t>
            </a:r>
            <a:r>
              <a:rPr kumimoji="1" lang="en-US" altLang="ja-JP" sz="1400" dirty="0">
                <a:latin typeface="Meiryo UI" panose="020B0604030504040204" pitchFamily="50" charset="-128"/>
                <a:ea typeface="Meiryo UI" panose="020B0604030504040204" pitchFamily="50" charset="-128"/>
              </a:rPr>
              <a:t>47.6</a:t>
            </a:r>
            <a:r>
              <a:rPr kumimoji="1" lang="ja-JP" altLang="en-US" sz="1400" dirty="0">
                <a:latin typeface="Meiryo UI" panose="020B0604030504040204" pitchFamily="50" charset="-128"/>
                <a:ea typeface="Meiryo UI" panose="020B0604030504040204" pitchFamily="50" charset="-128"/>
              </a:rPr>
              <a:t>％、「週に数回仕事が入るため」が</a:t>
            </a:r>
            <a:r>
              <a:rPr kumimoji="1" lang="en-US" altLang="ja-JP" sz="1400" dirty="0">
                <a:latin typeface="Meiryo UI" panose="020B0604030504040204" pitchFamily="50" charset="-128"/>
                <a:ea typeface="Meiryo UI" panose="020B0604030504040204" pitchFamily="50" charset="-128"/>
              </a:rPr>
              <a:t>47.0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478465"/>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2-5-17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幼稚園を長期休業中にたまに利用したい理由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FF1DED04-014F-6636-1B05-FC51C1E07FDB}"/>
              </a:ext>
            </a:extLst>
          </p:cNvPr>
          <p:cNvPicPr>
            <a:picLocks noChangeAspect="1"/>
          </p:cNvPicPr>
          <p:nvPr/>
        </p:nvPicPr>
        <p:blipFill>
          <a:blip r:embed="rId2"/>
          <a:stretch>
            <a:fillRect/>
          </a:stretch>
        </p:blipFill>
        <p:spPr>
          <a:xfrm>
            <a:off x="-659072" y="1982759"/>
            <a:ext cx="8892000" cy="4875241"/>
          </a:xfrm>
          <a:prstGeom prst="rect">
            <a:avLst/>
          </a:prstGeom>
        </p:spPr>
      </p:pic>
      <p:sp>
        <p:nvSpPr>
          <p:cNvPr id="3" name="スライド番号プレースホルダー 2">
            <a:extLst>
              <a:ext uri="{FF2B5EF4-FFF2-40B4-BE49-F238E27FC236}">
                <a16:creationId xmlns:a16="http://schemas.microsoft.com/office/drawing/2014/main" id="{85A4E1BC-15F7-EF89-FDA7-98CABC09C7F4}"/>
              </a:ext>
            </a:extLst>
          </p:cNvPr>
          <p:cNvSpPr>
            <a:spLocks noGrp="1"/>
          </p:cNvSpPr>
          <p:nvPr>
            <p:ph type="sldNum" sz="quarter" idx="12"/>
          </p:nvPr>
        </p:nvSpPr>
        <p:spPr/>
        <p:txBody>
          <a:bodyPr/>
          <a:lstStyle/>
          <a:p>
            <a:fld id="{C4E6320A-E54E-4C75-AECD-96065BC1D0C9}" type="slidenum">
              <a:rPr kumimoji="1" lang="ja-JP" altLang="en-US" smtClean="0"/>
              <a:t>55</a:t>
            </a:fld>
            <a:endParaRPr kumimoji="1" lang="ja-JP" altLang="en-US" dirty="0"/>
          </a:p>
        </p:txBody>
      </p:sp>
    </p:spTree>
    <p:extLst>
      <p:ext uri="{BB962C8B-B14F-4D97-AF65-F5344CB8AC3E}">
        <p14:creationId xmlns:p14="http://schemas.microsoft.com/office/powerpoint/2010/main" val="3407421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（１）母親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「育児休業を取った、あるいは、今取っている」が</a:t>
            </a:r>
            <a:r>
              <a:rPr kumimoji="1" lang="en-US" altLang="ja-JP" sz="1400" dirty="0">
                <a:latin typeface="Meiryo UI" panose="020B0604030504040204" pitchFamily="50" charset="-128"/>
                <a:ea typeface="Meiryo UI" panose="020B0604030504040204" pitchFamily="50" charset="-128"/>
              </a:rPr>
              <a:t>53.5</a:t>
            </a:r>
            <a:r>
              <a:rPr kumimoji="1" lang="ja-JP" altLang="en-US" sz="1400" dirty="0">
                <a:latin typeface="Meiryo UI" panose="020B0604030504040204" pitchFamily="50" charset="-128"/>
                <a:ea typeface="Meiryo UI" panose="020B0604030504040204" pitchFamily="50" charset="-128"/>
              </a:rPr>
              <a:t>％で最も高く、次いで「働いていなかった」が</a:t>
            </a:r>
            <a:r>
              <a:rPr kumimoji="1" lang="en-US" altLang="ja-JP" sz="1400" dirty="0">
                <a:latin typeface="Meiryo UI" panose="020B0604030504040204" pitchFamily="50" charset="-128"/>
                <a:ea typeface="Meiryo UI" panose="020B0604030504040204" pitchFamily="50" charset="-128"/>
              </a:rPr>
              <a:t>31.9</a:t>
            </a:r>
            <a:r>
              <a:rPr kumimoji="1" lang="ja-JP" altLang="en-US" sz="1400" dirty="0">
                <a:latin typeface="Meiryo UI" panose="020B0604030504040204" pitchFamily="50" charset="-128"/>
                <a:ea typeface="Meiryo UI" panose="020B0604030504040204" pitchFamily="50" charset="-128"/>
              </a:rPr>
              <a:t>％、「育児休業を取らずに離職した」が</a:t>
            </a: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％、「育児休業を取らずに働いた」が</a:t>
            </a:r>
            <a:r>
              <a:rPr kumimoji="1" lang="en-US" altLang="ja-JP" sz="1400" dirty="0">
                <a:latin typeface="Meiryo UI" panose="020B0604030504040204" pitchFamily="50" charset="-128"/>
                <a:ea typeface="Meiryo UI" panose="020B0604030504040204" pitchFamily="50" charset="-128"/>
              </a:rPr>
              <a:t>4.4</a:t>
            </a:r>
            <a:r>
              <a:rPr kumimoji="1" lang="ja-JP" altLang="en-US" sz="1400" dirty="0">
                <a:latin typeface="Meiryo UI" panose="020B0604030504040204" pitchFamily="50" charset="-128"/>
                <a:ea typeface="Meiryo UI" panose="020B0604030504040204" pitchFamily="50" charset="-128"/>
              </a:rPr>
              <a:t>％となっています。また、前回調査と比べると、「 育児休業を取った、あるいは、今取っている」の割合が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ポイント増加し、育児休業取得がすすんでいる結果となっています。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86369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育児休業の取得状況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83D9BDF0-83C8-703B-586D-1D1618E34EAD}"/>
              </a:ext>
            </a:extLst>
          </p:cNvPr>
          <p:cNvPicPr>
            <a:picLocks noChangeAspect="1"/>
          </p:cNvPicPr>
          <p:nvPr/>
        </p:nvPicPr>
        <p:blipFill>
          <a:blip r:embed="rId2"/>
          <a:stretch>
            <a:fillRect/>
          </a:stretch>
        </p:blipFill>
        <p:spPr>
          <a:xfrm>
            <a:off x="377999" y="2451865"/>
            <a:ext cx="8388000" cy="3593317"/>
          </a:xfrm>
          <a:prstGeom prst="rect">
            <a:avLst/>
          </a:prstGeom>
        </p:spPr>
      </p:pic>
      <p:sp>
        <p:nvSpPr>
          <p:cNvPr id="3" name="スライド番号プレースホルダー 2">
            <a:extLst>
              <a:ext uri="{FF2B5EF4-FFF2-40B4-BE49-F238E27FC236}">
                <a16:creationId xmlns:a16="http://schemas.microsoft.com/office/drawing/2014/main" id="{8910B914-6F34-1082-76F5-F1D4ADB3EFE8}"/>
              </a:ext>
            </a:extLst>
          </p:cNvPr>
          <p:cNvSpPr>
            <a:spLocks noGrp="1"/>
          </p:cNvSpPr>
          <p:nvPr>
            <p:ph type="sldNum" sz="quarter" idx="12"/>
          </p:nvPr>
        </p:nvSpPr>
        <p:spPr>
          <a:xfrm>
            <a:off x="6803006" y="6376229"/>
            <a:ext cx="2057400" cy="365125"/>
          </a:xfrm>
        </p:spPr>
        <p:txBody>
          <a:bodyPr/>
          <a:lstStyle/>
          <a:p>
            <a:fld id="{C4E6320A-E54E-4C75-AECD-96065BC1D0C9}" type="slidenum">
              <a:rPr kumimoji="1" lang="ja-JP" altLang="en-US" smtClean="0"/>
              <a:t>56</a:t>
            </a:fld>
            <a:endParaRPr kumimoji="1" lang="ja-JP" altLang="en-US" dirty="0"/>
          </a:p>
        </p:txBody>
      </p:sp>
    </p:spTree>
    <p:extLst>
      <p:ext uri="{BB962C8B-B14F-4D97-AF65-F5344CB8AC3E}">
        <p14:creationId xmlns:p14="http://schemas.microsoft.com/office/powerpoint/2010/main" val="2394277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（１）母親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母親が育児休業を取らずに働いた理由は、「子育てや家事に専念するため」が</a:t>
            </a:r>
            <a:r>
              <a:rPr kumimoji="1" lang="en-US" altLang="ja-JP" sz="1400" dirty="0">
                <a:latin typeface="Meiryo UI" panose="020B0604030504040204" pitchFamily="50" charset="-128"/>
                <a:ea typeface="Meiryo UI" panose="020B0604030504040204" pitchFamily="50" charset="-128"/>
              </a:rPr>
              <a:t>18.5</a:t>
            </a:r>
            <a:r>
              <a:rPr kumimoji="1" lang="ja-JP" altLang="en-US" sz="1400" dirty="0">
                <a:latin typeface="Meiryo UI" panose="020B0604030504040204" pitchFamily="50" charset="-128"/>
                <a:ea typeface="Meiryo UI" panose="020B0604030504040204" pitchFamily="50" charset="-128"/>
              </a:rPr>
              <a:t>％で最も高く、次いで「職場に育児休業の制度がなかった」が</a:t>
            </a:r>
            <a:r>
              <a:rPr kumimoji="1" lang="en-US" altLang="ja-JP" sz="1400" dirty="0">
                <a:latin typeface="Meiryo UI" panose="020B0604030504040204" pitchFamily="50" charset="-128"/>
                <a:ea typeface="Meiryo UI" panose="020B0604030504040204" pitchFamily="50" charset="-128"/>
              </a:rPr>
              <a:t>17.9</a:t>
            </a:r>
            <a:r>
              <a:rPr kumimoji="1" lang="ja-JP" altLang="en-US" sz="1400" dirty="0">
                <a:latin typeface="Meiryo UI" panose="020B0604030504040204" pitchFamily="50" charset="-128"/>
                <a:ea typeface="Meiryo UI" panose="020B0604030504040204" pitchFamily="50" charset="-128"/>
              </a:rPr>
              <a:t>％、「仕事が忙しかった」が</a:t>
            </a:r>
            <a:r>
              <a:rPr kumimoji="1" lang="en-US" altLang="ja-JP" sz="1400" dirty="0">
                <a:latin typeface="Meiryo UI" panose="020B0604030504040204" pitchFamily="50" charset="-128"/>
                <a:ea typeface="Meiryo UI" panose="020B0604030504040204" pitchFamily="50" charset="-128"/>
              </a:rPr>
              <a:t>15.5</a:t>
            </a:r>
            <a:r>
              <a:rPr kumimoji="1" lang="ja-JP" altLang="en-US" sz="1400" dirty="0">
                <a:latin typeface="Meiryo UI" panose="020B0604030504040204" pitchFamily="50" charset="-128"/>
                <a:ea typeface="Meiryo UI" panose="020B0604030504040204" pitchFamily="50" charset="-128"/>
              </a:rPr>
              <a:t>％、「収入減となり、経済的に苦しくなる」が</a:t>
            </a:r>
            <a:r>
              <a:rPr kumimoji="1" lang="en-US" altLang="ja-JP" sz="1400" dirty="0">
                <a:latin typeface="Meiryo UI" panose="020B0604030504040204" pitchFamily="50" charset="-128"/>
                <a:ea typeface="Meiryo UI" panose="020B0604030504040204" pitchFamily="50" charset="-128"/>
              </a:rPr>
              <a:t>13.6</a:t>
            </a:r>
            <a:r>
              <a:rPr kumimoji="1" lang="ja-JP" altLang="en-US" sz="1400" dirty="0">
                <a:latin typeface="Meiryo UI" panose="020B0604030504040204" pitchFamily="50" charset="-128"/>
                <a:ea typeface="Meiryo UI" panose="020B0604030504040204" pitchFamily="50" charset="-128"/>
              </a:rPr>
              <a:t>％、「職場に育児休業を取りにくい雰囲気があった」が</a:t>
            </a:r>
            <a:r>
              <a:rPr kumimoji="1" lang="en-US" altLang="ja-JP" sz="1400" dirty="0">
                <a:latin typeface="Meiryo UI" panose="020B0604030504040204" pitchFamily="50" charset="-128"/>
                <a:ea typeface="Meiryo UI" panose="020B0604030504040204" pitchFamily="50" charset="-128"/>
              </a:rPr>
              <a:t>11.3</a:t>
            </a:r>
            <a:r>
              <a:rPr kumimoji="1" lang="ja-JP" altLang="en-US" sz="1400" dirty="0">
                <a:latin typeface="Meiryo UI" panose="020B0604030504040204" pitchFamily="50" charset="-128"/>
                <a:ea typeface="Meiryo UI" panose="020B0604030504040204" pitchFamily="50" charset="-128"/>
              </a:rPr>
              <a:t>％、「出産後すぐに仕事に復帰したかった」が</a:t>
            </a:r>
            <a:r>
              <a:rPr kumimoji="1" lang="en-US" altLang="ja-JP" sz="1400" dirty="0">
                <a:latin typeface="Meiryo UI" panose="020B0604030504040204" pitchFamily="50" charset="-128"/>
                <a:ea typeface="Meiryo UI" panose="020B0604030504040204" pitchFamily="50" charset="-128"/>
              </a:rPr>
              <a:t>10.4</a:t>
            </a:r>
            <a:r>
              <a:rPr kumimoji="1" lang="ja-JP" altLang="en-US" sz="1400" dirty="0">
                <a:latin typeface="Meiryo UI" panose="020B0604030504040204" pitchFamily="50" charset="-128"/>
                <a:ea typeface="Meiryo UI" panose="020B0604030504040204" pitchFamily="50" charset="-128"/>
              </a:rPr>
              <a:t>％、「有期雇用のため育児休業の取得要件を満たさなかった」が</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％、「仕事に戻るのが難しそうだった」が</a:t>
            </a:r>
            <a:r>
              <a:rPr kumimoji="1" lang="en-US" altLang="ja-JP" sz="1400" dirty="0">
                <a:latin typeface="Meiryo UI" panose="020B0604030504040204" pitchFamily="50" charset="-128"/>
                <a:ea typeface="Meiryo UI" panose="020B0604030504040204" pitchFamily="50" charset="-128"/>
              </a:rPr>
              <a:t>8.4</a:t>
            </a:r>
            <a:r>
              <a:rPr kumimoji="1" lang="ja-JP" altLang="en-US" sz="1400" dirty="0">
                <a:latin typeface="Meiryo UI" panose="020B0604030504040204" pitchFamily="50" charset="-128"/>
                <a:ea typeface="Meiryo UI" panose="020B0604030504040204" pitchFamily="50" charset="-128"/>
              </a:rPr>
              <a:t>％、「保育所などに預けることができた」が</a:t>
            </a:r>
            <a:r>
              <a:rPr kumimoji="1" lang="en-US" altLang="ja-JP" sz="1400" dirty="0">
                <a:latin typeface="Meiryo UI" panose="020B0604030504040204" pitchFamily="50" charset="-128"/>
                <a:ea typeface="Meiryo UI" panose="020B0604030504040204" pitchFamily="50" charset="-128"/>
              </a:rPr>
              <a:t>7.7</a:t>
            </a:r>
            <a:r>
              <a:rPr kumimoji="1" lang="ja-JP" altLang="en-US" sz="1400" dirty="0">
                <a:latin typeface="Meiryo UI" panose="020B0604030504040204" pitchFamily="50" charset="-128"/>
                <a:ea typeface="Meiryo UI" panose="020B0604030504040204" pitchFamily="50" charset="-128"/>
              </a:rPr>
              <a:t>％、「配偶者が無職である、ご自身や配偶者の親などにみてもらえるなど、制度を利用する必要がなかった」が</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％、「育児休業を取れることを知らなかった」が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％、「昇給・昇格などが遅れそうだった」が</a:t>
            </a:r>
            <a:r>
              <a:rPr kumimoji="1" lang="en-US" altLang="ja-JP" sz="1400" dirty="0">
                <a:latin typeface="Meiryo UI" panose="020B0604030504040204" pitchFamily="50" charset="-128"/>
                <a:ea typeface="Meiryo UI" panose="020B0604030504040204" pitchFamily="50" charset="-128"/>
              </a:rPr>
              <a:t>1.3</a:t>
            </a:r>
            <a:r>
              <a:rPr kumimoji="1" lang="ja-JP" altLang="en-US" sz="1400" dirty="0">
                <a:latin typeface="Meiryo UI" panose="020B0604030504040204" pitchFamily="50" charset="-128"/>
                <a:ea typeface="Meiryo UI" panose="020B0604030504040204" pitchFamily="50" charset="-128"/>
              </a:rPr>
              <a:t>％、「産前産後の休暇（産前</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週間、産後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週間）を取得できることを知らなかった」が</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％、「配偶者が育児休業制度を利用した」が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258149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育児休業を取らずに働いた理由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48005E3A-5054-6790-7E37-F07412C8DCFF}"/>
              </a:ext>
            </a:extLst>
          </p:cNvPr>
          <p:cNvPicPr>
            <a:picLocks noChangeAspect="1"/>
          </p:cNvPicPr>
          <p:nvPr/>
        </p:nvPicPr>
        <p:blipFill>
          <a:blip r:embed="rId2"/>
          <a:stretch>
            <a:fillRect/>
          </a:stretch>
        </p:blipFill>
        <p:spPr>
          <a:xfrm>
            <a:off x="-126001" y="2709469"/>
            <a:ext cx="9396000" cy="5292449"/>
          </a:xfrm>
          <a:prstGeom prst="rect">
            <a:avLst/>
          </a:prstGeom>
        </p:spPr>
      </p:pic>
      <p:sp>
        <p:nvSpPr>
          <p:cNvPr id="3" name="スライド番号プレースホルダー 2">
            <a:extLst>
              <a:ext uri="{FF2B5EF4-FFF2-40B4-BE49-F238E27FC236}">
                <a16:creationId xmlns:a16="http://schemas.microsoft.com/office/drawing/2014/main" id="{BD54087F-8D14-F6D3-78C2-40C54C54D53C}"/>
              </a:ext>
            </a:extLst>
          </p:cNvPr>
          <p:cNvSpPr>
            <a:spLocks noGrp="1"/>
          </p:cNvSpPr>
          <p:nvPr>
            <p:ph type="sldNum" sz="quarter" idx="12"/>
          </p:nvPr>
        </p:nvSpPr>
        <p:spPr/>
        <p:txBody>
          <a:bodyPr/>
          <a:lstStyle/>
          <a:p>
            <a:fld id="{C4E6320A-E54E-4C75-AECD-96065BC1D0C9}" type="slidenum">
              <a:rPr kumimoji="1" lang="ja-JP" altLang="en-US" smtClean="0"/>
              <a:t>57</a:t>
            </a:fld>
            <a:endParaRPr kumimoji="1" lang="ja-JP" altLang="en-US" dirty="0"/>
          </a:p>
        </p:txBody>
      </p:sp>
    </p:spTree>
    <p:extLst>
      <p:ext uri="{BB962C8B-B14F-4D97-AF65-F5344CB8AC3E}">
        <p14:creationId xmlns:p14="http://schemas.microsoft.com/office/powerpoint/2010/main" val="3953519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（１）母親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母親が育児休業を取らずに離職した理由は、「子育てや家事に専念するため」が</a:t>
            </a:r>
            <a:r>
              <a:rPr kumimoji="1" lang="en-US" altLang="ja-JP" sz="1400" dirty="0">
                <a:latin typeface="Meiryo UI" panose="020B0604030504040204" pitchFamily="50" charset="-128"/>
                <a:ea typeface="Meiryo UI" panose="020B0604030504040204" pitchFamily="50" charset="-128"/>
              </a:rPr>
              <a:t>32.1</a:t>
            </a:r>
            <a:r>
              <a:rPr kumimoji="1" lang="ja-JP" altLang="en-US" sz="1400" dirty="0">
                <a:latin typeface="Meiryo UI" panose="020B0604030504040204" pitchFamily="50" charset="-128"/>
                <a:ea typeface="Meiryo UI" panose="020B0604030504040204" pitchFamily="50" charset="-128"/>
              </a:rPr>
              <a:t>％で最も高く、次いで「仕事に戻るのが難しそうだった」が</a:t>
            </a:r>
            <a:r>
              <a:rPr kumimoji="1" lang="en-US" altLang="ja-JP" sz="1400" dirty="0">
                <a:latin typeface="Meiryo UI" panose="020B0604030504040204" pitchFamily="50" charset="-128"/>
                <a:ea typeface="Meiryo UI" panose="020B0604030504040204" pitchFamily="50" charset="-128"/>
              </a:rPr>
              <a:t>20.3</a:t>
            </a:r>
            <a:r>
              <a:rPr kumimoji="1" lang="ja-JP" altLang="en-US" sz="1400" dirty="0">
                <a:latin typeface="Meiryo UI" panose="020B0604030504040204" pitchFamily="50" charset="-128"/>
                <a:ea typeface="Meiryo UI" panose="020B0604030504040204" pitchFamily="50" charset="-128"/>
              </a:rPr>
              <a:t>％、「職場に育児休業の制度がなかった」が</a:t>
            </a:r>
            <a:r>
              <a:rPr kumimoji="1" lang="en-US" altLang="ja-JP" sz="1400" dirty="0">
                <a:latin typeface="Meiryo UI" panose="020B0604030504040204" pitchFamily="50" charset="-128"/>
                <a:ea typeface="Meiryo UI" panose="020B0604030504040204" pitchFamily="50" charset="-128"/>
              </a:rPr>
              <a:t>19.6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6" y="190861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育児休業を取らずに離職した理由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54760A13-3281-E600-AC41-3E3255E7B744}"/>
              </a:ext>
            </a:extLst>
          </p:cNvPr>
          <p:cNvPicPr>
            <a:picLocks noChangeAspect="1"/>
          </p:cNvPicPr>
          <p:nvPr/>
        </p:nvPicPr>
        <p:blipFill>
          <a:blip r:embed="rId2"/>
          <a:stretch>
            <a:fillRect/>
          </a:stretch>
        </p:blipFill>
        <p:spPr>
          <a:xfrm>
            <a:off x="-126001" y="2355768"/>
            <a:ext cx="9396000" cy="5292449"/>
          </a:xfrm>
          <a:prstGeom prst="rect">
            <a:avLst/>
          </a:prstGeom>
        </p:spPr>
      </p:pic>
      <p:sp>
        <p:nvSpPr>
          <p:cNvPr id="9" name="スライド番号プレースホルダー 8">
            <a:extLst>
              <a:ext uri="{FF2B5EF4-FFF2-40B4-BE49-F238E27FC236}">
                <a16:creationId xmlns:a16="http://schemas.microsoft.com/office/drawing/2014/main" id="{FB676022-CA94-6D48-B53A-B565FC1048C8}"/>
              </a:ext>
            </a:extLst>
          </p:cNvPr>
          <p:cNvSpPr>
            <a:spLocks noGrp="1"/>
          </p:cNvSpPr>
          <p:nvPr>
            <p:ph type="sldNum" sz="quarter" idx="12"/>
          </p:nvPr>
        </p:nvSpPr>
        <p:spPr/>
        <p:txBody>
          <a:bodyPr/>
          <a:lstStyle/>
          <a:p>
            <a:fld id="{C4E6320A-E54E-4C75-AECD-96065BC1D0C9}" type="slidenum">
              <a:rPr kumimoji="1" lang="ja-JP" altLang="en-US" smtClean="0"/>
              <a:t>58</a:t>
            </a:fld>
            <a:endParaRPr kumimoji="1" lang="ja-JP" altLang="en-US" dirty="0"/>
          </a:p>
        </p:txBody>
      </p:sp>
    </p:spTree>
    <p:extLst>
      <p:ext uri="{BB962C8B-B14F-4D97-AF65-F5344CB8AC3E}">
        <p14:creationId xmlns:p14="http://schemas.microsoft.com/office/powerpoint/2010/main" val="132322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80940" y="512506"/>
            <a:ext cx="8948760" cy="523220"/>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◆問５ー子どもが何人ほしいか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48.4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32.6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人」が</a:t>
            </a:r>
            <a:r>
              <a:rPr kumimoji="1" lang="en-US" altLang="ja-JP" sz="1400" dirty="0">
                <a:latin typeface="Meiryo UI" panose="020B0604030504040204" pitchFamily="50" charset="-128"/>
                <a:ea typeface="Meiryo UI" panose="020B0604030504040204" pitchFamily="50" charset="-128"/>
              </a:rPr>
              <a:t>8.1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人以上」が</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257890" y="1152877"/>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ほしい子どもの人数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8259B29C-85C9-938C-FB8E-81E02487B7FB}"/>
              </a:ext>
            </a:extLst>
          </p:cNvPr>
          <p:cNvPicPr>
            <a:picLocks noChangeAspect="1"/>
          </p:cNvPicPr>
          <p:nvPr/>
        </p:nvPicPr>
        <p:blipFill>
          <a:blip r:embed="rId2"/>
          <a:stretch>
            <a:fillRect/>
          </a:stretch>
        </p:blipFill>
        <p:spPr>
          <a:xfrm>
            <a:off x="972000" y="1357430"/>
            <a:ext cx="7200000" cy="3084391"/>
          </a:xfrm>
          <a:prstGeom prst="rect">
            <a:avLst/>
          </a:prstGeom>
        </p:spPr>
      </p:pic>
      <p:sp>
        <p:nvSpPr>
          <p:cNvPr id="6" name="テキスト ボックス 5">
            <a:extLst>
              <a:ext uri="{FF2B5EF4-FFF2-40B4-BE49-F238E27FC236}">
                <a16:creationId xmlns:a16="http://schemas.microsoft.com/office/drawing/2014/main" id="{68DEEC91-04C5-61CB-0E69-BC364FD24774}"/>
              </a:ext>
            </a:extLst>
          </p:cNvPr>
          <p:cNvSpPr txBox="1"/>
          <p:nvPr/>
        </p:nvSpPr>
        <p:spPr>
          <a:xfrm>
            <a:off x="97620" y="348207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◆問６ーもう</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人以上子どもを産みたいと思うか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「持ちたいと思う」が</a:t>
            </a:r>
            <a:r>
              <a:rPr kumimoji="1" lang="en-US" altLang="ja-JP" sz="1400" dirty="0">
                <a:latin typeface="Meiryo UI" panose="020B0604030504040204" pitchFamily="50" charset="-128"/>
                <a:ea typeface="Meiryo UI" panose="020B0604030504040204" pitchFamily="50" charset="-128"/>
              </a:rPr>
              <a:t>36.5</a:t>
            </a:r>
            <a:r>
              <a:rPr kumimoji="1" lang="ja-JP" altLang="en-US" sz="1400" dirty="0">
                <a:latin typeface="Meiryo UI" panose="020B0604030504040204" pitchFamily="50" charset="-128"/>
                <a:ea typeface="Meiryo UI" panose="020B0604030504040204" pitchFamily="50" charset="-128"/>
              </a:rPr>
              <a:t>％、「持ちたいと思わない」が</a:t>
            </a:r>
            <a:r>
              <a:rPr kumimoji="1" lang="en-US" altLang="ja-JP" sz="1400" dirty="0">
                <a:latin typeface="Meiryo UI" panose="020B0604030504040204" pitchFamily="50" charset="-128"/>
                <a:ea typeface="Meiryo UI" panose="020B0604030504040204" pitchFamily="50" charset="-128"/>
              </a:rPr>
              <a:t>49.5</a:t>
            </a:r>
            <a:r>
              <a:rPr kumimoji="1" lang="ja-JP" altLang="en-US" sz="1400" dirty="0">
                <a:latin typeface="Meiryo UI" panose="020B0604030504040204" pitchFamily="50" charset="-128"/>
                <a:ea typeface="Meiryo UI" panose="020B0604030504040204" pitchFamily="50" charset="-128"/>
              </a:rPr>
              <a:t>％となっています。また、前回調査と比べると、 「持ちたいと思う」の割合が減少し、 「持ちたいと思わない」の割合が増加しています。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2D42FA8-32E0-E147-B63C-6D6FC6AC0B66}"/>
              </a:ext>
            </a:extLst>
          </p:cNvPr>
          <p:cNvSpPr txBox="1"/>
          <p:nvPr/>
        </p:nvSpPr>
        <p:spPr>
          <a:xfrm>
            <a:off x="2274570" y="4263656"/>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人以上の子どもを産みたいか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F8A964D4-965C-B330-4CD8-CC7A9E242FE5}"/>
              </a:ext>
            </a:extLst>
          </p:cNvPr>
          <p:cNvPicPr>
            <a:picLocks noChangeAspect="1"/>
          </p:cNvPicPr>
          <p:nvPr/>
        </p:nvPicPr>
        <p:blipFill>
          <a:blip r:embed="rId3"/>
          <a:stretch>
            <a:fillRect/>
          </a:stretch>
        </p:blipFill>
        <p:spPr>
          <a:xfrm>
            <a:off x="955320" y="4540655"/>
            <a:ext cx="7200000" cy="3084391"/>
          </a:xfrm>
          <a:prstGeom prst="rect">
            <a:avLst/>
          </a:prstGeom>
        </p:spPr>
      </p:pic>
      <p:sp>
        <p:nvSpPr>
          <p:cNvPr id="3" name="スライド番号プレースホルダー 2">
            <a:extLst>
              <a:ext uri="{FF2B5EF4-FFF2-40B4-BE49-F238E27FC236}">
                <a16:creationId xmlns:a16="http://schemas.microsoft.com/office/drawing/2014/main" id="{510C0F61-DD57-0FDE-4DBF-E8C8E0885C8D}"/>
              </a:ext>
            </a:extLst>
          </p:cNvPr>
          <p:cNvSpPr>
            <a:spLocks noGrp="1"/>
          </p:cNvSpPr>
          <p:nvPr>
            <p:ph type="sldNum" sz="quarter" idx="12"/>
          </p:nvPr>
        </p:nvSpPr>
        <p:spPr/>
        <p:txBody>
          <a:bodyPr/>
          <a:lstStyle/>
          <a:p>
            <a:fld id="{C4E6320A-E54E-4C75-AECD-96065BC1D0C9}" type="slidenum">
              <a:rPr kumimoji="1" lang="ja-JP" altLang="en-US" smtClean="0"/>
              <a:t>5</a:t>
            </a:fld>
            <a:endParaRPr kumimoji="1" lang="ja-JP" altLang="en-US" dirty="0"/>
          </a:p>
        </p:txBody>
      </p:sp>
    </p:spTree>
    <p:extLst>
      <p:ext uri="{BB962C8B-B14F-4D97-AF65-F5344CB8AC3E}">
        <p14:creationId xmlns:p14="http://schemas.microsoft.com/office/powerpoint/2010/main" val="1064195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「育児休業を取らずに働いた」が</a:t>
            </a:r>
            <a:r>
              <a:rPr kumimoji="1" lang="en-US" altLang="ja-JP" sz="1400" dirty="0">
                <a:latin typeface="Meiryo UI" panose="020B0604030504040204" pitchFamily="50" charset="-128"/>
                <a:ea typeface="Meiryo UI" panose="020B0604030504040204" pitchFamily="50" charset="-128"/>
              </a:rPr>
              <a:t>78.6</a:t>
            </a:r>
            <a:r>
              <a:rPr kumimoji="1" lang="ja-JP" altLang="en-US" sz="1400" dirty="0">
                <a:latin typeface="Meiryo UI" panose="020B0604030504040204" pitchFamily="50" charset="-128"/>
                <a:ea typeface="Meiryo UI" panose="020B0604030504040204" pitchFamily="50" charset="-128"/>
              </a:rPr>
              <a:t>％で最も高く、次いで「育児休業を取った、あるいは、今取っている」が</a:t>
            </a:r>
            <a:r>
              <a:rPr kumimoji="1" lang="en-US" altLang="ja-JP" sz="1400" dirty="0">
                <a:latin typeface="Meiryo UI" panose="020B0604030504040204" pitchFamily="50" charset="-128"/>
                <a:ea typeface="Meiryo UI" panose="020B0604030504040204" pitchFamily="50" charset="-128"/>
              </a:rPr>
              <a:t>14.1</a:t>
            </a:r>
            <a:r>
              <a:rPr kumimoji="1" lang="ja-JP" altLang="en-US" sz="1400" dirty="0">
                <a:latin typeface="Meiryo UI" panose="020B0604030504040204" pitchFamily="50" charset="-128"/>
                <a:ea typeface="Meiryo UI" panose="020B0604030504040204" pitchFamily="50" charset="-128"/>
              </a:rPr>
              <a:t>％、「働いていなかった」が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％、「育児休業を取らずに離職した」が</a:t>
            </a:r>
            <a:r>
              <a:rPr kumimoji="1" lang="en-US" altLang="ja-JP" sz="1400" dirty="0">
                <a:latin typeface="Meiryo UI" panose="020B0604030504040204" pitchFamily="50" charset="-128"/>
                <a:ea typeface="Meiryo UI" panose="020B0604030504040204" pitchFamily="50" charset="-128"/>
              </a:rPr>
              <a:t>0.5</a:t>
            </a:r>
            <a:r>
              <a:rPr kumimoji="1" lang="ja-JP" altLang="en-US" sz="1400" dirty="0">
                <a:latin typeface="Meiryo UI" panose="020B0604030504040204" pitchFamily="50" charset="-128"/>
                <a:ea typeface="Meiryo UI" panose="020B0604030504040204" pitchFamily="50" charset="-128"/>
              </a:rPr>
              <a:t>％となっています。また、前回調査と比べると、 「育児休業を取った、あるいは、今取っている」の割合が</a:t>
            </a:r>
            <a:r>
              <a:rPr kumimoji="1" lang="en-US" altLang="ja-JP" sz="1400" dirty="0">
                <a:latin typeface="Meiryo UI" panose="020B0604030504040204" pitchFamily="50" charset="-128"/>
                <a:ea typeface="Meiryo UI" panose="020B0604030504040204" pitchFamily="50" charset="-128"/>
              </a:rPr>
              <a:t>10.5</a:t>
            </a:r>
            <a:r>
              <a:rPr kumimoji="1" lang="ja-JP" altLang="en-US" sz="1400" dirty="0">
                <a:latin typeface="Meiryo UI" panose="020B0604030504040204" pitchFamily="50" charset="-128"/>
                <a:ea typeface="Meiryo UI" panose="020B0604030504040204" pitchFamily="50" charset="-128"/>
              </a:rPr>
              <a:t>ポイント増加するとともに、 「育児休業を取らずに働いた」の割合が減少しており、育児休業取得がすすんでいる結果となっています。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32449" y="200616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育児休業の取得状況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34BC6977-BF58-1DA9-20E3-E7CF2609640C}"/>
              </a:ext>
            </a:extLst>
          </p:cNvPr>
          <p:cNvPicPr>
            <a:picLocks noChangeAspect="1"/>
          </p:cNvPicPr>
          <p:nvPr/>
        </p:nvPicPr>
        <p:blipFill>
          <a:blip r:embed="rId2"/>
          <a:stretch>
            <a:fillRect/>
          </a:stretch>
        </p:blipFill>
        <p:spPr>
          <a:xfrm>
            <a:off x="61991" y="2536269"/>
            <a:ext cx="8892000" cy="3809225"/>
          </a:xfrm>
          <a:prstGeom prst="rect">
            <a:avLst/>
          </a:prstGeom>
        </p:spPr>
      </p:pic>
      <p:sp>
        <p:nvSpPr>
          <p:cNvPr id="3" name="スライド番号プレースホルダー 2">
            <a:extLst>
              <a:ext uri="{FF2B5EF4-FFF2-40B4-BE49-F238E27FC236}">
                <a16:creationId xmlns:a16="http://schemas.microsoft.com/office/drawing/2014/main" id="{CC21A12F-8CA4-2C57-5709-25F6F5F6C9A5}"/>
              </a:ext>
            </a:extLst>
          </p:cNvPr>
          <p:cNvSpPr>
            <a:spLocks noGrp="1"/>
          </p:cNvSpPr>
          <p:nvPr>
            <p:ph type="sldNum" sz="quarter" idx="12"/>
          </p:nvPr>
        </p:nvSpPr>
        <p:spPr/>
        <p:txBody>
          <a:bodyPr/>
          <a:lstStyle/>
          <a:p>
            <a:fld id="{C4E6320A-E54E-4C75-AECD-96065BC1D0C9}" type="slidenum">
              <a:rPr kumimoji="1" lang="ja-JP" altLang="en-US" smtClean="0"/>
              <a:t>59</a:t>
            </a:fld>
            <a:endParaRPr kumimoji="1" lang="ja-JP" altLang="en-US" dirty="0"/>
          </a:p>
        </p:txBody>
      </p:sp>
    </p:spTree>
    <p:extLst>
      <p:ext uri="{BB962C8B-B14F-4D97-AF65-F5344CB8AC3E}">
        <p14:creationId xmlns:p14="http://schemas.microsoft.com/office/powerpoint/2010/main" val="398832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父親が育児休業を取らずに働いた理由は、「仕事が忙しかった」が</a:t>
            </a:r>
            <a:r>
              <a:rPr kumimoji="1" lang="en-US" altLang="ja-JP" sz="1400" dirty="0">
                <a:latin typeface="Meiryo UI" panose="020B0604030504040204" pitchFamily="50" charset="-128"/>
                <a:ea typeface="Meiryo UI" panose="020B0604030504040204" pitchFamily="50" charset="-128"/>
              </a:rPr>
              <a:t>39.2</a:t>
            </a:r>
            <a:r>
              <a:rPr kumimoji="1" lang="ja-JP" altLang="en-US" sz="1400" dirty="0">
                <a:latin typeface="Meiryo UI" panose="020B0604030504040204" pitchFamily="50" charset="-128"/>
                <a:ea typeface="Meiryo UI" panose="020B0604030504040204" pitchFamily="50" charset="-128"/>
              </a:rPr>
              <a:t>％で最も高く、次いで「職場に育児休業を取りにくい雰囲気があった」が</a:t>
            </a:r>
            <a:r>
              <a:rPr kumimoji="1" lang="en-US" altLang="ja-JP" sz="1400" dirty="0">
                <a:latin typeface="Meiryo UI" panose="020B0604030504040204" pitchFamily="50" charset="-128"/>
                <a:ea typeface="Meiryo UI" panose="020B0604030504040204" pitchFamily="50" charset="-128"/>
              </a:rPr>
              <a:t>35.6</a:t>
            </a:r>
            <a:r>
              <a:rPr kumimoji="1" lang="ja-JP" altLang="en-US" sz="1400" dirty="0">
                <a:latin typeface="Meiryo UI" panose="020B0604030504040204" pitchFamily="50" charset="-128"/>
                <a:ea typeface="Meiryo UI" panose="020B0604030504040204" pitchFamily="50" charset="-128"/>
              </a:rPr>
              <a:t>％、「収入減となり、経済的に苦しくなる」が</a:t>
            </a:r>
            <a:r>
              <a:rPr kumimoji="1" lang="en-US" altLang="ja-JP" sz="1400" dirty="0">
                <a:latin typeface="Meiryo UI" panose="020B0604030504040204" pitchFamily="50" charset="-128"/>
                <a:ea typeface="Meiryo UI" panose="020B0604030504040204" pitchFamily="50" charset="-128"/>
              </a:rPr>
              <a:t>28.8</a:t>
            </a:r>
            <a:r>
              <a:rPr kumimoji="1" lang="ja-JP" altLang="en-US" sz="1400" dirty="0">
                <a:latin typeface="Meiryo UI" panose="020B0604030504040204" pitchFamily="50" charset="-128"/>
                <a:ea typeface="Meiryo UI" panose="020B0604030504040204" pitchFamily="50" charset="-128"/>
              </a:rPr>
              <a:t>％となっており、これらの理由については、前回調査と比べると、割合が増加しています。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839043"/>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育児休業を取らずに働いた理由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D33AD1CA-B875-FE5A-48F7-BCA620C26513}"/>
              </a:ext>
            </a:extLst>
          </p:cNvPr>
          <p:cNvPicPr>
            <a:picLocks noChangeAspect="1"/>
          </p:cNvPicPr>
          <p:nvPr/>
        </p:nvPicPr>
        <p:blipFill>
          <a:blip r:embed="rId2"/>
          <a:stretch>
            <a:fillRect/>
          </a:stretch>
        </p:blipFill>
        <p:spPr>
          <a:xfrm>
            <a:off x="0" y="2198338"/>
            <a:ext cx="9396000" cy="5292449"/>
          </a:xfrm>
          <a:prstGeom prst="rect">
            <a:avLst/>
          </a:prstGeom>
        </p:spPr>
      </p:pic>
      <p:sp>
        <p:nvSpPr>
          <p:cNvPr id="3" name="スライド番号プレースホルダー 2">
            <a:extLst>
              <a:ext uri="{FF2B5EF4-FFF2-40B4-BE49-F238E27FC236}">
                <a16:creationId xmlns:a16="http://schemas.microsoft.com/office/drawing/2014/main" id="{7FD72EAE-C973-E2AD-DF32-553277ABE47D}"/>
              </a:ext>
            </a:extLst>
          </p:cNvPr>
          <p:cNvSpPr>
            <a:spLocks noGrp="1"/>
          </p:cNvSpPr>
          <p:nvPr>
            <p:ph type="sldNum" sz="quarter" idx="12"/>
          </p:nvPr>
        </p:nvSpPr>
        <p:spPr/>
        <p:txBody>
          <a:bodyPr/>
          <a:lstStyle/>
          <a:p>
            <a:fld id="{C4E6320A-E54E-4C75-AECD-96065BC1D0C9}" type="slidenum">
              <a:rPr kumimoji="1" lang="ja-JP" altLang="en-US" smtClean="0"/>
              <a:t>60</a:t>
            </a:fld>
            <a:endParaRPr kumimoji="1" lang="ja-JP" altLang="en-US" dirty="0"/>
          </a:p>
        </p:txBody>
      </p:sp>
    </p:spTree>
    <p:extLst>
      <p:ext uri="{BB962C8B-B14F-4D97-AF65-F5344CB8AC3E}">
        <p14:creationId xmlns:p14="http://schemas.microsoft.com/office/powerpoint/2010/main" val="195814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ー育児休業の取得状況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父親が育児休業を取らずに離職した理由は、「仕事が忙しかった」が</a:t>
            </a:r>
            <a:r>
              <a:rPr kumimoji="1" lang="en-US" altLang="ja-JP" sz="1400" dirty="0">
                <a:latin typeface="Meiryo UI" panose="020B0604030504040204" pitchFamily="50" charset="-128"/>
                <a:ea typeface="Meiryo UI" panose="020B0604030504040204" pitchFamily="50" charset="-128"/>
              </a:rPr>
              <a:t>21.3</a:t>
            </a:r>
            <a:r>
              <a:rPr kumimoji="1" lang="ja-JP" altLang="en-US" sz="1400" dirty="0">
                <a:latin typeface="Meiryo UI" panose="020B0604030504040204" pitchFamily="50" charset="-128"/>
                <a:ea typeface="Meiryo UI" panose="020B0604030504040204" pitchFamily="50" charset="-128"/>
              </a:rPr>
              <a:t>％で最も高く、次いで「職場に育児休業を取りにくい雰囲気があった」が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％、「職場に育児休業の制度がなかった」が</a:t>
            </a:r>
            <a:r>
              <a:rPr kumimoji="1" lang="en-US" altLang="ja-JP" sz="1400" dirty="0">
                <a:latin typeface="Meiryo UI" panose="020B0604030504040204" pitchFamily="50" charset="-128"/>
                <a:ea typeface="Meiryo UI" panose="020B0604030504040204" pitchFamily="50" charset="-128"/>
              </a:rPr>
              <a:t>16.3</a:t>
            </a:r>
            <a:r>
              <a:rPr kumimoji="1" lang="ja-JP" altLang="en-US" sz="1400" dirty="0">
                <a:latin typeface="Meiryo UI" panose="020B0604030504040204" pitchFamily="50" charset="-128"/>
                <a:ea typeface="Meiryo UI" panose="020B0604030504040204" pitchFamily="50" charset="-128"/>
              </a:rPr>
              <a:t>％、「収入減となり、経済的に苦しくなる」が</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％、「子育てや家事に専念するため」が</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％、「配偶者が無職である、ご自身や配偶者の親などにみてもらえるなど、制度を利用する必要がなかった」が</a:t>
            </a:r>
            <a:r>
              <a:rPr kumimoji="1" lang="en-US" altLang="ja-JP" sz="1400" dirty="0">
                <a:latin typeface="Meiryo UI" panose="020B0604030504040204" pitchFamily="50" charset="-128"/>
                <a:ea typeface="Meiryo UI" panose="020B0604030504040204" pitchFamily="50" charset="-128"/>
              </a:rPr>
              <a:t>8.8</a:t>
            </a:r>
            <a:r>
              <a:rPr kumimoji="1" lang="ja-JP" altLang="en-US" sz="1400" dirty="0">
                <a:latin typeface="Meiryo UI" panose="020B0604030504040204" pitchFamily="50" charset="-128"/>
                <a:ea typeface="Meiryo UI" panose="020B0604030504040204" pitchFamily="50" charset="-128"/>
              </a:rPr>
              <a:t>％、「仕事に戻るのが難しそうだった」と「配偶者が育児休業制度を利用した」がともに</a:t>
            </a:r>
            <a:r>
              <a:rPr kumimoji="1" lang="en-US" altLang="ja-JP" sz="1400" dirty="0">
                <a:latin typeface="Meiryo UI" panose="020B0604030504040204" pitchFamily="50" charset="-128"/>
                <a:ea typeface="Meiryo UI" panose="020B0604030504040204" pitchFamily="50" charset="-128"/>
              </a:rPr>
              <a:t>6.3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6" y="236072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2-6-6</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育児休業を取らずに離職した理由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A91E03B3-7B82-3EAC-FB49-00A86BDF449A}"/>
              </a:ext>
            </a:extLst>
          </p:cNvPr>
          <p:cNvPicPr>
            <a:picLocks noChangeAspect="1"/>
          </p:cNvPicPr>
          <p:nvPr/>
        </p:nvPicPr>
        <p:blipFill>
          <a:blip r:embed="rId2"/>
          <a:stretch>
            <a:fillRect/>
          </a:stretch>
        </p:blipFill>
        <p:spPr>
          <a:xfrm>
            <a:off x="-1" y="2499222"/>
            <a:ext cx="9144000" cy="5150504"/>
          </a:xfrm>
          <a:prstGeom prst="rect">
            <a:avLst/>
          </a:prstGeom>
        </p:spPr>
      </p:pic>
      <p:sp>
        <p:nvSpPr>
          <p:cNvPr id="3" name="スライド番号プレースホルダー 2">
            <a:extLst>
              <a:ext uri="{FF2B5EF4-FFF2-40B4-BE49-F238E27FC236}">
                <a16:creationId xmlns:a16="http://schemas.microsoft.com/office/drawing/2014/main" id="{EF4C9684-1739-2D80-A5AE-6C8CCBCEF984}"/>
              </a:ext>
            </a:extLst>
          </p:cNvPr>
          <p:cNvSpPr>
            <a:spLocks noGrp="1"/>
          </p:cNvSpPr>
          <p:nvPr>
            <p:ph type="sldNum" sz="quarter" idx="12"/>
          </p:nvPr>
        </p:nvSpPr>
        <p:spPr/>
        <p:txBody>
          <a:bodyPr/>
          <a:lstStyle/>
          <a:p>
            <a:fld id="{C4E6320A-E54E-4C75-AECD-96065BC1D0C9}" type="slidenum">
              <a:rPr kumimoji="1" lang="ja-JP" altLang="en-US" smtClean="0"/>
              <a:t>61</a:t>
            </a:fld>
            <a:endParaRPr kumimoji="1" lang="ja-JP" altLang="en-US" dirty="0"/>
          </a:p>
        </p:txBody>
      </p:sp>
    </p:spTree>
    <p:extLst>
      <p:ext uri="{BB962C8B-B14F-4D97-AF65-F5344CB8AC3E}">
        <p14:creationId xmlns:p14="http://schemas.microsoft.com/office/powerpoint/2010/main" val="2106327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23-1</a:t>
            </a:r>
            <a:r>
              <a:rPr kumimoji="1" lang="ja-JP" altLang="en-US" sz="1400" dirty="0">
                <a:latin typeface="Meiryo UI" panose="020B0604030504040204" pitchFamily="50" charset="-128"/>
                <a:ea typeface="Meiryo UI" panose="020B0604030504040204" pitchFamily="50" charset="-128"/>
              </a:rPr>
              <a:t>ー育児休業給付・保険料免除の認知度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「育児休業給付、保険料免除のいずれも知っていた」が</a:t>
            </a:r>
            <a:r>
              <a:rPr kumimoji="1" lang="en-US" altLang="ja-JP" sz="1400" dirty="0">
                <a:latin typeface="Meiryo UI" panose="020B0604030504040204" pitchFamily="50" charset="-128"/>
                <a:ea typeface="Meiryo UI" panose="020B0604030504040204" pitchFamily="50" charset="-128"/>
              </a:rPr>
              <a:t>45.0</a:t>
            </a:r>
            <a:r>
              <a:rPr kumimoji="1" lang="ja-JP" altLang="en-US" sz="1400" dirty="0">
                <a:latin typeface="Meiryo UI" panose="020B0604030504040204" pitchFamily="50" charset="-128"/>
                <a:ea typeface="Meiryo UI" panose="020B0604030504040204" pitchFamily="50" charset="-128"/>
              </a:rPr>
              <a:t>％で最も高く、次いで「育児休業給付のみ知っていた」が</a:t>
            </a:r>
            <a:r>
              <a:rPr kumimoji="1" lang="en-US" altLang="ja-JP" sz="1400" dirty="0">
                <a:latin typeface="Meiryo UI" panose="020B0604030504040204" pitchFamily="50" charset="-128"/>
                <a:ea typeface="Meiryo UI" panose="020B0604030504040204" pitchFamily="50" charset="-128"/>
              </a:rPr>
              <a:t>23.1</a:t>
            </a:r>
            <a:r>
              <a:rPr kumimoji="1" lang="ja-JP" altLang="en-US" sz="1400" dirty="0">
                <a:latin typeface="Meiryo UI" panose="020B0604030504040204" pitchFamily="50" charset="-128"/>
                <a:ea typeface="Meiryo UI" panose="020B0604030504040204" pitchFamily="50" charset="-128"/>
              </a:rPr>
              <a:t>％、「育児休業給付、保険料免除のいずれも知らなかった」が</a:t>
            </a:r>
            <a:r>
              <a:rPr kumimoji="1" lang="en-US" altLang="ja-JP" sz="1400" dirty="0">
                <a:latin typeface="Meiryo UI" panose="020B0604030504040204" pitchFamily="50" charset="-128"/>
                <a:ea typeface="Meiryo UI" panose="020B0604030504040204" pitchFamily="50" charset="-128"/>
              </a:rPr>
              <a:t>22.6</a:t>
            </a:r>
            <a:r>
              <a:rPr kumimoji="1" lang="ja-JP" altLang="en-US" sz="1400" dirty="0">
                <a:latin typeface="Meiryo UI" panose="020B0604030504040204" pitchFamily="50" charset="-128"/>
                <a:ea typeface="Meiryo UI" panose="020B0604030504040204" pitchFamily="50" charset="-128"/>
              </a:rPr>
              <a:t>％となっています。また、前回調査と比べると、 「育児休業給付、保険料免除のいずれも知っていた」の割合が</a:t>
            </a:r>
            <a:r>
              <a:rPr kumimoji="1" lang="en-US" altLang="ja-JP" sz="1400" dirty="0">
                <a:latin typeface="Meiryo UI" panose="020B0604030504040204" pitchFamily="50" charset="-128"/>
                <a:ea typeface="Meiryo UI" panose="020B0604030504040204" pitchFamily="50" charset="-128"/>
              </a:rPr>
              <a:t>16.7</a:t>
            </a:r>
            <a:r>
              <a:rPr kumimoji="1" lang="ja-JP" altLang="en-US" sz="1400" dirty="0">
                <a:latin typeface="Meiryo UI" panose="020B0604030504040204" pitchFamily="50" charset="-128"/>
                <a:ea typeface="Meiryo UI" panose="020B0604030504040204" pitchFamily="50" charset="-128"/>
              </a:rPr>
              <a:t>ポイント増加しています。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259297" y="1887090"/>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育児休業給付・保険料免除の認知度</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4B070F09-0A16-F48A-BF32-98DAD096A555}"/>
              </a:ext>
            </a:extLst>
          </p:cNvPr>
          <p:cNvPicPr>
            <a:picLocks noChangeAspect="1"/>
          </p:cNvPicPr>
          <p:nvPr/>
        </p:nvPicPr>
        <p:blipFill>
          <a:blip r:embed="rId2"/>
          <a:stretch>
            <a:fillRect/>
          </a:stretch>
        </p:blipFill>
        <p:spPr>
          <a:xfrm>
            <a:off x="97620" y="2311951"/>
            <a:ext cx="8532000" cy="3655005"/>
          </a:xfrm>
          <a:prstGeom prst="rect">
            <a:avLst/>
          </a:prstGeom>
        </p:spPr>
      </p:pic>
      <p:sp>
        <p:nvSpPr>
          <p:cNvPr id="3" name="スライド番号プレースホルダー 2">
            <a:extLst>
              <a:ext uri="{FF2B5EF4-FFF2-40B4-BE49-F238E27FC236}">
                <a16:creationId xmlns:a16="http://schemas.microsoft.com/office/drawing/2014/main" id="{2A6CEF49-67A5-30B7-9975-A9FE3AFA41E8}"/>
              </a:ext>
            </a:extLst>
          </p:cNvPr>
          <p:cNvSpPr>
            <a:spLocks noGrp="1"/>
          </p:cNvSpPr>
          <p:nvPr>
            <p:ph type="sldNum" sz="quarter" idx="12"/>
          </p:nvPr>
        </p:nvSpPr>
        <p:spPr/>
        <p:txBody>
          <a:bodyPr/>
          <a:lstStyle/>
          <a:p>
            <a:fld id="{C4E6320A-E54E-4C75-AECD-96065BC1D0C9}" type="slidenum">
              <a:rPr kumimoji="1" lang="ja-JP" altLang="en-US" smtClean="0"/>
              <a:t>62</a:t>
            </a:fld>
            <a:endParaRPr kumimoji="1" lang="ja-JP" altLang="en-US" dirty="0"/>
          </a:p>
        </p:txBody>
      </p:sp>
    </p:spTree>
    <p:extLst>
      <p:ext uri="{BB962C8B-B14F-4D97-AF65-F5344CB8AC3E}">
        <p14:creationId xmlns:p14="http://schemas.microsoft.com/office/powerpoint/2010/main" val="4099561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2148E2-F063-EDD4-DBC7-58AFBE24467F}"/>
              </a:ext>
            </a:extLst>
          </p:cNvPr>
          <p:cNvPicPr>
            <a:picLocks noChangeAspect="1"/>
          </p:cNvPicPr>
          <p:nvPr/>
        </p:nvPicPr>
        <p:blipFill>
          <a:blip r:embed="rId2"/>
          <a:stretch>
            <a:fillRect/>
          </a:stretch>
        </p:blipFill>
        <p:spPr>
          <a:xfrm>
            <a:off x="936000" y="2100901"/>
            <a:ext cx="7236000" cy="3099813"/>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23-2</a:t>
            </a:r>
            <a:r>
              <a:rPr kumimoji="1" lang="ja-JP" altLang="en-US" sz="1400" dirty="0">
                <a:latin typeface="Meiryo UI" panose="020B0604030504040204" pitchFamily="50" charset="-128"/>
                <a:ea typeface="Meiryo UI" panose="020B0604030504040204" pitchFamily="50" charset="-128"/>
              </a:rPr>
              <a:t>ー育児休業取得後職場に復帰したか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母親は「育児休業を取ったあと、職場に復帰した」が</a:t>
            </a:r>
            <a:r>
              <a:rPr kumimoji="1" lang="en-US" altLang="ja-JP" sz="1400" dirty="0">
                <a:latin typeface="Meiryo UI" panose="020B0604030504040204" pitchFamily="50" charset="-128"/>
                <a:ea typeface="Meiryo UI" panose="020B0604030504040204" pitchFamily="50" charset="-128"/>
              </a:rPr>
              <a:t>71.3</a:t>
            </a:r>
            <a:r>
              <a:rPr kumimoji="1" lang="ja-JP" altLang="en-US" sz="1400" dirty="0">
                <a:latin typeface="Meiryo UI" panose="020B0604030504040204" pitchFamily="50" charset="-128"/>
                <a:ea typeface="Meiryo UI" panose="020B0604030504040204" pitchFamily="50" charset="-128"/>
              </a:rPr>
              <a:t>％で最も高く、次いで「現在も育児休業中である」が</a:t>
            </a:r>
            <a:r>
              <a:rPr kumimoji="1" lang="en-US" altLang="ja-JP" sz="1400" dirty="0">
                <a:latin typeface="Meiryo UI" panose="020B0604030504040204" pitchFamily="50" charset="-128"/>
                <a:ea typeface="Meiryo UI" panose="020B0604030504040204" pitchFamily="50" charset="-128"/>
              </a:rPr>
              <a:t>19.6</a:t>
            </a:r>
            <a:r>
              <a:rPr kumimoji="1" lang="ja-JP" altLang="en-US" sz="1400" dirty="0">
                <a:latin typeface="Meiryo UI" panose="020B0604030504040204" pitchFamily="50" charset="-128"/>
                <a:ea typeface="Meiryo UI" panose="020B0604030504040204" pitchFamily="50" charset="-128"/>
              </a:rPr>
              <a:t>％、「育児休業中に仕事をやめた」が</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父親は「育児休業を取ったあと、職場に復帰した」が</a:t>
            </a:r>
            <a:r>
              <a:rPr kumimoji="1" lang="en-US" altLang="ja-JP" sz="1400" dirty="0">
                <a:latin typeface="Meiryo UI" panose="020B0604030504040204" pitchFamily="50" charset="-128"/>
                <a:ea typeface="Meiryo UI" panose="020B0604030504040204" pitchFamily="50" charset="-128"/>
              </a:rPr>
              <a:t>91.4</a:t>
            </a:r>
            <a:r>
              <a:rPr kumimoji="1" lang="ja-JP" altLang="en-US" sz="1400" dirty="0">
                <a:latin typeface="Meiryo UI" panose="020B0604030504040204" pitchFamily="50" charset="-128"/>
                <a:ea typeface="Meiryo UI" panose="020B0604030504040204" pitchFamily="50" charset="-128"/>
              </a:rPr>
              <a:t>％で最も高く、次いで「現在も育児休業中である」が</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％、「育児休業中に仕事をやめた」が</a:t>
            </a:r>
            <a:r>
              <a:rPr kumimoji="1" lang="en-US" altLang="ja-JP" sz="1400" dirty="0">
                <a:latin typeface="Meiryo UI" panose="020B0604030504040204" pitchFamily="50" charset="-128"/>
                <a:ea typeface="Meiryo UI" panose="020B0604030504040204" pitchFamily="50" charset="-128"/>
              </a:rPr>
              <a:t>0.9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78457" y="1794453"/>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育児休業取得後職場に復帰したか　母親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B7D9E869-865D-5D95-FCB1-5413191C70A4}"/>
              </a:ext>
            </a:extLst>
          </p:cNvPr>
          <p:cNvSpPr txBox="1"/>
          <p:nvPr/>
        </p:nvSpPr>
        <p:spPr>
          <a:xfrm>
            <a:off x="1396458" y="4288276"/>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育児休業取得後職場に復帰したか　父親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6AC1FEB3-05F7-46A7-27E7-2961D42B2EA0}"/>
              </a:ext>
            </a:extLst>
          </p:cNvPr>
          <p:cNvPicPr>
            <a:picLocks noChangeAspect="1"/>
          </p:cNvPicPr>
          <p:nvPr/>
        </p:nvPicPr>
        <p:blipFill>
          <a:blip r:embed="rId3"/>
          <a:stretch>
            <a:fillRect/>
          </a:stretch>
        </p:blipFill>
        <p:spPr>
          <a:xfrm>
            <a:off x="954000" y="4565275"/>
            <a:ext cx="7236000" cy="3099813"/>
          </a:xfrm>
          <a:prstGeom prst="rect">
            <a:avLst/>
          </a:prstGeom>
        </p:spPr>
      </p:pic>
      <p:sp>
        <p:nvSpPr>
          <p:cNvPr id="4" name="スライド番号プレースホルダー 3">
            <a:extLst>
              <a:ext uri="{FF2B5EF4-FFF2-40B4-BE49-F238E27FC236}">
                <a16:creationId xmlns:a16="http://schemas.microsoft.com/office/drawing/2014/main" id="{569C7E75-2919-FD96-A740-C89AA2428635}"/>
              </a:ext>
            </a:extLst>
          </p:cNvPr>
          <p:cNvSpPr>
            <a:spLocks noGrp="1"/>
          </p:cNvSpPr>
          <p:nvPr>
            <p:ph type="sldNum" sz="quarter" idx="12"/>
          </p:nvPr>
        </p:nvSpPr>
        <p:spPr/>
        <p:txBody>
          <a:bodyPr/>
          <a:lstStyle/>
          <a:p>
            <a:fld id="{C4E6320A-E54E-4C75-AECD-96065BC1D0C9}" type="slidenum">
              <a:rPr kumimoji="1" lang="ja-JP" altLang="en-US" smtClean="0"/>
              <a:t>63</a:t>
            </a:fld>
            <a:endParaRPr kumimoji="1" lang="ja-JP" altLang="en-US" dirty="0"/>
          </a:p>
        </p:txBody>
      </p:sp>
    </p:spTree>
    <p:extLst>
      <p:ext uri="{BB962C8B-B14F-4D97-AF65-F5344CB8AC3E}">
        <p14:creationId xmlns:p14="http://schemas.microsoft.com/office/powerpoint/2010/main" val="4003893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23-3</a:t>
            </a:r>
            <a:r>
              <a:rPr kumimoji="1" lang="ja-JP" altLang="en-US" sz="1400" dirty="0">
                <a:latin typeface="Meiryo UI" panose="020B0604030504040204" pitchFamily="50" charset="-128"/>
                <a:ea typeface="Meiryo UI" panose="020B0604030504040204" pitchFamily="50" charset="-128"/>
              </a:rPr>
              <a:t>ー育児休業取得後職場に復帰したタイミング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母親は「</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月の一斉入所のときだった」が</a:t>
            </a:r>
            <a:r>
              <a:rPr kumimoji="1" lang="en-US" altLang="ja-JP" sz="1400" dirty="0">
                <a:latin typeface="Meiryo UI" panose="020B0604030504040204" pitchFamily="50" charset="-128"/>
                <a:ea typeface="Meiryo UI" panose="020B0604030504040204" pitchFamily="50" charset="-128"/>
              </a:rPr>
              <a:t>68.6</a:t>
            </a:r>
            <a:r>
              <a:rPr kumimoji="1" lang="ja-JP" altLang="en-US" sz="1400" dirty="0">
                <a:latin typeface="Meiryo UI" panose="020B0604030504040204" pitchFamily="50" charset="-128"/>
                <a:ea typeface="Meiryo UI" panose="020B0604030504040204" pitchFamily="50" charset="-128"/>
              </a:rPr>
              <a:t>％、「それ以外だった」が</a:t>
            </a:r>
            <a:r>
              <a:rPr kumimoji="1" lang="en-US" altLang="ja-JP" sz="1400" dirty="0">
                <a:latin typeface="Meiryo UI" panose="020B0604030504040204" pitchFamily="50" charset="-128"/>
                <a:ea typeface="Meiryo UI" panose="020B0604030504040204" pitchFamily="50" charset="-128"/>
              </a:rPr>
              <a:t>23.9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父親は「</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月の一斉入所のときだった」が</a:t>
            </a:r>
            <a:r>
              <a:rPr kumimoji="1" lang="en-US" altLang="ja-JP" sz="1400" dirty="0">
                <a:latin typeface="Meiryo UI" panose="020B0604030504040204" pitchFamily="50" charset="-128"/>
                <a:ea typeface="Meiryo UI" panose="020B0604030504040204" pitchFamily="50" charset="-128"/>
              </a:rPr>
              <a:t>4.5</a:t>
            </a:r>
            <a:r>
              <a:rPr kumimoji="1" lang="ja-JP" altLang="en-US" sz="1400" dirty="0">
                <a:latin typeface="Meiryo UI" panose="020B0604030504040204" pitchFamily="50" charset="-128"/>
                <a:ea typeface="Meiryo UI" panose="020B0604030504040204" pitchFamily="50" charset="-128"/>
              </a:rPr>
              <a:t>％、「それ以外だった」が</a:t>
            </a:r>
            <a:r>
              <a:rPr kumimoji="1" lang="en-US" altLang="ja-JP" sz="1400" dirty="0">
                <a:latin typeface="Meiryo UI" panose="020B0604030504040204" pitchFamily="50" charset="-128"/>
                <a:ea typeface="Meiryo UI" panose="020B0604030504040204" pitchFamily="50" charset="-128"/>
              </a:rPr>
              <a:t>78.5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7" y="1559368"/>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育児休業取得後職場に復帰したタイミング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DA3CA721-1086-C0EE-60F4-BA2C031CF0B8}"/>
              </a:ext>
            </a:extLst>
          </p:cNvPr>
          <p:cNvSpPr>
            <a:spLocks noGrp="1"/>
          </p:cNvSpPr>
          <p:nvPr>
            <p:ph type="sldNum" sz="quarter" idx="12"/>
          </p:nvPr>
        </p:nvSpPr>
        <p:spPr/>
        <p:txBody>
          <a:bodyPr/>
          <a:lstStyle/>
          <a:p>
            <a:fld id="{C4E6320A-E54E-4C75-AECD-96065BC1D0C9}" type="slidenum">
              <a:rPr kumimoji="1" lang="ja-JP" altLang="en-US" smtClean="0"/>
              <a:t>64</a:t>
            </a:fld>
            <a:endParaRPr kumimoji="1" lang="ja-JP" altLang="en-US" dirty="0"/>
          </a:p>
        </p:txBody>
      </p:sp>
      <p:pic>
        <p:nvPicPr>
          <p:cNvPr id="6" name="図 5">
            <a:extLst>
              <a:ext uri="{FF2B5EF4-FFF2-40B4-BE49-F238E27FC236}">
                <a16:creationId xmlns:a16="http://schemas.microsoft.com/office/drawing/2014/main" id="{0A69C4E3-F5F2-5BB6-9E72-08FAAD33D6BA}"/>
              </a:ext>
            </a:extLst>
          </p:cNvPr>
          <p:cNvPicPr>
            <a:picLocks noChangeAspect="1"/>
          </p:cNvPicPr>
          <p:nvPr/>
        </p:nvPicPr>
        <p:blipFill>
          <a:blip r:embed="rId2"/>
          <a:stretch>
            <a:fillRect/>
          </a:stretch>
        </p:blipFill>
        <p:spPr>
          <a:xfrm>
            <a:off x="328406" y="1844401"/>
            <a:ext cx="8532000" cy="5839660"/>
          </a:xfrm>
          <a:prstGeom prst="rect">
            <a:avLst/>
          </a:prstGeom>
        </p:spPr>
      </p:pic>
    </p:spTree>
    <p:extLst>
      <p:ext uri="{BB962C8B-B14F-4D97-AF65-F5344CB8AC3E}">
        <p14:creationId xmlns:p14="http://schemas.microsoft.com/office/powerpoint/2010/main" val="2856779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815882"/>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23-4</a:t>
            </a:r>
            <a:r>
              <a:rPr kumimoji="1" lang="ja-JP" altLang="en-US" sz="1400" dirty="0">
                <a:latin typeface="Meiryo UI" panose="020B0604030504040204" pitchFamily="50" charset="-128"/>
                <a:ea typeface="Meiryo UI" panose="020B0604030504040204" pitchFamily="50" charset="-128"/>
              </a:rPr>
              <a:t>ー育児休業の取得期間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（１）母親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取得期間では「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ヶ月未満」が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ヶ月」が</a:t>
            </a:r>
            <a:r>
              <a:rPr kumimoji="1" lang="en-US" altLang="ja-JP" sz="1400" dirty="0">
                <a:latin typeface="Meiryo UI" panose="020B0604030504040204" pitchFamily="50" charset="-128"/>
                <a:ea typeface="Meiryo UI" panose="020B0604030504040204" pitchFamily="50" charset="-128"/>
              </a:rPr>
              <a:t>16.1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10.5</a:t>
            </a:r>
            <a:r>
              <a:rPr kumimoji="1" lang="ja-JP" altLang="en-US" sz="1400" dirty="0">
                <a:latin typeface="Meiryo UI" panose="020B0604030504040204" pitchFamily="50" charset="-128"/>
                <a:ea typeface="Meiryo UI" panose="020B0604030504040204" pitchFamily="50" charset="-128"/>
              </a:rPr>
              <a:t>％となっています。取得希望期間では「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ヶ月」が</a:t>
            </a:r>
            <a:r>
              <a:rPr kumimoji="1" lang="en-US" altLang="ja-JP" sz="1400" dirty="0">
                <a:latin typeface="Meiryo UI" panose="020B0604030504040204" pitchFamily="50" charset="-128"/>
                <a:ea typeface="Meiryo UI" panose="020B0604030504040204" pitchFamily="50" charset="-128"/>
              </a:rPr>
              <a:t>21.2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18.0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％となっています。休業取得希望期間のタイミングでは「出生後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度目の</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月の一斉入所時」が</a:t>
            </a:r>
            <a:r>
              <a:rPr kumimoji="1" lang="en-US" altLang="ja-JP" sz="1400" dirty="0">
                <a:latin typeface="Meiryo UI" panose="020B0604030504040204" pitchFamily="50" charset="-128"/>
                <a:ea typeface="Meiryo UI" panose="020B0604030504040204" pitchFamily="50" charset="-128"/>
              </a:rPr>
              <a:t>34.4</a:t>
            </a:r>
            <a:r>
              <a:rPr kumimoji="1" lang="ja-JP" altLang="en-US" sz="1400" dirty="0">
                <a:latin typeface="Meiryo UI" panose="020B0604030504040204" pitchFamily="50" charset="-128"/>
                <a:ea typeface="Meiryo UI" panose="020B0604030504040204" pitchFamily="50" charset="-128"/>
              </a:rPr>
              <a:t>％で最も高く、次いで「満</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歳まで」が</a:t>
            </a:r>
            <a:r>
              <a:rPr kumimoji="1" lang="en-US" altLang="ja-JP" sz="1400" dirty="0">
                <a:latin typeface="Meiryo UI" panose="020B0604030504040204" pitchFamily="50" charset="-128"/>
                <a:ea typeface="Meiryo UI" panose="020B0604030504040204" pitchFamily="50" charset="-128"/>
              </a:rPr>
              <a:t>24.2</a:t>
            </a:r>
            <a:r>
              <a:rPr kumimoji="1" lang="ja-JP" altLang="en-US" sz="1400" dirty="0">
                <a:latin typeface="Meiryo UI" panose="020B0604030504040204" pitchFamily="50" charset="-128"/>
                <a:ea typeface="Meiryo UI" panose="020B0604030504040204" pitchFamily="50" charset="-128"/>
              </a:rPr>
              <a:t>％、「出生後最初の</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月の一斉入所時」が</a:t>
            </a:r>
            <a:r>
              <a:rPr kumimoji="1" lang="en-US" altLang="ja-JP" sz="1400" dirty="0">
                <a:latin typeface="Meiryo UI" panose="020B0604030504040204" pitchFamily="50" charset="-128"/>
                <a:ea typeface="Meiryo UI" panose="020B0604030504040204" pitchFamily="50" charset="-128"/>
              </a:rPr>
              <a:t>13.2</a:t>
            </a:r>
            <a:r>
              <a:rPr kumimoji="1" lang="ja-JP" altLang="en-US" sz="1400" dirty="0">
                <a:latin typeface="Meiryo UI" panose="020B0604030504040204" pitchFamily="50" charset="-128"/>
                <a:ea typeface="Meiryo UI" panose="020B0604030504040204" pitchFamily="50" charset="-128"/>
              </a:rPr>
              <a:t>％、「その他（追加した選択肢があれば、その分も含む）」が</a:t>
            </a:r>
            <a:r>
              <a:rPr kumimoji="1" lang="en-US" altLang="ja-JP" sz="1400" dirty="0">
                <a:latin typeface="Meiryo UI" panose="020B0604030504040204" pitchFamily="50" charset="-128"/>
                <a:ea typeface="Meiryo UI" panose="020B0604030504040204" pitchFamily="50" charset="-128"/>
              </a:rPr>
              <a:t>12.7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14095" y="2333634"/>
            <a:ext cx="290021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育児休業取得期間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8" name="図 17">
            <a:extLst>
              <a:ext uri="{FF2B5EF4-FFF2-40B4-BE49-F238E27FC236}">
                <a16:creationId xmlns:a16="http://schemas.microsoft.com/office/drawing/2014/main" id="{4A799D2C-7583-E347-C6D7-E715046DE96D}"/>
              </a:ext>
            </a:extLst>
          </p:cNvPr>
          <p:cNvPicPr>
            <a:picLocks/>
          </p:cNvPicPr>
          <p:nvPr/>
        </p:nvPicPr>
        <p:blipFill>
          <a:blip r:embed="rId2"/>
          <a:stretch>
            <a:fillRect/>
          </a:stretch>
        </p:blipFill>
        <p:spPr>
          <a:xfrm>
            <a:off x="-2675672" y="2570285"/>
            <a:ext cx="7229856" cy="4376974"/>
          </a:xfrm>
          <a:prstGeom prst="rect">
            <a:avLst/>
          </a:prstGeom>
        </p:spPr>
      </p:pic>
      <p:pic>
        <p:nvPicPr>
          <p:cNvPr id="20" name="図 19">
            <a:extLst>
              <a:ext uri="{FF2B5EF4-FFF2-40B4-BE49-F238E27FC236}">
                <a16:creationId xmlns:a16="http://schemas.microsoft.com/office/drawing/2014/main" id="{28CBC7B0-EA7B-FEF2-F4A4-C751DA64C70A}"/>
              </a:ext>
            </a:extLst>
          </p:cNvPr>
          <p:cNvPicPr>
            <a:picLocks noChangeAspect="1"/>
          </p:cNvPicPr>
          <p:nvPr/>
        </p:nvPicPr>
        <p:blipFill>
          <a:blip r:embed="rId3"/>
          <a:stretch>
            <a:fillRect/>
          </a:stretch>
        </p:blipFill>
        <p:spPr>
          <a:xfrm>
            <a:off x="411721" y="2615879"/>
            <a:ext cx="7229856" cy="4363254"/>
          </a:xfrm>
          <a:prstGeom prst="rect">
            <a:avLst/>
          </a:prstGeom>
        </p:spPr>
      </p:pic>
      <p:pic>
        <p:nvPicPr>
          <p:cNvPr id="23" name="図 22">
            <a:extLst>
              <a:ext uri="{FF2B5EF4-FFF2-40B4-BE49-F238E27FC236}">
                <a16:creationId xmlns:a16="http://schemas.microsoft.com/office/drawing/2014/main" id="{E0CE989A-78D8-86FE-30B1-B53FA5D7FDB7}"/>
              </a:ext>
            </a:extLst>
          </p:cNvPr>
          <p:cNvPicPr>
            <a:picLocks noChangeAspect="1"/>
          </p:cNvPicPr>
          <p:nvPr/>
        </p:nvPicPr>
        <p:blipFill>
          <a:blip r:embed="rId4"/>
          <a:stretch>
            <a:fillRect/>
          </a:stretch>
        </p:blipFill>
        <p:spPr>
          <a:xfrm>
            <a:off x="5200492" y="2795298"/>
            <a:ext cx="5916168" cy="2534412"/>
          </a:xfrm>
          <a:prstGeom prst="rect">
            <a:avLst/>
          </a:prstGeom>
        </p:spPr>
      </p:pic>
      <p:sp>
        <p:nvSpPr>
          <p:cNvPr id="24" name="テキスト ボックス 23">
            <a:extLst>
              <a:ext uri="{FF2B5EF4-FFF2-40B4-BE49-F238E27FC236}">
                <a16:creationId xmlns:a16="http://schemas.microsoft.com/office/drawing/2014/main" id="{B96884D6-55CA-3324-96C4-4C8375414BCF}"/>
              </a:ext>
            </a:extLst>
          </p:cNvPr>
          <p:cNvSpPr txBox="1"/>
          <p:nvPr/>
        </p:nvSpPr>
        <p:spPr>
          <a:xfrm>
            <a:off x="3132789" y="2328388"/>
            <a:ext cx="290021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2-6-12</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育児休業取得希望期間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25" name="テキスト ボックス 24">
            <a:extLst>
              <a:ext uri="{FF2B5EF4-FFF2-40B4-BE49-F238E27FC236}">
                <a16:creationId xmlns:a16="http://schemas.microsoft.com/office/drawing/2014/main" id="{1F0C9058-D68D-3EB3-D4F1-A97737E27855}"/>
              </a:ext>
            </a:extLst>
          </p:cNvPr>
          <p:cNvSpPr txBox="1"/>
          <p:nvPr/>
        </p:nvSpPr>
        <p:spPr>
          <a:xfrm>
            <a:off x="6147821" y="2333633"/>
            <a:ext cx="290021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2-6-13</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育児休業取得希望期間</a:t>
            </a:r>
            <a:endPar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のタイミング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CD86E0A7-64C5-78FC-4959-FA04CAEF1060}"/>
              </a:ext>
            </a:extLst>
          </p:cNvPr>
          <p:cNvSpPr>
            <a:spLocks noGrp="1"/>
          </p:cNvSpPr>
          <p:nvPr>
            <p:ph type="sldNum" sz="quarter" idx="12"/>
          </p:nvPr>
        </p:nvSpPr>
        <p:spPr/>
        <p:txBody>
          <a:bodyPr/>
          <a:lstStyle/>
          <a:p>
            <a:fld id="{C4E6320A-E54E-4C75-AECD-96065BC1D0C9}" type="slidenum">
              <a:rPr kumimoji="1" lang="ja-JP" altLang="en-US" smtClean="0"/>
              <a:t>65</a:t>
            </a:fld>
            <a:endParaRPr kumimoji="1" lang="ja-JP" altLang="en-US" dirty="0"/>
          </a:p>
        </p:txBody>
      </p:sp>
    </p:spTree>
    <p:extLst>
      <p:ext uri="{BB962C8B-B14F-4D97-AF65-F5344CB8AC3E}">
        <p14:creationId xmlns:p14="http://schemas.microsoft.com/office/powerpoint/2010/main" val="3137394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23-4</a:t>
            </a:r>
            <a:r>
              <a:rPr kumimoji="1" lang="ja-JP" altLang="en-US" sz="1400" dirty="0">
                <a:latin typeface="Meiryo UI" panose="020B0604030504040204" pitchFamily="50" charset="-128"/>
                <a:ea typeface="Meiryo UI" panose="020B0604030504040204" pitchFamily="50" charset="-128"/>
              </a:rPr>
              <a:t>ー育児休業の取得期間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（１）父親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取得期間では「</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56.4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％となっています。取得希望期間では「</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25.4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ヶ月」が</a:t>
            </a:r>
            <a:r>
              <a:rPr kumimoji="1" lang="en-US" altLang="ja-JP" sz="1400" dirty="0">
                <a:latin typeface="Meiryo UI" panose="020B0604030504040204" pitchFamily="50" charset="-128"/>
                <a:ea typeface="Meiryo UI" panose="020B0604030504040204" pitchFamily="50" charset="-128"/>
              </a:rPr>
              <a:t>21.9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％となっています。取得希望期間のタイミングでは「満</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歳まで」が</a:t>
            </a:r>
            <a:r>
              <a:rPr kumimoji="1" lang="en-US" altLang="ja-JP" sz="1400" dirty="0">
                <a:latin typeface="Meiryo UI" panose="020B0604030504040204" pitchFamily="50" charset="-128"/>
                <a:ea typeface="Meiryo UI" panose="020B0604030504040204" pitchFamily="50" charset="-128"/>
              </a:rPr>
              <a:t>33.8</a:t>
            </a:r>
            <a:r>
              <a:rPr kumimoji="1" lang="ja-JP" altLang="en-US" sz="1400" dirty="0">
                <a:latin typeface="Meiryo UI" panose="020B0604030504040204" pitchFamily="50" charset="-128"/>
                <a:ea typeface="Meiryo UI" panose="020B0604030504040204" pitchFamily="50" charset="-128"/>
              </a:rPr>
              <a:t>％で最も高く、次いで「その他（追加した選択肢があれば、その分も含む）」が</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％、「出生後</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度目の</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月の一斉入所時」が</a:t>
            </a:r>
            <a:r>
              <a:rPr kumimoji="1" lang="en-US" altLang="ja-JP" sz="1400" dirty="0">
                <a:latin typeface="Meiryo UI" panose="020B0604030504040204" pitchFamily="50" charset="-128"/>
                <a:ea typeface="Meiryo UI" panose="020B0604030504040204" pitchFamily="50" charset="-128"/>
              </a:rPr>
              <a:t>5.8</a:t>
            </a:r>
            <a:r>
              <a:rPr kumimoji="1" lang="ja-JP" altLang="en-US" sz="1400" dirty="0">
                <a:latin typeface="Meiryo UI" panose="020B0604030504040204" pitchFamily="50" charset="-128"/>
                <a:ea typeface="Meiryo UI" panose="020B0604030504040204" pitchFamily="50" charset="-128"/>
              </a:rPr>
              <a:t>％、「出生後最初の</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月の一斉入所時」が</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1ABCE9F-970F-B696-DC21-C3F5EB660D97}"/>
              </a:ext>
            </a:extLst>
          </p:cNvPr>
          <p:cNvSpPr txBox="1"/>
          <p:nvPr/>
        </p:nvSpPr>
        <p:spPr>
          <a:xfrm>
            <a:off x="233584" y="2187592"/>
            <a:ext cx="290021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育児休業取得期間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F31F4A13-2E93-1057-3438-94D4C43A9EED}"/>
              </a:ext>
            </a:extLst>
          </p:cNvPr>
          <p:cNvSpPr txBox="1"/>
          <p:nvPr/>
        </p:nvSpPr>
        <p:spPr>
          <a:xfrm>
            <a:off x="3152278" y="2182346"/>
            <a:ext cx="290021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2-6-15</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育児休業取得希望期間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E4027645-C10D-728E-CCFF-61C8FF577C90}"/>
              </a:ext>
            </a:extLst>
          </p:cNvPr>
          <p:cNvSpPr txBox="1"/>
          <p:nvPr/>
        </p:nvSpPr>
        <p:spPr>
          <a:xfrm>
            <a:off x="6167310" y="2187591"/>
            <a:ext cx="2900219"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2-6-16</a:t>
            </a:r>
            <a:r>
              <a:rPr lang="zh-TW"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育児休業取得希望期間</a:t>
            </a:r>
            <a:endParaRPr lang="en-US" altLang="zh-TW"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のタイミング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09246C02-FCA6-2C6D-169D-A63FEB5C6394}"/>
              </a:ext>
            </a:extLst>
          </p:cNvPr>
          <p:cNvPicPr>
            <a:picLocks noChangeAspect="1"/>
          </p:cNvPicPr>
          <p:nvPr/>
        </p:nvPicPr>
        <p:blipFill>
          <a:blip r:embed="rId2"/>
          <a:stretch>
            <a:fillRect/>
          </a:stretch>
        </p:blipFill>
        <p:spPr>
          <a:xfrm>
            <a:off x="-2854871" y="2497093"/>
            <a:ext cx="7229856" cy="4511257"/>
          </a:xfrm>
          <a:prstGeom prst="rect">
            <a:avLst/>
          </a:prstGeom>
        </p:spPr>
      </p:pic>
      <p:pic>
        <p:nvPicPr>
          <p:cNvPr id="10" name="図 9">
            <a:extLst>
              <a:ext uri="{FF2B5EF4-FFF2-40B4-BE49-F238E27FC236}">
                <a16:creationId xmlns:a16="http://schemas.microsoft.com/office/drawing/2014/main" id="{FACD866F-A40C-84AB-BD2B-8451EC1236F7}"/>
              </a:ext>
            </a:extLst>
          </p:cNvPr>
          <p:cNvPicPr>
            <a:picLocks noChangeAspect="1"/>
          </p:cNvPicPr>
          <p:nvPr/>
        </p:nvPicPr>
        <p:blipFill>
          <a:blip r:embed="rId3"/>
          <a:stretch>
            <a:fillRect/>
          </a:stretch>
        </p:blipFill>
        <p:spPr>
          <a:xfrm>
            <a:off x="233584" y="2502339"/>
            <a:ext cx="7229856" cy="4511257"/>
          </a:xfrm>
          <a:prstGeom prst="rect">
            <a:avLst/>
          </a:prstGeom>
        </p:spPr>
      </p:pic>
      <p:pic>
        <p:nvPicPr>
          <p:cNvPr id="14" name="図 13">
            <a:extLst>
              <a:ext uri="{FF2B5EF4-FFF2-40B4-BE49-F238E27FC236}">
                <a16:creationId xmlns:a16="http://schemas.microsoft.com/office/drawing/2014/main" id="{76F335F5-DAFC-8E29-7CCC-6280E4C14EA7}"/>
              </a:ext>
            </a:extLst>
          </p:cNvPr>
          <p:cNvPicPr>
            <a:picLocks noChangeAspect="1"/>
          </p:cNvPicPr>
          <p:nvPr/>
        </p:nvPicPr>
        <p:blipFill>
          <a:blip r:embed="rId4"/>
          <a:stretch>
            <a:fillRect/>
          </a:stretch>
        </p:blipFill>
        <p:spPr>
          <a:xfrm>
            <a:off x="5295489" y="2724364"/>
            <a:ext cx="5916168" cy="2534412"/>
          </a:xfrm>
          <a:prstGeom prst="rect">
            <a:avLst/>
          </a:prstGeom>
        </p:spPr>
      </p:pic>
      <p:sp>
        <p:nvSpPr>
          <p:cNvPr id="6" name="スライド番号プレースホルダー 5">
            <a:extLst>
              <a:ext uri="{FF2B5EF4-FFF2-40B4-BE49-F238E27FC236}">
                <a16:creationId xmlns:a16="http://schemas.microsoft.com/office/drawing/2014/main" id="{7B570B08-AD1A-99AA-F3E4-BF71DFC621C3}"/>
              </a:ext>
            </a:extLst>
          </p:cNvPr>
          <p:cNvSpPr>
            <a:spLocks noGrp="1"/>
          </p:cNvSpPr>
          <p:nvPr>
            <p:ph type="sldNum" sz="quarter" idx="12"/>
          </p:nvPr>
        </p:nvSpPr>
        <p:spPr/>
        <p:txBody>
          <a:bodyPr/>
          <a:lstStyle/>
          <a:p>
            <a:fld id="{C4E6320A-E54E-4C75-AECD-96065BC1D0C9}" type="slidenum">
              <a:rPr kumimoji="1" lang="ja-JP" altLang="en-US" smtClean="0"/>
              <a:t>66</a:t>
            </a:fld>
            <a:endParaRPr kumimoji="1" lang="ja-JP" altLang="en-US" dirty="0"/>
          </a:p>
        </p:txBody>
      </p:sp>
    </p:spTree>
    <p:extLst>
      <p:ext uri="{BB962C8B-B14F-4D97-AF65-F5344CB8AC3E}">
        <p14:creationId xmlns:p14="http://schemas.microsoft.com/office/powerpoint/2010/main" val="927417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108130" y="50199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23-5</a:t>
            </a:r>
            <a:r>
              <a:rPr kumimoji="1" lang="ja-JP" altLang="en-US" sz="1400" dirty="0">
                <a:latin typeface="Meiryo UI" panose="020B0604030504040204" pitchFamily="50" charset="-128"/>
                <a:ea typeface="Meiryo UI" panose="020B0604030504040204" pitchFamily="50" charset="-128"/>
              </a:rPr>
              <a:t>ー職場に育児のために３歳まで休暇を取得できる制度があった場合に取得したい期間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32.8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14.1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ヶ月」が</a:t>
            </a:r>
            <a:r>
              <a:rPr kumimoji="1" lang="en-US" altLang="ja-JP" sz="1400" dirty="0">
                <a:latin typeface="Meiryo UI" panose="020B0604030504040204" pitchFamily="50" charset="-128"/>
                <a:ea typeface="Meiryo UI" panose="020B0604030504040204" pitchFamily="50" charset="-128"/>
              </a:rPr>
              <a:t>13.2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9.8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ヶ月超」が</a:t>
            </a:r>
            <a:r>
              <a:rPr kumimoji="1" lang="en-US" altLang="ja-JP" sz="1400" dirty="0">
                <a:latin typeface="Meiryo UI" panose="020B0604030504040204" pitchFamily="50" charset="-128"/>
                <a:ea typeface="Meiryo UI" panose="020B0604030504040204" pitchFamily="50" charset="-128"/>
              </a:rPr>
              <a:t>9.6</a:t>
            </a:r>
            <a:r>
              <a:rPr kumimoji="1" lang="ja-JP" altLang="en-US" sz="1400" dirty="0">
                <a:latin typeface="Meiryo UI" panose="020B0604030504040204" pitchFamily="50" charset="-128"/>
                <a:ea typeface="Meiryo UI" panose="020B0604030504040204" pitchFamily="50" charset="-128"/>
              </a:rPr>
              <a:t>％となっています。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ヶ月」が</a:t>
            </a:r>
            <a:r>
              <a:rPr kumimoji="1" lang="en-US" altLang="ja-JP" sz="1400" dirty="0">
                <a:latin typeface="Meiryo UI" panose="020B0604030504040204" pitchFamily="50" charset="-128"/>
                <a:ea typeface="Meiryo UI" panose="020B0604030504040204" pitchFamily="50" charset="-128"/>
              </a:rPr>
              <a:t>23.4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ヶ月超から</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0</a:t>
            </a:r>
            <a:r>
              <a:rPr kumimoji="1" lang="ja-JP" altLang="en-US" sz="1400" dirty="0">
                <a:latin typeface="Meiryo UI" panose="020B0604030504040204" pitchFamily="50" charset="-128"/>
                <a:ea typeface="Meiryo UI" panose="020B0604030504040204" pitchFamily="50" charset="-128"/>
              </a:rPr>
              <a:t>歳</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ヶ月以内」が</a:t>
            </a:r>
            <a:r>
              <a:rPr kumimoji="1" lang="en-US" altLang="ja-JP" sz="1400" dirty="0">
                <a:latin typeface="Meiryo UI" panose="020B0604030504040204" pitchFamily="50" charset="-128"/>
                <a:ea typeface="Meiryo UI" panose="020B0604030504040204" pitchFamily="50" charset="-128"/>
              </a:rPr>
              <a:t>14.5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12374" y="1767022"/>
            <a:ext cx="6920692"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職場に育児のために３歳まで休暇を取得できる制度があった場合に取得したい期間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7A20530C-46B1-D33A-D63D-3C4103EA8B09}"/>
              </a:ext>
            </a:extLst>
          </p:cNvPr>
          <p:cNvSpPr>
            <a:spLocks noGrp="1"/>
          </p:cNvSpPr>
          <p:nvPr>
            <p:ph type="sldNum" sz="quarter" idx="12"/>
          </p:nvPr>
        </p:nvSpPr>
        <p:spPr/>
        <p:txBody>
          <a:bodyPr/>
          <a:lstStyle/>
          <a:p>
            <a:fld id="{C4E6320A-E54E-4C75-AECD-96065BC1D0C9}" type="slidenum">
              <a:rPr kumimoji="1" lang="ja-JP" altLang="en-US" smtClean="0"/>
              <a:t>67</a:t>
            </a:fld>
            <a:endParaRPr kumimoji="1" lang="ja-JP" altLang="en-US" dirty="0"/>
          </a:p>
        </p:txBody>
      </p:sp>
      <p:pic>
        <p:nvPicPr>
          <p:cNvPr id="9" name="図 8">
            <a:extLst>
              <a:ext uri="{FF2B5EF4-FFF2-40B4-BE49-F238E27FC236}">
                <a16:creationId xmlns:a16="http://schemas.microsoft.com/office/drawing/2014/main" id="{ECD97F5F-7DC0-06A0-E628-8935641C92FD}"/>
              </a:ext>
            </a:extLst>
          </p:cNvPr>
          <p:cNvPicPr>
            <a:picLocks noChangeAspect="1"/>
          </p:cNvPicPr>
          <p:nvPr/>
        </p:nvPicPr>
        <p:blipFill>
          <a:blip r:embed="rId2"/>
          <a:stretch>
            <a:fillRect/>
          </a:stretch>
        </p:blipFill>
        <p:spPr>
          <a:xfrm>
            <a:off x="-1989732" y="1956150"/>
            <a:ext cx="7229856" cy="5068824"/>
          </a:xfrm>
          <a:prstGeom prst="rect">
            <a:avLst/>
          </a:prstGeom>
        </p:spPr>
      </p:pic>
      <p:pic>
        <p:nvPicPr>
          <p:cNvPr id="11" name="図 10">
            <a:extLst>
              <a:ext uri="{FF2B5EF4-FFF2-40B4-BE49-F238E27FC236}">
                <a16:creationId xmlns:a16="http://schemas.microsoft.com/office/drawing/2014/main" id="{760BD02F-DA34-7CDC-C628-D9B40530C98D}"/>
              </a:ext>
            </a:extLst>
          </p:cNvPr>
          <p:cNvPicPr>
            <a:picLocks noChangeAspect="1"/>
          </p:cNvPicPr>
          <p:nvPr/>
        </p:nvPicPr>
        <p:blipFill>
          <a:blip r:embed="rId3"/>
          <a:stretch>
            <a:fillRect/>
          </a:stretch>
        </p:blipFill>
        <p:spPr>
          <a:xfrm>
            <a:off x="2247182" y="1956150"/>
            <a:ext cx="7229856" cy="5068824"/>
          </a:xfrm>
          <a:prstGeom prst="rect">
            <a:avLst/>
          </a:prstGeom>
        </p:spPr>
      </p:pic>
    </p:spTree>
    <p:extLst>
      <p:ext uri="{BB962C8B-B14F-4D97-AF65-F5344CB8AC3E}">
        <p14:creationId xmlns:p14="http://schemas.microsoft.com/office/powerpoint/2010/main" val="48822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23-6</a:t>
            </a:r>
            <a:r>
              <a:rPr kumimoji="1" lang="ja-JP" altLang="en-US" sz="1400" dirty="0">
                <a:latin typeface="Meiryo UI" panose="020B0604030504040204" pitchFamily="50" charset="-128"/>
                <a:ea typeface="Meiryo UI" panose="020B0604030504040204" pitchFamily="50" charset="-128"/>
              </a:rPr>
              <a:t>ー希望の時期に職場復帰しなかった理由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（１）「希望」より早く復帰した人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母親では「希望する保育所に入るため」が</a:t>
            </a:r>
            <a:r>
              <a:rPr kumimoji="1" lang="en-US" altLang="ja-JP" sz="1400" dirty="0">
                <a:latin typeface="Meiryo UI" panose="020B0604030504040204" pitchFamily="50" charset="-128"/>
                <a:ea typeface="Meiryo UI" panose="020B0604030504040204" pitchFamily="50" charset="-128"/>
              </a:rPr>
              <a:t>51.5</a:t>
            </a:r>
            <a:r>
              <a:rPr kumimoji="1" lang="ja-JP" altLang="en-US" sz="1400" dirty="0">
                <a:latin typeface="Meiryo UI" panose="020B0604030504040204" pitchFamily="50" charset="-128"/>
                <a:ea typeface="Meiryo UI" panose="020B0604030504040204" pitchFamily="50" charset="-128"/>
              </a:rPr>
              <a:t>％で最も高く、次いで「経済的な理由で早く復帰する必要があった」が</a:t>
            </a:r>
            <a:r>
              <a:rPr kumimoji="1" lang="en-US" altLang="ja-JP" sz="1400" dirty="0">
                <a:latin typeface="Meiryo UI" panose="020B0604030504040204" pitchFamily="50" charset="-128"/>
                <a:ea typeface="Meiryo UI" panose="020B0604030504040204" pitchFamily="50" charset="-128"/>
              </a:rPr>
              <a:t>17.4</a:t>
            </a:r>
            <a:r>
              <a:rPr kumimoji="1" lang="ja-JP" altLang="en-US" sz="1400" dirty="0">
                <a:latin typeface="Meiryo UI" panose="020B0604030504040204" pitchFamily="50" charset="-128"/>
                <a:ea typeface="Meiryo UI" panose="020B0604030504040204" pitchFamily="50" charset="-128"/>
              </a:rPr>
              <a:t>％、「人事異動や業務の節目の時期に合わせるため」が</a:t>
            </a:r>
            <a:r>
              <a:rPr kumimoji="1" lang="en-US" altLang="ja-JP" sz="1400" dirty="0">
                <a:latin typeface="Meiryo UI" panose="020B0604030504040204" pitchFamily="50" charset="-128"/>
                <a:ea typeface="Meiryo UI" panose="020B0604030504040204" pitchFamily="50" charset="-128"/>
              </a:rPr>
              <a:t>11.5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父親では「経済的な理由で早く復帰する必要があった」が</a:t>
            </a:r>
            <a:r>
              <a:rPr kumimoji="1" lang="en-US" altLang="ja-JP" sz="1400" dirty="0">
                <a:latin typeface="Meiryo UI" panose="020B0604030504040204" pitchFamily="50" charset="-128"/>
                <a:ea typeface="Meiryo UI" panose="020B0604030504040204" pitchFamily="50" charset="-128"/>
              </a:rPr>
              <a:t>33.3</a:t>
            </a:r>
            <a:r>
              <a:rPr kumimoji="1" lang="ja-JP" altLang="en-US" sz="1400" dirty="0">
                <a:latin typeface="Meiryo UI" panose="020B0604030504040204" pitchFamily="50" charset="-128"/>
                <a:ea typeface="Meiryo UI" panose="020B0604030504040204" pitchFamily="50" charset="-128"/>
              </a:rPr>
              <a:t>％で最も高く、次いで「人事異動や業務の節目の時期に合わせるため」が</a:t>
            </a:r>
            <a:r>
              <a:rPr kumimoji="1" lang="en-US" altLang="ja-JP" sz="1400" dirty="0">
                <a:latin typeface="Meiryo UI" panose="020B0604030504040204" pitchFamily="50" charset="-128"/>
                <a:ea typeface="Meiryo UI" panose="020B0604030504040204" pitchFamily="50" charset="-128"/>
              </a:rPr>
              <a:t>20.8</a:t>
            </a:r>
            <a:r>
              <a:rPr kumimoji="1" lang="ja-JP" altLang="en-US" sz="1400" dirty="0">
                <a:latin typeface="Meiryo UI" panose="020B0604030504040204" pitchFamily="50" charset="-128"/>
                <a:ea typeface="Meiryo UI" panose="020B0604030504040204" pitchFamily="50" charset="-128"/>
              </a:rPr>
              <a:t>％、「希望する保育所に入るため」が</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％、「配偶者や家族の希望があったため」が</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23935" y="2022142"/>
            <a:ext cx="863647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希望より早く復帰した理由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AAF96860-24BA-4D40-52AF-618941176712}"/>
              </a:ext>
            </a:extLst>
          </p:cNvPr>
          <p:cNvSpPr>
            <a:spLocks noGrp="1"/>
          </p:cNvSpPr>
          <p:nvPr>
            <p:ph type="sldNum" sz="quarter" idx="12"/>
          </p:nvPr>
        </p:nvSpPr>
        <p:spPr/>
        <p:txBody>
          <a:bodyPr/>
          <a:lstStyle/>
          <a:p>
            <a:fld id="{C4E6320A-E54E-4C75-AECD-96065BC1D0C9}" type="slidenum">
              <a:rPr kumimoji="1" lang="ja-JP" altLang="en-US" smtClean="0"/>
              <a:t>68</a:t>
            </a:fld>
            <a:endParaRPr kumimoji="1" lang="ja-JP" altLang="en-US" dirty="0"/>
          </a:p>
        </p:txBody>
      </p:sp>
      <p:pic>
        <p:nvPicPr>
          <p:cNvPr id="15" name="図 14">
            <a:extLst>
              <a:ext uri="{FF2B5EF4-FFF2-40B4-BE49-F238E27FC236}">
                <a16:creationId xmlns:a16="http://schemas.microsoft.com/office/drawing/2014/main" id="{6BFDFD99-A28E-C3E2-681E-39EEE476F601}"/>
              </a:ext>
            </a:extLst>
          </p:cNvPr>
          <p:cNvPicPr>
            <a:picLocks noChangeAspect="1"/>
          </p:cNvPicPr>
          <p:nvPr/>
        </p:nvPicPr>
        <p:blipFill>
          <a:blip r:embed="rId2"/>
          <a:stretch>
            <a:fillRect/>
          </a:stretch>
        </p:blipFill>
        <p:spPr>
          <a:xfrm>
            <a:off x="-2126103" y="2412961"/>
            <a:ext cx="7992000" cy="4213322"/>
          </a:xfrm>
          <a:prstGeom prst="rect">
            <a:avLst/>
          </a:prstGeom>
        </p:spPr>
      </p:pic>
      <p:pic>
        <p:nvPicPr>
          <p:cNvPr id="19" name="図 18">
            <a:extLst>
              <a:ext uri="{FF2B5EF4-FFF2-40B4-BE49-F238E27FC236}">
                <a16:creationId xmlns:a16="http://schemas.microsoft.com/office/drawing/2014/main" id="{A664976E-1941-3FDA-EE03-9ABF11265B23}"/>
              </a:ext>
            </a:extLst>
          </p:cNvPr>
          <p:cNvPicPr>
            <a:picLocks noChangeAspect="1"/>
          </p:cNvPicPr>
          <p:nvPr/>
        </p:nvPicPr>
        <p:blipFill>
          <a:blip r:embed="rId3"/>
          <a:stretch>
            <a:fillRect/>
          </a:stretch>
        </p:blipFill>
        <p:spPr>
          <a:xfrm>
            <a:off x="1700344" y="2423782"/>
            <a:ext cx="7992000" cy="4213322"/>
          </a:xfrm>
          <a:prstGeom prst="rect">
            <a:avLst/>
          </a:prstGeom>
        </p:spPr>
      </p:pic>
    </p:spTree>
    <p:extLst>
      <p:ext uri="{BB962C8B-B14F-4D97-AF65-F5344CB8AC3E}">
        <p14:creationId xmlns:p14="http://schemas.microsoft.com/office/powerpoint/2010/main" val="234802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◆問６</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１ーもう１人以上の子どもを生みたいと思う環境</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「収入が増えれば持ちたい」が</a:t>
            </a:r>
            <a:r>
              <a:rPr kumimoji="1" lang="en-US" altLang="ja-JP" sz="1400" dirty="0">
                <a:latin typeface="Meiryo UI" panose="020B0604030504040204" pitchFamily="50" charset="-128"/>
                <a:ea typeface="Meiryo UI" panose="020B0604030504040204" pitchFamily="50" charset="-128"/>
              </a:rPr>
              <a:t>48.7</a:t>
            </a:r>
            <a:r>
              <a:rPr kumimoji="1" lang="ja-JP" altLang="en-US" sz="1400" dirty="0">
                <a:latin typeface="Meiryo UI" panose="020B0604030504040204" pitchFamily="50" charset="-128"/>
                <a:ea typeface="Meiryo UI" panose="020B0604030504040204" pitchFamily="50" charset="-128"/>
              </a:rPr>
              <a:t>％で最も高く、次いで「保育所など子どもを預かってくれる環境が整えば持ちたい」が</a:t>
            </a:r>
            <a:r>
              <a:rPr kumimoji="1" lang="en-US" altLang="ja-JP" sz="1400" dirty="0">
                <a:latin typeface="Meiryo UI" panose="020B0604030504040204" pitchFamily="50" charset="-128"/>
                <a:ea typeface="Meiryo UI" panose="020B0604030504040204" pitchFamily="50" charset="-128"/>
              </a:rPr>
              <a:t>8.4</a:t>
            </a:r>
            <a:r>
              <a:rPr kumimoji="1" lang="ja-JP" altLang="en-US" sz="1400" dirty="0">
                <a:latin typeface="Meiryo UI" panose="020B0604030504040204" pitchFamily="50" charset="-128"/>
                <a:ea typeface="Meiryo UI" panose="020B0604030504040204" pitchFamily="50" charset="-128"/>
              </a:rPr>
              <a:t>％、「家族の理解が進めば持ちたい」が</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％、「子どもを教育してくれる施設が充実していれば持ちたい」が</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％、「働くところが見つかれば持ちたい」が</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274570" y="1651989"/>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もう１人以上の子どもを生みたいと思う環境</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97082998-D24F-C47A-6FA4-419397781ED6}"/>
              </a:ext>
            </a:extLst>
          </p:cNvPr>
          <p:cNvPicPr>
            <a:picLocks noChangeAspect="1"/>
          </p:cNvPicPr>
          <p:nvPr/>
        </p:nvPicPr>
        <p:blipFill>
          <a:blip r:embed="rId2"/>
          <a:stretch>
            <a:fillRect/>
          </a:stretch>
        </p:blipFill>
        <p:spPr>
          <a:xfrm>
            <a:off x="0" y="1970825"/>
            <a:ext cx="7992000" cy="4887175"/>
          </a:xfrm>
          <a:prstGeom prst="rect">
            <a:avLst/>
          </a:prstGeom>
        </p:spPr>
      </p:pic>
      <p:sp>
        <p:nvSpPr>
          <p:cNvPr id="3" name="スライド番号プレースホルダー 2">
            <a:extLst>
              <a:ext uri="{FF2B5EF4-FFF2-40B4-BE49-F238E27FC236}">
                <a16:creationId xmlns:a16="http://schemas.microsoft.com/office/drawing/2014/main" id="{941462D6-4FAE-2BD9-1098-043620B89247}"/>
              </a:ext>
            </a:extLst>
          </p:cNvPr>
          <p:cNvSpPr>
            <a:spLocks noGrp="1"/>
          </p:cNvSpPr>
          <p:nvPr>
            <p:ph type="sldNum" sz="quarter" idx="12"/>
          </p:nvPr>
        </p:nvSpPr>
        <p:spPr/>
        <p:txBody>
          <a:bodyPr/>
          <a:lstStyle/>
          <a:p>
            <a:fld id="{C4E6320A-E54E-4C75-AECD-96065BC1D0C9}" type="slidenum">
              <a:rPr kumimoji="1" lang="ja-JP" altLang="en-US" smtClean="0"/>
              <a:t>6</a:t>
            </a:fld>
            <a:endParaRPr kumimoji="1" lang="ja-JP" altLang="en-US" dirty="0"/>
          </a:p>
        </p:txBody>
      </p:sp>
    </p:spTree>
    <p:extLst>
      <p:ext uri="{BB962C8B-B14F-4D97-AF65-F5344CB8AC3E}">
        <p14:creationId xmlns:p14="http://schemas.microsoft.com/office/powerpoint/2010/main" val="996145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23-6</a:t>
            </a:r>
            <a:r>
              <a:rPr kumimoji="1" lang="ja-JP" altLang="en-US" sz="1400" dirty="0">
                <a:latin typeface="Meiryo UI" panose="020B0604030504040204" pitchFamily="50" charset="-128"/>
                <a:ea typeface="Meiryo UI" panose="020B0604030504040204" pitchFamily="50" charset="-128"/>
              </a:rPr>
              <a:t>ー希望の時期に職場復帰しなかった理由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（２）「希望」より遅く復帰した人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母親では「希望する保育所に入るため」が</a:t>
            </a:r>
            <a:r>
              <a:rPr kumimoji="1" lang="en-US" altLang="ja-JP" sz="1400" dirty="0">
                <a:latin typeface="Meiryo UI" panose="020B0604030504040204" pitchFamily="50" charset="-128"/>
                <a:ea typeface="Meiryo UI" panose="020B0604030504040204" pitchFamily="50" charset="-128"/>
              </a:rPr>
              <a:t>32.3</a:t>
            </a:r>
            <a:r>
              <a:rPr kumimoji="1" lang="ja-JP" altLang="en-US" sz="1400" dirty="0">
                <a:latin typeface="Meiryo UI" panose="020B0604030504040204" pitchFamily="50" charset="-128"/>
                <a:ea typeface="Meiryo UI" panose="020B0604030504040204" pitchFamily="50" charset="-128"/>
              </a:rPr>
              <a:t>％で最も高く、次いで「子どもをみてくれる人がいなかったため」が</a:t>
            </a:r>
            <a:r>
              <a:rPr kumimoji="1" lang="en-US" altLang="ja-JP" sz="1400" dirty="0">
                <a:latin typeface="Meiryo UI" panose="020B0604030504040204" pitchFamily="50" charset="-128"/>
                <a:ea typeface="Meiryo UI" panose="020B0604030504040204" pitchFamily="50" charset="-128"/>
              </a:rPr>
              <a:t>7.3</a:t>
            </a:r>
            <a:r>
              <a:rPr kumimoji="1" lang="ja-JP" altLang="en-US" sz="1400" dirty="0">
                <a:latin typeface="Meiryo UI" panose="020B0604030504040204" pitchFamily="50" charset="-128"/>
                <a:ea typeface="Meiryo UI" panose="020B0604030504040204" pitchFamily="50" charset="-128"/>
              </a:rPr>
              <a:t>％、「職場の受け入れ態勢が整っていなかったため」が</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％となっています。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父親では「配偶者や家族の希望があったため」が</a:t>
            </a:r>
            <a:r>
              <a:rPr kumimoji="1" lang="en-US" altLang="ja-JP" sz="1400" dirty="0">
                <a:latin typeface="Meiryo UI" panose="020B0604030504040204" pitchFamily="50" charset="-128"/>
                <a:ea typeface="Meiryo UI" panose="020B0604030504040204" pitchFamily="50" charset="-128"/>
              </a:rPr>
              <a:t>3.6</a:t>
            </a:r>
            <a:r>
              <a:rPr kumimoji="1" lang="ja-JP" altLang="en-US" sz="1400" dirty="0">
                <a:latin typeface="Meiryo UI" panose="020B0604030504040204" pitchFamily="50" charset="-128"/>
                <a:ea typeface="Meiryo UI" panose="020B0604030504040204" pitchFamily="50" charset="-128"/>
              </a:rPr>
              <a:t>％で最も高く、次いで「希望する保育所に入るため」と「職場の受け入れ態勢が整っていなかったため」がともに</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％、「子どもをみてくれる人がいなかったため」が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％、「自分や子どもなどの体調が思わしくなかったため」が</a:t>
            </a:r>
            <a:r>
              <a:rPr kumimoji="1" lang="en-US" altLang="ja-JP" sz="1400" dirty="0">
                <a:latin typeface="Meiryo UI" panose="020B0604030504040204" pitchFamily="50" charset="-128"/>
                <a:ea typeface="Meiryo UI" panose="020B0604030504040204" pitchFamily="50" charset="-128"/>
              </a:rPr>
              <a:t>0.5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42596" y="2186436"/>
            <a:ext cx="861781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2-6-19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希望より遅く復帰した理由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D4C3F560-5030-312C-B80A-D7B92062EE26}"/>
              </a:ext>
            </a:extLst>
          </p:cNvPr>
          <p:cNvSpPr>
            <a:spLocks noGrp="1"/>
          </p:cNvSpPr>
          <p:nvPr>
            <p:ph type="sldNum" sz="quarter" idx="12"/>
          </p:nvPr>
        </p:nvSpPr>
        <p:spPr/>
        <p:txBody>
          <a:bodyPr/>
          <a:lstStyle/>
          <a:p>
            <a:fld id="{C4E6320A-E54E-4C75-AECD-96065BC1D0C9}" type="slidenum">
              <a:rPr kumimoji="1" lang="ja-JP" altLang="en-US" smtClean="0"/>
              <a:t>69</a:t>
            </a:fld>
            <a:endParaRPr kumimoji="1" lang="ja-JP" altLang="en-US" dirty="0"/>
          </a:p>
        </p:txBody>
      </p:sp>
      <p:pic>
        <p:nvPicPr>
          <p:cNvPr id="4" name="図 3">
            <a:extLst>
              <a:ext uri="{FF2B5EF4-FFF2-40B4-BE49-F238E27FC236}">
                <a16:creationId xmlns:a16="http://schemas.microsoft.com/office/drawing/2014/main" id="{9E7BC8B2-2952-4732-4ABA-6D67109C61F1}"/>
              </a:ext>
            </a:extLst>
          </p:cNvPr>
          <p:cNvPicPr>
            <a:picLocks noChangeAspect="1"/>
          </p:cNvPicPr>
          <p:nvPr/>
        </p:nvPicPr>
        <p:blipFill>
          <a:blip r:embed="rId2"/>
          <a:stretch>
            <a:fillRect/>
          </a:stretch>
        </p:blipFill>
        <p:spPr>
          <a:xfrm>
            <a:off x="-2196472" y="2385703"/>
            <a:ext cx="7992000" cy="4718707"/>
          </a:xfrm>
          <a:prstGeom prst="rect">
            <a:avLst/>
          </a:prstGeom>
        </p:spPr>
      </p:pic>
      <p:pic>
        <p:nvPicPr>
          <p:cNvPr id="7" name="図 6">
            <a:extLst>
              <a:ext uri="{FF2B5EF4-FFF2-40B4-BE49-F238E27FC236}">
                <a16:creationId xmlns:a16="http://schemas.microsoft.com/office/drawing/2014/main" id="{D52003BB-F0F6-C0A5-0879-E263CF833010}"/>
              </a:ext>
            </a:extLst>
          </p:cNvPr>
          <p:cNvPicPr>
            <a:picLocks noChangeAspect="1"/>
          </p:cNvPicPr>
          <p:nvPr/>
        </p:nvPicPr>
        <p:blipFill>
          <a:blip r:embed="rId3"/>
          <a:stretch>
            <a:fillRect/>
          </a:stretch>
        </p:blipFill>
        <p:spPr>
          <a:xfrm>
            <a:off x="1799528" y="2324935"/>
            <a:ext cx="7992000" cy="4718707"/>
          </a:xfrm>
          <a:prstGeom prst="rect">
            <a:avLst/>
          </a:prstGeom>
        </p:spPr>
      </p:pic>
    </p:spTree>
    <p:extLst>
      <p:ext uri="{BB962C8B-B14F-4D97-AF65-F5344CB8AC3E}">
        <p14:creationId xmlns:p14="http://schemas.microsoft.com/office/powerpoint/2010/main" val="3600394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23-7</a:t>
            </a:r>
            <a:r>
              <a:rPr kumimoji="1" lang="ja-JP" altLang="en-US" sz="1400" dirty="0">
                <a:latin typeface="Meiryo UI" panose="020B0604030504040204" pitchFamily="50" charset="-128"/>
                <a:ea typeface="Meiryo UI" panose="020B0604030504040204" pitchFamily="50" charset="-128"/>
              </a:rPr>
              <a:t>ー短時間勤務制度の利用状況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母親では「利用した」が</a:t>
            </a:r>
            <a:r>
              <a:rPr kumimoji="1" lang="en-US" altLang="ja-JP" sz="1400" dirty="0">
                <a:latin typeface="Meiryo UI" panose="020B0604030504040204" pitchFamily="50" charset="-128"/>
                <a:ea typeface="Meiryo UI" panose="020B0604030504040204" pitchFamily="50" charset="-128"/>
              </a:rPr>
              <a:t>39.2</a:t>
            </a:r>
            <a:r>
              <a:rPr kumimoji="1" lang="ja-JP" altLang="en-US" sz="1400" dirty="0">
                <a:latin typeface="Meiryo UI" panose="020B0604030504040204" pitchFamily="50" charset="-128"/>
                <a:ea typeface="Meiryo UI" panose="020B0604030504040204" pitchFamily="50" charset="-128"/>
              </a:rPr>
              <a:t>％で最も高く、次いで「利用したかったが、利用しなかった（利用できなかった）」が</a:t>
            </a:r>
            <a:r>
              <a:rPr kumimoji="1" lang="en-US" altLang="ja-JP" sz="1400" dirty="0">
                <a:latin typeface="Meiryo UI" panose="020B0604030504040204" pitchFamily="50" charset="-128"/>
                <a:ea typeface="Meiryo UI" panose="020B0604030504040204" pitchFamily="50" charset="-128"/>
              </a:rPr>
              <a:t>16.2</a:t>
            </a:r>
            <a:r>
              <a:rPr kumimoji="1" lang="ja-JP" altLang="en-US" sz="1400" dirty="0">
                <a:latin typeface="Meiryo UI" panose="020B0604030504040204" pitchFamily="50" charset="-128"/>
                <a:ea typeface="Meiryo UI" panose="020B0604030504040204" pitchFamily="50" charset="-128"/>
              </a:rPr>
              <a:t>％、「利用する必要がなかった（フルタイムで働きたかった、もともと短時間勤務だった）」が</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父親では「利用する必要がなかった（フルタイムで働きたかった、もともと短時間勤務だった）」が</a:t>
            </a:r>
            <a:r>
              <a:rPr kumimoji="1" lang="en-US" altLang="ja-JP" sz="1400" dirty="0">
                <a:latin typeface="Meiryo UI" panose="020B0604030504040204" pitchFamily="50" charset="-128"/>
                <a:ea typeface="Meiryo UI" panose="020B0604030504040204" pitchFamily="50" charset="-128"/>
              </a:rPr>
              <a:t>29.5</a:t>
            </a:r>
            <a:r>
              <a:rPr kumimoji="1" lang="ja-JP" altLang="en-US" sz="1400" dirty="0">
                <a:latin typeface="Meiryo UI" panose="020B0604030504040204" pitchFamily="50" charset="-128"/>
                <a:ea typeface="Meiryo UI" panose="020B0604030504040204" pitchFamily="50" charset="-128"/>
              </a:rPr>
              <a:t>％、「利用したかったが、利用しなかった（利用できなかった）」が</a:t>
            </a:r>
            <a:r>
              <a:rPr kumimoji="1" lang="en-US" altLang="ja-JP" sz="1400" dirty="0">
                <a:latin typeface="Meiryo UI" panose="020B0604030504040204" pitchFamily="50" charset="-128"/>
                <a:ea typeface="Meiryo UI" panose="020B0604030504040204" pitchFamily="50" charset="-128"/>
              </a:rPr>
              <a:t>12.3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111654" y="1794453"/>
            <a:ext cx="6920692"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短時間勤務制度の利用状況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65562806-8744-0783-31AB-4910D4A02B85}"/>
              </a:ext>
            </a:extLst>
          </p:cNvPr>
          <p:cNvSpPr>
            <a:spLocks noGrp="1"/>
          </p:cNvSpPr>
          <p:nvPr>
            <p:ph type="sldNum" sz="quarter" idx="12"/>
          </p:nvPr>
        </p:nvSpPr>
        <p:spPr/>
        <p:txBody>
          <a:bodyPr/>
          <a:lstStyle/>
          <a:p>
            <a:fld id="{C4E6320A-E54E-4C75-AECD-96065BC1D0C9}" type="slidenum">
              <a:rPr kumimoji="1" lang="ja-JP" altLang="en-US" smtClean="0"/>
              <a:t>70</a:t>
            </a:fld>
            <a:endParaRPr kumimoji="1" lang="ja-JP" altLang="en-US" dirty="0"/>
          </a:p>
        </p:txBody>
      </p:sp>
      <p:pic>
        <p:nvPicPr>
          <p:cNvPr id="6" name="図 5">
            <a:extLst>
              <a:ext uri="{FF2B5EF4-FFF2-40B4-BE49-F238E27FC236}">
                <a16:creationId xmlns:a16="http://schemas.microsoft.com/office/drawing/2014/main" id="{13D0D3DF-0CD5-C2AD-07EC-69E0A59C20E8}"/>
              </a:ext>
            </a:extLst>
          </p:cNvPr>
          <p:cNvPicPr>
            <a:picLocks noChangeAspect="1"/>
          </p:cNvPicPr>
          <p:nvPr/>
        </p:nvPicPr>
        <p:blipFill>
          <a:blip r:embed="rId2"/>
          <a:stretch>
            <a:fillRect/>
          </a:stretch>
        </p:blipFill>
        <p:spPr>
          <a:xfrm>
            <a:off x="1047646" y="1975011"/>
            <a:ext cx="7236000" cy="4952620"/>
          </a:xfrm>
          <a:prstGeom prst="rect">
            <a:avLst/>
          </a:prstGeom>
        </p:spPr>
      </p:pic>
    </p:spTree>
    <p:extLst>
      <p:ext uri="{BB962C8B-B14F-4D97-AF65-F5344CB8AC3E}">
        <p14:creationId xmlns:p14="http://schemas.microsoft.com/office/powerpoint/2010/main" val="1387684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23-8</a:t>
            </a:r>
            <a:r>
              <a:rPr kumimoji="1" lang="ja-JP" altLang="en-US" sz="1400" dirty="0">
                <a:latin typeface="Meiryo UI" panose="020B0604030504040204" pitchFamily="50" charset="-128"/>
                <a:ea typeface="Meiryo UI" panose="020B0604030504040204" pitchFamily="50" charset="-128"/>
              </a:rPr>
              <a:t>ー短時間勤務制度を利用しなかった理由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母親では「短時間勤務にすると給与が減額される」が</a:t>
            </a:r>
            <a:r>
              <a:rPr kumimoji="1" lang="en-US" altLang="ja-JP" sz="1400" dirty="0">
                <a:latin typeface="Meiryo UI" panose="020B0604030504040204" pitchFamily="50" charset="-128"/>
                <a:ea typeface="Meiryo UI" panose="020B0604030504040204" pitchFamily="50" charset="-128"/>
              </a:rPr>
              <a:t>37.9</a:t>
            </a:r>
            <a:r>
              <a:rPr kumimoji="1" lang="ja-JP" altLang="en-US" sz="1400" dirty="0">
                <a:latin typeface="Meiryo UI" panose="020B0604030504040204" pitchFamily="50" charset="-128"/>
                <a:ea typeface="Meiryo UI" panose="020B0604030504040204" pitchFamily="50" charset="-128"/>
              </a:rPr>
              <a:t>％で最も高く、次いで「職場に短時間勤務制度を取りにくい雰囲気があった」が</a:t>
            </a:r>
            <a:r>
              <a:rPr kumimoji="1" lang="en-US" altLang="ja-JP" sz="1400" dirty="0">
                <a:latin typeface="Meiryo UI" panose="020B0604030504040204" pitchFamily="50" charset="-128"/>
                <a:ea typeface="Meiryo UI" panose="020B0604030504040204" pitchFamily="50" charset="-128"/>
              </a:rPr>
              <a:t>30.4</a:t>
            </a:r>
            <a:r>
              <a:rPr kumimoji="1" lang="ja-JP" altLang="en-US" sz="1400" dirty="0">
                <a:latin typeface="Meiryo UI" panose="020B0604030504040204" pitchFamily="50" charset="-128"/>
                <a:ea typeface="Meiryo UI" panose="020B0604030504040204" pitchFamily="50" charset="-128"/>
              </a:rPr>
              <a:t>％、「職場に短時間勤務制度がなかった」が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％、「仕事が忙しかった」が</a:t>
            </a:r>
            <a:r>
              <a:rPr kumimoji="1" lang="en-US" altLang="ja-JP" sz="1400" dirty="0">
                <a:latin typeface="Meiryo UI" panose="020B0604030504040204" pitchFamily="50" charset="-128"/>
                <a:ea typeface="Meiryo UI" panose="020B0604030504040204" pitchFamily="50" charset="-128"/>
              </a:rPr>
              <a:t>14.2</a:t>
            </a:r>
            <a:r>
              <a:rPr kumimoji="1" lang="ja-JP" altLang="en-US" sz="1400" dirty="0">
                <a:latin typeface="Meiryo UI" panose="020B0604030504040204" pitchFamily="50" charset="-128"/>
                <a:ea typeface="Meiryo UI" panose="020B0604030504040204" pitchFamily="50" charset="-128"/>
              </a:rPr>
              <a:t>％、「短時間勤務にすると保育所の入所申請の優先順位が下がる」が</a:t>
            </a:r>
            <a:r>
              <a:rPr kumimoji="1" lang="en-US" altLang="ja-JP" sz="1400" dirty="0">
                <a:latin typeface="Meiryo UI" panose="020B0604030504040204" pitchFamily="50" charset="-128"/>
                <a:ea typeface="Meiryo UI" panose="020B0604030504040204" pitchFamily="50" charset="-128"/>
              </a:rPr>
              <a:t>10.8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父親では「仕事が忙しかった」が</a:t>
            </a:r>
            <a:r>
              <a:rPr kumimoji="1" lang="en-US" altLang="ja-JP" sz="1400" dirty="0">
                <a:latin typeface="Meiryo UI" panose="020B0604030504040204" pitchFamily="50" charset="-128"/>
                <a:ea typeface="Meiryo UI" panose="020B0604030504040204" pitchFamily="50" charset="-128"/>
              </a:rPr>
              <a:t>44.9</a:t>
            </a:r>
            <a:r>
              <a:rPr kumimoji="1" lang="ja-JP" altLang="en-US" sz="1400" dirty="0">
                <a:latin typeface="Meiryo UI" panose="020B0604030504040204" pitchFamily="50" charset="-128"/>
                <a:ea typeface="Meiryo UI" panose="020B0604030504040204" pitchFamily="50" charset="-128"/>
              </a:rPr>
              <a:t>％で最も高く、次いで「職場に短時間勤務制度を取りにくい雰囲気があった」が</a:t>
            </a:r>
            <a:r>
              <a:rPr kumimoji="1" lang="en-US" altLang="ja-JP" sz="1400" dirty="0">
                <a:latin typeface="Meiryo UI" panose="020B0604030504040204" pitchFamily="50" charset="-128"/>
                <a:ea typeface="Meiryo UI" panose="020B0604030504040204" pitchFamily="50" charset="-128"/>
              </a:rPr>
              <a:t>44.3</a:t>
            </a:r>
            <a:r>
              <a:rPr kumimoji="1" lang="ja-JP" altLang="en-US" sz="1400" dirty="0">
                <a:latin typeface="Meiryo UI" panose="020B0604030504040204" pitchFamily="50" charset="-128"/>
                <a:ea typeface="Meiryo UI" panose="020B0604030504040204" pitchFamily="50" charset="-128"/>
              </a:rPr>
              <a:t>％、「短時間勤務にすると給与が減額される」が</a:t>
            </a:r>
            <a:r>
              <a:rPr kumimoji="1" lang="en-US" altLang="ja-JP" sz="1400" dirty="0">
                <a:latin typeface="Meiryo UI" panose="020B0604030504040204" pitchFamily="50" charset="-128"/>
                <a:ea typeface="Meiryo UI" panose="020B0604030504040204" pitchFamily="50" charset="-128"/>
              </a:rPr>
              <a:t>35.6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49382" y="2009897"/>
            <a:ext cx="866370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短時間勤務制度を利用しなかった理由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53FC918F-6407-E863-95D7-7115BD6F883F}"/>
              </a:ext>
            </a:extLst>
          </p:cNvPr>
          <p:cNvSpPr>
            <a:spLocks noGrp="1"/>
          </p:cNvSpPr>
          <p:nvPr>
            <p:ph type="sldNum" sz="quarter" idx="12"/>
          </p:nvPr>
        </p:nvSpPr>
        <p:spPr/>
        <p:txBody>
          <a:bodyPr/>
          <a:lstStyle/>
          <a:p>
            <a:fld id="{C4E6320A-E54E-4C75-AECD-96065BC1D0C9}" type="slidenum">
              <a:rPr kumimoji="1" lang="ja-JP" altLang="en-US" smtClean="0"/>
              <a:t>71</a:t>
            </a:fld>
            <a:endParaRPr kumimoji="1" lang="ja-JP" altLang="en-US" dirty="0"/>
          </a:p>
        </p:txBody>
      </p:sp>
      <p:pic>
        <p:nvPicPr>
          <p:cNvPr id="13" name="図 12">
            <a:extLst>
              <a:ext uri="{FF2B5EF4-FFF2-40B4-BE49-F238E27FC236}">
                <a16:creationId xmlns:a16="http://schemas.microsoft.com/office/drawing/2014/main" id="{9036FC0E-F2CD-7AB9-C611-BF0B08513923}"/>
              </a:ext>
            </a:extLst>
          </p:cNvPr>
          <p:cNvPicPr>
            <a:picLocks noChangeAspect="1"/>
          </p:cNvPicPr>
          <p:nvPr/>
        </p:nvPicPr>
        <p:blipFill>
          <a:blip r:embed="rId2"/>
          <a:stretch>
            <a:fillRect/>
          </a:stretch>
        </p:blipFill>
        <p:spPr>
          <a:xfrm>
            <a:off x="-1273933" y="2174500"/>
            <a:ext cx="7229856" cy="4840224"/>
          </a:xfrm>
          <a:prstGeom prst="rect">
            <a:avLst/>
          </a:prstGeom>
        </p:spPr>
      </p:pic>
      <p:pic>
        <p:nvPicPr>
          <p:cNvPr id="15" name="図 14">
            <a:extLst>
              <a:ext uri="{FF2B5EF4-FFF2-40B4-BE49-F238E27FC236}">
                <a16:creationId xmlns:a16="http://schemas.microsoft.com/office/drawing/2014/main" id="{0AB967EE-F2B9-21D6-75C0-F28EE797100F}"/>
              </a:ext>
            </a:extLst>
          </p:cNvPr>
          <p:cNvPicPr>
            <a:picLocks noChangeAspect="1"/>
          </p:cNvPicPr>
          <p:nvPr/>
        </p:nvPicPr>
        <p:blipFill>
          <a:blip r:embed="rId3"/>
          <a:stretch>
            <a:fillRect/>
          </a:stretch>
        </p:blipFill>
        <p:spPr>
          <a:xfrm>
            <a:off x="2902617" y="2175396"/>
            <a:ext cx="7229856" cy="4840224"/>
          </a:xfrm>
          <a:prstGeom prst="rect">
            <a:avLst/>
          </a:prstGeom>
        </p:spPr>
      </p:pic>
    </p:spTree>
    <p:extLst>
      <p:ext uri="{BB962C8B-B14F-4D97-AF65-F5344CB8AC3E}">
        <p14:creationId xmlns:p14="http://schemas.microsoft.com/office/powerpoint/2010/main" val="2576402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23-9</a:t>
            </a:r>
            <a:r>
              <a:rPr kumimoji="1" lang="ja-JP" altLang="en-US" sz="1400" dirty="0">
                <a:latin typeface="Meiryo UI" panose="020B0604030504040204" pitchFamily="50" charset="-128"/>
                <a:ea typeface="Meiryo UI" panose="020B0604030504040204" pitchFamily="50" charset="-128"/>
              </a:rPr>
              <a:t>ー１歳になったときに必ず保育所などに預けることができれば、１歳になるまで育児休業を取得するか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歳になるまで育児休業を取りたい」が</a:t>
            </a:r>
            <a:r>
              <a:rPr kumimoji="1" lang="en-US" altLang="ja-JP" sz="1400" dirty="0">
                <a:latin typeface="Meiryo UI" panose="020B0604030504040204" pitchFamily="50" charset="-128"/>
                <a:ea typeface="Meiryo UI" panose="020B0604030504040204" pitchFamily="50" charset="-128"/>
              </a:rPr>
              <a:t>84.3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歳になる前に復帰したい」が</a:t>
            </a:r>
            <a:r>
              <a:rPr kumimoji="1" lang="en-US" altLang="ja-JP" sz="1400" dirty="0">
                <a:latin typeface="Meiryo UI" panose="020B0604030504040204" pitchFamily="50" charset="-128"/>
                <a:ea typeface="Meiryo UI" panose="020B0604030504040204" pitchFamily="50" charset="-128"/>
              </a:rPr>
              <a:t>6.5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歳になるまで育児休業を取りたい」が</a:t>
            </a:r>
            <a:r>
              <a:rPr kumimoji="1" lang="en-US" altLang="ja-JP" sz="1400" dirty="0">
                <a:latin typeface="Meiryo UI" panose="020B0604030504040204" pitchFamily="50" charset="-128"/>
                <a:ea typeface="Meiryo UI" panose="020B0604030504040204" pitchFamily="50" charset="-128"/>
              </a:rPr>
              <a:t>43.2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歳になる前に復帰したい」が</a:t>
            </a:r>
            <a:r>
              <a:rPr kumimoji="1" lang="en-US" altLang="ja-JP" sz="1400" dirty="0">
                <a:latin typeface="Meiryo UI" panose="020B0604030504040204" pitchFamily="50" charset="-128"/>
                <a:ea typeface="Meiryo UI" panose="020B0604030504040204" pitchFamily="50" charset="-128"/>
              </a:rPr>
              <a:t>32.4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646890" y="1612982"/>
            <a:ext cx="785022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１歳になったときに必ず保育所などに預けることができれば、１歳になるまで育児休業を取得するか</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2E468EEA-9C5B-4F4C-5A9C-11CB52CB8423}"/>
              </a:ext>
            </a:extLst>
          </p:cNvPr>
          <p:cNvSpPr>
            <a:spLocks noGrp="1"/>
          </p:cNvSpPr>
          <p:nvPr>
            <p:ph type="sldNum" sz="quarter" idx="12"/>
          </p:nvPr>
        </p:nvSpPr>
        <p:spPr/>
        <p:txBody>
          <a:bodyPr/>
          <a:lstStyle/>
          <a:p>
            <a:fld id="{C4E6320A-E54E-4C75-AECD-96065BC1D0C9}" type="slidenum">
              <a:rPr kumimoji="1" lang="ja-JP" altLang="en-US" smtClean="0"/>
              <a:t>72</a:t>
            </a:fld>
            <a:endParaRPr kumimoji="1" lang="ja-JP" altLang="en-US" dirty="0"/>
          </a:p>
        </p:txBody>
      </p:sp>
      <p:pic>
        <p:nvPicPr>
          <p:cNvPr id="9" name="図 8">
            <a:extLst>
              <a:ext uri="{FF2B5EF4-FFF2-40B4-BE49-F238E27FC236}">
                <a16:creationId xmlns:a16="http://schemas.microsoft.com/office/drawing/2014/main" id="{D0F94076-D74E-D326-FA42-5487AFE9564B}"/>
              </a:ext>
            </a:extLst>
          </p:cNvPr>
          <p:cNvPicPr>
            <a:picLocks noChangeAspect="1"/>
          </p:cNvPicPr>
          <p:nvPr/>
        </p:nvPicPr>
        <p:blipFill>
          <a:blip r:embed="rId2"/>
          <a:stretch>
            <a:fillRect/>
          </a:stretch>
        </p:blipFill>
        <p:spPr>
          <a:xfrm>
            <a:off x="720042" y="2058036"/>
            <a:ext cx="7452000" cy="5100460"/>
          </a:xfrm>
          <a:prstGeom prst="rect">
            <a:avLst/>
          </a:prstGeom>
        </p:spPr>
      </p:pic>
    </p:spTree>
    <p:extLst>
      <p:ext uri="{BB962C8B-B14F-4D97-AF65-F5344CB8AC3E}">
        <p14:creationId xmlns:p14="http://schemas.microsoft.com/office/powerpoint/2010/main" val="2570246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rPr>
              <a:t>ー子どもと一緒に過ごす時間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（１）母親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母親が平日子どもと一緒に過ごす時間は「</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36.3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zh-TW" sz="1400" dirty="0">
                <a:latin typeface="Meiryo UI" panose="020B0604030504040204" pitchFamily="50" charset="-128"/>
                <a:ea typeface="Meiryo UI" panose="020B0604030504040204" pitchFamily="50" charset="-128"/>
              </a:rPr>
              <a:t>5</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6</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12.8</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4</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5</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6</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7</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7.9</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3</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4</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6.3</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7</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8</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」と「</a:t>
            </a:r>
            <a:r>
              <a:rPr kumimoji="1" lang="en-US" altLang="zh-TW" sz="1400" dirty="0">
                <a:latin typeface="Meiryo UI" panose="020B0604030504040204" pitchFamily="50" charset="-128"/>
                <a:ea typeface="Meiryo UI" panose="020B0604030504040204" pitchFamily="50" charset="-128"/>
              </a:rPr>
              <a:t>8</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9</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」がともに</a:t>
            </a:r>
            <a:r>
              <a:rPr kumimoji="1" lang="en-US" altLang="ja-JP" sz="1400" dirty="0">
                <a:latin typeface="Meiryo UI" panose="020B0604030504040204" pitchFamily="50" charset="-128"/>
                <a:ea typeface="Meiryo UI" panose="020B0604030504040204" pitchFamily="50" charset="-128"/>
              </a:rPr>
              <a:t>5.0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平日子どもと一緒に過ごす時間が十分だと思うかは「十分だと思う」が</a:t>
            </a:r>
            <a:r>
              <a:rPr kumimoji="1" lang="en-US" altLang="ja-JP" sz="1400" dirty="0">
                <a:latin typeface="Meiryo UI" panose="020B0604030504040204" pitchFamily="50" charset="-128"/>
                <a:ea typeface="Meiryo UI" panose="020B0604030504040204" pitchFamily="50" charset="-128"/>
              </a:rPr>
              <a:t>40.7</a:t>
            </a:r>
            <a:r>
              <a:rPr kumimoji="1" lang="ja-JP" altLang="en-US" sz="1400" dirty="0">
                <a:latin typeface="Meiryo UI" panose="020B0604030504040204" pitchFamily="50" charset="-128"/>
                <a:ea typeface="Meiryo UI" panose="020B0604030504040204" pitchFamily="50" charset="-128"/>
              </a:rPr>
              <a:t>％で最も高く、次いで「まあまあ十分だと思う」が</a:t>
            </a:r>
            <a:r>
              <a:rPr kumimoji="1" lang="en-US" altLang="ja-JP" sz="1400" dirty="0">
                <a:latin typeface="Meiryo UI" panose="020B0604030504040204" pitchFamily="50" charset="-128"/>
                <a:ea typeface="Meiryo UI" panose="020B0604030504040204" pitchFamily="50" charset="-128"/>
              </a:rPr>
              <a:t>22.6</a:t>
            </a:r>
            <a:r>
              <a:rPr kumimoji="1" lang="ja-JP" altLang="en-US" sz="1400" dirty="0">
                <a:latin typeface="Meiryo UI" panose="020B0604030504040204" pitchFamily="50" charset="-128"/>
                <a:ea typeface="Meiryo UI" panose="020B0604030504040204" pitchFamily="50" charset="-128"/>
              </a:rPr>
              <a:t>％、「あまり十分だと思わない」が</a:t>
            </a:r>
            <a:r>
              <a:rPr kumimoji="1" lang="en-US" altLang="ja-JP" sz="1400" dirty="0">
                <a:latin typeface="Meiryo UI" panose="020B0604030504040204" pitchFamily="50" charset="-128"/>
                <a:ea typeface="Meiryo UI" panose="020B0604030504040204" pitchFamily="50" charset="-128"/>
              </a:rPr>
              <a:t>16.0</a:t>
            </a:r>
            <a:r>
              <a:rPr kumimoji="1" lang="ja-JP" altLang="en-US" sz="1400" dirty="0">
                <a:latin typeface="Meiryo UI" panose="020B0604030504040204" pitchFamily="50" charset="-128"/>
                <a:ea typeface="Meiryo UI" panose="020B0604030504040204" pitchFamily="50" charset="-128"/>
              </a:rPr>
              <a:t>％、「不十分だと思う」が</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30909" y="2139913"/>
            <a:ext cx="434109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平日子どもと一緒に過ごす時間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136D825A-3470-3B0C-BCEF-E683F3BFCE7E}"/>
              </a:ext>
            </a:extLst>
          </p:cNvPr>
          <p:cNvPicPr>
            <a:picLocks noChangeAspect="1"/>
          </p:cNvPicPr>
          <p:nvPr/>
        </p:nvPicPr>
        <p:blipFill>
          <a:blip r:embed="rId2"/>
          <a:stretch>
            <a:fillRect/>
          </a:stretch>
        </p:blipFill>
        <p:spPr>
          <a:xfrm>
            <a:off x="-1967518" y="2401972"/>
            <a:ext cx="7992000" cy="4551931"/>
          </a:xfrm>
          <a:prstGeom prst="rect">
            <a:avLst/>
          </a:prstGeom>
        </p:spPr>
      </p:pic>
      <p:pic>
        <p:nvPicPr>
          <p:cNvPr id="11" name="図 10">
            <a:extLst>
              <a:ext uri="{FF2B5EF4-FFF2-40B4-BE49-F238E27FC236}">
                <a16:creationId xmlns:a16="http://schemas.microsoft.com/office/drawing/2014/main" id="{57AAFC09-F7F2-F3F8-E577-871C023B1B84}"/>
              </a:ext>
            </a:extLst>
          </p:cNvPr>
          <p:cNvPicPr>
            <a:picLocks noChangeAspect="1"/>
          </p:cNvPicPr>
          <p:nvPr/>
        </p:nvPicPr>
        <p:blipFill>
          <a:blip r:embed="rId3"/>
          <a:stretch>
            <a:fillRect/>
          </a:stretch>
        </p:blipFill>
        <p:spPr>
          <a:xfrm>
            <a:off x="3484071" y="2695464"/>
            <a:ext cx="6480000" cy="2775951"/>
          </a:xfrm>
          <a:prstGeom prst="rect">
            <a:avLst/>
          </a:prstGeom>
        </p:spPr>
      </p:pic>
      <p:sp>
        <p:nvSpPr>
          <p:cNvPr id="12" name="テキスト ボックス 11">
            <a:extLst>
              <a:ext uri="{FF2B5EF4-FFF2-40B4-BE49-F238E27FC236}">
                <a16:creationId xmlns:a16="http://schemas.microsoft.com/office/drawing/2014/main" id="{F38ADC6D-020E-2401-ECB7-B5D5A280C9F1}"/>
              </a:ext>
            </a:extLst>
          </p:cNvPr>
          <p:cNvSpPr txBox="1"/>
          <p:nvPr/>
        </p:nvSpPr>
        <p:spPr>
          <a:xfrm>
            <a:off x="4548266" y="2124973"/>
            <a:ext cx="434109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2-6-24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その時間を十分だと思うか　平日</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A8571748-8968-C91C-E60C-4907D146B08E}"/>
              </a:ext>
            </a:extLst>
          </p:cNvPr>
          <p:cNvSpPr>
            <a:spLocks noGrp="1"/>
          </p:cNvSpPr>
          <p:nvPr>
            <p:ph type="sldNum" sz="quarter" idx="12"/>
          </p:nvPr>
        </p:nvSpPr>
        <p:spPr/>
        <p:txBody>
          <a:bodyPr/>
          <a:lstStyle/>
          <a:p>
            <a:fld id="{C4E6320A-E54E-4C75-AECD-96065BC1D0C9}" type="slidenum">
              <a:rPr kumimoji="1" lang="ja-JP" altLang="en-US" smtClean="0"/>
              <a:t>73</a:t>
            </a:fld>
            <a:endParaRPr kumimoji="1" lang="ja-JP" altLang="en-US" dirty="0"/>
          </a:p>
        </p:txBody>
      </p:sp>
    </p:spTree>
    <p:extLst>
      <p:ext uri="{BB962C8B-B14F-4D97-AF65-F5344CB8AC3E}">
        <p14:creationId xmlns:p14="http://schemas.microsoft.com/office/powerpoint/2010/main" val="8559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rPr>
              <a:t>ー子どもと一緒に過ごす時間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母親が休日子どもと一緒に過ごす時間は「</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76.5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zh-TW" sz="1400" dirty="0">
                <a:latin typeface="Meiryo UI" panose="020B0604030504040204" pitchFamily="50" charset="-128"/>
                <a:ea typeface="Meiryo UI" panose="020B0604030504040204" pitchFamily="50" charset="-128"/>
              </a:rPr>
              <a:t>10</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11</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8</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9</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a:t>
            </a:r>
            <a:r>
              <a:rPr kumimoji="1" lang="en-US" altLang="zh-TW" sz="1400" dirty="0">
                <a:latin typeface="Meiryo UI" panose="020B0604030504040204" pitchFamily="50" charset="-128"/>
                <a:ea typeface="Meiryo UI" panose="020B0604030504040204" pitchFamily="50" charset="-128"/>
              </a:rPr>
              <a:t>5</a:t>
            </a:r>
            <a:r>
              <a:rPr kumimoji="1" lang="zh-TW" altLang="en-US" sz="1400" dirty="0">
                <a:latin typeface="Meiryo UI" panose="020B0604030504040204" pitchFamily="50" charset="-128"/>
                <a:ea typeface="Meiryo UI" panose="020B0604030504040204" pitchFamily="50" charset="-128"/>
              </a:rPr>
              <a:t>時間以上～</a:t>
            </a:r>
            <a:r>
              <a:rPr kumimoji="1" lang="en-US" altLang="zh-TW" sz="1400" dirty="0">
                <a:latin typeface="Meiryo UI" panose="020B0604030504040204" pitchFamily="50" charset="-128"/>
                <a:ea typeface="Meiryo UI" panose="020B0604030504040204" pitchFamily="50" charset="-128"/>
              </a:rPr>
              <a:t>6</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休日子どもと一緒に過ごす時間が十分だと思うかは「十分だと思う」が</a:t>
            </a:r>
            <a:r>
              <a:rPr kumimoji="1" lang="en-US" altLang="ja-JP" sz="1400" dirty="0">
                <a:latin typeface="Meiryo UI" panose="020B0604030504040204" pitchFamily="50" charset="-128"/>
                <a:ea typeface="Meiryo UI" panose="020B0604030504040204" pitchFamily="50" charset="-128"/>
              </a:rPr>
              <a:t>71.0</a:t>
            </a:r>
            <a:r>
              <a:rPr kumimoji="1" lang="ja-JP" altLang="en-US" sz="1400" dirty="0">
                <a:latin typeface="Meiryo UI" panose="020B0604030504040204" pitchFamily="50" charset="-128"/>
                <a:ea typeface="Meiryo UI" panose="020B0604030504040204" pitchFamily="50" charset="-128"/>
              </a:rPr>
              <a:t>％で最も高く、次いで「まあまあ十分だと思う」が</a:t>
            </a:r>
            <a:r>
              <a:rPr kumimoji="1" lang="en-US" altLang="ja-JP" sz="1400" dirty="0">
                <a:latin typeface="Meiryo UI" panose="020B0604030504040204" pitchFamily="50" charset="-128"/>
                <a:ea typeface="Meiryo UI" panose="020B0604030504040204" pitchFamily="50" charset="-128"/>
              </a:rPr>
              <a:t>13.9</a:t>
            </a:r>
            <a:r>
              <a:rPr kumimoji="1" lang="ja-JP" altLang="en-US" sz="1400" dirty="0">
                <a:latin typeface="Meiryo UI" panose="020B0604030504040204" pitchFamily="50" charset="-128"/>
                <a:ea typeface="Meiryo UI" panose="020B0604030504040204" pitchFamily="50" charset="-128"/>
              </a:rPr>
              <a:t>％、「あまり十分だと思わない」が</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％、「不十分だと思う」が</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％、「わからない」が</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8CFE3B4-6008-7749-FDA7-36DA63144730}"/>
              </a:ext>
            </a:extLst>
          </p:cNvPr>
          <p:cNvSpPr txBox="1"/>
          <p:nvPr/>
        </p:nvSpPr>
        <p:spPr>
          <a:xfrm>
            <a:off x="277091" y="1915210"/>
            <a:ext cx="429490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2-6-25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休日子どもと一緒に過ごす時間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C285944F-8936-7800-AB06-EC527AAE6E47}"/>
              </a:ext>
            </a:extLst>
          </p:cNvPr>
          <p:cNvSpPr txBox="1"/>
          <p:nvPr/>
        </p:nvSpPr>
        <p:spPr>
          <a:xfrm>
            <a:off x="4572000" y="1873931"/>
            <a:ext cx="429490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2-6-26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その時間を十分だと思うか　休日</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F6C17428-D008-66F8-6AB1-A1E327EE22B4}"/>
              </a:ext>
            </a:extLst>
          </p:cNvPr>
          <p:cNvPicPr>
            <a:picLocks noChangeAspect="1"/>
          </p:cNvPicPr>
          <p:nvPr/>
        </p:nvPicPr>
        <p:blipFill>
          <a:blip r:embed="rId2"/>
          <a:stretch>
            <a:fillRect/>
          </a:stretch>
        </p:blipFill>
        <p:spPr>
          <a:xfrm>
            <a:off x="-2253368" y="2306069"/>
            <a:ext cx="7992000" cy="4551931"/>
          </a:xfrm>
          <a:prstGeom prst="rect">
            <a:avLst/>
          </a:prstGeom>
        </p:spPr>
      </p:pic>
      <p:pic>
        <p:nvPicPr>
          <p:cNvPr id="14" name="図 13">
            <a:extLst>
              <a:ext uri="{FF2B5EF4-FFF2-40B4-BE49-F238E27FC236}">
                <a16:creationId xmlns:a16="http://schemas.microsoft.com/office/drawing/2014/main" id="{AF91A8B1-4806-92B5-19A8-451F788E8C7C}"/>
              </a:ext>
            </a:extLst>
          </p:cNvPr>
          <p:cNvPicPr>
            <a:picLocks noChangeAspect="1"/>
          </p:cNvPicPr>
          <p:nvPr/>
        </p:nvPicPr>
        <p:blipFill>
          <a:blip r:embed="rId3"/>
          <a:stretch>
            <a:fillRect/>
          </a:stretch>
        </p:blipFill>
        <p:spPr>
          <a:xfrm>
            <a:off x="3786269" y="2627420"/>
            <a:ext cx="6480000" cy="2775951"/>
          </a:xfrm>
          <a:prstGeom prst="rect">
            <a:avLst/>
          </a:prstGeom>
        </p:spPr>
      </p:pic>
      <p:sp>
        <p:nvSpPr>
          <p:cNvPr id="4" name="スライド番号プレースホルダー 3">
            <a:extLst>
              <a:ext uri="{FF2B5EF4-FFF2-40B4-BE49-F238E27FC236}">
                <a16:creationId xmlns:a16="http://schemas.microsoft.com/office/drawing/2014/main" id="{E50F564F-7558-608D-38A5-28DCEAB429BB}"/>
              </a:ext>
            </a:extLst>
          </p:cNvPr>
          <p:cNvSpPr>
            <a:spLocks noGrp="1"/>
          </p:cNvSpPr>
          <p:nvPr>
            <p:ph type="sldNum" sz="quarter" idx="12"/>
          </p:nvPr>
        </p:nvSpPr>
        <p:spPr/>
        <p:txBody>
          <a:bodyPr/>
          <a:lstStyle/>
          <a:p>
            <a:fld id="{C4E6320A-E54E-4C75-AECD-96065BC1D0C9}" type="slidenum">
              <a:rPr kumimoji="1" lang="ja-JP" altLang="en-US" smtClean="0"/>
              <a:t>74</a:t>
            </a:fld>
            <a:endParaRPr kumimoji="1" lang="ja-JP" altLang="en-US" dirty="0"/>
          </a:p>
        </p:txBody>
      </p:sp>
    </p:spTree>
    <p:extLst>
      <p:ext uri="{BB962C8B-B14F-4D97-AF65-F5344CB8AC3E}">
        <p14:creationId xmlns:p14="http://schemas.microsoft.com/office/powerpoint/2010/main" val="18772531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rPr>
              <a:t>ー子どもと一緒に過ごす時間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（２）父親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父親が平日子どもと一緒に過ごす時間は「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17.2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16.4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15.6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平日子どもと一緒に過ごす時間が十分だと思うかは「不十分だと思う」が</a:t>
            </a:r>
            <a:r>
              <a:rPr kumimoji="1" lang="en-US" altLang="ja-JP" sz="1400" dirty="0">
                <a:latin typeface="Meiryo UI" panose="020B0604030504040204" pitchFamily="50" charset="-128"/>
                <a:ea typeface="Meiryo UI" panose="020B0604030504040204" pitchFamily="50" charset="-128"/>
              </a:rPr>
              <a:t>30.5</a:t>
            </a:r>
            <a:r>
              <a:rPr kumimoji="1" lang="ja-JP" altLang="en-US" sz="1400" dirty="0">
                <a:latin typeface="Meiryo UI" panose="020B0604030504040204" pitchFamily="50" charset="-128"/>
                <a:ea typeface="Meiryo UI" panose="020B0604030504040204" pitchFamily="50" charset="-128"/>
              </a:rPr>
              <a:t>％で最も高く、次いで「あまり十分だと思わない」が</a:t>
            </a:r>
            <a:r>
              <a:rPr kumimoji="1" lang="en-US" altLang="ja-JP" sz="1400" dirty="0">
                <a:latin typeface="Meiryo UI" panose="020B0604030504040204" pitchFamily="50" charset="-128"/>
                <a:ea typeface="Meiryo UI" panose="020B0604030504040204" pitchFamily="50" charset="-128"/>
              </a:rPr>
              <a:t>22.8</a:t>
            </a:r>
            <a:r>
              <a:rPr kumimoji="1" lang="ja-JP" altLang="en-US" sz="1400" dirty="0">
                <a:latin typeface="Meiryo UI" panose="020B0604030504040204" pitchFamily="50" charset="-128"/>
                <a:ea typeface="Meiryo UI" panose="020B0604030504040204" pitchFamily="50" charset="-128"/>
              </a:rPr>
              <a:t>％、「まあまあ十分だと思う」が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92690" y="2077025"/>
            <a:ext cx="4322618"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2-6-27</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平日子どもと一緒に過ごす時間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D92C98F0-F3B8-A682-5F9D-599F2F4A76F7}"/>
              </a:ext>
            </a:extLst>
          </p:cNvPr>
          <p:cNvPicPr>
            <a:picLocks noChangeAspect="1"/>
          </p:cNvPicPr>
          <p:nvPr/>
        </p:nvPicPr>
        <p:blipFill>
          <a:blip r:embed="rId2"/>
          <a:stretch>
            <a:fillRect/>
          </a:stretch>
        </p:blipFill>
        <p:spPr>
          <a:xfrm>
            <a:off x="-2075738" y="2365311"/>
            <a:ext cx="7992000" cy="4551931"/>
          </a:xfrm>
          <a:prstGeom prst="rect">
            <a:avLst/>
          </a:prstGeom>
        </p:spPr>
      </p:pic>
      <p:sp>
        <p:nvSpPr>
          <p:cNvPr id="7" name="テキスト ボックス 6">
            <a:extLst>
              <a:ext uri="{FF2B5EF4-FFF2-40B4-BE49-F238E27FC236}">
                <a16:creationId xmlns:a16="http://schemas.microsoft.com/office/drawing/2014/main" id="{ECF559B6-9426-A7FE-ED8F-36641A35D1DB}"/>
              </a:ext>
            </a:extLst>
          </p:cNvPr>
          <p:cNvSpPr txBox="1"/>
          <p:nvPr/>
        </p:nvSpPr>
        <p:spPr>
          <a:xfrm>
            <a:off x="4515308" y="2065738"/>
            <a:ext cx="4322618"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2-6-28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その時間を十分だと思うか　平日</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388F017B-CF24-7798-8617-69984EA86D5C}"/>
              </a:ext>
            </a:extLst>
          </p:cNvPr>
          <p:cNvPicPr>
            <a:picLocks noChangeAspect="1"/>
          </p:cNvPicPr>
          <p:nvPr/>
        </p:nvPicPr>
        <p:blipFill>
          <a:blip r:embed="rId3"/>
          <a:stretch>
            <a:fillRect/>
          </a:stretch>
        </p:blipFill>
        <p:spPr>
          <a:xfrm>
            <a:off x="3759395" y="2738950"/>
            <a:ext cx="6480000" cy="2775951"/>
          </a:xfrm>
          <a:prstGeom prst="rect">
            <a:avLst/>
          </a:prstGeom>
        </p:spPr>
      </p:pic>
      <p:sp>
        <p:nvSpPr>
          <p:cNvPr id="3" name="スライド番号プレースホルダー 2">
            <a:extLst>
              <a:ext uri="{FF2B5EF4-FFF2-40B4-BE49-F238E27FC236}">
                <a16:creationId xmlns:a16="http://schemas.microsoft.com/office/drawing/2014/main" id="{89B376E3-1926-9626-ABDD-A2F1E887950B}"/>
              </a:ext>
            </a:extLst>
          </p:cNvPr>
          <p:cNvSpPr>
            <a:spLocks noGrp="1"/>
          </p:cNvSpPr>
          <p:nvPr>
            <p:ph type="sldNum" sz="quarter" idx="12"/>
          </p:nvPr>
        </p:nvSpPr>
        <p:spPr/>
        <p:txBody>
          <a:bodyPr/>
          <a:lstStyle/>
          <a:p>
            <a:fld id="{C4E6320A-E54E-4C75-AECD-96065BC1D0C9}" type="slidenum">
              <a:rPr kumimoji="1" lang="ja-JP" altLang="en-US" smtClean="0"/>
              <a:t>75</a:t>
            </a:fld>
            <a:endParaRPr kumimoji="1" lang="ja-JP" altLang="en-US" dirty="0"/>
          </a:p>
        </p:txBody>
      </p:sp>
    </p:spTree>
    <p:extLst>
      <p:ext uri="{BB962C8B-B14F-4D97-AF65-F5344CB8AC3E}">
        <p14:creationId xmlns:p14="http://schemas.microsoft.com/office/powerpoint/2010/main" val="2319804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24</a:t>
            </a:r>
            <a:r>
              <a:rPr kumimoji="1" lang="ja-JP" altLang="en-US" sz="1400" dirty="0">
                <a:latin typeface="Meiryo UI" panose="020B0604030504040204" pitchFamily="50" charset="-128"/>
                <a:ea typeface="Meiryo UI" panose="020B0604030504040204" pitchFamily="50" charset="-128"/>
              </a:rPr>
              <a:t>ー子どもと一緒に過ごす時間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父親が休日子どもと一緒に過ごす時間は「</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時間以上」が</a:t>
            </a:r>
            <a:r>
              <a:rPr kumimoji="1" lang="en-US" altLang="ja-JP" sz="1400" dirty="0">
                <a:latin typeface="Meiryo UI" panose="020B0604030504040204" pitchFamily="50" charset="-128"/>
                <a:ea typeface="Meiryo UI" panose="020B0604030504040204" pitchFamily="50" charset="-128"/>
              </a:rPr>
              <a:t>55.0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6.7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休日子どもと一緒に過ごす時間が十分だと思うかは「十分だと思う」が</a:t>
            </a:r>
            <a:r>
              <a:rPr kumimoji="1" lang="en-US" altLang="ja-JP" sz="1400" dirty="0">
                <a:latin typeface="Meiryo UI" panose="020B0604030504040204" pitchFamily="50" charset="-128"/>
                <a:ea typeface="Meiryo UI" panose="020B0604030504040204" pitchFamily="50" charset="-128"/>
              </a:rPr>
              <a:t>50.6</a:t>
            </a:r>
            <a:r>
              <a:rPr kumimoji="1" lang="ja-JP" altLang="en-US" sz="1400" dirty="0">
                <a:latin typeface="Meiryo UI" panose="020B0604030504040204" pitchFamily="50" charset="-128"/>
                <a:ea typeface="Meiryo UI" panose="020B0604030504040204" pitchFamily="50" charset="-128"/>
              </a:rPr>
              <a:t>％で最も高く、次いで「まあまあ十分だと思う」が</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％、「あまり十分だと思わない」が</a:t>
            </a: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％、「不十分だと思う」が</a:t>
            </a:r>
            <a:r>
              <a:rPr kumimoji="1" lang="en-US" altLang="ja-JP" sz="1400" dirty="0">
                <a:latin typeface="Meiryo UI" panose="020B0604030504040204" pitchFamily="50" charset="-128"/>
                <a:ea typeface="Meiryo UI" panose="020B0604030504040204" pitchFamily="50" charset="-128"/>
              </a:rPr>
              <a:t>6.7</a:t>
            </a:r>
            <a:r>
              <a:rPr kumimoji="1" lang="ja-JP" altLang="en-US" sz="1400" dirty="0">
                <a:latin typeface="Meiryo UI" panose="020B0604030504040204" pitchFamily="50" charset="-128"/>
                <a:ea typeface="Meiryo UI" panose="020B0604030504040204" pitchFamily="50" charset="-128"/>
              </a:rPr>
              <a:t>％、「わからない」が</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8CFE3B4-6008-7749-FDA7-36DA63144730}"/>
              </a:ext>
            </a:extLst>
          </p:cNvPr>
          <p:cNvSpPr txBox="1"/>
          <p:nvPr/>
        </p:nvSpPr>
        <p:spPr>
          <a:xfrm>
            <a:off x="244679" y="1939777"/>
            <a:ext cx="429579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2-6-29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休日子どもと一緒に過ごす時間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13A07494-C03A-B5BF-80CE-573E2DCF96BE}"/>
              </a:ext>
            </a:extLst>
          </p:cNvPr>
          <p:cNvSpPr txBox="1"/>
          <p:nvPr/>
        </p:nvSpPr>
        <p:spPr>
          <a:xfrm>
            <a:off x="4540469" y="1939777"/>
            <a:ext cx="4378036"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2-6-30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その時間を十分だと思うか　休日</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58F763B6-0E67-A414-C395-26952E4C4311}"/>
              </a:ext>
            </a:extLst>
          </p:cNvPr>
          <p:cNvPicPr>
            <a:picLocks noChangeAspect="1"/>
          </p:cNvPicPr>
          <p:nvPr/>
        </p:nvPicPr>
        <p:blipFill>
          <a:blip r:embed="rId2"/>
          <a:stretch>
            <a:fillRect/>
          </a:stretch>
        </p:blipFill>
        <p:spPr>
          <a:xfrm>
            <a:off x="-2039934" y="2288260"/>
            <a:ext cx="7992000" cy="4551931"/>
          </a:xfrm>
          <a:prstGeom prst="rect">
            <a:avLst/>
          </a:prstGeom>
        </p:spPr>
      </p:pic>
      <p:pic>
        <p:nvPicPr>
          <p:cNvPr id="10" name="図 9">
            <a:extLst>
              <a:ext uri="{FF2B5EF4-FFF2-40B4-BE49-F238E27FC236}">
                <a16:creationId xmlns:a16="http://schemas.microsoft.com/office/drawing/2014/main" id="{9355B4AF-A547-2FBF-5CF4-43EFF1880C01}"/>
              </a:ext>
            </a:extLst>
          </p:cNvPr>
          <p:cNvPicPr>
            <a:picLocks noChangeAspect="1"/>
          </p:cNvPicPr>
          <p:nvPr/>
        </p:nvPicPr>
        <p:blipFill>
          <a:blip r:embed="rId3"/>
          <a:stretch>
            <a:fillRect/>
          </a:stretch>
        </p:blipFill>
        <p:spPr>
          <a:xfrm>
            <a:off x="3854129" y="2474496"/>
            <a:ext cx="6480000" cy="2775951"/>
          </a:xfrm>
          <a:prstGeom prst="rect">
            <a:avLst/>
          </a:prstGeom>
        </p:spPr>
      </p:pic>
      <p:sp>
        <p:nvSpPr>
          <p:cNvPr id="4" name="スライド番号プレースホルダー 3">
            <a:extLst>
              <a:ext uri="{FF2B5EF4-FFF2-40B4-BE49-F238E27FC236}">
                <a16:creationId xmlns:a16="http://schemas.microsoft.com/office/drawing/2014/main" id="{CCE8A305-98AD-0DD1-3A67-E1AF51620463}"/>
              </a:ext>
            </a:extLst>
          </p:cNvPr>
          <p:cNvSpPr>
            <a:spLocks noGrp="1"/>
          </p:cNvSpPr>
          <p:nvPr>
            <p:ph type="sldNum" sz="quarter" idx="12"/>
          </p:nvPr>
        </p:nvSpPr>
        <p:spPr/>
        <p:txBody>
          <a:bodyPr/>
          <a:lstStyle/>
          <a:p>
            <a:fld id="{C4E6320A-E54E-4C75-AECD-96065BC1D0C9}" type="slidenum">
              <a:rPr kumimoji="1" lang="ja-JP" altLang="en-US" smtClean="0"/>
              <a:t>76</a:t>
            </a:fld>
            <a:endParaRPr kumimoji="1" lang="ja-JP" altLang="en-US" dirty="0"/>
          </a:p>
        </p:txBody>
      </p:sp>
    </p:spTree>
    <p:extLst>
      <p:ext uri="{BB962C8B-B14F-4D97-AF65-F5344CB8AC3E}">
        <p14:creationId xmlns:p14="http://schemas.microsoft.com/office/powerpoint/2010/main" val="3738263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ー１日当たりの家事時間</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母親では「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a:t>
            </a:r>
            <a:r>
              <a:rPr kumimoji="1" lang="zh-TW" altLang="en-US" sz="1400" dirty="0">
                <a:latin typeface="Meiryo UI" panose="020B0604030504040204" pitchFamily="50" charset="-128"/>
                <a:ea typeface="Meiryo UI" panose="020B0604030504040204" pitchFamily="50" charset="-128"/>
              </a:rPr>
              <a:t>以上～</a:t>
            </a:r>
            <a:r>
              <a:rPr kumimoji="1" lang="en-US" altLang="zh-TW" sz="1400" dirty="0">
                <a:latin typeface="Meiryo UI" panose="020B0604030504040204" pitchFamily="50" charset="-128"/>
                <a:ea typeface="Meiryo UI" panose="020B0604030504040204" pitchFamily="50" charset="-128"/>
              </a:rPr>
              <a:t>4</a:t>
            </a:r>
            <a:r>
              <a:rPr kumimoji="1" lang="zh-TW" altLang="en-US" sz="1400" dirty="0">
                <a:latin typeface="Meiryo UI" panose="020B0604030504040204" pitchFamily="50" charset="-128"/>
                <a:ea typeface="Meiryo UI" panose="020B0604030504040204" pitchFamily="50" charset="-128"/>
              </a:rPr>
              <a:t>時間未満</a:t>
            </a:r>
            <a:r>
              <a:rPr kumimoji="1" lang="ja-JP" altLang="en-US" sz="1400" dirty="0">
                <a:latin typeface="Meiryo UI" panose="020B0604030504040204" pitchFamily="50" charset="-128"/>
                <a:ea typeface="Meiryo UI" panose="020B0604030504040204" pitchFamily="50" charset="-128"/>
              </a:rPr>
              <a:t>」が</a:t>
            </a:r>
            <a:r>
              <a:rPr kumimoji="1" lang="en-US" altLang="ja-JP" sz="1400" dirty="0">
                <a:latin typeface="Meiryo UI" panose="020B0604030504040204" pitchFamily="50" charset="-128"/>
                <a:ea typeface="Meiryo UI" panose="020B0604030504040204" pitchFamily="50" charset="-128"/>
              </a:rPr>
              <a:t>20.8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15.2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14.3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父親では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32.1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23.8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時間以上～</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時間未満」が</a:t>
            </a:r>
            <a:r>
              <a:rPr kumimoji="1" lang="en-US" altLang="ja-JP" sz="1400" dirty="0">
                <a:latin typeface="Meiryo UI" panose="020B0604030504040204" pitchFamily="50" charset="-128"/>
                <a:ea typeface="Meiryo UI" panose="020B0604030504040204" pitchFamily="50" charset="-128"/>
              </a:rPr>
              <a:t>12.9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67855" y="1968018"/>
            <a:ext cx="4304146"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2-6-31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１日当たりの家事時間　母親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38CFE3B4-6008-7749-FDA7-36DA63144730}"/>
              </a:ext>
            </a:extLst>
          </p:cNvPr>
          <p:cNvSpPr txBox="1"/>
          <p:nvPr/>
        </p:nvSpPr>
        <p:spPr>
          <a:xfrm>
            <a:off x="4572000" y="1933601"/>
            <a:ext cx="4304146"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2-6-32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１日当たりの家事時間　父親</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51BF0F56-D6DD-50E7-4332-08C4941AF632}"/>
              </a:ext>
            </a:extLst>
          </p:cNvPr>
          <p:cNvPicPr>
            <a:picLocks noChangeAspect="1"/>
          </p:cNvPicPr>
          <p:nvPr/>
        </p:nvPicPr>
        <p:blipFill>
          <a:blip r:embed="rId2"/>
          <a:stretch>
            <a:fillRect/>
          </a:stretch>
        </p:blipFill>
        <p:spPr>
          <a:xfrm>
            <a:off x="-2065929" y="2276674"/>
            <a:ext cx="7992000" cy="4551931"/>
          </a:xfrm>
          <a:prstGeom prst="rect">
            <a:avLst/>
          </a:prstGeom>
        </p:spPr>
      </p:pic>
      <p:pic>
        <p:nvPicPr>
          <p:cNvPr id="12" name="図 11">
            <a:extLst>
              <a:ext uri="{FF2B5EF4-FFF2-40B4-BE49-F238E27FC236}">
                <a16:creationId xmlns:a16="http://schemas.microsoft.com/office/drawing/2014/main" id="{3A64634A-BA57-6AE9-B4F1-EFCBCE9B6AD1}"/>
              </a:ext>
            </a:extLst>
          </p:cNvPr>
          <p:cNvPicPr>
            <a:picLocks noChangeAspect="1"/>
          </p:cNvPicPr>
          <p:nvPr/>
        </p:nvPicPr>
        <p:blipFill>
          <a:blip r:embed="rId3"/>
          <a:stretch>
            <a:fillRect/>
          </a:stretch>
        </p:blipFill>
        <p:spPr>
          <a:xfrm>
            <a:off x="2155088" y="2279434"/>
            <a:ext cx="7992000" cy="4551931"/>
          </a:xfrm>
          <a:prstGeom prst="rect">
            <a:avLst/>
          </a:prstGeom>
        </p:spPr>
      </p:pic>
      <p:sp>
        <p:nvSpPr>
          <p:cNvPr id="4" name="スライド番号プレースホルダー 3">
            <a:extLst>
              <a:ext uri="{FF2B5EF4-FFF2-40B4-BE49-F238E27FC236}">
                <a16:creationId xmlns:a16="http://schemas.microsoft.com/office/drawing/2014/main" id="{60F4606A-70E0-02BE-1AAD-29758DF626EB}"/>
              </a:ext>
            </a:extLst>
          </p:cNvPr>
          <p:cNvSpPr>
            <a:spLocks noGrp="1"/>
          </p:cNvSpPr>
          <p:nvPr>
            <p:ph type="sldNum" sz="quarter" idx="12"/>
          </p:nvPr>
        </p:nvSpPr>
        <p:spPr/>
        <p:txBody>
          <a:bodyPr/>
          <a:lstStyle/>
          <a:p>
            <a:fld id="{C4E6320A-E54E-4C75-AECD-96065BC1D0C9}" type="slidenum">
              <a:rPr kumimoji="1" lang="ja-JP" altLang="en-US" smtClean="0"/>
              <a:t>77</a:t>
            </a:fld>
            <a:endParaRPr kumimoji="1" lang="ja-JP" altLang="en-US" dirty="0"/>
          </a:p>
        </p:txBody>
      </p:sp>
    </p:spTree>
    <p:extLst>
      <p:ext uri="{BB962C8B-B14F-4D97-AF65-F5344CB8AC3E}">
        <p14:creationId xmlns:p14="http://schemas.microsoft.com/office/powerpoint/2010/main" val="2674725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６　仕事と子育ての両立について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rPr>
              <a:t>ー仕事と子育てを両立させる上での課題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「子どもや自分が病気やけがをしたときに代わりに子どもをみてくれる人がいないこと」が</a:t>
            </a:r>
            <a:r>
              <a:rPr kumimoji="1" lang="en-US" altLang="ja-JP" sz="1400" dirty="0">
                <a:latin typeface="Meiryo UI" panose="020B0604030504040204" pitchFamily="50" charset="-128"/>
                <a:ea typeface="Meiryo UI" panose="020B0604030504040204" pitchFamily="50" charset="-128"/>
              </a:rPr>
              <a:t>58.9</a:t>
            </a:r>
            <a:r>
              <a:rPr kumimoji="1" lang="ja-JP" altLang="en-US" sz="1400" dirty="0">
                <a:latin typeface="Meiryo UI" panose="020B0604030504040204" pitchFamily="50" charset="-128"/>
                <a:ea typeface="Meiryo UI" panose="020B0604030504040204" pitchFamily="50" charset="-128"/>
              </a:rPr>
              <a:t>％で最も高く、次いで「子どもと接する時間が少ないこと」が</a:t>
            </a:r>
            <a:r>
              <a:rPr kumimoji="1" lang="en-US" altLang="ja-JP" sz="1400" dirty="0">
                <a:latin typeface="Meiryo UI" panose="020B0604030504040204" pitchFamily="50" charset="-128"/>
                <a:ea typeface="Meiryo UI" panose="020B0604030504040204" pitchFamily="50" charset="-128"/>
              </a:rPr>
              <a:t>42.0</a:t>
            </a:r>
            <a:r>
              <a:rPr kumimoji="1" lang="ja-JP" altLang="en-US" sz="1400" dirty="0">
                <a:latin typeface="Meiryo UI" panose="020B0604030504040204" pitchFamily="50" charset="-128"/>
                <a:ea typeface="Meiryo UI" panose="020B0604030504040204" pitchFamily="50" charset="-128"/>
              </a:rPr>
              <a:t>％、「残業や出張が入ること」が</a:t>
            </a:r>
            <a:r>
              <a:rPr kumimoji="1" lang="en-US" altLang="ja-JP" sz="1400" dirty="0">
                <a:latin typeface="Meiryo UI" panose="020B0604030504040204" pitchFamily="50" charset="-128"/>
                <a:ea typeface="Meiryo UI" panose="020B0604030504040204" pitchFamily="50" charset="-128"/>
              </a:rPr>
              <a:t>37.4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646890" y="1363566"/>
            <a:ext cx="785022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2-6-33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仕事と子育てを両立させる上での課題</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C7230B70-1EC9-2227-4175-44EBD4E838E8}"/>
              </a:ext>
            </a:extLst>
          </p:cNvPr>
          <p:cNvPicPr>
            <a:picLocks noChangeAspect="1"/>
          </p:cNvPicPr>
          <p:nvPr/>
        </p:nvPicPr>
        <p:blipFill>
          <a:blip r:embed="rId2"/>
          <a:stretch>
            <a:fillRect/>
          </a:stretch>
        </p:blipFill>
        <p:spPr>
          <a:xfrm>
            <a:off x="-126000" y="1670991"/>
            <a:ext cx="9396000" cy="4825604"/>
          </a:xfrm>
          <a:prstGeom prst="rect">
            <a:avLst/>
          </a:prstGeom>
        </p:spPr>
      </p:pic>
      <p:sp>
        <p:nvSpPr>
          <p:cNvPr id="3" name="スライド番号プレースホルダー 2">
            <a:extLst>
              <a:ext uri="{FF2B5EF4-FFF2-40B4-BE49-F238E27FC236}">
                <a16:creationId xmlns:a16="http://schemas.microsoft.com/office/drawing/2014/main" id="{9B5C1A82-5407-8590-51CE-8EB41241A216}"/>
              </a:ext>
            </a:extLst>
          </p:cNvPr>
          <p:cNvSpPr>
            <a:spLocks noGrp="1"/>
          </p:cNvSpPr>
          <p:nvPr>
            <p:ph type="sldNum" sz="quarter" idx="12"/>
          </p:nvPr>
        </p:nvSpPr>
        <p:spPr/>
        <p:txBody>
          <a:bodyPr/>
          <a:lstStyle/>
          <a:p>
            <a:fld id="{C4E6320A-E54E-4C75-AECD-96065BC1D0C9}" type="slidenum">
              <a:rPr kumimoji="1" lang="ja-JP" altLang="en-US" smtClean="0"/>
              <a:t>78</a:t>
            </a:fld>
            <a:endParaRPr kumimoji="1" lang="ja-JP" altLang="en-US" dirty="0"/>
          </a:p>
        </p:txBody>
      </p:sp>
    </p:spTree>
    <p:extLst>
      <p:ext uri="{BB962C8B-B14F-4D97-AF65-F5344CB8AC3E}">
        <p14:creationId xmlns:p14="http://schemas.microsoft.com/office/powerpoint/2010/main" val="378694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◆問７ー家族との同居・近居の状況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「父と母と一緒に住んでいる」が</a:t>
            </a:r>
            <a:r>
              <a:rPr kumimoji="1" lang="en-US" altLang="ja-JP" sz="1400" dirty="0">
                <a:latin typeface="Meiryo UI" panose="020B0604030504040204" pitchFamily="50" charset="-128"/>
                <a:ea typeface="Meiryo UI" panose="020B0604030504040204" pitchFamily="50" charset="-128"/>
              </a:rPr>
              <a:t>79.1</a:t>
            </a:r>
            <a:r>
              <a:rPr kumimoji="1" lang="ja-JP" altLang="en-US" sz="1400" dirty="0">
                <a:latin typeface="Meiryo UI" panose="020B0604030504040204" pitchFamily="50" charset="-128"/>
                <a:ea typeface="Meiryo UI" panose="020B0604030504040204" pitchFamily="50" charset="-128"/>
              </a:rPr>
              <a:t>％で最も高く、次いで「祖母が近所に住んでいる」が</a:t>
            </a:r>
            <a:r>
              <a:rPr kumimoji="1" lang="en-US" altLang="ja-JP" sz="1400" dirty="0">
                <a:latin typeface="Meiryo UI" panose="020B0604030504040204" pitchFamily="50" charset="-128"/>
                <a:ea typeface="Meiryo UI" panose="020B0604030504040204" pitchFamily="50" charset="-128"/>
              </a:rPr>
              <a:t>24.9</a:t>
            </a:r>
            <a:r>
              <a:rPr kumimoji="1" lang="ja-JP" altLang="en-US" sz="1400" dirty="0">
                <a:latin typeface="Meiryo UI" panose="020B0604030504040204" pitchFamily="50" charset="-128"/>
                <a:ea typeface="Meiryo UI" panose="020B0604030504040204" pitchFamily="50" charset="-128"/>
              </a:rPr>
              <a:t>％、「祖父が近所に住んでいる」が</a:t>
            </a:r>
            <a:r>
              <a:rPr kumimoji="1" lang="en-US" altLang="ja-JP" sz="1400" dirty="0">
                <a:latin typeface="Meiryo UI" panose="020B0604030504040204" pitchFamily="50" charset="-128"/>
                <a:ea typeface="Meiryo UI" panose="020B0604030504040204" pitchFamily="50" charset="-128"/>
              </a:rPr>
              <a:t>20.1</a:t>
            </a:r>
            <a:r>
              <a:rPr kumimoji="1" lang="ja-JP" altLang="en-US" sz="1400" dirty="0">
                <a:latin typeface="Meiryo UI" panose="020B0604030504040204" pitchFamily="50" charset="-128"/>
                <a:ea typeface="Meiryo UI" panose="020B0604030504040204" pitchFamily="50" charset="-128"/>
              </a:rPr>
              <a:t>％となっています。また、前回調査と比べると、「父母と一緒に住んでいる」が減少し、「父と一緒に住んでいる（父子家庭）」、「母と一緒に住んでいる（母子家庭）」が増加し、祖父・祖母が近所に住んでいる割合が減少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274570" y="1449877"/>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2-1-8</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家族との同居・近居の状況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C7AD15F2-D789-8907-7672-C60D0539D16C}"/>
              </a:ext>
            </a:extLst>
          </p:cNvPr>
          <p:cNvPicPr>
            <a:picLocks noChangeAspect="1"/>
          </p:cNvPicPr>
          <p:nvPr/>
        </p:nvPicPr>
        <p:blipFill>
          <a:blip r:embed="rId2"/>
          <a:stretch>
            <a:fillRect/>
          </a:stretch>
        </p:blipFill>
        <p:spPr>
          <a:xfrm>
            <a:off x="79233" y="1710139"/>
            <a:ext cx="7229856" cy="5335524"/>
          </a:xfrm>
          <a:prstGeom prst="rect">
            <a:avLst/>
          </a:prstGeom>
        </p:spPr>
      </p:pic>
      <p:sp>
        <p:nvSpPr>
          <p:cNvPr id="3" name="スライド番号プレースホルダー 2">
            <a:extLst>
              <a:ext uri="{FF2B5EF4-FFF2-40B4-BE49-F238E27FC236}">
                <a16:creationId xmlns:a16="http://schemas.microsoft.com/office/drawing/2014/main" id="{F01FD644-62EE-A248-7C70-31C56A95ACE6}"/>
              </a:ext>
            </a:extLst>
          </p:cNvPr>
          <p:cNvSpPr>
            <a:spLocks noGrp="1"/>
          </p:cNvSpPr>
          <p:nvPr>
            <p:ph type="sldNum" sz="quarter" idx="12"/>
          </p:nvPr>
        </p:nvSpPr>
        <p:spPr/>
        <p:txBody>
          <a:bodyPr/>
          <a:lstStyle/>
          <a:p>
            <a:fld id="{C4E6320A-E54E-4C75-AECD-96065BC1D0C9}" type="slidenum">
              <a:rPr kumimoji="1" lang="ja-JP" altLang="en-US" smtClean="0"/>
              <a:t>7</a:t>
            </a:fld>
            <a:endParaRPr kumimoji="1" lang="ja-JP" altLang="en-US" dirty="0"/>
          </a:p>
        </p:txBody>
      </p:sp>
    </p:spTree>
    <p:extLst>
      <p:ext uri="{BB962C8B-B14F-4D97-AF65-F5344CB8AC3E}">
        <p14:creationId xmlns:p14="http://schemas.microsoft.com/office/powerpoint/2010/main" val="2732887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ー小学校低学年の間に放課後過ごさせたい場所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「自宅」が</a:t>
            </a:r>
            <a:r>
              <a:rPr kumimoji="1" lang="en-US" altLang="ja-JP" sz="1400" dirty="0">
                <a:latin typeface="Meiryo UI" panose="020B0604030504040204" pitchFamily="50" charset="-128"/>
                <a:ea typeface="Meiryo UI" panose="020B0604030504040204" pitchFamily="50" charset="-128"/>
              </a:rPr>
              <a:t>43.0</a:t>
            </a:r>
            <a:r>
              <a:rPr kumimoji="1" lang="ja-JP" altLang="en-US" sz="1400" dirty="0">
                <a:latin typeface="Meiryo UI" panose="020B0604030504040204" pitchFamily="50" charset="-128"/>
                <a:ea typeface="Meiryo UI" panose="020B0604030504040204" pitchFamily="50" charset="-128"/>
              </a:rPr>
              <a:t>％で最も高く、次いで「放課後児童クラブ」が</a:t>
            </a:r>
            <a:r>
              <a:rPr kumimoji="1" lang="en-US" altLang="ja-JP" sz="1400" dirty="0">
                <a:latin typeface="Meiryo UI" panose="020B0604030504040204" pitchFamily="50" charset="-128"/>
                <a:ea typeface="Meiryo UI" panose="020B0604030504040204" pitchFamily="50" charset="-128"/>
              </a:rPr>
              <a:t>39.2</a:t>
            </a:r>
            <a:r>
              <a:rPr kumimoji="1" lang="ja-JP" altLang="en-US" sz="1400" dirty="0">
                <a:latin typeface="Meiryo UI" panose="020B0604030504040204" pitchFamily="50" charset="-128"/>
                <a:ea typeface="Meiryo UI" panose="020B0604030504040204" pitchFamily="50" charset="-128"/>
              </a:rPr>
              <a:t>％、「習い事（ピアノ教室、スポーツクラブ、学習塾など）」が</a:t>
            </a:r>
            <a:r>
              <a:rPr kumimoji="1" lang="en-US" altLang="ja-JP" sz="1400" dirty="0">
                <a:latin typeface="Meiryo UI" panose="020B0604030504040204" pitchFamily="50" charset="-128"/>
                <a:ea typeface="Meiryo UI" panose="020B0604030504040204" pitchFamily="50" charset="-128"/>
              </a:rPr>
              <a:t>34.5</a:t>
            </a:r>
            <a:r>
              <a:rPr kumimoji="1" lang="ja-JP" altLang="en-US" sz="1400" dirty="0">
                <a:latin typeface="Meiryo UI" panose="020B0604030504040204" pitchFamily="50" charset="-128"/>
                <a:ea typeface="Meiryo UI" panose="020B0604030504040204" pitchFamily="50" charset="-128"/>
              </a:rPr>
              <a:t>％、「放課後子ども教室」が</a:t>
            </a:r>
            <a:r>
              <a:rPr kumimoji="1" lang="en-US" altLang="ja-JP" sz="1400" dirty="0">
                <a:latin typeface="Meiryo UI" panose="020B0604030504040204" pitchFamily="50" charset="-128"/>
                <a:ea typeface="Meiryo UI" panose="020B0604030504040204" pitchFamily="50" charset="-128"/>
              </a:rPr>
              <a:t>30.6</a:t>
            </a:r>
            <a:r>
              <a:rPr kumimoji="1" lang="ja-JP" altLang="en-US" sz="1400" dirty="0">
                <a:latin typeface="Meiryo UI" panose="020B0604030504040204" pitchFamily="50" charset="-128"/>
                <a:ea typeface="Meiryo UI" panose="020B0604030504040204" pitchFamily="50" charset="-128"/>
              </a:rPr>
              <a:t>％となっています。また、前回調査と比べると、「放課後児童クラブ」の割合が増加し、 「習い事（ピアノ教室、スポーツクラブ、学習塾など）」の割合が減少しています。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646890" y="1443079"/>
            <a:ext cx="785022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小学校低学年の間に放課後過ごさせたい場所</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8F53D0E6-D1E7-3564-287D-17DB1C745C1D}"/>
              </a:ext>
            </a:extLst>
          </p:cNvPr>
          <p:cNvPicPr>
            <a:picLocks noChangeAspect="1"/>
          </p:cNvPicPr>
          <p:nvPr/>
        </p:nvPicPr>
        <p:blipFill>
          <a:blip r:embed="rId2"/>
          <a:stretch>
            <a:fillRect/>
          </a:stretch>
        </p:blipFill>
        <p:spPr>
          <a:xfrm>
            <a:off x="0" y="1720078"/>
            <a:ext cx="7452000" cy="5499460"/>
          </a:xfrm>
          <a:prstGeom prst="rect">
            <a:avLst/>
          </a:prstGeom>
        </p:spPr>
      </p:pic>
      <p:sp>
        <p:nvSpPr>
          <p:cNvPr id="3" name="スライド番号プレースホルダー 2">
            <a:extLst>
              <a:ext uri="{FF2B5EF4-FFF2-40B4-BE49-F238E27FC236}">
                <a16:creationId xmlns:a16="http://schemas.microsoft.com/office/drawing/2014/main" id="{F7937225-DED9-00FC-CA1E-4DE828A0452A}"/>
              </a:ext>
            </a:extLst>
          </p:cNvPr>
          <p:cNvSpPr>
            <a:spLocks noGrp="1"/>
          </p:cNvSpPr>
          <p:nvPr>
            <p:ph type="sldNum" sz="quarter" idx="12"/>
          </p:nvPr>
        </p:nvSpPr>
        <p:spPr/>
        <p:txBody>
          <a:bodyPr/>
          <a:lstStyle/>
          <a:p>
            <a:fld id="{C4E6320A-E54E-4C75-AECD-96065BC1D0C9}" type="slidenum">
              <a:rPr kumimoji="1" lang="ja-JP" altLang="en-US" smtClean="0"/>
              <a:t>79</a:t>
            </a:fld>
            <a:endParaRPr kumimoji="1" lang="ja-JP" altLang="en-US" dirty="0"/>
          </a:p>
        </p:txBody>
      </p:sp>
    </p:spTree>
    <p:extLst>
      <p:ext uri="{BB962C8B-B14F-4D97-AF65-F5344CB8AC3E}">
        <p14:creationId xmlns:p14="http://schemas.microsoft.com/office/powerpoint/2010/main" val="2269898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8E750C9-BD70-5BA0-8FB2-ED84E9DBD4F5}"/>
              </a:ext>
            </a:extLst>
          </p:cNvPr>
          <p:cNvPicPr>
            <a:picLocks noChangeAspect="1"/>
          </p:cNvPicPr>
          <p:nvPr/>
        </p:nvPicPr>
        <p:blipFill>
          <a:blip r:embed="rId2"/>
          <a:stretch>
            <a:fillRect/>
          </a:stretch>
        </p:blipFill>
        <p:spPr>
          <a:xfrm>
            <a:off x="-2877902" y="2646653"/>
            <a:ext cx="8064000" cy="3698841"/>
          </a:xfrm>
          <a:prstGeom prst="rect">
            <a:avLst/>
          </a:prstGeom>
        </p:spPr>
      </p:pic>
      <p:pic>
        <p:nvPicPr>
          <p:cNvPr id="12" name="図 11">
            <a:extLst>
              <a:ext uri="{FF2B5EF4-FFF2-40B4-BE49-F238E27FC236}">
                <a16:creationId xmlns:a16="http://schemas.microsoft.com/office/drawing/2014/main" id="{9D2DB6ED-2FE7-1496-239D-276BBE283253}"/>
              </a:ext>
            </a:extLst>
          </p:cNvPr>
          <p:cNvPicPr>
            <a:picLocks noChangeAspect="1"/>
          </p:cNvPicPr>
          <p:nvPr/>
        </p:nvPicPr>
        <p:blipFill>
          <a:blip r:embed="rId3"/>
          <a:stretch>
            <a:fillRect/>
          </a:stretch>
        </p:blipFill>
        <p:spPr>
          <a:xfrm>
            <a:off x="-260268" y="2690536"/>
            <a:ext cx="7992000" cy="3665815"/>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ー小学校低学年の間に放課後過ごさせたい場所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自宅の希望利用日数は「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34.0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17.9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親・親せきの家、友人・知人の家の希望利用日数は「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40.8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13.1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9.2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放課後児童クラブの希望利用日数は「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63.2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7.2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95908" y="2054229"/>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自宅の</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6DFA7008-A4BC-DE84-2D40-69E0A6DF2C14}"/>
              </a:ext>
            </a:extLst>
          </p:cNvPr>
          <p:cNvSpPr txBox="1"/>
          <p:nvPr/>
        </p:nvSpPr>
        <p:spPr>
          <a:xfrm>
            <a:off x="3140363" y="2054229"/>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親・親せきの家、</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友人・知人の家の希望利用日数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2A8C0FEE-8010-789C-5D90-A56F35886DD2}"/>
              </a:ext>
            </a:extLst>
          </p:cNvPr>
          <p:cNvSpPr txBox="1"/>
          <p:nvPr/>
        </p:nvSpPr>
        <p:spPr>
          <a:xfrm>
            <a:off x="6090301" y="2060714"/>
            <a:ext cx="275813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4" name="図 13">
            <a:extLst>
              <a:ext uri="{FF2B5EF4-FFF2-40B4-BE49-F238E27FC236}">
                <a16:creationId xmlns:a16="http://schemas.microsoft.com/office/drawing/2014/main" id="{250D6021-8BF5-5F16-BF23-E6CEB9DF04FB}"/>
              </a:ext>
            </a:extLst>
          </p:cNvPr>
          <p:cNvPicPr>
            <a:picLocks noChangeAspect="1"/>
          </p:cNvPicPr>
          <p:nvPr/>
        </p:nvPicPr>
        <p:blipFill>
          <a:blip r:embed="rId4"/>
          <a:stretch>
            <a:fillRect/>
          </a:stretch>
        </p:blipFill>
        <p:spPr>
          <a:xfrm>
            <a:off x="2621887" y="2678076"/>
            <a:ext cx="7992000" cy="3665815"/>
          </a:xfrm>
          <a:prstGeom prst="rect">
            <a:avLst/>
          </a:prstGeom>
        </p:spPr>
      </p:pic>
      <p:sp>
        <p:nvSpPr>
          <p:cNvPr id="5" name="スライド番号プレースホルダー 4">
            <a:extLst>
              <a:ext uri="{FF2B5EF4-FFF2-40B4-BE49-F238E27FC236}">
                <a16:creationId xmlns:a16="http://schemas.microsoft.com/office/drawing/2014/main" id="{DF3C7973-7531-B22A-BB67-672CE7F48D82}"/>
              </a:ext>
            </a:extLst>
          </p:cNvPr>
          <p:cNvSpPr>
            <a:spLocks noGrp="1"/>
          </p:cNvSpPr>
          <p:nvPr>
            <p:ph type="sldNum" sz="quarter" idx="12"/>
          </p:nvPr>
        </p:nvSpPr>
        <p:spPr/>
        <p:txBody>
          <a:bodyPr/>
          <a:lstStyle/>
          <a:p>
            <a:fld id="{C4E6320A-E54E-4C75-AECD-96065BC1D0C9}" type="slidenum">
              <a:rPr kumimoji="1" lang="ja-JP" altLang="en-US" smtClean="0"/>
              <a:t>80</a:t>
            </a:fld>
            <a:endParaRPr kumimoji="1" lang="ja-JP" altLang="en-US" dirty="0"/>
          </a:p>
        </p:txBody>
      </p:sp>
    </p:spTree>
    <p:extLst>
      <p:ext uri="{BB962C8B-B14F-4D97-AF65-F5344CB8AC3E}">
        <p14:creationId xmlns:p14="http://schemas.microsoft.com/office/powerpoint/2010/main" val="3441298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9" name="正方形/長方形 8">
            <a:extLst>
              <a:ext uri="{FF2B5EF4-FFF2-40B4-BE49-F238E27FC236}">
                <a16:creationId xmlns:a16="http://schemas.microsoft.com/office/drawing/2014/main" id="{049A0C13-7530-25C6-AA9B-BC61D954A522}"/>
              </a:ext>
            </a:extLst>
          </p:cNvPr>
          <p:cNvSpPr/>
          <p:nvPr/>
        </p:nvSpPr>
        <p:spPr>
          <a:xfrm>
            <a:off x="5681472" y="3023616"/>
            <a:ext cx="569976" cy="222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B465BC7-EEF9-2F60-540C-593C04044E06}"/>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ー小学校低学年の間に放課後過ごさせたい場所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放課後子ども教室の希望利用日数は「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44.6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児童館の希望利用日数は「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46.3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21.9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習い事の希望利用日数は「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40.3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32.7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12C7F91-7030-DC70-A639-C2216D6AEF7E}"/>
              </a:ext>
            </a:extLst>
          </p:cNvPr>
          <p:cNvSpPr txBox="1"/>
          <p:nvPr/>
        </p:nvSpPr>
        <p:spPr>
          <a:xfrm>
            <a:off x="290659" y="1851783"/>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放課後子ども教室</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54FF990D-05C0-C2C1-440E-42F8A2013729}"/>
              </a:ext>
            </a:extLst>
          </p:cNvPr>
          <p:cNvSpPr txBox="1"/>
          <p:nvPr/>
        </p:nvSpPr>
        <p:spPr>
          <a:xfrm>
            <a:off x="3135114" y="1851783"/>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児童館</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AE24755A-BC2A-A4AB-2269-BDEA8ACE21A7}"/>
              </a:ext>
            </a:extLst>
          </p:cNvPr>
          <p:cNvSpPr txBox="1"/>
          <p:nvPr/>
        </p:nvSpPr>
        <p:spPr>
          <a:xfrm>
            <a:off x="6085052" y="1858268"/>
            <a:ext cx="275813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習い事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0CE5C662-9BAA-496E-6420-DCD30E34FEBE}"/>
              </a:ext>
            </a:extLst>
          </p:cNvPr>
          <p:cNvPicPr>
            <a:picLocks noChangeAspect="1"/>
          </p:cNvPicPr>
          <p:nvPr/>
        </p:nvPicPr>
        <p:blipFill>
          <a:blip r:embed="rId2"/>
          <a:stretch>
            <a:fillRect/>
          </a:stretch>
        </p:blipFill>
        <p:spPr>
          <a:xfrm>
            <a:off x="-2888269" y="2489659"/>
            <a:ext cx="7992000" cy="3665815"/>
          </a:xfrm>
          <a:prstGeom prst="rect">
            <a:avLst/>
          </a:prstGeom>
        </p:spPr>
      </p:pic>
      <p:pic>
        <p:nvPicPr>
          <p:cNvPr id="13" name="図 12">
            <a:extLst>
              <a:ext uri="{FF2B5EF4-FFF2-40B4-BE49-F238E27FC236}">
                <a16:creationId xmlns:a16="http://schemas.microsoft.com/office/drawing/2014/main" id="{44D33DA2-A823-ECB6-E757-A9F807192896}"/>
              </a:ext>
            </a:extLst>
          </p:cNvPr>
          <p:cNvPicPr>
            <a:picLocks noChangeAspect="1"/>
          </p:cNvPicPr>
          <p:nvPr/>
        </p:nvPicPr>
        <p:blipFill>
          <a:blip r:embed="rId3"/>
          <a:stretch>
            <a:fillRect/>
          </a:stretch>
        </p:blipFill>
        <p:spPr>
          <a:xfrm>
            <a:off x="-160294" y="2496144"/>
            <a:ext cx="7992000" cy="3665815"/>
          </a:xfrm>
          <a:prstGeom prst="rect">
            <a:avLst/>
          </a:prstGeom>
        </p:spPr>
      </p:pic>
      <p:pic>
        <p:nvPicPr>
          <p:cNvPr id="15" name="図 14">
            <a:extLst>
              <a:ext uri="{FF2B5EF4-FFF2-40B4-BE49-F238E27FC236}">
                <a16:creationId xmlns:a16="http://schemas.microsoft.com/office/drawing/2014/main" id="{4570B8EB-B10D-1567-2CD7-9EB8656CD13A}"/>
              </a:ext>
            </a:extLst>
          </p:cNvPr>
          <p:cNvPicPr>
            <a:picLocks noChangeAspect="1"/>
          </p:cNvPicPr>
          <p:nvPr/>
        </p:nvPicPr>
        <p:blipFill>
          <a:blip r:embed="rId4"/>
          <a:stretch>
            <a:fillRect/>
          </a:stretch>
        </p:blipFill>
        <p:spPr>
          <a:xfrm>
            <a:off x="2471719" y="2474568"/>
            <a:ext cx="7992000" cy="3665815"/>
          </a:xfrm>
          <a:prstGeom prst="rect">
            <a:avLst/>
          </a:prstGeom>
        </p:spPr>
      </p:pic>
      <p:sp>
        <p:nvSpPr>
          <p:cNvPr id="4" name="スライド番号プレースホルダー 3">
            <a:extLst>
              <a:ext uri="{FF2B5EF4-FFF2-40B4-BE49-F238E27FC236}">
                <a16:creationId xmlns:a16="http://schemas.microsoft.com/office/drawing/2014/main" id="{E4904673-7203-FCD2-9E5A-F5C0FED132FF}"/>
              </a:ext>
            </a:extLst>
          </p:cNvPr>
          <p:cNvSpPr>
            <a:spLocks noGrp="1"/>
          </p:cNvSpPr>
          <p:nvPr>
            <p:ph type="sldNum" sz="quarter" idx="12"/>
          </p:nvPr>
        </p:nvSpPr>
        <p:spPr/>
        <p:txBody>
          <a:bodyPr/>
          <a:lstStyle/>
          <a:p>
            <a:fld id="{C4E6320A-E54E-4C75-AECD-96065BC1D0C9}" type="slidenum">
              <a:rPr kumimoji="1" lang="ja-JP" altLang="en-US" smtClean="0"/>
              <a:t>81</a:t>
            </a:fld>
            <a:endParaRPr kumimoji="1" lang="ja-JP" altLang="en-US" dirty="0"/>
          </a:p>
        </p:txBody>
      </p:sp>
    </p:spTree>
    <p:extLst>
      <p:ext uri="{BB962C8B-B14F-4D97-AF65-F5344CB8AC3E}">
        <p14:creationId xmlns:p14="http://schemas.microsoft.com/office/powerpoint/2010/main" val="3912465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9" name="正方形/長方形 8">
            <a:extLst>
              <a:ext uri="{FF2B5EF4-FFF2-40B4-BE49-F238E27FC236}">
                <a16:creationId xmlns:a16="http://schemas.microsoft.com/office/drawing/2014/main" id="{049A0C13-7530-25C6-AA9B-BC61D954A522}"/>
              </a:ext>
            </a:extLst>
          </p:cNvPr>
          <p:cNvSpPr/>
          <p:nvPr/>
        </p:nvSpPr>
        <p:spPr>
          <a:xfrm>
            <a:off x="5681472" y="3023616"/>
            <a:ext cx="569976" cy="222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B465BC7-EEF9-2F60-540C-593C04044E06}"/>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ー小学校低学年の間に放課後過ごさせたい場所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ファミリー・サポート・センターの希望利用日数は「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26.9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7.4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その他の希望利用日数は「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25.4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放課後児童クラブの希望利用終了時間は「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36.5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29.6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9.1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12C7F91-7030-DC70-A639-C2216D6AEF7E}"/>
              </a:ext>
            </a:extLst>
          </p:cNvPr>
          <p:cNvSpPr txBox="1"/>
          <p:nvPr/>
        </p:nvSpPr>
        <p:spPr>
          <a:xfrm>
            <a:off x="295908" y="2033045"/>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ファミリー・サポート・</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センターの希望利用日数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54FF990D-05C0-C2C1-440E-42F8A2013729}"/>
              </a:ext>
            </a:extLst>
          </p:cNvPr>
          <p:cNvSpPr txBox="1"/>
          <p:nvPr/>
        </p:nvSpPr>
        <p:spPr>
          <a:xfrm>
            <a:off x="3140363" y="2033045"/>
            <a:ext cx="284445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その他の</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AE24755A-BC2A-A4AB-2269-BDEA8ACE21A7}"/>
              </a:ext>
            </a:extLst>
          </p:cNvPr>
          <p:cNvSpPr txBox="1"/>
          <p:nvPr/>
        </p:nvSpPr>
        <p:spPr>
          <a:xfrm>
            <a:off x="6090301" y="2039530"/>
            <a:ext cx="275813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1" name="図 10">
            <a:extLst>
              <a:ext uri="{FF2B5EF4-FFF2-40B4-BE49-F238E27FC236}">
                <a16:creationId xmlns:a16="http://schemas.microsoft.com/office/drawing/2014/main" id="{D5C4A984-FAF1-E08E-7444-0F86000DE9C4}"/>
              </a:ext>
            </a:extLst>
          </p:cNvPr>
          <p:cNvPicPr>
            <a:picLocks noChangeAspect="1"/>
          </p:cNvPicPr>
          <p:nvPr/>
        </p:nvPicPr>
        <p:blipFill>
          <a:blip r:embed="rId2"/>
          <a:stretch>
            <a:fillRect/>
          </a:stretch>
        </p:blipFill>
        <p:spPr>
          <a:xfrm>
            <a:off x="-3088430" y="2558440"/>
            <a:ext cx="7992000" cy="3665815"/>
          </a:xfrm>
          <a:prstGeom prst="rect">
            <a:avLst/>
          </a:prstGeom>
        </p:spPr>
      </p:pic>
      <p:pic>
        <p:nvPicPr>
          <p:cNvPr id="13" name="図 12">
            <a:extLst>
              <a:ext uri="{FF2B5EF4-FFF2-40B4-BE49-F238E27FC236}">
                <a16:creationId xmlns:a16="http://schemas.microsoft.com/office/drawing/2014/main" id="{9332AE08-F8B6-2F60-817D-B520F5A9A3C5}"/>
              </a:ext>
            </a:extLst>
          </p:cNvPr>
          <p:cNvPicPr>
            <a:picLocks noChangeAspect="1"/>
          </p:cNvPicPr>
          <p:nvPr/>
        </p:nvPicPr>
        <p:blipFill>
          <a:blip r:embed="rId3"/>
          <a:stretch>
            <a:fillRect/>
          </a:stretch>
        </p:blipFill>
        <p:spPr>
          <a:xfrm>
            <a:off x="-253770" y="2610165"/>
            <a:ext cx="7992000" cy="3665815"/>
          </a:xfrm>
          <a:prstGeom prst="rect">
            <a:avLst/>
          </a:prstGeom>
        </p:spPr>
      </p:pic>
      <p:pic>
        <p:nvPicPr>
          <p:cNvPr id="17" name="図 16">
            <a:extLst>
              <a:ext uri="{FF2B5EF4-FFF2-40B4-BE49-F238E27FC236}">
                <a16:creationId xmlns:a16="http://schemas.microsoft.com/office/drawing/2014/main" id="{ED4F929C-9AF1-DC77-F42D-83EACE3E72C5}"/>
              </a:ext>
            </a:extLst>
          </p:cNvPr>
          <p:cNvPicPr>
            <a:picLocks noChangeAspect="1"/>
          </p:cNvPicPr>
          <p:nvPr/>
        </p:nvPicPr>
        <p:blipFill>
          <a:blip r:embed="rId4"/>
          <a:stretch>
            <a:fillRect/>
          </a:stretch>
        </p:blipFill>
        <p:spPr>
          <a:xfrm>
            <a:off x="2807006" y="2616863"/>
            <a:ext cx="7992000" cy="5436375"/>
          </a:xfrm>
          <a:prstGeom prst="rect">
            <a:avLst/>
          </a:prstGeom>
        </p:spPr>
      </p:pic>
      <p:sp>
        <p:nvSpPr>
          <p:cNvPr id="4" name="スライド番号プレースホルダー 3">
            <a:extLst>
              <a:ext uri="{FF2B5EF4-FFF2-40B4-BE49-F238E27FC236}">
                <a16:creationId xmlns:a16="http://schemas.microsoft.com/office/drawing/2014/main" id="{2C2806AC-0F9E-4991-7A0F-250891954956}"/>
              </a:ext>
            </a:extLst>
          </p:cNvPr>
          <p:cNvSpPr>
            <a:spLocks noGrp="1"/>
          </p:cNvSpPr>
          <p:nvPr>
            <p:ph type="sldNum" sz="quarter" idx="12"/>
          </p:nvPr>
        </p:nvSpPr>
        <p:spPr/>
        <p:txBody>
          <a:bodyPr/>
          <a:lstStyle/>
          <a:p>
            <a:fld id="{C4E6320A-E54E-4C75-AECD-96065BC1D0C9}" type="slidenum">
              <a:rPr kumimoji="1" lang="ja-JP" altLang="en-US" smtClean="0"/>
              <a:t>82</a:t>
            </a:fld>
            <a:endParaRPr kumimoji="1" lang="ja-JP" altLang="en-US" dirty="0"/>
          </a:p>
        </p:txBody>
      </p:sp>
    </p:spTree>
    <p:extLst>
      <p:ext uri="{BB962C8B-B14F-4D97-AF65-F5344CB8AC3E}">
        <p14:creationId xmlns:p14="http://schemas.microsoft.com/office/powerpoint/2010/main" val="28207799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ー小学校高学年の間に放課後過ごさせたい場所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「自宅」が</a:t>
            </a:r>
            <a:r>
              <a:rPr kumimoji="1" lang="en-US" altLang="ja-JP" sz="1400" dirty="0">
                <a:latin typeface="Meiryo UI" panose="020B0604030504040204" pitchFamily="50" charset="-128"/>
                <a:ea typeface="Meiryo UI" panose="020B0604030504040204" pitchFamily="50" charset="-128"/>
              </a:rPr>
              <a:t>55.4</a:t>
            </a:r>
            <a:r>
              <a:rPr kumimoji="1" lang="ja-JP" altLang="en-US" sz="1400" dirty="0">
                <a:latin typeface="Meiryo UI" panose="020B0604030504040204" pitchFamily="50" charset="-128"/>
                <a:ea typeface="Meiryo UI" panose="020B0604030504040204" pitchFamily="50" charset="-128"/>
              </a:rPr>
              <a:t>％で最も高く、次いで「習い事（ピアノ教室、スポーツクラブ、学習塾など）」が</a:t>
            </a:r>
            <a:r>
              <a:rPr kumimoji="1" lang="en-US" altLang="ja-JP" sz="1400" dirty="0">
                <a:latin typeface="Meiryo UI" panose="020B0604030504040204" pitchFamily="50" charset="-128"/>
                <a:ea typeface="Meiryo UI" panose="020B0604030504040204" pitchFamily="50" charset="-128"/>
              </a:rPr>
              <a:t>48.5</a:t>
            </a:r>
            <a:r>
              <a:rPr kumimoji="1" lang="ja-JP" altLang="en-US" sz="1400" dirty="0">
                <a:latin typeface="Meiryo UI" panose="020B0604030504040204" pitchFamily="50" charset="-128"/>
                <a:ea typeface="Meiryo UI" panose="020B0604030504040204" pitchFamily="50" charset="-128"/>
              </a:rPr>
              <a:t>％、「放課後児童クラブ」が</a:t>
            </a:r>
            <a:r>
              <a:rPr kumimoji="1" lang="en-US" altLang="ja-JP" sz="1400" dirty="0">
                <a:latin typeface="Meiryo UI" panose="020B0604030504040204" pitchFamily="50" charset="-128"/>
                <a:ea typeface="Meiryo UI" panose="020B0604030504040204" pitchFamily="50" charset="-128"/>
              </a:rPr>
              <a:t>28.6</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646890" y="1315668"/>
            <a:ext cx="785022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小学校高学年の間に放課後過ごさせたい場所</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8C1D95AC-248C-9C2D-ECF3-CFA9FD90F0CA}"/>
              </a:ext>
            </a:extLst>
          </p:cNvPr>
          <p:cNvPicPr>
            <a:picLocks noChangeAspect="1"/>
          </p:cNvPicPr>
          <p:nvPr/>
        </p:nvPicPr>
        <p:blipFill>
          <a:blip r:embed="rId2"/>
          <a:stretch>
            <a:fillRect/>
          </a:stretch>
        </p:blipFill>
        <p:spPr>
          <a:xfrm>
            <a:off x="0" y="1566741"/>
            <a:ext cx="7380000" cy="5446326"/>
          </a:xfrm>
          <a:prstGeom prst="rect">
            <a:avLst/>
          </a:prstGeom>
        </p:spPr>
      </p:pic>
      <p:sp>
        <p:nvSpPr>
          <p:cNvPr id="3" name="スライド番号プレースホルダー 2">
            <a:extLst>
              <a:ext uri="{FF2B5EF4-FFF2-40B4-BE49-F238E27FC236}">
                <a16:creationId xmlns:a16="http://schemas.microsoft.com/office/drawing/2014/main" id="{2B788F25-3C45-82C0-DEED-197F27C2B73C}"/>
              </a:ext>
            </a:extLst>
          </p:cNvPr>
          <p:cNvSpPr>
            <a:spLocks noGrp="1"/>
          </p:cNvSpPr>
          <p:nvPr>
            <p:ph type="sldNum" sz="quarter" idx="12"/>
          </p:nvPr>
        </p:nvSpPr>
        <p:spPr/>
        <p:txBody>
          <a:bodyPr/>
          <a:lstStyle/>
          <a:p>
            <a:fld id="{C4E6320A-E54E-4C75-AECD-96065BC1D0C9}" type="slidenum">
              <a:rPr kumimoji="1" lang="ja-JP" altLang="en-US" smtClean="0"/>
              <a:t>83</a:t>
            </a:fld>
            <a:endParaRPr kumimoji="1" lang="ja-JP" altLang="en-US" dirty="0"/>
          </a:p>
        </p:txBody>
      </p:sp>
    </p:spTree>
    <p:extLst>
      <p:ext uri="{BB962C8B-B14F-4D97-AF65-F5344CB8AC3E}">
        <p14:creationId xmlns:p14="http://schemas.microsoft.com/office/powerpoint/2010/main" val="10560353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ー小学校高学年の間に放課後過ごさせたい場所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自宅の希望利用日数は「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34.1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親・親せきの家、友人・知人の家の希望利用日数は「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28.4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9.6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8.2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放課後児童クラブの希望利用日数は「</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39.6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13.1</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50778" y="2176013"/>
            <a:ext cx="288174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自宅の</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2664A95D-4B2E-F126-F0E9-34DF4C61C7E4}"/>
              </a:ext>
            </a:extLst>
          </p:cNvPr>
          <p:cNvSpPr txBox="1"/>
          <p:nvPr/>
        </p:nvSpPr>
        <p:spPr>
          <a:xfrm>
            <a:off x="3157870" y="2176015"/>
            <a:ext cx="2828260"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親・親せきの家、</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友人・知人の家の希望利用日数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4C66F667-B623-7DD2-DDE4-6F1D447CBBEB}"/>
              </a:ext>
            </a:extLst>
          </p:cNvPr>
          <p:cNvSpPr txBox="1"/>
          <p:nvPr/>
        </p:nvSpPr>
        <p:spPr>
          <a:xfrm>
            <a:off x="6032744" y="2176014"/>
            <a:ext cx="285607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放課後児童クラブの</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2FB905F6-4769-2F5B-B4B4-E40D0D2E2521}"/>
              </a:ext>
            </a:extLst>
          </p:cNvPr>
          <p:cNvPicPr>
            <a:picLocks noChangeAspect="1"/>
          </p:cNvPicPr>
          <p:nvPr/>
        </p:nvPicPr>
        <p:blipFill>
          <a:blip r:embed="rId2"/>
          <a:stretch>
            <a:fillRect/>
          </a:stretch>
        </p:blipFill>
        <p:spPr>
          <a:xfrm>
            <a:off x="-2959146" y="2750062"/>
            <a:ext cx="7992000" cy="3665815"/>
          </a:xfrm>
          <a:prstGeom prst="rect">
            <a:avLst/>
          </a:prstGeom>
        </p:spPr>
      </p:pic>
      <p:pic>
        <p:nvPicPr>
          <p:cNvPr id="10" name="図 9">
            <a:extLst>
              <a:ext uri="{FF2B5EF4-FFF2-40B4-BE49-F238E27FC236}">
                <a16:creationId xmlns:a16="http://schemas.microsoft.com/office/drawing/2014/main" id="{D77C5B19-0DA2-DE91-A92D-98B56BD42F09}"/>
              </a:ext>
            </a:extLst>
          </p:cNvPr>
          <p:cNvPicPr>
            <a:picLocks noChangeAspect="1"/>
          </p:cNvPicPr>
          <p:nvPr/>
        </p:nvPicPr>
        <p:blipFill>
          <a:blip r:embed="rId3"/>
          <a:stretch>
            <a:fillRect/>
          </a:stretch>
        </p:blipFill>
        <p:spPr>
          <a:xfrm>
            <a:off x="-345054" y="2750062"/>
            <a:ext cx="7992000" cy="3665815"/>
          </a:xfrm>
          <a:prstGeom prst="rect">
            <a:avLst/>
          </a:prstGeom>
        </p:spPr>
      </p:pic>
      <p:pic>
        <p:nvPicPr>
          <p:cNvPr id="12" name="図 11">
            <a:extLst>
              <a:ext uri="{FF2B5EF4-FFF2-40B4-BE49-F238E27FC236}">
                <a16:creationId xmlns:a16="http://schemas.microsoft.com/office/drawing/2014/main" id="{D2E6679E-DDF4-8E1B-7A42-17765CD82FCB}"/>
              </a:ext>
            </a:extLst>
          </p:cNvPr>
          <p:cNvPicPr>
            <a:picLocks noChangeAspect="1"/>
          </p:cNvPicPr>
          <p:nvPr/>
        </p:nvPicPr>
        <p:blipFill>
          <a:blip r:embed="rId4"/>
          <a:stretch>
            <a:fillRect/>
          </a:stretch>
        </p:blipFill>
        <p:spPr>
          <a:xfrm>
            <a:off x="2696420" y="2750062"/>
            <a:ext cx="7992000" cy="3665815"/>
          </a:xfrm>
          <a:prstGeom prst="rect">
            <a:avLst/>
          </a:prstGeom>
        </p:spPr>
      </p:pic>
      <p:sp>
        <p:nvSpPr>
          <p:cNvPr id="5" name="スライド番号プレースホルダー 4">
            <a:extLst>
              <a:ext uri="{FF2B5EF4-FFF2-40B4-BE49-F238E27FC236}">
                <a16:creationId xmlns:a16="http://schemas.microsoft.com/office/drawing/2014/main" id="{EAFAA127-571F-EA00-67ED-230FAAD75B4A}"/>
              </a:ext>
            </a:extLst>
          </p:cNvPr>
          <p:cNvSpPr>
            <a:spLocks noGrp="1"/>
          </p:cNvSpPr>
          <p:nvPr>
            <p:ph type="sldNum" sz="quarter" idx="12"/>
          </p:nvPr>
        </p:nvSpPr>
        <p:spPr/>
        <p:txBody>
          <a:bodyPr/>
          <a:lstStyle/>
          <a:p>
            <a:fld id="{C4E6320A-E54E-4C75-AECD-96065BC1D0C9}" type="slidenum">
              <a:rPr kumimoji="1" lang="ja-JP" altLang="en-US" smtClean="0"/>
              <a:t>84</a:t>
            </a:fld>
            <a:endParaRPr kumimoji="1" lang="ja-JP" altLang="en-US" dirty="0"/>
          </a:p>
        </p:txBody>
      </p:sp>
    </p:spTree>
    <p:extLst>
      <p:ext uri="{BB962C8B-B14F-4D97-AF65-F5344CB8AC3E}">
        <p14:creationId xmlns:p14="http://schemas.microsoft.com/office/powerpoint/2010/main" val="211649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169551"/>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ー小学校高学年の間に放課後過ごさせたい場所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放課後子ども教室の希望利用日数は「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14.3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11.7</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児童館の希望利用日数は「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34.5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7.5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習い事の希望利用日数は「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38.9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682C1C2-5876-C9BA-B918-4F120FF09924}"/>
              </a:ext>
            </a:extLst>
          </p:cNvPr>
          <p:cNvSpPr txBox="1"/>
          <p:nvPr/>
        </p:nvSpPr>
        <p:spPr>
          <a:xfrm>
            <a:off x="292857" y="1934340"/>
            <a:ext cx="2830308"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放課後子ども教室</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6" name="テキスト ボックス 5">
            <a:extLst>
              <a:ext uri="{FF2B5EF4-FFF2-40B4-BE49-F238E27FC236}">
                <a16:creationId xmlns:a16="http://schemas.microsoft.com/office/drawing/2014/main" id="{153F956F-5B58-1383-BA90-DDC21A094265}"/>
              </a:ext>
            </a:extLst>
          </p:cNvPr>
          <p:cNvSpPr txBox="1"/>
          <p:nvPr/>
        </p:nvSpPr>
        <p:spPr>
          <a:xfrm>
            <a:off x="3123165" y="1934340"/>
            <a:ext cx="2918692"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児童館</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7" name="テキスト ボックス 6">
            <a:extLst>
              <a:ext uri="{FF2B5EF4-FFF2-40B4-BE49-F238E27FC236}">
                <a16:creationId xmlns:a16="http://schemas.microsoft.com/office/drawing/2014/main" id="{67A1FB0C-5414-EBCF-8F9A-A56456F4454D}"/>
              </a:ext>
            </a:extLst>
          </p:cNvPr>
          <p:cNvSpPr txBox="1"/>
          <p:nvPr/>
        </p:nvSpPr>
        <p:spPr>
          <a:xfrm>
            <a:off x="6041858" y="1934340"/>
            <a:ext cx="283030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習い事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3012D244-150C-9DF2-D120-5B6F3A329A9C}"/>
              </a:ext>
            </a:extLst>
          </p:cNvPr>
          <p:cNvPicPr>
            <a:picLocks noChangeAspect="1"/>
          </p:cNvPicPr>
          <p:nvPr/>
        </p:nvPicPr>
        <p:blipFill>
          <a:blip r:embed="rId2"/>
          <a:stretch>
            <a:fillRect/>
          </a:stretch>
        </p:blipFill>
        <p:spPr>
          <a:xfrm>
            <a:off x="-3027454" y="2585290"/>
            <a:ext cx="7992000" cy="3665815"/>
          </a:xfrm>
          <a:prstGeom prst="rect">
            <a:avLst/>
          </a:prstGeom>
        </p:spPr>
      </p:pic>
      <p:pic>
        <p:nvPicPr>
          <p:cNvPr id="12" name="図 11">
            <a:extLst>
              <a:ext uri="{FF2B5EF4-FFF2-40B4-BE49-F238E27FC236}">
                <a16:creationId xmlns:a16="http://schemas.microsoft.com/office/drawing/2014/main" id="{1EFDB01C-E500-10AE-5260-C2E8E0343C29}"/>
              </a:ext>
            </a:extLst>
          </p:cNvPr>
          <p:cNvPicPr>
            <a:picLocks noChangeAspect="1"/>
          </p:cNvPicPr>
          <p:nvPr/>
        </p:nvPicPr>
        <p:blipFill>
          <a:blip r:embed="rId3"/>
          <a:stretch>
            <a:fillRect/>
          </a:stretch>
        </p:blipFill>
        <p:spPr>
          <a:xfrm>
            <a:off x="-160294" y="2585290"/>
            <a:ext cx="7992000" cy="3665815"/>
          </a:xfrm>
          <a:prstGeom prst="rect">
            <a:avLst/>
          </a:prstGeom>
        </p:spPr>
      </p:pic>
      <p:pic>
        <p:nvPicPr>
          <p:cNvPr id="14" name="図 13">
            <a:extLst>
              <a:ext uri="{FF2B5EF4-FFF2-40B4-BE49-F238E27FC236}">
                <a16:creationId xmlns:a16="http://schemas.microsoft.com/office/drawing/2014/main" id="{A5D4B76D-7D00-A18E-5ECA-5B83F3C82CFB}"/>
              </a:ext>
            </a:extLst>
          </p:cNvPr>
          <p:cNvPicPr>
            <a:picLocks noChangeAspect="1"/>
          </p:cNvPicPr>
          <p:nvPr/>
        </p:nvPicPr>
        <p:blipFill>
          <a:blip r:embed="rId4"/>
          <a:stretch>
            <a:fillRect/>
          </a:stretch>
        </p:blipFill>
        <p:spPr>
          <a:xfrm>
            <a:off x="2594172" y="2585289"/>
            <a:ext cx="7992000" cy="3665815"/>
          </a:xfrm>
          <a:prstGeom prst="rect">
            <a:avLst/>
          </a:prstGeom>
        </p:spPr>
      </p:pic>
      <p:sp>
        <p:nvSpPr>
          <p:cNvPr id="3" name="スライド番号プレースホルダー 2">
            <a:extLst>
              <a:ext uri="{FF2B5EF4-FFF2-40B4-BE49-F238E27FC236}">
                <a16:creationId xmlns:a16="http://schemas.microsoft.com/office/drawing/2014/main" id="{912453F1-55C2-0DB3-8F7B-B18B826ADEA5}"/>
              </a:ext>
            </a:extLst>
          </p:cNvPr>
          <p:cNvSpPr>
            <a:spLocks noGrp="1"/>
          </p:cNvSpPr>
          <p:nvPr>
            <p:ph type="sldNum" sz="quarter" idx="12"/>
          </p:nvPr>
        </p:nvSpPr>
        <p:spPr/>
        <p:txBody>
          <a:bodyPr/>
          <a:lstStyle/>
          <a:p>
            <a:fld id="{C4E6320A-E54E-4C75-AECD-96065BC1D0C9}" type="slidenum">
              <a:rPr kumimoji="1" lang="ja-JP" altLang="en-US" smtClean="0"/>
              <a:t>85</a:t>
            </a:fld>
            <a:endParaRPr kumimoji="1" lang="ja-JP" altLang="en-US" dirty="0"/>
          </a:p>
        </p:txBody>
      </p:sp>
    </p:spTree>
    <p:extLst>
      <p:ext uri="{BB962C8B-B14F-4D97-AF65-F5344CB8AC3E}">
        <p14:creationId xmlns:p14="http://schemas.microsoft.com/office/powerpoint/2010/main" val="2010099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ー小学校高学年の間に放課後過ごさせたい場所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ファミリー・サポート・センターの希望利用日数は「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4.2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日」と「</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日」がともに</a:t>
            </a:r>
            <a:r>
              <a:rPr kumimoji="1" lang="en-US" altLang="ja-JP" sz="1400" dirty="0">
                <a:latin typeface="Meiryo UI" panose="020B0604030504040204" pitchFamily="50" charset="-128"/>
                <a:ea typeface="Meiryo UI" panose="020B0604030504040204" pitchFamily="50" charset="-128"/>
              </a:rPr>
              <a:t>3.4</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その他の希望利用日数は「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28.4</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15.9</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放課後児童クラブの希望利用終了時間は「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31.6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31.1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時台」が</a:t>
            </a:r>
            <a:r>
              <a:rPr kumimoji="1" lang="en-US" altLang="ja-JP" sz="1400" dirty="0">
                <a:latin typeface="Meiryo UI" panose="020B0604030504040204" pitchFamily="50" charset="-128"/>
                <a:ea typeface="Meiryo UI" panose="020B0604030504040204" pitchFamily="50" charset="-128"/>
              </a:rPr>
              <a:t>5.8</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CF423C2-90BD-65F8-565D-56013861E18D}"/>
              </a:ext>
            </a:extLst>
          </p:cNvPr>
          <p:cNvSpPr txBox="1"/>
          <p:nvPr/>
        </p:nvSpPr>
        <p:spPr>
          <a:xfrm>
            <a:off x="250816" y="2123525"/>
            <a:ext cx="283030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ファミリー・サポート・</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センターの希望利用日数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53233C48-6BF4-CCBF-913B-A023BD713742}"/>
              </a:ext>
            </a:extLst>
          </p:cNvPr>
          <p:cNvSpPr txBox="1"/>
          <p:nvPr/>
        </p:nvSpPr>
        <p:spPr>
          <a:xfrm>
            <a:off x="3081121" y="2123525"/>
            <a:ext cx="2757791"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2-7-19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その他の希望利用日数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A0F0D4C6-4DA0-632D-7389-F83A36A99CAF}"/>
              </a:ext>
            </a:extLst>
          </p:cNvPr>
          <p:cNvSpPr txBox="1"/>
          <p:nvPr/>
        </p:nvSpPr>
        <p:spPr>
          <a:xfrm>
            <a:off x="5999817" y="2123524"/>
            <a:ext cx="2830305"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5902E1C2-6FF6-A060-73E2-09FB17B2D796}"/>
              </a:ext>
            </a:extLst>
          </p:cNvPr>
          <p:cNvPicPr>
            <a:picLocks noChangeAspect="1"/>
          </p:cNvPicPr>
          <p:nvPr/>
        </p:nvPicPr>
        <p:blipFill>
          <a:blip r:embed="rId2"/>
          <a:stretch>
            <a:fillRect/>
          </a:stretch>
        </p:blipFill>
        <p:spPr>
          <a:xfrm>
            <a:off x="2807006" y="2585189"/>
            <a:ext cx="7992000" cy="5436375"/>
          </a:xfrm>
          <a:prstGeom prst="rect">
            <a:avLst/>
          </a:prstGeom>
        </p:spPr>
      </p:pic>
      <p:pic>
        <p:nvPicPr>
          <p:cNvPr id="12" name="図 11">
            <a:extLst>
              <a:ext uri="{FF2B5EF4-FFF2-40B4-BE49-F238E27FC236}">
                <a16:creationId xmlns:a16="http://schemas.microsoft.com/office/drawing/2014/main" id="{51B915DB-032E-CD69-55D9-A3A47B05C2E0}"/>
              </a:ext>
            </a:extLst>
          </p:cNvPr>
          <p:cNvPicPr>
            <a:picLocks noChangeAspect="1"/>
          </p:cNvPicPr>
          <p:nvPr/>
        </p:nvPicPr>
        <p:blipFill>
          <a:blip r:embed="rId3"/>
          <a:stretch>
            <a:fillRect/>
          </a:stretch>
        </p:blipFill>
        <p:spPr>
          <a:xfrm>
            <a:off x="-3108233" y="2679679"/>
            <a:ext cx="7992000" cy="3665815"/>
          </a:xfrm>
          <a:prstGeom prst="rect">
            <a:avLst/>
          </a:prstGeom>
        </p:spPr>
      </p:pic>
      <p:pic>
        <p:nvPicPr>
          <p:cNvPr id="14" name="図 13">
            <a:extLst>
              <a:ext uri="{FF2B5EF4-FFF2-40B4-BE49-F238E27FC236}">
                <a16:creationId xmlns:a16="http://schemas.microsoft.com/office/drawing/2014/main" id="{28929543-2886-EBC1-6AE0-8BFA52DAEDD8}"/>
              </a:ext>
            </a:extLst>
          </p:cNvPr>
          <p:cNvPicPr>
            <a:picLocks noChangeAspect="1"/>
          </p:cNvPicPr>
          <p:nvPr/>
        </p:nvPicPr>
        <p:blipFill>
          <a:blip r:embed="rId4"/>
          <a:stretch>
            <a:fillRect/>
          </a:stretch>
        </p:blipFill>
        <p:spPr>
          <a:xfrm>
            <a:off x="-335116" y="2653853"/>
            <a:ext cx="7992000" cy="3665815"/>
          </a:xfrm>
          <a:prstGeom prst="rect">
            <a:avLst/>
          </a:prstGeom>
        </p:spPr>
      </p:pic>
      <p:sp>
        <p:nvSpPr>
          <p:cNvPr id="5" name="スライド番号プレースホルダー 4">
            <a:extLst>
              <a:ext uri="{FF2B5EF4-FFF2-40B4-BE49-F238E27FC236}">
                <a16:creationId xmlns:a16="http://schemas.microsoft.com/office/drawing/2014/main" id="{AFF4EA04-A49B-17DC-BD6D-85C081BEE912}"/>
              </a:ext>
            </a:extLst>
          </p:cNvPr>
          <p:cNvSpPr>
            <a:spLocks noGrp="1"/>
          </p:cNvSpPr>
          <p:nvPr>
            <p:ph type="sldNum" sz="quarter" idx="12"/>
          </p:nvPr>
        </p:nvSpPr>
        <p:spPr/>
        <p:txBody>
          <a:bodyPr/>
          <a:lstStyle/>
          <a:p>
            <a:fld id="{C4E6320A-E54E-4C75-AECD-96065BC1D0C9}" type="slidenum">
              <a:rPr kumimoji="1" lang="ja-JP" altLang="en-US" smtClean="0"/>
              <a:t>86</a:t>
            </a:fld>
            <a:endParaRPr kumimoji="1" lang="ja-JP" altLang="en-US" dirty="0"/>
          </a:p>
        </p:txBody>
      </p:sp>
    </p:spTree>
    <p:extLst>
      <p:ext uri="{BB962C8B-B14F-4D97-AF65-F5344CB8AC3E}">
        <p14:creationId xmlns:p14="http://schemas.microsoft.com/office/powerpoint/2010/main" val="27836720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ー放課後児童クラブの利用希望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（１）土曜日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「利用する必要はない」が</a:t>
            </a:r>
            <a:r>
              <a:rPr kumimoji="1" lang="en-US" altLang="ja-JP" sz="1400" dirty="0">
                <a:latin typeface="Meiryo UI" panose="020B0604030504040204" pitchFamily="50" charset="-128"/>
                <a:ea typeface="Meiryo UI" panose="020B0604030504040204" pitchFamily="50" charset="-128"/>
              </a:rPr>
              <a:t>70.4</a:t>
            </a:r>
            <a:r>
              <a:rPr kumimoji="1" lang="ja-JP" altLang="en-US" sz="1400" dirty="0">
                <a:latin typeface="Meiryo UI" panose="020B0604030504040204" pitchFamily="50" charset="-128"/>
                <a:ea typeface="Meiryo UI" panose="020B0604030504040204" pitchFamily="50" charset="-128"/>
              </a:rPr>
              <a:t>％で最も高く、次いで「低学年（</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年生）の間は利用したい」が</a:t>
            </a:r>
            <a:r>
              <a:rPr kumimoji="1" lang="en-US" altLang="ja-JP" sz="1400" dirty="0">
                <a:latin typeface="Meiryo UI" panose="020B0604030504040204" pitchFamily="50" charset="-128"/>
                <a:ea typeface="Meiryo UI" panose="020B0604030504040204" pitchFamily="50" charset="-128"/>
              </a:rPr>
              <a:t>15.9</a:t>
            </a:r>
            <a:r>
              <a:rPr kumimoji="1" lang="ja-JP" altLang="en-US" sz="1400" dirty="0">
                <a:latin typeface="Meiryo UI" panose="020B0604030504040204" pitchFamily="50" charset="-128"/>
                <a:ea typeface="Meiryo UI" panose="020B0604030504040204" pitchFamily="50" charset="-128"/>
              </a:rPr>
              <a:t>％、「高学年（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年生）になっても利用したい」が</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2E12FF7-6BA0-5AD4-5C80-A0F73ADE597F}"/>
              </a:ext>
            </a:extLst>
          </p:cNvPr>
          <p:cNvSpPr txBox="1"/>
          <p:nvPr/>
        </p:nvSpPr>
        <p:spPr>
          <a:xfrm>
            <a:off x="2679692" y="1982821"/>
            <a:ext cx="3526277"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2A6C82AC-6E4B-B254-2BFC-167FE034C7C7}"/>
              </a:ext>
            </a:extLst>
          </p:cNvPr>
          <p:cNvPicPr>
            <a:picLocks noChangeAspect="1"/>
          </p:cNvPicPr>
          <p:nvPr/>
        </p:nvPicPr>
        <p:blipFill>
          <a:blip r:embed="rId2"/>
          <a:stretch>
            <a:fillRect/>
          </a:stretch>
        </p:blipFill>
        <p:spPr>
          <a:xfrm>
            <a:off x="176831" y="2480583"/>
            <a:ext cx="8532000" cy="3655005"/>
          </a:xfrm>
          <a:prstGeom prst="rect">
            <a:avLst/>
          </a:prstGeom>
        </p:spPr>
      </p:pic>
      <p:sp>
        <p:nvSpPr>
          <p:cNvPr id="3" name="スライド番号プレースホルダー 2">
            <a:extLst>
              <a:ext uri="{FF2B5EF4-FFF2-40B4-BE49-F238E27FC236}">
                <a16:creationId xmlns:a16="http://schemas.microsoft.com/office/drawing/2014/main" id="{993A38DF-7D5C-DD73-11DF-23E2C5C6FFC3}"/>
              </a:ext>
            </a:extLst>
          </p:cNvPr>
          <p:cNvSpPr>
            <a:spLocks noGrp="1"/>
          </p:cNvSpPr>
          <p:nvPr>
            <p:ph type="sldNum" sz="quarter" idx="12"/>
          </p:nvPr>
        </p:nvSpPr>
        <p:spPr/>
        <p:txBody>
          <a:bodyPr/>
          <a:lstStyle/>
          <a:p>
            <a:fld id="{C4E6320A-E54E-4C75-AECD-96065BC1D0C9}" type="slidenum">
              <a:rPr kumimoji="1" lang="ja-JP" altLang="en-US" smtClean="0"/>
              <a:t>87</a:t>
            </a:fld>
            <a:endParaRPr kumimoji="1" lang="ja-JP" altLang="en-US" dirty="0"/>
          </a:p>
        </p:txBody>
      </p:sp>
    </p:spTree>
    <p:extLst>
      <p:ext uri="{BB962C8B-B14F-4D97-AF65-F5344CB8AC3E}">
        <p14:creationId xmlns:p14="http://schemas.microsoft.com/office/powerpoint/2010/main" val="1633505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463541"/>
            <a:ext cx="8948760" cy="1815882"/>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ー放課後児童クラブの利用希望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（１）土曜日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zh-CN" altLang="en-US" sz="1400" dirty="0">
                <a:latin typeface="Meiryo UI" panose="020B0604030504040204" pitchFamily="50" charset="-128"/>
                <a:ea typeface="Meiryo UI" panose="020B0604030504040204" pitchFamily="50" charset="-128"/>
              </a:rPr>
              <a:t>低学年（１～３年生）</a:t>
            </a:r>
            <a:r>
              <a:rPr kumimoji="1" lang="ja-JP" altLang="en-US" sz="1400" dirty="0">
                <a:latin typeface="Meiryo UI" panose="020B0604030504040204" pitchFamily="50" charset="-128"/>
                <a:ea typeface="Meiryo UI" panose="020B0604030504040204" pitchFamily="50" charset="-128"/>
              </a:rPr>
              <a:t>の希望利用開始時間は　「</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50.1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8.8</a:t>
            </a:r>
            <a:r>
              <a:rPr kumimoji="1" lang="ja-JP" altLang="en-US" sz="1400" dirty="0">
                <a:latin typeface="Meiryo UI" panose="020B0604030504040204" pitchFamily="50" charset="-128"/>
                <a:ea typeface="Meiryo UI" panose="020B0604030504040204" pitchFamily="50" charset="-128"/>
              </a:rPr>
              <a:t>％となっている。希望利用終了時間は「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35.7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35.1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9.1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a:t>
            </a:r>
            <a:r>
              <a:rPr kumimoji="1" lang="zh-CN" altLang="en-US" sz="1400" dirty="0">
                <a:latin typeface="Meiryo UI" panose="020B0604030504040204" pitchFamily="50" charset="-128"/>
                <a:ea typeface="Meiryo UI" panose="020B0604030504040204" pitchFamily="50" charset="-128"/>
              </a:rPr>
              <a:t>高学年（４～６年生）</a:t>
            </a:r>
            <a:r>
              <a:rPr kumimoji="1" lang="ja-JP" altLang="en-US" sz="1400" dirty="0">
                <a:latin typeface="Meiryo UI" panose="020B0604030504040204" pitchFamily="50" charset="-128"/>
                <a:ea typeface="Meiryo UI" panose="020B0604030504040204" pitchFamily="50" charset="-128"/>
              </a:rPr>
              <a:t>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47.6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16.9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13.2</a:t>
            </a:r>
            <a:r>
              <a:rPr kumimoji="1" lang="ja-JP" altLang="en-US" sz="1400" dirty="0">
                <a:latin typeface="Meiryo UI" panose="020B0604030504040204" pitchFamily="50" charset="-128"/>
                <a:ea typeface="Meiryo UI" panose="020B0604030504040204" pitchFamily="50" charset="-128"/>
              </a:rPr>
              <a:t>％となっている。希望利用終了時間は「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37.0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26.0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11.0</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3" name="テキスト ボックス 2">
            <a:extLst>
              <a:ext uri="{FF2B5EF4-FFF2-40B4-BE49-F238E27FC236}">
                <a16:creationId xmlns:a16="http://schemas.microsoft.com/office/drawing/2014/main" id="{AA1D9237-AFFF-EF17-13FE-588D48A351C1}"/>
              </a:ext>
            </a:extLst>
          </p:cNvPr>
          <p:cNvSpPr txBox="1"/>
          <p:nvPr/>
        </p:nvSpPr>
        <p:spPr>
          <a:xfrm>
            <a:off x="4617866" y="2279423"/>
            <a:ext cx="2170544"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0F7733A4-42D0-A8D3-81EE-BCC70CA574E6}"/>
              </a:ext>
            </a:extLst>
          </p:cNvPr>
          <p:cNvSpPr txBox="1"/>
          <p:nvPr/>
        </p:nvSpPr>
        <p:spPr>
          <a:xfrm>
            <a:off x="6871538" y="2279423"/>
            <a:ext cx="2047231"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AA1D9237-AFFF-EF17-13FE-588D48A351C1}"/>
              </a:ext>
            </a:extLst>
          </p:cNvPr>
          <p:cNvSpPr txBox="1"/>
          <p:nvPr/>
        </p:nvSpPr>
        <p:spPr>
          <a:xfrm>
            <a:off x="299719" y="2279423"/>
            <a:ext cx="214760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0F7733A4-42D0-A8D3-81EE-BCC70CA574E6}"/>
              </a:ext>
            </a:extLst>
          </p:cNvPr>
          <p:cNvSpPr txBox="1"/>
          <p:nvPr/>
        </p:nvSpPr>
        <p:spPr>
          <a:xfrm>
            <a:off x="2487508" y="2279423"/>
            <a:ext cx="2130357"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E4A12803-80ED-7607-C885-890482464FC4}"/>
              </a:ext>
            </a:extLst>
          </p:cNvPr>
          <p:cNvPicPr>
            <a:picLocks noChangeAspect="1"/>
          </p:cNvPicPr>
          <p:nvPr/>
        </p:nvPicPr>
        <p:blipFill>
          <a:blip r:embed="rId2"/>
          <a:stretch>
            <a:fillRect/>
          </a:stretch>
        </p:blipFill>
        <p:spPr>
          <a:xfrm>
            <a:off x="-2154015" y="2925754"/>
            <a:ext cx="5785104" cy="3293059"/>
          </a:xfrm>
          <a:prstGeom prst="rect">
            <a:avLst/>
          </a:prstGeom>
        </p:spPr>
      </p:pic>
      <p:pic>
        <p:nvPicPr>
          <p:cNvPr id="12" name="図 11">
            <a:extLst>
              <a:ext uri="{FF2B5EF4-FFF2-40B4-BE49-F238E27FC236}">
                <a16:creationId xmlns:a16="http://schemas.microsoft.com/office/drawing/2014/main" id="{C4DA9590-34F6-FD7C-0714-9DC2333EC6BB}"/>
              </a:ext>
            </a:extLst>
          </p:cNvPr>
          <p:cNvPicPr>
            <a:picLocks noChangeAspect="1"/>
          </p:cNvPicPr>
          <p:nvPr/>
        </p:nvPicPr>
        <p:blipFill>
          <a:blip r:embed="rId3"/>
          <a:stretch>
            <a:fillRect/>
          </a:stretch>
        </p:blipFill>
        <p:spPr>
          <a:xfrm>
            <a:off x="-91634" y="2923642"/>
            <a:ext cx="5785104" cy="3934358"/>
          </a:xfrm>
          <a:prstGeom prst="rect">
            <a:avLst/>
          </a:prstGeom>
        </p:spPr>
      </p:pic>
      <p:pic>
        <p:nvPicPr>
          <p:cNvPr id="14" name="図 13">
            <a:extLst>
              <a:ext uri="{FF2B5EF4-FFF2-40B4-BE49-F238E27FC236}">
                <a16:creationId xmlns:a16="http://schemas.microsoft.com/office/drawing/2014/main" id="{C4B377D5-4F34-7310-CEE9-8121EC67CF34}"/>
              </a:ext>
            </a:extLst>
          </p:cNvPr>
          <p:cNvPicPr>
            <a:picLocks noChangeAspect="1"/>
          </p:cNvPicPr>
          <p:nvPr/>
        </p:nvPicPr>
        <p:blipFill>
          <a:blip r:embed="rId4"/>
          <a:stretch>
            <a:fillRect/>
          </a:stretch>
        </p:blipFill>
        <p:spPr>
          <a:xfrm>
            <a:off x="1970747" y="2925754"/>
            <a:ext cx="5785104" cy="3293059"/>
          </a:xfrm>
          <a:prstGeom prst="rect">
            <a:avLst/>
          </a:prstGeom>
        </p:spPr>
      </p:pic>
      <p:pic>
        <p:nvPicPr>
          <p:cNvPr id="16" name="図 15">
            <a:extLst>
              <a:ext uri="{FF2B5EF4-FFF2-40B4-BE49-F238E27FC236}">
                <a16:creationId xmlns:a16="http://schemas.microsoft.com/office/drawing/2014/main" id="{5A07F64A-C20B-6FF0-E46B-DDB2AA1F2B07}"/>
              </a:ext>
            </a:extLst>
          </p:cNvPr>
          <p:cNvPicPr>
            <a:picLocks noChangeAspect="1"/>
          </p:cNvPicPr>
          <p:nvPr/>
        </p:nvPicPr>
        <p:blipFill>
          <a:blip r:embed="rId5"/>
          <a:stretch>
            <a:fillRect/>
          </a:stretch>
        </p:blipFill>
        <p:spPr>
          <a:xfrm>
            <a:off x="4280701" y="2923642"/>
            <a:ext cx="5785104" cy="3934358"/>
          </a:xfrm>
          <a:prstGeom prst="rect">
            <a:avLst/>
          </a:prstGeom>
        </p:spPr>
      </p:pic>
      <p:sp>
        <p:nvSpPr>
          <p:cNvPr id="6" name="スライド番号プレースホルダー 5">
            <a:extLst>
              <a:ext uri="{FF2B5EF4-FFF2-40B4-BE49-F238E27FC236}">
                <a16:creationId xmlns:a16="http://schemas.microsoft.com/office/drawing/2014/main" id="{E2C388A5-8F27-383B-4257-53555960D395}"/>
              </a:ext>
            </a:extLst>
          </p:cNvPr>
          <p:cNvSpPr>
            <a:spLocks noGrp="1"/>
          </p:cNvSpPr>
          <p:nvPr>
            <p:ph type="sldNum" sz="quarter" idx="12"/>
          </p:nvPr>
        </p:nvSpPr>
        <p:spPr/>
        <p:txBody>
          <a:bodyPr/>
          <a:lstStyle/>
          <a:p>
            <a:fld id="{C4E6320A-E54E-4C75-AECD-96065BC1D0C9}" type="slidenum">
              <a:rPr kumimoji="1" lang="ja-JP" altLang="en-US" smtClean="0"/>
              <a:t>88</a:t>
            </a:fld>
            <a:endParaRPr kumimoji="1" lang="ja-JP" altLang="en-US" dirty="0"/>
          </a:p>
        </p:txBody>
      </p:sp>
    </p:spTree>
    <p:extLst>
      <p:ext uri="{BB962C8B-B14F-4D97-AF65-F5344CB8AC3E}">
        <p14:creationId xmlns:p14="http://schemas.microsoft.com/office/powerpoint/2010/main" val="321788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１　家族構成や保護者就労状況などについて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◆問８ー子育て（教育を含む）を主にしている人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「父母ともに」が</a:t>
            </a:r>
            <a:r>
              <a:rPr kumimoji="1" lang="en-US" altLang="ja-JP" sz="1400" dirty="0">
                <a:latin typeface="Meiryo UI" panose="020B0604030504040204" pitchFamily="50" charset="-128"/>
                <a:ea typeface="Meiryo UI" panose="020B0604030504040204" pitchFamily="50" charset="-128"/>
              </a:rPr>
              <a:t>57.9</a:t>
            </a:r>
            <a:r>
              <a:rPr kumimoji="1" lang="ja-JP" altLang="en-US" sz="1400" dirty="0">
                <a:latin typeface="Meiryo UI" panose="020B0604030504040204" pitchFamily="50" charset="-128"/>
                <a:ea typeface="Meiryo UI" panose="020B0604030504040204" pitchFamily="50" charset="-128"/>
              </a:rPr>
              <a:t>％で最も高く、次いで「主に母親」が</a:t>
            </a:r>
            <a:r>
              <a:rPr kumimoji="1" lang="en-US" altLang="ja-JP" sz="1400" dirty="0">
                <a:latin typeface="Meiryo UI" panose="020B0604030504040204" pitchFamily="50" charset="-128"/>
                <a:ea typeface="Meiryo UI" panose="020B0604030504040204" pitchFamily="50" charset="-128"/>
              </a:rPr>
              <a:t>39.0</a:t>
            </a:r>
            <a:r>
              <a:rPr kumimoji="1" lang="ja-JP" altLang="en-US" sz="1400" dirty="0">
                <a:latin typeface="Meiryo UI" panose="020B0604030504040204" pitchFamily="50" charset="-128"/>
                <a:ea typeface="Meiryo UI" panose="020B0604030504040204" pitchFamily="50" charset="-128"/>
              </a:rPr>
              <a:t>％、「主に父親」が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％、「主に祖父母」が</a:t>
            </a:r>
            <a:r>
              <a:rPr kumimoji="1" lang="en-US" altLang="ja-JP" sz="1400" dirty="0">
                <a:latin typeface="Meiryo UI" panose="020B0604030504040204" pitchFamily="50" charset="-128"/>
                <a:ea typeface="Meiryo UI" panose="020B0604030504040204" pitchFamily="50" charset="-128"/>
              </a:rPr>
              <a:t>0.2</a:t>
            </a:r>
            <a:r>
              <a:rPr kumimoji="1" lang="ja-JP" altLang="en-US" sz="1400" dirty="0">
                <a:latin typeface="Meiryo UI" panose="020B0604030504040204" pitchFamily="50" charset="-128"/>
                <a:ea typeface="Meiryo UI" panose="020B0604030504040204" pitchFamily="50" charset="-128"/>
              </a:rPr>
              <a:t>％となっています。また、前回調査と比べると、「父母ともに」の割合が増加し、「主に母親」の割合が減少しており、「共育て」がすすんできている結果となっています。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487222" y="1598870"/>
            <a:ext cx="4594860"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2-1-9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子育て（教育を含む）を主にしている人</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5" name="図 4">
            <a:extLst>
              <a:ext uri="{FF2B5EF4-FFF2-40B4-BE49-F238E27FC236}">
                <a16:creationId xmlns:a16="http://schemas.microsoft.com/office/drawing/2014/main" id="{A9DDE411-F334-0EC6-E899-8A5E9A818C7E}"/>
              </a:ext>
            </a:extLst>
          </p:cNvPr>
          <p:cNvPicPr>
            <a:picLocks noChangeAspect="1"/>
          </p:cNvPicPr>
          <p:nvPr/>
        </p:nvPicPr>
        <p:blipFill>
          <a:blip r:embed="rId2"/>
          <a:stretch>
            <a:fillRect/>
          </a:stretch>
        </p:blipFill>
        <p:spPr>
          <a:xfrm>
            <a:off x="-342125" y="2058432"/>
            <a:ext cx="8172000" cy="4480481"/>
          </a:xfrm>
          <a:prstGeom prst="rect">
            <a:avLst/>
          </a:prstGeom>
        </p:spPr>
      </p:pic>
      <p:sp>
        <p:nvSpPr>
          <p:cNvPr id="3" name="スライド番号プレースホルダー 2">
            <a:extLst>
              <a:ext uri="{FF2B5EF4-FFF2-40B4-BE49-F238E27FC236}">
                <a16:creationId xmlns:a16="http://schemas.microsoft.com/office/drawing/2014/main" id="{6C8546C0-BBE7-291A-6F3A-6C4F2B658DA8}"/>
              </a:ext>
            </a:extLst>
          </p:cNvPr>
          <p:cNvSpPr>
            <a:spLocks noGrp="1"/>
          </p:cNvSpPr>
          <p:nvPr>
            <p:ph type="sldNum" sz="quarter" idx="12"/>
          </p:nvPr>
        </p:nvSpPr>
        <p:spPr/>
        <p:txBody>
          <a:bodyPr/>
          <a:lstStyle/>
          <a:p>
            <a:fld id="{C4E6320A-E54E-4C75-AECD-96065BC1D0C9}" type="slidenum">
              <a:rPr kumimoji="1" lang="ja-JP" altLang="en-US" smtClean="0"/>
              <a:t>8</a:t>
            </a:fld>
            <a:endParaRPr kumimoji="1" lang="ja-JP" altLang="en-US" dirty="0"/>
          </a:p>
        </p:txBody>
      </p:sp>
    </p:spTree>
    <p:extLst>
      <p:ext uri="{BB962C8B-B14F-4D97-AF65-F5344CB8AC3E}">
        <p14:creationId xmlns:p14="http://schemas.microsoft.com/office/powerpoint/2010/main" val="1060588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954107"/>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ー放課後児童クラブの利用希望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（２）日曜日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「利用する必要はない」が</a:t>
            </a:r>
            <a:r>
              <a:rPr kumimoji="1" lang="en-US" altLang="ja-JP" sz="1400" dirty="0">
                <a:latin typeface="Meiryo UI" panose="020B0604030504040204" pitchFamily="50" charset="-128"/>
                <a:ea typeface="Meiryo UI" panose="020B0604030504040204" pitchFamily="50" charset="-128"/>
              </a:rPr>
              <a:t>73.5</a:t>
            </a:r>
            <a:r>
              <a:rPr kumimoji="1" lang="ja-JP" altLang="en-US" sz="1400" dirty="0">
                <a:latin typeface="Meiryo UI" panose="020B0604030504040204" pitchFamily="50" charset="-128"/>
                <a:ea typeface="Meiryo UI" panose="020B0604030504040204" pitchFamily="50" charset="-128"/>
              </a:rPr>
              <a:t>％で最も高く、次いで「低学年（</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年生）の間は利用したい」が</a:t>
            </a:r>
            <a:r>
              <a:rPr kumimoji="1" lang="en-US" altLang="ja-JP" sz="1400" dirty="0">
                <a:latin typeface="Meiryo UI" panose="020B0604030504040204" pitchFamily="50" charset="-128"/>
                <a:ea typeface="Meiryo UI" panose="020B0604030504040204" pitchFamily="50" charset="-128"/>
              </a:rPr>
              <a:t>11.4</a:t>
            </a:r>
            <a:r>
              <a:rPr kumimoji="1" lang="ja-JP" altLang="en-US" sz="1400" dirty="0">
                <a:latin typeface="Meiryo UI" panose="020B0604030504040204" pitchFamily="50" charset="-128"/>
                <a:ea typeface="Meiryo UI" panose="020B0604030504040204" pitchFamily="50" charset="-128"/>
              </a:rPr>
              <a:t>％、「高学年（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年生）になっても利用したい」が</a:t>
            </a:r>
            <a:r>
              <a:rPr kumimoji="1" lang="en-US" altLang="ja-JP" sz="1400" dirty="0">
                <a:latin typeface="Meiryo UI" panose="020B0604030504040204" pitchFamily="50" charset="-128"/>
                <a:ea typeface="Meiryo UI" panose="020B0604030504040204" pitchFamily="50" charset="-128"/>
              </a:rPr>
              <a:t>6.7</a:t>
            </a:r>
            <a:r>
              <a:rPr kumimoji="1" lang="ja-JP" altLang="en-US" sz="1400" dirty="0">
                <a:latin typeface="Meiryo UI" panose="020B0604030504040204" pitchFamily="50" charset="-128"/>
                <a:ea typeface="Meiryo UI" panose="020B0604030504040204" pitchFamily="50" charset="-128"/>
              </a:rPr>
              <a:t>％となっています。　</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2E12FF7-6BA0-5AD4-5C80-A0F73ADE597F}"/>
              </a:ext>
            </a:extLst>
          </p:cNvPr>
          <p:cNvSpPr txBox="1"/>
          <p:nvPr/>
        </p:nvSpPr>
        <p:spPr>
          <a:xfrm>
            <a:off x="2600481" y="1959420"/>
            <a:ext cx="3526277"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放課後児童クラブの利用希望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044891C5-B378-04B0-37B8-52EB962A07CE}"/>
              </a:ext>
            </a:extLst>
          </p:cNvPr>
          <p:cNvPicPr>
            <a:picLocks noChangeAspect="1"/>
          </p:cNvPicPr>
          <p:nvPr/>
        </p:nvPicPr>
        <p:blipFill>
          <a:blip r:embed="rId2"/>
          <a:stretch>
            <a:fillRect/>
          </a:stretch>
        </p:blipFill>
        <p:spPr>
          <a:xfrm>
            <a:off x="97620" y="2479478"/>
            <a:ext cx="8532000" cy="3655005"/>
          </a:xfrm>
          <a:prstGeom prst="rect">
            <a:avLst/>
          </a:prstGeom>
        </p:spPr>
      </p:pic>
      <p:sp>
        <p:nvSpPr>
          <p:cNvPr id="3" name="スライド番号プレースホルダー 2">
            <a:extLst>
              <a:ext uri="{FF2B5EF4-FFF2-40B4-BE49-F238E27FC236}">
                <a16:creationId xmlns:a16="http://schemas.microsoft.com/office/drawing/2014/main" id="{FC8944DF-8FBB-3C17-61A3-B109B916CD68}"/>
              </a:ext>
            </a:extLst>
          </p:cNvPr>
          <p:cNvSpPr>
            <a:spLocks noGrp="1"/>
          </p:cNvSpPr>
          <p:nvPr>
            <p:ph type="sldNum" sz="quarter" idx="12"/>
          </p:nvPr>
        </p:nvSpPr>
        <p:spPr/>
        <p:txBody>
          <a:bodyPr/>
          <a:lstStyle/>
          <a:p>
            <a:fld id="{C4E6320A-E54E-4C75-AECD-96065BC1D0C9}" type="slidenum">
              <a:rPr kumimoji="1" lang="ja-JP" altLang="en-US" smtClean="0"/>
              <a:t>89</a:t>
            </a:fld>
            <a:endParaRPr kumimoji="1" lang="ja-JP" altLang="en-US" dirty="0"/>
          </a:p>
        </p:txBody>
      </p:sp>
    </p:spTree>
    <p:extLst>
      <p:ext uri="{BB962C8B-B14F-4D97-AF65-F5344CB8AC3E}">
        <p14:creationId xmlns:p14="http://schemas.microsoft.com/office/powerpoint/2010/main" val="3275559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331F56B-A45E-2D31-3DB2-74A748719249}"/>
              </a:ext>
            </a:extLst>
          </p:cNvPr>
          <p:cNvPicPr>
            <a:picLocks noChangeAspect="1"/>
          </p:cNvPicPr>
          <p:nvPr/>
        </p:nvPicPr>
        <p:blipFill>
          <a:blip r:embed="rId2"/>
          <a:stretch>
            <a:fillRect/>
          </a:stretch>
        </p:blipFill>
        <p:spPr>
          <a:xfrm>
            <a:off x="4301442" y="3099436"/>
            <a:ext cx="5785104" cy="3934358"/>
          </a:xfrm>
          <a:prstGeom prst="rect">
            <a:avLst/>
          </a:prstGeom>
        </p:spPr>
      </p:pic>
      <p:pic>
        <p:nvPicPr>
          <p:cNvPr id="10" name="図 9">
            <a:extLst>
              <a:ext uri="{FF2B5EF4-FFF2-40B4-BE49-F238E27FC236}">
                <a16:creationId xmlns:a16="http://schemas.microsoft.com/office/drawing/2014/main" id="{3CFB13FC-7DCF-5FAF-FEF5-7B23D804DF01}"/>
              </a:ext>
            </a:extLst>
          </p:cNvPr>
          <p:cNvPicPr>
            <a:picLocks noChangeAspect="1"/>
          </p:cNvPicPr>
          <p:nvPr/>
        </p:nvPicPr>
        <p:blipFill>
          <a:blip r:embed="rId3"/>
          <a:stretch>
            <a:fillRect/>
          </a:stretch>
        </p:blipFill>
        <p:spPr>
          <a:xfrm>
            <a:off x="-140412" y="3106367"/>
            <a:ext cx="5785104" cy="3934358"/>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ー放課後児童クラブの利用希望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（２）日曜日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低学年（１～３年生）の希望利用開始時間は　「</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43.6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22.7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37.9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6.5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時」と「</a:t>
            </a:r>
            <a:r>
              <a:rPr kumimoji="1" lang="en-US" altLang="ja-JP" sz="1400" dirty="0">
                <a:latin typeface="Meiryo UI" panose="020B0604030504040204" pitchFamily="50" charset="-128"/>
                <a:ea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rPr>
              <a:t>時以降」がともに</a:t>
            </a:r>
            <a:r>
              <a:rPr kumimoji="1" lang="en-US" altLang="ja-JP" sz="1400" dirty="0">
                <a:latin typeface="Meiryo UI" panose="020B0604030504040204" pitchFamily="50" charset="-128"/>
                <a:ea typeface="Meiryo UI" panose="020B0604030504040204" pitchFamily="50" charset="-128"/>
              </a:rPr>
              <a:t>0.6</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高学年（４～６年生）の希望利用開始時間は「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54.1</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13.1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11.5</a:t>
            </a:r>
            <a:r>
              <a:rPr kumimoji="1" lang="ja-JP" altLang="en-US" sz="1400" dirty="0">
                <a:latin typeface="Meiryo UI" panose="020B0604030504040204" pitchFamily="50" charset="-128"/>
                <a:ea typeface="Meiryo UI" panose="020B0604030504040204" pitchFamily="50" charset="-128"/>
              </a:rPr>
              <a:t>％となっている。希望利用終了時間は「</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37.9</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19.0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17.2</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3" name="テキスト ボックス 2">
            <a:extLst>
              <a:ext uri="{FF2B5EF4-FFF2-40B4-BE49-F238E27FC236}">
                <a16:creationId xmlns:a16="http://schemas.microsoft.com/office/drawing/2014/main" id="{AA1D9237-AFFF-EF17-13FE-588D48A351C1}"/>
              </a:ext>
            </a:extLst>
          </p:cNvPr>
          <p:cNvSpPr txBox="1"/>
          <p:nvPr/>
        </p:nvSpPr>
        <p:spPr>
          <a:xfrm>
            <a:off x="4582510" y="2533648"/>
            <a:ext cx="2124364"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0F7733A4-42D0-A8D3-81EE-BCC70CA574E6}"/>
              </a:ext>
            </a:extLst>
          </p:cNvPr>
          <p:cNvSpPr txBox="1"/>
          <p:nvPr/>
        </p:nvSpPr>
        <p:spPr>
          <a:xfrm>
            <a:off x="6706874" y="2533648"/>
            <a:ext cx="2170547"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AA1D9237-AFFF-EF17-13FE-588D48A351C1}"/>
              </a:ext>
            </a:extLst>
          </p:cNvPr>
          <p:cNvSpPr txBox="1"/>
          <p:nvPr/>
        </p:nvSpPr>
        <p:spPr>
          <a:xfrm>
            <a:off x="256283" y="2533648"/>
            <a:ext cx="2170546"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0F7733A4-42D0-A8D3-81EE-BCC70CA574E6}"/>
              </a:ext>
            </a:extLst>
          </p:cNvPr>
          <p:cNvSpPr txBox="1"/>
          <p:nvPr/>
        </p:nvSpPr>
        <p:spPr>
          <a:xfrm>
            <a:off x="2411962" y="2533648"/>
            <a:ext cx="2170547"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2-7-28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576EF917-31BF-0264-56FB-876651E44B13}"/>
              </a:ext>
            </a:extLst>
          </p:cNvPr>
          <p:cNvPicPr>
            <a:picLocks noChangeAspect="1"/>
          </p:cNvPicPr>
          <p:nvPr/>
        </p:nvPicPr>
        <p:blipFill>
          <a:blip r:embed="rId4"/>
          <a:stretch>
            <a:fillRect/>
          </a:stretch>
        </p:blipFill>
        <p:spPr>
          <a:xfrm>
            <a:off x="-2195842" y="3268861"/>
            <a:ext cx="5785104" cy="3293059"/>
          </a:xfrm>
          <a:prstGeom prst="rect">
            <a:avLst/>
          </a:prstGeom>
        </p:spPr>
      </p:pic>
      <p:pic>
        <p:nvPicPr>
          <p:cNvPr id="12" name="図 11">
            <a:extLst>
              <a:ext uri="{FF2B5EF4-FFF2-40B4-BE49-F238E27FC236}">
                <a16:creationId xmlns:a16="http://schemas.microsoft.com/office/drawing/2014/main" id="{4B8A6FEF-5E62-2A65-AFE9-0D5D076ABE7B}"/>
              </a:ext>
            </a:extLst>
          </p:cNvPr>
          <p:cNvPicPr>
            <a:picLocks noChangeAspect="1"/>
          </p:cNvPicPr>
          <p:nvPr/>
        </p:nvPicPr>
        <p:blipFill>
          <a:blip r:embed="rId5"/>
          <a:stretch>
            <a:fillRect/>
          </a:stretch>
        </p:blipFill>
        <p:spPr>
          <a:xfrm>
            <a:off x="2007043" y="3261930"/>
            <a:ext cx="5785104" cy="3293059"/>
          </a:xfrm>
          <a:prstGeom prst="rect">
            <a:avLst/>
          </a:prstGeom>
        </p:spPr>
      </p:pic>
      <p:sp>
        <p:nvSpPr>
          <p:cNvPr id="6" name="スライド番号プレースホルダー 5">
            <a:extLst>
              <a:ext uri="{FF2B5EF4-FFF2-40B4-BE49-F238E27FC236}">
                <a16:creationId xmlns:a16="http://schemas.microsoft.com/office/drawing/2014/main" id="{EE521748-8B9C-11D0-DEFB-9D817A0A4009}"/>
              </a:ext>
            </a:extLst>
          </p:cNvPr>
          <p:cNvSpPr>
            <a:spLocks noGrp="1"/>
          </p:cNvSpPr>
          <p:nvPr>
            <p:ph type="sldNum" sz="quarter" idx="12"/>
          </p:nvPr>
        </p:nvSpPr>
        <p:spPr/>
        <p:txBody>
          <a:bodyPr/>
          <a:lstStyle/>
          <a:p>
            <a:fld id="{C4E6320A-E54E-4C75-AECD-96065BC1D0C9}" type="slidenum">
              <a:rPr kumimoji="1" lang="ja-JP" altLang="en-US" smtClean="0"/>
              <a:t>90</a:t>
            </a:fld>
            <a:endParaRPr kumimoji="1" lang="ja-JP" altLang="en-US" dirty="0"/>
          </a:p>
        </p:txBody>
      </p:sp>
    </p:spTree>
    <p:extLst>
      <p:ext uri="{BB962C8B-B14F-4D97-AF65-F5344CB8AC3E}">
        <p14:creationId xmlns:p14="http://schemas.microsoft.com/office/powerpoint/2010/main" val="20317215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ー長期休暇期間中の放課後児童クラブの利用希望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「低学年（</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年生）の間は利用したい」が</a:t>
            </a:r>
            <a:r>
              <a:rPr kumimoji="1" lang="en-US" altLang="ja-JP" sz="1400" dirty="0">
                <a:latin typeface="Meiryo UI" panose="020B0604030504040204" pitchFamily="50" charset="-128"/>
                <a:ea typeface="Meiryo UI" panose="020B0604030504040204" pitchFamily="50" charset="-128"/>
              </a:rPr>
              <a:t>48.2</a:t>
            </a:r>
            <a:r>
              <a:rPr kumimoji="1" lang="ja-JP" altLang="en-US" sz="1400" dirty="0">
                <a:latin typeface="Meiryo UI" panose="020B0604030504040204" pitchFamily="50" charset="-128"/>
                <a:ea typeface="Meiryo UI" panose="020B0604030504040204" pitchFamily="50" charset="-128"/>
              </a:rPr>
              <a:t>％で最も高く、次いで「高学年（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年生）になっても利用したい」が</a:t>
            </a:r>
            <a:r>
              <a:rPr kumimoji="1" lang="en-US" altLang="ja-JP" sz="1400" dirty="0">
                <a:latin typeface="Meiryo UI" panose="020B0604030504040204" pitchFamily="50" charset="-128"/>
                <a:ea typeface="Meiryo UI" panose="020B0604030504040204" pitchFamily="50" charset="-128"/>
              </a:rPr>
              <a:t>37.8</a:t>
            </a:r>
            <a:r>
              <a:rPr kumimoji="1" lang="ja-JP" altLang="en-US" sz="1400" dirty="0">
                <a:latin typeface="Meiryo UI" panose="020B0604030504040204" pitchFamily="50" charset="-128"/>
                <a:ea typeface="Meiryo UI" panose="020B0604030504040204" pitchFamily="50" charset="-128"/>
              </a:rPr>
              <a:t>％、「利用する必要はない」が</a:t>
            </a:r>
            <a:r>
              <a:rPr kumimoji="1" lang="en-US" altLang="ja-JP" sz="1400" dirty="0">
                <a:latin typeface="Meiryo UI" panose="020B0604030504040204" pitchFamily="50" charset="-128"/>
                <a:ea typeface="Meiryo UI" panose="020B0604030504040204" pitchFamily="50" charset="-128"/>
              </a:rPr>
              <a:t>8.2</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A1D9237-AFFF-EF17-13FE-588D48A351C1}"/>
              </a:ext>
            </a:extLst>
          </p:cNvPr>
          <p:cNvSpPr txBox="1"/>
          <p:nvPr/>
        </p:nvSpPr>
        <p:spPr>
          <a:xfrm>
            <a:off x="1781037" y="1845877"/>
            <a:ext cx="5325893"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長期休暇期間中の放課後児童クラブの利用希望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E707BB84-09B5-E67C-A182-39C26114B434}"/>
              </a:ext>
            </a:extLst>
          </p:cNvPr>
          <p:cNvPicPr>
            <a:picLocks noChangeAspect="1"/>
          </p:cNvPicPr>
          <p:nvPr/>
        </p:nvPicPr>
        <p:blipFill>
          <a:blip r:embed="rId2"/>
          <a:stretch>
            <a:fillRect/>
          </a:stretch>
        </p:blipFill>
        <p:spPr>
          <a:xfrm>
            <a:off x="0" y="2412111"/>
            <a:ext cx="8532000" cy="3655005"/>
          </a:xfrm>
          <a:prstGeom prst="rect">
            <a:avLst/>
          </a:prstGeom>
        </p:spPr>
      </p:pic>
      <p:sp>
        <p:nvSpPr>
          <p:cNvPr id="4" name="スライド番号プレースホルダー 3">
            <a:extLst>
              <a:ext uri="{FF2B5EF4-FFF2-40B4-BE49-F238E27FC236}">
                <a16:creationId xmlns:a16="http://schemas.microsoft.com/office/drawing/2014/main" id="{A5923BF4-72D5-F8D7-2629-4D2855ECC195}"/>
              </a:ext>
            </a:extLst>
          </p:cNvPr>
          <p:cNvSpPr>
            <a:spLocks noGrp="1"/>
          </p:cNvSpPr>
          <p:nvPr>
            <p:ph type="sldNum" sz="quarter" idx="12"/>
          </p:nvPr>
        </p:nvSpPr>
        <p:spPr/>
        <p:txBody>
          <a:bodyPr/>
          <a:lstStyle/>
          <a:p>
            <a:fld id="{C4E6320A-E54E-4C75-AECD-96065BC1D0C9}" type="slidenum">
              <a:rPr kumimoji="1" lang="ja-JP" altLang="en-US" smtClean="0"/>
              <a:t>91</a:t>
            </a:fld>
            <a:endParaRPr kumimoji="1" lang="ja-JP" altLang="en-US" dirty="0"/>
          </a:p>
        </p:txBody>
      </p:sp>
    </p:spTree>
    <p:extLst>
      <p:ext uri="{BB962C8B-B14F-4D97-AF65-F5344CB8AC3E}">
        <p14:creationId xmlns:p14="http://schemas.microsoft.com/office/powerpoint/2010/main" val="135843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７　小学校就学後の放課後の過ごし方について（５歳以上）</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ー長期休暇期間中の放課後児童クラブの利用希望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低学年（１～３年生）の希望利用開始時間は「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55.2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24.7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11.7</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41.2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31.1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5.4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0.1</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高学年（４～６年生）の希望利用開始時間は「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49.2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16.9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14.0</a:t>
            </a:r>
            <a:r>
              <a:rPr kumimoji="1" lang="ja-JP" altLang="en-US" sz="1400" dirty="0">
                <a:latin typeface="Meiryo UI" panose="020B0604030504040204" pitchFamily="50" charset="-128"/>
                <a:ea typeface="Meiryo UI" panose="020B0604030504040204" pitchFamily="50" charset="-128"/>
              </a:rPr>
              <a:t>％となっています。希望利用終了時間は「</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31.8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8.4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7.0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3.2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時より前」が</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時～</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時」が</a:t>
            </a:r>
            <a:r>
              <a:rPr kumimoji="1" lang="en-US" altLang="ja-JP" sz="1400" dirty="0">
                <a:latin typeface="Meiryo UI" panose="020B0604030504040204" pitchFamily="50" charset="-128"/>
                <a:ea typeface="Meiryo UI" panose="020B0604030504040204" pitchFamily="50" charset="-128"/>
              </a:rPr>
              <a:t>0.8</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3" name="テキスト ボックス 2">
            <a:extLst>
              <a:ext uri="{FF2B5EF4-FFF2-40B4-BE49-F238E27FC236}">
                <a16:creationId xmlns:a16="http://schemas.microsoft.com/office/drawing/2014/main" id="{AA1D9237-AFFF-EF17-13FE-588D48A351C1}"/>
              </a:ext>
            </a:extLst>
          </p:cNvPr>
          <p:cNvSpPr txBox="1"/>
          <p:nvPr/>
        </p:nvSpPr>
        <p:spPr>
          <a:xfrm>
            <a:off x="460469" y="2550017"/>
            <a:ext cx="200532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8" name="テキスト ボックス 7">
            <a:extLst>
              <a:ext uri="{FF2B5EF4-FFF2-40B4-BE49-F238E27FC236}">
                <a16:creationId xmlns:a16="http://schemas.microsoft.com/office/drawing/2014/main" id="{0F7733A4-42D0-A8D3-81EE-BCC70CA574E6}"/>
              </a:ext>
            </a:extLst>
          </p:cNvPr>
          <p:cNvSpPr txBox="1"/>
          <p:nvPr/>
        </p:nvSpPr>
        <p:spPr>
          <a:xfrm>
            <a:off x="2465791" y="2538191"/>
            <a:ext cx="2179781"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低学年（１～３年生）の間は利用したい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9929469F-9FC5-C399-482F-C4EA021D5BAE}"/>
              </a:ext>
            </a:extLst>
          </p:cNvPr>
          <p:cNvSpPr txBox="1"/>
          <p:nvPr/>
        </p:nvSpPr>
        <p:spPr>
          <a:xfrm>
            <a:off x="4645573" y="2550017"/>
            <a:ext cx="2179782"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希望利用開始時間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DB0EE2E3-7ECC-1CE3-1366-7C6A6663250F}"/>
              </a:ext>
            </a:extLst>
          </p:cNvPr>
          <p:cNvSpPr txBox="1"/>
          <p:nvPr/>
        </p:nvSpPr>
        <p:spPr>
          <a:xfrm>
            <a:off x="6825354" y="2550017"/>
            <a:ext cx="2087418"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高学年（４～６年生）になっても利用したい</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希望利用終了時間</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E70CF009-579E-8115-0536-E325B2D78592}"/>
              </a:ext>
            </a:extLst>
          </p:cNvPr>
          <p:cNvPicPr>
            <a:picLocks noChangeAspect="1"/>
          </p:cNvPicPr>
          <p:nvPr/>
        </p:nvPicPr>
        <p:blipFill>
          <a:blip r:embed="rId2"/>
          <a:stretch>
            <a:fillRect/>
          </a:stretch>
        </p:blipFill>
        <p:spPr>
          <a:xfrm>
            <a:off x="-2108355" y="3167359"/>
            <a:ext cx="5785104" cy="3293059"/>
          </a:xfrm>
          <a:prstGeom prst="rect">
            <a:avLst/>
          </a:prstGeom>
        </p:spPr>
      </p:pic>
      <p:pic>
        <p:nvPicPr>
          <p:cNvPr id="12" name="図 11">
            <a:extLst>
              <a:ext uri="{FF2B5EF4-FFF2-40B4-BE49-F238E27FC236}">
                <a16:creationId xmlns:a16="http://schemas.microsoft.com/office/drawing/2014/main" id="{B8522EA4-2813-D733-79A8-A308BE5F7412}"/>
              </a:ext>
            </a:extLst>
          </p:cNvPr>
          <p:cNvPicPr>
            <a:picLocks noChangeAspect="1"/>
          </p:cNvPicPr>
          <p:nvPr/>
        </p:nvPicPr>
        <p:blipFill>
          <a:blip r:embed="rId3"/>
          <a:stretch>
            <a:fillRect/>
          </a:stretch>
        </p:blipFill>
        <p:spPr>
          <a:xfrm>
            <a:off x="235117" y="3098392"/>
            <a:ext cx="5785104" cy="3934358"/>
          </a:xfrm>
          <a:prstGeom prst="rect">
            <a:avLst/>
          </a:prstGeom>
        </p:spPr>
      </p:pic>
      <p:pic>
        <p:nvPicPr>
          <p:cNvPr id="14" name="図 13">
            <a:extLst>
              <a:ext uri="{FF2B5EF4-FFF2-40B4-BE49-F238E27FC236}">
                <a16:creationId xmlns:a16="http://schemas.microsoft.com/office/drawing/2014/main" id="{71171EAC-939D-BDB3-8048-7FF999FACA7F}"/>
              </a:ext>
            </a:extLst>
          </p:cNvPr>
          <p:cNvPicPr>
            <a:picLocks noChangeAspect="1"/>
          </p:cNvPicPr>
          <p:nvPr/>
        </p:nvPicPr>
        <p:blipFill>
          <a:blip r:embed="rId4"/>
          <a:stretch>
            <a:fillRect/>
          </a:stretch>
        </p:blipFill>
        <p:spPr>
          <a:xfrm>
            <a:off x="2158844" y="3167359"/>
            <a:ext cx="5785104" cy="3293059"/>
          </a:xfrm>
          <a:prstGeom prst="rect">
            <a:avLst/>
          </a:prstGeom>
        </p:spPr>
      </p:pic>
      <p:pic>
        <p:nvPicPr>
          <p:cNvPr id="16" name="図 15">
            <a:extLst>
              <a:ext uri="{FF2B5EF4-FFF2-40B4-BE49-F238E27FC236}">
                <a16:creationId xmlns:a16="http://schemas.microsoft.com/office/drawing/2014/main" id="{22E65F0B-A092-830A-3A38-0AF1CF134467}"/>
              </a:ext>
            </a:extLst>
          </p:cNvPr>
          <p:cNvPicPr>
            <a:picLocks noChangeAspect="1"/>
          </p:cNvPicPr>
          <p:nvPr/>
        </p:nvPicPr>
        <p:blipFill>
          <a:blip r:embed="rId5"/>
          <a:stretch>
            <a:fillRect/>
          </a:stretch>
        </p:blipFill>
        <p:spPr>
          <a:xfrm>
            <a:off x="4378558" y="3136576"/>
            <a:ext cx="5785104" cy="3934358"/>
          </a:xfrm>
          <a:prstGeom prst="rect">
            <a:avLst/>
          </a:prstGeom>
        </p:spPr>
      </p:pic>
      <p:sp>
        <p:nvSpPr>
          <p:cNvPr id="6" name="スライド番号プレースホルダー 5">
            <a:extLst>
              <a:ext uri="{FF2B5EF4-FFF2-40B4-BE49-F238E27FC236}">
                <a16:creationId xmlns:a16="http://schemas.microsoft.com/office/drawing/2014/main" id="{D630CDC4-EA75-46F4-321A-DA2C7EBC924D}"/>
              </a:ext>
            </a:extLst>
          </p:cNvPr>
          <p:cNvSpPr>
            <a:spLocks noGrp="1"/>
          </p:cNvSpPr>
          <p:nvPr>
            <p:ph type="sldNum" sz="quarter" idx="12"/>
          </p:nvPr>
        </p:nvSpPr>
        <p:spPr/>
        <p:txBody>
          <a:bodyPr/>
          <a:lstStyle/>
          <a:p>
            <a:fld id="{C4E6320A-E54E-4C75-AECD-96065BC1D0C9}" type="slidenum">
              <a:rPr kumimoji="1" lang="ja-JP" altLang="en-US" smtClean="0"/>
              <a:t>92</a:t>
            </a:fld>
            <a:endParaRPr kumimoji="1" lang="ja-JP" altLang="en-US" dirty="0"/>
          </a:p>
        </p:txBody>
      </p:sp>
    </p:spTree>
    <p:extLst>
      <p:ext uri="{BB962C8B-B14F-4D97-AF65-F5344CB8AC3E}">
        <p14:creationId xmlns:p14="http://schemas.microsoft.com/office/powerpoint/2010/main" val="2414686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ー子どもを預かるサービスの不定期な利用状況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「利用していない」が</a:t>
            </a:r>
            <a:r>
              <a:rPr kumimoji="1" lang="en-US" altLang="ja-JP" sz="1400" dirty="0">
                <a:latin typeface="Meiryo UI" panose="020B0604030504040204" pitchFamily="50" charset="-128"/>
                <a:ea typeface="Meiryo UI" panose="020B0604030504040204" pitchFamily="50" charset="-128"/>
              </a:rPr>
              <a:t>75.8</a:t>
            </a:r>
            <a:r>
              <a:rPr kumimoji="1" lang="ja-JP" altLang="en-US" sz="1400" dirty="0">
                <a:latin typeface="Meiryo UI" panose="020B0604030504040204" pitchFamily="50" charset="-128"/>
                <a:ea typeface="Meiryo UI" panose="020B0604030504040204" pitchFamily="50" charset="-128"/>
              </a:rPr>
              <a:t>％で最も高く、次いで「幼稚園の預かり保育」が</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％、「一時預かり（保育所などで）」が</a:t>
            </a:r>
            <a:r>
              <a:rPr kumimoji="1" lang="en-US" altLang="ja-JP" sz="1400" dirty="0">
                <a:latin typeface="Meiryo UI" panose="020B0604030504040204" pitchFamily="50" charset="-128"/>
                <a:ea typeface="Meiryo UI" panose="020B0604030504040204" pitchFamily="50" charset="-128"/>
              </a:rPr>
              <a:t>6.3</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396458" y="1503812"/>
            <a:ext cx="6351085"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子どもを預かるサービスの不定期な利用状況</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6" name="図 5">
            <a:extLst>
              <a:ext uri="{FF2B5EF4-FFF2-40B4-BE49-F238E27FC236}">
                <a16:creationId xmlns:a16="http://schemas.microsoft.com/office/drawing/2014/main" id="{E6E41515-1393-BE1E-DC11-18C18706ED83}"/>
              </a:ext>
            </a:extLst>
          </p:cNvPr>
          <p:cNvPicPr>
            <a:picLocks noChangeAspect="1"/>
          </p:cNvPicPr>
          <p:nvPr/>
        </p:nvPicPr>
        <p:blipFill>
          <a:blip r:embed="rId2"/>
          <a:stretch>
            <a:fillRect/>
          </a:stretch>
        </p:blipFill>
        <p:spPr>
          <a:xfrm>
            <a:off x="606090" y="1818008"/>
            <a:ext cx="7380000" cy="4979634"/>
          </a:xfrm>
          <a:prstGeom prst="rect">
            <a:avLst/>
          </a:prstGeom>
        </p:spPr>
      </p:pic>
      <p:sp>
        <p:nvSpPr>
          <p:cNvPr id="3" name="スライド番号プレースホルダー 2">
            <a:extLst>
              <a:ext uri="{FF2B5EF4-FFF2-40B4-BE49-F238E27FC236}">
                <a16:creationId xmlns:a16="http://schemas.microsoft.com/office/drawing/2014/main" id="{A8C6466A-1B7F-B636-37C7-6CED4575DCBD}"/>
              </a:ext>
            </a:extLst>
          </p:cNvPr>
          <p:cNvSpPr>
            <a:spLocks noGrp="1"/>
          </p:cNvSpPr>
          <p:nvPr>
            <p:ph type="sldNum" sz="quarter" idx="12"/>
          </p:nvPr>
        </p:nvSpPr>
        <p:spPr/>
        <p:txBody>
          <a:bodyPr/>
          <a:lstStyle/>
          <a:p>
            <a:fld id="{C4E6320A-E54E-4C75-AECD-96065BC1D0C9}" type="slidenum">
              <a:rPr kumimoji="1" lang="ja-JP" altLang="en-US" smtClean="0"/>
              <a:t>93</a:t>
            </a:fld>
            <a:endParaRPr kumimoji="1" lang="ja-JP" altLang="en-US" dirty="0"/>
          </a:p>
        </p:txBody>
      </p:sp>
    </p:spTree>
    <p:extLst>
      <p:ext uri="{BB962C8B-B14F-4D97-AF65-F5344CB8AC3E}">
        <p14:creationId xmlns:p14="http://schemas.microsoft.com/office/powerpoint/2010/main" val="28606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ー子どもを預かるサービスの不定期な利用状況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一時預かりの年間利用日数では「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25.7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幼稚園の預かり保育の年間利用日数では「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23.2</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16.6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12.0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7.3</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ファミリー・サポート・センター事業の年間利用日数では「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27.8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10.9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3" name="テキスト ボックス 2">
            <a:extLst>
              <a:ext uri="{FF2B5EF4-FFF2-40B4-BE49-F238E27FC236}">
                <a16:creationId xmlns:a16="http://schemas.microsoft.com/office/drawing/2014/main" id="{AA1D9237-AFFF-EF17-13FE-588D48A351C1}"/>
              </a:ext>
            </a:extLst>
          </p:cNvPr>
          <p:cNvSpPr txBox="1"/>
          <p:nvPr/>
        </p:nvSpPr>
        <p:spPr>
          <a:xfrm>
            <a:off x="6038015" y="2232068"/>
            <a:ext cx="2871036"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ファミリー・サポート・</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センター事業の年間利用日数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6" name="テキスト ボックス 5">
            <a:extLst>
              <a:ext uri="{FF2B5EF4-FFF2-40B4-BE49-F238E27FC236}">
                <a16:creationId xmlns:a16="http://schemas.microsoft.com/office/drawing/2014/main" id="{4B9DF7F6-65CF-C99D-A671-7F75FF8C464F}"/>
              </a:ext>
            </a:extLst>
          </p:cNvPr>
          <p:cNvSpPr txBox="1"/>
          <p:nvPr/>
        </p:nvSpPr>
        <p:spPr>
          <a:xfrm>
            <a:off x="248287" y="2225340"/>
            <a:ext cx="2871036"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一時預かりの</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657C3D87-F8E7-3815-D7B5-930318D991E3}"/>
              </a:ext>
            </a:extLst>
          </p:cNvPr>
          <p:cNvSpPr txBox="1"/>
          <p:nvPr/>
        </p:nvSpPr>
        <p:spPr>
          <a:xfrm>
            <a:off x="3119323" y="2264945"/>
            <a:ext cx="2918692"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幼稚園の預かり保育の</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7" name="図 6">
            <a:extLst>
              <a:ext uri="{FF2B5EF4-FFF2-40B4-BE49-F238E27FC236}">
                <a16:creationId xmlns:a16="http://schemas.microsoft.com/office/drawing/2014/main" id="{B470625D-9E23-0B35-A15E-0D7C28433D29}"/>
              </a:ext>
            </a:extLst>
          </p:cNvPr>
          <p:cNvPicPr>
            <a:picLocks noChangeAspect="1"/>
          </p:cNvPicPr>
          <p:nvPr/>
        </p:nvPicPr>
        <p:blipFill>
          <a:blip r:embed="rId2"/>
          <a:stretch>
            <a:fillRect/>
          </a:stretch>
        </p:blipFill>
        <p:spPr>
          <a:xfrm>
            <a:off x="-2988794" y="2767254"/>
            <a:ext cx="7992000" cy="4107190"/>
          </a:xfrm>
          <a:prstGeom prst="rect">
            <a:avLst/>
          </a:prstGeom>
        </p:spPr>
      </p:pic>
      <p:pic>
        <p:nvPicPr>
          <p:cNvPr id="10" name="図 9">
            <a:extLst>
              <a:ext uri="{FF2B5EF4-FFF2-40B4-BE49-F238E27FC236}">
                <a16:creationId xmlns:a16="http://schemas.microsoft.com/office/drawing/2014/main" id="{AEE304FA-E15C-17D3-6F11-E9D384D1E4E0}"/>
              </a:ext>
            </a:extLst>
          </p:cNvPr>
          <p:cNvPicPr>
            <a:picLocks noChangeAspect="1"/>
          </p:cNvPicPr>
          <p:nvPr/>
        </p:nvPicPr>
        <p:blipFill>
          <a:blip r:embed="rId3"/>
          <a:stretch>
            <a:fillRect/>
          </a:stretch>
        </p:blipFill>
        <p:spPr>
          <a:xfrm>
            <a:off x="-105636" y="2711123"/>
            <a:ext cx="7992000" cy="4107190"/>
          </a:xfrm>
          <a:prstGeom prst="rect">
            <a:avLst/>
          </a:prstGeom>
        </p:spPr>
      </p:pic>
      <p:pic>
        <p:nvPicPr>
          <p:cNvPr id="11" name="図 10">
            <a:extLst>
              <a:ext uri="{FF2B5EF4-FFF2-40B4-BE49-F238E27FC236}">
                <a16:creationId xmlns:a16="http://schemas.microsoft.com/office/drawing/2014/main" id="{302D80BE-8CEC-96E3-44F7-B6233C926EE0}"/>
              </a:ext>
            </a:extLst>
          </p:cNvPr>
          <p:cNvPicPr>
            <a:picLocks noChangeAspect="1"/>
          </p:cNvPicPr>
          <p:nvPr/>
        </p:nvPicPr>
        <p:blipFill>
          <a:blip r:embed="rId4"/>
          <a:stretch>
            <a:fillRect/>
          </a:stretch>
        </p:blipFill>
        <p:spPr>
          <a:xfrm>
            <a:off x="2807006" y="2720618"/>
            <a:ext cx="7992000" cy="4107190"/>
          </a:xfrm>
          <a:prstGeom prst="rect">
            <a:avLst/>
          </a:prstGeom>
        </p:spPr>
      </p:pic>
      <p:sp>
        <p:nvSpPr>
          <p:cNvPr id="4" name="スライド番号プレースホルダー 3">
            <a:extLst>
              <a:ext uri="{FF2B5EF4-FFF2-40B4-BE49-F238E27FC236}">
                <a16:creationId xmlns:a16="http://schemas.microsoft.com/office/drawing/2014/main" id="{277DF9B2-98F0-009F-EA1A-520B8ED47901}"/>
              </a:ext>
            </a:extLst>
          </p:cNvPr>
          <p:cNvSpPr>
            <a:spLocks noGrp="1"/>
          </p:cNvSpPr>
          <p:nvPr>
            <p:ph type="sldNum" sz="quarter" idx="12"/>
          </p:nvPr>
        </p:nvSpPr>
        <p:spPr/>
        <p:txBody>
          <a:bodyPr/>
          <a:lstStyle/>
          <a:p>
            <a:fld id="{C4E6320A-E54E-4C75-AECD-96065BC1D0C9}" type="slidenum">
              <a:rPr kumimoji="1" lang="ja-JP" altLang="en-US" smtClean="0"/>
              <a:t>94</a:t>
            </a:fld>
            <a:endParaRPr kumimoji="1" lang="ja-JP" altLang="en-US" dirty="0"/>
          </a:p>
        </p:txBody>
      </p:sp>
    </p:spTree>
    <p:extLst>
      <p:ext uri="{BB962C8B-B14F-4D97-AF65-F5344CB8AC3E}">
        <p14:creationId xmlns:p14="http://schemas.microsoft.com/office/powerpoint/2010/main" val="18409209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600438"/>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ー子どもを預かるサービスの不定期な利用状況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夜間看護事業：トワイライトステイの年間利用日数では「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23.8</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9.5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4.8</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ベビーシッターの年間利用日数では「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30.3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23.9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16.9</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12.0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その他の年間利用日数では「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18.6</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15.4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14.7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10.3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9.6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5.8</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0F7733A4-42D0-A8D3-81EE-BCC70CA574E6}"/>
              </a:ext>
            </a:extLst>
          </p:cNvPr>
          <p:cNvSpPr txBox="1"/>
          <p:nvPr/>
        </p:nvSpPr>
        <p:spPr>
          <a:xfrm>
            <a:off x="361937" y="2165473"/>
            <a:ext cx="2929057"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夜間看護事業：</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トワイライトステイの年間利用日数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9929469F-9FC5-C399-482F-C4EA021D5BAE}"/>
              </a:ext>
            </a:extLst>
          </p:cNvPr>
          <p:cNvSpPr txBox="1"/>
          <p:nvPr/>
        </p:nvSpPr>
        <p:spPr>
          <a:xfrm>
            <a:off x="3291439" y="2168681"/>
            <a:ext cx="2845341"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ベビーシッター</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DB0EE2E3-7ECC-1CE3-1366-7C6A6663250F}"/>
              </a:ext>
            </a:extLst>
          </p:cNvPr>
          <p:cNvSpPr txBox="1"/>
          <p:nvPr/>
        </p:nvSpPr>
        <p:spPr>
          <a:xfrm>
            <a:off x="6333198" y="2168681"/>
            <a:ext cx="2713182"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の年間利用日数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4" name="図 13">
            <a:extLst>
              <a:ext uri="{FF2B5EF4-FFF2-40B4-BE49-F238E27FC236}">
                <a16:creationId xmlns:a16="http://schemas.microsoft.com/office/drawing/2014/main" id="{2A569B48-3FFB-4070-9F4F-63B569FF34AA}"/>
              </a:ext>
            </a:extLst>
          </p:cNvPr>
          <p:cNvPicPr>
            <a:picLocks noChangeAspect="1"/>
          </p:cNvPicPr>
          <p:nvPr/>
        </p:nvPicPr>
        <p:blipFill>
          <a:blip r:embed="rId2"/>
          <a:stretch>
            <a:fillRect/>
          </a:stretch>
        </p:blipFill>
        <p:spPr>
          <a:xfrm>
            <a:off x="-3063266" y="2752597"/>
            <a:ext cx="7956000" cy="4088689"/>
          </a:xfrm>
          <a:prstGeom prst="rect">
            <a:avLst/>
          </a:prstGeom>
        </p:spPr>
      </p:pic>
      <p:pic>
        <p:nvPicPr>
          <p:cNvPr id="16" name="図 15">
            <a:extLst>
              <a:ext uri="{FF2B5EF4-FFF2-40B4-BE49-F238E27FC236}">
                <a16:creationId xmlns:a16="http://schemas.microsoft.com/office/drawing/2014/main" id="{CE263EE6-FD24-F880-A3F4-F5D8049C7C0A}"/>
              </a:ext>
            </a:extLst>
          </p:cNvPr>
          <p:cNvPicPr>
            <a:picLocks noChangeAspect="1"/>
          </p:cNvPicPr>
          <p:nvPr/>
        </p:nvPicPr>
        <p:blipFill>
          <a:blip r:embed="rId3"/>
          <a:stretch>
            <a:fillRect/>
          </a:stretch>
        </p:blipFill>
        <p:spPr>
          <a:xfrm>
            <a:off x="-132785" y="2755805"/>
            <a:ext cx="7992000" cy="4107190"/>
          </a:xfrm>
          <a:prstGeom prst="rect">
            <a:avLst/>
          </a:prstGeom>
        </p:spPr>
      </p:pic>
      <p:pic>
        <p:nvPicPr>
          <p:cNvPr id="18" name="図 17">
            <a:extLst>
              <a:ext uri="{FF2B5EF4-FFF2-40B4-BE49-F238E27FC236}">
                <a16:creationId xmlns:a16="http://schemas.microsoft.com/office/drawing/2014/main" id="{1A489155-6D6F-F20E-ADA7-30BDA0F017D5}"/>
              </a:ext>
            </a:extLst>
          </p:cNvPr>
          <p:cNvPicPr>
            <a:picLocks noChangeAspect="1"/>
          </p:cNvPicPr>
          <p:nvPr/>
        </p:nvPicPr>
        <p:blipFill>
          <a:blip r:embed="rId4"/>
          <a:stretch>
            <a:fillRect/>
          </a:stretch>
        </p:blipFill>
        <p:spPr>
          <a:xfrm>
            <a:off x="2982462" y="2789423"/>
            <a:ext cx="7992000" cy="4107190"/>
          </a:xfrm>
          <a:prstGeom prst="rect">
            <a:avLst/>
          </a:prstGeom>
        </p:spPr>
      </p:pic>
      <p:sp>
        <p:nvSpPr>
          <p:cNvPr id="3" name="スライド番号プレースホルダー 2">
            <a:extLst>
              <a:ext uri="{FF2B5EF4-FFF2-40B4-BE49-F238E27FC236}">
                <a16:creationId xmlns:a16="http://schemas.microsoft.com/office/drawing/2014/main" id="{C3FFE1CD-B37A-5A5D-3B51-085235E9E707}"/>
              </a:ext>
            </a:extLst>
          </p:cNvPr>
          <p:cNvSpPr>
            <a:spLocks noGrp="1"/>
          </p:cNvSpPr>
          <p:nvPr>
            <p:ph type="sldNum" sz="quarter" idx="12"/>
          </p:nvPr>
        </p:nvSpPr>
        <p:spPr/>
        <p:txBody>
          <a:bodyPr/>
          <a:lstStyle/>
          <a:p>
            <a:fld id="{C4E6320A-E54E-4C75-AECD-96065BC1D0C9}" type="slidenum">
              <a:rPr kumimoji="1" lang="ja-JP" altLang="en-US" smtClean="0"/>
              <a:t>95</a:t>
            </a:fld>
            <a:endParaRPr kumimoji="1" lang="ja-JP" altLang="en-US" dirty="0"/>
          </a:p>
        </p:txBody>
      </p:sp>
    </p:spTree>
    <p:extLst>
      <p:ext uri="{BB962C8B-B14F-4D97-AF65-F5344CB8AC3E}">
        <p14:creationId xmlns:p14="http://schemas.microsoft.com/office/powerpoint/2010/main" val="42088791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738664"/>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ー子どもを預かるサービスの不定期な利用状況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「特に利用する必要がない」が</a:t>
            </a:r>
            <a:r>
              <a:rPr kumimoji="1" lang="en-US" altLang="ja-JP" sz="1400" dirty="0">
                <a:latin typeface="Meiryo UI" panose="020B0604030504040204" pitchFamily="50" charset="-128"/>
                <a:ea typeface="Meiryo UI" panose="020B0604030504040204" pitchFamily="50" charset="-128"/>
              </a:rPr>
              <a:t>52.5</a:t>
            </a:r>
            <a:r>
              <a:rPr kumimoji="1" lang="ja-JP" altLang="en-US" sz="1400" dirty="0">
                <a:latin typeface="Meiryo UI" panose="020B0604030504040204" pitchFamily="50" charset="-128"/>
                <a:ea typeface="Meiryo UI" panose="020B0604030504040204" pitchFamily="50" charset="-128"/>
              </a:rPr>
              <a:t>％で最も高く、次いで「利用料がかかる、高い」が</a:t>
            </a:r>
            <a:r>
              <a:rPr kumimoji="1" lang="en-US" altLang="ja-JP" sz="1400" dirty="0">
                <a:latin typeface="Meiryo UI" panose="020B0604030504040204" pitchFamily="50" charset="-128"/>
                <a:ea typeface="Meiryo UI" panose="020B0604030504040204" pitchFamily="50" charset="-128"/>
              </a:rPr>
              <a:t>21.4</a:t>
            </a:r>
            <a:r>
              <a:rPr kumimoji="1" lang="ja-JP" altLang="en-US" sz="1400" dirty="0">
                <a:latin typeface="Meiryo UI" panose="020B0604030504040204" pitchFamily="50" charset="-128"/>
                <a:ea typeface="Meiryo UI" panose="020B0604030504040204" pitchFamily="50" charset="-128"/>
              </a:rPr>
              <a:t>％、「手続きなどサービスの利用方法がわからない」が</a:t>
            </a:r>
            <a:r>
              <a:rPr kumimoji="1" lang="en-US" altLang="ja-JP" sz="1400" dirty="0">
                <a:latin typeface="Meiryo UI" panose="020B0604030504040204" pitchFamily="50" charset="-128"/>
                <a:ea typeface="Meiryo UI" panose="020B0604030504040204" pitchFamily="50" charset="-128"/>
              </a:rPr>
              <a:t>19.5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F7733A4-42D0-A8D3-81EE-BCC70CA574E6}"/>
              </a:ext>
            </a:extLst>
          </p:cNvPr>
          <p:cNvSpPr txBox="1"/>
          <p:nvPr/>
        </p:nvSpPr>
        <p:spPr>
          <a:xfrm>
            <a:off x="239580" y="1512020"/>
            <a:ext cx="8664839"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子どもを預かるサービスを利用していない理由</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175F0521-C107-DA01-13F5-59FB1E88EC8B}"/>
              </a:ext>
            </a:extLst>
          </p:cNvPr>
          <p:cNvPicPr>
            <a:picLocks noChangeAspect="1"/>
          </p:cNvPicPr>
          <p:nvPr/>
        </p:nvPicPr>
        <p:blipFill>
          <a:blip r:embed="rId2"/>
          <a:stretch>
            <a:fillRect/>
          </a:stretch>
        </p:blipFill>
        <p:spPr>
          <a:xfrm>
            <a:off x="-126001" y="1808873"/>
            <a:ext cx="9396000" cy="4825604"/>
          </a:xfrm>
          <a:prstGeom prst="rect">
            <a:avLst/>
          </a:prstGeom>
        </p:spPr>
      </p:pic>
      <p:sp>
        <p:nvSpPr>
          <p:cNvPr id="3" name="スライド番号プレースホルダー 2">
            <a:extLst>
              <a:ext uri="{FF2B5EF4-FFF2-40B4-BE49-F238E27FC236}">
                <a16:creationId xmlns:a16="http://schemas.microsoft.com/office/drawing/2014/main" id="{B758A8F8-99F6-1424-47DA-A06B422E9256}"/>
              </a:ext>
            </a:extLst>
          </p:cNvPr>
          <p:cNvSpPr>
            <a:spLocks noGrp="1"/>
          </p:cNvSpPr>
          <p:nvPr>
            <p:ph type="sldNum" sz="quarter" idx="12"/>
          </p:nvPr>
        </p:nvSpPr>
        <p:spPr/>
        <p:txBody>
          <a:bodyPr/>
          <a:lstStyle/>
          <a:p>
            <a:fld id="{C4E6320A-E54E-4C75-AECD-96065BC1D0C9}" type="slidenum">
              <a:rPr kumimoji="1" lang="ja-JP" altLang="en-US" smtClean="0"/>
              <a:t>96</a:t>
            </a:fld>
            <a:endParaRPr kumimoji="1" lang="ja-JP" altLang="en-US" dirty="0"/>
          </a:p>
        </p:txBody>
      </p:sp>
    </p:spTree>
    <p:extLst>
      <p:ext uri="{BB962C8B-B14F-4D97-AF65-F5344CB8AC3E}">
        <p14:creationId xmlns:p14="http://schemas.microsoft.com/office/powerpoint/2010/main" val="41059246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FB717080-6DFE-028C-5082-D43C73809767}"/>
              </a:ext>
            </a:extLst>
          </p:cNvPr>
          <p:cNvPicPr>
            <a:picLocks noChangeAspect="1"/>
          </p:cNvPicPr>
          <p:nvPr/>
        </p:nvPicPr>
        <p:blipFill>
          <a:blip r:embed="rId2"/>
          <a:stretch>
            <a:fillRect/>
          </a:stretch>
        </p:blipFill>
        <p:spPr>
          <a:xfrm>
            <a:off x="2877423" y="2538292"/>
            <a:ext cx="7992000" cy="4107190"/>
          </a:xfrm>
          <a:prstGeom prst="rect">
            <a:avLst/>
          </a:prstGeom>
        </p:spPr>
      </p:pic>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138499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32</a:t>
            </a:r>
            <a:r>
              <a:rPr kumimoji="1" lang="ja-JP" altLang="en-US" sz="1400" dirty="0">
                <a:latin typeface="Meiryo UI" panose="020B0604030504040204" pitchFamily="50" charset="-128"/>
                <a:ea typeface="Meiryo UI" panose="020B0604030504040204" pitchFamily="50" charset="-128"/>
              </a:rPr>
              <a:t>ー一時預かりの利用希望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一時預かりの利用希望では「利用したい」が</a:t>
            </a:r>
            <a:r>
              <a:rPr kumimoji="1" lang="en-US" altLang="ja-JP" sz="1400" dirty="0">
                <a:latin typeface="Meiryo UI" panose="020B0604030504040204" pitchFamily="50" charset="-128"/>
                <a:ea typeface="Meiryo UI" panose="020B0604030504040204" pitchFamily="50" charset="-128"/>
              </a:rPr>
              <a:t>47.4</a:t>
            </a:r>
            <a:r>
              <a:rPr kumimoji="1" lang="ja-JP" altLang="en-US" sz="1400" dirty="0">
                <a:latin typeface="Meiryo UI" panose="020B0604030504040204" pitchFamily="50" charset="-128"/>
                <a:ea typeface="Meiryo UI" panose="020B0604030504040204" pitchFamily="50" charset="-128"/>
              </a:rPr>
              <a:t>％、「利用する必要はない」が</a:t>
            </a:r>
            <a:r>
              <a:rPr kumimoji="1" lang="en-US" altLang="ja-JP" sz="1400" dirty="0">
                <a:latin typeface="Meiryo UI" panose="020B0604030504040204" pitchFamily="50" charset="-128"/>
                <a:ea typeface="Meiryo UI" panose="020B0604030504040204" pitchFamily="50" charset="-128"/>
              </a:rPr>
              <a:t>48.5</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一時預かりの利用目的では「買物、子どもたちやご自身の習い事、リフレッシュ」が</a:t>
            </a:r>
            <a:r>
              <a:rPr kumimoji="1" lang="en-US" altLang="ja-JP" sz="1400" dirty="0">
                <a:latin typeface="Meiryo UI" panose="020B0604030504040204" pitchFamily="50" charset="-128"/>
                <a:ea typeface="Meiryo UI" panose="020B0604030504040204" pitchFamily="50" charset="-128"/>
              </a:rPr>
              <a:t>70.7</a:t>
            </a:r>
            <a:r>
              <a:rPr kumimoji="1" lang="ja-JP" altLang="en-US" sz="1400" dirty="0">
                <a:latin typeface="Meiryo UI" panose="020B0604030504040204" pitchFamily="50" charset="-128"/>
                <a:ea typeface="Meiryo UI" panose="020B0604030504040204" pitchFamily="50" charset="-128"/>
              </a:rPr>
              <a:t>％で最も高く、次いで「冠婚葬祭、学校行事、子どもたちや親の通院など」が</a:t>
            </a:r>
            <a:r>
              <a:rPr kumimoji="1" lang="en-US" altLang="ja-JP" sz="1400" dirty="0">
                <a:latin typeface="Meiryo UI" panose="020B0604030504040204" pitchFamily="50" charset="-128"/>
                <a:ea typeface="Meiryo UI" panose="020B0604030504040204" pitchFamily="50" charset="-128"/>
              </a:rPr>
              <a:t>54.1</a:t>
            </a:r>
            <a:r>
              <a:rPr kumimoji="1" lang="ja-JP" altLang="en-US" sz="1400" dirty="0">
                <a:latin typeface="Meiryo UI" panose="020B0604030504040204" pitchFamily="50" charset="-128"/>
                <a:ea typeface="Meiryo UI" panose="020B0604030504040204" pitchFamily="50" charset="-128"/>
              </a:rPr>
              <a:t>％、「不定期な仕事」が</a:t>
            </a:r>
            <a:r>
              <a:rPr kumimoji="1" lang="en-US" altLang="ja-JP" sz="1400" dirty="0">
                <a:latin typeface="Meiryo UI" panose="020B0604030504040204" pitchFamily="50" charset="-128"/>
                <a:ea typeface="Meiryo UI" panose="020B0604030504040204" pitchFamily="50" charset="-128"/>
              </a:rPr>
              <a:t>29.0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利用したい年間日数の合計では「</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22.7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18.0</a:t>
            </a:r>
            <a:r>
              <a:rPr kumimoji="1" lang="ja-JP" altLang="en-US" sz="1400" dirty="0">
                <a:latin typeface="Meiryo UI" panose="020B0604030504040204" pitchFamily="50" charset="-128"/>
                <a:ea typeface="Meiryo UI" panose="020B0604030504040204" pitchFamily="50" charset="-128"/>
              </a:rPr>
              <a:t>％となっています。</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280133" y="2049555"/>
            <a:ext cx="2861504"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2-8-9</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一時預かりの利用希望</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8292FC53-00BD-3ECC-C6D7-50BE56EE7B91}"/>
              </a:ext>
            </a:extLst>
          </p:cNvPr>
          <p:cNvSpPr txBox="1"/>
          <p:nvPr/>
        </p:nvSpPr>
        <p:spPr>
          <a:xfrm>
            <a:off x="6023383" y="2054057"/>
            <a:ext cx="2861504"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2-8-11</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利用したい</a:t>
            </a:r>
            <a:endPar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年間日数の合計</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9" name="図 18">
            <a:extLst>
              <a:ext uri="{FF2B5EF4-FFF2-40B4-BE49-F238E27FC236}">
                <a16:creationId xmlns:a16="http://schemas.microsoft.com/office/drawing/2014/main" id="{6C29A24B-F233-90FC-ABDF-F941D4AB455B}"/>
              </a:ext>
            </a:extLst>
          </p:cNvPr>
          <p:cNvPicPr>
            <a:picLocks noChangeAspect="1"/>
          </p:cNvPicPr>
          <p:nvPr/>
        </p:nvPicPr>
        <p:blipFill>
          <a:blip r:embed="rId3"/>
          <a:stretch>
            <a:fillRect/>
          </a:stretch>
        </p:blipFill>
        <p:spPr>
          <a:xfrm>
            <a:off x="-451018" y="2731567"/>
            <a:ext cx="6228000" cy="2667997"/>
          </a:xfrm>
          <a:prstGeom prst="rect">
            <a:avLst/>
          </a:prstGeom>
        </p:spPr>
      </p:pic>
      <p:sp>
        <p:nvSpPr>
          <p:cNvPr id="20" name="テキスト ボックス 19">
            <a:extLst>
              <a:ext uri="{FF2B5EF4-FFF2-40B4-BE49-F238E27FC236}">
                <a16:creationId xmlns:a16="http://schemas.microsoft.com/office/drawing/2014/main" id="{ADB063B7-1BC7-E685-AE46-4DA1481D4ADE}"/>
              </a:ext>
            </a:extLst>
          </p:cNvPr>
          <p:cNvSpPr txBox="1"/>
          <p:nvPr/>
        </p:nvSpPr>
        <p:spPr>
          <a:xfrm>
            <a:off x="3240387" y="2063129"/>
            <a:ext cx="2861504" cy="276999"/>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2-8-10</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一時預かりの利用目的</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スライド番号プレースホルダー 2">
            <a:extLst>
              <a:ext uri="{FF2B5EF4-FFF2-40B4-BE49-F238E27FC236}">
                <a16:creationId xmlns:a16="http://schemas.microsoft.com/office/drawing/2014/main" id="{9105B2EB-744D-3985-5989-64260B3225E8}"/>
              </a:ext>
            </a:extLst>
          </p:cNvPr>
          <p:cNvSpPr>
            <a:spLocks noGrp="1"/>
          </p:cNvSpPr>
          <p:nvPr>
            <p:ph type="sldNum" sz="quarter" idx="12"/>
          </p:nvPr>
        </p:nvSpPr>
        <p:spPr/>
        <p:txBody>
          <a:bodyPr/>
          <a:lstStyle/>
          <a:p>
            <a:fld id="{C4E6320A-E54E-4C75-AECD-96065BC1D0C9}" type="slidenum">
              <a:rPr kumimoji="1" lang="ja-JP" altLang="en-US" smtClean="0"/>
              <a:t>97</a:t>
            </a:fld>
            <a:endParaRPr kumimoji="1" lang="ja-JP" altLang="en-US" dirty="0"/>
          </a:p>
        </p:txBody>
      </p:sp>
      <p:pic>
        <p:nvPicPr>
          <p:cNvPr id="6" name="図 5">
            <a:extLst>
              <a:ext uri="{FF2B5EF4-FFF2-40B4-BE49-F238E27FC236}">
                <a16:creationId xmlns:a16="http://schemas.microsoft.com/office/drawing/2014/main" id="{AC86069C-4AB7-1415-D045-341099AC1BA7}"/>
              </a:ext>
            </a:extLst>
          </p:cNvPr>
          <p:cNvPicPr>
            <a:picLocks noChangeAspect="1"/>
          </p:cNvPicPr>
          <p:nvPr/>
        </p:nvPicPr>
        <p:blipFill>
          <a:blip r:embed="rId4"/>
          <a:stretch>
            <a:fillRect/>
          </a:stretch>
        </p:blipFill>
        <p:spPr>
          <a:xfrm>
            <a:off x="322015" y="2491450"/>
            <a:ext cx="7992000" cy="4044854"/>
          </a:xfrm>
          <a:prstGeom prst="rect">
            <a:avLst/>
          </a:prstGeom>
        </p:spPr>
      </p:pic>
    </p:spTree>
    <p:extLst>
      <p:ext uri="{BB962C8B-B14F-4D97-AF65-F5344CB8AC3E}">
        <p14:creationId xmlns:p14="http://schemas.microsoft.com/office/powerpoint/2010/main" val="24569521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ED4BF30-1957-48A5-A55A-45BDC996E36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８　事業の不定期な利用や宿泊を伴う一時預かりなどの利用について</a:t>
            </a:r>
          </a:p>
        </p:txBody>
      </p:sp>
      <p:sp>
        <p:nvSpPr>
          <p:cNvPr id="22" name="テキスト ボックス 21">
            <a:extLst>
              <a:ext uri="{FF2B5EF4-FFF2-40B4-BE49-F238E27FC236}">
                <a16:creationId xmlns:a16="http://schemas.microsoft.com/office/drawing/2014/main" id="{2B466C9F-D990-4B46-B5EF-5759008CE3DB}"/>
              </a:ext>
            </a:extLst>
          </p:cNvPr>
          <p:cNvSpPr txBox="1"/>
          <p:nvPr/>
        </p:nvSpPr>
        <p:spPr>
          <a:xfrm>
            <a:off x="97620" y="512506"/>
            <a:ext cx="8948760" cy="2031325"/>
          </a:xfrm>
          <a:prstGeom prst="rect">
            <a:avLst/>
          </a:prstGeom>
          <a:noFill/>
          <a:ln>
            <a:solidFill>
              <a:schemeClr val="tx1"/>
            </a:solid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◆問</a:t>
            </a:r>
            <a:r>
              <a:rPr kumimoji="1" lang="en-US" altLang="ja-JP" sz="1400" dirty="0">
                <a:latin typeface="Meiryo UI" panose="020B0604030504040204" pitchFamily="50" charset="-128"/>
                <a:ea typeface="Meiryo UI" panose="020B0604030504040204" pitchFamily="50" charset="-128"/>
              </a:rPr>
              <a:t>32</a:t>
            </a:r>
            <a:r>
              <a:rPr kumimoji="1" lang="ja-JP" altLang="en-US" sz="1400" dirty="0">
                <a:latin typeface="Meiryo UI" panose="020B0604030504040204" pitchFamily="50" charset="-128"/>
                <a:ea typeface="Meiryo UI" panose="020B0604030504040204" pitchFamily="50" charset="-128"/>
              </a:rPr>
              <a:t>ー一時預かりの利用希望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買物、子どもたちやご自身の習い事、リフレッシュで利用したい年間日数では「</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24.7</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19.9</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冠婚葬祭、学校行事、子どもたちや親の通院などで利用したい年間日数では「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35.5</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21.3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17.6</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不定期な仕事で利用したい年間日数では「</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20.5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15.5</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10.7</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9.8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7.0</a:t>
            </a:r>
            <a:r>
              <a:rPr kumimoji="1" lang="ja-JP" altLang="en-US" sz="1400" dirty="0">
                <a:latin typeface="Meiryo UI" panose="020B0604030504040204" pitchFamily="50" charset="-128"/>
                <a:ea typeface="Meiryo UI" panose="020B0604030504040204" pitchFamily="50" charset="-128"/>
              </a:rPr>
              <a:t>％となっています。</a:t>
            </a:r>
          </a:p>
          <a:p>
            <a:r>
              <a:rPr kumimoji="1" lang="ja-JP" altLang="en-US" sz="1400" dirty="0">
                <a:latin typeface="Meiryo UI" panose="020B0604030504040204" pitchFamily="50" charset="-128"/>
                <a:ea typeface="Meiryo UI" panose="020B0604030504040204" pitchFamily="50" charset="-128"/>
              </a:rPr>
              <a:t>　その他の理由で利用したい年間日数では「</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19.3</a:t>
            </a:r>
            <a:r>
              <a:rPr kumimoji="1" lang="ja-JP" altLang="en-US" sz="1400" dirty="0">
                <a:latin typeface="Meiryo UI" panose="020B0604030504040204" pitchFamily="50" charset="-128"/>
                <a:ea typeface="Meiryo UI" panose="020B0604030504040204" pitchFamily="50" charset="-128"/>
              </a:rPr>
              <a:t>％で最も高く、次いで「</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13.3</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日以上」が</a:t>
            </a:r>
            <a:r>
              <a:rPr kumimoji="1" lang="en-US" altLang="ja-JP" sz="1400" dirty="0">
                <a:latin typeface="Meiryo UI" panose="020B0604030504040204" pitchFamily="50" charset="-128"/>
                <a:ea typeface="Meiryo UI" panose="020B0604030504040204" pitchFamily="50" charset="-128"/>
              </a:rPr>
              <a:t>9.4</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日」が</a:t>
            </a:r>
            <a:r>
              <a:rPr kumimoji="1" lang="en-US" altLang="ja-JP" sz="1400" dirty="0">
                <a:latin typeface="Meiryo UI" panose="020B0604030504040204" pitchFamily="50" charset="-128"/>
                <a:ea typeface="Meiryo UI" panose="020B0604030504040204" pitchFamily="50" charset="-128"/>
              </a:rPr>
              <a:t>6.6</a:t>
            </a:r>
            <a:r>
              <a:rPr kumimoji="1" lang="ja-JP" altLang="en-US" sz="1400" dirty="0">
                <a:latin typeface="Meiryo UI" panose="020B0604030504040204" pitchFamily="50" charset="-128"/>
                <a:ea typeface="Meiryo UI" panose="020B0604030504040204" pitchFamily="50" charset="-128"/>
              </a:rPr>
              <a:t>％となっています。</a:t>
            </a:r>
          </a:p>
        </p:txBody>
      </p:sp>
      <p:sp>
        <p:nvSpPr>
          <p:cNvPr id="8" name="テキスト ボックス 7">
            <a:extLst>
              <a:ext uri="{FF2B5EF4-FFF2-40B4-BE49-F238E27FC236}">
                <a16:creationId xmlns:a16="http://schemas.microsoft.com/office/drawing/2014/main" id="{A18556F7-169F-46CD-AC55-AC557BE81683}"/>
              </a:ext>
            </a:extLst>
          </p:cNvPr>
          <p:cNvSpPr txBox="1"/>
          <p:nvPr/>
        </p:nvSpPr>
        <p:spPr>
          <a:xfrm>
            <a:off x="193376" y="2590275"/>
            <a:ext cx="2226551"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2-8-12</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買物、子どもたちやご自身の習い事、リフレッシュで利用したい年間日数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3" name="テキスト ボックス 2">
            <a:extLst>
              <a:ext uri="{FF2B5EF4-FFF2-40B4-BE49-F238E27FC236}">
                <a16:creationId xmlns:a16="http://schemas.microsoft.com/office/drawing/2014/main" id="{835D7907-9C73-D942-793A-32452065756E}"/>
              </a:ext>
            </a:extLst>
          </p:cNvPr>
          <p:cNvSpPr txBox="1"/>
          <p:nvPr/>
        </p:nvSpPr>
        <p:spPr>
          <a:xfrm>
            <a:off x="2419927" y="2590275"/>
            <a:ext cx="2152073" cy="646331"/>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2-8-13</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冠婚葬祭、学校行事、子どもたちや親の通院などで利用したい年間日数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AA455202-4F7E-4D6F-7B83-E3722C8E4656}"/>
              </a:ext>
            </a:extLst>
          </p:cNvPr>
          <p:cNvSpPr txBox="1"/>
          <p:nvPr/>
        </p:nvSpPr>
        <p:spPr>
          <a:xfrm>
            <a:off x="4572000" y="2590275"/>
            <a:ext cx="2152073"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2-8-14</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不定期な仕事で利用したい年間日数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5" name="テキスト ボックス 4">
            <a:extLst>
              <a:ext uri="{FF2B5EF4-FFF2-40B4-BE49-F238E27FC236}">
                <a16:creationId xmlns:a16="http://schemas.microsoft.com/office/drawing/2014/main" id="{8B7DA13E-1141-8D41-1979-D816DA3BD204}"/>
              </a:ext>
            </a:extLst>
          </p:cNvPr>
          <p:cNvSpPr txBox="1"/>
          <p:nvPr/>
        </p:nvSpPr>
        <p:spPr>
          <a:xfrm>
            <a:off x="6724073" y="2590275"/>
            <a:ext cx="2152073" cy="461665"/>
          </a:xfrm>
          <a:prstGeom prst="rect">
            <a:avLst/>
          </a:prstGeom>
          <a:noFill/>
        </p:spPr>
        <p:txBody>
          <a:bodyPr wrap="square">
            <a:spAutoFit/>
          </a:bodyPr>
          <a:lstStyle/>
          <a:p>
            <a:pPr algn="ct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図表</a:t>
            </a:r>
            <a:r>
              <a:rPr lang="en-US" altLang="ja-JP"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2-8-15</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その他の理由で利用したい年間日数</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pic>
        <p:nvPicPr>
          <p:cNvPr id="10" name="図 9">
            <a:extLst>
              <a:ext uri="{FF2B5EF4-FFF2-40B4-BE49-F238E27FC236}">
                <a16:creationId xmlns:a16="http://schemas.microsoft.com/office/drawing/2014/main" id="{457501A2-B01E-92E5-C44A-69F4CAD8216F}"/>
              </a:ext>
            </a:extLst>
          </p:cNvPr>
          <p:cNvPicPr>
            <a:picLocks noChangeAspect="1"/>
          </p:cNvPicPr>
          <p:nvPr/>
        </p:nvPicPr>
        <p:blipFill>
          <a:blip r:embed="rId2"/>
          <a:stretch>
            <a:fillRect/>
          </a:stretch>
        </p:blipFill>
        <p:spPr>
          <a:xfrm>
            <a:off x="-2917972" y="3179391"/>
            <a:ext cx="7229856" cy="3715512"/>
          </a:xfrm>
          <a:prstGeom prst="rect">
            <a:avLst/>
          </a:prstGeom>
        </p:spPr>
      </p:pic>
      <p:pic>
        <p:nvPicPr>
          <p:cNvPr id="12" name="図 11">
            <a:extLst>
              <a:ext uri="{FF2B5EF4-FFF2-40B4-BE49-F238E27FC236}">
                <a16:creationId xmlns:a16="http://schemas.microsoft.com/office/drawing/2014/main" id="{E8468D42-EA19-D55E-E018-0EB279D7295F}"/>
              </a:ext>
            </a:extLst>
          </p:cNvPr>
          <p:cNvPicPr>
            <a:picLocks noChangeAspect="1"/>
          </p:cNvPicPr>
          <p:nvPr/>
        </p:nvPicPr>
        <p:blipFill>
          <a:blip r:embed="rId3"/>
          <a:stretch>
            <a:fillRect/>
          </a:stretch>
        </p:blipFill>
        <p:spPr>
          <a:xfrm>
            <a:off x="-784943" y="3185837"/>
            <a:ext cx="7229856" cy="3715512"/>
          </a:xfrm>
          <a:prstGeom prst="rect">
            <a:avLst/>
          </a:prstGeom>
        </p:spPr>
      </p:pic>
      <p:pic>
        <p:nvPicPr>
          <p:cNvPr id="14" name="図 13">
            <a:extLst>
              <a:ext uri="{FF2B5EF4-FFF2-40B4-BE49-F238E27FC236}">
                <a16:creationId xmlns:a16="http://schemas.microsoft.com/office/drawing/2014/main" id="{5C68FE6F-8D00-EC51-B6A8-04E2AECD6929}"/>
              </a:ext>
            </a:extLst>
          </p:cNvPr>
          <p:cNvPicPr>
            <a:picLocks noChangeAspect="1"/>
          </p:cNvPicPr>
          <p:nvPr/>
        </p:nvPicPr>
        <p:blipFill>
          <a:blip r:embed="rId4"/>
          <a:stretch>
            <a:fillRect/>
          </a:stretch>
        </p:blipFill>
        <p:spPr>
          <a:xfrm>
            <a:off x="1346110" y="3154664"/>
            <a:ext cx="7229856" cy="3715512"/>
          </a:xfrm>
          <a:prstGeom prst="rect">
            <a:avLst/>
          </a:prstGeom>
        </p:spPr>
      </p:pic>
      <p:pic>
        <p:nvPicPr>
          <p:cNvPr id="16" name="図 15">
            <a:extLst>
              <a:ext uri="{FF2B5EF4-FFF2-40B4-BE49-F238E27FC236}">
                <a16:creationId xmlns:a16="http://schemas.microsoft.com/office/drawing/2014/main" id="{932E107C-6730-D078-769D-829E016AD5F3}"/>
              </a:ext>
            </a:extLst>
          </p:cNvPr>
          <p:cNvPicPr>
            <a:picLocks noChangeAspect="1"/>
          </p:cNvPicPr>
          <p:nvPr/>
        </p:nvPicPr>
        <p:blipFill>
          <a:blip r:embed="rId5"/>
          <a:stretch>
            <a:fillRect/>
          </a:stretch>
        </p:blipFill>
        <p:spPr>
          <a:xfrm>
            <a:off x="3555039" y="3175446"/>
            <a:ext cx="7229856" cy="3715512"/>
          </a:xfrm>
          <a:prstGeom prst="rect">
            <a:avLst/>
          </a:prstGeom>
        </p:spPr>
      </p:pic>
      <p:sp>
        <p:nvSpPr>
          <p:cNvPr id="6" name="スライド番号プレースホルダー 5">
            <a:extLst>
              <a:ext uri="{FF2B5EF4-FFF2-40B4-BE49-F238E27FC236}">
                <a16:creationId xmlns:a16="http://schemas.microsoft.com/office/drawing/2014/main" id="{4475FC35-57E7-85A2-BB77-BFA8C22CCCFD}"/>
              </a:ext>
            </a:extLst>
          </p:cNvPr>
          <p:cNvSpPr>
            <a:spLocks noGrp="1"/>
          </p:cNvSpPr>
          <p:nvPr>
            <p:ph type="sldNum" sz="quarter" idx="12"/>
          </p:nvPr>
        </p:nvSpPr>
        <p:spPr/>
        <p:txBody>
          <a:bodyPr/>
          <a:lstStyle/>
          <a:p>
            <a:fld id="{C4E6320A-E54E-4C75-AECD-96065BC1D0C9}" type="slidenum">
              <a:rPr kumimoji="1" lang="ja-JP" altLang="en-US" smtClean="0"/>
              <a:t>98</a:t>
            </a:fld>
            <a:endParaRPr kumimoji="1" lang="ja-JP" altLang="en-US" dirty="0"/>
          </a:p>
        </p:txBody>
      </p:sp>
    </p:spTree>
    <p:extLst>
      <p:ext uri="{BB962C8B-B14F-4D97-AF65-F5344CB8AC3E}">
        <p14:creationId xmlns:p14="http://schemas.microsoft.com/office/powerpoint/2010/main" val="3482663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8121</TotalTime>
  <Words>21016</Words>
  <Application>Microsoft Office PowerPoint</Application>
  <PresentationFormat>画面に合わせる (4:3)</PresentationFormat>
  <Paragraphs>982</Paragraphs>
  <Slides>131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131</vt:i4>
      </vt:variant>
    </vt:vector>
  </HeadingPairs>
  <TitlesOfParts>
    <vt:vector size="141" baseType="lpstr">
      <vt:lpstr>Meiryo UI</vt:lpstr>
      <vt:lpstr>ＭＳ Ｐゴシック</vt:lpstr>
      <vt:lpstr>ＭＳ ゴシック</vt:lpstr>
      <vt:lpstr>游ゴシック</vt:lpstr>
      <vt:lpstr>游ゴシック Light</vt:lpstr>
      <vt:lpstr>Arial</vt:lpstr>
      <vt:lpstr>Calibri</vt:lpstr>
      <vt:lpstr>Calibri Light</vt:lpstr>
      <vt:lpstr>Century</vt:lpstr>
      <vt:lpstr>Office テーマ</vt:lpstr>
      <vt:lpstr>PowerPoint プレゼンテーション</vt:lpstr>
      <vt:lpstr>PowerPoint プレゼンテーション</vt:lpstr>
      <vt:lpstr>Ⅱ　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2024-07-22T07:03:50Z</cp:lastPrinted>
  <dcterms:created xsi:type="dcterms:W3CDTF">2024-04-12T02:33:09Z</dcterms:created>
  <dcterms:modified xsi:type="dcterms:W3CDTF">2024-09-03T05:25:20Z</dcterms:modified>
</cp:coreProperties>
</file>