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5" r:id="rId4"/>
    <p:sldId id="436" r:id="rId5"/>
  </p:sldIdLst>
  <p:sldSz cx="12192000" cy="6858000"/>
  <p:notesSz cx="6807200" cy="9939338"/>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LRnMcgLArPVC3ozf/Aswbw==" hashData="/zTINRIUkJds8epJ60ZA+9IsXOTgYNKHcSkj6yWRF9JGbHB970WNe4ZbCFJgHN7XwJt0+sqNrl9lnA/3WWhndg=="/>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CEA"/>
    <a:srgbClr val="A7D28F"/>
    <a:srgbClr val="63A6DB"/>
    <a:srgbClr val="D6B845"/>
    <a:srgbClr val="FFFDE1"/>
    <a:srgbClr val="B32425"/>
    <a:srgbClr val="34485E"/>
    <a:srgbClr val="5B9F8A"/>
    <a:srgbClr val="3C7D9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04" autoAdjust="0"/>
  </p:normalViewPr>
  <p:slideViewPr>
    <p:cSldViewPr>
      <p:cViewPr varScale="1">
        <p:scale>
          <a:sx n="95" d="100"/>
          <a:sy n="95" d="100"/>
        </p:scale>
        <p:origin x="134"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2024/11/14</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2024/11/14</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0391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2024/11/14</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 action="ppaction://noaction"/>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03</a:t>
            </a:r>
            <a:endParaRPr lang="ja-JP" altLang="en-US" sz="4800" dirty="0">
              <a:solidFill>
                <a:srgbClr val="A7D28F"/>
              </a:solidFill>
              <a:latin typeface="+mj-lt"/>
            </a:endParaRPr>
          </a:p>
        </p:txBody>
      </p:sp>
      <p:sp>
        <p:nvSpPr>
          <p:cNvPr id="7" name="楕円 6">
            <a:hlinkClick r:id="rId3"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01</a:t>
            </a:r>
            <a:endParaRPr lang="ja-JP" altLang="en-US" sz="4800" dirty="0">
              <a:solidFill>
                <a:srgbClr val="A7D28F"/>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40086"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A7D28F"/>
                </a:solidFill>
                <a:latin typeface="+mn-ea"/>
                <a:ea typeface="+mn-ea"/>
              </a:rPr>
              <a:t>窓口</a:t>
            </a:r>
            <a:endParaRPr lang="en-US" altLang="ja-JP" sz="2400" b="1" dirty="0">
              <a:solidFill>
                <a:srgbClr val="A7D28F"/>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A7D28F"/>
                </a:solidFill>
                <a:latin typeface="+mn-ea"/>
                <a:ea typeface="+mn-ea"/>
              </a:rPr>
              <a:t>「にも包括」</a:t>
            </a:r>
            <a:br>
              <a:rPr lang="en-US" altLang="ja-JP" sz="2400" b="1" dirty="0">
                <a:solidFill>
                  <a:srgbClr val="A7D28F"/>
                </a:solidFill>
                <a:latin typeface="+mn-ea"/>
                <a:ea typeface="+mn-ea"/>
              </a:rPr>
            </a:br>
            <a:r>
              <a:rPr lang="ja-JP" altLang="en-US" sz="2400" b="1" dirty="0">
                <a:solidFill>
                  <a:srgbClr val="A7D28F"/>
                </a:solidFill>
                <a:latin typeface="+mn-ea"/>
                <a:ea typeface="+mn-ea"/>
              </a:rPr>
              <a:t>協議の場</a:t>
            </a:r>
            <a:endParaRPr lang="en-US" altLang="ja-JP" sz="2400" b="1" dirty="0">
              <a:solidFill>
                <a:srgbClr val="A7D28F"/>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A7D28F"/>
                </a:solidFill>
                <a:latin typeface="+mn-ea"/>
                <a:ea typeface="+mn-ea"/>
              </a:rPr>
              <a:t>情報</a:t>
            </a:r>
            <a:endParaRPr lang="en-US" altLang="ja-JP" sz="2400" b="1" dirty="0">
              <a:solidFill>
                <a:srgbClr val="A7D28F"/>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3" y="5010935"/>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D4ECEA"/>
              </a:solidFill>
            </a:endParaRPr>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221234" y="2421776"/>
            <a:ext cx="2418382" cy="637635"/>
          </a:xfrm>
          <a:prstGeom prst="rect">
            <a:avLst/>
          </a:prstGeom>
        </p:spPr>
        <p:txBody>
          <a:bodyPr vert="horz" lIns="91440" tIns="45720" rIns="91440" bIns="45720" rtlCol="0" anchor="t">
            <a:normAutofit fontScale="47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堺市</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4"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02</a:t>
            </a:r>
            <a:endParaRPr lang="ja-JP" altLang="en-US" sz="4800" dirty="0">
              <a:solidFill>
                <a:srgbClr val="A7D28F"/>
              </a:solidFill>
              <a:latin typeface="+mj-lt"/>
            </a:endParaRPr>
          </a:p>
        </p:txBody>
      </p:sp>
      <p:pic>
        <p:nvPicPr>
          <p:cNvPr id="11" name="図 10">
            <a:extLst>
              <a:ext uri="{FF2B5EF4-FFF2-40B4-BE49-F238E27FC236}">
                <a16:creationId xmlns:a16="http://schemas.microsoft.com/office/drawing/2014/main" id="{5599302E-1EE4-4339-9A27-DC93D5C6DA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5466" y="682611"/>
            <a:ext cx="858875" cy="1430303"/>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rgbClr val="A7D28F"/>
                </a:solidFill>
              </a:rPr>
              <a:t>　　</a:t>
            </a: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A7D28F"/>
                </a:solidFill>
                <a:latin typeface="+mn-ea"/>
                <a:ea typeface="+mn-ea"/>
              </a:rPr>
              <a:t>窓口</a:t>
            </a:r>
            <a:endParaRPr lang="en-US" altLang="ja-JP" sz="4400" b="1" dirty="0">
              <a:solidFill>
                <a:srgbClr val="A7D28F"/>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562866" y="2598275"/>
            <a:ext cx="4533134" cy="3707746"/>
          </a:xfrm>
          <a:prstGeom prst="rect">
            <a:avLst/>
          </a:prstGeom>
          <a:noFill/>
        </p:spPr>
        <p:txBody>
          <a:bodyPr wrap="square">
            <a:spAutoFit/>
          </a:bodyPr>
          <a:lstStyle/>
          <a:p>
            <a:pPr>
              <a:lnSpc>
                <a:spcPct val="150000"/>
              </a:lnSpc>
            </a:pPr>
            <a:r>
              <a:rPr lang="ja-JP" altLang="en-US" sz="1050" dirty="0"/>
              <a:t>○堺区障害者基幹相談支援センター</a:t>
            </a:r>
            <a:endParaRPr lang="en-US" altLang="ja-JP" sz="1050" dirty="0"/>
          </a:p>
          <a:p>
            <a:pPr>
              <a:lnSpc>
                <a:spcPct val="150000"/>
              </a:lnSpc>
            </a:pPr>
            <a:r>
              <a:rPr lang="ja-JP" altLang="en-US" sz="1050" dirty="0"/>
              <a:t>住所　　：〒</a:t>
            </a:r>
            <a:r>
              <a:rPr lang="en-US" altLang="ja-JP" sz="1050" dirty="0"/>
              <a:t>590-0078</a:t>
            </a:r>
            <a:r>
              <a:rPr lang="ja-JP" altLang="en-US" sz="1050" dirty="0"/>
              <a:t> 堺市堺区南瓦町３番１号 堺市役所内</a:t>
            </a:r>
            <a:endParaRPr lang="en-US" altLang="ja-JP" sz="1050" dirty="0"/>
          </a:p>
          <a:p>
            <a:pPr>
              <a:lnSpc>
                <a:spcPct val="150000"/>
              </a:lnSpc>
            </a:pPr>
            <a:r>
              <a:rPr lang="ja-JP" altLang="en-US" sz="1050" dirty="0"/>
              <a:t>電話番号：</a:t>
            </a:r>
            <a:r>
              <a:rPr lang="en-US" altLang="ja-JP" sz="1050" dirty="0"/>
              <a:t>072-224-8166</a:t>
            </a:r>
          </a:p>
          <a:p>
            <a:pPr>
              <a:lnSpc>
                <a:spcPct val="150000"/>
              </a:lnSpc>
            </a:pPr>
            <a:endParaRPr lang="en-US" altLang="ja-JP" sz="1050" dirty="0"/>
          </a:p>
          <a:p>
            <a:pPr>
              <a:lnSpc>
                <a:spcPct val="150000"/>
              </a:lnSpc>
            </a:pPr>
            <a:r>
              <a:rPr lang="ja-JP" altLang="en-US" sz="1050" dirty="0"/>
              <a:t>○中区障害者基幹相談支援センター</a:t>
            </a:r>
            <a:endParaRPr lang="en-US" altLang="ja-JP" sz="1050" dirty="0"/>
          </a:p>
          <a:p>
            <a:pPr>
              <a:lnSpc>
                <a:spcPct val="150000"/>
              </a:lnSpc>
            </a:pPr>
            <a:r>
              <a:rPr lang="ja-JP" altLang="en-US" sz="1050" dirty="0"/>
              <a:t>住所　　：〒</a:t>
            </a:r>
            <a:r>
              <a:rPr lang="en-US" altLang="ja-JP" sz="1050" dirty="0"/>
              <a:t>599-8236</a:t>
            </a:r>
            <a:r>
              <a:rPr lang="ja-JP" altLang="en-US" sz="1050" dirty="0"/>
              <a:t> </a:t>
            </a:r>
            <a:r>
              <a:rPr lang="zh-CN" altLang="en-US" sz="1050" dirty="0"/>
              <a:t>堺市中区深井沢町２４７０番地７ 中区役所</a:t>
            </a:r>
            <a:r>
              <a:rPr lang="ja-JP" altLang="en-US" sz="1050" dirty="0"/>
              <a:t>内</a:t>
            </a:r>
            <a:endParaRPr lang="en-US" altLang="ja-JP" sz="1050" dirty="0"/>
          </a:p>
          <a:p>
            <a:pPr>
              <a:lnSpc>
                <a:spcPct val="150000"/>
              </a:lnSpc>
            </a:pPr>
            <a:r>
              <a:rPr lang="ja-JP" altLang="en-US" sz="1050" dirty="0"/>
              <a:t>電話番号：</a:t>
            </a:r>
            <a:r>
              <a:rPr lang="en-US" altLang="ja-JP" sz="1050" dirty="0"/>
              <a:t>072-278-8166</a:t>
            </a:r>
          </a:p>
          <a:p>
            <a:pPr>
              <a:lnSpc>
                <a:spcPct val="150000"/>
              </a:lnSpc>
            </a:pPr>
            <a:endParaRPr lang="en-US" altLang="ja-JP" sz="1050" dirty="0"/>
          </a:p>
          <a:p>
            <a:pPr>
              <a:lnSpc>
                <a:spcPct val="150000"/>
              </a:lnSpc>
            </a:pPr>
            <a:r>
              <a:rPr lang="ja-JP" altLang="en-US" sz="1050" dirty="0"/>
              <a:t>○東区障害者基幹相談支援センター</a:t>
            </a:r>
            <a:endParaRPr lang="en-US" altLang="ja-JP" sz="1050" dirty="0"/>
          </a:p>
          <a:p>
            <a:pPr>
              <a:lnSpc>
                <a:spcPct val="150000"/>
              </a:lnSpc>
            </a:pPr>
            <a:r>
              <a:rPr lang="ja-JP" altLang="en-US" sz="1050" dirty="0"/>
              <a:t>住所　　：〒</a:t>
            </a:r>
            <a:r>
              <a:rPr lang="en-US" altLang="ja-JP" sz="1050" dirty="0"/>
              <a:t>599-8112</a:t>
            </a:r>
            <a:r>
              <a:rPr lang="ja-JP" altLang="en-US" sz="1050" dirty="0"/>
              <a:t> 堺市東区日置荘原寺町１９５番地１ 東区役所内</a:t>
            </a:r>
            <a:endParaRPr lang="en-US" altLang="ja-JP" sz="1050" dirty="0"/>
          </a:p>
          <a:p>
            <a:pPr>
              <a:lnSpc>
                <a:spcPct val="150000"/>
              </a:lnSpc>
            </a:pPr>
            <a:r>
              <a:rPr lang="ja-JP" altLang="en-US" sz="1050" dirty="0"/>
              <a:t>電話番号：</a:t>
            </a:r>
            <a:r>
              <a:rPr lang="en-US" altLang="ja-JP" sz="1050" dirty="0"/>
              <a:t>072-285-6666</a:t>
            </a:r>
          </a:p>
          <a:p>
            <a:pPr>
              <a:lnSpc>
                <a:spcPct val="150000"/>
              </a:lnSpc>
            </a:pPr>
            <a:endParaRPr lang="en-US" altLang="ja-JP" sz="1050" dirty="0"/>
          </a:p>
          <a:p>
            <a:pPr>
              <a:lnSpc>
                <a:spcPct val="150000"/>
              </a:lnSpc>
            </a:pPr>
            <a:r>
              <a:rPr lang="ja-JP" altLang="en-US" sz="1050" dirty="0"/>
              <a:t>○西区障害者基幹相談支援センター</a:t>
            </a:r>
            <a:endParaRPr lang="en-US" altLang="ja-JP" sz="1050" dirty="0"/>
          </a:p>
          <a:p>
            <a:pPr>
              <a:lnSpc>
                <a:spcPct val="150000"/>
              </a:lnSpc>
            </a:pPr>
            <a:r>
              <a:rPr lang="ja-JP" altLang="en-US" sz="1050" dirty="0"/>
              <a:t>住所　　：〒</a:t>
            </a:r>
            <a:r>
              <a:rPr lang="en-US" altLang="ja-JP" sz="1050" dirty="0"/>
              <a:t>593-8324</a:t>
            </a:r>
            <a:r>
              <a:rPr lang="ja-JP" altLang="en-US" sz="1050" dirty="0"/>
              <a:t> 堺市西区鳳東町６丁６００番地 西区役所内</a:t>
            </a:r>
            <a:endParaRPr lang="en-US" altLang="ja-JP" sz="1050" dirty="0"/>
          </a:p>
          <a:p>
            <a:pPr>
              <a:lnSpc>
                <a:spcPct val="150000"/>
              </a:lnSpc>
            </a:pPr>
            <a:r>
              <a:rPr lang="ja-JP" altLang="en-US" sz="1050" dirty="0"/>
              <a:t>電話番号：</a:t>
            </a:r>
            <a:r>
              <a:rPr lang="en-US" altLang="ja-JP" sz="1050" dirty="0"/>
              <a:t>072-271-6677</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01</a:t>
            </a:r>
            <a:endParaRPr lang="ja-JP" altLang="en-US" sz="4800" dirty="0">
              <a:solidFill>
                <a:srgbClr val="A7D28F"/>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D4ECEA"/>
                </a:solidFill>
                <a:effectLst/>
                <a:uLnTx/>
                <a:uFillTx/>
                <a:latin typeface="Segoe UI"/>
                <a:ea typeface="メイリオ"/>
                <a:cs typeface="+mn-cs"/>
              </a:rPr>
              <a:t>地域移行を検討する時は、下記にご連絡ください。</a:t>
            </a:r>
            <a:endParaRPr kumimoji="1" lang="ja-JP" altLang="en-US" dirty="0">
              <a:solidFill>
                <a:srgbClr val="D4ECEA"/>
              </a:solidFill>
            </a:endParaRPr>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5" name="テキスト ボックス 4">
            <a:extLst>
              <a:ext uri="{FF2B5EF4-FFF2-40B4-BE49-F238E27FC236}">
                <a16:creationId xmlns:a16="http://schemas.microsoft.com/office/drawing/2014/main" id="{F63CC896-5A19-4FD4-99F8-E97B396A4184}"/>
              </a:ext>
            </a:extLst>
          </p:cNvPr>
          <p:cNvSpPr txBox="1"/>
          <p:nvPr/>
        </p:nvSpPr>
        <p:spPr>
          <a:xfrm>
            <a:off x="6096000" y="2595067"/>
            <a:ext cx="4533134" cy="3993401"/>
          </a:xfrm>
          <a:prstGeom prst="rect">
            <a:avLst/>
          </a:prstGeom>
          <a:noFill/>
        </p:spPr>
        <p:txBody>
          <a:bodyPr wrap="square" rtlCol="0">
            <a:spAutoFit/>
          </a:bodyPr>
          <a:lstStyle/>
          <a:p>
            <a:pPr>
              <a:lnSpc>
                <a:spcPct val="150000"/>
              </a:lnSpc>
            </a:pPr>
            <a:r>
              <a:rPr lang="ja-JP" altLang="en-US" sz="1050" dirty="0"/>
              <a:t>○南区障害者基幹相談支援センター</a:t>
            </a:r>
            <a:endParaRPr lang="en-US" altLang="ja-JP" sz="1050" dirty="0"/>
          </a:p>
          <a:p>
            <a:pPr>
              <a:lnSpc>
                <a:spcPct val="150000"/>
              </a:lnSpc>
            </a:pPr>
            <a:r>
              <a:rPr lang="ja-JP" altLang="en-US" sz="1050" dirty="0"/>
              <a:t>住所　　：〒</a:t>
            </a:r>
            <a:r>
              <a:rPr lang="en-US" altLang="ja-JP" sz="1050" dirty="0"/>
              <a:t>590-0141</a:t>
            </a:r>
            <a:r>
              <a:rPr lang="ja-JP" altLang="en-US" sz="1050" dirty="0"/>
              <a:t> </a:t>
            </a:r>
            <a:r>
              <a:rPr lang="zh-CN" altLang="en-US" sz="1050" dirty="0"/>
              <a:t>堺市南区桃山台１丁１番１号 南区役所</a:t>
            </a:r>
            <a:r>
              <a:rPr lang="ja-JP" altLang="en-US" sz="1050" dirty="0"/>
              <a:t>内</a:t>
            </a:r>
            <a:endParaRPr lang="en-US" altLang="ja-JP" sz="1050" dirty="0"/>
          </a:p>
          <a:p>
            <a:pPr>
              <a:lnSpc>
                <a:spcPct val="150000"/>
              </a:lnSpc>
            </a:pPr>
            <a:r>
              <a:rPr lang="ja-JP" altLang="en-US" sz="1050" dirty="0"/>
              <a:t>電話番号：</a:t>
            </a:r>
            <a:r>
              <a:rPr lang="en-US" altLang="ja-JP" sz="1050" dirty="0"/>
              <a:t>072-295-8166</a:t>
            </a:r>
          </a:p>
          <a:p>
            <a:pPr>
              <a:lnSpc>
                <a:spcPct val="150000"/>
              </a:lnSpc>
            </a:pPr>
            <a:endParaRPr lang="en-US" altLang="ja-JP" sz="1050" dirty="0"/>
          </a:p>
          <a:p>
            <a:pPr>
              <a:lnSpc>
                <a:spcPct val="150000"/>
              </a:lnSpc>
            </a:pPr>
            <a:r>
              <a:rPr lang="ja-JP" altLang="en-US" sz="1050" dirty="0"/>
              <a:t>○北区障害者基幹相談支援センター</a:t>
            </a:r>
            <a:endParaRPr lang="en-US" altLang="ja-JP" sz="1050" dirty="0"/>
          </a:p>
          <a:p>
            <a:pPr>
              <a:lnSpc>
                <a:spcPct val="150000"/>
              </a:lnSpc>
            </a:pPr>
            <a:r>
              <a:rPr lang="ja-JP" altLang="en-US" sz="1050" dirty="0"/>
              <a:t>住所　　：〒</a:t>
            </a:r>
            <a:r>
              <a:rPr lang="en-US" altLang="ja-JP" sz="1050" dirty="0"/>
              <a:t>591-8021</a:t>
            </a:r>
            <a:r>
              <a:rPr lang="ja-JP" altLang="en-US" sz="1050" dirty="0"/>
              <a:t> </a:t>
            </a:r>
            <a:r>
              <a:rPr lang="zh-CN" altLang="en-US" sz="1050" dirty="0"/>
              <a:t>堺市北区新金岡町５丁１番４号 北区役所</a:t>
            </a:r>
            <a:r>
              <a:rPr lang="ja-JP" altLang="en-US" sz="1050" dirty="0"/>
              <a:t>内</a:t>
            </a:r>
            <a:endParaRPr lang="en-US" altLang="ja-JP" sz="1050" dirty="0"/>
          </a:p>
          <a:p>
            <a:pPr>
              <a:lnSpc>
                <a:spcPct val="150000"/>
              </a:lnSpc>
            </a:pPr>
            <a:r>
              <a:rPr lang="ja-JP" altLang="en-US" sz="1050" dirty="0"/>
              <a:t>電話番号：</a:t>
            </a:r>
            <a:r>
              <a:rPr lang="en-US" altLang="ja-JP" sz="1050" dirty="0"/>
              <a:t>072-251-8166</a:t>
            </a:r>
          </a:p>
          <a:p>
            <a:pPr>
              <a:lnSpc>
                <a:spcPct val="150000"/>
              </a:lnSpc>
            </a:pPr>
            <a:endParaRPr lang="en-US" altLang="ja-JP" sz="1050" dirty="0"/>
          </a:p>
          <a:p>
            <a:pPr>
              <a:lnSpc>
                <a:spcPct val="150000"/>
              </a:lnSpc>
            </a:pPr>
            <a:r>
              <a:rPr lang="ja-JP" altLang="en-US" sz="1050" dirty="0"/>
              <a:t>○美原区障害者基幹相談支援センター</a:t>
            </a:r>
            <a:endParaRPr lang="en-US" altLang="ja-JP" sz="1050" dirty="0"/>
          </a:p>
          <a:p>
            <a:pPr>
              <a:lnSpc>
                <a:spcPct val="150000"/>
              </a:lnSpc>
            </a:pPr>
            <a:r>
              <a:rPr lang="ja-JP" altLang="en-US" sz="1050" dirty="0"/>
              <a:t>住所　　：〒</a:t>
            </a:r>
            <a:r>
              <a:rPr lang="en-US" altLang="ja-JP" sz="1050" dirty="0"/>
              <a:t>587-0002</a:t>
            </a:r>
            <a:r>
              <a:rPr lang="ja-JP" altLang="en-US" sz="1050" dirty="0"/>
              <a:t> </a:t>
            </a:r>
            <a:r>
              <a:rPr lang="zh-TW" altLang="en-US" sz="1050" dirty="0"/>
              <a:t>堺市美原区黒山１６７番地９ 美原区役所別館</a:t>
            </a:r>
            <a:r>
              <a:rPr lang="ja-JP" altLang="en-US" sz="1050" dirty="0"/>
              <a:t>内</a:t>
            </a:r>
            <a:endParaRPr lang="en-US" altLang="ja-JP" sz="1050" dirty="0"/>
          </a:p>
          <a:p>
            <a:pPr>
              <a:lnSpc>
                <a:spcPct val="150000"/>
              </a:lnSpc>
            </a:pPr>
            <a:r>
              <a:rPr lang="ja-JP" altLang="en-US" sz="1050" dirty="0"/>
              <a:t>電話番号：</a:t>
            </a:r>
            <a:r>
              <a:rPr lang="en-US" altLang="ja-JP" sz="1050" dirty="0"/>
              <a:t>072-361-1883</a:t>
            </a:r>
          </a:p>
          <a:p>
            <a:pPr>
              <a:lnSpc>
                <a:spcPct val="150000"/>
              </a:lnSpc>
            </a:pPr>
            <a:endParaRPr lang="en-US" altLang="ja-JP" sz="1050" dirty="0"/>
          </a:p>
          <a:p>
            <a:pPr>
              <a:lnSpc>
                <a:spcPct val="150000"/>
              </a:lnSpc>
            </a:pPr>
            <a:r>
              <a:rPr lang="en-US" altLang="ja-JP" sz="900" dirty="0"/>
              <a:t>※</a:t>
            </a:r>
            <a:r>
              <a:rPr lang="ja-JP" altLang="en-US" sz="900" dirty="0"/>
              <a:t>地域移行に関する研修、茶話会等の実施、普及啓発等の体制整備を各区の障害者</a:t>
            </a:r>
            <a:endParaRPr lang="en-US" altLang="ja-JP" sz="900" dirty="0"/>
          </a:p>
          <a:p>
            <a:pPr>
              <a:lnSpc>
                <a:spcPct val="150000"/>
              </a:lnSpc>
            </a:pPr>
            <a:r>
              <a:rPr lang="ja-JP" altLang="en-US" sz="900" dirty="0"/>
              <a:t>　基幹相談支援センターへ地域移行コーディネーターを配置し、実施しています。</a:t>
            </a:r>
            <a:endParaRPr lang="en-US" altLang="ja-JP" sz="900" dirty="0"/>
          </a:p>
          <a:p>
            <a:pPr>
              <a:lnSpc>
                <a:spcPct val="150000"/>
              </a:lnSpc>
            </a:pPr>
            <a:r>
              <a:rPr lang="en-US" altLang="ja-JP" sz="900" dirty="0"/>
              <a:t>※</a:t>
            </a:r>
            <a:r>
              <a:rPr lang="ja-JP" altLang="en-US" sz="900" dirty="0"/>
              <a:t>障害福祉サービスの地域相談支援に関しては、各区地域福祉課、保健センターへ</a:t>
            </a:r>
            <a:endParaRPr lang="en-US" altLang="ja-JP" sz="900" dirty="0"/>
          </a:p>
          <a:p>
            <a:pPr>
              <a:lnSpc>
                <a:spcPct val="150000"/>
              </a:lnSpc>
            </a:pPr>
            <a:r>
              <a:rPr lang="ja-JP" altLang="en-US" sz="900" dirty="0"/>
              <a:t>　お問合せください。</a:t>
            </a:r>
            <a:endParaRPr lang="en-US" altLang="ja-JP" sz="900" dirty="0"/>
          </a:p>
          <a:p>
            <a:endParaRPr kumimoji="1" lang="ja-JP" altLang="en-US" sz="1050" dirty="0"/>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4807773" y="2096658"/>
            <a:ext cx="7056784" cy="4585955"/>
          </a:xfrm>
          <a:prstGeom prst="roundRect">
            <a:avLst>
              <a:gd name="adj" fmla="val 2940"/>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A7D28F"/>
                </a:solidFill>
                <a:latin typeface="+mn-ea"/>
                <a:ea typeface="+mn-ea"/>
              </a:rPr>
              <a:t>精神障がいにも対応した地域包括ケアシステムの構築のための</a:t>
            </a:r>
            <a:br>
              <a:rPr lang="en-US" altLang="ja-JP" sz="2400" b="1" dirty="0">
                <a:solidFill>
                  <a:srgbClr val="A7D28F"/>
                </a:solidFill>
                <a:latin typeface="+mn-ea"/>
                <a:ea typeface="+mn-ea"/>
              </a:rPr>
            </a:br>
            <a:r>
              <a:rPr lang="ja-JP" altLang="en-US" sz="2400" b="1" dirty="0">
                <a:solidFill>
                  <a:srgbClr val="A7D28F"/>
                </a:solidFill>
                <a:latin typeface="+mn-ea"/>
                <a:ea typeface="+mn-ea"/>
              </a:rPr>
              <a:t>協議の場について</a:t>
            </a:r>
          </a:p>
        </p:txBody>
      </p:sp>
      <p:sp>
        <p:nvSpPr>
          <p:cNvPr id="10" name="楕円 9">
            <a:hlinkClick r:id="" action="ppaction://noaction"/>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mj-lt"/>
              </a:rPr>
              <a:t>02</a:t>
            </a:r>
            <a:endParaRPr lang="ja-JP" altLang="en-US" sz="4800" dirty="0">
              <a:solidFill>
                <a:srgbClr val="A7D28F"/>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D4ECEA"/>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602023" y="5650219"/>
            <a:ext cx="3765785" cy="995538"/>
          </a:xfrm>
          <a:prstGeom prst="rect">
            <a:avLst/>
          </a:prstGeom>
        </p:spPr>
        <p:txBody>
          <a:bodyPr vert="horz" lIns="91440" tIns="4572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①</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精神科医療機関関係者、障害福祉関係者、当事者、市町村</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②精神科医療機関関係者、</a:t>
            </a:r>
            <a:r>
              <a:rPr kumimoji="1" lang="ja-JP" altLang="en-US" sz="1400" b="0" i="0" u="none" strike="noStrike" kern="1200" cap="none" spc="0" normalizeH="0" baseline="0" noProof="0">
                <a:ln>
                  <a:noFill/>
                </a:ln>
                <a:solidFill>
                  <a:srgbClr val="44546A">
                    <a:lumMod val="50000"/>
                  </a:srgbClr>
                </a:solidFill>
                <a:effectLst/>
                <a:uLnTx/>
                <a:uFillTx/>
                <a:latin typeface="メイリオ" panose="020B0604030504040204" pitchFamily="50" charset="-128"/>
                <a:ea typeface="メイリオ" panose="020B0604030504040204" pitchFamily="50" charset="-128"/>
              </a:rPr>
              <a:t>障害福祉関係者</a:t>
            </a: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、市町村</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A7D28F"/>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5009044" y="4455275"/>
            <a:ext cx="6697427" cy="2184605"/>
          </a:xfrm>
          <a:prstGeom prst="rect">
            <a:avLst/>
          </a:prstGeom>
        </p:spPr>
        <p:txBody>
          <a:bodyPr vert="horz" lIns="91440" tIns="45720" rIns="91440" bIns="45720" rtlCol="0" anchor="t">
            <a:normAutofit fontScale="925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b="1" dirty="0">
                <a:solidFill>
                  <a:srgbClr val="44546A">
                    <a:lumMod val="50000"/>
                  </a:srgbClr>
                </a:solidFill>
                <a:latin typeface="メイリオ" panose="020B0604030504040204" pitchFamily="50" charset="-128"/>
                <a:ea typeface="メイリオ" panose="020B0604030504040204" pitchFamily="50" charset="-128"/>
              </a:rPr>
              <a:t>②堺市退院促進支援会議</a:t>
            </a:r>
            <a:endParaRPr lang="en-US" altLang="ja-JP" sz="16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令和</a:t>
            </a:r>
            <a:r>
              <a:rPr lang="en-US" altLang="ja-JP" sz="1200" dirty="0">
                <a:solidFill>
                  <a:srgbClr val="44546A">
                    <a:lumMod val="50000"/>
                  </a:srgbClr>
                </a:solidFill>
                <a:latin typeface="メイリオ" panose="020B0604030504040204" pitchFamily="50" charset="-128"/>
                <a:ea typeface="メイリオ" panose="020B0604030504040204" pitchFamily="50" charset="-128"/>
              </a:rPr>
              <a:t>3</a:t>
            </a: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年度</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からは</a:t>
            </a:r>
            <a:r>
              <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堺市退院促進支援会議を、新たに「協議の場」として位置づけ、堺市において「にも包括」の構築について重層的に協議できる体制を構築しています。また、令和５年度より、堺市退院促進支援会議のもとに、市内精神科病院を中心としたワーキングチームを設置し、地域移行支援に係る支援者の関係構築や、事例検討からの地域課題の抽出を</a:t>
            </a:r>
            <a:r>
              <a:rPr lang="ja-JP" altLang="en-US" sz="1200" dirty="0">
                <a:solidFill>
                  <a:srgbClr val="44546A">
                    <a:lumMod val="50000"/>
                  </a:srgbClr>
                </a:solidFill>
                <a:latin typeface="メイリオ" panose="020B0604030504040204" pitchFamily="50" charset="-128"/>
                <a:ea typeface="メイリオ" panose="020B0604030504040204" pitchFamily="50" charset="-128"/>
              </a:rPr>
              <a:t>しています。</a:t>
            </a:r>
            <a:endParaRPr kumimoji="1" lang="en-US" altLang="ja-JP"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年度第</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回　令和</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10</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月</a:t>
            </a:r>
            <a:endParaRPr lang="en-US" altLang="ja-JP" sz="1400" b="1"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　行政や基幹相談支援センターの地域移行に関する取組みについて報告。市内の精神科病院の担当者等からは、コロナ禍における５類移行後の対応状況や課題等について意見が出されました。</a:t>
            </a: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1400" b="1"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5</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年度第</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2</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回　令和</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6</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400" b="1" dirty="0">
                <a:solidFill>
                  <a:srgbClr val="44546A">
                    <a:lumMod val="50000"/>
                  </a:srgbClr>
                </a:solidFill>
                <a:latin typeface="メイリオ" panose="020B0604030504040204" pitchFamily="50" charset="-128"/>
                <a:ea typeface="メイリオ" panose="020B0604030504040204" pitchFamily="50" charset="-128"/>
              </a:rPr>
              <a:t>3</a:t>
            </a:r>
            <a:r>
              <a:rPr lang="ja-JP" altLang="en-US" sz="1400" b="1" dirty="0">
                <a:solidFill>
                  <a:srgbClr val="44546A">
                    <a:lumMod val="50000"/>
                  </a:srgbClr>
                </a:solidFill>
                <a:latin typeface="メイリオ" panose="020B0604030504040204" pitchFamily="50" charset="-128"/>
                <a:ea typeface="メイリオ" panose="020B0604030504040204" pitchFamily="50" charset="-128"/>
              </a:rPr>
              <a:t>月</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1200" dirty="0">
                <a:solidFill>
                  <a:srgbClr val="44546A">
                    <a:lumMod val="50000"/>
                  </a:srgbClr>
                </a:solidFill>
                <a:latin typeface="メイリオ" panose="020B0604030504040204" pitchFamily="50" charset="-128"/>
                <a:ea typeface="メイリオ" panose="020B0604030504040204" pitchFamily="50" charset="-128"/>
              </a:rPr>
              <a:t>　市内精神科病院や地域の事業者より要望のあった地域移行支援で活用できるツールとして、堺市地域移行体制整備事業の一環として作成された「グループホームでの暮らし」を撮影した動画を共有しました。動画への感想や活用方法について意見が出されました。</a:t>
            </a:r>
          </a:p>
          <a:p>
            <a:pPr algn="l">
              <a:lnSpc>
                <a:spcPct val="100000"/>
              </a:lnSpc>
              <a:defRPr/>
            </a:pPr>
            <a:endParaRPr lang="en-US" altLang="ja-JP" sz="12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①年１回　②年２回</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2866645"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①</a:t>
            </a:r>
            <a:r>
              <a:rPr lang="zh-TW" altLang="en-US" sz="1400" dirty="0">
                <a:solidFill>
                  <a:srgbClr val="44546A">
                    <a:lumMod val="50000"/>
                  </a:srgbClr>
                </a:solidFill>
                <a:latin typeface="メイリオ" panose="020B0604030504040204" pitchFamily="50" charset="-128"/>
                <a:ea typeface="メイリオ" panose="020B0604030504040204" pitchFamily="50" charset="-128"/>
              </a:rPr>
              <a:t>堺市精神保健福祉審議会</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②堺市退院促進支援会議</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A7D28F"/>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D4ECEA"/>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D4ECEA"/>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07804" y="4389636"/>
            <a:ext cx="3876028" cy="543012"/>
          </a:xfrm>
          <a:prstGeom prst="rect">
            <a:avLst/>
          </a:prstGeom>
        </p:spPr>
        <p:txBody>
          <a:bodyPr vert="horz" lIns="91440" tIns="45720" rIns="91440" bIns="45720" rtlCol="0" anchor="t">
            <a:normAutofit fontScale="925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①堺市健康福祉局健康部　精神保健課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②堺市健康福祉局障害福祉部　障害施策推進課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32" name="タイトル 1">
            <a:extLst>
              <a:ext uri="{FF2B5EF4-FFF2-40B4-BE49-F238E27FC236}">
                <a16:creationId xmlns:a16="http://schemas.microsoft.com/office/drawing/2014/main" id="{D64255F0-871E-4ACC-B84A-2CADCA1FEFD9}"/>
              </a:ext>
            </a:extLst>
          </p:cNvPr>
          <p:cNvSpPr txBox="1">
            <a:spLocks/>
          </p:cNvSpPr>
          <p:nvPr/>
        </p:nvSpPr>
        <p:spPr>
          <a:xfrm>
            <a:off x="4980158" y="2480351"/>
            <a:ext cx="6697427" cy="1960408"/>
          </a:xfrm>
          <a:prstGeom prst="rect">
            <a:avLst/>
          </a:prstGeom>
        </p:spPr>
        <p:txBody>
          <a:bodyPr vert="horz" lIns="91440" tIns="45720" rIns="91440" bIns="45720" rtlCol="0" anchor="t">
            <a:normAutofit fontScale="625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2400" b="1" dirty="0">
                <a:solidFill>
                  <a:srgbClr val="44546A">
                    <a:lumMod val="50000"/>
                  </a:srgbClr>
                </a:solidFill>
                <a:latin typeface="メイリオ" panose="020B0604030504040204" pitchFamily="50" charset="-128"/>
                <a:ea typeface="メイリオ" panose="020B0604030504040204" pitchFamily="50" charset="-128"/>
              </a:rPr>
              <a:t>①堺市精神保健福祉審議会</a:t>
            </a:r>
            <a:endParaRPr kumimoji="1" lang="en-US" altLang="ja-JP" sz="18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algn="l">
              <a:lnSpc>
                <a:spcPct val="100000"/>
              </a:lnSpc>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　</a:t>
            </a:r>
            <a:r>
              <a:rPr lang="ja-JP" altLang="en-US" sz="1800" dirty="0">
                <a:solidFill>
                  <a:srgbClr val="44546A">
                    <a:lumMod val="50000"/>
                  </a:srgbClr>
                </a:solidFill>
                <a:latin typeface="メイリオ" panose="020B0604030504040204" pitchFamily="50" charset="-128"/>
                <a:ea typeface="メイリオ" panose="020B0604030504040204" pitchFamily="50" charset="-128"/>
              </a:rPr>
              <a:t>本審議会は、精神保健及び精神障害者の福祉を取り巻く課題を協議し、市の施策などに対する意見等を聞くため、当事者や精神保健に関する学識経験者などで構成し、設置しています。</a:t>
            </a:r>
            <a:endParaRPr lang="en-US" altLang="ja-JP" sz="1800"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1800" dirty="0">
                <a:solidFill>
                  <a:srgbClr val="44546A">
                    <a:lumMod val="50000"/>
                  </a:srgbClr>
                </a:solidFill>
                <a:latin typeface="メイリオ" panose="020B0604030504040204" pitchFamily="50" charset="-128"/>
                <a:ea typeface="メイリオ" panose="020B0604030504040204" pitchFamily="50" charset="-128"/>
              </a:rPr>
              <a:t>　政令指定都市に移行した平成</a:t>
            </a:r>
            <a:r>
              <a:rPr lang="en-US" altLang="ja-JP" sz="1800" dirty="0">
                <a:solidFill>
                  <a:srgbClr val="44546A">
                    <a:lumMod val="50000"/>
                  </a:srgbClr>
                </a:solidFill>
                <a:latin typeface="メイリオ" panose="020B0604030504040204" pitchFamily="50" charset="-128"/>
                <a:ea typeface="メイリオ" panose="020B0604030504040204" pitchFamily="50" charset="-128"/>
              </a:rPr>
              <a:t>18</a:t>
            </a:r>
            <a:r>
              <a:rPr lang="ja-JP" altLang="en-US" sz="1800" dirty="0">
                <a:solidFill>
                  <a:srgbClr val="44546A">
                    <a:lumMod val="50000"/>
                  </a:srgbClr>
                </a:solidFill>
                <a:latin typeface="メイリオ" panose="020B0604030504040204" pitchFamily="50" charset="-128"/>
                <a:ea typeface="メイリオ" panose="020B0604030504040204" pitchFamily="50" charset="-128"/>
              </a:rPr>
              <a:t>年度から条例に基づき開催しており、令和</a:t>
            </a:r>
            <a:r>
              <a:rPr lang="en-US" altLang="ja-JP" sz="1800" dirty="0">
                <a:solidFill>
                  <a:srgbClr val="44546A">
                    <a:lumMod val="50000"/>
                  </a:srgbClr>
                </a:solidFill>
                <a:latin typeface="メイリオ" panose="020B0604030504040204" pitchFamily="50" charset="-128"/>
                <a:ea typeface="メイリオ" panose="020B0604030504040204" pitchFamily="50" charset="-128"/>
              </a:rPr>
              <a:t>2</a:t>
            </a:r>
            <a:r>
              <a:rPr lang="ja-JP" altLang="en-US" sz="1800" dirty="0">
                <a:solidFill>
                  <a:srgbClr val="44546A">
                    <a:lumMod val="50000"/>
                  </a:srgbClr>
                </a:solidFill>
                <a:latin typeface="メイリオ" panose="020B0604030504040204" pitchFamily="50" charset="-128"/>
                <a:ea typeface="メイリオ" panose="020B0604030504040204" pitchFamily="50" charset="-128"/>
              </a:rPr>
              <a:t>年度からは本市の「にも包括」に関する「協議の場」として位置づけました。</a:t>
            </a:r>
            <a:endParaRPr lang="en-US" altLang="ja-JP" sz="1800"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1800" dirty="0">
                <a:solidFill>
                  <a:srgbClr val="44546A">
                    <a:lumMod val="50000"/>
                  </a:srgbClr>
                </a:solidFill>
                <a:latin typeface="メイリオ" panose="020B0604030504040204" pitchFamily="50" charset="-128"/>
                <a:ea typeface="メイリオ" panose="020B0604030504040204" pitchFamily="50" charset="-128"/>
              </a:rPr>
              <a:t>　当事者（家族）、人権擁護関連団体、弁護士会、学識経験者、医療関係者等によって構成される本審議会において、</a:t>
            </a:r>
            <a:r>
              <a:rPr lang="ja-JP" altLang="en-US" sz="1800" kern="100" dirty="0">
                <a:solidFill>
                  <a:srgbClr val="44546A">
                    <a:lumMod val="50000"/>
                  </a:srgbClr>
                </a:solidFill>
                <a:latin typeface="メイリオ" panose="020B0604030504040204" pitchFamily="50" charset="-128"/>
                <a:ea typeface="メイリオ" panose="020B0604030504040204" pitchFamily="50" charset="-128"/>
                <a:cs typeface="Times New Roman" panose="02020603050405020304" pitchFamily="18" charset="0"/>
              </a:rPr>
              <a:t>「にも包括」</a:t>
            </a:r>
            <a:r>
              <a:rPr lang="ja-JP"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rPr>
              <a:t>の構築</a:t>
            </a:r>
            <a:r>
              <a:rPr lang="ja-JP" altLang="en-US" sz="1800" kern="100" dirty="0">
                <a:effectLst/>
                <a:latin typeface="メイリオ" panose="020B0604030504040204" pitchFamily="50" charset="-128"/>
                <a:ea typeface="メイリオ" panose="020B0604030504040204" pitchFamily="50" charset="-128"/>
                <a:cs typeface="Times New Roman" panose="02020603050405020304" pitchFamily="18" charset="0"/>
              </a:rPr>
              <a:t>に関する事業の進捗状況や今後の方向性について報告し、それに対していただいた意見を活用しています。</a:t>
            </a:r>
            <a:endParaRPr lang="en-US" altLang="ja-JP" sz="18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l">
              <a:lnSpc>
                <a:spcPct val="100000"/>
              </a:lnSpc>
              <a:defRPr/>
            </a:pPr>
            <a:endParaRPr lang="en-US" altLang="ja-JP" sz="2000" b="1"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2000" b="1" dirty="0">
                <a:solidFill>
                  <a:srgbClr val="44546A">
                    <a:lumMod val="50000"/>
                  </a:srgbClr>
                </a:solidFill>
                <a:latin typeface="メイリオ" panose="020B0604030504040204" pitchFamily="50" charset="-128"/>
                <a:ea typeface="メイリオ" panose="020B0604030504040204" pitchFamily="50" charset="-128"/>
              </a:rPr>
              <a:t>＜近年の会議開催実績＞</a:t>
            </a:r>
            <a:endParaRPr lang="en-US" altLang="ja-JP" sz="2000" b="1"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1800"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800" dirty="0">
                <a:solidFill>
                  <a:srgbClr val="44546A">
                    <a:lumMod val="50000"/>
                  </a:srgbClr>
                </a:solidFill>
                <a:latin typeface="メイリオ" panose="020B0604030504040204" pitchFamily="50" charset="-128"/>
                <a:ea typeface="メイリオ" panose="020B0604030504040204" pitchFamily="50" charset="-128"/>
              </a:rPr>
              <a:t>4</a:t>
            </a:r>
            <a:r>
              <a:rPr lang="ja-JP" altLang="en-US" sz="1800"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800" dirty="0">
                <a:solidFill>
                  <a:srgbClr val="44546A">
                    <a:lumMod val="50000"/>
                  </a:srgbClr>
                </a:solidFill>
                <a:latin typeface="メイリオ" panose="020B0604030504040204" pitchFamily="50" charset="-128"/>
                <a:ea typeface="メイリオ" panose="020B0604030504040204" pitchFamily="50" charset="-128"/>
              </a:rPr>
              <a:t>8</a:t>
            </a:r>
            <a:r>
              <a:rPr lang="ja-JP" altLang="en-US" sz="1800"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800" dirty="0">
                <a:solidFill>
                  <a:srgbClr val="44546A">
                    <a:lumMod val="50000"/>
                  </a:srgbClr>
                </a:solidFill>
                <a:latin typeface="メイリオ" panose="020B0604030504040204" pitchFamily="50" charset="-128"/>
                <a:ea typeface="メイリオ" panose="020B0604030504040204" pitchFamily="50" charset="-128"/>
              </a:rPr>
              <a:t>3</a:t>
            </a:r>
            <a:r>
              <a:rPr lang="ja-JP" altLang="en-US" sz="1800" dirty="0">
                <a:solidFill>
                  <a:srgbClr val="44546A">
                    <a:lumMod val="50000"/>
                  </a:srgbClr>
                </a:solidFill>
                <a:latin typeface="メイリオ" panose="020B0604030504040204" pitchFamily="50" charset="-128"/>
                <a:ea typeface="メイリオ" panose="020B0604030504040204" pitchFamily="50" charset="-128"/>
              </a:rPr>
              <a:t>日</a:t>
            </a:r>
            <a:endParaRPr lang="en-US" altLang="ja-JP" sz="1800"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1800"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800" dirty="0">
                <a:solidFill>
                  <a:srgbClr val="44546A">
                    <a:lumMod val="50000"/>
                  </a:srgbClr>
                </a:solidFill>
                <a:latin typeface="メイリオ" panose="020B0604030504040204" pitchFamily="50" charset="-128"/>
                <a:ea typeface="メイリオ" panose="020B0604030504040204" pitchFamily="50" charset="-128"/>
              </a:rPr>
              <a:t>5</a:t>
            </a:r>
            <a:r>
              <a:rPr lang="ja-JP" altLang="en-US" sz="1800"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800" dirty="0">
                <a:solidFill>
                  <a:srgbClr val="44546A">
                    <a:lumMod val="50000"/>
                  </a:srgbClr>
                </a:solidFill>
                <a:latin typeface="メイリオ" panose="020B0604030504040204" pitchFamily="50" charset="-128"/>
                <a:ea typeface="メイリオ" panose="020B0604030504040204" pitchFamily="50" charset="-128"/>
              </a:rPr>
              <a:t>8</a:t>
            </a:r>
            <a:r>
              <a:rPr lang="ja-JP" altLang="en-US" sz="1800"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800" dirty="0">
                <a:solidFill>
                  <a:srgbClr val="44546A">
                    <a:lumMod val="50000"/>
                  </a:srgbClr>
                </a:solidFill>
                <a:latin typeface="メイリオ" panose="020B0604030504040204" pitchFamily="50" charset="-128"/>
                <a:ea typeface="メイリオ" panose="020B0604030504040204" pitchFamily="50" charset="-128"/>
              </a:rPr>
              <a:t>2</a:t>
            </a:r>
            <a:r>
              <a:rPr lang="ja-JP" altLang="en-US" sz="1800" dirty="0">
                <a:solidFill>
                  <a:srgbClr val="44546A">
                    <a:lumMod val="50000"/>
                  </a:srgbClr>
                </a:solidFill>
                <a:latin typeface="メイリオ" panose="020B0604030504040204" pitchFamily="50" charset="-128"/>
                <a:ea typeface="メイリオ" panose="020B0604030504040204" pitchFamily="50" charset="-128"/>
              </a:rPr>
              <a:t>日</a:t>
            </a:r>
            <a:endParaRPr lang="en-US" altLang="ja-JP" sz="1800"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r>
              <a:rPr lang="ja-JP" altLang="en-US" sz="1800" dirty="0">
                <a:solidFill>
                  <a:srgbClr val="44546A">
                    <a:lumMod val="50000"/>
                  </a:srgbClr>
                </a:solidFill>
                <a:latin typeface="メイリオ" panose="020B0604030504040204" pitchFamily="50" charset="-128"/>
                <a:ea typeface="メイリオ" panose="020B0604030504040204" pitchFamily="50" charset="-128"/>
              </a:rPr>
              <a:t>令和</a:t>
            </a:r>
            <a:r>
              <a:rPr lang="en-US" altLang="ja-JP" sz="1800" dirty="0">
                <a:solidFill>
                  <a:srgbClr val="44546A">
                    <a:lumMod val="50000"/>
                  </a:srgbClr>
                </a:solidFill>
                <a:latin typeface="メイリオ" panose="020B0604030504040204" pitchFamily="50" charset="-128"/>
                <a:ea typeface="メイリオ" panose="020B0604030504040204" pitchFamily="50" charset="-128"/>
              </a:rPr>
              <a:t>6</a:t>
            </a:r>
            <a:r>
              <a:rPr lang="ja-JP" altLang="en-US" sz="1800" dirty="0">
                <a:solidFill>
                  <a:srgbClr val="44546A">
                    <a:lumMod val="50000"/>
                  </a:srgbClr>
                </a:solidFill>
                <a:latin typeface="メイリオ" panose="020B0604030504040204" pitchFamily="50" charset="-128"/>
                <a:ea typeface="メイリオ" panose="020B0604030504040204" pitchFamily="50" charset="-128"/>
              </a:rPr>
              <a:t>年</a:t>
            </a:r>
            <a:r>
              <a:rPr lang="en-US" altLang="ja-JP" sz="1800" dirty="0">
                <a:solidFill>
                  <a:srgbClr val="44546A">
                    <a:lumMod val="50000"/>
                  </a:srgbClr>
                </a:solidFill>
                <a:latin typeface="メイリオ" panose="020B0604030504040204" pitchFamily="50" charset="-128"/>
                <a:ea typeface="メイリオ" panose="020B0604030504040204" pitchFamily="50" charset="-128"/>
              </a:rPr>
              <a:t>8</a:t>
            </a:r>
            <a:r>
              <a:rPr lang="ja-JP" altLang="en-US" sz="1800" dirty="0">
                <a:solidFill>
                  <a:srgbClr val="44546A">
                    <a:lumMod val="50000"/>
                  </a:srgbClr>
                </a:solidFill>
                <a:latin typeface="メイリオ" panose="020B0604030504040204" pitchFamily="50" charset="-128"/>
                <a:ea typeface="メイリオ" panose="020B0604030504040204" pitchFamily="50" charset="-128"/>
              </a:rPr>
              <a:t>月</a:t>
            </a:r>
            <a:r>
              <a:rPr lang="en-US" altLang="ja-JP" sz="1800" dirty="0">
                <a:solidFill>
                  <a:srgbClr val="44546A">
                    <a:lumMod val="50000"/>
                  </a:srgbClr>
                </a:solidFill>
                <a:latin typeface="メイリオ" panose="020B0604030504040204" pitchFamily="50" charset="-128"/>
                <a:ea typeface="メイリオ" panose="020B0604030504040204" pitchFamily="50" charset="-128"/>
              </a:rPr>
              <a:t>16</a:t>
            </a:r>
            <a:r>
              <a:rPr lang="ja-JP" altLang="en-US" sz="1800" dirty="0">
                <a:solidFill>
                  <a:srgbClr val="44546A">
                    <a:lumMod val="50000"/>
                  </a:srgbClr>
                </a:solidFill>
                <a:latin typeface="メイリオ" panose="020B0604030504040204" pitchFamily="50" charset="-128"/>
                <a:ea typeface="メイリオ" panose="020B0604030504040204" pitchFamily="50" charset="-128"/>
              </a:rPr>
              <a:t>日　</a:t>
            </a:r>
            <a:endParaRPr lang="en-US" altLang="ja-JP" sz="18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ja-JP" altLang="en-US" sz="12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63A6DB"/>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811327" y="2033003"/>
            <a:ext cx="10881419" cy="1656183"/>
          </a:xfrm>
          <a:prstGeom prst="roundRect">
            <a:avLst>
              <a:gd name="adj" fmla="val 14961"/>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1244896" y="2453387"/>
            <a:ext cx="3194919" cy="905156"/>
          </a:xfrm>
          <a:prstGeom prst="rect">
            <a:avLst/>
          </a:prstGeom>
        </p:spPr>
        <p:txBody>
          <a:bodyPr vert="horz" lIns="91440" tIns="4572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地域移行体制整備事業</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353469" y="2369675"/>
            <a:ext cx="907044" cy="907044"/>
          </a:xfrm>
          <a:prstGeom prst="ellipse">
            <a:avLst/>
          </a:prstGeom>
          <a:solidFill>
            <a:srgbClr val="A7D28F"/>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D4ECEA"/>
                </a:solidFill>
                <a:effectLst/>
                <a:uLnTx/>
                <a:uFillTx/>
                <a:latin typeface="Arial" panose="020B0604020202020204" pitchFamily="34" charset="0"/>
                <a:ea typeface="游ゴシック" panose="020B0400000000000000" pitchFamily="50" charset="-128"/>
                <a:cs typeface="Arial" panose="020B0604020202020204" pitchFamily="34" charset="0"/>
              </a:rPr>
              <a:t>1</a:t>
            </a:r>
            <a:endParaRPr kumimoji="1" lang="ja-JP" altLang="en-US" sz="4000" b="1" i="0" u="none" strike="noStrike" kern="1200" cap="none" spc="0" normalizeH="0" baseline="0" noProof="0" dirty="0">
              <a:ln>
                <a:noFill/>
              </a:ln>
              <a:solidFill>
                <a:srgbClr val="D4ECEA"/>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7" y="332656"/>
            <a:ext cx="9150463" cy="1080000"/>
          </a:xfrm>
          <a:prstGeom prst="roundRect">
            <a:avLst>
              <a:gd name="adj" fmla="val 21554"/>
            </a:avLst>
          </a:prstGeom>
          <a:solidFill>
            <a:srgbClr val="63A6DB"/>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A7D28F"/>
                </a:solidFill>
                <a:latin typeface="+mn-ea"/>
                <a:ea typeface="+mn-ea"/>
              </a:rPr>
              <a:t>情報提供</a:t>
            </a:r>
            <a:endParaRPr lang="en-US" altLang="ja-JP" sz="4400" b="1" dirty="0">
              <a:solidFill>
                <a:srgbClr val="A7D28F"/>
              </a:solidFill>
              <a:latin typeface="+mn-ea"/>
              <a:ea typeface="+mn-ea"/>
            </a:endParaRPr>
          </a:p>
        </p:txBody>
      </p:sp>
      <p:sp>
        <p:nvSpPr>
          <p:cNvPr id="27" name="楕円 26">
            <a:hlinkClick r:id="" action="ppaction://noaction"/>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63A6D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A7D28F"/>
                </a:solidFill>
                <a:latin typeface="メイリオ" panose="020B0604030504040204" pitchFamily="50" charset="-128"/>
                <a:ea typeface="メイリオ" panose="020B0604030504040204" pitchFamily="50" charset="-128"/>
              </a:rPr>
              <a:t>03</a:t>
            </a:r>
            <a:endParaRPr lang="ja-JP" altLang="en-US" sz="4800" dirty="0">
              <a:solidFill>
                <a:srgbClr val="A7D28F"/>
              </a:solidFill>
              <a:latin typeface="メイリオ" panose="020B0604030504040204" pitchFamily="50" charset="-128"/>
              <a:ea typeface="メイリオ" panose="020B0604030504040204" pitchFamily="50" charset="-128"/>
            </a:endParaRPr>
          </a:p>
        </p:txBody>
      </p:sp>
      <p:sp>
        <p:nvSpPr>
          <p:cNvPr id="26" name="角丸四角形 1">
            <a:extLst>
              <a:ext uri="{FF2B5EF4-FFF2-40B4-BE49-F238E27FC236}">
                <a16:creationId xmlns:a16="http://schemas.microsoft.com/office/drawing/2014/main" id="{F698F395-27B3-40BA-BC86-0583CAFC50F8}"/>
              </a:ext>
            </a:extLst>
          </p:cNvPr>
          <p:cNvSpPr/>
          <p:nvPr/>
        </p:nvSpPr>
        <p:spPr>
          <a:xfrm>
            <a:off x="834691" y="4424106"/>
            <a:ext cx="10881419" cy="1656183"/>
          </a:xfrm>
          <a:prstGeom prst="roundRect">
            <a:avLst>
              <a:gd name="adj" fmla="val 14961"/>
            </a:avLst>
          </a:prstGeom>
          <a:solidFill>
            <a:schemeClr val="bg1"/>
          </a:solidFill>
          <a:ln w="38100">
            <a:solidFill>
              <a:srgbClr val="A7D28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30" name="円/楕円 22">
            <a:extLst>
              <a:ext uri="{FF2B5EF4-FFF2-40B4-BE49-F238E27FC236}">
                <a16:creationId xmlns:a16="http://schemas.microsoft.com/office/drawing/2014/main" id="{3A62BE9F-F21A-4C2E-A9EE-8BE8C90E40D8}"/>
              </a:ext>
            </a:extLst>
          </p:cNvPr>
          <p:cNvSpPr/>
          <p:nvPr/>
        </p:nvSpPr>
        <p:spPr>
          <a:xfrm>
            <a:off x="376833" y="4760778"/>
            <a:ext cx="907044" cy="907044"/>
          </a:xfrm>
          <a:prstGeom prst="ellipse">
            <a:avLst/>
          </a:prstGeom>
          <a:solidFill>
            <a:srgbClr val="A7D28F"/>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D4ECEA"/>
                </a:solidFill>
                <a:effectLst/>
                <a:uLnTx/>
                <a:uFillTx/>
                <a:latin typeface="Arial" panose="020B0604020202020204" pitchFamily="34" charset="0"/>
                <a:ea typeface="游ゴシック" panose="020B0400000000000000" pitchFamily="50" charset="-128"/>
                <a:cs typeface="Arial" panose="020B0604020202020204" pitchFamily="34" charset="0"/>
              </a:rPr>
              <a:t>2</a:t>
            </a:r>
            <a:endParaRPr kumimoji="1" lang="ja-JP" altLang="en-US" sz="4000" b="1" i="0" u="none" strike="noStrike" kern="1200" cap="none" spc="0" normalizeH="0" baseline="0" noProof="0" dirty="0">
              <a:ln>
                <a:noFill/>
              </a:ln>
              <a:solidFill>
                <a:srgbClr val="D4ECEA"/>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4" name="タイトル 1">
            <a:extLst>
              <a:ext uri="{FF2B5EF4-FFF2-40B4-BE49-F238E27FC236}">
                <a16:creationId xmlns:a16="http://schemas.microsoft.com/office/drawing/2014/main" id="{F39BB72F-9EDC-4668-BF1D-203BB93EB3FF}"/>
              </a:ext>
            </a:extLst>
          </p:cNvPr>
          <p:cNvSpPr txBox="1">
            <a:spLocks/>
          </p:cNvSpPr>
          <p:nvPr/>
        </p:nvSpPr>
        <p:spPr>
          <a:xfrm>
            <a:off x="4367806" y="2215354"/>
            <a:ext cx="7128793"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堺市の地域移行体制整備事業は、障害者が地域で自立した生活を送るための支援体制を整えることを目的としています。</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この事業では、地域生活への移行に関する研修会、説明会等の実施等の普及啓発、また、茶話会の実施をはじめとした、精神科病院や福祉サービス事業者等の関係機関との連携などの取り組みが行われています。</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15" name="タイトル 1">
            <a:extLst>
              <a:ext uri="{FF2B5EF4-FFF2-40B4-BE49-F238E27FC236}">
                <a16:creationId xmlns:a16="http://schemas.microsoft.com/office/drawing/2014/main" id="{522A26B6-3AA6-433C-8A25-4B5EC9BE3698}"/>
              </a:ext>
            </a:extLst>
          </p:cNvPr>
          <p:cNvSpPr txBox="1">
            <a:spLocks/>
          </p:cNvSpPr>
          <p:nvPr/>
        </p:nvSpPr>
        <p:spPr>
          <a:xfrm>
            <a:off x="1244897" y="4842602"/>
            <a:ext cx="3194919" cy="905156"/>
          </a:xfrm>
          <a:prstGeom prst="rect">
            <a:avLst/>
          </a:prstGeom>
        </p:spPr>
        <p:txBody>
          <a:bodyPr vert="horz" lIns="91440" tIns="4572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地域移行</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コーディネーター</a:t>
            </a:r>
            <a:endParaRPr kumimoji="1" lang="en-US" altLang="ja-JP"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6" name="タイトル 1">
            <a:extLst>
              <a:ext uri="{FF2B5EF4-FFF2-40B4-BE49-F238E27FC236}">
                <a16:creationId xmlns:a16="http://schemas.microsoft.com/office/drawing/2014/main" id="{21579FD2-44D6-4DD1-A1D5-0520E25D0721}"/>
              </a:ext>
            </a:extLst>
          </p:cNvPr>
          <p:cNvSpPr txBox="1">
            <a:spLocks/>
          </p:cNvSpPr>
          <p:nvPr/>
        </p:nvSpPr>
        <p:spPr>
          <a:xfrm>
            <a:off x="4367807" y="4606808"/>
            <a:ext cx="7128792"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上記事業の実施にあたり、各区障害者基幹相談支援センターに地域移行コーディネーターを配置し、体制整備に向けた調整や普及啓発の推進、個別支援の助言等を行っています。</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また、毎月運営会議を開催し、各区体制整備の状況等についての情報共有や、今後の方針について意見交換をしています。</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46305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975</Words>
  <Application>Microsoft Office PowerPoint</Application>
  <PresentationFormat>ワイド画面</PresentationFormat>
  <Paragraphs>93</Paragraphs>
  <Slides>4</Slides>
  <Notes>4</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2024-11-14T09:00:27Z</dcterms:modified>
</cp:coreProperties>
</file>