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410" r:id="rId2"/>
    <p:sldId id="433" r:id="rId3"/>
    <p:sldId id="437" r:id="rId4"/>
    <p:sldId id="436" r:id="rId5"/>
  </p:sldIdLst>
  <p:sldSz cx="12192000" cy="6858000"/>
  <p:notesSz cx="6807200" cy="9939338"/>
  <p:custDataLst>
    <p:tags r:id="rId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XTUcFCcG9bKd0AiRFv05CQ==" hashData="EBhwzIFPE7QDZRqag/WhsOEsEjS5jTvPnROH7XAlsaowYkstcXYyDttkjJLwPdayjR1RhQ3LnUsi3xwiZCsN4A=="/>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7D9B"/>
    <a:srgbClr val="34485E"/>
    <a:srgbClr val="FFFDE1"/>
    <a:srgbClr val="5B9F8A"/>
    <a:srgbClr val="D6B845"/>
    <a:srgbClr val="B32425"/>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04" autoAdjust="0"/>
  </p:normalViewPr>
  <p:slideViewPr>
    <p:cSldViewPr>
      <p:cViewPr varScale="1">
        <p:scale>
          <a:sx n="90" d="100"/>
          <a:sy n="90" d="100"/>
        </p:scale>
        <p:origin x="298"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2024/11/13</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2024/11/13</a:t>
            </a:fld>
            <a:endParaRPr kumimoji="1" lang="ja-JP" altLang="en-US" dirty="0"/>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CA69F4-4EF9-264B-A3A2-B28016D02E5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03912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2024/11/13</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2024/11/13</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2024/11/13</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2024/11/13</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347200" y="6492875"/>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slide" Target="slide3.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3" Type="http://schemas.openxmlformats.org/officeDocument/2006/relationships/hyperlink" Target="https://www.pref.osaka.lg.jp/soshikikarasagasu/moriguchihoken/index.html#:~:text=%E4%BD%8F%E6%89%80%EF%BC%9A570-008"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slide" Target="slide4.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pref.osaka.lg.jp/o100140/moriguchihoken/kokoro/index.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slide" Target="slide4.xml"/><Relationship Id="rId4" Type="http://schemas.openxmlformats.org/officeDocument/2006/relationships/hyperlink" Target="https://www.pref.osaka.lg.jp/documents/3650/kokoro-leaflet.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rId3" action="ppaction://hlinksldjump"/>
            <a:extLst>
              <a:ext uri="{FF2B5EF4-FFF2-40B4-BE49-F238E27FC236}">
                <a16:creationId xmlns:a16="http://schemas.microsoft.com/office/drawing/2014/main" id="{16A7AD72-6DFE-4FB6-BC8E-2F873043C896}"/>
              </a:ext>
            </a:extLst>
          </p:cNvPr>
          <p:cNvSpPr/>
          <p:nvPr/>
        </p:nvSpPr>
        <p:spPr>
          <a:xfrm>
            <a:off x="9273338" y="159765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03</a:t>
            </a:r>
            <a:endParaRPr lang="ja-JP" altLang="en-US" sz="4800" dirty="0">
              <a:solidFill>
                <a:srgbClr val="FFFDE1"/>
              </a:solidFill>
              <a:latin typeface="+mj-lt"/>
            </a:endParaRPr>
          </a:p>
        </p:txBody>
      </p:sp>
      <p:sp>
        <p:nvSpPr>
          <p:cNvPr id="7" name="楕円 6">
            <a:hlinkClick r:id="rId4" action="ppaction://hlinksldjump"/>
            <a:extLst>
              <a:ext uri="{FF2B5EF4-FFF2-40B4-BE49-F238E27FC236}">
                <a16:creationId xmlns:a16="http://schemas.microsoft.com/office/drawing/2014/main" id="{C3194EEB-9EC8-BA88-BEE2-7390BBE8EF6C}"/>
              </a:ext>
            </a:extLst>
          </p:cNvPr>
          <p:cNvSpPr/>
          <p:nvPr/>
        </p:nvSpPr>
        <p:spPr>
          <a:xfrm>
            <a:off x="3503662" y="167737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01</a:t>
            </a:r>
            <a:endParaRPr lang="ja-JP" altLang="en-US" sz="4800" dirty="0">
              <a:solidFill>
                <a:srgbClr val="FFFDE1"/>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127713" y="4016823"/>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窓口</a:t>
            </a:r>
            <a:endParaRPr lang="en-US" altLang="ja-JP" sz="2400" b="1" dirty="0">
              <a:solidFill>
                <a:srgbClr val="3C7D9B"/>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精神保健福祉に関する相談窓口はこちらです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「にも包括」</a:t>
            </a:r>
            <a:br>
              <a:rPr lang="en-US" altLang="ja-JP" sz="2400" b="1" dirty="0">
                <a:solidFill>
                  <a:srgbClr val="3C7D9B"/>
                </a:solidFill>
                <a:latin typeface="+mn-ea"/>
                <a:ea typeface="+mn-ea"/>
              </a:rPr>
            </a:br>
            <a:r>
              <a:rPr lang="ja-JP" altLang="en-US" sz="2400" b="1" dirty="0">
                <a:solidFill>
                  <a:srgbClr val="3C7D9B"/>
                </a:solidFill>
                <a:latin typeface="+mn-ea"/>
                <a:ea typeface="+mn-ea"/>
              </a:rPr>
              <a:t>協議の場</a:t>
            </a:r>
            <a:endParaRPr lang="en-US" altLang="ja-JP" sz="2400" b="1" dirty="0">
              <a:solidFill>
                <a:srgbClr val="3C7D9B"/>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情報</a:t>
            </a:r>
            <a:endParaRPr lang="en-US" altLang="ja-JP" sz="2400" b="1" dirty="0">
              <a:solidFill>
                <a:srgbClr val="3C7D9B"/>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8943804"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こんな情報があります。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3C7D9B"/>
                </a:solidFill>
                <a:latin typeface="+mn-ea"/>
                <a:ea typeface="+mn-ea"/>
              </a:rPr>
              <a:t>大阪府版「にも包括」ポータルサイト　情報シート</a:t>
            </a:r>
            <a:endParaRPr lang="en-US" altLang="ja-JP" sz="2000" b="1" dirty="0">
              <a:solidFill>
                <a:srgbClr val="3C7D9B"/>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119336" y="2421776"/>
            <a:ext cx="2625924" cy="637635"/>
          </a:xfrm>
          <a:prstGeom prst="rect">
            <a:avLst/>
          </a:prstGeom>
        </p:spPr>
        <p:txBody>
          <a:bodyPr vert="horz" lIns="91440" tIns="45720" rIns="91440" bIns="45720" rtlCol="0" anchor="t">
            <a:normAutofit fontScale="25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大阪府守口保健所</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3C7D9B"/>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rgbClr val="FFF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5" action="ppaction://hlinksldjump"/>
            <a:extLst>
              <a:ext uri="{FF2B5EF4-FFF2-40B4-BE49-F238E27FC236}">
                <a16:creationId xmlns:a16="http://schemas.microsoft.com/office/drawing/2014/main" id="{61770FFB-076D-4D8E-A395-40A76EF1C214}"/>
              </a:ext>
            </a:extLst>
          </p:cNvPr>
          <p:cNvSpPr/>
          <p:nvPr/>
        </p:nvSpPr>
        <p:spPr>
          <a:xfrm>
            <a:off x="6388500" y="159765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02</a:t>
            </a:r>
            <a:endParaRPr lang="ja-JP" altLang="en-US" sz="4800" dirty="0">
              <a:solidFill>
                <a:srgbClr val="FFFDE1"/>
              </a:solidFill>
              <a:latin typeface="+mj-lt"/>
            </a:endParaRPr>
          </a:p>
        </p:txBody>
      </p:sp>
      <p:pic>
        <p:nvPicPr>
          <p:cNvPr id="18" name="図 17">
            <a:extLst>
              <a:ext uri="{FF2B5EF4-FFF2-40B4-BE49-F238E27FC236}">
                <a16:creationId xmlns:a16="http://schemas.microsoft.com/office/drawing/2014/main" id="{30455402-95ED-4C45-9801-CB8EFE0CA51A}"/>
              </a:ext>
            </a:extLst>
          </p:cNvPr>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82644" y="916251"/>
            <a:ext cx="1293583" cy="957505"/>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34485E"/>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FFFDE1"/>
                </a:solidFill>
                <a:latin typeface="+mn-ea"/>
                <a:ea typeface="+mn-ea"/>
              </a:rPr>
              <a:t>窓口</a:t>
            </a:r>
            <a:endParaRPr lang="en-US" altLang="ja-JP" sz="4400" b="1" dirty="0">
              <a:solidFill>
                <a:srgbClr val="FFFDE1"/>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34485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5B9F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3C7D9B"/>
              </a:solidFill>
            </a:endParaRPr>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727540" y="2894733"/>
            <a:ext cx="8628968" cy="2364430"/>
          </a:xfrm>
          <a:prstGeom prst="rect">
            <a:avLst/>
          </a:prstGeom>
          <a:noFill/>
        </p:spPr>
        <p:txBody>
          <a:bodyPr wrap="square">
            <a:spAutoFit/>
          </a:bodyPr>
          <a:lstStyle/>
          <a:p>
            <a:pPr algn="ctr">
              <a:lnSpc>
                <a:spcPct val="150000"/>
              </a:lnSpc>
            </a:pPr>
            <a:r>
              <a:rPr lang="ja-JP" altLang="en-US" sz="2400" b="1" dirty="0">
                <a:latin typeface="Söhne"/>
              </a:rPr>
              <a:t>大阪府守口</a:t>
            </a:r>
            <a:r>
              <a:rPr lang="ja-JP" altLang="en-US" sz="2400" b="1" i="0" dirty="0">
                <a:effectLst/>
                <a:latin typeface="Söhne"/>
              </a:rPr>
              <a:t>保健所　地域保健課　精神保健福祉チーム</a:t>
            </a:r>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sz="1800" b="1" dirty="0">
                <a:solidFill>
                  <a:schemeClr val="tx1"/>
                </a:solidFill>
                <a:latin typeface="メイリオ" panose="020B0604030504040204" pitchFamily="50" charset="-128"/>
                <a:ea typeface="メイリオ" panose="020B0604030504040204" pitchFamily="50" charset="-128"/>
              </a:rPr>
              <a:t>住所　　　　守口市京阪本通２－５－５（守口市庁舎８階）</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電話番号　　０６－６９９３－３１３３</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ホームページアドレス　：</a:t>
            </a:r>
            <a:endParaRPr lang="en-US" altLang="ja-JP" b="1" dirty="0">
              <a:latin typeface="メイリオ" panose="020B0604030504040204" pitchFamily="50" charset="-128"/>
              <a:ea typeface="メイリオ" panose="020B0604030504040204" pitchFamily="50" charset="-128"/>
            </a:endParaRPr>
          </a:p>
          <a:p>
            <a:r>
              <a:rPr lang="ja-JP" altLang="en-US" sz="1600" b="1" dirty="0">
                <a:latin typeface="+mj-ea"/>
                <a:ea typeface="+mj-ea"/>
                <a:hlinkClick r:id="rId3">
                  <a:extLst>
                    <a:ext uri="{A12FA001-AC4F-418D-AE19-62706E023703}">
                      <ahyp:hlinkClr xmlns:ahyp="http://schemas.microsoft.com/office/drawing/2018/hyperlinkcolor" val="tx"/>
                    </a:ext>
                  </a:extLst>
                </a:hlinkClick>
              </a:rPr>
              <a:t>守口保健所／大阪府（おおさかふ）ホームページ </a:t>
            </a:r>
            <a:r>
              <a:rPr lang="en-US" altLang="ja-JP" sz="1600" b="1" dirty="0">
                <a:latin typeface="+mj-ea"/>
                <a:ea typeface="+mj-ea"/>
                <a:hlinkClick r:id="rId3">
                  <a:extLst>
                    <a:ext uri="{A12FA001-AC4F-418D-AE19-62706E023703}">
                      <ahyp:hlinkClr xmlns:ahyp="http://schemas.microsoft.com/office/drawing/2018/hyperlinkcolor" val="tx"/>
                    </a:ext>
                  </a:extLst>
                </a:hlinkClick>
              </a:rPr>
              <a:t>[Osaka Prefectural Government]</a:t>
            </a:r>
            <a:endParaRPr lang="en-US" altLang="ja-JP" sz="1600" b="1" dirty="0">
              <a:latin typeface="+mj-ea"/>
              <a:ea typeface="+mj-ea"/>
            </a:endParaRPr>
          </a:p>
          <a:p>
            <a:pPr algn="ctr">
              <a:lnSpc>
                <a:spcPct val="150000"/>
              </a:lnSpc>
            </a:pPr>
            <a:endParaRPr lang="ja-JP" altLang="en-US" dirty="0"/>
          </a:p>
        </p:txBody>
      </p:sp>
      <p:sp>
        <p:nvSpPr>
          <p:cNvPr id="10" name="楕円 9">
            <a:hlinkClick r:id="rId4" action="ppaction://hlinksldjump"/>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01</a:t>
            </a:r>
            <a:endParaRPr lang="ja-JP" altLang="en-US" sz="4800" dirty="0">
              <a:solidFill>
                <a:srgbClr val="FFFDE1"/>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461665"/>
          </a:xfrm>
          <a:prstGeom prst="rect">
            <a:avLst/>
          </a:prstGeom>
          <a:noFill/>
        </p:spPr>
        <p:txBody>
          <a:bodyPr wrap="square" rtlCol="0">
            <a:spAutoFit/>
          </a:bodyPr>
          <a:lstStyle/>
          <a:p>
            <a:r>
              <a:rPr kumimoji="1" lang="ja-JP" altLang="en-US" sz="2400" b="1" i="0" u="none" strike="noStrike" kern="1200" cap="none" spc="0" normalizeH="0" baseline="0" noProof="0" dirty="0">
                <a:ln>
                  <a:noFill/>
                </a:ln>
                <a:solidFill>
                  <a:srgbClr val="FFFDE1"/>
                </a:solidFill>
                <a:effectLst/>
                <a:uLnTx/>
                <a:uFillTx/>
                <a:latin typeface="Segoe UI"/>
                <a:ea typeface="メイリオ"/>
                <a:cs typeface="+mn-cs"/>
              </a:rPr>
              <a:t>精神保健福祉に関する相談は、下記にご連絡ください。</a:t>
            </a:r>
            <a:endParaRPr kumimoji="1" lang="ja-JP" altLang="en-US" sz="1600"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34485E"/>
          </a:solidFill>
          <a:ln w="57150">
            <a:solidFill>
              <a:srgbClr val="34485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FDE1"/>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FFFDE1"/>
                </a:solidFill>
                <a:latin typeface="+mn-ea"/>
                <a:ea typeface="+mn-ea"/>
              </a:rPr>
              <a:t>精神障がいにも対応した地域包括ケアシステムの構築のための</a:t>
            </a:r>
            <a:br>
              <a:rPr lang="en-US" altLang="ja-JP" sz="2400" b="1" dirty="0">
                <a:solidFill>
                  <a:srgbClr val="FFFDE1"/>
                </a:solidFill>
                <a:latin typeface="+mn-ea"/>
                <a:ea typeface="+mn-ea"/>
              </a:rPr>
            </a:br>
            <a:r>
              <a:rPr lang="ja-JP" altLang="en-US" sz="2400" b="1" dirty="0">
                <a:solidFill>
                  <a:srgbClr val="FFFDE1"/>
                </a:solidFill>
                <a:latin typeface="+mn-ea"/>
                <a:ea typeface="+mn-ea"/>
              </a:rPr>
              <a:t>協議の場について</a:t>
            </a: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34485E"/>
          </a:solidFill>
          <a:ln>
            <a:solidFill>
              <a:srgbClr val="3448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02</a:t>
            </a:r>
            <a:endParaRPr lang="ja-JP" altLang="en-US" sz="4800" dirty="0">
              <a:solidFill>
                <a:srgbClr val="FFFDE1"/>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5286842"/>
            <a:ext cx="4098303" cy="1454526"/>
          </a:xfrm>
          <a:prstGeom prst="roundRect">
            <a:avLst>
              <a:gd name="adj" fmla="val 5758"/>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602023" y="5650219"/>
            <a:ext cx="3765785" cy="995538"/>
          </a:xfrm>
          <a:prstGeom prst="rect">
            <a:avLst/>
          </a:prstGeom>
        </p:spPr>
        <p:txBody>
          <a:bodyPr vert="horz" lIns="91440" tIns="4572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・守口市、門真市</a:t>
            </a:r>
            <a:endPar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・精神科医療機関関係者</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・障がい福祉関係機関</a:t>
            </a:r>
            <a:endPar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・大阪府福祉部障がい福祉室　生活基盤推進課</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　整備グループ</a:t>
            </a:r>
            <a:r>
              <a:rPr lang="en-US" altLang="ja-JP" sz="1200" dirty="0">
                <a:solidFill>
                  <a:srgbClr val="44546A">
                    <a:lumMod val="50000"/>
                  </a:srgbClr>
                </a:solidFill>
                <a:latin typeface="メイリオ" panose="020B0604030504040204" pitchFamily="50" charset="-128"/>
                <a:ea typeface="メイリオ" panose="020B0604030504040204" pitchFamily="50" charset="-128"/>
              </a:rPr>
              <a:t>(</a:t>
            </a:r>
            <a:r>
              <a:rPr lang="en-US" altLang="ja-JP" sz="1200" dirty="0" err="1">
                <a:solidFill>
                  <a:srgbClr val="44546A">
                    <a:lumMod val="50000"/>
                  </a:srgbClr>
                </a:solidFill>
                <a:latin typeface="メイリオ" panose="020B0604030504040204" pitchFamily="50" charset="-128"/>
                <a:ea typeface="メイリオ" panose="020B0604030504040204" pitchFamily="50" charset="-128"/>
              </a:rPr>
              <a:t>obs</a:t>
            </a:r>
            <a:r>
              <a:rPr lang="en-US" altLang="ja-JP" sz="1200" dirty="0">
                <a:solidFill>
                  <a:srgbClr val="44546A">
                    <a:lumMod val="50000"/>
                  </a:srgbClr>
                </a:solidFill>
                <a:latin typeface="メイリオ" panose="020B0604030504040204" pitchFamily="50" charset="-128"/>
                <a:ea typeface="メイリオ" panose="020B0604030504040204" pitchFamily="50" charset="-128"/>
              </a:rPr>
              <a:t>)</a:t>
            </a:r>
            <a:r>
              <a:rPr lang="ja-JP" altLang="en-US" sz="1200" dirty="0">
                <a:solidFill>
                  <a:srgbClr val="44546A">
                    <a:lumMod val="50000"/>
                  </a:srgbClr>
                </a:solidFill>
                <a:latin typeface="メイリオ" panose="020B0604030504040204" pitchFamily="50" charset="-128"/>
                <a:ea typeface="メイリオ" panose="020B0604030504040204" pitchFamily="50" charset="-128"/>
              </a:rPr>
              <a:t>　</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2" name="角丸四角形 1">
            <a:extLst>
              <a:ext uri="{FF2B5EF4-FFF2-40B4-BE49-F238E27FC236}">
                <a16:creationId xmlns:a16="http://schemas.microsoft.com/office/drawing/2014/main" id="{D7FA2747-4FDB-4132-B6EB-D67C41A4270C}"/>
              </a:ext>
            </a:extLst>
          </p:cNvPr>
          <p:cNvSpPr/>
          <p:nvPr/>
        </p:nvSpPr>
        <p:spPr>
          <a:xfrm>
            <a:off x="5508458" y="2314470"/>
            <a:ext cx="5976664" cy="2618886"/>
          </a:xfrm>
          <a:prstGeom prst="roundRect">
            <a:avLst>
              <a:gd name="adj" fmla="val 2940"/>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5B9F8A"/>
          </a:solidFill>
          <a:ln>
            <a:solidFill>
              <a:srgbClr val="5B9F8A"/>
            </a:solidFill>
          </a:ln>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225106" y="2590481"/>
            <a:ext cx="6481365" cy="393486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676959" y="3459727"/>
            <a:ext cx="3667598" cy="337316"/>
          </a:xfrm>
          <a:prstGeom prst="rect">
            <a:avLst/>
          </a:prstGeom>
        </p:spPr>
        <p:txBody>
          <a:bodyPr vert="horz" lIns="91440" tIns="45720" rIns="91440" bIns="45720" rtlCol="0" anchor="t">
            <a:normAutofit fontScale="6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1</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回　</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（守口市・門真市精神障がい者地域移行ワーキングは年</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3</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回開催）</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676959" y="2381932"/>
            <a:ext cx="3690849" cy="543012"/>
          </a:xfrm>
          <a:prstGeom prst="rect">
            <a:avLst/>
          </a:prstGeom>
        </p:spPr>
        <p:txBody>
          <a:bodyPr vert="horz" lIns="91440" tIns="45720" rIns="91440" bIns="45720" rtlCol="0" anchor="t">
            <a:normAutofit fontScale="85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大阪府守口保健所管内精神保健医療福祉連携会議（守口市・門真市精神障がい者地域移行ワーキングと合同開催）</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491165" y="4046466"/>
            <a:ext cx="4080877" cy="946933"/>
          </a:xfrm>
          <a:prstGeom prst="roundRect">
            <a:avLst>
              <a:gd name="adj" fmla="val 923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602023" y="4337733"/>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大阪府守口保健所</a:t>
            </a:r>
            <a:endPar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3" name="テキスト ボックス 2">
            <a:extLst>
              <a:ext uri="{FF2B5EF4-FFF2-40B4-BE49-F238E27FC236}">
                <a16:creationId xmlns:a16="http://schemas.microsoft.com/office/drawing/2014/main" id="{C8A064EA-4C83-4168-965C-F3B3EE33F856}"/>
              </a:ext>
            </a:extLst>
          </p:cNvPr>
          <p:cNvSpPr txBox="1"/>
          <p:nvPr/>
        </p:nvSpPr>
        <p:spPr>
          <a:xfrm>
            <a:off x="5568664" y="2532698"/>
            <a:ext cx="5794248" cy="2400657"/>
          </a:xfrm>
          <a:prstGeom prst="rect">
            <a:avLst/>
          </a:prstGeom>
          <a:noFill/>
        </p:spPr>
        <p:txBody>
          <a:bodyPr wrap="square" rtlCol="0">
            <a:spAutoFit/>
          </a:body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20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大阪府守口保健所管内市における協議の場の取組み状況や実践事例、地域課題等を共有し、協議しています。</a:t>
            </a:r>
            <a:endParaRPr kumimoji="1" lang="en-US" altLang="ja-JP" sz="120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20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令和</a:t>
            </a:r>
            <a:r>
              <a:rPr kumimoji="1" lang="en-US" altLang="ja-JP" sz="12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5</a:t>
            </a:r>
            <a:r>
              <a:rPr kumimoji="1" lang="ja-JP" altLang="en-US" sz="12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年度の議題</a:t>
            </a:r>
            <a:endParaRPr kumimoji="1" lang="en-US" altLang="ja-JP" sz="12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2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令和</a:t>
            </a:r>
            <a:r>
              <a:rPr kumimoji="1" lang="en-US" altLang="ja-JP" sz="12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5</a:t>
            </a:r>
            <a:r>
              <a:rPr kumimoji="1" lang="ja-JP" altLang="en-US" sz="12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年</a:t>
            </a:r>
            <a:r>
              <a:rPr kumimoji="1" lang="en-US" altLang="ja-JP" sz="12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11</a:t>
            </a:r>
            <a:r>
              <a:rPr kumimoji="1" lang="ja-JP" altLang="en-US" sz="12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月</a:t>
            </a:r>
            <a:r>
              <a:rPr kumimoji="1" lang="en-US" altLang="ja-JP" sz="12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16</a:t>
            </a:r>
            <a:r>
              <a:rPr kumimoji="1" lang="ja-JP" altLang="en-US" sz="12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日（木）　</a:t>
            </a:r>
            <a:r>
              <a:rPr kumimoji="1" lang="en-US" altLang="ja-JP" sz="12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10</a:t>
            </a:r>
            <a:r>
              <a:rPr kumimoji="1" lang="ja-JP" altLang="en-US" sz="12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時から</a:t>
            </a:r>
            <a:endParaRPr kumimoji="1" lang="en-US" altLang="ja-JP" sz="12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a:t>
            </a:r>
            <a:r>
              <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1</a:t>
            </a: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）大阪府守口保健所管内の在院患者調査の報告</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a:t>
            </a:r>
            <a:r>
              <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2</a:t>
            </a: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）管内精神科病床のある医療機関の地域移行の取り組みや管内市町村の協議の</a:t>
            </a:r>
            <a:endPar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　　  </a:t>
            </a: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場および地域移行・地域定着支援への取り組み状況を共有</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a:t>
            </a:r>
            <a:r>
              <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3</a:t>
            </a: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）地域移行支援ケースについて共有</a:t>
            </a:r>
            <a:endPar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a:t>
            </a:r>
            <a:r>
              <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4</a:t>
            </a: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）地域課題等について意見交換</a:t>
            </a:r>
            <a:endPar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a:t>
            </a:r>
            <a:r>
              <a:rPr lang="en-US" altLang="ja-JP" sz="1200" dirty="0">
                <a:solidFill>
                  <a:srgbClr val="44546A">
                    <a:lumMod val="50000"/>
                  </a:srgbClr>
                </a:solidFill>
                <a:latin typeface="メイリオ" panose="020B0604030504040204" pitchFamily="50" charset="-128"/>
                <a:ea typeface="メイリオ" panose="020B0604030504040204" pitchFamily="50" charset="-128"/>
              </a:rPr>
              <a:t>5</a:t>
            </a: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rPr>
              <a:t>）その他　情報提供など</a:t>
            </a:r>
            <a:endPar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cs typeface="+mn-cs"/>
            </a:endParaRPr>
          </a:p>
          <a:p>
            <a:endParaRPr kumimoji="1" lang="ja-JP" altLang="en-US" dirty="0"/>
          </a:p>
        </p:txBody>
      </p:sp>
    </p:spTree>
    <p:extLst>
      <p:ext uri="{BB962C8B-B14F-4D97-AF65-F5344CB8AC3E}">
        <p14:creationId xmlns:p14="http://schemas.microsoft.com/office/powerpoint/2010/main" val="2204310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6DF58B5-4348-3BBD-6EF2-4048E2645685}"/>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811327" y="2033003"/>
            <a:ext cx="10881419" cy="1656183"/>
          </a:xfrm>
          <a:prstGeom prst="roundRect">
            <a:avLst>
              <a:gd name="adj" fmla="val 1496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1610884" y="2568766"/>
            <a:ext cx="10029732" cy="584656"/>
          </a:xfrm>
          <a:prstGeom prst="rect">
            <a:avLst/>
          </a:prstGeom>
        </p:spPr>
        <p:txBody>
          <a:bodyPr vert="horz" lIns="91440" tIns="4572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i="0" u="none" strike="noStrike" kern="1200" cap="none" spc="0" normalizeH="0" baseline="0" noProof="0" dirty="0">
                <a:ln>
                  <a:noFill/>
                </a:ln>
                <a:solidFill>
                  <a:srgbClr val="44546A">
                    <a:lumMod val="50000"/>
                  </a:srgbClr>
                </a:solidFill>
                <a:effectLst/>
                <a:uLnTx/>
                <a:uFillTx/>
                <a:latin typeface="+mn-ea"/>
                <a:ea typeface="+mn-ea"/>
              </a:rPr>
              <a:t>守口保健所の事業：</a:t>
            </a:r>
            <a:r>
              <a:rPr lang="en-US" altLang="ja-JP" sz="1400" dirty="0">
                <a:latin typeface="+mn-ea"/>
                <a:ea typeface="+mn-ea"/>
                <a:hlinkClick r:id="rId3"/>
              </a:rPr>
              <a:t>https://www.pref.osaka.lg.jp/o100140/moriguchihoken/kokoro/index.html</a:t>
            </a:r>
            <a:endParaRPr lang="en-US" altLang="ja-JP" sz="1400" dirty="0">
              <a:latin typeface="+mn-ea"/>
              <a:ea typeface="+mn-ea"/>
            </a:endParaRPr>
          </a:p>
          <a:p>
            <a:pPr marL="0" marR="0" lvl="0" indent="0" algn="l" defTabSz="914377" rtl="0" eaLnBrk="1" fontAlgn="auto" latinLnBrk="0" hangingPunct="1">
              <a:lnSpc>
                <a:spcPct val="100000"/>
              </a:lnSpc>
              <a:spcBef>
                <a:spcPct val="0"/>
              </a:spcBef>
              <a:spcAft>
                <a:spcPts val="0"/>
              </a:spcAft>
              <a:buClrTx/>
              <a:buSzTx/>
              <a:buFontTx/>
              <a:buNone/>
              <a:tabLst/>
              <a:defRPr/>
            </a:pPr>
            <a:br>
              <a:rPr lang="en-US" altLang="ja-JP" sz="1400" dirty="0">
                <a:solidFill>
                  <a:srgbClr val="44546A">
                    <a:lumMod val="50000"/>
                  </a:srgbClr>
                </a:solidFill>
                <a:latin typeface="+mn-ea"/>
                <a:ea typeface="+mn-ea"/>
              </a:rPr>
            </a:br>
            <a:r>
              <a:rPr lang="ja-JP" altLang="en-US" sz="1400" dirty="0">
                <a:solidFill>
                  <a:srgbClr val="44546A">
                    <a:lumMod val="50000"/>
                  </a:srgbClr>
                </a:solidFill>
                <a:latin typeface="+mn-ea"/>
                <a:ea typeface="+mn-ea"/>
              </a:rPr>
              <a:t>こころの健康相談：</a:t>
            </a:r>
            <a:r>
              <a:rPr lang="en-US" altLang="ja-JP" sz="1400" dirty="0">
                <a:solidFill>
                  <a:srgbClr val="44546A">
                    <a:lumMod val="50000"/>
                  </a:srgbClr>
                </a:solidFill>
                <a:latin typeface="+mn-ea"/>
                <a:ea typeface="+mn-ea"/>
                <a:hlinkClick r:id="rId4"/>
              </a:rPr>
              <a:t>https://www.pref.osaka.lg.jp/documents/3650/kokoro-leaflet.pdf</a:t>
            </a:r>
            <a:endParaRPr kumimoji="1" lang="en-US" altLang="ja-JP" sz="1400" i="0" u="none" strike="noStrike" kern="1200" cap="none" spc="0" normalizeH="0" baseline="0" noProof="0" dirty="0">
              <a:ln>
                <a:noFill/>
              </a:ln>
              <a:solidFill>
                <a:srgbClr val="44546A">
                  <a:lumMod val="50000"/>
                </a:srgbClr>
              </a:solidFill>
              <a:effectLst/>
              <a:uLnTx/>
              <a:uFillTx/>
              <a:latin typeface="+mn-ea"/>
              <a:ea typeface="+mn-ea"/>
            </a:endParaRPr>
          </a:p>
        </p:txBody>
      </p:sp>
      <p:sp>
        <p:nvSpPr>
          <p:cNvPr id="23" name="円/楕円 22">
            <a:extLst>
              <a:ext uri="{FF2B5EF4-FFF2-40B4-BE49-F238E27FC236}">
                <a16:creationId xmlns:a16="http://schemas.microsoft.com/office/drawing/2014/main" id="{99941390-5261-4EBC-0C9E-2CE771A61CE5}"/>
              </a:ext>
            </a:extLst>
          </p:cNvPr>
          <p:cNvSpPr/>
          <p:nvPr/>
        </p:nvSpPr>
        <p:spPr>
          <a:xfrm>
            <a:off x="353469" y="2369675"/>
            <a:ext cx="907044" cy="907044"/>
          </a:xfrm>
          <a:prstGeom prst="ellipse">
            <a:avLst/>
          </a:prstGeom>
          <a:solidFill>
            <a:srgbClr val="5B9F8A"/>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1</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520767" y="332656"/>
            <a:ext cx="9150463" cy="1080000"/>
          </a:xfrm>
          <a:prstGeom prst="roundRect">
            <a:avLst>
              <a:gd name="adj" fmla="val 21554"/>
            </a:avLst>
          </a:prstGeom>
          <a:solidFill>
            <a:srgbClr val="34485E"/>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FDE1"/>
                </a:solidFill>
              </a:rPr>
              <a:t>　　</a:t>
            </a: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2910523" y="468277"/>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FFFDE1"/>
                </a:solidFill>
                <a:latin typeface="+mn-ea"/>
                <a:ea typeface="+mn-ea"/>
              </a:rPr>
              <a:t>情報提供</a:t>
            </a:r>
            <a:endParaRPr lang="en-US" altLang="ja-JP" sz="4400" b="1" dirty="0">
              <a:solidFill>
                <a:srgbClr val="FFFDE1"/>
              </a:solidFill>
              <a:latin typeface="+mn-ea"/>
              <a:ea typeface="+mn-ea"/>
            </a:endParaRPr>
          </a:p>
        </p:txBody>
      </p:sp>
      <p:sp>
        <p:nvSpPr>
          <p:cNvPr id="27" name="楕円 26">
            <a:hlinkClick r:id="rId5" action="ppaction://hlinksldjump"/>
            <a:extLst>
              <a:ext uri="{FF2B5EF4-FFF2-40B4-BE49-F238E27FC236}">
                <a16:creationId xmlns:a16="http://schemas.microsoft.com/office/drawing/2014/main" id="{581E6311-241F-4F35-825A-1A51D2309E5D}"/>
              </a:ext>
            </a:extLst>
          </p:cNvPr>
          <p:cNvSpPr>
            <a:spLocks noChangeAspect="1"/>
          </p:cNvSpPr>
          <p:nvPr/>
        </p:nvSpPr>
        <p:spPr>
          <a:xfrm>
            <a:off x="1032288" y="171102"/>
            <a:ext cx="1332000" cy="1332000"/>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メイリオ" panose="020B0604030504040204" pitchFamily="50" charset="-128"/>
                <a:ea typeface="メイリオ" panose="020B0604030504040204" pitchFamily="50" charset="-128"/>
              </a:rPr>
              <a:t>03</a:t>
            </a:r>
            <a:endParaRPr lang="ja-JP" altLang="en-US" sz="4800" dirty="0">
              <a:solidFill>
                <a:srgbClr val="FFFDE1"/>
              </a:solidFill>
              <a:latin typeface="メイリオ" panose="020B0604030504040204" pitchFamily="50" charset="-128"/>
              <a:ea typeface="メイリオ" panose="020B0604030504040204" pitchFamily="50" charset="-128"/>
            </a:endParaRPr>
          </a:p>
        </p:txBody>
      </p:sp>
      <p:sp>
        <p:nvSpPr>
          <p:cNvPr id="26" name="角丸四角形 1">
            <a:extLst>
              <a:ext uri="{FF2B5EF4-FFF2-40B4-BE49-F238E27FC236}">
                <a16:creationId xmlns:a16="http://schemas.microsoft.com/office/drawing/2014/main" id="{F698F395-27B3-40BA-BC86-0583CAFC50F8}"/>
              </a:ext>
            </a:extLst>
          </p:cNvPr>
          <p:cNvSpPr/>
          <p:nvPr/>
        </p:nvSpPr>
        <p:spPr>
          <a:xfrm>
            <a:off x="806991" y="4487080"/>
            <a:ext cx="10881419" cy="1656183"/>
          </a:xfrm>
          <a:prstGeom prst="roundRect">
            <a:avLst>
              <a:gd name="adj" fmla="val 1496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029575F4-0E45-4767-A258-4E7BCC89268B}"/>
              </a:ext>
            </a:extLst>
          </p:cNvPr>
          <p:cNvSpPr txBox="1">
            <a:spLocks/>
          </p:cNvSpPr>
          <p:nvPr/>
        </p:nvSpPr>
        <p:spPr>
          <a:xfrm>
            <a:off x="1133997" y="5009852"/>
            <a:ext cx="2739296" cy="55215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14AE2309-CA60-42F6-BB3B-0DEF8619EF19}"/>
              </a:ext>
            </a:extLst>
          </p:cNvPr>
          <p:cNvSpPr txBox="1">
            <a:spLocks/>
          </p:cNvSpPr>
          <p:nvPr/>
        </p:nvSpPr>
        <p:spPr>
          <a:xfrm>
            <a:off x="1610884" y="5062759"/>
            <a:ext cx="9447119" cy="552156"/>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守口市自立支援協議会　精神障がい者実務者会議、門真市自立支援協議会部会等参画</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30" name="円/楕円 22">
            <a:extLst>
              <a:ext uri="{FF2B5EF4-FFF2-40B4-BE49-F238E27FC236}">
                <a16:creationId xmlns:a16="http://schemas.microsoft.com/office/drawing/2014/main" id="{3A62BE9F-F21A-4C2E-A9EE-8BE8C90E40D8}"/>
              </a:ext>
            </a:extLst>
          </p:cNvPr>
          <p:cNvSpPr/>
          <p:nvPr/>
        </p:nvSpPr>
        <p:spPr>
          <a:xfrm>
            <a:off x="376833" y="4760778"/>
            <a:ext cx="907044" cy="907044"/>
          </a:xfrm>
          <a:prstGeom prst="ellipse">
            <a:avLst/>
          </a:prstGeom>
          <a:solidFill>
            <a:srgbClr val="5B9F8A"/>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2</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Tree>
    <p:extLst>
      <p:ext uri="{BB962C8B-B14F-4D97-AF65-F5344CB8AC3E}">
        <p14:creationId xmlns:p14="http://schemas.microsoft.com/office/powerpoint/2010/main" val="34463052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ユーザー定義 2">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000000"/>
      </a:hlink>
      <a:folHlink>
        <a:srgbClr val="000000"/>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439</Words>
  <Application>Microsoft Office PowerPoint</Application>
  <PresentationFormat>ワイド画面</PresentationFormat>
  <Paragraphs>59</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2024-11-13T10:11:58Z</dcterms:modified>
</cp:coreProperties>
</file>