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10" r:id="rId2"/>
    <p:sldId id="433" r:id="rId3"/>
    <p:sldId id="435" r:id="rId4"/>
  </p:sldIdLst>
  <p:sldSz cx="12192000" cy="6858000"/>
  <p:notesSz cx="6807200" cy="9939338"/>
  <p:custDataLst>
    <p:tags r:id="rId7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Iu411WiRccnPMS4+Tu5xHw==" hashData="KHNgwl2BmJcMXKR7i9RJs9YOLWE7UTvoL/Ga0vSS3AQhJXmbCwR+2IjN8WpiZby5uvS5aQJ9N4zZEAYTYBkKbQ=="/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B845"/>
    <a:srgbClr val="FFFDE1"/>
    <a:srgbClr val="B32425"/>
    <a:srgbClr val="34485E"/>
    <a:srgbClr val="5B9F8A"/>
    <a:srgbClr val="3C7D9B"/>
    <a:srgbClr val="000000"/>
    <a:srgbClr val="101323"/>
    <a:srgbClr val="4FADF3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16"/>
    <p:restoredTop sz="94604" autoAdjust="0"/>
  </p:normalViewPr>
  <p:slideViewPr>
    <p:cSldViewPr>
      <p:cViewPr varScale="1">
        <p:scale>
          <a:sx n="90" d="100"/>
          <a:sy n="90" d="100"/>
        </p:scale>
        <p:origin x="312" y="53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928" y="-102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746FDA87-421D-4CFB-BB3E-33FE4AB339AD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1102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3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870C89CD-C2A2-4250-B487-60E6EF391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1643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1094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206ACFC7-BD3E-4FBB-A92C-C6F06D2C0547}" type="datetimeFigureOut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1095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 dirty="0"/>
          </a:p>
        </p:txBody>
      </p:sp>
      <p:sp>
        <p:nvSpPr>
          <p:cNvPr id="1096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97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1098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CDCFC374-814C-4296-BB26-A4ADC52CB33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86558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1122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1123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841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35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136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979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59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160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252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914400" y="2130431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1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7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40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3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103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8E2-8FCD-43E2-BC86-384EE10B11D4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103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80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81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72BB-719F-4064-99D1-42E83E4D39EC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1082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1" y="274642"/>
            <a:ext cx="2743201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8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3" y="274642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8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1BB1-C6A4-450E-BFF4-33A31E99FAE9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108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90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9ED7E-2192-4CC8-BC97-BE3110D00F66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1091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3286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37" name="コンテンツ プレースホルダ 2"/>
          <p:cNvSpPr>
            <a:spLocks noGrp="1"/>
          </p:cNvSpPr>
          <p:nvPr>
            <p:ph idx="1"/>
          </p:nvPr>
        </p:nvSpPr>
        <p:spPr>
          <a:xfrm>
            <a:off x="421257" y="1556794"/>
            <a:ext cx="10972800" cy="4525963"/>
          </a:xfrm>
        </p:spPr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38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EB8C-4DF7-4D35-8D4D-C0E1B3E01FBB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1039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タイトル 1"/>
          <p:cNvSpPr>
            <a:spLocks noGrp="1"/>
          </p:cNvSpPr>
          <p:nvPr>
            <p:ph type="title"/>
          </p:nvPr>
        </p:nvSpPr>
        <p:spPr>
          <a:xfrm>
            <a:off x="963084" y="4406906"/>
            <a:ext cx="10363200" cy="1362075"/>
          </a:xfrm>
        </p:spPr>
        <p:txBody>
          <a:bodyPr anchor="t"/>
          <a:lstStyle>
            <a:lvl1pPr algn="l">
              <a:defRPr sz="4926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42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63">
                <a:solidFill>
                  <a:schemeClr val="tx1">
                    <a:tint val="75000"/>
                  </a:schemeClr>
                </a:solidFill>
              </a:defRPr>
            </a:lvl1pPr>
            <a:lvl2pPr marL="562996" indent="0">
              <a:buNone/>
              <a:defRPr sz="2217">
                <a:solidFill>
                  <a:schemeClr val="tx1">
                    <a:tint val="75000"/>
                  </a:schemeClr>
                </a:solidFill>
              </a:defRPr>
            </a:lvl2pPr>
            <a:lvl3pPr marL="1125992" indent="0">
              <a:buNone/>
              <a:defRPr sz="1970">
                <a:solidFill>
                  <a:schemeClr val="tx1">
                    <a:tint val="75000"/>
                  </a:schemeClr>
                </a:solidFill>
              </a:defRPr>
            </a:lvl3pPr>
            <a:lvl4pPr marL="1688988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4pPr>
            <a:lvl5pPr marL="2251984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5pPr>
            <a:lvl6pPr marL="2814980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6pPr>
            <a:lvl7pPr marL="3377976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7pPr>
            <a:lvl8pPr marL="3940973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8pPr>
            <a:lvl9pPr marL="4503969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104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7C00-2761-4501-A328-39F53606DD85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104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47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2" y="1600206"/>
            <a:ext cx="5384800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4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49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B92E-592D-4B0A-A65D-7414D1B22715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1050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5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105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4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105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4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C4C8-AC08-4C00-90F9-516823EEE03A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105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61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7439-AB59-4F5D-99F5-D54732C0DE38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1062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56E9-A61F-42A8-8EA7-54669B66C789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1065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68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6" y="273055"/>
            <a:ext cx="6815667" cy="5853113"/>
          </a:xfrm>
        </p:spPr>
        <p:txBody>
          <a:bodyPr/>
          <a:lstStyle>
            <a:lvl1pPr>
              <a:defRPr sz="3940"/>
            </a:lvl1pPr>
            <a:lvl2pPr>
              <a:defRPr sz="3448"/>
            </a:lvl2pPr>
            <a:lvl3pPr>
              <a:defRPr sz="2955"/>
            </a:lvl3pPr>
            <a:lvl4pPr>
              <a:defRPr sz="2463"/>
            </a:lvl4pPr>
            <a:lvl5pPr>
              <a:defRPr sz="2463"/>
            </a:lvl5pPr>
            <a:lvl6pPr>
              <a:defRPr sz="2463"/>
            </a:lvl6pPr>
            <a:lvl7pPr>
              <a:defRPr sz="2463"/>
            </a:lvl7pPr>
            <a:lvl8pPr>
              <a:defRPr sz="2463"/>
            </a:lvl8pPr>
            <a:lvl9pPr>
              <a:defRPr sz="246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69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1070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B9A6-D963-4E50-9D60-8A0735E2185D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1071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タイトル 1"/>
          <p:cNvSpPr>
            <a:spLocks noGrp="1"/>
          </p:cNvSpPr>
          <p:nvPr>
            <p:ph type="title"/>
          </p:nvPr>
        </p:nvSpPr>
        <p:spPr>
          <a:xfrm>
            <a:off x="2389719" y="4800600"/>
            <a:ext cx="7315200" cy="566738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74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9" y="612775"/>
            <a:ext cx="7315200" cy="4114800"/>
          </a:xfrm>
        </p:spPr>
        <p:txBody>
          <a:bodyPr/>
          <a:lstStyle>
            <a:lvl1pPr marL="0" indent="0">
              <a:buNone/>
              <a:defRPr sz="3940"/>
            </a:lvl1pPr>
            <a:lvl2pPr marL="562996" indent="0">
              <a:buNone/>
              <a:defRPr sz="3448"/>
            </a:lvl2pPr>
            <a:lvl3pPr marL="1125992" indent="0">
              <a:buNone/>
              <a:defRPr sz="2955"/>
            </a:lvl3pPr>
            <a:lvl4pPr marL="1688988" indent="0">
              <a:buNone/>
              <a:defRPr sz="2463"/>
            </a:lvl4pPr>
            <a:lvl5pPr marL="2251984" indent="0">
              <a:buNone/>
              <a:defRPr sz="2463"/>
            </a:lvl5pPr>
            <a:lvl6pPr marL="2814980" indent="0">
              <a:buNone/>
              <a:defRPr sz="2463"/>
            </a:lvl6pPr>
            <a:lvl7pPr marL="3377976" indent="0">
              <a:buNone/>
              <a:defRPr sz="2463"/>
            </a:lvl7pPr>
            <a:lvl8pPr marL="3940973" indent="0">
              <a:buNone/>
              <a:defRPr sz="2463"/>
            </a:lvl8pPr>
            <a:lvl9pPr marL="4503969" indent="0">
              <a:buNone/>
              <a:defRPr sz="2463"/>
            </a:lvl9pPr>
          </a:lstStyle>
          <a:p>
            <a:endParaRPr kumimoji="1" lang="ja-JP" altLang="en-US" dirty="0"/>
          </a:p>
        </p:txBody>
      </p:sp>
      <p:sp>
        <p:nvSpPr>
          <p:cNvPr id="1075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9" y="5367338"/>
            <a:ext cx="7315200" cy="804862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1076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69795-F5CF-4248-ADBD-C526F9F421AF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1077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26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027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2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9ED7E-2192-4CC8-BC97-BE3110D00F66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1028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1029" name="スライド番号プレースホルダ 5"/>
          <p:cNvSpPr txBox="1"/>
          <p:nvPr userDrawn="1"/>
        </p:nvSpPr>
        <p:spPr>
          <a:xfrm>
            <a:off x="9264352" y="6400799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2D8002D-B5B0-4BAC-B1F6-782DDCCE6D9C}" type="slidenum">
              <a:rPr lang="ja-JP" altLang="en-US" sz="2217" smtClean="0"/>
              <a:pPr algn="r"/>
              <a:t>‹#›</a:t>
            </a:fld>
            <a:endParaRPr lang="ja-JP" altLang="en-US" sz="2217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1125992" rtl="0" eaLnBrk="1" latinLnBrk="0" hangingPunct="1">
        <a:spcBef>
          <a:spcPct val="0"/>
        </a:spcBef>
        <a:buNone/>
        <a:defRPr kumimoji="1" sz="5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247" indent="-422247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3940" kern="1200">
          <a:solidFill>
            <a:schemeClr val="tx1"/>
          </a:solidFill>
          <a:latin typeface="+mn-lt"/>
          <a:ea typeface="+mn-ea"/>
          <a:cs typeface="+mn-cs"/>
        </a:defRPr>
      </a:lvl1pPr>
      <a:lvl2pPr marL="914869" indent="-351873" algn="l" defTabSz="1125992" rtl="0" eaLnBrk="1" latinLnBrk="0" hangingPunct="1">
        <a:spcBef>
          <a:spcPct val="20000"/>
        </a:spcBef>
        <a:buFont typeface="Arial" pitchFamily="34" charset="0"/>
        <a:buChar char="–"/>
        <a:defRPr kumimoji="1" sz="3448" kern="1200">
          <a:solidFill>
            <a:schemeClr val="tx1"/>
          </a:solidFill>
          <a:latin typeface="+mn-lt"/>
          <a:ea typeface="+mn-ea"/>
          <a:cs typeface="+mn-cs"/>
        </a:defRPr>
      </a:lvl2pPr>
      <a:lvl3pPr marL="1407490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955" kern="1200">
          <a:solidFill>
            <a:schemeClr val="tx1"/>
          </a:solidFill>
          <a:latin typeface="+mn-lt"/>
          <a:ea typeface="+mn-ea"/>
          <a:cs typeface="+mn-cs"/>
        </a:defRPr>
      </a:lvl3pPr>
      <a:lvl4pPr marL="1970486" indent="-281498" algn="l" defTabSz="1125992" rtl="0" eaLnBrk="1" latinLnBrk="0" hangingPunct="1">
        <a:spcBef>
          <a:spcPct val="20000"/>
        </a:spcBef>
        <a:buFont typeface="Arial" pitchFamily="34" charset="0"/>
        <a:buChar char="–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4pPr>
      <a:lvl5pPr marL="2533482" indent="-281498" algn="l" defTabSz="1125992" rtl="0" eaLnBrk="1" latinLnBrk="0" hangingPunct="1">
        <a:spcBef>
          <a:spcPct val="20000"/>
        </a:spcBef>
        <a:buFont typeface="Arial" pitchFamily="34" charset="0"/>
        <a:buChar char="»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5pPr>
      <a:lvl6pPr marL="3096478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6pPr>
      <a:lvl7pPr marL="3659475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7pPr>
      <a:lvl8pPr marL="4222471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8pPr>
      <a:lvl9pPr marL="4785467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1pPr>
      <a:lvl2pPr marL="56299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2pPr>
      <a:lvl3pPr marL="1125992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3pPr>
      <a:lvl4pPr marL="1688988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4pPr>
      <a:lvl5pPr marL="2251984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5pPr>
      <a:lvl6pPr marL="281498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6pPr>
      <a:lvl7pPr marL="337797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7pPr>
      <a:lvl8pPr marL="3940973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8pPr>
      <a:lvl9pPr marL="4503969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楕円 6">
            <a:hlinkClick r:id="rId3" action="ppaction://hlinksldjump"/>
          </p:cNvPr>
          <p:cNvSpPr/>
          <p:nvPr/>
        </p:nvSpPr>
        <p:spPr>
          <a:xfrm>
            <a:off x="4659576" y="1677376"/>
            <a:ext cx="2126436" cy="2126436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01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sp>
        <p:nvSpPr>
          <p:cNvPr id="1107" name="タイトル 1"/>
          <p:cNvSpPr txBox="1"/>
          <p:nvPr/>
        </p:nvSpPr>
        <p:spPr>
          <a:xfrm>
            <a:off x="4296000" y="4016820"/>
            <a:ext cx="2785503" cy="9164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窓口</a:t>
            </a:r>
            <a:endParaRPr lang="en-US" altLang="ja-JP" sz="2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1108" name="タイトル 1"/>
          <p:cNvSpPr txBox="1"/>
          <p:nvPr/>
        </p:nvSpPr>
        <p:spPr>
          <a:xfrm>
            <a:off x="4330042" y="5027991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地域移行を検討したい時の連絡先はこちらです。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1109" name="タイトル 1"/>
          <p:cNvSpPr txBox="1"/>
          <p:nvPr/>
        </p:nvSpPr>
        <p:spPr>
          <a:xfrm>
            <a:off x="7818405" y="4016820"/>
            <a:ext cx="2957595" cy="916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「にも包括」</a:t>
            </a:r>
            <a:br>
              <a:rPr lang="en-US" altLang="ja-JP" sz="2400" b="1" dirty="0">
                <a:solidFill>
                  <a:srgbClr val="D6B845"/>
                </a:solidFill>
                <a:latin typeface="+mn-ea"/>
                <a:ea typeface="+mn-ea"/>
              </a:rPr>
            </a:b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協議の場</a:t>
            </a:r>
            <a:endParaRPr lang="en-US" altLang="ja-JP" sz="2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1110" name="タイトル 1"/>
          <p:cNvSpPr txBox="1"/>
          <p:nvPr/>
        </p:nvSpPr>
        <p:spPr>
          <a:xfrm>
            <a:off x="7904452" y="5019463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「にも包括」協議の場では、こんな活動をしています。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1113" name="タイトル 1"/>
          <p:cNvSpPr txBox="1"/>
          <p:nvPr/>
        </p:nvSpPr>
        <p:spPr>
          <a:xfrm>
            <a:off x="3503662" y="85224"/>
            <a:ext cx="8731624" cy="40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ja-JP" altLang="en-US" sz="2000" b="1" dirty="0">
                <a:solidFill>
                  <a:srgbClr val="D6B845"/>
                </a:solidFill>
                <a:latin typeface="+mn-ea"/>
                <a:ea typeface="+mn-ea"/>
              </a:rPr>
              <a:t>大阪府版「にも包括」ポータルサイト　情報シート</a:t>
            </a:r>
            <a:endParaRPr lang="en-US" altLang="ja-JP" sz="20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1114" name="正方形/長方形 1"/>
          <p:cNvSpPr/>
          <p:nvPr/>
        </p:nvSpPr>
        <p:spPr>
          <a:xfrm>
            <a:off x="4" y="0"/>
            <a:ext cx="2869809" cy="6858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115" name="タイトル 1"/>
          <p:cNvSpPr txBox="1"/>
          <p:nvPr/>
        </p:nvSpPr>
        <p:spPr>
          <a:xfrm>
            <a:off x="326878" y="2421776"/>
            <a:ext cx="2418382" cy="63763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8000" b="1" spc="300" dirty="0">
                <a:solidFill>
                  <a:srgbClr val="FFFDE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箕面市</a:t>
            </a:r>
            <a:endParaRPr lang="en-US" altLang="ja-JP" sz="8000" b="1" spc="300" dirty="0">
              <a:solidFill>
                <a:srgbClr val="FFFDE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116" name="直線コネクタ 9"/>
          <p:cNvCxnSpPr>
            <a:cxnSpLocks/>
          </p:cNvCxnSpPr>
          <p:nvPr/>
        </p:nvCxnSpPr>
        <p:spPr>
          <a:xfrm>
            <a:off x="3144609" y="476672"/>
            <a:ext cx="9017875" cy="0"/>
          </a:xfrm>
          <a:prstGeom prst="line">
            <a:avLst/>
          </a:prstGeom>
          <a:ln>
            <a:solidFill>
              <a:srgbClr val="D6B8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7" name="楕円 2"/>
          <p:cNvSpPr/>
          <p:nvPr/>
        </p:nvSpPr>
        <p:spPr>
          <a:xfrm>
            <a:off x="549427" y="512286"/>
            <a:ext cx="1770954" cy="1770954"/>
          </a:xfrm>
          <a:prstGeom prst="ellipse">
            <a:avLst/>
          </a:prstGeom>
          <a:solidFill>
            <a:srgbClr val="FFFD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118" name="楕円 15">
            <a:hlinkClick r:id="rId4" action="ppaction://hlinksldjump"/>
          </p:cNvPr>
          <p:cNvSpPr/>
          <p:nvPr/>
        </p:nvSpPr>
        <p:spPr>
          <a:xfrm>
            <a:off x="8233986" y="1597656"/>
            <a:ext cx="2126436" cy="2126436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02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pic>
        <p:nvPicPr>
          <p:cNvPr id="1119" name="図 8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9653" y="850664"/>
            <a:ext cx="1210511" cy="109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894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" name="角丸四角形 1"/>
          <p:cNvSpPr/>
          <p:nvPr/>
        </p:nvSpPr>
        <p:spPr>
          <a:xfrm>
            <a:off x="1520767" y="332655"/>
            <a:ext cx="9150463" cy="1779869"/>
          </a:xfrm>
          <a:prstGeom prst="roundRect">
            <a:avLst>
              <a:gd name="adj" fmla="val 21554"/>
            </a:avLst>
          </a:prstGeom>
          <a:solidFill>
            <a:schemeClr val="bg2">
              <a:lumMod val="25000"/>
            </a:schemeClr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　　</a:t>
            </a:r>
            <a:endParaRPr kumimoji="1" lang="ja-JP" altLang="en-US" sz="2800" b="1" dirty="0">
              <a:solidFill>
                <a:srgbClr val="FFFDE1"/>
              </a:solidFill>
            </a:endParaRPr>
          </a:p>
        </p:txBody>
      </p:sp>
      <p:sp>
        <p:nvSpPr>
          <p:cNvPr id="1126" name="タイトル 1"/>
          <p:cNvSpPr txBox="1"/>
          <p:nvPr/>
        </p:nvSpPr>
        <p:spPr>
          <a:xfrm>
            <a:off x="2999656" y="658134"/>
            <a:ext cx="5943617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400" b="1" dirty="0">
                <a:solidFill>
                  <a:srgbClr val="D6B845"/>
                </a:solidFill>
                <a:latin typeface="+mn-ea"/>
                <a:ea typeface="+mn-ea"/>
              </a:rPr>
              <a:t>窓口</a:t>
            </a:r>
            <a:endParaRPr lang="en-US" altLang="ja-JP" sz="4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1127" name="角丸四角形 2"/>
          <p:cNvSpPr/>
          <p:nvPr/>
        </p:nvSpPr>
        <p:spPr>
          <a:xfrm>
            <a:off x="1520763" y="2595067"/>
            <a:ext cx="9150463" cy="3930277"/>
          </a:xfrm>
          <a:prstGeom prst="roundRect">
            <a:avLst>
              <a:gd name="adj" fmla="val 5612"/>
            </a:avLst>
          </a:prstGeom>
          <a:solidFill>
            <a:schemeClr val="bg1"/>
          </a:solidFill>
          <a:ln w="571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三角形 5"/>
          <p:cNvSpPr/>
          <p:nvPr/>
        </p:nvSpPr>
        <p:spPr>
          <a:xfrm flipV="1">
            <a:off x="5693358" y="2046156"/>
            <a:ext cx="805275" cy="366034"/>
          </a:xfrm>
          <a:prstGeom prst="triangle">
            <a:avLst/>
          </a:prstGeom>
          <a:solidFill>
            <a:srgbClr val="D6B8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テキスト ボックス 7"/>
          <p:cNvSpPr txBox="1"/>
          <p:nvPr/>
        </p:nvSpPr>
        <p:spPr>
          <a:xfrm>
            <a:off x="1695305" y="2973011"/>
            <a:ext cx="8801377" cy="2861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400" b="1" i="0" dirty="0">
                <a:effectLst/>
                <a:latin typeface="Söhne"/>
              </a:rPr>
              <a:t>箕面市　健康福祉部　地域包括ケア室　地域共生グループ</a:t>
            </a:r>
            <a:endParaRPr lang="en-US" altLang="ja-JP" sz="2400" b="1" i="0" dirty="0">
              <a:effectLst/>
              <a:latin typeface="Söhne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b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住　　所　　　：〒562-0014　箕面市萱野５丁目８番１号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（箕面市立総合保健福祉センター１階）</a:t>
            </a: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電話番号　　　：072-727-9501（直通）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連絡用アドレス：</a:t>
            </a:r>
            <a:r>
              <a:rPr lang="ja-JP" altLang="en-US" b="1">
                <a:latin typeface="+mn-ea"/>
                <a:ea typeface="+mn-ea"/>
              </a:rPr>
              <a:t>hokatsu@maple.city.minoh.lg.jp</a:t>
            </a:r>
            <a:endParaRPr lang="ja-JP" altLang="en-US" dirty="0"/>
          </a:p>
        </p:txBody>
      </p:sp>
      <p:sp>
        <p:nvSpPr>
          <p:cNvPr id="1130" name="楕円 9">
            <a:hlinkClick r:id="" action="ppaction://noaction"/>
          </p:cNvPr>
          <p:cNvSpPr>
            <a:spLocks noChangeAspect="1"/>
          </p:cNvSpPr>
          <p:nvPr/>
        </p:nvSpPr>
        <p:spPr>
          <a:xfrm>
            <a:off x="1061539" y="85335"/>
            <a:ext cx="1332000" cy="1332000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01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sp>
        <p:nvSpPr>
          <p:cNvPr id="1131" name="テキスト ボックス 10"/>
          <p:cNvSpPr txBox="1"/>
          <p:nvPr/>
        </p:nvSpPr>
        <p:spPr>
          <a:xfrm>
            <a:off x="2003579" y="1508773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地域移行を検討する時は、下記にご連絡ください。</a:t>
            </a:r>
            <a:endParaRPr kumimoji="1" lang="ja-JP" altLang="en-US" dirty="0"/>
          </a:p>
        </p:txBody>
      </p:sp>
      <p:sp>
        <p:nvSpPr>
          <p:cNvPr id="1132" name="正方形/長方形 11"/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121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" name="角丸四角形 1"/>
          <p:cNvSpPr/>
          <p:nvPr/>
        </p:nvSpPr>
        <p:spPr>
          <a:xfrm>
            <a:off x="4816653" y="2119091"/>
            <a:ext cx="7056784" cy="4585955"/>
          </a:xfrm>
          <a:prstGeom prst="roundRect">
            <a:avLst>
              <a:gd name="adj" fmla="val 2940"/>
            </a:avLst>
          </a:prstGeom>
          <a:solidFill>
            <a:schemeClr val="bg1"/>
          </a:solidFill>
          <a:ln w="381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39" name="角丸四角形 1"/>
          <p:cNvSpPr/>
          <p:nvPr/>
        </p:nvSpPr>
        <p:spPr>
          <a:xfrm>
            <a:off x="1520767" y="332655"/>
            <a:ext cx="9150463" cy="1080000"/>
          </a:xfrm>
          <a:prstGeom prst="roundRect">
            <a:avLst>
              <a:gd name="adj" fmla="val 21554"/>
            </a:avLst>
          </a:prstGeom>
          <a:solidFill>
            <a:schemeClr val="bg2">
              <a:lumMod val="25000"/>
            </a:schemeClr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　　</a:t>
            </a:r>
            <a:endParaRPr kumimoji="1" lang="ja-JP" altLang="en-US" sz="2800" b="1" dirty="0">
              <a:solidFill>
                <a:srgbClr val="FFFDE1"/>
              </a:solidFill>
            </a:endParaRPr>
          </a:p>
        </p:txBody>
      </p:sp>
      <p:sp>
        <p:nvSpPr>
          <p:cNvPr id="1140" name="タイトル 1"/>
          <p:cNvSpPr txBox="1"/>
          <p:nvPr/>
        </p:nvSpPr>
        <p:spPr>
          <a:xfrm>
            <a:off x="2684590" y="519602"/>
            <a:ext cx="7560840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精神障がいにも対応した地域包括ケアシステムの構築のための</a:t>
            </a:r>
            <a:br>
              <a:rPr lang="en-US" altLang="ja-JP" sz="2400" b="1" dirty="0">
                <a:solidFill>
                  <a:srgbClr val="D6B845"/>
                </a:solidFill>
                <a:latin typeface="+mn-ea"/>
                <a:ea typeface="+mn-ea"/>
              </a:rPr>
            </a:b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協議の場について</a:t>
            </a:r>
          </a:p>
        </p:txBody>
      </p:sp>
      <p:sp>
        <p:nvSpPr>
          <p:cNvPr id="1141" name="楕円 9">
            <a:hlinkClick r:id="" action="ppaction://noaction"/>
          </p:cNvPr>
          <p:cNvSpPr>
            <a:spLocks noChangeAspect="1"/>
          </p:cNvSpPr>
          <p:nvPr/>
        </p:nvSpPr>
        <p:spPr>
          <a:xfrm>
            <a:off x="1280570" y="212243"/>
            <a:ext cx="1332000" cy="1332000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02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sp>
        <p:nvSpPr>
          <p:cNvPr id="1142" name="正方形/長方形 8"/>
          <p:cNvSpPr/>
          <p:nvPr/>
        </p:nvSpPr>
        <p:spPr>
          <a:xfrm>
            <a:off x="0" y="46201"/>
            <a:ext cx="308532" cy="6858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43" name="角丸四角形 1"/>
          <p:cNvSpPr/>
          <p:nvPr/>
        </p:nvSpPr>
        <p:spPr>
          <a:xfrm>
            <a:off x="502955" y="2141166"/>
            <a:ext cx="4080877" cy="857206"/>
          </a:xfrm>
          <a:prstGeom prst="roundRect">
            <a:avLst>
              <a:gd name="adj" fmla="val 9231"/>
            </a:avLst>
          </a:prstGeom>
          <a:solidFill>
            <a:schemeClr val="bg1"/>
          </a:solidFill>
          <a:ln w="381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44" name="タイトル 1"/>
          <p:cNvSpPr/>
          <p:nvPr/>
        </p:nvSpPr>
        <p:spPr>
          <a:xfrm>
            <a:off x="1107661" y="1957414"/>
            <a:ext cx="2739296" cy="396000"/>
          </a:xfrm>
          <a:prstGeom prst="roundRect">
            <a:avLst>
              <a:gd name="adj" fmla="val 49068"/>
            </a:avLst>
          </a:prstGeom>
          <a:solidFill>
            <a:schemeClr val="bg2">
              <a:lumMod val="25000"/>
            </a:schemeClr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協議の場の名称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C09A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45" name="角丸四角形 1"/>
          <p:cNvSpPr/>
          <p:nvPr/>
        </p:nvSpPr>
        <p:spPr>
          <a:xfrm>
            <a:off x="485529" y="5286842"/>
            <a:ext cx="4098303" cy="1454526"/>
          </a:xfrm>
          <a:prstGeom prst="roundRect">
            <a:avLst>
              <a:gd name="adj" fmla="val 5758"/>
            </a:avLst>
          </a:prstGeom>
          <a:solidFill>
            <a:schemeClr val="bg1"/>
          </a:solidFill>
          <a:ln w="381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46" name="タイトル 1"/>
          <p:cNvSpPr/>
          <p:nvPr/>
        </p:nvSpPr>
        <p:spPr>
          <a:xfrm>
            <a:off x="1113814" y="5088842"/>
            <a:ext cx="2739296" cy="396000"/>
          </a:xfrm>
          <a:prstGeom prst="roundRect">
            <a:avLst>
              <a:gd name="adj" fmla="val 49068"/>
            </a:avLst>
          </a:prstGeom>
          <a:solidFill>
            <a:schemeClr val="bg2">
              <a:lumMod val="25000"/>
            </a:schemeClr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協議の場の構成員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47" name="タイトル 1"/>
          <p:cNvSpPr txBox="1"/>
          <p:nvPr/>
        </p:nvSpPr>
        <p:spPr>
          <a:xfrm>
            <a:off x="602023" y="5652169"/>
            <a:ext cx="3008563" cy="10561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・保健所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精神科医療機関関係者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・障害福祉関係者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・市町村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48" name="角丸四角形 1"/>
          <p:cNvSpPr/>
          <p:nvPr/>
        </p:nvSpPr>
        <p:spPr>
          <a:xfrm>
            <a:off x="479376" y="3239138"/>
            <a:ext cx="4104456" cy="552155"/>
          </a:xfrm>
          <a:prstGeom prst="roundRect">
            <a:avLst>
              <a:gd name="adj" fmla="val 16492"/>
            </a:avLst>
          </a:prstGeom>
          <a:solidFill>
            <a:schemeClr val="bg1"/>
          </a:solidFill>
          <a:ln w="381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49" name="タイトル 1"/>
          <p:cNvSpPr/>
          <p:nvPr/>
        </p:nvSpPr>
        <p:spPr>
          <a:xfrm>
            <a:off x="1107661" y="3079201"/>
            <a:ext cx="2739296" cy="396000"/>
          </a:xfrm>
          <a:prstGeom prst="roundRect">
            <a:avLst>
              <a:gd name="adj" fmla="val 49068"/>
            </a:avLst>
          </a:prstGeom>
          <a:solidFill>
            <a:schemeClr val="bg2">
              <a:lumMod val="25000"/>
            </a:schemeClr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開催頻度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50" name="タイトル 1"/>
          <p:cNvSpPr/>
          <p:nvPr/>
        </p:nvSpPr>
        <p:spPr>
          <a:xfrm>
            <a:off x="5663952" y="1865088"/>
            <a:ext cx="5650232" cy="552155"/>
          </a:xfrm>
          <a:prstGeom prst="roundRect">
            <a:avLst>
              <a:gd name="adj" fmla="val 49068"/>
            </a:avLst>
          </a:prstGeom>
          <a:solidFill>
            <a:schemeClr val="bg2">
              <a:lumMod val="25000"/>
            </a:schemeClr>
          </a:solidFill>
        </p:spPr>
        <p:txBody>
          <a:bodyPr vert="horz" lIns="91440" tIns="72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具体的な内容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51" name="タイトル 1"/>
          <p:cNvSpPr txBox="1"/>
          <p:nvPr/>
        </p:nvSpPr>
        <p:spPr>
          <a:xfrm>
            <a:off x="4942469" y="2603661"/>
            <a:ext cx="6841486" cy="409883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年３回程度開催し、箕面市の状況や課題の確認をしています。</a:t>
            </a:r>
            <a:br>
              <a:rPr lang="en-US" altLang="ja-JP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また、オブザーバーとして大阪府にも参画してもらい、大阪府の状況や取組等について報告してもらっています。</a:t>
            </a:r>
            <a:endParaRPr lang="en-US" altLang="ja-JP" sz="12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14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4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年度の議題</a:t>
            </a:r>
            <a:endParaRPr lang="en-US" altLang="ja-JP" sz="1400" b="1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14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4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　令和</a:t>
            </a:r>
            <a:r>
              <a:rPr lang="en-US" altLang="ja-JP" sz="14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4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4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ja-JP" altLang="en-US" sz="14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4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31</a:t>
            </a:r>
            <a:r>
              <a:rPr lang="ja-JP" altLang="en-US" sz="14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日（木）　13</a:t>
            </a:r>
            <a:r>
              <a:rPr lang="en-US" altLang="ja-JP" sz="14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時半</a:t>
            </a:r>
            <a:r>
              <a:rPr lang="ja-JP" altLang="en-US" sz="14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endParaRPr lang="en-US" altLang="ja-JP" sz="1200" b="1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）令和４年度事業報告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）令和５年度年間スケジュールの確認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）研修開催に向けた意見交換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）各機関の現状共有</a:t>
            </a:r>
            <a:endParaRPr lang="en-US" altLang="ja-JP" sz="11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（5）その他　情報提供など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1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defRPr/>
            </a:pPr>
            <a:r>
              <a:rPr lang="ja-JP" altLang="en-US" sz="14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14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4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　令和5年11月30日（木）　13時半から</a:t>
            </a:r>
            <a:endParaRPr lang="en-US" altLang="ja-JP" sz="11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）在院患者報告（箕面市内・豊能圏域・大阪府）</a:t>
            </a:r>
          </a:p>
          <a:p>
            <a:pPr algn="l">
              <a:lnSpc>
                <a:spcPct val="100000"/>
              </a:lnSpc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）事例検討に向けた意見交換</a:t>
            </a:r>
          </a:p>
          <a:p>
            <a:pPr algn="l">
              <a:lnSpc>
                <a:spcPct val="100000"/>
              </a:lnSpc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）その他　情報提供など</a:t>
            </a:r>
            <a:endParaRPr lang="en-US" altLang="ja-JP" sz="11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defRPr/>
            </a:pPr>
            <a:endParaRPr lang="ja-JP" altLang="en-US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defRPr/>
            </a:pPr>
            <a:r>
              <a:rPr lang="ja-JP" altLang="en-US" sz="14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第3回　令和6年2月21日（水）　13時半から</a:t>
            </a:r>
            <a:endParaRPr lang="en-US" altLang="ja-JP" sz="11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）グループワーク（「連携」について考える）</a:t>
            </a:r>
          </a:p>
          <a:p>
            <a:pPr algn="l">
              <a:lnSpc>
                <a:spcPct val="100000"/>
              </a:lnSpc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）その他　情報提供など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52" name="タイトル 1"/>
          <p:cNvSpPr txBox="1"/>
          <p:nvPr/>
        </p:nvSpPr>
        <p:spPr>
          <a:xfrm>
            <a:off x="700210" y="3501262"/>
            <a:ext cx="3008563" cy="3780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年３回程度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53" name="タイトル 1"/>
          <p:cNvSpPr txBox="1"/>
          <p:nvPr/>
        </p:nvSpPr>
        <p:spPr>
          <a:xfrm>
            <a:off x="676959" y="2381932"/>
            <a:ext cx="2866645" cy="5430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箕面市自立支援協議会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地域移行・定着支援部会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54" name="角丸四角形 1"/>
          <p:cNvSpPr/>
          <p:nvPr/>
        </p:nvSpPr>
        <p:spPr>
          <a:xfrm>
            <a:off x="511835" y="4063935"/>
            <a:ext cx="4080877" cy="946933"/>
          </a:xfrm>
          <a:prstGeom prst="roundRect">
            <a:avLst>
              <a:gd name="adj" fmla="val 9231"/>
            </a:avLst>
          </a:prstGeom>
          <a:solidFill>
            <a:schemeClr val="bg1"/>
          </a:solidFill>
          <a:ln w="381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55" name="タイトル 1"/>
          <p:cNvSpPr/>
          <p:nvPr/>
        </p:nvSpPr>
        <p:spPr>
          <a:xfrm>
            <a:off x="1116541" y="3880184"/>
            <a:ext cx="2739296" cy="396000"/>
          </a:xfrm>
          <a:prstGeom prst="roundRect">
            <a:avLst>
              <a:gd name="adj" fmla="val 49068"/>
            </a:avLst>
          </a:prstGeom>
          <a:solidFill>
            <a:schemeClr val="bg2">
              <a:lumMod val="25000"/>
            </a:schemeClr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srgbClr val="FFFDE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協議の場の事務局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56" name="タイトル 1"/>
          <p:cNvSpPr txBox="1"/>
          <p:nvPr/>
        </p:nvSpPr>
        <p:spPr>
          <a:xfrm>
            <a:off x="747964" y="4390343"/>
            <a:ext cx="2866645" cy="54301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箕面市　健康福祉部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地域包括ケア室　地域共生グループ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46075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SLIDEVIEWED" val="304,1,Slide49"/>
</p:tagLst>
</file>

<file path=ppt/theme/theme1.xml><?xml version="1.0" encoding="utf-8"?>
<a:theme xmlns:a="http://schemas.openxmlformats.org/drawingml/2006/main" name="Office テーマ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メイリオ　Segoe　UI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393</Words>
  <Application>Microsoft Office PowerPoint</Application>
  <PresentationFormat>ワイド画面</PresentationFormat>
  <Paragraphs>58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Söhne</vt:lpstr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4</cp:revision>
  <dcterms:created xsi:type="dcterms:W3CDTF">2024-11-19T01:29:03Z</dcterms:created>
  <dcterms:modified xsi:type="dcterms:W3CDTF">2024-11-20T03:55:51Z</dcterms:modified>
</cp:coreProperties>
</file>