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handoutMasterIdLst>
    <p:handoutMasterId r:id="rId6"/>
  </p:handoutMasterIdLst>
  <p:sldIdLst>
    <p:sldId id="410" r:id="rId2"/>
    <p:sldId id="433" r:id="rId3"/>
    <p:sldId id="435" r:id="rId4"/>
  </p:sldIdLst>
  <p:sldSz cx="12192000" cy="6858000"/>
  <p:notesSz cx="6797675" cy="9926638"/>
  <p:custDataLst>
    <p:tags r:id="rId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ZEUyM80T4tEh6ilLCOPjg==" hashData="uwE9tuOzzHE4j8FeHQePBIWvMsU7nYlzouwnrYncS2Laq7jHxQMu2TV2qozYhaqvcYWDkHA0dRkplyVVdi3dKg=="/>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845"/>
    <a:srgbClr val="FFFDE1"/>
    <a:srgbClr val="B32425"/>
    <a:srgbClr val="34485E"/>
    <a:srgbClr val="5B9F8A"/>
    <a:srgbClr val="3C7D9B"/>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4" autoAdjust="0"/>
  </p:normalViewPr>
  <p:slideViewPr>
    <p:cSldViewPr>
      <p:cViewPr varScale="1">
        <p:scale>
          <a:sx n="109" d="100"/>
          <a:sy n="109" d="100"/>
        </p:scale>
        <p:origin x="588" y="78"/>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6247" cy="498328"/>
          </a:xfrm>
          <a:prstGeom prst="rect">
            <a:avLst/>
          </a:prstGeom>
        </p:spPr>
        <p:txBody>
          <a:bodyPr vert="horz" lIns="92107" tIns="46053" rIns="92107" bIns="4605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826" y="0"/>
            <a:ext cx="2946246" cy="498328"/>
          </a:xfrm>
          <a:prstGeom prst="rect">
            <a:avLst/>
          </a:prstGeom>
        </p:spPr>
        <p:txBody>
          <a:bodyPr vert="horz" lIns="92107" tIns="46053" rIns="92107" bIns="46053" rtlCol="0"/>
          <a:lstStyle>
            <a:lvl1pPr algn="r">
              <a:defRPr sz="1200"/>
            </a:lvl1pPr>
          </a:lstStyle>
          <a:p>
            <a:fld id="{746FDA87-421D-4CFB-BB3E-33FE4AB339AD}"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1" y="9428310"/>
            <a:ext cx="2946247" cy="498328"/>
          </a:xfrm>
          <a:prstGeom prst="rect">
            <a:avLst/>
          </a:prstGeom>
        </p:spPr>
        <p:txBody>
          <a:bodyPr vert="horz" lIns="92107" tIns="46053" rIns="92107" bIns="4605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6" y="9428310"/>
            <a:ext cx="2946246" cy="498328"/>
          </a:xfrm>
          <a:prstGeom prst="rect">
            <a:avLst/>
          </a:prstGeom>
        </p:spPr>
        <p:txBody>
          <a:bodyPr vert="horz" lIns="92107" tIns="46053" rIns="92107" bIns="46053"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448" cy="496253"/>
          </a:xfrm>
          <a:prstGeom prst="rect">
            <a:avLst/>
          </a:prstGeom>
        </p:spPr>
        <p:txBody>
          <a:bodyPr vert="horz" lIns="91305" tIns="45652" rIns="91305" bIns="45652"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644" y="0"/>
            <a:ext cx="2945448" cy="496253"/>
          </a:xfrm>
          <a:prstGeom prst="rect">
            <a:avLst/>
          </a:prstGeom>
        </p:spPr>
        <p:txBody>
          <a:bodyPr vert="horz" lIns="91305" tIns="45652" rIns="91305" bIns="45652" rtlCol="0"/>
          <a:lstStyle>
            <a:lvl1pPr algn="r">
              <a:defRPr sz="1200"/>
            </a:lvl1pPr>
          </a:lstStyle>
          <a:p>
            <a:fld id="{206ACFC7-BD3E-4FBB-A92C-C6F06D2C0547}"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92075" y="744538"/>
            <a:ext cx="6613525" cy="3721100"/>
          </a:xfrm>
          <a:prstGeom prst="rect">
            <a:avLst/>
          </a:prstGeom>
          <a:noFill/>
          <a:ln w="12700">
            <a:solidFill>
              <a:prstClr val="black"/>
            </a:solidFill>
          </a:ln>
        </p:spPr>
        <p:txBody>
          <a:bodyPr vert="horz" lIns="91305" tIns="45652" rIns="91305" bIns="45652" rtlCol="0" anchor="ctr"/>
          <a:lstStyle/>
          <a:p>
            <a:endParaRPr lang="ja-JP" altLang="en-US" dirty="0"/>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305" tIns="45652" rIns="91305" bIns="456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1"/>
            <a:ext cx="2945448" cy="496252"/>
          </a:xfrm>
          <a:prstGeom prst="rect">
            <a:avLst/>
          </a:prstGeom>
        </p:spPr>
        <p:txBody>
          <a:bodyPr vert="horz" lIns="91305" tIns="45652" rIns="91305" bIns="45652"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644" y="9428801"/>
            <a:ext cx="2945448" cy="496252"/>
          </a:xfrm>
          <a:prstGeom prst="rect">
            <a:avLst/>
          </a:prstGeom>
        </p:spPr>
        <p:txBody>
          <a:bodyPr vert="horz" lIns="91305" tIns="45652" rIns="91305" bIns="45652"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4538"/>
            <a:ext cx="6613525" cy="37211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2026/2/12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2026/2/12</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2026/2/12</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2026/2/12</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2026/2/12</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264352" y="640079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 action="ppaction://noaction"/>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03</a:t>
            </a:r>
            <a:endParaRPr lang="ja-JP" altLang="en-US" sz="4800" dirty="0">
              <a:solidFill>
                <a:srgbClr val="D6B845"/>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40086" y="4016820"/>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窓口</a:t>
            </a:r>
            <a:endParaRPr lang="en-US" altLang="ja-JP" sz="2400" b="1" dirty="0">
              <a:solidFill>
                <a:srgbClr val="D6B845"/>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地域移行を検討したい時の連絡先はこちらです。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「にも包括」</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a:t>
            </a:r>
            <a:endParaRPr lang="en-US" altLang="ja-JP" sz="2400" b="1" dirty="0">
              <a:solidFill>
                <a:srgbClr val="D6B845"/>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情報</a:t>
            </a:r>
            <a:endParaRPr lang="en-US" altLang="ja-JP" sz="2400" b="1" dirty="0">
              <a:solidFill>
                <a:srgbClr val="D6B845"/>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D6B845"/>
                </a:solidFill>
                <a:latin typeface="+mn-ea"/>
                <a:ea typeface="+mn-ea"/>
              </a:rPr>
              <a:t>大阪府版「にも包括」ポータルサイト　情報シート</a:t>
            </a:r>
            <a:endParaRPr lang="en-US" altLang="ja-JP" sz="2000" b="1" dirty="0">
              <a:solidFill>
                <a:srgbClr val="D6B845"/>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326878" y="2421776"/>
            <a:ext cx="2418382" cy="637635"/>
          </a:xfrm>
          <a:prstGeom prst="rect">
            <a:avLst/>
          </a:prstGeom>
        </p:spPr>
        <p:txBody>
          <a:bodyPr vert="horz" lIns="91440" tIns="45720" rIns="91440" bIns="4572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泉大津市</a:t>
            </a: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4"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pic>
        <p:nvPicPr>
          <p:cNvPr id="13" name="グラフィックス 12" descr="ダンス 単色塗りつぶし">
            <a:extLst>
              <a:ext uri="{FF2B5EF4-FFF2-40B4-BE49-F238E27FC236}">
                <a16:creationId xmlns:a16="http://schemas.microsoft.com/office/drawing/2014/main" id="{24D5522C-00A2-4CF6-9DF1-AACFE0B0D004}"/>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977704" y="980660"/>
            <a:ext cx="914400" cy="914400"/>
          </a:xfrm>
          <a:prstGeom prst="rect">
            <a:avLst/>
          </a:prstGeom>
        </p:spPr>
      </p:pic>
      <p:pic>
        <p:nvPicPr>
          <p:cNvPr id="11" name="図 10">
            <a:extLst>
              <a:ext uri="{FF2B5EF4-FFF2-40B4-BE49-F238E27FC236}">
                <a16:creationId xmlns:a16="http://schemas.microsoft.com/office/drawing/2014/main" id="{3FCCD99A-819B-4FF1-A559-7251428804DD}"/>
              </a:ext>
            </a:extLst>
          </p:cNvPr>
          <p:cNvPicPr>
            <a:picLocks noChangeAspect="1"/>
          </p:cNvPicPr>
          <p:nvPr/>
        </p:nvPicPr>
        <p:blipFill>
          <a:blip r:embed="rId5"/>
          <a:stretch>
            <a:fillRect/>
          </a:stretch>
        </p:blipFill>
        <p:spPr>
          <a:xfrm>
            <a:off x="792226" y="891785"/>
            <a:ext cx="1372579" cy="1003275"/>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窓口</a:t>
            </a:r>
            <a:endParaRPr lang="en-US" altLang="ja-JP" sz="4400" b="1" dirty="0">
              <a:solidFill>
                <a:srgbClr val="D6B845"/>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B324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695305" y="2973102"/>
            <a:ext cx="8801377" cy="2395207"/>
          </a:xfrm>
          <a:prstGeom prst="rect">
            <a:avLst/>
          </a:prstGeom>
          <a:noFill/>
        </p:spPr>
        <p:txBody>
          <a:bodyPr wrap="square">
            <a:spAutoFit/>
          </a:bodyPr>
          <a:lstStyle/>
          <a:p>
            <a:pPr algn="ctr">
              <a:lnSpc>
                <a:spcPct val="150000"/>
              </a:lnSpc>
            </a:pPr>
            <a:r>
              <a:rPr lang="ja-JP" altLang="en-US" sz="2400" b="1" dirty="0">
                <a:latin typeface="Söhne"/>
              </a:rPr>
              <a:t>泉大津</a:t>
            </a:r>
            <a:r>
              <a:rPr lang="ja-JP" altLang="en-US" sz="2400" b="1" i="0" dirty="0">
                <a:effectLst/>
                <a:latin typeface="Söhne"/>
              </a:rPr>
              <a:t>市　障がい福祉課</a:t>
            </a:r>
            <a:endParaRPr lang="en-US" altLang="ja-JP" sz="2400" b="1" i="0" dirty="0">
              <a:effectLst/>
              <a:latin typeface="Söhne"/>
            </a:endParaRP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住所　　　：〒</a:t>
            </a:r>
            <a:r>
              <a:rPr lang="en-US" altLang="ja-JP" sz="1800" b="1" dirty="0">
                <a:solidFill>
                  <a:schemeClr val="tx1"/>
                </a:solidFill>
                <a:latin typeface="メイリオ" panose="020B0604030504040204" pitchFamily="50" charset="-128"/>
                <a:ea typeface="メイリオ" panose="020B0604030504040204" pitchFamily="50" charset="-128"/>
              </a:rPr>
              <a:t>595-8686</a:t>
            </a:r>
            <a:r>
              <a:rPr lang="ja-JP" altLang="en-US" sz="1800" b="1" dirty="0">
                <a:solidFill>
                  <a:schemeClr val="tx1"/>
                </a:solidFill>
                <a:latin typeface="メイリオ" panose="020B0604030504040204" pitchFamily="50" charset="-128"/>
                <a:ea typeface="メイリオ" panose="020B0604030504040204" pitchFamily="50" charset="-128"/>
              </a:rPr>
              <a:t>　泉大津市東雲町９番１２号</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電話番号　：</a:t>
            </a:r>
            <a:r>
              <a:rPr lang="en-US" altLang="ja-JP" sz="1800" b="1" dirty="0">
                <a:solidFill>
                  <a:schemeClr val="tx1"/>
                </a:solidFill>
                <a:latin typeface="メイリオ" panose="020B0604030504040204" pitchFamily="50" charset="-128"/>
                <a:ea typeface="メイリオ" panose="020B0604030504040204" pitchFamily="50" charset="-128"/>
              </a:rPr>
              <a:t>0725-33-1131</a:t>
            </a: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dirty="0">
              <a:latin typeface="Söhne"/>
            </a:endParaRPr>
          </a:p>
          <a:p>
            <a:pPr algn="ctr">
              <a:lnSpc>
                <a:spcPct val="150000"/>
              </a:lnSpc>
            </a:pPr>
            <a:endParaRPr lang="ja-JP" altLang="en-US" dirty="0"/>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FFFDE1"/>
                </a:solidFill>
                <a:effectLst/>
                <a:uLnTx/>
                <a:uFillTx/>
                <a:latin typeface="Segoe UI"/>
                <a:ea typeface="メイリオ"/>
                <a:cs typeface="+mn-cs"/>
              </a:rPr>
              <a:t>地域移行を検討する時は、下記にご連絡ください。</a:t>
            </a:r>
            <a:endParaRPr kumimoji="1" lang="ja-JP" altLang="en-US"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1">
            <a:extLst>
              <a:ext uri="{FF2B5EF4-FFF2-40B4-BE49-F238E27FC236}">
                <a16:creationId xmlns:a16="http://schemas.microsoft.com/office/drawing/2014/main" id="{D7FA2747-4FDB-4132-B6EB-D67C41A4270C}"/>
              </a:ext>
            </a:extLst>
          </p:cNvPr>
          <p:cNvSpPr/>
          <p:nvPr/>
        </p:nvSpPr>
        <p:spPr>
          <a:xfrm>
            <a:off x="4816653" y="2119091"/>
            <a:ext cx="7056784" cy="4585955"/>
          </a:xfrm>
          <a:prstGeom prst="roundRect">
            <a:avLst>
              <a:gd name="adj" fmla="val 2940"/>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D6B845"/>
                </a:solidFill>
                <a:latin typeface="+mn-ea"/>
                <a:ea typeface="+mn-ea"/>
              </a:rPr>
              <a:t>精神障がいにも対応した地域包括ケアシステムの構築のための</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協議の場について</a:t>
            </a:r>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602023" y="5650219"/>
            <a:ext cx="3008563" cy="995538"/>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・精神科医療機関関係者</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・保健所</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・基幹相談支援センター</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府</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・市町村</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D6B845"/>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5663952" y="2620344"/>
            <a:ext cx="5650232" cy="371805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年３回程度開催し、保健・医療・福祉による連携を深め、精神障がい者をとりまく現状や住まいの確保について、情報共有を実施しています。また令和５年度からは、啓発のために、年１回和泉市障がい者地域自立支援協議会地域移行部会と連携し、市民講演会を実施しています。</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b="1" dirty="0">
                <a:solidFill>
                  <a:srgbClr val="44546A">
                    <a:lumMod val="50000"/>
                  </a:srgbClr>
                </a:solidFill>
                <a:latin typeface="メイリオ" panose="020B0604030504040204" pitchFamily="50" charset="-128"/>
                <a:ea typeface="メイリオ" panose="020B0604030504040204" pitchFamily="50" charset="-128"/>
              </a:rPr>
              <a:t>令和６年度の実績</a:t>
            </a:r>
            <a:endParaRPr lang="en-US" altLang="ja-JP" sz="1400" b="1"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第１回　令和</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6</a:t>
            </a:r>
            <a:r>
              <a:rPr kumimoji="1" lang="ja-JP" altLang="en-US"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年５月１７日（金）</a:t>
            </a:r>
            <a:r>
              <a:rPr kumimoji="1" lang="en-US" altLang="ja-JP"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1</a:t>
            </a:r>
            <a:r>
              <a:rPr kumimoji="1" lang="ja-JP" altLang="en-US"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３：３</a:t>
            </a:r>
            <a:r>
              <a:rPr kumimoji="1" lang="en-US" altLang="ja-JP"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0</a:t>
            </a:r>
            <a:r>
              <a:rPr kumimoji="1" lang="ja-JP" altLang="en-US"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endParaRPr kumimoji="1" lang="en-US" altLang="ja-JP" sz="14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（１）令和</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5</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年度の実績について</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（２）市民</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講演会のテーマについて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（３）今後取り扱うテーマについて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b="1" dirty="0">
                <a:solidFill>
                  <a:srgbClr val="44546A">
                    <a:lumMod val="50000"/>
                  </a:srgbClr>
                </a:solidFill>
                <a:latin typeface="メイリオ" panose="020B0604030504040204" pitchFamily="50" charset="-128"/>
                <a:ea typeface="メイリオ" panose="020B0604030504040204" pitchFamily="50" charset="-128"/>
              </a:rPr>
              <a:t>第２回　令和</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7</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2</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月</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10</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日（月）</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14</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00</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a:t>
            </a:r>
            <a:endParaRPr lang="en-US" altLang="ja-JP" sz="1400" b="1"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（１）各市町の長期入院者の地域移行に係る事例検討</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（２）その他</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b="1" dirty="0">
                <a:solidFill>
                  <a:srgbClr val="44546A">
                    <a:lumMod val="50000"/>
                  </a:srgbClr>
                </a:solidFill>
                <a:latin typeface="メイリオ" panose="020B0604030504040204" pitchFamily="50" charset="-128"/>
                <a:ea typeface="メイリオ" panose="020B0604030504040204" pitchFamily="50" charset="-128"/>
              </a:rPr>
              <a:t>市民講演会　令和</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6</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11</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月</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7</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日（木）</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14</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00</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16</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00</a:t>
            </a: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テーマ：発達障害ってなんだろう？</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700210" y="3501262"/>
            <a:ext cx="3008563" cy="3780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3</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回程度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381932"/>
            <a:ext cx="2866645" cy="543012"/>
          </a:xfrm>
          <a:prstGeom prst="rect">
            <a:avLst/>
          </a:prstGeom>
        </p:spPr>
        <p:txBody>
          <a:bodyPr vert="horz" lIns="91440" tIns="45720" rIns="91440" bIns="45720" rtlCol="0" anchor="t">
            <a:normAutofit fontScale="8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泉大津市・高石市・忠岡町における精神障がいにも対応した地域包括ケアシステム構築に係る協議の場</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511835" y="4063935"/>
            <a:ext cx="4080877" cy="946933"/>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747964" y="4390343"/>
            <a:ext cx="2866645" cy="543012"/>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泉大津市障がい福祉課、高石市高齢・障がい福祉課、忠岡町地域福祉課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Words>
  <Application>Microsoft Office PowerPoint</Application>
  <PresentationFormat>ワイド画面</PresentationFormat>
  <Paragraphs>51</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2026-02-12T11:44:36Z</dcterms:modified>
</cp:coreProperties>
</file>