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5"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QK9NwTCstxFQ/1iaQKfkBg==" hashData="O2ymlIF1sB5I2AqmPQjPWZdJx1BTe+qJmuoyNBQb8vcLvFTLFR7fIqNP2hTcJm2iqIu3Ar4Yu5N5NFhFatYgMg=="/>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5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茨木市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1083" y="785695"/>
            <a:ext cx="1107643" cy="1224136"/>
          </a:xfrm>
          <a:prstGeom prst="rect">
            <a:avLst/>
          </a:prstGeom>
        </p:spPr>
      </p:pic>
      <p:pic>
        <p:nvPicPr>
          <p:cNvPr id="5" name="図 4"/>
          <p:cNvPicPr>
            <a:picLocks noChangeAspect="1"/>
          </p:cNvPicPr>
          <p:nvPr/>
        </p:nvPicPr>
        <p:blipFill>
          <a:blip r:embed="rId7"/>
          <a:stretch>
            <a:fillRect/>
          </a:stretch>
        </p:blipFill>
        <p:spPr>
          <a:xfrm>
            <a:off x="848626" y="776246"/>
            <a:ext cx="1233971" cy="123358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893447" y="2727551"/>
            <a:ext cx="8573191" cy="3924151"/>
          </a:xfrm>
          <a:prstGeom prst="rect">
            <a:avLst/>
          </a:prstGeom>
          <a:noFill/>
        </p:spPr>
        <p:txBody>
          <a:bodyPr wrap="square">
            <a:spAutoFit/>
          </a:bodyPr>
          <a:lstStyle/>
          <a:p>
            <a:pPr>
              <a:lnSpc>
                <a:spcPct val="150000"/>
              </a:lnSpc>
            </a:pPr>
            <a:r>
              <a:rPr lang="ja-JP" altLang="en-US" sz="2400" b="1" dirty="0">
                <a:latin typeface="Söhne"/>
              </a:rPr>
              <a:t>◎地域移行の相談は・・茨木</a:t>
            </a:r>
            <a:r>
              <a:rPr lang="ja-JP" altLang="en-US" sz="2400" b="1" i="0" dirty="0">
                <a:effectLst/>
                <a:latin typeface="Söhne"/>
              </a:rPr>
              <a:t>市　福祉総合相談課</a:t>
            </a:r>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　　所　　　　　　茨木市駅前三丁目８番１３号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電話番号（直通）　　０７２－６５５－２７５８</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　　当　　　　　　相談２グループ</a:t>
            </a:r>
            <a:endParaRPr lang="en-US" altLang="ja-JP" sz="1800" b="1" dirty="0">
              <a:solidFill>
                <a:schemeClr val="tx1"/>
              </a:solidFill>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lang="ja-JP" altLang="en-US" sz="2400" b="1" dirty="0">
                <a:solidFill>
                  <a:schemeClr val="tx1"/>
                </a:solidFill>
                <a:latin typeface="メイリオ" panose="020B0604030504040204" pitchFamily="50" charset="-128"/>
                <a:ea typeface="メイリオ" panose="020B0604030504040204" pitchFamily="50" charset="-128"/>
              </a:rPr>
              <a:t>◎支給決定については・・茨木市　障害福祉課</a:t>
            </a:r>
            <a:endParaRPr lang="en-US" altLang="ja-JP" sz="2400" b="1" dirty="0">
              <a:solidFill>
                <a:schemeClr val="tx1"/>
              </a:solidFill>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住　　所　　　　　　茨木市駅前三丁目８番１３号</a:t>
            </a:r>
            <a:endParaRPr lang="en-US" altLang="ja-JP"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電話番号（直通）　　０７２－６２０－１６３６</a:t>
            </a:r>
            <a:endParaRPr lang="en-US" altLang="ja-JP" b="1" dirty="0">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担　　当　　　　　　認定給付グループ</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541353" y="5575978"/>
            <a:ext cx="4042479" cy="1165390"/>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・市内精神科医療機関関係者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・障害者相談支援センター</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・障害者基幹相談支援センター</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・保健所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・社会福祉協議会</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endParaRPr lang="en-US" altLang="ja-JP" sz="1400" dirty="0">
              <a:latin typeface="Söhne"/>
            </a:endParaRPr>
          </a:p>
          <a:p>
            <a:pPr lvl="0" algn="l">
              <a:lnSpc>
                <a:spcPct val="100000"/>
              </a:lnSpc>
              <a:defRPr/>
            </a:pPr>
            <a:endParaRPr lang="ja-JP" altLang="en-US"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4885685" y="2620344"/>
            <a:ext cx="6898947" cy="383299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・精神科病院における退院支援状況、退院促進に向けた院内の取組、地域</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で障害のある方を迎え入れる取組等について共有し、地域移行を進める</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うえでの課題抽出を行う。</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・現在、地域移行・地域定着支援制度を利用しているケースや制度の利用</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を検討しているケースについて情報共有する。</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・入院中の方や支援者向けに社会資源情報ツール「あなたに合った暮らし</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を一緒に考えよう」を作成し、活用方法について検討を進めていく。</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・精神障害にも対応した地域包括ケアシステムの構築に向けて支援機関と</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情報共有、事例検討などの協議を行い、精神障害を有する方等のニーズ</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や地域課題の把握につなげる。</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年５回</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3580441" cy="543012"/>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茨木市障害者地域自立支援協議会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地域移行・地域定着部会（精神科病院チーム）</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3331812"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茨木市　福祉部　福祉総合相談課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相談２グループ</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033003"/>
            <a:ext cx="10881419" cy="1656183"/>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260513" y="2309909"/>
            <a:ext cx="2589415" cy="1213951"/>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3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「にも会議」の開催</a:t>
            </a:r>
            <a:endParaRPr kumimoji="1" lang="en-US" altLang="ja-JP" sz="3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100" b="1" dirty="0">
                <a:solidFill>
                  <a:prstClr val="black"/>
                </a:solidFill>
                <a:latin typeface="メイリオ" panose="020B0604030504040204" pitchFamily="50" charset="-128"/>
                <a:ea typeface="メイリオ" panose="020B0604030504040204" pitchFamily="50" charset="-128"/>
              </a:rPr>
              <a:t>（年２回）</a:t>
            </a:r>
            <a:endParaRPr kumimoji="1" lang="en-US" altLang="ja-JP" sz="2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3849929" y="2218295"/>
            <a:ext cx="7574663"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2369675"/>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情報提供</a:t>
            </a:r>
            <a:endParaRPr lang="en-US" altLang="ja-JP" sz="4400" b="1" dirty="0">
              <a:solidFill>
                <a:srgbClr val="D6B845"/>
              </a:solidFill>
              <a:latin typeface="+mn-ea"/>
              <a:ea typeface="+mn-ea"/>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メイリオ" panose="020B0604030504040204" pitchFamily="50" charset="-128"/>
                <a:ea typeface="メイリオ" panose="020B0604030504040204" pitchFamily="50" charset="-128"/>
              </a:rPr>
              <a:t>03</a:t>
            </a:r>
            <a:endParaRPr lang="ja-JP" altLang="en-US" sz="4800" dirty="0">
              <a:solidFill>
                <a:srgbClr val="D6B845"/>
              </a:solidFill>
              <a:latin typeface="メイリオ" panose="020B0604030504040204" pitchFamily="50" charset="-128"/>
              <a:ea typeface="メイリオ" panose="020B0604030504040204" pitchFamily="50" charset="-128"/>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814593" y="4433192"/>
            <a:ext cx="10881419" cy="1656183"/>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069494" y="4677713"/>
            <a:ext cx="2708677" cy="121061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「あなたに合った</a:t>
            </a:r>
            <a:endPar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2200" b="1" dirty="0">
                <a:solidFill>
                  <a:prstClr val="black"/>
                </a:solidFill>
                <a:latin typeface="メイリオ" panose="020B0604030504040204" pitchFamily="50" charset="-128"/>
                <a:ea typeface="メイリオ" panose="020B0604030504040204" pitchFamily="50" charset="-128"/>
              </a:rPr>
              <a:t>　</a:t>
            </a: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暮らしを一緒に</a:t>
            </a:r>
            <a:endPar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2200" b="1" dirty="0">
                <a:solidFill>
                  <a:prstClr val="black"/>
                </a:solidFill>
                <a:latin typeface="メイリオ" panose="020B0604030504040204" pitchFamily="50" charset="-128"/>
                <a:ea typeface="メイリオ" panose="020B0604030504040204" pitchFamily="50" charset="-128"/>
              </a:rPr>
              <a:t>　</a:t>
            </a: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考えよう」の作成</a:t>
            </a:r>
            <a:endPar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3914200" y="4594649"/>
            <a:ext cx="7479804"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4760778"/>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4" name="タイトル 1">
            <a:extLst>
              <a:ext uri="{FF2B5EF4-FFF2-40B4-BE49-F238E27FC236}">
                <a16:creationId xmlns:a16="http://schemas.microsoft.com/office/drawing/2014/main" id="{14AE2309-CA60-42F6-BB3B-0DEF8619EF19}"/>
              </a:ext>
            </a:extLst>
          </p:cNvPr>
          <p:cNvSpPr txBox="1">
            <a:spLocks/>
          </p:cNvSpPr>
          <p:nvPr/>
        </p:nvSpPr>
        <p:spPr>
          <a:xfrm>
            <a:off x="3778171" y="2171279"/>
            <a:ext cx="7790437" cy="1412347"/>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地域の支援者向けに、「にも包括」の周知のための研修と、精神障害のある方の支援で困っているケースを報告してもらう場として、</a:t>
            </a:r>
            <a:r>
              <a:rPr lang="ja-JP" altLang="en-US" sz="1600" b="1" dirty="0">
                <a:solidFill>
                  <a:srgbClr val="44546A">
                    <a:lumMod val="50000"/>
                  </a:srgbClr>
                </a:solidFill>
                <a:latin typeface="メイリオ" panose="020B0604030504040204" pitchFamily="50" charset="-128"/>
                <a:ea typeface="メイリオ" panose="020B0604030504040204" pitchFamily="50" charset="-128"/>
              </a:rPr>
              <a:t>「にも会議」（事例検討会）</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を開催しています。市内の精神科病院の医師がアドバイザーとして参加し、事例や支援者の日頃の困りごとへの相談に応じていただいています。参加者からも直接、医師からアドバイスがもらえる機会があることに好評をいただいておりま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15" name="タイトル 1">
            <a:extLst>
              <a:ext uri="{FF2B5EF4-FFF2-40B4-BE49-F238E27FC236}">
                <a16:creationId xmlns:a16="http://schemas.microsoft.com/office/drawing/2014/main" id="{14AE2309-CA60-42F6-BB3B-0DEF8619EF19}"/>
              </a:ext>
            </a:extLst>
          </p:cNvPr>
          <p:cNvSpPr txBox="1">
            <a:spLocks/>
          </p:cNvSpPr>
          <p:nvPr/>
        </p:nvSpPr>
        <p:spPr>
          <a:xfrm>
            <a:off x="5657710" y="4641664"/>
            <a:ext cx="3456384" cy="1282713"/>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16" name="タイトル 1">
            <a:extLst>
              <a:ext uri="{FF2B5EF4-FFF2-40B4-BE49-F238E27FC236}">
                <a16:creationId xmlns:a16="http://schemas.microsoft.com/office/drawing/2014/main" id="{14AE2309-CA60-42F6-BB3B-0DEF8619EF19}"/>
              </a:ext>
            </a:extLst>
          </p:cNvPr>
          <p:cNvSpPr txBox="1">
            <a:spLocks/>
          </p:cNvSpPr>
          <p:nvPr/>
        </p:nvSpPr>
        <p:spPr>
          <a:xfrm>
            <a:off x="4946719" y="4739390"/>
            <a:ext cx="5445353" cy="1412347"/>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　</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14AE2309-CA60-42F6-BB3B-0DEF8619EF19}"/>
              </a:ext>
            </a:extLst>
          </p:cNvPr>
          <p:cNvSpPr txBox="1">
            <a:spLocks/>
          </p:cNvSpPr>
          <p:nvPr/>
        </p:nvSpPr>
        <p:spPr>
          <a:xfrm>
            <a:off x="3876541" y="4594649"/>
            <a:ext cx="7816205" cy="1412347"/>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b="1" dirty="0">
                <a:solidFill>
                  <a:srgbClr val="44546A">
                    <a:lumMod val="50000"/>
                  </a:srgbClr>
                </a:solidFill>
                <a:latin typeface="メイリオ" panose="020B0604030504040204" pitchFamily="50" charset="-128"/>
                <a:ea typeface="メイリオ" panose="020B0604030504040204" pitchFamily="50" charset="-128"/>
              </a:rPr>
              <a:t>「あなたに合った暮らしを一緒に考えよう」</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は、精神科病院に入院中の方に向けた、退院後の生活をイメージしやすくするための社会資源情報提供ツールです。</a:t>
            </a: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「日々の暮らし編」「日中過ごせる場編」、「仕事や作業編」「暮らしの中のお金編」「住まい編」「相談編」など、目的ごとにまとめています。今年度中の完成を目指して現在作成中です。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634</Words>
  <Application>Microsoft Office PowerPoint</Application>
  <PresentationFormat>ワイド画面</PresentationFormat>
  <Paragraphs>76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2024-11-14T10:03:19Z</dcterms:modified>
</cp:coreProperties>
</file>