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handoutMasterIdLst>
    <p:handoutMasterId r:id="rId7"/>
  </p:handoutMasterIdLst>
  <p:sldIdLst>
    <p:sldId id="410" r:id="rId2"/>
    <p:sldId id="433" r:id="rId3"/>
    <p:sldId id="437" r:id="rId4"/>
    <p:sldId id="436" r:id="rId5"/>
  </p:sldIdLst>
  <p:sldSz cx="12192000" cy="6858000"/>
  <p:notesSz cx="6807200" cy="9939338"/>
  <p:custDataLst>
    <p:tags r:id="rId8"/>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dhncA4bHJatIeigm08Q2Xw==" hashData="ijAoMHd9A90O2T/gqYyQzFSQ8u3GGIkw43At9nV61X2oh5J4ASrrsB63NGOav9fMSGAlH7lJvKFfjBw4Cn+Mdw=="/>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9B"/>
    <a:srgbClr val="34485E"/>
    <a:srgbClr val="FFFDE1"/>
    <a:srgbClr val="5B9F8A"/>
    <a:srgbClr val="D6B845"/>
    <a:srgbClr val="B32425"/>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04" autoAdjust="0"/>
  </p:normalViewPr>
  <p:slideViewPr>
    <p:cSldViewPr>
      <p:cViewPr varScale="1">
        <p:scale>
          <a:sx n="101" d="100"/>
          <a:sy n="101" d="100"/>
        </p:scale>
        <p:origin x="876" y="72"/>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221" y="0"/>
            <a:ext cx="2950374" cy="498966"/>
          </a:xfrm>
          <a:prstGeom prst="rect">
            <a:avLst/>
          </a:prstGeom>
        </p:spPr>
        <p:txBody>
          <a:bodyPr vert="horz" lIns="92236" tIns="46118" rIns="92236" bIns="46118" rtlCol="0"/>
          <a:lstStyle>
            <a:lvl1pPr algn="r">
              <a:defRPr sz="1200"/>
            </a:lvl1pPr>
          </a:lstStyle>
          <a:p>
            <a:fld id="{746FDA87-421D-4CFB-BB3E-33FE4AB339AD}" type="datetimeFigureOut">
              <a:rPr kumimoji="1" lang="ja-JP" altLang="en-US" smtClean="0"/>
              <a:t>2026/8/27</a:t>
            </a:fld>
            <a:endParaRPr kumimoji="1" lang="ja-JP" altLang="en-US"/>
          </a:p>
        </p:txBody>
      </p:sp>
      <p:sp>
        <p:nvSpPr>
          <p:cNvPr id="4" name="フッター プレースホルダー 3"/>
          <p:cNvSpPr>
            <a:spLocks noGrp="1"/>
          </p:cNvSpPr>
          <p:nvPr>
            <p:ph type="ftr" sz="quarter" idx="2"/>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221" y="9440372"/>
            <a:ext cx="2950374" cy="498966"/>
          </a:xfrm>
          <a:prstGeom prst="rect">
            <a:avLst/>
          </a:prstGeom>
        </p:spPr>
        <p:txBody>
          <a:bodyPr vert="horz" lIns="92236" tIns="46118" rIns="92236" bIns="46118"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575" cy="496888"/>
          </a:xfrm>
          <a:prstGeom prst="rect">
            <a:avLst/>
          </a:prstGeom>
        </p:spPr>
        <p:txBody>
          <a:bodyPr vert="horz" lIns="91433" tIns="45716" rIns="91433" bIns="45716"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56039" y="0"/>
            <a:ext cx="2949575" cy="496888"/>
          </a:xfrm>
          <a:prstGeom prst="rect">
            <a:avLst/>
          </a:prstGeom>
        </p:spPr>
        <p:txBody>
          <a:bodyPr vert="horz" lIns="91433" tIns="45716" rIns="91433" bIns="45716" rtlCol="0"/>
          <a:lstStyle>
            <a:lvl1pPr algn="r">
              <a:defRPr sz="1200"/>
            </a:lvl1pPr>
          </a:lstStyle>
          <a:p>
            <a:fld id="{206ACFC7-BD3E-4FBB-A92C-C6F06D2C0547}" type="datetimeFigureOut">
              <a:rPr kumimoji="1" lang="ja-JP" altLang="en-US" smtClean="0"/>
              <a:t>2026/8/27</a:t>
            </a:fld>
            <a:endParaRPr kumimoji="1" lang="ja-JP" altLang="en-US" dirty="0"/>
          </a:p>
        </p:txBody>
      </p:sp>
      <p:sp>
        <p:nvSpPr>
          <p:cNvPr id="4" name="スライド イメージ プレースホルダー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33" tIns="45716" rIns="91433" bIns="45716" rtlCol="0" anchor="ctr"/>
          <a:lstStyle/>
          <a:p>
            <a:endParaRPr lang="ja-JP" altLang="en-US" dirty="0"/>
          </a:p>
        </p:txBody>
      </p:sp>
      <p:sp>
        <p:nvSpPr>
          <p:cNvPr id="5" name="ノート プレースホルダー 4"/>
          <p:cNvSpPr>
            <a:spLocks noGrp="1"/>
          </p:cNvSpPr>
          <p:nvPr>
            <p:ph type="body" sz="quarter" idx="3"/>
          </p:nvPr>
        </p:nvSpPr>
        <p:spPr>
          <a:xfrm>
            <a:off x="681038" y="4721225"/>
            <a:ext cx="5445125" cy="4471988"/>
          </a:xfrm>
          <a:prstGeom prst="rect">
            <a:avLst/>
          </a:prstGeom>
        </p:spPr>
        <p:txBody>
          <a:bodyPr vert="horz" lIns="91433" tIns="45716" rIns="91433"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9575" cy="496887"/>
          </a:xfrm>
          <a:prstGeom prst="rect">
            <a:avLst/>
          </a:prstGeom>
        </p:spPr>
        <p:txBody>
          <a:bodyPr vert="horz" lIns="91433" tIns="45716" rIns="91433" bIns="45716"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56039" y="9440864"/>
            <a:ext cx="2949575" cy="496887"/>
          </a:xfrm>
          <a:prstGeom prst="rect">
            <a:avLst/>
          </a:prstGeom>
        </p:spPr>
        <p:txBody>
          <a:bodyPr vert="horz" lIns="91433" tIns="45716" rIns="91433" bIns="45716"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CA69F4-4EF9-264B-A3A2-B28016D02E5D}"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403912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2026/8/27</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2026/8/27</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2026/8/27</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2026/8/27</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2026/8/27</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2026/8/27</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2026/8/27</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2026/8/27</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2026/8/27</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2026/8/27</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2026/8/27</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2026/8/27</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2026/8/27</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347200" y="6492875"/>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svg"/><Relationship Id="rId5" Type="http://schemas.openxmlformats.org/officeDocument/2006/relationships/slide" Target="slide3.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hyperlink" Target="https://www.pref.osaka.lg.jp/soshikikarasagasu/kishiwadahoken/index.html" TargetMode="External"/><Relationship Id="rId4" Type="http://schemas.openxmlformats.org/officeDocument/2006/relationships/hyperlink" Target="https://www.pref.osaka.lg.jp/o100190/kishiwadahoken/kikaku/seishinkonwa.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楕円 16">
            <a:hlinkClick r:id="rId3" action="ppaction://hlinksldjump"/>
            <a:extLst>
              <a:ext uri="{FF2B5EF4-FFF2-40B4-BE49-F238E27FC236}">
                <a16:creationId xmlns:a16="http://schemas.microsoft.com/office/drawing/2014/main" id="{16A7AD72-6DFE-4FB6-BC8E-2F873043C896}"/>
              </a:ext>
            </a:extLst>
          </p:cNvPr>
          <p:cNvSpPr/>
          <p:nvPr/>
        </p:nvSpPr>
        <p:spPr>
          <a:xfrm>
            <a:off x="9273338"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03</a:t>
            </a:r>
            <a:endParaRPr lang="ja-JP" altLang="en-US" sz="4800" dirty="0">
              <a:solidFill>
                <a:srgbClr val="FFFDE1"/>
              </a:solidFill>
              <a:latin typeface="+mj-lt"/>
            </a:endParaRPr>
          </a:p>
        </p:txBody>
      </p:sp>
      <p:sp>
        <p:nvSpPr>
          <p:cNvPr id="7" name="楕円 6">
            <a:hlinkClick r:id="rId4" action="ppaction://hlinksldjump"/>
            <a:extLst>
              <a:ext uri="{FF2B5EF4-FFF2-40B4-BE49-F238E27FC236}">
                <a16:creationId xmlns:a16="http://schemas.microsoft.com/office/drawing/2014/main" id="{C3194EEB-9EC8-BA88-BEE2-7390BBE8EF6C}"/>
              </a:ext>
            </a:extLst>
          </p:cNvPr>
          <p:cNvSpPr/>
          <p:nvPr/>
        </p:nvSpPr>
        <p:spPr>
          <a:xfrm>
            <a:off x="3503662" y="167737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3127713" y="4016823"/>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窓口</a:t>
            </a:r>
            <a:endParaRPr lang="en-US" altLang="ja-JP" sz="2400" b="1" dirty="0">
              <a:solidFill>
                <a:srgbClr val="3C7D9B"/>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3174128" y="5027991"/>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精神保健福祉に関する相談窓口はこちらです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5972919"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「にも包括」</a:t>
            </a:r>
            <a:br>
              <a:rPr lang="en-US" altLang="ja-JP" sz="2400" b="1" dirty="0">
                <a:solidFill>
                  <a:srgbClr val="3C7D9B"/>
                </a:solidFill>
                <a:latin typeface="+mn-ea"/>
                <a:ea typeface="+mn-ea"/>
              </a:rPr>
            </a:br>
            <a:r>
              <a:rPr lang="ja-JP" altLang="en-US" sz="2400" b="1" dirty="0">
                <a:solidFill>
                  <a:srgbClr val="3C7D9B"/>
                </a:solidFill>
                <a:latin typeface="+mn-ea"/>
                <a:ea typeface="+mn-ea"/>
              </a:rPr>
              <a:t>協議の場</a:t>
            </a:r>
            <a:endParaRPr lang="en-US" altLang="ja-JP" sz="2400" b="1" dirty="0">
              <a:solidFill>
                <a:srgbClr val="3C7D9B"/>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6058966"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39" name="タイトル 1">
            <a:extLst>
              <a:ext uri="{FF2B5EF4-FFF2-40B4-BE49-F238E27FC236}">
                <a16:creationId xmlns:a16="http://schemas.microsoft.com/office/drawing/2014/main" id="{F4419BFB-C12D-7629-A5F6-F663479A77AA}"/>
              </a:ext>
            </a:extLst>
          </p:cNvPr>
          <p:cNvSpPr txBox="1">
            <a:spLocks/>
          </p:cNvSpPr>
          <p:nvPr/>
        </p:nvSpPr>
        <p:spPr>
          <a:xfrm>
            <a:off x="9123293" y="4016820"/>
            <a:ext cx="2426522"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3C7D9B"/>
                </a:solidFill>
                <a:latin typeface="+mn-ea"/>
                <a:ea typeface="+mn-ea"/>
              </a:rPr>
              <a:t>情報</a:t>
            </a:r>
            <a:endParaRPr lang="en-US" altLang="ja-JP" sz="2400" b="1" dirty="0">
              <a:solidFill>
                <a:srgbClr val="3C7D9B"/>
              </a:solidFill>
              <a:latin typeface="+mn-ea"/>
              <a:ea typeface="+mn-ea"/>
            </a:endParaRPr>
          </a:p>
        </p:txBody>
      </p:sp>
      <p:sp>
        <p:nvSpPr>
          <p:cNvPr id="40" name="タイトル 1">
            <a:extLst>
              <a:ext uri="{FF2B5EF4-FFF2-40B4-BE49-F238E27FC236}">
                <a16:creationId xmlns:a16="http://schemas.microsoft.com/office/drawing/2014/main" id="{717CC069-A3B9-354F-B39D-7073AE2AD453}"/>
              </a:ext>
            </a:extLst>
          </p:cNvPr>
          <p:cNvSpPr txBox="1">
            <a:spLocks/>
          </p:cNvSpPr>
          <p:nvPr/>
        </p:nvSpPr>
        <p:spPr>
          <a:xfrm>
            <a:off x="8943804" y="501946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こんな情報があります。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3C7D9B"/>
                </a:solidFill>
                <a:latin typeface="+mn-ea"/>
                <a:ea typeface="+mn-ea"/>
              </a:rPr>
              <a:t>大阪府版「にも包括」ポータルサイト　情報シート</a:t>
            </a:r>
            <a:endParaRPr lang="en-US" altLang="ja-JP" sz="2000" b="1" dirty="0">
              <a:solidFill>
                <a:srgbClr val="3C7D9B"/>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326878" y="2421776"/>
            <a:ext cx="2418382" cy="637635"/>
          </a:xfrm>
          <a:prstGeom prst="rect">
            <a:avLst/>
          </a:prstGeom>
        </p:spPr>
        <p:txBody>
          <a:bodyPr vert="horz" lIns="91440" tIns="45720" rIns="91440" bIns="45720" rtlCol="0" anchor="t">
            <a:normAutofit fontScale="3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岸和田保健所</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3C7D9B"/>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rId5" action="ppaction://hlinksldjump"/>
            <a:extLst>
              <a:ext uri="{FF2B5EF4-FFF2-40B4-BE49-F238E27FC236}">
                <a16:creationId xmlns:a16="http://schemas.microsoft.com/office/drawing/2014/main" id="{61770FFB-076D-4D8E-A395-40A76EF1C214}"/>
              </a:ext>
            </a:extLst>
          </p:cNvPr>
          <p:cNvSpPr/>
          <p:nvPr/>
        </p:nvSpPr>
        <p:spPr>
          <a:xfrm>
            <a:off x="6388500" y="1597656"/>
            <a:ext cx="2126436" cy="2126436"/>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7704" y="980660"/>
            <a:ext cx="914400" cy="914400"/>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窓口</a:t>
            </a:r>
            <a:endParaRPr lang="en-US" altLang="ja-JP" sz="4400" b="1" dirty="0">
              <a:solidFill>
                <a:srgbClr val="FFFDE1"/>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595067"/>
            <a:ext cx="9150463" cy="3930277"/>
          </a:xfrm>
          <a:prstGeom prst="roundRect">
            <a:avLst>
              <a:gd name="adj" fmla="val 5612"/>
            </a:avLst>
          </a:prstGeom>
          <a:solidFill>
            <a:schemeClr val="bg1"/>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5B9F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3C7D9B"/>
              </a:solidFill>
            </a:endParaRPr>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695305" y="3288642"/>
            <a:ext cx="8801377" cy="2672206"/>
          </a:xfrm>
          <a:prstGeom prst="rect">
            <a:avLst/>
          </a:prstGeom>
          <a:noFill/>
        </p:spPr>
        <p:txBody>
          <a:bodyPr wrap="square">
            <a:spAutoFit/>
          </a:bodyPr>
          <a:lstStyle/>
          <a:p>
            <a:pPr algn="ctr">
              <a:lnSpc>
                <a:spcPct val="150000"/>
              </a:lnSpc>
            </a:pPr>
            <a:r>
              <a:rPr lang="ja-JP" altLang="en-US" sz="2400" b="1" dirty="0">
                <a:latin typeface="Söhne"/>
              </a:rPr>
              <a:t>岸和田</a:t>
            </a:r>
            <a:r>
              <a:rPr lang="ja-JP" altLang="en-US" sz="2400" b="1" i="0" dirty="0">
                <a:effectLst/>
                <a:latin typeface="Söhne"/>
              </a:rPr>
              <a:t>保健所　地域保健課　精神保健福祉チーム</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住　　所</a:t>
            </a:r>
            <a:r>
              <a:rPr lang="ja-JP" altLang="en-US" sz="1800" b="1" dirty="0">
                <a:solidFill>
                  <a:schemeClr val="tx1"/>
                </a:solidFill>
                <a:latin typeface="メイリオ" panose="020B0604030504040204" pitchFamily="50" charset="-128"/>
                <a:ea typeface="メイリオ" panose="020B0604030504040204" pitchFamily="50" charset="-128"/>
              </a:rPr>
              <a:t>：大阪府岸和田市野田町</a:t>
            </a:r>
            <a:r>
              <a:rPr lang="en-US" altLang="ja-JP" sz="1800" b="1" dirty="0">
                <a:solidFill>
                  <a:schemeClr val="tx1"/>
                </a:solidFill>
                <a:latin typeface="メイリオ" panose="020B0604030504040204" pitchFamily="50" charset="-128"/>
                <a:ea typeface="メイリオ" panose="020B0604030504040204" pitchFamily="50" charset="-128"/>
              </a:rPr>
              <a:t>3-13-1</a:t>
            </a:r>
          </a:p>
          <a:p>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a:t>
            </a:r>
            <a:r>
              <a:rPr lang="en-US" altLang="ja-JP" sz="1800" b="1" dirty="0">
                <a:solidFill>
                  <a:schemeClr val="tx1"/>
                </a:solidFill>
                <a:latin typeface="メイリオ" panose="020B0604030504040204" pitchFamily="50" charset="-128"/>
                <a:ea typeface="メイリオ" panose="020B0604030504040204" pitchFamily="50" charset="-128"/>
              </a:rPr>
              <a:t>072-422-6070</a:t>
            </a:r>
          </a:p>
          <a:p>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担　　当</a:t>
            </a:r>
            <a:r>
              <a:rPr lang="ja-JP" altLang="en-US" b="1" dirty="0">
                <a:latin typeface="メイリオ" panose="020B0604030504040204" pitchFamily="50" charset="-128"/>
                <a:ea typeface="メイリオ" panose="020B0604030504040204" pitchFamily="50" charset="-128"/>
              </a:rPr>
              <a:t>：精神保健福祉相談員</a:t>
            </a:r>
            <a:endParaRPr lang="en-US" altLang="ja-JP" dirty="0">
              <a:latin typeface="Söhne"/>
            </a:endParaRPr>
          </a:p>
          <a:p>
            <a:pPr algn="ctr">
              <a:lnSpc>
                <a:spcPct val="150000"/>
              </a:lnSpc>
            </a:pPr>
            <a:endParaRPr lang="ja-JP" altLang="en-US" dirty="0"/>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01</a:t>
            </a:r>
            <a:endParaRPr lang="ja-JP" altLang="en-US" sz="4800" dirty="0">
              <a:solidFill>
                <a:srgbClr val="FFFDE1"/>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461665"/>
          </a:xfrm>
          <a:prstGeom prst="rect">
            <a:avLst/>
          </a:prstGeom>
          <a:noFill/>
        </p:spPr>
        <p:txBody>
          <a:bodyPr wrap="square" rtlCol="0">
            <a:spAutoFit/>
          </a:bodyPr>
          <a:lstStyle/>
          <a:p>
            <a:r>
              <a:rPr kumimoji="1" lang="ja-JP" altLang="en-US" sz="2400" b="1" i="0" u="none" strike="noStrike" kern="1200" cap="none" spc="0" normalizeH="0" baseline="0" noProof="0" dirty="0">
                <a:ln>
                  <a:noFill/>
                </a:ln>
                <a:solidFill>
                  <a:srgbClr val="FFFDE1"/>
                </a:solidFill>
                <a:effectLst/>
                <a:uLnTx/>
                <a:uFillTx/>
                <a:latin typeface="Segoe UI"/>
                <a:ea typeface="メイリオ"/>
                <a:cs typeface="+mn-cs"/>
              </a:rPr>
              <a:t>精神保健福祉に関する相談は、下記にご連絡ください。</a:t>
            </a:r>
            <a:endParaRPr kumimoji="1" lang="ja-JP" altLang="en-US" sz="1600"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34485E"/>
          </a:solidFill>
          <a:ln w="57150">
            <a:solidFill>
              <a:srgbClr val="3448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FFFDE1"/>
                </a:solidFill>
                <a:latin typeface="+mn-ea"/>
                <a:ea typeface="+mn-ea"/>
              </a:rPr>
              <a:t>精神障がいにも対応した地域包括ケアシステムの構築のための</a:t>
            </a:r>
            <a:br>
              <a:rPr lang="en-US" altLang="ja-JP" sz="2400" b="1" dirty="0">
                <a:solidFill>
                  <a:srgbClr val="FFFDE1"/>
                </a:solidFill>
                <a:latin typeface="+mn-ea"/>
                <a:ea typeface="+mn-ea"/>
              </a:rPr>
            </a:br>
            <a:r>
              <a:rPr lang="ja-JP" altLang="en-US" sz="2400" b="1" dirty="0">
                <a:solidFill>
                  <a:srgbClr val="FFFDE1"/>
                </a:solidFill>
                <a:latin typeface="+mn-ea"/>
                <a:ea typeface="+mn-ea"/>
              </a:rPr>
              <a:t>協議の場について</a:t>
            </a:r>
          </a:p>
        </p:txBody>
      </p:sp>
      <p:sp>
        <p:nvSpPr>
          <p:cNvPr id="10" name="楕円 9">
            <a:hlinkClick r:id="rId3" action="ppaction://hlinksldjump"/>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34485E"/>
          </a:solidFill>
          <a:ln>
            <a:solidFill>
              <a:srgbClr val="3448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mj-lt"/>
              </a:rPr>
              <a:t>02</a:t>
            </a:r>
            <a:endParaRPr lang="ja-JP" altLang="en-US" sz="4800" dirty="0">
              <a:solidFill>
                <a:srgbClr val="FFFDE1"/>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485529" y="5286842"/>
            <a:ext cx="4098303" cy="1454526"/>
          </a:xfrm>
          <a:prstGeom prst="roundRect">
            <a:avLst>
              <a:gd name="adj" fmla="val 5758"/>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113814" y="5088842"/>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1280181" y="5735077"/>
            <a:ext cx="2181609" cy="75605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精神科医療機関関係者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障がい福祉関係者</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市町村</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2" name="角丸四角形 1">
            <a:extLst>
              <a:ext uri="{FF2B5EF4-FFF2-40B4-BE49-F238E27FC236}">
                <a16:creationId xmlns:a16="http://schemas.microsoft.com/office/drawing/2014/main" id="{D7FA2747-4FDB-4132-B6EB-D67C41A4270C}"/>
              </a:ext>
            </a:extLst>
          </p:cNvPr>
          <p:cNvSpPr/>
          <p:nvPr/>
        </p:nvSpPr>
        <p:spPr>
          <a:xfrm>
            <a:off x="4872177" y="2155414"/>
            <a:ext cx="7056784" cy="4585955"/>
          </a:xfrm>
          <a:prstGeom prst="roundRect">
            <a:avLst>
              <a:gd name="adj" fmla="val 2940"/>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5B9F8A"/>
          </a:solidFill>
          <a:ln>
            <a:solidFill>
              <a:srgbClr val="5B9F8A"/>
            </a:solidFill>
          </a:ln>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186559" y="2526564"/>
            <a:ext cx="6192688" cy="1257236"/>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50000"/>
              </a:lnSpc>
              <a:defRPr/>
            </a:pPr>
            <a:r>
              <a:rPr lang="ja-JP" altLang="en-US" sz="1200" dirty="0">
                <a:solidFill>
                  <a:srgbClr val="44546A">
                    <a:lumMod val="50000"/>
                  </a:srgbClr>
                </a:solidFill>
                <a:latin typeface="メイリオ" panose="020B0604030504040204" pitchFamily="50" charset="-128"/>
                <a:ea typeface="メイリオ" panose="020B0604030504040204" pitchFamily="50" charset="-128"/>
              </a:rPr>
              <a:t>岸和田</a:t>
            </a: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保健所管内の精神保健医療福祉関係機関による連携・協議の場として、情報交換や意見交換を行い、課題とその解決方策などについて協議します。</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5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精神保健医療福祉における総合的な協議及び連携促進、「顔の見える関係」を構築し、管内の精神障がい者支援の向上を図ります。</a:t>
            </a: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ja-JP" altLang="en-US"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2067030" y="3527424"/>
            <a:ext cx="820557"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年１回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1052805" y="2414467"/>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lang="ja-JP" altLang="ja-JP" sz="1400" kern="100" dirty="0">
                <a:effectLst/>
                <a:latin typeface="メイリオ" panose="020B0604030504040204" pitchFamily="50" charset="-128"/>
                <a:ea typeface="メイリオ" panose="020B0604030504040204" pitchFamily="50" charset="-128"/>
                <a:cs typeface="Times New Roman" panose="02020603050405020304" pitchFamily="18" charset="0"/>
              </a:rPr>
              <a:t>精神障がいにも対応した地域包括ケアシステムの構築に係る協議会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5"/>
            <a:ext cx="4080877" cy="946933"/>
          </a:xfrm>
          <a:prstGeom prst="roundRect">
            <a:avLst>
              <a:gd name="adj" fmla="val 923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5B9F8A"/>
          </a:solidFill>
          <a:ln>
            <a:solidFill>
              <a:srgbClr val="5B9F8A"/>
            </a:solidFill>
          </a:ln>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1280570" y="44078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岸和田保健所　地域保健課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精神保健福祉チーム</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C4254FC2-61AF-42E0-B98A-283EC2ADF9C1}"/>
              </a:ext>
            </a:extLst>
          </p:cNvPr>
          <p:cNvSpPr txBox="1">
            <a:spLocks/>
          </p:cNvSpPr>
          <p:nvPr/>
        </p:nvSpPr>
        <p:spPr>
          <a:xfrm>
            <a:off x="5220288" y="3716438"/>
            <a:ext cx="6271494" cy="2919234"/>
          </a:xfrm>
          <a:prstGeom prst="rect">
            <a:avLst/>
          </a:prstGeom>
        </p:spPr>
        <p:txBody>
          <a:bodyPr vert="horz" lIns="91440" tIns="4572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lvl="0" algn="l">
              <a:lnSpc>
                <a:spcPct val="150000"/>
              </a:lnSpc>
              <a:defRPr/>
            </a:pPr>
            <a:r>
              <a:rPr lang="ja-JP" altLang="en-US" sz="1200" dirty="0">
                <a:solidFill>
                  <a:srgbClr val="44546A">
                    <a:lumMod val="50000"/>
                  </a:srgbClr>
                </a:solidFill>
                <a:latin typeface="HGS創英角ｺﾞｼｯｸUB" panose="020B0900000000000000" pitchFamily="50" charset="-128"/>
                <a:ea typeface="HGS創英角ｺﾞｼｯｸUB" panose="020B0900000000000000" pitchFamily="50" charset="-128"/>
              </a:rPr>
              <a:t>令和７年度の開催状況</a:t>
            </a:r>
            <a:endParaRPr lang="en-US" altLang="ja-JP" sz="1200" dirty="0">
              <a:solidFill>
                <a:srgbClr val="44546A">
                  <a:lumMod val="50000"/>
                </a:srgbClr>
              </a:solidFill>
              <a:latin typeface="HGS創英角ｺﾞｼｯｸUB" panose="020B0900000000000000" pitchFamily="50" charset="-128"/>
              <a:ea typeface="HGS創英角ｺﾞｼｯｸUB" panose="020B0900000000000000" pitchFamily="50" charset="-128"/>
            </a:endParaRPr>
          </a:p>
          <a:p>
            <a:pPr lvl="0" algn="l">
              <a:lnSpc>
                <a:spcPct val="15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日時：令和８年３月５日</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木</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  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４時～</a:t>
            </a:r>
            <a:r>
              <a:rPr lang="en-US" altLang="ja-JP" sz="12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200" b="1" dirty="0">
                <a:solidFill>
                  <a:srgbClr val="44546A">
                    <a:lumMod val="50000"/>
                  </a:srgbClr>
                </a:solidFill>
                <a:latin typeface="メイリオ" panose="020B0604030504040204" pitchFamily="50" charset="-128"/>
                <a:ea typeface="メイリオ" panose="020B0604030504040204" pitchFamily="50" charset="-128"/>
              </a:rPr>
              <a:t>６時</a:t>
            </a:r>
            <a:endParaRPr lang="en-US" altLang="ja-JP" sz="1200" b="1" dirty="0">
              <a:solidFill>
                <a:srgbClr val="44546A">
                  <a:lumMod val="50000"/>
                </a:srgbClr>
              </a:solidFill>
              <a:latin typeface="メイリオ" panose="020B0604030504040204" pitchFamily="50" charset="-128"/>
              <a:ea typeface="メイリオ" panose="020B0604030504040204" pitchFamily="50" charset="-128"/>
            </a:endParaRPr>
          </a:p>
          <a:p>
            <a:pPr algn="l">
              <a:lnSpc>
                <a:spcPct val="150000"/>
              </a:lnSpc>
              <a:defRPr/>
            </a:pPr>
            <a:r>
              <a:rPr lang="ja-JP" altLang="en-US" sz="1200" b="1" dirty="0">
                <a:solidFill>
                  <a:srgbClr val="44546A">
                    <a:lumMod val="50000"/>
                  </a:srgbClr>
                </a:solidFill>
                <a:latin typeface="メイリオ" panose="020B0604030504040204" pitchFamily="50" charset="-128"/>
                <a:ea typeface="メイリオ" panose="020B0604030504040204" pitchFamily="50" charset="-128"/>
              </a:rPr>
              <a:t>議題：</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(1)</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報告</a:t>
            </a:r>
            <a:endParaRPr lang="en-US" altLang="ja-JP" sz="1100" b="1"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5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大阪府における「にも包括」の状況について～</a:t>
            </a:r>
            <a:r>
              <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R</a:t>
            </a:r>
            <a:r>
              <a:rPr lang="en-US" altLang="ja-JP" sz="1100" dirty="0">
                <a:solidFill>
                  <a:srgbClr val="44546A">
                    <a:lumMod val="50000"/>
                  </a:srgbClr>
                </a:solidFill>
                <a:latin typeface="メイリオ" panose="020B0604030504040204" pitchFamily="50" charset="-128"/>
                <a:ea typeface="メイリオ" panose="020B0604030504040204" pitchFamily="50" charset="-128"/>
              </a:rPr>
              <a:t>6</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在院及び退院患者調査報告　等～</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          </a:t>
            </a:r>
            <a:endParaRPr lang="en-US" altLang="ja-JP" sz="1100" dirty="0">
              <a:solidFill>
                <a:srgbClr val="44546A">
                  <a:lumMod val="50000"/>
                </a:srgbClr>
              </a:solidFill>
              <a:latin typeface="メイリオ" panose="020B0604030504040204" pitchFamily="50" charset="-128"/>
              <a:ea typeface="メイリオ" panose="020B0604030504040204" pitchFamily="50" charset="-128"/>
            </a:endParaRPr>
          </a:p>
          <a:p>
            <a:pPr lvl="0" algn="l">
              <a:lnSpc>
                <a:spcPct val="15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・大阪府入院者訪問支援事業について</a:t>
            </a:r>
            <a:endPar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・令和７年度　泉州圏域精神医療懇話会の報告</a:t>
            </a:r>
            <a:endPar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・令和６年度　</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岸和田保健所管内の状況について～精神科在院患者調査より～</a:t>
            </a:r>
            <a:endPar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lang="ja-JP" altLang="en-US" sz="11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管内各市の市町村単位の協議の場の開催及び地域移行・地域定着支援の状況について</a:t>
            </a:r>
            <a:endPar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・管内精神科病院の地域移行に向けた取組みについて</a:t>
            </a:r>
          </a:p>
          <a:p>
            <a:pPr lvl="0" algn="l">
              <a:lnSpc>
                <a:spcPct val="150000"/>
              </a:lnSpc>
              <a:defRPr/>
            </a:pPr>
            <a:r>
              <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(2)</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意見交換「退院阻害要因に対して取り組めること」</a:t>
            </a:r>
            <a:endPar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kumimoji="1" lang="en-US" altLang="ja-JP"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(3)</a:t>
            </a:r>
            <a:r>
              <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情報提供 「</a:t>
            </a:r>
            <a:r>
              <a:rPr lang="ja-JP" altLang="en-US" sz="1100" dirty="0">
                <a:solidFill>
                  <a:srgbClr val="44546A">
                    <a:lumMod val="50000"/>
                  </a:srgbClr>
                </a:solidFill>
                <a:latin typeface="メイリオ" panose="020B0604030504040204" pitchFamily="50" charset="-128"/>
                <a:ea typeface="メイリオ" panose="020B0604030504040204" pitchFamily="50" charset="-128"/>
              </a:rPr>
              <a:t>アルコール依存症について」</a:t>
            </a:r>
            <a:endPar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endParaRPr kumimoji="1" lang="ja-JP" altLang="en-US" sz="11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lvl="0" algn="l">
              <a:lnSpc>
                <a:spcPct val="150000"/>
              </a:lnSpc>
              <a:defRPr/>
            </a:pPr>
            <a:r>
              <a:rPr kumimoji="1" lang="en-US" altLang="ja-JP" sz="12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p>
        </p:txBody>
      </p:sp>
    </p:spTree>
    <p:extLst>
      <p:ext uri="{BB962C8B-B14F-4D97-AF65-F5344CB8AC3E}">
        <p14:creationId xmlns:p14="http://schemas.microsoft.com/office/powerpoint/2010/main" val="220431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6DF58B5-4348-3BBD-6EF2-4048E2645685}"/>
              </a:ext>
            </a:extLst>
          </p:cNvPr>
          <p:cNvSpPr/>
          <p:nvPr/>
        </p:nvSpPr>
        <p:spPr>
          <a:xfrm>
            <a:off x="0" y="0"/>
            <a:ext cx="308532" cy="6858000"/>
          </a:xfrm>
          <a:prstGeom prst="rect">
            <a:avLst/>
          </a:prstGeom>
          <a:solidFill>
            <a:srgbClr val="3448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2EE94C60-AAF5-CD4B-6707-5AC966056DEE}"/>
              </a:ext>
            </a:extLst>
          </p:cNvPr>
          <p:cNvSpPr/>
          <p:nvPr/>
        </p:nvSpPr>
        <p:spPr>
          <a:xfrm>
            <a:off x="803001" y="2066734"/>
            <a:ext cx="10881419" cy="1656183"/>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7" name="タイトル 1">
            <a:extLst>
              <a:ext uri="{FF2B5EF4-FFF2-40B4-BE49-F238E27FC236}">
                <a16:creationId xmlns:a16="http://schemas.microsoft.com/office/drawing/2014/main" id="{D9C1A2DE-5D16-D410-6936-CBFFAEE38C1A}"/>
              </a:ext>
            </a:extLst>
          </p:cNvPr>
          <p:cNvSpPr txBox="1">
            <a:spLocks/>
          </p:cNvSpPr>
          <p:nvPr/>
        </p:nvSpPr>
        <p:spPr>
          <a:xfrm>
            <a:off x="4351931" y="2468108"/>
            <a:ext cx="3388315" cy="552155"/>
          </a:xfrm>
          <a:prstGeom prst="rect">
            <a:avLst/>
          </a:prstGeom>
        </p:spPr>
        <p:txBody>
          <a:bodyPr vert="horz" lIns="91440" tIns="45720" rIns="91440" bIns="45720" rtlCol="0" anchor="t">
            <a:normAutofit fontScale="70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岸和田保健所ホームページ</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8" name="タイトル 1">
            <a:extLst>
              <a:ext uri="{FF2B5EF4-FFF2-40B4-BE49-F238E27FC236}">
                <a16:creationId xmlns:a16="http://schemas.microsoft.com/office/drawing/2014/main" id="{767AE674-A1D5-076D-24AF-4D0C0B4E1556}"/>
              </a:ext>
            </a:extLst>
          </p:cNvPr>
          <p:cNvSpPr txBox="1">
            <a:spLocks/>
          </p:cNvSpPr>
          <p:nvPr/>
        </p:nvSpPr>
        <p:spPr>
          <a:xfrm>
            <a:off x="5303912" y="2468108"/>
            <a:ext cx="3008563" cy="1376744"/>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endParaRPr kumimoji="1" lang="en-US" altLang="ja-JP" sz="16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3" name="円/楕円 22">
            <a:extLst>
              <a:ext uri="{FF2B5EF4-FFF2-40B4-BE49-F238E27FC236}">
                <a16:creationId xmlns:a16="http://schemas.microsoft.com/office/drawing/2014/main" id="{99941390-5261-4EBC-0C9E-2CE771A61CE5}"/>
              </a:ext>
            </a:extLst>
          </p:cNvPr>
          <p:cNvSpPr/>
          <p:nvPr/>
        </p:nvSpPr>
        <p:spPr>
          <a:xfrm>
            <a:off x="353469" y="2369675"/>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1</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24" name="角丸四角形 1">
            <a:extLst>
              <a:ext uri="{FF2B5EF4-FFF2-40B4-BE49-F238E27FC236}">
                <a16:creationId xmlns:a16="http://schemas.microsoft.com/office/drawing/2014/main" id="{50BA4E58-AE68-4F0D-B1D0-796A26A9FD70}"/>
              </a:ext>
            </a:extLst>
          </p:cNvPr>
          <p:cNvSpPr/>
          <p:nvPr/>
        </p:nvSpPr>
        <p:spPr>
          <a:xfrm>
            <a:off x="1520767" y="332656"/>
            <a:ext cx="9150463" cy="1080000"/>
          </a:xfrm>
          <a:prstGeom prst="roundRect">
            <a:avLst>
              <a:gd name="adj" fmla="val 21554"/>
            </a:avLst>
          </a:prstGeom>
          <a:solidFill>
            <a:srgbClr val="34485E"/>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rgbClr val="FFFDE1"/>
                </a:solidFill>
              </a:rPr>
              <a:t>　　</a:t>
            </a:r>
          </a:p>
        </p:txBody>
      </p:sp>
      <p:sp>
        <p:nvSpPr>
          <p:cNvPr id="25" name="タイトル 1">
            <a:extLst>
              <a:ext uri="{FF2B5EF4-FFF2-40B4-BE49-F238E27FC236}">
                <a16:creationId xmlns:a16="http://schemas.microsoft.com/office/drawing/2014/main" id="{3A8BE68F-1C25-4D8F-A370-D9247A64F4B7}"/>
              </a:ext>
            </a:extLst>
          </p:cNvPr>
          <p:cNvSpPr txBox="1">
            <a:spLocks/>
          </p:cNvSpPr>
          <p:nvPr/>
        </p:nvSpPr>
        <p:spPr>
          <a:xfrm>
            <a:off x="2910523" y="468277"/>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FFFDE1"/>
                </a:solidFill>
                <a:latin typeface="+mn-ea"/>
                <a:ea typeface="+mn-ea"/>
              </a:rPr>
              <a:t>情報提供</a:t>
            </a:r>
            <a:endParaRPr lang="en-US" altLang="ja-JP" sz="4400" b="1" dirty="0">
              <a:solidFill>
                <a:srgbClr val="FFFDE1"/>
              </a:solidFill>
              <a:latin typeface="+mn-ea"/>
              <a:ea typeface="+mn-ea"/>
            </a:endParaRPr>
          </a:p>
        </p:txBody>
      </p:sp>
      <p:sp>
        <p:nvSpPr>
          <p:cNvPr id="27" name="楕円 26">
            <a:hlinkClick r:id="rId3" action="ppaction://hlinksldjump"/>
            <a:extLst>
              <a:ext uri="{FF2B5EF4-FFF2-40B4-BE49-F238E27FC236}">
                <a16:creationId xmlns:a16="http://schemas.microsoft.com/office/drawing/2014/main" id="{581E6311-241F-4F35-825A-1A51D2309E5D}"/>
              </a:ext>
            </a:extLst>
          </p:cNvPr>
          <p:cNvSpPr>
            <a:spLocks noChangeAspect="1"/>
          </p:cNvSpPr>
          <p:nvPr/>
        </p:nvSpPr>
        <p:spPr>
          <a:xfrm>
            <a:off x="1032288" y="171102"/>
            <a:ext cx="1332000" cy="1332000"/>
          </a:xfrm>
          <a:prstGeom prst="ellipse">
            <a:avLst/>
          </a:prstGeom>
          <a:solidFill>
            <a:srgbClr val="3448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FFFDE1"/>
                </a:solidFill>
                <a:latin typeface="メイリオ" panose="020B0604030504040204" pitchFamily="50" charset="-128"/>
                <a:ea typeface="メイリオ" panose="020B0604030504040204" pitchFamily="50" charset="-128"/>
              </a:rPr>
              <a:t>03</a:t>
            </a:r>
            <a:endParaRPr lang="ja-JP" altLang="en-US" sz="4800" dirty="0">
              <a:solidFill>
                <a:srgbClr val="FFFDE1"/>
              </a:solidFill>
              <a:latin typeface="メイリオ" panose="020B0604030504040204" pitchFamily="50" charset="-128"/>
              <a:ea typeface="メイリオ" panose="020B0604030504040204" pitchFamily="50" charset="-128"/>
            </a:endParaRPr>
          </a:p>
        </p:txBody>
      </p:sp>
      <p:sp>
        <p:nvSpPr>
          <p:cNvPr id="26" name="角丸四角形 1">
            <a:hlinkClick r:id="rId4"/>
            <a:extLst>
              <a:ext uri="{FF2B5EF4-FFF2-40B4-BE49-F238E27FC236}">
                <a16:creationId xmlns:a16="http://schemas.microsoft.com/office/drawing/2014/main" id="{F698F395-27B3-40BA-BC86-0583CAFC50F8}"/>
              </a:ext>
            </a:extLst>
          </p:cNvPr>
          <p:cNvSpPr/>
          <p:nvPr/>
        </p:nvSpPr>
        <p:spPr>
          <a:xfrm>
            <a:off x="834691" y="4424106"/>
            <a:ext cx="10881419" cy="1656183"/>
          </a:xfrm>
          <a:prstGeom prst="roundRect">
            <a:avLst>
              <a:gd name="adj" fmla="val 14961"/>
            </a:avLst>
          </a:prstGeom>
          <a:solidFill>
            <a:schemeClr val="bg1"/>
          </a:solidFill>
          <a:ln w="38100">
            <a:solidFill>
              <a:srgbClr val="5B9F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schemeClr val="tx1"/>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029575F4-0E45-4767-A258-4E7BCC89268B}"/>
              </a:ext>
            </a:extLst>
          </p:cNvPr>
          <p:cNvSpPr txBox="1">
            <a:spLocks/>
          </p:cNvSpPr>
          <p:nvPr/>
        </p:nvSpPr>
        <p:spPr>
          <a:xfrm>
            <a:off x="1133997" y="5009852"/>
            <a:ext cx="2739296" cy="55215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30" name="円/楕円 22">
            <a:extLst>
              <a:ext uri="{FF2B5EF4-FFF2-40B4-BE49-F238E27FC236}">
                <a16:creationId xmlns:a16="http://schemas.microsoft.com/office/drawing/2014/main" id="{3A62BE9F-F21A-4C2E-A9EE-8BE8C90E40D8}"/>
              </a:ext>
            </a:extLst>
          </p:cNvPr>
          <p:cNvSpPr/>
          <p:nvPr/>
        </p:nvSpPr>
        <p:spPr>
          <a:xfrm>
            <a:off x="376833" y="4760778"/>
            <a:ext cx="907044" cy="907044"/>
          </a:xfrm>
          <a:prstGeom prst="ellipse">
            <a:avLst/>
          </a:prstGeom>
          <a:solidFill>
            <a:srgbClr val="5B9F8A"/>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rPr>
              <a:t>2</a:t>
            </a:r>
            <a:endParaRPr kumimoji="1" lang="ja-JP" altLang="en-US" sz="4000" b="1" i="0" u="none" strike="noStrike" kern="1200" cap="none" spc="0" normalizeH="0" baseline="0" noProof="0" dirty="0">
              <a:ln>
                <a:noFill/>
              </a:ln>
              <a:solidFill>
                <a:srgbClr val="FFFDE1"/>
              </a:solidFill>
              <a:effectLst/>
              <a:uLnTx/>
              <a:uFillTx/>
              <a:latin typeface="Arial" panose="020B0604020202020204" pitchFamily="34" charset="0"/>
              <a:ea typeface="游ゴシック" panose="020B0400000000000000" pitchFamily="50" charset="-128"/>
              <a:cs typeface="Arial" panose="020B0604020202020204" pitchFamily="34" charset="0"/>
            </a:endParaRPr>
          </a:p>
        </p:txBody>
      </p:sp>
      <p:sp>
        <p:nvSpPr>
          <p:cNvPr id="3" name="テキスト ボックス 2">
            <a:extLst>
              <a:ext uri="{FF2B5EF4-FFF2-40B4-BE49-F238E27FC236}">
                <a16:creationId xmlns:a16="http://schemas.microsoft.com/office/drawing/2014/main" id="{CB227C3C-8931-4403-A487-5566CBCCE346}"/>
              </a:ext>
            </a:extLst>
          </p:cNvPr>
          <p:cNvSpPr txBox="1"/>
          <p:nvPr/>
        </p:nvSpPr>
        <p:spPr>
          <a:xfrm>
            <a:off x="2364288" y="3111494"/>
            <a:ext cx="7809958" cy="369332"/>
          </a:xfrm>
          <a:prstGeom prst="rect">
            <a:avLst/>
          </a:prstGeom>
          <a:noFill/>
        </p:spPr>
        <p:txBody>
          <a:bodyPr wrap="square" rtlCol="0">
            <a:spAutoFit/>
          </a:bodyPr>
          <a:lstStyle/>
          <a:p>
            <a:r>
              <a:rPr lang="en-US" altLang="ja-JP" dirty="0">
                <a:hlinkClick r:id="rId5">
                  <a:extLst>
                    <a:ext uri="{A12FA001-AC4F-418D-AE19-62706E023703}">
                      <ahyp:hlinkClr xmlns:ahyp="http://schemas.microsoft.com/office/drawing/2018/hyperlinkcolor" val="tx"/>
                    </a:ext>
                  </a:extLst>
                </a:hlinkClick>
              </a:rPr>
              <a:t>https://www.pref.osaka.lg.jp/soshikikarasagasu/kishiwadahoken/index.html</a:t>
            </a:r>
            <a:endParaRPr kumimoji="1" lang="ja-JP" altLang="en-US" dirty="0"/>
          </a:p>
        </p:txBody>
      </p:sp>
      <p:sp>
        <p:nvSpPr>
          <p:cNvPr id="15" name="タイトル 1">
            <a:extLst>
              <a:ext uri="{FF2B5EF4-FFF2-40B4-BE49-F238E27FC236}">
                <a16:creationId xmlns:a16="http://schemas.microsoft.com/office/drawing/2014/main" id="{19748147-1430-401A-9ACC-0036B1B107D4}"/>
              </a:ext>
            </a:extLst>
          </p:cNvPr>
          <p:cNvSpPr txBox="1">
            <a:spLocks/>
          </p:cNvSpPr>
          <p:nvPr/>
        </p:nvSpPr>
        <p:spPr>
          <a:xfrm>
            <a:off x="2520328" y="4825186"/>
            <a:ext cx="7151339" cy="552155"/>
          </a:xfrm>
          <a:prstGeom prst="rect">
            <a:avLst/>
          </a:prstGeom>
        </p:spPr>
        <p:txBody>
          <a:bodyPr vert="horz" lIns="91440" tIns="45720" rIns="91440" bIns="45720" rtlCol="0" anchor="t">
            <a:normAutofit fontScale="6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rPr>
              <a:t>岸和田保健所ホームページ「大阪府泉州精神医療懇話会開催状況」</a:t>
            </a:r>
            <a:endParaRPr kumimoji="1"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endParaRPr>
          </a:p>
        </p:txBody>
      </p:sp>
      <p:sp>
        <p:nvSpPr>
          <p:cNvPr id="16" name="テキスト ボックス 15">
            <a:hlinkClick r:id="rId4"/>
            <a:extLst>
              <a:ext uri="{FF2B5EF4-FFF2-40B4-BE49-F238E27FC236}">
                <a16:creationId xmlns:a16="http://schemas.microsoft.com/office/drawing/2014/main" id="{92FC3BD9-DA11-4184-B057-D64BDB9BF84C}"/>
              </a:ext>
            </a:extLst>
          </p:cNvPr>
          <p:cNvSpPr txBox="1"/>
          <p:nvPr/>
        </p:nvSpPr>
        <p:spPr>
          <a:xfrm>
            <a:off x="2333744" y="5483156"/>
            <a:ext cx="8332499" cy="369332"/>
          </a:xfrm>
          <a:prstGeom prst="rect">
            <a:avLst/>
          </a:prstGeom>
          <a:noFill/>
        </p:spPr>
        <p:txBody>
          <a:bodyPr wrap="square" rtlCol="0">
            <a:spAutoFit/>
          </a:bodyPr>
          <a:lstStyle/>
          <a:p>
            <a:r>
              <a:rPr kumimoji="1" lang="en-US" altLang="ja-JP" dirty="0">
                <a:hlinkClick r:id="rId4">
                  <a:extLst>
                    <a:ext uri="{A12FA001-AC4F-418D-AE19-62706E023703}">
                      <ahyp:hlinkClr xmlns:ahyp="http://schemas.microsoft.com/office/drawing/2018/hyperlinkcolor" val="tx"/>
                    </a:ext>
                  </a:extLst>
                </a:hlinkClick>
              </a:rPr>
              <a:t>https://www.pref.osaka.lg.jp/o100190/kishiwadahoken/kikaku/seishinkonwa.html</a:t>
            </a:r>
            <a:endParaRPr kumimoji="1" lang="ja-JP" altLang="en-US" dirty="0"/>
          </a:p>
        </p:txBody>
      </p:sp>
    </p:spTree>
    <p:extLst>
      <p:ext uri="{BB962C8B-B14F-4D97-AF65-F5344CB8AC3E}">
        <p14:creationId xmlns:p14="http://schemas.microsoft.com/office/powerpoint/2010/main" val="3446305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ユーザー定義 7">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FFFDE1"/>
      </a:hlink>
      <a:folHlink>
        <a:srgbClr val="FFFDE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463</Words>
  <Application>Microsoft Office PowerPoint</Application>
  <PresentationFormat>ワイド画面</PresentationFormat>
  <Paragraphs>64</Paragraphs>
  <Slides>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vt:i4>
      </vt:variant>
    </vt:vector>
  </HeadingPairs>
  <TitlesOfParts>
    <vt:vector size="12" baseType="lpstr">
      <vt:lpstr>HGS創英角ｺﾞｼｯｸUB</vt: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2026-08-27T09:22:25Z</dcterms:modified>
</cp:coreProperties>
</file>