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7" r:id="rId4"/>
    <p:sldId id="436" r:id="rId5"/>
  </p:sldIdLst>
  <p:sldSz cx="12192000" cy="6858000"/>
  <p:notesSz cx="6807200" cy="9939338"/>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4rBymdC4BPsk3lNHzqEltQ==" hashData="jHonH4Sf2qW4d4P+RgAxWDXWCDnZmeXjyh4P+ITMtO81alIGpSHVdybOchanVE1zCN7Ri04WY/EBVpXnunW50Q=="/>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7D9B"/>
    <a:srgbClr val="34485E"/>
    <a:srgbClr val="FFFDE1"/>
    <a:srgbClr val="5B9F8A"/>
    <a:srgbClr val="D6B845"/>
    <a:srgbClr val="B32425"/>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4" autoAdjust="0"/>
  </p:normalViewPr>
  <p:slideViewPr>
    <p:cSldViewPr>
      <p:cViewPr varScale="1">
        <p:scale>
          <a:sx n="96" d="100"/>
          <a:sy n="96" d="100"/>
        </p:scale>
        <p:origin x="58" y="125"/>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2026/8/6</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2026/8/6</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2026/8/6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2026/8/6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2026/8/6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2026/8/6</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2026/8/6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2026/8/6</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2026/8/6</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2026/8/6</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2026/8/6</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2026/8/6</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2026/8/6</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2026/8/6</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2026/8/6</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svg"/><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03</a:t>
            </a:r>
            <a:endParaRPr lang="ja-JP" altLang="en-US" sz="4800" dirty="0">
              <a:solidFill>
                <a:srgbClr val="FFFDE1"/>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窓口</a:t>
            </a:r>
            <a:endParaRPr lang="en-US" altLang="ja-JP" sz="2400" b="1" dirty="0">
              <a:solidFill>
                <a:srgbClr val="3C7D9B"/>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精神保健福祉に関する相談窓口はこちらです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「にも包括」</a:t>
            </a:r>
            <a:br>
              <a:rPr lang="en-US" altLang="ja-JP" sz="2400" b="1" dirty="0">
                <a:solidFill>
                  <a:srgbClr val="3C7D9B"/>
                </a:solidFill>
                <a:latin typeface="+mn-ea"/>
                <a:ea typeface="+mn-ea"/>
              </a:rPr>
            </a:br>
            <a:r>
              <a:rPr lang="ja-JP" altLang="en-US" sz="2400" b="1" dirty="0">
                <a:solidFill>
                  <a:srgbClr val="3C7D9B"/>
                </a:solidFill>
                <a:latin typeface="+mn-ea"/>
                <a:ea typeface="+mn-ea"/>
              </a:rPr>
              <a:t>協議の場</a:t>
            </a:r>
            <a:endParaRPr lang="en-US" altLang="ja-JP" sz="2400" b="1" dirty="0">
              <a:solidFill>
                <a:srgbClr val="3C7D9B"/>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情報</a:t>
            </a:r>
            <a:endParaRPr lang="en-US" altLang="ja-JP" sz="2400" b="1" dirty="0">
              <a:solidFill>
                <a:srgbClr val="3C7D9B"/>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4"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3C7D9B"/>
                </a:solidFill>
                <a:latin typeface="+mn-ea"/>
                <a:ea typeface="+mn-ea"/>
              </a:rPr>
              <a:t>大阪府版「にも包括」ポータルサイト　情報シート</a:t>
            </a:r>
            <a:endParaRPr lang="en-US" altLang="ja-JP" sz="2000" b="1" dirty="0">
              <a:solidFill>
                <a:srgbClr val="3C7D9B"/>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3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藤井寺保健所</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3C7D9B"/>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7704" y="980660"/>
            <a:ext cx="914400" cy="914400"/>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窓口</a:t>
            </a:r>
            <a:endParaRPr lang="en-US" altLang="ja-JP" sz="4400" b="1" dirty="0">
              <a:solidFill>
                <a:srgbClr val="FFFDE1"/>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5B9F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C7D9B"/>
              </a:solidFill>
            </a:endParaRPr>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395207"/>
          </a:xfrm>
          <a:prstGeom prst="rect">
            <a:avLst/>
          </a:prstGeom>
          <a:noFill/>
        </p:spPr>
        <p:txBody>
          <a:bodyPr wrap="square">
            <a:spAutoFit/>
          </a:bodyPr>
          <a:lstStyle/>
          <a:p>
            <a:pPr algn="ctr">
              <a:lnSpc>
                <a:spcPct val="150000"/>
              </a:lnSpc>
            </a:pPr>
            <a:r>
              <a:rPr lang="ja-JP" altLang="en-US" sz="2400" b="1" dirty="0">
                <a:latin typeface="Söhne"/>
              </a:rPr>
              <a:t>大阪府藤井寺</a:t>
            </a:r>
            <a:r>
              <a:rPr lang="ja-JP" altLang="en-US" sz="2400" b="1" i="0" dirty="0">
                <a:effectLst/>
                <a:latin typeface="Söhne"/>
              </a:rPr>
              <a:t>保健所　地域保健課　精神保健福祉チーム</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 〒</a:t>
            </a:r>
            <a:r>
              <a:rPr lang="en-US" altLang="ja-JP" sz="1800" b="1" dirty="0">
                <a:solidFill>
                  <a:schemeClr val="tx1"/>
                </a:solidFill>
                <a:latin typeface="メイリオ" panose="020B0604030504040204" pitchFamily="50" charset="-128"/>
                <a:ea typeface="メイリオ" panose="020B0604030504040204" pitchFamily="50" charset="-128"/>
              </a:rPr>
              <a:t>583-0024</a:t>
            </a:r>
            <a:r>
              <a:rPr lang="ja-JP" altLang="en-US" sz="1800" b="1" dirty="0">
                <a:solidFill>
                  <a:schemeClr val="tx1"/>
                </a:solidFill>
                <a:latin typeface="メイリオ" panose="020B0604030504040204" pitchFamily="50" charset="-128"/>
                <a:ea typeface="メイリオ" panose="020B0604030504040204" pitchFamily="50" charset="-128"/>
              </a:rPr>
              <a:t>　藤井寺市藤井寺</a:t>
            </a:r>
            <a:r>
              <a:rPr lang="en-US" altLang="ja-JP" sz="1800" b="1" dirty="0">
                <a:solidFill>
                  <a:schemeClr val="tx1"/>
                </a:solidFill>
                <a:latin typeface="メイリオ" panose="020B0604030504040204" pitchFamily="50" charset="-128"/>
                <a:ea typeface="メイリオ" panose="020B0604030504040204" pitchFamily="50" charset="-128"/>
              </a:rPr>
              <a:t>1‐8‐36</a:t>
            </a:r>
          </a:p>
          <a:p>
            <a:r>
              <a:rPr lang="ja-JP" altLang="en-US" sz="1800" b="1" dirty="0">
                <a:solidFill>
                  <a:schemeClr val="tx1"/>
                </a:solidFill>
                <a:latin typeface="メイリオ" panose="020B0604030504040204" pitchFamily="50" charset="-128"/>
                <a:ea typeface="メイリオ" panose="020B0604030504040204" pitchFamily="50" charset="-128"/>
              </a:rPr>
              <a:t>　　電話番号　： </a:t>
            </a:r>
            <a:r>
              <a:rPr lang="en-US" altLang="ja-JP" sz="1800" b="1" dirty="0">
                <a:solidFill>
                  <a:schemeClr val="tx1"/>
                </a:solidFill>
                <a:latin typeface="メイリオ" panose="020B0604030504040204" pitchFamily="50" charset="-128"/>
                <a:ea typeface="メイリオ" panose="020B0604030504040204" pitchFamily="50" charset="-128"/>
              </a:rPr>
              <a:t>072-955-4181</a:t>
            </a:r>
            <a:r>
              <a:rPr lang="ja-JP" altLang="en-US" sz="1800" b="1" dirty="0">
                <a:solidFill>
                  <a:schemeClr val="tx1"/>
                </a:solidFill>
                <a:latin typeface="メイリオ" panose="020B0604030504040204" pitchFamily="50" charset="-128"/>
                <a:ea typeface="メイリオ" panose="020B0604030504040204" pitchFamily="50" charset="-128"/>
              </a:rPr>
              <a:t>（代表）</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担当　　　： 精神保健福祉相談窓口</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「こころの健康相談」とお伝えください</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461665"/>
          </a:xfrm>
          <a:prstGeom prst="rect">
            <a:avLst/>
          </a:prstGeom>
          <a:noFill/>
        </p:spPr>
        <p:txBody>
          <a:bodyPr wrap="square" rtlCol="0">
            <a:spAutoFit/>
          </a:bodyPr>
          <a:lstStyle/>
          <a:p>
            <a:r>
              <a:rPr kumimoji="1" lang="ja-JP" altLang="en-US" sz="2400" b="1" i="0" u="none" strike="noStrike" kern="1200" cap="none" spc="0" normalizeH="0" baseline="0" noProof="0" dirty="0">
                <a:ln>
                  <a:noFill/>
                </a:ln>
                <a:solidFill>
                  <a:srgbClr val="FFFDE1"/>
                </a:solidFill>
                <a:effectLst/>
                <a:uLnTx/>
                <a:uFillTx/>
                <a:latin typeface="Segoe UI"/>
                <a:ea typeface="メイリオ"/>
                <a:cs typeface="+mn-cs"/>
              </a:rPr>
              <a:t>精神保健福祉に関する相談は、下記にご連絡ください。</a:t>
            </a:r>
            <a:endParaRPr kumimoji="1" lang="ja-JP" altLang="en-US" sz="1600"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34485E"/>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FFFDE1"/>
                </a:solidFill>
                <a:latin typeface="+mn-ea"/>
                <a:ea typeface="+mn-ea"/>
              </a:rPr>
              <a:t>精神障がいにも対応した地域包括ケアシステムの構築のための</a:t>
            </a:r>
            <a:br>
              <a:rPr lang="en-US" altLang="ja-JP" sz="2400" b="1" dirty="0">
                <a:solidFill>
                  <a:srgbClr val="FFFDE1"/>
                </a:solidFill>
                <a:latin typeface="+mn-ea"/>
                <a:ea typeface="+mn-ea"/>
              </a:rPr>
            </a:br>
            <a:r>
              <a:rPr lang="ja-JP" altLang="en-US" sz="2400" b="1" dirty="0">
                <a:solidFill>
                  <a:srgbClr val="FFFDE1"/>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34485E"/>
          </a:solidFill>
          <a:ln>
            <a:solidFill>
              <a:srgbClr val="344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562816"/>
            <a:ext cx="3008563" cy="1082941"/>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各市障がい福祉課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精神科医療機関</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訪問看護事業所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基幹相談支援センター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相談支援事業所等の実務担当者等</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4585955"/>
          </a:xfrm>
          <a:prstGeom prst="roundRect">
            <a:avLst>
              <a:gd name="adj" fmla="val 2940"/>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5B9F8A"/>
          </a:solidFill>
          <a:ln>
            <a:solidFill>
              <a:srgbClr val="5B9F8A"/>
            </a:solidFill>
          </a:ln>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159896" y="2620344"/>
            <a:ext cx="6355145" cy="2864498"/>
          </a:xfrm>
          <a:prstGeom prst="rect">
            <a:avLst/>
          </a:prstGeom>
        </p:spPr>
        <p:txBody>
          <a:bodyPr vert="horz" lIns="91440" tIns="45720" rIns="91440" bIns="45720" rtlCol="0" anchor="t">
            <a:normAutofit fontScale="9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回開催し、藤井寺保健所管内の状況報告や意見交換をしています。</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開催日時：令和８年３月</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13</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日（金）　午後</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議題：</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１情報提供・報告</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（１）地域移行に向けた取組みについて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①「にも包括」の最近の状況と令和６年度精神科在院患者調査</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②令和６年度大阪府藤井寺保健所管内の状況～精神科病院在院患者調査より～</a:t>
            </a:r>
          </a:p>
          <a:p>
            <a:pPr marL="0" marR="0" lvl="0" indent="0" algn="l" defTabSz="914377" rtl="0" eaLnBrk="1" fontAlgn="auto" latinLnBrk="0" hangingPunct="1">
              <a:lnSpc>
                <a:spcPct val="100000"/>
              </a:lnSpc>
              <a:spcBef>
                <a:spcPct val="0"/>
              </a:spcBef>
              <a:spcAft>
                <a:spcPts val="0"/>
              </a:spcAft>
              <a:buClrTx/>
              <a:buSzTx/>
              <a:buFontTx/>
              <a:buNone/>
              <a:tabLst/>
              <a:defRPr/>
            </a:pPr>
            <a:endParaRPr lang="ja-JP" altLang="en-US"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（２）各市における取組みについて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①協議の場の開催状況について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②地域移行・地域定着支援の状況について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③精神保健に関する課題を抱える住民への相談支援体制の整備について</a:t>
            </a:r>
          </a:p>
          <a:p>
            <a:pPr marL="0" marR="0" lvl="0" indent="0" algn="l" defTabSz="914377" rtl="0" eaLnBrk="1" fontAlgn="auto" latinLnBrk="0" hangingPunct="1">
              <a:lnSpc>
                <a:spcPct val="100000"/>
              </a:lnSpc>
              <a:spcBef>
                <a:spcPct val="0"/>
              </a:spcBef>
              <a:spcAft>
                <a:spcPts val="0"/>
              </a:spcAft>
              <a:buClrTx/>
              <a:buSzTx/>
              <a:buFontTx/>
              <a:buNone/>
              <a:tabLst/>
              <a:defRPr/>
            </a:pPr>
            <a:endParaRPr lang="ja-JP" altLang="en-US"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（３）入院者訪問支援事業について</a:t>
            </a:r>
          </a:p>
          <a:p>
            <a:pPr marL="0" marR="0" lvl="0" indent="0" algn="l" defTabSz="914377" rtl="0" eaLnBrk="1" fontAlgn="auto" latinLnBrk="0" hangingPunct="1">
              <a:lnSpc>
                <a:spcPct val="100000"/>
              </a:lnSpc>
              <a:spcBef>
                <a:spcPct val="0"/>
              </a:spcBef>
              <a:spcAft>
                <a:spcPts val="0"/>
              </a:spcAft>
              <a:buClrTx/>
              <a:buSzTx/>
              <a:buFontTx/>
              <a:buNone/>
              <a:tabLst/>
              <a:defRPr/>
            </a:pPr>
            <a:endParaRPr lang="ja-JP" altLang="en-US"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２　意見交換</a:t>
            </a: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大阪府藤井寺保健所</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地域包括ケアシステム推進会議</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藤井寺保健所　地域保健課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精神保健福祉チーム</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0431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811327" y="2033003"/>
            <a:ext cx="10881419" cy="1656183"/>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1110633" y="2618749"/>
            <a:ext cx="2739296" cy="55215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ホームページ</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3704257" y="2556312"/>
            <a:ext cx="7676415" cy="87268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藤井寺保健所のホームページです</a:t>
            </a: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https://www.pref.osaka.lg.jp/soshikikarasagasu/fujiiderahoken/index.html</a:t>
            </a:r>
          </a:p>
        </p:txBody>
      </p:sp>
      <p:sp>
        <p:nvSpPr>
          <p:cNvPr id="23" name="円/楕円 22">
            <a:extLst>
              <a:ext uri="{FF2B5EF4-FFF2-40B4-BE49-F238E27FC236}">
                <a16:creationId xmlns:a16="http://schemas.microsoft.com/office/drawing/2014/main" id="{99941390-5261-4EBC-0C9E-2CE771A61CE5}"/>
              </a:ext>
            </a:extLst>
          </p:cNvPr>
          <p:cNvSpPr/>
          <p:nvPr/>
        </p:nvSpPr>
        <p:spPr>
          <a:xfrm>
            <a:off x="353469" y="2369675"/>
            <a:ext cx="907044" cy="907044"/>
          </a:xfrm>
          <a:prstGeom prst="ellipse">
            <a:avLst/>
          </a:prstGeom>
          <a:solidFill>
            <a:srgbClr val="5B9F8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情報提供</a:t>
            </a:r>
            <a:endParaRPr lang="en-US" altLang="ja-JP" sz="4400" b="1" dirty="0">
              <a:solidFill>
                <a:srgbClr val="FFFDE1"/>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メイリオ" panose="020B0604030504040204" pitchFamily="50" charset="-128"/>
                <a:ea typeface="メイリオ" panose="020B0604030504040204" pitchFamily="50" charset="-128"/>
              </a:rPr>
              <a:t>03</a:t>
            </a:r>
            <a:endParaRPr lang="ja-JP" altLang="en-US" sz="4800" dirty="0">
              <a:solidFill>
                <a:srgbClr val="FFFDE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ユーザー定義 7">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FFFDE1"/>
      </a:hlink>
      <a:folHlink>
        <a:srgbClr val="FFFDE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381</Words>
  <Application>Microsoft Office PowerPoint</Application>
  <PresentationFormat>ワイド画面</PresentationFormat>
  <Paragraphs>68</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2026-08-06T09:35:10Z</dcterms:modified>
</cp:coreProperties>
</file>