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
  </p:notesMasterIdLst>
  <p:handoutMasterIdLst>
    <p:handoutMasterId r:id="rId7"/>
  </p:handoutMasterIdLst>
  <p:sldIdLst>
    <p:sldId id="410" r:id="rId2"/>
    <p:sldId id="433" r:id="rId3"/>
    <p:sldId id="437" r:id="rId4"/>
    <p:sldId id="436" r:id="rId5"/>
  </p:sldIdLst>
  <p:sldSz cx="12192000" cy="6858000"/>
  <p:notesSz cx="6807200" cy="9939338"/>
  <p:custDataLst>
    <p:tags r:id="rId8"/>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i8xXTDX2SsqPv1b5imT2mg==" hashData="hMOVT2559hG+F7QRfCWO82xb3DSdqiI9HOqIZmNClbVRMqdzhr8cXEJUXRgigqwjwAYkwc12TY7CLKHa2t183g=="/>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7D9B"/>
    <a:srgbClr val="34485E"/>
    <a:srgbClr val="FFFDE1"/>
    <a:srgbClr val="5B9F8A"/>
    <a:srgbClr val="D6B845"/>
    <a:srgbClr val="B32425"/>
    <a:srgbClr val="000000"/>
    <a:srgbClr val="101323"/>
    <a:srgbClr val="4FADF3"/>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04" autoAdjust="0"/>
  </p:normalViewPr>
  <p:slideViewPr>
    <p:cSldViewPr>
      <p:cViewPr varScale="1">
        <p:scale>
          <a:sx n="103" d="100"/>
          <a:sy n="103" d="100"/>
        </p:scale>
        <p:origin x="792" y="72"/>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221" y="0"/>
            <a:ext cx="2950374" cy="498966"/>
          </a:xfrm>
          <a:prstGeom prst="rect">
            <a:avLst/>
          </a:prstGeom>
        </p:spPr>
        <p:txBody>
          <a:bodyPr vert="horz" lIns="92236" tIns="46118" rIns="92236" bIns="46118" rtlCol="0"/>
          <a:lstStyle>
            <a:lvl1pPr algn="r">
              <a:defRPr sz="1200"/>
            </a:lvl1pPr>
          </a:lstStyle>
          <a:p>
            <a:fld id="{746FDA87-421D-4CFB-BB3E-33FE4AB339AD}" type="datetimeFigureOut">
              <a:rPr kumimoji="1" lang="ja-JP" altLang="en-US" smtClean="0"/>
              <a:t>2026/7/24</a:t>
            </a:fld>
            <a:endParaRPr kumimoji="1" lang="ja-JP" altLang="en-US"/>
          </a:p>
        </p:txBody>
      </p:sp>
      <p:sp>
        <p:nvSpPr>
          <p:cNvPr id="4" name="フッター プレースホルダー 3"/>
          <p:cNvSpPr>
            <a:spLocks noGrp="1"/>
          </p:cNvSpPr>
          <p:nvPr>
            <p:ph type="ftr" sz="quarter" idx="2"/>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221" y="9440372"/>
            <a:ext cx="2950374" cy="498966"/>
          </a:xfrm>
          <a:prstGeom prst="rect">
            <a:avLst/>
          </a:prstGeom>
        </p:spPr>
        <p:txBody>
          <a:bodyPr vert="horz" lIns="92236" tIns="46118" rIns="92236" bIns="46118"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575" cy="496888"/>
          </a:xfrm>
          <a:prstGeom prst="rect">
            <a:avLst/>
          </a:prstGeom>
        </p:spPr>
        <p:txBody>
          <a:bodyPr vert="horz" lIns="91433" tIns="45716" rIns="91433" bIns="45716"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6039" y="0"/>
            <a:ext cx="2949575" cy="496888"/>
          </a:xfrm>
          <a:prstGeom prst="rect">
            <a:avLst/>
          </a:prstGeom>
        </p:spPr>
        <p:txBody>
          <a:bodyPr vert="horz" lIns="91433" tIns="45716" rIns="91433" bIns="45716" rtlCol="0"/>
          <a:lstStyle>
            <a:lvl1pPr algn="r">
              <a:defRPr sz="1200"/>
            </a:lvl1pPr>
          </a:lstStyle>
          <a:p>
            <a:fld id="{206ACFC7-BD3E-4FBB-A92C-C6F06D2C0547}" type="datetimeFigureOut">
              <a:rPr kumimoji="1" lang="ja-JP" altLang="en-US" smtClean="0"/>
              <a:t>2026/7/24</a:t>
            </a:fld>
            <a:endParaRPr kumimoji="1" lang="ja-JP" altLang="en-US" dirty="0"/>
          </a:p>
        </p:txBody>
      </p:sp>
      <p:sp>
        <p:nvSpPr>
          <p:cNvPr id="4" name="スライド イメージ プレースホルダー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33" tIns="45716" rIns="91433" bIns="45716" rtlCol="0" anchor="ctr"/>
          <a:lstStyle/>
          <a:p>
            <a:endParaRPr lang="ja-JP" altLang="en-US" dirty="0"/>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33" tIns="45716" rIns="91433" bIns="457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864"/>
            <a:ext cx="2949575" cy="496887"/>
          </a:xfrm>
          <a:prstGeom prst="rect">
            <a:avLst/>
          </a:prstGeom>
        </p:spPr>
        <p:txBody>
          <a:bodyPr vert="horz" lIns="91433" tIns="45716" rIns="91433" bIns="45716"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6039" y="9440864"/>
            <a:ext cx="2949575" cy="496887"/>
          </a:xfrm>
          <a:prstGeom prst="rect">
            <a:avLst/>
          </a:prstGeom>
        </p:spPr>
        <p:txBody>
          <a:bodyPr vert="horz" lIns="91433" tIns="45716" rIns="91433" bIns="45716"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CA69F4-4EF9-264B-A3A2-B28016D02E5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403912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2026/7/24</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2026/7/24</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2026/7/24</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2026/7/24</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2026/7/24</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2026/7/24</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2026/7/24</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2026/7/24</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2026/7/24</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2026/7/24</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2026/7/24</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2026/7/24</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2026/7/24</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347200" y="6492875"/>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slide" Target="slide3.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s://www.youtube.com/@%E8%8C%A8%E6%9C%A8%E4%BF%9D%E5%81%A5%E6%89%80-x4z" TargetMode="External"/><Relationship Id="rId4" Type="http://schemas.openxmlformats.org/officeDocument/2006/relationships/hyperlink" Target="https://www.pref.osaka.lg.jp/o100130/ibarakihoken/kokoro/index.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rId3" action="ppaction://hlinksldjump"/>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03</a:t>
            </a:r>
            <a:endParaRPr lang="ja-JP" altLang="en-US" sz="4800" dirty="0">
              <a:solidFill>
                <a:srgbClr val="FFFDE1"/>
              </a:solidFill>
              <a:latin typeface="+mj-lt"/>
            </a:endParaRPr>
          </a:p>
        </p:txBody>
      </p:sp>
      <p:sp>
        <p:nvSpPr>
          <p:cNvPr id="7" name="楕円 6">
            <a:hlinkClick r:id="rId4"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01</a:t>
            </a:r>
            <a:endParaRPr lang="ja-JP" altLang="en-US" sz="4800" dirty="0">
              <a:solidFill>
                <a:srgbClr val="FFFDE1"/>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27713" y="4016823"/>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C7D9B"/>
                </a:solidFill>
                <a:latin typeface="+mn-ea"/>
                <a:ea typeface="+mn-ea"/>
              </a:rPr>
              <a:t>窓口</a:t>
            </a:r>
            <a:endParaRPr lang="en-US" altLang="ja-JP" sz="2400" b="1" dirty="0">
              <a:solidFill>
                <a:srgbClr val="3C7D9B"/>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精神保健福祉に関する相談窓口はこちらです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C7D9B"/>
                </a:solidFill>
                <a:latin typeface="+mn-ea"/>
                <a:ea typeface="+mn-ea"/>
              </a:rPr>
              <a:t>「にも包括」</a:t>
            </a:r>
            <a:br>
              <a:rPr lang="en-US" altLang="ja-JP" sz="2400" b="1" dirty="0">
                <a:solidFill>
                  <a:srgbClr val="3C7D9B"/>
                </a:solidFill>
                <a:latin typeface="+mn-ea"/>
                <a:ea typeface="+mn-ea"/>
              </a:rPr>
            </a:br>
            <a:r>
              <a:rPr lang="ja-JP" altLang="en-US" sz="2400" b="1" dirty="0">
                <a:solidFill>
                  <a:srgbClr val="3C7D9B"/>
                </a:solidFill>
                <a:latin typeface="+mn-ea"/>
                <a:ea typeface="+mn-ea"/>
              </a:rPr>
              <a:t>協議の場</a:t>
            </a:r>
            <a:endParaRPr lang="en-US" altLang="ja-JP" sz="2400" b="1" dirty="0">
              <a:solidFill>
                <a:srgbClr val="3C7D9B"/>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C7D9B"/>
                </a:solidFill>
                <a:latin typeface="+mn-ea"/>
                <a:ea typeface="+mn-ea"/>
              </a:rPr>
              <a:t>情報</a:t>
            </a:r>
            <a:endParaRPr lang="en-US" altLang="ja-JP" sz="2400" b="1" dirty="0">
              <a:solidFill>
                <a:srgbClr val="3C7D9B"/>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4"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3C7D9B"/>
                </a:solidFill>
                <a:latin typeface="+mn-ea"/>
                <a:ea typeface="+mn-ea"/>
              </a:rPr>
              <a:t>大阪府版「にも包括」ポータルサイト　情報シート</a:t>
            </a:r>
            <a:endParaRPr lang="en-US" altLang="ja-JP" sz="2000" b="1" dirty="0">
              <a:solidFill>
                <a:srgbClr val="3C7D9B"/>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1007224"/>
          </a:xfrm>
          <a:prstGeom prst="rect">
            <a:avLst/>
          </a:prstGeom>
        </p:spPr>
        <p:txBody>
          <a:bodyPr vert="horz" lIns="91440" tIns="45720" rIns="91440" bIns="45720" rtlCol="0" anchor="t">
            <a:normAutofit fontScale="40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大阪府</a:t>
            </a:r>
            <a:endParaRPr lang="en-US" altLang="ja-JP" sz="8000" b="1" spc="300" dirty="0">
              <a:solidFill>
                <a:srgbClr val="FFFDE1"/>
              </a:solidFill>
              <a:latin typeface="Arial" panose="020B0604020202020204" pitchFamily="34" charset="0"/>
              <a:ea typeface="+mn-ea"/>
              <a:cs typeface="Arial" panose="020B0604020202020204" pitchFamily="34" charset="0"/>
            </a:endParaRPr>
          </a:p>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茨木保健所</a:t>
            </a: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3C7D9B"/>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5"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02</a:t>
            </a:r>
            <a:endParaRPr lang="ja-JP" altLang="en-US" sz="4800" dirty="0">
              <a:solidFill>
                <a:srgbClr val="FFFDE1"/>
              </a:solidFill>
              <a:latin typeface="+mj-lt"/>
            </a:endParaRPr>
          </a:p>
        </p:txBody>
      </p:sp>
      <p:pic>
        <p:nvPicPr>
          <p:cNvPr id="13" name="グラフィックス 12" descr="ダンス 単色塗りつぶし">
            <a:extLst>
              <a:ext uri="{FF2B5EF4-FFF2-40B4-BE49-F238E27FC236}">
                <a16:creationId xmlns:a16="http://schemas.microsoft.com/office/drawing/2014/main" id="{24D5522C-00A2-4CF6-9DF1-AACFE0B0D00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77704" y="980660"/>
            <a:ext cx="914400" cy="914400"/>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34485E"/>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FFFDE1"/>
                </a:solidFill>
                <a:latin typeface="+mn-ea"/>
                <a:ea typeface="+mn-ea"/>
              </a:rPr>
              <a:t>窓口</a:t>
            </a:r>
            <a:endParaRPr lang="en-US" altLang="ja-JP" sz="4400" b="1" dirty="0">
              <a:solidFill>
                <a:srgbClr val="FFFDE1"/>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5B9F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3C7D9B"/>
              </a:solidFill>
            </a:endParaRPr>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5" y="2973102"/>
            <a:ext cx="8801377" cy="2672206"/>
          </a:xfrm>
          <a:prstGeom prst="rect">
            <a:avLst/>
          </a:prstGeom>
          <a:noFill/>
        </p:spPr>
        <p:txBody>
          <a:bodyPr wrap="square">
            <a:spAutoFit/>
          </a:bodyPr>
          <a:lstStyle/>
          <a:p>
            <a:pPr algn="ctr">
              <a:lnSpc>
                <a:spcPct val="150000"/>
              </a:lnSpc>
            </a:pPr>
            <a:r>
              <a:rPr lang="ja-JP" altLang="en-US" sz="2400" b="1" dirty="0">
                <a:latin typeface="Söhne"/>
              </a:rPr>
              <a:t>大阪府茨木市</a:t>
            </a:r>
            <a:r>
              <a:rPr lang="ja-JP" altLang="en-US" sz="2400" b="1" i="0" dirty="0">
                <a:effectLst/>
                <a:latin typeface="Söhne"/>
              </a:rPr>
              <a:t>保健所　地域保健課　精神保健福祉チーム</a:t>
            </a:r>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　　所　〒</a:t>
            </a:r>
            <a:r>
              <a:rPr lang="en-US" altLang="ja-JP" sz="1800" b="1" dirty="0">
                <a:solidFill>
                  <a:schemeClr val="tx1"/>
                </a:solidFill>
                <a:latin typeface="メイリオ" panose="020B0604030504040204" pitchFamily="50" charset="-128"/>
                <a:ea typeface="メイリオ" panose="020B0604030504040204" pitchFamily="50" charset="-128"/>
              </a:rPr>
              <a:t>567-8585</a:t>
            </a:r>
            <a:r>
              <a:rPr lang="ja-JP" altLang="en-US" sz="1800" b="1" dirty="0">
                <a:solidFill>
                  <a:schemeClr val="tx1"/>
                </a:solidFill>
                <a:latin typeface="メイリオ" panose="020B0604030504040204" pitchFamily="50" charset="-128"/>
                <a:ea typeface="メイリオ" panose="020B0604030504040204" pitchFamily="50" charset="-128"/>
              </a:rPr>
              <a:t>　大阪府茨木市大住町</a:t>
            </a:r>
            <a:r>
              <a:rPr lang="en-US" altLang="ja-JP" sz="1800" b="1" dirty="0">
                <a:solidFill>
                  <a:schemeClr val="tx1"/>
                </a:solidFill>
                <a:latin typeface="メイリオ" panose="020B0604030504040204" pitchFamily="50" charset="-128"/>
                <a:ea typeface="メイリオ" panose="020B0604030504040204" pitchFamily="50" charset="-128"/>
              </a:rPr>
              <a:t>8-11</a:t>
            </a:r>
            <a:endParaRPr lang="en-US" altLang="ja-JP" b="1" dirty="0">
              <a:latin typeface="メイリオ" panose="020B0604030504040204" pitchFamily="50" charset="-128"/>
              <a:ea typeface="メイリオ" panose="020B0604030504040204" pitchFamily="50" charset="-128"/>
            </a:endParaRPr>
          </a:p>
          <a:p>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電話番号　</a:t>
            </a:r>
            <a:r>
              <a:rPr lang="en-US" altLang="ja-JP" sz="1800" b="1" dirty="0">
                <a:solidFill>
                  <a:schemeClr val="tx1"/>
                </a:solidFill>
                <a:latin typeface="メイリオ" panose="020B0604030504040204" pitchFamily="50" charset="-128"/>
                <a:ea typeface="メイリオ" panose="020B0604030504040204" pitchFamily="50" charset="-128"/>
              </a:rPr>
              <a:t>072-624-4668</a:t>
            </a:r>
            <a:r>
              <a:rPr lang="ja-JP" altLang="en-US" sz="1800" b="1" dirty="0">
                <a:solidFill>
                  <a:schemeClr val="tx1"/>
                </a:solidFill>
                <a:latin typeface="メイリオ" panose="020B0604030504040204" pitchFamily="50" charset="-128"/>
                <a:ea typeface="メイリオ" panose="020B0604030504040204" pitchFamily="50" charset="-128"/>
              </a:rPr>
              <a:t>（</a:t>
            </a:r>
            <a:r>
              <a:rPr lang="ja-JP" altLang="en-US" b="1" dirty="0">
                <a:latin typeface="メイリオ" panose="020B0604030504040204" pitchFamily="50" charset="-128"/>
                <a:ea typeface="メイリオ" panose="020B0604030504040204" pitchFamily="50" charset="-128"/>
              </a:rPr>
              <a:t>音声</a:t>
            </a:r>
            <a:r>
              <a:rPr lang="ja-JP" altLang="en-US" sz="1800" b="1" dirty="0">
                <a:solidFill>
                  <a:schemeClr val="tx1"/>
                </a:solidFill>
                <a:latin typeface="メイリオ" panose="020B0604030504040204" pitchFamily="50" charset="-128"/>
                <a:ea typeface="メイリオ" panose="020B0604030504040204" pitchFamily="50" charset="-128"/>
              </a:rPr>
              <a:t>ガイダンスが流れるので４を選択）</a:t>
            </a:r>
            <a:endParaRPr lang="en-US" altLang="ja-JP" sz="1800" b="1" dirty="0">
              <a:solidFill>
                <a:schemeClr val="tx1"/>
              </a:solidFill>
              <a:latin typeface="メイリオ" panose="020B0604030504040204" pitchFamily="50" charset="-128"/>
              <a:ea typeface="メイリオ" panose="020B0604030504040204" pitchFamily="50" charset="-128"/>
            </a:endParaRPr>
          </a:p>
          <a:p>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担　　当　精神保健福祉チーム員</a:t>
            </a:r>
            <a:endParaRPr lang="en-US" altLang="ja-JP" dirty="0">
              <a:latin typeface="Söhne"/>
            </a:endParaRPr>
          </a:p>
          <a:p>
            <a:pPr algn="ctr">
              <a:lnSpc>
                <a:spcPct val="150000"/>
              </a:lnSpc>
            </a:pPr>
            <a:endParaRPr lang="ja-JP" altLang="en-US" dirty="0"/>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01</a:t>
            </a:r>
            <a:endParaRPr lang="ja-JP" altLang="en-US" sz="4800" dirty="0">
              <a:solidFill>
                <a:srgbClr val="FFFDE1"/>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461665"/>
          </a:xfrm>
          <a:prstGeom prst="rect">
            <a:avLst/>
          </a:prstGeom>
          <a:noFill/>
        </p:spPr>
        <p:txBody>
          <a:bodyPr wrap="square" rtlCol="0">
            <a:spAutoFit/>
          </a:bodyPr>
          <a:lstStyle/>
          <a:p>
            <a:r>
              <a:rPr kumimoji="1" lang="ja-JP" altLang="en-US" sz="2400" b="1" i="0" u="none" strike="noStrike" kern="1200" cap="none" spc="0" normalizeH="0" baseline="0" noProof="0" dirty="0">
                <a:ln>
                  <a:noFill/>
                </a:ln>
                <a:solidFill>
                  <a:srgbClr val="FFFDE1"/>
                </a:solidFill>
                <a:effectLst/>
                <a:uLnTx/>
                <a:uFillTx/>
                <a:latin typeface="Segoe UI"/>
                <a:ea typeface="メイリオ"/>
                <a:cs typeface="+mn-cs"/>
              </a:rPr>
              <a:t>精神保健福祉に関する相談は、下記にご連絡ください。</a:t>
            </a:r>
            <a:endParaRPr kumimoji="1" lang="ja-JP" altLang="en-US" sz="1600" dirty="0"/>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34485E"/>
          </a:solidFill>
          <a:ln w="5715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FFFDE1"/>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FFFDE1"/>
                </a:solidFill>
                <a:latin typeface="+mn-ea"/>
                <a:ea typeface="+mn-ea"/>
              </a:rPr>
              <a:t>精神障がいにも対応した地域包括ケアシステムの構築のための</a:t>
            </a:r>
            <a:br>
              <a:rPr lang="en-US" altLang="ja-JP" sz="2400" b="1" dirty="0">
                <a:solidFill>
                  <a:srgbClr val="FFFDE1"/>
                </a:solidFill>
                <a:latin typeface="+mn-ea"/>
                <a:ea typeface="+mn-ea"/>
              </a:rPr>
            </a:br>
            <a:r>
              <a:rPr lang="ja-JP" altLang="en-US" sz="2400" b="1" dirty="0">
                <a:solidFill>
                  <a:srgbClr val="FFFDE1"/>
                </a:solidFill>
                <a:latin typeface="+mn-ea"/>
                <a:ea typeface="+mn-ea"/>
              </a:rPr>
              <a:t>協議の場について</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34485E"/>
          </a:solidFill>
          <a:ln>
            <a:solidFill>
              <a:srgbClr val="344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02</a:t>
            </a:r>
            <a:endParaRPr lang="ja-JP" altLang="en-US" sz="4800" dirty="0">
              <a:solidFill>
                <a:srgbClr val="FFFDE1"/>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42"/>
            <a:ext cx="4098303" cy="1454526"/>
          </a:xfrm>
          <a:prstGeom prst="roundRect">
            <a:avLst>
              <a:gd name="adj" fmla="val 5758"/>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602023" y="5650219"/>
            <a:ext cx="3008563" cy="875126"/>
          </a:xfrm>
          <a:prstGeom prst="rect">
            <a:avLst/>
          </a:prstGeom>
        </p:spPr>
        <p:txBody>
          <a:bodyPr vert="horz" lIns="91440" tIns="45720" rIns="91440" bIns="45720" rtlCol="0" anchor="t">
            <a:normAutofit fontScale="925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・精神科医療機関関係者</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・障がい福祉関係者</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・社会福祉協議会</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・市町村</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620491"/>
          </a:xfrm>
          <a:prstGeom prst="roundRect">
            <a:avLst>
              <a:gd name="adj" fmla="val 16492"/>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2" name="角丸四角形 1">
            <a:extLst>
              <a:ext uri="{FF2B5EF4-FFF2-40B4-BE49-F238E27FC236}">
                <a16:creationId xmlns:a16="http://schemas.microsoft.com/office/drawing/2014/main" id="{D7FA2747-4FDB-4132-B6EB-D67C41A4270C}"/>
              </a:ext>
            </a:extLst>
          </p:cNvPr>
          <p:cNvSpPr/>
          <p:nvPr/>
        </p:nvSpPr>
        <p:spPr>
          <a:xfrm>
            <a:off x="4871864" y="2155413"/>
            <a:ext cx="7056784" cy="4585955"/>
          </a:xfrm>
          <a:prstGeom prst="roundRect">
            <a:avLst>
              <a:gd name="adj" fmla="val 2940"/>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5B9F8A"/>
          </a:solidFill>
          <a:ln>
            <a:solidFill>
              <a:srgbClr val="5B9F8A"/>
            </a:solidFill>
          </a:ln>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5225106" y="2590481"/>
            <a:ext cx="6289935" cy="75605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年１回程度開催し、</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大阪府全体や茨木保健所管内の状況を報告するとともに、管内の課題について意見交換を行っています。</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999205" y="3555028"/>
            <a:ext cx="3008563"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年１回程度</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676959" y="2381932"/>
            <a:ext cx="3906873"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大阪府茨木保健所　精神障がいにも対応した地域包括ケアシステム構築に係る協議の場</a:t>
            </a:r>
          </a:p>
        </p:txBody>
      </p:sp>
      <p:sp>
        <p:nvSpPr>
          <p:cNvPr id="27" name="角丸四角形 1">
            <a:extLst>
              <a:ext uri="{FF2B5EF4-FFF2-40B4-BE49-F238E27FC236}">
                <a16:creationId xmlns:a16="http://schemas.microsoft.com/office/drawing/2014/main" id="{036FC4B8-2A27-4E65-BB45-B479CE7CD9F9}"/>
              </a:ext>
            </a:extLst>
          </p:cNvPr>
          <p:cNvSpPr/>
          <p:nvPr/>
        </p:nvSpPr>
        <p:spPr>
          <a:xfrm>
            <a:off x="445750" y="4230013"/>
            <a:ext cx="4080877" cy="738016"/>
          </a:xfrm>
          <a:prstGeom prst="roundRect">
            <a:avLst>
              <a:gd name="adj" fmla="val 923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4032013"/>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1612060" y="4542172"/>
            <a:ext cx="1675628" cy="36024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大阪府茨木保健所</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0" name="タイトル 1">
            <a:extLst>
              <a:ext uri="{FF2B5EF4-FFF2-40B4-BE49-F238E27FC236}">
                <a16:creationId xmlns:a16="http://schemas.microsoft.com/office/drawing/2014/main" id="{A05DC163-2C80-485F-89F8-04D72ADFA1AC}"/>
              </a:ext>
            </a:extLst>
          </p:cNvPr>
          <p:cNvSpPr txBox="1">
            <a:spLocks/>
          </p:cNvSpPr>
          <p:nvPr/>
        </p:nvSpPr>
        <p:spPr>
          <a:xfrm>
            <a:off x="5220122" y="3422632"/>
            <a:ext cx="6289935" cy="252664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600" b="1" dirty="0">
                <a:solidFill>
                  <a:srgbClr val="44546A">
                    <a:lumMod val="50000"/>
                  </a:srgbClr>
                </a:solidFill>
                <a:latin typeface="メイリオ" panose="020B0604030504040204" pitchFamily="50" charset="-128"/>
                <a:ea typeface="メイリオ" panose="020B0604030504040204" pitchFamily="50" charset="-128"/>
              </a:rPr>
              <a:t>令和</a:t>
            </a:r>
            <a:r>
              <a:rPr lang="en-US" altLang="ja-JP" sz="1600" b="1" dirty="0">
                <a:solidFill>
                  <a:srgbClr val="44546A">
                    <a:lumMod val="50000"/>
                  </a:srgbClr>
                </a:solidFill>
                <a:latin typeface="メイリオ" panose="020B0604030504040204" pitchFamily="50" charset="-128"/>
                <a:ea typeface="メイリオ" panose="020B0604030504040204" pitchFamily="50" charset="-128"/>
              </a:rPr>
              <a:t>7</a:t>
            </a:r>
            <a:r>
              <a:rPr lang="ja-JP" altLang="en-US" sz="1600" b="1" dirty="0">
                <a:solidFill>
                  <a:srgbClr val="44546A">
                    <a:lumMod val="50000"/>
                  </a:srgbClr>
                </a:solidFill>
                <a:latin typeface="メイリオ" panose="020B0604030504040204" pitchFamily="50" charset="-128"/>
                <a:ea typeface="メイリオ" panose="020B0604030504040204" pitchFamily="50" charset="-128"/>
              </a:rPr>
              <a:t>年度の開催状況</a:t>
            </a:r>
            <a:endParaRPr lang="en-US" altLang="ja-JP" sz="1600" b="1"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　</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令和</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7</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年９月</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8</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日（月）</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14</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時から</a:t>
            </a:r>
            <a:endParaRPr lang="en-US" altLang="ja-JP" sz="11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　議題</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indent="279400" algn="just">
              <a:lnSpc>
                <a:spcPct val="150000"/>
              </a:lnSpc>
            </a:pPr>
            <a:r>
              <a:rPr lang="ja-JP" altLang="ja-JP" sz="1200" kern="100" dirty="0">
                <a:effectLst/>
                <a:latin typeface="+mj-ea"/>
                <a:cs typeface="Times New Roman" panose="02020603050405020304" pitchFamily="18" charset="0"/>
              </a:rPr>
              <a:t>（１</a:t>
            </a:r>
            <a:r>
              <a:rPr lang="ja-JP" altLang="en-US" sz="1200" kern="100" dirty="0">
                <a:latin typeface="+mj-ea"/>
                <a:cs typeface="Times New Roman" panose="02020603050405020304" pitchFamily="18" charset="0"/>
              </a:rPr>
              <a:t>）</a:t>
            </a:r>
            <a:r>
              <a:rPr lang="ja-JP" altLang="ja-JP" sz="1200" kern="100" dirty="0">
                <a:effectLst/>
                <a:latin typeface="+mj-ea"/>
                <a:cs typeface="Times New Roman" panose="02020603050405020304" pitchFamily="18" charset="0"/>
              </a:rPr>
              <a:t> 茨木保健所管内の概況 </a:t>
            </a:r>
            <a:r>
              <a:rPr lang="ja-JP" altLang="en-US" sz="1200" kern="100" dirty="0">
                <a:effectLst/>
                <a:latin typeface="+mj-ea"/>
                <a:cs typeface="Times New Roman" panose="02020603050405020304" pitchFamily="18" charset="0"/>
              </a:rPr>
              <a:t>（</a:t>
            </a:r>
            <a:r>
              <a:rPr lang="ja-JP" altLang="ja-JP" sz="1200" kern="100" dirty="0">
                <a:effectLst/>
                <a:latin typeface="+mj-ea"/>
                <a:cs typeface="Times New Roman" panose="02020603050405020304" pitchFamily="18" charset="0"/>
              </a:rPr>
              <a:t>令和</a:t>
            </a:r>
            <a:r>
              <a:rPr lang="en-US" altLang="ja-JP" sz="1200" kern="100" dirty="0">
                <a:latin typeface="+mj-ea"/>
                <a:cs typeface="Times New Roman" panose="02020603050405020304" pitchFamily="18" charset="0"/>
              </a:rPr>
              <a:t>6</a:t>
            </a:r>
            <a:r>
              <a:rPr lang="ja-JP" altLang="ja-JP" sz="1200" kern="100" dirty="0">
                <a:effectLst/>
                <a:latin typeface="+mj-ea"/>
                <a:cs typeface="Times New Roman" panose="02020603050405020304" pitchFamily="18" charset="0"/>
              </a:rPr>
              <a:t>年度精神科在院患者調査</a:t>
            </a:r>
            <a:r>
              <a:rPr lang="ja-JP" altLang="en-US" sz="1200" kern="100" dirty="0">
                <a:effectLst/>
                <a:latin typeface="+mj-ea"/>
                <a:cs typeface="Times New Roman" panose="02020603050405020304" pitchFamily="18" charset="0"/>
              </a:rPr>
              <a:t>結果</a:t>
            </a:r>
            <a:r>
              <a:rPr lang="ja-JP" altLang="ja-JP" sz="1200" kern="100" dirty="0">
                <a:effectLst/>
                <a:latin typeface="+mj-ea"/>
                <a:cs typeface="Times New Roman" panose="02020603050405020304" pitchFamily="18" charset="0"/>
              </a:rPr>
              <a:t>報告</a:t>
            </a:r>
            <a:r>
              <a:rPr lang="ja-JP" altLang="en-US" sz="1200" kern="100" dirty="0">
                <a:effectLst/>
                <a:latin typeface="+mj-ea"/>
                <a:cs typeface="Times New Roman" panose="02020603050405020304" pitchFamily="18" charset="0"/>
              </a:rPr>
              <a:t>）</a:t>
            </a:r>
            <a:endParaRPr lang="en-US" altLang="ja-JP" sz="1200" kern="100" dirty="0">
              <a:latin typeface="+mj-ea"/>
              <a:cs typeface="Times New Roman" panose="02020603050405020304" pitchFamily="18" charset="0"/>
            </a:endParaRPr>
          </a:p>
          <a:p>
            <a:pPr indent="279400" algn="just">
              <a:lnSpc>
                <a:spcPct val="150000"/>
              </a:lnSpc>
            </a:pPr>
            <a:r>
              <a:rPr lang="ja-JP" altLang="ja-JP" sz="1200" kern="100" dirty="0">
                <a:effectLst/>
                <a:latin typeface="+mj-ea"/>
                <a:cs typeface="Times New Roman" panose="02020603050405020304" pitchFamily="18" charset="0"/>
              </a:rPr>
              <a:t>（</a:t>
            </a:r>
            <a:r>
              <a:rPr lang="ja-JP" altLang="en-US" sz="1200" kern="100" dirty="0">
                <a:latin typeface="+mj-ea"/>
                <a:cs typeface="Times New Roman" panose="02020603050405020304" pitchFamily="18" charset="0"/>
              </a:rPr>
              <a:t>２</a:t>
            </a:r>
            <a:r>
              <a:rPr lang="ja-JP" altLang="ja-JP" sz="1200" kern="100" dirty="0">
                <a:effectLst/>
                <a:latin typeface="+mj-ea"/>
                <a:cs typeface="Times New Roman" panose="02020603050405020304" pitchFamily="18" charset="0"/>
              </a:rPr>
              <a:t>） 各市町の</a:t>
            </a:r>
            <a:r>
              <a:rPr lang="ja-JP" altLang="ja-JP" sz="1200" dirty="0">
                <a:effectLst/>
                <a:latin typeface="+mj-ea"/>
                <a:cs typeface="Times New Roman" panose="02020603050405020304" pitchFamily="18" charset="0"/>
              </a:rPr>
              <a:t>「にも包括」の取り組み状況と今後の予定について</a:t>
            </a:r>
            <a:endParaRPr lang="en-US" altLang="ja-JP" sz="1200" dirty="0">
              <a:effectLst/>
              <a:latin typeface="+mj-ea"/>
              <a:cs typeface="Times New Roman" panose="02020603050405020304" pitchFamily="18" charset="0"/>
            </a:endParaRPr>
          </a:p>
          <a:p>
            <a:pPr indent="279400" algn="just">
              <a:lnSpc>
                <a:spcPct val="150000"/>
              </a:lnSpc>
            </a:pPr>
            <a:r>
              <a:rPr lang="ja-JP" altLang="ja-JP" sz="1200" dirty="0">
                <a:effectLst/>
                <a:latin typeface="+mj-ea"/>
                <a:cs typeface="Times New Roman" panose="02020603050405020304" pitchFamily="18" charset="0"/>
              </a:rPr>
              <a:t>（</a:t>
            </a:r>
            <a:r>
              <a:rPr lang="ja-JP" altLang="en-US" sz="1200" dirty="0">
                <a:latin typeface="+mj-ea"/>
                <a:cs typeface="Times New Roman" panose="02020603050405020304" pitchFamily="18" charset="0"/>
              </a:rPr>
              <a:t>３</a:t>
            </a:r>
            <a:r>
              <a:rPr lang="ja-JP" altLang="ja-JP" sz="1200" dirty="0">
                <a:effectLst/>
                <a:latin typeface="+mj-ea"/>
                <a:cs typeface="Times New Roman" panose="02020603050405020304" pitchFamily="18" charset="0"/>
              </a:rPr>
              <a:t>）</a:t>
            </a:r>
            <a:r>
              <a:rPr lang="en-US" altLang="ja-JP" sz="1200" dirty="0">
                <a:effectLst/>
                <a:latin typeface="+mj-ea"/>
                <a:cs typeface="Times New Roman" panose="02020603050405020304" pitchFamily="18" charset="0"/>
              </a:rPr>
              <a:t> </a:t>
            </a:r>
            <a:r>
              <a:rPr lang="ja-JP" altLang="en-US" sz="1200" dirty="0">
                <a:latin typeface="+mj-ea"/>
                <a:cs typeface="Times New Roman" panose="02020603050405020304" pitchFamily="18" charset="0"/>
              </a:rPr>
              <a:t>大</a:t>
            </a:r>
            <a:r>
              <a:rPr lang="ja-JP" altLang="en-US" sz="1200" dirty="0">
                <a:effectLst/>
                <a:latin typeface="+mj-ea"/>
                <a:cs typeface="Times New Roman" panose="02020603050405020304" pitchFamily="18" charset="0"/>
              </a:rPr>
              <a:t>阪府における精神障がいにも対応した地域包括ケアシステムや</a:t>
            </a:r>
            <a:endParaRPr lang="en-US" altLang="ja-JP" sz="1200" dirty="0">
              <a:effectLst/>
              <a:latin typeface="+mj-ea"/>
              <a:cs typeface="Times New Roman" panose="02020603050405020304" pitchFamily="18" charset="0"/>
            </a:endParaRPr>
          </a:p>
          <a:p>
            <a:pPr indent="279400" algn="just">
              <a:lnSpc>
                <a:spcPct val="150000"/>
              </a:lnSpc>
            </a:pPr>
            <a:r>
              <a:rPr lang="ja-JP" altLang="en-US" sz="1200" dirty="0">
                <a:latin typeface="+mj-ea"/>
                <a:cs typeface="Times New Roman" panose="02020603050405020304" pitchFamily="18" charset="0"/>
              </a:rPr>
              <a:t>　　　</a:t>
            </a:r>
            <a:r>
              <a:rPr lang="ja-JP" altLang="en-US" sz="1200" dirty="0">
                <a:effectLst/>
                <a:latin typeface="+mj-ea"/>
                <a:cs typeface="Times New Roman" panose="02020603050405020304" pitchFamily="18" charset="0"/>
              </a:rPr>
              <a:t>在院患者の状況と大阪府の取組みについて</a:t>
            </a:r>
            <a:endParaRPr lang="en-US" altLang="ja-JP" sz="1200" dirty="0">
              <a:effectLst/>
              <a:latin typeface="+mj-ea"/>
              <a:cs typeface="Times New Roman" panose="02020603050405020304" pitchFamily="18" charset="0"/>
            </a:endParaRPr>
          </a:p>
          <a:p>
            <a:pPr indent="279400" algn="just">
              <a:lnSpc>
                <a:spcPct val="150000"/>
              </a:lnSpc>
            </a:pPr>
            <a:r>
              <a:rPr lang="ja-JP" altLang="en-US" sz="1200" dirty="0">
                <a:effectLst/>
                <a:latin typeface="+mj-ea"/>
                <a:cs typeface="Times New Roman" panose="02020603050405020304" pitchFamily="18" charset="0"/>
              </a:rPr>
              <a:t>（４） 医療機関・地域の相談支援事業所からの事例報告と意見交換</a:t>
            </a:r>
          </a:p>
          <a:p>
            <a:pPr indent="279400" algn="just">
              <a:lnSpc>
                <a:spcPct val="150000"/>
              </a:lnSpc>
            </a:pP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204310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2EE94C60-AAF5-CD4B-6707-5AC966056DEE}"/>
              </a:ext>
            </a:extLst>
          </p:cNvPr>
          <p:cNvSpPr/>
          <p:nvPr/>
        </p:nvSpPr>
        <p:spPr>
          <a:xfrm>
            <a:off x="811327" y="2033003"/>
            <a:ext cx="10881419" cy="1656183"/>
          </a:xfrm>
          <a:prstGeom prst="roundRect">
            <a:avLst>
              <a:gd name="adj" fmla="val 1496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7" name="タイトル 1">
            <a:extLst>
              <a:ext uri="{FF2B5EF4-FFF2-40B4-BE49-F238E27FC236}">
                <a16:creationId xmlns:a16="http://schemas.microsoft.com/office/drawing/2014/main" id="{D9C1A2DE-5D16-D410-6936-CBFFAEE38C1A}"/>
              </a:ext>
            </a:extLst>
          </p:cNvPr>
          <p:cNvSpPr txBox="1">
            <a:spLocks/>
          </p:cNvSpPr>
          <p:nvPr/>
        </p:nvSpPr>
        <p:spPr>
          <a:xfrm>
            <a:off x="1252345" y="2618749"/>
            <a:ext cx="2739296" cy="657970"/>
          </a:xfrm>
          <a:prstGeom prst="rect">
            <a:avLst/>
          </a:prstGeom>
        </p:spPr>
        <p:txBody>
          <a:bodyPr vert="horz" lIns="91440" tIns="45720" rIns="91440" bIns="45720" rtlCol="0" anchor="t">
            <a:normAutofit fontScale="70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2800" b="1" dirty="0">
                <a:solidFill>
                  <a:prstClr val="black"/>
                </a:solidFill>
                <a:latin typeface="メイリオ" panose="020B0604030504040204" pitchFamily="50" charset="-128"/>
                <a:ea typeface="メイリオ" panose="020B0604030504040204" pitchFamily="50" charset="-128"/>
              </a:rPr>
              <a:t>精神保健福祉チームの</a:t>
            </a:r>
            <a:endParaRPr lang="en-US" altLang="ja-JP" sz="2800" b="1" dirty="0">
              <a:solidFill>
                <a:prstClr val="black"/>
              </a:solidFill>
              <a:latin typeface="メイリオ" panose="020B0604030504040204" pitchFamily="50" charset="-128"/>
              <a:ea typeface="メイリオ" panose="020B0604030504040204" pitchFamily="50" charset="-128"/>
            </a:endParaRPr>
          </a:p>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2800" b="1" dirty="0">
                <a:solidFill>
                  <a:prstClr val="black"/>
                </a:solidFill>
                <a:latin typeface="メイリオ" panose="020B0604030504040204" pitchFamily="50" charset="-128"/>
                <a:ea typeface="メイリオ" panose="020B0604030504040204" pitchFamily="50" charset="-128"/>
              </a:rPr>
              <a:t>ホームページ</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18" name="タイトル 1">
            <a:extLst>
              <a:ext uri="{FF2B5EF4-FFF2-40B4-BE49-F238E27FC236}">
                <a16:creationId xmlns:a16="http://schemas.microsoft.com/office/drawing/2014/main" id="{767AE674-A1D5-076D-24AF-4D0C0B4E1556}"/>
              </a:ext>
            </a:extLst>
          </p:cNvPr>
          <p:cNvSpPr txBox="1">
            <a:spLocks/>
          </p:cNvSpPr>
          <p:nvPr/>
        </p:nvSpPr>
        <p:spPr>
          <a:xfrm>
            <a:off x="4136306" y="2420888"/>
            <a:ext cx="7432302" cy="43204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こころの健康相談の他、依存症・自殺対策や研修・市民講座などの情報を発信しています。</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3" name="円/楕円 22">
            <a:extLst>
              <a:ext uri="{FF2B5EF4-FFF2-40B4-BE49-F238E27FC236}">
                <a16:creationId xmlns:a16="http://schemas.microsoft.com/office/drawing/2014/main" id="{99941390-5261-4EBC-0C9E-2CE771A61CE5}"/>
              </a:ext>
            </a:extLst>
          </p:cNvPr>
          <p:cNvSpPr/>
          <p:nvPr/>
        </p:nvSpPr>
        <p:spPr>
          <a:xfrm>
            <a:off x="353469" y="2369675"/>
            <a:ext cx="907044" cy="907044"/>
          </a:xfrm>
          <a:prstGeom prst="ellipse">
            <a:avLst/>
          </a:prstGeom>
          <a:solidFill>
            <a:srgbClr val="5B9F8A"/>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1</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4" name="角丸四角形 1">
            <a:extLst>
              <a:ext uri="{FF2B5EF4-FFF2-40B4-BE49-F238E27FC236}">
                <a16:creationId xmlns:a16="http://schemas.microsoft.com/office/drawing/2014/main" id="{50BA4E58-AE68-4F0D-B1D0-796A26A9FD70}"/>
              </a:ext>
            </a:extLst>
          </p:cNvPr>
          <p:cNvSpPr/>
          <p:nvPr/>
        </p:nvSpPr>
        <p:spPr>
          <a:xfrm>
            <a:off x="1520767" y="332656"/>
            <a:ext cx="9150463" cy="1080000"/>
          </a:xfrm>
          <a:prstGeom prst="roundRect">
            <a:avLst>
              <a:gd name="adj" fmla="val 21554"/>
            </a:avLst>
          </a:prstGeom>
          <a:solidFill>
            <a:srgbClr val="34485E"/>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FFFDE1"/>
                </a:solidFill>
              </a:rPr>
              <a:t>　　</a:t>
            </a:r>
          </a:p>
        </p:txBody>
      </p:sp>
      <p:sp>
        <p:nvSpPr>
          <p:cNvPr id="25" name="タイトル 1">
            <a:extLst>
              <a:ext uri="{FF2B5EF4-FFF2-40B4-BE49-F238E27FC236}">
                <a16:creationId xmlns:a16="http://schemas.microsoft.com/office/drawing/2014/main" id="{3A8BE68F-1C25-4D8F-A370-D9247A64F4B7}"/>
              </a:ext>
            </a:extLst>
          </p:cNvPr>
          <p:cNvSpPr txBox="1">
            <a:spLocks/>
          </p:cNvSpPr>
          <p:nvPr/>
        </p:nvSpPr>
        <p:spPr>
          <a:xfrm>
            <a:off x="2910523" y="468277"/>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FFFDE1"/>
                </a:solidFill>
                <a:latin typeface="+mn-ea"/>
                <a:ea typeface="+mn-ea"/>
              </a:rPr>
              <a:t>情報提供</a:t>
            </a:r>
            <a:endParaRPr lang="en-US" altLang="ja-JP" sz="4400" b="1" dirty="0">
              <a:solidFill>
                <a:srgbClr val="FFFDE1"/>
              </a:solidFill>
              <a:latin typeface="+mn-ea"/>
              <a:ea typeface="+mn-ea"/>
            </a:endParaRPr>
          </a:p>
        </p:txBody>
      </p:sp>
      <p:sp>
        <p:nvSpPr>
          <p:cNvPr id="27" name="楕円 26">
            <a:hlinkClick r:id="rId3" action="ppaction://hlinksldjump"/>
            <a:extLst>
              <a:ext uri="{FF2B5EF4-FFF2-40B4-BE49-F238E27FC236}">
                <a16:creationId xmlns:a16="http://schemas.microsoft.com/office/drawing/2014/main" id="{581E6311-241F-4F35-825A-1A51D2309E5D}"/>
              </a:ext>
            </a:extLst>
          </p:cNvPr>
          <p:cNvSpPr>
            <a:spLocks noChangeAspect="1"/>
          </p:cNvSpPr>
          <p:nvPr/>
        </p:nvSpPr>
        <p:spPr>
          <a:xfrm>
            <a:off x="1032288" y="171102"/>
            <a:ext cx="1332000" cy="1332000"/>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メイリオ" panose="020B0604030504040204" pitchFamily="50" charset="-128"/>
                <a:ea typeface="メイリオ" panose="020B0604030504040204" pitchFamily="50" charset="-128"/>
              </a:rPr>
              <a:t>03</a:t>
            </a:r>
            <a:endParaRPr lang="ja-JP" altLang="en-US" sz="4800" dirty="0">
              <a:solidFill>
                <a:srgbClr val="FFFDE1"/>
              </a:solidFill>
              <a:latin typeface="メイリオ" panose="020B0604030504040204" pitchFamily="50" charset="-128"/>
              <a:ea typeface="メイリオ" panose="020B0604030504040204" pitchFamily="50" charset="-128"/>
            </a:endParaRPr>
          </a:p>
        </p:txBody>
      </p:sp>
      <p:sp>
        <p:nvSpPr>
          <p:cNvPr id="26" name="角丸四角形 1">
            <a:extLst>
              <a:ext uri="{FF2B5EF4-FFF2-40B4-BE49-F238E27FC236}">
                <a16:creationId xmlns:a16="http://schemas.microsoft.com/office/drawing/2014/main" id="{F698F395-27B3-40BA-BC86-0583CAFC50F8}"/>
              </a:ext>
            </a:extLst>
          </p:cNvPr>
          <p:cNvSpPr/>
          <p:nvPr/>
        </p:nvSpPr>
        <p:spPr>
          <a:xfrm>
            <a:off x="834691" y="4473116"/>
            <a:ext cx="10881419" cy="1656183"/>
          </a:xfrm>
          <a:prstGeom prst="roundRect">
            <a:avLst>
              <a:gd name="adj" fmla="val 1496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029575F4-0E45-4767-A258-4E7BCC89268B}"/>
              </a:ext>
            </a:extLst>
          </p:cNvPr>
          <p:cNvSpPr txBox="1">
            <a:spLocks/>
          </p:cNvSpPr>
          <p:nvPr/>
        </p:nvSpPr>
        <p:spPr>
          <a:xfrm>
            <a:off x="1133997" y="5009852"/>
            <a:ext cx="2739296" cy="657970"/>
          </a:xfrm>
          <a:prstGeom prst="rect">
            <a:avLst/>
          </a:prstGeom>
        </p:spPr>
        <p:txBody>
          <a:bodyPr vert="horz" lIns="91440" tIns="45720" rIns="91440" bIns="45720" rtlCol="0" anchor="t">
            <a:normAutofit fontScale="77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保健所の</a:t>
            </a:r>
            <a:r>
              <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YouTube</a:t>
            </a:r>
          </a:p>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チャンネル</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30" name="円/楕円 22">
            <a:extLst>
              <a:ext uri="{FF2B5EF4-FFF2-40B4-BE49-F238E27FC236}">
                <a16:creationId xmlns:a16="http://schemas.microsoft.com/office/drawing/2014/main" id="{3A62BE9F-F21A-4C2E-A9EE-8BE8C90E40D8}"/>
              </a:ext>
            </a:extLst>
          </p:cNvPr>
          <p:cNvSpPr/>
          <p:nvPr/>
        </p:nvSpPr>
        <p:spPr>
          <a:xfrm>
            <a:off x="376833" y="4760778"/>
            <a:ext cx="907044" cy="907044"/>
          </a:xfrm>
          <a:prstGeom prst="ellipse">
            <a:avLst/>
          </a:prstGeom>
          <a:solidFill>
            <a:srgbClr val="5B9F8A"/>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2</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4" name="タイトル 1">
            <a:extLst>
              <a:ext uri="{FF2B5EF4-FFF2-40B4-BE49-F238E27FC236}">
                <a16:creationId xmlns:a16="http://schemas.microsoft.com/office/drawing/2014/main" id="{B89B376A-A25E-4194-B494-DD1541F25FF8}"/>
              </a:ext>
            </a:extLst>
          </p:cNvPr>
          <p:cNvSpPr txBox="1">
            <a:spLocks/>
          </p:cNvSpPr>
          <p:nvPr/>
        </p:nvSpPr>
        <p:spPr>
          <a:xfrm>
            <a:off x="4136306" y="2895711"/>
            <a:ext cx="7432302" cy="43204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en-US" altLang="ja-JP" sz="1400" b="0" i="0" u="none" strike="noStrike" kern="1200" cap="none" spc="0" normalizeH="0" baseline="0" noProof="0" dirty="0">
                <a:ln>
                  <a:noFill/>
                </a:ln>
                <a:solidFill>
                  <a:schemeClr val="bg2">
                    <a:lumMod val="50000"/>
                  </a:schemeClr>
                </a:solidFill>
                <a:effectLst/>
                <a:uLnTx/>
                <a:uFillTx/>
                <a:latin typeface="メイリオ" panose="020B0604030504040204" pitchFamily="50" charset="-128"/>
                <a:ea typeface="メイリオ" panose="020B0604030504040204" pitchFamily="50" charset="-128"/>
                <a:hlinkClick r:id="rId4">
                  <a:extLst>
                    <a:ext uri="{A12FA001-AC4F-418D-AE19-62706E023703}">
                      <ahyp:hlinkClr xmlns:ahyp="http://schemas.microsoft.com/office/drawing/2018/hyperlinkcolor" val="tx"/>
                    </a:ext>
                  </a:extLst>
                </a:hlinkClick>
              </a:rPr>
              <a:t>https://www.pref.osaka.lg.jp/o100130/ibarakihoken/kokoro/index.html</a:t>
            </a:r>
            <a:endParaRPr kumimoji="1" lang="en-US" altLang="ja-JP" sz="1400" b="0" i="0" u="none" strike="noStrike" kern="1200" cap="none" spc="0" normalizeH="0" baseline="0" noProof="0" dirty="0">
              <a:ln>
                <a:noFill/>
              </a:ln>
              <a:solidFill>
                <a:schemeClr val="bg2">
                  <a:lumMod val="50000"/>
                </a:scheme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chemeClr val="bg2">
                  <a:lumMod val="50000"/>
                </a:schemeClr>
              </a:solidFill>
              <a:effectLst/>
              <a:uLnTx/>
              <a:uFillTx/>
              <a:latin typeface="メイリオ" panose="020B0604030504040204" pitchFamily="50" charset="-128"/>
              <a:ea typeface="メイリオ" panose="020B0604030504040204" pitchFamily="50" charset="-128"/>
            </a:endParaRPr>
          </a:p>
        </p:txBody>
      </p:sp>
      <p:sp>
        <p:nvSpPr>
          <p:cNvPr id="15" name="タイトル 1">
            <a:extLst>
              <a:ext uri="{FF2B5EF4-FFF2-40B4-BE49-F238E27FC236}">
                <a16:creationId xmlns:a16="http://schemas.microsoft.com/office/drawing/2014/main" id="{978CE85C-626F-4385-A91C-6721CC3CD293}"/>
              </a:ext>
            </a:extLst>
          </p:cNvPr>
          <p:cNvSpPr txBox="1">
            <a:spLocks/>
          </p:cNvSpPr>
          <p:nvPr/>
        </p:nvSpPr>
        <p:spPr>
          <a:xfrm>
            <a:off x="4130835" y="4869160"/>
            <a:ext cx="7432302" cy="43204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府民や関係機関に向けて動画による啓発情報等を発信しています。</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 name="テキスト ボックス 2">
            <a:extLst>
              <a:ext uri="{FF2B5EF4-FFF2-40B4-BE49-F238E27FC236}">
                <a16:creationId xmlns:a16="http://schemas.microsoft.com/office/drawing/2014/main" id="{F933E8D5-B207-4662-AA80-4A540C229A4F}"/>
              </a:ext>
            </a:extLst>
          </p:cNvPr>
          <p:cNvSpPr txBox="1"/>
          <p:nvPr/>
        </p:nvSpPr>
        <p:spPr>
          <a:xfrm>
            <a:off x="4130834" y="5312821"/>
            <a:ext cx="7561911" cy="492443"/>
          </a:xfrm>
          <a:prstGeom prst="rect">
            <a:avLst/>
          </a:prstGeom>
          <a:noFill/>
        </p:spPr>
        <p:txBody>
          <a:bodyPr wrap="square" rtlCol="0">
            <a:spAutoFit/>
          </a:bodyPr>
          <a:lstStyle/>
          <a:p>
            <a:r>
              <a:rPr kumimoji="1" lang="en-US" altLang="ja-JP" sz="1300" dirty="0">
                <a:solidFill>
                  <a:schemeClr val="bg2">
                    <a:lumMod val="50000"/>
                  </a:schemeClr>
                </a:solidFill>
                <a:hlinkClick r:id="rId5">
                  <a:extLst>
                    <a:ext uri="{A12FA001-AC4F-418D-AE19-62706E023703}">
                      <ahyp:hlinkClr xmlns:ahyp="http://schemas.microsoft.com/office/drawing/2018/hyperlinkcolor" val="tx"/>
                    </a:ext>
                  </a:extLst>
                </a:hlinkClick>
              </a:rPr>
              <a:t>https://www.youtube.com/@%E8%8C%A8%E6%9C%A8%E4%BF%9D%E5%81%A5%E6%89%80-x4z</a:t>
            </a:r>
            <a:endParaRPr kumimoji="1" lang="en-US" altLang="ja-JP" sz="1300" dirty="0">
              <a:solidFill>
                <a:schemeClr val="bg2">
                  <a:lumMod val="50000"/>
                </a:schemeClr>
              </a:solidFill>
            </a:endParaRPr>
          </a:p>
          <a:p>
            <a:endParaRPr kumimoji="1" lang="ja-JP" altLang="en-US" sz="1300" dirty="0">
              <a:solidFill>
                <a:schemeClr val="bg2">
                  <a:lumMod val="50000"/>
                </a:schemeClr>
              </a:solidFill>
            </a:endParaRPr>
          </a:p>
        </p:txBody>
      </p:sp>
    </p:spTree>
    <p:extLst>
      <p:ext uri="{BB962C8B-B14F-4D97-AF65-F5344CB8AC3E}">
        <p14:creationId xmlns:p14="http://schemas.microsoft.com/office/powerpoint/2010/main" val="34463052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ユーザー定義 7">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FFFDE1"/>
      </a:hlink>
      <a:folHlink>
        <a:srgbClr val="FFFDE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444</Words>
  <Application>Microsoft Office PowerPoint</Application>
  <PresentationFormat>ワイド画面</PresentationFormat>
  <Paragraphs>63</Paragraphs>
  <Slides>4</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Söhne</vt:lpstr>
      <vt:lpstr>メイリオ</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2026-07-24T03:56:15Z</dcterms:modified>
</cp:coreProperties>
</file>