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1791" r:id="rId3"/>
    <p:sldId id="1792" r:id="rId4"/>
    <p:sldId id="1793" r:id="rId5"/>
    <p:sldId id="1729" r:id="rId6"/>
    <p:sldId id="273" r:id="rId7"/>
    <p:sldId id="1761" r:id="rId8"/>
    <p:sldId id="263" r:id="rId9"/>
    <p:sldId id="1738" r:id="rId10"/>
    <p:sldId id="264" r:id="rId11"/>
    <p:sldId id="1740" r:id="rId12"/>
    <p:sldId id="1760" r:id="rId13"/>
    <p:sldId id="274" r:id="rId14"/>
    <p:sldId id="1739" r:id="rId15"/>
    <p:sldId id="265" r:id="rId16"/>
    <p:sldId id="1741" r:id="rId17"/>
    <p:sldId id="1764" r:id="rId18"/>
    <p:sldId id="266" r:id="rId19"/>
    <p:sldId id="268" r:id="rId20"/>
    <p:sldId id="1742" r:id="rId21"/>
    <p:sldId id="1736" r:id="rId22"/>
    <p:sldId id="1737" r:id="rId23"/>
    <p:sldId id="270" r:id="rId24"/>
    <p:sldId id="1794" r:id="rId25"/>
    <p:sldId id="271" r:id="rId26"/>
    <p:sldId id="1745" r:id="rId27"/>
  </p:sldIdLst>
  <p:sldSz cx="9144000" cy="6858000" type="screen4x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入谷　真弘" initials="入谷　真弘" lastIdx="2" clrIdx="0">
    <p:extLst>
      <p:ext uri="{19B8F6BF-5375-455C-9EA6-DF929625EA0E}">
        <p15:presenceInfo xmlns:p15="http://schemas.microsoft.com/office/powerpoint/2012/main" userId="S::IritaniM@lan.pref.osaka.jp::266ce78c-4c94-451f-a159-cd41a7b1b4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p:normalViewPr>
  <p:slideViewPr>
    <p:cSldViewPr snapToGrid="0">
      <p:cViewPr varScale="1">
        <p:scale>
          <a:sx n="111" d="100"/>
          <a:sy n="111" d="100"/>
        </p:scale>
        <p:origin x="16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7D76F-D223-44C9-B376-47C3B8E87D3F}" type="doc">
      <dgm:prSet loTypeId="urn:microsoft.com/office/officeart/2005/8/layout/hChevron3" loCatId="process" qsTypeId="urn:microsoft.com/office/officeart/2005/8/quickstyle/simple1" qsCatId="simple" csTypeId="urn:microsoft.com/office/officeart/2005/8/colors/accent1_2" csCatId="accent1" phldr="1"/>
      <dgm:spPr/>
    </dgm:pt>
    <dgm:pt modelId="{F0479665-DA31-483D-94B1-756D6BE330C6}">
      <dgm:prSet phldrT="[テキスト]" custT="1"/>
      <dgm:spPr>
        <a:xfrm>
          <a:off x="1243" y="71557"/>
          <a:ext cx="1463040" cy="585216"/>
        </a:xfrm>
        <a:prstGeom prst="homePlate">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Meiryo UI" panose="020B0604030504040204" pitchFamily="50" charset="-128"/>
              <a:ea typeface="Meiryo UI" panose="020B0604030504040204" pitchFamily="50" charset="-128"/>
              <a:cs typeface="+mn-cs"/>
            </a:rPr>
            <a:t>法定点検</a:t>
          </a:r>
        </a:p>
      </dgm:t>
    </dgm:pt>
    <dgm:pt modelId="{9C45D950-417B-49A1-AFA5-C719DF1A28E7}" type="parTrans" cxnId="{8A49019D-7886-40C9-AF8B-5BDC38E37ECA}">
      <dgm:prSet/>
      <dgm:spPr/>
      <dgm:t>
        <a:bodyPr/>
        <a:lstStyle/>
        <a:p>
          <a:endParaRPr kumimoji="1" lang="ja-JP" altLang="en-US" sz="1600"/>
        </a:p>
      </dgm:t>
    </dgm:pt>
    <dgm:pt modelId="{099912A1-D5F8-4842-A84F-7E16B6C62E1B}" type="sibTrans" cxnId="{8A49019D-7886-40C9-AF8B-5BDC38E37ECA}">
      <dgm:prSet/>
      <dgm:spPr/>
      <dgm:t>
        <a:bodyPr/>
        <a:lstStyle/>
        <a:p>
          <a:endParaRPr kumimoji="1" lang="ja-JP" altLang="en-US" sz="1600"/>
        </a:p>
      </dgm:t>
    </dgm:pt>
    <dgm:pt modelId="{3DEDE84E-C6C5-46A6-AF09-CB3778A5B2A2}">
      <dgm:prSet phldrT="[テキスト]" custT="1"/>
      <dgm:spPr>
        <a:xfrm>
          <a:off x="1171675"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Meiryo UI" panose="020B0604030504040204" pitchFamily="50" charset="-128"/>
              <a:ea typeface="Meiryo UI" panose="020B0604030504040204" pitchFamily="50" charset="-128"/>
              <a:cs typeface="+mn-cs"/>
            </a:rPr>
            <a:t>職員点検</a:t>
          </a:r>
        </a:p>
      </dgm:t>
    </dgm:pt>
    <dgm:pt modelId="{5E8F81E4-724A-49E6-B293-67A72A54FDE6}" type="parTrans" cxnId="{BBE92F4D-3676-4681-A133-C6944B13A7DC}">
      <dgm:prSet/>
      <dgm:spPr/>
      <dgm:t>
        <a:bodyPr/>
        <a:lstStyle/>
        <a:p>
          <a:endParaRPr kumimoji="1" lang="ja-JP" altLang="en-US" sz="1600"/>
        </a:p>
      </dgm:t>
    </dgm:pt>
    <dgm:pt modelId="{C410BEB1-3B3C-4207-974A-025EFB65F761}" type="sibTrans" cxnId="{BBE92F4D-3676-4681-A133-C6944B13A7DC}">
      <dgm:prSet/>
      <dgm:spPr/>
      <dgm:t>
        <a:bodyPr/>
        <a:lstStyle/>
        <a:p>
          <a:endParaRPr kumimoji="1" lang="ja-JP" altLang="en-US" sz="1600"/>
        </a:p>
      </dgm:t>
    </dgm:pt>
    <dgm:pt modelId="{C3018DC7-6E8E-4FF2-87FC-9D0074240EDB}">
      <dgm:prSet phldrT="[テキスト]" custT="1"/>
      <dgm:spPr>
        <a:xfrm>
          <a:off x="2342108"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Meiryo UI" panose="020B0604030504040204" pitchFamily="50" charset="-128"/>
              <a:ea typeface="Meiryo UI" panose="020B0604030504040204" pitchFamily="50" charset="-128"/>
              <a:cs typeface="+mn-cs"/>
            </a:rPr>
            <a:t>職員点検</a:t>
          </a:r>
        </a:p>
      </dgm:t>
    </dgm:pt>
    <dgm:pt modelId="{2CED9801-00CF-4AB2-BFDD-C94CD08BE6AF}" type="parTrans" cxnId="{2E61D0AE-5102-4F52-8192-2951AAA1654E}">
      <dgm:prSet/>
      <dgm:spPr/>
      <dgm:t>
        <a:bodyPr/>
        <a:lstStyle/>
        <a:p>
          <a:endParaRPr kumimoji="1" lang="ja-JP" altLang="en-US" sz="1600"/>
        </a:p>
      </dgm:t>
    </dgm:pt>
    <dgm:pt modelId="{4D92999C-F4DC-46AC-8EB3-A6E119AA982D}" type="sibTrans" cxnId="{2E61D0AE-5102-4F52-8192-2951AAA1654E}">
      <dgm:prSet/>
      <dgm:spPr/>
      <dgm:t>
        <a:bodyPr/>
        <a:lstStyle/>
        <a:p>
          <a:endParaRPr kumimoji="1" lang="ja-JP" altLang="en-US" sz="1600"/>
        </a:p>
      </dgm:t>
    </dgm:pt>
    <dgm:pt modelId="{38DD3600-269A-47EA-ABE3-B4A6B0E25B03}">
      <dgm:prSet phldrT="[テキスト]" custT="1"/>
      <dgm:spPr>
        <a:xfrm>
          <a:off x="7023838"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Meiryo UI" panose="020B0604030504040204" pitchFamily="50" charset="-128"/>
              <a:ea typeface="Meiryo UI" panose="020B0604030504040204" pitchFamily="50" charset="-128"/>
              <a:cs typeface="+mn-cs"/>
            </a:rPr>
            <a:t>職員点検</a:t>
          </a:r>
        </a:p>
      </dgm:t>
    </dgm:pt>
    <dgm:pt modelId="{1CA1041F-5C93-4658-9167-C342BBC56E7C}" type="parTrans" cxnId="{F78E077D-BB3D-4C64-9973-8D56F4DF4DEC}">
      <dgm:prSet/>
      <dgm:spPr/>
      <dgm:t>
        <a:bodyPr/>
        <a:lstStyle/>
        <a:p>
          <a:endParaRPr kumimoji="1" lang="ja-JP" altLang="en-US" sz="1600"/>
        </a:p>
      </dgm:t>
    </dgm:pt>
    <dgm:pt modelId="{4319F4C3-13AC-4732-9228-F16827CC202B}" type="sibTrans" cxnId="{F78E077D-BB3D-4C64-9973-8D56F4DF4DEC}">
      <dgm:prSet/>
      <dgm:spPr/>
      <dgm:t>
        <a:bodyPr/>
        <a:lstStyle/>
        <a:p>
          <a:endParaRPr kumimoji="1" lang="ja-JP" altLang="en-US" sz="1600"/>
        </a:p>
      </dgm:t>
    </dgm:pt>
    <dgm:pt modelId="{69BBA9C2-712E-4B8F-9BC8-65F00C3D6D1B}">
      <dgm:prSet phldrT="[テキスト]" custT="1"/>
      <dgm:spPr>
        <a:xfrm>
          <a:off x="3512540"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Meiryo UI" panose="020B0604030504040204" pitchFamily="50" charset="-128"/>
              <a:ea typeface="Meiryo UI" panose="020B0604030504040204" pitchFamily="50" charset="-128"/>
              <a:cs typeface="+mn-cs"/>
            </a:rPr>
            <a:t>職員点検</a:t>
          </a:r>
        </a:p>
      </dgm:t>
    </dgm:pt>
    <dgm:pt modelId="{4CE6B14A-07FC-4C5B-89D6-0EFC8F20456C}" type="parTrans" cxnId="{599D30B5-8D6F-43D9-810A-A89A57E7AF57}">
      <dgm:prSet/>
      <dgm:spPr/>
      <dgm:t>
        <a:bodyPr/>
        <a:lstStyle/>
        <a:p>
          <a:endParaRPr kumimoji="1" lang="ja-JP" altLang="en-US" sz="1600"/>
        </a:p>
      </dgm:t>
    </dgm:pt>
    <dgm:pt modelId="{26D838A5-E07D-40E5-8967-30286DAAAA5F}" type="sibTrans" cxnId="{599D30B5-8D6F-43D9-810A-A89A57E7AF57}">
      <dgm:prSet/>
      <dgm:spPr/>
      <dgm:t>
        <a:bodyPr/>
        <a:lstStyle/>
        <a:p>
          <a:endParaRPr kumimoji="1" lang="ja-JP" altLang="en-US" sz="1600"/>
        </a:p>
      </dgm:t>
    </dgm:pt>
    <dgm:pt modelId="{28C400AF-C160-408D-AF84-D7C51E30E91B}">
      <dgm:prSet phldrT="[テキスト]" custT="1"/>
      <dgm:spPr>
        <a:xfrm>
          <a:off x="4682973"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Meiryo UI" panose="020B0604030504040204" pitchFamily="50" charset="-128"/>
              <a:ea typeface="Meiryo UI" panose="020B0604030504040204" pitchFamily="50" charset="-128"/>
              <a:cs typeface="+mn-cs"/>
            </a:rPr>
            <a:t>職員点検</a:t>
          </a:r>
        </a:p>
      </dgm:t>
    </dgm:pt>
    <dgm:pt modelId="{1A949A9E-C697-4CC9-98F1-1CE0166C1CA4}" type="parTrans" cxnId="{71AA9AE1-D24E-4EFE-8012-F7670940C230}">
      <dgm:prSet/>
      <dgm:spPr/>
      <dgm:t>
        <a:bodyPr/>
        <a:lstStyle/>
        <a:p>
          <a:endParaRPr kumimoji="1" lang="ja-JP" altLang="en-US" sz="1600"/>
        </a:p>
      </dgm:t>
    </dgm:pt>
    <dgm:pt modelId="{5E09C8AC-25E5-44A4-AC76-5B845206D4AF}" type="sibTrans" cxnId="{71AA9AE1-D24E-4EFE-8012-F7670940C230}">
      <dgm:prSet/>
      <dgm:spPr/>
      <dgm:t>
        <a:bodyPr/>
        <a:lstStyle/>
        <a:p>
          <a:endParaRPr kumimoji="1" lang="ja-JP" altLang="en-US" sz="1600"/>
        </a:p>
      </dgm:t>
    </dgm:pt>
    <dgm:pt modelId="{DAF9953A-C011-4F2A-8247-6329C9783E27}">
      <dgm:prSet phldrT="[テキスト]" custT="1"/>
      <dgm:spPr>
        <a:xfrm>
          <a:off x="5853405" y="71557"/>
          <a:ext cx="1463040" cy="585216"/>
        </a:xfrm>
        <a:prstGeom prst="chevron">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ja-JP" altLang="en-US" sz="1400" dirty="0">
              <a:solidFill>
                <a:sysClr val="window" lastClr="FFFFFF"/>
              </a:solidFill>
              <a:latin typeface="Meiryo UI" panose="020B0604030504040204" pitchFamily="50" charset="-128"/>
              <a:ea typeface="Meiryo UI" panose="020B0604030504040204" pitchFamily="50" charset="-128"/>
              <a:cs typeface="+mn-cs"/>
            </a:rPr>
            <a:t>法定点検</a:t>
          </a:r>
        </a:p>
      </dgm:t>
    </dgm:pt>
    <dgm:pt modelId="{AD1FA259-47E1-45E0-99FE-3C5B13AC7BC0}" type="parTrans" cxnId="{E9FED6B5-BFEB-4000-8F5D-AA6367A07502}">
      <dgm:prSet/>
      <dgm:spPr/>
      <dgm:t>
        <a:bodyPr/>
        <a:lstStyle/>
        <a:p>
          <a:endParaRPr kumimoji="1" lang="ja-JP" altLang="en-US" sz="1600"/>
        </a:p>
      </dgm:t>
    </dgm:pt>
    <dgm:pt modelId="{C2657A9B-BEC1-4AFC-A339-00222FC394D9}" type="sibTrans" cxnId="{E9FED6B5-BFEB-4000-8F5D-AA6367A07502}">
      <dgm:prSet/>
      <dgm:spPr/>
      <dgm:t>
        <a:bodyPr/>
        <a:lstStyle/>
        <a:p>
          <a:endParaRPr kumimoji="1" lang="ja-JP" altLang="en-US" sz="1600"/>
        </a:p>
      </dgm:t>
    </dgm:pt>
    <dgm:pt modelId="{6A3BC679-D55A-4A66-927F-3224B70DDCBC}" type="pres">
      <dgm:prSet presAssocID="{9647D76F-D223-44C9-B376-47C3B8E87D3F}" presName="Name0" presStyleCnt="0">
        <dgm:presLayoutVars>
          <dgm:dir/>
          <dgm:resizeHandles val="exact"/>
        </dgm:presLayoutVars>
      </dgm:prSet>
      <dgm:spPr/>
    </dgm:pt>
    <dgm:pt modelId="{B1DE7533-21D5-4600-8D37-7953F9C86A3F}" type="pres">
      <dgm:prSet presAssocID="{F0479665-DA31-483D-94B1-756D6BE330C6}" presName="parTxOnly" presStyleLbl="node1" presStyleIdx="0" presStyleCnt="7">
        <dgm:presLayoutVars>
          <dgm:bulletEnabled val="1"/>
        </dgm:presLayoutVars>
      </dgm:prSet>
      <dgm:spPr/>
    </dgm:pt>
    <dgm:pt modelId="{1E22614A-DA04-4811-8E02-06335C0F9B15}" type="pres">
      <dgm:prSet presAssocID="{099912A1-D5F8-4842-A84F-7E16B6C62E1B}" presName="parSpace" presStyleCnt="0"/>
      <dgm:spPr/>
    </dgm:pt>
    <dgm:pt modelId="{97A54B86-F489-4949-A97A-5CABBF1A5274}" type="pres">
      <dgm:prSet presAssocID="{3DEDE84E-C6C5-46A6-AF09-CB3778A5B2A2}" presName="parTxOnly" presStyleLbl="node1" presStyleIdx="1" presStyleCnt="7">
        <dgm:presLayoutVars>
          <dgm:bulletEnabled val="1"/>
        </dgm:presLayoutVars>
      </dgm:prSet>
      <dgm:spPr/>
    </dgm:pt>
    <dgm:pt modelId="{F801630A-DE8C-430B-B792-EBDE946E1EE9}" type="pres">
      <dgm:prSet presAssocID="{C410BEB1-3B3C-4207-974A-025EFB65F761}" presName="parSpace" presStyleCnt="0"/>
      <dgm:spPr/>
    </dgm:pt>
    <dgm:pt modelId="{C4632949-F66D-4A19-BE6D-5B6AE0526148}" type="pres">
      <dgm:prSet presAssocID="{C3018DC7-6E8E-4FF2-87FC-9D0074240EDB}" presName="parTxOnly" presStyleLbl="node1" presStyleIdx="2" presStyleCnt="7">
        <dgm:presLayoutVars>
          <dgm:bulletEnabled val="1"/>
        </dgm:presLayoutVars>
      </dgm:prSet>
      <dgm:spPr/>
    </dgm:pt>
    <dgm:pt modelId="{0DAE483B-B11E-4AEF-8C1C-008AF7AD8628}" type="pres">
      <dgm:prSet presAssocID="{4D92999C-F4DC-46AC-8EB3-A6E119AA982D}" presName="parSpace" presStyleCnt="0"/>
      <dgm:spPr/>
    </dgm:pt>
    <dgm:pt modelId="{224003EC-BED1-4DA8-B04F-9C98F4645B41}" type="pres">
      <dgm:prSet presAssocID="{69BBA9C2-712E-4B8F-9BC8-65F00C3D6D1B}" presName="parTxOnly" presStyleLbl="node1" presStyleIdx="3" presStyleCnt="7">
        <dgm:presLayoutVars>
          <dgm:bulletEnabled val="1"/>
        </dgm:presLayoutVars>
      </dgm:prSet>
      <dgm:spPr/>
    </dgm:pt>
    <dgm:pt modelId="{A5D465B4-349A-4413-84AB-7B029A5DA05F}" type="pres">
      <dgm:prSet presAssocID="{26D838A5-E07D-40E5-8967-30286DAAAA5F}" presName="parSpace" presStyleCnt="0"/>
      <dgm:spPr/>
    </dgm:pt>
    <dgm:pt modelId="{766A0D91-44CD-4ABC-BA64-EB869C2D0F85}" type="pres">
      <dgm:prSet presAssocID="{28C400AF-C160-408D-AF84-D7C51E30E91B}" presName="parTxOnly" presStyleLbl="node1" presStyleIdx="4" presStyleCnt="7">
        <dgm:presLayoutVars>
          <dgm:bulletEnabled val="1"/>
        </dgm:presLayoutVars>
      </dgm:prSet>
      <dgm:spPr/>
    </dgm:pt>
    <dgm:pt modelId="{39CC5CFA-9A24-49A3-BA57-1D794B22D49E}" type="pres">
      <dgm:prSet presAssocID="{5E09C8AC-25E5-44A4-AC76-5B845206D4AF}" presName="parSpace" presStyleCnt="0"/>
      <dgm:spPr/>
    </dgm:pt>
    <dgm:pt modelId="{1FFDD45B-FBA7-4526-A49C-789242C85684}" type="pres">
      <dgm:prSet presAssocID="{DAF9953A-C011-4F2A-8247-6329C9783E27}" presName="parTxOnly" presStyleLbl="node1" presStyleIdx="5" presStyleCnt="7">
        <dgm:presLayoutVars>
          <dgm:bulletEnabled val="1"/>
        </dgm:presLayoutVars>
      </dgm:prSet>
      <dgm:spPr/>
    </dgm:pt>
    <dgm:pt modelId="{4C46C6F0-1256-4B19-9409-0F8E884B498A}" type="pres">
      <dgm:prSet presAssocID="{C2657A9B-BEC1-4AFC-A339-00222FC394D9}" presName="parSpace" presStyleCnt="0"/>
      <dgm:spPr/>
    </dgm:pt>
    <dgm:pt modelId="{AF06C0A8-4419-453B-B9BB-D3081CEE2EFE}" type="pres">
      <dgm:prSet presAssocID="{38DD3600-269A-47EA-ABE3-B4A6B0E25B03}" presName="parTxOnly" presStyleLbl="node1" presStyleIdx="6" presStyleCnt="7">
        <dgm:presLayoutVars>
          <dgm:bulletEnabled val="1"/>
        </dgm:presLayoutVars>
      </dgm:prSet>
      <dgm:spPr/>
    </dgm:pt>
  </dgm:ptLst>
  <dgm:cxnLst>
    <dgm:cxn modelId="{DD850307-AC4D-4144-A26D-86D64672265B}" type="presOf" srcId="{28C400AF-C160-408D-AF84-D7C51E30E91B}" destId="{766A0D91-44CD-4ABC-BA64-EB869C2D0F85}" srcOrd="0" destOrd="0" presId="urn:microsoft.com/office/officeart/2005/8/layout/hChevron3"/>
    <dgm:cxn modelId="{FCD20E1B-5ADA-4D08-BC25-4A203F9BA43F}" type="presOf" srcId="{F0479665-DA31-483D-94B1-756D6BE330C6}" destId="{B1DE7533-21D5-4600-8D37-7953F9C86A3F}" srcOrd="0" destOrd="0" presId="urn:microsoft.com/office/officeart/2005/8/layout/hChevron3"/>
    <dgm:cxn modelId="{3F5F675D-4C49-4F0C-ABE2-05F144B3DAE5}" type="presOf" srcId="{69BBA9C2-712E-4B8F-9BC8-65F00C3D6D1B}" destId="{224003EC-BED1-4DA8-B04F-9C98F4645B41}" srcOrd="0" destOrd="0" presId="urn:microsoft.com/office/officeart/2005/8/layout/hChevron3"/>
    <dgm:cxn modelId="{1D731869-B6D1-4545-8690-AC1112B0D7AF}" type="presOf" srcId="{C3018DC7-6E8E-4FF2-87FC-9D0074240EDB}" destId="{C4632949-F66D-4A19-BE6D-5B6AE0526148}" srcOrd="0" destOrd="0" presId="urn:microsoft.com/office/officeart/2005/8/layout/hChevron3"/>
    <dgm:cxn modelId="{BBE92F4D-3676-4681-A133-C6944B13A7DC}" srcId="{9647D76F-D223-44C9-B376-47C3B8E87D3F}" destId="{3DEDE84E-C6C5-46A6-AF09-CB3778A5B2A2}" srcOrd="1" destOrd="0" parTransId="{5E8F81E4-724A-49E6-B293-67A72A54FDE6}" sibTransId="{C410BEB1-3B3C-4207-974A-025EFB65F761}"/>
    <dgm:cxn modelId="{9E77DF4F-C965-470E-961A-D2DBEEC64339}" type="presOf" srcId="{9647D76F-D223-44C9-B376-47C3B8E87D3F}" destId="{6A3BC679-D55A-4A66-927F-3224B70DDCBC}" srcOrd="0" destOrd="0" presId="urn:microsoft.com/office/officeart/2005/8/layout/hChevron3"/>
    <dgm:cxn modelId="{F78E077D-BB3D-4C64-9973-8D56F4DF4DEC}" srcId="{9647D76F-D223-44C9-B376-47C3B8E87D3F}" destId="{38DD3600-269A-47EA-ABE3-B4A6B0E25B03}" srcOrd="6" destOrd="0" parTransId="{1CA1041F-5C93-4658-9167-C342BBC56E7C}" sibTransId="{4319F4C3-13AC-4732-9228-F16827CC202B}"/>
    <dgm:cxn modelId="{8A49019D-7886-40C9-AF8B-5BDC38E37ECA}" srcId="{9647D76F-D223-44C9-B376-47C3B8E87D3F}" destId="{F0479665-DA31-483D-94B1-756D6BE330C6}" srcOrd="0" destOrd="0" parTransId="{9C45D950-417B-49A1-AFA5-C719DF1A28E7}" sibTransId="{099912A1-D5F8-4842-A84F-7E16B6C62E1B}"/>
    <dgm:cxn modelId="{2E61D0AE-5102-4F52-8192-2951AAA1654E}" srcId="{9647D76F-D223-44C9-B376-47C3B8E87D3F}" destId="{C3018DC7-6E8E-4FF2-87FC-9D0074240EDB}" srcOrd="2" destOrd="0" parTransId="{2CED9801-00CF-4AB2-BFDD-C94CD08BE6AF}" sibTransId="{4D92999C-F4DC-46AC-8EB3-A6E119AA982D}"/>
    <dgm:cxn modelId="{599D30B5-8D6F-43D9-810A-A89A57E7AF57}" srcId="{9647D76F-D223-44C9-B376-47C3B8E87D3F}" destId="{69BBA9C2-712E-4B8F-9BC8-65F00C3D6D1B}" srcOrd="3" destOrd="0" parTransId="{4CE6B14A-07FC-4C5B-89D6-0EFC8F20456C}" sibTransId="{26D838A5-E07D-40E5-8967-30286DAAAA5F}"/>
    <dgm:cxn modelId="{E9FED6B5-BFEB-4000-8F5D-AA6367A07502}" srcId="{9647D76F-D223-44C9-B376-47C3B8E87D3F}" destId="{DAF9953A-C011-4F2A-8247-6329C9783E27}" srcOrd="5" destOrd="0" parTransId="{AD1FA259-47E1-45E0-99FE-3C5B13AC7BC0}" sibTransId="{C2657A9B-BEC1-4AFC-A339-00222FC394D9}"/>
    <dgm:cxn modelId="{1E5387BE-A961-49F9-9512-129A31D461EE}" type="presOf" srcId="{3DEDE84E-C6C5-46A6-AF09-CB3778A5B2A2}" destId="{97A54B86-F489-4949-A97A-5CABBF1A5274}" srcOrd="0" destOrd="0" presId="urn:microsoft.com/office/officeart/2005/8/layout/hChevron3"/>
    <dgm:cxn modelId="{542728D1-F50D-475A-A312-5707ECAA3DF4}" type="presOf" srcId="{DAF9953A-C011-4F2A-8247-6329C9783E27}" destId="{1FFDD45B-FBA7-4526-A49C-789242C85684}" srcOrd="0" destOrd="0" presId="urn:microsoft.com/office/officeart/2005/8/layout/hChevron3"/>
    <dgm:cxn modelId="{71AA9AE1-D24E-4EFE-8012-F7670940C230}" srcId="{9647D76F-D223-44C9-B376-47C3B8E87D3F}" destId="{28C400AF-C160-408D-AF84-D7C51E30E91B}" srcOrd="4" destOrd="0" parTransId="{1A949A9E-C697-4CC9-98F1-1CE0166C1CA4}" sibTransId="{5E09C8AC-25E5-44A4-AC76-5B845206D4AF}"/>
    <dgm:cxn modelId="{A92E7BEE-8BAA-4A42-8E4A-4F5BDB862569}" type="presOf" srcId="{38DD3600-269A-47EA-ABE3-B4A6B0E25B03}" destId="{AF06C0A8-4419-453B-B9BB-D3081CEE2EFE}" srcOrd="0" destOrd="0" presId="urn:microsoft.com/office/officeart/2005/8/layout/hChevron3"/>
    <dgm:cxn modelId="{C1265C0F-5555-4B2C-8E8F-92BCE4557C4E}" type="presParOf" srcId="{6A3BC679-D55A-4A66-927F-3224B70DDCBC}" destId="{B1DE7533-21D5-4600-8D37-7953F9C86A3F}" srcOrd="0" destOrd="0" presId="urn:microsoft.com/office/officeart/2005/8/layout/hChevron3"/>
    <dgm:cxn modelId="{3D83B530-D917-48CD-97D4-991ED82C65A7}" type="presParOf" srcId="{6A3BC679-D55A-4A66-927F-3224B70DDCBC}" destId="{1E22614A-DA04-4811-8E02-06335C0F9B15}" srcOrd="1" destOrd="0" presId="urn:microsoft.com/office/officeart/2005/8/layout/hChevron3"/>
    <dgm:cxn modelId="{D93784DF-3696-4C7E-8ED5-69B8FE73EADD}" type="presParOf" srcId="{6A3BC679-D55A-4A66-927F-3224B70DDCBC}" destId="{97A54B86-F489-4949-A97A-5CABBF1A5274}" srcOrd="2" destOrd="0" presId="urn:microsoft.com/office/officeart/2005/8/layout/hChevron3"/>
    <dgm:cxn modelId="{A09C1604-0079-4885-BF85-2AEAC79280D6}" type="presParOf" srcId="{6A3BC679-D55A-4A66-927F-3224B70DDCBC}" destId="{F801630A-DE8C-430B-B792-EBDE946E1EE9}" srcOrd="3" destOrd="0" presId="urn:microsoft.com/office/officeart/2005/8/layout/hChevron3"/>
    <dgm:cxn modelId="{00246A3A-399F-43ED-88B5-E05A986C7881}" type="presParOf" srcId="{6A3BC679-D55A-4A66-927F-3224B70DDCBC}" destId="{C4632949-F66D-4A19-BE6D-5B6AE0526148}" srcOrd="4" destOrd="0" presId="urn:microsoft.com/office/officeart/2005/8/layout/hChevron3"/>
    <dgm:cxn modelId="{FB58E130-7B9C-40D4-99DF-E18F546EB737}" type="presParOf" srcId="{6A3BC679-D55A-4A66-927F-3224B70DDCBC}" destId="{0DAE483B-B11E-4AEF-8C1C-008AF7AD8628}" srcOrd="5" destOrd="0" presId="urn:microsoft.com/office/officeart/2005/8/layout/hChevron3"/>
    <dgm:cxn modelId="{7F44EFF6-0629-4CAD-8ACD-283473F3419E}" type="presParOf" srcId="{6A3BC679-D55A-4A66-927F-3224B70DDCBC}" destId="{224003EC-BED1-4DA8-B04F-9C98F4645B41}" srcOrd="6" destOrd="0" presId="urn:microsoft.com/office/officeart/2005/8/layout/hChevron3"/>
    <dgm:cxn modelId="{4A2BAFFC-F4E3-4316-BAFA-A33C28749DA9}" type="presParOf" srcId="{6A3BC679-D55A-4A66-927F-3224B70DDCBC}" destId="{A5D465B4-349A-4413-84AB-7B029A5DA05F}" srcOrd="7" destOrd="0" presId="urn:microsoft.com/office/officeart/2005/8/layout/hChevron3"/>
    <dgm:cxn modelId="{3F836799-F871-47D3-BF48-609F57766797}" type="presParOf" srcId="{6A3BC679-D55A-4A66-927F-3224B70DDCBC}" destId="{766A0D91-44CD-4ABC-BA64-EB869C2D0F85}" srcOrd="8" destOrd="0" presId="urn:microsoft.com/office/officeart/2005/8/layout/hChevron3"/>
    <dgm:cxn modelId="{622E753A-90D2-45FA-9AF1-02C67463E7A6}" type="presParOf" srcId="{6A3BC679-D55A-4A66-927F-3224B70DDCBC}" destId="{39CC5CFA-9A24-49A3-BA57-1D794B22D49E}" srcOrd="9" destOrd="0" presId="urn:microsoft.com/office/officeart/2005/8/layout/hChevron3"/>
    <dgm:cxn modelId="{BA2379B9-381B-4D34-BA69-9A13539AE422}" type="presParOf" srcId="{6A3BC679-D55A-4A66-927F-3224B70DDCBC}" destId="{1FFDD45B-FBA7-4526-A49C-789242C85684}" srcOrd="10" destOrd="0" presId="urn:microsoft.com/office/officeart/2005/8/layout/hChevron3"/>
    <dgm:cxn modelId="{8F8BBB7A-47BC-4E1B-976D-76C261C2053B}" type="presParOf" srcId="{6A3BC679-D55A-4A66-927F-3224B70DDCBC}" destId="{4C46C6F0-1256-4B19-9409-0F8E884B498A}" srcOrd="11" destOrd="0" presId="urn:microsoft.com/office/officeart/2005/8/layout/hChevron3"/>
    <dgm:cxn modelId="{E116868D-B04C-4C15-AD0A-EF43D428C44C}" type="presParOf" srcId="{6A3BC679-D55A-4A66-927F-3224B70DDCBC}" destId="{AF06C0A8-4419-453B-B9BB-D3081CEE2EFE}"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E7533-21D5-4600-8D37-7953F9C86A3F}">
      <dsp:nvSpPr>
        <dsp:cNvPr id="0" name=""/>
        <dsp:cNvSpPr/>
      </dsp:nvSpPr>
      <dsp:spPr>
        <a:xfrm>
          <a:off x="1243" y="71557"/>
          <a:ext cx="1463040" cy="585216"/>
        </a:xfrm>
        <a:prstGeom prst="homePlate">
          <a:avLst/>
        </a:prstGeom>
        <a:solidFill>
          <a:srgbClr val="F79646">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Meiryo UI" panose="020B0604030504040204" pitchFamily="50" charset="-128"/>
              <a:ea typeface="Meiryo UI" panose="020B0604030504040204" pitchFamily="50" charset="-128"/>
              <a:cs typeface="+mn-cs"/>
            </a:rPr>
            <a:t>法定点検</a:t>
          </a:r>
        </a:p>
      </dsp:txBody>
      <dsp:txXfrm>
        <a:off x="1243" y="71557"/>
        <a:ext cx="1316736" cy="585216"/>
      </dsp:txXfrm>
    </dsp:sp>
    <dsp:sp modelId="{97A54B86-F489-4949-A97A-5CABBF1A5274}">
      <dsp:nvSpPr>
        <dsp:cNvPr id="0" name=""/>
        <dsp:cNvSpPr/>
      </dsp:nvSpPr>
      <dsp:spPr>
        <a:xfrm>
          <a:off x="1171675"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Meiryo UI" panose="020B0604030504040204" pitchFamily="50" charset="-128"/>
              <a:ea typeface="Meiryo UI" panose="020B0604030504040204" pitchFamily="50" charset="-128"/>
              <a:cs typeface="+mn-cs"/>
            </a:rPr>
            <a:t>職員点検</a:t>
          </a:r>
        </a:p>
      </dsp:txBody>
      <dsp:txXfrm>
        <a:off x="1464283" y="71557"/>
        <a:ext cx="877824" cy="585216"/>
      </dsp:txXfrm>
    </dsp:sp>
    <dsp:sp modelId="{C4632949-F66D-4A19-BE6D-5B6AE0526148}">
      <dsp:nvSpPr>
        <dsp:cNvPr id="0" name=""/>
        <dsp:cNvSpPr/>
      </dsp:nvSpPr>
      <dsp:spPr>
        <a:xfrm>
          <a:off x="2342108"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Meiryo UI" panose="020B0604030504040204" pitchFamily="50" charset="-128"/>
              <a:ea typeface="Meiryo UI" panose="020B0604030504040204" pitchFamily="50" charset="-128"/>
              <a:cs typeface="+mn-cs"/>
            </a:rPr>
            <a:t>職員点検</a:t>
          </a:r>
        </a:p>
      </dsp:txBody>
      <dsp:txXfrm>
        <a:off x="2634716" y="71557"/>
        <a:ext cx="877824" cy="585216"/>
      </dsp:txXfrm>
    </dsp:sp>
    <dsp:sp modelId="{224003EC-BED1-4DA8-B04F-9C98F4645B41}">
      <dsp:nvSpPr>
        <dsp:cNvPr id="0" name=""/>
        <dsp:cNvSpPr/>
      </dsp:nvSpPr>
      <dsp:spPr>
        <a:xfrm>
          <a:off x="3512540"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Meiryo UI" panose="020B0604030504040204" pitchFamily="50" charset="-128"/>
              <a:ea typeface="Meiryo UI" panose="020B0604030504040204" pitchFamily="50" charset="-128"/>
              <a:cs typeface="+mn-cs"/>
            </a:rPr>
            <a:t>職員点検</a:t>
          </a:r>
        </a:p>
      </dsp:txBody>
      <dsp:txXfrm>
        <a:off x="3805148" y="71557"/>
        <a:ext cx="877824" cy="585216"/>
      </dsp:txXfrm>
    </dsp:sp>
    <dsp:sp modelId="{766A0D91-44CD-4ABC-BA64-EB869C2D0F85}">
      <dsp:nvSpPr>
        <dsp:cNvPr id="0" name=""/>
        <dsp:cNvSpPr/>
      </dsp:nvSpPr>
      <dsp:spPr>
        <a:xfrm>
          <a:off x="4682973"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Meiryo UI" panose="020B0604030504040204" pitchFamily="50" charset="-128"/>
              <a:ea typeface="Meiryo UI" panose="020B0604030504040204" pitchFamily="50" charset="-128"/>
              <a:cs typeface="+mn-cs"/>
            </a:rPr>
            <a:t>職員点検</a:t>
          </a:r>
        </a:p>
      </dsp:txBody>
      <dsp:txXfrm>
        <a:off x="4975581" y="71557"/>
        <a:ext cx="877824" cy="585216"/>
      </dsp:txXfrm>
    </dsp:sp>
    <dsp:sp modelId="{1FFDD45B-FBA7-4526-A49C-789242C85684}">
      <dsp:nvSpPr>
        <dsp:cNvPr id="0" name=""/>
        <dsp:cNvSpPr/>
      </dsp:nvSpPr>
      <dsp:spPr>
        <a:xfrm>
          <a:off x="5853405" y="71557"/>
          <a:ext cx="1463040" cy="585216"/>
        </a:xfrm>
        <a:prstGeom prst="chevron">
          <a:avLst/>
        </a:prstGeom>
        <a:solidFill>
          <a:srgbClr val="F79646">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Meiryo UI" panose="020B0604030504040204" pitchFamily="50" charset="-128"/>
              <a:ea typeface="Meiryo UI" panose="020B0604030504040204" pitchFamily="50" charset="-128"/>
              <a:cs typeface="+mn-cs"/>
            </a:rPr>
            <a:t>法定点検</a:t>
          </a:r>
        </a:p>
      </dsp:txBody>
      <dsp:txXfrm>
        <a:off x="6146013" y="71557"/>
        <a:ext cx="877824" cy="585216"/>
      </dsp:txXfrm>
    </dsp:sp>
    <dsp:sp modelId="{AF06C0A8-4419-453B-B9BB-D3081CEE2EFE}">
      <dsp:nvSpPr>
        <dsp:cNvPr id="0" name=""/>
        <dsp:cNvSpPr/>
      </dsp:nvSpPr>
      <dsp:spPr>
        <a:xfrm>
          <a:off x="7023838" y="71557"/>
          <a:ext cx="1463040" cy="58521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ysClr val="window" lastClr="FFFFFF"/>
              </a:solidFill>
              <a:latin typeface="Meiryo UI" panose="020B0604030504040204" pitchFamily="50" charset="-128"/>
              <a:ea typeface="Meiryo UI" panose="020B0604030504040204" pitchFamily="50" charset="-128"/>
              <a:cs typeface="+mn-cs"/>
            </a:rPr>
            <a:t>職員点検</a:t>
          </a:r>
        </a:p>
      </dsp:txBody>
      <dsp:txXfrm>
        <a:off x="7316446" y="71557"/>
        <a:ext cx="877824" cy="58521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880101" cy="490354"/>
          </a:xfrm>
          <a:prstGeom prst="rect">
            <a:avLst/>
          </a:prstGeom>
        </p:spPr>
        <p:txBody>
          <a:bodyPr vert="horz" lIns="89660" tIns="44832" rIns="89660" bIns="4483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5" y="3"/>
            <a:ext cx="2880101" cy="490354"/>
          </a:xfrm>
          <a:prstGeom prst="rect">
            <a:avLst/>
          </a:prstGeom>
        </p:spPr>
        <p:txBody>
          <a:bodyPr vert="horz" lIns="89660" tIns="44832" rIns="89660" bIns="44832" rtlCol="0"/>
          <a:lstStyle>
            <a:lvl1pPr algn="r">
              <a:defRPr sz="1200"/>
            </a:lvl1pPr>
          </a:lstStyle>
          <a:p>
            <a:fld id="{A9BA48F7-4E68-4D74-A857-D27DAC5F70CE}" type="datetimeFigureOut">
              <a:rPr kumimoji="1" lang="ja-JP" altLang="en-US" smtClean="0"/>
              <a:t>2025/1/30</a:t>
            </a:fld>
            <a:endParaRPr kumimoji="1" lang="ja-JP" altLang="en-US"/>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89660" tIns="44832" rIns="89660" bIns="44832" rtlCol="0" anchor="ctr"/>
          <a:lstStyle/>
          <a:p>
            <a:endParaRPr lang="ja-JP" altLang="en-US"/>
          </a:p>
        </p:txBody>
      </p:sp>
      <p:sp>
        <p:nvSpPr>
          <p:cNvPr id="5" name="ノート プレースホルダー 4"/>
          <p:cNvSpPr>
            <a:spLocks noGrp="1"/>
          </p:cNvSpPr>
          <p:nvPr>
            <p:ph type="body" sz="quarter" idx="3"/>
          </p:nvPr>
        </p:nvSpPr>
        <p:spPr>
          <a:xfrm>
            <a:off x="664997" y="4705217"/>
            <a:ext cx="5316870" cy="3849436"/>
          </a:xfrm>
          <a:prstGeom prst="rect">
            <a:avLst/>
          </a:prstGeom>
        </p:spPr>
        <p:txBody>
          <a:bodyPr vert="horz" lIns="89660" tIns="44832" rIns="89660" bIns="448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287059"/>
            <a:ext cx="2880101" cy="490354"/>
          </a:xfrm>
          <a:prstGeom prst="rect">
            <a:avLst/>
          </a:prstGeom>
        </p:spPr>
        <p:txBody>
          <a:bodyPr vert="horz" lIns="89660" tIns="44832" rIns="89660" bIns="4483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5" y="9287059"/>
            <a:ext cx="2880101" cy="490354"/>
          </a:xfrm>
          <a:prstGeom prst="rect">
            <a:avLst/>
          </a:prstGeom>
        </p:spPr>
        <p:txBody>
          <a:bodyPr vert="horz" lIns="89660" tIns="44832" rIns="89660" bIns="44832" rtlCol="0" anchor="b"/>
          <a:lstStyle>
            <a:lvl1pPr algn="r">
              <a:defRPr sz="1200"/>
            </a:lvl1pPr>
          </a:lstStyle>
          <a:p>
            <a:fld id="{4D30F90D-6423-4378-9DEF-072E05B2E717}" type="slidenum">
              <a:rPr kumimoji="1" lang="ja-JP" altLang="en-US" smtClean="0"/>
              <a:t>‹#›</a:t>
            </a:fld>
            <a:endParaRPr kumimoji="1" lang="ja-JP" altLang="en-US"/>
          </a:p>
        </p:txBody>
      </p:sp>
    </p:spTree>
    <p:extLst>
      <p:ext uri="{BB962C8B-B14F-4D97-AF65-F5344CB8AC3E}">
        <p14:creationId xmlns:p14="http://schemas.microsoft.com/office/powerpoint/2010/main" val="30658733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1A78CA-A33A-4694-8E3E-EB3859156838}"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397965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1C29D7-6943-494B-9615-B8CE410140D3}"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251770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FB2A9D-9028-4749-A7DB-CA62472943F0}"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503601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778"/>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311"/>
            </a:lvl1pPr>
            <a:lvl2pPr marL="440275" indent="0" algn="ctr">
              <a:buNone/>
              <a:defRPr sz="1926"/>
            </a:lvl2pPr>
            <a:lvl3pPr marL="880550" indent="0" algn="ctr">
              <a:buNone/>
              <a:defRPr sz="1733"/>
            </a:lvl3pPr>
            <a:lvl4pPr marL="1320825" indent="0" algn="ctr">
              <a:buNone/>
              <a:defRPr sz="1541"/>
            </a:lvl4pPr>
            <a:lvl5pPr marL="1761101" indent="0" algn="ctr">
              <a:buNone/>
              <a:defRPr sz="1541"/>
            </a:lvl5pPr>
            <a:lvl6pPr marL="2201375" indent="0" algn="ctr">
              <a:buNone/>
              <a:defRPr sz="1541"/>
            </a:lvl6pPr>
            <a:lvl7pPr marL="2641651" indent="0" algn="ctr">
              <a:buNone/>
              <a:defRPr sz="1541"/>
            </a:lvl7pPr>
            <a:lvl8pPr marL="3081926" indent="0" algn="ctr">
              <a:buNone/>
              <a:defRPr sz="1541"/>
            </a:lvl8pPr>
            <a:lvl9pPr marL="3522201" indent="0" algn="ctr">
              <a:buNone/>
              <a:defRPr sz="154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C140DF-B2EB-4663-9D4A-0598F90EB3E3}"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825655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53614B-2CB8-4CE8-B007-AF98C87A452C}"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851083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77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311">
                <a:solidFill>
                  <a:schemeClr val="tx1"/>
                </a:solidFill>
              </a:defRPr>
            </a:lvl1pPr>
            <a:lvl2pPr marL="440275" indent="0">
              <a:buNone/>
              <a:defRPr sz="1926">
                <a:solidFill>
                  <a:schemeClr val="tx1">
                    <a:tint val="75000"/>
                  </a:schemeClr>
                </a:solidFill>
              </a:defRPr>
            </a:lvl2pPr>
            <a:lvl3pPr marL="880550" indent="0">
              <a:buNone/>
              <a:defRPr sz="1733">
                <a:solidFill>
                  <a:schemeClr val="tx1">
                    <a:tint val="75000"/>
                  </a:schemeClr>
                </a:solidFill>
              </a:defRPr>
            </a:lvl3pPr>
            <a:lvl4pPr marL="1320825" indent="0">
              <a:buNone/>
              <a:defRPr sz="1541">
                <a:solidFill>
                  <a:schemeClr val="tx1">
                    <a:tint val="75000"/>
                  </a:schemeClr>
                </a:solidFill>
              </a:defRPr>
            </a:lvl4pPr>
            <a:lvl5pPr marL="1761101" indent="0">
              <a:buNone/>
              <a:defRPr sz="1541">
                <a:solidFill>
                  <a:schemeClr val="tx1">
                    <a:tint val="75000"/>
                  </a:schemeClr>
                </a:solidFill>
              </a:defRPr>
            </a:lvl5pPr>
            <a:lvl6pPr marL="2201375" indent="0">
              <a:buNone/>
              <a:defRPr sz="1541">
                <a:solidFill>
                  <a:schemeClr val="tx1">
                    <a:tint val="75000"/>
                  </a:schemeClr>
                </a:solidFill>
              </a:defRPr>
            </a:lvl6pPr>
            <a:lvl7pPr marL="2641651" indent="0">
              <a:buNone/>
              <a:defRPr sz="1541">
                <a:solidFill>
                  <a:schemeClr val="tx1">
                    <a:tint val="75000"/>
                  </a:schemeClr>
                </a:solidFill>
              </a:defRPr>
            </a:lvl7pPr>
            <a:lvl8pPr marL="3081926" indent="0">
              <a:buNone/>
              <a:defRPr sz="1541">
                <a:solidFill>
                  <a:schemeClr val="tx1">
                    <a:tint val="75000"/>
                  </a:schemeClr>
                </a:solidFill>
              </a:defRPr>
            </a:lvl8pPr>
            <a:lvl9pPr marL="3522201" indent="0">
              <a:buNone/>
              <a:defRPr sz="154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2FFF4E3-D3AB-4C4B-9307-9BD40F9B4463}"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566287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8B37C6B-A42C-4A11-8815-8F8388709911}" type="datetime1">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75911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311" b="1"/>
            </a:lvl1pPr>
            <a:lvl2pPr marL="440275" indent="0">
              <a:buNone/>
              <a:defRPr sz="1926" b="1"/>
            </a:lvl2pPr>
            <a:lvl3pPr marL="880550" indent="0">
              <a:buNone/>
              <a:defRPr sz="1733" b="1"/>
            </a:lvl3pPr>
            <a:lvl4pPr marL="1320825" indent="0">
              <a:buNone/>
              <a:defRPr sz="1541" b="1"/>
            </a:lvl4pPr>
            <a:lvl5pPr marL="1761101" indent="0">
              <a:buNone/>
              <a:defRPr sz="1541" b="1"/>
            </a:lvl5pPr>
            <a:lvl6pPr marL="2201375" indent="0">
              <a:buNone/>
              <a:defRPr sz="1541" b="1"/>
            </a:lvl6pPr>
            <a:lvl7pPr marL="2641651" indent="0">
              <a:buNone/>
              <a:defRPr sz="1541" b="1"/>
            </a:lvl7pPr>
            <a:lvl8pPr marL="3081926" indent="0">
              <a:buNone/>
              <a:defRPr sz="1541" b="1"/>
            </a:lvl8pPr>
            <a:lvl9pPr marL="3522201" indent="0">
              <a:buNone/>
              <a:defRPr sz="1541" b="1"/>
            </a:lvl9pPr>
          </a:lstStyle>
          <a:p>
            <a:pPr lvl="0"/>
            <a:r>
              <a:rPr lang="ja-JP" altLang="en-US"/>
              <a:t>マスター テキストの書式設定</a:t>
            </a:r>
          </a:p>
        </p:txBody>
      </p:sp>
      <p:sp>
        <p:nvSpPr>
          <p:cNvPr id="4" name="Content Placeholder 3"/>
          <p:cNvSpPr>
            <a:spLocks noGrp="1"/>
          </p:cNvSpPr>
          <p:nvPr>
            <p:ph sz="half" idx="2"/>
          </p:nvPr>
        </p:nvSpPr>
        <p:spPr>
          <a:xfrm>
            <a:off x="629842" y="2505076"/>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311" b="1"/>
            </a:lvl1pPr>
            <a:lvl2pPr marL="440275" indent="0">
              <a:buNone/>
              <a:defRPr sz="1926" b="1"/>
            </a:lvl2pPr>
            <a:lvl3pPr marL="880550" indent="0">
              <a:buNone/>
              <a:defRPr sz="1733" b="1"/>
            </a:lvl3pPr>
            <a:lvl4pPr marL="1320825" indent="0">
              <a:buNone/>
              <a:defRPr sz="1541" b="1"/>
            </a:lvl4pPr>
            <a:lvl5pPr marL="1761101" indent="0">
              <a:buNone/>
              <a:defRPr sz="1541" b="1"/>
            </a:lvl5pPr>
            <a:lvl6pPr marL="2201375" indent="0">
              <a:buNone/>
              <a:defRPr sz="1541" b="1"/>
            </a:lvl6pPr>
            <a:lvl7pPr marL="2641651" indent="0">
              <a:buNone/>
              <a:defRPr sz="1541" b="1"/>
            </a:lvl7pPr>
            <a:lvl8pPr marL="3081926" indent="0">
              <a:buNone/>
              <a:defRPr sz="1541" b="1"/>
            </a:lvl8pPr>
            <a:lvl9pPr marL="3522201" indent="0">
              <a:buNone/>
              <a:defRPr sz="1541"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6"/>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0F190F-D485-4836-8AB2-58E9050986D0}" type="datetime1">
              <a:rPr kumimoji="1" lang="ja-JP" altLang="en-US" smtClean="0"/>
              <a:t>2025/1/30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882654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0FE3A25-F150-4C54-B518-CD9C7C17293C}" type="datetime1">
              <a:rPr kumimoji="1" lang="ja-JP" altLang="en-US" smtClean="0"/>
              <a:t>2025/1/30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051486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D59DC-B60A-4C28-A4B1-AE771FA02B4A}" type="datetime1">
              <a:rPr kumimoji="1" lang="ja-JP" altLang="en-US" smtClean="0"/>
              <a:t>2025/1/30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99676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081"/>
            </a:lvl1pPr>
          </a:lstStyle>
          <a:p>
            <a:r>
              <a:rPr lang="ja-JP" altLang="en-US"/>
              <a:t>マスター タイトルの書式設定</a:t>
            </a:r>
            <a:endParaRPr lang="en-US" dirty="0"/>
          </a:p>
        </p:txBody>
      </p:sp>
      <p:sp>
        <p:nvSpPr>
          <p:cNvPr id="3" name="Content Placeholder 2"/>
          <p:cNvSpPr>
            <a:spLocks noGrp="1"/>
          </p:cNvSpPr>
          <p:nvPr>
            <p:ph idx="1"/>
          </p:nvPr>
        </p:nvSpPr>
        <p:spPr>
          <a:xfrm>
            <a:off x="3887392" y="987427"/>
            <a:ext cx="4629150" cy="4873625"/>
          </a:xfrm>
        </p:spPr>
        <p:txBody>
          <a:bodyPr/>
          <a:lstStyle>
            <a:lvl1pPr>
              <a:defRPr sz="3081"/>
            </a:lvl1pPr>
            <a:lvl2pPr>
              <a:defRPr sz="2696"/>
            </a:lvl2pPr>
            <a:lvl3pPr>
              <a:defRPr sz="2311"/>
            </a:lvl3pPr>
            <a:lvl4pPr>
              <a:defRPr sz="1926"/>
            </a:lvl4pPr>
            <a:lvl5pPr>
              <a:defRPr sz="1926"/>
            </a:lvl5pPr>
            <a:lvl6pPr>
              <a:defRPr sz="1926"/>
            </a:lvl6pPr>
            <a:lvl7pPr>
              <a:defRPr sz="1926"/>
            </a:lvl7pPr>
            <a:lvl8pPr>
              <a:defRPr sz="1926"/>
            </a:lvl8pPr>
            <a:lvl9pPr>
              <a:defRPr sz="192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541"/>
            </a:lvl1pPr>
            <a:lvl2pPr marL="440275" indent="0">
              <a:buNone/>
              <a:defRPr sz="1348"/>
            </a:lvl2pPr>
            <a:lvl3pPr marL="880550" indent="0">
              <a:buNone/>
              <a:defRPr sz="1155"/>
            </a:lvl3pPr>
            <a:lvl4pPr marL="1320825" indent="0">
              <a:buNone/>
              <a:defRPr sz="963"/>
            </a:lvl4pPr>
            <a:lvl5pPr marL="1761101" indent="0">
              <a:buNone/>
              <a:defRPr sz="963"/>
            </a:lvl5pPr>
            <a:lvl6pPr marL="2201375" indent="0">
              <a:buNone/>
              <a:defRPr sz="963"/>
            </a:lvl6pPr>
            <a:lvl7pPr marL="2641651" indent="0">
              <a:buNone/>
              <a:defRPr sz="963"/>
            </a:lvl7pPr>
            <a:lvl8pPr marL="3081926" indent="0">
              <a:buNone/>
              <a:defRPr sz="963"/>
            </a:lvl8pPr>
            <a:lvl9pPr marL="3522201" indent="0">
              <a:buNone/>
              <a:defRPr sz="96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9D90CD-B367-4104-A917-BB17CFEEBC90}" type="datetime1">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176710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D55B87-8F89-494F-80E5-830B45119782}"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3673756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08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2" y="987427"/>
            <a:ext cx="4629150" cy="4873625"/>
          </a:xfrm>
        </p:spPr>
        <p:txBody>
          <a:bodyPr anchor="t"/>
          <a:lstStyle>
            <a:lvl1pPr marL="0" indent="0">
              <a:buNone/>
              <a:defRPr sz="3081"/>
            </a:lvl1pPr>
            <a:lvl2pPr marL="440275" indent="0">
              <a:buNone/>
              <a:defRPr sz="2696"/>
            </a:lvl2pPr>
            <a:lvl3pPr marL="880550" indent="0">
              <a:buNone/>
              <a:defRPr sz="2311"/>
            </a:lvl3pPr>
            <a:lvl4pPr marL="1320825" indent="0">
              <a:buNone/>
              <a:defRPr sz="1926"/>
            </a:lvl4pPr>
            <a:lvl5pPr marL="1761101" indent="0">
              <a:buNone/>
              <a:defRPr sz="1926"/>
            </a:lvl5pPr>
            <a:lvl6pPr marL="2201375" indent="0">
              <a:buNone/>
              <a:defRPr sz="1926"/>
            </a:lvl6pPr>
            <a:lvl7pPr marL="2641651" indent="0">
              <a:buNone/>
              <a:defRPr sz="1926"/>
            </a:lvl7pPr>
            <a:lvl8pPr marL="3081926" indent="0">
              <a:buNone/>
              <a:defRPr sz="1926"/>
            </a:lvl8pPr>
            <a:lvl9pPr marL="3522201" indent="0">
              <a:buNone/>
              <a:defRPr sz="192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541"/>
            </a:lvl1pPr>
            <a:lvl2pPr marL="440275" indent="0">
              <a:buNone/>
              <a:defRPr sz="1348"/>
            </a:lvl2pPr>
            <a:lvl3pPr marL="880550" indent="0">
              <a:buNone/>
              <a:defRPr sz="1155"/>
            </a:lvl3pPr>
            <a:lvl4pPr marL="1320825" indent="0">
              <a:buNone/>
              <a:defRPr sz="963"/>
            </a:lvl4pPr>
            <a:lvl5pPr marL="1761101" indent="0">
              <a:buNone/>
              <a:defRPr sz="963"/>
            </a:lvl5pPr>
            <a:lvl6pPr marL="2201375" indent="0">
              <a:buNone/>
              <a:defRPr sz="963"/>
            </a:lvl6pPr>
            <a:lvl7pPr marL="2641651" indent="0">
              <a:buNone/>
              <a:defRPr sz="963"/>
            </a:lvl7pPr>
            <a:lvl8pPr marL="3081926" indent="0">
              <a:buNone/>
              <a:defRPr sz="963"/>
            </a:lvl8pPr>
            <a:lvl9pPr marL="3522201" indent="0">
              <a:buNone/>
              <a:defRPr sz="96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64F342-E1EF-4D18-8DA9-7E860BE6F37A}" type="datetime1">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18534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A0F68A-DD35-4258-95EE-8C528ADD1B4E}"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490611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91A3DD-EA9F-49ED-9A22-B8027DC8F53A}"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148366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A158B5-EE9D-4D8A-AAB7-6D01D92DD1E1}" type="datetime1">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136980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1B83593-D36B-4DD0-BB45-0836E5E17DC5}" type="datetime1">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227210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79AEC2-ED70-4305-9838-3D12076DA871}" type="datetime1">
              <a:rPr kumimoji="1" lang="ja-JP" altLang="en-US" smtClean="0"/>
              <a:t>2025/1/30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272970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BED7C8-6649-4357-B32A-1DE5DA3DCA51}" type="datetime1">
              <a:rPr kumimoji="1" lang="ja-JP" altLang="en-US" smtClean="0"/>
              <a:t>2025/1/30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39992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F3D5A-43EF-41A1-80FB-B1F76317600B}" type="datetime1">
              <a:rPr kumimoji="1" lang="ja-JP" altLang="en-US" smtClean="0"/>
              <a:t>2025/1/30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210194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5D2E33-C5E6-4C46-AF3B-BD19376C19D3}" type="datetime1">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96241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C2652F-A365-4234-AEFE-31CF6E653177}" type="datetime1">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417575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20F8-EF72-4ED6-A126-C482039B6B9F}" type="datetime1">
              <a:rPr kumimoji="1" lang="ja-JP" altLang="en-US" smtClean="0"/>
              <a:t>2025/1/30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BEAFE-69FE-4577-B854-0FB5964019F8}" type="slidenum">
              <a:rPr kumimoji="1" lang="ja-JP" altLang="en-US" smtClean="0"/>
              <a:t>‹#›</a:t>
            </a:fld>
            <a:endParaRPr kumimoji="1" lang="ja-JP" altLang="en-US"/>
          </a:p>
        </p:txBody>
      </p:sp>
    </p:spTree>
    <p:extLst>
      <p:ext uri="{BB962C8B-B14F-4D97-AF65-F5344CB8AC3E}">
        <p14:creationId xmlns:p14="http://schemas.microsoft.com/office/powerpoint/2010/main" val="2376731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55">
                <a:solidFill>
                  <a:schemeClr val="tx1">
                    <a:tint val="75000"/>
                  </a:schemeClr>
                </a:solidFill>
              </a:defRPr>
            </a:lvl1pPr>
          </a:lstStyle>
          <a:p>
            <a:fld id="{8346CA11-B9DC-4B44-8FE6-BDC39106B2E2}" type="datetime1">
              <a:rPr kumimoji="1" lang="ja-JP" altLang="en-US" smtClean="0"/>
              <a:t>2025/1/30</a:t>
            </a:fld>
            <a:endParaRPr kumimoji="1" lang="ja-JP" alt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5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55">
                <a:solidFill>
                  <a:schemeClr val="tx1">
                    <a:tint val="75000"/>
                  </a:schemeClr>
                </a:solidFill>
              </a:defRPr>
            </a:lvl1p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512923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880550" rtl="0" eaLnBrk="1" latinLnBrk="0" hangingPunct="1">
        <a:lnSpc>
          <a:spcPct val="90000"/>
        </a:lnSpc>
        <a:spcBef>
          <a:spcPct val="0"/>
        </a:spcBef>
        <a:buNone/>
        <a:defRPr kumimoji="1" sz="4237" kern="1200">
          <a:solidFill>
            <a:schemeClr val="tx1"/>
          </a:solidFill>
          <a:latin typeface="+mj-lt"/>
          <a:ea typeface="+mj-ea"/>
          <a:cs typeface="+mj-cs"/>
        </a:defRPr>
      </a:lvl1pPr>
    </p:titleStyle>
    <p:bodyStyle>
      <a:lvl1pPr marL="220138" indent="-220138" algn="l" defTabSz="880550" rtl="0" eaLnBrk="1" latinLnBrk="0" hangingPunct="1">
        <a:lnSpc>
          <a:spcPct val="90000"/>
        </a:lnSpc>
        <a:spcBef>
          <a:spcPts val="963"/>
        </a:spcBef>
        <a:buFont typeface="Arial" panose="020B0604020202020204" pitchFamily="34" charset="0"/>
        <a:buChar char="•"/>
        <a:defRPr kumimoji="1" sz="2696" kern="1200">
          <a:solidFill>
            <a:schemeClr val="tx1"/>
          </a:solidFill>
          <a:latin typeface="+mn-lt"/>
          <a:ea typeface="+mn-ea"/>
          <a:cs typeface="+mn-cs"/>
        </a:defRPr>
      </a:lvl1pPr>
      <a:lvl2pPr marL="660413" indent="-220138" algn="l" defTabSz="880550" rtl="0" eaLnBrk="1" latinLnBrk="0" hangingPunct="1">
        <a:lnSpc>
          <a:spcPct val="90000"/>
        </a:lnSpc>
        <a:spcBef>
          <a:spcPts val="481"/>
        </a:spcBef>
        <a:buFont typeface="Arial" panose="020B0604020202020204" pitchFamily="34" charset="0"/>
        <a:buChar char="•"/>
        <a:defRPr kumimoji="1" sz="2311" kern="1200">
          <a:solidFill>
            <a:schemeClr val="tx1"/>
          </a:solidFill>
          <a:latin typeface="+mn-lt"/>
          <a:ea typeface="+mn-ea"/>
          <a:cs typeface="+mn-cs"/>
        </a:defRPr>
      </a:lvl2pPr>
      <a:lvl3pPr marL="1100688" indent="-220138" algn="l" defTabSz="880550" rtl="0" eaLnBrk="1" latinLnBrk="0" hangingPunct="1">
        <a:lnSpc>
          <a:spcPct val="90000"/>
        </a:lnSpc>
        <a:spcBef>
          <a:spcPts val="481"/>
        </a:spcBef>
        <a:buFont typeface="Arial" panose="020B0604020202020204" pitchFamily="34" charset="0"/>
        <a:buChar char="•"/>
        <a:defRPr kumimoji="1" sz="1926" kern="1200">
          <a:solidFill>
            <a:schemeClr val="tx1"/>
          </a:solidFill>
          <a:latin typeface="+mn-lt"/>
          <a:ea typeface="+mn-ea"/>
          <a:cs typeface="+mn-cs"/>
        </a:defRPr>
      </a:lvl3pPr>
      <a:lvl4pPr marL="1540963"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4pPr>
      <a:lvl5pPr marL="1981238"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5pPr>
      <a:lvl6pPr marL="2421513"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6pPr>
      <a:lvl7pPr marL="2861788"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7pPr>
      <a:lvl8pPr marL="3302064"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8pPr>
      <a:lvl9pPr marL="3742338" indent="-220138" algn="l" defTabSz="880550" rtl="0" eaLnBrk="1" latinLnBrk="0" hangingPunct="1">
        <a:lnSpc>
          <a:spcPct val="90000"/>
        </a:lnSpc>
        <a:spcBef>
          <a:spcPts val="481"/>
        </a:spcBef>
        <a:buFont typeface="Arial" panose="020B0604020202020204" pitchFamily="34" charset="0"/>
        <a:buChar char="•"/>
        <a:defRPr kumimoji="1" sz="1733" kern="1200">
          <a:solidFill>
            <a:schemeClr val="tx1"/>
          </a:solidFill>
          <a:latin typeface="+mn-lt"/>
          <a:ea typeface="+mn-ea"/>
          <a:cs typeface="+mn-cs"/>
        </a:defRPr>
      </a:lvl9pPr>
    </p:bodyStyle>
    <p:otherStyle>
      <a:defPPr>
        <a:defRPr lang="en-US"/>
      </a:defPPr>
      <a:lvl1pPr marL="0" algn="l" defTabSz="880550" rtl="0" eaLnBrk="1" latinLnBrk="0" hangingPunct="1">
        <a:defRPr kumimoji="1" sz="1733" kern="1200">
          <a:solidFill>
            <a:schemeClr val="tx1"/>
          </a:solidFill>
          <a:latin typeface="+mn-lt"/>
          <a:ea typeface="+mn-ea"/>
          <a:cs typeface="+mn-cs"/>
        </a:defRPr>
      </a:lvl1pPr>
      <a:lvl2pPr marL="440275" algn="l" defTabSz="880550" rtl="0" eaLnBrk="1" latinLnBrk="0" hangingPunct="1">
        <a:defRPr kumimoji="1" sz="1733" kern="1200">
          <a:solidFill>
            <a:schemeClr val="tx1"/>
          </a:solidFill>
          <a:latin typeface="+mn-lt"/>
          <a:ea typeface="+mn-ea"/>
          <a:cs typeface="+mn-cs"/>
        </a:defRPr>
      </a:lvl2pPr>
      <a:lvl3pPr marL="880550" algn="l" defTabSz="880550" rtl="0" eaLnBrk="1" latinLnBrk="0" hangingPunct="1">
        <a:defRPr kumimoji="1" sz="1733" kern="1200">
          <a:solidFill>
            <a:schemeClr val="tx1"/>
          </a:solidFill>
          <a:latin typeface="+mn-lt"/>
          <a:ea typeface="+mn-ea"/>
          <a:cs typeface="+mn-cs"/>
        </a:defRPr>
      </a:lvl3pPr>
      <a:lvl4pPr marL="1320825" algn="l" defTabSz="880550" rtl="0" eaLnBrk="1" latinLnBrk="0" hangingPunct="1">
        <a:defRPr kumimoji="1" sz="1733" kern="1200">
          <a:solidFill>
            <a:schemeClr val="tx1"/>
          </a:solidFill>
          <a:latin typeface="+mn-lt"/>
          <a:ea typeface="+mn-ea"/>
          <a:cs typeface="+mn-cs"/>
        </a:defRPr>
      </a:lvl4pPr>
      <a:lvl5pPr marL="1761101" algn="l" defTabSz="880550" rtl="0" eaLnBrk="1" latinLnBrk="0" hangingPunct="1">
        <a:defRPr kumimoji="1" sz="1733" kern="1200">
          <a:solidFill>
            <a:schemeClr val="tx1"/>
          </a:solidFill>
          <a:latin typeface="+mn-lt"/>
          <a:ea typeface="+mn-ea"/>
          <a:cs typeface="+mn-cs"/>
        </a:defRPr>
      </a:lvl5pPr>
      <a:lvl6pPr marL="2201375" algn="l" defTabSz="880550" rtl="0" eaLnBrk="1" latinLnBrk="0" hangingPunct="1">
        <a:defRPr kumimoji="1" sz="1733" kern="1200">
          <a:solidFill>
            <a:schemeClr val="tx1"/>
          </a:solidFill>
          <a:latin typeface="+mn-lt"/>
          <a:ea typeface="+mn-ea"/>
          <a:cs typeface="+mn-cs"/>
        </a:defRPr>
      </a:lvl6pPr>
      <a:lvl7pPr marL="2641651" algn="l" defTabSz="880550" rtl="0" eaLnBrk="1" latinLnBrk="0" hangingPunct="1">
        <a:defRPr kumimoji="1" sz="1733" kern="1200">
          <a:solidFill>
            <a:schemeClr val="tx1"/>
          </a:solidFill>
          <a:latin typeface="+mn-lt"/>
          <a:ea typeface="+mn-ea"/>
          <a:cs typeface="+mn-cs"/>
        </a:defRPr>
      </a:lvl7pPr>
      <a:lvl8pPr marL="3081926" algn="l" defTabSz="880550" rtl="0" eaLnBrk="1" latinLnBrk="0" hangingPunct="1">
        <a:defRPr kumimoji="1" sz="1733" kern="1200">
          <a:solidFill>
            <a:schemeClr val="tx1"/>
          </a:solidFill>
          <a:latin typeface="+mn-lt"/>
          <a:ea typeface="+mn-ea"/>
          <a:cs typeface="+mn-cs"/>
        </a:defRPr>
      </a:lvl8pPr>
      <a:lvl9pPr marL="3522201" algn="l" defTabSz="880550" rtl="0" eaLnBrk="1" latinLnBrk="0" hangingPunct="1">
        <a:defRPr kumimoji="1"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サブタイトル 2">
            <a:extLst>
              <a:ext uri="{FF2B5EF4-FFF2-40B4-BE49-F238E27FC236}">
                <a16:creationId xmlns:a16="http://schemas.microsoft.com/office/drawing/2014/main" id="{38E546BB-B42E-4D7C-A251-5E45F2B2F5BA}"/>
              </a:ext>
            </a:extLst>
          </p:cNvPr>
          <p:cNvSpPr>
            <a:spLocks noGrp="1"/>
          </p:cNvSpPr>
          <p:nvPr/>
        </p:nvSpPr>
        <p:spPr bwMode="auto">
          <a:xfrm>
            <a:off x="1258888" y="5734050"/>
            <a:ext cx="6400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2000" b="1" dirty="0">
                <a:latin typeface="Meiryo UI" panose="020B0604030504040204" pitchFamily="50" charset="-128"/>
                <a:ea typeface="Meiryo UI" panose="020B0604030504040204" pitchFamily="50" charset="-128"/>
              </a:rPr>
              <a:t>令和７年１月</a:t>
            </a:r>
            <a:r>
              <a:rPr lang="en-US" altLang="ja-JP" sz="2000" b="1" dirty="0">
                <a:latin typeface="Meiryo UI" panose="020B0604030504040204" pitchFamily="50" charset="-128"/>
                <a:ea typeface="Meiryo UI" panose="020B0604030504040204" pitchFamily="50" charset="-128"/>
              </a:rPr>
              <a:t>31</a:t>
            </a:r>
            <a:r>
              <a:rPr lang="ja-JP" altLang="en-US" sz="2000" b="1" dirty="0">
                <a:latin typeface="Meiryo UI" panose="020B0604030504040204" pitchFamily="50" charset="-128"/>
                <a:ea typeface="Meiryo UI" panose="020B0604030504040204" pitchFamily="50" charset="-128"/>
              </a:rPr>
              <a:t>日</a:t>
            </a:r>
            <a:endParaRPr lang="en-US" altLang="ja-JP" sz="2000" b="1" dirty="0">
              <a:latin typeface="Meiryo UI" panose="020B0604030504040204" pitchFamily="50" charset="-128"/>
              <a:ea typeface="Meiryo UI" panose="020B0604030504040204" pitchFamily="50" charset="-128"/>
            </a:endParaRPr>
          </a:p>
          <a:p>
            <a:pPr algn="ctr" eaLnBrk="1" hangingPunct="1">
              <a:buFont typeface="Arial" panose="020B0604020202020204" pitchFamily="34" charset="0"/>
              <a:buNone/>
            </a:pPr>
            <a:r>
              <a:rPr lang="ja-JP" altLang="en-US" sz="2000" b="1" dirty="0">
                <a:latin typeface="Meiryo UI" panose="020B0604030504040204" pitchFamily="50" charset="-128"/>
                <a:ea typeface="Meiryo UI" panose="020B0604030504040204" pitchFamily="50" charset="-128"/>
              </a:rPr>
              <a:t>大阪府</a:t>
            </a:r>
          </a:p>
        </p:txBody>
      </p:sp>
      <p:sp>
        <p:nvSpPr>
          <p:cNvPr id="3" name="スライド番号プレースホルダー 2">
            <a:extLst>
              <a:ext uri="{FF2B5EF4-FFF2-40B4-BE49-F238E27FC236}">
                <a16:creationId xmlns:a16="http://schemas.microsoft.com/office/drawing/2014/main" id="{CA2DDC45-F0FE-EFFC-A521-24075DCFE416}"/>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F824209-76A7-7F79-DB3B-015EAE2A3A84}"/>
              </a:ext>
            </a:extLst>
          </p:cNvPr>
          <p:cNvSpPr>
            <a:spLocks noGrp="1"/>
          </p:cNvSpPr>
          <p:nvPr/>
        </p:nvSpPr>
        <p:spPr>
          <a:xfrm>
            <a:off x="0" y="656202"/>
            <a:ext cx="9144000" cy="1072929"/>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2400" b="1" dirty="0">
                <a:latin typeface="Meiryo UI" pitchFamily="50" charset="-128"/>
                <a:ea typeface="Meiryo UI" pitchFamily="50" charset="-128"/>
                <a:cs typeface="Meiryo UI" pitchFamily="50" charset="-128"/>
              </a:rPr>
              <a:t>令和７年　第３回　大阪府都市基盤施設維持管理技術審議会</a:t>
            </a:r>
            <a:endParaRPr lang="en-US" altLang="ja-JP" sz="2400" b="1" dirty="0">
              <a:latin typeface="Meiryo UI" pitchFamily="50" charset="-128"/>
              <a:ea typeface="Meiryo UI" pitchFamily="50" charset="-128"/>
              <a:cs typeface="Meiryo UI" pitchFamily="50" charset="-128"/>
            </a:endParaRPr>
          </a:p>
        </p:txBody>
      </p:sp>
      <p:sp>
        <p:nvSpPr>
          <p:cNvPr id="5" name="タイトル 1">
            <a:extLst>
              <a:ext uri="{FF2B5EF4-FFF2-40B4-BE49-F238E27FC236}">
                <a16:creationId xmlns:a16="http://schemas.microsoft.com/office/drawing/2014/main" id="{58AFCCE9-5C2C-C1BC-4E87-21B1877331A5}"/>
              </a:ext>
            </a:extLst>
          </p:cNvPr>
          <p:cNvSpPr txBox="1">
            <a:spLocks noChangeArrowheads="1"/>
          </p:cNvSpPr>
          <p:nvPr/>
        </p:nvSpPr>
        <p:spPr bwMode="auto">
          <a:xfrm>
            <a:off x="0" y="224911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latin typeface="Meiryo UI" panose="020B0604030504040204" pitchFamily="50" charset="-128"/>
                <a:ea typeface="Meiryo UI" panose="020B0604030504040204" pitchFamily="50" charset="-128"/>
              </a:rPr>
              <a:t>大阪府都市基盤施設長寿命化計画の見直しについて</a:t>
            </a:r>
            <a:endParaRPr lang="en-US" altLang="ja-JP" sz="1800" b="1"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91D1EB7B-8845-1CFE-1528-4CC88EFDDD3E}"/>
              </a:ext>
            </a:extLst>
          </p:cNvPr>
          <p:cNvSpPr txBox="1">
            <a:spLocks/>
          </p:cNvSpPr>
          <p:nvPr/>
        </p:nvSpPr>
        <p:spPr bwMode="auto">
          <a:xfrm>
            <a:off x="2251395" y="3375685"/>
            <a:ext cx="4641210" cy="141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None/>
            </a:pPr>
            <a:r>
              <a:rPr lang="ja-JP" altLang="en-US" sz="2000" b="1" dirty="0">
                <a:latin typeface="Meiryo UI"/>
                <a:ea typeface="Meiryo UI"/>
              </a:rPr>
              <a:t>１</a:t>
            </a:r>
            <a:r>
              <a:rPr lang="en-US" altLang="ja-JP" sz="2000" b="1" dirty="0">
                <a:latin typeface="Meiryo UI"/>
                <a:ea typeface="Meiryo UI"/>
              </a:rPr>
              <a:t>. </a:t>
            </a:r>
            <a:r>
              <a:rPr lang="ja-JP" altLang="en-US" sz="2000" b="1" dirty="0">
                <a:latin typeface="Meiryo UI"/>
                <a:ea typeface="Meiryo UI"/>
              </a:rPr>
              <a:t>第</a:t>
            </a:r>
            <a:r>
              <a:rPr lang="en-US" altLang="ja-JP" sz="2000" b="1" dirty="0">
                <a:latin typeface="Meiryo UI"/>
                <a:ea typeface="Meiryo UI"/>
              </a:rPr>
              <a:t>2</a:t>
            </a:r>
            <a:r>
              <a:rPr lang="ja-JP" altLang="en-US" sz="2000" b="1" dirty="0">
                <a:latin typeface="Meiryo UI"/>
                <a:ea typeface="Meiryo UI"/>
              </a:rPr>
              <a:t>回審議会・第</a:t>
            </a:r>
            <a:r>
              <a:rPr lang="en-US" altLang="ja-JP" sz="2000" b="1" dirty="0">
                <a:latin typeface="Meiryo UI"/>
                <a:ea typeface="Meiryo UI"/>
              </a:rPr>
              <a:t>3</a:t>
            </a:r>
            <a:r>
              <a:rPr lang="ja-JP" altLang="en-US" sz="2000" b="1" dirty="0">
                <a:latin typeface="Meiryo UI"/>
                <a:ea typeface="Meiryo UI"/>
              </a:rPr>
              <a:t>回各部会のご意見</a:t>
            </a:r>
            <a:endParaRPr lang="en-US" altLang="ja-JP" sz="2000" b="1" dirty="0">
              <a:latin typeface="Meiryo UI"/>
              <a:ea typeface="Meiryo UI"/>
            </a:endParaRPr>
          </a:p>
          <a:p>
            <a:pPr>
              <a:lnSpc>
                <a:spcPct val="150000"/>
              </a:lnSpc>
              <a:spcBef>
                <a:spcPct val="0"/>
              </a:spcBef>
              <a:buNone/>
            </a:pPr>
            <a:r>
              <a:rPr lang="ja-JP" altLang="en-US" sz="2000" b="1" dirty="0">
                <a:latin typeface="Meiryo UI"/>
                <a:ea typeface="Meiryo UI"/>
                <a:cs typeface="Meiryo UI" panose="020B0604030504040204" pitchFamily="50" charset="-128"/>
              </a:rPr>
              <a:t>２</a:t>
            </a:r>
            <a:r>
              <a:rPr lang="en-US" altLang="ja-JP" sz="2000" b="1" dirty="0">
                <a:latin typeface="Meiryo UI"/>
                <a:ea typeface="Meiryo UI"/>
                <a:cs typeface="Meiryo UI" panose="020B0604030504040204" pitchFamily="50" charset="-128"/>
              </a:rPr>
              <a:t>. </a:t>
            </a:r>
            <a:r>
              <a:rPr lang="zh-TW" altLang="en-US" sz="2000" b="1" dirty="0">
                <a:latin typeface="Meiryo UI" panose="020B0604030504040204" pitchFamily="50" charset="-128"/>
                <a:ea typeface="Meiryo UI" panose="020B0604030504040204" pitchFamily="50" charset="-128"/>
                <a:cs typeface="Meiryo UI" panose="020B0604030504040204" pitchFamily="50" charset="-128"/>
              </a:rPr>
              <a:t>計画</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の構成・基本方針の概要</a:t>
            </a:r>
          </a:p>
          <a:p>
            <a:pPr>
              <a:lnSpc>
                <a:spcPct val="150000"/>
              </a:lnSpc>
              <a:spcBef>
                <a:spcPct val="0"/>
              </a:spcBef>
              <a:buNone/>
            </a:pPr>
            <a:r>
              <a:rPr lang="ja-JP" altLang="en-US" sz="2000" b="1" dirty="0">
                <a:latin typeface="Meiryo UI" panose="020B0604030504040204" pitchFamily="50" charset="-128"/>
                <a:ea typeface="Meiryo UI" panose="020B0604030504040204" pitchFamily="50" charset="-128"/>
              </a:rPr>
              <a:t>３</a:t>
            </a:r>
            <a:r>
              <a:rPr lang="en-US" altLang="ja-JP" sz="2000" b="1" dirty="0">
                <a:latin typeface="Meiryo UI"/>
                <a:ea typeface="Meiryo UI"/>
              </a:rPr>
              <a:t>. </a:t>
            </a:r>
            <a:r>
              <a:rPr lang="ja-JP" altLang="en-US" sz="2000" b="1" dirty="0">
                <a:latin typeface="Meiryo UI"/>
                <a:ea typeface="Meiryo UI"/>
              </a:rPr>
              <a:t>計画の見直しについて</a:t>
            </a:r>
            <a:endParaRPr lang="en-US" altLang="ja-JP" sz="2000" b="1" dirty="0">
              <a:latin typeface="Meiryo UI"/>
              <a:ea typeface="Meiryo UI"/>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3" y="580231"/>
            <a:ext cx="8934975" cy="6153943"/>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 name="スライド番号プレースホルダー 1">
            <a:extLst>
              <a:ext uri="{FF2B5EF4-FFF2-40B4-BE49-F238E27FC236}">
                <a16:creationId xmlns:a16="http://schemas.microsoft.com/office/drawing/2014/main" id="{E03801D8-EB3D-4A02-A7B2-41FC819DCDA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10</a:t>
            </a:fld>
            <a:endParaRPr kumimoji="1" lang="ja-JP" altLang="en-US" dirty="0"/>
          </a:p>
        </p:txBody>
      </p:sp>
      <p:sp>
        <p:nvSpPr>
          <p:cNvPr id="3" name="コンテンツ プレースホルダー 2">
            <a:extLst>
              <a:ext uri="{FF2B5EF4-FFF2-40B4-BE49-F238E27FC236}">
                <a16:creationId xmlns:a16="http://schemas.microsoft.com/office/drawing/2014/main" id="{B818269C-F289-0707-E733-00BE379A44F4}"/>
              </a:ext>
            </a:extLst>
          </p:cNvPr>
          <p:cNvSpPr txBox="1">
            <a:spLocks/>
          </p:cNvSpPr>
          <p:nvPr/>
        </p:nvSpPr>
        <p:spPr bwMode="auto">
          <a:xfrm>
            <a:off x="119642" y="626738"/>
            <a:ext cx="4289292" cy="36512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目標管理水準の最適化例（橋梁）</a:t>
            </a:r>
            <a:endParaRPr lang="ja-JP" altLang="en-US" sz="1600" dirty="0">
              <a:latin typeface="Meiryo UI" panose="020B0604030504040204" pitchFamily="50" charset="-128"/>
              <a:ea typeface="Meiryo UI" panose="020B0604030504040204" pitchFamily="50" charset="-128"/>
            </a:endParaRPr>
          </a:p>
        </p:txBody>
      </p:sp>
      <p:sp>
        <p:nvSpPr>
          <p:cNvPr id="36" name="コンテンツ プレースホルダー 2">
            <a:extLst>
              <a:ext uri="{FF2B5EF4-FFF2-40B4-BE49-F238E27FC236}">
                <a16:creationId xmlns:a16="http://schemas.microsoft.com/office/drawing/2014/main" id="{87C9B22E-E1F0-C9EE-59B9-E5E9FE0ADFF9}"/>
              </a:ext>
            </a:extLst>
          </p:cNvPr>
          <p:cNvSpPr txBox="1">
            <a:spLocks/>
          </p:cNvSpPr>
          <p:nvPr/>
        </p:nvSpPr>
        <p:spPr bwMode="auto">
          <a:xfrm>
            <a:off x="9365242" y="1800225"/>
            <a:ext cx="3703058" cy="371474"/>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橋梁：第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回審議会資料</a:t>
            </a:r>
            <a:endParaRPr lang="en-US" altLang="ja-JP" sz="1200" dirty="0">
              <a:latin typeface="Meiryo UI" panose="020B0604030504040204" pitchFamily="50" charset="-128"/>
              <a:ea typeface="Meiryo UI" panose="020B0604030504040204" pitchFamily="50" charset="-128"/>
            </a:endParaRPr>
          </a:p>
        </p:txBody>
      </p:sp>
      <p:sp>
        <p:nvSpPr>
          <p:cNvPr id="7" name="コンテンツ プレースホルダー 2">
            <a:extLst>
              <a:ext uri="{FF2B5EF4-FFF2-40B4-BE49-F238E27FC236}">
                <a16:creationId xmlns:a16="http://schemas.microsoft.com/office/drawing/2014/main" id="{CFEF3C4F-FD27-91C4-DCEE-7E3CCF38E62C}"/>
              </a:ext>
            </a:extLst>
          </p:cNvPr>
          <p:cNvSpPr txBox="1">
            <a:spLocks/>
          </p:cNvSpPr>
          <p:nvPr/>
        </p:nvSpPr>
        <p:spPr bwMode="auto">
          <a:xfrm>
            <a:off x="222300" y="988408"/>
            <a:ext cx="4966497" cy="5489373"/>
          </a:xfrm>
          <a:prstGeom prst="rect">
            <a:avLst/>
          </a:prstGeom>
          <a:noFill/>
          <a:ln w="12700">
            <a:no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①劣化曲線の見直し</a:t>
            </a:r>
          </a:p>
          <a:p>
            <a:pPr marL="180975" indent="-180975" eaLnBrk="1" hangingPunct="1">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現行計画の劣化曲線は平成</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年度に設定されており、近接目視点検になる前の点検データを活用</a:t>
            </a:r>
          </a:p>
          <a:p>
            <a:pPr marL="180975" indent="-180975" eaLnBrk="1" hangingPunct="1">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近接目視点検による点検データを活用することで、劣化曲線の精度が向上</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solidFill>
                  <a:srgbClr val="FF0000"/>
                </a:solidFill>
                <a:latin typeface="Meiryo UI" panose="020B0604030504040204" pitchFamily="50" charset="-128"/>
                <a:ea typeface="Meiryo UI" panose="020B0604030504040204" pitchFamily="50" charset="-128"/>
              </a:rPr>
              <a:t>　▲健全度</a:t>
            </a:r>
            <a:r>
              <a:rPr lang="en-US" altLang="ja-JP" sz="1200" dirty="0">
                <a:solidFill>
                  <a:srgbClr val="FF0000"/>
                </a:solidFill>
                <a:latin typeface="Meiryo UI" panose="020B0604030504040204" pitchFamily="50" charset="-128"/>
                <a:ea typeface="Meiryo UI" panose="020B0604030504040204" pitchFamily="50" charset="-128"/>
              </a:rPr>
              <a:t>70</a:t>
            </a:r>
            <a:r>
              <a:rPr lang="ja-JP" altLang="en-US" sz="1200" dirty="0">
                <a:solidFill>
                  <a:srgbClr val="FF0000"/>
                </a:solidFill>
                <a:latin typeface="Meiryo UI" panose="020B0604030504040204" pitchFamily="50" charset="-128"/>
                <a:ea typeface="Meiryo UI" panose="020B0604030504040204" pitchFamily="50" charset="-128"/>
              </a:rPr>
              <a:t>から</a:t>
            </a:r>
            <a:r>
              <a:rPr lang="en-US" altLang="ja-JP" sz="1200" dirty="0">
                <a:solidFill>
                  <a:srgbClr val="FF0000"/>
                </a:solidFill>
                <a:latin typeface="Meiryo UI" panose="020B0604030504040204" pitchFamily="50" charset="-128"/>
                <a:ea typeface="Meiryo UI" panose="020B0604030504040204" pitchFamily="50" charset="-128"/>
              </a:rPr>
              <a:t>60</a:t>
            </a:r>
            <a:r>
              <a:rPr lang="ja-JP" altLang="en-US" sz="1200" dirty="0">
                <a:solidFill>
                  <a:srgbClr val="FF0000"/>
                </a:solidFill>
                <a:latin typeface="Meiryo UI" panose="020B0604030504040204" pitchFamily="50" charset="-128"/>
                <a:ea typeface="Meiryo UI" panose="020B0604030504040204" pitchFamily="50" charset="-128"/>
              </a:rPr>
              <a:t>になるまで緩やかに劣化</a:t>
            </a:r>
            <a:endParaRPr lang="en-US" altLang="ja-JP" sz="1200" dirty="0">
              <a:solidFill>
                <a:srgbClr val="FF0000"/>
              </a:solidFill>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②ライフサイクルコスト</a:t>
            </a:r>
            <a:r>
              <a:rPr lang="en-US" altLang="ja-JP" sz="1200" dirty="0">
                <a:latin typeface="Meiryo UI" panose="020B0604030504040204" pitchFamily="50" charset="-128"/>
                <a:ea typeface="Meiryo UI" panose="020B0604030504040204" pitchFamily="50" charset="-128"/>
              </a:rPr>
              <a:t>(LCC)</a:t>
            </a:r>
            <a:r>
              <a:rPr lang="ja-JP" altLang="en-US" sz="1200" dirty="0">
                <a:latin typeface="Meiryo UI" panose="020B0604030504040204" pitchFamily="50" charset="-128"/>
                <a:ea typeface="Meiryo UI" panose="020B0604030504040204" pitchFamily="50" charset="-128"/>
              </a:rPr>
              <a:t>の検証</a:t>
            </a:r>
            <a:endParaRPr lang="en-US" altLang="ja-JP" sz="1200" dirty="0">
              <a:latin typeface="Meiryo UI" panose="020B0604030504040204" pitchFamily="50" charset="-128"/>
              <a:ea typeface="Meiryo UI" panose="020B0604030504040204" pitchFamily="50" charset="-128"/>
            </a:endParaRPr>
          </a:p>
          <a:p>
            <a:pPr marL="180975" indent="-180975">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健全度</a:t>
            </a:r>
            <a:r>
              <a:rPr lang="en-US" altLang="ja-JP" sz="1200" dirty="0">
                <a:latin typeface="Meiryo UI" panose="020B0604030504040204" pitchFamily="50" charset="-128"/>
                <a:ea typeface="Meiryo UI" panose="020B0604030504040204" pitchFamily="50" charset="-128"/>
              </a:rPr>
              <a:t>70,60,50</a:t>
            </a:r>
            <a:r>
              <a:rPr lang="ja-JP" altLang="en-US" sz="1200" dirty="0">
                <a:latin typeface="Meiryo UI" panose="020B0604030504040204" pitchFamily="50" charset="-128"/>
                <a:ea typeface="Meiryo UI" panose="020B0604030504040204" pitchFamily="50" charset="-128"/>
              </a:rPr>
              <a:t>点で比較</a:t>
            </a: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60</a:t>
            </a:r>
            <a:r>
              <a:rPr lang="ja-JP" altLang="en-US" sz="1200" dirty="0">
                <a:latin typeface="Meiryo UI" panose="020B0604030504040204" pitchFamily="50" charset="-128"/>
                <a:ea typeface="Meiryo UI" panose="020B0604030504040204" pitchFamily="50" charset="-128"/>
              </a:rPr>
              <a:t>点が最も</a:t>
            </a:r>
            <a:r>
              <a:rPr lang="en-US" altLang="ja-JP" sz="1200" dirty="0">
                <a:latin typeface="Meiryo UI" panose="020B0604030504040204" pitchFamily="50" charset="-128"/>
                <a:ea typeface="Meiryo UI" panose="020B0604030504040204" pitchFamily="50" charset="-128"/>
              </a:rPr>
              <a:t>LCC</a:t>
            </a:r>
            <a:r>
              <a:rPr lang="ja-JP" altLang="en-US" sz="1200" dirty="0">
                <a:latin typeface="Meiryo UI" panose="020B0604030504040204" pitchFamily="50" charset="-128"/>
                <a:ea typeface="Meiryo UI" panose="020B0604030504040204" pitchFamily="50" charset="-128"/>
              </a:rPr>
              <a:t>が低減できる結果となった</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◇算出条件（補修内容）</a:t>
            </a:r>
          </a:p>
          <a:p>
            <a:pPr marL="180975" indent="-180975">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健全度</a:t>
            </a:r>
            <a:r>
              <a:rPr lang="en-US" altLang="ja-JP" sz="1200" dirty="0">
                <a:latin typeface="Meiryo UI" panose="020B0604030504040204" pitchFamily="50" charset="-128"/>
                <a:ea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rPr>
              <a:t>点鋼：</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種ケレン</a:t>
            </a:r>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（錆発生面積</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％未満）</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塗り替え</a:t>
            </a:r>
          </a:p>
          <a:p>
            <a:pPr marL="180975" indent="-180975">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健全度</a:t>
            </a:r>
            <a:r>
              <a:rPr lang="en-US" altLang="ja-JP" sz="1200" dirty="0">
                <a:latin typeface="Meiryo UI" panose="020B0604030504040204" pitchFamily="50" charset="-128"/>
                <a:ea typeface="Meiryo UI" panose="020B0604030504040204" pitchFamily="50" charset="-128"/>
              </a:rPr>
              <a:t>60</a:t>
            </a:r>
            <a:r>
              <a:rPr lang="ja-JP" altLang="en-US" sz="1200" dirty="0">
                <a:latin typeface="Meiryo UI" panose="020B0604030504040204" pitchFamily="50" charset="-128"/>
                <a:ea typeface="Meiryo UI" panose="020B0604030504040204" pitchFamily="50" charset="-128"/>
              </a:rPr>
              <a:t>点鋼：</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種ケレン</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（錆発生面積</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％未満）</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塗り替え</a:t>
            </a:r>
          </a:p>
          <a:p>
            <a:pPr marL="180975" indent="-180975">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健全度</a:t>
            </a:r>
            <a:r>
              <a:rPr lang="en-US" altLang="ja-JP" sz="1200" dirty="0">
                <a:latin typeface="Meiryo UI" panose="020B0604030504040204" pitchFamily="50" charset="-128"/>
                <a:ea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rPr>
              <a:t>点鋼：</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種ケレン（錆発生面積</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％以上）</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塗り替え</a:t>
            </a:r>
          </a:p>
          <a:p>
            <a:pPr marL="0" indent="0" eaLnBrk="1" hangingPunct="1">
              <a:spcBef>
                <a:spcPct val="0"/>
              </a:spcBef>
              <a:buNone/>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大阪府橋梁点検要領付録－３：概算工事費算出基準や積算基準等を基に設定</a:t>
            </a:r>
            <a:endParaRPr lang="en-US" altLang="ja-JP" sz="105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352CE22-0037-720B-ADB3-DB73CD23D1C4}"/>
              </a:ext>
            </a:extLst>
          </p:cNvPr>
          <p:cNvPicPr>
            <a:picLocks noChangeAspect="1"/>
          </p:cNvPicPr>
          <p:nvPr/>
        </p:nvPicPr>
        <p:blipFill>
          <a:blip r:embed="rId2"/>
          <a:stretch>
            <a:fillRect/>
          </a:stretch>
        </p:blipFill>
        <p:spPr>
          <a:xfrm>
            <a:off x="5321714" y="704570"/>
            <a:ext cx="2545131" cy="1834415"/>
          </a:xfrm>
          <a:prstGeom prst="rect">
            <a:avLst/>
          </a:prstGeom>
        </p:spPr>
      </p:pic>
      <p:pic>
        <p:nvPicPr>
          <p:cNvPr id="11" name="図 10">
            <a:extLst>
              <a:ext uri="{FF2B5EF4-FFF2-40B4-BE49-F238E27FC236}">
                <a16:creationId xmlns:a16="http://schemas.microsoft.com/office/drawing/2014/main" id="{8206DC42-EAE5-373B-0FB1-D7AB370C17AB}"/>
              </a:ext>
            </a:extLst>
          </p:cNvPr>
          <p:cNvPicPr>
            <a:picLocks noChangeAspect="1"/>
          </p:cNvPicPr>
          <p:nvPr/>
        </p:nvPicPr>
        <p:blipFill>
          <a:blip r:embed="rId3"/>
          <a:stretch>
            <a:fillRect/>
          </a:stretch>
        </p:blipFill>
        <p:spPr>
          <a:xfrm>
            <a:off x="5321714" y="2664078"/>
            <a:ext cx="2545131" cy="1848365"/>
          </a:xfrm>
          <a:prstGeom prst="rect">
            <a:avLst/>
          </a:prstGeom>
        </p:spPr>
      </p:pic>
      <p:pic>
        <p:nvPicPr>
          <p:cNvPr id="13" name="図 12">
            <a:extLst>
              <a:ext uri="{FF2B5EF4-FFF2-40B4-BE49-F238E27FC236}">
                <a16:creationId xmlns:a16="http://schemas.microsoft.com/office/drawing/2014/main" id="{4AFB264E-AB45-82BE-578F-DE291FC130A6}"/>
              </a:ext>
            </a:extLst>
          </p:cNvPr>
          <p:cNvPicPr>
            <a:picLocks noChangeAspect="1"/>
          </p:cNvPicPr>
          <p:nvPr/>
        </p:nvPicPr>
        <p:blipFill>
          <a:blip r:embed="rId4"/>
          <a:stretch>
            <a:fillRect/>
          </a:stretch>
        </p:blipFill>
        <p:spPr>
          <a:xfrm>
            <a:off x="4405087" y="4756006"/>
            <a:ext cx="4516612" cy="1350996"/>
          </a:xfrm>
          <a:prstGeom prst="rect">
            <a:avLst/>
          </a:prstGeom>
        </p:spPr>
      </p:pic>
      <p:sp>
        <p:nvSpPr>
          <p:cNvPr id="14" name="コンテンツ プレースホルダー 2">
            <a:extLst>
              <a:ext uri="{FF2B5EF4-FFF2-40B4-BE49-F238E27FC236}">
                <a16:creationId xmlns:a16="http://schemas.microsoft.com/office/drawing/2014/main" id="{33CCC2DF-66AD-FC20-49CF-5E74D65DF4DF}"/>
              </a:ext>
            </a:extLst>
          </p:cNvPr>
          <p:cNvSpPr txBox="1">
            <a:spLocks/>
          </p:cNvSpPr>
          <p:nvPr/>
        </p:nvSpPr>
        <p:spPr bwMode="auto">
          <a:xfrm>
            <a:off x="222301" y="4590269"/>
            <a:ext cx="4768800" cy="2020081"/>
          </a:xfrm>
          <a:prstGeom prst="rect">
            <a:avLst/>
          </a:prstGeom>
          <a:noFill/>
          <a:ln w="12700">
            <a:no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③目標管理水準の最適化</a:t>
            </a:r>
          </a:p>
          <a:p>
            <a:pPr marL="180975" indent="-180975" eaLnBrk="1" hangingPunct="1">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現在の目標管理水準は</a:t>
            </a:r>
            <a:r>
              <a:rPr lang="en-US" altLang="ja-JP" sz="1200" dirty="0">
                <a:latin typeface="Meiryo UI" panose="020B0604030504040204" pitchFamily="50" charset="-128"/>
                <a:ea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rPr>
              <a:t>点以上「対策の必要がない状態」</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高水準</a:t>
            </a:r>
          </a:p>
          <a:p>
            <a:pPr marL="180975" indent="-180975" eaLnBrk="1" hangingPunct="1">
              <a:spcBef>
                <a:spcPct val="0"/>
              </a:spcBef>
              <a:buFont typeface="Wingdings" panose="05000000000000000000" pitchFamily="2" charset="2"/>
              <a:buChar char="l"/>
            </a:pPr>
            <a:r>
              <a:rPr lang="en-US" altLang="ja-JP" sz="1200" dirty="0">
                <a:latin typeface="Meiryo UI" panose="020B0604030504040204" pitchFamily="50" charset="-128"/>
                <a:ea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rPr>
              <a:t>点～</a:t>
            </a:r>
            <a:r>
              <a:rPr lang="en-US" altLang="ja-JP" sz="1200" dirty="0">
                <a:latin typeface="Meiryo UI" panose="020B0604030504040204" pitchFamily="50" charset="-128"/>
                <a:ea typeface="Meiryo UI" panose="020B0604030504040204" pitchFamily="50" charset="-128"/>
              </a:rPr>
              <a:t>69</a:t>
            </a:r>
            <a:r>
              <a:rPr lang="ja-JP" altLang="en-US" sz="1200" dirty="0">
                <a:latin typeface="Meiryo UI" panose="020B0604030504040204" pitchFamily="50" charset="-128"/>
                <a:ea typeface="Meiryo UI" panose="020B0604030504040204" pitchFamily="50" charset="-128"/>
              </a:rPr>
              <a:t>点は「道路橋の機能に支障が生じていない状態」</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目標管理水準として設定する上で問題はなし</a:t>
            </a:r>
          </a:p>
          <a:p>
            <a:pPr marL="180975" indent="-180975" eaLnBrk="1" hangingPunct="1">
              <a:spcBef>
                <a:spcPct val="0"/>
              </a:spcBef>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劣化の進行速度は、現計画と比較して、</a:t>
            </a:r>
            <a:r>
              <a:rPr lang="en-US" altLang="ja-JP" sz="1200" b="1" u="sng" dirty="0">
                <a:latin typeface="Meiryo UI" panose="020B0604030504040204" pitchFamily="50" charset="-128"/>
                <a:ea typeface="Meiryo UI" panose="020B0604030504040204" pitchFamily="50" charset="-128"/>
              </a:rPr>
              <a:t>70</a:t>
            </a:r>
            <a:r>
              <a:rPr lang="ja-JP" altLang="en-US" sz="1200" b="1" u="sng" dirty="0">
                <a:latin typeface="Meiryo UI" panose="020B0604030504040204" pitchFamily="50" charset="-128"/>
                <a:ea typeface="Meiryo UI" panose="020B0604030504040204" pitchFamily="50" charset="-128"/>
              </a:rPr>
              <a:t>点から</a:t>
            </a:r>
            <a:r>
              <a:rPr lang="en-US" altLang="ja-JP" sz="1200" b="1" u="sng" dirty="0">
                <a:latin typeface="Meiryo UI" panose="020B0604030504040204" pitchFamily="50" charset="-128"/>
                <a:ea typeface="Meiryo UI" panose="020B0604030504040204" pitchFamily="50" charset="-128"/>
              </a:rPr>
              <a:t>60</a:t>
            </a:r>
            <a:r>
              <a:rPr lang="ja-JP" altLang="en-US" sz="1200" b="1" u="sng" dirty="0">
                <a:latin typeface="Meiryo UI" panose="020B0604030504040204" pitchFamily="50" charset="-128"/>
                <a:ea typeface="Meiryo UI" panose="020B0604030504040204" pitchFamily="50" charset="-128"/>
              </a:rPr>
              <a:t>点に</a:t>
            </a:r>
            <a:br>
              <a:rPr lang="en-US" altLang="ja-JP" sz="1200" b="1" u="sng" dirty="0">
                <a:latin typeface="Meiryo UI" panose="020B0604030504040204" pitchFamily="50" charset="-128"/>
                <a:ea typeface="Meiryo UI" panose="020B0604030504040204" pitchFamily="50" charset="-128"/>
              </a:rPr>
            </a:br>
            <a:r>
              <a:rPr lang="ja-JP" altLang="en-US" sz="1200" b="1" u="sng" dirty="0">
                <a:latin typeface="Meiryo UI" panose="020B0604030504040204" pitchFamily="50" charset="-128"/>
                <a:ea typeface="Meiryo UI" panose="020B0604030504040204" pitchFamily="50" charset="-128"/>
              </a:rPr>
              <a:t>かけて緩やかになることが判明</a:t>
            </a: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（主部材（鋼）ではゆるやか、主部材（</a:t>
            </a:r>
            <a:r>
              <a:rPr lang="en-US" altLang="ja-JP" sz="1200" dirty="0">
                <a:latin typeface="Meiryo UI" panose="020B0604030504040204" pitchFamily="50" charset="-128"/>
                <a:ea typeface="Meiryo UI" panose="020B0604030504040204" pitchFamily="50" charset="-128"/>
              </a:rPr>
              <a:t>RC</a:t>
            </a:r>
            <a:r>
              <a:rPr lang="ja-JP" altLang="en-US" sz="1200" dirty="0">
                <a:latin typeface="Meiryo UI" panose="020B0604030504040204" pitchFamily="50" charset="-128"/>
                <a:ea typeface="Meiryo UI" panose="020B0604030504040204" pitchFamily="50" charset="-128"/>
              </a:rPr>
              <a:t>）では若干緩やか）</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endParaRPr lang="ja-JP" altLang="en-US"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b="1" dirty="0">
                <a:solidFill>
                  <a:srgbClr val="FF0000"/>
                </a:solidFill>
                <a:latin typeface="Meiryo UI" panose="020B0604030504040204" pitchFamily="50" charset="-128"/>
                <a:ea typeface="Meiryo UI" panose="020B0604030504040204" pitchFamily="50" charset="-128"/>
              </a:rPr>
              <a:t>⇒ </a:t>
            </a:r>
            <a:r>
              <a:rPr lang="en-US" altLang="ja-JP" sz="1200" b="1" dirty="0">
                <a:solidFill>
                  <a:srgbClr val="FF0000"/>
                </a:solidFill>
                <a:latin typeface="Meiryo UI" panose="020B0604030504040204" pitchFamily="50" charset="-128"/>
                <a:ea typeface="Meiryo UI" panose="020B0604030504040204" pitchFamily="50" charset="-128"/>
              </a:rPr>
              <a:t>LCC</a:t>
            </a:r>
            <a:r>
              <a:rPr lang="ja-JP" altLang="en-US" sz="1200" b="1" dirty="0">
                <a:solidFill>
                  <a:srgbClr val="FF0000"/>
                </a:solidFill>
                <a:latin typeface="Meiryo UI" panose="020B0604030504040204" pitchFamily="50" charset="-128"/>
                <a:ea typeface="Meiryo UI" panose="020B0604030504040204" pitchFamily="50" charset="-128"/>
              </a:rPr>
              <a:t>評価結果も踏まえ、目標管理水準を</a:t>
            </a:r>
            <a:r>
              <a:rPr lang="en-US" altLang="ja-JP" sz="1200" b="1" dirty="0">
                <a:solidFill>
                  <a:srgbClr val="FF0000"/>
                </a:solidFill>
                <a:latin typeface="Meiryo UI" panose="020B0604030504040204" pitchFamily="50" charset="-128"/>
                <a:ea typeface="Meiryo UI" panose="020B0604030504040204" pitchFamily="50" charset="-128"/>
              </a:rPr>
              <a:t>70</a:t>
            </a:r>
            <a:r>
              <a:rPr lang="ja-JP" altLang="en-US" sz="1200" b="1" dirty="0">
                <a:solidFill>
                  <a:srgbClr val="FF0000"/>
                </a:solidFill>
                <a:latin typeface="Meiryo UI" panose="020B0604030504040204" pitchFamily="50" charset="-128"/>
                <a:ea typeface="Meiryo UI" panose="020B0604030504040204" pitchFamily="50" charset="-128"/>
              </a:rPr>
              <a:t>点から</a:t>
            </a:r>
            <a:r>
              <a:rPr lang="en-US" altLang="ja-JP" sz="1200" b="1" dirty="0">
                <a:solidFill>
                  <a:srgbClr val="FF0000"/>
                </a:solidFill>
                <a:latin typeface="Meiryo UI" panose="020B0604030504040204" pitchFamily="50" charset="-128"/>
                <a:ea typeface="Meiryo UI" panose="020B0604030504040204" pitchFamily="50" charset="-128"/>
              </a:rPr>
              <a:t>60</a:t>
            </a:r>
            <a:r>
              <a:rPr lang="ja-JP" altLang="en-US" sz="1200" b="1" dirty="0">
                <a:solidFill>
                  <a:srgbClr val="FF0000"/>
                </a:solidFill>
                <a:latin typeface="Meiryo UI" panose="020B0604030504040204" pitchFamily="50" charset="-128"/>
                <a:ea typeface="Meiryo UI" panose="020B0604030504040204" pitchFamily="50" charset="-128"/>
              </a:rPr>
              <a:t>点へ見直し</a:t>
            </a:r>
          </a:p>
        </p:txBody>
      </p:sp>
    </p:spTree>
    <p:extLst>
      <p:ext uri="{BB962C8B-B14F-4D97-AF65-F5344CB8AC3E}">
        <p14:creationId xmlns:p14="http://schemas.microsoft.com/office/powerpoint/2010/main" val="138217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984E4-9D14-D2BD-ADE7-1213A294FC3C}"/>
            </a:ext>
          </a:extLst>
        </p:cNvPr>
        <p:cNvGrpSpPr/>
        <p:nvPr/>
      </p:nvGrpSpPr>
      <p:grpSpPr>
        <a:xfrm>
          <a:off x="0" y="0"/>
          <a:ext cx="0" cy="0"/>
          <a:chOff x="0" y="0"/>
          <a:chExt cx="0" cy="0"/>
        </a:xfrm>
      </p:grpSpPr>
      <p:sp>
        <p:nvSpPr>
          <p:cNvPr id="52" name="角丸四角形 143">
            <a:extLst>
              <a:ext uri="{FF2B5EF4-FFF2-40B4-BE49-F238E27FC236}">
                <a16:creationId xmlns:a16="http://schemas.microsoft.com/office/drawing/2014/main" id="{5F7BB4D9-3660-DD62-63E3-BEC538626D58}"/>
              </a:ext>
            </a:extLst>
          </p:cNvPr>
          <p:cNvSpPr/>
          <p:nvPr/>
        </p:nvSpPr>
        <p:spPr>
          <a:xfrm>
            <a:off x="89383" y="407739"/>
            <a:ext cx="8934975" cy="6383586"/>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2" name="図 11">
            <a:extLst>
              <a:ext uri="{FF2B5EF4-FFF2-40B4-BE49-F238E27FC236}">
                <a16:creationId xmlns:a16="http://schemas.microsoft.com/office/drawing/2014/main" id="{367D9500-31DF-480C-9826-085202815F28}"/>
              </a:ext>
            </a:extLst>
          </p:cNvPr>
          <p:cNvPicPr>
            <a:picLocks noChangeAspect="1"/>
          </p:cNvPicPr>
          <p:nvPr/>
        </p:nvPicPr>
        <p:blipFill>
          <a:blip r:embed="rId2"/>
          <a:stretch>
            <a:fillRect/>
          </a:stretch>
        </p:blipFill>
        <p:spPr>
          <a:xfrm>
            <a:off x="315253" y="812528"/>
            <a:ext cx="8391845" cy="4396734"/>
          </a:xfrm>
          <a:prstGeom prst="rect">
            <a:avLst/>
          </a:prstGeom>
        </p:spPr>
      </p:pic>
      <p:grpSp>
        <p:nvGrpSpPr>
          <p:cNvPr id="17" name="グループ化 16">
            <a:extLst>
              <a:ext uri="{FF2B5EF4-FFF2-40B4-BE49-F238E27FC236}">
                <a16:creationId xmlns:a16="http://schemas.microsoft.com/office/drawing/2014/main" id="{37DB74AB-5087-5343-23F2-BC608BB78CD9}"/>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D0438469-3B39-9CAC-7338-654AE261EA52}"/>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704821D0-C9DA-A7FC-2E03-A719701CF724}"/>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78FCF2F9-0252-59BA-BFBE-29C4AD6FB881}"/>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11</a:t>
            </a:fld>
            <a:endParaRPr kumimoji="1" lang="ja-JP" altLang="en-US" dirty="0"/>
          </a:p>
        </p:txBody>
      </p:sp>
      <p:sp>
        <p:nvSpPr>
          <p:cNvPr id="6" name="テキスト ボックス 5">
            <a:extLst>
              <a:ext uri="{FF2B5EF4-FFF2-40B4-BE49-F238E27FC236}">
                <a16:creationId xmlns:a16="http://schemas.microsoft.com/office/drawing/2014/main" id="{70133147-6CCF-9087-43E0-11EF4E390488}"/>
              </a:ext>
            </a:extLst>
          </p:cNvPr>
          <p:cNvSpPr txBox="1"/>
          <p:nvPr/>
        </p:nvSpPr>
        <p:spPr>
          <a:xfrm>
            <a:off x="200025" y="548829"/>
            <a:ext cx="608647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各分野・施設における診断評価基準の比較</a:t>
            </a:r>
          </a:p>
        </p:txBody>
      </p:sp>
      <p:grpSp>
        <p:nvGrpSpPr>
          <p:cNvPr id="18" name="グループ化 17">
            <a:extLst>
              <a:ext uri="{FF2B5EF4-FFF2-40B4-BE49-F238E27FC236}">
                <a16:creationId xmlns:a16="http://schemas.microsoft.com/office/drawing/2014/main" id="{BED1C730-ED07-EB04-A819-C862B1DD7647}"/>
              </a:ext>
            </a:extLst>
          </p:cNvPr>
          <p:cNvGrpSpPr/>
          <p:nvPr/>
        </p:nvGrpSpPr>
        <p:grpSpPr>
          <a:xfrm>
            <a:off x="566326" y="5463284"/>
            <a:ext cx="1693900" cy="570681"/>
            <a:chOff x="514904" y="5024189"/>
            <a:chExt cx="1693900" cy="570681"/>
          </a:xfrm>
        </p:grpSpPr>
        <p:grpSp>
          <p:nvGrpSpPr>
            <p:cNvPr id="19" name="グループ化 18">
              <a:extLst>
                <a:ext uri="{FF2B5EF4-FFF2-40B4-BE49-F238E27FC236}">
                  <a16:creationId xmlns:a16="http://schemas.microsoft.com/office/drawing/2014/main" id="{47C5549E-7D4F-52A5-D873-52D42AFE7A8A}"/>
                </a:ext>
              </a:extLst>
            </p:cNvPr>
            <p:cNvGrpSpPr/>
            <p:nvPr/>
          </p:nvGrpSpPr>
          <p:grpSpPr>
            <a:xfrm>
              <a:off x="514904" y="5317871"/>
              <a:ext cx="1693900" cy="276999"/>
              <a:chOff x="514904" y="5034879"/>
              <a:chExt cx="1693900" cy="276999"/>
            </a:xfrm>
          </p:grpSpPr>
          <p:cxnSp>
            <p:nvCxnSpPr>
              <p:cNvPr id="23" name="直線コネクタ 22">
                <a:extLst>
                  <a:ext uri="{FF2B5EF4-FFF2-40B4-BE49-F238E27FC236}">
                    <a16:creationId xmlns:a16="http://schemas.microsoft.com/office/drawing/2014/main" id="{AFA2CF95-E6F6-AB10-F66F-44FE49E12E18}"/>
                  </a:ext>
                </a:extLst>
              </p:cNvPr>
              <p:cNvCxnSpPr>
                <a:cxnSpLocks/>
              </p:cNvCxnSpPr>
              <p:nvPr/>
            </p:nvCxnSpPr>
            <p:spPr>
              <a:xfrm>
                <a:off x="514904" y="5171133"/>
                <a:ext cx="443884"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019D87C-B315-1E46-8366-E1689C421ABD}"/>
                  </a:ext>
                </a:extLst>
              </p:cNvPr>
              <p:cNvSpPr txBox="1"/>
              <p:nvPr/>
            </p:nvSpPr>
            <p:spPr>
              <a:xfrm>
                <a:off x="946920" y="5034879"/>
                <a:ext cx="1261884"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：目標管理水準</a:t>
                </a:r>
              </a:p>
            </p:txBody>
          </p:sp>
        </p:grpSp>
        <p:grpSp>
          <p:nvGrpSpPr>
            <p:cNvPr id="20" name="グループ化 19">
              <a:extLst>
                <a:ext uri="{FF2B5EF4-FFF2-40B4-BE49-F238E27FC236}">
                  <a16:creationId xmlns:a16="http://schemas.microsoft.com/office/drawing/2014/main" id="{058ED020-DC2E-094A-2311-4814B5CAD62C}"/>
                </a:ext>
              </a:extLst>
            </p:cNvPr>
            <p:cNvGrpSpPr/>
            <p:nvPr/>
          </p:nvGrpSpPr>
          <p:grpSpPr>
            <a:xfrm>
              <a:off x="514904" y="5024189"/>
              <a:ext cx="1693900" cy="276999"/>
              <a:chOff x="514904" y="5034879"/>
              <a:chExt cx="1693900" cy="276999"/>
            </a:xfrm>
          </p:grpSpPr>
          <p:cxnSp>
            <p:nvCxnSpPr>
              <p:cNvPr id="21" name="直線コネクタ 20">
                <a:extLst>
                  <a:ext uri="{FF2B5EF4-FFF2-40B4-BE49-F238E27FC236}">
                    <a16:creationId xmlns:a16="http://schemas.microsoft.com/office/drawing/2014/main" id="{BD831563-B65A-A96D-57A1-2F6CA96CDC80}"/>
                  </a:ext>
                </a:extLst>
              </p:cNvPr>
              <p:cNvCxnSpPr>
                <a:cxnSpLocks/>
              </p:cNvCxnSpPr>
              <p:nvPr/>
            </p:nvCxnSpPr>
            <p:spPr>
              <a:xfrm>
                <a:off x="514904" y="5171133"/>
                <a:ext cx="443884"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E74E07C-482E-D7B9-8308-F2E084D2817E}"/>
                  </a:ext>
                </a:extLst>
              </p:cNvPr>
              <p:cNvSpPr txBox="1"/>
              <p:nvPr/>
            </p:nvSpPr>
            <p:spPr>
              <a:xfrm>
                <a:off x="946920" y="5034879"/>
                <a:ext cx="1261884"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：限界管理水準</a:t>
                </a:r>
              </a:p>
            </p:txBody>
          </p:sp>
        </p:grpSp>
      </p:grpSp>
      <p:cxnSp>
        <p:nvCxnSpPr>
          <p:cNvPr id="14" name="直線コネクタ 13">
            <a:extLst>
              <a:ext uri="{FF2B5EF4-FFF2-40B4-BE49-F238E27FC236}">
                <a16:creationId xmlns:a16="http://schemas.microsoft.com/office/drawing/2014/main" id="{8F11BB48-3BFA-9966-0599-24D50EE47AEC}"/>
              </a:ext>
            </a:extLst>
          </p:cNvPr>
          <p:cNvCxnSpPr>
            <a:cxnSpLocks/>
          </p:cNvCxnSpPr>
          <p:nvPr/>
        </p:nvCxnSpPr>
        <p:spPr>
          <a:xfrm>
            <a:off x="1355630" y="2667657"/>
            <a:ext cx="1746000"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9FB0C3B-2B6D-B6DC-00D2-EE424A8565EA}"/>
              </a:ext>
            </a:extLst>
          </p:cNvPr>
          <p:cNvCxnSpPr>
            <a:cxnSpLocks/>
          </p:cNvCxnSpPr>
          <p:nvPr/>
        </p:nvCxnSpPr>
        <p:spPr>
          <a:xfrm>
            <a:off x="1397086" y="3925229"/>
            <a:ext cx="707136"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3AC800D-56EE-CB84-FD1B-29A0E06F454A}"/>
              </a:ext>
            </a:extLst>
          </p:cNvPr>
          <p:cNvCxnSpPr>
            <a:cxnSpLocks/>
          </p:cNvCxnSpPr>
          <p:nvPr/>
        </p:nvCxnSpPr>
        <p:spPr>
          <a:xfrm>
            <a:off x="2104222" y="3492612"/>
            <a:ext cx="1300971"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FD36D0A5-BCD2-B6F6-BB75-3E64FA6E4050}"/>
              </a:ext>
            </a:extLst>
          </p:cNvPr>
          <p:cNvCxnSpPr>
            <a:cxnSpLocks/>
          </p:cNvCxnSpPr>
          <p:nvPr/>
        </p:nvCxnSpPr>
        <p:spPr>
          <a:xfrm>
            <a:off x="3101630" y="3465347"/>
            <a:ext cx="312011"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2C9A175-ACAD-B693-3768-4CCFB8193D96}"/>
              </a:ext>
            </a:extLst>
          </p:cNvPr>
          <p:cNvCxnSpPr>
            <a:cxnSpLocks/>
          </p:cNvCxnSpPr>
          <p:nvPr/>
        </p:nvCxnSpPr>
        <p:spPr>
          <a:xfrm>
            <a:off x="3106393" y="4346078"/>
            <a:ext cx="298800"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BD823E-BA7D-98E7-5A35-AC78501D7EC6}"/>
              </a:ext>
            </a:extLst>
          </p:cNvPr>
          <p:cNvCxnSpPr>
            <a:cxnSpLocks/>
          </p:cNvCxnSpPr>
          <p:nvPr/>
        </p:nvCxnSpPr>
        <p:spPr>
          <a:xfrm>
            <a:off x="4115910" y="4346078"/>
            <a:ext cx="395289"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0B6A9EED-945F-6EBD-EC12-987F5D61C3F6}"/>
              </a:ext>
            </a:extLst>
          </p:cNvPr>
          <p:cNvCxnSpPr>
            <a:cxnSpLocks/>
          </p:cNvCxnSpPr>
          <p:nvPr/>
        </p:nvCxnSpPr>
        <p:spPr>
          <a:xfrm>
            <a:off x="4511175" y="3506464"/>
            <a:ext cx="431055"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4BE830C0-393F-477F-1A1E-F305E8C66E90}"/>
              </a:ext>
            </a:extLst>
          </p:cNvPr>
          <p:cNvCxnSpPr>
            <a:cxnSpLocks/>
          </p:cNvCxnSpPr>
          <p:nvPr/>
        </p:nvCxnSpPr>
        <p:spPr>
          <a:xfrm>
            <a:off x="6778487" y="2664524"/>
            <a:ext cx="1901541"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1EAC0529-4185-42E7-31B9-49CDD8C6C180}"/>
              </a:ext>
            </a:extLst>
          </p:cNvPr>
          <p:cNvCxnSpPr>
            <a:cxnSpLocks/>
          </p:cNvCxnSpPr>
          <p:nvPr/>
        </p:nvCxnSpPr>
        <p:spPr>
          <a:xfrm>
            <a:off x="6051893" y="3492612"/>
            <a:ext cx="726594"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7573F20D-F811-C9B1-7EFF-D745AA0CF358}"/>
              </a:ext>
            </a:extLst>
          </p:cNvPr>
          <p:cNvCxnSpPr>
            <a:cxnSpLocks/>
          </p:cNvCxnSpPr>
          <p:nvPr/>
        </p:nvCxnSpPr>
        <p:spPr>
          <a:xfrm>
            <a:off x="5711500" y="4361479"/>
            <a:ext cx="1638474"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31B20514-105E-261C-65E8-F6ADBD2190DF}"/>
              </a:ext>
            </a:extLst>
          </p:cNvPr>
          <p:cNvCxnSpPr>
            <a:cxnSpLocks/>
          </p:cNvCxnSpPr>
          <p:nvPr/>
        </p:nvCxnSpPr>
        <p:spPr>
          <a:xfrm>
            <a:off x="7349974" y="3518875"/>
            <a:ext cx="1057524"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20B5A0C2-3E35-D0BA-0B85-745641162917}"/>
              </a:ext>
            </a:extLst>
          </p:cNvPr>
          <p:cNvCxnSpPr>
            <a:cxnSpLocks/>
          </p:cNvCxnSpPr>
          <p:nvPr/>
        </p:nvCxnSpPr>
        <p:spPr>
          <a:xfrm>
            <a:off x="8382590" y="4361479"/>
            <a:ext cx="297438"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C593137A-ADDF-1673-9BFC-A7793697D0AA}"/>
              </a:ext>
            </a:extLst>
          </p:cNvPr>
          <p:cNvCxnSpPr>
            <a:cxnSpLocks/>
          </p:cNvCxnSpPr>
          <p:nvPr/>
        </p:nvCxnSpPr>
        <p:spPr>
          <a:xfrm>
            <a:off x="3705308" y="2677956"/>
            <a:ext cx="487721"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2FFBA1FE-0B9C-03B9-4165-E5EAC26736C3}"/>
              </a:ext>
            </a:extLst>
          </p:cNvPr>
          <p:cNvCxnSpPr>
            <a:cxnSpLocks/>
          </p:cNvCxnSpPr>
          <p:nvPr/>
        </p:nvCxnSpPr>
        <p:spPr>
          <a:xfrm>
            <a:off x="4511175" y="2664524"/>
            <a:ext cx="1540718"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12AE725-DBA9-47F7-DD54-A4C6E6A25FA7}"/>
              </a:ext>
            </a:extLst>
          </p:cNvPr>
          <p:cNvCxnSpPr>
            <a:cxnSpLocks/>
          </p:cNvCxnSpPr>
          <p:nvPr/>
        </p:nvCxnSpPr>
        <p:spPr>
          <a:xfrm>
            <a:off x="5363422" y="3506464"/>
            <a:ext cx="323850"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055BC407-CDD3-A86F-0083-EC0D68F4B8DA}"/>
              </a:ext>
            </a:extLst>
          </p:cNvPr>
          <p:cNvCxnSpPr>
            <a:cxnSpLocks/>
          </p:cNvCxnSpPr>
          <p:nvPr/>
        </p:nvCxnSpPr>
        <p:spPr>
          <a:xfrm>
            <a:off x="4942230" y="4346078"/>
            <a:ext cx="466725"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A6A1398-F0F5-4415-B54A-13E251012B4B}"/>
              </a:ext>
            </a:extLst>
          </p:cNvPr>
          <p:cNvSpPr txBox="1"/>
          <p:nvPr/>
        </p:nvSpPr>
        <p:spPr>
          <a:xfrm>
            <a:off x="2270210" y="5214945"/>
            <a:ext cx="6834124" cy="1569660"/>
          </a:xfrm>
          <a:prstGeom prst="rect">
            <a:avLst/>
          </a:prstGeom>
          <a:noFill/>
        </p:spPr>
        <p:txBody>
          <a:bodyPr wrap="square" rtlCol="0">
            <a:spAutoFit/>
          </a:bodyPr>
          <a:lstStyle/>
          <a:p>
            <a:r>
              <a:rPr kumimoji="1" lang="ja-JP" altLang="en-US" sz="1200" dirty="0"/>
              <a:t>各管理水準の横並びを精査</a:t>
            </a:r>
            <a:endParaRPr kumimoji="1" lang="en-US" altLang="ja-JP" sz="1200" dirty="0"/>
          </a:p>
          <a:p>
            <a:pPr marL="179388" indent="-179388"/>
            <a:r>
              <a:rPr kumimoji="1" lang="ja-JP" altLang="en-US" sz="1200" dirty="0"/>
              <a:t>・限界管理水準はおおむね健全性</a:t>
            </a:r>
            <a:r>
              <a:rPr kumimoji="1" lang="en-US" altLang="ja-JP" sz="1200" dirty="0"/>
              <a:t>Ⅲ</a:t>
            </a:r>
            <a:r>
              <a:rPr kumimoji="1" lang="ja-JP" altLang="en-US" sz="1200" dirty="0"/>
              <a:t>と</a:t>
            </a:r>
            <a:r>
              <a:rPr kumimoji="1" lang="en-US" altLang="ja-JP" sz="1200" dirty="0"/>
              <a:t>Ⅳ</a:t>
            </a:r>
          </a:p>
          <a:p>
            <a:pPr marL="179388" indent="-179388"/>
            <a:r>
              <a:rPr kumimoji="1" lang="ja-JP" altLang="en-US" sz="1200" dirty="0"/>
              <a:t>　</a:t>
            </a:r>
            <a:r>
              <a:rPr kumimoji="1" lang="en-US" altLang="ja-JP" sz="1200" dirty="0"/>
              <a:t>※</a:t>
            </a:r>
            <a:r>
              <a:rPr kumimoji="1" lang="ja-JP" altLang="en-US" sz="1200" dirty="0"/>
              <a:t>大阪モノレールでは、運転保安・旅客及び公衆の安全に対する影響を考慮して、損傷程度が</a:t>
            </a:r>
            <a:r>
              <a:rPr kumimoji="1" lang="en-US" altLang="ja-JP" sz="1200" dirty="0"/>
              <a:t>aa</a:t>
            </a:r>
            <a:r>
              <a:rPr kumimoji="1" lang="ja-JP" altLang="en-US" sz="1200" dirty="0"/>
              <a:t>が一つでもあった場合は、</a:t>
            </a:r>
            <a:r>
              <a:rPr kumimoji="1" lang="en-US" altLang="ja-JP" sz="1200" dirty="0"/>
              <a:t>AA</a:t>
            </a:r>
            <a:r>
              <a:rPr kumimoji="1" lang="ja-JP" altLang="en-US" sz="1200" dirty="0"/>
              <a:t>～</a:t>
            </a:r>
            <a:r>
              <a:rPr kumimoji="1" lang="en-US" altLang="ja-JP" sz="1200" dirty="0"/>
              <a:t>A2</a:t>
            </a:r>
            <a:r>
              <a:rPr kumimoji="1" lang="ja-JP" altLang="en-US" sz="1200" dirty="0"/>
              <a:t>判定（限界管理水準以下）としている。</a:t>
            </a:r>
            <a:endParaRPr kumimoji="1" lang="en-US" altLang="ja-JP" sz="1200" dirty="0"/>
          </a:p>
          <a:p>
            <a:pPr marL="363538" indent="-363538"/>
            <a:r>
              <a:rPr kumimoji="1" lang="ja-JP" altLang="en-US" sz="1200" dirty="0"/>
              <a:t>　</a:t>
            </a:r>
            <a:r>
              <a:rPr kumimoji="1" lang="en-US" altLang="ja-JP" sz="1200" dirty="0"/>
              <a:t>※</a:t>
            </a:r>
            <a:r>
              <a:rPr kumimoji="1" lang="ja-JP" altLang="en-US" sz="1200" dirty="0"/>
              <a:t>公園施設については、健全性</a:t>
            </a:r>
            <a:r>
              <a:rPr kumimoji="1" lang="en-US" altLang="ja-JP" sz="1200" dirty="0"/>
              <a:t>Ⅳ</a:t>
            </a:r>
            <a:r>
              <a:rPr kumimoji="1" lang="ja-JP" altLang="en-US" sz="1200" dirty="0"/>
              <a:t>になる前に対処することを前提としていることなどから、健全性</a:t>
            </a:r>
            <a:r>
              <a:rPr kumimoji="1" lang="en-US" altLang="ja-JP" sz="1200" dirty="0"/>
              <a:t>Ⅳ</a:t>
            </a:r>
            <a:r>
              <a:rPr kumimoji="1" lang="ja-JP" altLang="en-US" sz="1200" dirty="0"/>
              <a:t>に該当する評価はない</a:t>
            </a:r>
            <a:endParaRPr kumimoji="1" lang="en-US" altLang="ja-JP" sz="1200" dirty="0"/>
          </a:p>
          <a:p>
            <a:pPr marL="179388" indent="-179388"/>
            <a:r>
              <a:rPr kumimoji="1" lang="ja-JP" altLang="en-US" sz="1200" dirty="0"/>
              <a:t>　</a:t>
            </a:r>
            <a:r>
              <a:rPr kumimoji="1" lang="en-US" altLang="ja-JP" sz="1200" dirty="0"/>
              <a:t>※</a:t>
            </a:r>
            <a:r>
              <a:rPr kumimoji="1" lang="ja-JP" altLang="en-US" sz="1200" dirty="0"/>
              <a:t>舗装に関しては、健全性</a:t>
            </a:r>
            <a:r>
              <a:rPr kumimoji="1" lang="en-US" altLang="ja-JP" sz="1200" dirty="0"/>
              <a:t>Ⅳ</a:t>
            </a:r>
            <a:r>
              <a:rPr kumimoji="1" lang="ja-JP" altLang="en-US" sz="1200" dirty="0"/>
              <a:t>となるような状態になることがないため該当なし</a:t>
            </a:r>
            <a:endParaRPr kumimoji="1" lang="en-US" altLang="ja-JP" sz="1200" dirty="0"/>
          </a:p>
          <a:p>
            <a:r>
              <a:rPr kumimoji="1" lang="ja-JP" altLang="en-US" sz="1200" dirty="0"/>
              <a:t>・目標管理水準はおおむね健全性</a:t>
            </a:r>
            <a:r>
              <a:rPr kumimoji="1" lang="en-US" altLang="ja-JP" sz="1200" dirty="0"/>
              <a:t>Ⅱ</a:t>
            </a:r>
            <a:r>
              <a:rPr kumimoji="1" lang="ja-JP" altLang="en-US" sz="1200" dirty="0"/>
              <a:t>と</a:t>
            </a:r>
            <a:r>
              <a:rPr kumimoji="1" lang="en-US" altLang="ja-JP" sz="1200" dirty="0"/>
              <a:t>Ⅲ</a:t>
            </a:r>
            <a:r>
              <a:rPr kumimoji="1" lang="ja-JP" altLang="en-US" sz="1200" dirty="0"/>
              <a:t>の間となった</a:t>
            </a:r>
            <a:endParaRPr kumimoji="1" lang="en-US" altLang="ja-JP" sz="1200" dirty="0"/>
          </a:p>
        </p:txBody>
      </p:sp>
      <p:cxnSp>
        <p:nvCxnSpPr>
          <p:cNvPr id="34" name="直線コネクタ 33">
            <a:extLst>
              <a:ext uri="{FF2B5EF4-FFF2-40B4-BE49-F238E27FC236}">
                <a16:creationId xmlns:a16="http://schemas.microsoft.com/office/drawing/2014/main" id="{5A6A768D-F7E1-497F-A48E-797C7110760E}"/>
              </a:ext>
            </a:extLst>
          </p:cNvPr>
          <p:cNvCxnSpPr>
            <a:cxnSpLocks/>
          </p:cNvCxnSpPr>
          <p:nvPr/>
        </p:nvCxnSpPr>
        <p:spPr>
          <a:xfrm>
            <a:off x="4115910" y="4320508"/>
            <a:ext cx="429847"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F9FB6E0E-8C43-477B-B4F3-140C53E8EC17}"/>
              </a:ext>
            </a:extLst>
          </p:cNvPr>
          <p:cNvCxnSpPr>
            <a:cxnSpLocks/>
          </p:cNvCxnSpPr>
          <p:nvPr/>
        </p:nvCxnSpPr>
        <p:spPr>
          <a:xfrm>
            <a:off x="3698837" y="3506464"/>
            <a:ext cx="431055"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EC5D7ED-D893-4D3C-A18B-BA542B99DA78}"/>
              </a:ext>
            </a:extLst>
          </p:cNvPr>
          <p:cNvCxnSpPr>
            <a:cxnSpLocks/>
          </p:cNvCxnSpPr>
          <p:nvPr/>
        </p:nvCxnSpPr>
        <p:spPr>
          <a:xfrm>
            <a:off x="3398013" y="4352163"/>
            <a:ext cx="30729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C7FAFA8-F4BD-4DE2-86A7-D58DC56FE9A2}"/>
              </a:ext>
            </a:extLst>
          </p:cNvPr>
          <p:cNvCxnSpPr>
            <a:cxnSpLocks/>
          </p:cNvCxnSpPr>
          <p:nvPr/>
        </p:nvCxnSpPr>
        <p:spPr>
          <a:xfrm>
            <a:off x="3398013" y="4768552"/>
            <a:ext cx="300824"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6469500E-0433-4C98-837D-FC7EEB727ADD}"/>
              </a:ext>
            </a:extLst>
          </p:cNvPr>
          <p:cNvCxnSpPr>
            <a:cxnSpLocks/>
          </p:cNvCxnSpPr>
          <p:nvPr/>
        </p:nvCxnSpPr>
        <p:spPr>
          <a:xfrm>
            <a:off x="1397086" y="4346078"/>
            <a:ext cx="316304"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6CB625E-4A41-42B3-82A9-9B116258FDC5}"/>
              </a:ext>
            </a:extLst>
          </p:cNvPr>
          <p:cNvCxnSpPr>
            <a:cxnSpLocks/>
          </p:cNvCxnSpPr>
          <p:nvPr/>
        </p:nvCxnSpPr>
        <p:spPr>
          <a:xfrm>
            <a:off x="3101630" y="4768552"/>
            <a:ext cx="316304"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AC8F2AA6-0954-4E07-9C23-46737B3B3EB8}"/>
              </a:ext>
            </a:extLst>
          </p:cNvPr>
          <p:cNvSpPr txBox="1"/>
          <p:nvPr/>
        </p:nvSpPr>
        <p:spPr>
          <a:xfrm>
            <a:off x="998556" y="6045472"/>
            <a:ext cx="1266693"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：見直し前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目標管理水準</a:t>
            </a:r>
          </a:p>
        </p:txBody>
      </p:sp>
      <p:cxnSp>
        <p:nvCxnSpPr>
          <p:cNvPr id="42" name="直線コネクタ 41">
            <a:extLst>
              <a:ext uri="{FF2B5EF4-FFF2-40B4-BE49-F238E27FC236}">
                <a16:creationId xmlns:a16="http://schemas.microsoft.com/office/drawing/2014/main" id="{02F3B931-A7BB-426B-B37C-5DA69F9CC1BA}"/>
              </a:ext>
            </a:extLst>
          </p:cNvPr>
          <p:cNvCxnSpPr>
            <a:cxnSpLocks/>
          </p:cNvCxnSpPr>
          <p:nvPr/>
        </p:nvCxnSpPr>
        <p:spPr>
          <a:xfrm>
            <a:off x="575204" y="6196542"/>
            <a:ext cx="443884"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1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a:extLst>
              <a:ext uri="{FF2B5EF4-FFF2-40B4-BE49-F238E27FC236}">
                <a16:creationId xmlns:a16="http://schemas.microsoft.com/office/drawing/2014/main" id="{D810B5D1-E497-404B-9381-E710A2DA25D4}"/>
              </a:ext>
            </a:extLst>
          </p:cNvPr>
          <p:cNvSpPr txBox="1">
            <a:spLocks/>
          </p:cNvSpPr>
          <p:nvPr/>
        </p:nvSpPr>
        <p:spPr bwMode="auto">
          <a:xfrm>
            <a:off x="126656" y="1472545"/>
            <a:ext cx="8894062" cy="155950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基本方針の見直しポイント</a:t>
            </a:r>
            <a:endParaRPr lang="en-US" altLang="ja-JP" sz="1600" b="1" u="sng"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近接目視が困難な箇所の点検や、業務効率化が図れる場合には、ドローン（無人航空機）も活用する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P11_18</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維持管理</a:t>
            </a:r>
            <a:r>
              <a:rPr lang="en-US" altLang="ja-JP" sz="1400" dirty="0">
                <a:latin typeface="Meiryo UI" panose="020B0604030504040204" pitchFamily="50" charset="-128"/>
                <a:ea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rPr>
              <a:t>にデータを蓄積し、</a:t>
            </a:r>
            <a:r>
              <a:rPr lang="ja-JP" altLang="en-US" sz="1400" b="1" u="sng" dirty="0">
                <a:solidFill>
                  <a:srgbClr val="FF0000"/>
                </a:solidFill>
                <a:latin typeface="Meiryo UI" panose="020B0604030504040204" pitchFamily="50" charset="-128"/>
                <a:ea typeface="Meiryo UI" panose="020B0604030504040204" pitchFamily="50" charset="-128"/>
              </a:rPr>
              <a:t>長寿命化計画の立案への活用など、計画的な補修等につなげる</a:t>
            </a:r>
            <a:r>
              <a:rPr lang="ja-JP" altLang="en-US" sz="14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P12_3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データ蓄積により、劣化曲線の精度が向上することによっても、</a:t>
            </a:r>
            <a:r>
              <a:rPr lang="ja-JP" altLang="en-US" sz="1400" b="1" u="sng" dirty="0">
                <a:solidFill>
                  <a:srgbClr val="FF0000"/>
                </a:solidFill>
                <a:latin typeface="Meiryo UI" panose="020B0604030504040204" pitchFamily="50" charset="-128"/>
                <a:ea typeface="Meiryo UI" panose="020B0604030504040204" pitchFamily="50" charset="-128"/>
              </a:rPr>
              <a:t>点検頻度を見直す</a:t>
            </a:r>
            <a:r>
              <a:rPr lang="ja-JP" altLang="en-US" sz="1400" dirty="0">
                <a:latin typeface="Meiryo UI" panose="020B0604030504040204" pitchFamily="50" charset="-128"/>
                <a:ea typeface="Meiryo UI" panose="020B0604030504040204" pitchFamily="50" charset="-128"/>
              </a:rPr>
              <a:t>ことができることに留意する。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P12_28</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行目）</a:t>
            </a:r>
            <a:endParaRPr lang="en-US" altLang="ja-JP" sz="1600" b="1" u="sng" dirty="0">
              <a:solidFill>
                <a:srgbClr val="FF0000"/>
              </a:solidFill>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914799"/>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4.2</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施設特性に応じた維持管理手法の体系化</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ja-JP" altLang="en-US"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ja-JP" altLang="en-US" b="1" dirty="0">
                <a:solidFill>
                  <a:prstClr val="white"/>
                </a:solidFill>
                <a:latin typeface="Meiryo UI" panose="020B0604030504040204" pitchFamily="50" charset="-128"/>
                <a:ea typeface="Meiryo UI" panose="020B0604030504040204" pitchFamily="50" charset="-128"/>
                <a:cs typeface="Calibri"/>
              </a:rPr>
              <a:t>４</a:t>
            </a:r>
            <a:r>
              <a:rPr lang="en-US" altLang="ja-JP" b="1" dirty="0">
                <a:solidFill>
                  <a:prstClr val="white"/>
                </a:solidFill>
                <a:latin typeface="Meiryo UI" panose="020B0604030504040204" pitchFamily="50" charset="-128"/>
                <a:ea typeface="Meiryo UI" panose="020B0604030504040204" pitchFamily="50" charset="-128"/>
                <a:cs typeface="Calibri"/>
              </a:rPr>
              <a:t>.</a:t>
            </a:r>
            <a:r>
              <a:rPr lang="ja-JP" altLang="en-US" b="1" dirty="0">
                <a:solidFill>
                  <a:prstClr val="white"/>
                </a:solidFill>
                <a:latin typeface="Meiryo UI" panose="020B0604030504040204" pitchFamily="50" charset="-128"/>
                <a:ea typeface="Meiryo UI" panose="020B0604030504040204" pitchFamily="50" charset="-128"/>
                <a:cs typeface="Calibri"/>
              </a:rPr>
              <a:t>効率的・効果的な維持管理の推進</a:t>
            </a:r>
            <a:r>
              <a:rPr lang="en-US" altLang="ja-JP" b="1" dirty="0">
                <a:solidFill>
                  <a:prstClr val="white"/>
                </a:solidFill>
                <a:latin typeface="Meiryo UI" panose="020B0604030504040204" pitchFamily="50" charset="-128"/>
                <a:ea typeface="Meiryo UI" panose="020B0604030504040204" pitchFamily="50" charset="-128"/>
                <a:cs typeface="Calibri"/>
              </a:rPr>
              <a:t> </a:t>
            </a:r>
            <a:endParaRPr lang="ja-JP" altLang="en-US" b="1" dirty="0">
              <a:solidFill>
                <a:prstClr val="white"/>
              </a:solidFill>
              <a:latin typeface="Meiryo UI" panose="020B0604030504040204" pitchFamily="50" charset="-128"/>
              <a:ea typeface="Meiryo UI" panose="020B0604030504040204" pitchFamily="50" charset="-128"/>
              <a:cs typeface="Calibri"/>
            </a:endParaRPr>
          </a:p>
        </p:txBody>
      </p:sp>
      <p:sp>
        <p:nvSpPr>
          <p:cNvPr id="8" name="コンテンツ プレースホルダー 2">
            <a:extLst>
              <a:ext uri="{FF2B5EF4-FFF2-40B4-BE49-F238E27FC236}">
                <a16:creationId xmlns:a16="http://schemas.microsoft.com/office/drawing/2014/main" id="{D0987F9E-A18E-4CE9-BB98-7F9EEA26B0A0}"/>
              </a:ext>
            </a:extLst>
          </p:cNvPr>
          <p:cNvSpPr txBox="1">
            <a:spLocks/>
          </p:cNvSpPr>
          <p:nvPr/>
        </p:nvSpPr>
        <p:spPr bwMode="auto">
          <a:xfrm>
            <a:off x="126656" y="1298707"/>
            <a:ext cx="8894062" cy="2103532"/>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見直し内容</a:t>
            </a:r>
            <a:endParaRPr lang="en-US" altLang="ja-JP" sz="1600" b="1" u="sng"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600" b="1" u="sng" dirty="0">
              <a:latin typeface="Meiryo UI" panose="020B0604030504040204" pitchFamily="50" charset="-128"/>
              <a:ea typeface="Meiryo UI" panose="020B0604030504040204" pitchFamily="50" charset="-128"/>
            </a:endParaRPr>
          </a:p>
          <a:p>
            <a:pPr>
              <a:spcBef>
                <a:spcPct val="0"/>
              </a:spcBef>
              <a:buFont typeface="Wingdings" panose="05000000000000000000" pitchFamily="2" charset="2"/>
              <a:buChar char="l"/>
            </a:pPr>
            <a:r>
              <a:rPr lang="ja-JP" altLang="en-US" sz="1600" b="1" u="sng" dirty="0">
                <a:latin typeface="Meiryo UI" panose="020B0604030504040204" pitchFamily="50" charset="-128"/>
                <a:ea typeface="Meiryo UI" panose="020B0604030504040204" pitchFamily="50" charset="-128"/>
              </a:rPr>
              <a:t>更新の考え方</a:t>
            </a:r>
            <a:endParaRPr lang="en-US" altLang="ja-JP" sz="1600" b="1" u="sng" dirty="0">
              <a:latin typeface="Meiryo UI" panose="020B0604030504040204" pitchFamily="50" charset="-128"/>
              <a:ea typeface="Meiryo UI" panose="020B0604030504040204" pitchFamily="50" charset="-128"/>
            </a:endParaRPr>
          </a:p>
          <a:p>
            <a:pPr marL="361950" indent="-361950" algn="just">
              <a:lnSpc>
                <a:spcPts val="1800"/>
              </a:lnSpc>
              <a:buNone/>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・各分野・施設の特性や重要性を考慮し、物理的、機能的、社会的、経済的視点などから総合的に評価し、更新について見極める。</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latin typeface="Meiryo UI" panose="020B0604030504040204" pitchFamily="50" charset="-128"/>
                <a:ea typeface="Meiryo UI" panose="020B0604030504040204" pitchFamily="50" charset="-128"/>
                <a:cs typeface="Times New Roman"/>
              </a:rPr>
              <a:t>9</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latin typeface="Meiryo UI" panose="020B0604030504040204" pitchFamily="50" charset="-128"/>
                <a:ea typeface="Meiryo UI" panose="020B0604030504040204" pitchFamily="50" charset="-128"/>
                <a:cs typeface="Times New Roman"/>
              </a:rPr>
              <a:t>5</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latin typeface="Meiryo UI" panose="020B0604030504040204" pitchFamily="50" charset="-128"/>
                <a:ea typeface="Meiryo UI" panose="020B0604030504040204" pitchFamily="50" charset="-128"/>
                <a:cs typeface="Times New Roman"/>
              </a:rPr>
              <a:t>6</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0" indent="0" algn="just">
              <a:lnSpc>
                <a:spcPts val="1800"/>
              </a:lnSpc>
              <a:buNone/>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・将来の地域・社会構造変化をふまえ、施設廃止や集約化も考慮する。</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9</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latin typeface="Meiryo UI" panose="020B0604030504040204" pitchFamily="50" charset="-128"/>
                <a:ea typeface="Meiryo UI" panose="020B0604030504040204" pitchFamily="50" charset="-128"/>
                <a:cs typeface="Times New Roman"/>
              </a:rPr>
              <a:t>7</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buNone/>
              <a:defRPr/>
            </a:pP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　　</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・施設の特性に応じて評価項目を追加することや、施設更新の実態を考慮して考え方を精査し、更新の見極めを行う。</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20</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latin typeface="Meiryo UI" panose="020B0604030504040204" pitchFamily="50" charset="-128"/>
                <a:ea typeface="Meiryo UI" panose="020B0604030504040204" pitchFamily="50" charset="-128"/>
                <a:cs typeface="Times New Roman"/>
              </a:rPr>
              <a:t>9</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latin typeface="Meiryo UI" panose="020B0604030504040204" pitchFamily="50" charset="-128"/>
                <a:ea typeface="Meiryo UI" panose="020B0604030504040204" pitchFamily="50" charset="-128"/>
                <a:cs typeface="Times New Roman"/>
              </a:rPr>
              <a:t>10</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600"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11" name="表 36">
            <a:extLst>
              <a:ext uri="{FF2B5EF4-FFF2-40B4-BE49-F238E27FC236}">
                <a16:creationId xmlns:a16="http://schemas.microsoft.com/office/drawing/2014/main" id="{BEA9D1C0-7D8A-4A90-8B61-9357604A5391}"/>
              </a:ext>
            </a:extLst>
          </p:cNvPr>
          <p:cNvGraphicFramePr>
            <a:graphicFrameLocks noGrp="1"/>
          </p:cNvGraphicFramePr>
          <p:nvPr>
            <p:extLst>
              <p:ext uri="{D42A27DB-BD31-4B8C-83A1-F6EECF244321}">
                <p14:modId xmlns:p14="http://schemas.microsoft.com/office/powerpoint/2010/main" val="4290718021"/>
              </p:ext>
            </p:extLst>
          </p:nvPr>
        </p:nvGraphicFramePr>
        <p:xfrm>
          <a:off x="301926" y="3941815"/>
          <a:ext cx="8536776" cy="2614265"/>
        </p:xfrm>
        <a:graphic>
          <a:graphicData uri="http://schemas.openxmlformats.org/drawingml/2006/table">
            <a:tbl>
              <a:tblPr firstRow="1" bandRow="1">
                <a:tableStyleId>{5C22544A-7EE6-4342-B048-85BDC9FD1C3A}</a:tableStyleId>
              </a:tblPr>
              <a:tblGrid>
                <a:gridCol w="1494520">
                  <a:extLst>
                    <a:ext uri="{9D8B030D-6E8A-4147-A177-3AD203B41FA5}">
                      <a16:colId xmlns:a16="http://schemas.microsoft.com/office/drawing/2014/main" val="3372811264"/>
                    </a:ext>
                  </a:extLst>
                </a:gridCol>
                <a:gridCol w="7042256">
                  <a:extLst>
                    <a:ext uri="{9D8B030D-6E8A-4147-A177-3AD203B41FA5}">
                      <a16:colId xmlns:a16="http://schemas.microsoft.com/office/drawing/2014/main" val="2696139856"/>
                    </a:ext>
                  </a:extLst>
                </a:gridCol>
              </a:tblGrid>
              <a:tr h="301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a:ea typeface="Meiryo UI"/>
                        </a:rPr>
                        <a:t>対象施設</a:t>
                      </a:r>
                      <a:endParaRPr kumimoji="1" lang="ja-JP" altLang="en-US" sz="1200" b="0" dirty="0">
                        <a:latin typeface="Meiryo UI"/>
                        <a:ea typeface="Meiryo UI"/>
                      </a:endParaRPr>
                    </a:p>
                  </a:txBody>
                  <a:tcPr anchor="ctr">
                    <a:solidFill>
                      <a:srgbClr val="00B050"/>
                    </a:solidFill>
                  </a:tcPr>
                </a:tc>
                <a:tc>
                  <a:txBody>
                    <a:bodyPr/>
                    <a:lstStyle/>
                    <a:p>
                      <a:pPr algn="ctr">
                        <a:lnSpc>
                          <a:spcPct val="100000"/>
                        </a:lnSpc>
                      </a:pPr>
                      <a:r>
                        <a:rPr kumimoji="1" lang="ja-JP" altLang="en-US" sz="1200" b="1" dirty="0">
                          <a:latin typeface="Meiryo UI"/>
                          <a:ea typeface="Meiryo UI"/>
                        </a:rPr>
                        <a:t>行動計画への反映結果</a:t>
                      </a:r>
                    </a:p>
                  </a:txBody>
                  <a:tcPr anchor="ctr">
                    <a:solidFill>
                      <a:srgbClr val="00B050"/>
                    </a:solidFill>
                  </a:tcPr>
                </a:tc>
                <a:extLst>
                  <a:ext uri="{0D108BD9-81ED-4DB2-BD59-A6C34878D82A}">
                    <a16:rowId xmlns:a16="http://schemas.microsoft.com/office/drawing/2014/main" val="1925649540"/>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橋梁</a:t>
                      </a:r>
                    </a:p>
                  </a:txBody>
                  <a:tcPr anchor="ctr">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性能評価マトリクスによる評価（定量的）や総合評価点評価による判定を更新フローに反映</a:t>
                      </a:r>
                    </a:p>
                  </a:txBody>
                  <a:tcPr anchor="ctr">
                    <a:solidFill>
                      <a:schemeClr val="accent6">
                        <a:lumMod val="40000"/>
                        <a:lumOff val="60000"/>
                      </a:schemeClr>
                    </a:solidFill>
                  </a:tcPr>
                </a:tc>
                <a:extLst>
                  <a:ext uri="{0D108BD9-81ED-4DB2-BD59-A6C34878D82A}">
                    <a16:rowId xmlns:a16="http://schemas.microsoft.com/office/drawing/2014/main" val="869575246"/>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公園（遊具）</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経済的視点を考慮した⽇常維持管理の妥当性や社会的視点（利⽤者ニーズ）を更新フローに反映</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20000"/>
                        <a:lumOff val="80000"/>
                      </a:schemeClr>
                    </a:solidFill>
                  </a:tcPr>
                </a:tc>
                <a:extLst>
                  <a:ext uri="{0D108BD9-81ED-4DB2-BD59-A6C34878D82A}">
                    <a16:rowId xmlns:a16="http://schemas.microsoft.com/office/drawing/2014/main" val="290679344"/>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街路樹</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更新の考え⽅に「</a:t>
                      </a:r>
                      <a:r>
                        <a:rPr kumimoji="1" lang="zh-TW" altLang="en-US" sz="1200" b="0" i="0" u="none" strike="noStrike" kern="1200" cap="none" spc="0" normalizeH="0" baseline="0" noProof="0" dirty="0">
                          <a:ln>
                            <a:noFill/>
                          </a:ln>
                          <a:solidFill>
                            <a:schemeClr val="tx1"/>
                          </a:solidFill>
                          <a:effectLst/>
                          <a:uLnTx/>
                          <a:uFillTx/>
                          <a:latin typeface="Meiryo UI"/>
                          <a:ea typeface="Meiryo UI"/>
                          <a:cs typeface="+mn-cs"/>
                        </a:rPr>
                        <a:t>大阪府都市樹木再生指針</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（案）（令和２年３月）」を追加</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40000"/>
                        <a:lumOff val="60000"/>
                      </a:schemeClr>
                    </a:solidFill>
                  </a:tcPr>
                </a:tc>
                <a:extLst>
                  <a:ext uri="{0D108BD9-81ED-4DB2-BD59-A6C34878D82A}">
                    <a16:rowId xmlns:a16="http://schemas.microsoft.com/office/drawing/2014/main" val="627348710"/>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堤防・護岸等</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河床低下や河床洗堀などの河道特性を考慮した更新フローの⾒直し</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20000"/>
                        <a:lumOff val="80000"/>
                      </a:schemeClr>
                    </a:solidFill>
                  </a:tcPr>
                </a:tc>
                <a:extLst>
                  <a:ext uri="{0D108BD9-81ED-4DB2-BD59-A6C34878D82A}">
                    <a16:rowId xmlns:a16="http://schemas.microsoft.com/office/drawing/2014/main" val="1928871906"/>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港湾</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利⽤頻度等を踏まえた施設の廃止や集約化の検討フローを作成</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40000"/>
                        <a:lumOff val="60000"/>
                      </a:schemeClr>
                    </a:solidFill>
                  </a:tcPr>
                </a:tc>
                <a:extLst>
                  <a:ext uri="{0D108BD9-81ED-4DB2-BD59-A6C34878D82A}">
                    <a16:rowId xmlns:a16="http://schemas.microsoft.com/office/drawing/2014/main" val="4082017356"/>
                  </a:ext>
                </a:extLst>
              </a:tr>
              <a:tr h="30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下水（土木）</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腐⾷、不良発⽣率等を踏まえた更新フローを作成</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20000"/>
                        <a:lumOff val="80000"/>
                      </a:schemeClr>
                    </a:solidFill>
                  </a:tcPr>
                </a:tc>
                <a:extLst>
                  <a:ext uri="{0D108BD9-81ED-4DB2-BD59-A6C34878D82A}">
                    <a16:rowId xmlns:a16="http://schemas.microsoft.com/office/drawing/2014/main" val="2894713823"/>
                  </a:ext>
                </a:extLst>
              </a:tr>
              <a:tr h="502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下水（設備）</a:t>
                      </a:r>
                    </a:p>
                  </a:txBody>
                  <a:tcPr anchor="ctr">
                    <a:solidFill>
                      <a:schemeClr val="accent6">
                        <a:lumMod val="40000"/>
                        <a:lumOff val="60000"/>
                      </a:schemeClr>
                    </a:solid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実態に即した（効率的・経済的な）中分類単位などの設備群での更新・改築の判定に⾄るフローを追加</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部品交換による</a:t>
                      </a:r>
                      <a:r>
                        <a:rPr kumimoji="1" lang="en-US" altLang="ja-JP" sz="1200" b="0" i="0" u="none" strike="noStrike" kern="1200" cap="none" spc="0" normalizeH="0" baseline="0" noProof="0" dirty="0">
                          <a:ln>
                            <a:noFill/>
                          </a:ln>
                          <a:solidFill>
                            <a:schemeClr val="tx1"/>
                          </a:solidFill>
                          <a:effectLst/>
                          <a:uLnTx/>
                          <a:uFillTx/>
                          <a:latin typeface="Meiryo UI"/>
                          <a:ea typeface="Meiryo UI"/>
                          <a:cs typeface="+mn-cs"/>
                        </a:rPr>
                        <a:t>LCC</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検討の判定ができるように⼩分類単位での更新フローの⾒直し</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40000"/>
                        <a:lumOff val="60000"/>
                      </a:schemeClr>
                    </a:solidFill>
                  </a:tcPr>
                </a:tc>
                <a:extLst>
                  <a:ext uri="{0D108BD9-81ED-4DB2-BD59-A6C34878D82A}">
                    <a16:rowId xmlns:a16="http://schemas.microsoft.com/office/drawing/2014/main" val="2067273778"/>
                  </a:ext>
                </a:extLst>
              </a:tr>
            </a:tbl>
          </a:graphicData>
        </a:graphic>
      </p:graphicFrame>
      <p:sp>
        <p:nvSpPr>
          <p:cNvPr id="13" name="コンテンツ プレースホルダー 2">
            <a:extLst>
              <a:ext uri="{FF2B5EF4-FFF2-40B4-BE49-F238E27FC236}">
                <a16:creationId xmlns:a16="http://schemas.microsoft.com/office/drawing/2014/main" id="{9B5938AC-AD76-4762-8066-8B3A5182744F}"/>
              </a:ext>
            </a:extLst>
          </p:cNvPr>
          <p:cNvSpPr txBox="1">
            <a:spLocks/>
          </p:cNvSpPr>
          <p:nvPr/>
        </p:nvSpPr>
        <p:spPr bwMode="auto">
          <a:xfrm>
            <a:off x="155117" y="3516162"/>
            <a:ext cx="8894062" cy="489407"/>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更新の考え方・更新フローの充実例</a:t>
            </a:r>
            <a:endParaRPr lang="en-US" altLang="ja-JP" sz="1600" b="1" u="sng"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4F62F9E-D7F0-4FEA-9E94-8069D0539A60}"/>
              </a:ext>
            </a:extLst>
          </p:cNvPr>
          <p:cNvSpPr>
            <a:spLocks noGrp="1"/>
          </p:cNvSpPr>
          <p:nvPr>
            <p:ph type="sldNum" sz="quarter" idx="12"/>
          </p:nvPr>
        </p:nvSpPr>
        <p:spPr>
          <a:xfrm>
            <a:off x="7086600" y="6481316"/>
            <a:ext cx="2057400" cy="365125"/>
          </a:xfrm>
        </p:spPr>
        <p:txBody>
          <a:bodyPr/>
          <a:lstStyle/>
          <a:p>
            <a:fld id="{48BBEAFE-69FE-4577-B854-0FB5964019F8}" type="slidenum">
              <a:rPr kumimoji="1" lang="ja-JP" altLang="en-US" smtClean="0"/>
              <a:t>12</a:t>
            </a:fld>
            <a:endParaRPr kumimoji="1" lang="ja-JP" altLang="en-US" dirty="0"/>
          </a:p>
        </p:txBody>
      </p:sp>
    </p:spTree>
    <p:extLst>
      <p:ext uri="{BB962C8B-B14F-4D97-AF65-F5344CB8AC3E}">
        <p14:creationId xmlns:p14="http://schemas.microsoft.com/office/powerpoint/2010/main" val="189679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143">
            <a:extLst>
              <a:ext uri="{FF2B5EF4-FFF2-40B4-BE49-F238E27FC236}">
                <a16:creationId xmlns:a16="http://schemas.microsoft.com/office/drawing/2014/main" id="{5A392A28-9257-3068-38D1-3135551F2263}"/>
              </a:ext>
            </a:extLst>
          </p:cNvPr>
          <p:cNvSpPr/>
          <p:nvPr/>
        </p:nvSpPr>
        <p:spPr>
          <a:xfrm>
            <a:off x="5025978" y="580232"/>
            <a:ext cx="3998379" cy="5897550"/>
          </a:xfrm>
          <a:prstGeom prst="round2SameRect">
            <a:avLst>
              <a:gd name="adj1" fmla="val 363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132219" y="589865"/>
            <a:ext cx="4833937" cy="5897550"/>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 name="スライド番号プレースホルダー 1">
            <a:extLst>
              <a:ext uri="{FF2B5EF4-FFF2-40B4-BE49-F238E27FC236}">
                <a16:creationId xmlns:a16="http://schemas.microsoft.com/office/drawing/2014/main" id="{E03801D8-EB3D-4A02-A7B2-41FC819DCDA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13</a:t>
            </a:fld>
            <a:endParaRPr kumimoji="1" lang="ja-JP" altLang="en-US" dirty="0"/>
          </a:p>
        </p:txBody>
      </p:sp>
      <p:sp>
        <p:nvSpPr>
          <p:cNvPr id="3" name="コンテンツ プレースホルダー 2">
            <a:extLst>
              <a:ext uri="{FF2B5EF4-FFF2-40B4-BE49-F238E27FC236}">
                <a16:creationId xmlns:a16="http://schemas.microsoft.com/office/drawing/2014/main" id="{B818269C-F289-0707-E733-00BE379A44F4}"/>
              </a:ext>
            </a:extLst>
          </p:cNvPr>
          <p:cNvSpPr txBox="1">
            <a:spLocks/>
          </p:cNvSpPr>
          <p:nvPr/>
        </p:nvSpPr>
        <p:spPr bwMode="auto">
          <a:xfrm>
            <a:off x="119642" y="649981"/>
            <a:ext cx="4727478" cy="748961"/>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経済的視点や社会的視点（利⽤者ニーズ）を更新フローに反映した例（公園遊具等）</a:t>
            </a:r>
            <a:endParaRPr lang="ja-JP" altLang="en-US" sz="1600"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5E900256-C968-9506-5861-62FC40A5FA5A}"/>
              </a:ext>
            </a:extLst>
          </p:cNvPr>
          <p:cNvSpPr txBox="1">
            <a:spLocks/>
          </p:cNvSpPr>
          <p:nvPr/>
        </p:nvSpPr>
        <p:spPr bwMode="auto">
          <a:xfrm>
            <a:off x="5040956" y="580232"/>
            <a:ext cx="3880743" cy="651172"/>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利⽤頻度等を踏まえた施設の廃止や集約化の検討フロー作成例（港湾：係留施設）</a:t>
            </a:r>
          </a:p>
        </p:txBody>
      </p:sp>
      <p:sp>
        <p:nvSpPr>
          <p:cNvPr id="36" name="コンテンツ プレースホルダー 2">
            <a:extLst>
              <a:ext uri="{FF2B5EF4-FFF2-40B4-BE49-F238E27FC236}">
                <a16:creationId xmlns:a16="http://schemas.microsoft.com/office/drawing/2014/main" id="{87C9B22E-E1F0-C9EE-59B9-E5E9FE0ADFF9}"/>
              </a:ext>
            </a:extLst>
          </p:cNvPr>
          <p:cNvSpPr txBox="1">
            <a:spLocks/>
          </p:cNvSpPr>
          <p:nvPr/>
        </p:nvSpPr>
        <p:spPr bwMode="auto">
          <a:xfrm>
            <a:off x="9365242" y="1493090"/>
            <a:ext cx="4289292" cy="678609"/>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公園：公園施設長寿命化計画（素案）</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港湾：港湾・海岸施設長寿命化計画（案）</a:t>
            </a:r>
            <a:endParaRPr lang="en-US" altLang="ja-JP" sz="12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C0BF30D0-8488-C3B8-7C47-3CF9CFD96D80}"/>
              </a:ext>
            </a:extLst>
          </p:cNvPr>
          <p:cNvPicPr>
            <a:picLocks noChangeAspect="1"/>
          </p:cNvPicPr>
          <p:nvPr/>
        </p:nvPicPr>
        <p:blipFill>
          <a:blip r:embed="rId2"/>
          <a:stretch>
            <a:fillRect/>
          </a:stretch>
        </p:blipFill>
        <p:spPr>
          <a:xfrm>
            <a:off x="188319" y="1629226"/>
            <a:ext cx="4687376" cy="3565958"/>
          </a:xfrm>
          <a:prstGeom prst="rect">
            <a:avLst/>
          </a:prstGeom>
        </p:spPr>
      </p:pic>
      <p:pic>
        <p:nvPicPr>
          <p:cNvPr id="9" name="図 8">
            <a:extLst>
              <a:ext uri="{FF2B5EF4-FFF2-40B4-BE49-F238E27FC236}">
                <a16:creationId xmlns:a16="http://schemas.microsoft.com/office/drawing/2014/main" id="{45E725FA-61D4-F7B8-2C2C-D8B602D2B6B1}"/>
              </a:ext>
            </a:extLst>
          </p:cNvPr>
          <p:cNvPicPr>
            <a:picLocks noChangeAspect="1"/>
          </p:cNvPicPr>
          <p:nvPr/>
        </p:nvPicPr>
        <p:blipFill>
          <a:blip r:embed="rId3"/>
          <a:srcRect l="16367" t="19949" r="23013" b="7804"/>
          <a:stretch/>
        </p:blipFill>
        <p:spPr>
          <a:xfrm>
            <a:off x="5145622" y="1629226"/>
            <a:ext cx="3776078" cy="3588752"/>
          </a:xfrm>
          <a:prstGeom prst="rect">
            <a:avLst/>
          </a:prstGeom>
        </p:spPr>
      </p:pic>
      <p:grpSp>
        <p:nvGrpSpPr>
          <p:cNvPr id="10" name="グループ化 9">
            <a:extLst>
              <a:ext uri="{FF2B5EF4-FFF2-40B4-BE49-F238E27FC236}">
                <a16:creationId xmlns:a16="http://schemas.microsoft.com/office/drawing/2014/main" id="{DA3D3366-3975-86BA-F344-2AF9D58597B7}"/>
              </a:ext>
            </a:extLst>
          </p:cNvPr>
          <p:cNvGrpSpPr/>
          <p:nvPr/>
        </p:nvGrpSpPr>
        <p:grpSpPr>
          <a:xfrm>
            <a:off x="1921091" y="5321718"/>
            <a:ext cx="2938777" cy="444500"/>
            <a:chOff x="4190999" y="5365942"/>
            <a:chExt cx="2938777" cy="444500"/>
          </a:xfrm>
        </p:grpSpPr>
        <p:sp>
          <p:nvSpPr>
            <p:cNvPr id="11" name="正方形/長方形 10">
              <a:extLst>
                <a:ext uri="{FF2B5EF4-FFF2-40B4-BE49-F238E27FC236}">
                  <a16:creationId xmlns:a16="http://schemas.microsoft.com/office/drawing/2014/main" id="{51FD7CD3-B780-209E-AEC9-DADDE86E3EA6}"/>
                </a:ext>
              </a:extLst>
            </p:cNvPr>
            <p:cNvSpPr/>
            <p:nvPr/>
          </p:nvSpPr>
          <p:spPr>
            <a:xfrm>
              <a:off x="4190999" y="5489453"/>
              <a:ext cx="514351" cy="219179"/>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コンテンツ プレースホルダー 2">
              <a:extLst>
                <a:ext uri="{FF2B5EF4-FFF2-40B4-BE49-F238E27FC236}">
                  <a16:creationId xmlns:a16="http://schemas.microsoft.com/office/drawing/2014/main" id="{D8C72E0B-2007-AA79-15F3-9CBCEC20E68E}"/>
                </a:ext>
              </a:extLst>
            </p:cNvPr>
            <p:cNvSpPr txBox="1">
              <a:spLocks/>
            </p:cNvSpPr>
            <p:nvPr/>
          </p:nvSpPr>
          <p:spPr bwMode="auto">
            <a:xfrm>
              <a:off x="4698114" y="5365942"/>
              <a:ext cx="2431662" cy="4445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dirty="0">
                  <a:latin typeface="Meiryo UI" panose="020B0604030504040204" pitchFamily="50" charset="-128"/>
                  <a:ea typeface="Meiryo UI" panose="020B0604030504040204" pitchFamily="50" charset="-128"/>
                </a:rPr>
                <a:t>：現行計画からの見直し箇所</a:t>
              </a:r>
            </a:p>
          </p:txBody>
        </p:sp>
      </p:grpSp>
      <p:sp>
        <p:nvSpPr>
          <p:cNvPr id="13" name="正方形/長方形 12">
            <a:extLst>
              <a:ext uri="{FF2B5EF4-FFF2-40B4-BE49-F238E27FC236}">
                <a16:creationId xmlns:a16="http://schemas.microsoft.com/office/drawing/2014/main" id="{520C4EEC-619D-329E-7EF5-8BFDE48BB4DC}"/>
              </a:ext>
            </a:extLst>
          </p:cNvPr>
          <p:cNvSpPr/>
          <p:nvPr/>
        </p:nvSpPr>
        <p:spPr>
          <a:xfrm>
            <a:off x="304799" y="3189242"/>
            <a:ext cx="1514475" cy="649333"/>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EA3E019B-19C3-5F1E-6FDF-976AB86E88A7}"/>
              </a:ext>
            </a:extLst>
          </p:cNvPr>
          <p:cNvSpPr/>
          <p:nvPr/>
        </p:nvSpPr>
        <p:spPr>
          <a:xfrm>
            <a:off x="1687032" y="3686175"/>
            <a:ext cx="1703867" cy="847725"/>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0E3439ED-E5FC-BAAC-A103-B43EC98E07AE}"/>
              </a:ext>
            </a:extLst>
          </p:cNvPr>
          <p:cNvSpPr/>
          <p:nvPr/>
        </p:nvSpPr>
        <p:spPr>
          <a:xfrm>
            <a:off x="2766558" y="4705349"/>
            <a:ext cx="2053092" cy="454197"/>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7268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2"/>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932052"/>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4.3</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重点化指標・優先順位の考え方</a:t>
            </a: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ja-JP" altLang="en-US" b="1" dirty="0">
                <a:solidFill>
                  <a:prstClr val="white"/>
                </a:solidFill>
                <a:latin typeface="Meiryo UI" panose="020B0604030504040204" pitchFamily="50" charset="-128"/>
                <a:ea typeface="Meiryo UI" panose="020B0604030504040204" pitchFamily="50" charset="-128"/>
                <a:cs typeface="Calibri"/>
              </a:rPr>
              <a:t>４</a:t>
            </a:r>
            <a:r>
              <a:rPr lang="en-US" altLang="ja-JP" b="1" dirty="0">
                <a:solidFill>
                  <a:prstClr val="white"/>
                </a:solidFill>
                <a:latin typeface="Meiryo UI" panose="020B0604030504040204" pitchFamily="50" charset="-128"/>
                <a:ea typeface="Meiryo UI" panose="020B0604030504040204" pitchFamily="50" charset="-128"/>
                <a:cs typeface="Calibri"/>
              </a:rPr>
              <a:t>.</a:t>
            </a:r>
            <a:r>
              <a:rPr lang="ja-JP" altLang="en-US" b="1" dirty="0">
                <a:solidFill>
                  <a:prstClr val="white"/>
                </a:solidFill>
                <a:latin typeface="Meiryo UI" panose="020B0604030504040204" pitchFamily="50" charset="-128"/>
                <a:ea typeface="Meiryo UI" panose="020B0604030504040204" pitchFamily="50" charset="-128"/>
                <a:cs typeface="Calibri"/>
              </a:rPr>
              <a:t>効率的・効果的な維持管理の推進</a:t>
            </a:r>
            <a:r>
              <a:rPr lang="en-US" altLang="ja-JP" b="1" dirty="0">
                <a:solidFill>
                  <a:prstClr val="white"/>
                </a:solidFill>
                <a:latin typeface="Meiryo UI" panose="020B0604030504040204" pitchFamily="50" charset="-128"/>
                <a:ea typeface="Meiryo UI" panose="020B0604030504040204" pitchFamily="50" charset="-128"/>
                <a:cs typeface="Calibri"/>
              </a:rPr>
              <a:t> </a:t>
            </a:r>
            <a:endParaRPr lang="ja-JP" altLang="en-US" b="1" dirty="0">
              <a:solidFill>
                <a:prstClr val="white"/>
              </a:solidFill>
              <a:latin typeface="Meiryo UI" panose="020B0604030504040204" pitchFamily="50" charset="-128"/>
              <a:ea typeface="Meiryo UI" panose="020B0604030504040204" pitchFamily="50" charset="-128"/>
              <a:cs typeface="Calibri"/>
            </a:endParaRPr>
          </a:p>
        </p:txBody>
      </p:sp>
      <p:sp>
        <p:nvSpPr>
          <p:cNvPr id="7" name="コンテンツ プレースホルダー 2">
            <a:extLst>
              <a:ext uri="{FF2B5EF4-FFF2-40B4-BE49-F238E27FC236}">
                <a16:creationId xmlns:a16="http://schemas.microsoft.com/office/drawing/2014/main" id="{62FEB255-135B-427D-B9A7-BDC768D3AB60}"/>
              </a:ext>
            </a:extLst>
          </p:cNvPr>
          <p:cNvSpPr txBox="1">
            <a:spLocks/>
          </p:cNvSpPr>
          <p:nvPr/>
        </p:nvSpPr>
        <p:spPr bwMode="auto">
          <a:xfrm>
            <a:off x="210272" y="1169021"/>
            <a:ext cx="8894062" cy="2172817"/>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見直し内容</a:t>
            </a:r>
            <a:endParaRPr lang="en-US" altLang="ja-JP" sz="1600" b="1" u="sng" dirty="0">
              <a:latin typeface="Meiryo UI" panose="020B0604030504040204" pitchFamily="50" charset="-128"/>
              <a:ea typeface="Meiryo UI" panose="020B0604030504040204" pitchFamily="50" charset="-128"/>
            </a:endParaRPr>
          </a:p>
          <a:p>
            <a:pPr algn="just">
              <a:lnSpc>
                <a:spcPts val="18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限られた人員・予算の中で、維持管理を適切に行うため、府民の安全を最優先に、分野・施設毎の特性や重要性をふまえ、重点化（優先順位）を設定する。</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21_2</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latin typeface="Meiryo UI" panose="020B0604030504040204" pitchFamily="50" charset="-128"/>
                <a:ea typeface="Meiryo UI" panose="020B0604030504040204" pitchFamily="50" charset="-128"/>
                <a:cs typeface="Times New Roman"/>
              </a:rPr>
              <a:t>3</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施設の劣化や損傷により、第三者への悪影響が懸念される場合、もしくは施設の機能に支障をきたすことがある場合など、緊急対応が必要な施設は優先的に対策する。</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21</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6</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7</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その他については、リスクに着目し、</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施設の劣化速度も加味するなど</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、優先順位を定め、効率的・効果的な維持管理を行う。</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21</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7</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latin typeface="Meiryo UI" panose="020B0604030504040204" pitchFamily="50" charset="-128"/>
                <a:ea typeface="Meiryo UI" panose="020B0604030504040204" pitchFamily="50" charset="-128"/>
                <a:cs typeface="Times New Roman"/>
              </a:rPr>
              <a:t>9</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9" name="表 36">
            <a:extLst>
              <a:ext uri="{FF2B5EF4-FFF2-40B4-BE49-F238E27FC236}">
                <a16:creationId xmlns:a16="http://schemas.microsoft.com/office/drawing/2014/main" id="{01B9FCF8-A738-49C0-81BC-D464A47D194C}"/>
              </a:ext>
            </a:extLst>
          </p:cNvPr>
          <p:cNvGraphicFramePr>
            <a:graphicFrameLocks noGrp="1"/>
          </p:cNvGraphicFramePr>
          <p:nvPr>
            <p:extLst>
              <p:ext uri="{D42A27DB-BD31-4B8C-83A1-F6EECF244321}">
                <p14:modId xmlns:p14="http://schemas.microsoft.com/office/powerpoint/2010/main" val="588121491"/>
              </p:ext>
            </p:extLst>
          </p:nvPr>
        </p:nvGraphicFramePr>
        <p:xfrm>
          <a:off x="301925" y="3972027"/>
          <a:ext cx="8536776" cy="2614268"/>
        </p:xfrm>
        <a:graphic>
          <a:graphicData uri="http://schemas.openxmlformats.org/drawingml/2006/table">
            <a:tbl>
              <a:tblPr firstRow="1" bandRow="1">
                <a:tableStyleId>{5C22544A-7EE6-4342-B048-85BDC9FD1C3A}</a:tableStyleId>
              </a:tblPr>
              <a:tblGrid>
                <a:gridCol w="1494521">
                  <a:extLst>
                    <a:ext uri="{9D8B030D-6E8A-4147-A177-3AD203B41FA5}">
                      <a16:colId xmlns:a16="http://schemas.microsoft.com/office/drawing/2014/main" val="3372811264"/>
                    </a:ext>
                  </a:extLst>
                </a:gridCol>
                <a:gridCol w="7042255">
                  <a:extLst>
                    <a:ext uri="{9D8B030D-6E8A-4147-A177-3AD203B41FA5}">
                      <a16:colId xmlns:a16="http://schemas.microsoft.com/office/drawing/2014/main" val="2696139856"/>
                    </a:ext>
                  </a:extLst>
                </a:gridCol>
              </a:tblGrid>
              <a:tr h="338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a:ea typeface="Meiryo UI"/>
                        </a:rPr>
                        <a:t>対象施設</a:t>
                      </a:r>
                      <a:endParaRPr kumimoji="1" lang="ja-JP" altLang="en-US" sz="1200" b="0" dirty="0">
                        <a:latin typeface="Meiryo UI"/>
                        <a:ea typeface="Meiryo UI"/>
                      </a:endParaRPr>
                    </a:p>
                  </a:txBody>
                  <a:tcPr anchor="ctr">
                    <a:solidFill>
                      <a:srgbClr val="00B050"/>
                    </a:solidFill>
                  </a:tcPr>
                </a:tc>
                <a:tc>
                  <a:txBody>
                    <a:bodyPr/>
                    <a:lstStyle/>
                    <a:p>
                      <a:pPr algn="ctr">
                        <a:lnSpc>
                          <a:spcPct val="100000"/>
                        </a:lnSpc>
                      </a:pPr>
                      <a:r>
                        <a:rPr kumimoji="1" lang="ja-JP" altLang="en-US" sz="1200" b="1" dirty="0">
                          <a:latin typeface="Meiryo UI"/>
                          <a:ea typeface="Meiryo UI"/>
                        </a:rPr>
                        <a:t>行動計画への反映結果</a:t>
                      </a:r>
                    </a:p>
                  </a:txBody>
                  <a:tcPr anchor="ctr">
                    <a:solidFill>
                      <a:srgbClr val="00B050"/>
                    </a:solidFill>
                  </a:tcPr>
                </a:tc>
                <a:extLst>
                  <a:ext uri="{0D108BD9-81ED-4DB2-BD59-A6C34878D82A}">
                    <a16:rowId xmlns:a16="http://schemas.microsoft.com/office/drawing/2014/main" val="1925649540"/>
                  </a:ext>
                </a:extLst>
              </a:tr>
              <a:tr h="338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橋梁</a:t>
                      </a:r>
                    </a:p>
                  </a:txBody>
                  <a:tcPr anchor="ctr">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目標管理水準の検証結果に伴い、重点化（優先順位）を見直し</a:t>
                      </a:r>
                    </a:p>
                  </a:txBody>
                  <a:tcPr anchor="ctr">
                    <a:solidFill>
                      <a:schemeClr val="accent6">
                        <a:lumMod val="40000"/>
                        <a:lumOff val="60000"/>
                      </a:schemeClr>
                    </a:solidFill>
                  </a:tcPr>
                </a:tc>
                <a:extLst>
                  <a:ext uri="{0D108BD9-81ED-4DB2-BD59-A6C34878D82A}">
                    <a16:rowId xmlns:a16="http://schemas.microsoft.com/office/drawing/2014/main" val="869575246"/>
                  </a:ext>
                </a:extLst>
              </a:tr>
              <a:tr h="584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舗装</a:t>
                      </a:r>
                    </a:p>
                  </a:txBody>
                  <a:tcPr anchor="ctr">
                    <a:solidFill>
                      <a:schemeClr val="accent6">
                        <a:lumMod val="20000"/>
                        <a:lumOff val="80000"/>
                      </a:schemeClr>
                    </a:solid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劣化速度に対応した重点化指標の見直し</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目標管理水準の検証に伴い、重点化（優先順位）を見直し</a:t>
                      </a:r>
                    </a:p>
                  </a:txBody>
                  <a:tcPr anchor="ctr">
                    <a:solidFill>
                      <a:schemeClr val="accent6">
                        <a:lumMod val="20000"/>
                        <a:lumOff val="80000"/>
                      </a:schemeClr>
                    </a:solidFill>
                  </a:tcPr>
                </a:tc>
                <a:extLst>
                  <a:ext uri="{0D108BD9-81ED-4DB2-BD59-A6C34878D82A}">
                    <a16:rowId xmlns:a16="http://schemas.microsoft.com/office/drawing/2014/main" val="290679344"/>
                  </a:ext>
                </a:extLst>
              </a:tr>
              <a:tr h="338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モノレール</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目標管理水準の検証結果に伴い、重点化（優先順位）を見直し</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40000"/>
                        <a:lumOff val="60000"/>
                      </a:schemeClr>
                    </a:solidFill>
                  </a:tcPr>
                </a:tc>
                <a:extLst>
                  <a:ext uri="{0D108BD9-81ED-4DB2-BD59-A6C34878D82A}">
                    <a16:rowId xmlns:a16="http://schemas.microsoft.com/office/drawing/2014/main" val="627348710"/>
                  </a:ext>
                </a:extLst>
              </a:tr>
              <a:tr h="338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砂防関係施設</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施設特性に応じた重点化指標の設定</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20000"/>
                        <a:lumOff val="80000"/>
                      </a:schemeClr>
                    </a:solidFill>
                  </a:tcPr>
                </a:tc>
                <a:extLst>
                  <a:ext uri="{0D108BD9-81ED-4DB2-BD59-A6C34878D82A}">
                    <a16:rowId xmlns:a16="http://schemas.microsoft.com/office/drawing/2014/main" val="1928871906"/>
                  </a:ext>
                </a:extLst>
              </a:tr>
              <a:tr h="338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ダム</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施設特性に応じた重点化指標の設定</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40000"/>
                        <a:lumOff val="60000"/>
                      </a:schemeClr>
                    </a:solidFill>
                  </a:tcPr>
                </a:tc>
                <a:extLst>
                  <a:ext uri="{0D108BD9-81ED-4DB2-BD59-A6C34878D82A}">
                    <a16:rowId xmlns:a16="http://schemas.microsoft.com/office/drawing/2014/main" val="4082017356"/>
                  </a:ext>
                </a:extLst>
              </a:tr>
              <a:tr h="338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dk1"/>
                          </a:solidFill>
                          <a:latin typeface="Meiryo UI"/>
                          <a:ea typeface="Meiryo UI"/>
                          <a:cs typeface="+mn-cs"/>
                        </a:rPr>
                        <a:t>下水（設備）</a:t>
                      </a:r>
                      <a:endParaRPr kumimoji="1" lang="ja-JP" altLang="en-US" sz="1200" kern="1200" dirty="0">
                        <a:solidFill>
                          <a:schemeClr val="dk1"/>
                        </a:solidFill>
                        <a:latin typeface="Meiryo UI"/>
                        <a:ea typeface="Meiryo UI"/>
                        <a:cs typeface="+mn-cs"/>
                      </a:endParaRP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リスクに着目し、</a:t>
                      </a:r>
                      <a:r>
                        <a:rPr kumimoji="1" lang="ja-JP" altLang="en-US" sz="1200" b="0" u="none" kern="1200" dirty="0">
                          <a:solidFill>
                            <a:schemeClr val="tx1"/>
                          </a:solidFill>
                          <a:latin typeface="Meiryo UI"/>
                          <a:ea typeface="Meiryo UI"/>
                          <a:cs typeface="+mn-cs"/>
                        </a:rPr>
                        <a:t>重点化（優先順位）を見直し</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txBody>
                  <a:tcPr anchor="ctr">
                    <a:solidFill>
                      <a:schemeClr val="accent6">
                        <a:lumMod val="20000"/>
                        <a:lumOff val="80000"/>
                      </a:schemeClr>
                    </a:solidFill>
                  </a:tcPr>
                </a:tc>
                <a:extLst>
                  <a:ext uri="{0D108BD9-81ED-4DB2-BD59-A6C34878D82A}">
                    <a16:rowId xmlns:a16="http://schemas.microsoft.com/office/drawing/2014/main" val="2067273778"/>
                  </a:ext>
                </a:extLst>
              </a:tr>
            </a:tbl>
          </a:graphicData>
        </a:graphic>
      </p:graphicFrame>
      <p:sp>
        <p:nvSpPr>
          <p:cNvPr id="28" name="コンテンツ プレースホルダー 2">
            <a:extLst>
              <a:ext uri="{FF2B5EF4-FFF2-40B4-BE49-F238E27FC236}">
                <a16:creationId xmlns:a16="http://schemas.microsoft.com/office/drawing/2014/main" id="{7299762A-69E6-43D0-BF71-856C00183765}"/>
              </a:ext>
            </a:extLst>
          </p:cNvPr>
          <p:cNvSpPr txBox="1">
            <a:spLocks/>
          </p:cNvSpPr>
          <p:nvPr/>
        </p:nvSpPr>
        <p:spPr bwMode="auto">
          <a:xfrm>
            <a:off x="155117" y="3516162"/>
            <a:ext cx="8894062" cy="489407"/>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重点化指標の見直し例</a:t>
            </a:r>
            <a:endParaRPr lang="en-US" altLang="ja-JP" sz="1600" b="1" u="sng"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315F9B1B-3BF3-479C-8AEA-15E67239BBE0}"/>
              </a:ext>
            </a:extLst>
          </p:cNvPr>
          <p:cNvSpPr>
            <a:spLocks noGrp="1"/>
          </p:cNvSpPr>
          <p:nvPr>
            <p:ph type="sldNum" sz="quarter" idx="12"/>
          </p:nvPr>
        </p:nvSpPr>
        <p:spPr>
          <a:xfrm>
            <a:off x="7086600" y="6483739"/>
            <a:ext cx="2057400" cy="365125"/>
          </a:xfrm>
        </p:spPr>
        <p:txBody>
          <a:bodyPr/>
          <a:lstStyle/>
          <a:p>
            <a:fld id="{48BBEAFE-69FE-4577-B854-0FB5964019F8}" type="slidenum">
              <a:rPr kumimoji="1" lang="ja-JP" altLang="en-US" smtClean="0"/>
              <a:t>14</a:t>
            </a:fld>
            <a:endParaRPr kumimoji="1" lang="ja-JP" altLang="en-US" dirty="0"/>
          </a:p>
        </p:txBody>
      </p:sp>
    </p:spTree>
    <p:extLst>
      <p:ext uri="{BB962C8B-B14F-4D97-AF65-F5344CB8AC3E}">
        <p14:creationId xmlns:p14="http://schemas.microsoft.com/office/powerpoint/2010/main" val="4124320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3" y="580231"/>
            <a:ext cx="8934975" cy="6115843"/>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 name="スライド番号プレースホルダー 1">
            <a:extLst>
              <a:ext uri="{FF2B5EF4-FFF2-40B4-BE49-F238E27FC236}">
                <a16:creationId xmlns:a16="http://schemas.microsoft.com/office/drawing/2014/main" id="{E03801D8-EB3D-4A02-A7B2-41FC819DCDA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15</a:t>
            </a:fld>
            <a:endParaRPr kumimoji="1" lang="ja-JP" altLang="en-US" dirty="0"/>
          </a:p>
        </p:txBody>
      </p:sp>
      <p:sp>
        <p:nvSpPr>
          <p:cNvPr id="3" name="コンテンツ プレースホルダー 2">
            <a:extLst>
              <a:ext uri="{FF2B5EF4-FFF2-40B4-BE49-F238E27FC236}">
                <a16:creationId xmlns:a16="http://schemas.microsoft.com/office/drawing/2014/main" id="{B818269C-F289-0707-E733-00BE379A44F4}"/>
              </a:ext>
            </a:extLst>
          </p:cNvPr>
          <p:cNvSpPr txBox="1">
            <a:spLocks/>
          </p:cNvSpPr>
          <p:nvPr/>
        </p:nvSpPr>
        <p:spPr bwMode="auto">
          <a:xfrm>
            <a:off x="119642" y="580233"/>
            <a:ext cx="8934974" cy="36512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b="1" u="sng" dirty="0">
                <a:latin typeface="Meiryo UI" panose="020B0604030504040204" pitchFamily="50" charset="-128"/>
                <a:ea typeface="Meiryo UI" panose="020B0604030504040204" pitchFamily="50" charset="-128"/>
              </a:rPr>
              <a:t>劣化速度に対応した重点化指標の見直し、重点化（優先順位）を見直した例（舗装）</a:t>
            </a:r>
            <a:endParaRPr lang="ja-JP" altLang="en-US" sz="1400" dirty="0">
              <a:latin typeface="Meiryo UI" panose="020B0604030504040204" pitchFamily="50" charset="-128"/>
              <a:ea typeface="Meiryo UI" panose="020B0604030504040204" pitchFamily="50" charset="-128"/>
            </a:endParaRPr>
          </a:p>
        </p:txBody>
      </p:sp>
      <p:sp>
        <p:nvSpPr>
          <p:cNvPr id="36" name="コンテンツ プレースホルダー 2">
            <a:extLst>
              <a:ext uri="{FF2B5EF4-FFF2-40B4-BE49-F238E27FC236}">
                <a16:creationId xmlns:a16="http://schemas.microsoft.com/office/drawing/2014/main" id="{87C9B22E-E1F0-C9EE-59B9-E5E9FE0ADFF9}"/>
              </a:ext>
            </a:extLst>
          </p:cNvPr>
          <p:cNvSpPr txBox="1">
            <a:spLocks/>
          </p:cNvSpPr>
          <p:nvPr/>
        </p:nvSpPr>
        <p:spPr bwMode="auto">
          <a:xfrm>
            <a:off x="9365242" y="1493090"/>
            <a:ext cx="4289292" cy="678609"/>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舗装：第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回道路・橋梁等部会資料</a:t>
            </a:r>
            <a:endParaRPr lang="en-US" altLang="ja-JP" sz="12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BA3D5935-2ECC-9611-81FE-B3C53DE14F79}"/>
              </a:ext>
            </a:extLst>
          </p:cNvPr>
          <p:cNvPicPr>
            <a:picLocks noChangeAspect="1"/>
          </p:cNvPicPr>
          <p:nvPr/>
        </p:nvPicPr>
        <p:blipFill>
          <a:blip r:embed="rId2"/>
          <a:stretch>
            <a:fillRect/>
          </a:stretch>
        </p:blipFill>
        <p:spPr>
          <a:xfrm>
            <a:off x="3158325" y="3931625"/>
            <a:ext cx="5683199" cy="2680908"/>
          </a:xfrm>
          <a:prstGeom prst="rect">
            <a:avLst/>
          </a:prstGeom>
        </p:spPr>
      </p:pic>
      <p:sp>
        <p:nvSpPr>
          <p:cNvPr id="59" name="コンテンツ プレースホルダー 2">
            <a:extLst>
              <a:ext uri="{FF2B5EF4-FFF2-40B4-BE49-F238E27FC236}">
                <a16:creationId xmlns:a16="http://schemas.microsoft.com/office/drawing/2014/main" id="{6AA42E9A-AB90-0724-F34D-06A7E040087F}"/>
              </a:ext>
            </a:extLst>
          </p:cNvPr>
          <p:cNvSpPr txBox="1">
            <a:spLocks/>
          </p:cNvSpPr>
          <p:nvPr/>
        </p:nvSpPr>
        <p:spPr bwMode="auto">
          <a:xfrm>
            <a:off x="222301" y="988408"/>
            <a:ext cx="2778074" cy="5489373"/>
          </a:xfrm>
          <a:prstGeom prst="rect">
            <a:avLst/>
          </a:prstGeom>
          <a:noFill/>
          <a:ln w="12700">
            <a:no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dirty="0">
                <a:latin typeface="Meiryo UI" panose="020B0604030504040204" pitchFamily="50" charset="-128"/>
                <a:ea typeface="Meiryo UI" panose="020B0604030504040204" pitchFamily="50" charset="-128"/>
              </a:rPr>
              <a:t>①重点化指標の見直し</a:t>
            </a:r>
          </a:p>
          <a:p>
            <a:pPr marL="180975" indent="-180975"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「損傷進行の早さ」と「道路利用者・沿道住民への影響」の視点から指標を見直し</a:t>
            </a:r>
          </a:p>
          <a:p>
            <a:pPr marL="180975" indent="-180975"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「大型車交通量」と「地域区分」を新指標として選定</a:t>
            </a: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4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400" dirty="0">
                <a:latin typeface="Meiryo UI" panose="020B0604030504040204" pitchFamily="50" charset="-128"/>
                <a:ea typeface="Meiryo UI" panose="020B0604030504040204" pitchFamily="50" charset="-128"/>
              </a:rPr>
              <a:t>②重点化の考え方</a:t>
            </a:r>
          </a:p>
          <a:p>
            <a:pPr marL="180975" indent="-180975" eaLnBrk="1" hangingPunct="1">
              <a:spcBef>
                <a:spcPct val="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舗装の劣化速度に対応した重点化指標</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優先度</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へ見直し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（「社会的影響度」の見直しと、「損傷の進行」の加味）</a:t>
            </a:r>
            <a:endParaRPr lang="en-US" altLang="ja-JP" sz="1400" dirty="0">
              <a:latin typeface="Meiryo UI" panose="020B0604030504040204" pitchFamily="50" charset="-128"/>
              <a:ea typeface="Meiryo UI" panose="020B0604030504040204" pitchFamily="50" charset="-128"/>
            </a:endParaRPr>
          </a:p>
        </p:txBody>
      </p:sp>
      <p:pic>
        <p:nvPicPr>
          <p:cNvPr id="60" name="図 59">
            <a:extLst>
              <a:ext uri="{FF2B5EF4-FFF2-40B4-BE49-F238E27FC236}">
                <a16:creationId xmlns:a16="http://schemas.microsoft.com/office/drawing/2014/main" id="{5A64921D-E601-4DA1-8815-41CAEC2C3757}"/>
              </a:ext>
            </a:extLst>
          </p:cNvPr>
          <p:cNvPicPr>
            <a:picLocks noChangeAspect="1"/>
          </p:cNvPicPr>
          <p:nvPr/>
        </p:nvPicPr>
        <p:blipFill>
          <a:blip r:embed="rId3"/>
          <a:stretch>
            <a:fillRect/>
          </a:stretch>
        </p:blipFill>
        <p:spPr>
          <a:xfrm>
            <a:off x="3102717" y="960451"/>
            <a:ext cx="5683199" cy="2849332"/>
          </a:xfrm>
          <a:prstGeom prst="rect">
            <a:avLst/>
          </a:prstGeom>
        </p:spPr>
      </p:pic>
    </p:spTree>
    <p:extLst>
      <p:ext uri="{BB962C8B-B14F-4D97-AF65-F5344CB8AC3E}">
        <p14:creationId xmlns:p14="http://schemas.microsoft.com/office/powerpoint/2010/main" val="187471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8C97-0AA6-AA17-BCB8-B401315629DA}"/>
            </a:ext>
          </a:extLst>
        </p:cNvPr>
        <p:cNvGrpSpPr/>
        <p:nvPr/>
      </p:nvGrpSpPr>
      <p:grpSpPr>
        <a:xfrm>
          <a:off x="0" y="0"/>
          <a:ext cx="0" cy="0"/>
          <a:chOff x="0" y="0"/>
          <a:chExt cx="0" cy="0"/>
        </a:xfrm>
      </p:grpSpPr>
      <p:sp>
        <p:nvSpPr>
          <p:cNvPr id="52" name="角丸四角形 143">
            <a:extLst>
              <a:ext uri="{FF2B5EF4-FFF2-40B4-BE49-F238E27FC236}">
                <a16:creationId xmlns:a16="http://schemas.microsoft.com/office/drawing/2014/main" id="{23F93492-4481-EA1B-C0D6-D3F2138342D3}"/>
              </a:ext>
            </a:extLst>
          </p:cNvPr>
          <p:cNvSpPr/>
          <p:nvPr/>
        </p:nvSpPr>
        <p:spPr>
          <a:xfrm>
            <a:off x="89383" y="407739"/>
            <a:ext cx="8934975" cy="6383586"/>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7" name="グループ化 16">
            <a:extLst>
              <a:ext uri="{FF2B5EF4-FFF2-40B4-BE49-F238E27FC236}">
                <a16:creationId xmlns:a16="http://schemas.microsoft.com/office/drawing/2014/main" id="{0E6DF275-002E-F31D-9506-30CC51DD3C09}"/>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048904D6-15E1-D5E4-A82C-AE93124C5181}"/>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D2C80556-2FF6-C9DE-2694-5B2900C210FB}"/>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8892CDA5-9CC5-5D85-8F8C-A0654FA91B89}"/>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16</a:t>
            </a:fld>
            <a:endParaRPr kumimoji="1" lang="ja-JP" altLang="en-US" dirty="0"/>
          </a:p>
        </p:txBody>
      </p:sp>
      <p:sp>
        <p:nvSpPr>
          <p:cNvPr id="86" name="テキスト ボックス 85">
            <a:extLst>
              <a:ext uri="{FF2B5EF4-FFF2-40B4-BE49-F238E27FC236}">
                <a16:creationId xmlns:a16="http://schemas.microsoft.com/office/drawing/2014/main" id="{192CA430-0D8D-CEC6-E3D4-EE252DD8083F}"/>
              </a:ext>
            </a:extLst>
          </p:cNvPr>
          <p:cNvSpPr txBox="1"/>
          <p:nvPr/>
        </p:nvSpPr>
        <p:spPr>
          <a:xfrm>
            <a:off x="261931" y="458561"/>
            <a:ext cx="3819558"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重点化指標（リスクマトリックスイメージ）</a:t>
            </a:r>
          </a:p>
        </p:txBody>
      </p:sp>
      <p:grpSp>
        <p:nvGrpSpPr>
          <p:cNvPr id="3" name="キャンバス 1">
            <a:extLst>
              <a:ext uri="{FF2B5EF4-FFF2-40B4-BE49-F238E27FC236}">
                <a16:creationId xmlns:a16="http://schemas.microsoft.com/office/drawing/2014/main" id="{34B42139-A1E4-6CAC-A055-E91FF804C6A2}"/>
              </a:ext>
            </a:extLst>
          </p:cNvPr>
          <p:cNvGrpSpPr/>
          <p:nvPr/>
        </p:nvGrpSpPr>
        <p:grpSpPr>
          <a:xfrm>
            <a:off x="261931" y="822316"/>
            <a:ext cx="3667282" cy="2844931"/>
            <a:chOff x="-52814" y="172589"/>
            <a:chExt cx="3667282" cy="2844931"/>
          </a:xfrm>
        </p:grpSpPr>
        <p:cxnSp>
          <p:nvCxnSpPr>
            <p:cNvPr id="7" name="直線矢印コネクタ 6">
              <a:extLst>
                <a:ext uri="{FF2B5EF4-FFF2-40B4-BE49-F238E27FC236}">
                  <a16:creationId xmlns:a16="http://schemas.microsoft.com/office/drawing/2014/main" id="{CC5C0BCF-5E36-96FD-C4E3-A34FC11888EC}"/>
                </a:ext>
              </a:extLst>
            </p:cNvPr>
            <p:cNvCxnSpPr/>
            <p:nvPr/>
          </p:nvCxnSpPr>
          <p:spPr>
            <a:xfrm>
              <a:off x="685178" y="2486503"/>
              <a:ext cx="2929290" cy="0"/>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07B383C8-3F49-9AF0-6D0B-649185EFC92C}"/>
                </a:ext>
              </a:extLst>
            </p:cNvPr>
            <p:cNvSpPr/>
            <p:nvPr/>
          </p:nvSpPr>
          <p:spPr>
            <a:xfrm>
              <a:off x="764651" y="187017"/>
              <a:ext cx="900000" cy="720000"/>
            </a:xfrm>
            <a:prstGeom prst="roundRect">
              <a:avLst/>
            </a:prstGeom>
            <a:solidFill>
              <a:srgbClr val="CCFF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1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標　準</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四角形: 角を丸くする 11">
              <a:extLst>
                <a:ext uri="{FF2B5EF4-FFF2-40B4-BE49-F238E27FC236}">
                  <a16:creationId xmlns:a16="http://schemas.microsoft.com/office/drawing/2014/main" id="{91E47138-132C-6D36-D1B3-D4C9C22A4041}"/>
                </a:ext>
              </a:extLst>
            </p:cNvPr>
            <p:cNvSpPr/>
            <p:nvPr/>
          </p:nvSpPr>
          <p:spPr>
            <a:xfrm>
              <a:off x="1711624" y="187017"/>
              <a:ext cx="900000" cy="720000"/>
            </a:xfrm>
            <a:prstGeom prst="roundRect">
              <a:avLst/>
            </a:prstGeom>
            <a:solidFill>
              <a:srgbClr val="FFCC99"/>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1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重点化</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四角形: 角を丸くする 12">
              <a:extLst>
                <a:ext uri="{FF2B5EF4-FFF2-40B4-BE49-F238E27FC236}">
                  <a16:creationId xmlns:a16="http://schemas.microsoft.com/office/drawing/2014/main" id="{2BF74067-5459-27D3-97CC-3925001A8999}"/>
                </a:ext>
              </a:extLst>
            </p:cNvPr>
            <p:cNvSpPr/>
            <p:nvPr/>
          </p:nvSpPr>
          <p:spPr>
            <a:xfrm>
              <a:off x="2649910" y="187017"/>
              <a:ext cx="900000" cy="720000"/>
            </a:xfrm>
            <a:prstGeom prst="roundRect">
              <a:avLst/>
            </a:prstGeom>
            <a:solidFill>
              <a:srgbClr val="FF99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1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最重点化</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id="{12A13341-D2CB-5868-7D12-286FE348C30F}"/>
                </a:ext>
              </a:extLst>
            </p:cNvPr>
            <p:cNvSpPr/>
            <p:nvPr/>
          </p:nvSpPr>
          <p:spPr>
            <a:xfrm>
              <a:off x="764651" y="942682"/>
              <a:ext cx="900000" cy="720000"/>
            </a:xfrm>
            <a:prstGeom prst="roundRect">
              <a:avLst/>
            </a:prstGeom>
            <a:solidFill>
              <a:srgbClr val="CCFF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1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標　準</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四角形: 角を丸くする 17">
              <a:extLst>
                <a:ext uri="{FF2B5EF4-FFF2-40B4-BE49-F238E27FC236}">
                  <a16:creationId xmlns:a16="http://schemas.microsoft.com/office/drawing/2014/main" id="{EDC8A97F-9C47-F606-19D7-B4C6B0ACB0D1}"/>
                </a:ext>
              </a:extLst>
            </p:cNvPr>
            <p:cNvSpPr/>
            <p:nvPr/>
          </p:nvSpPr>
          <p:spPr>
            <a:xfrm>
              <a:off x="1711624" y="942682"/>
              <a:ext cx="900000" cy="720000"/>
            </a:xfrm>
            <a:prstGeom prst="roundRect">
              <a:avLst/>
            </a:prstGeom>
            <a:solidFill>
              <a:srgbClr val="FFCC99"/>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四角形: 角を丸くする 19">
              <a:extLst>
                <a:ext uri="{FF2B5EF4-FFF2-40B4-BE49-F238E27FC236}">
                  <a16:creationId xmlns:a16="http://schemas.microsoft.com/office/drawing/2014/main" id="{C9E21A89-6A5C-E625-2D82-E94E96308D5A}"/>
                </a:ext>
              </a:extLst>
            </p:cNvPr>
            <p:cNvSpPr/>
            <p:nvPr/>
          </p:nvSpPr>
          <p:spPr>
            <a:xfrm>
              <a:off x="2649910" y="942682"/>
              <a:ext cx="900000" cy="720000"/>
            </a:xfrm>
            <a:prstGeom prst="roundRect">
              <a:avLst/>
            </a:prstGeom>
            <a:solidFill>
              <a:srgbClr val="FF99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1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最重点化</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四角形: 角を丸くする 21">
              <a:extLst>
                <a:ext uri="{FF2B5EF4-FFF2-40B4-BE49-F238E27FC236}">
                  <a16:creationId xmlns:a16="http://schemas.microsoft.com/office/drawing/2014/main" id="{DA49210E-F4BA-8082-2F91-791D6C569BA7}"/>
                </a:ext>
              </a:extLst>
            </p:cNvPr>
            <p:cNvSpPr/>
            <p:nvPr/>
          </p:nvSpPr>
          <p:spPr>
            <a:xfrm>
              <a:off x="764651" y="1704093"/>
              <a:ext cx="900000" cy="720000"/>
            </a:xfrm>
            <a:prstGeom prst="roundRect">
              <a:avLst/>
            </a:prstGeom>
            <a:solidFill>
              <a:srgbClr val="EA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1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簡素化</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四角形: 角を丸くする 23">
              <a:extLst>
                <a:ext uri="{FF2B5EF4-FFF2-40B4-BE49-F238E27FC236}">
                  <a16:creationId xmlns:a16="http://schemas.microsoft.com/office/drawing/2014/main" id="{F24FBFEA-E929-8199-645C-3BF207816F5C}"/>
                </a:ext>
              </a:extLst>
            </p:cNvPr>
            <p:cNvSpPr/>
            <p:nvPr/>
          </p:nvSpPr>
          <p:spPr>
            <a:xfrm>
              <a:off x="1711624" y="1704093"/>
              <a:ext cx="900000" cy="720000"/>
            </a:xfrm>
            <a:prstGeom prst="roundRect">
              <a:avLst/>
            </a:prstGeom>
            <a:solidFill>
              <a:srgbClr val="CCFF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1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標　準</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四角形: 角を丸くする 25">
              <a:extLst>
                <a:ext uri="{FF2B5EF4-FFF2-40B4-BE49-F238E27FC236}">
                  <a16:creationId xmlns:a16="http://schemas.microsoft.com/office/drawing/2014/main" id="{0AE76406-8043-B102-E16C-282C90D0624A}"/>
                </a:ext>
              </a:extLst>
            </p:cNvPr>
            <p:cNvSpPr/>
            <p:nvPr/>
          </p:nvSpPr>
          <p:spPr>
            <a:xfrm>
              <a:off x="2649910" y="1704093"/>
              <a:ext cx="900000" cy="720000"/>
            </a:xfrm>
            <a:prstGeom prst="roundRect">
              <a:avLst/>
            </a:prstGeom>
            <a:solidFill>
              <a:srgbClr val="FFCC99"/>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1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重点化</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7" name="直線矢印コネクタ 26">
              <a:extLst>
                <a:ext uri="{FF2B5EF4-FFF2-40B4-BE49-F238E27FC236}">
                  <a16:creationId xmlns:a16="http://schemas.microsoft.com/office/drawing/2014/main" id="{30696D65-5B16-706D-6340-705D0A738388}"/>
                </a:ext>
              </a:extLst>
            </p:cNvPr>
            <p:cNvCxnSpPr/>
            <p:nvPr/>
          </p:nvCxnSpPr>
          <p:spPr>
            <a:xfrm flipV="1">
              <a:off x="677864" y="172589"/>
              <a:ext cx="0" cy="2328415"/>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テキスト ボックス 734484131">
              <a:extLst>
                <a:ext uri="{FF2B5EF4-FFF2-40B4-BE49-F238E27FC236}">
                  <a16:creationId xmlns:a16="http://schemas.microsoft.com/office/drawing/2014/main" id="{AB9B1C44-C242-EEA2-C07E-8949FAAC5E9D}"/>
                </a:ext>
              </a:extLst>
            </p:cNvPr>
            <p:cNvSpPr txBox="1"/>
            <p:nvPr/>
          </p:nvSpPr>
          <p:spPr>
            <a:xfrm>
              <a:off x="1667200" y="2709882"/>
              <a:ext cx="1177747" cy="3076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100" kern="100">
                  <a:effectLst/>
                  <a:latin typeface="Meiryo UI" panose="020B0604030504040204" pitchFamily="50" charset="-128"/>
                  <a:ea typeface="Meiryo UI" panose="020B0604030504040204" pitchFamily="50" charset="-128"/>
                  <a:cs typeface="Times New Roman" panose="02020603050405020304" pitchFamily="18" charset="0"/>
                </a:rPr>
                <a:t>社会的影響度</a:t>
              </a:r>
            </a:p>
          </p:txBody>
        </p:sp>
        <p:sp>
          <p:nvSpPr>
            <p:cNvPr id="30" name="テキスト ボックス 1234692579">
              <a:extLst>
                <a:ext uri="{FF2B5EF4-FFF2-40B4-BE49-F238E27FC236}">
                  <a16:creationId xmlns:a16="http://schemas.microsoft.com/office/drawing/2014/main" id="{ABB092EA-D030-A84B-A841-B1B7430303C1}"/>
                </a:ext>
              </a:extLst>
            </p:cNvPr>
            <p:cNvSpPr txBox="1"/>
            <p:nvPr/>
          </p:nvSpPr>
          <p:spPr>
            <a:xfrm>
              <a:off x="1012039" y="2473104"/>
              <a:ext cx="643738" cy="3076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低い</a:t>
              </a:r>
            </a:p>
          </p:txBody>
        </p:sp>
        <p:sp>
          <p:nvSpPr>
            <p:cNvPr id="31" name="テキスト ボックス 1044617842">
              <a:extLst>
                <a:ext uri="{FF2B5EF4-FFF2-40B4-BE49-F238E27FC236}">
                  <a16:creationId xmlns:a16="http://schemas.microsoft.com/office/drawing/2014/main" id="{047B6881-3901-0843-8002-1E5170727D31}"/>
                </a:ext>
              </a:extLst>
            </p:cNvPr>
            <p:cNvSpPr txBox="1"/>
            <p:nvPr/>
          </p:nvSpPr>
          <p:spPr>
            <a:xfrm>
              <a:off x="2858772" y="2473104"/>
              <a:ext cx="643738" cy="3076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100" kern="100">
                  <a:effectLst/>
                  <a:latin typeface="Meiryo UI" panose="020B0604030504040204" pitchFamily="50" charset="-128"/>
                  <a:ea typeface="Meiryo UI" panose="020B0604030504040204" pitchFamily="50" charset="-128"/>
                  <a:cs typeface="Times New Roman" panose="02020603050405020304" pitchFamily="18" charset="0"/>
                </a:rPr>
                <a:t>高い</a:t>
              </a:r>
            </a:p>
          </p:txBody>
        </p:sp>
        <p:sp>
          <p:nvSpPr>
            <p:cNvPr id="32" name="テキスト ボックス 1223362877">
              <a:extLst>
                <a:ext uri="{FF2B5EF4-FFF2-40B4-BE49-F238E27FC236}">
                  <a16:creationId xmlns:a16="http://schemas.microsoft.com/office/drawing/2014/main" id="{4EB3A9CF-27F1-DCC7-CC3B-9F29C3C44FA2}"/>
                </a:ext>
              </a:extLst>
            </p:cNvPr>
            <p:cNvSpPr txBox="1"/>
            <p:nvPr/>
          </p:nvSpPr>
          <p:spPr>
            <a:xfrm>
              <a:off x="323125" y="358213"/>
              <a:ext cx="398685" cy="584465"/>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just"/>
              <a:r>
                <a:rPr lang="ja-JP" sz="1100" kern="100">
                  <a:effectLst/>
                  <a:latin typeface="Meiryo UI" panose="020B0604030504040204" pitchFamily="50" charset="-128"/>
                  <a:ea typeface="Meiryo UI" panose="020B0604030504040204" pitchFamily="50" charset="-128"/>
                  <a:cs typeface="Times New Roman" panose="02020603050405020304" pitchFamily="18" charset="0"/>
                </a:rPr>
                <a:t>高い</a:t>
              </a:r>
            </a:p>
          </p:txBody>
        </p:sp>
        <p:sp>
          <p:nvSpPr>
            <p:cNvPr id="33" name="テキスト ボックス 978169243">
              <a:extLst>
                <a:ext uri="{FF2B5EF4-FFF2-40B4-BE49-F238E27FC236}">
                  <a16:creationId xmlns:a16="http://schemas.microsoft.com/office/drawing/2014/main" id="{D3A73918-DF30-C727-36C2-EE1199B41DA5}"/>
                </a:ext>
              </a:extLst>
            </p:cNvPr>
            <p:cNvSpPr txBox="1"/>
            <p:nvPr/>
          </p:nvSpPr>
          <p:spPr>
            <a:xfrm>
              <a:off x="323125" y="1908281"/>
              <a:ext cx="398685" cy="584465"/>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just"/>
              <a:r>
                <a:rPr lang="ja-JP" sz="1100" kern="100">
                  <a:effectLst/>
                  <a:latin typeface="Meiryo UI" panose="020B0604030504040204" pitchFamily="50" charset="-128"/>
                  <a:ea typeface="Meiryo UI" panose="020B0604030504040204" pitchFamily="50" charset="-128"/>
                  <a:cs typeface="Times New Roman" panose="02020603050405020304" pitchFamily="18" charset="0"/>
                </a:rPr>
                <a:t>低い</a:t>
              </a:r>
            </a:p>
          </p:txBody>
        </p:sp>
        <p:sp>
          <p:nvSpPr>
            <p:cNvPr id="34" name="テキスト ボックス 1084124341">
              <a:extLst>
                <a:ext uri="{FF2B5EF4-FFF2-40B4-BE49-F238E27FC236}">
                  <a16:creationId xmlns:a16="http://schemas.microsoft.com/office/drawing/2014/main" id="{1D171D24-5E30-9D40-3C9E-5245C933AAC2}"/>
                </a:ext>
              </a:extLst>
            </p:cNvPr>
            <p:cNvSpPr txBox="1"/>
            <p:nvPr/>
          </p:nvSpPr>
          <p:spPr>
            <a:xfrm>
              <a:off x="-52814" y="474846"/>
              <a:ext cx="490119" cy="1636001"/>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lnSpc>
                  <a:spcPts val="1200"/>
                </a:lnSpc>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不具合発生の可能性</a:t>
              </a:r>
            </a:p>
            <a:p>
              <a:pPr algn="ctr">
                <a:lnSpc>
                  <a:spcPts val="1200"/>
                </a:lnSpc>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（点検結果・年数等）</a:t>
              </a:r>
            </a:p>
          </p:txBody>
        </p:sp>
        <p:sp>
          <p:nvSpPr>
            <p:cNvPr id="35" name="矢印: 右 34">
              <a:extLst>
                <a:ext uri="{FF2B5EF4-FFF2-40B4-BE49-F238E27FC236}">
                  <a16:creationId xmlns:a16="http://schemas.microsoft.com/office/drawing/2014/main" id="{BACAE9FB-F5A9-4CEC-2B9D-B3FB5E183D15}"/>
                </a:ext>
              </a:extLst>
            </p:cNvPr>
            <p:cNvSpPr/>
            <p:nvPr/>
          </p:nvSpPr>
          <p:spPr>
            <a:xfrm rot="19283405">
              <a:off x="1268362" y="856429"/>
              <a:ext cx="1874615" cy="793629"/>
            </a:xfrm>
            <a:prstGeom prst="rightArrow">
              <a:avLst>
                <a:gd name="adj1" fmla="val 50000"/>
                <a:gd name="adj2" fmla="val 74047"/>
              </a:avLst>
            </a:prstGeom>
            <a:solidFill>
              <a:srgbClr val="CC99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4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総合リスク</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53" name="テキスト ボックス 52">
            <a:extLst>
              <a:ext uri="{FF2B5EF4-FFF2-40B4-BE49-F238E27FC236}">
                <a16:creationId xmlns:a16="http://schemas.microsoft.com/office/drawing/2014/main" id="{984607C9-CD8F-A4A3-6C12-E4BCE63F3915}"/>
              </a:ext>
            </a:extLst>
          </p:cNvPr>
          <p:cNvSpPr txBox="1"/>
          <p:nvPr/>
        </p:nvSpPr>
        <p:spPr>
          <a:xfrm>
            <a:off x="1411666" y="3738447"/>
            <a:ext cx="424506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社会的影響度の高さに考慮する視点・要素（例）</a:t>
            </a:r>
          </a:p>
        </p:txBody>
      </p:sp>
      <p:sp>
        <p:nvSpPr>
          <p:cNvPr id="63" name="テキスト ボックス 1">
            <a:extLst>
              <a:ext uri="{FF2B5EF4-FFF2-40B4-BE49-F238E27FC236}">
                <a16:creationId xmlns:a16="http://schemas.microsoft.com/office/drawing/2014/main" id="{FF35CAE8-F866-64F5-769B-4480262F240D}"/>
              </a:ext>
            </a:extLst>
          </p:cNvPr>
          <p:cNvSpPr txBox="1"/>
          <p:nvPr/>
        </p:nvSpPr>
        <p:spPr>
          <a:xfrm>
            <a:off x="4081489" y="1343653"/>
            <a:ext cx="4033811" cy="11252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【不具合発生の可能性】</a:t>
            </a:r>
          </a:p>
          <a:p>
            <a:pPr indent="127000" algn="just"/>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劣化や損傷など不具合が起こる可能性に関する要素を考慮</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（例）健全度、経過年数、劣化速度</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27000" algn="just"/>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【社会的影響度】</a:t>
            </a:r>
          </a:p>
          <a:p>
            <a:pPr indent="127000" algn="just"/>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不具合が発生した場合の被害の大きさに関わる要素を考慮</a:t>
            </a:r>
          </a:p>
        </p:txBody>
      </p:sp>
      <p:graphicFrame>
        <p:nvGraphicFramePr>
          <p:cNvPr id="10" name="表 36">
            <a:extLst>
              <a:ext uri="{FF2B5EF4-FFF2-40B4-BE49-F238E27FC236}">
                <a16:creationId xmlns:a16="http://schemas.microsoft.com/office/drawing/2014/main" id="{87E7665E-F00F-3BFE-04D8-68DC91984CFB}"/>
              </a:ext>
            </a:extLst>
          </p:cNvPr>
          <p:cNvGraphicFramePr>
            <a:graphicFrameLocks noGrp="1"/>
          </p:cNvGraphicFramePr>
          <p:nvPr>
            <p:extLst>
              <p:ext uri="{D42A27DB-BD31-4B8C-83A1-F6EECF244321}">
                <p14:modId xmlns:p14="http://schemas.microsoft.com/office/powerpoint/2010/main" val="2877760498"/>
              </p:ext>
            </p:extLst>
          </p:nvPr>
        </p:nvGraphicFramePr>
        <p:xfrm>
          <a:off x="1411666" y="4048387"/>
          <a:ext cx="6484280" cy="2468880"/>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3881715388"/>
                    </a:ext>
                  </a:extLst>
                </a:gridCol>
                <a:gridCol w="1193800">
                  <a:extLst>
                    <a:ext uri="{9D8B030D-6E8A-4147-A177-3AD203B41FA5}">
                      <a16:colId xmlns:a16="http://schemas.microsoft.com/office/drawing/2014/main" val="2696139856"/>
                    </a:ext>
                  </a:extLst>
                </a:gridCol>
                <a:gridCol w="1066800">
                  <a:extLst>
                    <a:ext uri="{9D8B030D-6E8A-4147-A177-3AD203B41FA5}">
                      <a16:colId xmlns:a16="http://schemas.microsoft.com/office/drawing/2014/main" val="4193107809"/>
                    </a:ext>
                  </a:extLst>
                </a:gridCol>
                <a:gridCol w="972582">
                  <a:extLst>
                    <a:ext uri="{9D8B030D-6E8A-4147-A177-3AD203B41FA5}">
                      <a16:colId xmlns:a16="http://schemas.microsoft.com/office/drawing/2014/main" val="4209239486"/>
                    </a:ext>
                  </a:extLst>
                </a:gridCol>
                <a:gridCol w="1103549">
                  <a:extLst>
                    <a:ext uri="{9D8B030D-6E8A-4147-A177-3AD203B41FA5}">
                      <a16:colId xmlns:a16="http://schemas.microsoft.com/office/drawing/2014/main" val="3229863780"/>
                    </a:ext>
                  </a:extLst>
                </a:gridCol>
                <a:gridCol w="1103549">
                  <a:extLst>
                    <a:ext uri="{9D8B030D-6E8A-4147-A177-3AD203B41FA5}">
                      <a16:colId xmlns:a16="http://schemas.microsoft.com/office/drawing/2014/main" val="2482627483"/>
                    </a:ext>
                  </a:extLst>
                </a:gridCol>
              </a:tblGrid>
              <a:tr h="0">
                <a:tc>
                  <a:txBody>
                    <a:bodyPr/>
                    <a:lstStyle/>
                    <a:p>
                      <a:pPr algn="ctr">
                        <a:lnSpc>
                          <a:spcPct val="100000"/>
                        </a:lnSpc>
                      </a:pPr>
                      <a:endParaRPr kumimoji="1" lang="ja-JP" altLang="en-US" sz="1200" b="1" dirty="0">
                        <a:latin typeface="Meiryo UI"/>
                        <a:ea typeface="Meiryo UI"/>
                      </a:endParaRPr>
                    </a:p>
                  </a:txBody>
                  <a:tcPr anchor="ctr">
                    <a:lnB w="28575" cap="flat" cmpd="sng" algn="ctr">
                      <a:solidFill>
                        <a:schemeClr val="bg1"/>
                      </a:solidFill>
                      <a:prstDash val="solid"/>
                      <a:round/>
                      <a:headEnd type="none" w="med" len="med"/>
                      <a:tailEnd type="none" w="med" len="med"/>
                    </a:lnB>
                    <a:solidFill>
                      <a:srgbClr val="00B050"/>
                    </a:solidFill>
                  </a:tcPr>
                </a:tc>
                <a:tc>
                  <a:txBody>
                    <a:bodyPr/>
                    <a:lstStyle/>
                    <a:p>
                      <a:pPr algn="ctr">
                        <a:lnSpc>
                          <a:spcPct val="100000"/>
                        </a:lnSpc>
                      </a:pPr>
                      <a:r>
                        <a:rPr kumimoji="1" lang="ja-JP" altLang="en-US" sz="1200" b="1" dirty="0">
                          <a:latin typeface="Meiryo UI"/>
                          <a:ea typeface="Meiryo UI"/>
                        </a:rPr>
                        <a:t>道路</a:t>
                      </a:r>
                    </a:p>
                  </a:txBody>
                  <a:tcPr anchor="ctr">
                    <a:solidFill>
                      <a:srgbClr val="00B050"/>
                    </a:solidFill>
                  </a:tcPr>
                </a:tc>
                <a:tc>
                  <a:txBody>
                    <a:bodyPr/>
                    <a:lstStyle/>
                    <a:p>
                      <a:pPr algn="ctr">
                        <a:lnSpc>
                          <a:spcPct val="100000"/>
                        </a:lnSpc>
                      </a:pPr>
                      <a:r>
                        <a:rPr kumimoji="1" lang="ja-JP" altLang="en-US" sz="1200" b="1" dirty="0">
                          <a:latin typeface="Meiryo UI"/>
                          <a:ea typeface="Meiryo UI"/>
                        </a:rPr>
                        <a:t>河川</a:t>
                      </a:r>
                    </a:p>
                  </a:txBody>
                  <a:tcPr anchor="ctr">
                    <a:solidFill>
                      <a:srgbClr val="00B050"/>
                    </a:solidFill>
                  </a:tcPr>
                </a:tc>
                <a:tc>
                  <a:txBody>
                    <a:bodyPr/>
                    <a:lstStyle/>
                    <a:p>
                      <a:pPr algn="ctr">
                        <a:lnSpc>
                          <a:spcPct val="100000"/>
                        </a:lnSpc>
                      </a:pPr>
                      <a:r>
                        <a:rPr kumimoji="1" lang="ja-JP" altLang="en-US" sz="1200" b="1" dirty="0">
                          <a:latin typeface="Meiryo UI"/>
                          <a:ea typeface="Meiryo UI"/>
                        </a:rPr>
                        <a:t>公園</a:t>
                      </a:r>
                    </a:p>
                  </a:txBody>
                  <a:tcPr anchor="ctr">
                    <a:solidFill>
                      <a:srgbClr val="00B050"/>
                    </a:solidFill>
                  </a:tcPr>
                </a:tc>
                <a:tc>
                  <a:txBody>
                    <a:bodyPr/>
                    <a:lstStyle/>
                    <a:p>
                      <a:pPr algn="ctr">
                        <a:lnSpc>
                          <a:spcPct val="100000"/>
                        </a:lnSpc>
                      </a:pPr>
                      <a:r>
                        <a:rPr kumimoji="1" lang="ja-JP" altLang="en-US" sz="1200" b="1" dirty="0">
                          <a:latin typeface="Meiryo UI"/>
                          <a:ea typeface="Meiryo UI"/>
                        </a:rPr>
                        <a:t>下水</a:t>
                      </a:r>
                    </a:p>
                  </a:txBody>
                  <a:tcPr anchor="ctr">
                    <a:solidFill>
                      <a:srgbClr val="00B050"/>
                    </a:solidFill>
                  </a:tcPr>
                </a:tc>
                <a:tc>
                  <a:txBody>
                    <a:bodyPr/>
                    <a:lstStyle/>
                    <a:p>
                      <a:pPr algn="ctr">
                        <a:lnSpc>
                          <a:spcPct val="100000"/>
                        </a:lnSpc>
                      </a:pPr>
                      <a:r>
                        <a:rPr kumimoji="1" lang="ja-JP" altLang="en-US" sz="1200" b="1" dirty="0">
                          <a:latin typeface="Meiryo UI"/>
                          <a:ea typeface="Meiryo UI"/>
                        </a:rPr>
                        <a:t>港湾・海岸</a:t>
                      </a:r>
                    </a:p>
                  </a:txBody>
                  <a:tcPr anchor="ctr">
                    <a:solidFill>
                      <a:srgbClr val="00B050"/>
                    </a:solidFill>
                  </a:tcPr>
                </a:tc>
                <a:extLst>
                  <a:ext uri="{0D108BD9-81ED-4DB2-BD59-A6C34878D82A}">
                    <a16:rowId xmlns:a16="http://schemas.microsoft.com/office/drawing/2014/main" val="1925649540"/>
                  </a:ext>
                </a:extLst>
              </a:tr>
              <a:tr h="0">
                <a:tc rowSpan="3">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社会的影響度の高さに考慮する視点</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防災</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防災</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防災</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防災</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防災</a:t>
                      </a:r>
                    </a:p>
                  </a:txBody>
                  <a:tcPr anchor="ctr">
                    <a:solidFill>
                      <a:schemeClr val="accent6">
                        <a:lumMod val="20000"/>
                        <a:lumOff val="80000"/>
                      </a:schemeClr>
                    </a:solidFill>
                  </a:tcPr>
                </a:tc>
                <a:extLst>
                  <a:ext uri="{0D108BD9-81ED-4DB2-BD59-A6C34878D82A}">
                    <a16:rowId xmlns:a16="http://schemas.microsoft.com/office/drawing/2014/main" val="3637363101"/>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利用者</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代替性</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憩い</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衛生</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利用者</a:t>
                      </a:r>
                    </a:p>
                  </a:txBody>
                  <a:tcPr anchor="ctr">
                    <a:solidFill>
                      <a:schemeClr val="accent6">
                        <a:lumMod val="20000"/>
                        <a:lumOff val="80000"/>
                      </a:schemeClr>
                    </a:solidFill>
                  </a:tcPr>
                </a:tc>
                <a:extLst>
                  <a:ext uri="{0D108BD9-81ED-4DB2-BD59-A6C34878D82A}">
                    <a16:rowId xmlns:a16="http://schemas.microsoft.com/office/drawing/2014/main" val="3800804833"/>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代替性</a:t>
                      </a:r>
                    </a:p>
                  </a:txBody>
                  <a:tcPr anchor="ctr">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ﾚｸﾘｴｰｼｮﾝ</a:t>
                      </a:r>
                    </a:p>
                  </a:txBody>
                  <a:tcPr anchor="ctr">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ﾗｲﾌﾗｲﾝの確保</a:t>
                      </a:r>
                    </a:p>
                  </a:txBody>
                  <a:tcPr anchor="ctr">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lnB w="2857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24592222"/>
                  </a:ext>
                </a:extLst>
              </a:tr>
              <a:tr h="0">
                <a:tc rowSpan="5">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社会的影響度の高さに考慮する要素</a:t>
                      </a:r>
                    </a:p>
                  </a:txBody>
                  <a:tcPr anchor="ctr">
                    <a:lnT w="28575"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交通量</a:t>
                      </a:r>
                    </a:p>
                  </a:txBody>
                  <a:tcPr anchor="ctr">
                    <a:lnT w="28575"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施設特性</a:t>
                      </a:r>
                    </a:p>
                  </a:txBody>
                  <a:tcPr anchor="ctr">
                    <a:lnT w="28575"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ニーズ</a:t>
                      </a:r>
                      <a:endParaRPr kumimoji="1" lang="en-US" altLang="ja-JP" sz="1200" b="0" u="none" kern="1200" dirty="0">
                        <a:solidFill>
                          <a:schemeClr val="tx1"/>
                        </a:solidFill>
                        <a:latin typeface="Meiryo UI"/>
                        <a:ea typeface="Meiryo UI"/>
                        <a:cs typeface="+mn-cs"/>
                      </a:endParaRPr>
                    </a:p>
                  </a:txBody>
                  <a:tcPr anchor="ctr">
                    <a:lnT w="28575"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復旧の難易度</a:t>
                      </a:r>
                    </a:p>
                  </a:txBody>
                  <a:tcPr anchor="ctr">
                    <a:lnT w="28575"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1200" b="0" u="none" kern="1200" dirty="0">
                          <a:solidFill>
                            <a:schemeClr val="tx1"/>
                          </a:solidFill>
                          <a:latin typeface="Meiryo UI"/>
                          <a:ea typeface="Meiryo UI"/>
                          <a:cs typeface="+mn-cs"/>
                        </a:rPr>
                        <a:t>耐震強化岸壁</a:t>
                      </a:r>
                      <a:endParaRPr kumimoji="1" lang="ja-JP" altLang="en-US" sz="1200" b="0" u="none" kern="1200" dirty="0">
                        <a:solidFill>
                          <a:schemeClr val="tx1"/>
                        </a:solidFill>
                        <a:latin typeface="Meiryo UI"/>
                        <a:ea typeface="Meiryo UI"/>
                        <a:cs typeface="+mn-cs"/>
                      </a:endParaRPr>
                    </a:p>
                  </a:txBody>
                  <a:tcPr anchor="ctr">
                    <a:lnT w="28575" cap="flat" cmpd="sng" algn="ctr">
                      <a:solidFill>
                        <a:schemeClr val="bg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491890655"/>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バス路線</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周辺への影響</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広域性</a:t>
                      </a:r>
                      <a:endParaRPr kumimoji="1" lang="en-US" altLang="ja-JP" sz="1200" b="0" u="none" kern="1200" dirty="0">
                        <a:solidFill>
                          <a:schemeClr val="tx1"/>
                        </a:solidFill>
                        <a:latin typeface="Meiryo UI"/>
                        <a:ea typeface="Meiryo UI"/>
                        <a:cs typeface="+mn-cs"/>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被害規模</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入港船舶数</a:t>
                      </a:r>
                    </a:p>
                  </a:txBody>
                  <a:tcPr anchor="ctr">
                    <a:solidFill>
                      <a:schemeClr val="accent6">
                        <a:lumMod val="20000"/>
                        <a:lumOff val="80000"/>
                      </a:schemeClr>
                    </a:solidFill>
                  </a:tcPr>
                </a:tc>
                <a:extLst>
                  <a:ext uri="{0D108BD9-81ED-4DB2-BD59-A6C34878D82A}">
                    <a16:rowId xmlns:a16="http://schemas.microsoft.com/office/drawing/2014/main" val="4198601602"/>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迂回路の有無</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施設重要度</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施設重要度</a:t>
                      </a:r>
                      <a:endParaRPr kumimoji="1" lang="en-US" altLang="ja-JP" sz="1200" b="0" u="none" kern="1200" dirty="0">
                        <a:solidFill>
                          <a:schemeClr val="tx1"/>
                        </a:solidFill>
                        <a:latin typeface="Meiryo UI"/>
                        <a:ea typeface="Meiryo UI"/>
                        <a:cs typeface="+mn-cs"/>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施設重要度</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取扱貨物量</a:t>
                      </a:r>
                    </a:p>
                  </a:txBody>
                  <a:tcPr anchor="ctr">
                    <a:solidFill>
                      <a:schemeClr val="accent6">
                        <a:lumMod val="20000"/>
                        <a:lumOff val="80000"/>
                      </a:schemeClr>
                    </a:solidFill>
                  </a:tcPr>
                </a:tc>
                <a:extLst>
                  <a:ext uri="{0D108BD9-81ED-4DB2-BD59-A6C34878D82A}">
                    <a16:rowId xmlns:a16="http://schemas.microsoft.com/office/drawing/2014/main" val="3057487118"/>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崩壊・冠水履歴</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経済性</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減災効果</a:t>
                      </a:r>
                    </a:p>
                  </a:txBody>
                  <a:tcPr anchor="ctr">
                    <a:solidFill>
                      <a:schemeClr val="accent6">
                        <a:lumMod val="20000"/>
                        <a:lumOff val="80000"/>
                      </a:schemeClr>
                    </a:solidFill>
                  </a:tcPr>
                </a:tc>
                <a:extLst>
                  <a:ext uri="{0D108BD9-81ED-4DB2-BD59-A6C34878D82A}">
                    <a16:rowId xmlns:a16="http://schemas.microsoft.com/office/drawing/2014/main" val="3511459997"/>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地域特性</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200" b="0" u="none" kern="1200" dirty="0">
                        <a:solidFill>
                          <a:schemeClr val="tx1"/>
                        </a:solidFill>
                        <a:latin typeface="Meiryo UI"/>
                        <a:ea typeface="Meiryo UI"/>
                        <a:cs typeface="+mn-cs"/>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1200" b="0" u="none" kern="1200" dirty="0">
                          <a:solidFill>
                            <a:schemeClr val="tx1"/>
                          </a:solidFill>
                          <a:latin typeface="Meiryo UI"/>
                          <a:ea typeface="Meiryo UI"/>
                          <a:cs typeface="+mn-cs"/>
                        </a:rPr>
                        <a:t>部品供給状況</a:t>
                      </a:r>
                      <a:endParaRPr kumimoji="1" lang="ja-JP" altLang="en-US" sz="1200" b="0" u="none" kern="1200" dirty="0">
                        <a:solidFill>
                          <a:schemeClr val="tx1"/>
                        </a:solidFill>
                        <a:latin typeface="Meiryo UI"/>
                        <a:ea typeface="Meiryo UI"/>
                        <a:cs typeface="+mn-cs"/>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被害規模</a:t>
                      </a:r>
                    </a:p>
                  </a:txBody>
                  <a:tcPr anchor="ctr">
                    <a:solidFill>
                      <a:schemeClr val="accent6">
                        <a:lumMod val="20000"/>
                        <a:lumOff val="80000"/>
                      </a:schemeClr>
                    </a:solidFill>
                  </a:tcPr>
                </a:tc>
                <a:extLst>
                  <a:ext uri="{0D108BD9-81ED-4DB2-BD59-A6C34878D82A}">
                    <a16:rowId xmlns:a16="http://schemas.microsoft.com/office/drawing/2014/main" val="567947961"/>
                  </a:ext>
                </a:extLst>
              </a:tr>
            </a:tbl>
          </a:graphicData>
        </a:graphic>
      </p:graphicFrame>
      <p:sp>
        <p:nvSpPr>
          <p:cNvPr id="66" name="矢印: 下 65">
            <a:extLst>
              <a:ext uri="{FF2B5EF4-FFF2-40B4-BE49-F238E27FC236}">
                <a16:creationId xmlns:a16="http://schemas.microsoft.com/office/drawing/2014/main" id="{5DA70F58-FD86-3823-A5E1-D3C3E19D5191}"/>
              </a:ext>
            </a:extLst>
          </p:cNvPr>
          <p:cNvSpPr/>
          <p:nvPr/>
        </p:nvSpPr>
        <p:spPr>
          <a:xfrm>
            <a:off x="1752955" y="5065882"/>
            <a:ext cx="350271" cy="30777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010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746117"/>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4.4</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日常的な維持管理の着実な実践</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en-US" altLang="ja-JP" sz="1800" b="1" u="sng"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見直し内容</a:t>
            </a:r>
            <a:endParaRPr lang="en-US" altLang="ja-JP" sz="1600" b="1" u="sng" dirty="0">
              <a:latin typeface="Meiryo UI" panose="020B0604030504040204" pitchFamily="50" charset="-128"/>
              <a:ea typeface="Meiryo UI" panose="020B0604030504040204" pitchFamily="50" charset="-128"/>
            </a:endParaRPr>
          </a:p>
          <a:p>
            <a:pPr algn="just">
              <a:lnSpc>
                <a:spcPts val="1800"/>
              </a:lnSpc>
              <a:defRPr/>
            </a:pP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日常維持管理においては、施設不具合の早期発見・早期対応、苦情・要望事項への対応等、府民の安全・安心の確保、府民サービスの向上といった取組を引き続き着実に実施する。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P23_2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行目）</a:t>
            </a:r>
            <a:endParaRPr lang="ja-JP" altLang="en-US"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職員による日常パトロールにおいても、ドローン（自動操縦等）を活用するなど、技術水準を維持・向上しつつ、省力化、効率化に努める。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P23_9</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361950" indent="-361950" algn="just">
              <a:lnSpc>
                <a:spcPts val="1800"/>
              </a:lnSpc>
              <a:buFont typeface="Wingdings" panose="05000000000000000000" pitchFamily="2" charset="2"/>
              <a:buChar char="l"/>
              <a:defRPr/>
            </a:pPr>
            <a:r>
              <a:rPr lang="ja-JP" altLang="en-US" sz="1400" u="sng" dirty="0">
                <a:solidFill>
                  <a:srgbClr val="FF0000"/>
                </a:solidFill>
                <a:latin typeface="Meiryo UI" panose="020B0604030504040204" pitchFamily="50" charset="-128"/>
                <a:ea typeface="Meiryo UI" panose="020B0604030504040204" pitchFamily="50" charset="-128"/>
              </a:rPr>
              <a:t>補修・更新を行った際は、維持管理</a:t>
            </a:r>
            <a:r>
              <a:rPr lang="en-US" altLang="ja-JP" sz="1400" u="sng" dirty="0">
                <a:solidFill>
                  <a:srgbClr val="FF0000"/>
                </a:solidFill>
                <a:latin typeface="Meiryo UI" panose="020B0604030504040204" pitchFamily="50" charset="-128"/>
                <a:ea typeface="Meiryo UI" panose="020B0604030504040204" pitchFamily="50" charset="-128"/>
              </a:rPr>
              <a:t>DB</a:t>
            </a:r>
            <a:r>
              <a:rPr lang="ja-JP" altLang="en-US" sz="1400" u="sng" dirty="0">
                <a:solidFill>
                  <a:srgbClr val="FF0000"/>
                </a:solidFill>
                <a:latin typeface="Meiryo UI" panose="020B0604030504040204" pitchFamily="50" charset="-128"/>
                <a:ea typeface="Meiryo UI" panose="020B0604030504040204" pitchFamily="50" charset="-128"/>
              </a:rPr>
              <a:t>に蓄積を行うことで、維持管理</a:t>
            </a:r>
            <a:r>
              <a:rPr lang="en-US" altLang="ja-JP" sz="1400" u="sng" dirty="0">
                <a:solidFill>
                  <a:srgbClr val="FF0000"/>
                </a:solidFill>
                <a:latin typeface="Meiryo UI" panose="020B0604030504040204" pitchFamily="50" charset="-128"/>
                <a:ea typeface="Meiryo UI" panose="020B0604030504040204" pitchFamily="50" charset="-128"/>
              </a:rPr>
              <a:t>DB</a:t>
            </a:r>
            <a:r>
              <a:rPr lang="ja-JP" altLang="en-US" sz="1400" u="sng" dirty="0">
                <a:solidFill>
                  <a:srgbClr val="FF0000"/>
                </a:solidFill>
                <a:latin typeface="Meiryo UI" panose="020B0604030504040204" pitchFamily="50" charset="-128"/>
                <a:ea typeface="Meiryo UI" panose="020B0604030504040204" pitchFamily="50" charset="-128"/>
              </a:rPr>
              <a:t>の精度向上を図っていく。</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361950" indent="-361950" algn="just">
              <a:lnSpc>
                <a:spcPts val="1800"/>
              </a:lnSpc>
              <a:defRPr/>
            </a:pP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4.5</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長寿命化に資する工夫</a:t>
            </a:r>
          </a:p>
          <a:p>
            <a:pPr marL="361950" indent="-361950" algn="just">
              <a:lnSpc>
                <a:spcPts val="1800"/>
              </a:lnSpc>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建設および補修・補強の計画、設計から、日常的な維持管理等の各段階において、イニシャルコストや作業量等に基づく判断だけではなく、施設の長寿命化やライフサイクルコストの観点で効果が期待できる新たな技術、材料、工法の活用を検討し、長寿命化に資する工夫として実行していく。</a:t>
            </a:r>
            <a:r>
              <a:rPr lang="ja-JP" altLang="en-US" sz="1400" u="sng" dirty="0">
                <a:solidFill>
                  <a:srgbClr val="FF0000"/>
                </a:solidFill>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P23_20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23</a:t>
            </a:r>
            <a:r>
              <a:rPr lang="ja-JP" altLang="en-US" sz="1200" dirty="0">
                <a:latin typeface="Meiryo UI" panose="020B0604030504040204" pitchFamily="50" charset="-128"/>
                <a:ea typeface="Meiryo UI" panose="020B0604030504040204" pitchFamily="50" charset="-128"/>
              </a:rPr>
              <a:t>行目）</a:t>
            </a:r>
            <a:endParaRPr lang="en-US" altLang="ja-JP" sz="1200" u="sng"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endParaRPr lang="ja-JP" altLang="en-US"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endParaRPr lang="ja-JP" altLang="en-US" sz="1400"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ja-JP" altLang="en-US" sz="18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ja-JP" altLang="en-US" b="1" dirty="0">
                <a:solidFill>
                  <a:prstClr val="white"/>
                </a:solidFill>
                <a:latin typeface="Meiryo UI" panose="020B0604030504040204" pitchFamily="50" charset="-128"/>
                <a:ea typeface="Meiryo UI" panose="020B0604030504040204" pitchFamily="50" charset="-128"/>
                <a:cs typeface="Calibri"/>
              </a:rPr>
              <a:t>４</a:t>
            </a:r>
            <a:r>
              <a:rPr lang="en-US" altLang="ja-JP" b="1" dirty="0">
                <a:solidFill>
                  <a:prstClr val="white"/>
                </a:solidFill>
                <a:latin typeface="Meiryo UI" panose="020B0604030504040204" pitchFamily="50" charset="-128"/>
                <a:ea typeface="Meiryo UI" panose="020B0604030504040204" pitchFamily="50" charset="-128"/>
                <a:cs typeface="Calibri"/>
              </a:rPr>
              <a:t>.</a:t>
            </a:r>
            <a:r>
              <a:rPr lang="ja-JP" altLang="en-US" b="1" dirty="0">
                <a:solidFill>
                  <a:prstClr val="white"/>
                </a:solidFill>
                <a:latin typeface="Meiryo UI" panose="020B0604030504040204" pitchFamily="50" charset="-128"/>
                <a:ea typeface="Meiryo UI" panose="020B0604030504040204" pitchFamily="50" charset="-128"/>
                <a:cs typeface="Calibri"/>
              </a:rPr>
              <a:t>効率的・効果的な維持管理の推進</a:t>
            </a:r>
            <a:r>
              <a:rPr lang="en-US" altLang="ja-JP" b="1" dirty="0">
                <a:solidFill>
                  <a:prstClr val="white"/>
                </a:solidFill>
                <a:latin typeface="Meiryo UI" panose="020B0604030504040204" pitchFamily="50" charset="-128"/>
                <a:ea typeface="Meiryo UI" panose="020B0604030504040204" pitchFamily="50" charset="-128"/>
                <a:cs typeface="Calibri"/>
              </a:rPr>
              <a:t> </a:t>
            </a:r>
            <a:endParaRPr lang="ja-JP" altLang="en-US" b="1" dirty="0">
              <a:solidFill>
                <a:prstClr val="white"/>
              </a:solidFill>
              <a:latin typeface="Meiryo UI" panose="020B0604030504040204" pitchFamily="50" charset="-128"/>
              <a:ea typeface="Meiryo UI" panose="020B0604030504040204" pitchFamily="50" charset="-128"/>
              <a:cs typeface="Calibri"/>
            </a:endParaRPr>
          </a:p>
        </p:txBody>
      </p:sp>
      <p:sp>
        <p:nvSpPr>
          <p:cNvPr id="2" name="スライド番号プレースホルダー 1">
            <a:extLst>
              <a:ext uri="{FF2B5EF4-FFF2-40B4-BE49-F238E27FC236}">
                <a16:creationId xmlns:a16="http://schemas.microsoft.com/office/drawing/2014/main" id="{23D1484F-D9EA-453B-B676-7A0A37D4B079}"/>
              </a:ext>
            </a:extLst>
          </p:cNvPr>
          <p:cNvSpPr>
            <a:spLocks noGrp="1"/>
          </p:cNvSpPr>
          <p:nvPr>
            <p:ph type="sldNum" sz="quarter" idx="12"/>
          </p:nvPr>
        </p:nvSpPr>
        <p:spPr>
          <a:xfrm>
            <a:off x="7086600" y="6465031"/>
            <a:ext cx="2057400" cy="365125"/>
          </a:xfrm>
        </p:spPr>
        <p:txBody>
          <a:bodyPr/>
          <a:lstStyle/>
          <a:p>
            <a:fld id="{48BBEAFE-69FE-4577-B854-0FB5964019F8}" type="slidenum">
              <a:rPr kumimoji="1" lang="ja-JP" altLang="en-US" smtClean="0"/>
              <a:t>17</a:t>
            </a:fld>
            <a:endParaRPr kumimoji="1" lang="ja-JP" altLang="en-US" dirty="0"/>
          </a:p>
        </p:txBody>
      </p:sp>
    </p:spTree>
    <p:extLst>
      <p:ext uri="{BB962C8B-B14F-4D97-AF65-F5344CB8AC3E}">
        <p14:creationId xmlns:p14="http://schemas.microsoft.com/office/powerpoint/2010/main" val="288881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143">
            <a:extLst>
              <a:ext uri="{FF2B5EF4-FFF2-40B4-BE49-F238E27FC236}">
                <a16:creationId xmlns:a16="http://schemas.microsoft.com/office/drawing/2014/main" id="{F48954B6-8F53-B323-6AE3-2B1D61FDF62C}"/>
              </a:ext>
            </a:extLst>
          </p:cNvPr>
          <p:cNvSpPr/>
          <p:nvPr/>
        </p:nvSpPr>
        <p:spPr>
          <a:xfrm>
            <a:off x="89383" y="4133850"/>
            <a:ext cx="8934975" cy="2664000"/>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2"/>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3310161"/>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5.1</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人材の育成と確保、技術力の向上と継承</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見直し内容</a:t>
            </a:r>
            <a:endParaRPr lang="en-US" altLang="ja-JP" sz="1600" b="1" u="sng" dirty="0">
              <a:latin typeface="Meiryo UI" panose="020B0604030504040204" pitchFamily="50" charset="-128"/>
              <a:ea typeface="Meiryo UI" panose="020B0604030504040204" pitchFamily="50" charset="-128"/>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大阪府技術職員は、施設の管理者として現場の最前線に立ち、施設を良好に保つとともに不具合をいち早く察知、対処するなど府民の安全を確保することが求められている。合わせて、効率的・効果的に維持管理を進めていくため、専門的な知識、現場経験、適切に評価・判断できる高度な施設管理のマネジメント力が必要である。</a:t>
            </a:r>
            <a:r>
              <a:rPr lang="zh-TW" altLang="en-US" sz="1200" kern="100" dirty="0">
                <a:solidFill>
                  <a:prstClr val="black"/>
                </a:solidFill>
                <a:latin typeface="Meiryo UI" panose="020B0604030504040204" pitchFamily="50" charset="-128"/>
                <a:ea typeface="Meiryo UI" panose="020B0604030504040204" pitchFamily="50" charset="-128"/>
                <a:cs typeface="Times New Roman"/>
              </a:rPr>
              <a:t>（基本方針</a:t>
            </a:r>
            <a:r>
              <a:rPr lang="en-US" altLang="zh-TW" sz="1200" kern="100" dirty="0">
                <a:solidFill>
                  <a:prstClr val="black"/>
                </a:solidFill>
                <a:latin typeface="Meiryo UI" panose="020B0604030504040204" pitchFamily="50" charset="-128"/>
                <a:ea typeface="Meiryo UI" panose="020B0604030504040204" pitchFamily="50" charset="-128"/>
                <a:cs typeface="Times New Roman"/>
              </a:rPr>
              <a:t>P</a:t>
            </a:r>
            <a:r>
              <a:rPr lang="en-US" altLang="ja-JP" sz="1200" kern="100" dirty="0">
                <a:solidFill>
                  <a:prstClr val="black"/>
                </a:solidFill>
                <a:latin typeface="Meiryo UI" panose="020B0604030504040204" pitchFamily="50" charset="-128"/>
                <a:ea typeface="Meiryo UI" panose="020B0604030504040204" pitchFamily="50" charset="-128"/>
                <a:cs typeface="Times New Roman"/>
              </a:rPr>
              <a:t>24</a:t>
            </a:r>
            <a:r>
              <a:rPr lang="en-US" altLang="zh-TW" sz="1200" kern="100" dirty="0">
                <a:solidFill>
                  <a:prstClr val="black"/>
                </a:solidFill>
                <a:latin typeface="Meiryo UI" panose="020B0604030504040204" pitchFamily="50" charset="-128"/>
                <a:ea typeface="Meiryo UI" panose="020B0604030504040204" pitchFamily="50" charset="-128"/>
                <a:cs typeface="Times New Roman"/>
              </a:rPr>
              <a:t>_</a:t>
            </a:r>
            <a:r>
              <a:rPr lang="en-US" altLang="ja-JP" sz="1200" kern="100" dirty="0">
                <a:solidFill>
                  <a:prstClr val="black"/>
                </a:solidFill>
                <a:latin typeface="Meiryo UI" panose="020B0604030504040204" pitchFamily="50" charset="-128"/>
                <a:ea typeface="Meiryo UI" panose="020B0604030504040204" pitchFamily="50" charset="-128"/>
                <a:cs typeface="Times New Roman"/>
              </a:rPr>
              <a:t>9</a:t>
            </a:r>
            <a:r>
              <a:rPr lang="zh-TW" altLang="en-US" sz="1200" kern="100" dirty="0">
                <a:solidFill>
                  <a:prstClr val="black"/>
                </a:solidFill>
                <a:latin typeface="Meiryo UI" panose="020B0604030504040204" pitchFamily="50" charset="-128"/>
                <a:ea typeface="Meiryo UI" panose="020B0604030504040204" pitchFamily="50" charset="-128"/>
                <a:cs typeface="Times New Roman"/>
              </a:rPr>
              <a:t>～</a:t>
            </a:r>
            <a:r>
              <a:rPr lang="en-US" altLang="ja-JP" sz="1200" kern="100" dirty="0">
                <a:solidFill>
                  <a:prstClr val="black"/>
                </a:solidFill>
                <a:latin typeface="Meiryo UI" panose="020B0604030504040204" pitchFamily="50" charset="-128"/>
                <a:ea typeface="Meiryo UI" panose="020B0604030504040204" pitchFamily="50" charset="-128"/>
                <a:cs typeface="Times New Roman"/>
              </a:rPr>
              <a:t>12</a:t>
            </a:r>
            <a:r>
              <a:rPr lang="zh-TW" altLang="en-US" sz="1200" kern="100" dirty="0">
                <a:solidFill>
                  <a:prstClr val="black"/>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技術職員の人材育成および専門的知識をもった人材の確保、技術力の向上と蓄積された技術の継承は引き続き重要である。</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P24_13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14</a:t>
            </a:r>
            <a:r>
              <a:rPr lang="ja-JP" altLang="en-US" sz="1200" dirty="0">
                <a:latin typeface="Meiryo UI" panose="020B0604030504040204" pitchFamily="50" charset="-128"/>
                <a:ea typeface="Meiryo UI" panose="020B0604030504040204" pitchFamily="50" charset="-128"/>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外部研修等への職員の積極的な参加促進、設計・施工から点検・補修、更新計画の検討まで、一連のライフサイクルを理解し、施設をマネジメントできる、維持管理技術の習得等に向けた人材育成を検討していく。</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P24_15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algn="just">
              <a:lnSpc>
                <a:spcPts val="1900"/>
              </a:lnSpc>
              <a:defRPr/>
            </a:pPr>
            <a:endParaRPr lang="ja-JP" altLang="en-US" sz="16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2" name="スライド番号プレースホルダー 1">
            <a:extLst>
              <a:ext uri="{FF2B5EF4-FFF2-40B4-BE49-F238E27FC236}">
                <a16:creationId xmlns:a16="http://schemas.microsoft.com/office/drawing/2014/main" id="{F108267E-FA7E-4C86-A1A6-F423BB9E74B9}"/>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18</a:t>
            </a:fld>
            <a:endParaRPr kumimoji="1" lang="ja-JP" altLang="en-US" dirty="0"/>
          </a:p>
        </p:txBody>
      </p:sp>
      <p:sp>
        <p:nvSpPr>
          <p:cNvPr id="6" name="コンテンツ プレースホルダー 2">
            <a:extLst>
              <a:ext uri="{FF2B5EF4-FFF2-40B4-BE49-F238E27FC236}">
                <a16:creationId xmlns:a16="http://schemas.microsoft.com/office/drawing/2014/main" id="{5A1BE436-2433-6D8A-CD0B-0694ED52BFEB}"/>
              </a:ext>
            </a:extLst>
          </p:cNvPr>
          <p:cNvSpPr txBox="1">
            <a:spLocks/>
          </p:cNvSpPr>
          <p:nvPr/>
        </p:nvSpPr>
        <p:spPr bwMode="auto">
          <a:xfrm>
            <a:off x="119642" y="4133850"/>
            <a:ext cx="4289292" cy="36512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これまでの取り組み状況</a:t>
            </a:r>
            <a:endParaRPr lang="ja-JP" altLang="en-US" sz="1600" dirty="0">
              <a:latin typeface="Meiryo UI" panose="020B0604030504040204" pitchFamily="50" charset="-128"/>
              <a:ea typeface="Meiryo UI" panose="020B0604030504040204" pitchFamily="50" charset="-128"/>
            </a:endParaRPr>
          </a:p>
        </p:txBody>
      </p:sp>
      <p:sp>
        <p:nvSpPr>
          <p:cNvPr id="7" name="コンテンツ プレースホルダー 2">
            <a:extLst>
              <a:ext uri="{FF2B5EF4-FFF2-40B4-BE49-F238E27FC236}">
                <a16:creationId xmlns:a16="http://schemas.microsoft.com/office/drawing/2014/main" id="{914E08D9-581E-3276-10F7-99BF98FD2416}"/>
              </a:ext>
            </a:extLst>
          </p:cNvPr>
          <p:cNvSpPr txBox="1">
            <a:spLocks/>
          </p:cNvSpPr>
          <p:nvPr/>
        </p:nvSpPr>
        <p:spPr bwMode="auto">
          <a:xfrm>
            <a:off x="218460" y="4508501"/>
            <a:ext cx="4407124" cy="2031999"/>
          </a:xfrm>
          <a:prstGeom prst="rect">
            <a:avLst/>
          </a:prstGeom>
          <a:solidFill>
            <a:schemeClr val="bg1"/>
          </a:solidFill>
          <a:ln w="19050">
            <a:solidFill>
              <a:schemeClr val="tx1"/>
            </a:solid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b="1" dirty="0">
                <a:latin typeface="Meiryo UI" panose="020B0604030504040204" pitchFamily="50" charset="-128"/>
                <a:ea typeface="Meiryo UI" panose="020B0604030504040204" pitchFamily="50" charset="-128"/>
              </a:rPr>
              <a:t>技術職員人材育成プラン（案）平成</a:t>
            </a:r>
            <a:r>
              <a:rPr lang="en-US" altLang="ja-JP" sz="1200" b="1" dirty="0">
                <a:latin typeface="Meiryo UI" panose="020B0604030504040204" pitchFamily="50" charset="-128"/>
                <a:ea typeface="Meiryo UI" panose="020B0604030504040204" pitchFamily="50" charset="-128"/>
              </a:rPr>
              <a:t>29</a:t>
            </a:r>
            <a:r>
              <a:rPr lang="ja-JP" altLang="en-US" sz="1200" b="1" dirty="0">
                <a:latin typeface="Meiryo UI" panose="020B0604030504040204" pitchFamily="50" charset="-128"/>
                <a:ea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rPr>
              <a:t>月策定</a:t>
            </a:r>
            <a:endParaRPr lang="en-US" altLang="ja-JP" sz="1200" b="1"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入庁直後の若手から中堅・ベテランまでの育成目標と到達点を明記した、人材育成プランを策定</a:t>
            </a:r>
            <a:endParaRPr lang="en-US" altLang="ja-JP" sz="1200"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特に若手職員の育成に焦点を当て、研修の充実化等を実施</a:t>
            </a:r>
            <a:endParaRPr lang="en-US" altLang="ja-JP" sz="12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BA2C8B4-73E5-B568-7F2D-E021BE86E3ED}"/>
              </a:ext>
            </a:extLst>
          </p:cNvPr>
          <p:cNvPicPr>
            <a:picLocks noChangeAspect="1"/>
          </p:cNvPicPr>
          <p:nvPr/>
        </p:nvPicPr>
        <p:blipFill>
          <a:blip r:embed="rId2"/>
          <a:stretch>
            <a:fillRect/>
          </a:stretch>
        </p:blipFill>
        <p:spPr>
          <a:xfrm>
            <a:off x="324683" y="5451922"/>
            <a:ext cx="4209218" cy="877150"/>
          </a:xfrm>
          <a:prstGeom prst="rect">
            <a:avLst/>
          </a:prstGeom>
        </p:spPr>
      </p:pic>
      <p:sp>
        <p:nvSpPr>
          <p:cNvPr id="10" name="コンテンツ プレースホルダー 2">
            <a:extLst>
              <a:ext uri="{FF2B5EF4-FFF2-40B4-BE49-F238E27FC236}">
                <a16:creationId xmlns:a16="http://schemas.microsoft.com/office/drawing/2014/main" id="{DA3321C9-A98B-FA2E-0719-B569B6FD7216}"/>
              </a:ext>
            </a:extLst>
          </p:cNvPr>
          <p:cNvSpPr txBox="1">
            <a:spLocks/>
          </p:cNvSpPr>
          <p:nvPr/>
        </p:nvSpPr>
        <p:spPr bwMode="auto">
          <a:xfrm>
            <a:off x="4735068" y="4508501"/>
            <a:ext cx="4190474" cy="856848"/>
          </a:xfrm>
          <a:prstGeom prst="rect">
            <a:avLst/>
          </a:prstGeom>
          <a:solidFill>
            <a:schemeClr val="bg1"/>
          </a:solidFill>
          <a:ln w="19050">
            <a:solidFill>
              <a:schemeClr val="tx1"/>
            </a:solid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b="1" dirty="0">
                <a:latin typeface="Meiryo UI" panose="020B0604030504040204" pitchFamily="50" charset="-128"/>
                <a:ea typeface="Meiryo UI" panose="020B0604030504040204" pitchFamily="50" charset="-128"/>
              </a:rPr>
              <a:t>専門技術の習得に向けた研修の実施</a:t>
            </a:r>
            <a:endParaRPr lang="en-US" altLang="ja-JP" sz="1200" b="1"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採用後３年以内の若手職員に対する基礎的研修の実施</a:t>
            </a:r>
            <a:endParaRPr lang="en-US" altLang="ja-JP" sz="1200"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中堅職員向けの共通研修としての技術研修、各専門分野の分野別専門技術研修を実施</a:t>
            </a:r>
            <a:endParaRPr lang="en-US" altLang="ja-JP" sz="1200" dirty="0">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DEE365EA-4314-2B09-1169-ED2C0874CDEE}"/>
              </a:ext>
            </a:extLst>
          </p:cNvPr>
          <p:cNvSpPr txBox="1">
            <a:spLocks/>
          </p:cNvSpPr>
          <p:nvPr/>
        </p:nvSpPr>
        <p:spPr bwMode="auto">
          <a:xfrm>
            <a:off x="4744592" y="5431836"/>
            <a:ext cx="4190474" cy="1108664"/>
          </a:xfrm>
          <a:prstGeom prst="rect">
            <a:avLst/>
          </a:prstGeom>
          <a:solidFill>
            <a:schemeClr val="bg1"/>
          </a:solidFill>
          <a:ln w="19050">
            <a:solidFill>
              <a:schemeClr val="tx1"/>
            </a:solidFill>
            <a:miter lim="800000"/>
            <a:headEnd/>
            <a:tailEnd/>
          </a:ln>
        </p:spPr>
        <p:txBody>
          <a:bodyPr anchor="t"/>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b="1" dirty="0">
                <a:latin typeface="Meiryo UI" panose="020B0604030504040204" pitchFamily="50" charset="-128"/>
                <a:ea typeface="Meiryo UI" panose="020B0604030504040204" pitchFamily="50" charset="-128"/>
              </a:rPr>
              <a:t>人財育成マネジメント計画書</a:t>
            </a:r>
            <a:r>
              <a:rPr lang="ja-JP" altLang="en-US" sz="1050" b="1" dirty="0">
                <a:latin typeface="Meiryo UI" panose="020B0604030504040204" pitchFamily="50" charset="-128"/>
                <a:ea typeface="Meiryo UI" panose="020B0604030504040204" pitchFamily="50" charset="-128"/>
              </a:rPr>
              <a:t>（令和４年策定、令和６年改訂）</a:t>
            </a:r>
            <a:endParaRPr lang="en-US" altLang="ja-JP" sz="1200" b="1"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若手育成期職員に求める技術スキルを明確にし、年間の習得目標や研修受講計画等を職員・上司双方で対話しながら作成</a:t>
            </a:r>
            <a:endParaRPr lang="en-US" altLang="ja-JP" sz="1200" dirty="0">
              <a:latin typeface="Meiryo UI" panose="020B0604030504040204" pitchFamily="50" charset="-128"/>
              <a:ea typeface="Meiryo UI" panose="020B0604030504040204" pitchFamily="50" charset="-128"/>
            </a:endParaRPr>
          </a:p>
          <a:p>
            <a:pPr marL="85725" indent="-85725" eaLnBrk="1" hangingPunct="1">
              <a:spcBef>
                <a:spcPct val="0"/>
              </a:spcBef>
            </a:pPr>
            <a:r>
              <a:rPr lang="ja-JP" altLang="en-US" sz="1200" dirty="0">
                <a:latin typeface="Meiryo UI" panose="020B0604030504040204" pitchFamily="50" charset="-128"/>
                <a:ea typeface="Meiryo UI" panose="020B0604030504040204" pitchFamily="50" charset="-128"/>
              </a:rPr>
              <a:t>年度末に各スキルの習得度を評価し、次年度以降の育成計画に反映。令和５年度から全所属を対象に本格実施</a:t>
            </a:r>
            <a:endParaRPr lang="en-US" altLang="ja-JP" sz="1200" dirty="0">
              <a:latin typeface="Meiryo UI" panose="020B0604030504040204" pitchFamily="50" charset="-128"/>
              <a:ea typeface="Meiryo UI" panose="020B0604030504040204" pitchFamily="50" charset="-128"/>
            </a:endParaRPr>
          </a:p>
        </p:txBody>
      </p:sp>
      <p:sp>
        <p:nvSpPr>
          <p:cNvPr id="12" name="コンテンツ プレースホルダー 2">
            <a:extLst>
              <a:ext uri="{FF2B5EF4-FFF2-40B4-BE49-F238E27FC236}">
                <a16:creationId xmlns:a16="http://schemas.microsoft.com/office/drawing/2014/main" id="{3DBAFA0B-7AD6-15A2-3555-892EAF50F3BE}"/>
              </a:ext>
            </a:extLst>
          </p:cNvPr>
          <p:cNvSpPr txBox="1">
            <a:spLocks/>
          </p:cNvSpPr>
          <p:nvPr/>
        </p:nvSpPr>
        <p:spPr bwMode="auto">
          <a:xfrm>
            <a:off x="9365242" y="4689409"/>
            <a:ext cx="2112383" cy="678609"/>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回審議会資料より</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374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143">
            <a:extLst>
              <a:ext uri="{FF2B5EF4-FFF2-40B4-BE49-F238E27FC236}">
                <a16:creationId xmlns:a16="http://schemas.microsoft.com/office/drawing/2014/main" id="{B9F25F9C-CEE5-A10C-5DAA-86451E2166B6}"/>
              </a:ext>
            </a:extLst>
          </p:cNvPr>
          <p:cNvSpPr/>
          <p:nvPr/>
        </p:nvSpPr>
        <p:spPr>
          <a:xfrm>
            <a:off x="89383" y="4064249"/>
            <a:ext cx="8934975" cy="2698501"/>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2"/>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3256782"/>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5.2</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データ蓄積・管理体制の確立</a:t>
            </a: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見直し内容</a:t>
            </a:r>
            <a:endParaRPr lang="en-US" altLang="ja-JP" sz="1600" b="1" u="sng" dirty="0">
              <a:latin typeface="Meiryo UI" panose="020B0604030504040204" pitchFamily="50" charset="-128"/>
              <a:ea typeface="Meiryo UI" panose="020B0604030504040204" pitchFamily="50" charset="-128"/>
            </a:endParaRPr>
          </a:p>
          <a:p>
            <a:pPr algn="just">
              <a:lnSpc>
                <a:spcPts val="1900"/>
              </a:lnSpc>
              <a:defRPr/>
            </a:pPr>
            <a:endParaRPr lang="en-US" altLang="ja-JP" sz="14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点検・診断結果や補修履歴等のデータを継続的に蓄積することで、施設の劣化予測や補修対策の検討に活用し、府域全体の維持管理のレベルアップを図っていく。</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P24_24</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データ蓄積の徹底とデータ分析に基づく予防保全のレベルアップ</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P24_27</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rPr>
              <a:t>行目）</a:t>
            </a: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民間等の技術動向（どのようなデータで、何ができるか＝シーズ）について引き続き調査し、活用を検討</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P24_31</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32</a:t>
            </a:r>
            <a:r>
              <a:rPr lang="ja-JP" altLang="en-US" sz="1200" dirty="0">
                <a:latin typeface="Meiryo UI" panose="020B0604030504040204" pitchFamily="50" charset="-128"/>
                <a:ea typeface="Meiryo UI" panose="020B0604030504040204" pitchFamily="50" charset="-128"/>
              </a:rPr>
              <a:t>行目）</a:t>
            </a: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データ入力の効率化・省力化のための</a:t>
            </a:r>
            <a:r>
              <a:rPr lang="en-US" altLang="ja-JP" sz="1400" u="sng" kern="100" dirty="0">
                <a:solidFill>
                  <a:srgbClr val="FF0000"/>
                </a:solidFill>
                <a:latin typeface="Meiryo UI" panose="020B0604030504040204" pitchFamily="50" charset="-128"/>
                <a:ea typeface="Meiryo UI" panose="020B0604030504040204" pitchFamily="50" charset="-128"/>
                <a:cs typeface="Times New Roman"/>
              </a:rPr>
              <a:t>DX</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技術の導入を検討</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P24_33</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維持管理</a:t>
            </a:r>
            <a:r>
              <a:rPr lang="en-US" altLang="ja-JP" sz="1400" u="sng" kern="100" dirty="0">
                <a:solidFill>
                  <a:srgbClr val="FF0000"/>
                </a:solidFill>
                <a:latin typeface="Meiryo UI" panose="020B0604030504040204" pitchFamily="50" charset="-128"/>
                <a:ea typeface="Meiryo UI" panose="020B0604030504040204" pitchFamily="50" charset="-128"/>
                <a:cs typeface="Times New Roman"/>
              </a:rPr>
              <a:t>DB</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にて、</a:t>
            </a:r>
            <a:r>
              <a:rPr lang="ja-JP" altLang="ja-JP" sz="14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引き続きデータを蓄積し、事務所の行動計画を作成できるような</a:t>
            </a:r>
            <a:r>
              <a:rPr lang="en-US" altLang="ja-JP" sz="14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DX</a:t>
            </a:r>
            <a:r>
              <a:rPr lang="ja-JP" altLang="ja-JP" sz="14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技術の導入を検討</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P24_34</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35</a:t>
            </a:r>
            <a:r>
              <a:rPr lang="ja-JP" altLang="en-US" sz="1200" dirty="0">
                <a:latin typeface="Meiryo UI" panose="020B0604030504040204" pitchFamily="50" charset="-128"/>
                <a:ea typeface="Meiryo UI" panose="020B0604030504040204" pitchFamily="50" charset="-128"/>
              </a:rPr>
              <a:t>行目）</a:t>
            </a:r>
            <a:endParaRPr lang="en-US" altLang="ja-JP" sz="1400" dirty="0">
              <a:latin typeface="Meiryo UI" panose="020B0604030504040204" pitchFamily="50" charset="-128"/>
              <a:ea typeface="Meiryo UI" panose="020B0604030504040204" pitchFamily="50" charset="-128"/>
            </a:endParaRPr>
          </a:p>
          <a:p>
            <a:pPr marL="285750" indent="-285750" algn="just">
              <a:lnSpc>
                <a:spcPts val="1900"/>
              </a:lnSpc>
              <a:buFont typeface="Wingdings" panose="05000000000000000000" pitchFamily="2" charset="2"/>
              <a:buChar char="l"/>
              <a:defRPr/>
            </a:pPr>
            <a:endParaRPr lang="ja-JP" altLang="ja-JP" sz="14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lnSpc>
                <a:spcPts val="1900"/>
              </a:lnSpc>
              <a:buFont typeface="Wingdings" panose="05000000000000000000" pitchFamily="2" charset="2"/>
              <a:buChar char="l"/>
              <a:defRPr/>
            </a:pP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ja-JP" altLang="en-US" sz="16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2" name="スライド番号プレースホルダー 1">
            <a:extLst>
              <a:ext uri="{FF2B5EF4-FFF2-40B4-BE49-F238E27FC236}">
                <a16:creationId xmlns:a16="http://schemas.microsoft.com/office/drawing/2014/main" id="{F108267E-FA7E-4C86-A1A6-F423BB9E74B9}"/>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19</a:t>
            </a:fld>
            <a:endParaRPr kumimoji="1" lang="ja-JP" altLang="en-US" dirty="0"/>
          </a:p>
        </p:txBody>
      </p:sp>
      <p:pic>
        <p:nvPicPr>
          <p:cNvPr id="7" name="図 6">
            <a:extLst>
              <a:ext uri="{FF2B5EF4-FFF2-40B4-BE49-F238E27FC236}">
                <a16:creationId xmlns:a16="http://schemas.microsoft.com/office/drawing/2014/main" id="{6A8E24FB-C101-62A2-C561-4402B357572D}"/>
              </a:ext>
            </a:extLst>
          </p:cNvPr>
          <p:cNvPicPr>
            <a:picLocks noChangeAspect="1"/>
          </p:cNvPicPr>
          <p:nvPr/>
        </p:nvPicPr>
        <p:blipFill rotWithShape="1">
          <a:blip r:embed="rId2"/>
          <a:srcRect l="37407" r="-1"/>
          <a:stretch/>
        </p:blipFill>
        <p:spPr>
          <a:xfrm>
            <a:off x="142363" y="4110917"/>
            <a:ext cx="2833506" cy="2516612"/>
          </a:xfrm>
          <a:prstGeom prst="rect">
            <a:avLst/>
          </a:prstGeom>
        </p:spPr>
      </p:pic>
      <p:sp>
        <p:nvSpPr>
          <p:cNvPr id="13" name="テキスト ボックス 12">
            <a:extLst>
              <a:ext uri="{FF2B5EF4-FFF2-40B4-BE49-F238E27FC236}">
                <a16:creationId xmlns:a16="http://schemas.microsoft.com/office/drawing/2014/main" id="{46720E00-9F8D-4C13-842E-E8370FB97A53}"/>
              </a:ext>
            </a:extLst>
          </p:cNvPr>
          <p:cNvSpPr txBox="1"/>
          <p:nvPr/>
        </p:nvSpPr>
        <p:spPr>
          <a:xfrm>
            <a:off x="2987485" y="4350847"/>
            <a:ext cx="1631371"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kumimoji="1" lang="en-US" altLang="ja-JP" sz="1200" dirty="0">
                <a:latin typeface="Meiryo UI" panose="020B0604030504040204" pitchFamily="50" charset="-128"/>
                <a:ea typeface="Meiryo UI" panose="020B0604030504040204" pitchFamily="50" charset="-128"/>
              </a:rPr>
              <a:t>DB</a:t>
            </a:r>
            <a:r>
              <a:rPr kumimoji="1" lang="ja-JP" altLang="en-US" sz="1200" dirty="0">
                <a:latin typeface="Meiryo UI" panose="020B0604030504040204" pitchFamily="50" charset="-128"/>
                <a:ea typeface="Meiryo UI" panose="020B0604030504040204" pitchFamily="50" charset="-128"/>
              </a:rPr>
              <a:t>に蓄積されたデータを基に各土木事務所の行動計画を自動作成</a:t>
            </a:r>
          </a:p>
        </p:txBody>
      </p:sp>
      <p:sp>
        <p:nvSpPr>
          <p:cNvPr id="14" name="矢印: 右 13">
            <a:extLst>
              <a:ext uri="{FF2B5EF4-FFF2-40B4-BE49-F238E27FC236}">
                <a16:creationId xmlns:a16="http://schemas.microsoft.com/office/drawing/2014/main" id="{F8E2FDF6-B190-4337-9E07-6C6109EAAE16}"/>
              </a:ext>
            </a:extLst>
          </p:cNvPr>
          <p:cNvSpPr/>
          <p:nvPr/>
        </p:nvSpPr>
        <p:spPr>
          <a:xfrm>
            <a:off x="3038268" y="5042724"/>
            <a:ext cx="1511073" cy="646331"/>
          </a:xfrm>
          <a:prstGeom prst="rightArrow">
            <a:avLst/>
          </a:prstGeom>
          <a:solidFill>
            <a:schemeClr val="accent6">
              <a:lumMod val="60000"/>
              <a:lumOff val="40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dk1"/>
              </a:solidFill>
            </a:endParaRPr>
          </a:p>
        </p:txBody>
      </p:sp>
      <p:grpSp>
        <p:nvGrpSpPr>
          <p:cNvPr id="15" name="グループ化 14">
            <a:extLst>
              <a:ext uri="{FF2B5EF4-FFF2-40B4-BE49-F238E27FC236}">
                <a16:creationId xmlns:a16="http://schemas.microsoft.com/office/drawing/2014/main" id="{80E1C13B-A18C-4665-96A6-63328CACBFCB}"/>
              </a:ext>
            </a:extLst>
          </p:cNvPr>
          <p:cNvGrpSpPr/>
          <p:nvPr/>
        </p:nvGrpSpPr>
        <p:grpSpPr>
          <a:xfrm>
            <a:off x="4756825" y="4593800"/>
            <a:ext cx="1299353" cy="1536850"/>
            <a:chOff x="9509115" y="3867201"/>
            <a:chExt cx="1299353" cy="1536850"/>
          </a:xfrm>
        </p:grpSpPr>
        <p:sp>
          <p:nvSpPr>
            <p:cNvPr id="16" name="正方形/長方形 15">
              <a:extLst>
                <a:ext uri="{FF2B5EF4-FFF2-40B4-BE49-F238E27FC236}">
                  <a16:creationId xmlns:a16="http://schemas.microsoft.com/office/drawing/2014/main" id="{457F6FB6-4F37-4CAC-8764-5673C6E0AE62}"/>
                </a:ext>
              </a:extLst>
            </p:cNvPr>
            <p:cNvSpPr/>
            <p:nvPr/>
          </p:nvSpPr>
          <p:spPr>
            <a:xfrm>
              <a:off x="9689246" y="4027627"/>
              <a:ext cx="1119222" cy="137642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168E70D8-D2FC-427C-9E62-AE887AFF0D35}"/>
                </a:ext>
              </a:extLst>
            </p:cNvPr>
            <p:cNvSpPr/>
            <p:nvPr/>
          </p:nvSpPr>
          <p:spPr>
            <a:xfrm>
              <a:off x="9598416" y="3947414"/>
              <a:ext cx="1119222" cy="137642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D16237A7-1A0A-4CB0-B50D-912621EE564D}"/>
                </a:ext>
              </a:extLst>
            </p:cNvPr>
            <p:cNvGrpSpPr/>
            <p:nvPr/>
          </p:nvGrpSpPr>
          <p:grpSpPr>
            <a:xfrm>
              <a:off x="9509115" y="3867201"/>
              <a:ext cx="1119222" cy="1376424"/>
              <a:chOff x="4953740" y="792708"/>
              <a:chExt cx="1119222" cy="1376424"/>
            </a:xfrm>
          </p:grpSpPr>
          <p:sp>
            <p:nvSpPr>
              <p:cNvPr id="22" name="正方形/長方形 21">
                <a:extLst>
                  <a:ext uri="{FF2B5EF4-FFF2-40B4-BE49-F238E27FC236}">
                    <a16:creationId xmlns:a16="http://schemas.microsoft.com/office/drawing/2014/main" id="{FEAADD84-3499-415C-B0DA-804266D72D78}"/>
                  </a:ext>
                </a:extLst>
              </p:cNvPr>
              <p:cNvSpPr/>
              <p:nvPr/>
            </p:nvSpPr>
            <p:spPr>
              <a:xfrm>
                <a:off x="4953740" y="792708"/>
                <a:ext cx="1119222" cy="137642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E6103A9-11F5-4970-A1CA-05C3D9B53AD5}"/>
                  </a:ext>
                </a:extLst>
              </p:cNvPr>
              <p:cNvSpPr txBox="1"/>
              <p:nvPr/>
            </p:nvSpPr>
            <p:spPr>
              <a:xfrm>
                <a:off x="4955855" y="916495"/>
                <a:ext cx="1095032" cy="116955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●●土木事務所</a:t>
                </a:r>
                <a:endParaRPr kumimoji="1" lang="en-US" altLang="ja-JP" sz="10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行動計画</a:t>
                </a:r>
                <a:endParaRPr kumimoji="1" lang="en-US" altLang="ja-JP" sz="10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R</a:t>
                </a:r>
                <a:r>
                  <a:rPr kumimoji="1" lang="ja-JP" altLang="en-US" sz="1000" dirty="0">
                    <a:latin typeface="Meiryo UI" panose="020B0604030504040204" pitchFamily="50" charset="-128"/>
                    <a:ea typeface="Meiryo UI" panose="020B0604030504040204" pitchFamily="50" charset="-128"/>
                  </a:rPr>
                  <a:t>●年度</a:t>
                </a:r>
              </a:p>
            </p:txBody>
          </p:sp>
        </p:grpSp>
      </p:grpSp>
      <p:sp>
        <p:nvSpPr>
          <p:cNvPr id="24" name="四角形: 角を丸くする 23">
            <a:extLst>
              <a:ext uri="{FF2B5EF4-FFF2-40B4-BE49-F238E27FC236}">
                <a16:creationId xmlns:a16="http://schemas.microsoft.com/office/drawing/2014/main" id="{FBFF302C-BC52-4DE6-A316-53C588A618AD}"/>
              </a:ext>
            </a:extLst>
          </p:cNvPr>
          <p:cNvSpPr/>
          <p:nvPr/>
        </p:nvSpPr>
        <p:spPr>
          <a:xfrm>
            <a:off x="6358194" y="4390915"/>
            <a:ext cx="2551182" cy="2117054"/>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t"/>
          <a:lstStyle/>
          <a:p>
            <a:pPr algn="just">
              <a:lnSpc>
                <a:spcPts val="1800"/>
              </a:lnSpc>
            </a:pPr>
            <a:r>
              <a:rPr kumimoji="1" lang="ja-JP" altLang="en-US" sz="1200" dirty="0">
                <a:latin typeface="Meiryo UI" panose="020B0604030504040204" pitchFamily="50" charset="-128"/>
                <a:ea typeface="Meiryo UI" panose="020B0604030504040204" pitchFamily="50" charset="-128"/>
              </a:rPr>
              <a:t>■事務所の行動計画自動作成に向けての検討項目（案）</a:t>
            </a:r>
            <a:endParaRPr kumimoji="1" lang="en-US" altLang="ja-JP" sz="1200" dirty="0">
              <a:latin typeface="Meiryo UI" panose="020B0604030504040204" pitchFamily="50" charset="-128"/>
              <a:ea typeface="Meiryo UI" panose="020B0604030504040204" pitchFamily="50" charset="-128"/>
            </a:endParaRPr>
          </a:p>
          <a:p>
            <a:pPr marL="88900" indent="-88900" algn="just">
              <a:lnSpc>
                <a:spcPts val="1800"/>
              </a:lnSpc>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事務所の行動計画のひな型の作成</a:t>
            </a:r>
            <a:endParaRPr kumimoji="1" lang="en-US" altLang="ja-JP" sz="1200" dirty="0">
              <a:latin typeface="Meiryo UI" panose="020B0604030504040204" pitchFamily="50" charset="-128"/>
              <a:ea typeface="Meiryo UI" panose="020B0604030504040204" pitchFamily="50" charset="-128"/>
            </a:endParaRPr>
          </a:p>
          <a:p>
            <a:pPr marL="88900" indent="-88900" algn="just">
              <a:lnSpc>
                <a:spcPts val="1800"/>
              </a:lnSpc>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事務所の行動計画に必要なデータの</a:t>
            </a:r>
            <a:r>
              <a:rPr kumimoji="1" lang="en-US" altLang="ja-JP" sz="1200" dirty="0">
                <a:latin typeface="Meiryo UI" panose="020B0604030504040204" pitchFamily="50" charset="-128"/>
                <a:ea typeface="Meiryo UI" panose="020B0604030504040204" pitchFamily="50" charset="-128"/>
              </a:rPr>
              <a:t>DB</a:t>
            </a:r>
            <a:r>
              <a:rPr kumimoji="1" lang="ja-JP" altLang="en-US" sz="1200" dirty="0">
                <a:latin typeface="Meiryo UI" panose="020B0604030504040204" pitchFamily="50" charset="-128"/>
                <a:ea typeface="Meiryo UI" panose="020B0604030504040204" pitchFamily="50" charset="-128"/>
              </a:rPr>
              <a:t>蓄積状況の確認</a:t>
            </a:r>
            <a:endParaRPr kumimoji="1" lang="en-US" altLang="ja-JP" sz="1200" dirty="0">
              <a:latin typeface="Meiryo UI" panose="020B0604030504040204" pitchFamily="50" charset="-128"/>
              <a:ea typeface="Meiryo UI" panose="020B0604030504040204" pitchFamily="50" charset="-128"/>
            </a:endParaRPr>
          </a:p>
          <a:p>
            <a:pPr algn="just">
              <a:lnSpc>
                <a:spcPts val="1800"/>
              </a:lnSpc>
            </a:pPr>
            <a:r>
              <a:rPr kumimoji="1" lang="ja-JP" altLang="en-US" sz="1200" dirty="0">
                <a:latin typeface="Meiryo UI" panose="020B0604030504040204" pitchFamily="50" charset="-128"/>
                <a:ea typeface="Meiryo UI" panose="020B0604030504040204" pitchFamily="50" charset="-128"/>
              </a:rPr>
              <a:t>⇒必要に応じて</a:t>
            </a:r>
            <a:r>
              <a:rPr kumimoji="1" lang="en-US" altLang="ja-JP" sz="1200" dirty="0">
                <a:latin typeface="Meiryo UI" panose="020B0604030504040204" pitchFamily="50" charset="-128"/>
                <a:ea typeface="Meiryo UI" panose="020B0604030504040204" pitchFamily="50" charset="-128"/>
              </a:rPr>
              <a:t>DB</a:t>
            </a:r>
            <a:r>
              <a:rPr kumimoji="1" lang="ja-JP" altLang="en-US" sz="1200" dirty="0">
                <a:latin typeface="Meiryo UI" panose="020B0604030504040204" pitchFamily="50" charset="-128"/>
                <a:ea typeface="Meiryo UI" panose="020B0604030504040204" pitchFamily="50" charset="-128"/>
              </a:rPr>
              <a:t>の改修、データ入力の効率化・省力化等もあわせて検討</a:t>
            </a:r>
            <a:endParaRPr kumimoji="1" lang="en-US" altLang="ja-JP" sz="1200" dirty="0">
              <a:latin typeface="Meiryo UI" panose="020B0604030504040204" pitchFamily="50" charset="-128"/>
              <a:ea typeface="Meiryo UI" panose="020B0604030504040204" pitchFamily="50" charset="-128"/>
            </a:endParaRPr>
          </a:p>
          <a:p>
            <a:pPr marL="88900" indent="-88900" algn="just">
              <a:lnSpc>
                <a:spcPts val="1800"/>
              </a:lnSpc>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民間等の技術動向の調査</a:t>
            </a:r>
            <a:endParaRPr kumimoji="1" lang="en-US" altLang="ja-JP" sz="1200" dirty="0">
              <a:latin typeface="Meiryo UI" panose="020B0604030504040204" pitchFamily="50" charset="-128"/>
              <a:ea typeface="Meiryo UI" panose="020B0604030504040204" pitchFamily="50" charset="-128"/>
            </a:endParaRPr>
          </a:p>
          <a:p>
            <a:pPr algn="r">
              <a:lnSpc>
                <a:spcPts val="1800"/>
              </a:lnSpc>
            </a:pPr>
            <a:r>
              <a:rPr kumimoji="1" lang="ja-JP" altLang="en-US" sz="1200" dirty="0">
                <a:latin typeface="Meiryo UI" panose="020B0604030504040204" pitchFamily="50" charset="-128"/>
                <a:ea typeface="Meiryo UI" panose="020B0604030504040204" pitchFamily="50" charset="-128"/>
              </a:rPr>
              <a:t>など</a:t>
            </a:r>
          </a:p>
        </p:txBody>
      </p:sp>
    </p:spTree>
    <p:extLst>
      <p:ext uri="{BB962C8B-B14F-4D97-AF65-F5344CB8AC3E}">
        <p14:creationId xmlns:p14="http://schemas.microsoft.com/office/powerpoint/2010/main" val="154149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20D55289-EA0B-4752-A973-065FF2A3B188}"/>
              </a:ext>
            </a:extLst>
          </p:cNvPr>
          <p:cNvSpPr/>
          <p:nvPr/>
        </p:nvSpPr>
        <p:spPr>
          <a:xfrm>
            <a:off x="105932" y="535564"/>
            <a:ext cx="8959692" cy="595731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5" name="表 4">
            <a:extLst>
              <a:ext uri="{FF2B5EF4-FFF2-40B4-BE49-F238E27FC236}">
                <a16:creationId xmlns:a16="http://schemas.microsoft.com/office/drawing/2014/main" id="{A9066F00-5FBB-48BA-89FB-AB18B7C182A4}"/>
              </a:ext>
            </a:extLst>
          </p:cNvPr>
          <p:cNvGraphicFramePr>
            <a:graphicFrameLocks noGrp="1"/>
          </p:cNvGraphicFramePr>
          <p:nvPr>
            <p:extLst>
              <p:ext uri="{D42A27DB-BD31-4B8C-83A1-F6EECF244321}">
                <p14:modId xmlns:p14="http://schemas.microsoft.com/office/powerpoint/2010/main" val="2990133979"/>
              </p:ext>
            </p:extLst>
          </p:nvPr>
        </p:nvGraphicFramePr>
        <p:xfrm>
          <a:off x="216395" y="610585"/>
          <a:ext cx="8738765" cy="5831489"/>
        </p:xfrm>
        <a:graphic>
          <a:graphicData uri="http://schemas.openxmlformats.org/drawingml/2006/table">
            <a:tbl>
              <a:tblPr firstRow="1" bandRow="1">
                <a:tableStyleId>{5C22544A-7EE6-4342-B048-85BDC9FD1C3A}</a:tableStyleId>
              </a:tblPr>
              <a:tblGrid>
                <a:gridCol w="8738765">
                  <a:extLst>
                    <a:ext uri="{9D8B030D-6E8A-4147-A177-3AD203B41FA5}">
                      <a16:colId xmlns:a16="http://schemas.microsoft.com/office/drawing/2014/main" val="331355755"/>
                    </a:ext>
                  </a:extLst>
                </a:gridCol>
              </a:tblGrid>
              <a:tr h="393295">
                <a:tc>
                  <a:txBody>
                    <a:bodyPr/>
                    <a:lstStyle/>
                    <a:p>
                      <a:pPr algn="ctr">
                        <a:lnSpc>
                          <a:spcPct val="100000"/>
                        </a:lnSpc>
                      </a:pPr>
                      <a:r>
                        <a:rPr kumimoji="1" lang="ja-JP" altLang="en-US" sz="1600" b="0" dirty="0">
                          <a:solidFill>
                            <a:schemeClr val="bg1"/>
                          </a:solidFill>
                          <a:latin typeface="Meiryo UI" panose="020B0604030504040204" pitchFamily="50" charset="-128"/>
                          <a:ea typeface="Meiryo UI" panose="020B0604030504040204" pitchFamily="50" charset="-128"/>
                        </a:rPr>
                        <a:t>第２回　審議会（</a:t>
                      </a:r>
                      <a:r>
                        <a:rPr kumimoji="1" lang="en-US" altLang="ja-JP" sz="1600" b="0" dirty="0">
                          <a:solidFill>
                            <a:schemeClr val="bg1"/>
                          </a:solidFill>
                          <a:latin typeface="Meiryo UI" panose="020B0604030504040204" pitchFamily="50" charset="-128"/>
                          <a:ea typeface="Meiryo UI" panose="020B0604030504040204" pitchFamily="50" charset="-128"/>
                        </a:rPr>
                        <a:t>8/9</a:t>
                      </a:r>
                      <a:r>
                        <a:rPr kumimoji="1" lang="ja-JP" altLang="en-US" sz="1600" b="0" dirty="0">
                          <a:solidFill>
                            <a:schemeClr val="bg1"/>
                          </a:solidFill>
                          <a:latin typeface="Meiryo UI" panose="020B0604030504040204" pitchFamily="50" charset="-128"/>
                          <a:ea typeface="Meiryo UI" panose="020B0604030504040204" pitchFamily="50" charset="-128"/>
                        </a:rPr>
                        <a:t>）での委員からの主なご意見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21764046"/>
                  </a:ext>
                </a:extLst>
              </a:tr>
              <a:tr h="722232">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ja-JP" altLang="en-US" sz="1400" dirty="0">
                          <a:latin typeface="Meiryo UI" panose="020B0604030504040204" pitchFamily="50" charset="-128"/>
                          <a:ea typeface="Meiryo UI" panose="020B0604030504040204" pitchFamily="50" charset="-128"/>
                        </a:rPr>
                        <a:t>補強あるいは被災後に対策を実施した場合、その後の劣化曲線を新たに引くことになる。</a:t>
                      </a:r>
                      <a:r>
                        <a:rPr lang="ja-JP" altLang="en-US" sz="1400" b="1" u="sng" dirty="0">
                          <a:latin typeface="Meiryo UI" panose="020B0604030504040204" pitchFamily="50" charset="-128"/>
                          <a:ea typeface="Meiryo UI" panose="020B0604030504040204" pitchFamily="50" charset="-128"/>
                        </a:rPr>
                        <a:t>維持管理していく上では、突発的事象の有無を分けて考えるべきである。</a:t>
                      </a:r>
                      <a:r>
                        <a:rPr lang="en-US" altLang="ja-JP" sz="1400" b="0" u="none" dirty="0">
                          <a:latin typeface="Meiryo UI" panose="020B0604030504040204" pitchFamily="50" charset="-128"/>
                          <a:ea typeface="Meiryo UI" panose="020B0604030504040204" pitchFamily="50" charset="-128"/>
                        </a:rPr>
                        <a:t>	</a:t>
                      </a: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P15_11~12</a:t>
                      </a:r>
                      <a:r>
                        <a:rPr lang="ja-JP" altLang="en-US" sz="1200" b="0" u="none" dirty="0">
                          <a:latin typeface="Meiryo UI" panose="020B0604030504040204" pitchFamily="50" charset="-128"/>
                          <a:ea typeface="Meiryo UI" panose="020B0604030504040204" pitchFamily="50" charset="-128"/>
                        </a:rPr>
                        <a:t>行目</a:t>
                      </a:r>
                      <a:endParaRPr lang="ja-JP" altLang="en-US" sz="1400" b="0" u="none"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81919436"/>
                  </a:ext>
                </a:extLst>
              </a:tr>
              <a:tr h="394487">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ja-JP" altLang="en-US" sz="1400" b="1" u="sng" dirty="0">
                          <a:latin typeface="Meiryo UI" panose="020B0604030504040204" pitchFamily="50" charset="-128"/>
                          <a:ea typeface="Meiryo UI" panose="020B0604030504040204" pitchFamily="50" charset="-128"/>
                        </a:rPr>
                        <a:t>劣化曲線の具体的な設定方法を明確に記述すべき。</a:t>
                      </a:r>
                      <a:r>
                        <a:rPr lang="en-US" altLang="ja-JP" sz="1400" b="1" u="none" dirty="0">
                          <a:latin typeface="Meiryo UI" panose="020B0604030504040204" pitchFamily="50" charset="-128"/>
                          <a:ea typeface="Meiryo UI" panose="020B0604030504040204" pitchFamily="50" charset="-128"/>
                        </a:rPr>
                        <a:t>	</a:t>
                      </a:r>
                      <a:r>
                        <a:rPr lang="ja-JP" altLang="en-US" sz="1200" b="0" u="none" dirty="0">
                          <a:latin typeface="Meiryo UI" panose="020B0604030504040204" pitchFamily="50" charset="-128"/>
                          <a:ea typeface="Meiryo UI" panose="020B0604030504040204" pitchFamily="50" charset="-128"/>
                        </a:rPr>
                        <a:t>➡</a:t>
                      </a:r>
                      <a:r>
                        <a:rPr lang="zh-TW" altLang="en-US" sz="1200" b="0" u="none" dirty="0">
                          <a:latin typeface="Meiryo UI" panose="020B0604030504040204" pitchFamily="50" charset="-128"/>
                          <a:ea typeface="Meiryo UI" panose="020B0604030504040204" pitchFamily="50" charset="-128"/>
                        </a:rPr>
                        <a:t>基本方針</a:t>
                      </a:r>
                      <a:r>
                        <a:rPr lang="en-US" altLang="zh-TW" sz="1200" b="0" u="none" dirty="0">
                          <a:latin typeface="Meiryo UI" panose="020B0604030504040204" pitchFamily="50" charset="-128"/>
                          <a:ea typeface="Meiryo UI" panose="020B0604030504040204" pitchFamily="50" charset="-128"/>
                        </a:rPr>
                        <a:t>P1</a:t>
                      </a:r>
                      <a:r>
                        <a:rPr lang="en-US" altLang="ja-JP" sz="1200" b="0" u="none" dirty="0">
                          <a:latin typeface="Meiryo UI" panose="020B0604030504040204" pitchFamily="50" charset="-128"/>
                          <a:ea typeface="Meiryo UI" panose="020B0604030504040204" pitchFamily="50" charset="-128"/>
                        </a:rPr>
                        <a:t>7</a:t>
                      </a:r>
                      <a:r>
                        <a:rPr lang="en-US" altLang="zh-TW" sz="1200" b="0" u="none" dirty="0">
                          <a:latin typeface="Meiryo UI" panose="020B0604030504040204" pitchFamily="50" charset="-128"/>
                          <a:ea typeface="Meiryo UI" panose="020B0604030504040204" pitchFamily="50" charset="-128"/>
                        </a:rPr>
                        <a:t>_</a:t>
                      </a:r>
                      <a:r>
                        <a:rPr lang="en-US" altLang="ja-JP" sz="1200" b="0" u="none" dirty="0">
                          <a:latin typeface="Meiryo UI" panose="020B0604030504040204" pitchFamily="50" charset="-128"/>
                          <a:ea typeface="Meiryo UI" panose="020B0604030504040204" pitchFamily="50" charset="-128"/>
                        </a:rPr>
                        <a:t>13</a:t>
                      </a:r>
                      <a:r>
                        <a:rPr lang="zh-TW"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14</a:t>
                      </a:r>
                      <a:r>
                        <a:rPr lang="zh-TW" altLang="en-US" sz="1200" b="0" u="none" dirty="0">
                          <a:latin typeface="Meiryo UI" panose="020B0604030504040204" pitchFamily="50" charset="-128"/>
                          <a:ea typeface="Meiryo UI" panose="020B0604030504040204" pitchFamily="50" charset="-128"/>
                        </a:rPr>
                        <a:t>行目</a:t>
                      </a:r>
                      <a:endParaRPr lang="ja-JP" altLang="en-US" sz="1400" b="0" u="none"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07373708"/>
                  </a:ext>
                </a:extLst>
              </a:tr>
              <a:tr h="394487">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育てられる側からみた人材育成という観点</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を取り入れていく必要があると考える。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➡基本方針</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P24_19~21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行目</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67535684"/>
                  </a:ext>
                </a:extLst>
              </a:tr>
              <a:tr h="722232">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ja-JP" altLang="en-US" sz="1400" b="0" u="none" dirty="0">
                          <a:latin typeface="Meiryo UI" panose="020B0604030504040204" pitchFamily="50" charset="-128"/>
                          <a:ea typeface="Meiryo UI" panose="020B0604030504040204" pitchFamily="50" charset="-128"/>
                        </a:rPr>
                        <a:t>点検データのような数値データだけでなく、</a:t>
                      </a:r>
                      <a:r>
                        <a:rPr lang="ja-JP" altLang="en-US" sz="1400" b="1" u="sng" dirty="0">
                          <a:latin typeface="Meiryo UI" panose="020B0604030504040204" pitchFamily="50" charset="-128"/>
                          <a:ea typeface="Meiryo UI" panose="020B0604030504040204" pitchFamily="50" charset="-128"/>
                        </a:rPr>
                        <a:t>文書データを</a:t>
                      </a:r>
                      <a:r>
                        <a:rPr lang="en-US" altLang="ja-JP" sz="1400" b="1" u="sng" dirty="0">
                          <a:latin typeface="Meiryo UI" panose="020B0604030504040204" pitchFamily="50" charset="-128"/>
                          <a:ea typeface="Meiryo UI" panose="020B0604030504040204" pitchFamily="50" charset="-128"/>
                        </a:rPr>
                        <a:t>DB</a:t>
                      </a:r>
                      <a:r>
                        <a:rPr lang="ja-JP" altLang="en-US" sz="1400" b="1" u="sng" dirty="0">
                          <a:latin typeface="Meiryo UI" panose="020B0604030504040204" pitchFamily="50" charset="-128"/>
                          <a:ea typeface="Meiryo UI" panose="020B0604030504040204" pitchFamily="50" charset="-128"/>
                        </a:rPr>
                        <a:t>に取り込むことで、保全計画書を作成できるような発想で、労力削減につなげていくことを検討することも考えてほしい。</a:t>
                      </a:r>
                      <a:r>
                        <a:rPr lang="en-US" altLang="ja-JP" sz="1200" b="0" u="none" dirty="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a:t>
                      </a:r>
                      <a:r>
                        <a:rPr lang="ja-JP" altLang="en-US" sz="1200" b="0" u="none">
                          <a:latin typeface="Meiryo UI" panose="020B0604030504040204" pitchFamily="50" charset="-128"/>
                          <a:ea typeface="Meiryo UI" panose="020B0604030504040204" pitchFamily="50" charset="-128"/>
                        </a:rPr>
                        <a:t>基本</a:t>
                      </a:r>
                      <a:r>
                        <a:rPr lang="ja-JP" altLang="en-US" sz="1200" b="0" u="none" dirty="0">
                          <a:latin typeface="Meiryo UI" panose="020B0604030504040204" pitchFamily="50" charset="-128"/>
                          <a:ea typeface="Meiryo UI" panose="020B0604030504040204" pitchFamily="50" charset="-128"/>
                        </a:rPr>
                        <a:t>方針</a:t>
                      </a:r>
                      <a:r>
                        <a:rPr lang="en-US" altLang="ja-JP" sz="1200" b="0" u="none" dirty="0">
                          <a:latin typeface="Meiryo UI" panose="020B0604030504040204" pitchFamily="50" charset="-128"/>
                          <a:ea typeface="Meiryo UI" panose="020B0604030504040204" pitchFamily="50" charset="-128"/>
                        </a:rPr>
                        <a:t>P24_34</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35</a:t>
                      </a:r>
                      <a:r>
                        <a:rPr lang="ja-JP" altLang="en-US" sz="1200" b="0" u="none" dirty="0">
                          <a:latin typeface="Meiryo UI" panose="020B0604030504040204" pitchFamily="50" charset="-128"/>
                          <a:ea typeface="Meiryo UI" panose="020B0604030504040204" pitchFamily="50" charset="-128"/>
                        </a:rPr>
                        <a:t>行目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82832841"/>
                  </a:ext>
                </a:extLst>
              </a:tr>
              <a:tr h="716273">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ja-JP" altLang="en-US" sz="1400" dirty="0">
                          <a:latin typeface="Meiryo UI" panose="020B0604030504040204" pitchFamily="50" charset="-128"/>
                          <a:ea typeface="Meiryo UI" panose="020B0604030504040204" pitchFamily="50" charset="-128"/>
                        </a:rPr>
                        <a:t>点検等に</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技術を取り入れていく場合に、</a:t>
                      </a:r>
                      <a:r>
                        <a:rPr lang="ja-JP" altLang="en-US" sz="1400" b="1" u="sng" dirty="0">
                          <a:latin typeface="Meiryo UI" panose="020B0604030504040204" pitchFamily="50" charset="-128"/>
                          <a:ea typeface="Meiryo UI" panose="020B0604030504040204" pitchFamily="50" charset="-128"/>
                        </a:rPr>
                        <a:t>既存の</a:t>
                      </a:r>
                      <a:r>
                        <a:rPr lang="en-US" altLang="ja-JP" sz="1400" b="1" u="sng" dirty="0">
                          <a:latin typeface="Meiryo UI" panose="020B0604030504040204" pitchFamily="50" charset="-128"/>
                          <a:ea typeface="Meiryo UI" panose="020B0604030504040204" pitchFamily="50" charset="-128"/>
                        </a:rPr>
                        <a:t>DB</a:t>
                      </a:r>
                      <a:r>
                        <a:rPr lang="ja-JP" altLang="en-US" sz="1400" b="1" u="sng" dirty="0">
                          <a:latin typeface="Meiryo UI" panose="020B0604030504040204" pitchFamily="50" charset="-128"/>
                          <a:ea typeface="Meiryo UI" panose="020B0604030504040204" pitchFamily="50" charset="-128"/>
                        </a:rPr>
                        <a:t>に新しい技術で得られたデータを取り込むことができるのか。</a:t>
                      </a:r>
                      <a:endParaRPr lang="en-US" altLang="ja-JP" sz="1400" b="1" u="sng"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en-US" altLang="ja-JP" sz="1200" b="1" u="none" dirty="0">
                          <a:latin typeface="Meiryo UI" panose="020B0604030504040204" pitchFamily="50" charset="-128"/>
                          <a:ea typeface="Meiryo UI" panose="020B0604030504040204" pitchFamily="50" charset="-128"/>
                        </a:rPr>
                        <a:t>	</a:t>
                      </a: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P24_36</a:t>
                      </a:r>
                      <a:r>
                        <a:rPr lang="ja-JP" altLang="en-US" sz="1200" b="0" u="none" dirty="0">
                          <a:latin typeface="Meiryo UI" panose="020B0604030504040204" pitchFamily="50" charset="-128"/>
                          <a:ea typeface="Meiryo UI" panose="020B0604030504040204" pitchFamily="50" charset="-128"/>
                        </a:rPr>
                        <a:t>行目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3094502"/>
                  </a:ext>
                </a:extLst>
              </a:tr>
              <a:tr h="1044019">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府全体を統括する意味で、システムの運用や市町村の人材育成についても府が管理をするなども考えられるのではないか。</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群マネや包括的な取組を国も含めて進めようとしているため、そのような視点も含めて計画としてまとめていくべき。</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➡基本方針</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P25_7~9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90980835"/>
                  </a:ext>
                </a:extLst>
              </a:tr>
              <a:tr h="722232">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en-US" altLang="ja-JP" sz="1400" b="0" u="none" dirty="0">
                          <a:latin typeface="Meiryo UI" panose="020B0604030504040204" pitchFamily="50" charset="-128"/>
                          <a:ea typeface="Meiryo UI" panose="020B0604030504040204" pitchFamily="50" charset="-128"/>
                        </a:rPr>
                        <a:t>PF</a:t>
                      </a:r>
                      <a:r>
                        <a:rPr lang="ja-JP" altLang="en-US" sz="1400" b="0" u="none" dirty="0">
                          <a:latin typeface="Meiryo UI" panose="020B0604030504040204" pitchFamily="50" charset="-128"/>
                          <a:ea typeface="Meiryo UI" panose="020B0604030504040204" pitchFamily="50" charset="-128"/>
                        </a:rPr>
                        <a:t>について、</a:t>
                      </a:r>
                      <a:r>
                        <a:rPr lang="ja-JP" altLang="en-US" sz="1400" b="1" u="sng" dirty="0">
                          <a:latin typeface="Meiryo UI" panose="020B0604030504040204" pitchFamily="50" charset="-128"/>
                          <a:ea typeface="Meiryo UI" panose="020B0604030504040204" pitchFamily="50" charset="-128"/>
                        </a:rPr>
                        <a:t>ベンチマーク活動をしているか。</a:t>
                      </a:r>
                      <a:r>
                        <a:rPr lang="ja-JP" altLang="en-US" sz="1400" b="0" u="none" dirty="0">
                          <a:latin typeface="Meiryo UI" panose="020B0604030504040204" pitchFamily="50" charset="-128"/>
                          <a:ea typeface="Meiryo UI" panose="020B0604030504040204" pitchFamily="50" charset="-128"/>
                        </a:rPr>
                        <a:t>他の自治体と比較することにより、大阪府の強み・弱みを把握することができ、今後取り組むべき方向性も明確になると考える。</a:t>
                      </a:r>
                      <a:r>
                        <a:rPr lang="en-US" altLang="ja-JP" sz="1200" b="0" u="none" dirty="0">
                          <a:latin typeface="Meiryo UI" panose="020B0604030504040204" pitchFamily="50" charset="-128"/>
                          <a:ea typeface="Meiryo UI" panose="020B0604030504040204" pitchFamily="50" charset="-128"/>
                        </a:rPr>
                        <a:t>	</a:t>
                      </a: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P25_9~10</a:t>
                      </a:r>
                      <a:r>
                        <a:rPr lang="ja-JP" altLang="en-US" sz="1200" b="0" u="none" dirty="0">
                          <a:latin typeface="Meiryo UI" panose="020B0604030504040204" pitchFamily="50" charset="-128"/>
                          <a:ea typeface="Meiryo UI" panose="020B0604030504040204" pitchFamily="50" charset="-128"/>
                        </a:rPr>
                        <a:t>行目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92663565"/>
                  </a:ext>
                </a:extLst>
              </a:tr>
              <a:tr h="722232">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ja-JP" altLang="en-US" sz="1400" dirty="0">
                          <a:latin typeface="Meiryo UI" panose="020B0604030504040204" pitchFamily="50" charset="-128"/>
                          <a:ea typeface="Meiryo UI" panose="020B0604030504040204" pitchFamily="50" charset="-128"/>
                        </a:rPr>
                        <a:t>蓄積データに基づいた予測から外れる傾向が見受けられる場合には、</a:t>
                      </a:r>
                      <a:r>
                        <a:rPr lang="ja-JP" altLang="en-US" sz="1400" b="1" u="sng" dirty="0">
                          <a:latin typeface="Meiryo UI" panose="020B0604030504040204" pitchFamily="50" charset="-128"/>
                          <a:ea typeface="Meiryo UI" panose="020B0604030504040204" pitchFamily="50" charset="-128"/>
                        </a:rPr>
                        <a:t>再度点検頻度を見直すような仕組みもあわせて検討しておく必要がある</a:t>
                      </a:r>
                      <a:r>
                        <a:rPr lang="ja-JP" altLang="en-US" sz="1400" dirty="0">
                          <a:latin typeface="Meiryo UI" panose="020B0604030504040204" pitchFamily="50" charset="-128"/>
                          <a:ea typeface="Meiryo UI" panose="020B0604030504040204" pitchFamily="50" charset="-128"/>
                        </a:rPr>
                        <a:t>のではないか。</a:t>
                      </a:r>
                      <a:r>
                        <a:rPr lang="en-US" altLang="ja-JP"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➡基本方針</a:t>
                      </a:r>
                      <a:r>
                        <a:rPr lang="en-US" altLang="ja-JP" sz="1100" dirty="0">
                          <a:latin typeface="Meiryo UI" panose="020B0604030504040204" pitchFamily="50" charset="-128"/>
                          <a:ea typeface="Meiryo UI" panose="020B0604030504040204" pitchFamily="50" charset="-128"/>
                        </a:rPr>
                        <a:t>P27_</a:t>
                      </a:r>
                      <a:r>
                        <a:rPr lang="ja-JP" altLang="en-US" sz="1100" dirty="0">
                          <a:latin typeface="Meiryo UI" panose="020B0604030504040204" pitchFamily="50" charset="-128"/>
                          <a:ea typeface="Meiryo UI" panose="020B0604030504040204" pitchFamily="50" charset="-128"/>
                        </a:rPr>
                        <a:t>６～８行目</a:t>
                      </a:r>
                      <a:endParaRPr lang="ja-JP" altLang="en-US" sz="1200" b="0" u="none"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86308887"/>
                  </a:ext>
                </a:extLst>
              </a:tr>
            </a:tbl>
          </a:graphicData>
        </a:graphic>
      </p:graphicFrame>
      <p:sp>
        <p:nvSpPr>
          <p:cNvPr id="10" name="Rectangle 2">
            <a:extLst>
              <a:ext uri="{FF2B5EF4-FFF2-40B4-BE49-F238E27FC236}">
                <a16:creationId xmlns:a16="http://schemas.microsoft.com/office/drawing/2014/main" id="{76CFBF6D-D2F2-429D-AF01-21EAA26C8C8B}"/>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回審議会・第</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回各部会のご意見</a:t>
            </a:r>
          </a:p>
        </p:txBody>
      </p:sp>
      <p:sp>
        <p:nvSpPr>
          <p:cNvPr id="3" name="スライド番号プレースホルダー 2">
            <a:extLst>
              <a:ext uri="{FF2B5EF4-FFF2-40B4-BE49-F238E27FC236}">
                <a16:creationId xmlns:a16="http://schemas.microsoft.com/office/drawing/2014/main" id="{FC080BDF-DC4B-4A22-B296-57941F72B982}"/>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2</a:t>
            </a:fld>
            <a:endParaRPr kumimoji="1" lang="ja-JP" altLang="en-US"/>
          </a:p>
        </p:txBody>
      </p:sp>
      <p:graphicFrame>
        <p:nvGraphicFramePr>
          <p:cNvPr id="18" name="表 17">
            <a:extLst>
              <a:ext uri="{FF2B5EF4-FFF2-40B4-BE49-F238E27FC236}">
                <a16:creationId xmlns:a16="http://schemas.microsoft.com/office/drawing/2014/main" id="{8EB5FEED-6606-47A6-9577-6F1A11802540}"/>
              </a:ext>
            </a:extLst>
          </p:cNvPr>
          <p:cNvGraphicFramePr>
            <a:graphicFrameLocks noGrp="1"/>
          </p:cNvGraphicFramePr>
          <p:nvPr/>
        </p:nvGraphicFramePr>
        <p:xfrm>
          <a:off x="9259612" y="610585"/>
          <a:ext cx="3262431" cy="5826520"/>
        </p:xfrm>
        <a:graphic>
          <a:graphicData uri="http://schemas.openxmlformats.org/drawingml/2006/table">
            <a:tbl>
              <a:tblPr firstRow="1" bandRow="1">
                <a:tableStyleId>{5C22544A-7EE6-4342-B048-85BDC9FD1C3A}</a:tableStyleId>
              </a:tblPr>
              <a:tblGrid>
                <a:gridCol w="3262431">
                  <a:extLst>
                    <a:ext uri="{9D8B030D-6E8A-4147-A177-3AD203B41FA5}">
                      <a16:colId xmlns:a16="http://schemas.microsoft.com/office/drawing/2014/main" val="331355755"/>
                    </a:ext>
                  </a:extLst>
                </a:gridCol>
              </a:tblGrid>
              <a:tr h="393295">
                <a:tc>
                  <a:txBody>
                    <a:bodyPr/>
                    <a:lstStyle/>
                    <a:p>
                      <a:pPr algn="ctr">
                        <a:lnSpc>
                          <a:spcPct val="100000"/>
                        </a:lnSpc>
                      </a:pPr>
                      <a:endParaRPr kumimoji="1" lang="ja-JP" altLang="en-US" sz="1200" b="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21764046"/>
                  </a:ext>
                </a:extLst>
              </a:tr>
              <a:tr h="722232">
                <a:tc>
                  <a:txBody>
                    <a:bodyPr/>
                    <a:lstStyle/>
                    <a:p>
                      <a:pPr marL="0" indent="0" algn="just">
                        <a:lnSpc>
                          <a:spcPts val="2200"/>
                        </a:lnSpc>
                        <a:buFont typeface="Arial" panose="020B0604020202020204" pitchFamily="34" charset="0"/>
                        <a:buNone/>
                        <a:tabLst>
                          <a:tab pos="5827713" algn="l"/>
                        </a:tabLst>
                      </a:pPr>
                      <a:r>
                        <a:rPr lang="en-US" altLang="ja-JP" sz="1200" b="0" u="none" dirty="0">
                          <a:latin typeface="Meiryo UI" panose="020B0604030504040204" pitchFamily="50" charset="-128"/>
                          <a:ea typeface="Meiryo UI" panose="020B0604030504040204" pitchFamily="50" charset="-128"/>
                        </a:rPr>
                        <a:t>4.1</a:t>
                      </a:r>
                      <a:r>
                        <a:rPr lang="ja-JP" altLang="en-US" sz="1200" b="0" u="none" dirty="0">
                          <a:latin typeface="Meiryo UI" panose="020B0604030504040204" pitchFamily="50" charset="-128"/>
                          <a:ea typeface="Meiryo UI" panose="020B0604030504040204" pitchFamily="50" charset="-128"/>
                        </a:rPr>
                        <a:t>点検（</a:t>
                      </a:r>
                      <a:r>
                        <a:rPr lang="en-US" altLang="ja-JP" sz="1200" b="0" u="none" dirty="0">
                          <a:latin typeface="Meiryo UI" panose="020B0604030504040204" pitchFamily="50" charset="-128"/>
                          <a:ea typeface="Meiryo UI" panose="020B0604030504040204" pitchFamily="50" charset="-128"/>
                        </a:rPr>
                        <a:t>5</a:t>
                      </a:r>
                      <a:r>
                        <a:rPr lang="ja-JP" altLang="en-US" sz="1200" b="0" u="none" dirty="0">
                          <a:latin typeface="Meiryo UI" panose="020B0604030504040204" pitchFamily="50" charset="-128"/>
                          <a:ea typeface="Meiryo UI" panose="020B0604030504040204" pitchFamily="50" charset="-128"/>
                        </a:rPr>
                        <a:t>）留意事項 </a:t>
                      </a:r>
                      <a:r>
                        <a:rPr lang="en-US" altLang="ja-JP" sz="1200" b="0" u="none" dirty="0">
                          <a:latin typeface="Meiryo UI" panose="020B0604030504040204" pitchFamily="50" charset="-128"/>
                          <a:ea typeface="Meiryo UI" panose="020B0604030504040204" pitchFamily="50" charset="-128"/>
                        </a:rPr>
                        <a:t>2)</a:t>
                      </a:r>
                      <a:r>
                        <a:rPr lang="ja-JP" altLang="en-US" sz="1200" b="0" u="none" dirty="0">
                          <a:latin typeface="Meiryo UI" panose="020B0604030504040204" pitchFamily="50" charset="-128"/>
                          <a:ea typeface="Meiryo UI" panose="020B0604030504040204" pitchFamily="50" charset="-128"/>
                        </a:rPr>
                        <a:t>点検</a:t>
                      </a:r>
                      <a:endParaRPr lang="en-US" altLang="ja-JP" sz="1200" b="0" u="none" dirty="0">
                        <a:latin typeface="Meiryo UI" panose="020B0604030504040204" pitchFamily="50" charset="-128"/>
                        <a:ea typeface="Meiryo UI" panose="020B0604030504040204" pitchFamily="50" charset="-128"/>
                      </a:endParaRPr>
                    </a:p>
                    <a:p>
                      <a:pPr marL="0" indent="0" algn="just">
                        <a:lnSpc>
                          <a:spcPts val="2200"/>
                        </a:lnSpc>
                        <a:buFont typeface="Arial" panose="020B0604020202020204" pitchFamily="34" charset="0"/>
                        <a:buNone/>
                        <a:tabLst>
                          <a:tab pos="5827713" algn="l"/>
                        </a:tabLst>
                      </a:pPr>
                      <a:r>
                        <a:rPr lang="ja-JP" altLang="en-US" sz="1200" b="0" u="none" dirty="0">
                          <a:latin typeface="Meiryo UI" panose="020B0604030504040204" pitchFamily="50" charset="-128"/>
                          <a:ea typeface="Meiryo UI" panose="020B0604030504040204" pitchFamily="50" charset="-128"/>
                        </a:rPr>
                        <a:t>見直した結果を検証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87880271"/>
                  </a:ext>
                </a:extLst>
              </a:tr>
              <a:tr h="722232">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en-US" altLang="ja-JP" sz="1200" b="0" u="none" dirty="0">
                          <a:latin typeface="Meiryo UI" panose="020B0604030504040204" pitchFamily="50" charset="-128"/>
                          <a:ea typeface="Meiryo UI" panose="020B0604030504040204" pitchFamily="50" charset="-128"/>
                        </a:rPr>
                        <a:t>4.1</a:t>
                      </a:r>
                      <a:r>
                        <a:rPr lang="ja-JP" altLang="en-US" sz="1200" b="0" u="none" dirty="0">
                          <a:latin typeface="Meiryo UI" panose="020B0604030504040204" pitchFamily="50" charset="-128"/>
                          <a:ea typeface="Meiryo UI" panose="020B0604030504040204" pitchFamily="50" charset="-128"/>
                        </a:rPr>
                        <a:t>点検（</a:t>
                      </a:r>
                      <a:r>
                        <a:rPr lang="en-US" altLang="ja-JP" sz="1200" b="0" u="none" dirty="0">
                          <a:latin typeface="Meiryo UI" panose="020B0604030504040204" pitchFamily="50" charset="-128"/>
                          <a:ea typeface="Meiryo UI" panose="020B0604030504040204" pitchFamily="50" charset="-128"/>
                        </a:rPr>
                        <a:t>5</a:t>
                      </a:r>
                      <a:r>
                        <a:rPr lang="ja-JP" altLang="en-US" sz="1200" b="0" u="none" dirty="0">
                          <a:latin typeface="Meiryo UI" panose="020B0604030504040204" pitchFamily="50" charset="-128"/>
                          <a:ea typeface="Meiryo UI" panose="020B0604030504040204" pitchFamily="50" charset="-128"/>
                        </a:rPr>
                        <a:t>）留意事項 </a:t>
                      </a:r>
                      <a:r>
                        <a:rPr lang="en-US" altLang="ja-JP" sz="1200" b="0" u="none" dirty="0">
                          <a:latin typeface="Meiryo UI" panose="020B0604030504040204" pitchFamily="50" charset="-128"/>
                          <a:ea typeface="Meiryo UI" panose="020B0604030504040204" pitchFamily="50" charset="-128"/>
                        </a:rPr>
                        <a:t>4)</a:t>
                      </a:r>
                      <a:r>
                        <a:rPr lang="ja-JP" altLang="en-US" sz="1200" b="0" u="none" dirty="0">
                          <a:latin typeface="Meiryo UI" panose="020B0604030504040204" pitchFamily="50" charset="-128"/>
                          <a:ea typeface="Meiryo UI" panose="020B0604030504040204" pitchFamily="50" charset="-128"/>
                        </a:rPr>
                        <a:t>データ</a:t>
                      </a:r>
                      <a:endParaRPr lang="en-US" altLang="ja-JP" sz="1200" b="0" u="none"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ja-JP" altLang="en-US" sz="1200" b="0" u="none" dirty="0">
                          <a:latin typeface="Meiryo UI" panose="020B0604030504040204" pitchFamily="50" charset="-128"/>
                          <a:ea typeface="Meiryo UI" panose="020B0604030504040204" pitchFamily="50" charset="-128"/>
                        </a:rPr>
                        <a:t>突発的事象と平常時の損傷と区分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1919436"/>
                  </a:ext>
                </a:extLst>
              </a:tr>
              <a:tr h="394487">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en-US" altLang="ja-JP" sz="1200" b="0" u="none" dirty="0">
                          <a:latin typeface="Meiryo UI" panose="020B0604030504040204" pitchFamily="50" charset="-128"/>
                          <a:ea typeface="Meiryo UI" panose="020B0604030504040204" pitchFamily="50" charset="-128"/>
                        </a:rPr>
                        <a:t>4.2.1</a:t>
                      </a:r>
                      <a:r>
                        <a:rPr lang="ja-JP" altLang="en-US" sz="1200" b="0" u="none" dirty="0">
                          <a:latin typeface="Meiryo UI" panose="020B0604030504040204" pitchFamily="50" charset="-128"/>
                          <a:ea typeface="Meiryo UI" panose="020B0604030504040204" pitchFamily="50" charset="-128"/>
                        </a:rPr>
                        <a:t>維持管理手法 </a:t>
                      </a:r>
                      <a:r>
                        <a:rPr lang="en-US" altLang="ja-JP" sz="1200" b="0" u="none" dirty="0">
                          <a:latin typeface="Meiryo UI" panose="020B0604030504040204" pitchFamily="50" charset="-128"/>
                          <a:ea typeface="Meiryo UI" panose="020B0604030504040204" pitchFamily="50" charset="-128"/>
                        </a:rPr>
                        <a:t>1)</a:t>
                      </a:r>
                      <a:r>
                        <a:rPr lang="ja-JP" altLang="en-US" sz="1200" b="0" u="none" dirty="0">
                          <a:latin typeface="Meiryo UI" panose="020B0604030504040204" pitchFamily="50" charset="-128"/>
                          <a:ea typeface="Meiryo UI" panose="020B0604030504040204" pitchFamily="50" charset="-128"/>
                        </a:rPr>
                        <a:t>手法の設定</a:t>
                      </a:r>
                      <a:endParaRPr lang="en-US" altLang="ja-JP" sz="1200" b="0" u="none"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ja-JP" altLang="en-US" sz="1200" b="0" u="none" dirty="0">
                          <a:latin typeface="Meiryo UI" panose="020B0604030504040204" pitchFamily="50" charset="-128"/>
                          <a:ea typeface="Meiryo UI" panose="020B0604030504040204" pitchFamily="50" charset="-128"/>
                        </a:rPr>
                        <a:t>予測手法・条件を明確に示す必要に留意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07373708"/>
                  </a:ext>
                </a:extLst>
              </a:tr>
              <a:tr h="394487">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人材育成　若手職員からニーズ調査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67535684"/>
                  </a:ext>
                </a:extLst>
              </a:tr>
              <a:tr h="722232">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en-US" altLang="ja-JP" sz="1200" b="0" u="none" dirty="0">
                          <a:latin typeface="Meiryo UI" panose="020B0604030504040204" pitchFamily="50" charset="-128"/>
                          <a:ea typeface="Meiryo UI" panose="020B0604030504040204" pitchFamily="50" charset="-128"/>
                        </a:rPr>
                        <a:t>5.2</a:t>
                      </a:r>
                      <a:r>
                        <a:rPr lang="ja-JP" altLang="en-US" sz="1200" b="0" u="none" dirty="0">
                          <a:latin typeface="Meiryo UI" panose="020B0604030504040204" pitchFamily="50" charset="-128"/>
                          <a:ea typeface="Meiryo UI" panose="020B0604030504040204" pitchFamily="50" charset="-128"/>
                        </a:rPr>
                        <a:t>データ蓄積　保全計画書を作成できるような</a:t>
                      </a:r>
                      <a:r>
                        <a:rPr lang="en-US" altLang="ja-JP" sz="1200" b="0" u="none" dirty="0">
                          <a:latin typeface="Meiryo UI" panose="020B0604030504040204" pitchFamily="50" charset="-128"/>
                          <a:ea typeface="Meiryo UI" panose="020B0604030504040204" pitchFamily="50" charset="-128"/>
                        </a:rPr>
                        <a:t>DX</a:t>
                      </a:r>
                      <a:r>
                        <a:rPr lang="ja-JP" altLang="en-US" sz="1200" b="0" u="none" dirty="0">
                          <a:latin typeface="Meiryo UI" panose="020B0604030504040204" pitchFamily="50" charset="-128"/>
                          <a:ea typeface="Meiryo UI" panose="020B0604030504040204" pitchFamily="50" charset="-128"/>
                        </a:rPr>
                        <a:t>の導入を検討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82832841"/>
                  </a:ext>
                </a:extLst>
              </a:tr>
              <a:tr h="495175">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en-US" altLang="ja-JP" sz="1200" b="0" u="none" dirty="0">
                          <a:latin typeface="Meiryo UI" panose="020B0604030504040204" pitchFamily="50" charset="-128"/>
                          <a:ea typeface="Meiryo UI" panose="020B0604030504040204" pitchFamily="50" charset="-128"/>
                        </a:rPr>
                        <a:t>5.2</a:t>
                      </a:r>
                      <a:r>
                        <a:rPr lang="ja-JP" altLang="en-US" sz="1200" b="0" u="none" dirty="0">
                          <a:latin typeface="Meiryo UI" panose="020B0604030504040204" pitchFamily="50" charset="-128"/>
                          <a:ea typeface="Meiryo UI" panose="020B0604030504040204" pitchFamily="50" charset="-128"/>
                        </a:rPr>
                        <a:t>データ蓄積　データに齟齬が生じないよう改修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3094502"/>
                  </a:ext>
                </a:extLst>
              </a:tr>
              <a:tr h="1044019">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現場や地域を重視</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効率的・効果的なマネジメント手法などを検討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90980835"/>
                  </a:ext>
                </a:extLst>
              </a:tr>
              <a:tr h="722232">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en-US" altLang="ja-JP" sz="1200" b="0" u="none" dirty="0">
                          <a:latin typeface="Meiryo UI" panose="020B0604030504040204" pitchFamily="50" charset="-128"/>
                          <a:ea typeface="Meiryo UI" panose="020B0604030504040204" pitchFamily="50" charset="-128"/>
                        </a:rPr>
                        <a:t>5.3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現場や地域を重視</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他の自治体での取組なども参考に検討</a:t>
                      </a:r>
                      <a:endParaRPr lang="ja-JP" altLang="en-US" sz="1200" b="0" u="none"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92663565"/>
                  </a:ext>
                </a:extLst>
              </a:tr>
            </a:tbl>
          </a:graphicData>
        </a:graphic>
      </p:graphicFrame>
    </p:spTree>
    <p:extLst>
      <p:ext uri="{BB962C8B-B14F-4D97-AF65-F5344CB8AC3E}">
        <p14:creationId xmlns:p14="http://schemas.microsoft.com/office/powerpoint/2010/main" val="757438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3"/>
            <a:ext cx="8973017" cy="6063549"/>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19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5.2</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データ蓄積・管理体制の確立</a:t>
            </a: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7" name="テキスト ボックス 6">
            <a:extLst>
              <a:ext uri="{FF2B5EF4-FFF2-40B4-BE49-F238E27FC236}">
                <a16:creationId xmlns:a16="http://schemas.microsoft.com/office/drawing/2014/main" id="{845DF5BA-5254-4B1E-B95C-0B470AAFCC3E}"/>
              </a:ext>
            </a:extLst>
          </p:cNvPr>
          <p:cNvSpPr txBox="1"/>
          <p:nvPr/>
        </p:nvSpPr>
        <p:spPr>
          <a:xfrm>
            <a:off x="138728" y="1217831"/>
            <a:ext cx="8965606" cy="1169551"/>
          </a:xfrm>
          <a:prstGeom prst="rect">
            <a:avLst/>
          </a:prstGeom>
          <a:noFill/>
        </p:spPr>
        <p:txBody>
          <a:bodyPr wrap="square" rtlCol="0">
            <a:spAutoFit/>
          </a:bodyPr>
          <a:lstStyle/>
          <a:p>
            <a:r>
              <a:rPr kumimoji="1" lang="ja-JP" altLang="en-US" sz="1400" u="sng" dirty="0">
                <a:solidFill>
                  <a:srgbClr val="FF0000"/>
                </a:solidFill>
                <a:latin typeface="Meiryo UI" panose="020B0604030504040204" pitchFamily="50" charset="-128"/>
                <a:ea typeface="Meiryo UI" panose="020B0604030504040204" pitchFamily="50" charset="-128"/>
              </a:rPr>
              <a:t>・データ蓄積の徹底とデータ分析に基づく予防保全のレベルアップ</a:t>
            </a:r>
            <a:endParaRPr kumimoji="1" lang="en-US" altLang="ja-JP" sz="1400" u="sng" dirty="0">
              <a:solidFill>
                <a:srgbClr val="FF0000"/>
              </a:solidFill>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たとえば、①建設コンサルタントによる施設点検（法定点検）を</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年周期</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②職員による施設点検など　　　　　　　　　　　　　　　　　　　　　を実施している場合</a:t>
            </a:r>
            <a:endParaRPr lang="en-US" altLang="ja-JP" sz="1400" dirty="0">
              <a:latin typeface="Meiryo UI" panose="020B0604030504040204" pitchFamily="50" charset="-128"/>
              <a:ea typeface="Meiryo UI" panose="020B0604030504040204" pitchFamily="50" charset="-128"/>
            </a:endParaRPr>
          </a:p>
          <a:p>
            <a:pPr marL="180975"/>
            <a:r>
              <a:rPr lang="ja-JP" altLang="en-US" sz="1400" dirty="0">
                <a:latin typeface="Meiryo UI" panose="020B0604030504040204" pitchFamily="50" charset="-128"/>
                <a:ea typeface="Meiryo UI" panose="020B0604030504040204" pitchFamily="50" charset="-128"/>
              </a:rPr>
              <a:t>・法定点検において、点検結果を維持管理</a:t>
            </a:r>
            <a:r>
              <a:rPr lang="en-US" altLang="ja-JP" sz="1400" dirty="0">
                <a:latin typeface="Meiryo UI" panose="020B0604030504040204" pitchFamily="50" charset="-128"/>
                <a:ea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rPr>
              <a:t>に入力するとともに、法定点検間の経年変化の状況を補完すべく、職員による点検を行い、きめ細やかなモニタリングを実施</a:t>
            </a:r>
            <a:endParaRPr lang="en-US" altLang="ja-JP" sz="1400" dirty="0">
              <a:latin typeface="Meiryo UI" panose="020B0604030504040204" pitchFamily="50" charset="-128"/>
              <a:ea typeface="Meiryo UI" panose="020B0604030504040204" pitchFamily="50" charset="-128"/>
            </a:endParaRPr>
          </a:p>
        </p:txBody>
      </p:sp>
      <p:grpSp>
        <p:nvGrpSpPr>
          <p:cNvPr id="72" name="グループ化 71">
            <a:extLst>
              <a:ext uri="{FF2B5EF4-FFF2-40B4-BE49-F238E27FC236}">
                <a16:creationId xmlns:a16="http://schemas.microsoft.com/office/drawing/2014/main" id="{83BEDDE2-ACD3-4DBA-91C5-E36F0DFE3122}"/>
              </a:ext>
            </a:extLst>
          </p:cNvPr>
          <p:cNvGrpSpPr>
            <a:grpSpLocks noChangeAspect="1"/>
          </p:cNvGrpSpPr>
          <p:nvPr/>
        </p:nvGrpSpPr>
        <p:grpSpPr>
          <a:xfrm rot="19800000">
            <a:off x="2079418" y="3739272"/>
            <a:ext cx="266588" cy="638373"/>
            <a:chOff x="2523978" y="2562078"/>
            <a:chExt cx="820616" cy="1965056"/>
          </a:xfrm>
        </p:grpSpPr>
        <p:sp>
          <p:nvSpPr>
            <p:cNvPr id="73" name="円: 塗りつぶしなし 72">
              <a:extLst>
                <a:ext uri="{FF2B5EF4-FFF2-40B4-BE49-F238E27FC236}">
                  <a16:creationId xmlns:a16="http://schemas.microsoft.com/office/drawing/2014/main" id="{6AB62A9C-6867-44F7-B802-1D5E36D624E7}"/>
                </a:ext>
              </a:extLst>
            </p:cNvPr>
            <p:cNvSpPr/>
            <p:nvPr/>
          </p:nvSpPr>
          <p:spPr>
            <a:xfrm>
              <a:off x="2523978" y="2562078"/>
              <a:ext cx="820616" cy="820616"/>
            </a:xfrm>
            <a:prstGeom prst="donut">
              <a:avLst>
                <a:gd name="adj" fmla="val 9415"/>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74" name="グループ化 73">
              <a:extLst>
                <a:ext uri="{FF2B5EF4-FFF2-40B4-BE49-F238E27FC236}">
                  <a16:creationId xmlns:a16="http://schemas.microsoft.com/office/drawing/2014/main" id="{66EBBBE2-FC1C-486B-BDD6-EC3AC14F5E97}"/>
                </a:ext>
              </a:extLst>
            </p:cNvPr>
            <p:cNvGrpSpPr/>
            <p:nvPr/>
          </p:nvGrpSpPr>
          <p:grpSpPr>
            <a:xfrm>
              <a:off x="2792046" y="3312428"/>
              <a:ext cx="287704" cy="1214706"/>
              <a:chOff x="2854276" y="3382694"/>
              <a:chExt cx="163244" cy="1706880"/>
            </a:xfrm>
          </p:grpSpPr>
          <p:sp>
            <p:nvSpPr>
              <p:cNvPr id="75" name="二等辺三角形 74">
                <a:extLst>
                  <a:ext uri="{FF2B5EF4-FFF2-40B4-BE49-F238E27FC236}">
                    <a16:creationId xmlns:a16="http://schemas.microsoft.com/office/drawing/2014/main" id="{85FFB757-E24D-4789-AB89-74393481152E}"/>
                  </a:ext>
                </a:extLst>
              </p:cNvPr>
              <p:cNvSpPr/>
              <p:nvPr/>
            </p:nvSpPr>
            <p:spPr>
              <a:xfrm>
                <a:off x="2855674" y="33826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6" name="二等辺三角形 75">
                <a:extLst>
                  <a:ext uri="{FF2B5EF4-FFF2-40B4-BE49-F238E27FC236}">
                    <a16:creationId xmlns:a16="http://schemas.microsoft.com/office/drawing/2014/main" id="{2F2CFBD0-E19E-4C96-83EC-9B93D138AFAC}"/>
                  </a:ext>
                </a:extLst>
              </p:cNvPr>
              <p:cNvSpPr/>
              <p:nvPr/>
            </p:nvSpPr>
            <p:spPr>
              <a:xfrm rot="10800000">
                <a:off x="2854276" y="48685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7" name="正方形/長方形 76">
                <a:extLst>
                  <a:ext uri="{FF2B5EF4-FFF2-40B4-BE49-F238E27FC236}">
                    <a16:creationId xmlns:a16="http://schemas.microsoft.com/office/drawing/2014/main" id="{D07C2DF9-C63A-44A8-A90F-1B486AE1AE31}"/>
                  </a:ext>
                </a:extLst>
              </p:cNvPr>
              <p:cNvSpPr/>
              <p:nvPr/>
            </p:nvSpPr>
            <p:spPr>
              <a:xfrm>
                <a:off x="2854276" y="3688080"/>
                <a:ext cx="161846" cy="1180514"/>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pic>
        <p:nvPicPr>
          <p:cNvPr id="78" name="図 77">
            <a:extLst>
              <a:ext uri="{FF2B5EF4-FFF2-40B4-BE49-F238E27FC236}">
                <a16:creationId xmlns:a16="http://schemas.microsoft.com/office/drawing/2014/main" id="{E69E2B50-27C4-43C8-8E94-EC27F9545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29" y="3449325"/>
            <a:ext cx="1262232" cy="1579765"/>
          </a:xfrm>
          <a:prstGeom prst="rect">
            <a:avLst/>
          </a:prstGeom>
        </p:spPr>
      </p:pic>
      <p:graphicFrame>
        <p:nvGraphicFramePr>
          <p:cNvPr id="79" name="図表 78">
            <a:extLst>
              <a:ext uri="{FF2B5EF4-FFF2-40B4-BE49-F238E27FC236}">
                <a16:creationId xmlns:a16="http://schemas.microsoft.com/office/drawing/2014/main" id="{D567BB44-6120-4583-B54E-39861A7D887B}"/>
              </a:ext>
            </a:extLst>
          </p:cNvPr>
          <p:cNvGraphicFramePr/>
          <p:nvPr>
            <p:extLst>
              <p:ext uri="{D42A27DB-BD31-4B8C-83A1-F6EECF244321}">
                <p14:modId xmlns:p14="http://schemas.microsoft.com/office/powerpoint/2010/main" val="3862306123"/>
              </p:ext>
            </p:extLst>
          </p:nvPr>
        </p:nvGraphicFramePr>
        <p:xfrm>
          <a:off x="327939" y="2772426"/>
          <a:ext cx="8488122" cy="728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0" name="グループ化 79">
            <a:extLst>
              <a:ext uri="{FF2B5EF4-FFF2-40B4-BE49-F238E27FC236}">
                <a16:creationId xmlns:a16="http://schemas.microsoft.com/office/drawing/2014/main" id="{3F8B1DE7-CFE3-494E-8DB6-B7D6DAA7556A}"/>
              </a:ext>
            </a:extLst>
          </p:cNvPr>
          <p:cNvGrpSpPr>
            <a:grpSpLocks noChangeAspect="1"/>
          </p:cNvGrpSpPr>
          <p:nvPr/>
        </p:nvGrpSpPr>
        <p:grpSpPr>
          <a:xfrm rot="19800000">
            <a:off x="3205286" y="3739272"/>
            <a:ext cx="266588" cy="638373"/>
            <a:chOff x="2523978" y="2562078"/>
            <a:chExt cx="820616" cy="1965056"/>
          </a:xfrm>
        </p:grpSpPr>
        <p:sp>
          <p:nvSpPr>
            <p:cNvPr id="81" name="円: 塗りつぶしなし 80">
              <a:extLst>
                <a:ext uri="{FF2B5EF4-FFF2-40B4-BE49-F238E27FC236}">
                  <a16:creationId xmlns:a16="http://schemas.microsoft.com/office/drawing/2014/main" id="{4130E483-C7C9-4247-A9A4-AC036D0CC3CB}"/>
                </a:ext>
              </a:extLst>
            </p:cNvPr>
            <p:cNvSpPr/>
            <p:nvPr/>
          </p:nvSpPr>
          <p:spPr>
            <a:xfrm>
              <a:off x="2523978" y="2562078"/>
              <a:ext cx="820616" cy="820616"/>
            </a:xfrm>
            <a:prstGeom prst="donut">
              <a:avLst>
                <a:gd name="adj" fmla="val 9415"/>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82" name="グループ化 81">
              <a:extLst>
                <a:ext uri="{FF2B5EF4-FFF2-40B4-BE49-F238E27FC236}">
                  <a16:creationId xmlns:a16="http://schemas.microsoft.com/office/drawing/2014/main" id="{B1CE1634-CD25-401A-8A1A-57D9DDF91B0A}"/>
                </a:ext>
              </a:extLst>
            </p:cNvPr>
            <p:cNvGrpSpPr/>
            <p:nvPr/>
          </p:nvGrpSpPr>
          <p:grpSpPr>
            <a:xfrm>
              <a:off x="2792046" y="3312428"/>
              <a:ext cx="287704" cy="1214706"/>
              <a:chOff x="2854276" y="3382694"/>
              <a:chExt cx="163244" cy="1706880"/>
            </a:xfrm>
          </p:grpSpPr>
          <p:sp>
            <p:nvSpPr>
              <p:cNvPr id="83" name="二等辺三角形 82">
                <a:extLst>
                  <a:ext uri="{FF2B5EF4-FFF2-40B4-BE49-F238E27FC236}">
                    <a16:creationId xmlns:a16="http://schemas.microsoft.com/office/drawing/2014/main" id="{05D43046-9F25-4724-990D-ECB56F6EED40}"/>
                  </a:ext>
                </a:extLst>
              </p:cNvPr>
              <p:cNvSpPr/>
              <p:nvPr/>
            </p:nvSpPr>
            <p:spPr>
              <a:xfrm>
                <a:off x="2855674" y="33826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4" name="二等辺三角形 83">
                <a:extLst>
                  <a:ext uri="{FF2B5EF4-FFF2-40B4-BE49-F238E27FC236}">
                    <a16:creationId xmlns:a16="http://schemas.microsoft.com/office/drawing/2014/main" id="{87CE7F03-D3F2-4AA9-8EA1-C9EF4F7CF10E}"/>
                  </a:ext>
                </a:extLst>
              </p:cNvPr>
              <p:cNvSpPr/>
              <p:nvPr/>
            </p:nvSpPr>
            <p:spPr>
              <a:xfrm rot="10800000">
                <a:off x="2854276" y="48685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5" name="正方形/長方形 84">
                <a:extLst>
                  <a:ext uri="{FF2B5EF4-FFF2-40B4-BE49-F238E27FC236}">
                    <a16:creationId xmlns:a16="http://schemas.microsoft.com/office/drawing/2014/main" id="{B0EDFA6A-6886-4D82-A0E5-AE9B8B0CB57B}"/>
                  </a:ext>
                </a:extLst>
              </p:cNvPr>
              <p:cNvSpPr/>
              <p:nvPr/>
            </p:nvSpPr>
            <p:spPr>
              <a:xfrm>
                <a:off x="2854276" y="3688080"/>
                <a:ext cx="161846" cy="1180514"/>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86" name="グループ化 85">
            <a:extLst>
              <a:ext uri="{FF2B5EF4-FFF2-40B4-BE49-F238E27FC236}">
                <a16:creationId xmlns:a16="http://schemas.microsoft.com/office/drawing/2014/main" id="{8F44767C-1F97-4D5F-9B75-8FD86901C6B9}"/>
              </a:ext>
            </a:extLst>
          </p:cNvPr>
          <p:cNvGrpSpPr>
            <a:grpSpLocks noChangeAspect="1"/>
          </p:cNvGrpSpPr>
          <p:nvPr/>
        </p:nvGrpSpPr>
        <p:grpSpPr>
          <a:xfrm rot="19800000">
            <a:off x="4331154" y="3739273"/>
            <a:ext cx="266588" cy="638373"/>
            <a:chOff x="2523978" y="2562078"/>
            <a:chExt cx="820616" cy="1965056"/>
          </a:xfrm>
        </p:grpSpPr>
        <p:sp>
          <p:nvSpPr>
            <p:cNvPr id="87" name="円: 塗りつぶしなし 86">
              <a:extLst>
                <a:ext uri="{FF2B5EF4-FFF2-40B4-BE49-F238E27FC236}">
                  <a16:creationId xmlns:a16="http://schemas.microsoft.com/office/drawing/2014/main" id="{EA878A41-F341-4576-851B-74E801B61C10}"/>
                </a:ext>
              </a:extLst>
            </p:cNvPr>
            <p:cNvSpPr/>
            <p:nvPr/>
          </p:nvSpPr>
          <p:spPr>
            <a:xfrm>
              <a:off x="2523978" y="2562078"/>
              <a:ext cx="820616" cy="820616"/>
            </a:xfrm>
            <a:prstGeom prst="donut">
              <a:avLst>
                <a:gd name="adj" fmla="val 9415"/>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88" name="グループ化 87">
              <a:extLst>
                <a:ext uri="{FF2B5EF4-FFF2-40B4-BE49-F238E27FC236}">
                  <a16:creationId xmlns:a16="http://schemas.microsoft.com/office/drawing/2014/main" id="{8596D493-7291-4594-8462-A9660DD08FC1}"/>
                </a:ext>
              </a:extLst>
            </p:cNvPr>
            <p:cNvGrpSpPr/>
            <p:nvPr/>
          </p:nvGrpSpPr>
          <p:grpSpPr>
            <a:xfrm>
              <a:off x="2792046" y="3312428"/>
              <a:ext cx="287704" cy="1214706"/>
              <a:chOff x="2854276" y="3382694"/>
              <a:chExt cx="163244" cy="1706880"/>
            </a:xfrm>
          </p:grpSpPr>
          <p:sp>
            <p:nvSpPr>
              <p:cNvPr id="89" name="二等辺三角形 88">
                <a:extLst>
                  <a:ext uri="{FF2B5EF4-FFF2-40B4-BE49-F238E27FC236}">
                    <a16:creationId xmlns:a16="http://schemas.microsoft.com/office/drawing/2014/main" id="{BCF4C78B-5E33-44B6-B6BB-B65CA3BEF964}"/>
                  </a:ext>
                </a:extLst>
              </p:cNvPr>
              <p:cNvSpPr/>
              <p:nvPr/>
            </p:nvSpPr>
            <p:spPr>
              <a:xfrm>
                <a:off x="2855674" y="33826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0" name="二等辺三角形 89">
                <a:extLst>
                  <a:ext uri="{FF2B5EF4-FFF2-40B4-BE49-F238E27FC236}">
                    <a16:creationId xmlns:a16="http://schemas.microsoft.com/office/drawing/2014/main" id="{D274E031-7441-469A-8F1D-FA93E2882A8A}"/>
                  </a:ext>
                </a:extLst>
              </p:cNvPr>
              <p:cNvSpPr/>
              <p:nvPr/>
            </p:nvSpPr>
            <p:spPr>
              <a:xfrm rot="10800000">
                <a:off x="2854276" y="48685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1" name="正方形/長方形 90">
                <a:extLst>
                  <a:ext uri="{FF2B5EF4-FFF2-40B4-BE49-F238E27FC236}">
                    <a16:creationId xmlns:a16="http://schemas.microsoft.com/office/drawing/2014/main" id="{0FB815EF-02A8-4999-99ED-DCF95036B216}"/>
                  </a:ext>
                </a:extLst>
              </p:cNvPr>
              <p:cNvSpPr/>
              <p:nvPr/>
            </p:nvSpPr>
            <p:spPr>
              <a:xfrm>
                <a:off x="2854276" y="3688080"/>
                <a:ext cx="161846" cy="1180514"/>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92" name="グループ化 91">
            <a:extLst>
              <a:ext uri="{FF2B5EF4-FFF2-40B4-BE49-F238E27FC236}">
                <a16:creationId xmlns:a16="http://schemas.microsoft.com/office/drawing/2014/main" id="{AE9AA97A-FD54-4FA8-9B52-058FAA566C7C}"/>
              </a:ext>
            </a:extLst>
          </p:cNvPr>
          <p:cNvGrpSpPr>
            <a:grpSpLocks noChangeAspect="1"/>
          </p:cNvGrpSpPr>
          <p:nvPr/>
        </p:nvGrpSpPr>
        <p:grpSpPr>
          <a:xfrm rot="19800000">
            <a:off x="5457022" y="3739275"/>
            <a:ext cx="266588" cy="638373"/>
            <a:chOff x="2523978" y="2562078"/>
            <a:chExt cx="820616" cy="1965056"/>
          </a:xfrm>
        </p:grpSpPr>
        <p:sp>
          <p:nvSpPr>
            <p:cNvPr id="93" name="円: 塗りつぶしなし 92">
              <a:extLst>
                <a:ext uri="{FF2B5EF4-FFF2-40B4-BE49-F238E27FC236}">
                  <a16:creationId xmlns:a16="http://schemas.microsoft.com/office/drawing/2014/main" id="{DB520FE9-9B60-4A28-A59D-1D15889B7D8E}"/>
                </a:ext>
              </a:extLst>
            </p:cNvPr>
            <p:cNvSpPr/>
            <p:nvPr/>
          </p:nvSpPr>
          <p:spPr>
            <a:xfrm>
              <a:off x="2523978" y="2562078"/>
              <a:ext cx="820616" cy="820616"/>
            </a:xfrm>
            <a:prstGeom prst="donut">
              <a:avLst>
                <a:gd name="adj" fmla="val 9415"/>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94" name="グループ化 93">
              <a:extLst>
                <a:ext uri="{FF2B5EF4-FFF2-40B4-BE49-F238E27FC236}">
                  <a16:creationId xmlns:a16="http://schemas.microsoft.com/office/drawing/2014/main" id="{C4A85FD5-6E56-419B-ACC4-118FFFC9BCD2}"/>
                </a:ext>
              </a:extLst>
            </p:cNvPr>
            <p:cNvGrpSpPr/>
            <p:nvPr/>
          </p:nvGrpSpPr>
          <p:grpSpPr>
            <a:xfrm>
              <a:off x="2792046" y="3312428"/>
              <a:ext cx="287704" cy="1214706"/>
              <a:chOff x="2854276" y="3382694"/>
              <a:chExt cx="163244" cy="1706880"/>
            </a:xfrm>
          </p:grpSpPr>
          <p:sp>
            <p:nvSpPr>
              <p:cNvPr id="95" name="二等辺三角形 94">
                <a:extLst>
                  <a:ext uri="{FF2B5EF4-FFF2-40B4-BE49-F238E27FC236}">
                    <a16:creationId xmlns:a16="http://schemas.microsoft.com/office/drawing/2014/main" id="{25B8A74E-E9B6-4E53-AEA9-97D66CD41344}"/>
                  </a:ext>
                </a:extLst>
              </p:cNvPr>
              <p:cNvSpPr/>
              <p:nvPr/>
            </p:nvSpPr>
            <p:spPr>
              <a:xfrm>
                <a:off x="2855674" y="33826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6" name="二等辺三角形 95">
                <a:extLst>
                  <a:ext uri="{FF2B5EF4-FFF2-40B4-BE49-F238E27FC236}">
                    <a16:creationId xmlns:a16="http://schemas.microsoft.com/office/drawing/2014/main" id="{FC15C235-48A2-4357-BFE1-0F5134E6C668}"/>
                  </a:ext>
                </a:extLst>
              </p:cNvPr>
              <p:cNvSpPr/>
              <p:nvPr/>
            </p:nvSpPr>
            <p:spPr>
              <a:xfrm rot="10800000">
                <a:off x="2854276" y="48685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7" name="正方形/長方形 96">
                <a:extLst>
                  <a:ext uri="{FF2B5EF4-FFF2-40B4-BE49-F238E27FC236}">
                    <a16:creationId xmlns:a16="http://schemas.microsoft.com/office/drawing/2014/main" id="{5CE290ED-4FB6-41E8-8C06-DA3181DE3CF5}"/>
                  </a:ext>
                </a:extLst>
              </p:cNvPr>
              <p:cNvSpPr/>
              <p:nvPr/>
            </p:nvSpPr>
            <p:spPr>
              <a:xfrm>
                <a:off x="2854276" y="3688080"/>
                <a:ext cx="161846" cy="1180514"/>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98" name="グループ化 97">
            <a:extLst>
              <a:ext uri="{FF2B5EF4-FFF2-40B4-BE49-F238E27FC236}">
                <a16:creationId xmlns:a16="http://schemas.microsoft.com/office/drawing/2014/main" id="{E27B14E3-154F-4FC7-96E5-7BA7F2FCFA1F}"/>
              </a:ext>
            </a:extLst>
          </p:cNvPr>
          <p:cNvGrpSpPr>
            <a:grpSpLocks noChangeAspect="1"/>
          </p:cNvGrpSpPr>
          <p:nvPr/>
        </p:nvGrpSpPr>
        <p:grpSpPr>
          <a:xfrm rot="19800000">
            <a:off x="7976736" y="3739275"/>
            <a:ext cx="266588" cy="638373"/>
            <a:chOff x="2523978" y="2562078"/>
            <a:chExt cx="820616" cy="1965056"/>
          </a:xfrm>
        </p:grpSpPr>
        <p:sp>
          <p:nvSpPr>
            <p:cNvPr id="99" name="円: 塗りつぶしなし 98">
              <a:extLst>
                <a:ext uri="{FF2B5EF4-FFF2-40B4-BE49-F238E27FC236}">
                  <a16:creationId xmlns:a16="http://schemas.microsoft.com/office/drawing/2014/main" id="{2F47F24E-EDE7-43E3-A760-9E00C29FAC5B}"/>
                </a:ext>
              </a:extLst>
            </p:cNvPr>
            <p:cNvSpPr/>
            <p:nvPr/>
          </p:nvSpPr>
          <p:spPr>
            <a:xfrm>
              <a:off x="2523978" y="2562078"/>
              <a:ext cx="820616" cy="820616"/>
            </a:xfrm>
            <a:prstGeom prst="donut">
              <a:avLst>
                <a:gd name="adj" fmla="val 9415"/>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00" name="グループ化 99">
              <a:extLst>
                <a:ext uri="{FF2B5EF4-FFF2-40B4-BE49-F238E27FC236}">
                  <a16:creationId xmlns:a16="http://schemas.microsoft.com/office/drawing/2014/main" id="{4268D3B8-F00F-41E6-80AD-190FDE573585}"/>
                </a:ext>
              </a:extLst>
            </p:cNvPr>
            <p:cNvGrpSpPr/>
            <p:nvPr/>
          </p:nvGrpSpPr>
          <p:grpSpPr>
            <a:xfrm>
              <a:off x="2792046" y="3312428"/>
              <a:ext cx="287704" cy="1214706"/>
              <a:chOff x="2854276" y="3382694"/>
              <a:chExt cx="163244" cy="1706880"/>
            </a:xfrm>
          </p:grpSpPr>
          <p:sp>
            <p:nvSpPr>
              <p:cNvPr id="101" name="二等辺三角形 100">
                <a:extLst>
                  <a:ext uri="{FF2B5EF4-FFF2-40B4-BE49-F238E27FC236}">
                    <a16:creationId xmlns:a16="http://schemas.microsoft.com/office/drawing/2014/main" id="{8C18390B-CE52-4238-A907-1C8E924BEFC0}"/>
                  </a:ext>
                </a:extLst>
              </p:cNvPr>
              <p:cNvSpPr/>
              <p:nvPr/>
            </p:nvSpPr>
            <p:spPr>
              <a:xfrm>
                <a:off x="2855674" y="33826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 name="二等辺三角形 101">
                <a:extLst>
                  <a:ext uri="{FF2B5EF4-FFF2-40B4-BE49-F238E27FC236}">
                    <a16:creationId xmlns:a16="http://schemas.microsoft.com/office/drawing/2014/main" id="{F80FC023-DE2C-4730-8B54-7B0641D9A39E}"/>
                  </a:ext>
                </a:extLst>
              </p:cNvPr>
              <p:cNvSpPr/>
              <p:nvPr/>
            </p:nvSpPr>
            <p:spPr>
              <a:xfrm rot="10800000">
                <a:off x="2854276" y="4868594"/>
                <a:ext cx="161846" cy="22098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3" name="正方形/長方形 102">
                <a:extLst>
                  <a:ext uri="{FF2B5EF4-FFF2-40B4-BE49-F238E27FC236}">
                    <a16:creationId xmlns:a16="http://schemas.microsoft.com/office/drawing/2014/main" id="{D11C64FD-74A2-420F-8268-686281790153}"/>
                  </a:ext>
                </a:extLst>
              </p:cNvPr>
              <p:cNvSpPr/>
              <p:nvPr/>
            </p:nvSpPr>
            <p:spPr>
              <a:xfrm>
                <a:off x="2854276" y="3688080"/>
                <a:ext cx="161846" cy="1180514"/>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pic>
        <p:nvPicPr>
          <p:cNvPr id="104" name="図 103">
            <a:extLst>
              <a:ext uri="{FF2B5EF4-FFF2-40B4-BE49-F238E27FC236}">
                <a16:creationId xmlns:a16="http://schemas.microsoft.com/office/drawing/2014/main" id="{ED51991D-A3F5-45DB-87EA-14CC87890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343" y="3449325"/>
            <a:ext cx="1262232" cy="1579765"/>
          </a:xfrm>
          <a:prstGeom prst="rect">
            <a:avLst/>
          </a:prstGeom>
        </p:spPr>
      </p:pic>
      <p:sp>
        <p:nvSpPr>
          <p:cNvPr id="105" name="テキスト ボックス 104">
            <a:extLst>
              <a:ext uri="{FF2B5EF4-FFF2-40B4-BE49-F238E27FC236}">
                <a16:creationId xmlns:a16="http://schemas.microsoft.com/office/drawing/2014/main" id="{13F8D775-E36D-4401-955C-CE3C385DAFCD}"/>
              </a:ext>
            </a:extLst>
          </p:cNvPr>
          <p:cNvSpPr txBox="1"/>
          <p:nvPr/>
        </p:nvSpPr>
        <p:spPr>
          <a:xfrm>
            <a:off x="566772" y="2608181"/>
            <a:ext cx="655949"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1</a:t>
            </a:r>
            <a:r>
              <a:rPr kumimoji="1" lang="ja-JP" altLang="en-US" sz="1400" dirty="0">
                <a:solidFill>
                  <a:prstClr val="black"/>
                </a:solidFill>
                <a:latin typeface="Meiryo UI" panose="020B0604030504040204" pitchFamily="50" charset="-128"/>
                <a:ea typeface="Meiryo UI" panose="020B0604030504040204" pitchFamily="50" charset="-128"/>
              </a:rPr>
              <a:t>年目</a:t>
            </a:r>
          </a:p>
        </p:txBody>
      </p:sp>
      <p:sp>
        <p:nvSpPr>
          <p:cNvPr id="106" name="テキスト ボックス 105">
            <a:extLst>
              <a:ext uri="{FF2B5EF4-FFF2-40B4-BE49-F238E27FC236}">
                <a16:creationId xmlns:a16="http://schemas.microsoft.com/office/drawing/2014/main" id="{67714F0E-F8B9-4873-9AAD-D58B44560BB4}"/>
              </a:ext>
            </a:extLst>
          </p:cNvPr>
          <p:cNvSpPr txBox="1"/>
          <p:nvPr/>
        </p:nvSpPr>
        <p:spPr>
          <a:xfrm>
            <a:off x="1883645" y="2608181"/>
            <a:ext cx="655949"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2</a:t>
            </a:r>
            <a:r>
              <a:rPr kumimoji="1" lang="ja-JP" altLang="en-US" sz="1400" dirty="0">
                <a:solidFill>
                  <a:prstClr val="black"/>
                </a:solidFill>
                <a:latin typeface="Meiryo UI" panose="020B0604030504040204" pitchFamily="50" charset="-128"/>
                <a:ea typeface="Meiryo UI" panose="020B0604030504040204" pitchFamily="50" charset="-128"/>
              </a:rPr>
              <a:t>年目</a:t>
            </a:r>
          </a:p>
        </p:txBody>
      </p:sp>
      <p:sp>
        <p:nvSpPr>
          <p:cNvPr id="107" name="テキスト ボックス 106">
            <a:extLst>
              <a:ext uri="{FF2B5EF4-FFF2-40B4-BE49-F238E27FC236}">
                <a16:creationId xmlns:a16="http://schemas.microsoft.com/office/drawing/2014/main" id="{64FD868B-C150-477B-A666-3D860E2F3C19}"/>
              </a:ext>
            </a:extLst>
          </p:cNvPr>
          <p:cNvSpPr txBox="1"/>
          <p:nvPr/>
        </p:nvSpPr>
        <p:spPr>
          <a:xfrm>
            <a:off x="3046682" y="2608181"/>
            <a:ext cx="655949"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3</a:t>
            </a:r>
            <a:r>
              <a:rPr kumimoji="1" lang="ja-JP" altLang="en-US" sz="1400" dirty="0">
                <a:solidFill>
                  <a:prstClr val="black"/>
                </a:solidFill>
                <a:latin typeface="Meiryo UI" panose="020B0604030504040204" pitchFamily="50" charset="-128"/>
                <a:ea typeface="Meiryo UI" panose="020B0604030504040204" pitchFamily="50" charset="-128"/>
              </a:rPr>
              <a:t>年目</a:t>
            </a:r>
          </a:p>
        </p:txBody>
      </p:sp>
      <p:sp>
        <p:nvSpPr>
          <p:cNvPr id="108" name="テキスト ボックス 107">
            <a:extLst>
              <a:ext uri="{FF2B5EF4-FFF2-40B4-BE49-F238E27FC236}">
                <a16:creationId xmlns:a16="http://schemas.microsoft.com/office/drawing/2014/main" id="{AC585CBB-5537-44F6-93AD-87AA8D3C682D}"/>
              </a:ext>
            </a:extLst>
          </p:cNvPr>
          <p:cNvSpPr txBox="1"/>
          <p:nvPr/>
        </p:nvSpPr>
        <p:spPr>
          <a:xfrm>
            <a:off x="4195762" y="2608181"/>
            <a:ext cx="655949"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4</a:t>
            </a:r>
            <a:r>
              <a:rPr kumimoji="1" lang="ja-JP" altLang="en-US" sz="1400" dirty="0">
                <a:solidFill>
                  <a:prstClr val="black"/>
                </a:solidFill>
                <a:latin typeface="Meiryo UI" panose="020B0604030504040204" pitchFamily="50" charset="-128"/>
                <a:ea typeface="Meiryo UI" panose="020B0604030504040204" pitchFamily="50" charset="-128"/>
              </a:rPr>
              <a:t>年目</a:t>
            </a:r>
          </a:p>
        </p:txBody>
      </p:sp>
      <p:sp>
        <p:nvSpPr>
          <p:cNvPr id="109" name="テキスト ボックス 108">
            <a:extLst>
              <a:ext uri="{FF2B5EF4-FFF2-40B4-BE49-F238E27FC236}">
                <a16:creationId xmlns:a16="http://schemas.microsoft.com/office/drawing/2014/main" id="{22CC7837-52FC-41C2-9469-3C7C0B6F24A7}"/>
              </a:ext>
            </a:extLst>
          </p:cNvPr>
          <p:cNvSpPr txBox="1"/>
          <p:nvPr/>
        </p:nvSpPr>
        <p:spPr>
          <a:xfrm>
            <a:off x="5406774" y="2608181"/>
            <a:ext cx="655949"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5</a:t>
            </a:r>
            <a:r>
              <a:rPr kumimoji="1" lang="ja-JP" altLang="en-US" sz="1400" dirty="0">
                <a:solidFill>
                  <a:prstClr val="black"/>
                </a:solidFill>
                <a:latin typeface="Meiryo UI" panose="020B0604030504040204" pitchFamily="50" charset="-128"/>
                <a:ea typeface="Meiryo UI" panose="020B0604030504040204" pitchFamily="50" charset="-128"/>
              </a:rPr>
              <a:t>年目</a:t>
            </a:r>
          </a:p>
        </p:txBody>
      </p:sp>
      <p:sp>
        <p:nvSpPr>
          <p:cNvPr id="110" name="テキスト ボックス 109">
            <a:extLst>
              <a:ext uri="{FF2B5EF4-FFF2-40B4-BE49-F238E27FC236}">
                <a16:creationId xmlns:a16="http://schemas.microsoft.com/office/drawing/2014/main" id="{E33AE5E9-F743-418A-B33E-A8D2BEF9BE65}"/>
              </a:ext>
            </a:extLst>
          </p:cNvPr>
          <p:cNvSpPr txBox="1"/>
          <p:nvPr/>
        </p:nvSpPr>
        <p:spPr>
          <a:xfrm>
            <a:off x="6492636" y="2608181"/>
            <a:ext cx="655949"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6</a:t>
            </a:r>
            <a:r>
              <a:rPr kumimoji="1" lang="ja-JP" altLang="en-US" sz="1400" dirty="0">
                <a:solidFill>
                  <a:prstClr val="black"/>
                </a:solidFill>
                <a:latin typeface="Meiryo UI" panose="020B0604030504040204" pitchFamily="50" charset="-128"/>
                <a:ea typeface="Meiryo UI" panose="020B0604030504040204" pitchFamily="50" charset="-128"/>
              </a:rPr>
              <a:t>年目</a:t>
            </a:r>
          </a:p>
        </p:txBody>
      </p:sp>
      <p:sp>
        <p:nvSpPr>
          <p:cNvPr id="111" name="テキスト ボックス 110">
            <a:extLst>
              <a:ext uri="{FF2B5EF4-FFF2-40B4-BE49-F238E27FC236}">
                <a16:creationId xmlns:a16="http://schemas.microsoft.com/office/drawing/2014/main" id="{76FBF82E-D2CA-4983-B77B-972B91147BE9}"/>
              </a:ext>
            </a:extLst>
          </p:cNvPr>
          <p:cNvSpPr txBox="1"/>
          <p:nvPr/>
        </p:nvSpPr>
        <p:spPr>
          <a:xfrm>
            <a:off x="7731549" y="2608181"/>
            <a:ext cx="655949"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7</a:t>
            </a:r>
            <a:r>
              <a:rPr kumimoji="1" lang="ja-JP" altLang="en-US" sz="1400" dirty="0">
                <a:solidFill>
                  <a:prstClr val="black"/>
                </a:solidFill>
                <a:latin typeface="Meiryo UI" panose="020B0604030504040204" pitchFamily="50" charset="-128"/>
                <a:ea typeface="Meiryo UI" panose="020B0604030504040204" pitchFamily="50" charset="-128"/>
              </a:rPr>
              <a:t>年目</a:t>
            </a:r>
          </a:p>
        </p:txBody>
      </p:sp>
      <p:sp>
        <p:nvSpPr>
          <p:cNvPr id="112" name="テキスト ボックス 111">
            <a:extLst>
              <a:ext uri="{FF2B5EF4-FFF2-40B4-BE49-F238E27FC236}">
                <a16:creationId xmlns:a16="http://schemas.microsoft.com/office/drawing/2014/main" id="{9404E3FA-9472-4C99-8ECB-E0749BDA0FA7}"/>
              </a:ext>
            </a:extLst>
          </p:cNvPr>
          <p:cNvSpPr txBox="1"/>
          <p:nvPr/>
        </p:nvSpPr>
        <p:spPr>
          <a:xfrm>
            <a:off x="8342154" y="2619624"/>
            <a:ext cx="453970" cy="307777"/>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sz="1400" dirty="0">
                <a:solidFill>
                  <a:prstClr val="black"/>
                </a:solidFill>
                <a:ea typeface="ＭＳ Ｐゴシック" panose="020B0600070205080204" pitchFamily="50" charset="-128"/>
              </a:rPr>
              <a:t>・・・</a:t>
            </a:r>
          </a:p>
        </p:txBody>
      </p:sp>
      <p:pic>
        <p:nvPicPr>
          <p:cNvPr id="113" name="図 112">
            <a:extLst>
              <a:ext uri="{FF2B5EF4-FFF2-40B4-BE49-F238E27FC236}">
                <a16:creationId xmlns:a16="http://schemas.microsoft.com/office/drawing/2014/main" id="{167B1165-2C42-4DFD-B988-B721112F005C}"/>
              </a:ext>
            </a:extLst>
          </p:cNvPr>
          <p:cNvPicPr>
            <a:picLocks noChangeAspect="1"/>
          </p:cNvPicPr>
          <p:nvPr/>
        </p:nvPicPr>
        <p:blipFill rotWithShape="1">
          <a:blip r:embed="rId8"/>
          <a:srcRect l="84974" t="58863" r="6976" b="25416"/>
          <a:stretch/>
        </p:blipFill>
        <p:spPr>
          <a:xfrm>
            <a:off x="3955400" y="5678196"/>
            <a:ext cx="969814" cy="1053059"/>
          </a:xfrm>
          <a:prstGeom prst="rect">
            <a:avLst/>
          </a:prstGeom>
        </p:spPr>
      </p:pic>
      <p:sp>
        <p:nvSpPr>
          <p:cNvPr id="114" name="矢印: 折線 113">
            <a:extLst>
              <a:ext uri="{FF2B5EF4-FFF2-40B4-BE49-F238E27FC236}">
                <a16:creationId xmlns:a16="http://schemas.microsoft.com/office/drawing/2014/main" id="{01E69068-E61F-494E-94CC-36EE860EE756}"/>
              </a:ext>
            </a:extLst>
          </p:cNvPr>
          <p:cNvSpPr/>
          <p:nvPr/>
        </p:nvSpPr>
        <p:spPr>
          <a:xfrm flipV="1">
            <a:off x="646283" y="5023929"/>
            <a:ext cx="3243261" cy="1692000"/>
          </a:xfrm>
          <a:prstGeom prst="bentArrow">
            <a:avLst/>
          </a:prstGeom>
          <a:solidFill>
            <a:srgbClr val="F79646">
              <a:lumMod val="75000"/>
            </a:srgb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5" name="テキスト ボックス 114">
            <a:extLst>
              <a:ext uri="{FF2B5EF4-FFF2-40B4-BE49-F238E27FC236}">
                <a16:creationId xmlns:a16="http://schemas.microsoft.com/office/drawing/2014/main" id="{065BF535-FD2F-40EE-B960-78E9D0D1EA2E}"/>
              </a:ext>
            </a:extLst>
          </p:cNvPr>
          <p:cNvSpPr txBox="1"/>
          <p:nvPr/>
        </p:nvSpPr>
        <p:spPr>
          <a:xfrm>
            <a:off x="918121" y="6140846"/>
            <a:ext cx="2924198" cy="307777"/>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sz="1400" dirty="0">
                <a:solidFill>
                  <a:prstClr val="white"/>
                </a:solidFill>
                <a:latin typeface="Meiryo UI" panose="020B0604030504040204" pitchFamily="50" charset="-128"/>
                <a:ea typeface="Meiryo UI" panose="020B0604030504040204" pitchFamily="50" charset="-128"/>
              </a:rPr>
              <a:t>①施設の詳細な情報・健全度を入力</a:t>
            </a:r>
          </a:p>
        </p:txBody>
      </p:sp>
      <p:cxnSp>
        <p:nvCxnSpPr>
          <p:cNvPr id="116" name="直線コネクタ 115">
            <a:extLst>
              <a:ext uri="{FF2B5EF4-FFF2-40B4-BE49-F238E27FC236}">
                <a16:creationId xmlns:a16="http://schemas.microsoft.com/office/drawing/2014/main" id="{9BD25289-E38E-4369-B33D-17D6F91B32C8}"/>
              </a:ext>
            </a:extLst>
          </p:cNvPr>
          <p:cNvCxnSpPr>
            <a:cxnSpLocks/>
          </p:cNvCxnSpPr>
          <p:nvPr/>
        </p:nvCxnSpPr>
        <p:spPr>
          <a:xfrm>
            <a:off x="2188571" y="4357986"/>
            <a:ext cx="0" cy="451452"/>
          </a:xfrm>
          <a:prstGeom prst="line">
            <a:avLst/>
          </a:prstGeom>
          <a:noFill/>
          <a:ln w="38100" cap="flat" cmpd="sng" algn="ctr">
            <a:solidFill>
              <a:srgbClr val="4F81BD">
                <a:shade val="95000"/>
                <a:satMod val="105000"/>
              </a:srgbClr>
            </a:solidFill>
            <a:prstDash val="solid"/>
          </a:ln>
          <a:effectLst/>
        </p:spPr>
      </p:cxnSp>
      <p:cxnSp>
        <p:nvCxnSpPr>
          <p:cNvPr id="117" name="直線コネクタ 116">
            <a:extLst>
              <a:ext uri="{FF2B5EF4-FFF2-40B4-BE49-F238E27FC236}">
                <a16:creationId xmlns:a16="http://schemas.microsoft.com/office/drawing/2014/main" id="{866EAF81-10C8-4127-97D7-26F7BD90DEFA}"/>
              </a:ext>
            </a:extLst>
          </p:cNvPr>
          <p:cNvCxnSpPr>
            <a:cxnSpLocks/>
          </p:cNvCxnSpPr>
          <p:nvPr/>
        </p:nvCxnSpPr>
        <p:spPr>
          <a:xfrm>
            <a:off x="3344461" y="4357986"/>
            <a:ext cx="0" cy="451452"/>
          </a:xfrm>
          <a:prstGeom prst="line">
            <a:avLst/>
          </a:prstGeom>
          <a:noFill/>
          <a:ln w="38100" cap="flat" cmpd="sng" algn="ctr">
            <a:solidFill>
              <a:srgbClr val="4F81BD">
                <a:shade val="95000"/>
                <a:satMod val="105000"/>
              </a:srgbClr>
            </a:solidFill>
            <a:prstDash val="solid"/>
          </a:ln>
          <a:effectLst/>
        </p:spPr>
      </p:cxnSp>
      <p:cxnSp>
        <p:nvCxnSpPr>
          <p:cNvPr id="118" name="直線コネクタ 117">
            <a:extLst>
              <a:ext uri="{FF2B5EF4-FFF2-40B4-BE49-F238E27FC236}">
                <a16:creationId xmlns:a16="http://schemas.microsoft.com/office/drawing/2014/main" id="{9AE8D885-15DA-4A0B-9ABA-01C1FB4F017F}"/>
              </a:ext>
            </a:extLst>
          </p:cNvPr>
          <p:cNvCxnSpPr>
            <a:cxnSpLocks/>
          </p:cNvCxnSpPr>
          <p:nvPr/>
        </p:nvCxnSpPr>
        <p:spPr>
          <a:xfrm>
            <a:off x="4500351" y="4357986"/>
            <a:ext cx="0" cy="451452"/>
          </a:xfrm>
          <a:prstGeom prst="line">
            <a:avLst/>
          </a:prstGeom>
          <a:noFill/>
          <a:ln w="38100" cap="flat" cmpd="sng" algn="ctr">
            <a:solidFill>
              <a:srgbClr val="4F81BD">
                <a:shade val="95000"/>
                <a:satMod val="105000"/>
              </a:srgbClr>
            </a:solidFill>
            <a:prstDash val="solid"/>
          </a:ln>
          <a:effectLst/>
        </p:spPr>
      </p:cxnSp>
      <p:cxnSp>
        <p:nvCxnSpPr>
          <p:cNvPr id="119" name="直線コネクタ 118">
            <a:extLst>
              <a:ext uri="{FF2B5EF4-FFF2-40B4-BE49-F238E27FC236}">
                <a16:creationId xmlns:a16="http://schemas.microsoft.com/office/drawing/2014/main" id="{86B152A6-5B9C-4D4E-ABC3-6A3200B4A359}"/>
              </a:ext>
            </a:extLst>
          </p:cNvPr>
          <p:cNvCxnSpPr>
            <a:cxnSpLocks/>
          </p:cNvCxnSpPr>
          <p:nvPr/>
        </p:nvCxnSpPr>
        <p:spPr>
          <a:xfrm>
            <a:off x="5656241" y="4357986"/>
            <a:ext cx="0" cy="451452"/>
          </a:xfrm>
          <a:prstGeom prst="line">
            <a:avLst/>
          </a:prstGeom>
          <a:noFill/>
          <a:ln w="38100" cap="flat" cmpd="sng" algn="ctr">
            <a:solidFill>
              <a:srgbClr val="4F81BD">
                <a:shade val="95000"/>
                <a:satMod val="105000"/>
              </a:srgbClr>
            </a:solidFill>
            <a:prstDash val="solid"/>
          </a:ln>
          <a:effectLst/>
        </p:spPr>
      </p:cxnSp>
      <p:cxnSp>
        <p:nvCxnSpPr>
          <p:cNvPr id="120" name="直線コネクタ 119">
            <a:extLst>
              <a:ext uri="{FF2B5EF4-FFF2-40B4-BE49-F238E27FC236}">
                <a16:creationId xmlns:a16="http://schemas.microsoft.com/office/drawing/2014/main" id="{EFBE6B30-5FC2-4679-AD83-B599D9F063AB}"/>
              </a:ext>
            </a:extLst>
          </p:cNvPr>
          <p:cNvCxnSpPr>
            <a:cxnSpLocks/>
          </p:cNvCxnSpPr>
          <p:nvPr/>
        </p:nvCxnSpPr>
        <p:spPr>
          <a:xfrm>
            <a:off x="8092016" y="4357986"/>
            <a:ext cx="0" cy="920035"/>
          </a:xfrm>
          <a:prstGeom prst="line">
            <a:avLst/>
          </a:prstGeom>
          <a:noFill/>
          <a:ln w="38100" cap="flat" cmpd="sng" algn="ctr">
            <a:solidFill>
              <a:srgbClr val="4F81BD">
                <a:shade val="95000"/>
                <a:satMod val="105000"/>
              </a:srgbClr>
            </a:solidFill>
            <a:prstDash val="solid"/>
          </a:ln>
          <a:effectLst/>
        </p:spPr>
      </p:cxnSp>
      <p:cxnSp>
        <p:nvCxnSpPr>
          <p:cNvPr id="121" name="直線コネクタ 120">
            <a:extLst>
              <a:ext uri="{FF2B5EF4-FFF2-40B4-BE49-F238E27FC236}">
                <a16:creationId xmlns:a16="http://schemas.microsoft.com/office/drawing/2014/main" id="{5CBFCD0E-8C1B-4227-9E34-67F01AC3E155}"/>
              </a:ext>
            </a:extLst>
          </p:cNvPr>
          <p:cNvCxnSpPr>
            <a:cxnSpLocks/>
          </p:cNvCxnSpPr>
          <p:nvPr/>
        </p:nvCxnSpPr>
        <p:spPr>
          <a:xfrm>
            <a:off x="2182221" y="4790388"/>
            <a:ext cx="3490882" cy="0"/>
          </a:xfrm>
          <a:prstGeom prst="line">
            <a:avLst/>
          </a:prstGeom>
          <a:noFill/>
          <a:ln w="38100" cap="flat" cmpd="sng" algn="ctr">
            <a:solidFill>
              <a:srgbClr val="4F81BD">
                <a:shade val="95000"/>
                <a:satMod val="105000"/>
              </a:srgbClr>
            </a:solidFill>
            <a:prstDash val="solid"/>
          </a:ln>
          <a:effectLst/>
        </p:spPr>
      </p:cxnSp>
      <p:cxnSp>
        <p:nvCxnSpPr>
          <p:cNvPr id="122" name="コネクタ: カギ線 121">
            <a:extLst>
              <a:ext uri="{FF2B5EF4-FFF2-40B4-BE49-F238E27FC236}">
                <a16:creationId xmlns:a16="http://schemas.microsoft.com/office/drawing/2014/main" id="{1239733D-BC31-4C99-937A-0ED2E2811D4A}"/>
              </a:ext>
            </a:extLst>
          </p:cNvPr>
          <p:cNvCxnSpPr>
            <a:cxnSpLocks/>
          </p:cNvCxnSpPr>
          <p:nvPr/>
        </p:nvCxnSpPr>
        <p:spPr>
          <a:xfrm rot="16200000" flipH="1">
            <a:off x="3627538" y="4955164"/>
            <a:ext cx="975270" cy="645715"/>
          </a:xfrm>
          <a:prstGeom prst="bentConnector3">
            <a:avLst/>
          </a:prstGeom>
          <a:noFill/>
          <a:ln w="38100" cap="flat" cmpd="sng" algn="ctr">
            <a:solidFill>
              <a:srgbClr val="4F81BD">
                <a:shade val="95000"/>
                <a:satMod val="105000"/>
              </a:srgbClr>
            </a:solidFill>
            <a:prstDash val="solid"/>
            <a:headEnd type="none"/>
            <a:tailEnd type="triangle" w="lg" len="med"/>
          </a:ln>
          <a:effectLst/>
        </p:spPr>
      </p:cxnSp>
      <p:cxnSp>
        <p:nvCxnSpPr>
          <p:cNvPr id="123" name="直線コネクタ 122">
            <a:extLst>
              <a:ext uri="{FF2B5EF4-FFF2-40B4-BE49-F238E27FC236}">
                <a16:creationId xmlns:a16="http://schemas.microsoft.com/office/drawing/2014/main" id="{BDEBB223-939A-4DF6-A504-D257FC468FDB}"/>
              </a:ext>
            </a:extLst>
          </p:cNvPr>
          <p:cNvCxnSpPr>
            <a:cxnSpLocks/>
          </p:cNvCxnSpPr>
          <p:nvPr/>
        </p:nvCxnSpPr>
        <p:spPr>
          <a:xfrm>
            <a:off x="4438031" y="5277470"/>
            <a:ext cx="3672000" cy="0"/>
          </a:xfrm>
          <a:prstGeom prst="line">
            <a:avLst/>
          </a:prstGeom>
          <a:noFill/>
          <a:ln w="38100" cap="flat" cmpd="sng" algn="ctr">
            <a:solidFill>
              <a:srgbClr val="4F81BD">
                <a:shade val="95000"/>
                <a:satMod val="105000"/>
              </a:srgbClr>
            </a:solidFill>
            <a:prstDash val="solid"/>
          </a:ln>
          <a:effectLst/>
        </p:spPr>
      </p:cxnSp>
      <p:sp>
        <p:nvSpPr>
          <p:cNvPr id="124" name="矢印: 折線 123">
            <a:extLst>
              <a:ext uri="{FF2B5EF4-FFF2-40B4-BE49-F238E27FC236}">
                <a16:creationId xmlns:a16="http://schemas.microsoft.com/office/drawing/2014/main" id="{47900638-AA40-45A8-A54C-392EDA5973F3}"/>
              </a:ext>
            </a:extLst>
          </p:cNvPr>
          <p:cNvSpPr/>
          <p:nvPr/>
        </p:nvSpPr>
        <p:spPr>
          <a:xfrm flipH="1" flipV="1">
            <a:off x="5024496" y="5023929"/>
            <a:ext cx="2015927" cy="1692000"/>
          </a:xfrm>
          <a:prstGeom prst="bentArrow">
            <a:avLst/>
          </a:prstGeom>
          <a:solidFill>
            <a:srgbClr val="F79646">
              <a:lumMod val="75000"/>
            </a:srgb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5" name="矢印: 五方向 124">
            <a:extLst>
              <a:ext uri="{FF2B5EF4-FFF2-40B4-BE49-F238E27FC236}">
                <a16:creationId xmlns:a16="http://schemas.microsoft.com/office/drawing/2014/main" id="{E75CAA5E-16B6-4E49-A4B1-CB6E6DF82586}"/>
              </a:ext>
            </a:extLst>
          </p:cNvPr>
          <p:cNvSpPr/>
          <p:nvPr/>
        </p:nvSpPr>
        <p:spPr>
          <a:xfrm>
            <a:off x="1377022" y="3686123"/>
            <a:ext cx="573128" cy="1152901"/>
          </a:xfrm>
          <a:prstGeom prst="homePlate">
            <a:avLst>
              <a:gd name="adj" fmla="val 26593"/>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テキスト ボックス 125">
            <a:extLst>
              <a:ext uri="{FF2B5EF4-FFF2-40B4-BE49-F238E27FC236}">
                <a16:creationId xmlns:a16="http://schemas.microsoft.com/office/drawing/2014/main" id="{FE03F0B4-AE71-4569-A9F4-3E6CAD73292C}"/>
              </a:ext>
            </a:extLst>
          </p:cNvPr>
          <p:cNvSpPr txBox="1"/>
          <p:nvPr/>
        </p:nvSpPr>
        <p:spPr>
          <a:xfrm>
            <a:off x="1350624" y="3901938"/>
            <a:ext cx="587020" cy="600164"/>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sz="1100" dirty="0">
                <a:solidFill>
                  <a:prstClr val="white"/>
                </a:solidFill>
                <a:latin typeface="Meiryo UI" panose="020B0604030504040204" pitchFamily="50" charset="-128"/>
                <a:ea typeface="Meiryo UI" panose="020B0604030504040204" pitchFamily="50" charset="-128"/>
              </a:rPr>
              <a:t>点検を</a:t>
            </a:r>
            <a:endParaRPr kumimoji="1" lang="en-US" altLang="ja-JP" sz="1100" dirty="0">
              <a:solidFill>
                <a:prstClr val="white"/>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pPr>
            <a:r>
              <a:rPr kumimoji="1" lang="ja-JP" altLang="en-US" sz="1100" dirty="0">
                <a:solidFill>
                  <a:prstClr val="white"/>
                </a:solidFill>
                <a:latin typeface="Meiryo UI" panose="020B0604030504040204" pitchFamily="50" charset="-128"/>
                <a:ea typeface="Meiryo UI" panose="020B0604030504040204" pitchFamily="50" charset="-128"/>
              </a:rPr>
              <a:t>要する</a:t>
            </a:r>
            <a:endParaRPr kumimoji="1" lang="en-US" altLang="ja-JP" sz="1100" dirty="0">
              <a:solidFill>
                <a:prstClr val="white"/>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pPr>
            <a:r>
              <a:rPr kumimoji="1" lang="ja-JP" altLang="en-US" sz="1100" dirty="0">
                <a:solidFill>
                  <a:prstClr val="white"/>
                </a:solidFill>
                <a:latin typeface="Meiryo UI" panose="020B0604030504040204" pitchFamily="50" charset="-128"/>
                <a:ea typeface="Meiryo UI" panose="020B0604030504040204" pitchFamily="50" charset="-128"/>
              </a:rPr>
              <a:t>項目</a:t>
            </a:r>
          </a:p>
        </p:txBody>
      </p:sp>
      <p:sp>
        <p:nvSpPr>
          <p:cNvPr id="127" name="テキスト ボックス 126">
            <a:extLst>
              <a:ext uri="{FF2B5EF4-FFF2-40B4-BE49-F238E27FC236}">
                <a16:creationId xmlns:a16="http://schemas.microsoft.com/office/drawing/2014/main" id="{62E734C0-3E55-4F6C-AD0D-3B92091F37BC}"/>
              </a:ext>
            </a:extLst>
          </p:cNvPr>
          <p:cNvSpPr txBox="1"/>
          <p:nvPr/>
        </p:nvSpPr>
        <p:spPr>
          <a:xfrm>
            <a:off x="2288099" y="5353912"/>
            <a:ext cx="2133918" cy="307777"/>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sz="1400" dirty="0">
                <a:solidFill>
                  <a:srgbClr val="0070C0"/>
                </a:solidFill>
                <a:latin typeface="Meiryo UI" panose="020B0604030504040204" pitchFamily="50" charset="-128"/>
                <a:ea typeface="Meiryo UI" panose="020B0604030504040204" pitchFamily="50" charset="-128"/>
              </a:rPr>
              <a:t>②経年変化の状況を入力</a:t>
            </a:r>
          </a:p>
        </p:txBody>
      </p:sp>
      <p:sp>
        <p:nvSpPr>
          <p:cNvPr id="128" name="矢印: 五方向 127">
            <a:extLst>
              <a:ext uri="{FF2B5EF4-FFF2-40B4-BE49-F238E27FC236}">
                <a16:creationId xmlns:a16="http://schemas.microsoft.com/office/drawing/2014/main" id="{7CD1CDD5-5182-4D04-AC30-458582962E1C}"/>
              </a:ext>
            </a:extLst>
          </p:cNvPr>
          <p:cNvSpPr/>
          <p:nvPr/>
        </p:nvSpPr>
        <p:spPr>
          <a:xfrm>
            <a:off x="7329652" y="3686123"/>
            <a:ext cx="573128" cy="1152901"/>
          </a:xfrm>
          <a:prstGeom prst="homePlate">
            <a:avLst>
              <a:gd name="adj" fmla="val 26593"/>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9" name="テキスト ボックス 128">
            <a:extLst>
              <a:ext uri="{FF2B5EF4-FFF2-40B4-BE49-F238E27FC236}">
                <a16:creationId xmlns:a16="http://schemas.microsoft.com/office/drawing/2014/main" id="{F67336A9-314A-4AFA-8E4D-49A8EA03C84D}"/>
              </a:ext>
            </a:extLst>
          </p:cNvPr>
          <p:cNvSpPr txBox="1"/>
          <p:nvPr/>
        </p:nvSpPr>
        <p:spPr>
          <a:xfrm>
            <a:off x="7303254" y="3901938"/>
            <a:ext cx="587020" cy="600164"/>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sz="1100" dirty="0">
                <a:solidFill>
                  <a:prstClr val="white"/>
                </a:solidFill>
                <a:latin typeface="Meiryo UI" panose="020B0604030504040204" pitchFamily="50" charset="-128"/>
                <a:ea typeface="Meiryo UI" panose="020B0604030504040204" pitchFamily="50" charset="-128"/>
              </a:rPr>
              <a:t>点検を</a:t>
            </a:r>
            <a:endParaRPr kumimoji="1" lang="en-US" altLang="ja-JP" sz="1100" dirty="0">
              <a:solidFill>
                <a:prstClr val="white"/>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pPr>
            <a:r>
              <a:rPr kumimoji="1" lang="ja-JP" altLang="en-US" sz="1100" dirty="0">
                <a:solidFill>
                  <a:prstClr val="white"/>
                </a:solidFill>
                <a:latin typeface="Meiryo UI" panose="020B0604030504040204" pitchFamily="50" charset="-128"/>
                <a:ea typeface="Meiryo UI" panose="020B0604030504040204" pitchFamily="50" charset="-128"/>
              </a:rPr>
              <a:t>要する</a:t>
            </a:r>
            <a:endParaRPr kumimoji="1" lang="en-US" altLang="ja-JP" sz="1100" dirty="0">
              <a:solidFill>
                <a:prstClr val="white"/>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pPr>
            <a:r>
              <a:rPr kumimoji="1" lang="ja-JP" altLang="en-US" sz="1100" dirty="0">
                <a:solidFill>
                  <a:prstClr val="white"/>
                </a:solidFill>
                <a:latin typeface="Meiryo UI" panose="020B0604030504040204" pitchFamily="50" charset="-128"/>
                <a:ea typeface="Meiryo UI" panose="020B0604030504040204" pitchFamily="50" charset="-128"/>
              </a:rPr>
              <a:t>項目</a:t>
            </a:r>
          </a:p>
        </p:txBody>
      </p:sp>
      <p:sp>
        <p:nvSpPr>
          <p:cNvPr id="130" name="テキスト ボックス 129">
            <a:extLst>
              <a:ext uri="{FF2B5EF4-FFF2-40B4-BE49-F238E27FC236}">
                <a16:creationId xmlns:a16="http://schemas.microsoft.com/office/drawing/2014/main" id="{4691237C-3DE3-4A81-A439-1A211B4D475B}"/>
              </a:ext>
            </a:extLst>
          </p:cNvPr>
          <p:cNvSpPr txBox="1"/>
          <p:nvPr/>
        </p:nvSpPr>
        <p:spPr>
          <a:xfrm>
            <a:off x="4850274" y="5497847"/>
            <a:ext cx="1436612" cy="369332"/>
          </a:xfrm>
          <a:prstGeom prst="rect">
            <a:avLst/>
          </a:prstGeom>
          <a:noFill/>
        </p:spPr>
        <p:txBody>
          <a:bodyPr wrap="none" rtlCol="0">
            <a:spAutoFit/>
          </a:bodyPr>
          <a:lstStyle/>
          <a:p>
            <a:pPr defTabSz="914400" eaLnBrk="0" fontAlgn="base" hangingPunct="0">
              <a:spcBef>
                <a:spcPct val="0"/>
              </a:spcBef>
              <a:spcAft>
                <a:spcPct val="0"/>
              </a:spcAft>
            </a:pPr>
            <a:r>
              <a:rPr kumimoji="1" lang="ja-JP" altLang="en-US" dirty="0">
                <a:solidFill>
                  <a:prstClr val="black"/>
                </a:solidFill>
                <a:latin typeface="Meiryo UI" panose="020B0604030504040204" pitchFamily="50" charset="-128"/>
                <a:ea typeface="Meiryo UI" panose="020B0604030504040204" pitchFamily="50" charset="-128"/>
              </a:rPr>
              <a:t>維持管理</a:t>
            </a:r>
            <a:r>
              <a:rPr kumimoji="1" lang="en-US" altLang="ja-JP" dirty="0">
                <a:solidFill>
                  <a:prstClr val="black"/>
                </a:solidFill>
                <a:latin typeface="Meiryo UI" panose="020B0604030504040204" pitchFamily="50" charset="-128"/>
                <a:ea typeface="Meiryo UI" panose="020B0604030504040204" pitchFamily="50" charset="-128"/>
              </a:rPr>
              <a:t>DB</a:t>
            </a:r>
            <a:endParaRPr kumimoji="1" lang="ja-JP" altLang="en-US" dirty="0">
              <a:solidFill>
                <a:prstClr val="black"/>
              </a:solidFill>
              <a:latin typeface="Meiryo UI" panose="020B0604030504040204" pitchFamily="50" charset="-128"/>
              <a:ea typeface="Meiryo UI" panose="020B0604030504040204" pitchFamily="50" charset="-128"/>
            </a:endParaRPr>
          </a:p>
        </p:txBody>
      </p:sp>
      <p:sp>
        <p:nvSpPr>
          <p:cNvPr id="131" name="テキスト ボックス 130">
            <a:extLst>
              <a:ext uri="{FF2B5EF4-FFF2-40B4-BE49-F238E27FC236}">
                <a16:creationId xmlns:a16="http://schemas.microsoft.com/office/drawing/2014/main" id="{810BDBE9-FE70-4E3B-BA25-9CB2D0137F3A}"/>
              </a:ext>
            </a:extLst>
          </p:cNvPr>
          <p:cNvSpPr txBox="1"/>
          <p:nvPr/>
        </p:nvSpPr>
        <p:spPr>
          <a:xfrm>
            <a:off x="7407044" y="6241195"/>
            <a:ext cx="1091966" cy="307777"/>
          </a:xfrm>
          <a:prstGeom prst="rect">
            <a:avLst/>
          </a:prstGeom>
          <a:noFill/>
        </p:spPr>
        <p:txBody>
          <a:bodyPr wrap="none" rtlCol="0">
            <a:spAutoFit/>
          </a:bodyPr>
          <a:lstStyle/>
          <a:p>
            <a:pPr defTabSz="914400" eaLnBrk="0" fontAlgn="base" hangingPunct="0">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イメージ図</a:t>
            </a:r>
          </a:p>
        </p:txBody>
      </p:sp>
      <p:sp>
        <p:nvSpPr>
          <p:cNvPr id="2" name="スライド番号プレースホルダー 1">
            <a:extLst>
              <a:ext uri="{FF2B5EF4-FFF2-40B4-BE49-F238E27FC236}">
                <a16:creationId xmlns:a16="http://schemas.microsoft.com/office/drawing/2014/main" id="{E9E8FC86-F7BC-4547-9B0C-6F8733FE9B60}"/>
              </a:ext>
            </a:extLst>
          </p:cNvPr>
          <p:cNvSpPr>
            <a:spLocks noGrp="1"/>
          </p:cNvSpPr>
          <p:nvPr>
            <p:ph type="sldNum" sz="quarter" idx="12"/>
          </p:nvPr>
        </p:nvSpPr>
        <p:spPr>
          <a:xfrm>
            <a:off x="7091345" y="6491859"/>
            <a:ext cx="2057400" cy="365125"/>
          </a:xfrm>
        </p:spPr>
        <p:txBody>
          <a:bodyPr/>
          <a:lstStyle/>
          <a:p>
            <a:fld id="{48BBEAFE-69FE-4577-B854-0FB5964019F8}" type="slidenum">
              <a:rPr kumimoji="1" lang="ja-JP" altLang="en-US" smtClean="0"/>
              <a:t>20</a:t>
            </a:fld>
            <a:endParaRPr kumimoji="1" lang="ja-JP" altLang="en-US" dirty="0"/>
          </a:p>
        </p:txBody>
      </p:sp>
    </p:spTree>
    <p:extLst>
      <p:ext uri="{BB962C8B-B14F-4D97-AF65-F5344CB8AC3E}">
        <p14:creationId xmlns:p14="http://schemas.microsoft.com/office/powerpoint/2010/main" val="4287400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905810"/>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19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5.2</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データ蓄積・管理体制の確立</a:t>
            </a: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68" name="テキスト ボックス 67">
            <a:extLst>
              <a:ext uri="{FF2B5EF4-FFF2-40B4-BE49-F238E27FC236}">
                <a16:creationId xmlns:a16="http://schemas.microsoft.com/office/drawing/2014/main" id="{58AC976B-010F-4651-BAB5-0A5556EDF553}"/>
              </a:ext>
            </a:extLst>
          </p:cNvPr>
          <p:cNvSpPr txBox="1"/>
          <p:nvPr/>
        </p:nvSpPr>
        <p:spPr>
          <a:xfrm>
            <a:off x="99962" y="1206538"/>
            <a:ext cx="7577715" cy="693523"/>
          </a:xfrm>
          <a:prstGeom prst="rect">
            <a:avLst/>
          </a:prstGeom>
          <a:noFill/>
        </p:spPr>
        <p:txBody>
          <a:bodyPr wrap="none" rtlCol="0">
            <a:spAutoFit/>
          </a:bodyPr>
          <a:lstStyle/>
          <a:p>
            <a:pPr defTabSz="914400" eaLnBrk="0" fontAlgn="base" hangingPunct="0">
              <a:lnSpc>
                <a:spcPct val="150000"/>
              </a:lnSpc>
              <a:spcBef>
                <a:spcPct val="0"/>
              </a:spcBef>
              <a:spcAft>
                <a:spcPct val="0"/>
              </a:spcAft>
            </a:pPr>
            <a:r>
              <a:rPr kumimoji="1" lang="ja-JP" altLang="en-US" sz="1400" dirty="0">
                <a:solidFill>
                  <a:srgbClr val="FF0000"/>
                </a:solidFill>
                <a:latin typeface="Meiryo UI" panose="020B0604030504040204" pitchFamily="50" charset="-128"/>
                <a:ea typeface="Meiryo UI" panose="020B0604030504040204" pitchFamily="50" charset="-128"/>
              </a:rPr>
              <a:t>・</a:t>
            </a:r>
            <a:r>
              <a:rPr lang="ja-JP" altLang="ja-JP" sz="14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事務所の行動計画を作成できるような</a:t>
            </a:r>
            <a:r>
              <a:rPr lang="en-US" altLang="ja-JP" sz="14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DX</a:t>
            </a:r>
            <a:r>
              <a:rPr lang="ja-JP" altLang="ja-JP" sz="14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技術の導入を検討</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400" eaLnBrk="0" fontAlgn="base" hangingPunct="0">
              <a:lnSpc>
                <a:spcPct val="150000"/>
              </a:lnSpc>
              <a:spcBef>
                <a:spcPct val="0"/>
              </a:spcBef>
              <a:spcAft>
                <a:spcPct val="0"/>
              </a:spcAft>
            </a:pPr>
            <a:r>
              <a:rPr kumimoji="1" lang="en-US" altLang="ja-JP" sz="1400" dirty="0">
                <a:solidFill>
                  <a:prstClr val="black"/>
                </a:solidFill>
                <a:latin typeface="Meiryo UI" panose="020B0604030504040204" pitchFamily="50" charset="-128"/>
                <a:ea typeface="Meiryo UI" panose="020B0604030504040204" pitchFamily="50" charset="-128"/>
              </a:rPr>
              <a:t>DB</a:t>
            </a:r>
            <a:r>
              <a:rPr kumimoji="1" lang="ja-JP" altLang="en-US" sz="1400" dirty="0">
                <a:solidFill>
                  <a:prstClr val="black"/>
                </a:solidFill>
                <a:latin typeface="Meiryo UI" panose="020B0604030504040204" pitchFamily="50" charset="-128"/>
                <a:ea typeface="Meiryo UI" panose="020B0604030504040204" pitchFamily="50" charset="-128"/>
              </a:rPr>
              <a:t>に入力された個別の施設のデータを基に、年度毎に各施設の対策状況を進捗管理し、達成率を評価</a:t>
            </a:r>
            <a:endParaRPr kumimoji="1" lang="en-US" altLang="ja-JP" sz="1400" dirty="0">
              <a:solidFill>
                <a:prstClr val="black"/>
              </a:solidFill>
              <a:latin typeface="Meiryo UI" panose="020B0604030504040204" pitchFamily="50" charset="-128"/>
              <a:ea typeface="Meiryo UI" panose="020B0604030504040204" pitchFamily="50" charset="-128"/>
            </a:endParaRPr>
          </a:p>
        </p:txBody>
      </p:sp>
      <p:sp>
        <p:nvSpPr>
          <p:cNvPr id="154" name="テキスト ボックス 153">
            <a:extLst>
              <a:ext uri="{FF2B5EF4-FFF2-40B4-BE49-F238E27FC236}">
                <a16:creationId xmlns:a16="http://schemas.microsoft.com/office/drawing/2014/main" id="{B80C77C8-D437-495B-9330-9B1F12B8B392}"/>
              </a:ext>
            </a:extLst>
          </p:cNvPr>
          <p:cNvSpPr txBox="1"/>
          <p:nvPr/>
        </p:nvSpPr>
        <p:spPr>
          <a:xfrm>
            <a:off x="521745" y="5922928"/>
            <a:ext cx="7258718" cy="701795"/>
          </a:xfrm>
          <a:prstGeom prst="rect">
            <a:avLst/>
          </a:prstGeom>
          <a:noFill/>
        </p:spPr>
        <p:txBody>
          <a:bodyPr wrap="none" rtlCol="0">
            <a:spAutoFit/>
          </a:bodyPr>
          <a:lstStyle/>
          <a:p>
            <a:pPr marL="285750" indent="-285750" defTabSz="914400" eaLnBrk="0" fontAlgn="base" hangingPunct="0">
              <a:lnSpc>
                <a:spcPct val="150000"/>
              </a:lnSpc>
              <a:spcBef>
                <a:spcPct val="0"/>
              </a:spcBef>
              <a:spcAft>
                <a:spcPct val="0"/>
              </a:spcAft>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事務所の</a:t>
            </a:r>
            <a:r>
              <a:rPr kumimoji="1" lang="en-US" altLang="ja-JP" sz="1400" dirty="0">
                <a:latin typeface="Meiryo UI" panose="020B0604030504040204" pitchFamily="50" charset="-128"/>
                <a:ea typeface="Meiryo UI" panose="020B0604030504040204" pitchFamily="50" charset="-128"/>
              </a:rPr>
              <a:t>MM</a:t>
            </a:r>
            <a:r>
              <a:rPr kumimoji="1" lang="ja-JP" altLang="en-US" sz="1400" dirty="0">
                <a:latin typeface="Meiryo UI" panose="020B0604030504040204" pitchFamily="50" charset="-128"/>
                <a:ea typeface="Meiryo UI" panose="020B0604030504040204" pitchFamily="50" charset="-128"/>
              </a:rPr>
              <a:t>委員会で年度毎に管理施設の維持管理状況（達成率含め）を把握</a:t>
            </a:r>
            <a:endParaRPr kumimoji="1" lang="en-US" altLang="ja-JP" sz="1400" dirty="0">
              <a:latin typeface="Meiryo UI" panose="020B0604030504040204" pitchFamily="50" charset="-128"/>
              <a:ea typeface="Meiryo UI" panose="020B0604030504040204" pitchFamily="50" charset="-128"/>
            </a:endParaRPr>
          </a:p>
          <a:p>
            <a:pPr marL="285750" indent="-285750" defTabSz="914400" eaLnBrk="0" fontAlgn="base" hangingPunct="0">
              <a:lnSpc>
                <a:spcPct val="150000"/>
              </a:lnSpc>
              <a:spcBef>
                <a:spcPct val="0"/>
              </a:spcBef>
              <a:spcAft>
                <a:spcPct val="0"/>
              </a:spcAft>
              <a:buFont typeface="Wingdings" panose="05000000000000000000" pitchFamily="2" charset="2"/>
              <a:buChar char="Ø"/>
            </a:pPr>
            <a:r>
              <a:rPr kumimoji="1" lang="ja-JP" altLang="en-US" sz="1400" dirty="0">
                <a:solidFill>
                  <a:prstClr val="black"/>
                </a:solidFill>
                <a:latin typeface="Meiryo UI" panose="020B0604030504040204" pitchFamily="50" charset="-128"/>
                <a:ea typeface="Meiryo UI" panose="020B0604030504040204" pitchFamily="50" charset="-128"/>
              </a:rPr>
              <a:t>各事務所の対策数量を集約し、各施設の対策状況を把握し、</a:t>
            </a:r>
            <a:r>
              <a:rPr kumimoji="1" lang="ja-JP" altLang="en-US" sz="1400" dirty="0">
                <a:latin typeface="Meiryo UI" panose="020B0604030504040204" pitchFamily="50" charset="-128"/>
                <a:ea typeface="Meiryo UI" panose="020B0604030504040204" pitchFamily="50" charset="-128"/>
              </a:rPr>
              <a:t>長寿命化計画の検証を行う</a:t>
            </a:r>
            <a:r>
              <a:rPr kumimoji="1" lang="ja-JP" altLang="en-US" sz="1400" dirty="0">
                <a:solidFill>
                  <a:prstClr val="black"/>
                </a:solidFill>
                <a:latin typeface="Meiryo UI" panose="020B0604030504040204" pitchFamily="50" charset="-128"/>
                <a:ea typeface="Meiryo UI" panose="020B0604030504040204" pitchFamily="50" charset="-128"/>
              </a:rPr>
              <a:t>。</a:t>
            </a:r>
          </a:p>
        </p:txBody>
      </p:sp>
      <p:sp>
        <p:nvSpPr>
          <p:cNvPr id="3" name="スライド番号プレースホルダー 2">
            <a:extLst>
              <a:ext uri="{FF2B5EF4-FFF2-40B4-BE49-F238E27FC236}">
                <a16:creationId xmlns:a16="http://schemas.microsoft.com/office/drawing/2014/main" id="{62D76C64-A058-4320-BBB9-246E6A7E21FD}"/>
              </a:ext>
            </a:extLst>
          </p:cNvPr>
          <p:cNvSpPr>
            <a:spLocks noGrp="1"/>
          </p:cNvSpPr>
          <p:nvPr>
            <p:ph type="sldNum" sz="quarter" idx="12"/>
          </p:nvPr>
        </p:nvSpPr>
        <p:spPr>
          <a:xfrm>
            <a:off x="7064391" y="6496609"/>
            <a:ext cx="2057400" cy="365125"/>
          </a:xfrm>
        </p:spPr>
        <p:txBody>
          <a:bodyPr/>
          <a:lstStyle/>
          <a:p>
            <a:fld id="{48BBEAFE-69FE-4577-B854-0FB5964019F8}" type="slidenum">
              <a:rPr kumimoji="1" lang="ja-JP" altLang="en-US" smtClean="0"/>
              <a:t>21</a:t>
            </a:fld>
            <a:endParaRPr kumimoji="1" lang="ja-JP" altLang="en-US" dirty="0"/>
          </a:p>
        </p:txBody>
      </p:sp>
      <p:pic>
        <p:nvPicPr>
          <p:cNvPr id="6" name="図 5">
            <a:extLst>
              <a:ext uri="{FF2B5EF4-FFF2-40B4-BE49-F238E27FC236}">
                <a16:creationId xmlns:a16="http://schemas.microsoft.com/office/drawing/2014/main" id="{BFE61CD0-9415-4D66-BAB6-E27E2D043317}"/>
              </a:ext>
            </a:extLst>
          </p:cNvPr>
          <p:cNvPicPr>
            <a:picLocks noChangeAspect="1"/>
          </p:cNvPicPr>
          <p:nvPr/>
        </p:nvPicPr>
        <p:blipFill>
          <a:blip r:embed="rId2"/>
          <a:stretch>
            <a:fillRect/>
          </a:stretch>
        </p:blipFill>
        <p:spPr>
          <a:xfrm>
            <a:off x="596534" y="1874003"/>
            <a:ext cx="7940277" cy="4034519"/>
          </a:xfrm>
          <a:prstGeom prst="rect">
            <a:avLst/>
          </a:prstGeom>
        </p:spPr>
      </p:pic>
    </p:spTree>
    <p:extLst>
      <p:ext uri="{BB962C8B-B14F-4D97-AF65-F5344CB8AC3E}">
        <p14:creationId xmlns:p14="http://schemas.microsoft.com/office/powerpoint/2010/main" val="1129235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2"/>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746117"/>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5.3</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現場や地域を重視した維持管理の実践</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schemeClr val="tx1"/>
                </a:solidFill>
                <a:latin typeface="Meiryo UI" panose="020B0604030504040204" pitchFamily="50" charset="-128"/>
                <a:ea typeface="Meiryo UI" panose="020B0604030504040204" pitchFamily="50" charset="-128"/>
                <a:cs typeface="Times New Roman"/>
              </a:rPr>
              <a:t>府と市町村等が管理する地域全体のインフラを適切かつ効率的に維持管理することが府民の安全・安心を確保する上で極めて重要である。</a:t>
            </a:r>
            <a:r>
              <a:rPr lang="ja-JP" altLang="en-US" sz="1200" dirty="0">
                <a:latin typeface="Meiryo UI" panose="020B0604030504040204" pitchFamily="50" charset="-128"/>
                <a:ea typeface="Meiryo UI" panose="020B0604030504040204" pitchFamily="50" charset="-128"/>
              </a:rPr>
              <a:t> （基本方針</a:t>
            </a:r>
            <a:r>
              <a:rPr lang="en-US" altLang="ja-JP" sz="1200" dirty="0">
                <a:latin typeface="Meiryo UI" panose="020B0604030504040204" pitchFamily="50" charset="-128"/>
                <a:ea typeface="Meiryo UI" panose="020B0604030504040204" pitchFamily="50" charset="-128"/>
              </a:rPr>
              <a:t>P25_2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行目）</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schemeClr val="tx1"/>
                </a:solidFill>
                <a:latin typeface="Meiryo UI" panose="020B0604030504040204" pitchFamily="50" charset="-128"/>
                <a:ea typeface="Meiryo UI" panose="020B0604030504040204" pitchFamily="50" charset="-128"/>
                <a:cs typeface="Times New Roman"/>
              </a:rPr>
              <a:t>土木事務所が中心となり地域特性を踏まえて地域単位で市町村、大学等との連携、維持管理におけるノウハウの共有、人材育成、技術連携に取組むことで、それぞれの施設管理者が責任をもって、将来にわたり良好に都市基盤施設を維持管理していく。</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P25_3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行目）</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2" name="スライド番号プレースホルダー 1">
            <a:extLst>
              <a:ext uri="{FF2B5EF4-FFF2-40B4-BE49-F238E27FC236}">
                <a16:creationId xmlns:a16="http://schemas.microsoft.com/office/drawing/2014/main" id="{A2A2B03C-A4FE-4FFB-9CCB-1047B7C5D27B}"/>
              </a:ext>
            </a:extLst>
          </p:cNvPr>
          <p:cNvSpPr>
            <a:spLocks noGrp="1"/>
          </p:cNvSpPr>
          <p:nvPr>
            <p:ph type="sldNum" sz="quarter" idx="12"/>
          </p:nvPr>
        </p:nvSpPr>
        <p:spPr>
          <a:xfrm>
            <a:off x="7086600" y="6465031"/>
            <a:ext cx="2057400" cy="365125"/>
          </a:xfrm>
        </p:spPr>
        <p:txBody>
          <a:bodyPr/>
          <a:lstStyle/>
          <a:p>
            <a:fld id="{48BBEAFE-69FE-4577-B854-0FB5964019F8}" type="slidenum">
              <a:rPr kumimoji="1" lang="ja-JP" altLang="en-US" smtClean="0"/>
              <a:t>22</a:t>
            </a:fld>
            <a:endParaRPr kumimoji="1" lang="ja-JP" altLang="en-US" dirty="0"/>
          </a:p>
        </p:txBody>
      </p:sp>
      <p:pic>
        <p:nvPicPr>
          <p:cNvPr id="8" name="図 7">
            <a:extLst>
              <a:ext uri="{FF2B5EF4-FFF2-40B4-BE49-F238E27FC236}">
                <a16:creationId xmlns:a16="http://schemas.microsoft.com/office/drawing/2014/main" id="{CF98B51D-4EC6-4A69-9B42-CB36066567C5}"/>
              </a:ext>
            </a:extLst>
          </p:cNvPr>
          <p:cNvPicPr>
            <a:picLocks noChangeAspect="1"/>
          </p:cNvPicPr>
          <p:nvPr/>
        </p:nvPicPr>
        <p:blipFill>
          <a:blip r:embed="rId2"/>
          <a:stretch>
            <a:fillRect/>
          </a:stretch>
        </p:blipFill>
        <p:spPr>
          <a:xfrm>
            <a:off x="212982" y="3022695"/>
            <a:ext cx="8707382" cy="3056019"/>
          </a:xfrm>
          <a:prstGeom prst="rect">
            <a:avLst/>
          </a:prstGeom>
        </p:spPr>
      </p:pic>
    </p:spTree>
    <p:extLst>
      <p:ext uri="{BB962C8B-B14F-4D97-AF65-F5344CB8AC3E}">
        <p14:creationId xmlns:p14="http://schemas.microsoft.com/office/powerpoint/2010/main" val="266329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2"/>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746117"/>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5.3</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現場や地域を重視した維持管理の実践</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見直し内容</a:t>
            </a:r>
            <a:endParaRPr lang="en-US" altLang="ja-JP" sz="1600" b="1" u="sng" dirty="0">
              <a:latin typeface="Meiryo UI" panose="020B0604030504040204" pitchFamily="50" charset="-128"/>
              <a:ea typeface="Meiryo UI" panose="020B0604030504040204" pitchFamily="50" charset="-128"/>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平成</a:t>
            </a:r>
            <a:r>
              <a:rPr lang="en-US" altLang="ja-JP" sz="1400" u="sng" kern="100" dirty="0">
                <a:solidFill>
                  <a:srgbClr val="FF0000"/>
                </a:solidFill>
                <a:latin typeface="Meiryo UI" panose="020B0604030504040204" pitchFamily="50" charset="-128"/>
                <a:ea typeface="Meiryo UI" panose="020B0604030504040204" pitchFamily="50" charset="-128"/>
                <a:cs typeface="Times New Roman"/>
              </a:rPr>
              <a:t>26</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年度に構築した、地域維持管理連携プラットフォームを活用し、引き続き、維持管理の連携体制を強化する。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P25_6</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285750" indent="-285750" algn="just">
              <a:lnSpc>
                <a:spcPts val="1900"/>
              </a:lnSpc>
              <a:buFont typeface="Wingdings" panose="05000000000000000000" pitchFamily="2" charset="2"/>
              <a:buChar char="l"/>
              <a:defRPr/>
            </a:pPr>
            <a:r>
              <a:rPr lang="ja-JP" altLang="en-US" sz="1400" u="sng" dirty="0">
                <a:solidFill>
                  <a:srgbClr val="FF0000"/>
                </a:solidFill>
                <a:latin typeface="Meiryo UI" panose="020B0604030504040204" pitchFamily="50" charset="-128"/>
                <a:ea typeface="Meiryo UI" panose="020B0604030504040204" pitchFamily="50" charset="-128"/>
              </a:rPr>
              <a:t>市町村の維持管理業務の広域連携や他分野連携による包括委託化（地域インフラ群再生戦略マネジメント）など、市町村の業務効率化に向け、効率的・効果的なマネジメント手法などの市町村支援についても検討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P25_7</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具体的な取組については、他の自治体での取組なども参考に検討を進めていく。</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P25_9</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285750" indent="-285750" algn="just">
              <a:lnSpc>
                <a:spcPts val="1900"/>
              </a:lnSpc>
              <a:buFont typeface="Wingdings" panose="05000000000000000000" pitchFamily="2" charset="2"/>
              <a:buChar char="l"/>
              <a:defRPr/>
            </a:pP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市町村の技術者不足や技術力継承のための、技術補完者である公益財団法人大阪府都市整備推進センター等を活用し、人材育成や維持管理の持続性向上を検討する。</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P25_12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14</a:t>
            </a:r>
            <a:r>
              <a:rPr lang="ja-JP" altLang="en-US" sz="1200" dirty="0">
                <a:latin typeface="Meiryo UI" panose="020B0604030504040204" pitchFamily="50" charset="-128"/>
                <a:ea typeface="Meiryo UI" panose="020B0604030504040204" pitchFamily="50" charset="-128"/>
              </a:rPr>
              <a:t>行目）</a:t>
            </a: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2" name="スライド番号プレースホルダー 1">
            <a:extLst>
              <a:ext uri="{FF2B5EF4-FFF2-40B4-BE49-F238E27FC236}">
                <a16:creationId xmlns:a16="http://schemas.microsoft.com/office/drawing/2014/main" id="{A2A2B03C-A4FE-4FFB-9CCB-1047B7C5D27B}"/>
              </a:ext>
            </a:extLst>
          </p:cNvPr>
          <p:cNvSpPr>
            <a:spLocks noGrp="1"/>
          </p:cNvSpPr>
          <p:nvPr>
            <p:ph type="sldNum" sz="quarter" idx="12"/>
          </p:nvPr>
        </p:nvSpPr>
        <p:spPr>
          <a:xfrm>
            <a:off x="7086600" y="6465031"/>
            <a:ext cx="2057400" cy="365125"/>
          </a:xfrm>
        </p:spPr>
        <p:txBody>
          <a:bodyPr/>
          <a:lstStyle/>
          <a:p>
            <a:fld id="{48BBEAFE-69FE-4577-B854-0FB5964019F8}" type="slidenum">
              <a:rPr kumimoji="1" lang="ja-JP" altLang="en-US" smtClean="0"/>
              <a:t>23</a:t>
            </a:fld>
            <a:endParaRPr kumimoji="1" lang="ja-JP" altLang="en-US" dirty="0"/>
          </a:p>
        </p:txBody>
      </p:sp>
      <p:sp>
        <p:nvSpPr>
          <p:cNvPr id="9" name="コンテンツ プレースホルダー 2">
            <a:extLst>
              <a:ext uri="{FF2B5EF4-FFF2-40B4-BE49-F238E27FC236}">
                <a16:creationId xmlns:a16="http://schemas.microsoft.com/office/drawing/2014/main" id="{9B585975-E39E-4E36-BF8C-90C890B4AD26}"/>
              </a:ext>
            </a:extLst>
          </p:cNvPr>
          <p:cNvSpPr txBox="1">
            <a:spLocks/>
          </p:cNvSpPr>
          <p:nvPr/>
        </p:nvSpPr>
        <p:spPr bwMode="auto">
          <a:xfrm>
            <a:off x="119641" y="4100077"/>
            <a:ext cx="4849173" cy="36512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地域維持管理連携プラットフォームの取り組み状況</a:t>
            </a:r>
            <a:endParaRPr lang="ja-JP" altLang="en-US" sz="1600" dirty="0">
              <a:latin typeface="Meiryo UI" panose="020B0604030504040204" pitchFamily="50" charset="-128"/>
              <a:ea typeface="Meiryo UI" panose="020B0604030504040204" pitchFamily="50" charset="-128"/>
            </a:endParaRPr>
          </a:p>
        </p:txBody>
      </p:sp>
      <p:sp>
        <p:nvSpPr>
          <p:cNvPr id="10" name="コンテンツ プレースホルダー 2">
            <a:extLst>
              <a:ext uri="{FF2B5EF4-FFF2-40B4-BE49-F238E27FC236}">
                <a16:creationId xmlns:a16="http://schemas.microsoft.com/office/drawing/2014/main" id="{FBCF6F90-82CF-41D8-801D-351E364335B0}"/>
              </a:ext>
            </a:extLst>
          </p:cNvPr>
          <p:cNvSpPr txBox="1">
            <a:spLocks/>
          </p:cNvSpPr>
          <p:nvPr/>
        </p:nvSpPr>
        <p:spPr bwMode="auto">
          <a:xfrm>
            <a:off x="215638" y="4483808"/>
            <a:ext cx="8564378" cy="1797915"/>
          </a:xfrm>
          <a:prstGeom prst="rect">
            <a:avLst/>
          </a:prstGeom>
          <a:solidFill>
            <a:schemeClr val="bg1"/>
          </a:solidFill>
          <a:ln w="1905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5725" indent="-85725" eaLnBrk="1" hangingPunct="1">
              <a:spcBef>
                <a:spcPct val="0"/>
              </a:spcBef>
            </a:pPr>
            <a:r>
              <a:rPr lang="ja-JP" altLang="en-US" sz="1400" dirty="0">
                <a:latin typeface="Meiryo UI" panose="020B0604030504040204" pitchFamily="50" charset="-128"/>
                <a:ea typeface="Meiryo UI" panose="020B0604030504040204" pitchFamily="50" charset="-128"/>
              </a:rPr>
              <a:t>７⼟⽊事務所にプラットフォームを設置</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42</a:t>
            </a:r>
            <a:r>
              <a:rPr lang="ja-JP" altLang="en-US" sz="1100" dirty="0">
                <a:latin typeface="Meiryo UI" panose="020B0604030504040204" pitchFamily="50" charset="-128"/>
                <a:ea typeface="Meiryo UI" panose="020B0604030504040204" pitchFamily="50" charset="-128"/>
              </a:rPr>
              <a:t>市町村、</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学参画）</a:t>
            </a:r>
            <a:r>
              <a:rPr lang="ja-JP" altLang="en-US" sz="1400" dirty="0">
                <a:latin typeface="Meiryo UI" panose="020B0604030504040204" pitchFamily="50" charset="-128"/>
                <a:ea typeface="Meiryo UI" panose="020B0604030504040204" pitchFamily="50" charset="-128"/>
              </a:rPr>
              <a:t>し、維持管理の課題、取組みの共有や合同研修による⼈材育成を実施</a:t>
            </a:r>
          </a:p>
          <a:p>
            <a:pPr marL="85725" indent="-85725" eaLnBrk="1" hangingPunct="1">
              <a:spcBef>
                <a:spcPct val="0"/>
              </a:spcBef>
            </a:pP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市町村が橋梁やトンネルの点検業務を（公財）都市整備推進センターに⼀括発注（橋梁定期点検を延べ約</a:t>
            </a:r>
            <a:r>
              <a:rPr lang="en-US" altLang="ja-JP" sz="1400" dirty="0">
                <a:latin typeface="Meiryo UI" panose="020B0604030504040204" pitchFamily="50" charset="-128"/>
                <a:ea typeface="Meiryo UI" panose="020B0604030504040204" pitchFamily="50" charset="-128"/>
              </a:rPr>
              <a:t>6700</a:t>
            </a:r>
            <a:r>
              <a:rPr lang="ja-JP" altLang="en-US" sz="1400" dirty="0">
                <a:latin typeface="Meiryo UI" panose="020B0604030504040204" pitchFamily="50" charset="-128"/>
                <a:ea typeface="Meiryo UI" panose="020B0604030504040204" pitchFamily="50" charset="-128"/>
              </a:rPr>
              <a:t>橋実施（</a:t>
            </a:r>
            <a:r>
              <a:rPr lang="en-US" altLang="ja-JP" sz="1400" dirty="0">
                <a:latin typeface="Meiryo UI" panose="020B0604030504040204" pitchFamily="50" charset="-128"/>
                <a:ea typeface="Meiryo UI" panose="020B0604030504040204" pitchFamily="50" charset="-128"/>
              </a:rPr>
              <a:t>H27〜R5</a:t>
            </a:r>
            <a:r>
              <a:rPr lang="ja-JP" altLang="en-US" sz="1400" dirty="0">
                <a:latin typeface="Meiryo UI" panose="020B0604030504040204" pitchFamily="50" charset="-128"/>
                <a:ea typeface="Meiryo UI" panose="020B0604030504040204" pitchFamily="50" charset="-128"/>
              </a:rPr>
              <a:t>））</a:t>
            </a:r>
          </a:p>
          <a:p>
            <a:pPr marL="85725" indent="-85725" eaLnBrk="1" hangingPunct="1">
              <a:spcBef>
                <a:spcPct val="0"/>
              </a:spcBef>
            </a:pPr>
            <a:r>
              <a:rPr lang="ja-JP" altLang="en-US" sz="1400" dirty="0">
                <a:latin typeface="Meiryo UI" panose="020B0604030504040204" pitchFamily="50" charset="-128"/>
                <a:ea typeface="Meiryo UI" panose="020B0604030504040204" pitchFamily="50" charset="-128"/>
              </a:rPr>
              <a:t>画像解析・</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損傷診断に関する実証実験等、</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学との共同研究を実施（技術連携</a:t>
            </a:r>
            <a:r>
              <a:rPr lang="en-US" altLang="ja-JP" sz="1400" dirty="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rPr>
              <a:t>H27〜R5</a:t>
            </a:r>
            <a:r>
              <a:rPr lang="ja-JP" altLang="en-US" sz="1400" dirty="0">
                <a:latin typeface="Meiryo UI" panose="020B0604030504040204" pitchFamily="50" charset="-128"/>
                <a:ea typeface="Meiryo UI" panose="020B0604030504040204" pitchFamily="50" charset="-128"/>
              </a:rPr>
              <a:t>））</a:t>
            </a:r>
          </a:p>
          <a:p>
            <a:pPr marL="85725" indent="-85725" eaLnBrk="1" hangingPunct="1">
              <a:spcBef>
                <a:spcPct val="0"/>
              </a:spcBef>
            </a:pP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学に、さまざまな技術的な課題に関する技術相談を実施（技術相談</a:t>
            </a:r>
            <a:r>
              <a:rPr lang="en-US" altLang="ja-JP" sz="1400" dirty="0">
                <a:latin typeface="Meiryo UI" panose="020B0604030504040204" pitchFamily="50" charset="-128"/>
                <a:ea typeface="Meiryo UI" panose="020B0604030504040204" pitchFamily="50" charset="-128"/>
              </a:rPr>
              <a:t>125</a:t>
            </a:r>
            <a:r>
              <a:rPr lang="ja-JP" altLang="en-US" sz="1400" dirty="0">
                <a:latin typeface="Meiryo UI" panose="020B0604030504040204" pitchFamily="50" charset="-128"/>
                <a:ea typeface="Meiryo UI" panose="020B0604030504040204" pitchFamily="50" charset="-128"/>
              </a:rPr>
              <a:t>件、うち市町村</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rPr>
              <a:t>H27〜R5</a:t>
            </a:r>
            <a:r>
              <a:rPr lang="ja-JP" altLang="en-US" sz="1400" dirty="0">
                <a:latin typeface="Meiryo UI" panose="020B0604030504040204" pitchFamily="50" charset="-128"/>
                <a:ea typeface="Meiryo UI" panose="020B0604030504040204" pitchFamily="50" charset="-128"/>
              </a:rPr>
              <a:t>））</a:t>
            </a:r>
          </a:p>
          <a:p>
            <a:pPr marL="85725" indent="-85725" eaLnBrk="1" hangingPunct="1">
              <a:spcBef>
                <a:spcPct val="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阪府職員が講師となり⼤学⽣へのメンテナンス講座を実施</a:t>
            </a:r>
          </a:p>
        </p:txBody>
      </p:sp>
    </p:spTree>
    <p:extLst>
      <p:ext uri="{BB962C8B-B14F-4D97-AF65-F5344CB8AC3E}">
        <p14:creationId xmlns:p14="http://schemas.microsoft.com/office/powerpoint/2010/main" val="111001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6009690"/>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5.4</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維持管理業務の改善と魅力向上のあり方</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見直し内容</a:t>
            </a:r>
            <a:endParaRPr lang="en-US" altLang="ja-JP" sz="1600" b="1" u="sng" dirty="0">
              <a:latin typeface="Meiryo UI" panose="020B0604030504040204" pitchFamily="50" charset="-128"/>
              <a:ea typeface="Meiryo UI" panose="020B0604030504040204" pitchFamily="50" charset="-128"/>
            </a:endParaRPr>
          </a:p>
          <a:p>
            <a:pPr algn="just">
              <a:lnSpc>
                <a:spcPts val="1900"/>
              </a:lnSpc>
              <a:defRPr/>
            </a:pPr>
            <a:endParaRPr lang="en-US" altLang="ja-JP" sz="14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新技術等の活用</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管理者ニーズと技術シーズのマッチングの機会を逃さず捉えるとともに、様々な機会を通して、管理者ニーズの発信や技術シーズを知る機会を広げ、新技術の掘り起こしを推進する。</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P25_27</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行目）</a:t>
            </a: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　　・</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メンテナンスサイクル全体の効率化やインフラの安全性・信頼性の向上の有無等の効果を評価できる方法を検討していく。</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P25_33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34</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marL="361950" indent="-361950" algn="just">
              <a:lnSpc>
                <a:spcPts val="1900"/>
              </a:lnSpc>
              <a:defRPr/>
            </a:pP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900"/>
              </a:lnSpc>
              <a:defRPr/>
            </a:pPr>
            <a:endParaRPr lang="en-US" altLang="ja-JP" sz="1200" u="sng" kern="100" dirty="0">
              <a:solidFill>
                <a:srgbClr val="FF0000"/>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schemeClr val="tx1"/>
                </a:solidFill>
                <a:latin typeface="Meiryo UI" panose="020B0604030504040204" pitchFamily="50" charset="-128"/>
                <a:ea typeface="Meiryo UI" panose="020B0604030504040204" pitchFamily="50" charset="-128"/>
                <a:cs typeface="Times New Roman"/>
              </a:rPr>
              <a:t>入札契約制度の改善</a:t>
            </a:r>
          </a:p>
          <a:p>
            <a:pPr marL="361950" indent="-361950" algn="just">
              <a:lnSpc>
                <a:spcPts val="19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地域単位における維持管理業務を包括的かつ継続的に契約する仕組みについて試行し、検証を行っているところであり、引き続き検討を進める。</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P26_8</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行目）</a:t>
            </a:r>
            <a:endParaRPr lang="ja-JP" altLang="en-US" sz="1400" u="sng" kern="100" dirty="0">
              <a:solidFill>
                <a:srgbClr val="FF0000"/>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維持管理業務の魅力向上に向けて</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・魅力ある維持管理の取組を紹介し、府民の理解・信頼・共感の醸成に努める。</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P26_20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2" name="スライド番号プレースホルダー 1">
            <a:extLst>
              <a:ext uri="{FF2B5EF4-FFF2-40B4-BE49-F238E27FC236}">
                <a16:creationId xmlns:a16="http://schemas.microsoft.com/office/drawing/2014/main" id="{1F19C815-70F2-45AC-AF3E-3BA521D2F3A1}"/>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24</a:t>
            </a:fld>
            <a:endParaRPr kumimoji="1" lang="ja-JP" altLang="en-US" dirty="0"/>
          </a:p>
        </p:txBody>
      </p:sp>
      <p:pic>
        <p:nvPicPr>
          <p:cNvPr id="3" name="図 2">
            <a:extLst>
              <a:ext uri="{FF2B5EF4-FFF2-40B4-BE49-F238E27FC236}">
                <a16:creationId xmlns:a16="http://schemas.microsoft.com/office/drawing/2014/main" id="{A397BABE-C1A9-4310-83A7-F2DD3DF7A30D}"/>
              </a:ext>
            </a:extLst>
          </p:cNvPr>
          <p:cNvPicPr>
            <a:picLocks noChangeAspect="1"/>
          </p:cNvPicPr>
          <p:nvPr/>
        </p:nvPicPr>
        <p:blipFill>
          <a:blip r:embed="rId2"/>
          <a:stretch>
            <a:fillRect/>
          </a:stretch>
        </p:blipFill>
        <p:spPr>
          <a:xfrm>
            <a:off x="1820174" y="3180176"/>
            <a:ext cx="5158597" cy="2215660"/>
          </a:xfrm>
          <a:prstGeom prst="rect">
            <a:avLst/>
          </a:prstGeom>
        </p:spPr>
      </p:pic>
    </p:spTree>
    <p:extLst>
      <p:ext uri="{BB962C8B-B14F-4D97-AF65-F5344CB8AC3E}">
        <p14:creationId xmlns:p14="http://schemas.microsoft.com/office/powerpoint/2010/main" val="530680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0"/>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6055716"/>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r>
              <a:rPr lang="en-US" altLang="ja-JP" b="1" kern="100" dirty="0">
                <a:solidFill>
                  <a:prstClr val="black"/>
                </a:solidFill>
                <a:latin typeface="Meiryo UI" panose="020B0604030504040204" pitchFamily="50" charset="-128"/>
                <a:ea typeface="Meiryo UI" panose="020B0604030504040204" pitchFamily="50" charset="-128"/>
                <a:cs typeface="Times New Roman"/>
              </a:rPr>
              <a:t>5.5</a:t>
            </a:r>
            <a:r>
              <a:rPr lang="ja-JP" altLang="en-US" b="1" kern="100" dirty="0">
                <a:solidFill>
                  <a:prstClr val="black"/>
                </a:solidFill>
                <a:latin typeface="Meiryo UI" panose="020B0604030504040204" pitchFamily="50" charset="-128"/>
                <a:ea typeface="Meiryo UI" panose="020B0604030504040204" pitchFamily="50" charset="-128"/>
                <a:cs typeface="Times New Roman"/>
              </a:rPr>
              <a:t>　計画の検証・改善</a:t>
            </a: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b="1"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見直し内容</a:t>
            </a:r>
            <a:endParaRPr lang="en-US" altLang="ja-JP" sz="1600" b="1" u="sng" dirty="0">
              <a:latin typeface="Meiryo UI" panose="020B0604030504040204" pitchFamily="50" charset="-128"/>
              <a:ea typeface="Meiryo UI" panose="020B0604030504040204" pitchFamily="50" charset="-128"/>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長寿命化計画を継続的に検証・改善するために、メンテナンスマネジメント委員会において維持管理目標（方針）の明確化、共有、</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の確認などを行い、</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サイクルによるマネジメントを推進していく。</a:t>
            </a: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P27_2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900"/>
              </a:lnSpc>
              <a:buFont typeface="Wingdings" panose="05000000000000000000" pitchFamily="2" charset="2"/>
              <a:buChar char="l"/>
              <a:defRPr/>
            </a:pPr>
            <a:r>
              <a:rPr lang="ja-JP" altLang="ja-JP" sz="14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適切に維持管理を行うためには、個々の施設の設計条件と劣化予測が妥当であるかの検証が重要である。そのため、必要なデータが蓄積されているか</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確認</a:t>
            </a:r>
            <a:r>
              <a:rPr lang="ja-JP" altLang="ja-JP" sz="140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を行うことが不可欠である。また、蓄積したデータに基づき、点検頻度や管理水準などの見直しを行った内容についても、適切な時期において継続的に検証していく</a:t>
            </a:r>
            <a:r>
              <a:rPr lang="ja-JP" altLang="en-US" sz="1200" u="sng" dirty="0">
                <a:solidFill>
                  <a:schemeClr val="tx1"/>
                </a:solidFill>
                <a:latin typeface="Meiryo UI" panose="020B0604030504040204" pitchFamily="50" charset="-128"/>
                <a:ea typeface="Meiryo UI" panose="020B0604030504040204" pitchFamily="50" charset="-128"/>
              </a:rPr>
              <a:t>（基本方針</a:t>
            </a:r>
            <a:r>
              <a:rPr lang="en-US" altLang="ja-JP" sz="1200" u="sng" dirty="0">
                <a:solidFill>
                  <a:schemeClr val="tx1"/>
                </a:solidFill>
                <a:latin typeface="Meiryo UI" panose="020B0604030504040204" pitchFamily="50" charset="-128"/>
                <a:ea typeface="Meiryo UI" panose="020B0604030504040204" pitchFamily="50" charset="-128"/>
              </a:rPr>
              <a:t>P27_5</a:t>
            </a:r>
            <a:r>
              <a:rPr lang="ja-JP" altLang="en-US" sz="1200" u="sng" dirty="0">
                <a:solidFill>
                  <a:schemeClr val="tx1"/>
                </a:solidFill>
                <a:latin typeface="Meiryo UI" panose="020B0604030504040204" pitchFamily="50" charset="-128"/>
                <a:ea typeface="Meiryo UI" panose="020B0604030504040204" pitchFamily="50" charset="-128"/>
              </a:rPr>
              <a:t>～</a:t>
            </a:r>
            <a:r>
              <a:rPr lang="en-US" altLang="ja-JP" sz="1200" u="sng" dirty="0">
                <a:solidFill>
                  <a:schemeClr val="tx1"/>
                </a:solidFill>
                <a:latin typeface="Meiryo UI" panose="020B0604030504040204" pitchFamily="50" charset="-128"/>
                <a:ea typeface="Meiryo UI" panose="020B0604030504040204" pitchFamily="50" charset="-128"/>
              </a:rPr>
              <a:t>8</a:t>
            </a:r>
            <a:r>
              <a:rPr lang="ja-JP" altLang="en-US" sz="1200" u="sng" dirty="0">
                <a:solidFill>
                  <a:schemeClr val="tx1"/>
                </a:solidFill>
                <a:latin typeface="Meiryo UI" panose="020B0604030504040204" pitchFamily="50" charset="-128"/>
                <a:ea typeface="Meiryo UI" panose="020B0604030504040204" pitchFamily="50" charset="-128"/>
              </a:rPr>
              <a:t>行目）</a:t>
            </a:r>
            <a:endParaRPr lang="en-US" altLang="ja-JP" sz="1200" u="sng" dirty="0">
              <a:solidFill>
                <a:schemeClr val="tx1"/>
              </a:solidFill>
              <a:latin typeface="Meiryo UI" panose="020B0604030504040204" pitchFamily="50" charset="-128"/>
              <a:ea typeface="Meiryo UI" panose="020B0604030504040204" pitchFamily="50" charset="-128"/>
            </a:endParaRPr>
          </a:p>
          <a:p>
            <a:pPr marL="285750" indent="-285750" algn="just">
              <a:lnSpc>
                <a:spcPts val="1900"/>
              </a:lnSpc>
              <a:buFont typeface="Wingdings" panose="05000000000000000000" pitchFamily="2" charset="2"/>
              <a:buChar char="l"/>
              <a:defRPr/>
            </a:pPr>
            <a:endParaRPr lang="en-US" altLang="ja-JP" sz="1200" u="sng"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400" b="1" u="sng" kern="100" dirty="0">
              <a:solidFill>
                <a:srgbClr val="FF0000"/>
              </a:solidFill>
              <a:latin typeface="Meiryo UI" panose="020B0604030504040204" pitchFamily="50" charset="-128"/>
              <a:ea typeface="Meiryo UI" panose="020B0604030504040204" pitchFamily="50" charset="-128"/>
              <a:cs typeface="Times New Roman"/>
            </a:endParaRPr>
          </a:p>
          <a:p>
            <a:pPr algn="just">
              <a:lnSpc>
                <a:spcPts val="19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en-US" altLang="ja-JP" b="1" dirty="0">
                <a:solidFill>
                  <a:prstClr val="white"/>
                </a:solidFill>
                <a:latin typeface="Meiryo UI" panose="020B0604030504040204" pitchFamily="50" charset="-128"/>
                <a:ea typeface="Meiryo UI" panose="020B0604030504040204" pitchFamily="50" charset="-128"/>
                <a:cs typeface="Calibri"/>
              </a:rPr>
              <a:t>5. </a:t>
            </a:r>
            <a:r>
              <a:rPr lang="ja-JP" altLang="en-US"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2" name="スライド番号プレースホルダー 1">
            <a:extLst>
              <a:ext uri="{FF2B5EF4-FFF2-40B4-BE49-F238E27FC236}">
                <a16:creationId xmlns:a16="http://schemas.microsoft.com/office/drawing/2014/main" id="{1F19C815-70F2-45AC-AF3E-3BA521D2F3A1}"/>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25</a:t>
            </a:fld>
            <a:endParaRPr kumimoji="1" lang="ja-JP" altLang="en-US" dirty="0"/>
          </a:p>
        </p:txBody>
      </p:sp>
      <p:sp>
        <p:nvSpPr>
          <p:cNvPr id="8" name="スライド番号プレースホルダー 1">
            <a:extLst>
              <a:ext uri="{FF2B5EF4-FFF2-40B4-BE49-F238E27FC236}">
                <a16:creationId xmlns:a16="http://schemas.microsoft.com/office/drawing/2014/main" id="{2CD4964F-639B-475F-BFEC-AA111143CD3B}"/>
              </a:ext>
            </a:extLst>
          </p:cNvPr>
          <p:cNvSpPr txBox="1">
            <a:spLocks/>
          </p:cNvSpPr>
          <p:nvPr/>
        </p:nvSpPr>
        <p:spPr>
          <a:xfrm>
            <a:off x="7086600" y="649287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BEAFE-69FE-4577-B854-0FB5964019F8}" type="slidenum">
              <a:rPr kumimoji="1" lang="ja-JP" altLang="en-US" smtClean="0"/>
              <a:pPr/>
              <a:t>25</a:t>
            </a:fld>
            <a:endParaRPr kumimoji="1" lang="ja-JP" altLang="en-US" dirty="0"/>
          </a:p>
        </p:txBody>
      </p:sp>
      <p:pic>
        <p:nvPicPr>
          <p:cNvPr id="6" name="図 5">
            <a:extLst>
              <a:ext uri="{FF2B5EF4-FFF2-40B4-BE49-F238E27FC236}">
                <a16:creationId xmlns:a16="http://schemas.microsoft.com/office/drawing/2014/main" id="{DCBF892F-F7D0-4153-AE1F-7B762BBB49EF}"/>
              </a:ext>
            </a:extLst>
          </p:cNvPr>
          <p:cNvPicPr>
            <a:picLocks noChangeAspect="1"/>
          </p:cNvPicPr>
          <p:nvPr/>
        </p:nvPicPr>
        <p:blipFill>
          <a:blip r:embed="rId2"/>
          <a:stretch>
            <a:fillRect/>
          </a:stretch>
        </p:blipFill>
        <p:spPr>
          <a:xfrm>
            <a:off x="1233578" y="3247289"/>
            <a:ext cx="6967975" cy="3364877"/>
          </a:xfrm>
          <a:prstGeom prst="rect">
            <a:avLst/>
          </a:prstGeom>
        </p:spPr>
      </p:pic>
    </p:spTree>
    <p:extLst>
      <p:ext uri="{BB962C8B-B14F-4D97-AF65-F5344CB8AC3E}">
        <p14:creationId xmlns:p14="http://schemas.microsoft.com/office/powerpoint/2010/main" val="58960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20D55289-EA0B-4752-A973-065FF2A3B188}"/>
              </a:ext>
            </a:extLst>
          </p:cNvPr>
          <p:cNvSpPr/>
          <p:nvPr/>
        </p:nvSpPr>
        <p:spPr>
          <a:xfrm>
            <a:off x="105932" y="586364"/>
            <a:ext cx="8959692" cy="5290654"/>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 name="Rectangle 2">
            <a:extLst>
              <a:ext uri="{FF2B5EF4-FFF2-40B4-BE49-F238E27FC236}">
                <a16:creationId xmlns:a16="http://schemas.microsoft.com/office/drawing/2014/main" id="{76CFBF6D-D2F2-429D-AF01-21EAA26C8C8B}"/>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回審議会・第</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回各部会のご意見</a:t>
            </a:r>
          </a:p>
        </p:txBody>
      </p:sp>
      <p:sp>
        <p:nvSpPr>
          <p:cNvPr id="3" name="スライド番号プレースホルダー 2">
            <a:extLst>
              <a:ext uri="{FF2B5EF4-FFF2-40B4-BE49-F238E27FC236}">
                <a16:creationId xmlns:a16="http://schemas.microsoft.com/office/drawing/2014/main" id="{FC080BDF-DC4B-4A22-B296-57941F72B982}"/>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3</a:t>
            </a:fld>
            <a:endParaRPr kumimoji="1" lang="ja-JP" altLang="en-US"/>
          </a:p>
        </p:txBody>
      </p:sp>
      <p:graphicFrame>
        <p:nvGraphicFramePr>
          <p:cNvPr id="9" name="表 8">
            <a:extLst>
              <a:ext uri="{FF2B5EF4-FFF2-40B4-BE49-F238E27FC236}">
                <a16:creationId xmlns:a16="http://schemas.microsoft.com/office/drawing/2014/main" id="{E124BEE5-4586-4DC7-B78F-8446FB691958}"/>
              </a:ext>
            </a:extLst>
          </p:cNvPr>
          <p:cNvGraphicFramePr>
            <a:graphicFrameLocks noGrp="1"/>
          </p:cNvGraphicFramePr>
          <p:nvPr>
            <p:extLst>
              <p:ext uri="{D42A27DB-BD31-4B8C-83A1-F6EECF244321}">
                <p14:modId xmlns:p14="http://schemas.microsoft.com/office/powerpoint/2010/main" val="4240968116"/>
              </p:ext>
            </p:extLst>
          </p:nvPr>
        </p:nvGraphicFramePr>
        <p:xfrm>
          <a:off x="216395" y="652816"/>
          <a:ext cx="8738765" cy="5162058"/>
        </p:xfrm>
        <a:graphic>
          <a:graphicData uri="http://schemas.openxmlformats.org/drawingml/2006/table">
            <a:tbl>
              <a:tblPr firstRow="1" bandRow="1">
                <a:tableStyleId>{5C22544A-7EE6-4342-B048-85BDC9FD1C3A}</a:tableStyleId>
              </a:tblPr>
              <a:tblGrid>
                <a:gridCol w="8738765">
                  <a:extLst>
                    <a:ext uri="{9D8B030D-6E8A-4147-A177-3AD203B41FA5}">
                      <a16:colId xmlns:a16="http://schemas.microsoft.com/office/drawing/2014/main" val="331355755"/>
                    </a:ext>
                  </a:extLst>
                </a:gridCol>
              </a:tblGrid>
              <a:tr h="494269">
                <a:tc>
                  <a:txBody>
                    <a:bodyPr/>
                    <a:lstStyle/>
                    <a:p>
                      <a:pPr algn="ctr">
                        <a:lnSpc>
                          <a:spcPct val="100000"/>
                        </a:lnSpc>
                      </a:pPr>
                      <a:r>
                        <a:rPr kumimoji="1" lang="ja-JP" altLang="en-US" sz="1600" b="0" dirty="0">
                          <a:solidFill>
                            <a:schemeClr val="bg1"/>
                          </a:solidFill>
                          <a:latin typeface="Meiryo UI" panose="020B0604030504040204" pitchFamily="50" charset="-128"/>
                          <a:ea typeface="Meiryo UI" panose="020B0604030504040204" pitchFamily="50" charset="-128"/>
                        </a:rPr>
                        <a:t>第３回　各部会での委員からの主なご意見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21764046"/>
                  </a:ext>
                </a:extLst>
              </a:tr>
              <a:tr h="894779">
                <a:tc>
                  <a:txBody>
                    <a:bodyPr/>
                    <a:lstStyle/>
                    <a:p>
                      <a:pPr marL="0" marR="0" lvl="0" indent="0" algn="just" defTabSz="880550" rtl="0" eaLnBrk="1" fontAlgn="auto" latinLnBrk="0" hangingPunct="1">
                        <a:lnSpc>
                          <a:spcPts val="2200"/>
                        </a:lnSpc>
                        <a:spcBef>
                          <a:spcPts val="0"/>
                        </a:spcBef>
                        <a:spcAft>
                          <a:spcPts val="0"/>
                        </a:spcAft>
                        <a:buClrTx/>
                        <a:buSzTx/>
                        <a:buFont typeface="Arial" panose="020B0604020202020204" pitchFamily="34" charset="0"/>
                        <a:buNone/>
                        <a:tabLst>
                          <a:tab pos="6099175" algn="l"/>
                        </a:tabLst>
                        <a:defRPr/>
                      </a:pPr>
                      <a:r>
                        <a:rPr kumimoji="1" lang="ja-JP" altLang="en-US" sz="1400" dirty="0">
                          <a:latin typeface="Meiryo UI" panose="020B0604030504040204" pitchFamily="50" charset="-128"/>
                          <a:ea typeface="Meiryo UI" panose="020B0604030504040204" pitchFamily="50" charset="-128"/>
                        </a:rPr>
                        <a:t>（道路・橋梁等部会）行動計画（公園の橋梁編）における新技術の活用や長寿命化の工夫等について、必要に応じて、道路の橋梁編を参照等と記載することで、</a:t>
                      </a:r>
                      <a:r>
                        <a:rPr kumimoji="1" lang="ja-JP" altLang="en-US" sz="1400" b="1" u="sng" dirty="0">
                          <a:latin typeface="Meiryo UI" panose="020B0604030504040204" pitchFamily="50" charset="-128"/>
                          <a:ea typeface="Meiryo UI" panose="020B0604030504040204" pitchFamily="50" charset="-128"/>
                        </a:rPr>
                        <a:t>全体計画をより活用</a:t>
                      </a:r>
                      <a:r>
                        <a:rPr kumimoji="1" lang="ja-JP" altLang="en-US" sz="1400" dirty="0">
                          <a:latin typeface="Meiryo UI" panose="020B0604030504040204" pitchFamily="50" charset="-128"/>
                          <a:ea typeface="Meiryo UI" panose="020B0604030504040204" pitchFamily="50" charset="-128"/>
                        </a:rPr>
                        <a:t>できる。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➡基本方針</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_</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４～５行目</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87880271"/>
                  </a:ext>
                </a:extLst>
              </a:tr>
              <a:tr h="1182483">
                <a:tc>
                  <a:txBody>
                    <a:bodyPr/>
                    <a:lstStyle/>
                    <a:p>
                      <a:pPr marL="0" marR="0" lvl="0" indent="0" algn="just" defTabSz="880550" rtl="0" eaLnBrk="1" fontAlgn="auto" latinLnBrk="0" hangingPunct="1">
                        <a:lnSpc>
                          <a:spcPts val="2200"/>
                        </a:lnSpc>
                        <a:spcBef>
                          <a:spcPts val="0"/>
                        </a:spcBef>
                        <a:spcAft>
                          <a:spcPts val="0"/>
                        </a:spcAft>
                        <a:buClrTx/>
                        <a:buSzTx/>
                        <a:buFont typeface="Arial" panose="020B0604020202020204" pitchFamily="34" charset="0"/>
                        <a:buNone/>
                        <a:tabLst>
                          <a:tab pos="6099175" algn="l"/>
                        </a:tabLst>
                        <a:defRPr/>
                      </a:pPr>
                      <a:r>
                        <a:rPr kumimoji="1" lang="ja-JP" altLang="en-US" sz="1400" dirty="0">
                          <a:latin typeface="Meiryo UI" panose="020B0604030504040204" pitchFamily="50" charset="-128"/>
                          <a:ea typeface="Meiryo UI" panose="020B0604030504040204" pitchFamily="50" charset="-128"/>
                        </a:rPr>
                        <a:t>（河川等部会）</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ドローンの活用を位置付けているが、職員が有効活用できることが重要。使用機材の仕様や、撮影時の対象物や撮影距離、角度など、これまで目視が大前提で実施してきたものを置き換えるにあたって、熟練技術者などの専門的な視点をまとめて、継承できるようにするのがよ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P13_16</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17</a:t>
                      </a:r>
                      <a:r>
                        <a:rPr lang="ja-JP" altLang="en-US" sz="1200" b="0" u="none" dirty="0">
                          <a:latin typeface="Meiryo UI" panose="020B0604030504040204" pitchFamily="50" charset="-128"/>
                          <a:ea typeface="Meiryo UI" panose="020B0604030504040204" pitchFamily="50" charset="-128"/>
                        </a:rPr>
                        <a:t>行目</a:t>
                      </a:r>
                      <a:endParaRPr lang="ja-JP" altLang="en-US" sz="1400" b="0" u="none"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55562968"/>
                  </a:ext>
                </a:extLst>
              </a:tr>
              <a:tr h="1542962">
                <a:tc>
                  <a:txBody>
                    <a:bodyPr/>
                    <a:lstStyle/>
                    <a:p>
                      <a:pPr marL="0" marR="0" lvl="0" indent="0" algn="just" defTabSz="880550" rtl="0" eaLnBrk="1" fontAlgn="auto" latinLnBrk="0" hangingPunct="1">
                        <a:lnSpc>
                          <a:spcPts val="2200"/>
                        </a:lnSpc>
                        <a:spcBef>
                          <a:spcPts val="0"/>
                        </a:spcBef>
                        <a:spcAft>
                          <a:spcPts val="0"/>
                        </a:spcAft>
                        <a:buClrTx/>
                        <a:buSzTx/>
                        <a:buFont typeface="Arial" panose="020B0604020202020204" pitchFamily="34" charset="0"/>
                        <a:buNone/>
                        <a:tabLst>
                          <a:tab pos="6099175" algn="l"/>
                        </a:tabLst>
                        <a:defRPr/>
                      </a:pPr>
                      <a:r>
                        <a:rPr kumimoji="1" lang="ja-JP" altLang="en-US" sz="1400" dirty="0">
                          <a:latin typeface="Meiryo UI" panose="020B0604030504040204" pitchFamily="50" charset="-128"/>
                          <a:ea typeface="Meiryo UI" panose="020B0604030504040204" pitchFamily="50" charset="-128"/>
                        </a:rPr>
                        <a:t>（全体検討部会）</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の状態だけでは安全かどうかを判断することが困難であり、自然災害等の外力が作用した場合も含めた施設状態の予測や対策実施が今後必要になると考える。将来の構造物の状態を予測する技術に加え、自然災害等の作用によりどのようなことが起きるか予測する技術も発展してきているため、これらも含めて維持管理上、</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今後どのように対応していくか将来への展望も示してほしい。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➡基本方針</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P17_17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行目</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313483"/>
                  </a:ext>
                </a:extLst>
              </a:tr>
              <a:tr h="1047565">
                <a:tc>
                  <a:txBody>
                    <a:bodyPr/>
                    <a:lstStyle/>
                    <a:p>
                      <a:pPr marL="0" marR="0" lvl="0" indent="0" algn="just" defTabSz="880550" rtl="0" eaLnBrk="1" fontAlgn="auto" latinLnBrk="0" hangingPunct="1">
                        <a:lnSpc>
                          <a:spcPts val="2200"/>
                        </a:lnSpc>
                        <a:spcBef>
                          <a:spcPts val="0"/>
                        </a:spcBef>
                        <a:spcAft>
                          <a:spcPts val="0"/>
                        </a:spcAft>
                        <a:buClrTx/>
                        <a:buSzTx/>
                        <a:buFont typeface="Arial" panose="020B0604020202020204" pitchFamily="34" charset="0"/>
                        <a:buNone/>
                        <a:tabLst>
                          <a:tab pos="6099175" algn="l"/>
                        </a:tabLst>
                        <a:defRPr/>
                      </a:pPr>
                      <a:r>
                        <a:rPr kumimoji="1" lang="ja-JP" altLang="en-US" sz="1400" dirty="0">
                          <a:latin typeface="Meiryo UI" panose="020B0604030504040204" pitchFamily="50" charset="-128"/>
                          <a:ea typeface="Meiryo UI" panose="020B0604030504040204" pitchFamily="50" charset="-128"/>
                        </a:rPr>
                        <a:t>（全体検討部会）</a:t>
                      </a:r>
                      <a:r>
                        <a:rPr lang="ja-JP" altLang="en-US" sz="1400" dirty="0">
                          <a:latin typeface="Meiryo UI" panose="020B0604030504040204" pitchFamily="50" charset="-128"/>
                          <a:ea typeface="Meiryo UI" panose="020B0604030504040204" pitchFamily="50" charset="-128"/>
                        </a:rPr>
                        <a:t>長寿命化に資する工夫について、各施設の行動計画をみると、新設工事上の工夫や補修の工夫等さまざまな内容が記載されているが、</a:t>
                      </a:r>
                      <a:r>
                        <a:rPr lang="ja-JP" altLang="en-US" sz="1400" b="1" u="sng" dirty="0">
                          <a:latin typeface="Meiryo UI" panose="020B0604030504040204" pitchFamily="50" charset="-128"/>
                          <a:ea typeface="Meiryo UI" panose="020B0604030504040204" pitchFamily="50" charset="-128"/>
                        </a:rPr>
                        <a:t>どのようなものを長寿命化に資する工夫として位置づけているかを明確にする必要がある。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200" b="0" u="none" dirty="0">
                          <a:latin typeface="Meiryo UI" panose="020B0604030504040204" pitchFamily="50" charset="-128"/>
                          <a:ea typeface="Meiryo UI" panose="020B0604030504040204" pitchFamily="50" charset="-128"/>
                        </a:rPr>
                        <a:t>基本方針</a:t>
                      </a:r>
                      <a:r>
                        <a:rPr lang="en-US" altLang="ja-JP" sz="1200" b="0" u="none" dirty="0">
                          <a:latin typeface="Meiryo UI" panose="020B0604030504040204" pitchFamily="50" charset="-128"/>
                          <a:ea typeface="Meiryo UI" panose="020B0604030504040204" pitchFamily="50" charset="-128"/>
                        </a:rPr>
                        <a:t>P23_20</a:t>
                      </a:r>
                      <a:r>
                        <a:rPr lang="ja-JP" altLang="en-US" sz="1200" b="0" u="none" dirty="0">
                          <a:latin typeface="Meiryo UI" panose="020B0604030504040204" pitchFamily="50" charset="-128"/>
                          <a:ea typeface="Meiryo UI" panose="020B0604030504040204" pitchFamily="50" charset="-128"/>
                        </a:rPr>
                        <a:t>～</a:t>
                      </a:r>
                      <a:r>
                        <a:rPr lang="en-US" altLang="ja-JP" sz="1200" b="0" u="none" dirty="0">
                          <a:latin typeface="Meiryo UI" panose="020B0604030504040204" pitchFamily="50" charset="-128"/>
                          <a:ea typeface="Meiryo UI" panose="020B0604030504040204" pitchFamily="50" charset="-128"/>
                        </a:rPr>
                        <a:t>23</a:t>
                      </a:r>
                      <a:r>
                        <a:rPr lang="ja-JP" altLang="en-US" sz="1200" b="0" u="none" dirty="0">
                          <a:latin typeface="Meiryo UI" panose="020B0604030504040204" pitchFamily="50" charset="-128"/>
                          <a:ea typeface="Meiryo UI" panose="020B0604030504040204" pitchFamily="50" charset="-128"/>
                        </a:rPr>
                        <a:t>行目</a:t>
                      </a:r>
                      <a:endParaRPr lang="ja-JP" altLang="en-US" sz="1400" b="0" u="none"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3974296"/>
                  </a:ext>
                </a:extLst>
              </a:tr>
            </a:tbl>
          </a:graphicData>
        </a:graphic>
      </p:graphicFrame>
      <p:graphicFrame>
        <p:nvGraphicFramePr>
          <p:cNvPr id="18" name="表 17">
            <a:extLst>
              <a:ext uri="{FF2B5EF4-FFF2-40B4-BE49-F238E27FC236}">
                <a16:creationId xmlns:a16="http://schemas.microsoft.com/office/drawing/2014/main" id="{5BE02948-8695-476D-A664-21C5447ADBDF}"/>
              </a:ext>
            </a:extLst>
          </p:cNvPr>
          <p:cNvGraphicFramePr>
            <a:graphicFrameLocks noGrp="1"/>
          </p:cNvGraphicFramePr>
          <p:nvPr>
            <p:extLst>
              <p:ext uri="{D42A27DB-BD31-4B8C-83A1-F6EECF244321}">
                <p14:modId xmlns:p14="http://schemas.microsoft.com/office/powerpoint/2010/main" val="3387968324"/>
              </p:ext>
            </p:extLst>
          </p:nvPr>
        </p:nvGraphicFramePr>
        <p:xfrm>
          <a:off x="9271495" y="652816"/>
          <a:ext cx="3530105" cy="5224202"/>
        </p:xfrm>
        <a:graphic>
          <a:graphicData uri="http://schemas.openxmlformats.org/drawingml/2006/table">
            <a:tbl>
              <a:tblPr firstRow="1" bandRow="1">
                <a:tableStyleId>{5C22544A-7EE6-4342-B048-85BDC9FD1C3A}</a:tableStyleId>
              </a:tblPr>
              <a:tblGrid>
                <a:gridCol w="3530105">
                  <a:extLst>
                    <a:ext uri="{9D8B030D-6E8A-4147-A177-3AD203B41FA5}">
                      <a16:colId xmlns:a16="http://schemas.microsoft.com/office/drawing/2014/main" val="331355755"/>
                    </a:ext>
                  </a:extLst>
                </a:gridCol>
              </a:tblGrid>
              <a:tr h="516623">
                <a:tc>
                  <a:txBody>
                    <a:bodyPr/>
                    <a:lstStyle/>
                    <a:p>
                      <a:pPr algn="ctr">
                        <a:lnSpc>
                          <a:spcPct val="100000"/>
                        </a:lnSpc>
                      </a:pPr>
                      <a:endParaRPr kumimoji="1" lang="ja-JP" altLang="en-US" sz="1600" b="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21764046"/>
                  </a:ext>
                </a:extLst>
              </a:tr>
              <a:tr h="1050171">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en-US" altLang="ja-JP" sz="1400" b="0" u="none" dirty="0">
                          <a:latin typeface="Meiryo UI" panose="020B0604030504040204" pitchFamily="50" charset="-128"/>
                          <a:ea typeface="Meiryo UI" panose="020B0604030504040204" pitchFamily="50" charset="-128"/>
                        </a:rPr>
                        <a:t>1.3</a:t>
                      </a:r>
                      <a:r>
                        <a:rPr lang="ja-JP" altLang="en-US" sz="1400" b="0" u="none" dirty="0">
                          <a:latin typeface="Meiryo UI" panose="020B0604030504040204" pitchFamily="50" charset="-128"/>
                          <a:ea typeface="Meiryo UI" panose="020B0604030504040204" pitchFamily="50" charset="-128"/>
                        </a:rPr>
                        <a:t>計画構成</a:t>
                      </a:r>
                      <a:endParaRPr lang="en-US" altLang="ja-JP" sz="1400" b="0" u="none"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ja-JP" altLang="en-US" sz="1400" b="0" u="none" dirty="0">
                          <a:latin typeface="Meiryo UI" panose="020B0604030504040204" pitchFamily="50" charset="-128"/>
                          <a:ea typeface="Meiryo UI" panose="020B0604030504040204" pitchFamily="50" charset="-128"/>
                        </a:rPr>
                        <a:t>他行動計画を参照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87880271"/>
                  </a:ext>
                </a:extLst>
              </a:tr>
              <a:tr h="1219136">
                <a:tc>
                  <a:txBody>
                    <a:bodyPr/>
                    <a:lstStyle/>
                    <a:p>
                      <a:pPr marL="0" indent="0" algn="just">
                        <a:lnSpc>
                          <a:spcPts val="2200"/>
                        </a:lnSpc>
                        <a:buFont typeface="Arial" panose="020B0604020202020204" pitchFamily="34" charset="0"/>
                        <a:buNone/>
                        <a:tabLst>
                          <a:tab pos="5827713" algn="l"/>
                        </a:tabLst>
                      </a:pPr>
                      <a:r>
                        <a:rPr lang="en-US" altLang="ja-JP" sz="1400" b="0" u="none" dirty="0">
                          <a:latin typeface="Meiryo UI" panose="020B0604030504040204" pitchFamily="50" charset="-128"/>
                          <a:ea typeface="Meiryo UI" panose="020B0604030504040204" pitchFamily="50" charset="-128"/>
                        </a:rPr>
                        <a:t>4.1</a:t>
                      </a:r>
                      <a:r>
                        <a:rPr lang="ja-JP" altLang="en-US" sz="1400" b="0" u="none" dirty="0">
                          <a:latin typeface="Meiryo UI" panose="020B0604030504040204" pitchFamily="50" charset="-128"/>
                          <a:ea typeface="Meiryo UI" panose="020B0604030504040204" pitchFamily="50" charset="-128"/>
                        </a:rPr>
                        <a:t>点検（</a:t>
                      </a:r>
                      <a:r>
                        <a:rPr lang="en-US" altLang="ja-JP" sz="1400" b="0" u="none" dirty="0">
                          <a:latin typeface="Meiryo UI" panose="020B0604030504040204" pitchFamily="50" charset="-128"/>
                          <a:ea typeface="Meiryo UI" panose="020B0604030504040204" pitchFamily="50" charset="-128"/>
                        </a:rPr>
                        <a:t>1</a:t>
                      </a:r>
                      <a:r>
                        <a:rPr lang="ja-JP" altLang="en-US" sz="1400" b="0" u="none" dirty="0">
                          <a:latin typeface="Meiryo UI" panose="020B0604030504040204" pitchFamily="50" charset="-128"/>
                          <a:ea typeface="Meiryo UI" panose="020B0604030504040204" pitchFamily="50" charset="-128"/>
                        </a:rPr>
                        <a:t>）点検業務の充実</a:t>
                      </a:r>
                      <a:endParaRPr lang="en-US" altLang="ja-JP" sz="1400" b="0" u="none" dirty="0">
                        <a:latin typeface="Meiryo UI" panose="020B0604030504040204" pitchFamily="50" charset="-128"/>
                        <a:ea typeface="Meiryo UI" panose="020B0604030504040204" pitchFamily="50" charset="-128"/>
                      </a:endParaRPr>
                    </a:p>
                    <a:p>
                      <a:pPr marL="0" indent="0" algn="just">
                        <a:lnSpc>
                          <a:spcPts val="2200"/>
                        </a:lnSpc>
                        <a:buFont typeface="Arial" panose="020B0604020202020204" pitchFamily="34" charset="0"/>
                        <a:buNone/>
                        <a:tabLst>
                          <a:tab pos="5827713" algn="l"/>
                        </a:tabLst>
                      </a:pPr>
                      <a:r>
                        <a:rPr lang="ja-JP" altLang="en-US" sz="1400" b="0" u="none" dirty="0">
                          <a:latin typeface="Meiryo UI" panose="020B0604030504040204" pitchFamily="50" charset="-128"/>
                          <a:ea typeface="Meiryo UI" panose="020B0604030504040204" pitchFamily="50" charset="-128"/>
                        </a:rPr>
                        <a:t>ドローンを活用する場合、施設特性に応じた活用方法を検討。目視と同等の水準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55562968"/>
                  </a:ext>
                </a:extLst>
              </a:tr>
              <a:tr h="1219136">
                <a:tc>
                  <a:txBody>
                    <a:bodyPr/>
                    <a:lstStyle/>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en-US" altLang="ja-JP" sz="1400" b="0" u="none" dirty="0">
                          <a:latin typeface="Meiryo UI" panose="020B0604030504040204" pitchFamily="50" charset="-128"/>
                          <a:ea typeface="Meiryo UI" panose="020B0604030504040204" pitchFamily="50" charset="-128"/>
                        </a:rPr>
                        <a:t>4.2.1</a:t>
                      </a:r>
                      <a:r>
                        <a:rPr lang="ja-JP" altLang="en-US" sz="1400" b="0" u="none" dirty="0">
                          <a:latin typeface="Meiryo UI" panose="020B0604030504040204" pitchFamily="50" charset="-128"/>
                          <a:ea typeface="Meiryo UI" panose="020B0604030504040204" pitchFamily="50" charset="-128"/>
                        </a:rPr>
                        <a:t>維持管理手法 </a:t>
                      </a:r>
                      <a:r>
                        <a:rPr lang="en-US" altLang="ja-JP" sz="1400" b="0" u="none" dirty="0">
                          <a:latin typeface="Meiryo UI" panose="020B0604030504040204" pitchFamily="50" charset="-128"/>
                          <a:ea typeface="Meiryo UI" panose="020B0604030504040204" pitchFamily="50" charset="-128"/>
                        </a:rPr>
                        <a:t>1)</a:t>
                      </a:r>
                      <a:r>
                        <a:rPr lang="ja-JP" altLang="en-US" sz="1400" b="0" u="none" dirty="0">
                          <a:latin typeface="Meiryo UI" panose="020B0604030504040204" pitchFamily="50" charset="-128"/>
                          <a:ea typeface="Meiryo UI" panose="020B0604030504040204" pitchFamily="50" charset="-128"/>
                        </a:rPr>
                        <a:t>手法の設定</a:t>
                      </a:r>
                      <a:endParaRPr lang="en-US" altLang="ja-JP" sz="1400" b="0" u="none"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tab pos="5827713" algn="l"/>
                        </a:tabLst>
                        <a:defRPr/>
                      </a:pPr>
                      <a:r>
                        <a:rPr lang="ja-JP" altLang="en-US" sz="1400" b="0" u="none" dirty="0">
                          <a:latin typeface="Meiryo UI" panose="020B0604030504040204" pitchFamily="50" charset="-128"/>
                          <a:ea typeface="Meiryo UI" panose="020B0604030504040204" pitchFamily="50" charset="-128"/>
                        </a:rPr>
                        <a:t>状態予測・リスク分析する新たな手法の研究動向を注視し、最適化をめざす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97893810"/>
                  </a:ext>
                </a:extLst>
              </a:tr>
              <a:tr h="1219136">
                <a:tc>
                  <a:txBody>
                    <a:bodyPr/>
                    <a:lstStyle/>
                    <a:p>
                      <a:pPr marL="0" indent="0" algn="just">
                        <a:lnSpc>
                          <a:spcPts val="2200"/>
                        </a:lnSpc>
                        <a:buFont typeface="Arial" panose="020B0604020202020204" pitchFamily="34" charset="0"/>
                        <a:buNone/>
                        <a:tabLst>
                          <a:tab pos="5827713" algn="l"/>
                        </a:tabLst>
                      </a:pPr>
                      <a:r>
                        <a:rPr lang="en-US" altLang="ja-JP" sz="1400" b="0" u="none" dirty="0">
                          <a:latin typeface="Meiryo UI" panose="020B0604030504040204" pitchFamily="50" charset="-128"/>
                          <a:ea typeface="Meiryo UI" panose="020B0604030504040204" pitchFamily="50" charset="-128"/>
                        </a:rPr>
                        <a:t>4.5</a:t>
                      </a:r>
                      <a:r>
                        <a:rPr lang="ja-JP" altLang="en-US" sz="1400" b="0" u="none" dirty="0">
                          <a:latin typeface="Meiryo UI" panose="020B0604030504040204" pitchFamily="50" charset="-128"/>
                          <a:ea typeface="Meiryo UI" panose="020B0604030504040204" pitchFamily="50" charset="-128"/>
                        </a:rPr>
                        <a:t>長寿命化に資する工夫</a:t>
                      </a:r>
                      <a:endParaRPr lang="en-US" altLang="ja-JP" sz="1400" b="0" u="none" dirty="0">
                        <a:latin typeface="Meiryo UI" panose="020B0604030504040204" pitchFamily="50" charset="-128"/>
                        <a:ea typeface="Meiryo UI" panose="020B0604030504040204" pitchFamily="50" charset="-128"/>
                      </a:endParaRPr>
                    </a:p>
                    <a:p>
                      <a:pPr marL="0" indent="0" algn="just">
                        <a:lnSpc>
                          <a:spcPts val="2200"/>
                        </a:lnSpc>
                        <a:buFont typeface="Arial" panose="020B0604020202020204" pitchFamily="34" charset="0"/>
                        <a:buNone/>
                        <a:tabLst>
                          <a:tab pos="5827713" algn="l"/>
                        </a:tabLst>
                      </a:pPr>
                      <a:r>
                        <a:rPr lang="ja-JP" altLang="en-US" sz="1400" b="0" u="none" dirty="0">
                          <a:latin typeface="Meiryo UI" panose="020B0604030504040204" pitchFamily="50" charset="-128"/>
                          <a:ea typeface="Meiryo UI" panose="020B0604030504040204" pitchFamily="50" charset="-128"/>
                        </a:rPr>
                        <a:t>長寿命化や</a:t>
                      </a:r>
                      <a:r>
                        <a:rPr lang="en-US" altLang="ja-JP" sz="1400" b="0" u="none" dirty="0">
                          <a:latin typeface="Meiryo UI" panose="020B0604030504040204" pitchFamily="50" charset="-128"/>
                          <a:ea typeface="Meiryo UI" panose="020B0604030504040204" pitchFamily="50" charset="-128"/>
                        </a:rPr>
                        <a:t>LCC</a:t>
                      </a:r>
                      <a:r>
                        <a:rPr lang="ja-JP" altLang="en-US" sz="1400" b="0" u="none" dirty="0">
                          <a:latin typeface="Meiryo UI" panose="020B0604030504040204" pitchFamily="50" charset="-128"/>
                          <a:ea typeface="Meiryo UI" panose="020B0604030504040204" pitchFamily="50" charset="-128"/>
                        </a:rPr>
                        <a:t>の観点での効果を期待して検討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05024269"/>
                  </a:ext>
                </a:extLst>
              </a:tr>
            </a:tbl>
          </a:graphicData>
        </a:graphic>
      </p:graphicFrame>
    </p:spTree>
    <p:extLst>
      <p:ext uri="{BB962C8B-B14F-4D97-AF65-F5344CB8AC3E}">
        <p14:creationId xmlns:p14="http://schemas.microsoft.com/office/powerpoint/2010/main" val="379331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3711"/>
            <a:ext cx="9144000" cy="6809839"/>
            <a:chOff x="0" y="0"/>
            <a:chExt cx="12808269" cy="9849293"/>
          </a:xfrm>
        </p:grpSpPr>
        <p:sp>
          <p:nvSpPr>
            <p:cNvPr id="15" name="角丸四角形 143">
              <a:extLst>
                <a:ext uri="{FF2B5EF4-FFF2-40B4-BE49-F238E27FC236}">
                  <a16:creationId xmlns:a16="http://schemas.microsoft.com/office/drawing/2014/main" id="{949D7320-F895-4C55-8DD9-797D856E3284}"/>
                </a:ext>
              </a:extLst>
            </p:cNvPr>
            <p:cNvSpPr/>
            <p:nvPr/>
          </p:nvSpPr>
          <p:spPr>
            <a:xfrm>
              <a:off x="4316955" y="4218610"/>
              <a:ext cx="4176000" cy="5630683"/>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ja-JP" altLang="en-US"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3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重点化指標・優先順位の考え方</a:t>
              </a:r>
            </a:p>
            <a:p>
              <a:pPr marL="57153" indent="-57153" algn="just" defTabSz="304815">
                <a:lnSpc>
                  <a:spcPts val="13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限られた人員・予算の中で、維持管理を適切に行うため、府民の安全を最優先に、分野・施設毎の特性や重要性をふまえ、重点化（優先順位）を設定</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3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施設の劣化や損傷により、第三者への悪影響が懸念される場合、もしくは施設の機能に支障をきたす場合がある場合など、緊急対応が必要な施設の対策を優先</a:t>
              </a:r>
            </a:p>
            <a:p>
              <a:pPr marL="57153" indent="-57153" algn="just" defTabSz="304815">
                <a:lnSpc>
                  <a:spcPts val="13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その他については、リスクに着目し、</a:t>
              </a: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施設の劣化速度も加味するなど</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、優先順位を定め、効率的・効果的な維持管理を行う。</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3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4.4</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日常的な維持管理の着実な実践</a:t>
              </a:r>
            </a:p>
            <a:p>
              <a:pPr marL="57153" indent="-57153" algn="just" defTabSz="304815">
                <a:lnSpc>
                  <a:spcPts val="13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日常維持管理においては、施設不具合の早期発見・早期対応、苦情・要望事項への対応等、府民の安全・安心の確保、府民サービスの向上といった取組を引き続き着実に実施</a:t>
              </a:r>
            </a:p>
            <a:p>
              <a:pPr marL="57153" indent="-57153" algn="just" defTabSz="304815">
                <a:lnSpc>
                  <a:spcPts val="13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職員による日常パトロールにおいても、ドローン（自動操縦等）を活用するなど、省力化、効率化</a:t>
              </a:r>
            </a:p>
            <a:p>
              <a:pPr algn="just" defTabSz="304815">
                <a:lnSpc>
                  <a:spcPts val="13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4.5</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長寿命化に資する工夫</a:t>
              </a:r>
            </a:p>
            <a:p>
              <a:pPr marL="57153" indent="-57153" algn="just" defTabSz="304815">
                <a:lnSpc>
                  <a:spcPts val="13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建設および補修・補強の計画、設計等の段階において、最小限の維持管理でこれまで以上に、施設の長寿命化やライフサイクルコストの観点で効果が期待できる新たな技術、材料、工法の活用を検討し、実行</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67"/>
                </a:lnSpc>
                <a:buFont typeface="Arial" panose="020B0604020202020204" pitchFamily="34" charset="0"/>
                <a:buChar char="•"/>
                <a:defRPr/>
              </a:pPr>
              <a:endParaRPr lang="en-US" altLang="ja-JP" sz="733"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8" name="角丸四角形 143">
              <a:extLst>
                <a:ext uri="{FF2B5EF4-FFF2-40B4-BE49-F238E27FC236}">
                  <a16:creationId xmlns:a16="http://schemas.microsoft.com/office/drawing/2014/main" id="{2913257B-4B68-4B34-9C9C-8D85CEA10F20}"/>
                </a:ext>
              </a:extLst>
            </p:cNvPr>
            <p:cNvSpPr/>
            <p:nvPr/>
          </p:nvSpPr>
          <p:spPr>
            <a:xfrm>
              <a:off x="74440" y="4218610"/>
              <a:ext cx="4176000" cy="5630683"/>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点検、診断・評価の手法や体制等の充実</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○点検業務の充実</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236020" indent="-114306" algn="just" defTabSz="304815">
                <a:lnSpc>
                  <a:spcPts val="1100"/>
                </a:lnSpc>
                <a:buFont typeface="Wingdings" panose="05000000000000000000" pitchFamily="2" charset="2"/>
                <a:buChar char="ü"/>
                <a:defRPr/>
              </a:pPr>
              <a:r>
                <a:rPr lang="ja-JP" altLang="en-US" sz="667" kern="100" dirty="0">
                  <a:solidFill>
                    <a:prstClr val="black"/>
                  </a:solidFill>
                  <a:latin typeface="Meiryo UI" panose="020B0604030504040204" pitchFamily="50" charset="-128"/>
                  <a:ea typeface="Meiryo UI" panose="020B0604030504040204" pitchFamily="50" charset="-128"/>
                  <a:cs typeface="Times New Roman"/>
                </a:rPr>
                <a:t>施設の現状を把握し、不具合の早期発見、適切な処置により、利用者および第三者への安全を確保する</a:t>
              </a:r>
              <a:endParaRPr lang="en-US" altLang="ja-JP" sz="667" kern="100" dirty="0">
                <a:solidFill>
                  <a:prstClr val="black"/>
                </a:solidFill>
                <a:latin typeface="Meiryo UI" panose="020B0604030504040204" pitchFamily="50" charset="-128"/>
                <a:ea typeface="Meiryo UI" panose="020B0604030504040204" pitchFamily="50" charset="-128"/>
                <a:cs typeface="Times New Roman"/>
              </a:endParaRPr>
            </a:p>
            <a:p>
              <a:pPr marL="236020" indent="-114306" algn="just" defTabSz="304815">
                <a:lnSpc>
                  <a:spcPts val="1100"/>
                </a:lnSpc>
                <a:buFont typeface="Wingdings" panose="05000000000000000000" pitchFamily="2" charset="2"/>
                <a:buChar char="ü"/>
                <a:defRPr/>
              </a:pPr>
              <a:r>
                <a:rPr lang="ja-JP" altLang="en-US" sz="667" kern="100" dirty="0">
                  <a:solidFill>
                    <a:prstClr val="black"/>
                  </a:solidFill>
                  <a:latin typeface="Meiryo UI" panose="020B0604030504040204" pitchFamily="50" charset="-128"/>
                  <a:ea typeface="Meiryo UI" panose="020B0604030504040204" pitchFamily="50" charset="-128"/>
                  <a:cs typeface="Times New Roman"/>
                </a:rPr>
                <a:t>点検データ（基礎資料）を</a:t>
              </a:r>
              <a:r>
                <a:rPr lang="ja-JP" altLang="en-US" sz="667" u="sng" kern="100" dirty="0">
                  <a:solidFill>
                    <a:srgbClr val="FF0000"/>
                  </a:solidFill>
                  <a:latin typeface="Meiryo UI" panose="020B0604030504040204" pitchFamily="50" charset="-128"/>
                  <a:ea typeface="Meiryo UI" panose="020B0604030504040204" pitchFamily="50" charset="-128"/>
                  <a:cs typeface="Times New Roman"/>
                </a:rPr>
                <a:t>確実に</a:t>
              </a:r>
              <a:r>
                <a:rPr lang="ja-JP" altLang="en-US" sz="667" kern="100" dirty="0">
                  <a:solidFill>
                    <a:prstClr val="black"/>
                  </a:solidFill>
                  <a:latin typeface="Meiryo UI" panose="020B0604030504040204" pitchFamily="50" charset="-128"/>
                  <a:ea typeface="Meiryo UI" panose="020B0604030504040204" pitchFamily="50" charset="-128"/>
                  <a:cs typeface="Times New Roman"/>
                </a:rPr>
                <a:t>蓄積し、</a:t>
              </a:r>
              <a:r>
                <a:rPr lang="ja-JP" altLang="en-US" sz="667" u="sng" kern="100" dirty="0">
                  <a:solidFill>
                    <a:srgbClr val="FF0000"/>
                  </a:solidFill>
                  <a:latin typeface="Meiryo UI" panose="020B0604030504040204" pitchFamily="50" charset="-128"/>
                  <a:ea typeface="Meiryo UI" panose="020B0604030504040204" pitchFamily="50" charset="-128"/>
                  <a:cs typeface="Times New Roman"/>
                </a:rPr>
                <a:t>積極的な新技術の導入などによる</a:t>
              </a:r>
              <a:r>
                <a:rPr lang="ja-JP" altLang="en-US" sz="667" kern="100" dirty="0">
                  <a:solidFill>
                    <a:prstClr val="black"/>
                  </a:solidFill>
                  <a:latin typeface="Meiryo UI" panose="020B0604030504040204" pitchFamily="50" charset="-128"/>
                  <a:ea typeface="Meiryo UI" panose="020B0604030504040204" pitchFamily="50" charset="-128"/>
                  <a:cs typeface="Times New Roman"/>
                </a:rPr>
                <a:t>点検の充実や予防保全対策の拡充、計画的な維持管理や更新の最適化など効率的・効果的な維持管理・更新につなげる </a:t>
              </a:r>
            </a:p>
            <a:p>
              <a:pPr marL="57153" indent="-57153" algn="just" defTabSz="304815">
                <a:lnSpc>
                  <a:spcPts val="11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近接目視が困難な箇所の点検や、業務効率化が図れる場合には、ドローン（無人航空機）も活用</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データ蓄積により、劣化曲線の精度が向上することによっても、点検頻度を見直すことができる。</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4.2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施設特性に応じた維持管理手法の体系化</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○維持管理手法</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安全性・信頼性や</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LCC</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最小化の観点から予防保全による維持管理を原則とし、施設特性や重要度を考慮し、施設ごとの維持管理手法を設定</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○維持管理水準の設定</a:t>
              </a:r>
            </a:p>
            <a:p>
              <a:pPr marL="57153" indent="-57153" algn="just" defTabSz="304815">
                <a:lnSpc>
                  <a:spcPts val="11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安全性・信頼性や</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LCC</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最小化の観点から</a:t>
              </a: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施設の設計条件を含め</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施設特性や重要性を考慮し、施設もしくは部材単位毎に適切に維持管理水準を設定</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蓄積されたデータに基づき、より最適な</a:t>
              </a:r>
              <a:r>
                <a:rPr lang="en-US" altLang="ja-JP" sz="733" u="sng" kern="100" dirty="0">
                  <a:solidFill>
                    <a:srgbClr val="FF0000"/>
                  </a:solidFill>
                  <a:latin typeface="Meiryo UI" panose="020B0604030504040204" pitchFamily="50" charset="-128"/>
                  <a:ea typeface="Meiryo UI" panose="020B0604030504040204" pitchFamily="50" charset="-128"/>
                  <a:cs typeface="Times New Roman"/>
                </a:rPr>
                <a:t>LCC</a:t>
              </a: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となるよう、目標管理水準を最適化</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○更新の考え方</a:t>
              </a:r>
              <a:endParaRPr lang="en-US" altLang="ja-JP" sz="667"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各分野・施設の特性や重要性を考慮し、物理的、機能的、社会的、経済的視点などから総合的に評価し、更新について見極め</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更新判定フローに施設の特性に応じて項目を追加することや、施設更新の実態を考慮して考え方を精査し、更新を見極め</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p:txBody>
        </p:sp>
        <p:sp>
          <p:nvSpPr>
            <p:cNvPr id="16" name="四角形: 角を丸くする 15">
              <a:extLst>
                <a:ext uri="{FF2B5EF4-FFF2-40B4-BE49-F238E27FC236}">
                  <a16:creationId xmlns:a16="http://schemas.microsoft.com/office/drawing/2014/main" id="{3131DFEB-783F-4765-AA46-C83A3DBF16E8}"/>
                </a:ext>
              </a:extLst>
            </p:cNvPr>
            <p:cNvSpPr/>
            <p:nvPr/>
          </p:nvSpPr>
          <p:spPr>
            <a:xfrm>
              <a:off x="74443" y="4143812"/>
              <a:ext cx="8424000" cy="360000"/>
            </a:xfrm>
            <a:prstGeom prst="roundRect">
              <a:avLst>
                <a:gd name="adj" fmla="val 3015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4. </a:t>
              </a:r>
              <a:r>
                <a:rPr lang="ja-JP" altLang="en-US" sz="933" b="1" dirty="0">
                  <a:solidFill>
                    <a:prstClr val="white"/>
                  </a:solidFill>
                  <a:latin typeface="Meiryo UI" panose="020B0604030504040204" pitchFamily="50" charset="-128"/>
                  <a:ea typeface="Meiryo UI" panose="020B0604030504040204" pitchFamily="50" charset="-128"/>
                  <a:cs typeface="Calibri"/>
                </a:rPr>
                <a:t>効率的・効果的な維持管理の推進</a:t>
              </a:r>
            </a:p>
          </p:txBody>
        </p:sp>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defTabSz="304815">
                <a:defRPr/>
              </a:pPr>
              <a:endParaRPr lang="en-US" altLang="zh-TW" sz="2133"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defTabSz="304815">
                <a:defRPr/>
              </a:pPr>
              <a:r>
                <a:rPr lang="zh-TW"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の概要</a:t>
              </a:r>
              <a:endParaRPr lang="zh-TW"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143">
              <a:extLst>
                <a:ext uri="{FF2B5EF4-FFF2-40B4-BE49-F238E27FC236}">
                  <a16:creationId xmlns:a16="http://schemas.microsoft.com/office/drawing/2014/main" id="{1B750DF6-6203-4427-840E-2517982F8A03}"/>
                </a:ext>
              </a:extLst>
            </p:cNvPr>
            <p:cNvSpPr/>
            <p:nvPr/>
          </p:nvSpPr>
          <p:spPr>
            <a:xfrm>
              <a:off x="8563031" y="4236828"/>
              <a:ext cx="4176000" cy="5562720"/>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人材の育成と確保、技術力の向上と継承</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0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技術職員の人材育成および確保、技術力向上と技術継承が重要</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0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外部研修等への職員の積極的な参加を促し、設計・施工から、点検・補修、更新計画の検討まで、一連の流れを習得等に向けた人材育成を検討</a:t>
              </a:r>
              <a:endParaRPr lang="en-US" altLang="ja-JP" sz="733"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データ蓄積・管理体制の確立</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0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点検・診断結果や補修履歴等のデータを継続的に蓄積し、施設の劣化予測や補修対策に活用し、予防保全のレベルアップ</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marL="57153" indent="-57153" algn="just" defTabSz="304815">
                <a:lnSpc>
                  <a:spcPts val="10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民間等の技術動向（どのようなデータで、何ができるか＝シーズ）について引き続き調査し、活用を検討</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現場や地域を重視した維持管理の実践</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603" indent="-57603" algn="just" defTabSz="304815">
                <a:lnSpc>
                  <a:spcPts val="10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土木事務所が中心となり、地域単位で市町村、大学等とも連携し、維持管理におけるノウハウを共有し、人材育成、技術連携に取組む</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603" indent="-57603" algn="just" defTabSz="304815">
                <a:lnSpc>
                  <a:spcPts val="10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平成</a:t>
              </a:r>
              <a:r>
                <a:rPr lang="en-US" altLang="ja-JP" sz="733" u="sng" kern="100" dirty="0">
                  <a:solidFill>
                    <a:srgbClr val="FF0000"/>
                  </a:solidFill>
                  <a:latin typeface="Meiryo UI" panose="020B0604030504040204" pitchFamily="50" charset="-128"/>
                  <a:ea typeface="Meiryo UI" panose="020B0604030504040204" pitchFamily="50" charset="-128"/>
                  <a:cs typeface="Times New Roman"/>
                </a:rPr>
                <a:t>26</a:t>
              </a: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年度に構築した、地域維持管理連携プラットフォームを活用し、引き続き、維持管理の連携体制を強化</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5.4</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維持管理業務の改善と魅力向上のあり方</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○新技術の活用</a:t>
              </a:r>
            </a:p>
            <a:p>
              <a:pPr marL="57153" indent="-57153" algn="just" defTabSz="304815">
                <a:lnSpc>
                  <a:spcPts val="10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管理者ニーズと技術シーズのマッチングの機会を逃さず捉えるとともに、様々な機会を通して、管理者ニーズの発信や技術シーズを知る機会を広げ、新技術の掘り起こしを推進</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○入札契約制度の改善</a:t>
              </a:r>
            </a:p>
            <a:p>
              <a:pPr marL="57153" indent="-57153" algn="just" defTabSz="304815">
                <a:lnSpc>
                  <a:spcPts val="1000"/>
                </a:lnSpc>
                <a:buFont typeface="Arial" panose="020B0604020202020204" pitchFamily="34" charset="0"/>
                <a:buChar char="•"/>
                <a:defRPr/>
              </a:pPr>
              <a:r>
                <a:rPr lang="ja-JP" altLang="en-US" sz="733" u="sng" kern="100" dirty="0">
                  <a:solidFill>
                    <a:srgbClr val="FF0000"/>
                  </a:solidFill>
                  <a:latin typeface="Meiryo UI" panose="020B0604030504040204" pitchFamily="50" charset="-128"/>
                  <a:ea typeface="Meiryo UI" panose="020B0604030504040204" pitchFamily="50" charset="-128"/>
                  <a:cs typeface="Times New Roman"/>
                </a:rPr>
                <a:t>地域単位における維持管理業務を包括的かつ継続的に契約する仕組みについて試行し、検証を行っているところであり、引き続き検討</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○維持管理業務の魅力向上に向けて</a:t>
              </a:r>
              <a:endParaRPr lang="en-US" altLang="ja-JP" sz="733" u="sng" kern="100" dirty="0">
                <a:solidFill>
                  <a:srgbClr val="FF0000"/>
                </a:solidFill>
                <a:latin typeface="Meiryo UI" panose="020B0604030504040204" pitchFamily="50" charset="-128"/>
                <a:ea typeface="Meiryo UI" panose="020B0604030504040204" pitchFamily="50" charset="-128"/>
                <a:cs typeface="Times New Roman"/>
              </a:endParaRPr>
            </a:p>
            <a:p>
              <a:pPr marL="57153" indent="-57153" algn="just" defTabSz="304815">
                <a:lnSpc>
                  <a:spcPts val="10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魅力ある維持管理の取組を紹介し、府民の理解・信頼・共感を醸成</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0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5.5</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計画の検証・改善</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603" indent="-57603" algn="just" defTabSz="304815">
                <a:lnSpc>
                  <a:spcPts val="10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維持管理目標（方針）の明確化、共有、</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の確認などを行い、</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サイクルによるマネジメントを推進</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四角形: 角を丸くする 7">
              <a:extLst>
                <a:ext uri="{FF2B5EF4-FFF2-40B4-BE49-F238E27FC236}">
                  <a16:creationId xmlns:a16="http://schemas.microsoft.com/office/drawing/2014/main" id="{8DACCACD-44E1-4FC6-8415-E9F5FB5DD2A5}"/>
                </a:ext>
              </a:extLst>
            </p:cNvPr>
            <p:cNvSpPr/>
            <p:nvPr/>
          </p:nvSpPr>
          <p:spPr>
            <a:xfrm>
              <a:off x="8548800" y="4143808"/>
              <a:ext cx="4176000" cy="360000"/>
            </a:xfrm>
            <a:prstGeom prst="roundRect">
              <a:avLst>
                <a:gd name="adj" fmla="val 3015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5. </a:t>
              </a:r>
              <a:r>
                <a:rPr lang="ja-JP" altLang="en-US" sz="933"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9" name="角丸四角形 143">
              <a:extLst>
                <a:ext uri="{FF2B5EF4-FFF2-40B4-BE49-F238E27FC236}">
                  <a16:creationId xmlns:a16="http://schemas.microsoft.com/office/drawing/2014/main" id="{3021A96B-58F6-4193-80BD-439475D148A1}"/>
                </a:ext>
              </a:extLst>
            </p:cNvPr>
            <p:cNvSpPr/>
            <p:nvPr/>
          </p:nvSpPr>
          <p:spPr>
            <a:xfrm>
              <a:off x="76201" y="684462"/>
              <a:ext cx="4176000" cy="3389105"/>
            </a:xfrm>
            <a:prstGeom prst="round2SameRect">
              <a:avLst>
                <a:gd name="adj1" fmla="val 0"/>
                <a:gd name="adj2" fmla="val 3616"/>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2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対象施設</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大阪府が管理する都市基盤施設のうち、道路、河川・砂防、公園、下水道、港湾・海岸の各分野の施設・設備等を対象</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200"/>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2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1.2</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対象期間</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本計画は、中長期的な維持管理・更新を見据えつつ、今後</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10</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年程度の取組を着実に進めるために策定</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各分野・施設の行動計画については、</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サイクルに基づき概ね</a:t>
              </a:r>
              <a:r>
                <a:rPr lang="en-US" altLang="ja-JP" sz="733" kern="100" dirty="0">
                  <a:solidFill>
                    <a:prstClr val="black"/>
                  </a:solidFill>
                  <a:latin typeface="Meiryo UI" panose="020B0604030504040204" pitchFamily="50" charset="-128"/>
                  <a:ea typeface="Meiryo UI" panose="020B0604030504040204" pitchFamily="50" charset="-128"/>
                  <a:cs typeface="Times New Roman"/>
                </a:rPr>
                <a:t>5</a:t>
              </a:r>
              <a:r>
                <a:rPr lang="ja-JP" altLang="en-US" sz="733" kern="100" dirty="0">
                  <a:solidFill>
                    <a:prstClr val="black"/>
                  </a:solidFill>
                  <a:latin typeface="Meiryo UI" panose="020B0604030504040204" pitchFamily="50" charset="-128"/>
                  <a:ea typeface="Meiryo UI" panose="020B0604030504040204" pitchFamily="50" charset="-128"/>
                  <a:cs typeface="Times New Roman"/>
                </a:rPr>
                <a:t>年をめどに取組の検証を実施</a:t>
              </a: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buFont typeface="Arial" panose="020B0604020202020204" pitchFamily="34" charset="0"/>
                <a:buChar char="•"/>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2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1.3</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計画構成</a:t>
              </a:r>
            </a:p>
            <a:p>
              <a:pPr marL="57153" indent="-57153" algn="just" defTabSz="304815">
                <a:lnSpc>
                  <a:spcPts val="1200"/>
                </a:lnSpc>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本計画は、効率的・効果的で持続可能な維持管理の基本的な考え方を示した「基本方針」と、それらを踏まえた分野・施設毎の具体的な対応方針を定める「行動計画（個別施設計画）」で構成</a:t>
              </a:r>
            </a:p>
          </p:txBody>
        </p:sp>
        <p:sp>
          <p:nvSpPr>
            <p:cNvPr id="10" name="四角形: 角を丸くする 9">
              <a:extLst>
                <a:ext uri="{FF2B5EF4-FFF2-40B4-BE49-F238E27FC236}">
                  <a16:creationId xmlns:a16="http://schemas.microsoft.com/office/drawing/2014/main" id="{F1668FD7-4412-4C18-AC75-9A314ED40239}"/>
                </a:ext>
              </a:extLst>
            </p:cNvPr>
            <p:cNvSpPr/>
            <p:nvPr/>
          </p:nvSpPr>
          <p:spPr>
            <a:xfrm>
              <a:off x="76201" y="568289"/>
              <a:ext cx="4176000" cy="360000"/>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1. </a:t>
              </a:r>
              <a:r>
                <a:rPr lang="ja-JP" altLang="en-US" sz="933" b="1" dirty="0">
                  <a:solidFill>
                    <a:prstClr val="white"/>
                  </a:solidFill>
                  <a:latin typeface="Meiryo UI" panose="020B0604030504040204" pitchFamily="50" charset="-128"/>
                  <a:ea typeface="Meiryo UI" panose="020B0604030504040204" pitchFamily="50" charset="-128"/>
                  <a:cs typeface="Calibri"/>
                </a:rPr>
                <a:t>大阪府都市基盤施設長寿命化</a:t>
              </a:r>
              <a:r>
                <a:rPr lang="ja-JP" altLang="en-US" sz="933" b="1">
                  <a:solidFill>
                    <a:prstClr val="white"/>
                  </a:solidFill>
                  <a:latin typeface="Meiryo UI" panose="020B0604030504040204" pitchFamily="50" charset="-128"/>
                  <a:ea typeface="Meiryo UI" panose="020B0604030504040204" pitchFamily="50" charset="-128"/>
                  <a:cs typeface="Calibri"/>
                </a:rPr>
                <a:t>計画の対象・構成</a:t>
              </a:r>
              <a:endParaRPr lang="ja-JP" altLang="en-US" sz="933" b="1" dirty="0">
                <a:solidFill>
                  <a:prstClr val="white"/>
                </a:solidFill>
                <a:latin typeface="Meiryo UI" panose="020B0604030504040204" pitchFamily="50" charset="-128"/>
                <a:ea typeface="Meiryo UI" panose="020B0604030504040204" pitchFamily="50" charset="-128"/>
                <a:cs typeface="Calibri"/>
              </a:endParaRPr>
            </a:p>
          </p:txBody>
        </p:sp>
        <p:sp>
          <p:nvSpPr>
            <p:cNvPr id="11" name="角丸四角形 143">
              <a:extLst>
                <a:ext uri="{FF2B5EF4-FFF2-40B4-BE49-F238E27FC236}">
                  <a16:creationId xmlns:a16="http://schemas.microsoft.com/office/drawing/2014/main" id="{3BF2FF71-5912-4831-A771-3ECDF2F8B60C}"/>
                </a:ext>
              </a:extLst>
            </p:cNvPr>
            <p:cNvSpPr/>
            <p:nvPr/>
          </p:nvSpPr>
          <p:spPr>
            <a:xfrm>
              <a:off x="4324074" y="695472"/>
              <a:ext cx="4176000" cy="3367063"/>
            </a:xfrm>
            <a:prstGeom prst="round2SameRect">
              <a:avLst>
                <a:gd name="adj1" fmla="val 0"/>
                <a:gd name="adj2" fmla="val 3616"/>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en-US" altLang="ja-JP" sz="733" b="1" kern="100" dirty="0">
                  <a:solidFill>
                    <a:prstClr val="black"/>
                  </a:solidFill>
                  <a:latin typeface="Meiryo UI" panose="020B0604030504040204" pitchFamily="50" charset="-128"/>
                  <a:ea typeface="Meiryo UI" panose="020B0604030504040204" pitchFamily="50" charset="-128"/>
                  <a:cs typeface="Times New Roman"/>
                </a:rPr>
                <a:t>2.1</a:t>
              </a:r>
              <a:r>
                <a:rPr lang="ja-JP" altLang="en-US" sz="733" b="1" kern="100" dirty="0">
                  <a:solidFill>
                    <a:prstClr val="black"/>
                  </a:solidFill>
                  <a:latin typeface="Meiryo UI" panose="020B0604030504040204" pitchFamily="50" charset="-128"/>
                  <a:ea typeface="Meiryo UI" panose="020B0604030504040204" pitchFamily="50" charset="-128"/>
                  <a:cs typeface="Times New Roman"/>
                </a:rPr>
                <a:t>　維持管理の現状</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建設後</a:t>
              </a:r>
              <a:r>
                <a:rPr lang="en-US" altLang="ja-JP" sz="733"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733" kern="100" dirty="0">
                  <a:solidFill>
                    <a:schemeClr val="tx1"/>
                  </a:solidFill>
                  <a:latin typeface="Meiryo UI" panose="020B0604030504040204" pitchFamily="50" charset="-128"/>
                  <a:ea typeface="Meiryo UI" panose="020B0604030504040204" pitchFamily="50" charset="-128"/>
                  <a:cs typeface="Times New Roman"/>
                </a:rPr>
                <a:t>年以上経過した施設が多数を占め、施設の高齢化が顕著</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橋梁や下水（管渠）等は健全な施設の割合が増加傾向にある一方で、舗装やモノレール等は健全な施設の割合が減少傾向</a:t>
              </a:r>
              <a:endParaRPr lang="en-US" altLang="ja-JP" sz="733" kern="100" dirty="0">
                <a:solidFill>
                  <a:schemeClr val="tx1"/>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地域維持管理連携プラットフォームを設立し、ノウハウや情報の共有</a:t>
              </a:r>
              <a:endParaRPr lang="en-US" altLang="ja-JP" sz="733" kern="100" dirty="0">
                <a:solidFill>
                  <a:schemeClr val="tx1"/>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維持管理</a:t>
              </a:r>
              <a:r>
                <a:rPr lang="en-US" altLang="ja-JP" sz="733" kern="100" dirty="0">
                  <a:solidFill>
                    <a:schemeClr val="tx1"/>
                  </a:solidFill>
                  <a:latin typeface="Meiryo UI" panose="020B0604030504040204" pitchFamily="50" charset="-128"/>
                  <a:ea typeface="Meiryo UI" panose="020B0604030504040204" pitchFamily="50" charset="-128"/>
                  <a:cs typeface="Times New Roman"/>
                </a:rPr>
                <a:t>DB</a:t>
              </a:r>
              <a:r>
                <a:rPr lang="ja-JP" altLang="en-US" sz="733" kern="100" dirty="0">
                  <a:solidFill>
                    <a:schemeClr val="tx1"/>
                  </a:solidFill>
                  <a:latin typeface="Meiryo UI" panose="020B0604030504040204" pitchFamily="50" charset="-128"/>
                  <a:ea typeface="Meiryo UI" panose="020B0604030504040204" pitchFamily="50" charset="-128"/>
                  <a:cs typeface="Times New Roman"/>
                </a:rPr>
                <a:t>により、点検・診断結果や補修履歴等のデータを一元管理</a:t>
              </a:r>
              <a:endParaRPr lang="en-US" altLang="ja-JP" sz="733" kern="100" dirty="0">
                <a:solidFill>
                  <a:schemeClr val="tx1"/>
                </a:solidFill>
                <a:latin typeface="Meiryo UI" panose="020B0604030504040204" pitchFamily="50" charset="-128"/>
                <a:ea typeface="Meiryo UI" panose="020B0604030504040204" pitchFamily="50" charset="-128"/>
                <a:cs typeface="Times New Roman"/>
              </a:endParaRPr>
            </a:p>
            <a:p>
              <a:pPr algn="just" defTabSz="304815">
                <a:lnSpc>
                  <a:spcPts val="1100"/>
                </a:lnSpc>
                <a:defRPr/>
              </a:pPr>
              <a:r>
                <a:rPr lang="en-US" altLang="ja-JP" sz="733" b="1" kern="100" dirty="0">
                  <a:solidFill>
                    <a:schemeClr val="tx1"/>
                  </a:solidFill>
                  <a:latin typeface="Meiryo UI" panose="020B0604030504040204" pitchFamily="50" charset="-128"/>
                  <a:ea typeface="Meiryo UI" panose="020B0604030504040204" pitchFamily="50" charset="-128"/>
                  <a:cs typeface="Times New Roman"/>
                </a:rPr>
                <a:t>2.2</a:t>
              </a:r>
              <a:r>
                <a:rPr lang="ja-JP" altLang="en-US" sz="733" b="1" kern="100" dirty="0">
                  <a:solidFill>
                    <a:schemeClr val="tx1"/>
                  </a:solidFill>
                  <a:latin typeface="Meiryo UI" panose="020B0604030504040204" pitchFamily="50" charset="-128"/>
                  <a:ea typeface="Meiryo UI" panose="020B0604030504040204" pitchFamily="50" charset="-128"/>
                  <a:cs typeface="Times New Roman"/>
                </a:rPr>
                <a:t>　課題認識</a:t>
              </a:r>
              <a:endParaRPr lang="en-US" altLang="ja-JP" sz="733" b="1" kern="100" dirty="0">
                <a:solidFill>
                  <a:schemeClr val="tx1"/>
                </a:solidFill>
                <a:latin typeface="Meiryo UI" panose="020B0604030504040204" pitchFamily="50" charset="-128"/>
                <a:ea typeface="Meiryo UI" panose="020B0604030504040204" pitchFamily="50" charset="-128"/>
                <a:cs typeface="Times New Roman"/>
              </a:endParaRP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点検業務の効率化、、的確な診断・評価、蓄積データに基づく最適なタイミングでの維持管理の実施、施設の特性等を考慮した更新の見極め</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多面的にアプローチを行うことにより、全体としての最適化を目指すとともに、分野横断的な情報共有を図り、継続的に検証、改善等を行う</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確実な技術の継承と専門的な技術を有する職員の育成や確保</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府、市町村の管理者同士が一体となる維持管理の連携体制の強化</a:t>
              </a:r>
            </a:p>
            <a:p>
              <a:pPr marL="57153" indent="-57153" algn="just" defTabSz="304815">
                <a:lnSpc>
                  <a:spcPts val="1100"/>
                </a:lnSpc>
                <a:buFont typeface="Arial" panose="020B0604020202020204" pitchFamily="34" charset="0"/>
                <a:buChar char="•"/>
                <a:defRPr/>
              </a:pPr>
              <a:r>
                <a:rPr lang="ja-JP" altLang="en-US" sz="733" kern="100" dirty="0">
                  <a:solidFill>
                    <a:schemeClr val="tx1"/>
                  </a:solidFill>
                  <a:latin typeface="Meiryo UI" panose="020B0604030504040204" pitchFamily="50" charset="-128"/>
                  <a:ea typeface="Meiryo UI" panose="020B0604030504040204" pitchFamily="50" charset="-128"/>
                  <a:cs typeface="Times New Roman"/>
                </a:rPr>
                <a:t>多様な主体と連携しながら都市基盤施設を守り活かしていく仕組みの充実</a:t>
              </a:r>
            </a:p>
            <a:p>
              <a:pPr marL="57153" indent="-57153" algn="just" defTabSz="304815">
                <a:lnSpc>
                  <a:spcPts val="1267"/>
                </a:lnSpc>
                <a:buFont typeface="Arial" panose="020B0604020202020204" pitchFamily="34" charset="0"/>
                <a:buChar char="•"/>
                <a:defRPr/>
              </a:pPr>
              <a:endParaRPr lang="ja-JP" altLang="en-US" sz="733"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 name="四角形: 角を丸くする 11">
              <a:extLst>
                <a:ext uri="{FF2B5EF4-FFF2-40B4-BE49-F238E27FC236}">
                  <a16:creationId xmlns:a16="http://schemas.microsoft.com/office/drawing/2014/main" id="{5A365DB9-3B48-4F35-A86A-4944D1C170DB}"/>
                </a:ext>
              </a:extLst>
            </p:cNvPr>
            <p:cNvSpPr/>
            <p:nvPr/>
          </p:nvSpPr>
          <p:spPr>
            <a:xfrm>
              <a:off x="4324075" y="579003"/>
              <a:ext cx="4176000" cy="360000"/>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2. </a:t>
              </a:r>
              <a:r>
                <a:rPr lang="ja-JP" altLang="en-US" sz="933" b="1" dirty="0">
                  <a:solidFill>
                    <a:prstClr val="white"/>
                  </a:solidFill>
                  <a:latin typeface="Meiryo UI" panose="020B0604030504040204" pitchFamily="50" charset="-128"/>
                  <a:ea typeface="Meiryo UI" panose="020B0604030504040204" pitchFamily="50" charset="-128"/>
                  <a:cs typeface="Calibri"/>
                </a:rPr>
                <a:t>大阪府における維持管理・更新の現状と課題</a:t>
              </a:r>
            </a:p>
          </p:txBody>
        </p:sp>
        <p:sp>
          <p:nvSpPr>
            <p:cNvPr id="13" name="角丸四角形 143">
              <a:extLst>
                <a:ext uri="{FF2B5EF4-FFF2-40B4-BE49-F238E27FC236}">
                  <a16:creationId xmlns:a16="http://schemas.microsoft.com/office/drawing/2014/main" id="{29EC9388-17CA-4992-BF41-21B89A213DA9}"/>
                </a:ext>
              </a:extLst>
            </p:cNvPr>
            <p:cNvSpPr/>
            <p:nvPr/>
          </p:nvSpPr>
          <p:spPr>
            <a:xfrm>
              <a:off x="8548800" y="662420"/>
              <a:ext cx="4176000" cy="3411147"/>
            </a:xfrm>
            <a:prstGeom prst="roundRect">
              <a:avLst>
                <a:gd name="adj" fmla="val 2889"/>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defTabSz="304815">
                <a:lnSpc>
                  <a:spcPts val="1267"/>
                </a:lnSpc>
                <a:defRPr/>
              </a:pPr>
              <a:endParaRPr lang="en-US" altLang="ja-JP" sz="733"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spcAft>
                  <a:spcPts val="533"/>
                </a:spcAft>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日常的な維持管理を着実に実践するとともに、予防保全を中心とした計画的な維持管理により、都市基盤施設を可能な限り使い続けることを基本としつつ、施設の更新についても的確に見極めていく等の、</a:t>
              </a:r>
              <a:r>
                <a:rPr lang="ja-JP" altLang="en-US" sz="733" b="1" u="sng" kern="100" dirty="0">
                  <a:solidFill>
                    <a:prstClr val="black"/>
                  </a:solidFill>
                  <a:latin typeface="Meiryo UI" panose="020B0604030504040204" pitchFamily="50" charset="-128"/>
                  <a:ea typeface="Meiryo UI" panose="020B0604030504040204" pitchFamily="50" charset="-128"/>
                  <a:cs typeface="Times New Roman"/>
                </a:rPr>
                <a:t>「効率的・効果的な維持管理」の推進</a:t>
              </a:r>
              <a:endParaRPr lang="en-US" altLang="ja-JP" sz="733"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defTabSz="304815">
                <a:lnSpc>
                  <a:spcPts val="1200"/>
                </a:lnSpc>
                <a:spcAft>
                  <a:spcPts val="533"/>
                </a:spcAft>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将来にわたり的確に維持管理を実践するため、人材の育成と確保、技術力の向上と継承に加え、市町村など多様な主体と連携しながら地域単位で都市基盤施設を守り活かしていく</a:t>
              </a:r>
              <a:r>
                <a:rPr lang="ja-JP" altLang="en-US" sz="733" b="1" u="sng" kern="100" dirty="0">
                  <a:solidFill>
                    <a:prstClr val="black"/>
                  </a:solidFill>
                  <a:latin typeface="Meiryo UI" panose="020B0604030504040204" pitchFamily="50" charset="-128"/>
                  <a:ea typeface="Meiryo UI" panose="020B0604030504040204" pitchFamily="50" charset="-128"/>
                  <a:cs typeface="Times New Roman"/>
                </a:rPr>
                <a:t>「持続可能な維持管理の仕組み」の構築</a:t>
              </a:r>
            </a:p>
            <a:p>
              <a:pPr marL="57153" indent="-57153" algn="just" defTabSz="304815">
                <a:lnSpc>
                  <a:spcPts val="1200"/>
                </a:lnSpc>
                <a:spcAft>
                  <a:spcPts val="533"/>
                </a:spcAft>
                <a:buFont typeface="Arial" panose="020B0604020202020204" pitchFamily="34" charset="0"/>
                <a:buChar char="•"/>
                <a:defRPr/>
              </a:pPr>
              <a:r>
                <a:rPr lang="ja-JP" altLang="en-US" sz="733" kern="100" dirty="0">
                  <a:solidFill>
                    <a:prstClr val="black"/>
                  </a:solidFill>
                  <a:latin typeface="Meiryo UI" panose="020B0604030504040204" pitchFamily="50" charset="-128"/>
                  <a:ea typeface="Meiryo UI" panose="020B0604030504040204" pitchFamily="50" charset="-128"/>
                  <a:cs typeface="Times New Roman"/>
                </a:rPr>
                <a:t>様々な維持管理業務を行うにあたり、限られた資源（財源・人材）を有効に活用し、府民ニーズや施設の実態把握に努め、何をすべきかを明確にした上で、実施可能なものから実践し、検証・改善を図るとともに、府民に対し取組の効果をわかりやすく説明できるよう</a:t>
              </a:r>
              <a:r>
                <a:rPr lang="ja-JP" altLang="en-US" sz="733" b="1" u="sng" kern="100" dirty="0">
                  <a:solidFill>
                    <a:prstClr val="black"/>
                  </a:solidFill>
                  <a:latin typeface="Meiryo UI" panose="020B0604030504040204" pitchFamily="50" charset="-128"/>
                  <a:ea typeface="Meiryo UI" panose="020B0604030504040204" pitchFamily="50" charset="-128"/>
                  <a:cs typeface="Times New Roman"/>
                </a:rPr>
                <a:t>「継続的な</a:t>
              </a:r>
              <a:r>
                <a:rPr lang="en-US" altLang="ja-JP" sz="733" b="1" u="sng"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733" b="1" u="sng" kern="100" dirty="0">
                  <a:solidFill>
                    <a:prstClr val="black"/>
                  </a:solidFill>
                  <a:latin typeface="Meiryo UI" panose="020B0604030504040204" pitchFamily="50" charset="-128"/>
                  <a:ea typeface="Meiryo UI" panose="020B0604030504040204" pitchFamily="50" charset="-128"/>
                  <a:cs typeface="Times New Roman"/>
                </a:rPr>
                <a:t>サイクルによるマネジメント」の推進</a:t>
              </a:r>
            </a:p>
          </p:txBody>
        </p:sp>
        <p:sp>
          <p:nvSpPr>
            <p:cNvPr id="14" name="四角形: 角を丸くする 13">
              <a:extLst>
                <a:ext uri="{FF2B5EF4-FFF2-40B4-BE49-F238E27FC236}">
                  <a16:creationId xmlns:a16="http://schemas.microsoft.com/office/drawing/2014/main" id="{DF9926A9-0AE2-43BA-95BB-C2D9CA2C763B}"/>
                </a:ext>
              </a:extLst>
            </p:cNvPr>
            <p:cNvSpPr/>
            <p:nvPr/>
          </p:nvSpPr>
          <p:spPr>
            <a:xfrm>
              <a:off x="8548801" y="568286"/>
              <a:ext cx="4176000" cy="360000"/>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933" b="1" dirty="0">
                  <a:solidFill>
                    <a:prstClr val="white"/>
                  </a:solidFill>
                  <a:latin typeface="Meiryo UI" panose="020B0604030504040204" pitchFamily="50" charset="-128"/>
                  <a:ea typeface="Meiryo UI" panose="020B0604030504040204" pitchFamily="50" charset="-128"/>
                  <a:cs typeface="Calibri"/>
                </a:rPr>
                <a:t>3. </a:t>
              </a:r>
              <a:r>
                <a:rPr lang="ja-JP" altLang="en-US" sz="933" b="1" dirty="0">
                  <a:solidFill>
                    <a:prstClr val="white"/>
                  </a:solidFill>
                  <a:latin typeface="Meiryo UI" panose="020B0604030504040204" pitchFamily="50" charset="-128"/>
                  <a:ea typeface="Meiryo UI" panose="020B0604030504040204" pitchFamily="50" charset="-128"/>
                  <a:cs typeface="Calibri"/>
                </a:rPr>
                <a:t>戦略的維持管理の方針</a:t>
              </a:r>
            </a:p>
          </p:txBody>
        </p:sp>
      </p:grpSp>
      <p:sp>
        <p:nvSpPr>
          <p:cNvPr id="2" name="スライド番号プレースホルダー 1">
            <a:extLst>
              <a:ext uri="{FF2B5EF4-FFF2-40B4-BE49-F238E27FC236}">
                <a16:creationId xmlns:a16="http://schemas.microsoft.com/office/drawing/2014/main" id="{B83B42CA-2ED5-4097-B6D8-2A6F66CE754F}"/>
              </a:ext>
            </a:extLst>
          </p:cNvPr>
          <p:cNvSpPr>
            <a:spLocks noGrp="1"/>
          </p:cNvSpPr>
          <p:nvPr>
            <p:ph type="sldNum" sz="quarter" idx="12"/>
          </p:nvPr>
        </p:nvSpPr>
        <p:spPr>
          <a:xfrm>
            <a:off x="7083280" y="6492875"/>
            <a:ext cx="2057400" cy="365125"/>
          </a:xfrm>
        </p:spPr>
        <p:txBody>
          <a:bodyPr/>
          <a:lstStyle/>
          <a:p>
            <a:fld id="{DFBD46BF-C167-4144-8AC7-4A29EC177D91}" type="slidenum">
              <a:rPr kumimoji="1" lang="ja-JP" altLang="en-US" smtClean="0"/>
              <a:t>4</a:t>
            </a:fld>
            <a:endParaRPr kumimoji="1" lang="ja-JP" altLang="en-US" dirty="0"/>
          </a:p>
        </p:txBody>
      </p:sp>
    </p:spTree>
    <p:extLst>
      <p:ext uri="{BB962C8B-B14F-4D97-AF65-F5344CB8AC3E}">
        <p14:creationId xmlns:p14="http://schemas.microsoft.com/office/powerpoint/2010/main" val="252599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角丸四角形 143">
            <a:extLst>
              <a:ext uri="{FF2B5EF4-FFF2-40B4-BE49-F238E27FC236}">
                <a16:creationId xmlns:a16="http://schemas.microsoft.com/office/drawing/2014/main" id="{214D9003-0A92-47F2-B537-554207199CED}"/>
              </a:ext>
            </a:extLst>
          </p:cNvPr>
          <p:cNvSpPr/>
          <p:nvPr/>
        </p:nvSpPr>
        <p:spPr>
          <a:xfrm>
            <a:off x="6233945" y="3768827"/>
            <a:ext cx="2779656" cy="2107115"/>
          </a:xfrm>
          <a:prstGeom prst="round2SameRect">
            <a:avLst>
              <a:gd name="adj1" fmla="val 0"/>
              <a:gd name="adj2" fmla="val 13038"/>
            </a:avLst>
          </a:prstGeom>
          <a:solidFill>
            <a:schemeClr val="bg1">
              <a:lumMod val="95000"/>
            </a:schemeClr>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3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800" b="1" kern="100" dirty="0">
                <a:solidFill>
                  <a:prstClr val="black"/>
                </a:solidFill>
                <a:latin typeface="Meiryo UI" panose="020B0604030504040204" pitchFamily="50" charset="-128"/>
                <a:ea typeface="Meiryo UI" panose="020B0604030504040204" pitchFamily="50" charset="-128"/>
                <a:cs typeface="Times New Roman"/>
              </a:rPr>
              <a:t>Ex.</a:t>
            </a:r>
            <a:r>
              <a:rPr lang="ja-JP" altLang="en-US" sz="800" b="1" kern="100" dirty="0">
                <a:solidFill>
                  <a:prstClr val="black"/>
                </a:solidFill>
                <a:latin typeface="Meiryo UI" panose="020B0604030504040204" pitchFamily="50" charset="-128"/>
                <a:ea typeface="Meiryo UI" panose="020B0604030504040204" pitchFamily="50" charset="-128"/>
                <a:cs typeface="Times New Roman"/>
              </a:rPr>
              <a:t>道路</a:t>
            </a:r>
            <a:endParaRPr lang="en-US" altLang="ja-JP" sz="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・橋梁</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・トンネル</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・舗装</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・コンクリート構造物</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・横断歩道橋</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・道路法面</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・道路照明灯、案内標識</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・日常点検（排水施設）</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・モノレール</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・街路樹</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・道路関連施設</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4" name="角丸四角形 143">
            <a:extLst>
              <a:ext uri="{FF2B5EF4-FFF2-40B4-BE49-F238E27FC236}">
                <a16:creationId xmlns:a16="http://schemas.microsoft.com/office/drawing/2014/main" id="{066A8DD6-182E-4263-AF68-BE0D698701B9}"/>
              </a:ext>
            </a:extLst>
          </p:cNvPr>
          <p:cNvSpPr/>
          <p:nvPr/>
        </p:nvSpPr>
        <p:spPr>
          <a:xfrm>
            <a:off x="3209163" y="3254983"/>
            <a:ext cx="2834167" cy="3462755"/>
          </a:xfrm>
          <a:prstGeom prst="round2SameRect">
            <a:avLst>
              <a:gd name="adj1" fmla="val 0"/>
              <a:gd name="adj2" fmla="val 434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marL="57153" indent="-57153" algn="just">
              <a:lnSpc>
                <a:spcPct val="200000"/>
              </a:lnSpc>
              <a:buFont typeface="Arial" panose="020B0604020202020204" pitchFamily="34" charset="0"/>
              <a:buChar char="•"/>
              <a:defRPr/>
            </a:pPr>
            <a:endParaRPr lang="en-US" altLang="ja-JP" sz="800"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57" name="正方形/長方形 56">
            <a:extLst>
              <a:ext uri="{FF2B5EF4-FFF2-40B4-BE49-F238E27FC236}">
                <a16:creationId xmlns:a16="http://schemas.microsoft.com/office/drawing/2014/main" id="{0C3FA9A2-3EEB-41A0-8C23-EC68CD8EF346}"/>
              </a:ext>
            </a:extLst>
          </p:cNvPr>
          <p:cNvSpPr/>
          <p:nvPr/>
        </p:nvSpPr>
        <p:spPr>
          <a:xfrm>
            <a:off x="3278191" y="3449668"/>
            <a:ext cx="2700105" cy="2085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Ex.</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道路</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3.1</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橋梁施設</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3.1.1</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施設の現状　</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3.1.2</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点検、診断・評価</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3.1.3</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維持管理手法、維持管理水準、更新フロー</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3.1.4</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重点化指標・優先順位</a:t>
            </a:r>
          </a:p>
          <a:p>
            <a:pPr algn="just">
              <a:lnSpc>
                <a:spcPts val="16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3.1.5</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日常的維持管理</a:t>
            </a:r>
          </a:p>
          <a:p>
            <a:pPr algn="just">
              <a:lnSpc>
                <a:spcPts val="16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3.1.6</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維持管理を見通した新設工事上の工夫</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3.1.7</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新技術の活用</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6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3.1.8</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効果検証</a:t>
            </a:r>
          </a:p>
        </p:txBody>
      </p:sp>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2514"/>
            <a:ext cx="9144000" cy="334989"/>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99962" y="9013"/>
            <a:ext cx="9004372" cy="338554"/>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の構成</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a:extLst>
              <a:ext uri="{FF2B5EF4-FFF2-40B4-BE49-F238E27FC236}">
                <a16:creationId xmlns:a16="http://schemas.microsoft.com/office/drawing/2014/main" id="{6D112CE6-DF55-4BBB-BC5D-7A48F6DF6649}"/>
              </a:ext>
            </a:extLst>
          </p:cNvPr>
          <p:cNvGrpSpPr/>
          <p:nvPr/>
        </p:nvGrpSpPr>
        <p:grpSpPr>
          <a:xfrm>
            <a:off x="138524" y="5528698"/>
            <a:ext cx="2867938" cy="1195839"/>
            <a:chOff x="50010" y="5426061"/>
            <a:chExt cx="2640000" cy="1195839"/>
          </a:xfrm>
        </p:grpSpPr>
        <p:sp>
          <p:nvSpPr>
            <p:cNvPr id="7" name="角丸四角形 143">
              <a:extLst>
                <a:ext uri="{FF2B5EF4-FFF2-40B4-BE49-F238E27FC236}">
                  <a16:creationId xmlns:a16="http://schemas.microsoft.com/office/drawing/2014/main" id="{1B750DF6-6203-4427-840E-2517982F8A03}"/>
                </a:ext>
              </a:extLst>
            </p:cNvPr>
            <p:cNvSpPr/>
            <p:nvPr/>
          </p:nvSpPr>
          <p:spPr>
            <a:xfrm>
              <a:off x="50010" y="5492915"/>
              <a:ext cx="2640000" cy="1128985"/>
            </a:xfrm>
            <a:prstGeom prst="round2SameRect">
              <a:avLst>
                <a:gd name="adj1" fmla="val 0"/>
                <a:gd name="adj2" fmla="val 7370"/>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5.1</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人材の育成と確保、技術力の向上と継承</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5.2</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現場や地域を重視した維持管理の実践</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5.3</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維持管理業務の改善と魅力向上のあり方</a:t>
              </a:r>
            </a:p>
          </p:txBody>
        </p:sp>
        <p:sp>
          <p:nvSpPr>
            <p:cNvPr id="8" name="四角形: 角を丸くする 7">
              <a:extLst>
                <a:ext uri="{FF2B5EF4-FFF2-40B4-BE49-F238E27FC236}">
                  <a16:creationId xmlns:a16="http://schemas.microsoft.com/office/drawing/2014/main" id="{8DACCACD-44E1-4FC6-8415-E9F5FB5DD2A5}"/>
                </a:ext>
              </a:extLst>
            </p:cNvPr>
            <p:cNvSpPr/>
            <p:nvPr/>
          </p:nvSpPr>
          <p:spPr>
            <a:xfrm>
              <a:off x="50010" y="5426061"/>
              <a:ext cx="2640000" cy="248905"/>
            </a:xfrm>
            <a:prstGeom prst="roundRect">
              <a:avLst>
                <a:gd name="adj" fmla="val 3015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1000" b="1" dirty="0">
                  <a:solidFill>
                    <a:prstClr val="white"/>
                  </a:solidFill>
                  <a:latin typeface="Meiryo UI" panose="020B0604030504040204" pitchFamily="50" charset="-128"/>
                  <a:ea typeface="Meiryo UI" panose="020B0604030504040204" pitchFamily="50" charset="-128"/>
                  <a:cs typeface="Calibri"/>
                </a:rPr>
                <a:t>5. </a:t>
              </a:r>
              <a:r>
                <a:rPr lang="ja-JP" altLang="en-US" sz="1000"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grpSp>
      <p:grpSp>
        <p:nvGrpSpPr>
          <p:cNvPr id="30" name="グループ化 29">
            <a:extLst>
              <a:ext uri="{FF2B5EF4-FFF2-40B4-BE49-F238E27FC236}">
                <a16:creationId xmlns:a16="http://schemas.microsoft.com/office/drawing/2014/main" id="{239CB2D7-EB4B-46DE-856E-3EF300A91B2E}"/>
              </a:ext>
            </a:extLst>
          </p:cNvPr>
          <p:cNvGrpSpPr/>
          <p:nvPr/>
        </p:nvGrpSpPr>
        <p:grpSpPr>
          <a:xfrm>
            <a:off x="156141" y="682712"/>
            <a:ext cx="2827938" cy="1153479"/>
            <a:chOff x="54401" y="812016"/>
            <a:chExt cx="2640000" cy="1102669"/>
          </a:xfrm>
        </p:grpSpPr>
        <p:sp>
          <p:nvSpPr>
            <p:cNvPr id="9" name="角丸四角形 143">
              <a:extLst>
                <a:ext uri="{FF2B5EF4-FFF2-40B4-BE49-F238E27FC236}">
                  <a16:creationId xmlns:a16="http://schemas.microsoft.com/office/drawing/2014/main" id="{3021A96B-58F6-4193-80BD-439475D148A1}"/>
                </a:ext>
              </a:extLst>
            </p:cNvPr>
            <p:cNvSpPr/>
            <p:nvPr/>
          </p:nvSpPr>
          <p:spPr>
            <a:xfrm>
              <a:off x="54401" y="907578"/>
              <a:ext cx="2640000" cy="1007107"/>
            </a:xfrm>
            <a:prstGeom prst="round2SameRect">
              <a:avLst>
                <a:gd name="adj1" fmla="val 0"/>
                <a:gd name="adj2" fmla="val 7408"/>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1.1</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本計画の策定に至る経過</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1.2</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本計画の構成</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1.3</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本計画の主な対象施設</a:t>
              </a:r>
            </a:p>
          </p:txBody>
        </p:sp>
        <p:sp>
          <p:nvSpPr>
            <p:cNvPr id="10" name="四角形: 角を丸くする 9">
              <a:extLst>
                <a:ext uri="{FF2B5EF4-FFF2-40B4-BE49-F238E27FC236}">
                  <a16:creationId xmlns:a16="http://schemas.microsoft.com/office/drawing/2014/main" id="{F1668FD7-4412-4C18-AC75-9A314ED40239}"/>
                </a:ext>
              </a:extLst>
            </p:cNvPr>
            <p:cNvSpPr/>
            <p:nvPr/>
          </p:nvSpPr>
          <p:spPr>
            <a:xfrm>
              <a:off x="54401" y="812016"/>
              <a:ext cx="2640000" cy="248905"/>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1000" b="1" dirty="0">
                  <a:solidFill>
                    <a:prstClr val="white"/>
                  </a:solidFill>
                  <a:latin typeface="Meiryo UI" panose="020B0604030504040204" pitchFamily="50" charset="-128"/>
                  <a:ea typeface="Meiryo UI" panose="020B0604030504040204" pitchFamily="50" charset="-128"/>
                  <a:cs typeface="Calibri"/>
                </a:rPr>
                <a:t>1. </a:t>
              </a:r>
              <a:r>
                <a:rPr lang="ja-JP" altLang="en-US" sz="1000" b="1" dirty="0">
                  <a:solidFill>
                    <a:prstClr val="white"/>
                  </a:solidFill>
                  <a:latin typeface="Meiryo UI" panose="020B0604030504040204" pitchFamily="50" charset="-128"/>
                  <a:ea typeface="Meiryo UI" panose="020B0604030504040204" pitchFamily="50" charset="-128"/>
                  <a:cs typeface="Calibri"/>
                </a:rPr>
                <a:t>大阪府都市基盤施設長寿命化計画の構成</a:t>
              </a:r>
            </a:p>
          </p:txBody>
        </p:sp>
      </p:grpSp>
      <p:grpSp>
        <p:nvGrpSpPr>
          <p:cNvPr id="29" name="グループ化 28">
            <a:extLst>
              <a:ext uri="{FF2B5EF4-FFF2-40B4-BE49-F238E27FC236}">
                <a16:creationId xmlns:a16="http://schemas.microsoft.com/office/drawing/2014/main" id="{FE82B27C-FF13-42B2-8232-ECAF86C1D5FA}"/>
              </a:ext>
            </a:extLst>
          </p:cNvPr>
          <p:cNvGrpSpPr/>
          <p:nvPr/>
        </p:nvGrpSpPr>
        <p:grpSpPr>
          <a:xfrm>
            <a:off x="156142" y="1887178"/>
            <a:ext cx="2827941" cy="892947"/>
            <a:chOff x="53143" y="2058002"/>
            <a:chExt cx="2640003" cy="892947"/>
          </a:xfrm>
        </p:grpSpPr>
        <p:sp>
          <p:nvSpPr>
            <p:cNvPr id="11" name="角丸四角形 143">
              <a:extLst>
                <a:ext uri="{FF2B5EF4-FFF2-40B4-BE49-F238E27FC236}">
                  <a16:creationId xmlns:a16="http://schemas.microsoft.com/office/drawing/2014/main" id="{3BF2FF71-5912-4831-A771-3ECDF2F8B60C}"/>
                </a:ext>
              </a:extLst>
            </p:cNvPr>
            <p:cNvSpPr/>
            <p:nvPr/>
          </p:nvSpPr>
          <p:spPr>
            <a:xfrm>
              <a:off x="53143" y="2140623"/>
              <a:ext cx="2640000" cy="810326"/>
            </a:xfrm>
            <a:prstGeom prst="round2SameRect">
              <a:avLst>
                <a:gd name="adj1" fmla="val 0"/>
                <a:gd name="adj2" fmla="val 13038"/>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2.1</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維持管理の現状</a:t>
              </a: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2.2</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課題認識</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 name="四角形: 角を丸くする 11">
              <a:extLst>
                <a:ext uri="{FF2B5EF4-FFF2-40B4-BE49-F238E27FC236}">
                  <a16:creationId xmlns:a16="http://schemas.microsoft.com/office/drawing/2014/main" id="{5A365DB9-3B48-4F35-A86A-4944D1C170DB}"/>
                </a:ext>
              </a:extLst>
            </p:cNvPr>
            <p:cNvSpPr/>
            <p:nvPr/>
          </p:nvSpPr>
          <p:spPr>
            <a:xfrm>
              <a:off x="53146" y="2058002"/>
              <a:ext cx="2640000" cy="248905"/>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1000" b="1" dirty="0">
                  <a:solidFill>
                    <a:prstClr val="white"/>
                  </a:solidFill>
                  <a:latin typeface="Meiryo UI" panose="020B0604030504040204" pitchFamily="50" charset="-128"/>
                  <a:ea typeface="Meiryo UI" panose="020B0604030504040204" pitchFamily="50" charset="-128"/>
                  <a:cs typeface="Calibri"/>
                </a:rPr>
                <a:t>2. </a:t>
              </a:r>
              <a:r>
                <a:rPr lang="ja-JP" altLang="en-US" sz="1000" b="1" dirty="0">
                  <a:solidFill>
                    <a:prstClr val="white"/>
                  </a:solidFill>
                  <a:latin typeface="Meiryo UI" panose="020B0604030504040204" pitchFamily="50" charset="-128"/>
                  <a:ea typeface="Meiryo UI" panose="020B0604030504040204" pitchFamily="50" charset="-128"/>
                  <a:cs typeface="Calibri"/>
                </a:rPr>
                <a:t>大阪府における維持管理・更新の現状と課題</a:t>
              </a:r>
            </a:p>
          </p:txBody>
        </p:sp>
      </p:grpSp>
      <p:grpSp>
        <p:nvGrpSpPr>
          <p:cNvPr id="27" name="グループ化 26">
            <a:extLst>
              <a:ext uri="{FF2B5EF4-FFF2-40B4-BE49-F238E27FC236}">
                <a16:creationId xmlns:a16="http://schemas.microsoft.com/office/drawing/2014/main" id="{7AEDF5DA-924D-49BF-A12A-76C39B6E5E7D}"/>
              </a:ext>
            </a:extLst>
          </p:cNvPr>
          <p:cNvGrpSpPr/>
          <p:nvPr/>
        </p:nvGrpSpPr>
        <p:grpSpPr>
          <a:xfrm>
            <a:off x="156141" y="2840769"/>
            <a:ext cx="2827937" cy="963667"/>
            <a:chOff x="51892" y="3023170"/>
            <a:chExt cx="2655171" cy="963667"/>
          </a:xfrm>
        </p:grpSpPr>
        <p:sp>
          <p:nvSpPr>
            <p:cNvPr id="13" name="角丸四角形 143">
              <a:extLst>
                <a:ext uri="{FF2B5EF4-FFF2-40B4-BE49-F238E27FC236}">
                  <a16:creationId xmlns:a16="http://schemas.microsoft.com/office/drawing/2014/main" id="{29EC9388-17CA-4992-BF41-21B89A213DA9}"/>
                </a:ext>
              </a:extLst>
            </p:cNvPr>
            <p:cNvSpPr/>
            <p:nvPr/>
          </p:nvSpPr>
          <p:spPr>
            <a:xfrm>
              <a:off x="51892" y="3060280"/>
              <a:ext cx="2655171" cy="926557"/>
            </a:xfrm>
            <a:prstGeom prst="roundRect">
              <a:avLst>
                <a:gd name="adj" fmla="val 10414"/>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marL="38102" indent="-38102" algn="just">
                <a:defRPr/>
              </a:pP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a:p>
              <a:pPr marL="38102" indent="-38102" algn="just">
                <a:defRPr/>
              </a:pP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a:p>
              <a:pPr marL="38102" indent="-38102" algn="just">
                <a:defRPr/>
              </a:pP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a:p>
              <a:pPr marL="38102" indent="-38102" algn="just">
                <a:defRPr/>
              </a:pPr>
              <a:r>
                <a:rPr lang="ja-JP" altLang="en-US" sz="900" kern="100" dirty="0">
                  <a:solidFill>
                    <a:prstClr val="black"/>
                  </a:solidFill>
                  <a:latin typeface="Meiryo UI" panose="020B0604030504040204" pitchFamily="50" charset="-128"/>
                  <a:ea typeface="Meiryo UI" panose="020B0604030504040204" pitchFamily="50" charset="-128"/>
                  <a:cs typeface="Times New Roman"/>
                </a:rPr>
                <a:t>・日常的維持管理の着実な実践と、予防保全を中心とした計画的な維持管理により、施設を可能な限り使い続けることを基本等</a:t>
              </a:r>
              <a:endParaRPr lang="en-US" altLang="ja-JP" sz="900"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a:lnSpc>
                  <a:spcPct val="200000"/>
                </a:lnSpc>
                <a:spcAft>
                  <a:spcPts val="533"/>
                </a:spcAft>
                <a:buFont typeface="Arial" panose="020B0604020202020204" pitchFamily="34" charset="0"/>
                <a:buChar char="•"/>
                <a:defRPr/>
              </a:pPr>
              <a:r>
                <a:rPr lang="ja-JP" altLang="en-US" sz="900" u="sng" kern="100" dirty="0">
                  <a:solidFill>
                    <a:prstClr val="black"/>
                  </a:solidFill>
                  <a:latin typeface="Meiryo UI" panose="020B0604030504040204" pitchFamily="50" charset="-128"/>
                  <a:ea typeface="Meiryo UI" panose="020B0604030504040204" pitchFamily="50" charset="-128"/>
                  <a:cs typeface="Times New Roman"/>
                </a:rPr>
                <a:t>「継続的な</a:t>
              </a:r>
              <a:r>
                <a:rPr lang="en-US" altLang="ja-JP" sz="900" u="sng" kern="100" dirty="0">
                  <a:solidFill>
                    <a:prstClr val="black"/>
                  </a:solidFill>
                  <a:latin typeface="Meiryo UI" panose="020B0604030504040204" pitchFamily="50" charset="-128"/>
                  <a:ea typeface="Meiryo UI" panose="020B0604030504040204" pitchFamily="50" charset="-128"/>
                  <a:cs typeface="Times New Roman"/>
                </a:rPr>
                <a:t>PDCA</a:t>
              </a:r>
              <a:r>
                <a:rPr lang="ja-JP" altLang="en-US" sz="900" u="sng" kern="100" dirty="0">
                  <a:solidFill>
                    <a:prstClr val="black"/>
                  </a:solidFill>
                  <a:latin typeface="Meiryo UI" panose="020B0604030504040204" pitchFamily="50" charset="-128"/>
                  <a:ea typeface="Meiryo UI" panose="020B0604030504040204" pitchFamily="50" charset="-128"/>
                  <a:cs typeface="Times New Roman"/>
                </a:rPr>
                <a:t>サイクルによるマネジメントを推進」</a:t>
              </a:r>
            </a:p>
          </p:txBody>
        </p:sp>
        <p:sp>
          <p:nvSpPr>
            <p:cNvPr id="14" name="四角形: 角を丸くする 13">
              <a:extLst>
                <a:ext uri="{FF2B5EF4-FFF2-40B4-BE49-F238E27FC236}">
                  <a16:creationId xmlns:a16="http://schemas.microsoft.com/office/drawing/2014/main" id="{DF9926A9-0AE2-43BA-95BB-C2D9CA2C763B}"/>
                </a:ext>
              </a:extLst>
            </p:cNvPr>
            <p:cNvSpPr/>
            <p:nvPr/>
          </p:nvSpPr>
          <p:spPr>
            <a:xfrm>
              <a:off x="51895" y="3023170"/>
              <a:ext cx="2655168" cy="248905"/>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1000" b="1" dirty="0">
                  <a:solidFill>
                    <a:prstClr val="white"/>
                  </a:solidFill>
                  <a:latin typeface="Meiryo UI" panose="020B0604030504040204" pitchFamily="50" charset="-128"/>
                  <a:ea typeface="Meiryo UI" panose="020B0604030504040204" pitchFamily="50" charset="-128"/>
                  <a:cs typeface="Calibri"/>
                </a:rPr>
                <a:t>3. </a:t>
              </a:r>
              <a:r>
                <a:rPr lang="ja-JP" altLang="en-US" sz="1000" b="1" dirty="0">
                  <a:solidFill>
                    <a:prstClr val="white"/>
                  </a:solidFill>
                  <a:latin typeface="Meiryo UI" panose="020B0604030504040204" pitchFamily="50" charset="-128"/>
                  <a:ea typeface="Meiryo UI" panose="020B0604030504040204" pitchFamily="50" charset="-128"/>
                  <a:cs typeface="Calibri"/>
                </a:rPr>
                <a:t>戦略的維持管理の方針</a:t>
              </a:r>
            </a:p>
          </p:txBody>
        </p:sp>
      </p:grpSp>
      <p:grpSp>
        <p:nvGrpSpPr>
          <p:cNvPr id="26" name="グループ化 25">
            <a:extLst>
              <a:ext uri="{FF2B5EF4-FFF2-40B4-BE49-F238E27FC236}">
                <a16:creationId xmlns:a16="http://schemas.microsoft.com/office/drawing/2014/main" id="{233A70C5-4415-4BAB-84B9-80BA4A3D468E}"/>
              </a:ext>
            </a:extLst>
          </p:cNvPr>
          <p:cNvGrpSpPr/>
          <p:nvPr/>
        </p:nvGrpSpPr>
        <p:grpSpPr>
          <a:xfrm>
            <a:off x="156142" y="3875042"/>
            <a:ext cx="2838818" cy="1596258"/>
            <a:chOff x="53146" y="3835556"/>
            <a:chExt cx="2640001" cy="1596258"/>
          </a:xfrm>
        </p:grpSpPr>
        <p:sp>
          <p:nvSpPr>
            <p:cNvPr id="6" name="角丸四角形 143">
              <a:extLst>
                <a:ext uri="{FF2B5EF4-FFF2-40B4-BE49-F238E27FC236}">
                  <a16:creationId xmlns:a16="http://schemas.microsoft.com/office/drawing/2014/main" id="{719B777E-137C-46D8-862F-B7E4A2BF0DB8}"/>
                </a:ext>
              </a:extLst>
            </p:cNvPr>
            <p:cNvSpPr/>
            <p:nvPr/>
          </p:nvSpPr>
          <p:spPr>
            <a:xfrm>
              <a:off x="53147" y="3902408"/>
              <a:ext cx="2640000" cy="1529406"/>
            </a:xfrm>
            <a:prstGeom prst="round2SameRect">
              <a:avLst>
                <a:gd name="adj1" fmla="val 0"/>
                <a:gd name="adj2" fmla="val 434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4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4.1</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点検、診断・評価の手法や体制等の充実</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4.2</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施設特性に応じた維持管理手法の体系化</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4.3</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重点化指標・優先順位の考え方</a:t>
              </a: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4.4</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日常的な維持管理の着実な実践</a:t>
              </a: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4.5</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長寿命化に資する工夫</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marL="57153" indent="-57153" algn="just">
                <a:lnSpc>
                  <a:spcPct val="200000"/>
                </a:lnSpc>
                <a:buFont typeface="Arial" panose="020B0604020202020204" pitchFamily="34" charset="0"/>
                <a:buChar char="•"/>
                <a:defRPr/>
              </a:pPr>
              <a:endParaRPr lang="en-US" altLang="ja-JP" sz="800"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6" name="四角形: 角を丸くする 15">
              <a:extLst>
                <a:ext uri="{FF2B5EF4-FFF2-40B4-BE49-F238E27FC236}">
                  <a16:creationId xmlns:a16="http://schemas.microsoft.com/office/drawing/2014/main" id="{3131DFEB-783F-4765-AA46-C83A3DBF16E8}"/>
                </a:ext>
              </a:extLst>
            </p:cNvPr>
            <p:cNvSpPr/>
            <p:nvPr/>
          </p:nvSpPr>
          <p:spPr>
            <a:xfrm>
              <a:off x="53146" y="3835556"/>
              <a:ext cx="2640000" cy="248905"/>
            </a:xfrm>
            <a:prstGeom prst="roundRect">
              <a:avLst>
                <a:gd name="adj" fmla="val 3015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1000" b="1" dirty="0">
                  <a:solidFill>
                    <a:prstClr val="white"/>
                  </a:solidFill>
                  <a:latin typeface="Meiryo UI" panose="020B0604030504040204" pitchFamily="50" charset="-128"/>
                  <a:ea typeface="Meiryo UI" panose="020B0604030504040204" pitchFamily="50" charset="-128"/>
                  <a:cs typeface="Calibri"/>
                </a:rPr>
                <a:t>4. </a:t>
              </a:r>
              <a:r>
                <a:rPr lang="ja-JP" altLang="en-US" sz="1000" b="1" dirty="0">
                  <a:solidFill>
                    <a:prstClr val="white"/>
                  </a:solidFill>
                  <a:latin typeface="Meiryo UI" panose="020B0604030504040204" pitchFamily="50" charset="-128"/>
                  <a:ea typeface="Meiryo UI" panose="020B0604030504040204" pitchFamily="50" charset="-128"/>
                  <a:cs typeface="Calibri"/>
                </a:rPr>
                <a:t>効率的・効果的な維持管理の推進</a:t>
              </a:r>
            </a:p>
          </p:txBody>
        </p:sp>
      </p:grpSp>
      <p:sp>
        <p:nvSpPr>
          <p:cNvPr id="2" name="テキスト ボックス 1">
            <a:extLst>
              <a:ext uri="{FF2B5EF4-FFF2-40B4-BE49-F238E27FC236}">
                <a16:creationId xmlns:a16="http://schemas.microsoft.com/office/drawing/2014/main" id="{221321EA-9DED-48B0-8465-5E88B7DE541B}"/>
              </a:ext>
            </a:extLst>
          </p:cNvPr>
          <p:cNvSpPr txBox="1"/>
          <p:nvPr/>
        </p:nvSpPr>
        <p:spPr>
          <a:xfrm>
            <a:off x="156141" y="404298"/>
            <a:ext cx="2838819"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基本方針</a:t>
            </a:r>
          </a:p>
        </p:txBody>
      </p:sp>
      <p:sp>
        <p:nvSpPr>
          <p:cNvPr id="19" name="角丸四角形 143">
            <a:extLst>
              <a:ext uri="{FF2B5EF4-FFF2-40B4-BE49-F238E27FC236}">
                <a16:creationId xmlns:a16="http://schemas.microsoft.com/office/drawing/2014/main" id="{7DC4109A-BFB2-4D30-A8B7-51A7CFCB6836}"/>
              </a:ext>
            </a:extLst>
          </p:cNvPr>
          <p:cNvSpPr/>
          <p:nvPr/>
        </p:nvSpPr>
        <p:spPr>
          <a:xfrm>
            <a:off x="3217244" y="778273"/>
            <a:ext cx="2782456" cy="1290181"/>
          </a:xfrm>
          <a:prstGeom prst="round2SameRect">
            <a:avLst>
              <a:gd name="adj1" fmla="val 0"/>
              <a:gd name="adj2" fmla="val 7408"/>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1.1</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本計画の構成</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1.2</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本計画の主な対象施設</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1.3</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本計画の対象期間</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1.4</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参照すべき基準類</a:t>
            </a:r>
          </a:p>
        </p:txBody>
      </p:sp>
      <p:sp>
        <p:nvSpPr>
          <p:cNvPr id="20" name="四角形: 角を丸くする 19">
            <a:extLst>
              <a:ext uri="{FF2B5EF4-FFF2-40B4-BE49-F238E27FC236}">
                <a16:creationId xmlns:a16="http://schemas.microsoft.com/office/drawing/2014/main" id="{669D24F0-FFB3-4AA1-841A-63E2B14EF6E4}"/>
              </a:ext>
            </a:extLst>
          </p:cNvPr>
          <p:cNvSpPr/>
          <p:nvPr/>
        </p:nvSpPr>
        <p:spPr>
          <a:xfrm>
            <a:off x="3217244" y="682712"/>
            <a:ext cx="2782456" cy="248905"/>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1000" b="1" dirty="0">
                <a:solidFill>
                  <a:prstClr val="white"/>
                </a:solidFill>
                <a:latin typeface="Meiryo UI" panose="020B0604030504040204" pitchFamily="50" charset="-128"/>
                <a:ea typeface="Meiryo UI" panose="020B0604030504040204" pitchFamily="50" charset="-128"/>
                <a:cs typeface="Calibri"/>
              </a:rPr>
              <a:t>1. </a:t>
            </a:r>
            <a:r>
              <a:rPr lang="ja-JP" altLang="en-US" sz="1000" b="1" dirty="0">
                <a:solidFill>
                  <a:prstClr val="white"/>
                </a:solidFill>
                <a:latin typeface="Meiryo UI" panose="020B0604030504040204" pitchFamily="50" charset="-128"/>
                <a:ea typeface="Meiryo UI" panose="020B0604030504040204" pitchFamily="50" charset="-128"/>
                <a:cs typeface="Calibri"/>
              </a:rPr>
              <a:t>長寿命化計画の構成</a:t>
            </a:r>
          </a:p>
        </p:txBody>
      </p:sp>
      <p:sp>
        <p:nvSpPr>
          <p:cNvPr id="21" name="テキスト ボックス 20">
            <a:extLst>
              <a:ext uri="{FF2B5EF4-FFF2-40B4-BE49-F238E27FC236}">
                <a16:creationId xmlns:a16="http://schemas.microsoft.com/office/drawing/2014/main" id="{4D1C0AD7-93CB-451A-8EF4-46E56A3203F7}"/>
              </a:ext>
            </a:extLst>
          </p:cNvPr>
          <p:cNvSpPr txBox="1"/>
          <p:nvPr/>
        </p:nvSpPr>
        <p:spPr>
          <a:xfrm>
            <a:off x="3209163" y="397109"/>
            <a:ext cx="2779656"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行動計画</a:t>
            </a:r>
          </a:p>
        </p:txBody>
      </p:sp>
      <p:sp>
        <p:nvSpPr>
          <p:cNvPr id="22" name="角丸四角形 143">
            <a:extLst>
              <a:ext uri="{FF2B5EF4-FFF2-40B4-BE49-F238E27FC236}">
                <a16:creationId xmlns:a16="http://schemas.microsoft.com/office/drawing/2014/main" id="{891CA4B7-4FFE-498E-AF8E-0D180F58BECF}"/>
              </a:ext>
            </a:extLst>
          </p:cNvPr>
          <p:cNvSpPr/>
          <p:nvPr/>
        </p:nvSpPr>
        <p:spPr>
          <a:xfrm>
            <a:off x="3217244" y="2246808"/>
            <a:ext cx="2779656" cy="837276"/>
          </a:xfrm>
          <a:prstGeom prst="round2SameRect">
            <a:avLst>
              <a:gd name="adj1" fmla="val 0"/>
              <a:gd name="adj2" fmla="val 13038"/>
            </a:avLst>
          </a:prstGeom>
          <a:solidFill>
            <a:srgbClr val="E4EDF8"/>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4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2.1</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維持管理にあたっての基本理念</a:t>
            </a:r>
          </a:p>
          <a:p>
            <a:pPr algn="just">
              <a:lnSpc>
                <a:spcPct val="2000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2.2</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維持管理戦略の概要</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3" name="四角形: 角を丸くする 22">
            <a:extLst>
              <a:ext uri="{FF2B5EF4-FFF2-40B4-BE49-F238E27FC236}">
                <a16:creationId xmlns:a16="http://schemas.microsoft.com/office/drawing/2014/main" id="{4D63186E-827A-4E40-A36C-1CAA0DD6E2D4}"/>
              </a:ext>
            </a:extLst>
          </p:cNvPr>
          <p:cNvSpPr/>
          <p:nvPr/>
        </p:nvSpPr>
        <p:spPr>
          <a:xfrm>
            <a:off x="3217247" y="2164187"/>
            <a:ext cx="2779656" cy="248905"/>
          </a:xfrm>
          <a:prstGeom prst="roundRect">
            <a:avLst>
              <a:gd name="adj" fmla="val 3015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1000" b="1" dirty="0">
                <a:solidFill>
                  <a:prstClr val="white"/>
                </a:solidFill>
                <a:latin typeface="Meiryo UI" panose="020B0604030504040204" pitchFamily="50" charset="-128"/>
                <a:ea typeface="Meiryo UI" panose="020B0604030504040204" pitchFamily="50" charset="-128"/>
                <a:cs typeface="Calibri"/>
              </a:rPr>
              <a:t>2. </a:t>
            </a:r>
            <a:r>
              <a:rPr lang="ja-JP" altLang="en-US" sz="1000" b="1" dirty="0">
                <a:solidFill>
                  <a:prstClr val="white"/>
                </a:solidFill>
                <a:latin typeface="Meiryo UI" panose="020B0604030504040204" pitchFamily="50" charset="-128"/>
                <a:ea typeface="Meiryo UI" panose="020B0604030504040204" pitchFamily="50" charset="-128"/>
                <a:cs typeface="Calibri"/>
              </a:rPr>
              <a:t>戦略的維持管理の方針</a:t>
            </a:r>
          </a:p>
        </p:txBody>
      </p:sp>
      <p:sp>
        <p:nvSpPr>
          <p:cNvPr id="25" name="四角形: 角を丸くする 24">
            <a:extLst>
              <a:ext uri="{FF2B5EF4-FFF2-40B4-BE49-F238E27FC236}">
                <a16:creationId xmlns:a16="http://schemas.microsoft.com/office/drawing/2014/main" id="{C4C31A64-EBF2-4118-BB0A-32FC36C8A4BC}"/>
              </a:ext>
            </a:extLst>
          </p:cNvPr>
          <p:cNvSpPr/>
          <p:nvPr/>
        </p:nvSpPr>
        <p:spPr>
          <a:xfrm>
            <a:off x="3215092" y="3160426"/>
            <a:ext cx="2828237" cy="248905"/>
          </a:xfrm>
          <a:prstGeom prst="roundRect">
            <a:avLst>
              <a:gd name="adj" fmla="val 3015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1000" b="1" dirty="0">
                <a:solidFill>
                  <a:prstClr val="white"/>
                </a:solidFill>
                <a:latin typeface="Meiryo UI" panose="020B0604030504040204" pitchFamily="50" charset="-128"/>
                <a:ea typeface="Meiryo UI" panose="020B0604030504040204" pitchFamily="50" charset="-128"/>
                <a:cs typeface="Calibri"/>
              </a:rPr>
              <a:t>3. </a:t>
            </a:r>
            <a:r>
              <a:rPr lang="ja-JP" altLang="en-US" sz="1000" b="1" dirty="0">
                <a:solidFill>
                  <a:prstClr val="white"/>
                </a:solidFill>
                <a:latin typeface="Meiryo UI" panose="020B0604030504040204" pitchFamily="50" charset="-128"/>
                <a:ea typeface="Meiryo UI" panose="020B0604030504040204" pitchFamily="50" charset="-128"/>
                <a:cs typeface="Calibri"/>
              </a:rPr>
              <a:t>効率的・効果的な維持管理の推進</a:t>
            </a:r>
          </a:p>
        </p:txBody>
      </p:sp>
      <p:cxnSp>
        <p:nvCxnSpPr>
          <p:cNvPr id="33" name="直線矢印コネクタ 27">
            <a:extLst>
              <a:ext uri="{FF2B5EF4-FFF2-40B4-BE49-F238E27FC236}">
                <a16:creationId xmlns:a16="http://schemas.microsoft.com/office/drawing/2014/main" id="{B0DA8DB8-C064-4E39-93A0-51A75B62F13A}"/>
              </a:ext>
            </a:extLst>
          </p:cNvPr>
          <p:cNvCxnSpPr>
            <a:cxnSpLocks/>
            <a:stCxn id="6" idx="0"/>
            <a:endCxn id="36" idx="1"/>
          </p:cNvCxnSpPr>
          <p:nvPr/>
        </p:nvCxnSpPr>
        <p:spPr>
          <a:xfrm flipV="1">
            <a:off x="2994960" y="4597365"/>
            <a:ext cx="337464" cy="109232"/>
          </a:xfrm>
          <a:prstGeom prst="bentConnector3">
            <a:avLst>
              <a:gd name="adj1" fmla="val 50000"/>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左大かっこ 35">
            <a:extLst>
              <a:ext uri="{FF2B5EF4-FFF2-40B4-BE49-F238E27FC236}">
                <a16:creationId xmlns:a16="http://schemas.microsoft.com/office/drawing/2014/main" id="{D4A67B9C-9A6D-4719-9A94-3F0F58A48560}"/>
              </a:ext>
            </a:extLst>
          </p:cNvPr>
          <p:cNvSpPr/>
          <p:nvPr/>
        </p:nvSpPr>
        <p:spPr>
          <a:xfrm>
            <a:off x="3332424" y="4132548"/>
            <a:ext cx="108331" cy="929634"/>
          </a:xfrm>
          <a:prstGeom prst="lef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sp>
        <p:nvSpPr>
          <p:cNvPr id="66" name="正方形/長方形 65">
            <a:extLst>
              <a:ext uri="{FF2B5EF4-FFF2-40B4-BE49-F238E27FC236}">
                <a16:creationId xmlns:a16="http://schemas.microsoft.com/office/drawing/2014/main" id="{56979062-E219-4642-B903-C34BE290E0A3}"/>
              </a:ext>
            </a:extLst>
          </p:cNvPr>
          <p:cNvSpPr/>
          <p:nvPr/>
        </p:nvSpPr>
        <p:spPr>
          <a:xfrm>
            <a:off x="3270126" y="5610546"/>
            <a:ext cx="2618415" cy="623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500"/>
              </a:lnSpc>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3.2</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トンネル施設</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5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3.2.1</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施設の現状</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5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a:t>
            </a:r>
          </a:p>
        </p:txBody>
      </p:sp>
      <p:sp>
        <p:nvSpPr>
          <p:cNvPr id="67" name="正方形/長方形 66">
            <a:extLst>
              <a:ext uri="{FF2B5EF4-FFF2-40B4-BE49-F238E27FC236}">
                <a16:creationId xmlns:a16="http://schemas.microsoft.com/office/drawing/2014/main" id="{74413BB5-5208-4CA7-9054-E315B94D45D2}"/>
              </a:ext>
            </a:extLst>
          </p:cNvPr>
          <p:cNvSpPr/>
          <p:nvPr/>
        </p:nvSpPr>
        <p:spPr>
          <a:xfrm>
            <a:off x="3278792" y="6304602"/>
            <a:ext cx="2618415" cy="357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altLang="ja-JP" sz="900" b="1" kern="100" dirty="0">
                <a:solidFill>
                  <a:prstClr val="black"/>
                </a:solidFill>
                <a:latin typeface="Meiryo UI" panose="020B0604030504040204" pitchFamily="50" charset="-128"/>
                <a:ea typeface="Meiryo UI" panose="020B0604030504040204" pitchFamily="50" charset="-128"/>
                <a:cs typeface="Times New Roman"/>
              </a:rPr>
              <a:t>3.3</a:t>
            </a: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舗装</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　　・・・</a:t>
            </a:r>
          </a:p>
        </p:txBody>
      </p:sp>
      <p:sp>
        <p:nvSpPr>
          <p:cNvPr id="17" name="スライド番号プレースホルダー 16">
            <a:extLst>
              <a:ext uri="{FF2B5EF4-FFF2-40B4-BE49-F238E27FC236}">
                <a16:creationId xmlns:a16="http://schemas.microsoft.com/office/drawing/2014/main" id="{4D51BA99-295F-435C-B9A7-7A46801366CF}"/>
              </a:ext>
            </a:extLst>
          </p:cNvPr>
          <p:cNvSpPr>
            <a:spLocks noGrp="1"/>
          </p:cNvSpPr>
          <p:nvPr>
            <p:ph type="sldNum" sz="quarter" idx="12"/>
          </p:nvPr>
        </p:nvSpPr>
        <p:spPr>
          <a:xfrm>
            <a:off x="7086600" y="6483862"/>
            <a:ext cx="2057400" cy="365125"/>
          </a:xfrm>
        </p:spPr>
        <p:txBody>
          <a:bodyPr/>
          <a:lstStyle/>
          <a:p>
            <a:fld id="{48BBEAFE-69FE-4577-B854-0FB5964019F8}" type="slidenum">
              <a:rPr kumimoji="1" lang="ja-JP" altLang="en-US" smtClean="0"/>
              <a:t>5</a:t>
            </a:fld>
            <a:endParaRPr kumimoji="1" lang="ja-JP" altLang="en-US" dirty="0"/>
          </a:p>
        </p:txBody>
      </p:sp>
      <p:pic>
        <p:nvPicPr>
          <p:cNvPr id="49" name="図 48">
            <a:extLst>
              <a:ext uri="{FF2B5EF4-FFF2-40B4-BE49-F238E27FC236}">
                <a16:creationId xmlns:a16="http://schemas.microsoft.com/office/drawing/2014/main" id="{1EC98662-A3ED-4728-BE0F-C3809091CF04}"/>
              </a:ext>
            </a:extLst>
          </p:cNvPr>
          <p:cNvPicPr>
            <a:picLocks noChangeAspect="1"/>
          </p:cNvPicPr>
          <p:nvPr/>
        </p:nvPicPr>
        <p:blipFill rotWithShape="1">
          <a:blip r:embed="rId2"/>
          <a:srcRect l="20306"/>
          <a:stretch/>
        </p:blipFill>
        <p:spPr>
          <a:xfrm>
            <a:off x="2906862" y="2465169"/>
            <a:ext cx="503683" cy="778267"/>
          </a:xfrm>
          <a:prstGeom prst="rect">
            <a:avLst/>
          </a:prstGeom>
        </p:spPr>
      </p:pic>
      <p:cxnSp>
        <p:nvCxnSpPr>
          <p:cNvPr id="34" name="直線コネクタ 33">
            <a:extLst>
              <a:ext uri="{FF2B5EF4-FFF2-40B4-BE49-F238E27FC236}">
                <a16:creationId xmlns:a16="http://schemas.microsoft.com/office/drawing/2014/main" id="{409D7C79-5A1D-4898-B42A-04A385B1A881}"/>
              </a:ext>
            </a:extLst>
          </p:cNvPr>
          <p:cNvCxnSpPr>
            <a:cxnSpLocks/>
            <a:stCxn id="25" idx="3"/>
          </p:cNvCxnSpPr>
          <p:nvPr/>
        </p:nvCxnSpPr>
        <p:spPr>
          <a:xfrm>
            <a:off x="6043329" y="3284879"/>
            <a:ext cx="155427" cy="0"/>
          </a:xfrm>
          <a:prstGeom prst="line">
            <a:avLst/>
          </a:prstGeom>
          <a:ln w="28575">
            <a:solidFill>
              <a:srgbClr val="00B050"/>
            </a:solidFill>
            <a:headEnd type="triangle"/>
          </a:ln>
        </p:spPr>
        <p:style>
          <a:lnRef idx="1">
            <a:schemeClr val="accent1"/>
          </a:lnRef>
          <a:fillRef idx="0">
            <a:schemeClr val="accent1"/>
          </a:fillRef>
          <a:effectRef idx="0">
            <a:schemeClr val="accent1"/>
          </a:effectRef>
          <a:fontRef idx="minor">
            <a:schemeClr val="tx1"/>
          </a:fontRef>
        </p:style>
      </p:cxnSp>
      <p:sp>
        <p:nvSpPr>
          <p:cNvPr id="39" name="フリーフォーム: 図形 38">
            <a:extLst>
              <a:ext uri="{FF2B5EF4-FFF2-40B4-BE49-F238E27FC236}">
                <a16:creationId xmlns:a16="http://schemas.microsoft.com/office/drawing/2014/main" id="{2BA775BC-E9EA-45DF-896A-A13692C518EF}"/>
              </a:ext>
            </a:extLst>
          </p:cNvPr>
          <p:cNvSpPr/>
          <p:nvPr/>
        </p:nvSpPr>
        <p:spPr>
          <a:xfrm>
            <a:off x="2604817" y="5191505"/>
            <a:ext cx="776557" cy="1292357"/>
          </a:xfrm>
          <a:custGeom>
            <a:avLst/>
            <a:gdLst>
              <a:gd name="connsiteX0" fmla="*/ 0 w 838200"/>
              <a:gd name="connsiteY0" fmla="*/ 1416050 h 1416050"/>
              <a:gd name="connsiteX1" fmla="*/ 546100 w 838200"/>
              <a:gd name="connsiteY1" fmla="*/ 1416050 h 1416050"/>
              <a:gd name="connsiteX2" fmla="*/ 546100 w 838200"/>
              <a:gd name="connsiteY2" fmla="*/ 0 h 1416050"/>
              <a:gd name="connsiteX3" fmla="*/ 838200 w 838200"/>
              <a:gd name="connsiteY3" fmla="*/ 0 h 1416050"/>
            </a:gdLst>
            <a:ahLst/>
            <a:cxnLst>
              <a:cxn ang="0">
                <a:pos x="connsiteX0" y="connsiteY0"/>
              </a:cxn>
              <a:cxn ang="0">
                <a:pos x="connsiteX1" y="connsiteY1"/>
              </a:cxn>
              <a:cxn ang="0">
                <a:pos x="connsiteX2" y="connsiteY2"/>
              </a:cxn>
              <a:cxn ang="0">
                <a:pos x="connsiteX3" y="connsiteY3"/>
              </a:cxn>
            </a:cxnLst>
            <a:rect l="l" t="t" r="r" b="b"/>
            <a:pathLst>
              <a:path w="838200" h="1416050">
                <a:moveTo>
                  <a:pt x="0" y="1416050"/>
                </a:moveTo>
                <a:lnTo>
                  <a:pt x="546100" y="1416050"/>
                </a:lnTo>
                <a:lnTo>
                  <a:pt x="546100" y="0"/>
                </a:lnTo>
                <a:lnTo>
                  <a:pt x="838200" y="0"/>
                </a:lnTo>
              </a:path>
            </a:pathLst>
          </a:custGeom>
          <a:noFill/>
          <a:ln w="28575">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10F07AEB-FE32-4951-9C0D-C615C65B6EEF}"/>
              </a:ext>
            </a:extLst>
          </p:cNvPr>
          <p:cNvSpPr/>
          <p:nvPr/>
        </p:nvSpPr>
        <p:spPr>
          <a:xfrm>
            <a:off x="1456581" y="2293510"/>
            <a:ext cx="1906437" cy="1709715"/>
          </a:xfrm>
          <a:custGeom>
            <a:avLst/>
            <a:gdLst>
              <a:gd name="connsiteX0" fmla="*/ 0 w 1906437"/>
              <a:gd name="connsiteY0" fmla="*/ 0 h 1380226"/>
              <a:gd name="connsiteX1" fmla="*/ 1673524 w 1906437"/>
              <a:gd name="connsiteY1" fmla="*/ 0 h 1380226"/>
              <a:gd name="connsiteX2" fmla="*/ 1673524 w 1906437"/>
              <a:gd name="connsiteY2" fmla="*/ 1380226 h 1380226"/>
              <a:gd name="connsiteX3" fmla="*/ 1906437 w 1906437"/>
              <a:gd name="connsiteY3" fmla="*/ 1380226 h 1380226"/>
            </a:gdLst>
            <a:ahLst/>
            <a:cxnLst>
              <a:cxn ang="0">
                <a:pos x="connsiteX0" y="connsiteY0"/>
              </a:cxn>
              <a:cxn ang="0">
                <a:pos x="connsiteX1" y="connsiteY1"/>
              </a:cxn>
              <a:cxn ang="0">
                <a:pos x="connsiteX2" y="connsiteY2"/>
              </a:cxn>
              <a:cxn ang="0">
                <a:pos x="connsiteX3" y="connsiteY3"/>
              </a:cxn>
            </a:cxnLst>
            <a:rect l="l" t="t" r="r" b="b"/>
            <a:pathLst>
              <a:path w="1906437" h="1380226">
                <a:moveTo>
                  <a:pt x="0" y="0"/>
                </a:moveTo>
                <a:lnTo>
                  <a:pt x="1673524" y="0"/>
                </a:lnTo>
                <a:lnTo>
                  <a:pt x="1673524" y="1380226"/>
                </a:lnTo>
                <a:lnTo>
                  <a:pt x="1906437" y="1380226"/>
                </a:lnTo>
              </a:path>
            </a:pathLst>
          </a:custGeom>
          <a:noFill/>
          <a:ln w="28575">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7783D6FA-CD5A-4D86-96ED-42536EE9B518}"/>
              </a:ext>
            </a:extLst>
          </p:cNvPr>
          <p:cNvSpPr/>
          <p:nvPr/>
        </p:nvSpPr>
        <p:spPr>
          <a:xfrm>
            <a:off x="6239043" y="674108"/>
            <a:ext cx="2782456" cy="248905"/>
          </a:xfrm>
          <a:prstGeom prst="roundRect">
            <a:avLst>
              <a:gd name="adj" fmla="val 3015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1000" b="1" dirty="0">
                <a:solidFill>
                  <a:prstClr val="white"/>
                </a:solidFill>
                <a:latin typeface="Meiryo UI" panose="020B0604030504040204" pitchFamily="50" charset="-128"/>
                <a:ea typeface="Meiryo UI" panose="020B0604030504040204" pitchFamily="50" charset="-128"/>
                <a:cs typeface="Calibri"/>
              </a:rPr>
              <a:t>1. </a:t>
            </a:r>
            <a:r>
              <a:rPr lang="ja-JP" altLang="en-US" sz="1000" b="1" dirty="0">
                <a:solidFill>
                  <a:prstClr val="white"/>
                </a:solidFill>
                <a:latin typeface="Meiryo UI" panose="020B0604030504040204" pitchFamily="50" charset="-128"/>
                <a:ea typeface="Meiryo UI" panose="020B0604030504040204" pitchFamily="50" charset="-128"/>
                <a:cs typeface="Calibri"/>
              </a:rPr>
              <a:t>計画の構成</a:t>
            </a:r>
          </a:p>
        </p:txBody>
      </p:sp>
      <p:sp>
        <p:nvSpPr>
          <p:cNvPr id="61" name="角丸四角形 143">
            <a:extLst>
              <a:ext uri="{FF2B5EF4-FFF2-40B4-BE49-F238E27FC236}">
                <a16:creationId xmlns:a16="http://schemas.microsoft.com/office/drawing/2014/main" id="{81530390-CF27-40C0-A227-105A60C177E2}"/>
              </a:ext>
            </a:extLst>
          </p:cNvPr>
          <p:cNvSpPr/>
          <p:nvPr/>
        </p:nvSpPr>
        <p:spPr>
          <a:xfrm>
            <a:off x="6238242" y="1164060"/>
            <a:ext cx="2779656" cy="2107116"/>
          </a:xfrm>
          <a:prstGeom prst="round2SameRect">
            <a:avLst>
              <a:gd name="adj1" fmla="val 0"/>
              <a:gd name="adj2" fmla="val 13038"/>
            </a:avLst>
          </a:prstGeom>
          <a:solidFill>
            <a:schemeClr val="bg1">
              <a:lumMod val="95000"/>
            </a:schemeClr>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200000"/>
              </a:lnSpc>
              <a:defRPr/>
            </a:pPr>
            <a:endParaRPr lang="en-US" altLang="ja-JP" sz="2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ct val="200000"/>
              </a:lnSpc>
              <a:defRPr/>
            </a:pPr>
            <a:r>
              <a:rPr lang="en-US" altLang="ja-JP" sz="800" b="1" kern="100" dirty="0">
                <a:solidFill>
                  <a:prstClr val="black"/>
                </a:solidFill>
                <a:latin typeface="Meiryo UI" panose="020B0604030504040204" pitchFamily="50" charset="-128"/>
                <a:ea typeface="Meiryo UI" panose="020B0604030504040204" pitchFamily="50" charset="-128"/>
                <a:cs typeface="Times New Roman"/>
              </a:rPr>
              <a:t>Ex.</a:t>
            </a:r>
            <a:r>
              <a:rPr lang="ja-JP" altLang="en-US" sz="800" b="1" kern="100" dirty="0">
                <a:solidFill>
                  <a:prstClr val="black"/>
                </a:solidFill>
                <a:latin typeface="Meiryo UI" panose="020B0604030504040204" pitchFamily="50" charset="-128"/>
                <a:ea typeface="Meiryo UI" panose="020B0604030504040204" pitchFamily="50" charset="-128"/>
                <a:cs typeface="Times New Roman"/>
              </a:rPr>
              <a:t>道路</a:t>
            </a:r>
            <a:endParaRPr lang="en-US" altLang="ja-JP" sz="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・橋梁</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・トンネル</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・舗装</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・コンクリート構造物</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・横断歩道橋</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・道路法面</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・道路照明灯、案内標識</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・日常点検（排水施設）</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・モノレール</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・街路樹</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200"/>
              </a:lnSpc>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a:rPr>
              <a:t>・道路関連施設</a:t>
            </a:r>
            <a:endParaRPr lang="en-US" altLang="ja-JP" sz="9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2" name="四角形: 角を丸くする 61">
            <a:extLst>
              <a:ext uri="{FF2B5EF4-FFF2-40B4-BE49-F238E27FC236}">
                <a16:creationId xmlns:a16="http://schemas.microsoft.com/office/drawing/2014/main" id="{E40FC3C7-98B4-40A4-9062-B33811EFFA1F}"/>
              </a:ext>
            </a:extLst>
          </p:cNvPr>
          <p:cNvSpPr/>
          <p:nvPr/>
        </p:nvSpPr>
        <p:spPr>
          <a:xfrm>
            <a:off x="6238245" y="1081440"/>
            <a:ext cx="2779656" cy="248905"/>
          </a:xfrm>
          <a:prstGeom prst="roundRect">
            <a:avLst>
              <a:gd name="adj" fmla="val 3015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en-US" altLang="ja-JP" sz="1000" b="1" dirty="0">
                <a:solidFill>
                  <a:prstClr val="white"/>
                </a:solidFill>
                <a:latin typeface="Meiryo UI" panose="020B0604030504040204" pitchFamily="50" charset="-128"/>
                <a:ea typeface="Meiryo UI" panose="020B0604030504040204" pitchFamily="50" charset="-128"/>
                <a:cs typeface="Calibri"/>
              </a:rPr>
              <a:t>2.</a:t>
            </a:r>
            <a:r>
              <a:rPr lang="ja-JP" altLang="en-US" sz="1000" b="1" dirty="0">
                <a:solidFill>
                  <a:prstClr val="white"/>
                </a:solidFill>
                <a:latin typeface="Meiryo UI" panose="020B0604030504040204" pitchFamily="50" charset="-128"/>
                <a:ea typeface="Meiryo UI" panose="020B0604030504040204" pitchFamily="50" charset="-128"/>
                <a:cs typeface="Calibri"/>
              </a:rPr>
              <a:t> 維持管理・更新の現状と課題</a:t>
            </a:r>
          </a:p>
        </p:txBody>
      </p:sp>
      <p:sp>
        <p:nvSpPr>
          <p:cNvPr id="64" name="四角形: 角を丸くする 63">
            <a:extLst>
              <a:ext uri="{FF2B5EF4-FFF2-40B4-BE49-F238E27FC236}">
                <a16:creationId xmlns:a16="http://schemas.microsoft.com/office/drawing/2014/main" id="{619838B1-E5C9-409E-8B1C-8F7450AF2067}"/>
              </a:ext>
            </a:extLst>
          </p:cNvPr>
          <p:cNvSpPr/>
          <p:nvPr/>
        </p:nvSpPr>
        <p:spPr>
          <a:xfrm>
            <a:off x="6246034" y="3708865"/>
            <a:ext cx="2779656" cy="248905"/>
          </a:xfrm>
          <a:prstGeom prst="roundRect">
            <a:avLst>
              <a:gd name="adj" fmla="val 3015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ja-JP" altLang="en-US" sz="1000" b="1" dirty="0">
                <a:solidFill>
                  <a:prstClr val="white"/>
                </a:solidFill>
                <a:latin typeface="Meiryo UI" panose="020B0604030504040204" pitchFamily="50" charset="-128"/>
                <a:ea typeface="Meiryo UI" panose="020B0604030504040204" pitchFamily="50" charset="-128"/>
                <a:cs typeface="Calibri"/>
              </a:rPr>
              <a:t>４</a:t>
            </a:r>
            <a:r>
              <a:rPr lang="en-US" altLang="ja-JP" sz="1000" b="1" dirty="0">
                <a:solidFill>
                  <a:prstClr val="white"/>
                </a:solidFill>
                <a:latin typeface="Meiryo UI" panose="020B0604030504040204" pitchFamily="50" charset="-128"/>
                <a:ea typeface="Meiryo UI" panose="020B0604030504040204" pitchFamily="50" charset="-128"/>
                <a:cs typeface="Calibri"/>
              </a:rPr>
              <a:t>.</a:t>
            </a:r>
            <a:r>
              <a:rPr lang="ja-JP" altLang="en-US" sz="1000" b="1" dirty="0">
                <a:solidFill>
                  <a:prstClr val="white"/>
                </a:solidFill>
                <a:latin typeface="Meiryo UI" panose="020B0604030504040204" pitchFamily="50" charset="-128"/>
                <a:ea typeface="Meiryo UI" panose="020B0604030504040204" pitchFamily="50" charset="-128"/>
                <a:cs typeface="Calibri"/>
              </a:rPr>
              <a:t> 効率的・効果的な維持管理の推進</a:t>
            </a:r>
          </a:p>
        </p:txBody>
      </p:sp>
      <p:sp>
        <p:nvSpPr>
          <p:cNvPr id="65" name="四角形: 角を丸くする 64">
            <a:extLst>
              <a:ext uri="{FF2B5EF4-FFF2-40B4-BE49-F238E27FC236}">
                <a16:creationId xmlns:a16="http://schemas.microsoft.com/office/drawing/2014/main" id="{F5CD7B02-810F-4B6A-8886-248E00B8D095}"/>
              </a:ext>
            </a:extLst>
          </p:cNvPr>
          <p:cNvSpPr/>
          <p:nvPr/>
        </p:nvSpPr>
        <p:spPr>
          <a:xfrm>
            <a:off x="6236842" y="3375429"/>
            <a:ext cx="2782456" cy="248905"/>
          </a:xfrm>
          <a:prstGeom prst="roundRect">
            <a:avLst>
              <a:gd name="adj" fmla="val 3015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ja-JP" altLang="en-US" sz="1000" b="1" dirty="0">
                <a:solidFill>
                  <a:prstClr val="white"/>
                </a:solidFill>
                <a:latin typeface="Meiryo UI" panose="020B0604030504040204" pitchFamily="50" charset="-128"/>
                <a:ea typeface="Meiryo UI" panose="020B0604030504040204" pitchFamily="50" charset="-128"/>
                <a:cs typeface="Calibri"/>
              </a:rPr>
              <a:t>３</a:t>
            </a:r>
            <a:r>
              <a:rPr lang="en-US" altLang="ja-JP" sz="1000" b="1" dirty="0">
                <a:solidFill>
                  <a:prstClr val="white"/>
                </a:solidFill>
                <a:latin typeface="Meiryo UI" panose="020B0604030504040204" pitchFamily="50" charset="-128"/>
                <a:ea typeface="Meiryo UI" panose="020B0604030504040204" pitchFamily="50" charset="-128"/>
                <a:cs typeface="Calibri"/>
              </a:rPr>
              <a:t>. </a:t>
            </a:r>
            <a:r>
              <a:rPr lang="ja-JP" altLang="en-US" sz="1000" b="1" dirty="0">
                <a:solidFill>
                  <a:prstClr val="white"/>
                </a:solidFill>
                <a:latin typeface="Meiryo UI" panose="020B0604030504040204" pitchFamily="50" charset="-128"/>
                <a:ea typeface="Meiryo UI" panose="020B0604030504040204" pitchFamily="50" charset="-128"/>
                <a:cs typeface="Calibri"/>
              </a:rPr>
              <a:t>戦略的維持管理の方針</a:t>
            </a:r>
          </a:p>
        </p:txBody>
      </p:sp>
      <p:sp>
        <p:nvSpPr>
          <p:cNvPr id="68" name="四角形: 角を丸くする 67">
            <a:extLst>
              <a:ext uri="{FF2B5EF4-FFF2-40B4-BE49-F238E27FC236}">
                <a16:creationId xmlns:a16="http://schemas.microsoft.com/office/drawing/2014/main" id="{E4B8C2D8-B369-45C9-BAA4-4C9EC87E3363}"/>
              </a:ext>
            </a:extLst>
          </p:cNvPr>
          <p:cNvSpPr/>
          <p:nvPr/>
        </p:nvSpPr>
        <p:spPr>
          <a:xfrm>
            <a:off x="6246031" y="5954944"/>
            <a:ext cx="2782456" cy="248905"/>
          </a:xfrm>
          <a:prstGeom prst="roundRect">
            <a:avLst>
              <a:gd name="adj" fmla="val 3015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ja-JP" altLang="en-US" sz="1000" b="1" dirty="0">
                <a:solidFill>
                  <a:prstClr val="white"/>
                </a:solidFill>
                <a:latin typeface="Meiryo UI" panose="020B0604030504040204" pitchFamily="50" charset="-128"/>
                <a:ea typeface="Meiryo UI" panose="020B0604030504040204" pitchFamily="50" charset="-128"/>
                <a:cs typeface="Calibri"/>
              </a:rPr>
              <a:t>５</a:t>
            </a:r>
            <a:r>
              <a:rPr lang="en-US" altLang="ja-JP" sz="1000" b="1" dirty="0">
                <a:solidFill>
                  <a:prstClr val="white"/>
                </a:solidFill>
                <a:latin typeface="Meiryo UI" panose="020B0604030504040204" pitchFamily="50" charset="-128"/>
                <a:ea typeface="Meiryo UI" panose="020B0604030504040204" pitchFamily="50" charset="-128"/>
                <a:cs typeface="Calibri"/>
              </a:rPr>
              <a:t>. </a:t>
            </a:r>
            <a:r>
              <a:rPr lang="ja-JP" altLang="en-US" sz="1000" b="1" dirty="0">
                <a:solidFill>
                  <a:prstClr val="white"/>
                </a:solidFill>
                <a:latin typeface="Meiryo UI" panose="020B0604030504040204" pitchFamily="50" charset="-128"/>
                <a:ea typeface="Meiryo UI" panose="020B0604030504040204" pitchFamily="50" charset="-128"/>
                <a:cs typeface="Calibri"/>
              </a:rPr>
              <a:t>持続可能な維持管理の仕組みづくり</a:t>
            </a:r>
          </a:p>
        </p:txBody>
      </p:sp>
      <p:sp>
        <p:nvSpPr>
          <p:cNvPr id="71" name="四角形: 角を丸くする 70">
            <a:extLst>
              <a:ext uri="{FF2B5EF4-FFF2-40B4-BE49-F238E27FC236}">
                <a16:creationId xmlns:a16="http://schemas.microsoft.com/office/drawing/2014/main" id="{870AF316-2580-4753-8CC2-3B6944F9526A}"/>
              </a:ext>
            </a:extLst>
          </p:cNvPr>
          <p:cNvSpPr/>
          <p:nvPr/>
        </p:nvSpPr>
        <p:spPr>
          <a:xfrm>
            <a:off x="6243231" y="6360962"/>
            <a:ext cx="2782456" cy="248905"/>
          </a:xfrm>
          <a:prstGeom prst="roundRect">
            <a:avLst>
              <a:gd name="adj" fmla="val 3015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3483"/>
            <a:r>
              <a:rPr lang="ja-JP" altLang="en-US" sz="1000" b="1" dirty="0">
                <a:solidFill>
                  <a:prstClr val="white"/>
                </a:solidFill>
                <a:latin typeface="Meiryo UI" panose="020B0604030504040204" pitchFamily="50" charset="-128"/>
                <a:ea typeface="Meiryo UI" panose="020B0604030504040204" pitchFamily="50" charset="-128"/>
                <a:cs typeface="Calibri"/>
              </a:rPr>
              <a:t>６</a:t>
            </a:r>
            <a:r>
              <a:rPr lang="en-US" altLang="ja-JP" sz="1000" b="1" dirty="0">
                <a:solidFill>
                  <a:prstClr val="white"/>
                </a:solidFill>
                <a:latin typeface="Meiryo UI" panose="020B0604030504040204" pitchFamily="50" charset="-128"/>
                <a:ea typeface="Meiryo UI" panose="020B0604030504040204" pitchFamily="50" charset="-128"/>
                <a:cs typeface="Calibri"/>
              </a:rPr>
              <a:t>. </a:t>
            </a:r>
            <a:r>
              <a:rPr lang="ja-JP" altLang="en-US" sz="1000" b="1" dirty="0">
                <a:solidFill>
                  <a:prstClr val="white"/>
                </a:solidFill>
                <a:latin typeface="Meiryo UI" panose="020B0604030504040204" pitchFamily="50" charset="-128"/>
                <a:ea typeface="Meiryo UI" panose="020B0604030504040204" pitchFamily="50" charset="-128"/>
                <a:cs typeface="Calibri"/>
              </a:rPr>
              <a:t>維持管理マネジメント</a:t>
            </a:r>
          </a:p>
        </p:txBody>
      </p:sp>
      <p:sp>
        <p:nvSpPr>
          <p:cNvPr id="28" name="フリーフォーム: 図形 27">
            <a:extLst>
              <a:ext uri="{FF2B5EF4-FFF2-40B4-BE49-F238E27FC236}">
                <a16:creationId xmlns:a16="http://schemas.microsoft.com/office/drawing/2014/main" id="{5CFCC53B-B0B7-4754-BE28-325064027790}"/>
              </a:ext>
            </a:extLst>
          </p:cNvPr>
          <p:cNvSpPr/>
          <p:nvPr/>
        </p:nvSpPr>
        <p:spPr>
          <a:xfrm>
            <a:off x="6181001" y="1195198"/>
            <a:ext cx="115458" cy="2658319"/>
          </a:xfrm>
          <a:custGeom>
            <a:avLst/>
            <a:gdLst>
              <a:gd name="connsiteX0" fmla="*/ 258793 w 301925"/>
              <a:gd name="connsiteY0" fmla="*/ 0 h 2199736"/>
              <a:gd name="connsiteX1" fmla="*/ 0 w 301925"/>
              <a:gd name="connsiteY1" fmla="*/ 0 h 2199736"/>
              <a:gd name="connsiteX2" fmla="*/ 0 w 301925"/>
              <a:gd name="connsiteY2" fmla="*/ 2199736 h 2199736"/>
              <a:gd name="connsiteX3" fmla="*/ 301925 w 301925"/>
              <a:gd name="connsiteY3" fmla="*/ 2199736 h 2199736"/>
            </a:gdLst>
            <a:ahLst/>
            <a:cxnLst>
              <a:cxn ang="0">
                <a:pos x="connsiteX0" y="connsiteY0"/>
              </a:cxn>
              <a:cxn ang="0">
                <a:pos x="connsiteX1" y="connsiteY1"/>
              </a:cxn>
              <a:cxn ang="0">
                <a:pos x="connsiteX2" y="connsiteY2"/>
              </a:cxn>
              <a:cxn ang="0">
                <a:pos x="connsiteX3" y="connsiteY3"/>
              </a:cxn>
            </a:cxnLst>
            <a:rect l="l" t="t" r="r" b="b"/>
            <a:pathLst>
              <a:path w="301925" h="2199736">
                <a:moveTo>
                  <a:pt x="258793" y="0"/>
                </a:moveTo>
                <a:lnTo>
                  <a:pt x="0" y="0"/>
                </a:lnTo>
                <a:lnTo>
                  <a:pt x="0" y="2199736"/>
                </a:lnTo>
                <a:lnTo>
                  <a:pt x="301925" y="2199736"/>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CB034A69-4A1D-4355-9A55-C53319AC194D}"/>
              </a:ext>
            </a:extLst>
          </p:cNvPr>
          <p:cNvSpPr txBox="1"/>
          <p:nvPr/>
        </p:nvSpPr>
        <p:spPr>
          <a:xfrm>
            <a:off x="6149042" y="401923"/>
            <a:ext cx="2981420"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現行の行動計画（点検等項目ごとに作成）</a:t>
            </a:r>
          </a:p>
        </p:txBody>
      </p:sp>
      <p:sp>
        <p:nvSpPr>
          <p:cNvPr id="32" name="フリーフォーム: 図形 31">
            <a:extLst>
              <a:ext uri="{FF2B5EF4-FFF2-40B4-BE49-F238E27FC236}">
                <a16:creationId xmlns:a16="http://schemas.microsoft.com/office/drawing/2014/main" id="{2FEA9618-F38B-4A7E-A1FE-F8F69BEFB033}"/>
              </a:ext>
            </a:extLst>
          </p:cNvPr>
          <p:cNvSpPr/>
          <p:nvPr/>
        </p:nvSpPr>
        <p:spPr>
          <a:xfrm>
            <a:off x="2757892" y="3713480"/>
            <a:ext cx="629920" cy="1694496"/>
          </a:xfrm>
          <a:custGeom>
            <a:avLst/>
            <a:gdLst>
              <a:gd name="connsiteX0" fmla="*/ 0 w 629920"/>
              <a:gd name="connsiteY0" fmla="*/ 0 h 1625600"/>
              <a:gd name="connsiteX1" fmla="*/ 279400 w 629920"/>
              <a:gd name="connsiteY1" fmla="*/ 0 h 1625600"/>
              <a:gd name="connsiteX2" fmla="*/ 279400 w 629920"/>
              <a:gd name="connsiteY2" fmla="*/ 1625600 h 1625600"/>
              <a:gd name="connsiteX3" fmla="*/ 629920 w 629920"/>
              <a:gd name="connsiteY3" fmla="*/ 1625600 h 1625600"/>
            </a:gdLst>
            <a:ahLst/>
            <a:cxnLst>
              <a:cxn ang="0">
                <a:pos x="connsiteX0" y="connsiteY0"/>
              </a:cxn>
              <a:cxn ang="0">
                <a:pos x="connsiteX1" y="connsiteY1"/>
              </a:cxn>
              <a:cxn ang="0">
                <a:pos x="connsiteX2" y="connsiteY2"/>
              </a:cxn>
              <a:cxn ang="0">
                <a:pos x="connsiteX3" y="connsiteY3"/>
              </a:cxn>
            </a:cxnLst>
            <a:rect l="l" t="t" r="r" b="b"/>
            <a:pathLst>
              <a:path w="629920" h="1625600">
                <a:moveTo>
                  <a:pt x="0" y="0"/>
                </a:moveTo>
                <a:lnTo>
                  <a:pt x="279400" y="0"/>
                </a:lnTo>
                <a:lnTo>
                  <a:pt x="279400" y="1625600"/>
                </a:lnTo>
                <a:lnTo>
                  <a:pt x="629920" y="1625600"/>
                </a:lnTo>
              </a:path>
            </a:pathLst>
          </a:custGeom>
          <a:noFill/>
          <a:ln w="28575">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46C018A0-0A4A-4C8E-9469-82204A029BFD}"/>
              </a:ext>
            </a:extLst>
          </p:cNvPr>
          <p:cNvSpPr txBox="1"/>
          <p:nvPr/>
        </p:nvSpPr>
        <p:spPr>
          <a:xfrm>
            <a:off x="4458209" y="3413758"/>
            <a:ext cx="1630742" cy="261610"/>
          </a:xfrm>
          <a:prstGeom prst="rect">
            <a:avLst/>
          </a:prstGeom>
          <a:noFill/>
        </p:spPr>
        <p:txBody>
          <a:bodyPr wrap="square" rtlCol="0">
            <a:spAutoFit/>
          </a:bodyPr>
          <a:lstStyle/>
          <a:p>
            <a:pPr algn="ctr"/>
            <a:r>
              <a:rPr kumimoji="1" lang="ja-JP" altLang="en-US" sz="1050" b="1" dirty="0">
                <a:solidFill>
                  <a:srgbClr val="00B050"/>
                </a:solidFill>
                <a:latin typeface="Meiryo UI" panose="020B0604030504040204" pitchFamily="50" charset="-128"/>
                <a:ea typeface="Meiryo UI" panose="020B0604030504040204" pitchFamily="50" charset="-128"/>
              </a:rPr>
              <a:t>橋梁等施設ごとに作成</a:t>
            </a:r>
          </a:p>
        </p:txBody>
      </p:sp>
    </p:spTree>
    <p:extLst>
      <p:ext uri="{BB962C8B-B14F-4D97-AF65-F5344CB8AC3E}">
        <p14:creationId xmlns:p14="http://schemas.microsoft.com/office/powerpoint/2010/main" val="143538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6071500"/>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marL="85725" indent="-85725" algn="just">
              <a:lnSpc>
                <a:spcPts val="2200"/>
              </a:lnSpc>
              <a:buFont typeface="Arial" panose="020B0604020202020204" pitchFamily="34" charset="0"/>
              <a:buChar char="•"/>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ja-JP" altLang="en-US" b="1" dirty="0">
                <a:solidFill>
                  <a:prstClr val="white"/>
                </a:solidFill>
                <a:latin typeface="Meiryo UI" panose="020B0604030504040204" pitchFamily="50" charset="-128"/>
                <a:ea typeface="Meiryo UI" panose="020B0604030504040204" pitchFamily="50" charset="-128"/>
                <a:cs typeface="Calibri"/>
              </a:rPr>
              <a:t>はじめに</a:t>
            </a:r>
          </a:p>
        </p:txBody>
      </p:sp>
      <p:sp>
        <p:nvSpPr>
          <p:cNvPr id="7" name="コンテンツ プレースホルダー 2">
            <a:extLst>
              <a:ext uri="{FF2B5EF4-FFF2-40B4-BE49-F238E27FC236}">
                <a16:creationId xmlns:a16="http://schemas.microsoft.com/office/drawing/2014/main" id="{A4FB2783-ED8B-4DB2-B2BD-F135C3485BC3}"/>
              </a:ext>
            </a:extLst>
          </p:cNvPr>
          <p:cNvSpPr txBox="1">
            <a:spLocks/>
          </p:cNvSpPr>
          <p:nvPr/>
        </p:nvSpPr>
        <p:spPr bwMode="auto">
          <a:xfrm>
            <a:off x="70948" y="970858"/>
            <a:ext cx="8665028" cy="5586261"/>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0" algn="just">
              <a:lnSpc>
                <a:spcPct val="150000"/>
              </a:lnSpc>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（現行の長寿命化計画策定までの経緯～審議会の構成；略）</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44500" indent="-158750" algn="just">
              <a:lnSpc>
                <a:spcPct val="150000"/>
              </a:lnSpc>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・本答申は長寿命化計画の更新に向けて、同計画に記載すべき事項、内容等について、　　一定の結論に達したため、答申として取りまとめたものである。</a:t>
            </a:r>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44500" indent="-158750" algn="just">
              <a:lnSpc>
                <a:spcPct val="150000"/>
              </a:lnSpc>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・本答申は、現行の長寿命化計画に基づき蓄積されたデータの活用や、これまでに積重ねて　きた考え方を継承しつつ、社会経済情勢の変化等を考慮し、最新の科学的・専門的な　　知見等を取入れながら、戦略的な維持管理を推進するための基本的な考え方を基本方針として示すとともに、分野・施設毎の具体的な対応方針を行動計画として提言するものである。</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44500" indent="-158750" algn="just">
              <a:lnSpc>
                <a:spcPct val="150000"/>
              </a:lnSpc>
              <a:buNone/>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また、行動計画においては、基本方針に示す考え方に基づき、各施設の行動計画の内容を確認するなど、俯瞰的な視点で内容の深度化を図ることと合わせ、今後、この計画が実践的かつ実効性のあるものとするため、現行では各分野別に記載しているものを、各施設についての現状、課題、点検、指標の内容が一貫して確認できるよう構成変更を行った。</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0" algn="just">
              <a:lnSpc>
                <a:spcPct val="150000"/>
              </a:lnSpc>
              <a:buNone/>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（提案後の大阪府への期待；略）</a:t>
            </a:r>
            <a:endParaRPr lang="ja-JP" alt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E03801D8-EB3D-4A02-A7B2-41FC819DCDA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6</a:t>
            </a:fld>
            <a:endParaRPr kumimoji="1" lang="ja-JP" altLang="en-US" dirty="0"/>
          </a:p>
        </p:txBody>
      </p:sp>
      <p:sp>
        <p:nvSpPr>
          <p:cNvPr id="10" name="テキスト ボックス 9">
            <a:extLst>
              <a:ext uri="{FF2B5EF4-FFF2-40B4-BE49-F238E27FC236}">
                <a16:creationId xmlns:a16="http://schemas.microsoft.com/office/drawing/2014/main" id="{E9267E6F-5BFF-414D-8433-53167196FED2}"/>
              </a:ext>
            </a:extLst>
          </p:cNvPr>
          <p:cNvSpPr txBox="1"/>
          <p:nvPr/>
        </p:nvSpPr>
        <p:spPr>
          <a:xfrm>
            <a:off x="6707671" y="6147301"/>
            <a:ext cx="2346947" cy="330603"/>
          </a:xfrm>
          <a:prstGeom prst="rect">
            <a:avLst/>
          </a:prstGeom>
          <a:noFill/>
        </p:spPr>
        <p:txBody>
          <a:bodyPr wrap="square">
            <a:spAutoFit/>
          </a:bodyPr>
          <a:lstStyle/>
          <a:p>
            <a:pPr>
              <a:lnSpc>
                <a:spcPct val="150000"/>
              </a:lnSpc>
              <a:buNone/>
            </a:pP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P1_29</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38</a:t>
            </a:r>
            <a:r>
              <a:rPr lang="ja-JP" altLang="en-US" sz="1200" dirty="0">
                <a:latin typeface="Meiryo UI" panose="020B0604030504040204" pitchFamily="50" charset="-128"/>
                <a:ea typeface="Meiryo UI" panose="020B0604030504040204" pitchFamily="50" charset="-128"/>
              </a:rPr>
              <a:t>行目）</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0280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897550"/>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4.1</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点検、診断・評価の手法や体制等の充実</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marL="85725" indent="-85725" algn="just">
              <a:lnSpc>
                <a:spcPts val="2200"/>
              </a:lnSpc>
              <a:buFont typeface="Arial" panose="020B0604020202020204" pitchFamily="34" charset="0"/>
              <a:buChar char="•"/>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ja-JP" altLang="en-US" b="1" dirty="0">
                <a:solidFill>
                  <a:prstClr val="white"/>
                </a:solidFill>
                <a:latin typeface="Meiryo UI" panose="020B0604030504040204" pitchFamily="50" charset="-128"/>
                <a:ea typeface="Meiryo UI" panose="020B0604030504040204" pitchFamily="50" charset="-128"/>
                <a:cs typeface="Calibri"/>
              </a:rPr>
              <a:t>４</a:t>
            </a:r>
            <a:r>
              <a:rPr lang="en-US" altLang="ja-JP" b="1" dirty="0">
                <a:solidFill>
                  <a:prstClr val="white"/>
                </a:solidFill>
                <a:latin typeface="Meiryo UI" panose="020B0604030504040204" pitchFamily="50" charset="-128"/>
                <a:ea typeface="Meiryo UI" panose="020B0604030504040204" pitchFamily="50" charset="-128"/>
                <a:cs typeface="Calibri"/>
              </a:rPr>
              <a:t>.</a:t>
            </a:r>
            <a:r>
              <a:rPr lang="ja-JP" altLang="en-US" b="1" dirty="0">
                <a:solidFill>
                  <a:prstClr val="white"/>
                </a:solidFill>
                <a:latin typeface="Meiryo UI" panose="020B0604030504040204" pitchFamily="50" charset="-128"/>
                <a:ea typeface="Meiryo UI" panose="020B0604030504040204" pitchFamily="50" charset="-128"/>
                <a:cs typeface="Calibri"/>
              </a:rPr>
              <a:t>効率的・効果的な維持管理の推進</a:t>
            </a:r>
            <a:r>
              <a:rPr lang="en-US" altLang="ja-JP" b="1" dirty="0">
                <a:solidFill>
                  <a:prstClr val="white"/>
                </a:solidFill>
                <a:latin typeface="Meiryo UI" panose="020B0604030504040204" pitchFamily="50" charset="-128"/>
                <a:ea typeface="Meiryo UI" panose="020B0604030504040204" pitchFamily="50" charset="-128"/>
                <a:cs typeface="Calibri"/>
              </a:rPr>
              <a:t> </a:t>
            </a:r>
            <a:endParaRPr lang="ja-JP" altLang="en-US" b="1" dirty="0">
              <a:solidFill>
                <a:prstClr val="white"/>
              </a:solidFill>
              <a:latin typeface="Meiryo UI" panose="020B0604030504040204" pitchFamily="50" charset="-128"/>
              <a:ea typeface="Meiryo UI" panose="020B0604030504040204" pitchFamily="50" charset="-128"/>
              <a:cs typeface="Calibri"/>
            </a:endParaRPr>
          </a:p>
        </p:txBody>
      </p:sp>
      <p:sp>
        <p:nvSpPr>
          <p:cNvPr id="7" name="コンテンツ プレースホルダー 2">
            <a:extLst>
              <a:ext uri="{FF2B5EF4-FFF2-40B4-BE49-F238E27FC236}">
                <a16:creationId xmlns:a16="http://schemas.microsoft.com/office/drawing/2014/main" id="{A4FB2783-ED8B-4DB2-B2BD-F135C3485BC3}"/>
              </a:ext>
            </a:extLst>
          </p:cNvPr>
          <p:cNvSpPr txBox="1">
            <a:spLocks/>
          </p:cNvSpPr>
          <p:nvPr/>
        </p:nvSpPr>
        <p:spPr bwMode="auto">
          <a:xfrm>
            <a:off x="119642" y="1271616"/>
            <a:ext cx="8894062" cy="2157384"/>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見直し内容</a:t>
            </a:r>
            <a:endParaRPr lang="en-US" altLang="ja-JP" sz="1600" b="1" u="sng" dirty="0">
              <a:latin typeface="Meiryo UI" panose="020B0604030504040204" pitchFamily="50" charset="-128"/>
              <a:ea typeface="Meiryo UI" panose="020B0604030504040204" pitchFamily="50" charset="-128"/>
            </a:endParaRPr>
          </a:p>
          <a:p>
            <a:pPr marL="0" indent="0" eaLnBrk="1" hangingPunct="1">
              <a:spcBef>
                <a:spcPct val="0"/>
              </a:spcBef>
              <a:buNone/>
            </a:pPr>
            <a:endParaRPr lang="en-US" altLang="ja-JP" sz="1600" b="1" u="sng"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u="sng" dirty="0">
                <a:solidFill>
                  <a:srgbClr val="FF0000"/>
                </a:solidFill>
                <a:latin typeface="Meiryo UI" panose="020B0604030504040204" pitchFamily="50" charset="-128"/>
                <a:ea typeface="Meiryo UI" panose="020B0604030504040204" pitchFamily="50" charset="-128"/>
              </a:rPr>
              <a:t>近接目視が困難な箇所の点検や、業務効率化が図れる場合には、ドローン（無人航空機）も活用する。目視点検において、ドローンを活用して画像を撮影するにあたっては、各要領等に定める目視点検と同等の水準を確保することを基本とし、施設特性に応じた活用方法を検討する。また、点検者によって、点検結果に相違が生じないよう、同等の水準確保をめざす。また、近年発展が著しい</a:t>
            </a:r>
            <a:r>
              <a:rPr lang="en-US" altLang="ja-JP" sz="1400" u="sng" dirty="0">
                <a:solidFill>
                  <a:srgbClr val="FF0000"/>
                </a:solidFill>
                <a:latin typeface="Meiryo UI" panose="020B0604030504040204" pitchFamily="50" charset="-128"/>
                <a:ea typeface="Meiryo UI" panose="020B0604030504040204" pitchFamily="50" charset="-128"/>
              </a:rPr>
              <a:t>AI</a:t>
            </a:r>
            <a:r>
              <a:rPr lang="ja-JP" altLang="en-US" sz="1400" u="sng" dirty="0">
                <a:solidFill>
                  <a:srgbClr val="FF0000"/>
                </a:solidFill>
                <a:latin typeface="Meiryo UI" panose="020B0604030504040204" pitchFamily="50" charset="-128"/>
                <a:ea typeface="Meiryo UI" panose="020B0604030504040204" pitchFamily="50" charset="-128"/>
              </a:rPr>
              <a:t>（人工知能）の活用も検討する。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P13_14</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u="sng" dirty="0">
                <a:solidFill>
                  <a:srgbClr val="FF0000"/>
                </a:solidFill>
                <a:latin typeface="Meiryo UI" panose="020B0604030504040204" pitchFamily="50" charset="-128"/>
                <a:ea typeface="Meiryo UI" panose="020B0604030504040204" pitchFamily="50" charset="-128"/>
              </a:rPr>
              <a:t>維持管理</a:t>
            </a:r>
            <a:r>
              <a:rPr lang="en-US" altLang="ja-JP" sz="1400" u="sng" dirty="0">
                <a:solidFill>
                  <a:srgbClr val="FF0000"/>
                </a:solidFill>
                <a:latin typeface="Meiryo UI" panose="020B0604030504040204" pitchFamily="50" charset="-128"/>
                <a:ea typeface="Meiryo UI" panose="020B0604030504040204" pitchFamily="50" charset="-128"/>
              </a:rPr>
              <a:t>DB</a:t>
            </a:r>
            <a:r>
              <a:rPr lang="ja-JP" altLang="en-US" sz="1400" u="sng" dirty="0">
                <a:solidFill>
                  <a:srgbClr val="FF0000"/>
                </a:solidFill>
                <a:latin typeface="Meiryo UI" panose="020B0604030504040204" pitchFamily="50" charset="-128"/>
                <a:ea typeface="Meiryo UI" panose="020B0604030504040204" pitchFamily="50" charset="-128"/>
              </a:rPr>
              <a:t>にデータを蓄積し、補修計画の立案への活用など、計画的な補修等につなげる。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P14_3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行目）</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400" u="sng" dirty="0">
                <a:solidFill>
                  <a:srgbClr val="FF0000"/>
                </a:solidFill>
                <a:latin typeface="Meiryo UI" panose="020B0604030504040204" pitchFamily="50" charset="-128"/>
                <a:ea typeface="Meiryo UI" panose="020B0604030504040204" pitchFamily="50" charset="-128"/>
              </a:rPr>
              <a:t>データ蓄積により、劣化曲線の精度が向上することによっても、点検頻度を見直すことができることに留意する。</a:t>
            </a:r>
            <a:r>
              <a:rPr lang="ja-JP" altLang="en-US" sz="1200" dirty="0">
                <a:latin typeface="Meiryo UI" panose="020B0604030504040204" pitchFamily="50" charset="-128"/>
                <a:ea typeface="Meiryo UI" panose="020B0604030504040204" pitchFamily="50" charset="-128"/>
              </a:rPr>
              <a:t>（基本方針</a:t>
            </a:r>
            <a:r>
              <a:rPr lang="en-US" altLang="ja-JP" sz="1200" dirty="0">
                <a:latin typeface="Meiryo UI" panose="020B0604030504040204" pitchFamily="50" charset="-128"/>
                <a:ea typeface="Meiryo UI" panose="020B0604030504040204" pitchFamily="50" charset="-128"/>
              </a:rPr>
              <a:t>P14_28</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行目）</a:t>
            </a:r>
            <a:endParaRPr lang="en-US" altLang="ja-JP" sz="1600" b="1" u="sng" dirty="0">
              <a:solidFill>
                <a:srgbClr val="FF0000"/>
              </a:solidFill>
              <a:latin typeface="Meiryo UI" panose="020B0604030504040204" pitchFamily="50" charset="-128"/>
              <a:ea typeface="Meiryo UI" panose="020B0604030504040204" pitchFamily="50" charset="-128"/>
            </a:endParaRPr>
          </a:p>
        </p:txBody>
      </p:sp>
      <p:sp>
        <p:nvSpPr>
          <p:cNvPr id="9" name="コンテンツ プレースホルダー 2">
            <a:extLst>
              <a:ext uri="{FF2B5EF4-FFF2-40B4-BE49-F238E27FC236}">
                <a16:creationId xmlns:a16="http://schemas.microsoft.com/office/drawing/2014/main" id="{AC883FCC-0DDB-4E4E-94A0-405E9B0102D1}"/>
              </a:ext>
            </a:extLst>
          </p:cNvPr>
          <p:cNvSpPr txBox="1">
            <a:spLocks/>
          </p:cNvSpPr>
          <p:nvPr/>
        </p:nvSpPr>
        <p:spPr bwMode="auto">
          <a:xfrm>
            <a:off x="155117" y="3516162"/>
            <a:ext cx="8894062" cy="489407"/>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点検結果の活用例</a:t>
            </a:r>
            <a:endParaRPr lang="en-US" altLang="ja-JP" sz="1600" b="1" u="sng" dirty="0">
              <a:latin typeface="Meiryo UI" panose="020B0604030504040204" pitchFamily="50" charset="-128"/>
              <a:ea typeface="Meiryo UI" panose="020B0604030504040204" pitchFamily="50" charset="-128"/>
            </a:endParaRPr>
          </a:p>
        </p:txBody>
      </p:sp>
      <p:graphicFrame>
        <p:nvGraphicFramePr>
          <p:cNvPr id="10" name="表 36">
            <a:extLst>
              <a:ext uri="{FF2B5EF4-FFF2-40B4-BE49-F238E27FC236}">
                <a16:creationId xmlns:a16="http://schemas.microsoft.com/office/drawing/2014/main" id="{5CCD7C5D-0B94-4AA8-934E-808646614449}"/>
              </a:ext>
            </a:extLst>
          </p:cNvPr>
          <p:cNvGraphicFramePr>
            <a:graphicFrameLocks noGrp="1"/>
          </p:cNvGraphicFramePr>
          <p:nvPr>
            <p:extLst>
              <p:ext uri="{D42A27DB-BD31-4B8C-83A1-F6EECF244321}">
                <p14:modId xmlns:p14="http://schemas.microsoft.com/office/powerpoint/2010/main" val="3865388287"/>
              </p:ext>
            </p:extLst>
          </p:nvPr>
        </p:nvGraphicFramePr>
        <p:xfrm>
          <a:off x="305299" y="3941816"/>
          <a:ext cx="8536776" cy="2614266"/>
        </p:xfrm>
        <a:graphic>
          <a:graphicData uri="http://schemas.openxmlformats.org/drawingml/2006/table">
            <a:tbl>
              <a:tblPr firstRow="1" bandRow="1">
                <a:tableStyleId>{5C22544A-7EE6-4342-B048-85BDC9FD1C3A}</a:tableStyleId>
              </a:tblPr>
              <a:tblGrid>
                <a:gridCol w="1366257">
                  <a:extLst>
                    <a:ext uri="{9D8B030D-6E8A-4147-A177-3AD203B41FA5}">
                      <a16:colId xmlns:a16="http://schemas.microsoft.com/office/drawing/2014/main" val="3372811264"/>
                    </a:ext>
                  </a:extLst>
                </a:gridCol>
                <a:gridCol w="7170519">
                  <a:extLst>
                    <a:ext uri="{9D8B030D-6E8A-4147-A177-3AD203B41FA5}">
                      <a16:colId xmlns:a16="http://schemas.microsoft.com/office/drawing/2014/main" val="2696139856"/>
                    </a:ext>
                  </a:extLst>
                </a:gridCol>
              </a:tblGrid>
              <a:tr h="337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a:ea typeface="Meiryo UI"/>
                        </a:rPr>
                        <a:t>対象施設</a:t>
                      </a:r>
                      <a:endParaRPr kumimoji="1" lang="ja-JP" altLang="en-US" sz="1400" b="0" dirty="0">
                        <a:latin typeface="Meiryo UI"/>
                        <a:ea typeface="Meiryo UI"/>
                      </a:endParaRPr>
                    </a:p>
                  </a:txBody>
                  <a:tcPr anchor="ctr">
                    <a:solidFill>
                      <a:srgbClr val="00B050"/>
                    </a:solidFill>
                  </a:tcPr>
                </a:tc>
                <a:tc>
                  <a:txBody>
                    <a:bodyPr/>
                    <a:lstStyle/>
                    <a:p>
                      <a:pPr algn="ctr">
                        <a:lnSpc>
                          <a:spcPct val="100000"/>
                        </a:lnSpc>
                      </a:pPr>
                      <a:r>
                        <a:rPr kumimoji="1" lang="ja-JP" altLang="en-US" sz="1400" b="1" dirty="0">
                          <a:latin typeface="Meiryo UI"/>
                          <a:ea typeface="Meiryo UI"/>
                        </a:rPr>
                        <a:t>行動計画への反映結果</a:t>
                      </a:r>
                    </a:p>
                  </a:txBody>
                  <a:tcPr anchor="ctr">
                    <a:solidFill>
                      <a:srgbClr val="00B050"/>
                    </a:solidFill>
                  </a:tcPr>
                </a:tc>
                <a:extLst>
                  <a:ext uri="{0D108BD9-81ED-4DB2-BD59-A6C34878D82A}">
                    <a16:rowId xmlns:a16="http://schemas.microsoft.com/office/drawing/2014/main" val="1925649540"/>
                  </a:ext>
                </a:extLst>
              </a:tr>
              <a:tr h="45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橋梁</a:t>
                      </a:r>
                    </a:p>
                  </a:txBody>
                  <a:tcPr anchor="ctr">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劣化曲線を検証し、より最適な</a:t>
                      </a:r>
                      <a:r>
                        <a:rPr kumimoji="1" lang="en-US" altLang="ja-JP" sz="1200" b="0" u="none" kern="1200" dirty="0">
                          <a:solidFill>
                            <a:schemeClr val="tx1"/>
                          </a:solidFill>
                          <a:latin typeface="Meiryo UI"/>
                          <a:ea typeface="Meiryo UI"/>
                          <a:cs typeface="+mn-cs"/>
                        </a:rPr>
                        <a:t>LCC</a:t>
                      </a:r>
                      <a:r>
                        <a:rPr kumimoji="1" lang="ja-JP" altLang="en-US" sz="1200" b="0" u="none" kern="1200" dirty="0">
                          <a:solidFill>
                            <a:schemeClr val="tx1"/>
                          </a:solidFill>
                          <a:latin typeface="Meiryo UI"/>
                          <a:ea typeface="Meiryo UI"/>
                          <a:cs typeface="+mn-cs"/>
                        </a:rPr>
                        <a:t>を検討することで、目標管理水準の見直しを実施</a:t>
                      </a:r>
                    </a:p>
                  </a:txBody>
                  <a:tcPr anchor="ctr">
                    <a:solidFill>
                      <a:schemeClr val="accent6">
                        <a:lumMod val="40000"/>
                        <a:lumOff val="60000"/>
                      </a:schemeClr>
                    </a:solidFill>
                  </a:tcPr>
                </a:tc>
                <a:extLst>
                  <a:ext uri="{0D108BD9-81ED-4DB2-BD59-A6C34878D82A}">
                    <a16:rowId xmlns:a16="http://schemas.microsoft.com/office/drawing/2014/main" val="869575246"/>
                  </a:ext>
                </a:extLst>
              </a:tr>
              <a:tr h="45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舗装</a:t>
                      </a:r>
                    </a:p>
                  </a:txBody>
                  <a:tcPr anchor="ctr">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劣化曲線を検証し、調査頻度の見直しを実施</a:t>
                      </a:r>
                    </a:p>
                  </a:txBody>
                  <a:tcPr anchor="ctr">
                    <a:solidFill>
                      <a:schemeClr val="accent6">
                        <a:lumMod val="20000"/>
                        <a:lumOff val="80000"/>
                      </a:schemeClr>
                    </a:solidFill>
                  </a:tcPr>
                </a:tc>
                <a:extLst>
                  <a:ext uri="{0D108BD9-81ED-4DB2-BD59-A6C34878D82A}">
                    <a16:rowId xmlns:a16="http://schemas.microsoft.com/office/drawing/2014/main" val="1312339743"/>
                  </a:ext>
                </a:extLst>
              </a:tr>
              <a:tr h="45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モノレール</a:t>
                      </a:r>
                    </a:p>
                  </a:txBody>
                  <a:tcPr anchor="ctr">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劣化曲線、長期コストシミュレーションの検証を実施し、現在の管理水準が最適であることを確認</a:t>
                      </a:r>
                    </a:p>
                  </a:txBody>
                  <a:tcPr anchor="ctr">
                    <a:solidFill>
                      <a:schemeClr val="accent6">
                        <a:lumMod val="40000"/>
                        <a:lumOff val="60000"/>
                      </a:schemeClr>
                    </a:solidFill>
                  </a:tcPr>
                </a:tc>
                <a:extLst>
                  <a:ext uri="{0D108BD9-81ED-4DB2-BD59-A6C34878D82A}">
                    <a16:rowId xmlns:a16="http://schemas.microsoft.com/office/drawing/2014/main" val="784475948"/>
                  </a:ext>
                </a:extLst>
              </a:tr>
              <a:tr h="45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河川</a:t>
                      </a:r>
                    </a:p>
                  </a:txBody>
                  <a:tcPr anchor="ctr">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eiryo UI"/>
                          <a:ea typeface="Meiryo UI"/>
                          <a:cs typeface="+mn-cs"/>
                        </a:rPr>
                        <a:t>土砂の堆積や河床低下状況の検証による対策優先度の設定</a:t>
                      </a:r>
                    </a:p>
                  </a:txBody>
                  <a:tcPr anchor="ctr">
                    <a:solidFill>
                      <a:schemeClr val="accent6">
                        <a:lumMod val="20000"/>
                        <a:lumOff val="80000"/>
                      </a:schemeClr>
                    </a:solidFill>
                  </a:tcPr>
                </a:tc>
                <a:extLst>
                  <a:ext uri="{0D108BD9-81ED-4DB2-BD59-A6C34878D82A}">
                    <a16:rowId xmlns:a16="http://schemas.microsoft.com/office/drawing/2014/main" val="3443847470"/>
                  </a:ext>
                </a:extLst>
              </a:tr>
              <a:tr h="45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a:ea typeface="Meiryo UI"/>
                          <a:cs typeface="+mn-cs"/>
                        </a:rPr>
                        <a:t>下水（設備）</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dirty="0">
                          <a:ln>
                            <a:noFill/>
                          </a:ln>
                          <a:solidFill>
                            <a:schemeClr val="tx1"/>
                          </a:solidFill>
                          <a:effectLst/>
                          <a:uLnTx/>
                          <a:uFillTx/>
                          <a:latin typeface="Meiryo UI"/>
                          <a:ea typeface="Meiryo UI"/>
                          <a:cs typeface="+mn-cs"/>
                        </a:rPr>
                        <a:t>各種計測値をもとに傾向管理を行い、設備の劣化状況の判定に利用するなど、データの活用を検討</a:t>
                      </a:r>
                    </a:p>
                  </a:txBody>
                  <a:tcPr anchor="ctr">
                    <a:solidFill>
                      <a:schemeClr val="accent6">
                        <a:lumMod val="40000"/>
                        <a:lumOff val="60000"/>
                      </a:schemeClr>
                    </a:solidFill>
                  </a:tcPr>
                </a:tc>
                <a:extLst>
                  <a:ext uri="{0D108BD9-81ED-4DB2-BD59-A6C34878D82A}">
                    <a16:rowId xmlns:a16="http://schemas.microsoft.com/office/drawing/2014/main" val="1831709312"/>
                  </a:ext>
                </a:extLst>
              </a:tr>
            </a:tbl>
          </a:graphicData>
        </a:graphic>
      </p:graphicFrame>
      <p:sp>
        <p:nvSpPr>
          <p:cNvPr id="2" name="スライド番号プレースホルダー 1">
            <a:extLst>
              <a:ext uri="{FF2B5EF4-FFF2-40B4-BE49-F238E27FC236}">
                <a16:creationId xmlns:a16="http://schemas.microsoft.com/office/drawing/2014/main" id="{E03801D8-EB3D-4A02-A7B2-41FC819DCDA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7</a:t>
            </a:fld>
            <a:endParaRPr kumimoji="1" lang="ja-JP" altLang="en-US" dirty="0"/>
          </a:p>
        </p:txBody>
      </p:sp>
    </p:spTree>
    <p:extLst>
      <p:ext uri="{BB962C8B-B14F-4D97-AF65-F5344CB8AC3E}">
        <p14:creationId xmlns:p14="http://schemas.microsoft.com/office/powerpoint/2010/main" val="270579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143">
            <a:extLst>
              <a:ext uri="{FF2B5EF4-FFF2-40B4-BE49-F238E27FC236}">
                <a16:creationId xmlns:a16="http://schemas.microsoft.com/office/drawing/2014/main" id="{5A392A28-9257-3068-38D1-3135551F2263}"/>
              </a:ext>
            </a:extLst>
          </p:cNvPr>
          <p:cNvSpPr/>
          <p:nvPr/>
        </p:nvSpPr>
        <p:spPr>
          <a:xfrm>
            <a:off x="4573870" y="580232"/>
            <a:ext cx="4450488" cy="5897550"/>
          </a:xfrm>
          <a:prstGeom prst="round2SameRect">
            <a:avLst>
              <a:gd name="adj1" fmla="val 363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7" name="グループ化 16">
            <a:extLst>
              <a:ext uri="{FF2B5EF4-FFF2-40B4-BE49-F238E27FC236}">
                <a16:creationId xmlns:a16="http://schemas.microsoft.com/office/drawing/2014/main" id="{F2CBE8AB-688F-41F7-A3EB-5103D2DBCFBA}"/>
              </a:ext>
            </a:extLst>
          </p:cNvPr>
          <p:cNvGrpSpPr/>
          <p:nvPr/>
        </p:nvGrpSpPr>
        <p:grpSpPr>
          <a:xfrm>
            <a:off x="0" y="-11021"/>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3" y="580232"/>
            <a:ext cx="4319551" cy="5897550"/>
          </a:xfrm>
          <a:prstGeom prst="round2SameRect">
            <a:avLst>
              <a:gd name="adj1" fmla="val 3308"/>
              <a:gd name="adj2" fmla="val 3616"/>
            </a:avLst>
          </a:prstGeom>
          <a:solidFill>
            <a:srgbClr val="EBF2DE"/>
          </a:solid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 name="スライド番号プレースホルダー 1">
            <a:extLst>
              <a:ext uri="{FF2B5EF4-FFF2-40B4-BE49-F238E27FC236}">
                <a16:creationId xmlns:a16="http://schemas.microsoft.com/office/drawing/2014/main" id="{E03801D8-EB3D-4A02-A7B2-41FC819DCDA8}"/>
              </a:ext>
            </a:extLst>
          </p:cNvPr>
          <p:cNvSpPr>
            <a:spLocks noGrp="1"/>
          </p:cNvSpPr>
          <p:nvPr>
            <p:ph type="sldNum" sz="quarter" idx="12"/>
          </p:nvPr>
        </p:nvSpPr>
        <p:spPr>
          <a:xfrm>
            <a:off x="7086600" y="6492875"/>
            <a:ext cx="2057400" cy="365125"/>
          </a:xfrm>
        </p:spPr>
        <p:txBody>
          <a:bodyPr/>
          <a:lstStyle/>
          <a:p>
            <a:fld id="{48BBEAFE-69FE-4577-B854-0FB5964019F8}" type="slidenum">
              <a:rPr kumimoji="1" lang="ja-JP" altLang="en-US" smtClean="0"/>
              <a:t>8</a:t>
            </a:fld>
            <a:endParaRPr kumimoji="1" lang="ja-JP" altLang="en-US" dirty="0"/>
          </a:p>
        </p:txBody>
      </p:sp>
      <p:sp>
        <p:nvSpPr>
          <p:cNvPr id="3" name="コンテンツ プレースホルダー 2">
            <a:extLst>
              <a:ext uri="{FF2B5EF4-FFF2-40B4-BE49-F238E27FC236}">
                <a16:creationId xmlns:a16="http://schemas.microsoft.com/office/drawing/2014/main" id="{B818269C-F289-0707-E733-00BE379A44F4}"/>
              </a:ext>
            </a:extLst>
          </p:cNvPr>
          <p:cNvSpPr txBox="1">
            <a:spLocks/>
          </p:cNvSpPr>
          <p:nvPr/>
        </p:nvSpPr>
        <p:spPr bwMode="auto">
          <a:xfrm>
            <a:off x="119642" y="626738"/>
            <a:ext cx="4289292" cy="365125"/>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調査頻度の見直し例（舗装）</a:t>
            </a:r>
            <a:endParaRPr lang="ja-JP" altLang="en-US" sz="1600"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5E900256-C968-9506-5861-62FC40A5FA5A}"/>
              </a:ext>
            </a:extLst>
          </p:cNvPr>
          <p:cNvSpPr txBox="1">
            <a:spLocks/>
          </p:cNvSpPr>
          <p:nvPr/>
        </p:nvSpPr>
        <p:spPr bwMode="auto">
          <a:xfrm>
            <a:off x="4602148" y="580232"/>
            <a:ext cx="4319551" cy="651172"/>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土砂の堆積や河床低下状況の検証による</a:t>
            </a:r>
            <a:endParaRPr lang="en-US" altLang="ja-JP" sz="1600" b="1" u="sng"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対策優先度の設定例（河川）</a:t>
            </a:r>
          </a:p>
        </p:txBody>
      </p:sp>
      <p:pic>
        <p:nvPicPr>
          <p:cNvPr id="31" name="図 30">
            <a:extLst>
              <a:ext uri="{FF2B5EF4-FFF2-40B4-BE49-F238E27FC236}">
                <a16:creationId xmlns:a16="http://schemas.microsoft.com/office/drawing/2014/main" id="{72A8D415-AC7E-49EF-357B-DE945109A30B}"/>
              </a:ext>
            </a:extLst>
          </p:cNvPr>
          <p:cNvPicPr>
            <a:picLocks noChangeAspect="1"/>
          </p:cNvPicPr>
          <p:nvPr/>
        </p:nvPicPr>
        <p:blipFill>
          <a:blip r:embed="rId2"/>
          <a:stretch>
            <a:fillRect/>
          </a:stretch>
        </p:blipFill>
        <p:spPr>
          <a:xfrm>
            <a:off x="250579" y="3168943"/>
            <a:ext cx="3883269" cy="2917815"/>
          </a:xfrm>
          <a:prstGeom prst="rect">
            <a:avLst/>
          </a:prstGeom>
        </p:spPr>
      </p:pic>
      <p:graphicFrame>
        <p:nvGraphicFramePr>
          <p:cNvPr id="32" name="表 31">
            <a:extLst>
              <a:ext uri="{FF2B5EF4-FFF2-40B4-BE49-F238E27FC236}">
                <a16:creationId xmlns:a16="http://schemas.microsoft.com/office/drawing/2014/main" id="{98341219-44A2-E26D-281A-6C21A362C802}"/>
              </a:ext>
            </a:extLst>
          </p:cNvPr>
          <p:cNvGraphicFramePr>
            <a:graphicFrameLocks noGrp="1"/>
          </p:cNvGraphicFramePr>
          <p:nvPr>
            <p:extLst>
              <p:ext uri="{D42A27DB-BD31-4B8C-83A1-F6EECF244321}">
                <p14:modId xmlns:p14="http://schemas.microsoft.com/office/powerpoint/2010/main" val="115395347"/>
              </p:ext>
            </p:extLst>
          </p:nvPr>
        </p:nvGraphicFramePr>
        <p:xfrm>
          <a:off x="222301" y="1631963"/>
          <a:ext cx="3883270" cy="1296000"/>
        </p:xfrm>
        <a:graphic>
          <a:graphicData uri="http://schemas.openxmlformats.org/drawingml/2006/table">
            <a:tbl>
              <a:tblPr firstRow="1" bandRow="1">
                <a:tableStyleId>{5C22544A-7EE6-4342-B048-85BDC9FD1C3A}</a:tableStyleId>
              </a:tblPr>
              <a:tblGrid>
                <a:gridCol w="933014">
                  <a:extLst>
                    <a:ext uri="{9D8B030D-6E8A-4147-A177-3AD203B41FA5}">
                      <a16:colId xmlns:a16="http://schemas.microsoft.com/office/drawing/2014/main" val="3047373072"/>
                    </a:ext>
                  </a:extLst>
                </a:gridCol>
                <a:gridCol w="1475128">
                  <a:extLst>
                    <a:ext uri="{9D8B030D-6E8A-4147-A177-3AD203B41FA5}">
                      <a16:colId xmlns:a16="http://schemas.microsoft.com/office/drawing/2014/main" val="1174873328"/>
                    </a:ext>
                  </a:extLst>
                </a:gridCol>
                <a:gridCol w="1475128">
                  <a:extLst>
                    <a:ext uri="{9D8B030D-6E8A-4147-A177-3AD203B41FA5}">
                      <a16:colId xmlns:a16="http://schemas.microsoft.com/office/drawing/2014/main" val="1484351852"/>
                    </a:ext>
                  </a:extLst>
                </a:gridCol>
              </a:tblGrid>
              <a:tr h="288000">
                <a:tc>
                  <a:txBody>
                    <a:bodyPr/>
                    <a:lstStyle/>
                    <a:p>
                      <a:pPr algn="ctr">
                        <a:lnSpc>
                          <a:spcPts val="1600"/>
                        </a:lnSpc>
                      </a:pPr>
                      <a:r>
                        <a:rPr kumimoji="1" lang="ja-JP" altLang="en-US" sz="1200" dirty="0">
                          <a:latin typeface="BIZ UDゴシック" panose="020B0400000000000000" pitchFamily="49" charset="-128"/>
                          <a:ea typeface="BIZ UDゴシック" panose="020B0400000000000000" pitchFamily="49" charset="-128"/>
                        </a:rPr>
                        <a:t>対象路線</a:t>
                      </a:r>
                    </a:p>
                  </a:txBody>
                  <a:tcPr anchor="ctr"/>
                </a:tc>
                <a:tc>
                  <a:txBody>
                    <a:bodyPr/>
                    <a:lstStyle/>
                    <a:p>
                      <a:pPr algn="ctr">
                        <a:lnSpc>
                          <a:spcPts val="1600"/>
                        </a:lnSpc>
                      </a:pPr>
                      <a:r>
                        <a:rPr kumimoji="1" lang="ja-JP" altLang="en-US" sz="1200" dirty="0">
                          <a:latin typeface="BIZ UDゴシック" panose="020B0400000000000000" pitchFamily="49" charset="-128"/>
                          <a:ea typeface="BIZ UDゴシック" panose="020B0400000000000000" pitchFamily="49" charset="-128"/>
                        </a:rPr>
                        <a:t>現行の定期点検</a:t>
                      </a:r>
                    </a:p>
                  </a:txBody>
                  <a:tcPr anchor="ctr"/>
                </a:tc>
                <a:tc>
                  <a:txBody>
                    <a:bodyPr/>
                    <a:lstStyle/>
                    <a:p>
                      <a:pPr algn="ctr">
                        <a:lnSpc>
                          <a:spcPts val="1600"/>
                        </a:lnSpc>
                      </a:pPr>
                      <a:r>
                        <a:rPr kumimoji="1" lang="ja-JP" altLang="en-US" sz="1200" dirty="0">
                          <a:latin typeface="BIZ UDゴシック" panose="020B0400000000000000" pitchFamily="49" charset="-128"/>
                          <a:ea typeface="BIZ UDゴシック" panose="020B0400000000000000" pitchFamily="49" charset="-128"/>
                        </a:rPr>
                        <a:t>改定案</a:t>
                      </a:r>
                    </a:p>
                  </a:txBody>
                  <a:tcPr anchor="ctr"/>
                </a:tc>
                <a:extLst>
                  <a:ext uri="{0D108BD9-81ED-4DB2-BD59-A6C34878D82A}">
                    <a16:rowId xmlns:a16="http://schemas.microsoft.com/office/drawing/2014/main" val="4084425773"/>
                  </a:ext>
                </a:extLst>
              </a:tr>
              <a:tr h="504000">
                <a:tc>
                  <a:txBody>
                    <a:bodyPr/>
                    <a:lstStyle/>
                    <a:p>
                      <a:pPr algn="ctr">
                        <a:lnSpc>
                          <a:spcPts val="1600"/>
                        </a:lnSpc>
                      </a:pPr>
                      <a:r>
                        <a:rPr kumimoji="1" lang="ja-JP" altLang="en-US" sz="1200" b="0" dirty="0">
                          <a:solidFill>
                            <a:schemeClr val="tx1"/>
                          </a:solidFill>
                          <a:latin typeface="BIZ UDゴシック" panose="020B0400000000000000" pitchFamily="49" charset="-128"/>
                          <a:ea typeface="BIZ UDゴシック" panose="020B0400000000000000" pitchFamily="49" charset="-128"/>
                        </a:rPr>
                        <a:t>重要路線</a:t>
                      </a:r>
                    </a:p>
                  </a:txBody>
                  <a:tcPr anchor="ctr"/>
                </a:tc>
                <a:tc>
                  <a:txBody>
                    <a:bodyPr/>
                    <a:lstStyle/>
                    <a:p>
                      <a:pPr algn="ctr">
                        <a:lnSpc>
                          <a:spcPts val="1600"/>
                        </a:lnSpc>
                      </a:pPr>
                      <a:r>
                        <a:rPr lang="ja-JP" altLang="en-US" sz="1200" dirty="0">
                          <a:solidFill>
                            <a:srgbClr val="FF0000"/>
                          </a:solidFill>
                          <a:latin typeface="BIZ UDゴシック" panose="020B0400000000000000" pitchFamily="49" charset="-128"/>
                          <a:ea typeface="BIZ UDゴシック" panose="020B0400000000000000" pitchFamily="49" charset="-128"/>
                        </a:rPr>
                        <a:t>３年に１回</a:t>
                      </a:r>
                      <a:endParaRPr kumimoji="1" lang="ja-JP" altLang="en-US" sz="12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1600"/>
                        </a:lnSpc>
                      </a:pPr>
                      <a:r>
                        <a:rPr lang="ja-JP" altLang="en-US" sz="1200" dirty="0">
                          <a:solidFill>
                            <a:srgbClr val="FF0000"/>
                          </a:solidFill>
                          <a:latin typeface="BIZ UDゴシック" panose="020B0400000000000000" pitchFamily="49" charset="-128"/>
                          <a:ea typeface="BIZ UDゴシック" panose="020B0400000000000000" pitchFamily="49" charset="-128"/>
                        </a:rPr>
                        <a:t>５年に１回</a:t>
                      </a:r>
                      <a:endParaRPr kumimoji="1" lang="ja-JP" altLang="en-US" sz="12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69596449"/>
                  </a:ext>
                </a:extLst>
              </a:tr>
              <a:tr h="504000">
                <a:tc>
                  <a:txBody>
                    <a:bodyPr/>
                    <a:lstStyle/>
                    <a:p>
                      <a:pPr algn="ctr">
                        <a:lnSpc>
                          <a:spcPts val="1600"/>
                        </a:lnSpc>
                      </a:pPr>
                      <a:r>
                        <a:rPr kumimoji="1" lang="ja-JP" altLang="en-US" sz="1200" b="0" dirty="0">
                          <a:solidFill>
                            <a:schemeClr val="tx1"/>
                          </a:solidFill>
                          <a:latin typeface="BIZ UDゴシック" panose="020B0400000000000000" pitchFamily="49" charset="-128"/>
                          <a:ea typeface="BIZ UDゴシック" panose="020B0400000000000000" pitchFamily="49" charset="-128"/>
                        </a:rPr>
                        <a:t>山間部等</a:t>
                      </a:r>
                    </a:p>
                  </a:txBody>
                  <a:tcPr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dirty="0">
                          <a:solidFill>
                            <a:schemeClr val="tx1"/>
                          </a:solidFill>
                          <a:latin typeface="BIZ UDゴシック" panose="020B0400000000000000" pitchFamily="49" charset="-128"/>
                          <a:ea typeface="BIZ UDゴシック" panose="020B0400000000000000" pitchFamily="49" charset="-128"/>
                        </a:rPr>
                        <a:t>１０年に１回</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a:txBody>
                  <a:tcPr anchor="ctr"/>
                </a:tc>
                <a:tc>
                  <a:txBody>
                    <a:bodyPr/>
                    <a:lstStyle/>
                    <a:p>
                      <a:pPr marL="0" marR="0" lvl="0" indent="0" algn="ctr" defTabSz="914377" rtl="0" eaLnBrk="1" fontAlgn="auto" latinLnBrk="0" hangingPunct="1">
                        <a:lnSpc>
                          <a:spcPts val="1600"/>
                        </a:lnSpc>
                        <a:spcBef>
                          <a:spcPts val="0"/>
                        </a:spcBef>
                        <a:spcAft>
                          <a:spcPts val="0"/>
                        </a:spcAft>
                        <a:buClrTx/>
                        <a:buSzTx/>
                        <a:buFontTx/>
                        <a:buNone/>
                        <a:tabLst/>
                        <a:defRPr/>
                      </a:pPr>
                      <a:r>
                        <a:rPr lang="ja-JP" altLang="en-US" sz="1200" dirty="0">
                          <a:solidFill>
                            <a:schemeClr val="tx1"/>
                          </a:solidFill>
                          <a:latin typeface="BIZ UDゴシック" panose="020B0400000000000000" pitchFamily="49" charset="-128"/>
                          <a:ea typeface="BIZ UDゴシック" panose="020B0400000000000000" pitchFamily="49" charset="-128"/>
                        </a:rPr>
                        <a:t>１０年に１回</a:t>
                      </a:r>
                      <a:endParaRPr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797672729"/>
                  </a:ext>
                </a:extLst>
              </a:tr>
            </a:tbl>
          </a:graphicData>
        </a:graphic>
      </p:graphicFrame>
      <p:sp>
        <p:nvSpPr>
          <p:cNvPr id="33" name="コンテンツ プレースホルダー 2">
            <a:extLst>
              <a:ext uri="{FF2B5EF4-FFF2-40B4-BE49-F238E27FC236}">
                <a16:creationId xmlns:a16="http://schemas.microsoft.com/office/drawing/2014/main" id="{A02F8B8E-E2AA-25F0-BC00-A21CCDD0FD7B}"/>
              </a:ext>
            </a:extLst>
          </p:cNvPr>
          <p:cNvSpPr txBox="1">
            <a:spLocks/>
          </p:cNvSpPr>
          <p:nvPr/>
        </p:nvSpPr>
        <p:spPr bwMode="auto">
          <a:xfrm>
            <a:off x="222301" y="1265612"/>
            <a:ext cx="2676898" cy="311921"/>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dirty="0">
                <a:latin typeface="Meiryo UI" panose="020B0604030504040204" pitchFamily="50" charset="-128"/>
                <a:ea typeface="Meiryo UI" panose="020B0604030504040204" pitchFamily="50" charset="-128"/>
              </a:rPr>
              <a:t>路面性状調査の調査頻度</a:t>
            </a:r>
            <a:endParaRPr lang="ja-JP" altLang="en-US" sz="1600" dirty="0">
              <a:latin typeface="Meiryo UI" panose="020B0604030504040204" pitchFamily="50" charset="-128"/>
              <a:ea typeface="Meiryo UI" panose="020B0604030504040204" pitchFamily="50" charset="-128"/>
            </a:endParaRPr>
          </a:p>
        </p:txBody>
      </p:sp>
      <p:sp>
        <p:nvSpPr>
          <p:cNvPr id="34" name="矢印: 右 33">
            <a:extLst>
              <a:ext uri="{FF2B5EF4-FFF2-40B4-BE49-F238E27FC236}">
                <a16:creationId xmlns:a16="http://schemas.microsoft.com/office/drawing/2014/main" id="{44CA4239-54B8-9828-5C30-302A4F34307E}"/>
              </a:ext>
            </a:extLst>
          </p:cNvPr>
          <p:cNvSpPr/>
          <p:nvPr/>
        </p:nvSpPr>
        <p:spPr>
          <a:xfrm>
            <a:off x="2510320" y="2121198"/>
            <a:ext cx="266588" cy="604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コンテンツ プレースホルダー 2">
            <a:extLst>
              <a:ext uri="{FF2B5EF4-FFF2-40B4-BE49-F238E27FC236}">
                <a16:creationId xmlns:a16="http://schemas.microsoft.com/office/drawing/2014/main" id="{87C9B22E-E1F0-C9EE-59B9-E5E9FE0ADFF9}"/>
              </a:ext>
            </a:extLst>
          </p:cNvPr>
          <p:cNvSpPr txBox="1">
            <a:spLocks/>
          </p:cNvSpPr>
          <p:nvPr/>
        </p:nvSpPr>
        <p:spPr bwMode="auto">
          <a:xfrm>
            <a:off x="9365242" y="1493090"/>
            <a:ext cx="4289292" cy="678609"/>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舗装：第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回道路・橋梁等部会資料</a:t>
            </a:r>
            <a:endParaRPr lang="en-US" altLang="ja-JP" sz="12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200" dirty="0">
                <a:latin typeface="Meiryo UI" panose="020B0604030504040204" pitchFamily="50" charset="-128"/>
                <a:ea typeface="Meiryo UI" panose="020B0604030504040204" pitchFamily="50" charset="-128"/>
              </a:rPr>
              <a:t>河川：河川管理施設長寿命化計画（案）</a:t>
            </a:r>
            <a:endParaRPr lang="en-US" altLang="ja-JP" sz="1200" dirty="0">
              <a:latin typeface="Meiryo UI" panose="020B0604030504040204" pitchFamily="50" charset="-128"/>
              <a:ea typeface="Meiryo UI" panose="020B0604030504040204" pitchFamily="50" charset="-128"/>
            </a:endParaRPr>
          </a:p>
        </p:txBody>
      </p:sp>
      <p:pic>
        <p:nvPicPr>
          <p:cNvPr id="40" name="図 39">
            <a:extLst>
              <a:ext uri="{FF2B5EF4-FFF2-40B4-BE49-F238E27FC236}">
                <a16:creationId xmlns:a16="http://schemas.microsoft.com/office/drawing/2014/main" id="{D332E93A-9A2C-767C-0B59-F33324E14ED1}"/>
              </a:ext>
            </a:extLst>
          </p:cNvPr>
          <p:cNvPicPr>
            <a:picLocks noChangeAspect="1"/>
          </p:cNvPicPr>
          <p:nvPr/>
        </p:nvPicPr>
        <p:blipFill>
          <a:blip r:embed="rId3"/>
          <a:stretch>
            <a:fillRect/>
          </a:stretch>
        </p:blipFill>
        <p:spPr>
          <a:xfrm>
            <a:off x="4660662" y="1631963"/>
            <a:ext cx="4223750" cy="2371797"/>
          </a:xfrm>
          <a:prstGeom prst="rect">
            <a:avLst/>
          </a:prstGeom>
        </p:spPr>
      </p:pic>
      <p:sp>
        <p:nvSpPr>
          <p:cNvPr id="41" name="コンテンツ プレースホルダー 2">
            <a:extLst>
              <a:ext uri="{FF2B5EF4-FFF2-40B4-BE49-F238E27FC236}">
                <a16:creationId xmlns:a16="http://schemas.microsoft.com/office/drawing/2014/main" id="{8638A69B-249E-6291-3943-EA2C1792964D}"/>
              </a:ext>
            </a:extLst>
          </p:cNvPr>
          <p:cNvSpPr txBox="1">
            <a:spLocks/>
          </p:cNvSpPr>
          <p:nvPr/>
        </p:nvSpPr>
        <p:spPr bwMode="auto">
          <a:xfrm>
            <a:off x="4602148" y="1262958"/>
            <a:ext cx="2676898" cy="311921"/>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dirty="0">
                <a:latin typeface="Meiryo UI" panose="020B0604030504040204" pitchFamily="50" charset="-128"/>
                <a:ea typeface="Meiryo UI" panose="020B0604030504040204" pitchFamily="50" charset="-128"/>
              </a:rPr>
              <a:t>河川特性マップ</a:t>
            </a:r>
            <a:endParaRPr lang="ja-JP" altLang="en-US" sz="1600" dirty="0">
              <a:latin typeface="Meiryo UI" panose="020B0604030504040204" pitchFamily="50" charset="-128"/>
              <a:ea typeface="Meiryo UI" panose="020B0604030504040204" pitchFamily="50" charset="-128"/>
            </a:endParaRPr>
          </a:p>
        </p:txBody>
      </p:sp>
      <p:pic>
        <p:nvPicPr>
          <p:cNvPr id="43" name="図 42">
            <a:extLst>
              <a:ext uri="{FF2B5EF4-FFF2-40B4-BE49-F238E27FC236}">
                <a16:creationId xmlns:a16="http://schemas.microsoft.com/office/drawing/2014/main" id="{F9E2B4FD-349D-95FA-FF56-614B94D544F2}"/>
              </a:ext>
            </a:extLst>
          </p:cNvPr>
          <p:cNvPicPr>
            <a:picLocks noChangeAspect="1"/>
          </p:cNvPicPr>
          <p:nvPr/>
        </p:nvPicPr>
        <p:blipFill>
          <a:blip r:embed="rId4"/>
          <a:stretch>
            <a:fillRect/>
          </a:stretch>
        </p:blipFill>
        <p:spPr>
          <a:xfrm>
            <a:off x="7215324" y="4154656"/>
            <a:ext cx="1662162" cy="1576188"/>
          </a:xfrm>
          <a:prstGeom prst="rect">
            <a:avLst/>
          </a:prstGeom>
        </p:spPr>
      </p:pic>
      <p:pic>
        <p:nvPicPr>
          <p:cNvPr id="45" name="図 44">
            <a:extLst>
              <a:ext uri="{FF2B5EF4-FFF2-40B4-BE49-F238E27FC236}">
                <a16:creationId xmlns:a16="http://schemas.microsoft.com/office/drawing/2014/main" id="{6589978B-CA8F-D3FA-5687-D2DB0250F2F5}"/>
              </a:ext>
            </a:extLst>
          </p:cNvPr>
          <p:cNvPicPr>
            <a:picLocks noChangeAspect="1"/>
          </p:cNvPicPr>
          <p:nvPr/>
        </p:nvPicPr>
        <p:blipFill>
          <a:blip r:embed="rId5"/>
          <a:stretch>
            <a:fillRect/>
          </a:stretch>
        </p:blipFill>
        <p:spPr>
          <a:xfrm>
            <a:off x="4669613" y="4154656"/>
            <a:ext cx="2482416" cy="824750"/>
          </a:xfrm>
          <a:prstGeom prst="rect">
            <a:avLst/>
          </a:prstGeom>
        </p:spPr>
      </p:pic>
    </p:spTree>
    <p:extLst>
      <p:ext uri="{BB962C8B-B14F-4D97-AF65-F5344CB8AC3E}">
        <p14:creationId xmlns:p14="http://schemas.microsoft.com/office/powerpoint/2010/main" val="19814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2CBE8AB-688F-41F7-A3EB-5103D2DBCFBA}"/>
              </a:ext>
            </a:extLst>
          </p:cNvPr>
          <p:cNvGrpSpPr/>
          <p:nvPr/>
        </p:nvGrpSpPr>
        <p:grpSpPr>
          <a:xfrm>
            <a:off x="0" y="-2393"/>
            <a:ext cx="9144000" cy="350082"/>
            <a:chOff x="0" y="0"/>
            <a:chExt cx="12808269" cy="506335"/>
          </a:xfrm>
        </p:grpSpPr>
        <p:sp>
          <p:nvSpPr>
            <p:cNvPr id="4" name="Rectangle 2">
              <a:extLst>
                <a:ext uri="{FF2B5EF4-FFF2-40B4-BE49-F238E27FC236}">
                  <a16:creationId xmlns:a16="http://schemas.microsoft.com/office/drawing/2014/main" id="{EA53D2D4-4FBB-4B9D-8190-65BECC2917EC}"/>
                </a:ext>
              </a:extLst>
            </p:cNvPr>
            <p:cNvSpPr>
              <a:spLocks noChangeArrowheads="1"/>
            </p:cNvSpPr>
            <p:nvPr/>
          </p:nvSpPr>
          <p:spPr bwMode="auto">
            <a:xfrm>
              <a:off x="0" y="0"/>
              <a:ext cx="12808269" cy="484506"/>
            </a:xfrm>
            <a:prstGeom prst="rect">
              <a:avLst/>
            </a:prstGeom>
            <a:gradFill>
              <a:gsLst>
                <a:gs pos="0">
                  <a:schemeClr val="accent2">
                    <a:lumMod val="75000"/>
                  </a:schemeClr>
                </a:gs>
                <a:gs pos="100000">
                  <a:srgbClr val="F19E65"/>
                </a:gs>
              </a:gsLst>
              <a:lin ang="5400000" scaled="1"/>
            </a:gradFill>
            <a:ln w="9525">
              <a:noFill/>
              <a:miter lim="800000"/>
              <a:headEnd/>
              <a:tailEnd/>
            </a:ln>
            <a:effectLst>
              <a:outerShdw blurRad="50800" dist="38100" dir="5400000" algn="t" rotWithShape="0">
                <a:prstClr val="black">
                  <a:alpha val="40000"/>
                </a:prstClr>
              </a:outerShdw>
            </a:effectLst>
          </p:spPr>
          <p:txBody>
            <a:bodyPr wrap="none" lIns="85260" tIns="42629" rIns="85260" bIns="42629" anchor="ctr"/>
            <a:lstStyle/>
            <a:p>
              <a:pPr algn="ctr">
                <a:defRPr/>
              </a:pPr>
              <a:endParaRPr lang="en-US" altLang="zh-TW" sz="2133"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C85C9D7C-E99A-47F5-BC7F-95ACA3DCB029}"/>
                </a:ext>
              </a:extLst>
            </p:cNvPr>
            <p:cNvSpPr/>
            <p:nvPr/>
          </p:nvSpPr>
          <p:spPr>
            <a:xfrm>
              <a:off x="140020" y="16673"/>
              <a:ext cx="12612688" cy="489662"/>
            </a:xfrm>
            <a:prstGeom prst="rect">
              <a:avLst/>
            </a:prstGeom>
          </p:spPr>
          <p:txBody>
            <a:bodyPr wrap="square">
              <a:spAutoFit/>
            </a:bodyPr>
            <a:lstStyle/>
            <a:p>
              <a:pPr algn="ctr">
                <a:defRPr/>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の見直し</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角丸四角形 143">
            <a:extLst>
              <a:ext uri="{FF2B5EF4-FFF2-40B4-BE49-F238E27FC236}">
                <a16:creationId xmlns:a16="http://schemas.microsoft.com/office/drawing/2014/main" id="{5436BBCA-41C1-42A6-807B-3FE67CDCFE23}"/>
              </a:ext>
            </a:extLst>
          </p:cNvPr>
          <p:cNvSpPr/>
          <p:nvPr/>
        </p:nvSpPr>
        <p:spPr>
          <a:xfrm>
            <a:off x="89382" y="718914"/>
            <a:ext cx="8973017" cy="5871667"/>
          </a:xfrm>
          <a:prstGeom prst="round2SameRect">
            <a:avLst>
              <a:gd name="adj1" fmla="val 0"/>
              <a:gd name="adj2" fmla="val 3616"/>
            </a:avLst>
          </a:prstGeom>
          <a:solidFill>
            <a:srgbClr val="EBF2DE"/>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2200"/>
              </a:lnSpc>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en-US" altLang="ja-JP" sz="1800" b="1" kern="100" dirty="0">
                <a:solidFill>
                  <a:prstClr val="black"/>
                </a:solidFill>
                <a:latin typeface="Meiryo UI" panose="020B0604030504040204" pitchFamily="50" charset="-128"/>
                <a:ea typeface="Meiryo UI" panose="020B0604030504040204" pitchFamily="50" charset="-128"/>
                <a:cs typeface="Times New Roman"/>
              </a:rPr>
              <a:t>4.2</a:t>
            </a: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施設特性に応じた維持管理手法の体系化</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a:p>
            <a:pPr algn="just">
              <a:lnSpc>
                <a:spcPts val="1800"/>
              </a:lnSpc>
              <a:defRPr/>
            </a:pPr>
            <a:r>
              <a:rPr lang="ja-JP" altLang="en-US"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kern="100" dirty="0">
              <a:solidFill>
                <a:prstClr val="black"/>
              </a:solidFill>
              <a:latin typeface="Meiryo UI" panose="020B0604030504040204" pitchFamily="50" charset="-128"/>
              <a:ea typeface="Meiryo UI" panose="020B0604030504040204" pitchFamily="50" charset="-128"/>
              <a:cs typeface="Times New Roman"/>
            </a:endParaRPr>
          </a:p>
          <a:p>
            <a:pPr marL="0" indent="0" eaLnBrk="1" hangingPunct="1">
              <a:spcBef>
                <a:spcPct val="0"/>
              </a:spcBef>
              <a:buNone/>
            </a:pPr>
            <a:r>
              <a:rPr lang="ja-JP" altLang="en-US" sz="1600" b="1" u="sng" dirty="0">
                <a:latin typeface="Meiryo UI" panose="020B0604030504040204" pitchFamily="50" charset="-128"/>
                <a:ea typeface="Meiryo UI" panose="020B0604030504040204" pitchFamily="50" charset="-128"/>
              </a:rPr>
              <a:t>見直し内容</a:t>
            </a:r>
            <a:endParaRPr lang="en-US" altLang="ja-JP" sz="1600" b="1" u="sng" dirty="0">
              <a:latin typeface="Meiryo UI" panose="020B0604030504040204" pitchFamily="50" charset="-128"/>
              <a:ea typeface="Meiryo UI" panose="020B0604030504040204" pitchFamily="50" charset="-128"/>
            </a:endParaRPr>
          </a:p>
          <a:p>
            <a:pPr algn="just">
              <a:lnSpc>
                <a:spcPts val="1800"/>
              </a:lnSpc>
              <a:defRPr/>
            </a:pPr>
            <a:endParaRPr lang="en-US" altLang="ja-JP" sz="1600" b="1" u="sng"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800"/>
              </a:lnSpc>
              <a:buFont typeface="Wingdings" panose="05000000000000000000" pitchFamily="2" charset="2"/>
              <a:buChar char="l"/>
              <a:defRPr/>
            </a:pPr>
            <a:r>
              <a:rPr lang="ja-JP" altLang="en-US" sz="1600" b="1" u="sng" kern="100" dirty="0">
                <a:solidFill>
                  <a:prstClr val="black"/>
                </a:solidFill>
                <a:latin typeface="Meiryo UI" panose="020B0604030504040204" pitchFamily="50" charset="-128"/>
                <a:ea typeface="Meiryo UI" panose="020B0604030504040204" pitchFamily="50" charset="-128"/>
                <a:cs typeface="Times New Roman"/>
              </a:rPr>
              <a:t>維持管理手法</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7</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4</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21</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6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安全性・信頼性や</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LCC</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最小化の観点から、予防保全による維持管理を原則とし、施設の特性や重要度を考慮し、施設ごとの維持管理手法を設定する。</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・「予防保全型」の維持管理を設定した場合は、劣化予測の難易度、点検データなどの蓄積状況、施設の安全性・信頼性などから「状態監視」、「予測計画」、「時間計画」を設定することを基本とする。</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予測計画型の施設は、劣化予測結果に基づき補修のタイミングを設定するため、劣化予測手法や条件設定などが重要となり、これらの情報を明確に示す必要があることに留意する。</a:t>
            </a: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・状態監視型の施設については、点検データ等を蓄積し、劣化予測に基づく予測計画型への移行を目指していく。</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また、近年の災害の激甚化等により、事後保全対応となる事象の増加が懸念されることも踏まえ、将来の維持管理においては、平常時の利用による劣化等による状態変化のみならず、災害時の状況や施設の状態を予測し、発生するリスクを分析・評価する新たな維持管理手法の研究動向を注視しつつ、対策要否・対策内容・対策時期の最適化をめざすことで、維持管理の合理化を図っていくことが重要である。</a:t>
            </a:r>
            <a:endParaRPr lang="en-US" altLang="ja-JP" sz="1400" u="sng" kern="100" dirty="0">
              <a:solidFill>
                <a:srgbClr val="FF0000"/>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algn="just">
              <a:lnSpc>
                <a:spcPts val="1800"/>
              </a:lnSpc>
              <a:buFont typeface="Wingdings" panose="05000000000000000000" pitchFamily="2" charset="2"/>
              <a:buChar char="l"/>
              <a:defRPr/>
            </a:pPr>
            <a:r>
              <a:rPr lang="ja-JP" altLang="en-US" sz="1600" b="1" u="sng" kern="100" dirty="0">
                <a:solidFill>
                  <a:prstClr val="black"/>
                </a:solidFill>
                <a:latin typeface="Meiryo UI" panose="020B0604030504040204" pitchFamily="50" charset="-128"/>
                <a:ea typeface="Meiryo UI" panose="020B0604030504040204" pitchFamily="50" charset="-128"/>
                <a:cs typeface="Times New Roman"/>
              </a:rPr>
              <a:t>維持管理水準の設定</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（基本方針</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P1</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8</a:t>
            </a:r>
            <a:r>
              <a:rPr lang="en-US" altLang="zh-TW" sz="1200" kern="100" dirty="0">
                <a:solidFill>
                  <a:schemeClr val="tx1"/>
                </a:solidFill>
                <a:latin typeface="Meiryo UI" panose="020B0604030504040204" pitchFamily="50" charset="-128"/>
                <a:ea typeface="Meiryo UI" panose="020B0604030504040204" pitchFamily="50" charset="-128"/>
                <a:cs typeface="Times New Roman"/>
              </a:rPr>
              <a:t>_</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5</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10</a:t>
            </a:r>
            <a:r>
              <a:rPr lang="zh-TW" altLang="en-US" sz="1200" kern="100" dirty="0">
                <a:solidFill>
                  <a:schemeClr val="tx1"/>
                </a:solidFill>
                <a:latin typeface="Meiryo UI" panose="020B0604030504040204" pitchFamily="50" charset="-128"/>
                <a:ea typeface="Meiryo UI" panose="020B0604030504040204" pitchFamily="50" charset="-128"/>
                <a:cs typeface="Times New Roman"/>
              </a:rPr>
              <a:t>行目）</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marL="361950" indent="-361950" algn="just">
              <a:lnSpc>
                <a:spcPts val="1800"/>
              </a:lnSpc>
              <a:defRPr/>
            </a:pPr>
            <a:r>
              <a:rPr lang="ja-JP" altLang="en-US" sz="1400" kern="100" dirty="0">
                <a:solidFill>
                  <a:prstClr val="black"/>
                </a:solidFill>
                <a:latin typeface="Meiryo UI" panose="020B0604030504040204" pitchFamily="50" charset="-128"/>
                <a:ea typeface="Meiryo UI" panose="020B0604030504040204" pitchFamily="50" charset="-128"/>
                <a:cs typeface="Times New Roman"/>
              </a:rPr>
              <a:t>　　・安全性・信頼性や</a:t>
            </a:r>
            <a:r>
              <a:rPr lang="en-US" altLang="ja-JP" sz="1400" kern="100" dirty="0">
                <a:solidFill>
                  <a:prstClr val="black"/>
                </a:solidFill>
                <a:latin typeface="Meiryo UI" panose="020B0604030504040204" pitchFamily="50" charset="-128"/>
                <a:ea typeface="Meiryo UI" panose="020B0604030504040204" pitchFamily="50" charset="-128"/>
                <a:cs typeface="Times New Roman"/>
              </a:rPr>
              <a:t>LCC</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最小化の観点から</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施設の設計条件を含め</a:t>
            </a:r>
            <a:r>
              <a:rPr lang="ja-JP" altLang="en-US" sz="1400" kern="100" dirty="0">
                <a:solidFill>
                  <a:prstClr val="black"/>
                </a:solidFill>
                <a:latin typeface="Meiryo UI" panose="020B0604030504040204" pitchFamily="50" charset="-128"/>
                <a:ea typeface="Meiryo UI" panose="020B0604030504040204" pitchFamily="50" charset="-128"/>
                <a:cs typeface="Times New Roman"/>
              </a:rPr>
              <a:t>施設特性や重要性を考慮し、施設もしくは部材単位毎に適切に維持管理水準を設定する。</a:t>
            </a:r>
          </a:p>
          <a:p>
            <a:pPr algn="just">
              <a:lnSpc>
                <a:spcPts val="1800"/>
              </a:lnSpc>
              <a:defRPr/>
            </a:pPr>
            <a:r>
              <a:rPr lang="ja-JP" altLang="en-US" sz="1400" kern="100" dirty="0">
                <a:solidFill>
                  <a:srgbClr val="FF0000"/>
                </a:solidFill>
                <a:latin typeface="Meiryo UI" panose="020B0604030504040204" pitchFamily="50" charset="-128"/>
                <a:ea typeface="Meiryo UI" panose="020B0604030504040204" pitchFamily="50" charset="-128"/>
                <a:cs typeface="Times New Roman"/>
              </a:rPr>
              <a:t>　　・</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蓄積されたデータに基づき、より最適な</a:t>
            </a:r>
            <a:r>
              <a:rPr lang="en-US" altLang="ja-JP" sz="1400" u="sng" kern="100" dirty="0">
                <a:solidFill>
                  <a:srgbClr val="FF0000"/>
                </a:solidFill>
                <a:latin typeface="Meiryo UI" panose="020B0604030504040204" pitchFamily="50" charset="-128"/>
                <a:ea typeface="Meiryo UI" panose="020B0604030504040204" pitchFamily="50" charset="-128"/>
                <a:cs typeface="Times New Roman"/>
              </a:rPr>
              <a:t>LCC</a:t>
            </a:r>
            <a:r>
              <a:rPr lang="ja-JP" altLang="en-US" sz="1400" u="sng" kern="100" dirty="0">
                <a:solidFill>
                  <a:srgbClr val="FF0000"/>
                </a:solidFill>
                <a:latin typeface="Meiryo UI" panose="020B0604030504040204" pitchFamily="50" charset="-128"/>
                <a:ea typeface="Meiryo UI" panose="020B0604030504040204" pitchFamily="50" charset="-128"/>
                <a:cs typeface="Times New Roman"/>
              </a:rPr>
              <a:t>となるよう、目標管理水準を最適化する。</a:t>
            </a:r>
            <a:endParaRPr lang="en-US" altLang="ja-JP" sz="160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800"/>
              </a:lnSpc>
              <a:defRPr/>
            </a:pPr>
            <a:endParaRPr lang="ja-JP" altLang="en-US" sz="1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四角形: 角を丸くする 18">
            <a:extLst>
              <a:ext uri="{FF2B5EF4-FFF2-40B4-BE49-F238E27FC236}">
                <a16:creationId xmlns:a16="http://schemas.microsoft.com/office/drawing/2014/main" id="{1EA4EE86-93E6-4E91-BCF4-0286FE9641CC}"/>
              </a:ext>
            </a:extLst>
          </p:cNvPr>
          <p:cNvSpPr/>
          <p:nvPr/>
        </p:nvSpPr>
        <p:spPr>
          <a:xfrm>
            <a:off x="70948" y="547328"/>
            <a:ext cx="8991451" cy="373358"/>
          </a:xfrm>
          <a:prstGeom prst="roundRect">
            <a:avLst>
              <a:gd name="adj" fmla="val 301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r>
              <a:rPr lang="ja-JP" altLang="en-US" b="1" dirty="0">
                <a:solidFill>
                  <a:prstClr val="white"/>
                </a:solidFill>
                <a:latin typeface="Meiryo UI" panose="020B0604030504040204" pitchFamily="50" charset="-128"/>
                <a:ea typeface="Meiryo UI" panose="020B0604030504040204" pitchFamily="50" charset="-128"/>
                <a:cs typeface="Calibri"/>
              </a:rPr>
              <a:t>４</a:t>
            </a:r>
            <a:r>
              <a:rPr lang="en-US" altLang="ja-JP" b="1" dirty="0">
                <a:solidFill>
                  <a:prstClr val="white"/>
                </a:solidFill>
                <a:latin typeface="Meiryo UI" panose="020B0604030504040204" pitchFamily="50" charset="-128"/>
                <a:ea typeface="Meiryo UI" panose="020B0604030504040204" pitchFamily="50" charset="-128"/>
                <a:cs typeface="Calibri"/>
              </a:rPr>
              <a:t>.</a:t>
            </a:r>
            <a:r>
              <a:rPr lang="ja-JP" altLang="en-US" b="1" dirty="0">
                <a:solidFill>
                  <a:prstClr val="white"/>
                </a:solidFill>
                <a:latin typeface="Meiryo UI" panose="020B0604030504040204" pitchFamily="50" charset="-128"/>
                <a:ea typeface="Meiryo UI" panose="020B0604030504040204" pitchFamily="50" charset="-128"/>
                <a:cs typeface="Calibri"/>
              </a:rPr>
              <a:t>効率的・効果的な維持管理の推進</a:t>
            </a:r>
            <a:r>
              <a:rPr lang="en-US" altLang="ja-JP" b="1" dirty="0">
                <a:solidFill>
                  <a:prstClr val="white"/>
                </a:solidFill>
                <a:latin typeface="Meiryo UI" panose="020B0604030504040204" pitchFamily="50" charset="-128"/>
                <a:ea typeface="Meiryo UI" panose="020B0604030504040204" pitchFamily="50" charset="-128"/>
                <a:cs typeface="Calibri"/>
              </a:rPr>
              <a:t> </a:t>
            </a:r>
            <a:endParaRPr lang="ja-JP" altLang="en-US" b="1" dirty="0">
              <a:solidFill>
                <a:prstClr val="white"/>
              </a:solidFill>
              <a:latin typeface="Meiryo UI" panose="020B0604030504040204" pitchFamily="50" charset="-128"/>
              <a:ea typeface="Meiryo UI" panose="020B0604030504040204" pitchFamily="50" charset="-128"/>
              <a:cs typeface="Calibri"/>
            </a:endParaRPr>
          </a:p>
        </p:txBody>
      </p:sp>
      <p:sp>
        <p:nvSpPr>
          <p:cNvPr id="2" name="スライド番号プレースホルダー 1">
            <a:extLst>
              <a:ext uri="{FF2B5EF4-FFF2-40B4-BE49-F238E27FC236}">
                <a16:creationId xmlns:a16="http://schemas.microsoft.com/office/drawing/2014/main" id="{C449515B-8DB5-4CD3-A3F5-C1A2F2CBFB2F}"/>
              </a:ext>
            </a:extLst>
          </p:cNvPr>
          <p:cNvSpPr>
            <a:spLocks noGrp="1"/>
          </p:cNvSpPr>
          <p:nvPr>
            <p:ph type="sldNum" sz="quarter" idx="12"/>
          </p:nvPr>
        </p:nvSpPr>
        <p:spPr>
          <a:xfrm>
            <a:off x="7086600" y="6483740"/>
            <a:ext cx="2057400" cy="365125"/>
          </a:xfrm>
        </p:spPr>
        <p:txBody>
          <a:bodyPr/>
          <a:lstStyle/>
          <a:p>
            <a:fld id="{48BBEAFE-69FE-4577-B854-0FB5964019F8}" type="slidenum">
              <a:rPr kumimoji="1" lang="ja-JP" altLang="en-US" smtClean="0"/>
              <a:t>9</a:t>
            </a:fld>
            <a:endParaRPr kumimoji="1" lang="ja-JP" altLang="en-US" dirty="0"/>
          </a:p>
        </p:txBody>
      </p:sp>
    </p:spTree>
    <p:extLst>
      <p:ext uri="{BB962C8B-B14F-4D97-AF65-F5344CB8AC3E}">
        <p14:creationId xmlns:p14="http://schemas.microsoft.com/office/powerpoint/2010/main" val="16017685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2209</TotalTime>
  <Words>7859</Words>
  <Application>Microsoft Office PowerPoint</Application>
  <PresentationFormat>画面に合わせる (4:3)</PresentationFormat>
  <Paragraphs>654</Paragraphs>
  <Slides>25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25</vt:i4>
      </vt:variant>
    </vt:vector>
  </HeadingPairs>
  <TitlesOfParts>
    <vt:vector size="35" baseType="lpstr">
      <vt:lpstr>BIZ UDゴシック</vt:lpstr>
      <vt:lpstr>HG丸ｺﾞｼｯｸM-PRO</vt:lpstr>
      <vt:lpstr>Meiryo UI</vt:lpstr>
      <vt:lpstr>游ゴシック</vt:lpstr>
      <vt:lpstr>Arial</vt:lpstr>
      <vt:lpstr>Calibri</vt:lpstr>
      <vt:lpstr>Calibri Light</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入谷　真弘</dc:creator>
  <cp:lastModifiedBy>入谷　真弘</cp:lastModifiedBy>
  <cp:revision>259</cp:revision>
  <cp:lastPrinted>2025-01-30T12:30:24Z</cp:lastPrinted>
  <dcterms:created xsi:type="dcterms:W3CDTF">2024-11-12T06:52:14Z</dcterms:created>
  <dcterms:modified xsi:type="dcterms:W3CDTF">2025-01-30T12:31:23Z</dcterms:modified>
</cp:coreProperties>
</file>