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sldIdLst>
    <p:sldId id="358" r:id="rId2"/>
    <p:sldId id="359" r:id="rId3"/>
    <p:sldId id="360" r:id="rId4"/>
    <p:sldId id="361"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64" d="100"/>
          <a:sy n="64" d="100"/>
        </p:scale>
        <p:origin x="163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2024/7/10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2024/7/10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2024/7/10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2024/7/10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2024/7/10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2024/7/10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2024/7/10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3006995"/>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基本方向１</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若者が自立できる社会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138675623"/>
              </p:ext>
            </p:extLst>
          </p:nvPr>
        </p:nvGraphicFramePr>
        <p:xfrm>
          <a:off x="348473" y="3433495"/>
          <a:ext cx="8544007" cy="31101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10900">
                  <a:extLst>
                    <a:ext uri="{9D8B030D-6E8A-4147-A177-3AD203B41FA5}">
                      <a16:colId xmlns:a16="http://schemas.microsoft.com/office/drawing/2014/main" val="2470735971"/>
                    </a:ext>
                  </a:extLst>
                </a:gridCol>
                <a:gridCol w="864096">
                  <a:extLst>
                    <a:ext uri="{9D8B030D-6E8A-4147-A177-3AD203B41FA5}">
                      <a16:colId xmlns:a16="http://schemas.microsoft.com/office/drawing/2014/main" val="2511173326"/>
                    </a:ext>
                  </a:extLst>
                </a:gridCol>
              </a:tblGrid>
              <a:tr h="252258">
                <a:tc gridSpan="2">
                  <a:txBody>
                    <a:bodyPr/>
                    <a:lstStyle/>
                    <a:p>
                      <a:pPr algn="l"/>
                      <a:r>
                        <a:rPr kumimoji="1" lang="ja-JP" altLang="en-US" sz="1400" b="0" dirty="0">
                          <a:solidFill>
                            <a:schemeClr val="tx1"/>
                          </a:solidFill>
                        </a:rPr>
                        <a:t>①キャリア教育の充実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04413">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キャリア教育全体指導計画に基づいた取り組みの共有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府立高校生の就職内定率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知的障がい支援学校高等部卒業生の就職率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99884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府立支援学校高等部卒業生の就職希望者の就職率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3819046"/>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②若者の就職支援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ctr">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7360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en-US" altLang="ja-JP" sz="1200" dirty="0">
                          <a:solidFill>
                            <a:schemeClr val="tx1"/>
                          </a:solidFill>
                          <a:latin typeface="ＭＳ ゴシック" panose="020B0609070205080204" pitchFamily="49" charset="-128"/>
                          <a:ea typeface="ＭＳ ゴシック" panose="020B0609070205080204" pitchFamily="49" charset="-128"/>
                        </a:rPr>
                        <a:t>OSAKA</a:t>
                      </a:r>
                      <a:r>
                        <a:rPr kumimoji="1" lang="ja-JP" altLang="en-US" sz="1200" dirty="0">
                          <a:solidFill>
                            <a:schemeClr val="tx1"/>
                          </a:solidFill>
                          <a:latin typeface="ＭＳ ゴシック" panose="020B0609070205080204" pitchFamily="49" charset="-128"/>
                          <a:ea typeface="ＭＳ ゴシック" panose="020B0609070205080204" pitchFamily="49" charset="-128"/>
                        </a:rPr>
                        <a:t>しごとフィールドにて実施した職場体験の実施状況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金融機関等と連携した合同企業説明会の開催実績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0600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③困難を有する若者の社会参加・社会的自立に向けた支援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16002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ひきこもり支援に携わる人材の養成研修受講者数</a:t>
                      </a:r>
                      <a:endParaRPr kumimoji="1" lang="en-US" altLang="ja-JP" sz="12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u="none" strike="noStrike"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u="none"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6002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課題を抱える生徒フォローアップ事業で居場所の運営を行った高校の数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u="none" strike="noStrike"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u="none"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09672874"/>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
        <p:nvSpPr>
          <p:cNvPr id="17" name="テキスト ボックス 16">
            <a:extLst>
              <a:ext uri="{FF2B5EF4-FFF2-40B4-BE49-F238E27FC236}">
                <a16:creationId xmlns:a16="http://schemas.microsoft.com/office/drawing/2014/main" id="{F1E3F9C4-E6ED-4682-AA28-232851294437}"/>
              </a:ext>
            </a:extLst>
          </p:cNvPr>
          <p:cNvSpPr txBox="1"/>
          <p:nvPr/>
        </p:nvSpPr>
        <p:spPr>
          <a:xfrm>
            <a:off x="323528" y="1147391"/>
            <a:ext cx="8280920" cy="769441"/>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大阪府子ども総合計画」では、基本方向の「重点的な取り組み」に掲げる事業のうち、大阪府として、特に重点的に取り組むものを重点施策として設定し、「５年後の大阪府の姿」をめざし、取り組んできた。これまでの取り組みによって、一定の効果があがっているものの、継続して取り組んでいかないといけない課題も残っていま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重点施策の取組状況は、以下のとおりです。</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a:extLst>
              <a:ext uri="{FF2B5EF4-FFF2-40B4-BE49-F238E27FC236}">
                <a16:creationId xmlns:a16="http://schemas.microsoft.com/office/drawing/2014/main" id="{B2414BB5-B949-4C15-86AB-0468435B8CE1}"/>
              </a:ext>
            </a:extLst>
          </p:cNvPr>
          <p:cNvSpPr txBox="1"/>
          <p:nvPr/>
        </p:nvSpPr>
        <p:spPr>
          <a:xfrm>
            <a:off x="334945" y="760929"/>
            <a:ext cx="5317175" cy="338554"/>
          </a:xfrm>
          <a:prstGeom prst="rect">
            <a:avLst/>
          </a:prstGeom>
          <a:noFill/>
        </p:spPr>
        <p:txBody>
          <a:bodyPr wrap="square" rtlCol="0">
            <a:spAutoFit/>
          </a:bodyPr>
          <a:lstStyle/>
          <a:p>
            <a:r>
              <a:rPr kumimoji="1" lang="ja-JP" altLang="en-US" sz="1600" dirty="0">
                <a:solidFill>
                  <a:srgbClr val="002060"/>
                </a:solidFill>
                <a:latin typeface="HGP創英角ｺﾞｼｯｸUB" pitchFamily="50" charset="-128"/>
                <a:ea typeface="HGP創英角ｺﾞｼｯｸUB" pitchFamily="50" charset="-128"/>
              </a:rPr>
              <a:t>重点施策の取組状況</a:t>
            </a:r>
          </a:p>
        </p:txBody>
      </p:sp>
      <p:sp>
        <p:nvSpPr>
          <p:cNvPr id="21" name="テキスト ボックス 20">
            <a:extLst>
              <a:ext uri="{FF2B5EF4-FFF2-40B4-BE49-F238E27FC236}">
                <a16:creationId xmlns:a16="http://schemas.microsoft.com/office/drawing/2014/main" id="{40F826CA-360D-40C5-AFE7-F70A110718C3}"/>
              </a:ext>
            </a:extLst>
          </p:cNvPr>
          <p:cNvSpPr txBox="1"/>
          <p:nvPr/>
        </p:nvSpPr>
        <p:spPr>
          <a:xfrm>
            <a:off x="323528" y="2011487"/>
            <a:ext cx="8280920" cy="769441"/>
          </a:xfrm>
          <a:prstGeom prst="rect">
            <a:avLst/>
          </a:prstGeom>
          <a:noFill/>
        </p:spPr>
        <p:txBody>
          <a:bodyPr wrap="square" rtlCol="0">
            <a:spAutoFit/>
          </a:bodyPr>
          <a:lstStyle/>
          <a:p>
            <a:r>
              <a:rPr lang="en-US" altLang="ja-JP" sz="1100" dirty="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項目中の◎、○、★印は、それぞれ対応する事業（個別指標）の進捗状況です。</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◎：着実に取り組みが進んだ　（目標達成度　１００～８０％）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○：概ね取り組みが進んだ　　（目標達成度　　７９～５０％）</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★：計画どおりに進んでいない（目標達成度　　４９％以下　）</a:t>
            </a:r>
            <a:endParaRPr lang="en-US" altLang="ja-JP" sz="1100" dirty="0">
              <a:latin typeface="ＭＳ ゴシック" panose="020B0609070205080204" pitchFamily="49" charset="-128"/>
              <a:ea typeface="ＭＳ ゴシック" panose="020B0609070205080204" pitchFamily="49" charset="-128"/>
            </a:endParaRPr>
          </a:p>
        </p:txBody>
      </p:sp>
      <p:sp>
        <p:nvSpPr>
          <p:cNvPr id="13" name="正方形/長方形 12">
            <a:extLst>
              <a:ext uri="{FF2B5EF4-FFF2-40B4-BE49-F238E27FC236}">
                <a16:creationId xmlns:a16="http://schemas.microsoft.com/office/drawing/2014/main" id="{4A0A101D-C95D-4198-BEE4-94F9FF26668A}"/>
              </a:ext>
            </a:extLst>
          </p:cNvPr>
          <p:cNvSpPr/>
          <p:nvPr/>
        </p:nvSpPr>
        <p:spPr>
          <a:xfrm>
            <a:off x="7729523" y="87679"/>
            <a:ext cx="1356489" cy="43204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kumimoji="1" lang="ja-JP" altLang="en-US" b="1" dirty="0">
                <a:solidFill>
                  <a:schemeClr val="tx1"/>
                </a:solidFill>
              </a:rPr>
              <a:t>資料３－３</a:t>
            </a:r>
          </a:p>
        </p:txBody>
      </p:sp>
    </p:spTree>
    <p:extLst>
      <p:ext uri="{BB962C8B-B14F-4D97-AF65-F5344CB8AC3E}">
        <p14:creationId xmlns:p14="http://schemas.microsoft.com/office/powerpoint/2010/main" val="74490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945154879"/>
              </p:ext>
            </p:extLst>
          </p:nvPr>
        </p:nvGraphicFramePr>
        <p:xfrm>
          <a:off x="336727" y="1167552"/>
          <a:ext cx="8538507" cy="454272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22646">
                  <a:extLst>
                    <a:ext uri="{9D8B030D-6E8A-4147-A177-3AD203B41FA5}">
                      <a16:colId xmlns:a16="http://schemas.microsoft.com/office/drawing/2014/main" val="2470735971"/>
                    </a:ext>
                  </a:extLst>
                </a:gridCol>
                <a:gridCol w="846850">
                  <a:extLst>
                    <a:ext uri="{9D8B030D-6E8A-4147-A177-3AD203B41FA5}">
                      <a16:colId xmlns:a16="http://schemas.microsoft.com/office/drawing/2014/main" val="1254734493"/>
                    </a:ext>
                  </a:extLst>
                </a:gridCol>
              </a:tblGrid>
              <a:tr h="252258">
                <a:tc gridSpan="2">
                  <a:txBody>
                    <a:bodyPr/>
                    <a:lstStyle/>
                    <a:p>
                      <a:pPr algn="l"/>
                      <a:r>
                        <a:rPr kumimoji="1" lang="ja-JP" altLang="en-US" sz="1400" b="0" dirty="0">
                          <a:solidFill>
                            <a:schemeClr val="tx1"/>
                          </a:solidFill>
                        </a:rPr>
                        <a:t>④安心して妊娠・出産できる仕組みの充実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0">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「にんしん</a:t>
                      </a:r>
                      <a:r>
                        <a:rPr kumimoji="1" lang="en-US" altLang="ja-JP" sz="1200" dirty="0">
                          <a:solidFill>
                            <a:schemeClr val="tx1"/>
                          </a:solidFill>
                          <a:latin typeface="ＭＳ ゴシック" panose="020B0609070205080204" pitchFamily="49" charset="-128"/>
                          <a:ea typeface="ＭＳ ゴシック" panose="020B0609070205080204" pitchFamily="49" charset="-128"/>
                        </a:rPr>
                        <a:t>SOS</a:t>
                      </a:r>
                      <a:r>
                        <a:rPr kumimoji="1" lang="ja-JP" altLang="en-US" sz="1200" dirty="0">
                          <a:solidFill>
                            <a:schemeClr val="tx1"/>
                          </a:solidFill>
                          <a:latin typeface="ＭＳ ゴシック" panose="020B0609070205080204" pitchFamily="49" charset="-128"/>
                          <a:ea typeface="ＭＳ ゴシック" panose="020B0609070205080204" pitchFamily="49" charset="-128"/>
                        </a:rPr>
                        <a:t>」相談実績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860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妊婦健診未受診や飛び込みによる出産対策事業の実施状況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17892">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周産期緊急医療体制コーディネーター設置事業の実施状況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4194346"/>
                  </a:ext>
                </a:extLst>
              </a:tr>
              <a:tr h="0">
                <a:tc vMerge="1">
                  <a:txBody>
                    <a:bodyPr/>
                    <a:lstStyle/>
                    <a:p>
                      <a:pPr marL="0" indent="0">
                        <a:buFont typeface="Wingdings" panose="05000000000000000000" pitchFamily="2" charset="2"/>
                        <a:buNone/>
                      </a:pP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産婦人科救急搬送体制確保事業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7463390"/>
                  </a:ext>
                </a:extLst>
              </a:tr>
              <a:tr h="197659">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⑤地域の教育コミュニティづくりと家庭教育の支援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7360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小学校区における「おおさか元気広場」の実施率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9604">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市町村（政令市を除く）における、大人に対する親学習を小学校数以上実施する市町村数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2761298"/>
                  </a:ext>
                </a:extLst>
              </a:tr>
              <a:tr h="30600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⑥義務教育前の子育て支援の充実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232105">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認定こども園の数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89837">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⑦ワーク・ライフ・バランスの実現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4265494296"/>
                  </a:ext>
                </a:extLst>
              </a:tr>
              <a:tr h="205740">
                <a:tc rowSpan="3">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女性活躍に向けたセミナーの開催実績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3312895"/>
                  </a:ext>
                </a:extLst>
              </a:tr>
              <a:tr h="228600">
                <a:tc vMerge="1">
                  <a:txBody>
                    <a:bodyPr/>
                    <a:lstStyle/>
                    <a:p>
                      <a:endParaRPr kumimoji="1" lang="ja-JP" altLang="en-US"/>
                    </a:p>
                  </a:txBody>
                  <a:tcPr/>
                </a:tc>
                <a:tc>
                  <a:txBody>
                    <a:bodyPr/>
                    <a:lstStyle/>
                    <a:p>
                      <a:r>
                        <a:rPr kumimoji="1" lang="en-US" altLang="zh-TW" sz="1200" dirty="0">
                          <a:solidFill>
                            <a:schemeClr val="tx1"/>
                          </a:solidFill>
                          <a:latin typeface="ＭＳ ゴシック" panose="020B0609070205080204" pitchFamily="49" charset="-128"/>
                          <a:ea typeface="ＭＳ ゴシック" panose="020B0609070205080204" pitchFamily="49" charset="-128"/>
                        </a:rPr>
                        <a:t>OSAKA</a:t>
                      </a:r>
                      <a:r>
                        <a:rPr kumimoji="1" lang="zh-TW" altLang="en-US" sz="1200" dirty="0">
                          <a:solidFill>
                            <a:schemeClr val="tx1"/>
                          </a:solidFill>
                          <a:latin typeface="ＭＳ ゴシック" panose="020B0609070205080204" pitchFamily="49" charset="-128"/>
                          <a:ea typeface="ＭＳ ゴシック" panose="020B0609070205080204" pitchFamily="49" charset="-128"/>
                        </a:rPr>
                        <a:t>女性活躍推進会議</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の運営状況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83693697"/>
                  </a:ext>
                </a:extLst>
              </a:tr>
              <a:tr h="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保育士・保育所支援センターにおいて、復職応援セミナー、職場体験、求職相談等の実施状況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47557874"/>
                  </a:ext>
                </a:extLst>
              </a:tr>
              <a:tr h="1371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⑧ひとり親家庭等に対する就業支援の充実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891362738"/>
                  </a:ext>
                </a:extLst>
              </a:tr>
              <a:tr h="13716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ひとり親家庭等の就業機会創出のための支援を実施した市町村数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1290582"/>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1303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基本方向２</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子どもを生み育てることができる社会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67669586"/>
              </p:ext>
            </p:extLst>
          </p:nvPr>
        </p:nvGraphicFramePr>
        <p:xfrm>
          <a:off x="302746" y="1202511"/>
          <a:ext cx="8538507" cy="318714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56627">
                  <a:extLst>
                    <a:ext uri="{9D8B030D-6E8A-4147-A177-3AD203B41FA5}">
                      <a16:colId xmlns:a16="http://schemas.microsoft.com/office/drawing/2014/main" val="2470735971"/>
                    </a:ext>
                  </a:extLst>
                </a:gridCol>
                <a:gridCol w="812869">
                  <a:extLst>
                    <a:ext uri="{9D8B030D-6E8A-4147-A177-3AD203B41FA5}">
                      <a16:colId xmlns:a16="http://schemas.microsoft.com/office/drawing/2014/main" val="1050608484"/>
                    </a:ext>
                  </a:extLst>
                </a:gridCol>
              </a:tblGrid>
              <a:tr h="227010">
                <a:tc gridSpan="2">
                  <a:txBody>
                    <a:bodyPr/>
                    <a:lstStyle/>
                    <a:p>
                      <a:pPr algn="l"/>
                      <a:r>
                        <a:rPr kumimoji="1" lang="ja-JP" altLang="en-US" sz="1400" b="0" dirty="0">
                          <a:solidFill>
                            <a:schemeClr val="tx1"/>
                          </a:solidFill>
                        </a:rPr>
                        <a:t>⑨児童虐待防止の取り組み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121489">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strike="noStrike" dirty="0">
                          <a:solidFill>
                            <a:schemeClr val="tx1"/>
                          </a:solidFill>
                          <a:latin typeface="ＭＳ ゴシック" panose="020B0609070205080204" pitchFamily="49" charset="-128"/>
                          <a:ea typeface="ＭＳ ゴシック" panose="020B0609070205080204" pitchFamily="49" charset="-128"/>
                        </a:rPr>
                        <a:t>乳児家庭全戸訪問事業</a:t>
                      </a:r>
                      <a:r>
                        <a:rPr kumimoji="1" lang="ja-JP" altLang="en-US" sz="1200" strike="noStrike">
                          <a:solidFill>
                            <a:schemeClr val="tx1"/>
                          </a:solidFill>
                          <a:latin typeface="ＭＳ ゴシック" panose="020B0609070205080204" pitchFamily="49" charset="-128"/>
                          <a:ea typeface="ＭＳ ゴシック" panose="020B0609070205080204" pitchFamily="49" charset="-128"/>
                        </a:rPr>
                        <a:t>等の</a:t>
                      </a:r>
                      <a:r>
                        <a:rPr kumimoji="1" lang="ja-JP" altLang="en-US" sz="1200" strike="noStrike" dirty="0">
                          <a:solidFill>
                            <a:schemeClr val="tx1"/>
                          </a:solidFill>
                          <a:latin typeface="ＭＳ ゴシック" panose="020B0609070205080204" pitchFamily="49" charset="-128"/>
                          <a:ea typeface="ＭＳ ゴシック" panose="020B0609070205080204" pitchFamily="49" charset="-128"/>
                        </a:rPr>
                        <a:t>実施状況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strike="noStrik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659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子ども家庭総合支援拠点の設置市町村数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27010">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⑩社会的養育体制の整備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里親等委託率</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23836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⑪障がいのある子どもへの支援の充実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204309">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医療的ケアを要する重症心身障がい児者等支援部会における医療的ケア児者支援のための取組状況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134198">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医療型短期入所支援強化事業</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の実施状況</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1163571"/>
                  </a:ext>
                </a:extLst>
              </a:tr>
              <a:tr h="901147">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43280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3148" y="6492875"/>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第２章　大阪府における現状と課題について</a:t>
            </a:r>
            <a:endParaRPr kumimoji="1" lang="ja-JP" altLang="en-US" dirty="0">
              <a:latin typeface="HGP創英角ｺﾞｼｯｸUB" pitchFamily="50" charset="-128"/>
              <a:ea typeface="HGP創英角ｺﾞｼｯｸUB" pitchFamily="50" charset="-128"/>
            </a:endParaRPr>
          </a:p>
        </p:txBody>
      </p:sp>
      <p:sp>
        <p:nvSpPr>
          <p:cNvPr id="9" name="テキスト ボックス 8"/>
          <p:cNvSpPr txBox="1"/>
          <p:nvPr/>
        </p:nvSpPr>
        <p:spPr>
          <a:xfrm>
            <a:off x="175466" y="822712"/>
            <a:ext cx="8861030" cy="338554"/>
          </a:xfrm>
          <a:prstGeom prst="rect">
            <a:avLst/>
          </a:prstGeom>
          <a:noFill/>
        </p:spPr>
        <p:txBody>
          <a:bodyPr wrap="square" rtlCol="0">
            <a:spAutoFit/>
          </a:bodyPr>
          <a:lstStyle/>
          <a:p>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基本方向３</a:t>
            </a:r>
            <a:r>
              <a:rPr lang="en-US" altLang="ja-JP" sz="1600" dirty="0">
                <a:latin typeface="HGP創英角ｺﾞｼｯｸUB" panose="020B0900000000000000" pitchFamily="50" charset="-128"/>
                <a:ea typeface="HGP創英角ｺﾞｼｯｸUB" panose="020B0900000000000000" pitchFamily="50" charset="-128"/>
              </a:rPr>
              <a:t>】</a:t>
            </a:r>
            <a:r>
              <a:rPr lang="ja-JP" altLang="en-US" sz="1600" dirty="0">
                <a:latin typeface="HGP創英角ｺﾞｼｯｸUB" panose="020B0900000000000000" pitchFamily="50" charset="-128"/>
                <a:ea typeface="HGP創英角ｺﾞｼｯｸUB" panose="020B0900000000000000" pitchFamily="50" charset="-128"/>
              </a:rPr>
              <a:t>　子どもが成長できる社会</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84850234"/>
              </p:ext>
            </p:extLst>
          </p:nvPr>
        </p:nvGraphicFramePr>
        <p:xfrm>
          <a:off x="302746" y="1185652"/>
          <a:ext cx="8538507" cy="55778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569011">
                  <a:extLst>
                    <a:ext uri="{9D8B030D-6E8A-4147-A177-3AD203B41FA5}">
                      <a16:colId xmlns:a16="http://schemas.microsoft.com/office/drawing/2014/main" val="20000"/>
                    </a:ext>
                  </a:extLst>
                </a:gridCol>
                <a:gridCol w="7156627">
                  <a:extLst>
                    <a:ext uri="{9D8B030D-6E8A-4147-A177-3AD203B41FA5}">
                      <a16:colId xmlns:a16="http://schemas.microsoft.com/office/drawing/2014/main" val="2470735971"/>
                    </a:ext>
                  </a:extLst>
                </a:gridCol>
                <a:gridCol w="812869">
                  <a:extLst>
                    <a:ext uri="{9D8B030D-6E8A-4147-A177-3AD203B41FA5}">
                      <a16:colId xmlns:a16="http://schemas.microsoft.com/office/drawing/2014/main" val="4039607372"/>
                    </a:ext>
                  </a:extLst>
                </a:gridCol>
              </a:tblGrid>
              <a:tr h="262514">
                <a:tc gridSpan="2">
                  <a:txBody>
                    <a:bodyPr/>
                    <a:lstStyle/>
                    <a:p>
                      <a:pPr algn="l"/>
                      <a:r>
                        <a:rPr kumimoji="1" lang="ja-JP" altLang="en-US" sz="1400" b="0" dirty="0">
                          <a:solidFill>
                            <a:schemeClr val="tx1"/>
                          </a:solidFill>
                        </a:rPr>
                        <a:t>⑫学力向上の取り組みの推進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hMerge="1">
                  <a:txBody>
                    <a:bodyPr/>
                    <a:lstStyle/>
                    <a:p>
                      <a:pPr algn="ctr"/>
                      <a:endParaRPr kumimoji="1" lang="ja-JP" alt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a:txBody>
                    <a:bodyPr/>
                    <a:lstStyle/>
                    <a:p>
                      <a:pPr algn="l"/>
                      <a:r>
                        <a:rPr kumimoji="1" lang="ja-JP" altLang="en-US" sz="1200" b="0" dirty="0">
                          <a:solidFill>
                            <a:schemeClr val="tx1"/>
                          </a:solidFill>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36263">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「全国学力・学習状況調査」における小中学校の平均正答率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6263">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グローバルリーダーズハイスクールの現役国公立大学進学率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2501643"/>
                  </a:ext>
                </a:extLst>
              </a:tr>
              <a:tr h="262514">
                <a:tc gridSpan="2">
                  <a:txBody>
                    <a:bodyPr/>
                    <a:lstStyle/>
                    <a:p>
                      <a:pPr marL="0" indent="0">
                        <a:buFont typeface="Wingdings" panose="05000000000000000000" pitchFamily="2" charset="2"/>
                        <a:buNone/>
                      </a:pPr>
                      <a:r>
                        <a:rPr kumimoji="1" lang="ja-JP" altLang="en-US" sz="1400" b="0" dirty="0">
                          <a:solidFill>
                            <a:schemeClr val="tx1"/>
                          </a:solidFill>
                          <a:latin typeface="+mn-ea"/>
                          <a:ea typeface="+mn-ea"/>
                        </a:rPr>
                        <a:t>⑬豊かな心を育む取り組みの充実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b="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176974236"/>
                  </a:ext>
                </a:extLst>
              </a:tr>
              <a:tr h="236263">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研修アンケート「</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考え、議論する道徳</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の実現に向けた授業改善について、理解を深めることができたか」についての回答割合</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98441650"/>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人権教育に関する研究授業の実施率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5858586"/>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「志（こころざし）学」実践事例集の活用状況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04635375"/>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人権教育教材集の活用率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5742017"/>
                  </a:ext>
                </a:extLst>
              </a:tr>
              <a:tr h="262514">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⑭幼児教育・保育、子育て支援に関わる人材の確保及び資質の向上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78245229"/>
                  </a:ext>
                </a:extLst>
              </a:tr>
              <a:tr h="0">
                <a:tc>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保育教諭・保育士の数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4133375"/>
                  </a:ext>
                </a:extLst>
              </a:tr>
              <a:tr h="236263">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⑮就学後の子育て支援の充実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807422647"/>
                  </a:ext>
                </a:extLst>
              </a:tr>
              <a:tr h="0">
                <a:tc rowSpan="4">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放課後児童クラブ整備補助実績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1821801"/>
                  </a:ext>
                </a:extLst>
              </a:tr>
              <a:tr h="136813">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放課後児童支援員認定資格研修実績</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2727447"/>
                  </a:ext>
                </a:extLst>
              </a:tr>
              <a:tr h="137160">
                <a:tc vMerge="1">
                  <a:txBody>
                    <a:bodyPr/>
                    <a:lstStyle/>
                    <a:p>
                      <a:endParaRPr kumimoji="1" lang="ja-JP" altLang="en-US"/>
                    </a:p>
                  </a:txBody>
                  <a:tcPr/>
                </a:tc>
                <a:tc>
                  <a:txBody>
                    <a:bodyPr/>
                    <a:lstStyle/>
                    <a:p>
                      <a:r>
                        <a:rPr kumimoji="1" lang="zh-TW" altLang="en-US" sz="1200" dirty="0">
                          <a:solidFill>
                            <a:schemeClr val="tx1"/>
                          </a:solidFill>
                          <a:latin typeface="ＭＳ ゴシック" panose="020B0609070205080204" pitchFamily="49" charset="-128"/>
                          <a:ea typeface="ＭＳ ゴシック" panose="020B0609070205080204" pitchFamily="49" charset="-128"/>
                        </a:rPr>
                        <a:t>放課後児童支援員等資質向上研修実績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87703327"/>
                  </a:ext>
                </a:extLst>
              </a:tr>
              <a:tr h="137160">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利用者支援事業の実施箇所数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532472"/>
                  </a:ext>
                </a:extLst>
              </a:tr>
              <a:tr h="0">
                <a:tc gridSpan="2">
                  <a:txBody>
                    <a:bodyPr/>
                    <a:lstStyle/>
                    <a:p>
                      <a:pPr marL="0" indent="0">
                        <a:buFont typeface="Wingdings" panose="05000000000000000000" pitchFamily="2" charset="2"/>
                        <a:buNone/>
                      </a:pPr>
                      <a:r>
                        <a:rPr kumimoji="1" lang="ja-JP" altLang="en-US" sz="1400" dirty="0">
                          <a:solidFill>
                            <a:schemeClr val="tx1"/>
                          </a:solidFill>
                          <a:latin typeface="+mn-ea"/>
                          <a:ea typeface="+mn-ea"/>
                        </a:rPr>
                        <a:t>⑯青少年の健全育成、少年非行防止対策の推進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r>
                        <a:rPr kumimoji="1" lang="ja-JP" altLang="en-US" sz="1200" dirty="0">
                          <a:solidFill>
                            <a:schemeClr val="tx1"/>
                          </a:solidFill>
                          <a:latin typeface="+mn-ea"/>
                          <a:ea typeface="+mn-ea"/>
                        </a:rPr>
                        <a:t>自己評価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2254060756"/>
                  </a:ext>
                </a:extLst>
              </a:tr>
              <a:tr h="0">
                <a:tc rowSpan="2">
                  <a:txBody>
                    <a:bodyPr/>
                    <a:lstStyle/>
                    <a:p>
                      <a:pPr marL="0" indent="0" algn="ctr">
                        <a:buFont typeface="Wingdings" panose="05000000000000000000" pitchFamily="2" charset="2"/>
                        <a:buNone/>
                      </a:pP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刑法犯少年の検挙・補導人員数</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6980607"/>
                  </a:ext>
                </a:extLst>
              </a:tr>
              <a:tr h="130508">
                <a:tc vMerge="1">
                  <a:txBody>
                    <a:bodyPr/>
                    <a:lstStyle/>
                    <a:p>
                      <a:endParaRPr kumimoji="1" lang="ja-JP" altLang="en-US"/>
                    </a:p>
                  </a:txBody>
                  <a:tcPr/>
                </a:tc>
                <a:tc>
                  <a:txBody>
                    <a:bodyPr/>
                    <a:lstStyle/>
                    <a:p>
                      <a:r>
                        <a:rPr kumimoji="1" lang="ja-JP" altLang="en-US" sz="1200" dirty="0">
                          <a:solidFill>
                            <a:schemeClr val="tx1"/>
                          </a:solidFill>
                          <a:latin typeface="ＭＳ ゴシック" panose="020B0609070205080204" pitchFamily="49" charset="-128"/>
                          <a:ea typeface="ＭＳ ゴシック" panose="020B0609070205080204" pitchFamily="49" charset="-128"/>
                        </a:rPr>
                        <a:t>小学校高学年等に対する非行防止・犯罪防止教室の実施率</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2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523866"/>
                  </a:ext>
                </a:extLst>
              </a:tr>
              <a:tr h="262514">
                <a:tc gridSpan="2">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Wingdings" panose="05000000000000000000" pitchFamily="2" charset="2"/>
                        <a:buNone/>
                      </a:pPr>
                      <a:endParaRPr kumimoji="1" lang="ja-JP" altLang="en-US" sz="1400" dirty="0">
                        <a:solidFill>
                          <a:schemeClr val="tx1"/>
                        </a:solidFill>
                        <a:latin typeface="+mn-ea"/>
                        <a:ea typeface="+mn-ea"/>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5494296"/>
                  </a:ext>
                </a:extLst>
              </a:tr>
            </a:tbl>
          </a:graphicData>
        </a:graphic>
      </p:graphicFrame>
      <p:sp>
        <p:nvSpPr>
          <p:cNvPr id="12" name="テキスト ボックス 11">
            <a:extLst>
              <a:ext uri="{FF2B5EF4-FFF2-40B4-BE49-F238E27FC236}">
                <a16:creationId xmlns:a16="http://schemas.microsoft.com/office/drawing/2014/main" id="{1F24B7D0-2DB5-4681-B83F-B6E8C007B29C}"/>
              </a:ext>
            </a:extLst>
          </p:cNvPr>
          <p:cNvSpPr txBox="1"/>
          <p:nvPr/>
        </p:nvSpPr>
        <p:spPr>
          <a:xfrm>
            <a:off x="175466" y="430016"/>
            <a:ext cx="6412757" cy="369332"/>
          </a:xfrm>
          <a:prstGeom prst="rect">
            <a:avLst/>
          </a:prstGeom>
          <a:noFill/>
        </p:spPr>
        <p:txBody>
          <a:bodyPr wrap="square" rtlCol="0">
            <a:spAutoFit/>
          </a:bodyPr>
          <a:lstStyle/>
          <a:p>
            <a:r>
              <a:rPr lang="ja-JP" altLang="en-US" dirty="0">
                <a:solidFill>
                  <a:srgbClr val="002060"/>
                </a:solidFill>
                <a:latin typeface="HGP創英角ｺﾞｼｯｸUB" panose="020B0900000000000000" pitchFamily="50" charset="-128"/>
                <a:ea typeface="HGP創英角ｺﾞｼｯｸUB" panose="020B0900000000000000" pitchFamily="50" charset="-128"/>
              </a:rPr>
              <a:t>３．「大阪府子ども総合計画」後期計画の取組状況</a:t>
            </a:r>
            <a:endParaRPr kumimoji="1" lang="ja-JP" altLang="en-US" dirty="0">
              <a:solidFill>
                <a:srgbClr val="002060"/>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7070024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画面に合わせる (4:3)</PresentationFormat>
  <Paragraphs>146</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HGP創英角ｺﾞｼｯｸUB</vt:lpstr>
      <vt:lpstr>ＭＳ Ｐゴシック</vt:lpstr>
      <vt:lpstr>ＭＳ ゴシック</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2024-03-28T01:56:06Z</dcterms:created>
  <dcterms:modified xsi:type="dcterms:W3CDTF">2024-07-10T06:52:19Z</dcterms:modified>
</cp:coreProperties>
</file>