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5"/>
  </p:sldMasterIdLst>
  <p:notesMasterIdLst>
    <p:notesMasterId r:id="rId11"/>
  </p:notesMasterIdLst>
  <p:sldIdLst>
    <p:sldId id="1203" r:id="rId6"/>
    <p:sldId id="1275" r:id="rId7"/>
    <p:sldId id="1279" r:id="rId8"/>
    <p:sldId id="1277" r:id="rId9"/>
    <p:sldId id="1666" r:id="rId10"/>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本　真也"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EFCF0"/>
    <a:srgbClr val="558ED5"/>
    <a:srgbClr val="B7DEE8"/>
    <a:srgbClr val="FEFBE8"/>
    <a:srgbClr val="FDF6C3"/>
    <a:srgbClr val="0000FF"/>
    <a:srgbClr val="FFC000"/>
    <a:srgbClr val="FFFF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A8BEC9-A30C-4568-3CCA-C1D57AA24CEA}" v="1" dt="2024-05-09T08:36:20.281"/>
    <p1510:client id="{6981F823-E177-6B57-DB14-340650D852FF}" v="150" dt="2024-05-09T08:33:21.129"/>
    <p1510:client id="{882867EE-C114-C046-7D18-C8491A341727}" v="2" dt="2024-05-09T06:54:51.784"/>
    <p1510:client id="{B1C29080-9DE2-06AE-DF73-D7E6EA1FA739}" v="14" dt="2024-05-09T07:13:51.381"/>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87928" autoAdjust="0"/>
  </p:normalViewPr>
  <p:slideViewPr>
    <p:cSldViewPr snapToGrid="0">
      <p:cViewPr varScale="1">
        <p:scale>
          <a:sx n="79" d="100"/>
          <a:sy n="79" d="100"/>
        </p:scale>
        <p:origin x="13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416DECD-700B-490A-BB75-578E302110DB}"/>
              </a:ext>
            </a:extLst>
          </p:cNvPr>
          <p:cNvSpPr>
            <a:spLocks noGrp="1"/>
          </p:cNvSpPr>
          <p:nvPr>
            <p:ph type="hdr" sz="quarter"/>
          </p:nvPr>
        </p:nvSpPr>
        <p:spPr>
          <a:xfrm>
            <a:off x="0" y="0"/>
            <a:ext cx="2949575"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ー 2">
            <a:extLst>
              <a:ext uri="{FF2B5EF4-FFF2-40B4-BE49-F238E27FC236}">
                <a16:creationId xmlns:a16="http://schemas.microsoft.com/office/drawing/2014/main" id="{3C396ECD-FE3E-4674-BFB5-0B6CA03BB57C}"/>
              </a:ext>
            </a:extLst>
          </p:cNvPr>
          <p:cNvSpPr>
            <a:spLocks noGrp="1"/>
          </p:cNvSpPr>
          <p:nvPr>
            <p:ph type="dt" idx="1"/>
          </p:nvPr>
        </p:nvSpPr>
        <p:spPr>
          <a:xfrm>
            <a:off x="3856038" y="0"/>
            <a:ext cx="2949575"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172AF75-5730-4F11-93B6-A72273E8351C}" type="datetimeFigureOut">
              <a:rPr lang="ja-JP" altLang="en-US"/>
              <a:pPr>
                <a:defRPr/>
              </a:pPr>
              <a:t>2024/7/8</a:t>
            </a:fld>
            <a:endParaRPr lang="ja-JP" altLang="en-US"/>
          </a:p>
        </p:txBody>
      </p:sp>
      <p:sp>
        <p:nvSpPr>
          <p:cNvPr id="4" name="スライド イメージ プレースホルダー 3">
            <a:extLst>
              <a:ext uri="{FF2B5EF4-FFF2-40B4-BE49-F238E27FC236}">
                <a16:creationId xmlns:a16="http://schemas.microsoft.com/office/drawing/2014/main" id="{4CA2018E-7561-4CFB-88BC-5638616809A0}"/>
              </a:ext>
            </a:extLst>
          </p:cNvPr>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a:p>
        </p:txBody>
      </p:sp>
      <p:sp>
        <p:nvSpPr>
          <p:cNvPr id="5" name="ノート プレースホルダー 4">
            <a:extLst>
              <a:ext uri="{FF2B5EF4-FFF2-40B4-BE49-F238E27FC236}">
                <a16:creationId xmlns:a16="http://schemas.microsoft.com/office/drawing/2014/main" id="{7EDB6E38-6E73-4940-BA50-196963B67915}"/>
              </a:ext>
            </a:extLst>
          </p:cNvPr>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a:extLst>
              <a:ext uri="{FF2B5EF4-FFF2-40B4-BE49-F238E27FC236}">
                <a16:creationId xmlns:a16="http://schemas.microsoft.com/office/drawing/2014/main" id="{2C6A69DD-BE4D-44BC-856D-6B28CEA581F7}"/>
              </a:ext>
            </a:extLst>
          </p:cNvPr>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ー 6">
            <a:extLst>
              <a:ext uri="{FF2B5EF4-FFF2-40B4-BE49-F238E27FC236}">
                <a16:creationId xmlns:a16="http://schemas.microsoft.com/office/drawing/2014/main" id="{B37EBBF9-5F6B-4A5D-A761-8711264D2E74}"/>
              </a:ext>
            </a:extLst>
          </p:cNvPr>
          <p:cNvSpPr>
            <a:spLocks noGrp="1"/>
          </p:cNvSpPr>
          <p:nvPr>
            <p:ph type="sldNum" sz="quarter" idx="5"/>
          </p:nvPr>
        </p:nvSpPr>
        <p:spPr>
          <a:xfrm>
            <a:off x="3856038" y="9440863"/>
            <a:ext cx="2949575"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7490E79-5902-4549-8A67-1B34125DF376}"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1</a:t>
            </a:fld>
            <a:endParaRPr lang="ja-JP" altLang="en-US"/>
          </a:p>
        </p:txBody>
      </p:sp>
    </p:spTree>
    <p:extLst>
      <p:ext uri="{BB962C8B-B14F-4D97-AF65-F5344CB8AC3E}">
        <p14:creationId xmlns:p14="http://schemas.microsoft.com/office/powerpoint/2010/main" val="1279228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2</a:t>
            </a:fld>
            <a:endParaRPr lang="ja-JP" altLang="en-US"/>
          </a:p>
        </p:txBody>
      </p:sp>
    </p:spTree>
    <p:extLst>
      <p:ext uri="{BB962C8B-B14F-4D97-AF65-F5344CB8AC3E}">
        <p14:creationId xmlns:p14="http://schemas.microsoft.com/office/powerpoint/2010/main" val="818035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3</a:t>
            </a:fld>
            <a:endParaRPr lang="ja-JP" altLang="en-US"/>
          </a:p>
        </p:txBody>
      </p:sp>
    </p:spTree>
    <p:extLst>
      <p:ext uri="{BB962C8B-B14F-4D97-AF65-F5344CB8AC3E}">
        <p14:creationId xmlns:p14="http://schemas.microsoft.com/office/powerpoint/2010/main" val="768754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4</a:t>
            </a:fld>
            <a:endParaRPr lang="ja-JP" altLang="en-US"/>
          </a:p>
        </p:txBody>
      </p:sp>
    </p:spTree>
    <p:extLst>
      <p:ext uri="{BB962C8B-B14F-4D97-AF65-F5344CB8AC3E}">
        <p14:creationId xmlns:p14="http://schemas.microsoft.com/office/powerpoint/2010/main" val="1721663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87490E79-5902-4549-8A67-1B34125DF376}" type="slidenum">
              <a:rPr lang="ja-JP" altLang="en-US" smtClean="0"/>
              <a:pPr>
                <a:defRPr/>
              </a:pPr>
              <a:t>5</a:t>
            </a:fld>
            <a:endParaRPr lang="ja-JP" altLang="en-US"/>
          </a:p>
        </p:txBody>
      </p:sp>
    </p:spTree>
    <p:extLst>
      <p:ext uri="{BB962C8B-B14F-4D97-AF65-F5344CB8AC3E}">
        <p14:creationId xmlns:p14="http://schemas.microsoft.com/office/powerpoint/2010/main" val="4200575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fld id="{1DC2C6D8-1134-4D40-BB98-6A2407A36C0C}" type="datetime1">
              <a:rPr lang="ja-JP" altLang="en-US" smtClean="0"/>
              <a:pPr>
                <a:defRPr/>
              </a:pPr>
              <a:t>2024/7/8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35C763E9-D8CE-430D-B907-31DE8C11F9F8}" type="slidenum">
              <a:rPr lang="ja-JP" altLang="en-US" smtClean="0"/>
              <a:pPr>
                <a:defRPr/>
              </a:pPr>
              <a:t>‹#›</a:t>
            </a:fld>
            <a:endParaRPr lang="ja-JP" alt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ja-JP" altLang="en-US"/>
              <a:t>マスター タイトルの書式設定</a:t>
            </a:r>
            <a:endParaRPr lang="en-US" dirty="0"/>
          </a:p>
        </p:txBody>
      </p:sp>
    </p:spTree>
    <p:extLst>
      <p:ext uri="{BB962C8B-B14F-4D97-AF65-F5344CB8AC3E}">
        <p14:creationId xmlns:p14="http://schemas.microsoft.com/office/powerpoint/2010/main" val="3166585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pPr>
              <a:defRPr/>
            </a:pPr>
            <a:fld id="{4E69AB76-6850-4E19-8E78-C8423DC937DE}" type="datetime1">
              <a:rPr lang="ja-JP" altLang="en-US" smtClean="0"/>
              <a:pPr>
                <a:defRPr/>
              </a:pPr>
              <a:t>2024/7/8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F63689C2-F68F-4344-BDFE-EC7A8BE72AF6}" type="slidenum">
              <a:rPr lang="ja-JP" altLang="en-US" smtClean="0"/>
              <a:pPr>
                <a:defRPr/>
              </a:pPr>
              <a:t>‹#›</a:t>
            </a:fld>
            <a:endParaRPr lang="ja-JP" altLang="en-US"/>
          </a:p>
        </p:txBody>
      </p:sp>
    </p:spTree>
    <p:extLst>
      <p:ext uri="{BB962C8B-B14F-4D97-AF65-F5344CB8AC3E}">
        <p14:creationId xmlns:p14="http://schemas.microsoft.com/office/powerpoint/2010/main" val="175965707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fld id="{4E69AB76-6850-4E19-8E78-C8423DC937DE}" type="datetime1">
              <a:rPr lang="ja-JP" altLang="en-US" smtClean="0"/>
              <a:pPr>
                <a:defRPr/>
              </a:pPr>
              <a:t>2024/7/8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F63689C2-F68F-4344-BDFE-EC7A8BE72AF6}" type="slidenum">
              <a:rPr lang="ja-JP" altLang="en-US" smtClean="0"/>
              <a:pPr>
                <a:defRPr/>
              </a:pPr>
              <a:t>‹#›</a:t>
            </a:fld>
            <a:endParaRPr lang="ja-JP" altLang="en-US"/>
          </a:p>
        </p:txBody>
      </p:sp>
    </p:spTree>
    <p:extLst>
      <p:ext uri="{BB962C8B-B14F-4D97-AF65-F5344CB8AC3E}">
        <p14:creationId xmlns:p14="http://schemas.microsoft.com/office/powerpoint/2010/main" val="372843872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E69AB76-6850-4E19-8E78-C8423DC937DE}" type="datetime1">
              <a:rPr lang="ja-JP" altLang="en-US" smtClean="0"/>
              <a:pPr>
                <a:defRPr/>
              </a:pPr>
              <a:t>2024/7/8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F63689C2-F68F-4344-BDFE-EC7A8BE72AF6}" type="slidenum">
              <a:rPr lang="ja-JP" altLang="en-US" smtClean="0"/>
              <a:pPr>
                <a:defRPr/>
              </a:pPr>
              <a:t>‹#›</a:t>
            </a:fld>
            <a:endParaRPr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0059511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fld id="{75D925CD-2218-4CDB-AD0A-94178C8599C1}" type="datetime1">
              <a:rPr lang="ja-JP" altLang="en-US" smtClean="0"/>
              <a:pPr>
                <a:defRPr/>
              </a:pPr>
              <a:t>2024/7/8</a:t>
            </a:fld>
            <a:endParaRPr lang="ja-JP" altLang="en-US"/>
          </a:p>
        </p:txBody>
      </p:sp>
      <p:sp>
        <p:nvSpPr>
          <p:cNvPr id="5" name="Footer Placeholder 4"/>
          <p:cNvSpPr>
            <a:spLocks noGrp="1"/>
          </p:cNvSpPr>
          <p:nvPr>
            <p:ph type="ftr" sz="quarter" idx="11"/>
          </p:nvPr>
        </p:nvSpPr>
        <p:spPr/>
        <p:txBody>
          <a:bodyPr/>
          <a:lstStyle/>
          <a:p>
            <a:pPr>
              <a:defRPr/>
            </a:pPr>
            <a:endParaRPr lang="ja-JP" altLang="en-US"/>
          </a:p>
        </p:txBody>
      </p:sp>
      <p:sp>
        <p:nvSpPr>
          <p:cNvPr id="6" name="Slide Number Placeholder 5"/>
          <p:cNvSpPr>
            <a:spLocks noGrp="1"/>
          </p:cNvSpPr>
          <p:nvPr>
            <p:ph type="sldNum" sz="quarter" idx="12"/>
          </p:nvPr>
        </p:nvSpPr>
        <p:spPr/>
        <p:txBody>
          <a:bodyPr/>
          <a:lstStyle/>
          <a:p>
            <a:pPr>
              <a:defRPr/>
            </a:pPr>
            <a:fld id="{36FD103E-7781-4E89-8C26-611FEB87780C}" type="slidenum">
              <a:rPr lang="ja-JP" altLang="en-US" smtClean="0"/>
              <a:pPr>
                <a:defRPr/>
              </a:pPr>
              <a:t>‹#›</a:t>
            </a:fld>
            <a:endParaRPr lang="ja-JP" altLang="en-US"/>
          </a:p>
        </p:txBody>
      </p:sp>
    </p:spTree>
    <p:extLst>
      <p:ext uri="{BB962C8B-B14F-4D97-AF65-F5344CB8AC3E}">
        <p14:creationId xmlns:p14="http://schemas.microsoft.com/office/powerpoint/2010/main" val="697467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fld id="{4E69AB76-6850-4E19-8E78-C8423DC937DE}" type="datetime1">
              <a:rPr lang="ja-JP" altLang="en-US" smtClean="0"/>
              <a:pPr>
                <a:defRPr/>
              </a:pPr>
              <a:t>2024/7/8</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F63689C2-F68F-4344-BDFE-EC7A8BE72AF6}" type="slidenum">
              <a:rPr lang="ja-JP" altLang="en-US" smtClean="0"/>
              <a:pPr>
                <a:defRPr/>
              </a:pPr>
              <a:t>‹#›</a:t>
            </a:fld>
            <a:endParaRPr lang="ja-JP" altLang="en-US"/>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51192247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ja-JP" altLang="en-US"/>
              <a:t>マスター テキストの書式設定</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fld id="{4E69AB76-6850-4E19-8E78-C8423DC937DE}" type="datetime1">
              <a:rPr lang="ja-JP" altLang="en-US" smtClean="0"/>
              <a:pPr>
                <a:defRPr/>
              </a:pPr>
              <a:t>2024/7/8</a:t>
            </a:fld>
            <a:endParaRPr lang="ja-JP" altLang="en-US"/>
          </a:p>
        </p:txBody>
      </p:sp>
      <p:sp>
        <p:nvSpPr>
          <p:cNvPr id="8" name="Footer Placeholder 7"/>
          <p:cNvSpPr>
            <a:spLocks noGrp="1"/>
          </p:cNvSpPr>
          <p:nvPr>
            <p:ph type="ftr" sz="quarter" idx="11"/>
          </p:nvPr>
        </p:nvSpPr>
        <p:spPr/>
        <p:txBody>
          <a:bodyPr/>
          <a:lstStyle/>
          <a:p>
            <a:pPr>
              <a:defRPr/>
            </a:pPr>
            <a:endParaRPr lang="ja-JP" altLang="en-US"/>
          </a:p>
        </p:txBody>
      </p:sp>
      <p:sp>
        <p:nvSpPr>
          <p:cNvPr id="9" name="Slide Number Placeholder 8"/>
          <p:cNvSpPr>
            <a:spLocks noGrp="1"/>
          </p:cNvSpPr>
          <p:nvPr>
            <p:ph type="sldNum" sz="quarter" idx="12"/>
          </p:nvPr>
        </p:nvSpPr>
        <p:spPr/>
        <p:txBody>
          <a:bodyPr/>
          <a:lstStyle/>
          <a:p>
            <a:pPr>
              <a:defRPr/>
            </a:pPr>
            <a:fld id="{F63689C2-F68F-4344-BDFE-EC7A8BE72AF6}" type="slidenum">
              <a:rPr lang="ja-JP" altLang="en-US" smtClean="0"/>
              <a:pPr>
                <a:defRPr/>
              </a:pPr>
              <a:t>‹#›</a:t>
            </a:fld>
            <a:endParaRPr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02266626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fld id="{469A21A4-4F01-44C2-9310-CC46FF886418}" type="datetime1">
              <a:rPr lang="ja-JP" altLang="en-US" smtClean="0"/>
              <a:pPr>
                <a:defRPr/>
              </a:pPr>
              <a:t>2024/7/8</a:t>
            </a:fld>
            <a:endParaRPr lang="ja-JP" altLang="en-US"/>
          </a:p>
        </p:txBody>
      </p:sp>
      <p:sp>
        <p:nvSpPr>
          <p:cNvPr id="4" name="Footer Placeholder 3"/>
          <p:cNvSpPr>
            <a:spLocks noGrp="1"/>
          </p:cNvSpPr>
          <p:nvPr>
            <p:ph type="ftr" sz="quarter" idx="11"/>
          </p:nvPr>
        </p:nvSpPr>
        <p:spPr/>
        <p:txBody>
          <a:bodyPr/>
          <a:lstStyle/>
          <a:p>
            <a:pPr>
              <a:defRPr/>
            </a:pPr>
            <a:endParaRPr lang="ja-JP" altLang="en-US"/>
          </a:p>
        </p:txBody>
      </p:sp>
      <p:sp>
        <p:nvSpPr>
          <p:cNvPr id="5" name="Slide Number Placeholder 4"/>
          <p:cNvSpPr>
            <a:spLocks noGrp="1"/>
          </p:cNvSpPr>
          <p:nvPr>
            <p:ph type="sldNum" sz="quarter" idx="12"/>
          </p:nvPr>
        </p:nvSpPr>
        <p:spPr/>
        <p:txBody>
          <a:bodyPr/>
          <a:lstStyle/>
          <a:p>
            <a:pPr>
              <a:defRPr/>
            </a:pPr>
            <a:fld id="{0697CFBF-62AA-4423-A348-4E9138DCA51B}" type="slidenum">
              <a:rPr lang="ja-JP" altLang="en-US" smtClean="0"/>
              <a:pPr>
                <a:defRPr/>
              </a:pPr>
              <a:t>‹#›</a:t>
            </a:fld>
            <a:endParaRPr lang="ja-JP" altLang="en-US"/>
          </a:p>
        </p:txBody>
      </p:sp>
    </p:spTree>
    <p:extLst>
      <p:ext uri="{BB962C8B-B14F-4D97-AF65-F5344CB8AC3E}">
        <p14:creationId xmlns:p14="http://schemas.microsoft.com/office/powerpoint/2010/main" val="139565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A8FC3E4-19D5-4B91-B798-0F14E09138DC}" type="datetime1">
              <a:rPr lang="ja-JP" altLang="en-US" smtClean="0"/>
              <a:pPr>
                <a:defRPr/>
              </a:pPr>
              <a:t>2024/7/8</a:t>
            </a:fld>
            <a:endParaRPr lang="ja-JP" altLang="en-US"/>
          </a:p>
        </p:txBody>
      </p:sp>
      <p:sp>
        <p:nvSpPr>
          <p:cNvPr id="3" name="Footer Placeholder 2"/>
          <p:cNvSpPr>
            <a:spLocks noGrp="1"/>
          </p:cNvSpPr>
          <p:nvPr>
            <p:ph type="ftr" sz="quarter" idx="11"/>
          </p:nvPr>
        </p:nvSpPr>
        <p:spPr/>
        <p:txBody>
          <a:bodyPr/>
          <a:lstStyle/>
          <a:p>
            <a:pPr>
              <a:defRPr/>
            </a:pPr>
            <a:endParaRPr lang="ja-JP" altLang="en-US"/>
          </a:p>
        </p:txBody>
      </p:sp>
      <p:sp>
        <p:nvSpPr>
          <p:cNvPr id="4" name="Slide Number Placeholder 3"/>
          <p:cNvSpPr>
            <a:spLocks noGrp="1"/>
          </p:cNvSpPr>
          <p:nvPr>
            <p:ph type="sldNum" sz="quarter" idx="12"/>
          </p:nvPr>
        </p:nvSpPr>
        <p:spPr/>
        <p:txBody>
          <a:bodyPr/>
          <a:lstStyle/>
          <a:p>
            <a:pPr>
              <a:defRPr/>
            </a:pPr>
            <a:fld id="{7EE6E9F5-8DA2-4CA0-9968-091F5A64EF1C}" type="slidenum">
              <a:rPr lang="ja-JP" altLang="en-US" smtClean="0"/>
              <a:pPr>
                <a:defRPr/>
              </a:pPr>
              <a:t>‹#›</a:t>
            </a:fld>
            <a:endParaRPr lang="ja-JP" altLang="en-US"/>
          </a:p>
        </p:txBody>
      </p:sp>
    </p:spTree>
    <p:extLst>
      <p:ext uri="{BB962C8B-B14F-4D97-AF65-F5344CB8AC3E}">
        <p14:creationId xmlns:p14="http://schemas.microsoft.com/office/powerpoint/2010/main" val="1210008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4E69AB76-6850-4E19-8E78-C8423DC937DE}" type="datetime1">
              <a:rPr lang="ja-JP" altLang="en-US" smtClean="0"/>
              <a:pPr>
                <a:defRPr/>
              </a:pPr>
              <a:t>2024/7/8</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F63689C2-F68F-4344-BDFE-EC7A8BE72AF6}" type="slidenum">
              <a:rPr lang="ja-JP" altLang="en-US" smtClean="0"/>
              <a:pPr>
                <a:defRPr/>
              </a:pPr>
              <a:t>‹#›</a:t>
            </a:fld>
            <a:endParaRPr lang="ja-JP" altLang="en-US"/>
          </a:p>
        </p:txBody>
      </p:sp>
    </p:spTree>
    <p:extLst>
      <p:ext uri="{BB962C8B-B14F-4D97-AF65-F5344CB8AC3E}">
        <p14:creationId xmlns:p14="http://schemas.microsoft.com/office/powerpoint/2010/main" val="39571036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fld id="{9151044E-C502-4425-8291-D59572E4FCC5}" type="datetime1">
              <a:rPr lang="ja-JP" altLang="en-US" smtClean="0"/>
              <a:pPr>
                <a:defRPr/>
              </a:pPr>
              <a:t>2024/7/8</a:t>
            </a:fld>
            <a:endParaRPr lang="ja-JP" altLang="en-US"/>
          </a:p>
        </p:txBody>
      </p:sp>
      <p:sp>
        <p:nvSpPr>
          <p:cNvPr id="6" name="Footer Placeholder 5"/>
          <p:cNvSpPr>
            <a:spLocks noGrp="1"/>
          </p:cNvSpPr>
          <p:nvPr>
            <p:ph type="ftr" sz="quarter" idx="11"/>
          </p:nvPr>
        </p:nvSpPr>
        <p:spPr/>
        <p:txBody>
          <a:bodyPr/>
          <a:lstStyle/>
          <a:p>
            <a:pPr>
              <a:defRPr/>
            </a:pPr>
            <a:endParaRPr lang="ja-JP" altLang="en-US"/>
          </a:p>
        </p:txBody>
      </p:sp>
      <p:sp>
        <p:nvSpPr>
          <p:cNvPr id="7" name="Slide Number Placeholder 6"/>
          <p:cNvSpPr>
            <a:spLocks noGrp="1"/>
          </p:cNvSpPr>
          <p:nvPr>
            <p:ph type="sldNum" sz="quarter" idx="12"/>
          </p:nvPr>
        </p:nvSpPr>
        <p:spPr/>
        <p:txBody>
          <a:bodyPr/>
          <a:lstStyle/>
          <a:p>
            <a:pPr>
              <a:defRPr/>
            </a:pPr>
            <a:fld id="{DCE67DC6-3522-4E84-A4E4-33E6C965E3F0}" type="slidenum">
              <a:rPr lang="ja-JP" altLang="en-US" smtClean="0"/>
              <a:pPr>
                <a:defRPr/>
              </a:pPr>
              <a:t>‹#›</a:t>
            </a:fld>
            <a:endParaRPr lang="ja-JP" alt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ja-JP" altLang="en-US"/>
              <a:t>マスター タイトルの書式設定</a:t>
            </a:r>
            <a:endParaRPr lang="en-US" dirty="0"/>
          </a:p>
        </p:txBody>
      </p:sp>
    </p:spTree>
    <p:extLst>
      <p:ext uri="{BB962C8B-B14F-4D97-AF65-F5344CB8AC3E}">
        <p14:creationId xmlns:p14="http://schemas.microsoft.com/office/powerpoint/2010/main" val="1807457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pPr>
              <a:defRPr/>
            </a:pPr>
            <a:fld id="{4E69AB76-6850-4E19-8E78-C8423DC937DE}" type="datetime1">
              <a:rPr lang="ja-JP" altLang="en-US" smtClean="0"/>
              <a:pPr>
                <a:defRPr/>
              </a:pPr>
              <a:t>2024/7/8</a:t>
            </a:fld>
            <a:endParaRPr lang="ja-JP" alt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ja-JP" alt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pPr>
              <a:defRPr/>
            </a:pPr>
            <a:fld id="{F63689C2-F68F-4344-BDFE-EC7A8BE72AF6}" type="slidenum">
              <a:rPr lang="ja-JP" altLang="en-US" smtClean="0"/>
              <a:pPr>
                <a:defRPr/>
              </a:pPr>
              <a:t>‹#›</a:t>
            </a:fld>
            <a:endParaRPr lang="ja-JP" altLang="en-US"/>
          </a:p>
        </p:txBody>
      </p:sp>
    </p:spTree>
    <p:extLst>
      <p:ext uri="{BB962C8B-B14F-4D97-AF65-F5344CB8AC3E}">
        <p14:creationId xmlns:p14="http://schemas.microsoft.com/office/powerpoint/2010/main" val="23133200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CCB793A9-BD98-2A0A-1E8A-8F9DB5CE3283}"/>
              </a:ext>
            </a:extLst>
          </p:cNvPr>
          <p:cNvSpPr txBox="1">
            <a:spLocks/>
          </p:cNvSpPr>
          <p:nvPr/>
        </p:nvSpPr>
        <p:spPr>
          <a:xfrm>
            <a:off x="0" y="1124744"/>
            <a:ext cx="9144000" cy="2304256"/>
          </a:xfrm>
          <a:prstGeom prst="rect">
            <a:avLst/>
          </a:prstGeom>
          <a:effectLst/>
        </p:spPr>
        <p:txBody>
          <a:bodyPr>
            <a:normAutofit fontScale="900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ja-JP" altLang="en-US" sz="4000" dirty="0">
                <a:latin typeface="Meiryo UI" pitchFamily="50" charset="-128"/>
                <a:ea typeface="Meiryo UI" pitchFamily="50" charset="-128"/>
                <a:cs typeface="Meiryo UI" pitchFamily="50" charset="-128"/>
              </a:rPr>
              <a:t>大阪府都市基盤施設維持管理技術審議会</a:t>
            </a:r>
            <a:br>
              <a:rPr lang="en-US" altLang="ja-JP" sz="1300" dirty="0">
                <a:latin typeface="Meiryo UI" pitchFamily="50" charset="-128"/>
                <a:ea typeface="Meiryo UI" pitchFamily="50" charset="-128"/>
                <a:cs typeface="Meiryo UI" pitchFamily="50" charset="-128"/>
              </a:rPr>
            </a:br>
            <a:br>
              <a:rPr lang="en-US" altLang="ja-JP" sz="1300" dirty="0">
                <a:latin typeface="Meiryo UI" pitchFamily="50" charset="-128"/>
                <a:ea typeface="Meiryo UI" pitchFamily="50" charset="-128"/>
                <a:cs typeface="Meiryo UI" pitchFamily="50" charset="-128"/>
              </a:rPr>
            </a:br>
            <a:r>
              <a:rPr lang="ja-JP" altLang="en-US" dirty="0">
                <a:latin typeface="Meiryo UI" pitchFamily="50" charset="-128"/>
                <a:ea typeface="Meiryo UI" pitchFamily="50" charset="-128"/>
                <a:cs typeface="Meiryo UI" pitchFamily="50" charset="-128"/>
              </a:rPr>
              <a:t>第２回　河川等部会</a:t>
            </a:r>
            <a:br>
              <a:rPr lang="en-US" altLang="ja-JP" sz="1300" dirty="0">
                <a:latin typeface="Meiryo UI" pitchFamily="50" charset="-128"/>
                <a:ea typeface="Meiryo UI" pitchFamily="50" charset="-128"/>
                <a:cs typeface="Meiryo UI" pitchFamily="50" charset="-128"/>
              </a:rPr>
            </a:br>
            <a:endParaRPr lang="ja-JP" altLang="en-US" sz="2700" dirty="0">
              <a:latin typeface="Meiryo UI" pitchFamily="50" charset="-128"/>
              <a:ea typeface="Meiryo UI" pitchFamily="50" charset="-128"/>
              <a:cs typeface="Meiryo UI" pitchFamily="50" charset="-128"/>
            </a:endParaRPr>
          </a:p>
        </p:txBody>
      </p:sp>
      <p:sp>
        <p:nvSpPr>
          <p:cNvPr id="5" name="タイトル 1">
            <a:extLst>
              <a:ext uri="{FF2B5EF4-FFF2-40B4-BE49-F238E27FC236}">
                <a16:creationId xmlns:a16="http://schemas.microsoft.com/office/drawing/2014/main" id="{4C680B8D-B2E9-B2DA-0CEE-1A9EE8CD5EF2}"/>
              </a:ext>
            </a:extLst>
          </p:cNvPr>
          <p:cNvSpPr txBox="1">
            <a:spLocks/>
          </p:cNvSpPr>
          <p:nvPr/>
        </p:nvSpPr>
        <p:spPr>
          <a:xfrm>
            <a:off x="-136822" y="4217345"/>
            <a:ext cx="9144000" cy="550913"/>
          </a:xfrm>
          <a:prstGeom prst="rect">
            <a:avLst/>
          </a:prstGeom>
          <a:effectLst/>
        </p:spPr>
        <p:txBody>
          <a:bodyPr>
            <a:normAutofit fontScale="97500"/>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182880" indent="0" algn="ctr">
              <a:buFont typeface="Georgia" pitchFamily="18" charset="0"/>
              <a:buNone/>
            </a:pPr>
            <a:r>
              <a:rPr lang="en-US" altLang="ja-JP" sz="3000" dirty="0">
                <a:effectLst/>
                <a:latin typeface="Meiryo UI" pitchFamily="50" charset="-128"/>
                <a:ea typeface="Meiryo UI" pitchFamily="50" charset="-128"/>
                <a:cs typeface="Meiryo UI" pitchFamily="50" charset="-128"/>
              </a:rPr>
              <a:t>《</a:t>
            </a:r>
            <a:r>
              <a:rPr lang="ja-JP" altLang="en-US" sz="3000" dirty="0">
                <a:effectLst/>
                <a:latin typeface="Meiryo UI" pitchFamily="50" charset="-128"/>
                <a:ea typeface="Meiryo UI" pitchFamily="50" charset="-128"/>
                <a:cs typeface="Meiryo UI" pitchFamily="50" charset="-128"/>
              </a:rPr>
              <a:t>第１回全体検討部会の概要</a:t>
            </a:r>
            <a:r>
              <a:rPr lang="en-US" altLang="ja-JP" sz="3000" dirty="0">
                <a:effectLst/>
                <a:latin typeface="Meiryo UI" pitchFamily="50" charset="-128"/>
                <a:ea typeface="Meiryo UI" pitchFamily="50" charset="-128"/>
                <a:cs typeface="Meiryo UI" pitchFamily="50" charset="-128"/>
              </a:rPr>
              <a:t>》</a:t>
            </a:r>
            <a:endParaRPr lang="ja-JP" altLang="en-US" sz="3000" dirty="0">
              <a:effectLst/>
              <a:latin typeface="Meiryo UI" pitchFamily="50" charset="-128"/>
              <a:ea typeface="Meiryo UI" pitchFamily="50" charset="-128"/>
              <a:cs typeface="Meiryo UI" pitchFamily="50" charset="-128"/>
            </a:endParaRPr>
          </a:p>
        </p:txBody>
      </p:sp>
      <p:sp>
        <p:nvSpPr>
          <p:cNvPr id="8" name="テキスト ボックス 7">
            <a:extLst>
              <a:ext uri="{FF2B5EF4-FFF2-40B4-BE49-F238E27FC236}">
                <a16:creationId xmlns:a16="http://schemas.microsoft.com/office/drawing/2014/main" id="{40746DC3-E722-3505-EC7E-F2D964D6380A}"/>
              </a:ext>
            </a:extLst>
          </p:cNvPr>
          <p:cNvSpPr txBox="1"/>
          <p:nvPr/>
        </p:nvSpPr>
        <p:spPr>
          <a:xfrm>
            <a:off x="7086600" y="357664"/>
            <a:ext cx="2057400" cy="369332"/>
          </a:xfrm>
          <a:prstGeom prst="rect">
            <a:avLst/>
          </a:prstGeom>
          <a:noFill/>
        </p:spPr>
        <p:txBody>
          <a:bodyPr wrap="square" rtlCol="0">
            <a:spAutoFit/>
          </a:bodyPr>
          <a:lstStyle/>
          <a:p>
            <a:r>
              <a:rPr kumimoji="1" lang="ja-JP" altLang="en-US" b="1" dirty="0"/>
              <a:t>　</a:t>
            </a:r>
            <a:r>
              <a:rPr kumimoji="1" lang="en-US" altLang="ja-JP" b="1" dirty="0"/>
              <a:t>【</a:t>
            </a:r>
            <a:r>
              <a:rPr kumimoji="1" lang="ja-JP" altLang="en-US" b="1" dirty="0"/>
              <a:t>参考資料３</a:t>
            </a:r>
            <a:r>
              <a:rPr kumimoji="1" lang="en-US" altLang="ja-JP" b="1" dirty="0"/>
              <a:t>】</a:t>
            </a:r>
            <a:endParaRPr kumimoji="1" lang="ja-JP" altLang="en-US" b="1" dirty="0"/>
          </a:p>
        </p:txBody>
      </p:sp>
      <p:sp>
        <p:nvSpPr>
          <p:cNvPr id="7" name="スライド番号プレースホルダー 3">
            <a:extLst>
              <a:ext uri="{FF2B5EF4-FFF2-40B4-BE49-F238E27FC236}">
                <a16:creationId xmlns:a16="http://schemas.microsoft.com/office/drawing/2014/main" id="{383C7FC4-AD02-4B01-A1D2-B8C0BE360CE1}"/>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1</a:t>
            </a:fld>
            <a:endParaRPr lang="ja-JP" altLang="en-US" dirty="0"/>
          </a:p>
        </p:txBody>
      </p:sp>
    </p:spTree>
    <p:extLst>
      <p:ext uri="{BB962C8B-B14F-4D97-AF65-F5344CB8AC3E}">
        <p14:creationId xmlns:p14="http://schemas.microsoft.com/office/powerpoint/2010/main" val="2695195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第１回全体検討部会の報告</a:t>
            </a:r>
            <a:endParaRPr lang="en-US" altLang="ja-JP"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8FE4CA7F-FF6A-B714-8E9C-E7160BF80770}"/>
              </a:ext>
            </a:extLst>
          </p:cNvPr>
          <p:cNvSpPr txBox="1"/>
          <p:nvPr/>
        </p:nvSpPr>
        <p:spPr>
          <a:xfrm>
            <a:off x="218834" y="790309"/>
            <a:ext cx="2169041" cy="338554"/>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600" dirty="0">
                <a:latin typeface="Meiryo UI"/>
                <a:ea typeface="Meiryo UI"/>
              </a:rPr>
              <a:t>◆点検等の状況</a:t>
            </a:r>
            <a:endParaRPr kumimoji="1" lang="en-US" altLang="ja-JP" sz="1600" dirty="0">
              <a:latin typeface="Meiryo UI"/>
              <a:ea typeface="Meiryo UI"/>
            </a:endParaRPr>
          </a:p>
        </p:txBody>
      </p:sp>
      <p:sp>
        <p:nvSpPr>
          <p:cNvPr id="9" name="テキスト ボックス 8">
            <a:extLst>
              <a:ext uri="{FF2B5EF4-FFF2-40B4-BE49-F238E27FC236}">
                <a16:creationId xmlns:a16="http://schemas.microsoft.com/office/drawing/2014/main" id="{B8FD08A6-A411-D9BA-F890-310D33AE920C}"/>
              </a:ext>
            </a:extLst>
          </p:cNvPr>
          <p:cNvSpPr txBox="1"/>
          <p:nvPr/>
        </p:nvSpPr>
        <p:spPr>
          <a:xfrm>
            <a:off x="298577" y="2936312"/>
            <a:ext cx="2009553" cy="338554"/>
          </a:xfrm>
          <a:prstGeom prst="rect">
            <a:avLst/>
          </a:prstGeom>
          <a:noFill/>
        </p:spPr>
        <p:txBody>
          <a:bodyPr wrap="square">
            <a:spAutoFit/>
          </a:bodyPr>
          <a:lstStyle/>
          <a:p>
            <a:pPr>
              <a:lnSpc>
                <a:spcPct val="100000"/>
              </a:lnSpc>
            </a:pPr>
            <a:r>
              <a:rPr kumimoji="1" lang="ja-JP" altLang="en-US" sz="1600" dirty="0">
                <a:latin typeface="Meiryo UI"/>
                <a:ea typeface="Meiryo UI"/>
              </a:rPr>
              <a:t>◆施設の状態</a:t>
            </a:r>
            <a:endParaRPr kumimoji="1" lang="en-US" altLang="ja-JP" sz="1600" dirty="0">
              <a:latin typeface="Meiryo UI"/>
              <a:ea typeface="Meiryo UI"/>
            </a:endParaRPr>
          </a:p>
        </p:txBody>
      </p:sp>
      <p:sp>
        <p:nvSpPr>
          <p:cNvPr id="11" name="テキスト ボックス 10">
            <a:extLst>
              <a:ext uri="{FF2B5EF4-FFF2-40B4-BE49-F238E27FC236}">
                <a16:creationId xmlns:a16="http://schemas.microsoft.com/office/drawing/2014/main" id="{8A37B372-F28E-4FA3-DF9F-B106ACEA9CBF}"/>
              </a:ext>
            </a:extLst>
          </p:cNvPr>
          <p:cNvSpPr txBox="1"/>
          <p:nvPr/>
        </p:nvSpPr>
        <p:spPr>
          <a:xfrm>
            <a:off x="103667" y="486919"/>
            <a:ext cx="3195793" cy="400110"/>
          </a:xfrm>
          <a:prstGeom prst="rect">
            <a:avLst/>
          </a:prstGeom>
          <a:noFill/>
        </p:spPr>
        <p:txBody>
          <a:bodyPr wrap="square">
            <a:spAutoFit/>
          </a:bodyPr>
          <a:lstStyle/>
          <a:p>
            <a:pPr>
              <a:defRPr/>
            </a:pPr>
            <a:r>
              <a:rPr lang="ja-JP" altLang="en-US" sz="2000" kern="100" dirty="0">
                <a:solidFill>
                  <a:prstClr val="black"/>
                </a:solidFill>
                <a:latin typeface="Georgia"/>
                <a:ea typeface="Meiryo UI"/>
                <a:cs typeface="Times New Roman"/>
              </a:rPr>
              <a:t>○個別部会内容の確認</a:t>
            </a:r>
            <a:endParaRPr lang="en-US" altLang="ja-JP" sz="2000" kern="100" dirty="0">
              <a:solidFill>
                <a:prstClr val="black"/>
              </a:solidFill>
              <a:latin typeface="Georgia"/>
              <a:ea typeface="Meiryo UI"/>
              <a:cs typeface="Times New Roman"/>
            </a:endParaRPr>
          </a:p>
        </p:txBody>
      </p:sp>
      <p:graphicFrame>
        <p:nvGraphicFramePr>
          <p:cNvPr id="8" name="表 36">
            <a:extLst>
              <a:ext uri="{FF2B5EF4-FFF2-40B4-BE49-F238E27FC236}">
                <a16:creationId xmlns:a16="http://schemas.microsoft.com/office/drawing/2014/main" id="{71833913-1080-441A-83EF-A5D70E728605}"/>
              </a:ext>
            </a:extLst>
          </p:cNvPr>
          <p:cNvGraphicFramePr>
            <a:graphicFrameLocks noGrp="1"/>
          </p:cNvGraphicFramePr>
          <p:nvPr/>
        </p:nvGraphicFramePr>
        <p:xfrm>
          <a:off x="403859" y="1105214"/>
          <a:ext cx="8587741" cy="1798320"/>
        </p:xfrm>
        <a:graphic>
          <a:graphicData uri="http://schemas.openxmlformats.org/drawingml/2006/table">
            <a:tbl>
              <a:tblPr firstRow="1" bandRow="1">
                <a:tableStyleId>{5C22544A-7EE6-4342-B048-85BDC9FD1C3A}</a:tableStyleId>
              </a:tblPr>
              <a:tblGrid>
                <a:gridCol w="254440">
                  <a:extLst>
                    <a:ext uri="{9D8B030D-6E8A-4147-A177-3AD203B41FA5}">
                      <a16:colId xmlns:a16="http://schemas.microsoft.com/office/drawing/2014/main" val="1117461617"/>
                    </a:ext>
                  </a:extLst>
                </a:gridCol>
                <a:gridCol w="568521">
                  <a:extLst>
                    <a:ext uri="{9D8B030D-6E8A-4147-A177-3AD203B41FA5}">
                      <a16:colId xmlns:a16="http://schemas.microsoft.com/office/drawing/2014/main" val="1633169663"/>
                    </a:ext>
                  </a:extLst>
                </a:gridCol>
                <a:gridCol w="2750819">
                  <a:extLst>
                    <a:ext uri="{9D8B030D-6E8A-4147-A177-3AD203B41FA5}">
                      <a16:colId xmlns:a16="http://schemas.microsoft.com/office/drawing/2014/main" val="3372811264"/>
                    </a:ext>
                  </a:extLst>
                </a:gridCol>
                <a:gridCol w="2700837">
                  <a:extLst>
                    <a:ext uri="{9D8B030D-6E8A-4147-A177-3AD203B41FA5}">
                      <a16:colId xmlns:a16="http://schemas.microsoft.com/office/drawing/2014/main" val="3977763631"/>
                    </a:ext>
                  </a:extLst>
                </a:gridCol>
                <a:gridCol w="2313124">
                  <a:extLst>
                    <a:ext uri="{9D8B030D-6E8A-4147-A177-3AD203B41FA5}">
                      <a16:colId xmlns:a16="http://schemas.microsoft.com/office/drawing/2014/main" val="2509555453"/>
                    </a:ext>
                  </a:extLst>
                </a:gridCol>
              </a:tblGrid>
              <a:tr h="214592">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hMerge="1">
                  <a:txBody>
                    <a:bodyPr/>
                    <a:lstStyle/>
                    <a:p>
                      <a:endParaRPr kumimoji="1" lang="ja-JP" altLang="en-US"/>
                    </a:p>
                  </a:txBody>
                  <a:tcPr/>
                </a:tc>
                <a:tc>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道路・橋梁等部会</a:t>
                      </a:r>
                      <a:endParaRPr kumimoji="1" lang="ja-JP" altLang="en-US" sz="1000" dirty="0">
                        <a:latin typeface="Meiryo UI"/>
                        <a:ea typeface="Meiryo UI"/>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河川等部会</a:t>
                      </a:r>
                      <a:endParaRPr kumimoji="1" lang="ja-JP" altLang="en-US" sz="1000" dirty="0">
                        <a:latin typeface="Meiryo UI"/>
                        <a:ea typeface="Meiryo UI"/>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ctr">
                        <a:lnSpc>
                          <a:spcPct val="100000"/>
                        </a:lnSpc>
                      </a:pPr>
                      <a:r>
                        <a:rPr kumimoji="1" lang="ja-JP" altLang="en-US" sz="1000" dirty="0">
                          <a:latin typeface="Meiryo UI" panose="020B0604030504040204" pitchFamily="50" charset="-128"/>
                          <a:ea typeface="Meiryo UI" panose="020B0604030504040204" pitchFamily="50" charset="-128"/>
                        </a:rPr>
                        <a:t>設備部会</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925649540"/>
                  </a:ext>
                </a:extLst>
              </a:tr>
              <a:tr h="205062">
                <a:tc rowSpan="2">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点検等の状況</a:t>
                      </a: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状況</a:t>
                      </a:r>
                      <a:endParaRPr kumimoji="1" lang="ja-JP" altLang="en-US" sz="1000" dirty="0"/>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l" defTabSz="914400" rtl="0" eaLnBrk="1" latinLnBrk="0" hangingPunct="1">
                        <a:buFont typeface="Arial" panose="020B0604020202020204" pitchFamily="34" charset="0"/>
                        <a:buNone/>
                      </a:pPr>
                      <a:r>
                        <a:rPr kumimoji="1" lang="ja-JP" altLang="en-US" sz="1000" kern="1200" dirty="0">
                          <a:solidFill>
                            <a:schemeClr val="dk1"/>
                          </a:solidFill>
                          <a:latin typeface="Meiryo UI"/>
                          <a:ea typeface="Meiryo UI"/>
                          <a:cs typeface="+mn-cs"/>
                        </a:rPr>
                        <a:t>・定期点検等実施済</a:t>
                      </a:r>
                      <a:r>
                        <a:rPr lang="ja-JP" altLang="en-US" sz="1000" kern="1200" dirty="0">
                          <a:solidFill>
                            <a:schemeClr val="dk1"/>
                          </a:solidFill>
                          <a:latin typeface="Meiryo UI"/>
                          <a:ea typeface="Meiryo UI"/>
                          <a:cs typeface="+mn-cs"/>
                        </a:rPr>
                        <a:t>（一部未実施）</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l" rtl="0" eaLnBrk="1" latinLnBrk="0" hangingPunct="1">
                        <a:buFont typeface="Arial" panose="020B0604020202020204" pitchFamily="34" charset="0"/>
                        <a:buNone/>
                      </a:pPr>
                      <a:r>
                        <a:rPr kumimoji="1" lang="ja-JP" altLang="en-US" sz="1000" kern="1200" dirty="0">
                          <a:solidFill>
                            <a:schemeClr val="dk1"/>
                          </a:solidFill>
                          <a:latin typeface="Meiryo UI"/>
                          <a:ea typeface="Meiryo UI"/>
                          <a:cs typeface="+mn-cs"/>
                        </a:rPr>
                        <a:t>・定期点検等実施済</a:t>
                      </a:r>
                      <a:r>
                        <a:rPr lang="ja-JP" sz="1000" b="0" i="0" u="none" strike="noStrike" kern="1200" noProof="0" dirty="0">
                          <a:solidFill>
                            <a:schemeClr val="dk1"/>
                          </a:solidFill>
                          <a:latin typeface="Meiryo UI"/>
                          <a:ea typeface="Meiryo UI"/>
                        </a:rPr>
                        <a:t>（一部未実施）</a:t>
                      </a:r>
                      <a:endParaRPr lang="ja-JP" sz="1000" b="0" i="0" u="none" strike="noStrike" kern="1200" noProof="0" dirty="0">
                        <a:solidFill>
                          <a:srgbClr val="000000"/>
                        </a:solidFill>
                        <a:latin typeface="Meiryo UI"/>
                        <a:ea typeface="Meiryo UI"/>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l">
                        <a:buFont typeface="Arial" panose="020B0604020202020204" pitchFamily="34" charset="0"/>
                        <a:buNone/>
                      </a:pPr>
                      <a:r>
                        <a:rPr kumimoji="1" lang="ja-JP" altLang="en-US" sz="1000" dirty="0">
                          <a:latin typeface="Meiryo UI" panose="020B0604030504040204" pitchFamily="50" charset="-128"/>
                          <a:ea typeface="Meiryo UI" panose="020B0604030504040204" pitchFamily="50" charset="-128"/>
                        </a:rPr>
                        <a:t>・定期点検等実施済</a:t>
                      </a:r>
                      <a:endParaRPr kumimoji="1" lang="en-US" altLang="ja-JP" sz="1000" dirty="0">
                        <a:latin typeface="Meiryo UI" panose="020B0604030504040204" pitchFamily="50" charset="-128"/>
                        <a:ea typeface="Meiryo UI" panose="020B0604030504040204" pitchFamily="50" charset="-128"/>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305431286"/>
                  </a:ext>
                </a:extLst>
              </a:tr>
              <a:tr h="1052247">
                <a:tc vMerge="1">
                  <a:txBody>
                    <a:bodyPr/>
                    <a:lstStyle/>
                    <a:p>
                      <a:pPr algn="just">
                        <a:lnSpc>
                          <a:spcPct val="100000"/>
                        </a:lnSpc>
                      </a:pPr>
                      <a:endParaRPr kumimoji="1" lang="ja-JP" altLang="en-US" sz="1200">
                        <a:latin typeface="Meiryo UI" panose="020B0604030504040204" pitchFamily="50" charset="-128"/>
                        <a:ea typeface="Meiryo UI" panose="020B0604030504040204" pitchFamily="50" charset="-128"/>
                      </a:endParaRPr>
                    </a:p>
                  </a:txBody>
                  <a:tcPr/>
                </a:tc>
                <a:tc>
                  <a:txBody>
                    <a:bodyPr/>
                    <a:lstStyle/>
                    <a:p>
                      <a:pPr algn="ctr">
                        <a:lnSpc>
                          <a:spcPct val="100000"/>
                        </a:lnSpc>
                      </a:pPr>
                      <a:r>
                        <a:rPr kumimoji="1" lang="ja-JP" altLang="en-US" sz="1000" dirty="0">
                          <a:latin typeface="Meiryo UI"/>
                          <a:ea typeface="Meiryo UI"/>
                        </a:rPr>
                        <a:t>課題</a:t>
                      </a:r>
                      <a:endParaRPr kumimoji="1" lang="en-US" altLang="ja-JP" sz="1000" dirty="0">
                        <a:latin typeface="Meiryo UI"/>
                        <a:ea typeface="Meiryo UI"/>
                      </a:endParaRPr>
                    </a:p>
                    <a:p>
                      <a:pPr algn="ctr">
                        <a:lnSpc>
                          <a:spcPct val="100000"/>
                        </a:lnSpc>
                      </a:pPr>
                      <a:r>
                        <a:rPr kumimoji="1" lang="en-US" altLang="ja-JP" sz="1000" dirty="0">
                          <a:latin typeface="Meiryo UI"/>
                          <a:ea typeface="Meiryo UI"/>
                        </a:rPr>
                        <a:t>(</a:t>
                      </a:r>
                      <a:r>
                        <a:rPr kumimoji="1" lang="ja-JP" altLang="en-US" sz="1000" dirty="0">
                          <a:latin typeface="Meiryo UI"/>
                          <a:ea typeface="Meiryo UI"/>
                        </a:rPr>
                        <a:t>個別</a:t>
                      </a:r>
                      <a:r>
                        <a:rPr kumimoji="1" lang="en-US" altLang="ja-JP" sz="1000" dirty="0">
                          <a:latin typeface="Meiryo UI"/>
                          <a:ea typeface="Meiryo UI"/>
                        </a:rPr>
                        <a:t>)</a:t>
                      </a:r>
                      <a:endParaRPr kumimoji="1" lang="ja-JP" altLang="en-US" sz="1000" dirty="0">
                        <a:latin typeface="Meiryo UI"/>
                        <a:ea typeface="Meiryo UI"/>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l" rtl="0" eaLnBrk="1" latinLnBrk="0" hangingPunct="1">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kern="1200" dirty="0">
                          <a:solidFill>
                            <a:schemeClr val="dk1"/>
                          </a:solidFill>
                          <a:latin typeface="Meiryo UI"/>
                          <a:ea typeface="Meiryo UI"/>
                          <a:cs typeface="+mn-cs"/>
                        </a:rPr>
                        <a:t>照明等</a:t>
                      </a:r>
                      <a:r>
                        <a:rPr kumimoji="1" lang="en-US" altLang="ja-JP" sz="1000" kern="1200" dirty="0">
                          <a:solidFill>
                            <a:schemeClr val="dk1"/>
                          </a:solidFill>
                          <a:latin typeface="Meiryo UI"/>
                          <a:ea typeface="Meiryo UI"/>
                          <a:cs typeface="+mn-cs"/>
                        </a:rPr>
                        <a:t>)</a:t>
                      </a:r>
                      <a:r>
                        <a:rPr lang="ja-JP" altLang="en-US" sz="1000" kern="1200" dirty="0">
                          <a:solidFill>
                            <a:schemeClr val="dk1"/>
                          </a:solidFill>
                          <a:latin typeface="Meiryo UI"/>
                          <a:ea typeface="Meiryo UI"/>
                          <a:cs typeface="+mn-cs"/>
                        </a:rPr>
                        <a:t> </a:t>
                      </a:r>
                      <a:r>
                        <a:rPr kumimoji="1" lang="ja-JP" altLang="en-US" sz="1000" kern="1200" dirty="0">
                          <a:solidFill>
                            <a:schemeClr val="dk1"/>
                          </a:solidFill>
                          <a:latin typeface="Meiryo UI"/>
                          <a:ea typeface="Meiryo UI"/>
                          <a:cs typeface="+mn-cs"/>
                        </a:rPr>
                        <a:t>施設数が多大なため定期点検の対応　</a:t>
                      </a:r>
                      <a:endParaRPr kumimoji="1" lang="en-US" altLang="ja-JP" sz="1000" kern="1200" dirty="0">
                        <a:solidFill>
                          <a:schemeClr val="dk1"/>
                        </a:solidFill>
                        <a:latin typeface="Meiryo UI"/>
                        <a:ea typeface="Meiryo UI"/>
                        <a:cs typeface="+mn-cs"/>
                      </a:endParaRPr>
                    </a:p>
                    <a:p>
                      <a:pPr marL="0" indent="0" algn="l" rtl="0" eaLnBrk="1" latinLnBrk="0" hangingPunct="1">
                        <a:buFont typeface="Arial" panose="020B0604020202020204" pitchFamily="34" charset="0"/>
                        <a:buNone/>
                      </a:pPr>
                      <a:r>
                        <a:rPr kumimoji="1" lang="ja-JP" altLang="en-US" sz="1000" kern="1200" dirty="0">
                          <a:solidFill>
                            <a:schemeClr val="dk1"/>
                          </a:solidFill>
                          <a:latin typeface="Meiryo UI"/>
                          <a:ea typeface="Meiryo UI"/>
                          <a:cs typeface="+mn-cs"/>
                        </a:rPr>
                        <a:t>　苦慮</a:t>
                      </a:r>
                      <a:r>
                        <a:rPr lang="ja-JP" altLang="en-US" sz="1000" kern="1200" dirty="0">
                          <a:solidFill>
                            <a:schemeClr val="dk1"/>
                          </a:solidFill>
                          <a:latin typeface="Meiryo UI"/>
                          <a:ea typeface="Meiryo UI"/>
                          <a:cs typeface="+mn-cs"/>
                        </a:rPr>
                        <a:t>、</a:t>
                      </a:r>
                      <a:r>
                        <a:rPr lang="ja-JP" altLang="en-US" sz="1000" u="sng" kern="1200" dirty="0">
                          <a:solidFill>
                            <a:srgbClr val="FF0000"/>
                          </a:solidFill>
                          <a:latin typeface="Meiryo UI"/>
                          <a:ea typeface="Meiryo UI"/>
                          <a:cs typeface="+mn-cs"/>
                        </a:rPr>
                        <a:t> </a:t>
                      </a:r>
                      <a:r>
                        <a:rPr kumimoji="1" lang="ja-JP" altLang="en-US" sz="1000" u="sng" kern="1200" dirty="0">
                          <a:solidFill>
                            <a:srgbClr val="FF0000"/>
                          </a:solidFill>
                          <a:latin typeface="Meiryo UI"/>
                          <a:ea typeface="Meiryo UI"/>
                          <a:cs typeface="+mn-cs"/>
                        </a:rPr>
                        <a:t>不可視</a:t>
                      </a:r>
                      <a:r>
                        <a:rPr lang="ja-JP" altLang="en-US" sz="1000" u="sng" kern="1200" dirty="0">
                          <a:solidFill>
                            <a:srgbClr val="FF0000"/>
                          </a:solidFill>
                          <a:latin typeface="Meiryo UI"/>
                          <a:ea typeface="Meiryo UI"/>
                          <a:cs typeface="+mn-cs"/>
                        </a:rPr>
                        <a:t>部分</a:t>
                      </a:r>
                      <a:r>
                        <a:rPr kumimoji="1" lang="ja-JP" altLang="en-US" sz="1000" u="sng" kern="1200" dirty="0">
                          <a:solidFill>
                            <a:srgbClr val="FF0000"/>
                          </a:solidFill>
                          <a:latin typeface="Meiryo UI"/>
                          <a:ea typeface="Meiryo UI"/>
                          <a:cs typeface="+mn-cs"/>
                        </a:rPr>
                        <a:t>の点検</a:t>
                      </a:r>
                      <a:r>
                        <a:rPr kumimoji="1" lang="ja-JP" altLang="en-US" sz="1000" kern="1200" dirty="0">
                          <a:solidFill>
                            <a:schemeClr val="dk1"/>
                          </a:solidFill>
                          <a:latin typeface="Meiryo UI"/>
                          <a:ea typeface="Meiryo UI"/>
                          <a:cs typeface="+mn-cs"/>
                        </a:rPr>
                        <a:t>が施設数が多大なた</a:t>
                      </a:r>
                      <a:endParaRPr kumimoji="1" lang="en-US" altLang="ja-JP" sz="1000" kern="1200" dirty="0">
                        <a:solidFill>
                          <a:schemeClr val="dk1"/>
                        </a:solidFill>
                        <a:latin typeface="Meiryo UI"/>
                        <a:ea typeface="Meiryo UI"/>
                        <a:cs typeface="+mn-cs"/>
                      </a:endParaRPr>
                    </a:p>
                    <a:p>
                      <a:pPr marL="0" indent="0" algn="l" rtl="0" eaLnBrk="1" latinLnBrk="0" hangingPunct="1">
                        <a:buFont typeface="Arial" panose="020B0604020202020204" pitchFamily="34" charset="0"/>
                        <a:buNone/>
                      </a:pPr>
                      <a:r>
                        <a:rPr kumimoji="1" lang="ja-JP" altLang="en-US" sz="1000" kern="1200" dirty="0">
                          <a:solidFill>
                            <a:schemeClr val="dk1"/>
                          </a:solidFill>
                          <a:latin typeface="Meiryo UI"/>
                          <a:ea typeface="Meiryo UI"/>
                          <a:cs typeface="+mn-cs"/>
                        </a:rPr>
                        <a:t>　め一部未実施</a:t>
                      </a:r>
                      <a:endParaRPr kumimoji="1" lang="en-US" altLang="ja-JP" sz="1000" kern="1200" dirty="0">
                        <a:solidFill>
                          <a:schemeClr val="dk1"/>
                        </a:solidFill>
                        <a:latin typeface="Meiryo UI"/>
                        <a:ea typeface="Meiryo UI"/>
                        <a:cs typeface="+mn-cs"/>
                      </a:endParaRPr>
                    </a:p>
                    <a:p>
                      <a:pPr marL="0" indent="0" algn="l" defTabSz="914400" rtl="0" eaLnBrk="1" latinLnBrk="0" hangingPunct="1">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kern="1200" dirty="0">
                          <a:solidFill>
                            <a:schemeClr val="dk1"/>
                          </a:solidFill>
                          <a:latin typeface="Meiryo UI"/>
                          <a:ea typeface="Meiryo UI"/>
                          <a:cs typeface="+mn-cs"/>
                        </a:rPr>
                        <a:t>モノ</a:t>
                      </a:r>
                      <a:r>
                        <a:rPr lang="ja-JP" altLang="en-US" sz="1000" kern="1200" dirty="0">
                          <a:solidFill>
                            <a:schemeClr val="dk1"/>
                          </a:solidFill>
                          <a:latin typeface="Meiryo UI"/>
                          <a:ea typeface="Meiryo UI"/>
                          <a:cs typeface="+mn-cs"/>
                        </a:rPr>
                        <a:t>レール</a:t>
                      </a:r>
                      <a:r>
                        <a:rPr kumimoji="1" lang="en-US" altLang="ja-JP" sz="1000" kern="1200" dirty="0">
                          <a:solidFill>
                            <a:schemeClr val="dk1"/>
                          </a:solidFill>
                          <a:latin typeface="Meiryo UI"/>
                          <a:ea typeface="Meiryo UI"/>
                          <a:cs typeface="+mn-cs"/>
                        </a:rPr>
                        <a:t>)</a:t>
                      </a:r>
                      <a:r>
                        <a:rPr kumimoji="1" lang="ja-JP" altLang="en-US" sz="1000" kern="1200" dirty="0">
                          <a:solidFill>
                            <a:schemeClr val="dk1"/>
                          </a:solidFill>
                          <a:latin typeface="Meiryo UI"/>
                          <a:ea typeface="Meiryo UI"/>
                          <a:cs typeface="+mn-cs"/>
                        </a:rPr>
                        <a:t>配線等により</a:t>
                      </a:r>
                      <a:r>
                        <a:rPr kumimoji="1" lang="ja-JP" altLang="en-US" sz="1000" i="0" u="sng" kern="1200" dirty="0">
                          <a:solidFill>
                            <a:srgbClr val="FF0000"/>
                          </a:solidFill>
                          <a:latin typeface="Meiryo UI"/>
                          <a:ea typeface="Meiryo UI"/>
                          <a:cs typeface="+mn-cs"/>
                        </a:rPr>
                        <a:t>不可視部分</a:t>
                      </a:r>
                      <a:r>
                        <a:rPr kumimoji="1" lang="ja-JP" altLang="en-US" sz="1000" kern="1200" dirty="0">
                          <a:solidFill>
                            <a:schemeClr val="dk1"/>
                          </a:solidFill>
                          <a:latin typeface="Meiryo UI"/>
                          <a:ea typeface="Meiryo UI"/>
                          <a:cs typeface="+mn-cs"/>
                        </a:rPr>
                        <a:t>が存在</a:t>
                      </a:r>
                      <a:endParaRPr kumimoji="1" lang="en-US" altLang="ja-JP" sz="1000" kern="1200" dirty="0">
                        <a:solidFill>
                          <a:schemeClr val="dk1"/>
                        </a:solidFill>
                        <a:latin typeface="Meiryo UI"/>
                        <a:ea typeface="Meiryo UI"/>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l" defTabSz="914400" rtl="0" eaLnBrk="1" latinLnBrk="0" hangingPunct="1">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kern="1200" dirty="0">
                          <a:solidFill>
                            <a:schemeClr val="dk1"/>
                          </a:solidFill>
                          <a:latin typeface="Meiryo UI"/>
                          <a:ea typeface="Meiryo UI"/>
                          <a:cs typeface="+mn-cs"/>
                        </a:rPr>
                        <a:t>地下河川）大規模かつ複雑な構造のため、</a:t>
                      </a:r>
                      <a:r>
                        <a:rPr kumimoji="1" lang="ja-JP" altLang="en-US" sz="1000" u="sng" kern="1200" dirty="0">
                          <a:solidFill>
                            <a:srgbClr val="FF0000"/>
                          </a:solidFill>
                          <a:latin typeface="Meiryo UI"/>
                          <a:ea typeface="Meiryo UI"/>
                          <a:cs typeface="+mn-cs"/>
                        </a:rPr>
                        <a:t>近</a:t>
                      </a:r>
                      <a:endParaRPr kumimoji="1" lang="en-US" altLang="ja-JP" sz="1000" u="sng" kern="1200" dirty="0">
                        <a:solidFill>
                          <a:srgbClr val="FF0000"/>
                        </a:solidFill>
                        <a:latin typeface="Meiryo UI"/>
                        <a:ea typeface="Meiryo UI"/>
                        <a:cs typeface="+mn-cs"/>
                      </a:endParaRPr>
                    </a:p>
                    <a:p>
                      <a:pPr marL="0" indent="0" algn="l" defTabSz="914400" rtl="0" eaLnBrk="1" latinLnBrk="0" hangingPunct="1">
                        <a:buFont typeface="Arial" panose="020B0604020202020204" pitchFamily="34" charset="0"/>
                        <a:buNone/>
                      </a:pPr>
                      <a:r>
                        <a:rPr kumimoji="1" lang="ja-JP" altLang="en-US" sz="1000" u="none" kern="1200" dirty="0">
                          <a:solidFill>
                            <a:srgbClr val="FF0000"/>
                          </a:solidFill>
                          <a:latin typeface="Meiryo UI"/>
                          <a:ea typeface="Meiryo UI"/>
                          <a:cs typeface="+mn-cs"/>
                        </a:rPr>
                        <a:t>　</a:t>
                      </a:r>
                      <a:r>
                        <a:rPr kumimoji="1" lang="ja-JP" altLang="en-US" sz="1000" u="sng" kern="1200" dirty="0">
                          <a:solidFill>
                            <a:srgbClr val="FF0000"/>
                          </a:solidFill>
                          <a:latin typeface="Meiryo UI"/>
                          <a:ea typeface="Meiryo UI"/>
                          <a:cs typeface="+mn-cs"/>
                        </a:rPr>
                        <a:t>接目視が</a:t>
                      </a:r>
                      <a:r>
                        <a:rPr lang="ja-JP" altLang="en-US" sz="1000" u="sng" kern="1200" dirty="0">
                          <a:solidFill>
                            <a:srgbClr val="FF0000"/>
                          </a:solidFill>
                          <a:latin typeface="Meiryo UI"/>
                          <a:ea typeface="Meiryo UI"/>
                          <a:cs typeface="+mn-cs"/>
                        </a:rPr>
                        <a:t>容易でない</a:t>
                      </a:r>
                      <a:endParaRPr kumimoji="1" lang="en-US" altLang="ja-JP" sz="1000" u="sng" kern="1200" dirty="0">
                        <a:solidFill>
                          <a:srgbClr val="FF0000"/>
                        </a:solidFill>
                        <a:latin typeface="Meiryo UI"/>
                        <a:ea typeface="Meiryo UI"/>
                        <a:cs typeface="+mn-cs"/>
                      </a:endParaRPr>
                    </a:p>
                    <a:p>
                      <a:pPr marL="0" indent="0" algn="l" defTabSz="914400" rtl="0" eaLnBrk="1" latinLnBrk="0" hangingPunct="1">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kern="1200" dirty="0">
                          <a:solidFill>
                            <a:schemeClr val="dk1"/>
                          </a:solidFill>
                          <a:latin typeface="Meiryo UI"/>
                          <a:ea typeface="Meiryo UI"/>
                          <a:cs typeface="+mn-cs"/>
                        </a:rPr>
                        <a:t>砂防）</a:t>
                      </a:r>
                      <a:r>
                        <a:rPr lang="ja-JP" altLang="en-US" sz="1000" u="sng" kern="1200" dirty="0">
                          <a:solidFill>
                            <a:srgbClr val="FF0000"/>
                          </a:solidFill>
                          <a:latin typeface="Meiryo UI"/>
                          <a:ea typeface="Meiryo UI"/>
                          <a:cs typeface="+mn-cs"/>
                        </a:rPr>
                        <a:t>国の基準どおり</a:t>
                      </a:r>
                      <a:r>
                        <a:rPr lang="ja-JP" altLang="en-US" sz="1000" kern="1200" dirty="0">
                          <a:solidFill>
                            <a:schemeClr val="dk1"/>
                          </a:solidFill>
                          <a:latin typeface="Meiryo UI"/>
                          <a:ea typeface="Meiryo UI"/>
                          <a:cs typeface="+mn-cs"/>
                        </a:rPr>
                        <a:t>に、</a:t>
                      </a:r>
                      <a:r>
                        <a:rPr kumimoji="1" lang="ja-JP" altLang="en-US" sz="1000" kern="1200" dirty="0">
                          <a:solidFill>
                            <a:schemeClr val="dk1"/>
                          </a:solidFill>
                          <a:latin typeface="Meiryo UI"/>
                          <a:ea typeface="Meiryo UI"/>
                          <a:cs typeface="+mn-cs"/>
                        </a:rPr>
                        <a:t>施設の健全度を考慮</a:t>
                      </a:r>
                      <a:endParaRPr kumimoji="1" lang="en-US" altLang="ja-JP" sz="1000" kern="1200" dirty="0">
                        <a:solidFill>
                          <a:schemeClr val="dk1"/>
                        </a:solidFill>
                        <a:latin typeface="Meiryo UI"/>
                        <a:ea typeface="Meiryo UI"/>
                        <a:cs typeface="+mn-cs"/>
                      </a:endParaRPr>
                    </a:p>
                    <a:p>
                      <a:pPr marL="0" indent="0" algn="l" defTabSz="914400" rtl="0" eaLnBrk="1" latinLnBrk="0" hangingPunct="1">
                        <a:buFont typeface="Arial" panose="020B0604020202020204" pitchFamily="34" charset="0"/>
                        <a:buNone/>
                      </a:pPr>
                      <a:r>
                        <a:rPr kumimoji="1" lang="ja-JP" altLang="en-US" sz="1000" kern="1200" dirty="0">
                          <a:solidFill>
                            <a:schemeClr val="dk1"/>
                          </a:solidFill>
                          <a:latin typeface="Meiryo UI"/>
                          <a:ea typeface="Meiryo UI"/>
                          <a:cs typeface="+mn-cs"/>
                        </a:rPr>
                        <a:t>　した</a:t>
                      </a:r>
                      <a:r>
                        <a:rPr kumimoji="1" lang="ja-JP" altLang="en-US" sz="1000" u="sng" kern="1200" dirty="0">
                          <a:solidFill>
                            <a:srgbClr val="FF0000"/>
                          </a:solidFill>
                          <a:latin typeface="Meiryo UI"/>
                          <a:ea typeface="Meiryo UI"/>
                          <a:cs typeface="+mn-cs"/>
                        </a:rPr>
                        <a:t>点検</a:t>
                      </a:r>
                      <a:r>
                        <a:rPr lang="ja-JP" altLang="en-US" sz="1000" u="sng" kern="1200" dirty="0">
                          <a:solidFill>
                            <a:srgbClr val="FF0000"/>
                          </a:solidFill>
                          <a:latin typeface="Meiryo UI"/>
                          <a:ea typeface="Meiryo UI"/>
                          <a:cs typeface="+mn-cs"/>
                        </a:rPr>
                        <a:t>間隔</a:t>
                      </a:r>
                      <a:r>
                        <a:rPr kumimoji="1" lang="ja-JP" altLang="en-US" sz="1000" u="sng" kern="1200" dirty="0">
                          <a:solidFill>
                            <a:srgbClr val="FF0000"/>
                          </a:solidFill>
                          <a:latin typeface="Meiryo UI"/>
                          <a:ea typeface="Meiryo UI"/>
                          <a:cs typeface="+mn-cs"/>
                        </a:rPr>
                        <a:t>の設定ができていない</a:t>
                      </a:r>
                      <a:endParaRPr kumimoji="1" lang="en-US" altLang="ja-JP" sz="1000" u="sng" kern="1200" dirty="0">
                        <a:solidFill>
                          <a:srgbClr val="FF0000"/>
                        </a:solidFill>
                        <a:latin typeface="Meiryo UI"/>
                        <a:ea typeface="Meiryo UI"/>
                        <a:cs typeface="+mn-cs"/>
                      </a:endParaRPr>
                    </a:p>
                    <a:p>
                      <a:pPr marL="0" indent="0" algn="l" defTabSz="914400" rtl="0" eaLnBrk="1" latinLnBrk="0" hangingPunct="1">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kern="1200" dirty="0">
                          <a:solidFill>
                            <a:schemeClr val="dk1"/>
                          </a:solidFill>
                          <a:latin typeface="Meiryo UI"/>
                          <a:ea typeface="Meiryo UI"/>
                          <a:cs typeface="+mn-cs"/>
                        </a:rPr>
                        <a:t>下水）</a:t>
                      </a:r>
                      <a:r>
                        <a:rPr kumimoji="1" lang="ja-JP" altLang="en-US" sz="1000" u="sng" kern="1200" dirty="0">
                          <a:solidFill>
                            <a:srgbClr val="FF0000"/>
                          </a:solidFill>
                          <a:latin typeface="Meiryo UI"/>
                          <a:ea typeface="Meiryo UI"/>
                          <a:cs typeface="+mn-cs"/>
                        </a:rPr>
                        <a:t>常時水没箇所</a:t>
                      </a:r>
                      <a:r>
                        <a:rPr kumimoji="1" lang="ja-JP" altLang="en-US" sz="1000" kern="1200" dirty="0">
                          <a:solidFill>
                            <a:schemeClr val="dk1"/>
                          </a:solidFill>
                          <a:latin typeface="Meiryo UI"/>
                          <a:ea typeface="Meiryo UI"/>
                          <a:cs typeface="+mn-cs"/>
                        </a:rPr>
                        <a:t>の点検</a:t>
                      </a:r>
                      <a:r>
                        <a:rPr lang="ja-JP" altLang="en-US" sz="1000" kern="1200" dirty="0">
                          <a:solidFill>
                            <a:schemeClr val="dk1"/>
                          </a:solidFill>
                          <a:latin typeface="Meiryo UI"/>
                          <a:ea typeface="Meiryo UI"/>
                          <a:cs typeface="+mn-cs"/>
                        </a:rPr>
                        <a:t>が未実施</a:t>
                      </a:r>
                      <a:endParaRPr kumimoji="1" lang="en-US" altLang="ja-JP" sz="1000" kern="1200" dirty="0">
                        <a:solidFill>
                          <a:schemeClr val="dk1"/>
                        </a:solidFill>
                        <a:latin typeface="Meiryo UI"/>
                        <a:ea typeface="Meiryo UI"/>
                        <a:cs typeface="+mn-cs"/>
                      </a:endParaRPr>
                    </a:p>
                    <a:p>
                      <a:pPr marL="0" indent="0" algn="l" defTabSz="914400" rtl="0" eaLnBrk="1" latinLnBrk="0" hangingPunct="1">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kern="1200" dirty="0">
                          <a:solidFill>
                            <a:schemeClr val="dk1"/>
                          </a:solidFill>
                          <a:latin typeface="Meiryo UI"/>
                          <a:ea typeface="Meiryo UI"/>
                          <a:cs typeface="+mn-cs"/>
                        </a:rPr>
                        <a:t>港湾）防波堤等の外郭施設における、</a:t>
                      </a:r>
                      <a:r>
                        <a:rPr kumimoji="1" lang="ja-JP" altLang="en-US" sz="1000" u="sng" kern="1200" dirty="0">
                          <a:solidFill>
                            <a:srgbClr val="FF0000"/>
                          </a:solidFill>
                          <a:latin typeface="Meiryo UI"/>
                          <a:ea typeface="Meiryo UI"/>
                          <a:cs typeface="+mn-cs"/>
                        </a:rPr>
                        <a:t>詳細点</a:t>
                      </a:r>
                      <a:endParaRPr kumimoji="1" lang="en-US" altLang="ja-JP" sz="1000" u="sng" kern="1200" dirty="0">
                        <a:solidFill>
                          <a:srgbClr val="FF0000"/>
                        </a:solidFill>
                        <a:latin typeface="Meiryo UI"/>
                        <a:ea typeface="Meiryo UI"/>
                        <a:cs typeface="+mn-cs"/>
                      </a:endParaRPr>
                    </a:p>
                    <a:p>
                      <a:pPr marL="0" indent="0" algn="l" defTabSz="914400" rtl="0" eaLnBrk="1" latinLnBrk="0" hangingPunct="1">
                        <a:buFont typeface="Arial" panose="020B0604020202020204" pitchFamily="34" charset="0"/>
                        <a:buNone/>
                      </a:pPr>
                      <a:r>
                        <a:rPr kumimoji="1" lang="ja-JP" altLang="en-US" sz="1000" u="none" kern="1200" dirty="0">
                          <a:solidFill>
                            <a:srgbClr val="FF0000"/>
                          </a:solidFill>
                          <a:latin typeface="Meiryo UI"/>
                          <a:ea typeface="Meiryo UI"/>
                          <a:cs typeface="+mn-cs"/>
                        </a:rPr>
                        <a:t>　</a:t>
                      </a:r>
                      <a:r>
                        <a:rPr kumimoji="1" lang="ja-JP" altLang="en-US" sz="1000" u="sng" kern="1200" dirty="0">
                          <a:solidFill>
                            <a:srgbClr val="FF0000"/>
                          </a:solidFill>
                          <a:latin typeface="Meiryo UI"/>
                          <a:ea typeface="Meiryo UI"/>
                          <a:cs typeface="+mn-cs"/>
                        </a:rPr>
                        <a:t>検の項目や位置付け</a:t>
                      </a:r>
                      <a:endParaRPr kumimoji="1" lang="en-US" altLang="ja-JP" sz="1000" u="sng" kern="1200" dirty="0">
                        <a:solidFill>
                          <a:srgbClr val="FF0000"/>
                        </a:solidFill>
                        <a:latin typeface="Meiryo UI"/>
                        <a:ea typeface="Meiryo UI"/>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l">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dirty="0">
                          <a:latin typeface="Meiryo UI"/>
                          <a:ea typeface="Meiryo UI"/>
                        </a:rPr>
                        <a:t>道路設備</a:t>
                      </a:r>
                      <a:r>
                        <a:rPr kumimoji="1" lang="en-US" altLang="ja-JP" sz="1000" dirty="0">
                          <a:latin typeface="Meiryo UI"/>
                          <a:ea typeface="Meiryo UI"/>
                        </a:rPr>
                        <a:t>)</a:t>
                      </a:r>
                      <a:r>
                        <a:rPr kumimoji="1" lang="ja-JP" altLang="en-US" sz="1000" dirty="0">
                          <a:latin typeface="Meiryo UI"/>
                          <a:ea typeface="Meiryo UI"/>
                        </a:rPr>
                        <a:t>委託点検の結果を専門職</a:t>
                      </a:r>
                      <a:endParaRPr kumimoji="1" lang="en-US" altLang="ja-JP" sz="1000" dirty="0">
                        <a:latin typeface="Meiryo UI"/>
                        <a:ea typeface="Meiryo UI"/>
                      </a:endParaRPr>
                    </a:p>
                    <a:p>
                      <a:pPr marL="0" indent="0" algn="l">
                        <a:buFont typeface="Arial" panose="020B0604020202020204" pitchFamily="34" charset="0"/>
                        <a:buNone/>
                      </a:pPr>
                      <a:r>
                        <a:rPr kumimoji="1" lang="ja-JP" altLang="en-US" sz="1000" dirty="0">
                          <a:latin typeface="Meiryo UI"/>
                          <a:ea typeface="Meiryo UI"/>
                        </a:rPr>
                        <a:t>　員が確認できておらず、</a:t>
                      </a:r>
                      <a:r>
                        <a:rPr kumimoji="1" lang="ja-JP" altLang="en-US" sz="1000" u="sng" dirty="0">
                          <a:solidFill>
                            <a:srgbClr val="FF0000"/>
                          </a:solidFill>
                          <a:latin typeface="Meiryo UI"/>
                          <a:ea typeface="Meiryo UI"/>
                        </a:rPr>
                        <a:t>点検結果を十分</a:t>
                      </a:r>
                      <a:endParaRPr kumimoji="1" lang="en-US" altLang="ja-JP" sz="1000" u="sng" dirty="0">
                        <a:solidFill>
                          <a:srgbClr val="FF0000"/>
                        </a:solidFill>
                        <a:latin typeface="Meiryo UI"/>
                        <a:ea typeface="Meiryo UI"/>
                      </a:endParaRPr>
                    </a:p>
                    <a:p>
                      <a:pPr marL="0" indent="0" algn="l">
                        <a:buFont typeface="Arial" panose="020B0604020202020204" pitchFamily="34" charset="0"/>
                        <a:buNone/>
                      </a:pPr>
                      <a:r>
                        <a:rPr kumimoji="1" lang="ja-JP" altLang="en-US" sz="1000" u="none" dirty="0">
                          <a:solidFill>
                            <a:srgbClr val="FF0000"/>
                          </a:solidFill>
                          <a:latin typeface="Meiryo UI"/>
                          <a:ea typeface="Meiryo UI"/>
                        </a:rPr>
                        <a:t>　</a:t>
                      </a:r>
                      <a:r>
                        <a:rPr kumimoji="1" lang="ja-JP" altLang="en-US" sz="1000" u="sng" dirty="0">
                          <a:solidFill>
                            <a:srgbClr val="FF0000"/>
                          </a:solidFill>
                          <a:latin typeface="Meiryo UI"/>
                          <a:ea typeface="Meiryo UI"/>
                        </a:rPr>
                        <a:t>に活用できていない</a:t>
                      </a:r>
                      <a:endParaRPr kumimoji="1" lang="en-US" altLang="ja-JP" sz="1000" u="sng" dirty="0">
                        <a:solidFill>
                          <a:srgbClr val="FF0000"/>
                        </a:solidFill>
                        <a:latin typeface="Meiryo UI"/>
                        <a:ea typeface="Meiryo UI"/>
                      </a:endParaRPr>
                    </a:p>
                    <a:p>
                      <a:pPr marL="0" indent="0" algn="l">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dirty="0">
                          <a:latin typeface="Meiryo UI"/>
                          <a:ea typeface="Meiryo UI"/>
                        </a:rPr>
                        <a:t>下水設備）</a:t>
                      </a:r>
                      <a:r>
                        <a:rPr lang="ja-JP" altLang="en-US" sz="1000" u="sng" dirty="0">
                          <a:solidFill>
                            <a:srgbClr val="FF0000"/>
                          </a:solidFill>
                          <a:latin typeface="Meiryo UI"/>
                          <a:ea typeface="Meiryo UI"/>
                        </a:rPr>
                        <a:t>点検結果</a:t>
                      </a:r>
                      <a:r>
                        <a:rPr kumimoji="1" lang="ja-JP" altLang="en-US" sz="1000" u="sng" dirty="0">
                          <a:solidFill>
                            <a:srgbClr val="FF0000"/>
                          </a:solidFill>
                          <a:latin typeface="Meiryo UI"/>
                          <a:ea typeface="Meiryo UI"/>
                        </a:rPr>
                        <a:t>を十分に活用で</a:t>
                      </a:r>
                      <a:endParaRPr kumimoji="1" lang="en-US" altLang="ja-JP" sz="1000" u="sng" dirty="0">
                        <a:solidFill>
                          <a:srgbClr val="FF0000"/>
                        </a:solidFill>
                        <a:latin typeface="Meiryo UI"/>
                        <a:ea typeface="Meiryo UI"/>
                      </a:endParaRPr>
                    </a:p>
                    <a:p>
                      <a:pPr marL="0" indent="0" algn="l">
                        <a:buFont typeface="Arial" panose="020B0604020202020204" pitchFamily="34" charset="0"/>
                        <a:buNone/>
                      </a:pPr>
                      <a:r>
                        <a:rPr kumimoji="1" lang="ja-JP" altLang="en-US" sz="1000" u="none" dirty="0">
                          <a:solidFill>
                            <a:srgbClr val="FF0000"/>
                          </a:solidFill>
                          <a:latin typeface="Meiryo UI"/>
                          <a:ea typeface="Meiryo UI"/>
                        </a:rPr>
                        <a:t>　</a:t>
                      </a:r>
                      <a:r>
                        <a:rPr kumimoji="1" lang="ja-JP" altLang="en-US" sz="1000" u="sng" dirty="0">
                          <a:solidFill>
                            <a:srgbClr val="FF0000"/>
                          </a:solidFill>
                          <a:latin typeface="Meiryo UI"/>
                          <a:ea typeface="Meiryo UI"/>
                        </a:rPr>
                        <a:t>きていない</a:t>
                      </a:r>
                      <a:endParaRPr kumimoji="1" lang="en-US" altLang="ja-JP" sz="1000" u="sng" dirty="0">
                        <a:solidFill>
                          <a:srgbClr val="FF0000"/>
                        </a:solidFill>
                        <a:latin typeface="Meiryo UI"/>
                        <a:ea typeface="Meiryo UI"/>
                      </a:endParaRPr>
                    </a:p>
                    <a:p>
                      <a:pPr marL="0" indent="0" algn="l">
                        <a:buFont typeface="Arial" panose="020B0604020202020204" pitchFamily="34" charset="0"/>
                        <a:buNone/>
                      </a:pPr>
                      <a:r>
                        <a:rPr lang="en-US" altLang="ja-JP" sz="1000" kern="1200" dirty="0">
                          <a:solidFill>
                            <a:schemeClr val="dk1"/>
                          </a:solidFill>
                          <a:latin typeface="Meiryo UI"/>
                          <a:ea typeface="Meiryo UI"/>
                          <a:cs typeface="+mn-cs"/>
                        </a:rPr>
                        <a:t>・(</a:t>
                      </a:r>
                      <a:r>
                        <a:rPr kumimoji="1" lang="ja-JP" altLang="en-US" sz="1000" dirty="0">
                          <a:latin typeface="Meiryo UI"/>
                          <a:ea typeface="Meiryo UI"/>
                        </a:rPr>
                        <a:t>公園設備）指定管理者のデータは蓄</a:t>
                      </a:r>
                      <a:endParaRPr kumimoji="1" lang="en-US" altLang="ja-JP" sz="1000" dirty="0">
                        <a:latin typeface="Meiryo UI"/>
                        <a:ea typeface="Meiryo UI"/>
                      </a:endParaRPr>
                    </a:p>
                    <a:p>
                      <a:pPr marL="0" indent="0" algn="l">
                        <a:buFont typeface="Arial" panose="020B0604020202020204" pitchFamily="34" charset="0"/>
                        <a:buNone/>
                      </a:pPr>
                      <a:r>
                        <a:rPr kumimoji="1" lang="ja-JP" altLang="en-US" sz="1000" dirty="0">
                          <a:latin typeface="Meiryo UI"/>
                          <a:ea typeface="Meiryo UI"/>
                        </a:rPr>
                        <a:t>　積されているが、</a:t>
                      </a:r>
                      <a:r>
                        <a:rPr kumimoji="1" lang="ja-JP" altLang="en-US" sz="1000" u="sng" dirty="0">
                          <a:solidFill>
                            <a:srgbClr val="FF0000"/>
                          </a:solidFill>
                          <a:latin typeface="Meiryo UI"/>
                          <a:ea typeface="Meiryo UI"/>
                        </a:rPr>
                        <a:t>維持</a:t>
                      </a:r>
                      <a:r>
                        <a:rPr kumimoji="1" lang="en-US" altLang="ja-JP" sz="1000" u="sng" dirty="0">
                          <a:solidFill>
                            <a:srgbClr val="FF0000"/>
                          </a:solidFill>
                          <a:latin typeface="Meiryo UI"/>
                          <a:ea typeface="Meiryo UI"/>
                        </a:rPr>
                        <a:t>DB</a:t>
                      </a:r>
                      <a:r>
                        <a:rPr kumimoji="1" lang="ja-JP" altLang="en-US" sz="1000" u="sng" dirty="0">
                          <a:solidFill>
                            <a:srgbClr val="FF0000"/>
                          </a:solidFill>
                          <a:latin typeface="Meiryo UI"/>
                          <a:ea typeface="Meiryo UI"/>
                        </a:rPr>
                        <a:t>への登録が十</a:t>
                      </a:r>
                      <a:endParaRPr kumimoji="1" lang="en-US" altLang="ja-JP" sz="1000" u="sng" dirty="0">
                        <a:solidFill>
                          <a:srgbClr val="FF0000"/>
                        </a:solidFill>
                        <a:latin typeface="Meiryo UI"/>
                        <a:ea typeface="Meiryo UI"/>
                      </a:endParaRPr>
                    </a:p>
                    <a:p>
                      <a:pPr marL="0" indent="0" algn="l">
                        <a:buFont typeface="Arial" panose="020B0604020202020204" pitchFamily="34" charset="0"/>
                        <a:buNone/>
                      </a:pPr>
                      <a:r>
                        <a:rPr kumimoji="1" lang="ja-JP" altLang="en-US" sz="1000" u="none" dirty="0">
                          <a:solidFill>
                            <a:srgbClr val="FF0000"/>
                          </a:solidFill>
                          <a:latin typeface="Meiryo UI"/>
                          <a:ea typeface="Meiryo UI"/>
                        </a:rPr>
                        <a:t>　</a:t>
                      </a:r>
                      <a:r>
                        <a:rPr kumimoji="1" lang="ja-JP" altLang="en-US" sz="1000" u="sng" dirty="0">
                          <a:solidFill>
                            <a:srgbClr val="FF0000"/>
                          </a:solidFill>
                          <a:latin typeface="Meiryo UI"/>
                          <a:ea typeface="Meiryo UI"/>
                        </a:rPr>
                        <a:t>分ではない</a:t>
                      </a:r>
                      <a:endParaRPr kumimoji="1" lang="en-US" altLang="ja-JP" sz="1000" u="sng" dirty="0">
                        <a:solidFill>
                          <a:srgbClr val="FF0000"/>
                        </a:solidFill>
                        <a:latin typeface="Meiryo UI"/>
                        <a:ea typeface="Meiryo UI"/>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342485578"/>
                  </a:ext>
                </a:extLst>
              </a:tr>
            </a:tbl>
          </a:graphicData>
        </a:graphic>
      </p:graphicFrame>
      <p:graphicFrame>
        <p:nvGraphicFramePr>
          <p:cNvPr id="12" name="表 36">
            <a:extLst>
              <a:ext uri="{FF2B5EF4-FFF2-40B4-BE49-F238E27FC236}">
                <a16:creationId xmlns:a16="http://schemas.microsoft.com/office/drawing/2014/main" id="{F3F32EFD-FF67-4082-9BA2-98ADB2110DEE}"/>
              </a:ext>
            </a:extLst>
          </p:cNvPr>
          <p:cNvGraphicFramePr>
            <a:graphicFrameLocks noGrp="1"/>
          </p:cNvGraphicFramePr>
          <p:nvPr/>
        </p:nvGraphicFramePr>
        <p:xfrm>
          <a:off x="403860" y="3238196"/>
          <a:ext cx="8587740" cy="1249680"/>
        </p:xfrm>
        <a:graphic>
          <a:graphicData uri="http://schemas.openxmlformats.org/drawingml/2006/table">
            <a:tbl>
              <a:tblPr firstRow="1" bandRow="1">
                <a:tableStyleId>{5C22544A-7EE6-4342-B048-85BDC9FD1C3A}</a:tableStyleId>
              </a:tblPr>
              <a:tblGrid>
                <a:gridCol w="267346">
                  <a:extLst>
                    <a:ext uri="{9D8B030D-6E8A-4147-A177-3AD203B41FA5}">
                      <a16:colId xmlns:a16="http://schemas.microsoft.com/office/drawing/2014/main" val="1117461617"/>
                    </a:ext>
                  </a:extLst>
                </a:gridCol>
                <a:gridCol w="541102">
                  <a:extLst>
                    <a:ext uri="{9D8B030D-6E8A-4147-A177-3AD203B41FA5}">
                      <a16:colId xmlns:a16="http://schemas.microsoft.com/office/drawing/2014/main" val="1633169663"/>
                    </a:ext>
                  </a:extLst>
                </a:gridCol>
                <a:gridCol w="2727960">
                  <a:extLst>
                    <a:ext uri="{9D8B030D-6E8A-4147-A177-3AD203B41FA5}">
                      <a16:colId xmlns:a16="http://schemas.microsoft.com/office/drawing/2014/main" val="3372811264"/>
                    </a:ext>
                  </a:extLst>
                </a:gridCol>
                <a:gridCol w="2720340">
                  <a:extLst>
                    <a:ext uri="{9D8B030D-6E8A-4147-A177-3AD203B41FA5}">
                      <a16:colId xmlns:a16="http://schemas.microsoft.com/office/drawing/2014/main" val="3977763631"/>
                    </a:ext>
                  </a:extLst>
                </a:gridCol>
                <a:gridCol w="2330992">
                  <a:extLst>
                    <a:ext uri="{9D8B030D-6E8A-4147-A177-3AD203B41FA5}">
                      <a16:colId xmlns:a16="http://schemas.microsoft.com/office/drawing/2014/main" val="2509555453"/>
                    </a:ext>
                  </a:extLst>
                </a:gridCol>
              </a:tblGrid>
              <a:tr h="23101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hMerge="1">
                  <a:txBody>
                    <a:bodyPr/>
                    <a:lstStyle/>
                    <a:p>
                      <a:endParaRPr kumimoji="1" lang="ja-JP" altLang="en-US"/>
                    </a:p>
                  </a:txBody>
                  <a:tcPr/>
                </a:tc>
                <a:tc>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道路・橋梁等部会</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河川等部会</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ctr">
                        <a:lnSpc>
                          <a:spcPct val="100000"/>
                        </a:lnSpc>
                      </a:pPr>
                      <a:r>
                        <a:rPr kumimoji="1" lang="ja-JP" altLang="en-US" sz="1000" dirty="0">
                          <a:latin typeface="Meiryo UI" panose="020B0604030504040204" pitchFamily="50" charset="-128"/>
                          <a:ea typeface="Meiryo UI" panose="020B0604030504040204" pitchFamily="50" charset="-128"/>
                        </a:rPr>
                        <a:t>設備部会</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925649540"/>
                  </a:ext>
                </a:extLst>
              </a:tr>
              <a:tr h="920938">
                <a:tc>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施設の状態</a:t>
                      </a: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r>
                        <a:rPr kumimoji="1" lang="ja-JP" altLang="en-US" sz="1000" dirty="0">
                          <a:latin typeface="Meiryo UI" panose="020B0604030504040204" pitchFamily="50" charset="-128"/>
                          <a:ea typeface="Meiryo UI" panose="020B0604030504040204" pitchFamily="50" charset="-128"/>
                        </a:rPr>
                        <a:t>状況</a:t>
                      </a: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橋梁、ﾄﾝﾈﾙ、公園</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遊具</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：健全度が向上</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90170" indent="-90170" algn="l" defTabSz="914400" rtl="0" eaLnBrk="1" latinLnBrk="0" hangingPunct="1">
                        <a:buFont typeface="Arial" panose="020B0604020202020204" pitchFamily="34" charset="0"/>
                        <a:buChar char="•"/>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舗装、ﾓﾉﾚｰﾙ：健全度が悪化（舗装の悪化が顕著）</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90170" indent="-90170" algn="l" defTabSz="914400" rtl="0" eaLnBrk="1" latinLnBrk="0" hangingPunct="1">
                        <a:buFont typeface="Arial" panose="020B0604020202020204" pitchFamily="34" charset="0"/>
                        <a:buChar char="•"/>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目標管理水準以下の施設が存在</a:t>
                      </a: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0" indent="0" algn="l" defTabSz="914400" rtl="0" eaLnBrk="1" latinLnBrk="0" hangingPunct="1">
                        <a:buFont typeface="Arial" panose="020B0604020202020204" pitchFamily="34" charset="0"/>
                        <a:buNone/>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・河川</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堤防・護岸</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a:t>
                      </a:r>
                      <a:r>
                        <a:rPr lang="ja-JP" altLang="en-US" sz="1000" kern="1200" dirty="0">
                          <a:solidFill>
                            <a:schemeClr val="dk1"/>
                          </a:solidFill>
                          <a:latin typeface="Meiryo UI" panose="020B0604030504040204" pitchFamily="50" charset="-128"/>
                          <a:ea typeface="Meiryo UI" panose="020B0604030504040204" pitchFamily="50" charset="-128"/>
                          <a:cs typeface="+mn-cs"/>
                        </a:rPr>
                        <a:t>損傷度５・４は減少傾向、　</a:t>
                      </a:r>
                      <a:endParaRPr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chemeClr val="dk1"/>
                          </a:solidFill>
                          <a:latin typeface="Meiryo UI" panose="020B0604030504040204" pitchFamily="50" charset="-128"/>
                          <a:ea typeface="Meiryo UI" panose="020B0604030504040204" pitchFamily="50" charset="-128"/>
                          <a:cs typeface="+mn-cs"/>
                        </a:rPr>
                        <a:t> 損傷度３は増加</a:t>
                      </a:r>
                      <a:endParaRPr kumimoji="1" lang="ja-JP" altLang="en-US" sz="1000" kern="1200" dirty="0">
                        <a:solidFill>
                          <a:schemeClr val="dk1"/>
                        </a:solidFill>
                        <a:latin typeface="Meiryo UI" panose="020B0604030504040204" pitchFamily="50" charset="-128"/>
                        <a:ea typeface="Meiryo UI" panose="020B0604030504040204" pitchFamily="50" charset="-128"/>
                        <a:cs typeface="+mn-cs"/>
                      </a:endParaRPr>
                    </a:p>
                    <a:p>
                      <a:pPr marL="0" indent="0" algn="l" rtl="0" eaLnBrk="1" latinLnBrk="0" hangingPunct="1">
                        <a:buFont typeface="Arial" panose="020B0604020202020204" pitchFamily="34" charset="0"/>
                        <a:buNone/>
                      </a:pPr>
                      <a:r>
                        <a:rPr kumimoji="1" lang="ja-JP" altLang="en-US" sz="1000" b="0" i="0" u="none" strike="noStrike" kern="1200" noProof="0" dirty="0">
                          <a:solidFill>
                            <a:schemeClr val="tx1"/>
                          </a:solidFill>
                          <a:latin typeface="Meiryo UI" panose="020B0604030504040204" pitchFamily="50" charset="-128"/>
                          <a:ea typeface="Meiryo UI" panose="020B0604030504040204" pitchFamily="50" charset="-128"/>
                        </a:rPr>
                        <a:t>・下水</a:t>
                      </a:r>
                      <a:r>
                        <a:rPr lang="en-US" altLang="ja-JP" sz="1000" b="0" i="0" u="none" strike="noStrike" kern="1200" noProof="0" dirty="0">
                          <a:solidFill>
                            <a:schemeClr val="tx1"/>
                          </a:solidFill>
                          <a:latin typeface="Meiryo UI" panose="020B0604030504040204" pitchFamily="50" charset="-128"/>
                          <a:ea typeface="Meiryo UI" panose="020B0604030504040204" pitchFamily="50" charset="-128"/>
                        </a:rPr>
                        <a:t>(</a:t>
                      </a:r>
                      <a:r>
                        <a:rPr lang="ja-JP" sz="1000" b="0" i="0" u="none" strike="noStrike" kern="1200" noProof="0" dirty="0">
                          <a:solidFill>
                            <a:schemeClr val="tx1"/>
                          </a:solidFill>
                          <a:latin typeface="Meiryo UI" panose="020B0604030504040204" pitchFamily="50" charset="-128"/>
                          <a:ea typeface="Meiryo UI" panose="020B0604030504040204" pitchFamily="50" charset="-128"/>
                        </a:rPr>
                        <a:t>管渠)：</a:t>
                      </a:r>
                      <a:r>
                        <a:rPr lang="ja-JP" altLang="en-US" sz="1000" b="0" i="0" u="none" strike="noStrike" kern="1200" noProof="0" dirty="0">
                          <a:solidFill>
                            <a:schemeClr val="tx1"/>
                          </a:solidFill>
                          <a:latin typeface="Meiryo UI" panose="020B0604030504040204" pitchFamily="50" charset="-128"/>
                          <a:ea typeface="Meiryo UI" panose="020B0604030504040204" pitchFamily="50" charset="-128"/>
                        </a:rPr>
                        <a:t>緊急度</a:t>
                      </a:r>
                      <a:r>
                        <a:rPr lang="en-US" altLang="ja-JP" sz="1000" b="0" i="0" u="none" strike="noStrike" kern="1200" noProof="0" dirty="0">
                          <a:solidFill>
                            <a:schemeClr val="tx1"/>
                          </a:solidFill>
                          <a:latin typeface="Meiryo UI" panose="020B0604030504040204" pitchFamily="50" charset="-128"/>
                          <a:ea typeface="Meiryo UI" panose="020B0604030504040204" pitchFamily="50" charset="-128"/>
                        </a:rPr>
                        <a:t>Ⅰ</a:t>
                      </a:r>
                      <a:r>
                        <a:rPr lang="ja-JP" altLang="en-US" sz="1000" b="0" i="0" u="none" strike="noStrike" kern="1200" noProof="0" dirty="0">
                          <a:solidFill>
                            <a:schemeClr val="tx1"/>
                          </a:solidFill>
                          <a:latin typeface="Meiryo UI" panose="020B0604030504040204" pitchFamily="50" charset="-128"/>
                          <a:ea typeface="Meiryo UI" panose="020B0604030504040204" pitchFamily="50" charset="-128"/>
                        </a:rPr>
                        <a:t>が</a:t>
                      </a:r>
                      <a:r>
                        <a:rPr lang="en-US" altLang="ja-JP" sz="1000" b="0" i="0" u="none" strike="noStrike" kern="1200" noProof="0" dirty="0">
                          <a:solidFill>
                            <a:schemeClr val="tx1"/>
                          </a:solidFill>
                          <a:latin typeface="Meiryo UI" panose="020B0604030504040204" pitchFamily="50" charset="-128"/>
                          <a:ea typeface="Meiryo UI" panose="020B0604030504040204" pitchFamily="50" charset="-128"/>
                        </a:rPr>
                        <a:t>0.7km</a:t>
                      </a:r>
                      <a:r>
                        <a:rPr lang="ja-JP" altLang="en-US" sz="1000" b="0" i="0" u="none" strike="noStrike" kern="1200" noProof="0" dirty="0">
                          <a:solidFill>
                            <a:schemeClr val="tx1"/>
                          </a:solidFill>
                          <a:latin typeface="Meiryo UI" panose="020B0604030504040204" pitchFamily="50" charset="-128"/>
                          <a:ea typeface="Meiryo UI" panose="020B0604030504040204" pitchFamily="50" charset="-128"/>
                        </a:rPr>
                        <a:t>、緊急度</a:t>
                      </a:r>
                      <a:r>
                        <a:rPr lang="en-US" altLang="ja-JP" sz="1000" b="0" i="0" u="none" strike="noStrike" kern="1200" noProof="0" dirty="0">
                          <a:solidFill>
                            <a:schemeClr val="tx1"/>
                          </a:solidFill>
                          <a:latin typeface="Meiryo UI" panose="020B0604030504040204" pitchFamily="50" charset="-128"/>
                          <a:ea typeface="Meiryo UI" panose="020B0604030504040204" pitchFamily="50" charset="-128"/>
                        </a:rPr>
                        <a:t>Ⅱ</a:t>
                      </a:r>
                      <a:r>
                        <a:rPr lang="ja-JP" altLang="en-US" sz="1000" b="0" i="0" u="none" strike="noStrike" kern="1200" noProof="0" dirty="0">
                          <a:solidFill>
                            <a:schemeClr val="tx1"/>
                          </a:solidFill>
                          <a:latin typeface="Meiryo UI" panose="020B0604030504040204" pitchFamily="50" charset="-128"/>
                          <a:ea typeface="Meiryo UI" panose="020B0604030504040204" pitchFamily="50" charset="-128"/>
                        </a:rPr>
                        <a:t>が</a:t>
                      </a:r>
                      <a:endParaRPr lang="en-US" altLang="ja-JP" sz="1000" b="0" i="0" u="none" strike="noStrike" kern="1200" noProof="0" dirty="0">
                        <a:solidFill>
                          <a:schemeClr val="tx1"/>
                        </a:solidFill>
                        <a:latin typeface="Meiryo UI" panose="020B0604030504040204" pitchFamily="50" charset="-128"/>
                        <a:ea typeface="Meiryo UI" panose="020B0604030504040204" pitchFamily="50" charset="-128"/>
                      </a:endParaRPr>
                    </a:p>
                    <a:p>
                      <a:pPr marL="0" indent="0" algn="l" rtl="0" eaLnBrk="1" latinLnBrk="0" hangingPunct="1">
                        <a:buFont typeface="Arial" panose="020B0604020202020204" pitchFamily="34" charset="0"/>
                        <a:buNone/>
                      </a:pPr>
                      <a:r>
                        <a:rPr lang="ja-JP" altLang="en-US" sz="1000" b="0" i="0" u="none" strike="noStrike" kern="1200" noProof="0" dirty="0">
                          <a:solidFill>
                            <a:schemeClr val="tx1"/>
                          </a:solidFill>
                          <a:latin typeface="Meiryo UI" panose="020B0604030504040204" pitchFamily="50" charset="-128"/>
                          <a:ea typeface="Meiryo UI" panose="020B0604030504040204" pitchFamily="50" charset="-128"/>
                        </a:rPr>
                        <a:t>　</a:t>
                      </a:r>
                      <a:r>
                        <a:rPr lang="en-US" altLang="ja-JP" sz="1000" b="0" i="0" u="none" strike="noStrike" kern="1200" noProof="0" dirty="0">
                          <a:solidFill>
                            <a:schemeClr val="tx1"/>
                          </a:solidFill>
                          <a:latin typeface="Meiryo UI" panose="020B0604030504040204" pitchFamily="50" charset="-128"/>
                          <a:ea typeface="Meiryo UI" panose="020B0604030504040204" pitchFamily="50" charset="-128"/>
                        </a:rPr>
                        <a:t>16.2km</a:t>
                      </a:r>
                      <a:r>
                        <a:rPr lang="ja-JP" altLang="en-US" sz="1000" b="0" i="0" u="none" strike="noStrike" kern="1200" noProof="0" dirty="0">
                          <a:solidFill>
                            <a:schemeClr val="tx1"/>
                          </a:solidFill>
                          <a:latin typeface="Meiryo UI" panose="020B0604030504040204" pitchFamily="50" charset="-128"/>
                          <a:ea typeface="Meiryo UI" panose="020B0604030504040204" pitchFamily="50" charset="-128"/>
                        </a:rPr>
                        <a:t>、緊急度</a:t>
                      </a:r>
                      <a:r>
                        <a:rPr lang="en-US" altLang="ja-JP" sz="1000" b="0" i="0" u="none" strike="noStrike" kern="1200" noProof="0" dirty="0">
                          <a:solidFill>
                            <a:schemeClr val="tx1"/>
                          </a:solidFill>
                          <a:latin typeface="Meiryo UI" panose="020B0604030504040204" pitchFamily="50" charset="-128"/>
                          <a:ea typeface="Meiryo UI" panose="020B0604030504040204" pitchFamily="50" charset="-128"/>
                        </a:rPr>
                        <a:t>Ⅲ</a:t>
                      </a:r>
                      <a:r>
                        <a:rPr lang="ja-JP" altLang="en-US" sz="1000" b="0" i="0" u="none" strike="noStrike" kern="1200" noProof="0" dirty="0">
                          <a:solidFill>
                            <a:schemeClr val="tx1"/>
                          </a:solidFill>
                          <a:latin typeface="Meiryo UI" panose="020B0604030504040204" pitchFamily="50" charset="-128"/>
                          <a:ea typeface="Meiryo UI" panose="020B0604030504040204" pitchFamily="50" charset="-128"/>
                        </a:rPr>
                        <a:t>が</a:t>
                      </a:r>
                      <a:r>
                        <a:rPr lang="en-US" altLang="ja-JP" sz="1000" b="0" i="0" u="none" strike="noStrike" kern="1200" noProof="0" dirty="0">
                          <a:solidFill>
                            <a:schemeClr val="tx1"/>
                          </a:solidFill>
                          <a:latin typeface="Meiryo UI" panose="020B0604030504040204" pitchFamily="50" charset="-128"/>
                          <a:ea typeface="Meiryo UI" panose="020B0604030504040204" pitchFamily="50" charset="-128"/>
                        </a:rPr>
                        <a:t>364.5km</a:t>
                      </a:r>
                    </a:p>
                    <a:p>
                      <a:pPr marL="0" indent="0" algn="l" rtl="0" eaLnBrk="1" latinLnBrk="0" hangingPunct="1">
                        <a:buFont typeface="Arial" panose="020B0604020202020204" pitchFamily="34" charset="0"/>
                        <a:buNone/>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・港湾・海岸：健全度が悪化</a:t>
                      </a: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90170" indent="-90170" algn="l" defTabSz="914400" rtl="0" eaLnBrk="1" latinLnBrk="0" hangingPunct="1">
                        <a:buFont typeface="Arial" panose="020B0604020202020204" pitchFamily="34" charset="0"/>
                        <a:buChar char="•"/>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下水設備：</a:t>
                      </a:r>
                      <a:r>
                        <a:rPr lang="ja-JP" altLang="en-US" sz="1000" kern="1200" dirty="0">
                          <a:solidFill>
                            <a:schemeClr val="dk1"/>
                          </a:solidFill>
                          <a:latin typeface="Meiryo UI" panose="020B0604030504040204" pitchFamily="50" charset="-128"/>
                          <a:ea typeface="Meiryo UI" panose="020B0604030504040204" pitchFamily="50" charset="-128"/>
                          <a:cs typeface="+mn-cs"/>
                        </a:rPr>
                        <a:t>計画的取組により、R１より健全度２以下の設備の改善を行い機能維持に努めている。</a:t>
                      </a:r>
                      <a:endParaRPr kumimoji="1" lang="ja-JP" altLang="en-US" sz="1000" kern="1200" dirty="0">
                        <a:solidFill>
                          <a:schemeClr val="dk1"/>
                        </a:solidFill>
                        <a:latin typeface="Meiryo UI" panose="020B0604030504040204" pitchFamily="50" charset="-128"/>
                        <a:ea typeface="Meiryo UI" panose="020B0604030504040204" pitchFamily="50" charset="-128"/>
                        <a:cs typeface="+mn-cs"/>
                      </a:endParaRPr>
                    </a:p>
                    <a:p>
                      <a:pPr marL="90170" indent="-90170" algn="l" defTabSz="914400" rtl="0" eaLnBrk="1" latinLnBrk="0" hangingPunct="1">
                        <a:buFont typeface="Arial" panose="020B0604020202020204" pitchFamily="34" charset="0"/>
                        <a:buChar char="•"/>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河川</a:t>
                      </a:r>
                      <a:r>
                        <a:rPr lang="ja-JP" altLang="en-US" sz="1000" kern="1200" dirty="0">
                          <a:solidFill>
                            <a:schemeClr val="dk1"/>
                          </a:solidFill>
                          <a:latin typeface="Meiryo UI" panose="020B0604030504040204" pitchFamily="50" charset="-128"/>
                          <a:ea typeface="Meiryo UI" panose="020B0604030504040204" pitchFamily="50" charset="-128"/>
                          <a:cs typeface="+mn-cs"/>
                        </a:rPr>
                        <a:t>・海岸設備：緊急度の高い健全度２以下の設備の改善を行い、機能維持に努めている。</a:t>
                      </a:r>
                      <a:endParaRPr kumimoji="1" lang="ja-JP" altLang="en-US" sz="1000" kern="1200" dirty="0">
                        <a:solidFill>
                          <a:schemeClr val="dk1"/>
                        </a:solidFill>
                        <a:latin typeface="Meiryo UI" panose="020B0604030504040204" pitchFamily="50" charset="-128"/>
                        <a:ea typeface="Meiryo UI" panose="020B0604030504040204" pitchFamily="50" charset="-128"/>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extLst>
                  <a:ext uri="{0D108BD9-81ED-4DB2-BD59-A6C34878D82A}">
                    <a16:rowId xmlns:a16="http://schemas.microsoft.com/office/drawing/2014/main" val="2736400872"/>
                  </a:ext>
                </a:extLst>
              </a:tr>
            </a:tbl>
          </a:graphicData>
        </a:graphic>
      </p:graphicFrame>
      <p:sp>
        <p:nvSpPr>
          <p:cNvPr id="14" name="テキスト ボックス 13">
            <a:extLst>
              <a:ext uri="{FF2B5EF4-FFF2-40B4-BE49-F238E27FC236}">
                <a16:creationId xmlns:a16="http://schemas.microsoft.com/office/drawing/2014/main" id="{D08D0179-D7B6-4FD1-8756-5DF07C2FCC54}"/>
              </a:ext>
            </a:extLst>
          </p:cNvPr>
          <p:cNvSpPr txBox="1"/>
          <p:nvPr/>
        </p:nvSpPr>
        <p:spPr>
          <a:xfrm>
            <a:off x="218834" y="4510976"/>
            <a:ext cx="2009553" cy="338554"/>
          </a:xfrm>
          <a:prstGeom prst="rect">
            <a:avLst/>
          </a:prstGeom>
          <a:noFill/>
        </p:spPr>
        <p:txBody>
          <a:bodyPr wrap="square">
            <a:spAutoFit/>
          </a:bodyPr>
          <a:lstStyle/>
          <a:p>
            <a:pPr>
              <a:lnSpc>
                <a:spcPct val="100000"/>
              </a:lnSpc>
            </a:pPr>
            <a:r>
              <a:rPr kumimoji="1" lang="ja-JP" altLang="en-US" sz="1600" dirty="0">
                <a:latin typeface="Meiryo UI"/>
                <a:ea typeface="Meiryo UI"/>
              </a:rPr>
              <a:t>◆予防保全の課題</a:t>
            </a:r>
            <a:endParaRPr kumimoji="1" lang="en-US" altLang="ja-JP" sz="1600" dirty="0">
              <a:latin typeface="Meiryo UI"/>
              <a:ea typeface="Meiryo UI"/>
            </a:endParaRPr>
          </a:p>
        </p:txBody>
      </p:sp>
      <p:graphicFrame>
        <p:nvGraphicFramePr>
          <p:cNvPr id="15" name="表 36">
            <a:extLst>
              <a:ext uri="{FF2B5EF4-FFF2-40B4-BE49-F238E27FC236}">
                <a16:creationId xmlns:a16="http://schemas.microsoft.com/office/drawing/2014/main" id="{8CDAF916-3F45-4515-A513-D04145773BAF}"/>
              </a:ext>
            </a:extLst>
          </p:cNvPr>
          <p:cNvGraphicFramePr>
            <a:graphicFrameLocks noGrp="1"/>
          </p:cNvGraphicFramePr>
          <p:nvPr/>
        </p:nvGraphicFramePr>
        <p:xfrm>
          <a:off x="403860" y="4849530"/>
          <a:ext cx="8587739" cy="1929052"/>
        </p:xfrm>
        <a:graphic>
          <a:graphicData uri="http://schemas.openxmlformats.org/drawingml/2006/table">
            <a:tbl>
              <a:tblPr firstRow="1" bandRow="1">
                <a:tableStyleId>{5C22544A-7EE6-4342-B048-85BDC9FD1C3A}</a:tableStyleId>
              </a:tblPr>
              <a:tblGrid>
                <a:gridCol w="279142">
                  <a:extLst>
                    <a:ext uri="{9D8B030D-6E8A-4147-A177-3AD203B41FA5}">
                      <a16:colId xmlns:a16="http://schemas.microsoft.com/office/drawing/2014/main" val="1117461617"/>
                    </a:ext>
                  </a:extLst>
                </a:gridCol>
                <a:gridCol w="2861965">
                  <a:extLst>
                    <a:ext uri="{9D8B030D-6E8A-4147-A177-3AD203B41FA5}">
                      <a16:colId xmlns:a16="http://schemas.microsoft.com/office/drawing/2014/main" val="3372811264"/>
                    </a:ext>
                  </a:extLst>
                </a:gridCol>
                <a:gridCol w="2867769">
                  <a:extLst>
                    <a:ext uri="{9D8B030D-6E8A-4147-A177-3AD203B41FA5}">
                      <a16:colId xmlns:a16="http://schemas.microsoft.com/office/drawing/2014/main" val="3977763631"/>
                    </a:ext>
                  </a:extLst>
                </a:gridCol>
                <a:gridCol w="2578863">
                  <a:extLst>
                    <a:ext uri="{9D8B030D-6E8A-4147-A177-3AD203B41FA5}">
                      <a16:colId xmlns:a16="http://schemas.microsoft.com/office/drawing/2014/main" val="2509555453"/>
                    </a:ext>
                  </a:extLst>
                </a:gridCol>
              </a:tblGrid>
              <a:tr h="3136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lnSpc>
                          <a:spcPct val="100000"/>
                        </a:lnSpc>
                      </a:pPr>
                      <a:r>
                        <a:rPr kumimoji="1" lang="ja-JP" altLang="en-US" sz="1000" dirty="0">
                          <a:latin typeface="Meiryo UI" panose="020B0604030504040204" pitchFamily="50" charset="-128"/>
                          <a:ea typeface="Meiryo UI" panose="020B0604030504040204" pitchFamily="50" charset="-128"/>
                        </a:rPr>
                        <a:t>道路・橋梁等部会</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lnSpc>
                          <a:spcPct val="100000"/>
                        </a:lnSpc>
                      </a:pPr>
                      <a:r>
                        <a:rPr kumimoji="1" lang="ja-JP" altLang="en-US" sz="1000">
                          <a:latin typeface="Meiryo UI" panose="020B0604030504040204" pitchFamily="50" charset="-128"/>
                          <a:ea typeface="Meiryo UI" panose="020B0604030504040204" pitchFamily="50" charset="-128"/>
                        </a:rPr>
                        <a:t>河川等部会</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ctr">
                        <a:lnSpc>
                          <a:spcPct val="100000"/>
                        </a:lnSpc>
                      </a:pPr>
                      <a:r>
                        <a:rPr kumimoji="1" lang="ja-JP" altLang="en-US" sz="1000">
                          <a:latin typeface="Meiryo UI" panose="020B0604030504040204" pitchFamily="50" charset="-128"/>
                          <a:ea typeface="Meiryo UI" panose="020B0604030504040204" pitchFamily="50" charset="-128"/>
                        </a:rPr>
                        <a:t>設備部会</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925649540"/>
                  </a:ext>
                </a:extLst>
              </a:tr>
              <a:tr h="1484708">
                <a:tc>
                  <a:txBody>
                    <a:bodyPr/>
                    <a:lstStyle/>
                    <a:p>
                      <a:pPr algn="ctr">
                        <a:lnSpc>
                          <a:spcPct val="100000"/>
                        </a:lnSpc>
                      </a:pPr>
                      <a:r>
                        <a:rPr lang="ja-JP" altLang="en-US" sz="1000">
                          <a:latin typeface="Meiryo UI" panose="020B0604030504040204" pitchFamily="50" charset="-128"/>
                          <a:ea typeface="Meiryo UI" panose="020B0604030504040204" pitchFamily="50" charset="-128"/>
                        </a:rPr>
                        <a:t>予防</a:t>
                      </a:r>
                      <a:endParaRPr lang="en-US" altLang="ja-JP" sz="1000" dirty="0">
                        <a:latin typeface="Meiryo UI" panose="020B0604030504040204" pitchFamily="50" charset="-128"/>
                        <a:ea typeface="Meiryo UI" panose="020B0604030504040204" pitchFamily="50" charset="-128"/>
                      </a:endParaRPr>
                    </a:p>
                    <a:p>
                      <a:pPr lvl="0" algn="ctr">
                        <a:lnSpc>
                          <a:spcPct val="100000"/>
                        </a:lnSpc>
                        <a:buNone/>
                      </a:pPr>
                      <a:r>
                        <a:rPr lang="ja-JP" altLang="en-US" sz="1000">
                          <a:latin typeface="Meiryo UI" panose="020B0604030504040204" pitchFamily="50" charset="-128"/>
                          <a:ea typeface="Meiryo UI" panose="020B0604030504040204" pitchFamily="50" charset="-128"/>
                        </a:rPr>
                        <a:t>保全の</a:t>
                      </a:r>
                      <a:r>
                        <a:rPr kumimoji="1" lang="ja-JP" altLang="en-US" sz="1000">
                          <a:latin typeface="Meiryo UI" panose="020B0604030504040204" pitchFamily="50" charset="-128"/>
                          <a:ea typeface="Meiryo UI" panose="020B0604030504040204" pitchFamily="50" charset="-128"/>
                        </a:rPr>
                        <a:t>課題</a:t>
                      </a:r>
                      <a:endParaRPr kumimoji="1" lang="en-US" altLang="ja-JP"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indent="0" algn="l" rtl="0" eaLnBrk="1" latinLnBrk="0" hangingPunct="1">
                        <a:buFont typeface="Arial" panose="020B0604020202020204" pitchFamily="34" charset="0"/>
                        <a:buNone/>
                      </a:pPr>
                      <a:r>
                        <a:rPr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橋梁・トンネル・舗装</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目標管理水準以下の施設が</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0" indent="0" algn="l" rtl="0" eaLnBrk="1" latinLnBrk="0" hangingPunct="1">
                        <a:buFont typeface="Arial" panose="020B0604020202020204" pitchFamily="34" charset="0"/>
                        <a:buNone/>
                      </a:pPr>
                      <a:r>
                        <a:rPr kumimoji="1" lang="ja-JP" altLang="en-US" sz="1000" kern="1200" dirty="0">
                          <a:solidFill>
                            <a:schemeClr val="dk1"/>
                          </a:solidFill>
                          <a:latin typeface="Meiryo UI" panose="020B0604030504040204" pitchFamily="50" charset="-128"/>
                          <a:ea typeface="Meiryo UI" panose="020B0604030504040204" pitchFamily="50" charset="-128"/>
                          <a:cs typeface="+mn-cs"/>
                        </a:rPr>
                        <a:t>　現存</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0" indent="0" algn="l" rtl="0" eaLnBrk="1" latinLnBrk="0" hangingPunct="1">
                        <a:buFont typeface="Arial" panose="020B0604020202020204" pitchFamily="34" charset="0"/>
                        <a:buNone/>
                      </a:pPr>
                      <a:r>
                        <a:rPr lang="en-US" altLang="ja-JP" sz="1000" kern="1200" dirty="0">
                          <a:solidFill>
                            <a:schemeClr val="dk1"/>
                          </a:solidFill>
                          <a:latin typeface="Meiryo UI" panose="020B0604030504040204" pitchFamily="50" charset="-128"/>
                          <a:ea typeface="Meiryo UI" panose="020B0604030504040204" pitchFamily="50" charset="-128"/>
                          <a:cs typeface="+mn-cs"/>
                        </a:rPr>
                        <a:t>・(</a:t>
                      </a:r>
                      <a:r>
                        <a:rPr lang="ja-JP" altLang="en-US" sz="1000" kern="1200" dirty="0">
                          <a:solidFill>
                            <a:schemeClr val="dk1"/>
                          </a:solidFill>
                          <a:latin typeface="Meiryo UI" panose="020B0604030504040204" pitchFamily="50" charset="-128"/>
                          <a:ea typeface="Meiryo UI" panose="020B0604030504040204" pitchFamily="50" charset="-128"/>
                          <a:cs typeface="+mn-cs"/>
                        </a:rPr>
                        <a:t>橋梁）</a:t>
                      </a:r>
                      <a:r>
                        <a:rPr lang="ja-JP" altLang="en-US" sz="1000" kern="1200" dirty="0">
                          <a:solidFill>
                            <a:srgbClr val="FF0000"/>
                          </a:solidFill>
                          <a:latin typeface="Meiryo UI" panose="020B0604030504040204" pitchFamily="50" charset="-128"/>
                          <a:ea typeface="Meiryo UI" panose="020B0604030504040204" pitchFamily="50" charset="-128"/>
                          <a:cs typeface="+mn-cs"/>
                        </a:rPr>
                        <a:t>他自治体と比べて健全性が高い施設の割</a:t>
                      </a:r>
                      <a:endParaRPr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indent="0" algn="l" rtl="0" eaLnBrk="1" latinLnBrk="0" hangingPunct="1">
                        <a:buFont typeface="Arial" panose="020B0604020202020204" pitchFamily="34" charset="0"/>
                        <a:buNone/>
                      </a:pPr>
                      <a:r>
                        <a:rPr lang="ja-JP" altLang="en-US" sz="1000" kern="1200" dirty="0">
                          <a:solidFill>
                            <a:srgbClr val="FF0000"/>
                          </a:solidFill>
                          <a:latin typeface="Meiryo UI" panose="020B0604030504040204" pitchFamily="50" charset="-128"/>
                          <a:ea typeface="Meiryo UI" panose="020B0604030504040204" pitchFamily="50" charset="-128"/>
                          <a:cs typeface="+mn-cs"/>
                        </a:rPr>
                        <a:t>　合が大きい</a:t>
                      </a:r>
                      <a:endParaRPr lang="ja-JP" altLang="en-US" sz="1000" kern="1200" dirty="0">
                        <a:solidFill>
                          <a:schemeClr val="dk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舗装</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lang="en-US" altLang="ja-JP" sz="1000" kern="1200" dirty="0" err="1">
                          <a:solidFill>
                            <a:srgbClr val="FF0000"/>
                          </a:solidFill>
                          <a:latin typeface="Meiryo UI" panose="020B0604030504040204" pitchFamily="50" charset="-128"/>
                          <a:ea typeface="Meiryo UI" panose="020B0604030504040204" pitchFamily="50" charset="-128"/>
                          <a:cs typeface="+mn-cs"/>
                        </a:rPr>
                        <a:t>最重点化</a:t>
                      </a:r>
                      <a:r>
                        <a:rPr lang="ja-JP" altLang="en-US" sz="1000" kern="1200" dirty="0">
                          <a:solidFill>
                            <a:srgbClr val="FF0000"/>
                          </a:solidFill>
                          <a:latin typeface="Meiryo UI" panose="020B0604030504040204" pitchFamily="50" charset="-128"/>
                          <a:ea typeface="Meiryo UI" panose="020B0604030504040204" pitchFamily="50" charset="-128"/>
                          <a:cs typeface="+mn-cs"/>
                        </a:rPr>
                        <a:t>対象となる施設数が多大なため</a:t>
                      </a:r>
                      <a:r>
                        <a:rPr lang="en-US" altLang="ja-JP" sz="1000" kern="1200" dirty="0">
                          <a:solidFill>
                            <a:srgbClr val="FF0000"/>
                          </a:solidFill>
                          <a:latin typeface="Meiryo UI" panose="020B0604030504040204" pitchFamily="50" charset="-128"/>
                          <a:ea typeface="Meiryo UI" panose="020B0604030504040204" pitchFamily="50" charset="-128"/>
                          <a:cs typeface="+mn-cs"/>
                        </a:rPr>
                        <a:t>、</a:t>
                      </a:r>
                    </a:p>
                    <a:p>
                      <a:pPr marL="0" indent="0" algn="l" defTabSz="914400" rtl="0" eaLnBrk="1" latinLnBrk="0" hangingPunct="1">
                        <a:buFont typeface="Arial" panose="020B0604020202020204" pitchFamily="34" charset="0"/>
                        <a:buNone/>
                      </a:pP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　重点化指標が十分機能していない</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照明等</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多大な施設の補修と更新の進捗管理</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モノ</a:t>
                      </a:r>
                      <a:r>
                        <a:rPr kumimoji="1" lang="en-US" altLang="ja-JP"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将来の延伸を考慮した計画の立案が必要</a:t>
                      </a:r>
                      <a:endParaRPr kumimoji="1" lang="en-US" altLang="ja-JP" sz="1000" kern="1200" dirty="0">
                        <a:solidFill>
                          <a:schemeClr val="tx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en-US" altLang="ja-JP" sz="10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tx1"/>
                          </a:solidFill>
                          <a:latin typeface="Meiryo UI" panose="020B0604030504040204" pitchFamily="50" charset="-128"/>
                          <a:ea typeface="Meiryo UI" panose="020B0604030504040204" pitchFamily="50" charset="-128"/>
                          <a:cs typeface="+mn-cs"/>
                        </a:rPr>
                        <a:t>遊具</a:t>
                      </a:r>
                      <a:r>
                        <a:rPr kumimoji="1" lang="en-US" altLang="ja-JP" sz="1000" kern="1200" dirty="0">
                          <a:solidFill>
                            <a:schemeClr val="tx1"/>
                          </a:solidFill>
                          <a:latin typeface="Meiryo UI" panose="020B0604030504040204" pitchFamily="50" charset="-128"/>
                          <a:ea typeface="Meiryo UI" panose="020B0604030504040204" pitchFamily="50" charset="-128"/>
                          <a:cs typeface="+mn-cs"/>
                        </a:rPr>
                        <a:t>)</a:t>
                      </a: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更新フロー</a:t>
                      </a:r>
                      <a:r>
                        <a:rPr lang="ja-JP" altLang="en-US" sz="1000" kern="1200" dirty="0">
                          <a:solidFill>
                            <a:srgbClr val="FF0000"/>
                          </a:solidFill>
                          <a:latin typeface="Meiryo UI" panose="020B0604030504040204" pitchFamily="50" charset="-128"/>
                          <a:ea typeface="Meiryo UI" panose="020B0604030504040204" pitchFamily="50" charset="-128"/>
                          <a:cs typeface="+mn-cs"/>
                        </a:rPr>
                        <a:t>の中に</a:t>
                      </a:r>
                      <a:r>
                        <a:rPr lang="ja-JP" sz="1000" b="0" i="0" u="none" strike="noStrike" kern="1200" noProof="0" dirty="0">
                          <a:solidFill>
                            <a:srgbClr val="FF0000"/>
                          </a:solidFill>
                          <a:latin typeface="Meiryo UI" panose="020B0604030504040204" pitchFamily="50" charset="-128"/>
                          <a:ea typeface="Meiryo UI" panose="020B0604030504040204" pitchFamily="50" charset="-128"/>
                        </a:rPr>
                        <a:t>社会的ニーズが</a:t>
                      </a:r>
                      <a:r>
                        <a:rPr lang="ja-JP" altLang="en-US" sz="1000" b="0" i="0" u="none" strike="noStrike" kern="1200" noProof="0" dirty="0">
                          <a:solidFill>
                            <a:srgbClr val="FF0000"/>
                          </a:solidFill>
                          <a:latin typeface="Meiryo UI" panose="020B0604030504040204" pitchFamily="50" charset="-128"/>
                          <a:ea typeface="Meiryo UI" panose="020B0604030504040204" pitchFamily="50" charset="-128"/>
                        </a:rPr>
                        <a:t>加味されて</a:t>
                      </a:r>
                      <a:endParaRPr lang="en-US" altLang="ja-JP" sz="1000" b="0" i="0" u="none" strike="noStrike" kern="1200" noProof="0" dirty="0">
                        <a:solidFill>
                          <a:srgbClr val="FF0000"/>
                        </a:solidFill>
                        <a:latin typeface="Meiryo UI" panose="020B0604030504040204" pitchFamily="50" charset="-128"/>
                        <a:ea typeface="Meiryo UI" panose="020B0604030504040204" pitchFamily="50" charset="-128"/>
                      </a:endParaRPr>
                    </a:p>
                    <a:p>
                      <a:pPr marL="0" indent="0" algn="l" defTabSz="914400" rtl="0" eaLnBrk="1" latinLnBrk="0" hangingPunct="1">
                        <a:buFont typeface="Arial" panose="020B0604020202020204" pitchFamily="34" charset="0"/>
                        <a:buNone/>
                      </a:pPr>
                      <a:r>
                        <a:rPr lang="ja-JP" altLang="en-US" sz="1000" b="0" i="0" u="none" strike="noStrike" kern="1200" noProof="0" dirty="0">
                          <a:solidFill>
                            <a:srgbClr val="FF0000"/>
                          </a:solidFill>
                          <a:latin typeface="Meiryo UI" panose="020B0604030504040204" pitchFamily="50" charset="-128"/>
                          <a:ea typeface="Meiryo UI" panose="020B0604030504040204" pitchFamily="50" charset="-128"/>
                        </a:rPr>
                        <a:t>　い</a:t>
                      </a: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ない</a:t>
                      </a:r>
                      <a:endParaRPr kumimoji="1" lang="en-US" altLang="ja-JP" sz="1000" kern="1200" dirty="0">
                        <a:solidFill>
                          <a:schemeClr val="dk1"/>
                        </a:solidFill>
                        <a:latin typeface="Meiryo UI" panose="020B0604030504040204" pitchFamily="50" charset="-128"/>
                        <a:ea typeface="Meiryo UI" panose="020B0604030504040204" pitchFamily="50" charset="-128"/>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kern="1200" dirty="0">
                          <a:solidFill>
                            <a:schemeClr val="dk1"/>
                          </a:solidFill>
                          <a:latin typeface="Meiryo UI" panose="020B0604030504040204" pitchFamily="50" charset="-128"/>
                          <a:ea typeface="Meiryo UI" panose="020B0604030504040204" pitchFamily="50" charset="-128"/>
                          <a:cs typeface="+mn-cs"/>
                        </a:rPr>
                        <a:t>(地下河川・地下調節池等)点検及び評価方法、管理水準について、現計画では未記載 </a:t>
                      </a:r>
                      <a:endParaRPr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000" kern="1200" dirty="0">
                          <a:solidFill>
                            <a:schemeClr val="dk1"/>
                          </a:solidFill>
                          <a:latin typeface="Meiryo UI" panose="020B0604030504040204" pitchFamily="50" charset="-128"/>
                          <a:ea typeface="Meiryo UI" panose="020B0604030504040204" pitchFamily="50" charset="-128"/>
                          <a:cs typeface="+mn-cs"/>
                        </a:rPr>
                        <a:t>(</a:t>
                      </a:r>
                      <a:r>
                        <a:rPr kumimoji="1" lang="ja-JP" altLang="en-US" sz="1000" kern="1200" dirty="0">
                          <a:solidFill>
                            <a:schemeClr val="dk1"/>
                          </a:solidFill>
                          <a:latin typeface="Meiryo UI" panose="020B0604030504040204" pitchFamily="50" charset="-128"/>
                          <a:ea typeface="Meiryo UI" panose="020B0604030504040204" pitchFamily="50" charset="-128"/>
                          <a:cs typeface="+mn-cs"/>
                        </a:rPr>
                        <a:t>河川</a:t>
                      </a:r>
                      <a:r>
                        <a:rPr lang="ja-JP" altLang="en-US" sz="1000" kern="1200" dirty="0">
                          <a:solidFill>
                            <a:schemeClr val="dk1"/>
                          </a:solidFill>
                          <a:latin typeface="Meiryo UI" panose="020B0604030504040204" pitchFamily="50" charset="-128"/>
                          <a:ea typeface="Meiryo UI" panose="020B0604030504040204" pitchFamily="50" charset="-128"/>
                          <a:cs typeface="+mn-cs"/>
                        </a:rPr>
                        <a:t>)</a:t>
                      </a:r>
                      <a:r>
                        <a:rPr lang="ja-JP" altLang="en-US" sz="1000" kern="1200" dirty="0">
                          <a:solidFill>
                            <a:srgbClr val="FF0000"/>
                          </a:solidFill>
                          <a:latin typeface="Meiryo UI" panose="020B0604030504040204" pitchFamily="50" charset="-128"/>
                          <a:ea typeface="Meiryo UI" panose="020B0604030504040204" pitchFamily="50" charset="-128"/>
                          <a:cs typeface="+mn-cs"/>
                        </a:rPr>
                        <a:t>施設の更新フローに基づき、護岸の損傷状況に応じブロックの積み替えなどの対策を講じてきた一方で、河床洗堀を要因とした老朽化護岸の被災が全体の約７割を占める</a:t>
                      </a:r>
                      <a:r>
                        <a:rPr kumimoji="1" lang="ja-JP" altLang="en-US" sz="1000" kern="1200" dirty="0">
                          <a:solidFill>
                            <a:srgbClr val="FF0000"/>
                          </a:solidFill>
                          <a:latin typeface="Meiryo UI" panose="020B0604030504040204" pitchFamily="50" charset="-128"/>
                          <a:ea typeface="Meiryo UI" panose="020B0604030504040204" pitchFamily="50" charset="-128"/>
                          <a:cs typeface="+mn-cs"/>
                        </a:rPr>
                        <a:t>。</a:t>
                      </a:r>
                      <a:endParaRPr kumimoji="1" lang="ja-JP" altLang="en-US" sz="1000" kern="1200" dirty="0">
                        <a:solidFill>
                          <a:schemeClr val="dk1"/>
                        </a:solidFill>
                        <a:latin typeface="Meiryo UI" panose="020B0604030504040204" pitchFamily="50" charset="-128"/>
                        <a:ea typeface="Meiryo UI" panose="020B0604030504040204" pitchFamily="50" charset="-128"/>
                        <a:cs typeface="+mn-cs"/>
                      </a:endParaRPr>
                    </a:p>
                    <a:p>
                      <a:pPr marL="90170" marR="0" lvl="0" indent="-90170" algn="l">
                        <a:lnSpc>
                          <a:spcPct val="100000"/>
                        </a:lnSpc>
                        <a:spcBef>
                          <a:spcPts val="0"/>
                        </a:spcBef>
                        <a:spcAft>
                          <a:spcPts val="0"/>
                        </a:spcAft>
                        <a:buClrTx/>
                        <a:buSzTx/>
                        <a:buFont typeface="Arial" panose="020B0604020202020204" pitchFamily="34" charset="0"/>
                        <a:buChar char="•"/>
                      </a:pPr>
                      <a:r>
                        <a:rPr lang="ja-JP" altLang="en-US" sz="1000" kern="1200" dirty="0">
                          <a:solidFill>
                            <a:schemeClr val="dk1"/>
                          </a:solidFill>
                          <a:latin typeface="Meiryo UI" panose="020B0604030504040204" pitchFamily="50" charset="-128"/>
                          <a:ea typeface="Meiryo UI" panose="020B0604030504040204" pitchFamily="50" charset="-128"/>
                          <a:cs typeface="+mn-cs"/>
                        </a:rPr>
                        <a:t>(下水）未調査であった圧送管について、一部分が点検可能な技術が出来たが、代替施設がなければ補修等の対策ができない。</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0" indent="0" algn="l" defTabSz="914400" rtl="0" eaLnBrk="1" latinLnBrk="0" hangingPunct="1">
                        <a:buFont typeface="Arial" panose="020B0604020202020204" pitchFamily="34" charset="0"/>
                        <a:buNone/>
                      </a:pPr>
                      <a:r>
                        <a:rPr lang="ja-JP" altLang="en-US" sz="1000" kern="1200" dirty="0">
                          <a:solidFill>
                            <a:schemeClr val="dk1"/>
                          </a:solidFill>
                          <a:latin typeface="Meiryo UI" panose="020B0604030504040204" pitchFamily="50" charset="-128"/>
                          <a:ea typeface="Meiryo UI" panose="020B0604030504040204" pitchFamily="50" charset="-128"/>
                          <a:cs typeface="+mn-cs"/>
                        </a:rPr>
                        <a:t>・(設備全般）目標寿命が類似物により設定</a:t>
                      </a:r>
                      <a:endParaRPr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chemeClr val="dk1"/>
                          </a:solidFill>
                          <a:latin typeface="Meiryo UI" panose="020B0604030504040204" pitchFamily="50" charset="-128"/>
                          <a:ea typeface="Meiryo UI" panose="020B0604030504040204" pitchFamily="50" charset="-128"/>
                          <a:cs typeface="+mn-cs"/>
                        </a:rPr>
                        <a:t>　されている。</a:t>
                      </a:r>
                      <a:endParaRPr lang="en-US" altLang="ja-JP" sz="1000" kern="1200" dirty="0">
                        <a:solidFill>
                          <a:schemeClr val="dk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chemeClr val="dk1"/>
                          </a:solidFill>
                          <a:latin typeface="Meiryo UI" panose="020B0604030504040204" pitchFamily="50" charset="-128"/>
                          <a:ea typeface="Meiryo UI" panose="020B0604030504040204" pitchFamily="50" charset="-128"/>
                          <a:cs typeface="+mn-cs"/>
                        </a:rPr>
                        <a:t>・(下水）</a:t>
                      </a:r>
                      <a:r>
                        <a:rPr lang="ja-JP" altLang="en-US" sz="1000" kern="1200" dirty="0">
                          <a:solidFill>
                            <a:srgbClr val="FF0000"/>
                          </a:solidFill>
                          <a:latin typeface="Meiryo UI" panose="020B0604030504040204" pitchFamily="50" charset="-128"/>
                          <a:ea typeface="Meiryo UI" panose="020B0604030504040204" pitchFamily="50" charset="-128"/>
                          <a:cs typeface="+mn-cs"/>
                        </a:rPr>
                        <a:t>更新フローでは、小分類となる個別の</a:t>
                      </a:r>
                      <a:endParaRPr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rgbClr val="FF0000"/>
                          </a:solidFill>
                          <a:latin typeface="Meiryo UI" panose="020B0604030504040204" pitchFamily="50" charset="-128"/>
                          <a:ea typeface="Meiryo UI" panose="020B0604030504040204" pitchFamily="50" charset="-128"/>
                          <a:cs typeface="+mn-cs"/>
                        </a:rPr>
                        <a:t>　機器（ex.ポンプ本体）を評価することに</a:t>
                      </a:r>
                      <a:endParaRPr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rgbClr val="FF0000"/>
                          </a:solidFill>
                          <a:latin typeface="Meiryo UI" panose="020B0604030504040204" pitchFamily="50" charset="-128"/>
                          <a:ea typeface="Meiryo UI" panose="020B0604030504040204" pitchFamily="50" charset="-128"/>
                          <a:cs typeface="+mn-cs"/>
                        </a:rPr>
                        <a:t>　なっているが、一連の機器（ex.エンジン等を</a:t>
                      </a:r>
                      <a:endParaRPr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rgbClr val="FF0000"/>
                          </a:solidFill>
                          <a:latin typeface="Meiryo UI" panose="020B0604030504040204" pitchFamily="50" charset="-128"/>
                          <a:ea typeface="Meiryo UI" panose="020B0604030504040204" pitchFamily="50" charset="-128"/>
                          <a:cs typeface="+mn-cs"/>
                        </a:rPr>
                        <a:t>　加えた排水機器）をまとめた中分類単位で更</a:t>
                      </a:r>
                      <a:endParaRPr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rgbClr val="FF0000"/>
                          </a:solidFill>
                          <a:latin typeface="Meiryo UI" panose="020B0604030504040204" pitchFamily="50" charset="-128"/>
                          <a:ea typeface="Meiryo UI" panose="020B0604030504040204" pitchFamily="50" charset="-128"/>
                          <a:cs typeface="+mn-cs"/>
                        </a:rPr>
                        <a:t>　新・改築を行うほうが効率的・経済的な場合</a:t>
                      </a:r>
                      <a:endParaRPr lang="en-US" altLang="ja-JP" sz="1000" kern="1200" dirty="0">
                        <a:solidFill>
                          <a:srgbClr val="FF0000"/>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lang="ja-JP" altLang="en-US" sz="1000" kern="1200" dirty="0">
                          <a:solidFill>
                            <a:srgbClr val="FF0000"/>
                          </a:solidFill>
                          <a:latin typeface="Meiryo UI" panose="020B0604030504040204" pitchFamily="50" charset="-128"/>
                          <a:ea typeface="Meiryo UI" panose="020B0604030504040204" pitchFamily="50" charset="-128"/>
                          <a:cs typeface="+mn-cs"/>
                        </a:rPr>
                        <a:t>　がある</a:t>
                      </a:r>
                      <a:endParaRPr lang="ja-JP" sz="1000" dirty="0">
                        <a:latin typeface="Meiryo UI" panose="020B0604030504040204" pitchFamily="50" charset="-128"/>
                        <a:ea typeface="Meiryo UI" panose="020B0604030504040204" pitchFamily="50" charset="-128"/>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extLst>
                  <a:ext uri="{0D108BD9-81ED-4DB2-BD59-A6C34878D82A}">
                    <a16:rowId xmlns:a16="http://schemas.microsoft.com/office/drawing/2014/main" val="1541642200"/>
                  </a:ext>
                </a:extLst>
              </a:tr>
            </a:tbl>
          </a:graphicData>
        </a:graphic>
      </p:graphicFrame>
      <p:sp>
        <p:nvSpPr>
          <p:cNvPr id="13" name="スライド番号プレースホルダー 3">
            <a:extLst>
              <a:ext uri="{FF2B5EF4-FFF2-40B4-BE49-F238E27FC236}">
                <a16:creationId xmlns:a16="http://schemas.microsoft.com/office/drawing/2014/main" id="{B32CEE81-4DA5-46B5-9540-08582B5DB376}"/>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2</a:t>
            </a:fld>
            <a:endParaRPr lang="ja-JP" altLang="en-US" dirty="0"/>
          </a:p>
        </p:txBody>
      </p:sp>
    </p:spTree>
    <p:extLst>
      <p:ext uri="{BB962C8B-B14F-4D97-AF65-F5344CB8AC3E}">
        <p14:creationId xmlns:p14="http://schemas.microsoft.com/office/powerpoint/2010/main" val="366398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第１回全体検討部会　共通の確認課題</a:t>
            </a:r>
            <a:endParaRPr lang="en-US" altLang="ja-JP" sz="2800" dirty="0">
              <a:solidFill>
                <a:schemeClr val="bg1"/>
              </a:solidFill>
              <a:latin typeface="Meiryo UI" pitchFamily="50" charset="-128"/>
              <a:ea typeface="Meiryo UI" pitchFamily="50" charset="-128"/>
              <a:cs typeface="Meiryo UI" pitchFamily="50" charset="-128"/>
            </a:endParaRPr>
          </a:p>
        </p:txBody>
      </p:sp>
      <p:sp>
        <p:nvSpPr>
          <p:cNvPr id="8" name="テキスト ボックス 7">
            <a:extLst>
              <a:ext uri="{FF2B5EF4-FFF2-40B4-BE49-F238E27FC236}">
                <a16:creationId xmlns:a16="http://schemas.microsoft.com/office/drawing/2014/main" id="{CF86D39E-22B1-4F25-8960-BB95366C51E2}"/>
              </a:ext>
            </a:extLst>
          </p:cNvPr>
          <p:cNvSpPr txBox="1"/>
          <p:nvPr/>
        </p:nvSpPr>
        <p:spPr>
          <a:xfrm>
            <a:off x="-60960" y="581825"/>
            <a:ext cx="5634193" cy="400110"/>
          </a:xfrm>
          <a:prstGeom prst="rect">
            <a:avLst/>
          </a:prstGeom>
          <a:noFill/>
        </p:spPr>
        <p:txBody>
          <a:bodyPr wrap="square">
            <a:spAutoFit/>
          </a:bodyPr>
          <a:lstStyle/>
          <a:p>
            <a:pPr>
              <a:defRPr/>
            </a:pPr>
            <a:r>
              <a:rPr lang="ja-JP" altLang="en-US" sz="2000" dirty="0">
                <a:latin typeface="Meiryo UI"/>
                <a:ea typeface="Meiryo UI"/>
              </a:rPr>
              <a:t>■</a:t>
            </a:r>
            <a:r>
              <a:rPr lang="ja-JP" altLang="en-US" sz="2000" b="1" kern="100" dirty="0">
                <a:solidFill>
                  <a:prstClr val="black"/>
                </a:solidFill>
                <a:latin typeface="Georgia"/>
                <a:ea typeface="Meiryo UI"/>
                <a:cs typeface="Times New Roman"/>
              </a:rPr>
              <a:t>持続可能な維持管理の仕組みづくり</a:t>
            </a:r>
            <a:endParaRPr lang="en-US" altLang="ja-JP" sz="2000" b="1" kern="100" dirty="0">
              <a:solidFill>
                <a:prstClr val="black"/>
              </a:solidFill>
              <a:latin typeface="Georgia"/>
              <a:ea typeface="Meiryo UI"/>
              <a:cs typeface="Times New Roman"/>
            </a:endParaRPr>
          </a:p>
        </p:txBody>
      </p:sp>
      <p:pic>
        <p:nvPicPr>
          <p:cNvPr id="5" name="図 4">
            <a:extLst>
              <a:ext uri="{FF2B5EF4-FFF2-40B4-BE49-F238E27FC236}">
                <a16:creationId xmlns:a16="http://schemas.microsoft.com/office/drawing/2014/main" id="{97E80BE9-768D-462A-A302-DE2B18960704}"/>
              </a:ext>
            </a:extLst>
          </p:cNvPr>
          <p:cNvPicPr>
            <a:picLocks noChangeAspect="1"/>
          </p:cNvPicPr>
          <p:nvPr/>
        </p:nvPicPr>
        <p:blipFill>
          <a:blip r:embed="rId3"/>
          <a:stretch>
            <a:fillRect/>
          </a:stretch>
        </p:blipFill>
        <p:spPr>
          <a:xfrm>
            <a:off x="35541" y="969105"/>
            <a:ext cx="2974357" cy="2836665"/>
          </a:xfrm>
          <a:prstGeom prst="rect">
            <a:avLst/>
          </a:prstGeom>
        </p:spPr>
      </p:pic>
      <p:pic>
        <p:nvPicPr>
          <p:cNvPr id="12" name="図 11">
            <a:extLst>
              <a:ext uri="{FF2B5EF4-FFF2-40B4-BE49-F238E27FC236}">
                <a16:creationId xmlns:a16="http://schemas.microsoft.com/office/drawing/2014/main" id="{305E5355-D002-423F-91FB-BF5C8C648D3C}"/>
              </a:ext>
            </a:extLst>
          </p:cNvPr>
          <p:cNvPicPr>
            <a:picLocks noChangeAspect="1"/>
          </p:cNvPicPr>
          <p:nvPr/>
        </p:nvPicPr>
        <p:blipFill>
          <a:blip r:embed="rId4"/>
          <a:stretch>
            <a:fillRect/>
          </a:stretch>
        </p:blipFill>
        <p:spPr>
          <a:xfrm>
            <a:off x="3056871" y="981935"/>
            <a:ext cx="2974356" cy="2836665"/>
          </a:xfrm>
          <a:prstGeom prst="rect">
            <a:avLst/>
          </a:prstGeom>
        </p:spPr>
      </p:pic>
      <p:pic>
        <p:nvPicPr>
          <p:cNvPr id="14" name="図 13">
            <a:extLst>
              <a:ext uri="{FF2B5EF4-FFF2-40B4-BE49-F238E27FC236}">
                <a16:creationId xmlns:a16="http://schemas.microsoft.com/office/drawing/2014/main" id="{AADA8B51-0C21-4670-95BF-110DA4FC0FFB}"/>
              </a:ext>
            </a:extLst>
          </p:cNvPr>
          <p:cNvPicPr>
            <a:picLocks noChangeAspect="1"/>
          </p:cNvPicPr>
          <p:nvPr/>
        </p:nvPicPr>
        <p:blipFill>
          <a:blip r:embed="rId5"/>
          <a:stretch>
            <a:fillRect/>
          </a:stretch>
        </p:blipFill>
        <p:spPr>
          <a:xfrm>
            <a:off x="6078200" y="969106"/>
            <a:ext cx="2974355" cy="2917094"/>
          </a:xfrm>
          <a:prstGeom prst="rect">
            <a:avLst/>
          </a:prstGeom>
        </p:spPr>
      </p:pic>
      <p:pic>
        <p:nvPicPr>
          <p:cNvPr id="16" name="図 15">
            <a:extLst>
              <a:ext uri="{FF2B5EF4-FFF2-40B4-BE49-F238E27FC236}">
                <a16:creationId xmlns:a16="http://schemas.microsoft.com/office/drawing/2014/main" id="{44B80AFD-4244-4D9F-B600-A92316080F1B}"/>
              </a:ext>
            </a:extLst>
          </p:cNvPr>
          <p:cNvPicPr>
            <a:picLocks noChangeAspect="1"/>
          </p:cNvPicPr>
          <p:nvPr/>
        </p:nvPicPr>
        <p:blipFill>
          <a:blip r:embed="rId6"/>
          <a:stretch>
            <a:fillRect/>
          </a:stretch>
        </p:blipFill>
        <p:spPr>
          <a:xfrm>
            <a:off x="50438" y="3941026"/>
            <a:ext cx="2944561" cy="2823836"/>
          </a:xfrm>
          <a:prstGeom prst="rect">
            <a:avLst/>
          </a:prstGeom>
        </p:spPr>
      </p:pic>
      <p:pic>
        <p:nvPicPr>
          <p:cNvPr id="20" name="図 19">
            <a:extLst>
              <a:ext uri="{FF2B5EF4-FFF2-40B4-BE49-F238E27FC236}">
                <a16:creationId xmlns:a16="http://schemas.microsoft.com/office/drawing/2014/main" id="{2AAD22D2-79EA-44F8-94F1-F947F6776F39}"/>
              </a:ext>
            </a:extLst>
          </p:cNvPr>
          <p:cNvPicPr>
            <a:picLocks noChangeAspect="1"/>
          </p:cNvPicPr>
          <p:nvPr/>
        </p:nvPicPr>
        <p:blipFill>
          <a:blip r:embed="rId7"/>
          <a:stretch>
            <a:fillRect/>
          </a:stretch>
        </p:blipFill>
        <p:spPr>
          <a:xfrm>
            <a:off x="3093376" y="3941026"/>
            <a:ext cx="2957248" cy="2836665"/>
          </a:xfrm>
          <a:prstGeom prst="rect">
            <a:avLst/>
          </a:prstGeom>
        </p:spPr>
      </p:pic>
      <p:pic>
        <p:nvPicPr>
          <p:cNvPr id="22" name="図 21">
            <a:extLst>
              <a:ext uri="{FF2B5EF4-FFF2-40B4-BE49-F238E27FC236}">
                <a16:creationId xmlns:a16="http://schemas.microsoft.com/office/drawing/2014/main" id="{030AEB2E-0138-408F-A167-FAA01E54C0BC}"/>
              </a:ext>
            </a:extLst>
          </p:cNvPr>
          <p:cNvPicPr>
            <a:picLocks noChangeAspect="1"/>
          </p:cNvPicPr>
          <p:nvPr/>
        </p:nvPicPr>
        <p:blipFill>
          <a:blip r:embed="rId8"/>
          <a:stretch>
            <a:fillRect/>
          </a:stretch>
        </p:blipFill>
        <p:spPr>
          <a:xfrm>
            <a:off x="6149001" y="3941026"/>
            <a:ext cx="2944561" cy="2811008"/>
          </a:xfrm>
          <a:prstGeom prst="rect">
            <a:avLst/>
          </a:prstGeom>
        </p:spPr>
      </p:pic>
      <p:sp>
        <p:nvSpPr>
          <p:cNvPr id="11" name="スライド番号プレースホルダー 3">
            <a:extLst>
              <a:ext uri="{FF2B5EF4-FFF2-40B4-BE49-F238E27FC236}">
                <a16:creationId xmlns:a16="http://schemas.microsoft.com/office/drawing/2014/main" id="{38B28878-5168-4522-8C41-4B28B14B920D}"/>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3</a:t>
            </a:fld>
            <a:endParaRPr lang="ja-JP" altLang="en-US" dirty="0"/>
          </a:p>
        </p:txBody>
      </p:sp>
    </p:spTree>
    <p:extLst>
      <p:ext uri="{BB962C8B-B14F-4D97-AF65-F5344CB8AC3E}">
        <p14:creationId xmlns:p14="http://schemas.microsoft.com/office/powerpoint/2010/main" val="3594411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0E64AEF-306F-0386-EBBB-2C3EC575DECB}"/>
              </a:ext>
            </a:extLst>
          </p:cNvPr>
          <p:cNvSpPr txBox="1"/>
          <p:nvPr/>
        </p:nvSpPr>
        <p:spPr>
          <a:xfrm>
            <a:off x="2170" y="0"/>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第１回全体検討部会　共通の確認課題</a:t>
            </a:r>
            <a:endParaRPr lang="en-US" altLang="ja-JP" sz="2800" dirty="0">
              <a:solidFill>
                <a:schemeClr val="bg1"/>
              </a:solidFill>
              <a:latin typeface="Meiryo UI" pitchFamily="50" charset="-128"/>
              <a:ea typeface="Meiryo UI" pitchFamily="50" charset="-128"/>
              <a:cs typeface="Meiryo UI" pitchFamily="50" charset="-128"/>
            </a:endParaRPr>
          </a:p>
        </p:txBody>
      </p:sp>
      <p:sp>
        <p:nvSpPr>
          <p:cNvPr id="4" name="テキスト ボックス 3">
            <a:extLst>
              <a:ext uri="{FF2B5EF4-FFF2-40B4-BE49-F238E27FC236}">
                <a16:creationId xmlns:a16="http://schemas.microsoft.com/office/drawing/2014/main" id="{8FE4CA7F-FF6A-B714-8E9C-E7160BF80770}"/>
              </a:ext>
            </a:extLst>
          </p:cNvPr>
          <p:cNvSpPr txBox="1"/>
          <p:nvPr/>
        </p:nvSpPr>
        <p:spPr>
          <a:xfrm>
            <a:off x="371242" y="1291718"/>
            <a:ext cx="2169041" cy="369332"/>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800" dirty="0">
                <a:latin typeface="Meiryo UI"/>
                <a:ea typeface="Meiryo UI"/>
              </a:rPr>
              <a:t>◆点検等の</a:t>
            </a:r>
            <a:r>
              <a:rPr lang="ja-JP" altLang="en-US" sz="1800" dirty="0">
                <a:latin typeface="Meiryo UI"/>
                <a:ea typeface="Meiryo UI"/>
              </a:rPr>
              <a:t>課題</a:t>
            </a:r>
            <a:endParaRPr kumimoji="1" lang="en-US" altLang="ja-JP" sz="1800" dirty="0">
              <a:latin typeface="Meiryo UI"/>
              <a:ea typeface="Meiryo UI"/>
            </a:endParaRPr>
          </a:p>
        </p:txBody>
      </p:sp>
      <p:graphicFrame>
        <p:nvGraphicFramePr>
          <p:cNvPr id="7" name="表 36">
            <a:extLst>
              <a:ext uri="{FF2B5EF4-FFF2-40B4-BE49-F238E27FC236}">
                <a16:creationId xmlns:a16="http://schemas.microsoft.com/office/drawing/2014/main" id="{DA665018-CE0B-ADFE-0863-AE7DC48E6F0C}"/>
              </a:ext>
            </a:extLst>
          </p:cNvPr>
          <p:cNvGraphicFramePr>
            <a:graphicFrameLocks noGrp="1"/>
          </p:cNvGraphicFramePr>
          <p:nvPr/>
        </p:nvGraphicFramePr>
        <p:xfrm>
          <a:off x="371242" y="1675171"/>
          <a:ext cx="8552623" cy="1740789"/>
        </p:xfrm>
        <a:graphic>
          <a:graphicData uri="http://schemas.openxmlformats.org/drawingml/2006/table">
            <a:tbl>
              <a:tblPr firstRow="1" bandRow="1">
                <a:tableStyleId>{5C22544A-7EE6-4342-B048-85BDC9FD1C3A}</a:tableStyleId>
              </a:tblPr>
              <a:tblGrid>
                <a:gridCol w="406514">
                  <a:extLst>
                    <a:ext uri="{9D8B030D-6E8A-4147-A177-3AD203B41FA5}">
                      <a16:colId xmlns:a16="http://schemas.microsoft.com/office/drawing/2014/main" val="3372811264"/>
                    </a:ext>
                  </a:extLst>
                </a:gridCol>
                <a:gridCol w="3819644">
                  <a:extLst>
                    <a:ext uri="{9D8B030D-6E8A-4147-A177-3AD203B41FA5}">
                      <a16:colId xmlns:a16="http://schemas.microsoft.com/office/drawing/2014/main" val="2716969736"/>
                    </a:ext>
                  </a:extLst>
                </a:gridCol>
                <a:gridCol w="4326465">
                  <a:extLst>
                    <a:ext uri="{9D8B030D-6E8A-4147-A177-3AD203B41FA5}">
                      <a16:colId xmlns:a16="http://schemas.microsoft.com/office/drawing/2014/main" val="729234138"/>
                    </a:ext>
                  </a:extLst>
                </a:gridCol>
              </a:tblGrid>
              <a:tr h="3897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dirty="0">
                          <a:latin typeface="Meiryo UI"/>
                          <a:ea typeface="Meiryo UI"/>
                        </a:rPr>
                        <a:t>NO.</a:t>
                      </a:r>
                      <a:endParaRPr kumimoji="1" lang="ja-JP" altLang="en-US" sz="1100" b="0" dirty="0">
                        <a:latin typeface="Meiryo UI"/>
                        <a:ea typeface="Meiryo UI"/>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dirty="0">
                          <a:latin typeface="Meiryo UI"/>
                          <a:ea typeface="Meiryo UI"/>
                        </a:rPr>
                        <a:t>点検等の</a:t>
                      </a:r>
                      <a:r>
                        <a:rPr lang="ja-JP" altLang="en-US" sz="1200" b="1" dirty="0">
                          <a:latin typeface="Meiryo UI"/>
                          <a:ea typeface="Meiryo UI"/>
                        </a:rPr>
                        <a:t>課題（</a:t>
                      </a:r>
                      <a:r>
                        <a:rPr kumimoji="1" lang="ja-JP" altLang="en-US" sz="1200" b="1" dirty="0">
                          <a:latin typeface="Meiryo UI"/>
                          <a:ea typeface="Meiryo UI"/>
                        </a:rPr>
                        <a:t>まとめ</a:t>
                      </a:r>
                      <a:r>
                        <a:rPr lang="ja-JP" altLang="en-US" sz="1200" b="1" dirty="0">
                          <a:latin typeface="Meiryo UI"/>
                          <a:ea typeface="Meiryo UI"/>
                        </a:rPr>
                        <a:t>）</a:t>
                      </a:r>
                      <a:endParaRPr kumimoji="1" lang="en-US" altLang="ja-JP" sz="1200" b="1" dirty="0">
                        <a:latin typeface="Meiryo UI"/>
                        <a:ea typeface="Meiryo U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dirty="0">
                          <a:latin typeface="Meiryo UI"/>
                          <a:ea typeface="Meiryo UI"/>
                        </a:rPr>
                        <a:t>全体として定期点検等を適切に実施してきたが以下の課題を確認</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lnSpc>
                          <a:spcPct val="100000"/>
                        </a:lnSpc>
                      </a:pPr>
                      <a:r>
                        <a:rPr kumimoji="1" lang="ja-JP" altLang="en-US" sz="1200" dirty="0">
                          <a:latin typeface="Meiryo UI"/>
                          <a:ea typeface="Meiryo UI"/>
                        </a:rPr>
                        <a:t>取組方針</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925649540"/>
                  </a:ext>
                </a:extLst>
              </a:tr>
              <a:tr h="438023">
                <a:tc>
                  <a:txBody>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1" lang="en-US" altLang="ja-JP" sz="1200" kern="1200" dirty="0">
                          <a:solidFill>
                            <a:schemeClr val="dk1"/>
                          </a:solidFill>
                          <a:latin typeface="Meiryo UI"/>
                          <a:ea typeface="Meiryo UI"/>
                          <a:cs typeface="+mn-cs"/>
                        </a:rPr>
                        <a:t>1</a:t>
                      </a:r>
                      <a:endParaRPr kumimoji="1" lang="ja-JP" altLang="en-US" sz="1200" kern="1200" dirty="0">
                        <a:solidFill>
                          <a:schemeClr val="dk1"/>
                        </a:solidFill>
                        <a:latin typeface="Meiryo UI"/>
                        <a:ea typeface="Meiryo UI"/>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a:buChar char="•"/>
                        <a:tabLst/>
                        <a:defRPr/>
                      </a:pPr>
                      <a:r>
                        <a:rPr kumimoji="1" lang="ja-JP" altLang="en-US" sz="1200" b="1" u="sng" kern="1200" dirty="0">
                          <a:solidFill>
                            <a:schemeClr val="dk1"/>
                          </a:solidFill>
                          <a:latin typeface="Meiryo UI"/>
                          <a:ea typeface="Meiryo UI"/>
                          <a:cs typeface="+mn-cs"/>
                        </a:rPr>
                        <a:t>補修履歴等のデータの</a:t>
                      </a:r>
                      <a:r>
                        <a:rPr lang="ja-JP" altLang="en-US" sz="1200" b="1" u="sng" kern="1200" dirty="0">
                          <a:solidFill>
                            <a:schemeClr val="dk1"/>
                          </a:solidFill>
                          <a:latin typeface="Meiryo UI"/>
                          <a:ea typeface="Meiryo UI"/>
                          <a:cs typeface="+mn-cs"/>
                        </a:rPr>
                        <a:t>更なる</a:t>
                      </a:r>
                      <a:r>
                        <a:rPr kumimoji="1" lang="ja-JP" altLang="en-US" sz="1200" b="1" u="sng" kern="1200" dirty="0">
                          <a:solidFill>
                            <a:schemeClr val="dk1"/>
                          </a:solidFill>
                          <a:latin typeface="Meiryo UI"/>
                          <a:ea typeface="Meiryo UI"/>
                          <a:cs typeface="+mn-cs"/>
                        </a:rPr>
                        <a:t>蓄積・活用</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171450" marR="0" lvl="0" indent="-171450" algn="l" rtl="0" eaLnBrk="1" fontAlgn="auto" latinLnBrk="0" hangingPunct="1">
                        <a:lnSpc>
                          <a:spcPct val="150000"/>
                        </a:lnSpc>
                        <a:spcBef>
                          <a:spcPts val="0"/>
                        </a:spcBef>
                        <a:spcAft>
                          <a:spcPts val="0"/>
                        </a:spcAft>
                        <a:buClrTx/>
                        <a:buSzTx/>
                        <a:buFont typeface="Wingdings" panose="05000000000000000000" pitchFamily="2" charset="2"/>
                        <a:buChar char="Ø"/>
                      </a:pPr>
                      <a:r>
                        <a:rPr lang="ja-JP" altLang="en-US" sz="1200" kern="1200" dirty="0">
                          <a:solidFill>
                            <a:schemeClr val="dk1"/>
                          </a:solidFill>
                          <a:latin typeface="Meiryo UI"/>
                          <a:ea typeface="Meiryo UI"/>
                          <a:cs typeface="+mn-cs"/>
                        </a:rPr>
                        <a:t>一部未入力</a:t>
                      </a:r>
                      <a:r>
                        <a:rPr kumimoji="1" lang="ja-JP" altLang="en-US" sz="1200" kern="1200" dirty="0">
                          <a:solidFill>
                            <a:schemeClr val="dk1"/>
                          </a:solidFill>
                          <a:latin typeface="Meiryo UI"/>
                          <a:ea typeface="Meiryo UI"/>
                          <a:cs typeface="+mn-cs"/>
                        </a:rPr>
                        <a:t>データの電子化</a:t>
                      </a:r>
                      <a:endParaRPr lang="en-US" altLang="ja-JP" sz="1200" kern="1200" dirty="0">
                        <a:solidFill>
                          <a:schemeClr val="dk1"/>
                        </a:solidFill>
                        <a:latin typeface="Meiryo UI"/>
                        <a:ea typeface="Meiryo UI"/>
                        <a:cs typeface="+mn-cs"/>
                      </a:endParaRPr>
                    </a:p>
                    <a:p>
                      <a:pPr marL="171450" marR="0" lvl="0" indent="-171450" algn="l" defTabSz="914400">
                        <a:lnSpc>
                          <a:spcPct val="150000"/>
                        </a:lnSpc>
                        <a:spcBef>
                          <a:spcPts val="0"/>
                        </a:spcBef>
                        <a:spcAft>
                          <a:spcPts val="0"/>
                        </a:spcAft>
                        <a:buClrTx/>
                        <a:buSzTx/>
                        <a:buFont typeface="Wingdings" panose="05000000000000000000" pitchFamily="2" charset="2"/>
                        <a:buChar char="Ø"/>
                        <a:tabLst/>
                        <a:defRPr/>
                      </a:pPr>
                      <a:r>
                        <a:rPr kumimoji="1" lang="ja-JP" altLang="en-US" sz="1200" kern="1200" dirty="0">
                          <a:solidFill>
                            <a:schemeClr val="dk1"/>
                          </a:solidFill>
                          <a:latin typeface="Meiryo UI"/>
                          <a:ea typeface="Meiryo UI"/>
                          <a:cs typeface="+mn-cs"/>
                        </a:rPr>
                        <a:t>蓄積データを用いて</a:t>
                      </a:r>
                      <a:r>
                        <a:rPr lang="ja-JP" altLang="en-US" sz="1200" kern="1200" dirty="0">
                          <a:solidFill>
                            <a:schemeClr val="dk1"/>
                          </a:solidFill>
                          <a:latin typeface="Meiryo UI"/>
                          <a:ea typeface="Meiryo UI"/>
                          <a:cs typeface="+mn-cs"/>
                        </a:rPr>
                        <a:t>、より効果的な維持管理方策の検討（劣化曲線の精度向上等）</a:t>
                      </a:r>
                      <a:r>
                        <a:rPr kumimoji="1" lang="ja-JP" altLang="en-US" sz="1200" kern="1200" dirty="0">
                          <a:solidFill>
                            <a:schemeClr val="dk1"/>
                          </a:solidFill>
                          <a:latin typeface="Meiryo UI"/>
                          <a:ea typeface="Meiryo UI"/>
                          <a:cs typeface="+mn-cs"/>
                        </a:rPr>
                        <a:t>に利用する。</a:t>
                      </a:r>
                      <a:endParaRPr kumimoji="1" lang="en-US" altLang="ja-JP" sz="1200" kern="1200" dirty="0">
                        <a:solidFill>
                          <a:schemeClr val="dk1"/>
                        </a:solidFill>
                        <a:latin typeface="Meiryo UI"/>
                        <a:ea typeface="Meiryo UI"/>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extLst>
                  <a:ext uri="{0D108BD9-81ED-4DB2-BD59-A6C34878D82A}">
                    <a16:rowId xmlns:a16="http://schemas.microsoft.com/office/drawing/2014/main" val="869575246"/>
                  </a:ext>
                </a:extLst>
              </a:tr>
              <a:tr h="438023">
                <a:tc>
                  <a:txBody>
                    <a:bodyPr/>
                    <a:lstStyle/>
                    <a:p>
                      <a:pPr marL="0" marR="0" lvl="0" indent="0" algn="ctr" defTabSz="914400" rtl="0" eaLnBrk="1" fontAlgn="auto" latinLnBrk="0" hangingPunct="1">
                        <a:lnSpc>
                          <a:spcPct val="150000"/>
                        </a:lnSpc>
                        <a:spcBef>
                          <a:spcPts val="0"/>
                        </a:spcBef>
                        <a:spcAft>
                          <a:spcPts val="0"/>
                        </a:spcAft>
                        <a:buClrTx/>
                        <a:buSzTx/>
                        <a:buFont typeface="Arial"/>
                        <a:buNone/>
                        <a:tabLst/>
                        <a:defRPr/>
                      </a:pPr>
                      <a:r>
                        <a:rPr kumimoji="1" lang="en-US" altLang="ja-JP" sz="1200" kern="1200" dirty="0">
                          <a:solidFill>
                            <a:schemeClr val="dk1"/>
                          </a:solidFill>
                          <a:latin typeface="Meiryo UI"/>
                          <a:ea typeface="Meiryo UI"/>
                          <a:cs typeface="+mn-cs"/>
                        </a:rPr>
                        <a:t>2</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a:buChar char="•"/>
                        <a:tabLst/>
                        <a:defRPr/>
                      </a:pPr>
                      <a:r>
                        <a:rPr kumimoji="1" lang="ja-JP" altLang="en-US" sz="1100" kern="1200" dirty="0">
                          <a:solidFill>
                            <a:schemeClr val="dk1"/>
                          </a:solidFill>
                          <a:latin typeface="Meiryo UI" panose="020B0604030504040204" pitchFamily="50" charset="-128"/>
                          <a:ea typeface="Meiryo UI" panose="020B0604030504040204" pitchFamily="50" charset="-128"/>
                          <a:cs typeface="+mn-cs"/>
                        </a:rPr>
                        <a:t>点検が効率的にできていない、不可視部分の点検が未実施</a:t>
                      </a:r>
                      <a:endParaRPr kumimoji="1" lang="en-US" altLang="ja-JP" sz="1100" kern="1200" dirty="0">
                        <a:solidFill>
                          <a:schemeClr val="dk1"/>
                        </a:solidFill>
                        <a:latin typeface="Meiryo UI" panose="020B0604030504040204" pitchFamily="50" charset="-128"/>
                        <a:ea typeface="Meiryo UI" panose="020B0604030504040204" pitchFamily="50" charset="-128"/>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1" lang="ja-JP" altLang="en-US" sz="1100" b="1" u="sng" kern="1200" dirty="0">
                          <a:solidFill>
                            <a:schemeClr val="dk1"/>
                          </a:solidFill>
                          <a:latin typeface="Meiryo UI" panose="020B0604030504040204" pitchFamily="50" charset="-128"/>
                          <a:ea typeface="Meiryo UI" panose="020B0604030504040204" pitchFamily="50" charset="-128"/>
                          <a:cs typeface="+mn-cs"/>
                        </a:rPr>
                        <a:t>新技術の活用・導入を検討</a:t>
                      </a:r>
                      <a:endParaRPr kumimoji="1" lang="en-US" altLang="ja-JP" sz="1100" b="1" u="sng" kern="1200" dirty="0">
                        <a:solidFill>
                          <a:schemeClr val="dk1"/>
                        </a:solidFill>
                        <a:latin typeface="Meiryo UI" panose="020B0604030504040204" pitchFamily="50" charset="-128"/>
                        <a:ea typeface="Meiryo UI" panose="020B0604030504040204" pitchFamily="50" charset="-128"/>
                        <a:cs typeface="+mn-cs"/>
                      </a:endParaRPr>
                    </a:p>
                  </a:txBody>
                  <a:tcP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extLst>
                  <a:ext uri="{0D108BD9-81ED-4DB2-BD59-A6C34878D82A}">
                    <a16:rowId xmlns:a16="http://schemas.microsoft.com/office/drawing/2014/main" val="3849205286"/>
                  </a:ext>
                </a:extLst>
              </a:tr>
            </a:tbl>
          </a:graphicData>
        </a:graphic>
      </p:graphicFrame>
      <p:sp>
        <p:nvSpPr>
          <p:cNvPr id="9" name="テキスト ボックス 8">
            <a:extLst>
              <a:ext uri="{FF2B5EF4-FFF2-40B4-BE49-F238E27FC236}">
                <a16:creationId xmlns:a16="http://schemas.microsoft.com/office/drawing/2014/main" id="{B8FD08A6-A411-D9BA-F890-310D33AE920C}"/>
              </a:ext>
            </a:extLst>
          </p:cNvPr>
          <p:cNvSpPr txBox="1"/>
          <p:nvPr/>
        </p:nvSpPr>
        <p:spPr>
          <a:xfrm>
            <a:off x="294167" y="3541627"/>
            <a:ext cx="2009553" cy="369332"/>
          </a:xfrm>
          <a:prstGeom prst="rect">
            <a:avLst/>
          </a:prstGeom>
          <a:noFill/>
        </p:spPr>
        <p:txBody>
          <a:bodyPr wrap="square">
            <a:spAutoFit/>
          </a:bodyPr>
          <a:lstStyle/>
          <a:p>
            <a:pPr>
              <a:lnSpc>
                <a:spcPct val="100000"/>
              </a:lnSpc>
            </a:pPr>
            <a:r>
              <a:rPr lang="ja-JP" altLang="en-US" sz="1800" dirty="0">
                <a:latin typeface="Meiryo UI"/>
                <a:ea typeface="Meiryo UI"/>
              </a:rPr>
              <a:t>◆予防保全の</a:t>
            </a:r>
            <a:r>
              <a:rPr kumimoji="1" lang="ja-JP" altLang="en-US" sz="1800" dirty="0">
                <a:latin typeface="Meiryo UI"/>
                <a:ea typeface="Meiryo UI"/>
              </a:rPr>
              <a:t>課題</a:t>
            </a:r>
            <a:endParaRPr kumimoji="1" lang="en-US" altLang="ja-JP" sz="1800" dirty="0">
              <a:latin typeface="Meiryo UI"/>
              <a:ea typeface="Meiryo UI"/>
            </a:endParaRPr>
          </a:p>
        </p:txBody>
      </p:sp>
      <p:graphicFrame>
        <p:nvGraphicFramePr>
          <p:cNvPr id="10" name="表 36">
            <a:extLst>
              <a:ext uri="{FF2B5EF4-FFF2-40B4-BE49-F238E27FC236}">
                <a16:creationId xmlns:a16="http://schemas.microsoft.com/office/drawing/2014/main" id="{C1342F8C-282C-59A9-CD93-3DBE7262E74A}"/>
              </a:ext>
            </a:extLst>
          </p:cNvPr>
          <p:cNvGraphicFramePr>
            <a:graphicFrameLocks noGrp="1"/>
          </p:cNvGraphicFramePr>
          <p:nvPr/>
        </p:nvGraphicFramePr>
        <p:xfrm>
          <a:off x="371242" y="3910959"/>
          <a:ext cx="8552623" cy="2688291"/>
        </p:xfrm>
        <a:graphic>
          <a:graphicData uri="http://schemas.openxmlformats.org/drawingml/2006/table">
            <a:tbl>
              <a:tblPr firstRow="1" bandRow="1">
                <a:tableStyleId>{5C22544A-7EE6-4342-B048-85BDC9FD1C3A}</a:tableStyleId>
              </a:tblPr>
              <a:tblGrid>
                <a:gridCol w="436682">
                  <a:extLst>
                    <a:ext uri="{9D8B030D-6E8A-4147-A177-3AD203B41FA5}">
                      <a16:colId xmlns:a16="http://schemas.microsoft.com/office/drawing/2014/main" val="3372811264"/>
                    </a:ext>
                  </a:extLst>
                </a:gridCol>
                <a:gridCol w="3649776">
                  <a:extLst>
                    <a:ext uri="{9D8B030D-6E8A-4147-A177-3AD203B41FA5}">
                      <a16:colId xmlns:a16="http://schemas.microsoft.com/office/drawing/2014/main" val="502311347"/>
                    </a:ext>
                  </a:extLst>
                </a:gridCol>
                <a:gridCol w="4466165">
                  <a:extLst>
                    <a:ext uri="{9D8B030D-6E8A-4147-A177-3AD203B41FA5}">
                      <a16:colId xmlns:a16="http://schemas.microsoft.com/office/drawing/2014/main" val="3601669040"/>
                    </a:ext>
                  </a:extLst>
                </a:gridCol>
              </a:tblGrid>
              <a:tr h="0">
                <a:tc>
                  <a:txBody>
                    <a:bodyPr/>
                    <a:lstStyle/>
                    <a:p>
                      <a:pPr algn="ctr">
                        <a:lnSpc>
                          <a:spcPct val="100000"/>
                        </a:lnSpc>
                      </a:pPr>
                      <a:r>
                        <a:rPr kumimoji="1" lang="en-US" altLang="ja-JP" sz="1200" b="0" u="none" dirty="0">
                          <a:latin typeface="Meiryo UI" panose="020B0604030504040204" pitchFamily="50" charset="-128"/>
                          <a:ea typeface="Meiryo UI" panose="020B0604030504040204" pitchFamily="50" charset="-128"/>
                        </a:rPr>
                        <a:t>NO.</a:t>
                      </a:r>
                      <a:endParaRPr kumimoji="1" lang="ja-JP" altLang="en-US" sz="1200" b="0" u="none" dirty="0">
                        <a:latin typeface="Meiryo UI"/>
                        <a:ea typeface="Meiryo UI"/>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lnSpc>
                          <a:spcPct val="100000"/>
                        </a:lnSpc>
                      </a:pPr>
                      <a:r>
                        <a:rPr kumimoji="1" lang="ja-JP" altLang="en-US" sz="1200" dirty="0">
                          <a:latin typeface="Meiryo UI" panose="020B0604030504040204" pitchFamily="50" charset="-128"/>
                          <a:ea typeface="Meiryo UI" panose="020B0604030504040204" pitchFamily="50" charset="-128"/>
                        </a:rPr>
                        <a:t>課題のまとめ</a:t>
                      </a:r>
                      <a:endParaRPr kumimoji="1" lang="ja-JP" altLang="en-US" sz="1200" dirty="0">
                        <a:latin typeface="Meiryo UI"/>
                        <a:ea typeface="Meiryo UI"/>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tc>
                  <a:txBody>
                    <a:bodyPr/>
                    <a:lstStyle/>
                    <a:p>
                      <a:pPr algn="ctr">
                        <a:lnSpc>
                          <a:spcPct val="100000"/>
                        </a:lnSpc>
                      </a:pPr>
                      <a:r>
                        <a:rPr kumimoji="1" lang="ja-JP" altLang="en-US" sz="1200" dirty="0">
                          <a:latin typeface="Meiryo UI"/>
                          <a:ea typeface="Meiryo UI"/>
                        </a:rPr>
                        <a:t>取組方針</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925649540"/>
                  </a:ext>
                </a:extLst>
              </a:tr>
              <a:tr h="1042157">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sz="1200" b="0" i="0" u="none" strike="noStrike" kern="1200" noProof="0" dirty="0">
                          <a:solidFill>
                            <a:schemeClr val="dk1"/>
                          </a:solidFill>
                          <a:latin typeface="Meiryo UI"/>
                        </a:rPr>
                        <a:t>3</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1" u="sng" kern="1200" dirty="0">
                          <a:solidFill>
                            <a:schemeClr val="dk1"/>
                          </a:solidFill>
                          <a:latin typeface="Meiryo UI"/>
                          <a:ea typeface="Meiryo UI"/>
                          <a:cs typeface="+mn-cs"/>
                        </a:rPr>
                        <a:t>目標管理水準が</a:t>
                      </a:r>
                      <a:r>
                        <a:rPr lang="ja-JP" altLang="en-US" sz="1200" b="1" u="sng" kern="1200" dirty="0">
                          <a:solidFill>
                            <a:schemeClr val="dk1"/>
                          </a:solidFill>
                          <a:latin typeface="Meiryo UI"/>
                          <a:ea typeface="Meiryo UI"/>
                          <a:cs typeface="+mn-cs"/>
                        </a:rPr>
                        <a:t>最適か検証</a:t>
                      </a:r>
                      <a:r>
                        <a:rPr kumimoji="1" lang="ja-JP" altLang="en-US" sz="1200" b="1" u="sng" kern="1200" dirty="0">
                          <a:solidFill>
                            <a:schemeClr val="dk1"/>
                          </a:solidFill>
                          <a:latin typeface="Meiryo UI"/>
                          <a:ea typeface="Meiryo UI"/>
                          <a:cs typeface="+mn-cs"/>
                        </a:rPr>
                        <a:t>が</a:t>
                      </a:r>
                      <a:r>
                        <a:rPr lang="ja-JP" altLang="en-US" sz="1200" b="1" u="sng" kern="1200" dirty="0">
                          <a:solidFill>
                            <a:schemeClr val="dk1"/>
                          </a:solidFill>
                          <a:latin typeface="Meiryo UI"/>
                          <a:ea typeface="Meiryo UI"/>
                          <a:cs typeface="+mn-cs"/>
                        </a:rPr>
                        <a:t>必要</a:t>
                      </a:r>
                      <a:r>
                        <a:rPr kumimoji="1" lang="ja-JP" altLang="en-US" sz="1200" b="1" u="sng" kern="1200" dirty="0">
                          <a:solidFill>
                            <a:schemeClr val="dk1"/>
                          </a:solidFill>
                          <a:latin typeface="Meiryo UI"/>
                          <a:ea typeface="Meiryo UI"/>
                          <a:cs typeface="+mn-cs"/>
                        </a:rPr>
                        <a:t>ではないか</a:t>
                      </a:r>
                    </a:p>
                    <a:p>
                      <a:pPr marL="0" marR="0" lvl="0" indent="0" algn="l">
                        <a:lnSpc>
                          <a:spcPct val="100000"/>
                        </a:lnSpc>
                        <a:spcBef>
                          <a:spcPts val="0"/>
                        </a:spcBef>
                        <a:spcAft>
                          <a:spcPts val="0"/>
                        </a:spcAft>
                        <a:buClrTx/>
                        <a:buSzTx/>
                        <a:buNone/>
                      </a:pPr>
                      <a:r>
                        <a:rPr lang="en-US" altLang="ja-JP" sz="1200" b="0" i="0" u="none" strike="noStrike" kern="1200" noProof="0" dirty="0">
                          <a:solidFill>
                            <a:schemeClr val="dk1"/>
                          </a:solidFill>
                          <a:latin typeface="Meiryo UI"/>
                        </a:rPr>
                        <a:t>  </a:t>
                      </a:r>
                      <a:r>
                        <a:rPr lang="en-US" altLang="ja-JP" sz="1200" b="0" i="0" u="none" strike="noStrike" kern="1200" noProof="0" dirty="0" err="1">
                          <a:solidFill>
                            <a:schemeClr val="dk1"/>
                          </a:solidFill>
                          <a:latin typeface="Meiryo UI"/>
                        </a:rPr>
                        <a:t>Ex.他自治体と比べて健全性が高い施設の割合</a:t>
                      </a:r>
                      <a:endParaRPr lang="en-US" altLang="ja-JP" sz="1200" b="0" i="0" u="none" strike="noStrike" kern="1200" noProof="0" dirty="0">
                        <a:solidFill>
                          <a:schemeClr val="dk1"/>
                        </a:solidFill>
                        <a:latin typeface="Meiryo UI"/>
                      </a:endParaRPr>
                    </a:p>
                    <a:p>
                      <a:pPr marL="0" marR="0" lvl="0" indent="0" algn="l">
                        <a:lnSpc>
                          <a:spcPct val="100000"/>
                        </a:lnSpc>
                        <a:spcBef>
                          <a:spcPts val="0"/>
                        </a:spcBef>
                        <a:spcAft>
                          <a:spcPts val="0"/>
                        </a:spcAft>
                        <a:buClrTx/>
                        <a:buSzTx/>
                        <a:buNone/>
                      </a:pPr>
                      <a:r>
                        <a:rPr lang="ja-JP" altLang="en-US" sz="1200" b="0" i="0" u="none" strike="noStrike" kern="1200" noProof="0" dirty="0">
                          <a:solidFill>
                            <a:schemeClr val="dk1"/>
                          </a:solidFill>
                          <a:latin typeface="Meiryo UI"/>
                        </a:rPr>
                        <a:t>　　 </a:t>
                      </a:r>
                      <a:r>
                        <a:rPr lang="en-US" altLang="ja-JP" sz="1200" b="0" i="0" u="none" strike="noStrike" kern="1200" noProof="0" dirty="0" err="1">
                          <a:solidFill>
                            <a:schemeClr val="dk1"/>
                          </a:solidFill>
                          <a:latin typeface="Meiryo UI"/>
                        </a:rPr>
                        <a:t>が大きい</a:t>
                      </a:r>
                      <a:endParaRPr lang="en-US" altLang="ja-JP" sz="1200" b="0" i="0" u="none" strike="noStrike" kern="1200" noProof="0" dirty="0">
                        <a:solidFill>
                          <a:schemeClr val="dk1"/>
                        </a:solidFill>
                        <a:latin typeface="Meiryo UI"/>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u="none" kern="1200" dirty="0">
                          <a:solidFill>
                            <a:schemeClr val="dk1"/>
                          </a:solidFill>
                          <a:latin typeface="Meiryo UI"/>
                          <a:ea typeface="Meiryo UI"/>
                          <a:cs typeface="+mn-cs"/>
                        </a:rPr>
                        <a:t>蓄積されたデータに基づく劣化曲線を確認し、最適</a:t>
                      </a:r>
                      <a:r>
                        <a:rPr kumimoji="1" lang="en-US" altLang="ja-JP" sz="1200" b="0" u="none" kern="1200" dirty="0">
                          <a:solidFill>
                            <a:schemeClr val="dk1"/>
                          </a:solidFill>
                          <a:latin typeface="Meiryo UI"/>
                          <a:ea typeface="Meiryo UI"/>
                          <a:cs typeface="+mn-cs"/>
                        </a:rPr>
                        <a:t>LCC</a:t>
                      </a:r>
                      <a:r>
                        <a:rPr kumimoji="1" lang="ja-JP" altLang="en-US" sz="1200" b="0" u="none" kern="1200" dirty="0">
                          <a:solidFill>
                            <a:schemeClr val="dk1"/>
                          </a:solidFill>
                          <a:latin typeface="Meiryo UI"/>
                          <a:ea typeface="Meiryo UI"/>
                          <a:cs typeface="+mn-cs"/>
                        </a:rPr>
                        <a:t>に基づいた目標管理水準を検討</a:t>
                      </a:r>
                      <a:endParaRPr kumimoji="1" lang="en-US" altLang="ja-JP" sz="1200" b="0" u="none" kern="1200" dirty="0">
                        <a:solidFill>
                          <a:schemeClr val="dk1"/>
                        </a:solidFill>
                        <a:latin typeface="Meiryo UI"/>
                        <a:ea typeface="Meiryo UI"/>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0" u="none" kern="1200" dirty="0">
                          <a:solidFill>
                            <a:schemeClr val="dk1"/>
                          </a:solidFill>
                          <a:latin typeface="Meiryo UI" panose="020B0604030504040204" pitchFamily="50" charset="-128"/>
                          <a:ea typeface="Meiryo UI" panose="020B0604030504040204" pitchFamily="50" charset="-128"/>
                          <a:cs typeface="+mn-cs"/>
                        </a:rPr>
                        <a:t>時間管理型の施設について、最適な管理水準を検討</a:t>
                      </a:r>
                      <a:endParaRPr kumimoji="1" lang="en-US" altLang="ja-JP" sz="1200" b="0" u="none" kern="1200" dirty="0">
                        <a:solidFill>
                          <a:schemeClr val="dk1"/>
                        </a:solidFill>
                        <a:latin typeface="Meiryo UI" panose="020B0604030504040204" pitchFamily="50" charset="-128"/>
                        <a:ea typeface="Meiryo UI" panose="020B0604030504040204" pitchFamily="50" charset="-128"/>
                        <a:cs typeface="+mn-cs"/>
                      </a:endParaRPr>
                    </a:p>
                    <a:p>
                      <a:pPr marL="171450" indent="-171450" algn="l" defTabSz="914400" rtl="0" eaLnBrk="1" latinLnBrk="0" hangingPunct="1">
                        <a:lnSpc>
                          <a:spcPct val="150000"/>
                        </a:lnSpc>
                        <a:buFont typeface="Wingdings" panose="05000000000000000000" pitchFamily="2" charset="2"/>
                        <a:buChar char="Ø"/>
                      </a:pPr>
                      <a:r>
                        <a:rPr kumimoji="1" lang="ja-JP" altLang="en-US" sz="1200" kern="1200" dirty="0">
                          <a:solidFill>
                            <a:schemeClr val="dk1"/>
                          </a:solidFill>
                          <a:latin typeface="Meiryo UI" panose="020B0604030504040204" pitchFamily="50" charset="-128"/>
                          <a:ea typeface="Meiryo UI" panose="020B0604030504040204" pitchFamily="50" charset="-128"/>
                          <a:cs typeface="+mn-cs"/>
                        </a:rPr>
                        <a:t>現計画策定時以降に定められた、国の基準を踏まえて検討</a:t>
                      </a:r>
                      <a:endParaRPr kumimoji="1" lang="en-US" altLang="ja-JP" sz="1200" kern="1200" dirty="0">
                        <a:solidFill>
                          <a:schemeClr val="dk1"/>
                        </a:solidFill>
                        <a:latin typeface="Meiryo UI" panose="020B0604030504040204" pitchFamily="50" charset="-128"/>
                        <a:ea typeface="Meiryo UI" panose="020B0604030504040204" pitchFamily="50" charset="-128"/>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extLst>
                  <a:ext uri="{0D108BD9-81ED-4DB2-BD59-A6C34878D82A}">
                    <a16:rowId xmlns:a16="http://schemas.microsoft.com/office/drawing/2014/main" val="2630936583"/>
                  </a:ext>
                </a:extLst>
              </a:tr>
              <a:tr h="54102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en-US" altLang="ja-JP" sz="1200" b="0" u="none" kern="1200" dirty="0">
                          <a:solidFill>
                            <a:schemeClr val="dk1"/>
                          </a:solidFill>
                          <a:latin typeface="Meiryo UI" panose="020B0604030504040204" pitchFamily="50" charset="-128"/>
                          <a:ea typeface="Meiryo UI" panose="020B0604030504040204" pitchFamily="50" charset="-128"/>
                          <a:cs typeface="+mn-cs"/>
                        </a:rPr>
                        <a:t>4</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90170" marR="0" lvl="0" indent="-9017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b="1" u="sng" kern="1200" dirty="0">
                          <a:solidFill>
                            <a:schemeClr val="dk1"/>
                          </a:solidFill>
                          <a:latin typeface="Meiryo UI" panose="020B0604030504040204" pitchFamily="50" charset="-128"/>
                          <a:ea typeface="Meiryo UI" panose="020B0604030504040204" pitchFamily="50" charset="-128"/>
                          <a:cs typeface="+mn-cs"/>
                        </a:rPr>
                        <a:t>優先度に基づき対策しても、一部施設は目標管理水準以下が増加</a:t>
                      </a:r>
                      <a:endParaRPr kumimoji="1" lang="en-US" altLang="ja-JP" sz="1200" b="1" u="sng" kern="1200" dirty="0">
                        <a:solidFill>
                          <a:schemeClr val="dk1"/>
                        </a:solidFill>
                        <a:latin typeface="Meiryo UI" panose="020B0604030504040204" pitchFamily="50" charset="-128"/>
                        <a:ea typeface="Meiryo UI" panose="020B0604030504040204" pitchFamily="50" charset="-128"/>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b="1" u="sng" kern="1200" dirty="0">
                          <a:solidFill>
                            <a:schemeClr val="dk1"/>
                          </a:solidFill>
                          <a:latin typeface="Meiryo UI" panose="020B0604030504040204" pitchFamily="50" charset="-128"/>
                          <a:ea typeface="Meiryo UI" panose="020B0604030504040204" pitchFamily="50" charset="-128"/>
                          <a:cs typeface="+mn-cs"/>
                        </a:rPr>
                        <a:t>最適な重点化指標となっているか</a:t>
                      </a:r>
                      <a:r>
                        <a:rPr kumimoji="1" lang="ja-JP" altLang="en-US" sz="1200" b="0" u="none" kern="1200" dirty="0">
                          <a:solidFill>
                            <a:schemeClr val="dk1"/>
                          </a:solidFill>
                          <a:latin typeface="Meiryo UI" panose="020B0604030504040204" pitchFamily="50" charset="-128"/>
                          <a:ea typeface="Meiryo UI" panose="020B0604030504040204" pitchFamily="50" charset="-128"/>
                          <a:cs typeface="+mn-cs"/>
                        </a:rPr>
                        <a:t>確認し、必要に応じて見直しを検討</a:t>
                      </a:r>
                      <a:endParaRPr kumimoji="1" lang="en-US" altLang="ja-JP" sz="1200" b="0" u="none" kern="1200" dirty="0">
                        <a:solidFill>
                          <a:schemeClr val="dk1"/>
                        </a:solidFill>
                        <a:latin typeface="Meiryo UI" panose="020B0604030504040204" pitchFamily="50" charset="-128"/>
                        <a:ea typeface="Meiryo UI" panose="020B0604030504040204" pitchFamily="50" charset="-128"/>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extLst>
                  <a:ext uri="{0D108BD9-81ED-4DB2-BD59-A6C34878D82A}">
                    <a16:rowId xmlns:a16="http://schemas.microsoft.com/office/drawing/2014/main" val="240851459"/>
                  </a:ext>
                </a:extLst>
              </a:tr>
              <a:tr h="830794">
                <a:tc>
                  <a:txBody>
                    <a:bodyPr/>
                    <a:lstStyle/>
                    <a:p>
                      <a:pPr marL="0" indent="0" algn="ctr" defTabSz="914400" rtl="0" eaLnBrk="1" latinLnBrk="0" hangingPunct="1">
                        <a:buFont typeface="Arial" panose="020B0604020202020204" pitchFamily="34" charset="0"/>
                        <a:buNone/>
                      </a:pPr>
                      <a:r>
                        <a:rPr kumimoji="1" lang="en-US" altLang="ja-JP" sz="1200" b="0" u="none" kern="1200" dirty="0">
                          <a:solidFill>
                            <a:schemeClr val="dk1"/>
                          </a:solidFill>
                          <a:latin typeface="Meiryo UI" panose="020B0604030504040204" pitchFamily="50" charset="-128"/>
                          <a:ea typeface="Meiryo UI" panose="020B0604030504040204" pitchFamily="50" charset="-128"/>
                          <a:cs typeface="+mn-cs"/>
                        </a:rPr>
                        <a:t>5</a:t>
                      </a: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90170" indent="-90170" algn="l" defTabSz="914400" rtl="0" eaLnBrk="1" latinLnBrk="0" hangingPunct="1">
                        <a:buFont typeface="Arial" panose="020B0604020202020204" pitchFamily="34" charset="0"/>
                        <a:buChar char="•"/>
                      </a:pPr>
                      <a:r>
                        <a:rPr kumimoji="1" lang="ja-JP" altLang="en-US" sz="1200" b="1" u="sng" kern="1200" dirty="0">
                          <a:solidFill>
                            <a:schemeClr val="dk1"/>
                          </a:solidFill>
                          <a:latin typeface="Meiryo UI"/>
                          <a:ea typeface="Meiryo UI"/>
                          <a:cs typeface="+mn-cs"/>
                        </a:rPr>
                        <a:t>更新フローの</a:t>
                      </a:r>
                      <a:r>
                        <a:rPr lang="ja-JP" altLang="en-US" sz="1200" b="1" u="sng" kern="1200" dirty="0">
                          <a:solidFill>
                            <a:schemeClr val="dk1"/>
                          </a:solidFill>
                          <a:latin typeface="Meiryo UI"/>
                          <a:ea typeface="Meiryo UI"/>
                          <a:cs typeface="+mn-cs"/>
                        </a:rPr>
                        <a:t>見直し</a:t>
                      </a:r>
                      <a:r>
                        <a:rPr kumimoji="1" lang="ja-JP" altLang="en-US" sz="1200" b="1" u="sng" kern="1200" dirty="0">
                          <a:solidFill>
                            <a:schemeClr val="dk1"/>
                          </a:solidFill>
                          <a:latin typeface="Meiryo UI"/>
                          <a:ea typeface="Meiryo UI"/>
                          <a:cs typeface="+mn-cs"/>
                        </a:rPr>
                        <a:t>の要否を確認</a:t>
                      </a:r>
                      <a:r>
                        <a:rPr lang="ja-JP" altLang="en-US" sz="1200" b="1" u="sng" kern="1200" dirty="0">
                          <a:solidFill>
                            <a:schemeClr val="dk1"/>
                          </a:solidFill>
                          <a:latin typeface="Meiryo UI"/>
                          <a:ea typeface="Meiryo UI"/>
                          <a:cs typeface="+mn-cs"/>
                        </a:rPr>
                        <a:t>する</a:t>
                      </a:r>
                      <a:r>
                        <a:rPr kumimoji="1" lang="ja-JP" altLang="en-US" sz="1200" b="1" u="sng" kern="1200" dirty="0">
                          <a:solidFill>
                            <a:schemeClr val="dk1"/>
                          </a:solidFill>
                          <a:latin typeface="Meiryo UI"/>
                          <a:ea typeface="Meiryo UI"/>
                          <a:cs typeface="+mn-cs"/>
                        </a:rPr>
                        <a:t>　</a:t>
                      </a:r>
                      <a:endParaRPr kumimoji="1" lang="en-US" altLang="ja-JP" sz="1200" b="1" u="sng" kern="1200" dirty="0">
                        <a:solidFill>
                          <a:schemeClr val="dk1"/>
                        </a:solidFill>
                        <a:latin typeface="Meiryo UI"/>
                        <a:ea typeface="Meiryo UI"/>
                        <a:cs typeface="+mn-cs"/>
                      </a:endParaRPr>
                    </a:p>
                    <a:p>
                      <a:pPr marL="0" indent="0" algn="l" defTabSz="914400" rtl="0" eaLnBrk="1" latinLnBrk="0" hangingPunct="1">
                        <a:buFont typeface="Arial" panose="020B0604020202020204" pitchFamily="34" charset="0"/>
                        <a:buNone/>
                      </a:pPr>
                      <a:r>
                        <a:rPr kumimoji="1" lang="ja-JP" altLang="en-US" sz="1200" b="1" u="none" kern="1200" dirty="0">
                          <a:solidFill>
                            <a:schemeClr val="dk1"/>
                          </a:solidFill>
                          <a:latin typeface="Meiryo UI"/>
                          <a:ea typeface="Meiryo UI"/>
                          <a:cs typeface="+mn-cs"/>
                        </a:rPr>
                        <a:t>　</a:t>
                      </a:r>
                      <a:r>
                        <a:rPr kumimoji="1" lang="en-US" altLang="ja-JP" sz="1200" b="0" u="none" kern="1200" dirty="0">
                          <a:solidFill>
                            <a:schemeClr val="dk1"/>
                          </a:solidFill>
                          <a:latin typeface="Meiryo UI"/>
                          <a:ea typeface="Meiryo UI"/>
                          <a:cs typeface="+mn-cs"/>
                        </a:rPr>
                        <a:t>Ex.</a:t>
                      </a:r>
                      <a:r>
                        <a:rPr lang="ja-JP" sz="1200" b="0" i="0" u="none" strike="noStrike" kern="1200" noProof="0" dirty="0">
                          <a:solidFill>
                            <a:schemeClr val="dk1"/>
                          </a:solidFill>
                          <a:latin typeface="Meiryo UI"/>
                          <a:ea typeface="Meiryo UI"/>
                        </a:rPr>
                        <a:t>更新フローの中に</a:t>
                      </a:r>
                      <a:r>
                        <a:rPr kumimoji="1" lang="ja-JP" sz="1200" b="0" i="0" u="none" strike="noStrike" kern="1200" noProof="0" dirty="0">
                          <a:solidFill>
                            <a:schemeClr val="dk1"/>
                          </a:solidFill>
                          <a:latin typeface="Meiryo UI"/>
                          <a:ea typeface="Meiryo UI"/>
                        </a:rPr>
                        <a:t>社会的ニーズが</a:t>
                      </a:r>
                      <a:r>
                        <a:rPr lang="ja-JP" sz="1200" b="0" i="0" u="none" strike="noStrike" kern="1200" noProof="0" dirty="0">
                          <a:solidFill>
                            <a:schemeClr val="dk1"/>
                          </a:solidFill>
                          <a:latin typeface="Meiryo UI"/>
                          <a:ea typeface="Meiryo UI"/>
                        </a:rPr>
                        <a:t>加味されて</a:t>
                      </a:r>
                      <a:r>
                        <a:rPr kumimoji="1" lang="ja-JP" sz="1200" b="0" i="0" u="none" strike="noStrike" kern="1200" noProof="0" dirty="0">
                          <a:solidFill>
                            <a:schemeClr val="dk1"/>
                          </a:solidFill>
                          <a:latin typeface="Meiryo UI"/>
                          <a:ea typeface="Meiryo UI"/>
                        </a:rPr>
                        <a:t>いない</a:t>
                      </a:r>
                      <a:endParaRPr kumimoji="1" lang="en-US" altLang="ja-JP" sz="1200" b="0" i="0" u="none" strike="noStrike" kern="1200" noProof="0" dirty="0">
                        <a:solidFill>
                          <a:schemeClr val="dk1"/>
                        </a:solidFill>
                        <a:latin typeface="Meiryo UI"/>
                        <a:ea typeface="Meiryo UI"/>
                        <a:cs typeface="+mn-cs"/>
                      </a:endParaRPr>
                    </a:p>
                    <a:p>
                      <a:pPr marL="0" indent="0" algn="l" defTabSz="914400" rtl="0" eaLnBrk="1" latinLnBrk="0" hangingPunct="1">
                        <a:buFont typeface="Arial" panose="020B0604020202020204" pitchFamily="34" charset="0"/>
                        <a:buNone/>
                      </a:pPr>
                      <a:r>
                        <a:rPr kumimoji="1" lang="en-US" altLang="ja-JP" sz="1200" b="0" i="0" u="none" strike="noStrike" kern="1200" noProof="0" dirty="0">
                          <a:solidFill>
                            <a:schemeClr val="dk1"/>
                          </a:solidFill>
                          <a:latin typeface="Meiryo UI"/>
                          <a:ea typeface="Meiryo UI"/>
                          <a:cs typeface="+mn-cs"/>
                        </a:rPr>
                        <a:t>      </a:t>
                      </a:r>
                      <a:r>
                        <a:rPr kumimoji="1" lang="ja-JP" altLang="en-US" sz="1200" b="0" u="none" kern="1200" dirty="0">
                          <a:solidFill>
                            <a:schemeClr val="dk1"/>
                          </a:solidFill>
                          <a:latin typeface="Meiryo UI" panose="020B0604030504040204" pitchFamily="50" charset="-128"/>
                          <a:ea typeface="Meiryo UI" panose="020B0604030504040204" pitchFamily="50" charset="-128"/>
                          <a:cs typeface="+mn-cs"/>
                        </a:rPr>
                        <a:t>フロー通りの対策を講じても災害が発生効率的・経</a:t>
                      </a:r>
                      <a:endParaRPr kumimoji="1" lang="en-US" altLang="ja-JP" sz="1200" b="0" u="none" kern="1200" dirty="0">
                        <a:solidFill>
                          <a:schemeClr val="dk1"/>
                        </a:solidFill>
                        <a:latin typeface="Meiryo UI" panose="020B0604030504040204" pitchFamily="50" charset="-128"/>
                        <a:ea typeface="Meiryo UI" panose="020B0604030504040204" pitchFamily="50" charset="-128"/>
                        <a:cs typeface="+mn-cs"/>
                      </a:endParaRPr>
                    </a:p>
                    <a:p>
                      <a:pPr marL="0" indent="0" algn="l" defTabSz="914400" rtl="0" eaLnBrk="1" latinLnBrk="0" hangingPunct="1">
                        <a:buFont typeface="Arial" panose="020B0604020202020204" pitchFamily="34" charset="0"/>
                        <a:buNone/>
                      </a:pPr>
                      <a:r>
                        <a:rPr kumimoji="1" lang="en-US" altLang="ja-JP" sz="1200" b="0" u="none" kern="1200" dirty="0">
                          <a:solidFill>
                            <a:schemeClr val="dk1"/>
                          </a:solidFill>
                          <a:latin typeface="Meiryo UI" panose="020B0604030504040204" pitchFamily="50" charset="-128"/>
                          <a:ea typeface="Meiryo UI" panose="020B0604030504040204" pitchFamily="50" charset="-128"/>
                          <a:cs typeface="+mn-cs"/>
                        </a:rPr>
                        <a:t>      </a:t>
                      </a:r>
                      <a:r>
                        <a:rPr kumimoji="1" lang="ja-JP" altLang="en-US" sz="1200" b="0" u="none" kern="1200" dirty="0">
                          <a:solidFill>
                            <a:schemeClr val="dk1"/>
                          </a:solidFill>
                          <a:latin typeface="Meiryo UI" panose="020B0604030504040204" pitchFamily="50" charset="-128"/>
                          <a:ea typeface="Meiryo UI" panose="020B0604030504040204" pitchFamily="50" charset="-128"/>
                          <a:cs typeface="+mn-cs"/>
                        </a:rPr>
                        <a:t>済的ではない</a:t>
                      </a:r>
                      <a:endParaRPr kumimoji="1" lang="en-US" altLang="ja-JP" sz="1200" b="0" u="none" kern="1200" dirty="0">
                        <a:solidFill>
                          <a:schemeClr val="dk1"/>
                        </a:solidFill>
                        <a:latin typeface="Meiryo UI" panose="020B0604030504040204" pitchFamily="50" charset="-128"/>
                        <a:ea typeface="Meiryo UI" panose="020B0604030504040204" pitchFamily="50" charset="-128"/>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tc>
                  <a:txBody>
                    <a:bodyPr/>
                    <a:lstStyle/>
                    <a:p>
                      <a:pPr marL="171450" indent="-171450" algn="l" defTabSz="914400" rtl="0" eaLnBrk="1" latinLnBrk="0" hangingPunct="1">
                        <a:buFont typeface="Wingdings" panose="05000000000000000000" pitchFamily="2" charset="2"/>
                        <a:buChar char="Ø"/>
                      </a:pPr>
                      <a:r>
                        <a:rPr kumimoji="1" lang="ja-JP" altLang="en-US" sz="1200" kern="1200" dirty="0">
                          <a:solidFill>
                            <a:schemeClr val="dk1"/>
                          </a:solidFill>
                          <a:latin typeface="Meiryo UI"/>
                          <a:ea typeface="Meiryo UI"/>
                          <a:cs typeface="+mn-cs"/>
                        </a:rPr>
                        <a:t>現計画との整合性や、社会情勢、経済性</a:t>
                      </a:r>
                      <a:r>
                        <a:rPr lang="ja-JP" altLang="en-US" sz="1200" kern="1200" dirty="0">
                          <a:solidFill>
                            <a:schemeClr val="dk1"/>
                          </a:solidFill>
                          <a:latin typeface="Meiryo UI"/>
                          <a:ea typeface="Meiryo UI"/>
                          <a:cs typeface="+mn-cs"/>
                        </a:rPr>
                        <a:t>、社会的ニーズ</a:t>
                      </a:r>
                      <a:r>
                        <a:rPr kumimoji="1" lang="ja-JP" altLang="en-US" sz="1200" kern="1200" dirty="0">
                          <a:solidFill>
                            <a:schemeClr val="dk1"/>
                          </a:solidFill>
                          <a:latin typeface="Meiryo UI"/>
                          <a:ea typeface="Meiryo UI"/>
                          <a:cs typeface="+mn-cs"/>
                        </a:rPr>
                        <a:t>等を踏まえた更新フローを検討</a:t>
                      </a:r>
                      <a:endParaRPr kumimoji="1" lang="en-US" altLang="ja-JP" sz="1200" kern="1200" dirty="0">
                        <a:solidFill>
                          <a:schemeClr val="dk1"/>
                        </a:solidFill>
                        <a:latin typeface="Meiryo UI"/>
                        <a:ea typeface="Meiryo UI"/>
                        <a:cs typeface="+mn-cs"/>
                      </a:endParaRPr>
                    </a:p>
                  </a:txBody>
                  <a:tcPr anchor="ctr">
                    <a:lnL w="6350" cap="flat" cmpd="sng" algn="ctr">
                      <a:solidFill>
                        <a:schemeClr val="tx1">
                          <a:lumMod val="75000"/>
                          <a:lumOff val="25000"/>
                        </a:schemeClr>
                      </a:solidFill>
                      <a:prstDash val="solid"/>
                      <a:round/>
                      <a:headEnd type="none" w="med" len="med"/>
                      <a:tailEnd type="none" w="med" len="med"/>
                    </a:lnL>
                    <a:lnR w="6350" cap="flat" cmpd="sng" algn="ctr">
                      <a:solidFill>
                        <a:schemeClr val="tx1">
                          <a:lumMod val="75000"/>
                          <a:lumOff val="25000"/>
                        </a:schemeClr>
                      </a:solidFill>
                      <a:prstDash val="solid"/>
                      <a:round/>
                      <a:headEnd type="none" w="med" len="med"/>
                      <a:tailEnd type="none" w="med" len="med"/>
                    </a:lnR>
                    <a:lnT w="6350" cap="flat" cmpd="sng" algn="ctr">
                      <a:solidFill>
                        <a:schemeClr val="tx1">
                          <a:lumMod val="75000"/>
                          <a:lumOff val="25000"/>
                        </a:schemeClr>
                      </a:solidFill>
                      <a:prstDash val="solid"/>
                      <a:round/>
                      <a:headEnd type="none" w="med" len="med"/>
                      <a:tailEnd type="none" w="med" len="med"/>
                    </a:lnT>
                    <a:lnB w="6350" cap="flat" cmpd="sng" algn="ctr">
                      <a:solidFill>
                        <a:schemeClr val="tx1">
                          <a:lumMod val="75000"/>
                          <a:lumOff val="25000"/>
                        </a:schemeClr>
                      </a:solidFill>
                      <a:prstDash val="solid"/>
                      <a:round/>
                      <a:headEnd type="none" w="med" len="med"/>
                      <a:tailEnd type="none" w="med" len="med"/>
                    </a:lnB>
                    <a:solidFill>
                      <a:srgbClr val="E9EBF5"/>
                    </a:solidFill>
                  </a:tcPr>
                </a:tc>
                <a:extLst>
                  <a:ext uri="{0D108BD9-81ED-4DB2-BD59-A6C34878D82A}">
                    <a16:rowId xmlns:a16="http://schemas.microsoft.com/office/drawing/2014/main" val="1951415212"/>
                  </a:ext>
                </a:extLst>
              </a:tr>
            </a:tbl>
          </a:graphicData>
        </a:graphic>
      </p:graphicFrame>
      <p:sp>
        <p:nvSpPr>
          <p:cNvPr id="11" name="テキスト ボックス 10">
            <a:extLst>
              <a:ext uri="{FF2B5EF4-FFF2-40B4-BE49-F238E27FC236}">
                <a16:creationId xmlns:a16="http://schemas.microsoft.com/office/drawing/2014/main" id="{8A37B372-F28E-4FA3-DF9F-B106ACEA9CBF}"/>
              </a:ext>
            </a:extLst>
          </p:cNvPr>
          <p:cNvSpPr txBox="1"/>
          <p:nvPr/>
        </p:nvSpPr>
        <p:spPr>
          <a:xfrm>
            <a:off x="294167" y="666275"/>
            <a:ext cx="8629698" cy="584775"/>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600" dirty="0">
                <a:latin typeface="Meiryo UI"/>
                <a:ea typeface="Meiryo UI"/>
              </a:rPr>
              <a:t>現計画の効果検証を行ことで見られた課題点に対し、全部会にて統一した確認を行い、現状認識と改善点について整理することを確認。</a:t>
            </a:r>
            <a:endParaRPr kumimoji="1" lang="en-US" altLang="ja-JP" sz="1600" dirty="0">
              <a:latin typeface="Meiryo UI"/>
              <a:ea typeface="Meiryo UI"/>
            </a:endParaRPr>
          </a:p>
        </p:txBody>
      </p:sp>
      <p:sp>
        <p:nvSpPr>
          <p:cNvPr id="12" name="スライド番号プレースホルダー 3">
            <a:extLst>
              <a:ext uri="{FF2B5EF4-FFF2-40B4-BE49-F238E27FC236}">
                <a16:creationId xmlns:a16="http://schemas.microsoft.com/office/drawing/2014/main" id="{5B2DD2A5-B136-47D0-9BA1-EE2EA673798D}"/>
              </a:ext>
            </a:extLst>
          </p:cNvPr>
          <p:cNvSpPr txBox="1">
            <a:spLocks/>
          </p:cNvSpPr>
          <p:nvPr/>
        </p:nvSpPr>
        <p:spPr>
          <a:xfrm>
            <a:off x="8483600" y="6465912"/>
            <a:ext cx="660400" cy="426963"/>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tx1">
                    <a:lumMod val="50000"/>
                    <a:lumOff val="50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682EF9F9-C4E8-46B2-BBF1-33E3162B856A}" type="slidenum">
              <a:rPr lang="ja-JP" altLang="en-US" smtClean="0"/>
              <a:pPr/>
              <a:t>4</a:t>
            </a:fld>
            <a:endParaRPr lang="ja-JP" altLang="en-US" dirty="0"/>
          </a:p>
        </p:txBody>
      </p:sp>
    </p:spTree>
    <p:extLst>
      <p:ext uri="{BB962C8B-B14F-4D97-AF65-F5344CB8AC3E}">
        <p14:creationId xmlns:p14="http://schemas.microsoft.com/office/powerpoint/2010/main" val="2027478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CB550FBB-7067-4F0D-A4E7-4C30D6F2FFAC}"/>
              </a:ext>
            </a:extLst>
          </p:cNvPr>
          <p:cNvSpPr txBox="1"/>
          <p:nvPr/>
        </p:nvSpPr>
        <p:spPr>
          <a:xfrm>
            <a:off x="0" y="-11768"/>
            <a:ext cx="9141830" cy="523220"/>
          </a:xfrm>
          <a:prstGeom prst="rect">
            <a:avLst/>
          </a:prstGeom>
          <a:solidFill>
            <a:srgbClr val="002060"/>
          </a:solidFill>
        </p:spPr>
        <p:txBody>
          <a:bodyPr wrap="square" rtlCol="0">
            <a:spAutoFit/>
          </a:bodyPr>
          <a:lstStyle/>
          <a:p>
            <a:r>
              <a:rPr lang="ja-JP" altLang="en-US" sz="2800" dirty="0">
                <a:solidFill>
                  <a:schemeClr val="bg1"/>
                </a:solidFill>
                <a:latin typeface="Meiryo UI" pitchFamily="50" charset="-128"/>
                <a:ea typeface="Meiryo UI" pitchFamily="50" charset="-128"/>
                <a:cs typeface="Meiryo UI" pitchFamily="50" charset="-128"/>
              </a:rPr>
              <a:t>■　第１回全体検討部会を踏まえた検討が必要な事項</a:t>
            </a:r>
            <a:endParaRPr lang="zh-TW" altLang="en-US" sz="2800" dirty="0">
              <a:solidFill>
                <a:schemeClr val="bg1"/>
              </a:solidFill>
              <a:latin typeface="Meiryo UI" pitchFamily="50" charset="-128"/>
              <a:ea typeface="Meiryo UI" pitchFamily="50" charset="-128"/>
              <a:cs typeface="Meiryo UI" pitchFamily="50" charset="-128"/>
            </a:endParaRPr>
          </a:p>
        </p:txBody>
      </p:sp>
      <p:sp>
        <p:nvSpPr>
          <p:cNvPr id="5138" name="スライド番号プレースホルダー 2">
            <a:extLst>
              <a:ext uri="{FF2B5EF4-FFF2-40B4-BE49-F238E27FC236}">
                <a16:creationId xmlns:a16="http://schemas.microsoft.com/office/drawing/2014/main" id="{CF368A23-3155-4434-83D0-CD4835AC6EDC}"/>
              </a:ext>
            </a:extLst>
          </p:cNvPr>
          <p:cNvSpPr txBox="1">
            <a:spLocks noChangeArrowheads="1"/>
          </p:cNvSpPr>
          <p:nvPr/>
        </p:nvSpPr>
        <p:spPr bwMode="auto">
          <a:xfrm>
            <a:off x="7019925" y="64912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r" eaLnBrk="1" hangingPunct="1">
              <a:spcBef>
                <a:spcPct val="0"/>
              </a:spcBef>
              <a:buFontTx/>
              <a:buNone/>
            </a:pPr>
            <a:fld id="{D4AE2A84-3837-41FA-ACC0-377E411918A7}" type="slidenum">
              <a:rPr lang="ja-JP" altLang="en-US" sz="1200">
                <a:solidFill>
                  <a:srgbClr val="898989"/>
                </a:solidFill>
                <a:latin typeface="Meiryo UI" panose="020B0604030504040204" pitchFamily="50" charset="-128"/>
                <a:ea typeface="Meiryo UI" panose="020B0604030504040204" pitchFamily="50" charset="-128"/>
              </a:rPr>
              <a:pPr algn="r" eaLnBrk="1" hangingPunct="1">
                <a:spcBef>
                  <a:spcPct val="0"/>
                </a:spcBef>
                <a:buFontTx/>
                <a:buNone/>
              </a:pPr>
              <a:t>5</a:t>
            </a:fld>
            <a:endParaRPr lang="ja-JP" altLang="en-US" sz="1200">
              <a:solidFill>
                <a:srgbClr val="898989"/>
              </a:solidFill>
              <a:latin typeface="Meiryo UI" panose="020B0604030504040204" pitchFamily="50" charset="-128"/>
              <a:ea typeface="Meiryo UI" panose="020B0604030504040204" pitchFamily="50" charset="-128"/>
            </a:endParaRPr>
          </a:p>
        </p:txBody>
      </p:sp>
      <p:sp>
        <p:nvSpPr>
          <p:cNvPr id="2" name="角丸四角形 143">
            <a:extLst>
              <a:ext uri="{FF2B5EF4-FFF2-40B4-BE49-F238E27FC236}">
                <a16:creationId xmlns:a16="http://schemas.microsoft.com/office/drawing/2014/main" id="{C913894C-0394-B7FE-9157-4195A075AEBD}"/>
              </a:ext>
            </a:extLst>
          </p:cNvPr>
          <p:cNvSpPr/>
          <p:nvPr/>
        </p:nvSpPr>
        <p:spPr>
          <a:xfrm>
            <a:off x="105932" y="698502"/>
            <a:ext cx="8959692" cy="4044948"/>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600" b="1" kern="100" dirty="0">
                <a:solidFill>
                  <a:prstClr val="black"/>
                </a:solidFill>
                <a:latin typeface="Meiryo UI" panose="020B0604030504040204" pitchFamily="50" charset="-128"/>
                <a:ea typeface="Meiryo UI" panose="020B0604030504040204" pitchFamily="50" charset="-128"/>
                <a:cs typeface="Times New Roman"/>
              </a:rPr>
              <a:t>○主に個別部会にて検討を進める内容</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sp>
        <p:nvSpPr>
          <p:cNvPr id="21" name="角丸四角形 143">
            <a:extLst>
              <a:ext uri="{FF2B5EF4-FFF2-40B4-BE49-F238E27FC236}">
                <a16:creationId xmlns:a16="http://schemas.microsoft.com/office/drawing/2014/main" id="{DACDBD35-F3C8-7E2B-74F5-A19D0934C0E4}"/>
              </a:ext>
            </a:extLst>
          </p:cNvPr>
          <p:cNvSpPr/>
          <p:nvPr/>
        </p:nvSpPr>
        <p:spPr>
          <a:xfrm>
            <a:off x="105932" y="4904142"/>
            <a:ext cx="8959692" cy="1891945"/>
          </a:xfrm>
          <a:prstGeom prst="rect">
            <a:avLst/>
          </a:prstGeom>
          <a:noFill/>
          <a:ln>
            <a:solidFill>
              <a:schemeClr val="tx1"/>
            </a:solidFill>
          </a:ln>
          <a:effectLst/>
        </p:spPr>
        <p:style>
          <a:lnRef idx="1">
            <a:schemeClr val="accent6"/>
          </a:lnRef>
          <a:fillRef idx="2">
            <a:schemeClr val="accent6"/>
          </a:fillRef>
          <a:effectRef idx="1">
            <a:schemeClr val="accent6"/>
          </a:effectRef>
          <a:fontRef idx="minor">
            <a:schemeClr val="dk1"/>
          </a:fontRef>
        </p:style>
        <p:txBody>
          <a:bodyPr/>
          <a:lstStyle/>
          <a:p>
            <a:pPr algn="just">
              <a:defRPr/>
            </a:pPr>
            <a:r>
              <a:rPr lang="ja-JP" altLang="en-US" sz="1600" b="1" kern="100" dirty="0">
                <a:solidFill>
                  <a:prstClr val="black"/>
                </a:solidFill>
                <a:latin typeface="Meiryo UI" panose="020B0604030504040204" pitchFamily="50" charset="-128"/>
                <a:ea typeface="Meiryo UI" panose="020B0604030504040204" pitchFamily="50" charset="-128"/>
                <a:cs typeface="Times New Roman"/>
              </a:rPr>
              <a:t>○主に全体検討部会にて検討を進める内容</a:t>
            </a:r>
            <a:endParaRPr lang="en-US" altLang="ja-JP" sz="1600" b="1" kern="100" dirty="0">
              <a:solidFill>
                <a:prstClr val="black"/>
              </a:solidFill>
              <a:latin typeface="Meiryo UI" panose="020B0604030504040204" pitchFamily="50" charset="-128"/>
              <a:ea typeface="Meiryo UI" panose="020B0604030504040204" pitchFamily="50" charset="-128"/>
              <a:cs typeface="Times New Roman"/>
            </a:endParaRPr>
          </a:p>
        </p:txBody>
      </p:sp>
      <p:graphicFrame>
        <p:nvGraphicFramePr>
          <p:cNvPr id="24" name="表 23">
            <a:extLst>
              <a:ext uri="{FF2B5EF4-FFF2-40B4-BE49-F238E27FC236}">
                <a16:creationId xmlns:a16="http://schemas.microsoft.com/office/drawing/2014/main" id="{B1DBDA02-1AC8-164A-09EB-9067D1592F63}"/>
              </a:ext>
            </a:extLst>
          </p:cNvPr>
          <p:cNvGraphicFramePr>
            <a:graphicFrameLocks noGrp="1"/>
          </p:cNvGraphicFramePr>
          <p:nvPr>
            <p:extLst>
              <p:ext uri="{D42A27DB-BD31-4B8C-83A1-F6EECF244321}">
                <p14:modId xmlns:p14="http://schemas.microsoft.com/office/powerpoint/2010/main" val="3750012769"/>
              </p:ext>
            </p:extLst>
          </p:nvPr>
        </p:nvGraphicFramePr>
        <p:xfrm>
          <a:off x="276225" y="1072602"/>
          <a:ext cx="8639175" cy="3566160"/>
        </p:xfrm>
        <a:graphic>
          <a:graphicData uri="http://schemas.openxmlformats.org/drawingml/2006/table">
            <a:tbl>
              <a:tblPr firstRow="1" bandRow="1">
                <a:tableStyleId>{5C22544A-7EE6-4342-B048-85BDC9FD1C3A}</a:tableStyleId>
              </a:tblPr>
              <a:tblGrid>
                <a:gridCol w="5159375">
                  <a:extLst>
                    <a:ext uri="{9D8B030D-6E8A-4147-A177-3AD203B41FA5}">
                      <a16:colId xmlns:a16="http://schemas.microsoft.com/office/drawing/2014/main" val="584571931"/>
                    </a:ext>
                  </a:extLst>
                </a:gridCol>
                <a:gridCol w="3479800">
                  <a:extLst>
                    <a:ext uri="{9D8B030D-6E8A-4147-A177-3AD203B41FA5}">
                      <a16:colId xmlns:a16="http://schemas.microsoft.com/office/drawing/2014/main" val="331355755"/>
                    </a:ext>
                  </a:extLst>
                </a:gridCol>
              </a:tblGrid>
              <a:tr h="0">
                <a:tc>
                  <a:txBody>
                    <a:bodyPr/>
                    <a:lstStyle/>
                    <a:p>
                      <a:pPr algn="ctr">
                        <a:lnSpc>
                          <a:spcPct val="100000"/>
                        </a:lnSpc>
                      </a:pPr>
                      <a:r>
                        <a:rPr kumimoji="1" lang="ja-JP" altLang="en-US" sz="1200" b="0" dirty="0">
                          <a:solidFill>
                            <a:schemeClr val="tx1"/>
                          </a:solidFill>
                          <a:latin typeface="Meiryo UI" panose="020B0604030504040204" pitchFamily="50" charset="-128"/>
                          <a:ea typeface="Meiryo UI" panose="020B0604030504040204" pitchFamily="50" charset="-128"/>
                        </a:rPr>
                        <a:t>委員からの主な意見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kumimoji="1" lang="ja-JP" altLang="en-US" sz="1200" b="0" dirty="0">
                          <a:solidFill>
                            <a:schemeClr val="tx1"/>
                          </a:solidFill>
                          <a:latin typeface="Meiryo UI" panose="020B0604030504040204" pitchFamily="50" charset="-128"/>
                          <a:ea typeface="Meiryo UI" panose="020B0604030504040204" pitchFamily="50" charset="-128"/>
                        </a:rPr>
                        <a:t>検討項目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79829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panose="020B0604030504040204" pitchFamily="50" charset="-128"/>
                          <a:ea typeface="Meiryo UI" panose="020B0604030504040204" pitchFamily="50" charset="-128"/>
                        </a:rPr>
                        <a:t>不可視部分についてどのように状態を把握していくのか</a:t>
                      </a:r>
                      <a:r>
                        <a:rPr kumimoji="1" lang="ja-JP" altLang="en-US" sz="1200" dirty="0">
                          <a:latin typeface="Meiryo UI" panose="020B0604030504040204" pitchFamily="50" charset="-128"/>
                          <a:ea typeface="Meiryo UI" panose="020B0604030504040204" pitchFamily="50" charset="-128"/>
                        </a:rPr>
                        <a:t>。新技術だけでは対応が困難であると思われる。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1" lang="ja-JP" altLang="en-US" sz="1200" b="1" u="sng" dirty="0">
                          <a:latin typeface="Meiryo UI" panose="020B0604030504040204" pitchFamily="50" charset="-128"/>
                          <a:ea typeface="Meiryo UI" panose="020B0604030504040204" pitchFamily="50" charset="-128"/>
                        </a:rPr>
                        <a:t>●不可視部分への対応の検討</a:t>
                      </a:r>
                      <a:endParaRPr kumimoji="1" lang="en-US" altLang="ja-JP" sz="1200" dirty="0">
                        <a:latin typeface="Meiryo UI" panose="020B0604030504040204" pitchFamily="50" charset="-128"/>
                        <a:ea typeface="Meiryo UI" panose="020B0604030504040204" pitchFamily="50" charset="-128"/>
                      </a:endParaRPr>
                    </a:p>
                    <a:p>
                      <a:pPr marL="85725" indent="-85725" algn="jus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新技術等を活用しても不可視部分となる箇所を抽出</a:t>
                      </a:r>
                      <a:endParaRPr lang="en-US" altLang="ja-JP" sz="1200" dirty="0">
                        <a:latin typeface="Meiryo UI" panose="020B0604030504040204" pitchFamily="50" charset="-128"/>
                        <a:ea typeface="Meiryo UI" panose="020B0604030504040204" pitchFamily="50" charset="-128"/>
                      </a:endParaRPr>
                    </a:p>
                    <a:p>
                      <a:pPr marL="85725" indent="-85725" algn="jus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上記箇所において、想定される不具合、不具合発生時の影響やその対処方法等を整理</a:t>
                      </a:r>
                      <a:endParaRPr lang="en-US" altLang="ja-JP" sz="1200" dirty="0">
                        <a:latin typeface="Meiryo UI" panose="020B0604030504040204" pitchFamily="50" charset="-128"/>
                        <a:ea typeface="Meiryo UI" panose="020B0604030504040204" pitchFamily="50" charset="-128"/>
                      </a:endParaRPr>
                    </a:p>
                    <a:p>
                      <a:pPr marL="85725" indent="-85725" algn="jus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更新も含めた今後の対応方針を検討</a:t>
                      </a:r>
                      <a:endParaRPr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7880271"/>
                  </a:ext>
                </a:extLst>
              </a:tr>
              <a:tr h="15708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panose="020B0604030504040204" pitchFamily="50" charset="-128"/>
                          <a:ea typeface="Meiryo UI" panose="020B0604030504040204" pitchFamily="50" charset="-128"/>
                        </a:rPr>
                        <a:t>巨大地震、台風、豪雨等で施設が被災</a:t>
                      </a:r>
                      <a:r>
                        <a:rPr kumimoji="1" lang="ja-JP" altLang="en-US" sz="1200" dirty="0">
                          <a:latin typeface="Meiryo UI" panose="020B0604030504040204" pitchFamily="50" charset="-128"/>
                          <a:ea typeface="Meiryo UI" panose="020B0604030504040204" pitchFamily="50" charset="-128"/>
                        </a:rPr>
                        <a:t>し、できるだけ早期に復旧する場合に、</a:t>
                      </a:r>
                      <a:r>
                        <a:rPr kumimoji="1" lang="ja-JP" altLang="en-US" sz="1200" b="1" u="sng" dirty="0">
                          <a:latin typeface="Meiryo UI" panose="020B0604030504040204" pitchFamily="50" charset="-128"/>
                          <a:ea typeface="Meiryo UI" panose="020B0604030504040204" pitchFamily="50" charset="-128"/>
                        </a:rPr>
                        <a:t>状態の悪い施設がネックとなり復旧が遅れる</a:t>
                      </a:r>
                      <a:r>
                        <a:rPr kumimoji="1" lang="ja-JP" altLang="en-US" sz="1200" dirty="0">
                          <a:latin typeface="Meiryo UI" panose="020B0604030504040204" pitchFamily="50" charset="-128"/>
                          <a:ea typeface="Meiryo UI" panose="020B0604030504040204" pitchFamily="50" charset="-128"/>
                        </a:rPr>
                        <a:t>といったことがあるのか。もし、あるのであれば、</a:t>
                      </a:r>
                      <a:r>
                        <a:rPr kumimoji="1" lang="ja-JP" altLang="en-US" sz="1200" b="1" u="sng" dirty="0">
                          <a:latin typeface="Meiryo UI" panose="020B0604030504040204" pitchFamily="50" charset="-128"/>
                          <a:ea typeface="Meiryo UI" panose="020B0604030504040204" pitchFamily="50" charset="-128"/>
                        </a:rPr>
                        <a:t>施設をどの状態にしておかなければならないという視点</a:t>
                      </a:r>
                      <a:r>
                        <a:rPr kumimoji="1" lang="ja-JP" altLang="en-US" sz="1200" dirty="0">
                          <a:latin typeface="Meiryo UI" panose="020B0604030504040204" pitchFamily="50" charset="-128"/>
                          <a:ea typeface="Meiryo UI" panose="020B0604030504040204" pitchFamily="50" charset="-128"/>
                        </a:rPr>
                        <a:t>も必要となる。</a:t>
                      </a:r>
                      <a:endParaRPr kumimoji="1"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1" lang="ja-JP" altLang="en-US" sz="1200" b="1" u="sng" dirty="0">
                          <a:latin typeface="Meiryo UI" panose="020B0604030504040204" pitchFamily="50" charset="-128"/>
                          <a:ea typeface="Meiryo UI" panose="020B0604030504040204" pitchFamily="50" charset="-128"/>
                        </a:rPr>
                        <a:t>●管理水準の見直しの検討</a:t>
                      </a:r>
                      <a:endParaRPr kumimoji="1" lang="en-US" altLang="ja-JP" sz="1200" dirty="0">
                        <a:latin typeface="Meiryo UI" panose="020B0604030504040204" pitchFamily="50" charset="-128"/>
                        <a:ea typeface="Meiryo UI" panose="020B0604030504040204" pitchFamily="50" charset="-128"/>
                      </a:endParaRPr>
                    </a:p>
                    <a:p>
                      <a:pPr marL="85725" indent="-85725" algn="just">
                        <a:buFont typeface="Arial" panose="020B0604020202020204" pitchFamily="34" charset="0"/>
                        <a:buChar char="•"/>
                      </a:pPr>
                      <a:r>
                        <a:rPr lang="en-US" altLang="ja-JP" sz="1200" dirty="0">
                          <a:latin typeface="Meiryo UI" panose="020B0604030504040204" pitchFamily="50" charset="-128"/>
                          <a:ea typeface="Meiryo UI" panose="020B0604030504040204" pitchFamily="50" charset="-128"/>
                        </a:rPr>
                        <a:t>LCC</a:t>
                      </a:r>
                      <a:r>
                        <a:rPr lang="ja-JP" altLang="en-US" sz="1200" dirty="0">
                          <a:latin typeface="Meiryo UI" panose="020B0604030504040204" pitchFamily="50" charset="-128"/>
                          <a:ea typeface="Meiryo UI" panose="020B0604030504040204" pitchFamily="50" charset="-128"/>
                        </a:rPr>
                        <a:t>最適化により設定した管理水準に対して、災害の発生を見据えた管理水準の見直しの検討</a:t>
                      </a:r>
                    </a:p>
                    <a:p>
                      <a:pPr algn="just"/>
                      <a:r>
                        <a:rPr lang="ja-JP" altLang="en-US" sz="1200" dirty="0">
                          <a:latin typeface="Meiryo UI" panose="020B0604030504040204" pitchFamily="50" charset="-128"/>
                          <a:ea typeface="Meiryo UI" panose="020B0604030504040204" pitchFamily="50" charset="-128"/>
                        </a:rPr>
                        <a:t>→例えば、現状の管理水準では災害時に致命的な損傷に至るが、管理水準をあげることで、施設への影響を抑えられる場合がないか等</a:t>
                      </a:r>
                      <a:endParaRPr lang="en-US" altLang="ja-JP" sz="1200" dirty="0">
                        <a:latin typeface="Meiryo UI" panose="020B0604030504040204" pitchFamily="50" charset="-128"/>
                        <a:ea typeface="Meiryo UI" panose="020B0604030504040204" pitchFamily="50" charset="-128"/>
                      </a:endParaRPr>
                    </a:p>
                    <a:p>
                      <a:pPr algn="just"/>
                      <a:endParaRPr lang="en-US" altLang="ja-JP" sz="1200" dirty="0">
                        <a:highlight>
                          <a:srgbClr val="FFFF00"/>
                        </a:highlight>
                        <a:latin typeface="Meiryo UI" panose="020B0604030504040204" pitchFamily="50" charset="-128"/>
                        <a:ea typeface="Meiryo UI" panose="020B0604030504040204" pitchFamily="50" charset="-128"/>
                      </a:endParaRPr>
                    </a:p>
                    <a:p>
                      <a:pPr algn="just"/>
                      <a:r>
                        <a:rPr kumimoji="1" lang="ja-JP" altLang="en-US" sz="1200" b="1" u="sng" dirty="0">
                          <a:latin typeface="Meiryo UI" panose="020B0604030504040204" pitchFamily="50" charset="-128"/>
                          <a:ea typeface="Meiryo UI" panose="020B0604030504040204" pitchFamily="50" charset="-128"/>
                        </a:rPr>
                        <a:t>●重点化の見直しの検討</a:t>
                      </a:r>
                      <a:endParaRPr kumimoji="1" lang="en-US" altLang="ja-JP" sz="1200" dirty="0">
                        <a:latin typeface="Meiryo UI" panose="020B0604030504040204" pitchFamily="50" charset="-128"/>
                        <a:ea typeface="Meiryo UI" panose="020B0604030504040204" pitchFamily="50" charset="-128"/>
                      </a:endParaRPr>
                    </a:p>
                    <a:p>
                      <a:pPr marL="85725" indent="-85725" algn="just">
                        <a:buFont typeface="Arial" panose="020B0604020202020204" pitchFamily="34" charset="0"/>
                        <a:buChar char="•"/>
                      </a:pPr>
                      <a:r>
                        <a:rPr lang="ja-JP" altLang="en-US" sz="1200" dirty="0">
                          <a:latin typeface="Meiryo UI" panose="020B0604030504040204" pitchFamily="50" charset="-128"/>
                          <a:ea typeface="Meiryo UI" panose="020B0604030504040204" pitchFamily="50" charset="-128"/>
                        </a:rPr>
                        <a:t>重点化指標のうち、社会的影響度に関する評価指標の見直しの検討</a:t>
                      </a:r>
                    </a:p>
                    <a:p>
                      <a:pPr algn="just"/>
                      <a:r>
                        <a:rPr lang="ja-JP" altLang="en-US" sz="1200" dirty="0">
                          <a:latin typeface="Meiryo UI" panose="020B0604030504040204" pitchFamily="50" charset="-128"/>
                          <a:ea typeface="Meiryo UI" panose="020B0604030504040204" pitchFamily="50" charset="-128"/>
                        </a:rPr>
                        <a:t>→例えば、巨大地震、台風、豪雨等が起きた場合の施設の復旧性など</a:t>
                      </a:r>
                      <a:endParaRPr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53932213"/>
                  </a:ext>
                </a:extLst>
              </a:tr>
            </a:tbl>
          </a:graphicData>
        </a:graphic>
      </p:graphicFrame>
      <p:graphicFrame>
        <p:nvGraphicFramePr>
          <p:cNvPr id="9" name="表 8">
            <a:extLst>
              <a:ext uri="{FF2B5EF4-FFF2-40B4-BE49-F238E27FC236}">
                <a16:creationId xmlns:a16="http://schemas.microsoft.com/office/drawing/2014/main" id="{8822EB3C-9B58-EE34-61A0-C57476E5C875}"/>
              </a:ext>
            </a:extLst>
          </p:cNvPr>
          <p:cNvGraphicFramePr>
            <a:graphicFrameLocks noGrp="1"/>
          </p:cNvGraphicFramePr>
          <p:nvPr>
            <p:extLst>
              <p:ext uri="{D42A27DB-BD31-4B8C-83A1-F6EECF244321}">
                <p14:modId xmlns:p14="http://schemas.microsoft.com/office/powerpoint/2010/main" val="594586852"/>
              </p:ext>
            </p:extLst>
          </p:nvPr>
        </p:nvGraphicFramePr>
        <p:xfrm>
          <a:off x="276225" y="5210493"/>
          <a:ext cx="8670590" cy="1463040"/>
        </p:xfrm>
        <a:graphic>
          <a:graphicData uri="http://schemas.openxmlformats.org/drawingml/2006/table">
            <a:tbl>
              <a:tblPr firstRow="1" bandRow="1">
                <a:tableStyleId>{5C22544A-7EE6-4342-B048-85BDC9FD1C3A}</a:tableStyleId>
              </a:tblPr>
              <a:tblGrid>
                <a:gridCol w="5149215">
                  <a:extLst>
                    <a:ext uri="{9D8B030D-6E8A-4147-A177-3AD203B41FA5}">
                      <a16:colId xmlns:a16="http://schemas.microsoft.com/office/drawing/2014/main" val="584571931"/>
                    </a:ext>
                  </a:extLst>
                </a:gridCol>
                <a:gridCol w="3521375">
                  <a:extLst>
                    <a:ext uri="{9D8B030D-6E8A-4147-A177-3AD203B41FA5}">
                      <a16:colId xmlns:a16="http://schemas.microsoft.com/office/drawing/2014/main" val="331355755"/>
                    </a:ext>
                  </a:extLst>
                </a:gridCol>
              </a:tblGrid>
              <a:tr h="0">
                <a:tc>
                  <a:txBody>
                    <a:bodyPr/>
                    <a:lstStyle/>
                    <a:p>
                      <a:pPr algn="ctr">
                        <a:lnSpc>
                          <a:spcPct val="100000"/>
                        </a:lnSpc>
                      </a:pPr>
                      <a:r>
                        <a:rPr kumimoji="1" lang="ja-JP" altLang="en-US" sz="1200" b="0" dirty="0">
                          <a:solidFill>
                            <a:schemeClr val="tx1"/>
                          </a:solidFill>
                          <a:latin typeface="Meiryo UI" panose="020B0604030504040204" pitchFamily="50" charset="-128"/>
                          <a:ea typeface="Meiryo UI" panose="020B0604030504040204" pitchFamily="50" charset="-128"/>
                        </a:rPr>
                        <a:t>委員からの主な意見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pPr>
                      <a:r>
                        <a:rPr kumimoji="1" lang="ja-JP" altLang="en-US" sz="1200" b="0" dirty="0">
                          <a:solidFill>
                            <a:schemeClr val="tx1"/>
                          </a:solidFill>
                          <a:latin typeface="Meiryo UI" panose="020B0604030504040204" pitchFamily="50" charset="-128"/>
                          <a:ea typeface="Meiryo UI" panose="020B0604030504040204" pitchFamily="50" charset="-128"/>
                        </a:rPr>
                        <a:t>検討項目</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764046"/>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solidFill>
                            <a:schemeClr val="tx1"/>
                          </a:solidFill>
                          <a:latin typeface="Meiryo UI" panose="020B0604030504040204" pitchFamily="50" charset="-128"/>
                          <a:ea typeface="Meiryo UI" panose="020B0604030504040204" pitchFamily="50" charset="-128"/>
                        </a:rPr>
                        <a:t>施設や分野を横断的に見る意義やメリットを明文化</a:t>
                      </a:r>
                      <a:r>
                        <a:rPr kumimoji="1" lang="ja-JP" altLang="en-US" sz="1200" b="0" u="none" dirty="0">
                          <a:latin typeface="Meiryo UI" panose="020B0604030504040204" pitchFamily="50" charset="-128"/>
                          <a:ea typeface="Meiryo UI" panose="020B0604030504040204" pitchFamily="50" charset="-128"/>
                        </a:rPr>
                        <a:t>する必要があるのではないか。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kumimoji="1" lang="ja-JP" altLang="en-US" sz="1200" b="1" u="sng" dirty="0">
                          <a:latin typeface="Meiryo UI" panose="020B0604030504040204" pitchFamily="50" charset="-128"/>
                          <a:ea typeface="Meiryo UI" panose="020B0604030504040204" pitchFamily="50" charset="-128"/>
                        </a:rPr>
                        <a:t>●</a:t>
                      </a:r>
                      <a:r>
                        <a:rPr kumimoji="1" lang="ja-JP" altLang="en-US" sz="1200" b="1" u="sng" dirty="0">
                          <a:solidFill>
                            <a:schemeClr val="tx1"/>
                          </a:solidFill>
                          <a:latin typeface="Meiryo UI" panose="020B0604030504040204" pitchFamily="50" charset="-128"/>
                          <a:ea typeface="Meiryo UI" panose="020B0604030504040204" pitchFamily="50" charset="-128"/>
                        </a:rPr>
                        <a:t>施設・分野横断の意義やメリットの整理</a:t>
                      </a:r>
                      <a:endParaRPr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88060259"/>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latin typeface="Meiryo UI" panose="020B0604030504040204" pitchFamily="50" charset="-128"/>
                          <a:ea typeface="Meiryo UI" panose="020B0604030504040204" pitchFamily="50" charset="-128"/>
                        </a:rPr>
                        <a:t>現状では府が技術を取りに行くことが多いが、</a:t>
                      </a:r>
                      <a:r>
                        <a:rPr kumimoji="1" lang="ja-JP" altLang="en-US" sz="1200" b="1" u="sng" dirty="0">
                          <a:latin typeface="Meiryo UI" panose="020B0604030504040204" pitchFamily="50" charset="-128"/>
                          <a:ea typeface="Meiryo UI" panose="020B0604030504040204" pitchFamily="50" charset="-128"/>
                        </a:rPr>
                        <a:t>使える技術をいかに引き込むかが重要</a:t>
                      </a:r>
                      <a:r>
                        <a:rPr kumimoji="1" lang="ja-JP" altLang="en-US" sz="1200" b="0" u="none" dirty="0">
                          <a:latin typeface="Meiryo UI" panose="020B0604030504040204" pitchFamily="50" charset="-128"/>
                          <a:ea typeface="Meiryo UI" panose="020B0604030504040204" pitchFamily="50" charset="-128"/>
                        </a:rPr>
                        <a:t>である。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1" u="sng" dirty="0">
                          <a:latin typeface="Meiryo UI" panose="020B0604030504040204" pitchFamily="50" charset="-128"/>
                          <a:ea typeface="Meiryo UI" panose="020B0604030504040204" pitchFamily="50" charset="-128"/>
                        </a:rPr>
                        <a:t>●</a:t>
                      </a:r>
                      <a:r>
                        <a:rPr kumimoji="1" lang="ja-JP" altLang="en-US" sz="1200" b="1" u="sng" dirty="0">
                          <a:solidFill>
                            <a:schemeClr val="tx1"/>
                          </a:solidFill>
                          <a:latin typeface="Meiryo UI" panose="020B0604030504040204" pitchFamily="50" charset="-128"/>
                          <a:ea typeface="Meiryo UI" panose="020B0604030504040204" pitchFamily="50" charset="-128"/>
                        </a:rPr>
                        <a:t>新技術活用の仕組み拡充の検討</a:t>
                      </a:r>
                      <a:endParaRPr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96997076"/>
                  </a:ext>
                </a:extLst>
              </a:tr>
              <a:tr h="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1200" b="0" u="none" dirty="0">
                          <a:latin typeface="Meiryo UI" panose="020B0604030504040204" pitchFamily="50" charset="-128"/>
                          <a:ea typeface="Meiryo UI" panose="020B0604030504040204" pitchFamily="50" charset="-128"/>
                        </a:rPr>
                        <a:t>大学教員としては、常に研究材料を探しているため、</a:t>
                      </a:r>
                      <a:r>
                        <a:rPr kumimoji="1" lang="ja-JP" altLang="en-US" sz="1200" b="1" u="sng" dirty="0">
                          <a:latin typeface="Meiryo UI" panose="020B0604030504040204" pitchFamily="50" charset="-128"/>
                          <a:ea typeface="Meiryo UI" panose="020B0604030504040204" pitchFamily="50" charset="-128"/>
                        </a:rPr>
                        <a:t>府のニーズなどを大学側へ積極的に宣伝していただきたい</a:t>
                      </a:r>
                      <a:r>
                        <a:rPr kumimoji="1" lang="ja-JP" altLang="en-US" sz="1200" b="0" u="none" dirty="0">
                          <a:latin typeface="Meiryo UI" panose="020B0604030504040204" pitchFamily="50" charset="-128"/>
                          <a:ea typeface="Meiryo UI" panose="020B0604030504040204" pitchFamily="50"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n-US" altLang="ja-JP" sz="120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2563710"/>
                  </a:ext>
                </a:extLst>
              </a:tr>
            </a:tbl>
          </a:graphicData>
        </a:graphic>
      </p:graphicFrame>
    </p:spTree>
    <p:extLst>
      <p:ext uri="{BB962C8B-B14F-4D97-AF65-F5344CB8AC3E}">
        <p14:creationId xmlns:p14="http://schemas.microsoft.com/office/powerpoint/2010/main" val="1420894013"/>
      </p:ext>
    </p:extLst>
  </p:cSld>
  <p:clrMapOvr>
    <a:masterClrMapping/>
  </p:clrMapOvr>
</p:sld>
</file>

<file path=ppt/theme/theme1.xml><?xml version="1.0" encoding="utf-8"?>
<a:theme xmlns:a="http://schemas.openxmlformats.org/drawingml/2006/main" name="テーマ1">
  <a:themeElements>
    <a:clrScheme name="スリップストリーム">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スリップストリーム">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スリップストリーム">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spDef>
      <a:spPr>
        <a:noFill/>
        <a:ln>
          <a:solidFill>
            <a:schemeClr val="tx1"/>
          </a:solidFill>
        </a:ln>
      </a:spPr>
      <a:bodyPr rtlCol="0" anchor="ctr"/>
      <a:lstStyle>
        <a:defPPr algn="l">
          <a:defRPr kumimoji="1" sz="1200" b="1"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テーマ1" id="{176B46BF-8B51-453D-8762-72C2822A0AEB}" vid="{172D1E64-801B-4BDD-87FC-E0AD752231CF}"/>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4A392AD875449443AAA7829C2473F989" ma:contentTypeVersion="6" ma:contentTypeDescription="新しいドキュメントを作成します。" ma:contentTypeScope="" ma:versionID="e635bafb64d78acfa3ac9c13e4d2ff83">
  <xsd:schema xmlns:xsd="http://www.w3.org/2001/XMLSchema" xmlns:xs="http://www.w3.org/2001/XMLSchema" xmlns:p="http://schemas.microsoft.com/office/2006/metadata/properties" xmlns:ns2="60b12527-e226-4614-b792-74ec134ea487" xmlns:ns3="070d2816-acf1-4867-9480-e239a5331c18" targetNamespace="http://schemas.microsoft.com/office/2006/metadata/properties" ma:root="true" ma:fieldsID="9601b86e49bf8d4128e74dea46094216" ns2:_="" ns3:_="">
    <xsd:import namespace="60b12527-e226-4614-b792-74ec134ea487"/>
    <xsd:import namespace="070d2816-acf1-4867-9480-e239a5331c18"/>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b12527-e226-4614-b792-74ec134ea4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70d2816-acf1-4867-9480-e239a5331c18"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070d2816-acf1-4867-9480-e239a5331c18">
      <UserInfo>
        <DisplayName>NT Service\spsearch</DisplayName>
        <AccountId>9</AccountId>
        <AccountType/>
      </UserInfo>
      <UserInfo>
        <DisplayName>石井　良典</DisplayName>
        <AccountId>40</AccountId>
        <AccountType/>
      </UserInfo>
    </SharedWithUsers>
  </documentManagement>
</p:properties>
</file>

<file path=customXml/itemProps1.xml><?xml version="1.0" encoding="utf-8"?>
<ds:datastoreItem xmlns:ds="http://schemas.openxmlformats.org/officeDocument/2006/customXml" ds:itemID="{09E567E2-F229-4849-AFBA-E74CB7052048}">
  <ds:schemaRefs>
    <ds:schemaRef ds:uri="http://schemas.microsoft.com/sharepoint/v3/contenttype/forms"/>
  </ds:schemaRefs>
</ds:datastoreItem>
</file>

<file path=customXml/itemProps2.xml><?xml version="1.0" encoding="utf-8"?>
<ds:datastoreItem xmlns:ds="http://schemas.openxmlformats.org/officeDocument/2006/customXml" ds:itemID="{3D2CC6DC-F14A-4712-8106-7AAC59536574}">
  <ds:schemaRefs>
    <ds:schemaRef ds:uri="http://schemas.microsoft.com/office/2006/metadata/longProperties"/>
  </ds:schemaRefs>
</ds:datastoreItem>
</file>

<file path=customXml/itemProps3.xml><?xml version="1.0" encoding="utf-8"?>
<ds:datastoreItem xmlns:ds="http://schemas.openxmlformats.org/officeDocument/2006/customXml" ds:itemID="{C9DE5EA3-9074-4BC4-B490-4E9EB4F0BD37}"/>
</file>

<file path=customXml/itemProps4.xml><?xml version="1.0" encoding="utf-8"?>
<ds:datastoreItem xmlns:ds="http://schemas.openxmlformats.org/officeDocument/2006/customXml" ds:itemID="{C5B11B18-EFF9-4CB1-BD1A-A4BFA04EF17F}">
  <ds:schemaRefs>
    <ds:schemaRef ds:uri="070d2816-acf1-4867-9480-e239a5331c18"/>
    <ds:schemaRef ds:uri="60b12527-e226-4614-b792-74ec134ea487"/>
    <ds:schemaRef ds:uri="http://www.w3.org/XML/1998/namespace"/>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テーマ1</Template>
  <TotalTime>1168</TotalTime>
  <Words>1453</Words>
  <Application>Microsoft Office PowerPoint</Application>
  <PresentationFormat>画面に合わせる (4:3)</PresentationFormat>
  <Paragraphs>149</Paragraphs>
  <Slides>5</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5</vt:i4>
      </vt:variant>
    </vt:vector>
  </HeadingPairs>
  <TitlesOfParts>
    <vt:vector size="12" baseType="lpstr">
      <vt:lpstr>Meiryo UI</vt:lpstr>
      <vt:lpstr>Arial</vt:lpstr>
      <vt:lpstr>Calibri</vt:lpstr>
      <vt:lpstr>Georgia</vt:lpstr>
      <vt:lpstr>Trebuchet MS</vt:lpstr>
      <vt:lpstr>Wingdings</vt:lpstr>
      <vt:lpstr>テーマ1</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大阪府庁</dc:creator>
  <cp:lastModifiedBy>杉原　卓治</cp:lastModifiedBy>
  <cp:revision>65</cp:revision>
  <cp:lastPrinted>2024-07-02T00:53:46Z</cp:lastPrinted>
  <dcterms:created xsi:type="dcterms:W3CDTF">2013-03-26T10:27:51Z</dcterms:created>
  <dcterms:modified xsi:type="dcterms:W3CDTF">2024-07-08T03:56:15Z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0x0101004A392AD875449443AAA7829C2473F989</vt:lpwstr>
  </property>
  <property fmtid="{D5CDD505-2E9C-101B-9397-08002B2CF9AE}" pid="3" name="display_urn:schemas-microsoft-com:office:office#SharedWithUsers">
    <vt:lpwstr>中井　和弘;妻井　繁信;石井　良典;丸橋　尚司</vt:lpwstr>
  </property>
  <property fmtid="{D5CDD505-2E9C-101B-9397-08002B2CF9AE}" pid="4" name="SharedWithUsers">
    <vt:lpwstr>7;#中井　和弘;#8;#妻井　繁信;#40;#石井　良典;#41;#丸橋　尚司</vt:lpwstr>
  </property>
  <property fmtid="{D5CDD505-2E9C-101B-9397-08002B2CF9AE}" pid="5" name="lcf76f155ced4ddcb4097134ff3c332f">
    <vt:lpwstr/>
  </property>
  <property fmtid="{D5CDD505-2E9C-101B-9397-08002B2CF9AE}" pid="6" name="xd_Signature">
    <vt:lpwstr/>
  </property>
  <property fmtid="{D5CDD505-2E9C-101B-9397-08002B2CF9AE}" pid="7" name="display_urn:schemas-microsoft-com:office:office#Editor">
    <vt:lpwstr>山本　真也</vt:lpwstr>
  </property>
  <property fmtid="{D5CDD505-2E9C-101B-9397-08002B2CF9AE}" pid="8" name="Order">
    <vt:r8>41500</vt:r8>
  </property>
  <property fmtid="{D5CDD505-2E9C-101B-9397-08002B2CF9AE}" pid="9" name="xd_ProgID">
    <vt:lpwstr/>
  </property>
  <property fmtid="{D5CDD505-2E9C-101B-9397-08002B2CF9AE}" pid="10" name="_ExtendedDescription">
    <vt:lpwstr/>
  </property>
  <property fmtid="{D5CDD505-2E9C-101B-9397-08002B2CF9AE}" pid="11" name="display_urn:schemas-microsoft-com:office:office#Author">
    <vt:lpwstr>山本　真也</vt:lpwstr>
  </property>
  <property fmtid="{D5CDD505-2E9C-101B-9397-08002B2CF9AE}" pid="12" name="ComplianceAssetId">
    <vt:lpwstr/>
  </property>
  <property fmtid="{D5CDD505-2E9C-101B-9397-08002B2CF9AE}" pid="13" name="TemplateUrl">
    <vt:lpwstr/>
  </property>
  <property fmtid="{D5CDD505-2E9C-101B-9397-08002B2CF9AE}" pid="14" name="TriggerFlowInfo">
    <vt:lpwstr/>
  </property>
  <property fmtid="{D5CDD505-2E9C-101B-9397-08002B2CF9AE}" pid="15" name="MediaServiceImageTags">
    <vt:lpwstr/>
  </property>
</Properties>
</file>