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0" showSpecialPlsOnTitleSld="0" saveSubsetFonts="1" bookmarkIdSeed="7">
  <p:sldMasterIdLst>
    <p:sldMasterId id="2147483660" r:id="rId4"/>
  </p:sldMasterIdLst>
  <p:notesMasterIdLst>
    <p:notesMasterId r:id="rId38"/>
  </p:notesMasterIdLst>
  <p:handoutMasterIdLst>
    <p:handoutMasterId r:id="rId39"/>
  </p:handoutMasterIdLst>
  <p:sldIdLst>
    <p:sldId id="1850" r:id="rId5"/>
    <p:sldId id="2003" r:id="rId6"/>
    <p:sldId id="2004" r:id="rId7"/>
    <p:sldId id="2005" r:id="rId8"/>
    <p:sldId id="2006" r:id="rId9"/>
    <p:sldId id="2007" r:id="rId10"/>
    <p:sldId id="2008" r:id="rId11"/>
    <p:sldId id="2009" r:id="rId12"/>
    <p:sldId id="2010" r:id="rId13"/>
    <p:sldId id="2011" r:id="rId14"/>
    <p:sldId id="2012" r:id="rId15"/>
    <p:sldId id="2013" r:id="rId16"/>
    <p:sldId id="2014" r:id="rId17"/>
    <p:sldId id="2069" r:id="rId18"/>
    <p:sldId id="1830" r:id="rId19"/>
    <p:sldId id="2025" r:id="rId20"/>
    <p:sldId id="1820" r:id="rId21"/>
    <p:sldId id="1832" r:id="rId22"/>
    <p:sldId id="1833" r:id="rId23"/>
    <p:sldId id="1834" r:id="rId24"/>
    <p:sldId id="2026" r:id="rId25"/>
    <p:sldId id="1821" r:id="rId26"/>
    <p:sldId id="1839" r:id="rId27"/>
    <p:sldId id="1822" r:id="rId28"/>
    <p:sldId id="1840" r:id="rId29"/>
    <p:sldId id="1841" r:id="rId30"/>
    <p:sldId id="1842" r:id="rId31"/>
    <p:sldId id="1843" r:id="rId32"/>
    <p:sldId id="1844" r:id="rId33"/>
    <p:sldId id="1845" r:id="rId34"/>
    <p:sldId id="1847" r:id="rId35"/>
    <p:sldId id="1882" r:id="rId36"/>
    <p:sldId id="1883" r:id="rId37"/>
  </p:sldIdLst>
  <p:sldSz cx="9144000" cy="6858000" type="screen4x3"/>
  <p:notesSz cx="6491288" cy="8723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E7"/>
    <a:srgbClr val="FFFFCC"/>
    <a:srgbClr val="FF9966"/>
    <a:srgbClr val="FFFF00"/>
    <a:srgbClr val="DDFBE8"/>
    <a:srgbClr val="FF3300"/>
    <a:srgbClr val="17B7D7"/>
    <a:srgbClr val="FFFF99"/>
    <a:srgbClr val="5EEC9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82059" autoAdjust="0"/>
  </p:normalViewPr>
  <p:slideViewPr>
    <p:cSldViewPr snapToGrid="0">
      <p:cViewPr varScale="1">
        <p:scale>
          <a:sx n="78" d="100"/>
          <a:sy n="78" d="100"/>
        </p:scale>
        <p:origin x="1363" y="67"/>
      </p:cViewPr>
      <p:guideLst>
        <p:guide orient="horz" pos="2160"/>
        <p:guide pos="2880"/>
      </p:guideLst>
    </p:cSldViewPr>
  </p:slideViewPr>
  <p:outlineViewPr>
    <p:cViewPr>
      <p:scale>
        <a:sx n="33" d="100"/>
        <a:sy n="33" d="100"/>
      </p:scale>
      <p:origin x="0" y="-4200"/>
    </p:cViewPr>
  </p:outlineViewPr>
  <p:notesTextViewPr>
    <p:cViewPr>
      <p:scale>
        <a:sx n="75" d="100"/>
        <a:sy n="75" d="100"/>
      </p:scale>
      <p:origin x="0" y="0"/>
    </p:cViewPr>
  </p:notesTextViewPr>
  <p:sorterViewPr>
    <p:cViewPr>
      <p:scale>
        <a:sx n="100" d="100"/>
        <a:sy n="100" d="100"/>
      </p:scale>
      <p:origin x="0" y="-30628"/>
    </p:cViewPr>
  </p:sorterViewPr>
  <p:notesViewPr>
    <p:cSldViewPr snapToGrid="0">
      <p:cViewPr varScale="1">
        <p:scale>
          <a:sx n="77" d="100"/>
          <a:sy n="77" d="100"/>
        </p:scale>
        <p:origin x="291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677093" y="3"/>
            <a:ext cx="2812690" cy="436097"/>
          </a:xfrm>
          <a:prstGeom prst="rect">
            <a:avLst/>
          </a:prstGeom>
        </p:spPr>
        <p:txBody>
          <a:bodyPr vert="horz" lIns="83009" tIns="41505" rIns="83009" bIns="41505" rtlCol="0"/>
          <a:lstStyle>
            <a:lvl1pPr algn="r">
              <a:defRPr sz="1200"/>
            </a:lvl1pPr>
          </a:lstStyle>
          <a:p>
            <a:fld id="{29472AE3-829E-42FD-BDF5-9930118AE71F}" type="datetimeFigureOut">
              <a:rPr kumimoji="1" lang="ja-JP" altLang="en-US" smtClean="0"/>
              <a:t>2024/11/6</a:t>
            </a:fld>
            <a:endParaRPr kumimoji="1" lang="ja-JP" altLang="en-US"/>
          </a:p>
        </p:txBody>
      </p:sp>
      <p:sp>
        <p:nvSpPr>
          <p:cNvPr id="4" name="フッター プレースホルダー 3"/>
          <p:cNvSpPr>
            <a:spLocks noGrp="1"/>
          </p:cNvSpPr>
          <p:nvPr>
            <p:ph type="ftr" sz="quarter" idx="2"/>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677093" y="8285832"/>
            <a:ext cx="2812690" cy="436096"/>
          </a:xfrm>
          <a:prstGeom prst="rect">
            <a:avLst/>
          </a:prstGeom>
        </p:spPr>
        <p:txBody>
          <a:bodyPr vert="horz" lIns="83009" tIns="41505" rIns="83009" bIns="41505"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677093" y="3"/>
            <a:ext cx="2812690" cy="436097"/>
          </a:xfrm>
          <a:prstGeom prst="rect">
            <a:avLst/>
          </a:prstGeom>
        </p:spPr>
        <p:txBody>
          <a:bodyPr vert="horz" lIns="83009" tIns="41505" rIns="83009" bIns="41505" rtlCol="0"/>
          <a:lstStyle>
            <a:lvl1pPr algn="r">
              <a:defRPr sz="1200"/>
            </a:lvl1pPr>
          </a:lstStyle>
          <a:p>
            <a:fld id="{C66E6DC5-E089-448C-ADA9-C53EA216882B}"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1065213" y="655638"/>
            <a:ext cx="4360862" cy="3270250"/>
          </a:xfrm>
          <a:prstGeom prst="rect">
            <a:avLst/>
          </a:prstGeom>
          <a:noFill/>
          <a:ln w="12700">
            <a:solidFill>
              <a:prstClr val="black"/>
            </a:solidFill>
          </a:ln>
        </p:spPr>
        <p:txBody>
          <a:bodyPr vert="horz" lIns="83009" tIns="41505" rIns="83009" bIns="41505" rtlCol="0" anchor="ctr"/>
          <a:lstStyle/>
          <a:p>
            <a:endParaRPr lang="ja-JP" altLang="en-US"/>
          </a:p>
        </p:txBody>
      </p:sp>
      <p:sp>
        <p:nvSpPr>
          <p:cNvPr id="5" name="ノート プレースホルダー 4"/>
          <p:cNvSpPr>
            <a:spLocks noGrp="1"/>
          </p:cNvSpPr>
          <p:nvPr>
            <p:ph type="body" sz="quarter" idx="3"/>
          </p:nvPr>
        </p:nvSpPr>
        <p:spPr>
          <a:xfrm>
            <a:off x="649438" y="4143610"/>
            <a:ext cx="5192423" cy="3924864"/>
          </a:xfrm>
          <a:prstGeom prst="rect">
            <a:avLst/>
          </a:prstGeom>
        </p:spPr>
        <p:txBody>
          <a:bodyPr vert="horz" lIns="83009" tIns="41505" rIns="83009" bIns="415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77093" y="8285832"/>
            <a:ext cx="2812690" cy="436096"/>
          </a:xfrm>
          <a:prstGeom prst="rect">
            <a:avLst/>
          </a:prstGeom>
        </p:spPr>
        <p:txBody>
          <a:bodyPr vert="horz" lIns="83009" tIns="41505" rIns="83009" bIns="41505"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134</a:t>
            </a:fld>
            <a:endParaRPr kumimoji="1" lang="ja-JP" altLang="en-US"/>
          </a:p>
        </p:txBody>
      </p:sp>
    </p:spTree>
    <p:extLst>
      <p:ext uri="{BB962C8B-B14F-4D97-AF65-F5344CB8AC3E}">
        <p14:creationId xmlns:p14="http://schemas.microsoft.com/office/powerpoint/2010/main" val="52185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139</a:t>
            </a:fld>
            <a:endParaRPr kumimoji="1" lang="ja-JP" altLang="en-US"/>
          </a:p>
        </p:txBody>
      </p:sp>
    </p:spTree>
    <p:extLst>
      <p:ext uri="{BB962C8B-B14F-4D97-AF65-F5344CB8AC3E}">
        <p14:creationId xmlns:p14="http://schemas.microsoft.com/office/powerpoint/2010/main" val="335767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　　</a:t>
            </a:r>
            <a:r>
              <a:rPr lang="ja-JP" altLang="en-US" sz="2000" dirty="0">
                <a:solidFill>
                  <a:schemeClr val="bg1"/>
                </a:solidFill>
                <a:latin typeface="Meiryo UI" pitchFamily="50" charset="-128"/>
                <a:ea typeface="Meiryo UI" pitchFamily="50" charset="-128"/>
                <a:cs typeface="Meiryo UI" pitchFamily="50" charset="-128"/>
              </a:rPr>
              <a:t>道路設備</a:t>
            </a:r>
            <a:r>
              <a:rPr lang="ja-JP" altLang="en-US" sz="2800" dirty="0">
                <a:solidFill>
                  <a:schemeClr val="bg1"/>
                </a:solidFill>
                <a:latin typeface="Meiryo UI" pitchFamily="50" charset="-128"/>
                <a:ea typeface="Meiryo UI" pitchFamily="50" charset="-128"/>
                <a:cs typeface="Meiryo UI" pitchFamily="50" charset="-128"/>
              </a:rPr>
              <a:t>　　　</a:t>
            </a:r>
            <a:r>
              <a:rPr lang="ja-JP" altLang="en-US" sz="2000" dirty="0">
                <a:solidFill>
                  <a:schemeClr val="bg1"/>
                </a:solidFill>
                <a:latin typeface="Meiryo UI" pitchFamily="50" charset="-128"/>
                <a:ea typeface="Meiryo UI" pitchFamily="50" charset="-128"/>
                <a:cs typeface="Meiryo UI" pitchFamily="50" charset="-128"/>
              </a:rPr>
              <a:t>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89508324-63C4-469A-93D1-E92BDB73DCAC}"/>
              </a:ext>
            </a:extLst>
          </p:cNvPr>
          <p:cNvSpPr txBox="1"/>
          <p:nvPr/>
        </p:nvSpPr>
        <p:spPr>
          <a:xfrm>
            <a:off x="2108200" y="2611120"/>
            <a:ext cx="4704080" cy="1200329"/>
          </a:xfrm>
          <a:prstGeom prst="rect">
            <a:avLst/>
          </a:prstGeom>
          <a:noFill/>
          <a:ln>
            <a:solidFill>
              <a:schemeClr val="tx1"/>
            </a:solidFill>
          </a:ln>
        </p:spPr>
        <p:txBody>
          <a:bodyPr wrap="square" rtlCol="0">
            <a:spAutoFit/>
          </a:bodyPr>
          <a:lstStyle/>
          <a:p>
            <a:pPr algn="ctr"/>
            <a:r>
              <a:rPr lang="ja-JP" altLang="en-US" sz="3600" dirty="0"/>
              <a:t>道　路　設　備　</a:t>
            </a:r>
            <a:endParaRPr lang="en-US" altLang="ja-JP" sz="3600" dirty="0"/>
          </a:p>
          <a:p>
            <a:pPr algn="ctr"/>
            <a:r>
              <a:rPr lang="ja-JP" altLang="en-US" sz="3600" dirty="0"/>
              <a:t>行動計画改定</a:t>
            </a:r>
            <a:endParaRPr kumimoji="1" lang="ja-JP" altLang="en-US" sz="3600" dirty="0"/>
          </a:p>
        </p:txBody>
      </p:sp>
    </p:spTree>
    <p:extLst>
      <p:ext uri="{BB962C8B-B14F-4D97-AF65-F5344CB8AC3E}">
        <p14:creationId xmlns:p14="http://schemas.microsoft.com/office/powerpoint/2010/main" val="205864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119</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65035" y="942425"/>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5FA2ABC-929A-4B63-99DB-FB5F6F846C55}"/>
              </a:ext>
            </a:extLst>
          </p:cNvPr>
          <p:cNvSpPr txBox="1"/>
          <p:nvPr/>
        </p:nvSpPr>
        <p:spPr>
          <a:xfrm>
            <a:off x="225681" y="944265"/>
            <a:ext cx="1841378" cy="261610"/>
          </a:xfrm>
          <a:prstGeom prst="rect">
            <a:avLst/>
          </a:prstGeom>
          <a:noFill/>
        </p:spPr>
        <p:txBody>
          <a:bodyPr wrap="square">
            <a:spAutoFit/>
          </a:bodyPr>
          <a:lstStyle/>
          <a:p>
            <a:pPr marL="0" lvl="3" algn="just"/>
            <a:r>
              <a:rPr lang="en-US" altLang="ja-JP" sz="1100" b="1" u="sng" kern="100" dirty="0">
                <a:effectLst/>
                <a:latin typeface="HG丸ｺﾞｼｯｸM-PRO" panose="020F0600000000000000" pitchFamily="50" charset="-128"/>
                <a:ea typeface="HG丸ｺﾞｼｯｸM-PRO" panose="020F0600000000000000" pitchFamily="50" charset="-128"/>
              </a:rPr>
              <a:t>(2)</a:t>
            </a:r>
            <a:r>
              <a:rPr lang="x-none" altLang="ja-JP" sz="1100" b="1" u="sng" kern="100" dirty="0">
                <a:effectLst/>
                <a:latin typeface="HG丸ｺﾞｼｯｸM-PRO" panose="020F0600000000000000" pitchFamily="50" charset="-128"/>
                <a:ea typeface="HG丸ｺﾞｼｯｸM-PRO" panose="020F0600000000000000" pitchFamily="50" charset="-128"/>
              </a:rPr>
              <a:t>優先順位の設定方法</a:t>
            </a:r>
            <a:endParaRPr lang="ja-JP" altLang="ja-JP" sz="1100" b="1" u="sng" kern="100" dirty="0">
              <a:effectLst/>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49B47988-507B-4B59-B197-9DCC41A4954B}"/>
              </a:ext>
            </a:extLst>
          </p:cNvPr>
          <p:cNvSpPr txBox="1"/>
          <p:nvPr/>
        </p:nvSpPr>
        <p:spPr>
          <a:xfrm>
            <a:off x="225681" y="1128623"/>
            <a:ext cx="4133296" cy="953851"/>
          </a:xfrm>
          <a:prstGeom prst="rect">
            <a:avLst/>
          </a:prstGeom>
          <a:noFill/>
        </p:spPr>
        <p:txBody>
          <a:bodyPr wrap="square">
            <a:spAutoFit/>
          </a:bodyPr>
          <a:lstStyle/>
          <a:p>
            <a:pPr marL="66675"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対策の優先順位は、点検の診断結果と重点化指標の組合せにより決定する。重点化指標は、道路施設が不具合を起こすことによって生じる社会的影響度等の大小に応じて、施設ごとに設定する。</a:t>
            </a:r>
          </a:p>
        </p:txBody>
      </p:sp>
      <p:pic>
        <p:nvPicPr>
          <p:cNvPr id="6" name="図 5">
            <a:extLst>
              <a:ext uri="{FF2B5EF4-FFF2-40B4-BE49-F238E27FC236}">
                <a16:creationId xmlns:a16="http://schemas.microsoft.com/office/drawing/2014/main" id="{CD767DD4-5AE9-4B29-8813-461989F55557}"/>
              </a:ext>
            </a:extLst>
          </p:cNvPr>
          <p:cNvPicPr>
            <a:picLocks noChangeAspect="1"/>
          </p:cNvPicPr>
          <p:nvPr/>
        </p:nvPicPr>
        <p:blipFill>
          <a:blip r:embed="rId2"/>
          <a:stretch>
            <a:fillRect/>
          </a:stretch>
        </p:blipFill>
        <p:spPr>
          <a:xfrm>
            <a:off x="1183320" y="1807776"/>
            <a:ext cx="2382840" cy="1491944"/>
          </a:xfrm>
          <a:prstGeom prst="rect">
            <a:avLst/>
          </a:prstGeom>
        </p:spPr>
      </p:pic>
      <p:sp>
        <p:nvSpPr>
          <p:cNvPr id="14" name="テキスト ボックス 13">
            <a:extLst>
              <a:ext uri="{FF2B5EF4-FFF2-40B4-BE49-F238E27FC236}">
                <a16:creationId xmlns:a16="http://schemas.microsoft.com/office/drawing/2014/main" id="{2B1653FF-27A4-4BA8-9D74-69DF448E7978}"/>
              </a:ext>
            </a:extLst>
          </p:cNvPr>
          <p:cNvSpPr txBox="1"/>
          <p:nvPr/>
        </p:nvSpPr>
        <p:spPr>
          <a:xfrm>
            <a:off x="1478719" y="3240955"/>
            <a:ext cx="1715986" cy="215444"/>
          </a:xfrm>
          <a:prstGeom prst="rect">
            <a:avLst/>
          </a:prstGeom>
          <a:noFill/>
        </p:spPr>
        <p:txBody>
          <a:bodyPr wrap="square">
            <a:spAutoFit/>
          </a:bodyPr>
          <a:lstStyle/>
          <a:p>
            <a:pPr algn="ctr">
              <a:spcAft>
                <a:spcPts val="600"/>
              </a:spcAft>
            </a:pPr>
            <a:r>
              <a:rPr lang="x-none"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図2.2‑3　優先順位設定マトリクス例</a:t>
            </a:r>
            <a:endPar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1C9D6E8A-8C9E-4129-AD69-9686E017E234}"/>
              </a:ext>
            </a:extLst>
          </p:cNvPr>
          <p:cNvSpPr txBox="1"/>
          <p:nvPr/>
        </p:nvSpPr>
        <p:spPr>
          <a:xfrm>
            <a:off x="1183320" y="3363944"/>
            <a:ext cx="2168393" cy="215444"/>
          </a:xfrm>
          <a:prstGeom prst="rect">
            <a:avLst/>
          </a:prstGeom>
          <a:noFill/>
        </p:spPr>
        <p:txBody>
          <a:bodyPr wrap="square">
            <a:spAutoFit/>
          </a:bodyPr>
          <a:lstStyle/>
          <a:p>
            <a:pPr algn="ctr">
              <a:spcBef>
                <a:spcPts val="600"/>
              </a:spcBef>
            </a:pPr>
            <a:r>
              <a:rPr lang="x-none"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表2.2‑9　各施設の重点化指標</a:t>
            </a:r>
            <a:endPar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78263E43-BE5F-4EB8-89F4-8E61E9DB4FBA}"/>
              </a:ext>
            </a:extLst>
          </p:cNvPr>
          <p:cNvSpPr txBox="1"/>
          <p:nvPr/>
        </p:nvSpPr>
        <p:spPr>
          <a:xfrm>
            <a:off x="5428316" y="1768271"/>
            <a:ext cx="2961861" cy="253916"/>
          </a:xfrm>
          <a:prstGeom prst="rect">
            <a:avLst/>
          </a:prstGeom>
          <a:noFill/>
        </p:spPr>
        <p:txBody>
          <a:bodyPr wrap="square">
            <a:spAutoFit/>
          </a:bodyPr>
          <a:lstStyle/>
          <a:p>
            <a:pPr algn="ctr">
              <a:spcBef>
                <a:spcPts val="600"/>
              </a:spcBef>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表2.2‑10　各施設の点検診断結果評価基準</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D679C15B-F980-447F-B7F6-772FEF736EF7}"/>
              </a:ext>
            </a:extLst>
          </p:cNvPr>
          <p:cNvSpPr txBox="1"/>
          <p:nvPr/>
        </p:nvSpPr>
        <p:spPr>
          <a:xfrm>
            <a:off x="165035" y="558758"/>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a:t>
            </a: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 </a:t>
            </a:r>
            <a:r>
              <a:rPr lang="x-none" altLang="ja-JP" sz="1800" b="1" u="none" strike="noStrike" kern="100" spc="0" dirty="0">
                <a:ln>
                  <a:noFill/>
                </a:ln>
                <a:effectLst>
                  <a:outerShdw sx="0" sy="0">
                    <a:srgbClr val="000000"/>
                  </a:outerShdw>
                </a:effectLst>
                <a:latin typeface="Meiryo UI" panose="020B0604030504040204" pitchFamily="50" charset="-128"/>
                <a:ea typeface="Meiryo UI" panose="020B0604030504040204" pitchFamily="50" charset="-128"/>
                <a:cs typeface="Times New Roman" panose="02020603050405020304" pitchFamily="18" charset="0"/>
              </a:rPr>
              <a:t>維持管理方法</a:t>
            </a:r>
            <a:endParaRPr lang="ja-JP" altLang="ja-JP" sz="1800" b="1" u="none" strike="noStrike" kern="100" spc="0" dirty="0">
              <a:ln>
                <a:noFill/>
              </a:ln>
              <a:effectLst>
                <a:outerShdw sx="0" sy="0">
                  <a:srgbClr val="000000"/>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id="{61F296E5-AB30-49EF-BEF2-C7788C92CCFB}"/>
              </a:ext>
            </a:extLst>
          </p:cNvPr>
          <p:cNvGraphicFramePr>
            <a:graphicFrameLocks noGrp="1"/>
          </p:cNvGraphicFramePr>
          <p:nvPr/>
        </p:nvGraphicFramePr>
        <p:xfrm>
          <a:off x="228555" y="3558280"/>
          <a:ext cx="4259043" cy="2981190"/>
        </p:xfrm>
        <a:graphic>
          <a:graphicData uri="http://schemas.openxmlformats.org/drawingml/2006/table">
            <a:tbl>
              <a:tblPr firstRow="1" firstCol="1" bandRow="1">
                <a:tableStyleId>{5C22544A-7EE6-4342-B048-85BDC9FD1C3A}</a:tableStyleId>
              </a:tblPr>
              <a:tblGrid>
                <a:gridCol w="579120">
                  <a:extLst>
                    <a:ext uri="{9D8B030D-6E8A-4147-A177-3AD203B41FA5}">
                      <a16:colId xmlns:a16="http://schemas.microsoft.com/office/drawing/2014/main" val="2919422419"/>
                    </a:ext>
                  </a:extLst>
                </a:gridCol>
                <a:gridCol w="528066">
                  <a:extLst>
                    <a:ext uri="{9D8B030D-6E8A-4147-A177-3AD203B41FA5}">
                      <a16:colId xmlns:a16="http://schemas.microsoft.com/office/drawing/2014/main" val="3347475313"/>
                    </a:ext>
                  </a:extLst>
                </a:gridCol>
                <a:gridCol w="542544">
                  <a:extLst>
                    <a:ext uri="{9D8B030D-6E8A-4147-A177-3AD203B41FA5}">
                      <a16:colId xmlns:a16="http://schemas.microsoft.com/office/drawing/2014/main" val="3376029049"/>
                    </a:ext>
                  </a:extLst>
                </a:gridCol>
                <a:gridCol w="518160">
                  <a:extLst>
                    <a:ext uri="{9D8B030D-6E8A-4147-A177-3AD203B41FA5}">
                      <a16:colId xmlns:a16="http://schemas.microsoft.com/office/drawing/2014/main" val="2628683341"/>
                    </a:ext>
                  </a:extLst>
                </a:gridCol>
                <a:gridCol w="536448">
                  <a:extLst>
                    <a:ext uri="{9D8B030D-6E8A-4147-A177-3AD203B41FA5}">
                      <a16:colId xmlns:a16="http://schemas.microsoft.com/office/drawing/2014/main" val="1490322029"/>
                    </a:ext>
                  </a:extLst>
                </a:gridCol>
                <a:gridCol w="530352">
                  <a:extLst>
                    <a:ext uri="{9D8B030D-6E8A-4147-A177-3AD203B41FA5}">
                      <a16:colId xmlns:a16="http://schemas.microsoft.com/office/drawing/2014/main" val="1884489101"/>
                    </a:ext>
                  </a:extLst>
                </a:gridCol>
                <a:gridCol w="505968">
                  <a:extLst>
                    <a:ext uri="{9D8B030D-6E8A-4147-A177-3AD203B41FA5}">
                      <a16:colId xmlns:a16="http://schemas.microsoft.com/office/drawing/2014/main" val="1112649460"/>
                    </a:ext>
                  </a:extLst>
                </a:gridCol>
                <a:gridCol w="518385">
                  <a:extLst>
                    <a:ext uri="{9D8B030D-6E8A-4147-A177-3AD203B41FA5}">
                      <a16:colId xmlns:a16="http://schemas.microsoft.com/office/drawing/2014/main" val="2836069899"/>
                    </a:ext>
                  </a:extLst>
                </a:gridCol>
              </a:tblGrid>
              <a:tr h="192970">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重点化指標</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橋梁</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トンネル</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横断</a:t>
                      </a:r>
                    </a:p>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歩道橋</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2700" algn="ctr">
                        <a:lnSpc>
                          <a:spcPct val="120000"/>
                        </a:lnSpc>
                      </a:pPr>
                      <a:r>
                        <a:rPr lang="ja-JP" sz="550" b="0" kern="100" dirty="0">
                          <a:solidFill>
                            <a:sysClr val="windowText" lastClr="000000"/>
                          </a:solidFill>
                          <a:effectLst/>
                          <a:latin typeface="Meiryo UI" panose="020B0604030504040204" pitchFamily="50" charset="-128"/>
                          <a:ea typeface="Meiryo UI" panose="020B0604030504040204" pitchFamily="50" charset="-128"/>
                        </a:rPr>
                        <a:t>シェッド</a:t>
                      </a:r>
                    </a:p>
                    <a:p>
                      <a:pPr indent="-12700" algn="ctr">
                        <a:lnSpc>
                          <a:spcPct val="120000"/>
                        </a:lnSpc>
                      </a:pPr>
                      <a:r>
                        <a:rPr lang="ja-JP" sz="550" b="0" kern="100" dirty="0">
                          <a:solidFill>
                            <a:sysClr val="windowText" lastClr="000000"/>
                          </a:solidFill>
                          <a:effectLst/>
                          <a:latin typeface="Meiryo UI" panose="020B0604030504040204" pitchFamily="50" charset="-128"/>
                          <a:ea typeface="Meiryo UI" panose="020B0604030504040204" pitchFamily="50" charset="-128"/>
                        </a:rPr>
                        <a:t>大型カルバート</a:t>
                      </a:r>
                      <a:endParaRPr lang="ja-JP" sz="5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門型</a:t>
                      </a:r>
                      <a:r>
                        <a:rPr lang="ja-JP" altLang="en-US" sz="600" b="0" kern="100" dirty="0">
                          <a:solidFill>
                            <a:sysClr val="windowText" lastClr="000000"/>
                          </a:solidFill>
                          <a:effectLst/>
                          <a:latin typeface="Meiryo UI" panose="020B0604030504040204" pitchFamily="50" charset="-128"/>
                          <a:ea typeface="Meiryo UI" panose="020B0604030504040204" pitchFamily="50" charset="-128"/>
                        </a:rPr>
                        <a:t>標識</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舗装</a:t>
                      </a: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道路法面・</a:t>
                      </a:r>
                    </a:p>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道路土工</a:t>
                      </a:r>
                      <a:r>
                        <a:rPr lang="ja-JP" sz="6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600" b="0" kern="0" dirty="0">
                          <a:solidFill>
                            <a:sysClr val="windowText" lastClr="000000"/>
                          </a:solidFill>
                          <a:effectLst/>
                          <a:latin typeface="Meiryo UI" panose="020B0604030504040204" pitchFamily="50" charset="-128"/>
                          <a:ea typeface="Meiryo UI" panose="020B0604030504040204" pitchFamily="50" charset="-128"/>
                        </a:rPr>
                        <a:t> </a:t>
                      </a:r>
                      <a:r>
                        <a:rPr lang="en-US" sz="600" b="0" kern="100" baseline="30000" dirty="0">
                          <a:solidFill>
                            <a:sysClr val="windowText" lastClr="000000"/>
                          </a:solidFill>
                          <a:effectLst/>
                          <a:latin typeface="Meiryo UI" panose="020B0604030504040204" pitchFamily="50" charset="-128"/>
                          <a:ea typeface="Meiryo UI" panose="020B0604030504040204" pitchFamily="50" charset="-128"/>
                        </a:rPr>
                        <a:t>1</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5301683"/>
                  </a:ext>
                </a:extLst>
              </a:tr>
              <a:tr h="170439">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交通量</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r>
                        <a:rPr lang="ja-JP" sz="600" b="0" kern="100" baseline="30000">
                          <a:solidFill>
                            <a:sysClr val="windowText" lastClr="000000"/>
                          </a:solidFill>
                          <a:effectLst/>
                          <a:latin typeface="Meiryo UI" panose="020B0604030504040204" pitchFamily="50" charset="-128"/>
                          <a:ea typeface="Meiryo UI" panose="020B0604030504040204" pitchFamily="50" charset="-128"/>
                        </a:rPr>
                        <a:t>※</a:t>
                      </a:r>
                      <a:r>
                        <a:rPr lang="en-US" sz="600" b="0" kern="100" baseline="30000">
                          <a:solidFill>
                            <a:sysClr val="windowText" lastClr="000000"/>
                          </a:solidFill>
                          <a:effectLst/>
                          <a:latin typeface="Meiryo UI" panose="020B0604030504040204" pitchFamily="50" charset="-128"/>
                          <a:ea typeface="Meiryo UI" panose="020B0604030504040204" pitchFamily="50" charset="-128"/>
                        </a:rPr>
                        <a:t>2</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8856301"/>
                  </a:ext>
                </a:extLst>
              </a:tr>
              <a:tr h="196328">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歩行者交通量</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6738466"/>
                  </a:ext>
                </a:extLst>
              </a:tr>
              <a:tr h="196328">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２５ｔ化</a:t>
                      </a:r>
                    </a:p>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指定道路</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0603822"/>
                  </a:ext>
                </a:extLst>
              </a:tr>
              <a:tr h="170439">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バス路線</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046586"/>
                  </a:ext>
                </a:extLst>
              </a:tr>
              <a:tr h="180138">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道路幅員</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4336258"/>
                  </a:ext>
                </a:extLst>
              </a:tr>
              <a:tr h="170439">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通学路指定</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410172"/>
                  </a:ext>
                </a:extLst>
              </a:tr>
              <a:tr h="196328">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迂回路の有無</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3526039"/>
                  </a:ext>
                </a:extLst>
              </a:tr>
              <a:tr h="196328">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広域緊急</a:t>
                      </a:r>
                    </a:p>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交通路</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4238888"/>
                  </a:ext>
                </a:extLst>
              </a:tr>
              <a:tr h="299364">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府県間・</a:t>
                      </a:r>
                    </a:p>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ＩＣアクセス</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4454491"/>
                  </a:ext>
                </a:extLst>
              </a:tr>
              <a:tr h="299364">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鉄道・道路・</a:t>
                      </a:r>
                    </a:p>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大河川跨ぎ</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〇</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024030"/>
                  </a:ext>
                </a:extLst>
              </a:tr>
              <a:tr h="196328">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崩壊・</a:t>
                      </a:r>
                      <a:br>
                        <a:rPr lang="en-US" sz="600" b="0" kern="100" dirty="0">
                          <a:solidFill>
                            <a:sysClr val="windowText" lastClr="000000"/>
                          </a:solidFill>
                          <a:effectLst/>
                          <a:latin typeface="Meiryo UI" panose="020B0604030504040204" pitchFamily="50" charset="-128"/>
                          <a:ea typeface="Meiryo UI" panose="020B0604030504040204" pitchFamily="50" charset="-128"/>
                        </a:rPr>
                      </a:br>
                      <a:r>
                        <a:rPr lang="ja-JP" sz="600" b="0" kern="100" dirty="0">
                          <a:solidFill>
                            <a:sysClr val="windowText" lastClr="000000"/>
                          </a:solidFill>
                          <a:effectLst/>
                          <a:latin typeface="Meiryo UI" panose="020B0604030504040204" pitchFamily="50" charset="-128"/>
                          <a:ea typeface="Meiryo UI" panose="020B0604030504040204" pitchFamily="50" charset="-128"/>
                        </a:rPr>
                        <a:t>冠水履歴</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203048"/>
                  </a:ext>
                </a:extLst>
              </a:tr>
              <a:tr h="299364">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事前通行規制区間の有無</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7022217"/>
                  </a:ext>
                </a:extLst>
              </a:tr>
              <a:tr h="170439">
                <a:tc>
                  <a:txBody>
                    <a:bodyPr/>
                    <a:lstStyle/>
                    <a:p>
                      <a:pPr indent="-17145"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地域特性</a:t>
                      </a: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065"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a:solidFill>
                            <a:sysClr val="windowText" lastClr="000000"/>
                          </a:solidFill>
                          <a:effectLst/>
                          <a:latin typeface="Meiryo UI" panose="020B0604030504040204" pitchFamily="50" charset="-128"/>
                          <a:ea typeface="Meiryo UI" panose="020B0604030504040204" pitchFamily="50" charset="-128"/>
                        </a:rPr>
                        <a:t> </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〇</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2700" algn="ctr">
                        <a:lnSpc>
                          <a:spcPct val="120000"/>
                        </a:lnSpc>
                      </a:pPr>
                      <a:r>
                        <a:rPr lang="en-US" sz="600" b="0" kern="100" dirty="0">
                          <a:solidFill>
                            <a:sysClr val="windowText" lastClr="000000"/>
                          </a:solidFill>
                          <a:effectLst/>
                          <a:latin typeface="Meiryo UI" panose="020B0604030504040204" pitchFamily="50" charset="-128"/>
                          <a:ea typeface="Meiryo UI" panose="020B0604030504040204" pitchFamily="50" charset="-128"/>
                        </a:rPr>
                        <a:t> </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70" marR="497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1003502"/>
                  </a:ext>
                </a:extLst>
              </a:tr>
            </a:tbl>
          </a:graphicData>
        </a:graphic>
      </p:graphicFrame>
      <p:sp>
        <p:nvSpPr>
          <p:cNvPr id="24" name="テキスト ボックス 23">
            <a:extLst>
              <a:ext uri="{FF2B5EF4-FFF2-40B4-BE49-F238E27FC236}">
                <a16:creationId xmlns:a16="http://schemas.microsoft.com/office/drawing/2014/main" id="{A47A16D4-F472-45FA-8CBD-B64452541407}"/>
              </a:ext>
            </a:extLst>
          </p:cNvPr>
          <p:cNvSpPr txBox="1"/>
          <p:nvPr/>
        </p:nvSpPr>
        <p:spPr>
          <a:xfrm>
            <a:off x="290186" y="6566938"/>
            <a:ext cx="1712367" cy="76944"/>
          </a:xfrm>
          <a:prstGeom prst="rect">
            <a:avLst/>
          </a:prstGeom>
          <a:noFill/>
        </p:spPr>
        <p:txBody>
          <a:bodyPr wrap="square" lIns="0" tIns="0" rIns="0" bIns="0">
            <a:spAutoFit/>
          </a:bodyPr>
          <a:lstStyle/>
          <a:p>
            <a:pPr algn="just"/>
            <a:r>
              <a:rPr lang="ja-JP" altLang="ja-JP" sz="5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5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500" dirty="0">
                <a:effectLst/>
                <a:latin typeface="Meiryo UI" panose="020B0604030504040204" pitchFamily="50" charset="-128"/>
                <a:ea typeface="Meiryo UI" panose="020B0604030504040204" pitchFamily="50" charset="-128"/>
                <a:cs typeface="Times New Roman" panose="02020603050405020304" pitchFamily="18" charset="0"/>
              </a:rPr>
              <a:t>　自然斜面、切土・斜面安定施設、盛土、擁壁、カルバート</a:t>
            </a:r>
          </a:p>
        </p:txBody>
      </p:sp>
      <p:sp>
        <p:nvSpPr>
          <p:cNvPr id="25" name="テキスト ボックス 24">
            <a:extLst>
              <a:ext uri="{FF2B5EF4-FFF2-40B4-BE49-F238E27FC236}">
                <a16:creationId xmlns:a16="http://schemas.microsoft.com/office/drawing/2014/main" id="{96E25E26-FA4D-41F8-AA74-05B8D8446C79}"/>
              </a:ext>
            </a:extLst>
          </p:cNvPr>
          <p:cNvSpPr txBox="1"/>
          <p:nvPr/>
        </p:nvSpPr>
        <p:spPr>
          <a:xfrm>
            <a:off x="290186" y="6648939"/>
            <a:ext cx="622679" cy="76944"/>
          </a:xfrm>
          <a:prstGeom prst="rect">
            <a:avLst/>
          </a:prstGeom>
          <a:noFill/>
        </p:spPr>
        <p:txBody>
          <a:bodyPr wrap="square" lIns="0" tIns="0" rIns="0" bIns="0">
            <a:spAutoFit/>
          </a:bodyPr>
          <a:lstStyle/>
          <a:p>
            <a:pPr algn="just"/>
            <a:r>
              <a:rPr lang="ja-JP" altLang="ja-JP" sz="5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500" kern="100" dirty="0">
                <a:effectLst/>
                <a:latin typeface="Meiryo UI" panose="020B0604030504040204" pitchFamily="50" charset="-128"/>
                <a:ea typeface="Meiryo UI" panose="020B0604030504040204" pitchFamily="50" charset="-128"/>
                <a:cs typeface="Times New Roman" panose="02020603050405020304" pitchFamily="18" charset="0"/>
              </a:rPr>
              <a:t>　大型車交通量</a:t>
            </a:r>
            <a:endParaRPr lang="ja-JP" altLang="ja-JP" sz="5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descr="パソコンの画面&#10;&#10;低い精度で自動的に生成された説明">
            <a:extLst>
              <a:ext uri="{FF2B5EF4-FFF2-40B4-BE49-F238E27FC236}">
                <a16:creationId xmlns:a16="http://schemas.microsoft.com/office/drawing/2014/main" id="{2AD642E9-8DA0-47C9-8C49-1EC2A0C1316A}"/>
              </a:ext>
            </a:extLst>
          </p:cNvPr>
          <p:cNvPicPr/>
          <p:nvPr/>
        </p:nvPicPr>
        <p:blipFill>
          <a:blip r:embed="rId3"/>
          <a:stretch>
            <a:fillRect/>
          </a:stretch>
        </p:blipFill>
        <p:spPr>
          <a:xfrm>
            <a:off x="4757753" y="2082474"/>
            <a:ext cx="4321147" cy="3728105"/>
          </a:xfrm>
          <a:prstGeom prst="rect">
            <a:avLst/>
          </a:prstGeom>
        </p:spPr>
      </p:pic>
    </p:spTree>
    <p:extLst>
      <p:ext uri="{BB962C8B-B14F-4D97-AF65-F5344CB8AC3E}">
        <p14:creationId xmlns:p14="http://schemas.microsoft.com/office/powerpoint/2010/main" val="178739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24443" y="963980"/>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2244" y="942425"/>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F6A2D04-D994-4B9F-95E5-1816582AEE57}"/>
              </a:ext>
            </a:extLst>
          </p:cNvPr>
          <p:cNvSpPr txBox="1"/>
          <p:nvPr/>
        </p:nvSpPr>
        <p:spPr>
          <a:xfrm>
            <a:off x="120652" y="573093"/>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a:t>
            </a: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3</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日常的維持管理</a:t>
            </a:r>
            <a:endPar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91DF1D1B-887D-41ED-AACA-DEDDC14727F2}"/>
              </a:ext>
            </a:extLst>
          </p:cNvPr>
          <p:cNvSpPr txBox="1"/>
          <p:nvPr/>
        </p:nvSpPr>
        <p:spPr>
          <a:xfrm>
            <a:off x="278987" y="992298"/>
            <a:ext cx="4094229" cy="1491499"/>
          </a:xfrm>
          <a:prstGeom prst="rect">
            <a:avLst/>
          </a:prstGeom>
          <a:noFill/>
        </p:spPr>
        <p:txBody>
          <a:bodyPr wrap="square">
            <a:spAutoFit/>
          </a:bodyPr>
          <a:lstStyle/>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日常的維持管理は、施設の状態を的確に把握し、不具合の早期発見・早期対応、緊急的・突発的な事案や苦情・要望事項への迅速な対応、不法・不正行為を防止する目的で実施する。日常的維持管理の着実な実施により、府民の安全・安心の確保および府民サービスの向上を図る。</a:t>
            </a:r>
          </a:p>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また、「劣化・損傷の原因を排除する」視点で、施設清掃や施設の適正利用など、施設の長寿命化に資する取組を実践する。</a:t>
            </a:r>
          </a:p>
        </p:txBody>
      </p:sp>
      <p:sp>
        <p:nvSpPr>
          <p:cNvPr id="15" name="テキスト ボックス 14">
            <a:extLst>
              <a:ext uri="{FF2B5EF4-FFF2-40B4-BE49-F238E27FC236}">
                <a16:creationId xmlns:a16="http://schemas.microsoft.com/office/drawing/2014/main" id="{CF2E6649-A972-444D-9796-26AB8972B77B}"/>
              </a:ext>
            </a:extLst>
          </p:cNvPr>
          <p:cNvSpPr txBox="1"/>
          <p:nvPr/>
        </p:nvSpPr>
        <p:spPr>
          <a:xfrm>
            <a:off x="195818" y="2464366"/>
            <a:ext cx="1498821" cy="261610"/>
          </a:xfrm>
          <a:prstGeom prst="rect">
            <a:avLst/>
          </a:prstGeom>
          <a:noFill/>
        </p:spPr>
        <p:txBody>
          <a:bodyPr wrap="square">
            <a:spAutoFit/>
          </a:bodyPr>
          <a:lstStyle/>
          <a:p>
            <a:pPr marL="0" lvl="3" algn="just">
              <a:buFont typeface="HG丸ｺﾞｼｯｸM-PRO" panose="020F0600000000000000" pitchFamily="50" charset="-128"/>
              <a:buAutoNum type="arabicParenBoth"/>
            </a:pPr>
            <a:r>
              <a:rPr lang="x-none" altLang="ja-JP" sz="1100" b="1" u="sng" kern="100" dirty="0">
                <a:effectLst/>
                <a:latin typeface="Meiryo UI" panose="020B0604030504040204" pitchFamily="50" charset="-128"/>
                <a:ea typeface="Meiryo UI" panose="020B0604030504040204" pitchFamily="50" charset="-128"/>
              </a:rPr>
              <a:t>道路パトロール</a:t>
            </a:r>
            <a:endParaRPr lang="ja-JP" altLang="ja-JP" sz="1100" b="1" u="sng" kern="100" dirty="0">
              <a:effectLst/>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2CCEAC0-4FC0-49A4-8093-9FF2C5F2063F}"/>
              </a:ext>
            </a:extLst>
          </p:cNvPr>
          <p:cNvSpPr txBox="1"/>
          <p:nvPr/>
        </p:nvSpPr>
        <p:spPr>
          <a:xfrm>
            <a:off x="237402" y="2688284"/>
            <a:ext cx="4177398" cy="430887"/>
          </a:xfrm>
          <a:prstGeom prst="rect">
            <a:avLst/>
          </a:prstGeom>
          <a:noFill/>
        </p:spPr>
        <p:txBody>
          <a:bodyPr wrap="square">
            <a:spAutoFit/>
          </a:bodyPr>
          <a:lstStyle/>
          <a:p>
            <a:pPr marL="66675"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施設不具合の早期発見・早期対応により、施設の長寿命化に資する視点でパトロールを実施する。</a:t>
            </a:r>
          </a:p>
        </p:txBody>
      </p:sp>
      <p:pic>
        <p:nvPicPr>
          <p:cNvPr id="17" name="図 16" descr="横断歩道の手前で止まっている車&#10;&#10;自動的に生成された説明">
            <a:extLst>
              <a:ext uri="{FF2B5EF4-FFF2-40B4-BE49-F238E27FC236}">
                <a16:creationId xmlns:a16="http://schemas.microsoft.com/office/drawing/2014/main" id="{0702FFFD-839D-4774-B70F-F4655157B9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75382" y="3165058"/>
            <a:ext cx="1549647" cy="996705"/>
          </a:xfrm>
          <a:prstGeom prst="rect">
            <a:avLst/>
          </a:prstGeom>
          <a:noFill/>
          <a:ln>
            <a:noFill/>
          </a:ln>
        </p:spPr>
      </p:pic>
      <p:sp>
        <p:nvSpPr>
          <p:cNvPr id="19" name="テキスト ボックス 18">
            <a:extLst>
              <a:ext uri="{FF2B5EF4-FFF2-40B4-BE49-F238E27FC236}">
                <a16:creationId xmlns:a16="http://schemas.microsoft.com/office/drawing/2014/main" id="{C48A4616-5F93-40F2-A828-27BF71910B22}"/>
              </a:ext>
            </a:extLst>
          </p:cNvPr>
          <p:cNvSpPr txBox="1"/>
          <p:nvPr/>
        </p:nvSpPr>
        <p:spPr>
          <a:xfrm>
            <a:off x="1420714" y="4130915"/>
            <a:ext cx="1766414" cy="253916"/>
          </a:xfrm>
          <a:prstGeom prst="rect">
            <a:avLst/>
          </a:prstGeom>
          <a:noFill/>
        </p:spPr>
        <p:txBody>
          <a:bodyPr wrap="square">
            <a:spAutoFit/>
          </a:bodyPr>
          <a:lstStyle/>
          <a:p>
            <a:pPr algn="ctr">
              <a:spcBef>
                <a:spcPts val="600"/>
              </a:spcBef>
              <a:spcAft>
                <a:spcPts val="600"/>
              </a:spcAft>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図2.2‑4　パトロール状況</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F689D335-8024-4294-89AF-C7952CB60296}"/>
              </a:ext>
            </a:extLst>
          </p:cNvPr>
          <p:cNvSpPr txBox="1"/>
          <p:nvPr/>
        </p:nvSpPr>
        <p:spPr>
          <a:xfrm>
            <a:off x="248436" y="4227095"/>
            <a:ext cx="1245868" cy="276999"/>
          </a:xfrm>
          <a:prstGeom prst="rect">
            <a:avLst/>
          </a:prstGeom>
          <a:noFill/>
        </p:spPr>
        <p:txBody>
          <a:bodyPr wrap="square">
            <a:spAutoFit/>
          </a:bodyPr>
          <a:lstStyle/>
          <a:p>
            <a:pPr marL="0" lvl="3" algn="just"/>
            <a:r>
              <a:rPr lang="en-US" altLang="ja-JP" sz="1200" b="1" kern="100" dirty="0">
                <a:effectLst/>
                <a:latin typeface="Meiryo UI" panose="020B0604030504040204" pitchFamily="50" charset="-128"/>
                <a:ea typeface="Meiryo UI" panose="020B0604030504040204" pitchFamily="50" charset="-128"/>
              </a:rPr>
              <a:t>(2)</a:t>
            </a:r>
            <a:r>
              <a:rPr lang="x-none" altLang="ja-JP" sz="1100" b="1" u="sng" kern="100" dirty="0">
                <a:effectLst/>
                <a:latin typeface="Meiryo UI" panose="020B0604030504040204" pitchFamily="50" charset="-128"/>
                <a:ea typeface="Meiryo UI" panose="020B0604030504040204" pitchFamily="50" charset="-128"/>
              </a:rPr>
              <a:t>実施方法</a:t>
            </a:r>
            <a:endParaRPr lang="ja-JP" altLang="ja-JP" sz="1100" b="1" u="sng" kern="100" dirty="0">
              <a:effectLst/>
              <a:latin typeface="Meiryo UI" panose="020B0604030504040204" pitchFamily="50" charset="-128"/>
              <a:ea typeface="Meiryo UI" panose="020B0604030504040204" pitchFamily="50" charset="-128"/>
            </a:endParaRPr>
          </a:p>
        </p:txBody>
      </p:sp>
      <p:sp>
        <p:nvSpPr>
          <p:cNvPr id="20" name="Rectangle 1">
            <a:extLst>
              <a:ext uri="{FF2B5EF4-FFF2-40B4-BE49-F238E27FC236}">
                <a16:creationId xmlns:a16="http://schemas.microsoft.com/office/drawing/2014/main" id="{3ECBF8D6-D367-4F9A-9603-6CD53FFAD3EA}"/>
              </a:ext>
            </a:extLst>
          </p:cNvPr>
          <p:cNvSpPr>
            <a:spLocks noChangeArrowheads="1"/>
          </p:cNvSpPr>
          <p:nvPr/>
        </p:nvSpPr>
        <p:spPr bwMode="auto">
          <a:xfrm>
            <a:off x="277719" y="4442539"/>
            <a:ext cx="42681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パトロール（日常点検）は職員により実施することを基本とする。「道路管理事務必携」に基づくパトロール頻度の目安を表</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2.2‑11</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に示す。</a:t>
            </a:r>
            <a:endPar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04E9558D-3886-4819-B738-81F91986AD43}"/>
              </a:ext>
            </a:extLst>
          </p:cNvPr>
          <p:cNvSpPr txBox="1"/>
          <p:nvPr/>
        </p:nvSpPr>
        <p:spPr>
          <a:xfrm>
            <a:off x="1131274" y="4852184"/>
            <a:ext cx="2381416" cy="253916"/>
          </a:xfrm>
          <a:prstGeom prst="rect">
            <a:avLst/>
          </a:prstGeom>
          <a:noFill/>
        </p:spPr>
        <p:txBody>
          <a:bodyPr wrap="square">
            <a:spAutoFit/>
          </a:bodyPr>
          <a:lstStyle/>
          <a:p>
            <a:pPr algn="ctr">
              <a:spcBef>
                <a:spcPts val="600"/>
              </a:spcBef>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表2.2‑11　パトロール頻度の目安</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3" name="表 22">
            <a:extLst>
              <a:ext uri="{FF2B5EF4-FFF2-40B4-BE49-F238E27FC236}">
                <a16:creationId xmlns:a16="http://schemas.microsoft.com/office/drawing/2014/main" id="{0C4AD509-DF77-4D03-A852-F452844DED7A}"/>
              </a:ext>
            </a:extLst>
          </p:cNvPr>
          <p:cNvGraphicFramePr>
            <a:graphicFrameLocks noGrp="1"/>
          </p:cNvGraphicFramePr>
          <p:nvPr/>
        </p:nvGraphicFramePr>
        <p:xfrm>
          <a:off x="304338" y="5088870"/>
          <a:ext cx="4035287" cy="1588630"/>
        </p:xfrm>
        <a:graphic>
          <a:graphicData uri="http://schemas.openxmlformats.org/drawingml/2006/table">
            <a:tbl>
              <a:tblPr firstRow="1" firstCol="1" lastRow="1" lastCol="1" bandRow="1" bandCol="1">
                <a:tableStyleId>{5C22544A-7EE6-4342-B048-85BDC9FD1C3A}</a:tableStyleId>
              </a:tblPr>
              <a:tblGrid>
                <a:gridCol w="1867287">
                  <a:extLst>
                    <a:ext uri="{9D8B030D-6E8A-4147-A177-3AD203B41FA5}">
                      <a16:colId xmlns:a16="http://schemas.microsoft.com/office/drawing/2014/main" val="2878914830"/>
                    </a:ext>
                  </a:extLst>
                </a:gridCol>
                <a:gridCol w="2168000">
                  <a:extLst>
                    <a:ext uri="{9D8B030D-6E8A-4147-A177-3AD203B41FA5}">
                      <a16:colId xmlns:a16="http://schemas.microsoft.com/office/drawing/2014/main" val="3142348222"/>
                    </a:ext>
                  </a:extLst>
                </a:gridCol>
              </a:tblGrid>
              <a:tr h="149184">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種別</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頻度</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63297528"/>
                  </a:ext>
                </a:extLst>
              </a:tr>
              <a:tr h="178600">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平常時パトロール</a:t>
                      </a:r>
                      <a:r>
                        <a:rPr lang="en-US" sz="1050" b="0" kern="100" dirty="0">
                          <a:solidFill>
                            <a:schemeClr val="tx1"/>
                          </a:solidFill>
                          <a:effectLst/>
                          <a:latin typeface="Meiryo UI" panose="020B0604030504040204" pitchFamily="50" charset="-128"/>
                          <a:ea typeface="Meiryo UI" panose="020B0604030504040204" pitchFamily="50" charset="-128"/>
                        </a:rPr>
                        <a:t>(</a:t>
                      </a:r>
                      <a:r>
                        <a:rPr lang="ja-JP" sz="1050" b="0" kern="100" dirty="0">
                          <a:solidFill>
                            <a:schemeClr val="tx1"/>
                          </a:solidFill>
                          <a:effectLst/>
                          <a:latin typeface="Meiryo UI" panose="020B0604030504040204" pitchFamily="50" charset="-128"/>
                          <a:ea typeface="Meiryo UI" panose="020B0604030504040204" pitchFamily="50" charset="-128"/>
                        </a:rPr>
                        <a:t>大</a:t>
                      </a:r>
                      <a:r>
                        <a:rPr lang="en-US" sz="1050" b="0" kern="100" dirty="0">
                          <a:solidFill>
                            <a:schemeClr val="tx1"/>
                          </a:solidFill>
                          <a:effectLst/>
                          <a:latin typeface="Meiryo UI" panose="020B0604030504040204" pitchFamily="50" charset="-128"/>
                          <a:ea typeface="Meiryo UI" panose="020B0604030504040204" pitchFamily="50" charset="-128"/>
                        </a:rPr>
                        <a:t>)</a:t>
                      </a:r>
                      <a:r>
                        <a:rPr lang="ja-JP" sz="1050" b="0" kern="100" baseline="30000" dirty="0">
                          <a:solidFill>
                            <a:schemeClr val="tx1"/>
                          </a:solidFill>
                          <a:effectLst/>
                          <a:latin typeface="Meiryo UI" panose="020B0604030504040204" pitchFamily="50" charset="-128"/>
                          <a:ea typeface="Meiryo UI" panose="020B0604030504040204" pitchFamily="50" charset="-128"/>
                        </a:rPr>
                        <a:t>※</a:t>
                      </a:r>
                      <a:r>
                        <a:rPr lang="en-US" sz="1050" b="0" kern="100" baseline="30000" dirty="0">
                          <a:solidFill>
                            <a:schemeClr val="tx1"/>
                          </a:solidFill>
                          <a:effectLst/>
                          <a:latin typeface="Meiryo UI" panose="020B0604030504040204" pitchFamily="50" charset="-128"/>
                          <a:ea typeface="Meiryo UI" panose="020B0604030504040204" pitchFamily="50" charset="-128"/>
                        </a:rPr>
                        <a:t>1</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1050" b="0" kern="100" dirty="0">
                          <a:solidFill>
                            <a:schemeClr val="tx1"/>
                          </a:solidFill>
                          <a:effectLst/>
                          <a:latin typeface="Meiryo UI" panose="020B0604030504040204" pitchFamily="50" charset="-128"/>
                          <a:ea typeface="Meiryo UI" panose="020B0604030504040204" pitchFamily="50" charset="-128"/>
                        </a:rPr>
                        <a:t>2</a:t>
                      </a:r>
                      <a:r>
                        <a:rPr lang="ja-JP" sz="1050" b="0" kern="100" dirty="0">
                          <a:solidFill>
                            <a:schemeClr val="tx1"/>
                          </a:solidFill>
                          <a:effectLst/>
                          <a:latin typeface="Meiryo UI" panose="020B0604030504040204" pitchFamily="50" charset="-128"/>
                          <a:ea typeface="Meiryo UI" panose="020B0604030504040204" pitchFamily="50" charset="-128"/>
                        </a:rPr>
                        <a:t>回／週以上</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773493"/>
                  </a:ext>
                </a:extLst>
              </a:tr>
              <a:tr h="178600">
                <a:tc>
                  <a:txBody>
                    <a:bodyPr/>
                    <a:lstStyle/>
                    <a:p>
                      <a:pPr algn="ctr">
                        <a:lnSpc>
                          <a:spcPts val="1400"/>
                        </a:lnSpc>
                      </a:pPr>
                      <a:r>
                        <a:rPr lang="ja-JP" sz="1050" b="0" kern="100">
                          <a:solidFill>
                            <a:schemeClr val="tx1"/>
                          </a:solidFill>
                          <a:effectLst/>
                          <a:latin typeface="Meiryo UI" panose="020B0604030504040204" pitchFamily="50" charset="-128"/>
                          <a:ea typeface="Meiryo UI" panose="020B0604030504040204" pitchFamily="50" charset="-128"/>
                        </a:rPr>
                        <a:t>平常時パトロール</a:t>
                      </a:r>
                      <a:r>
                        <a:rPr lang="en-US" sz="1050" b="0" kern="100">
                          <a:solidFill>
                            <a:schemeClr val="tx1"/>
                          </a:solidFill>
                          <a:effectLst/>
                          <a:latin typeface="Meiryo UI" panose="020B0604030504040204" pitchFamily="50" charset="-128"/>
                          <a:ea typeface="Meiryo UI" panose="020B0604030504040204" pitchFamily="50" charset="-128"/>
                        </a:rPr>
                        <a:t>(</a:t>
                      </a:r>
                      <a:r>
                        <a:rPr lang="ja-JP" sz="1050" b="0" kern="100">
                          <a:solidFill>
                            <a:schemeClr val="tx1"/>
                          </a:solidFill>
                          <a:effectLst/>
                          <a:latin typeface="Meiryo UI" panose="020B0604030504040204" pitchFamily="50" charset="-128"/>
                          <a:ea typeface="Meiryo UI" panose="020B0604030504040204" pitchFamily="50" charset="-128"/>
                        </a:rPr>
                        <a:t>小</a:t>
                      </a:r>
                      <a:r>
                        <a:rPr lang="en-US" sz="1050" b="0" kern="100">
                          <a:solidFill>
                            <a:schemeClr val="tx1"/>
                          </a:solidFill>
                          <a:effectLst/>
                          <a:latin typeface="Meiryo UI" panose="020B0604030504040204" pitchFamily="50" charset="-128"/>
                          <a:ea typeface="Meiryo UI" panose="020B0604030504040204" pitchFamily="50" charset="-128"/>
                        </a:rPr>
                        <a:t>)</a:t>
                      </a:r>
                      <a:r>
                        <a:rPr lang="ja-JP" sz="1050" b="0" kern="100" baseline="30000">
                          <a:solidFill>
                            <a:schemeClr val="tx1"/>
                          </a:solidFill>
                          <a:effectLst/>
                          <a:latin typeface="Meiryo UI" panose="020B0604030504040204" pitchFamily="50" charset="-128"/>
                          <a:ea typeface="Meiryo UI" panose="020B0604030504040204" pitchFamily="50" charset="-128"/>
                        </a:rPr>
                        <a:t>※</a:t>
                      </a:r>
                      <a:r>
                        <a:rPr lang="en-US" sz="1050" b="0" kern="100" baseline="30000">
                          <a:solidFill>
                            <a:schemeClr val="tx1"/>
                          </a:solidFill>
                          <a:effectLst/>
                          <a:latin typeface="Meiryo UI" panose="020B0604030504040204" pitchFamily="50" charset="-128"/>
                          <a:ea typeface="Meiryo UI" panose="020B0604030504040204" pitchFamily="50" charset="-128"/>
                        </a:rPr>
                        <a:t>1</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1050" b="0" kern="100" dirty="0">
                          <a:solidFill>
                            <a:schemeClr val="tx1"/>
                          </a:solidFill>
                          <a:effectLst/>
                          <a:latin typeface="Meiryo UI" panose="020B0604030504040204" pitchFamily="50" charset="-128"/>
                          <a:ea typeface="Meiryo UI" panose="020B0604030504040204" pitchFamily="50" charset="-128"/>
                        </a:rPr>
                        <a:t>1</a:t>
                      </a:r>
                      <a:r>
                        <a:rPr lang="ja-JP" sz="1050" b="0" kern="100" dirty="0">
                          <a:solidFill>
                            <a:schemeClr val="tx1"/>
                          </a:solidFill>
                          <a:effectLst/>
                          <a:latin typeface="Meiryo UI" panose="020B0604030504040204" pitchFamily="50" charset="-128"/>
                          <a:ea typeface="Meiryo UI" panose="020B0604030504040204" pitchFamily="50" charset="-128"/>
                        </a:rPr>
                        <a:t>回／週以上</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066063"/>
                  </a:ext>
                </a:extLst>
              </a:tr>
              <a:tr h="178600">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夜間パトロール</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1050" b="0" kern="100" dirty="0">
                          <a:solidFill>
                            <a:schemeClr val="tx1"/>
                          </a:solidFill>
                          <a:effectLst/>
                          <a:latin typeface="Meiryo UI" panose="020B0604030504040204" pitchFamily="50" charset="-128"/>
                          <a:ea typeface="Meiryo UI" panose="020B0604030504040204" pitchFamily="50" charset="-128"/>
                        </a:rPr>
                        <a:t>1</a:t>
                      </a:r>
                      <a:r>
                        <a:rPr lang="ja-JP" sz="1050" b="0" kern="100" dirty="0">
                          <a:solidFill>
                            <a:schemeClr val="tx1"/>
                          </a:solidFill>
                          <a:effectLst/>
                          <a:latin typeface="Meiryo UI" panose="020B0604030504040204" pitchFamily="50" charset="-128"/>
                          <a:ea typeface="Meiryo UI" panose="020B0604030504040204" pitchFamily="50" charset="-128"/>
                        </a:rPr>
                        <a:t>回／月以上</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501282"/>
                  </a:ext>
                </a:extLst>
              </a:tr>
              <a:tr h="178600">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定期パトロール</a:t>
                      </a:r>
                      <a:r>
                        <a:rPr lang="ja-JP" sz="1050" b="0" kern="100" baseline="30000" dirty="0">
                          <a:solidFill>
                            <a:schemeClr val="tx1"/>
                          </a:solidFill>
                          <a:effectLst/>
                          <a:latin typeface="Meiryo UI" panose="020B0604030504040204" pitchFamily="50" charset="-128"/>
                          <a:ea typeface="Meiryo UI" panose="020B0604030504040204" pitchFamily="50" charset="-128"/>
                        </a:rPr>
                        <a:t>※</a:t>
                      </a:r>
                      <a:r>
                        <a:rPr lang="en-US" sz="1050" b="0" kern="100" baseline="30000" dirty="0">
                          <a:solidFill>
                            <a:schemeClr val="tx1"/>
                          </a:solidFill>
                          <a:effectLst/>
                          <a:latin typeface="Meiryo UI" panose="020B0604030504040204" pitchFamily="50" charset="-128"/>
                          <a:ea typeface="Meiryo UI" panose="020B0604030504040204" pitchFamily="50" charset="-128"/>
                        </a:rPr>
                        <a:t>2</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1050" b="0" kern="100" dirty="0">
                          <a:solidFill>
                            <a:schemeClr val="tx1"/>
                          </a:solidFill>
                          <a:effectLst/>
                          <a:latin typeface="Meiryo UI" panose="020B0604030504040204" pitchFamily="50" charset="-128"/>
                          <a:ea typeface="Meiryo UI" panose="020B0604030504040204" pitchFamily="50" charset="-128"/>
                        </a:rPr>
                        <a:t>1</a:t>
                      </a:r>
                      <a:r>
                        <a:rPr lang="ja-JP" sz="1050" b="0" kern="100" dirty="0">
                          <a:solidFill>
                            <a:schemeClr val="tx1"/>
                          </a:solidFill>
                          <a:effectLst/>
                          <a:latin typeface="Meiryo UI" panose="020B0604030504040204" pitchFamily="50" charset="-128"/>
                          <a:ea typeface="Meiryo UI" panose="020B0604030504040204" pitchFamily="50" charset="-128"/>
                        </a:rPr>
                        <a:t>回／年以上</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164362"/>
                  </a:ext>
                </a:extLst>
              </a:tr>
              <a:tr h="178600">
                <a:tc>
                  <a:txBody>
                    <a:bodyPr/>
                    <a:lstStyle/>
                    <a:p>
                      <a:pPr algn="ctr">
                        <a:lnSpc>
                          <a:spcPts val="1400"/>
                        </a:lnSpc>
                      </a:pPr>
                      <a:r>
                        <a:rPr lang="ja-JP" sz="1050" b="0" kern="100">
                          <a:solidFill>
                            <a:schemeClr val="tx1"/>
                          </a:solidFill>
                          <a:effectLst/>
                          <a:latin typeface="Meiryo UI" panose="020B0604030504040204" pitchFamily="50" charset="-128"/>
                          <a:ea typeface="Meiryo UI" panose="020B0604030504040204" pitchFamily="50" charset="-128"/>
                        </a:rPr>
                        <a:t>異常時パトロール</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予備規制基準雨量に達した時など</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787588"/>
                  </a:ext>
                </a:extLst>
              </a:tr>
              <a:tr h="178600">
                <a:tc>
                  <a:txBody>
                    <a:bodyPr/>
                    <a:lstStyle/>
                    <a:p>
                      <a:pPr algn="ctr">
                        <a:lnSpc>
                          <a:spcPts val="1400"/>
                        </a:lnSpc>
                      </a:pPr>
                      <a:r>
                        <a:rPr lang="ja-JP" sz="1050" b="0" kern="100">
                          <a:solidFill>
                            <a:schemeClr val="tx1"/>
                          </a:solidFill>
                          <a:effectLst/>
                          <a:latin typeface="Meiryo UI" panose="020B0604030504040204" pitchFamily="50" charset="-128"/>
                          <a:ea typeface="Meiryo UI" panose="020B0604030504040204" pitchFamily="50" charset="-128"/>
                        </a:rPr>
                        <a:t>自転車道パトロール</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1050" b="0" kern="100" dirty="0">
                          <a:solidFill>
                            <a:schemeClr val="tx1"/>
                          </a:solidFill>
                          <a:effectLst/>
                          <a:latin typeface="Meiryo UI" panose="020B0604030504040204" pitchFamily="50" charset="-128"/>
                          <a:ea typeface="Meiryo UI" panose="020B0604030504040204" pitchFamily="50" charset="-128"/>
                        </a:rPr>
                        <a:t>1</a:t>
                      </a:r>
                      <a:r>
                        <a:rPr lang="ja-JP" sz="1050" b="0" kern="100" dirty="0">
                          <a:solidFill>
                            <a:schemeClr val="tx1"/>
                          </a:solidFill>
                          <a:effectLst/>
                          <a:latin typeface="Meiryo UI" panose="020B0604030504040204" pitchFamily="50" charset="-128"/>
                          <a:ea typeface="Meiryo UI" panose="020B0604030504040204" pitchFamily="50" charset="-128"/>
                        </a:rPr>
                        <a:t>回／月以上</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233883"/>
                  </a:ext>
                </a:extLst>
              </a:tr>
              <a:tr h="178600">
                <a:tc>
                  <a:txBody>
                    <a:bodyPr/>
                    <a:lstStyle/>
                    <a:p>
                      <a:pPr algn="ctr">
                        <a:lnSpc>
                          <a:spcPts val="1400"/>
                        </a:lnSpc>
                      </a:pPr>
                      <a:r>
                        <a:rPr lang="ja-JP" sz="1050" b="0" kern="100">
                          <a:solidFill>
                            <a:schemeClr val="tx1"/>
                          </a:solidFill>
                          <a:effectLst/>
                          <a:latin typeface="Meiryo UI" panose="020B0604030504040204" pitchFamily="50" charset="-128"/>
                          <a:ea typeface="Meiryo UI" panose="020B0604030504040204" pitchFamily="50" charset="-128"/>
                        </a:rPr>
                        <a:t>徒歩等パトロール</a:t>
                      </a:r>
                      <a:r>
                        <a:rPr lang="ja-JP" sz="1050" b="0" kern="100" baseline="30000">
                          <a:solidFill>
                            <a:schemeClr val="tx1"/>
                          </a:solidFill>
                          <a:effectLst/>
                          <a:latin typeface="Meiryo UI" panose="020B0604030504040204" pitchFamily="50" charset="-128"/>
                          <a:ea typeface="Meiryo UI" panose="020B0604030504040204" pitchFamily="50" charset="-128"/>
                        </a:rPr>
                        <a:t>※</a:t>
                      </a:r>
                      <a:r>
                        <a:rPr lang="en-US" sz="1050" b="0" kern="100" baseline="30000">
                          <a:solidFill>
                            <a:schemeClr val="tx1"/>
                          </a:solidFill>
                          <a:effectLst/>
                          <a:latin typeface="Meiryo UI" panose="020B0604030504040204" pitchFamily="50" charset="-128"/>
                          <a:ea typeface="Meiryo UI" panose="020B0604030504040204" pitchFamily="50" charset="-128"/>
                        </a:rPr>
                        <a:t>3</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1050" b="0" kern="100" dirty="0">
                          <a:solidFill>
                            <a:schemeClr val="tx1"/>
                          </a:solidFill>
                          <a:effectLst/>
                          <a:latin typeface="Meiryo UI" panose="020B0604030504040204" pitchFamily="50" charset="-128"/>
                          <a:ea typeface="Meiryo UI" panose="020B0604030504040204" pitchFamily="50" charset="-128"/>
                        </a:rPr>
                        <a:t>1</a:t>
                      </a:r>
                      <a:r>
                        <a:rPr lang="ja-JP" sz="1050" b="0" kern="100" dirty="0">
                          <a:solidFill>
                            <a:schemeClr val="tx1"/>
                          </a:solidFill>
                          <a:effectLst/>
                          <a:latin typeface="Meiryo UI" panose="020B0604030504040204" pitchFamily="50" charset="-128"/>
                          <a:ea typeface="Meiryo UI" panose="020B0604030504040204" pitchFamily="50" charset="-128"/>
                        </a:rPr>
                        <a:t>回／年以上</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880686"/>
                  </a:ext>
                </a:extLst>
              </a:tr>
              <a:tr h="178600">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その他パトロール</a:t>
                      </a:r>
                      <a:r>
                        <a:rPr lang="ja-JP" sz="1050" b="0" kern="100" baseline="30000" dirty="0">
                          <a:solidFill>
                            <a:schemeClr val="tx1"/>
                          </a:solidFill>
                          <a:effectLst/>
                          <a:latin typeface="Meiryo UI" panose="020B0604030504040204" pitchFamily="50" charset="-128"/>
                          <a:ea typeface="Meiryo UI" panose="020B0604030504040204" pitchFamily="50" charset="-128"/>
                        </a:rPr>
                        <a:t>※</a:t>
                      </a:r>
                      <a:r>
                        <a:rPr lang="en-US" sz="1050" b="0" kern="100" baseline="30000" dirty="0">
                          <a:solidFill>
                            <a:schemeClr val="tx1"/>
                          </a:solidFill>
                          <a:effectLst/>
                          <a:latin typeface="Meiryo UI" panose="020B0604030504040204" pitchFamily="50" charset="-128"/>
                          <a:ea typeface="Meiryo UI" panose="020B0604030504040204" pitchFamily="50" charset="-128"/>
                        </a:rPr>
                        <a:t>4</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必要に応じて設定</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156392"/>
                  </a:ext>
                </a:extLst>
              </a:tr>
            </a:tbl>
          </a:graphicData>
        </a:graphic>
      </p:graphicFrame>
      <p:sp>
        <p:nvSpPr>
          <p:cNvPr id="27" name="テキスト ボックス 26">
            <a:extLst>
              <a:ext uri="{FF2B5EF4-FFF2-40B4-BE49-F238E27FC236}">
                <a16:creationId xmlns:a16="http://schemas.microsoft.com/office/drawing/2014/main" id="{3EC7220A-4C81-43CF-AF2B-B3DBD1DC61C6}"/>
              </a:ext>
            </a:extLst>
          </p:cNvPr>
          <p:cNvSpPr txBox="1"/>
          <p:nvPr/>
        </p:nvSpPr>
        <p:spPr>
          <a:xfrm>
            <a:off x="4968987" y="1030630"/>
            <a:ext cx="4166005" cy="689741"/>
          </a:xfrm>
          <a:prstGeom prst="rect">
            <a:avLst/>
          </a:prstGeom>
          <a:noFill/>
        </p:spPr>
        <p:txBody>
          <a:bodyPr wrap="square">
            <a:spAutoFit/>
          </a:bodyPr>
          <a:lstStyle/>
          <a:p>
            <a:pPr marL="68580" indent="101600" algn="just">
              <a:lnSpc>
                <a:spcPts val="1200"/>
              </a:lnSpc>
            </a:pP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大</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は自動車交通量</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時間</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が</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20,000</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台以上、</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小</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は</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20,000</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台未満</a:t>
            </a:r>
          </a:p>
          <a:p>
            <a:pPr marL="68580" indent="101600" algn="just">
              <a:lnSpc>
                <a:spcPts val="1200"/>
              </a:lnSpc>
            </a:pP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　平常時パトロールで点検困難な危険区間等で行うパトロールをいう</a:t>
            </a:r>
          </a:p>
          <a:p>
            <a:pPr marL="68580" indent="101600" algn="just">
              <a:lnSpc>
                <a:spcPts val="1200"/>
              </a:lnSpc>
            </a:pP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　徒歩又は自転車で行うパトロールをいう</a:t>
            </a:r>
          </a:p>
          <a:p>
            <a:pPr marL="68580" indent="101600" algn="just">
              <a:lnSpc>
                <a:spcPts val="1200"/>
              </a:lnSpc>
            </a:pP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8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　交通事故、地震及び冠水等緊急を要する場合に行うパトロールをいう</a:t>
            </a:r>
          </a:p>
        </p:txBody>
      </p:sp>
      <p:sp>
        <p:nvSpPr>
          <p:cNvPr id="29" name="テキスト ボックス 28">
            <a:extLst>
              <a:ext uri="{FF2B5EF4-FFF2-40B4-BE49-F238E27FC236}">
                <a16:creationId xmlns:a16="http://schemas.microsoft.com/office/drawing/2014/main" id="{33E7C688-E029-42CB-89D6-572636083EC0}"/>
              </a:ext>
            </a:extLst>
          </p:cNvPr>
          <p:cNvSpPr txBox="1"/>
          <p:nvPr/>
        </p:nvSpPr>
        <p:spPr>
          <a:xfrm>
            <a:off x="4720980" y="1749737"/>
            <a:ext cx="4186583" cy="461665"/>
          </a:xfrm>
          <a:prstGeom prst="rect">
            <a:avLst/>
          </a:prstGeom>
          <a:noFill/>
        </p:spPr>
        <p:txBody>
          <a:bodyPr wrap="square">
            <a:spAutoFit/>
          </a:bodyPr>
          <a:lstStyle/>
          <a:p>
            <a:pPr marL="66675" indent="133350" algn="just"/>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なお、下記要素を考慮し、必要と判断した場合は交通量の大小に関わらずパトロールを重点化する。</a:t>
            </a:r>
          </a:p>
        </p:txBody>
      </p:sp>
      <p:sp>
        <p:nvSpPr>
          <p:cNvPr id="31" name="テキスト ボックス 30">
            <a:extLst>
              <a:ext uri="{FF2B5EF4-FFF2-40B4-BE49-F238E27FC236}">
                <a16:creationId xmlns:a16="http://schemas.microsoft.com/office/drawing/2014/main" id="{CE414663-20DC-4E40-BF3E-85449528E084}"/>
              </a:ext>
            </a:extLst>
          </p:cNvPr>
          <p:cNvSpPr txBox="1"/>
          <p:nvPr/>
        </p:nvSpPr>
        <p:spPr>
          <a:xfrm>
            <a:off x="5702292" y="2238715"/>
            <a:ext cx="1904338" cy="253916"/>
          </a:xfrm>
          <a:prstGeom prst="rect">
            <a:avLst/>
          </a:prstGeom>
          <a:noFill/>
        </p:spPr>
        <p:txBody>
          <a:bodyPr wrap="square">
            <a:spAutoFit/>
          </a:bodyPr>
          <a:lstStyle/>
          <a:p>
            <a:pPr algn="ctr">
              <a:spcBef>
                <a:spcPts val="600"/>
              </a:spcBef>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表2.2‑12　リスク判断要素</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0" name="表 29">
            <a:extLst>
              <a:ext uri="{FF2B5EF4-FFF2-40B4-BE49-F238E27FC236}">
                <a16:creationId xmlns:a16="http://schemas.microsoft.com/office/drawing/2014/main" id="{4DD9AEE8-5BA9-48E9-A9C0-2484B10526E5}"/>
              </a:ext>
            </a:extLst>
          </p:cNvPr>
          <p:cNvGraphicFramePr>
            <a:graphicFrameLocks noGrp="1"/>
          </p:cNvGraphicFramePr>
          <p:nvPr/>
        </p:nvGraphicFramePr>
        <p:xfrm>
          <a:off x="4675847" y="2502614"/>
          <a:ext cx="4276850" cy="1443122"/>
        </p:xfrm>
        <a:graphic>
          <a:graphicData uri="http://schemas.openxmlformats.org/drawingml/2006/table">
            <a:tbl>
              <a:tblPr firstRow="1" firstCol="1" lastRow="1" lastCol="1" bandRow="1" bandCol="1">
                <a:tableStyleId>{5C22544A-7EE6-4342-B048-85BDC9FD1C3A}</a:tableStyleId>
              </a:tblPr>
              <a:tblGrid>
                <a:gridCol w="369513">
                  <a:extLst>
                    <a:ext uri="{9D8B030D-6E8A-4147-A177-3AD203B41FA5}">
                      <a16:colId xmlns:a16="http://schemas.microsoft.com/office/drawing/2014/main" val="1883231622"/>
                    </a:ext>
                  </a:extLst>
                </a:gridCol>
                <a:gridCol w="2036255">
                  <a:extLst>
                    <a:ext uri="{9D8B030D-6E8A-4147-A177-3AD203B41FA5}">
                      <a16:colId xmlns:a16="http://schemas.microsoft.com/office/drawing/2014/main" val="2425533171"/>
                    </a:ext>
                  </a:extLst>
                </a:gridCol>
                <a:gridCol w="1871082">
                  <a:extLst>
                    <a:ext uri="{9D8B030D-6E8A-4147-A177-3AD203B41FA5}">
                      <a16:colId xmlns:a16="http://schemas.microsoft.com/office/drawing/2014/main" val="36312252"/>
                    </a:ext>
                  </a:extLst>
                </a:gridCol>
              </a:tblGrid>
              <a:tr h="162962">
                <a:tc>
                  <a:txBody>
                    <a:bodyPr/>
                    <a:lstStyle/>
                    <a:p>
                      <a:pPr algn="just" latinLnBrk="1" hangingPunct="0">
                        <a:lnSpc>
                          <a:spcPct val="100000"/>
                        </a:lnSpc>
                      </a:pPr>
                      <a:r>
                        <a:rPr lang="en-US" sz="1050" b="0" kern="100" spc="-15" dirty="0">
                          <a:solidFill>
                            <a:schemeClr val="tx1"/>
                          </a:solidFill>
                          <a:effectLst/>
                          <a:latin typeface="Meiryo UI" panose="020B0604030504040204" pitchFamily="50" charset="-128"/>
                          <a:ea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latinLnBrk="1" hangingPunct="0">
                        <a:lnSpc>
                          <a:spcPct val="100000"/>
                        </a:lnSpc>
                      </a:pPr>
                      <a:r>
                        <a:rPr lang="en-US" sz="1050" b="0" kern="100" spc="-15" dirty="0">
                          <a:solidFill>
                            <a:schemeClr val="tx1"/>
                          </a:solidFill>
                          <a:effectLst/>
                          <a:latin typeface="Meiryo UI" panose="020B0604030504040204" pitchFamily="50" charset="-128"/>
                          <a:ea typeface="Meiryo UI" panose="020B0604030504040204" pitchFamily="50" charset="-128"/>
                        </a:rPr>
                        <a:t>“</a:t>
                      </a:r>
                      <a:r>
                        <a:rPr lang="ja-JP" sz="1050" b="0" kern="100" spc="-15" dirty="0">
                          <a:solidFill>
                            <a:schemeClr val="tx1"/>
                          </a:solidFill>
                          <a:effectLst/>
                          <a:latin typeface="Meiryo UI" panose="020B0604030504040204" pitchFamily="50" charset="-128"/>
                          <a:ea typeface="Meiryo UI" panose="020B0604030504040204" pitchFamily="50" charset="-128"/>
                        </a:rPr>
                        <a:t>被害発生の可能性</a:t>
                      </a:r>
                      <a:r>
                        <a:rPr lang="en-US" sz="1050" b="0" kern="100" spc="-15" dirty="0">
                          <a:solidFill>
                            <a:schemeClr val="tx1"/>
                          </a:solidFill>
                          <a:effectLst/>
                          <a:latin typeface="Meiryo UI" panose="020B0604030504040204" pitchFamily="50" charset="-128"/>
                          <a:ea typeface="Meiryo UI" panose="020B0604030504040204" pitchFamily="50" charset="-128"/>
                        </a:rPr>
                        <a:t>”</a:t>
                      </a:r>
                      <a:r>
                        <a:rPr lang="ja-JP" sz="1050" b="0" kern="100" spc="-15" dirty="0">
                          <a:solidFill>
                            <a:schemeClr val="tx1"/>
                          </a:solidFill>
                          <a:effectLst/>
                          <a:latin typeface="Meiryo UI" panose="020B0604030504040204" pitchFamily="50" charset="-128"/>
                          <a:ea typeface="Meiryo UI" panose="020B0604030504040204" pitchFamily="50" charset="-128"/>
                        </a:rPr>
                        <a:t>に関する要素</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latinLnBrk="1" hangingPunct="0">
                        <a:lnSpc>
                          <a:spcPct val="100000"/>
                        </a:lnSpc>
                      </a:pPr>
                      <a:r>
                        <a:rPr lang="en-US" sz="1050" b="0" kern="100" spc="-15" dirty="0">
                          <a:solidFill>
                            <a:schemeClr val="tx1"/>
                          </a:solidFill>
                          <a:effectLst/>
                          <a:latin typeface="Meiryo UI" panose="020B0604030504040204" pitchFamily="50" charset="-128"/>
                          <a:ea typeface="Meiryo UI" panose="020B0604030504040204" pitchFamily="50" charset="-128"/>
                        </a:rPr>
                        <a:t>“</a:t>
                      </a:r>
                      <a:r>
                        <a:rPr lang="ja-JP" sz="1050" b="0" kern="100" spc="-15" dirty="0">
                          <a:solidFill>
                            <a:schemeClr val="tx1"/>
                          </a:solidFill>
                          <a:effectLst/>
                          <a:latin typeface="Meiryo UI" panose="020B0604030504040204" pitchFamily="50" charset="-128"/>
                          <a:ea typeface="Meiryo UI" panose="020B0604030504040204" pitchFamily="50" charset="-128"/>
                        </a:rPr>
                        <a:t>被害の大きさ</a:t>
                      </a:r>
                      <a:r>
                        <a:rPr lang="en-US" sz="1050" b="0" kern="100" spc="-15" dirty="0">
                          <a:solidFill>
                            <a:schemeClr val="tx1"/>
                          </a:solidFill>
                          <a:effectLst/>
                          <a:latin typeface="Meiryo UI" panose="020B0604030504040204" pitchFamily="50" charset="-128"/>
                          <a:ea typeface="Meiryo UI" panose="020B0604030504040204" pitchFamily="50" charset="-128"/>
                        </a:rPr>
                        <a:t>”</a:t>
                      </a:r>
                      <a:r>
                        <a:rPr lang="ja-JP" sz="1050" b="0" kern="100" spc="-15" dirty="0">
                          <a:solidFill>
                            <a:schemeClr val="tx1"/>
                          </a:solidFill>
                          <a:effectLst/>
                          <a:latin typeface="Meiryo UI" panose="020B0604030504040204" pitchFamily="50" charset="-128"/>
                          <a:ea typeface="Meiryo UI" panose="020B0604030504040204" pitchFamily="50" charset="-128"/>
                        </a:rPr>
                        <a:t>に関する要素</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98072501"/>
                  </a:ext>
                </a:extLst>
              </a:tr>
              <a:tr h="1012204">
                <a:tc>
                  <a:txBody>
                    <a:bodyPr/>
                    <a:lstStyle/>
                    <a:p>
                      <a:pPr algn="just" latinLnBrk="1" hangingPunct="0">
                        <a:lnSpc>
                          <a:spcPct val="100000"/>
                        </a:lnSpc>
                      </a:pPr>
                      <a:r>
                        <a:rPr lang="ja-JP" sz="1050" b="0" kern="100" spc="-15">
                          <a:solidFill>
                            <a:schemeClr val="tx1"/>
                          </a:solidFill>
                          <a:effectLst/>
                          <a:latin typeface="Meiryo UI" panose="020B0604030504040204" pitchFamily="50" charset="-128"/>
                          <a:ea typeface="Meiryo UI" panose="020B0604030504040204" pitchFamily="50" charset="-128"/>
                        </a:rPr>
                        <a:t>パトロール</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【過去の状況】</a:t>
                      </a:r>
                      <a:endParaRPr lang="en-US" altLang="ja-JP" sz="1050" b="0" kern="100" spc="-15"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苦情、要望、管理瑕疵件数、事故多発路線、不法投棄等多発路線、損傷箇所・防災危険箇所</a:t>
                      </a:r>
                      <a:endParaRPr lang="ja-JP" sz="1050" b="0" kern="100"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【季節要因】</a:t>
                      </a:r>
                      <a:endParaRPr lang="en-US" altLang="ja-JP" sz="1050" b="0" kern="100" spc="-15"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冬場：凍結危険箇所</a:t>
                      </a:r>
                      <a:endParaRPr lang="en-US" altLang="ja-JP" sz="1050" b="0" kern="100" spc="-15"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夏場：わだちぼれ等（交差点直近）</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【路線の重要度】</a:t>
                      </a:r>
                      <a:endParaRPr lang="en-US" altLang="ja-JP" sz="1050" b="0" kern="100" spc="-15"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通学路、沿道利用状況で通行者が多い箇所</a:t>
                      </a:r>
                      <a:endParaRPr lang="ja-JP" sz="1050" b="0" kern="100"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【個別箇所の状況】</a:t>
                      </a:r>
                      <a:endParaRPr lang="ja-JP" sz="1050" b="0" kern="100" dirty="0">
                        <a:solidFill>
                          <a:schemeClr val="tx1"/>
                        </a:solidFill>
                        <a:effectLst/>
                        <a:latin typeface="Meiryo UI" panose="020B0604030504040204" pitchFamily="50" charset="-128"/>
                        <a:ea typeface="Meiryo UI" panose="020B0604030504040204" pitchFamily="50" charset="-128"/>
                      </a:endParaRPr>
                    </a:p>
                    <a:p>
                      <a:pPr algn="just" latinLnBrk="1" hangingPunct="0">
                        <a:lnSpc>
                          <a:spcPct val="100000"/>
                        </a:lnSpc>
                      </a:pPr>
                      <a:r>
                        <a:rPr lang="ja-JP" sz="1050" b="0" kern="100" spc="-15" dirty="0">
                          <a:solidFill>
                            <a:schemeClr val="tx1"/>
                          </a:solidFill>
                          <a:effectLst/>
                          <a:latin typeface="Meiryo UI" panose="020B0604030504040204" pitchFamily="50" charset="-128"/>
                          <a:ea typeface="Meiryo UI" panose="020B0604030504040204" pitchFamily="50" charset="-128"/>
                        </a:rPr>
                        <a:t>高架道路・路線橋・鉄道並行区間等</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613045"/>
                  </a:ext>
                </a:extLst>
              </a:tr>
            </a:tbl>
          </a:graphicData>
        </a:graphic>
      </p:graphicFrame>
      <p:sp>
        <p:nvSpPr>
          <p:cNvPr id="34" name="テキスト ボックス 33">
            <a:extLst>
              <a:ext uri="{FF2B5EF4-FFF2-40B4-BE49-F238E27FC236}">
                <a16:creationId xmlns:a16="http://schemas.microsoft.com/office/drawing/2014/main" id="{07E46BA7-79F8-4806-8FA4-5BBAE5741EEC}"/>
              </a:ext>
            </a:extLst>
          </p:cNvPr>
          <p:cNvSpPr txBox="1"/>
          <p:nvPr/>
        </p:nvSpPr>
        <p:spPr>
          <a:xfrm>
            <a:off x="4624443" y="4006096"/>
            <a:ext cx="1819668" cy="261610"/>
          </a:xfrm>
          <a:prstGeom prst="rect">
            <a:avLst/>
          </a:prstGeom>
          <a:noFill/>
        </p:spPr>
        <p:txBody>
          <a:bodyPr wrap="square">
            <a:spAutoFit/>
          </a:bodyPr>
          <a:lstStyle/>
          <a:p>
            <a:pPr marL="0" lvl="3" algn="just"/>
            <a:r>
              <a:rPr lang="en-US" altLang="ja-JP" sz="1100" b="1" u="sng" kern="100" dirty="0">
                <a:effectLst/>
                <a:latin typeface="Meiryo UI" panose="020B0604030504040204" pitchFamily="50" charset="-128"/>
                <a:ea typeface="Meiryo UI" panose="020B0604030504040204" pitchFamily="50" charset="-128"/>
              </a:rPr>
              <a:t>(3)</a:t>
            </a:r>
            <a:r>
              <a:rPr lang="x-none" altLang="ja-JP" sz="1100" b="1" u="sng" kern="100" dirty="0">
                <a:effectLst/>
                <a:latin typeface="Meiryo UI" panose="020B0604030504040204" pitchFamily="50" charset="-128"/>
                <a:ea typeface="Meiryo UI" panose="020B0604030504040204" pitchFamily="50" charset="-128"/>
              </a:rPr>
              <a:t>パトロール計画の策定</a:t>
            </a:r>
            <a:endParaRPr lang="ja-JP" altLang="ja-JP" sz="1100" b="1" u="sng" kern="100" dirty="0">
              <a:effectLst/>
              <a:latin typeface="Meiryo UI" panose="020B0604030504040204" pitchFamily="50" charset="-128"/>
              <a:ea typeface="Meiryo UI" panose="020B0604030504040204" pitchFamily="50" charset="-128"/>
            </a:endParaRPr>
          </a:p>
        </p:txBody>
      </p:sp>
      <p:sp>
        <p:nvSpPr>
          <p:cNvPr id="36" name="Rectangle 3">
            <a:extLst>
              <a:ext uri="{FF2B5EF4-FFF2-40B4-BE49-F238E27FC236}">
                <a16:creationId xmlns:a16="http://schemas.microsoft.com/office/drawing/2014/main" id="{FBD68AA6-4992-4877-BE72-C583B8E43186}"/>
              </a:ext>
            </a:extLst>
          </p:cNvPr>
          <p:cNvSpPr>
            <a:spLocks noChangeArrowheads="1"/>
          </p:cNvSpPr>
          <p:nvPr/>
        </p:nvSpPr>
        <p:spPr bwMode="auto">
          <a:xfrm>
            <a:off x="4775737" y="4286241"/>
            <a:ext cx="418658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各土木事務所は、地域や施設の特性、過去の不具合等を考慮して、路線・区間・施設毎の具体的なパトロール計画をパトロール実施要領に基づき策定する（表</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2.2‑13</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参照）。</a:t>
            </a:r>
            <a:endPar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D7EB2D5-D424-4BAF-95E4-EA92C702808A}"/>
              </a:ext>
            </a:extLst>
          </p:cNvPr>
          <p:cNvSpPr txBox="1"/>
          <p:nvPr/>
        </p:nvSpPr>
        <p:spPr>
          <a:xfrm>
            <a:off x="5702292" y="4896388"/>
            <a:ext cx="1916784" cy="261610"/>
          </a:xfrm>
          <a:prstGeom prst="rect">
            <a:avLst/>
          </a:prstGeom>
          <a:noFill/>
        </p:spPr>
        <p:txBody>
          <a:bodyPr wrap="square">
            <a:spAutoFit/>
          </a:bodyPr>
          <a:lstStyle/>
          <a:p>
            <a:pPr algn="ctr">
              <a:spcBef>
                <a:spcPts val="600"/>
              </a:spcBef>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表2.2‑13　パトロール計画例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9" name="表 38">
            <a:extLst>
              <a:ext uri="{FF2B5EF4-FFF2-40B4-BE49-F238E27FC236}">
                <a16:creationId xmlns:a16="http://schemas.microsoft.com/office/drawing/2014/main" id="{B5D1C02D-7E81-49FA-A2B8-F582C78D1D4F}"/>
              </a:ext>
            </a:extLst>
          </p:cNvPr>
          <p:cNvGraphicFramePr>
            <a:graphicFrameLocks noGrp="1"/>
          </p:cNvGraphicFramePr>
          <p:nvPr/>
        </p:nvGraphicFramePr>
        <p:xfrm>
          <a:off x="4703090" y="5236918"/>
          <a:ext cx="4259230" cy="874713"/>
        </p:xfrm>
        <a:graphic>
          <a:graphicData uri="http://schemas.openxmlformats.org/drawingml/2006/table">
            <a:tbl>
              <a:tblPr>
                <a:tableStyleId>{5C22544A-7EE6-4342-B048-85BDC9FD1C3A}</a:tableStyleId>
              </a:tblPr>
              <a:tblGrid>
                <a:gridCol w="1093553">
                  <a:extLst>
                    <a:ext uri="{9D8B030D-6E8A-4147-A177-3AD203B41FA5}">
                      <a16:colId xmlns:a16="http://schemas.microsoft.com/office/drawing/2014/main" val="4190017010"/>
                    </a:ext>
                  </a:extLst>
                </a:gridCol>
                <a:gridCol w="3165677">
                  <a:extLst>
                    <a:ext uri="{9D8B030D-6E8A-4147-A177-3AD203B41FA5}">
                      <a16:colId xmlns:a16="http://schemas.microsoft.com/office/drawing/2014/main" val="1328847751"/>
                    </a:ext>
                  </a:extLst>
                </a:gridCol>
              </a:tblGrid>
              <a:tr h="180340">
                <a:tc>
                  <a:txBody>
                    <a:bodyPr/>
                    <a:lstStyle/>
                    <a:p>
                      <a:pPr algn="ctr">
                        <a:lnSpc>
                          <a:spcPts val="1400"/>
                        </a:lnSpc>
                      </a:pPr>
                      <a:r>
                        <a:rPr lang="en-US" sz="105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1765" algn="ctr">
                        <a:lnSpc>
                          <a:spcPts val="1400"/>
                        </a:lnSpc>
                      </a:pPr>
                      <a:r>
                        <a:rPr lang="ja-JP" sz="1050" kern="100" dirty="0">
                          <a:effectLst/>
                        </a:rPr>
                        <a:t>内容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7555573"/>
                  </a:ext>
                </a:extLst>
              </a:tr>
              <a:tr h="595630">
                <a:tc>
                  <a:txBody>
                    <a:bodyPr/>
                    <a:lstStyle/>
                    <a:p>
                      <a:pPr algn="ctr">
                        <a:lnSpc>
                          <a:spcPts val="1400"/>
                        </a:lnSpc>
                      </a:pPr>
                      <a:r>
                        <a:rPr lang="ja-JP" sz="1050" kern="100">
                          <a:effectLst/>
                        </a:rPr>
                        <a:t>パトロール種別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lnSpc>
                          <a:spcPts val="1400"/>
                        </a:lnSpc>
                      </a:pPr>
                      <a:r>
                        <a:rPr lang="ja-JP" sz="1050" kern="100" dirty="0">
                          <a:effectLst/>
                        </a:rPr>
                        <a:t>・コース、実施体制（巡視員の人数）、実施頻度</a:t>
                      </a:r>
                    </a:p>
                    <a:p>
                      <a:pPr algn="just">
                        <a:lnSpc>
                          <a:spcPts val="1400"/>
                        </a:lnSpc>
                      </a:pPr>
                      <a:r>
                        <a:rPr lang="ja-JP" sz="1050" kern="100" dirty="0">
                          <a:effectLst/>
                        </a:rPr>
                        <a:t>・手段（徒歩、自転車、自動車等）、携行道具</a:t>
                      </a:r>
                    </a:p>
                    <a:p>
                      <a:pPr algn="just">
                        <a:lnSpc>
                          <a:spcPts val="1400"/>
                        </a:lnSpc>
                      </a:pPr>
                      <a:r>
                        <a:rPr lang="ja-JP" sz="1050" kern="100" dirty="0">
                          <a:effectLst/>
                        </a:rPr>
                        <a:t>・損傷発見時の対応手順</a:t>
                      </a:r>
                    </a:p>
                    <a:p>
                      <a:pPr algn="just">
                        <a:lnSpc>
                          <a:spcPts val="1400"/>
                        </a:lnSpc>
                      </a:pPr>
                      <a:r>
                        <a:rPr lang="ja-JP" sz="1050" kern="100" dirty="0">
                          <a:effectLst/>
                        </a:rPr>
                        <a:t>・パトロールの記録方法　　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828883"/>
                  </a:ext>
                </a:extLst>
              </a:tr>
            </a:tbl>
          </a:graphicData>
        </a:graphic>
      </p:graphicFrame>
    </p:spTree>
    <p:extLst>
      <p:ext uri="{BB962C8B-B14F-4D97-AF65-F5344CB8AC3E}">
        <p14:creationId xmlns:p14="http://schemas.microsoft.com/office/powerpoint/2010/main" val="20594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224259" y="927291"/>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DC1B1ABF-20E5-456E-8811-E4DC78C459CB}"/>
              </a:ext>
            </a:extLst>
          </p:cNvPr>
          <p:cNvSpPr txBox="1"/>
          <p:nvPr/>
        </p:nvSpPr>
        <p:spPr>
          <a:xfrm>
            <a:off x="176202" y="972225"/>
            <a:ext cx="2345190" cy="261610"/>
          </a:xfrm>
          <a:prstGeom prst="rect">
            <a:avLst/>
          </a:prstGeom>
          <a:noFill/>
        </p:spPr>
        <p:txBody>
          <a:bodyPr wrap="square">
            <a:spAutoFit/>
          </a:bodyPr>
          <a:lstStyle/>
          <a:p>
            <a:pPr marL="0" lvl="3" algn="just"/>
            <a:r>
              <a:rPr lang="en-US" altLang="ja-JP" sz="1100" b="1" u="sng" kern="100" dirty="0">
                <a:effectLst/>
                <a:latin typeface="Meiryo UI" panose="020B0604030504040204" pitchFamily="50" charset="-128"/>
                <a:ea typeface="Meiryo UI" panose="020B0604030504040204" pitchFamily="50" charset="-128"/>
              </a:rPr>
              <a:t>(4)</a:t>
            </a:r>
            <a:r>
              <a:rPr lang="x-none" altLang="ja-JP" sz="1100" b="1" u="sng" kern="100" dirty="0">
                <a:effectLst/>
                <a:latin typeface="Meiryo UI" panose="020B0604030504040204" pitchFamily="50" charset="-128"/>
                <a:ea typeface="Meiryo UI" panose="020B0604030504040204" pitchFamily="50" charset="-128"/>
              </a:rPr>
              <a:t>排水施設の日常的維持管理</a:t>
            </a:r>
            <a:endParaRPr lang="ja-JP" altLang="ja-JP" sz="1100" b="1" u="sng" kern="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5C3FE1E-21D9-4AFC-9027-3792D2D9942F}"/>
              </a:ext>
            </a:extLst>
          </p:cNvPr>
          <p:cNvSpPr txBox="1"/>
          <p:nvPr/>
        </p:nvSpPr>
        <p:spPr>
          <a:xfrm>
            <a:off x="272316" y="1348133"/>
            <a:ext cx="4247241" cy="1694631"/>
          </a:xfrm>
          <a:prstGeom prst="rect">
            <a:avLst/>
          </a:prstGeom>
          <a:noFill/>
        </p:spPr>
        <p:txBody>
          <a:bodyPr wrap="square">
            <a:spAutoFit/>
          </a:bodyPr>
          <a:lstStyle/>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排水施設の機能が土砂の堆積等で低下すると、水分が滞留して橋梁や舗装の劣化要因となるほか、道路利用者の安全が損なわれる恐れがある。</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そのため、道路全体の維持管理や長寿命化を考える上で、排水施設の異常を早期に発見し、適切な措置を行うことは極めて重要である。</a:t>
            </a:r>
          </a:p>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近年、気候変動に</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よるゲリラ豪雨の増加等の影響もあり、排水施設の機能確保が近年より重要な課題となっている。このような状況を受け、大阪府では排水施設を良好な状態に保つために道路パトロールにより、排水施設の不具合の発見・防止に努めている。</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53E75F82-3B90-46D3-9110-78E83059452E}"/>
              </a:ext>
            </a:extLst>
          </p:cNvPr>
          <p:cNvSpPr txBox="1"/>
          <p:nvPr/>
        </p:nvSpPr>
        <p:spPr>
          <a:xfrm>
            <a:off x="176202" y="3138509"/>
            <a:ext cx="2345190" cy="261610"/>
          </a:xfrm>
          <a:prstGeom prst="rect">
            <a:avLst/>
          </a:prstGeom>
          <a:noFill/>
        </p:spPr>
        <p:txBody>
          <a:bodyPr wrap="square">
            <a:spAutoFit/>
          </a:bodyPr>
          <a:lstStyle/>
          <a:p>
            <a:pPr algn="just"/>
            <a:r>
              <a:rPr lang="x-none" altLang="ja-JP" sz="1100" b="1" u="sng" kern="100" dirty="0">
                <a:effectLst/>
                <a:latin typeface="HG丸ｺﾞｼｯｸM-PRO" panose="020F0600000000000000" pitchFamily="50" charset="-128"/>
                <a:ea typeface="HG丸ｺﾞｼｯｸM-PRO" panose="020F0600000000000000" pitchFamily="50" charset="-128"/>
              </a:rPr>
              <a:t>1）維持管理手法、維持管理水準</a:t>
            </a:r>
            <a:endParaRPr lang="ja-JP" altLang="ja-JP" sz="1100" b="1" u="sng" kern="100" dirty="0">
              <a:effectLst/>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782C1A60-130B-44AF-9124-6FBC2BD1942C}"/>
              </a:ext>
            </a:extLst>
          </p:cNvPr>
          <p:cNvSpPr txBox="1"/>
          <p:nvPr/>
        </p:nvSpPr>
        <p:spPr>
          <a:xfrm>
            <a:off x="224259" y="3402203"/>
            <a:ext cx="4295298" cy="938719"/>
          </a:xfrm>
          <a:prstGeom prst="rect">
            <a:avLst/>
          </a:prstGeom>
          <a:noFill/>
        </p:spPr>
        <p:txBody>
          <a:bodyPr wrap="square">
            <a:spAutoFit/>
          </a:bodyPr>
          <a:lstStyle/>
          <a:p>
            <a:pPr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排水施設の維持管理手法は、道路パトロールによる日常的な状態把握とし、目標管理水準は施設を常に良好な状態に保ち、排水機能を確保する「不具合無」以上の状態を確保することとする。</a:t>
            </a:r>
          </a:p>
          <a:p>
            <a:pPr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異常気象前後などの緊急時にも、必要に応じて緊急点検や臨時点検を実施し、目標管理水準の確保に努める。</a:t>
            </a:r>
          </a:p>
        </p:txBody>
      </p:sp>
      <p:sp>
        <p:nvSpPr>
          <p:cNvPr id="17" name="テキスト ボックス 16">
            <a:extLst>
              <a:ext uri="{FF2B5EF4-FFF2-40B4-BE49-F238E27FC236}">
                <a16:creationId xmlns:a16="http://schemas.microsoft.com/office/drawing/2014/main" id="{DD349D75-ACDF-4ADA-92B4-0F74BB338DBE}"/>
              </a:ext>
            </a:extLst>
          </p:cNvPr>
          <p:cNvSpPr txBox="1"/>
          <p:nvPr/>
        </p:nvSpPr>
        <p:spPr>
          <a:xfrm>
            <a:off x="506912" y="4360319"/>
            <a:ext cx="3681933" cy="261610"/>
          </a:xfrm>
          <a:prstGeom prst="rect">
            <a:avLst/>
          </a:prstGeom>
          <a:noFill/>
        </p:spPr>
        <p:txBody>
          <a:bodyPr wrap="square">
            <a:spAutoFit/>
          </a:bodyPr>
          <a:lstStyle/>
          <a:p>
            <a:pPr algn="ctr">
              <a:spcBef>
                <a:spcPts val="600"/>
              </a:spcBef>
            </a:pP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表2.2‑14　排水施設の維持管理手法及び管理水準の設定</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6" name="表 15">
            <a:extLst>
              <a:ext uri="{FF2B5EF4-FFF2-40B4-BE49-F238E27FC236}">
                <a16:creationId xmlns:a16="http://schemas.microsoft.com/office/drawing/2014/main" id="{FCC850FA-C466-4F6C-93A9-358852000D3B}"/>
              </a:ext>
            </a:extLst>
          </p:cNvPr>
          <p:cNvGraphicFramePr>
            <a:graphicFrameLocks noGrp="1"/>
          </p:cNvGraphicFramePr>
          <p:nvPr/>
        </p:nvGraphicFramePr>
        <p:xfrm>
          <a:off x="573270" y="4614369"/>
          <a:ext cx="3597275" cy="444832"/>
        </p:xfrm>
        <a:graphic>
          <a:graphicData uri="http://schemas.openxmlformats.org/drawingml/2006/table">
            <a:tbl>
              <a:tblPr firstRow="1" firstCol="1" bandRow="1">
                <a:tableStyleId>{5C22544A-7EE6-4342-B048-85BDC9FD1C3A}</a:tableStyleId>
              </a:tblPr>
              <a:tblGrid>
                <a:gridCol w="1798320">
                  <a:extLst>
                    <a:ext uri="{9D8B030D-6E8A-4147-A177-3AD203B41FA5}">
                      <a16:colId xmlns:a16="http://schemas.microsoft.com/office/drawing/2014/main" val="178040484"/>
                    </a:ext>
                  </a:extLst>
                </a:gridCol>
                <a:gridCol w="1798955">
                  <a:extLst>
                    <a:ext uri="{9D8B030D-6E8A-4147-A177-3AD203B41FA5}">
                      <a16:colId xmlns:a16="http://schemas.microsoft.com/office/drawing/2014/main" val="2477034990"/>
                    </a:ext>
                  </a:extLst>
                </a:gridCol>
              </a:tblGrid>
              <a:tr h="137167">
                <a:tc>
                  <a:txBody>
                    <a:bodyPr/>
                    <a:lstStyle/>
                    <a:p>
                      <a:pPr algn="ctr">
                        <a:lnSpc>
                          <a:spcPts val="1400"/>
                        </a:lnSpc>
                      </a:pPr>
                      <a:r>
                        <a:rPr lang="ja-JP" sz="1050" b="0" kern="100" dirty="0">
                          <a:solidFill>
                            <a:schemeClr val="tx1"/>
                          </a:solidFill>
                          <a:effectLst/>
                        </a:rPr>
                        <a:t>維持管理手法</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50" b="0" kern="100" dirty="0">
                          <a:solidFill>
                            <a:schemeClr val="tx1"/>
                          </a:solidFill>
                          <a:effectLst/>
                        </a:rPr>
                        <a:t>目標管理水準</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16711725"/>
                  </a:ext>
                </a:extLst>
              </a:tr>
              <a:tr h="274334">
                <a:tc>
                  <a:txBody>
                    <a:bodyPr/>
                    <a:lstStyle/>
                    <a:p>
                      <a:pPr algn="ctr">
                        <a:lnSpc>
                          <a:spcPts val="1400"/>
                        </a:lnSpc>
                      </a:pPr>
                      <a:r>
                        <a:rPr lang="ja-JP" sz="1050" b="0" kern="100" dirty="0">
                          <a:solidFill>
                            <a:schemeClr val="tx1"/>
                          </a:solidFill>
                          <a:effectLst/>
                        </a:rPr>
                        <a:t>状態把握</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ja-JP" sz="1050" b="0" kern="100" dirty="0">
                          <a:solidFill>
                            <a:schemeClr val="tx1"/>
                          </a:solidFill>
                          <a:effectLst/>
                        </a:rPr>
                        <a:t>不具合無</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2730671"/>
                  </a:ext>
                </a:extLst>
              </a:tr>
            </a:tbl>
          </a:graphicData>
        </a:graphic>
      </p:graphicFrame>
      <p:sp>
        <p:nvSpPr>
          <p:cNvPr id="20" name="テキスト ボックス 19">
            <a:extLst>
              <a:ext uri="{FF2B5EF4-FFF2-40B4-BE49-F238E27FC236}">
                <a16:creationId xmlns:a16="http://schemas.microsoft.com/office/drawing/2014/main" id="{C580A7DE-7709-4D1A-B6D2-FF3ABC24E1D2}"/>
              </a:ext>
            </a:extLst>
          </p:cNvPr>
          <p:cNvSpPr txBox="1"/>
          <p:nvPr/>
        </p:nvSpPr>
        <p:spPr>
          <a:xfrm>
            <a:off x="184911" y="5059201"/>
            <a:ext cx="728662" cy="261610"/>
          </a:xfrm>
          <a:prstGeom prst="rect">
            <a:avLst/>
          </a:prstGeom>
          <a:noFill/>
        </p:spPr>
        <p:txBody>
          <a:bodyPr wrap="square">
            <a:spAutoFit/>
          </a:bodyPr>
          <a:lstStyle/>
          <a:p>
            <a:pPr marL="809625" indent="-809625" algn="just"/>
            <a:r>
              <a:rPr lang="x-none" altLang="ja-JP" sz="1100" b="1" u="sng" kern="100" dirty="0">
                <a:effectLst/>
                <a:latin typeface="Meiryo UI" panose="020B0604030504040204" pitchFamily="50" charset="-128"/>
                <a:ea typeface="Meiryo UI" panose="020B0604030504040204" pitchFamily="50" charset="-128"/>
              </a:rPr>
              <a:t>2）措置</a:t>
            </a:r>
            <a:endParaRPr lang="ja-JP" altLang="ja-JP" sz="1100" b="1" u="sng" kern="100" dirty="0">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E733C0EB-B868-4935-A4D1-79D31BD54E37}"/>
              </a:ext>
            </a:extLst>
          </p:cNvPr>
          <p:cNvSpPr txBox="1"/>
          <p:nvPr/>
        </p:nvSpPr>
        <p:spPr>
          <a:xfrm>
            <a:off x="297669" y="5304793"/>
            <a:ext cx="4173831" cy="1277273"/>
          </a:xfrm>
          <a:prstGeom prst="rect">
            <a:avLst/>
          </a:prstGeom>
          <a:noFill/>
        </p:spPr>
        <p:txBody>
          <a:bodyPr wrap="square">
            <a:spAutoFit/>
          </a:bodyPr>
          <a:lstStyle/>
          <a:p>
            <a:pPr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問題が確認された場合には下記の維持管理作業を行い、措置を行う。</a:t>
            </a:r>
          </a:p>
          <a:p>
            <a:pPr marL="66675" indent="89535" algn="just"/>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Wingdings" panose="05000000000000000000" pitchFamily="2" charset="2"/>
              <a:buChar char=""/>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土砂や落葉の堆積により排水不良が生じる可能性を確認した場合に</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は、直ちに清掃を行う。</a:t>
            </a:r>
          </a:p>
          <a:p>
            <a:pPr lvl="0" algn="just">
              <a:buFont typeface="Wingdings" panose="05000000000000000000" pitchFamily="2" charset="2"/>
              <a:buChar char=""/>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構造的な原因で排水不良が生じる場合には、原因を究明し、排水能</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力を増大させる等の対応策を講じる。</a:t>
            </a:r>
          </a:p>
          <a:p>
            <a:pPr lvl="0" algn="just">
              <a:buFont typeface="Wingdings" panose="05000000000000000000" pitchFamily="2" charset="2"/>
              <a:buChar char=""/>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異常気象前後には排水施設の目詰まりのチェックと清掃を行う。</a:t>
            </a:r>
          </a:p>
        </p:txBody>
      </p:sp>
      <p:sp>
        <p:nvSpPr>
          <p:cNvPr id="28" name="テキスト ボックス 27">
            <a:extLst>
              <a:ext uri="{FF2B5EF4-FFF2-40B4-BE49-F238E27FC236}">
                <a16:creationId xmlns:a16="http://schemas.microsoft.com/office/drawing/2014/main" id="{3C57FF79-C74B-4CD4-B9AC-8415E49C1293}"/>
              </a:ext>
            </a:extLst>
          </p:cNvPr>
          <p:cNvSpPr txBox="1"/>
          <p:nvPr/>
        </p:nvSpPr>
        <p:spPr>
          <a:xfrm>
            <a:off x="4671220" y="566135"/>
            <a:ext cx="3901280" cy="369332"/>
          </a:xfrm>
          <a:prstGeom prst="rect">
            <a:avLst/>
          </a:prstGeom>
          <a:noFill/>
        </p:spPr>
        <p:txBody>
          <a:bodyPr wrap="square">
            <a:spAutoFit/>
          </a:bodyPr>
          <a:lstStyle/>
          <a:p>
            <a:pPr marL="0" lvl="2" algn="just" fontAlgn="base">
              <a:buClr>
                <a:srgbClr val="000000"/>
              </a:buClr>
              <a:buSzPts val="1200"/>
            </a:pP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2.2.4</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データの蓄積・管理</a:t>
            </a:r>
            <a:endParaRPr lang="ja-JP"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31B2515A-B243-4963-A313-B50F6D83E152}"/>
              </a:ext>
            </a:extLst>
          </p:cNvPr>
          <p:cNvSpPr txBox="1"/>
          <p:nvPr/>
        </p:nvSpPr>
        <p:spPr>
          <a:xfrm>
            <a:off x="4751615" y="1014851"/>
            <a:ext cx="4216184" cy="1785104"/>
          </a:xfrm>
          <a:prstGeom prst="rect">
            <a:avLst/>
          </a:prstGeom>
          <a:noFill/>
        </p:spPr>
        <p:txBody>
          <a:bodyPr wrap="square">
            <a:spAutoFit/>
          </a:bodyPr>
          <a:lstStyle/>
          <a:p>
            <a:pPr marL="66675"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大阪府では、日常的な維持管理のパトロールや苦情・要望、維持管理・直営作業等のデータは、「大阪府建設</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CALS</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システム」に、道路施設の点検・修繕履歴のデータは「大阪府維持管理データベース」に蓄積・管理している。</a:t>
            </a:r>
          </a:p>
          <a:p>
            <a:pPr marL="66675"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「大阪府維持管理データシステム」は『共有システム』のほか、『</a:t>
            </a:r>
            <a:r>
              <a:rPr lang="ja-JP" altLang="ja-JP" sz="1100" dirty="0">
                <a:effectLst/>
                <a:latin typeface="Meiryo UI" panose="020B0604030504040204" pitchFamily="50" charset="-128"/>
                <a:ea typeface="Meiryo UI" panose="020B0604030504040204" pitchFamily="50" charset="-128"/>
                <a:cs typeface="游ゴシック" panose="020B0400000000000000" pitchFamily="50" charset="-128"/>
              </a:rPr>
              <a:t>⻑</a:t>
            </a:r>
            <a:r>
              <a:rPr lang="ja-JP" altLang="ja-JP" sz="1100" dirty="0">
                <a:effectLst/>
                <a:latin typeface="Meiryo UI" panose="020B0604030504040204" pitchFamily="50" charset="-128"/>
                <a:ea typeface="Meiryo UI" panose="020B0604030504040204" pitchFamily="50" charset="-128"/>
                <a:cs typeface="ＭＳ Ｐ明朝" panose="02020600040205080304" pitchFamily="18" charset="-128"/>
              </a:rPr>
              <a:t>寿命化計画サブシステム』・『現地調査サブシステム』・『台帳等データ作成支援サブシステム』により構成されており、道路施設の点検・診断結果や修繕履歴等のデータを継続的に蓄積し、一元的に管理してい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本システムを活</a:t>
            </a:r>
            <a:r>
              <a:rPr lang="ja-JP" altLang="ja-JP" sz="1100" dirty="0">
                <a:effectLst/>
                <a:latin typeface="Meiryo UI" panose="020B0604030504040204" pitchFamily="50" charset="-128"/>
                <a:ea typeface="Meiryo UI" panose="020B0604030504040204" pitchFamily="50" charset="-128"/>
                <a:cs typeface="游ゴシック" panose="020B0400000000000000" pitchFamily="50" charset="-128"/>
              </a:rPr>
              <a:t>⽤</a:t>
            </a:r>
            <a:r>
              <a:rPr lang="ja-JP" altLang="ja-JP" sz="1100" dirty="0">
                <a:effectLst/>
                <a:latin typeface="Meiryo UI" panose="020B0604030504040204" pitchFamily="50" charset="-128"/>
                <a:ea typeface="Meiryo UI" panose="020B0604030504040204" pitchFamily="50" charset="-128"/>
                <a:cs typeface="ＭＳ Ｐ明朝" panose="02020600040205080304" pitchFamily="18" charset="-128"/>
              </a:rPr>
              <a:t>することにより、</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維持管理サイクルの運</a:t>
            </a:r>
            <a:r>
              <a:rPr lang="ja-JP" altLang="ja-JP" sz="1100" dirty="0">
                <a:effectLst/>
                <a:latin typeface="Meiryo UI" panose="020B0604030504040204" pitchFamily="50" charset="-128"/>
                <a:ea typeface="Meiryo UI" panose="020B0604030504040204" pitchFamily="50" charset="-128"/>
                <a:cs typeface="游ゴシック" panose="020B0400000000000000" pitchFamily="50" charset="-128"/>
              </a:rPr>
              <a:t>⽤</a:t>
            </a:r>
            <a:r>
              <a:rPr lang="ja-JP" altLang="ja-JP" sz="1100" dirty="0">
                <a:effectLst/>
                <a:latin typeface="Meiryo UI" panose="020B0604030504040204" pitchFamily="50" charset="-128"/>
                <a:ea typeface="Meiryo UI" panose="020B0604030504040204" pitchFamily="50" charset="-128"/>
                <a:cs typeface="ＭＳ Ｐ明朝" panose="02020600040205080304" pitchFamily="18" charset="-128"/>
              </a:rPr>
              <a:t>を効率的に実施する</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31" name="図 30" descr="グラフィカル ユーザー インターフェイス&#10;&#10;自動的に生成された説明">
            <a:extLst>
              <a:ext uri="{FF2B5EF4-FFF2-40B4-BE49-F238E27FC236}">
                <a16:creationId xmlns:a16="http://schemas.microsoft.com/office/drawing/2014/main" id="{28790404-18FC-4B81-806E-4DD9B51E128E}"/>
              </a:ext>
            </a:extLst>
          </p:cNvPr>
          <p:cNvPicPr/>
          <p:nvPr/>
        </p:nvPicPr>
        <p:blipFill rotWithShape="1">
          <a:blip r:embed="rId2"/>
          <a:srcRect l="37407" r="-1"/>
          <a:stretch/>
        </p:blipFill>
        <p:spPr>
          <a:xfrm>
            <a:off x="5422560" y="2930900"/>
            <a:ext cx="3061040" cy="3228385"/>
          </a:xfrm>
          <a:prstGeom prst="rect">
            <a:avLst/>
          </a:prstGeom>
        </p:spPr>
      </p:pic>
      <p:sp>
        <p:nvSpPr>
          <p:cNvPr id="33" name="テキスト ボックス 32">
            <a:extLst>
              <a:ext uri="{FF2B5EF4-FFF2-40B4-BE49-F238E27FC236}">
                <a16:creationId xmlns:a16="http://schemas.microsoft.com/office/drawing/2014/main" id="{6045EF55-94D5-464D-AFE8-A71CE1B5305D}"/>
              </a:ext>
            </a:extLst>
          </p:cNvPr>
          <p:cNvSpPr txBox="1"/>
          <p:nvPr/>
        </p:nvSpPr>
        <p:spPr>
          <a:xfrm>
            <a:off x="184911" y="556917"/>
            <a:ext cx="2677443" cy="369332"/>
          </a:xfrm>
          <a:prstGeom prst="rect">
            <a:avLst/>
          </a:prstGeom>
          <a:noFill/>
        </p:spPr>
        <p:txBody>
          <a:bodyPr wrap="square">
            <a:spAutoFit/>
          </a:bodyPr>
          <a:lstStyle/>
          <a:p>
            <a:pPr marL="0" lvl="2" algn="just" fontAlgn="base">
              <a:buClr>
                <a:srgbClr val="000000"/>
              </a:buClr>
              <a:buSzPts val="1200"/>
            </a:pP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2.2.3</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日常的維持管理</a:t>
            </a:r>
            <a:endPar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994C4223-B930-4D96-8C99-C0EAE904023D}"/>
              </a:ext>
            </a:extLst>
          </p:cNvPr>
          <p:cNvSpPr txBox="1"/>
          <p:nvPr/>
        </p:nvSpPr>
        <p:spPr>
          <a:xfrm>
            <a:off x="5622656" y="6155316"/>
            <a:ext cx="2815752" cy="261610"/>
          </a:xfrm>
          <a:prstGeom prst="rect">
            <a:avLst/>
          </a:prstGeom>
          <a:noFill/>
        </p:spPr>
        <p:txBody>
          <a:bodyPr wrap="square">
            <a:spAutoFit/>
          </a:bodyPr>
          <a:lstStyle/>
          <a:p>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2.2‑5</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大阪府維持管理データシステムの構成</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644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122</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F6A2D04-D994-4B9F-95E5-1816582AEE57}"/>
              </a:ext>
            </a:extLst>
          </p:cNvPr>
          <p:cNvSpPr txBox="1"/>
          <p:nvPr/>
        </p:nvSpPr>
        <p:spPr>
          <a:xfrm>
            <a:off x="120652" y="573093"/>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2.2.5</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地域社会との協同</a:t>
            </a:r>
            <a:endParaRPr lang="ja-JP"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EDCD7BB9-A187-4184-9D32-B66BB8714686}"/>
              </a:ext>
            </a:extLst>
          </p:cNvPr>
          <p:cNvSpPr txBox="1"/>
          <p:nvPr/>
        </p:nvSpPr>
        <p:spPr>
          <a:xfrm>
            <a:off x="180955" y="1059532"/>
            <a:ext cx="4222748" cy="1897764"/>
          </a:xfrm>
          <a:prstGeom prst="rect">
            <a:avLst/>
          </a:prstGeom>
          <a:noFill/>
        </p:spPr>
        <p:txBody>
          <a:bodyPr wrap="square">
            <a:spAutoFit/>
          </a:bodyPr>
          <a:lstStyle/>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大阪府では、府民や地域企業とともに道路施設を守り育てていく取組みとして、道路の美化活動（アドプトロードプログラムなど）、歩道橋リフレッシュ事業、歩道橋ネーミングライツ、橋梁、トンネルネーミングライツなどを実施している。</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780" indent="-252095" algn="just">
              <a:lnSpc>
                <a:spcPct val="120000"/>
              </a:lnSpc>
            </a:pPr>
            <a:r>
              <a:rPr lang="x-none" altLang="ja-JP" sz="1100" b="1" u="sng" kern="100" dirty="0">
                <a:effectLst/>
                <a:latin typeface="Meiryo UI" panose="020B0604030504040204" pitchFamily="50" charset="-128"/>
                <a:ea typeface="Meiryo UI" panose="020B0604030504040204" pitchFamily="50" charset="-128"/>
              </a:rPr>
              <a:t>歩道橋リフレッシュ事業</a:t>
            </a:r>
            <a:endParaRPr lang="ja-JP" altLang="ja-JP" sz="1100" b="1" u="sng" kern="100" dirty="0">
              <a:effectLst/>
              <a:latin typeface="Meiryo UI" panose="020B0604030504040204" pitchFamily="50" charset="-128"/>
              <a:ea typeface="Meiryo UI" panose="020B0604030504040204" pitchFamily="50" charset="-128"/>
            </a:endParaRPr>
          </a:p>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歩道橋リフレッシュ事業は、企業に歩道橋の塗替えを行ってもらい、企業の道先案内を表示する企業協働事業である。平成</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年度に開始し、令和</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年度までに</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橋実施した。</a:t>
            </a:r>
          </a:p>
        </p:txBody>
      </p:sp>
      <p:sp>
        <p:nvSpPr>
          <p:cNvPr id="14" name="テキスト ボックス 13">
            <a:extLst>
              <a:ext uri="{FF2B5EF4-FFF2-40B4-BE49-F238E27FC236}">
                <a16:creationId xmlns:a16="http://schemas.microsoft.com/office/drawing/2014/main" id="{12976399-8F79-46F1-A5C0-C9367823550F}"/>
              </a:ext>
            </a:extLst>
          </p:cNvPr>
          <p:cNvSpPr txBox="1"/>
          <p:nvPr/>
        </p:nvSpPr>
        <p:spPr>
          <a:xfrm>
            <a:off x="139681" y="3062372"/>
            <a:ext cx="4222748" cy="2123658"/>
          </a:xfrm>
          <a:prstGeom prst="rect">
            <a:avLst/>
          </a:prstGeom>
          <a:noFill/>
        </p:spPr>
        <p:txBody>
          <a:bodyPr wrap="square">
            <a:spAutoFit/>
          </a:bodyPr>
          <a:lstStyle/>
          <a:p>
            <a:pPr marL="17780" indent="-252095" algn="just"/>
            <a:r>
              <a:rPr lang="x-none" altLang="ja-JP" sz="1100" b="1" u="sng" kern="100" dirty="0">
                <a:effectLst/>
                <a:latin typeface="Meiryo UI" panose="020B0604030504040204" pitchFamily="50" charset="-128"/>
                <a:ea typeface="Meiryo UI" panose="020B0604030504040204" pitchFamily="50" charset="-128"/>
              </a:rPr>
              <a:t>歩道橋ネーミングライツ</a:t>
            </a:r>
            <a:endParaRPr lang="ja-JP" altLang="ja-JP" sz="1100" b="1" u="sng" kern="100" dirty="0">
              <a:effectLst/>
              <a:latin typeface="Meiryo UI" panose="020B0604030504040204" pitchFamily="50" charset="-128"/>
              <a:ea typeface="Meiryo UI" panose="020B0604030504040204" pitchFamily="50" charset="-128"/>
            </a:endParaRPr>
          </a:p>
          <a:p>
            <a:pPr marL="66675"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歩道橋ネーミングライツは、企業の</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CSR</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活動のフィールドと学生の現場実習場として活用するとともに、歩道橋の塗替えコストの縮減を図る産学官連携事業である。平成</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年度に開始し、令和６年度までに</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42</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橋実施した。</a:t>
            </a:r>
          </a:p>
          <a:p>
            <a:pPr marL="66675" indent="133350" algn="just"/>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780" indent="-252095" algn="just"/>
            <a:r>
              <a:rPr lang="x-none" altLang="ja-JP" sz="1100" b="1" u="sng" kern="100" dirty="0">
                <a:effectLst/>
                <a:latin typeface="Meiryo UI" panose="020B0604030504040204" pitchFamily="50" charset="-128"/>
                <a:ea typeface="Meiryo UI" panose="020B0604030504040204" pitchFamily="50" charset="-128"/>
              </a:rPr>
              <a:t>橋梁・トンネルネーミングライツ</a:t>
            </a:r>
            <a:endParaRPr lang="ja-JP" altLang="ja-JP" sz="1100" b="1" u="sng" kern="100" dirty="0">
              <a:effectLst/>
              <a:latin typeface="Meiryo UI" panose="020B0604030504040204" pitchFamily="50" charset="-128"/>
              <a:ea typeface="Meiryo UI" panose="020B0604030504040204" pitchFamily="50" charset="-128"/>
            </a:endParaRPr>
          </a:p>
          <a:p>
            <a:pPr marL="66675"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企業により橋梁・トンネルの命名権（通称名）を買ってもらい、企業名と橋梁名・トンネル名を表示する企業協働事業である。平成</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27</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年度に開始した（令和６年度時点で申込なし）。</a:t>
            </a:r>
          </a:p>
          <a:p>
            <a:pPr algn="l"/>
            <a:b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8215EAC-AD44-461E-A090-AE8753FA3F95}"/>
              </a:ext>
            </a:extLst>
          </p:cNvPr>
          <p:cNvSpPr txBox="1"/>
          <p:nvPr/>
        </p:nvSpPr>
        <p:spPr>
          <a:xfrm>
            <a:off x="4572000" y="548156"/>
            <a:ext cx="3159579"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2.2.6</a:t>
            </a:r>
            <a:r>
              <a:rPr lang="ja-JP" altLang="ja-JP" sz="1800" b="1" u="none" strike="noStrike" kern="100" spc="0" dirty="0">
                <a:ln>
                  <a:noFill/>
                </a:ln>
                <a:effectLst>
                  <a:outerShdw sx="0" sy="0">
                    <a:srgbClr val="000000"/>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維持</a:t>
            </a:r>
            <a:r>
              <a:rPr lang="x-none" altLang="ja-JP" sz="1800" b="1" u="none" strike="noStrike" kern="100" spc="0" dirty="0">
                <a:ln>
                  <a:noFill/>
                </a:ln>
                <a:effectLst>
                  <a:outerShdw sx="0" sy="0">
                    <a:srgbClr val="000000"/>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管理マネジメント</a:t>
            </a:r>
            <a:endParaRPr lang="ja-JP"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83230915-E2BA-4970-9593-B99D61812633}"/>
              </a:ext>
            </a:extLst>
          </p:cNvPr>
          <p:cNvSpPr txBox="1"/>
          <p:nvPr/>
        </p:nvSpPr>
        <p:spPr>
          <a:xfrm>
            <a:off x="4679996" y="1000560"/>
            <a:ext cx="4343352" cy="1491499"/>
          </a:xfrm>
          <a:prstGeom prst="rect">
            <a:avLst/>
          </a:prstGeom>
          <a:noFill/>
        </p:spPr>
        <p:txBody>
          <a:bodyPr wrap="square">
            <a:spAutoFit/>
          </a:bodyPr>
          <a:lstStyle/>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大阪府では、維持管理業務を継続的に改善、向上させていくために、</a:t>
            </a:r>
            <a:r>
              <a:rPr lang="en-US"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サイクルによる継続的なマネジメント体制を構築している。</a:t>
            </a:r>
          </a:p>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具体的には、各事務所が策定する行動計画（約</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年サイクル）、道路室が策定する道路施設長寿命化計画および</a:t>
            </a:r>
            <a:r>
              <a:rPr lang="ja-JP"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各施設の点検要領（約</a:t>
            </a:r>
            <a:r>
              <a:rPr lang="en-US"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5</a:t>
            </a:r>
            <a:r>
              <a:rPr lang="ja-JP" altLang="ja-JP" sz="1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年サイクル）</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、都市整備部が策定する基本方針（約</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年サイクル）のマネジメントサイクルを実践している。</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つの階層的マネジメントサイクルにより、本計画の目標の達成に取り組んでいく。</a:t>
            </a:r>
          </a:p>
        </p:txBody>
      </p:sp>
      <p:pic>
        <p:nvPicPr>
          <p:cNvPr id="19" name="図 18" descr="ダイアグラム&#10;&#10;自動的に生成された説明">
            <a:extLst>
              <a:ext uri="{FF2B5EF4-FFF2-40B4-BE49-F238E27FC236}">
                <a16:creationId xmlns:a16="http://schemas.microsoft.com/office/drawing/2014/main" id="{613FEC52-30B9-443E-8CAD-82A330ED2B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823" y="2481288"/>
            <a:ext cx="2150755" cy="1274283"/>
          </a:xfrm>
          <a:prstGeom prst="rect">
            <a:avLst/>
          </a:prstGeom>
          <a:noFill/>
          <a:ln>
            <a:noFill/>
          </a:ln>
        </p:spPr>
      </p:pic>
      <p:sp>
        <p:nvSpPr>
          <p:cNvPr id="21" name="テキスト ボックス 20">
            <a:extLst>
              <a:ext uri="{FF2B5EF4-FFF2-40B4-BE49-F238E27FC236}">
                <a16:creationId xmlns:a16="http://schemas.microsoft.com/office/drawing/2014/main" id="{5151D0F2-89E1-4D39-A7CF-3F6C22BFCDF6}"/>
              </a:ext>
            </a:extLst>
          </p:cNvPr>
          <p:cNvSpPr txBox="1"/>
          <p:nvPr/>
        </p:nvSpPr>
        <p:spPr>
          <a:xfrm>
            <a:off x="5323681" y="3780508"/>
            <a:ext cx="2597247" cy="253916"/>
          </a:xfrm>
          <a:prstGeom prst="rect">
            <a:avLst/>
          </a:prstGeom>
          <a:noFill/>
        </p:spPr>
        <p:txBody>
          <a:bodyPr wrap="square">
            <a:spAutoFit/>
          </a:bodyPr>
          <a:lstStyle/>
          <a:p>
            <a:pPr algn="ctr">
              <a:spcBef>
                <a:spcPts val="600"/>
              </a:spcBef>
              <a:spcAft>
                <a:spcPts val="600"/>
              </a:spcAft>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図2.2‑6　維持管理マネジメント体制イメージ</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2" name="図 21" descr="ダイアグラム&#10;&#10;自動的に生成された説明">
            <a:extLst>
              <a:ext uri="{FF2B5EF4-FFF2-40B4-BE49-F238E27FC236}">
                <a16:creationId xmlns:a16="http://schemas.microsoft.com/office/drawing/2014/main" id="{309332AF-2B33-4FB8-9116-B9E115B2993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204" y="4059361"/>
            <a:ext cx="2752936" cy="2026923"/>
          </a:xfrm>
          <a:prstGeom prst="rect">
            <a:avLst/>
          </a:prstGeom>
          <a:noFill/>
          <a:ln>
            <a:noFill/>
          </a:ln>
        </p:spPr>
      </p:pic>
      <p:sp>
        <p:nvSpPr>
          <p:cNvPr id="24" name="テキスト ボックス 23">
            <a:extLst>
              <a:ext uri="{FF2B5EF4-FFF2-40B4-BE49-F238E27FC236}">
                <a16:creationId xmlns:a16="http://schemas.microsoft.com/office/drawing/2014/main" id="{CB1C98C2-1DEC-4036-850E-EFA377DB9977}"/>
              </a:ext>
            </a:extLst>
          </p:cNvPr>
          <p:cNvSpPr txBox="1"/>
          <p:nvPr/>
        </p:nvSpPr>
        <p:spPr>
          <a:xfrm>
            <a:off x="4908890" y="6039650"/>
            <a:ext cx="3847419" cy="261610"/>
          </a:xfrm>
          <a:prstGeom prst="rect">
            <a:avLst/>
          </a:prstGeom>
          <a:noFill/>
        </p:spPr>
        <p:txBody>
          <a:bodyPr wrap="square">
            <a:spAutoFit/>
          </a:bodyPr>
          <a:lstStyle/>
          <a:p>
            <a:pPr indent="133350" algn="ctr">
              <a:spcBef>
                <a:spcPts val="900"/>
              </a:spcBef>
              <a:spcAft>
                <a:spcPts val="900"/>
              </a:spcAft>
            </a:pP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図2.2‑7　PDCAサイクルによる継続的なマネジメントイメージ</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03436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94765" y="1229898"/>
            <a:ext cx="8964175" cy="54602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5" name="Rectangle 8">
            <a:extLst>
              <a:ext uri="{FF2B5EF4-FFF2-40B4-BE49-F238E27FC236}">
                <a16:creationId xmlns:a16="http://schemas.microsoft.com/office/drawing/2014/main" id="{1F027C3F-C8F1-E2CD-4F07-F56C36FE12E2}"/>
              </a:ext>
            </a:extLst>
          </p:cNvPr>
          <p:cNvSpPr>
            <a:spLocks noChangeArrowheads="1"/>
          </p:cNvSpPr>
          <p:nvPr/>
        </p:nvSpPr>
        <p:spPr bwMode="auto">
          <a:xfrm>
            <a:off x="572877" y="1415159"/>
            <a:ext cx="8308656" cy="16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施設管理は、</a:t>
            </a:r>
            <a:r>
              <a:rPr kumimoji="0" lang="en-US" altLang="ja-JP"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187 </a:t>
            </a:r>
            <a:r>
              <a:rPr kumimoji="0" lang="ja-JP" altLang="en-US"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路線</a:t>
            </a:r>
            <a:r>
              <a:rPr kumimoji="0" lang="en-US" altLang="ja-JP"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1,573 km</a:t>
            </a:r>
            <a:r>
              <a:rPr kumimoji="0" lang="ja-JP" altLang="en-US"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の延長を有する道路の管理</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を行っている。</a:t>
            </a:r>
            <a:endPar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また、２路線で</a:t>
            </a:r>
            <a:r>
              <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28.6㎞</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延長を有するモノレール施設の管理も行っており、設備については、道路照明設備や雨水等の排水設備、トンネルの監視設備やモノレールに関わる昇降設備、分岐器などの機械・電気設備を保有しており、土木施設と同様に、都市基盤施設として非常に重要な役割を</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担う</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ものである。</a:t>
            </a:r>
            <a:endParaRPr kumimoji="0" lang="en-US" altLang="ja-JP" sz="1200" dirty="0">
              <a:solidFill>
                <a:srgbClr val="FF0000"/>
              </a:solidFill>
              <a:latin typeface="Meiryo UI" panose="020B0604030504040204" pitchFamily="50" charset="-128"/>
              <a:ea typeface="Meiryo UI"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設備の中には、高度経済成長期に設置され５０年以上が経過する設備も存在し、府民の安全、安心を守るために、より一層の効率的、効果的な維持管理が求められているところである。</a:t>
            </a:r>
            <a:endParaRPr kumimoji="0" lang="en-US" altLang="ja-JP" sz="120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0" marR="0" lvl="0" indent="40005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道路施設の主な管理対象設備を、表 ３.11‑1　機</a:t>
            </a:r>
            <a:r>
              <a:rPr kumimoji="0" lang="ja-JP" altLang="ja-JP" sz="1200" b="0" i="0" u="none" strike="noStrike" cap="none" normalizeH="0" baseline="0" dirty="0" bmk="">
                <a:ln>
                  <a:noFill/>
                </a:ln>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器の設置年度毎の分布を表3.</a:t>
            </a:r>
            <a:r>
              <a:rPr kumimoji="0" lang="en-US" altLang="ja-JP" sz="1200" dirty="0" bmk="">
                <a:solidFill>
                  <a:srgbClr val="FF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11</a:t>
            </a:r>
            <a:r>
              <a:rPr kumimoji="0" lang="ja-JP" altLang="ja-JP" sz="1200" b="0" i="0" u="none" strike="noStrike" cap="none" normalizeH="0" baseline="0" dirty="0" bmk="_Hlk176294929">
                <a:ln>
                  <a:noFill/>
                </a:ln>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‑2にに示す。</a:t>
            </a:r>
            <a:endParaRPr kumimoji="0" lang="ja-JP" altLang="en-US"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5B953B6-2C8F-38BE-0B88-404AAAB040DA}"/>
              </a:ext>
            </a:extLst>
          </p:cNvPr>
          <p:cNvSpPr txBox="1"/>
          <p:nvPr/>
        </p:nvSpPr>
        <p:spPr>
          <a:xfrm>
            <a:off x="241201" y="900863"/>
            <a:ext cx="3362898"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altLang="en-US" sz="1800" b="1"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施設の現状</a:t>
            </a:r>
            <a:endParaRPr lang="ja-JP" altLang="en-US" b="1" dirty="0"/>
          </a:p>
        </p:txBody>
      </p:sp>
      <p:graphicFrame>
        <p:nvGraphicFramePr>
          <p:cNvPr id="18" name="表 17">
            <a:extLst>
              <a:ext uri="{FF2B5EF4-FFF2-40B4-BE49-F238E27FC236}">
                <a16:creationId xmlns:a16="http://schemas.microsoft.com/office/drawing/2014/main" id="{7A7A952B-1434-B410-F5E9-1944FC91F4D9}"/>
              </a:ext>
            </a:extLst>
          </p:cNvPr>
          <p:cNvGraphicFramePr>
            <a:graphicFrameLocks noGrp="1"/>
          </p:cNvGraphicFramePr>
          <p:nvPr/>
        </p:nvGraphicFramePr>
        <p:xfrm>
          <a:off x="319185" y="3656663"/>
          <a:ext cx="5029199" cy="2485108"/>
        </p:xfrm>
        <a:graphic>
          <a:graphicData uri="http://schemas.openxmlformats.org/drawingml/2006/table">
            <a:tbl>
              <a:tblPr firstRow="1" firstCol="1" bandRow="1">
                <a:tableStyleId>{5C22544A-7EE6-4342-B048-85BDC9FD1C3A}</a:tableStyleId>
              </a:tblPr>
              <a:tblGrid>
                <a:gridCol w="1735567">
                  <a:extLst>
                    <a:ext uri="{9D8B030D-6E8A-4147-A177-3AD203B41FA5}">
                      <a16:colId xmlns:a16="http://schemas.microsoft.com/office/drawing/2014/main" val="3204507064"/>
                    </a:ext>
                  </a:extLst>
                </a:gridCol>
                <a:gridCol w="3293632">
                  <a:extLst>
                    <a:ext uri="{9D8B030D-6E8A-4147-A177-3AD203B41FA5}">
                      <a16:colId xmlns:a16="http://schemas.microsoft.com/office/drawing/2014/main" val="823371333"/>
                    </a:ext>
                  </a:extLst>
                </a:gridCol>
              </a:tblGrid>
              <a:tr h="144214">
                <a:tc>
                  <a:txBody>
                    <a:bodyPr/>
                    <a:lstStyle/>
                    <a:p>
                      <a:pPr marL="31750" indent="63500" algn="ctr"/>
                      <a:r>
                        <a:rPr lang="ja-JP" sz="1050" b="0" kern="100" dirty="0">
                          <a:solidFill>
                            <a:srgbClr val="FF0000"/>
                          </a:solidFill>
                          <a:effectLst/>
                        </a:rPr>
                        <a:t>道路施設</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ctr"/>
                      <a:r>
                        <a:rPr lang="ja-JP" sz="1050" b="0" kern="100" dirty="0">
                          <a:solidFill>
                            <a:srgbClr val="FF0000"/>
                          </a:solidFill>
                          <a:effectLst/>
                        </a:rPr>
                        <a:t>主な設備</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28493465"/>
                  </a:ext>
                </a:extLst>
              </a:tr>
              <a:tr h="437638">
                <a:tc>
                  <a:txBody>
                    <a:bodyPr/>
                    <a:lstStyle/>
                    <a:p>
                      <a:pPr marL="31750" indent="63500" algn="just"/>
                      <a:r>
                        <a:rPr lang="ja-JP" sz="1050" b="0" kern="100" dirty="0">
                          <a:solidFill>
                            <a:srgbClr val="FF0000"/>
                          </a:solidFill>
                          <a:effectLst/>
                        </a:rPr>
                        <a:t>アンダーパス、地下道等</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just"/>
                      <a:r>
                        <a:rPr lang="ja-JP" sz="1050" b="0" kern="100" dirty="0">
                          <a:solidFill>
                            <a:srgbClr val="FF0000"/>
                          </a:solidFill>
                          <a:effectLst/>
                        </a:rPr>
                        <a:t>排水ポンプ設備等　　　　　　　　　２８カ所</a:t>
                      </a:r>
                    </a:p>
                    <a:p>
                      <a:pPr marL="31750" indent="63500" algn="just"/>
                      <a:r>
                        <a:rPr lang="ja-JP" sz="1050" b="0" kern="100" dirty="0">
                          <a:solidFill>
                            <a:srgbClr val="FF0000"/>
                          </a:solidFill>
                          <a:effectLst/>
                        </a:rPr>
                        <a:t>ゲート設備等　　　　　　　　　　　　１カ所</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5190283"/>
                  </a:ext>
                </a:extLst>
              </a:tr>
              <a:tr h="377244">
                <a:tc>
                  <a:txBody>
                    <a:bodyPr/>
                    <a:lstStyle/>
                    <a:p>
                      <a:pPr marL="31750" indent="63500" algn="just"/>
                      <a:r>
                        <a:rPr lang="ja-JP" sz="1050" b="0" kern="100" dirty="0">
                          <a:solidFill>
                            <a:srgbClr val="FF0000"/>
                          </a:solidFill>
                          <a:effectLst/>
                        </a:rPr>
                        <a:t>道路照明用高圧受電</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just"/>
                      <a:r>
                        <a:rPr lang="ja-JP" sz="1050" b="0" kern="100" dirty="0">
                          <a:solidFill>
                            <a:srgbClr val="FF0000"/>
                          </a:solidFill>
                          <a:effectLst/>
                        </a:rPr>
                        <a:t>受変電設備等　　　　　　　　　　　　８カ所</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5899840"/>
                  </a:ext>
                </a:extLst>
              </a:tr>
              <a:tr h="399538">
                <a:tc>
                  <a:txBody>
                    <a:bodyPr/>
                    <a:lstStyle/>
                    <a:p>
                      <a:pPr marL="31750" indent="63500" algn="just"/>
                      <a:r>
                        <a:rPr lang="ja-JP" sz="1050" b="0" kern="100" dirty="0">
                          <a:solidFill>
                            <a:srgbClr val="FF0000"/>
                          </a:solidFill>
                          <a:effectLst/>
                        </a:rPr>
                        <a:t>トンネル</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just"/>
                      <a:r>
                        <a:rPr lang="ja-JP" sz="1050" b="0" kern="100" dirty="0">
                          <a:solidFill>
                            <a:srgbClr val="FF0000"/>
                          </a:solidFill>
                          <a:effectLst/>
                        </a:rPr>
                        <a:t>非常警報設備、</a:t>
                      </a:r>
                      <a:r>
                        <a:rPr lang="x-none" sz="1050" b="0" kern="100" dirty="0">
                          <a:solidFill>
                            <a:srgbClr val="FF0000"/>
                          </a:solidFill>
                          <a:effectLst/>
                        </a:rPr>
                        <a:t>ITV</a:t>
                      </a:r>
                      <a:r>
                        <a:rPr lang="ja-JP" sz="1050" b="0" kern="100" dirty="0">
                          <a:solidFill>
                            <a:srgbClr val="FF0000"/>
                          </a:solidFill>
                          <a:effectLst/>
                        </a:rPr>
                        <a:t>設備、換気設備、</a:t>
                      </a:r>
                    </a:p>
                    <a:p>
                      <a:pPr marL="31750" indent="63500" algn="just"/>
                      <a:r>
                        <a:rPr lang="ja-JP" sz="1050" b="0" kern="100" dirty="0">
                          <a:solidFill>
                            <a:srgbClr val="FF0000"/>
                          </a:solidFill>
                          <a:effectLst/>
                        </a:rPr>
                        <a:t>消防設備等　　　　　　　　　　　　</a:t>
                      </a:r>
                      <a:r>
                        <a:rPr lang="ja-JP" altLang="en-US" sz="1050" b="0" kern="100" dirty="0">
                          <a:solidFill>
                            <a:srgbClr val="FF0000"/>
                          </a:solidFill>
                          <a:effectLst/>
                        </a:rPr>
                        <a:t>４３</a:t>
                      </a:r>
                      <a:r>
                        <a:rPr lang="ja-JP" sz="1050" b="0" kern="100" dirty="0">
                          <a:solidFill>
                            <a:srgbClr val="FF0000"/>
                          </a:solidFill>
                          <a:effectLst/>
                        </a:rPr>
                        <a:t>カ所　　　　　　　</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8521050"/>
                  </a:ext>
                </a:extLst>
              </a:tr>
              <a:tr h="376678">
                <a:tc>
                  <a:txBody>
                    <a:bodyPr/>
                    <a:lstStyle/>
                    <a:p>
                      <a:pPr marL="31750" indent="63500" algn="just"/>
                      <a:r>
                        <a:rPr lang="ja-JP" sz="1050" b="0" kern="100" dirty="0">
                          <a:solidFill>
                            <a:srgbClr val="FF0000"/>
                          </a:solidFill>
                          <a:effectLst/>
                        </a:rPr>
                        <a:t>共同溝</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just"/>
                      <a:r>
                        <a:rPr lang="ja-JP" sz="1050" b="0" kern="100" dirty="0">
                          <a:solidFill>
                            <a:srgbClr val="FF0000"/>
                          </a:solidFill>
                          <a:effectLst/>
                        </a:rPr>
                        <a:t>排水ポンプ設備、警報設備（ガス、</a:t>
                      </a:r>
                    </a:p>
                    <a:p>
                      <a:pPr marL="31750" indent="63500" algn="just"/>
                      <a:r>
                        <a:rPr lang="ja-JP" sz="1050" b="0" kern="100" dirty="0">
                          <a:solidFill>
                            <a:srgbClr val="FF0000"/>
                          </a:solidFill>
                          <a:effectLst/>
                        </a:rPr>
                        <a:t>酸欠、火災）、換気設備等　　　　　　６カ所</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008027"/>
                  </a:ext>
                </a:extLst>
              </a:tr>
              <a:tr h="350520">
                <a:tc>
                  <a:txBody>
                    <a:bodyPr/>
                    <a:lstStyle/>
                    <a:p>
                      <a:pPr marL="31750" indent="63500" algn="just"/>
                      <a:r>
                        <a:rPr lang="ja-JP" sz="1050" b="0" kern="100" dirty="0">
                          <a:solidFill>
                            <a:srgbClr val="FF0000"/>
                          </a:solidFill>
                          <a:effectLst/>
                        </a:rPr>
                        <a:t>国道、主要地方道、</a:t>
                      </a:r>
                      <a:endParaRPr lang="en-US" altLang="ja-JP" sz="1050" b="0" kern="100" dirty="0">
                        <a:solidFill>
                          <a:srgbClr val="FF0000"/>
                        </a:solidFill>
                        <a:effectLst/>
                      </a:endParaRPr>
                    </a:p>
                    <a:p>
                      <a:pPr marL="31750" indent="63500" algn="just"/>
                      <a:r>
                        <a:rPr lang="ja-JP" sz="1050" b="0" kern="100" dirty="0">
                          <a:solidFill>
                            <a:srgbClr val="FF0000"/>
                          </a:solidFill>
                          <a:effectLst/>
                        </a:rPr>
                        <a:t>一般府道</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just"/>
                      <a:r>
                        <a:rPr lang="ja-JP" sz="1050" b="0" kern="100" dirty="0">
                          <a:solidFill>
                            <a:srgbClr val="FF0000"/>
                          </a:solidFill>
                          <a:effectLst/>
                        </a:rPr>
                        <a:t>道路情報提供装置　　　　　　　　２</a:t>
                      </a:r>
                      <a:r>
                        <a:rPr lang="ja-JP" altLang="en-US" sz="1050" b="0" kern="100" dirty="0">
                          <a:solidFill>
                            <a:srgbClr val="FF0000"/>
                          </a:solidFill>
                          <a:effectLst/>
                        </a:rPr>
                        <a:t>２６</a:t>
                      </a:r>
                      <a:r>
                        <a:rPr lang="ja-JP" sz="1050" b="0" kern="100" dirty="0">
                          <a:solidFill>
                            <a:srgbClr val="FF0000"/>
                          </a:solidFill>
                          <a:effectLst/>
                        </a:rPr>
                        <a:t>基</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290305"/>
                  </a:ext>
                </a:extLst>
              </a:tr>
              <a:tr h="383470">
                <a:tc>
                  <a:txBody>
                    <a:bodyPr/>
                    <a:lstStyle/>
                    <a:p>
                      <a:pPr marL="31750" indent="63500" algn="just"/>
                      <a:r>
                        <a:rPr lang="ja-JP" sz="1050" b="0" kern="100" dirty="0">
                          <a:solidFill>
                            <a:srgbClr val="FF0000"/>
                          </a:solidFill>
                          <a:effectLst/>
                        </a:rPr>
                        <a:t>モノレール</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1750" indent="63500" algn="just"/>
                      <a:r>
                        <a:rPr lang="ja-JP" sz="1050" b="0" kern="100" dirty="0">
                          <a:solidFill>
                            <a:srgbClr val="FF0000"/>
                          </a:solidFill>
                          <a:effectLst/>
                        </a:rPr>
                        <a:t>エレベーター設備　　　　　　　　　３３基</a:t>
                      </a:r>
                    </a:p>
                    <a:p>
                      <a:pPr marL="31750" indent="63500" algn="just"/>
                      <a:r>
                        <a:rPr lang="ja-JP" sz="1050" b="0" kern="100" dirty="0">
                          <a:solidFill>
                            <a:srgbClr val="FF0000"/>
                          </a:solidFill>
                          <a:effectLst/>
                        </a:rPr>
                        <a:t>エスカレーター設備　　　　　　　　４４基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315778"/>
                  </a:ext>
                </a:extLst>
              </a:tr>
            </a:tbl>
          </a:graphicData>
        </a:graphic>
      </p:graphicFrame>
      <p:sp>
        <p:nvSpPr>
          <p:cNvPr id="5" name="テキスト ボックス 4">
            <a:extLst>
              <a:ext uri="{FF2B5EF4-FFF2-40B4-BE49-F238E27FC236}">
                <a16:creationId xmlns:a16="http://schemas.microsoft.com/office/drawing/2014/main" id="{055DDF43-52D7-2A5F-9CB9-382A631E2AB4}"/>
              </a:ext>
            </a:extLst>
          </p:cNvPr>
          <p:cNvSpPr txBox="1"/>
          <p:nvPr/>
        </p:nvSpPr>
        <p:spPr>
          <a:xfrm>
            <a:off x="94765" y="579170"/>
            <a:ext cx="4631266" cy="369332"/>
          </a:xfrm>
          <a:prstGeom prst="rect">
            <a:avLst/>
          </a:prstGeom>
          <a:noFill/>
        </p:spPr>
        <p:txBody>
          <a:bodyPr wrap="square">
            <a:spAutoFit/>
          </a:bodyPr>
          <a:lstStyle/>
          <a:p>
            <a:r>
              <a:rPr lang="ja-JP" altLang="ja-JP" sz="1800" b="1" kern="100" dirty="0">
                <a:effectLst/>
                <a:latin typeface="Meiryo UI" panose="020B0604030504040204" pitchFamily="50" charset="-128"/>
                <a:ea typeface="Meiryo UI" panose="020B0604030504040204" pitchFamily="50" charset="-128"/>
              </a:rPr>
              <a:t>３．１１</a:t>
            </a:r>
            <a:r>
              <a:rPr lang="ja-JP" altLang="ja-JP" sz="1800" b="1" kern="100" dirty="0">
                <a:effectLst/>
                <a:latin typeface="HG丸ｺﾞｼｯｸM-PRO" panose="020F0400000000000000" pitchFamily="50" charset="-128"/>
                <a:ea typeface="HG丸ｺﾞｼｯｸM-PRO" panose="020F0400000000000000" pitchFamily="50" charset="-128"/>
              </a:rPr>
              <a:t>効率的・効果的な維持管理の推進</a:t>
            </a:r>
          </a:p>
        </p:txBody>
      </p:sp>
      <p:sp>
        <p:nvSpPr>
          <p:cNvPr id="8" name="テキスト ボックス 7">
            <a:extLst>
              <a:ext uri="{FF2B5EF4-FFF2-40B4-BE49-F238E27FC236}">
                <a16:creationId xmlns:a16="http://schemas.microsoft.com/office/drawing/2014/main" id="{67F7F7E3-BDCA-BE6C-598A-C5BC1B21B96B}"/>
              </a:ext>
            </a:extLst>
          </p:cNvPr>
          <p:cNvSpPr txBox="1"/>
          <p:nvPr/>
        </p:nvSpPr>
        <p:spPr>
          <a:xfrm>
            <a:off x="972255" y="3346752"/>
            <a:ext cx="3439725" cy="253916"/>
          </a:xfrm>
          <a:prstGeom prst="rect">
            <a:avLst/>
          </a:prstGeom>
          <a:noFill/>
        </p:spPr>
        <p:txBody>
          <a:bodyPr wrap="square">
            <a:spAutoFit/>
          </a:bodyPr>
          <a:lstStyle/>
          <a:p>
            <a:pPr algn="ctr">
              <a:spcBef>
                <a:spcPts val="600"/>
              </a:spcBef>
            </a:pPr>
            <a:r>
              <a:rPr lang="x-none"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表</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x-none"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.11‑1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道路施設の主な対象設備</a:t>
            </a:r>
            <a:r>
              <a:rPr lang="x-none"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一覧</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9A6E217-E147-DCC0-EC7E-871916BA7E67}"/>
              </a:ext>
            </a:extLst>
          </p:cNvPr>
          <p:cNvSpPr txBox="1"/>
          <p:nvPr/>
        </p:nvSpPr>
        <p:spPr>
          <a:xfrm>
            <a:off x="5917487" y="3346752"/>
            <a:ext cx="2566113" cy="253916"/>
          </a:xfrm>
          <a:prstGeom prst="rect">
            <a:avLst/>
          </a:prstGeom>
          <a:noFill/>
        </p:spPr>
        <p:txBody>
          <a:bodyPr wrap="square">
            <a:spAutoFit/>
          </a:bodyPr>
          <a:lstStyle/>
          <a:p>
            <a:pPr algn="l">
              <a:spcBef>
                <a:spcPts val="600"/>
              </a:spcBef>
            </a:pP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表</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x-none"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.11‑</a:t>
            </a: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x-none"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機器の設置年代における分布</a:t>
            </a:r>
          </a:p>
        </p:txBody>
      </p:sp>
      <p:pic>
        <p:nvPicPr>
          <p:cNvPr id="6" name="図 5">
            <a:extLst>
              <a:ext uri="{FF2B5EF4-FFF2-40B4-BE49-F238E27FC236}">
                <a16:creationId xmlns:a16="http://schemas.microsoft.com/office/drawing/2014/main" id="{31428EFA-D484-4F0E-B0FE-ED5EE3ACCBCE}"/>
              </a:ext>
            </a:extLst>
          </p:cNvPr>
          <p:cNvPicPr>
            <a:picLocks noChangeAspect="1"/>
          </p:cNvPicPr>
          <p:nvPr/>
        </p:nvPicPr>
        <p:blipFill>
          <a:blip r:embed="rId2"/>
          <a:stretch>
            <a:fillRect/>
          </a:stretch>
        </p:blipFill>
        <p:spPr>
          <a:xfrm>
            <a:off x="5410233" y="3662970"/>
            <a:ext cx="3586857" cy="2123227"/>
          </a:xfrm>
          <a:prstGeom prst="rect">
            <a:avLst/>
          </a:prstGeom>
        </p:spPr>
      </p:pic>
    </p:spTree>
    <p:extLst>
      <p:ext uri="{BB962C8B-B14F-4D97-AF65-F5344CB8AC3E}">
        <p14:creationId xmlns:p14="http://schemas.microsoft.com/office/powerpoint/2010/main" val="48899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670912" y="1104864"/>
            <a:ext cx="4441462"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ja-JP" altLang="ja-JP" sz="1100" kern="100" dirty="0">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72004" y="1083347"/>
            <a:ext cx="4499996"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altLang="en-US" sz="1800" b="1"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19833" y="1140143"/>
            <a:ext cx="2853267" cy="369332"/>
          </a:xfrm>
          <a:prstGeom prst="rect">
            <a:avLst/>
          </a:prstGeom>
          <a:noFill/>
        </p:spPr>
        <p:txBody>
          <a:bodyPr wrap="square" rtlCol="0">
            <a:spAutoFit/>
          </a:bodyPr>
          <a:lstStyle/>
          <a:p>
            <a:r>
              <a:rPr lang="en-US" altLang="ja-JP" sz="1800" u="sng" kern="100" dirty="0">
                <a:effectLst/>
                <a:latin typeface="Meiryo UI" panose="020B0604030504040204" pitchFamily="50" charset="-128"/>
                <a:ea typeface="Meiryo UI" panose="020B0604030504040204" pitchFamily="50" charset="-128"/>
              </a:rPr>
              <a:t>(1)</a:t>
            </a:r>
            <a:r>
              <a:rPr lang="x-none" altLang="ja-JP" sz="1800" u="sng" kern="100" dirty="0">
                <a:effectLst/>
                <a:latin typeface="Meiryo UI" panose="020B0604030504040204" pitchFamily="50" charset="-128"/>
                <a:ea typeface="Meiryo UI" panose="020B0604030504040204" pitchFamily="50" charset="-128"/>
              </a:rPr>
              <a:t>点検業務</a:t>
            </a:r>
            <a:r>
              <a:rPr lang="ja-JP" altLang="en-US" sz="1800" u="sng" kern="100" dirty="0">
                <a:solidFill>
                  <a:srgbClr val="FF0000"/>
                </a:solidFill>
                <a:effectLst/>
                <a:latin typeface="Meiryo UI" panose="020B0604030504040204" pitchFamily="50" charset="-128"/>
                <a:ea typeface="Meiryo UI" panose="020B0604030504040204" pitchFamily="50" charset="-128"/>
              </a:rPr>
              <a:t>における視点</a:t>
            </a:r>
            <a:endParaRPr lang="ja-JP" altLang="ja-JP" sz="1800" kern="100" dirty="0">
              <a:solidFill>
                <a:srgbClr val="FF0000"/>
              </a:solidFill>
              <a:effectLst/>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3F493FC-395A-C7E7-D1B5-13AECF71FBD2}"/>
              </a:ext>
            </a:extLst>
          </p:cNvPr>
          <p:cNvSpPr txBox="1"/>
          <p:nvPr/>
        </p:nvSpPr>
        <p:spPr>
          <a:xfrm>
            <a:off x="249766" y="1465523"/>
            <a:ext cx="4322234" cy="1364584"/>
          </a:xfrm>
          <a:prstGeom prst="rect">
            <a:avLst/>
          </a:prstGeom>
          <a:noFill/>
        </p:spPr>
        <p:txBody>
          <a:bodyPr wrap="square">
            <a:noAutofit/>
          </a:bodyPr>
          <a:lstStyle/>
          <a:p>
            <a:pPr algn="just">
              <a:lnSpc>
                <a:spcPct val="13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務（点検、診断・評価）は、「施設の現状を把握し、不具合の早期発見、適切な処置により、利用者および第三者への安全を確保すること」および「点検データ（基礎資料）を蓄積し、点検の充実や予防保全対策の拡充、計画的な補修や更新時期の最適化など効率的・効果的な維持管理・更新につなげること」</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を見据えた視点を持つことが重要である。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913D05BB-A320-2FAA-DEFF-4670E0BC14A9}"/>
              </a:ext>
            </a:extLst>
          </p:cNvPr>
          <p:cNvSpPr txBox="1"/>
          <p:nvPr/>
        </p:nvSpPr>
        <p:spPr>
          <a:xfrm>
            <a:off x="4733240" y="1140143"/>
            <a:ext cx="2020185" cy="366085"/>
          </a:xfrm>
          <a:prstGeom prst="rect">
            <a:avLst/>
          </a:prstGeom>
          <a:noFill/>
        </p:spPr>
        <p:txBody>
          <a:bodyPr wrap="square">
            <a:spAutoFit/>
          </a:bodyPr>
          <a:lstStyle/>
          <a:p>
            <a:r>
              <a:rPr lang="en-US" altLang="ja-JP" sz="1800" u="sng"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800" u="sng" kern="100" dirty="0">
                <a:effectLst/>
                <a:latin typeface="Meiryo UI" panose="020B0604030504040204" pitchFamily="50" charset="-128"/>
                <a:ea typeface="Meiryo UI" panose="020B0604030504040204" pitchFamily="50" charset="-128"/>
                <a:cs typeface="Times New Roman" panose="02020603050405020304" pitchFamily="18" charset="0"/>
              </a:rPr>
              <a:t>診断、評価</a:t>
            </a:r>
            <a:endParaRPr lang="ja-JP" altLang="en-US"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C335244D-1724-030F-102E-7BAF00BAC148}"/>
              </a:ext>
            </a:extLst>
          </p:cNvPr>
          <p:cNvSpPr txBox="1"/>
          <p:nvPr/>
        </p:nvSpPr>
        <p:spPr>
          <a:xfrm>
            <a:off x="4725525" y="1780345"/>
            <a:ext cx="4290927" cy="1840247"/>
          </a:xfrm>
          <a:prstGeom prst="rect">
            <a:avLst/>
          </a:prstGeom>
          <a:noFill/>
        </p:spPr>
        <p:txBody>
          <a:bodyPr wrap="square" rtlCol="0">
            <a:spAutoFit/>
          </a:bodyPr>
          <a:lstStyle/>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道路関連設備が土木施設と大きく異なる点は、土木施設は固定的な静止状態で機能を発揮できるものであり、数十年という長期間において徐々に物理的劣化が進むのに対し、</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機械・電気設備は自らが稼動しなければ機能を発揮することができず、また比較的短期間に物理的劣化や</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機能的</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劣化が急激に進行するという特性があ</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そのため、府職員による日常的なパトロールや維持管理業務を委託業者へ外部委託し、点検業務を行い、損傷・不具合等を発見すれば補修を行ってい</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。設備点検の評価は以下のとおりで</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2" name="表 41">
            <a:extLst>
              <a:ext uri="{FF2B5EF4-FFF2-40B4-BE49-F238E27FC236}">
                <a16:creationId xmlns:a16="http://schemas.microsoft.com/office/drawing/2014/main" id="{A1E40219-24D5-F942-8243-D206ADDE6B1E}"/>
              </a:ext>
            </a:extLst>
          </p:cNvPr>
          <p:cNvGraphicFramePr>
            <a:graphicFrameLocks noGrp="1"/>
          </p:cNvGraphicFramePr>
          <p:nvPr/>
        </p:nvGraphicFramePr>
        <p:xfrm>
          <a:off x="4900008" y="4214376"/>
          <a:ext cx="3973162" cy="1384996"/>
        </p:xfrm>
        <a:graphic>
          <a:graphicData uri="http://schemas.openxmlformats.org/drawingml/2006/table">
            <a:tbl>
              <a:tblPr firstRow="1" firstCol="1" bandRow="1" bandCol="1">
                <a:tableStyleId>{5C22544A-7EE6-4342-B048-85BDC9FD1C3A}</a:tableStyleId>
              </a:tblPr>
              <a:tblGrid>
                <a:gridCol w="1083879">
                  <a:extLst>
                    <a:ext uri="{9D8B030D-6E8A-4147-A177-3AD203B41FA5}">
                      <a16:colId xmlns:a16="http://schemas.microsoft.com/office/drawing/2014/main" val="3781105089"/>
                    </a:ext>
                  </a:extLst>
                </a:gridCol>
                <a:gridCol w="2889283">
                  <a:extLst>
                    <a:ext uri="{9D8B030D-6E8A-4147-A177-3AD203B41FA5}">
                      <a16:colId xmlns:a16="http://schemas.microsoft.com/office/drawing/2014/main" val="1111745484"/>
                    </a:ext>
                  </a:extLst>
                </a:gridCol>
              </a:tblGrid>
              <a:tr h="348705">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判定区分</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判定の内容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2422821"/>
                  </a:ext>
                </a:extLst>
              </a:tr>
              <a:tr h="417463">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不具合無</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050" b="0" kern="100">
                          <a:solidFill>
                            <a:schemeClr val="tx1"/>
                          </a:solidFill>
                          <a:effectLst/>
                          <a:latin typeface="Meiryo UI" panose="020B0604030504040204" pitchFamily="50" charset="-128"/>
                          <a:ea typeface="Meiryo UI" panose="020B0604030504040204" pitchFamily="50" charset="-128"/>
                        </a:rPr>
                        <a:t>機能の低下は認められない。</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632754"/>
                  </a:ext>
                </a:extLst>
              </a:tr>
              <a:tr h="618828">
                <a:tc>
                  <a:txBody>
                    <a:bodyPr/>
                    <a:lstStyle/>
                    <a:p>
                      <a:pPr algn="ctr"/>
                      <a:r>
                        <a:rPr lang="ja-JP" sz="1050" b="0" kern="100">
                          <a:solidFill>
                            <a:schemeClr val="tx1"/>
                          </a:solidFill>
                          <a:effectLst/>
                          <a:latin typeface="Meiryo UI" panose="020B0604030504040204" pitchFamily="50" charset="-128"/>
                          <a:ea typeface="Meiryo UI" panose="020B0604030504040204" pitchFamily="50" charset="-128"/>
                        </a:rPr>
                        <a:t>不具合有</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稼働しない。もしくは排水機能の低下が認められる。</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021317"/>
                  </a:ext>
                </a:extLst>
              </a:tr>
            </a:tbl>
          </a:graphicData>
        </a:graphic>
      </p:graphicFrame>
      <p:grpSp>
        <p:nvGrpSpPr>
          <p:cNvPr id="46" name="グループ化 45">
            <a:extLst>
              <a:ext uri="{FF2B5EF4-FFF2-40B4-BE49-F238E27FC236}">
                <a16:creationId xmlns:a16="http://schemas.microsoft.com/office/drawing/2014/main" id="{34ADE859-C1AE-F803-56B6-9A021738D8B7}"/>
              </a:ext>
            </a:extLst>
          </p:cNvPr>
          <p:cNvGrpSpPr/>
          <p:nvPr/>
        </p:nvGrpSpPr>
        <p:grpSpPr>
          <a:xfrm>
            <a:off x="127548" y="2999804"/>
            <a:ext cx="4230841" cy="3369191"/>
            <a:chOff x="127548" y="2999803"/>
            <a:chExt cx="4230841" cy="3596177"/>
          </a:xfrm>
        </p:grpSpPr>
        <p:grpSp>
          <p:nvGrpSpPr>
            <p:cNvPr id="36" name="グループ化 35">
              <a:extLst>
                <a:ext uri="{FF2B5EF4-FFF2-40B4-BE49-F238E27FC236}">
                  <a16:creationId xmlns:a16="http://schemas.microsoft.com/office/drawing/2014/main" id="{1417FC58-2E10-3282-1BC9-ECB474094361}"/>
                </a:ext>
              </a:extLst>
            </p:cNvPr>
            <p:cNvGrpSpPr/>
            <p:nvPr/>
          </p:nvGrpSpPr>
          <p:grpSpPr>
            <a:xfrm>
              <a:off x="127548" y="2999803"/>
              <a:ext cx="4230841" cy="3596177"/>
              <a:chOff x="467968" y="1807120"/>
              <a:chExt cx="4008857" cy="3310791"/>
            </a:xfrm>
          </p:grpSpPr>
          <p:grpSp>
            <p:nvGrpSpPr>
              <p:cNvPr id="35" name="グループ化 34">
                <a:extLst>
                  <a:ext uri="{FF2B5EF4-FFF2-40B4-BE49-F238E27FC236}">
                    <a16:creationId xmlns:a16="http://schemas.microsoft.com/office/drawing/2014/main" id="{ABBF118A-0B46-17E8-C896-6CD70244003E}"/>
                  </a:ext>
                </a:extLst>
              </p:cNvPr>
              <p:cNvGrpSpPr/>
              <p:nvPr/>
            </p:nvGrpSpPr>
            <p:grpSpPr>
              <a:xfrm>
                <a:off x="467968" y="1807120"/>
                <a:ext cx="4008857" cy="3310791"/>
                <a:chOff x="467968" y="1807120"/>
                <a:chExt cx="4008857" cy="3310791"/>
              </a:xfrm>
            </p:grpSpPr>
            <p:cxnSp>
              <p:nvCxnSpPr>
                <p:cNvPr id="9" name="直線コネクタ 8">
                  <a:extLst>
                    <a:ext uri="{FF2B5EF4-FFF2-40B4-BE49-F238E27FC236}">
                      <a16:creationId xmlns:a16="http://schemas.microsoft.com/office/drawing/2014/main" id="{730A808B-D901-2F31-F394-38ABEB022BB0}"/>
                    </a:ext>
                  </a:extLst>
                </p:cNvPr>
                <p:cNvCxnSpPr>
                  <a:cxnSpLocks noChangeShapeType="1"/>
                </p:cNvCxnSpPr>
                <p:nvPr/>
              </p:nvCxnSpPr>
              <p:spPr bwMode="auto">
                <a:xfrm>
                  <a:off x="2305439" y="2540201"/>
                  <a:ext cx="532646"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grpSp>
              <p:nvGrpSpPr>
                <p:cNvPr id="10" name="グループ化 9">
                  <a:extLst>
                    <a:ext uri="{FF2B5EF4-FFF2-40B4-BE49-F238E27FC236}">
                      <a16:creationId xmlns:a16="http://schemas.microsoft.com/office/drawing/2014/main" id="{28E1A520-E6DB-D1E1-3891-1324E60346A3}"/>
                    </a:ext>
                  </a:extLst>
                </p:cNvPr>
                <p:cNvGrpSpPr/>
                <p:nvPr/>
              </p:nvGrpSpPr>
              <p:grpSpPr>
                <a:xfrm>
                  <a:off x="467968" y="1807120"/>
                  <a:ext cx="4008857" cy="3310791"/>
                  <a:chOff x="-115693" y="-14381"/>
                  <a:chExt cx="4004984" cy="2658001"/>
                </a:xfrm>
              </p:grpSpPr>
              <p:sp>
                <p:nvSpPr>
                  <p:cNvPr id="16" name="フローチャート : 端子 679">
                    <a:extLst>
                      <a:ext uri="{FF2B5EF4-FFF2-40B4-BE49-F238E27FC236}">
                        <a16:creationId xmlns:a16="http://schemas.microsoft.com/office/drawing/2014/main" id="{82E1459B-0BEF-0F49-F455-73BD2CC12510}"/>
                      </a:ext>
                    </a:extLst>
                  </p:cNvPr>
                  <p:cNvSpPr>
                    <a:spLocks/>
                  </p:cNvSpPr>
                  <p:nvPr/>
                </p:nvSpPr>
                <p:spPr bwMode="auto">
                  <a:xfrm>
                    <a:off x="-115693" y="-14381"/>
                    <a:ext cx="1404157" cy="371454"/>
                  </a:xfrm>
                  <a:prstGeom prst="flowChartTerminator">
                    <a:avLst/>
                  </a:pr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300"/>
                      </a:lnSpc>
                    </a:pPr>
                    <a:r>
                      <a:rPr lang="ja-JP" sz="950" kern="1200" dirty="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点検業務</a:t>
                    </a:r>
                    <a:r>
                      <a:rPr lang="ja-JP" sz="950" b="1" kern="1200" dirty="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における視点</a:t>
                    </a:r>
                    <a:endParaRPr lang="ja-JP" sz="950" kern="100" dirty="0">
                      <a:solidFill>
                        <a:srgbClr val="FF0000"/>
                      </a:solidFill>
                      <a:effectLst/>
                      <a:latin typeface="Times New Roman" panose="02020603050405020304" pitchFamily="18" charset="0"/>
                      <a:ea typeface="游明朝" panose="02020400000000000000" pitchFamily="18" charset="-128"/>
                    </a:endParaRPr>
                  </a:p>
                </p:txBody>
              </p:sp>
              <p:cxnSp>
                <p:nvCxnSpPr>
                  <p:cNvPr id="17" name="カギ線コネクタ 677">
                    <a:extLst>
                      <a:ext uri="{FF2B5EF4-FFF2-40B4-BE49-F238E27FC236}">
                        <a16:creationId xmlns:a16="http://schemas.microsoft.com/office/drawing/2014/main" id="{8CB05343-56DC-14F6-D803-7CF11C6A999B}"/>
                      </a:ext>
                    </a:extLst>
                  </p:cNvPr>
                  <p:cNvCxnSpPr>
                    <a:cxnSpLocks noChangeShapeType="1"/>
                  </p:cNvCxnSpPr>
                  <p:nvPr/>
                </p:nvCxnSpPr>
                <p:spPr bwMode="auto">
                  <a:xfrm rot="16200000" flipH="1">
                    <a:off x="-391584" y="880533"/>
                    <a:ext cx="1326515" cy="310515"/>
                  </a:xfrm>
                  <a:prstGeom prst="bentConnector3">
                    <a:avLst>
                      <a:gd name="adj1" fmla="val 99153"/>
                    </a:avLst>
                  </a:prstGeom>
                  <a:noFill/>
                  <a:ln w="9525">
                    <a:solidFill>
                      <a:srgbClr val="4A7EBB"/>
                    </a:solidFill>
                    <a:miter lim="800000"/>
                    <a:headEnd/>
                    <a:tailEnd/>
                  </a:ln>
                  <a:extLst>
                    <a:ext uri="{909E8E84-426E-40DD-AFC4-6F175D3DCCD1}">
                      <a14:hiddenFill xmlns:a14="http://schemas.microsoft.com/office/drawing/2010/main">
                        <a:noFill/>
                      </a14:hiddenFill>
                    </a:ext>
                  </a:extLst>
                </p:spPr>
              </p:cxnSp>
              <p:sp>
                <p:nvSpPr>
                  <p:cNvPr id="18" name="対角する 2 つの角を丸めた四角形 680">
                    <a:extLst>
                      <a:ext uri="{FF2B5EF4-FFF2-40B4-BE49-F238E27FC236}">
                        <a16:creationId xmlns:a16="http://schemas.microsoft.com/office/drawing/2014/main" id="{0C1EC78C-1C35-46C7-2165-D2873FFA85F4}"/>
                      </a:ext>
                    </a:extLst>
                  </p:cNvPr>
                  <p:cNvSpPr>
                    <a:spLocks/>
                  </p:cNvSpPr>
                  <p:nvPr/>
                </p:nvSpPr>
                <p:spPr bwMode="auto">
                  <a:xfrm>
                    <a:off x="431800" y="448733"/>
                    <a:ext cx="1301750" cy="287655"/>
                  </a:xfrm>
                  <a:custGeom>
                    <a:avLst/>
                    <a:gdLst>
                      <a:gd name="T0" fmla="*/ 48049 w 1578610"/>
                      <a:gd name="T1" fmla="*/ 0 h 288290"/>
                      <a:gd name="T2" fmla="*/ 1578610 w 1578610"/>
                      <a:gd name="T3" fmla="*/ 0 h 288290"/>
                      <a:gd name="T4" fmla="*/ 1578610 w 1578610"/>
                      <a:gd name="T5" fmla="*/ 0 h 288290"/>
                      <a:gd name="T6" fmla="*/ 1578610 w 1578610"/>
                      <a:gd name="T7" fmla="*/ 240241 h 288290"/>
                      <a:gd name="T8" fmla="*/ 1530561 w 1578610"/>
                      <a:gd name="T9" fmla="*/ 288290 h 288290"/>
                      <a:gd name="T10" fmla="*/ 0 w 1578610"/>
                      <a:gd name="T11" fmla="*/ 288290 h 288290"/>
                      <a:gd name="T12" fmla="*/ 0 w 1578610"/>
                      <a:gd name="T13" fmla="*/ 288290 h 288290"/>
                      <a:gd name="T14" fmla="*/ 0 w 1578610"/>
                      <a:gd name="T15" fmla="*/ 48049 h 288290"/>
                      <a:gd name="T16" fmla="*/ 48049 w 1578610"/>
                      <a:gd name="T17" fmla="*/ 0 h 288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8610"/>
                      <a:gd name="T28" fmla="*/ 0 h 288290"/>
                      <a:gd name="T29" fmla="*/ 1578610 w 1578610"/>
                      <a:gd name="T30" fmla="*/ 288290 h 288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8610" h="288290">
                        <a:moveTo>
                          <a:pt x="48049" y="0"/>
                        </a:moveTo>
                        <a:lnTo>
                          <a:pt x="1578610" y="0"/>
                        </a:lnTo>
                        <a:lnTo>
                          <a:pt x="1578610" y="240241"/>
                        </a:lnTo>
                        <a:cubicBezTo>
                          <a:pt x="1578610" y="266778"/>
                          <a:pt x="1557098" y="288290"/>
                          <a:pt x="1530561" y="288290"/>
                        </a:cubicBezTo>
                        <a:lnTo>
                          <a:pt x="0" y="288290"/>
                        </a:lnTo>
                        <a:lnTo>
                          <a:pt x="0" y="48049"/>
                        </a:lnTo>
                        <a:cubicBezTo>
                          <a:pt x="0" y="21512"/>
                          <a:pt x="21512" y="0"/>
                          <a:pt x="48049"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dirty="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施設の現状把握</a:t>
                    </a:r>
                    <a:endParaRPr lang="ja-JP" sz="950" kern="100" dirty="0">
                      <a:effectLst/>
                      <a:latin typeface="Times New Roman" panose="02020603050405020304" pitchFamily="18" charset="0"/>
                      <a:ea typeface="游明朝" panose="02020400000000000000" pitchFamily="18" charset="-128"/>
                    </a:endParaRPr>
                  </a:p>
                </p:txBody>
              </p:sp>
              <p:sp>
                <p:nvSpPr>
                  <p:cNvPr id="19" name="対角する 2 つの角を丸めた四角形 682">
                    <a:extLst>
                      <a:ext uri="{FF2B5EF4-FFF2-40B4-BE49-F238E27FC236}">
                        <a16:creationId xmlns:a16="http://schemas.microsoft.com/office/drawing/2014/main" id="{E53C9B90-DE78-822C-838D-4559DFE1F8C0}"/>
                      </a:ext>
                    </a:extLst>
                  </p:cNvPr>
                  <p:cNvSpPr>
                    <a:spLocks/>
                  </p:cNvSpPr>
                  <p:nvPr/>
                </p:nvSpPr>
                <p:spPr bwMode="auto">
                  <a:xfrm>
                    <a:off x="474133" y="931333"/>
                    <a:ext cx="1183005" cy="466725"/>
                  </a:xfrm>
                  <a:custGeom>
                    <a:avLst/>
                    <a:gdLst>
                      <a:gd name="T0" fmla="*/ 77895 w 1435100"/>
                      <a:gd name="T1" fmla="*/ 0 h 467360"/>
                      <a:gd name="T2" fmla="*/ 1435100 w 1435100"/>
                      <a:gd name="T3" fmla="*/ 0 h 467360"/>
                      <a:gd name="T4" fmla="*/ 1435100 w 1435100"/>
                      <a:gd name="T5" fmla="*/ 0 h 467360"/>
                      <a:gd name="T6" fmla="*/ 1435100 w 1435100"/>
                      <a:gd name="T7" fmla="*/ 389465 h 467360"/>
                      <a:gd name="T8" fmla="*/ 1357205 w 1435100"/>
                      <a:gd name="T9" fmla="*/ 467360 h 467360"/>
                      <a:gd name="T10" fmla="*/ 0 w 1435100"/>
                      <a:gd name="T11" fmla="*/ 467360 h 467360"/>
                      <a:gd name="T12" fmla="*/ 0 w 1435100"/>
                      <a:gd name="T13" fmla="*/ 467360 h 467360"/>
                      <a:gd name="T14" fmla="*/ 0 w 1435100"/>
                      <a:gd name="T15" fmla="*/ 77895 h 467360"/>
                      <a:gd name="T16" fmla="*/ 77895 w 1435100"/>
                      <a:gd name="T17" fmla="*/ 0 h 467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5100"/>
                      <a:gd name="T28" fmla="*/ 0 h 467360"/>
                      <a:gd name="T29" fmla="*/ 1435100 w 1435100"/>
                      <a:gd name="T30" fmla="*/ 467360 h 467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5100" h="467360">
                        <a:moveTo>
                          <a:pt x="77895" y="0"/>
                        </a:moveTo>
                        <a:lnTo>
                          <a:pt x="1435100" y="0"/>
                        </a:lnTo>
                        <a:lnTo>
                          <a:pt x="1435100" y="389465"/>
                        </a:lnTo>
                        <a:cubicBezTo>
                          <a:pt x="1435100" y="432485"/>
                          <a:pt x="1400225" y="467360"/>
                          <a:pt x="1357205" y="467360"/>
                        </a:cubicBezTo>
                        <a:lnTo>
                          <a:pt x="0" y="467360"/>
                        </a:lnTo>
                        <a:lnTo>
                          <a:pt x="0" y="77895"/>
                        </a:lnTo>
                        <a:cubicBezTo>
                          <a:pt x="0" y="34875"/>
                          <a:pt x="34875" y="0"/>
                          <a:pt x="77895" y="0"/>
                        </a:cubicBezTo>
                        <a:close/>
                      </a:path>
                    </a:pathLst>
                  </a:custGeom>
                  <a:solidFill>
                    <a:srgbClr val="FFFFFF"/>
                  </a:solidFill>
                  <a:ln w="25400" algn="ctr">
                    <a:solidFill>
                      <a:srgbClr val="385D8A"/>
                    </a:solidFill>
                    <a:prstDash val="dash"/>
                    <a:miter lim="800000"/>
                    <a:headEnd/>
                    <a:tailEnd/>
                  </a:ln>
                </p:spPr>
                <p:txBody>
                  <a:bodyPr rot="0" vert="horz" wrap="square" lIns="91440" tIns="45720" rIns="91440" bIns="45720" anchor="ctr" anchorCtr="0" upright="1">
                    <a:noAutofit/>
                  </a:bodyPr>
                  <a:lstStyle/>
                  <a:p>
                    <a:pPr algn="just">
                      <a:lnSpc>
                        <a:spcPts val="1200"/>
                      </a:lnSpc>
                    </a:pPr>
                    <a:r>
                      <a:rPr lang="ja-JP" sz="950"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不具合の早期発見</a:t>
                    </a:r>
                    <a:endParaRPr lang="ja-JP" sz="950" kern="100">
                      <a:effectLst/>
                      <a:latin typeface="Times New Roman" panose="02020603050405020304" pitchFamily="18" charset="0"/>
                      <a:ea typeface="游明朝" panose="02020400000000000000" pitchFamily="18" charset="-128"/>
                    </a:endParaRPr>
                  </a:p>
                  <a:p>
                    <a:pPr algn="just">
                      <a:lnSpc>
                        <a:spcPts val="1200"/>
                      </a:lnSpc>
                    </a:pPr>
                    <a:r>
                      <a:rPr lang="ja-JP" sz="950"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適切な処置</a:t>
                    </a:r>
                    <a:endParaRPr lang="ja-JP" sz="950" kern="100">
                      <a:effectLst/>
                      <a:latin typeface="Times New Roman" panose="02020603050405020304" pitchFamily="18" charset="0"/>
                      <a:ea typeface="游明朝" panose="02020400000000000000" pitchFamily="18" charset="-128"/>
                    </a:endParaRPr>
                  </a:p>
                </p:txBody>
              </p:sp>
              <p:sp>
                <p:nvSpPr>
                  <p:cNvPr id="20" name="正方形/長方形 19">
                    <a:extLst>
                      <a:ext uri="{FF2B5EF4-FFF2-40B4-BE49-F238E27FC236}">
                        <a16:creationId xmlns:a16="http://schemas.microsoft.com/office/drawing/2014/main" id="{EDAE19C3-69DF-0BDB-05D2-0734B2BF9048}"/>
                      </a:ext>
                    </a:extLst>
                  </p:cNvPr>
                  <p:cNvSpPr>
                    <a:spLocks/>
                  </p:cNvSpPr>
                  <p:nvPr/>
                </p:nvSpPr>
                <p:spPr bwMode="auto">
                  <a:xfrm>
                    <a:off x="295182" y="745961"/>
                    <a:ext cx="1740829" cy="2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200"/>
                      </a:lnSpc>
                    </a:pPr>
                    <a:r>
                      <a:rPr lang="ja-JP" sz="950" b="1" kern="1200" dirty="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致命的な不具合を見逃さない</a:t>
                    </a:r>
                    <a:endParaRPr lang="ja-JP" sz="950" kern="100" dirty="0">
                      <a:effectLst/>
                      <a:latin typeface="Times New Roman" panose="02020603050405020304" pitchFamily="18" charset="0"/>
                      <a:ea typeface="游明朝" panose="02020400000000000000" pitchFamily="18" charset="-128"/>
                    </a:endParaRPr>
                  </a:p>
                </p:txBody>
              </p:sp>
              <p:sp>
                <p:nvSpPr>
                  <p:cNvPr id="21" name="対角する 2 つの角を丸めた四角形 683">
                    <a:extLst>
                      <a:ext uri="{FF2B5EF4-FFF2-40B4-BE49-F238E27FC236}">
                        <a16:creationId xmlns:a16="http://schemas.microsoft.com/office/drawing/2014/main" id="{4A3B6D6E-D787-E066-499A-BCA235E51E7F}"/>
                      </a:ext>
                    </a:extLst>
                  </p:cNvPr>
                  <p:cNvSpPr>
                    <a:spLocks/>
                  </p:cNvSpPr>
                  <p:nvPr/>
                </p:nvSpPr>
                <p:spPr bwMode="auto">
                  <a:xfrm>
                    <a:off x="423333" y="1481666"/>
                    <a:ext cx="1296670" cy="323215"/>
                  </a:xfrm>
                  <a:custGeom>
                    <a:avLst/>
                    <a:gdLst>
                      <a:gd name="T0" fmla="*/ 53976 w 1572895"/>
                      <a:gd name="T1" fmla="*/ 0 h 323850"/>
                      <a:gd name="T2" fmla="*/ 1572895 w 1572895"/>
                      <a:gd name="T3" fmla="*/ 0 h 323850"/>
                      <a:gd name="T4" fmla="*/ 1572895 w 1572895"/>
                      <a:gd name="T5" fmla="*/ 0 h 323850"/>
                      <a:gd name="T6" fmla="*/ 1572895 w 1572895"/>
                      <a:gd name="T7" fmla="*/ 269874 h 323850"/>
                      <a:gd name="T8" fmla="*/ 1518919 w 1572895"/>
                      <a:gd name="T9" fmla="*/ 323850 h 323850"/>
                      <a:gd name="T10" fmla="*/ 0 w 1572895"/>
                      <a:gd name="T11" fmla="*/ 323850 h 323850"/>
                      <a:gd name="T12" fmla="*/ 0 w 1572895"/>
                      <a:gd name="T13" fmla="*/ 323850 h 323850"/>
                      <a:gd name="T14" fmla="*/ 0 w 1572895"/>
                      <a:gd name="T15" fmla="*/ 53976 h 323850"/>
                      <a:gd name="T16" fmla="*/ 53976 w 1572895"/>
                      <a:gd name="T17" fmla="*/ 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2895"/>
                      <a:gd name="T28" fmla="*/ 0 h 323850"/>
                      <a:gd name="T29" fmla="*/ 1572895 w 1572895"/>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2895" h="323850">
                        <a:moveTo>
                          <a:pt x="53976" y="0"/>
                        </a:moveTo>
                        <a:lnTo>
                          <a:pt x="1572895" y="0"/>
                        </a:lnTo>
                        <a:lnTo>
                          <a:pt x="1572895" y="269874"/>
                        </a:lnTo>
                        <a:cubicBezTo>
                          <a:pt x="1572895" y="299684"/>
                          <a:pt x="1548729" y="323850"/>
                          <a:pt x="1518919" y="323850"/>
                        </a:cubicBezTo>
                        <a:lnTo>
                          <a:pt x="0" y="323850"/>
                        </a:lnTo>
                        <a:lnTo>
                          <a:pt x="0" y="53976"/>
                        </a:lnTo>
                        <a:cubicBezTo>
                          <a:pt x="0" y="24166"/>
                          <a:pt x="24166" y="0"/>
                          <a:pt x="53976"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基礎資料の蓄積</a:t>
                    </a:r>
                    <a:endParaRPr lang="ja-JP" sz="950" kern="100">
                      <a:effectLst/>
                      <a:latin typeface="Times New Roman" panose="02020603050405020304" pitchFamily="18" charset="0"/>
                      <a:ea typeface="游明朝" panose="02020400000000000000" pitchFamily="18" charset="-128"/>
                    </a:endParaRPr>
                  </a:p>
                </p:txBody>
              </p:sp>
              <p:sp>
                <p:nvSpPr>
                  <p:cNvPr id="22" name="正方形/長方形 21">
                    <a:extLst>
                      <a:ext uri="{FF2B5EF4-FFF2-40B4-BE49-F238E27FC236}">
                        <a16:creationId xmlns:a16="http://schemas.microsoft.com/office/drawing/2014/main" id="{6FB6B629-543B-489F-6016-9D31CAD25CDB}"/>
                      </a:ext>
                    </a:extLst>
                  </p:cNvPr>
                  <p:cNvSpPr>
                    <a:spLocks/>
                  </p:cNvSpPr>
                  <p:nvPr/>
                </p:nvSpPr>
                <p:spPr bwMode="auto">
                  <a:xfrm>
                    <a:off x="419651" y="1859981"/>
                    <a:ext cx="1480820" cy="3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200"/>
                      </a:lnSpc>
                      <a:spcBef>
                        <a:spcPts val="600"/>
                      </a:spcBef>
                    </a:pPr>
                    <a:r>
                      <a:rPr lang="ja-JP" sz="950" b="1" kern="1200" dirty="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維持管理・更新に資する</a:t>
                    </a:r>
                    <a:endParaRPr lang="ja-JP" sz="950" kern="100" dirty="0">
                      <a:effectLst/>
                      <a:latin typeface="Times New Roman" panose="02020603050405020304" pitchFamily="18" charset="0"/>
                      <a:ea typeface="游明朝" panose="02020400000000000000" pitchFamily="18" charset="-128"/>
                    </a:endParaRPr>
                  </a:p>
                  <a:p>
                    <a:pPr algn="just">
                      <a:lnSpc>
                        <a:spcPts val="1200"/>
                      </a:lnSpc>
                    </a:pPr>
                    <a:r>
                      <a:rPr lang="ja-JP" sz="950" b="1" kern="1200" dirty="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データ蓄積</a:t>
                    </a:r>
                    <a:endParaRPr lang="ja-JP" sz="950" kern="100" dirty="0">
                      <a:effectLst/>
                      <a:latin typeface="Times New Roman" panose="02020603050405020304" pitchFamily="18" charset="0"/>
                      <a:ea typeface="游明朝" panose="02020400000000000000" pitchFamily="18" charset="-128"/>
                    </a:endParaRPr>
                  </a:p>
                </p:txBody>
              </p:sp>
              <p:sp>
                <p:nvSpPr>
                  <p:cNvPr id="23" name="対角する 2 つの角を丸めた四角形 685">
                    <a:extLst>
                      <a:ext uri="{FF2B5EF4-FFF2-40B4-BE49-F238E27FC236}">
                        <a16:creationId xmlns:a16="http://schemas.microsoft.com/office/drawing/2014/main" id="{47BAEF0D-2183-8484-3553-9F7CA362DD2B}"/>
                      </a:ext>
                    </a:extLst>
                  </p:cNvPr>
                  <p:cNvSpPr>
                    <a:spLocks/>
                  </p:cNvSpPr>
                  <p:nvPr/>
                </p:nvSpPr>
                <p:spPr bwMode="auto">
                  <a:xfrm>
                    <a:off x="541866" y="2237218"/>
                    <a:ext cx="1183005" cy="406402"/>
                  </a:xfrm>
                  <a:custGeom>
                    <a:avLst/>
                    <a:gdLst>
                      <a:gd name="T0" fmla="*/ 87763 w 1435100"/>
                      <a:gd name="T1" fmla="*/ 0 h 526566"/>
                      <a:gd name="T2" fmla="*/ 1435100 w 1435100"/>
                      <a:gd name="T3" fmla="*/ 0 h 526566"/>
                      <a:gd name="T4" fmla="*/ 1435100 w 1435100"/>
                      <a:gd name="T5" fmla="*/ 0 h 526566"/>
                      <a:gd name="T6" fmla="*/ 1435100 w 1435100"/>
                      <a:gd name="T7" fmla="*/ 438803 h 526566"/>
                      <a:gd name="T8" fmla="*/ 1347337 w 1435100"/>
                      <a:gd name="T9" fmla="*/ 526566 h 526566"/>
                      <a:gd name="T10" fmla="*/ 0 w 1435100"/>
                      <a:gd name="T11" fmla="*/ 526566 h 526566"/>
                      <a:gd name="T12" fmla="*/ 0 w 1435100"/>
                      <a:gd name="T13" fmla="*/ 526566 h 526566"/>
                      <a:gd name="T14" fmla="*/ 0 w 1435100"/>
                      <a:gd name="T15" fmla="*/ 87763 h 526566"/>
                      <a:gd name="T16" fmla="*/ 87763 w 1435100"/>
                      <a:gd name="T17" fmla="*/ 0 h 526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5100"/>
                      <a:gd name="T28" fmla="*/ 0 h 526566"/>
                      <a:gd name="T29" fmla="*/ 1435100 w 1435100"/>
                      <a:gd name="T30" fmla="*/ 526566 h 5265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5100" h="526566">
                        <a:moveTo>
                          <a:pt x="87763" y="0"/>
                        </a:moveTo>
                        <a:lnTo>
                          <a:pt x="1435100" y="0"/>
                        </a:lnTo>
                        <a:lnTo>
                          <a:pt x="1435100" y="438803"/>
                        </a:lnTo>
                        <a:cubicBezTo>
                          <a:pt x="1435100" y="487273"/>
                          <a:pt x="1395807" y="526566"/>
                          <a:pt x="1347337" y="526566"/>
                        </a:cubicBezTo>
                        <a:lnTo>
                          <a:pt x="0" y="526566"/>
                        </a:lnTo>
                        <a:lnTo>
                          <a:pt x="0" y="87763"/>
                        </a:lnTo>
                        <a:cubicBezTo>
                          <a:pt x="0" y="39293"/>
                          <a:pt x="39293" y="0"/>
                          <a:pt x="87763" y="0"/>
                        </a:cubicBezTo>
                        <a:close/>
                      </a:path>
                    </a:pathLst>
                  </a:custGeom>
                  <a:solidFill>
                    <a:srgbClr val="FFFFFF"/>
                  </a:solidFill>
                  <a:ln w="25400" algn="ctr">
                    <a:solidFill>
                      <a:srgbClr val="385D8A"/>
                    </a:solidFill>
                    <a:prstDash val="dash"/>
                    <a:miter lim="800000"/>
                    <a:headEnd/>
                    <a:tailEnd/>
                  </a:ln>
                </p:spPr>
                <p:txBody>
                  <a:bodyPr rot="0" vert="horz" wrap="square" lIns="91440" tIns="45720" rIns="91440" bIns="45720" anchor="ctr" anchorCtr="0" upright="1">
                    <a:noAutofit/>
                  </a:bodyPr>
                  <a:lstStyle/>
                  <a:p>
                    <a:pPr algn="just">
                      <a:lnSpc>
                        <a:spcPts val="1200"/>
                      </a:lnSpc>
                    </a:pPr>
                    <a:r>
                      <a:rPr lang="ja-JP" sz="950" kern="100" dirty="0">
                        <a:effectLst/>
                        <a:latin typeface="Times New Roman" panose="02020603050405020304" pitchFamily="18" charset="0"/>
                        <a:ea typeface="Meiryo UI" panose="020B0604030504040204" pitchFamily="50" charset="-128"/>
                        <a:cs typeface="Meiryo UI" panose="020B0604030504040204" pitchFamily="50" charset="-128"/>
                      </a:rPr>
                      <a:t>効率的・効果的な</a:t>
                    </a:r>
                    <a:endParaRPr lang="ja-JP" sz="950" kern="100" dirty="0">
                      <a:effectLst/>
                      <a:latin typeface="Times New Roman" panose="02020603050405020304" pitchFamily="18" charset="0"/>
                      <a:ea typeface="游明朝" panose="02020400000000000000" pitchFamily="18" charset="-128"/>
                    </a:endParaRPr>
                  </a:p>
                  <a:p>
                    <a:pPr algn="just">
                      <a:lnSpc>
                        <a:spcPts val="1200"/>
                      </a:lnSpc>
                    </a:pPr>
                    <a:r>
                      <a:rPr lang="ja-JP" sz="950" kern="100" dirty="0">
                        <a:effectLst/>
                        <a:latin typeface="Times New Roman" panose="02020603050405020304" pitchFamily="18" charset="0"/>
                        <a:ea typeface="Meiryo UI" panose="020B0604030504040204" pitchFamily="50" charset="-128"/>
                        <a:cs typeface="Meiryo UI" panose="020B0604030504040204" pitchFamily="50" charset="-128"/>
                      </a:rPr>
                      <a:t>維持管理、更新</a:t>
                    </a:r>
                    <a:endParaRPr lang="ja-JP" sz="950" kern="100" dirty="0">
                      <a:effectLst/>
                      <a:latin typeface="Times New Roman" panose="02020603050405020304" pitchFamily="18" charset="0"/>
                      <a:ea typeface="游明朝" panose="02020400000000000000" pitchFamily="18" charset="-128"/>
                    </a:endParaRPr>
                  </a:p>
                </p:txBody>
              </p:sp>
              <p:sp>
                <p:nvSpPr>
                  <p:cNvPr id="24" name="対角する 2 つの角を丸めた四角形 694">
                    <a:extLst>
                      <a:ext uri="{FF2B5EF4-FFF2-40B4-BE49-F238E27FC236}">
                        <a16:creationId xmlns:a16="http://schemas.microsoft.com/office/drawing/2014/main" id="{8DB87C0D-4C07-1CA1-A4DF-42560F214365}"/>
                      </a:ext>
                    </a:extLst>
                  </p:cNvPr>
                  <p:cNvSpPr>
                    <a:spLocks/>
                  </p:cNvSpPr>
                  <p:nvPr/>
                </p:nvSpPr>
                <p:spPr bwMode="auto">
                  <a:xfrm>
                    <a:off x="2148462" y="727519"/>
                    <a:ext cx="1740829" cy="288205"/>
                  </a:xfrm>
                  <a:custGeom>
                    <a:avLst/>
                    <a:gdLst>
                      <a:gd name="T0" fmla="*/ 54016 w 2201056"/>
                      <a:gd name="T1" fmla="*/ 0 h 288290"/>
                      <a:gd name="T2" fmla="*/ 2474394 w 2201056"/>
                      <a:gd name="T3" fmla="*/ 0 h 288290"/>
                      <a:gd name="T4" fmla="*/ 2474394 w 2201056"/>
                      <a:gd name="T5" fmla="*/ 0 h 288290"/>
                      <a:gd name="T6" fmla="*/ 2474394 w 2201056"/>
                      <a:gd name="T7" fmla="*/ 240241 h 288290"/>
                      <a:gd name="T8" fmla="*/ 2420378 w 2201056"/>
                      <a:gd name="T9" fmla="*/ 288290 h 288290"/>
                      <a:gd name="T10" fmla="*/ 0 w 2201056"/>
                      <a:gd name="T11" fmla="*/ 288290 h 288290"/>
                      <a:gd name="T12" fmla="*/ 0 w 2201056"/>
                      <a:gd name="T13" fmla="*/ 288290 h 288290"/>
                      <a:gd name="T14" fmla="*/ 0 w 2201056"/>
                      <a:gd name="T15" fmla="*/ 48049 h 288290"/>
                      <a:gd name="T16" fmla="*/ 54016 w 2201056"/>
                      <a:gd name="T17" fmla="*/ 0 h 288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056"/>
                      <a:gd name="T28" fmla="*/ 0 h 288290"/>
                      <a:gd name="T29" fmla="*/ 2201056 w 2201056"/>
                      <a:gd name="T30" fmla="*/ 288290 h 288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056" h="288290">
                        <a:moveTo>
                          <a:pt x="48049" y="0"/>
                        </a:moveTo>
                        <a:lnTo>
                          <a:pt x="2201056" y="0"/>
                        </a:lnTo>
                        <a:lnTo>
                          <a:pt x="2201056" y="240241"/>
                        </a:lnTo>
                        <a:cubicBezTo>
                          <a:pt x="2201056" y="266778"/>
                          <a:pt x="2179544" y="288290"/>
                          <a:pt x="2153007" y="288290"/>
                        </a:cubicBezTo>
                        <a:lnTo>
                          <a:pt x="0" y="288290"/>
                        </a:lnTo>
                        <a:lnTo>
                          <a:pt x="0" y="48049"/>
                        </a:lnTo>
                        <a:cubicBezTo>
                          <a:pt x="0" y="21512"/>
                          <a:pt x="21512" y="0"/>
                          <a:pt x="48049"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dirty="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人的・物的被害を及ぼす可能性</a:t>
                    </a:r>
                    <a:endParaRPr lang="ja-JP" sz="950" kern="100" dirty="0">
                      <a:effectLst/>
                      <a:latin typeface="Times New Roman" panose="02020603050405020304" pitchFamily="18" charset="0"/>
                      <a:ea typeface="游明朝" panose="02020400000000000000" pitchFamily="18" charset="-128"/>
                    </a:endParaRPr>
                  </a:p>
                </p:txBody>
              </p:sp>
              <p:sp>
                <p:nvSpPr>
                  <p:cNvPr id="26" name="対角する 2 つの角を丸めた四角形 695">
                    <a:extLst>
                      <a:ext uri="{FF2B5EF4-FFF2-40B4-BE49-F238E27FC236}">
                        <a16:creationId xmlns:a16="http://schemas.microsoft.com/office/drawing/2014/main" id="{ABF5EA2D-3FCD-DE12-DFAF-E5279DA5278B}"/>
                      </a:ext>
                    </a:extLst>
                  </p:cNvPr>
                  <p:cNvSpPr>
                    <a:spLocks/>
                  </p:cNvSpPr>
                  <p:nvPr/>
                </p:nvSpPr>
                <p:spPr bwMode="auto">
                  <a:xfrm>
                    <a:off x="2130390" y="1065515"/>
                    <a:ext cx="1740829" cy="287655"/>
                  </a:xfrm>
                  <a:custGeom>
                    <a:avLst/>
                    <a:gdLst>
                      <a:gd name="T0" fmla="*/ 53999 w 2207208"/>
                      <a:gd name="T1" fmla="*/ 0 h 288290"/>
                      <a:gd name="T2" fmla="*/ 2480545 w 2207208"/>
                      <a:gd name="T3" fmla="*/ 0 h 288290"/>
                      <a:gd name="T4" fmla="*/ 2480545 w 2207208"/>
                      <a:gd name="T5" fmla="*/ 0 h 288290"/>
                      <a:gd name="T6" fmla="*/ 2480545 w 2207208"/>
                      <a:gd name="T7" fmla="*/ 240241 h 288290"/>
                      <a:gd name="T8" fmla="*/ 2426546 w 2207208"/>
                      <a:gd name="T9" fmla="*/ 288290 h 288290"/>
                      <a:gd name="T10" fmla="*/ 0 w 2207208"/>
                      <a:gd name="T11" fmla="*/ 288290 h 288290"/>
                      <a:gd name="T12" fmla="*/ 0 w 2207208"/>
                      <a:gd name="T13" fmla="*/ 288290 h 288290"/>
                      <a:gd name="T14" fmla="*/ 0 w 2207208"/>
                      <a:gd name="T15" fmla="*/ 48049 h 288290"/>
                      <a:gd name="T16" fmla="*/ 53999 w 2207208"/>
                      <a:gd name="T17" fmla="*/ 0 h 288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7208"/>
                      <a:gd name="T28" fmla="*/ 0 h 288290"/>
                      <a:gd name="T29" fmla="*/ 2207208 w 2207208"/>
                      <a:gd name="T30" fmla="*/ 288290 h 288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7208" h="288290">
                        <a:moveTo>
                          <a:pt x="48049" y="0"/>
                        </a:moveTo>
                        <a:lnTo>
                          <a:pt x="2207208" y="0"/>
                        </a:lnTo>
                        <a:lnTo>
                          <a:pt x="2207208" y="240241"/>
                        </a:lnTo>
                        <a:cubicBezTo>
                          <a:pt x="2207208" y="266778"/>
                          <a:pt x="2185696" y="288290"/>
                          <a:pt x="2159159" y="288290"/>
                        </a:cubicBezTo>
                        <a:lnTo>
                          <a:pt x="0" y="288290"/>
                        </a:lnTo>
                        <a:lnTo>
                          <a:pt x="0" y="48049"/>
                        </a:lnTo>
                        <a:cubicBezTo>
                          <a:pt x="0" y="21512"/>
                          <a:pt x="21512" y="0"/>
                          <a:pt x="48049" y="0"/>
                        </a:cubicBezTo>
                        <a:close/>
                      </a:path>
                    </a:pathLst>
                  </a:custGeom>
                  <a:solidFill>
                    <a:srgbClr val="4F81BD"/>
                  </a:solidFill>
                  <a:ln w="25400" algn="ctr">
                    <a:solidFill>
                      <a:srgbClr val="385D8A"/>
                    </a:solidFill>
                    <a:miter lim="800000"/>
                    <a:headEnd/>
                    <a:tailEnd/>
                  </a:ln>
                </p:spPr>
                <p:txBody>
                  <a:bodyPr rot="0" vert="horz" wrap="square" lIns="0" tIns="0" rIns="0" bIns="0" anchor="ctr" anchorCtr="0" upright="1">
                    <a:noAutofit/>
                  </a:bodyPr>
                  <a:lstStyle/>
                  <a:p>
                    <a:pPr indent="114300" algn="just">
                      <a:lnSpc>
                        <a:spcPts val="1200"/>
                      </a:lnSpc>
                    </a:pPr>
                    <a:r>
                      <a:rPr lang="ja-JP" sz="950" b="1" kern="1200" dirty="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事故・</a:t>
                    </a:r>
                    <a:r>
                      <a:rPr lang="ja-JP" sz="950" kern="1200" dirty="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災害を誘発する可能性</a:t>
                    </a:r>
                    <a:endParaRPr lang="ja-JP" sz="950" kern="100" dirty="0">
                      <a:effectLst/>
                      <a:latin typeface="Times New Roman" panose="02020603050405020304" pitchFamily="18" charset="0"/>
                      <a:ea typeface="游明朝" panose="02020400000000000000" pitchFamily="18" charset="-128"/>
                    </a:endParaRPr>
                  </a:p>
                </p:txBody>
              </p:sp>
              <p:sp>
                <p:nvSpPr>
                  <p:cNvPr id="27" name="対角する 2 つの角を丸めた四角形 688">
                    <a:extLst>
                      <a:ext uri="{FF2B5EF4-FFF2-40B4-BE49-F238E27FC236}">
                        <a16:creationId xmlns:a16="http://schemas.microsoft.com/office/drawing/2014/main" id="{C01626D8-22A5-9107-F2D4-93BE377172DF}"/>
                      </a:ext>
                    </a:extLst>
                  </p:cNvPr>
                  <p:cNvSpPr>
                    <a:spLocks/>
                  </p:cNvSpPr>
                  <p:nvPr/>
                </p:nvSpPr>
                <p:spPr bwMode="auto">
                  <a:xfrm>
                    <a:off x="2116667" y="1490133"/>
                    <a:ext cx="1740828" cy="323754"/>
                  </a:xfrm>
                  <a:custGeom>
                    <a:avLst/>
                    <a:gdLst>
                      <a:gd name="T0" fmla="*/ 53976 w 2173851"/>
                      <a:gd name="T1" fmla="*/ 0 h 323850"/>
                      <a:gd name="T2" fmla="*/ 2173851 w 2173851"/>
                      <a:gd name="T3" fmla="*/ 0 h 323850"/>
                      <a:gd name="T4" fmla="*/ 2173851 w 2173851"/>
                      <a:gd name="T5" fmla="*/ 0 h 323850"/>
                      <a:gd name="T6" fmla="*/ 2173851 w 2173851"/>
                      <a:gd name="T7" fmla="*/ 269874 h 323850"/>
                      <a:gd name="T8" fmla="*/ 2119875 w 2173851"/>
                      <a:gd name="T9" fmla="*/ 323850 h 323850"/>
                      <a:gd name="T10" fmla="*/ 0 w 2173851"/>
                      <a:gd name="T11" fmla="*/ 323850 h 323850"/>
                      <a:gd name="T12" fmla="*/ 0 w 2173851"/>
                      <a:gd name="T13" fmla="*/ 323850 h 323850"/>
                      <a:gd name="T14" fmla="*/ 0 w 2173851"/>
                      <a:gd name="T15" fmla="*/ 53976 h 323850"/>
                      <a:gd name="T16" fmla="*/ 53976 w 2173851"/>
                      <a:gd name="T17" fmla="*/ 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3851"/>
                      <a:gd name="T28" fmla="*/ 0 h 323850"/>
                      <a:gd name="T29" fmla="*/ 2173851 w 2173851"/>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3851" h="323850">
                        <a:moveTo>
                          <a:pt x="53976" y="0"/>
                        </a:moveTo>
                        <a:lnTo>
                          <a:pt x="2173851" y="0"/>
                        </a:lnTo>
                        <a:lnTo>
                          <a:pt x="2173851" y="269874"/>
                        </a:lnTo>
                        <a:cubicBezTo>
                          <a:pt x="2173851" y="299684"/>
                          <a:pt x="2149685" y="323850"/>
                          <a:pt x="2119875" y="323850"/>
                        </a:cubicBezTo>
                        <a:lnTo>
                          <a:pt x="0" y="323850"/>
                        </a:lnTo>
                        <a:lnTo>
                          <a:pt x="0" y="53976"/>
                        </a:lnTo>
                        <a:cubicBezTo>
                          <a:pt x="0" y="24166"/>
                          <a:pt x="24166" y="0"/>
                          <a:pt x="53976"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altLang="en-US" sz="950" b="1" kern="1200" dirty="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　</a:t>
                    </a:r>
                    <a:r>
                      <a:rPr lang="ja-JP" sz="950" kern="1200" dirty="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計画的・</a:t>
                    </a:r>
                    <a:r>
                      <a:rPr lang="ja-JP" sz="950" kern="1200" dirty="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合理的な点検</a:t>
                    </a:r>
                    <a:endParaRPr lang="ja-JP" sz="950" kern="100" dirty="0">
                      <a:effectLst/>
                      <a:latin typeface="Times New Roman" panose="02020603050405020304" pitchFamily="18" charset="0"/>
                      <a:ea typeface="游明朝" panose="02020400000000000000" pitchFamily="18" charset="-128"/>
                    </a:endParaRPr>
                  </a:p>
                </p:txBody>
              </p:sp>
              <p:sp>
                <p:nvSpPr>
                  <p:cNvPr id="28" name="対角する 2 つの角を丸めた四角形 687">
                    <a:extLst>
                      <a:ext uri="{FF2B5EF4-FFF2-40B4-BE49-F238E27FC236}">
                        <a16:creationId xmlns:a16="http://schemas.microsoft.com/office/drawing/2014/main" id="{3495438E-89E6-795D-5200-6738CD14026F}"/>
                      </a:ext>
                    </a:extLst>
                  </p:cNvPr>
                  <p:cNvSpPr>
                    <a:spLocks/>
                  </p:cNvSpPr>
                  <p:nvPr/>
                </p:nvSpPr>
                <p:spPr bwMode="auto">
                  <a:xfrm>
                    <a:off x="2108200" y="1913466"/>
                    <a:ext cx="1749294" cy="323752"/>
                  </a:xfrm>
                  <a:custGeom>
                    <a:avLst/>
                    <a:gdLst>
                      <a:gd name="T0" fmla="*/ 53976 w 2143998"/>
                      <a:gd name="T1" fmla="*/ 0 h 323848"/>
                      <a:gd name="T2" fmla="*/ 2143998 w 2143998"/>
                      <a:gd name="T3" fmla="*/ 0 h 323848"/>
                      <a:gd name="T4" fmla="*/ 2143998 w 2143998"/>
                      <a:gd name="T5" fmla="*/ 0 h 323848"/>
                      <a:gd name="T6" fmla="*/ 2143998 w 2143998"/>
                      <a:gd name="T7" fmla="*/ 269872 h 323848"/>
                      <a:gd name="T8" fmla="*/ 2090022 w 2143998"/>
                      <a:gd name="T9" fmla="*/ 323848 h 323848"/>
                      <a:gd name="T10" fmla="*/ 0 w 2143998"/>
                      <a:gd name="T11" fmla="*/ 323848 h 323848"/>
                      <a:gd name="T12" fmla="*/ 0 w 2143998"/>
                      <a:gd name="T13" fmla="*/ 323848 h 323848"/>
                      <a:gd name="T14" fmla="*/ 0 w 2143998"/>
                      <a:gd name="T15" fmla="*/ 53976 h 323848"/>
                      <a:gd name="T16" fmla="*/ 53976 w 2143998"/>
                      <a:gd name="T17" fmla="*/ 0 h 323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3998"/>
                      <a:gd name="T28" fmla="*/ 0 h 323848"/>
                      <a:gd name="T29" fmla="*/ 2143998 w 2143998"/>
                      <a:gd name="T30" fmla="*/ 323848 h 323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3998" h="323848">
                        <a:moveTo>
                          <a:pt x="53976" y="0"/>
                        </a:moveTo>
                        <a:lnTo>
                          <a:pt x="2143998" y="0"/>
                        </a:lnTo>
                        <a:lnTo>
                          <a:pt x="2143998" y="269872"/>
                        </a:lnTo>
                        <a:cubicBezTo>
                          <a:pt x="2143998" y="299682"/>
                          <a:pt x="2119832" y="323848"/>
                          <a:pt x="2090022" y="323848"/>
                        </a:cubicBezTo>
                        <a:lnTo>
                          <a:pt x="0" y="323848"/>
                        </a:lnTo>
                        <a:lnTo>
                          <a:pt x="0" y="53976"/>
                        </a:lnTo>
                        <a:cubicBezTo>
                          <a:pt x="0" y="24166"/>
                          <a:pt x="24166" y="0"/>
                          <a:pt x="53976"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補修・更新の最適化</a:t>
                    </a:r>
                    <a:endParaRPr lang="ja-JP" sz="950" kern="100">
                      <a:effectLst/>
                      <a:latin typeface="Times New Roman" panose="02020603050405020304" pitchFamily="18" charset="0"/>
                      <a:ea typeface="游明朝" panose="02020400000000000000" pitchFamily="18" charset="-128"/>
                    </a:endParaRPr>
                  </a:p>
                </p:txBody>
              </p:sp>
              <p:sp>
                <p:nvSpPr>
                  <p:cNvPr id="29" name="対角する 2 つの角を丸めた四角形 686">
                    <a:extLst>
                      <a:ext uri="{FF2B5EF4-FFF2-40B4-BE49-F238E27FC236}">
                        <a16:creationId xmlns:a16="http://schemas.microsoft.com/office/drawing/2014/main" id="{3945253E-59A0-6F97-B2F3-6FAC87492EAD}"/>
                      </a:ext>
                    </a:extLst>
                  </p:cNvPr>
                  <p:cNvSpPr>
                    <a:spLocks/>
                  </p:cNvSpPr>
                  <p:nvPr/>
                </p:nvSpPr>
                <p:spPr bwMode="auto">
                  <a:xfrm>
                    <a:off x="2116666" y="2319866"/>
                    <a:ext cx="1740828" cy="323754"/>
                  </a:xfrm>
                  <a:custGeom>
                    <a:avLst/>
                    <a:gdLst>
                      <a:gd name="T0" fmla="*/ 53976 w 2136186"/>
                      <a:gd name="T1" fmla="*/ 0 h 323850"/>
                      <a:gd name="T2" fmla="*/ 2136186 w 2136186"/>
                      <a:gd name="T3" fmla="*/ 0 h 323850"/>
                      <a:gd name="T4" fmla="*/ 2136186 w 2136186"/>
                      <a:gd name="T5" fmla="*/ 0 h 323850"/>
                      <a:gd name="T6" fmla="*/ 2136186 w 2136186"/>
                      <a:gd name="T7" fmla="*/ 269874 h 323850"/>
                      <a:gd name="T8" fmla="*/ 2082210 w 2136186"/>
                      <a:gd name="T9" fmla="*/ 323850 h 323850"/>
                      <a:gd name="T10" fmla="*/ 0 w 2136186"/>
                      <a:gd name="T11" fmla="*/ 323850 h 323850"/>
                      <a:gd name="T12" fmla="*/ 0 w 2136186"/>
                      <a:gd name="T13" fmla="*/ 323850 h 323850"/>
                      <a:gd name="T14" fmla="*/ 0 w 2136186"/>
                      <a:gd name="T15" fmla="*/ 53976 h 323850"/>
                      <a:gd name="T16" fmla="*/ 53976 w 2136186"/>
                      <a:gd name="T17" fmla="*/ 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6186"/>
                      <a:gd name="T28" fmla="*/ 0 h 323850"/>
                      <a:gd name="T29" fmla="*/ 2136186 w 2136186"/>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6186" h="323850">
                        <a:moveTo>
                          <a:pt x="53976" y="0"/>
                        </a:moveTo>
                        <a:lnTo>
                          <a:pt x="2136186" y="0"/>
                        </a:lnTo>
                        <a:lnTo>
                          <a:pt x="2136186" y="269874"/>
                        </a:lnTo>
                        <a:cubicBezTo>
                          <a:pt x="2136186" y="299684"/>
                          <a:pt x="2112020" y="323850"/>
                          <a:pt x="2082210" y="323850"/>
                        </a:cubicBezTo>
                        <a:lnTo>
                          <a:pt x="0" y="323850"/>
                        </a:lnTo>
                        <a:lnTo>
                          <a:pt x="0" y="53976"/>
                        </a:lnTo>
                        <a:cubicBezTo>
                          <a:pt x="0" y="24166"/>
                          <a:pt x="24166" y="0"/>
                          <a:pt x="53976"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dirty="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設計施工へのフィードバック</a:t>
                    </a:r>
                    <a:endParaRPr lang="ja-JP" sz="950" kern="100" dirty="0">
                      <a:effectLst/>
                      <a:latin typeface="Times New Roman" panose="02020603050405020304" pitchFamily="18" charset="0"/>
                      <a:ea typeface="游明朝" panose="02020400000000000000" pitchFamily="18" charset="-128"/>
                    </a:endParaRPr>
                  </a:p>
                </p:txBody>
              </p:sp>
            </p:grpSp>
          </p:grpSp>
          <p:cxnSp>
            <p:nvCxnSpPr>
              <p:cNvPr id="11" name="直線コネクタ 10">
                <a:extLst>
                  <a:ext uri="{FF2B5EF4-FFF2-40B4-BE49-F238E27FC236}">
                    <a16:creationId xmlns:a16="http://schemas.microsoft.com/office/drawing/2014/main" id="{16DC9A6A-B1F1-1E0F-8A97-58679908AC1B}"/>
                  </a:ext>
                </a:extLst>
              </p:cNvPr>
              <p:cNvCxnSpPr>
                <a:cxnSpLocks noChangeShapeType="1"/>
              </p:cNvCxnSpPr>
              <p:nvPr/>
            </p:nvCxnSpPr>
            <p:spPr bwMode="auto">
              <a:xfrm>
                <a:off x="2297271" y="3811611"/>
                <a:ext cx="398709"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2" name="直線コネクタ 11">
                <a:extLst>
                  <a:ext uri="{FF2B5EF4-FFF2-40B4-BE49-F238E27FC236}">
                    <a16:creationId xmlns:a16="http://schemas.microsoft.com/office/drawing/2014/main" id="{8827B668-769A-AEE5-360E-053A42B04763}"/>
                  </a:ext>
                </a:extLst>
              </p:cNvPr>
              <p:cNvCxnSpPr/>
              <p:nvPr/>
            </p:nvCxnSpPr>
            <p:spPr>
              <a:xfrm>
                <a:off x="2531413" y="3824856"/>
                <a:ext cx="0" cy="1128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F962984-6EBD-DCC4-9DD1-A96064750692}"/>
                  </a:ext>
                </a:extLst>
              </p:cNvPr>
              <p:cNvCxnSpPr/>
              <p:nvPr/>
            </p:nvCxnSpPr>
            <p:spPr>
              <a:xfrm>
                <a:off x="2531413" y="4950583"/>
                <a:ext cx="1610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465867D-FB72-5FD7-7BCC-ADA3FBF76D26}"/>
                  </a:ext>
                </a:extLst>
              </p:cNvPr>
              <p:cNvCxnSpPr/>
              <p:nvPr/>
            </p:nvCxnSpPr>
            <p:spPr>
              <a:xfrm>
                <a:off x="2531413" y="4447316"/>
                <a:ext cx="160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28269E3-F75F-594B-8A3B-F0281FDCD400}"/>
                  </a:ext>
                </a:extLst>
              </p:cNvPr>
              <p:cNvCxnSpPr>
                <a:cxnSpLocks noChangeShapeType="1"/>
              </p:cNvCxnSpPr>
              <p:nvPr/>
            </p:nvCxnSpPr>
            <p:spPr bwMode="auto">
              <a:xfrm>
                <a:off x="700844" y="2540201"/>
                <a:ext cx="356792"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grpSp>
        <p:sp>
          <p:nvSpPr>
            <p:cNvPr id="2" name="対角する 2 つの角を丸めた四角形 693">
              <a:extLst>
                <a:ext uri="{FF2B5EF4-FFF2-40B4-BE49-F238E27FC236}">
                  <a16:creationId xmlns:a16="http://schemas.microsoft.com/office/drawing/2014/main" id="{A532EA96-1B48-F8FB-5CC5-309851CD3C13}"/>
                </a:ext>
              </a:extLst>
            </p:cNvPr>
            <p:cNvSpPr>
              <a:spLocks/>
            </p:cNvSpPr>
            <p:nvPr/>
          </p:nvSpPr>
          <p:spPr bwMode="auto">
            <a:xfrm>
              <a:off x="2538479" y="3616161"/>
              <a:ext cx="1819910" cy="320040"/>
            </a:xfrm>
            <a:custGeom>
              <a:avLst/>
              <a:gdLst>
                <a:gd name="T0" fmla="*/ 53447 w 2207210"/>
                <a:gd name="T1" fmla="*/ 0 h 320675"/>
                <a:gd name="T2" fmla="*/ 2207210 w 2207210"/>
                <a:gd name="T3" fmla="*/ 0 h 320675"/>
                <a:gd name="T4" fmla="*/ 2207210 w 2207210"/>
                <a:gd name="T5" fmla="*/ 0 h 320675"/>
                <a:gd name="T6" fmla="*/ 2207210 w 2207210"/>
                <a:gd name="T7" fmla="*/ 267228 h 320675"/>
                <a:gd name="T8" fmla="*/ 2153763 w 2207210"/>
                <a:gd name="T9" fmla="*/ 320675 h 320675"/>
                <a:gd name="T10" fmla="*/ 0 w 2207210"/>
                <a:gd name="T11" fmla="*/ 320675 h 320675"/>
                <a:gd name="T12" fmla="*/ 0 w 2207210"/>
                <a:gd name="T13" fmla="*/ 320675 h 320675"/>
                <a:gd name="T14" fmla="*/ 0 w 2207210"/>
                <a:gd name="T15" fmla="*/ 53447 h 320675"/>
                <a:gd name="T16" fmla="*/ 53447 w 2207210"/>
                <a:gd name="T17" fmla="*/ 0 h 320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7210"/>
                <a:gd name="T28" fmla="*/ 0 h 320675"/>
                <a:gd name="T29" fmla="*/ 2207210 w 2207210"/>
                <a:gd name="T30" fmla="*/ 320675 h 320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7210" h="320675">
                  <a:moveTo>
                    <a:pt x="53447" y="0"/>
                  </a:moveTo>
                  <a:lnTo>
                    <a:pt x="2207210" y="0"/>
                  </a:lnTo>
                  <a:lnTo>
                    <a:pt x="2207210" y="267228"/>
                  </a:lnTo>
                  <a:cubicBezTo>
                    <a:pt x="2207210" y="296746"/>
                    <a:pt x="2183281" y="320675"/>
                    <a:pt x="2153763" y="320675"/>
                  </a:cubicBezTo>
                  <a:lnTo>
                    <a:pt x="0" y="320675"/>
                  </a:lnTo>
                  <a:lnTo>
                    <a:pt x="0" y="53447"/>
                  </a:lnTo>
                  <a:cubicBezTo>
                    <a:pt x="0" y="23929"/>
                    <a:pt x="23929" y="0"/>
                    <a:pt x="53447"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00" kern="120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耐久性に与える影響</a:t>
              </a:r>
              <a:endParaRPr lang="ja-JP" sz="1200" kern="100">
                <a:effectLst/>
                <a:latin typeface="Times New Roman" panose="02020603050405020304" pitchFamily="18" charset="0"/>
                <a:ea typeface="游明朝" panose="02020400000000000000" pitchFamily="18" charset="-128"/>
              </a:endParaRPr>
            </a:p>
          </p:txBody>
        </p:sp>
        <p:cxnSp>
          <p:nvCxnSpPr>
            <p:cNvPr id="31" name="直線コネクタ 30">
              <a:extLst>
                <a:ext uri="{FF2B5EF4-FFF2-40B4-BE49-F238E27FC236}">
                  <a16:creationId xmlns:a16="http://schemas.microsoft.com/office/drawing/2014/main" id="{8D048087-D2A9-BD47-A57D-22E0DC1C81A1}"/>
                </a:ext>
              </a:extLst>
            </p:cNvPr>
            <p:cNvCxnSpPr>
              <a:cxnSpLocks/>
            </p:cNvCxnSpPr>
            <p:nvPr/>
          </p:nvCxnSpPr>
          <p:spPr>
            <a:xfrm flipH="1">
              <a:off x="2266032" y="3793350"/>
              <a:ext cx="2506" cy="882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55AC99F-06CF-DFCE-D22D-B7189047E21B}"/>
                </a:ext>
              </a:extLst>
            </p:cNvPr>
            <p:cNvCxnSpPr/>
            <p:nvPr/>
          </p:nvCxnSpPr>
          <p:spPr>
            <a:xfrm>
              <a:off x="2267776" y="4202925"/>
              <a:ext cx="2481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1EC00C9-1BF4-20FF-4C2E-094C93266425}"/>
                </a:ext>
              </a:extLst>
            </p:cNvPr>
            <p:cNvCxnSpPr/>
            <p:nvPr/>
          </p:nvCxnSpPr>
          <p:spPr>
            <a:xfrm>
              <a:off x="2257411" y="4675639"/>
              <a:ext cx="24815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226E420F-5A7A-4F8A-9BA6-D1B8198B68E6}"/>
              </a:ext>
            </a:extLst>
          </p:cNvPr>
          <p:cNvSpPr txBox="1"/>
          <p:nvPr/>
        </p:nvSpPr>
        <p:spPr>
          <a:xfrm>
            <a:off x="840913" y="6488940"/>
            <a:ext cx="2480327" cy="238527"/>
          </a:xfrm>
          <a:prstGeom prst="rect">
            <a:avLst/>
          </a:prstGeom>
          <a:noFill/>
        </p:spPr>
        <p:txBody>
          <a:bodyPr wrap="square">
            <a:spAutoFit/>
          </a:bodyPr>
          <a:lstStyle/>
          <a:p>
            <a:pPr algn="ctr"/>
            <a:r>
              <a:rPr lang="x-none" altLang="ja-JP" sz="9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3.11‑1　点検業務</a:t>
            </a:r>
            <a:r>
              <a:rPr lang="ja-JP" altLang="ja-JP" sz="9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における視点</a:t>
            </a:r>
            <a:endParaRPr lang="ja-JP" altLang="ja-JP" sz="9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B4AE2D15-59F7-4FED-9099-B8CBBB27A53C}"/>
              </a:ext>
            </a:extLst>
          </p:cNvPr>
          <p:cNvSpPr txBox="1"/>
          <p:nvPr/>
        </p:nvSpPr>
        <p:spPr>
          <a:xfrm>
            <a:off x="5600913" y="3800528"/>
            <a:ext cx="2540149" cy="276999"/>
          </a:xfrm>
          <a:prstGeom prst="rect">
            <a:avLst/>
          </a:prstGeom>
          <a:noFill/>
        </p:spPr>
        <p:txBody>
          <a:bodyPr wrap="square">
            <a:spAutoFit/>
          </a:bodyPr>
          <a:lstStyle/>
          <a:p>
            <a:pPr algn="ctr">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表3.11‑3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設備点検の判定区分</a:t>
            </a:r>
          </a:p>
        </p:txBody>
      </p:sp>
      <p:sp>
        <p:nvSpPr>
          <p:cNvPr id="7" name="テキスト ボックス 6">
            <a:extLst>
              <a:ext uri="{FF2B5EF4-FFF2-40B4-BE49-F238E27FC236}">
                <a16:creationId xmlns:a16="http://schemas.microsoft.com/office/drawing/2014/main" id="{0CEAA130-551C-0F90-07AA-45892EC8C3CF}"/>
              </a:ext>
            </a:extLst>
          </p:cNvPr>
          <p:cNvSpPr txBox="1"/>
          <p:nvPr/>
        </p:nvSpPr>
        <p:spPr>
          <a:xfrm>
            <a:off x="4749762" y="1485452"/>
            <a:ext cx="1612240" cy="286541"/>
          </a:xfrm>
          <a:prstGeom prst="rect">
            <a:avLst/>
          </a:prstGeom>
          <a:noFill/>
        </p:spPr>
        <p:txBody>
          <a:bodyPr wrap="square">
            <a:spAutoFit/>
          </a:bodyPr>
          <a:lstStyle/>
          <a:p>
            <a:pPr marL="266700" indent="-295275" algn="just"/>
            <a:r>
              <a:rPr lang="ja-JP" altLang="ja-JP" sz="1200" b="0" u="sng" kern="100" dirty="0">
                <a:effectLst/>
                <a:latin typeface="Meiryo UI" panose="020B0604030504040204" pitchFamily="50" charset="-128"/>
                <a:ea typeface="Meiryo UI" panose="020B0604030504040204" pitchFamily="50" charset="-128"/>
              </a:rPr>
              <a:t>１）設備点検の</a:t>
            </a:r>
            <a:r>
              <a:rPr lang="x-none" altLang="ja-JP" sz="1200" b="0" u="sng" kern="100" dirty="0">
                <a:effectLst/>
                <a:latin typeface="Meiryo UI" panose="020B0604030504040204" pitchFamily="50" charset="-128"/>
                <a:ea typeface="Meiryo UI" panose="020B0604030504040204" pitchFamily="50" charset="-128"/>
              </a:rPr>
              <a:t>評価</a:t>
            </a:r>
            <a:endParaRPr lang="ja-JP" altLang="ja-JP" sz="1200" b="1" u="sng" kern="100"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802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670912" y="1104864"/>
            <a:ext cx="4441462"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ja-JP" altLang="ja-JP" sz="1100" kern="100" dirty="0">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72004" y="1083347"/>
            <a:ext cx="4499996"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altLang="en-US" sz="1800" b="1"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sp>
        <p:nvSpPr>
          <p:cNvPr id="8" name="テキスト ボックス 7">
            <a:extLst>
              <a:ext uri="{FF2B5EF4-FFF2-40B4-BE49-F238E27FC236}">
                <a16:creationId xmlns:a16="http://schemas.microsoft.com/office/drawing/2014/main" id="{3D002E6E-5ECC-A385-A799-46D00A4C8266}"/>
              </a:ext>
            </a:extLst>
          </p:cNvPr>
          <p:cNvSpPr txBox="1"/>
          <p:nvPr/>
        </p:nvSpPr>
        <p:spPr>
          <a:xfrm>
            <a:off x="151598" y="1179634"/>
            <a:ext cx="2427973" cy="276999"/>
          </a:xfrm>
          <a:prstGeom prst="rect">
            <a:avLst/>
          </a:prstGeom>
          <a:noFill/>
        </p:spPr>
        <p:txBody>
          <a:bodyPr wrap="square">
            <a:spAutoFit/>
          </a:bodyPr>
          <a:lstStyle/>
          <a:p>
            <a:pPr marL="266700" indent="-295275" algn="just"/>
            <a:r>
              <a:rPr lang="ja-JP" altLang="ja-JP" sz="1200" b="1" u="sng" kern="100" dirty="0">
                <a:effectLst/>
                <a:highlight>
                  <a:srgbClr val="FFFF99"/>
                </a:highlight>
                <a:latin typeface="Meiryo UI" panose="020B0604030504040204" pitchFamily="50" charset="-128"/>
                <a:ea typeface="Meiryo UI" panose="020B0604030504040204" pitchFamily="50" charset="-128"/>
              </a:rPr>
              <a:t>２</a:t>
            </a:r>
            <a:r>
              <a:rPr lang="ja-JP" altLang="ja-JP" sz="1200" b="0" u="sng" kern="100" dirty="0">
                <a:effectLst/>
                <a:highlight>
                  <a:srgbClr val="FFFF99"/>
                </a:highlight>
                <a:latin typeface="Meiryo UI" panose="020B0604030504040204" pitchFamily="50" charset="-128"/>
                <a:ea typeface="Meiryo UI" panose="020B0604030504040204" pitchFamily="50" charset="-128"/>
              </a:rPr>
              <a:t>）</a:t>
            </a:r>
            <a:r>
              <a:rPr lang="x-none" altLang="ja-JP" sz="1200" b="0" u="sng" kern="100" dirty="0">
                <a:effectLst/>
                <a:highlight>
                  <a:srgbClr val="FFFF99"/>
                </a:highlight>
                <a:latin typeface="Meiryo UI" panose="020B0604030504040204" pitchFamily="50" charset="-128"/>
                <a:ea typeface="Meiryo UI" panose="020B0604030504040204" pitchFamily="50" charset="-128"/>
              </a:rPr>
              <a:t>診断・評価の質の向上と確保</a:t>
            </a:r>
            <a:endParaRPr lang="ja-JP" altLang="ja-JP" sz="1200" b="1" u="sng" kern="100" dirty="0">
              <a:effectLst/>
              <a:highlight>
                <a:srgbClr val="FFFF99"/>
              </a:highlight>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BE2F21F-8630-20B3-CC5B-397933D7D6C4}"/>
              </a:ext>
            </a:extLst>
          </p:cNvPr>
          <p:cNvSpPr txBox="1"/>
          <p:nvPr/>
        </p:nvSpPr>
        <p:spPr>
          <a:xfrm>
            <a:off x="394636" y="1424521"/>
            <a:ext cx="4177364" cy="2061846"/>
          </a:xfrm>
          <a:prstGeom prst="rect">
            <a:avLst/>
          </a:prstGeom>
          <a:noFill/>
        </p:spPr>
        <p:txBody>
          <a:bodyPr wrap="square">
            <a:spAutoFit/>
          </a:bodyPr>
          <a:lstStyle/>
          <a:p>
            <a:pPr lvl="0" algn="just">
              <a:lnSpc>
                <a:spcPct val="120000"/>
              </a:lnSpc>
              <a:buFont typeface="HG丸ｺﾞｼｯｸM-PRO" panose="020F0400000000000000" pitchFamily="50" charset="-128"/>
              <a:buChar char="・"/>
              <a:tabLst>
                <a:tab pos="452438" algn="l"/>
                <a:tab pos="630238" algn="l"/>
              </a:tabLst>
            </a:pP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点検結果等の診断、評価については、バラつきの排除や質向上</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tabLst>
                <a:tab pos="452438" algn="l"/>
                <a:tab pos="630238" algn="l"/>
              </a:tabLs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の観点から、診断評価</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する技術者の技術力を担保することや定</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tabLst>
                <a:tab pos="452438" algn="l"/>
                <a:tab pos="630238" algn="l"/>
              </a:tabLs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量的に診断、評価する場合においては、主観を排除し、客観的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tabLst>
                <a:tab pos="452438" algn="l"/>
                <a:tab pos="630238" algn="l"/>
              </a:tabLs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に判断できるよう適切に診断・評価を行うための仕組</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みを</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構築</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tabLst>
                <a:tab pos="452438" algn="l"/>
                <a:tab pos="630238" algn="l"/>
              </a:tabLs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tabLst>
                <a:tab pos="630555" algn="l"/>
              </a:tabLs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・機械</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電気設備は専門性が高いため、企業等に点検を委託する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tabLst>
                <a:tab pos="630555"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場合、原則として「点検・診断」を同一で評価する。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tabLst>
                <a:tab pos="810260"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企業等に点検を委託する場合は、点検、診断・評価の技術者に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tabLst>
                <a:tab pos="810260"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ついて必要な資格</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の例を</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 3.11‑4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86FABE07-32C6-374D-3853-522BCEF68A74}"/>
              </a:ext>
            </a:extLst>
          </p:cNvPr>
          <p:cNvSpPr txBox="1"/>
          <p:nvPr/>
        </p:nvSpPr>
        <p:spPr>
          <a:xfrm>
            <a:off x="837969" y="3640512"/>
            <a:ext cx="3099335" cy="276999"/>
          </a:xfrm>
          <a:prstGeom prst="rect">
            <a:avLst/>
          </a:prstGeom>
          <a:noFill/>
        </p:spPr>
        <p:txBody>
          <a:bodyPr wrap="square">
            <a:spAutoFit/>
          </a:bodyPr>
          <a:lstStyle/>
          <a:p>
            <a:pPr algn="ctr">
              <a:spcBef>
                <a:spcPts val="600"/>
              </a:spcBef>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表3.11‑4</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点検、診断・評価の資格要件の例</a:t>
            </a:r>
          </a:p>
        </p:txBody>
      </p:sp>
      <p:graphicFrame>
        <p:nvGraphicFramePr>
          <p:cNvPr id="49" name="表 48">
            <a:extLst>
              <a:ext uri="{FF2B5EF4-FFF2-40B4-BE49-F238E27FC236}">
                <a16:creationId xmlns:a16="http://schemas.microsoft.com/office/drawing/2014/main" id="{560FF1D5-0825-CB79-31C2-76CAD1D31CBE}"/>
              </a:ext>
            </a:extLst>
          </p:cNvPr>
          <p:cNvGraphicFramePr>
            <a:graphicFrameLocks noGrp="1"/>
          </p:cNvGraphicFramePr>
          <p:nvPr/>
        </p:nvGraphicFramePr>
        <p:xfrm>
          <a:off x="151598" y="3939028"/>
          <a:ext cx="4355069" cy="1607949"/>
        </p:xfrm>
        <a:graphic>
          <a:graphicData uri="http://schemas.openxmlformats.org/drawingml/2006/table">
            <a:tbl>
              <a:tblPr firstRow="1" firstCol="1" bandRow="1">
                <a:tableStyleId>{5C22544A-7EE6-4342-B048-85BDC9FD1C3A}</a:tableStyleId>
              </a:tblPr>
              <a:tblGrid>
                <a:gridCol w="920753">
                  <a:extLst>
                    <a:ext uri="{9D8B030D-6E8A-4147-A177-3AD203B41FA5}">
                      <a16:colId xmlns:a16="http://schemas.microsoft.com/office/drawing/2014/main" val="1869940042"/>
                    </a:ext>
                  </a:extLst>
                </a:gridCol>
                <a:gridCol w="1371600">
                  <a:extLst>
                    <a:ext uri="{9D8B030D-6E8A-4147-A177-3AD203B41FA5}">
                      <a16:colId xmlns:a16="http://schemas.microsoft.com/office/drawing/2014/main" val="1810347138"/>
                    </a:ext>
                  </a:extLst>
                </a:gridCol>
                <a:gridCol w="818707">
                  <a:extLst>
                    <a:ext uri="{9D8B030D-6E8A-4147-A177-3AD203B41FA5}">
                      <a16:colId xmlns:a16="http://schemas.microsoft.com/office/drawing/2014/main" val="1187179985"/>
                    </a:ext>
                  </a:extLst>
                </a:gridCol>
                <a:gridCol w="1244009">
                  <a:extLst>
                    <a:ext uri="{9D8B030D-6E8A-4147-A177-3AD203B41FA5}">
                      <a16:colId xmlns:a16="http://schemas.microsoft.com/office/drawing/2014/main" val="437058813"/>
                    </a:ext>
                  </a:extLst>
                </a:gridCol>
              </a:tblGrid>
              <a:tr h="229707">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対象設備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法令名</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頻度</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必要資格</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02606128"/>
                  </a:ext>
                </a:extLst>
              </a:tr>
              <a:tr h="459414">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受変電設備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電気事業法第４２条及び保安規程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１回／年</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200" b="0" kern="100" dirty="0">
                          <a:solidFill>
                            <a:schemeClr val="tx1"/>
                          </a:solidFill>
                          <a:effectLst/>
                          <a:latin typeface="Meiryo UI" panose="020B0604030504040204" pitchFamily="50" charset="-128"/>
                          <a:ea typeface="Meiryo UI" panose="020B0604030504040204" pitchFamily="50" charset="-128"/>
                        </a:rPr>
                        <a:t>電気主任技術者</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654889"/>
                  </a:ext>
                </a:extLst>
              </a:tr>
              <a:tr h="459414">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消防設備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消防法第１７条の３の３</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a:solidFill>
                            <a:schemeClr val="tx1"/>
                          </a:solidFill>
                          <a:effectLst/>
                          <a:latin typeface="Meiryo UI" panose="020B0604030504040204" pitchFamily="50" charset="-128"/>
                          <a:ea typeface="Meiryo UI" panose="020B0604030504040204" pitchFamily="50" charset="-128"/>
                        </a:rPr>
                        <a:t>２回／年</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200" b="0" kern="100" dirty="0">
                          <a:solidFill>
                            <a:schemeClr val="tx1"/>
                          </a:solidFill>
                          <a:effectLst/>
                          <a:latin typeface="Meiryo UI" panose="020B0604030504040204" pitchFamily="50" charset="-128"/>
                          <a:ea typeface="Meiryo UI" panose="020B0604030504040204" pitchFamily="50" charset="-128"/>
                        </a:rPr>
                        <a:t>消防設備点検資格者</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758365"/>
                  </a:ext>
                </a:extLst>
              </a:tr>
              <a:tr h="459414">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昇降機設備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建築基準法第１２条台４項</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chemeClr val="tx1"/>
                          </a:solidFill>
                          <a:effectLst/>
                          <a:latin typeface="Meiryo UI" panose="020B0604030504040204" pitchFamily="50" charset="-128"/>
                          <a:ea typeface="Meiryo UI" panose="020B0604030504040204" pitchFamily="50" charset="-128"/>
                        </a:rPr>
                        <a:t>１回／月</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200" b="0" kern="100" dirty="0">
                          <a:solidFill>
                            <a:schemeClr val="tx1"/>
                          </a:solidFill>
                          <a:effectLst/>
                          <a:latin typeface="Meiryo UI" panose="020B0604030504040204" pitchFamily="50" charset="-128"/>
                          <a:ea typeface="Meiryo UI" panose="020B0604030504040204" pitchFamily="50" charset="-128"/>
                        </a:rPr>
                        <a:t>昇降機</a:t>
                      </a:r>
                      <a:r>
                        <a:rPr lang="ja-JP" altLang="en-US" sz="1200" b="0" kern="100" dirty="0">
                          <a:solidFill>
                            <a:srgbClr val="FF0000"/>
                          </a:solidFill>
                          <a:effectLst/>
                          <a:latin typeface="Meiryo UI" panose="020B0604030504040204" pitchFamily="50" charset="-128"/>
                          <a:ea typeface="Meiryo UI" panose="020B0604030504040204" pitchFamily="50" charset="-128"/>
                        </a:rPr>
                        <a:t>等</a:t>
                      </a:r>
                      <a:r>
                        <a:rPr lang="ja-JP" sz="1200" b="0" kern="100" dirty="0">
                          <a:solidFill>
                            <a:schemeClr val="tx1"/>
                          </a:solidFill>
                          <a:effectLst/>
                          <a:latin typeface="Meiryo UI" panose="020B0604030504040204" pitchFamily="50" charset="-128"/>
                          <a:ea typeface="Meiryo UI" panose="020B0604030504040204" pitchFamily="50" charset="-128"/>
                        </a:rPr>
                        <a:t>検査</a:t>
                      </a:r>
                      <a:r>
                        <a:rPr lang="ja-JP" altLang="en-US" sz="1200" b="0" kern="100" dirty="0">
                          <a:solidFill>
                            <a:srgbClr val="FF0000"/>
                          </a:solidFill>
                          <a:effectLst/>
                          <a:latin typeface="Meiryo UI" panose="020B0604030504040204" pitchFamily="50" charset="-128"/>
                          <a:ea typeface="Meiryo UI" panose="020B0604030504040204" pitchFamily="50" charset="-128"/>
                        </a:rPr>
                        <a:t>員</a:t>
                      </a:r>
                      <a:r>
                        <a:rPr lang="ja-JP" sz="1200" b="0" kern="100" dirty="0">
                          <a:solidFill>
                            <a:schemeClr val="tx1"/>
                          </a:solidFill>
                          <a:effectLst/>
                          <a:latin typeface="Meiryo UI" panose="020B0604030504040204" pitchFamily="50" charset="-128"/>
                          <a:ea typeface="Meiryo UI" panose="020B0604030504040204" pitchFamily="50" charset="-128"/>
                        </a:rPr>
                        <a:t>資格者</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406321"/>
                  </a:ext>
                </a:extLst>
              </a:tr>
            </a:tbl>
          </a:graphicData>
        </a:graphic>
      </p:graphicFrame>
      <p:sp>
        <p:nvSpPr>
          <p:cNvPr id="51" name="テキスト ボックス 50">
            <a:extLst>
              <a:ext uri="{FF2B5EF4-FFF2-40B4-BE49-F238E27FC236}">
                <a16:creationId xmlns:a16="http://schemas.microsoft.com/office/drawing/2014/main" id="{8684E8DB-1CD2-FF80-8993-D0B941EFCAF0}"/>
              </a:ext>
            </a:extLst>
          </p:cNvPr>
          <p:cNvSpPr txBox="1"/>
          <p:nvPr/>
        </p:nvSpPr>
        <p:spPr>
          <a:xfrm>
            <a:off x="281857" y="5742335"/>
            <a:ext cx="4290143" cy="510653"/>
          </a:xfrm>
          <a:prstGeom prst="rect">
            <a:avLst/>
          </a:prstGeom>
          <a:noFill/>
        </p:spPr>
        <p:txBody>
          <a:bodyPr wrap="square">
            <a:spAutoFit/>
          </a:bodyPr>
          <a:lstStyle/>
          <a:p>
            <a:pPr lvl="0" algn="just">
              <a:lnSpc>
                <a:spcPct val="120000"/>
              </a:lnSpc>
              <a:buFont typeface="HG丸ｺﾞｼｯｸM-PRO" panose="020F0400000000000000" pitchFamily="50" charset="-128"/>
              <a:buChar char="・"/>
            </a:pP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職員が点検を実施する場合も、適正な点検、診断・評価が行え</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るよう一定の経験を積んだ職員が中心となって実施</a:t>
            </a:r>
            <a:r>
              <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テキスト ボックス 52">
            <a:extLst>
              <a:ext uri="{FF2B5EF4-FFF2-40B4-BE49-F238E27FC236}">
                <a16:creationId xmlns:a16="http://schemas.microsoft.com/office/drawing/2014/main" id="{16D44E1F-C1FC-2106-447D-ADA3E1DA6E92}"/>
              </a:ext>
            </a:extLst>
          </p:cNvPr>
          <p:cNvSpPr txBox="1"/>
          <p:nvPr/>
        </p:nvSpPr>
        <p:spPr>
          <a:xfrm>
            <a:off x="4802961" y="1189241"/>
            <a:ext cx="4177364" cy="3834639"/>
          </a:xfrm>
          <a:prstGeom prst="rect">
            <a:avLst/>
          </a:prstGeom>
          <a:noFill/>
        </p:spPr>
        <p:txBody>
          <a:bodyPr wrap="square">
            <a:spAutoFit/>
          </a:bodyPr>
          <a:lstStyle/>
          <a:p>
            <a:pPr lvl="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点検については、概ね客観的な指標に基づき、点検技術者の主</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観で判定されるため点検結果のばらつきなど点検技術者の個人</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差があ</a:t>
            </a:r>
            <a:r>
              <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。過去の結果や、同じ健全度の設備を横並びしてみる</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等、</a:t>
            </a:r>
            <a:r>
              <a:rPr lang="x-none"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点検等結果のキャリブレーション（点検結果の比較などにより</a:t>
            </a:r>
            <a:endParaRPr lang="en-US"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精度の向上を図る）について検討</a:t>
            </a:r>
            <a:r>
              <a:rPr lang="ja-JP"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点検結果を職員間で共有できるようにするとともに、次回の点検</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業務発注の時には、注意点</a:t>
            </a:r>
            <a:r>
              <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について</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業務委託先企業等に確実</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に指導する。</a:t>
            </a:r>
            <a:endPar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機械・電気設備の損傷した原因調査や劣化要因は複合的な</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場合もあり、高度な判断</a:t>
            </a:r>
            <a:r>
              <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が</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必要なこともあるため、設計、製作し</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たメーカーの技術を積極的に取り入れること</a:t>
            </a:r>
            <a:r>
              <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に</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も留意する。</a:t>
            </a:r>
            <a:endPar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また、設備の維持管理では、点検を行う業務委託先企業が変</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わると点検に対する視</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点（基準）も変わることがあり、データの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傾向管理ができなくなり、維持管理に支障をきたすため、継続的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な点検ができるように</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維持管理データベースシステムのデータの蓄</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積機能を活用するなどに</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十分留意する。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endParaRPr lang="ja-JP"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93DC7B5A-8752-EFC7-1517-E75A85296EED}"/>
              </a:ext>
            </a:extLst>
          </p:cNvPr>
          <p:cNvSpPr txBox="1"/>
          <p:nvPr/>
        </p:nvSpPr>
        <p:spPr>
          <a:xfrm>
            <a:off x="4651594" y="4789285"/>
            <a:ext cx="1460062" cy="276999"/>
          </a:xfrm>
          <a:prstGeom prst="rect">
            <a:avLst/>
          </a:prstGeom>
          <a:noFill/>
        </p:spPr>
        <p:txBody>
          <a:bodyPr wrap="square">
            <a:spAutoFit/>
          </a:bodyPr>
          <a:lstStyle/>
          <a:p>
            <a:pPr algn="just"/>
            <a:r>
              <a:rPr lang="ja-JP" altLang="ja-JP" sz="1200" b="0" u="none" strike="noStrike" kern="100" dirty="0">
                <a:effectLst/>
                <a:latin typeface="Meiryo UI" panose="020B0604030504040204" pitchFamily="50" charset="-128"/>
                <a:ea typeface="Meiryo UI" panose="020B0604030504040204" pitchFamily="50" charset="-128"/>
              </a:rPr>
              <a:t>３） </a:t>
            </a:r>
            <a:r>
              <a:rPr lang="x-none" altLang="ja-JP" sz="1200" b="0" u="sng" kern="100" dirty="0">
                <a:effectLst/>
                <a:latin typeface="Meiryo UI" panose="020B0604030504040204" pitchFamily="50" charset="-128"/>
                <a:ea typeface="Meiryo UI" panose="020B0604030504040204" pitchFamily="50" charset="-128"/>
              </a:rPr>
              <a:t>技術力の向上</a:t>
            </a:r>
            <a:endParaRPr lang="ja-JP" altLang="ja-JP" sz="1200" b="1" u="sng" kern="100" dirty="0">
              <a:effectLst/>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FD89D13D-B77D-EB0F-E5A8-92880813C4C3}"/>
              </a:ext>
            </a:extLst>
          </p:cNvPr>
          <p:cNvSpPr txBox="1"/>
          <p:nvPr/>
        </p:nvSpPr>
        <p:spPr>
          <a:xfrm>
            <a:off x="4815038" y="5076829"/>
            <a:ext cx="4177364" cy="1618648"/>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x-none" altLang="ja-JP" sz="1200" kern="100" dirty="0">
                <a:effectLst/>
                <a:latin typeface="Meiryo UI" panose="020B0604030504040204" pitchFamily="50" charset="-128"/>
                <a:ea typeface="Meiryo UI" panose="020B0604030504040204" pitchFamily="50" charset="-128"/>
                <a:cs typeface="Meiryo UI" panose="020B0604030504040204" pitchFamily="50" charset="-128"/>
              </a:rPr>
              <a:t>点検を委託する場合、業務委託先企業等が作成した点検シートをもとに職員がチェックすることとな</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る</a:t>
            </a:r>
            <a:r>
              <a:rPr lang="x-none" altLang="ja-JP" sz="1200" kern="100" dirty="0">
                <a:effectLst/>
                <a:latin typeface="Meiryo UI" panose="020B0604030504040204" pitchFamily="50" charset="-128"/>
                <a:ea typeface="Meiryo UI" panose="020B0604030504040204" pitchFamily="50" charset="-128"/>
                <a:cs typeface="Meiryo UI" panose="020B0604030504040204" pitchFamily="50" charset="-128"/>
              </a:rPr>
              <a:t>が、</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チェックにおいては</a:t>
            </a:r>
            <a:r>
              <a:rPr lang="x-none" altLang="ja-JP" sz="1200" kern="100" dirty="0">
                <a:effectLst/>
                <a:latin typeface="Meiryo UI" panose="020B0604030504040204" pitchFamily="50" charset="-128"/>
                <a:ea typeface="Meiryo UI" panose="020B0604030504040204" pitchFamily="50" charset="-128"/>
                <a:cs typeface="Meiryo UI" panose="020B0604030504040204" pitchFamily="50" charset="-128"/>
              </a:rPr>
              <a:t>“不具合箇所のイメージを持って”点検シートを確認することが大切であり、誤った点検データがあればすぐに気付くことができる経験と技術力を、継続的に</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養っておく</a:t>
            </a:r>
            <a:r>
              <a:rPr lang="x-none" altLang="ja-JP" sz="1200" kern="100" dirty="0">
                <a:effectLst/>
                <a:latin typeface="Meiryo UI" panose="020B0604030504040204" pitchFamily="50" charset="-128"/>
                <a:ea typeface="Meiryo UI" panose="020B0604030504040204" pitchFamily="50" charset="-128"/>
                <a:cs typeface="Meiryo UI" panose="020B0604030504040204" pitchFamily="50" charset="-128"/>
              </a:rPr>
              <a:t>ことが重要で</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ある</a:t>
            </a:r>
            <a:r>
              <a:rPr lang="x-none" altLang="ja-JP" sz="1200" kern="100" dirty="0">
                <a:effectLst/>
                <a:latin typeface="Meiryo UI" panose="020B0604030504040204" pitchFamily="50" charset="-128"/>
                <a:ea typeface="Meiryo UI" panose="020B0604030504040204" pitchFamily="50" charset="-128"/>
                <a:cs typeface="Meiryo UI" panose="020B0604030504040204" pitchFamily="50" charset="-128"/>
              </a:rPr>
              <a:t>。そのため直営点検の機会を確保することや、</a:t>
            </a:r>
            <a:r>
              <a:rPr lang="x-none" altLang="ja-JP" sz="1200" kern="100" dirty="0">
                <a:effectLst/>
                <a:highlight>
                  <a:srgbClr val="FFFF99"/>
                </a:highlight>
                <a:latin typeface="Meiryo UI" panose="020B0604030504040204" pitchFamily="50" charset="-128"/>
                <a:ea typeface="Meiryo UI" panose="020B0604030504040204" pitchFamily="50" charset="-128"/>
                <a:cs typeface="Meiryo UI" panose="020B0604030504040204" pitchFamily="50" charset="-128"/>
              </a:rPr>
              <a:t>必要に応じて受注者の点検に立会するなど、フィールドワークを中心とした研修やOJTを実施する。</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6134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670912" y="967322"/>
            <a:ext cx="4441462"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ja-JP" altLang="ja-JP" sz="1100" kern="100" dirty="0">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graphicFrame>
        <p:nvGraphicFramePr>
          <p:cNvPr id="51" name="表 50">
            <a:extLst>
              <a:ext uri="{FF2B5EF4-FFF2-40B4-BE49-F238E27FC236}">
                <a16:creationId xmlns:a16="http://schemas.microsoft.com/office/drawing/2014/main" id="{8B4FE0ED-CD10-7D31-42D8-23955EC12DCA}"/>
              </a:ext>
            </a:extLst>
          </p:cNvPr>
          <p:cNvGraphicFramePr>
            <a:graphicFrameLocks noGrp="1"/>
          </p:cNvGraphicFramePr>
          <p:nvPr/>
        </p:nvGraphicFramePr>
        <p:xfrm>
          <a:off x="4718816" y="1295135"/>
          <a:ext cx="4353255" cy="5342170"/>
        </p:xfrm>
        <a:graphic>
          <a:graphicData uri="http://schemas.openxmlformats.org/drawingml/2006/table">
            <a:tbl>
              <a:tblPr firstRow="1" firstCol="1" bandRow="1">
                <a:tableStyleId>{5C22544A-7EE6-4342-B048-85BDC9FD1C3A}</a:tableStyleId>
              </a:tblPr>
              <a:tblGrid>
                <a:gridCol w="993288">
                  <a:extLst>
                    <a:ext uri="{9D8B030D-6E8A-4147-A177-3AD203B41FA5}">
                      <a16:colId xmlns:a16="http://schemas.microsoft.com/office/drawing/2014/main" val="2968680653"/>
                    </a:ext>
                  </a:extLst>
                </a:gridCol>
                <a:gridCol w="3359967">
                  <a:extLst>
                    <a:ext uri="{9D8B030D-6E8A-4147-A177-3AD203B41FA5}">
                      <a16:colId xmlns:a16="http://schemas.microsoft.com/office/drawing/2014/main" val="2326051860"/>
                    </a:ext>
                  </a:extLst>
                </a:gridCol>
              </a:tblGrid>
              <a:tr h="163046">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点検業務種別</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定義・内容</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58297190"/>
                  </a:ext>
                </a:extLst>
              </a:tr>
              <a:tr h="711535">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日常点検</a:t>
                      </a:r>
                    </a:p>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（パトロール）</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日常的に職員により目視できる範囲内で行う点検（パトロール）</a:t>
                      </a:r>
                    </a:p>
                    <a:p>
                      <a:pPr marL="133350" indent="-133350" algn="l">
                        <a:lnSpc>
                          <a:spcPts val="1400"/>
                        </a:lnSpc>
                      </a:pPr>
                      <a:r>
                        <a:rPr lang="ja-JP" altLang="en-US" sz="1000" kern="100" dirty="0">
                          <a:solidFill>
                            <a:schemeClr val="tx1"/>
                          </a:solidFill>
                          <a:effectLst/>
                          <a:latin typeface="Meiryo UI" panose="020B0604030504040204" pitchFamily="50" charset="-128"/>
                          <a:ea typeface="Meiryo UI" panose="020B0604030504040204" pitchFamily="50" charset="-128"/>
                        </a:rPr>
                        <a:t>・施設の</a:t>
                      </a:r>
                      <a:r>
                        <a:rPr lang="ja-JP" sz="1000" kern="100" dirty="0">
                          <a:solidFill>
                            <a:schemeClr val="tx1"/>
                          </a:solidFill>
                          <a:effectLst/>
                          <a:latin typeface="Meiryo UI" panose="020B0604030504040204" pitchFamily="50" charset="-128"/>
                          <a:ea typeface="Meiryo UI" panose="020B0604030504040204" pitchFamily="50" charset="-128"/>
                        </a:rPr>
                        <a:t>不具合（劣化・損傷、不法・不正行為等）を早期発見、早期対応するための巡視</a:t>
                      </a:r>
                    </a:p>
                    <a:p>
                      <a:pPr marL="133350" indent="-133350"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・指定管理者による日常点検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028582"/>
                  </a:ext>
                </a:extLst>
              </a:tr>
              <a:tr h="345875">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簡易点検</a:t>
                      </a:r>
                    </a:p>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（遠望目視）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pPr>
                      <a:r>
                        <a:rPr lang="en-US" sz="1000" kern="100" dirty="0">
                          <a:solidFill>
                            <a:schemeClr val="tx1"/>
                          </a:solidFill>
                          <a:effectLst/>
                          <a:latin typeface="Meiryo UI" panose="020B0604030504040204" pitchFamily="50" charset="-128"/>
                          <a:ea typeface="Meiryo UI" panose="020B0604030504040204" pitchFamily="50" charset="-128"/>
                        </a:rPr>
                        <a:t>1</a:t>
                      </a:r>
                      <a:r>
                        <a:rPr lang="ja-JP" sz="1000" kern="100" dirty="0">
                          <a:solidFill>
                            <a:schemeClr val="tx1"/>
                          </a:solidFill>
                          <a:effectLst/>
                          <a:latin typeface="Meiryo UI" panose="020B0604030504040204" pitchFamily="50" charset="-128"/>
                          <a:ea typeface="Meiryo UI" panose="020B0604030504040204" pitchFamily="50" charset="-128"/>
                        </a:rPr>
                        <a:t>年に一度、職員により遠望目視できる範囲内で行う点検</a:t>
                      </a:r>
                    </a:p>
                    <a:p>
                      <a:pPr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・施設の劣化・損傷状況を確認する点検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97402"/>
                  </a:ext>
                </a:extLst>
              </a:tr>
              <a:tr h="1675019">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定期点検</a:t>
                      </a:r>
                    </a:p>
                    <a:p>
                      <a:pPr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（近接目視）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pP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月に１度行う月点検や</a:t>
                      </a:r>
                      <a:r>
                        <a:rPr lang="en-US" sz="1000" kern="100" dirty="0">
                          <a:solidFill>
                            <a:srgbClr val="FF0000"/>
                          </a:solidFill>
                          <a:effectLst/>
                          <a:highlight>
                            <a:srgbClr val="FFFF99"/>
                          </a:highlight>
                          <a:latin typeface="Meiryo UI" panose="020B0604030504040204" pitchFamily="50" charset="-128"/>
                          <a:ea typeface="Meiryo UI" panose="020B0604030504040204" pitchFamily="50" charset="-128"/>
                        </a:rPr>
                        <a:t>1</a:t>
                      </a: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年に１度実施する年点検など、</a:t>
                      </a:r>
                      <a:r>
                        <a:rPr lang="ja-JP" sz="1000" kern="100" dirty="0">
                          <a:solidFill>
                            <a:schemeClr val="tx1"/>
                          </a:solidFill>
                          <a:effectLst/>
                          <a:latin typeface="Meiryo UI" panose="020B0604030504040204" pitchFamily="50" charset="-128"/>
                          <a:ea typeface="Meiryo UI" panose="020B0604030504040204" pitchFamily="50" charset="-128"/>
                        </a:rPr>
                        <a:t>定期的に</a:t>
                      </a:r>
                      <a:r>
                        <a:rPr lang="ja-JP" sz="1000" kern="100" dirty="0">
                          <a:solidFill>
                            <a:srgbClr val="FF0000"/>
                          </a:solidFill>
                          <a:effectLst/>
                          <a:latin typeface="Meiryo UI" panose="020B0604030504040204" pitchFamily="50" charset="-128"/>
                          <a:ea typeface="Meiryo UI" panose="020B0604030504040204" pitchFamily="50" charset="-128"/>
                        </a:rPr>
                        <a:t>設備</a:t>
                      </a:r>
                      <a:r>
                        <a:rPr lang="ja-JP" sz="1000" kern="100" dirty="0">
                          <a:solidFill>
                            <a:schemeClr val="tx1"/>
                          </a:solidFill>
                          <a:effectLst/>
                          <a:latin typeface="Meiryo UI" panose="020B0604030504040204" pitchFamily="50" charset="-128"/>
                          <a:ea typeface="Meiryo UI" panose="020B0604030504040204" pitchFamily="50" charset="-128"/>
                        </a:rPr>
                        <a:t>の状態・変状を把握するための点検</a:t>
                      </a:r>
                    </a:p>
                    <a:p>
                      <a:pPr algn="l">
                        <a:lnSpc>
                          <a:spcPts val="1400"/>
                        </a:lnSpc>
                      </a:pPr>
                      <a:r>
                        <a:rPr lang="ja-JP" sz="1000" kern="100" dirty="0">
                          <a:solidFill>
                            <a:srgbClr val="FF0000"/>
                          </a:solidFill>
                          <a:effectLst/>
                          <a:latin typeface="Meiryo UI" panose="020B0604030504040204" pitchFamily="50" charset="-128"/>
                          <a:ea typeface="Meiryo UI" panose="020B0604030504040204" pitchFamily="50" charset="-128"/>
                        </a:rPr>
                        <a:t>・設備の健全性の確認を行い、不具合等の有無やその兆候を把握する。</a:t>
                      </a:r>
                    </a:p>
                    <a:p>
                      <a:pPr marL="133350" indent="-133350" algn="l">
                        <a:lnSpc>
                          <a:spcPts val="1400"/>
                        </a:lnSpc>
                      </a:pPr>
                      <a:r>
                        <a:rPr lang="ja-JP" altLang="en-US" sz="1000" kern="1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安全性の確認（利用者や第三者に与える被害防止等）と施設の各部位の劣化、損傷等を把握・評価し、対策区分を判定する点検</a:t>
                      </a:r>
                    </a:p>
                    <a:p>
                      <a:pPr marL="133350" indent="-133350" algn="l">
                        <a:lnSpc>
                          <a:spcPts val="1400"/>
                        </a:lnSpc>
                      </a:pPr>
                      <a:r>
                        <a:rPr lang="ja-JP" altLang="en-US" sz="1000" kern="100" dirty="0">
                          <a:solidFill>
                            <a:schemeClr val="tx1"/>
                          </a:solidFill>
                          <a:effectLst/>
                          <a:highlight>
                            <a:srgbClr val="FFFF99"/>
                          </a:highlight>
                          <a:latin typeface="Meiryo UI" panose="020B0604030504040204" pitchFamily="50" charset="-128"/>
                          <a:ea typeface="Meiryo UI" panose="020B0604030504040204" pitchFamily="50" charset="-128"/>
                        </a:rPr>
                        <a:t>・</a:t>
                      </a: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近接目視や動作確認</a:t>
                      </a:r>
                      <a:r>
                        <a:rPr lang="ja-JP" sz="1000" kern="100" dirty="0">
                          <a:solidFill>
                            <a:srgbClr val="FF0000"/>
                          </a:solidFill>
                          <a:effectLst/>
                          <a:latin typeface="Meiryo UI" panose="020B0604030504040204" pitchFamily="50" charset="-128"/>
                          <a:ea typeface="Meiryo UI" panose="020B0604030504040204" pitchFamily="50" charset="-128"/>
                        </a:rPr>
                        <a:t>を行い状態を把握するとともに、</a:t>
                      </a: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各種試験にて計測機器等を用いた点検による状態確認を行う。</a:t>
                      </a:r>
                      <a:endPar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285519"/>
                  </a:ext>
                </a:extLst>
              </a:tr>
              <a:tr h="1442855">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詳細点検</a:t>
                      </a:r>
                    </a:p>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（調査）</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400"/>
                        </a:lnSpc>
                      </a:pP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製作メーカー独自の技術を要する分解整備などにより、</a:t>
                      </a:r>
                      <a:r>
                        <a:rPr lang="ja-JP" sz="1000" kern="100" dirty="0">
                          <a:solidFill>
                            <a:srgbClr val="FF0000"/>
                          </a:solidFill>
                          <a:effectLst/>
                          <a:latin typeface="Meiryo UI" panose="020B0604030504040204" pitchFamily="50" charset="-128"/>
                          <a:ea typeface="Meiryo UI" panose="020B0604030504040204" pitchFamily="50" charset="-128"/>
                        </a:rPr>
                        <a:t>消耗部品や摩耗部品、劣化部品の取替を行い、試運転による</a:t>
                      </a: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機能確認</a:t>
                      </a:r>
                      <a:r>
                        <a:rPr lang="ja-JP" altLang="en-US" sz="1000" kern="100" dirty="0">
                          <a:solidFill>
                            <a:srgbClr val="FF0000"/>
                          </a:solidFill>
                          <a:effectLst/>
                          <a:highlight>
                            <a:srgbClr val="FFFF99"/>
                          </a:highlight>
                          <a:latin typeface="Meiryo UI" panose="020B0604030504040204" pitchFamily="50" charset="-128"/>
                          <a:ea typeface="Meiryo UI" panose="020B0604030504040204" pitchFamily="50" charset="-128"/>
                        </a:rPr>
                        <a:t>や</a:t>
                      </a:r>
                      <a:r>
                        <a:rPr lang="ja-JP" sz="1000" kern="100" dirty="0">
                          <a:solidFill>
                            <a:srgbClr val="FF0000"/>
                          </a:solidFill>
                          <a:effectLst/>
                          <a:highlight>
                            <a:srgbClr val="FFFF99"/>
                          </a:highlight>
                          <a:latin typeface="Meiryo UI" panose="020B0604030504040204" pitchFamily="50" charset="-128"/>
                          <a:ea typeface="Meiryo UI" panose="020B0604030504040204" pitchFamily="50" charset="-128"/>
                        </a:rPr>
                        <a:t>機能維持を行う点検。</a:t>
                      </a:r>
                    </a:p>
                    <a:p>
                      <a:pPr marL="133350" indent="-133350" algn="l">
                        <a:lnSpc>
                          <a:spcPts val="1400"/>
                        </a:lnSpc>
                      </a:pPr>
                      <a:r>
                        <a:rPr lang="ja-JP" altLang="en-US" sz="1000" kern="100" dirty="0">
                          <a:solidFill>
                            <a:srgbClr val="FF0000"/>
                          </a:solidFill>
                          <a:effectLst/>
                          <a:latin typeface="Meiryo UI" panose="020B0604030504040204" pitchFamily="50" charset="-128"/>
                          <a:ea typeface="Meiryo UI" panose="020B0604030504040204" pitchFamily="50" charset="-128"/>
                        </a:rPr>
                        <a:t>・</a:t>
                      </a:r>
                      <a:r>
                        <a:rPr lang="ja-JP" sz="1000" kern="100" dirty="0">
                          <a:solidFill>
                            <a:srgbClr val="FF0000"/>
                          </a:solidFill>
                          <a:effectLst/>
                          <a:latin typeface="Meiryo UI" panose="020B0604030504040204" pitchFamily="50" charset="-128"/>
                          <a:ea typeface="Meiryo UI" panose="020B0604030504040204" pitchFamily="50" charset="-128"/>
                        </a:rPr>
                        <a:t>機能確認と機能維持だけでなく、</a:t>
                      </a:r>
                      <a:r>
                        <a:rPr lang="ja-JP" sz="1000" kern="100" dirty="0">
                          <a:solidFill>
                            <a:schemeClr val="tx1"/>
                          </a:solidFill>
                          <a:effectLst/>
                          <a:latin typeface="Meiryo UI" panose="020B0604030504040204" pitchFamily="50" charset="-128"/>
                          <a:ea typeface="Meiryo UI" panose="020B0604030504040204" pitchFamily="50" charset="-128"/>
                        </a:rPr>
                        <a:t>補修の必要性や補修方法の検討のために劣化・損傷状態</a:t>
                      </a:r>
                      <a:r>
                        <a:rPr lang="ja-JP" sz="1000" kern="100" dirty="0">
                          <a:solidFill>
                            <a:srgbClr val="FF0000"/>
                          </a:solidFill>
                          <a:effectLst/>
                          <a:latin typeface="Meiryo UI" panose="020B0604030504040204" pitchFamily="50" charset="-128"/>
                          <a:ea typeface="Meiryo UI" panose="020B0604030504040204" pitchFamily="50" charset="-128"/>
                        </a:rPr>
                        <a:t>について、</a:t>
                      </a:r>
                      <a:r>
                        <a:rPr lang="ja-JP" sz="1000" kern="100" dirty="0">
                          <a:solidFill>
                            <a:schemeClr val="tx1"/>
                          </a:solidFill>
                          <a:effectLst/>
                          <a:latin typeface="Meiryo UI" panose="020B0604030504040204" pitchFamily="50" charset="-128"/>
                          <a:ea typeface="Meiryo UI" panose="020B0604030504040204" pitchFamily="50" charset="-128"/>
                        </a:rPr>
                        <a:t>より詳細に調査する</a:t>
                      </a:r>
                      <a:r>
                        <a:rPr lang="ja-JP" altLang="en-US" sz="1000" kern="100" dirty="0">
                          <a:solidFill>
                            <a:schemeClr val="tx1"/>
                          </a:solidFill>
                          <a:effectLst/>
                          <a:latin typeface="Meiryo UI" panose="020B0604030504040204" pitchFamily="50" charset="-128"/>
                          <a:ea typeface="Meiryo UI" panose="020B0604030504040204" pitchFamily="50" charset="-128"/>
                        </a:rPr>
                        <a:t>点検</a:t>
                      </a:r>
                      <a:r>
                        <a:rPr lang="ja-JP" sz="1000" kern="100" dirty="0">
                          <a:solidFill>
                            <a:schemeClr val="tx1"/>
                          </a:solidFill>
                          <a:effectLst/>
                          <a:latin typeface="Meiryo UI" panose="020B0604030504040204" pitchFamily="50" charset="-128"/>
                          <a:ea typeface="Meiryo UI" panose="020B0604030504040204" pitchFamily="50" charset="-128"/>
                        </a:rPr>
                        <a:t>。</a:t>
                      </a:r>
                    </a:p>
                    <a:p>
                      <a:pPr marL="133350" indent="-133350"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法定点検や保守点検</a:t>
                      </a:r>
                    </a:p>
                    <a:p>
                      <a:pPr marL="133350" indent="-133350"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・法令等に基づく各施設の点検・検査など</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7183845"/>
                  </a:ext>
                </a:extLst>
              </a:tr>
              <a:tr h="489680">
                <a:tc>
                  <a:txBody>
                    <a:bodyPr/>
                    <a:lstStyle/>
                    <a:p>
                      <a:pPr marL="133350" indent="-133350"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緊急点検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ja-JP" sz="1000" kern="1200" dirty="0">
                          <a:solidFill>
                            <a:schemeClr val="dk1"/>
                          </a:solidFill>
                          <a:effectLst/>
                          <a:latin typeface="Meiryo UI" panose="020B0604030504040204" pitchFamily="50" charset="-128"/>
                          <a:ea typeface="Meiryo UI" panose="020B0604030504040204" pitchFamily="50" charset="-128"/>
                          <a:cs typeface="+mn-cs"/>
                        </a:rPr>
                        <a:t>施設の劣化・損傷状態の有無を把握するための点検</a:t>
                      </a:r>
                    </a:p>
                    <a:p>
                      <a:r>
                        <a:rPr kumimoji="1" lang="ja-JP" altLang="en-US" sz="10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000" kern="1200" dirty="0">
                          <a:solidFill>
                            <a:schemeClr val="dk1"/>
                          </a:solidFill>
                          <a:effectLst/>
                          <a:latin typeface="Meiryo UI" panose="020B0604030504040204" pitchFamily="50" charset="-128"/>
                          <a:ea typeface="Meiryo UI" panose="020B0604030504040204" pitchFamily="50" charset="-128"/>
                          <a:cs typeface="+mn-cs"/>
                        </a:rPr>
                        <a:t>第三者被害や社会的に大きな事故が発生した場合に必要に応</a:t>
                      </a:r>
                      <a:endParaRPr kumimoji="1" lang="en-US" altLang="ja-JP" sz="10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000" kern="1200" dirty="0">
                          <a:solidFill>
                            <a:schemeClr val="dk1"/>
                          </a:solidFill>
                          <a:effectLst/>
                          <a:latin typeface="Meiryo UI" panose="020B0604030504040204" pitchFamily="50" charset="-128"/>
                          <a:ea typeface="Meiryo UI" panose="020B0604030504040204" pitchFamily="50" charset="-128"/>
                          <a:cs typeface="+mn-cs"/>
                        </a:rPr>
                        <a:t>　</a:t>
                      </a:r>
                      <a:r>
                        <a:rPr kumimoji="1" lang="ja-JP" altLang="ja-JP" sz="1000" kern="1200" dirty="0">
                          <a:solidFill>
                            <a:schemeClr val="dk1"/>
                          </a:solidFill>
                          <a:effectLst/>
                          <a:latin typeface="Meiryo UI" panose="020B0604030504040204" pitchFamily="50" charset="-128"/>
                          <a:ea typeface="Meiryo UI" panose="020B0604030504040204" pitchFamily="50" charset="-128"/>
                          <a:cs typeface="+mn-cs"/>
                        </a:rPr>
                        <a:t>じて実施する点検</a:t>
                      </a:r>
                      <a:endParaRPr lang="ja-JP" sz="1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165706"/>
                  </a:ext>
                </a:extLst>
              </a:tr>
              <a:tr h="474066">
                <a:tc>
                  <a:txBody>
                    <a:bodyPr/>
                    <a:lstStyle/>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臨時点検</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（施工時点検）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marR="0" lvl="0" indent="-133350" algn="l" defTabSz="914400" rtl="0" eaLnBrk="1" fontAlgn="auto" latinLnBrk="0" hangingPunct="1">
                        <a:lnSpc>
                          <a:spcPts val="1400"/>
                        </a:lnSpc>
                        <a:spcBef>
                          <a:spcPts val="0"/>
                        </a:spcBef>
                        <a:spcAft>
                          <a:spcPts val="0"/>
                        </a:spcAft>
                        <a:buClrTx/>
                        <a:buSzTx/>
                        <a:buFontTx/>
                        <a:buNone/>
                        <a:tabLst/>
                        <a:defRPr/>
                      </a:pPr>
                      <a:r>
                        <a:rPr kumimoji="1" lang="ja-JP" altLang="en-US" sz="10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000" kern="1200" dirty="0">
                          <a:solidFill>
                            <a:schemeClr val="dk1"/>
                          </a:solidFill>
                          <a:effectLst/>
                          <a:latin typeface="Meiryo UI" panose="020B0604030504040204" pitchFamily="50" charset="-128"/>
                          <a:ea typeface="Meiryo UI" panose="020B0604030504040204" pitchFamily="50" charset="-128"/>
                          <a:cs typeface="+mn-cs"/>
                        </a:rPr>
                        <a:t>補修、補強工事等の実施と併せて、工事用の足場などを利用して臨時的に行う点検</a:t>
                      </a:r>
                    </a:p>
                    <a:p>
                      <a:pPr marL="133350" indent="-133350" algn="l">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・台風前や地震時に必要に応じて実施する点検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931" marR="37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807987"/>
                  </a:ext>
                </a:extLst>
              </a:tr>
            </a:tbl>
          </a:graphicData>
        </a:graphic>
      </p:graphicFrame>
      <p:sp>
        <p:nvSpPr>
          <p:cNvPr id="39" name="正方形/長方形 38">
            <a:extLst>
              <a:ext uri="{FF2B5EF4-FFF2-40B4-BE49-F238E27FC236}">
                <a16:creationId xmlns:a16="http://schemas.microsoft.com/office/drawing/2014/main" id="{DDBB917B-8929-1270-3428-53C404358A25}"/>
              </a:ext>
            </a:extLst>
          </p:cNvPr>
          <p:cNvSpPr/>
          <p:nvPr/>
        </p:nvSpPr>
        <p:spPr>
          <a:xfrm>
            <a:off x="97949" y="967322"/>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19833" y="1140143"/>
            <a:ext cx="2853267" cy="369332"/>
          </a:xfrm>
          <a:prstGeom prst="rect">
            <a:avLst/>
          </a:prstGeom>
          <a:noFill/>
        </p:spPr>
        <p:txBody>
          <a:bodyPr wrap="square" rtlCol="0">
            <a:spAutoFit/>
          </a:bodyPr>
          <a:lstStyle/>
          <a:p>
            <a:r>
              <a:rPr lang="en-US" altLang="ja-JP" sz="1800" b="1" u="sng" kern="100" dirty="0">
                <a:effectLst/>
                <a:latin typeface="Meiryo UI" panose="020B0604030504040204" pitchFamily="50" charset="-128"/>
                <a:ea typeface="Meiryo UI" panose="020B0604030504040204" pitchFamily="50" charset="-128"/>
              </a:rPr>
              <a:t>(3)</a:t>
            </a:r>
            <a:r>
              <a:rPr lang="x-none" altLang="ja-JP" sz="1800" b="1" u="sng" kern="100" dirty="0">
                <a:effectLst/>
                <a:latin typeface="Meiryo UI" panose="020B0604030504040204" pitchFamily="50" charset="-128"/>
                <a:ea typeface="Meiryo UI" panose="020B0604030504040204" pitchFamily="50" charset="-128"/>
              </a:rPr>
              <a:t>点検業務の選定</a:t>
            </a:r>
            <a:endParaRPr kumimoji="1" lang="ja-JP" altLang="en-US" b="1" dirty="0">
              <a:latin typeface="Meiryo UI" panose="020B0604030504040204" pitchFamily="50" charset="-128"/>
              <a:ea typeface="Meiryo UI" panose="020B0604030504040204" pitchFamily="50" charset="-128"/>
            </a:endParaRPr>
          </a:p>
        </p:txBody>
      </p:sp>
      <p:sp>
        <p:nvSpPr>
          <p:cNvPr id="47" name="Rectangle 2">
            <a:extLst>
              <a:ext uri="{FF2B5EF4-FFF2-40B4-BE49-F238E27FC236}">
                <a16:creationId xmlns:a16="http://schemas.microsoft.com/office/drawing/2014/main" id="{616B0102-5CD1-723E-AEB2-D96D85770E77}"/>
              </a:ext>
            </a:extLst>
          </p:cNvPr>
          <p:cNvSpPr>
            <a:spLocks noChangeArrowheads="1"/>
          </p:cNvSpPr>
          <p:nvPr/>
        </p:nvSpPr>
        <p:spPr bwMode="auto">
          <a:xfrm>
            <a:off x="160885" y="1705489"/>
            <a:ext cx="4322233" cy="73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施設の特性や状態、重要度等を考慮した上で、点検業務の分類および点検種別と定義」により、全ての管理施設を対象に、必要となる点検種別を選定し、点検を実施する。</a:t>
            </a:r>
            <a:endPar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16A2C7E-2AB9-47BB-852C-9EA8A8AE34C4}"/>
              </a:ext>
            </a:extLst>
          </p:cNvPr>
          <p:cNvSpPr txBox="1"/>
          <p:nvPr/>
        </p:nvSpPr>
        <p:spPr>
          <a:xfrm>
            <a:off x="1376089" y="5329327"/>
            <a:ext cx="2305878" cy="276999"/>
          </a:xfrm>
          <a:prstGeom prst="rect">
            <a:avLst/>
          </a:prstGeom>
          <a:noFill/>
        </p:spPr>
        <p:txBody>
          <a:bodyPr wrap="square">
            <a:spAutoFit/>
          </a:bodyPr>
          <a:lstStyle/>
          <a:p>
            <a:pPr algn="ctr">
              <a:spcBef>
                <a:spcPts val="600"/>
              </a:spcBef>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3.11‑2　点検業務の分類</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7292A88B-81BA-47B0-B668-A5D7CA726AA1}"/>
              </a:ext>
            </a:extLst>
          </p:cNvPr>
          <p:cNvSpPr txBox="1"/>
          <p:nvPr/>
        </p:nvSpPr>
        <p:spPr>
          <a:xfrm>
            <a:off x="5745376" y="1018136"/>
            <a:ext cx="2292534" cy="276999"/>
          </a:xfrm>
          <a:prstGeom prst="rect">
            <a:avLst/>
          </a:prstGeom>
          <a:noFill/>
        </p:spPr>
        <p:txBody>
          <a:bodyPr wrap="square">
            <a:spAutoFit/>
          </a:bodyPr>
          <a:lstStyle/>
          <a:p>
            <a:pPr algn="ctr">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 3.11‑</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5</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点検種別と定義</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0" name="グループ化 29">
            <a:extLst>
              <a:ext uri="{FF2B5EF4-FFF2-40B4-BE49-F238E27FC236}">
                <a16:creationId xmlns:a16="http://schemas.microsoft.com/office/drawing/2014/main" id="{6999807D-ED24-4625-A556-7444C7C2F98A}"/>
              </a:ext>
            </a:extLst>
          </p:cNvPr>
          <p:cNvGrpSpPr/>
          <p:nvPr/>
        </p:nvGrpSpPr>
        <p:grpSpPr>
          <a:xfrm>
            <a:off x="590038" y="2633755"/>
            <a:ext cx="3463925" cy="2598420"/>
            <a:chOff x="0" y="0"/>
            <a:chExt cx="3464218" cy="2257083"/>
          </a:xfrm>
        </p:grpSpPr>
        <p:sp>
          <p:nvSpPr>
            <p:cNvPr id="33" name="正方形/長方形 32">
              <a:extLst>
                <a:ext uri="{FF2B5EF4-FFF2-40B4-BE49-F238E27FC236}">
                  <a16:creationId xmlns:a16="http://schemas.microsoft.com/office/drawing/2014/main" id="{B6CD3974-B486-475D-BE35-A550088932F7}"/>
                </a:ext>
              </a:extLst>
            </p:cNvPr>
            <p:cNvSpPr/>
            <p:nvPr/>
          </p:nvSpPr>
          <p:spPr>
            <a:xfrm>
              <a:off x="506437" y="0"/>
              <a:ext cx="2908300" cy="1682750"/>
            </a:xfrm>
            <a:prstGeom prst="rect">
              <a:avLst/>
            </a:prstGeom>
            <a:solidFill>
              <a:srgbClr val="3484CC"/>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a:extLst>
                <a:ext uri="{FF2B5EF4-FFF2-40B4-BE49-F238E27FC236}">
                  <a16:creationId xmlns:a16="http://schemas.microsoft.com/office/drawing/2014/main" id="{148FD692-049E-4A2D-871F-7AC27C154835}"/>
                </a:ext>
              </a:extLst>
            </p:cNvPr>
            <p:cNvSpPr/>
            <p:nvPr/>
          </p:nvSpPr>
          <p:spPr>
            <a:xfrm>
              <a:off x="0" y="35169"/>
              <a:ext cx="196362" cy="1651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r>
                <a:rPr lang="ja-JP" sz="900" kern="100">
                  <a:solidFill>
                    <a:srgbClr val="000000"/>
                  </a:solidFill>
                  <a:effectLst/>
                  <a:ea typeface="HG丸ｺﾞｼｯｸM-PRO" panose="020F0600000000000000" pitchFamily="50" charset="-128"/>
                  <a:cs typeface="Times New Roman" panose="02020603050405020304" pitchFamily="18" charset="0"/>
                </a:rPr>
                <a:t>施設状態の必要性の分類</a:t>
              </a:r>
              <a:endParaRPr lang="ja-JP" sz="1050" kern="100">
                <a:effectLst/>
                <a:ea typeface="游明朝" panose="02020400000000000000" pitchFamily="18"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6BA62981-06FF-49A8-87BF-DC312A0F30AF}"/>
                </a:ext>
              </a:extLst>
            </p:cNvPr>
            <p:cNvSpPr/>
            <p:nvPr/>
          </p:nvSpPr>
          <p:spPr>
            <a:xfrm>
              <a:off x="260252" y="35169"/>
              <a:ext cx="202712" cy="6921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r>
                <a:rPr lang="ja-JP" sz="900" kern="100">
                  <a:solidFill>
                    <a:srgbClr val="000000"/>
                  </a:solidFill>
                  <a:effectLst/>
                  <a:ea typeface="HG丸ｺﾞｼｯｸM-PRO" panose="020F0600000000000000" pitchFamily="50" charset="-128"/>
                  <a:cs typeface="Times New Roman" panose="02020603050405020304" pitchFamily="18" charset="0"/>
                </a:rPr>
                <a:t>臨時的</a:t>
              </a:r>
              <a:endParaRPr lang="ja-JP" sz="1050" kern="100">
                <a:effectLst/>
                <a:ea typeface="游明朝" panose="02020400000000000000" pitchFamily="18" charset="-128"/>
                <a:cs typeface="Times New Roman" panose="02020603050405020304" pitchFamily="18" charset="0"/>
              </a:endParaRPr>
            </a:p>
          </p:txBody>
        </p:sp>
        <p:sp>
          <p:nvSpPr>
            <p:cNvPr id="36" name="正方形/長方形 35">
              <a:extLst>
                <a:ext uri="{FF2B5EF4-FFF2-40B4-BE49-F238E27FC236}">
                  <a16:creationId xmlns:a16="http://schemas.microsoft.com/office/drawing/2014/main" id="{57DCDCC6-70A7-40E6-A2EE-CB2A491C98D3}"/>
                </a:ext>
              </a:extLst>
            </p:cNvPr>
            <p:cNvSpPr/>
            <p:nvPr/>
          </p:nvSpPr>
          <p:spPr>
            <a:xfrm>
              <a:off x="260252" y="991772"/>
              <a:ext cx="203395" cy="6921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r>
                <a:rPr lang="ja-JP" sz="900" kern="100">
                  <a:solidFill>
                    <a:srgbClr val="000000"/>
                  </a:solidFill>
                  <a:effectLst/>
                  <a:ea typeface="HG丸ｺﾞｼｯｸM-PRO" panose="020F0600000000000000" pitchFamily="50" charset="-128"/>
                  <a:cs typeface="Times New Roman" panose="02020603050405020304" pitchFamily="18" charset="0"/>
                </a:rPr>
                <a:t>定期的</a:t>
              </a:r>
              <a:endParaRPr lang="ja-JP" sz="1050" kern="100">
                <a:effectLst/>
                <a:ea typeface="游明朝" panose="02020400000000000000" pitchFamily="18" charset="-128"/>
                <a:cs typeface="Times New Roman" panose="02020603050405020304" pitchFamily="18" charset="0"/>
              </a:endParaRPr>
            </a:p>
          </p:txBody>
        </p:sp>
        <p:sp>
          <p:nvSpPr>
            <p:cNvPr id="37" name="テキスト ボックス 4">
              <a:extLst>
                <a:ext uri="{FF2B5EF4-FFF2-40B4-BE49-F238E27FC236}">
                  <a16:creationId xmlns:a16="http://schemas.microsoft.com/office/drawing/2014/main" id="{BF342572-3D70-4D86-A58A-BA4F57B32648}"/>
                </a:ext>
              </a:extLst>
            </p:cNvPr>
            <p:cNvSpPr txBox="1"/>
            <p:nvPr/>
          </p:nvSpPr>
          <p:spPr>
            <a:xfrm>
              <a:off x="590843" y="211016"/>
              <a:ext cx="1536700" cy="225661"/>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緊急点検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8" name="テキスト ボックス 4">
              <a:extLst>
                <a:ext uri="{FF2B5EF4-FFF2-40B4-BE49-F238E27FC236}">
                  <a16:creationId xmlns:a16="http://schemas.microsoft.com/office/drawing/2014/main" id="{3722AFD5-B9F5-4580-9FE7-FD78DB598DCB}"/>
                </a:ext>
              </a:extLst>
            </p:cNvPr>
            <p:cNvSpPr txBox="1"/>
            <p:nvPr/>
          </p:nvSpPr>
          <p:spPr>
            <a:xfrm>
              <a:off x="590843" y="492369"/>
              <a:ext cx="1536700" cy="225661"/>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a:effectLst/>
                  <a:latin typeface="游明朝" panose="02020400000000000000" pitchFamily="18" charset="-128"/>
                  <a:ea typeface="HG丸ｺﾞｼｯｸM-PRO" panose="020F0600000000000000" pitchFamily="50" charset="-128"/>
                  <a:cs typeface="Times New Roman" panose="02020603050405020304" pitchFamily="18" charset="0"/>
                </a:rPr>
                <a:t>臨時点検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 name="テキスト ボックス 4">
              <a:extLst>
                <a:ext uri="{FF2B5EF4-FFF2-40B4-BE49-F238E27FC236}">
                  <a16:creationId xmlns:a16="http://schemas.microsoft.com/office/drawing/2014/main" id="{7048158F-C581-49F7-83B5-1BF4C6A7310B}"/>
                </a:ext>
              </a:extLst>
            </p:cNvPr>
            <p:cNvSpPr txBox="1"/>
            <p:nvPr/>
          </p:nvSpPr>
          <p:spPr>
            <a:xfrm>
              <a:off x="590843" y="921434"/>
              <a:ext cx="1117600" cy="36830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日常点検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（パトロール）</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2" name="テキスト ボックス 4">
              <a:extLst>
                <a:ext uri="{FF2B5EF4-FFF2-40B4-BE49-F238E27FC236}">
                  <a16:creationId xmlns:a16="http://schemas.microsoft.com/office/drawing/2014/main" id="{569644DC-AC30-485A-A342-EA8AE7154FB3}"/>
                </a:ext>
              </a:extLst>
            </p:cNvPr>
            <p:cNvSpPr txBox="1"/>
            <p:nvPr/>
          </p:nvSpPr>
          <p:spPr>
            <a:xfrm>
              <a:off x="2159390" y="1364566"/>
              <a:ext cx="1219200" cy="210185"/>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詳細点検（調査）</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3" name="テキスト ボックス 4">
              <a:extLst>
                <a:ext uri="{FF2B5EF4-FFF2-40B4-BE49-F238E27FC236}">
                  <a16:creationId xmlns:a16="http://schemas.microsoft.com/office/drawing/2014/main" id="{4A60096A-296B-42CB-81E7-051BB101B33E}"/>
                </a:ext>
              </a:extLst>
            </p:cNvPr>
            <p:cNvSpPr txBox="1"/>
            <p:nvPr/>
          </p:nvSpPr>
          <p:spPr>
            <a:xfrm>
              <a:off x="2166424" y="928468"/>
              <a:ext cx="1219200" cy="36830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定期点検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57150" algn="just"/>
              <a:r>
                <a:rPr lang="ja-JP" sz="9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（月点検・年点検）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4" name="テキスト ボックス 4">
              <a:extLst>
                <a:ext uri="{FF2B5EF4-FFF2-40B4-BE49-F238E27FC236}">
                  <a16:creationId xmlns:a16="http://schemas.microsoft.com/office/drawing/2014/main" id="{1EE8A1AB-F6FB-4804-8BF7-3E35F1535B57}"/>
                </a:ext>
              </a:extLst>
            </p:cNvPr>
            <p:cNvSpPr txBox="1"/>
            <p:nvPr/>
          </p:nvSpPr>
          <p:spPr>
            <a:xfrm>
              <a:off x="541606" y="1730326"/>
              <a:ext cx="1315329" cy="267286"/>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ctr"/>
              <a:r>
                <a:rPr lang="ja-JP" sz="1050" kern="100" dirty="0">
                  <a:solidFill>
                    <a:srgbClr val="FF0000"/>
                  </a:solidFill>
                  <a:effectLst/>
                  <a:latin typeface="HGｺﾞｼｯｸM" panose="020B0609000000000000" pitchFamily="49" charset="-128"/>
                  <a:ea typeface="HGｺﾞｼｯｸM" panose="020B0609000000000000" pitchFamily="49" charset="-128"/>
                  <a:cs typeface="Times New Roman" panose="02020603050405020304" pitchFamily="18" charset="0"/>
                </a:rPr>
                <a:t>外観目視</a:t>
              </a:r>
              <a:endParaRPr lang="ja-JP" sz="1050" kern="100" dirty="0">
                <a:effectLst/>
                <a:latin typeface="HGｺﾞｼｯｸM" panose="020B0609000000000000" pitchFamily="49" charset="-128"/>
                <a:ea typeface="HGｺﾞｼｯｸM" panose="020B0609000000000000" pitchFamily="49" charset="-128"/>
                <a:cs typeface="Times New Roman" panose="02020603050405020304" pitchFamily="18" charset="0"/>
              </a:endParaRPr>
            </a:p>
          </p:txBody>
        </p:sp>
        <p:sp>
          <p:nvSpPr>
            <p:cNvPr id="45" name="テキスト ボックス 4">
              <a:extLst>
                <a:ext uri="{FF2B5EF4-FFF2-40B4-BE49-F238E27FC236}">
                  <a16:creationId xmlns:a16="http://schemas.microsoft.com/office/drawing/2014/main" id="{B234B922-4A69-4A22-8044-927F9AA9A4B2}"/>
                </a:ext>
              </a:extLst>
            </p:cNvPr>
            <p:cNvSpPr txBox="1"/>
            <p:nvPr/>
          </p:nvSpPr>
          <p:spPr>
            <a:xfrm>
              <a:off x="1962443" y="1723292"/>
              <a:ext cx="1435100" cy="27432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marL="66675" algn="l">
                <a:lnSpc>
                  <a:spcPts val="1100"/>
                </a:lnSpc>
              </a:pPr>
              <a:r>
                <a:rPr lang="ja-JP" sz="1050" kern="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動作確認、内部調査、各種試験等</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6" name="テキスト ボックス 4">
              <a:extLst>
                <a:ext uri="{FF2B5EF4-FFF2-40B4-BE49-F238E27FC236}">
                  <a16:creationId xmlns:a16="http://schemas.microsoft.com/office/drawing/2014/main" id="{03E5F458-B5E9-40CF-96AF-B0F78D3ADA98}"/>
                </a:ext>
              </a:extLst>
            </p:cNvPr>
            <p:cNvSpPr txBox="1"/>
            <p:nvPr/>
          </p:nvSpPr>
          <p:spPr>
            <a:xfrm>
              <a:off x="583809" y="2053883"/>
              <a:ext cx="2736850" cy="20320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3500" algn="ctr"/>
              <a:r>
                <a:rPr lang="ja-JP" sz="1000" kern="100">
                  <a:effectLst/>
                  <a:latin typeface="游明朝" panose="02020400000000000000" pitchFamily="18" charset="-128"/>
                  <a:ea typeface="HG丸ｺﾞｼｯｸM-PRO" panose="020F0600000000000000" pitchFamily="50" charset="-128"/>
                  <a:cs typeface="Times New Roman" panose="02020603050405020304" pitchFamily="18" charset="0"/>
                </a:rPr>
                <a:t>点検実施手法による分類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8" name="直線コネクタ 47">
              <a:extLst>
                <a:ext uri="{FF2B5EF4-FFF2-40B4-BE49-F238E27FC236}">
                  <a16:creationId xmlns:a16="http://schemas.microsoft.com/office/drawing/2014/main" id="{BD82C016-3AA9-414A-9E6C-03A329252566}"/>
                </a:ext>
              </a:extLst>
            </p:cNvPr>
            <p:cNvCxnSpPr/>
            <p:nvPr/>
          </p:nvCxnSpPr>
          <p:spPr>
            <a:xfrm>
              <a:off x="499403" y="829994"/>
              <a:ext cx="2964815"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B59BB86E-5477-4270-827E-FFC48A7FC646}"/>
                </a:ext>
              </a:extLst>
            </p:cNvPr>
            <p:cNvCxnSpPr/>
            <p:nvPr/>
          </p:nvCxnSpPr>
          <p:spPr>
            <a:xfrm>
              <a:off x="1913206" y="14068"/>
              <a:ext cx="0" cy="1651000"/>
            </a:xfrm>
            <a:prstGeom prst="straightConnector1">
              <a:avLst/>
            </a:prstGeom>
            <a:ln w="15875">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50" name="テキスト ボックス 4">
              <a:extLst>
                <a:ext uri="{FF2B5EF4-FFF2-40B4-BE49-F238E27FC236}">
                  <a16:creationId xmlns:a16="http://schemas.microsoft.com/office/drawing/2014/main" id="{4A89B902-3A4B-43EC-BF13-5FADBEB6A9B7}"/>
                </a:ext>
              </a:extLst>
            </p:cNvPr>
            <p:cNvSpPr txBox="1"/>
            <p:nvPr/>
          </p:nvSpPr>
          <p:spPr>
            <a:xfrm>
              <a:off x="583809" y="1371600"/>
              <a:ext cx="1117600" cy="210185"/>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a:effectLst/>
                  <a:latin typeface="游明朝" panose="02020400000000000000" pitchFamily="18" charset="-128"/>
                  <a:ea typeface="HG丸ｺﾞｼｯｸM-PRO" panose="020F0600000000000000" pitchFamily="50" charset="-128"/>
                  <a:cs typeface="Times New Roman" panose="02020603050405020304" pitchFamily="18" charset="0"/>
                </a:rPr>
                <a:t>簡易点検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26167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72004" y="956305"/>
            <a:ext cx="8753019"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127</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29600" y="1007062"/>
            <a:ext cx="3784417" cy="369332"/>
          </a:xfrm>
          <a:prstGeom prst="rect">
            <a:avLst/>
          </a:prstGeom>
          <a:noFill/>
        </p:spPr>
        <p:txBody>
          <a:bodyPr wrap="square" rtlCol="0">
            <a:spAutoFit/>
          </a:bodyPr>
          <a:lstStyle/>
          <a:p>
            <a:r>
              <a:rPr lang="en-US" altLang="ja-JP" sz="1800" b="1" u="sng" kern="100" dirty="0">
                <a:effectLst/>
                <a:latin typeface="Meiryo UI" panose="020B0604030504040204" pitchFamily="50" charset="-128"/>
                <a:ea typeface="Meiryo UI" panose="020B0604030504040204" pitchFamily="50" charset="-128"/>
              </a:rPr>
              <a:t>(4)</a:t>
            </a:r>
            <a:r>
              <a:rPr lang="ja-JP" altLang="ja-JP" sz="1800" b="1" u="sng" kern="100" dirty="0">
                <a:effectLst/>
                <a:latin typeface="Meiryo UI" panose="020B0604030504040204" pitchFamily="50" charset="-128"/>
                <a:ea typeface="Meiryo UI" panose="020B0604030504040204" pitchFamily="50" charset="-128"/>
                <a:cs typeface="Times New Roman" panose="02020603050405020304" pitchFamily="18" charset="0"/>
              </a:rPr>
              <a:t>点検業務の標準的なフロー</a:t>
            </a:r>
            <a:endParaRPr kumimoji="1" lang="ja-JP" altLang="en-US" b="1" dirty="0">
              <a:latin typeface="Meiryo UI" panose="020B0604030504040204" pitchFamily="50" charset="-128"/>
              <a:ea typeface="Meiryo UI" panose="020B0604030504040204" pitchFamily="50" charset="-128"/>
            </a:endParaRPr>
          </a:p>
        </p:txBody>
      </p:sp>
      <p:sp>
        <p:nvSpPr>
          <p:cNvPr id="47" name="Rectangle 2">
            <a:extLst>
              <a:ext uri="{FF2B5EF4-FFF2-40B4-BE49-F238E27FC236}">
                <a16:creationId xmlns:a16="http://schemas.microsoft.com/office/drawing/2014/main" id="{616B0102-5CD1-723E-AEB2-D96D85770E77}"/>
              </a:ext>
            </a:extLst>
          </p:cNvPr>
          <p:cNvSpPr>
            <a:spLocks noChangeArrowheads="1"/>
          </p:cNvSpPr>
          <p:nvPr/>
        </p:nvSpPr>
        <p:spPr bwMode="auto">
          <a:xfrm>
            <a:off x="129406" y="1336258"/>
            <a:ext cx="3894648" cy="28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0" eaLnBrk="0" fontAlgn="base" hangingPunct="0">
              <a:lnSpc>
                <a:spcPct val="120000"/>
              </a:lnSpc>
              <a:spcBef>
                <a:spcPct val="0"/>
              </a:spcBef>
              <a:spcAft>
                <a:spcPct val="0"/>
              </a:spcAft>
            </a:pPr>
            <a:r>
              <a:rPr lang="ja-JP" altLang="ja-JP" sz="1200" u="sng" kern="100" dirty="0">
                <a:effectLst/>
                <a:latin typeface="Meiryo UI" panose="020B0604030504040204" pitchFamily="50" charset="-128"/>
                <a:ea typeface="Meiryo UI" panose="020B0604030504040204" pitchFamily="50" charset="-128"/>
              </a:rPr>
              <a:t>１）</a:t>
            </a:r>
            <a:r>
              <a:rPr lang="x-none" altLang="ja-JP" sz="1200" u="sng" kern="100" dirty="0">
                <a:effectLst/>
                <a:latin typeface="Meiryo UI" panose="020B0604030504040204" pitchFamily="50" charset="-128"/>
                <a:ea typeface="Meiryo UI" panose="020B0604030504040204" pitchFamily="50" charset="-128"/>
              </a:rPr>
              <a:t>点検～診断・評価～対策実施の標準的なフロー</a:t>
            </a:r>
            <a:endParaRPr kumimoji="0" lang="ja-JP" altLang="ja-JP" sz="120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5D3A2A3-C291-6BCD-2ABB-49FE9EC8180C}"/>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grpSp>
        <p:nvGrpSpPr>
          <p:cNvPr id="7" name="グループ化 6">
            <a:extLst>
              <a:ext uri="{FF2B5EF4-FFF2-40B4-BE49-F238E27FC236}">
                <a16:creationId xmlns:a16="http://schemas.microsoft.com/office/drawing/2014/main" id="{17262D8C-80C5-A76B-5404-A8E2346E918C}"/>
              </a:ext>
            </a:extLst>
          </p:cNvPr>
          <p:cNvGrpSpPr/>
          <p:nvPr/>
        </p:nvGrpSpPr>
        <p:grpSpPr>
          <a:xfrm>
            <a:off x="2375535" y="1183908"/>
            <a:ext cx="4441586" cy="5129621"/>
            <a:chOff x="0" y="0"/>
            <a:chExt cx="4441586" cy="6299468"/>
          </a:xfrm>
        </p:grpSpPr>
        <p:cxnSp>
          <p:nvCxnSpPr>
            <p:cNvPr id="10" name="直線矢印コネクタ 9">
              <a:extLst>
                <a:ext uri="{FF2B5EF4-FFF2-40B4-BE49-F238E27FC236}">
                  <a16:creationId xmlns:a16="http://schemas.microsoft.com/office/drawing/2014/main" id="{57DDCD2D-7BD5-B212-8E1B-640E6EACD533}"/>
                </a:ext>
              </a:extLst>
            </p:cNvPr>
            <p:cNvCxnSpPr>
              <a:cxnSpLocks/>
            </p:cNvCxnSpPr>
            <p:nvPr/>
          </p:nvCxnSpPr>
          <p:spPr bwMode="auto">
            <a:xfrm>
              <a:off x="4210493" y="2179675"/>
              <a:ext cx="0" cy="2661285"/>
            </a:xfrm>
            <a:prstGeom prst="straightConnector1">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12" name="テキスト ボックス 119">
              <a:extLst>
                <a:ext uri="{FF2B5EF4-FFF2-40B4-BE49-F238E27FC236}">
                  <a16:creationId xmlns:a16="http://schemas.microsoft.com/office/drawing/2014/main" id="{79095776-2AB0-8615-C143-058B63495AC5}"/>
                </a:ext>
              </a:extLst>
            </p:cNvPr>
            <p:cNvSpPr txBox="1">
              <a:spLocks/>
            </p:cNvSpPr>
            <p:nvPr/>
          </p:nvSpPr>
          <p:spPr bwMode="auto">
            <a:xfrm>
              <a:off x="3089036" y="1942196"/>
              <a:ext cx="1352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2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健全・経過観察または</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計画的補修対応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13">
              <a:extLst>
                <a:ext uri="{FF2B5EF4-FFF2-40B4-BE49-F238E27FC236}">
                  <a16:creationId xmlns:a16="http://schemas.microsoft.com/office/drawing/2014/main" id="{E66583ED-F8D5-A328-0A35-0AE1D4FB2DCD}"/>
                </a:ext>
              </a:extLst>
            </p:cNvPr>
            <p:cNvSpPr txBox="1">
              <a:spLocks/>
            </p:cNvSpPr>
            <p:nvPr/>
          </p:nvSpPr>
          <p:spPr bwMode="auto">
            <a:xfrm>
              <a:off x="627321" y="1095154"/>
              <a:ext cx="9620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0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緊急対応必要</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44034">
              <a:extLst>
                <a:ext uri="{FF2B5EF4-FFF2-40B4-BE49-F238E27FC236}">
                  <a16:creationId xmlns:a16="http://schemas.microsoft.com/office/drawing/2014/main" id="{9F9C40A0-B6AF-983A-0E54-0E8B81DD75D6}"/>
                </a:ext>
              </a:extLst>
            </p:cNvPr>
            <p:cNvSpPr txBox="1">
              <a:spLocks/>
            </p:cNvSpPr>
            <p:nvPr/>
          </p:nvSpPr>
          <p:spPr bwMode="auto">
            <a:xfrm>
              <a:off x="1626781" y="0"/>
              <a:ext cx="1495425" cy="285750"/>
            </a:xfrm>
            <a:prstGeom prst="rect">
              <a:avLst/>
            </a:prstGeom>
            <a:solidFill>
              <a:schemeClr val="accent2">
                <a:lumMod val="40000"/>
                <a:lumOff val="60000"/>
              </a:schemeClr>
            </a:solidFill>
            <a:ln w="25400" algn="ctr">
              <a:solidFill>
                <a:srgbClr val="385D8A"/>
              </a:solidFill>
              <a:miter lim="800000"/>
              <a:headEnd/>
              <a:tailEnd/>
            </a:ln>
          </p:spPr>
          <p:txBody>
            <a:bodyPr rot="0" vert="horz" wrap="square" lIns="91440" tIns="13320" rIns="91440" bIns="45720" anchor="ctr" anchorCtr="0" upright="1">
              <a:noAutofit/>
            </a:bodyPr>
            <a:lstStyle/>
            <a:p>
              <a:pPr algn="ctr"/>
              <a:r>
                <a:rPr lang="ja-JP" sz="1050" kern="100" dirty="0">
                  <a:effectLst/>
                  <a:latin typeface="游明朝" panose="02020400000000000000" pitchFamily="18" charset="-128"/>
                  <a:ea typeface="Meiryo UI" panose="020B0604030504040204" pitchFamily="50" charset="-128"/>
                  <a:cs typeface="Meiryo UI" panose="020B0604030504040204" pitchFamily="50" charset="-128"/>
                </a:rPr>
                <a:t>点検種別の選定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11">
              <a:extLst>
                <a:ext uri="{FF2B5EF4-FFF2-40B4-BE49-F238E27FC236}">
                  <a16:creationId xmlns:a16="http://schemas.microsoft.com/office/drawing/2014/main" id="{8485FEBB-47D1-4191-E4A7-76D1B7127418}"/>
                </a:ext>
              </a:extLst>
            </p:cNvPr>
            <p:cNvSpPr txBox="1">
              <a:spLocks/>
            </p:cNvSpPr>
            <p:nvPr/>
          </p:nvSpPr>
          <p:spPr bwMode="auto">
            <a:xfrm>
              <a:off x="1626781" y="457200"/>
              <a:ext cx="1495425" cy="314325"/>
            </a:xfrm>
            <a:prstGeom prst="rect">
              <a:avLst/>
            </a:prstGeom>
            <a:solidFill>
              <a:schemeClr val="accent2">
                <a:lumMod val="40000"/>
                <a:lumOff val="60000"/>
              </a:schemeClr>
            </a:solidFill>
            <a:ln w="25400" algn="ctr">
              <a:solidFill>
                <a:srgbClr val="385D8A"/>
              </a:solidFill>
              <a:miter lim="800000"/>
              <a:headEnd/>
              <a:tailEnd/>
            </a:ln>
          </p:spPr>
          <p:txBody>
            <a:bodyPr rot="0" vert="horz" wrap="square" lIns="91440" tIns="45720" rIns="91440" bIns="45720" anchor="ctr" anchorCtr="0" upright="1">
              <a:noAutofit/>
            </a:bodyPr>
            <a:lstStyle/>
            <a:p>
              <a:pPr algn="ctr">
                <a:lnSpc>
                  <a:spcPts val="1600"/>
                </a:lnSpc>
              </a:pPr>
              <a:r>
                <a:rPr lang="ja-JP" sz="1050" kern="100">
                  <a:effectLst/>
                  <a:latin typeface="游明朝" panose="02020400000000000000" pitchFamily="18" charset="-128"/>
                  <a:ea typeface="Meiryo UI" panose="020B0604030504040204" pitchFamily="50" charset="-128"/>
                  <a:cs typeface="Meiryo UI" panose="020B0604030504040204" pitchFamily="50" charset="-128"/>
                </a:rPr>
                <a:t>点検の実施</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フローチャート : 判断 120">
              <a:extLst>
                <a:ext uri="{FF2B5EF4-FFF2-40B4-BE49-F238E27FC236}">
                  <a16:creationId xmlns:a16="http://schemas.microsoft.com/office/drawing/2014/main" id="{85F1B3D4-9B6F-D79C-F008-679718B7DDC4}"/>
                </a:ext>
              </a:extLst>
            </p:cNvPr>
            <p:cNvSpPr>
              <a:spLocks/>
            </p:cNvSpPr>
            <p:nvPr/>
          </p:nvSpPr>
          <p:spPr bwMode="auto">
            <a:xfrm>
              <a:off x="1624566" y="1890380"/>
              <a:ext cx="1495425" cy="609600"/>
            </a:xfrm>
            <a:prstGeom prst="flowChartDecision">
              <a:avLst/>
            </a:prstGeom>
            <a:solidFill>
              <a:schemeClr val="accent2">
                <a:lumMod val="40000"/>
                <a:lumOff val="60000"/>
              </a:schemeClr>
            </a:solidFill>
            <a:ln w="25400" algn="ctr">
              <a:solidFill>
                <a:srgbClr val="385D8A"/>
              </a:solidFill>
              <a:miter lim="800000"/>
              <a:headEnd/>
              <a:tailEnd/>
            </a:ln>
          </p:spPr>
          <p:txBody>
            <a:bodyPr rot="0" vert="horz" wrap="square" lIns="91440" tIns="45720" rIns="91440" bIns="45720" anchor="ctr" anchorCtr="0" upright="1">
              <a:noAutofit/>
            </a:bodyPr>
            <a:lstStyle/>
            <a:p>
              <a:pPr algn="l">
                <a:lnSpc>
                  <a:spcPts val="16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診断・評価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24">
              <a:extLst>
                <a:ext uri="{FF2B5EF4-FFF2-40B4-BE49-F238E27FC236}">
                  <a16:creationId xmlns:a16="http://schemas.microsoft.com/office/drawing/2014/main" id="{421539F8-849B-11F9-4E85-F1BB3951E0AB}"/>
                </a:ext>
              </a:extLst>
            </p:cNvPr>
            <p:cNvSpPr txBox="1">
              <a:spLocks/>
            </p:cNvSpPr>
            <p:nvPr/>
          </p:nvSpPr>
          <p:spPr bwMode="auto">
            <a:xfrm>
              <a:off x="1626781" y="2679405"/>
              <a:ext cx="1487805" cy="314325"/>
            </a:xfrm>
            <a:prstGeom prst="rect">
              <a:avLst/>
            </a:prstGeom>
            <a:solidFill>
              <a:schemeClr val="accent2">
                <a:lumMod val="40000"/>
                <a:lumOff val="60000"/>
              </a:schemeClr>
            </a:solidFill>
            <a:ln w="25400" algn="ctr">
              <a:solidFill>
                <a:srgbClr val="385D8A"/>
              </a:solidFill>
              <a:miter lim="800000"/>
              <a:headEnd/>
              <a:tailEnd/>
            </a:ln>
          </p:spPr>
          <p:txBody>
            <a:bodyPr rot="0" vert="horz" wrap="square" lIns="91440" tIns="45720" rIns="91440" bIns="45720" anchor="t" anchorCtr="0" upright="1">
              <a:noAutofit/>
            </a:bodyPr>
            <a:lstStyle/>
            <a:p>
              <a:pPr algn="ctr">
                <a:lnSpc>
                  <a:spcPts val="1600"/>
                </a:lnSpc>
              </a:pPr>
              <a:r>
                <a:rPr lang="ja-JP" sz="1050" kern="100">
                  <a:effectLst/>
                  <a:latin typeface="游明朝" panose="02020400000000000000" pitchFamily="18" charset="-128"/>
                  <a:ea typeface="Meiryo UI" panose="020B0604030504040204" pitchFamily="50" charset="-128"/>
                  <a:cs typeface="Meiryo UI" panose="020B0604030504040204" pitchFamily="50" charset="-128"/>
                </a:rPr>
                <a:t>詳細調査</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38913">
              <a:extLst>
                <a:ext uri="{FF2B5EF4-FFF2-40B4-BE49-F238E27FC236}">
                  <a16:creationId xmlns:a16="http://schemas.microsoft.com/office/drawing/2014/main" id="{51A09C27-0759-FE36-CCEC-70116FF9779C}"/>
                </a:ext>
              </a:extLst>
            </p:cNvPr>
            <p:cNvSpPr txBox="1">
              <a:spLocks/>
            </p:cNvSpPr>
            <p:nvPr/>
          </p:nvSpPr>
          <p:spPr bwMode="auto">
            <a:xfrm>
              <a:off x="1626781" y="4699591"/>
              <a:ext cx="1480185" cy="314325"/>
            </a:xfrm>
            <a:prstGeom prst="rect">
              <a:avLst/>
            </a:prstGeom>
            <a:solidFill>
              <a:schemeClr val="accent2">
                <a:lumMod val="40000"/>
                <a:lumOff val="60000"/>
              </a:schemeClr>
            </a:solidFill>
            <a:ln w="25400" algn="ctr">
              <a:solidFill>
                <a:srgbClr val="385D8A"/>
              </a:solidFill>
              <a:miter lim="800000"/>
              <a:headEnd/>
              <a:tailEnd/>
            </a:ln>
          </p:spPr>
          <p:txBody>
            <a:bodyPr rot="0" vert="horz" wrap="square" lIns="91440" tIns="45720" rIns="91440" bIns="45720" anchor="t" anchorCtr="0" upright="1">
              <a:noAutofit/>
            </a:bodyPr>
            <a:lstStyle/>
            <a:p>
              <a:pPr algn="ctr">
                <a:lnSpc>
                  <a:spcPts val="1600"/>
                </a:lnSpc>
              </a:pPr>
              <a:r>
                <a:rPr lang="ja-JP" sz="1050" kern="100">
                  <a:effectLst/>
                  <a:latin typeface="游明朝" panose="02020400000000000000" pitchFamily="18" charset="-128"/>
                  <a:ea typeface="Meiryo UI" panose="020B0604030504040204" pitchFamily="50" charset="-128"/>
                  <a:cs typeface="Meiryo UI" panose="020B0604030504040204" pitchFamily="50" charset="-128"/>
                </a:rPr>
                <a:t>データ蓄積・管理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38928">
              <a:extLst>
                <a:ext uri="{FF2B5EF4-FFF2-40B4-BE49-F238E27FC236}">
                  <a16:creationId xmlns:a16="http://schemas.microsoft.com/office/drawing/2014/main" id="{2D19EEAB-C75B-12CE-67B2-1424025B7EB3}"/>
                </a:ext>
              </a:extLst>
            </p:cNvPr>
            <p:cNvSpPr txBox="1">
              <a:spLocks/>
            </p:cNvSpPr>
            <p:nvPr/>
          </p:nvSpPr>
          <p:spPr bwMode="auto">
            <a:xfrm>
              <a:off x="1541721" y="5231219"/>
              <a:ext cx="1685925" cy="325120"/>
            </a:xfrm>
            <a:prstGeom prst="rect">
              <a:avLst/>
            </a:prstGeom>
            <a:solidFill>
              <a:srgbClr val="FFFFFF"/>
            </a:solidFill>
            <a:ln w="25400" algn="ctr">
              <a:solidFill>
                <a:srgbClr val="385D8A"/>
              </a:solidFill>
              <a:prstDash val="sysDash"/>
              <a:miter lim="800000"/>
              <a:headEnd/>
              <a:tailEnd/>
            </a:ln>
          </p:spPr>
          <p:txBody>
            <a:bodyPr rot="0" vert="horz" wrap="square" lIns="91440" tIns="45720" rIns="91440" bIns="45720" anchor="t" anchorCtr="0" upright="1">
              <a:noAutofit/>
            </a:bodyPr>
            <a:lstStyle/>
            <a:p>
              <a:pPr algn="ctr">
                <a:lnSpc>
                  <a:spcPts val="1400"/>
                </a:lnSpc>
              </a:pPr>
              <a:r>
                <a:rPr lang="ja-JP" sz="1050" kern="10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蓄積データの利活用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A833F08F-6559-712D-65EB-2F0AADEAAEBA}"/>
                </a:ext>
              </a:extLst>
            </p:cNvPr>
            <p:cNvCxnSpPr>
              <a:cxnSpLocks/>
            </p:cNvCxnSpPr>
            <p:nvPr/>
          </p:nvCxnSpPr>
          <p:spPr bwMode="auto">
            <a:xfrm>
              <a:off x="2370617" y="276447"/>
              <a:ext cx="0" cy="1809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1" name="直線矢印コネクタ 20">
              <a:extLst>
                <a:ext uri="{FF2B5EF4-FFF2-40B4-BE49-F238E27FC236}">
                  <a16:creationId xmlns:a16="http://schemas.microsoft.com/office/drawing/2014/main" id="{9C7264B8-80C6-14A6-1F16-9FD215383137}"/>
                </a:ext>
              </a:extLst>
            </p:cNvPr>
            <p:cNvCxnSpPr>
              <a:cxnSpLocks/>
            </p:cNvCxnSpPr>
            <p:nvPr/>
          </p:nvCxnSpPr>
          <p:spPr bwMode="auto">
            <a:xfrm>
              <a:off x="2370617" y="776177"/>
              <a:ext cx="0" cy="1809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2" name="直線矢印コネクタ 21">
              <a:extLst>
                <a:ext uri="{FF2B5EF4-FFF2-40B4-BE49-F238E27FC236}">
                  <a16:creationId xmlns:a16="http://schemas.microsoft.com/office/drawing/2014/main" id="{A9740989-3DDD-7735-A91B-E10D85EF4193}"/>
                </a:ext>
              </a:extLst>
            </p:cNvPr>
            <p:cNvCxnSpPr>
              <a:cxnSpLocks/>
            </p:cNvCxnSpPr>
            <p:nvPr/>
          </p:nvCxnSpPr>
          <p:spPr bwMode="auto">
            <a:xfrm>
              <a:off x="2370617" y="1637414"/>
              <a:ext cx="0" cy="2476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3" name="直線矢印コネクタ 22">
              <a:extLst>
                <a:ext uri="{FF2B5EF4-FFF2-40B4-BE49-F238E27FC236}">
                  <a16:creationId xmlns:a16="http://schemas.microsoft.com/office/drawing/2014/main" id="{6CF05D28-CB31-F600-5022-759C5C8FA14A}"/>
                </a:ext>
              </a:extLst>
            </p:cNvPr>
            <p:cNvCxnSpPr>
              <a:cxnSpLocks/>
            </p:cNvCxnSpPr>
            <p:nvPr/>
          </p:nvCxnSpPr>
          <p:spPr bwMode="auto">
            <a:xfrm flipH="1">
              <a:off x="771746" y="1309577"/>
              <a:ext cx="713740"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4" name="直線矢印コネクタ 23">
              <a:extLst>
                <a:ext uri="{FF2B5EF4-FFF2-40B4-BE49-F238E27FC236}">
                  <a16:creationId xmlns:a16="http://schemas.microsoft.com/office/drawing/2014/main" id="{050A2A15-AAB3-38BC-6133-795BD901774C}"/>
                </a:ext>
              </a:extLst>
            </p:cNvPr>
            <p:cNvCxnSpPr>
              <a:cxnSpLocks/>
            </p:cNvCxnSpPr>
            <p:nvPr/>
          </p:nvCxnSpPr>
          <p:spPr bwMode="auto">
            <a:xfrm flipV="1">
              <a:off x="776177" y="4148470"/>
              <a:ext cx="833755" cy="63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5" name="直線矢印コネクタ 24">
              <a:extLst>
                <a:ext uri="{FF2B5EF4-FFF2-40B4-BE49-F238E27FC236}">
                  <a16:creationId xmlns:a16="http://schemas.microsoft.com/office/drawing/2014/main" id="{B5712E86-0804-CE2F-0ED9-8618AF304EEA}"/>
                </a:ext>
              </a:extLst>
            </p:cNvPr>
            <p:cNvCxnSpPr>
              <a:cxnSpLocks/>
            </p:cNvCxnSpPr>
            <p:nvPr/>
          </p:nvCxnSpPr>
          <p:spPr bwMode="auto">
            <a:xfrm>
              <a:off x="2370617" y="5029200"/>
              <a:ext cx="0" cy="180975"/>
            </a:xfrm>
            <a:prstGeom prst="straightConnector1">
              <a:avLst/>
            </a:prstGeom>
            <a:noFill/>
            <a:ln w="9525" algn="ctr">
              <a:solidFill>
                <a:srgbClr val="4F81BD"/>
              </a:solidFill>
              <a:round/>
              <a:headEnd/>
              <a:tailEnd type="arrow" w="med" len="med"/>
            </a:ln>
            <a:extLst>
              <a:ext uri="{909E8E84-426E-40DD-AFC4-6F175D3DCCD1}">
                <a14:hiddenFill xmlns:a14="http://schemas.microsoft.com/office/drawing/2010/main">
                  <a:noFill/>
                </a14:hiddenFill>
              </a:ext>
            </a:extLst>
          </p:spPr>
        </p:cxnSp>
        <p:cxnSp>
          <p:nvCxnSpPr>
            <p:cNvPr id="26" name="直線矢印コネクタ 25">
              <a:extLst>
                <a:ext uri="{FF2B5EF4-FFF2-40B4-BE49-F238E27FC236}">
                  <a16:creationId xmlns:a16="http://schemas.microsoft.com/office/drawing/2014/main" id="{98D23BD8-E186-315F-4D32-696DB1CFB39D}"/>
                </a:ext>
              </a:extLst>
            </p:cNvPr>
            <p:cNvCxnSpPr>
              <a:cxnSpLocks/>
            </p:cNvCxnSpPr>
            <p:nvPr/>
          </p:nvCxnSpPr>
          <p:spPr bwMode="auto">
            <a:xfrm>
              <a:off x="329609" y="584791"/>
              <a:ext cx="0" cy="4257675"/>
            </a:xfrm>
            <a:prstGeom prst="straightConnector1">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7" name="直線矢印コネクタ 26">
              <a:extLst>
                <a:ext uri="{FF2B5EF4-FFF2-40B4-BE49-F238E27FC236}">
                  <a16:creationId xmlns:a16="http://schemas.microsoft.com/office/drawing/2014/main" id="{951801A2-E99D-9917-9B17-D94AB2757697}"/>
                </a:ext>
              </a:extLst>
            </p:cNvPr>
            <p:cNvCxnSpPr>
              <a:cxnSpLocks/>
            </p:cNvCxnSpPr>
            <p:nvPr/>
          </p:nvCxnSpPr>
          <p:spPr bwMode="auto">
            <a:xfrm>
              <a:off x="329609" y="4848447"/>
              <a:ext cx="1291590" cy="0"/>
            </a:xfrm>
            <a:prstGeom prst="straightConnector1">
              <a:avLst/>
            </a:prstGeom>
            <a:noFill/>
            <a:ln w="9525" algn="ctr">
              <a:solidFill>
                <a:srgbClr val="4F81BD"/>
              </a:solidFill>
              <a:round/>
              <a:headEnd/>
              <a:tailEnd/>
            </a:ln>
            <a:extLst>
              <a:ext uri="{909E8E84-426E-40DD-AFC4-6F175D3DCCD1}">
                <a14:hiddenFill xmlns:a14="http://schemas.microsoft.com/office/drawing/2010/main">
                  <a:noFill/>
                </a14:hiddenFill>
              </a:ext>
            </a:extLst>
          </p:spPr>
        </p:cxnSp>
        <p:sp>
          <p:nvSpPr>
            <p:cNvPr id="28" name="テキスト ボックス 3090">
              <a:extLst>
                <a:ext uri="{FF2B5EF4-FFF2-40B4-BE49-F238E27FC236}">
                  <a16:creationId xmlns:a16="http://schemas.microsoft.com/office/drawing/2014/main" id="{057FD408-DD48-C1B5-7A73-4ADBC3392F22}"/>
                </a:ext>
              </a:extLst>
            </p:cNvPr>
            <p:cNvSpPr txBox="1">
              <a:spLocks/>
            </p:cNvSpPr>
            <p:nvPr/>
          </p:nvSpPr>
          <p:spPr bwMode="auto">
            <a:xfrm>
              <a:off x="1626781" y="3987209"/>
              <a:ext cx="1480185" cy="514350"/>
            </a:xfrm>
            <a:prstGeom prst="rect">
              <a:avLst/>
            </a:prstGeom>
            <a:solidFill>
              <a:schemeClr val="accent2">
                <a:lumMod val="40000"/>
                <a:lumOff val="60000"/>
              </a:schemeClr>
            </a:solidFill>
            <a:ln w="25400" algn="ctr">
              <a:solidFill>
                <a:srgbClr val="385D8A"/>
              </a:solidFill>
              <a:miter lim="800000"/>
              <a:headEnd/>
              <a:tailEnd/>
            </a:ln>
          </p:spPr>
          <p:txBody>
            <a:bodyPr rot="0" vert="horz" wrap="square" lIns="91440" tIns="45720" rIns="91440" bIns="45720" anchor="t" anchorCtr="0" upright="1">
              <a:noAutofit/>
            </a:bodyPr>
            <a:lstStyle/>
            <a:p>
              <a:pPr algn="ctr">
                <a:lnSpc>
                  <a:spcPts val="1600"/>
                </a:lnSpc>
              </a:pPr>
              <a:r>
                <a:rPr lang="ja-JP" sz="1050" kern="100">
                  <a:effectLst/>
                  <a:latin typeface="游明朝" panose="02020400000000000000" pitchFamily="18" charset="-128"/>
                  <a:ea typeface="Meiryo UI" panose="020B0604030504040204" pitchFamily="50" charset="-128"/>
                  <a:cs typeface="Meiryo UI" panose="020B0604030504040204" pitchFamily="50" charset="-128"/>
                </a:rPr>
                <a:t>応急措置・補修等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600"/>
                </a:lnSpc>
              </a:pPr>
              <a:r>
                <a:rPr lang="ja-JP" sz="1050" kern="100">
                  <a:effectLst/>
                  <a:latin typeface="游明朝" panose="02020400000000000000" pitchFamily="18" charset="-128"/>
                  <a:ea typeface="Meiryo UI" panose="020B0604030504040204" pitchFamily="50" charset="-128"/>
                  <a:cs typeface="Meiryo UI" panose="020B0604030504040204" pitchFamily="50" charset="-128"/>
                </a:rPr>
                <a:t>の対応（対策）</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600"/>
                </a:lnSpc>
              </a:pPr>
              <a:r>
                <a:rPr lang="en-US" sz="1050" kern="100">
                  <a:effectLst/>
                  <a:latin typeface="Meiryo UI" panose="020B0604030504040204" pitchFamily="50" charset="-128"/>
                  <a:ea typeface="游明朝" panose="02020400000000000000" pitchFamily="18" charset="-128"/>
                  <a:cs typeface="Meiryo UI" panose="020B0604030504040204" pitchFamily="50" charset="-128"/>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123">
              <a:extLst>
                <a:ext uri="{FF2B5EF4-FFF2-40B4-BE49-F238E27FC236}">
                  <a16:creationId xmlns:a16="http://schemas.microsoft.com/office/drawing/2014/main" id="{435A8928-CB5F-3138-0B27-A4DE229500B2}"/>
                </a:ext>
              </a:extLst>
            </p:cNvPr>
            <p:cNvSpPr txBox="1">
              <a:spLocks/>
            </p:cNvSpPr>
            <p:nvPr/>
          </p:nvSpPr>
          <p:spPr bwMode="auto">
            <a:xfrm>
              <a:off x="2328530" y="2445489"/>
              <a:ext cx="971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0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詳細調査必要</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30" name="直線矢印コネクタ 29">
              <a:extLst>
                <a:ext uri="{FF2B5EF4-FFF2-40B4-BE49-F238E27FC236}">
                  <a16:creationId xmlns:a16="http://schemas.microsoft.com/office/drawing/2014/main" id="{00AE8BEC-4D67-35B4-AA23-ABC95D42AB5E}"/>
                </a:ext>
              </a:extLst>
            </p:cNvPr>
            <p:cNvCxnSpPr>
              <a:cxnSpLocks/>
            </p:cNvCxnSpPr>
            <p:nvPr/>
          </p:nvCxnSpPr>
          <p:spPr bwMode="auto">
            <a:xfrm>
              <a:off x="3115339" y="2181447"/>
              <a:ext cx="1104265"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31" name="直線矢印コネクタ 30">
              <a:extLst>
                <a:ext uri="{FF2B5EF4-FFF2-40B4-BE49-F238E27FC236}">
                  <a16:creationId xmlns:a16="http://schemas.microsoft.com/office/drawing/2014/main" id="{81709C91-4619-7E25-9EEB-06F67B111AC9}"/>
                </a:ext>
              </a:extLst>
            </p:cNvPr>
            <p:cNvCxnSpPr>
              <a:cxnSpLocks/>
            </p:cNvCxnSpPr>
            <p:nvPr/>
          </p:nvCxnSpPr>
          <p:spPr bwMode="auto">
            <a:xfrm>
              <a:off x="2359985" y="2987749"/>
              <a:ext cx="0" cy="1809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33" name="フローチャート : 判断 171">
              <a:extLst>
                <a:ext uri="{FF2B5EF4-FFF2-40B4-BE49-F238E27FC236}">
                  <a16:creationId xmlns:a16="http://schemas.microsoft.com/office/drawing/2014/main" id="{17A44C3E-E316-120A-A42C-FB6B0A1231A7}"/>
                </a:ext>
              </a:extLst>
            </p:cNvPr>
            <p:cNvSpPr>
              <a:spLocks/>
            </p:cNvSpPr>
            <p:nvPr/>
          </p:nvSpPr>
          <p:spPr bwMode="auto">
            <a:xfrm>
              <a:off x="1613934" y="3176920"/>
              <a:ext cx="1495425" cy="609600"/>
            </a:xfrm>
            <a:prstGeom prst="flowChartDecision">
              <a:avLst/>
            </a:prstGeom>
            <a:solidFill>
              <a:schemeClr val="accent2">
                <a:lumMod val="40000"/>
                <a:lumOff val="60000"/>
              </a:schemeClr>
            </a:solidFill>
            <a:ln w="25400" algn="ctr">
              <a:solidFill>
                <a:srgbClr val="385D8A"/>
              </a:solidFill>
              <a:miter lim="800000"/>
              <a:headEnd/>
              <a:tailEnd/>
            </a:ln>
          </p:spPr>
          <p:txBody>
            <a:bodyPr rot="0" vert="horz" wrap="square" lIns="91440" tIns="45720" rIns="91440" bIns="45720" anchor="ctr" anchorCtr="0" upright="1">
              <a:noAutofit/>
            </a:bodyPr>
            <a:lstStyle/>
            <a:p>
              <a:pPr algn="ctr">
                <a:lnSpc>
                  <a:spcPts val="1600"/>
                </a:lnSpc>
              </a:pPr>
              <a:r>
                <a:rPr lang="ja-JP" sz="1050" kern="100">
                  <a:effectLst/>
                  <a:latin typeface="游明朝" panose="02020400000000000000" pitchFamily="18" charset="-128"/>
                  <a:ea typeface="Meiryo UI" panose="020B0604030504040204" pitchFamily="50" charset="-128"/>
                  <a:cs typeface="Meiryo UI" panose="020B0604030504040204" pitchFamily="50" charset="-128"/>
                </a:rPr>
                <a:t>評価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34" name="直線矢印コネクタ 33">
              <a:extLst>
                <a:ext uri="{FF2B5EF4-FFF2-40B4-BE49-F238E27FC236}">
                  <a16:creationId xmlns:a16="http://schemas.microsoft.com/office/drawing/2014/main" id="{612EA560-A561-5189-D90F-B338FA5CB7A6}"/>
                </a:ext>
              </a:extLst>
            </p:cNvPr>
            <p:cNvCxnSpPr>
              <a:cxnSpLocks/>
            </p:cNvCxnSpPr>
            <p:nvPr/>
          </p:nvCxnSpPr>
          <p:spPr bwMode="auto">
            <a:xfrm>
              <a:off x="776177" y="1297172"/>
              <a:ext cx="0" cy="2846070"/>
            </a:xfrm>
            <a:prstGeom prst="straightConnector1">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5" name="直線矢印コネクタ 34">
              <a:extLst>
                <a:ext uri="{FF2B5EF4-FFF2-40B4-BE49-F238E27FC236}">
                  <a16:creationId xmlns:a16="http://schemas.microsoft.com/office/drawing/2014/main" id="{C0B9F67C-51CF-5010-94CB-E2A3942E2F89}"/>
                </a:ext>
              </a:extLst>
            </p:cNvPr>
            <p:cNvCxnSpPr>
              <a:cxnSpLocks/>
            </p:cNvCxnSpPr>
            <p:nvPr/>
          </p:nvCxnSpPr>
          <p:spPr bwMode="auto">
            <a:xfrm>
              <a:off x="2359985" y="2498651"/>
              <a:ext cx="0" cy="1809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36" name="テキスト ボックス 279">
              <a:extLst>
                <a:ext uri="{FF2B5EF4-FFF2-40B4-BE49-F238E27FC236}">
                  <a16:creationId xmlns:a16="http://schemas.microsoft.com/office/drawing/2014/main" id="{577C3FCB-222E-B53D-94BC-116662DFEF9D}"/>
                </a:ext>
              </a:extLst>
            </p:cNvPr>
            <p:cNvSpPr txBox="1">
              <a:spLocks/>
            </p:cNvSpPr>
            <p:nvPr/>
          </p:nvSpPr>
          <p:spPr bwMode="auto">
            <a:xfrm>
              <a:off x="2317898" y="3763926"/>
              <a:ext cx="962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0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緊急対応必要</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127">
              <a:extLst>
                <a:ext uri="{FF2B5EF4-FFF2-40B4-BE49-F238E27FC236}">
                  <a16:creationId xmlns:a16="http://schemas.microsoft.com/office/drawing/2014/main" id="{442BDA47-BF86-5A14-77ED-6FA6F6559035}"/>
                </a:ext>
              </a:extLst>
            </p:cNvPr>
            <p:cNvSpPr txBox="1">
              <a:spLocks/>
            </p:cNvSpPr>
            <p:nvPr/>
          </p:nvSpPr>
          <p:spPr bwMode="auto">
            <a:xfrm>
              <a:off x="3040911" y="3285461"/>
              <a:ext cx="12477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2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経過観察または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計画的補修対応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38" name="直線矢印コネクタ 37">
              <a:extLst>
                <a:ext uri="{FF2B5EF4-FFF2-40B4-BE49-F238E27FC236}">
                  <a16:creationId xmlns:a16="http://schemas.microsoft.com/office/drawing/2014/main" id="{86E6D48C-1349-3E49-535B-79918A07C7AA}"/>
                </a:ext>
              </a:extLst>
            </p:cNvPr>
            <p:cNvCxnSpPr>
              <a:cxnSpLocks/>
            </p:cNvCxnSpPr>
            <p:nvPr/>
          </p:nvCxnSpPr>
          <p:spPr bwMode="auto">
            <a:xfrm>
              <a:off x="3115339" y="3499884"/>
              <a:ext cx="1104265"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1" name="直線矢印コネクタ 40">
              <a:extLst>
                <a:ext uri="{FF2B5EF4-FFF2-40B4-BE49-F238E27FC236}">
                  <a16:creationId xmlns:a16="http://schemas.microsoft.com/office/drawing/2014/main" id="{7E314580-AD7F-A9F3-92D4-9003FC12C85B}"/>
                </a:ext>
              </a:extLst>
            </p:cNvPr>
            <p:cNvCxnSpPr>
              <a:cxnSpLocks/>
            </p:cNvCxnSpPr>
            <p:nvPr/>
          </p:nvCxnSpPr>
          <p:spPr bwMode="auto">
            <a:xfrm>
              <a:off x="2349352" y="3795823"/>
              <a:ext cx="0" cy="1809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2" name="直線矢印コネクタ 41">
              <a:extLst>
                <a:ext uri="{FF2B5EF4-FFF2-40B4-BE49-F238E27FC236}">
                  <a16:creationId xmlns:a16="http://schemas.microsoft.com/office/drawing/2014/main" id="{8ED47FC9-33C7-05D5-E1DB-8CAA1D39ADDE}"/>
                </a:ext>
              </a:extLst>
            </p:cNvPr>
            <p:cNvCxnSpPr>
              <a:cxnSpLocks/>
            </p:cNvCxnSpPr>
            <p:nvPr/>
          </p:nvCxnSpPr>
          <p:spPr bwMode="auto">
            <a:xfrm>
              <a:off x="2370617" y="4518837"/>
              <a:ext cx="0" cy="1809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 name="直線矢印コネクタ 42">
              <a:extLst>
                <a:ext uri="{FF2B5EF4-FFF2-40B4-BE49-F238E27FC236}">
                  <a16:creationId xmlns:a16="http://schemas.microsoft.com/office/drawing/2014/main" id="{653F4462-D2BC-D549-DC9D-42AF07621981}"/>
                </a:ext>
              </a:extLst>
            </p:cNvPr>
            <p:cNvCxnSpPr>
              <a:cxnSpLocks/>
            </p:cNvCxnSpPr>
            <p:nvPr/>
          </p:nvCxnSpPr>
          <p:spPr bwMode="auto">
            <a:xfrm flipH="1">
              <a:off x="3121542" y="4860851"/>
              <a:ext cx="1097280"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44" name="テキスト ボックス 38930">
              <a:extLst>
                <a:ext uri="{FF2B5EF4-FFF2-40B4-BE49-F238E27FC236}">
                  <a16:creationId xmlns:a16="http://schemas.microsoft.com/office/drawing/2014/main" id="{9AE968B2-B4E6-86CD-3752-039355BBFD71}"/>
                </a:ext>
              </a:extLst>
            </p:cNvPr>
            <p:cNvSpPr txBox="1">
              <a:spLocks/>
            </p:cNvSpPr>
            <p:nvPr/>
          </p:nvSpPr>
          <p:spPr bwMode="auto">
            <a:xfrm>
              <a:off x="1541721" y="5730950"/>
              <a:ext cx="1841559" cy="482599"/>
            </a:xfrm>
            <a:prstGeom prst="rect">
              <a:avLst/>
            </a:prstGeom>
            <a:solidFill>
              <a:srgbClr val="FFFFFF"/>
            </a:solidFill>
            <a:ln w="25400" algn="ctr">
              <a:solidFill>
                <a:srgbClr val="385D8A"/>
              </a:solidFill>
              <a:prstDash val="sysDash"/>
              <a:miter lim="800000"/>
              <a:headEnd/>
              <a:tailEnd/>
            </a:ln>
          </p:spPr>
          <p:txBody>
            <a:bodyPr rot="0" vert="horz" wrap="square" lIns="91440" tIns="45720" rIns="91440" bIns="45720" anchor="t" anchorCtr="0" upright="1">
              <a:noAutofit/>
            </a:bodyPr>
            <a:lstStyle/>
            <a:p>
              <a:pPr algn="just">
                <a:lnSpc>
                  <a:spcPts val="1400"/>
                </a:lnSpc>
              </a:pPr>
              <a:r>
                <a:rPr lang="ja-JP" sz="1050" kern="100" dirty="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長寿命化計画等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sz="1050" kern="100" dirty="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各種計画の作成（修正）等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1E3F9038-97C5-98A7-E42E-4CC143399293}"/>
                </a:ext>
              </a:extLst>
            </p:cNvPr>
            <p:cNvCxnSpPr>
              <a:cxnSpLocks/>
            </p:cNvCxnSpPr>
            <p:nvPr/>
          </p:nvCxnSpPr>
          <p:spPr bwMode="auto">
            <a:xfrm>
              <a:off x="2370617" y="5560828"/>
              <a:ext cx="0" cy="180975"/>
            </a:xfrm>
            <a:prstGeom prst="straightConnector1">
              <a:avLst/>
            </a:prstGeom>
            <a:noFill/>
            <a:ln w="9525" algn="ctr">
              <a:solidFill>
                <a:srgbClr val="4F81BD"/>
              </a:solidFill>
              <a:round/>
              <a:headEnd/>
              <a:tailEnd type="arrow" w="med" len="med"/>
            </a:ln>
            <a:extLst>
              <a:ext uri="{909E8E84-426E-40DD-AFC4-6F175D3DCCD1}">
                <a14:hiddenFill xmlns:a14="http://schemas.microsoft.com/office/drawing/2010/main">
                  <a:noFill/>
                </a14:hiddenFill>
              </a:ext>
            </a:extLst>
          </p:spPr>
        </p:cxnSp>
        <p:sp>
          <p:nvSpPr>
            <p:cNvPr id="46" name="フローチャート : 判断 114">
              <a:extLst>
                <a:ext uri="{FF2B5EF4-FFF2-40B4-BE49-F238E27FC236}">
                  <a16:creationId xmlns:a16="http://schemas.microsoft.com/office/drawing/2014/main" id="{F71A8B54-EAAA-0305-DF82-8196173390A7}"/>
                </a:ext>
              </a:extLst>
            </p:cNvPr>
            <p:cNvSpPr>
              <a:spLocks/>
            </p:cNvSpPr>
            <p:nvPr/>
          </p:nvSpPr>
          <p:spPr bwMode="auto">
            <a:xfrm>
              <a:off x="1433180" y="954715"/>
              <a:ext cx="1895475" cy="676275"/>
            </a:xfrm>
            <a:prstGeom prst="flowChartDecision">
              <a:avLst/>
            </a:prstGeom>
            <a:solidFill>
              <a:schemeClr val="accent2">
                <a:lumMod val="40000"/>
                <a:lumOff val="60000"/>
              </a:schemeClr>
            </a:solidFill>
            <a:ln w="25400" algn="ctr">
              <a:solidFill>
                <a:srgbClr val="385D8A"/>
              </a:solidFill>
              <a:miter lim="800000"/>
              <a:headEnd/>
              <a:tailEnd/>
            </a:ln>
          </p:spPr>
          <p:txBody>
            <a:bodyPr rot="0" vert="horz" wrap="square" lIns="36000" tIns="36000" rIns="36000" bIns="36000" anchor="ctr" anchorCtr="0" upright="1">
              <a:noAutofit/>
            </a:bodyPr>
            <a:lstStyle/>
            <a:p>
              <a:pPr algn="ctr">
                <a:lnSpc>
                  <a:spcPts val="16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緊急対応の有無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8" name="直線矢印コネクタ 47">
              <a:extLst>
                <a:ext uri="{FF2B5EF4-FFF2-40B4-BE49-F238E27FC236}">
                  <a16:creationId xmlns:a16="http://schemas.microsoft.com/office/drawing/2014/main" id="{65140308-6F3F-07EB-9FEB-F552DFAF7638}"/>
                </a:ext>
              </a:extLst>
            </p:cNvPr>
            <p:cNvCxnSpPr>
              <a:cxnSpLocks/>
            </p:cNvCxnSpPr>
            <p:nvPr/>
          </p:nvCxnSpPr>
          <p:spPr bwMode="auto">
            <a:xfrm>
              <a:off x="340242" y="597196"/>
              <a:ext cx="1292860"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49" name="テキスト ボックス 117">
              <a:extLst>
                <a:ext uri="{FF2B5EF4-FFF2-40B4-BE49-F238E27FC236}">
                  <a16:creationId xmlns:a16="http://schemas.microsoft.com/office/drawing/2014/main" id="{17A7159A-4668-BD38-0E4D-86745D3BFBF1}"/>
                </a:ext>
              </a:extLst>
            </p:cNvPr>
            <p:cNvSpPr txBox="1">
              <a:spLocks/>
            </p:cNvSpPr>
            <p:nvPr/>
          </p:nvSpPr>
          <p:spPr bwMode="auto">
            <a:xfrm>
              <a:off x="2371060" y="1573619"/>
              <a:ext cx="112649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0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不要 </a:t>
              </a:r>
              <a:r>
                <a:rPr lang="en-US" sz="900" kern="100">
                  <a:effectLst/>
                  <a:latin typeface="游明朝" panose="02020400000000000000" pitchFamily="18" charset="-128"/>
                  <a:ea typeface="Meiryo UI" panose="020B0604030504040204" pitchFamily="50" charset="-128"/>
                  <a:cs typeface="Meiryo UI" panose="020B0604030504040204" pitchFamily="50" charset="-128"/>
                </a:rPr>
                <a:t>or </a:t>
              </a:r>
              <a:r>
                <a:rPr lang="ja-JP" sz="900" kern="100">
                  <a:effectLst/>
                  <a:latin typeface="游明朝" panose="02020400000000000000" pitchFamily="18" charset="-128"/>
                  <a:ea typeface="Meiryo UI" panose="020B0604030504040204" pitchFamily="50" charset="-128"/>
                  <a:cs typeface="Meiryo UI" panose="020B0604030504040204" pitchFamily="50" charset="-128"/>
                </a:rPr>
                <a:t>不明</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50" name="直線矢印コネクタ 49">
              <a:extLst>
                <a:ext uri="{FF2B5EF4-FFF2-40B4-BE49-F238E27FC236}">
                  <a16:creationId xmlns:a16="http://schemas.microsoft.com/office/drawing/2014/main" id="{91619F92-DF6C-DE5E-9640-4791F9D0CED6}"/>
                </a:ext>
              </a:extLst>
            </p:cNvPr>
            <p:cNvCxnSpPr>
              <a:cxnSpLocks/>
            </p:cNvCxnSpPr>
            <p:nvPr/>
          </p:nvCxnSpPr>
          <p:spPr bwMode="auto">
            <a:xfrm flipV="1">
              <a:off x="329166" y="4865282"/>
              <a:ext cx="0" cy="1133475"/>
            </a:xfrm>
            <a:prstGeom prst="straightConnector1">
              <a:avLst/>
            </a:prstGeom>
            <a:noFill/>
            <a:ln w="9525" algn="ctr">
              <a:solidFill>
                <a:srgbClr val="4F81BD"/>
              </a:solidFill>
              <a:prstDash val="dashDot"/>
              <a:round/>
              <a:headEnd/>
              <a:tailEnd type="arrow" w="med" len="med"/>
            </a:ln>
            <a:extLst>
              <a:ext uri="{909E8E84-426E-40DD-AFC4-6F175D3DCCD1}">
                <a14:hiddenFill xmlns:a14="http://schemas.microsoft.com/office/drawing/2010/main">
                  <a:noFill/>
                </a14:hiddenFill>
              </a:ext>
            </a:extLst>
          </p:spPr>
        </p:cxnSp>
        <p:cxnSp>
          <p:nvCxnSpPr>
            <p:cNvPr id="51" name="直線矢印コネクタ 50">
              <a:extLst>
                <a:ext uri="{FF2B5EF4-FFF2-40B4-BE49-F238E27FC236}">
                  <a16:creationId xmlns:a16="http://schemas.microsoft.com/office/drawing/2014/main" id="{4B2B8E75-18ED-AC22-59CB-17A407230E1C}"/>
                </a:ext>
              </a:extLst>
            </p:cNvPr>
            <p:cNvCxnSpPr>
              <a:cxnSpLocks/>
            </p:cNvCxnSpPr>
            <p:nvPr/>
          </p:nvCxnSpPr>
          <p:spPr bwMode="auto">
            <a:xfrm flipH="1">
              <a:off x="1005663" y="6009168"/>
              <a:ext cx="534035" cy="0"/>
            </a:xfrm>
            <a:prstGeom prst="straightConnector1">
              <a:avLst/>
            </a:prstGeom>
            <a:noFill/>
            <a:ln w="9525" algn="ctr">
              <a:solidFill>
                <a:srgbClr val="4F81BD"/>
              </a:solidFill>
              <a:prstDash val="dashDot"/>
              <a:round/>
              <a:headEnd/>
              <a:tailEnd type="arrow" w="med" len="med"/>
            </a:ln>
            <a:extLst>
              <a:ext uri="{909E8E84-426E-40DD-AFC4-6F175D3DCCD1}">
                <a14:hiddenFill xmlns:a14="http://schemas.microsoft.com/office/drawing/2010/main">
                  <a:noFill/>
                </a14:hiddenFill>
              </a:ext>
            </a:extLst>
          </p:spPr>
        </p:cxnSp>
        <p:sp>
          <p:nvSpPr>
            <p:cNvPr id="52" name="テキスト ボックス 96">
              <a:extLst>
                <a:ext uri="{FF2B5EF4-FFF2-40B4-BE49-F238E27FC236}">
                  <a16:creationId xmlns:a16="http://schemas.microsoft.com/office/drawing/2014/main" id="{E6ECD204-C37C-C633-9C18-6A4CD3623C22}"/>
                </a:ext>
              </a:extLst>
            </p:cNvPr>
            <p:cNvSpPr txBox="1">
              <a:spLocks/>
            </p:cNvSpPr>
            <p:nvPr/>
          </p:nvSpPr>
          <p:spPr bwMode="auto">
            <a:xfrm>
              <a:off x="0" y="5475768"/>
              <a:ext cx="1009650" cy="823700"/>
            </a:xfrm>
            <a:prstGeom prst="rect">
              <a:avLst/>
            </a:prstGeom>
            <a:solidFill>
              <a:srgbClr val="FFFFFF"/>
            </a:solidFill>
            <a:ln w="25400" algn="ctr">
              <a:solidFill>
                <a:srgbClr val="385D8A"/>
              </a:solidFill>
              <a:prstDash val="sysDash"/>
              <a:miter lim="800000"/>
              <a:headEnd/>
              <a:tailEnd/>
            </a:ln>
          </p:spPr>
          <p:txBody>
            <a:bodyPr rot="0" vert="horz" wrap="square" lIns="91440" tIns="45720" rIns="91440" bIns="45720" anchor="t" anchorCtr="0" upright="1">
              <a:noAutofit/>
            </a:bodyPr>
            <a:lstStyle/>
            <a:p>
              <a:pPr algn="l">
                <a:lnSpc>
                  <a:spcPts val="1600"/>
                </a:lnSpc>
              </a:pPr>
              <a:r>
                <a:rPr lang="ja-JP" sz="1050" kern="100" dirty="0">
                  <a:effectLst/>
                  <a:latin typeface="游明朝" panose="02020400000000000000" pitchFamily="18" charset="-128"/>
                  <a:ea typeface="Meiryo UI" panose="020B0604030504040204" pitchFamily="50" charset="-128"/>
                  <a:cs typeface="Meiryo UI" panose="020B0604030504040204" pitchFamily="50" charset="-128"/>
                </a:rPr>
                <a:t>計画的補修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600"/>
                </a:lnSpc>
              </a:pPr>
              <a:r>
                <a:rPr lang="ja-JP" sz="1050" kern="100" dirty="0">
                  <a:effectLst/>
                  <a:latin typeface="游明朝" panose="02020400000000000000" pitchFamily="18" charset="-128"/>
                  <a:ea typeface="Meiryo UI" panose="020B0604030504040204" pitchFamily="50" charset="-128"/>
                  <a:cs typeface="Meiryo UI" panose="020B0604030504040204" pitchFamily="50" charset="-128"/>
                </a:rPr>
                <a:t>等の対応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600"/>
                </a:lnSpc>
              </a:pPr>
              <a:r>
                <a:rPr lang="ja-JP" sz="1050" kern="100" dirty="0">
                  <a:effectLst/>
                  <a:latin typeface="游明朝" panose="02020400000000000000" pitchFamily="18" charset="-128"/>
                  <a:ea typeface="Meiryo UI" panose="020B0604030504040204" pitchFamily="50" charset="-128"/>
                  <a:cs typeface="Meiryo UI" panose="020B0604030504040204" pitchFamily="50" charset="-128"/>
                </a:rPr>
                <a:t>（対策）</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en-US" sz="1050" kern="100" dirty="0">
                  <a:solidFill>
                    <a:srgbClr val="000000"/>
                  </a:solidFill>
                  <a:effectLst/>
                  <a:latin typeface="Meiryo UI" panose="020B0604030504040204" pitchFamily="50" charset="-128"/>
                  <a:ea typeface="游明朝" panose="02020400000000000000" pitchFamily="18" charset="-128"/>
                  <a:cs typeface="Meiryo UI" panose="020B0604030504040204" pitchFamily="50" charset="-128"/>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53" name="テキスト ボックス 52">
            <a:extLst>
              <a:ext uri="{FF2B5EF4-FFF2-40B4-BE49-F238E27FC236}">
                <a16:creationId xmlns:a16="http://schemas.microsoft.com/office/drawing/2014/main" id="{74BA355B-6981-40D9-AD1A-60C05B9BE971}"/>
              </a:ext>
            </a:extLst>
          </p:cNvPr>
          <p:cNvSpPr txBox="1"/>
          <p:nvPr/>
        </p:nvSpPr>
        <p:spPr>
          <a:xfrm>
            <a:off x="3147281" y="6350452"/>
            <a:ext cx="3582063" cy="369332"/>
          </a:xfrm>
          <a:prstGeom prst="rect">
            <a:avLst/>
          </a:prstGeom>
          <a:noFill/>
        </p:spPr>
        <p:txBody>
          <a:bodyPr wrap="square">
            <a:spAutoFit/>
          </a:bodyPr>
          <a:lstStyle/>
          <a:p>
            <a:pPr algn="ctr"/>
            <a:r>
              <a:rPr lang="x-none" altLang="ja-JP"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図3.11‑3　点検～診断・評価～対策実施のフロー</a:t>
            </a:r>
            <a:endParaRPr lang="en-US" altLang="ja-JP"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※必要に応じて、対策後の評価・検証を実施する。</a:t>
            </a:r>
          </a:p>
        </p:txBody>
      </p:sp>
    </p:spTree>
    <p:extLst>
      <p:ext uri="{BB962C8B-B14F-4D97-AF65-F5344CB8AC3E}">
        <p14:creationId xmlns:p14="http://schemas.microsoft.com/office/powerpoint/2010/main" val="262953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97948" y="967322"/>
            <a:ext cx="8974047"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753AB782-FE28-CCF8-B94D-7A5E2E1B73FE}"/>
              </a:ext>
            </a:extLst>
          </p:cNvPr>
          <p:cNvSpPr txBox="1"/>
          <p:nvPr/>
        </p:nvSpPr>
        <p:spPr>
          <a:xfrm>
            <a:off x="448226" y="989831"/>
            <a:ext cx="4000047" cy="276999"/>
          </a:xfrm>
          <a:prstGeom prst="rect">
            <a:avLst/>
          </a:prstGeom>
          <a:noFill/>
        </p:spPr>
        <p:txBody>
          <a:bodyPr wrap="square" rtlCol="0">
            <a:spAutoFit/>
          </a:bodyPr>
          <a:lstStyle/>
          <a:p>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定期点検を含む点検業務のフロー</a:t>
            </a:r>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D0209B6-C448-3D55-A313-87CF884BAB08}"/>
              </a:ext>
            </a:extLst>
          </p:cNvPr>
          <p:cNvSpPr txBox="1"/>
          <p:nvPr/>
        </p:nvSpPr>
        <p:spPr>
          <a:xfrm>
            <a:off x="617005" y="1387767"/>
            <a:ext cx="8228612" cy="276999"/>
          </a:xfrm>
          <a:prstGeom prst="rect">
            <a:avLst/>
          </a:prstGeom>
          <a:noFill/>
        </p:spPr>
        <p:txBody>
          <a:bodyPr wrap="square">
            <a:spAutoFit/>
          </a:bodyPr>
          <a:lstStyle/>
          <a:p>
            <a:pPr algn="just"/>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点検業務のうち、定期点検については、特に</a:t>
            </a:r>
            <a:r>
              <a:rPr lang="x-none"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「計画的維持管理」</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に資するものであり、以下のフローに沿って実施することを基本と</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25D3A2A3-C291-6BCD-2ABB-49FE9EC8180C}"/>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11</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grpSp>
        <p:nvGrpSpPr>
          <p:cNvPr id="5" name="グループ化 4">
            <a:extLst>
              <a:ext uri="{FF2B5EF4-FFF2-40B4-BE49-F238E27FC236}">
                <a16:creationId xmlns:a16="http://schemas.microsoft.com/office/drawing/2014/main" id="{CCF0DC69-EC84-C9E9-1CE5-C5535E749388}"/>
              </a:ext>
            </a:extLst>
          </p:cNvPr>
          <p:cNvGrpSpPr/>
          <p:nvPr/>
        </p:nvGrpSpPr>
        <p:grpSpPr>
          <a:xfrm>
            <a:off x="280992" y="1779966"/>
            <a:ext cx="8741997" cy="4878025"/>
            <a:chOff x="-2978" y="-149514"/>
            <a:chExt cx="9318569" cy="5414509"/>
          </a:xfrm>
        </p:grpSpPr>
        <p:grpSp>
          <p:nvGrpSpPr>
            <p:cNvPr id="7" name="グループ化 6">
              <a:extLst>
                <a:ext uri="{FF2B5EF4-FFF2-40B4-BE49-F238E27FC236}">
                  <a16:creationId xmlns:a16="http://schemas.microsoft.com/office/drawing/2014/main" id="{B8CA3DB4-BF28-899B-C4EA-833A49D410C5}"/>
                </a:ext>
              </a:extLst>
            </p:cNvPr>
            <p:cNvGrpSpPr/>
            <p:nvPr/>
          </p:nvGrpSpPr>
          <p:grpSpPr>
            <a:xfrm>
              <a:off x="-2978" y="-149514"/>
              <a:ext cx="9318569" cy="5414509"/>
              <a:chOff x="-2978" y="-149514"/>
              <a:chExt cx="9318569" cy="5414509"/>
            </a:xfrm>
          </p:grpSpPr>
          <p:sp>
            <p:nvSpPr>
              <p:cNvPr id="25" name="四角形: 角を丸くする 24">
                <a:extLst>
                  <a:ext uri="{FF2B5EF4-FFF2-40B4-BE49-F238E27FC236}">
                    <a16:creationId xmlns:a16="http://schemas.microsoft.com/office/drawing/2014/main" id="{73240408-98A0-FCCD-BEAA-8895BCE86135}"/>
                  </a:ext>
                </a:extLst>
              </p:cNvPr>
              <p:cNvSpPr>
                <a:spLocks/>
              </p:cNvSpPr>
              <p:nvPr/>
            </p:nvSpPr>
            <p:spPr>
              <a:xfrm>
                <a:off x="4785784" y="2118783"/>
                <a:ext cx="4529807" cy="2133600"/>
              </a:xfrm>
              <a:prstGeom prst="roundRect">
                <a:avLst>
                  <a:gd name="adj" fmla="val 9026"/>
                </a:avLst>
              </a:prstGeom>
              <a:noFill/>
              <a:ln w="31750" cap="flat" cmpd="sng" algn="ctr">
                <a:solidFill>
                  <a:srgbClr val="99330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6" name="四角形: 角を丸くする 25">
                <a:extLst>
                  <a:ext uri="{FF2B5EF4-FFF2-40B4-BE49-F238E27FC236}">
                    <a16:creationId xmlns:a16="http://schemas.microsoft.com/office/drawing/2014/main" id="{A2388DDF-40BC-E079-BC8C-E17920C5B6BE}"/>
                  </a:ext>
                </a:extLst>
              </p:cNvPr>
              <p:cNvSpPr>
                <a:spLocks/>
              </p:cNvSpPr>
              <p:nvPr/>
            </p:nvSpPr>
            <p:spPr>
              <a:xfrm>
                <a:off x="247584" y="2092960"/>
                <a:ext cx="4379595" cy="1561169"/>
              </a:xfrm>
              <a:prstGeom prst="roundRect">
                <a:avLst>
                  <a:gd name="adj" fmla="val 9026"/>
                </a:avLst>
              </a:prstGeom>
              <a:noFill/>
              <a:ln w="3175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四角形: 角を丸くする 26">
                <a:extLst>
                  <a:ext uri="{FF2B5EF4-FFF2-40B4-BE49-F238E27FC236}">
                    <a16:creationId xmlns:a16="http://schemas.microsoft.com/office/drawing/2014/main" id="{758AA7D5-A59B-83FB-1B22-79211AED9D93}"/>
                  </a:ext>
                </a:extLst>
              </p:cNvPr>
              <p:cNvSpPr>
                <a:spLocks/>
              </p:cNvSpPr>
              <p:nvPr/>
            </p:nvSpPr>
            <p:spPr>
              <a:xfrm>
                <a:off x="179900" y="836977"/>
                <a:ext cx="4543425" cy="2233883"/>
              </a:xfrm>
              <a:prstGeom prst="roundRect">
                <a:avLst>
                  <a:gd name="adj" fmla="val 9026"/>
                </a:avLst>
              </a:prstGeom>
              <a:noFill/>
              <a:ln w="317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四角形: 角を丸くする 27">
                <a:extLst>
                  <a:ext uri="{FF2B5EF4-FFF2-40B4-BE49-F238E27FC236}">
                    <a16:creationId xmlns:a16="http://schemas.microsoft.com/office/drawing/2014/main" id="{AFB32126-082E-554C-E185-60C475EC2F1D}"/>
                  </a:ext>
                </a:extLst>
              </p:cNvPr>
              <p:cNvSpPr>
                <a:spLocks/>
              </p:cNvSpPr>
              <p:nvPr/>
            </p:nvSpPr>
            <p:spPr>
              <a:xfrm>
                <a:off x="5037211" y="186174"/>
                <a:ext cx="3991362" cy="1351280"/>
              </a:xfrm>
              <a:prstGeom prst="roundRect">
                <a:avLst/>
              </a:prstGeom>
              <a:solidFill>
                <a:srgbClr val="FFCCCC"/>
              </a:solidFill>
              <a:ln w="25400" cap="flat" cmpd="sng" algn="ctr">
                <a:solidFill>
                  <a:srgbClr val="C0504D">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400"/>
                  </a:lnSpc>
                </a:pPr>
                <a:r>
                  <a:rPr lang="ja-JP" sz="1050" b="1" kern="100" dirty="0">
                    <a:solidFill>
                      <a:srgbClr val="000000"/>
                    </a:solidFill>
                    <a:effectLst/>
                    <a:latin typeface="Times New Roman" panose="02020603050405020304" pitchFamily="18" charset="0"/>
                    <a:ea typeface="HG丸ｺﾞｼｯｸM-PRO" panose="020F0400000000000000" pitchFamily="50" charset="-128"/>
                  </a:rPr>
                  <a:t>【点検・診断員】</a:t>
                </a:r>
                <a:endParaRPr lang="ja-JP" sz="1200" kern="100" dirty="0">
                  <a:effectLst/>
                  <a:latin typeface="Times New Roman" panose="02020603050405020304" pitchFamily="18" charset="0"/>
                  <a:ea typeface="游明朝" panose="02020400000000000000" pitchFamily="18" charset="-128"/>
                </a:endParaRPr>
              </a:p>
              <a:p>
                <a:pPr algn="just">
                  <a:lnSpc>
                    <a:spcPts val="1400"/>
                  </a:lnSpc>
                </a:pPr>
                <a:r>
                  <a:rPr lang="ja-JP"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委託</a:t>
                </a:r>
                <a:r>
                  <a:rPr lang="ja-JP" sz="120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（業務委託により企業等が実施）</a:t>
                </a:r>
                <a:r>
                  <a:rPr lang="ja-JP"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による点検</a:t>
                </a:r>
                <a:endParaRPr lang="ja-JP" sz="1200" kern="100" dirty="0">
                  <a:effectLst/>
                  <a:highlight>
                    <a:srgbClr val="FFFF00"/>
                  </a:highlight>
                  <a:latin typeface="Times New Roman" panose="02020603050405020304" pitchFamily="18" charset="0"/>
                  <a:ea typeface="游明朝" panose="02020400000000000000" pitchFamily="18" charset="-128"/>
                </a:endParaRPr>
              </a:p>
              <a:p>
                <a:pPr algn="just">
                  <a:lnSpc>
                    <a:spcPts val="1400"/>
                  </a:lnSpc>
                </a:pPr>
                <a:r>
                  <a:rPr lang="ja-JP" sz="1050" kern="100" dirty="0">
                    <a:solidFill>
                      <a:srgbClr val="000000"/>
                    </a:solidFill>
                    <a:effectLst/>
                    <a:latin typeface="Times New Roman" panose="02020603050405020304" pitchFamily="18" charset="0"/>
                    <a:ea typeface="HG丸ｺﾞｼｯｸM-PRO" panose="020F0400000000000000" pitchFamily="50" charset="-128"/>
                  </a:rPr>
                  <a:t>　・必要な資格要件</a:t>
                </a:r>
                <a:r>
                  <a:rPr lang="ja-JP" sz="1050" kern="100" dirty="0">
                    <a:solidFill>
                      <a:srgbClr val="FF0000"/>
                    </a:solidFill>
                    <a:effectLst/>
                    <a:latin typeface="Times New Roman" panose="02020603050405020304" pitchFamily="18" charset="0"/>
                    <a:ea typeface="HG丸ｺﾞｼｯｸM-PRO" panose="020F0400000000000000" pitchFamily="50" charset="-128"/>
                  </a:rPr>
                  <a:t>を</a:t>
                </a:r>
                <a:r>
                  <a:rPr lang="ja-JP" sz="1050" kern="100" dirty="0">
                    <a:solidFill>
                      <a:srgbClr val="000000"/>
                    </a:solidFill>
                    <a:effectLst/>
                    <a:latin typeface="Times New Roman" panose="02020603050405020304" pitchFamily="18" charset="0"/>
                    <a:ea typeface="HG丸ｺﾞｼｯｸM-PRO" panose="020F0400000000000000" pitchFamily="50" charset="-128"/>
                  </a:rPr>
                  <a:t>設定</a:t>
                </a:r>
                <a:endParaRPr lang="ja-JP" sz="1200" kern="100" dirty="0">
                  <a:effectLst/>
                  <a:latin typeface="Times New Roman" panose="02020603050405020304" pitchFamily="18" charset="0"/>
                  <a:ea typeface="游明朝" panose="02020400000000000000" pitchFamily="18" charset="-128"/>
                </a:endParaRPr>
              </a:p>
              <a:p>
                <a:pPr algn="just">
                  <a:lnSpc>
                    <a:spcPts val="1400"/>
                  </a:lnSpc>
                </a:pPr>
                <a:r>
                  <a:rPr lang="ja-JP" sz="1200" kern="100" dirty="0">
                    <a:effectLst/>
                    <a:latin typeface="Times New Roman" panose="02020603050405020304" pitchFamily="18" charset="0"/>
                    <a:ea typeface="游明朝" panose="02020400000000000000" pitchFamily="18" charset="-128"/>
                  </a:rPr>
                  <a:t>　</a:t>
                </a:r>
                <a:r>
                  <a:rPr lang="ja-JP" sz="1050" kern="100" dirty="0">
                    <a:solidFill>
                      <a:srgbClr val="000000"/>
                    </a:solidFill>
                    <a:effectLst/>
                    <a:latin typeface="Times New Roman" panose="02020603050405020304" pitchFamily="18" charset="0"/>
                    <a:ea typeface="HG丸ｺﾞｼｯｸM-PRO" panose="020F0400000000000000" pitchFamily="50" charset="-128"/>
                  </a:rPr>
                  <a:t>・</a:t>
                </a:r>
                <a:r>
                  <a:rPr lang="ja-JP"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点検に立ち会い、職員の技術力と知見の向上を図る。</a:t>
                </a:r>
                <a:endParaRPr lang="ja-JP" sz="1200" kern="100" dirty="0">
                  <a:effectLst/>
                  <a:highlight>
                    <a:srgbClr val="FFFF00"/>
                  </a:highlight>
                  <a:latin typeface="Times New Roman" panose="02020603050405020304" pitchFamily="18" charset="0"/>
                  <a:ea typeface="游明朝" panose="02020400000000000000" pitchFamily="18" charset="-128"/>
                </a:endParaRPr>
              </a:p>
              <a:p>
                <a:pPr algn="just">
                  <a:lnSpc>
                    <a:spcPts val="1400"/>
                  </a:lnSpc>
                </a:pPr>
                <a:r>
                  <a:rPr lang="en-US" sz="1050" kern="100" dirty="0">
                    <a:solidFill>
                      <a:srgbClr val="000000"/>
                    </a:solidFill>
                    <a:effectLst/>
                    <a:latin typeface="Times New Roman" panose="02020603050405020304" pitchFamily="18" charset="0"/>
                    <a:ea typeface="HG丸ｺﾞｼｯｸM-PRO" panose="020F0400000000000000" pitchFamily="50" charset="-128"/>
                  </a:rPr>
                  <a:t>※</a:t>
                </a:r>
                <a:r>
                  <a:rPr lang="ja-JP" sz="1050" kern="100" dirty="0">
                    <a:solidFill>
                      <a:srgbClr val="000000"/>
                    </a:solidFill>
                    <a:effectLst/>
                    <a:latin typeface="Times New Roman" panose="02020603050405020304" pitchFamily="18" charset="0"/>
                    <a:ea typeface="HG丸ｺﾞｼｯｸM-PRO" panose="020F0400000000000000" pitchFamily="50" charset="-128"/>
                  </a:rPr>
                  <a:t>点検マニュアル・基準、</a:t>
                </a:r>
                <a:r>
                  <a:rPr lang="ja-JP" sz="1050" kern="100" dirty="0">
                    <a:solidFill>
                      <a:srgbClr val="FF0000"/>
                    </a:solidFill>
                    <a:effectLst/>
                    <a:latin typeface="Times New Roman" panose="02020603050405020304" pitchFamily="18" charset="0"/>
                    <a:ea typeface="HG丸ｺﾞｼｯｸM-PRO" panose="020F0400000000000000" pitchFamily="50" charset="-128"/>
                  </a:rPr>
                  <a:t>記録様式</a:t>
                </a:r>
                <a:r>
                  <a:rPr lang="ja-JP" sz="1050" kern="100" dirty="0">
                    <a:solidFill>
                      <a:srgbClr val="000000"/>
                    </a:solidFill>
                    <a:effectLst/>
                    <a:latin typeface="Times New Roman" panose="02020603050405020304" pitchFamily="18" charset="0"/>
                    <a:ea typeface="HG丸ｺﾞｼｯｸM-PRO" panose="020F0400000000000000" pitchFamily="50" charset="-128"/>
                  </a:rPr>
                  <a:t>の充実</a:t>
                </a:r>
                <a:endParaRPr lang="ja-JP" sz="1200" kern="100" dirty="0">
                  <a:effectLst/>
                  <a:latin typeface="Times New Roman" panose="02020603050405020304" pitchFamily="18" charset="0"/>
                  <a:ea typeface="游明朝" panose="02020400000000000000" pitchFamily="18" charset="-128"/>
                </a:endParaRPr>
              </a:p>
            </p:txBody>
          </p:sp>
          <p:sp>
            <p:nvSpPr>
              <p:cNvPr id="29" name="正方形/長方形 28">
                <a:extLst>
                  <a:ext uri="{FF2B5EF4-FFF2-40B4-BE49-F238E27FC236}">
                    <a16:creationId xmlns:a16="http://schemas.microsoft.com/office/drawing/2014/main" id="{EBC9B2AA-E642-E651-5098-802BB3C12763}"/>
                  </a:ext>
                </a:extLst>
              </p:cNvPr>
              <p:cNvSpPr>
                <a:spLocks/>
              </p:cNvSpPr>
              <p:nvPr/>
            </p:nvSpPr>
            <p:spPr>
              <a:xfrm>
                <a:off x="668867" y="409242"/>
                <a:ext cx="883920" cy="333375"/>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a:effectLst/>
                    <a:latin typeface="Times New Roman" panose="02020603050405020304" pitchFamily="18" charset="0"/>
                    <a:ea typeface="Meiryo UI" panose="020B0604030504040204" pitchFamily="50" charset="-128"/>
                  </a:rPr>
                  <a:t>準備</a:t>
                </a:r>
                <a:endParaRPr lang="ja-JP" sz="1200" kern="100">
                  <a:effectLst/>
                  <a:latin typeface="Times New Roman" panose="02020603050405020304" pitchFamily="18" charset="0"/>
                  <a:ea typeface="游明朝" panose="02020400000000000000" pitchFamily="18" charset="-128"/>
                </a:endParaRPr>
              </a:p>
            </p:txBody>
          </p:sp>
          <p:sp>
            <p:nvSpPr>
              <p:cNvPr id="31" name="正方形/長方形 30">
                <a:extLst>
                  <a:ext uri="{FF2B5EF4-FFF2-40B4-BE49-F238E27FC236}">
                    <a16:creationId xmlns:a16="http://schemas.microsoft.com/office/drawing/2014/main" id="{7F539580-8C33-B618-0A97-69CE4369725A}"/>
                  </a:ext>
                </a:extLst>
              </p:cNvPr>
              <p:cNvSpPr>
                <a:spLocks/>
              </p:cNvSpPr>
              <p:nvPr/>
            </p:nvSpPr>
            <p:spPr>
              <a:xfrm>
                <a:off x="603250" y="1634763"/>
                <a:ext cx="1127480" cy="427356"/>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dirty="0">
                    <a:solidFill>
                      <a:srgbClr val="FF0000"/>
                    </a:solidFill>
                    <a:effectLst/>
                    <a:latin typeface="Times New Roman" panose="02020603050405020304" pitchFamily="18" charset="0"/>
                    <a:ea typeface="Meiryo UI" panose="020B0604030504040204" pitchFamily="50" charset="-128"/>
                  </a:rPr>
                  <a:t>異常、</a:t>
                </a:r>
                <a:r>
                  <a:rPr lang="ja-JP" sz="1050" kern="100" dirty="0">
                    <a:effectLst/>
                    <a:latin typeface="Times New Roman" panose="02020603050405020304" pitchFamily="18" charset="0"/>
                    <a:ea typeface="Meiryo UI" panose="020B0604030504040204" pitchFamily="50" charset="-128"/>
                  </a:rPr>
                  <a:t>損傷</a:t>
                </a:r>
                <a:r>
                  <a:rPr lang="ja-JP" sz="1050" kern="100" dirty="0">
                    <a:solidFill>
                      <a:srgbClr val="FF0000"/>
                    </a:solidFill>
                    <a:effectLst/>
                    <a:latin typeface="Times New Roman" panose="02020603050405020304" pitchFamily="18" charset="0"/>
                    <a:ea typeface="Meiryo UI" panose="020B0604030504040204" pitchFamily="50" charset="-128"/>
                  </a:rPr>
                  <a:t>等</a:t>
                </a:r>
                <a:endParaRPr lang="ja-JP" sz="1200" kern="100" dirty="0">
                  <a:effectLst/>
                  <a:latin typeface="Times New Roman" panose="02020603050405020304" pitchFamily="18" charset="0"/>
                  <a:ea typeface="游明朝" panose="02020400000000000000" pitchFamily="18" charset="-128"/>
                </a:endParaRPr>
              </a:p>
              <a:p>
                <a:pPr algn="ctr">
                  <a:lnSpc>
                    <a:spcPts val="1200"/>
                  </a:lnSpc>
                </a:pPr>
                <a:r>
                  <a:rPr lang="ja-JP" sz="1050" kern="100" dirty="0">
                    <a:effectLst/>
                    <a:latin typeface="Times New Roman" panose="02020603050405020304" pitchFamily="18" charset="0"/>
                    <a:ea typeface="Meiryo UI" panose="020B0604030504040204" pitchFamily="50" charset="-128"/>
                  </a:rPr>
                  <a:t>評価・記録</a:t>
                </a:r>
                <a:endParaRPr lang="ja-JP" sz="1050" kern="100" dirty="0">
                  <a:effectLst/>
                  <a:latin typeface="Times New Roman" panose="02020603050405020304" pitchFamily="18" charset="0"/>
                  <a:ea typeface="游明朝" panose="02020400000000000000" pitchFamily="18" charset="-128"/>
                </a:endParaRPr>
              </a:p>
            </p:txBody>
          </p:sp>
          <p:sp>
            <p:nvSpPr>
              <p:cNvPr id="33" name="フローチャート: 判断 32">
                <a:extLst>
                  <a:ext uri="{FF2B5EF4-FFF2-40B4-BE49-F238E27FC236}">
                    <a16:creationId xmlns:a16="http://schemas.microsoft.com/office/drawing/2014/main" id="{EB289A1E-7C6B-F5E5-8FC7-CFA7EA30EA23}"/>
                  </a:ext>
                </a:extLst>
              </p:cNvPr>
              <p:cNvSpPr>
                <a:spLocks/>
              </p:cNvSpPr>
              <p:nvPr/>
            </p:nvSpPr>
            <p:spPr>
              <a:xfrm>
                <a:off x="245534" y="2252895"/>
                <a:ext cx="1762760" cy="809625"/>
              </a:xfrm>
              <a:prstGeom prst="flowChartDecision">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dirty="0">
                    <a:effectLst/>
                    <a:latin typeface="Times New Roman" panose="02020603050405020304" pitchFamily="18" charset="0"/>
                    <a:ea typeface="Meiryo UI" panose="020B0604030504040204" pitchFamily="50" charset="-128"/>
                  </a:rPr>
                  <a:t>緊急対応の必要性</a:t>
                </a:r>
                <a:endParaRPr lang="ja-JP" sz="1200" kern="100" dirty="0">
                  <a:effectLst/>
                  <a:latin typeface="Times New Roman" panose="02020603050405020304" pitchFamily="18" charset="0"/>
                  <a:ea typeface="游明朝" panose="02020400000000000000" pitchFamily="18" charset="-128"/>
                </a:endParaRPr>
              </a:p>
            </p:txBody>
          </p:sp>
          <p:sp>
            <p:nvSpPr>
              <p:cNvPr id="34" name="正方形/長方形 33">
                <a:extLst>
                  <a:ext uri="{FF2B5EF4-FFF2-40B4-BE49-F238E27FC236}">
                    <a16:creationId xmlns:a16="http://schemas.microsoft.com/office/drawing/2014/main" id="{07135C94-1597-465F-D3C1-9998785D96DE}"/>
                  </a:ext>
                </a:extLst>
              </p:cNvPr>
              <p:cNvSpPr>
                <a:spLocks/>
              </p:cNvSpPr>
              <p:nvPr/>
            </p:nvSpPr>
            <p:spPr>
              <a:xfrm>
                <a:off x="507952" y="3223507"/>
                <a:ext cx="1201420" cy="402429"/>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ja-JP" sz="1050" kern="100" dirty="0">
                    <a:effectLst/>
                    <a:latin typeface="Meiryo UI" panose="020B0604030504040204" pitchFamily="50" charset="-128"/>
                    <a:ea typeface="Meiryo UI" panose="020B0604030504040204" pitchFamily="50" charset="-128"/>
                  </a:rPr>
                  <a:t>健全度の算出</a:t>
                </a:r>
              </a:p>
            </p:txBody>
          </p:sp>
          <p:sp>
            <p:nvSpPr>
              <p:cNvPr id="35" name="正方形/長方形 34">
                <a:extLst>
                  <a:ext uri="{FF2B5EF4-FFF2-40B4-BE49-F238E27FC236}">
                    <a16:creationId xmlns:a16="http://schemas.microsoft.com/office/drawing/2014/main" id="{37E105C5-77DD-AEBD-7CB3-5128183B5F5D}"/>
                  </a:ext>
                </a:extLst>
              </p:cNvPr>
              <p:cNvSpPr>
                <a:spLocks/>
              </p:cNvSpPr>
              <p:nvPr/>
            </p:nvSpPr>
            <p:spPr>
              <a:xfrm>
                <a:off x="508000" y="3742267"/>
                <a:ext cx="1201420" cy="427355"/>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dirty="0">
                    <a:effectLst/>
                    <a:latin typeface="Times New Roman" panose="02020603050405020304" pitchFamily="18" charset="0"/>
                    <a:ea typeface="Meiryo UI" panose="020B0604030504040204" pitchFamily="50" charset="-128"/>
                  </a:rPr>
                  <a:t>所見・処方を</a:t>
                </a:r>
                <a:endParaRPr lang="ja-JP" sz="1200" kern="100" dirty="0">
                  <a:effectLst/>
                  <a:latin typeface="Times New Roman" panose="02020603050405020304" pitchFamily="18" charset="0"/>
                  <a:ea typeface="游明朝" panose="02020400000000000000" pitchFamily="18" charset="-128"/>
                </a:endParaRPr>
              </a:p>
              <a:p>
                <a:pPr algn="ctr">
                  <a:lnSpc>
                    <a:spcPts val="1200"/>
                  </a:lnSpc>
                </a:pPr>
                <a:r>
                  <a:rPr lang="ja-JP" sz="1050" kern="100" dirty="0">
                    <a:effectLst/>
                    <a:latin typeface="Times New Roman" panose="02020603050405020304" pitchFamily="18" charset="0"/>
                    <a:ea typeface="Meiryo UI" panose="020B0604030504040204" pitchFamily="50" charset="-128"/>
                  </a:rPr>
                  <a:t>記録</a:t>
                </a:r>
                <a:endParaRPr lang="ja-JP" sz="1200" kern="100" dirty="0">
                  <a:effectLst/>
                  <a:latin typeface="Times New Roman" panose="02020603050405020304" pitchFamily="18" charset="0"/>
                  <a:ea typeface="游明朝" panose="02020400000000000000" pitchFamily="18" charset="-128"/>
                </a:endParaRPr>
              </a:p>
            </p:txBody>
          </p:sp>
          <p:sp>
            <p:nvSpPr>
              <p:cNvPr id="36" name="正方形/長方形 35">
                <a:extLst>
                  <a:ext uri="{FF2B5EF4-FFF2-40B4-BE49-F238E27FC236}">
                    <a16:creationId xmlns:a16="http://schemas.microsoft.com/office/drawing/2014/main" id="{D2299F40-D636-09FE-5968-C2A280A1C1A9}"/>
                  </a:ext>
                </a:extLst>
              </p:cNvPr>
              <p:cNvSpPr>
                <a:spLocks/>
              </p:cNvSpPr>
              <p:nvPr/>
            </p:nvSpPr>
            <p:spPr>
              <a:xfrm>
                <a:off x="508000" y="4360333"/>
                <a:ext cx="1201420" cy="333375"/>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a:effectLst/>
                    <a:latin typeface="Times New Roman" panose="02020603050405020304" pitchFamily="18" charset="0"/>
                    <a:ea typeface="Meiryo UI" panose="020B0604030504040204" pitchFamily="50" charset="-128"/>
                  </a:rPr>
                  <a:t>データ蓄積・管理</a:t>
                </a:r>
                <a:endParaRPr lang="ja-JP" sz="1200" kern="100">
                  <a:effectLst/>
                  <a:latin typeface="Times New Roman" panose="02020603050405020304" pitchFamily="18" charset="0"/>
                  <a:ea typeface="游明朝" panose="02020400000000000000" pitchFamily="18" charset="-128"/>
                </a:endParaRPr>
              </a:p>
            </p:txBody>
          </p:sp>
          <p:sp>
            <p:nvSpPr>
              <p:cNvPr id="37" name="テキスト ボックス 254">
                <a:extLst>
                  <a:ext uri="{FF2B5EF4-FFF2-40B4-BE49-F238E27FC236}">
                    <a16:creationId xmlns:a16="http://schemas.microsoft.com/office/drawing/2014/main" id="{DAA34A19-FEF4-4D63-CE71-65A135FC6CCA}"/>
                  </a:ext>
                </a:extLst>
              </p:cNvPr>
              <p:cNvSpPr txBox="1">
                <a:spLocks/>
              </p:cNvSpPr>
              <p:nvPr/>
            </p:nvSpPr>
            <p:spPr>
              <a:xfrm>
                <a:off x="1219200" y="3014133"/>
                <a:ext cx="381635" cy="276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050" kern="100">
                    <a:effectLst/>
                    <a:latin typeface="Times New Roman" panose="02020603050405020304" pitchFamily="18" charset="0"/>
                    <a:ea typeface="Meiryo UI" panose="020B0604030504040204" pitchFamily="50" charset="-128"/>
                  </a:rPr>
                  <a:t>無</a:t>
                </a:r>
                <a:endParaRPr lang="ja-JP" sz="1200" kern="100">
                  <a:effectLst/>
                  <a:latin typeface="Times New Roman" panose="02020603050405020304" pitchFamily="18" charset="0"/>
                  <a:ea typeface="游明朝" panose="02020400000000000000" pitchFamily="18" charset="-128"/>
                </a:endParaRPr>
              </a:p>
            </p:txBody>
          </p:sp>
          <p:sp>
            <p:nvSpPr>
              <p:cNvPr id="38" name="テキスト ボックス 143">
                <a:extLst>
                  <a:ext uri="{FF2B5EF4-FFF2-40B4-BE49-F238E27FC236}">
                    <a16:creationId xmlns:a16="http://schemas.microsoft.com/office/drawing/2014/main" id="{22636702-508D-1353-49ED-CF1530AB2335}"/>
                  </a:ext>
                </a:extLst>
              </p:cNvPr>
              <p:cNvSpPr txBox="1">
                <a:spLocks/>
              </p:cNvSpPr>
              <p:nvPr/>
            </p:nvSpPr>
            <p:spPr>
              <a:xfrm>
                <a:off x="1998134" y="2345267"/>
                <a:ext cx="381635" cy="276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050" kern="100">
                    <a:effectLst/>
                    <a:latin typeface="Times New Roman" panose="02020603050405020304" pitchFamily="18" charset="0"/>
                    <a:ea typeface="Meiryo UI" panose="020B0604030504040204" pitchFamily="50" charset="-128"/>
                    <a:cs typeface="Meiryo UI" panose="020B0604030504040204" pitchFamily="50" charset="-128"/>
                  </a:rPr>
                  <a:t>有</a:t>
                </a:r>
                <a:endParaRPr lang="ja-JP" sz="1200" kern="100">
                  <a:effectLst/>
                  <a:latin typeface="Times New Roman" panose="02020603050405020304" pitchFamily="18" charset="0"/>
                  <a:ea typeface="游明朝" panose="02020400000000000000" pitchFamily="18" charset="-128"/>
                </a:endParaRPr>
              </a:p>
            </p:txBody>
          </p:sp>
          <p:sp>
            <p:nvSpPr>
              <p:cNvPr id="40" name="四角形: 角を丸くする 39">
                <a:extLst>
                  <a:ext uri="{FF2B5EF4-FFF2-40B4-BE49-F238E27FC236}">
                    <a16:creationId xmlns:a16="http://schemas.microsoft.com/office/drawing/2014/main" id="{9860848A-83C1-C16C-E69E-5C1587D5FF9A}"/>
                  </a:ext>
                </a:extLst>
              </p:cNvPr>
              <p:cNvSpPr>
                <a:spLocks/>
              </p:cNvSpPr>
              <p:nvPr/>
            </p:nvSpPr>
            <p:spPr>
              <a:xfrm>
                <a:off x="1959475" y="1040554"/>
                <a:ext cx="2671049" cy="977146"/>
              </a:xfrm>
              <a:prstGeom prst="roundRect">
                <a:avLst/>
              </a:prstGeom>
              <a:solidFill>
                <a:srgbClr val="F79646">
                  <a:lumMod val="20000"/>
                  <a:lumOff val="80000"/>
                </a:srgbClr>
              </a:solidFill>
              <a:ln w="25400" cap="flat" cmpd="sng" algn="ctr">
                <a:solidFill>
                  <a:srgbClr val="F79646">
                    <a:lumMod val="75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l">
                  <a:lnSpc>
                    <a:spcPts val="1300"/>
                  </a:lnSpc>
                </a:pPr>
                <a:r>
                  <a:rPr lang="ja-JP" sz="1050" b="1" kern="100" dirty="0">
                    <a:solidFill>
                      <a:srgbClr val="000000"/>
                    </a:solidFill>
                    <a:effectLst/>
                    <a:highlight>
                      <a:srgbClr val="FFFF99"/>
                    </a:highlight>
                    <a:latin typeface="Times New Roman" panose="02020603050405020304" pitchFamily="18" charset="0"/>
                    <a:ea typeface="HG丸ｺﾞｼｯｸM-PRO" panose="020F0400000000000000" pitchFamily="50" charset="-128"/>
                  </a:rPr>
                  <a:t>【</a:t>
                </a:r>
                <a:r>
                  <a:rPr lang="ja-JP" sz="1050" b="1" kern="100" dirty="0">
                    <a:solidFill>
                      <a:srgbClr val="000000"/>
                    </a:solidFill>
                    <a:effectLst/>
                    <a:highlight>
                      <a:srgbClr val="FFFF00"/>
                    </a:highlight>
                    <a:latin typeface="Times New Roman" panose="02020603050405020304" pitchFamily="18" charset="0"/>
                    <a:ea typeface="HG丸ｺﾞｼｯｸM-PRO" panose="020F0400000000000000" pitchFamily="50" charset="-128"/>
                  </a:rPr>
                  <a:t>キャリブレーション】</a:t>
                </a:r>
                <a:endParaRPr lang="ja-JP" sz="1200" kern="100" dirty="0">
                  <a:effectLst/>
                  <a:highlight>
                    <a:srgbClr val="FFFF00"/>
                  </a:highlight>
                  <a:latin typeface="Times New Roman" panose="02020603050405020304" pitchFamily="18" charset="0"/>
                  <a:ea typeface="游明朝" panose="02020400000000000000" pitchFamily="18" charset="-128"/>
                </a:endParaRPr>
              </a:p>
              <a:p>
                <a:pPr algn="l">
                  <a:lnSpc>
                    <a:spcPts val="1300"/>
                  </a:lnSpc>
                </a:pPr>
                <a:r>
                  <a:rPr lang="en-US" sz="1050" kern="100" dirty="0">
                    <a:solidFill>
                      <a:srgbClr val="000000"/>
                    </a:solidFill>
                    <a:effectLst/>
                    <a:latin typeface="HG丸ｺﾞｼｯｸM-PRO" panose="020F0400000000000000" pitchFamily="50" charset="-128"/>
                    <a:ea typeface="ＭＳ 明朝" panose="02020609040205080304" pitchFamily="17" charset="-128"/>
                  </a:rPr>
                  <a:t>(</a:t>
                </a:r>
                <a:r>
                  <a:rPr lang="ja-JP" sz="1050" kern="100" dirty="0">
                    <a:solidFill>
                      <a:srgbClr val="000000"/>
                    </a:solidFill>
                    <a:effectLst/>
                    <a:latin typeface="Times New Roman" panose="02020603050405020304" pitchFamily="18" charset="0"/>
                    <a:ea typeface="HG丸ｺﾞｼｯｸM-PRO" panose="020F0400000000000000" pitchFamily="50" charset="-128"/>
                  </a:rPr>
                  <a:t>点検結果の精度向上</a:t>
                </a:r>
                <a:r>
                  <a:rPr lang="en-US" sz="1050" kern="100" dirty="0">
                    <a:solidFill>
                      <a:srgbClr val="000000"/>
                    </a:solidFill>
                    <a:effectLst/>
                    <a:latin typeface="Times New Roman" panose="02020603050405020304" pitchFamily="18" charset="0"/>
                    <a:ea typeface="HG丸ｺﾞｼｯｸM-PRO" panose="020F0400000000000000" pitchFamily="50" charset="-128"/>
                  </a:rPr>
                  <a:t>)</a:t>
                </a:r>
                <a:endParaRPr lang="ja-JP" sz="1200" kern="100" dirty="0">
                  <a:effectLst/>
                  <a:latin typeface="Times New Roman" panose="02020603050405020304" pitchFamily="18" charset="0"/>
                  <a:ea typeface="游明朝" panose="02020400000000000000" pitchFamily="18" charset="-128"/>
                </a:endParaRPr>
              </a:p>
              <a:p>
                <a:pPr algn="l">
                  <a:lnSpc>
                    <a:spcPts val="1300"/>
                  </a:lnSpc>
                </a:pPr>
                <a:r>
                  <a:rPr lang="ja-JP" sz="1050" kern="100" dirty="0">
                    <a:solidFill>
                      <a:srgbClr val="000000"/>
                    </a:solidFill>
                    <a:effectLst/>
                    <a:latin typeface="Times New Roman" panose="02020603050405020304" pitchFamily="18" charset="0"/>
                    <a:ea typeface="HG丸ｺﾞｼｯｸM-PRO" panose="020F0400000000000000" pitchFamily="50" charset="-128"/>
                  </a:rPr>
                  <a:t>・点検・診断結果の比較評価</a:t>
                </a:r>
                <a:endParaRPr lang="ja-JP" sz="1200" kern="100" dirty="0">
                  <a:effectLst/>
                  <a:latin typeface="Times New Roman" panose="02020603050405020304" pitchFamily="18" charset="0"/>
                  <a:ea typeface="游明朝" panose="02020400000000000000" pitchFamily="18" charset="-128"/>
                </a:endParaRPr>
              </a:p>
              <a:p>
                <a:pPr algn="l">
                  <a:lnSpc>
                    <a:spcPts val="1300"/>
                  </a:lnSpc>
                </a:pPr>
                <a:r>
                  <a:rPr lang="ja-JP"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a:t>
                </a:r>
                <a:r>
                  <a:rPr lang="ja-JP" altLang="en-US"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点検業者</a:t>
                </a:r>
                <a:r>
                  <a:rPr lang="ja-JP" altLang="en-US" sz="1050" kern="100" dirty="0">
                    <a:solidFill>
                      <a:srgbClr val="FF0000"/>
                    </a:solidFill>
                    <a:highlight>
                      <a:srgbClr val="FFFF00"/>
                    </a:highlight>
                    <a:latin typeface="Times New Roman" panose="02020603050405020304" pitchFamily="18" charset="0"/>
                    <a:ea typeface="HG丸ｺﾞｼｯｸM-PRO" panose="020F0400000000000000" pitchFamily="50" charset="-128"/>
                  </a:rPr>
                  <a:t>・</a:t>
                </a:r>
                <a:r>
                  <a:rPr lang="ja-JP"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メーカーの考察</a:t>
                </a:r>
                <a:r>
                  <a:rPr lang="en-US" altLang="ja-JP" sz="105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  </a:t>
                </a:r>
                <a:r>
                  <a:rPr lang="ja-JP" sz="1050" kern="100" dirty="0">
                    <a:solidFill>
                      <a:srgbClr val="000000"/>
                    </a:solidFill>
                    <a:effectLst/>
                    <a:highlight>
                      <a:srgbClr val="FFFF00"/>
                    </a:highlight>
                    <a:latin typeface="Times New Roman" panose="02020603050405020304" pitchFamily="18" charset="0"/>
                    <a:ea typeface="HG丸ｺﾞｼｯｸM-PRO" panose="020F0400000000000000" pitchFamily="50" charset="-128"/>
                  </a:rPr>
                  <a:t>など</a:t>
                </a:r>
                <a:endParaRPr lang="ja-JP" sz="1200" kern="100" dirty="0">
                  <a:effectLst/>
                  <a:highlight>
                    <a:srgbClr val="FFFF00"/>
                  </a:highlight>
                  <a:latin typeface="Times New Roman" panose="02020603050405020304" pitchFamily="18" charset="0"/>
                  <a:ea typeface="游明朝" panose="02020400000000000000" pitchFamily="18" charset="-128"/>
                </a:endParaRPr>
              </a:p>
            </p:txBody>
          </p:sp>
          <p:sp>
            <p:nvSpPr>
              <p:cNvPr id="41" name="四角形: 角を丸くする 40">
                <a:extLst>
                  <a:ext uri="{FF2B5EF4-FFF2-40B4-BE49-F238E27FC236}">
                    <a16:creationId xmlns:a16="http://schemas.microsoft.com/office/drawing/2014/main" id="{02FBC704-4460-72FF-E22B-5E4A2392DC3B}"/>
                  </a:ext>
                </a:extLst>
              </p:cNvPr>
              <p:cNvSpPr>
                <a:spLocks/>
              </p:cNvSpPr>
              <p:nvPr/>
            </p:nvSpPr>
            <p:spPr>
              <a:xfrm>
                <a:off x="2503594" y="2214031"/>
                <a:ext cx="1771650" cy="361950"/>
              </a:xfrm>
              <a:prstGeom prst="roundRect">
                <a:avLst/>
              </a:prstGeom>
              <a:solidFill>
                <a:srgbClr val="FFFFCC"/>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pPr>
                <a:r>
                  <a:rPr lang="ja-JP" sz="1400" b="1" kern="100" dirty="0">
                    <a:solidFill>
                      <a:srgbClr val="000000"/>
                    </a:solidFill>
                    <a:effectLst/>
                    <a:latin typeface="Times New Roman" panose="02020603050405020304" pitchFamily="18" charset="0"/>
                    <a:ea typeface="Meiryo UI" panose="020B0604030504040204" pitchFamily="50" charset="-128"/>
                  </a:rPr>
                  <a:t>診断・評価</a:t>
                </a:r>
                <a:endParaRPr lang="ja-JP" sz="1200" kern="100" dirty="0">
                  <a:effectLst/>
                  <a:latin typeface="Times New Roman" panose="02020603050405020304" pitchFamily="18" charset="0"/>
                  <a:ea typeface="游明朝" panose="02020400000000000000" pitchFamily="18" charset="-128"/>
                </a:endParaRPr>
              </a:p>
            </p:txBody>
          </p:sp>
          <p:sp>
            <p:nvSpPr>
              <p:cNvPr id="42" name="四角形: 角を丸くする 41">
                <a:extLst>
                  <a:ext uri="{FF2B5EF4-FFF2-40B4-BE49-F238E27FC236}">
                    <a16:creationId xmlns:a16="http://schemas.microsoft.com/office/drawing/2014/main" id="{EB8632F3-5089-3D3E-0FD1-0B1B5634B130}"/>
                  </a:ext>
                </a:extLst>
              </p:cNvPr>
              <p:cNvSpPr>
                <a:spLocks/>
              </p:cNvSpPr>
              <p:nvPr/>
            </p:nvSpPr>
            <p:spPr>
              <a:xfrm>
                <a:off x="2811585" y="561302"/>
                <a:ext cx="1314450" cy="361950"/>
              </a:xfrm>
              <a:prstGeom prst="roundRect">
                <a:avLst/>
              </a:prstGeom>
              <a:solidFill>
                <a:srgbClr val="FFFFCC"/>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pPr>
                <a:r>
                  <a:rPr lang="ja-JP" sz="1400" b="1" kern="100">
                    <a:solidFill>
                      <a:srgbClr val="000000"/>
                    </a:solidFill>
                    <a:effectLst/>
                    <a:latin typeface="Times New Roman" panose="02020603050405020304" pitchFamily="18" charset="0"/>
                    <a:ea typeface="Meiryo UI" panose="020B0604030504040204" pitchFamily="50" charset="-128"/>
                  </a:rPr>
                  <a:t>点　検</a:t>
                </a:r>
                <a:endParaRPr lang="ja-JP" sz="1200" kern="100">
                  <a:effectLst/>
                  <a:latin typeface="Times New Roman" panose="02020603050405020304" pitchFamily="18" charset="0"/>
                  <a:ea typeface="游明朝" panose="02020400000000000000" pitchFamily="18" charset="-128"/>
                </a:endParaRPr>
              </a:p>
            </p:txBody>
          </p:sp>
          <p:sp>
            <p:nvSpPr>
              <p:cNvPr id="43" name="四角形: 角を丸くする 42">
                <a:extLst>
                  <a:ext uri="{FF2B5EF4-FFF2-40B4-BE49-F238E27FC236}">
                    <a16:creationId xmlns:a16="http://schemas.microsoft.com/office/drawing/2014/main" id="{92F0316E-8512-3CB5-BC3B-7795FD3AF152}"/>
                  </a:ext>
                </a:extLst>
              </p:cNvPr>
              <p:cNvSpPr>
                <a:spLocks/>
              </p:cNvSpPr>
              <p:nvPr/>
            </p:nvSpPr>
            <p:spPr>
              <a:xfrm>
                <a:off x="6908800" y="1811867"/>
                <a:ext cx="1771650" cy="361950"/>
              </a:xfrm>
              <a:prstGeom prst="roundRect">
                <a:avLst/>
              </a:prstGeom>
              <a:solidFill>
                <a:srgbClr val="FFFFCC"/>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pPr>
                <a:r>
                  <a:rPr lang="ja-JP" sz="1400" b="1" kern="100">
                    <a:solidFill>
                      <a:srgbClr val="000000"/>
                    </a:solidFill>
                    <a:effectLst/>
                    <a:latin typeface="Times New Roman" panose="02020603050405020304" pitchFamily="18" charset="0"/>
                    <a:ea typeface="Meiryo UI" panose="020B0604030504040204" pitchFamily="50" charset="-128"/>
                  </a:rPr>
                  <a:t>緊急点検</a:t>
                </a:r>
                <a:endParaRPr lang="ja-JP" sz="1200" kern="100">
                  <a:effectLst/>
                  <a:latin typeface="Times New Roman" panose="02020603050405020304" pitchFamily="18" charset="0"/>
                  <a:ea typeface="游明朝" panose="02020400000000000000" pitchFamily="18" charset="-128"/>
                </a:endParaRPr>
              </a:p>
            </p:txBody>
          </p:sp>
          <p:sp>
            <p:nvSpPr>
              <p:cNvPr id="44" name="四角形: 角を丸くする 43">
                <a:extLst>
                  <a:ext uri="{FF2B5EF4-FFF2-40B4-BE49-F238E27FC236}">
                    <a16:creationId xmlns:a16="http://schemas.microsoft.com/office/drawing/2014/main" id="{FFC4619C-570F-2E3F-51A0-67A18575B891}"/>
                  </a:ext>
                </a:extLst>
              </p:cNvPr>
              <p:cNvSpPr>
                <a:spLocks/>
              </p:cNvSpPr>
              <p:nvPr/>
            </p:nvSpPr>
            <p:spPr>
              <a:xfrm>
                <a:off x="6841067" y="2260599"/>
                <a:ext cx="2395007" cy="937895"/>
              </a:xfrm>
              <a:prstGeom prst="roundRect">
                <a:avLst/>
              </a:prstGeom>
              <a:solidFill>
                <a:srgbClr val="F79646">
                  <a:lumMod val="20000"/>
                  <a:lumOff val="80000"/>
                </a:srgbClr>
              </a:solidFill>
              <a:ln w="25400" cap="flat" cmpd="sng" algn="ctr">
                <a:solidFill>
                  <a:srgbClr val="F79646">
                    <a:lumMod val="75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1300"/>
                  </a:lnSpc>
                </a:pPr>
                <a:r>
                  <a:rPr lang="ja-JP" sz="1050" b="1" kern="100" dirty="0">
                    <a:solidFill>
                      <a:srgbClr val="000000"/>
                    </a:solidFill>
                    <a:effectLst/>
                    <a:latin typeface="Times New Roman" panose="02020603050405020304" pitchFamily="18" charset="0"/>
                    <a:ea typeface="HG丸ｺﾞｼｯｸM-PRO" panose="020F0400000000000000" pitchFamily="50" charset="-128"/>
                  </a:rPr>
                  <a:t>【メーカーなどにヒアリング】</a:t>
                </a:r>
                <a:r>
                  <a:rPr lang="ja-JP" altLang="en-US" sz="1200" b="1" kern="100" dirty="0">
                    <a:latin typeface="Times New Roman" panose="02020603050405020304" pitchFamily="18" charset="0"/>
                    <a:ea typeface="游明朝" panose="02020400000000000000" pitchFamily="18" charset="-128"/>
                  </a:rPr>
                  <a:t>　　</a:t>
                </a:r>
                <a:endParaRPr lang="en-US" altLang="ja-JP" sz="1200" b="1" kern="100" dirty="0">
                  <a:latin typeface="Times New Roman" panose="02020603050405020304" pitchFamily="18" charset="0"/>
                  <a:ea typeface="游明朝" panose="02020400000000000000" pitchFamily="18" charset="-128"/>
                </a:endParaRPr>
              </a:p>
              <a:p>
                <a:pPr algn="just">
                  <a:lnSpc>
                    <a:spcPts val="1300"/>
                  </a:lnSpc>
                </a:pPr>
                <a:r>
                  <a:rPr lang="ja-JP" altLang="en-US" sz="1200" b="1" kern="100" dirty="0">
                    <a:solidFill>
                      <a:srgbClr val="FF0000"/>
                    </a:solidFill>
                    <a:effectLst/>
                    <a:latin typeface="Times New Roman" panose="02020603050405020304" pitchFamily="18" charset="0"/>
                    <a:ea typeface="游明朝" panose="02020400000000000000" pitchFamily="18" charset="-128"/>
                  </a:rPr>
                  <a:t>　　</a:t>
                </a:r>
                <a:r>
                  <a:rPr lang="ja-JP" sz="1000" kern="100" dirty="0">
                    <a:solidFill>
                      <a:srgbClr val="FF0000"/>
                    </a:solidFill>
                    <a:effectLst/>
                    <a:highlight>
                      <a:srgbClr val="FFFF00"/>
                    </a:highlight>
                    <a:latin typeface="Times New Roman" panose="02020603050405020304" pitchFamily="18" charset="0"/>
                    <a:ea typeface="HG丸ｺﾞｼｯｸM-PRO" panose="020F0400000000000000" pitchFamily="50" charset="-128"/>
                  </a:rPr>
                  <a:t>メーカーなどに</a:t>
                </a:r>
                <a:r>
                  <a:rPr lang="ja-JP" sz="1000" kern="100" dirty="0">
                    <a:solidFill>
                      <a:srgbClr val="000000"/>
                    </a:solidFill>
                    <a:effectLst/>
                    <a:highlight>
                      <a:srgbClr val="FFFF00"/>
                    </a:highlight>
                    <a:latin typeface="Times New Roman" panose="02020603050405020304" pitchFamily="18" charset="0"/>
                    <a:ea typeface="HG丸ｺﾞｼｯｸM-PRO" panose="020F0400000000000000" pitchFamily="50" charset="-128"/>
                  </a:rPr>
                  <a:t>技術相談</a:t>
                </a:r>
                <a:endParaRPr lang="ja-JP" sz="1200" kern="100" dirty="0">
                  <a:effectLst/>
                  <a:highlight>
                    <a:srgbClr val="FFFF00"/>
                  </a:highlight>
                  <a:latin typeface="Times New Roman" panose="02020603050405020304" pitchFamily="18" charset="0"/>
                  <a:ea typeface="游明朝" panose="02020400000000000000" pitchFamily="18" charset="-128"/>
                </a:endParaRPr>
              </a:p>
              <a:p>
                <a:pPr algn="ctr">
                  <a:lnSpc>
                    <a:spcPts val="1500"/>
                  </a:lnSpc>
                </a:pPr>
                <a:r>
                  <a:rPr lang="ja-JP" sz="1000" kern="100" dirty="0">
                    <a:solidFill>
                      <a:srgbClr val="000000"/>
                    </a:solidFill>
                    <a:effectLst/>
                    <a:latin typeface="Times New Roman" panose="02020603050405020304" pitchFamily="18" charset="0"/>
                    <a:ea typeface="HG丸ｺﾞｼｯｸM-PRO" panose="020F0400000000000000" pitchFamily="50" charset="-128"/>
                  </a:rPr>
                  <a:t>（応急措置・詳細調査　など）</a:t>
                </a:r>
                <a:endParaRPr lang="ja-JP" sz="1200" kern="100" dirty="0">
                  <a:effectLst/>
                  <a:latin typeface="Times New Roman" panose="02020603050405020304" pitchFamily="18" charset="0"/>
                  <a:ea typeface="游明朝" panose="02020400000000000000" pitchFamily="18" charset="-128"/>
                </a:endParaRPr>
              </a:p>
            </p:txBody>
          </p:sp>
          <p:sp>
            <p:nvSpPr>
              <p:cNvPr id="45" name="フローチャート: 判断 44">
                <a:extLst>
                  <a:ext uri="{FF2B5EF4-FFF2-40B4-BE49-F238E27FC236}">
                    <a16:creationId xmlns:a16="http://schemas.microsoft.com/office/drawing/2014/main" id="{905E1AE9-0667-0ACF-C35B-E6226188BFD7}"/>
                  </a:ext>
                </a:extLst>
              </p:cNvPr>
              <p:cNvSpPr>
                <a:spLocks/>
              </p:cNvSpPr>
              <p:nvPr/>
            </p:nvSpPr>
            <p:spPr>
              <a:xfrm>
                <a:off x="4876800" y="2218267"/>
                <a:ext cx="1762760" cy="809625"/>
              </a:xfrm>
              <a:prstGeom prst="flowChartDecision">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x-none" sz="1050" kern="100" dirty="0">
                    <a:effectLst/>
                    <a:latin typeface="Meiryo UI" panose="020B0604030504040204" pitchFamily="50" charset="-128"/>
                    <a:ea typeface="ＭＳ 明朝" panose="02020609040205080304" pitchFamily="17" charset="-128"/>
                    <a:cs typeface="Times New Roman" panose="02020603050405020304" pitchFamily="18" charset="0"/>
                  </a:rPr>
                  <a:t>高度な判断の必要性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6" name="正方形/長方形 45">
                <a:extLst>
                  <a:ext uri="{FF2B5EF4-FFF2-40B4-BE49-F238E27FC236}">
                    <a16:creationId xmlns:a16="http://schemas.microsoft.com/office/drawing/2014/main" id="{7322E3DE-851E-1669-590D-67BF898559D9}"/>
                  </a:ext>
                </a:extLst>
              </p:cNvPr>
              <p:cNvSpPr>
                <a:spLocks/>
              </p:cNvSpPr>
              <p:nvPr/>
            </p:nvSpPr>
            <p:spPr>
              <a:xfrm>
                <a:off x="5088467" y="3793067"/>
                <a:ext cx="1333500" cy="333375"/>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x-none" sz="1050" kern="100" dirty="0">
                    <a:effectLst/>
                    <a:latin typeface="Meiryo UI" panose="020B0604030504040204" pitchFamily="50" charset="-128"/>
                    <a:ea typeface="ＭＳ 明朝" panose="02020609040205080304" pitchFamily="17" charset="-128"/>
                    <a:cs typeface="Times New Roman" panose="02020603050405020304" pitchFamily="18" charset="0"/>
                  </a:rPr>
                  <a:t>応急措置・補修等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8" name="テキスト ボックス 142">
                <a:extLst>
                  <a:ext uri="{FF2B5EF4-FFF2-40B4-BE49-F238E27FC236}">
                    <a16:creationId xmlns:a16="http://schemas.microsoft.com/office/drawing/2014/main" id="{A8D8DF10-4B83-1413-BCE7-1B91458736DD}"/>
                  </a:ext>
                </a:extLst>
              </p:cNvPr>
              <p:cNvSpPr txBox="1">
                <a:spLocks/>
              </p:cNvSpPr>
              <p:nvPr/>
            </p:nvSpPr>
            <p:spPr>
              <a:xfrm>
                <a:off x="6460067" y="2345267"/>
                <a:ext cx="381635" cy="276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x-none" sz="1050" kern="100">
                    <a:effectLst/>
                    <a:latin typeface="Meiryo UI" panose="020B0604030504040204" pitchFamily="50" charset="-128"/>
                    <a:ea typeface="ＭＳ 明朝" panose="02020609040205080304" pitchFamily="17" charset="-128"/>
                    <a:cs typeface="Meiryo UI" panose="020B0604030504040204" pitchFamily="50" charset="-128"/>
                  </a:rPr>
                  <a:t>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9" name="テキスト ボックス 161">
                <a:extLst>
                  <a:ext uri="{FF2B5EF4-FFF2-40B4-BE49-F238E27FC236}">
                    <a16:creationId xmlns:a16="http://schemas.microsoft.com/office/drawing/2014/main" id="{E7DA7357-76AE-C487-9C1C-93957EA90580}"/>
                  </a:ext>
                </a:extLst>
              </p:cNvPr>
              <p:cNvSpPr txBox="1">
                <a:spLocks/>
              </p:cNvSpPr>
              <p:nvPr/>
            </p:nvSpPr>
            <p:spPr>
              <a:xfrm>
                <a:off x="5765800" y="3014133"/>
                <a:ext cx="381635" cy="276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x-none" sz="1050" kern="100">
                    <a:effectLst/>
                    <a:latin typeface="Meiryo UI" panose="020B0604030504040204" pitchFamily="50" charset="-128"/>
                    <a:ea typeface="ＭＳ 明朝" panose="02020609040205080304" pitchFamily="17" charset="-128"/>
                    <a:cs typeface="Times New Roman" panose="02020603050405020304" pitchFamily="18" charset="0"/>
                  </a:rPr>
                  <a:t>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51" name="グループ化 50">
                <a:extLst>
                  <a:ext uri="{FF2B5EF4-FFF2-40B4-BE49-F238E27FC236}">
                    <a16:creationId xmlns:a16="http://schemas.microsoft.com/office/drawing/2014/main" id="{B826C4F0-D787-37B6-F3EF-D65ED864D33D}"/>
                  </a:ext>
                </a:extLst>
              </p:cNvPr>
              <p:cNvGrpSpPr>
                <a:grpSpLocks/>
              </p:cNvGrpSpPr>
              <p:nvPr/>
            </p:nvGrpSpPr>
            <p:grpSpPr>
              <a:xfrm>
                <a:off x="-2978" y="-3162"/>
                <a:ext cx="506533" cy="5050674"/>
                <a:chOff x="-2976" y="-180962"/>
                <a:chExt cx="506224" cy="5050674"/>
              </a:xfrm>
            </p:grpSpPr>
            <p:cxnSp>
              <p:nvCxnSpPr>
                <p:cNvPr id="55" name="直線コネクタ 54">
                  <a:extLst>
                    <a:ext uri="{FF2B5EF4-FFF2-40B4-BE49-F238E27FC236}">
                      <a16:creationId xmlns:a16="http://schemas.microsoft.com/office/drawing/2014/main" id="{E19F42A5-49B1-31B4-26D5-DCF1BB39A6FB}"/>
                    </a:ext>
                  </a:extLst>
                </p:cNvPr>
                <p:cNvCxnSpPr/>
                <p:nvPr/>
              </p:nvCxnSpPr>
              <p:spPr>
                <a:xfrm flipH="1">
                  <a:off x="0" y="4869712"/>
                  <a:ext cx="503248" cy="0"/>
                </a:xfrm>
                <a:prstGeom prst="line">
                  <a:avLst/>
                </a:prstGeom>
                <a:noFill/>
                <a:ln w="25400" cap="flat" cmpd="sng" algn="ctr">
                  <a:solidFill>
                    <a:srgbClr val="4F81BD">
                      <a:shade val="95000"/>
                      <a:satMod val="105000"/>
                    </a:srgbClr>
                  </a:solidFill>
                  <a:prstDash val="solid"/>
                </a:ln>
                <a:effectLst/>
              </p:spPr>
            </p:cxnSp>
            <p:cxnSp>
              <p:nvCxnSpPr>
                <p:cNvPr id="56" name="直線コネクタ 55">
                  <a:extLst>
                    <a:ext uri="{FF2B5EF4-FFF2-40B4-BE49-F238E27FC236}">
                      <a16:creationId xmlns:a16="http://schemas.microsoft.com/office/drawing/2014/main" id="{3C678982-3039-7692-6BFE-6952B09B72B0}"/>
                    </a:ext>
                  </a:extLst>
                </p:cNvPr>
                <p:cNvCxnSpPr/>
                <p:nvPr/>
              </p:nvCxnSpPr>
              <p:spPr>
                <a:xfrm flipH="1" flipV="1">
                  <a:off x="-2976" y="-180962"/>
                  <a:ext cx="13608" cy="5048238"/>
                </a:xfrm>
                <a:prstGeom prst="line">
                  <a:avLst/>
                </a:prstGeom>
                <a:noFill/>
                <a:ln w="25400" cap="flat" cmpd="sng" algn="ctr">
                  <a:solidFill>
                    <a:srgbClr val="4F81BD">
                      <a:shade val="95000"/>
                      <a:satMod val="105000"/>
                    </a:srgbClr>
                  </a:solidFill>
                  <a:prstDash val="solid"/>
                </a:ln>
                <a:effectLst/>
              </p:spPr>
            </p:cxnSp>
            <p:cxnSp>
              <p:nvCxnSpPr>
                <p:cNvPr id="57" name="直線コネクタ 56">
                  <a:extLst>
                    <a:ext uri="{FF2B5EF4-FFF2-40B4-BE49-F238E27FC236}">
                      <a16:creationId xmlns:a16="http://schemas.microsoft.com/office/drawing/2014/main" id="{8286D371-E576-DD0F-BBB3-0C92B58A1A23}"/>
                    </a:ext>
                  </a:extLst>
                </p:cNvPr>
                <p:cNvCxnSpPr>
                  <a:stCxn id="52" idx="2"/>
                </p:cNvCxnSpPr>
                <p:nvPr/>
              </p:nvCxnSpPr>
              <p:spPr>
                <a:xfrm flipH="1">
                  <a:off x="-2975" y="-146335"/>
                  <a:ext cx="506194" cy="1"/>
                </a:xfrm>
                <a:prstGeom prst="line">
                  <a:avLst/>
                </a:prstGeom>
                <a:noFill/>
                <a:ln w="25400" cap="flat" cmpd="sng" algn="ctr">
                  <a:solidFill>
                    <a:srgbClr val="4F81BD">
                      <a:shade val="95000"/>
                      <a:satMod val="105000"/>
                    </a:srgbClr>
                  </a:solidFill>
                  <a:prstDash val="solid"/>
                  <a:headEnd type="triangle"/>
                  <a:tailEnd type="none" w="lg" len="med"/>
                </a:ln>
                <a:effectLst/>
              </p:spPr>
            </p:cxnSp>
          </p:grpSp>
          <p:sp>
            <p:nvSpPr>
              <p:cNvPr id="52" name="楕円 51">
                <a:extLst>
                  <a:ext uri="{FF2B5EF4-FFF2-40B4-BE49-F238E27FC236}">
                    <a16:creationId xmlns:a16="http://schemas.microsoft.com/office/drawing/2014/main" id="{C27349C7-1F11-3A49-5B13-38ADA203AED7}"/>
                  </a:ext>
                </a:extLst>
              </p:cNvPr>
              <p:cNvSpPr>
                <a:spLocks/>
              </p:cNvSpPr>
              <p:nvPr/>
            </p:nvSpPr>
            <p:spPr>
              <a:xfrm>
                <a:off x="503526" y="-149514"/>
                <a:ext cx="1210891" cy="361950"/>
              </a:xfrm>
              <a:prstGeom prst="ellipse">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a:effectLst/>
                    <a:latin typeface="Times New Roman" panose="02020603050405020304" pitchFamily="18" charset="0"/>
                    <a:ea typeface="Meiryo UI" panose="020B0604030504040204" pitchFamily="50" charset="-128"/>
                  </a:rPr>
                  <a:t>開始</a:t>
                </a:r>
                <a:endParaRPr lang="ja-JP" sz="1200" kern="100">
                  <a:effectLst/>
                  <a:latin typeface="Times New Roman" panose="02020603050405020304" pitchFamily="18" charset="0"/>
                  <a:ea typeface="游明朝" panose="02020400000000000000" pitchFamily="18" charset="-128"/>
                </a:endParaRPr>
              </a:p>
            </p:txBody>
          </p:sp>
          <p:sp>
            <p:nvSpPr>
              <p:cNvPr id="53" name="正方形/長方形 52">
                <a:extLst>
                  <a:ext uri="{FF2B5EF4-FFF2-40B4-BE49-F238E27FC236}">
                    <a16:creationId xmlns:a16="http://schemas.microsoft.com/office/drawing/2014/main" id="{312F50CD-7CEB-E7F9-9BCF-EEACE8ABC690}"/>
                  </a:ext>
                </a:extLst>
              </p:cNvPr>
              <p:cNvSpPr>
                <a:spLocks/>
              </p:cNvSpPr>
              <p:nvPr/>
            </p:nvSpPr>
            <p:spPr>
              <a:xfrm>
                <a:off x="508000" y="4885267"/>
                <a:ext cx="1297738" cy="379728"/>
              </a:xfrm>
              <a:prstGeom prst="rect">
                <a:avLst/>
              </a:prstGeom>
              <a:solidFill>
                <a:sysClr val="window" lastClr="FFFFFF"/>
              </a:solidFill>
              <a:ln w="25400" cap="flat" cmpd="sng" algn="ctr">
                <a:solidFill>
                  <a:srgbClr val="4F81BD">
                    <a:shade val="50000"/>
                  </a:srgbClr>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1050" kern="100" dirty="0">
                    <a:solidFill>
                      <a:srgbClr val="000000"/>
                    </a:solidFill>
                    <a:effectLst/>
                    <a:latin typeface="Times New Roman" panose="02020603050405020304" pitchFamily="18" charset="0"/>
                    <a:ea typeface="Meiryo UI" panose="020B0604030504040204" pitchFamily="50" charset="-128"/>
                  </a:rPr>
                  <a:t>蓄積データの活用</a:t>
                </a:r>
                <a:endParaRPr lang="ja-JP" sz="1200" kern="100" dirty="0">
                  <a:effectLst/>
                  <a:latin typeface="Times New Roman" panose="02020603050405020304" pitchFamily="18" charset="0"/>
                  <a:ea typeface="游明朝" panose="02020400000000000000" pitchFamily="18" charset="-128"/>
                </a:endParaRPr>
              </a:p>
            </p:txBody>
          </p:sp>
          <p:sp>
            <p:nvSpPr>
              <p:cNvPr id="54" name="フリーフォーム: 図形 53">
                <a:extLst>
                  <a:ext uri="{FF2B5EF4-FFF2-40B4-BE49-F238E27FC236}">
                    <a16:creationId xmlns:a16="http://schemas.microsoft.com/office/drawing/2014/main" id="{43E84E21-F277-C252-B81F-2929BF1FB605}"/>
                  </a:ext>
                </a:extLst>
              </p:cNvPr>
              <p:cNvSpPr>
                <a:spLocks/>
              </p:cNvSpPr>
              <p:nvPr/>
            </p:nvSpPr>
            <p:spPr>
              <a:xfrm>
                <a:off x="1714500" y="4123267"/>
                <a:ext cx="4039870" cy="395605"/>
              </a:xfrm>
              <a:custGeom>
                <a:avLst/>
                <a:gdLst>
                  <a:gd name="connsiteX0" fmla="*/ 4039737 w 4039737"/>
                  <a:gd name="connsiteY0" fmla="*/ 0 h 395785"/>
                  <a:gd name="connsiteX1" fmla="*/ 4039737 w 4039737"/>
                  <a:gd name="connsiteY1" fmla="*/ 395785 h 395785"/>
                  <a:gd name="connsiteX2" fmla="*/ 0 w 4039737"/>
                  <a:gd name="connsiteY2" fmla="*/ 395785 h 395785"/>
                </a:gdLst>
                <a:ahLst/>
                <a:cxnLst>
                  <a:cxn ang="0">
                    <a:pos x="connsiteX0" y="connsiteY0"/>
                  </a:cxn>
                  <a:cxn ang="0">
                    <a:pos x="connsiteX1" y="connsiteY1"/>
                  </a:cxn>
                  <a:cxn ang="0">
                    <a:pos x="connsiteX2" y="connsiteY2"/>
                  </a:cxn>
                </a:cxnLst>
                <a:rect l="l" t="t" r="r" b="b"/>
                <a:pathLst>
                  <a:path w="4039737" h="395785">
                    <a:moveTo>
                      <a:pt x="4039737" y="0"/>
                    </a:moveTo>
                    <a:lnTo>
                      <a:pt x="4039737" y="395785"/>
                    </a:lnTo>
                    <a:lnTo>
                      <a:pt x="0" y="395785"/>
                    </a:lnTo>
                  </a:path>
                </a:pathLst>
              </a:custGeom>
              <a:noFill/>
              <a:ln w="25400" cap="flat" cmpd="sng" algn="ctr">
                <a:solidFill>
                  <a:srgbClr val="4F81BD">
                    <a:shade val="95000"/>
                    <a:satMod val="105000"/>
                  </a:srgbClr>
                </a:solidFill>
                <a:prstDash val="solid"/>
                <a:tailEnd type="triangl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a:extLst>
                  <a:ext uri="{FF2B5EF4-FFF2-40B4-BE49-F238E27FC236}">
                    <a16:creationId xmlns:a16="http://schemas.microsoft.com/office/drawing/2014/main" id="{D593CDD1-82EA-7DD1-2509-9E042ABDE82A}"/>
                  </a:ext>
                </a:extLst>
              </p:cNvPr>
              <p:cNvSpPr>
                <a:spLocks/>
              </p:cNvSpPr>
              <p:nvPr/>
            </p:nvSpPr>
            <p:spPr>
              <a:xfrm>
                <a:off x="713795" y="899683"/>
                <a:ext cx="848744" cy="568735"/>
              </a:xfrm>
              <a:prstGeom prst="rect">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sz="1050" kern="100" dirty="0">
                    <a:solidFill>
                      <a:srgbClr val="FF0000"/>
                    </a:solidFill>
                    <a:effectLst/>
                    <a:highlight>
                      <a:srgbClr val="FFFF99"/>
                    </a:highlight>
                    <a:latin typeface="Times New Roman" panose="02020603050405020304" pitchFamily="18" charset="0"/>
                    <a:ea typeface="Meiryo UI" panose="020B0604030504040204" pitchFamily="50" charset="-128"/>
                  </a:rPr>
                  <a:t>月点検</a:t>
                </a:r>
                <a:endParaRPr lang="ja-JP" sz="1200" kern="100" dirty="0">
                  <a:effectLst/>
                  <a:highlight>
                    <a:srgbClr val="FFFF99"/>
                  </a:highlight>
                  <a:latin typeface="Times New Roman" panose="02020603050405020304" pitchFamily="18" charset="0"/>
                  <a:ea typeface="游明朝" panose="02020400000000000000" pitchFamily="18" charset="-128"/>
                </a:endParaRPr>
              </a:p>
              <a:p>
                <a:pPr algn="ctr">
                  <a:lnSpc>
                    <a:spcPts val="1200"/>
                  </a:lnSpc>
                </a:pPr>
                <a:r>
                  <a:rPr lang="ja-JP" sz="1050" kern="100" dirty="0">
                    <a:solidFill>
                      <a:srgbClr val="FF0000"/>
                    </a:solidFill>
                    <a:effectLst/>
                    <a:highlight>
                      <a:srgbClr val="FFFF99"/>
                    </a:highlight>
                    <a:latin typeface="Times New Roman" panose="02020603050405020304" pitchFamily="18" charset="0"/>
                    <a:ea typeface="Meiryo UI" panose="020B0604030504040204" pitchFamily="50" charset="-128"/>
                  </a:rPr>
                  <a:t>年点検</a:t>
                </a:r>
                <a:endParaRPr lang="ja-JP" sz="1200" kern="100" dirty="0">
                  <a:effectLst/>
                  <a:highlight>
                    <a:srgbClr val="FFFF99"/>
                  </a:highlight>
                  <a:latin typeface="Times New Roman" panose="02020603050405020304" pitchFamily="18" charset="0"/>
                  <a:ea typeface="游明朝" panose="02020400000000000000" pitchFamily="18" charset="-128"/>
                </a:endParaRPr>
              </a:p>
              <a:p>
                <a:pPr algn="ctr">
                  <a:lnSpc>
                    <a:spcPts val="1200"/>
                  </a:lnSpc>
                </a:pPr>
                <a:r>
                  <a:rPr lang="ja-JP" sz="1050" kern="100" dirty="0">
                    <a:solidFill>
                      <a:srgbClr val="FF0000"/>
                    </a:solidFill>
                    <a:effectLst/>
                    <a:highlight>
                      <a:srgbClr val="FFFF99"/>
                    </a:highlight>
                    <a:latin typeface="Times New Roman" panose="02020603050405020304" pitchFamily="18" charset="0"/>
                    <a:ea typeface="Meiryo UI" panose="020B0604030504040204" pitchFamily="50" charset="-128"/>
                  </a:rPr>
                  <a:t>詳細点検</a:t>
                </a:r>
                <a:endParaRPr lang="ja-JP" sz="1200" kern="100" dirty="0">
                  <a:effectLst/>
                  <a:highlight>
                    <a:srgbClr val="FFFF99"/>
                  </a:highlight>
                  <a:latin typeface="Times New Roman" panose="02020603050405020304" pitchFamily="18" charset="0"/>
                  <a:ea typeface="游明朝" panose="02020400000000000000" pitchFamily="18" charset="-128"/>
                </a:endParaRPr>
              </a:p>
            </p:txBody>
          </p:sp>
        </p:grpSp>
        <p:cxnSp>
          <p:nvCxnSpPr>
            <p:cNvPr id="10" name="直線矢印コネクタ 9">
              <a:extLst>
                <a:ext uri="{FF2B5EF4-FFF2-40B4-BE49-F238E27FC236}">
                  <a16:creationId xmlns:a16="http://schemas.microsoft.com/office/drawing/2014/main" id="{FB556B44-14A0-383D-6F47-D0F942632A8D}"/>
                </a:ext>
              </a:extLst>
            </p:cNvPr>
            <p:cNvCxnSpPr>
              <a:cxnSpLocks/>
            </p:cNvCxnSpPr>
            <p:nvPr/>
          </p:nvCxnSpPr>
          <p:spPr>
            <a:xfrm>
              <a:off x="1117600" y="209493"/>
              <a:ext cx="0" cy="190500"/>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2" name="直線矢印コネクタ 11">
              <a:extLst>
                <a:ext uri="{FF2B5EF4-FFF2-40B4-BE49-F238E27FC236}">
                  <a16:creationId xmlns:a16="http://schemas.microsoft.com/office/drawing/2014/main" id="{CB5EC57C-F2C8-50C8-6331-B639A537DAE0}"/>
                </a:ext>
              </a:extLst>
            </p:cNvPr>
            <p:cNvCxnSpPr>
              <a:cxnSpLocks/>
            </p:cNvCxnSpPr>
            <p:nvPr/>
          </p:nvCxnSpPr>
          <p:spPr>
            <a:xfrm>
              <a:off x="1133360" y="724890"/>
              <a:ext cx="0" cy="173182"/>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3" name="直線矢印コネクタ 12">
              <a:extLst>
                <a:ext uri="{FF2B5EF4-FFF2-40B4-BE49-F238E27FC236}">
                  <a16:creationId xmlns:a16="http://schemas.microsoft.com/office/drawing/2014/main" id="{28BBF48D-324A-65A5-F3FE-A3048FB9D92E}"/>
                </a:ext>
              </a:extLst>
            </p:cNvPr>
            <p:cNvCxnSpPr>
              <a:cxnSpLocks/>
            </p:cNvCxnSpPr>
            <p:nvPr/>
          </p:nvCxnSpPr>
          <p:spPr>
            <a:xfrm>
              <a:off x="1117600" y="1458854"/>
              <a:ext cx="0" cy="173182"/>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4" name="直線矢印コネクタ 13">
              <a:extLst>
                <a:ext uri="{FF2B5EF4-FFF2-40B4-BE49-F238E27FC236}">
                  <a16:creationId xmlns:a16="http://schemas.microsoft.com/office/drawing/2014/main" id="{6804F28F-92A3-6DE3-490B-DE8F4707ED76}"/>
                </a:ext>
              </a:extLst>
            </p:cNvPr>
            <p:cNvCxnSpPr>
              <a:cxnSpLocks/>
            </p:cNvCxnSpPr>
            <p:nvPr/>
          </p:nvCxnSpPr>
          <p:spPr>
            <a:xfrm>
              <a:off x="1117600" y="2063346"/>
              <a:ext cx="0" cy="209551"/>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5" name="直線矢印コネクタ 14">
              <a:extLst>
                <a:ext uri="{FF2B5EF4-FFF2-40B4-BE49-F238E27FC236}">
                  <a16:creationId xmlns:a16="http://schemas.microsoft.com/office/drawing/2014/main" id="{469B2950-0E12-34AA-BA98-1DDFF888F21F}"/>
                </a:ext>
              </a:extLst>
            </p:cNvPr>
            <p:cNvCxnSpPr>
              <a:cxnSpLocks/>
            </p:cNvCxnSpPr>
            <p:nvPr/>
          </p:nvCxnSpPr>
          <p:spPr>
            <a:xfrm>
              <a:off x="1117600" y="3031067"/>
              <a:ext cx="0" cy="190500"/>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6" name="直線矢印コネクタ 15">
              <a:extLst>
                <a:ext uri="{FF2B5EF4-FFF2-40B4-BE49-F238E27FC236}">
                  <a16:creationId xmlns:a16="http://schemas.microsoft.com/office/drawing/2014/main" id="{02469A0D-A06F-59F6-49D1-32C3D360D432}"/>
                </a:ext>
              </a:extLst>
            </p:cNvPr>
            <p:cNvCxnSpPr>
              <a:cxnSpLocks/>
            </p:cNvCxnSpPr>
            <p:nvPr/>
          </p:nvCxnSpPr>
          <p:spPr>
            <a:xfrm>
              <a:off x="1117600" y="3620559"/>
              <a:ext cx="0" cy="143126"/>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7" name="直線矢印コネクタ 16">
              <a:extLst>
                <a:ext uri="{FF2B5EF4-FFF2-40B4-BE49-F238E27FC236}">
                  <a16:creationId xmlns:a16="http://schemas.microsoft.com/office/drawing/2014/main" id="{B60E8546-492D-C886-0FD7-5ACB98B3A076}"/>
                </a:ext>
              </a:extLst>
            </p:cNvPr>
            <p:cNvCxnSpPr>
              <a:cxnSpLocks/>
            </p:cNvCxnSpPr>
            <p:nvPr/>
          </p:nvCxnSpPr>
          <p:spPr>
            <a:xfrm>
              <a:off x="1117600" y="4182533"/>
              <a:ext cx="0" cy="190500"/>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8" name="直線矢印コネクタ 17">
              <a:extLst>
                <a:ext uri="{FF2B5EF4-FFF2-40B4-BE49-F238E27FC236}">
                  <a16:creationId xmlns:a16="http://schemas.microsoft.com/office/drawing/2014/main" id="{570388DA-C0E2-B044-C144-4AB5E3EE5101}"/>
                </a:ext>
              </a:extLst>
            </p:cNvPr>
            <p:cNvCxnSpPr>
              <a:cxnSpLocks/>
            </p:cNvCxnSpPr>
            <p:nvPr/>
          </p:nvCxnSpPr>
          <p:spPr>
            <a:xfrm>
              <a:off x="3422918" y="2024205"/>
              <a:ext cx="0" cy="184404"/>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19" name="直線矢印コネクタ 18">
              <a:extLst>
                <a:ext uri="{FF2B5EF4-FFF2-40B4-BE49-F238E27FC236}">
                  <a16:creationId xmlns:a16="http://schemas.microsoft.com/office/drawing/2014/main" id="{C4E9A709-F907-A640-DA2C-96564C2649BF}"/>
                </a:ext>
              </a:extLst>
            </p:cNvPr>
            <p:cNvCxnSpPr>
              <a:cxnSpLocks/>
            </p:cNvCxnSpPr>
            <p:nvPr/>
          </p:nvCxnSpPr>
          <p:spPr>
            <a:xfrm flipV="1">
              <a:off x="3431226" y="895362"/>
              <a:ext cx="0" cy="172112"/>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20" name="直線矢印コネクタ 19">
              <a:extLst>
                <a:ext uri="{FF2B5EF4-FFF2-40B4-BE49-F238E27FC236}">
                  <a16:creationId xmlns:a16="http://schemas.microsoft.com/office/drawing/2014/main" id="{DAA8EE49-886E-94B7-660D-8C22809EBFC6}"/>
                </a:ext>
              </a:extLst>
            </p:cNvPr>
            <p:cNvCxnSpPr>
              <a:cxnSpLocks/>
            </p:cNvCxnSpPr>
            <p:nvPr/>
          </p:nvCxnSpPr>
          <p:spPr>
            <a:xfrm>
              <a:off x="2006600" y="2616200"/>
              <a:ext cx="2867025" cy="0"/>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21" name="直線矢印コネクタ 20">
              <a:extLst>
                <a:ext uri="{FF2B5EF4-FFF2-40B4-BE49-F238E27FC236}">
                  <a16:creationId xmlns:a16="http://schemas.microsoft.com/office/drawing/2014/main" id="{EBAC8B36-751F-ABDE-1083-75AFDC17D9E7}"/>
                </a:ext>
              </a:extLst>
            </p:cNvPr>
            <p:cNvCxnSpPr>
              <a:cxnSpLocks/>
            </p:cNvCxnSpPr>
            <p:nvPr/>
          </p:nvCxnSpPr>
          <p:spPr>
            <a:xfrm>
              <a:off x="6637867" y="2616200"/>
              <a:ext cx="208915" cy="0"/>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22" name="直線矢印コネクタ 21">
              <a:extLst>
                <a:ext uri="{FF2B5EF4-FFF2-40B4-BE49-F238E27FC236}">
                  <a16:creationId xmlns:a16="http://schemas.microsoft.com/office/drawing/2014/main" id="{D7F0320F-451D-AE6B-9ECA-8F8C502A6D2A}"/>
                </a:ext>
              </a:extLst>
            </p:cNvPr>
            <p:cNvCxnSpPr>
              <a:cxnSpLocks/>
            </p:cNvCxnSpPr>
            <p:nvPr/>
          </p:nvCxnSpPr>
          <p:spPr>
            <a:xfrm>
              <a:off x="5757334" y="3039533"/>
              <a:ext cx="0" cy="752475"/>
            </a:xfrm>
            <a:prstGeom prst="straightConnector1">
              <a:avLst/>
            </a:prstGeom>
            <a:noFill/>
            <a:ln w="25400" cap="flat" cmpd="sng" algn="ctr">
              <a:solidFill>
                <a:srgbClr val="4F81BD">
                  <a:shade val="95000"/>
                  <a:satMod val="105000"/>
                </a:srgbClr>
              </a:solidFill>
              <a:prstDash val="solid"/>
              <a:tailEnd type="triangle" w="med" len="med"/>
            </a:ln>
            <a:effectLst/>
          </p:spPr>
        </p:cxnSp>
        <p:cxnSp>
          <p:nvCxnSpPr>
            <p:cNvPr id="23" name="直線矢印コネクタ 22">
              <a:extLst>
                <a:ext uri="{FF2B5EF4-FFF2-40B4-BE49-F238E27FC236}">
                  <a16:creationId xmlns:a16="http://schemas.microsoft.com/office/drawing/2014/main" id="{147166E8-5490-04D0-2D47-67ABC7134D28}"/>
                </a:ext>
              </a:extLst>
            </p:cNvPr>
            <p:cNvCxnSpPr>
              <a:cxnSpLocks/>
            </p:cNvCxnSpPr>
            <p:nvPr/>
          </p:nvCxnSpPr>
          <p:spPr>
            <a:xfrm flipH="1">
              <a:off x="7957904" y="3208867"/>
              <a:ext cx="1" cy="753532"/>
            </a:xfrm>
            <a:prstGeom prst="straightConnector1">
              <a:avLst/>
            </a:prstGeom>
            <a:noFill/>
            <a:ln w="25400" cap="flat" cmpd="sng" algn="ctr">
              <a:solidFill>
                <a:srgbClr val="4F81BD">
                  <a:shade val="95000"/>
                  <a:satMod val="105000"/>
                </a:srgbClr>
              </a:solidFill>
              <a:prstDash val="solid"/>
              <a:tailEnd type="none" w="med" len="med"/>
            </a:ln>
            <a:effectLst/>
          </p:spPr>
        </p:cxnSp>
        <p:cxnSp>
          <p:nvCxnSpPr>
            <p:cNvPr id="24" name="直線矢印コネクタ 23">
              <a:extLst>
                <a:ext uri="{FF2B5EF4-FFF2-40B4-BE49-F238E27FC236}">
                  <a16:creationId xmlns:a16="http://schemas.microsoft.com/office/drawing/2014/main" id="{ABA70323-1B73-9813-CA19-EF5AE69C2077}"/>
                </a:ext>
              </a:extLst>
            </p:cNvPr>
            <p:cNvCxnSpPr>
              <a:cxnSpLocks/>
            </p:cNvCxnSpPr>
            <p:nvPr/>
          </p:nvCxnSpPr>
          <p:spPr>
            <a:xfrm flipH="1">
              <a:off x="6421659" y="3962400"/>
              <a:ext cx="1536627" cy="0"/>
            </a:xfrm>
            <a:prstGeom prst="straightConnector1">
              <a:avLst/>
            </a:prstGeom>
            <a:noFill/>
            <a:ln w="25400" cap="flat" cmpd="sng" algn="ctr">
              <a:solidFill>
                <a:srgbClr val="4F81BD">
                  <a:shade val="95000"/>
                  <a:satMod val="105000"/>
                </a:srgbClr>
              </a:solidFill>
              <a:prstDash val="solid"/>
              <a:tailEnd type="triangle" w="med" len="med"/>
            </a:ln>
            <a:effectLst/>
          </p:spPr>
        </p:cxnSp>
      </p:grpSp>
      <p:cxnSp>
        <p:nvCxnSpPr>
          <p:cNvPr id="58" name="直線矢印コネクタ 57">
            <a:extLst>
              <a:ext uri="{FF2B5EF4-FFF2-40B4-BE49-F238E27FC236}">
                <a16:creationId xmlns:a16="http://schemas.microsoft.com/office/drawing/2014/main" id="{CCF00CF1-CE3B-69BA-1450-3CFB9BFACFFD}"/>
              </a:ext>
            </a:extLst>
          </p:cNvPr>
          <p:cNvCxnSpPr>
            <a:cxnSpLocks/>
          </p:cNvCxnSpPr>
          <p:nvPr/>
        </p:nvCxnSpPr>
        <p:spPr>
          <a:xfrm>
            <a:off x="1301755" y="6143192"/>
            <a:ext cx="0" cy="171625"/>
          </a:xfrm>
          <a:prstGeom prst="straightConnector1">
            <a:avLst/>
          </a:prstGeom>
          <a:noFill/>
          <a:ln w="25400" cap="flat" cmpd="sng" algn="ctr">
            <a:solidFill>
              <a:srgbClr val="4F81BD">
                <a:shade val="95000"/>
                <a:satMod val="105000"/>
              </a:srgbClr>
            </a:solidFill>
            <a:prstDash val="solid"/>
            <a:tailEnd type="triangle" w="med" len="med"/>
          </a:ln>
          <a:effectLst/>
        </p:spPr>
      </p:cxnSp>
      <p:sp>
        <p:nvSpPr>
          <p:cNvPr id="59" name="テキスト ボックス 58">
            <a:extLst>
              <a:ext uri="{FF2B5EF4-FFF2-40B4-BE49-F238E27FC236}">
                <a16:creationId xmlns:a16="http://schemas.microsoft.com/office/drawing/2014/main" id="{1547B6BF-8675-43E6-99C5-B8785C115312}"/>
              </a:ext>
            </a:extLst>
          </p:cNvPr>
          <p:cNvSpPr txBox="1"/>
          <p:nvPr/>
        </p:nvSpPr>
        <p:spPr>
          <a:xfrm>
            <a:off x="3668076" y="6479327"/>
            <a:ext cx="2842869" cy="276999"/>
          </a:xfrm>
          <a:prstGeom prst="rect">
            <a:avLst/>
          </a:prstGeom>
          <a:noFill/>
        </p:spPr>
        <p:txBody>
          <a:bodyPr wrap="square">
            <a:spAutoFit/>
          </a:bodyPr>
          <a:lstStyle/>
          <a:p>
            <a:pPr algn="ct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図3.11‑4　定期点検の業務フロー</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1">
            <a:extLst>
              <a:ext uri="{FF2B5EF4-FFF2-40B4-BE49-F238E27FC236}">
                <a16:creationId xmlns:a16="http://schemas.microsoft.com/office/drawing/2014/main" id="{521BFE52-2894-E417-848E-2FAA854E7BB1}"/>
              </a:ext>
            </a:extLst>
          </p:cNvPr>
          <p:cNvSpPr txBox="1">
            <a:spLocks/>
          </p:cNvSpPr>
          <p:nvPr/>
        </p:nvSpPr>
        <p:spPr>
          <a:xfrm>
            <a:off x="7902657" y="5102234"/>
            <a:ext cx="809625" cy="276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x-none" sz="1050" kern="100" dirty="0">
                <a:solidFill>
                  <a:sysClr val="windowText" lastClr="000000"/>
                </a:solidFill>
                <a:effectLst/>
                <a:latin typeface="Meiryo UI" panose="020B0604030504040204" pitchFamily="50" charset="-128"/>
                <a:ea typeface="ＭＳ 明朝" panose="02020609040205080304" pitchFamily="17" charset="-128"/>
                <a:cs typeface="Times New Roman" panose="02020603050405020304" pitchFamily="18" charset="0"/>
              </a:rPr>
              <a:t>調査必要</a:t>
            </a:r>
            <a:endParaRPr lang="ja-JP" sz="105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8" name="直線矢印コネクタ 7">
            <a:extLst>
              <a:ext uri="{FF2B5EF4-FFF2-40B4-BE49-F238E27FC236}">
                <a16:creationId xmlns:a16="http://schemas.microsoft.com/office/drawing/2014/main" id="{56F8A9C3-8D48-1E6D-8729-275E20512947}"/>
              </a:ext>
            </a:extLst>
          </p:cNvPr>
          <p:cNvCxnSpPr>
            <a:cxnSpLocks/>
          </p:cNvCxnSpPr>
          <p:nvPr/>
        </p:nvCxnSpPr>
        <p:spPr>
          <a:xfrm flipH="1">
            <a:off x="6366998" y="4832739"/>
            <a:ext cx="1382309" cy="566914"/>
          </a:xfrm>
          <a:prstGeom prst="straightConnector1">
            <a:avLst/>
          </a:prstGeom>
          <a:noFill/>
          <a:ln w="25400" cap="flat" cmpd="sng" algn="ctr">
            <a:solidFill>
              <a:srgbClr val="4F81BD">
                <a:shade val="95000"/>
                <a:satMod val="105000"/>
              </a:srgbClr>
            </a:solidFill>
            <a:prstDash val="solid"/>
            <a:tailEnd type="triangle" w="med" len="med"/>
          </a:ln>
          <a:effectLst/>
        </p:spPr>
      </p:cxnSp>
      <p:sp>
        <p:nvSpPr>
          <p:cNvPr id="61" name="テキスト ボックス 1">
            <a:extLst>
              <a:ext uri="{FF2B5EF4-FFF2-40B4-BE49-F238E27FC236}">
                <a16:creationId xmlns:a16="http://schemas.microsoft.com/office/drawing/2014/main" id="{63A6B9C2-6B69-4780-C6A8-88136CA29F55}"/>
              </a:ext>
            </a:extLst>
          </p:cNvPr>
          <p:cNvSpPr txBox="1">
            <a:spLocks/>
          </p:cNvSpPr>
          <p:nvPr/>
        </p:nvSpPr>
        <p:spPr>
          <a:xfrm>
            <a:off x="6366640" y="4909143"/>
            <a:ext cx="809625" cy="276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x-none" sz="1050" kern="100" dirty="0">
                <a:solidFill>
                  <a:sysClr val="windowText" lastClr="000000"/>
                </a:solidFill>
                <a:effectLst/>
                <a:latin typeface="Meiryo UI" panose="020B0604030504040204" pitchFamily="50" charset="-128"/>
                <a:ea typeface="ＭＳ 明朝" panose="02020609040205080304" pitchFamily="17" charset="-128"/>
                <a:cs typeface="Times New Roman" panose="02020603050405020304" pitchFamily="18" charset="0"/>
              </a:rPr>
              <a:t>調査</a:t>
            </a:r>
            <a:r>
              <a:rPr lang="ja-JP" altLang="en-US" sz="1050" kern="100" dirty="0">
                <a:solidFill>
                  <a:sysClr val="windowText" lastClr="000000"/>
                </a:solidFill>
                <a:effectLst/>
                <a:latin typeface="Meiryo UI" panose="020B0604030504040204" pitchFamily="50" charset="-128"/>
                <a:ea typeface="ＭＳ 明朝" panose="02020609040205080304" pitchFamily="17" charset="-128"/>
                <a:cs typeface="Times New Roman" panose="02020603050405020304" pitchFamily="18" charset="0"/>
              </a:rPr>
              <a:t>不</a:t>
            </a:r>
            <a:r>
              <a:rPr lang="x-none" sz="1050" kern="100" dirty="0">
                <a:solidFill>
                  <a:sysClr val="windowText" lastClr="000000"/>
                </a:solidFill>
                <a:effectLst/>
                <a:latin typeface="Meiryo UI" panose="020B0604030504040204" pitchFamily="50" charset="-128"/>
                <a:ea typeface="ＭＳ 明朝" panose="02020609040205080304" pitchFamily="17" charset="-128"/>
                <a:cs typeface="Times New Roman" panose="02020603050405020304" pitchFamily="18" charset="0"/>
              </a:rPr>
              <a:t>要</a:t>
            </a:r>
            <a:endParaRPr lang="ja-JP" sz="105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47316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1121762"/>
            <a:ext cx="4398905" cy="5626533"/>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1133792"/>
            <a:ext cx="4343354" cy="5626533"/>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319AE0D8-1C7B-4494-8673-321FC132AADD}"/>
              </a:ext>
            </a:extLst>
          </p:cNvPr>
          <p:cNvSpPr txBox="1"/>
          <p:nvPr/>
        </p:nvSpPr>
        <p:spPr>
          <a:xfrm>
            <a:off x="91447" y="474563"/>
            <a:ext cx="2917475" cy="369332"/>
          </a:xfrm>
          <a:prstGeom prst="rect">
            <a:avLst/>
          </a:prstGeom>
          <a:noFill/>
        </p:spPr>
        <p:txBody>
          <a:bodyPr wrap="square">
            <a:spAutoFit/>
          </a:bodyPr>
          <a:lstStyle/>
          <a:p>
            <a:pPr algn="just">
              <a:spcBef>
                <a:spcPts val="600"/>
              </a:spcBef>
              <a:spcAft>
                <a:spcPts val="600"/>
              </a:spcAft>
            </a:pPr>
            <a:r>
              <a:rPr lang="en-US" altLang="ja-JP" b="1"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800" b="1" kern="1200" dirty="0">
                <a:effectLst/>
                <a:latin typeface="Meiryo UI" panose="020B0604030504040204" pitchFamily="50" charset="-128"/>
                <a:ea typeface="Meiryo UI" panose="020B0604030504040204" pitchFamily="50" charset="-128"/>
                <a:cs typeface="Times New Roman" panose="02020603050405020304" pitchFamily="18" charset="0"/>
              </a:rPr>
              <a:t>　長寿命化計画の構成</a:t>
            </a:r>
          </a:p>
        </p:txBody>
      </p:sp>
      <p:sp>
        <p:nvSpPr>
          <p:cNvPr id="19" name="テキスト ボックス 18">
            <a:extLst>
              <a:ext uri="{FF2B5EF4-FFF2-40B4-BE49-F238E27FC236}">
                <a16:creationId xmlns:a16="http://schemas.microsoft.com/office/drawing/2014/main" id="{4B5D52EC-C108-4D3A-AE23-BB77107D5AEA}"/>
              </a:ext>
            </a:extLst>
          </p:cNvPr>
          <p:cNvSpPr txBox="1"/>
          <p:nvPr/>
        </p:nvSpPr>
        <p:spPr>
          <a:xfrm>
            <a:off x="144146" y="813117"/>
            <a:ext cx="2423766" cy="369332"/>
          </a:xfrm>
          <a:prstGeom prst="rect">
            <a:avLst/>
          </a:prstGeom>
          <a:noFill/>
        </p:spPr>
        <p:txBody>
          <a:bodyPr wrap="square">
            <a:spAutoFit/>
          </a:bodyPr>
          <a:lstStyle/>
          <a:p>
            <a:r>
              <a:rPr lang="ja-JP" altLang="ja-JP" sz="1800" b="1"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8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dirty="0">
                <a:effectLst/>
                <a:latin typeface="Meiryo UI" panose="020B0604030504040204" pitchFamily="50" charset="-128"/>
                <a:ea typeface="Meiryo UI" panose="020B0604030504040204" pitchFamily="50" charset="-128"/>
                <a:cs typeface="Times New Roman" panose="02020603050405020304" pitchFamily="18" charset="0"/>
              </a:rPr>
              <a:t>１　本計画の構成</a:t>
            </a:r>
            <a:endParaRPr lang="ja-JP" altLang="en-US"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7FF8705-B597-4A6D-82C4-8373FA4C4E1F}"/>
              </a:ext>
            </a:extLst>
          </p:cNvPr>
          <p:cNvSpPr txBox="1"/>
          <p:nvPr/>
        </p:nvSpPr>
        <p:spPr>
          <a:xfrm>
            <a:off x="358174" y="1323788"/>
            <a:ext cx="3959384" cy="830997"/>
          </a:xfrm>
          <a:prstGeom prst="rect">
            <a:avLst/>
          </a:prstGeom>
          <a:noFill/>
        </p:spPr>
        <p:txBody>
          <a:bodyPr wrap="square">
            <a:spAutoFit/>
          </a:bodyPr>
          <a:lstStyle/>
          <a:p>
            <a:pPr indent="133350" algn="just"/>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本計画は、国の「インフラ長寿命化基本計画」に基づき、大阪府が策定した「大阪府都市基盤施設長寿命化計画」の行動計画として、道路分野・施設ごとの具体的な対応方針を定めたものである。</a:t>
            </a:r>
          </a:p>
        </p:txBody>
      </p:sp>
      <p:sp>
        <p:nvSpPr>
          <p:cNvPr id="22" name="テキスト ボックス 21">
            <a:extLst>
              <a:ext uri="{FF2B5EF4-FFF2-40B4-BE49-F238E27FC236}">
                <a16:creationId xmlns:a16="http://schemas.microsoft.com/office/drawing/2014/main" id="{13BF9E25-2D43-4C6D-9AE5-9BFC78931234}"/>
              </a:ext>
            </a:extLst>
          </p:cNvPr>
          <p:cNvSpPr txBox="1"/>
          <p:nvPr/>
        </p:nvSpPr>
        <p:spPr>
          <a:xfrm>
            <a:off x="447427" y="5762621"/>
            <a:ext cx="3870132" cy="230832"/>
          </a:xfrm>
          <a:prstGeom prst="rect">
            <a:avLst/>
          </a:prstGeom>
          <a:noFill/>
        </p:spPr>
        <p:txBody>
          <a:bodyPr wrap="square">
            <a:spAutoFit/>
          </a:bodyPr>
          <a:lstStyle/>
          <a:p>
            <a:pPr>
              <a:spcAft>
                <a:spcPts val="600"/>
              </a:spcAft>
            </a:pPr>
            <a:r>
              <a:rPr lang="ja-JP" altLang="ja-JP" sz="9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a:t>
            </a:r>
            <a:r>
              <a:rPr lang="en-US" altLang="ja-JP" sz="9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1.1‑1</a:t>
            </a:r>
            <a:r>
              <a:rPr lang="ja-JP" altLang="ja-JP" sz="9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「大阪府都市基盤施設長寿命化計画」における本計画の位置づけ</a:t>
            </a:r>
          </a:p>
        </p:txBody>
      </p:sp>
      <p:sp>
        <p:nvSpPr>
          <p:cNvPr id="24" name="テキスト ボックス 23">
            <a:extLst>
              <a:ext uri="{FF2B5EF4-FFF2-40B4-BE49-F238E27FC236}">
                <a16:creationId xmlns:a16="http://schemas.microsoft.com/office/drawing/2014/main" id="{F1528B16-EC41-4717-B07E-224F080850AA}"/>
              </a:ext>
            </a:extLst>
          </p:cNvPr>
          <p:cNvSpPr txBox="1"/>
          <p:nvPr/>
        </p:nvSpPr>
        <p:spPr>
          <a:xfrm>
            <a:off x="4783906" y="1337629"/>
            <a:ext cx="2667010" cy="276999"/>
          </a:xfrm>
          <a:prstGeom prst="rect">
            <a:avLst/>
          </a:prstGeom>
          <a:noFill/>
        </p:spPr>
        <p:txBody>
          <a:bodyPr wrap="square">
            <a:spAutoFit/>
          </a:bodyPr>
          <a:lstStyle/>
          <a:p>
            <a:pPr indent="133350" algn="just"/>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本計画の構成は以下のとおりである。</a:t>
            </a:r>
          </a:p>
        </p:txBody>
      </p:sp>
      <p:sp>
        <p:nvSpPr>
          <p:cNvPr id="31" name="テキスト ボックス 30">
            <a:extLst>
              <a:ext uri="{FF2B5EF4-FFF2-40B4-BE49-F238E27FC236}">
                <a16:creationId xmlns:a16="http://schemas.microsoft.com/office/drawing/2014/main" id="{006BF83B-F216-44B0-A871-ED8ACDFD7716}"/>
              </a:ext>
            </a:extLst>
          </p:cNvPr>
          <p:cNvSpPr txBox="1"/>
          <p:nvPr/>
        </p:nvSpPr>
        <p:spPr>
          <a:xfrm>
            <a:off x="6031872" y="1614628"/>
            <a:ext cx="1888435" cy="276999"/>
          </a:xfrm>
          <a:prstGeom prst="rect">
            <a:avLst/>
          </a:prstGeom>
          <a:noFill/>
        </p:spPr>
        <p:txBody>
          <a:bodyPr wrap="square">
            <a:spAutoFit/>
          </a:bodyPr>
          <a:lstStyle/>
          <a:p>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1.1‑1</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本計画の構成</a:t>
            </a:r>
            <a:endParaRPr lang="ja-JP" altLang="en-US" sz="1200" dirty="0">
              <a:highlight>
                <a:srgbClr val="FFFF99"/>
              </a:highlight>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E7B94005-A401-41DC-B53F-AAD35A60D9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33" y="2342076"/>
            <a:ext cx="4072025" cy="3008857"/>
          </a:xfrm>
          <a:prstGeom prst="rect">
            <a:avLst/>
          </a:prstGeom>
          <a:noFill/>
          <a:ln>
            <a:noFill/>
          </a:ln>
        </p:spPr>
      </p:pic>
      <p:graphicFrame>
        <p:nvGraphicFramePr>
          <p:cNvPr id="33" name="表 32">
            <a:extLst>
              <a:ext uri="{FF2B5EF4-FFF2-40B4-BE49-F238E27FC236}">
                <a16:creationId xmlns:a16="http://schemas.microsoft.com/office/drawing/2014/main" id="{9E32ADBC-5776-4619-82CD-F4A1EA27795D}"/>
              </a:ext>
            </a:extLst>
          </p:cNvPr>
          <p:cNvGraphicFramePr>
            <a:graphicFrameLocks noGrp="1"/>
          </p:cNvGraphicFramePr>
          <p:nvPr/>
        </p:nvGraphicFramePr>
        <p:xfrm>
          <a:off x="4719768" y="1991603"/>
          <a:ext cx="4282856" cy="3709801"/>
        </p:xfrm>
        <a:graphic>
          <a:graphicData uri="http://schemas.openxmlformats.org/drawingml/2006/table">
            <a:tbl>
              <a:tblPr firstRow="1" firstCol="1" bandRow="1">
                <a:tableStyleId>{5C22544A-7EE6-4342-B048-85BDC9FD1C3A}</a:tableStyleId>
              </a:tblPr>
              <a:tblGrid>
                <a:gridCol w="281470">
                  <a:extLst>
                    <a:ext uri="{9D8B030D-6E8A-4147-A177-3AD203B41FA5}">
                      <a16:colId xmlns:a16="http://schemas.microsoft.com/office/drawing/2014/main" val="234384590"/>
                    </a:ext>
                  </a:extLst>
                </a:gridCol>
                <a:gridCol w="685800">
                  <a:extLst>
                    <a:ext uri="{9D8B030D-6E8A-4147-A177-3AD203B41FA5}">
                      <a16:colId xmlns:a16="http://schemas.microsoft.com/office/drawing/2014/main" val="726442391"/>
                    </a:ext>
                  </a:extLst>
                </a:gridCol>
                <a:gridCol w="1532466">
                  <a:extLst>
                    <a:ext uri="{9D8B030D-6E8A-4147-A177-3AD203B41FA5}">
                      <a16:colId xmlns:a16="http://schemas.microsoft.com/office/drawing/2014/main" val="3339166739"/>
                    </a:ext>
                  </a:extLst>
                </a:gridCol>
                <a:gridCol w="1783120">
                  <a:extLst>
                    <a:ext uri="{9D8B030D-6E8A-4147-A177-3AD203B41FA5}">
                      <a16:colId xmlns:a16="http://schemas.microsoft.com/office/drawing/2014/main" val="1423271364"/>
                    </a:ext>
                  </a:extLst>
                </a:gridCol>
              </a:tblGrid>
              <a:tr h="266806">
                <a:tc>
                  <a:txBody>
                    <a:bodyPr/>
                    <a:lstStyle/>
                    <a:p>
                      <a:pPr marL="38100" indent="-76200" algn="ctr">
                        <a:tabLst>
                          <a:tab pos="146685" algn="l"/>
                        </a:tabLst>
                      </a:pPr>
                      <a:r>
                        <a:rPr lang="ja-JP" sz="900" b="0" dirty="0">
                          <a:solidFill>
                            <a:sysClr val="windowText" lastClr="000000"/>
                          </a:solidFill>
                          <a:effectLst/>
                          <a:latin typeface="Meiryo UI" panose="020B0604030504040204" pitchFamily="50" charset="-128"/>
                          <a:ea typeface="Meiryo UI" panose="020B0604030504040204" pitchFamily="50" charset="-128"/>
                        </a:rPr>
                        <a:t>章</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628650" indent="-228600" algn="ctr">
                        <a:tabLst>
                          <a:tab pos="146685" algn="l"/>
                        </a:tabLst>
                      </a:pPr>
                      <a:r>
                        <a:rPr lang="ja-JP" sz="900" b="0" dirty="0">
                          <a:solidFill>
                            <a:sysClr val="windowText" lastClr="000000"/>
                          </a:solidFill>
                          <a:effectLst/>
                          <a:latin typeface="Meiryo UI" panose="020B0604030504040204" pitchFamily="50" charset="-128"/>
                          <a:ea typeface="Meiryo UI" panose="020B0604030504040204" pitchFamily="50" charset="-128"/>
                        </a:rPr>
                        <a:t>章タイトル</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marL="628650" indent="-228600" algn="ctr">
                        <a:tabLst>
                          <a:tab pos="146685" algn="l"/>
                        </a:tabLst>
                      </a:pPr>
                      <a:r>
                        <a:rPr lang="ja-JP" sz="900" b="0" dirty="0">
                          <a:solidFill>
                            <a:sysClr val="windowText" lastClr="000000"/>
                          </a:solidFill>
                          <a:effectLst/>
                          <a:latin typeface="Meiryo UI" panose="020B0604030504040204" pitchFamily="50" charset="-128"/>
                          <a:ea typeface="Meiryo UI" panose="020B0604030504040204" pitchFamily="50" charset="-128"/>
                        </a:rPr>
                        <a:t>対象施設</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68995112"/>
                  </a:ext>
                </a:extLst>
              </a:tr>
              <a:tr h="239255">
                <a:tc>
                  <a:txBody>
                    <a:bodyPr/>
                    <a:lstStyle/>
                    <a:p>
                      <a:pPr marL="38100" indent="-76200" algn="ctr">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1</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lgn="l">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長寿命化計画の構成</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全施設共通</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1677490"/>
                  </a:ext>
                </a:extLst>
              </a:tr>
              <a:tr h="239255">
                <a:tc>
                  <a:txBody>
                    <a:bodyPr/>
                    <a:lstStyle/>
                    <a:p>
                      <a:pPr marL="38100" indent="-76200" algn="ctr">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2</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lgn="l">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戦略的維持管理の方針</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全施設共通</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0629153"/>
                  </a:ext>
                </a:extLst>
              </a:tr>
              <a:tr h="244083">
                <a:tc rowSpan="11">
                  <a:txBody>
                    <a:bodyPr/>
                    <a:lstStyle/>
                    <a:p>
                      <a:pPr marL="122238" indent="-244475" algn="ctr">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1">
                  <a:txBody>
                    <a:bodyPr/>
                    <a:lstStyle/>
                    <a:p>
                      <a:pPr marL="0" indent="0" algn="l">
                        <a:lnSpc>
                          <a:spcPts val="1300"/>
                        </a:lnSpc>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効率的・効果的な</a:t>
                      </a:r>
                    </a:p>
                    <a:p>
                      <a:pPr marL="0" indent="0" algn="l">
                        <a:lnSpc>
                          <a:spcPts val="1300"/>
                        </a:lnSpc>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維持管理の推進</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3.1</a:t>
                      </a:r>
                      <a:r>
                        <a:rPr lang="ja-JP" sz="900" b="0" dirty="0">
                          <a:solidFill>
                            <a:srgbClr val="FF0000"/>
                          </a:solidFill>
                          <a:effectLst/>
                          <a:latin typeface="Meiryo UI" panose="020B0604030504040204" pitchFamily="50" charset="-128"/>
                          <a:ea typeface="Meiryo UI" panose="020B0604030504040204" pitchFamily="50" charset="-128"/>
                        </a:rPr>
                        <a:t>【橋梁編】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橋梁</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356960"/>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3.2</a:t>
                      </a:r>
                      <a:r>
                        <a:rPr lang="ja-JP" sz="900" b="0" dirty="0">
                          <a:solidFill>
                            <a:srgbClr val="FF0000"/>
                          </a:solidFill>
                          <a:effectLst/>
                          <a:latin typeface="Meiryo UI" panose="020B0604030504040204" pitchFamily="50" charset="-128"/>
                          <a:ea typeface="Meiryo UI" panose="020B0604030504040204" pitchFamily="50" charset="-128"/>
                        </a:rPr>
                        <a:t>【トンネル編</a:t>
                      </a:r>
                      <a:r>
                        <a:rPr lang="en-US" sz="900" b="0" dirty="0">
                          <a:solidFill>
                            <a:srgbClr val="FF0000"/>
                          </a:solidFill>
                          <a:effectLst/>
                          <a:latin typeface="Meiryo UI" panose="020B0604030504040204" pitchFamily="50" charset="-128"/>
                          <a:ea typeface="Meiryo UI" panose="020B0604030504040204" pitchFamily="50" charset="-128"/>
                        </a:rPr>
                        <a:t>  </a:t>
                      </a:r>
                      <a:r>
                        <a:rPr lang="ja-JP" sz="900" b="0" dirty="0">
                          <a:solidFill>
                            <a:srgbClr val="FF0000"/>
                          </a:solidFill>
                          <a:effectLst/>
                          <a:latin typeface="Meiryo UI" panose="020B0604030504040204" pitchFamily="50" charset="-128"/>
                          <a:ea typeface="Meiryo UI" panose="020B0604030504040204" pitchFamily="50" charset="-128"/>
                        </a:rPr>
                        <a:t>】</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トンネル</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229779"/>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3.3</a:t>
                      </a:r>
                      <a:r>
                        <a:rPr lang="ja-JP" sz="900" b="0" dirty="0">
                          <a:solidFill>
                            <a:srgbClr val="FF0000"/>
                          </a:solidFill>
                          <a:effectLst/>
                          <a:latin typeface="Meiryo UI" panose="020B0604030504040204" pitchFamily="50" charset="-128"/>
                          <a:ea typeface="Meiryo UI" panose="020B0604030504040204" pitchFamily="50" charset="-128"/>
                        </a:rPr>
                        <a:t>【横断歩道橋編】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横断歩道橋</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997827"/>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050" algn="l"/>
                        </a:tabLst>
                      </a:pPr>
                      <a:r>
                        <a:rPr lang="en-US" sz="900" b="0" dirty="0">
                          <a:solidFill>
                            <a:srgbClr val="FF0000"/>
                          </a:solidFill>
                          <a:effectLst/>
                          <a:latin typeface="Meiryo UI" panose="020B0604030504040204" pitchFamily="50" charset="-128"/>
                          <a:ea typeface="Meiryo UI" panose="020B0604030504040204" pitchFamily="50" charset="-128"/>
                        </a:rPr>
                        <a:t>3.4</a:t>
                      </a:r>
                      <a:r>
                        <a:rPr lang="ja-JP" sz="900" b="0" dirty="0">
                          <a:solidFill>
                            <a:srgbClr val="FF0000"/>
                          </a:solidFill>
                          <a:effectLst/>
                          <a:latin typeface="Meiryo UI" panose="020B0604030504040204" pitchFamily="50" charset="-128"/>
                          <a:ea typeface="Meiryo UI" panose="020B0604030504040204" pitchFamily="50" charset="-128"/>
                        </a:rPr>
                        <a:t>【シェッド・大型カルバート編】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シェッド・大型カルバート</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322641"/>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050" algn="l"/>
                          <a:tab pos="541338" algn="l"/>
                        </a:tabLst>
                      </a:pPr>
                      <a:r>
                        <a:rPr lang="en-US" sz="900" b="0" dirty="0">
                          <a:solidFill>
                            <a:srgbClr val="FF0000"/>
                          </a:solidFill>
                          <a:effectLst/>
                          <a:latin typeface="Meiryo UI" panose="020B0604030504040204" pitchFamily="50" charset="-128"/>
                          <a:ea typeface="Meiryo UI" panose="020B0604030504040204" pitchFamily="50" charset="-128"/>
                        </a:rPr>
                        <a:t>3.5</a:t>
                      </a:r>
                      <a:r>
                        <a:rPr lang="ja-JP" sz="900" b="0" dirty="0">
                          <a:solidFill>
                            <a:srgbClr val="FF0000"/>
                          </a:solidFill>
                          <a:effectLst/>
                          <a:latin typeface="Meiryo UI" panose="020B0604030504040204" pitchFamily="50" charset="-128"/>
                          <a:ea typeface="Meiryo UI" panose="020B0604030504040204" pitchFamily="50" charset="-128"/>
                        </a:rPr>
                        <a:t>【門型標識編】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050" algn="l"/>
                        </a:tabLst>
                      </a:pPr>
                      <a:r>
                        <a:rPr lang="ja-JP" sz="900" b="0" dirty="0">
                          <a:solidFill>
                            <a:srgbClr val="FF0000"/>
                          </a:solidFill>
                          <a:effectLst/>
                          <a:latin typeface="Meiryo UI" panose="020B0604030504040204" pitchFamily="50" charset="-128"/>
                          <a:ea typeface="Meiryo UI" panose="020B0604030504040204" pitchFamily="50" charset="-128"/>
                        </a:rPr>
                        <a:t>門型の案内標識、道路情報板</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334007"/>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050" algn="l"/>
                        </a:tabLst>
                      </a:pPr>
                      <a:r>
                        <a:rPr lang="en-US" sz="900" b="0" dirty="0">
                          <a:solidFill>
                            <a:srgbClr val="FF0000"/>
                          </a:solidFill>
                          <a:effectLst/>
                          <a:latin typeface="Meiryo UI" panose="020B0604030504040204" pitchFamily="50" charset="-128"/>
                          <a:ea typeface="Meiryo UI" panose="020B0604030504040204" pitchFamily="50" charset="-128"/>
                        </a:rPr>
                        <a:t>3.6</a:t>
                      </a:r>
                      <a:r>
                        <a:rPr lang="ja-JP" sz="900" b="0" dirty="0">
                          <a:solidFill>
                            <a:srgbClr val="FF0000"/>
                          </a:solidFill>
                          <a:effectLst/>
                          <a:latin typeface="Meiryo UI" panose="020B0604030504040204" pitchFamily="50" charset="-128"/>
                          <a:ea typeface="Meiryo UI" panose="020B0604030504040204" pitchFamily="50" charset="-128"/>
                        </a:rPr>
                        <a:t>【舗装編】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舗装</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554889"/>
                  </a:ext>
                </a:extLst>
              </a:tr>
              <a:tr h="317456">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3.7</a:t>
                      </a:r>
                      <a:r>
                        <a:rPr lang="ja-JP" sz="900" b="0" dirty="0">
                          <a:solidFill>
                            <a:srgbClr val="FF0000"/>
                          </a:solidFill>
                          <a:effectLst/>
                          <a:latin typeface="Meiryo UI" panose="020B0604030504040204" pitchFamily="50" charset="-128"/>
                          <a:ea typeface="Meiryo UI" panose="020B0604030504040204" pitchFamily="50" charset="-128"/>
                        </a:rPr>
                        <a:t>【小規模附属物編】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ts val="1300"/>
                        </a:lnSpc>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門型以外の案内標識</a:t>
                      </a:r>
                    </a:p>
                    <a:p>
                      <a:pPr marL="0" indent="0" algn="l">
                        <a:lnSpc>
                          <a:spcPts val="1300"/>
                        </a:lnSpc>
                        <a:spcAft>
                          <a:spcPts val="0"/>
                        </a:spcAft>
                        <a:tabLst>
                          <a:tab pos="146050" algn="l"/>
                        </a:tabLst>
                      </a:pPr>
                      <a:r>
                        <a:rPr lang="zh-TW" sz="900" b="0" dirty="0">
                          <a:solidFill>
                            <a:srgbClr val="FF0000"/>
                          </a:solidFill>
                          <a:effectLst/>
                          <a:latin typeface="Meiryo UI" panose="020B0604030504040204" pitchFamily="50" charset="-128"/>
                          <a:ea typeface="Meiryo UI" panose="020B0604030504040204" pitchFamily="50" charset="-128"/>
                        </a:rPr>
                        <a:t>道路情報板、道路照明</a:t>
                      </a:r>
                      <a:r>
                        <a:rPr lang="en-US" sz="900" b="0" dirty="0">
                          <a:solidFill>
                            <a:srgbClr val="FF0000"/>
                          </a:solidFill>
                          <a:effectLst/>
                          <a:latin typeface="Meiryo UI" panose="020B0604030504040204" pitchFamily="50" charset="-128"/>
                          <a:ea typeface="Meiryo UI" panose="020B0604030504040204" pitchFamily="50" charset="-128"/>
                        </a:rPr>
                        <a:t>  </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832972"/>
                  </a:ext>
                </a:extLst>
              </a:tr>
              <a:tr h="450282">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3.8</a:t>
                      </a:r>
                      <a:r>
                        <a:rPr lang="ja-JP" sz="900" b="0" dirty="0">
                          <a:solidFill>
                            <a:srgbClr val="FF0000"/>
                          </a:solidFill>
                          <a:effectLst/>
                          <a:latin typeface="Meiryo UI" panose="020B0604030504040204" pitchFamily="50" charset="-128"/>
                          <a:ea typeface="Meiryo UI" panose="020B0604030504040204" pitchFamily="50" charset="-128"/>
                        </a:rPr>
                        <a:t>【道路法面・道路土工編】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ts val="1300"/>
                        </a:lnSpc>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自然斜面、切土・斜面安定施設</a:t>
                      </a:r>
                    </a:p>
                    <a:p>
                      <a:pPr marL="0" indent="0" algn="l">
                        <a:lnSpc>
                          <a:spcPts val="1300"/>
                        </a:lnSpc>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盛土、擁壁、カルバート</a:t>
                      </a:r>
                      <a:r>
                        <a:rPr lang="en-US" sz="900" b="0" dirty="0">
                          <a:solidFill>
                            <a:srgbClr val="FF0000"/>
                          </a:solidFill>
                          <a:effectLst/>
                          <a:latin typeface="Meiryo UI" panose="020B0604030504040204" pitchFamily="50" charset="-128"/>
                          <a:ea typeface="Meiryo UI" panose="020B0604030504040204" pitchFamily="50" charset="-128"/>
                        </a:rPr>
                        <a:t>    </a:t>
                      </a:r>
                      <a:r>
                        <a:rPr lang="ja-JP" sz="900" b="0" baseline="30000" dirty="0">
                          <a:solidFill>
                            <a:srgbClr val="FF0000"/>
                          </a:solidFill>
                          <a:effectLst/>
                          <a:latin typeface="Meiryo UI" panose="020B0604030504040204" pitchFamily="50" charset="-128"/>
                          <a:ea typeface="Meiryo UI" panose="020B0604030504040204" pitchFamily="50" charset="-128"/>
                        </a:rPr>
                        <a:t>※</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023377"/>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3.9</a:t>
                      </a:r>
                      <a:r>
                        <a:rPr lang="ja-JP" sz="900" b="0" dirty="0">
                          <a:solidFill>
                            <a:srgbClr val="FF0000"/>
                          </a:solidFill>
                          <a:effectLst/>
                          <a:latin typeface="Meiryo UI" panose="020B0604030504040204" pitchFamily="50" charset="-128"/>
                          <a:ea typeface="Meiryo UI" panose="020B0604030504040204" pitchFamily="50" charset="-128"/>
                        </a:rPr>
                        <a:t>【モノレール編】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モノレール</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884827"/>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latin typeface="Meiryo UI" panose="020B0604030504040204" pitchFamily="50" charset="-128"/>
                          <a:ea typeface="Meiryo UI" panose="020B0604030504040204" pitchFamily="50" charset="-128"/>
                        </a:rPr>
                        <a:t>3.10</a:t>
                      </a:r>
                      <a:r>
                        <a:rPr lang="ja-JP" sz="900" b="0" dirty="0">
                          <a:solidFill>
                            <a:srgbClr val="FF0000"/>
                          </a:solidFill>
                          <a:effectLst/>
                          <a:latin typeface="Meiryo UI" panose="020B0604030504040204" pitchFamily="50" charset="-128"/>
                          <a:ea typeface="Meiryo UI" panose="020B0604030504040204" pitchFamily="50" charset="-128"/>
                        </a:rPr>
                        <a:t>【街路樹編】</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latin typeface="Meiryo UI" panose="020B0604030504040204" pitchFamily="50" charset="-128"/>
                          <a:ea typeface="Meiryo UI" panose="020B0604030504040204" pitchFamily="50" charset="-128"/>
                        </a:rPr>
                        <a:t>街路樹</a:t>
                      </a:r>
                      <a:endParaRPr lang="ja-JP" sz="9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5110577"/>
                  </a:ext>
                </a:extLst>
              </a:tr>
              <a:tr h="244083">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en-US" sz="900" b="0" dirty="0">
                          <a:solidFill>
                            <a:srgbClr val="FF0000"/>
                          </a:solidFill>
                          <a:effectLst/>
                          <a:highlight>
                            <a:srgbClr val="FFFF99"/>
                          </a:highlight>
                          <a:latin typeface="Meiryo UI" panose="020B0604030504040204" pitchFamily="50" charset="-128"/>
                          <a:ea typeface="Meiryo UI" panose="020B0604030504040204" pitchFamily="50" charset="-128"/>
                        </a:rPr>
                        <a:t>3.11</a:t>
                      </a:r>
                      <a:r>
                        <a:rPr lang="ja-JP" sz="900" b="0" dirty="0">
                          <a:solidFill>
                            <a:srgbClr val="FF0000"/>
                          </a:solidFill>
                          <a:effectLst/>
                          <a:highlight>
                            <a:srgbClr val="FFFF99"/>
                          </a:highlight>
                          <a:latin typeface="Meiryo UI" panose="020B0604030504040204" pitchFamily="50" charset="-128"/>
                          <a:ea typeface="Meiryo UI" panose="020B0604030504040204" pitchFamily="50" charset="-128"/>
                        </a:rPr>
                        <a:t>【道路関連設備編】</a:t>
                      </a:r>
                      <a:endParaRPr lang="ja-JP" sz="900" b="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tabLst>
                          <a:tab pos="146685" algn="l"/>
                        </a:tabLst>
                      </a:pPr>
                      <a:r>
                        <a:rPr lang="ja-JP" sz="900" b="0" dirty="0">
                          <a:solidFill>
                            <a:srgbClr val="FF0000"/>
                          </a:solidFill>
                          <a:effectLst/>
                          <a:highlight>
                            <a:srgbClr val="FFFF99"/>
                          </a:highlight>
                          <a:latin typeface="Meiryo UI" panose="020B0604030504040204" pitchFamily="50" charset="-128"/>
                          <a:ea typeface="Meiryo UI" panose="020B0604030504040204" pitchFamily="50" charset="-128"/>
                        </a:rPr>
                        <a:t>道路関連設備</a:t>
                      </a:r>
                      <a:endParaRPr lang="ja-JP" sz="900" b="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6852085"/>
                  </a:ext>
                </a:extLst>
              </a:tr>
            </a:tbl>
          </a:graphicData>
        </a:graphic>
      </p:graphicFrame>
      <p:sp>
        <p:nvSpPr>
          <p:cNvPr id="38" name="テキスト ボックス 37">
            <a:extLst>
              <a:ext uri="{FF2B5EF4-FFF2-40B4-BE49-F238E27FC236}">
                <a16:creationId xmlns:a16="http://schemas.microsoft.com/office/drawing/2014/main" id="{DFD8B6FF-E91B-4EC4-9AEA-208C15C9BDC6}"/>
              </a:ext>
            </a:extLst>
          </p:cNvPr>
          <p:cNvSpPr txBox="1"/>
          <p:nvPr/>
        </p:nvSpPr>
        <p:spPr>
          <a:xfrm>
            <a:off x="4790781" y="5771222"/>
            <a:ext cx="1847086" cy="246221"/>
          </a:xfrm>
          <a:prstGeom prst="rect">
            <a:avLst/>
          </a:prstGeom>
          <a:noFill/>
        </p:spPr>
        <p:txBody>
          <a:bodyPr wrap="square">
            <a:spAutoFit/>
          </a:bodyPr>
          <a:lstStyle/>
          <a:p>
            <a:pPr algn="l"/>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※大型カルバートを除く</a:t>
            </a:r>
          </a:p>
        </p:txBody>
      </p:sp>
    </p:spTree>
    <p:extLst>
      <p:ext uri="{BB962C8B-B14F-4D97-AF65-F5344CB8AC3E}">
        <p14:creationId xmlns:p14="http://schemas.microsoft.com/office/powerpoint/2010/main" val="403722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722705" y="967322"/>
            <a:ext cx="4343354" cy="58411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116462" y="1002584"/>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129</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23321" y="1037846"/>
            <a:ext cx="3784417" cy="369332"/>
          </a:xfrm>
          <a:prstGeom prst="rect">
            <a:avLst/>
          </a:prstGeom>
          <a:noFill/>
        </p:spPr>
        <p:txBody>
          <a:bodyPr wrap="square" rtlCol="0">
            <a:spAutoFit/>
          </a:bodyPr>
          <a:lstStyle/>
          <a:p>
            <a:r>
              <a:rPr lang="x-none" altLang="ja-JP" sz="1800" b="1" u="sng" kern="100" dirty="0">
                <a:effectLst/>
                <a:highlight>
                  <a:srgbClr val="FFFF99"/>
                </a:highlight>
                <a:latin typeface="Meiryo UI" panose="020B0604030504040204" pitchFamily="50" charset="-128"/>
                <a:ea typeface="Meiryo UI" panose="020B0604030504040204" pitchFamily="50" charset="-128"/>
              </a:rPr>
              <a:t>(5)</a:t>
            </a:r>
            <a:r>
              <a:rPr lang="ja-JP" altLang="ja-JP" sz="1800" b="1" u="sng" kern="100" dirty="0">
                <a:effectLst/>
                <a:highlight>
                  <a:srgbClr val="FFFF99"/>
                </a:highlight>
                <a:latin typeface="Meiryo UI" panose="020B0604030504040204" pitchFamily="50" charset="-128"/>
                <a:ea typeface="Meiryo UI" panose="020B0604030504040204" pitchFamily="50" charset="-128"/>
              </a:rPr>
              <a:t>　</a:t>
            </a:r>
            <a:r>
              <a:rPr lang="x-none" altLang="ja-JP" sz="1800" b="1" u="sng" kern="100" dirty="0">
                <a:effectLst/>
                <a:highlight>
                  <a:srgbClr val="FFFF99"/>
                </a:highlight>
                <a:latin typeface="Meiryo UI" panose="020B0604030504040204" pitchFamily="50" charset="-128"/>
                <a:ea typeface="Meiryo UI" panose="020B0604030504040204" pitchFamily="50" charset="-128"/>
              </a:rPr>
              <a:t>点検業務の実施</a:t>
            </a:r>
            <a:endParaRPr kumimoji="1" lang="ja-JP" altLang="en-US" b="1" dirty="0">
              <a:highlight>
                <a:srgbClr val="FFFF99"/>
              </a:highligh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graphicFrame>
        <p:nvGraphicFramePr>
          <p:cNvPr id="5" name="表 4">
            <a:extLst>
              <a:ext uri="{FF2B5EF4-FFF2-40B4-BE49-F238E27FC236}">
                <a16:creationId xmlns:a16="http://schemas.microsoft.com/office/drawing/2014/main" id="{5268B020-CF2E-E74B-D47D-8D3CE4BFC05D}"/>
              </a:ext>
            </a:extLst>
          </p:cNvPr>
          <p:cNvGraphicFramePr>
            <a:graphicFrameLocks noGrp="1"/>
          </p:cNvGraphicFramePr>
          <p:nvPr/>
        </p:nvGraphicFramePr>
        <p:xfrm>
          <a:off x="312349" y="4421343"/>
          <a:ext cx="4212084" cy="675260"/>
        </p:xfrm>
        <a:graphic>
          <a:graphicData uri="http://schemas.openxmlformats.org/drawingml/2006/table">
            <a:tbl>
              <a:tblPr firstRow="1" firstCol="1" bandRow="1">
                <a:tableStyleId>{5C22544A-7EE6-4342-B048-85BDC9FD1C3A}</a:tableStyleId>
              </a:tblPr>
              <a:tblGrid>
                <a:gridCol w="3081462">
                  <a:extLst>
                    <a:ext uri="{9D8B030D-6E8A-4147-A177-3AD203B41FA5}">
                      <a16:colId xmlns:a16="http://schemas.microsoft.com/office/drawing/2014/main" val="3043268712"/>
                    </a:ext>
                  </a:extLst>
                </a:gridCol>
                <a:gridCol w="1130622">
                  <a:extLst>
                    <a:ext uri="{9D8B030D-6E8A-4147-A177-3AD203B41FA5}">
                      <a16:colId xmlns:a16="http://schemas.microsoft.com/office/drawing/2014/main" val="3574921348"/>
                    </a:ext>
                  </a:extLst>
                </a:gridCol>
              </a:tblGrid>
              <a:tr h="0">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定期点検の内容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政令・省令・告示</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51877693"/>
                  </a:ext>
                </a:extLst>
              </a:tr>
              <a:tr h="353695">
                <a:tc>
                  <a:txBody>
                    <a:bodyPr/>
                    <a:lstStyle/>
                    <a:p>
                      <a:pPr marL="0" lvl="0" indent="0" algn="just">
                        <a:lnSpc>
                          <a:spcPts val="1400"/>
                        </a:lnSpc>
                        <a:buFont typeface="HG丸ｺﾞｼｯｸM-PRO" panose="020F0400000000000000" pitchFamily="50" charset="-128"/>
                        <a:buNone/>
                      </a:pPr>
                      <a:r>
                        <a:rPr lang="ja-JP" altLang="en-US" sz="1050" b="0" kern="100" dirty="0">
                          <a:solidFill>
                            <a:schemeClr val="tx1"/>
                          </a:solidFill>
                          <a:effectLst/>
                          <a:latin typeface="Meiryo UI" panose="020B0604030504040204" pitchFamily="50" charset="-128"/>
                          <a:ea typeface="Meiryo UI" panose="020B0604030504040204" pitchFamily="50" charset="-128"/>
                        </a:rPr>
                        <a:t>・</a:t>
                      </a:r>
                      <a:r>
                        <a:rPr lang="ja-JP" sz="1050" b="0" kern="100" dirty="0">
                          <a:solidFill>
                            <a:schemeClr val="tx1"/>
                          </a:solidFill>
                          <a:effectLst/>
                          <a:latin typeface="Meiryo UI" panose="020B0604030504040204" pitchFamily="50" charset="-128"/>
                          <a:ea typeface="Meiryo UI" panose="020B0604030504040204" pitchFamily="50" charset="-128"/>
                        </a:rPr>
                        <a:t>受変電設備（電気事業法第</a:t>
                      </a:r>
                      <a:r>
                        <a:rPr lang="en-US" sz="1050" b="0" kern="100" dirty="0">
                          <a:solidFill>
                            <a:schemeClr val="tx1"/>
                          </a:solidFill>
                          <a:effectLst/>
                          <a:latin typeface="Meiryo UI" panose="020B0604030504040204" pitchFamily="50" charset="-128"/>
                          <a:ea typeface="Meiryo UI" panose="020B0604030504040204" pitchFamily="50" charset="-128"/>
                        </a:rPr>
                        <a:t>42</a:t>
                      </a:r>
                      <a:r>
                        <a:rPr lang="ja-JP" sz="1050" b="0" kern="100" dirty="0">
                          <a:solidFill>
                            <a:schemeClr val="tx1"/>
                          </a:solidFill>
                          <a:effectLst/>
                          <a:latin typeface="Meiryo UI" panose="020B0604030504040204" pitchFamily="50" charset="-128"/>
                          <a:ea typeface="Meiryo UI" panose="020B0604030504040204" pitchFamily="50" charset="-128"/>
                        </a:rPr>
                        <a:t>条および保安規定）</a:t>
                      </a:r>
                    </a:p>
                    <a:p>
                      <a:pPr marL="0" lvl="0" indent="0" algn="just">
                        <a:lnSpc>
                          <a:spcPts val="1400"/>
                        </a:lnSpc>
                        <a:buFont typeface="HG丸ｺﾞｼｯｸM-PRO" panose="020F0400000000000000" pitchFamily="50" charset="-128"/>
                        <a:buNone/>
                      </a:pPr>
                      <a:r>
                        <a:rPr lang="ja-JP" altLang="en-US" sz="1050" b="0" kern="100" dirty="0">
                          <a:solidFill>
                            <a:schemeClr val="tx1"/>
                          </a:solidFill>
                          <a:effectLst/>
                          <a:latin typeface="Meiryo UI" panose="020B0604030504040204" pitchFamily="50" charset="-128"/>
                          <a:ea typeface="Meiryo UI" panose="020B0604030504040204" pitchFamily="50" charset="-128"/>
                        </a:rPr>
                        <a:t>・</a:t>
                      </a:r>
                      <a:r>
                        <a:rPr lang="ja-JP" sz="1050" b="0" kern="100" dirty="0">
                          <a:solidFill>
                            <a:schemeClr val="tx1"/>
                          </a:solidFill>
                          <a:effectLst/>
                          <a:latin typeface="Meiryo UI" panose="020B0604030504040204" pitchFamily="50" charset="-128"/>
                          <a:ea typeface="Meiryo UI" panose="020B0604030504040204" pitchFamily="50" charset="-128"/>
                        </a:rPr>
                        <a:t>消防設備（消防法第</a:t>
                      </a:r>
                      <a:r>
                        <a:rPr lang="en-US" sz="1050" b="0" kern="100" dirty="0">
                          <a:solidFill>
                            <a:schemeClr val="tx1"/>
                          </a:solidFill>
                          <a:effectLst/>
                          <a:latin typeface="Meiryo UI" panose="020B0604030504040204" pitchFamily="50" charset="-128"/>
                          <a:ea typeface="Meiryo UI" panose="020B0604030504040204" pitchFamily="50" charset="-128"/>
                        </a:rPr>
                        <a:t>17</a:t>
                      </a:r>
                      <a:r>
                        <a:rPr lang="ja-JP" sz="1050" b="0" kern="100" dirty="0">
                          <a:solidFill>
                            <a:schemeClr val="tx1"/>
                          </a:solidFill>
                          <a:effectLst/>
                          <a:latin typeface="Meiryo UI" panose="020B0604030504040204" pitchFamily="50" charset="-128"/>
                          <a:ea typeface="Meiryo UI" panose="020B0604030504040204" pitchFamily="50" charset="-128"/>
                        </a:rPr>
                        <a:t>条の３）</a:t>
                      </a:r>
                    </a:p>
                    <a:p>
                      <a:pPr algn="just">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・昇降機設備（建築基準法第</a:t>
                      </a:r>
                      <a:r>
                        <a:rPr lang="en-US" sz="1050" b="0" kern="100" dirty="0">
                          <a:solidFill>
                            <a:schemeClr val="tx1"/>
                          </a:solidFill>
                          <a:effectLst/>
                          <a:latin typeface="Meiryo UI" panose="020B0604030504040204" pitchFamily="50" charset="-128"/>
                          <a:ea typeface="Meiryo UI" panose="020B0604030504040204" pitchFamily="50" charset="-128"/>
                        </a:rPr>
                        <a:t>12</a:t>
                      </a:r>
                      <a:r>
                        <a:rPr lang="ja-JP" sz="1050" b="0" kern="100" dirty="0">
                          <a:solidFill>
                            <a:schemeClr val="tx1"/>
                          </a:solidFill>
                          <a:effectLst/>
                          <a:latin typeface="Meiryo UI" panose="020B0604030504040204" pitchFamily="50" charset="-128"/>
                          <a:ea typeface="Meiryo UI" panose="020B0604030504040204" pitchFamily="50" charset="-128"/>
                        </a:rPr>
                        <a:t>条第</a:t>
                      </a:r>
                      <a:r>
                        <a:rPr lang="en-US" sz="1050" b="0" kern="100" dirty="0">
                          <a:solidFill>
                            <a:schemeClr val="tx1"/>
                          </a:solidFill>
                          <a:effectLst/>
                          <a:latin typeface="Meiryo UI" panose="020B0604030504040204" pitchFamily="50" charset="-128"/>
                          <a:ea typeface="Meiryo UI" panose="020B0604030504040204" pitchFamily="50" charset="-128"/>
                        </a:rPr>
                        <a:t>4</a:t>
                      </a:r>
                      <a:r>
                        <a:rPr lang="ja-JP" sz="1050" b="0" kern="100" dirty="0">
                          <a:solidFill>
                            <a:schemeClr val="tx1"/>
                          </a:solidFill>
                          <a:effectLst/>
                          <a:latin typeface="Meiryo UI" panose="020B0604030504040204" pitchFamily="50" charset="-128"/>
                          <a:ea typeface="Meiryo UI" panose="020B0604030504040204" pitchFamily="50" charset="-128"/>
                        </a:rPr>
                        <a:t>項）</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400"/>
                        </a:lnSpc>
                      </a:pPr>
                      <a:r>
                        <a:rPr lang="ja-JP" sz="1050" b="0" kern="100" dirty="0">
                          <a:solidFill>
                            <a:schemeClr val="tx1"/>
                          </a:solidFill>
                          <a:effectLst/>
                          <a:latin typeface="Meiryo UI" panose="020B0604030504040204" pitchFamily="50" charset="-128"/>
                          <a:ea typeface="Meiryo UI" panose="020B0604030504040204" pitchFamily="50" charset="-128"/>
                        </a:rPr>
                        <a:t>左記欄に記載</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874068"/>
                  </a:ext>
                </a:extLst>
              </a:tr>
            </a:tbl>
          </a:graphicData>
        </a:graphic>
      </p:graphicFrame>
      <p:sp>
        <p:nvSpPr>
          <p:cNvPr id="7" name="テキスト ボックス 6">
            <a:extLst>
              <a:ext uri="{FF2B5EF4-FFF2-40B4-BE49-F238E27FC236}">
                <a16:creationId xmlns:a16="http://schemas.microsoft.com/office/drawing/2014/main" id="{C1D38E5D-FB6A-D4D2-EC47-98A3CD41042E}"/>
              </a:ext>
            </a:extLst>
          </p:cNvPr>
          <p:cNvSpPr txBox="1"/>
          <p:nvPr/>
        </p:nvSpPr>
        <p:spPr>
          <a:xfrm>
            <a:off x="1264818" y="4162008"/>
            <a:ext cx="2439180" cy="253916"/>
          </a:xfrm>
          <a:prstGeom prst="rect">
            <a:avLst/>
          </a:prstGeom>
          <a:noFill/>
        </p:spPr>
        <p:txBody>
          <a:bodyPr wrap="square" rtlCol="0">
            <a:spAutoFit/>
          </a:bodyPr>
          <a:lstStyle/>
          <a:p>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3.11‑</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7</a:t>
            </a:r>
            <a:r>
              <a:rPr lang="x-none"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法令等で定められた点検等</a:t>
            </a:r>
            <a:endParaRPr kumimoji="1" lang="ja-JP" altLang="en-US" sz="105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8741CE8-8EA9-A605-933E-93B41EE1D0BD}"/>
              </a:ext>
            </a:extLst>
          </p:cNvPr>
          <p:cNvSpPr txBox="1"/>
          <p:nvPr/>
        </p:nvSpPr>
        <p:spPr>
          <a:xfrm>
            <a:off x="5594551" y="3887103"/>
            <a:ext cx="2738415" cy="276999"/>
          </a:xfrm>
          <a:prstGeom prst="rect">
            <a:avLst/>
          </a:prstGeom>
          <a:noFill/>
        </p:spPr>
        <p:txBody>
          <a:bodyPr wrap="square" rtlCol="0">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3.11‑</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8</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点検種別ごとの体制と頻度</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65A17638-8C0F-B444-47C6-58386BED43AB}"/>
              </a:ext>
            </a:extLst>
          </p:cNvPr>
          <p:cNvGraphicFramePr>
            <a:graphicFrameLocks noGrp="1"/>
          </p:cNvGraphicFramePr>
          <p:nvPr/>
        </p:nvGraphicFramePr>
        <p:xfrm>
          <a:off x="4762831" y="4164102"/>
          <a:ext cx="4264707" cy="1365967"/>
        </p:xfrm>
        <a:graphic>
          <a:graphicData uri="http://schemas.openxmlformats.org/drawingml/2006/table">
            <a:tbl>
              <a:tblPr firstRow="1" firstCol="1" bandRow="1">
                <a:tableStyleId>{5C22544A-7EE6-4342-B048-85BDC9FD1C3A}</a:tableStyleId>
              </a:tblPr>
              <a:tblGrid>
                <a:gridCol w="957644">
                  <a:extLst>
                    <a:ext uri="{9D8B030D-6E8A-4147-A177-3AD203B41FA5}">
                      <a16:colId xmlns:a16="http://schemas.microsoft.com/office/drawing/2014/main" val="917762100"/>
                    </a:ext>
                  </a:extLst>
                </a:gridCol>
                <a:gridCol w="704003">
                  <a:extLst>
                    <a:ext uri="{9D8B030D-6E8A-4147-A177-3AD203B41FA5}">
                      <a16:colId xmlns:a16="http://schemas.microsoft.com/office/drawing/2014/main" val="2413665906"/>
                    </a:ext>
                  </a:extLst>
                </a:gridCol>
                <a:gridCol w="295064">
                  <a:extLst>
                    <a:ext uri="{9D8B030D-6E8A-4147-A177-3AD203B41FA5}">
                      <a16:colId xmlns:a16="http://schemas.microsoft.com/office/drawing/2014/main" val="1413320690"/>
                    </a:ext>
                  </a:extLst>
                </a:gridCol>
                <a:gridCol w="287866">
                  <a:extLst>
                    <a:ext uri="{9D8B030D-6E8A-4147-A177-3AD203B41FA5}">
                      <a16:colId xmlns:a16="http://schemas.microsoft.com/office/drawing/2014/main" val="792023019"/>
                    </a:ext>
                  </a:extLst>
                </a:gridCol>
                <a:gridCol w="330200">
                  <a:extLst>
                    <a:ext uri="{9D8B030D-6E8A-4147-A177-3AD203B41FA5}">
                      <a16:colId xmlns:a16="http://schemas.microsoft.com/office/drawing/2014/main" val="1019724010"/>
                    </a:ext>
                  </a:extLst>
                </a:gridCol>
                <a:gridCol w="745067">
                  <a:extLst>
                    <a:ext uri="{9D8B030D-6E8A-4147-A177-3AD203B41FA5}">
                      <a16:colId xmlns:a16="http://schemas.microsoft.com/office/drawing/2014/main" val="1698950384"/>
                    </a:ext>
                  </a:extLst>
                </a:gridCol>
                <a:gridCol w="312144">
                  <a:extLst>
                    <a:ext uri="{9D8B030D-6E8A-4147-A177-3AD203B41FA5}">
                      <a16:colId xmlns:a16="http://schemas.microsoft.com/office/drawing/2014/main" val="2170031540"/>
                    </a:ext>
                  </a:extLst>
                </a:gridCol>
                <a:gridCol w="326505">
                  <a:extLst>
                    <a:ext uri="{9D8B030D-6E8A-4147-A177-3AD203B41FA5}">
                      <a16:colId xmlns:a16="http://schemas.microsoft.com/office/drawing/2014/main" val="323160758"/>
                    </a:ext>
                  </a:extLst>
                </a:gridCol>
                <a:gridCol w="306214">
                  <a:extLst>
                    <a:ext uri="{9D8B030D-6E8A-4147-A177-3AD203B41FA5}">
                      <a16:colId xmlns:a16="http://schemas.microsoft.com/office/drawing/2014/main" val="2485841880"/>
                    </a:ext>
                  </a:extLst>
                </a:gridCol>
              </a:tblGrid>
              <a:tr h="156675">
                <a:tc rowSpan="3">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施設</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5">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定期的</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臨時的</a:t>
                      </a:r>
                      <a:r>
                        <a:rPr lang="ja-JP" sz="800" b="0" kern="100" baseline="30000">
                          <a:solidFill>
                            <a:schemeClr val="tx1"/>
                          </a:solidFill>
                          <a:effectLst/>
                          <a:latin typeface="Meiryo UI" panose="020B0604030504040204" pitchFamily="50" charset="-128"/>
                          <a:ea typeface="Meiryo UI" panose="020B0604030504040204" pitchFamily="50" charset="-128"/>
                        </a:rPr>
                        <a:t>※</a:t>
                      </a:r>
                      <a:r>
                        <a:rPr lang="en-US" sz="800" b="0" kern="100" baseline="30000">
                          <a:solidFill>
                            <a:schemeClr val="tx1"/>
                          </a:solidFill>
                          <a:effectLst/>
                          <a:latin typeface="Meiryo UI" panose="020B0604030504040204" pitchFamily="50" charset="-128"/>
                          <a:ea typeface="Meiryo UI" panose="020B0604030504040204" pitchFamily="50" charset="-128"/>
                        </a:rPr>
                        <a:t>2</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6379426"/>
                  </a:ext>
                </a:extLst>
              </a:tr>
              <a:tr h="164799">
                <a:tc vMerge="1">
                  <a:txBody>
                    <a:bodyPr/>
                    <a:lstStyle/>
                    <a:p>
                      <a:endParaRPr kumimoji="1" lang="ja-JP" altLang="en-US"/>
                    </a:p>
                  </a:txBody>
                  <a:tcPr/>
                </a:tc>
                <a:tc rowSpan="2">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日常点検</a:t>
                      </a:r>
                      <a:r>
                        <a:rPr lang="ja-JP" sz="800" b="0" kern="100" baseline="30000" dirty="0">
                          <a:solidFill>
                            <a:schemeClr val="tx1"/>
                          </a:solidFill>
                          <a:effectLst/>
                          <a:latin typeface="Meiryo UI" panose="020B0604030504040204" pitchFamily="50" charset="-128"/>
                          <a:ea typeface="Meiryo UI" panose="020B0604030504040204" pitchFamily="50" charset="-128"/>
                        </a:rPr>
                        <a:t>※</a:t>
                      </a:r>
                      <a:r>
                        <a:rPr lang="en-US" sz="800" b="0" kern="100" baseline="30000" dirty="0">
                          <a:solidFill>
                            <a:schemeClr val="tx1"/>
                          </a:solidFill>
                          <a:effectLst/>
                          <a:latin typeface="Meiryo UI" panose="020B0604030504040204" pitchFamily="50" charset="-128"/>
                          <a:ea typeface="Meiryo UI" panose="020B0604030504040204" pitchFamily="50" charset="-128"/>
                        </a:rPr>
                        <a:t>1</a:t>
                      </a:r>
                      <a:endParaRPr lang="ja-JP" sz="800" b="0" kern="100" dirty="0">
                        <a:solidFill>
                          <a:schemeClr val="tx1"/>
                        </a:solidFill>
                        <a:effectLst/>
                        <a:latin typeface="Meiryo UI" panose="020B0604030504040204" pitchFamily="50" charset="-128"/>
                        <a:ea typeface="Meiryo UI" panose="020B0604030504040204" pitchFamily="50" charset="-128"/>
                      </a:endParaRPr>
                    </a:p>
                    <a:p>
                      <a:pPr algn="ctr"/>
                      <a:r>
                        <a:rPr lang="en-US" sz="800" b="0" kern="0" dirty="0">
                          <a:solidFill>
                            <a:schemeClr val="tx1"/>
                          </a:solidFill>
                          <a:effectLst/>
                          <a:latin typeface="Meiryo UI" panose="020B0604030504040204" pitchFamily="50" charset="-128"/>
                          <a:ea typeface="Meiryo UI" panose="020B0604030504040204" pitchFamily="50" charset="-128"/>
                        </a:rPr>
                        <a:t>(</a:t>
                      </a:r>
                      <a:r>
                        <a:rPr lang="ja-JP" sz="800" b="0" kern="0" dirty="0">
                          <a:solidFill>
                            <a:schemeClr val="tx1"/>
                          </a:solidFill>
                          <a:effectLst/>
                          <a:latin typeface="Meiryo UI" panose="020B0604030504040204" pitchFamily="50" charset="-128"/>
                          <a:ea typeface="Meiryo UI" panose="020B0604030504040204" pitchFamily="50" charset="-128"/>
                        </a:rPr>
                        <a:t>ﾊﾟﾄﾛｰﾙ</a:t>
                      </a:r>
                      <a:r>
                        <a:rPr lang="en-US" sz="800" b="0" kern="0" dirty="0">
                          <a:solidFill>
                            <a:schemeClr val="tx1"/>
                          </a:solidFill>
                          <a:effectLst/>
                          <a:latin typeface="Meiryo UI" panose="020B0604030504040204" pitchFamily="50" charset="-128"/>
                          <a:ea typeface="Meiryo UI" panose="020B0604030504040204" pitchFamily="50" charset="-128"/>
                        </a:rPr>
                        <a:t>)</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簡易点検</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gridSpan="2">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定期点検</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rowSpan="2">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緊急</a:t>
                      </a:r>
                      <a:br>
                        <a:rPr lang="en-US" sz="800" b="0" kern="0" dirty="0">
                          <a:solidFill>
                            <a:schemeClr val="tx1"/>
                          </a:solidFill>
                          <a:effectLst/>
                          <a:latin typeface="Meiryo UI" panose="020B0604030504040204" pitchFamily="50" charset="-128"/>
                          <a:ea typeface="Meiryo UI" panose="020B0604030504040204" pitchFamily="50" charset="-128"/>
                        </a:rPr>
                      </a:br>
                      <a:r>
                        <a:rPr lang="ja-JP" sz="800" b="0" kern="0" dirty="0">
                          <a:solidFill>
                            <a:schemeClr val="tx1"/>
                          </a:solidFill>
                          <a:effectLst/>
                          <a:latin typeface="Meiryo UI" panose="020B0604030504040204" pitchFamily="50" charset="-128"/>
                          <a:ea typeface="Meiryo UI" panose="020B0604030504040204" pitchFamily="50" charset="-128"/>
                        </a:rPr>
                        <a:t>点検</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臨時</a:t>
                      </a:r>
                      <a:br>
                        <a:rPr lang="en-US" sz="800" b="0" kern="0">
                          <a:solidFill>
                            <a:schemeClr val="tx1"/>
                          </a:solidFill>
                          <a:effectLst/>
                          <a:latin typeface="Meiryo UI" panose="020B0604030504040204" pitchFamily="50" charset="-128"/>
                          <a:ea typeface="Meiryo UI" panose="020B0604030504040204" pitchFamily="50" charset="-128"/>
                        </a:rPr>
                      </a:br>
                      <a:r>
                        <a:rPr lang="ja-JP" sz="800" b="0" kern="0">
                          <a:solidFill>
                            <a:schemeClr val="tx1"/>
                          </a:solidFill>
                          <a:effectLst/>
                          <a:latin typeface="Meiryo UI" panose="020B0604030504040204" pitchFamily="50" charset="-128"/>
                          <a:ea typeface="Meiryo UI" panose="020B0604030504040204" pitchFamily="50" charset="-128"/>
                        </a:rPr>
                        <a:t>点検</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詳細</a:t>
                      </a:r>
                      <a:br>
                        <a:rPr lang="en-US" sz="800" b="0" kern="0">
                          <a:solidFill>
                            <a:schemeClr val="tx1"/>
                          </a:solidFill>
                          <a:effectLst/>
                          <a:latin typeface="Meiryo UI" panose="020B0604030504040204" pitchFamily="50" charset="-128"/>
                          <a:ea typeface="Meiryo UI" panose="020B0604030504040204" pitchFamily="50" charset="-128"/>
                        </a:rPr>
                      </a:br>
                      <a:r>
                        <a:rPr lang="ja-JP" sz="800" b="0" kern="0">
                          <a:solidFill>
                            <a:schemeClr val="tx1"/>
                          </a:solidFill>
                          <a:effectLst/>
                          <a:latin typeface="Meiryo UI" panose="020B0604030504040204" pitchFamily="50" charset="-128"/>
                          <a:ea typeface="Meiryo UI" panose="020B0604030504040204" pitchFamily="50" charset="-128"/>
                        </a:rPr>
                        <a:t>点検</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55607193"/>
                  </a:ext>
                </a:extLst>
              </a:tr>
              <a:tr h="357448">
                <a:tc vMerge="1">
                  <a:txBody>
                    <a:bodyPr/>
                    <a:lstStyle/>
                    <a:p>
                      <a:endParaRPr kumimoji="1" lang="ja-JP" altLang="en-US"/>
                    </a:p>
                  </a:txBody>
                  <a:tcPr/>
                </a:tc>
                <a:tc vMerge="1">
                  <a:txBody>
                    <a:bodyPr/>
                    <a:lstStyle/>
                    <a:p>
                      <a:endParaRPr kumimoji="1" lang="ja-JP" altLang="en-US"/>
                    </a:p>
                  </a:txBody>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体制</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頻度</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体制</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頻度</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32495946"/>
                  </a:ext>
                </a:extLst>
              </a:tr>
              <a:tr h="261123">
                <a:tc>
                  <a:txBody>
                    <a:bodyPr/>
                    <a:lstStyle/>
                    <a:p>
                      <a:pPr algn="just"/>
                      <a:r>
                        <a:rPr lang="ja-JP" sz="800" b="0" kern="0" dirty="0">
                          <a:solidFill>
                            <a:srgbClr val="FF0000"/>
                          </a:solidFill>
                          <a:effectLst/>
                          <a:highlight>
                            <a:srgbClr val="FFFF99"/>
                          </a:highlight>
                          <a:latin typeface="Meiryo UI" panose="020B0604030504040204" pitchFamily="50" charset="-128"/>
                          <a:ea typeface="Meiryo UI" panose="020B0604030504040204" pitchFamily="50" charset="-128"/>
                        </a:rPr>
                        <a:t>アンダーパス、地下</a:t>
                      </a:r>
                      <a:endParaRPr lang="en-US" altLang="ja-JP" sz="800" b="0" kern="0" dirty="0">
                        <a:solidFill>
                          <a:srgbClr val="FF0000"/>
                        </a:solidFill>
                        <a:effectLst/>
                        <a:highlight>
                          <a:srgbClr val="FFFF99"/>
                        </a:highlight>
                        <a:latin typeface="Meiryo UI" panose="020B0604030504040204" pitchFamily="50" charset="-128"/>
                        <a:ea typeface="Meiryo UI" panose="020B0604030504040204" pitchFamily="50" charset="-128"/>
                      </a:endParaRPr>
                    </a:p>
                    <a:p>
                      <a:pPr algn="just"/>
                      <a:r>
                        <a:rPr lang="ja-JP" sz="800" b="0" kern="0" dirty="0">
                          <a:solidFill>
                            <a:srgbClr val="FF0000"/>
                          </a:solidFill>
                          <a:effectLst/>
                          <a:highlight>
                            <a:srgbClr val="FFFF99"/>
                          </a:highlight>
                          <a:latin typeface="Meiryo UI" panose="020B0604030504040204" pitchFamily="50" charset="-128"/>
                          <a:ea typeface="Meiryo UI" panose="020B0604030504040204" pitchFamily="50" charset="-128"/>
                        </a:rPr>
                        <a:t>道等設備</a:t>
                      </a:r>
                      <a:endParaRPr lang="ja-JP" sz="800" b="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〇</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0" dirty="0">
                          <a:solidFill>
                            <a:schemeClr val="tx1"/>
                          </a:solidFill>
                          <a:effectLst/>
                          <a:latin typeface="Meiryo UI" panose="020B0604030504040204" pitchFamily="50" charset="-128"/>
                          <a:ea typeface="Meiryo UI" panose="020B0604030504040204" pitchFamily="50" charset="-128"/>
                        </a:rPr>
                        <a:t> </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0" dirty="0">
                          <a:solidFill>
                            <a:schemeClr val="tx1"/>
                          </a:solidFill>
                          <a:effectLst/>
                          <a:latin typeface="Meiryo UI" panose="020B0604030504040204" pitchFamily="50" charset="-128"/>
                          <a:ea typeface="Meiryo UI" panose="020B0604030504040204" pitchFamily="50" charset="-128"/>
                        </a:rPr>
                        <a:t> </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highlight>
                            <a:srgbClr val="FFFF99"/>
                          </a:highlight>
                          <a:latin typeface="Meiryo UI" panose="020B0604030504040204" pitchFamily="50" charset="-128"/>
                          <a:ea typeface="Meiryo UI" panose="020B0604030504040204" pitchFamily="50" charset="-128"/>
                        </a:rPr>
                        <a:t>１月／１年</a:t>
                      </a:r>
                      <a:endParaRPr lang="ja-JP" sz="80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〇</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913682"/>
                  </a:ext>
                </a:extLst>
              </a:tr>
              <a:tr h="261123">
                <a:tc>
                  <a:txBody>
                    <a:bodyPr/>
                    <a:lstStyle/>
                    <a:p>
                      <a:pPr algn="just"/>
                      <a:r>
                        <a:rPr lang="ja-JP" sz="800" b="0" kern="0" dirty="0">
                          <a:solidFill>
                            <a:srgbClr val="FF0000"/>
                          </a:solidFill>
                          <a:effectLst/>
                          <a:highlight>
                            <a:srgbClr val="FFFF99"/>
                          </a:highlight>
                          <a:latin typeface="Meiryo UI" panose="020B0604030504040204" pitchFamily="50" charset="-128"/>
                          <a:ea typeface="Meiryo UI" panose="020B0604030504040204" pitchFamily="50" charset="-128"/>
                        </a:rPr>
                        <a:t>共同溝、トンネル</a:t>
                      </a:r>
                      <a:endParaRPr lang="en-US" altLang="ja-JP" sz="800" b="0" kern="0" dirty="0">
                        <a:solidFill>
                          <a:srgbClr val="FF0000"/>
                        </a:solidFill>
                        <a:effectLst/>
                        <a:highlight>
                          <a:srgbClr val="FFFF99"/>
                        </a:highlight>
                        <a:latin typeface="Meiryo UI" panose="020B0604030504040204" pitchFamily="50" charset="-128"/>
                        <a:ea typeface="Meiryo UI" panose="020B0604030504040204" pitchFamily="50" charset="-128"/>
                      </a:endParaRPr>
                    </a:p>
                    <a:p>
                      <a:pPr algn="just"/>
                      <a:r>
                        <a:rPr lang="ja-JP" sz="800" b="0" kern="0" dirty="0">
                          <a:solidFill>
                            <a:srgbClr val="FF0000"/>
                          </a:solidFill>
                          <a:effectLst/>
                          <a:highlight>
                            <a:srgbClr val="FFFF99"/>
                          </a:highlight>
                          <a:latin typeface="Meiryo UI" panose="020B0604030504040204" pitchFamily="50" charset="-128"/>
                          <a:ea typeface="Meiryo UI" panose="020B0604030504040204" pitchFamily="50" charset="-128"/>
                        </a:rPr>
                        <a:t>設備</a:t>
                      </a:r>
                      <a:endParaRPr lang="ja-JP" sz="800" b="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〇</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0">
                          <a:solidFill>
                            <a:schemeClr val="tx1"/>
                          </a:solidFill>
                          <a:effectLst/>
                          <a:latin typeface="Meiryo UI" panose="020B0604030504040204" pitchFamily="50" charset="-128"/>
                          <a:ea typeface="Meiryo UI" panose="020B0604030504040204" pitchFamily="50" charset="-128"/>
                        </a:rPr>
                        <a:t> </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0" dirty="0">
                          <a:solidFill>
                            <a:schemeClr val="tx1"/>
                          </a:solidFill>
                          <a:effectLst/>
                          <a:latin typeface="Meiryo UI" panose="020B0604030504040204" pitchFamily="50" charset="-128"/>
                          <a:ea typeface="Meiryo UI" panose="020B0604030504040204" pitchFamily="50" charset="-128"/>
                        </a:rPr>
                        <a:t> </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highlight>
                            <a:srgbClr val="FFFF99"/>
                          </a:highlight>
                          <a:latin typeface="Meiryo UI" panose="020B0604030504040204" pitchFamily="50" charset="-128"/>
                          <a:ea typeface="Meiryo UI" panose="020B0604030504040204" pitchFamily="50" charset="-128"/>
                        </a:rPr>
                        <a:t>１月／１年</a:t>
                      </a:r>
                      <a:endParaRPr lang="ja-JP" sz="80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〇</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9796970"/>
                  </a:ext>
                </a:extLst>
              </a:tr>
              <a:tr h="164799">
                <a:tc>
                  <a:txBody>
                    <a:bodyPr/>
                    <a:lstStyle/>
                    <a:p>
                      <a:pPr algn="just"/>
                      <a:r>
                        <a:rPr lang="ja-JP" sz="800" b="0" kern="0" dirty="0">
                          <a:solidFill>
                            <a:srgbClr val="FF0000"/>
                          </a:solidFill>
                          <a:effectLst/>
                          <a:highlight>
                            <a:srgbClr val="FFFF99"/>
                          </a:highlight>
                          <a:latin typeface="Meiryo UI" panose="020B0604030504040204" pitchFamily="50" charset="-128"/>
                          <a:ea typeface="Meiryo UI" panose="020B0604030504040204" pitchFamily="50" charset="-128"/>
                        </a:rPr>
                        <a:t>道路情報提供装置</a:t>
                      </a:r>
                      <a:endParaRPr lang="ja-JP" sz="800" b="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〇</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sz="800" b="0" dirty="0">
                        <a:solidFill>
                          <a:schemeClr val="tx1"/>
                        </a:solidFill>
                        <a:effectLst/>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0" dirty="0">
                          <a:solidFill>
                            <a:schemeClr val="tx1"/>
                          </a:solidFill>
                          <a:effectLst/>
                          <a:latin typeface="Meiryo UI" panose="020B0604030504040204" pitchFamily="50" charset="-128"/>
                          <a:ea typeface="Meiryo UI" panose="020B0604030504040204" pitchFamily="50" charset="-128"/>
                        </a:rPr>
                        <a:t> </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highlight>
                            <a:srgbClr val="FFFF99"/>
                          </a:highlight>
                          <a:latin typeface="Meiryo UI" panose="020B0604030504040204" pitchFamily="50" charset="-128"/>
                          <a:ea typeface="Meiryo UI" panose="020B0604030504040204" pitchFamily="50" charset="-128"/>
                        </a:rPr>
                        <a:t>１年</a:t>
                      </a:r>
                      <a:endParaRPr lang="ja-JP" sz="80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a:solidFill>
                            <a:schemeClr val="tx1"/>
                          </a:solidFill>
                          <a:effectLst/>
                          <a:latin typeface="Meiryo UI" panose="020B0604030504040204" pitchFamily="50" charset="-128"/>
                          <a:ea typeface="Meiryo UI" panose="020B0604030504040204" pitchFamily="50" charset="-128"/>
                        </a:rPr>
                        <a:t>〇</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0" dirty="0">
                          <a:solidFill>
                            <a:schemeClr val="tx1"/>
                          </a:solidFill>
                          <a:effectLst/>
                          <a:latin typeface="Meiryo UI" panose="020B0604030504040204" pitchFamily="50" charset="-128"/>
                          <a:ea typeface="Meiryo UI" panose="020B0604030504040204" pitchFamily="50" charset="-128"/>
                        </a:rPr>
                        <a:t>●</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1901654"/>
                  </a:ext>
                </a:extLst>
              </a:tr>
            </a:tbl>
          </a:graphicData>
        </a:graphic>
      </p:graphicFrame>
      <p:sp>
        <p:nvSpPr>
          <p:cNvPr id="15" name="テキスト ボックス 14">
            <a:extLst>
              <a:ext uri="{FF2B5EF4-FFF2-40B4-BE49-F238E27FC236}">
                <a16:creationId xmlns:a16="http://schemas.microsoft.com/office/drawing/2014/main" id="{04125F77-5530-2976-4573-87FC123C40EC}"/>
              </a:ext>
            </a:extLst>
          </p:cNvPr>
          <p:cNvSpPr txBox="1"/>
          <p:nvPr/>
        </p:nvSpPr>
        <p:spPr>
          <a:xfrm>
            <a:off x="6619668" y="5571495"/>
            <a:ext cx="2485361" cy="246221"/>
          </a:xfrm>
          <a:prstGeom prst="rect">
            <a:avLst/>
          </a:prstGeom>
          <a:noFill/>
        </p:spPr>
        <p:txBody>
          <a:bodyPr wrap="square">
            <a:spAutoFit/>
          </a:bodyPr>
          <a:lstStyle/>
          <a:p>
            <a:r>
              <a:rPr lang="ja-JP" altLang="ja-JP" sz="1000" kern="100" dirty="0">
                <a:effectLst/>
                <a:ea typeface="HG丸ｺﾞｼｯｸM-PRO" panose="020F0400000000000000" pitchFamily="50" charset="-128"/>
                <a:cs typeface="Times New Roman" panose="02020603050405020304" pitchFamily="18" charset="0"/>
              </a:rPr>
              <a:t>凡例　　○直営で実施　　●委託で実施</a:t>
            </a:r>
            <a:endParaRPr lang="ja-JP" altLang="en-US" sz="1000" dirty="0"/>
          </a:p>
        </p:txBody>
      </p:sp>
      <p:sp>
        <p:nvSpPr>
          <p:cNvPr id="17" name="テキスト ボックス 16">
            <a:extLst>
              <a:ext uri="{FF2B5EF4-FFF2-40B4-BE49-F238E27FC236}">
                <a16:creationId xmlns:a16="http://schemas.microsoft.com/office/drawing/2014/main" id="{5D6B2D57-127C-83E7-EB75-838EDA3A4D42}"/>
              </a:ext>
            </a:extLst>
          </p:cNvPr>
          <p:cNvSpPr txBox="1"/>
          <p:nvPr/>
        </p:nvSpPr>
        <p:spPr>
          <a:xfrm>
            <a:off x="4658812" y="5867262"/>
            <a:ext cx="4441462" cy="707886"/>
          </a:xfrm>
          <a:prstGeom prst="rect">
            <a:avLst/>
          </a:prstGeom>
          <a:noFill/>
        </p:spPr>
        <p:txBody>
          <a:bodyPr wrap="square">
            <a:spAutoFit/>
          </a:bodyPr>
          <a:lstStyle/>
          <a:p>
            <a:pPr marL="89535" algn="just">
              <a:lnSpc>
                <a:spcPts val="1200"/>
              </a:lnSpc>
              <a:tabLst>
                <a:tab pos="320040" algn="l"/>
                <a:tab pos="630555" algn="l"/>
              </a:tabLst>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【補足】体制は主に行っている実施主体を記載しており、これによらない場合もある。</a:t>
            </a:r>
          </a:p>
          <a:p>
            <a:pPr marL="90170" indent="-635" algn="just">
              <a:lnSpc>
                <a:spcPts val="1200"/>
              </a:lnSpc>
              <a:tabLst>
                <a:tab pos="320040" algn="l"/>
              </a:tabLst>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万台</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日以上の路線では</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90170" indent="-635" algn="just">
              <a:lnSpc>
                <a:spcPts val="1200"/>
              </a:lnSpc>
              <a:tabLst>
                <a:tab pos="320040" algn="l"/>
              </a:tabLst>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週</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回、それ以外では週</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algn="just">
              <a:lnSpc>
                <a:spcPts val="1200"/>
              </a:lnSpc>
              <a:tabLst>
                <a:tab pos="320040" algn="l"/>
              </a:tabLst>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BF31816-111C-1517-BB93-1A00306D1D6C}"/>
              </a:ext>
            </a:extLst>
          </p:cNvPr>
          <p:cNvSpPr txBox="1"/>
          <p:nvPr/>
        </p:nvSpPr>
        <p:spPr>
          <a:xfrm>
            <a:off x="747722" y="2383235"/>
            <a:ext cx="3279830" cy="253916"/>
          </a:xfrm>
          <a:prstGeom prst="rect">
            <a:avLst/>
          </a:prstGeom>
          <a:noFill/>
        </p:spPr>
        <p:txBody>
          <a:bodyPr wrap="square">
            <a:spAutoFit/>
          </a:bodyPr>
          <a:lstStyle/>
          <a:p>
            <a:pPr algn="ctr">
              <a:spcBef>
                <a:spcPts val="600"/>
              </a:spcBef>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3.11‑</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法令による維持管理業務の位置付け</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4" name="表 13">
            <a:extLst>
              <a:ext uri="{FF2B5EF4-FFF2-40B4-BE49-F238E27FC236}">
                <a16:creationId xmlns:a16="http://schemas.microsoft.com/office/drawing/2014/main" id="{701A6D6A-ACFB-9802-612F-C9C6FD5108FA}"/>
              </a:ext>
            </a:extLst>
          </p:cNvPr>
          <p:cNvGraphicFramePr>
            <a:graphicFrameLocks noGrp="1"/>
          </p:cNvGraphicFramePr>
          <p:nvPr/>
        </p:nvGraphicFramePr>
        <p:xfrm>
          <a:off x="294364" y="2659392"/>
          <a:ext cx="4250692" cy="1400620"/>
        </p:xfrm>
        <a:graphic>
          <a:graphicData uri="http://schemas.openxmlformats.org/drawingml/2006/table">
            <a:tbl>
              <a:tblPr firstRow="1" firstCol="1" bandRow="1">
                <a:tableStyleId>{5C22544A-7EE6-4342-B048-85BDC9FD1C3A}</a:tableStyleId>
              </a:tblPr>
              <a:tblGrid>
                <a:gridCol w="470424">
                  <a:extLst>
                    <a:ext uri="{9D8B030D-6E8A-4147-A177-3AD203B41FA5}">
                      <a16:colId xmlns:a16="http://schemas.microsoft.com/office/drawing/2014/main" val="38589204"/>
                    </a:ext>
                  </a:extLst>
                </a:gridCol>
                <a:gridCol w="491763">
                  <a:extLst>
                    <a:ext uri="{9D8B030D-6E8A-4147-A177-3AD203B41FA5}">
                      <a16:colId xmlns:a16="http://schemas.microsoft.com/office/drawing/2014/main" val="1718447483"/>
                    </a:ext>
                  </a:extLst>
                </a:gridCol>
                <a:gridCol w="2705226">
                  <a:extLst>
                    <a:ext uri="{9D8B030D-6E8A-4147-A177-3AD203B41FA5}">
                      <a16:colId xmlns:a16="http://schemas.microsoft.com/office/drawing/2014/main" val="1031017513"/>
                    </a:ext>
                  </a:extLst>
                </a:gridCol>
                <a:gridCol w="583279">
                  <a:extLst>
                    <a:ext uri="{9D8B030D-6E8A-4147-A177-3AD203B41FA5}">
                      <a16:colId xmlns:a16="http://schemas.microsoft.com/office/drawing/2014/main" val="4109096636"/>
                    </a:ext>
                  </a:extLst>
                </a:gridCol>
              </a:tblGrid>
              <a:tr h="180340">
                <a:tc>
                  <a:txBody>
                    <a:bodyPr/>
                    <a:lstStyle/>
                    <a:p>
                      <a:pPr algn="ctr">
                        <a:lnSpc>
                          <a:spcPct val="10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法</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条項</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内容</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施行日</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80436087"/>
                  </a:ext>
                </a:extLst>
              </a:tr>
              <a:tr h="353695">
                <a:tc>
                  <a:txBody>
                    <a:bodyPr/>
                    <a:lstStyle/>
                    <a:p>
                      <a:pPr algn="just">
                        <a:lnSpc>
                          <a:spcPts val="14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道路法</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第</a:t>
                      </a:r>
                      <a:r>
                        <a:rPr lang="en-US" sz="800" b="0" kern="100" dirty="0">
                          <a:solidFill>
                            <a:sysClr val="windowText" lastClr="000000"/>
                          </a:solidFill>
                          <a:effectLst/>
                          <a:latin typeface="Meiryo UI" panose="020B0604030504040204" pitchFamily="50" charset="-128"/>
                          <a:ea typeface="Meiryo UI" panose="020B0604030504040204" pitchFamily="50" charset="-128"/>
                        </a:rPr>
                        <a:t>42</a:t>
                      </a:r>
                      <a:r>
                        <a:rPr lang="ja-JP" sz="800" b="0" kern="100" dirty="0">
                          <a:solidFill>
                            <a:sysClr val="windowText" lastClr="000000"/>
                          </a:solidFill>
                          <a:effectLst/>
                          <a:latin typeface="Meiryo UI" panose="020B0604030504040204" pitchFamily="50" charset="-128"/>
                          <a:ea typeface="Meiryo UI" panose="020B0604030504040204" pitchFamily="50" charset="-128"/>
                        </a:rPr>
                        <a:t>条</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１．道路</a:t>
                      </a:r>
                      <a:r>
                        <a:rPr lang="ja-JP" sz="800" b="0" kern="100" dirty="0">
                          <a:solidFill>
                            <a:sysClr val="windowText" lastClr="000000"/>
                          </a:solidFill>
                          <a:effectLst/>
                          <a:latin typeface="Meiryo UI" panose="020B0604030504040204" pitchFamily="50" charset="-128"/>
                          <a:ea typeface="Meiryo UI" panose="020B0604030504040204" pitchFamily="50" charset="-128"/>
                        </a:rPr>
                        <a:t>管理者は、道路を常時良好な状態に保つように維持</a:t>
                      </a:r>
                      <a:endParaRPr lang="en-US" altLang="ja-JP" sz="800" b="0" kern="100" dirty="0">
                        <a:solidFill>
                          <a:sysClr val="windowText" lastClr="000000"/>
                        </a:solidFill>
                        <a:effectLst/>
                        <a:latin typeface="Meiryo UI" panose="020B0604030504040204" pitchFamily="50" charset="-128"/>
                        <a:ea typeface="Meiryo UI" panose="020B0604030504040204" pitchFamily="50" charset="-128"/>
                      </a:endParaRPr>
                    </a:p>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　　　</a:t>
                      </a:r>
                      <a:r>
                        <a:rPr lang="ja-JP" sz="800" b="0" kern="100" dirty="0">
                          <a:solidFill>
                            <a:sysClr val="windowText" lastClr="000000"/>
                          </a:solidFill>
                          <a:effectLst/>
                          <a:latin typeface="Meiryo UI" panose="020B0604030504040204" pitchFamily="50" charset="-128"/>
                          <a:ea typeface="Meiryo UI" panose="020B0604030504040204" pitchFamily="50" charset="-128"/>
                        </a:rPr>
                        <a:t>し、修繕し、もつて一般交通に支障を及ぼさないように努め</a:t>
                      </a:r>
                      <a:endParaRPr lang="en-US" altLang="ja-JP" sz="800" b="0" kern="100" dirty="0">
                        <a:solidFill>
                          <a:sysClr val="windowText" lastClr="000000"/>
                        </a:solidFill>
                        <a:effectLst/>
                        <a:latin typeface="Meiryo UI" panose="020B0604030504040204" pitchFamily="50" charset="-128"/>
                        <a:ea typeface="Meiryo UI" panose="020B0604030504040204" pitchFamily="50" charset="-128"/>
                      </a:endParaRPr>
                    </a:p>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　　　</a:t>
                      </a:r>
                      <a:r>
                        <a:rPr lang="ja-JP" sz="800" b="0" kern="100" dirty="0">
                          <a:solidFill>
                            <a:sysClr val="windowText" lastClr="000000"/>
                          </a:solidFill>
                          <a:effectLst/>
                          <a:latin typeface="Meiryo UI" panose="020B0604030504040204" pitchFamily="50" charset="-128"/>
                          <a:ea typeface="Meiryo UI" panose="020B0604030504040204" pitchFamily="50" charset="-128"/>
                        </a:rPr>
                        <a:t>なければならない。</a:t>
                      </a:r>
                    </a:p>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２．</a:t>
                      </a:r>
                      <a:r>
                        <a:rPr lang="ja-JP" sz="800" b="0" kern="100" dirty="0">
                          <a:solidFill>
                            <a:sysClr val="windowText" lastClr="000000"/>
                          </a:solidFill>
                          <a:effectLst/>
                          <a:latin typeface="Meiryo UI" panose="020B0604030504040204" pitchFamily="50" charset="-128"/>
                          <a:ea typeface="Meiryo UI" panose="020B0604030504040204" pitchFamily="50" charset="-128"/>
                        </a:rPr>
                        <a:t>道路の維持又は修繕に関する技術的基準その他必要な</a:t>
                      </a:r>
                      <a:endParaRPr lang="en-US" altLang="ja-JP" sz="800" b="0" kern="100" dirty="0">
                        <a:solidFill>
                          <a:sysClr val="windowText" lastClr="000000"/>
                        </a:solidFill>
                        <a:effectLst/>
                        <a:latin typeface="Meiryo UI" panose="020B0604030504040204" pitchFamily="50" charset="-128"/>
                        <a:ea typeface="Meiryo UI" panose="020B0604030504040204" pitchFamily="50" charset="-128"/>
                      </a:endParaRPr>
                    </a:p>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　　　</a:t>
                      </a:r>
                      <a:r>
                        <a:rPr lang="ja-JP" sz="800" b="0" kern="100" dirty="0">
                          <a:solidFill>
                            <a:sysClr val="windowText" lastClr="000000"/>
                          </a:solidFill>
                          <a:effectLst/>
                          <a:latin typeface="Meiryo UI" panose="020B0604030504040204" pitchFamily="50" charset="-128"/>
                          <a:ea typeface="Meiryo UI" panose="020B0604030504040204" pitchFamily="50" charset="-128"/>
                        </a:rPr>
                        <a:t>事項は、政令で定める。</a:t>
                      </a:r>
                    </a:p>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３．</a:t>
                      </a:r>
                      <a:r>
                        <a:rPr lang="ja-JP" sz="800" b="0" kern="100" dirty="0">
                          <a:solidFill>
                            <a:sysClr val="windowText" lastClr="000000"/>
                          </a:solidFill>
                          <a:effectLst/>
                          <a:latin typeface="Meiryo UI" panose="020B0604030504040204" pitchFamily="50" charset="-128"/>
                          <a:ea typeface="Meiryo UI" panose="020B0604030504040204" pitchFamily="50" charset="-128"/>
                        </a:rPr>
                        <a:t>前項の技術的基準は、道路の修繕を効率的に行うための</a:t>
                      </a:r>
                      <a:endParaRPr lang="en-US" altLang="ja-JP" sz="800" b="0" kern="100" dirty="0">
                        <a:solidFill>
                          <a:sysClr val="windowText" lastClr="000000"/>
                        </a:solidFill>
                        <a:effectLst/>
                        <a:latin typeface="Meiryo UI" panose="020B0604030504040204" pitchFamily="50" charset="-128"/>
                        <a:ea typeface="Meiryo UI" panose="020B0604030504040204" pitchFamily="50" charset="-128"/>
                      </a:endParaRPr>
                    </a:p>
                    <a:p>
                      <a:pPr marL="0" lvl="0" indent="0" algn="just">
                        <a:lnSpc>
                          <a:spcPts val="1400"/>
                        </a:lnSpc>
                        <a:buFont typeface="+mj-lt"/>
                        <a:buNone/>
                      </a:pP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　　　</a:t>
                      </a:r>
                      <a:r>
                        <a:rPr lang="ja-JP" sz="800" b="0" kern="100" dirty="0">
                          <a:solidFill>
                            <a:sysClr val="windowText" lastClr="000000"/>
                          </a:solidFill>
                          <a:effectLst/>
                          <a:latin typeface="Meiryo UI" panose="020B0604030504040204" pitchFamily="50" charset="-128"/>
                          <a:ea typeface="Meiryo UI" panose="020B0604030504040204" pitchFamily="50" charset="-128"/>
                        </a:rPr>
                        <a:t>点検に関する基準を含むものでなければならない。</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平成</a:t>
                      </a:r>
                      <a:r>
                        <a:rPr lang="en-US" sz="800" b="0" kern="100" dirty="0">
                          <a:solidFill>
                            <a:sysClr val="windowText" lastClr="000000"/>
                          </a:solidFill>
                          <a:effectLst/>
                          <a:latin typeface="Meiryo UI" panose="020B0604030504040204" pitchFamily="50" charset="-128"/>
                          <a:ea typeface="Meiryo UI" panose="020B0604030504040204" pitchFamily="50" charset="-128"/>
                        </a:rPr>
                        <a:t>25</a:t>
                      </a:r>
                      <a:r>
                        <a:rPr lang="ja-JP" sz="800" b="0" kern="100" dirty="0">
                          <a:solidFill>
                            <a:sysClr val="windowText" lastClr="000000"/>
                          </a:solidFill>
                          <a:effectLst/>
                          <a:latin typeface="Meiryo UI" panose="020B0604030504040204" pitchFamily="50" charset="-128"/>
                          <a:ea typeface="Meiryo UI" panose="020B0604030504040204" pitchFamily="50" charset="-128"/>
                        </a:rPr>
                        <a:t>年</a:t>
                      </a:r>
                    </a:p>
                    <a:p>
                      <a:pPr algn="ctr">
                        <a:lnSpc>
                          <a:spcPts val="1400"/>
                        </a:lnSpc>
                      </a:pPr>
                      <a:r>
                        <a:rPr lang="en-US" sz="800" b="0" kern="100" dirty="0">
                          <a:solidFill>
                            <a:sysClr val="windowText" lastClr="000000"/>
                          </a:solidFill>
                          <a:effectLst/>
                          <a:latin typeface="Meiryo UI" panose="020B0604030504040204" pitchFamily="50" charset="-128"/>
                          <a:ea typeface="Meiryo UI" panose="020B0604030504040204" pitchFamily="50" charset="-128"/>
                        </a:rPr>
                        <a:t>9</a:t>
                      </a:r>
                      <a:r>
                        <a:rPr lang="ja-JP" sz="800" b="0" kern="100" dirty="0">
                          <a:solidFill>
                            <a:sysClr val="windowText" lastClr="000000"/>
                          </a:solidFill>
                          <a:effectLst/>
                          <a:latin typeface="Meiryo UI" panose="020B0604030504040204" pitchFamily="50" charset="-128"/>
                          <a:ea typeface="Meiryo UI" panose="020B0604030504040204" pitchFamily="50" charset="-128"/>
                        </a:rPr>
                        <a:t>月</a:t>
                      </a:r>
                      <a:r>
                        <a:rPr lang="en-US" sz="800" b="0" kern="100" dirty="0">
                          <a:solidFill>
                            <a:sysClr val="windowText" lastClr="000000"/>
                          </a:solidFill>
                          <a:effectLst/>
                          <a:latin typeface="Meiryo UI" panose="020B0604030504040204" pitchFamily="50" charset="-128"/>
                          <a:ea typeface="Meiryo UI" panose="020B0604030504040204" pitchFamily="50" charset="-128"/>
                        </a:rPr>
                        <a:t>2</a:t>
                      </a:r>
                      <a:r>
                        <a:rPr lang="ja-JP" sz="800" b="0" kern="100" dirty="0">
                          <a:solidFill>
                            <a:sysClr val="windowText" lastClr="000000"/>
                          </a:solidFill>
                          <a:effectLst/>
                          <a:latin typeface="Meiryo UI" panose="020B0604030504040204" pitchFamily="50" charset="-128"/>
                          <a:ea typeface="Meiryo UI" panose="020B0604030504040204" pitchFamily="50" charset="-128"/>
                        </a:rPr>
                        <a:t>日</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09751"/>
                  </a:ext>
                </a:extLst>
              </a:tr>
            </a:tbl>
          </a:graphicData>
        </a:graphic>
      </p:graphicFrame>
      <p:sp>
        <p:nvSpPr>
          <p:cNvPr id="8" name="テキスト ボックス 7">
            <a:extLst>
              <a:ext uri="{FF2B5EF4-FFF2-40B4-BE49-F238E27FC236}">
                <a16:creationId xmlns:a16="http://schemas.microsoft.com/office/drawing/2014/main" id="{870985D9-369A-3D04-5CFB-235561970C3D}"/>
              </a:ext>
            </a:extLst>
          </p:cNvPr>
          <p:cNvSpPr txBox="1"/>
          <p:nvPr/>
        </p:nvSpPr>
        <p:spPr>
          <a:xfrm>
            <a:off x="224523" y="1407178"/>
            <a:ext cx="2367160" cy="276999"/>
          </a:xfrm>
          <a:prstGeom prst="rect">
            <a:avLst/>
          </a:prstGeom>
          <a:noFill/>
        </p:spPr>
        <p:txBody>
          <a:bodyPr wrap="square">
            <a:spAutoFit/>
          </a:bodyPr>
          <a:lstStyle/>
          <a:p>
            <a:pPr algn="just"/>
            <a:r>
              <a:rPr lang="ja-JP" altLang="ja-JP" sz="1200" u="sng" kern="100" dirty="0">
                <a:solidFill>
                  <a:srgbClr val="000000"/>
                </a:solidFill>
                <a:effectLst/>
                <a:latin typeface="Meiryo UI" panose="020B0604030504040204" pitchFamily="50" charset="-128"/>
                <a:ea typeface="Meiryo UI" panose="020B0604030504040204" pitchFamily="50" charset="-128"/>
              </a:rPr>
              <a:t>１）法令点検等</a:t>
            </a:r>
            <a:endParaRPr lang="ja-JP" altLang="ja-JP" sz="1200" u="sng" kern="100" dirty="0">
              <a:effectLst/>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7D838E01-F000-3AE8-D7CD-23ADBE644E69}"/>
              </a:ext>
            </a:extLst>
          </p:cNvPr>
          <p:cNvSpPr txBox="1"/>
          <p:nvPr/>
        </p:nvSpPr>
        <p:spPr>
          <a:xfrm>
            <a:off x="374308" y="1679480"/>
            <a:ext cx="4324166" cy="705578"/>
          </a:xfrm>
          <a:prstGeom prst="rect">
            <a:avLst/>
          </a:prstGeom>
          <a:noFill/>
        </p:spPr>
        <p:txBody>
          <a:bodyPr wrap="square">
            <a:spAutoFit/>
          </a:bodyPr>
          <a:lstStyle/>
          <a:p>
            <a:pPr algn="just">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点検業務については、全ての管理施設を対象に、法令（</a:t>
            </a:r>
            <a:r>
              <a:rPr lang="x-none"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表 3.11‑</a:t>
            </a:r>
            <a:endParaRPr lang="en-US" altLang="ja-JP" sz="11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表3.11‑7</a:t>
            </a:r>
            <a:r>
              <a:rPr lang="ja-JP"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　参照</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）や基準等に則り、施設の特性や状態、重要度等を考慮した上で実施</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0AB4895C-7E00-EC60-9440-D0E5330F6120}"/>
              </a:ext>
            </a:extLst>
          </p:cNvPr>
          <p:cNvSpPr txBox="1"/>
          <p:nvPr/>
        </p:nvSpPr>
        <p:spPr>
          <a:xfrm>
            <a:off x="224523" y="5180935"/>
            <a:ext cx="2561422" cy="276999"/>
          </a:xfrm>
          <a:prstGeom prst="rect">
            <a:avLst/>
          </a:prstGeom>
          <a:noFill/>
        </p:spPr>
        <p:txBody>
          <a:bodyPr wrap="square">
            <a:spAutoFit/>
          </a:bodyPr>
          <a:lstStyle/>
          <a:p>
            <a:pPr algn="just"/>
            <a:r>
              <a:rPr lang="ja-JP" altLang="ja-JP" sz="1200" u="sng" kern="100" dirty="0">
                <a:solidFill>
                  <a:srgbClr val="000000"/>
                </a:solidFill>
                <a:effectLst/>
                <a:latin typeface="Meiryo UI" panose="020B0604030504040204" pitchFamily="50" charset="-128"/>
                <a:ea typeface="Meiryo UI" panose="020B0604030504040204" pitchFamily="50" charset="-128"/>
              </a:rPr>
              <a:t>２）点検種別ごとの体制と頻度</a:t>
            </a:r>
            <a:endParaRPr lang="ja-JP" altLang="ja-JP" sz="1200" u="sng" kern="100" dirty="0">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09C0B921-0E93-1F75-BBD4-0D906051FDF9}"/>
              </a:ext>
            </a:extLst>
          </p:cNvPr>
          <p:cNvSpPr txBox="1"/>
          <p:nvPr/>
        </p:nvSpPr>
        <p:spPr>
          <a:xfrm>
            <a:off x="4255700" y="1068393"/>
            <a:ext cx="4810359" cy="2829236"/>
          </a:xfrm>
          <a:prstGeom prst="rect">
            <a:avLst/>
          </a:prstGeom>
          <a:noFill/>
        </p:spPr>
        <p:txBody>
          <a:bodyPr wrap="square">
            <a:spAutoFit/>
          </a:bodyPr>
          <a:lstStyle/>
          <a:p>
            <a:pPr marL="533400" indent="63500" algn="just">
              <a:lnSpc>
                <a:spcPct val="120000"/>
              </a:lnSpc>
            </a:pP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業務</a:t>
            </a: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における日常点検や臨時点検などは、</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直営（府職員）で</a:t>
            </a:r>
            <a:endParaRPr lang="en-US"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実施することを基本</a:t>
            </a: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とし、月点検や年点検等の点検などの定期点検は、</a:t>
            </a:r>
            <a:endParaRPr lang="en-US"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施設の特性や専門性、実施難易度等を考慮し、効率性などの観点か</a:t>
            </a:r>
            <a:endParaRPr lang="en-US"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ら、委託（業務委託により企業等が実施）</a:t>
            </a: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による点検とする。また、分</a:t>
            </a:r>
            <a:endParaRPr lang="en-US"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解整備などの製作メーカー独自の技術とノウハウを要する点検は、製作</a:t>
            </a:r>
            <a:endParaRPr lang="en-US"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メーカーなどへの業務委託による点検を考慮する。</a:t>
            </a:r>
            <a:endParaRPr lang="ja-JP" altLang="ja-JP" sz="11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道路</a:t>
            </a: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関連</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設備</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の点検種別ごとの体制と頻度を</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表</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3.11-8に示</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す</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なお、施設毎の点検業務実施方針等を設定するとともに、施</a:t>
            </a:r>
            <a:endParaRPr lang="en-US"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設に応じた点検、診断・評価結果のキャリブレーション等による</a:t>
            </a:r>
            <a:r>
              <a:rPr lang="x-none" altLang="ja-JP" sz="115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点検等</a:t>
            </a:r>
            <a:endParaRPr lang="en-US" altLang="ja-JP" sz="115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結果の質を向上させるための方策</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や、職員が点検結果等の確認を適</a:t>
            </a:r>
            <a:endParaRPr lang="en-US"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切に実施できるようOJTをはじめフィールドワークを中心とした研修</a:t>
            </a: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や</a:t>
            </a:r>
            <a:r>
              <a:rPr lang="ja-JP" altLang="ja-JP" sz="11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委</a:t>
            </a:r>
            <a:endParaRPr lang="en-US" altLang="ja-JP" sz="11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託による点検に立ち会い実地確認を行うなど</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により体制強化を図り、継</a:t>
            </a:r>
            <a:endParaRPr lang="en-US"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pPr>
            <a:r>
              <a:rPr lang="en-US" altLang="ja-JP" sz="11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続的に点検技術</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向上</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を図る</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83F00C16-C54F-E163-9087-894D48D69C6B}"/>
              </a:ext>
            </a:extLst>
          </p:cNvPr>
          <p:cNvSpPr txBox="1"/>
          <p:nvPr/>
        </p:nvSpPr>
        <p:spPr>
          <a:xfrm>
            <a:off x="324508" y="5449365"/>
            <a:ext cx="4212084" cy="1134093"/>
          </a:xfrm>
          <a:prstGeom prst="rect">
            <a:avLst/>
          </a:prstGeom>
          <a:noFill/>
        </p:spPr>
        <p:txBody>
          <a:bodyPr wrap="square">
            <a:spAutoFit/>
          </a:bodyPr>
          <a:lstStyle/>
          <a:p>
            <a:pPr>
              <a:lnSpc>
                <a:spcPct val="120000"/>
              </a:lnSpc>
            </a:pPr>
            <a:r>
              <a:rPr lang="en-US"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kern="100" dirty="0">
                <a:effectLst/>
                <a:latin typeface="Meiryo UI" panose="020B0604030504040204" pitchFamily="50" charset="-128"/>
                <a:ea typeface="Meiryo UI" panose="020B0604030504040204" pitchFamily="50" charset="-128"/>
                <a:cs typeface="Times New Roman" panose="02020603050405020304" pitchFamily="18" charset="0"/>
              </a:rPr>
              <a:t>道路関連設備は府民の生命・財産を守るため、稼働すべき時に必ず稼働するように着実な維持管理</a:t>
            </a:r>
            <a:r>
              <a:rPr lang="ja-JP" altLang="ja-JP" sz="11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を進めることとし、</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施設管理者として、施設の供用に支障となる不具合を速やかに察知し、常に良好な状態に保つよう維持・修繕を</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推進していく</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観点から、施設の状態を継続的に把握し、施設</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x-none"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不具合に対して的確に判断することが求められる</a:t>
            </a:r>
            <a:r>
              <a:rPr lang="ja-JP" altLang="ja-JP" sz="11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1150" dirty="0"/>
          </a:p>
        </p:txBody>
      </p:sp>
    </p:spTree>
    <p:extLst>
      <p:ext uri="{BB962C8B-B14F-4D97-AF65-F5344CB8AC3E}">
        <p14:creationId xmlns:p14="http://schemas.microsoft.com/office/powerpoint/2010/main" val="356567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697792" y="967322"/>
            <a:ext cx="4374204" cy="58411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116462" y="1002584"/>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66D3A7A-37CF-3374-B81E-37DD84078EA4}"/>
              </a:ext>
            </a:extLst>
          </p:cNvPr>
          <p:cNvSpPr txBox="1"/>
          <p:nvPr/>
        </p:nvSpPr>
        <p:spPr>
          <a:xfrm>
            <a:off x="219015" y="1042092"/>
            <a:ext cx="1694846" cy="276999"/>
          </a:xfrm>
          <a:prstGeom prst="rect">
            <a:avLst/>
          </a:prstGeom>
          <a:noFill/>
        </p:spPr>
        <p:txBody>
          <a:bodyPr wrap="square" rtlCol="0">
            <a:spAutoFit/>
          </a:bodyPr>
          <a:lstStyle/>
          <a:p>
            <a:r>
              <a:rPr lang="en-US" altLang="ja-JP" sz="1200" u="sng" kern="100" dirty="0">
                <a:latin typeface="Meiryo UI" panose="020B0604030504040204" pitchFamily="50" charset="-128"/>
                <a:ea typeface="Meiryo UI" panose="020B0604030504040204" pitchFamily="50" charset="-128"/>
              </a:rPr>
              <a:t> </a:t>
            </a:r>
            <a:r>
              <a:rPr lang="en-US" altLang="ja-JP" sz="1200" u="sng" kern="100" dirty="0">
                <a:effectLst/>
                <a:latin typeface="Meiryo UI" panose="020B0604030504040204" pitchFamily="50" charset="-128"/>
                <a:ea typeface="Meiryo UI" panose="020B0604030504040204" pitchFamily="50" charset="-128"/>
              </a:rPr>
              <a:t>3</a:t>
            </a:r>
            <a:r>
              <a:rPr lang="x-none" altLang="ja-JP" sz="1200" u="sng" kern="100" dirty="0">
                <a:effectLst/>
                <a:latin typeface="Meiryo UI" panose="020B0604030504040204" pitchFamily="50" charset="-128"/>
                <a:ea typeface="Meiryo UI" panose="020B0604030504040204" pitchFamily="50" charset="-128"/>
              </a:rPr>
              <a:t>)　緊急事象の対応</a:t>
            </a:r>
            <a:endParaRPr lang="ja-JP" altLang="ja-JP" sz="1200" kern="100" dirty="0">
              <a:effectLst/>
              <a:latin typeface="Meiryo UI" panose="020B0604030504040204" pitchFamily="50" charset="-128"/>
              <a:ea typeface="Meiryo UI" panose="020B0604030504040204" pitchFamily="50" charset="-128"/>
            </a:endParaRPr>
          </a:p>
        </p:txBody>
      </p:sp>
      <p:sp>
        <p:nvSpPr>
          <p:cNvPr id="6" name="Rectangle 1">
            <a:extLst>
              <a:ext uri="{FF2B5EF4-FFF2-40B4-BE49-F238E27FC236}">
                <a16:creationId xmlns:a16="http://schemas.microsoft.com/office/drawing/2014/main" id="{10E0FF92-0169-1D46-EDFD-CD993BC66DE9}"/>
              </a:ext>
            </a:extLst>
          </p:cNvPr>
          <p:cNvSpPr>
            <a:spLocks noChangeArrowheads="1"/>
          </p:cNvSpPr>
          <p:nvPr/>
        </p:nvSpPr>
        <p:spPr bwMode="auto">
          <a:xfrm>
            <a:off x="280824" y="1284031"/>
            <a:ext cx="4355069" cy="16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同様な設備、周辺環境であれば、同じような不具合が多かれ少なかれ発生する恐れがあることから、</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一つの不具合が発生した場合には、同様な箇所を重点的に点検するなど緊急点検による水平展開</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を実</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indent="0"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施する。</a:t>
            </a:r>
          </a:p>
          <a:p>
            <a:pPr indent="0"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不具合が発生した際、不具合事象の原因究明を行うだけでなく、不具合の事例を蓄積し、再発防止に努めるとともに将来の予見に活用するなど効率的・効果的な維持管理</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につなげ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る。</a:t>
            </a:r>
            <a:endPar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p:txBody>
      </p:sp>
      <p:sp>
        <p:nvSpPr>
          <p:cNvPr id="9" name="Rectangle 1">
            <a:extLst>
              <a:ext uri="{FF2B5EF4-FFF2-40B4-BE49-F238E27FC236}">
                <a16:creationId xmlns:a16="http://schemas.microsoft.com/office/drawing/2014/main" id="{A91BD167-3B45-5D99-33A1-B6D65DB3AB79}"/>
              </a:ext>
            </a:extLst>
          </p:cNvPr>
          <p:cNvSpPr>
            <a:spLocks noChangeArrowheads="1"/>
          </p:cNvSpPr>
          <p:nvPr/>
        </p:nvSpPr>
        <p:spPr bwMode="auto">
          <a:xfrm>
            <a:off x="187747" y="3015647"/>
            <a:ext cx="4448146" cy="228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u="sng"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sng" kern="100" dirty="0">
                <a:effectLst/>
                <a:latin typeface="Meiryo UI" panose="020B0604030504040204" pitchFamily="50" charset="-128"/>
                <a:ea typeface="Meiryo UI" panose="020B0604030504040204" pitchFamily="50" charset="-128"/>
              </a:rPr>
              <a:t>致命的な不具合を見逃さない</a:t>
            </a:r>
            <a:endParaRPr lang="ja-JP" altLang="ja-JP" sz="1200" u="sng" kern="100" dirty="0">
              <a:effectLst/>
              <a:latin typeface="Meiryo UI" panose="020B0604030504040204" pitchFamily="50" charset="-128"/>
              <a:ea typeface="Meiryo UI" panose="020B0604030504040204" pitchFamily="50" charset="-128"/>
            </a:endParaRPr>
          </a:p>
          <a:p>
            <a:pPr lvl="0" indent="0" algn="just">
              <a:lnSpc>
                <a:spcPct val="120000"/>
              </a:lnSpc>
              <a:tabLst>
                <a:tab pos="810260" algn="l"/>
              </a:tabLst>
            </a:pPr>
            <a:r>
              <a:rPr lang="ja-JP" altLang="en-US"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老朽化や使用環境、</a:t>
            </a:r>
            <a:r>
              <a:rPr lang="x-none"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構造等により致命的な不具合が発生す</a:t>
            </a:r>
            <a:endParaRPr lang="en-US"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highlight>
                  <a:srgbClr val="FDFDE7"/>
                </a:highligh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る可能性のある箇所</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（部位）、構造等をあらかじめ明確に</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ja-JP" altLang="en-US"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設備の</a:t>
            </a:r>
            <a:r>
              <a:rPr lang="x-none" altLang="ja-JP" sz="1200" u="none" strike="noStrike"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劣化や損傷等により人的・物的被害を与える</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、またはそ</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の恐れを生じさせ</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ると予想される箇所（部位）、</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構造等をあらか</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じめ明確に</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ja-JP" altLang="en-US"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既往災害の被災事例等に習い、災害を誘発する可能性のある</a:t>
            </a:r>
            <a:endPar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箇所等は、あらかじ</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め明確に</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indent="0" algn="just">
              <a:lnSpc>
                <a:spcPct val="120000"/>
              </a:lnSpc>
              <a:tabLst>
                <a:tab pos="810260" algn="l"/>
              </a:tabLst>
            </a:pPr>
            <a:r>
              <a:rPr lang="ja-JP" altLang="en-US" sz="1200" u="none" strike="noStrike"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・トンネル換気設備は、道路法施行令の改正に伴い、</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年に一回</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の頻度で吊金具に関する点検を実施する。</a:t>
            </a:r>
          </a:p>
        </p:txBody>
      </p:sp>
      <p:sp>
        <p:nvSpPr>
          <p:cNvPr id="19" name="テキスト ボックス 18">
            <a:extLst>
              <a:ext uri="{FF2B5EF4-FFF2-40B4-BE49-F238E27FC236}">
                <a16:creationId xmlns:a16="http://schemas.microsoft.com/office/drawing/2014/main" id="{AED31671-69B9-64AC-FF65-3362BA6A3924}"/>
              </a:ext>
            </a:extLst>
          </p:cNvPr>
          <p:cNvSpPr txBox="1"/>
          <p:nvPr/>
        </p:nvSpPr>
        <p:spPr>
          <a:xfrm>
            <a:off x="219015" y="5434162"/>
            <a:ext cx="4217611" cy="953851"/>
          </a:xfrm>
          <a:prstGeom prst="rect">
            <a:avLst/>
          </a:prstGeom>
          <a:noFill/>
        </p:spPr>
        <p:txBody>
          <a:bodyPr wrap="square">
            <a:spAutoFit/>
          </a:bodyPr>
          <a:lstStyle/>
          <a:p>
            <a:pPr algn="just">
              <a:lnSpc>
                <a:spcPct val="120000"/>
              </a:lnSpc>
            </a:pPr>
            <a:r>
              <a:rPr lang="en-US" altLang="ja-JP" sz="1200" u="sng" kern="100" dirty="0">
                <a:effectLst/>
                <a:latin typeface="Meiryo UI" panose="020B0604030504040204" pitchFamily="50" charset="-128"/>
                <a:ea typeface="Meiryo UI" panose="020B0604030504040204" pitchFamily="50" charset="-128"/>
              </a:rPr>
              <a:t>5</a:t>
            </a:r>
            <a:r>
              <a:rPr lang="ja-JP" altLang="ja-JP" sz="1200" u="sng" kern="100" dirty="0">
                <a:effectLst/>
                <a:latin typeface="Meiryo UI" panose="020B0604030504040204" pitchFamily="50" charset="-128"/>
                <a:ea typeface="Meiryo UI" panose="020B0604030504040204" pitchFamily="50" charset="-128"/>
              </a:rPr>
              <a:t>）　</a:t>
            </a:r>
            <a:r>
              <a:rPr lang="x-none" altLang="ja-JP" sz="1200" u="sng" kern="100" dirty="0">
                <a:effectLst/>
                <a:latin typeface="Meiryo UI" panose="020B0604030504040204" pitchFamily="50" charset="-128"/>
                <a:ea typeface="Meiryo UI" panose="020B0604030504040204" pitchFamily="50" charset="-128"/>
              </a:rPr>
              <a:t>メリハリのついた点検の実施</a:t>
            </a:r>
            <a:r>
              <a:rPr lang="x-none" altLang="ja-JP" sz="1200" u="sng" kern="100" dirty="0">
                <a:effectLst/>
                <a:highlight>
                  <a:srgbClr val="FFFF99"/>
                </a:highlight>
                <a:latin typeface="Meiryo UI" panose="020B0604030504040204" pitchFamily="50" charset="-128"/>
                <a:ea typeface="Meiryo UI" panose="020B0604030504040204" pitchFamily="50" charset="-128"/>
              </a:rPr>
              <a:t>（頻度等）</a:t>
            </a:r>
            <a:endParaRPr lang="ja-JP" altLang="ja-JP" sz="1200" u="sng" kern="100" dirty="0">
              <a:effectLst/>
              <a:highlight>
                <a:srgbClr val="FFFF99"/>
              </a:highlight>
              <a:latin typeface="Meiryo UI" panose="020B0604030504040204" pitchFamily="50" charset="-128"/>
              <a:ea typeface="Meiryo UI" panose="020B0604030504040204" pitchFamily="50" charset="-128"/>
            </a:endParaRPr>
          </a:p>
          <a:p>
            <a:pPr marL="180975" indent="84138"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法令等に基づき、安全確保を最優先とし、</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設備の特性や状態、補修タイミング、設備の重要度に応じた点検頻度の見直しを行う等、点検のメリハリを考慮した点検計画を策定</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A604EC5B-6A8C-9B40-6DD9-1E363825B503}"/>
              </a:ext>
            </a:extLst>
          </p:cNvPr>
          <p:cNvSpPr txBox="1"/>
          <p:nvPr/>
        </p:nvSpPr>
        <p:spPr>
          <a:xfrm>
            <a:off x="4545137" y="1014063"/>
            <a:ext cx="3363720" cy="369332"/>
          </a:xfrm>
          <a:prstGeom prst="rect">
            <a:avLst/>
          </a:prstGeom>
          <a:noFill/>
        </p:spPr>
        <p:txBody>
          <a:bodyPr wrap="square">
            <a:spAutoFit/>
          </a:bodyPr>
          <a:lstStyle/>
          <a:p>
            <a:pPr marL="2336800" indent="-2336800" algn="just"/>
            <a:r>
              <a:rPr lang="ja-JP" altLang="en-US" sz="1800" b="1" kern="100" dirty="0">
                <a:effectLst/>
                <a:latin typeface="Meiryo UI" panose="020B0604030504040204" pitchFamily="50" charset="-128"/>
                <a:ea typeface="Meiryo UI" panose="020B0604030504040204" pitchFamily="50" charset="-128"/>
              </a:rPr>
              <a:t>（</a:t>
            </a:r>
            <a:r>
              <a:rPr lang="ja-JP" altLang="en-US" sz="1800" b="1" u="sng" kern="100" dirty="0">
                <a:effectLst/>
                <a:latin typeface="Meiryo UI" panose="020B0604030504040204" pitchFamily="50" charset="-128"/>
                <a:ea typeface="Meiryo UI" panose="020B0604030504040204" pitchFamily="50" charset="-128"/>
              </a:rPr>
              <a:t>６）</a:t>
            </a:r>
            <a:r>
              <a:rPr lang="x-none" altLang="ja-JP" sz="1800" b="1" u="sng" kern="100" dirty="0">
                <a:effectLst/>
                <a:latin typeface="Meiryo UI" panose="020B0604030504040204" pitchFamily="50" charset="-128"/>
                <a:ea typeface="Meiryo UI" panose="020B0604030504040204" pitchFamily="50" charset="-128"/>
              </a:rPr>
              <a:t>点検における基本方針</a:t>
            </a:r>
            <a:endParaRPr lang="en-US" altLang="ja-JP" sz="1800" b="1" u="sng" kern="100" dirty="0">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29F4D8A-4D54-BECB-0AEF-4790E567691A}"/>
              </a:ext>
            </a:extLst>
          </p:cNvPr>
          <p:cNvSpPr txBox="1"/>
          <p:nvPr/>
        </p:nvSpPr>
        <p:spPr>
          <a:xfrm>
            <a:off x="4794877" y="1333798"/>
            <a:ext cx="4209325" cy="953851"/>
          </a:xfrm>
          <a:prstGeom prst="rect">
            <a:avLst/>
          </a:prstGeom>
          <a:noFill/>
        </p:spPr>
        <p:txBody>
          <a:bodyPr wrap="square" rtlCol="0">
            <a:spAutoFit/>
          </a:bodyPr>
          <a:lstStyle/>
          <a:p>
            <a:pPr lvl="0" algn="just">
              <a:lnSpc>
                <a:spcPct val="120000"/>
              </a:lnSpc>
            </a:pPr>
            <a:r>
              <a:rPr lang="ja-JP" altLang="en-US" sz="1150" kern="100" dirty="0">
                <a:latin typeface="Meiryo UI" panose="020B0604030504040204" pitchFamily="50" charset="-128"/>
                <a:ea typeface="Meiryo UI" panose="020B0604030504040204" pitchFamily="50" charset="-128"/>
                <a:cs typeface="Times New Roman" panose="02020603050405020304" pitchFamily="18" charset="0"/>
              </a:rPr>
              <a:t>●</a:t>
            </a:r>
            <a:r>
              <a:rPr lang="x-none" altLang="ja-JP" sz="115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致命的な不具合を見逃さない安全の視点と、施設の長寿命化を</a:t>
            </a:r>
            <a:endParaRPr lang="en-US" altLang="ja-JP" sz="115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1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図るための確実性の視点を踏まえた点検手法を導入</a:t>
            </a:r>
            <a:r>
              <a:rPr lang="ja-JP" altLang="ja-JP" sz="115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15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50" u="none" strike="noStrik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150" u="none" strike="noStrike"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x-none" altLang="ja-JP" sz="1150" u="none" strike="noStrike"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道路関連設備は府民の生命・財産を守るため、稼働すべき時に必</a:t>
            </a:r>
            <a:endParaRPr lang="en-US" altLang="ja-JP" sz="1150" u="none" strike="noStrike"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1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150" u="none" strike="noStrike"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ず稼働するように着実</a:t>
            </a:r>
            <a:r>
              <a:rPr lang="ja-JP" altLang="en-US" sz="1150" u="none" strike="noStrike"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に点検</a:t>
            </a:r>
            <a:r>
              <a:rPr lang="x-none" altLang="ja-JP" sz="11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を行う</a:t>
            </a:r>
            <a:r>
              <a:rPr lang="ja-JP" altLang="ja-JP" sz="11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908FD82E-C45F-DD14-07DA-0D4D2A61069A}"/>
              </a:ext>
            </a:extLst>
          </p:cNvPr>
          <p:cNvSpPr txBox="1"/>
          <p:nvPr/>
        </p:nvSpPr>
        <p:spPr>
          <a:xfrm>
            <a:off x="4572000" y="2305280"/>
            <a:ext cx="3133335" cy="369332"/>
          </a:xfrm>
          <a:prstGeom prst="rect">
            <a:avLst/>
          </a:prstGeom>
          <a:noFill/>
        </p:spPr>
        <p:txBody>
          <a:bodyPr wrap="square">
            <a:spAutoFit/>
          </a:bodyPr>
          <a:lstStyle/>
          <a:p>
            <a:pPr marL="85725" lvl="2" indent="-85725"/>
            <a:r>
              <a:rPr kumimoji="0" lang="ja-JP" altLang="en-US" b="1" i="0"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ja-JP" altLang="en-US"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rPr>
              <a:t>７）</a:t>
            </a:r>
            <a:r>
              <a:rPr kumimoji="0" lang="ja-JP" altLang="ja-JP"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データ蓄積・活用・管理</a:t>
            </a:r>
            <a:endParaRPr kumimoji="0" lang="en-US" altLang="ja-JP"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 name="Rectangle 4">
            <a:extLst>
              <a:ext uri="{FF2B5EF4-FFF2-40B4-BE49-F238E27FC236}">
                <a16:creationId xmlns:a16="http://schemas.microsoft.com/office/drawing/2014/main" id="{C5014A52-6F46-AEE2-9D07-4F7451C5C495}"/>
              </a:ext>
            </a:extLst>
          </p:cNvPr>
          <p:cNvSpPr>
            <a:spLocks noChangeArrowheads="1"/>
          </p:cNvSpPr>
          <p:nvPr/>
        </p:nvSpPr>
        <p:spPr bwMode="auto">
          <a:xfrm>
            <a:off x="4806863" y="2692234"/>
            <a:ext cx="4389583" cy="389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400" rtl="0" eaLnBrk="0" fontAlgn="base" latinLnBrk="0" hangingPunct="0">
              <a:lnSpc>
                <a:spcPct val="120000"/>
              </a:lnSpc>
              <a:spcBef>
                <a:spcPct val="0"/>
              </a:spcBef>
              <a:spcAft>
                <a:spcPct val="0"/>
              </a:spcAft>
              <a:buClrTx/>
              <a:buSzTx/>
              <a:tabLst/>
            </a:pP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蓄積された点検データについては、技術職員間の確実な情報伝達とあ</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わせて、適切に維持管理に活かしていく</a:t>
            </a: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 </a:t>
            </a:r>
            <a:r>
              <a:rPr kumimoji="0" lang="ja-JP" altLang="ja-JP" sz="115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3.1</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1‑5データ蓄積（</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活用）の目的 参照）。</a:t>
            </a:r>
            <a:endPar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0" defTabSz="914400" rtl="0" eaLnBrk="0" fontAlgn="base" latinLnBrk="0" hangingPunct="0">
              <a:lnSpc>
                <a:spcPct val="120000"/>
              </a:lnSpc>
              <a:spcBef>
                <a:spcPct val="0"/>
              </a:spcBef>
              <a:spcAft>
                <a:spcPct val="0"/>
              </a:spcAft>
              <a:buClrTx/>
              <a:buSzTx/>
              <a:tabLst/>
            </a:pP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点検データに関して、意思決定までの経過を蓄積し、点検した結果、</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判定結果、施策への反映状況などプロセスのシステム化を図る。</a:t>
            </a:r>
            <a:endParaRPr kumimoji="0" lang="en-US" altLang="ja-JP" sz="1150" dirty="0">
              <a:latin typeface="Meiryo UI" panose="020B0604030504040204" pitchFamily="50" charset="-128"/>
              <a:ea typeface="Meiryo UI" panose="020B0604030504040204" pitchFamily="50" charset="-128"/>
            </a:endParaRPr>
          </a:p>
          <a:p>
            <a:pPr marR="0" lvl="0" indent="0" defTabSz="914400" rtl="0" eaLnBrk="0" fontAlgn="base" latinLnBrk="0" hangingPunct="0">
              <a:lnSpc>
                <a:spcPct val="120000"/>
              </a:lnSpc>
              <a:spcBef>
                <a:spcPct val="0"/>
              </a:spcBef>
              <a:spcAft>
                <a:spcPct val="0"/>
              </a:spcAft>
              <a:buClrTx/>
              <a:buSzTx/>
              <a:tabLst/>
            </a:pPr>
            <a:r>
              <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予防保全の拡充、最適な補修・補強のタイミング、更新時期の見極</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め等に必要となる点検およびデータ蓄積について明確にする。</a:t>
            </a:r>
            <a:endParaRPr kumimoji="0" lang="en-US" altLang="ja-JP" sz="1150" dirty="0">
              <a:latin typeface="Meiryo UI" panose="020B0604030504040204" pitchFamily="50" charset="-128"/>
              <a:ea typeface="Meiryo UI" panose="020B0604030504040204" pitchFamily="50" charset="-128"/>
            </a:endParaRPr>
          </a:p>
          <a:p>
            <a:pPr marR="0" lvl="0" indent="0" defTabSz="914400" rtl="0" eaLnBrk="0" fontAlgn="base" latinLnBrk="0" hangingPunct="0">
              <a:lnSpc>
                <a:spcPct val="120000"/>
              </a:lnSpc>
              <a:spcBef>
                <a:spcPct val="0"/>
              </a:spcBef>
              <a:spcAft>
                <a:spcPct val="0"/>
              </a:spcAft>
              <a:buClrTx/>
              <a:buSzTx/>
              <a:tabLst/>
            </a:pP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故障履歴（発生状況、発生原因）、状態監視データ（振動、騒音</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、温度等）、点検データ（摩耗、部品交換、給油等）、保全履歴</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（時期、項目、費用等）等の保全データを収集管理する。</a:t>
            </a:r>
            <a:endParaRPr kumimoji="0" lang="en-US" altLang="ja-JP" sz="1150" dirty="0">
              <a:latin typeface="Meiryo UI" panose="020B0604030504040204" pitchFamily="50" charset="-128"/>
              <a:ea typeface="Meiryo UI" panose="020B0604030504040204" pitchFamily="50" charset="-128"/>
            </a:endParaRPr>
          </a:p>
          <a:p>
            <a:pPr marR="0" lvl="0" indent="0" defTabSz="914400" rtl="0" eaLnBrk="0" fontAlgn="base" latinLnBrk="0" hangingPunct="0">
              <a:lnSpc>
                <a:spcPct val="120000"/>
              </a:lnSpc>
              <a:spcBef>
                <a:spcPct val="0"/>
              </a:spcBef>
              <a:spcAft>
                <a:spcPct val="0"/>
              </a:spcAft>
              <a:buClrTx/>
              <a:buSzTx/>
              <a:tabLst/>
            </a:pP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点検データは、点検結果が補修・補強の要否の判定あるいは対策の</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実施においてどのように</a:t>
            </a:r>
            <a:r>
              <a:rPr kumimoji="0" lang="ja-JP" altLang="en-US"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活</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かされたのか、両者の関係を把握するため、</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補修・補強データと有機的に結び付けることで、より有効に活用するこ</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とが可能となる。そのため、点検結果や補修・補強結果のデータが、どの</a:t>
            </a:r>
            <a:endPar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defTabSz="914400" rtl="0" eaLnBrk="0" fontAlgn="base" latinLnBrk="0" hangingPunct="0">
              <a:lnSpc>
                <a:spcPct val="120000"/>
              </a:lnSpc>
              <a:spcBef>
                <a:spcPct val="0"/>
              </a:spcBef>
              <a:spcAft>
                <a:spcPct val="0"/>
              </a:spcAft>
              <a:buClrTx/>
              <a:buSzTx/>
              <a:tabLst/>
            </a:pP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ような単位で蓄積されているかを把握し、有効活用可能な形でのデー</a:t>
            </a:r>
            <a:r>
              <a:rPr kumimoji="0"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p>
          <a:p>
            <a:pPr marR="0" lvl="0" indent="0" defTabSz="914400" rtl="0" eaLnBrk="0" fontAlgn="base" latinLnBrk="0" hangingPunct="0">
              <a:lnSpc>
                <a:spcPct val="120000"/>
              </a:lnSpc>
              <a:spcBef>
                <a:spcPct val="0"/>
              </a:spcBef>
              <a:spcAft>
                <a:spcPct val="0"/>
              </a:spcAft>
              <a:buClrTx/>
              <a:buSzTx/>
              <a:tabLst/>
            </a:pPr>
            <a:r>
              <a:rPr kumimoji="0" lang="en-US"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タ蓄積を行う。</a:t>
            </a:r>
            <a:endParaRPr kumimoji="0" lang="ja-JP" altLang="ja-JP" sz="11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3350" defTabSz="914400" rtl="0" eaLnBrk="0" fontAlgn="base" latinLnBrk="0" hangingPunct="0">
              <a:lnSpc>
                <a:spcPct val="120000"/>
              </a:lnSpc>
              <a:spcBef>
                <a:spcPct val="0"/>
              </a:spcBef>
              <a:spcAft>
                <a:spcPct val="0"/>
              </a:spcAft>
              <a:buClrTx/>
              <a:buSzTx/>
              <a:buFontTx/>
              <a:buNone/>
              <a:tabLst/>
            </a:pPr>
            <a:r>
              <a:rPr kumimoji="0" lang="ja-JP" altLang="ja-JP" sz="115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・計測データなどは、原則、電子データによる記録とし維持管理データ</a:t>
            </a:r>
            <a:endParaRPr kumimoji="0" lang="en-US" altLang="ja-JP" sz="115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defTabSz="914400" rtl="0" eaLnBrk="0" fontAlgn="base" latinLnBrk="0" hangingPunct="0">
              <a:lnSpc>
                <a:spcPct val="120000"/>
              </a:lnSpc>
              <a:spcBef>
                <a:spcPct val="0"/>
              </a:spcBef>
              <a:spcAft>
                <a:spcPct val="0"/>
              </a:spcAft>
              <a:buClrTx/>
              <a:buSzTx/>
              <a:buFontTx/>
              <a:buNone/>
              <a:tabLst/>
            </a:pPr>
            <a:r>
              <a:rPr kumimoji="0" lang="en-US" altLang="ja-JP" sz="115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5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ベース</a:t>
            </a:r>
            <a:r>
              <a:rPr kumimoji="0" lang="ja-JP" altLang="en-US" sz="115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システム</a:t>
            </a:r>
            <a:r>
              <a:rPr kumimoji="0" lang="ja-JP" altLang="ja-JP" sz="1150" b="0" i="0" u="none" strike="noStrike" cap="none" normalizeH="0" baseline="0" dirty="0">
                <a:ln>
                  <a:noFill/>
                </a:ln>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への登録を行う。</a:t>
            </a:r>
            <a:endParaRPr kumimoji="0" lang="ja-JP" altLang="ja-JP" sz="1150" b="0" i="0" u="none" strike="noStrike" cap="none" normalizeH="0" baseline="0" dirty="0">
              <a:ln>
                <a:noFill/>
              </a:ln>
              <a:solidFill>
                <a:schemeClr val="tx1"/>
              </a:solidFill>
              <a:effectLst/>
              <a:highlight>
                <a:srgbClr val="FFFF99"/>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9191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B1F37DC-42B7-739C-0C47-B21BE140F36C}"/>
              </a:ext>
            </a:extLst>
          </p:cNvPr>
          <p:cNvSpPr/>
          <p:nvPr/>
        </p:nvSpPr>
        <p:spPr>
          <a:xfrm>
            <a:off x="121876" y="997163"/>
            <a:ext cx="8900247" cy="580544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ja-JP" altLang="ja-JP" sz="1100" kern="100" dirty="0">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grpSp>
        <p:nvGrpSpPr>
          <p:cNvPr id="7" name="グループ化 6">
            <a:extLst>
              <a:ext uri="{FF2B5EF4-FFF2-40B4-BE49-F238E27FC236}">
                <a16:creationId xmlns:a16="http://schemas.microsoft.com/office/drawing/2014/main" id="{31B3D9C7-A9B1-A651-BFDF-8AD461B7349A}"/>
              </a:ext>
            </a:extLst>
          </p:cNvPr>
          <p:cNvGrpSpPr/>
          <p:nvPr/>
        </p:nvGrpSpPr>
        <p:grpSpPr>
          <a:xfrm>
            <a:off x="504349" y="1053887"/>
            <a:ext cx="7910676" cy="5367655"/>
            <a:chOff x="0" y="0"/>
            <a:chExt cx="7280873" cy="5367655"/>
          </a:xfrm>
        </p:grpSpPr>
        <p:sp>
          <p:nvSpPr>
            <p:cNvPr id="8" name="四角形: 角を丸くする 7">
              <a:extLst>
                <a:ext uri="{FF2B5EF4-FFF2-40B4-BE49-F238E27FC236}">
                  <a16:creationId xmlns:a16="http://schemas.microsoft.com/office/drawing/2014/main" id="{88CAFDF9-4C8F-0257-A225-8351FD0B9F9D}"/>
                </a:ext>
              </a:extLst>
            </p:cNvPr>
            <p:cNvSpPr/>
            <p:nvPr/>
          </p:nvSpPr>
          <p:spPr>
            <a:xfrm>
              <a:off x="6350" y="2889250"/>
              <a:ext cx="7179945" cy="2478405"/>
            </a:xfrm>
            <a:prstGeom prst="roundRect">
              <a:avLst>
                <a:gd name="adj" fmla="val 7423"/>
              </a:avLst>
            </a:prstGeom>
            <a:noFill/>
            <a:ln w="381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 name="直線矢印コネクタ 9">
              <a:extLst>
                <a:ext uri="{FF2B5EF4-FFF2-40B4-BE49-F238E27FC236}">
                  <a16:creationId xmlns:a16="http://schemas.microsoft.com/office/drawing/2014/main" id="{50A4BD0A-A051-A823-650F-4A6F5BBC8C45}"/>
                </a:ext>
              </a:extLst>
            </p:cNvPr>
            <p:cNvCxnSpPr/>
            <p:nvPr/>
          </p:nvCxnSpPr>
          <p:spPr>
            <a:xfrm>
              <a:off x="1028700" y="1079500"/>
              <a:ext cx="3175" cy="245078"/>
            </a:xfrm>
            <a:prstGeom prst="straightConnector1">
              <a:avLst/>
            </a:prstGeom>
            <a:noFill/>
            <a:ln w="6350" cap="flat" cmpd="sng" algn="ctr">
              <a:solidFill>
                <a:srgbClr val="4472C4"/>
              </a:solidFill>
              <a:prstDash val="solid"/>
              <a:miter lim="800000"/>
              <a:tailEnd type="arrow"/>
            </a:ln>
            <a:effectLst/>
          </p:spPr>
        </p:cxnSp>
        <p:sp>
          <p:nvSpPr>
            <p:cNvPr id="11" name="四角形: 角を丸くする 10">
              <a:extLst>
                <a:ext uri="{FF2B5EF4-FFF2-40B4-BE49-F238E27FC236}">
                  <a16:creationId xmlns:a16="http://schemas.microsoft.com/office/drawing/2014/main" id="{2ABF9670-0AB6-7DB3-2516-4C8DA229EC2B}"/>
                </a:ext>
              </a:extLst>
            </p:cNvPr>
            <p:cNvSpPr/>
            <p:nvPr/>
          </p:nvSpPr>
          <p:spPr>
            <a:xfrm>
              <a:off x="0" y="0"/>
              <a:ext cx="1779563" cy="267091"/>
            </a:xfrm>
            <a:prstGeom prst="roundRect">
              <a:avLst>
                <a:gd name="adj" fmla="val 50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050" b="1" kern="100" dirty="0">
                  <a:solidFill>
                    <a:srgbClr val="FFFFFF"/>
                  </a:solidFill>
                  <a:effectLst/>
                  <a:latin typeface="HG丸ｺﾞｼｯｸM-PRO" panose="020F0400000000000000" pitchFamily="50" charset="-128"/>
                  <a:ea typeface="游明朝" panose="02020400000000000000" pitchFamily="18" charset="-128"/>
                  <a:cs typeface="Times New Roman" panose="02020603050405020304" pitchFamily="18" charset="0"/>
                </a:rPr>
                <a:t>STRART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四角形: 1 つの角を切り取り 1 つの角を丸める 11">
              <a:extLst>
                <a:ext uri="{FF2B5EF4-FFF2-40B4-BE49-F238E27FC236}">
                  <a16:creationId xmlns:a16="http://schemas.microsoft.com/office/drawing/2014/main" id="{5D843740-D0A9-FE40-35A2-E070133A490E}"/>
                </a:ext>
              </a:extLst>
            </p:cNvPr>
            <p:cNvSpPr/>
            <p:nvPr/>
          </p:nvSpPr>
          <p:spPr>
            <a:xfrm>
              <a:off x="571500" y="723900"/>
              <a:ext cx="837028" cy="309489"/>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初期点検</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49D0C532-8430-0472-8082-5B5B8E619685}"/>
                </a:ext>
              </a:extLst>
            </p:cNvPr>
            <p:cNvSpPr/>
            <p:nvPr/>
          </p:nvSpPr>
          <p:spPr>
            <a:xfrm>
              <a:off x="412750" y="488950"/>
              <a:ext cx="2287905" cy="590745"/>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四角形: 1 つの角を切り取り 1 つの角を丸める 13">
              <a:extLst>
                <a:ext uri="{FF2B5EF4-FFF2-40B4-BE49-F238E27FC236}">
                  <a16:creationId xmlns:a16="http://schemas.microsoft.com/office/drawing/2014/main" id="{0B78E87F-F2A2-2666-A468-C48D998038B2}"/>
                </a:ext>
              </a:extLst>
            </p:cNvPr>
            <p:cNvSpPr/>
            <p:nvPr/>
          </p:nvSpPr>
          <p:spPr>
            <a:xfrm>
              <a:off x="1460500" y="723900"/>
              <a:ext cx="1188720" cy="309489"/>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基本データ作成</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5" name="四角形: 1 つの角を切り取り 1 つの角を丸める 14">
              <a:extLst>
                <a:ext uri="{FF2B5EF4-FFF2-40B4-BE49-F238E27FC236}">
                  <a16:creationId xmlns:a16="http://schemas.microsoft.com/office/drawing/2014/main" id="{4932813C-2FF2-4911-C09A-3049D81FBACB}"/>
                </a:ext>
              </a:extLst>
            </p:cNvPr>
            <p:cNvSpPr/>
            <p:nvPr/>
          </p:nvSpPr>
          <p:spPr>
            <a:xfrm>
              <a:off x="520700" y="317500"/>
              <a:ext cx="1132449" cy="316523"/>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新規整備時</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6" name="四角形: 1 つの角を切り取り 1 つの角を丸める 15">
              <a:extLst>
                <a:ext uri="{FF2B5EF4-FFF2-40B4-BE49-F238E27FC236}">
                  <a16:creationId xmlns:a16="http://schemas.microsoft.com/office/drawing/2014/main" id="{E4A3AE68-7A90-41A0-18C8-06CEA3877FC8}"/>
                </a:ext>
              </a:extLst>
            </p:cNvPr>
            <p:cNvSpPr/>
            <p:nvPr/>
          </p:nvSpPr>
          <p:spPr>
            <a:xfrm>
              <a:off x="571500" y="1689100"/>
              <a:ext cx="857885" cy="259715"/>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簡易点検</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7" name="四角形: 1 つの角を切り取り 1 つの角を丸める 16">
              <a:extLst>
                <a:ext uri="{FF2B5EF4-FFF2-40B4-BE49-F238E27FC236}">
                  <a16:creationId xmlns:a16="http://schemas.microsoft.com/office/drawing/2014/main" id="{53021212-BA9B-34F0-5BB4-AB37C0B3954D}"/>
                </a:ext>
              </a:extLst>
            </p:cNvPr>
            <p:cNvSpPr/>
            <p:nvPr/>
          </p:nvSpPr>
          <p:spPr>
            <a:xfrm>
              <a:off x="1651000" y="1689100"/>
              <a:ext cx="857885" cy="259715"/>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定期点検</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8" name="四角形: 1 つの角を切り取り 1 つの角を丸める 17">
              <a:extLst>
                <a:ext uri="{FF2B5EF4-FFF2-40B4-BE49-F238E27FC236}">
                  <a16:creationId xmlns:a16="http://schemas.microsoft.com/office/drawing/2014/main" id="{F96FA63E-D11B-3390-0F3E-3AA567C18D34}"/>
                </a:ext>
              </a:extLst>
            </p:cNvPr>
            <p:cNvSpPr/>
            <p:nvPr/>
          </p:nvSpPr>
          <p:spPr>
            <a:xfrm>
              <a:off x="2705100" y="1701800"/>
              <a:ext cx="857885" cy="259715"/>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緊急点検</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9" name="四角形: 1 つの角を切り取り 1 つの角を丸める 18">
              <a:extLst>
                <a:ext uri="{FF2B5EF4-FFF2-40B4-BE49-F238E27FC236}">
                  <a16:creationId xmlns:a16="http://schemas.microsoft.com/office/drawing/2014/main" id="{61A08B9D-4FC2-279F-B115-B5ABA950807B}"/>
                </a:ext>
              </a:extLst>
            </p:cNvPr>
            <p:cNvSpPr/>
            <p:nvPr/>
          </p:nvSpPr>
          <p:spPr>
            <a:xfrm>
              <a:off x="3733800" y="1689100"/>
              <a:ext cx="1294130" cy="259715"/>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詳細点検（調査）</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0" name="四角形: 1 つの角を切り取り 1 つの角を丸める 19">
              <a:extLst>
                <a:ext uri="{FF2B5EF4-FFF2-40B4-BE49-F238E27FC236}">
                  <a16:creationId xmlns:a16="http://schemas.microsoft.com/office/drawing/2014/main" id="{AB143FF8-33B5-FFD6-BAFA-8E2FBB66D12C}"/>
                </a:ext>
              </a:extLst>
            </p:cNvPr>
            <p:cNvSpPr/>
            <p:nvPr/>
          </p:nvSpPr>
          <p:spPr>
            <a:xfrm>
              <a:off x="5207000" y="1689100"/>
              <a:ext cx="857885" cy="252095"/>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補修</a:t>
              </a:r>
              <a:endParaRPr lang="ja-JP" sz="1050" kern="100" dirty="0">
                <a:effectLst/>
                <a:ea typeface="游明朝" panose="02020400000000000000" pitchFamily="18" charset="-128"/>
                <a:cs typeface="Times New Roman" panose="02020603050405020304" pitchFamily="18" charset="0"/>
              </a:endParaRPr>
            </a:p>
          </p:txBody>
        </p:sp>
        <p:sp>
          <p:nvSpPr>
            <p:cNvPr id="21" name="四角形: 1 つの角を切り取り 1 つの角を丸める 20">
              <a:extLst>
                <a:ext uri="{FF2B5EF4-FFF2-40B4-BE49-F238E27FC236}">
                  <a16:creationId xmlns:a16="http://schemas.microsoft.com/office/drawing/2014/main" id="{6A862C6E-667D-5C52-A0E0-D28C328E4EC8}"/>
                </a:ext>
              </a:extLst>
            </p:cNvPr>
            <p:cNvSpPr/>
            <p:nvPr/>
          </p:nvSpPr>
          <p:spPr>
            <a:xfrm>
              <a:off x="6210300" y="1689100"/>
              <a:ext cx="829945" cy="259080"/>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部分更新</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0DF96FC8-FE21-BD8D-B44B-FDAE2755ED4E}"/>
                </a:ext>
              </a:extLst>
            </p:cNvPr>
            <p:cNvSpPr/>
            <p:nvPr/>
          </p:nvSpPr>
          <p:spPr>
            <a:xfrm>
              <a:off x="355600" y="1473200"/>
              <a:ext cx="6825916" cy="569253"/>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四角形: 1 つの角を切り取り 1 つの角を丸める 22">
              <a:extLst>
                <a:ext uri="{FF2B5EF4-FFF2-40B4-BE49-F238E27FC236}">
                  <a16:creationId xmlns:a16="http://schemas.microsoft.com/office/drawing/2014/main" id="{DFA67393-9570-B8E9-7E01-243FFE4D2163}"/>
                </a:ext>
              </a:extLst>
            </p:cNvPr>
            <p:cNvSpPr/>
            <p:nvPr/>
          </p:nvSpPr>
          <p:spPr>
            <a:xfrm>
              <a:off x="571500" y="1320800"/>
              <a:ext cx="1076179" cy="309489"/>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維持管理</a:t>
              </a: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D8BF6733-613A-A296-2AB0-D4AB304368F1}"/>
                </a:ext>
              </a:extLst>
            </p:cNvPr>
            <p:cNvCxnSpPr/>
            <p:nvPr/>
          </p:nvCxnSpPr>
          <p:spPr>
            <a:xfrm>
              <a:off x="1009650" y="2044700"/>
              <a:ext cx="1346" cy="245078"/>
            </a:xfrm>
            <a:prstGeom prst="straightConnector1">
              <a:avLst/>
            </a:prstGeom>
            <a:noFill/>
            <a:ln w="6350" cap="flat" cmpd="sng" algn="ctr">
              <a:solidFill>
                <a:srgbClr val="4472C4"/>
              </a:solidFill>
              <a:prstDash val="solid"/>
              <a:miter lim="800000"/>
              <a:tailEnd type="arrow"/>
            </a:ln>
            <a:effectLst/>
          </p:spPr>
        </p:cxnSp>
        <p:sp>
          <p:nvSpPr>
            <p:cNvPr id="25" name="四角形: 1 つの角を切り取り 1 つの角を丸める 24">
              <a:extLst>
                <a:ext uri="{FF2B5EF4-FFF2-40B4-BE49-F238E27FC236}">
                  <a16:creationId xmlns:a16="http://schemas.microsoft.com/office/drawing/2014/main" id="{41AAD30D-8C90-F472-771F-6AA469E1E07C}"/>
                </a:ext>
              </a:extLst>
            </p:cNvPr>
            <p:cNvSpPr/>
            <p:nvPr/>
          </p:nvSpPr>
          <p:spPr>
            <a:xfrm>
              <a:off x="571500" y="2298700"/>
              <a:ext cx="1076179" cy="309489"/>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ea typeface="HG丸ｺﾞｼｯｸM-PRO" panose="020F0400000000000000" pitchFamily="50" charset="-128"/>
                  <a:cs typeface="Times New Roman" panose="02020603050405020304" pitchFamily="18" charset="0"/>
                </a:rPr>
                <a:t>データ蓄積</a:t>
              </a:r>
              <a:endParaRPr lang="ja-JP" sz="1050" kern="100" dirty="0">
                <a:effectLst/>
                <a:ea typeface="游明朝" panose="02020400000000000000" pitchFamily="18" charset="-128"/>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45370D7B-8126-530C-0F40-0F8FEDD64E9D}"/>
                </a:ext>
              </a:extLst>
            </p:cNvPr>
            <p:cNvCxnSpPr/>
            <p:nvPr/>
          </p:nvCxnSpPr>
          <p:spPr>
            <a:xfrm>
              <a:off x="1009650" y="2578100"/>
              <a:ext cx="1270" cy="151799"/>
            </a:xfrm>
            <a:prstGeom prst="straightConnector1">
              <a:avLst/>
            </a:prstGeom>
            <a:noFill/>
            <a:ln w="6350" cap="flat" cmpd="sng" algn="ctr">
              <a:solidFill>
                <a:srgbClr val="4472C4"/>
              </a:solidFill>
              <a:prstDash val="solid"/>
              <a:miter lim="800000"/>
              <a:tailEnd type="arrow"/>
            </a:ln>
            <a:effectLst/>
          </p:spPr>
        </p:cxnSp>
        <p:sp>
          <p:nvSpPr>
            <p:cNvPr id="27" name="四角形: 1 つの角を切り取り 1 つの角を丸める 26">
              <a:extLst>
                <a:ext uri="{FF2B5EF4-FFF2-40B4-BE49-F238E27FC236}">
                  <a16:creationId xmlns:a16="http://schemas.microsoft.com/office/drawing/2014/main" id="{91687926-1B42-F637-8D07-64D4C95C1F3E}"/>
                </a:ext>
              </a:extLst>
            </p:cNvPr>
            <p:cNvSpPr/>
            <p:nvPr/>
          </p:nvSpPr>
          <p:spPr>
            <a:xfrm>
              <a:off x="177800" y="2743200"/>
              <a:ext cx="1603717" cy="309489"/>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データ活用（例）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四角形: 1 つの角を切り取り 1 つの角を丸める 27">
              <a:extLst>
                <a:ext uri="{FF2B5EF4-FFF2-40B4-BE49-F238E27FC236}">
                  <a16:creationId xmlns:a16="http://schemas.microsoft.com/office/drawing/2014/main" id="{E8A110DA-AF27-E515-3FBE-515183449F58}"/>
                </a:ext>
              </a:extLst>
            </p:cNvPr>
            <p:cNvSpPr/>
            <p:nvPr/>
          </p:nvSpPr>
          <p:spPr>
            <a:xfrm>
              <a:off x="114300" y="3086100"/>
              <a:ext cx="1526540" cy="44704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事後保全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四角形: 1 つの角を切り取り 1 つの角を丸める 28">
              <a:extLst>
                <a:ext uri="{FF2B5EF4-FFF2-40B4-BE49-F238E27FC236}">
                  <a16:creationId xmlns:a16="http://schemas.microsoft.com/office/drawing/2014/main" id="{0EA5F7BA-0B9E-2E6C-BF65-01D64E41DD49}"/>
                </a:ext>
              </a:extLst>
            </p:cNvPr>
            <p:cNvSpPr/>
            <p:nvPr/>
          </p:nvSpPr>
          <p:spPr>
            <a:xfrm>
              <a:off x="1828800" y="3060700"/>
              <a:ext cx="1564640" cy="48895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予防保全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1050" b="1" kern="100" dirty="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時間計画</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四角形: 1 つの角を切り取り 1 つの角を丸める 29">
              <a:extLst>
                <a:ext uri="{FF2B5EF4-FFF2-40B4-BE49-F238E27FC236}">
                  <a16:creationId xmlns:a16="http://schemas.microsoft.com/office/drawing/2014/main" id="{C4A10FE5-C3D8-ADA2-7B09-BA9BF27B11B3}"/>
                </a:ext>
              </a:extLst>
            </p:cNvPr>
            <p:cNvSpPr/>
            <p:nvPr/>
          </p:nvSpPr>
          <p:spPr>
            <a:xfrm>
              <a:off x="3530600" y="3060700"/>
              <a:ext cx="1530350" cy="45085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dirty="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予防保全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1050" b="1" kern="100" dirty="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状態監視型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1" name="四角形: 1 つの角を切り取り 1 つの角を丸める 30">
              <a:extLst>
                <a:ext uri="{FF2B5EF4-FFF2-40B4-BE49-F238E27FC236}">
                  <a16:creationId xmlns:a16="http://schemas.microsoft.com/office/drawing/2014/main" id="{FF86AE52-7311-ED6D-568E-9EA862D9DD76}"/>
                </a:ext>
              </a:extLst>
            </p:cNvPr>
            <p:cNvSpPr/>
            <p:nvPr/>
          </p:nvSpPr>
          <p:spPr>
            <a:xfrm>
              <a:off x="5219700" y="3060700"/>
              <a:ext cx="1711960" cy="33020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更 新</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四角形: 1 つの角を切り取り 1 つの角を丸める 31">
              <a:extLst>
                <a:ext uri="{FF2B5EF4-FFF2-40B4-BE49-F238E27FC236}">
                  <a16:creationId xmlns:a16="http://schemas.microsoft.com/office/drawing/2014/main" id="{0955F65B-8473-A29D-75F3-176CDB68C4B1}"/>
                </a:ext>
              </a:extLst>
            </p:cNvPr>
            <p:cNvSpPr/>
            <p:nvPr/>
          </p:nvSpPr>
          <p:spPr>
            <a:xfrm>
              <a:off x="5232400" y="3898900"/>
              <a:ext cx="1692910" cy="27305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新設等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3" name="四角形: 1 つの角を切り取り 1 つの角を丸める 32">
              <a:extLst>
                <a:ext uri="{FF2B5EF4-FFF2-40B4-BE49-F238E27FC236}">
                  <a16:creationId xmlns:a16="http://schemas.microsoft.com/office/drawing/2014/main" id="{EB6246A5-375F-7D5D-3731-78597E7FFA18}"/>
                </a:ext>
              </a:extLst>
            </p:cNvPr>
            <p:cNvSpPr/>
            <p:nvPr/>
          </p:nvSpPr>
          <p:spPr>
            <a:xfrm>
              <a:off x="5245100" y="4533900"/>
              <a:ext cx="1673860" cy="27305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50" b="1" kern="100">
                  <a:solidFill>
                    <a:srgbClr val="FFFFFF"/>
                  </a:solidFill>
                  <a:effectLst/>
                  <a:latin typeface="游明朝" panose="02020400000000000000" pitchFamily="18" charset="-128"/>
                  <a:ea typeface="HG丸ｺﾞｼｯｸM-PRO" panose="020F0400000000000000" pitchFamily="50" charset="-128"/>
                  <a:cs typeface="Times New Roman" panose="02020603050405020304" pitchFamily="18" charset="0"/>
                </a:rPr>
                <a:t>点検等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テキスト ボックス 70">
              <a:extLst>
                <a:ext uri="{FF2B5EF4-FFF2-40B4-BE49-F238E27FC236}">
                  <a16:creationId xmlns:a16="http://schemas.microsoft.com/office/drawing/2014/main" id="{0F907517-B048-37BC-81A2-FB2FAC1C5704}"/>
                </a:ext>
              </a:extLst>
            </p:cNvPr>
            <p:cNvSpPr txBox="1"/>
            <p:nvPr/>
          </p:nvSpPr>
          <p:spPr>
            <a:xfrm>
              <a:off x="114300" y="3594100"/>
              <a:ext cx="1517650" cy="1568547"/>
            </a:xfrm>
            <a:prstGeom prst="rect">
              <a:avLst/>
            </a:prstGeom>
            <a:solidFill>
              <a:srgbClr val="FF9933"/>
            </a:solidFill>
            <a:ln w="25400">
              <a:solidFill>
                <a:srgbClr val="4472C4"/>
              </a:solidFill>
            </a:ln>
          </p:spPr>
          <p:txBody>
            <a:bodyPr rot="0" spcFirstLastPara="0" vert="horz" wrap="square" lIns="36000" tIns="0" rIns="0" bIns="0" numCol="1" spcCol="0" rtlCol="0" fromWordArt="0" anchor="t" anchorCtr="0" forceAA="0" compatLnSpc="1">
              <a:prstTxWarp prst="textNoShape">
                <a:avLst/>
              </a:prstTxWarp>
              <a:noAutofit/>
            </a:bodyPr>
            <a:lstStyle/>
            <a:p>
              <a:pPr algn="l"/>
              <a:endParaRPr lang="en-US" alt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endParaRPr>
            </a:p>
            <a:p>
              <a:pPr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・不具合箇所の改善</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・日常パトロールの重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点化</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・不具合事象の緊急点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検（水平展開）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5" name="テキスト ボックス 70">
              <a:extLst>
                <a:ext uri="{FF2B5EF4-FFF2-40B4-BE49-F238E27FC236}">
                  <a16:creationId xmlns:a16="http://schemas.microsoft.com/office/drawing/2014/main" id="{3027D9BA-D21B-269E-19E1-4DCAD853AD98}"/>
                </a:ext>
              </a:extLst>
            </p:cNvPr>
            <p:cNvSpPr txBox="1"/>
            <p:nvPr/>
          </p:nvSpPr>
          <p:spPr>
            <a:xfrm>
              <a:off x="1828800" y="3581400"/>
              <a:ext cx="1564876" cy="1568450"/>
            </a:xfrm>
            <a:prstGeom prst="rect">
              <a:avLst/>
            </a:prstGeom>
            <a:solidFill>
              <a:srgbClr val="FF9933"/>
            </a:solidFill>
            <a:ln w="25400">
              <a:solidFill>
                <a:srgbClr val="4472C4"/>
              </a:solidFill>
            </a:ln>
          </p:spPr>
          <p:txBody>
            <a:bodyPr rot="0" spcFirstLastPara="0" vert="horz" wrap="square" lIns="36000" tIns="0" rIns="0" bIns="0" numCol="1" spcCol="0" rtlCol="0" fromWordArt="0" anchor="t" anchorCtr="0" forceAA="0" compatLnSpc="1">
              <a:prstTxWarp prst="textNoShape">
                <a:avLst/>
              </a:prstTxWarp>
              <a:noAutofit/>
            </a:bodyPr>
            <a:lstStyle/>
            <a:p>
              <a:pPr algn="l"/>
              <a:endParaRPr lang="en-US" alt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endParaRPr>
            </a:p>
            <a:p>
              <a:pPr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・耐用年数を超過した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施設の維持管理手法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の検討（傾向管理）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70">
              <a:extLst>
                <a:ext uri="{FF2B5EF4-FFF2-40B4-BE49-F238E27FC236}">
                  <a16:creationId xmlns:a16="http://schemas.microsoft.com/office/drawing/2014/main" id="{32248EDE-FE30-D041-3D11-AC36B8AC329E}"/>
                </a:ext>
              </a:extLst>
            </p:cNvPr>
            <p:cNvSpPr txBox="1"/>
            <p:nvPr/>
          </p:nvSpPr>
          <p:spPr>
            <a:xfrm>
              <a:off x="3530600" y="3568700"/>
              <a:ext cx="1524000" cy="1568450"/>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・補修等の優先順位つ</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け（重点化）</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27000" indent="-127000"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・最適補修タイミング（最適管理水準）の検討</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・評価基準の明確化や</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精度向上</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の検討（傾向管理）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70">
              <a:extLst>
                <a:ext uri="{FF2B5EF4-FFF2-40B4-BE49-F238E27FC236}">
                  <a16:creationId xmlns:a16="http://schemas.microsoft.com/office/drawing/2014/main" id="{778512A8-687D-1DE5-D6E4-8AA60BDF1C0D}"/>
                </a:ext>
              </a:extLst>
            </p:cNvPr>
            <p:cNvSpPr txBox="1"/>
            <p:nvPr/>
          </p:nvSpPr>
          <p:spPr>
            <a:xfrm>
              <a:off x="5219700" y="3416300"/>
              <a:ext cx="1687830" cy="434340"/>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・更新時期の見極め</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27000" indent="-127000"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・更新判断基準の検討</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8" name="テキスト ボックス 70">
              <a:extLst>
                <a:ext uri="{FF2B5EF4-FFF2-40B4-BE49-F238E27FC236}">
                  <a16:creationId xmlns:a16="http://schemas.microsoft.com/office/drawing/2014/main" id="{7F3E2D0B-41AB-06D3-0A87-86C2BFA81E81}"/>
                </a:ext>
              </a:extLst>
            </p:cNvPr>
            <p:cNvSpPr txBox="1"/>
            <p:nvPr/>
          </p:nvSpPr>
          <p:spPr>
            <a:xfrm>
              <a:off x="5219700" y="4216400"/>
              <a:ext cx="1687830" cy="269875"/>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1000" kern="100">
                  <a:effectLst/>
                  <a:latin typeface="游明朝" panose="02020400000000000000" pitchFamily="18" charset="-128"/>
                  <a:ea typeface="HG丸ｺﾞｼｯｸM-PRO" panose="020F0400000000000000" pitchFamily="50" charset="-128"/>
                  <a:cs typeface="Times New Roman" panose="02020603050405020304" pitchFamily="18" charset="0"/>
                </a:rPr>
                <a:t>・設計施工への配慮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9" name="テキスト ボックス 70">
              <a:extLst>
                <a:ext uri="{FF2B5EF4-FFF2-40B4-BE49-F238E27FC236}">
                  <a16:creationId xmlns:a16="http://schemas.microsoft.com/office/drawing/2014/main" id="{5B19C280-F70B-F34B-F460-B27C376EA309}"/>
                </a:ext>
              </a:extLst>
            </p:cNvPr>
            <p:cNvSpPr txBox="1"/>
            <p:nvPr/>
          </p:nvSpPr>
          <p:spPr>
            <a:xfrm>
              <a:off x="5219700" y="4864100"/>
              <a:ext cx="1687830" cy="269875"/>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10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・効率・効果的な点検検討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四角形: 上の 2 つの角を切り取る 72">
              <a:extLst>
                <a:ext uri="{FF2B5EF4-FFF2-40B4-BE49-F238E27FC236}">
                  <a16:creationId xmlns:a16="http://schemas.microsoft.com/office/drawing/2014/main" id="{48B3CF29-0846-0EC4-D251-76C17884067F}"/>
                </a:ext>
              </a:extLst>
            </p:cNvPr>
            <p:cNvSpPr/>
            <p:nvPr/>
          </p:nvSpPr>
          <p:spPr>
            <a:xfrm>
              <a:off x="2781300" y="63500"/>
              <a:ext cx="4499573" cy="1343771"/>
            </a:xfrm>
            <a:prstGeom prst="roundRect">
              <a:avLst/>
            </a:prstGeom>
            <a:solidFill>
              <a:srgbClr val="FF9933"/>
            </a:solidFill>
            <a:ln w="12700" cap="flat" cmpd="sng" algn="ctr">
              <a:solidFill>
                <a:srgbClr val="4472C4">
                  <a:shade val="1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基本データ</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・施設</a:t>
              </a:r>
              <a:r>
                <a:rPr lang="ja-JP" altLang="en-US"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諸</a:t>
              </a:r>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言（建設年度、構造種別・使用部材、規格・規模、技術基準等）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・台帳・構造図・構造計算等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・付加情報（重要度区分）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・点検・詳細調査結果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・補修・補強・部分更新履歴　など</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※分野施設毎にマネジメントに必要なデータを検討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sz="1000" kern="100" dirty="0">
                  <a:solidFill>
                    <a:srgbClr val="000000"/>
                  </a:solidFill>
                  <a:effectLst/>
                  <a:latin typeface="HG丸ｺﾞｼｯｸM-PRO" panose="020F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 name="四角形: 上の 2 つの角を切り取る 72">
              <a:extLst>
                <a:ext uri="{FF2B5EF4-FFF2-40B4-BE49-F238E27FC236}">
                  <a16:creationId xmlns:a16="http://schemas.microsoft.com/office/drawing/2014/main" id="{A68553A0-F94A-D0C0-1015-1283096EBA59}"/>
                </a:ext>
              </a:extLst>
            </p:cNvPr>
            <p:cNvSpPr/>
            <p:nvPr/>
          </p:nvSpPr>
          <p:spPr>
            <a:xfrm>
              <a:off x="1854200" y="2146300"/>
              <a:ext cx="5332492" cy="628153"/>
            </a:xfrm>
            <a:prstGeom prst="roundRect">
              <a:avLst/>
            </a:prstGeom>
            <a:solidFill>
              <a:srgbClr val="FF9933"/>
            </a:solidFill>
            <a:ln w="12700" cap="flat" cmpd="sng" algn="ctr">
              <a:solidFill>
                <a:srgbClr val="4472C4">
                  <a:shade val="1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データ管理ルールの確立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・電子データを</a:t>
              </a:r>
              <a:r>
                <a:rPr lang="ja-JP" sz="1000" kern="100" dirty="0">
                  <a:solidFill>
                    <a:srgbClr val="FF0000"/>
                  </a:solidFill>
                  <a:effectLst/>
                  <a:latin typeface="游明朝" panose="02020400000000000000" pitchFamily="18" charset="-128"/>
                  <a:ea typeface="HG丸ｺﾞｼｯｸM-PRO" panose="020F0400000000000000" pitchFamily="50" charset="-128"/>
                  <a:cs typeface="Times New Roman" panose="02020603050405020304" pitchFamily="18" charset="0"/>
                </a:rPr>
                <a:t>原則として</a:t>
              </a:r>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各分野施設毎にデータ蓄積の内容やタイミング、手法、管理者等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27000" algn="l"/>
              <a:r>
                <a:rPr lang="ja-JP" sz="1000" kern="100" dirty="0">
                  <a:solidFill>
                    <a:srgbClr val="000000"/>
                  </a:solidFill>
                  <a:effectLst/>
                  <a:latin typeface="游明朝" panose="02020400000000000000" pitchFamily="18" charset="-128"/>
                  <a:ea typeface="HG丸ｺﾞｼｯｸM-PRO" panose="020F0400000000000000" pitchFamily="50" charset="-128"/>
                  <a:cs typeface="Times New Roman" panose="02020603050405020304" pitchFamily="18" charset="0"/>
                </a:rPr>
                <a:t>を明確にする。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sz="1000" kern="100" dirty="0">
                  <a:solidFill>
                    <a:srgbClr val="000000"/>
                  </a:solidFill>
                  <a:effectLst/>
                  <a:latin typeface="HG丸ｺﾞｼｯｸM-PRO" panose="020F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46" name="テキスト ボックス 45">
            <a:extLst>
              <a:ext uri="{FF2B5EF4-FFF2-40B4-BE49-F238E27FC236}">
                <a16:creationId xmlns:a16="http://schemas.microsoft.com/office/drawing/2014/main" id="{1519DC9A-672B-2B3F-127C-88956701887E}"/>
              </a:ext>
            </a:extLst>
          </p:cNvPr>
          <p:cNvSpPr txBox="1"/>
          <p:nvPr/>
        </p:nvSpPr>
        <p:spPr>
          <a:xfrm>
            <a:off x="72004" y="597990"/>
            <a:ext cx="4631266"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3.11.2.1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b="1" dirty="0"/>
          </a:p>
        </p:txBody>
      </p:sp>
      <p:sp>
        <p:nvSpPr>
          <p:cNvPr id="42" name="テキスト ボックス 41">
            <a:extLst>
              <a:ext uri="{FF2B5EF4-FFF2-40B4-BE49-F238E27FC236}">
                <a16:creationId xmlns:a16="http://schemas.microsoft.com/office/drawing/2014/main" id="{2D1A53BA-7C05-4909-93B7-E328C0914E72}"/>
              </a:ext>
            </a:extLst>
          </p:cNvPr>
          <p:cNvSpPr txBox="1"/>
          <p:nvPr/>
        </p:nvSpPr>
        <p:spPr>
          <a:xfrm>
            <a:off x="3166364" y="6499021"/>
            <a:ext cx="2995396" cy="276999"/>
          </a:xfrm>
          <a:prstGeom prst="rect">
            <a:avLst/>
          </a:prstGeom>
          <a:noFill/>
        </p:spPr>
        <p:txBody>
          <a:bodyPr wrap="square">
            <a:spAutoFit/>
          </a:bodyPr>
          <a:lstStyle/>
          <a:p>
            <a:pPr algn="ct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 3.11‑5　データ蓄積（活用）の目的</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9393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9832" y="1083347"/>
            <a:ext cx="8681267"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132</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5719196"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3.11.3維持管理手法、維持管理水準、更新フロー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247424" y="1310020"/>
            <a:ext cx="2853267" cy="369332"/>
          </a:xfrm>
          <a:prstGeom prst="rect">
            <a:avLst/>
          </a:prstGeom>
          <a:noFill/>
        </p:spPr>
        <p:txBody>
          <a:bodyPr wrap="square" rtlCol="0">
            <a:spAutoFit/>
          </a:bodyPr>
          <a:lstStyle/>
          <a:p>
            <a:r>
              <a:rPr lang="x-none" altLang="ja-JP" b="1" u="sng" kern="100" dirty="0">
                <a:effectLst/>
                <a:latin typeface="Meiryo UI" panose="020B0604030504040204" pitchFamily="50" charset="-128"/>
                <a:ea typeface="Meiryo UI" panose="020B0604030504040204" pitchFamily="50" charset="-128"/>
              </a:rPr>
              <a:t>(1)</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維持管理手法の設定</a:t>
            </a:r>
            <a:endParaRPr lang="ja-JP" altLang="ja-JP" b="1" kern="100" dirty="0">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56373D0-A1DD-8B4A-AFDD-6070DD9C80CD}"/>
              </a:ext>
            </a:extLst>
          </p:cNvPr>
          <p:cNvSpPr txBox="1"/>
          <p:nvPr/>
        </p:nvSpPr>
        <p:spPr>
          <a:xfrm>
            <a:off x="342900" y="1687481"/>
            <a:ext cx="8140700" cy="1663019"/>
          </a:xfrm>
          <a:prstGeom prst="rect">
            <a:avLst/>
          </a:prstGeom>
          <a:noFill/>
        </p:spPr>
        <p:txBody>
          <a:bodyPr wrap="square">
            <a:spAutoFit/>
          </a:bodyPr>
          <a:lstStyle/>
          <a:p>
            <a:pPr marL="66675" indent="22225" algn="just">
              <a:lnSpc>
                <a:spcPct val="150000"/>
              </a:lnSpc>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安全性・信頼性の確保かつLCC最小化の観点から</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「予防保全」による管理を原則とし、継続的にレベルアップを図る。</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また、</a:t>
            </a:r>
            <a:r>
              <a:rPr lang="x-none"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適切な維持管理手法や最適な補修時期を</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設定するため</a:t>
            </a:r>
            <a:r>
              <a:rPr lang="x-none"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点検結果を踏まえた損傷の程度（健全度等）などデータの蓄積状況、施設の特性（材料、設計基準（設置時の施工技術）、使用環境、経過年数、施設が受ける作用など）や重要度（施設の利用状況、不具合が発生した場合の社会的影響度や代替性、</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維持管理・更新費用、</a:t>
            </a:r>
            <a:r>
              <a:rPr lang="x-none"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防災上の位置づけ等）を考慮し、施設毎の維持管理手法を設定</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42622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30D2437-F990-CCCA-66F1-A4EB7C5678AA}"/>
              </a:ext>
            </a:extLst>
          </p:cNvPr>
          <p:cNvSpPr/>
          <p:nvPr/>
        </p:nvSpPr>
        <p:spPr>
          <a:xfrm>
            <a:off x="175646" y="941984"/>
            <a:ext cx="8845550" cy="58271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 </a:t>
            </a:r>
            <a:r>
              <a:rPr lang="ja-JP" altLang="en-US" sz="2000" dirty="0">
                <a:solidFill>
                  <a:schemeClr val="bg1"/>
                </a:solidFill>
                <a:latin typeface="Meiryo UI" pitchFamily="50" charset="-128"/>
                <a:ea typeface="Meiryo UI" pitchFamily="50" charset="-128"/>
                <a:cs typeface="Meiryo UI" pitchFamily="50" charset="-128"/>
              </a:rPr>
              <a:t>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57AF67E1-B465-F067-BC6D-E9C59CDEA5A1}"/>
              </a:ext>
            </a:extLst>
          </p:cNvPr>
          <p:cNvSpPr txBox="1"/>
          <p:nvPr/>
        </p:nvSpPr>
        <p:spPr>
          <a:xfrm>
            <a:off x="-31750" y="991416"/>
            <a:ext cx="8845550" cy="1064650"/>
          </a:xfrm>
          <a:prstGeom prst="rect">
            <a:avLst/>
          </a:prstGeom>
          <a:noFill/>
        </p:spPr>
        <p:txBody>
          <a:bodyPr wrap="square">
            <a:spAutoFit/>
          </a:bodyPr>
          <a:lstStyle/>
          <a:p>
            <a:pPr marL="635" indent="359410" algn="just">
              <a:lnSpc>
                <a:spcPct val="120000"/>
              </a:lnSpc>
            </a:pPr>
            <a:r>
              <a:rPr lang="x-none" altLang="ja-JP" b="1" u="sng" kern="100" dirty="0">
                <a:effectLst/>
                <a:latin typeface="Meiryo UI" panose="020B0604030504040204" pitchFamily="50" charset="-128"/>
                <a:ea typeface="Meiryo UI" panose="020B0604030504040204" pitchFamily="50" charset="-128"/>
              </a:rPr>
              <a:t>(2)</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標準的な維持管理手法の選定フロー</a:t>
            </a:r>
            <a:endParaRPr lang="ja-JP" altLang="ja-JP" b="1" kern="100" dirty="0">
              <a:effectLst/>
              <a:latin typeface="Meiryo UI" panose="020B0604030504040204" pitchFamily="50" charset="-128"/>
              <a:ea typeface="Meiryo UI" panose="020B0604030504040204" pitchFamily="50" charset="-128"/>
            </a:endParaRPr>
          </a:p>
          <a:p>
            <a:pPr marL="266700" indent="333375"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維持管理手法の選定については、「事後保全型」若しくは「予防保全型」を設定する。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66725" indent="66675"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「予防保全型」の維持管理を設定した場合は、劣化予測の難易度、点検データなどの蓄積状況、施設の安全性・信頼性などから「時間計画」、「状態監視」を設定することを基本とする。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9073E70-BCCF-6524-59BB-D2CF6C7713FB}"/>
              </a:ext>
            </a:extLst>
          </p:cNvPr>
          <p:cNvSpPr txBox="1"/>
          <p:nvPr/>
        </p:nvSpPr>
        <p:spPr>
          <a:xfrm>
            <a:off x="122804" y="572652"/>
            <a:ext cx="5719196"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3.11.3維持管理手法、維持管理水準、更新フロー</a:t>
            </a:r>
            <a:endParaRPr lang="ja-JP" altLang="en-US" dirty="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BD684F01-A5E9-633B-9DA5-E0BAE80C6216}"/>
              </a:ext>
            </a:extLst>
          </p:cNvPr>
          <p:cNvGrpSpPr>
            <a:grpSpLocks/>
          </p:cNvGrpSpPr>
          <p:nvPr/>
        </p:nvGrpSpPr>
        <p:grpSpPr bwMode="auto">
          <a:xfrm>
            <a:off x="1098301" y="2126545"/>
            <a:ext cx="7000240" cy="4504055"/>
            <a:chOff x="1624" y="2888"/>
            <a:chExt cx="11024" cy="7093"/>
          </a:xfrm>
        </p:grpSpPr>
        <p:sp>
          <p:nvSpPr>
            <p:cNvPr id="9" name="ホームベース 30">
              <a:extLst>
                <a:ext uri="{FF2B5EF4-FFF2-40B4-BE49-F238E27FC236}">
                  <a16:creationId xmlns:a16="http://schemas.microsoft.com/office/drawing/2014/main" id="{782D49E4-2000-0AE1-3916-2F855A44878A}"/>
                </a:ext>
              </a:extLst>
            </p:cNvPr>
            <p:cNvSpPr>
              <a:spLocks noChangeArrowheads="1"/>
            </p:cNvSpPr>
            <p:nvPr/>
          </p:nvSpPr>
          <p:spPr bwMode="auto">
            <a:xfrm rot="10800000">
              <a:off x="7283" y="5565"/>
              <a:ext cx="4410" cy="474"/>
            </a:xfrm>
            <a:prstGeom prst="homePlate">
              <a:avLst>
                <a:gd name="adj" fmla="val 67754"/>
              </a:avLst>
            </a:prstGeom>
            <a:solidFill>
              <a:srgbClr val="FFC000"/>
            </a:solidFill>
            <a:ln w="12700">
              <a:solidFill>
                <a:srgbClr val="000000"/>
              </a:solidFill>
              <a:miter lim="800000"/>
              <a:headEnd/>
              <a:tailEnd/>
            </a:ln>
          </p:spPr>
          <p:txBody>
            <a:bodyPr rot="0" vert="horz" wrap="square" lIns="91440" tIns="45720" rIns="91440" bIns="45720" anchor="ctr" anchorCtr="0" upright="1">
              <a:noAutofit/>
            </a:bodyPr>
            <a:lstStyle/>
            <a:p>
              <a:pPr algn="just"/>
              <a:r>
                <a:rPr lang="en-US" sz="80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3402">
              <a:extLst>
                <a:ext uri="{FF2B5EF4-FFF2-40B4-BE49-F238E27FC236}">
                  <a16:creationId xmlns:a16="http://schemas.microsoft.com/office/drawing/2014/main" id="{CD6DD8F8-62E9-1D96-F62C-472DCAF78065}"/>
                </a:ext>
              </a:extLst>
            </p:cNvPr>
            <p:cNvSpPr txBox="1">
              <a:spLocks noChangeArrowheads="1"/>
            </p:cNvSpPr>
            <p:nvPr/>
          </p:nvSpPr>
          <p:spPr bwMode="auto">
            <a:xfrm>
              <a:off x="3660" y="6420"/>
              <a:ext cx="1290" cy="454"/>
            </a:xfrm>
            <a:prstGeom prst="rect">
              <a:avLst/>
            </a:prstGeom>
            <a:solidFill>
              <a:srgbClr val="558ED5"/>
            </a:solidFill>
            <a:ln w="19050">
              <a:solidFill>
                <a:srgbClr val="1F497D"/>
              </a:solidFill>
              <a:miter lim="800000"/>
              <a:headEnd/>
              <a:tailEnd/>
            </a:ln>
          </p:spPr>
          <p:txBody>
            <a:bodyPr rot="0" vert="horz" wrap="square" lIns="91440" tIns="45720" rIns="91440" bIns="45720" anchor="t" anchorCtr="0" upright="1">
              <a:spAutoFit/>
            </a:bodyPr>
            <a:lstStyle/>
            <a:p>
              <a:pPr algn="just">
                <a:lnSpc>
                  <a:spcPts val="1400"/>
                </a:lnSpc>
              </a:pPr>
              <a:r>
                <a:rPr lang="ja-JP" sz="900" kern="100">
                  <a:solidFill>
                    <a:srgbClr val="FFFFFF"/>
                  </a:solidFill>
                  <a:effectLst/>
                  <a:latin typeface="游明朝" panose="02020400000000000000" pitchFamily="18" charset="-128"/>
                  <a:ea typeface="Meiryo UI" panose="020B0604030504040204" pitchFamily="50" charset="-128"/>
                  <a:cs typeface="Meiryo UI" panose="020B0604030504040204" pitchFamily="50" charset="-128"/>
                </a:rPr>
                <a:t>状態監視型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1" name="直線矢印コネクタ 10">
              <a:extLst>
                <a:ext uri="{FF2B5EF4-FFF2-40B4-BE49-F238E27FC236}">
                  <a16:creationId xmlns:a16="http://schemas.microsoft.com/office/drawing/2014/main" id="{35CE04B9-AC27-116A-C371-9391C0C688C4}"/>
                </a:ext>
              </a:extLst>
            </p:cNvPr>
            <p:cNvCxnSpPr>
              <a:cxnSpLocks/>
            </p:cNvCxnSpPr>
            <p:nvPr/>
          </p:nvCxnSpPr>
          <p:spPr bwMode="auto">
            <a:xfrm>
              <a:off x="4275" y="6870"/>
              <a:ext cx="0" cy="93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2" name="テキスト ボックス 3406">
              <a:extLst>
                <a:ext uri="{FF2B5EF4-FFF2-40B4-BE49-F238E27FC236}">
                  <a16:creationId xmlns:a16="http://schemas.microsoft.com/office/drawing/2014/main" id="{75289E14-E8FF-0389-81D7-7681BD93785A}"/>
                </a:ext>
              </a:extLst>
            </p:cNvPr>
            <p:cNvSpPr txBox="1">
              <a:spLocks noChangeArrowheads="1"/>
            </p:cNvSpPr>
            <p:nvPr/>
          </p:nvSpPr>
          <p:spPr bwMode="auto">
            <a:xfrm>
              <a:off x="2190" y="6420"/>
              <a:ext cx="1365" cy="454"/>
            </a:xfrm>
            <a:prstGeom prst="rect">
              <a:avLst/>
            </a:prstGeom>
            <a:solidFill>
              <a:srgbClr val="558ED5"/>
            </a:solidFill>
            <a:ln w="19050">
              <a:solidFill>
                <a:srgbClr val="1F497D"/>
              </a:solidFill>
              <a:miter lim="800000"/>
              <a:headEnd/>
              <a:tailEnd/>
            </a:ln>
          </p:spPr>
          <p:txBody>
            <a:bodyPr rot="0" vert="horz" wrap="square" lIns="91440" tIns="45720" rIns="91440" bIns="45720" anchor="t" anchorCtr="0" upright="1">
              <a:spAutoFit/>
            </a:bodyPr>
            <a:lstStyle/>
            <a:p>
              <a:pPr algn="just">
                <a:lnSpc>
                  <a:spcPts val="1400"/>
                </a:lnSpc>
              </a:pPr>
              <a:r>
                <a:rPr lang="ja-JP" sz="900" kern="100">
                  <a:solidFill>
                    <a:srgbClr val="FFFFFF"/>
                  </a:solidFill>
                  <a:effectLst/>
                  <a:latin typeface="游明朝" panose="02020400000000000000" pitchFamily="18" charset="-128"/>
                  <a:ea typeface="Meiryo UI" panose="020B0604030504040204" pitchFamily="50" charset="-128"/>
                  <a:cs typeface="Meiryo UI" panose="020B0604030504040204" pitchFamily="50" charset="-128"/>
                </a:rPr>
                <a:t>時間計画型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3407">
              <a:extLst>
                <a:ext uri="{FF2B5EF4-FFF2-40B4-BE49-F238E27FC236}">
                  <a16:creationId xmlns:a16="http://schemas.microsoft.com/office/drawing/2014/main" id="{28EF6B97-5C2A-FE4E-9ED7-C7164FEBF69B}"/>
                </a:ext>
              </a:extLst>
            </p:cNvPr>
            <p:cNvSpPr txBox="1">
              <a:spLocks noChangeArrowheads="1"/>
            </p:cNvSpPr>
            <p:nvPr/>
          </p:nvSpPr>
          <p:spPr bwMode="auto">
            <a:xfrm>
              <a:off x="5137" y="5615"/>
              <a:ext cx="2025" cy="454"/>
            </a:xfrm>
            <a:prstGeom prst="rect">
              <a:avLst/>
            </a:prstGeom>
            <a:solidFill>
              <a:srgbClr val="558ED5"/>
            </a:solidFill>
            <a:ln w="19050">
              <a:solidFill>
                <a:srgbClr val="1F497D"/>
              </a:solidFill>
              <a:miter lim="800000"/>
              <a:headEnd/>
              <a:tailEnd/>
            </a:ln>
          </p:spPr>
          <p:txBody>
            <a:bodyPr rot="0" vert="horz" wrap="square" lIns="91440" tIns="45720" rIns="91440" bIns="45720" anchor="t" anchorCtr="0" upright="1">
              <a:spAutoFit/>
            </a:bodyPr>
            <a:lstStyle/>
            <a:p>
              <a:pPr algn="just">
                <a:lnSpc>
                  <a:spcPts val="1400"/>
                </a:lnSpc>
              </a:pPr>
              <a:r>
                <a:rPr lang="ja-JP" sz="900" kern="100" dirty="0">
                  <a:solidFill>
                    <a:srgbClr val="FFFFFF"/>
                  </a:solidFill>
                  <a:effectLst/>
                  <a:latin typeface="游明朝" panose="02020400000000000000" pitchFamily="18" charset="-128"/>
                  <a:ea typeface="Meiryo UI" panose="020B0604030504040204" pitchFamily="50" charset="-128"/>
                  <a:cs typeface="Meiryo UI" panose="020B0604030504040204" pitchFamily="50" charset="-128"/>
                </a:rPr>
                <a:t>事後保全型維持管理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3409">
              <a:extLst>
                <a:ext uri="{FF2B5EF4-FFF2-40B4-BE49-F238E27FC236}">
                  <a16:creationId xmlns:a16="http://schemas.microsoft.com/office/drawing/2014/main" id="{C4E39ACF-6C01-B584-5765-5FFF00372F0A}"/>
                </a:ext>
              </a:extLst>
            </p:cNvPr>
            <p:cNvSpPr txBox="1">
              <a:spLocks noChangeArrowheads="1"/>
            </p:cNvSpPr>
            <p:nvPr/>
          </p:nvSpPr>
          <p:spPr bwMode="auto">
            <a:xfrm>
              <a:off x="1635" y="3765"/>
              <a:ext cx="2985" cy="734"/>
            </a:xfrm>
            <a:prstGeom prst="rect">
              <a:avLst/>
            </a:prstGeom>
            <a:solidFill>
              <a:srgbClr val="558ED5"/>
            </a:solidFill>
            <a:ln w="19050">
              <a:solidFill>
                <a:srgbClr val="1F497D"/>
              </a:solidFill>
              <a:miter lim="800000"/>
              <a:headEnd/>
              <a:tailEnd/>
            </a:ln>
          </p:spPr>
          <p:txBody>
            <a:bodyPr rot="0" vert="horz" wrap="square" lIns="91440" tIns="45720" rIns="91440" bIns="45720" anchor="t" anchorCtr="0" upright="1">
              <a:spAutoFit/>
            </a:bodyPr>
            <a:lstStyle/>
            <a:p>
              <a:pPr algn="ctr">
                <a:lnSpc>
                  <a:spcPts val="1400"/>
                </a:lnSpc>
              </a:pPr>
              <a:r>
                <a:rPr lang="ja-JP" sz="900" kern="100" dirty="0">
                  <a:solidFill>
                    <a:srgbClr val="FFFFFF"/>
                  </a:solidFill>
                  <a:effectLst/>
                  <a:latin typeface="游明朝" panose="02020400000000000000" pitchFamily="18" charset="-128"/>
                  <a:ea typeface="Meiryo UI" panose="020B0604030504040204" pitchFamily="50" charset="-128"/>
                  <a:cs typeface="Meiryo UI" panose="020B0604030504040204" pitchFamily="50" charset="-128"/>
                </a:rPr>
                <a:t>維持管理手法の設定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sz="900" kern="100" dirty="0">
                  <a:solidFill>
                    <a:srgbClr val="FFFFFF"/>
                  </a:solidFill>
                  <a:effectLst/>
                  <a:latin typeface="游明朝" panose="02020400000000000000" pitchFamily="18" charset="-128"/>
                  <a:ea typeface="Meiryo UI" panose="020B0604030504040204" pitchFamily="50" charset="-128"/>
                  <a:cs typeface="Meiryo UI" panose="020B0604030504040204" pitchFamily="50" charset="-128"/>
                </a:rPr>
                <a:t>（不可抗力による不具合の有無）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3412">
              <a:extLst>
                <a:ext uri="{FF2B5EF4-FFF2-40B4-BE49-F238E27FC236}">
                  <a16:creationId xmlns:a16="http://schemas.microsoft.com/office/drawing/2014/main" id="{86F94527-C80C-DB01-2699-474EE4E46C82}"/>
                </a:ext>
              </a:extLst>
            </p:cNvPr>
            <p:cNvSpPr txBox="1">
              <a:spLocks noChangeArrowheads="1"/>
            </p:cNvSpPr>
            <p:nvPr/>
          </p:nvSpPr>
          <p:spPr bwMode="auto">
            <a:xfrm>
              <a:off x="2190" y="5610"/>
              <a:ext cx="2760" cy="454"/>
            </a:xfrm>
            <a:prstGeom prst="rect">
              <a:avLst/>
            </a:prstGeom>
            <a:solidFill>
              <a:srgbClr val="558ED5"/>
            </a:solidFill>
            <a:ln w="19050">
              <a:solidFill>
                <a:srgbClr val="1F497D"/>
              </a:solidFill>
              <a:miter lim="800000"/>
              <a:headEnd/>
              <a:tailEnd/>
            </a:ln>
          </p:spPr>
          <p:txBody>
            <a:bodyPr rot="0" vert="horz" wrap="square" lIns="91440" tIns="45720" rIns="91440" bIns="45720" anchor="t" anchorCtr="0" upright="1">
              <a:spAutoFit/>
            </a:bodyPr>
            <a:lstStyle/>
            <a:p>
              <a:pPr algn="ctr">
                <a:lnSpc>
                  <a:spcPts val="1400"/>
                </a:lnSpc>
              </a:pPr>
              <a:r>
                <a:rPr lang="ja-JP" sz="900" kern="100">
                  <a:solidFill>
                    <a:srgbClr val="FFFFFF"/>
                  </a:solidFill>
                  <a:effectLst/>
                  <a:latin typeface="游明朝" panose="02020400000000000000" pitchFamily="18" charset="-128"/>
                  <a:ea typeface="Meiryo UI" panose="020B0604030504040204" pitchFamily="50" charset="-128"/>
                  <a:cs typeface="Meiryo UI" panose="020B0604030504040204" pitchFamily="50" charset="-128"/>
                </a:rPr>
                <a:t>予防保全型維持管理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3413">
              <a:extLst>
                <a:ext uri="{FF2B5EF4-FFF2-40B4-BE49-F238E27FC236}">
                  <a16:creationId xmlns:a16="http://schemas.microsoft.com/office/drawing/2014/main" id="{B58C1F80-CDF8-A0E2-0499-D3DEB1F58D82}"/>
                </a:ext>
              </a:extLst>
            </p:cNvPr>
            <p:cNvSpPr txBox="1">
              <a:spLocks noChangeArrowheads="1"/>
            </p:cNvSpPr>
            <p:nvPr/>
          </p:nvSpPr>
          <p:spPr bwMode="auto">
            <a:xfrm>
              <a:off x="2174" y="7770"/>
              <a:ext cx="2908" cy="454"/>
            </a:xfrm>
            <a:prstGeom prst="rect">
              <a:avLst/>
            </a:prstGeom>
            <a:noFill/>
            <a:ln w="19050">
              <a:solidFill>
                <a:srgbClr val="1F497D"/>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algn="just">
                <a:lnSpc>
                  <a:spcPts val="14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長寿命化計画の作成（修正）等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5EDF3718-7632-93B3-98FC-F9AEE3AB4A6F}"/>
                </a:ext>
              </a:extLst>
            </p:cNvPr>
            <p:cNvCxnSpPr>
              <a:cxnSpLocks/>
            </p:cNvCxnSpPr>
            <p:nvPr/>
          </p:nvCxnSpPr>
          <p:spPr bwMode="auto">
            <a:xfrm>
              <a:off x="2854" y="3128"/>
              <a:ext cx="0" cy="646"/>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8" name="直線矢印コネクタ 17">
              <a:extLst>
                <a:ext uri="{FF2B5EF4-FFF2-40B4-BE49-F238E27FC236}">
                  <a16:creationId xmlns:a16="http://schemas.microsoft.com/office/drawing/2014/main" id="{050390BF-9080-87DA-E8C0-AF53FDFD1527}"/>
                </a:ext>
              </a:extLst>
            </p:cNvPr>
            <p:cNvCxnSpPr>
              <a:cxnSpLocks/>
            </p:cNvCxnSpPr>
            <p:nvPr/>
          </p:nvCxnSpPr>
          <p:spPr bwMode="auto">
            <a:xfrm>
              <a:off x="2854" y="4493"/>
              <a:ext cx="0" cy="1107"/>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9" name="直線矢印コネクタ 18">
              <a:extLst>
                <a:ext uri="{FF2B5EF4-FFF2-40B4-BE49-F238E27FC236}">
                  <a16:creationId xmlns:a16="http://schemas.microsoft.com/office/drawing/2014/main" id="{DE4C5F52-EBFD-9893-8AC5-80A9B373498D}"/>
                </a:ext>
              </a:extLst>
            </p:cNvPr>
            <p:cNvCxnSpPr>
              <a:cxnSpLocks/>
            </p:cNvCxnSpPr>
            <p:nvPr/>
          </p:nvCxnSpPr>
          <p:spPr bwMode="auto">
            <a:xfrm>
              <a:off x="2854" y="6023"/>
              <a:ext cx="0" cy="39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0" name="直線矢印コネクタ 19">
              <a:extLst>
                <a:ext uri="{FF2B5EF4-FFF2-40B4-BE49-F238E27FC236}">
                  <a16:creationId xmlns:a16="http://schemas.microsoft.com/office/drawing/2014/main" id="{BD5F0C89-3E86-7260-20A8-E255B8D42843}"/>
                </a:ext>
              </a:extLst>
            </p:cNvPr>
            <p:cNvCxnSpPr>
              <a:cxnSpLocks/>
            </p:cNvCxnSpPr>
            <p:nvPr/>
          </p:nvCxnSpPr>
          <p:spPr bwMode="auto">
            <a:xfrm>
              <a:off x="2850" y="8190"/>
              <a:ext cx="0" cy="64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1" name="直線矢印コネクタ 20">
              <a:extLst>
                <a:ext uri="{FF2B5EF4-FFF2-40B4-BE49-F238E27FC236}">
                  <a16:creationId xmlns:a16="http://schemas.microsoft.com/office/drawing/2014/main" id="{FE59230A-96CA-059D-A7B0-FFF6F1F53DC5}"/>
                </a:ext>
              </a:extLst>
            </p:cNvPr>
            <p:cNvCxnSpPr>
              <a:cxnSpLocks/>
            </p:cNvCxnSpPr>
            <p:nvPr/>
          </p:nvCxnSpPr>
          <p:spPr bwMode="auto">
            <a:xfrm>
              <a:off x="2850" y="6870"/>
              <a:ext cx="0" cy="93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2" name="テキスト ボックス 3444">
              <a:extLst>
                <a:ext uri="{FF2B5EF4-FFF2-40B4-BE49-F238E27FC236}">
                  <a16:creationId xmlns:a16="http://schemas.microsoft.com/office/drawing/2014/main" id="{723F056F-A267-35E9-6756-A030F3AB7E56}"/>
                </a:ext>
              </a:extLst>
            </p:cNvPr>
            <p:cNvSpPr txBox="1">
              <a:spLocks noChangeArrowheads="1"/>
            </p:cNvSpPr>
            <p:nvPr/>
          </p:nvSpPr>
          <p:spPr bwMode="auto">
            <a:xfrm>
              <a:off x="4870" y="3413"/>
              <a:ext cx="7778" cy="1586"/>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algn="just">
                <a:lnSpc>
                  <a:spcPts val="1400"/>
                </a:lnSpc>
              </a:pPr>
              <a:r>
                <a:rPr lang="en-US" sz="900" b="1" kern="100" dirty="0">
                  <a:effectLst/>
                  <a:latin typeface="Meiryo UI" panose="020B0604030504040204" pitchFamily="50" charset="-128"/>
                  <a:ea typeface="游明朝" panose="02020400000000000000" pitchFamily="18" charset="-128"/>
                  <a:cs typeface="Meiryo UI" panose="020B0604030504040204" pitchFamily="50" charset="-128"/>
                </a:rPr>
                <a:t>STEP</a:t>
              </a:r>
              <a:r>
                <a:rPr lang="ja-JP" sz="900" b="1" kern="100" dirty="0">
                  <a:effectLst/>
                  <a:latin typeface="游明朝" panose="02020400000000000000" pitchFamily="18" charset="-128"/>
                  <a:ea typeface="Meiryo UI" panose="020B0604030504040204" pitchFamily="50" charset="-128"/>
                  <a:cs typeface="Meiryo UI" panose="020B0604030504040204" pitchFamily="50" charset="-128"/>
                </a:rPr>
                <a:t>１</a:t>
              </a:r>
              <a:r>
                <a:rPr lang="en-US" sz="900" b="1" kern="100" dirty="0">
                  <a:effectLst/>
                  <a:latin typeface="游明朝" panose="02020400000000000000" pitchFamily="18" charset="-128"/>
                  <a:ea typeface="Meiryo UI" panose="020B0604030504040204" pitchFamily="50" charset="-128"/>
                  <a:cs typeface="Meiryo UI" panose="020B0604030504040204" pitchFamily="50" charset="-128"/>
                </a:rPr>
                <a:t>.</a:t>
              </a:r>
              <a:r>
                <a:rPr lang="ja-JP" sz="900" b="1" kern="100" dirty="0">
                  <a:effectLst/>
                  <a:latin typeface="游明朝" panose="02020400000000000000" pitchFamily="18" charset="-128"/>
                  <a:ea typeface="Meiryo UI" panose="020B0604030504040204" pitchFamily="50" charset="-128"/>
                  <a:cs typeface="Meiryo UI" panose="020B0604030504040204" pitchFamily="50" charset="-128"/>
                </a:rPr>
                <a:t>維持管理手法の設定（事後保全</a:t>
              </a:r>
              <a:r>
                <a:rPr lang="en-US" sz="900" b="1" kern="100" dirty="0">
                  <a:effectLst/>
                  <a:latin typeface="游明朝" panose="02020400000000000000" pitchFamily="18" charset="-128"/>
                  <a:ea typeface="Meiryo UI" panose="020B0604030504040204" pitchFamily="50" charset="-128"/>
                  <a:cs typeface="Meiryo UI" panose="020B0604030504040204" pitchFamily="50" charset="-128"/>
                </a:rPr>
                <a:t>OR</a:t>
              </a:r>
              <a:r>
                <a:rPr lang="ja-JP" sz="900" b="1" kern="100" dirty="0">
                  <a:effectLst/>
                  <a:latin typeface="游明朝" panose="02020400000000000000" pitchFamily="18" charset="-128"/>
                  <a:ea typeface="Meiryo UI" panose="020B0604030504040204" pitchFamily="50" charset="-128"/>
                  <a:cs typeface="Meiryo UI" panose="020B0604030504040204" pitchFamily="50" charset="-128"/>
                </a:rPr>
                <a:t>予防保全）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09650" indent="-742950" algn="just">
                <a:lnSpc>
                  <a:spcPts val="14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・事後保全型：計画的な維持管理は行わず、限界管理水準を超えてから補修等を行う。</a:t>
              </a:r>
              <a:endParaRPr lang="en-US" altLang="ja-JP" sz="900" kern="100" dirty="0">
                <a:effectLst/>
                <a:latin typeface="游明朝" panose="02020400000000000000" pitchFamily="18" charset="-128"/>
                <a:ea typeface="Meiryo UI" panose="020B0604030504040204" pitchFamily="50" charset="-128"/>
                <a:cs typeface="Meiryo UI" panose="020B0604030504040204" pitchFamily="50" charset="-128"/>
              </a:endParaRPr>
            </a:p>
            <a:p>
              <a:pPr indent="1028700" algn="just">
                <a:lnSpc>
                  <a:spcPts val="14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事故や洪水など予測できない突発事象等による損傷によって不具合が発生する</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028700" algn="just">
                <a:lnSpc>
                  <a:spcPts val="14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可能性があり、計画的に修繕することが困難な施設</a:t>
              </a:r>
              <a:r>
                <a:rPr lang="ja-JP" alt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009650" indent="-742950" algn="just">
                <a:lnSpc>
                  <a:spcPts val="14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・予防保全型：安全性・信頼性を損なう不具合が発生する前に対応を講じる施設。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テキスト ボックス 3445">
              <a:extLst>
                <a:ext uri="{FF2B5EF4-FFF2-40B4-BE49-F238E27FC236}">
                  <a16:creationId xmlns:a16="http://schemas.microsoft.com/office/drawing/2014/main" id="{C6856D86-2107-2794-CBE3-D8388026732B}"/>
                </a:ext>
              </a:extLst>
            </p:cNvPr>
            <p:cNvSpPr txBox="1">
              <a:spLocks noChangeArrowheads="1"/>
            </p:cNvSpPr>
            <p:nvPr/>
          </p:nvSpPr>
          <p:spPr bwMode="auto">
            <a:xfrm>
              <a:off x="5344" y="6371"/>
              <a:ext cx="6971" cy="1853"/>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algn="just">
                <a:lnSpc>
                  <a:spcPts val="1400"/>
                </a:lnSpc>
              </a:pPr>
              <a:r>
                <a:rPr lang="en-US" sz="900" b="1" kern="100" dirty="0">
                  <a:effectLst/>
                  <a:latin typeface="Meiryo UI" panose="020B0604030504040204" pitchFamily="50" charset="-128"/>
                  <a:ea typeface="游明朝" panose="02020400000000000000" pitchFamily="18" charset="-128"/>
                  <a:cs typeface="Meiryo UI" panose="020B0604030504040204" pitchFamily="50" charset="-128"/>
                </a:rPr>
                <a:t>STEP</a:t>
              </a:r>
              <a:r>
                <a:rPr lang="ja-JP" sz="900" b="1" kern="100" dirty="0">
                  <a:effectLst/>
                  <a:latin typeface="游明朝" panose="02020400000000000000" pitchFamily="18" charset="-128"/>
                  <a:ea typeface="Meiryo UI" panose="020B0604030504040204" pitchFamily="50" charset="-128"/>
                  <a:cs typeface="Meiryo UI" panose="020B0604030504040204" pitchFamily="50" charset="-128"/>
                </a:rPr>
                <a:t>２</a:t>
              </a:r>
              <a:r>
                <a:rPr lang="en-US" sz="900" b="1" kern="100" dirty="0">
                  <a:effectLst/>
                  <a:latin typeface="游明朝" panose="02020400000000000000" pitchFamily="18" charset="-128"/>
                  <a:ea typeface="Meiryo UI" panose="020B0604030504040204" pitchFamily="50" charset="-128"/>
                  <a:cs typeface="Meiryo UI" panose="020B0604030504040204" pitchFamily="50" charset="-128"/>
                </a:rPr>
                <a:t>.</a:t>
              </a:r>
              <a:r>
                <a:rPr lang="ja-JP" sz="900" b="1" kern="100" dirty="0">
                  <a:effectLst/>
                  <a:latin typeface="游明朝" panose="02020400000000000000" pitchFamily="18" charset="-128"/>
                  <a:ea typeface="Meiryo UI" panose="020B0604030504040204" pitchFamily="50" charset="-128"/>
                  <a:cs typeface="Meiryo UI" panose="020B0604030504040204" pitchFamily="50" charset="-128"/>
                </a:rPr>
                <a:t>予防保全手法の設定（時間計画型</a:t>
              </a:r>
              <a:r>
                <a:rPr lang="en-US" sz="900" b="1" kern="100" dirty="0">
                  <a:effectLst/>
                  <a:latin typeface="游明朝" panose="02020400000000000000" pitchFamily="18" charset="-128"/>
                  <a:ea typeface="Meiryo UI" panose="020B0604030504040204" pitchFamily="50" charset="-128"/>
                  <a:cs typeface="Meiryo UI" panose="020B0604030504040204" pitchFamily="50" charset="-128"/>
                </a:rPr>
                <a:t>OR</a:t>
              </a:r>
              <a:r>
                <a:rPr lang="ja-JP" sz="900" b="1" kern="100" dirty="0">
                  <a:effectLst/>
                  <a:latin typeface="游明朝" panose="02020400000000000000" pitchFamily="18" charset="-128"/>
                  <a:ea typeface="Meiryo UI" panose="020B0604030504040204" pitchFamily="50" charset="-128"/>
                  <a:cs typeface="Meiryo UI" panose="020B0604030504040204" pitchFamily="50" charset="-128"/>
                </a:rPr>
                <a:t>状態監視型）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28600" algn="just">
                <a:lnSpc>
                  <a:spcPts val="1400"/>
                </a:lnSpc>
              </a:pPr>
              <a:r>
                <a:rPr lang="ja-JP" sz="900" u="sng" kern="100" dirty="0">
                  <a:effectLst/>
                  <a:latin typeface="游明朝" panose="02020400000000000000" pitchFamily="18" charset="-128"/>
                  <a:ea typeface="Meiryo UI" panose="020B0604030504040204" pitchFamily="50" charset="-128"/>
                  <a:cs typeface="Meiryo UI" panose="020B0604030504040204" pitchFamily="50" charset="-128"/>
                </a:rPr>
                <a:t>劣化予測の難易度、点検データなどの蓄積状況、施設の信頼性などから設定。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28600" algn="just">
                <a:lnSpc>
                  <a:spcPts val="14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a:t>
              </a: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時間計画</a:t>
              </a: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：劣化の予兆や状態の把握が難しい施設等は、管理水準を維持するため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857250" algn="just">
                <a:lnSpc>
                  <a:spcPts val="14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に</a:t>
              </a: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期間を設定し、修繕（補修、交換</a:t>
              </a:r>
              <a:r>
                <a:rPr lang="ja-JP" sz="900" kern="100" dirty="0">
                  <a:solidFill>
                    <a:srgbClr val="FF0000"/>
                  </a:solidFill>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a:t>
              </a: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更新）を行う。 </a:t>
              </a:r>
              <a:endParaRPr lang="ja-JP" sz="1050" kern="100" dirty="0">
                <a:effectLst/>
                <a:highlight>
                  <a:srgbClr val="FFFF99"/>
                </a:highlight>
                <a:latin typeface="游明朝" panose="02020400000000000000" pitchFamily="18" charset="-128"/>
                <a:ea typeface="游明朝" panose="02020400000000000000" pitchFamily="18" charset="-128"/>
                <a:cs typeface="Times New Roman" panose="02020603050405020304" pitchFamily="18" charset="0"/>
              </a:endParaRPr>
            </a:p>
            <a:p>
              <a:pPr indent="228600" algn="just">
                <a:lnSpc>
                  <a:spcPts val="1400"/>
                </a:lnSpc>
              </a:pP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a:t>
              </a: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状態監視</a:t>
              </a:r>
              <a:r>
                <a:rPr lang="ja-JP" sz="900" kern="100" dirty="0">
                  <a:effectLst/>
                  <a:latin typeface="游明朝" panose="02020400000000000000" pitchFamily="18" charset="-128"/>
                  <a:ea typeface="Meiryo UI" panose="020B0604030504040204" pitchFamily="50" charset="-128"/>
                  <a:cs typeface="Meiryo UI" panose="020B0604030504040204" pitchFamily="50" charset="-128"/>
                </a:rPr>
                <a:t>：点検結果等により劣化や損傷等の変状を評価し、</a:t>
              </a: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目標となる管理水準</a:t>
              </a:r>
              <a:endParaRPr lang="ja-JP" sz="1050" kern="100" dirty="0">
                <a:effectLst/>
                <a:highlight>
                  <a:srgbClr val="FFFF99"/>
                </a:highlight>
                <a:latin typeface="游明朝" panose="02020400000000000000" pitchFamily="18" charset="-128"/>
                <a:ea typeface="游明朝" panose="02020400000000000000" pitchFamily="18" charset="-128"/>
                <a:cs typeface="Times New Roman" panose="02020603050405020304" pitchFamily="18" charset="0"/>
              </a:endParaRPr>
            </a:p>
            <a:p>
              <a:pPr indent="857250" algn="just">
                <a:lnSpc>
                  <a:spcPts val="1400"/>
                </a:lnSpc>
              </a:pP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を下回る場合に</a:t>
              </a:r>
              <a:r>
                <a:rPr lang="ja-JP" altLang="ja-JP" sz="900" b="0" kern="100" dirty="0">
                  <a:solidFill>
                    <a:srgbClr val="FF0000"/>
                  </a:solidFill>
                  <a:effectLst/>
                  <a:highlight>
                    <a:srgbClr val="FFFF99"/>
                  </a:highlight>
                  <a:latin typeface="Meiryo UI" panose="020B0604030504040204" pitchFamily="50" charset="-128"/>
                  <a:ea typeface="Meiryo UI" panose="020B0604030504040204" pitchFamily="50" charset="-128"/>
                </a:rPr>
                <a:t>補修や部分更新</a:t>
              </a:r>
              <a:r>
                <a:rPr lang="ja-JP" altLang="en-US" sz="900" b="0" kern="100" dirty="0">
                  <a:solidFill>
                    <a:srgbClr val="FF0000"/>
                  </a:solidFill>
                  <a:effectLst/>
                  <a:highlight>
                    <a:srgbClr val="FFFF99"/>
                  </a:highlight>
                  <a:latin typeface="Meiryo UI" panose="020B0604030504040204" pitchFamily="50" charset="-128"/>
                  <a:ea typeface="Meiryo UI" panose="020B0604030504040204" pitchFamily="50" charset="-128"/>
                </a:rPr>
                <a:t>等</a:t>
              </a:r>
              <a:r>
                <a:rPr lang="ja-JP" sz="900" kern="100" dirty="0">
                  <a:effectLst/>
                  <a:highlight>
                    <a:srgbClr val="FFFF99"/>
                  </a:highlight>
                  <a:latin typeface="游明朝" panose="02020400000000000000" pitchFamily="18" charset="-128"/>
                  <a:ea typeface="Meiryo UI" panose="020B0604030504040204" pitchFamily="50" charset="-128"/>
                  <a:cs typeface="Meiryo UI" panose="020B0604030504040204" pitchFamily="50" charset="-128"/>
                </a:rPr>
                <a:t>行う。</a:t>
              </a:r>
              <a:endParaRPr lang="ja-JP" sz="1050" kern="100" dirty="0">
                <a:effectLst/>
                <a:highlight>
                  <a:srgbClr val="FFFF99"/>
                </a:highligh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4A3874F6-3995-1DF4-018B-2C38635D307A}"/>
                </a:ext>
              </a:extLst>
            </p:cNvPr>
            <p:cNvCxnSpPr>
              <a:cxnSpLocks/>
            </p:cNvCxnSpPr>
            <p:nvPr/>
          </p:nvCxnSpPr>
          <p:spPr bwMode="auto">
            <a:xfrm>
              <a:off x="2850" y="9315"/>
              <a:ext cx="0" cy="219"/>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5" name="フローチャート : 端子 3450">
              <a:extLst>
                <a:ext uri="{FF2B5EF4-FFF2-40B4-BE49-F238E27FC236}">
                  <a16:creationId xmlns:a16="http://schemas.microsoft.com/office/drawing/2014/main" id="{F85B2C71-2CCA-1DEB-1D47-024B660DB5D1}"/>
                </a:ext>
              </a:extLst>
            </p:cNvPr>
            <p:cNvSpPr>
              <a:spLocks/>
            </p:cNvSpPr>
            <p:nvPr/>
          </p:nvSpPr>
          <p:spPr bwMode="auto">
            <a:xfrm>
              <a:off x="1624" y="2888"/>
              <a:ext cx="2370" cy="615"/>
            </a:xfrm>
            <a:prstGeom prst="flowChartTerminator">
              <a:avLst/>
            </a:prstGeom>
            <a:solidFill>
              <a:srgbClr val="558ED5"/>
            </a:solidFill>
            <a:ln w="19050" algn="ctr">
              <a:solidFill>
                <a:srgbClr val="1F497D"/>
              </a:solidFill>
              <a:miter lim="800000"/>
              <a:headEnd/>
              <a:tailEnd/>
            </a:ln>
          </p:spPr>
          <p:txBody>
            <a:bodyPr rot="0" vert="horz" wrap="square" lIns="91440" tIns="45720" rIns="91440" bIns="45720" anchor="ctr" anchorCtr="0" upright="1">
              <a:noAutofit/>
            </a:bodyPr>
            <a:lstStyle/>
            <a:p>
              <a:pPr algn="ctr">
                <a:lnSpc>
                  <a:spcPts val="1200"/>
                </a:lnSpc>
              </a:pPr>
              <a:r>
                <a:rPr lang="en-US" sz="1000" kern="1200" dirty="0">
                  <a:solidFill>
                    <a:srgbClr val="FFFFFF"/>
                  </a:solidFill>
                  <a:effectLst/>
                  <a:latin typeface="Meiryo UI" panose="020B0604030504040204" pitchFamily="50" charset="-128"/>
                  <a:ea typeface="游明朝" panose="02020400000000000000" pitchFamily="18" charset="-128"/>
                  <a:cs typeface="Meiryo UI" panose="020B0604030504040204" pitchFamily="50" charset="-128"/>
                </a:rPr>
                <a:t>START</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 name="Text Box 171">
              <a:extLst>
                <a:ext uri="{FF2B5EF4-FFF2-40B4-BE49-F238E27FC236}">
                  <a16:creationId xmlns:a16="http://schemas.microsoft.com/office/drawing/2014/main" id="{F80A5FBB-6D22-FCB1-F7EB-533A9C008F9B}"/>
                </a:ext>
              </a:extLst>
            </p:cNvPr>
            <p:cNvSpPr txBox="1">
              <a:spLocks noChangeArrowheads="1"/>
            </p:cNvSpPr>
            <p:nvPr/>
          </p:nvSpPr>
          <p:spPr bwMode="auto">
            <a:xfrm>
              <a:off x="7486" y="5589"/>
              <a:ext cx="433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400"/>
                </a:lnSpc>
              </a:pPr>
              <a:r>
                <a:rPr lang="ja-JP" sz="900" b="1" kern="100">
                  <a:solidFill>
                    <a:srgbClr val="000000"/>
                  </a:solidFill>
                  <a:effectLst/>
                  <a:latin typeface="Century" panose="02040604050505020304" pitchFamily="18" charset="0"/>
                  <a:ea typeface="Meiryo UI" panose="020B0604030504040204" pitchFamily="50" charset="-128"/>
                </a:rPr>
                <a:t>留意点：防災・耐震性能の向上など質的改良の配慮</a:t>
              </a:r>
              <a:endParaRPr lang="ja-JP" sz="1200" kern="100">
                <a:effectLst/>
                <a:latin typeface="Times New Roman" panose="02020603050405020304" pitchFamily="18" charset="0"/>
                <a:ea typeface="游明朝" panose="02020400000000000000" pitchFamily="18" charset="-128"/>
              </a:endParaRPr>
            </a:p>
            <a:p>
              <a:pPr algn="just">
                <a:lnSpc>
                  <a:spcPts val="1400"/>
                </a:lnSpc>
              </a:pPr>
              <a:r>
                <a:rPr lang="en-US" sz="900" kern="100">
                  <a:effectLst/>
                  <a:latin typeface="Times New Roman" panose="02020603050405020304" pitchFamily="18" charset="0"/>
                  <a:ea typeface="游明朝" panose="02020400000000000000" pitchFamily="18" charset="-128"/>
                </a:rPr>
                <a:t> </a:t>
              </a:r>
              <a:endParaRPr lang="ja-JP" sz="1200" kern="100">
                <a:effectLst/>
                <a:latin typeface="Times New Roman" panose="02020603050405020304" pitchFamily="18" charset="0"/>
                <a:ea typeface="游明朝" panose="02020400000000000000" pitchFamily="18" charset="-128"/>
              </a:endParaRPr>
            </a:p>
          </p:txBody>
        </p:sp>
        <p:cxnSp>
          <p:nvCxnSpPr>
            <p:cNvPr id="27" name="カギ線コネクタ 3453">
              <a:extLst>
                <a:ext uri="{FF2B5EF4-FFF2-40B4-BE49-F238E27FC236}">
                  <a16:creationId xmlns:a16="http://schemas.microsoft.com/office/drawing/2014/main" id="{A4D37377-0EE5-DE92-1053-44741B980DEE}"/>
                </a:ext>
              </a:extLst>
            </p:cNvPr>
            <p:cNvCxnSpPr>
              <a:cxnSpLocks/>
            </p:cNvCxnSpPr>
            <p:nvPr/>
          </p:nvCxnSpPr>
          <p:spPr bwMode="auto">
            <a:xfrm rot="10800000">
              <a:off x="1696" y="9753"/>
              <a:ext cx="464" cy="0"/>
            </a:xfrm>
            <a:prstGeom prst="bentConnector3">
              <a:avLst>
                <a:gd name="adj1" fmla="val 50000"/>
              </a:avLst>
            </a:prstGeom>
            <a:noFill/>
            <a:ln w="9525"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28" name="カギ線コネクタ 3454">
              <a:extLst>
                <a:ext uri="{FF2B5EF4-FFF2-40B4-BE49-F238E27FC236}">
                  <a16:creationId xmlns:a16="http://schemas.microsoft.com/office/drawing/2014/main" id="{1902BF07-505F-B3E4-6AE6-1CAD23849D4F}"/>
                </a:ext>
              </a:extLst>
            </p:cNvPr>
            <p:cNvCxnSpPr>
              <a:cxnSpLocks/>
            </p:cNvCxnSpPr>
            <p:nvPr/>
          </p:nvCxnSpPr>
          <p:spPr bwMode="auto">
            <a:xfrm rot="10800000" flipH="1">
              <a:off x="1710" y="5850"/>
              <a:ext cx="465" cy="0"/>
            </a:xfrm>
            <a:prstGeom prst="bentConnector3">
              <a:avLst>
                <a:gd name="adj1" fmla="val 50000"/>
              </a:avLst>
            </a:prstGeom>
            <a:noFill/>
            <a:ln w="9525" algn="ctr">
              <a:solidFill>
                <a:srgbClr val="0070C0"/>
              </a:solidFill>
              <a:bevel/>
              <a:headEnd/>
              <a:tailEnd type="arrow" w="med" len="med"/>
            </a:ln>
            <a:extLst>
              <a:ext uri="{909E8E84-426E-40DD-AFC4-6F175D3DCCD1}">
                <a14:hiddenFill xmlns:a14="http://schemas.microsoft.com/office/drawing/2010/main">
                  <a:noFill/>
                </a14:hiddenFill>
              </a:ext>
            </a:extLst>
          </p:spPr>
        </p:cxnSp>
        <p:cxnSp>
          <p:nvCxnSpPr>
            <p:cNvPr id="29" name="カギ線コネクタ 3455">
              <a:extLst>
                <a:ext uri="{FF2B5EF4-FFF2-40B4-BE49-F238E27FC236}">
                  <a16:creationId xmlns:a16="http://schemas.microsoft.com/office/drawing/2014/main" id="{3B0136D2-C986-BD9B-7C91-A07F690F41A0}"/>
                </a:ext>
              </a:extLst>
            </p:cNvPr>
            <p:cNvCxnSpPr>
              <a:cxnSpLocks/>
            </p:cNvCxnSpPr>
            <p:nvPr/>
          </p:nvCxnSpPr>
          <p:spPr bwMode="auto">
            <a:xfrm rot="5400000">
              <a:off x="1715" y="5849"/>
              <a:ext cx="0" cy="0"/>
            </a:xfrm>
            <a:prstGeom prst="bentConnector3">
              <a:avLst>
                <a:gd name="adj1" fmla="val 50000"/>
              </a:avLst>
            </a:prstGeom>
            <a:noFill/>
            <a:ln w="9525" algn="ctr">
              <a:solidFill>
                <a:srgbClr val="4A7EBB"/>
              </a:solidFill>
              <a:miter lim="800000"/>
              <a:headEnd/>
              <a:tailEnd/>
            </a:ln>
            <a:extLst>
              <a:ext uri="{909E8E84-426E-40DD-AFC4-6F175D3DCCD1}">
                <a14:hiddenFill xmlns:a14="http://schemas.microsoft.com/office/drawing/2010/main">
                  <a:noFill/>
                </a14:hiddenFill>
              </a:ext>
            </a:extLst>
          </p:spPr>
        </p:cxnSp>
        <p:sp>
          <p:nvSpPr>
            <p:cNvPr id="30" name="テキスト ボックス 130">
              <a:extLst>
                <a:ext uri="{FF2B5EF4-FFF2-40B4-BE49-F238E27FC236}">
                  <a16:creationId xmlns:a16="http://schemas.microsoft.com/office/drawing/2014/main" id="{D3EC64CF-FA5D-5EC5-84C1-82FFDE6C2A19}"/>
                </a:ext>
              </a:extLst>
            </p:cNvPr>
            <p:cNvSpPr txBox="1">
              <a:spLocks noChangeArrowheads="1"/>
            </p:cNvSpPr>
            <p:nvPr/>
          </p:nvSpPr>
          <p:spPr bwMode="auto">
            <a:xfrm>
              <a:off x="3835" y="5002"/>
              <a:ext cx="8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0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1" name="テキスト ボックス 131">
              <a:extLst>
                <a:ext uri="{FF2B5EF4-FFF2-40B4-BE49-F238E27FC236}">
                  <a16:creationId xmlns:a16="http://schemas.microsoft.com/office/drawing/2014/main" id="{1F38766A-5FCE-DC5D-067C-E3CE546AF3D8}"/>
                </a:ext>
              </a:extLst>
            </p:cNvPr>
            <p:cNvSpPr txBox="1">
              <a:spLocks noChangeArrowheads="1"/>
            </p:cNvSpPr>
            <p:nvPr/>
          </p:nvSpPr>
          <p:spPr bwMode="auto">
            <a:xfrm>
              <a:off x="2384" y="5249"/>
              <a:ext cx="8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0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32" name="直線矢印コネクタ 31">
              <a:extLst>
                <a:ext uri="{FF2B5EF4-FFF2-40B4-BE49-F238E27FC236}">
                  <a16:creationId xmlns:a16="http://schemas.microsoft.com/office/drawing/2014/main" id="{79A847B2-1836-ED7A-9E8C-7F6879FBBDD2}"/>
                </a:ext>
              </a:extLst>
            </p:cNvPr>
            <p:cNvCxnSpPr>
              <a:cxnSpLocks/>
            </p:cNvCxnSpPr>
            <p:nvPr/>
          </p:nvCxnSpPr>
          <p:spPr bwMode="auto">
            <a:xfrm>
              <a:off x="4275" y="6069"/>
              <a:ext cx="0" cy="36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33" name="テキスト ボックス 47160">
              <a:extLst>
                <a:ext uri="{FF2B5EF4-FFF2-40B4-BE49-F238E27FC236}">
                  <a16:creationId xmlns:a16="http://schemas.microsoft.com/office/drawing/2014/main" id="{6E21A2B0-02A1-CBF8-AB09-7F858BB2826C}"/>
                </a:ext>
              </a:extLst>
            </p:cNvPr>
            <p:cNvSpPr txBox="1">
              <a:spLocks noChangeArrowheads="1"/>
            </p:cNvSpPr>
            <p:nvPr/>
          </p:nvSpPr>
          <p:spPr bwMode="auto">
            <a:xfrm>
              <a:off x="2174" y="8835"/>
              <a:ext cx="1755" cy="454"/>
            </a:xfrm>
            <a:prstGeom prst="rect">
              <a:avLst/>
            </a:prstGeom>
            <a:noFill/>
            <a:ln w="19050">
              <a:solidFill>
                <a:srgbClr val="1F497D"/>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algn="just">
                <a:lnSpc>
                  <a:spcPts val="1400"/>
                </a:lnSpc>
              </a:pPr>
              <a:r>
                <a:rPr lang="ja-JP" sz="900" kern="100">
                  <a:effectLst/>
                  <a:latin typeface="游明朝" panose="02020400000000000000" pitchFamily="18" charset="-128"/>
                  <a:ea typeface="Meiryo UI" panose="020B0604030504040204" pitchFamily="50" charset="-128"/>
                  <a:cs typeface="Meiryo UI" panose="020B0604030504040204" pitchFamily="50" charset="-128"/>
                </a:rPr>
                <a:t>補修、部分更新等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テキスト ボックス 47167">
              <a:extLst>
                <a:ext uri="{FF2B5EF4-FFF2-40B4-BE49-F238E27FC236}">
                  <a16:creationId xmlns:a16="http://schemas.microsoft.com/office/drawing/2014/main" id="{7D17FA8D-F5E7-D919-D65A-B8CEE4A3B396}"/>
                </a:ext>
              </a:extLst>
            </p:cNvPr>
            <p:cNvSpPr txBox="1">
              <a:spLocks noChangeArrowheads="1"/>
            </p:cNvSpPr>
            <p:nvPr/>
          </p:nvSpPr>
          <p:spPr bwMode="auto">
            <a:xfrm>
              <a:off x="2175" y="9578"/>
              <a:ext cx="2907" cy="403"/>
            </a:xfrm>
            <a:prstGeom prst="rect">
              <a:avLst/>
            </a:prstGeom>
            <a:noFill/>
            <a:ln w="19050">
              <a:solidFill>
                <a:srgbClr val="1F497D"/>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algn="just">
                <a:lnSpc>
                  <a:spcPts val="1400"/>
                </a:lnSpc>
              </a:pPr>
              <a:r>
                <a:rPr lang="ja-JP" sz="900" kern="100" dirty="0">
                  <a:effectLst/>
                  <a:latin typeface="游明朝" panose="02020400000000000000" pitchFamily="18" charset="-128"/>
                  <a:ea typeface="HG丸ｺﾞｼｯｸM-PRO" panose="020F0400000000000000" pitchFamily="50" charset="-128"/>
                  <a:cs typeface="Meiryo UI" panose="020B0604030504040204" pitchFamily="50" charset="-128"/>
                </a:rPr>
                <a:t>データ蓄積・管理、活用</a:t>
              </a:r>
              <a:r>
                <a:rPr lang="ja-JP" sz="9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35" name="直線コネクタ 34">
              <a:extLst>
                <a:ext uri="{FF2B5EF4-FFF2-40B4-BE49-F238E27FC236}">
                  <a16:creationId xmlns:a16="http://schemas.microsoft.com/office/drawing/2014/main" id="{6AFD9CC4-3CBC-9D5B-7F8C-A33B00B8BAEE}"/>
                </a:ext>
              </a:extLst>
            </p:cNvPr>
            <p:cNvCxnSpPr>
              <a:cxnSpLocks noChangeShapeType="1"/>
            </p:cNvCxnSpPr>
            <p:nvPr/>
          </p:nvCxnSpPr>
          <p:spPr bwMode="auto">
            <a:xfrm>
              <a:off x="1710" y="5850"/>
              <a:ext cx="0" cy="39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6" name="直線コネクタ 35">
              <a:extLst>
                <a:ext uri="{FF2B5EF4-FFF2-40B4-BE49-F238E27FC236}">
                  <a16:creationId xmlns:a16="http://schemas.microsoft.com/office/drawing/2014/main" id="{9A9B7C13-EADA-90B7-CE51-F8E9C99F1704}"/>
                </a:ext>
              </a:extLst>
            </p:cNvPr>
            <p:cNvCxnSpPr>
              <a:cxnSpLocks noChangeShapeType="1"/>
            </p:cNvCxnSpPr>
            <p:nvPr/>
          </p:nvCxnSpPr>
          <p:spPr bwMode="auto">
            <a:xfrm>
              <a:off x="2849" y="5355"/>
              <a:ext cx="3330" cy="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7" name="直線矢印コネクタ 36">
              <a:extLst>
                <a:ext uri="{FF2B5EF4-FFF2-40B4-BE49-F238E27FC236}">
                  <a16:creationId xmlns:a16="http://schemas.microsoft.com/office/drawing/2014/main" id="{99073F04-5490-2FF2-7A53-37CF3AADB11C}"/>
                </a:ext>
              </a:extLst>
            </p:cNvPr>
            <p:cNvCxnSpPr>
              <a:cxnSpLocks noChangeShapeType="1"/>
            </p:cNvCxnSpPr>
            <p:nvPr/>
          </p:nvCxnSpPr>
          <p:spPr bwMode="auto">
            <a:xfrm>
              <a:off x="6179" y="5360"/>
              <a:ext cx="0" cy="25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grpSp>
      <p:sp>
        <p:nvSpPr>
          <p:cNvPr id="40" name="テキスト ボックス 39">
            <a:extLst>
              <a:ext uri="{FF2B5EF4-FFF2-40B4-BE49-F238E27FC236}">
                <a16:creationId xmlns:a16="http://schemas.microsoft.com/office/drawing/2014/main" id="{C1D528F4-F6AB-4B01-AE62-C8437D8F1700}"/>
              </a:ext>
            </a:extLst>
          </p:cNvPr>
          <p:cNvSpPr txBox="1"/>
          <p:nvPr/>
        </p:nvSpPr>
        <p:spPr>
          <a:xfrm>
            <a:off x="3452700" y="6492101"/>
            <a:ext cx="3764749" cy="276999"/>
          </a:xfrm>
          <a:prstGeom prst="rect">
            <a:avLst/>
          </a:prstGeom>
          <a:noFill/>
        </p:spPr>
        <p:txBody>
          <a:bodyPr wrap="square">
            <a:spAutoFit/>
          </a:bodyPr>
          <a:lstStyle/>
          <a:p>
            <a:pPr algn="ct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図3.11‑6　標準的な維持管理手法選定フロー（案）</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6414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831111" y="1052130"/>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marL="89535" algn="just">
              <a:lnSpc>
                <a:spcPts val="1200"/>
              </a:lnSpc>
              <a:tabLst>
                <a:tab pos="320040" algn="l"/>
              </a:tabLst>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114303" y="103784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15350" y="1037846"/>
            <a:ext cx="3396055" cy="369332"/>
          </a:xfrm>
          <a:prstGeom prst="rect">
            <a:avLst/>
          </a:prstGeom>
          <a:noFill/>
        </p:spPr>
        <p:txBody>
          <a:bodyPr wrap="square" rtlCol="0">
            <a:spAutoFit/>
          </a:bodyPr>
          <a:lstStyle/>
          <a:p>
            <a:r>
              <a:rPr lang="x-none" altLang="ja-JP" b="1" u="sng" kern="100" dirty="0">
                <a:effectLst/>
                <a:latin typeface="Meiryo UI" panose="020B0604030504040204" pitchFamily="50" charset="-128"/>
                <a:ea typeface="Meiryo UI" panose="020B0604030504040204" pitchFamily="50" charset="-128"/>
              </a:rPr>
              <a:t>(3)</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維持管理手法の留意事項</a:t>
            </a:r>
            <a:endParaRPr lang="ja-JP" altLang="ja-JP" kern="100" dirty="0">
              <a:effectLst/>
              <a:latin typeface="Meiryo UI" panose="020B0604030504040204" pitchFamily="50" charset="-128"/>
              <a:ea typeface="Meiryo UI" panose="020B0604030504040204"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3.11.3維持管理手法、維持管理水準、更新フロー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9" name="Rectangle 2">
            <a:extLst>
              <a:ext uri="{FF2B5EF4-FFF2-40B4-BE49-F238E27FC236}">
                <a16:creationId xmlns:a16="http://schemas.microsoft.com/office/drawing/2014/main" id="{ADCB49A7-C1B9-A5F9-E5BE-32D7709D11EB}"/>
              </a:ext>
            </a:extLst>
          </p:cNvPr>
          <p:cNvSpPr>
            <a:spLocks noChangeArrowheads="1"/>
          </p:cNvSpPr>
          <p:nvPr/>
        </p:nvSpPr>
        <p:spPr bwMode="auto">
          <a:xfrm>
            <a:off x="257369" y="1416644"/>
            <a:ext cx="4213863" cy="5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0175" algn="l" defTabSz="914400" rtl="0" eaLnBrk="0" fontAlgn="base" latinLnBrk="0" hangingPunct="0">
              <a:lnSpc>
                <a:spcPct val="12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道路</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関連設備</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は、基本的に「予防保全」による管理を原則とし、</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3.11-9</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示す維持管理手法を各施設に適用する。</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1FC89F4B-7A4C-EBF0-5971-270B4DB5E78F}"/>
              </a:ext>
            </a:extLst>
          </p:cNvPr>
          <p:cNvGraphicFramePr>
            <a:graphicFrameLocks noGrp="1"/>
          </p:cNvGraphicFramePr>
          <p:nvPr/>
        </p:nvGraphicFramePr>
        <p:xfrm>
          <a:off x="239963" y="2306095"/>
          <a:ext cx="4264660" cy="1261238"/>
        </p:xfrm>
        <a:graphic>
          <a:graphicData uri="http://schemas.openxmlformats.org/drawingml/2006/table">
            <a:tbl>
              <a:tblPr firstRow="1" firstCol="1" bandRow="1">
                <a:tableStyleId>{5C22544A-7EE6-4342-B048-85BDC9FD1C3A}</a:tableStyleId>
              </a:tblPr>
              <a:tblGrid>
                <a:gridCol w="1412875">
                  <a:extLst>
                    <a:ext uri="{9D8B030D-6E8A-4147-A177-3AD203B41FA5}">
                      <a16:colId xmlns:a16="http://schemas.microsoft.com/office/drawing/2014/main" val="1843409803"/>
                    </a:ext>
                  </a:extLst>
                </a:gridCol>
                <a:gridCol w="2851785">
                  <a:extLst>
                    <a:ext uri="{9D8B030D-6E8A-4147-A177-3AD203B41FA5}">
                      <a16:colId xmlns:a16="http://schemas.microsoft.com/office/drawing/2014/main" val="1933085728"/>
                    </a:ext>
                  </a:extLst>
                </a:gridCol>
              </a:tblGrid>
              <a:tr h="255122">
                <a:tc>
                  <a:txBody>
                    <a:bodyPr/>
                    <a:lstStyle/>
                    <a:p>
                      <a:pPr marL="127000" indent="63500" algn="ctr">
                        <a:lnSpc>
                          <a:spcPts val="1400"/>
                        </a:lnSpc>
                      </a:pPr>
                      <a:r>
                        <a:rPr lang="ja-JP" sz="1200" b="0" kern="100" dirty="0">
                          <a:solidFill>
                            <a:schemeClr val="tx1"/>
                          </a:solidFill>
                          <a:effectLst/>
                          <a:latin typeface="Meiryo UI" panose="020B0604030504040204" pitchFamily="50" charset="-128"/>
                          <a:ea typeface="Meiryo UI" panose="020B0604030504040204" pitchFamily="50" charset="-128"/>
                        </a:rPr>
                        <a:t>区</a:t>
                      </a:r>
                      <a:r>
                        <a:rPr lang="en-US" altLang="ja-JP" sz="1200" b="0" kern="100" dirty="0">
                          <a:solidFill>
                            <a:schemeClr val="tx1"/>
                          </a:solidFill>
                          <a:effectLst/>
                          <a:latin typeface="Meiryo UI" panose="020B0604030504040204" pitchFamily="50" charset="-128"/>
                          <a:ea typeface="Meiryo UI" panose="020B0604030504040204" pitchFamily="50" charset="-128"/>
                        </a:rPr>
                        <a:t> </a:t>
                      </a:r>
                      <a:r>
                        <a:rPr lang="ja-JP" sz="1200" b="0" kern="100" dirty="0">
                          <a:solidFill>
                            <a:schemeClr val="tx1"/>
                          </a:solidFill>
                          <a:effectLst/>
                          <a:latin typeface="Meiryo UI" panose="020B0604030504040204" pitchFamily="50" charset="-128"/>
                          <a:ea typeface="Meiryo UI" panose="020B0604030504040204" pitchFamily="50" charset="-128"/>
                        </a:rPr>
                        <a:t>分</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7000" indent="63500" algn="ctr">
                        <a:lnSpc>
                          <a:spcPts val="1400"/>
                        </a:lnSpc>
                      </a:pPr>
                      <a:r>
                        <a:rPr lang="ja-JP" sz="1200" b="0" kern="100" dirty="0">
                          <a:solidFill>
                            <a:schemeClr val="tx1"/>
                          </a:solidFill>
                          <a:effectLst/>
                          <a:latin typeface="Meiryo UI" panose="020B0604030504040204" pitchFamily="50" charset="-128"/>
                          <a:ea typeface="Meiryo UI" panose="020B0604030504040204" pitchFamily="50" charset="-128"/>
                        </a:rPr>
                        <a:t>定義</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3485130"/>
                  </a:ext>
                </a:extLst>
              </a:tr>
              <a:tr h="503058">
                <a:tc>
                  <a:txBody>
                    <a:bodyPr/>
                    <a:lstStyle/>
                    <a:p>
                      <a:pPr marL="127000" indent="63500" algn="ctr">
                        <a:lnSpc>
                          <a:spcPts val="1400"/>
                        </a:lnSpc>
                      </a:pPr>
                      <a:r>
                        <a:rPr lang="ja-JP" sz="1200" b="0" kern="100" dirty="0">
                          <a:solidFill>
                            <a:schemeClr val="tx1"/>
                          </a:solidFill>
                          <a:effectLst/>
                          <a:latin typeface="Meiryo UI" panose="020B0604030504040204" pitchFamily="50" charset="-128"/>
                          <a:ea typeface="Meiryo UI" panose="020B0604030504040204" pitchFamily="50" charset="-128"/>
                        </a:rPr>
                        <a:t>時間計画型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just">
                        <a:lnSpc>
                          <a:spcPts val="1400"/>
                        </a:lnSpc>
                      </a:pPr>
                      <a:r>
                        <a:rPr lang="ja-JP" sz="1200" b="0" kern="100" dirty="0">
                          <a:solidFill>
                            <a:schemeClr val="tx1"/>
                          </a:solidFill>
                          <a:effectLst/>
                          <a:latin typeface="Meiryo UI" panose="020B0604030504040204" pitchFamily="50" charset="-128"/>
                          <a:ea typeface="Meiryo UI" panose="020B0604030504040204" pitchFamily="50" charset="-128"/>
                        </a:rPr>
                        <a:t>常に限界管理水準を下回らないように定期的に補修、交換</a:t>
                      </a:r>
                      <a:r>
                        <a:rPr lang="ja-JP" sz="1200" b="0" kern="100" dirty="0">
                          <a:solidFill>
                            <a:srgbClr val="FF0000"/>
                          </a:solidFill>
                          <a:effectLst/>
                          <a:latin typeface="Meiryo UI" panose="020B0604030504040204" pitchFamily="50" charset="-128"/>
                          <a:ea typeface="Meiryo UI" panose="020B0604030504040204" pitchFamily="50" charset="-128"/>
                        </a:rPr>
                        <a:t>・</a:t>
                      </a:r>
                      <a:r>
                        <a:rPr lang="ja-JP" sz="1200" b="0" kern="100" dirty="0">
                          <a:solidFill>
                            <a:schemeClr val="tx1"/>
                          </a:solidFill>
                          <a:effectLst/>
                          <a:latin typeface="Meiryo UI" panose="020B0604030504040204" pitchFamily="50" charset="-128"/>
                          <a:ea typeface="Meiryo UI" panose="020B0604030504040204" pitchFamily="50" charset="-128"/>
                        </a:rPr>
                        <a:t>更新を行う。</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3979878"/>
                  </a:ext>
                </a:extLst>
              </a:tr>
              <a:tr h="503058">
                <a:tc>
                  <a:txBody>
                    <a:bodyPr/>
                    <a:lstStyle/>
                    <a:p>
                      <a:pPr marL="127000" indent="63500" algn="ctr">
                        <a:lnSpc>
                          <a:spcPts val="1400"/>
                        </a:lnSpc>
                      </a:pPr>
                      <a:r>
                        <a:rPr lang="ja-JP" sz="1200" b="0" kern="100" dirty="0">
                          <a:solidFill>
                            <a:schemeClr val="tx1"/>
                          </a:solidFill>
                          <a:effectLst/>
                          <a:latin typeface="Meiryo UI" panose="020B0604030504040204" pitchFamily="50" charset="-128"/>
                          <a:ea typeface="Meiryo UI" panose="020B0604030504040204" pitchFamily="50" charset="-128"/>
                        </a:rPr>
                        <a:t>状態監視型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just">
                        <a:lnSpc>
                          <a:spcPts val="1400"/>
                        </a:lnSpc>
                      </a:pPr>
                      <a:r>
                        <a:rPr lang="ja-JP" sz="1200" b="0" kern="100" dirty="0">
                          <a:solidFill>
                            <a:schemeClr val="tx1"/>
                          </a:solidFill>
                          <a:effectLst/>
                          <a:latin typeface="Meiryo UI" panose="020B0604030504040204" pitchFamily="50" charset="-128"/>
                          <a:ea typeface="Meiryo UI" panose="020B0604030504040204" pitchFamily="50" charset="-128"/>
                        </a:rPr>
                        <a:t>劣化や変状を評価し、必要と認められた場合に補修や部分更新</a:t>
                      </a:r>
                      <a:r>
                        <a:rPr lang="ja-JP" altLang="en-US" sz="1200" b="0" kern="100" dirty="0">
                          <a:solidFill>
                            <a:srgbClr val="FF0000"/>
                          </a:solidFill>
                          <a:effectLst/>
                          <a:latin typeface="Meiryo UI" panose="020B0604030504040204" pitchFamily="50" charset="-128"/>
                          <a:ea typeface="Meiryo UI" panose="020B0604030504040204" pitchFamily="50" charset="-128"/>
                        </a:rPr>
                        <a:t>等</a:t>
                      </a:r>
                      <a:r>
                        <a:rPr lang="ja-JP" sz="1200" b="0" kern="100" dirty="0">
                          <a:solidFill>
                            <a:schemeClr val="tx1"/>
                          </a:solidFill>
                          <a:effectLst/>
                          <a:latin typeface="Meiryo UI" panose="020B0604030504040204" pitchFamily="50" charset="-128"/>
                          <a:ea typeface="Meiryo UI" panose="020B0604030504040204" pitchFamily="50" charset="-128"/>
                        </a:rPr>
                        <a:t>を行う。</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620997"/>
                  </a:ext>
                </a:extLst>
              </a:tr>
            </a:tbl>
          </a:graphicData>
        </a:graphic>
      </p:graphicFrame>
      <p:sp>
        <p:nvSpPr>
          <p:cNvPr id="21" name="テキスト ボックス 20">
            <a:extLst>
              <a:ext uri="{FF2B5EF4-FFF2-40B4-BE49-F238E27FC236}">
                <a16:creationId xmlns:a16="http://schemas.microsoft.com/office/drawing/2014/main" id="{7AB51746-69B7-E0DD-2B2B-AE9479B02FE1}"/>
              </a:ext>
            </a:extLst>
          </p:cNvPr>
          <p:cNvSpPr txBox="1"/>
          <p:nvPr/>
        </p:nvSpPr>
        <p:spPr>
          <a:xfrm>
            <a:off x="144090" y="3657580"/>
            <a:ext cx="4489917" cy="1397049"/>
          </a:xfrm>
          <a:prstGeom prst="rect">
            <a:avLst/>
          </a:prstGeom>
          <a:noFill/>
        </p:spPr>
        <p:txBody>
          <a:bodyPr wrap="square">
            <a:spAutoFit/>
          </a:bodyPr>
          <a:lstStyle/>
          <a:p>
            <a:pPr marL="125413" indent="-125413"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維持管理、更新と合わせた質の向上等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・維持管理、更新に合わせた防災耐震性能の向上や社会ニーズによる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機能向上への対応などについても配慮する。</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・施設の劣化や損傷等により人的・物的被害を与えると予想される箇所（部位）、構造等については、人的・物的被害を予防するための対策</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についても考慮する</a:t>
            </a:r>
            <a:endParaRPr lang="ja-JP" altLang="en-US" sz="1200" dirty="0">
              <a:latin typeface="Meiryo UI" panose="020B0604030504040204" pitchFamily="50" charset="-128"/>
              <a:ea typeface="Meiryo UI" panose="020B0604030504040204" pitchFamily="50" charset="-128"/>
            </a:endParaRPr>
          </a:p>
        </p:txBody>
      </p:sp>
      <p:graphicFrame>
        <p:nvGraphicFramePr>
          <p:cNvPr id="24" name="表 23">
            <a:extLst>
              <a:ext uri="{FF2B5EF4-FFF2-40B4-BE49-F238E27FC236}">
                <a16:creationId xmlns:a16="http://schemas.microsoft.com/office/drawing/2014/main" id="{24A884D1-3098-4992-8FCD-07DE920E617A}"/>
              </a:ext>
            </a:extLst>
          </p:cNvPr>
          <p:cNvGraphicFramePr>
            <a:graphicFrameLocks noGrp="1"/>
          </p:cNvGraphicFramePr>
          <p:nvPr/>
        </p:nvGraphicFramePr>
        <p:xfrm>
          <a:off x="4917802" y="1329739"/>
          <a:ext cx="4082108" cy="1615477"/>
        </p:xfrm>
        <a:graphic>
          <a:graphicData uri="http://schemas.openxmlformats.org/drawingml/2006/table">
            <a:tbl>
              <a:tblPr firstRow="1" firstCol="1" bandRow="1">
                <a:tableStyleId>{5C22544A-7EE6-4342-B048-85BDC9FD1C3A}</a:tableStyleId>
              </a:tblPr>
              <a:tblGrid>
                <a:gridCol w="991402">
                  <a:extLst>
                    <a:ext uri="{9D8B030D-6E8A-4147-A177-3AD203B41FA5}">
                      <a16:colId xmlns:a16="http://schemas.microsoft.com/office/drawing/2014/main" val="2255423634"/>
                    </a:ext>
                  </a:extLst>
                </a:gridCol>
                <a:gridCol w="3090706">
                  <a:extLst>
                    <a:ext uri="{9D8B030D-6E8A-4147-A177-3AD203B41FA5}">
                      <a16:colId xmlns:a16="http://schemas.microsoft.com/office/drawing/2014/main" val="3812750922"/>
                    </a:ext>
                  </a:extLst>
                </a:gridCol>
              </a:tblGrid>
              <a:tr h="188689">
                <a:tc>
                  <a:txBody>
                    <a:bodyPr/>
                    <a:lstStyle/>
                    <a:p>
                      <a:pPr algn="ctr">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区分</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説明</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83047162"/>
                  </a:ext>
                </a:extLst>
              </a:tr>
              <a:tr h="501793">
                <a:tc>
                  <a:txBody>
                    <a:bodyPr/>
                    <a:lstStyle/>
                    <a:p>
                      <a:pPr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限界管理水準</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・施設の安全性・信頼性を損なう不具合等、管理上、下回らない水準。</a:t>
                      </a:r>
                    </a:p>
                    <a:p>
                      <a:pPr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・一般的に、これを超えると更新の検討等が必要となる。</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8366926"/>
                  </a:ext>
                </a:extLst>
              </a:tr>
              <a:tr h="911358">
                <a:tc>
                  <a:txBody>
                    <a:bodyPr/>
                    <a:lstStyle/>
                    <a:p>
                      <a:pPr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目標管理水準</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・管理上、目標とする水準</a:t>
                      </a:r>
                    </a:p>
                    <a:p>
                      <a:pPr marL="133350" indent="-133350"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・これを下回ると補修等の対策を実施</a:t>
                      </a:r>
                    </a:p>
                    <a:p>
                      <a:pPr marL="133350" indent="-133350" algn="just">
                        <a:lnSpc>
                          <a:spcPts val="1400"/>
                        </a:lnSpc>
                      </a:pPr>
                      <a:r>
                        <a:rPr lang="ja-JP" sz="1050" kern="100" dirty="0">
                          <a:solidFill>
                            <a:schemeClr val="tx1"/>
                          </a:solidFill>
                          <a:effectLst/>
                          <a:latin typeface="Meiryo UI" panose="020B0604030504040204" pitchFamily="50" charset="-128"/>
                          <a:ea typeface="Meiryo UI" panose="020B0604030504040204" pitchFamily="50" charset="-128"/>
                        </a:rPr>
                        <a:t>・目標管理水準は、不測の事態が発生した場合でも対応可能となるよう、限界管理水準との間に適切な余裕を見込んで設定する。</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808278"/>
                  </a:ext>
                </a:extLst>
              </a:tr>
            </a:tbl>
          </a:graphicData>
        </a:graphic>
      </p:graphicFrame>
      <p:pic>
        <p:nvPicPr>
          <p:cNvPr id="12291" name="図 275">
            <a:extLst>
              <a:ext uri="{FF2B5EF4-FFF2-40B4-BE49-F238E27FC236}">
                <a16:creationId xmlns:a16="http://schemas.microsoft.com/office/drawing/2014/main" id="{4379D7BF-A277-A4B7-1F20-7D9B91655A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611" y="3524718"/>
            <a:ext cx="286832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a:extLst>
              <a:ext uri="{FF2B5EF4-FFF2-40B4-BE49-F238E27FC236}">
                <a16:creationId xmlns:a16="http://schemas.microsoft.com/office/drawing/2014/main" id="{E792E07A-B5AB-3E8C-6136-4DBB6059C63F}"/>
              </a:ext>
            </a:extLst>
          </p:cNvPr>
          <p:cNvSpPr txBox="1"/>
          <p:nvPr/>
        </p:nvSpPr>
        <p:spPr>
          <a:xfrm>
            <a:off x="192204" y="5129720"/>
            <a:ext cx="4390320" cy="1397049"/>
          </a:xfrm>
          <a:prstGeom prst="rect">
            <a:avLst/>
          </a:prstGeom>
          <a:noFill/>
        </p:spPr>
        <p:txBody>
          <a:bodyPr wrap="square">
            <a:spAutoFit/>
          </a:bodyPr>
          <a:lstStyle/>
          <a:p>
            <a:pPr marL="2336800" indent="-2336800" algn="just">
              <a:lnSpc>
                <a:spcPct val="120000"/>
              </a:lnSpc>
            </a:pPr>
            <a:r>
              <a:rPr lang="x-none" altLang="ja-JP" b="1" u="sng" kern="100" dirty="0">
                <a:effectLst/>
                <a:latin typeface="Meiryo UI" panose="020B0604030504040204" pitchFamily="50" charset="-128"/>
                <a:ea typeface="Meiryo UI" panose="020B0604030504040204" pitchFamily="50" charset="-128"/>
              </a:rPr>
              <a:t>(4)</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維持管理水準の設定</a:t>
            </a:r>
            <a:endParaRPr lang="ja-JP" altLang="ja-JP" b="1" kern="100" dirty="0">
              <a:effectLst/>
              <a:latin typeface="Meiryo UI" panose="020B0604030504040204" pitchFamily="50" charset="-128"/>
              <a:ea typeface="Meiryo UI" panose="020B0604030504040204" pitchFamily="50" charset="-128"/>
            </a:endParaRPr>
          </a:p>
          <a:p>
            <a:pPr marL="66675" indent="203200" algn="just">
              <a:lnSpc>
                <a:spcPct val="120000"/>
              </a:lnSpc>
            </a:pPr>
            <a:endPar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203200"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維持管理手法に応じて、安全性・信頼性やLCC最小化の観点か</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p>
          <a:p>
            <a:pPr marL="66675" indent="20638"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ら目標とする管理水準を適切に設定する。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66675" indent="20638"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目標管理水準は、施設の特性や重要性などを考慮し、施設もしく</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marL="66675" indent="20638"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は部材単位毎に設定</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。以下に基本的な考え方を示</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FA7C7E50-70D6-4041-8403-2815F91C87E3}"/>
              </a:ext>
            </a:extLst>
          </p:cNvPr>
          <p:cNvSpPr txBox="1"/>
          <p:nvPr/>
        </p:nvSpPr>
        <p:spPr>
          <a:xfrm>
            <a:off x="1039633" y="1991550"/>
            <a:ext cx="2868328" cy="276999"/>
          </a:xfrm>
          <a:prstGeom prst="rect">
            <a:avLst/>
          </a:prstGeom>
          <a:noFill/>
        </p:spPr>
        <p:txBody>
          <a:bodyPr wrap="square">
            <a:spAutoFit/>
          </a:bodyPr>
          <a:lstStyle/>
          <a:p>
            <a:pPr algn="ctr">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表3.11‑</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維持管理手法の区分と定義</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128F1139-3800-42BC-9514-BA7629A049B2}"/>
              </a:ext>
            </a:extLst>
          </p:cNvPr>
          <p:cNvSpPr txBox="1"/>
          <p:nvPr/>
        </p:nvSpPr>
        <p:spPr>
          <a:xfrm>
            <a:off x="5460217" y="1045293"/>
            <a:ext cx="2868328" cy="276999"/>
          </a:xfrm>
          <a:prstGeom prst="rect">
            <a:avLst/>
          </a:prstGeom>
          <a:noFill/>
        </p:spPr>
        <p:txBody>
          <a:bodyPr wrap="square">
            <a:spAutoFit/>
          </a:bodyPr>
          <a:lstStyle/>
          <a:p>
            <a:pPr algn="ctr">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3.11‑</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管理水準の基本的な考え方</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7F538985-13BE-44F6-8310-88E4982B0E30}"/>
              </a:ext>
            </a:extLst>
          </p:cNvPr>
          <p:cNvSpPr txBox="1"/>
          <p:nvPr/>
        </p:nvSpPr>
        <p:spPr>
          <a:xfrm>
            <a:off x="5132191" y="5155727"/>
            <a:ext cx="3456596" cy="276999"/>
          </a:xfrm>
          <a:prstGeom prst="rect">
            <a:avLst/>
          </a:prstGeom>
          <a:noFill/>
        </p:spPr>
        <p:txBody>
          <a:bodyPr wrap="square">
            <a:spAutoFit/>
          </a:bodyPr>
          <a:lstStyle/>
          <a:p>
            <a:pPr algn="ctr">
              <a:spcAft>
                <a:spcPts val="600"/>
              </a:spcAft>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 3.11‑7　不測の事態に対する管理水準の余裕幅</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699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761230" y="1037846"/>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marL="89535" algn="just">
              <a:lnSpc>
                <a:spcPts val="1200"/>
              </a:lnSpc>
              <a:tabLst>
                <a:tab pos="320040" algn="l"/>
              </a:tabLst>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144090" y="1029463"/>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3.11.3維持管理手法、維持管理水準、更新フロー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5C9A4FF-93FB-CC59-583C-28492DC0826C}"/>
              </a:ext>
            </a:extLst>
          </p:cNvPr>
          <p:cNvSpPr txBox="1"/>
          <p:nvPr/>
        </p:nvSpPr>
        <p:spPr>
          <a:xfrm>
            <a:off x="290760" y="1096379"/>
            <a:ext cx="2420542" cy="369332"/>
          </a:xfrm>
          <a:prstGeom prst="rect">
            <a:avLst/>
          </a:prstGeom>
          <a:noFill/>
        </p:spPr>
        <p:txBody>
          <a:bodyPr wrap="square">
            <a:spAutoFit/>
          </a:bodyPr>
          <a:lstStyle/>
          <a:p>
            <a:pPr marL="2336800" indent="-2336800" algn="just"/>
            <a:r>
              <a:rPr lang="x-none" altLang="ja-JP" b="1" u="sng" kern="100" dirty="0">
                <a:effectLst/>
                <a:latin typeface="Meiryo UI" panose="020B0604030504040204" pitchFamily="50" charset="-128"/>
                <a:ea typeface="Meiryo UI" panose="020B0604030504040204" pitchFamily="50" charset="-128"/>
              </a:rPr>
              <a:t>(5)</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維持管理手法</a:t>
            </a:r>
            <a:endParaRPr lang="ja-JP" altLang="ja-JP" b="1" u="sng" kern="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78A8FE3-8EB1-07C6-F3DE-E5A4CFB837AA}"/>
              </a:ext>
            </a:extLst>
          </p:cNvPr>
          <p:cNvSpPr txBox="1"/>
          <p:nvPr/>
        </p:nvSpPr>
        <p:spPr>
          <a:xfrm>
            <a:off x="-136534" y="1527373"/>
            <a:ext cx="4708534" cy="2283446"/>
          </a:xfrm>
          <a:prstGeom prst="rect">
            <a:avLst/>
          </a:prstGeom>
          <a:noFill/>
        </p:spPr>
        <p:txBody>
          <a:bodyPr wrap="square">
            <a:spAutoFit/>
          </a:bodyPr>
          <a:lstStyle/>
          <a:p>
            <a:pPr marL="221615" indent="196215"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排水ポンプ等機械設備</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21615" indent="196215"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道路施設の機能保全に支障となる設備の劣化や損傷を未然に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1615" indent="196215"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防止するため、日常的な維持保全（清掃・保守・部品交換等の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1615" indent="196215"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修繕など）に加え、日常点検や定期点検により定期的に劣化損</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1615" indent="196215"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傷度（健全度など）を調査し、時間計画的に更新を実施</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20663" indent="134938"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受変電設備等電気設備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0663" indent="134938"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電気設備は設備の信頼性から定期的に更新を行う時間計画型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0663" indent="134938"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を基本と</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20663" indent="134938"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また、予算制約等により、</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目標寿命</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を</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超過した設備については特</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0663" indent="134938"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に部品確保に努めるなどの対策をとり、リスク低減に努め</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4" name="表 13">
            <a:extLst>
              <a:ext uri="{FF2B5EF4-FFF2-40B4-BE49-F238E27FC236}">
                <a16:creationId xmlns:a16="http://schemas.microsoft.com/office/drawing/2014/main" id="{5BCF98D5-C8E4-8FD9-C5B7-AC737A06FCD0}"/>
              </a:ext>
            </a:extLst>
          </p:cNvPr>
          <p:cNvGraphicFramePr>
            <a:graphicFrameLocks noGrp="1"/>
          </p:cNvGraphicFramePr>
          <p:nvPr>
            <p:extLst>
              <p:ext uri="{D42A27DB-BD31-4B8C-83A1-F6EECF244321}">
                <p14:modId xmlns:p14="http://schemas.microsoft.com/office/powerpoint/2010/main" val="2071619578"/>
              </p:ext>
            </p:extLst>
          </p:nvPr>
        </p:nvGraphicFramePr>
        <p:xfrm>
          <a:off x="290760" y="4317062"/>
          <a:ext cx="4170406" cy="1661160"/>
        </p:xfrm>
        <a:graphic>
          <a:graphicData uri="http://schemas.openxmlformats.org/drawingml/2006/table">
            <a:tbl>
              <a:tblPr firstRow="1" firstCol="1" bandRow="1">
                <a:tableStyleId>{5C22544A-7EE6-4342-B048-85BDC9FD1C3A}</a:tableStyleId>
              </a:tblPr>
              <a:tblGrid>
                <a:gridCol w="1414283">
                  <a:extLst>
                    <a:ext uri="{9D8B030D-6E8A-4147-A177-3AD203B41FA5}">
                      <a16:colId xmlns:a16="http://schemas.microsoft.com/office/drawing/2014/main" val="3623414955"/>
                    </a:ext>
                  </a:extLst>
                </a:gridCol>
                <a:gridCol w="760395">
                  <a:extLst>
                    <a:ext uri="{9D8B030D-6E8A-4147-A177-3AD203B41FA5}">
                      <a16:colId xmlns:a16="http://schemas.microsoft.com/office/drawing/2014/main" val="2220006602"/>
                    </a:ext>
                  </a:extLst>
                </a:gridCol>
                <a:gridCol w="1047417">
                  <a:extLst>
                    <a:ext uri="{9D8B030D-6E8A-4147-A177-3AD203B41FA5}">
                      <a16:colId xmlns:a16="http://schemas.microsoft.com/office/drawing/2014/main" val="4264678248"/>
                    </a:ext>
                  </a:extLst>
                </a:gridCol>
                <a:gridCol w="948311">
                  <a:extLst>
                    <a:ext uri="{9D8B030D-6E8A-4147-A177-3AD203B41FA5}">
                      <a16:colId xmlns:a16="http://schemas.microsoft.com/office/drawing/2014/main" val="2716436744"/>
                    </a:ext>
                  </a:extLst>
                </a:gridCol>
              </a:tblGrid>
              <a:tr h="180975">
                <a:tc rowSpan="3">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維持管理手法の選定</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2952581"/>
                  </a:ext>
                </a:extLst>
              </a:tr>
              <a:tr h="180975">
                <a:tc vMerge="1">
                  <a:txBody>
                    <a:bodyPr/>
                    <a:lstStyle/>
                    <a:p>
                      <a:endParaRPr kumimoji="1" lang="ja-JP" altLang="en-US"/>
                    </a:p>
                  </a:txBody>
                  <a:tcPr/>
                </a:tc>
                <a:tc rowSpan="2">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事後保全</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予防保全</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236559762"/>
                  </a:ext>
                </a:extLst>
              </a:tr>
              <a:tr h="190500">
                <a:tc vMerge="1">
                  <a:txBody>
                    <a:bodyPr/>
                    <a:lstStyle/>
                    <a:p>
                      <a:endParaRPr kumimoji="1" lang="ja-JP" altLang="en-US"/>
                    </a:p>
                  </a:txBody>
                  <a:tcPr/>
                </a:tc>
                <a:tc vMerge="1">
                  <a:txBody>
                    <a:bodyPr/>
                    <a:lstStyle/>
                    <a:p>
                      <a:endParaRPr kumimoji="1" lang="ja-JP" altLang="en-US"/>
                    </a:p>
                  </a:txBody>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時間計画型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状態監視型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5929349"/>
                  </a:ext>
                </a:extLst>
              </a:tr>
              <a:tr h="190500">
                <a:tc>
                  <a:txBody>
                    <a:bodyPr/>
                    <a:lstStyle/>
                    <a:p>
                      <a:pPr algn="l"/>
                      <a:r>
                        <a:rPr lang="ja-JP" sz="1200" b="0" kern="0" dirty="0">
                          <a:solidFill>
                            <a:schemeClr val="tx1"/>
                          </a:solidFill>
                          <a:effectLst/>
                          <a:latin typeface="Meiryo UI" panose="020B0604030504040204" pitchFamily="50" charset="-128"/>
                          <a:ea typeface="Meiryo UI" panose="020B0604030504040204" pitchFamily="50" charset="-128"/>
                        </a:rPr>
                        <a:t>排水ポンプ設備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a:solidFill>
                            <a:schemeClr val="tx1"/>
                          </a:solidFill>
                          <a:effectLst/>
                          <a:latin typeface="Meiryo UI" panose="020B0604030504040204" pitchFamily="50" charset="-128"/>
                          <a:ea typeface="Meiryo UI" panose="020B0604030504040204" pitchFamily="50" charset="-128"/>
                        </a:rPr>
                        <a:t>●</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772834"/>
                  </a:ext>
                </a:extLst>
              </a:tr>
              <a:tr h="180975">
                <a:tc>
                  <a:txBody>
                    <a:bodyPr/>
                    <a:lstStyle/>
                    <a:p>
                      <a:pPr algn="l"/>
                      <a:r>
                        <a:rPr lang="ja-JP" sz="1200" b="0" kern="0" dirty="0">
                          <a:solidFill>
                            <a:schemeClr val="tx1"/>
                          </a:solidFill>
                          <a:effectLst/>
                          <a:latin typeface="Meiryo UI" panose="020B0604030504040204" pitchFamily="50" charset="-128"/>
                          <a:ea typeface="Meiryo UI" panose="020B0604030504040204" pitchFamily="50" charset="-128"/>
                        </a:rPr>
                        <a:t>トンネル換気設備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kern="0">
                          <a:solidFill>
                            <a:schemeClr val="tx1"/>
                          </a:solidFill>
                          <a:effectLst/>
                          <a:latin typeface="Meiryo UI" panose="020B0604030504040204" pitchFamily="50" charset="-128"/>
                          <a:ea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735785"/>
                  </a:ext>
                </a:extLst>
              </a:tr>
              <a:tr h="180975">
                <a:tc>
                  <a:txBody>
                    <a:bodyPr/>
                    <a:lstStyle/>
                    <a:p>
                      <a:pPr algn="l"/>
                      <a:r>
                        <a:rPr lang="ja-JP" sz="1200" b="0" kern="0" dirty="0">
                          <a:solidFill>
                            <a:schemeClr val="tx1"/>
                          </a:solidFill>
                          <a:effectLst/>
                          <a:latin typeface="Meiryo UI" panose="020B0604030504040204" pitchFamily="50" charset="-128"/>
                          <a:ea typeface="Meiryo UI" panose="020B0604030504040204" pitchFamily="50" charset="-128"/>
                        </a:rPr>
                        <a:t>受変電設備</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kern="0">
                          <a:solidFill>
                            <a:schemeClr val="tx1"/>
                          </a:solidFill>
                          <a:effectLst/>
                          <a:latin typeface="Meiryo UI" panose="020B0604030504040204" pitchFamily="50" charset="-128"/>
                          <a:ea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678413"/>
                  </a:ext>
                </a:extLst>
              </a:tr>
              <a:tr h="180975">
                <a:tc>
                  <a:txBody>
                    <a:bodyPr/>
                    <a:lstStyle/>
                    <a:p>
                      <a:pPr algn="l"/>
                      <a:r>
                        <a:rPr lang="ja-JP" sz="1200" b="0" kern="0">
                          <a:solidFill>
                            <a:schemeClr val="tx1"/>
                          </a:solidFill>
                          <a:effectLst/>
                          <a:latin typeface="Meiryo UI" panose="020B0604030504040204" pitchFamily="50" charset="-128"/>
                          <a:ea typeface="Meiryo UI" panose="020B0604030504040204" pitchFamily="50" charset="-128"/>
                        </a:rPr>
                        <a:t>昇降設備</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kern="0">
                          <a:solidFill>
                            <a:schemeClr val="tx1"/>
                          </a:solidFill>
                          <a:effectLst/>
                          <a:latin typeface="Meiryo UI" panose="020B0604030504040204" pitchFamily="50" charset="-128"/>
                          <a:ea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rgbClr val="FF0000"/>
                          </a:solidFill>
                          <a:effectLst/>
                          <a:latin typeface="Meiryo UI" panose="020B0604030504040204" pitchFamily="50" charset="-128"/>
                          <a:ea typeface="Meiryo UI" panose="020B0604030504040204" pitchFamily="50" charset="-128"/>
                        </a:rPr>
                        <a:t>●</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200" b="0" kern="0">
                          <a:solidFill>
                            <a:schemeClr val="tx1"/>
                          </a:solidFill>
                          <a:effectLst/>
                          <a:latin typeface="Meiryo UI" panose="020B0604030504040204" pitchFamily="50" charset="-128"/>
                          <a:ea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6974433"/>
                  </a:ext>
                </a:extLst>
              </a:tr>
              <a:tr h="180975">
                <a:tc>
                  <a:txBody>
                    <a:bodyPr/>
                    <a:lstStyle/>
                    <a:p>
                      <a:pPr algn="l"/>
                      <a:r>
                        <a:rPr lang="ja-JP" sz="1200" b="0" kern="0" dirty="0">
                          <a:solidFill>
                            <a:srgbClr val="FF0000"/>
                          </a:solidFill>
                          <a:effectLst/>
                          <a:latin typeface="Meiryo UI" panose="020B0604030504040204" pitchFamily="50" charset="-128"/>
                          <a:ea typeface="Meiryo UI" panose="020B0604030504040204" pitchFamily="50" charset="-128"/>
                        </a:rPr>
                        <a:t>自家発電設備</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rgbClr val="FF0000"/>
                          </a:solidFill>
                          <a:effectLst/>
                          <a:latin typeface="Meiryo UI" panose="020B0604030504040204" pitchFamily="50" charset="-128"/>
                          <a:ea typeface="Meiryo UI" panose="020B0604030504040204" pitchFamily="50" charset="-128"/>
                        </a:rPr>
                        <a:t>●</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200" b="0" kern="0">
                          <a:solidFill>
                            <a:schemeClr val="tx1"/>
                          </a:solidFill>
                          <a:effectLst/>
                          <a:latin typeface="Meiryo UI" panose="020B0604030504040204" pitchFamily="50" charset="-128"/>
                          <a:ea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847491"/>
                  </a:ext>
                </a:extLst>
              </a:tr>
              <a:tr h="180975">
                <a:tc>
                  <a:txBody>
                    <a:bodyPr/>
                    <a:lstStyle/>
                    <a:p>
                      <a:pPr algn="l"/>
                      <a:r>
                        <a:rPr lang="ja-JP" sz="1200" b="0" kern="0" dirty="0">
                          <a:solidFill>
                            <a:srgbClr val="FF0000"/>
                          </a:solidFill>
                          <a:effectLst/>
                          <a:latin typeface="Meiryo UI" panose="020B0604030504040204" pitchFamily="50" charset="-128"/>
                          <a:ea typeface="Meiryo UI" panose="020B0604030504040204" pitchFamily="50" charset="-128"/>
                        </a:rPr>
                        <a:t>道路情報提供装置</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0" dirty="0">
                          <a:solidFill>
                            <a:srgbClr val="FF0000"/>
                          </a:solidFill>
                          <a:effectLst/>
                          <a:latin typeface="Meiryo UI" panose="020B0604030504040204" pitchFamily="50" charset="-128"/>
                          <a:ea typeface="Meiryo UI" panose="020B0604030504040204" pitchFamily="50" charset="-128"/>
                        </a:rPr>
                        <a:t>●</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994140"/>
                  </a:ext>
                </a:extLst>
              </a:tr>
            </a:tbl>
          </a:graphicData>
        </a:graphic>
      </p:graphicFrame>
      <p:sp>
        <p:nvSpPr>
          <p:cNvPr id="19" name="テキスト ボックス 18">
            <a:extLst>
              <a:ext uri="{FF2B5EF4-FFF2-40B4-BE49-F238E27FC236}">
                <a16:creationId xmlns:a16="http://schemas.microsoft.com/office/drawing/2014/main" id="{D15B88DB-D61C-3342-9C9E-3CED7213D911}"/>
              </a:ext>
            </a:extLst>
          </p:cNvPr>
          <p:cNvSpPr txBox="1"/>
          <p:nvPr/>
        </p:nvSpPr>
        <p:spPr>
          <a:xfrm>
            <a:off x="2859889" y="5995010"/>
            <a:ext cx="1803905" cy="246221"/>
          </a:xfrm>
          <a:prstGeom prst="rect">
            <a:avLst/>
          </a:prstGeom>
          <a:noFill/>
        </p:spPr>
        <p:txBody>
          <a:bodyPr wrap="square">
            <a:spAutoFit/>
          </a:bodyPr>
          <a:lstStyle/>
          <a:p>
            <a:r>
              <a:rPr lang="ja-JP" altLang="ja-JP" sz="1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）更新時の対応を示す。</a:t>
            </a:r>
            <a:endParaRPr lang="ja-JP" altLang="en-US" sz="1000" dirty="0">
              <a:latin typeface="Meiryo UI" panose="020B0604030504040204" pitchFamily="50" charset="-128"/>
              <a:ea typeface="Meiryo UI" panose="020B0604030504040204" pitchFamily="50" charset="-128"/>
            </a:endParaRPr>
          </a:p>
        </p:txBody>
      </p:sp>
      <p:graphicFrame>
        <p:nvGraphicFramePr>
          <p:cNvPr id="23" name="表 22">
            <a:extLst>
              <a:ext uri="{FF2B5EF4-FFF2-40B4-BE49-F238E27FC236}">
                <a16:creationId xmlns:a16="http://schemas.microsoft.com/office/drawing/2014/main" id="{F0D3C8D2-28F1-AC47-C8F9-779205DF2028}"/>
              </a:ext>
            </a:extLst>
          </p:cNvPr>
          <p:cNvGraphicFramePr>
            <a:graphicFrameLocks noGrp="1"/>
          </p:cNvGraphicFramePr>
          <p:nvPr/>
        </p:nvGraphicFramePr>
        <p:xfrm>
          <a:off x="4895307" y="1373378"/>
          <a:ext cx="4104603" cy="1645142"/>
        </p:xfrm>
        <a:graphic>
          <a:graphicData uri="http://schemas.openxmlformats.org/drawingml/2006/table">
            <a:tbl>
              <a:tblPr firstRow="1" firstCol="1" bandRow="1">
                <a:tableStyleId>{5C22544A-7EE6-4342-B048-85BDC9FD1C3A}</a:tableStyleId>
              </a:tblPr>
              <a:tblGrid>
                <a:gridCol w="1273987">
                  <a:extLst>
                    <a:ext uri="{9D8B030D-6E8A-4147-A177-3AD203B41FA5}">
                      <a16:colId xmlns:a16="http://schemas.microsoft.com/office/drawing/2014/main" val="2645172722"/>
                    </a:ext>
                  </a:extLst>
                </a:gridCol>
                <a:gridCol w="847461">
                  <a:extLst>
                    <a:ext uri="{9D8B030D-6E8A-4147-A177-3AD203B41FA5}">
                      <a16:colId xmlns:a16="http://schemas.microsoft.com/office/drawing/2014/main" val="2300700922"/>
                    </a:ext>
                  </a:extLst>
                </a:gridCol>
                <a:gridCol w="847085">
                  <a:extLst>
                    <a:ext uri="{9D8B030D-6E8A-4147-A177-3AD203B41FA5}">
                      <a16:colId xmlns:a16="http://schemas.microsoft.com/office/drawing/2014/main" val="1308273192"/>
                    </a:ext>
                  </a:extLst>
                </a:gridCol>
                <a:gridCol w="1136070">
                  <a:extLst>
                    <a:ext uri="{9D8B030D-6E8A-4147-A177-3AD203B41FA5}">
                      <a16:colId xmlns:a16="http://schemas.microsoft.com/office/drawing/2014/main" val="735283091"/>
                    </a:ext>
                  </a:extLst>
                </a:gridCol>
              </a:tblGrid>
              <a:tr h="202972">
                <a:tc rowSpan="2">
                  <a:txBody>
                    <a:bodyPr/>
                    <a:lstStyle/>
                    <a:p>
                      <a:pPr algn="ctr"/>
                      <a:r>
                        <a:rPr lang="ja-JP" sz="1100" b="0" kern="0" dirty="0">
                          <a:solidFill>
                            <a:schemeClr val="tx1"/>
                          </a:solidFill>
                          <a:effectLst/>
                          <a:latin typeface="Meiryo UI" panose="020B0604030504040204" pitchFamily="50" charset="-128"/>
                          <a:ea typeface="Meiryo UI" panose="020B0604030504040204" pitchFamily="50" charset="-128"/>
                        </a:rPr>
                        <a:t>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ja-JP" sz="1100" b="0" kern="0" dirty="0">
                          <a:solidFill>
                            <a:schemeClr val="tx1"/>
                          </a:solidFill>
                          <a:effectLst/>
                          <a:latin typeface="Meiryo UI" panose="020B0604030504040204" pitchFamily="50" charset="-128"/>
                          <a:ea typeface="Meiryo UI" panose="020B0604030504040204" pitchFamily="50" charset="-128"/>
                        </a:rPr>
                        <a:t>寿命の考え方（単位：年）</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567590"/>
                  </a:ext>
                </a:extLst>
              </a:tr>
              <a:tr h="213655">
                <a:tc vMerge="1">
                  <a:txBody>
                    <a:bodyPr/>
                    <a:lstStyle/>
                    <a:p>
                      <a:endParaRPr kumimoji="1" lang="ja-JP" altLang="en-US"/>
                    </a:p>
                  </a:txBody>
                  <a:tcPr/>
                </a:tc>
                <a:tc>
                  <a:txBody>
                    <a:bodyPr/>
                    <a:lstStyle/>
                    <a:p>
                      <a:pPr algn="ctr"/>
                      <a:r>
                        <a:rPr lang="ja-JP" sz="1100" b="0" kern="0" dirty="0">
                          <a:solidFill>
                            <a:schemeClr val="tx1"/>
                          </a:solidFill>
                          <a:effectLst/>
                          <a:latin typeface="Meiryo UI" panose="020B0604030504040204" pitchFamily="50" charset="-128"/>
                          <a:ea typeface="Meiryo UI" panose="020B0604030504040204" pitchFamily="50" charset="-128"/>
                        </a:rPr>
                        <a:t>公会計上</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100" b="0" kern="0" dirty="0">
                          <a:solidFill>
                            <a:schemeClr val="tx1"/>
                          </a:solidFill>
                          <a:effectLst/>
                          <a:latin typeface="Meiryo UI" panose="020B0604030504040204" pitchFamily="50" charset="-128"/>
                          <a:ea typeface="Meiryo UI" panose="020B0604030504040204" pitchFamily="50" charset="-128"/>
                        </a:rPr>
                        <a:t>国の基準等</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100" b="0" kern="0" dirty="0">
                          <a:solidFill>
                            <a:schemeClr val="tx1"/>
                          </a:solidFill>
                          <a:effectLst/>
                          <a:latin typeface="Meiryo UI" panose="020B0604030504040204" pitchFamily="50" charset="-128"/>
                          <a:ea typeface="Meiryo UI" panose="020B0604030504040204" pitchFamily="50" charset="-128"/>
                        </a:rPr>
                        <a:t>目標寿命</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21767277"/>
                  </a:ext>
                </a:extLst>
              </a:tr>
              <a:tr h="213655">
                <a:tc>
                  <a:txBody>
                    <a:bodyPr/>
                    <a:lstStyle/>
                    <a:p>
                      <a:pPr algn="l"/>
                      <a:r>
                        <a:rPr lang="ja-JP" sz="1100" b="0" kern="0" dirty="0">
                          <a:solidFill>
                            <a:schemeClr val="tx1"/>
                          </a:solidFill>
                          <a:effectLst/>
                          <a:latin typeface="Meiryo UI" panose="020B0604030504040204" pitchFamily="50" charset="-128"/>
                          <a:ea typeface="Meiryo UI" panose="020B0604030504040204" pitchFamily="50" charset="-128"/>
                        </a:rPr>
                        <a:t>排水ポンプ設備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100" b="0" kern="0" dirty="0">
                          <a:solidFill>
                            <a:schemeClr val="tx1"/>
                          </a:solidFill>
                          <a:effectLst/>
                          <a:latin typeface="Meiryo UI" panose="020B0604030504040204" pitchFamily="50" charset="-128"/>
                          <a:ea typeface="Meiryo UI" panose="020B0604030504040204" pitchFamily="50" charset="-128"/>
                        </a:rPr>
                        <a:t>20</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a:solidFill>
                            <a:schemeClr val="tx1"/>
                          </a:solidFill>
                          <a:effectLst/>
                          <a:latin typeface="Meiryo UI" panose="020B0604030504040204" pitchFamily="50" charset="-128"/>
                          <a:ea typeface="Meiryo UI" panose="020B0604030504040204" pitchFamily="50" charset="-128"/>
                        </a:rPr>
                        <a:t>15</a:t>
                      </a:r>
                      <a:endParaRPr lang="ja-JP" sz="11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a:solidFill>
                            <a:schemeClr val="tx1"/>
                          </a:solidFill>
                          <a:effectLst/>
                          <a:latin typeface="Meiryo UI" panose="020B0604030504040204" pitchFamily="50" charset="-128"/>
                          <a:ea typeface="Meiryo UI" panose="020B0604030504040204" pitchFamily="50" charset="-128"/>
                        </a:rPr>
                        <a:t>20</a:t>
                      </a:r>
                      <a:endParaRPr lang="ja-JP" sz="11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888840"/>
                  </a:ext>
                </a:extLst>
              </a:tr>
              <a:tr h="202972">
                <a:tc>
                  <a:txBody>
                    <a:bodyPr/>
                    <a:lstStyle/>
                    <a:p>
                      <a:pPr algn="l"/>
                      <a:r>
                        <a:rPr lang="ja-JP" sz="1100" b="0" kern="0" dirty="0">
                          <a:solidFill>
                            <a:schemeClr val="tx1"/>
                          </a:solidFill>
                          <a:effectLst/>
                          <a:latin typeface="Meiryo UI" panose="020B0604030504040204" pitchFamily="50" charset="-128"/>
                          <a:ea typeface="Meiryo UI" panose="020B0604030504040204" pitchFamily="50" charset="-128"/>
                        </a:rPr>
                        <a:t>トンネル換気設備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100" b="0" kern="0">
                          <a:solidFill>
                            <a:schemeClr val="tx1"/>
                          </a:solidFill>
                          <a:effectLst/>
                          <a:latin typeface="Meiryo UI" panose="020B0604030504040204" pitchFamily="50" charset="-128"/>
                          <a:ea typeface="Meiryo UI" panose="020B0604030504040204" pitchFamily="50" charset="-128"/>
                        </a:rPr>
                        <a:t>15</a:t>
                      </a:r>
                      <a:endParaRPr lang="ja-JP" sz="11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dirty="0">
                          <a:solidFill>
                            <a:schemeClr val="tx1"/>
                          </a:solidFill>
                          <a:effectLst/>
                          <a:latin typeface="Meiryo UI" panose="020B0604030504040204" pitchFamily="50" charset="-128"/>
                          <a:ea typeface="Meiryo UI" panose="020B0604030504040204" pitchFamily="50" charset="-128"/>
                        </a:rPr>
                        <a:t>15</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dirty="0">
                          <a:solidFill>
                            <a:schemeClr val="tx1"/>
                          </a:solidFill>
                          <a:effectLst/>
                          <a:latin typeface="Meiryo UI" panose="020B0604030504040204" pitchFamily="50" charset="-128"/>
                          <a:ea typeface="Meiryo UI" panose="020B0604030504040204" pitchFamily="50" charset="-128"/>
                        </a:rPr>
                        <a:t>15</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093000"/>
                  </a:ext>
                </a:extLst>
              </a:tr>
              <a:tr h="202972">
                <a:tc>
                  <a:txBody>
                    <a:bodyPr/>
                    <a:lstStyle/>
                    <a:p>
                      <a:pPr algn="l"/>
                      <a:r>
                        <a:rPr lang="ja-JP" sz="1100" b="0" kern="0" dirty="0">
                          <a:solidFill>
                            <a:schemeClr val="tx1"/>
                          </a:solidFill>
                          <a:effectLst/>
                          <a:latin typeface="Meiryo UI" panose="020B0604030504040204" pitchFamily="50" charset="-128"/>
                          <a:ea typeface="Meiryo UI" panose="020B0604030504040204" pitchFamily="50" charset="-128"/>
                        </a:rPr>
                        <a:t>受変電設備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100" b="0" kern="0">
                          <a:solidFill>
                            <a:schemeClr val="tx1"/>
                          </a:solidFill>
                          <a:effectLst/>
                          <a:latin typeface="Meiryo UI" panose="020B0604030504040204" pitchFamily="50" charset="-128"/>
                          <a:ea typeface="Meiryo UI" panose="020B0604030504040204" pitchFamily="50" charset="-128"/>
                        </a:rPr>
                        <a:t>17</a:t>
                      </a:r>
                      <a:endParaRPr lang="ja-JP" sz="11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dirty="0">
                          <a:solidFill>
                            <a:schemeClr val="tx1"/>
                          </a:solidFill>
                          <a:effectLst/>
                          <a:latin typeface="Meiryo UI" panose="020B0604030504040204" pitchFamily="50" charset="-128"/>
                          <a:ea typeface="Meiryo UI" panose="020B0604030504040204" pitchFamily="50" charset="-128"/>
                        </a:rPr>
                        <a:t>18</a:t>
                      </a:r>
                      <a:r>
                        <a:rPr lang="ja-JP" sz="1100" b="0" kern="0" dirty="0">
                          <a:solidFill>
                            <a:schemeClr val="tx1"/>
                          </a:solidFill>
                          <a:effectLst/>
                          <a:latin typeface="Meiryo UI" panose="020B0604030504040204" pitchFamily="50" charset="-128"/>
                          <a:ea typeface="Meiryo UI" panose="020B0604030504040204" pitchFamily="50" charset="-128"/>
                        </a:rPr>
                        <a:t>～</a:t>
                      </a:r>
                      <a:r>
                        <a:rPr lang="en-US" sz="1100" b="0" kern="0" dirty="0">
                          <a:solidFill>
                            <a:schemeClr val="tx1"/>
                          </a:solidFill>
                          <a:effectLst/>
                          <a:latin typeface="Meiryo UI" panose="020B0604030504040204" pitchFamily="50" charset="-128"/>
                          <a:ea typeface="Meiryo UI" panose="020B0604030504040204" pitchFamily="50" charset="-128"/>
                        </a:rPr>
                        <a:t>22</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dirty="0">
                          <a:solidFill>
                            <a:schemeClr val="tx1"/>
                          </a:solidFill>
                          <a:effectLst/>
                          <a:latin typeface="Meiryo UI" panose="020B0604030504040204" pitchFamily="50" charset="-128"/>
                          <a:ea typeface="Meiryo UI" panose="020B0604030504040204" pitchFamily="50" charset="-128"/>
                        </a:rPr>
                        <a:t>25</a:t>
                      </a:r>
                      <a:r>
                        <a:rPr lang="ja-JP" sz="1100" b="0" kern="0" dirty="0">
                          <a:solidFill>
                            <a:schemeClr val="tx1"/>
                          </a:solidFill>
                          <a:effectLst/>
                          <a:latin typeface="Meiryo UI" panose="020B0604030504040204" pitchFamily="50" charset="-128"/>
                          <a:ea typeface="Meiryo UI" panose="020B0604030504040204" pitchFamily="50" charset="-128"/>
                        </a:rPr>
                        <a:t>※</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1224355"/>
                  </a:ext>
                </a:extLst>
              </a:tr>
              <a:tr h="202972">
                <a:tc>
                  <a:txBody>
                    <a:bodyPr/>
                    <a:lstStyle/>
                    <a:p>
                      <a:pPr algn="l"/>
                      <a:r>
                        <a:rPr lang="ja-JP" sz="1100" b="0" kern="0" dirty="0">
                          <a:solidFill>
                            <a:schemeClr val="tx1"/>
                          </a:solidFill>
                          <a:effectLst/>
                          <a:latin typeface="Meiryo UI" panose="020B0604030504040204" pitchFamily="50" charset="-128"/>
                          <a:ea typeface="Meiryo UI" panose="020B0604030504040204" pitchFamily="50" charset="-128"/>
                        </a:rPr>
                        <a:t>昇降設備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100" b="0" kern="0">
                          <a:solidFill>
                            <a:schemeClr val="tx1"/>
                          </a:solidFill>
                          <a:effectLst/>
                          <a:latin typeface="Meiryo UI" panose="020B0604030504040204" pitchFamily="50" charset="-128"/>
                          <a:ea typeface="Meiryo UI" panose="020B0604030504040204" pitchFamily="50" charset="-128"/>
                        </a:rPr>
                        <a:t>17</a:t>
                      </a:r>
                      <a:endParaRPr lang="ja-JP" sz="11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0" dirty="0">
                          <a:solidFill>
                            <a:schemeClr val="tx1"/>
                          </a:solidFill>
                          <a:effectLst/>
                          <a:latin typeface="Meiryo UI" panose="020B0604030504040204" pitchFamily="50" charset="-128"/>
                          <a:ea typeface="Meiryo UI" panose="020B0604030504040204" pitchFamily="50" charset="-128"/>
                        </a:rPr>
                        <a:t>17</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100" b="0" kern="0">
                          <a:solidFill>
                            <a:schemeClr val="tx1"/>
                          </a:solidFill>
                          <a:effectLst/>
                          <a:latin typeface="Meiryo UI" panose="020B0604030504040204" pitchFamily="50" charset="-128"/>
                          <a:ea typeface="Meiryo UI" panose="020B0604030504040204" pitchFamily="50" charset="-128"/>
                        </a:rPr>
                        <a:t>一般用：</a:t>
                      </a:r>
                      <a:r>
                        <a:rPr lang="en-US" sz="1100" b="0" kern="0">
                          <a:solidFill>
                            <a:schemeClr val="tx1"/>
                          </a:solidFill>
                          <a:effectLst/>
                          <a:latin typeface="Meiryo UI" panose="020B0604030504040204" pitchFamily="50" charset="-128"/>
                          <a:ea typeface="Meiryo UI" panose="020B0604030504040204" pitchFamily="50" charset="-128"/>
                        </a:rPr>
                        <a:t>30</a:t>
                      </a:r>
                      <a:r>
                        <a:rPr lang="ja-JP" sz="1100" b="0" kern="0">
                          <a:solidFill>
                            <a:schemeClr val="tx1"/>
                          </a:solidFill>
                          <a:effectLst/>
                          <a:latin typeface="Meiryo UI" panose="020B0604030504040204" pitchFamily="50" charset="-128"/>
                          <a:ea typeface="Meiryo UI" panose="020B0604030504040204" pitchFamily="50" charset="-128"/>
                        </a:rPr>
                        <a:t>※</a:t>
                      </a:r>
                      <a:endParaRPr lang="ja-JP" sz="11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986312"/>
                  </a:ext>
                </a:extLst>
              </a:tr>
              <a:tr h="202972">
                <a:tc>
                  <a:txBody>
                    <a:bodyPr/>
                    <a:lstStyle/>
                    <a:p>
                      <a:pPr algn="l"/>
                      <a:r>
                        <a:rPr lang="ja-JP" sz="1100" b="0" kern="0" dirty="0">
                          <a:solidFill>
                            <a:srgbClr val="FF0000"/>
                          </a:solidFill>
                          <a:effectLst/>
                          <a:latin typeface="Meiryo UI" panose="020B0604030504040204" pitchFamily="50" charset="-128"/>
                          <a:ea typeface="Meiryo UI" panose="020B0604030504040204" pitchFamily="50" charset="-128"/>
                        </a:rPr>
                        <a:t>自家発電設備</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100" b="0" kern="0" dirty="0">
                          <a:solidFill>
                            <a:srgbClr val="FF0000"/>
                          </a:solidFill>
                          <a:effectLst/>
                          <a:latin typeface="Meiryo UI" panose="020B0604030504040204" pitchFamily="50" charset="-128"/>
                          <a:ea typeface="Meiryo UI" panose="020B0604030504040204" pitchFamily="50" charset="-128"/>
                        </a:rPr>
                        <a:t>―</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0" dirty="0">
                          <a:solidFill>
                            <a:srgbClr val="FF0000"/>
                          </a:solidFill>
                          <a:effectLst/>
                          <a:latin typeface="Meiryo UI" panose="020B0604030504040204" pitchFamily="50" charset="-128"/>
                          <a:ea typeface="Meiryo UI" panose="020B0604030504040204" pitchFamily="50" charset="-128"/>
                        </a:rPr>
                        <a:t>２０</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0" dirty="0">
                          <a:solidFill>
                            <a:srgbClr val="FF0000"/>
                          </a:solidFill>
                          <a:effectLst/>
                          <a:latin typeface="Meiryo UI" panose="020B0604030504040204" pitchFamily="50" charset="-128"/>
                          <a:ea typeface="Meiryo UI" panose="020B0604030504040204" pitchFamily="50" charset="-128"/>
                        </a:rPr>
                        <a:t>２５※</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701811"/>
                  </a:ext>
                </a:extLst>
              </a:tr>
              <a:tr h="202972">
                <a:tc>
                  <a:txBody>
                    <a:bodyPr/>
                    <a:lstStyle/>
                    <a:p>
                      <a:pPr algn="l"/>
                      <a:r>
                        <a:rPr lang="ja-JP" sz="1100" b="0" kern="0" dirty="0">
                          <a:solidFill>
                            <a:srgbClr val="FF0000"/>
                          </a:solidFill>
                          <a:effectLst/>
                          <a:latin typeface="Meiryo UI" panose="020B0604030504040204" pitchFamily="50" charset="-128"/>
                          <a:ea typeface="Meiryo UI" panose="020B0604030504040204" pitchFamily="50" charset="-128"/>
                        </a:rPr>
                        <a:t>道路情報提供装置</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100" b="0" kern="0" dirty="0">
                          <a:solidFill>
                            <a:srgbClr val="FF0000"/>
                          </a:solidFill>
                          <a:effectLst/>
                          <a:latin typeface="Meiryo UI" panose="020B0604030504040204" pitchFamily="50" charset="-128"/>
                          <a:ea typeface="Meiryo UI" panose="020B0604030504040204" pitchFamily="50" charset="-128"/>
                        </a:rPr>
                        <a:t>１７</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0" dirty="0">
                          <a:solidFill>
                            <a:srgbClr val="FF0000"/>
                          </a:solidFill>
                          <a:effectLst/>
                          <a:latin typeface="Meiryo UI" panose="020B0604030504040204" pitchFamily="50" charset="-128"/>
                          <a:ea typeface="Meiryo UI" panose="020B0604030504040204" pitchFamily="50" charset="-128"/>
                        </a:rPr>
                        <a:t>１５</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0" dirty="0">
                          <a:solidFill>
                            <a:srgbClr val="FF0000"/>
                          </a:solidFill>
                          <a:effectLst/>
                          <a:latin typeface="Meiryo UI" panose="020B0604030504040204" pitchFamily="50" charset="-128"/>
                          <a:ea typeface="Meiryo UI" panose="020B0604030504040204" pitchFamily="50" charset="-128"/>
                        </a:rPr>
                        <a:t>１７※</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003901"/>
                  </a:ext>
                </a:extLst>
              </a:tr>
            </a:tbl>
          </a:graphicData>
        </a:graphic>
      </p:graphicFrame>
      <p:sp>
        <p:nvSpPr>
          <p:cNvPr id="30" name="テキスト ボックス 29">
            <a:extLst>
              <a:ext uri="{FF2B5EF4-FFF2-40B4-BE49-F238E27FC236}">
                <a16:creationId xmlns:a16="http://schemas.microsoft.com/office/drawing/2014/main" id="{BC615233-46E0-B3E3-116E-E5BC4D75A50D}"/>
              </a:ext>
            </a:extLst>
          </p:cNvPr>
          <p:cNvSpPr txBox="1"/>
          <p:nvPr/>
        </p:nvSpPr>
        <p:spPr>
          <a:xfrm>
            <a:off x="6947608" y="2972887"/>
            <a:ext cx="2171409" cy="246221"/>
          </a:xfrm>
          <a:prstGeom prst="rect">
            <a:avLst/>
          </a:prstGeom>
          <a:noFill/>
        </p:spPr>
        <p:txBody>
          <a:bodyPr wrap="square">
            <a:spAutoFit/>
          </a:bodyPr>
          <a:lstStyle/>
          <a:p>
            <a:pPr marR="133350" algn="r">
              <a:spcAft>
                <a:spcPts val="0"/>
              </a:spcAft>
            </a:pPr>
            <a:r>
              <a:rPr lang="x-none" altLang="ja-JP" sz="1000" kern="100"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x-none" altLang="ja-JP" sz="1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部品供給状況等により前後</a:t>
            </a:r>
            <a:endPar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F7FA654E-80E8-A9B7-2140-25E712EAE955}"/>
              </a:ext>
            </a:extLst>
          </p:cNvPr>
          <p:cNvSpPr txBox="1"/>
          <p:nvPr/>
        </p:nvSpPr>
        <p:spPr>
          <a:xfrm>
            <a:off x="4768447" y="3126326"/>
            <a:ext cx="4343354" cy="598947"/>
          </a:xfrm>
          <a:prstGeom prst="rect">
            <a:avLst/>
          </a:prstGeom>
          <a:noFill/>
        </p:spPr>
        <p:txBody>
          <a:bodyPr wrap="square">
            <a:spAutoFit/>
          </a:bodyPr>
          <a:lstStyle/>
          <a:p>
            <a:pPr algn="just">
              <a:lnSpc>
                <a:spcPct val="120000"/>
              </a:lnSpc>
            </a:pPr>
            <a:r>
              <a:rPr lang="ja-JP" altLang="ja-JP" sz="950" kern="0" spc="1340" dirty="0">
                <a:effectLst/>
                <a:latin typeface="Meiryo UI" panose="020B0604030504040204" pitchFamily="50" charset="-128"/>
                <a:ea typeface="Meiryo UI" panose="020B0604030504040204" pitchFamily="50" charset="-128"/>
                <a:cs typeface="Times New Roman" panose="02020603050405020304" pitchFamily="18" charset="0"/>
              </a:rPr>
              <a:t>公会計上</a:t>
            </a:r>
            <a:r>
              <a:rPr lang="ja-JP" altLang="ja-JP" sz="950" kern="100" dirty="0">
                <a:effectLst/>
                <a:latin typeface="Meiryo UI" panose="020B0604030504040204" pitchFamily="50" charset="-128"/>
                <a:ea typeface="Meiryo UI" panose="020B0604030504040204" pitchFamily="50" charset="-128"/>
                <a:cs typeface="Times New Roman" panose="02020603050405020304" pitchFamily="18" charset="0"/>
              </a:rPr>
              <a:t>：　公会計上で定められた寿命</a:t>
            </a:r>
          </a:p>
          <a:p>
            <a:pPr algn="just">
              <a:lnSpc>
                <a:spcPct val="120000"/>
              </a:lnSpc>
            </a:pPr>
            <a:r>
              <a:rPr lang="ja-JP" altLang="ja-JP" sz="950" kern="0" spc="1010" dirty="0">
                <a:effectLst/>
                <a:latin typeface="Meiryo UI" panose="020B0604030504040204" pitchFamily="50" charset="-128"/>
                <a:ea typeface="Meiryo UI" panose="020B0604030504040204" pitchFamily="50" charset="-128"/>
                <a:cs typeface="Times New Roman" panose="02020603050405020304" pitchFamily="18" charset="0"/>
              </a:rPr>
              <a:t>国の基準等</a:t>
            </a:r>
            <a:r>
              <a:rPr lang="ja-JP" altLang="ja-JP" sz="9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50" kern="100" dirty="0">
                <a:effectLst/>
                <a:latin typeface="Meiryo UI" panose="020B0604030504040204" pitchFamily="50" charset="-128"/>
                <a:ea typeface="Meiryo UI" panose="020B0604030504040204" pitchFamily="50" charset="-128"/>
                <a:cs typeface="Times New Roman" panose="02020603050405020304" pitchFamily="18" charset="0"/>
              </a:rPr>
              <a:t>国がさだめるマニュアル等によって設定されている取替年数</a:t>
            </a:r>
          </a:p>
          <a:p>
            <a:pPr algn="just">
              <a:lnSpc>
                <a:spcPct val="120000"/>
              </a:lnSpc>
              <a:tabLst>
                <a:tab pos="0" algn="l"/>
              </a:tabLst>
            </a:pPr>
            <a:r>
              <a:rPr lang="ja-JP" altLang="ja-JP" sz="950" kern="0" spc="1345" dirty="0">
                <a:effectLst/>
                <a:latin typeface="Meiryo UI" panose="020B0604030504040204" pitchFamily="50" charset="-128"/>
                <a:ea typeface="Meiryo UI" panose="020B0604030504040204" pitchFamily="50" charset="-128"/>
                <a:cs typeface="Times New Roman" panose="02020603050405020304" pitchFamily="18" charset="0"/>
              </a:rPr>
              <a:t>目標寿命</a:t>
            </a:r>
            <a:r>
              <a:rPr lang="ja-JP" altLang="ja-JP" sz="950" kern="100" dirty="0">
                <a:effectLst/>
                <a:latin typeface="Meiryo UI" panose="020B0604030504040204" pitchFamily="50" charset="-128"/>
                <a:ea typeface="Meiryo UI" panose="020B0604030504040204" pitchFamily="50" charset="-128"/>
                <a:cs typeface="Times New Roman" panose="02020603050405020304" pitchFamily="18" charset="0"/>
              </a:rPr>
              <a:t>：　府が管理する設備で目標とする寿命</a:t>
            </a:r>
          </a:p>
        </p:txBody>
      </p:sp>
      <p:sp>
        <p:nvSpPr>
          <p:cNvPr id="20" name="テキスト ボックス 19">
            <a:extLst>
              <a:ext uri="{FF2B5EF4-FFF2-40B4-BE49-F238E27FC236}">
                <a16:creationId xmlns:a16="http://schemas.microsoft.com/office/drawing/2014/main" id="{B8B9DAEB-88FD-429E-AA62-55543D2AE5ED}"/>
              </a:ext>
            </a:extLst>
          </p:cNvPr>
          <p:cNvSpPr txBox="1"/>
          <p:nvPr/>
        </p:nvSpPr>
        <p:spPr>
          <a:xfrm>
            <a:off x="875388" y="3999131"/>
            <a:ext cx="3281941" cy="276999"/>
          </a:xfrm>
          <a:prstGeom prst="rect">
            <a:avLst/>
          </a:prstGeom>
          <a:noFill/>
        </p:spPr>
        <p:txBody>
          <a:bodyPr wrap="square">
            <a:spAutoFit/>
          </a:bodyPr>
          <a:lstStyle/>
          <a:p>
            <a:pPr algn="ctr">
              <a:spcBef>
                <a:spcPts val="600"/>
              </a:spcBef>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3.11‑</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11</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道路関連設備の維持管理手法</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B0730995-BF4F-4555-BDB3-C3FD9BDB4A47}"/>
              </a:ext>
            </a:extLst>
          </p:cNvPr>
          <p:cNvSpPr txBox="1"/>
          <p:nvPr/>
        </p:nvSpPr>
        <p:spPr>
          <a:xfrm>
            <a:off x="5685183" y="1080086"/>
            <a:ext cx="2926080" cy="276999"/>
          </a:xfrm>
          <a:prstGeom prst="rect">
            <a:avLst/>
          </a:prstGeom>
          <a:noFill/>
        </p:spPr>
        <p:txBody>
          <a:bodyPr wrap="square">
            <a:spAutoFit/>
          </a:bodyPr>
          <a:lstStyle/>
          <a:p>
            <a:pPr algn="ctr">
              <a:spcBef>
                <a:spcPts val="600"/>
              </a:spcBef>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表3.11‑</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12</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道路関連設備の寿命の考え方</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907514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761230" y="1037846"/>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marL="89535" algn="just">
              <a:lnSpc>
                <a:spcPts val="1200"/>
              </a:lnSpc>
              <a:tabLst>
                <a:tab pos="320040" algn="l"/>
              </a:tabLst>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215117" y="103784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3.11.3維持管理手法、維持管理水準、更新フロー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7" name="テキスト ボックス 36">
            <a:extLst>
              <a:ext uri="{FF2B5EF4-FFF2-40B4-BE49-F238E27FC236}">
                <a16:creationId xmlns:a16="http://schemas.microsoft.com/office/drawing/2014/main" id="{C828C281-D93A-1861-262A-15C6DBB2925E}"/>
              </a:ext>
            </a:extLst>
          </p:cNvPr>
          <p:cNvSpPr txBox="1"/>
          <p:nvPr/>
        </p:nvSpPr>
        <p:spPr>
          <a:xfrm>
            <a:off x="195865" y="1105257"/>
            <a:ext cx="2058237" cy="369332"/>
          </a:xfrm>
          <a:prstGeom prst="rect">
            <a:avLst/>
          </a:prstGeom>
          <a:noFill/>
        </p:spPr>
        <p:txBody>
          <a:bodyPr wrap="square">
            <a:spAutoFit/>
          </a:bodyPr>
          <a:lstStyle/>
          <a:p>
            <a:pPr marL="89535" indent="-446405" algn="just"/>
            <a:r>
              <a:rPr lang="x-none" altLang="ja-JP" b="1" u="sng" kern="100" dirty="0">
                <a:effectLst/>
                <a:latin typeface="Meiryo UI" panose="020B0604030504040204" pitchFamily="50" charset="-128"/>
                <a:ea typeface="Meiryo UI" panose="020B0604030504040204" pitchFamily="50" charset="-128"/>
              </a:rPr>
              <a:t>(6)　管理水準</a:t>
            </a:r>
            <a:endParaRPr lang="ja-JP" altLang="ja-JP" b="1" kern="100" dirty="0">
              <a:effectLst/>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A57EA539-6E59-CC55-1EB3-A5F00FBB42BD}"/>
              </a:ext>
            </a:extLst>
          </p:cNvPr>
          <p:cNvSpPr txBox="1"/>
          <p:nvPr/>
        </p:nvSpPr>
        <p:spPr>
          <a:xfrm>
            <a:off x="-93634" y="1491783"/>
            <a:ext cx="4742761" cy="2505045"/>
          </a:xfrm>
          <a:prstGeom prst="rect">
            <a:avLst/>
          </a:prstGeom>
          <a:noFill/>
        </p:spPr>
        <p:txBody>
          <a:bodyPr wrap="square">
            <a:spAutoFit/>
          </a:bodyPr>
          <a:lstStyle/>
          <a:p>
            <a:pPr marL="400050" indent="49213" algn="just">
              <a:lnSpc>
                <a:spcPct val="120000"/>
              </a:lnSpc>
            </a:pPr>
            <a:r>
              <a:rPr lang="ja-JP" altLang="en-US" sz="1200" kern="0" dirty="0">
                <a:effectLst/>
                <a:latin typeface="Meiryo UI" panose="020B0604030504040204" pitchFamily="50" charset="-128"/>
                <a:ea typeface="Meiryo UI" panose="020B0604030504040204" pitchFamily="50" charset="-128"/>
                <a:cs typeface="Times New Roman" panose="02020603050405020304" pitchFamily="18" charset="0"/>
              </a:rPr>
              <a:t>　目標管理</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水準、限界管理水準は、その設備の要求性能をもとに定量的に設定することが望ましいが、現時点では、性能規定は難しい面も多いことから、設備の安全性・信頼性を考慮し、設備の状態をもとに水準を設定するなど、設備ごとにその特性を踏まえ設定する必要が</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。併せて課題やその対応についても整理を行っておく必要があ</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排水ポンプ設備の管理水準設定においては、防災設備であることを鑑み、その他設備よりも高い水準で管理することが必要である。そのため、定期点検時における電流値や振動、騒音等について、前回と比較し、状況の変化に注視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道路関連設備の目標水準は、設備が適切に機能している必要があることから</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、「不具合なし」を目標管理水準とする。</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id="{E1CA2271-B649-312C-ABF3-72D8E89B544D}"/>
              </a:ext>
            </a:extLst>
          </p:cNvPr>
          <p:cNvGraphicFramePr>
            <a:graphicFrameLocks noGrp="1"/>
          </p:cNvGraphicFramePr>
          <p:nvPr/>
        </p:nvGraphicFramePr>
        <p:xfrm>
          <a:off x="418668" y="4658397"/>
          <a:ext cx="4092893" cy="792148"/>
        </p:xfrm>
        <a:graphic>
          <a:graphicData uri="http://schemas.openxmlformats.org/drawingml/2006/table">
            <a:tbl>
              <a:tblPr firstRow="1" firstCol="1" bandRow="1" bandCol="1">
                <a:tableStyleId>{5C22544A-7EE6-4342-B048-85BDC9FD1C3A}</a:tableStyleId>
              </a:tblPr>
              <a:tblGrid>
                <a:gridCol w="982438">
                  <a:extLst>
                    <a:ext uri="{9D8B030D-6E8A-4147-A177-3AD203B41FA5}">
                      <a16:colId xmlns:a16="http://schemas.microsoft.com/office/drawing/2014/main" val="3513762692"/>
                    </a:ext>
                  </a:extLst>
                </a:gridCol>
                <a:gridCol w="3110455">
                  <a:extLst>
                    <a:ext uri="{9D8B030D-6E8A-4147-A177-3AD203B41FA5}">
                      <a16:colId xmlns:a16="http://schemas.microsoft.com/office/drawing/2014/main" val="2618198093"/>
                    </a:ext>
                  </a:extLst>
                </a:gridCol>
              </a:tblGrid>
              <a:tr h="231232">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判定区分</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判定の内容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1767522"/>
                  </a:ext>
                </a:extLst>
              </a:tr>
              <a:tr h="280458">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不具合無</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機能の低下は認められない。</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734989"/>
                  </a:ext>
                </a:extLst>
              </a:tr>
              <a:tr h="280458">
                <a:tc>
                  <a:txBody>
                    <a:bodyPr/>
                    <a:lstStyle/>
                    <a:p>
                      <a:pPr algn="ctr"/>
                      <a:r>
                        <a:rPr lang="ja-JP" sz="1050" b="0" kern="100" dirty="0">
                          <a:solidFill>
                            <a:schemeClr val="tx1"/>
                          </a:solidFill>
                          <a:effectLst/>
                          <a:latin typeface="Meiryo UI" panose="020B0604030504040204" pitchFamily="50" charset="-128"/>
                          <a:ea typeface="Meiryo UI" panose="020B0604030504040204" pitchFamily="50" charset="-128"/>
                        </a:rPr>
                        <a:t>不具合有</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稼働しない。もしくは機能の低下が認められる。</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015049"/>
                  </a:ext>
                </a:extLst>
              </a:tr>
            </a:tbl>
          </a:graphicData>
        </a:graphic>
      </p:graphicFrame>
      <p:pic>
        <p:nvPicPr>
          <p:cNvPr id="18433" name="Picture 1">
            <a:extLst>
              <a:ext uri="{FF2B5EF4-FFF2-40B4-BE49-F238E27FC236}">
                <a16:creationId xmlns:a16="http://schemas.microsoft.com/office/drawing/2014/main" id="{FBA566F6-E2EC-470A-B725-DFD740ED7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310" y="1462225"/>
            <a:ext cx="3205290" cy="133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667">
            <a:extLst>
              <a:ext uri="{FF2B5EF4-FFF2-40B4-BE49-F238E27FC236}">
                <a16:creationId xmlns:a16="http://schemas.microsoft.com/office/drawing/2014/main" id="{A58D102C-3FFA-1CCE-B189-3F46E5BCC169}"/>
              </a:ext>
            </a:extLst>
          </p:cNvPr>
          <p:cNvSpPr txBox="1">
            <a:spLocks noChangeArrowheads="1"/>
          </p:cNvSpPr>
          <p:nvPr/>
        </p:nvSpPr>
        <p:spPr bwMode="auto">
          <a:xfrm>
            <a:off x="5208326" y="3043758"/>
            <a:ext cx="3514726" cy="3029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排水ポンプ等機械設備　　維持管理手法：状態監視型</a:t>
            </a:r>
            <a:r>
              <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時間計画型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テキスト ボックス 19">
            <a:extLst>
              <a:ext uri="{FF2B5EF4-FFF2-40B4-BE49-F238E27FC236}">
                <a16:creationId xmlns:a16="http://schemas.microsoft.com/office/drawing/2014/main" id="{52FA7CF2-0E6F-1E7E-F5AD-86FBAC1CDF13}"/>
              </a:ext>
            </a:extLst>
          </p:cNvPr>
          <p:cNvSpPr txBox="1"/>
          <p:nvPr/>
        </p:nvSpPr>
        <p:spPr>
          <a:xfrm>
            <a:off x="6115143" y="2729272"/>
            <a:ext cx="1701092" cy="215444"/>
          </a:xfrm>
          <a:prstGeom prst="rect">
            <a:avLst/>
          </a:prstGeom>
          <a:noFill/>
          <a:ln w="3175">
            <a:solidFill>
              <a:schemeClr val="accent1">
                <a:shade val="15000"/>
                <a:shade val="75000"/>
                <a:satMod val="125000"/>
                <a:lumMod val="75000"/>
              </a:schemeClr>
            </a:solidFill>
          </a:ln>
        </p:spPr>
        <p:txBody>
          <a:bodyPr wrap="square" rtlCol="0">
            <a:spAutoFit/>
          </a:bodyPr>
          <a:lstStyle/>
          <a:p>
            <a:r>
              <a:rPr lang="ja-JP" altLang="en-US" sz="800" u="sng" dirty="0">
                <a:latin typeface="Meiryo UI" panose="020B0604030504040204" pitchFamily="50" charset="-128"/>
                <a:ea typeface="Meiryo UI" panose="020B0604030504040204" pitchFamily="50" charset="-128"/>
              </a:rPr>
              <a:t>不具合なし</a:t>
            </a:r>
            <a:r>
              <a:rPr lang="ja-JP" altLang="en-US" sz="800" dirty="0">
                <a:latin typeface="Meiryo UI" panose="020B0604030504040204" pitchFamily="50" charset="-128"/>
                <a:ea typeface="Meiryo UI" panose="020B0604030504040204" pitchFamily="50" charset="-128"/>
              </a:rPr>
              <a:t>：施設として機能している</a:t>
            </a:r>
            <a:endParaRPr kumimoji="1" lang="ja-JP" altLang="en-US" sz="8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BE015338-3E50-B513-3344-7EC84BD8F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901" y="3750732"/>
            <a:ext cx="224948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507">
            <a:extLst>
              <a:ext uri="{FF2B5EF4-FFF2-40B4-BE49-F238E27FC236}">
                <a16:creationId xmlns:a16="http://schemas.microsoft.com/office/drawing/2014/main" id="{943738C9-38EB-5C67-F48B-8F02CA9BA64B}"/>
              </a:ext>
            </a:extLst>
          </p:cNvPr>
          <p:cNvSpPr txBox="1">
            <a:spLocks noChangeArrowheads="1"/>
          </p:cNvSpPr>
          <p:nvPr/>
        </p:nvSpPr>
        <p:spPr bwMode="auto">
          <a:xfrm>
            <a:off x="5851479" y="5256652"/>
            <a:ext cx="2417007" cy="22425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0" i="0" u="sng" strike="noStrike" cap="none" normalizeH="0" baseline="0" dirty="0">
                <a:ln>
                  <a:noFill/>
                </a:ln>
                <a:solidFill>
                  <a:schemeClr val="tx1"/>
                </a:solidFill>
                <a:effectLst/>
                <a:latin typeface="HG丸ｺﾞｼｯｸM-PRO" panose="020F0400000000000000" pitchFamily="50" charset="-128"/>
                <a:ea typeface="HG丸ｺﾞｼｯｸM-PRO" panose="020F0400000000000000" pitchFamily="50" charset="-128"/>
              </a:rPr>
              <a:t>不具合なし</a:t>
            </a:r>
            <a:r>
              <a:rPr kumimoji="0" lang="ja-JP" altLang="en-US" sz="800" b="0" i="0" u="none" strike="noStrike" cap="none" normalizeH="0" baseline="0" dirty="0">
                <a:ln>
                  <a:noFill/>
                </a:ln>
                <a:solidFill>
                  <a:schemeClr val="tx1"/>
                </a:solidFill>
                <a:effectLst/>
                <a:latin typeface="HG丸ｺﾞｼｯｸM-PRO" panose="020F0400000000000000" pitchFamily="50" charset="-128"/>
                <a:ea typeface="HG丸ｺﾞｼｯｸM-PRO" panose="020F0400000000000000" pitchFamily="50" charset="-128"/>
              </a:rPr>
              <a:t>：施設として機能している</a:t>
            </a:r>
            <a:endParaRPr kumimoji="0" lang="ja-JP" altLang="ja-JP" sz="800" b="0" i="0" u="none" strike="noStrike" cap="none" normalizeH="0" baseline="0" dirty="0">
              <a:ln>
                <a:noFill/>
              </a:ln>
              <a:solidFill>
                <a:schemeClr val="tx1"/>
              </a:solidFill>
              <a:effectLst/>
              <a:latin typeface="Arial" panose="020B0604020202020204" pitchFamily="34" charset="0"/>
            </a:endParaRPr>
          </a:p>
        </p:txBody>
      </p:sp>
      <p:sp>
        <p:nvSpPr>
          <p:cNvPr id="14" name="Text Box 2667">
            <a:extLst>
              <a:ext uri="{FF2B5EF4-FFF2-40B4-BE49-F238E27FC236}">
                <a16:creationId xmlns:a16="http://schemas.microsoft.com/office/drawing/2014/main" id="{6089D37B-60D4-8269-8C4F-C77E7F673348}"/>
              </a:ext>
            </a:extLst>
          </p:cNvPr>
          <p:cNvSpPr txBox="1">
            <a:spLocks noChangeArrowheads="1"/>
          </p:cNvSpPr>
          <p:nvPr/>
        </p:nvSpPr>
        <p:spPr bwMode="auto">
          <a:xfrm>
            <a:off x="5628332" y="5604770"/>
            <a:ext cx="2863300" cy="279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dirty="0">
                <a:latin typeface="Meiryo UI" panose="020B0604030504040204" pitchFamily="50" charset="-128"/>
                <a:ea typeface="Meiryo UI" panose="020B0604030504040204" pitchFamily="50" charset="-128"/>
              </a:rPr>
              <a:t>受変電設備等電気</a:t>
            </a: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設備　　維持管理手法：時間計画型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テキスト ボックス 20">
            <a:extLst>
              <a:ext uri="{FF2B5EF4-FFF2-40B4-BE49-F238E27FC236}">
                <a16:creationId xmlns:a16="http://schemas.microsoft.com/office/drawing/2014/main" id="{6D650B4A-F830-42D6-8010-C5B6C2B46DF1}"/>
              </a:ext>
            </a:extLst>
          </p:cNvPr>
          <p:cNvSpPr txBox="1"/>
          <p:nvPr/>
        </p:nvSpPr>
        <p:spPr>
          <a:xfrm>
            <a:off x="1052774" y="4336274"/>
            <a:ext cx="2831292" cy="276999"/>
          </a:xfrm>
          <a:prstGeom prst="rect">
            <a:avLst/>
          </a:prstGeom>
          <a:noFill/>
        </p:spPr>
        <p:txBody>
          <a:bodyPr wrap="square">
            <a:spAutoFit/>
          </a:bodyPr>
          <a:lstStyle/>
          <a:p>
            <a:pPr algn="ctr">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表3.11‑1</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道路関連設備の管理基準</a:t>
            </a:r>
          </a:p>
        </p:txBody>
      </p:sp>
    </p:spTree>
    <p:extLst>
      <p:ext uri="{BB962C8B-B14F-4D97-AF65-F5344CB8AC3E}">
        <p14:creationId xmlns:p14="http://schemas.microsoft.com/office/powerpoint/2010/main" val="284099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748681" y="947599"/>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marL="89535" algn="just">
              <a:lnSpc>
                <a:spcPts val="1200"/>
              </a:lnSpc>
              <a:tabLst>
                <a:tab pos="320040" algn="l"/>
              </a:tabLst>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213207" y="947599"/>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137</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3.11.3維持管理手法、維持管理水準、更新フロー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6" name="テキスト ボックス 15">
            <a:extLst>
              <a:ext uri="{FF2B5EF4-FFF2-40B4-BE49-F238E27FC236}">
                <a16:creationId xmlns:a16="http://schemas.microsoft.com/office/drawing/2014/main" id="{1ED74621-B36A-E1BE-4678-725DA67E8578}"/>
              </a:ext>
            </a:extLst>
          </p:cNvPr>
          <p:cNvSpPr txBox="1"/>
          <p:nvPr/>
        </p:nvSpPr>
        <p:spPr>
          <a:xfrm>
            <a:off x="273245" y="1025719"/>
            <a:ext cx="2692333" cy="369332"/>
          </a:xfrm>
          <a:prstGeom prst="rect">
            <a:avLst/>
          </a:prstGeom>
          <a:noFill/>
        </p:spPr>
        <p:txBody>
          <a:bodyPr wrap="square">
            <a:spAutoFit/>
          </a:bodyPr>
          <a:lstStyle/>
          <a:p>
            <a:pPr algn="just"/>
            <a:r>
              <a:rPr lang="x-none" altLang="ja-JP" b="1" u="sng" kern="100" dirty="0">
                <a:effectLst/>
                <a:latin typeface="Meiryo UI" panose="020B0604030504040204" pitchFamily="50" charset="-128"/>
                <a:ea typeface="Meiryo UI" panose="020B0604030504040204" pitchFamily="50" charset="-128"/>
              </a:rPr>
              <a:t>(7)</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更新の考え方</a:t>
            </a:r>
            <a:endParaRPr lang="ja-JP" altLang="ja-JP" b="1" kern="100" dirty="0">
              <a:effectLst/>
              <a:latin typeface="Meiryo UI" panose="020B0604030504040204" pitchFamily="50" charset="-128"/>
              <a:ea typeface="Meiryo UI" panose="020B0604030504040204" pitchFamily="50" charset="-128"/>
            </a:endParaRPr>
          </a:p>
        </p:txBody>
      </p:sp>
      <p:sp>
        <p:nvSpPr>
          <p:cNvPr id="22" name="Rectangle 8">
            <a:extLst>
              <a:ext uri="{FF2B5EF4-FFF2-40B4-BE49-F238E27FC236}">
                <a16:creationId xmlns:a16="http://schemas.microsoft.com/office/drawing/2014/main" id="{869DEF06-C681-4BE1-444A-D96067DF41E8}"/>
              </a:ext>
            </a:extLst>
          </p:cNvPr>
          <p:cNvSpPr>
            <a:spLocks noChangeArrowheads="1"/>
          </p:cNvSpPr>
          <p:nvPr/>
        </p:nvSpPr>
        <p:spPr bwMode="auto">
          <a:xfrm>
            <a:off x="294611" y="1367814"/>
            <a:ext cx="4438852" cy="228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tabLst>
                <a:tab pos="1077913" algn="l"/>
              </a:tabLst>
              <a:defRPr>
                <a:solidFill>
                  <a:schemeClr val="tx1"/>
                </a:solidFill>
                <a:latin typeface="Arial" panose="020B0604020202020204" pitchFamily="34" charset="0"/>
              </a:defRPr>
            </a:lvl1pPr>
            <a:lvl2pPr eaLnBrk="0" fontAlgn="base" hangingPunct="0">
              <a:spcBef>
                <a:spcPct val="0"/>
              </a:spcBef>
              <a:spcAft>
                <a:spcPct val="0"/>
              </a:spcAft>
              <a:tabLst>
                <a:tab pos="1077913" algn="l"/>
              </a:tabLst>
              <a:defRPr>
                <a:solidFill>
                  <a:schemeClr val="tx1"/>
                </a:solidFill>
                <a:latin typeface="Arial" panose="020B0604020202020204" pitchFamily="34" charset="0"/>
              </a:defRPr>
            </a:lvl2pPr>
            <a:lvl3pPr eaLnBrk="0" fontAlgn="base" hangingPunct="0">
              <a:spcBef>
                <a:spcPct val="0"/>
              </a:spcBef>
              <a:spcAft>
                <a:spcPct val="0"/>
              </a:spcAft>
              <a:tabLst>
                <a:tab pos="1077913" algn="l"/>
              </a:tabLst>
              <a:defRPr>
                <a:solidFill>
                  <a:schemeClr val="tx1"/>
                </a:solidFill>
                <a:latin typeface="Arial" panose="020B0604020202020204" pitchFamily="34" charset="0"/>
              </a:defRPr>
            </a:lvl3pPr>
            <a:lvl4pPr eaLnBrk="0" fontAlgn="base" hangingPunct="0">
              <a:spcBef>
                <a:spcPct val="0"/>
              </a:spcBef>
              <a:spcAft>
                <a:spcPct val="0"/>
              </a:spcAft>
              <a:tabLst>
                <a:tab pos="1077913" algn="l"/>
              </a:tabLst>
              <a:defRPr>
                <a:solidFill>
                  <a:schemeClr val="tx1"/>
                </a:solidFill>
                <a:latin typeface="Arial" panose="020B0604020202020204" pitchFamily="34" charset="0"/>
              </a:defRPr>
            </a:lvl4pPr>
            <a:lvl5pPr eaLnBrk="0" fontAlgn="base" hangingPunct="0">
              <a:spcBef>
                <a:spcPct val="0"/>
              </a:spcBef>
              <a:spcAft>
                <a:spcPct val="0"/>
              </a:spcAft>
              <a:tabLst>
                <a:tab pos="1077913" algn="l"/>
              </a:tabLst>
              <a:defRPr>
                <a:solidFill>
                  <a:schemeClr val="tx1"/>
                </a:solidFill>
                <a:latin typeface="Arial" panose="020B0604020202020204" pitchFamily="34" charset="0"/>
              </a:defRPr>
            </a:lvl5pPr>
            <a:lvl6pPr eaLnBrk="0" fontAlgn="base" hangingPunct="0">
              <a:spcBef>
                <a:spcPct val="0"/>
              </a:spcBef>
              <a:spcAft>
                <a:spcPct val="0"/>
              </a:spcAft>
              <a:tabLst>
                <a:tab pos="1077913" algn="l"/>
              </a:tabLst>
              <a:defRPr>
                <a:solidFill>
                  <a:schemeClr val="tx1"/>
                </a:solidFill>
                <a:latin typeface="Arial" panose="020B0604020202020204" pitchFamily="34" charset="0"/>
              </a:defRPr>
            </a:lvl6pPr>
            <a:lvl7pPr eaLnBrk="0" fontAlgn="base" hangingPunct="0">
              <a:spcBef>
                <a:spcPct val="0"/>
              </a:spcBef>
              <a:spcAft>
                <a:spcPct val="0"/>
              </a:spcAft>
              <a:tabLst>
                <a:tab pos="1077913" algn="l"/>
              </a:tabLst>
              <a:defRPr>
                <a:solidFill>
                  <a:schemeClr val="tx1"/>
                </a:solidFill>
                <a:latin typeface="Arial" panose="020B0604020202020204" pitchFamily="34" charset="0"/>
              </a:defRPr>
            </a:lvl7pPr>
            <a:lvl8pPr eaLnBrk="0" fontAlgn="base" hangingPunct="0">
              <a:spcBef>
                <a:spcPct val="0"/>
              </a:spcBef>
              <a:spcAft>
                <a:spcPct val="0"/>
              </a:spcAft>
              <a:tabLst>
                <a:tab pos="1077913" algn="l"/>
              </a:tabLst>
              <a:defRPr>
                <a:solidFill>
                  <a:schemeClr val="tx1"/>
                </a:solidFill>
                <a:latin typeface="Arial" panose="020B0604020202020204" pitchFamily="34" charset="0"/>
              </a:defRPr>
            </a:lvl8pPr>
            <a:lvl9pPr eaLnBrk="0" fontAlgn="base" hangingPunct="0">
              <a:spcBef>
                <a:spcPct val="0"/>
              </a:spcBef>
              <a:spcAft>
                <a:spcPct val="0"/>
              </a:spcAft>
              <a:tabLst>
                <a:tab pos="1077913" algn="l"/>
              </a:tabLst>
              <a:defRPr>
                <a:solidFill>
                  <a:schemeClr val="tx1"/>
                </a:solidFill>
                <a:latin typeface="Arial" panose="020B0604020202020204" pitchFamily="34" charset="0"/>
              </a:defRPr>
            </a:lvl9pPr>
          </a:lstStyle>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道路分野施設の安全性（信頼性）を確保し、社会への影響</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を含めたLCCを最小化するためには、</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以下の３つの</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視点を踏まえて</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総合的に考慮し、適切な更新時期</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見極めることが重要である。</a:t>
            </a:r>
            <a:r>
              <a:rPr kumimoji="0" lang="ja-JP" altLang="en-US" sz="1200" dirty="0">
                <a:latin typeface="Meiryo UI" panose="020B0604030504040204" pitchFamily="50" charset="-128"/>
                <a:ea typeface="Meiryo UI" panose="020B0604030504040204" pitchFamily="50" charset="-128"/>
              </a:rPr>
              <a:t>　　　　</a:t>
            </a:r>
            <a:endParaRPr kumimoji="0" lang="en-US" altLang="ja-JP" sz="1200" dirty="0">
              <a:latin typeface="Meiryo UI" panose="020B0604030504040204" pitchFamily="50" charset="-128"/>
              <a:ea typeface="Meiryo UI" panose="020B0604030504040204" pitchFamily="50" charset="-128"/>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Ⅰ安全の観点</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等</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社会的</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な要因により更新すべき施設の有無。</a:t>
            </a:r>
            <a:r>
              <a:rPr kumimoji="0" lang="ja-JP" altLang="en-US" sz="1200" dirty="0">
                <a:latin typeface="Meiryo UI" panose="020B0604030504040204" pitchFamily="50" charset="-128"/>
                <a:ea typeface="Meiryo UI" panose="020B0604030504040204" pitchFamily="50" charset="-128"/>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Ⅱ機能的な視点</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考慮。</a:t>
            </a:r>
            <a:endParaRPr kumimoji="0" lang="en-US" altLang="ja-JP" sz="1200" dirty="0">
              <a:latin typeface="Meiryo UI" panose="020B0604030504040204" pitchFamily="50" charset="-128"/>
              <a:ea typeface="Meiryo UI" panose="020B0604030504040204" pitchFamily="50" charset="-128"/>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Ⅲ</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物理的な要因による補修や更新すべき施設について、</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経済的</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視</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点を考慮。</a:t>
            </a: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（①更新or</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②補修等)</a:t>
            </a:r>
            <a:endParaRPr kumimoji="0" lang="en-US" altLang="ja-JP" sz="1200" dirty="0">
              <a:latin typeface="Meiryo UI" panose="020B0604030504040204" pitchFamily="50" charset="-128"/>
              <a:ea typeface="Meiryo UI" panose="020B0604030504040204" pitchFamily="50" charset="-128"/>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Ⅰ～Ⅲの考慮すべき視点</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を踏まえた更新フローを、図 </a:t>
            </a:r>
            <a:r>
              <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3.11‐9</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「道</a:t>
            </a:r>
            <a:endPar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路関連設備更新判定フロー」に示す。</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なお、更新に関する定義は次</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項のとおりとする。</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560FD797-CC5D-C87B-0AB6-02495ED5F7E7}"/>
              </a:ext>
            </a:extLst>
          </p:cNvPr>
          <p:cNvSpPr txBox="1"/>
          <p:nvPr/>
        </p:nvSpPr>
        <p:spPr>
          <a:xfrm>
            <a:off x="294611" y="3760490"/>
            <a:ext cx="4341008" cy="1618648"/>
          </a:xfrm>
          <a:prstGeom prst="rect">
            <a:avLst/>
          </a:prstGeom>
          <a:noFill/>
          <a:ln w="15875">
            <a:solidFill>
              <a:srgbClr val="000000"/>
            </a:solidFill>
          </a:ln>
        </p:spPr>
        <p:txBody>
          <a:bodyPr wrap="square">
            <a:spAutoFit/>
          </a:bodyPr>
          <a:lstStyle/>
          <a:p>
            <a:pPr algn="just">
              <a:lnSpc>
                <a:spcPct val="120000"/>
              </a:lnSpc>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＜定義＞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82563"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【更新】</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85738"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施設の撤去・新設をいう。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82563"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補修等</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just">
              <a:lnSpc>
                <a:spcPct val="120000"/>
              </a:lnSpc>
            </a:pPr>
            <a:r>
              <a:rPr lang="en-US" altLang="ja-JP" sz="1200" kern="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0" dirty="0">
                <a:effectLst/>
                <a:latin typeface="Meiryo UI" panose="020B0604030504040204" pitchFamily="50" charset="-128"/>
                <a:ea typeface="Meiryo UI" panose="020B0604030504040204" pitchFamily="50" charset="-128"/>
                <a:cs typeface="Times New Roman" panose="02020603050405020304" pitchFamily="18" charset="0"/>
              </a:rPr>
              <a:t>安全かつLCC最小化の観点から設定した適切な維持管理</a:t>
            </a:r>
            <a:endParaRPr lang="en-US" altLang="ja-JP" sz="1200" kern="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just">
              <a:lnSpc>
                <a:spcPct val="120000"/>
              </a:lnSpc>
            </a:pPr>
            <a:r>
              <a:rPr lang="en-US" altLang="ja-JP" sz="1200" kern="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0" dirty="0">
                <a:effectLst/>
                <a:latin typeface="Meiryo UI" panose="020B0604030504040204" pitchFamily="50" charset="-128"/>
                <a:ea typeface="Meiryo UI" panose="020B0604030504040204" pitchFamily="50" charset="-128"/>
                <a:cs typeface="Times New Roman" panose="02020603050405020304" pitchFamily="18" charset="0"/>
              </a:rPr>
              <a:t>手法により、最適な管理水準で施設の部分更新や修繕</a:t>
            </a:r>
            <a:r>
              <a:rPr lang="ja-JP" altLang="ja-JP" sz="1200" kern="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など</a:t>
            </a:r>
            <a:endParaRPr lang="en-US" altLang="ja-JP" sz="1200" kern="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just">
              <a:lnSpc>
                <a:spcPct val="120000"/>
              </a:lnSpc>
            </a:pPr>
            <a:r>
              <a:rPr lang="en-US" altLang="ja-JP" sz="1200" kern="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をいう</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3" name="キャンバス 195">
            <a:extLst>
              <a:ext uri="{FF2B5EF4-FFF2-40B4-BE49-F238E27FC236}">
                <a16:creationId xmlns:a16="http://schemas.microsoft.com/office/drawing/2014/main" id="{80AB9797-4DDD-ED59-BABD-AEB383CC9E98}"/>
              </a:ext>
            </a:extLst>
          </p:cNvPr>
          <p:cNvGrpSpPr/>
          <p:nvPr/>
        </p:nvGrpSpPr>
        <p:grpSpPr>
          <a:xfrm>
            <a:off x="4870525" y="1066085"/>
            <a:ext cx="4089134" cy="4171418"/>
            <a:chOff x="10426" y="12065"/>
            <a:chExt cx="4089134" cy="4607560"/>
          </a:xfrm>
        </p:grpSpPr>
        <p:sp>
          <p:nvSpPr>
            <p:cNvPr id="19" name="Rectangle 5">
              <a:extLst>
                <a:ext uri="{FF2B5EF4-FFF2-40B4-BE49-F238E27FC236}">
                  <a16:creationId xmlns:a16="http://schemas.microsoft.com/office/drawing/2014/main" id="{2687E055-A5CB-ED07-B63A-78E99C8312AF}"/>
                </a:ext>
              </a:extLst>
            </p:cNvPr>
            <p:cNvSpPr>
              <a:spLocks noChangeArrowheads="1"/>
            </p:cNvSpPr>
            <p:nvPr/>
          </p:nvSpPr>
          <p:spPr bwMode="auto">
            <a:xfrm>
              <a:off x="10426" y="3111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Freeform 6">
              <a:extLst>
                <a:ext uri="{FF2B5EF4-FFF2-40B4-BE49-F238E27FC236}">
                  <a16:creationId xmlns:a16="http://schemas.microsoft.com/office/drawing/2014/main" id="{FE08A04B-E49D-FF88-1F20-10F77CDE9A25}"/>
                </a:ext>
              </a:extLst>
            </p:cNvPr>
            <p:cNvSpPr>
              <a:spLocks noEditPoints="1"/>
            </p:cNvSpPr>
            <p:nvPr/>
          </p:nvSpPr>
          <p:spPr bwMode="auto">
            <a:xfrm>
              <a:off x="3104515" y="2686050"/>
              <a:ext cx="111125" cy="1563370"/>
            </a:xfrm>
            <a:custGeom>
              <a:avLst/>
              <a:gdLst>
                <a:gd name="T0" fmla="*/ 376 w 619"/>
                <a:gd name="T1" fmla="*/ 0 h 8749"/>
                <a:gd name="T2" fmla="*/ 376 w 619"/>
                <a:gd name="T3" fmla="*/ 8617 h 8749"/>
                <a:gd name="T4" fmla="*/ 243 w 619"/>
                <a:gd name="T5" fmla="*/ 8617 h 8749"/>
                <a:gd name="T6" fmla="*/ 243 w 619"/>
                <a:gd name="T7" fmla="*/ 0 h 8749"/>
                <a:gd name="T8" fmla="*/ 376 w 619"/>
                <a:gd name="T9" fmla="*/ 0 h 8749"/>
                <a:gd name="T10" fmla="*/ 601 w 619"/>
                <a:gd name="T11" fmla="*/ 8251 h 8749"/>
                <a:gd name="T12" fmla="*/ 310 w 619"/>
                <a:gd name="T13" fmla="*/ 8749 h 8749"/>
                <a:gd name="T14" fmla="*/ 19 w 619"/>
                <a:gd name="T15" fmla="*/ 8251 h 8749"/>
                <a:gd name="T16" fmla="*/ 43 w 619"/>
                <a:gd name="T17" fmla="*/ 8160 h 8749"/>
                <a:gd name="T18" fmla="*/ 134 w 619"/>
                <a:gd name="T19" fmla="*/ 8184 h 8749"/>
                <a:gd name="T20" fmla="*/ 367 w 619"/>
                <a:gd name="T21" fmla="*/ 8584 h 8749"/>
                <a:gd name="T22" fmla="*/ 252 w 619"/>
                <a:gd name="T23" fmla="*/ 8584 h 8749"/>
                <a:gd name="T24" fmla="*/ 486 w 619"/>
                <a:gd name="T25" fmla="*/ 8184 h 8749"/>
                <a:gd name="T26" fmla="*/ 577 w 619"/>
                <a:gd name="T27" fmla="*/ 8160 h 8749"/>
                <a:gd name="T28" fmla="*/ 601 w 619"/>
                <a:gd name="T29" fmla="*/ 8251 h 8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8749">
                  <a:moveTo>
                    <a:pt x="376" y="0"/>
                  </a:moveTo>
                  <a:lnTo>
                    <a:pt x="376" y="8617"/>
                  </a:lnTo>
                  <a:lnTo>
                    <a:pt x="243" y="8617"/>
                  </a:lnTo>
                  <a:lnTo>
                    <a:pt x="243" y="0"/>
                  </a:lnTo>
                  <a:lnTo>
                    <a:pt x="376" y="0"/>
                  </a:lnTo>
                  <a:close/>
                  <a:moveTo>
                    <a:pt x="601" y="8251"/>
                  </a:moveTo>
                  <a:lnTo>
                    <a:pt x="310" y="8749"/>
                  </a:lnTo>
                  <a:lnTo>
                    <a:pt x="19" y="8251"/>
                  </a:lnTo>
                  <a:cubicBezTo>
                    <a:pt x="0" y="8219"/>
                    <a:pt x="11" y="8178"/>
                    <a:pt x="43" y="8160"/>
                  </a:cubicBezTo>
                  <a:cubicBezTo>
                    <a:pt x="75" y="8141"/>
                    <a:pt x="116" y="8152"/>
                    <a:pt x="134" y="8184"/>
                  </a:cubicBezTo>
                  <a:lnTo>
                    <a:pt x="367" y="8584"/>
                  </a:lnTo>
                  <a:lnTo>
                    <a:pt x="252" y="8584"/>
                  </a:lnTo>
                  <a:lnTo>
                    <a:pt x="486" y="8184"/>
                  </a:lnTo>
                  <a:cubicBezTo>
                    <a:pt x="504" y="8152"/>
                    <a:pt x="545" y="8141"/>
                    <a:pt x="577" y="8160"/>
                  </a:cubicBezTo>
                  <a:cubicBezTo>
                    <a:pt x="609" y="8178"/>
                    <a:pt x="619" y="8219"/>
                    <a:pt x="601" y="8251"/>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3" name="Freeform 7">
              <a:extLst>
                <a:ext uri="{FF2B5EF4-FFF2-40B4-BE49-F238E27FC236}">
                  <a16:creationId xmlns:a16="http://schemas.microsoft.com/office/drawing/2014/main" id="{58394EA0-F9CA-C436-B76B-C7AE6FAF73E9}"/>
                </a:ext>
              </a:extLst>
            </p:cNvPr>
            <p:cNvSpPr>
              <a:spLocks noEditPoints="1"/>
            </p:cNvSpPr>
            <p:nvPr/>
          </p:nvSpPr>
          <p:spPr bwMode="auto">
            <a:xfrm>
              <a:off x="950595" y="2530475"/>
              <a:ext cx="111125" cy="947420"/>
            </a:xfrm>
            <a:custGeom>
              <a:avLst/>
              <a:gdLst>
                <a:gd name="T0" fmla="*/ 412 w 619"/>
                <a:gd name="T1" fmla="*/ 1 h 5300"/>
                <a:gd name="T2" fmla="*/ 373 w 619"/>
                <a:gd name="T3" fmla="*/ 5168 h 5300"/>
                <a:gd name="T4" fmla="*/ 240 w 619"/>
                <a:gd name="T5" fmla="*/ 5167 h 5300"/>
                <a:gd name="T6" fmla="*/ 279 w 619"/>
                <a:gd name="T7" fmla="*/ 0 h 5300"/>
                <a:gd name="T8" fmla="*/ 412 w 619"/>
                <a:gd name="T9" fmla="*/ 1 h 5300"/>
                <a:gd name="T10" fmla="*/ 600 w 619"/>
                <a:gd name="T11" fmla="*/ 4803 h 5300"/>
                <a:gd name="T12" fmla="*/ 306 w 619"/>
                <a:gd name="T13" fmla="*/ 5300 h 5300"/>
                <a:gd name="T14" fmla="*/ 19 w 619"/>
                <a:gd name="T15" fmla="*/ 4799 h 5300"/>
                <a:gd name="T16" fmla="*/ 43 w 619"/>
                <a:gd name="T17" fmla="*/ 4708 h 5300"/>
                <a:gd name="T18" fmla="*/ 134 w 619"/>
                <a:gd name="T19" fmla="*/ 4733 h 5300"/>
                <a:gd name="T20" fmla="*/ 365 w 619"/>
                <a:gd name="T21" fmla="*/ 5134 h 5300"/>
                <a:gd name="T22" fmla="*/ 249 w 619"/>
                <a:gd name="T23" fmla="*/ 5133 h 5300"/>
                <a:gd name="T24" fmla="*/ 486 w 619"/>
                <a:gd name="T25" fmla="*/ 4735 h 5300"/>
                <a:gd name="T26" fmla="*/ 577 w 619"/>
                <a:gd name="T27" fmla="*/ 4712 h 5300"/>
                <a:gd name="T28" fmla="*/ 600 w 619"/>
                <a:gd name="T29" fmla="*/ 4803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5300">
                  <a:moveTo>
                    <a:pt x="412" y="1"/>
                  </a:moveTo>
                  <a:lnTo>
                    <a:pt x="373" y="5168"/>
                  </a:lnTo>
                  <a:lnTo>
                    <a:pt x="240" y="5167"/>
                  </a:lnTo>
                  <a:lnTo>
                    <a:pt x="279" y="0"/>
                  </a:lnTo>
                  <a:lnTo>
                    <a:pt x="412" y="1"/>
                  </a:lnTo>
                  <a:close/>
                  <a:moveTo>
                    <a:pt x="600" y="4803"/>
                  </a:moveTo>
                  <a:lnTo>
                    <a:pt x="306" y="5300"/>
                  </a:lnTo>
                  <a:lnTo>
                    <a:pt x="19" y="4799"/>
                  </a:lnTo>
                  <a:cubicBezTo>
                    <a:pt x="0" y="4767"/>
                    <a:pt x="11" y="4726"/>
                    <a:pt x="43" y="4708"/>
                  </a:cubicBezTo>
                  <a:cubicBezTo>
                    <a:pt x="75" y="4690"/>
                    <a:pt x="116" y="4701"/>
                    <a:pt x="134" y="4733"/>
                  </a:cubicBezTo>
                  <a:lnTo>
                    <a:pt x="365" y="5134"/>
                  </a:lnTo>
                  <a:lnTo>
                    <a:pt x="249" y="5133"/>
                  </a:lnTo>
                  <a:lnTo>
                    <a:pt x="486" y="4735"/>
                  </a:lnTo>
                  <a:cubicBezTo>
                    <a:pt x="505" y="4704"/>
                    <a:pt x="546" y="4693"/>
                    <a:pt x="577" y="4712"/>
                  </a:cubicBezTo>
                  <a:cubicBezTo>
                    <a:pt x="609" y="4731"/>
                    <a:pt x="619" y="4772"/>
                    <a:pt x="600" y="4803"/>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nvGrpSpPr>
            <p:cNvPr id="24" name="Group 10">
              <a:extLst>
                <a:ext uri="{FF2B5EF4-FFF2-40B4-BE49-F238E27FC236}">
                  <a16:creationId xmlns:a16="http://schemas.microsoft.com/office/drawing/2014/main" id="{B2F027D5-0AD8-894E-7553-3FE08AB49EC8}"/>
                </a:ext>
              </a:extLst>
            </p:cNvPr>
            <p:cNvGrpSpPr>
              <a:grpSpLocks/>
            </p:cNvGrpSpPr>
            <p:nvPr/>
          </p:nvGrpSpPr>
          <p:grpSpPr bwMode="auto">
            <a:xfrm>
              <a:off x="149225" y="12065"/>
              <a:ext cx="1755775" cy="356235"/>
              <a:chOff x="235" y="19"/>
              <a:chExt cx="2765" cy="561"/>
            </a:xfrm>
          </p:grpSpPr>
          <p:sp>
            <p:nvSpPr>
              <p:cNvPr id="18474" name="Freeform 8">
                <a:extLst>
                  <a:ext uri="{FF2B5EF4-FFF2-40B4-BE49-F238E27FC236}">
                    <a16:creationId xmlns:a16="http://schemas.microsoft.com/office/drawing/2014/main" id="{A95AB73F-9855-145A-5513-4C862E9ADB2E}"/>
                  </a:ext>
                </a:extLst>
              </p:cNvPr>
              <p:cNvSpPr>
                <a:spLocks/>
              </p:cNvSpPr>
              <p:nvPr/>
            </p:nvSpPr>
            <p:spPr bwMode="auto">
              <a:xfrm>
                <a:off x="235" y="19"/>
                <a:ext cx="2765" cy="561"/>
              </a:xfrm>
              <a:custGeom>
                <a:avLst/>
                <a:gdLst>
                  <a:gd name="T0" fmla="*/ 1993 w 19560"/>
                  <a:gd name="T1" fmla="*/ 0 h 3987"/>
                  <a:gd name="T2" fmla="*/ 0 w 19560"/>
                  <a:gd name="T3" fmla="*/ 1994 h 3987"/>
                  <a:gd name="T4" fmla="*/ 1993 w 19560"/>
                  <a:gd name="T5" fmla="*/ 3987 h 3987"/>
                  <a:gd name="T6" fmla="*/ 17567 w 19560"/>
                  <a:gd name="T7" fmla="*/ 3987 h 3987"/>
                  <a:gd name="T8" fmla="*/ 19560 w 19560"/>
                  <a:gd name="T9" fmla="*/ 1994 h 3987"/>
                  <a:gd name="T10" fmla="*/ 17567 w 19560"/>
                  <a:gd name="T11" fmla="*/ 0 h 3987"/>
                  <a:gd name="T12" fmla="*/ 1993 w 19560"/>
                  <a:gd name="T13" fmla="*/ 0 h 3987"/>
                </a:gdLst>
                <a:ahLst/>
                <a:cxnLst>
                  <a:cxn ang="0">
                    <a:pos x="T0" y="T1"/>
                  </a:cxn>
                  <a:cxn ang="0">
                    <a:pos x="T2" y="T3"/>
                  </a:cxn>
                  <a:cxn ang="0">
                    <a:pos x="T4" y="T5"/>
                  </a:cxn>
                  <a:cxn ang="0">
                    <a:pos x="T6" y="T7"/>
                  </a:cxn>
                  <a:cxn ang="0">
                    <a:pos x="T8" y="T9"/>
                  </a:cxn>
                  <a:cxn ang="0">
                    <a:pos x="T10" y="T11"/>
                  </a:cxn>
                  <a:cxn ang="0">
                    <a:pos x="T12" y="T13"/>
                  </a:cxn>
                </a:cxnLst>
                <a:rect l="0" t="0" r="r" b="b"/>
                <a:pathLst>
                  <a:path w="19560" h="3987">
                    <a:moveTo>
                      <a:pt x="1993" y="0"/>
                    </a:moveTo>
                    <a:cubicBezTo>
                      <a:pt x="893" y="0"/>
                      <a:pt x="0" y="893"/>
                      <a:pt x="0" y="1994"/>
                    </a:cubicBezTo>
                    <a:cubicBezTo>
                      <a:pt x="0" y="3095"/>
                      <a:pt x="893" y="3987"/>
                      <a:pt x="1993" y="3987"/>
                    </a:cubicBezTo>
                    <a:lnTo>
                      <a:pt x="17567" y="3987"/>
                    </a:lnTo>
                    <a:cubicBezTo>
                      <a:pt x="18668" y="3987"/>
                      <a:pt x="19560" y="3095"/>
                      <a:pt x="19560" y="1994"/>
                    </a:cubicBezTo>
                    <a:cubicBezTo>
                      <a:pt x="19560" y="893"/>
                      <a:pt x="18668" y="0"/>
                      <a:pt x="17567" y="0"/>
                    </a:cubicBezTo>
                    <a:lnTo>
                      <a:pt x="1993" y="0"/>
                    </a:lnTo>
                    <a:close/>
                  </a:path>
                </a:pathLst>
              </a:custGeom>
              <a:solidFill>
                <a:srgbClr val="FFFFFF"/>
              </a:solidFill>
              <a:ln w="0">
                <a:solidFill>
                  <a:srgbClr val="000000"/>
                </a:solidFill>
                <a:prstDash val="solid"/>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75" name="Freeform 9">
                <a:extLst>
                  <a:ext uri="{FF2B5EF4-FFF2-40B4-BE49-F238E27FC236}">
                    <a16:creationId xmlns:a16="http://schemas.microsoft.com/office/drawing/2014/main" id="{D7572D4F-E58C-DC74-FC8B-FEE826C3CB6E}"/>
                  </a:ext>
                </a:extLst>
              </p:cNvPr>
              <p:cNvSpPr>
                <a:spLocks/>
              </p:cNvSpPr>
              <p:nvPr/>
            </p:nvSpPr>
            <p:spPr bwMode="auto">
              <a:xfrm>
                <a:off x="235" y="19"/>
                <a:ext cx="2765" cy="561"/>
              </a:xfrm>
              <a:custGeom>
                <a:avLst/>
                <a:gdLst>
                  <a:gd name="T0" fmla="*/ 1993 w 19560"/>
                  <a:gd name="T1" fmla="*/ 0 h 3987"/>
                  <a:gd name="T2" fmla="*/ 0 w 19560"/>
                  <a:gd name="T3" fmla="*/ 1994 h 3987"/>
                  <a:gd name="T4" fmla="*/ 1993 w 19560"/>
                  <a:gd name="T5" fmla="*/ 3987 h 3987"/>
                  <a:gd name="T6" fmla="*/ 17567 w 19560"/>
                  <a:gd name="T7" fmla="*/ 3987 h 3987"/>
                  <a:gd name="T8" fmla="*/ 19560 w 19560"/>
                  <a:gd name="T9" fmla="*/ 1994 h 3987"/>
                  <a:gd name="T10" fmla="*/ 17567 w 19560"/>
                  <a:gd name="T11" fmla="*/ 0 h 3987"/>
                  <a:gd name="T12" fmla="*/ 1993 w 19560"/>
                  <a:gd name="T13" fmla="*/ 0 h 3987"/>
                </a:gdLst>
                <a:ahLst/>
                <a:cxnLst>
                  <a:cxn ang="0">
                    <a:pos x="T0" y="T1"/>
                  </a:cxn>
                  <a:cxn ang="0">
                    <a:pos x="T2" y="T3"/>
                  </a:cxn>
                  <a:cxn ang="0">
                    <a:pos x="T4" y="T5"/>
                  </a:cxn>
                  <a:cxn ang="0">
                    <a:pos x="T6" y="T7"/>
                  </a:cxn>
                  <a:cxn ang="0">
                    <a:pos x="T8" y="T9"/>
                  </a:cxn>
                  <a:cxn ang="0">
                    <a:pos x="T10" y="T11"/>
                  </a:cxn>
                  <a:cxn ang="0">
                    <a:pos x="T12" y="T13"/>
                  </a:cxn>
                </a:cxnLst>
                <a:rect l="0" t="0" r="r" b="b"/>
                <a:pathLst>
                  <a:path w="19560" h="3987">
                    <a:moveTo>
                      <a:pt x="1993" y="0"/>
                    </a:moveTo>
                    <a:cubicBezTo>
                      <a:pt x="893" y="0"/>
                      <a:pt x="0" y="893"/>
                      <a:pt x="0" y="1994"/>
                    </a:cubicBezTo>
                    <a:cubicBezTo>
                      <a:pt x="0" y="3095"/>
                      <a:pt x="893" y="3987"/>
                      <a:pt x="1993" y="3987"/>
                    </a:cubicBezTo>
                    <a:lnTo>
                      <a:pt x="17567" y="3987"/>
                    </a:lnTo>
                    <a:cubicBezTo>
                      <a:pt x="18668" y="3987"/>
                      <a:pt x="19560" y="3095"/>
                      <a:pt x="19560" y="1994"/>
                    </a:cubicBezTo>
                    <a:cubicBezTo>
                      <a:pt x="19560" y="893"/>
                      <a:pt x="18668" y="0"/>
                      <a:pt x="17567" y="0"/>
                    </a:cubicBezTo>
                    <a:lnTo>
                      <a:pt x="1993" y="0"/>
                    </a:lnTo>
                    <a:close/>
                  </a:path>
                </a:pathLst>
              </a:custGeom>
              <a:noFill/>
              <a:ln w="24130" cap="rnd">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26" name="Rectangle 11">
              <a:extLst>
                <a:ext uri="{FF2B5EF4-FFF2-40B4-BE49-F238E27FC236}">
                  <a16:creationId xmlns:a16="http://schemas.microsoft.com/office/drawing/2014/main" id="{FC8944EE-8C9F-64CF-66F3-37C3148CD8F7}"/>
                </a:ext>
              </a:extLst>
            </p:cNvPr>
            <p:cNvSpPr>
              <a:spLocks noChangeArrowheads="1"/>
            </p:cNvSpPr>
            <p:nvPr/>
          </p:nvSpPr>
          <p:spPr bwMode="auto">
            <a:xfrm>
              <a:off x="407834" y="80645"/>
              <a:ext cx="1279196"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スタート：道路関連設備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Rectangle 12">
              <a:extLst>
                <a:ext uri="{FF2B5EF4-FFF2-40B4-BE49-F238E27FC236}">
                  <a16:creationId xmlns:a16="http://schemas.microsoft.com/office/drawing/2014/main" id="{8CE9F724-DED3-C50E-DA60-26A7582AB3CB}"/>
                </a:ext>
              </a:extLst>
            </p:cNvPr>
            <p:cNvSpPr>
              <a:spLocks noChangeArrowheads="1"/>
            </p:cNvSpPr>
            <p:nvPr/>
          </p:nvSpPr>
          <p:spPr bwMode="auto">
            <a:xfrm>
              <a:off x="1728101" y="13144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Freeform 13">
              <a:extLst>
                <a:ext uri="{FF2B5EF4-FFF2-40B4-BE49-F238E27FC236}">
                  <a16:creationId xmlns:a16="http://schemas.microsoft.com/office/drawing/2014/main" id="{B1F7AEA0-C924-4A0B-125B-2F2F5853C119}"/>
                </a:ext>
              </a:extLst>
            </p:cNvPr>
            <p:cNvSpPr>
              <a:spLocks noEditPoints="1"/>
            </p:cNvSpPr>
            <p:nvPr/>
          </p:nvSpPr>
          <p:spPr bwMode="auto">
            <a:xfrm>
              <a:off x="956945" y="368300"/>
              <a:ext cx="111125" cy="153670"/>
            </a:xfrm>
            <a:custGeom>
              <a:avLst/>
              <a:gdLst>
                <a:gd name="T0" fmla="*/ 752 w 1238"/>
                <a:gd name="T1" fmla="*/ 0 h 1718"/>
                <a:gd name="T2" fmla="*/ 752 w 1238"/>
                <a:gd name="T3" fmla="*/ 1453 h 1718"/>
                <a:gd name="T4" fmla="*/ 486 w 1238"/>
                <a:gd name="T5" fmla="*/ 1453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8 h 1718"/>
                <a:gd name="T18" fmla="*/ 268 w 1238"/>
                <a:gd name="T19" fmla="*/ 586 h 1718"/>
                <a:gd name="T20" fmla="*/ 734 w 1238"/>
                <a:gd name="T21" fmla="*/ 1386 h 1718"/>
                <a:gd name="T22" fmla="*/ 504 w 1238"/>
                <a:gd name="T23" fmla="*/ 1386 h 1718"/>
                <a:gd name="T24" fmla="*/ 971 w 1238"/>
                <a:gd name="T25" fmla="*/ 586 h 1718"/>
                <a:gd name="T26" fmla="*/ 1153 w 1238"/>
                <a:gd name="T27" fmla="*/ 538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3"/>
                  </a:lnTo>
                  <a:lnTo>
                    <a:pt x="486" y="1453"/>
                  </a:lnTo>
                  <a:lnTo>
                    <a:pt x="486" y="0"/>
                  </a:lnTo>
                  <a:lnTo>
                    <a:pt x="752" y="0"/>
                  </a:lnTo>
                  <a:close/>
                  <a:moveTo>
                    <a:pt x="1201" y="721"/>
                  </a:moveTo>
                  <a:lnTo>
                    <a:pt x="619" y="1718"/>
                  </a:lnTo>
                  <a:lnTo>
                    <a:pt x="37" y="721"/>
                  </a:lnTo>
                  <a:cubicBezTo>
                    <a:pt x="0" y="657"/>
                    <a:pt x="22" y="575"/>
                    <a:pt x="85" y="538"/>
                  </a:cubicBezTo>
                  <a:cubicBezTo>
                    <a:pt x="149" y="501"/>
                    <a:pt x="231" y="523"/>
                    <a:pt x="268" y="586"/>
                  </a:cubicBezTo>
                  <a:lnTo>
                    <a:pt x="734" y="1386"/>
                  </a:lnTo>
                  <a:lnTo>
                    <a:pt x="504" y="1386"/>
                  </a:lnTo>
                  <a:lnTo>
                    <a:pt x="971" y="586"/>
                  </a:lnTo>
                  <a:cubicBezTo>
                    <a:pt x="1008" y="523"/>
                    <a:pt x="1089" y="501"/>
                    <a:pt x="1153" y="538"/>
                  </a:cubicBezTo>
                  <a:cubicBezTo>
                    <a:pt x="1217" y="575"/>
                    <a:pt x="1238" y="657"/>
                    <a:pt x="1201" y="721"/>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nvGrpSpPr>
            <p:cNvPr id="30" name="Group 16">
              <a:extLst>
                <a:ext uri="{FF2B5EF4-FFF2-40B4-BE49-F238E27FC236}">
                  <a16:creationId xmlns:a16="http://schemas.microsoft.com/office/drawing/2014/main" id="{EDCE2C50-9720-F7D7-336D-A583219C52D1}"/>
                </a:ext>
              </a:extLst>
            </p:cNvPr>
            <p:cNvGrpSpPr>
              <a:grpSpLocks/>
            </p:cNvGrpSpPr>
            <p:nvPr/>
          </p:nvGrpSpPr>
          <p:grpSpPr bwMode="auto">
            <a:xfrm>
              <a:off x="67310" y="543560"/>
              <a:ext cx="1894840" cy="492760"/>
              <a:chOff x="106" y="856"/>
              <a:chExt cx="2984" cy="776"/>
            </a:xfrm>
          </p:grpSpPr>
          <p:sp>
            <p:nvSpPr>
              <p:cNvPr id="18472" name="Freeform 14">
                <a:extLst>
                  <a:ext uri="{FF2B5EF4-FFF2-40B4-BE49-F238E27FC236}">
                    <a16:creationId xmlns:a16="http://schemas.microsoft.com/office/drawing/2014/main" id="{C58415B8-4561-F96E-4EE0-AD779F87ED5F}"/>
                  </a:ext>
                </a:extLst>
              </p:cNvPr>
              <p:cNvSpPr>
                <a:spLocks/>
              </p:cNvSpPr>
              <p:nvPr/>
            </p:nvSpPr>
            <p:spPr bwMode="auto">
              <a:xfrm>
                <a:off x="106" y="856"/>
                <a:ext cx="2984" cy="776"/>
              </a:xfrm>
              <a:custGeom>
                <a:avLst/>
                <a:gdLst>
                  <a:gd name="T0" fmla="*/ 1492 w 2984"/>
                  <a:gd name="T1" fmla="*/ 0 h 776"/>
                  <a:gd name="T2" fmla="*/ 0 w 2984"/>
                  <a:gd name="T3" fmla="*/ 388 h 776"/>
                  <a:gd name="T4" fmla="*/ 1492 w 2984"/>
                  <a:gd name="T5" fmla="*/ 776 h 776"/>
                  <a:gd name="T6" fmla="*/ 2984 w 2984"/>
                  <a:gd name="T7" fmla="*/ 388 h 776"/>
                  <a:gd name="T8" fmla="*/ 1492 w 2984"/>
                  <a:gd name="T9" fmla="*/ 0 h 776"/>
                </a:gdLst>
                <a:ahLst/>
                <a:cxnLst>
                  <a:cxn ang="0">
                    <a:pos x="T0" y="T1"/>
                  </a:cxn>
                  <a:cxn ang="0">
                    <a:pos x="T2" y="T3"/>
                  </a:cxn>
                  <a:cxn ang="0">
                    <a:pos x="T4" y="T5"/>
                  </a:cxn>
                  <a:cxn ang="0">
                    <a:pos x="T6" y="T7"/>
                  </a:cxn>
                  <a:cxn ang="0">
                    <a:pos x="T8" y="T9"/>
                  </a:cxn>
                </a:cxnLst>
                <a:rect l="0" t="0" r="r" b="b"/>
                <a:pathLst>
                  <a:path w="2984" h="776">
                    <a:moveTo>
                      <a:pt x="1492" y="0"/>
                    </a:moveTo>
                    <a:lnTo>
                      <a:pt x="0" y="388"/>
                    </a:lnTo>
                    <a:lnTo>
                      <a:pt x="1492" y="776"/>
                    </a:lnTo>
                    <a:lnTo>
                      <a:pt x="2984" y="388"/>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73" name="Freeform 15">
                <a:extLst>
                  <a:ext uri="{FF2B5EF4-FFF2-40B4-BE49-F238E27FC236}">
                    <a16:creationId xmlns:a16="http://schemas.microsoft.com/office/drawing/2014/main" id="{32D8E0BE-7CF1-A50E-C27C-51733A83B8DD}"/>
                  </a:ext>
                </a:extLst>
              </p:cNvPr>
              <p:cNvSpPr>
                <a:spLocks/>
              </p:cNvSpPr>
              <p:nvPr/>
            </p:nvSpPr>
            <p:spPr bwMode="auto">
              <a:xfrm>
                <a:off x="106" y="856"/>
                <a:ext cx="2984" cy="776"/>
              </a:xfrm>
              <a:custGeom>
                <a:avLst/>
                <a:gdLst>
                  <a:gd name="T0" fmla="*/ 1492 w 2984"/>
                  <a:gd name="T1" fmla="*/ 0 h 776"/>
                  <a:gd name="T2" fmla="*/ 0 w 2984"/>
                  <a:gd name="T3" fmla="*/ 388 h 776"/>
                  <a:gd name="T4" fmla="*/ 1492 w 2984"/>
                  <a:gd name="T5" fmla="*/ 776 h 776"/>
                  <a:gd name="T6" fmla="*/ 2984 w 2984"/>
                  <a:gd name="T7" fmla="*/ 388 h 776"/>
                  <a:gd name="T8" fmla="*/ 1492 w 2984"/>
                  <a:gd name="T9" fmla="*/ 0 h 776"/>
                </a:gdLst>
                <a:ahLst/>
                <a:cxnLst>
                  <a:cxn ang="0">
                    <a:pos x="T0" y="T1"/>
                  </a:cxn>
                  <a:cxn ang="0">
                    <a:pos x="T2" y="T3"/>
                  </a:cxn>
                  <a:cxn ang="0">
                    <a:pos x="T4" y="T5"/>
                  </a:cxn>
                  <a:cxn ang="0">
                    <a:pos x="T6" y="T7"/>
                  </a:cxn>
                  <a:cxn ang="0">
                    <a:pos x="T8" y="T9"/>
                  </a:cxn>
                </a:cxnLst>
                <a:rect l="0" t="0" r="r" b="b"/>
                <a:pathLst>
                  <a:path w="2984" h="776">
                    <a:moveTo>
                      <a:pt x="1492" y="0"/>
                    </a:moveTo>
                    <a:lnTo>
                      <a:pt x="0" y="388"/>
                    </a:lnTo>
                    <a:lnTo>
                      <a:pt x="1492" y="776"/>
                    </a:lnTo>
                    <a:lnTo>
                      <a:pt x="2984" y="388"/>
                    </a:lnTo>
                    <a:lnTo>
                      <a:pt x="1492" y="0"/>
                    </a:lnTo>
                    <a:close/>
                  </a:path>
                </a:pathLst>
              </a:custGeom>
              <a:noFill/>
              <a:ln w="24130" cap="rnd">
                <a:solidFill>
                  <a:srgbClr val="1F49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31" name="Rectangle 17">
              <a:extLst>
                <a:ext uri="{FF2B5EF4-FFF2-40B4-BE49-F238E27FC236}">
                  <a16:creationId xmlns:a16="http://schemas.microsoft.com/office/drawing/2014/main" id="{F14500B5-668E-33A9-C41B-6A768BF924D3}"/>
                </a:ext>
              </a:extLst>
            </p:cNvPr>
            <p:cNvSpPr>
              <a:spLocks noChangeArrowheads="1"/>
            </p:cNvSpPr>
            <p:nvPr/>
          </p:nvSpPr>
          <p:spPr bwMode="auto">
            <a:xfrm>
              <a:off x="698257" y="698145"/>
              <a:ext cx="641201"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社会的要因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Rectangle 18">
              <a:extLst>
                <a:ext uri="{FF2B5EF4-FFF2-40B4-BE49-F238E27FC236}">
                  <a16:creationId xmlns:a16="http://schemas.microsoft.com/office/drawing/2014/main" id="{A1D4CCAB-B2DF-727D-CE16-E1EC99F0CED4}"/>
                </a:ext>
              </a:extLst>
            </p:cNvPr>
            <p:cNvSpPr>
              <a:spLocks noChangeArrowheads="1"/>
            </p:cNvSpPr>
            <p:nvPr/>
          </p:nvSpPr>
          <p:spPr bwMode="auto">
            <a:xfrm>
              <a:off x="1340751" y="728980"/>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Freeform 19">
              <a:extLst>
                <a:ext uri="{FF2B5EF4-FFF2-40B4-BE49-F238E27FC236}">
                  <a16:creationId xmlns:a16="http://schemas.microsoft.com/office/drawing/2014/main" id="{29195CED-353B-4E81-4B5F-E963CC2333B6}"/>
                </a:ext>
              </a:extLst>
            </p:cNvPr>
            <p:cNvSpPr>
              <a:spLocks noEditPoints="1"/>
            </p:cNvSpPr>
            <p:nvPr/>
          </p:nvSpPr>
          <p:spPr bwMode="auto">
            <a:xfrm>
              <a:off x="956945" y="1068705"/>
              <a:ext cx="111125" cy="153670"/>
            </a:xfrm>
            <a:custGeom>
              <a:avLst/>
              <a:gdLst>
                <a:gd name="T0" fmla="*/ 752 w 1238"/>
                <a:gd name="T1" fmla="*/ 0 h 1718"/>
                <a:gd name="T2" fmla="*/ 752 w 1238"/>
                <a:gd name="T3" fmla="*/ 1453 h 1718"/>
                <a:gd name="T4" fmla="*/ 486 w 1238"/>
                <a:gd name="T5" fmla="*/ 1453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8 h 1718"/>
                <a:gd name="T18" fmla="*/ 268 w 1238"/>
                <a:gd name="T19" fmla="*/ 586 h 1718"/>
                <a:gd name="T20" fmla="*/ 734 w 1238"/>
                <a:gd name="T21" fmla="*/ 1386 h 1718"/>
                <a:gd name="T22" fmla="*/ 504 w 1238"/>
                <a:gd name="T23" fmla="*/ 1386 h 1718"/>
                <a:gd name="T24" fmla="*/ 971 w 1238"/>
                <a:gd name="T25" fmla="*/ 586 h 1718"/>
                <a:gd name="T26" fmla="*/ 1153 w 1238"/>
                <a:gd name="T27" fmla="*/ 538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3"/>
                  </a:lnTo>
                  <a:lnTo>
                    <a:pt x="486" y="1453"/>
                  </a:lnTo>
                  <a:lnTo>
                    <a:pt x="486" y="0"/>
                  </a:lnTo>
                  <a:lnTo>
                    <a:pt x="752" y="0"/>
                  </a:lnTo>
                  <a:close/>
                  <a:moveTo>
                    <a:pt x="1201" y="721"/>
                  </a:moveTo>
                  <a:lnTo>
                    <a:pt x="619" y="1718"/>
                  </a:lnTo>
                  <a:lnTo>
                    <a:pt x="37" y="721"/>
                  </a:lnTo>
                  <a:cubicBezTo>
                    <a:pt x="0" y="657"/>
                    <a:pt x="22" y="575"/>
                    <a:pt x="85" y="538"/>
                  </a:cubicBezTo>
                  <a:cubicBezTo>
                    <a:pt x="149" y="501"/>
                    <a:pt x="231" y="523"/>
                    <a:pt x="268" y="586"/>
                  </a:cubicBezTo>
                  <a:lnTo>
                    <a:pt x="734" y="1386"/>
                  </a:lnTo>
                  <a:lnTo>
                    <a:pt x="504" y="1386"/>
                  </a:lnTo>
                  <a:lnTo>
                    <a:pt x="971" y="586"/>
                  </a:lnTo>
                  <a:cubicBezTo>
                    <a:pt x="1008" y="523"/>
                    <a:pt x="1089" y="501"/>
                    <a:pt x="1153" y="538"/>
                  </a:cubicBezTo>
                  <a:cubicBezTo>
                    <a:pt x="1217" y="575"/>
                    <a:pt x="1238" y="657"/>
                    <a:pt x="1201" y="721"/>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34" name="Freeform 20">
              <a:extLst>
                <a:ext uri="{FF2B5EF4-FFF2-40B4-BE49-F238E27FC236}">
                  <a16:creationId xmlns:a16="http://schemas.microsoft.com/office/drawing/2014/main" id="{F305086F-F9D0-72F7-70B6-9F4BA279C94B}"/>
                </a:ext>
              </a:extLst>
            </p:cNvPr>
            <p:cNvSpPr>
              <a:spLocks noEditPoints="1"/>
            </p:cNvSpPr>
            <p:nvPr/>
          </p:nvSpPr>
          <p:spPr bwMode="auto">
            <a:xfrm>
              <a:off x="2061210" y="744220"/>
              <a:ext cx="487045" cy="110490"/>
            </a:xfrm>
            <a:custGeom>
              <a:avLst/>
              <a:gdLst>
                <a:gd name="T0" fmla="*/ 0 w 5431"/>
                <a:gd name="T1" fmla="*/ 485 h 1238"/>
                <a:gd name="T2" fmla="*/ 5167 w 5431"/>
                <a:gd name="T3" fmla="*/ 485 h 1238"/>
                <a:gd name="T4" fmla="*/ 5167 w 5431"/>
                <a:gd name="T5" fmla="*/ 752 h 1238"/>
                <a:gd name="T6" fmla="*/ 0 w 5431"/>
                <a:gd name="T7" fmla="*/ 752 h 1238"/>
                <a:gd name="T8" fmla="*/ 0 w 5431"/>
                <a:gd name="T9" fmla="*/ 485 h 1238"/>
                <a:gd name="T10" fmla="*/ 4434 w 5431"/>
                <a:gd name="T11" fmla="*/ 37 h 1238"/>
                <a:gd name="T12" fmla="*/ 5431 w 5431"/>
                <a:gd name="T13" fmla="*/ 619 h 1238"/>
                <a:gd name="T14" fmla="*/ 4434 w 5431"/>
                <a:gd name="T15" fmla="*/ 1201 h 1238"/>
                <a:gd name="T16" fmla="*/ 4252 w 5431"/>
                <a:gd name="T17" fmla="*/ 1153 h 1238"/>
                <a:gd name="T18" fmla="*/ 4300 w 5431"/>
                <a:gd name="T19" fmla="*/ 970 h 1238"/>
                <a:gd name="T20" fmla="*/ 5100 w 5431"/>
                <a:gd name="T21" fmla="*/ 504 h 1238"/>
                <a:gd name="T22" fmla="*/ 5100 w 5431"/>
                <a:gd name="T23" fmla="*/ 734 h 1238"/>
                <a:gd name="T24" fmla="*/ 4300 w 5431"/>
                <a:gd name="T25" fmla="*/ 267 h 1238"/>
                <a:gd name="T26" fmla="*/ 4252 w 5431"/>
                <a:gd name="T27" fmla="*/ 85 h 1238"/>
                <a:gd name="T28" fmla="*/ 4434 w 5431"/>
                <a:gd name="T29" fmla="*/ 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1" h="1238">
                  <a:moveTo>
                    <a:pt x="0" y="485"/>
                  </a:moveTo>
                  <a:lnTo>
                    <a:pt x="5167" y="485"/>
                  </a:lnTo>
                  <a:lnTo>
                    <a:pt x="5167" y="752"/>
                  </a:lnTo>
                  <a:lnTo>
                    <a:pt x="0" y="752"/>
                  </a:lnTo>
                  <a:lnTo>
                    <a:pt x="0" y="485"/>
                  </a:lnTo>
                  <a:close/>
                  <a:moveTo>
                    <a:pt x="4434" y="37"/>
                  </a:moveTo>
                  <a:lnTo>
                    <a:pt x="5431" y="619"/>
                  </a:lnTo>
                  <a:lnTo>
                    <a:pt x="4434" y="1201"/>
                  </a:lnTo>
                  <a:cubicBezTo>
                    <a:pt x="4370" y="1238"/>
                    <a:pt x="4289" y="1216"/>
                    <a:pt x="4252" y="1153"/>
                  </a:cubicBezTo>
                  <a:cubicBezTo>
                    <a:pt x="4215" y="1089"/>
                    <a:pt x="4236" y="1007"/>
                    <a:pt x="4300" y="970"/>
                  </a:cubicBezTo>
                  <a:lnTo>
                    <a:pt x="5100" y="504"/>
                  </a:lnTo>
                  <a:lnTo>
                    <a:pt x="5100" y="734"/>
                  </a:lnTo>
                  <a:lnTo>
                    <a:pt x="4300" y="267"/>
                  </a:lnTo>
                  <a:cubicBezTo>
                    <a:pt x="4236" y="230"/>
                    <a:pt x="4215" y="149"/>
                    <a:pt x="4252" y="85"/>
                  </a:cubicBezTo>
                  <a:cubicBezTo>
                    <a:pt x="4289" y="21"/>
                    <a:pt x="4370" y="0"/>
                    <a:pt x="4434" y="37"/>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nvGrpSpPr>
            <p:cNvPr id="35" name="Group 23">
              <a:extLst>
                <a:ext uri="{FF2B5EF4-FFF2-40B4-BE49-F238E27FC236}">
                  <a16:creationId xmlns:a16="http://schemas.microsoft.com/office/drawing/2014/main" id="{42D62B8E-DA35-0ABC-509B-2E65AE195511}"/>
                </a:ext>
              </a:extLst>
            </p:cNvPr>
            <p:cNvGrpSpPr>
              <a:grpSpLocks/>
            </p:cNvGrpSpPr>
            <p:nvPr/>
          </p:nvGrpSpPr>
          <p:grpSpPr bwMode="auto">
            <a:xfrm>
              <a:off x="2604135" y="626745"/>
              <a:ext cx="780415" cy="356235"/>
              <a:chOff x="4101" y="987"/>
              <a:chExt cx="1229" cy="561"/>
            </a:xfrm>
          </p:grpSpPr>
          <p:sp>
            <p:nvSpPr>
              <p:cNvPr id="18470" name="Freeform 21">
                <a:extLst>
                  <a:ext uri="{FF2B5EF4-FFF2-40B4-BE49-F238E27FC236}">
                    <a16:creationId xmlns:a16="http://schemas.microsoft.com/office/drawing/2014/main" id="{9F4E2914-FC60-2D92-051B-E5FE636F8E31}"/>
                  </a:ext>
                </a:extLst>
              </p:cNvPr>
              <p:cNvSpPr>
                <a:spLocks/>
              </p:cNvSpPr>
              <p:nvPr/>
            </p:nvSpPr>
            <p:spPr bwMode="auto">
              <a:xfrm>
                <a:off x="4101" y="987"/>
                <a:ext cx="1229" cy="561"/>
              </a:xfrm>
              <a:custGeom>
                <a:avLst/>
                <a:gdLst>
                  <a:gd name="T0" fmla="*/ 997 w 4350"/>
                  <a:gd name="T1" fmla="*/ 0 h 1994"/>
                  <a:gd name="T2" fmla="*/ 0 w 4350"/>
                  <a:gd name="T3" fmla="*/ 997 h 1994"/>
                  <a:gd name="T4" fmla="*/ 997 w 4350"/>
                  <a:gd name="T5" fmla="*/ 1994 h 1994"/>
                  <a:gd name="T6" fmla="*/ 3353 w 4350"/>
                  <a:gd name="T7" fmla="*/ 1994 h 1994"/>
                  <a:gd name="T8" fmla="*/ 4350 w 4350"/>
                  <a:gd name="T9" fmla="*/ 997 h 1994"/>
                  <a:gd name="T10" fmla="*/ 3353 w 4350"/>
                  <a:gd name="T11" fmla="*/ 0 h 1994"/>
                  <a:gd name="T12" fmla="*/ 997 w 4350"/>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4350" h="1994">
                    <a:moveTo>
                      <a:pt x="997" y="0"/>
                    </a:moveTo>
                    <a:cubicBezTo>
                      <a:pt x="446" y="0"/>
                      <a:pt x="0" y="447"/>
                      <a:pt x="0" y="997"/>
                    </a:cubicBezTo>
                    <a:cubicBezTo>
                      <a:pt x="0" y="1548"/>
                      <a:pt x="446" y="1994"/>
                      <a:pt x="997" y="1994"/>
                    </a:cubicBezTo>
                    <a:lnTo>
                      <a:pt x="3353" y="1994"/>
                    </a:lnTo>
                    <a:cubicBezTo>
                      <a:pt x="3904" y="1994"/>
                      <a:pt x="4350" y="1548"/>
                      <a:pt x="4350" y="997"/>
                    </a:cubicBezTo>
                    <a:cubicBezTo>
                      <a:pt x="4350" y="447"/>
                      <a:pt x="3904" y="0"/>
                      <a:pt x="3353" y="0"/>
                    </a:cubicBezTo>
                    <a:lnTo>
                      <a:pt x="997" y="0"/>
                    </a:lnTo>
                    <a:close/>
                  </a:path>
                </a:pathLst>
              </a:cu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71" name="Freeform 22">
                <a:extLst>
                  <a:ext uri="{FF2B5EF4-FFF2-40B4-BE49-F238E27FC236}">
                    <a16:creationId xmlns:a16="http://schemas.microsoft.com/office/drawing/2014/main" id="{C64ABD04-EDDD-CF1B-DB2E-DF9C5FC8723B}"/>
                  </a:ext>
                </a:extLst>
              </p:cNvPr>
              <p:cNvSpPr>
                <a:spLocks/>
              </p:cNvSpPr>
              <p:nvPr/>
            </p:nvSpPr>
            <p:spPr bwMode="auto">
              <a:xfrm>
                <a:off x="4101" y="987"/>
                <a:ext cx="1229" cy="561"/>
              </a:xfrm>
              <a:custGeom>
                <a:avLst/>
                <a:gdLst>
                  <a:gd name="T0" fmla="*/ 997 w 4350"/>
                  <a:gd name="T1" fmla="*/ 0 h 1994"/>
                  <a:gd name="T2" fmla="*/ 0 w 4350"/>
                  <a:gd name="T3" fmla="*/ 997 h 1994"/>
                  <a:gd name="T4" fmla="*/ 997 w 4350"/>
                  <a:gd name="T5" fmla="*/ 1994 h 1994"/>
                  <a:gd name="T6" fmla="*/ 3353 w 4350"/>
                  <a:gd name="T7" fmla="*/ 1994 h 1994"/>
                  <a:gd name="T8" fmla="*/ 4350 w 4350"/>
                  <a:gd name="T9" fmla="*/ 997 h 1994"/>
                  <a:gd name="T10" fmla="*/ 3353 w 4350"/>
                  <a:gd name="T11" fmla="*/ 0 h 1994"/>
                  <a:gd name="T12" fmla="*/ 997 w 4350"/>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4350" h="1994">
                    <a:moveTo>
                      <a:pt x="997" y="0"/>
                    </a:moveTo>
                    <a:cubicBezTo>
                      <a:pt x="446" y="0"/>
                      <a:pt x="0" y="447"/>
                      <a:pt x="0" y="997"/>
                    </a:cubicBezTo>
                    <a:cubicBezTo>
                      <a:pt x="0" y="1548"/>
                      <a:pt x="446" y="1994"/>
                      <a:pt x="997" y="1994"/>
                    </a:cubicBezTo>
                    <a:lnTo>
                      <a:pt x="3353" y="1994"/>
                    </a:lnTo>
                    <a:cubicBezTo>
                      <a:pt x="3904" y="1994"/>
                      <a:pt x="4350" y="1548"/>
                      <a:pt x="4350" y="997"/>
                    </a:cubicBezTo>
                    <a:cubicBezTo>
                      <a:pt x="4350" y="447"/>
                      <a:pt x="3904" y="0"/>
                      <a:pt x="3353" y="0"/>
                    </a:cubicBezTo>
                    <a:lnTo>
                      <a:pt x="997" y="0"/>
                    </a:lnTo>
                    <a:close/>
                  </a:path>
                </a:pathLst>
              </a:custGeom>
              <a:noFill/>
              <a:ln w="24130" cap="rnd">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36" name="Rectangle 24">
              <a:extLst>
                <a:ext uri="{FF2B5EF4-FFF2-40B4-BE49-F238E27FC236}">
                  <a16:creationId xmlns:a16="http://schemas.microsoft.com/office/drawing/2014/main" id="{4EE5EAF3-FB61-655A-4D3E-1376BBFF7BB2}"/>
                </a:ext>
              </a:extLst>
            </p:cNvPr>
            <p:cNvSpPr>
              <a:spLocks noChangeArrowheads="1"/>
            </p:cNvSpPr>
            <p:nvPr/>
          </p:nvSpPr>
          <p:spPr bwMode="auto">
            <a:xfrm>
              <a:off x="2865468" y="678180"/>
              <a:ext cx="25648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Rectangle 25">
              <a:extLst>
                <a:ext uri="{FF2B5EF4-FFF2-40B4-BE49-F238E27FC236}">
                  <a16:creationId xmlns:a16="http://schemas.microsoft.com/office/drawing/2014/main" id="{74447143-302F-E808-2F57-7EB39DAB5D4F}"/>
                </a:ext>
              </a:extLst>
            </p:cNvPr>
            <p:cNvSpPr>
              <a:spLocks noChangeArrowheads="1"/>
            </p:cNvSpPr>
            <p:nvPr/>
          </p:nvSpPr>
          <p:spPr bwMode="auto">
            <a:xfrm>
              <a:off x="3131451" y="74612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2" name="Group 28">
              <a:extLst>
                <a:ext uri="{FF2B5EF4-FFF2-40B4-BE49-F238E27FC236}">
                  <a16:creationId xmlns:a16="http://schemas.microsoft.com/office/drawing/2014/main" id="{A58E59BF-998C-5EE4-B161-520F856CC6DF}"/>
                </a:ext>
              </a:extLst>
            </p:cNvPr>
            <p:cNvGrpSpPr>
              <a:grpSpLocks/>
            </p:cNvGrpSpPr>
            <p:nvPr/>
          </p:nvGrpSpPr>
          <p:grpSpPr bwMode="auto">
            <a:xfrm>
              <a:off x="67310" y="1259205"/>
              <a:ext cx="1894840" cy="493395"/>
              <a:chOff x="106" y="1983"/>
              <a:chExt cx="2984" cy="777"/>
            </a:xfrm>
          </p:grpSpPr>
          <p:sp>
            <p:nvSpPr>
              <p:cNvPr id="18468" name="Freeform 26">
                <a:extLst>
                  <a:ext uri="{FF2B5EF4-FFF2-40B4-BE49-F238E27FC236}">
                    <a16:creationId xmlns:a16="http://schemas.microsoft.com/office/drawing/2014/main" id="{B85D5CC8-BE78-8CC0-374C-BC0A759A4427}"/>
                  </a:ext>
                </a:extLst>
              </p:cNvPr>
              <p:cNvSpPr>
                <a:spLocks/>
              </p:cNvSpPr>
              <p:nvPr/>
            </p:nvSpPr>
            <p:spPr bwMode="auto">
              <a:xfrm>
                <a:off x="106" y="1983"/>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69" name="Freeform 27">
                <a:extLst>
                  <a:ext uri="{FF2B5EF4-FFF2-40B4-BE49-F238E27FC236}">
                    <a16:creationId xmlns:a16="http://schemas.microsoft.com/office/drawing/2014/main" id="{C8918DA2-6AA7-494E-6103-4F3458CCF647}"/>
                  </a:ext>
                </a:extLst>
              </p:cNvPr>
              <p:cNvSpPr>
                <a:spLocks/>
              </p:cNvSpPr>
              <p:nvPr/>
            </p:nvSpPr>
            <p:spPr bwMode="auto">
              <a:xfrm>
                <a:off x="106" y="1983"/>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noFill/>
              <a:ln w="24130" cap="rnd">
                <a:solidFill>
                  <a:srgbClr val="1F49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43" name="Rectangle 30">
              <a:extLst>
                <a:ext uri="{FF2B5EF4-FFF2-40B4-BE49-F238E27FC236}">
                  <a16:creationId xmlns:a16="http://schemas.microsoft.com/office/drawing/2014/main" id="{6A56CB99-F40F-D909-A876-F101B2AA9CFA}"/>
                </a:ext>
              </a:extLst>
            </p:cNvPr>
            <p:cNvSpPr>
              <a:spLocks noChangeArrowheads="1"/>
            </p:cNvSpPr>
            <p:nvPr/>
          </p:nvSpPr>
          <p:spPr bwMode="auto">
            <a:xfrm>
              <a:off x="704607" y="1412343"/>
              <a:ext cx="641201"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機能的要因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Rectangle 31">
              <a:extLst>
                <a:ext uri="{FF2B5EF4-FFF2-40B4-BE49-F238E27FC236}">
                  <a16:creationId xmlns:a16="http://schemas.microsoft.com/office/drawing/2014/main" id="{3E22C60C-C4A7-5083-1449-083674C05E22}"/>
                </a:ext>
              </a:extLst>
            </p:cNvPr>
            <p:cNvSpPr>
              <a:spLocks noChangeArrowheads="1"/>
            </p:cNvSpPr>
            <p:nvPr/>
          </p:nvSpPr>
          <p:spPr bwMode="auto">
            <a:xfrm>
              <a:off x="1340751" y="144589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Rectangle 32">
              <a:extLst>
                <a:ext uri="{FF2B5EF4-FFF2-40B4-BE49-F238E27FC236}">
                  <a16:creationId xmlns:a16="http://schemas.microsoft.com/office/drawing/2014/main" id="{4F5E1A8C-4856-E977-1C0D-634E1FB82770}"/>
                </a:ext>
              </a:extLst>
            </p:cNvPr>
            <p:cNvSpPr>
              <a:spLocks noChangeArrowheads="1"/>
            </p:cNvSpPr>
            <p:nvPr/>
          </p:nvSpPr>
          <p:spPr bwMode="auto">
            <a:xfrm>
              <a:off x="2220293" y="530972"/>
              <a:ext cx="12824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Rectangle 33">
              <a:extLst>
                <a:ext uri="{FF2B5EF4-FFF2-40B4-BE49-F238E27FC236}">
                  <a16:creationId xmlns:a16="http://schemas.microsoft.com/office/drawing/2014/main" id="{D19FB593-DED5-4BB4-2480-4DB8CA66EAA5}"/>
                </a:ext>
              </a:extLst>
            </p:cNvPr>
            <p:cNvSpPr>
              <a:spLocks noChangeArrowheads="1"/>
            </p:cNvSpPr>
            <p:nvPr/>
          </p:nvSpPr>
          <p:spPr bwMode="auto">
            <a:xfrm>
              <a:off x="2357386" y="63055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Rectangle 34">
              <a:extLst>
                <a:ext uri="{FF2B5EF4-FFF2-40B4-BE49-F238E27FC236}">
                  <a16:creationId xmlns:a16="http://schemas.microsoft.com/office/drawing/2014/main" id="{EDB777C0-AE7C-88B9-D958-05E4A1FF80C9}"/>
                </a:ext>
              </a:extLst>
            </p:cNvPr>
            <p:cNvSpPr>
              <a:spLocks noChangeArrowheads="1"/>
            </p:cNvSpPr>
            <p:nvPr/>
          </p:nvSpPr>
          <p:spPr bwMode="auto">
            <a:xfrm>
              <a:off x="1203658" y="1072515"/>
              <a:ext cx="12824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Rectangle 35">
              <a:extLst>
                <a:ext uri="{FF2B5EF4-FFF2-40B4-BE49-F238E27FC236}">
                  <a16:creationId xmlns:a16="http://schemas.microsoft.com/office/drawing/2014/main" id="{FABC480D-ACD1-143A-36CD-BF63DE30DCC2}"/>
                </a:ext>
              </a:extLst>
            </p:cNvPr>
            <p:cNvSpPr>
              <a:spLocks noChangeArrowheads="1"/>
            </p:cNvSpPr>
            <p:nvPr/>
          </p:nvSpPr>
          <p:spPr bwMode="auto">
            <a:xfrm>
              <a:off x="1340751" y="107251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Freeform 36">
              <a:extLst>
                <a:ext uri="{FF2B5EF4-FFF2-40B4-BE49-F238E27FC236}">
                  <a16:creationId xmlns:a16="http://schemas.microsoft.com/office/drawing/2014/main" id="{67A64F0E-4CFB-E66C-5299-9C32967482F9}"/>
                </a:ext>
              </a:extLst>
            </p:cNvPr>
            <p:cNvSpPr>
              <a:spLocks noEditPoints="1"/>
            </p:cNvSpPr>
            <p:nvPr/>
          </p:nvSpPr>
          <p:spPr bwMode="auto">
            <a:xfrm>
              <a:off x="949960" y="1802765"/>
              <a:ext cx="111125" cy="153670"/>
            </a:xfrm>
            <a:custGeom>
              <a:avLst/>
              <a:gdLst>
                <a:gd name="T0" fmla="*/ 752 w 1238"/>
                <a:gd name="T1" fmla="*/ 0 h 1718"/>
                <a:gd name="T2" fmla="*/ 752 w 1238"/>
                <a:gd name="T3" fmla="*/ 1454 h 1718"/>
                <a:gd name="T4" fmla="*/ 486 w 1238"/>
                <a:gd name="T5" fmla="*/ 1454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9 h 1718"/>
                <a:gd name="T18" fmla="*/ 268 w 1238"/>
                <a:gd name="T19" fmla="*/ 587 h 1718"/>
                <a:gd name="T20" fmla="*/ 734 w 1238"/>
                <a:gd name="T21" fmla="*/ 1387 h 1718"/>
                <a:gd name="T22" fmla="*/ 504 w 1238"/>
                <a:gd name="T23" fmla="*/ 1387 h 1718"/>
                <a:gd name="T24" fmla="*/ 971 w 1238"/>
                <a:gd name="T25" fmla="*/ 587 h 1718"/>
                <a:gd name="T26" fmla="*/ 1153 w 1238"/>
                <a:gd name="T27" fmla="*/ 539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4"/>
                  </a:lnTo>
                  <a:lnTo>
                    <a:pt x="486" y="1454"/>
                  </a:lnTo>
                  <a:lnTo>
                    <a:pt x="486" y="0"/>
                  </a:lnTo>
                  <a:lnTo>
                    <a:pt x="752" y="0"/>
                  </a:lnTo>
                  <a:close/>
                  <a:moveTo>
                    <a:pt x="1201" y="721"/>
                  </a:moveTo>
                  <a:lnTo>
                    <a:pt x="619" y="1718"/>
                  </a:lnTo>
                  <a:lnTo>
                    <a:pt x="37" y="721"/>
                  </a:lnTo>
                  <a:cubicBezTo>
                    <a:pt x="0" y="657"/>
                    <a:pt x="22" y="576"/>
                    <a:pt x="85" y="539"/>
                  </a:cubicBezTo>
                  <a:cubicBezTo>
                    <a:pt x="149" y="502"/>
                    <a:pt x="231" y="523"/>
                    <a:pt x="268" y="587"/>
                  </a:cubicBezTo>
                  <a:lnTo>
                    <a:pt x="734" y="1387"/>
                  </a:lnTo>
                  <a:lnTo>
                    <a:pt x="504" y="1387"/>
                  </a:lnTo>
                  <a:lnTo>
                    <a:pt x="971" y="587"/>
                  </a:lnTo>
                  <a:cubicBezTo>
                    <a:pt x="1008" y="523"/>
                    <a:pt x="1089" y="502"/>
                    <a:pt x="1153" y="539"/>
                  </a:cubicBezTo>
                  <a:cubicBezTo>
                    <a:pt x="1217" y="576"/>
                    <a:pt x="1238" y="657"/>
                    <a:pt x="1201" y="721"/>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nvGrpSpPr>
            <p:cNvPr id="50" name="Group 39">
              <a:extLst>
                <a:ext uri="{FF2B5EF4-FFF2-40B4-BE49-F238E27FC236}">
                  <a16:creationId xmlns:a16="http://schemas.microsoft.com/office/drawing/2014/main" id="{6FC591AA-B060-BF20-FB73-92B28A7FFDF3}"/>
                </a:ext>
              </a:extLst>
            </p:cNvPr>
            <p:cNvGrpSpPr>
              <a:grpSpLocks/>
            </p:cNvGrpSpPr>
            <p:nvPr/>
          </p:nvGrpSpPr>
          <p:grpSpPr bwMode="auto">
            <a:xfrm>
              <a:off x="60325" y="1993265"/>
              <a:ext cx="1894840" cy="493395"/>
              <a:chOff x="95" y="3139"/>
              <a:chExt cx="2984" cy="777"/>
            </a:xfrm>
          </p:grpSpPr>
          <p:sp>
            <p:nvSpPr>
              <p:cNvPr id="18466" name="Freeform 37">
                <a:extLst>
                  <a:ext uri="{FF2B5EF4-FFF2-40B4-BE49-F238E27FC236}">
                    <a16:creationId xmlns:a16="http://schemas.microsoft.com/office/drawing/2014/main" id="{FB50B983-EE82-7DB2-362B-73DD92564469}"/>
                  </a:ext>
                </a:extLst>
              </p:cNvPr>
              <p:cNvSpPr>
                <a:spLocks/>
              </p:cNvSpPr>
              <p:nvPr/>
            </p:nvSpPr>
            <p:spPr bwMode="auto">
              <a:xfrm>
                <a:off x="95" y="3139"/>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67" name="Freeform 38">
                <a:extLst>
                  <a:ext uri="{FF2B5EF4-FFF2-40B4-BE49-F238E27FC236}">
                    <a16:creationId xmlns:a16="http://schemas.microsoft.com/office/drawing/2014/main" id="{A54AF0D7-3515-59B8-92FB-A701A6AC9B07}"/>
                  </a:ext>
                </a:extLst>
              </p:cNvPr>
              <p:cNvSpPr>
                <a:spLocks/>
              </p:cNvSpPr>
              <p:nvPr/>
            </p:nvSpPr>
            <p:spPr bwMode="auto">
              <a:xfrm>
                <a:off x="95" y="3139"/>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noFill/>
              <a:ln w="24130" cap="rnd">
                <a:solidFill>
                  <a:srgbClr val="1F49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51" name="Rectangle 40">
              <a:extLst>
                <a:ext uri="{FF2B5EF4-FFF2-40B4-BE49-F238E27FC236}">
                  <a16:creationId xmlns:a16="http://schemas.microsoft.com/office/drawing/2014/main" id="{BD499655-9890-5E1A-CE44-27E75FDCD69C}"/>
                </a:ext>
              </a:extLst>
            </p:cNvPr>
            <p:cNvSpPr>
              <a:spLocks noChangeArrowheads="1"/>
            </p:cNvSpPr>
            <p:nvPr/>
          </p:nvSpPr>
          <p:spPr bwMode="auto">
            <a:xfrm>
              <a:off x="728278" y="2179320"/>
              <a:ext cx="46488" cy="16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Rectangle 41">
              <a:extLst>
                <a:ext uri="{FF2B5EF4-FFF2-40B4-BE49-F238E27FC236}">
                  <a16:creationId xmlns:a16="http://schemas.microsoft.com/office/drawing/2014/main" id="{827D24B8-6A41-3C16-2497-A53B6B7F8459}"/>
                </a:ext>
              </a:extLst>
            </p:cNvPr>
            <p:cNvSpPr>
              <a:spLocks noChangeArrowheads="1"/>
            </p:cNvSpPr>
            <p:nvPr/>
          </p:nvSpPr>
          <p:spPr bwMode="auto">
            <a:xfrm>
              <a:off x="693221" y="2144967"/>
              <a:ext cx="641201"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dirty="0">
                  <a:solidFill>
                    <a:srgbClr val="FF0000"/>
                  </a:solidFill>
                  <a:effectLst/>
                  <a:latin typeface="Meiryo UI" panose="020B0604030504040204" pitchFamily="50" charset="-128"/>
                  <a:ea typeface="Meiryo UI" panose="020B0604030504040204" pitchFamily="50" charset="-128"/>
                  <a:cs typeface="HG丸ｺﾞｼｯｸM-PRO" panose="020F0400000000000000" pitchFamily="50" charset="-128"/>
                </a:rPr>
                <a:t>物理</a:t>
              </a:r>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的要因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Rectangle 42">
              <a:extLst>
                <a:ext uri="{FF2B5EF4-FFF2-40B4-BE49-F238E27FC236}">
                  <a16:creationId xmlns:a16="http://schemas.microsoft.com/office/drawing/2014/main" id="{BBE10F6C-93A7-8061-04EF-686FC88A01A2}"/>
                </a:ext>
              </a:extLst>
            </p:cNvPr>
            <p:cNvSpPr>
              <a:spLocks noChangeArrowheads="1"/>
            </p:cNvSpPr>
            <p:nvPr/>
          </p:nvSpPr>
          <p:spPr bwMode="auto">
            <a:xfrm>
              <a:off x="1333131" y="2179320"/>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4" name="Freeform 43">
              <a:extLst>
                <a:ext uri="{FF2B5EF4-FFF2-40B4-BE49-F238E27FC236}">
                  <a16:creationId xmlns:a16="http://schemas.microsoft.com/office/drawing/2014/main" id="{7CD58A91-6B5F-7628-B705-3CBA3DD0D552}"/>
                </a:ext>
              </a:extLst>
            </p:cNvPr>
            <p:cNvSpPr>
              <a:spLocks noEditPoints="1"/>
            </p:cNvSpPr>
            <p:nvPr/>
          </p:nvSpPr>
          <p:spPr bwMode="auto">
            <a:xfrm>
              <a:off x="2070735" y="1445895"/>
              <a:ext cx="487680" cy="110490"/>
            </a:xfrm>
            <a:custGeom>
              <a:avLst/>
              <a:gdLst>
                <a:gd name="T0" fmla="*/ 0 w 5431"/>
                <a:gd name="T1" fmla="*/ 486 h 1238"/>
                <a:gd name="T2" fmla="*/ 5166 w 5431"/>
                <a:gd name="T3" fmla="*/ 486 h 1238"/>
                <a:gd name="T4" fmla="*/ 5166 w 5431"/>
                <a:gd name="T5" fmla="*/ 752 h 1238"/>
                <a:gd name="T6" fmla="*/ 0 w 5431"/>
                <a:gd name="T7" fmla="*/ 752 h 1238"/>
                <a:gd name="T8" fmla="*/ 0 w 5431"/>
                <a:gd name="T9" fmla="*/ 486 h 1238"/>
                <a:gd name="T10" fmla="*/ 4434 w 5431"/>
                <a:gd name="T11" fmla="*/ 37 h 1238"/>
                <a:gd name="T12" fmla="*/ 5431 w 5431"/>
                <a:gd name="T13" fmla="*/ 619 h 1238"/>
                <a:gd name="T14" fmla="*/ 4434 w 5431"/>
                <a:gd name="T15" fmla="*/ 1201 h 1238"/>
                <a:gd name="T16" fmla="*/ 4251 w 5431"/>
                <a:gd name="T17" fmla="*/ 1153 h 1238"/>
                <a:gd name="T18" fmla="*/ 4299 w 5431"/>
                <a:gd name="T19" fmla="*/ 971 h 1238"/>
                <a:gd name="T20" fmla="*/ 5099 w 5431"/>
                <a:gd name="T21" fmla="*/ 504 h 1238"/>
                <a:gd name="T22" fmla="*/ 5099 w 5431"/>
                <a:gd name="T23" fmla="*/ 734 h 1238"/>
                <a:gd name="T24" fmla="*/ 4299 w 5431"/>
                <a:gd name="T25" fmla="*/ 268 h 1238"/>
                <a:gd name="T26" fmla="*/ 4251 w 5431"/>
                <a:gd name="T27" fmla="*/ 85 h 1238"/>
                <a:gd name="T28" fmla="*/ 4434 w 5431"/>
                <a:gd name="T29" fmla="*/ 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1" h="1238">
                  <a:moveTo>
                    <a:pt x="0" y="486"/>
                  </a:moveTo>
                  <a:lnTo>
                    <a:pt x="5166" y="486"/>
                  </a:lnTo>
                  <a:lnTo>
                    <a:pt x="5166" y="752"/>
                  </a:lnTo>
                  <a:lnTo>
                    <a:pt x="0" y="752"/>
                  </a:lnTo>
                  <a:lnTo>
                    <a:pt x="0" y="486"/>
                  </a:lnTo>
                  <a:close/>
                  <a:moveTo>
                    <a:pt x="4434" y="37"/>
                  </a:moveTo>
                  <a:lnTo>
                    <a:pt x="5431" y="619"/>
                  </a:lnTo>
                  <a:lnTo>
                    <a:pt x="4434" y="1201"/>
                  </a:lnTo>
                  <a:cubicBezTo>
                    <a:pt x="4370" y="1238"/>
                    <a:pt x="4288" y="1217"/>
                    <a:pt x="4251" y="1153"/>
                  </a:cubicBezTo>
                  <a:cubicBezTo>
                    <a:pt x="4214" y="1089"/>
                    <a:pt x="4236" y="1008"/>
                    <a:pt x="4299" y="971"/>
                  </a:cubicBezTo>
                  <a:lnTo>
                    <a:pt x="5099" y="504"/>
                  </a:lnTo>
                  <a:lnTo>
                    <a:pt x="5099" y="734"/>
                  </a:lnTo>
                  <a:lnTo>
                    <a:pt x="4299" y="268"/>
                  </a:lnTo>
                  <a:cubicBezTo>
                    <a:pt x="4236" y="231"/>
                    <a:pt x="4214" y="149"/>
                    <a:pt x="4251" y="85"/>
                  </a:cubicBezTo>
                  <a:cubicBezTo>
                    <a:pt x="4288" y="22"/>
                    <a:pt x="4370" y="0"/>
                    <a:pt x="4434" y="37"/>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nvGrpSpPr>
            <p:cNvPr id="55" name="Group 46">
              <a:extLst>
                <a:ext uri="{FF2B5EF4-FFF2-40B4-BE49-F238E27FC236}">
                  <a16:creationId xmlns:a16="http://schemas.microsoft.com/office/drawing/2014/main" id="{6CB97D83-6467-9271-2D4A-2C4604CB02B6}"/>
                </a:ext>
              </a:extLst>
            </p:cNvPr>
            <p:cNvGrpSpPr>
              <a:grpSpLocks/>
            </p:cNvGrpSpPr>
            <p:nvPr/>
          </p:nvGrpSpPr>
          <p:grpSpPr bwMode="auto">
            <a:xfrm>
              <a:off x="2613660" y="1328420"/>
              <a:ext cx="780415" cy="356235"/>
              <a:chOff x="4116" y="2092"/>
              <a:chExt cx="1229" cy="561"/>
            </a:xfrm>
          </p:grpSpPr>
          <p:sp>
            <p:nvSpPr>
              <p:cNvPr id="18464" name="Freeform 44">
                <a:extLst>
                  <a:ext uri="{FF2B5EF4-FFF2-40B4-BE49-F238E27FC236}">
                    <a16:creationId xmlns:a16="http://schemas.microsoft.com/office/drawing/2014/main" id="{FC2CA31E-A455-0D15-0E96-C992446F2D78}"/>
                  </a:ext>
                </a:extLst>
              </p:cNvPr>
              <p:cNvSpPr>
                <a:spLocks/>
              </p:cNvSpPr>
              <p:nvPr/>
            </p:nvSpPr>
            <p:spPr bwMode="auto">
              <a:xfrm>
                <a:off x="4116" y="2092"/>
                <a:ext cx="1229"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65" name="Freeform 45">
                <a:extLst>
                  <a:ext uri="{FF2B5EF4-FFF2-40B4-BE49-F238E27FC236}">
                    <a16:creationId xmlns:a16="http://schemas.microsoft.com/office/drawing/2014/main" id="{0E7F1700-36E4-0507-4621-C6B9F4D05BD8}"/>
                  </a:ext>
                </a:extLst>
              </p:cNvPr>
              <p:cNvSpPr>
                <a:spLocks/>
              </p:cNvSpPr>
              <p:nvPr/>
            </p:nvSpPr>
            <p:spPr bwMode="auto">
              <a:xfrm>
                <a:off x="4116" y="2092"/>
                <a:ext cx="1229"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56" name="Rectangle 47">
              <a:extLst>
                <a:ext uri="{FF2B5EF4-FFF2-40B4-BE49-F238E27FC236}">
                  <a16:creationId xmlns:a16="http://schemas.microsoft.com/office/drawing/2014/main" id="{D3E0DD12-EB43-894A-1D6D-E3024D857DBD}"/>
                </a:ext>
              </a:extLst>
            </p:cNvPr>
            <p:cNvSpPr>
              <a:spLocks noChangeArrowheads="1"/>
            </p:cNvSpPr>
            <p:nvPr/>
          </p:nvSpPr>
          <p:spPr bwMode="auto">
            <a:xfrm>
              <a:off x="2868643" y="1382396"/>
              <a:ext cx="25648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Rectangle 48">
              <a:extLst>
                <a:ext uri="{FF2B5EF4-FFF2-40B4-BE49-F238E27FC236}">
                  <a16:creationId xmlns:a16="http://schemas.microsoft.com/office/drawing/2014/main" id="{B9A425A2-D6A4-E7DE-4A88-328DA4497B1B}"/>
                </a:ext>
              </a:extLst>
            </p:cNvPr>
            <p:cNvSpPr>
              <a:spLocks noChangeArrowheads="1"/>
            </p:cNvSpPr>
            <p:nvPr/>
          </p:nvSpPr>
          <p:spPr bwMode="auto">
            <a:xfrm>
              <a:off x="3140341" y="144843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Rectangle 49">
              <a:extLst>
                <a:ext uri="{FF2B5EF4-FFF2-40B4-BE49-F238E27FC236}">
                  <a16:creationId xmlns:a16="http://schemas.microsoft.com/office/drawing/2014/main" id="{96220DE2-6C3B-7E82-FACF-04CBD8B7711E}"/>
                </a:ext>
              </a:extLst>
            </p:cNvPr>
            <p:cNvSpPr>
              <a:spLocks noChangeArrowheads="1"/>
            </p:cNvSpPr>
            <p:nvPr/>
          </p:nvSpPr>
          <p:spPr bwMode="auto">
            <a:xfrm>
              <a:off x="2228548" y="1225499"/>
              <a:ext cx="12824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9" name="Rectangle 50">
              <a:extLst>
                <a:ext uri="{FF2B5EF4-FFF2-40B4-BE49-F238E27FC236}">
                  <a16:creationId xmlns:a16="http://schemas.microsoft.com/office/drawing/2014/main" id="{E9594F89-0298-B7C9-AE67-FB935D9F6B23}"/>
                </a:ext>
              </a:extLst>
            </p:cNvPr>
            <p:cNvSpPr>
              <a:spLocks noChangeArrowheads="1"/>
            </p:cNvSpPr>
            <p:nvPr/>
          </p:nvSpPr>
          <p:spPr bwMode="auto">
            <a:xfrm>
              <a:off x="2366276" y="133413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Rectangle 51">
              <a:extLst>
                <a:ext uri="{FF2B5EF4-FFF2-40B4-BE49-F238E27FC236}">
                  <a16:creationId xmlns:a16="http://schemas.microsoft.com/office/drawing/2014/main" id="{620FEF2D-0B92-CE3A-B985-BFEC2C31737C}"/>
                </a:ext>
              </a:extLst>
            </p:cNvPr>
            <p:cNvSpPr>
              <a:spLocks noChangeArrowheads="1"/>
            </p:cNvSpPr>
            <p:nvPr/>
          </p:nvSpPr>
          <p:spPr bwMode="auto">
            <a:xfrm>
              <a:off x="1215088" y="1788795"/>
              <a:ext cx="12824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Rectangle 52">
              <a:extLst>
                <a:ext uri="{FF2B5EF4-FFF2-40B4-BE49-F238E27FC236}">
                  <a16:creationId xmlns:a16="http://schemas.microsoft.com/office/drawing/2014/main" id="{F30636E4-0EEB-E99F-5701-A065BD464028}"/>
                </a:ext>
              </a:extLst>
            </p:cNvPr>
            <p:cNvSpPr>
              <a:spLocks noChangeArrowheads="1"/>
            </p:cNvSpPr>
            <p:nvPr/>
          </p:nvSpPr>
          <p:spPr bwMode="auto">
            <a:xfrm>
              <a:off x="1352181" y="178879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2" name="Group 55">
              <a:extLst>
                <a:ext uri="{FF2B5EF4-FFF2-40B4-BE49-F238E27FC236}">
                  <a16:creationId xmlns:a16="http://schemas.microsoft.com/office/drawing/2014/main" id="{3EDB9C31-F631-4E27-6F7E-AE094AD43D9C}"/>
                </a:ext>
              </a:extLst>
            </p:cNvPr>
            <p:cNvGrpSpPr>
              <a:grpSpLocks/>
            </p:cNvGrpSpPr>
            <p:nvPr/>
          </p:nvGrpSpPr>
          <p:grpSpPr bwMode="auto">
            <a:xfrm>
              <a:off x="219075" y="2891878"/>
              <a:ext cx="1772285" cy="347345"/>
              <a:chOff x="326" y="4535"/>
              <a:chExt cx="2791" cy="547"/>
            </a:xfrm>
          </p:grpSpPr>
          <p:sp>
            <p:nvSpPr>
              <p:cNvPr id="18462" name="Rectangle 53">
                <a:extLst>
                  <a:ext uri="{FF2B5EF4-FFF2-40B4-BE49-F238E27FC236}">
                    <a16:creationId xmlns:a16="http://schemas.microsoft.com/office/drawing/2014/main" id="{DFDA4B3B-AD3E-F93A-6FE4-F1115B21E88A}"/>
                  </a:ext>
                </a:extLst>
              </p:cNvPr>
              <p:cNvSpPr>
                <a:spLocks noChangeArrowheads="1"/>
              </p:cNvSpPr>
              <p:nvPr/>
            </p:nvSpPr>
            <p:spPr bwMode="auto">
              <a:xfrm>
                <a:off x="345" y="4553"/>
                <a:ext cx="2753"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63" name="Freeform 54">
                <a:extLst>
                  <a:ext uri="{FF2B5EF4-FFF2-40B4-BE49-F238E27FC236}">
                    <a16:creationId xmlns:a16="http://schemas.microsoft.com/office/drawing/2014/main" id="{BB1A5A68-21AE-5EFF-28CC-BC5482FCEDB9}"/>
                  </a:ext>
                </a:extLst>
              </p:cNvPr>
              <p:cNvSpPr>
                <a:spLocks noEditPoints="1"/>
              </p:cNvSpPr>
              <p:nvPr/>
            </p:nvSpPr>
            <p:spPr bwMode="auto">
              <a:xfrm>
                <a:off x="326" y="4535"/>
                <a:ext cx="2791" cy="547"/>
              </a:xfrm>
              <a:custGeom>
                <a:avLst/>
                <a:gdLst>
                  <a:gd name="T0" fmla="*/ 2659 w 2791"/>
                  <a:gd name="T1" fmla="*/ 37 h 547"/>
                  <a:gd name="T2" fmla="*/ 2621 w 2791"/>
                  <a:gd name="T3" fmla="*/ 0 h 547"/>
                  <a:gd name="T4" fmla="*/ 2470 w 2791"/>
                  <a:gd name="T5" fmla="*/ 37 h 547"/>
                  <a:gd name="T6" fmla="*/ 2357 w 2791"/>
                  <a:gd name="T7" fmla="*/ 0 h 547"/>
                  <a:gd name="T8" fmla="*/ 2319 w 2791"/>
                  <a:gd name="T9" fmla="*/ 37 h 547"/>
                  <a:gd name="T10" fmla="*/ 2131 w 2791"/>
                  <a:gd name="T11" fmla="*/ 37 h 547"/>
                  <a:gd name="T12" fmla="*/ 2093 w 2791"/>
                  <a:gd name="T13" fmla="*/ 0 h 547"/>
                  <a:gd name="T14" fmla="*/ 1942 w 2791"/>
                  <a:gd name="T15" fmla="*/ 37 h 547"/>
                  <a:gd name="T16" fmla="*/ 1829 w 2791"/>
                  <a:gd name="T17" fmla="*/ 0 h 547"/>
                  <a:gd name="T18" fmla="*/ 1792 w 2791"/>
                  <a:gd name="T19" fmla="*/ 37 h 547"/>
                  <a:gd name="T20" fmla="*/ 1603 w 2791"/>
                  <a:gd name="T21" fmla="*/ 37 h 547"/>
                  <a:gd name="T22" fmla="*/ 1566 w 2791"/>
                  <a:gd name="T23" fmla="*/ 0 h 547"/>
                  <a:gd name="T24" fmla="*/ 1415 w 2791"/>
                  <a:gd name="T25" fmla="*/ 37 h 547"/>
                  <a:gd name="T26" fmla="*/ 1301 w 2791"/>
                  <a:gd name="T27" fmla="*/ 0 h 547"/>
                  <a:gd name="T28" fmla="*/ 1264 w 2791"/>
                  <a:gd name="T29" fmla="*/ 37 h 547"/>
                  <a:gd name="T30" fmla="*/ 1075 w 2791"/>
                  <a:gd name="T31" fmla="*/ 37 h 547"/>
                  <a:gd name="T32" fmla="*/ 1038 w 2791"/>
                  <a:gd name="T33" fmla="*/ 0 h 547"/>
                  <a:gd name="T34" fmla="*/ 887 w 2791"/>
                  <a:gd name="T35" fmla="*/ 37 h 547"/>
                  <a:gd name="T36" fmla="*/ 774 w 2791"/>
                  <a:gd name="T37" fmla="*/ 0 h 547"/>
                  <a:gd name="T38" fmla="*/ 736 w 2791"/>
                  <a:gd name="T39" fmla="*/ 37 h 547"/>
                  <a:gd name="T40" fmla="*/ 548 w 2791"/>
                  <a:gd name="T41" fmla="*/ 37 h 547"/>
                  <a:gd name="T42" fmla="*/ 510 w 2791"/>
                  <a:gd name="T43" fmla="*/ 0 h 547"/>
                  <a:gd name="T44" fmla="*/ 359 w 2791"/>
                  <a:gd name="T45" fmla="*/ 37 h 547"/>
                  <a:gd name="T46" fmla="*/ 246 w 2791"/>
                  <a:gd name="T47" fmla="*/ 0 h 547"/>
                  <a:gd name="T48" fmla="*/ 208 w 2791"/>
                  <a:gd name="T49" fmla="*/ 37 h 547"/>
                  <a:gd name="T50" fmla="*/ 20 w 2791"/>
                  <a:gd name="T51" fmla="*/ 37 h 547"/>
                  <a:gd name="T52" fmla="*/ 0 w 2791"/>
                  <a:gd name="T53" fmla="*/ 55 h 547"/>
                  <a:gd name="T54" fmla="*/ 38 w 2791"/>
                  <a:gd name="T55" fmla="*/ 205 h 547"/>
                  <a:gd name="T56" fmla="*/ 0 w 2791"/>
                  <a:gd name="T57" fmla="*/ 318 h 547"/>
                  <a:gd name="T58" fmla="*/ 38 w 2791"/>
                  <a:gd name="T59" fmla="*/ 355 h 547"/>
                  <a:gd name="T60" fmla="*/ 38 w 2791"/>
                  <a:gd name="T61" fmla="*/ 529 h 547"/>
                  <a:gd name="T62" fmla="*/ 71 w 2791"/>
                  <a:gd name="T63" fmla="*/ 510 h 547"/>
                  <a:gd name="T64" fmla="*/ 184 w 2791"/>
                  <a:gd name="T65" fmla="*/ 547 h 547"/>
                  <a:gd name="T66" fmla="*/ 221 w 2791"/>
                  <a:gd name="T67" fmla="*/ 510 h 547"/>
                  <a:gd name="T68" fmla="*/ 410 w 2791"/>
                  <a:gd name="T69" fmla="*/ 510 h 547"/>
                  <a:gd name="T70" fmla="*/ 448 w 2791"/>
                  <a:gd name="T71" fmla="*/ 547 h 547"/>
                  <a:gd name="T72" fmla="*/ 599 w 2791"/>
                  <a:gd name="T73" fmla="*/ 510 h 547"/>
                  <a:gd name="T74" fmla="*/ 712 w 2791"/>
                  <a:gd name="T75" fmla="*/ 547 h 547"/>
                  <a:gd name="T76" fmla="*/ 749 w 2791"/>
                  <a:gd name="T77" fmla="*/ 510 h 547"/>
                  <a:gd name="T78" fmla="*/ 938 w 2791"/>
                  <a:gd name="T79" fmla="*/ 510 h 547"/>
                  <a:gd name="T80" fmla="*/ 975 w 2791"/>
                  <a:gd name="T81" fmla="*/ 547 h 547"/>
                  <a:gd name="T82" fmla="*/ 1126 w 2791"/>
                  <a:gd name="T83" fmla="*/ 510 h 547"/>
                  <a:gd name="T84" fmla="*/ 1239 w 2791"/>
                  <a:gd name="T85" fmla="*/ 547 h 547"/>
                  <a:gd name="T86" fmla="*/ 1277 w 2791"/>
                  <a:gd name="T87" fmla="*/ 510 h 547"/>
                  <a:gd name="T88" fmla="*/ 1465 w 2791"/>
                  <a:gd name="T89" fmla="*/ 510 h 547"/>
                  <a:gd name="T90" fmla="*/ 1503 w 2791"/>
                  <a:gd name="T91" fmla="*/ 547 h 547"/>
                  <a:gd name="T92" fmla="*/ 1654 w 2791"/>
                  <a:gd name="T93" fmla="*/ 510 h 547"/>
                  <a:gd name="T94" fmla="*/ 1767 w 2791"/>
                  <a:gd name="T95" fmla="*/ 547 h 547"/>
                  <a:gd name="T96" fmla="*/ 1805 w 2791"/>
                  <a:gd name="T97" fmla="*/ 510 h 547"/>
                  <a:gd name="T98" fmla="*/ 1993 w 2791"/>
                  <a:gd name="T99" fmla="*/ 510 h 547"/>
                  <a:gd name="T100" fmla="*/ 2031 w 2791"/>
                  <a:gd name="T101" fmla="*/ 547 h 547"/>
                  <a:gd name="T102" fmla="*/ 2182 w 2791"/>
                  <a:gd name="T103" fmla="*/ 510 h 547"/>
                  <a:gd name="T104" fmla="*/ 2295 w 2791"/>
                  <a:gd name="T105" fmla="*/ 547 h 547"/>
                  <a:gd name="T106" fmla="*/ 2333 w 2791"/>
                  <a:gd name="T107" fmla="*/ 510 h 547"/>
                  <a:gd name="T108" fmla="*/ 2521 w 2791"/>
                  <a:gd name="T109" fmla="*/ 510 h 547"/>
                  <a:gd name="T110" fmla="*/ 2559 w 2791"/>
                  <a:gd name="T111" fmla="*/ 547 h 547"/>
                  <a:gd name="T112" fmla="*/ 2709 w 2791"/>
                  <a:gd name="T113" fmla="*/ 510 h 547"/>
                  <a:gd name="T114" fmla="*/ 2791 w 2791"/>
                  <a:gd name="T115" fmla="*/ 478 h 547"/>
                  <a:gd name="T116" fmla="*/ 2753 w 2791"/>
                  <a:gd name="T117" fmla="*/ 440 h 547"/>
                  <a:gd name="T118" fmla="*/ 2753 w 2791"/>
                  <a:gd name="T119" fmla="*/ 253 h 547"/>
                  <a:gd name="T120" fmla="*/ 2791 w 2791"/>
                  <a:gd name="T121" fmla="*/ 215 h 547"/>
                  <a:gd name="T122" fmla="*/ 2753 w 2791"/>
                  <a:gd name="T123" fmla="*/ 6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1" h="547">
                    <a:moveTo>
                      <a:pt x="2772" y="37"/>
                    </a:moveTo>
                    <a:lnTo>
                      <a:pt x="2734" y="37"/>
                    </a:lnTo>
                    <a:lnTo>
                      <a:pt x="2734" y="0"/>
                    </a:lnTo>
                    <a:lnTo>
                      <a:pt x="2772" y="0"/>
                    </a:lnTo>
                    <a:lnTo>
                      <a:pt x="2772" y="37"/>
                    </a:lnTo>
                    <a:close/>
                    <a:moveTo>
                      <a:pt x="2696" y="37"/>
                    </a:moveTo>
                    <a:lnTo>
                      <a:pt x="2659" y="37"/>
                    </a:lnTo>
                    <a:lnTo>
                      <a:pt x="2659" y="0"/>
                    </a:lnTo>
                    <a:lnTo>
                      <a:pt x="2696" y="0"/>
                    </a:lnTo>
                    <a:lnTo>
                      <a:pt x="2696" y="37"/>
                    </a:lnTo>
                    <a:close/>
                    <a:moveTo>
                      <a:pt x="2621" y="37"/>
                    </a:moveTo>
                    <a:lnTo>
                      <a:pt x="2583" y="37"/>
                    </a:lnTo>
                    <a:lnTo>
                      <a:pt x="2583" y="0"/>
                    </a:lnTo>
                    <a:lnTo>
                      <a:pt x="2621" y="0"/>
                    </a:lnTo>
                    <a:lnTo>
                      <a:pt x="2621" y="37"/>
                    </a:lnTo>
                    <a:close/>
                    <a:moveTo>
                      <a:pt x="2546" y="37"/>
                    </a:moveTo>
                    <a:lnTo>
                      <a:pt x="2508" y="37"/>
                    </a:lnTo>
                    <a:lnTo>
                      <a:pt x="2508" y="0"/>
                    </a:lnTo>
                    <a:lnTo>
                      <a:pt x="2546" y="0"/>
                    </a:lnTo>
                    <a:lnTo>
                      <a:pt x="2546" y="37"/>
                    </a:lnTo>
                    <a:close/>
                    <a:moveTo>
                      <a:pt x="2470" y="37"/>
                    </a:moveTo>
                    <a:lnTo>
                      <a:pt x="2432" y="37"/>
                    </a:lnTo>
                    <a:lnTo>
                      <a:pt x="2432" y="0"/>
                    </a:lnTo>
                    <a:lnTo>
                      <a:pt x="2470" y="0"/>
                    </a:lnTo>
                    <a:lnTo>
                      <a:pt x="2470" y="37"/>
                    </a:lnTo>
                    <a:close/>
                    <a:moveTo>
                      <a:pt x="2395" y="37"/>
                    </a:moveTo>
                    <a:lnTo>
                      <a:pt x="2357" y="37"/>
                    </a:lnTo>
                    <a:lnTo>
                      <a:pt x="2357" y="0"/>
                    </a:lnTo>
                    <a:lnTo>
                      <a:pt x="2395" y="0"/>
                    </a:lnTo>
                    <a:lnTo>
                      <a:pt x="2395" y="37"/>
                    </a:lnTo>
                    <a:close/>
                    <a:moveTo>
                      <a:pt x="2319" y="37"/>
                    </a:moveTo>
                    <a:lnTo>
                      <a:pt x="2282" y="37"/>
                    </a:lnTo>
                    <a:lnTo>
                      <a:pt x="2282" y="0"/>
                    </a:lnTo>
                    <a:lnTo>
                      <a:pt x="2319" y="0"/>
                    </a:lnTo>
                    <a:lnTo>
                      <a:pt x="2319" y="37"/>
                    </a:lnTo>
                    <a:close/>
                    <a:moveTo>
                      <a:pt x="2244" y="37"/>
                    </a:moveTo>
                    <a:lnTo>
                      <a:pt x="2206" y="37"/>
                    </a:lnTo>
                    <a:lnTo>
                      <a:pt x="2206" y="0"/>
                    </a:lnTo>
                    <a:lnTo>
                      <a:pt x="2244" y="0"/>
                    </a:lnTo>
                    <a:lnTo>
                      <a:pt x="2244" y="37"/>
                    </a:lnTo>
                    <a:close/>
                    <a:moveTo>
                      <a:pt x="2169" y="37"/>
                    </a:moveTo>
                    <a:lnTo>
                      <a:pt x="2131" y="37"/>
                    </a:lnTo>
                    <a:lnTo>
                      <a:pt x="2131" y="0"/>
                    </a:lnTo>
                    <a:lnTo>
                      <a:pt x="2169" y="0"/>
                    </a:lnTo>
                    <a:lnTo>
                      <a:pt x="2169" y="37"/>
                    </a:lnTo>
                    <a:close/>
                    <a:moveTo>
                      <a:pt x="2093" y="37"/>
                    </a:moveTo>
                    <a:lnTo>
                      <a:pt x="2056" y="37"/>
                    </a:lnTo>
                    <a:lnTo>
                      <a:pt x="2056" y="0"/>
                    </a:lnTo>
                    <a:lnTo>
                      <a:pt x="2093" y="0"/>
                    </a:lnTo>
                    <a:lnTo>
                      <a:pt x="2093" y="37"/>
                    </a:lnTo>
                    <a:close/>
                    <a:moveTo>
                      <a:pt x="2018" y="37"/>
                    </a:moveTo>
                    <a:lnTo>
                      <a:pt x="1980" y="37"/>
                    </a:lnTo>
                    <a:lnTo>
                      <a:pt x="1980" y="0"/>
                    </a:lnTo>
                    <a:lnTo>
                      <a:pt x="2018" y="0"/>
                    </a:lnTo>
                    <a:lnTo>
                      <a:pt x="2018" y="37"/>
                    </a:lnTo>
                    <a:close/>
                    <a:moveTo>
                      <a:pt x="1942" y="37"/>
                    </a:moveTo>
                    <a:lnTo>
                      <a:pt x="1905" y="37"/>
                    </a:lnTo>
                    <a:lnTo>
                      <a:pt x="1905" y="0"/>
                    </a:lnTo>
                    <a:lnTo>
                      <a:pt x="1942" y="0"/>
                    </a:lnTo>
                    <a:lnTo>
                      <a:pt x="1942" y="37"/>
                    </a:lnTo>
                    <a:close/>
                    <a:moveTo>
                      <a:pt x="1867" y="37"/>
                    </a:moveTo>
                    <a:lnTo>
                      <a:pt x="1829" y="37"/>
                    </a:lnTo>
                    <a:lnTo>
                      <a:pt x="1829" y="0"/>
                    </a:lnTo>
                    <a:lnTo>
                      <a:pt x="1867" y="0"/>
                    </a:lnTo>
                    <a:lnTo>
                      <a:pt x="1867" y="37"/>
                    </a:lnTo>
                    <a:close/>
                    <a:moveTo>
                      <a:pt x="1792" y="37"/>
                    </a:moveTo>
                    <a:lnTo>
                      <a:pt x="1754" y="37"/>
                    </a:lnTo>
                    <a:lnTo>
                      <a:pt x="1754" y="0"/>
                    </a:lnTo>
                    <a:lnTo>
                      <a:pt x="1792" y="0"/>
                    </a:lnTo>
                    <a:lnTo>
                      <a:pt x="1792" y="37"/>
                    </a:lnTo>
                    <a:close/>
                    <a:moveTo>
                      <a:pt x="1716" y="37"/>
                    </a:moveTo>
                    <a:lnTo>
                      <a:pt x="1679" y="37"/>
                    </a:lnTo>
                    <a:lnTo>
                      <a:pt x="1679" y="0"/>
                    </a:lnTo>
                    <a:lnTo>
                      <a:pt x="1716" y="0"/>
                    </a:lnTo>
                    <a:lnTo>
                      <a:pt x="1716" y="37"/>
                    </a:lnTo>
                    <a:close/>
                    <a:moveTo>
                      <a:pt x="1641" y="37"/>
                    </a:moveTo>
                    <a:lnTo>
                      <a:pt x="1603" y="37"/>
                    </a:lnTo>
                    <a:lnTo>
                      <a:pt x="1603" y="0"/>
                    </a:lnTo>
                    <a:lnTo>
                      <a:pt x="1641" y="0"/>
                    </a:lnTo>
                    <a:lnTo>
                      <a:pt x="1641" y="37"/>
                    </a:lnTo>
                    <a:close/>
                    <a:moveTo>
                      <a:pt x="1566" y="37"/>
                    </a:moveTo>
                    <a:lnTo>
                      <a:pt x="1528" y="37"/>
                    </a:lnTo>
                    <a:lnTo>
                      <a:pt x="1528" y="0"/>
                    </a:lnTo>
                    <a:lnTo>
                      <a:pt x="1566" y="0"/>
                    </a:lnTo>
                    <a:lnTo>
                      <a:pt x="1566" y="37"/>
                    </a:lnTo>
                    <a:close/>
                    <a:moveTo>
                      <a:pt x="1490" y="37"/>
                    </a:moveTo>
                    <a:lnTo>
                      <a:pt x="1452" y="37"/>
                    </a:lnTo>
                    <a:lnTo>
                      <a:pt x="1452" y="0"/>
                    </a:lnTo>
                    <a:lnTo>
                      <a:pt x="1490" y="0"/>
                    </a:lnTo>
                    <a:lnTo>
                      <a:pt x="1490" y="37"/>
                    </a:lnTo>
                    <a:close/>
                    <a:moveTo>
                      <a:pt x="1415" y="37"/>
                    </a:moveTo>
                    <a:lnTo>
                      <a:pt x="1377" y="37"/>
                    </a:lnTo>
                    <a:lnTo>
                      <a:pt x="1377" y="0"/>
                    </a:lnTo>
                    <a:lnTo>
                      <a:pt x="1415" y="0"/>
                    </a:lnTo>
                    <a:lnTo>
                      <a:pt x="1415" y="37"/>
                    </a:lnTo>
                    <a:close/>
                    <a:moveTo>
                      <a:pt x="1339" y="37"/>
                    </a:moveTo>
                    <a:lnTo>
                      <a:pt x="1301" y="37"/>
                    </a:lnTo>
                    <a:lnTo>
                      <a:pt x="1301" y="0"/>
                    </a:lnTo>
                    <a:lnTo>
                      <a:pt x="1339" y="0"/>
                    </a:lnTo>
                    <a:lnTo>
                      <a:pt x="1339" y="37"/>
                    </a:lnTo>
                    <a:close/>
                    <a:moveTo>
                      <a:pt x="1264" y="37"/>
                    </a:moveTo>
                    <a:lnTo>
                      <a:pt x="1226" y="37"/>
                    </a:lnTo>
                    <a:lnTo>
                      <a:pt x="1226" y="0"/>
                    </a:lnTo>
                    <a:lnTo>
                      <a:pt x="1264" y="0"/>
                    </a:lnTo>
                    <a:lnTo>
                      <a:pt x="1264" y="37"/>
                    </a:lnTo>
                    <a:close/>
                    <a:moveTo>
                      <a:pt x="1188" y="37"/>
                    </a:moveTo>
                    <a:lnTo>
                      <a:pt x="1151" y="37"/>
                    </a:lnTo>
                    <a:lnTo>
                      <a:pt x="1151" y="0"/>
                    </a:lnTo>
                    <a:lnTo>
                      <a:pt x="1188" y="0"/>
                    </a:lnTo>
                    <a:lnTo>
                      <a:pt x="1188" y="37"/>
                    </a:lnTo>
                    <a:close/>
                    <a:moveTo>
                      <a:pt x="1113" y="37"/>
                    </a:moveTo>
                    <a:lnTo>
                      <a:pt x="1075" y="37"/>
                    </a:lnTo>
                    <a:lnTo>
                      <a:pt x="1075" y="0"/>
                    </a:lnTo>
                    <a:lnTo>
                      <a:pt x="1113" y="0"/>
                    </a:lnTo>
                    <a:lnTo>
                      <a:pt x="1113" y="37"/>
                    </a:lnTo>
                    <a:close/>
                    <a:moveTo>
                      <a:pt x="1038" y="37"/>
                    </a:moveTo>
                    <a:lnTo>
                      <a:pt x="1000" y="37"/>
                    </a:lnTo>
                    <a:lnTo>
                      <a:pt x="1000" y="0"/>
                    </a:lnTo>
                    <a:lnTo>
                      <a:pt x="1038" y="0"/>
                    </a:lnTo>
                    <a:lnTo>
                      <a:pt x="1038" y="37"/>
                    </a:lnTo>
                    <a:close/>
                    <a:moveTo>
                      <a:pt x="962" y="37"/>
                    </a:moveTo>
                    <a:lnTo>
                      <a:pt x="925" y="37"/>
                    </a:lnTo>
                    <a:lnTo>
                      <a:pt x="925" y="0"/>
                    </a:lnTo>
                    <a:lnTo>
                      <a:pt x="962" y="0"/>
                    </a:lnTo>
                    <a:lnTo>
                      <a:pt x="962" y="37"/>
                    </a:lnTo>
                    <a:close/>
                    <a:moveTo>
                      <a:pt x="887" y="37"/>
                    </a:moveTo>
                    <a:lnTo>
                      <a:pt x="849" y="37"/>
                    </a:lnTo>
                    <a:lnTo>
                      <a:pt x="849" y="0"/>
                    </a:lnTo>
                    <a:lnTo>
                      <a:pt x="887" y="0"/>
                    </a:lnTo>
                    <a:lnTo>
                      <a:pt x="887" y="37"/>
                    </a:lnTo>
                    <a:close/>
                    <a:moveTo>
                      <a:pt x="811" y="37"/>
                    </a:moveTo>
                    <a:lnTo>
                      <a:pt x="774" y="37"/>
                    </a:lnTo>
                    <a:lnTo>
                      <a:pt x="774" y="0"/>
                    </a:lnTo>
                    <a:lnTo>
                      <a:pt x="811" y="0"/>
                    </a:lnTo>
                    <a:lnTo>
                      <a:pt x="811" y="37"/>
                    </a:lnTo>
                    <a:close/>
                    <a:moveTo>
                      <a:pt x="736" y="37"/>
                    </a:moveTo>
                    <a:lnTo>
                      <a:pt x="698" y="37"/>
                    </a:lnTo>
                    <a:lnTo>
                      <a:pt x="698" y="0"/>
                    </a:lnTo>
                    <a:lnTo>
                      <a:pt x="736" y="0"/>
                    </a:lnTo>
                    <a:lnTo>
                      <a:pt x="736" y="37"/>
                    </a:lnTo>
                    <a:close/>
                    <a:moveTo>
                      <a:pt x="661" y="37"/>
                    </a:moveTo>
                    <a:lnTo>
                      <a:pt x="623" y="37"/>
                    </a:lnTo>
                    <a:lnTo>
                      <a:pt x="623" y="0"/>
                    </a:lnTo>
                    <a:lnTo>
                      <a:pt x="661" y="0"/>
                    </a:lnTo>
                    <a:lnTo>
                      <a:pt x="661" y="37"/>
                    </a:lnTo>
                    <a:close/>
                    <a:moveTo>
                      <a:pt x="585" y="37"/>
                    </a:moveTo>
                    <a:lnTo>
                      <a:pt x="548" y="37"/>
                    </a:lnTo>
                    <a:lnTo>
                      <a:pt x="548" y="0"/>
                    </a:lnTo>
                    <a:lnTo>
                      <a:pt x="585" y="0"/>
                    </a:lnTo>
                    <a:lnTo>
                      <a:pt x="585" y="37"/>
                    </a:lnTo>
                    <a:close/>
                    <a:moveTo>
                      <a:pt x="510" y="37"/>
                    </a:moveTo>
                    <a:lnTo>
                      <a:pt x="472" y="37"/>
                    </a:lnTo>
                    <a:lnTo>
                      <a:pt x="472" y="0"/>
                    </a:lnTo>
                    <a:lnTo>
                      <a:pt x="510" y="0"/>
                    </a:lnTo>
                    <a:lnTo>
                      <a:pt x="510" y="37"/>
                    </a:lnTo>
                    <a:close/>
                    <a:moveTo>
                      <a:pt x="435" y="37"/>
                    </a:moveTo>
                    <a:lnTo>
                      <a:pt x="397" y="37"/>
                    </a:lnTo>
                    <a:lnTo>
                      <a:pt x="397" y="0"/>
                    </a:lnTo>
                    <a:lnTo>
                      <a:pt x="435" y="0"/>
                    </a:lnTo>
                    <a:lnTo>
                      <a:pt x="435" y="37"/>
                    </a:lnTo>
                    <a:close/>
                    <a:moveTo>
                      <a:pt x="359" y="37"/>
                    </a:moveTo>
                    <a:lnTo>
                      <a:pt x="321" y="37"/>
                    </a:lnTo>
                    <a:lnTo>
                      <a:pt x="321" y="0"/>
                    </a:lnTo>
                    <a:lnTo>
                      <a:pt x="359" y="0"/>
                    </a:lnTo>
                    <a:lnTo>
                      <a:pt x="359" y="37"/>
                    </a:lnTo>
                    <a:close/>
                    <a:moveTo>
                      <a:pt x="284" y="37"/>
                    </a:moveTo>
                    <a:lnTo>
                      <a:pt x="246" y="37"/>
                    </a:lnTo>
                    <a:lnTo>
                      <a:pt x="246" y="0"/>
                    </a:lnTo>
                    <a:lnTo>
                      <a:pt x="284" y="0"/>
                    </a:lnTo>
                    <a:lnTo>
                      <a:pt x="284" y="37"/>
                    </a:lnTo>
                    <a:close/>
                    <a:moveTo>
                      <a:pt x="208" y="37"/>
                    </a:moveTo>
                    <a:lnTo>
                      <a:pt x="171" y="37"/>
                    </a:lnTo>
                    <a:lnTo>
                      <a:pt x="171" y="0"/>
                    </a:lnTo>
                    <a:lnTo>
                      <a:pt x="208" y="0"/>
                    </a:lnTo>
                    <a:lnTo>
                      <a:pt x="208" y="37"/>
                    </a:lnTo>
                    <a:close/>
                    <a:moveTo>
                      <a:pt x="133" y="37"/>
                    </a:moveTo>
                    <a:lnTo>
                      <a:pt x="95" y="37"/>
                    </a:lnTo>
                    <a:lnTo>
                      <a:pt x="95" y="0"/>
                    </a:lnTo>
                    <a:lnTo>
                      <a:pt x="133" y="0"/>
                    </a:lnTo>
                    <a:lnTo>
                      <a:pt x="133" y="37"/>
                    </a:lnTo>
                    <a:close/>
                    <a:moveTo>
                      <a:pt x="57" y="37"/>
                    </a:moveTo>
                    <a:lnTo>
                      <a:pt x="20" y="37"/>
                    </a:lnTo>
                    <a:lnTo>
                      <a:pt x="20" y="0"/>
                    </a:lnTo>
                    <a:lnTo>
                      <a:pt x="57" y="0"/>
                    </a:lnTo>
                    <a:lnTo>
                      <a:pt x="57" y="37"/>
                    </a:lnTo>
                    <a:close/>
                    <a:moveTo>
                      <a:pt x="38" y="55"/>
                    </a:moveTo>
                    <a:lnTo>
                      <a:pt x="38" y="93"/>
                    </a:lnTo>
                    <a:lnTo>
                      <a:pt x="0" y="93"/>
                    </a:lnTo>
                    <a:lnTo>
                      <a:pt x="0" y="55"/>
                    </a:lnTo>
                    <a:lnTo>
                      <a:pt x="38" y="55"/>
                    </a:lnTo>
                    <a:close/>
                    <a:moveTo>
                      <a:pt x="38" y="130"/>
                    </a:moveTo>
                    <a:lnTo>
                      <a:pt x="38" y="167"/>
                    </a:lnTo>
                    <a:lnTo>
                      <a:pt x="0" y="167"/>
                    </a:lnTo>
                    <a:lnTo>
                      <a:pt x="0" y="130"/>
                    </a:lnTo>
                    <a:lnTo>
                      <a:pt x="38" y="130"/>
                    </a:lnTo>
                    <a:close/>
                    <a:moveTo>
                      <a:pt x="38" y="205"/>
                    </a:moveTo>
                    <a:lnTo>
                      <a:pt x="38" y="243"/>
                    </a:lnTo>
                    <a:lnTo>
                      <a:pt x="0" y="243"/>
                    </a:lnTo>
                    <a:lnTo>
                      <a:pt x="0" y="205"/>
                    </a:lnTo>
                    <a:lnTo>
                      <a:pt x="38" y="205"/>
                    </a:lnTo>
                    <a:close/>
                    <a:moveTo>
                      <a:pt x="38" y="280"/>
                    </a:moveTo>
                    <a:lnTo>
                      <a:pt x="38" y="318"/>
                    </a:lnTo>
                    <a:lnTo>
                      <a:pt x="0" y="318"/>
                    </a:lnTo>
                    <a:lnTo>
                      <a:pt x="0" y="280"/>
                    </a:lnTo>
                    <a:lnTo>
                      <a:pt x="38" y="280"/>
                    </a:lnTo>
                    <a:close/>
                    <a:moveTo>
                      <a:pt x="38" y="355"/>
                    </a:moveTo>
                    <a:lnTo>
                      <a:pt x="38" y="393"/>
                    </a:lnTo>
                    <a:lnTo>
                      <a:pt x="0" y="393"/>
                    </a:lnTo>
                    <a:lnTo>
                      <a:pt x="0" y="355"/>
                    </a:lnTo>
                    <a:lnTo>
                      <a:pt x="38" y="355"/>
                    </a:lnTo>
                    <a:close/>
                    <a:moveTo>
                      <a:pt x="38" y="430"/>
                    </a:moveTo>
                    <a:lnTo>
                      <a:pt x="38" y="468"/>
                    </a:lnTo>
                    <a:lnTo>
                      <a:pt x="0" y="468"/>
                    </a:lnTo>
                    <a:lnTo>
                      <a:pt x="0" y="430"/>
                    </a:lnTo>
                    <a:lnTo>
                      <a:pt x="38" y="430"/>
                    </a:lnTo>
                    <a:close/>
                    <a:moveTo>
                      <a:pt x="38" y="505"/>
                    </a:moveTo>
                    <a:lnTo>
                      <a:pt x="38" y="529"/>
                    </a:lnTo>
                    <a:lnTo>
                      <a:pt x="19" y="510"/>
                    </a:lnTo>
                    <a:lnTo>
                      <a:pt x="33" y="510"/>
                    </a:lnTo>
                    <a:lnTo>
                      <a:pt x="33" y="547"/>
                    </a:lnTo>
                    <a:lnTo>
                      <a:pt x="0" y="547"/>
                    </a:lnTo>
                    <a:lnTo>
                      <a:pt x="0" y="505"/>
                    </a:lnTo>
                    <a:lnTo>
                      <a:pt x="38" y="505"/>
                    </a:lnTo>
                    <a:close/>
                    <a:moveTo>
                      <a:pt x="71" y="510"/>
                    </a:moveTo>
                    <a:lnTo>
                      <a:pt x="108" y="510"/>
                    </a:lnTo>
                    <a:lnTo>
                      <a:pt x="108" y="547"/>
                    </a:lnTo>
                    <a:lnTo>
                      <a:pt x="71" y="547"/>
                    </a:lnTo>
                    <a:lnTo>
                      <a:pt x="71" y="510"/>
                    </a:lnTo>
                    <a:close/>
                    <a:moveTo>
                      <a:pt x="146" y="510"/>
                    </a:moveTo>
                    <a:lnTo>
                      <a:pt x="184" y="510"/>
                    </a:lnTo>
                    <a:lnTo>
                      <a:pt x="184" y="547"/>
                    </a:lnTo>
                    <a:lnTo>
                      <a:pt x="146" y="547"/>
                    </a:lnTo>
                    <a:lnTo>
                      <a:pt x="146" y="510"/>
                    </a:lnTo>
                    <a:close/>
                    <a:moveTo>
                      <a:pt x="221" y="510"/>
                    </a:moveTo>
                    <a:lnTo>
                      <a:pt x="259" y="510"/>
                    </a:lnTo>
                    <a:lnTo>
                      <a:pt x="259" y="547"/>
                    </a:lnTo>
                    <a:lnTo>
                      <a:pt x="221" y="547"/>
                    </a:lnTo>
                    <a:lnTo>
                      <a:pt x="221" y="510"/>
                    </a:lnTo>
                    <a:close/>
                    <a:moveTo>
                      <a:pt x="297" y="510"/>
                    </a:moveTo>
                    <a:lnTo>
                      <a:pt x="335" y="510"/>
                    </a:lnTo>
                    <a:lnTo>
                      <a:pt x="335" y="547"/>
                    </a:lnTo>
                    <a:lnTo>
                      <a:pt x="297" y="547"/>
                    </a:lnTo>
                    <a:lnTo>
                      <a:pt x="297" y="510"/>
                    </a:lnTo>
                    <a:close/>
                    <a:moveTo>
                      <a:pt x="372" y="510"/>
                    </a:moveTo>
                    <a:lnTo>
                      <a:pt x="410" y="510"/>
                    </a:lnTo>
                    <a:lnTo>
                      <a:pt x="410" y="547"/>
                    </a:lnTo>
                    <a:lnTo>
                      <a:pt x="372" y="547"/>
                    </a:lnTo>
                    <a:lnTo>
                      <a:pt x="372" y="510"/>
                    </a:lnTo>
                    <a:close/>
                    <a:moveTo>
                      <a:pt x="448" y="510"/>
                    </a:moveTo>
                    <a:lnTo>
                      <a:pt x="485" y="510"/>
                    </a:lnTo>
                    <a:lnTo>
                      <a:pt x="485" y="547"/>
                    </a:lnTo>
                    <a:lnTo>
                      <a:pt x="448" y="547"/>
                    </a:lnTo>
                    <a:lnTo>
                      <a:pt x="448" y="510"/>
                    </a:lnTo>
                    <a:close/>
                    <a:moveTo>
                      <a:pt x="523" y="510"/>
                    </a:moveTo>
                    <a:lnTo>
                      <a:pt x="561" y="510"/>
                    </a:lnTo>
                    <a:lnTo>
                      <a:pt x="561" y="547"/>
                    </a:lnTo>
                    <a:lnTo>
                      <a:pt x="523" y="547"/>
                    </a:lnTo>
                    <a:lnTo>
                      <a:pt x="523" y="510"/>
                    </a:lnTo>
                    <a:close/>
                    <a:moveTo>
                      <a:pt x="599" y="510"/>
                    </a:moveTo>
                    <a:lnTo>
                      <a:pt x="636" y="510"/>
                    </a:lnTo>
                    <a:lnTo>
                      <a:pt x="636" y="547"/>
                    </a:lnTo>
                    <a:lnTo>
                      <a:pt x="599" y="547"/>
                    </a:lnTo>
                    <a:lnTo>
                      <a:pt x="599" y="510"/>
                    </a:lnTo>
                    <a:close/>
                    <a:moveTo>
                      <a:pt x="674" y="510"/>
                    </a:moveTo>
                    <a:lnTo>
                      <a:pt x="712" y="510"/>
                    </a:lnTo>
                    <a:lnTo>
                      <a:pt x="712" y="547"/>
                    </a:lnTo>
                    <a:lnTo>
                      <a:pt x="674" y="547"/>
                    </a:lnTo>
                    <a:lnTo>
                      <a:pt x="674" y="510"/>
                    </a:lnTo>
                    <a:close/>
                    <a:moveTo>
                      <a:pt x="749" y="510"/>
                    </a:moveTo>
                    <a:lnTo>
                      <a:pt x="787" y="510"/>
                    </a:lnTo>
                    <a:lnTo>
                      <a:pt x="787" y="547"/>
                    </a:lnTo>
                    <a:lnTo>
                      <a:pt x="749" y="547"/>
                    </a:lnTo>
                    <a:lnTo>
                      <a:pt x="749" y="510"/>
                    </a:lnTo>
                    <a:close/>
                    <a:moveTo>
                      <a:pt x="825" y="510"/>
                    </a:moveTo>
                    <a:lnTo>
                      <a:pt x="862" y="510"/>
                    </a:lnTo>
                    <a:lnTo>
                      <a:pt x="862" y="547"/>
                    </a:lnTo>
                    <a:lnTo>
                      <a:pt x="825" y="547"/>
                    </a:lnTo>
                    <a:lnTo>
                      <a:pt x="825" y="510"/>
                    </a:lnTo>
                    <a:close/>
                    <a:moveTo>
                      <a:pt x="900" y="510"/>
                    </a:moveTo>
                    <a:lnTo>
                      <a:pt x="938" y="510"/>
                    </a:lnTo>
                    <a:lnTo>
                      <a:pt x="938" y="547"/>
                    </a:lnTo>
                    <a:lnTo>
                      <a:pt x="900" y="547"/>
                    </a:lnTo>
                    <a:lnTo>
                      <a:pt x="900" y="510"/>
                    </a:lnTo>
                    <a:close/>
                    <a:moveTo>
                      <a:pt x="975" y="510"/>
                    </a:moveTo>
                    <a:lnTo>
                      <a:pt x="1013" y="510"/>
                    </a:lnTo>
                    <a:lnTo>
                      <a:pt x="1013" y="547"/>
                    </a:lnTo>
                    <a:lnTo>
                      <a:pt x="975" y="547"/>
                    </a:lnTo>
                    <a:lnTo>
                      <a:pt x="975" y="510"/>
                    </a:lnTo>
                    <a:close/>
                    <a:moveTo>
                      <a:pt x="1051" y="510"/>
                    </a:moveTo>
                    <a:lnTo>
                      <a:pt x="1089" y="510"/>
                    </a:lnTo>
                    <a:lnTo>
                      <a:pt x="1089" y="547"/>
                    </a:lnTo>
                    <a:lnTo>
                      <a:pt x="1051" y="547"/>
                    </a:lnTo>
                    <a:lnTo>
                      <a:pt x="1051" y="510"/>
                    </a:lnTo>
                    <a:close/>
                    <a:moveTo>
                      <a:pt x="1126" y="510"/>
                    </a:moveTo>
                    <a:lnTo>
                      <a:pt x="1164" y="510"/>
                    </a:lnTo>
                    <a:lnTo>
                      <a:pt x="1164" y="547"/>
                    </a:lnTo>
                    <a:lnTo>
                      <a:pt x="1126" y="547"/>
                    </a:lnTo>
                    <a:lnTo>
                      <a:pt x="1126" y="510"/>
                    </a:lnTo>
                    <a:close/>
                    <a:moveTo>
                      <a:pt x="1202" y="510"/>
                    </a:moveTo>
                    <a:lnTo>
                      <a:pt x="1239" y="510"/>
                    </a:lnTo>
                    <a:lnTo>
                      <a:pt x="1239" y="547"/>
                    </a:lnTo>
                    <a:lnTo>
                      <a:pt x="1202" y="547"/>
                    </a:lnTo>
                    <a:lnTo>
                      <a:pt x="1202" y="510"/>
                    </a:lnTo>
                    <a:close/>
                    <a:moveTo>
                      <a:pt x="1277" y="510"/>
                    </a:moveTo>
                    <a:lnTo>
                      <a:pt x="1315" y="510"/>
                    </a:lnTo>
                    <a:lnTo>
                      <a:pt x="1315" y="547"/>
                    </a:lnTo>
                    <a:lnTo>
                      <a:pt x="1277" y="547"/>
                    </a:lnTo>
                    <a:lnTo>
                      <a:pt x="1277" y="510"/>
                    </a:lnTo>
                    <a:close/>
                    <a:moveTo>
                      <a:pt x="1352" y="510"/>
                    </a:moveTo>
                    <a:lnTo>
                      <a:pt x="1390" y="510"/>
                    </a:lnTo>
                    <a:lnTo>
                      <a:pt x="1390" y="547"/>
                    </a:lnTo>
                    <a:lnTo>
                      <a:pt x="1352" y="547"/>
                    </a:lnTo>
                    <a:lnTo>
                      <a:pt x="1352" y="510"/>
                    </a:lnTo>
                    <a:close/>
                    <a:moveTo>
                      <a:pt x="1428" y="510"/>
                    </a:moveTo>
                    <a:lnTo>
                      <a:pt x="1465" y="510"/>
                    </a:lnTo>
                    <a:lnTo>
                      <a:pt x="1465" y="547"/>
                    </a:lnTo>
                    <a:lnTo>
                      <a:pt x="1428" y="547"/>
                    </a:lnTo>
                    <a:lnTo>
                      <a:pt x="1428" y="510"/>
                    </a:lnTo>
                    <a:close/>
                    <a:moveTo>
                      <a:pt x="1503" y="510"/>
                    </a:moveTo>
                    <a:lnTo>
                      <a:pt x="1541" y="510"/>
                    </a:lnTo>
                    <a:lnTo>
                      <a:pt x="1541" y="547"/>
                    </a:lnTo>
                    <a:lnTo>
                      <a:pt x="1503" y="547"/>
                    </a:lnTo>
                    <a:lnTo>
                      <a:pt x="1503" y="510"/>
                    </a:lnTo>
                    <a:close/>
                    <a:moveTo>
                      <a:pt x="1579" y="510"/>
                    </a:moveTo>
                    <a:lnTo>
                      <a:pt x="1616" y="510"/>
                    </a:lnTo>
                    <a:lnTo>
                      <a:pt x="1616" y="547"/>
                    </a:lnTo>
                    <a:lnTo>
                      <a:pt x="1579" y="547"/>
                    </a:lnTo>
                    <a:lnTo>
                      <a:pt x="1579" y="510"/>
                    </a:lnTo>
                    <a:close/>
                    <a:moveTo>
                      <a:pt x="1654" y="510"/>
                    </a:moveTo>
                    <a:lnTo>
                      <a:pt x="1692" y="510"/>
                    </a:lnTo>
                    <a:lnTo>
                      <a:pt x="1692" y="547"/>
                    </a:lnTo>
                    <a:lnTo>
                      <a:pt x="1654" y="547"/>
                    </a:lnTo>
                    <a:lnTo>
                      <a:pt x="1654" y="510"/>
                    </a:lnTo>
                    <a:close/>
                    <a:moveTo>
                      <a:pt x="1730" y="510"/>
                    </a:moveTo>
                    <a:lnTo>
                      <a:pt x="1767" y="510"/>
                    </a:lnTo>
                    <a:lnTo>
                      <a:pt x="1767" y="547"/>
                    </a:lnTo>
                    <a:lnTo>
                      <a:pt x="1730" y="547"/>
                    </a:lnTo>
                    <a:lnTo>
                      <a:pt x="1730" y="510"/>
                    </a:lnTo>
                    <a:close/>
                    <a:moveTo>
                      <a:pt x="1805" y="510"/>
                    </a:moveTo>
                    <a:lnTo>
                      <a:pt x="1843" y="510"/>
                    </a:lnTo>
                    <a:lnTo>
                      <a:pt x="1843" y="547"/>
                    </a:lnTo>
                    <a:lnTo>
                      <a:pt x="1805" y="547"/>
                    </a:lnTo>
                    <a:lnTo>
                      <a:pt x="1805" y="510"/>
                    </a:lnTo>
                    <a:close/>
                    <a:moveTo>
                      <a:pt x="1880" y="510"/>
                    </a:moveTo>
                    <a:lnTo>
                      <a:pt x="1918" y="510"/>
                    </a:lnTo>
                    <a:lnTo>
                      <a:pt x="1918" y="547"/>
                    </a:lnTo>
                    <a:lnTo>
                      <a:pt x="1880" y="547"/>
                    </a:lnTo>
                    <a:lnTo>
                      <a:pt x="1880" y="510"/>
                    </a:lnTo>
                    <a:close/>
                    <a:moveTo>
                      <a:pt x="1956" y="510"/>
                    </a:moveTo>
                    <a:lnTo>
                      <a:pt x="1993" y="510"/>
                    </a:lnTo>
                    <a:lnTo>
                      <a:pt x="1993" y="547"/>
                    </a:lnTo>
                    <a:lnTo>
                      <a:pt x="1956" y="547"/>
                    </a:lnTo>
                    <a:lnTo>
                      <a:pt x="1956" y="510"/>
                    </a:lnTo>
                    <a:close/>
                    <a:moveTo>
                      <a:pt x="2031" y="510"/>
                    </a:moveTo>
                    <a:lnTo>
                      <a:pt x="2069" y="510"/>
                    </a:lnTo>
                    <a:lnTo>
                      <a:pt x="2069" y="547"/>
                    </a:lnTo>
                    <a:lnTo>
                      <a:pt x="2031" y="547"/>
                    </a:lnTo>
                    <a:lnTo>
                      <a:pt x="2031" y="510"/>
                    </a:lnTo>
                    <a:close/>
                    <a:moveTo>
                      <a:pt x="2106" y="510"/>
                    </a:moveTo>
                    <a:lnTo>
                      <a:pt x="2144" y="510"/>
                    </a:lnTo>
                    <a:lnTo>
                      <a:pt x="2144" y="547"/>
                    </a:lnTo>
                    <a:lnTo>
                      <a:pt x="2106" y="547"/>
                    </a:lnTo>
                    <a:lnTo>
                      <a:pt x="2106" y="510"/>
                    </a:lnTo>
                    <a:close/>
                    <a:moveTo>
                      <a:pt x="2182" y="510"/>
                    </a:moveTo>
                    <a:lnTo>
                      <a:pt x="2220" y="510"/>
                    </a:lnTo>
                    <a:lnTo>
                      <a:pt x="2220" y="547"/>
                    </a:lnTo>
                    <a:lnTo>
                      <a:pt x="2182" y="547"/>
                    </a:lnTo>
                    <a:lnTo>
                      <a:pt x="2182" y="510"/>
                    </a:lnTo>
                    <a:close/>
                    <a:moveTo>
                      <a:pt x="2257" y="510"/>
                    </a:moveTo>
                    <a:lnTo>
                      <a:pt x="2295" y="510"/>
                    </a:lnTo>
                    <a:lnTo>
                      <a:pt x="2295" y="547"/>
                    </a:lnTo>
                    <a:lnTo>
                      <a:pt x="2257" y="547"/>
                    </a:lnTo>
                    <a:lnTo>
                      <a:pt x="2257" y="510"/>
                    </a:lnTo>
                    <a:close/>
                    <a:moveTo>
                      <a:pt x="2333" y="510"/>
                    </a:moveTo>
                    <a:lnTo>
                      <a:pt x="2370" y="510"/>
                    </a:lnTo>
                    <a:lnTo>
                      <a:pt x="2370" y="547"/>
                    </a:lnTo>
                    <a:lnTo>
                      <a:pt x="2333" y="547"/>
                    </a:lnTo>
                    <a:lnTo>
                      <a:pt x="2333" y="510"/>
                    </a:lnTo>
                    <a:close/>
                    <a:moveTo>
                      <a:pt x="2408" y="510"/>
                    </a:moveTo>
                    <a:lnTo>
                      <a:pt x="2446" y="510"/>
                    </a:lnTo>
                    <a:lnTo>
                      <a:pt x="2446" y="547"/>
                    </a:lnTo>
                    <a:lnTo>
                      <a:pt x="2408" y="547"/>
                    </a:lnTo>
                    <a:lnTo>
                      <a:pt x="2408" y="510"/>
                    </a:lnTo>
                    <a:close/>
                    <a:moveTo>
                      <a:pt x="2483" y="510"/>
                    </a:moveTo>
                    <a:lnTo>
                      <a:pt x="2521" y="510"/>
                    </a:lnTo>
                    <a:lnTo>
                      <a:pt x="2521" y="547"/>
                    </a:lnTo>
                    <a:lnTo>
                      <a:pt x="2483" y="547"/>
                    </a:lnTo>
                    <a:lnTo>
                      <a:pt x="2483" y="510"/>
                    </a:lnTo>
                    <a:close/>
                    <a:moveTo>
                      <a:pt x="2559" y="510"/>
                    </a:moveTo>
                    <a:lnTo>
                      <a:pt x="2596" y="510"/>
                    </a:lnTo>
                    <a:lnTo>
                      <a:pt x="2596" y="547"/>
                    </a:lnTo>
                    <a:lnTo>
                      <a:pt x="2559" y="547"/>
                    </a:lnTo>
                    <a:lnTo>
                      <a:pt x="2559" y="510"/>
                    </a:lnTo>
                    <a:close/>
                    <a:moveTo>
                      <a:pt x="2634" y="510"/>
                    </a:moveTo>
                    <a:lnTo>
                      <a:pt x="2672" y="510"/>
                    </a:lnTo>
                    <a:lnTo>
                      <a:pt x="2672" y="547"/>
                    </a:lnTo>
                    <a:lnTo>
                      <a:pt x="2634" y="547"/>
                    </a:lnTo>
                    <a:lnTo>
                      <a:pt x="2634" y="510"/>
                    </a:lnTo>
                    <a:close/>
                    <a:moveTo>
                      <a:pt x="2709" y="510"/>
                    </a:moveTo>
                    <a:lnTo>
                      <a:pt x="2747" y="510"/>
                    </a:lnTo>
                    <a:lnTo>
                      <a:pt x="2747" y="547"/>
                    </a:lnTo>
                    <a:lnTo>
                      <a:pt x="2709" y="547"/>
                    </a:lnTo>
                    <a:lnTo>
                      <a:pt x="2709" y="510"/>
                    </a:lnTo>
                    <a:close/>
                    <a:moveTo>
                      <a:pt x="2753" y="516"/>
                    </a:moveTo>
                    <a:lnTo>
                      <a:pt x="2753" y="478"/>
                    </a:lnTo>
                    <a:lnTo>
                      <a:pt x="2791" y="478"/>
                    </a:lnTo>
                    <a:lnTo>
                      <a:pt x="2791" y="516"/>
                    </a:lnTo>
                    <a:lnTo>
                      <a:pt x="2753" y="516"/>
                    </a:lnTo>
                    <a:close/>
                    <a:moveTo>
                      <a:pt x="2753" y="440"/>
                    </a:moveTo>
                    <a:lnTo>
                      <a:pt x="2753" y="403"/>
                    </a:lnTo>
                    <a:lnTo>
                      <a:pt x="2791" y="403"/>
                    </a:lnTo>
                    <a:lnTo>
                      <a:pt x="2791" y="440"/>
                    </a:lnTo>
                    <a:lnTo>
                      <a:pt x="2753" y="440"/>
                    </a:lnTo>
                    <a:close/>
                    <a:moveTo>
                      <a:pt x="2753" y="366"/>
                    </a:moveTo>
                    <a:lnTo>
                      <a:pt x="2753" y="328"/>
                    </a:lnTo>
                    <a:lnTo>
                      <a:pt x="2791" y="328"/>
                    </a:lnTo>
                    <a:lnTo>
                      <a:pt x="2791" y="366"/>
                    </a:lnTo>
                    <a:lnTo>
                      <a:pt x="2753" y="366"/>
                    </a:lnTo>
                    <a:close/>
                    <a:moveTo>
                      <a:pt x="2753" y="290"/>
                    </a:moveTo>
                    <a:lnTo>
                      <a:pt x="2753" y="253"/>
                    </a:lnTo>
                    <a:lnTo>
                      <a:pt x="2791" y="253"/>
                    </a:lnTo>
                    <a:lnTo>
                      <a:pt x="2791" y="290"/>
                    </a:lnTo>
                    <a:lnTo>
                      <a:pt x="2753" y="290"/>
                    </a:lnTo>
                    <a:close/>
                    <a:moveTo>
                      <a:pt x="2753" y="215"/>
                    </a:moveTo>
                    <a:lnTo>
                      <a:pt x="2753" y="178"/>
                    </a:lnTo>
                    <a:lnTo>
                      <a:pt x="2791" y="178"/>
                    </a:lnTo>
                    <a:lnTo>
                      <a:pt x="2791" y="215"/>
                    </a:lnTo>
                    <a:lnTo>
                      <a:pt x="2753" y="215"/>
                    </a:lnTo>
                    <a:close/>
                    <a:moveTo>
                      <a:pt x="2753" y="140"/>
                    </a:moveTo>
                    <a:lnTo>
                      <a:pt x="2753" y="103"/>
                    </a:lnTo>
                    <a:lnTo>
                      <a:pt x="2791" y="103"/>
                    </a:lnTo>
                    <a:lnTo>
                      <a:pt x="2791" y="140"/>
                    </a:lnTo>
                    <a:lnTo>
                      <a:pt x="2753" y="140"/>
                    </a:lnTo>
                    <a:close/>
                    <a:moveTo>
                      <a:pt x="2753" y="65"/>
                    </a:moveTo>
                    <a:lnTo>
                      <a:pt x="2753" y="28"/>
                    </a:lnTo>
                    <a:lnTo>
                      <a:pt x="2791" y="28"/>
                    </a:lnTo>
                    <a:lnTo>
                      <a:pt x="2791" y="65"/>
                    </a:lnTo>
                    <a:lnTo>
                      <a:pt x="2753" y="65"/>
                    </a:ln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63" name="Rectangle 57">
              <a:extLst>
                <a:ext uri="{FF2B5EF4-FFF2-40B4-BE49-F238E27FC236}">
                  <a16:creationId xmlns:a16="http://schemas.microsoft.com/office/drawing/2014/main" id="{643A06A1-2294-7E80-9F2C-6C723B6CB23E}"/>
                </a:ext>
              </a:extLst>
            </p:cNvPr>
            <p:cNvSpPr>
              <a:spLocks noChangeArrowheads="1"/>
            </p:cNvSpPr>
            <p:nvPr/>
          </p:nvSpPr>
          <p:spPr bwMode="auto">
            <a:xfrm>
              <a:off x="506089" y="2988056"/>
              <a:ext cx="1183016"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en-US"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・総合評価が必要</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32" name="Rectangle 58">
              <a:extLst>
                <a:ext uri="{FF2B5EF4-FFF2-40B4-BE49-F238E27FC236}">
                  <a16:creationId xmlns:a16="http://schemas.microsoft.com/office/drawing/2014/main" id="{7F90CA0E-4C86-2A6E-68DC-68994094002C}"/>
                </a:ext>
              </a:extLst>
            </p:cNvPr>
            <p:cNvSpPr>
              <a:spLocks noChangeArrowheads="1"/>
            </p:cNvSpPr>
            <p:nvPr/>
          </p:nvSpPr>
          <p:spPr bwMode="auto">
            <a:xfrm>
              <a:off x="1745246" y="299275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8434" name="Group 61">
              <a:extLst>
                <a:ext uri="{FF2B5EF4-FFF2-40B4-BE49-F238E27FC236}">
                  <a16:creationId xmlns:a16="http://schemas.microsoft.com/office/drawing/2014/main" id="{57692737-E55D-2CE5-0AA6-2A3091E2E805}"/>
                </a:ext>
              </a:extLst>
            </p:cNvPr>
            <p:cNvGrpSpPr>
              <a:grpSpLocks/>
            </p:cNvGrpSpPr>
            <p:nvPr/>
          </p:nvGrpSpPr>
          <p:grpSpPr bwMode="auto">
            <a:xfrm>
              <a:off x="2272030" y="2879725"/>
              <a:ext cx="1827530" cy="776605"/>
              <a:chOff x="3578" y="4535"/>
              <a:chExt cx="2878" cy="1223"/>
            </a:xfrm>
          </p:grpSpPr>
          <p:sp>
            <p:nvSpPr>
              <p:cNvPr id="18460" name="Rectangle 59">
                <a:extLst>
                  <a:ext uri="{FF2B5EF4-FFF2-40B4-BE49-F238E27FC236}">
                    <a16:creationId xmlns:a16="http://schemas.microsoft.com/office/drawing/2014/main" id="{B9666F1C-B777-00CF-7FA8-849FC2767B2F}"/>
                  </a:ext>
                </a:extLst>
              </p:cNvPr>
              <p:cNvSpPr>
                <a:spLocks noChangeArrowheads="1"/>
              </p:cNvSpPr>
              <p:nvPr/>
            </p:nvSpPr>
            <p:spPr bwMode="auto">
              <a:xfrm>
                <a:off x="3596" y="4553"/>
                <a:ext cx="2841" cy="1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61" name="Freeform 60">
                <a:extLst>
                  <a:ext uri="{FF2B5EF4-FFF2-40B4-BE49-F238E27FC236}">
                    <a16:creationId xmlns:a16="http://schemas.microsoft.com/office/drawing/2014/main" id="{BE213477-D4A0-8172-E4B0-7EFAA3506015}"/>
                  </a:ext>
                </a:extLst>
              </p:cNvPr>
              <p:cNvSpPr>
                <a:spLocks noEditPoints="1"/>
              </p:cNvSpPr>
              <p:nvPr/>
            </p:nvSpPr>
            <p:spPr bwMode="auto">
              <a:xfrm>
                <a:off x="3578" y="4535"/>
                <a:ext cx="2878" cy="1223"/>
              </a:xfrm>
              <a:custGeom>
                <a:avLst/>
                <a:gdLst>
                  <a:gd name="T0" fmla="*/ 2784 w 2878"/>
                  <a:gd name="T1" fmla="*/ 0 h 1223"/>
                  <a:gd name="T2" fmla="*/ 2595 w 2878"/>
                  <a:gd name="T3" fmla="*/ 0 h 1223"/>
                  <a:gd name="T4" fmla="*/ 2444 w 2878"/>
                  <a:gd name="T5" fmla="*/ 37 h 1223"/>
                  <a:gd name="T6" fmla="*/ 2331 w 2878"/>
                  <a:gd name="T7" fmla="*/ 37 h 1223"/>
                  <a:gd name="T8" fmla="*/ 2256 w 2878"/>
                  <a:gd name="T9" fmla="*/ 37 h 1223"/>
                  <a:gd name="T10" fmla="*/ 2105 w 2878"/>
                  <a:gd name="T11" fmla="*/ 0 h 1223"/>
                  <a:gd name="T12" fmla="*/ 1916 w 2878"/>
                  <a:gd name="T13" fmla="*/ 0 h 1223"/>
                  <a:gd name="T14" fmla="*/ 1766 w 2878"/>
                  <a:gd name="T15" fmla="*/ 37 h 1223"/>
                  <a:gd name="T16" fmla="*/ 1653 w 2878"/>
                  <a:gd name="T17" fmla="*/ 37 h 1223"/>
                  <a:gd name="T18" fmla="*/ 1577 w 2878"/>
                  <a:gd name="T19" fmla="*/ 37 h 1223"/>
                  <a:gd name="T20" fmla="*/ 1426 w 2878"/>
                  <a:gd name="T21" fmla="*/ 0 h 1223"/>
                  <a:gd name="T22" fmla="*/ 1238 w 2878"/>
                  <a:gd name="T23" fmla="*/ 0 h 1223"/>
                  <a:gd name="T24" fmla="*/ 1087 w 2878"/>
                  <a:gd name="T25" fmla="*/ 37 h 1223"/>
                  <a:gd name="T26" fmla="*/ 974 w 2878"/>
                  <a:gd name="T27" fmla="*/ 37 h 1223"/>
                  <a:gd name="T28" fmla="*/ 899 w 2878"/>
                  <a:gd name="T29" fmla="*/ 37 h 1223"/>
                  <a:gd name="T30" fmla="*/ 748 w 2878"/>
                  <a:gd name="T31" fmla="*/ 0 h 1223"/>
                  <a:gd name="T32" fmla="*/ 559 w 2878"/>
                  <a:gd name="T33" fmla="*/ 0 h 1223"/>
                  <a:gd name="T34" fmla="*/ 409 w 2878"/>
                  <a:gd name="T35" fmla="*/ 37 h 1223"/>
                  <a:gd name="T36" fmla="*/ 296 w 2878"/>
                  <a:gd name="T37" fmla="*/ 37 h 1223"/>
                  <a:gd name="T38" fmla="*/ 220 w 2878"/>
                  <a:gd name="T39" fmla="*/ 37 h 1223"/>
                  <a:gd name="T40" fmla="*/ 69 w 2878"/>
                  <a:gd name="T41" fmla="*/ 0 h 1223"/>
                  <a:gd name="T42" fmla="*/ 0 w 2878"/>
                  <a:gd name="T43" fmla="*/ 155 h 1223"/>
                  <a:gd name="T44" fmla="*/ 37 w 2878"/>
                  <a:gd name="T45" fmla="*/ 305 h 1223"/>
                  <a:gd name="T46" fmla="*/ 37 w 2878"/>
                  <a:gd name="T47" fmla="*/ 418 h 1223"/>
                  <a:gd name="T48" fmla="*/ 37 w 2878"/>
                  <a:gd name="T49" fmla="*/ 493 h 1223"/>
                  <a:gd name="T50" fmla="*/ 0 w 2878"/>
                  <a:gd name="T51" fmla="*/ 643 h 1223"/>
                  <a:gd name="T52" fmla="*/ 0 w 2878"/>
                  <a:gd name="T53" fmla="*/ 831 h 1223"/>
                  <a:gd name="T54" fmla="*/ 37 w 2878"/>
                  <a:gd name="T55" fmla="*/ 981 h 1223"/>
                  <a:gd name="T56" fmla="*/ 37 w 2878"/>
                  <a:gd name="T57" fmla="*/ 1093 h 1223"/>
                  <a:gd name="T58" fmla="*/ 20 w 2878"/>
                  <a:gd name="T59" fmla="*/ 1223 h 1223"/>
                  <a:gd name="T60" fmla="*/ 133 w 2878"/>
                  <a:gd name="T61" fmla="*/ 1186 h 1223"/>
                  <a:gd name="T62" fmla="*/ 209 w 2878"/>
                  <a:gd name="T63" fmla="*/ 1186 h 1223"/>
                  <a:gd name="T64" fmla="*/ 359 w 2878"/>
                  <a:gd name="T65" fmla="*/ 1223 h 1223"/>
                  <a:gd name="T66" fmla="*/ 548 w 2878"/>
                  <a:gd name="T67" fmla="*/ 1223 h 1223"/>
                  <a:gd name="T68" fmla="*/ 699 w 2878"/>
                  <a:gd name="T69" fmla="*/ 1186 h 1223"/>
                  <a:gd name="T70" fmla="*/ 812 w 2878"/>
                  <a:gd name="T71" fmla="*/ 1186 h 1223"/>
                  <a:gd name="T72" fmla="*/ 887 w 2878"/>
                  <a:gd name="T73" fmla="*/ 1186 h 1223"/>
                  <a:gd name="T74" fmla="*/ 1038 w 2878"/>
                  <a:gd name="T75" fmla="*/ 1223 h 1223"/>
                  <a:gd name="T76" fmla="*/ 1227 w 2878"/>
                  <a:gd name="T77" fmla="*/ 1223 h 1223"/>
                  <a:gd name="T78" fmla="*/ 1377 w 2878"/>
                  <a:gd name="T79" fmla="*/ 1186 h 1223"/>
                  <a:gd name="T80" fmla="*/ 1490 w 2878"/>
                  <a:gd name="T81" fmla="*/ 1186 h 1223"/>
                  <a:gd name="T82" fmla="*/ 1566 w 2878"/>
                  <a:gd name="T83" fmla="*/ 1186 h 1223"/>
                  <a:gd name="T84" fmla="*/ 1717 w 2878"/>
                  <a:gd name="T85" fmla="*/ 1223 h 1223"/>
                  <a:gd name="T86" fmla="*/ 1905 w 2878"/>
                  <a:gd name="T87" fmla="*/ 1223 h 1223"/>
                  <a:gd name="T88" fmla="*/ 2056 w 2878"/>
                  <a:gd name="T89" fmla="*/ 1186 h 1223"/>
                  <a:gd name="T90" fmla="*/ 2169 w 2878"/>
                  <a:gd name="T91" fmla="*/ 1186 h 1223"/>
                  <a:gd name="T92" fmla="*/ 2244 w 2878"/>
                  <a:gd name="T93" fmla="*/ 1186 h 1223"/>
                  <a:gd name="T94" fmla="*/ 2395 w 2878"/>
                  <a:gd name="T95" fmla="*/ 1223 h 1223"/>
                  <a:gd name="T96" fmla="*/ 2584 w 2878"/>
                  <a:gd name="T97" fmla="*/ 1223 h 1223"/>
                  <a:gd name="T98" fmla="*/ 2734 w 2878"/>
                  <a:gd name="T99" fmla="*/ 1186 h 1223"/>
                  <a:gd name="T100" fmla="*/ 2848 w 2878"/>
                  <a:gd name="T101" fmla="*/ 1186 h 1223"/>
                  <a:gd name="T102" fmla="*/ 2840 w 2878"/>
                  <a:gd name="T103" fmla="*/ 1103 h 1223"/>
                  <a:gd name="T104" fmla="*/ 2840 w 2878"/>
                  <a:gd name="T105" fmla="*/ 990 h 1223"/>
                  <a:gd name="T106" fmla="*/ 2840 w 2878"/>
                  <a:gd name="T107" fmla="*/ 915 h 1223"/>
                  <a:gd name="T108" fmla="*/ 2878 w 2878"/>
                  <a:gd name="T109" fmla="*/ 765 h 1223"/>
                  <a:gd name="T110" fmla="*/ 2878 w 2878"/>
                  <a:gd name="T111" fmla="*/ 578 h 1223"/>
                  <a:gd name="T112" fmla="*/ 2840 w 2878"/>
                  <a:gd name="T113" fmla="*/ 428 h 1223"/>
                  <a:gd name="T114" fmla="*/ 2840 w 2878"/>
                  <a:gd name="T115" fmla="*/ 315 h 1223"/>
                  <a:gd name="T116" fmla="*/ 2840 w 2878"/>
                  <a:gd name="T117" fmla="*/ 240 h 1223"/>
                  <a:gd name="T118" fmla="*/ 2878 w 2878"/>
                  <a:gd name="T119" fmla="*/ 9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8" h="1223">
                    <a:moveTo>
                      <a:pt x="2859" y="37"/>
                    </a:moveTo>
                    <a:lnTo>
                      <a:pt x="2821" y="37"/>
                    </a:lnTo>
                    <a:lnTo>
                      <a:pt x="2821" y="0"/>
                    </a:lnTo>
                    <a:lnTo>
                      <a:pt x="2859" y="0"/>
                    </a:lnTo>
                    <a:lnTo>
                      <a:pt x="2859" y="37"/>
                    </a:lnTo>
                    <a:close/>
                    <a:moveTo>
                      <a:pt x="2784" y="37"/>
                    </a:moveTo>
                    <a:lnTo>
                      <a:pt x="2746" y="37"/>
                    </a:lnTo>
                    <a:lnTo>
                      <a:pt x="2746" y="0"/>
                    </a:lnTo>
                    <a:lnTo>
                      <a:pt x="2784" y="0"/>
                    </a:lnTo>
                    <a:lnTo>
                      <a:pt x="2784" y="37"/>
                    </a:lnTo>
                    <a:close/>
                    <a:moveTo>
                      <a:pt x="2708" y="37"/>
                    </a:moveTo>
                    <a:lnTo>
                      <a:pt x="2671" y="37"/>
                    </a:lnTo>
                    <a:lnTo>
                      <a:pt x="2671" y="0"/>
                    </a:lnTo>
                    <a:lnTo>
                      <a:pt x="2708" y="0"/>
                    </a:lnTo>
                    <a:lnTo>
                      <a:pt x="2708" y="37"/>
                    </a:lnTo>
                    <a:close/>
                    <a:moveTo>
                      <a:pt x="2633" y="37"/>
                    </a:moveTo>
                    <a:lnTo>
                      <a:pt x="2595" y="37"/>
                    </a:lnTo>
                    <a:lnTo>
                      <a:pt x="2595" y="0"/>
                    </a:lnTo>
                    <a:lnTo>
                      <a:pt x="2633" y="0"/>
                    </a:lnTo>
                    <a:lnTo>
                      <a:pt x="2633" y="37"/>
                    </a:lnTo>
                    <a:close/>
                    <a:moveTo>
                      <a:pt x="2557" y="37"/>
                    </a:moveTo>
                    <a:lnTo>
                      <a:pt x="2520" y="37"/>
                    </a:lnTo>
                    <a:lnTo>
                      <a:pt x="2520" y="0"/>
                    </a:lnTo>
                    <a:lnTo>
                      <a:pt x="2557" y="0"/>
                    </a:lnTo>
                    <a:lnTo>
                      <a:pt x="2557" y="37"/>
                    </a:lnTo>
                    <a:close/>
                    <a:moveTo>
                      <a:pt x="2482" y="37"/>
                    </a:moveTo>
                    <a:lnTo>
                      <a:pt x="2444" y="37"/>
                    </a:lnTo>
                    <a:lnTo>
                      <a:pt x="2444" y="0"/>
                    </a:lnTo>
                    <a:lnTo>
                      <a:pt x="2482" y="0"/>
                    </a:lnTo>
                    <a:lnTo>
                      <a:pt x="2482" y="37"/>
                    </a:lnTo>
                    <a:close/>
                    <a:moveTo>
                      <a:pt x="2406" y="37"/>
                    </a:moveTo>
                    <a:lnTo>
                      <a:pt x="2369" y="37"/>
                    </a:lnTo>
                    <a:lnTo>
                      <a:pt x="2369" y="0"/>
                    </a:lnTo>
                    <a:lnTo>
                      <a:pt x="2406" y="0"/>
                    </a:lnTo>
                    <a:lnTo>
                      <a:pt x="2406" y="37"/>
                    </a:lnTo>
                    <a:close/>
                    <a:moveTo>
                      <a:pt x="2331" y="37"/>
                    </a:moveTo>
                    <a:lnTo>
                      <a:pt x="2293" y="37"/>
                    </a:lnTo>
                    <a:lnTo>
                      <a:pt x="2293" y="0"/>
                    </a:lnTo>
                    <a:lnTo>
                      <a:pt x="2331" y="0"/>
                    </a:lnTo>
                    <a:lnTo>
                      <a:pt x="2331" y="37"/>
                    </a:lnTo>
                    <a:close/>
                    <a:moveTo>
                      <a:pt x="2256" y="37"/>
                    </a:moveTo>
                    <a:lnTo>
                      <a:pt x="2218" y="37"/>
                    </a:lnTo>
                    <a:lnTo>
                      <a:pt x="2218" y="0"/>
                    </a:lnTo>
                    <a:lnTo>
                      <a:pt x="2256" y="0"/>
                    </a:lnTo>
                    <a:lnTo>
                      <a:pt x="2256" y="37"/>
                    </a:lnTo>
                    <a:close/>
                    <a:moveTo>
                      <a:pt x="2180" y="37"/>
                    </a:moveTo>
                    <a:lnTo>
                      <a:pt x="2143" y="37"/>
                    </a:lnTo>
                    <a:lnTo>
                      <a:pt x="2143" y="0"/>
                    </a:lnTo>
                    <a:lnTo>
                      <a:pt x="2180" y="0"/>
                    </a:lnTo>
                    <a:lnTo>
                      <a:pt x="2180" y="37"/>
                    </a:lnTo>
                    <a:close/>
                    <a:moveTo>
                      <a:pt x="2105" y="37"/>
                    </a:moveTo>
                    <a:lnTo>
                      <a:pt x="2067" y="37"/>
                    </a:lnTo>
                    <a:lnTo>
                      <a:pt x="2067" y="0"/>
                    </a:lnTo>
                    <a:lnTo>
                      <a:pt x="2105" y="0"/>
                    </a:lnTo>
                    <a:lnTo>
                      <a:pt x="2105" y="37"/>
                    </a:lnTo>
                    <a:close/>
                    <a:moveTo>
                      <a:pt x="2030" y="37"/>
                    </a:moveTo>
                    <a:lnTo>
                      <a:pt x="1992" y="37"/>
                    </a:lnTo>
                    <a:lnTo>
                      <a:pt x="1992" y="0"/>
                    </a:lnTo>
                    <a:lnTo>
                      <a:pt x="2030" y="0"/>
                    </a:lnTo>
                    <a:lnTo>
                      <a:pt x="2030" y="37"/>
                    </a:lnTo>
                    <a:close/>
                    <a:moveTo>
                      <a:pt x="1954" y="37"/>
                    </a:moveTo>
                    <a:lnTo>
                      <a:pt x="1916" y="37"/>
                    </a:lnTo>
                    <a:lnTo>
                      <a:pt x="1916" y="0"/>
                    </a:lnTo>
                    <a:lnTo>
                      <a:pt x="1954" y="0"/>
                    </a:lnTo>
                    <a:lnTo>
                      <a:pt x="1954" y="37"/>
                    </a:lnTo>
                    <a:close/>
                    <a:moveTo>
                      <a:pt x="1879" y="37"/>
                    </a:moveTo>
                    <a:lnTo>
                      <a:pt x="1841" y="37"/>
                    </a:lnTo>
                    <a:lnTo>
                      <a:pt x="1841" y="0"/>
                    </a:lnTo>
                    <a:lnTo>
                      <a:pt x="1879" y="0"/>
                    </a:lnTo>
                    <a:lnTo>
                      <a:pt x="1879" y="37"/>
                    </a:lnTo>
                    <a:close/>
                    <a:moveTo>
                      <a:pt x="1803" y="37"/>
                    </a:moveTo>
                    <a:lnTo>
                      <a:pt x="1766" y="37"/>
                    </a:lnTo>
                    <a:lnTo>
                      <a:pt x="1766" y="0"/>
                    </a:lnTo>
                    <a:lnTo>
                      <a:pt x="1803" y="0"/>
                    </a:lnTo>
                    <a:lnTo>
                      <a:pt x="1803" y="37"/>
                    </a:lnTo>
                    <a:close/>
                    <a:moveTo>
                      <a:pt x="1728" y="37"/>
                    </a:moveTo>
                    <a:lnTo>
                      <a:pt x="1690" y="37"/>
                    </a:lnTo>
                    <a:lnTo>
                      <a:pt x="1690" y="0"/>
                    </a:lnTo>
                    <a:lnTo>
                      <a:pt x="1728" y="0"/>
                    </a:lnTo>
                    <a:lnTo>
                      <a:pt x="1728" y="37"/>
                    </a:lnTo>
                    <a:close/>
                    <a:moveTo>
                      <a:pt x="1653" y="37"/>
                    </a:moveTo>
                    <a:lnTo>
                      <a:pt x="1615" y="37"/>
                    </a:lnTo>
                    <a:lnTo>
                      <a:pt x="1615" y="0"/>
                    </a:lnTo>
                    <a:lnTo>
                      <a:pt x="1653" y="0"/>
                    </a:lnTo>
                    <a:lnTo>
                      <a:pt x="1653" y="37"/>
                    </a:lnTo>
                    <a:close/>
                    <a:moveTo>
                      <a:pt x="1577" y="37"/>
                    </a:moveTo>
                    <a:lnTo>
                      <a:pt x="1540" y="37"/>
                    </a:lnTo>
                    <a:lnTo>
                      <a:pt x="1540" y="0"/>
                    </a:lnTo>
                    <a:lnTo>
                      <a:pt x="1577" y="0"/>
                    </a:lnTo>
                    <a:lnTo>
                      <a:pt x="1577" y="37"/>
                    </a:lnTo>
                    <a:close/>
                    <a:moveTo>
                      <a:pt x="1502" y="37"/>
                    </a:moveTo>
                    <a:lnTo>
                      <a:pt x="1464" y="37"/>
                    </a:lnTo>
                    <a:lnTo>
                      <a:pt x="1464" y="0"/>
                    </a:lnTo>
                    <a:lnTo>
                      <a:pt x="1502" y="0"/>
                    </a:lnTo>
                    <a:lnTo>
                      <a:pt x="1502" y="37"/>
                    </a:lnTo>
                    <a:close/>
                    <a:moveTo>
                      <a:pt x="1426" y="37"/>
                    </a:moveTo>
                    <a:lnTo>
                      <a:pt x="1389" y="37"/>
                    </a:lnTo>
                    <a:lnTo>
                      <a:pt x="1389" y="0"/>
                    </a:lnTo>
                    <a:lnTo>
                      <a:pt x="1426" y="0"/>
                    </a:lnTo>
                    <a:lnTo>
                      <a:pt x="1426" y="37"/>
                    </a:lnTo>
                    <a:close/>
                    <a:moveTo>
                      <a:pt x="1351" y="37"/>
                    </a:moveTo>
                    <a:lnTo>
                      <a:pt x="1313" y="37"/>
                    </a:lnTo>
                    <a:lnTo>
                      <a:pt x="1313" y="0"/>
                    </a:lnTo>
                    <a:lnTo>
                      <a:pt x="1351" y="0"/>
                    </a:lnTo>
                    <a:lnTo>
                      <a:pt x="1351" y="37"/>
                    </a:lnTo>
                    <a:close/>
                    <a:moveTo>
                      <a:pt x="1275" y="37"/>
                    </a:moveTo>
                    <a:lnTo>
                      <a:pt x="1238" y="37"/>
                    </a:lnTo>
                    <a:lnTo>
                      <a:pt x="1238" y="0"/>
                    </a:lnTo>
                    <a:lnTo>
                      <a:pt x="1275" y="0"/>
                    </a:lnTo>
                    <a:lnTo>
                      <a:pt x="1275" y="37"/>
                    </a:lnTo>
                    <a:close/>
                    <a:moveTo>
                      <a:pt x="1200" y="37"/>
                    </a:moveTo>
                    <a:lnTo>
                      <a:pt x="1162" y="37"/>
                    </a:lnTo>
                    <a:lnTo>
                      <a:pt x="1162" y="0"/>
                    </a:lnTo>
                    <a:lnTo>
                      <a:pt x="1200" y="0"/>
                    </a:lnTo>
                    <a:lnTo>
                      <a:pt x="1200" y="37"/>
                    </a:lnTo>
                    <a:close/>
                    <a:moveTo>
                      <a:pt x="1125" y="37"/>
                    </a:moveTo>
                    <a:lnTo>
                      <a:pt x="1087" y="37"/>
                    </a:lnTo>
                    <a:lnTo>
                      <a:pt x="1087" y="0"/>
                    </a:lnTo>
                    <a:lnTo>
                      <a:pt x="1125" y="0"/>
                    </a:lnTo>
                    <a:lnTo>
                      <a:pt x="1125" y="37"/>
                    </a:lnTo>
                    <a:close/>
                    <a:moveTo>
                      <a:pt x="1049" y="37"/>
                    </a:moveTo>
                    <a:lnTo>
                      <a:pt x="1012" y="37"/>
                    </a:lnTo>
                    <a:lnTo>
                      <a:pt x="1012" y="0"/>
                    </a:lnTo>
                    <a:lnTo>
                      <a:pt x="1049" y="0"/>
                    </a:lnTo>
                    <a:lnTo>
                      <a:pt x="1049" y="37"/>
                    </a:lnTo>
                    <a:close/>
                    <a:moveTo>
                      <a:pt x="974" y="37"/>
                    </a:moveTo>
                    <a:lnTo>
                      <a:pt x="936" y="37"/>
                    </a:lnTo>
                    <a:lnTo>
                      <a:pt x="936" y="0"/>
                    </a:lnTo>
                    <a:lnTo>
                      <a:pt x="974" y="0"/>
                    </a:lnTo>
                    <a:lnTo>
                      <a:pt x="974" y="37"/>
                    </a:lnTo>
                    <a:close/>
                    <a:moveTo>
                      <a:pt x="899" y="37"/>
                    </a:moveTo>
                    <a:lnTo>
                      <a:pt x="861" y="37"/>
                    </a:lnTo>
                    <a:lnTo>
                      <a:pt x="861" y="0"/>
                    </a:lnTo>
                    <a:lnTo>
                      <a:pt x="899" y="0"/>
                    </a:lnTo>
                    <a:lnTo>
                      <a:pt x="899" y="37"/>
                    </a:lnTo>
                    <a:close/>
                    <a:moveTo>
                      <a:pt x="823" y="37"/>
                    </a:moveTo>
                    <a:lnTo>
                      <a:pt x="786" y="37"/>
                    </a:lnTo>
                    <a:lnTo>
                      <a:pt x="786" y="0"/>
                    </a:lnTo>
                    <a:lnTo>
                      <a:pt x="823" y="0"/>
                    </a:lnTo>
                    <a:lnTo>
                      <a:pt x="823" y="37"/>
                    </a:lnTo>
                    <a:close/>
                    <a:moveTo>
                      <a:pt x="748" y="37"/>
                    </a:moveTo>
                    <a:lnTo>
                      <a:pt x="710" y="37"/>
                    </a:lnTo>
                    <a:lnTo>
                      <a:pt x="710" y="0"/>
                    </a:lnTo>
                    <a:lnTo>
                      <a:pt x="748" y="0"/>
                    </a:lnTo>
                    <a:lnTo>
                      <a:pt x="748" y="37"/>
                    </a:lnTo>
                    <a:close/>
                    <a:moveTo>
                      <a:pt x="672" y="37"/>
                    </a:moveTo>
                    <a:lnTo>
                      <a:pt x="635" y="37"/>
                    </a:lnTo>
                    <a:lnTo>
                      <a:pt x="635" y="0"/>
                    </a:lnTo>
                    <a:lnTo>
                      <a:pt x="672" y="0"/>
                    </a:lnTo>
                    <a:lnTo>
                      <a:pt x="672" y="37"/>
                    </a:lnTo>
                    <a:close/>
                    <a:moveTo>
                      <a:pt x="597" y="37"/>
                    </a:moveTo>
                    <a:lnTo>
                      <a:pt x="559" y="37"/>
                    </a:lnTo>
                    <a:lnTo>
                      <a:pt x="559" y="0"/>
                    </a:lnTo>
                    <a:lnTo>
                      <a:pt x="597" y="0"/>
                    </a:lnTo>
                    <a:lnTo>
                      <a:pt x="597" y="37"/>
                    </a:lnTo>
                    <a:close/>
                    <a:moveTo>
                      <a:pt x="522" y="37"/>
                    </a:moveTo>
                    <a:lnTo>
                      <a:pt x="484" y="37"/>
                    </a:lnTo>
                    <a:lnTo>
                      <a:pt x="484" y="0"/>
                    </a:lnTo>
                    <a:lnTo>
                      <a:pt x="522" y="0"/>
                    </a:lnTo>
                    <a:lnTo>
                      <a:pt x="522" y="37"/>
                    </a:lnTo>
                    <a:close/>
                    <a:moveTo>
                      <a:pt x="446" y="37"/>
                    </a:moveTo>
                    <a:lnTo>
                      <a:pt x="409" y="37"/>
                    </a:lnTo>
                    <a:lnTo>
                      <a:pt x="409" y="0"/>
                    </a:lnTo>
                    <a:lnTo>
                      <a:pt x="446" y="0"/>
                    </a:lnTo>
                    <a:lnTo>
                      <a:pt x="446" y="37"/>
                    </a:lnTo>
                    <a:close/>
                    <a:moveTo>
                      <a:pt x="371" y="37"/>
                    </a:moveTo>
                    <a:lnTo>
                      <a:pt x="333" y="37"/>
                    </a:lnTo>
                    <a:lnTo>
                      <a:pt x="333" y="0"/>
                    </a:lnTo>
                    <a:lnTo>
                      <a:pt x="371" y="0"/>
                    </a:lnTo>
                    <a:lnTo>
                      <a:pt x="371" y="37"/>
                    </a:lnTo>
                    <a:close/>
                    <a:moveTo>
                      <a:pt x="296" y="37"/>
                    </a:moveTo>
                    <a:lnTo>
                      <a:pt x="258" y="37"/>
                    </a:lnTo>
                    <a:lnTo>
                      <a:pt x="258" y="0"/>
                    </a:lnTo>
                    <a:lnTo>
                      <a:pt x="296" y="0"/>
                    </a:lnTo>
                    <a:lnTo>
                      <a:pt x="296" y="37"/>
                    </a:lnTo>
                    <a:close/>
                    <a:moveTo>
                      <a:pt x="220" y="37"/>
                    </a:moveTo>
                    <a:lnTo>
                      <a:pt x="182" y="37"/>
                    </a:lnTo>
                    <a:lnTo>
                      <a:pt x="182" y="0"/>
                    </a:lnTo>
                    <a:lnTo>
                      <a:pt x="220" y="0"/>
                    </a:lnTo>
                    <a:lnTo>
                      <a:pt x="220" y="37"/>
                    </a:lnTo>
                    <a:close/>
                    <a:moveTo>
                      <a:pt x="145" y="37"/>
                    </a:moveTo>
                    <a:lnTo>
                      <a:pt x="107" y="37"/>
                    </a:lnTo>
                    <a:lnTo>
                      <a:pt x="107" y="0"/>
                    </a:lnTo>
                    <a:lnTo>
                      <a:pt x="145" y="0"/>
                    </a:lnTo>
                    <a:lnTo>
                      <a:pt x="145" y="37"/>
                    </a:lnTo>
                    <a:close/>
                    <a:moveTo>
                      <a:pt x="69" y="37"/>
                    </a:moveTo>
                    <a:lnTo>
                      <a:pt x="31" y="37"/>
                    </a:lnTo>
                    <a:lnTo>
                      <a:pt x="31" y="0"/>
                    </a:lnTo>
                    <a:lnTo>
                      <a:pt x="69" y="0"/>
                    </a:lnTo>
                    <a:lnTo>
                      <a:pt x="69" y="37"/>
                    </a:lnTo>
                    <a:close/>
                    <a:moveTo>
                      <a:pt x="37" y="43"/>
                    </a:moveTo>
                    <a:lnTo>
                      <a:pt x="37" y="80"/>
                    </a:lnTo>
                    <a:lnTo>
                      <a:pt x="0" y="80"/>
                    </a:lnTo>
                    <a:lnTo>
                      <a:pt x="0" y="43"/>
                    </a:lnTo>
                    <a:lnTo>
                      <a:pt x="37" y="43"/>
                    </a:lnTo>
                    <a:close/>
                    <a:moveTo>
                      <a:pt x="37" y="118"/>
                    </a:moveTo>
                    <a:lnTo>
                      <a:pt x="37" y="155"/>
                    </a:lnTo>
                    <a:lnTo>
                      <a:pt x="0" y="155"/>
                    </a:lnTo>
                    <a:lnTo>
                      <a:pt x="0" y="118"/>
                    </a:lnTo>
                    <a:lnTo>
                      <a:pt x="37" y="118"/>
                    </a:lnTo>
                    <a:close/>
                    <a:moveTo>
                      <a:pt x="37" y="193"/>
                    </a:moveTo>
                    <a:lnTo>
                      <a:pt x="37" y="230"/>
                    </a:lnTo>
                    <a:lnTo>
                      <a:pt x="0" y="230"/>
                    </a:lnTo>
                    <a:lnTo>
                      <a:pt x="0" y="193"/>
                    </a:lnTo>
                    <a:lnTo>
                      <a:pt x="37" y="193"/>
                    </a:lnTo>
                    <a:close/>
                    <a:moveTo>
                      <a:pt x="37" y="268"/>
                    </a:moveTo>
                    <a:lnTo>
                      <a:pt x="37" y="305"/>
                    </a:lnTo>
                    <a:lnTo>
                      <a:pt x="0" y="305"/>
                    </a:lnTo>
                    <a:lnTo>
                      <a:pt x="0" y="268"/>
                    </a:lnTo>
                    <a:lnTo>
                      <a:pt x="37" y="268"/>
                    </a:lnTo>
                    <a:close/>
                    <a:moveTo>
                      <a:pt x="37" y="343"/>
                    </a:moveTo>
                    <a:lnTo>
                      <a:pt x="37" y="381"/>
                    </a:lnTo>
                    <a:lnTo>
                      <a:pt x="0" y="381"/>
                    </a:lnTo>
                    <a:lnTo>
                      <a:pt x="0" y="343"/>
                    </a:lnTo>
                    <a:lnTo>
                      <a:pt x="37" y="343"/>
                    </a:lnTo>
                    <a:close/>
                    <a:moveTo>
                      <a:pt x="37" y="418"/>
                    </a:moveTo>
                    <a:lnTo>
                      <a:pt x="37" y="456"/>
                    </a:lnTo>
                    <a:lnTo>
                      <a:pt x="0" y="456"/>
                    </a:lnTo>
                    <a:lnTo>
                      <a:pt x="0" y="418"/>
                    </a:lnTo>
                    <a:lnTo>
                      <a:pt x="37" y="418"/>
                    </a:lnTo>
                    <a:close/>
                    <a:moveTo>
                      <a:pt x="37" y="493"/>
                    </a:moveTo>
                    <a:lnTo>
                      <a:pt x="37" y="531"/>
                    </a:lnTo>
                    <a:lnTo>
                      <a:pt x="0" y="531"/>
                    </a:lnTo>
                    <a:lnTo>
                      <a:pt x="0" y="493"/>
                    </a:lnTo>
                    <a:lnTo>
                      <a:pt x="37" y="493"/>
                    </a:lnTo>
                    <a:close/>
                    <a:moveTo>
                      <a:pt x="37" y="568"/>
                    </a:moveTo>
                    <a:lnTo>
                      <a:pt x="37" y="606"/>
                    </a:lnTo>
                    <a:lnTo>
                      <a:pt x="0" y="606"/>
                    </a:lnTo>
                    <a:lnTo>
                      <a:pt x="0" y="568"/>
                    </a:lnTo>
                    <a:lnTo>
                      <a:pt x="37" y="568"/>
                    </a:lnTo>
                    <a:close/>
                    <a:moveTo>
                      <a:pt x="37" y="643"/>
                    </a:moveTo>
                    <a:lnTo>
                      <a:pt x="37" y="681"/>
                    </a:lnTo>
                    <a:lnTo>
                      <a:pt x="0" y="681"/>
                    </a:lnTo>
                    <a:lnTo>
                      <a:pt x="0" y="643"/>
                    </a:lnTo>
                    <a:lnTo>
                      <a:pt x="37" y="643"/>
                    </a:lnTo>
                    <a:close/>
                    <a:moveTo>
                      <a:pt x="37" y="718"/>
                    </a:moveTo>
                    <a:lnTo>
                      <a:pt x="37" y="756"/>
                    </a:lnTo>
                    <a:lnTo>
                      <a:pt x="0" y="756"/>
                    </a:lnTo>
                    <a:lnTo>
                      <a:pt x="0" y="718"/>
                    </a:lnTo>
                    <a:lnTo>
                      <a:pt x="37" y="718"/>
                    </a:lnTo>
                    <a:close/>
                    <a:moveTo>
                      <a:pt x="37" y="793"/>
                    </a:moveTo>
                    <a:lnTo>
                      <a:pt x="37" y="831"/>
                    </a:lnTo>
                    <a:lnTo>
                      <a:pt x="0" y="831"/>
                    </a:lnTo>
                    <a:lnTo>
                      <a:pt x="0" y="793"/>
                    </a:lnTo>
                    <a:lnTo>
                      <a:pt x="37" y="793"/>
                    </a:lnTo>
                    <a:close/>
                    <a:moveTo>
                      <a:pt x="37" y="868"/>
                    </a:moveTo>
                    <a:lnTo>
                      <a:pt x="37" y="906"/>
                    </a:lnTo>
                    <a:lnTo>
                      <a:pt x="0" y="906"/>
                    </a:lnTo>
                    <a:lnTo>
                      <a:pt x="0" y="868"/>
                    </a:lnTo>
                    <a:lnTo>
                      <a:pt x="37" y="868"/>
                    </a:lnTo>
                    <a:close/>
                    <a:moveTo>
                      <a:pt x="37" y="943"/>
                    </a:moveTo>
                    <a:lnTo>
                      <a:pt x="37" y="981"/>
                    </a:lnTo>
                    <a:lnTo>
                      <a:pt x="0" y="981"/>
                    </a:lnTo>
                    <a:lnTo>
                      <a:pt x="0" y="943"/>
                    </a:lnTo>
                    <a:lnTo>
                      <a:pt x="37" y="943"/>
                    </a:lnTo>
                    <a:close/>
                    <a:moveTo>
                      <a:pt x="37" y="1019"/>
                    </a:moveTo>
                    <a:lnTo>
                      <a:pt x="37" y="1056"/>
                    </a:lnTo>
                    <a:lnTo>
                      <a:pt x="0" y="1056"/>
                    </a:lnTo>
                    <a:lnTo>
                      <a:pt x="0" y="1019"/>
                    </a:lnTo>
                    <a:lnTo>
                      <a:pt x="37" y="1019"/>
                    </a:lnTo>
                    <a:close/>
                    <a:moveTo>
                      <a:pt x="37" y="1093"/>
                    </a:moveTo>
                    <a:lnTo>
                      <a:pt x="37" y="1131"/>
                    </a:lnTo>
                    <a:lnTo>
                      <a:pt x="0" y="1131"/>
                    </a:lnTo>
                    <a:lnTo>
                      <a:pt x="0" y="1093"/>
                    </a:lnTo>
                    <a:lnTo>
                      <a:pt x="37" y="1093"/>
                    </a:lnTo>
                    <a:close/>
                    <a:moveTo>
                      <a:pt x="37" y="1169"/>
                    </a:moveTo>
                    <a:lnTo>
                      <a:pt x="37" y="1204"/>
                    </a:lnTo>
                    <a:lnTo>
                      <a:pt x="18" y="1186"/>
                    </a:lnTo>
                    <a:lnTo>
                      <a:pt x="20" y="1186"/>
                    </a:lnTo>
                    <a:lnTo>
                      <a:pt x="20" y="1223"/>
                    </a:lnTo>
                    <a:lnTo>
                      <a:pt x="0" y="1223"/>
                    </a:lnTo>
                    <a:lnTo>
                      <a:pt x="0" y="1169"/>
                    </a:lnTo>
                    <a:lnTo>
                      <a:pt x="37" y="1169"/>
                    </a:lnTo>
                    <a:close/>
                    <a:moveTo>
                      <a:pt x="58" y="1186"/>
                    </a:moveTo>
                    <a:lnTo>
                      <a:pt x="96" y="1186"/>
                    </a:lnTo>
                    <a:lnTo>
                      <a:pt x="96" y="1223"/>
                    </a:lnTo>
                    <a:lnTo>
                      <a:pt x="58" y="1223"/>
                    </a:lnTo>
                    <a:lnTo>
                      <a:pt x="58" y="1186"/>
                    </a:lnTo>
                    <a:close/>
                    <a:moveTo>
                      <a:pt x="133" y="1186"/>
                    </a:moveTo>
                    <a:lnTo>
                      <a:pt x="171" y="1186"/>
                    </a:lnTo>
                    <a:lnTo>
                      <a:pt x="171" y="1223"/>
                    </a:lnTo>
                    <a:lnTo>
                      <a:pt x="133" y="1223"/>
                    </a:lnTo>
                    <a:lnTo>
                      <a:pt x="133" y="1186"/>
                    </a:lnTo>
                    <a:close/>
                    <a:moveTo>
                      <a:pt x="209" y="1186"/>
                    </a:moveTo>
                    <a:lnTo>
                      <a:pt x="246" y="1186"/>
                    </a:lnTo>
                    <a:lnTo>
                      <a:pt x="246" y="1223"/>
                    </a:lnTo>
                    <a:lnTo>
                      <a:pt x="209" y="1223"/>
                    </a:lnTo>
                    <a:lnTo>
                      <a:pt x="209" y="1186"/>
                    </a:lnTo>
                    <a:close/>
                    <a:moveTo>
                      <a:pt x="284" y="1186"/>
                    </a:moveTo>
                    <a:lnTo>
                      <a:pt x="322" y="1186"/>
                    </a:lnTo>
                    <a:lnTo>
                      <a:pt x="322" y="1223"/>
                    </a:lnTo>
                    <a:lnTo>
                      <a:pt x="284" y="1223"/>
                    </a:lnTo>
                    <a:lnTo>
                      <a:pt x="284" y="1186"/>
                    </a:lnTo>
                    <a:close/>
                    <a:moveTo>
                      <a:pt x="359" y="1186"/>
                    </a:moveTo>
                    <a:lnTo>
                      <a:pt x="397" y="1186"/>
                    </a:lnTo>
                    <a:lnTo>
                      <a:pt x="397" y="1223"/>
                    </a:lnTo>
                    <a:lnTo>
                      <a:pt x="359" y="1223"/>
                    </a:lnTo>
                    <a:lnTo>
                      <a:pt x="359" y="1186"/>
                    </a:lnTo>
                    <a:close/>
                    <a:moveTo>
                      <a:pt x="435" y="1186"/>
                    </a:moveTo>
                    <a:lnTo>
                      <a:pt x="473" y="1186"/>
                    </a:lnTo>
                    <a:lnTo>
                      <a:pt x="473" y="1223"/>
                    </a:lnTo>
                    <a:lnTo>
                      <a:pt x="435" y="1223"/>
                    </a:lnTo>
                    <a:lnTo>
                      <a:pt x="435" y="1186"/>
                    </a:lnTo>
                    <a:close/>
                    <a:moveTo>
                      <a:pt x="510" y="1186"/>
                    </a:moveTo>
                    <a:lnTo>
                      <a:pt x="548" y="1186"/>
                    </a:lnTo>
                    <a:lnTo>
                      <a:pt x="548" y="1223"/>
                    </a:lnTo>
                    <a:lnTo>
                      <a:pt x="510" y="1223"/>
                    </a:lnTo>
                    <a:lnTo>
                      <a:pt x="510" y="1186"/>
                    </a:lnTo>
                    <a:close/>
                    <a:moveTo>
                      <a:pt x="586" y="1186"/>
                    </a:moveTo>
                    <a:lnTo>
                      <a:pt x="624" y="1186"/>
                    </a:lnTo>
                    <a:lnTo>
                      <a:pt x="624" y="1223"/>
                    </a:lnTo>
                    <a:lnTo>
                      <a:pt x="586" y="1223"/>
                    </a:lnTo>
                    <a:lnTo>
                      <a:pt x="586" y="1186"/>
                    </a:lnTo>
                    <a:close/>
                    <a:moveTo>
                      <a:pt x="661" y="1186"/>
                    </a:moveTo>
                    <a:lnTo>
                      <a:pt x="699" y="1186"/>
                    </a:lnTo>
                    <a:lnTo>
                      <a:pt x="699" y="1223"/>
                    </a:lnTo>
                    <a:lnTo>
                      <a:pt x="661" y="1223"/>
                    </a:lnTo>
                    <a:lnTo>
                      <a:pt x="661" y="1186"/>
                    </a:lnTo>
                    <a:close/>
                    <a:moveTo>
                      <a:pt x="737" y="1186"/>
                    </a:moveTo>
                    <a:lnTo>
                      <a:pt x="774" y="1186"/>
                    </a:lnTo>
                    <a:lnTo>
                      <a:pt x="774" y="1223"/>
                    </a:lnTo>
                    <a:lnTo>
                      <a:pt x="737" y="1223"/>
                    </a:lnTo>
                    <a:lnTo>
                      <a:pt x="737" y="1186"/>
                    </a:lnTo>
                    <a:close/>
                    <a:moveTo>
                      <a:pt x="812" y="1186"/>
                    </a:moveTo>
                    <a:lnTo>
                      <a:pt x="850" y="1186"/>
                    </a:lnTo>
                    <a:lnTo>
                      <a:pt x="850" y="1223"/>
                    </a:lnTo>
                    <a:lnTo>
                      <a:pt x="812" y="1223"/>
                    </a:lnTo>
                    <a:lnTo>
                      <a:pt x="812" y="1186"/>
                    </a:lnTo>
                    <a:close/>
                    <a:moveTo>
                      <a:pt x="887" y="1186"/>
                    </a:moveTo>
                    <a:lnTo>
                      <a:pt x="925" y="1186"/>
                    </a:lnTo>
                    <a:lnTo>
                      <a:pt x="925" y="1223"/>
                    </a:lnTo>
                    <a:lnTo>
                      <a:pt x="887" y="1223"/>
                    </a:lnTo>
                    <a:lnTo>
                      <a:pt x="887" y="1186"/>
                    </a:lnTo>
                    <a:close/>
                    <a:moveTo>
                      <a:pt x="963" y="1186"/>
                    </a:moveTo>
                    <a:lnTo>
                      <a:pt x="1000" y="1186"/>
                    </a:lnTo>
                    <a:lnTo>
                      <a:pt x="1000" y="1223"/>
                    </a:lnTo>
                    <a:lnTo>
                      <a:pt x="963" y="1223"/>
                    </a:lnTo>
                    <a:lnTo>
                      <a:pt x="963" y="1186"/>
                    </a:lnTo>
                    <a:close/>
                    <a:moveTo>
                      <a:pt x="1038" y="1186"/>
                    </a:moveTo>
                    <a:lnTo>
                      <a:pt x="1076" y="1186"/>
                    </a:lnTo>
                    <a:lnTo>
                      <a:pt x="1076" y="1223"/>
                    </a:lnTo>
                    <a:lnTo>
                      <a:pt x="1038" y="1223"/>
                    </a:lnTo>
                    <a:lnTo>
                      <a:pt x="1038" y="1186"/>
                    </a:lnTo>
                    <a:close/>
                    <a:moveTo>
                      <a:pt x="1113" y="1186"/>
                    </a:moveTo>
                    <a:lnTo>
                      <a:pt x="1151" y="1186"/>
                    </a:lnTo>
                    <a:lnTo>
                      <a:pt x="1151" y="1223"/>
                    </a:lnTo>
                    <a:lnTo>
                      <a:pt x="1113" y="1223"/>
                    </a:lnTo>
                    <a:lnTo>
                      <a:pt x="1113" y="1186"/>
                    </a:lnTo>
                    <a:close/>
                    <a:moveTo>
                      <a:pt x="1189" y="1186"/>
                    </a:moveTo>
                    <a:lnTo>
                      <a:pt x="1227" y="1186"/>
                    </a:lnTo>
                    <a:lnTo>
                      <a:pt x="1227" y="1223"/>
                    </a:lnTo>
                    <a:lnTo>
                      <a:pt x="1189" y="1223"/>
                    </a:lnTo>
                    <a:lnTo>
                      <a:pt x="1189" y="1186"/>
                    </a:lnTo>
                    <a:close/>
                    <a:moveTo>
                      <a:pt x="1264" y="1186"/>
                    </a:moveTo>
                    <a:lnTo>
                      <a:pt x="1302" y="1186"/>
                    </a:lnTo>
                    <a:lnTo>
                      <a:pt x="1302" y="1223"/>
                    </a:lnTo>
                    <a:lnTo>
                      <a:pt x="1264" y="1223"/>
                    </a:lnTo>
                    <a:lnTo>
                      <a:pt x="1264" y="1186"/>
                    </a:lnTo>
                    <a:close/>
                    <a:moveTo>
                      <a:pt x="1340" y="1186"/>
                    </a:moveTo>
                    <a:lnTo>
                      <a:pt x="1377" y="1186"/>
                    </a:lnTo>
                    <a:lnTo>
                      <a:pt x="1377" y="1223"/>
                    </a:lnTo>
                    <a:lnTo>
                      <a:pt x="1340" y="1223"/>
                    </a:lnTo>
                    <a:lnTo>
                      <a:pt x="1340" y="1186"/>
                    </a:lnTo>
                    <a:close/>
                    <a:moveTo>
                      <a:pt x="1415" y="1186"/>
                    </a:moveTo>
                    <a:lnTo>
                      <a:pt x="1453" y="1186"/>
                    </a:lnTo>
                    <a:lnTo>
                      <a:pt x="1453" y="1223"/>
                    </a:lnTo>
                    <a:lnTo>
                      <a:pt x="1415" y="1223"/>
                    </a:lnTo>
                    <a:lnTo>
                      <a:pt x="1415" y="1186"/>
                    </a:lnTo>
                    <a:close/>
                    <a:moveTo>
                      <a:pt x="1490" y="1186"/>
                    </a:moveTo>
                    <a:lnTo>
                      <a:pt x="1528" y="1186"/>
                    </a:lnTo>
                    <a:lnTo>
                      <a:pt x="1528" y="1223"/>
                    </a:lnTo>
                    <a:lnTo>
                      <a:pt x="1490" y="1223"/>
                    </a:lnTo>
                    <a:lnTo>
                      <a:pt x="1490" y="1186"/>
                    </a:lnTo>
                    <a:close/>
                    <a:moveTo>
                      <a:pt x="1566" y="1186"/>
                    </a:moveTo>
                    <a:lnTo>
                      <a:pt x="1603" y="1186"/>
                    </a:lnTo>
                    <a:lnTo>
                      <a:pt x="1603" y="1223"/>
                    </a:lnTo>
                    <a:lnTo>
                      <a:pt x="1566" y="1223"/>
                    </a:lnTo>
                    <a:lnTo>
                      <a:pt x="1566" y="1186"/>
                    </a:lnTo>
                    <a:close/>
                    <a:moveTo>
                      <a:pt x="1641" y="1186"/>
                    </a:moveTo>
                    <a:lnTo>
                      <a:pt x="1679" y="1186"/>
                    </a:lnTo>
                    <a:lnTo>
                      <a:pt x="1679" y="1223"/>
                    </a:lnTo>
                    <a:lnTo>
                      <a:pt x="1641" y="1223"/>
                    </a:lnTo>
                    <a:lnTo>
                      <a:pt x="1641" y="1186"/>
                    </a:lnTo>
                    <a:close/>
                    <a:moveTo>
                      <a:pt x="1717" y="1186"/>
                    </a:moveTo>
                    <a:lnTo>
                      <a:pt x="1754" y="1186"/>
                    </a:lnTo>
                    <a:lnTo>
                      <a:pt x="1754" y="1223"/>
                    </a:lnTo>
                    <a:lnTo>
                      <a:pt x="1717" y="1223"/>
                    </a:lnTo>
                    <a:lnTo>
                      <a:pt x="1717" y="1186"/>
                    </a:lnTo>
                    <a:close/>
                    <a:moveTo>
                      <a:pt x="1792" y="1186"/>
                    </a:moveTo>
                    <a:lnTo>
                      <a:pt x="1830" y="1186"/>
                    </a:lnTo>
                    <a:lnTo>
                      <a:pt x="1830" y="1223"/>
                    </a:lnTo>
                    <a:lnTo>
                      <a:pt x="1792" y="1223"/>
                    </a:lnTo>
                    <a:lnTo>
                      <a:pt x="1792" y="1186"/>
                    </a:lnTo>
                    <a:close/>
                    <a:moveTo>
                      <a:pt x="1868" y="1186"/>
                    </a:moveTo>
                    <a:lnTo>
                      <a:pt x="1905" y="1186"/>
                    </a:lnTo>
                    <a:lnTo>
                      <a:pt x="1905" y="1223"/>
                    </a:lnTo>
                    <a:lnTo>
                      <a:pt x="1868" y="1223"/>
                    </a:lnTo>
                    <a:lnTo>
                      <a:pt x="1868" y="1186"/>
                    </a:lnTo>
                    <a:close/>
                    <a:moveTo>
                      <a:pt x="1943" y="1186"/>
                    </a:moveTo>
                    <a:lnTo>
                      <a:pt x="1981" y="1186"/>
                    </a:lnTo>
                    <a:lnTo>
                      <a:pt x="1981" y="1223"/>
                    </a:lnTo>
                    <a:lnTo>
                      <a:pt x="1943" y="1223"/>
                    </a:lnTo>
                    <a:lnTo>
                      <a:pt x="1943" y="1186"/>
                    </a:lnTo>
                    <a:close/>
                    <a:moveTo>
                      <a:pt x="2018" y="1186"/>
                    </a:moveTo>
                    <a:lnTo>
                      <a:pt x="2056" y="1186"/>
                    </a:lnTo>
                    <a:lnTo>
                      <a:pt x="2056" y="1223"/>
                    </a:lnTo>
                    <a:lnTo>
                      <a:pt x="2018" y="1223"/>
                    </a:lnTo>
                    <a:lnTo>
                      <a:pt x="2018" y="1186"/>
                    </a:lnTo>
                    <a:close/>
                    <a:moveTo>
                      <a:pt x="2094" y="1186"/>
                    </a:moveTo>
                    <a:lnTo>
                      <a:pt x="2131" y="1186"/>
                    </a:lnTo>
                    <a:lnTo>
                      <a:pt x="2131" y="1223"/>
                    </a:lnTo>
                    <a:lnTo>
                      <a:pt x="2094" y="1223"/>
                    </a:lnTo>
                    <a:lnTo>
                      <a:pt x="2094" y="1186"/>
                    </a:lnTo>
                    <a:close/>
                    <a:moveTo>
                      <a:pt x="2169" y="1186"/>
                    </a:moveTo>
                    <a:lnTo>
                      <a:pt x="2207" y="1186"/>
                    </a:lnTo>
                    <a:lnTo>
                      <a:pt x="2207" y="1223"/>
                    </a:lnTo>
                    <a:lnTo>
                      <a:pt x="2169" y="1223"/>
                    </a:lnTo>
                    <a:lnTo>
                      <a:pt x="2169" y="1186"/>
                    </a:lnTo>
                    <a:close/>
                    <a:moveTo>
                      <a:pt x="2244" y="1186"/>
                    </a:moveTo>
                    <a:lnTo>
                      <a:pt x="2282" y="1186"/>
                    </a:lnTo>
                    <a:lnTo>
                      <a:pt x="2282" y="1223"/>
                    </a:lnTo>
                    <a:lnTo>
                      <a:pt x="2244" y="1223"/>
                    </a:lnTo>
                    <a:lnTo>
                      <a:pt x="2244" y="1186"/>
                    </a:lnTo>
                    <a:close/>
                    <a:moveTo>
                      <a:pt x="2320" y="1186"/>
                    </a:moveTo>
                    <a:lnTo>
                      <a:pt x="2358" y="1186"/>
                    </a:lnTo>
                    <a:lnTo>
                      <a:pt x="2358" y="1223"/>
                    </a:lnTo>
                    <a:lnTo>
                      <a:pt x="2320" y="1223"/>
                    </a:lnTo>
                    <a:lnTo>
                      <a:pt x="2320" y="1186"/>
                    </a:lnTo>
                    <a:close/>
                    <a:moveTo>
                      <a:pt x="2395" y="1186"/>
                    </a:moveTo>
                    <a:lnTo>
                      <a:pt x="2433" y="1186"/>
                    </a:lnTo>
                    <a:lnTo>
                      <a:pt x="2433" y="1223"/>
                    </a:lnTo>
                    <a:lnTo>
                      <a:pt x="2395" y="1223"/>
                    </a:lnTo>
                    <a:lnTo>
                      <a:pt x="2395" y="1186"/>
                    </a:lnTo>
                    <a:close/>
                    <a:moveTo>
                      <a:pt x="2471" y="1186"/>
                    </a:moveTo>
                    <a:lnTo>
                      <a:pt x="2508" y="1186"/>
                    </a:lnTo>
                    <a:lnTo>
                      <a:pt x="2508" y="1223"/>
                    </a:lnTo>
                    <a:lnTo>
                      <a:pt x="2471" y="1223"/>
                    </a:lnTo>
                    <a:lnTo>
                      <a:pt x="2471" y="1186"/>
                    </a:lnTo>
                    <a:close/>
                    <a:moveTo>
                      <a:pt x="2546" y="1186"/>
                    </a:moveTo>
                    <a:lnTo>
                      <a:pt x="2584" y="1186"/>
                    </a:lnTo>
                    <a:lnTo>
                      <a:pt x="2584" y="1223"/>
                    </a:lnTo>
                    <a:lnTo>
                      <a:pt x="2546" y="1223"/>
                    </a:lnTo>
                    <a:lnTo>
                      <a:pt x="2546" y="1186"/>
                    </a:lnTo>
                    <a:close/>
                    <a:moveTo>
                      <a:pt x="2621" y="1186"/>
                    </a:moveTo>
                    <a:lnTo>
                      <a:pt x="2659" y="1186"/>
                    </a:lnTo>
                    <a:lnTo>
                      <a:pt x="2659" y="1223"/>
                    </a:lnTo>
                    <a:lnTo>
                      <a:pt x="2621" y="1223"/>
                    </a:lnTo>
                    <a:lnTo>
                      <a:pt x="2621" y="1186"/>
                    </a:lnTo>
                    <a:close/>
                    <a:moveTo>
                      <a:pt x="2697" y="1186"/>
                    </a:moveTo>
                    <a:lnTo>
                      <a:pt x="2734" y="1186"/>
                    </a:lnTo>
                    <a:lnTo>
                      <a:pt x="2734" y="1223"/>
                    </a:lnTo>
                    <a:lnTo>
                      <a:pt x="2697" y="1223"/>
                    </a:lnTo>
                    <a:lnTo>
                      <a:pt x="2697" y="1186"/>
                    </a:lnTo>
                    <a:close/>
                    <a:moveTo>
                      <a:pt x="2772" y="1186"/>
                    </a:moveTo>
                    <a:lnTo>
                      <a:pt x="2810" y="1186"/>
                    </a:lnTo>
                    <a:lnTo>
                      <a:pt x="2810" y="1223"/>
                    </a:lnTo>
                    <a:lnTo>
                      <a:pt x="2772" y="1223"/>
                    </a:lnTo>
                    <a:lnTo>
                      <a:pt x="2772" y="1186"/>
                    </a:lnTo>
                    <a:close/>
                    <a:moveTo>
                      <a:pt x="2848" y="1186"/>
                    </a:moveTo>
                    <a:lnTo>
                      <a:pt x="2859" y="1186"/>
                    </a:lnTo>
                    <a:lnTo>
                      <a:pt x="2840" y="1204"/>
                    </a:lnTo>
                    <a:lnTo>
                      <a:pt x="2840" y="1178"/>
                    </a:lnTo>
                    <a:lnTo>
                      <a:pt x="2878" y="1178"/>
                    </a:lnTo>
                    <a:lnTo>
                      <a:pt x="2878" y="1223"/>
                    </a:lnTo>
                    <a:lnTo>
                      <a:pt x="2848" y="1223"/>
                    </a:lnTo>
                    <a:lnTo>
                      <a:pt x="2848" y="1186"/>
                    </a:lnTo>
                    <a:close/>
                    <a:moveTo>
                      <a:pt x="2840" y="1141"/>
                    </a:moveTo>
                    <a:lnTo>
                      <a:pt x="2840" y="1103"/>
                    </a:lnTo>
                    <a:lnTo>
                      <a:pt x="2878" y="1103"/>
                    </a:lnTo>
                    <a:lnTo>
                      <a:pt x="2878" y="1141"/>
                    </a:lnTo>
                    <a:lnTo>
                      <a:pt x="2840" y="1141"/>
                    </a:lnTo>
                    <a:close/>
                    <a:moveTo>
                      <a:pt x="2840" y="1065"/>
                    </a:moveTo>
                    <a:lnTo>
                      <a:pt x="2840" y="1028"/>
                    </a:lnTo>
                    <a:lnTo>
                      <a:pt x="2878" y="1028"/>
                    </a:lnTo>
                    <a:lnTo>
                      <a:pt x="2878" y="1065"/>
                    </a:lnTo>
                    <a:lnTo>
                      <a:pt x="2840" y="1065"/>
                    </a:lnTo>
                    <a:close/>
                    <a:moveTo>
                      <a:pt x="2840" y="990"/>
                    </a:moveTo>
                    <a:lnTo>
                      <a:pt x="2840" y="953"/>
                    </a:lnTo>
                    <a:lnTo>
                      <a:pt x="2878" y="953"/>
                    </a:lnTo>
                    <a:lnTo>
                      <a:pt x="2878" y="990"/>
                    </a:lnTo>
                    <a:lnTo>
                      <a:pt x="2840" y="990"/>
                    </a:lnTo>
                    <a:close/>
                    <a:moveTo>
                      <a:pt x="2840" y="915"/>
                    </a:moveTo>
                    <a:lnTo>
                      <a:pt x="2840" y="878"/>
                    </a:lnTo>
                    <a:lnTo>
                      <a:pt x="2878" y="878"/>
                    </a:lnTo>
                    <a:lnTo>
                      <a:pt x="2878" y="915"/>
                    </a:lnTo>
                    <a:lnTo>
                      <a:pt x="2840" y="915"/>
                    </a:lnTo>
                    <a:close/>
                    <a:moveTo>
                      <a:pt x="2840" y="840"/>
                    </a:moveTo>
                    <a:lnTo>
                      <a:pt x="2840" y="803"/>
                    </a:lnTo>
                    <a:lnTo>
                      <a:pt x="2878" y="803"/>
                    </a:lnTo>
                    <a:lnTo>
                      <a:pt x="2878" y="840"/>
                    </a:lnTo>
                    <a:lnTo>
                      <a:pt x="2840" y="840"/>
                    </a:lnTo>
                    <a:close/>
                    <a:moveTo>
                      <a:pt x="2840" y="765"/>
                    </a:moveTo>
                    <a:lnTo>
                      <a:pt x="2840" y="728"/>
                    </a:lnTo>
                    <a:lnTo>
                      <a:pt x="2878" y="728"/>
                    </a:lnTo>
                    <a:lnTo>
                      <a:pt x="2878" y="765"/>
                    </a:lnTo>
                    <a:lnTo>
                      <a:pt x="2840" y="765"/>
                    </a:lnTo>
                    <a:close/>
                    <a:moveTo>
                      <a:pt x="2840" y="690"/>
                    </a:moveTo>
                    <a:lnTo>
                      <a:pt x="2840" y="653"/>
                    </a:lnTo>
                    <a:lnTo>
                      <a:pt x="2878" y="653"/>
                    </a:lnTo>
                    <a:lnTo>
                      <a:pt x="2878" y="690"/>
                    </a:lnTo>
                    <a:lnTo>
                      <a:pt x="2840" y="690"/>
                    </a:lnTo>
                    <a:close/>
                    <a:moveTo>
                      <a:pt x="2840" y="615"/>
                    </a:moveTo>
                    <a:lnTo>
                      <a:pt x="2840" y="578"/>
                    </a:lnTo>
                    <a:lnTo>
                      <a:pt x="2878" y="578"/>
                    </a:lnTo>
                    <a:lnTo>
                      <a:pt x="2878" y="615"/>
                    </a:lnTo>
                    <a:lnTo>
                      <a:pt x="2840" y="615"/>
                    </a:lnTo>
                    <a:close/>
                    <a:moveTo>
                      <a:pt x="2840" y="540"/>
                    </a:moveTo>
                    <a:lnTo>
                      <a:pt x="2840" y="502"/>
                    </a:lnTo>
                    <a:lnTo>
                      <a:pt x="2878" y="502"/>
                    </a:lnTo>
                    <a:lnTo>
                      <a:pt x="2878" y="540"/>
                    </a:lnTo>
                    <a:lnTo>
                      <a:pt x="2840" y="540"/>
                    </a:lnTo>
                    <a:close/>
                    <a:moveTo>
                      <a:pt x="2840" y="465"/>
                    </a:moveTo>
                    <a:lnTo>
                      <a:pt x="2840" y="428"/>
                    </a:lnTo>
                    <a:lnTo>
                      <a:pt x="2878" y="428"/>
                    </a:lnTo>
                    <a:lnTo>
                      <a:pt x="2878" y="465"/>
                    </a:lnTo>
                    <a:lnTo>
                      <a:pt x="2840" y="465"/>
                    </a:lnTo>
                    <a:close/>
                    <a:moveTo>
                      <a:pt x="2840" y="390"/>
                    </a:moveTo>
                    <a:lnTo>
                      <a:pt x="2840" y="352"/>
                    </a:lnTo>
                    <a:lnTo>
                      <a:pt x="2878" y="352"/>
                    </a:lnTo>
                    <a:lnTo>
                      <a:pt x="2878" y="390"/>
                    </a:lnTo>
                    <a:lnTo>
                      <a:pt x="2840" y="390"/>
                    </a:lnTo>
                    <a:close/>
                    <a:moveTo>
                      <a:pt x="2840" y="315"/>
                    </a:moveTo>
                    <a:lnTo>
                      <a:pt x="2840" y="277"/>
                    </a:lnTo>
                    <a:lnTo>
                      <a:pt x="2878" y="277"/>
                    </a:lnTo>
                    <a:lnTo>
                      <a:pt x="2878" y="315"/>
                    </a:lnTo>
                    <a:lnTo>
                      <a:pt x="2840" y="315"/>
                    </a:lnTo>
                    <a:close/>
                    <a:moveTo>
                      <a:pt x="2840" y="240"/>
                    </a:moveTo>
                    <a:lnTo>
                      <a:pt x="2840" y="202"/>
                    </a:lnTo>
                    <a:lnTo>
                      <a:pt x="2878" y="202"/>
                    </a:lnTo>
                    <a:lnTo>
                      <a:pt x="2878" y="240"/>
                    </a:lnTo>
                    <a:lnTo>
                      <a:pt x="2840" y="240"/>
                    </a:lnTo>
                    <a:close/>
                    <a:moveTo>
                      <a:pt x="2840" y="165"/>
                    </a:moveTo>
                    <a:lnTo>
                      <a:pt x="2840" y="127"/>
                    </a:lnTo>
                    <a:lnTo>
                      <a:pt x="2878" y="127"/>
                    </a:lnTo>
                    <a:lnTo>
                      <a:pt x="2878" y="165"/>
                    </a:lnTo>
                    <a:lnTo>
                      <a:pt x="2840" y="165"/>
                    </a:lnTo>
                    <a:close/>
                    <a:moveTo>
                      <a:pt x="2840" y="90"/>
                    </a:moveTo>
                    <a:lnTo>
                      <a:pt x="2840" y="52"/>
                    </a:lnTo>
                    <a:lnTo>
                      <a:pt x="2878" y="52"/>
                    </a:lnTo>
                    <a:lnTo>
                      <a:pt x="2878" y="90"/>
                    </a:lnTo>
                    <a:lnTo>
                      <a:pt x="2840" y="90"/>
                    </a:ln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18435" name="Rectangle 63">
              <a:extLst>
                <a:ext uri="{FF2B5EF4-FFF2-40B4-BE49-F238E27FC236}">
                  <a16:creationId xmlns:a16="http://schemas.microsoft.com/office/drawing/2014/main" id="{C0847BC7-FDB9-7EBB-57B1-242A082BB434}"/>
                </a:ext>
              </a:extLst>
            </p:cNvPr>
            <p:cNvSpPr>
              <a:spLocks noChangeArrowheads="1"/>
            </p:cNvSpPr>
            <p:nvPr/>
          </p:nvSpPr>
          <p:spPr bwMode="auto">
            <a:xfrm>
              <a:off x="2596905" y="2985959"/>
              <a:ext cx="1183016"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en-US"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・総合評価が不要</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36" name="Rectangle 65">
              <a:extLst>
                <a:ext uri="{FF2B5EF4-FFF2-40B4-BE49-F238E27FC236}">
                  <a16:creationId xmlns:a16="http://schemas.microsoft.com/office/drawing/2014/main" id="{30BD3303-DA84-C9B1-29C1-B6D4BCE2D6FF}"/>
                </a:ext>
              </a:extLst>
            </p:cNvPr>
            <p:cNvSpPr>
              <a:spLocks noChangeArrowheads="1"/>
            </p:cNvSpPr>
            <p:nvPr/>
          </p:nvSpPr>
          <p:spPr bwMode="auto">
            <a:xfrm>
              <a:off x="3736908" y="2992755"/>
              <a:ext cx="46488" cy="16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37" name="Rectangle 66">
              <a:extLst>
                <a:ext uri="{FF2B5EF4-FFF2-40B4-BE49-F238E27FC236}">
                  <a16:creationId xmlns:a16="http://schemas.microsoft.com/office/drawing/2014/main" id="{7F1AE8A5-6302-72C2-F370-273ACB03BC8D}"/>
                </a:ext>
              </a:extLst>
            </p:cNvPr>
            <p:cNvSpPr>
              <a:spLocks noChangeArrowheads="1"/>
            </p:cNvSpPr>
            <p:nvPr/>
          </p:nvSpPr>
          <p:spPr bwMode="auto">
            <a:xfrm>
              <a:off x="3838206" y="299275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38" name="Rectangle 67">
              <a:extLst>
                <a:ext uri="{FF2B5EF4-FFF2-40B4-BE49-F238E27FC236}">
                  <a16:creationId xmlns:a16="http://schemas.microsoft.com/office/drawing/2014/main" id="{CC675685-BAFA-02FB-89F5-A76BB9B623F9}"/>
                </a:ext>
              </a:extLst>
            </p:cNvPr>
            <p:cNvSpPr>
              <a:spLocks noChangeArrowheads="1"/>
            </p:cNvSpPr>
            <p:nvPr/>
          </p:nvSpPr>
          <p:spPr bwMode="auto">
            <a:xfrm>
              <a:off x="2429111" y="3193415"/>
              <a:ext cx="155972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（補修対応が不可能な設備・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39" name="Rectangle 68">
              <a:extLst>
                <a:ext uri="{FF2B5EF4-FFF2-40B4-BE49-F238E27FC236}">
                  <a16:creationId xmlns:a16="http://schemas.microsoft.com/office/drawing/2014/main" id="{26858890-E5E8-FEAF-630D-EADCBA21444C}"/>
                </a:ext>
              </a:extLst>
            </p:cNvPr>
            <p:cNvSpPr>
              <a:spLocks noChangeArrowheads="1"/>
            </p:cNvSpPr>
            <p:nvPr/>
          </p:nvSpPr>
          <p:spPr bwMode="auto">
            <a:xfrm>
              <a:off x="4000766" y="320738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40" name="Rectangle 69">
              <a:extLst>
                <a:ext uri="{FF2B5EF4-FFF2-40B4-BE49-F238E27FC236}">
                  <a16:creationId xmlns:a16="http://schemas.microsoft.com/office/drawing/2014/main" id="{E08D1EC3-0C61-E84F-0C9A-D89B1D85A257}"/>
                </a:ext>
              </a:extLst>
            </p:cNvPr>
            <p:cNvSpPr>
              <a:spLocks noChangeArrowheads="1"/>
            </p:cNvSpPr>
            <p:nvPr/>
          </p:nvSpPr>
          <p:spPr bwMode="auto">
            <a:xfrm>
              <a:off x="2534096" y="3404675"/>
              <a:ext cx="131927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時間計画型の設備など）</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41" name="Rectangle 70">
              <a:extLst>
                <a:ext uri="{FF2B5EF4-FFF2-40B4-BE49-F238E27FC236}">
                  <a16:creationId xmlns:a16="http://schemas.microsoft.com/office/drawing/2014/main" id="{6DAA0223-D64F-A413-7C44-C5E74239C4C7}"/>
                </a:ext>
              </a:extLst>
            </p:cNvPr>
            <p:cNvSpPr>
              <a:spLocks noChangeArrowheads="1"/>
            </p:cNvSpPr>
            <p:nvPr/>
          </p:nvSpPr>
          <p:spPr bwMode="auto">
            <a:xfrm>
              <a:off x="3888371" y="3422015"/>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8442" name="Group 73">
              <a:extLst>
                <a:ext uri="{FF2B5EF4-FFF2-40B4-BE49-F238E27FC236}">
                  <a16:creationId xmlns:a16="http://schemas.microsoft.com/office/drawing/2014/main" id="{1249C3FA-5F49-345D-CD2A-877CB84CBADB}"/>
                </a:ext>
              </a:extLst>
            </p:cNvPr>
            <p:cNvGrpSpPr>
              <a:grpSpLocks/>
            </p:cNvGrpSpPr>
            <p:nvPr/>
          </p:nvGrpSpPr>
          <p:grpSpPr bwMode="auto">
            <a:xfrm>
              <a:off x="457835" y="3513455"/>
              <a:ext cx="1104900" cy="356235"/>
              <a:chOff x="721" y="5533"/>
              <a:chExt cx="1740" cy="561"/>
            </a:xfrm>
          </p:grpSpPr>
          <p:sp>
            <p:nvSpPr>
              <p:cNvPr id="18458" name="Freeform 71">
                <a:extLst>
                  <a:ext uri="{FF2B5EF4-FFF2-40B4-BE49-F238E27FC236}">
                    <a16:creationId xmlns:a16="http://schemas.microsoft.com/office/drawing/2014/main" id="{65809F0A-7B24-0622-0958-F461A9B592DA}"/>
                  </a:ext>
                </a:extLst>
              </p:cNvPr>
              <p:cNvSpPr>
                <a:spLocks/>
              </p:cNvSpPr>
              <p:nvPr/>
            </p:nvSpPr>
            <p:spPr bwMode="auto">
              <a:xfrm>
                <a:off x="721" y="5533"/>
                <a:ext cx="1740" cy="561"/>
              </a:xfrm>
              <a:custGeom>
                <a:avLst/>
                <a:gdLst>
                  <a:gd name="T0" fmla="*/ 996 w 6153"/>
                  <a:gd name="T1" fmla="*/ 0 h 1994"/>
                  <a:gd name="T2" fmla="*/ 0 w 6153"/>
                  <a:gd name="T3" fmla="*/ 997 h 1994"/>
                  <a:gd name="T4" fmla="*/ 996 w 6153"/>
                  <a:gd name="T5" fmla="*/ 1994 h 1994"/>
                  <a:gd name="T6" fmla="*/ 5156 w 6153"/>
                  <a:gd name="T7" fmla="*/ 1994 h 1994"/>
                  <a:gd name="T8" fmla="*/ 6153 w 6153"/>
                  <a:gd name="T9" fmla="*/ 997 h 1994"/>
                  <a:gd name="T10" fmla="*/ 5156 w 6153"/>
                  <a:gd name="T11" fmla="*/ 0 h 1994"/>
                  <a:gd name="T12" fmla="*/ 996 w 6153"/>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6153" h="1994">
                    <a:moveTo>
                      <a:pt x="996" y="0"/>
                    </a:moveTo>
                    <a:cubicBezTo>
                      <a:pt x="446" y="0"/>
                      <a:pt x="0" y="447"/>
                      <a:pt x="0" y="997"/>
                    </a:cubicBezTo>
                    <a:cubicBezTo>
                      <a:pt x="0" y="1548"/>
                      <a:pt x="446" y="1994"/>
                      <a:pt x="996" y="1994"/>
                    </a:cubicBezTo>
                    <a:lnTo>
                      <a:pt x="5156" y="1994"/>
                    </a:lnTo>
                    <a:cubicBezTo>
                      <a:pt x="5707" y="1994"/>
                      <a:pt x="6153" y="1548"/>
                      <a:pt x="6153" y="997"/>
                    </a:cubicBezTo>
                    <a:cubicBezTo>
                      <a:pt x="6153" y="447"/>
                      <a:pt x="5707" y="0"/>
                      <a:pt x="5156" y="0"/>
                    </a:cubicBezTo>
                    <a:lnTo>
                      <a:pt x="996" y="0"/>
                    </a:lnTo>
                    <a:close/>
                  </a:path>
                </a:pathLst>
              </a:cu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59" name="Freeform 72">
                <a:extLst>
                  <a:ext uri="{FF2B5EF4-FFF2-40B4-BE49-F238E27FC236}">
                    <a16:creationId xmlns:a16="http://schemas.microsoft.com/office/drawing/2014/main" id="{AE000182-FD93-F9B7-B397-F55B550D0621}"/>
                  </a:ext>
                </a:extLst>
              </p:cNvPr>
              <p:cNvSpPr>
                <a:spLocks/>
              </p:cNvSpPr>
              <p:nvPr/>
            </p:nvSpPr>
            <p:spPr bwMode="auto">
              <a:xfrm>
                <a:off x="721" y="5533"/>
                <a:ext cx="1740" cy="561"/>
              </a:xfrm>
              <a:custGeom>
                <a:avLst/>
                <a:gdLst>
                  <a:gd name="T0" fmla="*/ 996 w 6153"/>
                  <a:gd name="T1" fmla="*/ 0 h 1994"/>
                  <a:gd name="T2" fmla="*/ 0 w 6153"/>
                  <a:gd name="T3" fmla="*/ 997 h 1994"/>
                  <a:gd name="T4" fmla="*/ 996 w 6153"/>
                  <a:gd name="T5" fmla="*/ 1994 h 1994"/>
                  <a:gd name="T6" fmla="*/ 5156 w 6153"/>
                  <a:gd name="T7" fmla="*/ 1994 h 1994"/>
                  <a:gd name="T8" fmla="*/ 6153 w 6153"/>
                  <a:gd name="T9" fmla="*/ 997 h 1994"/>
                  <a:gd name="T10" fmla="*/ 5156 w 6153"/>
                  <a:gd name="T11" fmla="*/ 0 h 1994"/>
                  <a:gd name="T12" fmla="*/ 996 w 6153"/>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6153" h="1994">
                    <a:moveTo>
                      <a:pt x="996" y="0"/>
                    </a:moveTo>
                    <a:cubicBezTo>
                      <a:pt x="446" y="0"/>
                      <a:pt x="0" y="447"/>
                      <a:pt x="0" y="997"/>
                    </a:cubicBezTo>
                    <a:cubicBezTo>
                      <a:pt x="0" y="1548"/>
                      <a:pt x="446" y="1994"/>
                      <a:pt x="996" y="1994"/>
                    </a:cubicBezTo>
                    <a:lnTo>
                      <a:pt x="5156" y="1994"/>
                    </a:lnTo>
                    <a:cubicBezTo>
                      <a:pt x="5707" y="1994"/>
                      <a:pt x="6153" y="1548"/>
                      <a:pt x="6153" y="997"/>
                    </a:cubicBezTo>
                    <a:cubicBezTo>
                      <a:pt x="6153" y="447"/>
                      <a:pt x="5707" y="0"/>
                      <a:pt x="5156" y="0"/>
                    </a:cubicBezTo>
                    <a:lnTo>
                      <a:pt x="996" y="0"/>
                    </a:lnTo>
                    <a:close/>
                  </a:path>
                </a:pathLst>
              </a:custGeom>
              <a:noFill/>
              <a:ln w="24130" cap="rnd">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18443" name="Rectangle 75">
              <a:extLst>
                <a:ext uri="{FF2B5EF4-FFF2-40B4-BE49-F238E27FC236}">
                  <a16:creationId xmlns:a16="http://schemas.microsoft.com/office/drawing/2014/main" id="{749EFA82-ABC3-9580-960C-0202B23A073F}"/>
                </a:ext>
              </a:extLst>
            </p:cNvPr>
            <p:cNvSpPr>
              <a:spLocks noChangeArrowheads="1"/>
            </p:cNvSpPr>
            <p:nvPr/>
          </p:nvSpPr>
          <p:spPr bwMode="auto">
            <a:xfrm>
              <a:off x="631182" y="3600043"/>
              <a:ext cx="822341"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en-US"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44" name="Rectangle 76">
              <a:extLst>
                <a:ext uri="{FF2B5EF4-FFF2-40B4-BE49-F238E27FC236}">
                  <a16:creationId xmlns:a16="http://schemas.microsoft.com/office/drawing/2014/main" id="{99E21067-F243-D161-F127-1D12861B33C4}"/>
                </a:ext>
              </a:extLst>
            </p:cNvPr>
            <p:cNvSpPr>
              <a:spLocks noChangeArrowheads="1"/>
            </p:cNvSpPr>
            <p:nvPr/>
          </p:nvSpPr>
          <p:spPr bwMode="auto">
            <a:xfrm>
              <a:off x="1446796" y="3633470"/>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8445" name="Line 77">
              <a:extLst>
                <a:ext uri="{FF2B5EF4-FFF2-40B4-BE49-F238E27FC236}">
                  <a16:creationId xmlns:a16="http://schemas.microsoft.com/office/drawing/2014/main" id="{65872EF1-7CC4-A563-9F9A-F598CAFAE825}"/>
                </a:ext>
              </a:extLst>
            </p:cNvPr>
            <p:cNvCxnSpPr>
              <a:cxnSpLocks noChangeShapeType="1"/>
            </p:cNvCxnSpPr>
            <p:nvPr/>
          </p:nvCxnSpPr>
          <p:spPr bwMode="auto">
            <a:xfrm>
              <a:off x="1012825" y="2693670"/>
              <a:ext cx="2152650" cy="0"/>
            </a:xfrm>
            <a:prstGeom prst="line">
              <a:avLst/>
            </a:prstGeom>
            <a:noFill/>
            <a:ln w="24130" cap="flat">
              <a:solidFill>
                <a:srgbClr val="1F497D"/>
              </a:solidFill>
              <a:prstDash val="solid"/>
              <a:round/>
              <a:headEnd/>
              <a:tailEnd/>
            </a:ln>
            <a:extLst>
              <a:ext uri="{909E8E84-426E-40DD-AFC4-6F175D3DCCD1}">
                <a14:hiddenFill xmlns:a14="http://schemas.microsoft.com/office/drawing/2010/main">
                  <a:noFill/>
                </a14:hiddenFill>
              </a:ext>
            </a:extLst>
          </p:spPr>
        </p:cxnSp>
        <p:sp>
          <p:nvSpPr>
            <p:cNvPr id="18446" name="Freeform 78">
              <a:extLst>
                <a:ext uri="{FF2B5EF4-FFF2-40B4-BE49-F238E27FC236}">
                  <a16:creationId xmlns:a16="http://schemas.microsoft.com/office/drawing/2014/main" id="{CC1EC41E-3B38-04F5-4392-B0E5FD64D17C}"/>
                </a:ext>
              </a:extLst>
            </p:cNvPr>
            <p:cNvSpPr>
              <a:spLocks noEditPoints="1"/>
            </p:cNvSpPr>
            <p:nvPr/>
          </p:nvSpPr>
          <p:spPr bwMode="auto">
            <a:xfrm>
              <a:off x="949960" y="3869690"/>
              <a:ext cx="111125" cy="393700"/>
            </a:xfrm>
            <a:custGeom>
              <a:avLst/>
              <a:gdLst>
                <a:gd name="T0" fmla="*/ 376 w 619"/>
                <a:gd name="T1" fmla="*/ 0 h 2202"/>
                <a:gd name="T2" fmla="*/ 376 w 619"/>
                <a:gd name="T3" fmla="*/ 2070 h 2202"/>
                <a:gd name="T4" fmla="*/ 243 w 619"/>
                <a:gd name="T5" fmla="*/ 2070 h 2202"/>
                <a:gd name="T6" fmla="*/ 243 w 619"/>
                <a:gd name="T7" fmla="*/ 0 h 2202"/>
                <a:gd name="T8" fmla="*/ 376 w 619"/>
                <a:gd name="T9" fmla="*/ 0 h 2202"/>
                <a:gd name="T10" fmla="*/ 601 w 619"/>
                <a:gd name="T11" fmla="*/ 1703 h 2202"/>
                <a:gd name="T12" fmla="*/ 310 w 619"/>
                <a:gd name="T13" fmla="*/ 2202 h 2202"/>
                <a:gd name="T14" fmla="*/ 19 w 619"/>
                <a:gd name="T15" fmla="*/ 1703 h 2202"/>
                <a:gd name="T16" fmla="*/ 43 w 619"/>
                <a:gd name="T17" fmla="*/ 1612 h 2202"/>
                <a:gd name="T18" fmla="*/ 134 w 619"/>
                <a:gd name="T19" fmla="*/ 1636 h 2202"/>
                <a:gd name="T20" fmla="*/ 367 w 619"/>
                <a:gd name="T21" fmla="*/ 2036 h 2202"/>
                <a:gd name="T22" fmla="*/ 252 w 619"/>
                <a:gd name="T23" fmla="*/ 2036 h 2202"/>
                <a:gd name="T24" fmla="*/ 486 w 619"/>
                <a:gd name="T25" fmla="*/ 1636 h 2202"/>
                <a:gd name="T26" fmla="*/ 577 w 619"/>
                <a:gd name="T27" fmla="*/ 1612 h 2202"/>
                <a:gd name="T28" fmla="*/ 601 w 619"/>
                <a:gd name="T29" fmla="*/ 1703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2202">
                  <a:moveTo>
                    <a:pt x="376" y="0"/>
                  </a:moveTo>
                  <a:lnTo>
                    <a:pt x="376" y="2070"/>
                  </a:lnTo>
                  <a:lnTo>
                    <a:pt x="243" y="2070"/>
                  </a:lnTo>
                  <a:lnTo>
                    <a:pt x="243" y="0"/>
                  </a:lnTo>
                  <a:lnTo>
                    <a:pt x="376" y="0"/>
                  </a:lnTo>
                  <a:close/>
                  <a:moveTo>
                    <a:pt x="601" y="1703"/>
                  </a:moveTo>
                  <a:lnTo>
                    <a:pt x="310" y="2202"/>
                  </a:lnTo>
                  <a:lnTo>
                    <a:pt x="19" y="1703"/>
                  </a:lnTo>
                  <a:cubicBezTo>
                    <a:pt x="0" y="1672"/>
                    <a:pt x="11" y="1631"/>
                    <a:pt x="43" y="1612"/>
                  </a:cubicBezTo>
                  <a:cubicBezTo>
                    <a:pt x="75" y="1594"/>
                    <a:pt x="116" y="1604"/>
                    <a:pt x="134" y="1636"/>
                  </a:cubicBezTo>
                  <a:lnTo>
                    <a:pt x="367" y="2036"/>
                  </a:lnTo>
                  <a:lnTo>
                    <a:pt x="252" y="2036"/>
                  </a:lnTo>
                  <a:lnTo>
                    <a:pt x="486" y="1636"/>
                  </a:lnTo>
                  <a:cubicBezTo>
                    <a:pt x="504" y="1604"/>
                    <a:pt x="545" y="1594"/>
                    <a:pt x="577" y="1612"/>
                  </a:cubicBezTo>
                  <a:cubicBezTo>
                    <a:pt x="609" y="1631"/>
                    <a:pt x="619" y="1672"/>
                    <a:pt x="601" y="1703"/>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47" name="Freeform 79">
              <a:extLst>
                <a:ext uri="{FF2B5EF4-FFF2-40B4-BE49-F238E27FC236}">
                  <a16:creationId xmlns:a16="http://schemas.microsoft.com/office/drawing/2014/main" id="{D6ACF68F-9FF4-D7CF-8CC4-F5CB361A8B2A}"/>
                </a:ext>
              </a:extLst>
            </p:cNvPr>
            <p:cNvSpPr>
              <a:spLocks noEditPoints="1"/>
            </p:cNvSpPr>
            <p:nvPr/>
          </p:nvSpPr>
          <p:spPr bwMode="auto">
            <a:xfrm>
              <a:off x="1012825" y="3949065"/>
              <a:ext cx="2146935" cy="110490"/>
            </a:xfrm>
            <a:custGeom>
              <a:avLst/>
              <a:gdLst>
                <a:gd name="T0" fmla="*/ 0 w 11959"/>
                <a:gd name="T1" fmla="*/ 242 h 619"/>
                <a:gd name="T2" fmla="*/ 11827 w 11959"/>
                <a:gd name="T3" fmla="*/ 242 h 619"/>
                <a:gd name="T4" fmla="*/ 11827 w 11959"/>
                <a:gd name="T5" fmla="*/ 376 h 619"/>
                <a:gd name="T6" fmla="*/ 0 w 11959"/>
                <a:gd name="T7" fmla="*/ 376 h 619"/>
                <a:gd name="T8" fmla="*/ 0 w 11959"/>
                <a:gd name="T9" fmla="*/ 242 h 619"/>
                <a:gd name="T10" fmla="*/ 11460 w 11959"/>
                <a:gd name="T11" fmla="*/ 18 h 619"/>
                <a:gd name="T12" fmla="*/ 11959 w 11959"/>
                <a:gd name="T13" fmla="*/ 309 h 619"/>
                <a:gd name="T14" fmla="*/ 11460 w 11959"/>
                <a:gd name="T15" fmla="*/ 600 h 619"/>
                <a:gd name="T16" fmla="*/ 11369 w 11959"/>
                <a:gd name="T17" fmla="*/ 576 h 619"/>
                <a:gd name="T18" fmla="*/ 11393 w 11959"/>
                <a:gd name="T19" fmla="*/ 485 h 619"/>
                <a:gd name="T20" fmla="*/ 11793 w 11959"/>
                <a:gd name="T21" fmla="*/ 252 h 619"/>
                <a:gd name="T22" fmla="*/ 11793 w 11959"/>
                <a:gd name="T23" fmla="*/ 367 h 619"/>
                <a:gd name="T24" fmla="*/ 11393 w 11959"/>
                <a:gd name="T25" fmla="*/ 133 h 619"/>
                <a:gd name="T26" fmla="*/ 11369 w 11959"/>
                <a:gd name="T27" fmla="*/ 42 h 619"/>
                <a:gd name="T28" fmla="*/ 11460 w 11959"/>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59" h="619">
                  <a:moveTo>
                    <a:pt x="0" y="242"/>
                  </a:moveTo>
                  <a:lnTo>
                    <a:pt x="11827" y="242"/>
                  </a:lnTo>
                  <a:lnTo>
                    <a:pt x="11827" y="376"/>
                  </a:lnTo>
                  <a:lnTo>
                    <a:pt x="0" y="376"/>
                  </a:lnTo>
                  <a:lnTo>
                    <a:pt x="0" y="242"/>
                  </a:lnTo>
                  <a:close/>
                  <a:moveTo>
                    <a:pt x="11460" y="18"/>
                  </a:moveTo>
                  <a:lnTo>
                    <a:pt x="11959" y="309"/>
                  </a:lnTo>
                  <a:lnTo>
                    <a:pt x="11460" y="600"/>
                  </a:lnTo>
                  <a:cubicBezTo>
                    <a:pt x="11428" y="619"/>
                    <a:pt x="11387" y="608"/>
                    <a:pt x="11369" y="576"/>
                  </a:cubicBezTo>
                  <a:cubicBezTo>
                    <a:pt x="11350" y="544"/>
                    <a:pt x="11361" y="503"/>
                    <a:pt x="11393" y="485"/>
                  </a:cubicBezTo>
                  <a:lnTo>
                    <a:pt x="11793" y="252"/>
                  </a:lnTo>
                  <a:lnTo>
                    <a:pt x="11793" y="367"/>
                  </a:lnTo>
                  <a:lnTo>
                    <a:pt x="11393" y="133"/>
                  </a:lnTo>
                  <a:cubicBezTo>
                    <a:pt x="11361" y="115"/>
                    <a:pt x="11350" y="74"/>
                    <a:pt x="11369" y="42"/>
                  </a:cubicBezTo>
                  <a:cubicBezTo>
                    <a:pt x="11387" y="10"/>
                    <a:pt x="11428" y="0"/>
                    <a:pt x="11460" y="18"/>
                  </a:cubicBezTo>
                  <a:close/>
                </a:path>
              </a:pathLst>
            </a:custGeom>
            <a:solidFill>
              <a:srgbClr val="1F497D"/>
            </a:solidFill>
            <a:ln w="1270" cap="flat">
              <a:solidFill>
                <a:srgbClr val="1F497D"/>
              </a:solidFill>
              <a:prstDash val="solid"/>
              <a:bevel/>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nvGrpSpPr>
            <p:cNvPr id="18448" name="Group 82">
              <a:extLst>
                <a:ext uri="{FF2B5EF4-FFF2-40B4-BE49-F238E27FC236}">
                  <a16:creationId xmlns:a16="http://schemas.microsoft.com/office/drawing/2014/main" id="{540AB6EF-724C-53AA-00D7-2A187A50339E}"/>
                </a:ext>
              </a:extLst>
            </p:cNvPr>
            <p:cNvGrpSpPr>
              <a:grpSpLocks/>
            </p:cNvGrpSpPr>
            <p:nvPr/>
          </p:nvGrpSpPr>
          <p:grpSpPr bwMode="auto">
            <a:xfrm>
              <a:off x="613410" y="4263390"/>
              <a:ext cx="781050" cy="356235"/>
              <a:chOff x="966" y="6714"/>
              <a:chExt cx="1230" cy="561"/>
            </a:xfrm>
          </p:grpSpPr>
          <p:sp>
            <p:nvSpPr>
              <p:cNvPr id="18456" name="Freeform 80">
                <a:extLst>
                  <a:ext uri="{FF2B5EF4-FFF2-40B4-BE49-F238E27FC236}">
                    <a16:creationId xmlns:a16="http://schemas.microsoft.com/office/drawing/2014/main" id="{C0F407A1-A51C-F454-07EB-297618D0A1C8}"/>
                  </a:ext>
                </a:extLst>
              </p:cNvPr>
              <p:cNvSpPr>
                <a:spLocks/>
              </p:cNvSpPr>
              <p:nvPr/>
            </p:nvSpPr>
            <p:spPr bwMode="auto">
              <a:xfrm>
                <a:off x="966"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57" name="Freeform 81">
                <a:extLst>
                  <a:ext uri="{FF2B5EF4-FFF2-40B4-BE49-F238E27FC236}">
                    <a16:creationId xmlns:a16="http://schemas.microsoft.com/office/drawing/2014/main" id="{0FE16B2B-E23F-DE55-FBC2-C809CFE83A5E}"/>
                  </a:ext>
                </a:extLst>
              </p:cNvPr>
              <p:cNvSpPr>
                <a:spLocks/>
              </p:cNvSpPr>
              <p:nvPr/>
            </p:nvSpPr>
            <p:spPr bwMode="auto">
              <a:xfrm>
                <a:off x="966"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18449" name="Rectangle 83">
              <a:extLst>
                <a:ext uri="{FF2B5EF4-FFF2-40B4-BE49-F238E27FC236}">
                  <a16:creationId xmlns:a16="http://schemas.microsoft.com/office/drawing/2014/main" id="{E7BEBFE6-0516-4640-D4D0-6651895D9ADC}"/>
                </a:ext>
              </a:extLst>
            </p:cNvPr>
            <p:cNvSpPr>
              <a:spLocks noChangeArrowheads="1"/>
            </p:cNvSpPr>
            <p:nvPr/>
          </p:nvSpPr>
          <p:spPr bwMode="auto">
            <a:xfrm>
              <a:off x="795760" y="4350272"/>
              <a:ext cx="384721"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補修等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50" name="Rectangle 84">
              <a:extLst>
                <a:ext uri="{FF2B5EF4-FFF2-40B4-BE49-F238E27FC236}">
                  <a16:creationId xmlns:a16="http://schemas.microsoft.com/office/drawing/2014/main" id="{2C3A1FED-96B2-75DE-F4BA-49CC1D3623DF}"/>
                </a:ext>
              </a:extLst>
            </p:cNvPr>
            <p:cNvSpPr>
              <a:spLocks noChangeArrowheads="1"/>
            </p:cNvSpPr>
            <p:nvPr/>
          </p:nvSpPr>
          <p:spPr bwMode="auto">
            <a:xfrm>
              <a:off x="1204226" y="4382770"/>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8451" name="Group 87">
              <a:extLst>
                <a:ext uri="{FF2B5EF4-FFF2-40B4-BE49-F238E27FC236}">
                  <a16:creationId xmlns:a16="http://schemas.microsoft.com/office/drawing/2014/main" id="{4CE05DB1-AA3E-5F40-15C8-1A9B76A3B8B9}"/>
                </a:ext>
              </a:extLst>
            </p:cNvPr>
            <p:cNvGrpSpPr>
              <a:grpSpLocks/>
            </p:cNvGrpSpPr>
            <p:nvPr/>
          </p:nvGrpSpPr>
          <p:grpSpPr bwMode="auto">
            <a:xfrm>
              <a:off x="2774950" y="4263390"/>
              <a:ext cx="781050" cy="356235"/>
              <a:chOff x="4370" y="6714"/>
              <a:chExt cx="1230" cy="561"/>
            </a:xfrm>
          </p:grpSpPr>
          <p:sp>
            <p:nvSpPr>
              <p:cNvPr id="18454" name="Freeform 85">
                <a:extLst>
                  <a:ext uri="{FF2B5EF4-FFF2-40B4-BE49-F238E27FC236}">
                    <a16:creationId xmlns:a16="http://schemas.microsoft.com/office/drawing/2014/main" id="{E8BD476D-57F9-7C21-FBDD-4927A711FF5D}"/>
                  </a:ext>
                </a:extLst>
              </p:cNvPr>
              <p:cNvSpPr>
                <a:spLocks/>
              </p:cNvSpPr>
              <p:nvPr/>
            </p:nvSpPr>
            <p:spPr bwMode="auto">
              <a:xfrm>
                <a:off x="4370"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8455" name="Freeform 86">
                <a:extLst>
                  <a:ext uri="{FF2B5EF4-FFF2-40B4-BE49-F238E27FC236}">
                    <a16:creationId xmlns:a16="http://schemas.microsoft.com/office/drawing/2014/main" id="{40BA0096-1668-9F13-A6CD-92A5213CF5D3}"/>
                  </a:ext>
                </a:extLst>
              </p:cNvPr>
              <p:cNvSpPr>
                <a:spLocks/>
              </p:cNvSpPr>
              <p:nvPr/>
            </p:nvSpPr>
            <p:spPr bwMode="auto">
              <a:xfrm>
                <a:off x="4370"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sp>
          <p:nvSpPr>
            <p:cNvPr id="18452" name="Rectangle 88">
              <a:extLst>
                <a:ext uri="{FF2B5EF4-FFF2-40B4-BE49-F238E27FC236}">
                  <a16:creationId xmlns:a16="http://schemas.microsoft.com/office/drawing/2014/main" id="{7B48C6C7-8E04-1D0F-B97C-C41F482C6F30}"/>
                </a:ext>
              </a:extLst>
            </p:cNvPr>
            <p:cNvSpPr>
              <a:spLocks noChangeArrowheads="1"/>
            </p:cNvSpPr>
            <p:nvPr/>
          </p:nvSpPr>
          <p:spPr bwMode="auto">
            <a:xfrm>
              <a:off x="3039458" y="4351165"/>
              <a:ext cx="256480"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453" name="Rectangle 89">
              <a:extLst>
                <a:ext uri="{FF2B5EF4-FFF2-40B4-BE49-F238E27FC236}">
                  <a16:creationId xmlns:a16="http://schemas.microsoft.com/office/drawing/2014/main" id="{48B80AC9-BA22-6CD6-BECC-2FFAFC6CBA38}"/>
                </a:ext>
              </a:extLst>
            </p:cNvPr>
            <p:cNvSpPr>
              <a:spLocks noChangeArrowheads="1"/>
            </p:cNvSpPr>
            <p:nvPr/>
          </p:nvSpPr>
          <p:spPr bwMode="auto">
            <a:xfrm>
              <a:off x="3302266" y="4382770"/>
              <a:ext cx="43282" cy="1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graphicFrame>
        <p:nvGraphicFramePr>
          <p:cNvPr id="18476" name="表 18475">
            <a:extLst>
              <a:ext uri="{FF2B5EF4-FFF2-40B4-BE49-F238E27FC236}">
                <a16:creationId xmlns:a16="http://schemas.microsoft.com/office/drawing/2014/main" id="{28589D2A-78F1-1DA7-215A-AA625F753368}"/>
              </a:ext>
            </a:extLst>
          </p:cNvPr>
          <p:cNvGraphicFramePr>
            <a:graphicFrameLocks noGrp="1"/>
          </p:cNvGraphicFramePr>
          <p:nvPr/>
        </p:nvGraphicFramePr>
        <p:xfrm>
          <a:off x="5553320" y="5318793"/>
          <a:ext cx="2791783" cy="1055528"/>
        </p:xfrm>
        <a:graphic>
          <a:graphicData uri="http://schemas.openxmlformats.org/drawingml/2006/table">
            <a:tbl>
              <a:tblPr firstRow="1" firstCol="1" bandRow="1">
                <a:tableStyleId>{5C22544A-7EE6-4342-B048-85BDC9FD1C3A}</a:tableStyleId>
              </a:tblPr>
              <a:tblGrid>
                <a:gridCol w="1121320">
                  <a:extLst>
                    <a:ext uri="{9D8B030D-6E8A-4147-A177-3AD203B41FA5}">
                      <a16:colId xmlns:a16="http://schemas.microsoft.com/office/drawing/2014/main" val="1863698329"/>
                    </a:ext>
                  </a:extLst>
                </a:gridCol>
                <a:gridCol w="1670463">
                  <a:extLst>
                    <a:ext uri="{9D8B030D-6E8A-4147-A177-3AD203B41FA5}">
                      <a16:colId xmlns:a16="http://schemas.microsoft.com/office/drawing/2014/main" val="1917786310"/>
                    </a:ext>
                  </a:extLst>
                </a:gridCol>
              </a:tblGrid>
              <a:tr h="527764">
                <a:tc>
                  <a:txBody>
                    <a:bodyPr/>
                    <a:lstStyle/>
                    <a:p>
                      <a:pPr algn="just"/>
                      <a:r>
                        <a:rPr lang="ja-JP" sz="1050" b="0" kern="100" dirty="0">
                          <a:solidFill>
                            <a:schemeClr val="tx1"/>
                          </a:solidFill>
                          <a:effectLst/>
                          <a:latin typeface="Meiryo UI" panose="020B0604030504040204" pitchFamily="50" charset="-128"/>
                          <a:ea typeface="Meiryo UI" panose="020B0604030504040204" pitchFamily="50" charset="-128"/>
                        </a:rPr>
                        <a:t>社会的要因</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kern="100" dirty="0">
                          <a:solidFill>
                            <a:schemeClr val="tx1"/>
                          </a:solidFill>
                          <a:effectLst/>
                          <a:latin typeface="Meiryo UI" panose="020B0604030504040204" pitchFamily="50" charset="-128"/>
                          <a:ea typeface="Meiryo UI" panose="020B0604030504040204" pitchFamily="50" charset="-128"/>
                        </a:rPr>
                        <a:t>法令・基準の変更</a:t>
                      </a:r>
                    </a:p>
                    <a:p>
                      <a:pPr algn="just"/>
                      <a:r>
                        <a:rPr lang="ja-JP" sz="1050" b="0" kern="100" dirty="0">
                          <a:solidFill>
                            <a:schemeClr val="tx1"/>
                          </a:solidFill>
                          <a:effectLst/>
                          <a:latin typeface="Meiryo UI" panose="020B0604030504040204" pitchFamily="50" charset="-128"/>
                          <a:ea typeface="Meiryo UI" panose="020B0604030504040204" pitchFamily="50" charset="-128"/>
                        </a:rPr>
                        <a:t>社会的機能の見直し</a:t>
                      </a:r>
                    </a:p>
                    <a:p>
                      <a:pPr algn="just"/>
                      <a:r>
                        <a:rPr lang="ja-JP" sz="1050" b="0" kern="100" dirty="0">
                          <a:solidFill>
                            <a:schemeClr val="tx1"/>
                          </a:solidFill>
                          <a:effectLst/>
                          <a:latin typeface="Meiryo UI" panose="020B0604030504040204" pitchFamily="50" charset="-128"/>
                          <a:ea typeface="Meiryo UI" panose="020B0604030504040204" pitchFamily="50" charset="-128"/>
                        </a:rPr>
                        <a:t>（排水能力の見直しなど）</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930615"/>
                  </a:ext>
                </a:extLst>
              </a:tr>
              <a:tr h="351843">
                <a:tc>
                  <a:txBody>
                    <a:bodyPr/>
                    <a:lstStyle/>
                    <a:p>
                      <a:pPr algn="just"/>
                      <a:r>
                        <a:rPr lang="ja-JP" sz="1050" b="0" kern="100" dirty="0">
                          <a:solidFill>
                            <a:schemeClr val="tx1"/>
                          </a:solidFill>
                          <a:effectLst/>
                          <a:latin typeface="Meiryo UI" panose="020B0604030504040204" pitchFamily="50" charset="-128"/>
                          <a:ea typeface="Meiryo UI" panose="020B0604030504040204" pitchFamily="50" charset="-128"/>
                        </a:rPr>
                        <a:t>機能的要因</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kern="100">
                          <a:solidFill>
                            <a:schemeClr val="tx1"/>
                          </a:solidFill>
                          <a:effectLst/>
                          <a:latin typeface="Meiryo UI" panose="020B0604030504040204" pitchFamily="50" charset="-128"/>
                          <a:ea typeface="Meiryo UI" panose="020B0604030504040204" pitchFamily="50" charset="-128"/>
                        </a:rPr>
                        <a:t>機器部品確保の困難</a:t>
                      </a:r>
                    </a:p>
                    <a:p>
                      <a:pPr algn="just"/>
                      <a:r>
                        <a:rPr lang="ja-JP" sz="1050" b="0" kern="100">
                          <a:solidFill>
                            <a:schemeClr val="tx1"/>
                          </a:solidFill>
                          <a:effectLst/>
                          <a:latin typeface="Meiryo UI" panose="020B0604030504040204" pitchFamily="50" charset="-128"/>
                          <a:ea typeface="Meiryo UI" panose="020B0604030504040204" pitchFamily="50" charset="-128"/>
                        </a:rPr>
                        <a:t>設備の陳腐化</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3911855"/>
                  </a:ext>
                </a:extLst>
              </a:tr>
              <a:tr h="175921">
                <a:tc>
                  <a:txBody>
                    <a:bodyPr/>
                    <a:lstStyle/>
                    <a:p>
                      <a:pPr algn="just"/>
                      <a:r>
                        <a:rPr lang="ja-JP" sz="1050" b="0" kern="100" dirty="0">
                          <a:solidFill>
                            <a:schemeClr val="tx1"/>
                          </a:solidFill>
                          <a:effectLst/>
                          <a:latin typeface="Meiryo UI" panose="020B0604030504040204" pitchFamily="50" charset="-128"/>
                          <a:ea typeface="Meiryo UI" panose="020B0604030504040204" pitchFamily="50" charset="-128"/>
                        </a:rPr>
                        <a:t>物理的要因</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kern="100" dirty="0">
                          <a:solidFill>
                            <a:schemeClr val="tx1"/>
                          </a:solidFill>
                          <a:effectLst/>
                          <a:latin typeface="Meiryo UI" panose="020B0604030504040204" pitchFamily="50" charset="-128"/>
                          <a:ea typeface="Meiryo UI" panose="020B0604030504040204" pitchFamily="50" charset="-128"/>
                        </a:rPr>
                        <a:t>機器の劣化</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496241"/>
                  </a:ext>
                </a:extLst>
              </a:tr>
            </a:tbl>
          </a:graphicData>
        </a:graphic>
      </p:graphicFrame>
      <p:sp>
        <p:nvSpPr>
          <p:cNvPr id="96" name="テキスト ボックス 95">
            <a:extLst>
              <a:ext uri="{FF2B5EF4-FFF2-40B4-BE49-F238E27FC236}">
                <a16:creationId xmlns:a16="http://schemas.microsoft.com/office/drawing/2014/main" id="{CEC26103-D33C-456E-9873-2C161DB565B8}"/>
              </a:ext>
            </a:extLst>
          </p:cNvPr>
          <p:cNvSpPr txBox="1"/>
          <p:nvPr/>
        </p:nvSpPr>
        <p:spPr>
          <a:xfrm>
            <a:off x="5588377" y="6422085"/>
            <a:ext cx="2748255" cy="253916"/>
          </a:xfrm>
          <a:prstGeom prst="rect">
            <a:avLst/>
          </a:prstGeom>
          <a:noFill/>
        </p:spPr>
        <p:txBody>
          <a:bodyPr wrap="square">
            <a:spAutoFit/>
          </a:bodyPr>
          <a:lstStyle/>
          <a:p>
            <a:pPr algn="ctr">
              <a:spcBef>
                <a:spcPts val="600"/>
              </a:spcBef>
            </a:pPr>
            <a:r>
              <a:rPr lang="x-none"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図3.11‑9</a:t>
            </a:r>
            <a:r>
              <a:rPr lang="ja-JP"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道路関連設備</a:t>
            </a:r>
            <a:r>
              <a:rPr lang="x-none"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更新判定フロー</a:t>
            </a:r>
            <a:endParaRPr lang="ja-JP"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7715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13207" y="947599"/>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48681" y="947599"/>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138</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 </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3.11.4</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重点化指標・優先順位の考え方</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4E288EA3-5C76-6736-A00C-2BFDEEDBEF75}"/>
              </a:ext>
            </a:extLst>
          </p:cNvPr>
          <p:cNvSpPr txBox="1"/>
          <p:nvPr/>
        </p:nvSpPr>
        <p:spPr>
          <a:xfrm>
            <a:off x="196719" y="1103310"/>
            <a:ext cx="4499997" cy="1397049"/>
          </a:xfrm>
          <a:prstGeom prst="rect">
            <a:avLst/>
          </a:prstGeom>
          <a:noFill/>
        </p:spPr>
        <p:txBody>
          <a:bodyPr wrap="square">
            <a:spAutoFit/>
          </a:bodyPr>
          <a:lstStyle/>
          <a:p>
            <a:pPr marL="66675" indent="133350"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限られた資源（予算・人員）の中で維持管理を適切かつ的確に行うため、府民の安全を確保することを最優先に、事業</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調整</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室が分野横断的にマネジメントを行い、弾力的に予算配分することを基本と</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道路室は</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施設毎の特性や重要度などを踏まえ、不具合が発生した場合のリスク等に着目（特定・評価）して、点検、補修などの重点化（優先順位）を設定し、戦略的に維持管理を行</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う</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2C82BB5-00AF-FF76-A5D3-4BBEAE4A3F26}"/>
              </a:ext>
            </a:extLst>
          </p:cNvPr>
          <p:cNvSpPr txBox="1"/>
          <p:nvPr/>
        </p:nvSpPr>
        <p:spPr>
          <a:xfrm>
            <a:off x="213207" y="2512303"/>
            <a:ext cx="2604421" cy="369332"/>
          </a:xfrm>
          <a:prstGeom prst="rect">
            <a:avLst/>
          </a:prstGeom>
          <a:noFill/>
        </p:spPr>
        <p:txBody>
          <a:bodyPr wrap="square">
            <a:spAutoFit/>
          </a:bodyPr>
          <a:lstStyle/>
          <a:p>
            <a:pPr algn="just"/>
            <a:r>
              <a:rPr lang="x-none" altLang="ja-JP" b="1" u="sng" kern="100" dirty="0">
                <a:effectLst/>
                <a:latin typeface="Meiryo UI" panose="020B0604030504040204" pitchFamily="50" charset="-128"/>
                <a:ea typeface="Meiryo UI" panose="020B0604030504040204" pitchFamily="50" charset="-128"/>
              </a:rPr>
              <a:t>(1)</a:t>
            </a:r>
            <a:r>
              <a:rPr lang="ja-JP" altLang="ja-JP" b="1" u="sng" kern="100" dirty="0">
                <a:effectLst/>
                <a:latin typeface="Meiryo UI" panose="020B0604030504040204" pitchFamily="50" charset="-128"/>
                <a:ea typeface="Meiryo UI" panose="020B0604030504040204" pitchFamily="50" charset="-128"/>
              </a:rPr>
              <a:t>　</a:t>
            </a:r>
            <a:r>
              <a:rPr lang="x-none" altLang="ja-JP" b="1" u="sng" kern="100" dirty="0">
                <a:effectLst/>
                <a:latin typeface="Meiryo UI" panose="020B0604030504040204" pitchFamily="50" charset="-128"/>
                <a:ea typeface="Meiryo UI" panose="020B0604030504040204" pitchFamily="50" charset="-128"/>
              </a:rPr>
              <a:t>基本的な考え方</a:t>
            </a:r>
            <a:endParaRPr lang="ja-JP" altLang="ja-JP" b="1" kern="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89B21F2-5096-1230-63A6-17FFF1D5C5FB}"/>
              </a:ext>
            </a:extLst>
          </p:cNvPr>
          <p:cNvSpPr txBox="1"/>
          <p:nvPr/>
        </p:nvSpPr>
        <p:spPr>
          <a:xfrm>
            <a:off x="412807" y="2893579"/>
            <a:ext cx="4275665" cy="1618648"/>
          </a:xfrm>
          <a:prstGeom prst="rect">
            <a:avLst/>
          </a:prstGeom>
          <a:noFill/>
        </p:spPr>
        <p:txBody>
          <a:bodyPr wrap="square">
            <a:spAutoFit/>
          </a:bodyPr>
          <a:lstStyle/>
          <a:p>
            <a:pPr marL="295275" indent="-295275" algn="just">
              <a:lnSpc>
                <a:spcPct val="120000"/>
              </a:lnSpc>
            </a:pPr>
            <a:r>
              <a:rPr lang="ja-JP" altLang="en-US" sz="1200" b="1" u="sng" kern="100" dirty="0">
                <a:effectLst/>
                <a:highlight>
                  <a:srgbClr val="FFFF99"/>
                </a:highlight>
                <a:latin typeface="Meiryo UI" panose="020B0604030504040204" pitchFamily="50" charset="-128"/>
                <a:ea typeface="Meiryo UI" panose="020B0604030504040204" pitchFamily="50" charset="-128"/>
              </a:rPr>
              <a:t>①</a:t>
            </a:r>
            <a:r>
              <a:rPr lang="ja-JP" altLang="ja-JP" sz="1200" b="1" u="sng" kern="100" dirty="0">
                <a:effectLst/>
                <a:highlight>
                  <a:srgbClr val="FFFF99"/>
                </a:highlight>
                <a:latin typeface="Meiryo UI" panose="020B0604030504040204" pitchFamily="50" charset="-128"/>
                <a:ea typeface="Meiryo UI" panose="020B0604030504040204" pitchFamily="50" charset="-128"/>
              </a:rPr>
              <a:t>　</a:t>
            </a:r>
            <a:r>
              <a:rPr lang="x-none" altLang="ja-JP" sz="1200" b="1" u="sng" kern="100" dirty="0">
                <a:effectLst/>
                <a:highlight>
                  <a:srgbClr val="FFFF99"/>
                </a:highlight>
                <a:latin typeface="Meiryo UI" panose="020B0604030504040204" pitchFamily="50" charset="-128"/>
                <a:ea typeface="Meiryo UI" panose="020B0604030504040204" pitchFamily="50" charset="-128"/>
              </a:rPr>
              <a:t>府民の安全確保</a:t>
            </a:r>
            <a:endParaRPr lang="ja-JP" altLang="ja-JP" sz="1200" b="1" u="sng" kern="100" dirty="0">
              <a:effectLst/>
              <a:highlight>
                <a:srgbClr val="FFFF99"/>
              </a:highlight>
              <a:latin typeface="Meiryo UI" panose="020B0604030504040204" pitchFamily="50" charset="-128"/>
              <a:ea typeface="Meiryo UI" panose="020B0604030504040204" pitchFamily="50" charset="-128"/>
            </a:endParaRP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施設の劣化、損傷が極めて著しく第三者への悪影響が懸念され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る場合、あるいは施設の機能に支障を及ぼす恐れがある場合など、</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緊急対応が必要な施設への対策は最優先に実施</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安全確保の観点など社会的な要請等から、分野・施設によらず</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優先的に取組むべき課題については、短中期的な目標を掲げて最</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優先に実施</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7642E6B-9640-8482-CFE9-3B171FEF27A2}"/>
              </a:ext>
            </a:extLst>
          </p:cNvPr>
          <p:cNvSpPr txBox="1"/>
          <p:nvPr/>
        </p:nvSpPr>
        <p:spPr>
          <a:xfrm>
            <a:off x="412807" y="4705924"/>
            <a:ext cx="4292152" cy="1618648"/>
          </a:xfrm>
          <a:prstGeom prst="rect">
            <a:avLst/>
          </a:prstGeom>
          <a:noFill/>
        </p:spPr>
        <p:txBody>
          <a:bodyPr wrap="square">
            <a:spAutoFit/>
          </a:bodyPr>
          <a:lstStyle/>
          <a:p>
            <a:pPr algn="just">
              <a:lnSpc>
                <a:spcPct val="120000"/>
              </a:lnSpc>
            </a:pPr>
            <a:r>
              <a:rPr lang="ja-JP" altLang="en-US" sz="1200" b="1" u="sng" kern="100" dirty="0">
                <a:effectLst/>
                <a:highlight>
                  <a:srgbClr val="FFFF99"/>
                </a:highlight>
                <a:latin typeface="Meiryo UI" panose="020B0604030504040204" pitchFamily="50" charset="-128"/>
                <a:ea typeface="Meiryo UI" panose="020B0604030504040204" pitchFamily="50" charset="-128"/>
              </a:rPr>
              <a:t>②</a:t>
            </a:r>
            <a:r>
              <a:rPr lang="ja-JP" altLang="ja-JP" sz="1200" b="1" u="sng" kern="100" dirty="0">
                <a:effectLst/>
                <a:highlight>
                  <a:srgbClr val="FFFF99"/>
                </a:highlight>
                <a:latin typeface="Meiryo UI" panose="020B0604030504040204" pitchFamily="50" charset="-128"/>
                <a:ea typeface="Meiryo UI" panose="020B0604030504040204" pitchFamily="50" charset="-128"/>
              </a:rPr>
              <a:t>　</a:t>
            </a:r>
            <a:r>
              <a:rPr lang="x-none" altLang="ja-JP" sz="1200" b="1" u="sng" kern="100" dirty="0">
                <a:effectLst/>
                <a:highlight>
                  <a:srgbClr val="FFFF99"/>
                </a:highlight>
                <a:latin typeface="Meiryo UI" panose="020B0604030504040204" pitchFamily="50" charset="-128"/>
                <a:ea typeface="Meiryo UI" panose="020B0604030504040204" pitchFamily="50" charset="-128"/>
              </a:rPr>
              <a:t>効率的・効果的な維持管理</a:t>
            </a:r>
            <a:endParaRPr lang="ja-JP" altLang="ja-JP" sz="1200" b="1" u="sng" kern="100" dirty="0">
              <a:effectLst/>
              <a:highlight>
                <a:srgbClr val="FFFF99"/>
              </a:highlight>
              <a:latin typeface="Meiryo UI" panose="020B0604030504040204" pitchFamily="50" charset="-128"/>
              <a:ea typeface="Meiryo UI" panose="020B0604030504040204" pitchFamily="50" charset="-128"/>
            </a:endParaRP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安全確保の観点から最優先で実施する事業（補修、更新等）</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以外については、リスクに着目して、優先順位を定め、効率的・効</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果的な維持管理を行</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う</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ただし、他の事業（工事）等の実施に併せて、補修、更新を行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うことが、予算の節約や工事に伴う影響を低減する等の視点で合</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理的である場合には、総合的に判断するなど柔軟に対応する。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5A939C8-1134-F44F-7B2B-7E5EEFD1E7EE}"/>
              </a:ext>
            </a:extLst>
          </p:cNvPr>
          <p:cNvSpPr txBox="1"/>
          <p:nvPr/>
        </p:nvSpPr>
        <p:spPr>
          <a:xfrm>
            <a:off x="4831363" y="1381210"/>
            <a:ext cx="4234696" cy="2948243"/>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施設の維持管理のリスクは</a:t>
            </a:r>
            <a:r>
              <a:rPr lang="x-none" altLang="ja-JP" sz="1200" kern="100" dirty="0">
                <a:effectLst/>
                <a:highlight>
                  <a:srgbClr val="FFFF99"/>
                </a:highligh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ＭＳ 明朝" panose="02020609040205080304" pitchFamily="17" charset="-128"/>
              </a:rPr>
              <a:t>機器の使用年数</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と社会的影響</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度との積として定義</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し、使用年数が目標寿命を超え</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不具合</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が</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発生した場合の社会的な影響が大きいほど重大なリスクとして評</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価</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。具体的には</a:t>
            </a:r>
            <a:r>
              <a:rPr lang="x-none" altLang="ja-JP" sz="1200"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機器の使用年数に応じた経年劣化による</a:t>
            </a:r>
            <a:endParaRPr lang="en-US" altLang="ja-JP" sz="1200" kern="100"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endParaRPr>
          </a:p>
          <a:p>
            <a:pPr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機能の低下や</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利用環境など</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により、</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不具合が起こった場合の人</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命や社会的被害の大きさとの組み合わせによる</a:t>
            </a:r>
            <a:r>
              <a:rPr lang="x-none"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リスクを評価し、</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重点化を図</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道路施設は多岐にわたり、その役割、機能、構造特性が異な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るため、共通の尺度で施設の優先順位を設定するべきものでは</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ないが、経済活動を支え日常的に府民へサービスを提供する施</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設や、災害をはじめ非常時等に府民を守る施設など役割が共</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通する施設については、同様な指標により評価を行うことで合理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的な維持管理</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を目指す</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DEA501E4-1E34-5118-4F47-A19D116B84C2}"/>
              </a:ext>
            </a:extLst>
          </p:cNvPr>
          <p:cNvSpPr txBox="1"/>
          <p:nvPr/>
        </p:nvSpPr>
        <p:spPr>
          <a:xfrm>
            <a:off x="4779398" y="1022972"/>
            <a:ext cx="3185440" cy="369332"/>
          </a:xfrm>
          <a:prstGeom prst="rect">
            <a:avLst/>
          </a:prstGeom>
          <a:noFill/>
        </p:spPr>
        <p:txBody>
          <a:bodyPr wrap="square">
            <a:spAutoFit/>
          </a:bodyPr>
          <a:lstStyle/>
          <a:p>
            <a:pPr algn="just"/>
            <a:r>
              <a:rPr lang="x-none" altLang="ja-JP" b="1" u="sng" kern="100" dirty="0">
                <a:effectLst/>
                <a:highlight>
                  <a:srgbClr val="FFFF99"/>
                </a:highlight>
                <a:latin typeface="Meiryo UI" panose="020B0604030504040204" pitchFamily="50" charset="-128"/>
                <a:ea typeface="Meiryo UI" panose="020B0604030504040204" pitchFamily="50" charset="-128"/>
              </a:rPr>
              <a:t>(2)   リスクに着目した重点化</a:t>
            </a:r>
            <a:endParaRPr lang="ja-JP" altLang="ja-JP" b="1" kern="100" dirty="0">
              <a:effectLst/>
              <a:highlight>
                <a:srgbClr val="FFFF99"/>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972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A549381B-86D1-43BF-B288-B4C569F2FEA3}"/>
              </a:ext>
            </a:extLst>
          </p:cNvPr>
          <p:cNvSpPr/>
          <p:nvPr/>
        </p:nvSpPr>
        <p:spPr>
          <a:xfrm>
            <a:off x="120652" y="954456"/>
            <a:ext cx="8718548"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112</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319AE0D8-1C7B-4494-8673-321FC132AADD}"/>
              </a:ext>
            </a:extLst>
          </p:cNvPr>
          <p:cNvSpPr txBox="1"/>
          <p:nvPr/>
        </p:nvSpPr>
        <p:spPr>
          <a:xfrm>
            <a:off x="120652" y="548156"/>
            <a:ext cx="3068549" cy="369332"/>
          </a:xfrm>
          <a:prstGeom prst="rect">
            <a:avLst/>
          </a:prstGeom>
          <a:noFill/>
        </p:spPr>
        <p:txBody>
          <a:bodyPr wrap="square">
            <a:spAutoFit/>
          </a:bodyPr>
          <a:lstStyle/>
          <a:p>
            <a:pPr algn="just">
              <a:spcBef>
                <a:spcPts val="600"/>
              </a:spcBef>
              <a:spcAft>
                <a:spcPts val="600"/>
              </a:spcAft>
            </a:pPr>
            <a:r>
              <a:rPr lang="en-US" altLang="ja-JP" sz="1800" b="1" kern="100" dirty="0">
                <a:effectLst/>
                <a:latin typeface="Meiryo UI" panose="020B0604030504040204" pitchFamily="50" charset="-128"/>
                <a:ea typeface="Meiryo UI" panose="020B0604030504040204" pitchFamily="50" charset="-128"/>
              </a:rPr>
              <a:t>1.2 </a:t>
            </a:r>
            <a:r>
              <a:rPr lang="ja-JP" altLang="ja-JP" sz="1800" b="1" kern="100" dirty="0">
                <a:effectLst/>
                <a:latin typeface="Meiryo UI" panose="020B0604030504040204" pitchFamily="50" charset="-128"/>
                <a:ea typeface="Meiryo UI" panose="020B0604030504040204" pitchFamily="50" charset="-128"/>
              </a:rPr>
              <a:t>本計画の主な対象施設</a:t>
            </a:r>
            <a:endParaRPr lang="ja-JP" altLang="ja-JP" sz="1800" kern="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894EA028-A7AB-4E26-B8F6-D335310007B7}"/>
              </a:ext>
            </a:extLst>
          </p:cNvPr>
          <p:cNvSpPr txBox="1"/>
          <p:nvPr/>
        </p:nvSpPr>
        <p:spPr>
          <a:xfrm>
            <a:off x="183572" y="997243"/>
            <a:ext cx="8391468" cy="461665"/>
          </a:xfrm>
          <a:prstGeom prst="rect">
            <a:avLst/>
          </a:prstGeom>
          <a:noFill/>
        </p:spPr>
        <p:txBody>
          <a:bodyPr wrap="square">
            <a:spAutoFit/>
          </a:bodyPr>
          <a:lstStyle/>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本計画の対象施設は、大阪府が管理する橋梁、トンネル、横断歩道橋、シェッド、大型カルバート、門型標識、舗装、小規模附属物、道路法面・道路土工、大阪モノレール、街路樹、道路関連設備等の道路施設とする。</a:t>
            </a:r>
          </a:p>
        </p:txBody>
      </p:sp>
      <p:sp>
        <p:nvSpPr>
          <p:cNvPr id="37" name="テキスト ボックス 36">
            <a:extLst>
              <a:ext uri="{FF2B5EF4-FFF2-40B4-BE49-F238E27FC236}">
                <a16:creationId xmlns:a16="http://schemas.microsoft.com/office/drawing/2014/main" id="{EAC34B6B-F8BE-4F8D-9417-60ACC377C56D}"/>
              </a:ext>
            </a:extLst>
          </p:cNvPr>
          <p:cNvSpPr txBox="1"/>
          <p:nvPr/>
        </p:nvSpPr>
        <p:spPr>
          <a:xfrm>
            <a:off x="3675490" y="1405229"/>
            <a:ext cx="1793019" cy="276999"/>
          </a:xfrm>
          <a:prstGeom prst="rect">
            <a:avLst/>
          </a:prstGeom>
          <a:noFill/>
        </p:spPr>
        <p:txBody>
          <a:bodyPr wrap="square">
            <a:spAutoFit/>
          </a:bodyPr>
          <a:lstStyle/>
          <a:p>
            <a:pPr algn="ctr">
              <a:spcBef>
                <a:spcPts val="600"/>
              </a:spcBef>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表1.2‑1　対象施設</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28DD58BA-4563-4D8E-BF98-ACC18F44E6CE}"/>
              </a:ext>
            </a:extLst>
          </p:cNvPr>
          <p:cNvGraphicFramePr>
            <a:graphicFrameLocks noGrp="1"/>
          </p:cNvGraphicFramePr>
          <p:nvPr/>
        </p:nvGraphicFramePr>
        <p:xfrm>
          <a:off x="460224" y="1696755"/>
          <a:ext cx="8102226" cy="4978682"/>
        </p:xfrm>
        <a:graphic>
          <a:graphicData uri="http://schemas.openxmlformats.org/drawingml/2006/table">
            <a:tbl>
              <a:tblPr firstRow="1" firstCol="1" bandRow="1">
                <a:tableStyleId>{5C22544A-7EE6-4342-B048-85BDC9FD1C3A}</a:tableStyleId>
              </a:tblPr>
              <a:tblGrid>
                <a:gridCol w="1311101">
                  <a:extLst>
                    <a:ext uri="{9D8B030D-6E8A-4147-A177-3AD203B41FA5}">
                      <a16:colId xmlns:a16="http://schemas.microsoft.com/office/drawing/2014/main" val="1457313523"/>
                    </a:ext>
                  </a:extLst>
                </a:gridCol>
                <a:gridCol w="974810">
                  <a:extLst>
                    <a:ext uri="{9D8B030D-6E8A-4147-A177-3AD203B41FA5}">
                      <a16:colId xmlns:a16="http://schemas.microsoft.com/office/drawing/2014/main" val="4251598413"/>
                    </a:ext>
                  </a:extLst>
                </a:gridCol>
                <a:gridCol w="1185851">
                  <a:extLst>
                    <a:ext uri="{9D8B030D-6E8A-4147-A177-3AD203B41FA5}">
                      <a16:colId xmlns:a16="http://schemas.microsoft.com/office/drawing/2014/main" val="3987523666"/>
                    </a:ext>
                  </a:extLst>
                </a:gridCol>
                <a:gridCol w="512529">
                  <a:extLst>
                    <a:ext uri="{9D8B030D-6E8A-4147-A177-3AD203B41FA5}">
                      <a16:colId xmlns:a16="http://schemas.microsoft.com/office/drawing/2014/main" val="770884946"/>
                    </a:ext>
                  </a:extLst>
                </a:gridCol>
                <a:gridCol w="924562">
                  <a:extLst>
                    <a:ext uri="{9D8B030D-6E8A-4147-A177-3AD203B41FA5}">
                      <a16:colId xmlns:a16="http://schemas.microsoft.com/office/drawing/2014/main" val="2386115654"/>
                    </a:ext>
                  </a:extLst>
                </a:gridCol>
                <a:gridCol w="3193373">
                  <a:extLst>
                    <a:ext uri="{9D8B030D-6E8A-4147-A177-3AD203B41FA5}">
                      <a16:colId xmlns:a16="http://schemas.microsoft.com/office/drawing/2014/main" val="2489891811"/>
                    </a:ext>
                  </a:extLst>
                </a:gridCol>
              </a:tblGrid>
              <a:tr h="126178">
                <a:tc gridSpan="3">
                  <a:txBody>
                    <a:bodyPr/>
                    <a:lstStyle/>
                    <a:p>
                      <a:pPr marL="0" indent="0" algn="ctr">
                        <a:tabLst>
                          <a:tab pos="146685" algn="l"/>
                        </a:tabLst>
                      </a:pPr>
                      <a:r>
                        <a:rPr lang="ja-JP" sz="1000" b="0" dirty="0">
                          <a:solidFill>
                            <a:sysClr val="windowText" lastClr="000000"/>
                          </a:solidFill>
                          <a:effectLst/>
                          <a:latin typeface="Meiryo UI" panose="020B0604030504040204" pitchFamily="50" charset="-128"/>
                          <a:ea typeface="Meiryo UI" panose="020B0604030504040204" pitchFamily="50" charset="-128"/>
                        </a:rPr>
                        <a:t>対象施設</a:t>
                      </a:r>
                      <a:endParaRPr lang="ja-JP" sz="10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tabLst>
                          <a:tab pos="146685" algn="l"/>
                        </a:tabLst>
                      </a:pPr>
                      <a:r>
                        <a:rPr lang="ja-JP" sz="1000" b="0" dirty="0">
                          <a:solidFill>
                            <a:sysClr val="windowText" lastClr="000000"/>
                          </a:solidFill>
                          <a:effectLst/>
                          <a:latin typeface="Meiryo UI" panose="020B0604030504040204" pitchFamily="50" charset="-128"/>
                          <a:ea typeface="Meiryo UI" panose="020B0604030504040204" pitchFamily="50" charset="-128"/>
                        </a:rPr>
                        <a:t>単位</a:t>
                      </a:r>
                      <a:endParaRPr lang="ja-JP" sz="10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tabLst>
                          <a:tab pos="146685" algn="l"/>
                        </a:tabLst>
                      </a:pPr>
                      <a:r>
                        <a:rPr lang="ja-JP" sz="1000" b="0" dirty="0">
                          <a:solidFill>
                            <a:sysClr val="windowText" lastClr="000000"/>
                          </a:solidFill>
                          <a:effectLst/>
                          <a:latin typeface="Meiryo UI" panose="020B0604030504040204" pitchFamily="50" charset="-128"/>
                          <a:ea typeface="Meiryo UI" panose="020B0604030504040204" pitchFamily="50" charset="-128"/>
                        </a:rPr>
                        <a:t>数量</a:t>
                      </a:r>
                      <a:endParaRPr lang="ja-JP" sz="10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tabLst>
                          <a:tab pos="0" algn="l"/>
                          <a:tab pos="146050" algn="l"/>
                        </a:tabLst>
                      </a:pPr>
                      <a:r>
                        <a:rPr lang="ja-JP" sz="1000" b="0" dirty="0">
                          <a:solidFill>
                            <a:sysClr val="windowText" lastClr="000000"/>
                          </a:solidFill>
                          <a:effectLst/>
                          <a:latin typeface="Meiryo UI" panose="020B0604030504040204" pitchFamily="50" charset="-128"/>
                          <a:ea typeface="Meiryo UI" panose="020B0604030504040204" pitchFamily="50" charset="-128"/>
                        </a:rPr>
                        <a:t>備考</a:t>
                      </a:r>
                      <a:endParaRPr lang="ja-JP" sz="10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42749212"/>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橋梁</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2,408</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橋長２</a:t>
                      </a:r>
                      <a:r>
                        <a:rPr lang="en-US" sz="1000" b="0" kern="100" dirty="0">
                          <a:solidFill>
                            <a:sysClr val="windowText" lastClr="000000"/>
                          </a:solidFill>
                          <a:effectLst/>
                          <a:latin typeface="Meiryo UI" panose="020B0604030504040204" pitchFamily="50" charset="-128"/>
                          <a:ea typeface="Meiryo UI" panose="020B0604030504040204" pitchFamily="50" charset="-128"/>
                        </a:rPr>
                        <a:t>m</a:t>
                      </a:r>
                      <a:r>
                        <a:rPr lang="ja-JP" sz="1000" b="0" kern="100" dirty="0">
                          <a:solidFill>
                            <a:sysClr val="windowText" lastClr="000000"/>
                          </a:solidFill>
                          <a:effectLst/>
                          <a:latin typeface="Meiryo UI" panose="020B0604030504040204" pitchFamily="50" charset="-128"/>
                          <a:ea typeface="Meiryo UI" panose="020B0604030504040204" pitchFamily="50" charset="-128"/>
                        </a:rPr>
                        <a:t>以上</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6379286"/>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トンネル</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43</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337447"/>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横断歩道橋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300</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811148"/>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シェッド</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１</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864300"/>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大型カルバート</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38</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内空２車線以上</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69767"/>
                  </a:ext>
                </a:extLst>
              </a:tr>
              <a:tr h="131278">
                <a:tc rowSpan="2">
                  <a:txBody>
                    <a:bodyPr/>
                    <a:lstStyle/>
                    <a:p>
                      <a:pPr marL="0" indent="0" algn="just">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門型標識</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indent="0" algn="just">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道路標識（門型）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352</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316227"/>
                  </a:ext>
                </a:extLst>
              </a:tr>
              <a:tr h="131278">
                <a:tc vMerge="1">
                  <a:txBody>
                    <a:bodyPr/>
                    <a:lstStyle/>
                    <a:p>
                      <a:endParaRPr kumimoji="1" lang="ja-JP" altLang="en-US"/>
                    </a:p>
                  </a:txBody>
                  <a:tcPr/>
                </a:tc>
                <a:tc gridSpan="2">
                  <a:txBody>
                    <a:bodyPr/>
                    <a:lstStyle/>
                    <a:p>
                      <a:r>
                        <a:rPr lang="en-US" altLang="zh-CN" sz="1000" b="0" kern="100" dirty="0">
                          <a:solidFill>
                            <a:sysClr val="windowText" lastClr="000000"/>
                          </a:solidFill>
                          <a:effectLst/>
                          <a:latin typeface="Meiryo UI" panose="020B0604030504040204" pitchFamily="50" charset="-128"/>
                          <a:ea typeface="Meiryo UI" panose="020B0604030504040204" pitchFamily="50" charset="-128"/>
                        </a:rPr>
                        <a:t> </a:t>
                      </a:r>
                      <a:r>
                        <a:rPr lang="zh-CN" sz="1000" b="0" kern="100" dirty="0">
                          <a:solidFill>
                            <a:sysClr val="windowText" lastClr="000000"/>
                          </a:solidFill>
                          <a:effectLst/>
                          <a:latin typeface="Meiryo UI" panose="020B0604030504040204" pitchFamily="50" charset="-128"/>
                          <a:ea typeface="Meiryo UI" panose="020B0604030504040204" pitchFamily="50" charset="-128"/>
                        </a:rPr>
                        <a:t>道路情報提供装置</a:t>
                      </a:r>
                      <a:r>
                        <a:rPr lang="zh-TW" sz="1000" b="0" kern="100" dirty="0">
                          <a:solidFill>
                            <a:sysClr val="windowText" lastClr="000000"/>
                          </a:solidFill>
                          <a:effectLst/>
                          <a:latin typeface="Meiryo UI" panose="020B0604030504040204" pitchFamily="50" charset="-128"/>
                          <a:ea typeface="Meiryo UI" panose="020B0604030504040204" pitchFamily="50" charset="-128"/>
                        </a:rPr>
                        <a:t>（門型）</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12</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756061"/>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舗装</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km</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1,573</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055362"/>
                  </a:ext>
                </a:extLst>
              </a:tr>
              <a:tr h="131278">
                <a:tc rowSpan="3">
                  <a:txBody>
                    <a:bodyPr/>
                    <a:lstStyle/>
                    <a:p>
                      <a:pPr marL="0" indent="0" algn="just">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小規模附属物</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indent="0" algn="just">
                        <a:lnSpc>
                          <a:spcPts val="1400"/>
                        </a:lnSpc>
                      </a:pPr>
                      <a:r>
                        <a:rPr lang="en-US" altLang="zh-TW" sz="1000" b="0" kern="100" dirty="0">
                          <a:solidFill>
                            <a:sysClr val="windowText" lastClr="000000"/>
                          </a:solidFill>
                          <a:effectLst/>
                          <a:latin typeface="Meiryo UI" panose="020B0604030504040204" pitchFamily="50" charset="-128"/>
                          <a:ea typeface="Meiryo UI" panose="020B0604030504040204" pitchFamily="50" charset="-128"/>
                        </a:rPr>
                        <a:t> </a:t>
                      </a:r>
                      <a:r>
                        <a:rPr lang="zh-TW" sz="1000" b="0" kern="100" dirty="0">
                          <a:solidFill>
                            <a:sysClr val="windowText" lastClr="000000"/>
                          </a:solidFill>
                          <a:effectLst/>
                          <a:latin typeface="Meiryo UI" panose="020B0604030504040204" pitchFamily="50" charset="-128"/>
                          <a:ea typeface="Meiryo UI" panose="020B0604030504040204" pitchFamily="50" charset="-128"/>
                        </a:rPr>
                        <a:t>道路標識（門型以外）</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17,000</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0614643"/>
                  </a:ext>
                </a:extLst>
              </a:tr>
              <a:tr h="138296">
                <a:tc vMerge="1">
                  <a:txBody>
                    <a:bodyPr/>
                    <a:lstStyle/>
                    <a:p>
                      <a:endParaRPr kumimoji="1" lang="ja-JP" altLang="en-US"/>
                    </a:p>
                  </a:txBody>
                  <a:tcPr/>
                </a:tc>
                <a:tc gridSpan="2">
                  <a:txBody>
                    <a:bodyPr/>
                    <a:lstStyle/>
                    <a:p>
                      <a:r>
                        <a:rPr lang="en-US" altLang="zh-CN" sz="1000" b="0" kern="100" dirty="0">
                          <a:solidFill>
                            <a:sysClr val="windowText" lastClr="000000"/>
                          </a:solidFill>
                          <a:effectLst/>
                          <a:latin typeface="Meiryo UI" panose="020B0604030504040204" pitchFamily="50" charset="-128"/>
                          <a:ea typeface="Meiryo UI" panose="020B0604030504040204" pitchFamily="50" charset="-128"/>
                        </a:rPr>
                        <a:t> </a:t>
                      </a:r>
                      <a:r>
                        <a:rPr lang="zh-CN" sz="1000" b="0" kern="100" dirty="0">
                          <a:solidFill>
                            <a:sysClr val="windowText" lastClr="000000"/>
                          </a:solidFill>
                          <a:effectLst/>
                          <a:latin typeface="Meiryo UI" panose="020B0604030504040204" pitchFamily="50" charset="-128"/>
                          <a:ea typeface="Meiryo UI" panose="020B0604030504040204" pitchFamily="50" charset="-128"/>
                        </a:rPr>
                        <a:t>道路情報提供装置（門型以外）</a:t>
                      </a:r>
                      <a:r>
                        <a:rPr lang="en-US" sz="1000" b="0" kern="0" dirty="0">
                          <a:solidFill>
                            <a:sysClr val="windowText" lastClr="000000"/>
                          </a:solidFill>
                          <a:effectLst/>
                          <a:latin typeface="Meiryo UI" panose="020B0604030504040204" pitchFamily="50" charset="-128"/>
                          <a:ea typeface="Meiryo UI" panose="020B0604030504040204" pitchFamily="50" charset="-128"/>
                        </a:rPr>
                        <a:t>  </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220</a:t>
                      </a:r>
                      <a:r>
                        <a:rPr lang="en-US" sz="1000" b="0" kern="0" dirty="0">
                          <a:solidFill>
                            <a:srgbClr val="FF0000"/>
                          </a:solidFill>
                          <a:effectLst/>
                          <a:latin typeface="Meiryo UI" panose="020B0604030504040204" pitchFamily="50" charset="-128"/>
                          <a:ea typeface="Meiryo UI" panose="020B0604030504040204" pitchFamily="50" charset="-128"/>
                        </a:rPr>
                        <a:t>  </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521371"/>
                  </a:ext>
                </a:extLst>
              </a:tr>
              <a:tr h="132320">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道路照明施設</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28,000</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882901"/>
                  </a:ext>
                </a:extLst>
              </a:tr>
              <a:tr h="131278">
                <a:tc rowSpan="5">
                  <a:txBody>
                    <a:bodyPr/>
                    <a:lstStyle/>
                    <a:p>
                      <a:pPr marL="0" indent="0" algn="just">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道路法面・</a:t>
                      </a:r>
                    </a:p>
                    <a:p>
                      <a:pPr marL="0" indent="0" algn="just">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道路土工</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indent="0" algn="just">
                        <a:lnSpc>
                          <a:spcPts val="1400"/>
                        </a:lnSpc>
                      </a:pPr>
                      <a:r>
                        <a:rPr lang="en-US" altLang="zh-TW" sz="1000" b="0" kern="100" dirty="0">
                          <a:solidFill>
                            <a:sysClr val="windowText" lastClr="000000"/>
                          </a:solidFill>
                          <a:effectLst/>
                          <a:latin typeface="Meiryo UI" panose="020B0604030504040204" pitchFamily="50" charset="-128"/>
                          <a:ea typeface="Meiryo UI" panose="020B0604030504040204" pitchFamily="50" charset="-128"/>
                        </a:rPr>
                        <a:t> </a:t>
                      </a:r>
                      <a:r>
                        <a:rPr lang="zh-TW" sz="1000" b="0" kern="100" dirty="0">
                          <a:solidFill>
                            <a:sysClr val="windowText" lastClr="000000"/>
                          </a:solidFill>
                          <a:effectLst/>
                          <a:latin typeface="Meiryo UI" panose="020B0604030504040204" pitchFamily="50" charset="-128"/>
                          <a:ea typeface="Meiryo UI" panose="020B0604030504040204" pitchFamily="50" charset="-128"/>
                        </a:rPr>
                        <a:t>自然斜面（要対策箇所）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150</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764932"/>
                  </a:ext>
                </a:extLst>
              </a:tr>
              <a:tr h="138296">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切土・斜面安定施設、盛土</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a:solidFill>
                            <a:srgbClr val="FF0000"/>
                          </a:solidFill>
                          <a:effectLst/>
                          <a:latin typeface="Meiryo UI" panose="020B0604030504040204" pitchFamily="50" charset="-128"/>
                          <a:ea typeface="Meiryo UI" panose="020B0604030504040204" pitchFamily="50" charset="-128"/>
                        </a:rPr>
                        <a:t>―</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9612503"/>
                  </a:ext>
                </a:extLst>
              </a:tr>
              <a:tr h="186476">
                <a:tc vMerge="1">
                  <a:txBody>
                    <a:bodyPr/>
                    <a:lstStyle/>
                    <a:p>
                      <a:endParaRPr kumimoji="1" lang="ja-JP" altLang="en-US"/>
                    </a:p>
                  </a:txBody>
                  <a:tcPr/>
                </a:tc>
                <a:tc row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擁壁</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just">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5</a:t>
                      </a:r>
                      <a:r>
                        <a:rPr lang="ja-JP" sz="1000" b="0" kern="100" dirty="0">
                          <a:solidFill>
                            <a:sysClr val="windowText" lastClr="000000"/>
                          </a:solidFill>
                          <a:effectLst/>
                          <a:latin typeface="Meiryo UI" panose="020B0604030504040204" pitchFamily="50" charset="-128"/>
                          <a:ea typeface="Meiryo UI" panose="020B0604030504040204" pitchFamily="50" charset="-128"/>
                        </a:rPr>
                        <a:t>ｍ以上</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150</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076057"/>
                  </a:ext>
                </a:extLst>
              </a:tr>
              <a:tr h="186476">
                <a:tc vMerge="1">
                  <a:txBody>
                    <a:bodyPr/>
                    <a:lstStyle/>
                    <a:p>
                      <a:endParaRPr kumimoji="1" lang="ja-JP" altLang="en-US"/>
                    </a:p>
                  </a:txBody>
                  <a:tcPr/>
                </a:tc>
                <a:tc vMerge="1">
                  <a:txBody>
                    <a:bodyPr/>
                    <a:lstStyle/>
                    <a:p>
                      <a:endParaRPr kumimoji="1" lang="ja-JP" altLang="en-US"/>
                    </a:p>
                  </a:txBody>
                  <a:tcPr/>
                </a:tc>
                <a:tc>
                  <a:txBody>
                    <a:bodyPr/>
                    <a:lstStyle/>
                    <a:p>
                      <a:pPr marL="0" indent="0" algn="just">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5</a:t>
                      </a:r>
                      <a:r>
                        <a:rPr lang="ja-JP" sz="1000" b="0" kern="100" dirty="0">
                          <a:solidFill>
                            <a:sysClr val="windowText" lastClr="000000"/>
                          </a:solidFill>
                          <a:effectLst/>
                          <a:latin typeface="Meiryo UI" panose="020B0604030504040204" pitchFamily="50" charset="-128"/>
                          <a:ea typeface="Meiryo UI" panose="020B0604030504040204" pitchFamily="50" charset="-128"/>
                        </a:rPr>
                        <a:t>ｍ以下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a:solidFill>
                            <a:srgbClr val="FF0000"/>
                          </a:solidFill>
                          <a:effectLst/>
                          <a:latin typeface="Meiryo UI" panose="020B0604030504040204" pitchFamily="50" charset="-128"/>
                          <a:ea typeface="Meiryo UI" panose="020B0604030504040204" pitchFamily="50" charset="-128"/>
                        </a:rPr>
                        <a:t>―</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0119922"/>
                  </a:ext>
                </a:extLst>
              </a:tr>
              <a:tr h="131278">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カルバート</a:t>
                      </a:r>
                      <a:r>
                        <a:rPr lang="en-US" sz="1000" b="0" kern="100" baseline="30000" dirty="0">
                          <a:solidFill>
                            <a:sysClr val="windowText" lastClr="000000"/>
                          </a:solidFill>
                          <a:effectLst/>
                          <a:latin typeface="Meiryo UI" panose="020B0604030504040204" pitchFamily="50" charset="-128"/>
                          <a:ea typeface="Meiryo UI" panose="020B0604030504040204" pitchFamily="50" charset="-128"/>
                        </a:rPr>
                        <a:t>※</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箇所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30</a:t>
                      </a:r>
                      <a:r>
                        <a:rPr lang="en-US" sz="1000" b="0" kern="0" dirty="0">
                          <a:solidFill>
                            <a:srgbClr val="FF0000"/>
                          </a:solidFill>
                          <a:effectLst/>
                          <a:latin typeface="Meiryo UI" panose="020B0604030504040204" pitchFamily="50" charset="-128"/>
                          <a:ea typeface="Meiryo UI" panose="020B0604030504040204" pitchFamily="50" charset="-128"/>
                        </a:rPr>
                        <a:t> </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836395"/>
                  </a:ext>
                </a:extLst>
              </a:tr>
              <a:tr h="131278">
                <a:tc rowSpan="7">
                  <a:txBody>
                    <a:bodyPr/>
                    <a:lstStyle/>
                    <a:p>
                      <a:pPr marL="0" indent="0" algn="just">
                        <a:lnSpc>
                          <a:spcPts val="1400"/>
                        </a:lnSpc>
                        <a:tabLst/>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モノレール</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indent="0" algn="just">
                        <a:lnSpc>
                          <a:spcPts val="14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RC</a:t>
                      </a:r>
                      <a:r>
                        <a:rPr lang="ja-JP" sz="1000" b="0" kern="100" dirty="0">
                          <a:solidFill>
                            <a:sysClr val="windowText" lastClr="000000"/>
                          </a:solidFill>
                          <a:effectLst/>
                          <a:latin typeface="Meiryo UI" panose="020B0604030504040204" pitchFamily="50" charset="-128"/>
                          <a:ea typeface="Meiryo UI" panose="020B0604030504040204" pitchFamily="50" charset="-128"/>
                        </a:rPr>
                        <a:t>支柱</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762</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支柱、軌道桁</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498972"/>
                  </a:ext>
                </a:extLst>
              </a:tr>
              <a:tr h="131278">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鋼製支柱</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404</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952572"/>
                  </a:ext>
                </a:extLst>
              </a:tr>
              <a:tr h="131278">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鋼軌道桁</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tabLst/>
                      </a:pPr>
                      <a:r>
                        <a:rPr lang="en-US" sz="1000" b="0" kern="100" dirty="0">
                          <a:solidFill>
                            <a:srgbClr val="FF0000"/>
                          </a:solidFill>
                          <a:effectLst/>
                          <a:latin typeface="Meiryo UI" panose="020B0604030504040204" pitchFamily="50" charset="-128"/>
                          <a:ea typeface="Meiryo UI" panose="020B0604030504040204" pitchFamily="50" charset="-128"/>
                        </a:rPr>
                        <a:t>107</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343053"/>
                  </a:ext>
                </a:extLst>
              </a:tr>
              <a:tr h="131278">
                <a:tc vMerge="1">
                  <a:txBody>
                    <a:bodyPr/>
                    <a:lstStyle/>
                    <a:p>
                      <a:endParaRPr kumimoji="1" lang="ja-JP" altLang="en-US"/>
                    </a:p>
                  </a:txBody>
                  <a:tcPr/>
                </a:tc>
                <a:tc gridSpan="2">
                  <a:txBody>
                    <a:bodyPr/>
                    <a:lstStyle/>
                    <a:p>
                      <a:r>
                        <a:rPr lang="en-US" sz="1000" b="0" kern="100" dirty="0">
                          <a:solidFill>
                            <a:sysClr val="windowText" lastClr="000000"/>
                          </a:solidFill>
                          <a:effectLst/>
                          <a:latin typeface="Meiryo UI" panose="020B0604030504040204" pitchFamily="50" charset="-128"/>
                          <a:ea typeface="Meiryo UI" panose="020B0604030504040204" pitchFamily="50" charset="-128"/>
                        </a:rPr>
                        <a:t> PC</a:t>
                      </a:r>
                      <a:r>
                        <a:rPr lang="ja-JP" sz="1000" b="0" kern="100" dirty="0">
                          <a:solidFill>
                            <a:sysClr val="windowText" lastClr="000000"/>
                          </a:solidFill>
                          <a:effectLst/>
                          <a:latin typeface="Meiryo UI" panose="020B0604030504040204" pitchFamily="50" charset="-128"/>
                          <a:ea typeface="Meiryo UI" panose="020B0604030504040204" pitchFamily="50" charset="-128"/>
                        </a:rPr>
                        <a:t>軌道桁</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1,876</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673750"/>
                  </a:ext>
                </a:extLst>
              </a:tr>
              <a:tr h="131278">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駅舎</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駅</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en-US" sz="1000" b="0" kern="100" dirty="0">
                          <a:solidFill>
                            <a:srgbClr val="FF0000"/>
                          </a:solidFill>
                          <a:effectLst/>
                          <a:latin typeface="Meiryo UI" panose="020B0604030504040204" pitchFamily="50" charset="-128"/>
                          <a:ea typeface="Meiryo UI" panose="020B0604030504040204" pitchFamily="50" charset="-128"/>
                        </a:rPr>
                        <a:t>18</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81528"/>
                  </a:ext>
                </a:extLst>
              </a:tr>
              <a:tr h="131278">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分岐橋</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９</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44145" algn="l">
                        <a:lnSpc>
                          <a:spcPts val="14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011657"/>
                  </a:ext>
                </a:extLst>
              </a:tr>
              <a:tr h="396779">
                <a:tc vMerge="1">
                  <a:txBody>
                    <a:bodyPr/>
                    <a:lstStyle/>
                    <a:p>
                      <a:endParaRPr kumimoji="1" lang="ja-JP" altLang="en-US"/>
                    </a:p>
                  </a:txBody>
                  <a:tcPr/>
                </a:tc>
                <a:tc gridSpan="2">
                  <a:txBody>
                    <a:bodyPr/>
                    <a:lstStyle/>
                    <a:p>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特殊橋</a:t>
                      </a:r>
                      <a:endParaRPr kumimoji="1" lang="ja-JP" altLang="en-US" dirty="0"/>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８</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ニールセンローゼ橋</a:t>
                      </a:r>
                      <a:r>
                        <a:rPr lang="en-US" sz="1000" b="0" kern="100" dirty="0">
                          <a:solidFill>
                            <a:sysClr val="windowText" lastClr="000000"/>
                          </a:solidFill>
                          <a:effectLst/>
                          <a:latin typeface="Meiryo UI" panose="020B0604030504040204" pitchFamily="50" charset="-128"/>
                          <a:ea typeface="Meiryo UI" panose="020B0604030504040204" pitchFamily="50" charset="-128"/>
                        </a:rPr>
                        <a:t>(</a:t>
                      </a:r>
                      <a:r>
                        <a:rPr lang="ja-JP" sz="1000" b="0" kern="100" dirty="0">
                          <a:solidFill>
                            <a:sysClr val="windowText" lastClr="000000"/>
                          </a:solidFill>
                          <a:effectLst/>
                          <a:latin typeface="Meiryo UI" panose="020B0604030504040204" pitchFamily="50" charset="-128"/>
                          <a:ea typeface="Meiryo UI" panose="020B0604030504040204" pitchFamily="50" charset="-128"/>
                        </a:rPr>
                        <a:t>５連</a:t>
                      </a:r>
                      <a:r>
                        <a:rPr lang="en-US" sz="1000" b="0" kern="100" dirty="0">
                          <a:solidFill>
                            <a:sysClr val="windowText" lastClr="000000"/>
                          </a:solidFill>
                          <a:effectLst/>
                          <a:latin typeface="Meiryo UI" panose="020B0604030504040204" pitchFamily="50" charset="-128"/>
                          <a:ea typeface="Meiryo UI" panose="020B0604030504040204" pitchFamily="50" charset="-128"/>
                        </a:rPr>
                        <a:t>)</a:t>
                      </a:r>
                      <a:endParaRPr 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0" indent="0" algn="just">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単弦トラスドアーチ橋</a:t>
                      </a:r>
                    </a:p>
                    <a:p>
                      <a:pPr marL="0" indent="0" algn="just">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モノレール橋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4812740"/>
                  </a:ext>
                </a:extLst>
              </a:tr>
              <a:tr h="131278">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街路樹</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indent="0" algn="ctr">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本</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約</a:t>
                      </a:r>
                      <a:r>
                        <a:rPr lang="en-US" sz="1000" b="0" kern="100" dirty="0">
                          <a:solidFill>
                            <a:srgbClr val="FF0000"/>
                          </a:solidFill>
                          <a:effectLst/>
                          <a:latin typeface="Meiryo UI" panose="020B0604030504040204" pitchFamily="50" charset="-128"/>
                          <a:ea typeface="Meiryo UI" panose="020B0604030504040204" pitchFamily="50" charset="-128"/>
                        </a:rPr>
                        <a:t>79,000</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14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中高木</a:t>
                      </a:r>
                      <a:r>
                        <a:rPr lang="en-US" sz="1000" b="0" kern="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6204189"/>
                  </a:ext>
                </a:extLst>
              </a:tr>
              <a:tr h="533472">
                <a:tc gridSpan="3">
                  <a:txBody>
                    <a:bodyPr/>
                    <a:lstStyle/>
                    <a:p>
                      <a:pPr marL="0" indent="0" algn="l">
                        <a:lnSpc>
                          <a:spcPts val="14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道路関連設備</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133350" indent="-133350" algn="ctr">
                        <a:lnSpc>
                          <a:spcPts val="1400"/>
                        </a:lnSpc>
                        <a:tabLst/>
                      </a:pPr>
                      <a:r>
                        <a:rPr lang="ja-JP" sz="1000" b="0" kern="100" dirty="0">
                          <a:solidFill>
                            <a:sysClr val="windowText" lastClr="000000"/>
                          </a:solidFill>
                          <a:effectLst/>
                          <a:latin typeface="Meiryo UI" panose="020B0604030504040204" pitchFamily="50" charset="-128"/>
                          <a:ea typeface="Meiryo UI" panose="020B0604030504040204" pitchFamily="50" charset="-128"/>
                        </a:rPr>
                        <a:t>－</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ts val="1400"/>
                        </a:lnSpc>
                      </a:pPr>
                      <a:r>
                        <a:rPr lang="ja-JP" sz="1000" b="0" kern="100" dirty="0">
                          <a:solidFill>
                            <a:srgbClr val="FF0000"/>
                          </a:solidFill>
                          <a:effectLst/>
                          <a:latin typeface="Meiryo UI" panose="020B0604030504040204" pitchFamily="50" charset="-128"/>
                          <a:ea typeface="Meiryo UI" panose="020B0604030504040204" pitchFamily="50" charset="-128"/>
                        </a:rPr>
                        <a:t>－</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受変電設備</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0" indent="0" algn="l">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排水ポンプ設備</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0" indent="0" algn="l">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トンネル換気設備</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0" indent="0" algn="l">
                        <a:lnSpc>
                          <a:spcPts val="13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昇降設備</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2446" marR="2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843645"/>
                  </a:ext>
                </a:extLst>
              </a:tr>
            </a:tbl>
          </a:graphicData>
        </a:graphic>
      </p:graphicFrame>
      <p:sp>
        <p:nvSpPr>
          <p:cNvPr id="2" name="正方形/長方形 1">
            <a:extLst>
              <a:ext uri="{FF2B5EF4-FFF2-40B4-BE49-F238E27FC236}">
                <a16:creationId xmlns:a16="http://schemas.microsoft.com/office/drawing/2014/main" id="{AE4CE856-BF16-6539-7C57-65F909A53AE3}"/>
              </a:ext>
            </a:extLst>
          </p:cNvPr>
          <p:cNvSpPr/>
          <p:nvPr/>
        </p:nvSpPr>
        <p:spPr>
          <a:xfrm>
            <a:off x="407092" y="6020999"/>
            <a:ext cx="8188268" cy="6710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6800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13207" y="947599"/>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48681" y="947599"/>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139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3.11.4</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重点化指標・優先順位の考え方</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6014CC5-1285-FA58-0505-EFC6FE9A7646}"/>
              </a:ext>
            </a:extLst>
          </p:cNvPr>
          <p:cNvSpPr txBox="1"/>
          <p:nvPr/>
        </p:nvSpPr>
        <p:spPr>
          <a:xfrm>
            <a:off x="347754" y="993150"/>
            <a:ext cx="2066942" cy="369332"/>
          </a:xfrm>
          <a:prstGeom prst="rect">
            <a:avLst/>
          </a:prstGeom>
          <a:noFill/>
        </p:spPr>
        <p:txBody>
          <a:bodyPr wrap="square">
            <a:spAutoFit/>
          </a:bodyPr>
          <a:lstStyle/>
          <a:p>
            <a:pPr algn="just"/>
            <a:r>
              <a:rPr lang="x-none" altLang="ja-JP" b="1" u="sng" kern="100" dirty="0">
                <a:effectLst/>
                <a:latin typeface="Meiryo UI" panose="020B0604030504040204" pitchFamily="50" charset="-128"/>
                <a:ea typeface="Meiryo UI" panose="020B0604030504040204" pitchFamily="50" charset="-128"/>
              </a:rPr>
              <a:t>(3)　重点化指標</a:t>
            </a:r>
            <a:endParaRPr lang="ja-JP" altLang="ja-JP" b="1" kern="100" dirty="0">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4F9E42E-EC99-77B5-F1C0-15BADD0DD0C7}"/>
              </a:ext>
            </a:extLst>
          </p:cNvPr>
          <p:cNvSpPr txBox="1"/>
          <p:nvPr/>
        </p:nvSpPr>
        <p:spPr>
          <a:xfrm>
            <a:off x="534320" y="1371978"/>
            <a:ext cx="4162396" cy="1618648"/>
          </a:xfrm>
          <a:prstGeom prst="rect">
            <a:avLst/>
          </a:prstGeom>
          <a:noFill/>
        </p:spPr>
        <p:txBody>
          <a:bodyPr wrap="square">
            <a:spAutoFit/>
          </a:bodyPr>
          <a:lstStyle/>
          <a:p>
            <a:pPr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道路関連設備の維持管理の重点化は、定期点検結果の判定区分（表</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3.11-1</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）に基づき、「不具合有」、「不具合無」の判定を行い、「不具合有」の場合は、機器の使用年数と社会的影響度から評価する。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但し、「不具合有」の道路関連設備において、「稼働しない。」ものについては、速やかに対策を講じるものとする。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1" name="表 20">
            <a:extLst>
              <a:ext uri="{FF2B5EF4-FFF2-40B4-BE49-F238E27FC236}">
                <a16:creationId xmlns:a16="http://schemas.microsoft.com/office/drawing/2014/main" id="{ACC89494-9C93-FA02-B7D0-AF85B3727B55}"/>
              </a:ext>
            </a:extLst>
          </p:cNvPr>
          <p:cNvGraphicFramePr>
            <a:graphicFrameLocks noGrp="1"/>
          </p:cNvGraphicFramePr>
          <p:nvPr/>
        </p:nvGraphicFramePr>
        <p:xfrm>
          <a:off x="534320" y="3152849"/>
          <a:ext cx="3760755" cy="761650"/>
        </p:xfrm>
        <a:graphic>
          <a:graphicData uri="http://schemas.openxmlformats.org/drawingml/2006/table">
            <a:tbl>
              <a:tblPr firstRow="1" firstCol="1" bandRow="1" bandCol="1">
                <a:tableStyleId>{5C22544A-7EE6-4342-B048-85BDC9FD1C3A}</a:tableStyleId>
              </a:tblPr>
              <a:tblGrid>
                <a:gridCol w="1025934">
                  <a:extLst>
                    <a:ext uri="{9D8B030D-6E8A-4147-A177-3AD203B41FA5}">
                      <a16:colId xmlns:a16="http://schemas.microsoft.com/office/drawing/2014/main" val="2644050410"/>
                    </a:ext>
                  </a:extLst>
                </a:gridCol>
                <a:gridCol w="2734821">
                  <a:extLst>
                    <a:ext uri="{9D8B030D-6E8A-4147-A177-3AD203B41FA5}">
                      <a16:colId xmlns:a16="http://schemas.microsoft.com/office/drawing/2014/main" val="400256201"/>
                    </a:ext>
                  </a:extLst>
                </a:gridCol>
              </a:tblGrid>
              <a:tr h="224386">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判定区分</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判定の内容</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28432477"/>
                  </a:ext>
                </a:extLst>
              </a:tr>
              <a:tr h="268632">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不具合無</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sz="1050" b="0" kern="100">
                          <a:solidFill>
                            <a:sysClr val="windowText" lastClr="000000"/>
                          </a:solidFill>
                          <a:effectLst/>
                          <a:latin typeface="Meiryo UI" panose="020B0604030504040204" pitchFamily="50" charset="-128"/>
                          <a:ea typeface="Meiryo UI" panose="020B0604030504040204" pitchFamily="50" charset="-128"/>
                        </a:rPr>
                        <a:t>機能の低下は認められない。</a:t>
                      </a:r>
                      <a:endParaRPr lang="ja-JP" sz="105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835103"/>
                  </a:ext>
                </a:extLst>
              </a:tr>
              <a:tr h="268632">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不具合有</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sz="1050" b="0" kern="100" dirty="0">
                          <a:solidFill>
                            <a:sysClr val="windowText" lastClr="000000"/>
                          </a:solidFill>
                          <a:effectLst/>
                          <a:latin typeface="Meiryo UI" panose="020B0604030504040204" pitchFamily="50" charset="-128"/>
                          <a:ea typeface="Meiryo UI" panose="020B0604030504040204" pitchFamily="50" charset="-128"/>
                        </a:rPr>
                        <a:t>稼働しない。もしくは機能の低下が認められる。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414284"/>
                  </a:ext>
                </a:extLst>
              </a:tr>
            </a:tbl>
          </a:graphicData>
        </a:graphic>
      </p:graphicFrame>
      <p:sp>
        <p:nvSpPr>
          <p:cNvPr id="23" name="テキスト ボックス 22">
            <a:extLst>
              <a:ext uri="{FF2B5EF4-FFF2-40B4-BE49-F238E27FC236}">
                <a16:creationId xmlns:a16="http://schemas.microsoft.com/office/drawing/2014/main" id="{2C64226F-0CE0-53BB-3866-D22622FE2FB9}"/>
              </a:ext>
            </a:extLst>
          </p:cNvPr>
          <p:cNvSpPr txBox="1"/>
          <p:nvPr/>
        </p:nvSpPr>
        <p:spPr>
          <a:xfrm>
            <a:off x="242835" y="4128928"/>
            <a:ext cx="3852337" cy="369332"/>
          </a:xfrm>
          <a:prstGeom prst="rect">
            <a:avLst/>
          </a:prstGeom>
          <a:noFill/>
        </p:spPr>
        <p:txBody>
          <a:bodyPr wrap="square">
            <a:spAutoFit/>
          </a:bodyPr>
          <a:lstStyle/>
          <a:p>
            <a:pPr algn="just"/>
            <a:r>
              <a:rPr lang="x-none" altLang="ja-JP" b="1" u="sng" kern="100" dirty="0">
                <a:effectLst/>
                <a:latin typeface="Meiryo UI" panose="020B0604030504040204" pitchFamily="50" charset="-128"/>
                <a:ea typeface="Meiryo UI" panose="020B0604030504040204" pitchFamily="50" charset="-128"/>
              </a:rPr>
              <a:t>(4)　優先順位（社会的影響度等）</a:t>
            </a:r>
            <a:endParaRPr lang="ja-JP" altLang="ja-JP" b="1" kern="100" dirty="0">
              <a:effectLst/>
              <a:latin typeface="Meiryo UI" panose="020B0604030504040204" pitchFamily="50" charset="-128"/>
              <a:ea typeface="Meiryo UI" panose="020B0604030504040204" pitchFamily="50" charset="-128"/>
            </a:endParaRPr>
          </a:p>
        </p:txBody>
      </p:sp>
      <p:sp>
        <p:nvSpPr>
          <p:cNvPr id="24" name="Rectangle 1">
            <a:extLst>
              <a:ext uri="{FF2B5EF4-FFF2-40B4-BE49-F238E27FC236}">
                <a16:creationId xmlns:a16="http://schemas.microsoft.com/office/drawing/2014/main" id="{92EDBEBB-D9C3-FB24-DAC6-0D0DC212939D}"/>
              </a:ext>
            </a:extLst>
          </p:cNvPr>
          <p:cNvSpPr>
            <a:spLocks noChangeArrowheads="1"/>
          </p:cNvSpPr>
          <p:nvPr/>
        </p:nvSpPr>
        <p:spPr bwMode="auto">
          <a:xfrm>
            <a:off x="436037" y="4606595"/>
            <a:ext cx="43379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2250" indent="-222250" algn="just"/>
            <a:r>
              <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道路関連設備は、土木施設と一体的に機能することで府民の</a:t>
            </a:r>
            <a:endPar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22250" indent="-222250" algn="just"/>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安全、安心を守り、</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快適な環境の確保に努めている。</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そのため、設</a:t>
            </a:r>
            <a:endPar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22250" indent="-222250" algn="just"/>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備を有する</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構造物（土木施設）</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重点化指標（社会的影響度</a:t>
            </a:r>
            <a:endParaRPr kumimoji="0"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）により優先順位の評価を行う。</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行動計画第３章</a:t>
            </a:r>
            <a:r>
              <a:rPr kumimoji="0" lang="en-US" altLang="ja-JP"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3.1【</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橋梁編</a:t>
            </a:r>
            <a:r>
              <a:rPr kumimoji="0" lang="en-US" altLang="ja-JP"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3.10【</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街路樹編</a:t>
            </a:r>
            <a:r>
              <a:rPr kumimoji="0" lang="en-US" altLang="ja-JP"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に示された重点化指標（社会的影響度））</a:t>
            </a:r>
            <a:endParaRPr kumimoji="0" lang="en-US" altLang="ja-JP"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22250" indent="-222250" algn="just"/>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また、地元の声やプロジェクト関連など個別の重点化要因がある場</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22250" indent="-222250" algn="just"/>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合は、管理者判断により調整を行う。</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3843C2F-621A-4215-B646-CB93BECA09DE}"/>
              </a:ext>
            </a:extLst>
          </p:cNvPr>
          <p:cNvSpPr txBox="1"/>
          <p:nvPr/>
        </p:nvSpPr>
        <p:spPr>
          <a:xfrm>
            <a:off x="1021230" y="2856857"/>
            <a:ext cx="2786933" cy="276999"/>
          </a:xfrm>
          <a:prstGeom prst="rect">
            <a:avLst/>
          </a:prstGeom>
          <a:noFill/>
        </p:spPr>
        <p:txBody>
          <a:bodyPr wrap="square">
            <a:spAutoFit/>
          </a:bodyPr>
          <a:lstStyle/>
          <a:p>
            <a:pPr algn="ctr">
              <a:spcBef>
                <a:spcPts val="600"/>
              </a:spcBef>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3.11‑1</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定期点検結果の判定区分</a:t>
            </a:r>
          </a:p>
        </p:txBody>
      </p:sp>
      <p:sp>
        <p:nvSpPr>
          <p:cNvPr id="15" name="テキスト ボックス 14">
            <a:extLst>
              <a:ext uri="{FF2B5EF4-FFF2-40B4-BE49-F238E27FC236}">
                <a16:creationId xmlns:a16="http://schemas.microsoft.com/office/drawing/2014/main" id="{5CB9EC23-3BAF-6D84-16ED-7F397ACDAE2C}"/>
              </a:ext>
            </a:extLst>
          </p:cNvPr>
          <p:cNvSpPr txBox="1"/>
          <p:nvPr/>
        </p:nvSpPr>
        <p:spPr>
          <a:xfrm>
            <a:off x="4722705" y="974616"/>
            <a:ext cx="3120528" cy="369332"/>
          </a:xfrm>
          <a:prstGeom prst="rect">
            <a:avLst/>
          </a:prstGeom>
          <a:noFill/>
        </p:spPr>
        <p:txBody>
          <a:bodyPr wrap="square">
            <a:spAutoFit/>
          </a:bodyPr>
          <a:lstStyle/>
          <a:p>
            <a:pPr algn="just"/>
            <a:r>
              <a:rPr lang="x-none" altLang="ja-JP" b="1" u="sng" kern="100" dirty="0">
                <a:effectLst/>
                <a:latin typeface="Meiryo UI" panose="020B0604030504040204" pitchFamily="50" charset="-128"/>
                <a:ea typeface="Meiryo UI" panose="020B0604030504040204" pitchFamily="50" charset="-128"/>
              </a:rPr>
              <a:t>(5)</a:t>
            </a:r>
            <a:r>
              <a:rPr lang="ja-JP" altLang="ja-JP" b="1" u="sng" kern="100" dirty="0">
                <a:effectLst/>
                <a:latin typeface="Meiryo UI" panose="020B0604030504040204" pitchFamily="50" charset="-128"/>
                <a:ea typeface="Meiryo UI" panose="020B0604030504040204" pitchFamily="50" charset="-128"/>
              </a:rPr>
              <a:t>　重点化の</a:t>
            </a:r>
            <a:r>
              <a:rPr lang="x-none" altLang="ja-JP" b="1" u="sng" kern="100" dirty="0">
                <a:effectLst/>
                <a:latin typeface="Meiryo UI" panose="020B0604030504040204" pitchFamily="50" charset="-128"/>
                <a:ea typeface="Meiryo UI" panose="020B0604030504040204" pitchFamily="50" charset="-128"/>
              </a:rPr>
              <a:t>考え方</a:t>
            </a:r>
            <a:endParaRPr lang="ja-JP" altLang="ja-JP" b="1" kern="100" dirty="0">
              <a:effectLst/>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080EE6F-4734-6AED-0C53-68A394643B9D}"/>
              </a:ext>
            </a:extLst>
          </p:cNvPr>
          <p:cNvSpPr txBox="1"/>
          <p:nvPr/>
        </p:nvSpPr>
        <p:spPr>
          <a:xfrm>
            <a:off x="4925982" y="1329814"/>
            <a:ext cx="3936800" cy="1840247"/>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道路関連設備は、稼働しないときの影響が大きいため、</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状態監視型の管理を行う設備の内、「不具合有」にて機能の低下が認められる設備は、</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「機器の使用年数」と施設の「社会的影響度の点数合計」</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にて評価し、対策を講じる</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尚、社会的影響度の点数は、設備を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有</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する構造物（土木施設）</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点検・修繕(補修)の重点化指標 （社会的影響度）</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」に基づき、</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累積ポイントに</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より重要度の判定を行う。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123" name="Picture 3">
            <a:extLst>
              <a:ext uri="{FF2B5EF4-FFF2-40B4-BE49-F238E27FC236}">
                <a16:creationId xmlns:a16="http://schemas.microsoft.com/office/drawing/2014/main" id="{2CD7EE4F-6145-3E40-866C-C0E16A1A71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846" y="2953128"/>
            <a:ext cx="2371099" cy="187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29">
            <a:extLst>
              <a:ext uri="{FF2B5EF4-FFF2-40B4-BE49-F238E27FC236}">
                <a16:creationId xmlns:a16="http://schemas.microsoft.com/office/drawing/2014/main" id="{3E3975D0-E05F-BA58-E56F-80C9088D9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705" y="6158669"/>
            <a:ext cx="1270065" cy="158758"/>
          </a:xfrm>
          <a:prstGeom prst="rect">
            <a:avLst/>
          </a:prstGeom>
        </p:spPr>
      </p:pic>
      <p:pic>
        <p:nvPicPr>
          <p:cNvPr id="28" name="図 27">
            <a:extLst>
              <a:ext uri="{FF2B5EF4-FFF2-40B4-BE49-F238E27FC236}">
                <a16:creationId xmlns:a16="http://schemas.microsoft.com/office/drawing/2014/main" id="{96383E80-7906-1596-1BE5-E65D663AE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9460" y="5973174"/>
            <a:ext cx="1150399" cy="200396"/>
          </a:xfrm>
          <a:prstGeom prst="rect">
            <a:avLst/>
          </a:prstGeom>
        </p:spPr>
      </p:pic>
      <p:sp>
        <p:nvSpPr>
          <p:cNvPr id="32" name="テキスト ボックス 31">
            <a:extLst>
              <a:ext uri="{FF2B5EF4-FFF2-40B4-BE49-F238E27FC236}">
                <a16:creationId xmlns:a16="http://schemas.microsoft.com/office/drawing/2014/main" id="{70971F1E-DE61-08F6-FBC9-9713DA0DF294}"/>
              </a:ext>
            </a:extLst>
          </p:cNvPr>
          <p:cNvSpPr txBox="1"/>
          <p:nvPr/>
        </p:nvSpPr>
        <p:spPr>
          <a:xfrm>
            <a:off x="5683846" y="6393607"/>
            <a:ext cx="2776287" cy="276999"/>
          </a:xfrm>
          <a:prstGeom prst="rect">
            <a:avLst/>
          </a:prstGeom>
          <a:noFill/>
          <a:ln>
            <a:noFill/>
          </a:ln>
        </p:spPr>
        <p:txBody>
          <a:bodyPr wrap="square">
            <a:spAutoFit/>
          </a:bodyPr>
          <a:lstStyle/>
          <a:p>
            <a:pPr algn="ctr">
              <a:spcBef>
                <a:spcPts val="600"/>
              </a:spcBef>
            </a:pPr>
            <a:r>
              <a:rPr lang="ja-JP" altLang="en-US"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3.11-10</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道路関連設備の</a:t>
            </a: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重点化指標</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6" name="表 5">
            <a:extLst>
              <a:ext uri="{FF2B5EF4-FFF2-40B4-BE49-F238E27FC236}">
                <a16:creationId xmlns:a16="http://schemas.microsoft.com/office/drawing/2014/main" id="{573AD55E-D696-4788-9BC3-D8BE3DB4EE4A}"/>
              </a:ext>
            </a:extLst>
          </p:cNvPr>
          <p:cNvGraphicFramePr>
            <a:graphicFrameLocks noGrp="1"/>
          </p:cNvGraphicFramePr>
          <p:nvPr/>
        </p:nvGraphicFramePr>
        <p:xfrm>
          <a:off x="5598718" y="4831864"/>
          <a:ext cx="2921141" cy="1078536"/>
        </p:xfrm>
        <a:graphic>
          <a:graphicData uri="http://schemas.openxmlformats.org/drawingml/2006/table">
            <a:tbl>
              <a:tblPr firstRow="1" firstCol="1" bandRow="1">
                <a:tableStyleId>{5C22544A-7EE6-4342-B048-85BDC9FD1C3A}</a:tableStyleId>
              </a:tblPr>
              <a:tblGrid>
                <a:gridCol w="1142956">
                  <a:extLst>
                    <a:ext uri="{9D8B030D-6E8A-4147-A177-3AD203B41FA5}">
                      <a16:colId xmlns:a16="http://schemas.microsoft.com/office/drawing/2014/main" val="2815630350"/>
                    </a:ext>
                  </a:extLst>
                </a:gridCol>
                <a:gridCol w="567622">
                  <a:extLst>
                    <a:ext uri="{9D8B030D-6E8A-4147-A177-3AD203B41FA5}">
                      <a16:colId xmlns:a16="http://schemas.microsoft.com/office/drawing/2014/main" val="2881788812"/>
                    </a:ext>
                  </a:extLst>
                </a:gridCol>
                <a:gridCol w="649562">
                  <a:extLst>
                    <a:ext uri="{9D8B030D-6E8A-4147-A177-3AD203B41FA5}">
                      <a16:colId xmlns:a16="http://schemas.microsoft.com/office/drawing/2014/main" val="307882924"/>
                    </a:ext>
                  </a:extLst>
                </a:gridCol>
                <a:gridCol w="561001">
                  <a:extLst>
                    <a:ext uri="{9D8B030D-6E8A-4147-A177-3AD203B41FA5}">
                      <a16:colId xmlns:a16="http://schemas.microsoft.com/office/drawing/2014/main" val="2522136436"/>
                    </a:ext>
                  </a:extLst>
                </a:gridCol>
              </a:tblGrid>
              <a:tr h="219518">
                <a:tc>
                  <a:txBody>
                    <a:bodyPr/>
                    <a:lstStyle/>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構造物の種別</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重要度</a:t>
                      </a:r>
                    </a:p>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小</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重要度</a:t>
                      </a:r>
                    </a:p>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中</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重要度</a:t>
                      </a:r>
                    </a:p>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大</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878612662"/>
                  </a:ext>
                </a:extLst>
              </a:tr>
              <a:tr h="233680">
                <a:tc>
                  <a:txBody>
                    <a:bodyPr/>
                    <a:lstStyle/>
                    <a:p>
                      <a:pPr algn="l"/>
                      <a:r>
                        <a:rPr lang="ja-JP" sz="650" b="0" kern="100" dirty="0">
                          <a:solidFill>
                            <a:sysClr val="windowText" lastClr="000000"/>
                          </a:solidFill>
                          <a:effectLst/>
                          <a:latin typeface="Meiryo UI" panose="020B0604030504040204" pitchFamily="50" charset="-128"/>
                          <a:ea typeface="Meiryo UI" panose="020B0604030504040204" pitchFamily="50" charset="-128"/>
                        </a:rPr>
                        <a:t>トンネル</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r>
                        <a:rPr lang="ja-JP" sz="650" b="0" kern="100" dirty="0">
                          <a:solidFill>
                            <a:sysClr val="windowText" lastClr="000000"/>
                          </a:solidFill>
                          <a:effectLst/>
                          <a:latin typeface="Meiryo UI" panose="020B0604030504040204" pitchFamily="50" charset="-128"/>
                          <a:ea typeface="Meiryo UI" panose="020B0604030504040204" pitchFamily="50" charset="-128"/>
                        </a:rPr>
                        <a:t>０～１９</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lang="ja-JP" sz="650" b="0" kern="100" dirty="0">
                          <a:solidFill>
                            <a:sysClr val="windowText" lastClr="000000"/>
                          </a:solidFill>
                          <a:effectLst/>
                          <a:latin typeface="Meiryo UI" panose="020B0604030504040204" pitchFamily="50" charset="-128"/>
                          <a:ea typeface="Meiryo UI" panose="020B0604030504040204" pitchFamily="50" charset="-128"/>
                        </a:rPr>
                        <a:t>２０～３９</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lang="ja-JP" sz="650" b="0" kern="100" dirty="0">
                          <a:solidFill>
                            <a:sysClr val="windowText" lastClr="000000"/>
                          </a:solidFill>
                          <a:effectLst/>
                          <a:latin typeface="Meiryo UI" panose="020B0604030504040204" pitchFamily="50" charset="-128"/>
                          <a:ea typeface="Meiryo UI" panose="020B0604030504040204" pitchFamily="50" charset="-128"/>
                        </a:rPr>
                        <a:t>４０～７０</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6549650"/>
                  </a:ext>
                </a:extLst>
              </a:tr>
              <a:tr h="354655">
                <a:tc>
                  <a:txBody>
                    <a:bodyPr/>
                    <a:lstStyle/>
                    <a:p>
                      <a:pPr algn="l"/>
                      <a:r>
                        <a:rPr lang="ja-JP" sz="650" b="0" kern="100" dirty="0">
                          <a:solidFill>
                            <a:sysClr val="windowText" lastClr="000000"/>
                          </a:solidFill>
                          <a:effectLst/>
                          <a:latin typeface="Meiryo UI" panose="020B0604030504040204" pitchFamily="50" charset="-128"/>
                          <a:ea typeface="Meiryo UI" panose="020B0604030504040204" pitchFamily="50" charset="-128"/>
                        </a:rPr>
                        <a:t>大型ボックスカルバート・シェッド</a:t>
                      </a:r>
                    </a:p>
                    <a:p>
                      <a:pPr algn="l"/>
                      <a:r>
                        <a:rPr lang="ja-JP" sz="650" b="0" kern="100" dirty="0">
                          <a:solidFill>
                            <a:sysClr val="windowText" lastClr="000000"/>
                          </a:solidFill>
                          <a:effectLst/>
                          <a:latin typeface="Meiryo UI" panose="020B0604030504040204" pitchFamily="50" charset="-128"/>
                          <a:ea typeface="Meiryo UI" panose="020B0604030504040204" pitchFamily="50" charset="-128"/>
                        </a:rPr>
                        <a:t>（地下道等）</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ja-JP" sz="650" b="0" kern="100" dirty="0">
                          <a:solidFill>
                            <a:sysClr val="windowText" lastClr="000000"/>
                          </a:solidFill>
                          <a:effectLst/>
                          <a:latin typeface="Meiryo UI" panose="020B0604030504040204" pitchFamily="50" charset="-128"/>
                          <a:ea typeface="Meiryo UI" panose="020B0604030504040204" pitchFamily="50" charset="-128"/>
                        </a:rPr>
                        <a:t>０～</a:t>
                      </a: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3</a:t>
                      </a:r>
                      <a:r>
                        <a:rPr lang="ja-JP" sz="650" b="0" kern="100" dirty="0">
                          <a:solidFill>
                            <a:sysClr val="windowText" lastClr="000000"/>
                          </a:solidFill>
                          <a:effectLst/>
                          <a:latin typeface="Meiryo UI" panose="020B0604030504040204" pitchFamily="50" charset="-128"/>
                          <a:ea typeface="Meiryo UI" panose="020B0604030504040204" pitchFamily="50" charset="-128"/>
                        </a:rPr>
                        <a:t>９</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40</a:t>
                      </a:r>
                      <a:r>
                        <a:rPr lang="ja-JP" sz="650" b="0" kern="100" dirty="0">
                          <a:solidFill>
                            <a:sysClr val="windowText" lastClr="000000"/>
                          </a:solidFill>
                          <a:effectLst/>
                          <a:latin typeface="Meiryo UI" panose="020B0604030504040204" pitchFamily="50" charset="-128"/>
                          <a:ea typeface="Meiryo UI" panose="020B0604030504040204" pitchFamily="50" charset="-128"/>
                        </a:rPr>
                        <a:t>～</a:t>
                      </a: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59</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60</a:t>
                      </a:r>
                      <a:r>
                        <a:rPr lang="ja-JP" sz="650" b="0" kern="100" dirty="0">
                          <a:solidFill>
                            <a:sysClr val="windowText" lastClr="000000"/>
                          </a:solidFill>
                          <a:effectLst/>
                          <a:latin typeface="Meiryo UI" panose="020B0604030504040204" pitchFamily="50" charset="-128"/>
                          <a:ea typeface="Meiryo UI" panose="020B0604030504040204" pitchFamily="50" charset="-128"/>
                        </a:rPr>
                        <a:t>～</a:t>
                      </a: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100</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042456"/>
                  </a:ext>
                </a:extLst>
              </a:tr>
              <a:tr h="270683">
                <a:tc>
                  <a:txBody>
                    <a:bodyPr/>
                    <a:lstStyle/>
                    <a:p>
                      <a:pPr algn="l"/>
                      <a:r>
                        <a:rPr lang="ja-JP" sz="650" b="0" kern="100" dirty="0">
                          <a:solidFill>
                            <a:sysClr val="windowText" lastClr="000000"/>
                          </a:solidFill>
                          <a:effectLst/>
                          <a:latin typeface="Meiryo UI" panose="020B0604030504040204" pitchFamily="50" charset="-128"/>
                          <a:ea typeface="Meiryo UI" panose="020B0604030504040204" pitchFamily="50" charset="-128"/>
                        </a:rPr>
                        <a:t>道路土工（共同溝等）</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r>
                        <a:rPr lang="ja-JP" sz="650" b="0" kern="100" dirty="0">
                          <a:solidFill>
                            <a:sysClr val="windowText" lastClr="000000"/>
                          </a:solidFill>
                          <a:effectLst/>
                          <a:latin typeface="Meiryo UI" panose="020B0604030504040204" pitchFamily="50" charset="-128"/>
                          <a:ea typeface="Meiryo UI" panose="020B0604030504040204" pitchFamily="50" charset="-128"/>
                        </a:rPr>
                        <a:t>０～</a:t>
                      </a: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39</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40</a:t>
                      </a:r>
                      <a:r>
                        <a:rPr lang="ja-JP" sz="650" b="0" kern="100" dirty="0">
                          <a:solidFill>
                            <a:sysClr val="windowText" lastClr="000000"/>
                          </a:solidFill>
                          <a:effectLst/>
                          <a:latin typeface="Meiryo UI" panose="020B0604030504040204" pitchFamily="50" charset="-128"/>
                          <a:ea typeface="Meiryo UI" panose="020B0604030504040204" pitchFamily="50" charset="-128"/>
                        </a:rPr>
                        <a:t>～</a:t>
                      </a: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59</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60</a:t>
                      </a:r>
                      <a:r>
                        <a:rPr lang="ja-JP" sz="650" b="0" kern="100" dirty="0">
                          <a:solidFill>
                            <a:sysClr val="windowText" lastClr="000000"/>
                          </a:solidFill>
                          <a:effectLst/>
                          <a:latin typeface="Meiryo UI" panose="020B0604030504040204" pitchFamily="50" charset="-128"/>
                          <a:ea typeface="Meiryo UI" panose="020B0604030504040204" pitchFamily="50" charset="-128"/>
                        </a:rPr>
                        <a:t>～</a:t>
                      </a:r>
                      <a:r>
                        <a:rPr lang="en-US" altLang="ja-JP" sz="650" b="0" kern="100" dirty="0">
                          <a:solidFill>
                            <a:sysClr val="windowText" lastClr="000000"/>
                          </a:solidFill>
                          <a:effectLst/>
                          <a:latin typeface="Meiryo UI" panose="020B0604030504040204" pitchFamily="50" charset="-128"/>
                          <a:ea typeface="Meiryo UI" panose="020B0604030504040204" pitchFamily="50" charset="-128"/>
                        </a:rPr>
                        <a:t>100</a:t>
                      </a:r>
                      <a:endParaRPr lang="ja-JP" sz="6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730387"/>
                  </a:ext>
                </a:extLst>
              </a:tr>
            </a:tbl>
          </a:graphicData>
        </a:graphic>
      </p:graphicFrame>
    </p:spTree>
    <p:extLst>
      <p:ext uri="{BB962C8B-B14F-4D97-AF65-F5344CB8AC3E}">
        <p14:creationId xmlns:p14="http://schemas.microsoft.com/office/powerpoint/2010/main" val="226806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140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a:t>
            </a:r>
            <a:r>
              <a:rPr lang="ja-JP" altLang="ja-JP" sz="1800" b="1" kern="100" dirty="0">
                <a:effectLst/>
                <a:latin typeface="Meiryo UI" panose="020B0604030504040204" pitchFamily="50" charset="-128"/>
                <a:ea typeface="Meiryo UI" panose="020B0604030504040204" pitchFamily="50" charset="-128"/>
              </a:rPr>
              <a:t>１</a:t>
            </a:r>
            <a:r>
              <a:rPr lang="x-none" altLang="ja-JP" sz="1800" b="1" kern="100" dirty="0">
                <a:effectLst/>
                <a:latin typeface="Meiryo UI" panose="020B0604030504040204" pitchFamily="50" charset="-128"/>
                <a:ea typeface="Meiryo UI" panose="020B0604030504040204" pitchFamily="50" charset="-128"/>
              </a:rPr>
              <a:t>1.5日常的維持管理</a:t>
            </a:r>
            <a:endPar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5D2396A-F920-6713-020A-901ECBF824BB}"/>
              </a:ext>
            </a:extLst>
          </p:cNvPr>
          <p:cNvSpPr txBox="1"/>
          <p:nvPr/>
        </p:nvSpPr>
        <p:spPr>
          <a:xfrm>
            <a:off x="154838" y="1054548"/>
            <a:ext cx="4430606" cy="2394245"/>
          </a:xfrm>
          <a:prstGeom prst="rect">
            <a:avLst/>
          </a:prstGeom>
          <a:noFill/>
        </p:spPr>
        <p:txBody>
          <a:bodyPr wrap="square">
            <a:spAutoFit/>
          </a:bodyPr>
          <a:lstStyle/>
          <a:p>
            <a:pPr algn="just">
              <a:lnSpc>
                <a:spcPct val="120000"/>
              </a:lnSpc>
            </a:pPr>
            <a:r>
              <a:rPr lang="x-none" altLang="ja-JP" sz="1600" b="1" u="sng" kern="100" dirty="0">
                <a:solidFill>
                  <a:srgbClr val="FF0000"/>
                </a:solidFill>
                <a:effectLst/>
                <a:latin typeface="Meiryo UI" panose="020B0604030504040204" pitchFamily="50" charset="-128"/>
                <a:ea typeface="Meiryo UI" panose="020B0604030504040204" pitchFamily="50" charset="-128"/>
              </a:rPr>
              <a:t>(1)</a:t>
            </a:r>
            <a:r>
              <a:rPr lang="ja-JP" altLang="ja-JP" sz="1600" b="1" u="sng" kern="100" dirty="0">
                <a:solidFill>
                  <a:srgbClr val="FF0000"/>
                </a:solidFill>
                <a:effectLst/>
                <a:latin typeface="Meiryo UI" panose="020B0604030504040204" pitchFamily="50" charset="-128"/>
                <a:ea typeface="Meiryo UI" panose="020B0604030504040204" pitchFamily="50" charset="-128"/>
              </a:rPr>
              <a:t>　</a:t>
            </a:r>
            <a:r>
              <a:rPr lang="x-none" altLang="ja-JP" sz="1600" b="1" u="sng" kern="100" dirty="0">
                <a:solidFill>
                  <a:srgbClr val="FF0000"/>
                </a:solidFill>
                <a:effectLst/>
                <a:latin typeface="Meiryo UI" panose="020B0604030504040204" pitchFamily="50" charset="-128"/>
                <a:ea typeface="Meiryo UI" panose="020B0604030504040204" pitchFamily="50" charset="-128"/>
              </a:rPr>
              <a:t>日常</a:t>
            </a:r>
            <a:r>
              <a:rPr lang="x-none" altLang="ja-JP" sz="1600" b="1" u="sng" kern="100" dirty="0">
                <a:effectLst/>
                <a:latin typeface="Meiryo UI" panose="020B0604030504040204" pitchFamily="50" charset="-128"/>
                <a:ea typeface="Meiryo UI" panose="020B0604030504040204" pitchFamily="50" charset="-128"/>
              </a:rPr>
              <a:t>パトロール</a:t>
            </a:r>
            <a:endParaRPr lang="ja-JP" altLang="ja-JP" sz="1600" b="1" kern="100" dirty="0">
              <a:effectLst/>
              <a:latin typeface="Meiryo UI" panose="020B0604030504040204" pitchFamily="50" charset="-128"/>
              <a:ea typeface="Meiryo UI" panose="020B0604030504040204" pitchFamily="50" charset="-128"/>
            </a:endParaRP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施設を常に良好な状態に保つよう、施設の状態を的確に把握し、</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施設不具合の早期発見、早期対応や緊急的・突発的な事案、苦</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情・要望事項等</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に対しても迅速に対応</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設備においては、道路</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情報提供装置の誤動作や排水ポンプ等機械設備</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有する施設の雨</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水の滞留など、</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異常の有無を</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早期発見、早期対応を不断に行うこと</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で、府民の安全・安心</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を確保する視点でパトロールを強化する。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10490" indent="187960" algn="just">
              <a:lnSpc>
                <a:spcPct val="120000"/>
              </a:lnSpc>
              <a:tabLst>
                <a:tab pos="853440" algn="l"/>
              </a:tabLst>
            </a:pP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道路情報提供装置の表示板部の誤動作（誤表示）</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marL="110490" indent="187960" algn="just">
              <a:lnSpc>
                <a:spcPct val="120000"/>
              </a:lnSpc>
              <a:tabLst>
                <a:tab pos="853440" algn="l"/>
              </a:tabLst>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の有無をチェック</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20000"/>
              </a:lnSpc>
              <a:tabLst>
                <a:tab pos="853440" algn="l"/>
              </a:tabLst>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アンダーパス部の雨水</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滞留をチェック</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AA060B0-235F-B192-FAA2-7EAC1F6818C0}"/>
              </a:ext>
            </a:extLst>
          </p:cNvPr>
          <p:cNvSpPr txBox="1"/>
          <p:nvPr/>
        </p:nvSpPr>
        <p:spPr>
          <a:xfrm>
            <a:off x="120143" y="3659685"/>
            <a:ext cx="4430606" cy="2357312"/>
          </a:xfrm>
          <a:prstGeom prst="rect">
            <a:avLst/>
          </a:prstGeom>
          <a:noFill/>
        </p:spPr>
        <p:txBody>
          <a:bodyPr wrap="square">
            <a:spAutoFit/>
          </a:bodyPr>
          <a:lstStyle/>
          <a:p>
            <a:pPr algn="just">
              <a:lnSpc>
                <a:spcPct val="120000"/>
              </a:lnSpc>
            </a:pPr>
            <a:r>
              <a:rPr lang="x-none" altLang="ja-JP" sz="1600" b="1" u="sng" kern="100" dirty="0">
                <a:effectLst/>
                <a:latin typeface="Meiryo UI" panose="020B0604030504040204" pitchFamily="50" charset="-128"/>
                <a:ea typeface="Meiryo UI" panose="020B0604030504040204" pitchFamily="50" charset="-128"/>
              </a:rPr>
              <a:t>(2)</a:t>
            </a:r>
            <a:r>
              <a:rPr lang="ja-JP" altLang="ja-JP" sz="1600" b="1" u="sng" kern="100" dirty="0">
                <a:effectLst/>
                <a:latin typeface="Meiryo UI" panose="020B0604030504040204" pitchFamily="50" charset="-128"/>
                <a:ea typeface="Meiryo UI" panose="020B0604030504040204" pitchFamily="50" charset="-128"/>
              </a:rPr>
              <a:t>　</a:t>
            </a:r>
            <a:r>
              <a:rPr lang="x-none" altLang="ja-JP" sz="1600" b="1" u="sng" kern="100" dirty="0">
                <a:effectLst/>
                <a:latin typeface="Meiryo UI" panose="020B0604030504040204" pitchFamily="50" charset="-128"/>
                <a:ea typeface="Meiryo UI" panose="020B0604030504040204" pitchFamily="50" charset="-128"/>
              </a:rPr>
              <a:t>データの蓄積・管理</a:t>
            </a:r>
            <a:endParaRPr lang="ja-JP" altLang="ja-JP" sz="1600" b="1" kern="100" dirty="0">
              <a:effectLst/>
              <a:latin typeface="Meiryo UI" panose="020B0604030504040204" pitchFamily="50" charset="-128"/>
              <a:ea typeface="Meiryo UI" panose="020B0604030504040204" pitchFamily="50" charset="-128"/>
            </a:endParaRPr>
          </a:p>
          <a:p>
            <a:pPr marL="85725" indent="179388" algn="just">
              <a:lnSpc>
                <a:spcPct val="120000"/>
              </a:lnSpc>
            </a:pP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パトロールで不具合などが発見された場合や、それらの対策等を実</a:t>
            </a: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施した場合には、速やかに「大阪府建設CALSシステム」に記録し、対応状況を把握するとともに情報の一元化を図</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indent="179388" algn="just">
              <a:lnSpc>
                <a:spcPct val="120000"/>
              </a:lnSpc>
            </a:pPr>
            <a:r>
              <a:rPr lang="x-none"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や</a:t>
            </a:r>
            <a:r>
              <a:rPr lang="x-none"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補修・補強</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等の履歴などのデータは、電子データ</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原則</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とし、</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に登録し管理する。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indent="179388"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点検や補修・補強等の工事の際に、動作確認（試験）にて計測した各種記録は、電子データで記録（登録）し、設備の異常や</a:t>
            </a: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変状</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の兆しを見逃さないための取り組みとして、傾向管理に活用するものとする。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B9A448CD-F49E-AED1-BDD2-5F9FCE1E01D5}"/>
              </a:ext>
            </a:extLst>
          </p:cNvPr>
          <p:cNvSpPr txBox="1"/>
          <p:nvPr/>
        </p:nvSpPr>
        <p:spPr>
          <a:xfrm>
            <a:off x="4689318" y="1238051"/>
            <a:ext cx="4322911" cy="957763"/>
          </a:xfrm>
          <a:prstGeom prst="rect">
            <a:avLst/>
          </a:prstGeom>
          <a:noFill/>
        </p:spPr>
        <p:txBody>
          <a:bodyPr wrap="square">
            <a:spAutoFit/>
          </a:bodyPr>
          <a:lstStyle/>
          <a:p>
            <a:pPr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尚</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、データの傾向管理は、より適切で効率的なデータ整理を目指し、</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適宜、専門的な技術と知見を有する定期点検の委託先企業や製作</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メーカーなどと意見を交わし、有効性の高い計測項目と傾向管理項</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目の絞り込みを行うよう努める。</a:t>
            </a:r>
            <a:endParaRPr lang="ja-JP" altLang="en-US" sz="1200" dirty="0"/>
          </a:p>
        </p:txBody>
      </p:sp>
      <p:sp>
        <p:nvSpPr>
          <p:cNvPr id="13" name="テキスト ボックス 12">
            <a:extLst>
              <a:ext uri="{FF2B5EF4-FFF2-40B4-BE49-F238E27FC236}">
                <a16:creationId xmlns:a16="http://schemas.microsoft.com/office/drawing/2014/main" id="{A68F1013-74D8-4A3D-3F92-0E7F900BAAC7}"/>
              </a:ext>
            </a:extLst>
          </p:cNvPr>
          <p:cNvSpPr txBox="1"/>
          <p:nvPr/>
        </p:nvSpPr>
        <p:spPr>
          <a:xfrm>
            <a:off x="5029200" y="5597046"/>
            <a:ext cx="3818467" cy="276999"/>
          </a:xfrm>
          <a:prstGeom prst="rect">
            <a:avLst/>
          </a:prstGeom>
          <a:noFill/>
        </p:spPr>
        <p:txBody>
          <a:bodyPr wrap="square">
            <a:spAutoFit/>
          </a:bodyPr>
          <a:lstStyle/>
          <a:p>
            <a:pPr algn="ct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3.11</a:t>
            </a: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ｰ</a:t>
            </a: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11</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維持管理データベースシステム（イメージ）</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151FBAFA-BF27-43B3-9C27-3760DADEA7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6550" y="2342315"/>
            <a:ext cx="4172612" cy="3108230"/>
          </a:xfrm>
          <a:prstGeom prst="rect">
            <a:avLst/>
          </a:prstGeom>
          <a:solidFill>
            <a:srgbClr val="FDFDE7"/>
          </a:solidFill>
          <a:ln>
            <a:noFill/>
          </a:ln>
        </p:spPr>
      </p:pic>
    </p:spTree>
    <p:extLst>
      <p:ext uri="{BB962C8B-B14F-4D97-AF65-F5344CB8AC3E}">
        <p14:creationId xmlns:p14="http://schemas.microsoft.com/office/powerpoint/2010/main" val="27609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40679"/>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15198" y="940679"/>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141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0" y="575793"/>
            <a:ext cx="3367350" cy="369332"/>
          </a:xfrm>
          <a:prstGeom prst="rect">
            <a:avLst/>
          </a:prstGeom>
          <a:noFill/>
        </p:spPr>
        <p:txBody>
          <a:bodyPr wrap="square">
            <a:spAutoFit/>
          </a:bodyPr>
          <a:lstStyle/>
          <a:p>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６長寿命化に資する工夫</a:t>
            </a:r>
            <a:endPar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55730F7-CB9D-8636-3E3D-A638D43081AC}"/>
              </a:ext>
            </a:extLst>
          </p:cNvPr>
          <p:cNvSpPr txBox="1"/>
          <p:nvPr/>
        </p:nvSpPr>
        <p:spPr>
          <a:xfrm>
            <a:off x="167499" y="1130747"/>
            <a:ext cx="4335893" cy="2231188"/>
          </a:xfrm>
          <a:prstGeom prst="rect">
            <a:avLst/>
          </a:prstGeom>
          <a:noFill/>
        </p:spPr>
        <p:txBody>
          <a:bodyPr wrap="square">
            <a:spAutoFit/>
          </a:bodyPr>
          <a:lstStyle/>
          <a:p>
            <a:pPr marL="31750" indent="-3175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建設および補修・補強の計画、設計等の段階において、最小限の維持管理でこれまで以上に施設の長寿命化が実現できる構造・工法等を検討し、</a:t>
            </a:r>
            <a:r>
              <a:rPr lang="x-none"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ライフサイクルコストの縮減を図</a:t>
            </a:r>
            <a:r>
              <a:rPr lang="ja-JP"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また、長寿命化やコスト縮減のための工夫に関する 情報を共有化するとともに、その中で、効率性に優れているものや高い効果が得られ</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た</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もの</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など</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については、</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検証結果の共有を図る。</a:t>
            </a:r>
            <a:endParaRPr lang="en-US" altLang="ja-JP"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1750" indent="-31750" algn="just">
              <a:lnSpc>
                <a:spcPct val="120000"/>
              </a:lnSpc>
            </a:pPr>
            <a:r>
              <a:rPr lang="ja-JP" altLang="en-US"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以下に事例を</a:t>
            </a:r>
            <a:r>
              <a:rPr lang="ja-JP"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紹介</a:t>
            </a:r>
            <a:r>
              <a:rPr lang="ja-JP"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する</a:t>
            </a:r>
            <a:r>
              <a:rPr lang="x-none"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20000"/>
              </a:lnSpc>
            </a:pPr>
            <a:r>
              <a:rPr lang="ja-JP" altLang="en-US"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トンネル照明をＬＥＤ照明へ変更することで、長寿命化とランニングコスト</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20000"/>
              </a:lnSpc>
            </a:pP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の低減を実施。</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20000"/>
              </a:lnSpc>
            </a:pPr>
            <a:r>
              <a:rPr lang="ja-JP" altLang="en-US"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トンネル設備の更新計画の立案に際し、交通量に合わせた設備更新と配</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20000"/>
              </a:lnSpc>
            </a:pP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置計画にすることで、トンネル施設の維持に関わるコストを大幅に低減。</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20000"/>
              </a:lnSpc>
            </a:pP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（換気設備は更新ではなく、廃止）</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2B19D17-AF68-A153-0813-46B70E263C39}"/>
              </a:ext>
            </a:extLst>
          </p:cNvPr>
          <p:cNvSpPr txBox="1"/>
          <p:nvPr/>
        </p:nvSpPr>
        <p:spPr>
          <a:xfrm>
            <a:off x="4585444" y="575793"/>
            <a:ext cx="2716619" cy="369332"/>
          </a:xfrm>
          <a:prstGeom prst="rect">
            <a:avLst/>
          </a:prstGeom>
          <a:noFill/>
        </p:spPr>
        <p:txBody>
          <a:bodyPr wrap="square">
            <a:spAutoFit/>
          </a:bodyPr>
          <a:lstStyle/>
          <a:p>
            <a:pPr algn="just"/>
            <a:r>
              <a:rPr lang="x-none" altLang="ja-JP" b="1" kern="100" dirty="0">
                <a:effectLst/>
                <a:latin typeface="Meiryo UI" panose="020B0604030504040204" pitchFamily="50" charset="-128"/>
                <a:ea typeface="Meiryo UI" panose="020B0604030504040204" pitchFamily="50" charset="-128"/>
              </a:rPr>
              <a:t>3.11.7新技術の活用</a:t>
            </a:r>
            <a:endParaRPr lang="ja-JP" altLang="ja-JP" b="1" kern="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FE0F465-1C40-12F5-0293-B94E5165E66F}"/>
              </a:ext>
            </a:extLst>
          </p:cNvPr>
          <p:cNvSpPr txBox="1"/>
          <p:nvPr/>
        </p:nvSpPr>
        <p:spPr>
          <a:xfrm>
            <a:off x="4813140" y="997698"/>
            <a:ext cx="4147470" cy="5336846"/>
          </a:xfrm>
          <a:prstGeom prst="rect">
            <a:avLst/>
          </a:prstGeom>
          <a:noFill/>
        </p:spPr>
        <p:txBody>
          <a:bodyPr wrap="square">
            <a:spAutoFit/>
          </a:bodyPr>
          <a:lstStyle/>
          <a:p>
            <a:pPr algn="l">
              <a:lnSpc>
                <a:spcPct val="120000"/>
              </a:lnSpc>
            </a:pPr>
            <a:r>
              <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維持管理では、新たな技術、材料、工法等を積極的に取り入れ、活用していくことが、より効率的・効果的に推進していく方策のひとつであると考えられる。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新技術の取り組みでは、国土交通省やデジタル庁においてデジタル技術を</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活用した維持管理などの取り組みが行われているところである。</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AI</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を活用した自動運転による監視制御システムや運転状態の変化を監</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視し、保守提案を行うなど、維持管理を効率的、効果的に行う技術の取り</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組みが行われている。但し、これらの技術は、実証実験中の技術が多い状</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況である。</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新技術としてのデジタル技術の活用</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では、職員の減少に対する個人にか</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かる業務負荷の軽減（時間の確保）と技術水準（技術力）の維持を主</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目的としつつ、非常時の府民への安全確保（防災上）も目的に、デジタル</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技術の活用を意識し、今後の技術の動向に注視し維持管理を進めていき</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たい。</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現在注目される技術は、個人にかかる業務負荷の軽減として、各種カメ</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ラを用 いた遠隔臨場や遠隔監視による故障の予兆、傾向監視などを自動</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化することによる技術的判断を補足する技術など、技術水準の維持を目的</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とした技術の伝承では、ＡＲや動画撮影による視覚を意識した技術資料の</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作成など、非常時への対応では、定点監視カメラなどを活用するデジタル技</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術の取り組みなどが注目されるところであるが、</a:t>
            </a:r>
            <a:r>
              <a:rPr lang="ja-JP"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技術開発の動向を注視し、</a:t>
            </a:r>
            <a:endParaRPr lang="en-US"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設計検討の段階から各種技術の比較検証を行い、効率的、効果的な維</a:t>
            </a:r>
            <a:endParaRPr lang="en-US"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持管理の実現に向けて導入検討を積極的に行っていく。</a:t>
            </a:r>
            <a:endParaRPr lang="ja-JP" altLang="ja-JP" sz="10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また、</a:t>
            </a:r>
            <a:r>
              <a:rPr lang="ja-JP" altLang="en-US"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導入検討では、基本方針に示す</a:t>
            </a:r>
            <a:r>
              <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新技術等の活用方針</a:t>
            </a:r>
            <a:r>
              <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に基づき、</a:t>
            </a:r>
            <a:endPar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ja-JP" sz="1050" dirty="0">
                <a:solidFill>
                  <a:srgbClr val="FF0000"/>
                </a:solidFill>
                <a:highlight>
                  <a:srgbClr val="FFFF99"/>
                </a:highlight>
                <a:latin typeface="Meiryo UI" panose="020B0604030504040204" pitchFamily="50" charset="-128"/>
                <a:ea typeface="Meiryo UI" panose="020B0604030504040204" pitchFamily="50" charset="-128"/>
              </a:rPr>
              <a:t>様々な機会を通して、</a:t>
            </a:r>
            <a:r>
              <a:rPr lang="ja-JP" altLang="ja-JP" sz="1050" dirty="0">
                <a:solidFill>
                  <a:srgbClr val="FF0000"/>
                </a:solidFill>
                <a:latin typeface="Meiryo UI" panose="020B0604030504040204" pitchFamily="50" charset="-128"/>
                <a:ea typeface="Meiryo UI" panose="020B0604030504040204" pitchFamily="50" charset="-128"/>
              </a:rPr>
              <a:t>管理者ニーズの発信や技術シーズを知る機会を広げ、</a:t>
            </a:r>
            <a:endParaRPr lang="en-US" altLang="ja-JP" sz="1050" dirty="0">
              <a:solidFill>
                <a:srgbClr val="FF0000"/>
              </a:solidFill>
              <a:latin typeface="Meiryo UI" panose="020B0604030504040204" pitchFamily="50" charset="-128"/>
              <a:ea typeface="Meiryo UI" panose="020B0604030504040204" pitchFamily="50" charset="-128"/>
            </a:endParaRPr>
          </a:p>
          <a:p>
            <a:pPr marL="133350" indent="-133350" algn="just">
              <a:lnSpc>
                <a:spcPct val="120000"/>
              </a:lnSpc>
              <a:tabLst>
                <a:tab pos="4860925" algn="l"/>
              </a:tabLst>
            </a:pPr>
            <a:r>
              <a:rPr lang="ja-JP" altLang="en-US" sz="1050" dirty="0">
                <a:solidFill>
                  <a:srgbClr val="FF0000"/>
                </a:solidFill>
                <a:latin typeface="Meiryo UI" panose="020B0604030504040204" pitchFamily="50" charset="-128"/>
                <a:ea typeface="Meiryo UI" panose="020B0604030504040204" pitchFamily="50" charset="-128"/>
              </a:rPr>
              <a:t>且つ、</a:t>
            </a:r>
            <a:r>
              <a:rPr lang="ja-JP" altLang="ja-JP" sz="1050" dirty="0">
                <a:solidFill>
                  <a:srgbClr val="FF0000"/>
                </a:solidFill>
                <a:highlight>
                  <a:srgbClr val="FFFF99"/>
                </a:highlight>
                <a:latin typeface="Meiryo UI" panose="020B0604030504040204" pitchFamily="50" charset="-128"/>
                <a:ea typeface="Meiryo UI" panose="020B0604030504040204" pitchFamily="50" charset="-128"/>
              </a:rPr>
              <a:t>大学や研究機関との情報共有や連携の強化</a:t>
            </a:r>
            <a:r>
              <a:rPr lang="ja-JP" altLang="en-US" sz="1050" dirty="0">
                <a:solidFill>
                  <a:srgbClr val="FF0000"/>
                </a:solidFill>
                <a:highlight>
                  <a:srgbClr val="FFFF99"/>
                </a:highlight>
                <a:latin typeface="Meiryo UI" panose="020B0604030504040204" pitchFamily="50" charset="-128"/>
                <a:ea typeface="Meiryo UI" panose="020B0604030504040204" pitchFamily="50" charset="-128"/>
              </a:rPr>
              <a:t>、</a:t>
            </a:r>
            <a:r>
              <a:rPr lang="ja-JP" altLang="en-US"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rPr>
              <a:t>民間が所有する新技</a:t>
            </a:r>
            <a:endParaRPr lang="en-US" altLang="ja-JP"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endParaRPr>
          </a:p>
          <a:p>
            <a:pPr marL="0" lvl="1" algn="just">
              <a:lnSpc>
                <a:spcPct val="120000"/>
              </a:lnSpc>
              <a:tabLst>
                <a:tab pos="4860925" algn="l"/>
              </a:tabLst>
            </a:pPr>
            <a:r>
              <a:rPr lang="ja-JP" altLang="en-US"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rPr>
              <a:t>術や新材料等を試行・検証できるようフィールドの提供を推進し</a:t>
            </a:r>
            <a:r>
              <a:rPr lang="ja-JP" altLang="en-US" sz="1050" b="0" i="0" u="none" strike="noStrike" baseline="0" dirty="0">
                <a:solidFill>
                  <a:srgbClr val="FF0000"/>
                </a:solidFill>
                <a:latin typeface="Meiryo UI" panose="020B0604030504040204" pitchFamily="50" charset="-128"/>
                <a:ea typeface="Meiryo UI" panose="020B0604030504040204" pitchFamily="50" charset="-128"/>
              </a:rPr>
              <a:t>、より活発な技術開発を促進する取り組みを活用しならが</a:t>
            </a:r>
            <a:r>
              <a:rPr lang="ja-JP" altLang="en-US"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rPr>
              <a:t>新技術の導入検討を図ります。</a:t>
            </a:r>
            <a:endParaRPr lang="en-US"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90608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2270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142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b="1" kern="100" dirty="0">
                <a:effectLst/>
                <a:latin typeface="Meiryo UI" panose="020B0604030504040204" pitchFamily="50" charset="-128"/>
                <a:ea typeface="Meiryo UI" panose="020B0604030504040204" pitchFamily="50" charset="-128"/>
              </a:rPr>
              <a:t>3.11.8</a:t>
            </a:r>
            <a:r>
              <a:rPr lang="ja-JP" altLang="ja-JP" sz="1800" b="1" kern="100" dirty="0">
                <a:effectLst/>
                <a:latin typeface="Meiryo UI" panose="020B0604030504040204" pitchFamily="50" charset="-128"/>
                <a:ea typeface="Meiryo UI" panose="020B0604030504040204" pitchFamily="50" charset="-128"/>
              </a:rPr>
              <a:t>効果の検証</a:t>
            </a:r>
          </a:p>
        </p:txBody>
      </p:sp>
      <p:sp>
        <p:nvSpPr>
          <p:cNvPr id="6" name="テキスト ボックス 5">
            <a:extLst>
              <a:ext uri="{FF2B5EF4-FFF2-40B4-BE49-F238E27FC236}">
                <a16:creationId xmlns:a16="http://schemas.microsoft.com/office/drawing/2014/main" id="{01B3ACBC-3F53-2C6A-101B-087ED7E821D1}"/>
              </a:ext>
            </a:extLst>
          </p:cNvPr>
          <p:cNvSpPr txBox="1"/>
          <p:nvPr/>
        </p:nvSpPr>
        <p:spPr>
          <a:xfrm>
            <a:off x="141394" y="1340849"/>
            <a:ext cx="4326916" cy="5385833"/>
          </a:xfrm>
          <a:prstGeom prst="rect">
            <a:avLst/>
          </a:prstGeom>
          <a:noFill/>
        </p:spPr>
        <p:txBody>
          <a:bodyPr wrap="square">
            <a:spAutoFit/>
          </a:bodyPr>
          <a:lstStyle/>
          <a:p>
            <a:pPr marL="66675" indent="133350"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道路設備は、アンダーパス部などに流入した雨水を排水するため</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のポンプや、火災時に排煙処理を行うトンネル換気設備、非常時</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のバックアップ電源となる自家発電設備など、防災上や交通機能</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の維持において、重要度の高い設備を設置している。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これらの設備は、稼働すべき時に着実に稼働させるための機能</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維持が非常に重要</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であるため、目標管理水準としては「不</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具合無」とし、時間計画型の予防保全若しくは、月点検などにより</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設備の状態を監視しながら必要と認められた場合に補修や部分</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更新を</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行う</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状態監視型と定期的に補修や部分更新を行う時間</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計画型を併用した設備の管理を行っている。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本行動計画の効果の検証を１０年周期で行い、見直しを行う。</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効果の検証は、各対象設備に対し、次の視点で検証を行う。</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tabLst>
                <a:tab pos="540385" algn="l"/>
                <a:tab pos="630555" algn="l"/>
              </a:tabLst>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効果検証の視点</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p>
          <a:p>
            <a:pPr marL="271462" lvl="0" algn="just">
              <a:lnSpc>
                <a:spcPct val="120000"/>
              </a:lnSpc>
              <a:tabLst>
                <a:tab pos="540385" algn="l"/>
                <a:tab pos="630555" algn="l"/>
              </a:tabLst>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道路関連設備</a:t>
            </a:r>
            <a:r>
              <a:rPr lang="x-none"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更新判定フロー</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」に基づく、機能回復や更</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tabLst>
                <a:tab pos="540385" algn="l"/>
                <a:tab pos="630555" algn="l"/>
              </a:tabLst>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新が有効に機能しているか。</a:t>
            </a:r>
          </a:p>
          <a:p>
            <a:pPr marL="66675" indent="133350"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健全度は「不具合無」を基本としつつ、機能低下の見られる</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設備について、</a:t>
            </a:r>
            <a:r>
              <a:rPr lang="x-none"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「社会的影響度」と「機器の使用年数」により</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評価</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する重点化・優先順位が有効に機能しているか。</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メンテナンスマネジメント会議にて</a:t>
            </a:r>
            <a:r>
              <a:rPr lang="ja-JP" altLang="ja-JP" sz="1200" kern="100" dirty="0">
                <a:solidFill>
                  <a:srgbClr val="FF0000"/>
                </a:solidFill>
                <a:effectLst/>
                <a:highlight>
                  <a:srgbClr val="FFFFCC"/>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施設の</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状況</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を確認し、</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立</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案された改善策と有効な対策が実施されているか。</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00025" indent="63500"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目標寿命よりも早期に不具合が見られる設備は、原因の調</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00025" indent="6350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査を行い、目標寿命の適正について検証を行う。</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66675" algn="just">
              <a:lnSpc>
                <a:spcPct val="120000"/>
              </a:lnSpc>
            </a:pPr>
            <a:r>
              <a:rPr lang="ja-JP" altLang="en-US" sz="1200" kern="100" dirty="0">
                <a:solidFill>
                  <a:srgbClr val="FF0000"/>
                </a:solidFill>
                <a:effectLst/>
                <a:highlight>
                  <a:srgbClr val="FDFDE7"/>
                </a:highligh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kern="100" dirty="0">
              <a:effectLst/>
              <a:highlight>
                <a:srgbClr val="FDFDE7"/>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232D1BB9-A9A0-206B-BD5D-0968745BBB79}"/>
              </a:ext>
            </a:extLst>
          </p:cNvPr>
          <p:cNvSpPr txBox="1"/>
          <p:nvPr/>
        </p:nvSpPr>
        <p:spPr>
          <a:xfrm>
            <a:off x="4703149" y="1322128"/>
            <a:ext cx="4247002" cy="1179362"/>
          </a:xfrm>
          <a:prstGeom prst="rect">
            <a:avLst/>
          </a:prstGeom>
          <a:noFill/>
        </p:spPr>
        <p:txBody>
          <a:bodyPr wrap="square">
            <a:spAutoFit/>
          </a:bodyPr>
          <a:lstStyle/>
          <a:p>
            <a:pPr marL="93663" indent="138113"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また、他の事業分野にて、目標</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寿命</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の見直しや分解整備の</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3663" indent="138113"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周期の見直しなどが見られた際は、道路設備における有効</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3663" indent="138113"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性の確認と検証を行う。</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71438" algn="just">
              <a:lnSpc>
                <a:spcPct val="120000"/>
              </a:lnSpc>
              <a:buFont typeface="HG丸ｺﾞｼｯｸM-PRO" panose="020F0400000000000000" pitchFamily="50" charset="-128"/>
              <a:buChar char="・"/>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日常点検や定期</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点検の記録が、維持管理データベースに登</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録され維持管理計画の立案等に有効に活用されているか。</a:t>
            </a:r>
            <a:endParaRPr lang="ja-JP" altLang="en-US" sz="1200" dirty="0">
              <a:highlight>
                <a:srgbClr val="FFFF99"/>
              </a:highlight>
            </a:endParaRPr>
          </a:p>
        </p:txBody>
      </p:sp>
    </p:spTree>
    <p:extLst>
      <p:ext uri="{BB962C8B-B14F-4D97-AF65-F5344CB8AC3E}">
        <p14:creationId xmlns:p14="http://schemas.microsoft.com/office/powerpoint/2010/main" val="278033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81044" y="942425"/>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7DBED916-0406-4EB6-8B2B-F7C25273271F}"/>
              </a:ext>
            </a:extLst>
          </p:cNvPr>
          <p:cNvGraphicFramePr>
            <a:graphicFrameLocks noGrp="1"/>
          </p:cNvGraphicFramePr>
          <p:nvPr/>
        </p:nvGraphicFramePr>
        <p:xfrm>
          <a:off x="254529" y="1339141"/>
          <a:ext cx="4195552" cy="3065332"/>
        </p:xfrm>
        <a:graphic>
          <a:graphicData uri="http://schemas.openxmlformats.org/drawingml/2006/table">
            <a:tbl>
              <a:tblPr firstRow="1" firstCol="1" bandRow="1">
                <a:tableStyleId>{5C22544A-7EE6-4342-B048-85BDC9FD1C3A}</a:tableStyleId>
              </a:tblPr>
              <a:tblGrid>
                <a:gridCol w="1389699">
                  <a:extLst>
                    <a:ext uri="{9D8B030D-6E8A-4147-A177-3AD203B41FA5}">
                      <a16:colId xmlns:a16="http://schemas.microsoft.com/office/drawing/2014/main" val="2443965073"/>
                    </a:ext>
                  </a:extLst>
                </a:gridCol>
                <a:gridCol w="1415259">
                  <a:extLst>
                    <a:ext uri="{9D8B030D-6E8A-4147-A177-3AD203B41FA5}">
                      <a16:colId xmlns:a16="http://schemas.microsoft.com/office/drawing/2014/main" val="3913023985"/>
                    </a:ext>
                  </a:extLst>
                </a:gridCol>
                <a:gridCol w="1390594">
                  <a:extLst>
                    <a:ext uri="{9D8B030D-6E8A-4147-A177-3AD203B41FA5}">
                      <a16:colId xmlns:a16="http://schemas.microsoft.com/office/drawing/2014/main" val="1150396154"/>
                    </a:ext>
                  </a:extLst>
                </a:gridCol>
              </a:tblGrid>
              <a:tr h="885867">
                <a:tc>
                  <a:txBody>
                    <a:bodyPr/>
                    <a:lstStyle/>
                    <a:p>
                      <a:pPr marL="66675" indent="63500" algn="ctr">
                        <a:spcBef>
                          <a:spcPts val="360"/>
                        </a:spcBef>
                        <a:spcAft>
                          <a:spcPts val="0"/>
                        </a:spcAft>
                      </a:pPr>
                      <a:endParaRPr lang="en-US" sz="75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66675" indent="63500" algn="ctr">
                        <a:spcBef>
                          <a:spcPts val="360"/>
                        </a:spcBef>
                        <a:spcAft>
                          <a:spcPts val="0"/>
                        </a:spcAft>
                      </a:pPr>
                      <a:endParaRPr lang="en-US" sz="7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66675" indent="63500" algn="ctr">
                        <a:spcBef>
                          <a:spcPts val="360"/>
                        </a:spcBef>
                        <a:spcAft>
                          <a:spcPts val="0"/>
                        </a:spcAft>
                      </a:pPr>
                      <a:endParaRPr lang="en-US" sz="75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67840030"/>
                  </a:ext>
                </a:extLst>
              </a:tr>
              <a:tr h="593590">
                <a:tc>
                  <a:txBody>
                    <a:bodyPr/>
                    <a:lstStyle/>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橋梁</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神田高架橋</a:t>
                      </a:r>
                      <a:r>
                        <a:rPr lang="en-US" sz="700" b="0" dirty="0">
                          <a:solidFill>
                            <a:sysClr val="windowText" lastClr="000000"/>
                          </a:solidFill>
                          <a:effectLst/>
                          <a:latin typeface="Meiryo UI" panose="020B0604030504040204" pitchFamily="50" charset="-128"/>
                          <a:ea typeface="Meiryo UI" panose="020B0604030504040204" pitchFamily="50" charset="-128"/>
                        </a:rPr>
                        <a:t>(176</a:t>
                      </a:r>
                      <a:r>
                        <a:rPr lang="zh-CN" sz="700" b="0" dirty="0">
                          <a:solidFill>
                            <a:sysClr val="windowText" lastClr="000000"/>
                          </a:solidFill>
                          <a:effectLst/>
                          <a:latin typeface="Meiryo UI" panose="020B0604030504040204" pitchFamily="50" charset="-128"/>
                          <a:ea typeface="Meiryo UI" panose="020B0604030504040204" pitchFamily="50" charset="-128"/>
                        </a:rPr>
                        <a:t>号線／池田市</a:t>
                      </a:r>
                      <a:r>
                        <a:rPr lang="en-US" sz="700" b="0" dirty="0">
                          <a:solidFill>
                            <a:sysClr val="windowText" lastClr="000000"/>
                          </a:solidFill>
                          <a:effectLst/>
                          <a:latin typeface="Meiryo UI" panose="020B0604030504040204" pitchFamily="50" charset="-128"/>
                          <a:ea typeface="Meiryo UI" panose="020B0604030504040204" pitchFamily="50" charset="-128"/>
                        </a:rPr>
                        <a:t>)</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0" indent="0" algn="ctr">
                        <a:lnSpc>
                          <a:spcPts val="1000"/>
                        </a:lnSpc>
                        <a:spcBef>
                          <a:spcPts val="120"/>
                        </a:spcBef>
                        <a:spcAft>
                          <a:spcPts val="120"/>
                        </a:spcAft>
                      </a:pPr>
                      <a:r>
                        <a:rPr lang="ja-JP" sz="700" b="0" dirty="0">
                          <a:solidFill>
                            <a:sysClr val="windowText" lastClr="000000"/>
                          </a:solidFill>
                          <a:effectLst/>
                          <a:latin typeface="Meiryo UI" panose="020B0604030504040204" pitchFamily="50" charset="-128"/>
                          <a:ea typeface="Meiryo UI" panose="020B0604030504040204" pitchFamily="50" charset="-128"/>
                        </a:rPr>
                        <a:t>トンネル</a:t>
                      </a:r>
                    </a:p>
                    <a:p>
                      <a:pPr marL="66675" indent="63500" algn="ctr">
                        <a:lnSpc>
                          <a:spcPts val="1000"/>
                        </a:lnSpc>
                        <a:spcBef>
                          <a:spcPts val="120"/>
                        </a:spcBef>
                        <a:spcAft>
                          <a:spcPts val="120"/>
                        </a:spcAft>
                      </a:pPr>
                      <a:r>
                        <a:rPr lang="ja-JP" sz="700" b="0" dirty="0">
                          <a:solidFill>
                            <a:sysClr val="windowText" lastClr="000000"/>
                          </a:solidFill>
                          <a:effectLst/>
                          <a:latin typeface="Meiryo UI" panose="020B0604030504040204" pitchFamily="50" charset="-128"/>
                          <a:ea typeface="Meiryo UI" panose="020B0604030504040204" pitchFamily="50" charset="-128"/>
                        </a:rPr>
                        <a:t>天野山第一トンネル</a:t>
                      </a:r>
                    </a:p>
                    <a:p>
                      <a:pPr marL="66675" indent="63500" algn="ctr">
                        <a:lnSpc>
                          <a:spcPts val="1000"/>
                        </a:lnSpc>
                        <a:spcBef>
                          <a:spcPts val="120"/>
                        </a:spcBef>
                        <a:spcAft>
                          <a:spcPts val="120"/>
                        </a:spcAft>
                      </a:pPr>
                      <a:r>
                        <a:rPr lang="en-US" sz="700" b="0" dirty="0">
                          <a:solidFill>
                            <a:sysClr val="windowText" lastClr="000000"/>
                          </a:solidFill>
                          <a:effectLst/>
                          <a:latin typeface="Meiryo UI" panose="020B0604030504040204" pitchFamily="50" charset="-128"/>
                          <a:ea typeface="Meiryo UI" panose="020B0604030504040204" pitchFamily="50" charset="-128"/>
                        </a:rPr>
                        <a:t>(170</a:t>
                      </a:r>
                      <a:r>
                        <a:rPr lang="ja-JP" sz="700" b="0" dirty="0">
                          <a:solidFill>
                            <a:sysClr val="windowText" lastClr="000000"/>
                          </a:solidFill>
                          <a:effectLst/>
                          <a:latin typeface="Meiryo UI" panose="020B0604030504040204" pitchFamily="50" charset="-128"/>
                          <a:ea typeface="Meiryo UI" panose="020B0604030504040204" pitchFamily="50" charset="-128"/>
                        </a:rPr>
                        <a:t>号</a:t>
                      </a:r>
                      <a:r>
                        <a:rPr lang="en-US" sz="700" b="0" dirty="0">
                          <a:solidFill>
                            <a:sysClr val="windowText" lastClr="000000"/>
                          </a:solidFill>
                          <a:effectLst/>
                          <a:latin typeface="Meiryo UI" panose="020B0604030504040204" pitchFamily="50" charset="-128"/>
                          <a:ea typeface="Meiryo UI" panose="020B0604030504040204" pitchFamily="50" charset="-128"/>
                        </a:rPr>
                        <a:t>/</a:t>
                      </a:r>
                      <a:r>
                        <a:rPr lang="ja-JP" sz="700" b="0" dirty="0">
                          <a:solidFill>
                            <a:sysClr val="windowText" lastClr="000000"/>
                          </a:solidFill>
                          <a:effectLst/>
                          <a:latin typeface="Meiryo UI" panose="020B0604030504040204" pitchFamily="50" charset="-128"/>
                          <a:ea typeface="Meiryo UI" panose="020B0604030504040204" pitchFamily="50" charset="-128"/>
                        </a:rPr>
                        <a:t>河内長野市</a:t>
                      </a:r>
                      <a:r>
                        <a:rPr lang="en-US" sz="700" b="0" dirty="0">
                          <a:solidFill>
                            <a:sysClr val="windowText" lastClr="000000"/>
                          </a:solidFill>
                          <a:effectLst/>
                          <a:latin typeface="Meiryo UI" panose="020B0604030504040204" pitchFamily="50" charset="-128"/>
                          <a:ea typeface="Meiryo UI" panose="020B0604030504040204" pitchFamily="50" charset="-128"/>
                        </a:rPr>
                        <a:t>)</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横断歩道橋</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66675" indent="6350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箱作横断歩道橋</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66675" indent="63500" algn="ctr">
                        <a:lnSpc>
                          <a:spcPts val="1000"/>
                        </a:lnSpc>
                        <a:spcBef>
                          <a:spcPts val="120"/>
                        </a:spcBef>
                        <a:spcAft>
                          <a:spcPts val="120"/>
                        </a:spcAft>
                      </a:pPr>
                      <a:r>
                        <a:rPr lang="en-US" sz="700" b="0" dirty="0">
                          <a:solidFill>
                            <a:sysClr val="windowText" lastClr="000000"/>
                          </a:solidFill>
                          <a:effectLst/>
                          <a:latin typeface="Meiryo UI" panose="020B0604030504040204" pitchFamily="50" charset="-128"/>
                          <a:ea typeface="Meiryo UI" panose="020B0604030504040204" pitchFamily="50" charset="-128"/>
                        </a:rPr>
                        <a:t>(</a:t>
                      </a:r>
                      <a:r>
                        <a:rPr lang="zh-CN" sz="700" b="0" dirty="0">
                          <a:solidFill>
                            <a:sysClr val="windowText" lastClr="000000"/>
                          </a:solidFill>
                          <a:effectLst/>
                          <a:latin typeface="Meiryo UI" panose="020B0604030504040204" pitchFamily="50" charset="-128"/>
                          <a:ea typeface="Meiryo UI" panose="020B0604030504040204" pitchFamily="50" charset="-128"/>
                        </a:rPr>
                        <a:t>和歌山阪南線／阪南市</a:t>
                      </a:r>
                      <a:r>
                        <a:rPr lang="en-US" sz="700" b="0" dirty="0">
                          <a:solidFill>
                            <a:sysClr val="windowText" lastClr="000000"/>
                          </a:solidFill>
                          <a:effectLst/>
                          <a:latin typeface="Meiryo UI" panose="020B0604030504040204" pitchFamily="50" charset="-128"/>
                          <a:ea typeface="Meiryo UI" panose="020B0604030504040204" pitchFamily="50" charset="-128"/>
                        </a:rPr>
                        <a:t>)</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954906018"/>
                  </a:ext>
                </a:extLst>
              </a:tr>
              <a:tr h="897777">
                <a:tc>
                  <a:txBody>
                    <a:bodyPr/>
                    <a:lstStyle/>
                    <a:p>
                      <a:pPr marL="66675" indent="63500" algn="ctr">
                        <a:spcBef>
                          <a:spcPts val="120"/>
                        </a:spcBef>
                        <a:spcAft>
                          <a:spcPts val="120"/>
                        </a:spcAft>
                      </a:pPr>
                      <a:endParaRPr lang="en-US" sz="75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66675" indent="63500" algn="ctr">
                        <a:spcBef>
                          <a:spcPts val="120"/>
                        </a:spcBef>
                        <a:spcAft>
                          <a:spcPts val="120"/>
                        </a:spcAft>
                      </a:pPr>
                      <a:endParaRPr lang="en-US" sz="7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66675" indent="63500" algn="ctr">
                        <a:spcBef>
                          <a:spcPts val="120"/>
                        </a:spcBef>
                        <a:spcAft>
                          <a:spcPts val="120"/>
                        </a:spcAft>
                      </a:pPr>
                      <a:endParaRPr lang="en-US" sz="75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85866650"/>
                  </a:ext>
                </a:extLst>
              </a:tr>
              <a:tr h="688098">
                <a:tc>
                  <a:txBody>
                    <a:bodyPr/>
                    <a:lstStyle/>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シェッド</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箕面洞門</a:t>
                      </a:r>
                      <a:r>
                        <a:rPr lang="en-US" sz="700" b="0" dirty="0">
                          <a:solidFill>
                            <a:sysClr val="windowText" lastClr="000000"/>
                          </a:solidFill>
                          <a:effectLst/>
                          <a:latin typeface="Meiryo UI" panose="020B0604030504040204" pitchFamily="50" charset="-128"/>
                          <a:ea typeface="Meiryo UI" panose="020B0604030504040204" pitchFamily="50" charset="-128"/>
                        </a:rPr>
                        <a:t>(</a:t>
                      </a:r>
                      <a:r>
                        <a:rPr lang="zh-CN" sz="700" b="0" dirty="0">
                          <a:solidFill>
                            <a:sysClr val="windowText" lastClr="000000"/>
                          </a:solidFill>
                          <a:effectLst/>
                          <a:latin typeface="Meiryo UI" panose="020B0604030504040204" pitchFamily="50" charset="-128"/>
                          <a:ea typeface="Meiryo UI" panose="020B0604030504040204" pitchFamily="50" charset="-128"/>
                        </a:rPr>
                        <a:t>豊岡亀岡線／箕面市</a:t>
                      </a:r>
                      <a:r>
                        <a:rPr lang="en-US" sz="700" b="0" dirty="0">
                          <a:solidFill>
                            <a:sysClr val="windowText" lastClr="000000"/>
                          </a:solidFill>
                          <a:effectLst/>
                          <a:latin typeface="Meiryo UI" panose="020B0604030504040204" pitchFamily="50" charset="-128"/>
                          <a:ea typeface="Meiryo UI" panose="020B0604030504040204" pitchFamily="50" charset="-128"/>
                        </a:rPr>
                        <a:t>)</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大型カルバート</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岡中地下道</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0" indent="0" algn="ctr">
                        <a:lnSpc>
                          <a:spcPts val="1000"/>
                        </a:lnSpc>
                        <a:spcBef>
                          <a:spcPts val="120"/>
                        </a:spcBef>
                        <a:spcAft>
                          <a:spcPts val="120"/>
                        </a:spcAft>
                      </a:pPr>
                      <a:r>
                        <a:rPr lang="en-US" sz="700" b="0" dirty="0">
                          <a:solidFill>
                            <a:sysClr val="windowText" lastClr="000000"/>
                          </a:solidFill>
                          <a:effectLst/>
                          <a:latin typeface="Meiryo UI" panose="020B0604030504040204" pitchFamily="50" charset="-128"/>
                          <a:ea typeface="Meiryo UI" panose="020B0604030504040204" pitchFamily="50" charset="-128"/>
                        </a:rPr>
                        <a:t>(</a:t>
                      </a:r>
                      <a:r>
                        <a:rPr lang="zh-CN" sz="700" b="0" dirty="0">
                          <a:solidFill>
                            <a:sysClr val="windowText" lastClr="000000"/>
                          </a:solidFill>
                          <a:effectLst/>
                          <a:latin typeface="Meiryo UI" panose="020B0604030504040204" pitchFamily="50" charset="-128"/>
                          <a:ea typeface="Meiryo UI" panose="020B0604030504040204" pitchFamily="50" charset="-128"/>
                        </a:rPr>
                        <a:t>泉佐野岩出線／泉南市</a:t>
                      </a:r>
                      <a:r>
                        <a:rPr lang="en-US" sz="700" b="0" dirty="0">
                          <a:solidFill>
                            <a:sysClr val="windowText" lastClr="000000"/>
                          </a:solidFill>
                          <a:effectLst/>
                          <a:latin typeface="Meiryo UI" panose="020B0604030504040204" pitchFamily="50" charset="-128"/>
                          <a:ea typeface="Meiryo UI" panose="020B0604030504040204" pitchFamily="50" charset="-128"/>
                        </a:rPr>
                        <a:t>)</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1778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a:txBody>
                    <a:bodyPr/>
                    <a:lstStyle/>
                    <a:p>
                      <a:pPr marL="0" indent="0" algn="ctr">
                        <a:lnSpc>
                          <a:spcPts val="1000"/>
                        </a:lnSpc>
                        <a:spcBef>
                          <a:spcPts val="120"/>
                        </a:spcBef>
                        <a:spcAft>
                          <a:spcPts val="120"/>
                        </a:spcAft>
                      </a:pPr>
                      <a:r>
                        <a:rPr lang="zh-CN" sz="700" b="0" dirty="0">
                          <a:solidFill>
                            <a:sysClr val="windowText" lastClr="000000"/>
                          </a:solidFill>
                          <a:effectLst/>
                          <a:latin typeface="Meiryo UI" panose="020B0604030504040204" pitchFamily="50" charset="-128"/>
                          <a:ea typeface="Meiryo UI" panose="020B0604030504040204" pitchFamily="50" charset="-128"/>
                        </a:rPr>
                        <a:t>門型標識</a:t>
                      </a:r>
                      <a:endParaRPr lang="ja-JP" sz="700" b="0" dirty="0">
                        <a:solidFill>
                          <a:sysClr val="windowText" lastClr="000000"/>
                        </a:solidFill>
                        <a:effectLst/>
                        <a:latin typeface="Meiryo UI" panose="020B0604030504040204" pitchFamily="50" charset="-128"/>
                        <a:ea typeface="Meiryo UI" panose="020B0604030504040204" pitchFamily="50" charset="-128"/>
                      </a:endParaRPr>
                    </a:p>
                    <a:p>
                      <a:pPr marL="0" indent="0" algn="ctr">
                        <a:lnSpc>
                          <a:spcPts val="1000"/>
                        </a:lnSpc>
                        <a:spcBef>
                          <a:spcPts val="120"/>
                        </a:spcBef>
                        <a:spcAft>
                          <a:spcPts val="120"/>
                        </a:spcAft>
                      </a:pPr>
                      <a:r>
                        <a:rPr lang="en-US" sz="700" b="0" dirty="0">
                          <a:solidFill>
                            <a:sysClr val="windowText" lastClr="000000"/>
                          </a:solidFill>
                          <a:effectLst/>
                          <a:latin typeface="Meiryo UI" panose="020B0604030504040204" pitchFamily="50" charset="-128"/>
                          <a:ea typeface="Meiryo UI" panose="020B0604030504040204" pitchFamily="50" charset="-128"/>
                        </a:rPr>
                        <a:t>(</a:t>
                      </a:r>
                      <a:r>
                        <a:rPr lang="zh-CN" sz="700" b="0" dirty="0">
                          <a:solidFill>
                            <a:sysClr val="windowText" lastClr="000000"/>
                          </a:solidFill>
                          <a:effectLst/>
                          <a:latin typeface="Meiryo UI" panose="020B0604030504040204" pitchFamily="50" charset="-128"/>
                          <a:ea typeface="Meiryo UI" panose="020B0604030504040204" pitchFamily="50" charset="-128"/>
                        </a:rPr>
                        <a:t>府道</a:t>
                      </a:r>
                      <a:r>
                        <a:rPr lang="en-US" sz="700" b="0" dirty="0">
                          <a:solidFill>
                            <a:sysClr val="windowText" lastClr="000000"/>
                          </a:solidFill>
                          <a:effectLst/>
                          <a:latin typeface="Meiryo UI" panose="020B0604030504040204" pitchFamily="50" charset="-128"/>
                          <a:ea typeface="Meiryo UI" panose="020B0604030504040204" pitchFamily="50" charset="-128"/>
                        </a:rPr>
                        <a:t>40</a:t>
                      </a:r>
                      <a:r>
                        <a:rPr lang="zh-CN" sz="700" b="0" dirty="0">
                          <a:solidFill>
                            <a:sysClr val="windowText" lastClr="000000"/>
                          </a:solidFill>
                          <a:effectLst/>
                          <a:latin typeface="Meiryo UI" panose="020B0604030504040204" pitchFamily="50" charset="-128"/>
                          <a:ea typeface="Meiryo UI" panose="020B0604030504040204" pitchFamily="50" charset="-128"/>
                        </a:rPr>
                        <a:t>号線／岸和田市</a:t>
                      </a:r>
                      <a:r>
                        <a:rPr lang="en-US" sz="700" b="0" dirty="0">
                          <a:solidFill>
                            <a:sysClr val="windowText" lastClr="000000"/>
                          </a:solidFill>
                          <a:effectLst/>
                          <a:latin typeface="Meiryo UI" panose="020B0604030504040204" pitchFamily="50" charset="-128"/>
                          <a:ea typeface="Meiryo UI" panose="020B0604030504040204" pitchFamily="50" charset="-128"/>
                        </a:rPr>
                        <a:t>)</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17780" marB="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711465893"/>
                  </a:ext>
                </a:extLst>
              </a:tr>
            </a:tbl>
          </a:graphicData>
        </a:graphic>
      </p:graphicFrame>
      <p:pic>
        <p:nvPicPr>
          <p:cNvPr id="36876" name="Picture 12" descr="道路の脇にある建物&#10;&#10;低い精度で自動的に生成された説明">
            <a:extLst>
              <a:ext uri="{FF2B5EF4-FFF2-40B4-BE49-F238E27FC236}">
                <a16:creationId xmlns:a16="http://schemas.microsoft.com/office/drawing/2014/main" id="{74772717-2937-4C8C-A44B-6DE5930D92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7222"/>
          <a:stretch>
            <a:fillRect/>
          </a:stretch>
        </p:blipFill>
        <p:spPr bwMode="auto">
          <a:xfrm>
            <a:off x="348779" y="1379780"/>
            <a:ext cx="1196870" cy="829588"/>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2">
            <a:extLst>
              <a:ext uri="{FF2B5EF4-FFF2-40B4-BE49-F238E27FC236}">
                <a16:creationId xmlns:a16="http://schemas.microsoft.com/office/drawing/2014/main" id="{31D21F58-A7B7-4ADD-8052-41EF92D480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461" t="3290" r="10590" b="27078"/>
          <a:stretch>
            <a:fillRect/>
          </a:stretch>
        </p:blipFill>
        <p:spPr bwMode="auto">
          <a:xfrm>
            <a:off x="1713940" y="1406350"/>
            <a:ext cx="1188620" cy="757603"/>
          </a:xfrm>
          <a:prstGeom prst="rect">
            <a:avLst/>
          </a:prstGeom>
          <a:noFill/>
          <a:extLst>
            <a:ext uri="{909E8E84-426E-40DD-AFC4-6F175D3DCCD1}">
              <a14:hiddenFill xmlns:a14="http://schemas.microsoft.com/office/drawing/2010/main">
                <a:solidFill>
                  <a:srgbClr val="FFFFFF"/>
                </a:solidFill>
              </a14:hiddenFill>
            </a:ext>
          </a:extLst>
        </p:spPr>
      </p:pic>
      <p:pic>
        <p:nvPicPr>
          <p:cNvPr id="36874" name="図 2" descr="高速道路を走っている&#10;&#10;中程度の精度で自動的に生成された説明">
            <a:extLst>
              <a:ext uri="{FF2B5EF4-FFF2-40B4-BE49-F238E27FC236}">
                <a16:creationId xmlns:a16="http://schemas.microsoft.com/office/drawing/2014/main" id="{B094DDC7-99BB-4EA7-A878-DAFE8F19E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793" b="22775"/>
          <a:stretch>
            <a:fillRect/>
          </a:stretch>
        </p:blipFill>
        <p:spPr bwMode="auto">
          <a:xfrm>
            <a:off x="3131466" y="1406349"/>
            <a:ext cx="1216393" cy="757603"/>
          </a:xfrm>
          <a:prstGeom prst="rect">
            <a:avLst/>
          </a:prstGeom>
          <a:noFill/>
          <a:extLst>
            <a:ext uri="{909E8E84-426E-40DD-AFC4-6F175D3DCCD1}">
              <a14:hiddenFill xmlns:a14="http://schemas.microsoft.com/office/drawing/2010/main">
                <a:solidFill>
                  <a:srgbClr val="FFFFFF"/>
                </a:solidFill>
              </a14:hiddenFill>
            </a:ext>
          </a:extLst>
        </p:spPr>
      </p:pic>
      <p:pic>
        <p:nvPicPr>
          <p:cNvPr id="36873" name="図 1" descr="橋の下の道路&#10;&#10;低い精度で自動的に生成された説明">
            <a:extLst>
              <a:ext uri="{FF2B5EF4-FFF2-40B4-BE49-F238E27FC236}">
                <a16:creationId xmlns:a16="http://schemas.microsoft.com/office/drawing/2014/main" id="{C6961910-DF5F-414C-8E08-AE8DE126D7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16203"/>
          <a:stretch>
            <a:fillRect/>
          </a:stretch>
        </p:blipFill>
        <p:spPr bwMode="auto">
          <a:xfrm>
            <a:off x="348779" y="2907052"/>
            <a:ext cx="1216393" cy="757603"/>
          </a:xfrm>
          <a:prstGeom prst="rect">
            <a:avLst/>
          </a:prstGeom>
          <a:noFill/>
          <a:extLst>
            <a:ext uri="{909E8E84-426E-40DD-AFC4-6F175D3DCCD1}">
              <a14:hiddenFill xmlns:a14="http://schemas.microsoft.com/office/drawing/2010/main">
                <a:solidFill>
                  <a:srgbClr val="FFFFFF"/>
                </a:solidFill>
              </a14:hiddenFill>
            </a:ext>
          </a:extLst>
        </p:spPr>
      </p:pic>
      <p:pic>
        <p:nvPicPr>
          <p:cNvPr id="36872" name="図 4" descr="高速道路を走っている&#10;&#10;中程度の精度で自動的に生成された説明">
            <a:extLst>
              <a:ext uri="{FF2B5EF4-FFF2-40B4-BE49-F238E27FC236}">
                <a16:creationId xmlns:a16="http://schemas.microsoft.com/office/drawing/2014/main" id="{4AA3BB8F-4E87-4ADF-9D8B-7D3BC81B02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4848" b="9703"/>
          <a:stretch>
            <a:fillRect/>
          </a:stretch>
        </p:blipFill>
        <p:spPr bwMode="auto">
          <a:xfrm>
            <a:off x="1715810" y="2895251"/>
            <a:ext cx="1216393" cy="757603"/>
          </a:xfrm>
          <a:prstGeom prst="rect">
            <a:avLst/>
          </a:prstGeom>
          <a:noFill/>
          <a:extLst>
            <a:ext uri="{909E8E84-426E-40DD-AFC4-6F175D3DCCD1}">
              <a14:hiddenFill xmlns:a14="http://schemas.microsoft.com/office/drawing/2010/main">
                <a:solidFill>
                  <a:srgbClr val="FFFFFF"/>
                </a:solidFill>
              </a14:hiddenFill>
            </a:ext>
          </a:extLst>
        </p:spPr>
      </p:pic>
      <p:pic>
        <p:nvPicPr>
          <p:cNvPr id="36871" name="図 6" descr="交差点にある交通標識&#10;&#10;中程度の精度で自動的に生成された説明">
            <a:extLst>
              <a:ext uri="{FF2B5EF4-FFF2-40B4-BE49-F238E27FC236}">
                <a16:creationId xmlns:a16="http://schemas.microsoft.com/office/drawing/2014/main" id="{76C6A78C-EA9E-4873-AADD-9A9B7A934A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8333" y="2895250"/>
            <a:ext cx="1216393" cy="75760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30F1A7E3-D2E1-44F3-8032-00570EAA4C6C}"/>
              </a:ext>
            </a:extLst>
          </p:cNvPr>
          <p:cNvSpPr txBox="1"/>
          <p:nvPr/>
        </p:nvSpPr>
        <p:spPr>
          <a:xfrm>
            <a:off x="1076526" y="4476315"/>
            <a:ext cx="2633276" cy="276999"/>
          </a:xfrm>
          <a:prstGeom prst="rect">
            <a:avLst/>
          </a:prstGeom>
          <a:noFill/>
        </p:spPr>
        <p:txBody>
          <a:bodyPr wrap="square">
            <a:spAutoFit/>
          </a:bodyPr>
          <a:lstStyle/>
          <a:p>
            <a:pPr algn="ct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図1.2‑1　主な対象施設の事例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EC9DCEFC-AED4-4D3D-A786-A3840AF11F52}"/>
              </a:ext>
            </a:extLst>
          </p:cNvPr>
          <p:cNvSpPr txBox="1"/>
          <p:nvPr/>
        </p:nvSpPr>
        <p:spPr>
          <a:xfrm>
            <a:off x="179665" y="533757"/>
            <a:ext cx="3068549" cy="369332"/>
          </a:xfrm>
          <a:prstGeom prst="rect">
            <a:avLst/>
          </a:prstGeom>
          <a:noFill/>
        </p:spPr>
        <p:txBody>
          <a:bodyPr wrap="square">
            <a:spAutoFit/>
          </a:bodyPr>
          <a:lstStyle/>
          <a:p>
            <a:pPr algn="just">
              <a:spcBef>
                <a:spcPts val="600"/>
              </a:spcBef>
              <a:spcAft>
                <a:spcPts val="600"/>
              </a:spcAft>
            </a:pPr>
            <a:r>
              <a:rPr lang="en-US" altLang="ja-JP" sz="1800" b="1" kern="100" dirty="0">
                <a:effectLst/>
                <a:latin typeface="Meiryo UI" panose="020B0604030504040204" pitchFamily="50" charset="-128"/>
                <a:ea typeface="Meiryo UI" panose="020B0604030504040204" pitchFamily="50" charset="-128"/>
              </a:rPr>
              <a:t>1.2 </a:t>
            </a:r>
            <a:r>
              <a:rPr lang="ja-JP" altLang="ja-JP" sz="1800" b="1" kern="100" dirty="0">
                <a:effectLst/>
                <a:latin typeface="Meiryo UI" panose="020B0604030504040204" pitchFamily="50" charset="-128"/>
                <a:ea typeface="Meiryo UI" panose="020B0604030504040204" pitchFamily="50" charset="-128"/>
              </a:rPr>
              <a:t>本計画の主な対象施設</a:t>
            </a:r>
            <a:endParaRPr lang="ja-JP" altLang="ja-JP" sz="1800" kern="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29B714E-CD24-4A0D-A69A-BAC41409F196}"/>
              </a:ext>
            </a:extLst>
          </p:cNvPr>
          <p:cNvSpPr txBox="1"/>
          <p:nvPr/>
        </p:nvSpPr>
        <p:spPr>
          <a:xfrm>
            <a:off x="254528" y="5036099"/>
            <a:ext cx="2633276" cy="369332"/>
          </a:xfrm>
          <a:prstGeom prst="rect">
            <a:avLst/>
          </a:prstGeom>
          <a:noFill/>
        </p:spPr>
        <p:txBody>
          <a:bodyPr wrap="square">
            <a:spAutoFit/>
          </a:bodyPr>
          <a:lstStyle/>
          <a:p>
            <a:pPr marL="0" lvl="1" algn="just"/>
            <a:r>
              <a:rPr lang="en-US" altLang="ja-JP" b="1" kern="100" dirty="0">
                <a:latin typeface="Meiryo UI" panose="020B0604030504040204" pitchFamily="50" charset="-128"/>
                <a:ea typeface="Meiryo UI" panose="020B0604030504040204" pitchFamily="50" charset="-128"/>
              </a:rPr>
              <a:t>1.</a:t>
            </a:r>
            <a:r>
              <a:rPr lang="en-US" altLang="ja-JP" b="1" kern="100" dirty="0">
                <a:effectLst/>
                <a:latin typeface="Meiryo UI" panose="020B0604030504040204" pitchFamily="50" charset="-128"/>
                <a:ea typeface="Meiryo UI" panose="020B0604030504040204" pitchFamily="50" charset="-128"/>
              </a:rPr>
              <a:t>3 </a:t>
            </a:r>
            <a:r>
              <a:rPr lang="ja-JP" altLang="ja-JP" b="1" kern="100" dirty="0">
                <a:effectLst/>
                <a:latin typeface="Meiryo UI" panose="020B0604030504040204" pitchFamily="50" charset="-128"/>
                <a:ea typeface="Meiryo UI" panose="020B0604030504040204" pitchFamily="50" charset="-128"/>
              </a:rPr>
              <a:t>本計画の対象期間</a:t>
            </a:r>
          </a:p>
        </p:txBody>
      </p:sp>
      <p:sp>
        <p:nvSpPr>
          <p:cNvPr id="28" name="テキスト ボックス 27">
            <a:extLst>
              <a:ext uri="{FF2B5EF4-FFF2-40B4-BE49-F238E27FC236}">
                <a16:creationId xmlns:a16="http://schemas.microsoft.com/office/drawing/2014/main" id="{795FCBEA-FDF8-464F-95FA-6719140F7B5E}"/>
              </a:ext>
            </a:extLst>
          </p:cNvPr>
          <p:cNvSpPr txBox="1"/>
          <p:nvPr/>
        </p:nvSpPr>
        <p:spPr>
          <a:xfrm>
            <a:off x="268641" y="5451142"/>
            <a:ext cx="4079218" cy="732252"/>
          </a:xfrm>
          <a:prstGeom prst="rect">
            <a:avLst/>
          </a:prstGeom>
          <a:noFill/>
        </p:spPr>
        <p:txBody>
          <a:bodyPr wrap="square">
            <a:spAutoFit/>
          </a:bodyPr>
          <a:lstStyle/>
          <a:p>
            <a:pPr marL="66675"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本計画の</a:t>
            </a:r>
            <a:r>
              <a:rPr lang="ja-JP"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対象期間は、中長期的な維持管理・更新を見据え</a:t>
            </a:r>
            <a:r>
              <a:rPr lang="en-US"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10</a:t>
            </a:r>
            <a:r>
              <a:rPr lang="ja-JP"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年に設定</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する。ただし、</a:t>
            </a:r>
            <a:r>
              <a:rPr lang="en-US"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サイクル</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に基づき必要に応じて</a:t>
            </a:r>
            <a:r>
              <a:rPr lang="ja-JP"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３年～５年を目安に見直し</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を行うものとする。</a:t>
            </a:r>
          </a:p>
        </p:txBody>
      </p:sp>
      <p:sp>
        <p:nvSpPr>
          <p:cNvPr id="30" name="テキスト ボックス 29">
            <a:extLst>
              <a:ext uri="{FF2B5EF4-FFF2-40B4-BE49-F238E27FC236}">
                <a16:creationId xmlns:a16="http://schemas.microsoft.com/office/drawing/2014/main" id="{0CA15AA2-DAC5-48A6-AE2D-E8181A4E5626}"/>
              </a:ext>
            </a:extLst>
          </p:cNvPr>
          <p:cNvSpPr txBox="1"/>
          <p:nvPr/>
        </p:nvSpPr>
        <p:spPr>
          <a:xfrm>
            <a:off x="4679996" y="545306"/>
            <a:ext cx="2851972" cy="369332"/>
          </a:xfrm>
          <a:prstGeom prst="rect">
            <a:avLst/>
          </a:prstGeom>
          <a:noFill/>
        </p:spPr>
        <p:txBody>
          <a:bodyPr wrap="square">
            <a:spAutoFit/>
          </a:bodyPr>
          <a:lstStyle/>
          <a:p>
            <a:pPr marL="0" lvl="1" algn="just"/>
            <a:r>
              <a:rPr lang="en-US" altLang="ja-JP" b="1" kern="100" dirty="0">
                <a:highlight>
                  <a:srgbClr val="FFFF99"/>
                </a:highlight>
                <a:latin typeface="Meiryo UI" panose="020B0604030504040204" pitchFamily="50" charset="-128"/>
                <a:ea typeface="Meiryo UI" panose="020B0604030504040204" pitchFamily="50" charset="-128"/>
              </a:rPr>
              <a:t>1.4</a:t>
            </a:r>
            <a:r>
              <a:rPr lang="en-US" altLang="ja-JP" sz="1800" b="1" kern="100" dirty="0">
                <a:effectLst/>
                <a:highlight>
                  <a:srgbClr val="FFFF99"/>
                </a:highlight>
                <a:latin typeface="Meiryo UI" panose="020B0604030504040204" pitchFamily="50" charset="-128"/>
                <a:ea typeface="Meiryo UI" panose="020B0604030504040204" pitchFamily="50" charset="-128"/>
              </a:rPr>
              <a:t> </a:t>
            </a:r>
            <a:r>
              <a:rPr lang="ja-JP" altLang="ja-JP" sz="1800" b="1" kern="100" dirty="0">
                <a:effectLst/>
                <a:highlight>
                  <a:srgbClr val="FFFF99"/>
                </a:highlight>
                <a:latin typeface="Meiryo UI" panose="020B0604030504040204" pitchFamily="50" charset="-128"/>
                <a:ea typeface="Meiryo UI" panose="020B0604030504040204" pitchFamily="50" charset="-128"/>
              </a:rPr>
              <a:t>参照すべき基準類</a:t>
            </a:r>
          </a:p>
        </p:txBody>
      </p:sp>
      <p:sp>
        <p:nvSpPr>
          <p:cNvPr id="33" name="テキスト ボックス 32">
            <a:extLst>
              <a:ext uri="{FF2B5EF4-FFF2-40B4-BE49-F238E27FC236}">
                <a16:creationId xmlns:a16="http://schemas.microsoft.com/office/drawing/2014/main" id="{E6BE754A-B040-4A8D-9B42-6F4CD64392E5}"/>
              </a:ext>
            </a:extLst>
          </p:cNvPr>
          <p:cNvSpPr txBox="1"/>
          <p:nvPr/>
        </p:nvSpPr>
        <p:spPr>
          <a:xfrm>
            <a:off x="4907280" y="1057901"/>
            <a:ext cx="4055676" cy="953851"/>
          </a:xfrm>
          <a:prstGeom prst="rect">
            <a:avLst/>
          </a:prstGeom>
          <a:noFill/>
        </p:spPr>
        <p:txBody>
          <a:bodyPr wrap="square">
            <a:spAutoFit/>
          </a:bodyPr>
          <a:lstStyle/>
          <a:p>
            <a:pPr marL="66675"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国土交通省「インフラ長寿命化計画</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行動計画</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期 平成</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月、第</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期 令和</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月改定）に示される道路分野の基準類と大阪府における道路維持管理に関する基準類を以下に示す（施行年・改定年は最新版の年月を示す）。</a:t>
            </a:r>
          </a:p>
        </p:txBody>
      </p:sp>
      <p:sp>
        <p:nvSpPr>
          <p:cNvPr id="34" name="テキスト ボックス 33">
            <a:extLst>
              <a:ext uri="{FF2B5EF4-FFF2-40B4-BE49-F238E27FC236}">
                <a16:creationId xmlns:a16="http://schemas.microsoft.com/office/drawing/2014/main" id="{93FF71C1-5FBD-40A2-9E95-EA448142E801}"/>
              </a:ext>
            </a:extLst>
          </p:cNvPr>
          <p:cNvSpPr txBox="1"/>
          <p:nvPr/>
        </p:nvSpPr>
        <p:spPr>
          <a:xfrm>
            <a:off x="4771061" y="2097799"/>
            <a:ext cx="4343354" cy="223138"/>
          </a:xfrm>
          <a:prstGeom prst="rect">
            <a:avLst/>
          </a:prstGeom>
          <a:noFill/>
        </p:spPr>
        <p:txBody>
          <a:bodyPr wrap="square">
            <a:spAutoFit/>
          </a:bodyPr>
          <a:lstStyle/>
          <a:p>
            <a:pPr algn="ctr">
              <a:spcBef>
                <a:spcPts val="600"/>
              </a:spcBef>
            </a:pPr>
            <a:r>
              <a:rPr lang="x-none" altLang="ja-JP" sz="850" kern="100" dirty="0">
                <a:effectLst/>
                <a:latin typeface="Meiryo UI" panose="020B0604030504040204" pitchFamily="50" charset="-128"/>
                <a:ea typeface="Meiryo UI" panose="020B0604030504040204" pitchFamily="50" charset="-128"/>
                <a:cs typeface="Times New Roman" panose="02020603050405020304" pitchFamily="18" charset="0"/>
              </a:rPr>
              <a:t>表1.4‑1　国土交通省「インフラ長寿命化計画（行動計画）」に示される道路分野の基準類</a:t>
            </a:r>
            <a:endParaRPr lang="ja-JP" altLang="ja-JP" sz="8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4" name="表 13">
            <a:extLst>
              <a:ext uri="{FF2B5EF4-FFF2-40B4-BE49-F238E27FC236}">
                <a16:creationId xmlns:a16="http://schemas.microsoft.com/office/drawing/2014/main" id="{3A8E12AD-1950-4A33-8904-C053EEB8AA96}"/>
              </a:ext>
            </a:extLst>
          </p:cNvPr>
          <p:cNvGraphicFramePr>
            <a:graphicFrameLocks noGrp="1"/>
          </p:cNvGraphicFramePr>
          <p:nvPr/>
        </p:nvGraphicFramePr>
        <p:xfrm>
          <a:off x="4782841" y="2373641"/>
          <a:ext cx="4193213" cy="3475032"/>
        </p:xfrm>
        <a:graphic>
          <a:graphicData uri="http://schemas.openxmlformats.org/drawingml/2006/table">
            <a:tbl>
              <a:tblPr firstRow="1" firstCol="1" bandRow="1">
                <a:tableStyleId>{5C22544A-7EE6-4342-B048-85BDC9FD1C3A}</a:tableStyleId>
              </a:tblPr>
              <a:tblGrid>
                <a:gridCol w="2878956">
                  <a:extLst>
                    <a:ext uri="{9D8B030D-6E8A-4147-A177-3AD203B41FA5}">
                      <a16:colId xmlns:a16="http://schemas.microsoft.com/office/drawing/2014/main" val="86481315"/>
                    </a:ext>
                  </a:extLst>
                </a:gridCol>
                <a:gridCol w="1314257">
                  <a:extLst>
                    <a:ext uri="{9D8B030D-6E8A-4147-A177-3AD203B41FA5}">
                      <a16:colId xmlns:a16="http://schemas.microsoft.com/office/drawing/2014/main" val="1448473653"/>
                    </a:ext>
                  </a:extLst>
                </a:gridCol>
              </a:tblGrid>
              <a:tr h="256452">
                <a:tc>
                  <a:txBody>
                    <a:bodyPr/>
                    <a:lstStyle/>
                    <a:p>
                      <a:pPr algn="ctr"/>
                      <a:r>
                        <a:rPr lang="ja-JP" sz="1000" kern="100" dirty="0">
                          <a:solidFill>
                            <a:sysClr val="windowText" lastClr="000000"/>
                          </a:solidFill>
                          <a:effectLst/>
                        </a:rPr>
                        <a:t>基準名</a:t>
                      </a:r>
                      <a:endParaRPr lang="ja-JP" sz="10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00" kern="100" dirty="0">
                          <a:solidFill>
                            <a:sysClr val="windowText" lastClr="000000"/>
                          </a:solidFill>
                          <a:effectLst/>
                        </a:rPr>
                        <a:t>施行年</a:t>
                      </a:r>
                      <a:r>
                        <a:rPr lang="en-US" sz="1000" kern="100" dirty="0">
                          <a:solidFill>
                            <a:sysClr val="windowText" lastClr="000000"/>
                          </a:solidFill>
                          <a:effectLst/>
                        </a:rPr>
                        <a:t>/</a:t>
                      </a:r>
                      <a:r>
                        <a:rPr lang="ja-JP" sz="1000" kern="100" dirty="0">
                          <a:solidFill>
                            <a:sysClr val="windowText" lastClr="000000"/>
                          </a:solidFill>
                          <a:effectLst/>
                        </a:rPr>
                        <a:t>改定年</a:t>
                      </a:r>
                      <a:endParaRPr lang="ja-JP" sz="10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16689974"/>
                  </a:ext>
                </a:extLst>
              </a:tr>
              <a:tr h="268215">
                <a:tc>
                  <a:txBody>
                    <a:bodyPr/>
                    <a:lstStyle/>
                    <a:p>
                      <a:pPr algn="just">
                        <a:lnSpc>
                          <a:spcPts val="1200"/>
                        </a:lnSpc>
                      </a:pPr>
                      <a:r>
                        <a:rPr lang="ja-JP" sz="1000" b="0" kern="100" dirty="0">
                          <a:solidFill>
                            <a:sysClr val="windowText" lastClr="000000"/>
                          </a:solidFill>
                          <a:effectLst/>
                        </a:rPr>
                        <a:t>道路法施行規則</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ja-JP" sz="1000" b="0" kern="100" dirty="0">
                          <a:solidFill>
                            <a:srgbClr val="FF0000"/>
                          </a:solidFill>
                          <a:effectLst/>
                        </a:rPr>
                        <a:t>令和２年４月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492037"/>
                  </a:ext>
                </a:extLst>
              </a:tr>
              <a:tr h="268215">
                <a:tc>
                  <a:txBody>
                    <a:bodyPr/>
                    <a:lstStyle/>
                    <a:p>
                      <a:pPr algn="just">
                        <a:lnSpc>
                          <a:spcPts val="1200"/>
                        </a:lnSpc>
                      </a:pPr>
                      <a:r>
                        <a:rPr lang="ja-JP" sz="1000" b="0" kern="100" dirty="0">
                          <a:solidFill>
                            <a:sysClr val="windowText" lastClr="000000"/>
                          </a:solidFill>
                          <a:effectLst/>
                        </a:rPr>
                        <a:t>健全性の診断結果の分類に関する告示</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ja-JP" sz="1000" b="0" kern="100" dirty="0">
                          <a:solidFill>
                            <a:sysClr val="windowText" lastClr="000000"/>
                          </a:solidFill>
                          <a:effectLst/>
                        </a:rPr>
                        <a:t>平成</a:t>
                      </a:r>
                      <a:r>
                        <a:rPr lang="en-US" sz="1000" b="0" kern="100" dirty="0">
                          <a:solidFill>
                            <a:sysClr val="windowText" lastClr="000000"/>
                          </a:solidFill>
                          <a:effectLst/>
                        </a:rPr>
                        <a:t>26</a:t>
                      </a:r>
                      <a:r>
                        <a:rPr lang="ja-JP" sz="1000" b="0" kern="100" dirty="0">
                          <a:solidFill>
                            <a:sysClr val="windowText" lastClr="000000"/>
                          </a:solidFill>
                          <a:effectLst/>
                        </a:rPr>
                        <a:t>年</a:t>
                      </a:r>
                      <a:r>
                        <a:rPr lang="en-US" sz="1000" b="0" kern="100" dirty="0">
                          <a:solidFill>
                            <a:sysClr val="windowText" lastClr="000000"/>
                          </a:solidFill>
                          <a:effectLst/>
                        </a:rPr>
                        <a:t>7</a:t>
                      </a:r>
                      <a:r>
                        <a:rPr lang="ja-JP" sz="1000" b="0" kern="100" dirty="0">
                          <a:solidFill>
                            <a:sysClr val="windowText" lastClr="000000"/>
                          </a:solidFill>
                          <a:effectLst/>
                        </a:rPr>
                        <a:t>月</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8472408"/>
                  </a:ext>
                </a:extLst>
              </a:tr>
              <a:tr h="268215">
                <a:tc>
                  <a:txBody>
                    <a:bodyPr/>
                    <a:lstStyle/>
                    <a:p>
                      <a:pPr algn="just">
                        <a:lnSpc>
                          <a:spcPts val="1200"/>
                        </a:lnSpc>
                      </a:pPr>
                      <a:r>
                        <a:rPr lang="ja-JP" sz="1000" b="0" kern="100" dirty="0">
                          <a:solidFill>
                            <a:sysClr val="windowText" lastClr="000000"/>
                          </a:solidFill>
                          <a:effectLst/>
                        </a:rPr>
                        <a:t>道路橋定期点検要領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ja-JP" sz="1000" b="0" kern="100" dirty="0">
                          <a:solidFill>
                            <a:srgbClr val="FF0000"/>
                          </a:solidFill>
                          <a:effectLst/>
                        </a:rPr>
                        <a:t>令和</a:t>
                      </a:r>
                      <a:r>
                        <a:rPr lang="en-US" sz="1000" b="0" kern="100" dirty="0">
                          <a:solidFill>
                            <a:srgbClr val="FF0000"/>
                          </a:solidFill>
                          <a:effectLst/>
                        </a:rPr>
                        <a:t>6</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5492632"/>
                  </a:ext>
                </a:extLst>
              </a:tr>
              <a:tr h="268215">
                <a:tc>
                  <a:txBody>
                    <a:bodyPr/>
                    <a:lstStyle/>
                    <a:p>
                      <a:pPr algn="just">
                        <a:lnSpc>
                          <a:spcPts val="1200"/>
                        </a:lnSpc>
                      </a:pPr>
                      <a:r>
                        <a:rPr lang="ja-JP" sz="1000" b="0" kern="100" dirty="0">
                          <a:solidFill>
                            <a:sysClr val="windowText" lastClr="000000"/>
                          </a:solidFill>
                          <a:effectLst/>
                        </a:rPr>
                        <a:t>道路トンネル定期点検要領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令和</a:t>
                      </a:r>
                      <a:r>
                        <a:rPr lang="en-US" sz="1000" b="0" kern="100" dirty="0">
                          <a:solidFill>
                            <a:srgbClr val="FF0000"/>
                          </a:solidFill>
                          <a:effectLst/>
                        </a:rPr>
                        <a:t>6</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8501015"/>
                  </a:ext>
                </a:extLst>
              </a:tr>
              <a:tr h="268215">
                <a:tc>
                  <a:txBody>
                    <a:bodyPr/>
                    <a:lstStyle/>
                    <a:p>
                      <a:pPr algn="just">
                        <a:lnSpc>
                          <a:spcPts val="1200"/>
                        </a:lnSpc>
                      </a:pPr>
                      <a:r>
                        <a:rPr lang="ja-JP" sz="1000" b="0" kern="100" dirty="0">
                          <a:solidFill>
                            <a:sysClr val="windowText" lastClr="000000"/>
                          </a:solidFill>
                          <a:effectLst/>
                        </a:rPr>
                        <a:t>横断歩道橋定期点検要領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令和</a:t>
                      </a:r>
                      <a:r>
                        <a:rPr lang="en-US" sz="1000" b="0" kern="100" dirty="0">
                          <a:solidFill>
                            <a:srgbClr val="FF0000"/>
                          </a:solidFill>
                          <a:effectLst/>
                        </a:rPr>
                        <a:t>6</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22467"/>
                  </a:ext>
                </a:extLst>
              </a:tr>
              <a:tr h="268215">
                <a:tc>
                  <a:txBody>
                    <a:bodyPr/>
                    <a:lstStyle/>
                    <a:p>
                      <a:pPr algn="just">
                        <a:lnSpc>
                          <a:spcPts val="1200"/>
                        </a:lnSpc>
                      </a:pPr>
                      <a:r>
                        <a:rPr lang="ja-JP" sz="1000" b="0" kern="100" dirty="0">
                          <a:solidFill>
                            <a:sysClr val="windowText" lastClr="000000"/>
                          </a:solidFill>
                          <a:effectLst/>
                        </a:rPr>
                        <a:t>シェッド、大型カルバート等定期点検要領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令和</a:t>
                      </a:r>
                      <a:r>
                        <a:rPr lang="en-US" sz="1000" b="0" kern="100" dirty="0">
                          <a:solidFill>
                            <a:srgbClr val="FF0000"/>
                          </a:solidFill>
                          <a:effectLst/>
                        </a:rPr>
                        <a:t>6</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838891"/>
                  </a:ext>
                </a:extLst>
              </a:tr>
              <a:tr h="268215">
                <a:tc>
                  <a:txBody>
                    <a:bodyPr/>
                    <a:lstStyle/>
                    <a:p>
                      <a:pPr algn="just">
                        <a:lnSpc>
                          <a:spcPts val="1200"/>
                        </a:lnSpc>
                      </a:pPr>
                      <a:r>
                        <a:rPr lang="ja-JP" sz="1000" b="0" kern="100" dirty="0">
                          <a:solidFill>
                            <a:sysClr val="windowText" lastClr="000000"/>
                          </a:solidFill>
                          <a:effectLst/>
                        </a:rPr>
                        <a:t>門型標識等定期点検要領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令和</a:t>
                      </a:r>
                      <a:r>
                        <a:rPr lang="en-US" sz="1000" b="0" kern="100" dirty="0">
                          <a:solidFill>
                            <a:srgbClr val="FF0000"/>
                          </a:solidFill>
                          <a:effectLst/>
                        </a:rPr>
                        <a:t>6</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9509298"/>
                  </a:ext>
                </a:extLst>
              </a:tr>
              <a:tr h="268215">
                <a:tc>
                  <a:txBody>
                    <a:bodyPr/>
                    <a:lstStyle/>
                    <a:p>
                      <a:pPr algn="just">
                        <a:lnSpc>
                          <a:spcPts val="1200"/>
                        </a:lnSpc>
                      </a:pPr>
                      <a:r>
                        <a:rPr lang="ja-JP" sz="1000" b="0" kern="100" dirty="0">
                          <a:solidFill>
                            <a:sysClr val="windowText" lastClr="000000"/>
                          </a:solidFill>
                          <a:effectLst/>
                        </a:rPr>
                        <a:t>舗装点検要領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平成</a:t>
                      </a:r>
                      <a:r>
                        <a:rPr lang="en-US" sz="1000" b="0" kern="100" dirty="0">
                          <a:solidFill>
                            <a:srgbClr val="FF0000"/>
                          </a:solidFill>
                          <a:effectLst/>
                        </a:rPr>
                        <a:t>29</a:t>
                      </a:r>
                      <a:r>
                        <a:rPr lang="ja-JP" sz="1000" b="0" kern="100" dirty="0">
                          <a:solidFill>
                            <a:srgbClr val="FF0000"/>
                          </a:solidFill>
                          <a:effectLst/>
                        </a:rPr>
                        <a:t>年</a:t>
                      </a:r>
                      <a:r>
                        <a:rPr lang="en-US" sz="1000" b="0" kern="100" dirty="0">
                          <a:solidFill>
                            <a:srgbClr val="FF0000"/>
                          </a:solidFill>
                          <a:effectLst/>
                        </a:rPr>
                        <a:t>8</a:t>
                      </a:r>
                      <a:r>
                        <a:rPr lang="ja-JP" sz="1000" b="0" kern="100" dirty="0">
                          <a:solidFill>
                            <a:srgbClr val="FF0000"/>
                          </a:solidFill>
                          <a:effectLst/>
                        </a:rPr>
                        <a:t>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325586"/>
                  </a:ext>
                </a:extLst>
              </a:tr>
              <a:tr h="268215">
                <a:tc>
                  <a:txBody>
                    <a:bodyPr/>
                    <a:lstStyle/>
                    <a:p>
                      <a:pPr algn="just"/>
                      <a:r>
                        <a:rPr lang="ja-JP" sz="1000" b="0" kern="100" dirty="0">
                          <a:solidFill>
                            <a:sysClr val="windowText" lastClr="000000"/>
                          </a:solidFill>
                          <a:effectLst/>
                        </a:rPr>
                        <a:t>小規模附属物点検要領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平成</a:t>
                      </a:r>
                      <a:r>
                        <a:rPr lang="en-US" sz="1000" b="0" kern="100" dirty="0">
                          <a:solidFill>
                            <a:srgbClr val="FF0000"/>
                          </a:solidFill>
                          <a:effectLst/>
                        </a:rPr>
                        <a:t>29</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764670"/>
                  </a:ext>
                </a:extLst>
              </a:tr>
              <a:tr h="268215">
                <a:tc>
                  <a:txBody>
                    <a:bodyPr/>
                    <a:lstStyle/>
                    <a:p>
                      <a:pPr algn="just"/>
                      <a:r>
                        <a:rPr lang="ja-JP" sz="1000" b="0" kern="100" dirty="0">
                          <a:solidFill>
                            <a:sysClr val="windowText" lastClr="000000"/>
                          </a:solidFill>
                          <a:effectLst/>
                        </a:rPr>
                        <a:t>道路土工構造物点検要領</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ja-JP" sz="1000" b="0" kern="100" dirty="0">
                          <a:solidFill>
                            <a:srgbClr val="FF0000"/>
                          </a:solidFill>
                          <a:effectLst/>
                        </a:rPr>
                        <a:t>平成</a:t>
                      </a:r>
                      <a:r>
                        <a:rPr lang="en-US" sz="1000" b="0" kern="100" dirty="0">
                          <a:solidFill>
                            <a:srgbClr val="FF0000"/>
                          </a:solidFill>
                          <a:effectLst/>
                        </a:rPr>
                        <a:t>25</a:t>
                      </a:r>
                      <a:r>
                        <a:rPr lang="ja-JP" sz="1000" b="0" kern="100" dirty="0">
                          <a:solidFill>
                            <a:srgbClr val="FF0000"/>
                          </a:solidFill>
                          <a:effectLst/>
                        </a:rPr>
                        <a:t>年</a:t>
                      </a:r>
                      <a:r>
                        <a:rPr lang="en-US" sz="1000" b="0" kern="100" dirty="0">
                          <a:solidFill>
                            <a:srgbClr val="FF0000"/>
                          </a:solidFill>
                          <a:effectLst/>
                        </a:rPr>
                        <a:t>2</a:t>
                      </a:r>
                      <a:r>
                        <a:rPr lang="ja-JP" sz="1000" b="0" kern="100" dirty="0">
                          <a:solidFill>
                            <a:srgbClr val="FF0000"/>
                          </a:solidFill>
                          <a:effectLst/>
                        </a:rPr>
                        <a:t>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790747"/>
                  </a:ext>
                </a:extLst>
              </a:tr>
              <a:tr h="268215">
                <a:tc>
                  <a:txBody>
                    <a:bodyPr/>
                    <a:lstStyle/>
                    <a:p>
                      <a:pPr algn="just">
                        <a:lnSpc>
                          <a:spcPts val="1000"/>
                        </a:lnSpc>
                      </a:pPr>
                      <a:r>
                        <a:rPr lang="ja-JP" sz="1000" b="0" kern="100" dirty="0">
                          <a:solidFill>
                            <a:sysClr val="windowText" lastClr="000000"/>
                          </a:solidFill>
                          <a:effectLst/>
                        </a:rPr>
                        <a:t>道路管理施設等点検整備標準要領（案）</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ja-JP" sz="1000" b="0" kern="100" dirty="0">
                          <a:solidFill>
                            <a:srgbClr val="FF0000"/>
                          </a:solidFill>
                          <a:effectLst/>
                        </a:rPr>
                        <a:t>平成</a:t>
                      </a:r>
                      <a:r>
                        <a:rPr lang="en-US" sz="1000" b="0" kern="100" dirty="0">
                          <a:solidFill>
                            <a:srgbClr val="FF0000"/>
                          </a:solidFill>
                          <a:effectLst/>
                        </a:rPr>
                        <a:t>28</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257947"/>
                  </a:ext>
                </a:extLst>
              </a:tr>
              <a:tr h="268215">
                <a:tc>
                  <a:txBody>
                    <a:bodyPr/>
                    <a:lstStyle/>
                    <a:p>
                      <a:pPr algn="just">
                        <a:lnSpc>
                          <a:spcPts val="1000"/>
                        </a:lnSpc>
                      </a:pPr>
                      <a:r>
                        <a:rPr lang="ja-JP" sz="1000" b="0" kern="100" dirty="0">
                          <a:solidFill>
                            <a:sysClr val="windowText" lastClr="000000"/>
                          </a:solidFill>
                          <a:effectLst/>
                        </a:rPr>
                        <a:t>トンネル換気設備・非常用施設点検・整備標準要領（案）</a:t>
                      </a:r>
                      <a:endParaRPr lang="ja-JP" sz="100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ja-JP" sz="1000" b="0" kern="100" dirty="0">
                          <a:solidFill>
                            <a:srgbClr val="FF0000"/>
                          </a:solidFill>
                          <a:effectLst/>
                        </a:rPr>
                        <a:t>平成</a:t>
                      </a:r>
                      <a:r>
                        <a:rPr lang="en-US" sz="1000" b="0" kern="100" dirty="0">
                          <a:solidFill>
                            <a:srgbClr val="FF0000"/>
                          </a:solidFill>
                          <a:effectLst/>
                        </a:rPr>
                        <a:t>28</a:t>
                      </a:r>
                      <a:r>
                        <a:rPr lang="ja-JP" sz="1000" b="0" kern="100" dirty="0">
                          <a:solidFill>
                            <a:srgbClr val="FF0000"/>
                          </a:solidFill>
                          <a:effectLst/>
                        </a:rPr>
                        <a:t>年３月</a:t>
                      </a:r>
                      <a:endParaRPr lang="ja-JP" sz="10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8231" marR="58231"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149316"/>
                  </a:ext>
                </a:extLst>
              </a:tr>
            </a:tbl>
          </a:graphicData>
        </a:graphic>
      </p:graphicFrame>
      <p:sp>
        <p:nvSpPr>
          <p:cNvPr id="2" name="正方形/長方形 1">
            <a:extLst>
              <a:ext uri="{FF2B5EF4-FFF2-40B4-BE49-F238E27FC236}">
                <a16:creationId xmlns:a16="http://schemas.microsoft.com/office/drawing/2014/main" id="{738833E7-AFD7-57F4-97E8-7A48728F8F61}"/>
              </a:ext>
            </a:extLst>
          </p:cNvPr>
          <p:cNvSpPr/>
          <p:nvPr/>
        </p:nvSpPr>
        <p:spPr>
          <a:xfrm>
            <a:off x="4747327" y="5313145"/>
            <a:ext cx="4228727" cy="5355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451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79996" y="1173143"/>
            <a:ext cx="4398905" cy="5525279"/>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1" y="1173142"/>
            <a:ext cx="4343354" cy="5525279"/>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3F81375-4867-480B-96F2-F6C7886732ED}"/>
              </a:ext>
            </a:extLst>
          </p:cNvPr>
          <p:cNvSpPr txBox="1"/>
          <p:nvPr/>
        </p:nvSpPr>
        <p:spPr>
          <a:xfrm>
            <a:off x="462770" y="1425744"/>
            <a:ext cx="3525520" cy="276999"/>
          </a:xfrm>
          <a:prstGeom prst="rect">
            <a:avLst/>
          </a:prstGeom>
          <a:noFill/>
        </p:spPr>
        <p:txBody>
          <a:bodyPr wrap="square">
            <a:spAutoFit/>
          </a:bodyPr>
          <a:lstStyle/>
          <a:p>
            <a:pPr algn="ctr">
              <a:spcBef>
                <a:spcPts val="600"/>
              </a:spcBef>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表1.4‑2　大阪府における道路分野維持管理基準類</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72CE1A23-F6FC-4619-98FA-2733232F7504}"/>
              </a:ext>
            </a:extLst>
          </p:cNvPr>
          <p:cNvGraphicFramePr>
            <a:graphicFrameLocks noGrp="1"/>
          </p:cNvGraphicFramePr>
          <p:nvPr/>
        </p:nvGraphicFramePr>
        <p:xfrm>
          <a:off x="225596" y="1769072"/>
          <a:ext cx="3999865" cy="2700020"/>
        </p:xfrm>
        <a:graphic>
          <a:graphicData uri="http://schemas.openxmlformats.org/drawingml/2006/table">
            <a:tbl>
              <a:tblPr firstRow="1" firstCol="1" bandRow="1">
                <a:tableStyleId>{5C22544A-7EE6-4342-B048-85BDC9FD1C3A}</a:tableStyleId>
              </a:tblPr>
              <a:tblGrid>
                <a:gridCol w="2887684">
                  <a:extLst>
                    <a:ext uri="{9D8B030D-6E8A-4147-A177-3AD203B41FA5}">
                      <a16:colId xmlns:a16="http://schemas.microsoft.com/office/drawing/2014/main" val="1067291112"/>
                    </a:ext>
                  </a:extLst>
                </a:gridCol>
                <a:gridCol w="1112181">
                  <a:extLst>
                    <a:ext uri="{9D8B030D-6E8A-4147-A177-3AD203B41FA5}">
                      <a16:colId xmlns:a16="http://schemas.microsoft.com/office/drawing/2014/main" val="2778319491"/>
                    </a:ext>
                  </a:extLst>
                </a:gridCol>
              </a:tblGrid>
              <a:tr h="276860">
                <a:tc>
                  <a:txBody>
                    <a:bodyPr/>
                    <a:lstStyle/>
                    <a:p>
                      <a:pPr algn="ctr"/>
                      <a:r>
                        <a:rPr lang="ja-JP" sz="1050" b="0" kern="100" dirty="0">
                          <a:solidFill>
                            <a:schemeClr val="tx1"/>
                          </a:solidFill>
                          <a:effectLst/>
                        </a:rPr>
                        <a:t>基準名</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ja-JP" sz="1050" b="0" kern="100" dirty="0">
                          <a:solidFill>
                            <a:schemeClr val="tx1"/>
                          </a:solidFill>
                          <a:effectLst/>
                        </a:rPr>
                        <a:t>改定年</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66416034"/>
                  </a:ext>
                </a:extLst>
              </a:tr>
              <a:tr h="302895">
                <a:tc>
                  <a:txBody>
                    <a:bodyPr/>
                    <a:lstStyle/>
                    <a:p>
                      <a:pPr algn="just">
                        <a:lnSpc>
                          <a:spcPts val="1200"/>
                        </a:lnSpc>
                      </a:pPr>
                      <a:r>
                        <a:rPr lang="ja-JP" sz="1050" b="0" kern="100" dirty="0">
                          <a:solidFill>
                            <a:schemeClr val="tx1"/>
                          </a:solidFill>
                          <a:effectLst/>
                        </a:rPr>
                        <a:t>大阪府橋梁点検要領</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ja-JP" sz="1050" b="0" kern="100" dirty="0">
                          <a:solidFill>
                            <a:srgbClr val="FF0000"/>
                          </a:solidFill>
                          <a:effectLst/>
                        </a:rPr>
                        <a:t>令和</a:t>
                      </a:r>
                      <a:r>
                        <a:rPr lang="en-US" sz="1050" b="0" kern="100" dirty="0">
                          <a:solidFill>
                            <a:srgbClr val="FF0000"/>
                          </a:solidFill>
                          <a:effectLst/>
                        </a:rPr>
                        <a:t>2</a:t>
                      </a:r>
                      <a:r>
                        <a:rPr lang="ja-JP" sz="1050" b="0" kern="100" dirty="0">
                          <a:solidFill>
                            <a:srgbClr val="FF0000"/>
                          </a:solidFill>
                          <a:effectLst/>
                        </a:rPr>
                        <a:t>年３月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998847"/>
                  </a:ext>
                </a:extLst>
              </a:tr>
              <a:tr h="302895">
                <a:tc>
                  <a:txBody>
                    <a:bodyPr/>
                    <a:lstStyle/>
                    <a:p>
                      <a:pPr algn="just">
                        <a:lnSpc>
                          <a:spcPts val="1200"/>
                        </a:lnSpc>
                      </a:pPr>
                      <a:r>
                        <a:rPr lang="ja-JP" sz="1050" b="0" kern="100">
                          <a:solidFill>
                            <a:schemeClr val="tx1"/>
                          </a:solidFill>
                          <a:effectLst/>
                        </a:rPr>
                        <a:t>大阪府トンネル点検要領</a:t>
                      </a:r>
                      <a:endParaRPr lang="ja-JP" sz="105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ja-JP" sz="1050" b="0" kern="100" dirty="0">
                          <a:solidFill>
                            <a:srgbClr val="FF0000"/>
                          </a:solidFill>
                          <a:effectLst/>
                        </a:rPr>
                        <a:t>令和</a:t>
                      </a:r>
                      <a:r>
                        <a:rPr lang="en-US" sz="1050" b="0" kern="100" dirty="0">
                          <a:solidFill>
                            <a:srgbClr val="FF0000"/>
                          </a:solidFill>
                          <a:effectLst/>
                        </a:rPr>
                        <a:t>2</a:t>
                      </a:r>
                      <a:r>
                        <a:rPr lang="ja-JP" sz="1050" b="0" kern="100" dirty="0">
                          <a:solidFill>
                            <a:srgbClr val="FF0000"/>
                          </a:solidFill>
                          <a:effectLst/>
                        </a:rPr>
                        <a:t>年</a:t>
                      </a:r>
                      <a:r>
                        <a:rPr lang="en-US" sz="1050" b="0" kern="100" dirty="0">
                          <a:solidFill>
                            <a:srgbClr val="FF0000"/>
                          </a:solidFill>
                          <a:effectLst/>
                        </a:rPr>
                        <a:t>7</a:t>
                      </a:r>
                      <a:r>
                        <a:rPr lang="ja-JP" sz="1050" b="0" kern="100" dirty="0">
                          <a:solidFill>
                            <a:srgbClr val="FF0000"/>
                          </a:solidFill>
                          <a:effectLst/>
                        </a:rPr>
                        <a:t>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9662531"/>
                  </a:ext>
                </a:extLst>
              </a:tr>
              <a:tr h="302895">
                <a:tc>
                  <a:txBody>
                    <a:bodyPr/>
                    <a:lstStyle/>
                    <a:p>
                      <a:pPr algn="just">
                        <a:lnSpc>
                          <a:spcPts val="1200"/>
                        </a:lnSpc>
                      </a:pPr>
                      <a:r>
                        <a:rPr lang="ja-JP" sz="1050" b="0" kern="100">
                          <a:solidFill>
                            <a:schemeClr val="tx1"/>
                          </a:solidFill>
                          <a:effectLst/>
                        </a:rPr>
                        <a:t>大阪府歩道橋点検要領</a:t>
                      </a:r>
                      <a:endParaRPr lang="ja-JP" sz="105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ja-JP" sz="1050" b="0" kern="100" dirty="0">
                          <a:solidFill>
                            <a:srgbClr val="FF0000"/>
                          </a:solidFill>
                          <a:effectLst/>
                        </a:rPr>
                        <a:t>平成</a:t>
                      </a:r>
                      <a:r>
                        <a:rPr lang="en-US" sz="1050" b="0" kern="100" dirty="0">
                          <a:solidFill>
                            <a:srgbClr val="FF0000"/>
                          </a:solidFill>
                          <a:effectLst/>
                        </a:rPr>
                        <a:t>28</a:t>
                      </a:r>
                      <a:r>
                        <a:rPr lang="ja-JP" sz="1050" b="0" kern="100" dirty="0">
                          <a:solidFill>
                            <a:srgbClr val="FF0000"/>
                          </a:solidFill>
                          <a:effectLst/>
                        </a:rPr>
                        <a:t>年</a:t>
                      </a:r>
                      <a:r>
                        <a:rPr lang="en-US" sz="1050" b="0" kern="100" dirty="0">
                          <a:solidFill>
                            <a:srgbClr val="FF0000"/>
                          </a:solidFill>
                          <a:effectLst/>
                        </a:rPr>
                        <a:t>4</a:t>
                      </a:r>
                      <a:r>
                        <a:rPr lang="ja-JP" sz="1050" b="0" kern="100" dirty="0">
                          <a:solidFill>
                            <a:srgbClr val="FF0000"/>
                          </a:solidFill>
                          <a:effectLst/>
                        </a:rPr>
                        <a:t>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4386557"/>
                  </a:ext>
                </a:extLst>
              </a:tr>
              <a:tr h="302895">
                <a:tc>
                  <a:txBody>
                    <a:bodyPr/>
                    <a:lstStyle/>
                    <a:p>
                      <a:pPr algn="just"/>
                      <a:r>
                        <a:rPr lang="ja-JP" sz="1050" b="0" kern="100">
                          <a:solidFill>
                            <a:schemeClr val="tx1"/>
                          </a:solidFill>
                          <a:effectLst/>
                        </a:rPr>
                        <a:t>大阪府コンクリート構造物点検要領</a:t>
                      </a:r>
                      <a:endParaRPr lang="ja-JP" sz="105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ja-JP" sz="1050" b="0" kern="100" dirty="0">
                          <a:solidFill>
                            <a:srgbClr val="FF0000"/>
                          </a:solidFill>
                          <a:effectLst/>
                        </a:rPr>
                        <a:t>平成</a:t>
                      </a:r>
                      <a:r>
                        <a:rPr lang="en-US" sz="1050" b="0" kern="100" dirty="0">
                          <a:solidFill>
                            <a:srgbClr val="FF0000"/>
                          </a:solidFill>
                          <a:effectLst/>
                        </a:rPr>
                        <a:t>28</a:t>
                      </a:r>
                      <a:r>
                        <a:rPr lang="ja-JP" sz="1050" b="0" kern="100" dirty="0">
                          <a:solidFill>
                            <a:srgbClr val="FF0000"/>
                          </a:solidFill>
                          <a:effectLst/>
                        </a:rPr>
                        <a:t>年</a:t>
                      </a:r>
                      <a:r>
                        <a:rPr lang="en-US" sz="1050" b="0" kern="100" dirty="0">
                          <a:solidFill>
                            <a:srgbClr val="FF0000"/>
                          </a:solidFill>
                          <a:effectLst/>
                        </a:rPr>
                        <a:t>4</a:t>
                      </a:r>
                      <a:r>
                        <a:rPr lang="ja-JP" sz="1050" b="0" kern="100" dirty="0">
                          <a:solidFill>
                            <a:srgbClr val="FF0000"/>
                          </a:solidFill>
                          <a:effectLst/>
                        </a:rPr>
                        <a:t>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164410"/>
                  </a:ext>
                </a:extLst>
              </a:tr>
              <a:tr h="302895">
                <a:tc>
                  <a:txBody>
                    <a:bodyPr/>
                    <a:lstStyle/>
                    <a:p>
                      <a:pPr algn="just"/>
                      <a:r>
                        <a:rPr lang="ja-JP" sz="1050" b="0" kern="100" dirty="0">
                          <a:solidFill>
                            <a:schemeClr val="tx1"/>
                          </a:solidFill>
                          <a:effectLst/>
                        </a:rPr>
                        <a:t>大阪府道路附属物（標識・照明等）点検要領</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ja-JP" sz="1050" b="0" kern="100" dirty="0">
                          <a:solidFill>
                            <a:srgbClr val="FF0000"/>
                          </a:solidFill>
                          <a:effectLst/>
                        </a:rPr>
                        <a:t>令和</a:t>
                      </a:r>
                      <a:r>
                        <a:rPr lang="en-US" sz="1050" b="0" kern="100" dirty="0">
                          <a:solidFill>
                            <a:srgbClr val="FF0000"/>
                          </a:solidFill>
                          <a:effectLst/>
                        </a:rPr>
                        <a:t>6</a:t>
                      </a:r>
                      <a:r>
                        <a:rPr lang="ja-JP" sz="1050" b="0" kern="100" dirty="0">
                          <a:solidFill>
                            <a:srgbClr val="FF0000"/>
                          </a:solidFill>
                          <a:effectLst/>
                        </a:rPr>
                        <a:t>年</a:t>
                      </a:r>
                      <a:r>
                        <a:rPr lang="en-US" sz="1050" b="0" kern="100" dirty="0">
                          <a:solidFill>
                            <a:srgbClr val="FF0000"/>
                          </a:solidFill>
                          <a:effectLst/>
                        </a:rPr>
                        <a:t>3</a:t>
                      </a:r>
                      <a:r>
                        <a:rPr lang="ja-JP" sz="1050" b="0" kern="100" dirty="0">
                          <a:solidFill>
                            <a:srgbClr val="FF0000"/>
                          </a:solidFill>
                          <a:effectLst/>
                        </a:rPr>
                        <a:t>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98688"/>
                  </a:ext>
                </a:extLst>
              </a:tr>
              <a:tr h="302895">
                <a:tc>
                  <a:txBody>
                    <a:bodyPr/>
                    <a:lstStyle/>
                    <a:p>
                      <a:pPr algn="just"/>
                      <a:r>
                        <a:rPr lang="ja-JP" sz="1050" b="0" kern="100">
                          <a:solidFill>
                            <a:schemeClr val="tx1"/>
                          </a:solidFill>
                          <a:effectLst/>
                        </a:rPr>
                        <a:t>大阪府舗装点検要領</a:t>
                      </a:r>
                      <a:endParaRPr lang="ja-JP" sz="105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ja-JP" sz="1050" b="0" kern="100" dirty="0">
                          <a:solidFill>
                            <a:srgbClr val="FF0000"/>
                          </a:solidFill>
                          <a:effectLst/>
                        </a:rPr>
                        <a:t>平成</a:t>
                      </a:r>
                      <a:r>
                        <a:rPr lang="en-US" sz="1050" b="0" kern="100" dirty="0">
                          <a:solidFill>
                            <a:srgbClr val="FF0000"/>
                          </a:solidFill>
                          <a:effectLst/>
                        </a:rPr>
                        <a:t>28</a:t>
                      </a:r>
                      <a:r>
                        <a:rPr lang="ja-JP" sz="1050" b="0" kern="100" dirty="0">
                          <a:solidFill>
                            <a:srgbClr val="FF0000"/>
                          </a:solidFill>
                          <a:effectLst/>
                        </a:rPr>
                        <a:t>年</a:t>
                      </a:r>
                      <a:r>
                        <a:rPr lang="en-US" sz="1050" b="0" kern="100" dirty="0">
                          <a:solidFill>
                            <a:srgbClr val="FF0000"/>
                          </a:solidFill>
                          <a:effectLst/>
                        </a:rPr>
                        <a:t>4</a:t>
                      </a:r>
                      <a:r>
                        <a:rPr lang="ja-JP" sz="1050" b="0" kern="100" dirty="0">
                          <a:solidFill>
                            <a:srgbClr val="FF0000"/>
                          </a:solidFill>
                          <a:effectLst/>
                        </a:rPr>
                        <a:t>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182212"/>
                  </a:ext>
                </a:extLst>
              </a:tr>
              <a:tr h="302895">
                <a:tc>
                  <a:txBody>
                    <a:bodyPr/>
                    <a:lstStyle/>
                    <a:p>
                      <a:pPr algn="just"/>
                      <a:r>
                        <a:rPr lang="ja-JP" sz="1050" b="0" kern="100">
                          <a:solidFill>
                            <a:schemeClr val="tx1"/>
                          </a:solidFill>
                          <a:effectLst/>
                        </a:rPr>
                        <a:t>大阪府道路防災点検要領</a:t>
                      </a:r>
                      <a:endParaRPr lang="ja-JP" sz="105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ja-JP" sz="1050" b="0" kern="100" dirty="0">
                          <a:solidFill>
                            <a:srgbClr val="FF0000"/>
                          </a:solidFill>
                          <a:effectLst/>
                        </a:rPr>
                        <a:t>令和</a:t>
                      </a:r>
                      <a:r>
                        <a:rPr lang="en-US" sz="1050" b="0" kern="100" dirty="0">
                          <a:solidFill>
                            <a:srgbClr val="FF0000"/>
                          </a:solidFill>
                          <a:effectLst/>
                        </a:rPr>
                        <a:t>2</a:t>
                      </a:r>
                      <a:r>
                        <a:rPr lang="ja-JP" sz="1050" b="0" kern="100" dirty="0">
                          <a:solidFill>
                            <a:srgbClr val="FF0000"/>
                          </a:solidFill>
                          <a:effectLst/>
                        </a:rPr>
                        <a:t>年</a:t>
                      </a:r>
                      <a:r>
                        <a:rPr lang="en-US" sz="1050" b="0" kern="100" dirty="0">
                          <a:solidFill>
                            <a:srgbClr val="FF0000"/>
                          </a:solidFill>
                          <a:effectLst/>
                        </a:rPr>
                        <a:t>3</a:t>
                      </a:r>
                      <a:r>
                        <a:rPr lang="ja-JP" sz="1050" b="0" kern="100" dirty="0">
                          <a:solidFill>
                            <a:srgbClr val="FF0000"/>
                          </a:solidFill>
                          <a:effectLst/>
                        </a:rPr>
                        <a:t>月</a:t>
                      </a:r>
                      <a:endParaRPr lang="ja-JP" sz="105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2199732"/>
                  </a:ext>
                </a:extLst>
              </a:tr>
              <a:tr h="302895">
                <a:tc>
                  <a:txBody>
                    <a:bodyPr/>
                    <a:lstStyle/>
                    <a:p>
                      <a:pPr algn="just"/>
                      <a:r>
                        <a:rPr lang="ja-JP" sz="1050" b="0" kern="100" dirty="0">
                          <a:solidFill>
                            <a:schemeClr val="tx1"/>
                          </a:solidFill>
                          <a:effectLst/>
                        </a:rPr>
                        <a:t>大阪モノレール点検要領（案）</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ja-JP" sz="1050" b="0" kern="100" dirty="0">
                          <a:solidFill>
                            <a:schemeClr val="tx1"/>
                          </a:solidFill>
                          <a:effectLst/>
                        </a:rPr>
                        <a:t>平成</a:t>
                      </a:r>
                      <a:r>
                        <a:rPr lang="en-US" sz="1050" b="0" kern="100" dirty="0">
                          <a:solidFill>
                            <a:schemeClr val="tx1"/>
                          </a:solidFill>
                          <a:effectLst/>
                        </a:rPr>
                        <a:t>25</a:t>
                      </a:r>
                      <a:r>
                        <a:rPr lang="ja-JP" sz="1050" b="0" kern="100" dirty="0">
                          <a:solidFill>
                            <a:schemeClr val="tx1"/>
                          </a:solidFill>
                          <a:effectLst/>
                        </a:rPr>
                        <a:t>年</a:t>
                      </a:r>
                      <a:r>
                        <a:rPr lang="en-US" sz="1050" b="0" kern="100" dirty="0">
                          <a:solidFill>
                            <a:schemeClr val="tx1"/>
                          </a:solidFill>
                          <a:effectLst/>
                        </a:rPr>
                        <a:t>9</a:t>
                      </a:r>
                      <a:r>
                        <a:rPr lang="ja-JP" sz="1050" b="0" kern="100" dirty="0">
                          <a:solidFill>
                            <a:schemeClr val="tx1"/>
                          </a:solidFill>
                          <a:effectLst/>
                        </a:rPr>
                        <a:t>月</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1707622"/>
                  </a:ext>
                </a:extLst>
              </a:tr>
            </a:tbl>
          </a:graphicData>
        </a:graphic>
      </p:graphicFrame>
      <p:sp>
        <p:nvSpPr>
          <p:cNvPr id="14" name="テキスト ボックス 13">
            <a:extLst>
              <a:ext uri="{FF2B5EF4-FFF2-40B4-BE49-F238E27FC236}">
                <a16:creationId xmlns:a16="http://schemas.microsoft.com/office/drawing/2014/main" id="{65C3645E-C8F7-466A-BACB-59AB342A11CB}"/>
              </a:ext>
            </a:extLst>
          </p:cNvPr>
          <p:cNvSpPr txBox="1"/>
          <p:nvPr/>
        </p:nvSpPr>
        <p:spPr>
          <a:xfrm>
            <a:off x="4679996" y="477867"/>
            <a:ext cx="3803604" cy="369332"/>
          </a:xfrm>
          <a:prstGeom prst="rect">
            <a:avLst/>
          </a:prstGeom>
          <a:noFill/>
        </p:spPr>
        <p:txBody>
          <a:bodyPr wrap="square">
            <a:spAutoFit/>
          </a:bodyPr>
          <a:lstStyle/>
          <a:p>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800" b="1" kern="100" dirty="0">
                <a:effectLst/>
                <a:latin typeface="Meiryo UI" panose="020B0604030504040204" pitchFamily="50" charset="-128"/>
                <a:ea typeface="Meiryo UI" panose="020B0604030504040204" pitchFamily="50" charset="-128"/>
                <a:cs typeface="Times New Roman" panose="02020603050405020304" pitchFamily="18" charset="0"/>
              </a:rPr>
              <a:t>戦略的</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維持管理の方針</a:t>
            </a:r>
            <a:endParaRPr lang="ja-JP" altLang="en-US"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25E74F73-374D-4162-ACC8-D736B225E4F5}"/>
              </a:ext>
            </a:extLst>
          </p:cNvPr>
          <p:cNvSpPr txBox="1"/>
          <p:nvPr/>
        </p:nvSpPr>
        <p:spPr>
          <a:xfrm>
            <a:off x="4801803" y="806632"/>
            <a:ext cx="3681797" cy="369332"/>
          </a:xfrm>
          <a:prstGeom prst="rect">
            <a:avLst/>
          </a:prstGeom>
          <a:noFill/>
        </p:spPr>
        <p:txBody>
          <a:bodyPr wrap="square">
            <a:spAutoFit/>
          </a:bodyPr>
          <a:lstStyle/>
          <a:p>
            <a:pPr marL="0" lvl="1" algn="just"/>
            <a:r>
              <a:rPr lang="en-US" altLang="ja-JP" b="1" kern="100" dirty="0">
                <a:latin typeface="Meiryo UI" panose="020B0604030504040204" pitchFamily="50" charset="-128"/>
                <a:ea typeface="Meiryo UI" panose="020B0604030504040204" pitchFamily="50" charset="-128"/>
              </a:rPr>
              <a:t>2.1</a:t>
            </a:r>
            <a:r>
              <a:rPr lang="ja-JP" altLang="en-US" b="1" kern="100" dirty="0">
                <a:effectLst/>
                <a:latin typeface="Meiryo UI" panose="020B0604030504040204" pitchFamily="50" charset="-128"/>
                <a:ea typeface="Meiryo UI" panose="020B0604030504040204" pitchFamily="50" charset="-128"/>
              </a:rPr>
              <a:t>維持</a:t>
            </a:r>
            <a:r>
              <a:rPr lang="ja-JP" altLang="ja-JP" b="1" kern="100" dirty="0">
                <a:effectLst/>
                <a:latin typeface="Meiryo UI" panose="020B0604030504040204" pitchFamily="50" charset="-128"/>
                <a:ea typeface="Meiryo UI" panose="020B0604030504040204" pitchFamily="50" charset="-128"/>
              </a:rPr>
              <a:t>管理にあたっての基本理念</a:t>
            </a:r>
          </a:p>
        </p:txBody>
      </p:sp>
      <p:sp>
        <p:nvSpPr>
          <p:cNvPr id="17" name="テキスト ボックス 16">
            <a:extLst>
              <a:ext uri="{FF2B5EF4-FFF2-40B4-BE49-F238E27FC236}">
                <a16:creationId xmlns:a16="http://schemas.microsoft.com/office/drawing/2014/main" id="{61A6EA84-CCAB-4C21-A9A1-44AF6107027E}"/>
              </a:ext>
            </a:extLst>
          </p:cNvPr>
          <p:cNvSpPr txBox="1"/>
          <p:nvPr/>
        </p:nvSpPr>
        <p:spPr>
          <a:xfrm>
            <a:off x="4746795" y="1375915"/>
            <a:ext cx="4171609" cy="1175450"/>
          </a:xfrm>
          <a:prstGeom prst="rect">
            <a:avLst/>
          </a:prstGeom>
          <a:noFill/>
        </p:spPr>
        <p:txBody>
          <a:bodyPr wrap="square">
            <a:spAutoFit/>
          </a:bodyPr>
          <a:lstStyle/>
          <a:p>
            <a:pPr marL="66675"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本計画では、パトロール（日常点検）で施設の現状を把握し、作業方針を決定する「日常的維持管理」と、定期点検で施設の健全性を把握し、中長期的な維持管理を実施することにより、道路施設の長寿命化を図る予防保全型の維持管理の実施を基本方針とする。</a:t>
            </a:r>
          </a:p>
        </p:txBody>
      </p:sp>
      <p:pic>
        <p:nvPicPr>
          <p:cNvPr id="18" name="図 17" descr="ダイアグラム が含まれている画像&#10;&#10;自動的に生成された説明">
            <a:extLst>
              <a:ext uri="{FF2B5EF4-FFF2-40B4-BE49-F238E27FC236}">
                <a16:creationId xmlns:a16="http://schemas.microsoft.com/office/drawing/2014/main" id="{BD1C49F2-FE30-4792-A55E-0F99C50C75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62597" y="2889546"/>
            <a:ext cx="4055807" cy="3188603"/>
          </a:xfrm>
          <a:prstGeom prst="rect">
            <a:avLst/>
          </a:prstGeom>
          <a:solidFill>
            <a:schemeClr val="bg1"/>
          </a:solidFill>
          <a:ln>
            <a:noFill/>
          </a:ln>
        </p:spPr>
      </p:pic>
      <p:sp>
        <p:nvSpPr>
          <p:cNvPr id="19" name="テキスト ボックス 18">
            <a:extLst>
              <a:ext uri="{FF2B5EF4-FFF2-40B4-BE49-F238E27FC236}">
                <a16:creationId xmlns:a16="http://schemas.microsoft.com/office/drawing/2014/main" id="{0465D1D8-2577-467E-9787-F972FCD6E037}"/>
              </a:ext>
            </a:extLst>
          </p:cNvPr>
          <p:cNvSpPr txBox="1"/>
          <p:nvPr/>
        </p:nvSpPr>
        <p:spPr>
          <a:xfrm>
            <a:off x="5688910" y="6217048"/>
            <a:ext cx="2403180" cy="276999"/>
          </a:xfrm>
          <a:prstGeom prst="rect">
            <a:avLst/>
          </a:prstGeom>
          <a:noFill/>
        </p:spPr>
        <p:txBody>
          <a:bodyPr wrap="square">
            <a:spAutoFit/>
          </a:bodyPr>
          <a:lstStyle/>
          <a:p>
            <a:pPr indent="133350" algn="ctr">
              <a:spcBef>
                <a:spcPts val="600"/>
              </a:spcBef>
              <a:spcAft>
                <a:spcPts val="600"/>
              </a:spcAft>
            </a:pPr>
            <a:r>
              <a:rPr lang="x-none"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図2.1‑1　維持管理業務フロー</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BEBC68D3-5876-4043-AF97-D66B416DD21E}"/>
              </a:ext>
            </a:extLst>
          </p:cNvPr>
          <p:cNvSpPr txBox="1"/>
          <p:nvPr/>
        </p:nvSpPr>
        <p:spPr>
          <a:xfrm>
            <a:off x="0" y="810555"/>
            <a:ext cx="2851972" cy="369332"/>
          </a:xfrm>
          <a:prstGeom prst="rect">
            <a:avLst/>
          </a:prstGeom>
          <a:noFill/>
        </p:spPr>
        <p:txBody>
          <a:bodyPr wrap="square">
            <a:spAutoFit/>
          </a:bodyPr>
          <a:lstStyle/>
          <a:p>
            <a:pPr marL="0" lvl="1" algn="just">
              <a:buFont typeface="+mj-lt"/>
              <a:buAutoNum type="arabicPeriod"/>
            </a:pPr>
            <a:r>
              <a:rPr lang="en-US" altLang="ja-JP" sz="1800" b="1" kern="100" dirty="0">
                <a:effectLst/>
                <a:latin typeface="Meiryo UI" panose="020B0604030504040204" pitchFamily="50" charset="-128"/>
                <a:ea typeface="Meiryo UI" panose="020B0604030504040204" pitchFamily="50" charset="-128"/>
              </a:rPr>
              <a:t>4 </a:t>
            </a:r>
            <a:r>
              <a:rPr lang="ja-JP" altLang="ja-JP" sz="1800" b="1" kern="100" dirty="0">
                <a:effectLst/>
                <a:latin typeface="Meiryo UI" panose="020B0604030504040204" pitchFamily="50" charset="-128"/>
                <a:ea typeface="Meiryo UI" panose="020B0604030504040204" pitchFamily="50" charset="-128"/>
              </a:rPr>
              <a:t>参照すべき基準類</a:t>
            </a: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114</a:t>
            </a:fld>
            <a:endParaRPr kumimoji="1" lang="ja-JP" altLang="en-US" dirty="0"/>
          </a:p>
        </p:txBody>
      </p:sp>
    </p:spTree>
    <p:extLst>
      <p:ext uri="{BB962C8B-B14F-4D97-AF65-F5344CB8AC3E}">
        <p14:creationId xmlns:p14="http://schemas.microsoft.com/office/powerpoint/2010/main" val="7761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1106697"/>
            <a:ext cx="4398905" cy="564159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1118728"/>
            <a:ext cx="4343354" cy="564159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D6CA261-A739-4E54-95D6-A389DD53CA04}"/>
              </a:ext>
            </a:extLst>
          </p:cNvPr>
          <p:cNvSpPr txBox="1"/>
          <p:nvPr/>
        </p:nvSpPr>
        <p:spPr>
          <a:xfrm>
            <a:off x="120652" y="1311756"/>
            <a:ext cx="4343354" cy="253916"/>
          </a:xfrm>
          <a:prstGeom prst="rect">
            <a:avLst/>
          </a:prstGeom>
          <a:noFill/>
        </p:spPr>
        <p:txBody>
          <a:bodyPr wrap="square">
            <a:spAutoFit/>
          </a:bodyPr>
          <a:lstStyle/>
          <a:p>
            <a:pPr algn="ct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2.1‑1</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「日常的維持管理」と「中長期的な維持管理」の業務プロセス</a:t>
            </a:r>
          </a:p>
        </p:txBody>
      </p:sp>
      <p:graphicFrame>
        <p:nvGraphicFramePr>
          <p:cNvPr id="5" name="表 4">
            <a:extLst>
              <a:ext uri="{FF2B5EF4-FFF2-40B4-BE49-F238E27FC236}">
                <a16:creationId xmlns:a16="http://schemas.microsoft.com/office/drawing/2014/main" id="{65AFD533-A8A1-4DB2-9A85-20C27D1EAA5A}"/>
              </a:ext>
            </a:extLst>
          </p:cNvPr>
          <p:cNvGraphicFramePr>
            <a:graphicFrameLocks noGrp="1"/>
          </p:cNvGraphicFramePr>
          <p:nvPr/>
        </p:nvGraphicFramePr>
        <p:xfrm>
          <a:off x="183495" y="1681088"/>
          <a:ext cx="4217667" cy="4748232"/>
        </p:xfrm>
        <a:graphic>
          <a:graphicData uri="http://schemas.openxmlformats.org/drawingml/2006/table">
            <a:tbl>
              <a:tblPr firstRow="1" firstCol="1" bandRow="1">
                <a:tableStyleId>{5C22544A-7EE6-4342-B048-85BDC9FD1C3A}</a:tableStyleId>
              </a:tblPr>
              <a:tblGrid>
                <a:gridCol w="666574">
                  <a:extLst>
                    <a:ext uri="{9D8B030D-6E8A-4147-A177-3AD203B41FA5}">
                      <a16:colId xmlns:a16="http://schemas.microsoft.com/office/drawing/2014/main" val="1740162297"/>
                    </a:ext>
                  </a:extLst>
                </a:gridCol>
                <a:gridCol w="1152568">
                  <a:extLst>
                    <a:ext uri="{9D8B030D-6E8A-4147-A177-3AD203B41FA5}">
                      <a16:colId xmlns:a16="http://schemas.microsoft.com/office/drawing/2014/main" val="997838881"/>
                    </a:ext>
                  </a:extLst>
                </a:gridCol>
                <a:gridCol w="2398525">
                  <a:extLst>
                    <a:ext uri="{9D8B030D-6E8A-4147-A177-3AD203B41FA5}">
                      <a16:colId xmlns:a16="http://schemas.microsoft.com/office/drawing/2014/main" val="2401831855"/>
                    </a:ext>
                  </a:extLst>
                </a:gridCol>
              </a:tblGrid>
              <a:tr h="263036">
                <a:tc gridSpan="2">
                  <a:txBody>
                    <a:bodyPr/>
                    <a:lstStyle/>
                    <a:p>
                      <a:pPr marL="66675" indent="133350" algn="ctr">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業務プロセス</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66675" indent="133350" algn="ctr">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内容</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88232800"/>
                  </a:ext>
                </a:extLst>
              </a:tr>
              <a:tr h="630595">
                <a:tc rowSpan="6">
                  <a:txBody>
                    <a:bodyPr/>
                    <a:lstStyle/>
                    <a:p>
                      <a:pPr marL="31750" indent="-3175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日常的</a:t>
                      </a:r>
                      <a:endParaRPr lang="ja-JP" sz="800" kern="100" dirty="0">
                        <a:solidFill>
                          <a:schemeClr val="tx1"/>
                        </a:solidFill>
                        <a:effectLst/>
                        <a:latin typeface="Meiryo UI" panose="020B0604030504040204" pitchFamily="50" charset="-128"/>
                        <a:ea typeface="Meiryo UI" panose="020B0604030504040204" pitchFamily="50" charset="-128"/>
                      </a:endParaRPr>
                    </a:p>
                    <a:p>
                      <a:pPr marL="31750" indent="-3175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維持管理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パトロール計画策定</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道路管理必携に基づき、過去の不具合や府民からの苦情・要望ならびに現場の実施体制等を考慮して、路線・区間・施設毎のパトロール頻度等、具体的なパトロール計画を策定する。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7060799"/>
                  </a:ext>
                </a:extLst>
              </a:tr>
              <a:tr h="468387">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パトロール</a:t>
                      </a:r>
                      <a:endParaRPr lang="ja-JP" sz="800" kern="100" dirty="0">
                        <a:solidFill>
                          <a:schemeClr val="tx1"/>
                        </a:solidFill>
                        <a:effectLst/>
                        <a:latin typeface="Meiryo UI" panose="020B0604030504040204" pitchFamily="50" charset="-128"/>
                        <a:ea typeface="Meiryo UI" panose="020B0604030504040204" pitchFamily="50" charset="-128"/>
                      </a:endParaRPr>
                    </a:p>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（日常点検）</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パトロール計画に基づき、不具合の早期発見、早期対応を図るために日常パトロール（日常点検）等を実施する。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3935842"/>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苦情・要望対応</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府民からの苦情や要望を受け付け、日常パトロール（日常点検）や維持管理・補修作業等に反映させる。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450438"/>
                  </a:ext>
                </a:extLst>
              </a:tr>
              <a:tr h="468387">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作業方針の決定</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パトロール結果や苦情要望などを踏まえ、施設の不具合や規模などの現場条件に応じて、優先度や作業方針を決定する。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383938"/>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維持管理・補修作業</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作業方針に基づき、直営作業等により維持管理・補修作業を実施する。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7255109"/>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データ蓄積・管理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a:solidFill>
                            <a:schemeClr val="tx1"/>
                          </a:solidFill>
                          <a:effectLst/>
                          <a:latin typeface="Meiryo UI" panose="020B0604030504040204" pitchFamily="50" charset="-128"/>
                          <a:ea typeface="Meiryo UI" panose="020B0604030504040204" pitchFamily="50" charset="-128"/>
                        </a:rPr>
                        <a:t>パトロールや補修実施状況、府民からの苦情・要望などのデータを一元的に蓄積・管理する。</a:t>
                      </a:r>
                      <a:endParaRPr lang="ja-JP" sz="8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862249"/>
                  </a:ext>
                </a:extLst>
              </a:tr>
              <a:tr h="306180">
                <a:tc rowSpan="5">
                  <a:txBody>
                    <a:bodyPr/>
                    <a:lstStyle/>
                    <a:p>
                      <a:pPr marL="0" indent="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中長期的な維持管理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点検計画策定</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施設の特性や重要度、点検・修繕データ等を評価・検証し、点検計画を策定する。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3656981"/>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点検、診断・評価</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施設の現状を把握するとともに、緊急対応や詳細調査、修繕・更新などの必要性を診断・評価する。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8912490"/>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修繕計画策定</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点検・診断・評価結果や重点化指標等に基づき、修繕・更新等の計画を策定する。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999894"/>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修繕・更新等</a:t>
                      </a:r>
                      <a:endParaRPr lang="ja-JP" sz="800" kern="100" dirty="0">
                        <a:solidFill>
                          <a:schemeClr val="tx1"/>
                        </a:solidFill>
                        <a:effectLst/>
                        <a:latin typeface="Meiryo UI" panose="020B0604030504040204" pitchFamily="50" charset="-128"/>
                        <a:ea typeface="Meiryo UI" panose="020B0604030504040204" pitchFamily="50" charset="-128"/>
                      </a:endParaRPr>
                    </a:p>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（検討・設計含む）</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修繕計画に基づき、計画的に修繕・更新等の対策を実施する。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200475"/>
                  </a:ext>
                </a:extLst>
              </a:tr>
              <a:tr h="306180">
                <a:tc v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データ蓄積・管理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点検結果や修繕・更新履歴などのデータを一元的に蓄積・管理する。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0425660"/>
                  </a:ext>
                </a:extLst>
              </a:tr>
              <a:tr h="468387">
                <a:tc gridSpan="2">
                  <a:txBody>
                    <a:bodyPr/>
                    <a:lstStyle/>
                    <a:p>
                      <a:pPr marL="31750" indent="63500" algn="ctr">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評価・検証</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31750" indent="63500" algn="just">
                        <a:lnSpc>
                          <a:spcPct val="120000"/>
                        </a:lnSpc>
                      </a:pPr>
                      <a:r>
                        <a:rPr lang="x-none" sz="800" kern="100" dirty="0">
                          <a:solidFill>
                            <a:schemeClr val="tx1"/>
                          </a:solidFill>
                          <a:effectLst/>
                          <a:latin typeface="Meiryo UI" panose="020B0604030504040204" pitchFamily="50" charset="-128"/>
                          <a:ea typeface="Meiryo UI" panose="020B0604030504040204" pitchFamily="50" charset="-128"/>
                        </a:rPr>
                        <a:t>日常的維持管理</a:t>
                      </a:r>
                      <a:r>
                        <a:rPr lang="ja-JP" sz="800" kern="100" dirty="0">
                          <a:solidFill>
                            <a:schemeClr val="tx1"/>
                          </a:solidFill>
                          <a:effectLst/>
                          <a:latin typeface="Meiryo UI" panose="020B0604030504040204" pitchFamily="50" charset="-128"/>
                          <a:ea typeface="Meiryo UI" panose="020B0604030504040204" pitchFamily="50" charset="-128"/>
                        </a:rPr>
                        <a:t>および</a:t>
                      </a:r>
                      <a:r>
                        <a:rPr lang="x-none" sz="800" kern="100" dirty="0">
                          <a:solidFill>
                            <a:schemeClr val="tx1"/>
                          </a:solidFill>
                          <a:effectLst/>
                          <a:latin typeface="Meiryo UI" panose="020B0604030504040204" pitchFamily="50" charset="-128"/>
                          <a:ea typeface="Meiryo UI" panose="020B0604030504040204" pitchFamily="50" charset="-128"/>
                        </a:rPr>
                        <a:t>中長期的な維持管理の実施内容について評価・検証を行い、業務の継続的な改善・向上を図る。</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793" marR="3879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344200"/>
                  </a:ext>
                </a:extLst>
              </a:tr>
            </a:tbl>
          </a:graphicData>
        </a:graphic>
      </p:graphicFrame>
      <p:sp>
        <p:nvSpPr>
          <p:cNvPr id="14" name="テキスト ボックス 13">
            <a:extLst>
              <a:ext uri="{FF2B5EF4-FFF2-40B4-BE49-F238E27FC236}">
                <a16:creationId xmlns:a16="http://schemas.microsoft.com/office/drawing/2014/main" id="{5CC49C86-A51D-4D07-98B6-7C357721C630}"/>
              </a:ext>
            </a:extLst>
          </p:cNvPr>
          <p:cNvSpPr txBox="1"/>
          <p:nvPr/>
        </p:nvSpPr>
        <p:spPr>
          <a:xfrm>
            <a:off x="4672100" y="484056"/>
            <a:ext cx="2788920" cy="369332"/>
          </a:xfrm>
          <a:prstGeom prst="rect">
            <a:avLst/>
          </a:prstGeom>
          <a:noFill/>
        </p:spPr>
        <p:txBody>
          <a:bodyPr wrap="square">
            <a:spAutoFit/>
          </a:bodyPr>
          <a:lstStyle/>
          <a:p>
            <a:pPr marL="0" lvl="1" algn="just">
              <a:tabLst>
                <a:tab pos="4500880" algn="l"/>
              </a:tabLst>
            </a:pPr>
            <a:r>
              <a:rPr lang="en-US" altLang="ja-JP" b="1" kern="100" dirty="0">
                <a:latin typeface="Meiryo UI" panose="020B0604030504040204" pitchFamily="50" charset="-128"/>
                <a:ea typeface="Meiryo UI" panose="020B0604030504040204" pitchFamily="50" charset="-128"/>
              </a:rPr>
              <a:t>2.2</a:t>
            </a:r>
            <a:r>
              <a:rPr lang="ja-JP" altLang="ja-JP" sz="1800" b="1" kern="100" dirty="0">
                <a:effectLst/>
                <a:latin typeface="Meiryo UI" panose="020B0604030504040204" pitchFamily="50" charset="-128"/>
                <a:ea typeface="Meiryo UI" panose="020B0604030504040204" pitchFamily="50" charset="-128"/>
              </a:rPr>
              <a:t>維持管理戦略の概要</a:t>
            </a:r>
          </a:p>
        </p:txBody>
      </p:sp>
      <p:sp>
        <p:nvSpPr>
          <p:cNvPr id="15" name="テキスト ボックス 14">
            <a:extLst>
              <a:ext uri="{FF2B5EF4-FFF2-40B4-BE49-F238E27FC236}">
                <a16:creationId xmlns:a16="http://schemas.microsoft.com/office/drawing/2014/main" id="{D3AD68C0-4519-486C-A998-524FFABFCE2E}"/>
              </a:ext>
            </a:extLst>
          </p:cNvPr>
          <p:cNvSpPr txBox="1"/>
          <p:nvPr/>
        </p:nvSpPr>
        <p:spPr>
          <a:xfrm>
            <a:off x="120652" y="501153"/>
            <a:ext cx="3681797" cy="369332"/>
          </a:xfrm>
          <a:prstGeom prst="rect">
            <a:avLst/>
          </a:prstGeom>
          <a:noFill/>
        </p:spPr>
        <p:txBody>
          <a:bodyPr wrap="square">
            <a:spAutoFit/>
          </a:bodyPr>
          <a:lstStyle/>
          <a:p>
            <a:pPr marL="0" lvl="1" algn="just"/>
            <a:r>
              <a:rPr lang="en-US" altLang="ja-JP" b="1" kern="100" dirty="0">
                <a:latin typeface="Meiryo UI" panose="020B0604030504040204" pitchFamily="50" charset="-128"/>
                <a:ea typeface="Meiryo UI" panose="020B0604030504040204" pitchFamily="50" charset="-128"/>
              </a:rPr>
              <a:t>2.1</a:t>
            </a:r>
            <a:r>
              <a:rPr lang="ja-JP" altLang="en-US" b="1" kern="100" dirty="0">
                <a:effectLst/>
                <a:latin typeface="Meiryo UI" panose="020B0604030504040204" pitchFamily="50" charset="-128"/>
                <a:ea typeface="Meiryo UI" panose="020B0604030504040204" pitchFamily="50" charset="-128"/>
              </a:rPr>
              <a:t>維持</a:t>
            </a:r>
            <a:r>
              <a:rPr lang="ja-JP" altLang="ja-JP" b="1" kern="100" dirty="0">
                <a:effectLst/>
                <a:latin typeface="Meiryo UI" panose="020B0604030504040204" pitchFamily="50" charset="-128"/>
                <a:ea typeface="Meiryo UI" panose="020B0604030504040204" pitchFamily="50" charset="-128"/>
              </a:rPr>
              <a:t>管理にあたっての基本理念</a:t>
            </a:r>
          </a:p>
        </p:txBody>
      </p:sp>
      <p:sp>
        <p:nvSpPr>
          <p:cNvPr id="17" name="テキスト ボックス 16">
            <a:extLst>
              <a:ext uri="{FF2B5EF4-FFF2-40B4-BE49-F238E27FC236}">
                <a16:creationId xmlns:a16="http://schemas.microsoft.com/office/drawing/2014/main" id="{5EA1F5F7-46B9-4E76-94DA-D4BC1B51CBB0}"/>
              </a:ext>
            </a:extLst>
          </p:cNvPr>
          <p:cNvSpPr txBox="1"/>
          <p:nvPr/>
        </p:nvSpPr>
        <p:spPr>
          <a:xfrm>
            <a:off x="4783577" y="776528"/>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1</a:t>
            </a:r>
            <a:r>
              <a:rPr lang="x-none"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点検の基本方針</a:t>
            </a:r>
            <a:endParaRPr lang="ja-JP"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CE5742C9-463D-467F-BAA2-67682B3F08EB}"/>
              </a:ext>
            </a:extLst>
          </p:cNvPr>
          <p:cNvSpPr txBox="1"/>
          <p:nvPr/>
        </p:nvSpPr>
        <p:spPr>
          <a:xfrm>
            <a:off x="4805681" y="1222457"/>
            <a:ext cx="4217667" cy="1175450"/>
          </a:xfrm>
          <a:prstGeom prst="rect">
            <a:avLst/>
          </a:prstGeom>
          <a:noFill/>
        </p:spPr>
        <p:txBody>
          <a:bodyPr wrap="square">
            <a:spAutoFit/>
          </a:bodyPr>
          <a:lstStyle/>
          <a:p>
            <a:pPr marL="66675"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道路施設の点検は、施設の現状を把握して利用者に影響を及ぼす可能性のある損傷を早期に発見すること、また、適切な時期に修繕等を実施できるように健全性の診断や点検結果の蓄積を行い、円滑な交通と府民の安心・安全を確保することを目的としている。</a:t>
            </a:r>
          </a:p>
        </p:txBody>
      </p:sp>
      <p:sp>
        <p:nvSpPr>
          <p:cNvPr id="19" name="テキスト ボックス 18">
            <a:extLst>
              <a:ext uri="{FF2B5EF4-FFF2-40B4-BE49-F238E27FC236}">
                <a16:creationId xmlns:a16="http://schemas.microsoft.com/office/drawing/2014/main" id="{215267C5-3B95-4BCD-9CD9-3755854354A3}"/>
              </a:ext>
            </a:extLst>
          </p:cNvPr>
          <p:cNvSpPr txBox="1"/>
          <p:nvPr/>
        </p:nvSpPr>
        <p:spPr>
          <a:xfrm>
            <a:off x="4818956" y="2319660"/>
            <a:ext cx="1366519" cy="276999"/>
          </a:xfrm>
          <a:prstGeom prst="rect">
            <a:avLst/>
          </a:prstGeom>
          <a:noFill/>
        </p:spPr>
        <p:txBody>
          <a:bodyPr wrap="square">
            <a:spAutoFit/>
          </a:bodyPr>
          <a:lstStyle/>
          <a:p>
            <a:pPr marL="92075" lvl="3" indent="-92075" algn="just">
              <a:buFont typeface="HG丸ｺﾞｼｯｸM-PRO" panose="020F0600000000000000" pitchFamily="50" charset="-128"/>
              <a:buAutoNum type="arabicParenBoth"/>
            </a:pPr>
            <a:r>
              <a:rPr lang="x-none" altLang="ja-JP" sz="1200" u="sng" kern="100" dirty="0">
                <a:effectLst/>
                <a:latin typeface="Meiryo UI" panose="020B0604030504040204" pitchFamily="50" charset="-128"/>
                <a:ea typeface="Meiryo UI" panose="020B0604030504040204" pitchFamily="50" charset="-128"/>
              </a:rPr>
              <a:t>点検の種類</a:t>
            </a:r>
            <a:endParaRPr lang="ja-JP" altLang="ja-JP" sz="1200" u="sng" kern="100" dirty="0">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C1486A4-8B46-44BA-A0C5-DC70A64FB923}"/>
              </a:ext>
            </a:extLst>
          </p:cNvPr>
          <p:cNvSpPr txBox="1"/>
          <p:nvPr/>
        </p:nvSpPr>
        <p:spPr>
          <a:xfrm>
            <a:off x="4816356" y="2537379"/>
            <a:ext cx="4196315" cy="732252"/>
          </a:xfrm>
          <a:prstGeom prst="rect">
            <a:avLst/>
          </a:prstGeom>
          <a:noFill/>
        </p:spPr>
        <p:txBody>
          <a:bodyPr wrap="square">
            <a:spAutoFit/>
          </a:bodyPr>
          <a:lstStyle/>
          <a:p>
            <a:pPr marL="66675"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点検の種類には、日常点検（パトロール）、簡易点検、通常点検、定期点検、詳細調査、追跡調査、緊急点検、臨時点検（施工時点検）がある。</a:t>
            </a:r>
          </a:p>
        </p:txBody>
      </p:sp>
      <p:sp>
        <p:nvSpPr>
          <p:cNvPr id="23" name="テキスト ボックス 22">
            <a:extLst>
              <a:ext uri="{FF2B5EF4-FFF2-40B4-BE49-F238E27FC236}">
                <a16:creationId xmlns:a16="http://schemas.microsoft.com/office/drawing/2014/main" id="{7110CC12-25AF-40C4-8248-B5AA49F9BA6A}"/>
              </a:ext>
            </a:extLst>
          </p:cNvPr>
          <p:cNvSpPr txBox="1"/>
          <p:nvPr/>
        </p:nvSpPr>
        <p:spPr>
          <a:xfrm>
            <a:off x="5789235" y="3185984"/>
            <a:ext cx="2086730" cy="276999"/>
          </a:xfrm>
          <a:prstGeom prst="rect">
            <a:avLst/>
          </a:prstGeom>
          <a:noFill/>
        </p:spPr>
        <p:txBody>
          <a:bodyPr wrap="square">
            <a:spAutoFit/>
          </a:bodyPr>
          <a:lstStyle/>
          <a:p>
            <a:pPr marL="66675" indent="133350" algn="ctr"/>
            <a:r>
              <a:rPr lang="ja-JP"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2.2‑1</a:t>
            </a:r>
            <a:r>
              <a:rPr lang="ja-JP" altLang="ja-JP" sz="12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点検の種類</a:t>
            </a:r>
          </a:p>
        </p:txBody>
      </p:sp>
      <p:graphicFrame>
        <p:nvGraphicFramePr>
          <p:cNvPr id="22" name="表 21">
            <a:extLst>
              <a:ext uri="{FF2B5EF4-FFF2-40B4-BE49-F238E27FC236}">
                <a16:creationId xmlns:a16="http://schemas.microsoft.com/office/drawing/2014/main" id="{E74471CB-F201-48C4-9187-BDB9A1A3F41A}"/>
              </a:ext>
            </a:extLst>
          </p:cNvPr>
          <p:cNvGraphicFramePr>
            <a:graphicFrameLocks noGrp="1"/>
          </p:cNvGraphicFramePr>
          <p:nvPr/>
        </p:nvGraphicFramePr>
        <p:xfrm>
          <a:off x="4783577" y="3458828"/>
          <a:ext cx="4196315" cy="3124853"/>
        </p:xfrm>
        <a:graphic>
          <a:graphicData uri="http://schemas.openxmlformats.org/drawingml/2006/table">
            <a:tbl>
              <a:tblPr firstRow="1" firstCol="1" bandRow="1">
                <a:tableStyleId>{5C22544A-7EE6-4342-B048-85BDC9FD1C3A}</a:tableStyleId>
              </a:tblPr>
              <a:tblGrid>
                <a:gridCol w="698792">
                  <a:extLst>
                    <a:ext uri="{9D8B030D-6E8A-4147-A177-3AD203B41FA5}">
                      <a16:colId xmlns:a16="http://schemas.microsoft.com/office/drawing/2014/main" val="3037791939"/>
                    </a:ext>
                  </a:extLst>
                </a:gridCol>
                <a:gridCol w="3497523">
                  <a:extLst>
                    <a:ext uri="{9D8B030D-6E8A-4147-A177-3AD203B41FA5}">
                      <a16:colId xmlns:a16="http://schemas.microsoft.com/office/drawing/2014/main" val="2176575870"/>
                    </a:ext>
                  </a:extLst>
                </a:gridCol>
              </a:tblGrid>
              <a:tr h="160568">
                <a:tc>
                  <a:txBody>
                    <a:bodyPr/>
                    <a:lstStyle/>
                    <a:p>
                      <a:pPr marL="66675" indent="-66675" algn="ctr">
                        <a:lnSpc>
                          <a:spcPct val="150000"/>
                        </a:lnSpc>
                        <a:spcAft>
                          <a:spcPts val="0"/>
                        </a:spcAft>
                      </a:pPr>
                      <a:r>
                        <a:rPr lang="x-none" sz="700" kern="100" dirty="0">
                          <a:solidFill>
                            <a:schemeClr val="tx1"/>
                          </a:solidFill>
                          <a:effectLst/>
                          <a:latin typeface="Meiryo UI" panose="020B0604030504040204" pitchFamily="50" charset="-128"/>
                          <a:ea typeface="Meiryo UI" panose="020B0604030504040204" pitchFamily="50" charset="-128"/>
                        </a:rPr>
                        <a:t>点検業務種別</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6675" indent="133350" algn="ctr">
                        <a:lnSpc>
                          <a:spcPct val="150000"/>
                        </a:lnSpc>
                        <a:spcAft>
                          <a:spcPts val="0"/>
                        </a:spcAft>
                      </a:pPr>
                      <a:r>
                        <a:rPr lang="x-none" sz="700" kern="100" dirty="0">
                          <a:solidFill>
                            <a:schemeClr val="tx1"/>
                          </a:solidFill>
                          <a:effectLst/>
                          <a:latin typeface="Meiryo UI" panose="020B0604030504040204" pitchFamily="50" charset="-128"/>
                          <a:ea typeface="Meiryo UI" panose="020B0604030504040204" pitchFamily="50" charset="-128"/>
                        </a:rPr>
                        <a:t>定義・内容</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026741"/>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日常点検</a:t>
                      </a:r>
                    </a:p>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（パトロール）</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日常的に職員等により目視できる範囲内で行う点検（パトロール）</a:t>
                      </a:r>
                    </a:p>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施設の不具合（劣化や損傷、不法不正行為等）を早期発見、早期対応するための点検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9372909"/>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簡易点検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en-US" sz="700" kern="100" dirty="0">
                          <a:solidFill>
                            <a:schemeClr val="tx1"/>
                          </a:solidFill>
                          <a:effectLst/>
                          <a:latin typeface="Meiryo UI" panose="020B0604030504040204" pitchFamily="50" charset="-128"/>
                          <a:ea typeface="Meiryo UI" panose="020B0604030504040204" pitchFamily="50" charset="-128"/>
                        </a:rPr>
                        <a:t>1</a:t>
                      </a:r>
                      <a:r>
                        <a:rPr lang="ja-JP" sz="700" kern="100" dirty="0">
                          <a:solidFill>
                            <a:schemeClr val="tx1"/>
                          </a:solidFill>
                          <a:effectLst/>
                          <a:latin typeface="Meiryo UI" panose="020B0604030504040204" pitchFamily="50" charset="-128"/>
                          <a:ea typeface="Meiryo UI" panose="020B0604030504040204" pitchFamily="50" charset="-128"/>
                        </a:rPr>
                        <a:t>年に一度、職員等により遠望目視できる範囲内で行う点検</a:t>
                      </a:r>
                    </a:p>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定期点検結果を基に、施設の劣化や損傷状況を確認するために行う点検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667156"/>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通常点検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道路土工に適用する点検</a:t>
                      </a:r>
                    </a:p>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パトロールや通報などに基づき、変状が認めらた場合に実施する点検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678029"/>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定期点検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施設の現状を把握するとともに、次回の定期点検までに必要な措置等の判断を行う上で必要な情報を得るため、一定の期間ごとに定められた方法で行う点検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114249"/>
                  </a:ext>
                </a:extLst>
              </a:tr>
              <a:tr h="533843">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臨時点検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異常が発生した場合（異常時点検）または補修・補強工事等の実施と併せて工事用の足場などを利用して臨時的に行う点検（施工時点検）</a:t>
                      </a:r>
                    </a:p>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台風前や地震時に必要に応じて実施する点検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0291"/>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詳細調査</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点検の結果、修繕の必要性と工法の検討が必要と判断されたとき、劣化・損傷状態をより詳細に調査する点検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085471"/>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緊急点検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施設の劣化・損傷状態の有無を把握するための点検</a:t>
                      </a:r>
                    </a:p>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第三者被害や社会的に大きな事故が発生した場合に必要に応じて実施する点検</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278961"/>
                  </a:ext>
                </a:extLst>
              </a:tr>
              <a:tr h="347206">
                <a:tc>
                  <a:txBody>
                    <a:bodyPr/>
                    <a:lstStyle/>
                    <a:p>
                      <a:pPr algn="ctr">
                        <a:lnSpc>
                          <a:spcPct val="150000"/>
                        </a:lnSpc>
                        <a:spcAft>
                          <a:spcPts val="0"/>
                        </a:spcAft>
                      </a:pPr>
                      <a:r>
                        <a:rPr lang="ja-JP" sz="700" kern="100" dirty="0">
                          <a:solidFill>
                            <a:schemeClr val="tx1"/>
                          </a:solidFill>
                          <a:effectLst/>
                          <a:latin typeface="Meiryo UI" panose="020B0604030504040204" pitchFamily="50" charset="-128"/>
                          <a:ea typeface="Meiryo UI" panose="020B0604030504040204" pitchFamily="50" charset="-128"/>
                        </a:rPr>
                        <a:t>追跡調査</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点検等により発見された損傷について、追跡調査が必要と判断された場合に実施する調査</a:t>
                      </a:r>
                    </a:p>
                    <a:p>
                      <a:pPr marL="0" lvl="0" indent="0" algn="just" fontAlgn="base">
                        <a:lnSpc>
                          <a:spcPct val="150000"/>
                        </a:lnSpc>
                        <a:spcAft>
                          <a:spcPts val="0"/>
                        </a:spcAft>
                        <a:buFont typeface="HG丸ｺﾞｼｯｸM-PRO" panose="020F0600000000000000" pitchFamily="50" charset="-128"/>
                        <a:buChar char="・"/>
                      </a:pPr>
                      <a:r>
                        <a:rPr lang="ja-JP" sz="700" kern="100" dirty="0">
                          <a:solidFill>
                            <a:schemeClr val="tx1"/>
                          </a:solidFill>
                          <a:effectLst/>
                          <a:latin typeface="Meiryo UI" panose="020B0604030504040204" pitchFamily="50" charset="-128"/>
                          <a:ea typeface="Meiryo UI" panose="020B0604030504040204" pitchFamily="50" charset="-128"/>
                        </a:rPr>
                        <a:t>施設の状態を継続的に把握するために目視および点検機械・器具により実施する調査</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4446" marR="4444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594618"/>
                  </a:ext>
                </a:extLst>
              </a:tr>
            </a:tbl>
          </a:graphicData>
        </a:graphic>
      </p:graphicFrame>
    </p:spTree>
    <p:extLst>
      <p:ext uri="{BB962C8B-B14F-4D97-AF65-F5344CB8AC3E}">
        <p14:creationId xmlns:p14="http://schemas.microsoft.com/office/powerpoint/2010/main" val="150663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43B32D0-2498-4901-967F-C6A3F7415E3E}"/>
              </a:ext>
            </a:extLst>
          </p:cNvPr>
          <p:cNvSpPr txBox="1"/>
          <p:nvPr/>
        </p:nvSpPr>
        <p:spPr>
          <a:xfrm>
            <a:off x="120652" y="996922"/>
            <a:ext cx="2446020" cy="276999"/>
          </a:xfrm>
          <a:prstGeom prst="rect">
            <a:avLst/>
          </a:prstGeom>
          <a:noFill/>
        </p:spPr>
        <p:txBody>
          <a:bodyPr wrap="square">
            <a:spAutoFit/>
          </a:bodyPr>
          <a:lstStyle/>
          <a:p>
            <a:pPr marL="0" lvl="3" algn="just"/>
            <a:r>
              <a:rPr lang="ja-JP" altLang="en-US" sz="1200" b="1" u="sng" kern="100" dirty="0">
                <a:latin typeface="Meiryo UI" panose="020B0604030504040204" pitchFamily="50" charset="-128"/>
                <a:ea typeface="Meiryo UI" panose="020B0604030504040204" pitchFamily="50" charset="-128"/>
              </a:rPr>
              <a:t>（</a:t>
            </a:r>
            <a:r>
              <a:rPr lang="en-US" altLang="ja-JP" sz="1200" b="1" u="sng" kern="100" dirty="0">
                <a:latin typeface="Meiryo UI" panose="020B0604030504040204" pitchFamily="50" charset="-128"/>
                <a:ea typeface="Meiryo UI" panose="020B0604030504040204" pitchFamily="50" charset="-128"/>
              </a:rPr>
              <a:t>2</a:t>
            </a:r>
            <a:r>
              <a:rPr lang="ja-JP" altLang="en-US" sz="1200" b="1" u="sng" kern="100" dirty="0">
                <a:latin typeface="Meiryo UI" panose="020B0604030504040204" pitchFamily="50" charset="-128"/>
                <a:ea typeface="Meiryo UI" panose="020B0604030504040204" pitchFamily="50" charset="-128"/>
              </a:rPr>
              <a:t>）</a:t>
            </a:r>
            <a:r>
              <a:rPr lang="x-none" altLang="ja-JP" sz="1200" b="1" u="sng" kern="100" dirty="0">
                <a:effectLst/>
                <a:latin typeface="Meiryo UI" panose="020B0604030504040204" pitchFamily="50" charset="-128"/>
                <a:ea typeface="Meiryo UI" panose="020B0604030504040204" pitchFamily="50" charset="-128"/>
              </a:rPr>
              <a:t>法令による点検の位置づけ</a:t>
            </a:r>
            <a:endParaRPr lang="ja-JP" altLang="ja-JP" sz="1200" b="1" u="sng" kern="100" dirty="0">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D2433B6-9977-4D86-B94A-32F08E302E9C}"/>
              </a:ext>
            </a:extLst>
          </p:cNvPr>
          <p:cNvSpPr txBox="1"/>
          <p:nvPr/>
        </p:nvSpPr>
        <p:spPr>
          <a:xfrm>
            <a:off x="120652" y="558879"/>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1</a:t>
            </a:r>
            <a:r>
              <a:rPr lang="x-none"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点検の基本方針</a:t>
            </a:r>
            <a:endParaRPr lang="ja-JP"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49251E52-5BE8-4729-B599-1CAD4AFAE22A}"/>
              </a:ext>
            </a:extLst>
          </p:cNvPr>
          <p:cNvSpPr txBox="1"/>
          <p:nvPr/>
        </p:nvSpPr>
        <p:spPr>
          <a:xfrm>
            <a:off x="299064" y="1316387"/>
            <a:ext cx="4105295" cy="1569660"/>
          </a:xfrm>
          <a:prstGeom prst="rect">
            <a:avLst/>
          </a:prstGeom>
          <a:noFill/>
        </p:spPr>
        <p:txBody>
          <a:bodyPr wrap="square">
            <a:spAutoFit/>
          </a:bodyPr>
          <a:lstStyle/>
          <a:p>
            <a:pPr marL="66675" indent="133350" algn="just"/>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道路管理者は、道路法第</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42</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条に基づき道路を常時良好な状態に保つように維持、修繕する義務がある。橋梁やトンネル等の維持、修繕については、道路法施行規則第</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条</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に規定される道路の維持または修繕に関する技術的基準その他必要な事項にしたがって行うこととされている。（以下、道路法施行規則第</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条</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に基づいて行う定期点検を「法定点検」と呼ぶ。）</a:t>
            </a:r>
          </a:p>
          <a:p>
            <a:pPr marL="66675" indent="133350" algn="just"/>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C8A19983-D3C3-4649-A3F1-6FAB5E4B2BAD}"/>
              </a:ext>
            </a:extLst>
          </p:cNvPr>
          <p:cNvSpPr txBox="1"/>
          <p:nvPr/>
        </p:nvSpPr>
        <p:spPr>
          <a:xfrm>
            <a:off x="944881" y="2632131"/>
            <a:ext cx="3093719" cy="253916"/>
          </a:xfrm>
          <a:prstGeom prst="rect">
            <a:avLst/>
          </a:prstGeom>
          <a:noFill/>
        </p:spPr>
        <p:txBody>
          <a:bodyPr wrap="square">
            <a:spAutoFit/>
          </a:bodyPr>
          <a:lstStyle/>
          <a:p>
            <a:pPr algn="just"/>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2.2‑2</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道路法による維持管理業務の位置付け</a:t>
            </a:r>
          </a:p>
        </p:txBody>
      </p:sp>
      <p:graphicFrame>
        <p:nvGraphicFramePr>
          <p:cNvPr id="7" name="表 6">
            <a:extLst>
              <a:ext uri="{FF2B5EF4-FFF2-40B4-BE49-F238E27FC236}">
                <a16:creationId xmlns:a16="http://schemas.microsoft.com/office/drawing/2014/main" id="{E610CE3D-69D4-4ACE-B894-35F01D58E08D}"/>
              </a:ext>
            </a:extLst>
          </p:cNvPr>
          <p:cNvGraphicFramePr>
            <a:graphicFrameLocks noGrp="1"/>
          </p:cNvGraphicFramePr>
          <p:nvPr/>
        </p:nvGraphicFramePr>
        <p:xfrm>
          <a:off x="233965" y="2886047"/>
          <a:ext cx="4170394" cy="1394099"/>
        </p:xfrm>
        <a:graphic>
          <a:graphicData uri="http://schemas.openxmlformats.org/drawingml/2006/table">
            <a:tbl>
              <a:tblPr firstRow="1" firstCol="1" bandRow="1">
                <a:tableStyleId>{5C22544A-7EE6-4342-B048-85BDC9FD1C3A}</a:tableStyleId>
              </a:tblPr>
              <a:tblGrid>
                <a:gridCol w="620541">
                  <a:extLst>
                    <a:ext uri="{9D8B030D-6E8A-4147-A177-3AD203B41FA5}">
                      <a16:colId xmlns:a16="http://schemas.microsoft.com/office/drawing/2014/main" val="407501801"/>
                    </a:ext>
                  </a:extLst>
                </a:gridCol>
                <a:gridCol w="3549853">
                  <a:extLst>
                    <a:ext uri="{9D8B030D-6E8A-4147-A177-3AD203B41FA5}">
                      <a16:colId xmlns:a16="http://schemas.microsoft.com/office/drawing/2014/main" val="1116100875"/>
                    </a:ext>
                  </a:extLst>
                </a:gridCol>
              </a:tblGrid>
              <a:tr h="168739">
                <a:tc>
                  <a:txBody>
                    <a:bodyPr/>
                    <a:lstStyle/>
                    <a:p>
                      <a:pPr marL="0" indent="0" algn="ctr">
                        <a:lnSpc>
                          <a:spcPts val="1400"/>
                        </a:lnSpc>
                      </a:pPr>
                      <a:r>
                        <a:rPr lang="x-none" sz="1000" b="0" kern="100" dirty="0">
                          <a:solidFill>
                            <a:schemeClr val="tx1"/>
                          </a:solidFill>
                          <a:effectLst/>
                          <a:latin typeface="Meiryo UI" panose="020B0604030504040204" pitchFamily="50" charset="-128"/>
                          <a:ea typeface="Meiryo UI" panose="020B0604030504040204" pitchFamily="50" charset="-128"/>
                        </a:rPr>
                        <a:t>法</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6675" indent="127000" algn="ctr">
                        <a:lnSpc>
                          <a:spcPts val="1400"/>
                        </a:lnSpc>
                      </a:pPr>
                      <a:r>
                        <a:rPr lang="x-none" sz="1000" b="0" kern="100" dirty="0">
                          <a:solidFill>
                            <a:schemeClr val="tx1"/>
                          </a:solidFill>
                          <a:effectLst/>
                          <a:latin typeface="Meiryo UI" panose="020B0604030504040204" pitchFamily="50" charset="-128"/>
                          <a:ea typeface="Meiryo UI" panose="020B0604030504040204" pitchFamily="50" charset="-128"/>
                        </a:rPr>
                        <a:t>内容</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8016343"/>
                  </a:ext>
                </a:extLst>
              </a:tr>
              <a:tr h="1002665">
                <a:tc>
                  <a:txBody>
                    <a:bodyPr/>
                    <a:lstStyle/>
                    <a:p>
                      <a:pPr algn="ctr">
                        <a:lnSpc>
                          <a:spcPts val="1400"/>
                        </a:lnSpc>
                      </a:pP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道路法</a:t>
                      </a:r>
                    </a:p>
                    <a:p>
                      <a:pPr algn="ctr">
                        <a:lnSpc>
                          <a:spcPts val="1400"/>
                        </a:lnSpc>
                      </a:pP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第</a:t>
                      </a:r>
                      <a:r>
                        <a:rPr lang="en-US" sz="1000" b="0" kern="100" dirty="0">
                          <a:solidFill>
                            <a:schemeClr val="tx1"/>
                          </a:solidFill>
                          <a:effectLst/>
                          <a:highlight>
                            <a:srgbClr val="FFFF99"/>
                          </a:highlight>
                          <a:latin typeface="Meiryo UI" panose="020B0604030504040204" pitchFamily="50" charset="-128"/>
                          <a:ea typeface="Meiryo UI" panose="020B0604030504040204" pitchFamily="50" charset="-128"/>
                        </a:rPr>
                        <a:t>42</a:t>
                      </a: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条</a:t>
                      </a:r>
                      <a:endPar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base">
                        <a:lnSpc>
                          <a:spcPts val="1400"/>
                        </a:lnSpc>
                        <a:buFont typeface="+mj-cs"/>
                        <a:buAutoNum type="arabicDbPlain"/>
                        <a:tabLs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道路管理者は、</a:t>
                      </a: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道路を常時良好な状態に保つように維持</a:t>
                      </a:r>
                      <a:r>
                        <a:rPr lang="ja-JP" sz="1000" b="0" kern="100" dirty="0">
                          <a:solidFill>
                            <a:schemeClr val="tx1"/>
                          </a:solidFill>
                          <a:effectLst/>
                          <a:latin typeface="Meiryo UI" panose="020B0604030504040204" pitchFamily="50" charset="-128"/>
                          <a:ea typeface="Meiryo UI" panose="020B0604030504040204" pitchFamily="50" charset="-128"/>
                        </a:rPr>
                        <a:t>し、</a:t>
                      </a:r>
                      <a:endParaRPr lang="en-US" alt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just" fontAlgn="base">
                        <a:lnSpc>
                          <a:spcPts val="1400"/>
                        </a:lnSpc>
                        <a:buFont typeface="+mj-cs"/>
                        <a:buNone/>
                        <a:tabLs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修繕し、もつて一般交通に支障を及ぼさないように努めなければ</a:t>
                      </a:r>
                      <a:endParaRPr lang="en-US" alt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just" fontAlgn="base">
                        <a:lnSpc>
                          <a:spcPts val="1400"/>
                        </a:lnSpc>
                        <a:buFont typeface="+mj-cs"/>
                        <a:buNone/>
                        <a:tabLs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ならない。</a:t>
                      </a:r>
                    </a:p>
                    <a:p>
                      <a:pPr marL="0" lvl="0" indent="0" algn="just" fontAlgn="base">
                        <a:lnSpc>
                          <a:spcPts val="1400"/>
                        </a:lnSpc>
                        <a:buFont typeface="+mj-cs"/>
                        <a:buNone/>
                      </a:pPr>
                      <a:r>
                        <a:rPr lang="ja-JP" altLang="en-US" sz="1000" b="0" kern="100" dirty="0">
                          <a:solidFill>
                            <a:schemeClr val="tx1"/>
                          </a:solidFill>
                          <a:effectLst/>
                          <a:latin typeface="Meiryo UI" panose="020B0604030504040204" pitchFamily="50" charset="-128"/>
                          <a:ea typeface="Meiryo UI" panose="020B0604030504040204" pitchFamily="50" charset="-128"/>
                        </a:rPr>
                        <a:t>２　道路の</a:t>
                      </a:r>
                      <a:r>
                        <a:rPr lang="ja-JP" sz="1000" b="0" kern="100" dirty="0">
                          <a:solidFill>
                            <a:schemeClr val="tx1"/>
                          </a:solidFill>
                          <a:effectLst/>
                          <a:latin typeface="Meiryo UI" panose="020B0604030504040204" pitchFamily="50" charset="-128"/>
                          <a:ea typeface="Meiryo UI" panose="020B0604030504040204" pitchFamily="50" charset="-128"/>
                        </a:rPr>
                        <a:t>維持又は修繕に関する技術的基準その他必要な事項</a:t>
                      </a:r>
                      <a:endParaRPr lang="en-US" alt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just" fontAlgn="base">
                        <a:lnSpc>
                          <a:spcPts val="1400"/>
                        </a:lnSpc>
                        <a:buFont typeface="+mj-cs"/>
                        <a:buNone/>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は、政令で定める。</a:t>
                      </a:r>
                    </a:p>
                    <a:p>
                      <a:pPr marL="0" lvl="0" indent="0" algn="just" fontAlgn="base">
                        <a:lnSpc>
                          <a:spcPts val="1400"/>
                        </a:lnSpc>
                        <a:buFont typeface="+mj-cs"/>
                        <a:buNone/>
                      </a:pPr>
                      <a:r>
                        <a:rPr lang="ja-JP" altLang="en-US" sz="1000" b="0" kern="100" dirty="0">
                          <a:solidFill>
                            <a:schemeClr val="tx1"/>
                          </a:solidFill>
                          <a:effectLst/>
                          <a:latin typeface="Meiryo UI" panose="020B0604030504040204" pitchFamily="50" charset="-128"/>
                          <a:ea typeface="Meiryo UI" panose="020B0604030504040204" pitchFamily="50" charset="-128"/>
                        </a:rPr>
                        <a:t>３　</a:t>
                      </a:r>
                      <a:r>
                        <a:rPr lang="ja-JP" sz="1000" b="0" kern="100" dirty="0">
                          <a:solidFill>
                            <a:schemeClr val="tx1"/>
                          </a:solidFill>
                          <a:effectLst/>
                          <a:latin typeface="Meiryo UI" panose="020B0604030504040204" pitchFamily="50" charset="-128"/>
                          <a:ea typeface="Meiryo UI" panose="020B0604030504040204" pitchFamily="50" charset="-128"/>
                        </a:rPr>
                        <a:t>前項の技術的基準は、道路の修繕を効率的に行うための点検</a:t>
                      </a:r>
                      <a:endParaRPr lang="en-US" alt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just" fontAlgn="base">
                        <a:lnSpc>
                          <a:spcPts val="1400"/>
                        </a:lnSpc>
                        <a:buFont typeface="+mj-cs"/>
                        <a:buNone/>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に関する基準を含むものでなければならない。</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657865"/>
                  </a:ext>
                </a:extLst>
              </a:tr>
            </a:tbl>
          </a:graphicData>
        </a:graphic>
      </p:graphicFrame>
      <p:sp>
        <p:nvSpPr>
          <p:cNvPr id="17" name="テキスト ボックス 16">
            <a:extLst>
              <a:ext uri="{FF2B5EF4-FFF2-40B4-BE49-F238E27FC236}">
                <a16:creationId xmlns:a16="http://schemas.microsoft.com/office/drawing/2014/main" id="{413E87FC-064B-4B25-8645-8898AC2BCCC2}"/>
              </a:ext>
            </a:extLst>
          </p:cNvPr>
          <p:cNvSpPr txBox="1"/>
          <p:nvPr/>
        </p:nvSpPr>
        <p:spPr>
          <a:xfrm>
            <a:off x="944881" y="4457465"/>
            <a:ext cx="2979420" cy="253916"/>
          </a:xfrm>
          <a:prstGeom prst="rect">
            <a:avLst/>
          </a:prstGeom>
          <a:noFill/>
        </p:spPr>
        <p:txBody>
          <a:bodyPr wrap="square">
            <a:spAutoFit/>
          </a:bodyPr>
          <a:lstStyle/>
          <a:p>
            <a:pPr algn="ct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2.2‑3</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道路法施行規則による定期点検の規定</a:t>
            </a:r>
          </a:p>
        </p:txBody>
      </p:sp>
      <p:graphicFrame>
        <p:nvGraphicFramePr>
          <p:cNvPr id="11" name="表 10">
            <a:extLst>
              <a:ext uri="{FF2B5EF4-FFF2-40B4-BE49-F238E27FC236}">
                <a16:creationId xmlns:a16="http://schemas.microsoft.com/office/drawing/2014/main" id="{D5C6922C-2612-4A3B-BFC8-E27248DD007A}"/>
              </a:ext>
            </a:extLst>
          </p:cNvPr>
          <p:cNvGraphicFramePr>
            <a:graphicFrameLocks noGrp="1"/>
          </p:cNvGraphicFramePr>
          <p:nvPr/>
        </p:nvGraphicFramePr>
        <p:xfrm>
          <a:off x="233965" y="4711381"/>
          <a:ext cx="4170394" cy="1759367"/>
        </p:xfrm>
        <a:graphic>
          <a:graphicData uri="http://schemas.openxmlformats.org/drawingml/2006/table">
            <a:tbl>
              <a:tblPr firstRow="1" firstCol="1" bandRow="1">
                <a:tableStyleId>{5C22544A-7EE6-4342-B048-85BDC9FD1C3A}</a:tableStyleId>
              </a:tblPr>
              <a:tblGrid>
                <a:gridCol w="753587">
                  <a:extLst>
                    <a:ext uri="{9D8B030D-6E8A-4147-A177-3AD203B41FA5}">
                      <a16:colId xmlns:a16="http://schemas.microsoft.com/office/drawing/2014/main" val="3091750603"/>
                    </a:ext>
                  </a:extLst>
                </a:gridCol>
                <a:gridCol w="3416807">
                  <a:extLst>
                    <a:ext uri="{9D8B030D-6E8A-4147-A177-3AD203B41FA5}">
                      <a16:colId xmlns:a16="http://schemas.microsoft.com/office/drawing/2014/main" val="3828203679"/>
                    </a:ext>
                  </a:extLst>
                </a:gridCol>
              </a:tblGrid>
              <a:tr h="134686">
                <a:tc>
                  <a:txBody>
                    <a:bodyPr/>
                    <a:lstStyle/>
                    <a:p>
                      <a:pPr marL="0" indent="0" algn="ctr">
                        <a:lnSpc>
                          <a:spcPts val="1400"/>
                        </a:lnSpc>
                      </a:pPr>
                      <a:r>
                        <a:rPr lang="x-none" sz="1000" b="0" kern="100" dirty="0">
                          <a:solidFill>
                            <a:schemeClr val="tx1"/>
                          </a:solidFill>
                          <a:effectLst/>
                          <a:latin typeface="Meiryo UI" panose="020B0604030504040204" pitchFamily="50" charset="-128"/>
                          <a:ea typeface="Meiryo UI" panose="020B0604030504040204" pitchFamily="50" charset="-128"/>
                        </a:rPr>
                        <a:t>対象</a:t>
                      </a:r>
                      <a:endParaRPr lang="en-US" sz="1000" b="0" kern="100" dirty="0">
                        <a:solidFill>
                          <a:schemeClr val="tx1"/>
                        </a:solidFill>
                        <a:effectLst/>
                        <a:latin typeface="Meiryo UI" panose="020B0604030504040204" pitchFamily="50" charset="-128"/>
                        <a:ea typeface="Meiryo UI" panose="020B0604030504040204" pitchFamily="50" charset="-128"/>
                      </a:endParaRPr>
                    </a:p>
                    <a:p>
                      <a:pPr marL="0" indent="0" algn="ctr">
                        <a:lnSpc>
                          <a:spcPts val="1400"/>
                        </a:lnSpc>
                      </a:pPr>
                      <a:r>
                        <a:rPr lang="x-none" sz="1000" b="0" kern="100" dirty="0">
                          <a:solidFill>
                            <a:schemeClr val="tx1"/>
                          </a:solidFill>
                          <a:effectLst/>
                          <a:latin typeface="Meiryo UI" panose="020B0604030504040204" pitchFamily="50" charset="-128"/>
                          <a:ea typeface="Meiryo UI" panose="020B0604030504040204" pitchFamily="50" charset="-128"/>
                        </a:rPr>
                        <a:t>施設</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6675" indent="133350" algn="ctr">
                        <a:lnSpc>
                          <a:spcPts val="1400"/>
                        </a:lnSpc>
                      </a:pPr>
                      <a:r>
                        <a:rPr lang="x-none" sz="1000" b="0" kern="100" dirty="0">
                          <a:solidFill>
                            <a:schemeClr val="tx1"/>
                          </a:solidFill>
                          <a:effectLst/>
                          <a:latin typeface="Meiryo UI" panose="020B0604030504040204" pitchFamily="50" charset="-128"/>
                          <a:ea typeface="Meiryo UI" panose="020B0604030504040204" pitchFamily="50" charset="-128"/>
                        </a:rPr>
                        <a:t>法令</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2457614"/>
                  </a:ext>
                </a:extLst>
              </a:tr>
              <a:tr h="1423007">
                <a:tc>
                  <a:txBody>
                    <a:bodyPr/>
                    <a:lstStyle/>
                    <a:p>
                      <a:pPr algn="ctr">
                        <a:lnSpc>
                          <a:spcPts val="1400"/>
                        </a:lnSpc>
                      </a:pP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道路法</a:t>
                      </a:r>
                    </a:p>
                    <a:p>
                      <a:pPr algn="ctr">
                        <a:lnSpc>
                          <a:spcPts val="1400"/>
                        </a:lnSpc>
                      </a:pP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施行規則</a:t>
                      </a:r>
                    </a:p>
                    <a:p>
                      <a:pPr algn="ctr">
                        <a:lnSpc>
                          <a:spcPts val="1400"/>
                        </a:lnSpc>
                      </a:pP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第</a:t>
                      </a:r>
                      <a:r>
                        <a:rPr lang="en-US" sz="1000" b="0" kern="100" dirty="0">
                          <a:solidFill>
                            <a:schemeClr val="tx1"/>
                          </a:solidFill>
                          <a:effectLst/>
                          <a:highlight>
                            <a:srgbClr val="FFFF99"/>
                          </a:highlight>
                          <a:latin typeface="Meiryo UI" panose="020B0604030504040204" pitchFamily="50" charset="-128"/>
                          <a:ea typeface="Meiryo UI" panose="020B0604030504040204" pitchFamily="50" charset="-128"/>
                        </a:rPr>
                        <a:t>4</a:t>
                      </a: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条</a:t>
                      </a:r>
                      <a:r>
                        <a:rPr lang="en-US" sz="1000" b="0" kern="100" dirty="0">
                          <a:solidFill>
                            <a:schemeClr val="tx1"/>
                          </a:solidFill>
                          <a:effectLst/>
                          <a:highlight>
                            <a:srgbClr val="FFFF99"/>
                          </a:highlight>
                          <a:latin typeface="Meiryo UI" panose="020B0604030504040204" pitchFamily="50" charset="-128"/>
                          <a:ea typeface="Meiryo UI" panose="020B0604030504040204" pitchFamily="50" charset="-128"/>
                        </a:rPr>
                        <a:t>5</a:t>
                      </a:r>
                      <a:r>
                        <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rPr>
                        <a:t>の</a:t>
                      </a:r>
                      <a:r>
                        <a:rPr lang="en-US" sz="1000" b="0" kern="100" dirty="0">
                          <a:solidFill>
                            <a:schemeClr val="tx1"/>
                          </a:solidFill>
                          <a:effectLst/>
                          <a:highlight>
                            <a:srgbClr val="FFFF99"/>
                          </a:highlight>
                          <a:latin typeface="Meiryo UI" panose="020B0604030504040204" pitchFamily="50" charset="-128"/>
                          <a:ea typeface="Meiryo UI" panose="020B0604030504040204" pitchFamily="50" charset="-128"/>
                        </a:rPr>
                        <a:t>2</a:t>
                      </a:r>
                      <a:endParaRPr lang="ja-JP" sz="100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トンネル、橋その他道路を構成する施設若しくは工作物又は道路の附属物のうち、損傷、腐食その他の劣化その他の異状が生じた場合に道路の構造又は交通に大きな支障を及ぼすおそれがあるもの（以下この条において「トンネル等」という。）の点検は、トンネル等の点検を適正に行うために必要な知識及び技能を有する者が行うこととし、近接目視により、五年に一回の頻度で行うことを基本とすること。</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4524989"/>
                  </a:ext>
                </a:extLst>
              </a:tr>
            </a:tbl>
          </a:graphicData>
        </a:graphic>
      </p:graphicFrame>
      <p:sp>
        <p:nvSpPr>
          <p:cNvPr id="20" name="テキスト ボックス 19">
            <a:extLst>
              <a:ext uri="{FF2B5EF4-FFF2-40B4-BE49-F238E27FC236}">
                <a16:creationId xmlns:a16="http://schemas.microsoft.com/office/drawing/2014/main" id="{7FB05761-1A33-47C9-838B-51E22A79B33A}"/>
              </a:ext>
            </a:extLst>
          </p:cNvPr>
          <p:cNvSpPr txBox="1"/>
          <p:nvPr/>
        </p:nvSpPr>
        <p:spPr>
          <a:xfrm>
            <a:off x="4744720" y="976844"/>
            <a:ext cx="2087880" cy="276999"/>
          </a:xfrm>
          <a:prstGeom prst="rect">
            <a:avLst/>
          </a:prstGeom>
          <a:noFill/>
        </p:spPr>
        <p:txBody>
          <a:bodyPr wrap="square">
            <a:spAutoFit/>
          </a:bodyPr>
          <a:lstStyle/>
          <a:p>
            <a:pPr marL="0" lvl="3" algn="just"/>
            <a:r>
              <a:rPr lang="en-US" altLang="ja-JP" sz="1200" b="1" u="sng" kern="100" dirty="0">
                <a:effectLst/>
                <a:highlight>
                  <a:srgbClr val="FFFF99"/>
                </a:highlight>
                <a:latin typeface="Meiryo UI" panose="020B0604030504040204" pitchFamily="50" charset="-128"/>
                <a:ea typeface="Meiryo UI" panose="020B0604030504040204" pitchFamily="50" charset="-128"/>
              </a:rPr>
              <a:t>(3) </a:t>
            </a:r>
            <a:r>
              <a:rPr lang="x-none" altLang="ja-JP" sz="1200" b="1" u="sng" kern="100" dirty="0">
                <a:effectLst/>
                <a:highlight>
                  <a:srgbClr val="FFFF99"/>
                </a:highlight>
                <a:latin typeface="Meiryo UI" panose="020B0604030504040204" pitchFamily="50" charset="-128"/>
                <a:ea typeface="Meiryo UI" panose="020B0604030504040204" pitchFamily="50" charset="-128"/>
              </a:rPr>
              <a:t>各施設における点検種別</a:t>
            </a:r>
            <a:endParaRPr lang="ja-JP" altLang="ja-JP" sz="1200" b="1" u="sng" kern="100" dirty="0">
              <a:effectLst/>
              <a:highlight>
                <a:srgbClr val="FFFF99"/>
              </a:highligh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75DB975-AA2C-4E9E-A04E-EF38002D86A2}"/>
              </a:ext>
            </a:extLst>
          </p:cNvPr>
          <p:cNvSpPr txBox="1"/>
          <p:nvPr/>
        </p:nvSpPr>
        <p:spPr>
          <a:xfrm>
            <a:off x="4837315" y="1261524"/>
            <a:ext cx="4072720" cy="5242204"/>
          </a:xfrm>
          <a:prstGeom prst="rect">
            <a:avLst/>
          </a:prstGeom>
          <a:noFill/>
        </p:spPr>
        <p:txBody>
          <a:bodyPr wrap="square">
            <a:spAutoFit/>
          </a:bodyPr>
          <a:lstStyle/>
          <a:p>
            <a:pPr marL="66675" indent="133350" algn="just">
              <a:lnSpc>
                <a:spcPct val="120000"/>
              </a:lnSpc>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各施設の点検は下表の道路施設の点検種別（表</a:t>
            </a:r>
            <a:r>
              <a:rPr lang="en-US" altLang="ja-JP" sz="115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）を参考に実施することとする。</a:t>
            </a:r>
          </a:p>
          <a:p>
            <a:pPr marL="66675" indent="133350" algn="just">
              <a:lnSpc>
                <a:spcPct val="120000"/>
              </a:lnSpc>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法定点検は知識と技能を有する者が近接目視、または近接目視による場合と同等の評価が行える他の方法</a:t>
            </a:r>
            <a:r>
              <a:rPr lang="ja-JP" altLang="ja-JP" sz="115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で</a:t>
            </a:r>
            <a:r>
              <a:rPr lang="en-US" altLang="ja-JP" sz="115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年に</a:t>
            </a:r>
            <a:r>
              <a:rPr lang="en-US" altLang="ja-JP" sz="115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回実施する。</a:t>
            </a:r>
          </a:p>
          <a:p>
            <a:pPr marL="66675" indent="63500" algn="just">
              <a:lnSpc>
                <a:spcPct val="120000"/>
              </a:lnSpc>
              <a:spcBef>
                <a:spcPts val="600"/>
              </a:spcBef>
              <a:spcAft>
                <a:spcPts val="0"/>
              </a:spcAft>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【補足】※近接目視と同等の評価が行える他の方法について</a:t>
            </a:r>
          </a:p>
          <a:p>
            <a:pPr marL="342900" lvl="0" indent="-76200" algn="just">
              <a:lnSpc>
                <a:spcPct val="120000"/>
              </a:lnSpc>
              <a:buFont typeface="Wingdings" panose="05000000000000000000" pitchFamily="2" charset="2"/>
              <a:buChar char=""/>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最終的に健全性の診断区分の決定が同等の信頼性で行えることが明らかな場合には、必ずしも全ての部材に知識と技能を有する者が近接目視による状態の把握を行わなくてもよい場合もあると考えられ、法令はこれを妨げるものではない。</a:t>
            </a:r>
          </a:p>
          <a:p>
            <a:pPr marL="342900" lvl="0" indent="-76200" algn="just">
              <a:lnSpc>
                <a:spcPct val="120000"/>
              </a:lnSpc>
              <a:buFont typeface="Wingdings" panose="05000000000000000000" pitchFamily="2" charset="2"/>
              <a:buChar char=""/>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健全性の診断を行うにあたり、近接目視で得られる施設の状態の情報を根拠の一部として活用しつつも、構造条件や立地環境、今後想定する状況や状態の変化、それらも踏まえて推定する現時点での構造安全性や耐久性などの評価、さらには対象の今後の利用方針あるいは更新計画なども加味されることが必要となると考えられる。そのため、適切な健全性の診断区分の決定にあたって、目視で得られる情報だけでは明らかに不足する場合には、必要な情報を適切な手段で把握しなければならない場合もあると考えられ、その方法や内容は道路管理者の判断によることとする。</a:t>
            </a:r>
          </a:p>
          <a:p>
            <a:pPr marL="66675" indent="63500" algn="just">
              <a:lnSpc>
                <a:spcPct val="120000"/>
              </a:lnSpc>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【出典】国土交通省道路局「令和６年度定期点検要領（技</a:t>
            </a:r>
            <a:endParaRPr lang="en-US" altLang="ja-JP" sz="115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63500" algn="just">
              <a:lnSpc>
                <a:spcPct val="120000"/>
              </a:lnSpc>
            </a:pPr>
            <a:r>
              <a:rPr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術的助言の解説・運用標準）」</a:t>
            </a:r>
          </a:p>
          <a:p>
            <a:pPr marL="66675" indent="457200" algn="just">
              <a:lnSpc>
                <a:spcPct val="120000"/>
              </a:lnSpc>
            </a:pP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（橋梁、トンネル、横断歩道橋、シェッド・大型カルバート、</a:t>
            </a:r>
            <a:endParaRPr lang="en-US" altLang="ja-JP" sz="115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457200" algn="just">
              <a:lnSpc>
                <a:spcPct val="120000"/>
              </a:lnSpc>
            </a:pPr>
            <a:r>
              <a:rPr lang="en-US" altLang="ja-JP" sz="115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50" dirty="0">
                <a:effectLst/>
                <a:latin typeface="Meiryo UI" panose="020B0604030504040204" pitchFamily="50" charset="-128"/>
                <a:ea typeface="Meiryo UI" panose="020B0604030504040204" pitchFamily="50" charset="-128"/>
                <a:cs typeface="Times New Roman" panose="02020603050405020304" pitchFamily="18" charset="0"/>
              </a:rPr>
              <a:t>門型標識等）</a:t>
            </a:r>
          </a:p>
        </p:txBody>
      </p:sp>
    </p:spTree>
    <p:extLst>
      <p:ext uri="{BB962C8B-B14F-4D97-AF65-F5344CB8AC3E}">
        <p14:creationId xmlns:p14="http://schemas.microsoft.com/office/powerpoint/2010/main" val="257601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79996"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F6A2D04-D994-4B9F-95E5-1816582AEE57}"/>
              </a:ext>
            </a:extLst>
          </p:cNvPr>
          <p:cNvSpPr txBox="1"/>
          <p:nvPr/>
        </p:nvSpPr>
        <p:spPr>
          <a:xfrm>
            <a:off x="120652" y="573093"/>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1</a:t>
            </a:r>
            <a:r>
              <a:rPr lang="x-none"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点検の基本方針</a:t>
            </a:r>
            <a:endParaRPr lang="ja-JP"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9E82514-A2F2-4687-BE00-0714AC11BC9A}"/>
              </a:ext>
            </a:extLst>
          </p:cNvPr>
          <p:cNvSpPr txBox="1"/>
          <p:nvPr/>
        </p:nvSpPr>
        <p:spPr>
          <a:xfrm>
            <a:off x="1459373" y="1133619"/>
            <a:ext cx="2015161" cy="253916"/>
          </a:xfrm>
          <a:prstGeom prst="rect">
            <a:avLst/>
          </a:prstGeom>
          <a:noFill/>
        </p:spPr>
        <p:txBody>
          <a:bodyPr wrap="square">
            <a:spAutoFit/>
          </a:bodyPr>
          <a:lstStyle/>
          <a:p>
            <a:pPr algn="ctr">
              <a:spcBef>
                <a:spcPts val="600"/>
              </a:spcBef>
              <a:spcAft>
                <a:spcPts val="0"/>
              </a:spcAft>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2.2‑4</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道路施設の点検種別</a:t>
            </a:r>
          </a:p>
        </p:txBody>
      </p:sp>
      <p:sp>
        <p:nvSpPr>
          <p:cNvPr id="14" name="テキスト ボックス 13">
            <a:extLst>
              <a:ext uri="{FF2B5EF4-FFF2-40B4-BE49-F238E27FC236}">
                <a16:creationId xmlns:a16="http://schemas.microsoft.com/office/drawing/2014/main" id="{FAB98AA6-72E5-46E9-8CD9-7A5E24715E3E}"/>
              </a:ext>
            </a:extLst>
          </p:cNvPr>
          <p:cNvSpPr txBox="1"/>
          <p:nvPr/>
        </p:nvSpPr>
        <p:spPr>
          <a:xfrm>
            <a:off x="2898596" y="1392263"/>
            <a:ext cx="1491028" cy="196721"/>
          </a:xfrm>
          <a:prstGeom prst="rect">
            <a:avLst/>
          </a:prstGeom>
          <a:noFill/>
        </p:spPr>
        <p:txBody>
          <a:bodyPr wrap="square">
            <a:spAutoFit/>
          </a:bodyPr>
          <a:lstStyle/>
          <a:p>
            <a:pPr marR="25400" algn="r">
              <a:lnSpc>
                <a:spcPts val="900"/>
              </a:lnSpc>
              <a:spcAft>
                <a:spcPts val="0"/>
              </a:spcAft>
            </a:pPr>
            <a:r>
              <a:rPr lang="ja-JP" altLang="ja-JP" sz="700" dirty="0">
                <a:effectLst/>
                <a:latin typeface="Meiryo UI" panose="020B0604030504040204" pitchFamily="50" charset="-128"/>
                <a:ea typeface="Meiryo UI" panose="020B0604030504040204" pitchFamily="50" charset="-128"/>
                <a:cs typeface="Times New Roman" panose="02020603050405020304" pitchFamily="18" charset="0"/>
              </a:rPr>
              <a:t> 凡例 ●：法定点検、〇：その他</a:t>
            </a:r>
          </a:p>
        </p:txBody>
      </p:sp>
      <p:sp>
        <p:nvSpPr>
          <p:cNvPr id="15" name="テキスト ボックス 14">
            <a:extLst>
              <a:ext uri="{FF2B5EF4-FFF2-40B4-BE49-F238E27FC236}">
                <a16:creationId xmlns:a16="http://schemas.microsoft.com/office/drawing/2014/main" id="{26DB8BBF-D3CA-456B-9E7F-C733A5A1D134}"/>
              </a:ext>
            </a:extLst>
          </p:cNvPr>
          <p:cNvSpPr txBox="1"/>
          <p:nvPr/>
        </p:nvSpPr>
        <p:spPr>
          <a:xfrm>
            <a:off x="163673" y="5215888"/>
            <a:ext cx="4165664" cy="1177245"/>
          </a:xfrm>
          <a:prstGeom prst="rect">
            <a:avLst/>
          </a:prstGeom>
          <a:noFill/>
        </p:spPr>
        <p:txBody>
          <a:bodyPr wrap="square">
            <a:spAutoFit/>
          </a:bodyPr>
          <a:lstStyle/>
          <a:p>
            <a:pPr marL="127000" indent="63500" algn="l"/>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【補足】点検頻度などの詳細は各点検要領を参照。</a:t>
            </a:r>
          </a:p>
          <a:p>
            <a:pPr marL="304800" indent="-304800" algn="l">
              <a:lnSpc>
                <a:spcPts val="12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万台</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日以上の路線では週２回、それ以外では週</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回の頻度で実施。</a:t>
            </a:r>
          </a:p>
          <a:p>
            <a:pPr marL="304800" indent="-304800" algn="l">
              <a:lnSpc>
                <a:spcPts val="12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臨時的に行う点検は必要に応じて実施。</a:t>
            </a:r>
          </a:p>
          <a:p>
            <a:pPr marL="304800" indent="-304800" algn="l">
              <a:lnSpc>
                <a:spcPts val="12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鋼部材の亀裂、コンクリート部材のひびわれ、下部工の沈下・移動・傾斜・洗掘など、進行の恐れのある損傷や異常が発見された場合に実施。</a:t>
            </a:r>
            <a:b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b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149F4AD1-6198-471E-BF3A-32048C512C0F}"/>
              </a:ext>
            </a:extLst>
          </p:cNvPr>
          <p:cNvSpPr txBox="1"/>
          <p:nvPr/>
        </p:nvSpPr>
        <p:spPr>
          <a:xfrm>
            <a:off x="4733078" y="983731"/>
            <a:ext cx="4184839" cy="646331"/>
          </a:xfrm>
          <a:prstGeom prst="rect">
            <a:avLst/>
          </a:prstGeom>
          <a:noFill/>
        </p:spPr>
        <p:txBody>
          <a:bodyPr wrap="square">
            <a:spAutoFit/>
          </a:bodyPr>
          <a:lstStyle/>
          <a:p>
            <a:pPr marL="66675" indent="133350" algn="just"/>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定期点検では、点検要領が定める判定評価基準により施設の状態を判定する。各施設の点検要領と判定評価基準は以下のとおりである。</a:t>
            </a:r>
          </a:p>
        </p:txBody>
      </p:sp>
      <p:sp>
        <p:nvSpPr>
          <p:cNvPr id="19" name="テキスト ボックス 18">
            <a:extLst>
              <a:ext uri="{FF2B5EF4-FFF2-40B4-BE49-F238E27FC236}">
                <a16:creationId xmlns:a16="http://schemas.microsoft.com/office/drawing/2014/main" id="{5198E0B9-2AB6-44B7-B34C-C1D28059571B}"/>
              </a:ext>
            </a:extLst>
          </p:cNvPr>
          <p:cNvSpPr txBox="1"/>
          <p:nvPr/>
        </p:nvSpPr>
        <p:spPr>
          <a:xfrm>
            <a:off x="5627816" y="1510472"/>
            <a:ext cx="2503263" cy="253916"/>
          </a:xfrm>
          <a:prstGeom prst="rect">
            <a:avLst/>
          </a:prstGeom>
          <a:noFill/>
        </p:spPr>
        <p:txBody>
          <a:bodyPr wrap="square">
            <a:spAutoFit/>
          </a:bodyPr>
          <a:lstStyle/>
          <a:p>
            <a:pPr algn="ctr">
              <a:spcBef>
                <a:spcPts val="600"/>
              </a:spcBef>
            </a:pP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表2.2‑5　点検結果の判定評価基準 </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83600" y="6547391"/>
            <a:ext cx="660400" cy="365125"/>
          </a:xfrm>
        </p:spPr>
        <p:txBody>
          <a:bodyPr/>
          <a:lstStyle/>
          <a:p>
            <a:fld id="{682EF9F9-C4E8-46B2-BBF1-33E3162B856A}" type="slidenum">
              <a:rPr kumimoji="1" lang="ja-JP" altLang="en-US" smtClean="0"/>
              <a:t>117</a:t>
            </a:fld>
            <a:endParaRPr kumimoji="1" lang="ja-JP" altLang="en-US" dirty="0"/>
          </a:p>
        </p:txBody>
      </p:sp>
      <p:sp>
        <p:nvSpPr>
          <p:cNvPr id="20" name="テキスト ボックス 19">
            <a:extLst>
              <a:ext uri="{FF2B5EF4-FFF2-40B4-BE49-F238E27FC236}">
                <a16:creationId xmlns:a16="http://schemas.microsoft.com/office/drawing/2014/main" id="{2B457C1E-2B7F-4B06-882A-90DF7CFC4902}"/>
              </a:ext>
            </a:extLst>
          </p:cNvPr>
          <p:cNvSpPr txBox="1"/>
          <p:nvPr/>
        </p:nvSpPr>
        <p:spPr>
          <a:xfrm>
            <a:off x="163673" y="6149043"/>
            <a:ext cx="4300333" cy="415498"/>
          </a:xfrm>
          <a:prstGeom prst="rect">
            <a:avLst/>
          </a:prstGeom>
          <a:noFill/>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４ 受変電設備、消防設備、昇降機設備等の一部の設備点検は、法定</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点検に該当。</a:t>
            </a:r>
          </a:p>
        </p:txBody>
      </p:sp>
      <p:graphicFrame>
        <p:nvGraphicFramePr>
          <p:cNvPr id="6" name="表 5">
            <a:extLst>
              <a:ext uri="{FF2B5EF4-FFF2-40B4-BE49-F238E27FC236}">
                <a16:creationId xmlns:a16="http://schemas.microsoft.com/office/drawing/2014/main" id="{C7222658-615C-4228-990E-A6AADDD69BCF}"/>
              </a:ext>
            </a:extLst>
          </p:cNvPr>
          <p:cNvGraphicFramePr>
            <a:graphicFrameLocks noGrp="1"/>
          </p:cNvGraphicFramePr>
          <p:nvPr/>
        </p:nvGraphicFramePr>
        <p:xfrm>
          <a:off x="288391" y="1612911"/>
          <a:ext cx="4074020" cy="3474562"/>
        </p:xfrm>
        <a:graphic>
          <a:graphicData uri="http://schemas.openxmlformats.org/drawingml/2006/table">
            <a:tbl>
              <a:tblPr firstRow="1" firstCol="1" bandRow="1">
                <a:tableStyleId>{5C22544A-7EE6-4342-B048-85BDC9FD1C3A}</a:tableStyleId>
              </a:tblPr>
              <a:tblGrid>
                <a:gridCol w="750520">
                  <a:extLst>
                    <a:ext uri="{9D8B030D-6E8A-4147-A177-3AD203B41FA5}">
                      <a16:colId xmlns:a16="http://schemas.microsoft.com/office/drawing/2014/main" val="4281112369"/>
                    </a:ext>
                  </a:extLst>
                </a:gridCol>
                <a:gridCol w="416560">
                  <a:extLst>
                    <a:ext uri="{9D8B030D-6E8A-4147-A177-3AD203B41FA5}">
                      <a16:colId xmlns:a16="http://schemas.microsoft.com/office/drawing/2014/main" val="1410260011"/>
                    </a:ext>
                  </a:extLst>
                </a:gridCol>
                <a:gridCol w="416560">
                  <a:extLst>
                    <a:ext uri="{9D8B030D-6E8A-4147-A177-3AD203B41FA5}">
                      <a16:colId xmlns:a16="http://schemas.microsoft.com/office/drawing/2014/main" val="1482714768"/>
                    </a:ext>
                  </a:extLst>
                </a:gridCol>
                <a:gridCol w="396240">
                  <a:extLst>
                    <a:ext uri="{9D8B030D-6E8A-4147-A177-3AD203B41FA5}">
                      <a16:colId xmlns:a16="http://schemas.microsoft.com/office/drawing/2014/main" val="2757477498"/>
                    </a:ext>
                  </a:extLst>
                </a:gridCol>
                <a:gridCol w="436880">
                  <a:extLst>
                    <a:ext uri="{9D8B030D-6E8A-4147-A177-3AD203B41FA5}">
                      <a16:colId xmlns:a16="http://schemas.microsoft.com/office/drawing/2014/main" val="2136758457"/>
                    </a:ext>
                  </a:extLst>
                </a:gridCol>
                <a:gridCol w="416560">
                  <a:extLst>
                    <a:ext uri="{9D8B030D-6E8A-4147-A177-3AD203B41FA5}">
                      <a16:colId xmlns:a16="http://schemas.microsoft.com/office/drawing/2014/main" val="4223292107"/>
                    </a:ext>
                  </a:extLst>
                </a:gridCol>
                <a:gridCol w="406400">
                  <a:extLst>
                    <a:ext uri="{9D8B030D-6E8A-4147-A177-3AD203B41FA5}">
                      <a16:colId xmlns:a16="http://schemas.microsoft.com/office/drawing/2014/main" val="3464661195"/>
                    </a:ext>
                  </a:extLst>
                </a:gridCol>
                <a:gridCol w="421640">
                  <a:extLst>
                    <a:ext uri="{9D8B030D-6E8A-4147-A177-3AD203B41FA5}">
                      <a16:colId xmlns:a16="http://schemas.microsoft.com/office/drawing/2014/main" val="668881403"/>
                    </a:ext>
                  </a:extLst>
                </a:gridCol>
                <a:gridCol w="412660">
                  <a:extLst>
                    <a:ext uri="{9D8B030D-6E8A-4147-A177-3AD203B41FA5}">
                      <a16:colId xmlns:a16="http://schemas.microsoft.com/office/drawing/2014/main" val="168768841"/>
                    </a:ext>
                  </a:extLst>
                </a:gridCol>
              </a:tblGrid>
              <a:tr h="156782">
                <a:tc rowSpan="2">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施設</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定期的</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臨時的</a:t>
                      </a:r>
                      <a:r>
                        <a:rPr lang="ja-JP" sz="70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700" kern="100" baseline="30000" dirty="0">
                          <a:solidFill>
                            <a:sysClr val="windowText" lastClr="000000"/>
                          </a:solidFill>
                          <a:effectLst/>
                          <a:latin typeface="Meiryo UI" panose="020B0604030504040204" pitchFamily="50" charset="-128"/>
                          <a:ea typeface="Meiryo UI" panose="020B0604030504040204" pitchFamily="50" charset="-128"/>
                        </a:rPr>
                        <a:t>2</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7436490"/>
                  </a:ext>
                </a:extLst>
              </a:tr>
              <a:tr h="581017">
                <a:tc vMerge="1">
                  <a:txBody>
                    <a:bodyPr/>
                    <a:lstStyle/>
                    <a:p>
                      <a:endParaRPr kumimoji="1" lang="ja-JP" altLang="en-US"/>
                    </a:p>
                  </a:txBody>
                  <a:tcPr/>
                </a:tc>
                <a:tc>
                  <a:txBody>
                    <a:bodyPr/>
                    <a:lstStyle/>
                    <a:p>
                      <a:pPr algn="ctr"/>
                      <a:r>
                        <a:rPr lang="zh-CN" sz="700" kern="100" dirty="0">
                          <a:solidFill>
                            <a:sysClr val="windowText" lastClr="000000"/>
                          </a:solidFill>
                          <a:effectLst/>
                          <a:latin typeface="Meiryo UI" panose="020B0604030504040204" pitchFamily="50" charset="-128"/>
                          <a:ea typeface="Meiryo UI" panose="020B0604030504040204" pitchFamily="50" charset="-128"/>
                        </a:rPr>
                        <a:t>日常</a:t>
                      </a:r>
                      <a:endParaRPr lang="ja-JP" sz="700" kern="100" dirty="0">
                        <a:solidFill>
                          <a:sysClr val="windowText" lastClr="000000"/>
                        </a:solidFill>
                        <a:effectLst/>
                        <a:latin typeface="Meiryo UI" panose="020B0604030504040204" pitchFamily="50" charset="-128"/>
                        <a:ea typeface="Meiryo UI" panose="020B0604030504040204" pitchFamily="50" charset="-128"/>
                      </a:endParaRPr>
                    </a:p>
                    <a:p>
                      <a:pPr algn="ctr"/>
                      <a:r>
                        <a:rPr lang="zh-CN" sz="700" kern="100" dirty="0">
                          <a:solidFill>
                            <a:sysClr val="windowText" lastClr="000000"/>
                          </a:solidFill>
                          <a:effectLst/>
                          <a:latin typeface="Meiryo UI" panose="020B0604030504040204" pitchFamily="50" charset="-128"/>
                          <a:ea typeface="Meiryo UI" panose="020B0604030504040204" pitchFamily="50" charset="-128"/>
                        </a:rPr>
                        <a:t>点検</a:t>
                      </a:r>
                      <a:endParaRPr lang="ja-JP" sz="700" kern="100" dirty="0">
                        <a:solidFill>
                          <a:sysClr val="windowText" lastClr="000000"/>
                        </a:solidFill>
                        <a:effectLst/>
                        <a:latin typeface="Meiryo UI" panose="020B0604030504040204" pitchFamily="50" charset="-128"/>
                        <a:ea typeface="Meiryo UI" panose="020B0604030504040204" pitchFamily="50" charset="-128"/>
                      </a:endParaRPr>
                    </a:p>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a:t>
                      </a:r>
                      <a:r>
                        <a:rPr lang="ja-JP" sz="700" kern="100" dirty="0">
                          <a:solidFill>
                            <a:sysClr val="windowText" lastClr="000000"/>
                          </a:solidFill>
                          <a:effectLst/>
                          <a:latin typeface="Meiryo UI" panose="020B0604030504040204" pitchFamily="50" charset="-128"/>
                          <a:ea typeface="Meiryo UI" panose="020B0604030504040204" pitchFamily="50" charset="-128"/>
                        </a:rPr>
                        <a:t>ﾊﾟﾄﾛｰﾙ</a:t>
                      </a:r>
                      <a:r>
                        <a:rPr lang="en-US" sz="700" kern="100" dirty="0">
                          <a:solidFill>
                            <a:sysClr val="windowText" lastClr="000000"/>
                          </a:solidFill>
                          <a:effectLst/>
                          <a:latin typeface="Meiryo UI" panose="020B0604030504040204" pitchFamily="50" charset="-128"/>
                          <a:ea typeface="Meiryo UI" panose="020B0604030504040204" pitchFamily="50" charset="-128"/>
                        </a:rPr>
                        <a:t>)</a:t>
                      </a:r>
                      <a:r>
                        <a:rPr lang="en-US" sz="700" kern="100" baseline="30000" dirty="0">
                          <a:solidFill>
                            <a:sysClr val="windowText" lastClr="000000"/>
                          </a:solidFill>
                          <a:effectLst/>
                          <a:latin typeface="Meiryo UI" panose="020B0604030504040204" pitchFamily="50" charset="-128"/>
                          <a:ea typeface="Meiryo UI" panose="020B0604030504040204" pitchFamily="50" charset="-128"/>
                        </a:rPr>
                        <a:t> </a:t>
                      </a:r>
                      <a:r>
                        <a:rPr lang="ja-JP" sz="70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700" kern="100" baseline="30000" dirty="0">
                          <a:solidFill>
                            <a:sysClr val="windowText" lastClr="000000"/>
                          </a:solidFill>
                          <a:effectLst/>
                          <a:latin typeface="Meiryo UI" panose="020B0604030504040204" pitchFamily="50" charset="-128"/>
                          <a:ea typeface="Meiryo UI" panose="020B0604030504040204" pitchFamily="50" charset="-128"/>
                        </a:rPr>
                        <a:t>1</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簡易</a:t>
                      </a:r>
                    </a:p>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点検</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通常</a:t>
                      </a:r>
                    </a:p>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点検</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定期</a:t>
                      </a:r>
                    </a:p>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点検</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臨時</a:t>
                      </a:r>
                      <a:br>
                        <a:rPr lang="en-US" sz="700" kern="100" dirty="0">
                          <a:solidFill>
                            <a:sysClr val="windowText" lastClr="000000"/>
                          </a:solidFill>
                          <a:effectLst/>
                          <a:latin typeface="Meiryo UI" panose="020B0604030504040204" pitchFamily="50" charset="-128"/>
                          <a:ea typeface="Meiryo UI" panose="020B0604030504040204" pitchFamily="50" charset="-128"/>
                        </a:rPr>
                      </a:br>
                      <a:r>
                        <a:rPr lang="ja-JP" sz="700" kern="100" dirty="0">
                          <a:solidFill>
                            <a:sysClr val="windowText" lastClr="000000"/>
                          </a:solidFill>
                          <a:effectLst/>
                          <a:latin typeface="Meiryo UI" panose="020B0604030504040204" pitchFamily="50" charset="-128"/>
                          <a:ea typeface="Meiryo UI" panose="020B0604030504040204" pitchFamily="50" charset="-128"/>
                        </a:rPr>
                        <a:t>点検</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詳細</a:t>
                      </a:r>
                      <a:br>
                        <a:rPr lang="en-US" sz="700" kern="100" dirty="0">
                          <a:solidFill>
                            <a:sysClr val="windowText" lastClr="000000"/>
                          </a:solidFill>
                          <a:effectLst/>
                          <a:latin typeface="Meiryo UI" panose="020B0604030504040204" pitchFamily="50" charset="-128"/>
                          <a:ea typeface="Meiryo UI" panose="020B0604030504040204" pitchFamily="50" charset="-128"/>
                        </a:rPr>
                      </a:br>
                      <a:r>
                        <a:rPr lang="ja-JP" sz="700" kern="100" dirty="0">
                          <a:solidFill>
                            <a:sysClr val="windowText" lastClr="000000"/>
                          </a:solidFill>
                          <a:effectLst/>
                          <a:latin typeface="Meiryo UI" panose="020B0604030504040204" pitchFamily="50" charset="-128"/>
                          <a:ea typeface="Meiryo UI" panose="020B0604030504040204" pitchFamily="50" charset="-128"/>
                        </a:rPr>
                        <a:t>調査</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緊急</a:t>
                      </a:r>
                      <a:br>
                        <a:rPr lang="en-US" sz="700" kern="100" dirty="0">
                          <a:solidFill>
                            <a:sysClr val="windowText" lastClr="000000"/>
                          </a:solidFill>
                          <a:effectLst/>
                          <a:latin typeface="Meiryo UI" panose="020B0604030504040204" pitchFamily="50" charset="-128"/>
                          <a:ea typeface="Meiryo UI" panose="020B0604030504040204" pitchFamily="50" charset="-128"/>
                        </a:rPr>
                      </a:br>
                      <a:r>
                        <a:rPr lang="ja-JP" sz="700" kern="100" dirty="0">
                          <a:solidFill>
                            <a:sysClr val="windowText" lastClr="000000"/>
                          </a:solidFill>
                          <a:effectLst/>
                          <a:latin typeface="Meiryo UI" panose="020B0604030504040204" pitchFamily="50" charset="-128"/>
                          <a:ea typeface="Meiryo UI" panose="020B0604030504040204" pitchFamily="50" charset="-128"/>
                        </a:rPr>
                        <a:t>点検</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6675" algn="l"/>
                      <a:r>
                        <a:rPr lang="ja-JP" sz="700" kern="100" dirty="0">
                          <a:solidFill>
                            <a:sysClr val="windowText" lastClr="000000"/>
                          </a:solidFill>
                          <a:effectLst/>
                          <a:latin typeface="Meiryo UI" panose="020B0604030504040204" pitchFamily="50" charset="-128"/>
                          <a:ea typeface="Meiryo UI" panose="020B0604030504040204" pitchFamily="50" charset="-128"/>
                        </a:rPr>
                        <a:t>追跡</a:t>
                      </a:r>
                      <a:br>
                        <a:rPr lang="en-US" sz="700" kern="100" dirty="0">
                          <a:solidFill>
                            <a:sysClr val="windowText" lastClr="000000"/>
                          </a:solidFill>
                          <a:effectLst/>
                          <a:latin typeface="Meiryo UI" panose="020B0604030504040204" pitchFamily="50" charset="-128"/>
                          <a:ea typeface="Meiryo UI" panose="020B0604030504040204" pitchFamily="50" charset="-128"/>
                        </a:rPr>
                      </a:br>
                      <a:r>
                        <a:rPr lang="ja-JP" sz="700" kern="100" dirty="0">
                          <a:solidFill>
                            <a:sysClr val="windowText" lastClr="000000"/>
                          </a:solidFill>
                          <a:effectLst/>
                          <a:latin typeface="Meiryo UI" panose="020B0604030504040204" pitchFamily="50" charset="-128"/>
                          <a:ea typeface="Meiryo UI" panose="020B0604030504040204" pitchFamily="50" charset="-128"/>
                        </a:rPr>
                        <a:t>調査</a:t>
                      </a:r>
                    </a:p>
                    <a:p>
                      <a:pPr marL="66675" algn="l"/>
                      <a:r>
                        <a:rPr lang="ja-JP" sz="70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700" kern="100" baseline="30000" dirty="0">
                          <a:solidFill>
                            <a:sysClr val="windowText" lastClr="000000"/>
                          </a:solidFill>
                          <a:effectLst/>
                          <a:latin typeface="Meiryo UI" panose="020B0604030504040204" pitchFamily="50" charset="-128"/>
                          <a:ea typeface="Meiryo UI" panose="020B0604030504040204" pitchFamily="50" charset="-128"/>
                        </a:rPr>
                        <a:t>3</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17995490"/>
                  </a:ext>
                </a:extLst>
              </a:tr>
              <a:tr h="83721">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橋梁</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084505"/>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トンネル</a:t>
                      </a: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376101"/>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横断歩道橋</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203096"/>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シェッド</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506361"/>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大型カルバート</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843376"/>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門型標識</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680474"/>
                  </a:ext>
                </a:extLst>
              </a:tr>
              <a:tr h="206415">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舗装</a:t>
                      </a: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205009"/>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小規模附属物</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762613"/>
                  </a:ext>
                </a:extLst>
              </a:tr>
              <a:tr h="156782">
                <a:tc>
                  <a:txBody>
                    <a:bodyPr/>
                    <a:lstStyle/>
                    <a:p>
                      <a:pPr algn="l"/>
                      <a:r>
                        <a:rPr lang="ja-JP" sz="700" kern="100">
                          <a:solidFill>
                            <a:sysClr val="windowText" lastClr="000000"/>
                          </a:solidFill>
                          <a:effectLst/>
                          <a:latin typeface="Meiryo UI" panose="020B0604030504040204" pitchFamily="50" charset="-128"/>
                          <a:ea typeface="Meiryo UI" panose="020B0604030504040204" pitchFamily="50" charset="-128"/>
                        </a:rPr>
                        <a:t>自然斜面</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187336"/>
                  </a:ext>
                </a:extLst>
              </a:tr>
              <a:tr h="221340">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擁壁</a:t>
                      </a:r>
                      <a:r>
                        <a:rPr lang="en-US" sz="700" kern="100" dirty="0">
                          <a:solidFill>
                            <a:sysClr val="windowText" lastClr="000000"/>
                          </a:solidFill>
                          <a:effectLst/>
                          <a:latin typeface="Meiryo UI" panose="020B0604030504040204" pitchFamily="50" charset="-128"/>
                          <a:ea typeface="Meiryo UI" panose="020B0604030504040204" pitchFamily="50" charset="-128"/>
                        </a:rPr>
                        <a:t>(5</a:t>
                      </a:r>
                      <a:r>
                        <a:rPr lang="ja-JP" sz="700" kern="100" dirty="0">
                          <a:solidFill>
                            <a:sysClr val="windowText" lastClr="000000"/>
                          </a:solidFill>
                          <a:effectLst/>
                          <a:latin typeface="Meiryo UI" panose="020B0604030504040204" pitchFamily="50" charset="-128"/>
                          <a:ea typeface="Meiryo UI" panose="020B0604030504040204" pitchFamily="50" charset="-128"/>
                        </a:rPr>
                        <a:t>ｍ以上</a:t>
                      </a:r>
                      <a:r>
                        <a:rPr lang="en-US"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endParaRPr>
                    </a:p>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カルバート</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194461"/>
                  </a:ext>
                </a:extLst>
              </a:tr>
              <a:tr h="442680">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切土・斜面安定施設</a:t>
                      </a:r>
                    </a:p>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盛土、擁壁</a:t>
                      </a:r>
                      <a:r>
                        <a:rPr lang="en-US" sz="700" kern="100" dirty="0">
                          <a:solidFill>
                            <a:sysClr val="windowText" lastClr="000000"/>
                          </a:solidFill>
                          <a:effectLst/>
                          <a:latin typeface="Meiryo UI" panose="020B0604030504040204" pitchFamily="50" charset="-128"/>
                          <a:ea typeface="Meiryo UI" panose="020B0604030504040204" pitchFamily="50" charset="-128"/>
                        </a:rPr>
                        <a:t>(5</a:t>
                      </a:r>
                      <a:r>
                        <a:rPr lang="ja-JP" sz="700" kern="100" dirty="0">
                          <a:solidFill>
                            <a:sysClr val="windowText" lastClr="000000"/>
                          </a:solidFill>
                          <a:effectLst/>
                          <a:latin typeface="Meiryo UI" panose="020B0604030504040204" pitchFamily="50" charset="-128"/>
                          <a:ea typeface="Meiryo UI" panose="020B0604030504040204" pitchFamily="50" charset="-128"/>
                        </a:rPr>
                        <a:t>ｍ未満</a:t>
                      </a:r>
                      <a:r>
                        <a:rPr lang="en-US"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〇</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〇</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930704"/>
                  </a:ext>
                </a:extLst>
              </a:tr>
              <a:tr h="348610">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モノレール</a:t>
                      </a:r>
                    </a:p>
                    <a:p>
                      <a:pPr algn="l"/>
                      <a:r>
                        <a:rPr lang="en-US" sz="700" kern="100" dirty="0">
                          <a:solidFill>
                            <a:sysClr val="windowText" lastClr="000000"/>
                          </a:solidFill>
                          <a:effectLst/>
                          <a:latin typeface="Meiryo UI" panose="020B0604030504040204" pitchFamily="50" charset="-128"/>
                          <a:ea typeface="Meiryo UI" panose="020B0604030504040204" pitchFamily="50" charset="-128"/>
                        </a:rPr>
                        <a:t>(  </a:t>
                      </a:r>
                      <a:r>
                        <a:rPr lang="ja-JP" sz="700" kern="100" dirty="0">
                          <a:solidFill>
                            <a:sysClr val="windowText" lastClr="000000"/>
                          </a:solidFill>
                          <a:effectLst/>
                          <a:latin typeface="Meiryo UI" panose="020B0604030504040204" pitchFamily="50" charset="-128"/>
                          <a:ea typeface="Meiryo UI" panose="020B0604030504040204" pitchFamily="50" charset="-128"/>
                        </a:rPr>
                        <a:t>橋脚、軌道桁</a:t>
                      </a:r>
                      <a:r>
                        <a:rPr lang="en-US"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運行</a:t>
                      </a:r>
                    </a:p>
                    <a:p>
                      <a:pPr algn="ctr"/>
                      <a:r>
                        <a:rPr lang="ja-JP" sz="700" kern="100">
                          <a:solidFill>
                            <a:sysClr val="windowText" lastClr="000000"/>
                          </a:solidFill>
                          <a:effectLst/>
                          <a:latin typeface="Meiryo UI" panose="020B0604030504040204" pitchFamily="50" charset="-128"/>
                          <a:ea typeface="Meiryo UI" panose="020B0604030504040204" pitchFamily="50" charset="-128"/>
                        </a:rPr>
                        <a:t>管理者</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運行</a:t>
                      </a:r>
                    </a:p>
                    <a:p>
                      <a:pPr algn="ctr"/>
                      <a:r>
                        <a:rPr lang="ja-JP" sz="700" kern="100">
                          <a:solidFill>
                            <a:sysClr val="windowText" lastClr="000000"/>
                          </a:solidFill>
                          <a:effectLst/>
                          <a:latin typeface="Meiryo UI" panose="020B0604030504040204" pitchFamily="50" charset="-128"/>
                          <a:ea typeface="Meiryo UI" panose="020B0604030504040204" pitchFamily="50" charset="-128"/>
                        </a:rPr>
                        <a:t>管理者</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078128"/>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街路樹</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〇</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〇</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〇</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〇</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〇</a:t>
                      </a:r>
                      <a:r>
                        <a:rPr lang="en-US" sz="700" kern="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0007090"/>
                  </a:ext>
                </a:extLst>
              </a:tr>
              <a:tr h="156782">
                <a:tc>
                  <a:txBody>
                    <a:bodyPr/>
                    <a:lstStyle/>
                    <a:p>
                      <a:pPr algn="l"/>
                      <a:r>
                        <a:rPr lang="ja-JP" sz="700" kern="100" dirty="0">
                          <a:solidFill>
                            <a:sysClr val="windowText" lastClr="000000"/>
                          </a:solidFill>
                          <a:effectLst/>
                          <a:latin typeface="Meiryo UI" panose="020B0604030504040204" pitchFamily="50" charset="-128"/>
                          <a:ea typeface="Meiryo UI" panose="020B0604030504040204" pitchFamily="50" charset="-128"/>
                        </a:rPr>
                        <a:t>道路関連設備</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dirty="0">
                          <a:solidFill>
                            <a:sysClr val="windowText" lastClr="000000"/>
                          </a:solidFill>
                          <a:effectLst/>
                          <a:latin typeface="Meiryo UI" panose="020B0604030504040204" pitchFamily="50" charset="-128"/>
                          <a:ea typeface="Meiryo UI" panose="020B0604030504040204" pitchFamily="50" charset="-128"/>
                        </a:rPr>
                        <a:t>〇</a:t>
                      </a:r>
                      <a:r>
                        <a:rPr lang="ja-JP" sz="70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700" kern="100" baseline="30000" dirty="0">
                          <a:solidFill>
                            <a:sysClr val="windowText" lastClr="000000"/>
                          </a:solidFill>
                          <a:effectLst/>
                          <a:latin typeface="Meiryo UI" panose="020B0604030504040204" pitchFamily="50" charset="-128"/>
                          <a:ea typeface="Meiryo UI" panose="020B0604030504040204" pitchFamily="50" charset="-128"/>
                        </a:rPr>
                        <a:t>4</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a:solidFill>
                            <a:sysClr val="windowText" lastClr="000000"/>
                          </a:solidFill>
                          <a:effectLst/>
                          <a:latin typeface="Meiryo UI" panose="020B0604030504040204" pitchFamily="50" charset="-128"/>
                          <a:ea typeface="Meiryo UI" panose="020B0604030504040204" pitchFamily="50" charset="-128"/>
                        </a:rPr>
                        <a:t> </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700" kern="100">
                          <a:solidFill>
                            <a:sysClr val="windowText" lastClr="000000"/>
                          </a:solidFill>
                          <a:effectLst/>
                          <a:latin typeface="Meiryo UI" panose="020B0604030504040204" pitchFamily="50" charset="-128"/>
                          <a:ea typeface="Meiryo UI" panose="020B0604030504040204" pitchFamily="50" charset="-128"/>
                        </a:rPr>
                        <a:t>○</a:t>
                      </a:r>
                      <a:endParaRPr lang="ja-JP" sz="7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kern="100" dirty="0">
                          <a:solidFill>
                            <a:sysClr val="windowText" lastClr="000000"/>
                          </a:solidFill>
                          <a:effectLst/>
                          <a:latin typeface="Meiryo UI" panose="020B0604030504040204" pitchFamily="50" charset="-128"/>
                          <a:ea typeface="Meiryo UI" panose="020B0604030504040204" pitchFamily="50" charset="-128"/>
                        </a:rPr>
                        <a:t> </a:t>
                      </a:r>
                      <a:endParaRPr lang="ja-JP" sz="7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651" marR="45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645110"/>
                  </a:ext>
                </a:extLst>
              </a:tr>
            </a:tbl>
          </a:graphicData>
        </a:graphic>
      </p:graphicFrame>
      <p:sp>
        <p:nvSpPr>
          <p:cNvPr id="2" name="正方形/長方形 1">
            <a:extLst>
              <a:ext uri="{FF2B5EF4-FFF2-40B4-BE49-F238E27FC236}">
                <a16:creationId xmlns:a16="http://schemas.microsoft.com/office/drawing/2014/main" id="{958E36D8-D9BF-7769-855A-7633D51744A4}"/>
              </a:ext>
            </a:extLst>
          </p:cNvPr>
          <p:cNvSpPr/>
          <p:nvPr/>
        </p:nvSpPr>
        <p:spPr>
          <a:xfrm>
            <a:off x="163673" y="4913376"/>
            <a:ext cx="4225951" cy="2062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a:extLst>
              <a:ext uri="{FF2B5EF4-FFF2-40B4-BE49-F238E27FC236}">
                <a16:creationId xmlns:a16="http://schemas.microsoft.com/office/drawing/2014/main" id="{191E4382-4C4C-47EF-84C5-8ECDC47A929C}"/>
              </a:ext>
            </a:extLst>
          </p:cNvPr>
          <p:cNvGraphicFramePr>
            <a:graphicFrameLocks noGrp="1"/>
          </p:cNvGraphicFramePr>
          <p:nvPr/>
        </p:nvGraphicFramePr>
        <p:xfrm>
          <a:off x="4768998" y="1787899"/>
          <a:ext cx="4254350" cy="4836046"/>
        </p:xfrm>
        <a:graphic>
          <a:graphicData uri="http://schemas.openxmlformats.org/drawingml/2006/table">
            <a:tbl>
              <a:tblPr firstRow="1" firstCol="1" bandRow="1">
                <a:tableStyleId>{5C22544A-7EE6-4342-B048-85BDC9FD1C3A}</a:tableStyleId>
              </a:tblPr>
              <a:tblGrid>
                <a:gridCol w="981162">
                  <a:extLst>
                    <a:ext uri="{9D8B030D-6E8A-4147-A177-3AD203B41FA5}">
                      <a16:colId xmlns:a16="http://schemas.microsoft.com/office/drawing/2014/main" val="1544694288"/>
                    </a:ext>
                  </a:extLst>
                </a:gridCol>
                <a:gridCol w="1254168">
                  <a:extLst>
                    <a:ext uri="{9D8B030D-6E8A-4147-A177-3AD203B41FA5}">
                      <a16:colId xmlns:a16="http://schemas.microsoft.com/office/drawing/2014/main" val="4199045483"/>
                    </a:ext>
                  </a:extLst>
                </a:gridCol>
                <a:gridCol w="499912">
                  <a:extLst>
                    <a:ext uri="{9D8B030D-6E8A-4147-A177-3AD203B41FA5}">
                      <a16:colId xmlns:a16="http://schemas.microsoft.com/office/drawing/2014/main" val="2683719133"/>
                    </a:ext>
                  </a:extLst>
                </a:gridCol>
                <a:gridCol w="1519108">
                  <a:extLst>
                    <a:ext uri="{9D8B030D-6E8A-4147-A177-3AD203B41FA5}">
                      <a16:colId xmlns:a16="http://schemas.microsoft.com/office/drawing/2014/main" val="3991346441"/>
                    </a:ext>
                  </a:extLst>
                </a:gridCol>
              </a:tblGrid>
              <a:tr h="347447">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施設等</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点検要領</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点検の</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種類</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判定評価基準</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00701271"/>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橋梁</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大阪府橋梁点検要領</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（令和２年３月）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健全度（</a:t>
                      </a:r>
                      <a:r>
                        <a:rPr lang="en-US" sz="800" kern="1200">
                          <a:solidFill>
                            <a:sysClr val="windowText" lastClr="000000"/>
                          </a:solidFill>
                          <a:effectLst/>
                          <a:latin typeface="Meiryo UI" panose="020B0604030504040204" pitchFamily="50" charset="-128"/>
                          <a:ea typeface="Meiryo UI" panose="020B0604030504040204" pitchFamily="50" charset="-128"/>
                        </a:rPr>
                        <a:t>HI</a:t>
                      </a:r>
                      <a:r>
                        <a:rPr lang="ja-JP" sz="800" kern="1200">
                          <a:solidFill>
                            <a:sysClr val="windowText" lastClr="000000"/>
                          </a:solidFill>
                          <a:effectLst/>
                          <a:latin typeface="Meiryo UI" panose="020B0604030504040204" pitchFamily="50" charset="-128"/>
                          <a:ea typeface="Meiryo UI" panose="020B0604030504040204" pitchFamily="50" charset="-128"/>
                        </a:rPr>
                        <a:t>）</a:t>
                      </a:r>
                      <a:endParaRPr lang="ja-JP" sz="800" kern="10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a:solidFill>
                            <a:sysClr val="windowText" lastClr="000000"/>
                          </a:solidFill>
                          <a:effectLst/>
                          <a:latin typeface="Meiryo UI" panose="020B0604030504040204" pitchFamily="50" charset="-128"/>
                          <a:ea typeface="Meiryo UI" panose="020B0604030504040204" pitchFamily="50" charset="-128"/>
                        </a:rPr>
                        <a:t>(</a:t>
                      </a:r>
                      <a:r>
                        <a:rPr lang="ja-JP" sz="800" kern="1200">
                          <a:solidFill>
                            <a:sysClr val="windowText" lastClr="000000"/>
                          </a:solidFill>
                          <a:effectLst/>
                          <a:latin typeface="Meiryo UI" panose="020B0604030504040204" pitchFamily="50" charset="-128"/>
                          <a:ea typeface="Meiryo UI" panose="020B0604030504040204" pitchFamily="50" charset="-128"/>
                        </a:rPr>
                        <a:t>ヘルスインデックス、</a:t>
                      </a:r>
                      <a:r>
                        <a:rPr lang="en-US" sz="800" kern="1200">
                          <a:solidFill>
                            <a:sysClr val="windowText" lastClr="000000"/>
                          </a:solidFill>
                          <a:effectLst/>
                          <a:latin typeface="Meiryo UI" panose="020B0604030504040204" pitchFamily="50" charset="-128"/>
                          <a:ea typeface="Meiryo UI" panose="020B0604030504040204" pitchFamily="50" charset="-128"/>
                        </a:rPr>
                        <a:t>0</a:t>
                      </a:r>
                      <a:r>
                        <a:rPr lang="ja-JP" sz="800" kern="1200">
                          <a:solidFill>
                            <a:sysClr val="windowText" lastClr="000000"/>
                          </a:solidFill>
                          <a:effectLst/>
                          <a:latin typeface="Meiryo UI" panose="020B0604030504040204" pitchFamily="50" charset="-128"/>
                          <a:ea typeface="Meiryo UI" panose="020B0604030504040204" pitchFamily="50" charset="-128"/>
                        </a:rPr>
                        <a:t>～</a:t>
                      </a:r>
                      <a:r>
                        <a:rPr lang="en-US" sz="800" kern="1200">
                          <a:solidFill>
                            <a:sysClr val="windowText" lastClr="000000"/>
                          </a:solidFill>
                          <a:effectLst/>
                          <a:latin typeface="Meiryo UI" panose="020B0604030504040204" pitchFamily="50" charset="-128"/>
                          <a:ea typeface="Meiryo UI" panose="020B0604030504040204" pitchFamily="50" charset="-128"/>
                        </a:rPr>
                        <a:t>100)</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20784"/>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トンネル</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大阪府トンネル点検要領</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（令和２年７月）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健全性・対策区分</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（Ⅰ、Ⅱ</a:t>
                      </a:r>
                      <a:r>
                        <a:rPr lang="en-US" sz="800" kern="1200" dirty="0">
                          <a:solidFill>
                            <a:sysClr val="windowText" lastClr="000000"/>
                          </a:solidFill>
                          <a:effectLst/>
                          <a:latin typeface="Meiryo UI" panose="020B0604030504040204" pitchFamily="50" charset="-128"/>
                          <a:ea typeface="Meiryo UI" panose="020B0604030504040204" pitchFamily="50" charset="-128"/>
                        </a:rPr>
                        <a:t>a</a:t>
                      </a:r>
                      <a:r>
                        <a:rPr lang="ja-JP" sz="800" kern="1200" dirty="0">
                          <a:solidFill>
                            <a:sysClr val="windowText" lastClr="000000"/>
                          </a:solidFill>
                          <a:effectLst/>
                          <a:latin typeface="Meiryo UI" panose="020B0604030504040204" pitchFamily="50" charset="-128"/>
                          <a:ea typeface="Meiryo UI" panose="020B0604030504040204" pitchFamily="50" charset="-128"/>
                        </a:rPr>
                        <a:t>、Ⅱｂ、Ⅲ、Ⅳ</a:t>
                      </a:r>
                      <a:r>
                        <a:rPr lang="en-US" sz="800" kern="1200" dirty="0">
                          <a:solidFill>
                            <a:sysClr val="windowText" lastClr="000000"/>
                          </a:solidFill>
                          <a:effectLst/>
                          <a:latin typeface="Meiryo UI" panose="020B0604030504040204" pitchFamily="50" charset="-128"/>
                          <a:ea typeface="Meiryo UI" panose="020B0604030504040204" pitchFamily="50" charset="-128"/>
                        </a:rPr>
                        <a:t>   </a:t>
                      </a:r>
                      <a:r>
                        <a:rPr lang="ja-JP"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417974"/>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横断歩道橋</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大阪府歩道橋定期点検要領</a:t>
                      </a:r>
                      <a:r>
                        <a:rPr lang="en-US" sz="800" kern="0" dirty="0">
                          <a:solidFill>
                            <a:sysClr val="windowText" lastClr="000000"/>
                          </a:solidFill>
                          <a:effectLst/>
                          <a:latin typeface="Meiryo UI" panose="020B0604030504040204" pitchFamily="50" charset="-128"/>
                          <a:ea typeface="Meiryo UI" panose="020B0604030504040204" pitchFamily="50" charset="-128"/>
                        </a:rPr>
                        <a:t>  </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ja-JP" sz="800" kern="100" dirty="0">
                          <a:solidFill>
                            <a:sysClr val="windowText" lastClr="000000"/>
                          </a:solidFill>
                          <a:effectLst/>
                          <a:latin typeface="Meiryo UI" panose="020B0604030504040204" pitchFamily="50" charset="-128"/>
                          <a:ea typeface="Meiryo UI" panose="020B0604030504040204" pitchFamily="50" charset="-128"/>
                        </a:rPr>
                        <a:t>平成</a:t>
                      </a:r>
                      <a:r>
                        <a:rPr lang="en-US" sz="800" kern="100" dirty="0">
                          <a:solidFill>
                            <a:sysClr val="windowText" lastClr="000000"/>
                          </a:solidFill>
                          <a:effectLst/>
                          <a:latin typeface="Meiryo UI" panose="020B0604030504040204" pitchFamily="50" charset="-128"/>
                          <a:ea typeface="Meiryo UI" panose="020B0604030504040204" pitchFamily="50" charset="-128"/>
                        </a:rPr>
                        <a:t>28</a:t>
                      </a:r>
                      <a:r>
                        <a:rPr lang="ja-JP" sz="800" kern="100" dirty="0">
                          <a:solidFill>
                            <a:sysClr val="windowText" lastClr="000000"/>
                          </a:solidFill>
                          <a:effectLst/>
                          <a:latin typeface="Meiryo UI" panose="020B0604030504040204" pitchFamily="50" charset="-128"/>
                          <a:ea typeface="Meiryo UI" panose="020B0604030504040204" pitchFamily="50" charset="-128"/>
                        </a:rPr>
                        <a:t>年</a:t>
                      </a:r>
                      <a:r>
                        <a:rPr lang="en-US" sz="800" kern="100" dirty="0">
                          <a:solidFill>
                            <a:sysClr val="windowText" lastClr="000000"/>
                          </a:solidFill>
                          <a:effectLst/>
                          <a:latin typeface="Meiryo UI" panose="020B0604030504040204" pitchFamily="50" charset="-128"/>
                          <a:ea typeface="Meiryo UI" panose="020B0604030504040204" pitchFamily="50" charset="-128"/>
                        </a:rPr>
                        <a:t>4</a:t>
                      </a:r>
                      <a:r>
                        <a:rPr lang="ja-JP" sz="800" kern="100" dirty="0">
                          <a:solidFill>
                            <a:sysClr val="windowText" lastClr="000000"/>
                          </a:solidFill>
                          <a:effectLst/>
                          <a:latin typeface="Meiryo UI" panose="020B0604030504040204" pitchFamily="50" charset="-128"/>
                          <a:ea typeface="Meiryo UI" panose="020B0604030504040204" pitchFamily="50" charset="-128"/>
                        </a:rPr>
                        <a:t>月</a:t>
                      </a:r>
                      <a:r>
                        <a:rPr lang="ja-JP"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HI</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a:t>
                      </a:r>
                      <a:r>
                        <a:rPr lang="ja-JP" sz="800" kern="1200" dirty="0">
                          <a:solidFill>
                            <a:sysClr val="windowText" lastClr="000000"/>
                          </a:solidFill>
                          <a:effectLst/>
                          <a:latin typeface="Meiryo UI" panose="020B0604030504040204" pitchFamily="50" charset="-128"/>
                          <a:ea typeface="Meiryo UI" panose="020B0604030504040204" pitchFamily="50" charset="-128"/>
                        </a:rPr>
                        <a:t>ヘルスインデックス、</a:t>
                      </a:r>
                      <a:r>
                        <a:rPr lang="en-US" sz="800" kern="1200" dirty="0">
                          <a:solidFill>
                            <a:sysClr val="windowText" lastClr="000000"/>
                          </a:solidFill>
                          <a:effectLst/>
                          <a:latin typeface="Meiryo UI" panose="020B0604030504040204" pitchFamily="50" charset="-128"/>
                          <a:ea typeface="Meiryo UI" panose="020B0604030504040204" pitchFamily="50" charset="-128"/>
                        </a:rPr>
                        <a:t>0</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en-US" sz="800" kern="1200" dirty="0">
                          <a:solidFill>
                            <a:sysClr val="windowText" lastClr="000000"/>
                          </a:solidFill>
                          <a:effectLst/>
                          <a:latin typeface="Meiryo UI" panose="020B0604030504040204" pitchFamily="50" charset="-128"/>
                          <a:ea typeface="Meiryo UI" panose="020B0604030504040204" pitchFamily="50" charset="-128"/>
                        </a:rPr>
                        <a:t>100</a:t>
                      </a:r>
                      <a:r>
                        <a:rPr lang="en-US" sz="800" kern="100" dirty="0">
                          <a:solidFill>
                            <a:sysClr val="windowText" lastClr="000000"/>
                          </a:solidFill>
                          <a:effectLst/>
                          <a:latin typeface="Meiryo UI" panose="020B0604030504040204" pitchFamily="50" charset="-128"/>
                          <a:ea typeface="Meiryo UI" panose="020B0604030504040204" pitchFamily="50" charset="-128"/>
                        </a:rPr>
                        <a:t>  </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49492"/>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シェッド</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大型カルバート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大阪府コンクリート構造物点検要領</a:t>
                      </a:r>
                      <a:r>
                        <a:rPr lang="zh-TW" sz="800" kern="1200" dirty="0">
                          <a:solidFill>
                            <a:sysClr val="windowText" lastClr="000000"/>
                          </a:solidFill>
                          <a:effectLst/>
                          <a:latin typeface="Meiryo UI" panose="020B0604030504040204" pitchFamily="50" charset="-128"/>
                          <a:ea typeface="Meiryo UI" panose="020B0604030504040204" pitchFamily="50" charset="-128"/>
                        </a:rPr>
                        <a:t>（平成</a:t>
                      </a:r>
                      <a:r>
                        <a:rPr lang="en-US" sz="800" kern="1200" dirty="0">
                          <a:solidFill>
                            <a:sysClr val="windowText" lastClr="000000"/>
                          </a:solidFill>
                          <a:effectLst/>
                          <a:latin typeface="Meiryo UI" panose="020B0604030504040204" pitchFamily="50" charset="-128"/>
                          <a:ea typeface="Meiryo UI" panose="020B0604030504040204" pitchFamily="50" charset="-128"/>
                        </a:rPr>
                        <a:t>28</a:t>
                      </a:r>
                      <a:r>
                        <a:rPr lang="zh-TW" sz="800" kern="1200" dirty="0">
                          <a:solidFill>
                            <a:sysClr val="windowText" lastClr="000000"/>
                          </a:solidFill>
                          <a:effectLst/>
                          <a:latin typeface="Meiryo UI" panose="020B0604030504040204" pitchFamily="50" charset="-128"/>
                          <a:ea typeface="Meiryo UI" panose="020B0604030504040204" pitchFamily="50" charset="-128"/>
                        </a:rPr>
                        <a:t>年４月）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健全性</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a:t>
                      </a:r>
                      <a:r>
                        <a:rPr lang="ja-JP" sz="800" kern="1200" dirty="0">
                          <a:solidFill>
                            <a:sysClr val="windowText" lastClr="000000"/>
                          </a:solidFill>
                          <a:effectLst/>
                          <a:latin typeface="Meiryo UI" panose="020B0604030504040204" pitchFamily="50" charset="-128"/>
                          <a:ea typeface="Meiryo UI" panose="020B0604030504040204" pitchFamily="50" charset="-128"/>
                        </a:rPr>
                        <a:t>Ⅰ、Ⅱ、Ⅲ、Ⅳ</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159549"/>
                  </a:ext>
                </a:extLst>
              </a:tr>
              <a:tr h="347447">
                <a:tc>
                  <a:txBody>
                    <a:bodyPr/>
                    <a:lstStyle/>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門型標識</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小規模附属物</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大阪府道路附属物（標識・照明等）点検要領</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（令和６年３月）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健全性</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a:t>
                      </a:r>
                      <a:r>
                        <a:rPr lang="ja-JP" sz="800" kern="1200" dirty="0">
                          <a:solidFill>
                            <a:sysClr val="windowText" lastClr="000000"/>
                          </a:solidFill>
                          <a:effectLst/>
                          <a:latin typeface="Meiryo UI" panose="020B0604030504040204" pitchFamily="50" charset="-128"/>
                          <a:ea typeface="Meiryo UI" panose="020B0604030504040204" pitchFamily="50" charset="-128"/>
                        </a:rPr>
                        <a:t>Ⅰ、Ⅱ、Ⅲ、Ⅳ</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58440"/>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舗装</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大阪府舗装点検要領</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（平成</a:t>
                      </a:r>
                      <a:r>
                        <a:rPr lang="en-US" sz="800" kern="1200" dirty="0">
                          <a:solidFill>
                            <a:sysClr val="windowText" lastClr="000000"/>
                          </a:solidFill>
                          <a:effectLst/>
                          <a:latin typeface="Meiryo UI" panose="020B0604030504040204" pitchFamily="50" charset="-128"/>
                          <a:ea typeface="Meiryo UI" panose="020B0604030504040204" pitchFamily="50" charset="-128"/>
                        </a:rPr>
                        <a:t>28</a:t>
                      </a:r>
                      <a:r>
                        <a:rPr lang="zh-TW" sz="800" kern="1200" dirty="0">
                          <a:solidFill>
                            <a:sysClr val="windowText" lastClr="000000"/>
                          </a:solidFill>
                          <a:effectLst/>
                          <a:latin typeface="Meiryo UI" panose="020B0604030504040204" pitchFamily="50" charset="-128"/>
                          <a:ea typeface="Meiryo UI" panose="020B0604030504040204" pitchFamily="50" charset="-128"/>
                        </a:rPr>
                        <a:t>年４月）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MCI</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(Maintenance Control Index)</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0838440"/>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自然斜面</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大阪府道路防災総点検要領</a:t>
                      </a:r>
                      <a:r>
                        <a:rPr lang="ja-JP" sz="800" kern="1200" dirty="0">
                          <a:solidFill>
                            <a:sysClr val="windowText" lastClr="000000"/>
                          </a:solidFill>
                          <a:effectLst/>
                          <a:latin typeface="Meiryo UI" panose="020B0604030504040204" pitchFamily="50" charset="-128"/>
                          <a:ea typeface="Meiryo UI" panose="020B0604030504040204" pitchFamily="50" charset="-128"/>
                        </a:rPr>
                        <a:t>（令和２年３月）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安定度評価点</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34818"/>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擁壁</a:t>
                      </a:r>
                      <a:r>
                        <a:rPr lang="en-US" sz="800" kern="1200" dirty="0">
                          <a:solidFill>
                            <a:sysClr val="windowText" lastClr="000000"/>
                          </a:solidFill>
                          <a:effectLst/>
                          <a:latin typeface="Meiryo UI" panose="020B0604030504040204" pitchFamily="50" charset="-128"/>
                          <a:ea typeface="Meiryo UI" panose="020B0604030504040204" pitchFamily="50" charset="-128"/>
                        </a:rPr>
                        <a:t>(5m</a:t>
                      </a:r>
                      <a:r>
                        <a:rPr lang="ja-JP" sz="800" kern="1200" dirty="0">
                          <a:solidFill>
                            <a:sysClr val="windowText" lastClr="000000"/>
                          </a:solidFill>
                          <a:effectLst/>
                          <a:latin typeface="Meiryo UI" panose="020B0604030504040204" pitchFamily="50" charset="-128"/>
                          <a:ea typeface="Meiryo UI" panose="020B0604030504040204" pitchFamily="50" charset="-128"/>
                        </a:rPr>
                        <a:t>以上</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カルバート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大阪府コンクリート構造物点検要領（平成</a:t>
                      </a:r>
                      <a:r>
                        <a:rPr lang="en-US" sz="800" kern="1200" dirty="0">
                          <a:solidFill>
                            <a:sysClr val="windowText" lastClr="000000"/>
                          </a:solidFill>
                          <a:effectLst/>
                          <a:latin typeface="Meiryo UI" panose="020B0604030504040204" pitchFamily="50" charset="-128"/>
                          <a:ea typeface="Meiryo UI" panose="020B0604030504040204" pitchFamily="50" charset="-128"/>
                        </a:rPr>
                        <a:t>28</a:t>
                      </a:r>
                      <a:r>
                        <a:rPr lang="ja-JP" sz="800" kern="1200" dirty="0">
                          <a:solidFill>
                            <a:sysClr val="windowText" lastClr="000000"/>
                          </a:solidFill>
                          <a:effectLst/>
                          <a:latin typeface="Meiryo UI" panose="020B0604030504040204" pitchFamily="50" charset="-128"/>
                          <a:ea typeface="Meiryo UI" panose="020B0604030504040204" pitchFamily="50" charset="-128"/>
                        </a:rPr>
                        <a:t>年４月）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健全性</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a:t>
                      </a:r>
                      <a:r>
                        <a:rPr lang="ja-JP" sz="800" kern="1200" dirty="0">
                          <a:solidFill>
                            <a:sysClr val="windowText" lastClr="000000"/>
                          </a:solidFill>
                          <a:effectLst/>
                          <a:latin typeface="Meiryo UI" panose="020B0604030504040204" pitchFamily="50" charset="-128"/>
                          <a:ea typeface="Meiryo UI" panose="020B0604030504040204" pitchFamily="50" charset="-128"/>
                        </a:rPr>
                        <a:t>Ⅰ、Ⅱ、Ⅲ、Ⅳ</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805352"/>
                  </a:ext>
                </a:extLst>
              </a:tr>
              <a:tr h="534533">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切土・斜面安定施設</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盛土</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擁壁</a:t>
                      </a:r>
                      <a:r>
                        <a:rPr lang="en-US" sz="800" kern="1200" dirty="0">
                          <a:solidFill>
                            <a:sysClr val="windowText" lastClr="000000"/>
                          </a:solidFill>
                          <a:effectLst/>
                          <a:latin typeface="Meiryo UI" panose="020B0604030504040204" pitchFamily="50" charset="-128"/>
                          <a:ea typeface="Meiryo UI" panose="020B0604030504040204" pitchFamily="50" charset="-128"/>
                        </a:rPr>
                        <a:t>(5</a:t>
                      </a:r>
                      <a:r>
                        <a:rPr lang="ja-JP" sz="800" kern="1200" dirty="0">
                          <a:solidFill>
                            <a:sysClr val="windowText" lastClr="000000"/>
                          </a:solidFill>
                          <a:effectLst/>
                          <a:latin typeface="Meiryo UI" panose="020B0604030504040204" pitchFamily="50" charset="-128"/>
                          <a:ea typeface="Meiryo UI" panose="020B0604030504040204" pitchFamily="50" charset="-128"/>
                        </a:rPr>
                        <a:t>ｍ未満</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zh-TW" sz="800" kern="1200" dirty="0">
                          <a:solidFill>
                            <a:sysClr val="windowText" lastClr="000000"/>
                          </a:solidFill>
                          <a:effectLst/>
                          <a:latin typeface="Meiryo UI" panose="020B0604030504040204" pitchFamily="50" charset="-128"/>
                          <a:ea typeface="Meiryo UI" panose="020B0604030504040204" pitchFamily="50" charset="-128"/>
                        </a:rPr>
                        <a:t>大阪府道路防災総点検要領（道路土工構造物点検要領）</a:t>
                      </a:r>
                      <a:r>
                        <a:rPr lang="ja-JP" sz="800" kern="1200" dirty="0">
                          <a:solidFill>
                            <a:sysClr val="windowText" lastClr="000000"/>
                          </a:solidFill>
                          <a:effectLst/>
                          <a:latin typeface="Meiryo UI" panose="020B0604030504040204" pitchFamily="50" charset="-128"/>
                          <a:ea typeface="Meiryo UI" panose="020B0604030504040204" pitchFamily="50" charset="-128"/>
                        </a:rPr>
                        <a:t>（令和２年３月）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通常点検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健全性</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a:t>
                      </a:r>
                      <a:r>
                        <a:rPr lang="ja-JP" sz="800" kern="1200" dirty="0">
                          <a:solidFill>
                            <a:sysClr val="windowText" lastClr="000000"/>
                          </a:solidFill>
                          <a:effectLst/>
                          <a:latin typeface="Meiryo UI" panose="020B0604030504040204" pitchFamily="50" charset="-128"/>
                          <a:ea typeface="Meiryo UI" panose="020B0604030504040204" pitchFamily="50" charset="-128"/>
                        </a:rPr>
                        <a:t>Ⅰ、Ⅱ、Ⅲ、Ⅳ</a:t>
                      </a:r>
                      <a:r>
                        <a:rPr lang="en-US" sz="800" kern="12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842054"/>
                  </a:ext>
                </a:extLst>
              </a:tr>
              <a:tr h="347447">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モノレール</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l" fontAlgn="ctr">
                        <a:lnSpc>
                          <a:spcPct val="12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a:t>
                      </a:r>
                      <a:r>
                        <a:rPr lang="ja-JP" sz="800" kern="100" dirty="0">
                          <a:solidFill>
                            <a:sysClr val="windowText" lastClr="000000"/>
                          </a:solidFill>
                          <a:effectLst/>
                          <a:latin typeface="Meiryo UI" panose="020B0604030504040204" pitchFamily="50" charset="-128"/>
                          <a:ea typeface="Meiryo UI" panose="020B0604030504040204" pitchFamily="50" charset="-128"/>
                        </a:rPr>
                        <a:t>橋脚、軌道桁</a:t>
                      </a:r>
                      <a:r>
                        <a:rPr lang="en-US" sz="800" kern="1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大阪モノレール点検要領（案）（平成</a:t>
                      </a:r>
                      <a:r>
                        <a:rPr lang="en-US" sz="800" kern="1200" dirty="0">
                          <a:solidFill>
                            <a:sysClr val="windowText" lastClr="000000"/>
                          </a:solidFill>
                          <a:effectLst/>
                          <a:latin typeface="Meiryo UI" panose="020B0604030504040204" pitchFamily="50" charset="-128"/>
                          <a:ea typeface="Meiryo UI" panose="020B0604030504040204" pitchFamily="50" charset="-128"/>
                        </a:rPr>
                        <a:t>25</a:t>
                      </a:r>
                      <a:r>
                        <a:rPr lang="ja-JP" sz="800" kern="1200" dirty="0">
                          <a:solidFill>
                            <a:sysClr val="windowText" lastClr="000000"/>
                          </a:solidFill>
                          <a:effectLst/>
                          <a:latin typeface="Meiryo UI" panose="020B0604030504040204" pitchFamily="50" charset="-128"/>
                          <a:ea typeface="Meiryo UI" panose="020B0604030504040204" pitchFamily="50" charset="-128"/>
                        </a:rPr>
                        <a:t>年</a:t>
                      </a:r>
                      <a:r>
                        <a:rPr lang="en-US" sz="800" kern="1200" dirty="0">
                          <a:solidFill>
                            <a:sysClr val="windowText" lastClr="000000"/>
                          </a:solidFill>
                          <a:effectLst/>
                          <a:latin typeface="Meiryo UI" panose="020B0604030504040204" pitchFamily="50" charset="-128"/>
                          <a:ea typeface="Meiryo UI" panose="020B0604030504040204" pitchFamily="50" charset="-128"/>
                        </a:rPr>
                        <a:t>9</a:t>
                      </a:r>
                      <a:r>
                        <a:rPr lang="ja-JP" sz="800" kern="1200" dirty="0">
                          <a:solidFill>
                            <a:sysClr val="windowText" lastClr="000000"/>
                          </a:solidFill>
                          <a:effectLst/>
                          <a:latin typeface="Meiryo UI" panose="020B0604030504040204" pitchFamily="50" charset="-128"/>
                          <a:ea typeface="Meiryo UI" panose="020B0604030504040204" pitchFamily="50" charset="-128"/>
                        </a:rPr>
                        <a:t>月）</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a:solidFill>
                            <a:sysClr val="windowText" lastClr="000000"/>
                          </a:solidFill>
                          <a:effectLst/>
                          <a:latin typeface="Meiryo UI" panose="020B0604030504040204" pitchFamily="50" charset="-128"/>
                          <a:ea typeface="Meiryo UI" panose="020B0604030504040204" pitchFamily="50" charset="-128"/>
                        </a:rPr>
                        <a:t>(</a:t>
                      </a:r>
                      <a:r>
                        <a:rPr lang="ja-JP" sz="800" kern="1200">
                          <a:solidFill>
                            <a:sysClr val="windowText" lastClr="000000"/>
                          </a:solidFill>
                          <a:effectLst/>
                          <a:latin typeface="Meiryo UI" panose="020B0604030504040204" pitchFamily="50" charset="-128"/>
                          <a:ea typeface="Meiryo UI" panose="020B0604030504040204" pitchFamily="50" charset="-128"/>
                        </a:rPr>
                        <a:t>全般検査</a:t>
                      </a:r>
                      <a:r>
                        <a:rPr lang="en-US" sz="800" kern="1200">
                          <a:solidFill>
                            <a:sysClr val="windowText" lastClr="000000"/>
                          </a:solidFill>
                          <a:effectLst/>
                          <a:latin typeface="Meiryo UI" panose="020B0604030504040204" pitchFamily="50" charset="-128"/>
                          <a:ea typeface="Meiryo UI" panose="020B0604030504040204" pitchFamily="50" charset="-128"/>
                        </a:rPr>
                        <a:t>)</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判定区分</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en-US" sz="800" kern="1200" dirty="0">
                          <a:solidFill>
                            <a:sysClr val="windowText" lastClr="000000"/>
                          </a:solidFill>
                          <a:effectLst/>
                          <a:latin typeface="Meiryo UI" panose="020B0604030504040204" pitchFamily="50" charset="-128"/>
                          <a:ea typeface="Meiryo UI" panose="020B0604030504040204" pitchFamily="50" charset="-128"/>
                        </a:rPr>
                        <a:t>(S</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en-US" sz="800" kern="1200" dirty="0">
                          <a:solidFill>
                            <a:sysClr val="windowText" lastClr="000000"/>
                          </a:solidFill>
                          <a:effectLst/>
                          <a:latin typeface="Meiryo UI" panose="020B0604030504040204" pitchFamily="50" charset="-128"/>
                          <a:ea typeface="Meiryo UI" panose="020B0604030504040204" pitchFamily="50" charset="-128"/>
                        </a:rPr>
                        <a:t>C</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en-US" sz="800" kern="1200" dirty="0">
                          <a:solidFill>
                            <a:sysClr val="windowText" lastClr="000000"/>
                          </a:solidFill>
                          <a:effectLst/>
                          <a:latin typeface="Meiryo UI" panose="020B0604030504040204" pitchFamily="50" charset="-128"/>
                          <a:ea typeface="Meiryo UI" panose="020B0604030504040204" pitchFamily="50" charset="-128"/>
                        </a:rPr>
                        <a:t>B</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en-US" sz="800" kern="1200" dirty="0">
                          <a:solidFill>
                            <a:sysClr val="windowText" lastClr="000000"/>
                          </a:solidFill>
                          <a:effectLst/>
                          <a:latin typeface="Meiryo UI" panose="020B0604030504040204" pitchFamily="50" charset="-128"/>
                          <a:ea typeface="Meiryo UI" panose="020B0604030504040204" pitchFamily="50" charset="-128"/>
                        </a:rPr>
                        <a:t>A2</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en-US" sz="800" kern="1200" dirty="0">
                          <a:solidFill>
                            <a:sysClr val="windowText" lastClr="000000"/>
                          </a:solidFill>
                          <a:effectLst/>
                          <a:latin typeface="Meiryo UI" panose="020B0604030504040204" pitchFamily="50" charset="-128"/>
                          <a:ea typeface="Meiryo UI" panose="020B0604030504040204" pitchFamily="50" charset="-128"/>
                        </a:rPr>
                        <a:t>A1</a:t>
                      </a:r>
                      <a:r>
                        <a:rPr lang="ja-JP" sz="800" kern="1200" dirty="0">
                          <a:solidFill>
                            <a:sysClr val="windowText" lastClr="000000"/>
                          </a:solidFill>
                          <a:effectLst/>
                          <a:latin typeface="Meiryo UI" panose="020B0604030504040204" pitchFamily="50" charset="-128"/>
                          <a:ea typeface="Meiryo UI" panose="020B0604030504040204" pitchFamily="50" charset="-128"/>
                        </a:rPr>
                        <a:t>、</a:t>
                      </a:r>
                      <a:r>
                        <a:rPr lang="en-US" sz="800" kern="1200" dirty="0">
                          <a:solidFill>
                            <a:sysClr val="windowText" lastClr="000000"/>
                          </a:solidFill>
                          <a:effectLst/>
                          <a:latin typeface="Meiryo UI" panose="020B0604030504040204" pitchFamily="50" charset="-128"/>
                          <a:ea typeface="Meiryo UI" panose="020B0604030504040204" pitchFamily="50" charset="-128"/>
                        </a:rPr>
                        <a:t>AA)</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0505830"/>
                  </a:ext>
                </a:extLst>
              </a:tr>
              <a:tr h="644113">
                <a:tc>
                  <a:txBody>
                    <a:bodyPr/>
                    <a:lstStyle/>
                    <a:p>
                      <a:pPr algn="l"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街路樹</a:t>
                      </a:r>
                      <a:r>
                        <a:rPr lang="en-US" sz="800" kern="0" dirty="0">
                          <a:solidFill>
                            <a:sysClr val="windowText" lastClr="000000"/>
                          </a:solidFill>
                          <a:effectLst/>
                          <a:latin typeface="Meiryo UI" panose="020B0604030504040204" pitchFamily="50" charset="-128"/>
                          <a:ea typeface="Meiryo UI" panose="020B0604030504040204" pitchFamily="50" charset="-128"/>
                        </a:rPr>
                        <a:t> </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令和３年度街路樹診断等マニュアル（東京都建設局 令和</a:t>
                      </a:r>
                      <a:r>
                        <a:rPr lang="en-US" sz="800" kern="1200" dirty="0">
                          <a:solidFill>
                            <a:sysClr val="windowText" lastClr="000000"/>
                          </a:solidFill>
                          <a:effectLst/>
                          <a:latin typeface="Meiryo UI" panose="020B0604030504040204" pitchFamily="50" charset="-128"/>
                          <a:ea typeface="Meiryo UI" panose="020B0604030504040204" pitchFamily="50" charset="-128"/>
                        </a:rPr>
                        <a:t>3</a:t>
                      </a:r>
                      <a:r>
                        <a:rPr lang="ja-JP" sz="800" kern="1200" dirty="0">
                          <a:solidFill>
                            <a:sysClr val="windowText" lastClr="000000"/>
                          </a:solidFill>
                          <a:effectLst/>
                          <a:latin typeface="Meiryo UI" panose="020B0604030504040204" pitchFamily="50" charset="-128"/>
                          <a:ea typeface="Meiryo UI" panose="020B0604030504040204" pitchFamily="50" charset="-128"/>
                        </a:rPr>
                        <a:t>年）</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a:solidFill>
                            <a:sysClr val="windowText" lastClr="000000"/>
                          </a:solidFill>
                          <a:effectLst/>
                          <a:latin typeface="Meiryo UI" panose="020B0604030504040204" pitchFamily="50" charset="-128"/>
                          <a:ea typeface="Meiryo UI" panose="020B0604030504040204" pitchFamily="50" charset="-128"/>
                        </a:rPr>
                        <a:t>定期点検</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判定区分</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（概ね良好・異常なし、</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維持管理の処置が必要、</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fontAlgn="ctr">
                        <a:lnSpc>
                          <a:spcPct val="120000"/>
                        </a:lnSpc>
                      </a:pPr>
                      <a:r>
                        <a:rPr lang="ja-JP" sz="800" kern="1200" dirty="0">
                          <a:solidFill>
                            <a:sysClr val="windowText" lastClr="000000"/>
                          </a:solidFill>
                          <a:effectLst/>
                          <a:latin typeface="Meiryo UI" panose="020B0604030504040204" pitchFamily="50" charset="-128"/>
                          <a:ea typeface="Meiryo UI" panose="020B0604030504040204" pitchFamily="50" charset="-128"/>
                        </a:rPr>
                        <a:t>樹木の外観診断が必要）</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681" marR="37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9563153"/>
                  </a:ext>
                </a:extLst>
              </a:tr>
            </a:tbl>
          </a:graphicData>
        </a:graphic>
      </p:graphicFrame>
    </p:spTree>
    <p:extLst>
      <p:ext uri="{BB962C8B-B14F-4D97-AF65-F5344CB8AC3E}">
        <p14:creationId xmlns:p14="http://schemas.microsoft.com/office/powerpoint/2010/main" val="126050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24443"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118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道路設備　　　　　　　　　　　　</a:t>
            </a:r>
            <a:r>
              <a:rPr lang="ja-JP" altLang="en-US" sz="2000" b="1" dirty="0">
                <a:solidFill>
                  <a:schemeClr val="bg1"/>
                </a:solidFill>
                <a:latin typeface="Meiryo UI" pitchFamily="50" charset="-128"/>
                <a:ea typeface="Meiryo UI" pitchFamily="50" charset="-128"/>
                <a:cs typeface="Meiryo UI" pitchFamily="50" charset="-128"/>
              </a:rPr>
              <a:t>資料４－４</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F6A2D04-D994-4B9F-95E5-1816582AEE57}"/>
              </a:ext>
            </a:extLst>
          </p:cNvPr>
          <p:cNvSpPr txBox="1"/>
          <p:nvPr/>
        </p:nvSpPr>
        <p:spPr>
          <a:xfrm>
            <a:off x="120652" y="573093"/>
            <a:ext cx="2677443" cy="369332"/>
          </a:xfrm>
          <a:prstGeom prst="rect">
            <a:avLst/>
          </a:prstGeom>
          <a:noFill/>
        </p:spPr>
        <p:txBody>
          <a:bodyPr wrap="square">
            <a:spAutoFit/>
          </a:bodyPr>
          <a:lstStyle/>
          <a:p>
            <a:pPr marL="0" lvl="2" algn="just" fontAlgn="base">
              <a:buClr>
                <a:srgbClr val="000000"/>
              </a:buClr>
              <a:buSzPts val="1200"/>
            </a:pP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a:t>
            </a:r>
            <a:r>
              <a:rPr lang="en-US" altLang="ja-JP" sz="1800" b="1" u="none" strike="noStrike" kern="100" spc="0" dirty="0">
                <a:ln>
                  <a:noFill/>
                </a:ln>
                <a:latin typeface="Meiryo UI" panose="020B0604030504040204" pitchFamily="50" charset="-128"/>
                <a:ea typeface="Meiryo UI" panose="020B0604030504040204" pitchFamily="50" charset="-128"/>
                <a:cs typeface="Times New Roman" panose="02020603050405020304" pitchFamily="18" charset="0"/>
              </a:rPr>
              <a:t>2 </a:t>
            </a:r>
            <a:r>
              <a:rPr lang="x-none" altLang="ja-JP" sz="1800" b="1" u="none" strike="noStrike" kern="100" spc="0" dirty="0">
                <a:ln>
                  <a:noFill/>
                </a:ln>
                <a:effectLst>
                  <a:outerShdw sx="0" sy="0">
                    <a:srgbClr val="000000"/>
                  </a:outerShdw>
                </a:effectLst>
                <a:latin typeface="Meiryo UI" panose="020B0604030504040204" pitchFamily="50" charset="-128"/>
                <a:ea typeface="Meiryo UI" panose="020B0604030504040204" pitchFamily="50" charset="-128"/>
                <a:cs typeface="Times New Roman" panose="02020603050405020304" pitchFamily="18" charset="0"/>
              </a:rPr>
              <a:t>維持管理方法</a:t>
            </a:r>
            <a:endParaRPr lang="ja-JP" altLang="ja-JP" sz="1800" b="1" u="none" strike="noStrike" kern="100" spc="0" dirty="0">
              <a:ln>
                <a:noFill/>
              </a:ln>
              <a:effectLst>
                <a:outerShdw sx="0" sy="0">
                  <a:srgbClr val="000000"/>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9E454C74-050A-47D5-B4F4-4537E9E59793}"/>
              </a:ext>
            </a:extLst>
          </p:cNvPr>
          <p:cNvSpPr txBox="1"/>
          <p:nvPr/>
        </p:nvSpPr>
        <p:spPr>
          <a:xfrm>
            <a:off x="274320" y="1061890"/>
            <a:ext cx="1904338" cy="169277"/>
          </a:xfrm>
          <a:prstGeom prst="rect">
            <a:avLst/>
          </a:prstGeom>
          <a:noFill/>
        </p:spPr>
        <p:txBody>
          <a:bodyPr wrap="square" lIns="0" tIns="0" rIns="0" bIns="0">
            <a:spAutoFit/>
          </a:bodyPr>
          <a:lstStyle/>
          <a:p>
            <a:pPr marL="0" lvl="3" algn="just">
              <a:buFont typeface="HG丸ｺﾞｼｯｸM-PRO" panose="020F0600000000000000" pitchFamily="50" charset="-128"/>
              <a:buAutoNum type="arabicParenBoth"/>
            </a:pPr>
            <a:r>
              <a:rPr lang="x-none" altLang="ja-JP" sz="1100" b="1" u="sng" kern="100" dirty="0">
                <a:effectLst/>
                <a:latin typeface="Meiryo UI" panose="020B0604030504040204" pitchFamily="50" charset="-128"/>
                <a:ea typeface="Meiryo UI" panose="020B0604030504040204" pitchFamily="50" charset="-128"/>
              </a:rPr>
              <a:t>維持管理手法と管理水準</a:t>
            </a:r>
            <a:endParaRPr lang="ja-JP" altLang="ja-JP" sz="1100" b="1" u="sng" kern="100" dirty="0">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049F461-0A2D-460F-942D-3771BAE9C9FB}"/>
              </a:ext>
            </a:extLst>
          </p:cNvPr>
          <p:cNvSpPr txBox="1"/>
          <p:nvPr/>
        </p:nvSpPr>
        <p:spPr>
          <a:xfrm>
            <a:off x="199148" y="1338601"/>
            <a:ext cx="4186362" cy="646331"/>
          </a:xfrm>
          <a:prstGeom prst="rect">
            <a:avLst/>
          </a:prstGeom>
          <a:noFill/>
        </p:spPr>
        <p:txBody>
          <a:bodyPr wrap="square">
            <a:spAutoFit/>
          </a:bodyPr>
          <a:lstStyle/>
          <a:p>
            <a:pPr marL="66675" indent="133350" algn="just"/>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道路施設の安全性と</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を考慮した適切な修繕時期に基づいて、維持管理手法、目標管理水準、限界管理水準を以下のとおり設定する。</a:t>
            </a:r>
          </a:p>
        </p:txBody>
      </p:sp>
      <p:sp>
        <p:nvSpPr>
          <p:cNvPr id="22" name="テキスト ボックス 21">
            <a:extLst>
              <a:ext uri="{FF2B5EF4-FFF2-40B4-BE49-F238E27FC236}">
                <a16:creationId xmlns:a16="http://schemas.microsoft.com/office/drawing/2014/main" id="{3111C5D9-9FAC-4589-910D-08C58D9F0867}"/>
              </a:ext>
            </a:extLst>
          </p:cNvPr>
          <p:cNvSpPr txBox="1"/>
          <p:nvPr/>
        </p:nvSpPr>
        <p:spPr>
          <a:xfrm>
            <a:off x="413833" y="2083795"/>
            <a:ext cx="3756992" cy="276999"/>
          </a:xfrm>
          <a:prstGeom prst="rect">
            <a:avLst/>
          </a:prstGeom>
          <a:noFill/>
        </p:spPr>
        <p:txBody>
          <a:bodyPr wrap="square">
            <a:spAutoFit/>
          </a:bodyPr>
          <a:lstStyle/>
          <a:p>
            <a:pPr algn="ct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2.2‑6</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　道路施設の維持管理手法及び管理水準</a:t>
            </a:r>
          </a:p>
        </p:txBody>
      </p:sp>
      <p:sp>
        <p:nvSpPr>
          <p:cNvPr id="25" name="テキスト ボックス 24">
            <a:extLst>
              <a:ext uri="{FF2B5EF4-FFF2-40B4-BE49-F238E27FC236}">
                <a16:creationId xmlns:a16="http://schemas.microsoft.com/office/drawing/2014/main" id="{2C972BFC-FBAE-44C3-8B2A-E4539C7C8EFD}"/>
              </a:ext>
            </a:extLst>
          </p:cNvPr>
          <p:cNvSpPr txBox="1"/>
          <p:nvPr/>
        </p:nvSpPr>
        <p:spPr>
          <a:xfrm>
            <a:off x="5901334" y="949326"/>
            <a:ext cx="2091936" cy="262715"/>
          </a:xfrm>
          <a:prstGeom prst="rect">
            <a:avLst/>
          </a:prstGeom>
          <a:noFill/>
        </p:spPr>
        <p:txBody>
          <a:bodyPr wrap="square">
            <a:spAutoFit/>
          </a:bodyPr>
          <a:lstStyle/>
          <a:p>
            <a:pPr algn="ct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2.2‑7</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維持管理手法の定義</a:t>
            </a:r>
          </a:p>
        </p:txBody>
      </p:sp>
      <p:graphicFrame>
        <p:nvGraphicFramePr>
          <p:cNvPr id="24" name="表 23">
            <a:extLst>
              <a:ext uri="{FF2B5EF4-FFF2-40B4-BE49-F238E27FC236}">
                <a16:creationId xmlns:a16="http://schemas.microsoft.com/office/drawing/2014/main" id="{BF2CD5CC-A77C-48C7-B09B-E3DE5D121BBD}"/>
              </a:ext>
            </a:extLst>
          </p:cNvPr>
          <p:cNvGraphicFramePr>
            <a:graphicFrameLocks noGrp="1"/>
          </p:cNvGraphicFramePr>
          <p:nvPr/>
        </p:nvGraphicFramePr>
        <p:xfrm>
          <a:off x="4748218" y="1164063"/>
          <a:ext cx="4187665" cy="1015240"/>
        </p:xfrm>
        <a:graphic>
          <a:graphicData uri="http://schemas.openxmlformats.org/drawingml/2006/table">
            <a:tbl>
              <a:tblPr firstRow="1" firstCol="1" bandRow="1">
                <a:tableStyleId>{5C22544A-7EE6-4342-B048-85BDC9FD1C3A}</a:tableStyleId>
              </a:tblPr>
              <a:tblGrid>
                <a:gridCol w="788249">
                  <a:extLst>
                    <a:ext uri="{9D8B030D-6E8A-4147-A177-3AD203B41FA5}">
                      <a16:colId xmlns:a16="http://schemas.microsoft.com/office/drawing/2014/main" val="1589419764"/>
                    </a:ext>
                  </a:extLst>
                </a:gridCol>
                <a:gridCol w="3399416">
                  <a:extLst>
                    <a:ext uri="{9D8B030D-6E8A-4147-A177-3AD203B41FA5}">
                      <a16:colId xmlns:a16="http://schemas.microsoft.com/office/drawing/2014/main" val="2391825579"/>
                    </a:ext>
                  </a:extLst>
                </a:gridCol>
              </a:tblGrid>
              <a:tr h="101164">
                <a:tc>
                  <a:txBody>
                    <a:bodyPr/>
                    <a:lstStyle/>
                    <a:p>
                      <a:pPr marL="0" indent="0" algn="ctr">
                        <a:lnSpc>
                          <a:spcPct val="120000"/>
                        </a:lnSpc>
                        <a:tabLst/>
                      </a:pPr>
                      <a:r>
                        <a:rPr lang="x-none" sz="1000" b="0" kern="100" dirty="0">
                          <a:solidFill>
                            <a:schemeClr val="tx1"/>
                          </a:solidFill>
                          <a:effectLst/>
                          <a:latin typeface="Meiryo UI" panose="020B0604030504040204" pitchFamily="50" charset="-128"/>
                          <a:ea typeface="Meiryo UI" panose="020B0604030504040204" pitchFamily="50" charset="-128"/>
                        </a:rPr>
                        <a:t>手法</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6675" indent="-66675" algn="ctr">
                        <a:lnSpc>
                          <a:spcPct val="120000"/>
                        </a:lnSpc>
                      </a:pPr>
                      <a:r>
                        <a:rPr lang="x-none" sz="1000" b="0" kern="100" dirty="0">
                          <a:solidFill>
                            <a:schemeClr val="tx1"/>
                          </a:solidFill>
                          <a:effectLst/>
                          <a:latin typeface="Meiryo UI" panose="020B0604030504040204" pitchFamily="50" charset="-128"/>
                          <a:ea typeface="Meiryo UI" panose="020B0604030504040204" pitchFamily="50" charset="-128"/>
                        </a:rPr>
                        <a:t>対象施設</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62776712"/>
                  </a:ext>
                </a:extLst>
              </a:tr>
              <a:tr h="139837">
                <a:tc>
                  <a:txBody>
                    <a:bodyPr/>
                    <a:lstStyle/>
                    <a:p>
                      <a:pPr algn="ctr">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時間計画型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限界管理水準を下回らないように定期的に修繕、交換・部分更新を行う。</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620245"/>
                  </a:ext>
                </a:extLst>
              </a:tr>
              <a:tr h="139837">
                <a:tc>
                  <a:txBody>
                    <a:bodyPr/>
                    <a:lstStyle/>
                    <a:p>
                      <a:pPr algn="ctr">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状態監視型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劣化や変状を評価し、必要と認められた場合に修繕や部分更新を行う。</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0807214"/>
                  </a:ext>
                </a:extLst>
              </a:tr>
              <a:tr h="101164">
                <a:tc>
                  <a:txBody>
                    <a:bodyPr/>
                    <a:lstStyle/>
                    <a:p>
                      <a:pPr algn="ctr">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予測計画型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劣化を予測し、適切なタイミングで修繕を行う。</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9300156"/>
                  </a:ext>
                </a:extLst>
              </a:tr>
            </a:tbl>
          </a:graphicData>
        </a:graphic>
      </p:graphicFrame>
      <p:sp>
        <p:nvSpPr>
          <p:cNvPr id="28" name="テキスト ボックス 27">
            <a:extLst>
              <a:ext uri="{FF2B5EF4-FFF2-40B4-BE49-F238E27FC236}">
                <a16:creationId xmlns:a16="http://schemas.microsoft.com/office/drawing/2014/main" id="{6CAC0A4B-6BFE-460A-AADF-0F7A39E84C1E}"/>
              </a:ext>
            </a:extLst>
          </p:cNvPr>
          <p:cNvSpPr txBox="1"/>
          <p:nvPr/>
        </p:nvSpPr>
        <p:spPr>
          <a:xfrm>
            <a:off x="5829920" y="2253954"/>
            <a:ext cx="2568713" cy="253916"/>
          </a:xfrm>
          <a:prstGeom prst="rect">
            <a:avLst/>
          </a:prstGeom>
          <a:noFill/>
        </p:spPr>
        <p:txBody>
          <a:bodyPr wrap="square">
            <a:spAutoFit/>
          </a:bodyPr>
          <a:lstStyle/>
          <a:p>
            <a:pPr algn="ct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2.2‑8</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管理水準の基本的な考え方</a:t>
            </a:r>
          </a:p>
        </p:txBody>
      </p:sp>
      <p:graphicFrame>
        <p:nvGraphicFramePr>
          <p:cNvPr id="27" name="表 26">
            <a:extLst>
              <a:ext uri="{FF2B5EF4-FFF2-40B4-BE49-F238E27FC236}">
                <a16:creationId xmlns:a16="http://schemas.microsoft.com/office/drawing/2014/main" id="{713367BA-B4FE-4EC8-8187-F2C996CAADE0}"/>
              </a:ext>
            </a:extLst>
          </p:cNvPr>
          <p:cNvGraphicFramePr>
            <a:graphicFrameLocks noGrp="1"/>
          </p:cNvGraphicFramePr>
          <p:nvPr/>
        </p:nvGraphicFramePr>
        <p:xfrm>
          <a:off x="4748218" y="2465805"/>
          <a:ext cx="4187666" cy="1950150"/>
        </p:xfrm>
        <a:graphic>
          <a:graphicData uri="http://schemas.openxmlformats.org/drawingml/2006/table">
            <a:tbl>
              <a:tblPr firstRow="1" firstCol="1" bandRow="1">
                <a:tableStyleId>{5C22544A-7EE6-4342-B048-85BDC9FD1C3A}</a:tableStyleId>
              </a:tblPr>
              <a:tblGrid>
                <a:gridCol w="897834">
                  <a:extLst>
                    <a:ext uri="{9D8B030D-6E8A-4147-A177-3AD203B41FA5}">
                      <a16:colId xmlns:a16="http://schemas.microsoft.com/office/drawing/2014/main" val="3024894261"/>
                    </a:ext>
                  </a:extLst>
                </a:gridCol>
                <a:gridCol w="3289832">
                  <a:extLst>
                    <a:ext uri="{9D8B030D-6E8A-4147-A177-3AD203B41FA5}">
                      <a16:colId xmlns:a16="http://schemas.microsoft.com/office/drawing/2014/main" val="3922161197"/>
                    </a:ext>
                  </a:extLst>
                </a:gridCol>
              </a:tblGrid>
              <a:tr h="142580">
                <a:tc>
                  <a:txBody>
                    <a:bodyPr/>
                    <a:lstStyle/>
                    <a:p>
                      <a:pPr marL="0" indent="0" algn="ctr">
                        <a:lnSpc>
                          <a:spcPct val="120000"/>
                        </a:lnSpc>
                      </a:pPr>
                      <a:r>
                        <a:rPr lang="x-none" sz="1000" b="0" kern="100" dirty="0">
                          <a:solidFill>
                            <a:schemeClr val="tx1"/>
                          </a:solidFill>
                          <a:effectLst/>
                          <a:latin typeface="Meiryo UI" panose="020B0604030504040204" pitchFamily="50" charset="-128"/>
                          <a:ea typeface="Meiryo UI" panose="020B0604030504040204" pitchFamily="50" charset="-128"/>
                        </a:rPr>
                        <a:t>区分</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6675" indent="133350" algn="ctr">
                        <a:lnSpc>
                          <a:spcPct val="120000"/>
                        </a:lnSpc>
                      </a:pPr>
                      <a:r>
                        <a:rPr lang="x-none" sz="1000" b="0" kern="100" dirty="0">
                          <a:solidFill>
                            <a:schemeClr val="tx1"/>
                          </a:solidFill>
                          <a:effectLst/>
                          <a:latin typeface="Meiryo UI" panose="020B0604030504040204" pitchFamily="50" charset="-128"/>
                          <a:ea typeface="Meiryo UI" panose="020B0604030504040204" pitchFamily="50" charset="-128"/>
                        </a:rPr>
                        <a:t>説明</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7932232"/>
                  </a:ext>
                </a:extLst>
              </a:tr>
              <a:tr h="417133">
                <a:tc>
                  <a:txBody>
                    <a:bodyPr/>
                    <a:lstStyle/>
                    <a:p>
                      <a:pPr marL="0" indent="0" algn="ctr">
                        <a:lnSpc>
                          <a:spcPct val="120000"/>
                        </a:lnSpc>
                      </a:pPr>
                      <a:r>
                        <a:rPr lang="x-none" sz="1000" b="0" kern="100" dirty="0">
                          <a:solidFill>
                            <a:schemeClr val="tx1"/>
                          </a:solidFill>
                          <a:effectLst/>
                          <a:latin typeface="Meiryo UI" panose="020B0604030504040204" pitchFamily="50" charset="-128"/>
                          <a:ea typeface="Meiryo UI" panose="020B0604030504040204" pitchFamily="50" charset="-128"/>
                        </a:rPr>
                        <a:t>限界管理水準</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20000"/>
                        </a:lnSpc>
                        <a:buFont typeface="ＭＳ 明朝" panose="02020609040205080304" pitchFamily="17" charset="-128"/>
                        <a:buChar char="・"/>
                      </a:pPr>
                      <a:r>
                        <a:rPr lang="x-none" sz="1000" b="0" kern="100" dirty="0">
                          <a:solidFill>
                            <a:schemeClr val="tx1"/>
                          </a:solidFill>
                          <a:effectLst/>
                          <a:latin typeface="Meiryo UI" panose="020B0604030504040204" pitchFamily="50" charset="-128"/>
                          <a:ea typeface="Meiryo UI" panose="020B0604030504040204" pitchFamily="50" charset="-128"/>
                        </a:rPr>
                        <a:t>この水準を下回ることがないように管理をおこなう。</a:t>
                      </a:r>
                      <a:endParaRPr 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Char char="・"/>
                      </a:pPr>
                      <a:r>
                        <a:rPr lang="x-none" sz="1000" b="0" kern="100" dirty="0">
                          <a:solidFill>
                            <a:schemeClr val="tx1"/>
                          </a:solidFill>
                          <a:effectLst/>
                          <a:latin typeface="Meiryo UI" panose="020B0604030504040204" pitchFamily="50" charset="-128"/>
                          <a:ea typeface="Meiryo UI" panose="020B0604030504040204" pitchFamily="50" charset="-128"/>
                        </a:rPr>
                        <a:t>この水準を下回ると、修繕等の対応が困難となることから更</a:t>
                      </a:r>
                      <a:endParaRPr lang="en-US"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None/>
                      </a:pPr>
                      <a:r>
                        <a:rPr lang="en-US" sz="1000" b="0" kern="100" dirty="0">
                          <a:solidFill>
                            <a:schemeClr val="tx1"/>
                          </a:solidFill>
                          <a:effectLst/>
                          <a:latin typeface="Meiryo UI" panose="020B0604030504040204" pitchFamily="50" charset="-128"/>
                          <a:ea typeface="Meiryo UI" panose="020B0604030504040204" pitchFamily="50" charset="-128"/>
                        </a:rPr>
                        <a:t>   </a:t>
                      </a:r>
                      <a:r>
                        <a:rPr lang="x-none" sz="1000" b="0" kern="100" dirty="0">
                          <a:solidFill>
                            <a:schemeClr val="tx1"/>
                          </a:solidFill>
                          <a:effectLst/>
                          <a:latin typeface="Meiryo UI" panose="020B0604030504040204" pitchFamily="50" charset="-128"/>
                          <a:ea typeface="Meiryo UI" panose="020B0604030504040204" pitchFamily="50" charset="-128"/>
                        </a:rPr>
                        <a:t>新の検討が必要となる。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451229"/>
                  </a:ext>
                </a:extLst>
              </a:tr>
              <a:tr h="994909">
                <a:tc>
                  <a:txBody>
                    <a:bodyPr/>
                    <a:lstStyle/>
                    <a:p>
                      <a:pPr marL="0" indent="0" algn="ctr">
                        <a:lnSpc>
                          <a:spcPct val="120000"/>
                        </a:lnSpc>
                      </a:pPr>
                      <a:r>
                        <a:rPr lang="x-none" sz="1000" b="0" kern="100" dirty="0">
                          <a:solidFill>
                            <a:schemeClr val="tx1"/>
                          </a:solidFill>
                          <a:effectLst/>
                          <a:latin typeface="Meiryo UI" panose="020B0604030504040204" pitchFamily="50" charset="-128"/>
                          <a:ea typeface="Meiryo UI" panose="020B0604030504040204" pitchFamily="50" charset="-128"/>
                        </a:rPr>
                        <a:t>目標管理水準</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20000"/>
                        </a:lnSpc>
                        <a:buFont typeface="ＭＳ 明朝" panose="02020609040205080304" pitchFamily="17" charset="-128"/>
                        <a:buChar char="・"/>
                      </a:pPr>
                      <a:r>
                        <a:rPr lang="x-none" sz="1000" b="0" kern="100" dirty="0">
                          <a:solidFill>
                            <a:schemeClr val="tx1"/>
                          </a:solidFill>
                          <a:effectLst/>
                          <a:latin typeface="Meiryo UI" panose="020B0604030504040204" pitchFamily="50" charset="-128"/>
                          <a:ea typeface="Meiryo UI" panose="020B0604030504040204" pitchFamily="50" charset="-128"/>
                        </a:rPr>
                        <a:t>この水準を目標として管理をおこなう。</a:t>
                      </a:r>
                      <a:endParaRPr 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Char char="・"/>
                      </a:pPr>
                      <a:r>
                        <a:rPr lang="x-none" sz="1000" b="0" kern="100" dirty="0">
                          <a:solidFill>
                            <a:schemeClr val="tx1"/>
                          </a:solidFill>
                          <a:effectLst/>
                          <a:latin typeface="Meiryo UI" panose="020B0604030504040204" pitchFamily="50" charset="-128"/>
                          <a:ea typeface="Meiryo UI" panose="020B0604030504040204" pitchFamily="50" charset="-128"/>
                        </a:rPr>
                        <a:t>この水準を下回ると、修繕等の対応が必要となる。</a:t>
                      </a:r>
                      <a:endParaRPr 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Char char="・"/>
                      </a:pPr>
                      <a:r>
                        <a:rPr lang="x-none" sz="1000" b="0" kern="100" dirty="0">
                          <a:solidFill>
                            <a:schemeClr val="tx1"/>
                          </a:solidFill>
                          <a:effectLst/>
                          <a:latin typeface="Meiryo UI" panose="020B0604030504040204" pitchFamily="50" charset="-128"/>
                          <a:ea typeface="Meiryo UI" panose="020B0604030504040204" pitchFamily="50" charset="-128"/>
                        </a:rPr>
                        <a:t>修繕までの期間及び修繕期間を考慮し、限界管理水準ま</a:t>
                      </a:r>
                      <a:endParaRPr lang="en-US"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None/>
                      </a:pPr>
                      <a:r>
                        <a:rPr lang="en-US" sz="1000" b="0" kern="100" dirty="0">
                          <a:solidFill>
                            <a:schemeClr val="tx1"/>
                          </a:solidFill>
                          <a:effectLst/>
                          <a:latin typeface="Meiryo UI" panose="020B0604030504040204" pitchFamily="50" charset="-128"/>
                          <a:ea typeface="Meiryo UI" panose="020B0604030504040204" pitchFamily="50" charset="-128"/>
                        </a:rPr>
                        <a:t>   </a:t>
                      </a:r>
                      <a:r>
                        <a:rPr lang="x-none" sz="1000" b="0" kern="100" dirty="0">
                          <a:solidFill>
                            <a:schemeClr val="tx1"/>
                          </a:solidFill>
                          <a:effectLst/>
                          <a:latin typeface="Meiryo UI" panose="020B0604030504040204" pitchFamily="50" charset="-128"/>
                          <a:ea typeface="Meiryo UI" panose="020B0604030504040204" pitchFamily="50" charset="-128"/>
                        </a:rPr>
                        <a:t>で余裕を見込んで設定</a:t>
                      </a:r>
                      <a:endParaRPr lang="ja-JP"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Char char="・"/>
                      </a:pPr>
                      <a:r>
                        <a:rPr lang="x-none" sz="1000" b="0" kern="100" dirty="0">
                          <a:solidFill>
                            <a:schemeClr val="tx1"/>
                          </a:solidFill>
                          <a:effectLst/>
                          <a:latin typeface="Meiryo UI" panose="020B0604030504040204" pitchFamily="50" charset="-128"/>
                          <a:ea typeface="Meiryo UI" panose="020B0604030504040204" pitchFamily="50" charset="-128"/>
                        </a:rPr>
                        <a:t>予測計画型の場合、劣化予測が可能な施設（部材等）</a:t>
                      </a:r>
                      <a:endParaRPr lang="en-US"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None/>
                      </a:pPr>
                      <a:r>
                        <a:rPr lang="en-US" sz="1000" b="0" kern="100" dirty="0">
                          <a:solidFill>
                            <a:schemeClr val="tx1"/>
                          </a:solidFill>
                          <a:effectLst/>
                          <a:latin typeface="Meiryo UI" panose="020B0604030504040204" pitchFamily="50" charset="-128"/>
                          <a:ea typeface="Meiryo UI" panose="020B0604030504040204" pitchFamily="50" charset="-128"/>
                        </a:rPr>
                        <a:t>   </a:t>
                      </a:r>
                      <a:r>
                        <a:rPr lang="x-none" sz="1000" b="0" kern="100" dirty="0">
                          <a:solidFill>
                            <a:schemeClr val="tx1"/>
                          </a:solidFill>
                          <a:effectLst/>
                          <a:latin typeface="Meiryo UI" panose="020B0604030504040204" pitchFamily="50" charset="-128"/>
                          <a:ea typeface="Meiryo UI" panose="020B0604030504040204" pitchFamily="50" charset="-128"/>
                        </a:rPr>
                        <a:t>で修繕までの期間を設定し、適切なLCCとなる時期に対策</a:t>
                      </a:r>
                      <a:endParaRPr lang="en-US" sz="1000" b="0" kern="100" dirty="0">
                        <a:solidFill>
                          <a:schemeClr val="tx1"/>
                        </a:solidFill>
                        <a:effectLst/>
                        <a:latin typeface="Meiryo UI" panose="020B0604030504040204" pitchFamily="50" charset="-128"/>
                        <a:ea typeface="Meiryo UI" panose="020B0604030504040204" pitchFamily="50" charset="-128"/>
                      </a:endParaRPr>
                    </a:p>
                    <a:p>
                      <a:pPr marL="0" lvl="0" indent="0" algn="l">
                        <a:lnSpc>
                          <a:spcPct val="120000"/>
                        </a:lnSpc>
                        <a:buFont typeface="ＭＳ 明朝" panose="02020609040205080304" pitchFamily="17" charset="-128"/>
                        <a:buNone/>
                      </a:pPr>
                      <a:r>
                        <a:rPr lang="en-US" sz="1000" b="0" kern="100" dirty="0">
                          <a:solidFill>
                            <a:schemeClr val="tx1"/>
                          </a:solidFill>
                          <a:effectLst/>
                          <a:latin typeface="Meiryo UI" panose="020B0604030504040204" pitchFamily="50" charset="-128"/>
                          <a:ea typeface="Meiryo UI" panose="020B0604030504040204" pitchFamily="50" charset="-128"/>
                        </a:rPr>
                        <a:t>   </a:t>
                      </a:r>
                      <a:r>
                        <a:rPr lang="x-none" sz="1000" b="0" kern="100" dirty="0">
                          <a:solidFill>
                            <a:schemeClr val="tx1"/>
                          </a:solidFill>
                          <a:effectLst/>
                          <a:latin typeface="Meiryo UI" panose="020B0604030504040204" pitchFamily="50" charset="-128"/>
                          <a:ea typeface="Meiryo UI" panose="020B0604030504040204" pitchFamily="50" charset="-128"/>
                        </a:rPr>
                        <a:t>を実施</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544" marR="6654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449072"/>
                  </a:ext>
                </a:extLst>
              </a:tr>
            </a:tbl>
          </a:graphicData>
        </a:graphic>
      </p:graphicFrame>
      <p:pic>
        <p:nvPicPr>
          <p:cNvPr id="30" name="図 29" descr="ダイアグラム&#10;&#10;低い精度で自動的に生成された説明">
            <a:extLst>
              <a:ext uri="{FF2B5EF4-FFF2-40B4-BE49-F238E27FC236}">
                <a16:creationId xmlns:a16="http://schemas.microsoft.com/office/drawing/2014/main" id="{19172946-D9B2-46E5-A138-592A866AA63A}"/>
              </a:ext>
            </a:extLst>
          </p:cNvPr>
          <p:cNvPicPr/>
          <p:nvPr/>
        </p:nvPicPr>
        <p:blipFill rotWithShape="1">
          <a:blip r:embed="rId2" cstate="print">
            <a:extLst>
              <a:ext uri="{28A0092B-C50C-407E-A947-70E740481C1C}">
                <a14:useLocalDpi xmlns:a14="http://schemas.microsoft.com/office/drawing/2010/main" val="0"/>
              </a:ext>
            </a:extLst>
          </a:blip>
          <a:srcRect b="3596"/>
          <a:stretch/>
        </p:blipFill>
        <p:spPr bwMode="auto">
          <a:xfrm>
            <a:off x="5915845" y="4430815"/>
            <a:ext cx="1833509" cy="986318"/>
          </a:xfrm>
          <a:prstGeom prst="rect">
            <a:avLst/>
          </a:prstGeom>
          <a:noFill/>
          <a:ln>
            <a:noFill/>
          </a:ln>
          <a:extLst>
            <a:ext uri="{53640926-AAD7-44D8-BBD7-CCE9431645EC}">
              <a14:shadowObscured xmlns:a14="http://schemas.microsoft.com/office/drawing/2010/main"/>
            </a:ext>
          </a:extLst>
        </p:spPr>
      </p:pic>
      <p:pic>
        <p:nvPicPr>
          <p:cNvPr id="31" name="図 30" descr="ダイアグラム&#10;&#10;低い精度で自動的に生成された説明">
            <a:extLst>
              <a:ext uri="{FF2B5EF4-FFF2-40B4-BE49-F238E27FC236}">
                <a16:creationId xmlns:a16="http://schemas.microsoft.com/office/drawing/2014/main" id="{A02BA479-4BE2-4448-A652-D7019EE49A7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986" y="5558372"/>
            <a:ext cx="3490128" cy="1085262"/>
          </a:xfrm>
          <a:prstGeom prst="rect">
            <a:avLst/>
          </a:prstGeom>
          <a:noFill/>
          <a:ln>
            <a:noFill/>
          </a:ln>
        </p:spPr>
      </p:pic>
      <p:sp>
        <p:nvSpPr>
          <p:cNvPr id="33" name="テキスト ボックス 32">
            <a:extLst>
              <a:ext uri="{FF2B5EF4-FFF2-40B4-BE49-F238E27FC236}">
                <a16:creationId xmlns:a16="http://schemas.microsoft.com/office/drawing/2014/main" id="{4B1C3E71-774E-4B26-BD9A-0445B8369503}"/>
              </a:ext>
            </a:extLst>
          </p:cNvPr>
          <p:cNvSpPr txBox="1"/>
          <p:nvPr/>
        </p:nvSpPr>
        <p:spPr>
          <a:xfrm>
            <a:off x="5461928" y="5366681"/>
            <a:ext cx="2723934" cy="215444"/>
          </a:xfrm>
          <a:prstGeom prst="rect">
            <a:avLst/>
          </a:prstGeom>
          <a:noFill/>
        </p:spPr>
        <p:txBody>
          <a:bodyPr wrap="square">
            <a:spAutoFit/>
          </a:bodyPr>
          <a:lstStyle/>
          <a:p>
            <a:pPr algn="ctr"/>
            <a:r>
              <a:rPr lang="x-none"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図2.2‑1　不測の事態に対する管理水準の余裕幅</a:t>
            </a:r>
            <a:endPar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73FEBF38-D18D-4938-9125-C965E94B4C83}"/>
              </a:ext>
            </a:extLst>
          </p:cNvPr>
          <p:cNvSpPr txBox="1"/>
          <p:nvPr/>
        </p:nvSpPr>
        <p:spPr>
          <a:xfrm>
            <a:off x="5954370" y="6582635"/>
            <a:ext cx="2038900" cy="123111"/>
          </a:xfrm>
          <a:prstGeom prst="rect">
            <a:avLst/>
          </a:prstGeom>
          <a:noFill/>
        </p:spPr>
        <p:txBody>
          <a:bodyPr wrap="square" lIns="0" tIns="0" rIns="0" bIns="0">
            <a:spAutoFit/>
          </a:bodyPr>
          <a:lstStyle/>
          <a:p>
            <a:pPr algn="ctr"/>
            <a:r>
              <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2.2‑2</a:t>
            </a:r>
            <a:r>
              <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最小化のイメージ</a:t>
            </a:r>
          </a:p>
        </p:txBody>
      </p:sp>
      <p:graphicFrame>
        <p:nvGraphicFramePr>
          <p:cNvPr id="5" name="表 4">
            <a:extLst>
              <a:ext uri="{FF2B5EF4-FFF2-40B4-BE49-F238E27FC236}">
                <a16:creationId xmlns:a16="http://schemas.microsoft.com/office/drawing/2014/main" id="{A112D383-F4DC-4ECF-A1BF-249B4460EABE}"/>
              </a:ext>
            </a:extLst>
          </p:cNvPr>
          <p:cNvGraphicFramePr>
            <a:graphicFrameLocks noGrp="1"/>
          </p:cNvGraphicFramePr>
          <p:nvPr/>
        </p:nvGraphicFramePr>
        <p:xfrm>
          <a:off x="362838" y="2376648"/>
          <a:ext cx="3948872" cy="4220113"/>
        </p:xfrm>
        <a:graphic>
          <a:graphicData uri="http://schemas.openxmlformats.org/drawingml/2006/table">
            <a:tbl>
              <a:tblPr firstRow="1" firstCol="1" bandRow="1">
                <a:tableStyleId>{5C22544A-7EE6-4342-B048-85BDC9FD1C3A}</a:tableStyleId>
              </a:tblPr>
              <a:tblGrid>
                <a:gridCol w="769224">
                  <a:extLst>
                    <a:ext uri="{9D8B030D-6E8A-4147-A177-3AD203B41FA5}">
                      <a16:colId xmlns:a16="http://schemas.microsoft.com/office/drawing/2014/main" val="3072248588"/>
                    </a:ext>
                  </a:extLst>
                </a:gridCol>
                <a:gridCol w="663336">
                  <a:extLst>
                    <a:ext uri="{9D8B030D-6E8A-4147-A177-3AD203B41FA5}">
                      <a16:colId xmlns:a16="http://schemas.microsoft.com/office/drawing/2014/main" val="4147468607"/>
                    </a:ext>
                  </a:extLst>
                </a:gridCol>
                <a:gridCol w="848360">
                  <a:extLst>
                    <a:ext uri="{9D8B030D-6E8A-4147-A177-3AD203B41FA5}">
                      <a16:colId xmlns:a16="http://schemas.microsoft.com/office/drawing/2014/main" val="1917316205"/>
                    </a:ext>
                  </a:extLst>
                </a:gridCol>
                <a:gridCol w="873040">
                  <a:extLst>
                    <a:ext uri="{9D8B030D-6E8A-4147-A177-3AD203B41FA5}">
                      <a16:colId xmlns:a16="http://schemas.microsoft.com/office/drawing/2014/main" val="173366915"/>
                    </a:ext>
                  </a:extLst>
                </a:gridCol>
                <a:gridCol w="794912">
                  <a:extLst>
                    <a:ext uri="{9D8B030D-6E8A-4147-A177-3AD203B41FA5}">
                      <a16:colId xmlns:a16="http://schemas.microsoft.com/office/drawing/2014/main" val="4024803645"/>
                    </a:ext>
                  </a:extLst>
                </a:gridCol>
              </a:tblGrid>
              <a:tr h="216615">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施設</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維持管理手法</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目標管理水準</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限界管理水準</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8815368"/>
                  </a:ext>
                </a:extLst>
              </a:tr>
              <a:tr h="499988">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橋梁</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予測計画</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健全度</a:t>
                      </a:r>
                      <a:r>
                        <a:rPr lang="en-US" sz="800" b="0" kern="100" dirty="0">
                          <a:solidFill>
                            <a:sysClr val="windowText" lastClr="000000"/>
                          </a:solidFill>
                          <a:effectLst/>
                          <a:latin typeface="Meiryo UI" panose="020B0604030504040204" pitchFamily="50" charset="-128"/>
                          <a:ea typeface="Meiryo UI" panose="020B0604030504040204" pitchFamily="50" charset="-128"/>
                        </a:rPr>
                        <a:t>60</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健全度</a:t>
                      </a:r>
                      <a:r>
                        <a:rPr lang="en-US" sz="800" b="0" kern="100" dirty="0">
                          <a:solidFill>
                            <a:sysClr val="windowText" lastClr="000000"/>
                          </a:solidFill>
                          <a:effectLst/>
                          <a:latin typeface="Meiryo UI" panose="020B0604030504040204" pitchFamily="50" charset="-128"/>
                          <a:ea typeface="Meiryo UI" panose="020B0604030504040204" pitchFamily="50" charset="-128"/>
                        </a:rPr>
                        <a:t>0</a:t>
                      </a:r>
                      <a:endParaRPr lang="ja-JP" sz="800" b="0" kern="100" dirty="0">
                        <a:solidFill>
                          <a:sysClr val="windowText" lastClr="000000"/>
                        </a:solidFill>
                        <a:effectLst/>
                        <a:latin typeface="Meiryo UI" panose="020B0604030504040204" pitchFamily="50" charset="-128"/>
                        <a:ea typeface="Meiryo UI" panose="020B0604030504040204" pitchFamily="50" charset="-128"/>
                      </a:endParaRPr>
                    </a:p>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（橋梁本体の機能を脅かす</a:t>
                      </a:r>
                    </a:p>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ものではない）</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2936107"/>
                  </a:ext>
                </a:extLst>
              </a:tr>
              <a:tr h="219194">
                <a:tc gridSpan="2">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トンネル</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Ⅱ</a:t>
                      </a:r>
                      <a:r>
                        <a:rPr lang="en-US" sz="800" b="0" kern="100" dirty="0">
                          <a:solidFill>
                            <a:sysClr val="windowText" lastClr="000000"/>
                          </a:solidFill>
                          <a:effectLst/>
                          <a:latin typeface="Meiryo UI" panose="020B0604030504040204" pitchFamily="50" charset="-128"/>
                          <a:ea typeface="Meiryo UI" panose="020B0604030504040204" pitchFamily="50" charset="-128"/>
                        </a:rPr>
                        <a:t>b</a:t>
                      </a:r>
                      <a:r>
                        <a:rPr lang="ja-JP" sz="800" b="0" kern="100" dirty="0">
                          <a:solidFill>
                            <a:sysClr val="windowText" lastClr="000000"/>
                          </a:solidFill>
                          <a:effectLst/>
                          <a:latin typeface="Meiryo UI" panose="020B0604030504040204" pitchFamily="50" charset="-128"/>
                          <a:ea typeface="Meiryo UI" panose="020B0604030504040204" pitchFamily="50" charset="-128"/>
                        </a:rPr>
                        <a:t>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Ⅲ判定</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403926"/>
                  </a:ext>
                </a:extLst>
              </a:tr>
              <a:tr h="249994">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横断歩道橋</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状態監視</a:t>
                      </a:r>
                      <a:r>
                        <a:rPr lang="en-US" sz="800" b="0" kern="100" dirty="0">
                          <a:solidFill>
                            <a:sysClr val="windowText" lastClr="000000"/>
                          </a:solidFill>
                          <a:effectLst/>
                          <a:latin typeface="Meiryo UI" panose="020B0604030504040204" pitchFamily="50" charset="-128"/>
                          <a:ea typeface="Meiryo UI" panose="020B0604030504040204" pitchFamily="50" charset="-128"/>
                        </a:rPr>
                        <a:t>+</a:t>
                      </a:r>
                      <a:endParaRPr lang="ja-JP" sz="800" b="0" kern="100" dirty="0">
                        <a:solidFill>
                          <a:sysClr val="windowText" lastClr="000000"/>
                        </a:solidFill>
                        <a:effectLst/>
                        <a:latin typeface="Meiryo UI" panose="020B0604030504040204" pitchFamily="50" charset="-128"/>
                        <a:ea typeface="Meiryo UI" panose="020B0604030504040204" pitchFamily="50" charset="-128"/>
                      </a:endParaRPr>
                    </a:p>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時間計画</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ランク２</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ランク１</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902202"/>
                  </a:ext>
                </a:extLst>
              </a:tr>
              <a:tr h="219194">
                <a:tc gridSpan="2">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シェッド</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Ⅱ判定</a:t>
                      </a:r>
                      <a:r>
                        <a:rPr lang="en-US" sz="800" b="0" kern="0" dirty="0">
                          <a:solidFill>
                            <a:sysClr val="windowText" lastClr="000000"/>
                          </a:solidFill>
                          <a:effectLst/>
                          <a:latin typeface="Meiryo UI" panose="020B0604030504040204" pitchFamily="50" charset="-128"/>
                          <a:ea typeface="Meiryo UI" panose="020B0604030504040204" pitchFamily="50" charset="-128"/>
                        </a:rPr>
                        <a:t> </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Ⅲ判定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362190"/>
                  </a:ext>
                </a:extLst>
              </a:tr>
              <a:tr h="219194">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大型カルバート</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Ⅱ判定</a:t>
                      </a:r>
                      <a:r>
                        <a:rPr lang="en-US" sz="800" b="0" kern="0">
                          <a:solidFill>
                            <a:sysClr val="windowText" lastClr="000000"/>
                          </a:solidFill>
                          <a:effectLst/>
                          <a:latin typeface="Meiryo UI" panose="020B0604030504040204" pitchFamily="50" charset="-128"/>
                          <a:ea typeface="Meiryo UI" panose="020B0604030504040204" pitchFamily="50" charset="-128"/>
                        </a:rPr>
                        <a:t> </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Ⅲ判定</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531347"/>
                  </a:ext>
                </a:extLst>
              </a:tr>
              <a:tr h="249994">
                <a:tc gridSpan="2">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門型標識</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r>
                        <a:rPr lang="en-US" sz="800" b="0" kern="100">
                          <a:solidFill>
                            <a:sysClr val="windowText" lastClr="000000"/>
                          </a:solidFill>
                          <a:effectLst/>
                          <a:latin typeface="Meiryo UI" panose="020B0604030504040204" pitchFamily="50" charset="-128"/>
                          <a:ea typeface="Meiryo UI" panose="020B0604030504040204" pitchFamily="50" charset="-128"/>
                        </a:rPr>
                        <a:t>+</a:t>
                      </a:r>
                      <a:endParaRPr lang="ja-JP" sz="800" b="0" kern="100">
                        <a:solidFill>
                          <a:sysClr val="windowText" lastClr="000000"/>
                        </a:solidFill>
                        <a:effectLst/>
                        <a:latin typeface="Meiryo UI" panose="020B0604030504040204" pitchFamily="50" charset="-128"/>
                        <a:ea typeface="Meiryo UI" panose="020B0604030504040204" pitchFamily="50" charset="-128"/>
                      </a:endParaRPr>
                    </a:p>
                    <a:p>
                      <a:pPr algn="ctr"/>
                      <a:r>
                        <a:rPr lang="ja-JP" sz="800" b="0" kern="100">
                          <a:solidFill>
                            <a:sysClr val="windowText" lastClr="000000"/>
                          </a:solidFill>
                          <a:effectLst/>
                          <a:latin typeface="Meiryo UI" panose="020B0604030504040204" pitchFamily="50" charset="-128"/>
                          <a:ea typeface="Meiryo UI" panose="020B0604030504040204" pitchFamily="50" charset="-128"/>
                        </a:rPr>
                        <a:t>時間計画</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Ⅱ判定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Ⅲ判定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615009"/>
                  </a:ext>
                </a:extLst>
              </a:tr>
              <a:tr h="219194">
                <a:tc rowSpan="3">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舗装</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l"/>
                      <a:r>
                        <a:rPr lang="ja-JP" sz="800" b="0" kern="100" dirty="0">
                          <a:solidFill>
                            <a:sysClr val="windowText" lastClr="000000"/>
                          </a:solidFill>
                          <a:effectLst/>
                          <a:latin typeface="Meiryo UI" panose="020B0604030504040204" pitchFamily="50" charset="-128"/>
                          <a:ea typeface="Meiryo UI" panose="020B0604030504040204" pitchFamily="50" charset="-128"/>
                        </a:rPr>
                        <a:t>道路分類</a:t>
                      </a:r>
                      <a:r>
                        <a:rPr lang="en-US" sz="800" b="0" kern="100" dirty="0">
                          <a:solidFill>
                            <a:sysClr val="windowText" lastClr="000000"/>
                          </a:solidFill>
                          <a:effectLst/>
                          <a:latin typeface="Meiryo UI" panose="020B0604030504040204" pitchFamily="50" charset="-128"/>
                          <a:ea typeface="Meiryo UI" panose="020B0604030504040204" pitchFamily="50" charset="-128"/>
                        </a:rPr>
                        <a:t>B</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予測計画</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100">
                          <a:solidFill>
                            <a:sysClr val="windowText" lastClr="000000"/>
                          </a:solidFill>
                          <a:effectLst/>
                          <a:latin typeface="Meiryo UI" panose="020B0604030504040204" pitchFamily="50" charset="-128"/>
                          <a:ea typeface="Meiryo UI" panose="020B0604030504040204" pitchFamily="50" charset="-128"/>
                        </a:rPr>
                        <a:t>MCI</a:t>
                      </a:r>
                      <a:r>
                        <a:rPr lang="ja-JP" sz="800" b="0" kern="100">
                          <a:solidFill>
                            <a:sysClr val="windowText" lastClr="000000"/>
                          </a:solidFill>
                          <a:effectLst/>
                          <a:latin typeface="Meiryo UI" panose="020B0604030504040204" pitchFamily="50" charset="-128"/>
                          <a:ea typeface="Meiryo UI" panose="020B0604030504040204" pitchFamily="50" charset="-128"/>
                        </a:rPr>
                        <a:t>４</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100" dirty="0">
                          <a:solidFill>
                            <a:sysClr val="windowText" lastClr="000000"/>
                          </a:solidFill>
                          <a:effectLst/>
                          <a:latin typeface="Meiryo UI" panose="020B0604030504040204" pitchFamily="50" charset="-128"/>
                          <a:ea typeface="Meiryo UI" panose="020B0604030504040204" pitchFamily="50" charset="-128"/>
                        </a:rPr>
                        <a:t>MCI</a:t>
                      </a:r>
                      <a:r>
                        <a:rPr lang="ja-JP" sz="800" b="0" kern="100" dirty="0">
                          <a:solidFill>
                            <a:sysClr val="windowText" lastClr="000000"/>
                          </a:solidFill>
                          <a:effectLst/>
                          <a:latin typeface="Meiryo UI" panose="020B0604030504040204" pitchFamily="50" charset="-128"/>
                          <a:ea typeface="Meiryo UI" panose="020B0604030504040204" pitchFamily="50" charset="-128"/>
                        </a:rPr>
                        <a:t>３</a:t>
                      </a:r>
                      <a:r>
                        <a:rPr lang="en-US" sz="800" b="0" kern="100" dirty="0">
                          <a:solidFill>
                            <a:sysClr val="windowText" lastClr="000000"/>
                          </a:solidFill>
                          <a:effectLst/>
                          <a:latin typeface="Meiryo UI" panose="020B0604030504040204" pitchFamily="50" charset="-128"/>
                          <a:ea typeface="Meiryo UI" panose="020B0604030504040204" pitchFamily="50" charset="-128"/>
                        </a:rPr>
                        <a:t>  </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605432"/>
                  </a:ext>
                </a:extLst>
              </a:tr>
              <a:tr h="219194">
                <a:tc vMerge="1">
                  <a:txBody>
                    <a:bodyPr/>
                    <a:lstStyle/>
                    <a:p>
                      <a:endParaRPr kumimoji="1" lang="ja-JP" altLang="en-US"/>
                    </a:p>
                  </a:txBody>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道路分類</a:t>
                      </a:r>
                      <a:r>
                        <a:rPr lang="en-US" sz="800" b="0" kern="100" dirty="0">
                          <a:solidFill>
                            <a:sysClr val="windowText" lastClr="000000"/>
                          </a:solidFill>
                          <a:effectLst/>
                          <a:latin typeface="Meiryo UI" panose="020B0604030504040204" pitchFamily="50" charset="-128"/>
                          <a:ea typeface="Meiryo UI" panose="020B0604030504040204" pitchFamily="50" charset="-128"/>
                        </a:rPr>
                        <a:t>C</a:t>
                      </a:r>
                      <a:r>
                        <a:rPr lang="ja-JP" sz="800" b="0" kern="100" dirty="0">
                          <a:solidFill>
                            <a:sysClr val="windowText" lastClr="000000"/>
                          </a:solidFill>
                          <a:effectLst/>
                          <a:latin typeface="Meiryo UI" panose="020B0604030504040204" pitchFamily="50" charset="-128"/>
                          <a:ea typeface="Meiryo UI" panose="020B0604030504040204" pitchFamily="50" charset="-128"/>
                        </a:rPr>
                        <a:t>１</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ctr"/>
                      <a:r>
                        <a:rPr lang="en-US" sz="800" b="0" kern="100" dirty="0">
                          <a:solidFill>
                            <a:sysClr val="windowText" lastClr="000000"/>
                          </a:solidFill>
                          <a:effectLst/>
                          <a:latin typeface="Meiryo UI" panose="020B0604030504040204" pitchFamily="50" charset="-128"/>
                          <a:ea typeface="Meiryo UI" panose="020B0604030504040204" pitchFamily="50" charset="-128"/>
                        </a:rPr>
                        <a:t>MCI</a:t>
                      </a:r>
                      <a:r>
                        <a:rPr lang="ja-JP" sz="800" b="0" kern="100" dirty="0">
                          <a:solidFill>
                            <a:sysClr val="windowText" lastClr="000000"/>
                          </a:solidFill>
                          <a:effectLst/>
                          <a:latin typeface="Meiryo UI" panose="020B0604030504040204" pitchFamily="50" charset="-128"/>
                          <a:ea typeface="Meiryo UI" panose="020B0604030504040204" pitchFamily="50" charset="-128"/>
                        </a:rPr>
                        <a:t>４</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100" dirty="0">
                          <a:solidFill>
                            <a:sysClr val="windowText" lastClr="000000"/>
                          </a:solidFill>
                          <a:effectLst/>
                          <a:latin typeface="Meiryo UI" panose="020B0604030504040204" pitchFamily="50" charset="-128"/>
                          <a:ea typeface="Meiryo UI" panose="020B0604030504040204" pitchFamily="50" charset="-128"/>
                        </a:rPr>
                        <a:t>MCI</a:t>
                      </a:r>
                      <a:r>
                        <a:rPr lang="ja-JP" sz="800" b="0" kern="100" dirty="0">
                          <a:solidFill>
                            <a:sysClr val="windowText" lastClr="000000"/>
                          </a:solidFill>
                          <a:effectLst/>
                          <a:latin typeface="Meiryo UI" panose="020B0604030504040204" pitchFamily="50" charset="-128"/>
                          <a:ea typeface="Meiryo UI" panose="020B0604030504040204" pitchFamily="50" charset="-128"/>
                        </a:rPr>
                        <a:t>３</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944271"/>
                  </a:ext>
                </a:extLst>
              </a:tr>
              <a:tr h="219194">
                <a:tc vMerge="1">
                  <a:txBody>
                    <a:bodyPr/>
                    <a:lstStyle/>
                    <a:p>
                      <a:endParaRPr kumimoji="1" lang="ja-JP" altLang="en-US"/>
                    </a:p>
                  </a:txBody>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道路分類</a:t>
                      </a:r>
                      <a:r>
                        <a:rPr lang="en-US" sz="800" b="0" kern="100" dirty="0">
                          <a:solidFill>
                            <a:sysClr val="windowText" lastClr="000000"/>
                          </a:solidFill>
                          <a:effectLst/>
                          <a:latin typeface="Meiryo UI" panose="020B0604030504040204" pitchFamily="50" charset="-128"/>
                          <a:ea typeface="Meiryo UI" panose="020B0604030504040204" pitchFamily="50" charset="-128"/>
                        </a:rPr>
                        <a:t>C</a:t>
                      </a:r>
                      <a:r>
                        <a:rPr lang="ja-JP" sz="800" b="0" kern="100" dirty="0">
                          <a:solidFill>
                            <a:sysClr val="windowText" lastClr="000000"/>
                          </a:solidFill>
                          <a:effectLst/>
                          <a:latin typeface="Meiryo UI" panose="020B0604030504040204" pitchFamily="50" charset="-128"/>
                          <a:ea typeface="Meiryo UI" panose="020B0604030504040204" pitchFamily="50" charset="-128"/>
                        </a:rPr>
                        <a:t>２</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a:txBody>
                    <a:bodyPr/>
                    <a:lstStyle/>
                    <a:p>
                      <a:pPr algn="ctr"/>
                      <a:r>
                        <a:rPr lang="en-US" sz="800" b="0" kern="100" dirty="0">
                          <a:solidFill>
                            <a:sysClr val="windowText" lastClr="000000"/>
                          </a:solidFill>
                          <a:effectLst/>
                          <a:latin typeface="Meiryo UI" panose="020B0604030504040204" pitchFamily="50" charset="-128"/>
                          <a:ea typeface="Meiryo UI" panose="020B0604030504040204" pitchFamily="50" charset="-128"/>
                        </a:rPr>
                        <a:t>MCI</a:t>
                      </a:r>
                      <a:r>
                        <a:rPr lang="ja-JP" sz="800" b="0" kern="100" dirty="0">
                          <a:solidFill>
                            <a:sysClr val="windowText" lastClr="000000"/>
                          </a:solidFill>
                          <a:effectLst/>
                          <a:latin typeface="Meiryo UI" panose="020B0604030504040204" pitchFamily="50" charset="-128"/>
                          <a:ea typeface="Meiryo UI" panose="020B0604030504040204" pitchFamily="50" charset="-128"/>
                        </a:rPr>
                        <a:t>３</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722274"/>
                  </a:ext>
                </a:extLst>
              </a:tr>
              <a:tr h="249994">
                <a:tc gridSpan="2">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小規模附属物</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r>
                        <a:rPr lang="en-US" sz="800" b="0" kern="100">
                          <a:solidFill>
                            <a:sysClr val="windowText" lastClr="000000"/>
                          </a:solidFill>
                          <a:effectLst/>
                          <a:latin typeface="Meiryo UI" panose="020B0604030504040204" pitchFamily="50" charset="-128"/>
                          <a:ea typeface="Meiryo UI" panose="020B0604030504040204" pitchFamily="50" charset="-128"/>
                        </a:rPr>
                        <a:t>+</a:t>
                      </a:r>
                      <a:endParaRPr lang="ja-JP" sz="800" b="0" kern="100">
                        <a:solidFill>
                          <a:sysClr val="windowText" lastClr="000000"/>
                        </a:solidFill>
                        <a:effectLst/>
                        <a:latin typeface="Meiryo UI" panose="020B0604030504040204" pitchFamily="50" charset="-128"/>
                        <a:ea typeface="Meiryo UI" panose="020B0604030504040204" pitchFamily="50" charset="-128"/>
                      </a:endParaRPr>
                    </a:p>
                    <a:p>
                      <a:pPr algn="ctr"/>
                      <a:r>
                        <a:rPr lang="ja-JP" sz="800" b="0" kern="100">
                          <a:solidFill>
                            <a:sysClr val="windowText" lastClr="000000"/>
                          </a:solidFill>
                          <a:effectLst/>
                          <a:latin typeface="Meiryo UI" panose="020B0604030504040204" pitchFamily="50" charset="-128"/>
                          <a:ea typeface="Meiryo UI" panose="020B0604030504040204" pitchFamily="50" charset="-128"/>
                        </a:rPr>
                        <a:t>時間計画</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Ⅱ判定</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Ⅲ判定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787565"/>
                  </a:ext>
                </a:extLst>
              </a:tr>
              <a:tr h="219194">
                <a:tc rowSpan="2">
                  <a:txBody>
                    <a:bodyPr/>
                    <a:lstStyle/>
                    <a:p>
                      <a:pPr algn="l"/>
                      <a:r>
                        <a:rPr lang="ja-JP" sz="800" b="0" kern="100">
                          <a:solidFill>
                            <a:sysClr val="windowText" lastClr="000000"/>
                          </a:solidFill>
                          <a:effectLst/>
                          <a:latin typeface="Meiryo UI" panose="020B0604030504040204" pitchFamily="50" charset="-128"/>
                          <a:ea typeface="Meiryo UI" panose="020B0604030504040204" pitchFamily="50" charset="-128"/>
                        </a:rPr>
                        <a:t>道路法面・</a:t>
                      </a:r>
                    </a:p>
                    <a:p>
                      <a:pPr algn="l"/>
                      <a:r>
                        <a:rPr lang="ja-JP" sz="800" b="0" kern="100">
                          <a:solidFill>
                            <a:sysClr val="windowText" lastClr="000000"/>
                          </a:solidFill>
                          <a:effectLst/>
                          <a:latin typeface="Meiryo UI" panose="020B0604030504040204" pitchFamily="50" charset="-128"/>
                          <a:ea typeface="Meiryo UI" panose="020B0604030504040204" pitchFamily="50" charset="-128"/>
                        </a:rPr>
                        <a:t>道路土工</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自然斜面</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要対策無</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1104718"/>
                  </a:ext>
                </a:extLst>
              </a:tr>
              <a:tr h="499988">
                <a:tc vMerge="1">
                  <a:txBody>
                    <a:bodyPr/>
                    <a:lstStyle/>
                    <a:p>
                      <a:endParaRPr kumimoji="1" lang="ja-JP" altLang="en-US"/>
                    </a:p>
                  </a:txBody>
                  <a:tcPr/>
                </a:tc>
                <a:tc>
                  <a:txBody>
                    <a:bodyPr/>
                    <a:lstStyle/>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切土・斜面安定施設</a:t>
                      </a:r>
                    </a:p>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盛土、擁壁</a:t>
                      </a:r>
                    </a:p>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カルバート</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Ⅱ判定</a:t>
                      </a:r>
                      <a:r>
                        <a:rPr lang="en-US" sz="800" b="0" kern="100" dirty="0">
                          <a:solidFill>
                            <a:sysClr val="windowText" lastClr="000000"/>
                          </a:solidFill>
                          <a:effectLst/>
                          <a:latin typeface="Meiryo UI" panose="020B0604030504040204" pitchFamily="50" charset="-128"/>
                          <a:ea typeface="Meiryo UI" panose="020B0604030504040204" pitchFamily="50" charset="-128"/>
                        </a:rPr>
                        <a:t>      </a:t>
                      </a:r>
                      <a:r>
                        <a:rPr lang="en-US" sz="800" b="0" kern="0" dirty="0">
                          <a:solidFill>
                            <a:sysClr val="windowText" lastClr="000000"/>
                          </a:solidFill>
                          <a:effectLst/>
                          <a:latin typeface="Meiryo UI" panose="020B0604030504040204" pitchFamily="50" charset="-128"/>
                          <a:ea typeface="Meiryo UI" panose="020B0604030504040204" pitchFamily="50" charset="-128"/>
                        </a:rPr>
                        <a:t> </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Ⅲ判定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286796"/>
                  </a:ext>
                </a:extLst>
              </a:tr>
              <a:tr h="249994">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モノレール</a:t>
                      </a:r>
                      <a:br>
                        <a:rPr lang="en-US" sz="800" b="0" kern="100" dirty="0">
                          <a:solidFill>
                            <a:sysClr val="windowText" lastClr="000000"/>
                          </a:solidFill>
                          <a:effectLst/>
                          <a:latin typeface="Meiryo UI" panose="020B0604030504040204" pitchFamily="50" charset="-128"/>
                          <a:ea typeface="Meiryo UI" panose="020B0604030504040204" pitchFamily="50" charset="-128"/>
                        </a:rPr>
                      </a:br>
                      <a:r>
                        <a:rPr lang="en-US" sz="800" b="0" kern="100" dirty="0">
                          <a:solidFill>
                            <a:sysClr val="windowText" lastClr="000000"/>
                          </a:solidFill>
                          <a:effectLst/>
                          <a:latin typeface="Meiryo UI" panose="020B0604030504040204" pitchFamily="50" charset="-128"/>
                          <a:ea typeface="Meiryo UI" panose="020B0604030504040204" pitchFamily="50" charset="-128"/>
                        </a:rPr>
                        <a:t>(</a:t>
                      </a:r>
                      <a:r>
                        <a:rPr lang="ja-JP" sz="800" b="0" kern="100" dirty="0">
                          <a:solidFill>
                            <a:sysClr val="windowText" lastClr="000000"/>
                          </a:solidFill>
                          <a:effectLst/>
                          <a:latin typeface="Meiryo UI" panose="020B0604030504040204" pitchFamily="50" charset="-128"/>
                          <a:ea typeface="Meiryo UI" panose="020B0604030504040204" pitchFamily="50" charset="-128"/>
                        </a:rPr>
                        <a:t>橋脚、軌道桁</a:t>
                      </a:r>
                      <a:r>
                        <a:rPr lang="en-US" sz="800" b="0" kern="100" dirty="0">
                          <a:solidFill>
                            <a:sysClr val="windowText" lastClr="000000"/>
                          </a:solidFill>
                          <a:effectLst/>
                          <a:latin typeface="Meiryo UI" panose="020B0604030504040204" pitchFamily="50" charset="-128"/>
                          <a:ea typeface="Meiryo UI" panose="020B0604030504040204" pitchFamily="50" charset="-128"/>
                        </a:rPr>
                        <a:t>)</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予測計画</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kern="100">
                          <a:solidFill>
                            <a:sysClr val="windowText" lastClr="000000"/>
                          </a:solidFill>
                          <a:effectLst/>
                          <a:latin typeface="Meiryo UI" panose="020B0604030504040204" pitchFamily="50" charset="-128"/>
                          <a:ea typeface="Meiryo UI" panose="020B0604030504040204" pitchFamily="50" charset="-128"/>
                        </a:rPr>
                        <a:t>C</a:t>
                      </a:r>
                      <a:r>
                        <a:rPr lang="ja-JP" sz="800" b="0" kern="100">
                          <a:solidFill>
                            <a:sysClr val="windowText" lastClr="000000"/>
                          </a:solidFill>
                          <a:effectLst/>
                          <a:latin typeface="Meiryo UI" panose="020B0604030504040204" pitchFamily="50" charset="-128"/>
                          <a:ea typeface="Meiryo UI" panose="020B0604030504040204" pitchFamily="50" charset="-128"/>
                        </a:rPr>
                        <a:t>判定</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Ａ判定</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580547"/>
                  </a:ext>
                </a:extLst>
              </a:tr>
              <a:tr h="219194">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街路樹</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r>
                        <a:rPr lang="en-US" sz="800" b="0" kern="0">
                          <a:solidFill>
                            <a:sysClr val="windowText" lastClr="000000"/>
                          </a:solidFill>
                          <a:effectLst/>
                          <a:latin typeface="Meiryo UI" panose="020B0604030504040204" pitchFamily="50" charset="-128"/>
                          <a:ea typeface="Meiryo UI" panose="020B0604030504040204" pitchFamily="50" charset="-128"/>
                        </a:rPr>
                        <a:t> </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不具合無</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09783"/>
                  </a:ext>
                </a:extLst>
              </a:tr>
              <a:tr h="249994">
                <a:tc gridSpan="2">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道路関連設備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状態監視</a:t>
                      </a:r>
                      <a:r>
                        <a:rPr lang="en-US" sz="800" b="0" kern="100">
                          <a:solidFill>
                            <a:sysClr val="windowText" lastClr="000000"/>
                          </a:solidFill>
                          <a:effectLst/>
                          <a:latin typeface="Meiryo UI" panose="020B0604030504040204" pitchFamily="50" charset="-128"/>
                          <a:ea typeface="Meiryo UI" panose="020B0604030504040204" pitchFamily="50" charset="-128"/>
                        </a:rPr>
                        <a:t>+</a:t>
                      </a:r>
                      <a:endParaRPr lang="ja-JP" sz="800" b="0" kern="100">
                        <a:solidFill>
                          <a:sysClr val="windowText" lastClr="000000"/>
                        </a:solidFill>
                        <a:effectLst/>
                        <a:latin typeface="Meiryo UI" panose="020B0604030504040204" pitchFamily="50" charset="-128"/>
                        <a:ea typeface="Meiryo UI" panose="020B0604030504040204" pitchFamily="50" charset="-128"/>
                      </a:endParaRPr>
                    </a:p>
                    <a:p>
                      <a:pPr algn="ctr"/>
                      <a:r>
                        <a:rPr lang="ja-JP" sz="800" b="0" kern="100">
                          <a:solidFill>
                            <a:sysClr val="windowText" lastClr="000000"/>
                          </a:solidFill>
                          <a:effectLst/>
                          <a:latin typeface="Meiryo UI" panose="020B0604030504040204" pitchFamily="50" charset="-128"/>
                          <a:ea typeface="Meiryo UI" panose="020B0604030504040204" pitchFamily="50" charset="-128"/>
                        </a:rPr>
                        <a:t>時間計画</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a:solidFill>
                            <a:sysClr val="windowText" lastClr="000000"/>
                          </a:solidFill>
                          <a:effectLst/>
                          <a:latin typeface="Meiryo UI" panose="020B0604030504040204" pitchFamily="50" charset="-128"/>
                          <a:ea typeface="Meiryo UI" panose="020B0604030504040204" pitchFamily="50" charset="-128"/>
                        </a:rPr>
                        <a:t>不具合無</a:t>
                      </a:r>
                      <a:endParaRPr lang="ja-JP" sz="8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8560" marR="38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86075"/>
                  </a:ext>
                </a:extLst>
              </a:tr>
            </a:tbl>
          </a:graphicData>
        </a:graphic>
      </p:graphicFrame>
      <p:sp>
        <p:nvSpPr>
          <p:cNvPr id="2" name="正方形/長方形 1">
            <a:extLst>
              <a:ext uri="{FF2B5EF4-FFF2-40B4-BE49-F238E27FC236}">
                <a16:creationId xmlns:a16="http://schemas.microsoft.com/office/drawing/2014/main" id="{B3703E67-7C43-D9F1-198A-17EADF526474}"/>
              </a:ext>
            </a:extLst>
          </p:cNvPr>
          <p:cNvSpPr/>
          <p:nvPr/>
        </p:nvSpPr>
        <p:spPr>
          <a:xfrm>
            <a:off x="243966" y="6348046"/>
            <a:ext cx="4144206" cy="2487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0726930"/>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10" ma:contentTypeDescription="新しいドキュメントを作成します。" ma:contentTypeScope="" ma:versionID="da5c38a7568c2cb169f3dfb5d615830a">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7969e1d4cbe33eda784cf13c1b5d183"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580F3-5003-4643-A841-F6D2432542D8}">
  <ds:schemaRef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microsoft.com/sharepoint/v3"/>
    <ds:schemaRef ds:uri="http://www.w3.org/XML/1998/namespace"/>
    <ds:schemaRef ds:uri="4e21aece-359b-4e6f-8f54-c70e1e237c6a"/>
    <ds:schemaRef ds:uri="http://purl.org/dc/dcmitype/"/>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11449099-8ED8-4B3D-8590-F5012F4C2245}"/>
</file>

<file path=docProps/app.xml><?xml version="1.0" encoding="utf-8"?>
<Properties xmlns="http://schemas.openxmlformats.org/officeDocument/2006/extended-properties" xmlns:vt="http://schemas.openxmlformats.org/officeDocument/2006/docPropsVTypes">
  <Template>Slipstream</Template>
  <TotalTime>29609</TotalTime>
  <Words>14477</Words>
  <Application>Microsoft Office PowerPoint</Application>
  <PresentationFormat>画面に合わせる (4:3)</PresentationFormat>
  <Paragraphs>1861</Paragraphs>
  <Slides>33</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33</vt:i4>
      </vt:variant>
    </vt:vector>
  </HeadingPairs>
  <TitlesOfParts>
    <vt:vector size="46" baseType="lpstr">
      <vt:lpstr>HGｺﾞｼｯｸM</vt:lpstr>
      <vt:lpstr>HG丸ｺﾞｼｯｸM-PRO</vt:lpstr>
      <vt:lpstr>Meiryo UI</vt:lpstr>
      <vt:lpstr>ＭＳ 明朝</vt:lpstr>
      <vt:lpstr>游明朝</vt:lpstr>
      <vt:lpstr>Arial</vt:lpstr>
      <vt:lpstr>Calibri</vt:lpstr>
      <vt:lpstr>Century</vt:lpstr>
      <vt:lpstr>Georgia</vt:lpstr>
      <vt:lpstr>Times New Roman</vt:lpstr>
      <vt:lpstr>Trebuchet MS</vt:lpstr>
      <vt:lpstr>Wingdings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882</cp:revision>
  <cp:lastPrinted>2024-10-17T23:18:35Z</cp:lastPrinted>
  <dcterms:created xsi:type="dcterms:W3CDTF">2013-06-19T04:48:16Z</dcterms:created>
  <dcterms:modified xsi:type="dcterms:W3CDTF">2024-11-06T07:37:15Z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