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7" showSpecialPlsOnTitleSld="0" saveSubsetFonts="1">
  <p:sldMasterIdLst>
    <p:sldMasterId id="2147483660" r:id="rId4"/>
  </p:sldMasterIdLst>
  <p:notesMasterIdLst>
    <p:notesMasterId r:id="rId27"/>
  </p:notesMasterIdLst>
  <p:handoutMasterIdLst>
    <p:handoutMasterId r:id="rId28"/>
  </p:handoutMasterIdLst>
  <p:sldIdLst>
    <p:sldId id="1681" r:id="rId5"/>
    <p:sldId id="1300" r:id="rId6"/>
    <p:sldId id="585" r:id="rId7"/>
    <p:sldId id="1308" r:id="rId8"/>
    <p:sldId id="1293" r:id="rId9"/>
    <p:sldId id="1754" r:id="rId10"/>
    <p:sldId id="1303" r:id="rId11"/>
    <p:sldId id="1304" r:id="rId12"/>
    <p:sldId id="1297" r:id="rId13"/>
    <p:sldId id="1306" r:id="rId14"/>
    <p:sldId id="580" r:id="rId15"/>
    <p:sldId id="1298" r:id="rId16"/>
    <p:sldId id="1288" r:id="rId17"/>
    <p:sldId id="1294" r:id="rId18"/>
    <p:sldId id="1764" r:id="rId19"/>
    <p:sldId id="568" r:id="rId20"/>
    <p:sldId id="1289" r:id="rId21"/>
    <p:sldId id="571" r:id="rId22"/>
    <p:sldId id="1765" r:id="rId23"/>
    <p:sldId id="1307" r:id="rId24"/>
    <p:sldId id="582" r:id="rId25"/>
    <p:sldId id="1291" r:id="rId26"/>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EBF5"/>
    <a:srgbClr val="FBFEDA"/>
    <a:srgbClr val="ABEF9B"/>
    <a:srgbClr val="F0FFE5"/>
    <a:srgbClr val="FFFFCC"/>
    <a:srgbClr val="95FB81"/>
    <a:srgbClr val="B0DAFA"/>
    <a:srgbClr val="0066C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447" autoAdjust="0"/>
  </p:normalViewPr>
  <p:slideViewPr>
    <p:cSldViewPr snapToGrid="0">
      <p:cViewPr>
        <p:scale>
          <a:sx n="75" d="100"/>
          <a:sy n="75" d="100"/>
        </p:scale>
        <p:origin x="1877" y="893"/>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3308" y="3"/>
            <a:ext cx="3077518" cy="511571"/>
          </a:xfrm>
          <a:prstGeom prst="rect">
            <a:avLst/>
          </a:prstGeom>
        </p:spPr>
        <p:txBody>
          <a:bodyPr vert="horz" lIns="94613" tIns="47306" rIns="94613" bIns="47306" rtlCol="0"/>
          <a:lstStyle>
            <a:lvl1pPr algn="r">
              <a:defRPr sz="1400"/>
            </a:lvl1pPr>
          </a:lstStyle>
          <a:p>
            <a:fld id="{29472AE3-829E-42FD-BDF5-9930118AE71F}" type="datetimeFigureOut">
              <a:rPr kumimoji="1" lang="ja-JP" altLang="en-US" smtClean="0"/>
              <a:t>2024/7/2</a:t>
            </a:fld>
            <a:endParaRPr kumimoji="1" lang="ja-JP" altLang="en-US"/>
          </a:p>
        </p:txBody>
      </p:sp>
      <p:sp>
        <p:nvSpPr>
          <p:cNvPr id="4" name="フッター プレースホルダー 3"/>
          <p:cNvSpPr>
            <a:spLocks noGrp="1"/>
          </p:cNvSpPr>
          <p:nvPr>
            <p:ph type="ftr" sz="quarter" idx="2"/>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3308" y="9719828"/>
            <a:ext cx="3077518" cy="511570"/>
          </a:xfrm>
          <a:prstGeom prst="rect">
            <a:avLst/>
          </a:prstGeom>
        </p:spPr>
        <p:txBody>
          <a:bodyPr vert="horz" lIns="94613" tIns="47306" rIns="94613" bIns="47306" rtlCol="0" anchor="b"/>
          <a:lstStyle>
            <a:lvl1pPr algn="r">
              <a:defRPr sz="14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308" y="3"/>
            <a:ext cx="3077518" cy="511571"/>
          </a:xfrm>
          <a:prstGeom prst="rect">
            <a:avLst/>
          </a:prstGeom>
        </p:spPr>
        <p:txBody>
          <a:bodyPr vert="horz" lIns="94613" tIns="47306" rIns="94613" bIns="47306" rtlCol="0"/>
          <a:lstStyle>
            <a:lvl1pPr algn="r">
              <a:defRPr sz="1400"/>
            </a:lvl1pPr>
          </a:lstStyle>
          <a:p>
            <a:fld id="{C66E6DC5-E089-448C-ADA9-C53EA216882B}" type="datetimeFigureOut">
              <a:rPr kumimoji="1" lang="ja-JP" altLang="en-US" smtClean="0"/>
              <a:t>2024/7/2</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613" tIns="47306" rIns="94613" bIns="47306" rtlCol="0" anchor="ctr"/>
          <a:lstStyle/>
          <a:p>
            <a:endParaRPr lang="ja-JP" altLang="en-US"/>
          </a:p>
        </p:txBody>
      </p:sp>
      <p:sp>
        <p:nvSpPr>
          <p:cNvPr id="5" name="ノート プレースホルダー 4"/>
          <p:cNvSpPr>
            <a:spLocks noGrp="1"/>
          </p:cNvSpPr>
          <p:nvPr>
            <p:ph type="body" sz="quarter" idx="3"/>
          </p:nvPr>
        </p:nvSpPr>
        <p:spPr>
          <a:xfrm>
            <a:off x="710584" y="4860730"/>
            <a:ext cx="5681316" cy="4604126"/>
          </a:xfrm>
          <a:prstGeom prst="rect">
            <a:avLst/>
          </a:prstGeom>
        </p:spPr>
        <p:txBody>
          <a:bodyPr vert="horz" lIns="94613" tIns="47306" rIns="94613" bIns="47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308" y="9719828"/>
            <a:ext cx="3077518" cy="511570"/>
          </a:xfrm>
          <a:prstGeom prst="rect">
            <a:avLst/>
          </a:prstGeom>
        </p:spPr>
        <p:txBody>
          <a:bodyPr vert="horz" lIns="94613" tIns="47306" rIns="94613" bIns="47306" rtlCol="0" anchor="b"/>
          <a:lstStyle>
            <a:lvl1pPr algn="r">
              <a:defRPr sz="14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54400">
              <a:defRPr/>
            </a:pPr>
            <a:fld id="{DFCB510D-55C8-4D3D-A366-9F41B467EC44}" type="slidenum">
              <a:rPr lang="ja-JP" altLang="en-US" sz="1100">
                <a:solidFill>
                  <a:prstClr val="black"/>
                </a:solidFill>
                <a:latin typeface="Calibri"/>
                <a:ea typeface="ＭＳ Ｐゴシック" panose="020B0600070205080204" pitchFamily="50" charset="-128"/>
              </a:rPr>
              <a:pPr defTabSz="954400">
                <a:defRPr/>
              </a:pPr>
              <a:t>50</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592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54400">
              <a:defRPr/>
            </a:pPr>
            <a:fld id="{DFCB510D-55C8-4D3D-A366-9F41B467EC44}" type="slidenum">
              <a:rPr lang="ja-JP" altLang="en-US" sz="1100">
                <a:solidFill>
                  <a:prstClr val="black"/>
                </a:solidFill>
                <a:latin typeface="Calibri"/>
                <a:ea typeface="ＭＳ Ｐゴシック" panose="020B0600070205080204" pitchFamily="50" charset="-128"/>
              </a:rPr>
              <a:pPr defTabSz="954400">
                <a:defRPr/>
              </a:pPr>
              <a:t>57</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2806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54400">
              <a:defRPr/>
            </a:pPr>
            <a:fld id="{DFCB510D-55C8-4D3D-A366-9F41B467EC44}" type="slidenum">
              <a:rPr lang="ja-JP" altLang="en-US" sz="1100">
                <a:solidFill>
                  <a:prstClr val="black"/>
                </a:solidFill>
                <a:latin typeface="Calibri"/>
                <a:ea typeface="ＭＳ Ｐゴシック" panose="020B0600070205080204" pitchFamily="50" charset="-128"/>
              </a:rPr>
              <a:pPr defTabSz="954400">
                <a:defRPr/>
              </a:pPr>
              <a:t>62</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9132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54400">
              <a:defRPr/>
            </a:pPr>
            <a:fld id="{DFCB510D-55C8-4D3D-A366-9F41B467EC44}" type="slidenum">
              <a:rPr lang="ja-JP" altLang="en-US" sz="1100">
                <a:solidFill>
                  <a:prstClr val="black"/>
                </a:solidFill>
                <a:latin typeface="Calibri"/>
                <a:ea typeface="ＭＳ Ｐゴシック" panose="020B0600070205080204" pitchFamily="50" charset="-128"/>
              </a:rPr>
              <a:pPr defTabSz="954400">
                <a:defRPr/>
              </a:pPr>
              <a:t>64</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267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54400">
              <a:defRPr/>
            </a:pPr>
            <a:fld id="{DFCB510D-55C8-4D3D-A366-9F41B467EC44}" type="slidenum">
              <a:rPr lang="ja-JP" altLang="en-US" sz="1100">
                <a:solidFill>
                  <a:prstClr val="black"/>
                </a:solidFill>
                <a:latin typeface="Calibri"/>
                <a:ea typeface="ＭＳ Ｐゴシック" panose="020B0600070205080204" pitchFamily="50" charset="-128"/>
              </a:rPr>
              <a:pPr defTabSz="954400">
                <a:defRPr/>
              </a:pPr>
              <a:t>67</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246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4C680B8D-B2E9-B2DA-0CEE-1A9EE8CD5EF2}"/>
              </a:ext>
            </a:extLst>
          </p:cNvPr>
          <p:cNvSpPr txBox="1">
            <a:spLocks/>
          </p:cNvSpPr>
          <p:nvPr/>
        </p:nvSpPr>
        <p:spPr>
          <a:xfrm>
            <a:off x="-136822"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現行動計画　見直し（案）</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2" name="サブタイトル 2">
            <a:extLst>
              <a:ext uri="{FF2B5EF4-FFF2-40B4-BE49-F238E27FC236}">
                <a16:creationId xmlns:a16="http://schemas.microsoft.com/office/drawing/2014/main" id="{30DC83FE-30B9-CAB4-B416-3C85EBCD3D1E}"/>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　大阪府都市基盤施設維持管理技術審議会　設備部会</a:t>
            </a:r>
          </a:p>
        </p:txBody>
      </p:sp>
      <p:sp>
        <p:nvSpPr>
          <p:cNvPr id="6" name="タイトル 1">
            <a:extLst>
              <a:ext uri="{FF2B5EF4-FFF2-40B4-BE49-F238E27FC236}">
                <a16:creationId xmlns:a16="http://schemas.microsoft.com/office/drawing/2014/main" id="{8B5FB6D2-E8E4-496B-9F0F-F9052DC2FAB8}"/>
              </a:ext>
            </a:extLst>
          </p:cNvPr>
          <p:cNvSpPr txBox="1">
            <a:spLocks/>
          </p:cNvSpPr>
          <p:nvPr/>
        </p:nvSpPr>
        <p:spPr>
          <a:xfrm>
            <a:off x="0" y="5005690"/>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　下水道設備編　</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341B2F0C-AACB-4E6B-A9EC-60402FA96442}"/>
              </a:ext>
            </a:extLst>
          </p:cNvPr>
          <p:cNvSpPr txBox="1"/>
          <p:nvPr/>
        </p:nvSpPr>
        <p:spPr>
          <a:xfrm>
            <a:off x="6553200" y="361240"/>
            <a:ext cx="253746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資料２－④ー１</a:t>
            </a:r>
            <a:r>
              <a:rPr kumimoji="1" lang="en-US" altLang="ja-JP" b="1" dirty="0"/>
              <a:t>】</a:t>
            </a:r>
            <a:endParaRPr kumimoji="1" lang="ja-JP" altLang="en-US" b="1" dirty="0"/>
          </a:p>
        </p:txBody>
      </p:sp>
      <p:sp>
        <p:nvSpPr>
          <p:cNvPr id="8" name="スライド番号プレースホルダー 3">
            <a:extLst>
              <a:ext uri="{FF2B5EF4-FFF2-40B4-BE49-F238E27FC236}">
                <a16:creationId xmlns:a16="http://schemas.microsoft.com/office/drawing/2014/main" id="{0541DDC7-83CC-43F3-B580-E71D54FA2906}"/>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47</a:t>
            </a:fld>
            <a:endParaRPr lang="ja-JP" altLang="en-US" dirty="0"/>
          </a:p>
        </p:txBody>
      </p:sp>
    </p:spTree>
    <p:extLst>
      <p:ext uri="{BB962C8B-B14F-4D97-AF65-F5344CB8AC3E}">
        <p14:creationId xmlns:p14="http://schemas.microsoft.com/office/powerpoint/2010/main" val="103976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extLst>
              <p:ext uri="{D42A27DB-BD31-4B8C-83A1-F6EECF244321}">
                <p14:modId xmlns:p14="http://schemas.microsoft.com/office/powerpoint/2010/main" val="251503286"/>
              </p:ext>
            </p:extLst>
          </p:nvPr>
        </p:nvGraphicFramePr>
        <p:xfrm>
          <a:off x="112183" y="557081"/>
          <a:ext cx="8913284" cy="6231344"/>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2654">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16143">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　</a:t>
                      </a:r>
                      <a:endParaRPr kumimoji="1" lang="en-US" altLang="ja-JP" sz="1400" dirty="0"/>
                    </a:p>
                    <a:p>
                      <a:pPr algn="l"/>
                      <a:r>
                        <a:rPr kumimoji="1" lang="ja-JP" altLang="en-US" sz="1400" dirty="0"/>
                        <a:t>　 </a:t>
                      </a:r>
                      <a:r>
                        <a:rPr kumimoji="1" lang="en-US" altLang="ja-JP" sz="1400" dirty="0"/>
                        <a:t>1)</a:t>
                      </a:r>
                      <a:r>
                        <a:rPr kumimoji="1" lang="ja-JP" altLang="en-US" sz="1400" dirty="0"/>
                        <a:t>点検、診断・評価の手法や体制等の充実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571970">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96CEE3F2-EEE3-4353-9BD7-1482F1087E0E}"/>
              </a:ext>
            </a:extLst>
          </p:cNvPr>
          <p:cNvPicPr>
            <a:picLocks noChangeAspect="1"/>
          </p:cNvPicPr>
          <p:nvPr/>
        </p:nvPicPr>
        <p:blipFill rotWithShape="1">
          <a:blip r:embed="rId2"/>
          <a:srcRect l="28915" t="5224" b="17543"/>
          <a:stretch/>
        </p:blipFill>
        <p:spPr>
          <a:xfrm>
            <a:off x="249644" y="1495940"/>
            <a:ext cx="4962888" cy="3076570"/>
          </a:xfrm>
          <a:prstGeom prst="rect">
            <a:avLst/>
          </a:prstGeom>
          <a:solidFill>
            <a:schemeClr val="bg1"/>
          </a:solidFill>
        </p:spPr>
      </p:pic>
      <p:sp>
        <p:nvSpPr>
          <p:cNvPr id="21" name="テキスト ボックス 20">
            <a:extLst>
              <a:ext uri="{FF2B5EF4-FFF2-40B4-BE49-F238E27FC236}">
                <a16:creationId xmlns:a16="http://schemas.microsoft.com/office/drawing/2014/main" id="{D436ED32-3630-41DD-9382-D54ADEFA16A9}"/>
              </a:ext>
            </a:extLst>
          </p:cNvPr>
          <p:cNvSpPr txBox="1"/>
          <p:nvPr/>
        </p:nvSpPr>
        <p:spPr>
          <a:xfrm>
            <a:off x="146558" y="1243294"/>
            <a:ext cx="3416320" cy="276999"/>
          </a:xfrm>
          <a:prstGeom prst="rect">
            <a:avLst/>
          </a:prstGeom>
          <a:noFill/>
        </p:spPr>
        <p:txBody>
          <a:bodyPr wrap="none" rtlCol="0">
            <a:spAutoFit/>
          </a:bodyPr>
          <a:lstStyle/>
          <a:p>
            <a:r>
              <a:rPr kumimoji="1" lang="ja-JP" altLang="en-US" sz="1200" b="1" dirty="0"/>
              <a:t>各種機械設備（機器単位）の改訂内容（抜粋）</a:t>
            </a:r>
          </a:p>
        </p:txBody>
      </p:sp>
      <p:sp>
        <p:nvSpPr>
          <p:cNvPr id="22" name="正方形/長方形 21">
            <a:extLst>
              <a:ext uri="{FF2B5EF4-FFF2-40B4-BE49-F238E27FC236}">
                <a16:creationId xmlns:a16="http://schemas.microsoft.com/office/drawing/2014/main" id="{7BD891AE-C78A-49C9-9B99-CDB67154B798}"/>
              </a:ext>
            </a:extLst>
          </p:cNvPr>
          <p:cNvSpPr/>
          <p:nvPr/>
        </p:nvSpPr>
        <p:spPr>
          <a:xfrm>
            <a:off x="238293" y="1495939"/>
            <a:ext cx="4903600" cy="30532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A1D0CA4-7E89-46BD-8417-5FAC1C94FAC1}"/>
              </a:ext>
            </a:extLst>
          </p:cNvPr>
          <p:cNvSpPr txBox="1"/>
          <p:nvPr/>
        </p:nvSpPr>
        <p:spPr>
          <a:xfrm>
            <a:off x="1640888" y="4604571"/>
            <a:ext cx="3877985" cy="2123658"/>
          </a:xfrm>
          <a:prstGeom prst="rect">
            <a:avLst/>
          </a:prstGeom>
          <a:solidFill>
            <a:schemeClr val="bg1"/>
          </a:solidFill>
          <a:ln>
            <a:solidFill>
              <a:schemeClr val="tx1"/>
            </a:solidFill>
          </a:ln>
        </p:spPr>
        <p:txBody>
          <a:bodyPr wrap="none" rtlCol="0">
            <a:spAutoFit/>
          </a:bodyPr>
          <a:lstStyle/>
          <a:p>
            <a:r>
              <a:rPr kumimoji="1" lang="ja-JP" altLang="en-US" sz="1200" dirty="0"/>
              <a:t>現計画では、健全度３の定義が「大規模修繕が必要」</a:t>
            </a:r>
            <a:endParaRPr kumimoji="1" lang="en-US" altLang="ja-JP" sz="1200" dirty="0"/>
          </a:p>
          <a:p>
            <a:r>
              <a:rPr kumimoji="1" lang="ja-JP" altLang="en-US" sz="1200" dirty="0"/>
              <a:t>「運転に支障があり</a:t>
            </a:r>
            <a:r>
              <a:rPr kumimoji="1" lang="en-US" altLang="ja-JP" sz="1200" dirty="0"/>
              <a:t>…</a:t>
            </a:r>
            <a:r>
              <a:rPr kumimoji="1" lang="ja-JP" altLang="en-US" sz="1200" dirty="0"/>
              <a:t>」「調整可能範囲を超え</a:t>
            </a:r>
            <a:r>
              <a:rPr kumimoji="1" lang="en-US" altLang="ja-JP" sz="1200" dirty="0"/>
              <a:t>…</a:t>
            </a:r>
            <a:r>
              <a:rPr kumimoji="1" lang="ja-JP" altLang="en-US" sz="1200" dirty="0"/>
              <a:t>」</a:t>
            </a:r>
            <a:endParaRPr kumimoji="1" lang="en-US" altLang="ja-JP" sz="1200" dirty="0"/>
          </a:p>
          <a:p>
            <a:r>
              <a:rPr lang="ja-JP" altLang="en-US" sz="1200" dirty="0"/>
              <a:t>などの記載になっている。</a:t>
            </a:r>
            <a:endParaRPr kumimoji="1" lang="en-US" altLang="ja-JP" sz="1200" dirty="0"/>
          </a:p>
          <a:p>
            <a:r>
              <a:rPr lang="ja-JP" altLang="en-US" sz="1200" dirty="0"/>
              <a:t>次期計画では、国基準に合わせ「機能は確保できる」</a:t>
            </a:r>
            <a:endParaRPr lang="en-US" altLang="ja-JP" sz="1200" dirty="0"/>
          </a:p>
          <a:p>
            <a:r>
              <a:rPr lang="ja-JP" altLang="en-US" sz="1200" dirty="0"/>
              <a:t>という定義とすることにより、目標管理水準以上で</a:t>
            </a:r>
            <a:endParaRPr lang="en-US" altLang="ja-JP" sz="1200" dirty="0"/>
          </a:p>
          <a:p>
            <a:r>
              <a:rPr lang="ja-JP" altLang="en-US" sz="1200" dirty="0"/>
              <a:t>管理すれば施設の機能を確保できることとなる。</a:t>
            </a:r>
            <a:endParaRPr lang="en-US" altLang="ja-JP" sz="1200" dirty="0"/>
          </a:p>
          <a:p>
            <a:endParaRPr lang="en-US" altLang="ja-JP" sz="1200" dirty="0"/>
          </a:p>
          <a:p>
            <a:r>
              <a:rPr lang="ja-JP" altLang="en-US" sz="1200" dirty="0"/>
              <a:t>下水道設備は運転管理業者による常時監視等が行わ</a:t>
            </a:r>
            <a:endParaRPr lang="en-US" altLang="ja-JP" sz="1200" dirty="0"/>
          </a:p>
          <a:p>
            <a:r>
              <a:rPr lang="ja-JP" altLang="en-US" sz="1200" dirty="0"/>
              <a:t>れており、引き続き適切な機能維持を行うこととし</a:t>
            </a:r>
            <a:endParaRPr lang="en-US" altLang="ja-JP" sz="1200" dirty="0"/>
          </a:p>
          <a:p>
            <a:r>
              <a:rPr lang="ja-JP" altLang="en-US" sz="1200" dirty="0"/>
              <a:t>たうえで、次期計画においても健全度３を目標管理</a:t>
            </a:r>
            <a:endParaRPr lang="en-US" altLang="ja-JP" sz="1200" dirty="0"/>
          </a:p>
          <a:p>
            <a:r>
              <a:rPr lang="ja-JP" altLang="en-US" sz="1200" dirty="0"/>
              <a:t>水準として設定する。</a:t>
            </a:r>
            <a:endParaRPr lang="en-US" altLang="ja-JP" sz="1200" dirty="0"/>
          </a:p>
        </p:txBody>
      </p:sp>
      <p:sp>
        <p:nvSpPr>
          <p:cNvPr id="11" name="テキスト ボックス 10">
            <a:extLst>
              <a:ext uri="{FF2B5EF4-FFF2-40B4-BE49-F238E27FC236}">
                <a16:creationId xmlns:a16="http://schemas.microsoft.com/office/drawing/2014/main" id="{10412E97-2459-4190-B747-449234C1D308}"/>
              </a:ext>
            </a:extLst>
          </p:cNvPr>
          <p:cNvSpPr txBox="1"/>
          <p:nvPr/>
        </p:nvSpPr>
        <p:spPr>
          <a:xfrm>
            <a:off x="4487918" y="3823002"/>
            <a:ext cx="1005873" cy="246221"/>
          </a:xfrm>
          <a:prstGeom prst="rect">
            <a:avLst/>
          </a:prstGeom>
          <a:noFill/>
        </p:spPr>
        <p:txBody>
          <a:bodyPr wrap="square" rtlCol="0">
            <a:spAutoFit/>
          </a:bodyPr>
          <a:lstStyle/>
          <a:p>
            <a:r>
              <a:rPr lang="ja-JP" altLang="en-US" sz="1000" dirty="0">
                <a:solidFill>
                  <a:srgbClr val="FF0000"/>
                </a:solidFill>
              </a:rPr>
              <a:t>限界管理水準</a:t>
            </a:r>
            <a:endParaRPr kumimoji="1" lang="ja-JP" altLang="en-US" sz="1000" dirty="0">
              <a:solidFill>
                <a:srgbClr val="FF0000"/>
              </a:solidFill>
            </a:endParaRPr>
          </a:p>
        </p:txBody>
      </p:sp>
      <p:sp>
        <p:nvSpPr>
          <p:cNvPr id="12" name="テキスト ボックス 11">
            <a:extLst>
              <a:ext uri="{FF2B5EF4-FFF2-40B4-BE49-F238E27FC236}">
                <a16:creationId xmlns:a16="http://schemas.microsoft.com/office/drawing/2014/main" id="{55505860-0989-41B6-BE68-461DB6B66B2C}"/>
              </a:ext>
            </a:extLst>
          </p:cNvPr>
          <p:cNvSpPr txBox="1"/>
          <p:nvPr/>
        </p:nvSpPr>
        <p:spPr>
          <a:xfrm>
            <a:off x="4501123" y="3343082"/>
            <a:ext cx="1005873" cy="246221"/>
          </a:xfrm>
          <a:prstGeom prst="rect">
            <a:avLst/>
          </a:prstGeom>
          <a:noFill/>
        </p:spPr>
        <p:txBody>
          <a:bodyPr wrap="square" rtlCol="0">
            <a:spAutoFit/>
          </a:bodyPr>
          <a:lstStyle/>
          <a:p>
            <a:r>
              <a:rPr kumimoji="1" lang="ja-JP" altLang="en-US" sz="1000" dirty="0">
                <a:solidFill>
                  <a:srgbClr val="FF0000"/>
                </a:solidFill>
              </a:rPr>
              <a:t>目標管理水準</a:t>
            </a:r>
            <a:endParaRPr kumimoji="1" lang="en-US" altLang="ja-JP" sz="1000" dirty="0">
              <a:solidFill>
                <a:srgbClr val="FF0000"/>
              </a:solidFill>
            </a:endParaRPr>
          </a:p>
        </p:txBody>
      </p:sp>
      <p:cxnSp>
        <p:nvCxnSpPr>
          <p:cNvPr id="13" name="直線コネクタ 12">
            <a:extLst>
              <a:ext uri="{FF2B5EF4-FFF2-40B4-BE49-F238E27FC236}">
                <a16:creationId xmlns:a16="http://schemas.microsoft.com/office/drawing/2014/main" id="{DC60CCF2-3CC5-4440-B7EA-C7549C1966A7}"/>
              </a:ext>
            </a:extLst>
          </p:cNvPr>
          <p:cNvCxnSpPr>
            <a:cxnSpLocks/>
          </p:cNvCxnSpPr>
          <p:nvPr/>
        </p:nvCxnSpPr>
        <p:spPr>
          <a:xfrm>
            <a:off x="256237" y="3512165"/>
            <a:ext cx="4884720" cy="110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1A2BA30-EC5A-4404-A299-06AE1AB25839}"/>
              </a:ext>
            </a:extLst>
          </p:cNvPr>
          <p:cNvCxnSpPr>
            <a:cxnSpLocks/>
          </p:cNvCxnSpPr>
          <p:nvPr/>
        </p:nvCxnSpPr>
        <p:spPr>
          <a:xfrm>
            <a:off x="242871" y="4025901"/>
            <a:ext cx="490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6B106A54-0B47-4329-9711-4130C39DBBD5}"/>
              </a:ext>
            </a:extLst>
          </p:cNvPr>
          <p:cNvPicPr>
            <a:picLocks noChangeAspect="1"/>
          </p:cNvPicPr>
          <p:nvPr/>
        </p:nvPicPr>
        <p:blipFill rotWithShape="1">
          <a:blip r:embed="rId3">
            <a:extLst>
              <a:ext uri="{28A0092B-C50C-407E-A947-70E740481C1C}">
                <a14:useLocalDpi xmlns:a14="http://schemas.microsoft.com/office/drawing/2010/main" val="0"/>
              </a:ext>
            </a:extLst>
          </a:blip>
          <a:srcRect l="10444" t="14967" r="58472" b="29576"/>
          <a:stretch/>
        </p:blipFill>
        <p:spPr>
          <a:xfrm>
            <a:off x="5697856" y="2648075"/>
            <a:ext cx="2842286" cy="3585388"/>
          </a:xfrm>
          <a:prstGeom prst="rect">
            <a:avLst/>
          </a:prstGeom>
        </p:spPr>
      </p:pic>
      <p:sp>
        <p:nvSpPr>
          <p:cNvPr id="17" name="テキスト ボックス 16">
            <a:extLst>
              <a:ext uri="{FF2B5EF4-FFF2-40B4-BE49-F238E27FC236}">
                <a16:creationId xmlns:a16="http://schemas.microsoft.com/office/drawing/2014/main" id="{BA4DF602-9056-4110-BDE4-3714451CCCA3}"/>
              </a:ext>
            </a:extLst>
          </p:cNvPr>
          <p:cNvSpPr txBox="1"/>
          <p:nvPr/>
        </p:nvSpPr>
        <p:spPr>
          <a:xfrm>
            <a:off x="7657858" y="5424657"/>
            <a:ext cx="1043065" cy="246221"/>
          </a:xfrm>
          <a:prstGeom prst="rect">
            <a:avLst/>
          </a:prstGeom>
          <a:noFill/>
        </p:spPr>
        <p:txBody>
          <a:bodyPr wrap="square" rtlCol="0">
            <a:spAutoFit/>
          </a:bodyPr>
          <a:lstStyle/>
          <a:p>
            <a:r>
              <a:rPr lang="ja-JP" altLang="en-US" sz="1000" dirty="0">
                <a:solidFill>
                  <a:srgbClr val="FF0000"/>
                </a:solidFill>
              </a:rPr>
              <a:t>限界管理水準</a:t>
            </a:r>
            <a:endParaRPr kumimoji="1" lang="ja-JP" altLang="en-US" sz="1000" dirty="0">
              <a:solidFill>
                <a:srgbClr val="FF0000"/>
              </a:solidFill>
            </a:endParaRPr>
          </a:p>
        </p:txBody>
      </p:sp>
      <p:cxnSp>
        <p:nvCxnSpPr>
          <p:cNvPr id="18" name="直線コネクタ 17">
            <a:extLst>
              <a:ext uri="{FF2B5EF4-FFF2-40B4-BE49-F238E27FC236}">
                <a16:creationId xmlns:a16="http://schemas.microsoft.com/office/drawing/2014/main" id="{2A4ECE87-41A8-4EE5-8C1A-A139E3D3B792}"/>
              </a:ext>
            </a:extLst>
          </p:cNvPr>
          <p:cNvCxnSpPr>
            <a:cxnSpLocks/>
          </p:cNvCxnSpPr>
          <p:nvPr/>
        </p:nvCxnSpPr>
        <p:spPr>
          <a:xfrm>
            <a:off x="5746222" y="4939292"/>
            <a:ext cx="2793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7C9C496-9D4B-43C2-AB60-5DDC7A6B79C5}"/>
              </a:ext>
            </a:extLst>
          </p:cNvPr>
          <p:cNvCxnSpPr>
            <a:cxnSpLocks/>
          </p:cNvCxnSpPr>
          <p:nvPr/>
        </p:nvCxnSpPr>
        <p:spPr>
          <a:xfrm>
            <a:off x="5731721" y="5632973"/>
            <a:ext cx="27857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5C37B4C-8EF0-4FB4-8A5D-608AE7D4249C}"/>
              </a:ext>
            </a:extLst>
          </p:cNvPr>
          <p:cNvSpPr txBox="1"/>
          <p:nvPr/>
        </p:nvSpPr>
        <p:spPr>
          <a:xfrm>
            <a:off x="7656802" y="4728805"/>
            <a:ext cx="1043065" cy="246221"/>
          </a:xfrm>
          <a:prstGeom prst="rect">
            <a:avLst/>
          </a:prstGeom>
          <a:noFill/>
        </p:spPr>
        <p:txBody>
          <a:bodyPr wrap="square" rtlCol="0">
            <a:spAutoFit/>
          </a:bodyPr>
          <a:lstStyle/>
          <a:p>
            <a:r>
              <a:rPr kumimoji="1" lang="ja-JP" altLang="en-US" sz="1000" dirty="0">
                <a:solidFill>
                  <a:srgbClr val="FF0000"/>
                </a:solidFill>
              </a:rPr>
              <a:t>目標管理水準</a:t>
            </a:r>
            <a:endParaRPr kumimoji="1" lang="en-US" altLang="ja-JP" sz="1000" dirty="0">
              <a:solidFill>
                <a:srgbClr val="FF0000"/>
              </a:solidFill>
            </a:endParaRPr>
          </a:p>
        </p:txBody>
      </p:sp>
      <p:sp>
        <p:nvSpPr>
          <p:cNvPr id="24" name="スライド番号プレースホルダー 3">
            <a:extLst>
              <a:ext uri="{FF2B5EF4-FFF2-40B4-BE49-F238E27FC236}">
                <a16:creationId xmlns:a16="http://schemas.microsoft.com/office/drawing/2014/main" id="{3952DCB9-65B6-4B76-869E-9FD8FF09B1F0}"/>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56</a:t>
            </a:fld>
            <a:endParaRPr kumimoji="1" lang="ja-JP" altLang="en-US" dirty="0"/>
          </a:p>
        </p:txBody>
      </p:sp>
      <p:sp>
        <p:nvSpPr>
          <p:cNvPr id="27" name="テキスト ボックス 26">
            <a:extLst>
              <a:ext uri="{FF2B5EF4-FFF2-40B4-BE49-F238E27FC236}">
                <a16:creationId xmlns:a16="http://schemas.microsoft.com/office/drawing/2014/main" id="{1F164FA6-50F4-4FBB-83AB-65B7256C30B1}"/>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
        <p:nvSpPr>
          <p:cNvPr id="23" name="正方形/長方形 22">
            <a:extLst>
              <a:ext uri="{FF2B5EF4-FFF2-40B4-BE49-F238E27FC236}">
                <a16:creationId xmlns:a16="http://schemas.microsoft.com/office/drawing/2014/main" id="{8D5BBAAD-2B28-4391-BFFE-BCBF550F32E3}"/>
              </a:ext>
            </a:extLst>
          </p:cNvPr>
          <p:cNvSpPr/>
          <p:nvPr/>
        </p:nvSpPr>
        <p:spPr>
          <a:xfrm>
            <a:off x="5697857" y="2643056"/>
            <a:ext cx="2853474" cy="36297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006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（下水道設備）</a:t>
            </a:r>
          </a:p>
        </p:txBody>
      </p:sp>
      <p:sp>
        <p:nvSpPr>
          <p:cNvPr id="4" name="テキスト ボックス 3"/>
          <p:cNvSpPr txBox="1"/>
          <p:nvPr/>
        </p:nvSpPr>
        <p:spPr>
          <a:xfrm>
            <a:off x="0" y="525123"/>
            <a:ext cx="9157855" cy="707886"/>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　</a:t>
            </a:r>
            <a:endParaRPr lang="en-US" altLang="ja-JP" sz="2000" dirty="0">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⑩</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改築において考慮すべき視点と改築判定フロー</a:t>
            </a:r>
            <a:r>
              <a:rPr kumimoji="1" lang="en-US" altLang="ja-JP"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下水道</a:t>
            </a:r>
            <a:r>
              <a:rPr lang="ja-JP" altLang="en-US" dirty="0">
                <a:latin typeface="Meiryo UI" pitchFamily="50" charset="-128"/>
                <a:ea typeface="Meiryo UI" pitchFamily="50" charset="-128"/>
                <a:cs typeface="Meiryo UI" pitchFamily="50" charset="-128"/>
              </a:rPr>
              <a:t>設備</a:t>
            </a:r>
            <a:r>
              <a:rPr kumimoji="1" lang="en-US" altLang="ja-JP"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70898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機械電気設備については、原則として、</a:t>
            </a:r>
            <a:r>
              <a:rPr lang="en-US" altLang="ja-JP" sz="1200" kern="100" dirty="0"/>
              <a:t>LCC</a:t>
            </a:r>
            <a:r>
              <a:rPr lang="ja-JP" altLang="en-US" sz="1200" kern="100" dirty="0"/>
              <a:t>比較を実施の上で改築手法を選定するが、機器点数が膨大であるため、まずは</a:t>
            </a:r>
            <a:r>
              <a:rPr lang="en-US" altLang="ja-JP" sz="1200" kern="100" dirty="0"/>
              <a:t>LCC</a:t>
            </a:r>
            <a:r>
              <a:rPr lang="ja-JP" altLang="en-US" sz="1200" kern="100" dirty="0"/>
              <a:t>比較対象機器を選定する。その選定フローは以下に示すものを基本とする。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72559F0-2CB1-4D75-940D-292C838BC9E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10A1EDDE-CE7F-487F-B70B-32855D606011}"/>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t>・判定フローは小分類単位での更新・改築を前提としたものに</a:t>
            </a:r>
            <a:endParaRPr lang="en-US" altLang="ja-JP" sz="1200" kern="100" dirty="0"/>
          </a:p>
          <a:p>
            <a:r>
              <a:rPr lang="ja-JP" altLang="en-US" sz="1200" kern="100" dirty="0"/>
              <a:t>　なっているが、中分類単位などの設備群で更新・改築を行う</a:t>
            </a:r>
            <a:endParaRPr lang="en-US" altLang="ja-JP" sz="1200" kern="100" dirty="0"/>
          </a:p>
          <a:p>
            <a:r>
              <a:rPr lang="ja-JP" altLang="en-US" sz="1200" kern="100" dirty="0"/>
              <a:t>　方が効率的・経済的な場合もある。</a:t>
            </a:r>
            <a:endParaRPr lang="en-US" altLang="ja-JP" sz="1200" kern="100" dirty="0"/>
          </a:p>
        </p:txBody>
      </p:sp>
      <p:sp>
        <p:nvSpPr>
          <p:cNvPr id="19" name="テキスト ボックス 18">
            <a:extLst>
              <a:ext uri="{FF2B5EF4-FFF2-40B4-BE49-F238E27FC236}">
                <a16:creationId xmlns:a16="http://schemas.microsoft.com/office/drawing/2014/main" id="{17814301-873A-49D2-A267-6534BFEF7FCB}"/>
              </a:ext>
            </a:extLst>
          </p:cNvPr>
          <p:cNvSpPr txBox="1"/>
          <p:nvPr/>
        </p:nvSpPr>
        <p:spPr>
          <a:xfrm>
            <a:off x="4364502" y="385507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・中分類単位などの設備群での更新・改築の判定に至るフロー</a:t>
            </a:r>
            <a:endParaRPr lang="en-US" altLang="ja-JP" sz="1200" kern="100" dirty="0">
              <a:effectLst/>
            </a:endParaRPr>
          </a:p>
          <a:p>
            <a:r>
              <a:rPr lang="ja-JP" altLang="en-US" sz="1200" kern="100" dirty="0"/>
              <a:t>　</a:t>
            </a:r>
            <a:r>
              <a:rPr lang="ja-JP" altLang="en-US" sz="1200" kern="100" dirty="0">
                <a:effectLst/>
              </a:rPr>
              <a:t>を追加する。</a:t>
            </a:r>
            <a:endParaRPr lang="en-US" altLang="ja-JP" sz="1200" kern="100" dirty="0">
              <a:effectLst/>
            </a:endParaRPr>
          </a:p>
        </p:txBody>
      </p:sp>
      <p:sp>
        <p:nvSpPr>
          <p:cNvPr id="20" name="フローチャート: 組合せ 19">
            <a:extLst>
              <a:ext uri="{FF2B5EF4-FFF2-40B4-BE49-F238E27FC236}">
                <a16:creationId xmlns:a16="http://schemas.microsoft.com/office/drawing/2014/main" id="{800D7362-2BC8-4208-A221-DC5556507CB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3CE90D90-2CE3-4238-B2B9-B6208C2937D1}"/>
              </a:ext>
            </a:extLst>
          </p:cNvPr>
          <p:cNvSpPr/>
          <p:nvPr/>
        </p:nvSpPr>
        <p:spPr>
          <a:xfrm>
            <a:off x="5702786" y="3642031"/>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6D554E0-EA37-44BA-ADC1-964597E8E44E}"/>
              </a:ext>
            </a:extLst>
          </p:cNvPr>
          <p:cNvPicPr>
            <a:picLocks noChangeAspect="1"/>
          </p:cNvPicPr>
          <p:nvPr/>
        </p:nvPicPr>
        <p:blipFill>
          <a:blip r:embed="rId3"/>
          <a:stretch>
            <a:fillRect/>
          </a:stretch>
        </p:blipFill>
        <p:spPr>
          <a:xfrm>
            <a:off x="181702" y="2254702"/>
            <a:ext cx="3611056" cy="3439920"/>
          </a:xfrm>
          <a:prstGeom prst="rect">
            <a:avLst/>
          </a:prstGeom>
          <a:solidFill>
            <a:schemeClr val="bg1"/>
          </a:solidFill>
        </p:spPr>
      </p:pic>
      <p:pic>
        <p:nvPicPr>
          <p:cNvPr id="9" name="図 8">
            <a:extLst>
              <a:ext uri="{FF2B5EF4-FFF2-40B4-BE49-F238E27FC236}">
                <a16:creationId xmlns:a16="http://schemas.microsoft.com/office/drawing/2014/main" id="{17BF2161-21AB-4E30-A627-C890DDCED5A4}"/>
              </a:ext>
            </a:extLst>
          </p:cNvPr>
          <p:cNvPicPr>
            <a:picLocks noChangeAspect="1"/>
          </p:cNvPicPr>
          <p:nvPr/>
        </p:nvPicPr>
        <p:blipFill>
          <a:blip r:embed="rId4"/>
          <a:stretch>
            <a:fillRect/>
          </a:stretch>
        </p:blipFill>
        <p:spPr>
          <a:xfrm>
            <a:off x="4650068" y="4543830"/>
            <a:ext cx="3857148" cy="2241805"/>
          </a:xfrm>
          <a:prstGeom prst="rect">
            <a:avLst/>
          </a:prstGeom>
        </p:spPr>
      </p:pic>
      <p:sp>
        <p:nvSpPr>
          <p:cNvPr id="16" name="テキスト ボックス 15">
            <a:extLst>
              <a:ext uri="{FF2B5EF4-FFF2-40B4-BE49-F238E27FC236}">
                <a16:creationId xmlns:a16="http://schemas.microsoft.com/office/drawing/2014/main" id="{F58B9357-2D64-43B9-83B4-0E46B6A9C6AE}"/>
              </a:ext>
            </a:extLst>
          </p:cNvPr>
          <p:cNvSpPr txBox="1"/>
          <p:nvPr/>
        </p:nvSpPr>
        <p:spPr>
          <a:xfrm>
            <a:off x="3938205" y="4628679"/>
            <a:ext cx="1107996" cy="369332"/>
          </a:xfrm>
          <a:prstGeom prst="rect">
            <a:avLst/>
          </a:prstGeom>
          <a:noFill/>
        </p:spPr>
        <p:txBody>
          <a:bodyPr wrap="none" rtlCol="0">
            <a:spAutoFit/>
          </a:bodyPr>
          <a:lstStyle/>
          <a:p>
            <a:r>
              <a:rPr kumimoji="1" lang="en-US" altLang="ja-JP" dirty="0"/>
              <a:t>【</a:t>
            </a:r>
            <a:r>
              <a:rPr kumimoji="1" lang="ja-JP" altLang="en-US" dirty="0"/>
              <a:t>参考</a:t>
            </a:r>
            <a:r>
              <a:rPr kumimoji="1" lang="en-US" altLang="ja-JP" dirty="0"/>
              <a:t>】</a:t>
            </a:r>
          </a:p>
        </p:txBody>
      </p:sp>
      <p:sp>
        <p:nvSpPr>
          <p:cNvPr id="22" name="スライド番号プレースホルダー 3">
            <a:extLst>
              <a:ext uri="{FF2B5EF4-FFF2-40B4-BE49-F238E27FC236}">
                <a16:creationId xmlns:a16="http://schemas.microsoft.com/office/drawing/2014/main" id="{CAE87EEA-174C-4D2E-8D61-CFECCA30A538}"/>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57</a:t>
            </a:fld>
            <a:endParaRPr kumimoji="1" lang="ja-JP" altLang="en-US" dirty="0"/>
          </a:p>
        </p:txBody>
      </p:sp>
      <p:sp>
        <p:nvSpPr>
          <p:cNvPr id="15" name="テキスト ボックス 14">
            <a:extLst>
              <a:ext uri="{FF2B5EF4-FFF2-40B4-BE49-F238E27FC236}">
                <a16:creationId xmlns:a16="http://schemas.microsoft.com/office/drawing/2014/main" id="{25D2FEC6-C495-4F59-A2A9-932EB8E20B70}"/>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315197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2B7834FB-99C5-4313-9A9E-D6A109494CD8}"/>
              </a:ext>
            </a:extLst>
          </p:cNvPr>
          <p:cNvGraphicFramePr>
            <a:graphicFrameLocks noGrp="1"/>
          </p:cNvGraphicFramePr>
          <p:nvPr/>
        </p:nvGraphicFramePr>
        <p:xfrm>
          <a:off x="454542" y="1421617"/>
          <a:ext cx="8234916" cy="5201369"/>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20892">
                <a:tc>
                  <a:txBody>
                    <a:bodyPr/>
                    <a:lstStyle/>
                    <a:p>
                      <a:r>
                        <a:rPr kumimoji="1" lang="en-US" altLang="ja-JP" sz="1200" dirty="0"/>
                        <a:t>NO.</a:t>
                      </a:r>
                      <a:endParaRPr kumimoji="1" lang="ja-JP" altLang="en-US" sz="1200" dirty="0"/>
                    </a:p>
                  </a:txBody>
                  <a:tcPr anchor="ctr"/>
                </a:tc>
                <a:tc>
                  <a:txBody>
                    <a:bodyPr/>
                    <a:lstStyle/>
                    <a:p>
                      <a:pPr algn="ctr"/>
                      <a:r>
                        <a:rPr kumimoji="1" lang="ja-JP" altLang="en-US" sz="1200" dirty="0"/>
                        <a:t>項　目</a:t>
                      </a:r>
                    </a:p>
                  </a:txBody>
                  <a:tcPr anchor="ctr"/>
                </a:tc>
                <a:tc>
                  <a:txBody>
                    <a:bodyPr/>
                    <a:lstStyle/>
                    <a:p>
                      <a:pPr algn="ctr"/>
                      <a:r>
                        <a:rPr kumimoji="1" lang="ja-JP" altLang="en-US" sz="1200" dirty="0"/>
                        <a:t>評　価</a:t>
                      </a:r>
                    </a:p>
                  </a:txBody>
                  <a:tcPr anchor="ctr"/>
                </a:tc>
                <a:tc>
                  <a:txBody>
                    <a:bodyPr/>
                    <a:lstStyle/>
                    <a:p>
                      <a:pPr algn="ctr"/>
                      <a:r>
                        <a:rPr kumimoji="1" lang="ja-JP" altLang="en-US" sz="1200" dirty="0"/>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rPr>
                        <a:t>1</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健全度評価は「健全度５～１」の５段階の評価を行っている。設備単位での健全度の定義が明確になっていない。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「ストックマネジメント手法を踏まえた下水道長寿命化計画策定に関する手引き（案）」（平成</a:t>
                      </a:r>
                      <a:r>
                        <a:rPr kumimoji="1" lang="en-US" altLang="ja-JP" sz="1200" dirty="0">
                          <a:solidFill>
                            <a:schemeClr val="accent6">
                              <a:lumMod val="75000"/>
                            </a:schemeClr>
                          </a:solidFill>
                        </a:rPr>
                        <a:t>25</a:t>
                      </a:r>
                      <a:r>
                        <a:rPr kumimoji="1" lang="ja-JP" altLang="en-US" sz="1200" dirty="0">
                          <a:solidFill>
                            <a:schemeClr val="accent6">
                              <a:lumMod val="75000"/>
                            </a:schemeClr>
                          </a:solidFill>
                        </a:rPr>
                        <a:t>年</a:t>
                      </a:r>
                      <a:r>
                        <a:rPr kumimoji="1" lang="en-US" altLang="ja-JP" sz="1200" dirty="0">
                          <a:solidFill>
                            <a:schemeClr val="accent6">
                              <a:lumMod val="75000"/>
                            </a:schemeClr>
                          </a:solidFill>
                        </a:rPr>
                        <a:t>9</a:t>
                      </a:r>
                      <a:r>
                        <a:rPr kumimoji="1" lang="ja-JP" altLang="en-US" sz="1200" dirty="0">
                          <a:solidFill>
                            <a:schemeClr val="accent6">
                              <a:lumMod val="75000"/>
                            </a:schemeClr>
                          </a:solidFill>
                        </a:rPr>
                        <a:t>月、国土交通省水管理・国土保全局下水道部）に合わせた定義とする。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accent6">
                            <a:lumMod val="75000"/>
                          </a:schemeClr>
                        </a:solidFill>
                      </a:endParaRPr>
                    </a:p>
                  </a:txBody>
                  <a:tcPr anchor="ctr"/>
                </a:tc>
                <a:tc>
                  <a:txBody>
                    <a:bodyPr/>
                    <a:lstStyle/>
                    <a:p>
                      <a:r>
                        <a:rPr kumimoji="1" lang="ja-JP" altLang="en-US" sz="2000" dirty="0"/>
                        <a:t>　</a:t>
                      </a: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rPr>
                        <a:t>2</a:t>
                      </a:r>
                      <a:endParaRPr kumimoji="1" lang="ja-JP" altLang="en-US" sz="1200" dirty="0">
                        <a:solidFill>
                          <a:schemeClr val="accent6">
                            <a:lumMod val="75000"/>
                          </a:schemeClr>
                        </a:solidFill>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目標管理水準は、</a:t>
                      </a:r>
                      <a:r>
                        <a:rPr kumimoji="1" lang="en-US" altLang="ja-JP" sz="1200" dirty="0">
                          <a:solidFill>
                            <a:schemeClr val="accent6">
                              <a:lumMod val="75000"/>
                            </a:schemeClr>
                          </a:solidFill>
                        </a:rPr>
                        <a:t>5</a:t>
                      </a:r>
                      <a:r>
                        <a:rPr kumimoji="1" lang="ja-JP" altLang="en-US" sz="1200" dirty="0">
                          <a:solidFill>
                            <a:schemeClr val="accent6">
                              <a:lumMod val="75000"/>
                            </a:schemeClr>
                          </a:solidFill>
                        </a:rPr>
                        <a:t>段階の内の上位から</a:t>
                      </a:r>
                      <a:r>
                        <a:rPr kumimoji="1" lang="en-US" altLang="ja-JP" sz="1200" dirty="0">
                          <a:solidFill>
                            <a:schemeClr val="accent6">
                              <a:lumMod val="75000"/>
                            </a:schemeClr>
                          </a:solidFill>
                        </a:rPr>
                        <a:t>3</a:t>
                      </a:r>
                      <a:r>
                        <a:rPr kumimoji="1" lang="ja-JP" altLang="en-US" sz="1200" dirty="0">
                          <a:solidFill>
                            <a:schemeClr val="accent6">
                              <a:lumMod val="75000"/>
                            </a:schemeClr>
                          </a:solidFill>
                        </a:rPr>
                        <a:t>段階目の</a:t>
                      </a:r>
                      <a:r>
                        <a:rPr kumimoji="1" lang="en-US" altLang="ja-JP" sz="1200" dirty="0">
                          <a:solidFill>
                            <a:schemeClr val="accent6">
                              <a:lumMod val="75000"/>
                            </a:schemeClr>
                          </a:solidFill>
                        </a:rPr>
                        <a:t>3</a:t>
                      </a:r>
                      <a:r>
                        <a:rPr kumimoji="1" lang="ja-JP" altLang="en-US" sz="1200" dirty="0">
                          <a:solidFill>
                            <a:schemeClr val="accent6">
                              <a:lumMod val="75000"/>
                            </a:schemeClr>
                          </a:solidFill>
                        </a:rPr>
                        <a:t>として、運転管理業者による常時監視および点検等により、確実な機能維持を行いながら、必要な補修や部分更新等を行う状態監視型の維持管理を実施している。</a:t>
                      </a:r>
                    </a:p>
                    <a:p>
                      <a:r>
                        <a:rPr kumimoji="1" lang="ja-JP" altLang="en-US" sz="1200" dirty="0">
                          <a:solidFill>
                            <a:schemeClr val="accent6">
                              <a:lumMod val="75000"/>
                            </a:schemeClr>
                          </a:solidFill>
                        </a:rPr>
                        <a:t>電気設備は、外部委託による点検にて機能維持に努めているが、状態の把握が難しいため、定期的に更新を行う時間計画型の維持管理を実施している。</a:t>
                      </a:r>
                    </a:p>
                    <a:p>
                      <a:r>
                        <a:rPr kumimoji="1" lang="ja-JP" altLang="en-US" sz="1200" dirty="0">
                          <a:solidFill>
                            <a:schemeClr val="accent6">
                              <a:lumMod val="75000"/>
                            </a:schemeClr>
                          </a:solidFill>
                        </a:rPr>
                        <a:t>ただし、上記健全度の定義見直しに合わせ、目標管理水準の設定について確認を行う。</a:t>
                      </a:r>
                    </a:p>
                    <a:p>
                      <a:endParaRPr kumimoji="1" lang="ja-JP" altLang="en-US" sz="1200" dirty="0">
                        <a:solidFill>
                          <a:schemeClr val="accent6">
                            <a:lumMod val="75000"/>
                          </a:schemeClr>
                        </a:solidFill>
                      </a:endParaRP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110268384"/>
                  </a:ext>
                </a:extLst>
              </a:tr>
              <a:tr h="68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rPr>
                        <a:t>3</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設備毎の優先順位付けは、不具合発生の可能性と社会的影響度を掛け合わせ優先順位の整理を実施している。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rPr>
                        <a:t>4</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更新判定フロー</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判定フローは小分類単位での更新・改築を前提としたものになっているが、中分類単位などの設備群で更新・改築を行う方が効率的・経済的な場合もある。</a:t>
                      </a:r>
                    </a:p>
                    <a:p>
                      <a:r>
                        <a:rPr kumimoji="1" lang="ja-JP" altLang="en-US" sz="1200" dirty="0">
                          <a:solidFill>
                            <a:schemeClr val="accent6">
                              <a:lumMod val="75000"/>
                            </a:schemeClr>
                          </a:solidFill>
                        </a:rPr>
                        <a:t>より維持管理コストを意識したフローへの見直しを行う。</a:t>
                      </a: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3012228867"/>
                  </a:ext>
                </a:extLst>
              </a:tr>
            </a:tbl>
          </a:graphicData>
        </a:graphic>
      </p:graphicFrame>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共通課題の検証（下水道設備）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EC922FD-6CCF-4D69-AF9D-3B5F7453D4B2}"/>
              </a:ext>
            </a:extLst>
          </p:cNvPr>
          <p:cNvSpPr/>
          <p:nvPr/>
        </p:nvSpPr>
        <p:spPr>
          <a:xfrm>
            <a:off x="468719" y="5501149"/>
            <a:ext cx="8220739" cy="1123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a:extLst>
              <a:ext uri="{FF2B5EF4-FFF2-40B4-BE49-F238E27FC236}">
                <a16:creationId xmlns:a16="http://schemas.microsoft.com/office/drawing/2014/main" id="{D43A4462-7513-444C-B5E7-3756CDD0AC76}"/>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58</a:t>
            </a:fld>
            <a:endParaRPr kumimoji="1" lang="ja-JP" altLang="en-US" dirty="0"/>
          </a:p>
        </p:txBody>
      </p:sp>
      <p:sp>
        <p:nvSpPr>
          <p:cNvPr id="12" name="テキスト ボックス 11">
            <a:extLst>
              <a:ext uri="{FF2B5EF4-FFF2-40B4-BE49-F238E27FC236}">
                <a16:creationId xmlns:a16="http://schemas.microsoft.com/office/drawing/2014/main" id="{CD74E3E1-8554-493F-91C2-55399C0BBC64}"/>
              </a:ext>
            </a:extLst>
          </p:cNvPr>
          <p:cNvSpPr txBox="1"/>
          <p:nvPr/>
        </p:nvSpPr>
        <p:spPr>
          <a:xfrm>
            <a:off x="7625794" y="90273"/>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112117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7"/>
          <a:ext cx="8913284" cy="6199320"/>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25368">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5764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効率的・効果的な維持管理の推進（機械電気設備編）</a:t>
                      </a:r>
                      <a:endPar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）施設特性に応じた維持管理手法の体系化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397502">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4" name="図 3">
            <a:extLst>
              <a:ext uri="{FF2B5EF4-FFF2-40B4-BE49-F238E27FC236}">
                <a16:creationId xmlns:a16="http://schemas.microsoft.com/office/drawing/2014/main" id="{926F1789-F125-475B-92A7-C155E666F2CA}"/>
              </a:ext>
            </a:extLst>
          </p:cNvPr>
          <p:cNvPicPr>
            <a:picLocks noChangeAspect="1"/>
          </p:cNvPicPr>
          <p:nvPr/>
        </p:nvPicPr>
        <p:blipFill rotWithShape="1">
          <a:blip r:embed="rId2">
            <a:extLst>
              <a:ext uri="{28A0092B-C50C-407E-A947-70E740481C1C}">
                <a14:useLocalDpi xmlns:a14="http://schemas.microsoft.com/office/drawing/2010/main" val="0"/>
              </a:ext>
            </a:extLst>
          </a:blip>
          <a:srcRect l="4955" t="4047" r="9029" b="8759"/>
          <a:stretch/>
        </p:blipFill>
        <p:spPr>
          <a:xfrm>
            <a:off x="475199" y="1454577"/>
            <a:ext cx="3427201" cy="4913780"/>
          </a:xfrm>
          <a:prstGeom prst="rect">
            <a:avLst/>
          </a:prstGeom>
        </p:spPr>
      </p:pic>
      <p:sp>
        <p:nvSpPr>
          <p:cNvPr id="8" name="テキスト ボックス 7">
            <a:extLst>
              <a:ext uri="{FF2B5EF4-FFF2-40B4-BE49-F238E27FC236}">
                <a16:creationId xmlns:a16="http://schemas.microsoft.com/office/drawing/2014/main" id="{5FBBC70A-9CFF-46D7-BBB3-0C8042B3984F}"/>
              </a:ext>
            </a:extLst>
          </p:cNvPr>
          <p:cNvSpPr txBox="1"/>
          <p:nvPr/>
        </p:nvSpPr>
        <p:spPr>
          <a:xfrm>
            <a:off x="475199" y="5477502"/>
            <a:ext cx="4339650" cy="1200329"/>
          </a:xfrm>
          <a:prstGeom prst="rect">
            <a:avLst/>
          </a:prstGeom>
          <a:solidFill>
            <a:schemeClr val="bg1"/>
          </a:solidFill>
          <a:ln>
            <a:solidFill>
              <a:schemeClr val="tx1"/>
            </a:solidFill>
          </a:ln>
        </p:spPr>
        <p:txBody>
          <a:bodyPr wrap="none" rtlCol="0">
            <a:spAutoFit/>
          </a:bodyPr>
          <a:lstStyle/>
          <a:p>
            <a:r>
              <a:rPr lang="ja-JP" altLang="en-US" sz="1200" dirty="0"/>
              <a:t>次期計画では、国基準に記載の内容に合わせ、</a:t>
            </a:r>
            <a:endParaRPr lang="en-US" altLang="ja-JP" sz="1200" dirty="0"/>
          </a:p>
          <a:p>
            <a:r>
              <a:rPr lang="ja-JP" altLang="en-US" sz="1200" dirty="0"/>
              <a:t>個々の設備対策だけでなく、設備群として総合的な検討を</a:t>
            </a:r>
            <a:endParaRPr lang="en-US" altLang="ja-JP" sz="1200" dirty="0"/>
          </a:p>
          <a:p>
            <a:r>
              <a:rPr lang="ja-JP" altLang="en-US" sz="1200" dirty="0"/>
              <a:t>行うこととする旨を追記。</a:t>
            </a:r>
            <a:endParaRPr lang="en-US" altLang="ja-JP" sz="1200" dirty="0"/>
          </a:p>
          <a:p>
            <a:r>
              <a:rPr lang="ja-JP" altLang="en-US" sz="1200" dirty="0"/>
              <a:t>次期計画では、次ページからのフローで対象機器と</a:t>
            </a:r>
            <a:endParaRPr lang="en-US" altLang="ja-JP" sz="1200" dirty="0"/>
          </a:p>
          <a:p>
            <a:r>
              <a:rPr lang="ja-JP" altLang="en-US" sz="1200" dirty="0"/>
              <a:t>改築手法を選定した後も、コストの縮減が見込まれる場合は</a:t>
            </a:r>
            <a:endParaRPr lang="en-US" altLang="ja-JP" sz="1200" dirty="0"/>
          </a:p>
          <a:p>
            <a:r>
              <a:rPr lang="ja-JP" altLang="en-US" sz="1200" dirty="0"/>
              <a:t>設備群での検討を必要に応じ行うすることとする。</a:t>
            </a:r>
            <a:endParaRPr lang="en-US" altLang="ja-JP" sz="1200" dirty="0"/>
          </a:p>
        </p:txBody>
      </p:sp>
      <p:pic>
        <p:nvPicPr>
          <p:cNvPr id="11" name="図 10">
            <a:extLst>
              <a:ext uri="{FF2B5EF4-FFF2-40B4-BE49-F238E27FC236}">
                <a16:creationId xmlns:a16="http://schemas.microsoft.com/office/drawing/2014/main" id="{420501A5-8328-4905-8E9B-060D787EF34C}"/>
              </a:ext>
            </a:extLst>
          </p:cNvPr>
          <p:cNvPicPr>
            <a:picLocks noChangeAspect="1"/>
          </p:cNvPicPr>
          <p:nvPr/>
        </p:nvPicPr>
        <p:blipFill rotWithShape="1">
          <a:blip r:embed="rId3">
            <a:extLst>
              <a:ext uri="{28A0092B-C50C-407E-A947-70E740481C1C}">
                <a14:useLocalDpi xmlns:a14="http://schemas.microsoft.com/office/drawing/2010/main" val="0"/>
              </a:ext>
            </a:extLst>
          </a:blip>
          <a:srcRect l="9534" t="3637" r="9524" b="6532"/>
          <a:stretch/>
        </p:blipFill>
        <p:spPr>
          <a:xfrm>
            <a:off x="5008054" y="1454575"/>
            <a:ext cx="3372746" cy="5294149"/>
          </a:xfrm>
          <a:prstGeom prst="rect">
            <a:avLst/>
          </a:prstGeom>
        </p:spPr>
      </p:pic>
      <p:sp>
        <p:nvSpPr>
          <p:cNvPr id="9" name="正方形/長方形 8">
            <a:extLst>
              <a:ext uri="{FF2B5EF4-FFF2-40B4-BE49-F238E27FC236}">
                <a16:creationId xmlns:a16="http://schemas.microsoft.com/office/drawing/2014/main" id="{045349A7-D7E8-422E-9766-8BF16973859E}"/>
              </a:ext>
            </a:extLst>
          </p:cNvPr>
          <p:cNvSpPr/>
          <p:nvPr/>
        </p:nvSpPr>
        <p:spPr>
          <a:xfrm>
            <a:off x="5089573" y="5294773"/>
            <a:ext cx="3224107" cy="126494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DC687FA7-4E69-4A1F-B1F2-8E9FEBBB0D05}"/>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59</a:t>
            </a:fld>
            <a:endParaRPr kumimoji="1" lang="ja-JP" altLang="en-US" dirty="0"/>
          </a:p>
        </p:txBody>
      </p:sp>
      <p:sp>
        <p:nvSpPr>
          <p:cNvPr id="12" name="テキスト ボックス 11">
            <a:extLst>
              <a:ext uri="{FF2B5EF4-FFF2-40B4-BE49-F238E27FC236}">
                <a16:creationId xmlns:a16="http://schemas.microsoft.com/office/drawing/2014/main" id="{17173715-8C4D-44FB-8881-184F43B5CAAD}"/>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330589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5358" y="614200"/>
          <a:ext cx="8913284" cy="6201877"/>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29029">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681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効率的・効果的な維持管理の推進（機械電気設備編）</a:t>
                      </a:r>
                      <a:endPar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）施設特性に応じた維持管理手法の体系化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485168">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13" name="図 12">
            <a:extLst>
              <a:ext uri="{FF2B5EF4-FFF2-40B4-BE49-F238E27FC236}">
                <a16:creationId xmlns:a16="http://schemas.microsoft.com/office/drawing/2014/main" id="{BE5D4CD4-FDED-4FF2-8D36-5B513B1AC688}"/>
              </a:ext>
            </a:extLst>
          </p:cNvPr>
          <p:cNvPicPr>
            <a:picLocks noChangeAspect="1"/>
          </p:cNvPicPr>
          <p:nvPr/>
        </p:nvPicPr>
        <p:blipFill rotWithShape="1">
          <a:blip r:embed="rId2">
            <a:extLst>
              <a:ext uri="{28A0092B-C50C-407E-A947-70E740481C1C}">
                <a14:useLocalDpi xmlns:a14="http://schemas.microsoft.com/office/drawing/2010/main" val="0"/>
              </a:ext>
            </a:extLst>
          </a:blip>
          <a:srcRect l="8333" t="4601" r="8609" b="18460"/>
          <a:stretch/>
        </p:blipFill>
        <p:spPr>
          <a:xfrm>
            <a:off x="254429" y="1400358"/>
            <a:ext cx="3999164" cy="5239710"/>
          </a:xfrm>
          <a:prstGeom prst="rect">
            <a:avLst/>
          </a:prstGeom>
        </p:spPr>
      </p:pic>
      <p:sp>
        <p:nvSpPr>
          <p:cNvPr id="7" name="テキスト ボックス 6">
            <a:extLst>
              <a:ext uri="{FF2B5EF4-FFF2-40B4-BE49-F238E27FC236}">
                <a16:creationId xmlns:a16="http://schemas.microsoft.com/office/drawing/2014/main" id="{2242606B-34B5-48FF-82E0-24F40D9E9ECF}"/>
              </a:ext>
            </a:extLst>
          </p:cNvPr>
          <p:cNvSpPr txBox="1"/>
          <p:nvPr/>
        </p:nvSpPr>
        <p:spPr>
          <a:xfrm>
            <a:off x="540177" y="5660739"/>
            <a:ext cx="4139275" cy="1015663"/>
          </a:xfrm>
          <a:prstGeom prst="rect">
            <a:avLst/>
          </a:prstGeom>
          <a:solidFill>
            <a:schemeClr val="bg1"/>
          </a:solidFill>
          <a:ln>
            <a:solidFill>
              <a:schemeClr val="tx1"/>
            </a:solidFill>
          </a:ln>
        </p:spPr>
        <p:txBody>
          <a:bodyPr wrap="none" rtlCol="0">
            <a:spAutoFit/>
          </a:bodyPr>
          <a:lstStyle/>
          <a:p>
            <a:r>
              <a:rPr lang="ja-JP" altLang="en-US" sz="1200" dirty="0"/>
              <a:t>次期計画では、中分類単位でのフローを見直すことで、</a:t>
            </a:r>
            <a:endParaRPr lang="en-US" altLang="ja-JP" sz="1200" dirty="0"/>
          </a:p>
          <a:p>
            <a:r>
              <a:rPr lang="ja-JP" altLang="en-US" sz="1200" dirty="0"/>
              <a:t>前頁記載の内容と合わせ、</a:t>
            </a:r>
            <a:r>
              <a:rPr lang="en-US" altLang="ja-JP" sz="1200" dirty="0"/>
              <a:t>LCC</a:t>
            </a:r>
            <a:r>
              <a:rPr lang="ja-JP" altLang="en-US" sz="1200" dirty="0"/>
              <a:t>の縮減が見込まれる場合は</a:t>
            </a:r>
            <a:endParaRPr lang="en-US" altLang="ja-JP" sz="1200" dirty="0"/>
          </a:p>
          <a:p>
            <a:r>
              <a:rPr lang="ja-JP" altLang="en-US" sz="1200" dirty="0"/>
              <a:t>設備群でも更新を行えるフローとする。</a:t>
            </a:r>
            <a:endParaRPr lang="en-US" altLang="ja-JP" sz="1200" dirty="0"/>
          </a:p>
          <a:p>
            <a:r>
              <a:rPr lang="ja-JP" altLang="en-US" sz="1200" dirty="0"/>
              <a:t>また、「法改正等で規制に抵触」が設備の劣化状況等を</a:t>
            </a:r>
            <a:endParaRPr lang="en-US" altLang="ja-JP" sz="1200" dirty="0"/>
          </a:p>
          <a:p>
            <a:r>
              <a:rPr lang="ja-JP" altLang="en-US" sz="1200" dirty="0"/>
              <a:t>考慮するフローに含まれていたため、フロー外に記載。</a:t>
            </a:r>
            <a:endParaRPr lang="en-US" altLang="ja-JP" sz="1200" dirty="0"/>
          </a:p>
        </p:txBody>
      </p:sp>
      <p:sp>
        <p:nvSpPr>
          <p:cNvPr id="11" name="正方形/長方形 10">
            <a:extLst>
              <a:ext uri="{FF2B5EF4-FFF2-40B4-BE49-F238E27FC236}">
                <a16:creationId xmlns:a16="http://schemas.microsoft.com/office/drawing/2014/main" id="{FC3D48B1-7383-4B49-9151-3824D4892A37}"/>
              </a:ext>
            </a:extLst>
          </p:cNvPr>
          <p:cNvSpPr/>
          <p:nvPr/>
        </p:nvSpPr>
        <p:spPr>
          <a:xfrm>
            <a:off x="2462673" y="5055565"/>
            <a:ext cx="1072464" cy="114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53132F7A-0D0A-4B7C-AD25-BCE9399D4AC2}"/>
              </a:ext>
            </a:extLst>
          </p:cNvPr>
          <p:cNvPicPr>
            <a:picLocks noChangeAspect="1"/>
          </p:cNvPicPr>
          <p:nvPr/>
        </p:nvPicPr>
        <p:blipFill rotWithShape="1">
          <a:blip r:embed="rId3">
            <a:extLst>
              <a:ext uri="{28A0092B-C50C-407E-A947-70E740481C1C}">
                <a14:useLocalDpi xmlns:a14="http://schemas.microsoft.com/office/drawing/2010/main" val="0"/>
              </a:ext>
            </a:extLst>
          </a:blip>
          <a:srcRect l="11410" t="4198" r="11026" b="12222"/>
          <a:stretch/>
        </p:blipFill>
        <p:spPr>
          <a:xfrm>
            <a:off x="5044773" y="1380069"/>
            <a:ext cx="3502932" cy="5338668"/>
          </a:xfrm>
          <a:prstGeom prst="rect">
            <a:avLst/>
          </a:prstGeom>
        </p:spPr>
      </p:pic>
      <p:sp>
        <p:nvSpPr>
          <p:cNvPr id="4" name="正方形/長方形 3">
            <a:extLst>
              <a:ext uri="{FF2B5EF4-FFF2-40B4-BE49-F238E27FC236}">
                <a16:creationId xmlns:a16="http://schemas.microsoft.com/office/drawing/2014/main" id="{44BAF005-CC2B-09C3-704D-BDA30A2D642C}"/>
              </a:ext>
            </a:extLst>
          </p:cNvPr>
          <p:cNvSpPr/>
          <p:nvPr/>
        </p:nvSpPr>
        <p:spPr>
          <a:xfrm>
            <a:off x="5000498" y="1776270"/>
            <a:ext cx="3610083" cy="310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B8982A3-6393-40A1-9DBD-E7764BCA1A4D}"/>
              </a:ext>
            </a:extLst>
          </p:cNvPr>
          <p:cNvSpPr/>
          <p:nvPr/>
        </p:nvSpPr>
        <p:spPr>
          <a:xfrm>
            <a:off x="6855884" y="5420164"/>
            <a:ext cx="1691821" cy="481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E5E7F93-AFC3-4BC9-A2BD-5A130A9410EE}"/>
              </a:ext>
            </a:extLst>
          </p:cNvPr>
          <p:cNvSpPr/>
          <p:nvPr/>
        </p:nvSpPr>
        <p:spPr>
          <a:xfrm>
            <a:off x="5271776" y="5412834"/>
            <a:ext cx="1361490" cy="428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7F75751-0169-48A3-942A-A1D61F2A6DE8}"/>
              </a:ext>
            </a:extLst>
          </p:cNvPr>
          <p:cNvSpPr/>
          <p:nvPr/>
        </p:nvSpPr>
        <p:spPr>
          <a:xfrm>
            <a:off x="2463872" y="5251165"/>
            <a:ext cx="1265727" cy="114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3">
            <a:extLst>
              <a:ext uri="{FF2B5EF4-FFF2-40B4-BE49-F238E27FC236}">
                <a16:creationId xmlns:a16="http://schemas.microsoft.com/office/drawing/2014/main" id="{66EB28C7-DCE1-4C64-992A-34A1644DA23A}"/>
              </a:ext>
            </a:extLst>
          </p:cNvPr>
          <p:cNvSpPr>
            <a:spLocks noGrp="1"/>
          </p:cNvSpPr>
          <p:nvPr>
            <p:ph type="sldNum" sz="quarter" idx="12"/>
          </p:nvPr>
        </p:nvSpPr>
        <p:spPr>
          <a:xfrm>
            <a:off x="8483600" y="6458039"/>
            <a:ext cx="660400" cy="365125"/>
          </a:xfrm>
        </p:spPr>
        <p:txBody>
          <a:bodyPr/>
          <a:lstStyle/>
          <a:p>
            <a:fld id="{682EF9F9-C4E8-46B2-BBF1-33E3162B856A}" type="slidenum">
              <a:rPr kumimoji="1" lang="ja-JP" altLang="en-US" smtClean="0"/>
              <a:t>60</a:t>
            </a:fld>
            <a:endParaRPr kumimoji="1" lang="ja-JP" altLang="en-US" dirty="0"/>
          </a:p>
        </p:txBody>
      </p:sp>
      <p:sp>
        <p:nvSpPr>
          <p:cNvPr id="2" name="テキスト ボックス 1">
            <a:extLst>
              <a:ext uri="{FF2B5EF4-FFF2-40B4-BE49-F238E27FC236}">
                <a16:creationId xmlns:a16="http://schemas.microsoft.com/office/drawing/2014/main" id="{ADFD80AD-E37B-C7C9-8AC2-1D73D4ADE5CA}"/>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383627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149823"/>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26943">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639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5.</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効率的・効果的な維持管理の推進（機械電気設備編）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）施設特性に応じた維持管理手法の体系化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435200">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7" name="図 6">
            <a:extLst>
              <a:ext uri="{FF2B5EF4-FFF2-40B4-BE49-F238E27FC236}">
                <a16:creationId xmlns:a16="http://schemas.microsoft.com/office/drawing/2014/main" id="{D73F7C24-148A-47D4-8389-BEF0BB5C903C}"/>
              </a:ext>
            </a:extLst>
          </p:cNvPr>
          <p:cNvPicPr>
            <a:picLocks noChangeAspect="1"/>
          </p:cNvPicPr>
          <p:nvPr/>
        </p:nvPicPr>
        <p:blipFill rotWithShape="1">
          <a:blip r:embed="rId2">
            <a:extLst>
              <a:ext uri="{28A0092B-C50C-407E-A947-70E740481C1C}">
                <a14:useLocalDpi xmlns:a14="http://schemas.microsoft.com/office/drawing/2010/main" val="0"/>
              </a:ext>
            </a:extLst>
          </a:blip>
          <a:srcRect t="3798" b="6231"/>
          <a:stretch/>
        </p:blipFill>
        <p:spPr>
          <a:xfrm>
            <a:off x="323271" y="1391920"/>
            <a:ext cx="4127714" cy="5252540"/>
          </a:xfrm>
          <a:prstGeom prst="rect">
            <a:avLst/>
          </a:prstGeom>
        </p:spPr>
      </p:pic>
      <p:pic>
        <p:nvPicPr>
          <p:cNvPr id="4" name="図 3">
            <a:extLst>
              <a:ext uri="{FF2B5EF4-FFF2-40B4-BE49-F238E27FC236}">
                <a16:creationId xmlns:a16="http://schemas.microsoft.com/office/drawing/2014/main" id="{826BE6C3-4A75-47E6-B4FA-A7B00B49EA7B}"/>
              </a:ext>
            </a:extLst>
          </p:cNvPr>
          <p:cNvPicPr>
            <a:picLocks noChangeAspect="1"/>
          </p:cNvPicPr>
          <p:nvPr/>
        </p:nvPicPr>
        <p:blipFill rotWithShape="1">
          <a:blip r:embed="rId3">
            <a:extLst>
              <a:ext uri="{28A0092B-C50C-407E-A947-70E740481C1C}">
                <a14:useLocalDpi xmlns:a14="http://schemas.microsoft.com/office/drawing/2010/main" val="0"/>
              </a:ext>
            </a:extLst>
          </a:blip>
          <a:srcRect l="10205" t="3113" r="9760" b="6197"/>
          <a:stretch/>
        </p:blipFill>
        <p:spPr>
          <a:xfrm>
            <a:off x="5061556" y="1334978"/>
            <a:ext cx="3312973" cy="5309482"/>
          </a:xfrm>
          <a:prstGeom prst="rect">
            <a:avLst/>
          </a:prstGeom>
        </p:spPr>
      </p:pic>
      <p:sp>
        <p:nvSpPr>
          <p:cNvPr id="8" name="正方形/長方形 7">
            <a:extLst>
              <a:ext uri="{FF2B5EF4-FFF2-40B4-BE49-F238E27FC236}">
                <a16:creationId xmlns:a16="http://schemas.microsoft.com/office/drawing/2014/main" id="{5DD75737-8D4F-4089-868C-A1D2527B7F76}"/>
              </a:ext>
            </a:extLst>
          </p:cNvPr>
          <p:cNvSpPr/>
          <p:nvPr/>
        </p:nvSpPr>
        <p:spPr>
          <a:xfrm>
            <a:off x="7123519" y="3180122"/>
            <a:ext cx="1239521" cy="7357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42086BD-B27E-46F9-BF43-2716243312AB}"/>
              </a:ext>
            </a:extLst>
          </p:cNvPr>
          <p:cNvSpPr/>
          <p:nvPr/>
        </p:nvSpPr>
        <p:spPr>
          <a:xfrm>
            <a:off x="2773679" y="3400564"/>
            <a:ext cx="1239521" cy="73572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7BC5F81-FA35-40B5-A12C-D122978052CC}"/>
              </a:ext>
            </a:extLst>
          </p:cNvPr>
          <p:cNvSpPr txBox="1"/>
          <p:nvPr/>
        </p:nvSpPr>
        <p:spPr>
          <a:xfrm>
            <a:off x="2242867" y="5786711"/>
            <a:ext cx="4647426" cy="646331"/>
          </a:xfrm>
          <a:prstGeom prst="rect">
            <a:avLst/>
          </a:prstGeom>
          <a:solidFill>
            <a:schemeClr val="bg1"/>
          </a:solidFill>
          <a:ln>
            <a:solidFill>
              <a:schemeClr val="tx1"/>
            </a:solidFill>
          </a:ln>
        </p:spPr>
        <p:txBody>
          <a:bodyPr wrap="none" rtlCol="0">
            <a:spAutoFit/>
          </a:bodyPr>
          <a:lstStyle/>
          <a:p>
            <a:r>
              <a:rPr lang="ja-JP" altLang="en-US" sz="1200" dirty="0"/>
              <a:t>次期計画では、小分類単位でのフローを見直すことで、</a:t>
            </a:r>
            <a:endParaRPr lang="en-US" altLang="ja-JP" sz="1200" dirty="0"/>
          </a:p>
          <a:p>
            <a:r>
              <a:rPr lang="ja-JP" altLang="en-US" sz="1200" dirty="0"/>
              <a:t>目標寿命を迎えた設備であっても、部品交換による改築と更新の</a:t>
            </a:r>
            <a:endParaRPr lang="en-US" altLang="ja-JP" sz="1200" dirty="0"/>
          </a:p>
          <a:p>
            <a:r>
              <a:rPr lang="ja-JP" altLang="en-US" sz="1200" dirty="0"/>
              <a:t>どちらがコスト低減できるか検討し、判定できるフローとする。</a:t>
            </a:r>
            <a:endParaRPr lang="en-US" altLang="ja-JP" sz="1200" dirty="0"/>
          </a:p>
        </p:txBody>
      </p:sp>
      <p:sp>
        <p:nvSpPr>
          <p:cNvPr id="10" name="スライド番号プレースホルダー 3">
            <a:extLst>
              <a:ext uri="{FF2B5EF4-FFF2-40B4-BE49-F238E27FC236}">
                <a16:creationId xmlns:a16="http://schemas.microsoft.com/office/drawing/2014/main" id="{0E956509-B630-4FE8-AE01-BE78026B552D}"/>
              </a:ext>
            </a:extLst>
          </p:cNvPr>
          <p:cNvSpPr>
            <a:spLocks noGrp="1"/>
          </p:cNvSpPr>
          <p:nvPr>
            <p:ph type="sldNum" sz="quarter" idx="12"/>
          </p:nvPr>
        </p:nvSpPr>
        <p:spPr>
          <a:xfrm>
            <a:off x="8483600" y="6458039"/>
            <a:ext cx="660400" cy="365125"/>
          </a:xfrm>
        </p:spPr>
        <p:txBody>
          <a:bodyPr/>
          <a:lstStyle/>
          <a:p>
            <a:fld id="{682EF9F9-C4E8-46B2-BBF1-33E3162B856A}" type="slidenum">
              <a:rPr kumimoji="1" lang="ja-JP" altLang="en-US" smtClean="0"/>
              <a:t>61</a:t>
            </a:fld>
            <a:endParaRPr kumimoji="1" lang="ja-JP" altLang="en-US" dirty="0"/>
          </a:p>
        </p:txBody>
      </p:sp>
      <p:sp>
        <p:nvSpPr>
          <p:cNvPr id="11" name="テキスト ボックス 10">
            <a:extLst>
              <a:ext uri="{FF2B5EF4-FFF2-40B4-BE49-F238E27FC236}">
                <a16:creationId xmlns:a16="http://schemas.microsoft.com/office/drawing/2014/main" id="{D97A02EA-B6B6-422A-A17C-33A9FB1B546C}"/>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04116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（下水道設備）</a:t>
            </a:r>
          </a:p>
        </p:txBody>
      </p:sp>
      <p:sp>
        <p:nvSpPr>
          <p:cNvPr id="4" name="テキスト ボックス 3"/>
          <p:cNvSpPr txBox="1"/>
          <p:nvPr/>
        </p:nvSpPr>
        <p:spPr>
          <a:xfrm>
            <a:off x="0" y="525123"/>
            <a:ext cx="9144000" cy="707886"/>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第１回</a:t>
            </a:r>
            <a:r>
              <a:rPr lang="ja-JP" altLang="en-US" sz="2000" dirty="0">
                <a:latin typeface="Meiryo UI" pitchFamily="50" charset="-128"/>
                <a:ea typeface="Meiryo UI" pitchFamily="50" charset="-128"/>
                <a:cs typeface="Meiryo UI" pitchFamily="50" charset="-128"/>
              </a:rPr>
              <a:t>設備部会資料</a:t>
            </a:r>
            <a:r>
              <a:rPr lang="en-US" altLang="ja-JP" sz="2000" dirty="0">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⑪種々の観点からの機械電気設備の寿命</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下水道</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251427"/>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の劣化・損傷状況は、利用環境等の影響を受けるため、寿命を一律に定めることは困難である。しかしながら、更新の検討を行うための一つの目安として、公会計（減価償却の観点）や国の基準による耐用年数、過去からの使用実績などの考え方があ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種々の観点からの機械電気設備の寿命等は次に示すとおりとする。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55974" y="312040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・同じ設備分類内で、寿命が異なるものが存在するが、類似</a:t>
            </a:r>
            <a:endParaRPr lang="en-US" altLang="ja-JP" sz="1200" kern="100" dirty="0">
              <a:effectLst/>
            </a:endParaRPr>
          </a:p>
          <a:p>
            <a:r>
              <a:rPr lang="ja-JP" altLang="en-US" sz="1200" kern="100" dirty="0"/>
              <a:t>　</a:t>
            </a:r>
            <a:r>
              <a:rPr lang="ja-JP" altLang="en-US" sz="1200" kern="100" dirty="0">
                <a:effectLst/>
              </a:rPr>
              <a:t>設備の年数設定を参考に管理をしているものがある。</a:t>
            </a:r>
            <a:endParaRPr lang="en-US" altLang="ja-JP" sz="1200" kern="100" dirty="0">
              <a:effectLst/>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72692" y="492178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・設備分類を細分化、追加することで、より適切な目標寿命の</a:t>
            </a:r>
            <a:endParaRPr lang="en-US" altLang="ja-JP" sz="1200" kern="100" dirty="0">
              <a:effectLst/>
            </a:endParaRPr>
          </a:p>
          <a:p>
            <a:r>
              <a:rPr lang="ja-JP" altLang="en-US" sz="1200" kern="100" dirty="0"/>
              <a:t>　設定を行うなど、更に</a:t>
            </a:r>
            <a:r>
              <a:rPr lang="ja-JP" altLang="en-US" sz="1200" kern="100" dirty="0">
                <a:effectLst/>
              </a:rPr>
              <a:t>効率的・効果的な維持管理を目指す。</a:t>
            </a:r>
            <a:endParaRPr lang="en-US" altLang="ja-JP" sz="1200" kern="100" dirty="0"/>
          </a:p>
          <a:p>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20649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46568" y="439128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5D1AAB5-C6D6-4B56-B0EC-50027C47CDA1}"/>
              </a:ext>
            </a:extLst>
          </p:cNvPr>
          <p:cNvSpPr txBox="1"/>
          <p:nvPr/>
        </p:nvSpPr>
        <p:spPr>
          <a:xfrm>
            <a:off x="4372692" y="1281316"/>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フローチャート: 組合せ 16">
            <a:extLst>
              <a:ext uri="{FF2B5EF4-FFF2-40B4-BE49-F238E27FC236}">
                <a16:creationId xmlns:a16="http://schemas.microsoft.com/office/drawing/2014/main" id="{184A57A2-B586-44AD-84BA-6E57B39FD02C}"/>
              </a:ext>
            </a:extLst>
          </p:cNvPr>
          <p:cNvSpPr/>
          <p:nvPr/>
        </p:nvSpPr>
        <p:spPr>
          <a:xfrm>
            <a:off x="5702786" y="266204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83DD6614-29B3-47E9-9963-B7925F4DF060}"/>
              </a:ext>
            </a:extLst>
          </p:cNvPr>
          <p:cNvPicPr>
            <a:picLocks noChangeAspect="1"/>
          </p:cNvPicPr>
          <p:nvPr/>
        </p:nvPicPr>
        <p:blipFill>
          <a:blip r:embed="rId3"/>
          <a:stretch>
            <a:fillRect/>
          </a:stretch>
        </p:blipFill>
        <p:spPr>
          <a:xfrm>
            <a:off x="179142" y="3082505"/>
            <a:ext cx="3549233" cy="3173354"/>
          </a:xfrm>
          <a:prstGeom prst="rect">
            <a:avLst/>
          </a:prstGeom>
          <a:solidFill>
            <a:schemeClr val="bg1"/>
          </a:solidFill>
        </p:spPr>
      </p:pic>
      <p:sp>
        <p:nvSpPr>
          <p:cNvPr id="14" name="スライド番号プレースホルダー 3">
            <a:extLst>
              <a:ext uri="{FF2B5EF4-FFF2-40B4-BE49-F238E27FC236}">
                <a16:creationId xmlns:a16="http://schemas.microsoft.com/office/drawing/2014/main" id="{3FCD27EC-4130-46FE-8C2F-102A7B1FC2D7}"/>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62</a:t>
            </a:fld>
            <a:endParaRPr kumimoji="1" lang="ja-JP" altLang="en-US" dirty="0"/>
          </a:p>
        </p:txBody>
      </p:sp>
      <p:sp>
        <p:nvSpPr>
          <p:cNvPr id="13" name="テキスト ボックス 12">
            <a:extLst>
              <a:ext uri="{FF2B5EF4-FFF2-40B4-BE49-F238E27FC236}">
                <a16:creationId xmlns:a16="http://schemas.microsoft.com/office/drawing/2014/main" id="{48C5F80D-6401-478B-A3EC-8ECA95A11C1D}"/>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20320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6"/>
          <a:ext cx="8913284" cy="6203425"/>
        </p:xfrm>
        <a:graphic>
          <a:graphicData uri="http://schemas.openxmlformats.org/drawingml/2006/table">
            <a:tbl>
              <a:tblPr firstRow="1" bandRow="1">
                <a:tableStyleId>{5C22544A-7EE6-4342-B048-85BDC9FD1C3A}</a:tableStyleId>
              </a:tblPr>
              <a:tblGrid>
                <a:gridCol w="3153531">
                  <a:extLst>
                    <a:ext uri="{9D8B030D-6E8A-4147-A177-3AD203B41FA5}">
                      <a16:colId xmlns:a16="http://schemas.microsoft.com/office/drawing/2014/main" val="2164917302"/>
                    </a:ext>
                  </a:extLst>
                </a:gridCol>
                <a:gridCol w="5759753">
                  <a:extLst>
                    <a:ext uri="{9D8B030D-6E8A-4147-A177-3AD203B41FA5}">
                      <a16:colId xmlns:a16="http://schemas.microsoft.com/office/drawing/2014/main" val="1779400402"/>
                    </a:ext>
                  </a:extLst>
                </a:gridCol>
              </a:tblGrid>
              <a:tr h="231535">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14142">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a:t>
                      </a:r>
                    </a:p>
                    <a:p>
                      <a:pPr algn="l"/>
                      <a:r>
                        <a:rPr kumimoji="1" lang="ja-JP" altLang="en-US" sz="1400" dirty="0"/>
                        <a:t>　　</a:t>
                      </a:r>
                      <a:r>
                        <a:rPr kumimoji="1" lang="en-US" altLang="ja-JP" sz="1400" dirty="0"/>
                        <a:t>2</a:t>
                      </a:r>
                      <a:r>
                        <a:rPr kumimoji="1" lang="ja-JP" altLang="en-US" sz="1400" dirty="0"/>
                        <a:t>）施設特性に応じた維持管理手法の体系化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703331307"/>
                  </a:ext>
                </a:extLst>
              </a:tr>
              <a:tr h="5545170">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4" name="図 3">
            <a:extLst>
              <a:ext uri="{FF2B5EF4-FFF2-40B4-BE49-F238E27FC236}">
                <a16:creationId xmlns:a16="http://schemas.microsoft.com/office/drawing/2014/main" id="{BD97F9AC-D264-4BCB-9D7C-FF4294B5DB67}"/>
              </a:ext>
            </a:extLst>
          </p:cNvPr>
          <p:cNvPicPr>
            <a:picLocks noChangeAspect="1"/>
          </p:cNvPicPr>
          <p:nvPr/>
        </p:nvPicPr>
        <p:blipFill rotWithShape="1">
          <a:blip r:embed="rId2">
            <a:extLst>
              <a:ext uri="{28A0092B-C50C-407E-A947-70E740481C1C}">
                <a14:useLocalDpi xmlns:a14="http://schemas.microsoft.com/office/drawing/2010/main" val="0"/>
              </a:ext>
            </a:extLst>
          </a:blip>
          <a:srcRect l="11463" t="1903" r="12126" b="4467"/>
          <a:stretch/>
        </p:blipFill>
        <p:spPr>
          <a:xfrm>
            <a:off x="220436" y="1417469"/>
            <a:ext cx="2898323" cy="5023050"/>
          </a:xfrm>
          <a:prstGeom prst="rect">
            <a:avLst/>
          </a:prstGeom>
        </p:spPr>
      </p:pic>
      <p:pic>
        <p:nvPicPr>
          <p:cNvPr id="6" name="図 5">
            <a:extLst>
              <a:ext uri="{FF2B5EF4-FFF2-40B4-BE49-F238E27FC236}">
                <a16:creationId xmlns:a16="http://schemas.microsoft.com/office/drawing/2014/main" id="{D3BBBF0F-C568-424E-B59B-E350F6E27E0C}"/>
              </a:ext>
            </a:extLst>
          </p:cNvPr>
          <p:cNvPicPr>
            <a:picLocks noChangeAspect="1"/>
          </p:cNvPicPr>
          <p:nvPr/>
        </p:nvPicPr>
        <p:blipFill rotWithShape="1">
          <a:blip r:embed="rId3">
            <a:extLst>
              <a:ext uri="{28A0092B-C50C-407E-A947-70E740481C1C}">
                <a14:useLocalDpi xmlns:a14="http://schemas.microsoft.com/office/drawing/2010/main" val="0"/>
              </a:ext>
            </a:extLst>
          </a:blip>
          <a:srcRect l="10937" t="3929" r="11105" b="9881"/>
          <a:stretch/>
        </p:blipFill>
        <p:spPr>
          <a:xfrm>
            <a:off x="3310956" y="1335655"/>
            <a:ext cx="2802559" cy="4382404"/>
          </a:xfrm>
          <a:prstGeom prst="rect">
            <a:avLst/>
          </a:prstGeom>
        </p:spPr>
      </p:pic>
      <p:pic>
        <p:nvPicPr>
          <p:cNvPr id="10" name="図 9">
            <a:extLst>
              <a:ext uri="{FF2B5EF4-FFF2-40B4-BE49-F238E27FC236}">
                <a16:creationId xmlns:a16="http://schemas.microsoft.com/office/drawing/2014/main" id="{FDD9BAB8-F17E-406F-B893-B99FF3732E1E}"/>
              </a:ext>
            </a:extLst>
          </p:cNvPr>
          <p:cNvPicPr>
            <a:picLocks noChangeAspect="1"/>
          </p:cNvPicPr>
          <p:nvPr/>
        </p:nvPicPr>
        <p:blipFill rotWithShape="1">
          <a:blip r:embed="rId4">
            <a:extLst>
              <a:ext uri="{28A0092B-C50C-407E-A947-70E740481C1C}">
                <a14:useLocalDpi xmlns:a14="http://schemas.microsoft.com/office/drawing/2010/main" val="0"/>
              </a:ext>
            </a:extLst>
          </a:blip>
          <a:srcRect l="11274" t="4167" r="10600" b="36310"/>
          <a:stretch/>
        </p:blipFill>
        <p:spPr>
          <a:xfrm>
            <a:off x="6099705" y="3175906"/>
            <a:ext cx="2886036" cy="3109953"/>
          </a:xfrm>
          <a:prstGeom prst="rect">
            <a:avLst/>
          </a:prstGeom>
        </p:spPr>
      </p:pic>
      <p:sp>
        <p:nvSpPr>
          <p:cNvPr id="8" name="テキスト ボックス 7">
            <a:extLst>
              <a:ext uri="{FF2B5EF4-FFF2-40B4-BE49-F238E27FC236}">
                <a16:creationId xmlns:a16="http://schemas.microsoft.com/office/drawing/2014/main" id="{03A44FA9-7177-4E10-A720-ED461424ED51}"/>
              </a:ext>
            </a:extLst>
          </p:cNvPr>
          <p:cNvSpPr txBox="1"/>
          <p:nvPr/>
        </p:nvSpPr>
        <p:spPr>
          <a:xfrm>
            <a:off x="2971101" y="5959287"/>
            <a:ext cx="4647426" cy="461665"/>
          </a:xfrm>
          <a:prstGeom prst="rect">
            <a:avLst/>
          </a:prstGeom>
          <a:solidFill>
            <a:schemeClr val="bg1"/>
          </a:solidFill>
          <a:ln>
            <a:solidFill>
              <a:schemeClr val="tx1"/>
            </a:solidFill>
          </a:ln>
        </p:spPr>
        <p:txBody>
          <a:bodyPr wrap="none" rtlCol="0">
            <a:spAutoFit/>
          </a:bodyPr>
          <a:lstStyle/>
          <a:p>
            <a:r>
              <a:rPr lang="ja-JP" altLang="en-US" sz="1200" dirty="0"/>
              <a:t>次期計画では、国基準に合わせ設備分類を細分化、追加する。</a:t>
            </a:r>
            <a:endParaRPr lang="en-US" altLang="ja-JP" sz="1200" dirty="0"/>
          </a:p>
          <a:p>
            <a:r>
              <a:rPr lang="ja-JP" altLang="en-US" sz="1200" dirty="0"/>
              <a:t>また、目標寿命については、使用実績の確認を行い設定した。</a:t>
            </a:r>
            <a:endParaRPr lang="en-US" altLang="ja-JP" sz="1200" dirty="0"/>
          </a:p>
        </p:txBody>
      </p:sp>
      <p:sp>
        <p:nvSpPr>
          <p:cNvPr id="9" name="スライド番号プレースホルダー 3">
            <a:extLst>
              <a:ext uri="{FF2B5EF4-FFF2-40B4-BE49-F238E27FC236}">
                <a16:creationId xmlns:a16="http://schemas.microsoft.com/office/drawing/2014/main" id="{313554D1-588A-448E-8D8F-544B2DAF0580}"/>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63</a:t>
            </a:fld>
            <a:endParaRPr kumimoji="1" lang="ja-JP" altLang="en-US" dirty="0"/>
          </a:p>
        </p:txBody>
      </p:sp>
      <p:sp>
        <p:nvSpPr>
          <p:cNvPr id="11" name="テキスト ボックス 10">
            <a:extLst>
              <a:ext uri="{FF2B5EF4-FFF2-40B4-BE49-F238E27FC236}">
                <a16:creationId xmlns:a16="http://schemas.microsoft.com/office/drawing/2014/main" id="{3B6EE602-2E6F-4C95-AE8F-3A7F34965611}"/>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413320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（下水道設備）</a:t>
            </a:r>
          </a:p>
        </p:txBody>
      </p:sp>
      <p:sp>
        <p:nvSpPr>
          <p:cNvPr id="4" name="テキスト ボックス 3"/>
          <p:cNvSpPr txBox="1"/>
          <p:nvPr/>
        </p:nvSpPr>
        <p:spPr>
          <a:xfrm>
            <a:off x="0" y="525123"/>
            <a:ext cx="9144000" cy="707886"/>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⑭データの蓄積・活用・管理</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下水道</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325936"/>
            <a:ext cx="3756503" cy="433965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・蓄積された点検データについては、技術職員間の確実な情報伝達とあわせて、適切に維持管理に活かしていく。（図</a:t>
            </a:r>
            <a:r>
              <a:rPr lang="en-US" altLang="ja-JP" sz="1200" kern="100" dirty="0"/>
              <a:t>5.1-5</a:t>
            </a:r>
            <a:r>
              <a:rPr lang="ja-JP" altLang="en-US" sz="1200" kern="100" dirty="0"/>
              <a:t>　データ蓄積（活用）の目的 参照）</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・点検データに関して、意思決定までの経過を蓄積し、点検した結果、判定結果、施策への反映状況などプロセスのシステム化を図る。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・同じ年代に作られた構造物は同じような劣化傾向にあることから、重要度が高い施設等で補修後のモニタリング（経過観察）を行った場合は、その他の同様な施設にも活用につなげていく。</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・補修・補強等を実施する場合は、補修・補強の前後でその効果があったかどうか、さらには補修後の経過観察を目視などで行い、記録する。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・使用条件と劣化との因果関係を推測しやすくするため、点検データに施設の使用条件等を併せて記録する。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・データ管理は建設</a:t>
            </a:r>
            <a:r>
              <a:rPr lang="en-US" altLang="ja-JP" sz="1200" kern="100" dirty="0"/>
              <a:t>CALS</a:t>
            </a:r>
            <a:r>
              <a:rPr lang="ja-JP" altLang="en-US" sz="1200" kern="100" dirty="0"/>
              <a:t>を基本とするが、データ蓄積、活用に対応しがたい場合は市販ソフトを活用しつつ建設</a:t>
            </a:r>
            <a:r>
              <a:rPr lang="en-US" altLang="ja-JP" sz="1200" kern="100" dirty="0"/>
              <a:t>CALS</a:t>
            </a:r>
            <a:r>
              <a:rPr lang="ja-JP" altLang="en-US" sz="1200" kern="100" dirty="0"/>
              <a:t>に連携するなど、柔軟な運用を検討する。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28099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372692" y="1355825"/>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DBC5B5C4-BC2D-4308-ACBC-35C43BD29890}"/>
              </a:ext>
            </a:extLst>
          </p:cNvPr>
          <p:cNvSpPr txBox="1"/>
          <p:nvPr/>
        </p:nvSpPr>
        <p:spPr>
          <a:xfrm>
            <a:off x="4363524" y="2807223"/>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・点検データに基づいて設備の健全度を算出（定量化）できる</a:t>
            </a:r>
          </a:p>
          <a:p>
            <a:r>
              <a:rPr lang="ja-JP" altLang="en-US" sz="1200" kern="100" dirty="0">
                <a:effectLst/>
              </a:rPr>
              <a:t>　システムを導入しているが、点検時点の健全度の算出に</a:t>
            </a:r>
            <a:endParaRPr lang="en-US" altLang="ja-JP" sz="1200" kern="100" dirty="0">
              <a:effectLst/>
            </a:endParaRPr>
          </a:p>
          <a:p>
            <a:r>
              <a:rPr lang="ja-JP" altLang="en-US" sz="1200" kern="100" dirty="0"/>
              <a:t>　</a:t>
            </a:r>
            <a:r>
              <a:rPr lang="ja-JP" altLang="en-US" sz="1200" kern="100" dirty="0">
                <a:effectLst/>
              </a:rPr>
              <a:t>留まっており、データを十分に活用できていない。</a:t>
            </a:r>
            <a:endParaRPr lang="en-US" altLang="ja-JP" sz="1200" kern="100" dirty="0">
              <a:effectLst/>
            </a:endParaRPr>
          </a:p>
        </p:txBody>
      </p:sp>
      <p:sp>
        <p:nvSpPr>
          <p:cNvPr id="19" name="テキスト ボックス 18">
            <a:extLst>
              <a:ext uri="{FF2B5EF4-FFF2-40B4-BE49-F238E27FC236}">
                <a16:creationId xmlns:a16="http://schemas.microsoft.com/office/drawing/2014/main" id="{F8157DB0-1130-481B-9685-C401667DB2C9}"/>
              </a:ext>
            </a:extLst>
          </p:cNvPr>
          <p:cNvSpPr txBox="1"/>
          <p:nvPr/>
        </p:nvSpPr>
        <p:spPr>
          <a:xfrm>
            <a:off x="4355975" y="4040422"/>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・各種計測値（振動値、絶縁抵抗値など）をもとに傾向管理を</a:t>
            </a:r>
            <a:endParaRPr lang="en-US" altLang="ja-JP" sz="1200" kern="100" dirty="0">
              <a:effectLst/>
            </a:endParaRPr>
          </a:p>
          <a:p>
            <a:r>
              <a:rPr lang="ja-JP" altLang="en-US" sz="1200" kern="100" dirty="0"/>
              <a:t>　行い、設備の劣化状況の判定に利用するなど、蓄積データの</a:t>
            </a:r>
            <a:endParaRPr lang="en-US" altLang="ja-JP" sz="1200" kern="100" dirty="0"/>
          </a:p>
          <a:p>
            <a:r>
              <a:rPr lang="ja-JP" altLang="en-US" sz="1200" kern="100" dirty="0">
                <a:effectLst/>
              </a:rPr>
              <a:t>　活用を進める</a:t>
            </a:r>
            <a:r>
              <a:rPr lang="ja-JP" altLang="en-US" sz="1200" kern="100" dirty="0"/>
              <a:t>。</a:t>
            </a:r>
            <a:endParaRPr lang="en-US" altLang="ja-JP" sz="1200" kern="100" dirty="0">
              <a:effectLst/>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02786" y="25939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74EA260E-963D-473B-B0AF-A405B4D635CF}"/>
              </a:ext>
            </a:extLst>
          </p:cNvPr>
          <p:cNvSpPr/>
          <p:nvPr/>
        </p:nvSpPr>
        <p:spPr>
          <a:xfrm>
            <a:off x="5702786" y="3800291"/>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a:extLst>
              <a:ext uri="{FF2B5EF4-FFF2-40B4-BE49-F238E27FC236}">
                <a16:creationId xmlns:a16="http://schemas.microsoft.com/office/drawing/2014/main" id="{5AAA75DE-2BAA-4E00-B981-6FCF199DDB24}"/>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64</a:t>
            </a:fld>
            <a:endParaRPr kumimoji="1" lang="ja-JP" altLang="en-US" dirty="0"/>
          </a:p>
        </p:txBody>
      </p:sp>
      <p:sp>
        <p:nvSpPr>
          <p:cNvPr id="13" name="テキスト ボックス 12">
            <a:extLst>
              <a:ext uri="{FF2B5EF4-FFF2-40B4-BE49-F238E27FC236}">
                <a16:creationId xmlns:a16="http://schemas.microsoft.com/office/drawing/2014/main" id="{E78686F9-8917-44CD-882C-8B1FE63A99F1}"/>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37460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7"/>
          <a:ext cx="8887817" cy="6140224"/>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31175">
                  <a:extLst>
                    <a:ext uri="{9D8B030D-6E8A-4147-A177-3AD203B41FA5}">
                      <a16:colId xmlns:a16="http://schemas.microsoft.com/office/drawing/2014/main" val="3901752335"/>
                    </a:ext>
                  </a:extLst>
                </a:gridCol>
              </a:tblGrid>
              <a:tr h="229002">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09611">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a:t>
                      </a:r>
                    </a:p>
                    <a:p>
                      <a:pPr algn="l"/>
                      <a:r>
                        <a:rPr kumimoji="1" lang="ja-JP" altLang="en-US" sz="1400" dirty="0"/>
                        <a:t>　　</a:t>
                      </a:r>
                      <a:r>
                        <a:rPr kumimoji="1" lang="en-US" altLang="ja-JP" sz="1400" dirty="0"/>
                        <a:t>4</a:t>
                      </a:r>
                      <a:r>
                        <a:rPr kumimoji="1" lang="ja-JP" altLang="en-US" sz="1400" dirty="0"/>
                        <a:t>）日常的な維持管理の着実な実践</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484502">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8" name="図 7">
            <a:extLst>
              <a:ext uri="{FF2B5EF4-FFF2-40B4-BE49-F238E27FC236}">
                <a16:creationId xmlns:a16="http://schemas.microsoft.com/office/drawing/2014/main" id="{5AF26CF2-E5AB-4A3B-B710-CA5F65EC7272}"/>
              </a:ext>
            </a:extLst>
          </p:cNvPr>
          <p:cNvPicPr>
            <a:picLocks noChangeAspect="1"/>
          </p:cNvPicPr>
          <p:nvPr/>
        </p:nvPicPr>
        <p:blipFill rotWithShape="1">
          <a:blip r:embed="rId2">
            <a:extLst>
              <a:ext uri="{28A0092B-C50C-407E-A947-70E740481C1C}">
                <a14:useLocalDpi xmlns:a14="http://schemas.microsoft.com/office/drawing/2010/main" val="0"/>
              </a:ext>
            </a:extLst>
          </a:blip>
          <a:srcRect l="15200" t="18387" r="11481" b="23225"/>
          <a:stretch/>
        </p:blipFill>
        <p:spPr>
          <a:xfrm>
            <a:off x="4600847" y="1304736"/>
            <a:ext cx="2538247" cy="2858832"/>
          </a:xfrm>
          <a:prstGeom prst="rect">
            <a:avLst/>
          </a:prstGeom>
        </p:spPr>
      </p:pic>
      <p:pic>
        <p:nvPicPr>
          <p:cNvPr id="4" name="図 3">
            <a:extLst>
              <a:ext uri="{FF2B5EF4-FFF2-40B4-BE49-F238E27FC236}">
                <a16:creationId xmlns:a16="http://schemas.microsoft.com/office/drawing/2014/main" id="{07D0929B-A7A0-43F7-A7E3-D8F2702E5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76" t="7629" r="9959" b="12795"/>
          <a:stretch/>
        </p:blipFill>
        <p:spPr>
          <a:xfrm>
            <a:off x="6728630" y="3420906"/>
            <a:ext cx="2257824" cy="3276108"/>
          </a:xfrm>
          <a:prstGeom prst="rect">
            <a:avLst/>
          </a:prstGeom>
        </p:spPr>
      </p:pic>
      <p:sp>
        <p:nvSpPr>
          <p:cNvPr id="21" name="テキスト ボックス 20">
            <a:extLst>
              <a:ext uri="{FF2B5EF4-FFF2-40B4-BE49-F238E27FC236}">
                <a16:creationId xmlns:a16="http://schemas.microsoft.com/office/drawing/2014/main" id="{9DC85606-ABE7-4FC6-B002-56FCABD65D06}"/>
              </a:ext>
            </a:extLst>
          </p:cNvPr>
          <p:cNvSpPr txBox="1"/>
          <p:nvPr/>
        </p:nvSpPr>
        <p:spPr>
          <a:xfrm>
            <a:off x="4607621" y="4460795"/>
            <a:ext cx="2121009" cy="1000274"/>
          </a:xfrm>
          <a:prstGeom prst="rect">
            <a:avLst/>
          </a:prstGeom>
          <a:solidFill>
            <a:schemeClr val="bg1"/>
          </a:solidFill>
          <a:ln>
            <a:solidFill>
              <a:schemeClr val="tx1"/>
            </a:solidFill>
          </a:ln>
        </p:spPr>
        <p:txBody>
          <a:bodyPr wrap="square" rtlCol="0">
            <a:spAutoFit/>
          </a:bodyPr>
          <a:lstStyle/>
          <a:p>
            <a:r>
              <a:rPr lang="ja-JP" altLang="en-US" sz="1200" kern="100" dirty="0"/>
              <a:t>現状では</a:t>
            </a:r>
            <a:r>
              <a:rPr lang="en-US" altLang="ja-JP" sz="1200" kern="100" dirty="0"/>
              <a:t>AMDB</a:t>
            </a:r>
            <a:r>
              <a:rPr lang="ja-JP" altLang="en-US" sz="1200" kern="100" dirty="0"/>
              <a:t>により</a:t>
            </a:r>
            <a:r>
              <a:rPr lang="ja-JP" altLang="en-US" sz="1200" kern="100" dirty="0">
                <a:effectLst/>
              </a:rPr>
              <a:t>システムで健全度判定が実施できるようになっている。</a:t>
            </a:r>
            <a:endParaRPr lang="en-US" altLang="ja-JP" sz="1200" kern="100" dirty="0">
              <a:effectLst/>
            </a:endParaRPr>
          </a:p>
          <a:p>
            <a:r>
              <a:rPr lang="en-US" altLang="ja-JP" sz="1200" kern="100" dirty="0">
                <a:effectLst/>
              </a:rPr>
              <a:t>AMDB</a:t>
            </a:r>
            <a:r>
              <a:rPr lang="ja-JP" altLang="en-US" sz="1200" kern="100" dirty="0">
                <a:effectLst/>
              </a:rPr>
              <a:t>を使用する内容を記載。</a:t>
            </a:r>
            <a:endParaRPr lang="en-US" altLang="ja-JP" sz="1200" kern="100" dirty="0">
              <a:effectLst/>
            </a:endParaRPr>
          </a:p>
          <a:p>
            <a:r>
              <a:rPr lang="en-US" altLang="ja-JP" sz="1100" kern="100" dirty="0"/>
              <a:t>AMDB</a:t>
            </a:r>
            <a:r>
              <a:rPr lang="ja-JP" altLang="en-US" sz="1100" kern="100" dirty="0"/>
              <a:t>：ｱｾｯﾄﾒﾝﾄﾃﾞｰﾀﾍﾞｰｽｼｽﾃﾑ</a:t>
            </a:r>
            <a:endParaRPr lang="en-US" altLang="ja-JP" sz="1200" kern="100" dirty="0">
              <a:effectLst/>
            </a:endParaRPr>
          </a:p>
        </p:txBody>
      </p:sp>
      <p:pic>
        <p:nvPicPr>
          <p:cNvPr id="7" name="図 6">
            <a:extLst>
              <a:ext uri="{FF2B5EF4-FFF2-40B4-BE49-F238E27FC236}">
                <a16:creationId xmlns:a16="http://schemas.microsoft.com/office/drawing/2014/main" id="{1B71E263-132A-42E3-9E3B-EE3CF54B4E34}"/>
              </a:ext>
            </a:extLst>
          </p:cNvPr>
          <p:cNvPicPr>
            <a:picLocks noChangeAspect="1"/>
          </p:cNvPicPr>
          <p:nvPr/>
        </p:nvPicPr>
        <p:blipFill rotWithShape="1">
          <a:blip r:embed="rId4">
            <a:extLst>
              <a:ext uri="{28A0092B-C50C-407E-A947-70E740481C1C}">
                <a14:useLocalDpi xmlns:a14="http://schemas.microsoft.com/office/drawing/2010/main" val="0"/>
              </a:ext>
            </a:extLst>
          </a:blip>
          <a:srcRect l="14279" t="19289" r="11043" b="11734"/>
          <a:stretch/>
        </p:blipFill>
        <p:spPr>
          <a:xfrm>
            <a:off x="157044" y="1304737"/>
            <a:ext cx="2471957" cy="3229357"/>
          </a:xfrm>
          <a:prstGeom prst="rect">
            <a:avLst/>
          </a:prstGeom>
        </p:spPr>
      </p:pic>
      <p:pic>
        <p:nvPicPr>
          <p:cNvPr id="12" name="図 11">
            <a:extLst>
              <a:ext uri="{FF2B5EF4-FFF2-40B4-BE49-F238E27FC236}">
                <a16:creationId xmlns:a16="http://schemas.microsoft.com/office/drawing/2014/main" id="{A3AB54A6-382F-4384-B04F-7B3BA5E7030E}"/>
              </a:ext>
            </a:extLst>
          </p:cNvPr>
          <p:cNvPicPr>
            <a:picLocks noChangeAspect="1"/>
          </p:cNvPicPr>
          <p:nvPr/>
        </p:nvPicPr>
        <p:blipFill rotWithShape="1">
          <a:blip r:embed="rId5">
            <a:extLst>
              <a:ext uri="{28A0092B-C50C-407E-A947-70E740481C1C}">
                <a14:useLocalDpi xmlns:a14="http://schemas.microsoft.com/office/drawing/2010/main" val="0"/>
              </a:ext>
            </a:extLst>
          </a:blip>
          <a:srcRect l="11371" t="7926" r="11059" b="45840"/>
          <a:stretch/>
        </p:blipFill>
        <p:spPr>
          <a:xfrm>
            <a:off x="1938528" y="4507001"/>
            <a:ext cx="2597853" cy="2190012"/>
          </a:xfrm>
          <a:prstGeom prst="rect">
            <a:avLst/>
          </a:prstGeom>
        </p:spPr>
      </p:pic>
      <p:sp>
        <p:nvSpPr>
          <p:cNvPr id="9" name="スライド番号プレースホルダー 3">
            <a:extLst>
              <a:ext uri="{FF2B5EF4-FFF2-40B4-BE49-F238E27FC236}">
                <a16:creationId xmlns:a16="http://schemas.microsoft.com/office/drawing/2014/main" id="{F0785255-F814-40B4-8733-602A5E57E143}"/>
              </a:ext>
            </a:extLst>
          </p:cNvPr>
          <p:cNvSpPr>
            <a:spLocks noGrp="1"/>
          </p:cNvSpPr>
          <p:nvPr>
            <p:ph type="sldNum" sz="quarter" idx="12"/>
          </p:nvPr>
        </p:nvSpPr>
        <p:spPr>
          <a:xfrm>
            <a:off x="8483600" y="6466748"/>
            <a:ext cx="660400" cy="365125"/>
          </a:xfrm>
        </p:spPr>
        <p:txBody>
          <a:bodyPr/>
          <a:lstStyle/>
          <a:p>
            <a:fld id="{682EF9F9-C4E8-46B2-BBF1-33E3162B856A}" type="slidenum">
              <a:rPr kumimoji="1" lang="ja-JP" altLang="en-US" smtClean="0"/>
              <a:t>65</a:t>
            </a:fld>
            <a:endParaRPr kumimoji="1" lang="ja-JP" altLang="en-US" dirty="0"/>
          </a:p>
        </p:txBody>
      </p:sp>
      <p:sp>
        <p:nvSpPr>
          <p:cNvPr id="10" name="テキスト ボックス 9">
            <a:extLst>
              <a:ext uri="{FF2B5EF4-FFF2-40B4-BE49-F238E27FC236}">
                <a16:creationId xmlns:a16="http://schemas.microsoft.com/office/drawing/2014/main" id="{3214DCB0-07AC-4979-8236-A07B1F9EEFF7}"/>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309415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222C6A26-9AC7-2E43-6F92-F9E05639BF5E}"/>
              </a:ext>
            </a:extLst>
          </p:cNvPr>
          <p:cNvSpPr>
            <a:spLocks noChangeArrowheads="1"/>
          </p:cNvSpPr>
          <p:nvPr/>
        </p:nvSpPr>
        <p:spPr bwMode="auto">
          <a:xfrm>
            <a:off x="0" y="-2163"/>
            <a:ext cx="9156538" cy="375164"/>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endParaRPr lang="en-US" altLang="ja-JP" sz="2800" b="1" kern="100" dirty="0">
              <a:solidFill>
                <a:schemeClr val="bg1"/>
              </a:solidFill>
              <a:latin typeface="Century"/>
              <a:ea typeface="Meiryo UI"/>
              <a:cs typeface="Times New Roman"/>
            </a:endParaRPr>
          </a:p>
          <a:p>
            <a:pPr algn="just">
              <a:lnSpc>
                <a:spcPts val="975"/>
              </a:lnSpc>
              <a:defRPr/>
            </a:pPr>
            <a:r>
              <a:rPr lang="ja-JP" altLang="en-US" sz="2800" b="1" kern="100" dirty="0">
                <a:solidFill>
                  <a:schemeClr val="bg1"/>
                </a:solidFill>
                <a:latin typeface="Century"/>
                <a:ea typeface="Meiryo UI"/>
                <a:cs typeface="Times New Roman"/>
              </a:rPr>
              <a:t>■行動計画　見直し（下水道設備）</a:t>
            </a:r>
            <a:endParaRPr lang="en-US" altLang="zh-TW" sz="2800" b="1" dirty="0">
              <a:solidFill>
                <a:schemeClr val="bg1"/>
              </a:solidFill>
              <a:latin typeface="Meiryo UI" pitchFamily="50" charset="-128"/>
              <a:ea typeface="Meiryo UI" pitchFamily="50" charset="-128"/>
              <a:cs typeface="Meiryo UI" pitchFamily="50" charset="-128"/>
            </a:endParaRPr>
          </a:p>
        </p:txBody>
      </p:sp>
      <p:graphicFrame>
        <p:nvGraphicFramePr>
          <p:cNvPr id="7" name="表 6">
            <a:extLst>
              <a:ext uri="{FF2B5EF4-FFF2-40B4-BE49-F238E27FC236}">
                <a16:creationId xmlns:a16="http://schemas.microsoft.com/office/drawing/2014/main" id="{0244D9CF-9EA1-13C8-4DEE-88F5AB529EF5}"/>
              </a:ext>
            </a:extLst>
          </p:cNvPr>
          <p:cNvGraphicFramePr>
            <a:graphicFrameLocks noGrp="1"/>
          </p:cNvGraphicFramePr>
          <p:nvPr>
            <p:extLst>
              <p:ext uri="{D42A27DB-BD31-4B8C-83A1-F6EECF244321}">
                <p14:modId xmlns:p14="http://schemas.microsoft.com/office/powerpoint/2010/main" val="1333449682"/>
              </p:ext>
            </p:extLst>
          </p:nvPr>
        </p:nvGraphicFramePr>
        <p:xfrm>
          <a:off x="48127" y="418415"/>
          <a:ext cx="9020246" cy="6370320"/>
        </p:xfrm>
        <a:graphic>
          <a:graphicData uri="http://schemas.openxmlformats.org/drawingml/2006/table">
            <a:tbl>
              <a:tblPr firstRow="1" bandRow="1">
                <a:tableStyleId>{7DF18680-E054-41AD-8BC1-D1AEF772440D}</a:tableStyleId>
              </a:tblPr>
              <a:tblGrid>
                <a:gridCol w="423004">
                  <a:extLst>
                    <a:ext uri="{9D8B030D-6E8A-4147-A177-3AD203B41FA5}">
                      <a16:colId xmlns:a16="http://schemas.microsoft.com/office/drawing/2014/main" val="4212246924"/>
                    </a:ext>
                  </a:extLst>
                </a:gridCol>
                <a:gridCol w="2971498">
                  <a:extLst>
                    <a:ext uri="{9D8B030D-6E8A-4147-A177-3AD203B41FA5}">
                      <a16:colId xmlns:a16="http://schemas.microsoft.com/office/drawing/2014/main" val="3175849040"/>
                    </a:ext>
                  </a:extLst>
                </a:gridCol>
                <a:gridCol w="3813796">
                  <a:extLst>
                    <a:ext uri="{9D8B030D-6E8A-4147-A177-3AD203B41FA5}">
                      <a16:colId xmlns:a16="http://schemas.microsoft.com/office/drawing/2014/main" val="1200000735"/>
                    </a:ext>
                  </a:extLst>
                </a:gridCol>
                <a:gridCol w="1811948">
                  <a:extLst>
                    <a:ext uri="{9D8B030D-6E8A-4147-A177-3AD203B41FA5}">
                      <a16:colId xmlns:a16="http://schemas.microsoft.com/office/drawing/2014/main" val="187151958"/>
                    </a:ext>
                  </a:extLst>
                </a:gridCol>
              </a:tblGrid>
              <a:tr h="207153">
                <a:tc>
                  <a:txBody>
                    <a:bodyPr/>
                    <a:lstStyle/>
                    <a:p>
                      <a:r>
                        <a:rPr kumimoji="1" lang="ja-JP" altLang="en-US" sz="1200" dirty="0"/>
                        <a:t>№</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ctr"/>
                      <a:r>
                        <a:rPr kumimoji="1" lang="ja-JP" altLang="en-US" sz="1200" dirty="0"/>
                        <a:t>項　目</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ctr"/>
                      <a:r>
                        <a:rPr kumimoji="1" lang="ja-JP" altLang="en-US" sz="1200" dirty="0"/>
                        <a:t>細　　目</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見直しの内容</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43636937"/>
                  </a:ext>
                </a:extLst>
              </a:tr>
              <a:tr h="184136">
                <a:tc>
                  <a:txBody>
                    <a:bodyPr/>
                    <a:lstStyle/>
                    <a:p>
                      <a:pPr algn="ctr"/>
                      <a:r>
                        <a:rPr kumimoji="1" lang="ja-JP" altLang="en-US" sz="1000" dirty="0"/>
                        <a:t>１</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下水道行動計画の構成</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●構成 ●対象期間 ●参照すべき基準類</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81184392"/>
                  </a:ext>
                </a:extLst>
              </a:tr>
              <a:tr h="414305">
                <a:tc>
                  <a:txBody>
                    <a:bodyPr/>
                    <a:lstStyle/>
                    <a:p>
                      <a:pPr algn="ctr"/>
                      <a:r>
                        <a:rPr kumimoji="1" lang="ja-JP" altLang="en-US" sz="1000" dirty="0"/>
                        <a:t>２</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維持管理・更新の現状と課題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●施設の現状（本計画の対象施設）</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●点検、維持管理の現状（整理と分析）</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●道路施設における課題</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33543928"/>
                  </a:ext>
                </a:extLst>
              </a:tr>
              <a:tr h="184136">
                <a:tc>
                  <a:txBody>
                    <a:bodyPr/>
                    <a:lstStyle/>
                    <a:p>
                      <a:pPr algn="ctr"/>
                      <a:r>
                        <a:rPr kumimoji="1" lang="ja-JP" altLang="en-US" sz="1000" dirty="0"/>
                        <a:t>３</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戦略的維持管理の方針</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●当該分野・施設における維持管理方針</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70115296"/>
                  </a:ext>
                </a:extLst>
              </a:tr>
              <a:tr h="184136">
                <a:tc>
                  <a:txBody>
                    <a:bodyPr/>
                    <a:lstStyle/>
                    <a:p>
                      <a:pPr algn="ctr"/>
                      <a:r>
                        <a:rPr kumimoji="1" lang="ja-JP" altLang="en-US" sz="1000" dirty="0"/>
                        <a:t>５</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効率的・効果的な維持管理の推進</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●維持管理業務のフロー、ロードマップ</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523125876"/>
                  </a:ext>
                </a:extLst>
              </a:tr>
              <a:tr h="529390">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１）点検、診断・評価の手法や体制等の充実</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●点検業務（点検～診断・評価）の目的</a:t>
                      </a:r>
                    </a:p>
                    <a:p>
                      <a:r>
                        <a:rPr lang="ja-JP" altLang="en-US" sz="1000" dirty="0"/>
                        <a:t>●点検業務のプロセス、選定　　●診断・評価基準</a:t>
                      </a:r>
                    </a:p>
                    <a:p>
                      <a:r>
                        <a:rPr lang="ja-JP" altLang="en-US" sz="1000" dirty="0"/>
                        <a:t>●点検、診断・評価の質の向上・確保のための方策</a:t>
                      </a:r>
                    </a:p>
                    <a:p>
                      <a:r>
                        <a:rPr lang="ja-JP" altLang="en-US" sz="1000" dirty="0"/>
                        <a:t>●データ蓄積・活用・管理の方策</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t>・健全度の定義の見直し</a:t>
                      </a:r>
                      <a:endParaRPr kumimoji="1" lang="en-US" altLang="ja-JP" sz="1000" dirty="0"/>
                    </a:p>
                    <a:p>
                      <a:pPr algn="l"/>
                      <a:r>
                        <a:rPr kumimoji="1" lang="ja-JP" altLang="en-US" sz="1000" dirty="0"/>
                        <a:t>・目標管理水準の確認</a:t>
                      </a:r>
                      <a:endParaRPr kumimoji="1" lang="en-US" altLang="ja-JP" sz="1000" dirty="0"/>
                    </a:p>
                    <a:p>
                      <a:pPr algn="l"/>
                      <a:r>
                        <a:rPr kumimoji="1" lang="ja-JP" altLang="en-US" sz="1000" dirty="0"/>
                        <a:t>・蓄積データの活用方針</a:t>
                      </a:r>
                      <a:endParaRPr kumimoji="1" lang="en-US" altLang="ja-JP" sz="1000" dirty="0"/>
                    </a:p>
                    <a:p>
                      <a:pPr algn="l"/>
                      <a:r>
                        <a:rPr kumimoji="1" lang="ja-JP" altLang="en-US" sz="1000" dirty="0"/>
                        <a:t>　を記載</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36806583"/>
                  </a:ext>
                </a:extLst>
              </a:tr>
              <a:tr h="529390">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２）施設特性に応じた維持管理手法の体系化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●維持管理手法の設定、具体的な取組</a:t>
                      </a:r>
                    </a:p>
                    <a:p>
                      <a:r>
                        <a:rPr lang="ja-JP" altLang="en-US" sz="1000" dirty="0"/>
                        <a:t>●維持管理水準の設定</a:t>
                      </a:r>
                    </a:p>
                    <a:p>
                      <a:r>
                        <a:rPr lang="ja-JP" altLang="en-US" sz="1000" dirty="0"/>
                        <a:t>●更新の考え方（目標寿命等）</a:t>
                      </a:r>
                    </a:p>
                    <a:p>
                      <a:r>
                        <a:rPr lang="ja-JP" altLang="en-US" sz="1000" dirty="0"/>
                        <a:t>・更新判定フロー、具体的な検討</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t>・更新判定フローの見直し</a:t>
                      </a:r>
                      <a:endParaRPr kumimoji="1" lang="en-US" altLang="ja-JP" sz="1000" dirty="0"/>
                    </a:p>
                    <a:p>
                      <a:pPr algn="l"/>
                      <a:r>
                        <a:rPr kumimoji="1" lang="ja-JP" altLang="en-US" sz="1000" dirty="0"/>
                        <a:t>・寿命の考え方について</a:t>
                      </a:r>
                      <a:endParaRPr kumimoji="1" lang="en-US" altLang="ja-JP" sz="1000" dirty="0"/>
                    </a:p>
                    <a:p>
                      <a:pPr algn="l"/>
                      <a:r>
                        <a:rPr kumimoji="1" lang="ja-JP" altLang="en-US" sz="1000" dirty="0"/>
                        <a:t>　設備分類を見直し</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958780087"/>
                  </a:ext>
                </a:extLst>
              </a:tr>
              <a:tr h="414305">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３）重点化指標・優先順位の考え方</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●下水道施設における重点化指標・優先順位の考え方</a:t>
                      </a:r>
                    </a:p>
                    <a:p>
                      <a:r>
                        <a:rPr lang="ja-JP" altLang="en-US" sz="1000" dirty="0"/>
                        <a:t>　・リスクに着目した重点化の考え方、社会的影響度</a:t>
                      </a:r>
                    </a:p>
                    <a:p>
                      <a:r>
                        <a:rPr lang="ja-JP" altLang="en-US" sz="1000" dirty="0"/>
                        <a:t>　・重点化指標（優先順位の判断要素）</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81987311"/>
                  </a:ext>
                </a:extLst>
              </a:tr>
              <a:tr h="529390">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４）日常的な維持管理の着実な実践</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●パトロール計画の策定</a:t>
                      </a:r>
                    </a:p>
                    <a:p>
                      <a:r>
                        <a:rPr lang="ja-JP" altLang="en-US" sz="1000" dirty="0"/>
                        <a:t>●維持管理作業計画の策定</a:t>
                      </a:r>
                    </a:p>
                    <a:p>
                      <a:r>
                        <a:rPr lang="ja-JP" altLang="en-US" sz="1000" dirty="0"/>
                        <a:t>●府民協働の取組</a:t>
                      </a:r>
                    </a:p>
                    <a:p>
                      <a:r>
                        <a:rPr lang="ja-JP" altLang="en-US" sz="1000" dirty="0"/>
                        <a:t>●データ蓄積・管理の取扱いルール</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t>・</a:t>
                      </a:r>
                      <a:r>
                        <a:rPr kumimoji="1" lang="en-US" altLang="ja-JP" sz="1000" dirty="0"/>
                        <a:t>AMDB</a:t>
                      </a:r>
                      <a:r>
                        <a:rPr kumimoji="1" lang="ja-JP" altLang="en-US" sz="1000" dirty="0"/>
                        <a:t>を使用することを</a:t>
                      </a:r>
                      <a:endParaRPr kumimoji="1" lang="en-US" altLang="ja-JP" sz="1000" dirty="0"/>
                    </a:p>
                    <a:p>
                      <a:pPr algn="l"/>
                      <a:r>
                        <a:rPr kumimoji="1" lang="ja-JP" altLang="en-US" sz="1000" dirty="0"/>
                        <a:t>　記載</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50394294"/>
                  </a:ext>
                </a:extLst>
              </a:tr>
              <a:tr h="18413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５）維持管理を見通した新設工事上の工夫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●維持管理を踏まえた新設へのフィードバックのための方策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52110694"/>
                  </a:ext>
                </a:extLst>
              </a:tr>
              <a:tr h="18413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６）新たな技術、材料、工法の活用と促進策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●新材料、技術、新工法の開発、促進策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99815124"/>
                  </a:ext>
                </a:extLst>
              </a:tr>
              <a:tr h="414305">
                <a:tc>
                  <a:txBody>
                    <a:bodyPr/>
                    <a:lstStyle/>
                    <a:p>
                      <a:pPr algn="ctr"/>
                      <a:r>
                        <a:rPr kumimoji="1" lang="ja-JP" altLang="en-US" sz="1000" dirty="0"/>
                        <a:t>７</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持続可能な維持管理の仕組みづくり</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１）人材の育成と確保、技術力の向上と継承の方策</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r>
                        <a:rPr kumimoji="1" lang="ja-JP" altLang="en-US" sz="1000" dirty="0"/>
                        <a:t>・デジタル技術の活用に</a:t>
                      </a:r>
                      <a:endParaRPr kumimoji="1" lang="en-US" altLang="ja-JP" sz="1000" dirty="0"/>
                    </a:p>
                    <a:p>
                      <a:pPr algn="l"/>
                      <a:r>
                        <a:rPr kumimoji="1" lang="ja-JP" altLang="en-US" sz="1000" dirty="0"/>
                        <a:t>　よる省力化やＰＰＰ事業</a:t>
                      </a:r>
                      <a:endParaRPr kumimoji="1" lang="en-US" altLang="ja-JP" sz="1000" dirty="0"/>
                    </a:p>
                    <a:p>
                      <a:pPr algn="l"/>
                      <a:r>
                        <a:rPr kumimoji="1" lang="ja-JP" altLang="en-US" sz="1000" dirty="0"/>
                        <a:t>　の取組方針を記載</a:t>
                      </a:r>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82671016"/>
                  </a:ext>
                </a:extLst>
              </a:tr>
              <a:tr h="18413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２）現場や地域を重視した維持管理の具体的取組</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392950909"/>
                  </a:ext>
                </a:extLst>
              </a:tr>
              <a:tr h="184136">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３）維持管理業務の改善と魅力向上のあり方</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86501397"/>
                  </a:ext>
                </a:extLst>
              </a:tr>
              <a:tr h="184136">
                <a:tc>
                  <a:txBody>
                    <a:bodyPr/>
                    <a:lstStyle/>
                    <a:p>
                      <a:pPr algn="ctr"/>
                      <a:r>
                        <a:rPr kumimoji="1" lang="ja-JP" altLang="en-US" sz="1000" dirty="0"/>
                        <a:t>８</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維持管理マネジメント </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１）マネジメント体制</a:t>
                      </a: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sz="1000"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733017615"/>
                  </a:ext>
                </a:extLst>
              </a:tr>
              <a:tr h="325167">
                <a:tc>
                  <a:txBody>
                    <a:bodyPr/>
                    <a:lstStyle/>
                    <a:p>
                      <a:pPr algn="ctr"/>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endParaRPr kumimoji="1" lang="ja-JP" altLang="en-US" sz="1000"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r>
                        <a:rPr lang="ja-JP" altLang="en-US" sz="1000" dirty="0"/>
                        <a:t>●下水道施設におけるマネジメント体制</a:t>
                      </a:r>
                    </a:p>
                    <a:p>
                      <a:r>
                        <a:rPr lang="ja-JP" altLang="en-US" sz="1000" dirty="0"/>
                        <a:t>●下水道施設における事業評価の方法</a:t>
                      </a:r>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tc>
                  <a:txBody>
                    <a:bodyPr/>
                    <a:lstStyle/>
                    <a:p>
                      <a:pPr algn="l"/>
                      <a:endParaRPr kumimoji="1" lang="ja-JP" altLang="en-US" dirty="0"/>
                    </a:p>
                  </a:txBody>
                  <a:tcPr anchor="ct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6467713"/>
                  </a:ext>
                </a:extLst>
              </a:tr>
            </a:tbl>
          </a:graphicData>
        </a:graphic>
      </p:graphicFrame>
      <p:sp>
        <p:nvSpPr>
          <p:cNvPr id="6" name="テキスト ボックス 5">
            <a:extLst>
              <a:ext uri="{FF2B5EF4-FFF2-40B4-BE49-F238E27FC236}">
                <a16:creationId xmlns:a16="http://schemas.microsoft.com/office/drawing/2014/main" id="{EE1DEE4C-6DE7-4A73-AD0A-E6CF48ADAC72}"/>
              </a:ext>
            </a:extLst>
          </p:cNvPr>
          <p:cNvSpPr txBox="1"/>
          <p:nvPr/>
        </p:nvSpPr>
        <p:spPr>
          <a:xfrm>
            <a:off x="7618313" y="33693"/>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
        <p:nvSpPr>
          <p:cNvPr id="9" name="スライド番号プレースホルダー 3">
            <a:extLst>
              <a:ext uri="{FF2B5EF4-FFF2-40B4-BE49-F238E27FC236}">
                <a16:creationId xmlns:a16="http://schemas.microsoft.com/office/drawing/2014/main" id="{F1AEAA51-601D-43F1-BE10-4A29DA20BEE5}"/>
              </a:ext>
            </a:extLst>
          </p:cNvPr>
          <p:cNvSpPr txBox="1">
            <a:spLocks/>
          </p:cNvSpPr>
          <p:nvPr/>
        </p:nvSpPr>
        <p:spPr>
          <a:xfrm>
            <a:off x="8483600" y="651280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48</a:t>
            </a:fld>
            <a:endParaRPr lang="ja-JP" altLang="en-US" dirty="0"/>
          </a:p>
        </p:txBody>
      </p:sp>
    </p:spTree>
    <p:extLst>
      <p:ext uri="{BB962C8B-B14F-4D97-AF65-F5344CB8AC3E}">
        <p14:creationId xmlns:p14="http://schemas.microsoft.com/office/powerpoint/2010/main" val="266434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7"/>
          <a:ext cx="8887817" cy="6140224"/>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31175">
                  <a:extLst>
                    <a:ext uri="{9D8B030D-6E8A-4147-A177-3AD203B41FA5}">
                      <a16:colId xmlns:a16="http://schemas.microsoft.com/office/drawing/2014/main" val="3901752335"/>
                    </a:ext>
                  </a:extLst>
                </a:gridCol>
              </a:tblGrid>
              <a:tr h="229002">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09611">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a:t>
                      </a:r>
                    </a:p>
                    <a:p>
                      <a:pPr algn="l"/>
                      <a:r>
                        <a:rPr kumimoji="1" lang="ja-JP" altLang="en-US" sz="1400" dirty="0"/>
                        <a:t>　　</a:t>
                      </a:r>
                      <a:r>
                        <a:rPr kumimoji="1" lang="en-US" altLang="ja-JP" sz="1400" dirty="0"/>
                        <a:t>1</a:t>
                      </a:r>
                      <a:r>
                        <a:rPr kumimoji="1" lang="ja-JP" altLang="en-US" sz="1400" dirty="0"/>
                        <a:t>）点検、診断・評価の手法や体制等の充実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484502">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9" name="図 8">
            <a:extLst>
              <a:ext uri="{FF2B5EF4-FFF2-40B4-BE49-F238E27FC236}">
                <a16:creationId xmlns:a16="http://schemas.microsoft.com/office/drawing/2014/main" id="{5328405E-2C75-4034-8D95-2D1DD40E213C}"/>
              </a:ext>
            </a:extLst>
          </p:cNvPr>
          <p:cNvPicPr>
            <a:picLocks noChangeAspect="1"/>
          </p:cNvPicPr>
          <p:nvPr/>
        </p:nvPicPr>
        <p:blipFill rotWithShape="1">
          <a:blip r:embed="rId2">
            <a:extLst>
              <a:ext uri="{28A0092B-C50C-407E-A947-70E740481C1C}">
                <a14:useLocalDpi xmlns:a14="http://schemas.microsoft.com/office/drawing/2010/main" val="0"/>
              </a:ext>
            </a:extLst>
          </a:blip>
          <a:srcRect l="10894" t="3343" r="9919" b="91891"/>
          <a:stretch/>
        </p:blipFill>
        <p:spPr>
          <a:xfrm>
            <a:off x="4814216" y="1422064"/>
            <a:ext cx="3984027" cy="339095"/>
          </a:xfrm>
          <a:prstGeom prst="rect">
            <a:avLst/>
          </a:prstGeom>
        </p:spPr>
      </p:pic>
      <p:pic>
        <p:nvPicPr>
          <p:cNvPr id="10" name="図 9">
            <a:extLst>
              <a:ext uri="{FF2B5EF4-FFF2-40B4-BE49-F238E27FC236}">
                <a16:creationId xmlns:a16="http://schemas.microsoft.com/office/drawing/2014/main" id="{47BFA941-CAB9-4D62-81A7-EA5F6099D879}"/>
              </a:ext>
            </a:extLst>
          </p:cNvPr>
          <p:cNvPicPr>
            <a:picLocks noChangeAspect="1"/>
          </p:cNvPicPr>
          <p:nvPr/>
        </p:nvPicPr>
        <p:blipFill rotWithShape="1">
          <a:blip r:embed="rId3">
            <a:extLst>
              <a:ext uri="{28A0092B-C50C-407E-A947-70E740481C1C}">
                <a14:useLocalDpi xmlns:a14="http://schemas.microsoft.com/office/drawing/2010/main" val="0"/>
              </a:ext>
            </a:extLst>
          </a:blip>
          <a:srcRect l="9403" t="4131" r="8977" b="92238"/>
          <a:stretch/>
        </p:blipFill>
        <p:spPr>
          <a:xfrm>
            <a:off x="364999" y="1482980"/>
            <a:ext cx="4017601" cy="252778"/>
          </a:xfrm>
          <a:prstGeom prst="rect">
            <a:avLst/>
          </a:prstGeom>
        </p:spPr>
      </p:pic>
      <p:sp>
        <p:nvSpPr>
          <p:cNvPr id="12" name="テキスト ボックス 11">
            <a:extLst>
              <a:ext uri="{FF2B5EF4-FFF2-40B4-BE49-F238E27FC236}">
                <a16:creationId xmlns:a16="http://schemas.microsoft.com/office/drawing/2014/main" id="{338926AD-127D-4311-BE66-E50D0155F4BB}"/>
              </a:ext>
            </a:extLst>
          </p:cNvPr>
          <p:cNvSpPr txBox="1"/>
          <p:nvPr/>
        </p:nvSpPr>
        <p:spPr>
          <a:xfrm>
            <a:off x="2080870" y="5047132"/>
            <a:ext cx="5262979" cy="830997"/>
          </a:xfrm>
          <a:prstGeom prst="rect">
            <a:avLst/>
          </a:prstGeom>
          <a:solidFill>
            <a:schemeClr val="bg1"/>
          </a:solidFill>
          <a:ln>
            <a:solidFill>
              <a:schemeClr val="tx1"/>
            </a:solidFill>
          </a:ln>
        </p:spPr>
        <p:txBody>
          <a:bodyPr wrap="none" rtlCol="0">
            <a:spAutoFit/>
          </a:bodyPr>
          <a:lstStyle/>
          <a:p>
            <a:r>
              <a:rPr lang="ja-JP" altLang="en-US" sz="1200" kern="100" dirty="0">
                <a:effectLst/>
              </a:rPr>
              <a:t>次期長寿命化計画においては、</a:t>
            </a:r>
            <a:endParaRPr lang="en-US" altLang="ja-JP" sz="1200" kern="100" dirty="0">
              <a:effectLst/>
            </a:endParaRPr>
          </a:p>
          <a:p>
            <a:r>
              <a:rPr lang="ja-JP" altLang="en-US" sz="1200" kern="100" dirty="0">
                <a:effectLst/>
              </a:rPr>
              <a:t>各種計測値（振動値、絶縁抵抗値など）をもとに傾向管理を</a:t>
            </a:r>
            <a:r>
              <a:rPr lang="ja-JP" altLang="en-US" sz="1200" kern="100" dirty="0"/>
              <a:t>行い、データ</a:t>
            </a:r>
            <a:endParaRPr lang="en-US" altLang="ja-JP" sz="1200" kern="100" dirty="0"/>
          </a:p>
          <a:p>
            <a:r>
              <a:rPr lang="ja-JP" altLang="en-US" sz="1200" kern="100" dirty="0"/>
              <a:t>の異常があった場合は早期にメーカー点検や補修、更新を行い、</a:t>
            </a:r>
            <a:r>
              <a:rPr lang="ja-JP" altLang="en-US" sz="1200" kern="100" dirty="0">
                <a:effectLst/>
              </a:rPr>
              <a:t>故障が発</a:t>
            </a:r>
            <a:endParaRPr lang="en-US" altLang="ja-JP" sz="1200" kern="100" dirty="0">
              <a:effectLst/>
            </a:endParaRPr>
          </a:p>
          <a:p>
            <a:r>
              <a:rPr lang="ja-JP" altLang="en-US" sz="1200" kern="100" dirty="0">
                <a:effectLst/>
              </a:rPr>
              <a:t>生しないよう運用を行う。</a:t>
            </a:r>
            <a:endParaRPr lang="en-US" altLang="ja-JP" sz="1200" kern="100" dirty="0">
              <a:effectLst/>
            </a:endParaRPr>
          </a:p>
        </p:txBody>
      </p:sp>
      <p:pic>
        <p:nvPicPr>
          <p:cNvPr id="11" name="図 10">
            <a:extLst>
              <a:ext uri="{FF2B5EF4-FFF2-40B4-BE49-F238E27FC236}">
                <a16:creationId xmlns:a16="http://schemas.microsoft.com/office/drawing/2014/main" id="{AD8AE0C2-F70D-4F14-882F-5FEAD7CCD0A7}"/>
              </a:ext>
            </a:extLst>
          </p:cNvPr>
          <p:cNvPicPr>
            <a:picLocks noChangeAspect="1"/>
          </p:cNvPicPr>
          <p:nvPr/>
        </p:nvPicPr>
        <p:blipFill rotWithShape="1">
          <a:blip r:embed="rId3">
            <a:extLst>
              <a:ext uri="{28A0092B-C50C-407E-A947-70E740481C1C}">
                <a14:useLocalDpi xmlns:a14="http://schemas.microsoft.com/office/drawing/2010/main" val="0"/>
              </a:ext>
            </a:extLst>
          </a:blip>
          <a:srcRect l="13430" t="66467" r="8978" b="10141"/>
          <a:stretch/>
        </p:blipFill>
        <p:spPr>
          <a:xfrm>
            <a:off x="364999" y="1827514"/>
            <a:ext cx="3912584" cy="1668276"/>
          </a:xfrm>
          <a:prstGeom prst="rect">
            <a:avLst/>
          </a:prstGeom>
        </p:spPr>
      </p:pic>
      <p:pic>
        <p:nvPicPr>
          <p:cNvPr id="13" name="図 12">
            <a:extLst>
              <a:ext uri="{FF2B5EF4-FFF2-40B4-BE49-F238E27FC236}">
                <a16:creationId xmlns:a16="http://schemas.microsoft.com/office/drawing/2014/main" id="{C6E2A530-30BF-4B8E-BE88-4F33E348856D}"/>
              </a:ext>
            </a:extLst>
          </p:cNvPr>
          <p:cNvPicPr>
            <a:picLocks noChangeAspect="1"/>
          </p:cNvPicPr>
          <p:nvPr/>
        </p:nvPicPr>
        <p:blipFill rotWithShape="1">
          <a:blip r:embed="rId4">
            <a:extLst>
              <a:ext uri="{28A0092B-C50C-407E-A947-70E740481C1C}">
                <a14:useLocalDpi xmlns:a14="http://schemas.microsoft.com/office/drawing/2010/main" val="0"/>
              </a:ext>
            </a:extLst>
          </a:blip>
          <a:srcRect l="17588" t="7629" r="10098" b="81837"/>
          <a:stretch/>
        </p:blipFill>
        <p:spPr>
          <a:xfrm>
            <a:off x="573799" y="3378856"/>
            <a:ext cx="3692617" cy="760744"/>
          </a:xfrm>
          <a:prstGeom prst="rect">
            <a:avLst/>
          </a:prstGeom>
        </p:spPr>
      </p:pic>
      <p:pic>
        <p:nvPicPr>
          <p:cNvPr id="14" name="図 13">
            <a:extLst>
              <a:ext uri="{FF2B5EF4-FFF2-40B4-BE49-F238E27FC236}">
                <a16:creationId xmlns:a16="http://schemas.microsoft.com/office/drawing/2014/main" id="{3031E7F9-F850-4BD8-9ABE-ACEDA652ACDD}"/>
              </a:ext>
            </a:extLst>
          </p:cNvPr>
          <p:cNvPicPr>
            <a:picLocks noChangeAspect="1"/>
          </p:cNvPicPr>
          <p:nvPr/>
        </p:nvPicPr>
        <p:blipFill rotWithShape="1">
          <a:blip r:embed="rId2">
            <a:extLst>
              <a:ext uri="{28A0092B-C50C-407E-A947-70E740481C1C}">
                <a14:useLocalDpi xmlns:a14="http://schemas.microsoft.com/office/drawing/2010/main" val="0"/>
              </a:ext>
            </a:extLst>
          </a:blip>
          <a:srcRect l="10894" t="3343" r="9919" b="91891"/>
          <a:stretch/>
        </p:blipFill>
        <p:spPr>
          <a:xfrm>
            <a:off x="4814216" y="1422064"/>
            <a:ext cx="3984027" cy="339095"/>
          </a:xfrm>
          <a:prstGeom prst="rect">
            <a:avLst/>
          </a:prstGeom>
        </p:spPr>
      </p:pic>
      <p:pic>
        <p:nvPicPr>
          <p:cNvPr id="15" name="図 14">
            <a:extLst>
              <a:ext uri="{FF2B5EF4-FFF2-40B4-BE49-F238E27FC236}">
                <a16:creationId xmlns:a16="http://schemas.microsoft.com/office/drawing/2014/main" id="{354EF386-AD95-4760-A0B5-8C3A9787FFEB}"/>
              </a:ext>
            </a:extLst>
          </p:cNvPr>
          <p:cNvPicPr>
            <a:picLocks noChangeAspect="1"/>
          </p:cNvPicPr>
          <p:nvPr/>
        </p:nvPicPr>
        <p:blipFill rotWithShape="1">
          <a:blip r:embed="rId3">
            <a:extLst>
              <a:ext uri="{28A0092B-C50C-407E-A947-70E740481C1C}">
                <a14:useLocalDpi xmlns:a14="http://schemas.microsoft.com/office/drawing/2010/main" val="0"/>
              </a:ext>
            </a:extLst>
          </a:blip>
          <a:srcRect l="9403" t="4131" r="8977" b="92238"/>
          <a:stretch/>
        </p:blipFill>
        <p:spPr>
          <a:xfrm>
            <a:off x="364999" y="1482980"/>
            <a:ext cx="4017601" cy="252778"/>
          </a:xfrm>
          <a:prstGeom prst="rect">
            <a:avLst/>
          </a:prstGeom>
        </p:spPr>
      </p:pic>
      <p:pic>
        <p:nvPicPr>
          <p:cNvPr id="17" name="図 16">
            <a:extLst>
              <a:ext uri="{FF2B5EF4-FFF2-40B4-BE49-F238E27FC236}">
                <a16:creationId xmlns:a16="http://schemas.microsoft.com/office/drawing/2014/main" id="{06764055-287D-4139-A4C5-C575E2376236}"/>
              </a:ext>
            </a:extLst>
          </p:cNvPr>
          <p:cNvPicPr>
            <a:picLocks noChangeAspect="1"/>
          </p:cNvPicPr>
          <p:nvPr/>
        </p:nvPicPr>
        <p:blipFill rotWithShape="1">
          <a:blip r:embed="rId2">
            <a:extLst>
              <a:ext uri="{28A0092B-C50C-407E-A947-70E740481C1C}">
                <a14:useLocalDpi xmlns:a14="http://schemas.microsoft.com/office/drawing/2010/main" val="0"/>
              </a:ext>
            </a:extLst>
          </a:blip>
          <a:srcRect l="10894" t="70532" r="9919" b="11573"/>
          <a:stretch/>
        </p:blipFill>
        <p:spPr>
          <a:xfrm>
            <a:off x="4635416" y="1811559"/>
            <a:ext cx="4010897" cy="1281972"/>
          </a:xfrm>
          <a:prstGeom prst="rect">
            <a:avLst/>
          </a:prstGeom>
        </p:spPr>
      </p:pic>
      <p:pic>
        <p:nvPicPr>
          <p:cNvPr id="19" name="図 18">
            <a:extLst>
              <a:ext uri="{FF2B5EF4-FFF2-40B4-BE49-F238E27FC236}">
                <a16:creationId xmlns:a16="http://schemas.microsoft.com/office/drawing/2014/main" id="{1FE2238E-32CD-4309-9382-1EC611B19DF8}"/>
              </a:ext>
            </a:extLst>
          </p:cNvPr>
          <p:cNvPicPr>
            <a:picLocks noChangeAspect="1"/>
          </p:cNvPicPr>
          <p:nvPr/>
        </p:nvPicPr>
        <p:blipFill rotWithShape="1">
          <a:blip r:embed="rId5">
            <a:extLst>
              <a:ext uri="{28A0092B-C50C-407E-A947-70E740481C1C}">
                <a14:useLocalDpi xmlns:a14="http://schemas.microsoft.com/office/drawing/2010/main" val="0"/>
              </a:ext>
            </a:extLst>
          </a:blip>
          <a:srcRect l="13769" t="8249" r="10077" b="87149"/>
          <a:stretch/>
        </p:blipFill>
        <p:spPr>
          <a:xfrm>
            <a:off x="4749939" y="3064036"/>
            <a:ext cx="3897819" cy="333138"/>
          </a:xfrm>
          <a:prstGeom prst="rect">
            <a:avLst/>
          </a:prstGeom>
        </p:spPr>
      </p:pic>
      <p:pic>
        <p:nvPicPr>
          <p:cNvPr id="4" name="図 3">
            <a:extLst>
              <a:ext uri="{FF2B5EF4-FFF2-40B4-BE49-F238E27FC236}">
                <a16:creationId xmlns:a16="http://schemas.microsoft.com/office/drawing/2014/main" id="{9F05F523-6BE1-456C-B3AD-2CAD5585DEBF}"/>
              </a:ext>
            </a:extLst>
          </p:cNvPr>
          <p:cNvPicPr>
            <a:picLocks noChangeAspect="1"/>
          </p:cNvPicPr>
          <p:nvPr/>
        </p:nvPicPr>
        <p:blipFill rotWithShape="1">
          <a:blip r:embed="rId6">
            <a:extLst>
              <a:ext uri="{28A0092B-C50C-407E-A947-70E740481C1C}">
                <a14:useLocalDpi xmlns:a14="http://schemas.microsoft.com/office/drawing/2010/main" val="0"/>
              </a:ext>
            </a:extLst>
          </a:blip>
          <a:srcRect l="13043" t="8416" r="7266" b="75914"/>
          <a:stretch/>
        </p:blipFill>
        <p:spPr>
          <a:xfrm>
            <a:off x="4728031" y="3392130"/>
            <a:ext cx="4018487" cy="1117568"/>
          </a:xfrm>
          <a:prstGeom prst="rect">
            <a:avLst/>
          </a:prstGeom>
        </p:spPr>
      </p:pic>
      <p:sp>
        <p:nvSpPr>
          <p:cNvPr id="21" name="正方形/長方形 20">
            <a:extLst>
              <a:ext uri="{FF2B5EF4-FFF2-40B4-BE49-F238E27FC236}">
                <a16:creationId xmlns:a16="http://schemas.microsoft.com/office/drawing/2014/main" id="{2D876F9C-994E-4991-843A-D47B0DEE2FF3}"/>
              </a:ext>
            </a:extLst>
          </p:cNvPr>
          <p:cNvSpPr/>
          <p:nvPr/>
        </p:nvSpPr>
        <p:spPr>
          <a:xfrm>
            <a:off x="4972818" y="3839732"/>
            <a:ext cx="3658747" cy="64633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3">
            <a:extLst>
              <a:ext uri="{FF2B5EF4-FFF2-40B4-BE49-F238E27FC236}">
                <a16:creationId xmlns:a16="http://schemas.microsoft.com/office/drawing/2014/main" id="{02D29746-5118-4C03-AD66-38A988FEC01A}"/>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66</a:t>
            </a:fld>
            <a:endParaRPr kumimoji="1" lang="ja-JP" altLang="en-US" dirty="0"/>
          </a:p>
        </p:txBody>
      </p:sp>
      <p:sp>
        <p:nvSpPr>
          <p:cNvPr id="18" name="テキスト ボックス 17">
            <a:extLst>
              <a:ext uri="{FF2B5EF4-FFF2-40B4-BE49-F238E27FC236}">
                <a16:creationId xmlns:a16="http://schemas.microsoft.com/office/drawing/2014/main" id="{2B7E070A-79D3-4EAD-A7E8-71C64B772BE2}"/>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67930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（下水道設備）</a:t>
            </a:r>
          </a:p>
        </p:txBody>
      </p:sp>
      <p:sp>
        <p:nvSpPr>
          <p:cNvPr id="4" name="テキスト ボックス 3"/>
          <p:cNvSpPr txBox="1"/>
          <p:nvPr/>
        </p:nvSpPr>
        <p:spPr>
          <a:xfrm>
            <a:off x="0" y="525123"/>
            <a:ext cx="9144000" cy="707886"/>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⑰人材の育成と確保、技術力の向上と継承</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下水道</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130142" y="1255978"/>
            <a:ext cx="3756503"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及び確保、技術力の向上と蓄積された技術の継承ができる持続可能な仕組みの構築を目指す。</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39973" y="22110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407417" y="12858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37511" y="25239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526BCC3-B736-41C5-BE31-82378E00E345}"/>
              </a:ext>
            </a:extLst>
          </p:cNvPr>
          <p:cNvSpPr txBox="1"/>
          <p:nvPr/>
        </p:nvSpPr>
        <p:spPr>
          <a:xfrm>
            <a:off x="4407417" y="4928300"/>
            <a:ext cx="4509727" cy="138499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a:t>
            </a:r>
            <a:r>
              <a:rPr lang="en-US" altLang="ja-JP" sz="1200" kern="100" dirty="0"/>
              <a:t>『</a:t>
            </a:r>
            <a:r>
              <a:rPr lang="ja-JP" altLang="en-US" sz="1200" kern="100" dirty="0"/>
              <a:t>具体的な取組内容</a:t>
            </a:r>
            <a:r>
              <a:rPr lang="en-US" altLang="ja-JP" sz="1200" kern="100" dirty="0"/>
              <a:t>』</a:t>
            </a:r>
            <a:r>
              <a:rPr lang="ja-JP" altLang="en-US" sz="1200" kern="100" dirty="0"/>
              <a:t>を継続し技術力を維持しつつ、</a:t>
            </a:r>
            <a:endParaRPr lang="en-US" altLang="ja-JP" sz="1200" kern="100" dirty="0"/>
          </a:p>
          <a:p>
            <a:r>
              <a:rPr lang="ja-JP" altLang="en-US" sz="1200" kern="100" dirty="0"/>
              <a:t>　デジタル技術の活用による省力化やＰＰＰ（官民連</a:t>
            </a:r>
            <a:endParaRPr lang="en-US" altLang="ja-JP" sz="1200" kern="100" dirty="0"/>
          </a:p>
          <a:p>
            <a:r>
              <a:rPr lang="ja-JP" altLang="en-US" sz="1200" kern="100" dirty="0"/>
              <a:t>　携）事業などの民間事業者への包括管理委託の実施・拡大</a:t>
            </a:r>
            <a:endParaRPr lang="en-US" altLang="ja-JP" sz="1200" kern="100" dirty="0"/>
          </a:p>
          <a:p>
            <a:r>
              <a:rPr lang="ja-JP" altLang="en-US" sz="1200" kern="100" dirty="0"/>
              <a:t>　により、必要な時間の確保を行う。</a:t>
            </a:r>
            <a:endParaRPr lang="en-US" altLang="ja-JP" sz="1200" kern="100" dirty="0"/>
          </a:p>
          <a:p>
            <a:endParaRPr lang="en-US" altLang="ja-JP" sz="1200" u="sng" strike="noStrike" kern="100" baseline="0" dirty="0">
              <a:solidFill>
                <a:schemeClr val="tx1"/>
              </a:solidFill>
              <a:latin typeface="Meiryo UI" panose="020B0604030504040204" pitchFamily="50" charset="-128"/>
              <a:ea typeface="Meiryo UI" panose="020B0604030504040204" pitchFamily="50" charset="-128"/>
            </a:endParaRPr>
          </a:p>
        </p:txBody>
      </p:sp>
      <p:sp>
        <p:nvSpPr>
          <p:cNvPr id="15" name="フローチャート: 組合せ 14">
            <a:extLst>
              <a:ext uri="{FF2B5EF4-FFF2-40B4-BE49-F238E27FC236}">
                <a16:creationId xmlns:a16="http://schemas.microsoft.com/office/drawing/2014/main" id="{A6C0A379-9366-4B40-B7FE-A9613C1A73CE}"/>
              </a:ext>
            </a:extLst>
          </p:cNvPr>
          <p:cNvSpPr/>
          <p:nvPr/>
        </p:nvSpPr>
        <p:spPr>
          <a:xfrm>
            <a:off x="5529290" y="4548121"/>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6D30DFB-4DF7-4D04-8805-8D4D57A029C7}"/>
              </a:ext>
            </a:extLst>
          </p:cNvPr>
          <p:cNvSpPr txBox="1"/>
          <p:nvPr/>
        </p:nvSpPr>
        <p:spPr>
          <a:xfrm>
            <a:off x="4407417" y="3114137"/>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endParaRPr lang="en-US" altLang="ja-JP" sz="1200" kern="1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職員が減少し、個人が担う業務量が増えることが懸念され、</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algn="just"/>
            <a:endParaRPr lang="en-US" altLang="ja-JP" sz="1200" kern="100" dirty="0"/>
          </a:p>
        </p:txBody>
      </p:sp>
      <p:sp>
        <p:nvSpPr>
          <p:cNvPr id="19" name="スライド番号プレースホルダー 3">
            <a:extLst>
              <a:ext uri="{FF2B5EF4-FFF2-40B4-BE49-F238E27FC236}">
                <a16:creationId xmlns:a16="http://schemas.microsoft.com/office/drawing/2014/main" id="{4C028E74-C111-45D9-BFD5-06BF9073FDAA}"/>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67</a:t>
            </a:fld>
            <a:endParaRPr kumimoji="1" lang="ja-JP" altLang="en-US" dirty="0"/>
          </a:p>
        </p:txBody>
      </p:sp>
      <p:sp>
        <p:nvSpPr>
          <p:cNvPr id="18" name="テキスト ボックス 17">
            <a:extLst>
              <a:ext uri="{FF2B5EF4-FFF2-40B4-BE49-F238E27FC236}">
                <a16:creationId xmlns:a16="http://schemas.microsoft.com/office/drawing/2014/main" id="{22DA8F50-D456-4D44-83B2-C5BF651AFA6F}"/>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70283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607887"/>
          <a:ext cx="8913284" cy="6154400"/>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0954">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392185">
                <a:tc gridSpan="2">
                  <a:txBody>
                    <a:bodyPr/>
                    <a:lstStyle/>
                    <a:p>
                      <a:pPr algn="l"/>
                      <a:r>
                        <a:rPr kumimoji="1" lang="ja-JP" altLang="en-US" sz="1200" dirty="0"/>
                        <a:t>　</a:t>
                      </a:r>
                      <a:r>
                        <a:rPr kumimoji="1" lang="en-US" altLang="ja-JP" sz="1200" dirty="0"/>
                        <a:t>7.</a:t>
                      </a:r>
                      <a:r>
                        <a:rPr kumimoji="1" lang="ja-JP" altLang="en-US" sz="1200" dirty="0"/>
                        <a:t>持続可能な維持管理の仕組みづくり</a:t>
                      </a:r>
                    </a:p>
                    <a:p>
                      <a:pPr algn="l"/>
                      <a:r>
                        <a:rPr kumimoji="1" lang="ja-JP" altLang="en-US" sz="1200" dirty="0"/>
                        <a:t>　　</a:t>
                      </a:r>
                      <a:r>
                        <a:rPr kumimoji="1" lang="en-US" altLang="ja-JP" sz="1200" dirty="0"/>
                        <a:t>1</a:t>
                      </a:r>
                      <a:r>
                        <a:rPr kumimoji="1" lang="ja-JP" altLang="en-US" sz="1200" dirty="0"/>
                        <a:t>）人材の育成と確保、技術力の向上と継承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531261">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4" name="図 3">
            <a:extLst>
              <a:ext uri="{FF2B5EF4-FFF2-40B4-BE49-F238E27FC236}">
                <a16:creationId xmlns:a16="http://schemas.microsoft.com/office/drawing/2014/main" id="{8CF4C7B4-9693-4546-89E6-7ED62A8A8035}"/>
              </a:ext>
            </a:extLst>
          </p:cNvPr>
          <p:cNvPicPr>
            <a:picLocks noChangeAspect="1"/>
          </p:cNvPicPr>
          <p:nvPr/>
        </p:nvPicPr>
        <p:blipFill rotWithShape="1">
          <a:blip r:embed="rId2">
            <a:extLst>
              <a:ext uri="{28A0092B-C50C-407E-A947-70E740481C1C}">
                <a14:useLocalDpi xmlns:a14="http://schemas.microsoft.com/office/drawing/2010/main" val="0"/>
              </a:ext>
            </a:extLst>
          </a:blip>
          <a:srcRect l="9392" t="2988" r="9079" b="4445"/>
          <a:stretch/>
        </p:blipFill>
        <p:spPr>
          <a:xfrm>
            <a:off x="653846" y="1305832"/>
            <a:ext cx="3366189" cy="5405561"/>
          </a:xfrm>
          <a:prstGeom prst="rect">
            <a:avLst/>
          </a:prstGeom>
        </p:spPr>
      </p:pic>
      <p:pic>
        <p:nvPicPr>
          <p:cNvPr id="7" name="図 6">
            <a:extLst>
              <a:ext uri="{FF2B5EF4-FFF2-40B4-BE49-F238E27FC236}">
                <a16:creationId xmlns:a16="http://schemas.microsoft.com/office/drawing/2014/main" id="{EB691E8F-A288-4FC0-9594-BB082E5851CC}"/>
              </a:ext>
            </a:extLst>
          </p:cNvPr>
          <p:cNvPicPr>
            <a:picLocks noChangeAspect="1"/>
          </p:cNvPicPr>
          <p:nvPr/>
        </p:nvPicPr>
        <p:blipFill rotWithShape="1">
          <a:blip r:embed="rId3">
            <a:extLst>
              <a:ext uri="{28A0092B-C50C-407E-A947-70E740481C1C}">
                <a14:useLocalDpi xmlns:a14="http://schemas.microsoft.com/office/drawing/2010/main" val="0"/>
              </a:ext>
            </a:extLst>
          </a:blip>
          <a:srcRect l="10885" t="3917" r="9796" b="4457"/>
          <a:stretch/>
        </p:blipFill>
        <p:spPr>
          <a:xfrm>
            <a:off x="5087988" y="1314391"/>
            <a:ext cx="3308489" cy="5405561"/>
          </a:xfrm>
          <a:prstGeom prst="rect">
            <a:avLst/>
          </a:prstGeom>
        </p:spPr>
      </p:pic>
      <p:sp>
        <p:nvSpPr>
          <p:cNvPr id="6" name="テキスト ボックス 5">
            <a:extLst>
              <a:ext uri="{FF2B5EF4-FFF2-40B4-BE49-F238E27FC236}">
                <a16:creationId xmlns:a16="http://schemas.microsoft.com/office/drawing/2014/main" id="{920F1E45-96B8-4C7A-8247-2AB31D6B9322}"/>
              </a:ext>
            </a:extLst>
          </p:cNvPr>
          <p:cNvSpPr txBox="1"/>
          <p:nvPr/>
        </p:nvSpPr>
        <p:spPr>
          <a:xfrm>
            <a:off x="2129014" y="5220443"/>
            <a:ext cx="5253639" cy="830997"/>
          </a:xfrm>
          <a:prstGeom prst="rect">
            <a:avLst/>
          </a:prstGeom>
          <a:solidFill>
            <a:schemeClr val="bg1"/>
          </a:solidFill>
          <a:ln>
            <a:solidFill>
              <a:schemeClr val="tx1"/>
            </a:solidFill>
          </a:ln>
        </p:spPr>
        <p:txBody>
          <a:bodyPr wrap="square" rtlCol="0">
            <a:spAutoFit/>
          </a:bodyPr>
          <a:lstStyle/>
          <a:p>
            <a:r>
              <a:rPr lang="ja-JP" altLang="en-US" sz="1200" kern="100" dirty="0">
                <a:effectLst/>
              </a:rPr>
              <a:t>次期長寿命化計画においては、</a:t>
            </a:r>
            <a:r>
              <a:rPr lang="ja-JP" altLang="en-US" sz="1200" kern="100" dirty="0"/>
              <a:t>デジタル技術を活用可能な技術を模索していく。</a:t>
            </a:r>
            <a:endParaRPr lang="en-US" altLang="ja-JP" sz="1200" kern="100" dirty="0"/>
          </a:p>
          <a:p>
            <a:r>
              <a:rPr lang="ja-JP" altLang="en-US" sz="1200" kern="100" dirty="0"/>
              <a:t>一部実施しているＰＰＰ（官民連携）事業などの民間事業者への包括管理委託を実施・拡大し、必要な時間の確保を行う。</a:t>
            </a:r>
            <a:endParaRPr lang="en-US" altLang="ja-JP" sz="1200" kern="100" dirty="0"/>
          </a:p>
        </p:txBody>
      </p:sp>
      <p:sp>
        <p:nvSpPr>
          <p:cNvPr id="8" name="正方形/長方形 7">
            <a:extLst>
              <a:ext uri="{FF2B5EF4-FFF2-40B4-BE49-F238E27FC236}">
                <a16:creationId xmlns:a16="http://schemas.microsoft.com/office/drawing/2014/main" id="{7236EBEC-D896-4020-8F77-953BDE581C72}"/>
              </a:ext>
            </a:extLst>
          </p:cNvPr>
          <p:cNvSpPr/>
          <p:nvPr/>
        </p:nvSpPr>
        <p:spPr>
          <a:xfrm>
            <a:off x="5108307" y="4461947"/>
            <a:ext cx="3366189" cy="32680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a:extLst>
              <a:ext uri="{FF2B5EF4-FFF2-40B4-BE49-F238E27FC236}">
                <a16:creationId xmlns:a16="http://schemas.microsoft.com/office/drawing/2014/main" id="{064B53D4-9407-485B-B123-47F34E74BB96}"/>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68</a:t>
            </a:fld>
            <a:endParaRPr kumimoji="1" lang="ja-JP" altLang="en-US" dirty="0"/>
          </a:p>
        </p:txBody>
      </p:sp>
      <p:sp>
        <p:nvSpPr>
          <p:cNvPr id="10" name="テキスト ボックス 9">
            <a:extLst>
              <a:ext uri="{FF2B5EF4-FFF2-40B4-BE49-F238E27FC236}">
                <a16:creationId xmlns:a16="http://schemas.microsoft.com/office/drawing/2014/main" id="{6E46A772-2FBD-42AA-BBCD-B0B93EF8D44E}"/>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08460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第１回設備部会資料</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現計画における課題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下水道設備</a:t>
            </a:r>
            <a:r>
              <a:rPr lang="en-US" altLang="ja-JP" sz="2400" dirty="0">
                <a:latin typeface="Meiryo UI" pitchFamily="50" charset="-128"/>
                <a:ea typeface="Meiryo UI" pitchFamily="50" charset="-128"/>
                <a:cs typeface="Meiryo UI" pitchFamily="50" charset="-128"/>
              </a:rPr>
              <a:t>》</a:t>
            </a: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66040" y="969119"/>
            <a:ext cx="4057227" cy="369332"/>
          </a:xfrm>
          <a:prstGeom prst="rect">
            <a:avLst/>
          </a:prstGeom>
          <a:noFill/>
          <a:ln>
            <a:noFill/>
          </a:ln>
        </p:spPr>
        <p:txBody>
          <a:bodyPr wrap="square" rtlCol="0">
            <a:spAutoFit/>
          </a:bodyPr>
          <a:lstStyle/>
          <a:p>
            <a:r>
              <a:rPr lang="ja-JP" altLang="en-US" kern="100" dirty="0">
                <a:latin typeface="Meiryo UI" panose="020B0604030504040204" pitchFamily="50" charset="-128"/>
                <a:ea typeface="Meiryo UI" panose="020B0604030504040204" pitchFamily="50" charset="-128"/>
              </a:rPr>
              <a:t>◆検証結果に基づく課題と取組方針　</a:t>
            </a:r>
            <a:endParaRPr lang="en-US" altLang="ja-JP" kern="100" dirty="0">
              <a:effectLst/>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8E97D474-C590-4D67-AB60-31B845C6D951}"/>
              </a:ext>
            </a:extLst>
          </p:cNvPr>
          <p:cNvGraphicFramePr>
            <a:graphicFrameLocks noGrp="1"/>
          </p:cNvGraphicFramePr>
          <p:nvPr/>
        </p:nvGraphicFramePr>
        <p:xfrm>
          <a:off x="399393" y="1341900"/>
          <a:ext cx="8373904" cy="4930884"/>
        </p:xfrm>
        <a:graphic>
          <a:graphicData uri="http://schemas.openxmlformats.org/drawingml/2006/table">
            <a:tbl>
              <a:tblPr firstRow="1" bandRow="1">
                <a:tableStyleId>{5C22544A-7EE6-4342-B048-85BDC9FD1C3A}</a:tableStyleId>
              </a:tblPr>
              <a:tblGrid>
                <a:gridCol w="515007">
                  <a:extLst>
                    <a:ext uri="{9D8B030D-6E8A-4147-A177-3AD203B41FA5}">
                      <a16:colId xmlns:a16="http://schemas.microsoft.com/office/drawing/2014/main" val="1047732090"/>
                    </a:ext>
                  </a:extLst>
                </a:gridCol>
                <a:gridCol w="1762897">
                  <a:extLst>
                    <a:ext uri="{9D8B030D-6E8A-4147-A177-3AD203B41FA5}">
                      <a16:colId xmlns:a16="http://schemas.microsoft.com/office/drawing/2014/main" val="284509453"/>
                    </a:ext>
                  </a:extLst>
                </a:gridCol>
                <a:gridCol w="3130379">
                  <a:extLst>
                    <a:ext uri="{9D8B030D-6E8A-4147-A177-3AD203B41FA5}">
                      <a16:colId xmlns:a16="http://schemas.microsoft.com/office/drawing/2014/main" val="2342667164"/>
                    </a:ext>
                  </a:extLst>
                </a:gridCol>
                <a:gridCol w="2965621">
                  <a:extLst>
                    <a:ext uri="{9D8B030D-6E8A-4147-A177-3AD203B41FA5}">
                      <a16:colId xmlns:a16="http://schemas.microsoft.com/office/drawing/2014/main" val="3695324082"/>
                    </a:ext>
                  </a:extLst>
                </a:gridCol>
              </a:tblGrid>
              <a:tr h="290948">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1231004">
                <a:tc>
                  <a:txBody>
                    <a:bodyPr/>
                    <a:lstStyle/>
                    <a:p>
                      <a:pPr algn="ctr"/>
                      <a:r>
                        <a:rPr kumimoji="1" lang="ja-JP" altLang="en-US" sz="1200" dirty="0">
                          <a:latin typeface="Meiryo UI" panose="020B0604030504040204" pitchFamily="50" charset="-128"/>
                          <a:ea typeface="Meiryo UI" panose="020B0604030504040204" pitchFamily="50" charset="-128"/>
                        </a:rPr>
                        <a:t>⑥</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健全度評価基準および健全度判定要領</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kern="100" dirty="0">
                          <a:effectLst/>
                          <a:latin typeface="Meiryo UI" panose="020B0604030504040204" pitchFamily="50" charset="-128"/>
                          <a:ea typeface="Meiryo UI" panose="020B0604030504040204" pitchFamily="50" charset="-128"/>
                        </a:rPr>
                        <a:t>機械設備において、設備単位での健全度の定義が明確になっていない</a:t>
                      </a:r>
                      <a:r>
                        <a:rPr kumimoji="1" lang="ja-JP" altLang="en-US" sz="1200" kern="100" dirty="0">
                          <a:effectLst/>
                          <a:latin typeface="Meiryo UI" panose="020B0604030504040204" pitchFamily="50" charset="-128"/>
                          <a:ea typeface="Meiryo UI" panose="020B0604030504040204" pitchFamily="50" charset="-128"/>
                        </a:rPr>
                        <a:t>。</a:t>
                      </a:r>
                      <a:endParaRPr lang="ja-JP" altLang="en-US"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「ストックマネジメント手法を踏まえた下水道長寿命化計画策定に関する手引き（案）」（平成</a:t>
                      </a:r>
                      <a:r>
                        <a:rPr lang="en-US" altLang="ja-JP" sz="1200" kern="100" dirty="0">
                          <a:effectLst/>
                          <a:latin typeface="Meiryo UI" panose="020B0604030504040204" pitchFamily="50" charset="-128"/>
                          <a:ea typeface="Meiryo UI" panose="020B0604030504040204" pitchFamily="50" charset="-128"/>
                        </a:rPr>
                        <a:t>25</a:t>
                      </a:r>
                      <a:r>
                        <a:rPr lang="ja-JP" altLang="en-US" sz="1200" kern="100" dirty="0">
                          <a:effectLst/>
                          <a:latin typeface="Meiryo UI" panose="020B0604030504040204" pitchFamily="50" charset="-128"/>
                          <a:ea typeface="Meiryo UI" panose="020B0604030504040204" pitchFamily="50" charset="-128"/>
                        </a:rPr>
                        <a:t>年</a:t>
                      </a:r>
                      <a:r>
                        <a:rPr lang="en-US" altLang="ja-JP" sz="1200" kern="100" dirty="0">
                          <a:effectLst/>
                          <a:latin typeface="Meiryo UI" panose="020B0604030504040204" pitchFamily="50" charset="-128"/>
                          <a:ea typeface="Meiryo UI" panose="020B0604030504040204" pitchFamily="50" charset="-128"/>
                        </a:rPr>
                        <a:t>9</a:t>
                      </a:r>
                      <a:r>
                        <a:rPr lang="ja-JP" altLang="en-US" sz="1200" kern="100" dirty="0">
                          <a:effectLst/>
                          <a:latin typeface="Meiryo UI" panose="020B0604030504040204" pitchFamily="50" charset="-128"/>
                          <a:ea typeface="Meiryo UI" panose="020B0604030504040204" pitchFamily="50" charset="-128"/>
                        </a:rPr>
                        <a:t>月、国土交通省水管理・国土保全局下水道部）</a:t>
                      </a:r>
                      <a:r>
                        <a:rPr lang="en-US" altLang="ja-JP" sz="1200" kern="100" dirty="0">
                          <a:effectLst/>
                          <a:latin typeface="Meiryo UI" panose="020B0604030504040204" pitchFamily="50" charset="-128"/>
                          <a:ea typeface="Meiryo UI" panose="020B0604030504040204" pitchFamily="50" charset="-128"/>
                        </a:rPr>
                        <a:t>P.103</a:t>
                      </a:r>
                      <a:r>
                        <a:rPr lang="ja-JP" altLang="en-US" sz="1200" kern="100" dirty="0">
                          <a:effectLst/>
                          <a:latin typeface="Meiryo UI" panose="020B0604030504040204" pitchFamily="50" charset="-128"/>
                          <a:ea typeface="Meiryo UI" panose="020B0604030504040204" pitchFamily="50" charset="-128"/>
                        </a:rPr>
                        <a:t>に示される設備単位の健全度の定義の例の表現を</a:t>
                      </a:r>
                      <a:r>
                        <a:rPr lang="ja-JP" altLang="en-US" sz="1200" kern="100" dirty="0">
                          <a:latin typeface="Meiryo UI" panose="020B0604030504040204" pitchFamily="50" charset="-128"/>
                          <a:ea typeface="Meiryo UI" panose="020B0604030504040204" pitchFamily="50" charset="-128"/>
                        </a:rPr>
                        <a:t>採用し、</a:t>
                      </a:r>
                      <a:r>
                        <a:rPr lang="ja-JP" altLang="en-US" sz="1200" kern="100" dirty="0">
                          <a:effectLst/>
                          <a:latin typeface="Meiryo UI" panose="020B0604030504040204" pitchFamily="50" charset="-128"/>
                          <a:ea typeface="Meiryo UI" panose="020B0604030504040204" pitchFamily="50" charset="-128"/>
                        </a:rPr>
                        <a:t>明記する。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231816"/>
                  </a:ext>
                </a:extLst>
              </a:tr>
              <a:tr h="852233">
                <a:tc>
                  <a:txBody>
                    <a:bodyPr/>
                    <a:lstStyle/>
                    <a:p>
                      <a:pPr algn="ctr"/>
                      <a:r>
                        <a:rPr kumimoji="1" lang="ja-JP" altLang="en-US" sz="1200" dirty="0">
                          <a:latin typeface="Meiryo UI" panose="020B0604030504040204" pitchFamily="50" charset="-128"/>
                          <a:ea typeface="Meiryo UI" panose="020B0604030504040204" pitchFamily="50" charset="-128"/>
                        </a:rPr>
                        <a:t>⑩</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改築において考慮すべき視点と改築判定フロー</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判定フローは小分類単位での更新・改築を前提としたものになっているが、中分類単位などの設備群で更新・改築を行う方が効率的・経済的な場合もある。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中分類単位などの設備群での更新・改築の判定に至るフローを追加する。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927273"/>
                  </a:ext>
                </a:extLst>
              </a:tr>
              <a:tr h="662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種々の観点からの機械電気設備の寿命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同じ設備分類内で、寿命が異なるものが存在するが、類似設備の年数設定を参考に管理をしているものがある。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設備分類を細分化、追加することで、より適切な目標寿命の</a:t>
                      </a:r>
                      <a:r>
                        <a:rPr lang="ja-JP" altLang="en-US" sz="1200" kern="100" dirty="0">
                          <a:latin typeface="Meiryo UI" panose="020B0604030504040204" pitchFamily="50" charset="-128"/>
                          <a:ea typeface="Meiryo UI" panose="020B0604030504040204" pitchFamily="50" charset="-128"/>
                        </a:rPr>
                        <a:t>設定を行うなど、更に</a:t>
                      </a:r>
                      <a:r>
                        <a:rPr lang="ja-JP" altLang="en-US" sz="1200" kern="100" dirty="0">
                          <a:effectLst/>
                          <a:latin typeface="Meiryo UI" panose="020B0604030504040204" pitchFamily="50" charset="-128"/>
                          <a:ea typeface="Meiryo UI" panose="020B0604030504040204" pitchFamily="50" charset="-128"/>
                        </a:rPr>
                        <a:t>効率的・効果的な維持管理を目指す。</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852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データの蓄積・活用・管理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点検データに基づいて設備の健全度を算出（定量化）できるシステムを導入しているが、点検時点の健全度の算出に留まっており、データを十分に活用できていない。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各種計測値（振動値、絶縁抵抗値など）をもとに傾向管理を</a:t>
                      </a:r>
                      <a:r>
                        <a:rPr lang="ja-JP" altLang="en-US" sz="1200" kern="100" dirty="0">
                          <a:latin typeface="Meiryo UI" panose="020B0604030504040204" pitchFamily="50" charset="-128"/>
                          <a:ea typeface="Meiryo UI" panose="020B0604030504040204" pitchFamily="50" charset="-128"/>
                        </a:rPr>
                        <a:t>行い、設備の劣化状況の判定に利用するなど、蓄積データの</a:t>
                      </a:r>
                      <a:r>
                        <a:rPr lang="ja-JP" altLang="en-US" sz="1200" kern="100" dirty="0">
                          <a:effectLst/>
                          <a:latin typeface="Meiryo UI" panose="020B0604030504040204" pitchFamily="50" charset="-128"/>
                          <a:ea typeface="Meiryo UI" panose="020B0604030504040204" pitchFamily="50" charset="-128"/>
                        </a:rPr>
                        <a:t>活用を進める。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1041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altLang="ja-JP" sz="1200" kern="100" dirty="0">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職員が減少し、個人が担う業務量が増えることが懸念され、技術の継承に必要な時間が十分に確保できない。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具体的な取組内容</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を継続し技術力を維持しつつ、デジタル技術の活用による省力化やＰＰＰ（官民連携）事業などの民間事業者への包括管理委託の実施・拡大により、必要な時間の確保を行う。</a:t>
                      </a:r>
                      <a:endParaRPr lang="en-US" altLang="ja-JP" sz="1200" kern="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10" name="スライド番号プレースホルダー 3">
            <a:extLst>
              <a:ext uri="{FF2B5EF4-FFF2-40B4-BE49-F238E27FC236}">
                <a16:creationId xmlns:a16="http://schemas.microsoft.com/office/drawing/2014/main" id="{177F4B51-296A-4585-ADA9-BB05EB3471C5}"/>
              </a:ext>
            </a:extLst>
          </p:cNvPr>
          <p:cNvSpPr>
            <a:spLocks noGrp="1"/>
          </p:cNvSpPr>
          <p:nvPr>
            <p:ph type="sldNum" sz="quarter" idx="12"/>
          </p:nvPr>
        </p:nvSpPr>
        <p:spPr>
          <a:xfrm>
            <a:off x="8590692" y="6492875"/>
            <a:ext cx="660400" cy="365125"/>
          </a:xfrm>
        </p:spPr>
        <p:txBody>
          <a:bodyPr/>
          <a:lstStyle/>
          <a:p>
            <a:fld id="{682EF9F9-C4E8-46B2-BBF1-33E3162B856A}" type="slidenum">
              <a:rPr kumimoji="1" lang="ja-JP" altLang="en-US" smtClean="0"/>
              <a:t>49</a:t>
            </a:fld>
            <a:endParaRPr kumimoji="1" lang="ja-JP" altLang="en-US" dirty="0"/>
          </a:p>
        </p:txBody>
      </p:sp>
      <p:sp>
        <p:nvSpPr>
          <p:cNvPr id="11" name="テキスト ボックス 10">
            <a:extLst>
              <a:ext uri="{FF2B5EF4-FFF2-40B4-BE49-F238E27FC236}">
                <a16:creationId xmlns:a16="http://schemas.microsoft.com/office/drawing/2014/main" id="{8E6CCBE1-A5D3-40C9-83E3-50219653D880}"/>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7571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（下水道設備）</a:t>
            </a:r>
          </a:p>
        </p:txBody>
      </p:sp>
      <p:sp>
        <p:nvSpPr>
          <p:cNvPr id="4" name="テキスト ボックス 3"/>
          <p:cNvSpPr txBox="1"/>
          <p:nvPr/>
        </p:nvSpPr>
        <p:spPr>
          <a:xfrm>
            <a:off x="-13856" y="515812"/>
            <a:ext cx="9157856" cy="707886"/>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第１回設備部会資料</a:t>
            </a:r>
            <a:r>
              <a:rPr lang="en-US" altLang="ja-JP" sz="2000" dirty="0">
                <a:latin typeface="Meiryo UI" pitchFamily="50" charset="-128"/>
                <a:ea typeface="Meiryo UI" pitchFamily="50" charset="-128"/>
                <a:cs typeface="Meiryo UI"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⑥健全度評価基準および健全度判定要領</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下水道</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B5B2FC8-22C5-4030-8E13-60D209807261}"/>
              </a:ext>
            </a:extLst>
          </p:cNvPr>
          <p:cNvSpPr txBox="1"/>
          <p:nvPr/>
        </p:nvSpPr>
        <p:spPr>
          <a:xfrm>
            <a:off x="4364501" y="273572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r>
              <a:rPr lang="ja-JP" altLang="en-US" sz="1200" kern="100" dirty="0">
                <a:effectLst/>
              </a:rPr>
              <a:t>・機械設備において、設備単位での健全度の定義が明確に</a:t>
            </a:r>
            <a:endParaRPr lang="en-US" altLang="ja-JP" sz="1200" kern="100" dirty="0">
              <a:effectLst/>
            </a:endParaRPr>
          </a:p>
          <a:p>
            <a:pPr algn="just"/>
            <a:r>
              <a:rPr lang="ja-JP" altLang="en-US" sz="1200" kern="100" dirty="0"/>
              <a:t>　</a:t>
            </a:r>
            <a:r>
              <a:rPr lang="ja-JP" altLang="en-US" sz="1200" kern="100" dirty="0">
                <a:effectLst/>
              </a:rPr>
              <a:t>なっていない</a:t>
            </a:r>
          </a:p>
        </p:txBody>
      </p:sp>
      <p:sp>
        <p:nvSpPr>
          <p:cNvPr id="17" name="テキスト ボックス 16">
            <a:extLst>
              <a:ext uri="{FF2B5EF4-FFF2-40B4-BE49-F238E27FC236}">
                <a16:creationId xmlns:a16="http://schemas.microsoft.com/office/drawing/2014/main" id="{B9F04F19-1DF0-4110-84EE-0622018C466E}"/>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67773BB5-BE11-4330-B531-BB6E67D196EC}"/>
              </a:ext>
            </a:extLst>
          </p:cNvPr>
          <p:cNvSpPr txBox="1"/>
          <p:nvPr/>
        </p:nvSpPr>
        <p:spPr>
          <a:xfrm>
            <a:off x="4364502" y="3963796"/>
            <a:ext cx="4509727" cy="1200329"/>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・「ストックマネジメント手法を踏まえた下水道長寿命化計画</a:t>
            </a:r>
            <a:endParaRPr lang="en-US" altLang="ja-JP" sz="1200" kern="100" dirty="0">
              <a:effectLst/>
            </a:endParaRPr>
          </a:p>
          <a:p>
            <a:r>
              <a:rPr lang="ja-JP" altLang="en-US" sz="1200" kern="100" dirty="0"/>
              <a:t>　</a:t>
            </a:r>
            <a:r>
              <a:rPr lang="ja-JP" altLang="en-US" sz="1200" kern="100" dirty="0">
                <a:effectLst/>
              </a:rPr>
              <a:t>策定に関する手引き（案）」（平成</a:t>
            </a:r>
            <a:r>
              <a:rPr lang="en-US" altLang="ja-JP" sz="1200" kern="100" dirty="0">
                <a:effectLst/>
              </a:rPr>
              <a:t>25</a:t>
            </a:r>
            <a:r>
              <a:rPr lang="ja-JP" altLang="en-US" sz="1200" kern="100" dirty="0">
                <a:effectLst/>
              </a:rPr>
              <a:t>年</a:t>
            </a:r>
            <a:r>
              <a:rPr lang="en-US" altLang="ja-JP" sz="1200" kern="100" dirty="0">
                <a:effectLst/>
              </a:rPr>
              <a:t>9</a:t>
            </a:r>
            <a:r>
              <a:rPr lang="ja-JP" altLang="en-US" sz="1200" kern="100" dirty="0">
                <a:effectLst/>
              </a:rPr>
              <a:t>月、国土交通省</a:t>
            </a:r>
            <a:endParaRPr lang="en-US" altLang="ja-JP" sz="1200" kern="100" dirty="0">
              <a:effectLst/>
            </a:endParaRPr>
          </a:p>
          <a:p>
            <a:r>
              <a:rPr lang="ja-JP" altLang="en-US" sz="1200" kern="100" dirty="0"/>
              <a:t>　</a:t>
            </a:r>
            <a:r>
              <a:rPr lang="ja-JP" altLang="en-US" sz="1200" kern="100" dirty="0">
                <a:effectLst/>
              </a:rPr>
              <a:t>水管理・国土保全局下水道部）</a:t>
            </a:r>
            <a:r>
              <a:rPr lang="en-US" altLang="ja-JP" sz="1200" kern="100" dirty="0">
                <a:effectLst/>
              </a:rPr>
              <a:t>P.103</a:t>
            </a:r>
            <a:r>
              <a:rPr lang="ja-JP" altLang="en-US" sz="1200" kern="100" dirty="0">
                <a:effectLst/>
              </a:rPr>
              <a:t>に示される設備単位の</a:t>
            </a:r>
            <a:endParaRPr lang="en-US" altLang="ja-JP" sz="1200" kern="100" dirty="0">
              <a:effectLst/>
            </a:endParaRPr>
          </a:p>
          <a:p>
            <a:r>
              <a:rPr lang="ja-JP" altLang="en-US" sz="1200" kern="100" dirty="0"/>
              <a:t>　</a:t>
            </a:r>
            <a:r>
              <a:rPr lang="ja-JP" altLang="en-US" sz="1200" kern="100" dirty="0">
                <a:effectLst/>
              </a:rPr>
              <a:t>健全度の定義の例の表現を採用し、明記する。</a:t>
            </a:r>
          </a:p>
          <a:p>
            <a:endParaRPr lang="en-US" altLang="ja-JP" sz="1200" kern="100" dirty="0"/>
          </a:p>
        </p:txBody>
      </p:sp>
      <p:sp>
        <p:nvSpPr>
          <p:cNvPr id="19" name="フローチャート: 組合せ 18">
            <a:extLst>
              <a:ext uri="{FF2B5EF4-FFF2-40B4-BE49-F238E27FC236}">
                <a16:creationId xmlns:a16="http://schemas.microsoft.com/office/drawing/2014/main" id="{4F7583BF-15C4-4EC6-9C84-0523971D47B1}"/>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170DD435-62DA-4000-A4D0-9B6A10E587C6}"/>
              </a:ext>
            </a:extLst>
          </p:cNvPr>
          <p:cNvSpPr/>
          <p:nvPr/>
        </p:nvSpPr>
        <p:spPr>
          <a:xfrm>
            <a:off x="5702786" y="368722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D1A336D-1533-495D-988B-6EDB0D912738}"/>
              </a:ext>
            </a:extLst>
          </p:cNvPr>
          <p:cNvPicPr>
            <a:picLocks noChangeAspect="1"/>
          </p:cNvPicPr>
          <p:nvPr/>
        </p:nvPicPr>
        <p:blipFill rotWithShape="1">
          <a:blip r:embed="rId3"/>
          <a:srcRect r="1008"/>
          <a:stretch/>
        </p:blipFill>
        <p:spPr>
          <a:xfrm>
            <a:off x="117509" y="1566096"/>
            <a:ext cx="3707731" cy="2137008"/>
          </a:xfrm>
          <a:prstGeom prst="rect">
            <a:avLst/>
          </a:prstGeom>
          <a:solidFill>
            <a:schemeClr val="bg1"/>
          </a:solidFill>
        </p:spPr>
      </p:pic>
      <p:pic>
        <p:nvPicPr>
          <p:cNvPr id="7" name="図 6">
            <a:extLst>
              <a:ext uri="{FF2B5EF4-FFF2-40B4-BE49-F238E27FC236}">
                <a16:creationId xmlns:a16="http://schemas.microsoft.com/office/drawing/2014/main" id="{477E7258-3043-458C-96A4-458353AE7434}"/>
              </a:ext>
            </a:extLst>
          </p:cNvPr>
          <p:cNvPicPr>
            <a:picLocks noChangeAspect="1"/>
          </p:cNvPicPr>
          <p:nvPr/>
        </p:nvPicPr>
        <p:blipFill rotWithShape="1">
          <a:blip r:embed="rId4"/>
          <a:srcRect r="927"/>
          <a:stretch/>
        </p:blipFill>
        <p:spPr>
          <a:xfrm>
            <a:off x="117017" y="3920171"/>
            <a:ext cx="3708223" cy="2041427"/>
          </a:xfrm>
          <a:prstGeom prst="rect">
            <a:avLst/>
          </a:prstGeom>
          <a:solidFill>
            <a:schemeClr val="bg1"/>
          </a:solidFill>
        </p:spPr>
      </p:pic>
      <p:sp>
        <p:nvSpPr>
          <p:cNvPr id="21" name="スライド番号プレースホルダー 3">
            <a:extLst>
              <a:ext uri="{FF2B5EF4-FFF2-40B4-BE49-F238E27FC236}">
                <a16:creationId xmlns:a16="http://schemas.microsoft.com/office/drawing/2014/main" id="{BC6E0AAD-4A2B-4E63-B44D-DA9F5638DBAB}"/>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50</a:t>
            </a:fld>
            <a:endParaRPr kumimoji="1" lang="ja-JP" altLang="en-US" dirty="0"/>
          </a:p>
        </p:txBody>
      </p:sp>
      <p:sp>
        <p:nvSpPr>
          <p:cNvPr id="2" name="テキスト ボックス 1">
            <a:extLst>
              <a:ext uri="{FF2B5EF4-FFF2-40B4-BE49-F238E27FC236}">
                <a16:creationId xmlns:a16="http://schemas.microsoft.com/office/drawing/2014/main" id="{12E6D8EE-17AF-5246-F326-4D478F3A50DE}"/>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32424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19A481FD-2DC0-4C54-8B45-FF53BDC60FCF}"/>
              </a:ext>
            </a:extLst>
          </p:cNvPr>
          <p:cNvGraphicFramePr>
            <a:graphicFrameLocks noGrp="1"/>
          </p:cNvGraphicFramePr>
          <p:nvPr/>
        </p:nvGraphicFramePr>
        <p:xfrm>
          <a:off x="461630" y="1399494"/>
          <a:ext cx="8234916" cy="5201369"/>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20892">
                <a:tc>
                  <a:txBody>
                    <a:bodyPr/>
                    <a:lstStyle/>
                    <a:p>
                      <a:r>
                        <a:rPr kumimoji="1" lang="en-US" altLang="ja-JP" sz="1200" dirty="0"/>
                        <a:t>NO.</a:t>
                      </a:r>
                      <a:endParaRPr kumimoji="1" lang="ja-JP" altLang="en-US" sz="1200" dirty="0"/>
                    </a:p>
                  </a:txBody>
                  <a:tcPr anchor="ctr"/>
                </a:tc>
                <a:tc>
                  <a:txBody>
                    <a:bodyPr/>
                    <a:lstStyle/>
                    <a:p>
                      <a:pPr algn="ctr"/>
                      <a:r>
                        <a:rPr kumimoji="1" lang="ja-JP" altLang="en-US" sz="1200" dirty="0"/>
                        <a:t>項　目</a:t>
                      </a:r>
                    </a:p>
                  </a:txBody>
                  <a:tcPr anchor="ctr"/>
                </a:tc>
                <a:tc>
                  <a:txBody>
                    <a:bodyPr/>
                    <a:lstStyle/>
                    <a:p>
                      <a:pPr algn="ctr"/>
                      <a:r>
                        <a:rPr kumimoji="1" lang="ja-JP" altLang="en-US" sz="1200" dirty="0"/>
                        <a:t>評　価</a:t>
                      </a:r>
                    </a:p>
                  </a:txBody>
                  <a:tcPr anchor="ctr"/>
                </a:tc>
                <a:tc>
                  <a:txBody>
                    <a:bodyPr/>
                    <a:lstStyle/>
                    <a:p>
                      <a:pPr algn="ctr"/>
                      <a:r>
                        <a:rPr kumimoji="1" lang="ja-JP" altLang="en-US" sz="1200" dirty="0"/>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rPr>
                        <a:t>1</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健全度評価は「健全度５～１」の５段階の評価を行っている。設備単位での健全度の定義が明確になっていない。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「ストックマネジメント手法を踏まえた下水道長寿命化計画策定に関する手引き（案）」（平成</a:t>
                      </a:r>
                      <a:r>
                        <a:rPr kumimoji="1" lang="en-US" altLang="ja-JP" sz="1200" dirty="0">
                          <a:solidFill>
                            <a:schemeClr val="accent6">
                              <a:lumMod val="75000"/>
                            </a:schemeClr>
                          </a:solidFill>
                        </a:rPr>
                        <a:t>25</a:t>
                      </a:r>
                      <a:r>
                        <a:rPr kumimoji="1" lang="ja-JP" altLang="en-US" sz="1200" dirty="0">
                          <a:solidFill>
                            <a:schemeClr val="accent6">
                              <a:lumMod val="75000"/>
                            </a:schemeClr>
                          </a:solidFill>
                        </a:rPr>
                        <a:t>年</a:t>
                      </a:r>
                      <a:r>
                        <a:rPr kumimoji="1" lang="en-US" altLang="ja-JP" sz="1200" dirty="0">
                          <a:solidFill>
                            <a:schemeClr val="accent6">
                              <a:lumMod val="75000"/>
                            </a:schemeClr>
                          </a:solidFill>
                        </a:rPr>
                        <a:t>9</a:t>
                      </a:r>
                      <a:r>
                        <a:rPr kumimoji="1" lang="ja-JP" altLang="en-US" sz="1200" dirty="0">
                          <a:solidFill>
                            <a:schemeClr val="accent6">
                              <a:lumMod val="75000"/>
                            </a:schemeClr>
                          </a:solidFill>
                        </a:rPr>
                        <a:t>月、国土交通省水管理・国土保全局下水道部）に合わせた定義とする。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accent6">
                            <a:lumMod val="75000"/>
                          </a:schemeClr>
                        </a:solidFill>
                      </a:endParaRPr>
                    </a:p>
                  </a:txBody>
                  <a:tcPr anchor="ctr"/>
                </a:tc>
                <a:tc>
                  <a:txBody>
                    <a:bodyPr/>
                    <a:lstStyle/>
                    <a:p>
                      <a:r>
                        <a:rPr kumimoji="1" lang="ja-JP" altLang="en-US" sz="2000" dirty="0"/>
                        <a:t>　</a:t>
                      </a: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rPr>
                        <a:t>2</a:t>
                      </a:r>
                      <a:endParaRPr kumimoji="1" lang="ja-JP" altLang="en-US" sz="1200" dirty="0">
                        <a:solidFill>
                          <a:schemeClr val="accent6">
                            <a:lumMod val="75000"/>
                          </a:schemeClr>
                        </a:solidFill>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目標管理水準は、</a:t>
                      </a:r>
                      <a:r>
                        <a:rPr kumimoji="1" lang="en-US" altLang="ja-JP" sz="1200" dirty="0">
                          <a:solidFill>
                            <a:schemeClr val="accent6">
                              <a:lumMod val="75000"/>
                            </a:schemeClr>
                          </a:solidFill>
                        </a:rPr>
                        <a:t>5</a:t>
                      </a:r>
                      <a:r>
                        <a:rPr kumimoji="1" lang="ja-JP" altLang="en-US" sz="1200" dirty="0">
                          <a:solidFill>
                            <a:schemeClr val="accent6">
                              <a:lumMod val="75000"/>
                            </a:schemeClr>
                          </a:solidFill>
                        </a:rPr>
                        <a:t>段階の内の上位から</a:t>
                      </a:r>
                      <a:r>
                        <a:rPr kumimoji="1" lang="en-US" altLang="ja-JP" sz="1200" dirty="0">
                          <a:solidFill>
                            <a:schemeClr val="accent6">
                              <a:lumMod val="75000"/>
                            </a:schemeClr>
                          </a:solidFill>
                        </a:rPr>
                        <a:t>3</a:t>
                      </a:r>
                      <a:r>
                        <a:rPr kumimoji="1" lang="ja-JP" altLang="en-US" sz="1200" dirty="0">
                          <a:solidFill>
                            <a:schemeClr val="accent6">
                              <a:lumMod val="75000"/>
                            </a:schemeClr>
                          </a:solidFill>
                        </a:rPr>
                        <a:t>段階目の</a:t>
                      </a:r>
                      <a:r>
                        <a:rPr kumimoji="1" lang="en-US" altLang="ja-JP" sz="1200" dirty="0">
                          <a:solidFill>
                            <a:schemeClr val="accent6">
                              <a:lumMod val="75000"/>
                            </a:schemeClr>
                          </a:solidFill>
                        </a:rPr>
                        <a:t>3</a:t>
                      </a:r>
                      <a:r>
                        <a:rPr kumimoji="1" lang="ja-JP" altLang="en-US" sz="1200" dirty="0">
                          <a:solidFill>
                            <a:schemeClr val="accent6">
                              <a:lumMod val="75000"/>
                            </a:schemeClr>
                          </a:solidFill>
                        </a:rPr>
                        <a:t>として、運転管理業者による常時監視および点検等により、確実な機能維持を行いながら、必要な補修や部分更新等を行う状態監視型の維持管理を実施している。</a:t>
                      </a:r>
                    </a:p>
                    <a:p>
                      <a:r>
                        <a:rPr kumimoji="1" lang="ja-JP" altLang="en-US" sz="1200" dirty="0">
                          <a:solidFill>
                            <a:schemeClr val="accent6">
                              <a:lumMod val="75000"/>
                            </a:schemeClr>
                          </a:solidFill>
                        </a:rPr>
                        <a:t>電気設備は、外部委託による点検にて機能維持に努めているが、状態の把握が難しいため、定期的に更新を行う時間計画型の維持管理を実施している。</a:t>
                      </a:r>
                    </a:p>
                    <a:p>
                      <a:r>
                        <a:rPr kumimoji="1" lang="ja-JP" altLang="en-US" sz="1200" dirty="0">
                          <a:solidFill>
                            <a:schemeClr val="accent6">
                              <a:lumMod val="75000"/>
                            </a:schemeClr>
                          </a:solidFill>
                        </a:rPr>
                        <a:t>ただし、上記健全度の定義見直しに合わせ、目標管理水準の設定について確認を行う。</a:t>
                      </a:r>
                    </a:p>
                    <a:p>
                      <a:endParaRPr kumimoji="1" lang="ja-JP" altLang="en-US" sz="1200" dirty="0">
                        <a:solidFill>
                          <a:schemeClr val="accent6">
                            <a:lumMod val="75000"/>
                          </a:schemeClr>
                        </a:solidFill>
                      </a:endParaRP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110268384"/>
                  </a:ext>
                </a:extLst>
              </a:tr>
              <a:tr h="68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rPr>
                        <a:t>3</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設備毎の優先順位付けは、不具合発生の可能性と社会的影響度を掛け合わせ優先順位の整理を実施している。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rPr>
                        <a:t>4</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更新判定フロー</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判定フローは小分類単位での更新・改築を前提としたものになっているが、中分類単位などの設備群で更新・改築を行う方が効率的・経済的な場合もある。</a:t>
                      </a:r>
                    </a:p>
                    <a:p>
                      <a:r>
                        <a:rPr kumimoji="1" lang="ja-JP" altLang="en-US" sz="1200" dirty="0">
                          <a:solidFill>
                            <a:schemeClr val="accent6">
                              <a:lumMod val="75000"/>
                            </a:schemeClr>
                          </a:solidFill>
                        </a:rPr>
                        <a:t>より維持管理コストを意識したフローへの見直しを行う。</a:t>
                      </a: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3012228867"/>
                  </a:ext>
                </a:extLst>
              </a:tr>
            </a:tbl>
          </a:graphicData>
        </a:graphic>
      </p:graphicFrame>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584337"/>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共通課題の検証（下水道設備）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766952"/>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23021"/>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EC922FD-6CCF-4D69-AF9D-3B5F7453D4B2}"/>
              </a:ext>
            </a:extLst>
          </p:cNvPr>
          <p:cNvSpPr/>
          <p:nvPr/>
        </p:nvSpPr>
        <p:spPr>
          <a:xfrm>
            <a:off x="461630" y="1685947"/>
            <a:ext cx="8220739" cy="11413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a:extLst>
              <a:ext uri="{FF2B5EF4-FFF2-40B4-BE49-F238E27FC236}">
                <a16:creationId xmlns:a16="http://schemas.microsoft.com/office/drawing/2014/main" id="{8E110A33-D976-48DA-A527-E3DFC86C7477}"/>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51</a:t>
            </a:fld>
            <a:endParaRPr kumimoji="1" lang="ja-JP" altLang="en-US" dirty="0"/>
          </a:p>
        </p:txBody>
      </p:sp>
      <p:sp>
        <p:nvSpPr>
          <p:cNvPr id="13" name="テキスト ボックス 12">
            <a:extLst>
              <a:ext uri="{FF2B5EF4-FFF2-40B4-BE49-F238E27FC236}">
                <a16:creationId xmlns:a16="http://schemas.microsoft.com/office/drawing/2014/main" id="{E4084CAE-C6B3-4261-8366-BA21EADB794E}"/>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39452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557081"/>
          <a:ext cx="8913284" cy="6231344"/>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2654">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16143">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　</a:t>
                      </a:r>
                      <a:endParaRPr kumimoji="1" lang="en-US" altLang="ja-JP" sz="1400" dirty="0"/>
                    </a:p>
                    <a:p>
                      <a:pPr algn="l"/>
                      <a:r>
                        <a:rPr kumimoji="1" lang="ja-JP" altLang="en-US" sz="1400" dirty="0"/>
                        <a:t>　 </a:t>
                      </a:r>
                      <a:r>
                        <a:rPr kumimoji="1" lang="en-US" altLang="ja-JP" sz="1400" dirty="0"/>
                        <a:t>1)</a:t>
                      </a:r>
                      <a:r>
                        <a:rPr kumimoji="1" lang="ja-JP" altLang="en-US" sz="1400" dirty="0"/>
                        <a:t>点検、診断・評価の手法や体制等の充実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571970">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17" name="図 16">
            <a:extLst>
              <a:ext uri="{FF2B5EF4-FFF2-40B4-BE49-F238E27FC236}">
                <a16:creationId xmlns:a16="http://schemas.microsoft.com/office/drawing/2014/main" id="{6A36CF92-52D1-4B47-B292-FC8DCC328D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125" t="6111" r="5784" b="28705"/>
          <a:stretch/>
        </p:blipFill>
        <p:spPr>
          <a:xfrm>
            <a:off x="836096" y="1567412"/>
            <a:ext cx="3453194" cy="2522455"/>
          </a:xfrm>
          <a:prstGeom prst="rect">
            <a:avLst/>
          </a:prstGeom>
        </p:spPr>
      </p:pic>
      <p:pic>
        <p:nvPicPr>
          <p:cNvPr id="15" name="図 14">
            <a:extLst>
              <a:ext uri="{FF2B5EF4-FFF2-40B4-BE49-F238E27FC236}">
                <a16:creationId xmlns:a16="http://schemas.microsoft.com/office/drawing/2014/main" id="{7067AC8F-E57E-4048-8AB3-AABD00DA5C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70" t="4740" r="6185" b="31733"/>
          <a:stretch/>
        </p:blipFill>
        <p:spPr>
          <a:xfrm>
            <a:off x="819573" y="4238400"/>
            <a:ext cx="3519212" cy="2460421"/>
          </a:xfrm>
          <a:prstGeom prst="rect">
            <a:avLst/>
          </a:prstGeom>
        </p:spPr>
      </p:pic>
      <p:pic>
        <p:nvPicPr>
          <p:cNvPr id="7" name="図 6">
            <a:extLst>
              <a:ext uri="{FF2B5EF4-FFF2-40B4-BE49-F238E27FC236}">
                <a16:creationId xmlns:a16="http://schemas.microsoft.com/office/drawing/2014/main" id="{D1C95F48-0CD7-42B6-AC44-13D6225997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47" t="5533" r="7190" b="31453"/>
          <a:stretch/>
        </p:blipFill>
        <p:spPr>
          <a:xfrm>
            <a:off x="5350933" y="4237896"/>
            <a:ext cx="3406987" cy="2473653"/>
          </a:xfrm>
          <a:prstGeom prst="rect">
            <a:avLst/>
          </a:prstGeom>
        </p:spPr>
      </p:pic>
      <p:sp>
        <p:nvSpPr>
          <p:cNvPr id="4" name="正方形/長方形 3">
            <a:extLst>
              <a:ext uri="{FF2B5EF4-FFF2-40B4-BE49-F238E27FC236}">
                <a16:creationId xmlns:a16="http://schemas.microsoft.com/office/drawing/2014/main" id="{25882797-B3D3-42B8-8F97-7AB1F62FB1AA}"/>
              </a:ext>
            </a:extLst>
          </p:cNvPr>
          <p:cNvSpPr/>
          <p:nvPr/>
        </p:nvSpPr>
        <p:spPr>
          <a:xfrm>
            <a:off x="836095" y="1924925"/>
            <a:ext cx="3426489" cy="219880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AB5EF09-B507-41E0-88F4-87BED89D57F5}"/>
              </a:ext>
            </a:extLst>
          </p:cNvPr>
          <p:cNvSpPr/>
          <p:nvPr/>
        </p:nvSpPr>
        <p:spPr>
          <a:xfrm>
            <a:off x="2541270" y="4657039"/>
            <a:ext cx="1744980" cy="19768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053889-9FE2-4770-AEE7-51C3A88E0103}"/>
              </a:ext>
            </a:extLst>
          </p:cNvPr>
          <p:cNvSpPr/>
          <p:nvPr/>
        </p:nvSpPr>
        <p:spPr>
          <a:xfrm>
            <a:off x="847948" y="4657039"/>
            <a:ext cx="1674271" cy="198336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CC4F1329-A0D2-457B-8C68-CB6495D02D0E}"/>
              </a:ext>
            </a:extLst>
          </p:cNvPr>
          <p:cNvPicPr>
            <a:picLocks noChangeAspect="1"/>
          </p:cNvPicPr>
          <p:nvPr/>
        </p:nvPicPr>
        <p:blipFill rotWithShape="1">
          <a:blip r:embed="rId5">
            <a:extLst>
              <a:ext uri="{28A0092B-C50C-407E-A947-70E740481C1C}">
                <a14:useLocalDpi xmlns:a14="http://schemas.microsoft.com/office/drawing/2010/main" val="0"/>
              </a:ext>
            </a:extLst>
          </a:blip>
          <a:srcRect l="31636" t="14467" r="7141" b="28444"/>
          <a:stretch/>
        </p:blipFill>
        <p:spPr>
          <a:xfrm>
            <a:off x="5344160" y="1875048"/>
            <a:ext cx="3406986" cy="2246241"/>
          </a:xfrm>
          <a:prstGeom prst="rect">
            <a:avLst/>
          </a:prstGeom>
        </p:spPr>
      </p:pic>
      <p:sp>
        <p:nvSpPr>
          <p:cNvPr id="16" name="正方形/長方形 15">
            <a:extLst>
              <a:ext uri="{FF2B5EF4-FFF2-40B4-BE49-F238E27FC236}">
                <a16:creationId xmlns:a16="http://schemas.microsoft.com/office/drawing/2014/main" id="{9F443F40-2AE9-43C3-B59B-50281D188106}"/>
              </a:ext>
            </a:extLst>
          </p:cNvPr>
          <p:cNvSpPr/>
          <p:nvPr/>
        </p:nvSpPr>
        <p:spPr>
          <a:xfrm>
            <a:off x="5347502" y="4600936"/>
            <a:ext cx="2046946" cy="203295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A7FD871-3083-493E-AB7E-3AFA0BF6AEFE}"/>
              </a:ext>
            </a:extLst>
          </p:cNvPr>
          <p:cNvSpPr/>
          <p:nvPr/>
        </p:nvSpPr>
        <p:spPr>
          <a:xfrm>
            <a:off x="8047776" y="1916563"/>
            <a:ext cx="703370" cy="216680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E94BA59-4D21-4090-A79A-943342EB6505}"/>
              </a:ext>
            </a:extLst>
          </p:cNvPr>
          <p:cNvSpPr/>
          <p:nvPr/>
        </p:nvSpPr>
        <p:spPr>
          <a:xfrm>
            <a:off x="7394448" y="4597685"/>
            <a:ext cx="1363472" cy="20329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720C8CD-0972-4018-8010-17C1C4E2B025}"/>
              </a:ext>
            </a:extLst>
          </p:cNvPr>
          <p:cNvSpPr txBox="1"/>
          <p:nvPr/>
        </p:nvSpPr>
        <p:spPr>
          <a:xfrm>
            <a:off x="5235678" y="836372"/>
            <a:ext cx="3639924" cy="830997"/>
          </a:xfrm>
          <a:prstGeom prst="rect">
            <a:avLst/>
          </a:prstGeom>
          <a:solidFill>
            <a:schemeClr val="bg1"/>
          </a:solidFill>
          <a:ln>
            <a:solidFill>
              <a:schemeClr val="tx1"/>
            </a:solidFill>
          </a:ln>
        </p:spPr>
        <p:txBody>
          <a:bodyPr wrap="square" rtlCol="0">
            <a:spAutoFit/>
          </a:bodyPr>
          <a:lstStyle/>
          <a:p>
            <a:r>
              <a:rPr kumimoji="1" lang="ja-JP" altLang="en-US" sz="1200" dirty="0">
                <a:solidFill>
                  <a:schemeClr val="accent4">
                    <a:lumMod val="75000"/>
                  </a:schemeClr>
                </a:solidFill>
              </a:rPr>
              <a:t>各種機械設備（機器単位）：記載内容見直し</a:t>
            </a:r>
            <a:endParaRPr kumimoji="1" lang="en-US" altLang="ja-JP" sz="1200" dirty="0">
              <a:solidFill>
                <a:schemeClr val="accent4">
                  <a:lumMod val="75000"/>
                </a:schemeClr>
              </a:solidFill>
            </a:endParaRPr>
          </a:p>
          <a:p>
            <a:r>
              <a:rPr kumimoji="1" lang="ja-JP" altLang="en-US" sz="1200" dirty="0">
                <a:solidFill>
                  <a:schemeClr val="bg2">
                    <a:lumMod val="75000"/>
                  </a:schemeClr>
                </a:solidFill>
              </a:rPr>
              <a:t>各種機械設備（部品単位）：変更なし</a:t>
            </a:r>
          </a:p>
          <a:p>
            <a:r>
              <a:rPr lang="ja-JP" altLang="en-US" sz="1200" dirty="0">
                <a:solidFill>
                  <a:srgbClr val="FFC000"/>
                </a:solidFill>
              </a:rPr>
              <a:t>電気設備（時間計画型機器）：記載内容見直し</a:t>
            </a:r>
            <a:endParaRPr lang="en-US" altLang="ja-JP" sz="1200" dirty="0">
              <a:solidFill>
                <a:srgbClr val="FFC000"/>
              </a:solidFill>
            </a:endParaRPr>
          </a:p>
          <a:p>
            <a:r>
              <a:rPr lang="ja-JP" altLang="en-US" sz="1200" dirty="0">
                <a:solidFill>
                  <a:srgbClr val="FF0000"/>
                </a:solidFill>
              </a:rPr>
              <a:t>措置方法：追記</a:t>
            </a:r>
            <a:endParaRPr lang="en-US" altLang="ja-JP" sz="1200" dirty="0">
              <a:solidFill>
                <a:srgbClr val="FF0000"/>
              </a:solidFill>
            </a:endParaRPr>
          </a:p>
        </p:txBody>
      </p:sp>
      <p:pic>
        <p:nvPicPr>
          <p:cNvPr id="20" name="図 19">
            <a:extLst>
              <a:ext uri="{FF2B5EF4-FFF2-40B4-BE49-F238E27FC236}">
                <a16:creationId xmlns:a16="http://schemas.microsoft.com/office/drawing/2014/main" id="{2EA9CB6F-5D90-4956-9298-5FB42AF3CD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1" t="15103" r="89855" b="29176"/>
          <a:stretch/>
        </p:blipFill>
        <p:spPr>
          <a:xfrm>
            <a:off x="598490" y="1924925"/>
            <a:ext cx="230292" cy="2137206"/>
          </a:xfrm>
          <a:prstGeom prst="rect">
            <a:avLst/>
          </a:prstGeom>
        </p:spPr>
      </p:pic>
      <p:pic>
        <p:nvPicPr>
          <p:cNvPr id="21" name="図 20">
            <a:extLst>
              <a:ext uri="{FF2B5EF4-FFF2-40B4-BE49-F238E27FC236}">
                <a16:creationId xmlns:a16="http://schemas.microsoft.com/office/drawing/2014/main" id="{8F367AD0-86D8-46DD-AECC-6EDE7735F2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2" t="14088" r="90115" b="32139"/>
          <a:stretch/>
        </p:blipFill>
        <p:spPr>
          <a:xfrm>
            <a:off x="617220" y="4600936"/>
            <a:ext cx="230292" cy="2082645"/>
          </a:xfrm>
          <a:prstGeom prst="rect">
            <a:avLst/>
          </a:prstGeom>
        </p:spPr>
      </p:pic>
      <p:pic>
        <p:nvPicPr>
          <p:cNvPr id="22" name="図 21">
            <a:extLst>
              <a:ext uri="{FF2B5EF4-FFF2-40B4-BE49-F238E27FC236}">
                <a16:creationId xmlns:a16="http://schemas.microsoft.com/office/drawing/2014/main" id="{14056BD1-49D7-471C-B1D7-C2B5582753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37" t="15313" r="89159" b="28071"/>
          <a:stretch/>
        </p:blipFill>
        <p:spPr>
          <a:xfrm>
            <a:off x="5108050" y="1901952"/>
            <a:ext cx="234819" cy="2235886"/>
          </a:xfrm>
          <a:prstGeom prst="rect">
            <a:avLst/>
          </a:prstGeom>
        </p:spPr>
      </p:pic>
      <p:pic>
        <p:nvPicPr>
          <p:cNvPr id="23" name="図 22">
            <a:extLst>
              <a:ext uri="{FF2B5EF4-FFF2-40B4-BE49-F238E27FC236}">
                <a16:creationId xmlns:a16="http://schemas.microsoft.com/office/drawing/2014/main" id="{4536E300-3921-441B-B63C-FE76CE914A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4" t="14645" r="89467" b="32549"/>
          <a:stretch/>
        </p:blipFill>
        <p:spPr>
          <a:xfrm>
            <a:off x="5092146" y="4588067"/>
            <a:ext cx="255356" cy="2095514"/>
          </a:xfrm>
          <a:prstGeom prst="rect">
            <a:avLst/>
          </a:prstGeom>
        </p:spPr>
      </p:pic>
      <p:sp>
        <p:nvSpPr>
          <p:cNvPr id="12" name="正方形/長方形 11">
            <a:extLst>
              <a:ext uri="{FF2B5EF4-FFF2-40B4-BE49-F238E27FC236}">
                <a16:creationId xmlns:a16="http://schemas.microsoft.com/office/drawing/2014/main" id="{5434E864-8D9B-4003-A857-E45DBB0E565F}"/>
              </a:ext>
            </a:extLst>
          </p:cNvPr>
          <p:cNvSpPr/>
          <p:nvPr/>
        </p:nvSpPr>
        <p:spPr>
          <a:xfrm>
            <a:off x="6651529" y="1924925"/>
            <a:ext cx="1368000" cy="217201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AD7EE30-755D-481D-880B-D9E454E79068}"/>
              </a:ext>
            </a:extLst>
          </p:cNvPr>
          <p:cNvSpPr/>
          <p:nvPr/>
        </p:nvSpPr>
        <p:spPr>
          <a:xfrm>
            <a:off x="5341544" y="1924926"/>
            <a:ext cx="1284807" cy="21584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3">
            <a:extLst>
              <a:ext uri="{FF2B5EF4-FFF2-40B4-BE49-F238E27FC236}">
                <a16:creationId xmlns:a16="http://schemas.microsoft.com/office/drawing/2014/main" id="{5F98FE2E-602E-4910-9A51-3800850696D4}"/>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52</a:t>
            </a:fld>
            <a:endParaRPr kumimoji="1" lang="ja-JP" altLang="en-US" dirty="0"/>
          </a:p>
        </p:txBody>
      </p:sp>
      <p:sp>
        <p:nvSpPr>
          <p:cNvPr id="26" name="テキスト ボックス 25">
            <a:extLst>
              <a:ext uri="{FF2B5EF4-FFF2-40B4-BE49-F238E27FC236}">
                <a16:creationId xmlns:a16="http://schemas.microsoft.com/office/drawing/2014/main" id="{4D990644-9B26-4C38-AFB7-A77AC63117A4}"/>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28530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557081"/>
          <a:ext cx="8913284" cy="6231344"/>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2654">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16143">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　</a:t>
                      </a:r>
                      <a:endParaRPr kumimoji="1" lang="en-US" altLang="ja-JP" sz="1400" dirty="0"/>
                    </a:p>
                    <a:p>
                      <a:pPr algn="l"/>
                      <a:r>
                        <a:rPr kumimoji="1" lang="ja-JP" altLang="en-US" sz="1400" dirty="0"/>
                        <a:t>　 </a:t>
                      </a:r>
                      <a:r>
                        <a:rPr kumimoji="1" lang="en-US" altLang="ja-JP" sz="1400" dirty="0"/>
                        <a:t>1)</a:t>
                      </a:r>
                      <a:r>
                        <a:rPr kumimoji="1" lang="ja-JP" altLang="en-US" sz="1400" dirty="0"/>
                        <a:t>点検、診断・評価の手法や体制等の充実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571970">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pic>
        <p:nvPicPr>
          <p:cNvPr id="6" name="図 5">
            <a:extLst>
              <a:ext uri="{FF2B5EF4-FFF2-40B4-BE49-F238E27FC236}">
                <a16:creationId xmlns:a16="http://schemas.microsoft.com/office/drawing/2014/main" id="{96CEE3F2-EEE3-4353-9BD7-1482F1087E0E}"/>
              </a:ext>
            </a:extLst>
          </p:cNvPr>
          <p:cNvPicPr>
            <a:picLocks noChangeAspect="1"/>
          </p:cNvPicPr>
          <p:nvPr/>
        </p:nvPicPr>
        <p:blipFill rotWithShape="1">
          <a:blip r:embed="rId2"/>
          <a:srcRect l="28751" t="5224" b="17543"/>
          <a:stretch/>
        </p:blipFill>
        <p:spPr>
          <a:xfrm>
            <a:off x="519836" y="1748895"/>
            <a:ext cx="3947289" cy="2441323"/>
          </a:xfrm>
          <a:prstGeom prst="rect">
            <a:avLst/>
          </a:prstGeom>
          <a:solidFill>
            <a:schemeClr val="bg1"/>
          </a:solidFill>
        </p:spPr>
      </p:pic>
      <p:sp>
        <p:nvSpPr>
          <p:cNvPr id="21" name="テキスト ボックス 20">
            <a:extLst>
              <a:ext uri="{FF2B5EF4-FFF2-40B4-BE49-F238E27FC236}">
                <a16:creationId xmlns:a16="http://schemas.microsoft.com/office/drawing/2014/main" id="{D436ED32-3630-41DD-9382-D54ADEFA16A9}"/>
              </a:ext>
            </a:extLst>
          </p:cNvPr>
          <p:cNvSpPr txBox="1"/>
          <p:nvPr/>
        </p:nvSpPr>
        <p:spPr>
          <a:xfrm>
            <a:off x="146558" y="1243294"/>
            <a:ext cx="3416320" cy="276999"/>
          </a:xfrm>
          <a:prstGeom prst="rect">
            <a:avLst/>
          </a:prstGeom>
          <a:noFill/>
        </p:spPr>
        <p:txBody>
          <a:bodyPr wrap="none" rtlCol="0">
            <a:spAutoFit/>
          </a:bodyPr>
          <a:lstStyle/>
          <a:p>
            <a:r>
              <a:rPr kumimoji="1" lang="ja-JP" altLang="en-US" sz="1200" b="1" dirty="0"/>
              <a:t>各種機械設備（機器単位）の改訂内容（抜粋）</a:t>
            </a:r>
          </a:p>
        </p:txBody>
      </p:sp>
      <p:sp>
        <p:nvSpPr>
          <p:cNvPr id="22" name="正方形/長方形 21">
            <a:extLst>
              <a:ext uri="{FF2B5EF4-FFF2-40B4-BE49-F238E27FC236}">
                <a16:creationId xmlns:a16="http://schemas.microsoft.com/office/drawing/2014/main" id="{7BD891AE-C78A-49C9-9B99-CDB67154B798}"/>
              </a:ext>
            </a:extLst>
          </p:cNvPr>
          <p:cNvSpPr/>
          <p:nvPr/>
        </p:nvSpPr>
        <p:spPr>
          <a:xfrm>
            <a:off x="519836" y="1773356"/>
            <a:ext cx="3915749" cy="23635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D7D8E9F-E4C9-4103-9E98-4B946D62B4E0}"/>
              </a:ext>
            </a:extLst>
          </p:cNvPr>
          <p:cNvPicPr>
            <a:picLocks noChangeAspect="1"/>
          </p:cNvPicPr>
          <p:nvPr/>
        </p:nvPicPr>
        <p:blipFill rotWithShape="1">
          <a:blip r:embed="rId3">
            <a:extLst>
              <a:ext uri="{28A0092B-C50C-407E-A947-70E740481C1C}">
                <a14:useLocalDpi xmlns:a14="http://schemas.microsoft.com/office/drawing/2010/main" val="0"/>
              </a:ext>
            </a:extLst>
          </a:blip>
          <a:srcRect l="31636" t="14467" r="7141" b="28444"/>
          <a:stretch/>
        </p:blipFill>
        <p:spPr>
          <a:xfrm>
            <a:off x="4916129" y="3513962"/>
            <a:ext cx="4082170" cy="2691393"/>
          </a:xfrm>
          <a:prstGeom prst="rect">
            <a:avLst/>
          </a:prstGeom>
        </p:spPr>
      </p:pic>
      <p:pic>
        <p:nvPicPr>
          <p:cNvPr id="12" name="図 11">
            <a:extLst>
              <a:ext uri="{FF2B5EF4-FFF2-40B4-BE49-F238E27FC236}">
                <a16:creationId xmlns:a16="http://schemas.microsoft.com/office/drawing/2014/main" id="{0FC09D96-0EEA-410C-90E4-77A9B5104884}"/>
              </a:ext>
            </a:extLst>
          </p:cNvPr>
          <p:cNvPicPr>
            <a:picLocks noChangeAspect="1"/>
          </p:cNvPicPr>
          <p:nvPr/>
        </p:nvPicPr>
        <p:blipFill rotWithShape="1">
          <a:blip r:embed="rId2"/>
          <a:srcRect l="117" t="5224" r="94877" b="17543"/>
          <a:stretch/>
        </p:blipFill>
        <p:spPr>
          <a:xfrm>
            <a:off x="246532" y="1747194"/>
            <a:ext cx="277324" cy="2441323"/>
          </a:xfrm>
          <a:prstGeom prst="rect">
            <a:avLst/>
          </a:prstGeom>
          <a:solidFill>
            <a:schemeClr val="bg1"/>
          </a:solidFill>
        </p:spPr>
      </p:pic>
      <p:sp>
        <p:nvSpPr>
          <p:cNvPr id="24" name="正方形/長方形 23">
            <a:extLst>
              <a:ext uri="{FF2B5EF4-FFF2-40B4-BE49-F238E27FC236}">
                <a16:creationId xmlns:a16="http://schemas.microsoft.com/office/drawing/2014/main" id="{F2D28F7F-C73E-4BAD-AD4E-FBC838187BAE}"/>
              </a:ext>
            </a:extLst>
          </p:cNvPr>
          <p:cNvSpPr/>
          <p:nvPr/>
        </p:nvSpPr>
        <p:spPr>
          <a:xfrm>
            <a:off x="8155237" y="3513962"/>
            <a:ext cx="809899" cy="27357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A1D0CA4-7E89-46BD-8417-5FAC1C94FAC1}"/>
              </a:ext>
            </a:extLst>
          </p:cNvPr>
          <p:cNvSpPr txBox="1"/>
          <p:nvPr/>
        </p:nvSpPr>
        <p:spPr>
          <a:xfrm>
            <a:off x="4881341" y="2156392"/>
            <a:ext cx="3819216" cy="1015663"/>
          </a:xfrm>
          <a:prstGeom prst="rect">
            <a:avLst/>
          </a:prstGeom>
          <a:noFill/>
          <a:ln>
            <a:solidFill>
              <a:schemeClr val="tx1"/>
            </a:solidFill>
          </a:ln>
        </p:spPr>
        <p:txBody>
          <a:bodyPr wrap="square" rtlCol="0">
            <a:spAutoFit/>
          </a:bodyPr>
          <a:lstStyle/>
          <a:p>
            <a:r>
              <a:rPr kumimoji="1" lang="ja-JP" altLang="en-US" sz="1200" dirty="0"/>
              <a:t>現計画では、健全度の定義が５項目あり明確になっていない。</a:t>
            </a:r>
            <a:endParaRPr kumimoji="1" lang="en-US" altLang="ja-JP" sz="1200" dirty="0"/>
          </a:p>
          <a:p>
            <a:r>
              <a:rPr lang="ja-JP" altLang="en-US" sz="1200" dirty="0"/>
              <a:t>次期計画では、国基準に合わせ健全度の定義を１項目とした。内容についても“機能が確保できているか”という視点である国基準の記載と同様とする。</a:t>
            </a:r>
            <a:endParaRPr lang="en-US" altLang="ja-JP" sz="1200" dirty="0"/>
          </a:p>
        </p:txBody>
      </p:sp>
      <p:pic>
        <p:nvPicPr>
          <p:cNvPr id="13" name="図 12">
            <a:extLst>
              <a:ext uri="{FF2B5EF4-FFF2-40B4-BE49-F238E27FC236}">
                <a16:creationId xmlns:a16="http://schemas.microsoft.com/office/drawing/2014/main" id="{6040FE30-08A7-4674-AE26-4BD779D4E54C}"/>
              </a:ext>
            </a:extLst>
          </p:cNvPr>
          <p:cNvPicPr>
            <a:picLocks noChangeAspect="1"/>
          </p:cNvPicPr>
          <p:nvPr/>
        </p:nvPicPr>
        <p:blipFill rotWithShape="1">
          <a:blip r:embed="rId4"/>
          <a:srcRect l="670" t="3387" r="94589" b="17023"/>
          <a:stretch/>
        </p:blipFill>
        <p:spPr>
          <a:xfrm>
            <a:off x="4641734" y="3523042"/>
            <a:ext cx="268337" cy="2700000"/>
          </a:xfrm>
          <a:prstGeom prst="rect">
            <a:avLst/>
          </a:prstGeom>
          <a:solidFill>
            <a:schemeClr val="bg1"/>
          </a:solidFill>
        </p:spPr>
      </p:pic>
      <p:sp>
        <p:nvSpPr>
          <p:cNvPr id="23" name="正方形/長方形 22">
            <a:extLst>
              <a:ext uri="{FF2B5EF4-FFF2-40B4-BE49-F238E27FC236}">
                <a16:creationId xmlns:a16="http://schemas.microsoft.com/office/drawing/2014/main" id="{8D5BBAAD-2B28-4391-BFFE-BCBF550F32E3}"/>
              </a:ext>
            </a:extLst>
          </p:cNvPr>
          <p:cNvSpPr/>
          <p:nvPr/>
        </p:nvSpPr>
        <p:spPr>
          <a:xfrm>
            <a:off x="4922483" y="3519003"/>
            <a:ext cx="1574906" cy="27357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a:extLst>
              <a:ext uri="{FF2B5EF4-FFF2-40B4-BE49-F238E27FC236}">
                <a16:creationId xmlns:a16="http://schemas.microsoft.com/office/drawing/2014/main" id="{D6058E3E-21DB-40C7-A047-8D259AD676DD}"/>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53</a:t>
            </a:fld>
            <a:endParaRPr kumimoji="1" lang="ja-JP" altLang="en-US" dirty="0"/>
          </a:p>
        </p:txBody>
      </p:sp>
      <p:sp>
        <p:nvSpPr>
          <p:cNvPr id="15" name="テキスト ボックス 14">
            <a:extLst>
              <a:ext uri="{FF2B5EF4-FFF2-40B4-BE49-F238E27FC236}">
                <a16:creationId xmlns:a16="http://schemas.microsoft.com/office/drawing/2014/main" id="{64305A4D-7B0C-4830-BBE9-1C87ED6B24B9}"/>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50998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行動計画見直し　新・旧対比表（下水道設備）</a:t>
            </a:r>
          </a:p>
        </p:txBody>
      </p:sp>
      <p:graphicFrame>
        <p:nvGraphicFramePr>
          <p:cNvPr id="5" name="表 4">
            <a:extLst>
              <a:ext uri="{FF2B5EF4-FFF2-40B4-BE49-F238E27FC236}">
                <a16:creationId xmlns:a16="http://schemas.microsoft.com/office/drawing/2014/main" id="{BFC0DCEE-B18A-F8C7-F65B-955F328CE58F}"/>
              </a:ext>
            </a:extLst>
          </p:cNvPr>
          <p:cNvGraphicFramePr>
            <a:graphicFrameLocks noGrp="1"/>
          </p:cNvGraphicFramePr>
          <p:nvPr/>
        </p:nvGraphicFramePr>
        <p:xfrm>
          <a:off x="112183" y="557081"/>
          <a:ext cx="8913284" cy="6182386"/>
        </p:xfrm>
        <a:graphic>
          <a:graphicData uri="http://schemas.openxmlformats.org/drawingml/2006/table">
            <a:tbl>
              <a:tblPr firstRow="1" bandRow="1">
                <a:tableStyleId>{5C22544A-7EE6-4342-B048-85BDC9FD1C3A}</a:tableStyleId>
              </a:tblPr>
              <a:tblGrid>
                <a:gridCol w="4456642">
                  <a:extLst>
                    <a:ext uri="{9D8B030D-6E8A-4147-A177-3AD203B41FA5}">
                      <a16:colId xmlns:a16="http://schemas.microsoft.com/office/drawing/2014/main" val="2164917302"/>
                    </a:ext>
                  </a:extLst>
                </a:gridCol>
                <a:gridCol w="4456642">
                  <a:extLst>
                    <a:ext uri="{9D8B030D-6E8A-4147-A177-3AD203B41FA5}">
                      <a16:colId xmlns:a16="http://schemas.microsoft.com/office/drawing/2014/main" val="3901752335"/>
                    </a:ext>
                  </a:extLst>
                </a:gridCol>
              </a:tblGrid>
              <a:tr h="232654">
                <a:tc>
                  <a:txBody>
                    <a:bodyPr/>
                    <a:lstStyle/>
                    <a:p>
                      <a:pPr algn="ctr"/>
                      <a:r>
                        <a:rPr kumimoji="1" lang="ja-JP" altLang="en-US" sz="1400" dirty="0"/>
                        <a:t>現計画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t>次期計画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167867"/>
                  </a:ext>
                </a:extLst>
              </a:tr>
              <a:tr h="416143">
                <a:tc gridSpan="2">
                  <a:txBody>
                    <a:bodyPr/>
                    <a:lstStyle/>
                    <a:p>
                      <a:pPr algn="l"/>
                      <a:r>
                        <a:rPr kumimoji="1" lang="ja-JP" altLang="en-US" sz="1400" dirty="0"/>
                        <a:t>　</a:t>
                      </a:r>
                      <a:r>
                        <a:rPr kumimoji="1" lang="en-US" altLang="ja-JP" sz="1400" dirty="0"/>
                        <a:t>5.</a:t>
                      </a:r>
                      <a:r>
                        <a:rPr kumimoji="1" lang="ja-JP" altLang="en-US" sz="1400" dirty="0"/>
                        <a:t>効率的・効果的な維持管理の推進（機械電気設備編）　</a:t>
                      </a:r>
                      <a:endParaRPr kumimoji="1" lang="en-US" altLang="ja-JP" sz="1400" dirty="0"/>
                    </a:p>
                    <a:p>
                      <a:pPr algn="l"/>
                      <a:r>
                        <a:rPr kumimoji="1" lang="ja-JP" altLang="en-US" sz="1400" dirty="0"/>
                        <a:t>　 </a:t>
                      </a:r>
                      <a:r>
                        <a:rPr kumimoji="1" lang="en-US" altLang="ja-JP" sz="1400" dirty="0"/>
                        <a:t>1)</a:t>
                      </a:r>
                      <a:r>
                        <a:rPr kumimoji="1" lang="ja-JP" altLang="en-US" sz="1400" dirty="0"/>
                        <a:t>点検、診断・評価の手法や体制等の充実</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331307"/>
                  </a:ext>
                </a:extLst>
              </a:tr>
              <a:tr h="5523012">
                <a:tc>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543737"/>
                  </a:ext>
                </a:extLst>
              </a:tr>
            </a:tbl>
          </a:graphicData>
        </a:graphic>
      </p:graphicFrame>
      <p:sp>
        <p:nvSpPr>
          <p:cNvPr id="21" name="テキスト ボックス 20">
            <a:extLst>
              <a:ext uri="{FF2B5EF4-FFF2-40B4-BE49-F238E27FC236}">
                <a16:creationId xmlns:a16="http://schemas.microsoft.com/office/drawing/2014/main" id="{D436ED32-3630-41DD-9382-D54ADEFA16A9}"/>
              </a:ext>
            </a:extLst>
          </p:cNvPr>
          <p:cNvSpPr txBox="1"/>
          <p:nvPr/>
        </p:nvSpPr>
        <p:spPr>
          <a:xfrm>
            <a:off x="146558" y="1243294"/>
            <a:ext cx="3570208" cy="276999"/>
          </a:xfrm>
          <a:prstGeom prst="rect">
            <a:avLst/>
          </a:prstGeom>
          <a:noFill/>
        </p:spPr>
        <p:txBody>
          <a:bodyPr wrap="none" rtlCol="0">
            <a:spAutoFit/>
          </a:bodyPr>
          <a:lstStyle/>
          <a:p>
            <a:r>
              <a:rPr kumimoji="1" lang="zh-TW" altLang="en-US" sz="1200" b="1" dirty="0"/>
              <a:t>電気設備（時間計画型機器）</a:t>
            </a:r>
            <a:r>
              <a:rPr kumimoji="1" lang="ja-JP" altLang="en-US" sz="1200" b="1" dirty="0"/>
              <a:t>の改訂内容（抜粋）</a:t>
            </a:r>
          </a:p>
        </p:txBody>
      </p:sp>
      <p:sp>
        <p:nvSpPr>
          <p:cNvPr id="25" name="テキスト ボックス 24">
            <a:extLst>
              <a:ext uri="{FF2B5EF4-FFF2-40B4-BE49-F238E27FC236}">
                <a16:creationId xmlns:a16="http://schemas.microsoft.com/office/drawing/2014/main" id="{1A1D0CA4-7E89-46BD-8417-5FAC1C94FAC1}"/>
              </a:ext>
            </a:extLst>
          </p:cNvPr>
          <p:cNvSpPr txBox="1"/>
          <p:nvPr/>
        </p:nvSpPr>
        <p:spPr>
          <a:xfrm>
            <a:off x="4653196" y="1326379"/>
            <a:ext cx="4252510" cy="1569660"/>
          </a:xfrm>
          <a:prstGeom prst="rect">
            <a:avLst/>
          </a:prstGeom>
          <a:noFill/>
          <a:ln>
            <a:solidFill>
              <a:schemeClr val="tx1"/>
            </a:solidFill>
          </a:ln>
        </p:spPr>
        <p:txBody>
          <a:bodyPr wrap="square" rtlCol="0">
            <a:spAutoFit/>
          </a:bodyPr>
          <a:lstStyle/>
          <a:p>
            <a:r>
              <a:rPr kumimoji="1" lang="ja-JP" altLang="en-US" sz="1200" dirty="0"/>
              <a:t>現計画では、設備が動かないか、</a:t>
            </a:r>
            <a:r>
              <a:rPr lang="ja-JP" altLang="en-US" sz="1200" dirty="0"/>
              <a:t>または部品の供給が停止されている等の場合、</a:t>
            </a:r>
            <a:r>
              <a:rPr kumimoji="1" lang="ja-JP" altLang="en-US" sz="1200" dirty="0"/>
              <a:t>健全度１に定義される。</a:t>
            </a:r>
            <a:endParaRPr kumimoji="1" lang="en-US" altLang="ja-JP" sz="1200" dirty="0"/>
          </a:p>
          <a:p>
            <a:endParaRPr lang="en-US" altLang="ja-JP" sz="1200" dirty="0"/>
          </a:p>
          <a:p>
            <a:r>
              <a:rPr lang="ja-JP" altLang="en-US" sz="1200" dirty="0"/>
              <a:t>次期計画では、国基準に合わせ健全度１の定義を、動かない状態の場合のみとした。</a:t>
            </a:r>
            <a:endParaRPr lang="en-US" altLang="ja-JP" sz="1200" dirty="0"/>
          </a:p>
          <a:p>
            <a:r>
              <a:rPr lang="ja-JP" altLang="en-US" sz="1200" dirty="0"/>
              <a:t>部品の供給が停止されている等の場合は、健全度２とし、「いつ機能が停止してもおかしくない状態」と記載されている機械と同等の内容とする。</a:t>
            </a:r>
            <a:endParaRPr lang="en-US" altLang="ja-JP" sz="1200" dirty="0"/>
          </a:p>
        </p:txBody>
      </p:sp>
      <p:pic>
        <p:nvPicPr>
          <p:cNvPr id="4" name="図 3">
            <a:extLst>
              <a:ext uri="{FF2B5EF4-FFF2-40B4-BE49-F238E27FC236}">
                <a16:creationId xmlns:a16="http://schemas.microsoft.com/office/drawing/2014/main" id="{A72AEAC7-6DD5-4883-9DA4-A59DCB09CD4C}"/>
              </a:ext>
            </a:extLst>
          </p:cNvPr>
          <p:cNvPicPr>
            <a:picLocks noChangeAspect="1"/>
          </p:cNvPicPr>
          <p:nvPr/>
        </p:nvPicPr>
        <p:blipFill rotWithShape="1">
          <a:blip r:embed="rId2"/>
          <a:srcRect l="28098" b="19493"/>
          <a:stretch/>
        </p:blipFill>
        <p:spPr>
          <a:xfrm>
            <a:off x="522516" y="2063188"/>
            <a:ext cx="3971067" cy="2425084"/>
          </a:xfrm>
          <a:prstGeom prst="rect">
            <a:avLst/>
          </a:prstGeom>
          <a:solidFill>
            <a:schemeClr val="bg1"/>
          </a:solidFill>
        </p:spPr>
      </p:pic>
      <p:sp>
        <p:nvSpPr>
          <p:cNvPr id="13" name="正方形/長方形 12">
            <a:extLst>
              <a:ext uri="{FF2B5EF4-FFF2-40B4-BE49-F238E27FC236}">
                <a16:creationId xmlns:a16="http://schemas.microsoft.com/office/drawing/2014/main" id="{7DF4ADFC-B280-4B30-8678-B62996093265}"/>
              </a:ext>
            </a:extLst>
          </p:cNvPr>
          <p:cNvSpPr/>
          <p:nvPr/>
        </p:nvSpPr>
        <p:spPr>
          <a:xfrm>
            <a:off x="2420440" y="2192009"/>
            <a:ext cx="2019300" cy="227995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F8B040F-FE14-4870-BBDD-6BADC322C25D}"/>
              </a:ext>
            </a:extLst>
          </p:cNvPr>
          <p:cNvPicPr>
            <a:picLocks noChangeAspect="1"/>
          </p:cNvPicPr>
          <p:nvPr/>
        </p:nvPicPr>
        <p:blipFill rotWithShape="1">
          <a:blip r:embed="rId2"/>
          <a:srcRect r="94681" b="19493"/>
          <a:stretch/>
        </p:blipFill>
        <p:spPr>
          <a:xfrm>
            <a:off x="220900" y="2068645"/>
            <a:ext cx="293755" cy="2425084"/>
          </a:xfrm>
          <a:prstGeom prst="rect">
            <a:avLst/>
          </a:prstGeom>
          <a:solidFill>
            <a:schemeClr val="bg1"/>
          </a:solidFill>
        </p:spPr>
      </p:pic>
      <p:pic>
        <p:nvPicPr>
          <p:cNvPr id="16" name="図 15">
            <a:extLst>
              <a:ext uri="{FF2B5EF4-FFF2-40B4-BE49-F238E27FC236}">
                <a16:creationId xmlns:a16="http://schemas.microsoft.com/office/drawing/2014/main" id="{344F0BFA-C11E-4FAC-881D-DEDCE4FD0AE4}"/>
              </a:ext>
            </a:extLst>
          </p:cNvPr>
          <p:cNvPicPr>
            <a:picLocks noChangeAspect="1"/>
          </p:cNvPicPr>
          <p:nvPr/>
        </p:nvPicPr>
        <p:blipFill rotWithShape="1">
          <a:blip r:embed="rId3"/>
          <a:srcRect l="463" t="3387" r="94459" b="17023"/>
          <a:stretch/>
        </p:blipFill>
        <p:spPr>
          <a:xfrm>
            <a:off x="4606079" y="3307071"/>
            <a:ext cx="287349" cy="2700000"/>
          </a:xfrm>
          <a:prstGeom prst="rect">
            <a:avLst/>
          </a:prstGeom>
          <a:solidFill>
            <a:schemeClr val="bg1"/>
          </a:solidFill>
        </p:spPr>
      </p:pic>
      <p:pic>
        <p:nvPicPr>
          <p:cNvPr id="17" name="図 16">
            <a:extLst>
              <a:ext uri="{FF2B5EF4-FFF2-40B4-BE49-F238E27FC236}">
                <a16:creationId xmlns:a16="http://schemas.microsoft.com/office/drawing/2014/main" id="{9B52CA4E-E5CB-42FD-9BF6-8BC4931E7FF0}"/>
              </a:ext>
            </a:extLst>
          </p:cNvPr>
          <p:cNvPicPr>
            <a:picLocks noChangeAspect="1"/>
          </p:cNvPicPr>
          <p:nvPr/>
        </p:nvPicPr>
        <p:blipFill rotWithShape="1">
          <a:blip r:embed="rId4">
            <a:extLst>
              <a:ext uri="{28A0092B-C50C-407E-A947-70E740481C1C}">
                <a14:useLocalDpi xmlns:a14="http://schemas.microsoft.com/office/drawing/2010/main" val="0"/>
              </a:ext>
            </a:extLst>
          </a:blip>
          <a:srcRect l="31636" t="14467" r="7141" b="28444"/>
          <a:stretch/>
        </p:blipFill>
        <p:spPr>
          <a:xfrm>
            <a:off x="4882242" y="3303987"/>
            <a:ext cx="4082170" cy="2691393"/>
          </a:xfrm>
          <a:prstGeom prst="rect">
            <a:avLst/>
          </a:prstGeom>
        </p:spPr>
      </p:pic>
      <p:sp>
        <p:nvSpPr>
          <p:cNvPr id="14" name="正方形/長方形 13">
            <a:extLst>
              <a:ext uri="{FF2B5EF4-FFF2-40B4-BE49-F238E27FC236}">
                <a16:creationId xmlns:a16="http://schemas.microsoft.com/office/drawing/2014/main" id="{27ACEE2A-B8DB-454D-95E2-33CA3E47BFE2}"/>
              </a:ext>
            </a:extLst>
          </p:cNvPr>
          <p:cNvSpPr/>
          <p:nvPr/>
        </p:nvSpPr>
        <p:spPr>
          <a:xfrm>
            <a:off x="6454140" y="3335168"/>
            <a:ext cx="1661160" cy="2660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31BCF68-C70D-480C-AB6B-98337898E2DC}"/>
              </a:ext>
            </a:extLst>
          </p:cNvPr>
          <p:cNvSpPr/>
          <p:nvPr/>
        </p:nvSpPr>
        <p:spPr>
          <a:xfrm>
            <a:off x="8147617" y="3300604"/>
            <a:ext cx="758089" cy="27357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3">
            <a:extLst>
              <a:ext uri="{FF2B5EF4-FFF2-40B4-BE49-F238E27FC236}">
                <a16:creationId xmlns:a16="http://schemas.microsoft.com/office/drawing/2014/main" id="{1AFE1A77-ED83-4639-B00F-079DF26FB4E5}"/>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54</a:t>
            </a:fld>
            <a:endParaRPr kumimoji="1" lang="ja-JP" altLang="en-US" dirty="0"/>
          </a:p>
        </p:txBody>
      </p:sp>
      <p:sp>
        <p:nvSpPr>
          <p:cNvPr id="19" name="テキスト ボックス 18">
            <a:extLst>
              <a:ext uri="{FF2B5EF4-FFF2-40B4-BE49-F238E27FC236}">
                <a16:creationId xmlns:a16="http://schemas.microsoft.com/office/drawing/2014/main" id="{B9D8AF21-0E08-451F-9E47-BB5C6139E958}"/>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230209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53ABEACF-8FDC-4FEC-AF43-9EA7145D5A44}"/>
              </a:ext>
            </a:extLst>
          </p:cNvPr>
          <p:cNvGraphicFramePr>
            <a:graphicFrameLocks noGrp="1"/>
          </p:cNvGraphicFramePr>
          <p:nvPr/>
        </p:nvGraphicFramePr>
        <p:xfrm>
          <a:off x="454542" y="1421617"/>
          <a:ext cx="8234916" cy="5201369"/>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20892">
                <a:tc>
                  <a:txBody>
                    <a:bodyPr/>
                    <a:lstStyle/>
                    <a:p>
                      <a:r>
                        <a:rPr kumimoji="1" lang="en-US" altLang="ja-JP" sz="1200" dirty="0"/>
                        <a:t>NO.</a:t>
                      </a:r>
                      <a:endParaRPr kumimoji="1" lang="ja-JP" altLang="en-US" sz="1200" dirty="0"/>
                    </a:p>
                  </a:txBody>
                  <a:tcPr anchor="ctr"/>
                </a:tc>
                <a:tc>
                  <a:txBody>
                    <a:bodyPr/>
                    <a:lstStyle/>
                    <a:p>
                      <a:pPr algn="ctr"/>
                      <a:r>
                        <a:rPr kumimoji="1" lang="ja-JP" altLang="en-US" sz="1200" dirty="0"/>
                        <a:t>項　目</a:t>
                      </a:r>
                    </a:p>
                  </a:txBody>
                  <a:tcPr anchor="ctr"/>
                </a:tc>
                <a:tc>
                  <a:txBody>
                    <a:bodyPr/>
                    <a:lstStyle/>
                    <a:p>
                      <a:pPr algn="ctr"/>
                      <a:r>
                        <a:rPr kumimoji="1" lang="ja-JP" altLang="en-US" sz="1200" dirty="0"/>
                        <a:t>評　価</a:t>
                      </a:r>
                    </a:p>
                  </a:txBody>
                  <a:tcPr anchor="ctr"/>
                </a:tc>
                <a:tc>
                  <a:txBody>
                    <a:bodyPr/>
                    <a:lstStyle/>
                    <a:p>
                      <a:pPr algn="ctr"/>
                      <a:r>
                        <a:rPr kumimoji="1" lang="ja-JP" altLang="en-US" sz="1200" dirty="0"/>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rPr>
                        <a:t>1</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健全度評価は「健全度５～１」の５段階の評価を行っている。設備単位での健全度の定義が明確になっていない。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「ストックマネジメント手法を踏まえた下水道長寿命化計画策定に関する手引き（案）」（平成</a:t>
                      </a:r>
                      <a:r>
                        <a:rPr kumimoji="1" lang="en-US" altLang="ja-JP" sz="1200" dirty="0">
                          <a:solidFill>
                            <a:schemeClr val="accent6">
                              <a:lumMod val="75000"/>
                            </a:schemeClr>
                          </a:solidFill>
                        </a:rPr>
                        <a:t>25</a:t>
                      </a:r>
                      <a:r>
                        <a:rPr kumimoji="1" lang="ja-JP" altLang="en-US" sz="1200" dirty="0">
                          <a:solidFill>
                            <a:schemeClr val="accent6">
                              <a:lumMod val="75000"/>
                            </a:schemeClr>
                          </a:solidFill>
                        </a:rPr>
                        <a:t>年</a:t>
                      </a:r>
                      <a:r>
                        <a:rPr kumimoji="1" lang="en-US" altLang="ja-JP" sz="1200" dirty="0">
                          <a:solidFill>
                            <a:schemeClr val="accent6">
                              <a:lumMod val="75000"/>
                            </a:schemeClr>
                          </a:solidFill>
                        </a:rPr>
                        <a:t>9</a:t>
                      </a:r>
                      <a:r>
                        <a:rPr kumimoji="1" lang="ja-JP" altLang="en-US" sz="1200" dirty="0">
                          <a:solidFill>
                            <a:schemeClr val="accent6">
                              <a:lumMod val="75000"/>
                            </a:schemeClr>
                          </a:solidFill>
                        </a:rPr>
                        <a:t>月、国土交通省水管理・国土保全局下水道部）に合わせた定義とする。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accent6">
                            <a:lumMod val="75000"/>
                          </a:schemeClr>
                        </a:solidFill>
                      </a:endParaRPr>
                    </a:p>
                  </a:txBody>
                  <a:tcPr anchor="ctr"/>
                </a:tc>
                <a:tc>
                  <a:txBody>
                    <a:bodyPr/>
                    <a:lstStyle/>
                    <a:p>
                      <a:r>
                        <a:rPr kumimoji="1" lang="ja-JP" altLang="en-US" sz="2000" dirty="0"/>
                        <a:t>　</a:t>
                      </a: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rPr>
                        <a:t>2</a:t>
                      </a:r>
                      <a:endParaRPr kumimoji="1" lang="ja-JP" altLang="en-US" sz="1200" dirty="0">
                        <a:solidFill>
                          <a:schemeClr val="accent6">
                            <a:lumMod val="75000"/>
                          </a:schemeClr>
                        </a:solidFill>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目標管理水準は、</a:t>
                      </a:r>
                      <a:r>
                        <a:rPr kumimoji="1" lang="en-US" altLang="ja-JP" sz="1200" dirty="0">
                          <a:solidFill>
                            <a:schemeClr val="accent6">
                              <a:lumMod val="75000"/>
                            </a:schemeClr>
                          </a:solidFill>
                        </a:rPr>
                        <a:t>5</a:t>
                      </a:r>
                      <a:r>
                        <a:rPr kumimoji="1" lang="ja-JP" altLang="en-US" sz="1200" dirty="0">
                          <a:solidFill>
                            <a:schemeClr val="accent6">
                              <a:lumMod val="75000"/>
                            </a:schemeClr>
                          </a:solidFill>
                        </a:rPr>
                        <a:t>段階の内の上位から</a:t>
                      </a:r>
                      <a:r>
                        <a:rPr kumimoji="1" lang="en-US" altLang="ja-JP" sz="1200" dirty="0">
                          <a:solidFill>
                            <a:schemeClr val="accent6">
                              <a:lumMod val="75000"/>
                            </a:schemeClr>
                          </a:solidFill>
                        </a:rPr>
                        <a:t>3</a:t>
                      </a:r>
                      <a:r>
                        <a:rPr kumimoji="1" lang="ja-JP" altLang="en-US" sz="1200" dirty="0">
                          <a:solidFill>
                            <a:schemeClr val="accent6">
                              <a:lumMod val="75000"/>
                            </a:schemeClr>
                          </a:solidFill>
                        </a:rPr>
                        <a:t>段階目の</a:t>
                      </a:r>
                      <a:r>
                        <a:rPr kumimoji="1" lang="en-US" altLang="ja-JP" sz="1200" dirty="0">
                          <a:solidFill>
                            <a:schemeClr val="accent6">
                              <a:lumMod val="75000"/>
                            </a:schemeClr>
                          </a:solidFill>
                        </a:rPr>
                        <a:t>3</a:t>
                      </a:r>
                      <a:r>
                        <a:rPr kumimoji="1" lang="ja-JP" altLang="en-US" sz="1200" dirty="0">
                          <a:solidFill>
                            <a:schemeClr val="accent6">
                              <a:lumMod val="75000"/>
                            </a:schemeClr>
                          </a:solidFill>
                        </a:rPr>
                        <a:t>として、運転管理業者による常時監視および点検等により、確実な機能維持を行いながら、必要な補修や部分更新等を行う状態監視型の維持管理を実施している。</a:t>
                      </a:r>
                    </a:p>
                    <a:p>
                      <a:r>
                        <a:rPr kumimoji="1" lang="ja-JP" altLang="en-US" sz="1200" dirty="0">
                          <a:solidFill>
                            <a:schemeClr val="accent6">
                              <a:lumMod val="75000"/>
                            </a:schemeClr>
                          </a:solidFill>
                        </a:rPr>
                        <a:t>電気設備は、外部委託による点検にて機能維持に努めているが、状態の把握が難しいため、定期的に更新を行う時間計画型の維持管理を実施している。</a:t>
                      </a:r>
                    </a:p>
                    <a:p>
                      <a:r>
                        <a:rPr kumimoji="1" lang="ja-JP" altLang="en-US" sz="1200" dirty="0">
                          <a:solidFill>
                            <a:schemeClr val="accent6">
                              <a:lumMod val="75000"/>
                            </a:schemeClr>
                          </a:solidFill>
                        </a:rPr>
                        <a:t>ただし、上記健全度の定義見直しに合わせ、目標管理水準の設定について確認を行う。</a:t>
                      </a:r>
                    </a:p>
                    <a:p>
                      <a:endParaRPr kumimoji="1" lang="ja-JP" altLang="en-US" sz="1200" dirty="0">
                        <a:solidFill>
                          <a:schemeClr val="accent6">
                            <a:lumMod val="75000"/>
                          </a:schemeClr>
                        </a:solidFill>
                      </a:endParaRP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110268384"/>
                  </a:ext>
                </a:extLst>
              </a:tr>
              <a:tr h="68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rPr>
                        <a:t>3</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設備毎の優先順位付けは、不具合発生の可能性と社会的影響度を掛け合わせ優先順位の整理を実施している。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rPr>
                        <a:t>4</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更新判定フロー</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判定フローは小分類単位での更新・改築を前提としたものになっているが、中分類単位などの設備群で更新・改築を行う方が効率的・経済的な場合もある。</a:t>
                      </a:r>
                    </a:p>
                    <a:p>
                      <a:r>
                        <a:rPr kumimoji="1" lang="ja-JP" altLang="en-US" sz="1200" dirty="0">
                          <a:solidFill>
                            <a:schemeClr val="accent6">
                              <a:lumMod val="75000"/>
                            </a:schemeClr>
                          </a:solidFill>
                        </a:rPr>
                        <a:t>より維持管理コストを意識したフローへの見直しを行う。</a:t>
                      </a: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3012228867"/>
                  </a:ext>
                </a:extLst>
              </a:tr>
            </a:tbl>
          </a:graphicData>
        </a:graphic>
      </p:graphicFrame>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共通課題の検証（下水道設備）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EC922FD-6CCF-4D69-AF9D-3B5F7453D4B2}"/>
              </a:ext>
            </a:extLst>
          </p:cNvPr>
          <p:cNvSpPr/>
          <p:nvPr/>
        </p:nvSpPr>
        <p:spPr>
          <a:xfrm>
            <a:off x="454542" y="2893528"/>
            <a:ext cx="8220739" cy="19070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a:extLst>
              <a:ext uri="{FF2B5EF4-FFF2-40B4-BE49-F238E27FC236}">
                <a16:creationId xmlns:a16="http://schemas.microsoft.com/office/drawing/2014/main" id="{D7E9A25C-8B40-433F-BCF0-FBDE71C61889}"/>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55</a:t>
            </a:fld>
            <a:endParaRPr kumimoji="1" lang="ja-JP" altLang="en-US" dirty="0"/>
          </a:p>
        </p:txBody>
      </p:sp>
      <p:sp>
        <p:nvSpPr>
          <p:cNvPr id="12" name="テキスト ボックス 11">
            <a:extLst>
              <a:ext uri="{FF2B5EF4-FFF2-40B4-BE49-F238E27FC236}">
                <a16:creationId xmlns:a16="http://schemas.microsoft.com/office/drawing/2014/main" id="{3617AC44-41FC-4BDA-A91E-1326E8E3D98A}"/>
              </a:ext>
            </a:extLst>
          </p:cNvPr>
          <p:cNvSpPr txBox="1"/>
          <p:nvPr/>
        </p:nvSpPr>
        <p:spPr>
          <a:xfrm>
            <a:off x="7577667" y="89012"/>
            <a:ext cx="1518206"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資料２－④ー１</a:t>
            </a:r>
          </a:p>
        </p:txBody>
      </p:sp>
    </p:spTree>
    <p:extLst>
      <p:ext uri="{BB962C8B-B14F-4D97-AF65-F5344CB8AC3E}">
        <p14:creationId xmlns:p14="http://schemas.microsoft.com/office/powerpoint/2010/main" val="1451277054"/>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FA4795-2B56-46CB-8B5A-0664CDB75317}"/>
</file>

<file path=customXml/itemProps2.xml><?xml version="1.0" encoding="utf-8"?>
<ds:datastoreItem xmlns:ds="http://schemas.openxmlformats.org/officeDocument/2006/customXml" ds:itemID="{123580F3-5003-4643-A841-F6D2432542D8}">
  <ds:schemaRefs>
    <ds:schemaRef ds:uri="http://purl.org/dc/dcmitype/"/>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4e21aece-359b-4e6f-8f54-c70e1e237c6a"/>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19834</TotalTime>
  <Words>4607</Words>
  <Application>Microsoft Office PowerPoint</Application>
  <PresentationFormat>画面に合わせる (4:3)</PresentationFormat>
  <Paragraphs>503</Paragraphs>
  <Slides>22</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Meiryo UI</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716</cp:revision>
  <cp:lastPrinted>2024-06-18T01:31:47Z</cp:lastPrinted>
  <dcterms:created xsi:type="dcterms:W3CDTF">2013-06-19T04:48:16Z</dcterms:created>
  <dcterms:modified xsi:type="dcterms:W3CDTF">2024-07-02T00:24:42Z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