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1723" r:id="rId6"/>
    <p:sldId id="862" r:id="rId7"/>
    <p:sldId id="1208" r:id="rId8"/>
    <p:sldId id="1667" r:id="rId9"/>
    <p:sldId id="1214" r:id="rId10"/>
    <p:sldId id="1215" r:id="rId11"/>
    <p:sldId id="1216" r:id="rId12"/>
    <p:sldId id="852" r:id="rId13"/>
    <p:sldId id="867" r:id="rId14"/>
    <p:sldId id="864" r:id="rId15"/>
    <p:sldId id="1239" r:id="rId16"/>
    <p:sldId id="1300" r:id="rId17"/>
    <p:sldId id="882" r:id="rId18"/>
    <p:sldId id="1678" r:id="rId19"/>
    <p:sldId id="1679" r:id="rId20"/>
    <p:sldId id="1680" r:id="rId21"/>
    <p:sldId id="1695" r:id="rId22"/>
    <p:sldId id="1682" r:id="rId23"/>
    <p:sldId id="1683" r:id="rId24"/>
    <p:sldId id="1230" r:id="rId25"/>
    <p:sldId id="1669" r:id="rId26"/>
    <p:sldId id="1670" r:id="rId27"/>
    <p:sldId id="1697" r:id="rId28"/>
    <p:sldId id="1725" r:id="rId29"/>
    <p:sldId id="1699" r:id="rId30"/>
    <p:sldId id="1700" r:id="rId31"/>
    <p:sldId id="1726" r:id="rId32"/>
    <p:sldId id="1702" r:id="rId33"/>
    <p:sldId id="1294" r:id="rId34"/>
    <p:sldId id="1684" r:id="rId35"/>
    <p:sldId id="1685" r:id="rId36"/>
    <p:sldId id="1703" r:id="rId37"/>
    <p:sldId id="1704" r:id="rId38"/>
    <p:sldId id="1705" r:id="rId39"/>
    <p:sldId id="1724" r:id="rId40"/>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C7C54-E220-0995-5CA9-6820B4BBCDE0}" name="NK" initials="NK" userId="NK" providerId="None"/>
  <p188:author id="{48166966-0DEB-37B0-2CA2-604DD5C0AFED}" name="Yumi Sakata(坂田由美）" initials="NK" userId="Yumi Sakata(坂田由美）" providerId="None"/>
  <p188:author id="{B4BE93BE-6889-3CCB-A4EF-85D78D5C8325}" name="Rika Bannai(坂内　理佳)" initials="RB" userId="S::b0054@n-koei.co.jp::d1542e84-94a8-4c68-b33e-7cb5db16decd" providerId="AD"/>
  <p188:author id="{801DE7C3-4AC7-D243-CC65-851154BA7DC9}" name="Misaki Kira(吉良　美咲)" initials="MK" userId="S::a8109@n-koei.co.jp::6c03237f-84d9-4ec8-87b1-1a2bbe98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32" clrIdx="0">
    <p:extLst>
      <p:ext uri="{19B8F6BF-5375-455C-9EA6-DF929625EA0E}">
        <p15:presenceInfo xmlns:p15="http://schemas.microsoft.com/office/powerpoint/2012/main" userId="S::KawasakiTo@lan.pref.osaka.jp::ac20898f-31f7-43dc-a338-5a251daa840d" providerId="AD"/>
      </p:ext>
    </p:extLst>
  </p:cmAuthor>
  <p:cmAuthor id="2" name="Misaki Kira(吉良　美咲)" initials="美吉" lastIdx="11" clrIdx="1">
    <p:extLst>
      <p:ext uri="{19B8F6BF-5375-455C-9EA6-DF929625EA0E}">
        <p15:presenceInfo xmlns:p15="http://schemas.microsoft.com/office/powerpoint/2012/main" userId="S::a8109@n-koei.co.jp::6c03237f-84d9-4ec8-87b1-1a2bbe98347a" providerId="AD"/>
      </p:ext>
    </p:extLst>
  </p:cmAuthor>
  <p:cmAuthor id="3" name="Akari Suzuki(鈴木　彩莉)" initials="彩鈴" lastIdx="10" clrIdx="2">
    <p:extLst>
      <p:ext uri="{19B8F6BF-5375-455C-9EA6-DF929625EA0E}">
        <p15:presenceInfo xmlns:p15="http://schemas.microsoft.com/office/powerpoint/2012/main" userId="S::a8882@n-koei.co.jp::93a08ebf-c7a1-4401-bd86-7755db2e3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0D8E8"/>
    <a:srgbClr val="FFFFFF"/>
    <a:srgbClr val="FFCCFF"/>
    <a:srgbClr val="E2EFDA"/>
    <a:srgbClr val="FFFF99"/>
    <a:srgbClr val="FFFFCC"/>
    <a:srgbClr val="FFCC66"/>
    <a:srgbClr val="4F81B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AD5A9-13F3-45A9-85F5-631049F8B703}" v="4" dt="2024-06-25T04:22:01.725"/>
    <p1510:client id="{066B60B6-A066-4A7E-84D9-30A463CC1D7C}" v="112" dt="2024-06-25T04:24:40.6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0700" autoAdjust="0"/>
  </p:normalViewPr>
  <p:slideViewPr>
    <p:cSldViewPr snapToGrid="0">
      <p:cViewPr varScale="1">
        <p:scale>
          <a:sx n="116" d="100"/>
          <a:sy n="116" d="100"/>
        </p:scale>
        <p:origin x="15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2" y="0"/>
            <a:ext cx="2949575" cy="496888"/>
          </a:xfrm>
          <a:prstGeom prst="rect">
            <a:avLst/>
          </a:prstGeom>
        </p:spPr>
        <p:txBody>
          <a:bodyPr vert="horz" lIns="91424" tIns="45712" rIns="91424" bIns="45712"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856040" y="0"/>
            <a:ext cx="2949575" cy="496888"/>
          </a:xfrm>
          <a:prstGeom prst="rect">
            <a:avLst/>
          </a:prstGeom>
        </p:spPr>
        <p:txBody>
          <a:bodyPr vert="horz" lIns="91424" tIns="45712" rIns="91424" bIns="45712" rtlCol="0"/>
          <a:lstStyle>
            <a:lvl1pPr algn="r" eaLnBrk="1" fontAlgn="auto" hangingPunct="1">
              <a:spcBef>
                <a:spcPts val="0"/>
              </a:spcBef>
              <a:spcAft>
                <a:spcPts val="0"/>
              </a:spcAft>
              <a:defRPr sz="1200">
                <a:latin typeface="+mn-lt"/>
                <a:ea typeface="+mn-ea"/>
              </a:defRPr>
            </a:lvl1pPr>
          </a:lstStyle>
          <a:p>
            <a:pPr>
              <a:defRPr/>
            </a:pPr>
            <a:fld id="{B83C3124-5547-4232-8843-7ED10DAEBC8D}" type="datetimeFigureOut">
              <a:rPr lang="ja-JP" altLang="en-US"/>
              <a:pPr>
                <a:defRPr/>
              </a:pPr>
              <a:t>2024/6/25</a:t>
            </a:fld>
            <a:endParaRPr lang="ja-JP" altLang="en-US"/>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2" y="9440863"/>
            <a:ext cx="2949575" cy="496887"/>
          </a:xfrm>
          <a:prstGeom prst="rect">
            <a:avLst/>
          </a:prstGeom>
        </p:spPr>
        <p:txBody>
          <a:bodyPr vert="horz" lIns="91424" tIns="45712" rIns="91424" bIns="45712"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856040" y="9440863"/>
            <a:ext cx="2949575" cy="496887"/>
          </a:xfrm>
          <a:prstGeom prst="rect">
            <a:avLst/>
          </a:prstGeom>
        </p:spPr>
        <p:txBody>
          <a:bodyPr vert="horz" wrap="square" lIns="91424" tIns="45712" rIns="91424" bIns="45712" numCol="1" anchor="b" anchorCtr="0" compatLnSpc="1">
            <a:prstTxWarp prst="textNoShape">
              <a:avLst/>
            </a:prstTxWarp>
          </a:bodyPr>
          <a:lstStyle>
            <a:lvl1pPr algn="r" eaLnBrk="1" hangingPunct="1">
              <a:defRPr sz="1200"/>
            </a:lvl1pPr>
          </a:lstStyle>
          <a:p>
            <a:pPr>
              <a:defRPr/>
            </a:pPr>
            <a:fld id="{A2F291AB-A61E-4810-9005-833F701721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80931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16</a:t>
            </a:fld>
            <a:endParaRPr lang="ja-JP" altLang="en-US"/>
          </a:p>
        </p:txBody>
      </p:sp>
    </p:spTree>
    <p:extLst>
      <p:ext uri="{BB962C8B-B14F-4D97-AF65-F5344CB8AC3E}">
        <p14:creationId xmlns:p14="http://schemas.microsoft.com/office/powerpoint/2010/main" val="241861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17</a:t>
            </a:fld>
            <a:endParaRPr lang="ja-JP" altLang="en-US"/>
          </a:p>
        </p:txBody>
      </p:sp>
    </p:spTree>
    <p:extLst>
      <p:ext uri="{BB962C8B-B14F-4D97-AF65-F5344CB8AC3E}">
        <p14:creationId xmlns:p14="http://schemas.microsoft.com/office/powerpoint/2010/main" val="176779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18</a:t>
            </a:fld>
            <a:endParaRPr lang="ja-JP" altLang="en-US"/>
          </a:p>
        </p:txBody>
      </p:sp>
    </p:spTree>
    <p:extLst>
      <p:ext uri="{BB962C8B-B14F-4D97-AF65-F5344CB8AC3E}">
        <p14:creationId xmlns:p14="http://schemas.microsoft.com/office/powerpoint/2010/main" val="162595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00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19</a:t>
            </a:fld>
            <a:endParaRPr lang="ja-JP" altLang="en-US"/>
          </a:p>
        </p:txBody>
      </p:sp>
    </p:spTree>
    <p:extLst>
      <p:ext uri="{BB962C8B-B14F-4D97-AF65-F5344CB8AC3E}">
        <p14:creationId xmlns:p14="http://schemas.microsoft.com/office/powerpoint/2010/main" val="416844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20</a:t>
            </a:fld>
            <a:endParaRPr kumimoji="1" lang="ja-JP" altLang="en-US"/>
          </a:p>
        </p:txBody>
      </p:sp>
    </p:spTree>
    <p:extLst>
      <p:ext uri="{BB962C8B-B14F-4D97-AF65-F5344CB8AC3E}">
        <p14:creationId xmlns:p14="http://schemas.microsoft.com/office/powerpoint/2010/main" val="76610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21</a:t>
            </a:fld>
            <a:endParaRPr lang="ja-JP" altLang="en-US"/>
          </a:p>
        </p:txBody>
      </p:sp>
    </p:spTree>
    <p:extLst>
      <p:ext uri="{BB962C8B-B14F-4D97-AF65-F5344CB8AC3E}">
        <p14:creationId xmlns:p14="http://schemas.microsoft.com/office/powerpoint/2010/main" val="112255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22</a:t>
            </a:fld>
            <a:endParaRPr lang="ja-JP" altLang="en-US"/>
          </a:p>
        </p:txBody>
      </p:sp>
    </p:spTree>
    <p:extLst>
      <p:ext uri="{BB962C8B-B14F-4D97-AF65-F5344CB8AC3E}">
        <p14:creationId xmlns:p14="http://schemas.microsoft.com/office/powerpoint/2010/main" val="316036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23</a:t>
            </a:fld>
            <a:endParaRPr lang="ja-JP" altLang="en-US"/>
          </a:p>
        </p:txBody>
      </p:sp>
    </p:spTree>
    <p:extLst>
      <p:ext uri="{BB962C8B-B14F-4D97-AF65-F5344CB8AC3E}">
        <p14:creationId xmlns:p14="http://schemas.microsoft.com/office/powerpoint/2010/main" val="161078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24</a:t>
            </a:fld>
            <a:endParaRPr lang="ja-JP" altLang="en-US"/>
          </a:p>
        </p:txBody>
      </p:sp>
    </p:spTree>
    <p:extLst>
      <p:ext uri="{BB962C8B-B14F-4D97-AF65-F5344CB8AC3E}">
        <p14:creationId xmlns:p14="http://schemas.microsoft.com/office/powerpoint/2010/main" val="48062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25</a:t>
            </a:fld>
            <a:endParaRPr lang="ja-JP" altLang="en-US"/>
          </a:p>
        </p:txBody>
      </p:sp>
    </p:spTree>
    <p:extLst>
      <p:ext uri="{BB962C8B-B14F-4D97-AF65-F5344CB8AC3E}">
        <p14:creationId xmlns:p14="http://schemas.microsoft.com/office/powerpoint/2010/main" val="151943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3</a:t>
            </a:fld>
            <a:endParaRPr kumimoji="1" lang="ja-JP" altLang="en-US"/>
          </a:p>
        </p:txBody>
      </p:sp>
    </p:spTree>
    <p:extLst>
      <p:ext uri="{BB962C8B-B14F-4D97-AF65-F5344CB8AC3E}">
        <p14:creationId xmlns:p14="http://schemas.microsoft.com/office/powerpoint/2010/main" val="1700181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26</a:t>
            </a:fld>
            <a:endParaRPr lang="ja-JP" altLang="en-US"/>
          </a:p>
        </p:txBody>
      </p:sp>
    </p:spTree>
    <p:extLst>
      <p:ext uri="{BB962C8B-B14F-4D97-AF65-F5344CB8AC3E}">
        <p14:creationId xmlns:p14="http://schemas.microsoft.com/office/powerpoint/2010/main" val="28245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27</a:t>
            </a:fld>
            <a:endParaRPr lang="ja-JP" altLang="en-US"/>
          </a:p>
        </p:txBody>
      </p:sp>
    </p:spTree>
    <p:extLst>
      <p:ext uri="{BB962C8B-B14F-4D97-AF65-F5344CB8AC3E}">
        <p14:creationId xmlns:p14="http://schemas.microsoft.com/office/powerpoint/2010/main" val="3300556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29</a:t>
            </a:fld>
            <a:endParaRPr kumimoji="1" lang="ja-JP" altLang="en-US"/>
          </a:p>
        </p:txBody>
      </p:sp>
    </p:spTree>
    <p:extLst>
      <p:ext uri="{BB962C8B-B14F-4D97-AF65-F5344CB8AC3E}">
        <p14:creationId xmlns:p14="http://schemas.microsoft.com/office/powerpoint/2010/main" val="1550780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3338" indent="-13333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30</a:t>
            </a:fld>
            <a:endParaRPr kumimoji="1" lang="ja-JP" altLang="en-US"/>
          </a:p>
        </p:txBody>
      </p:sp>
    </p:spTree>
    <p:extLst>
      <p:ext uri="{BB962C8B-B14F-4D97-AF65-F5344CB8AC3E}">
        <p14:creationId xmlns:p14="http://schemas.microsoft.com/office/powerpoint/2010/main" val="1345066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3338" indent="-133338" algn="just"/>
            <a:endParaRPr lang="ja-JP" altLang="ja-JP" sz="1800" kern="10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31</a:t>
            </a:fld>
            <a:endParaRPr kumimoji="1" lang="ja-JP" altLang="en-US"/>
          </a:p>
        </p:txBody>
      </p:sp>
    </p:spTree>
    <p:extLst>
      <p:ext uri="{BB962C8B-B14F-4D97-AF65-F5344CB8AC3E}">
        <p14:creationId xmlns:p14="http://schemas.microsoft.com/office/powerpoint/2010/main" val="333548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32</a:t>
            </a:fld>
            <a:endParaRPr lang="ja-JP" altLang="en-US"/>
          </a:p>
        </p:txBody>
      </p:sp>
    </p:spTree>
    <p:extLst>
      <p:ext uri="{BB962C8B-B14F-4D97-AF65-F5344CB8AC3E}">
        <p14:creationId xmlns:p14="http://schemas.microsoft.com/office/powerpoint/2010/main" val="119136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33</a:t>
            </a:fld>
            <a:endParaRPr lang="ja-JP" altLang="en-US"/>
          </a:p>
        </p:txBody>
      </p:sp>
    </p:spTree>
    <p:extLst>
      <p:ext uri="{BB962C8B-B14F-4D97-AF65-F5344CB8AC3E}">
        <p14:creationId xmlns:p14="http://schemas.microsoft.com/office/powerpoint/2010/main" val="3752350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35</a:t>
            </a:fld>
            <a:endParaRPr lang="ja-JP" altLang="en-US"/>
          </a:p>
        </p:txBody>
      </p:sp>
    </p:spTree>
    <p:extLst>
      <p:ext uri="{BB962C8B-B14F-4D97-AF65-F5344CB8AC3E}">
        <p14:creationId xmlns:p14="http://schemas.microsoft.com/office/powerpoint/2010/main" val="353876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4</a:t>
            </a:fld>
            <a:endParaRPr kumimoji="1" lang="ja-JP" altLang="en-US"/>
          </a:p>
        </p:txBody>
      </p:sp>
    </p:spTree>
    <p:extLst>
      <p:ext uri="{BB962C8B-B14F-4D97-AF65-F5344CB8AC3E}">
        <p14:creationId xmlns:p14="http://schemas.microsoft.com/office/powerpoint/2010/main" val="408848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9</a:t>
            </a:fld>
            <a:endParaRPr lang="ja-JP" altLang="en-US"/>
          </a:p>
        </p:txBody>
      </p:sp>
    </p:spTree>
    <p:extLst>
      <p:ext uri="{BB962C8B-B14F-4D97-AF65-F5344CB8AC3E}">
        <p14:creationId xmlns:p14="http://schemas.microsoft.com/office/powerpoint/2010/main" val="36359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11</a:t>
            </a:fld>
            <a:endParaRPr lang="ja-JP" altLang="en-US"/>
          </a:p>
        </p:txBody>
      </p:sp>
    </p:spTree>
    <p:extLst>
      <p:ext uri="{BB962C8B-B14F-4D97-AF65-F5344CB8AC3E}">
        <p14:creationId xmlns:p14="http://schemas.microsoft.com/office/powerpoint/2010/main" val="381019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12</a:t>
            </a:fld>
            <a:endParaRPr lang="ja-JP" altLang="en-US"/>
          </a:p>
        </p:txBody>
      </p:sp>
    </p:spTree>
    <p:extLst>
      <p:ext uri="{BB962C8B-B14F-4D97-AF65-F5344CB8AC3E}">
        <p14:creationId xmlns:p14="http://schemas.microsoft.com/office/powerpoint/2010/main" val="140193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13</a:t>
            </a:fld>
            <a:endParaRPr kumimoji="1" lang="ja-JP" altLang="en-US"/>
          </a:p>
        </p:txBody>
      </p:sp>
    </p:spTree>
    <p:extLst>
      <p:ext uri="{BB962C8B-B14F-4D97-AF65-F5344CB8AC3E}">
        <p14:creationId xmlns:p14="http://schemas.microsoft.com/office/powerpoint/2010/main" val="240479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14</a:t>
            </a:fld>
            <a:endParaRPr lang="ja-JP" altLang="en-US"/>
          </a:p>
        </p:txBody>
      </p:sp>
    </p:spTree>
    <p:extLst>
      <p:ext uri="{BB962C8B-B14F-4D97-AF65-F5344CB8AC3E}">
        <p14:creationId xmlns:p14="http://schemas.microsoft.com/office/powerpoint/2010/main" val="5436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15</a:t>
            </a:fld>
            <a:endParaRPr lang="ja-JP" altLang="en-US"/>
          </a:p>
        </p:txBody>
      </p:sp>
    </p:spTree>
    <p:extLst>
      <p:ext uri="{BB962C8B-B14F-4D97-AF65-F5344CB8AC3E}">
        <p14:creationId xmlns:p14="http://schemas.microsoft.com/office/powerpoint/2010/main" val="27648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C31AB433-0850-4C30-86C9-92F1B9847C76}"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91F3CDC1-B5EF-44C3-BD21-7D59F2F99E81}"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A66E3E5E-7F34-48CC-9CB7-169B4B68838F}"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69D52A6F-1A01-4FD2-9FDE-5A34BF108C3E}"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ADA8628B-1958-4C8E-A4FD-E5FD73B9A5E1}"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57D68BF6-DDDD-46FB-A836-AFEB357049C0}"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C61EB61A-10A5-406E-BAAB-1CB7BF484101}" type="datetime1">
              <a:rPr lang="ja-JP" altLang="en-US"/>
              <a:pPr>
                <a:defRPr/>
              </a:pPr>
              <a:t>2024/6/25</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D8820D9B-2DFB-453B-9E66-71EA59E71A0E}" type="datetime1">
              <a:rPr lang="ja-JP" altLang="en-US"/>
              <a:pPr>
                <a:defRPr/>
              </a:pPr>
              <a:t>2024/6/25</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B1242370-49B6-497A-A9CB-F1C57C2E283E}" type="slidenum">
              <a:rPr lang="ja-JP" altLang="en-US" smtClean="0"/>
              <a:pPr>
                <a:defRPr/>
              </a:pPr>
              <a:t>‹#›</a:t>
            </a:fld>
            <a:endParaRPr lang="ja-JP" altLang="en-US"/>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3FDA3A5E-8BA7-4B95-A0FB-D075B7A3CDB3}" type="datetime1">
              <a:rPr lang="ja-JP" altLang="en-US"/>
              <a:pPr>
                <a:defRPr/>
              </a:pPr>
              <a:t>2024/6/25</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ACFF681C-E49F-4E85-8694-E4DDC777B265}" type="slidenum">
              <a:rPr lang="ja-JP" altLang="en-US" smtClean="0"/>
              <a:pPr>
                <a:defRPr/>
              </a:pPr>
              <a:t>‹#›</a:t>
            </a:fld>
            <a:endParaRPr lang="ja-JP" altLang="en-US"/>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E6F53715-721F-4983-8706-A9184CDC5344}"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A1FE19C1-7403-4048-B29C-1C5E4EA4A3F9}" type="datetime1">
              <a:rPr lang="ja-JP" altLang="en-US"/>
              <a:pPr>
                <a:defRPr/>
              </a:pPr>
              <a:t>2024/6/25</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15126C-C6B6-44CB-BD7E-AD1E11C93313}" type="datetime1">
              <a:rPr lang="ja-JP" altLang="en-US"/>
              <a:pPr>
                <a:defRPr/>
              </a:pPr>
              <a:t>2024/6/25</a:t>
            </a:fld>
            <a:endParaRPr lang="ja-JP" altLang="en-US"/>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15B2F6-E8BA-49C2-A468-9CBE428CAC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52" y="802388"/>
            <a:ext cx="9240252" cy="2037063"/>
          </a:xfrm>
        </p:spPr>
        <p:txBody>
          <a:bodyPr>
            <a:normAutofit fontScale="90000"/>
          </a:bodyPr>
          <a:lstStyle/>
          <a:p>
            <a:pPr>
              <a:lnSpc>
                <a:spcPts val="5500"/>
              </a:lnSpc>
              <a:spcAft>
                <a:spcPts val="600"/>
              </a:spcAft>
            </a:pPr>
            <a:r>
              <a:rPr kumimoji="1" lang="ja-JP" altLang="en-US" sz="4000" b="1">
                <a:latin typeface="BIZ UDゴシック" panose="020B0400000000000000" pitchFamily="49" charset="-128"/>
                <a:ea typeface="BIZ UDゴシック" panose="020B0400000000000000" pitchFamily="49" charset="-128"/>
                <a:cs typeface="Meiryo UI" pitchFamily="50" charset="-128"/>
              </a:rPr>
              <a:t>大阪府都市基盤施設</a:t>
            </a:r>
            <a:r>
              <a:rPr lang="ja-JP" altLang="en-US" sz="4000" b="1">
                <a:latin typeface="BIZ UDゴシック" panose="020B0400000000000000" pitchFamily="49" charset="-128"/>
                <a:ea typeface="BIZ UDゴシック" panose="020B0400000000000000" pitchFamily="49" charset="-128"/>
                <a:cs typeface="Meiryo UI" pitchFamily="50" charset="-128"/>
              </a:rPr>
              <a:t>維持管理技術審議会</a:t>
            </a:r>
            <a:br>
              <a:rPr kumimoji="1" lang="en-US" altLang="ja-JP" sz="4000" b="1">
                <a:latin typeface="BIZ UDゴシック" panose="020B0400000000000000" pitchFamily="49" charset="-128"/>
                <a:ea typeface="BIZ UDゴシック" panose="020B0400000000000000" pitchFamily="49" charset="-128"/>
                <a:cs typeface="Meiryo UI" pitchFamily="50" charset="-128"/>
              </a:rPr>
            </a:br>
            <a:r>
              <a:rPr kumimoji="1" lang="ja-JP" altLang="en-US" b="1">
                <a:latin typeface="BIZ UDゴシック" panose="020B0400000000000000" pitchFamily="49" charset="-128"/>
                <a:ea typeface="BIZ UDゴシック" panose="020B0400000000000000" pitchFamily="49" charset="-128"/>
                <a:cs typeface="Meiryo UI" pitchFamily="50" charset="-128"/>
              </a:rPr>
              <a:t>第２回　</a:t>
            </a:r>
            <a:r>
              <a:rPr lang="ja-JP" altLang="en-US"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b="1">
                <a:latin typeface="BIZ UDゴシック" panose="020B0400000000000000" pitchFamily="49" charset="-128"/>
                <a:ea typeface="BIZ UDゴシック" panose="020B0400000000000000" pitchFamily="49" charset="-128"/>
                <a:cs typeface="Meiryo UI" pitchFamily="50" charset="-128"/>
              </a:rPr>
              <a:t>部会</a:t>
            </a:r>
            <a:br>
              <a:rPr kumimoji="1" lang="en-US" altLang="ja-JP" b="1">
                <a:latin typeface="BIZ UDゴシック" panose="020B0400000000000000" pitchFamily="49" charset="-128"/>
                <a:ea typeface="BIZ UDゴシック" panose="020B0400000000000000" pitchFamily="49" charset="-128"/>
                <a:cs typeface="Meiryo UI" pitchFamily="50" charset="-128"/>
              </a:rPr>
            </a:br>
            <a:r>
              <a:rPr kumimoji="1" lang="ja-JP" altLang="en-US" sz="2700" b="1">
                <a:latin typeface="BIZ UDゴシック" panose="020B0400000000000000" pitchFamily="49" charset="-128"/>
                <a:ea typeface="BIZ UDゴシック" panose="020B0400000000000000" pitchFamily="49" charset="-128"/>
                <a:cs typeface="Meiryo UI" pitchFamily="50" charset="-128"/>
              </a:rPr>
              <a:t>～</a:t>
            </a:r>
            <a:r>
              <a:rPr lang="ja-JP" altLang="en-US" sz="2700" b="1">
                <a:latin typeface="BIZ UDゴシック" panose="020B0400000000000000" pitchFamily="49" charset="-128"/>
                <a:ea typeface="BIZ UDゴシック" panose="020B0400000000000000" pitchFamily="49" charset="-128"/>
                <a:cs typeface="Meiryo UI" pitchFamily="50" charset="-128"/>
              </a:rPr>
              <a:t>戦略的な維持管理の推進について～</a:t>
            </a:r>
            <a:endParaRPr kumimoji="1" lang="ja-JP" altLang="en-US" sz="2700" b="1">
              <a:latin typeface="BIZ UDゴシック" panose="020B0400000000000000" pitchFamily="49" charset="-128"/>
              <a:ea typeface="BIZ UDゴシック" panose="020B0400000000000000" pitchFamily="49"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5" name="タイトル 1">
            <a:extLst>
              <a:ext uri="{FF2B5EF4-FFF2-40B4-BE49-F238E27FC236}">
                <a16:creationId xmlns:a16="http://schemas.microsoft.com/office/drawing/2014/main" id="{428103C6-8ECB-4FF5-B882-8780C20497C5}"/>
              </a:ext>
            </a:extLst>
          </p:cNvPr>
          <p:cNvSpPr txBox="1">
            <a:spLocks/>
          </p:cNvSpPr>
          <p:nvPr/>
        </p:nvSpPr>
        <p:spPr>
          <a:xfrm>
            <a:off x="-184948" y="4169218"/>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a:effectLst/>
                <a:latin typeface="Meiryo UI" pitchFamily="50" charset="-128"/>
                <a:ea typeface="Meiryo UI" pitchFamily="50" charset="-128"/>
                <a:cs typeface="Meiryo UI" pitchFamily="50" charset="-128"/>
              </a:rPr>
              <a:t>《</a:t>
            </a:r>
            <a:r>
              <a:rPr lang="ja-JP" altLang="en-US" sz="3000">
                <a:effectLst/>
                <a:latin typeface="Meiryo UI" pitchFamily="50" charset="-128"/>
                <a:ea typeface="Meiryo UI" pitchFamily="50" charset="-128"/>
                <a:cs typeface="Meiryo UI" pitchFamily="50" charset="-128"/>
              </a:rPr>
              <a:t>全体スケジュール等</a:t>
            </a:r>
            <a:r>
              <a:rPr lang="en-US" altLang="ja-JP" sz="3000">
                <a:effectLst/>
                <a:latin typeface="Meiryo UI" pitchFamily="50" charset="-128"/>
                <a:ea typeface="Meiryo UI" pitchFamily="50" charset="-128"/>
                <a:cs typeface="Meiryo UI" pitchFamily="50" charset="-128"/>
              </a:rPr>
              <a:t>》</a:t>
            </a:r>
            <a:endParaRPr lang="ja-JP" altLang="en-US" sz="3000">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9360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BF54-0B52-47E8-D7C4-6898DF79C7B9}"/>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9ABD497-9909-9A71-EFBA-6CF3CE7FD0CA}"/>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10</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23699C62-A0AF-A173-A930-5B9996D540BE}"/>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572B4C41-98B8-BF1B-8C21-25B27B97FCC7}"/>
              </a:ext>
            </a:extLst>
          </p:cNvPr>
          <p:cNvSpPr>
            <a:spLocks noChangeArrowheads="1"/>
          </p:cNvSpPr>
          <p:nvPr/>
        </p:nvSpPr>
        <p:spPr bwMode="auto">
          <a:xfrm>
            <a:off x="60325" y="60325"/>
            <a:ext cx="757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－その他（標識・照明）－</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47EBB0D3-2262-A023-E5DA-4AC57B6750A5}"/>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その他（標識・照明）</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7" name="表 6">
            <a:extLst>
              <a:ext uri="{FF2B5EF4-FFF2-40B4-BE49-F238E27FC236}">
                <a16:creationId xmlns:a16="http://schemas.microsoft.com/office/drawing/2014/main" id="{636AA017-C2B8-0CFC-F21C-71F49CBF80CF}"/>
              </a:ext>
            </a:extLst>
          </p:cNvPr>
          <p:cNvGraphicFramePr>
            <a:graphicFrameLocks noGrp="1"/>
          </p:cNvGraphicFramePr>
          <p:nvPr>
            <p:extLst>
              <p:ext uri="{D42A27DB-BD31-4B8C-83A1-F6EECF244321}">
                <p14:modId xmlns:p14="http://schemas.microsoft.com/office/powerpoint/2010/main" val="4260904515"/>
              </p:ext>
            </p:extLst>
          </p:nvPr>
        </p:nvGraphicFramePr>
        <p:xfrm>
          <a:off x="251518" y="981839"/>
          <a:ext cx="8568954" cy="5133605"/>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val="1697429304"/>
                    </a:ext>
                  </a:extLst>
                </a:gridCol>
                <a:gridCol w="1872208">
                  <a:extLst>
                    <a:ext uri="{9D8B030D-6E8A-4147-A177-3AD203B41FA5}">
                      <a16:colId xmlns:a16="http://schemas.microsoft.com/office/drawing/2014/main" val="2068614768"/>
                    </a:ext>
                  </a:extLst>
                </a:gridCol>
                <a:gridCol w="648072">
                  <a:extLst>
                    <a:ext uri="{9D8B030D-6E8A-4147-A177-3AD203B41FA5}">
                      <a16:colId xmlns:a16="http://schemas.microsoft.com/office/drawing/2014/main" val="2687680640"/>
                    </a:ext>
                  </a:extLst>
                </a:gridCol>
                <a:gridCol w="2160240">
                  <a:extLst>
                    <a:ext uri="{9D8B030D-6E8A-4147-A177-3AD203B41FA5}">
                      <a16:colId xmlns:a16="http://schemas.microsoft.com/office/drawing/2014/main" val="2780177087"/>
                    </a:ext>
                  </a:extLst>
                </a:gridCol>
                <a:gridCol w="2232248">
                  <a:extLst>
                    <a:ext uri="{9D8B030D-6E8A-4147-A177-3AD203B41FA5}">
                      <a16:colId xmlns:a16="http://schemas.microsoft.com/office/drawing/2014/main" val="825654104"/>
                    </a:ext>
                  </a:extLst>
                </a:gridCol>
              </a:tblGrid>
              <a:tr h="413058">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0">
                <a:tc rowSpan="3">
                  <a:txBody>
                    <a:bodyPr/>
                    <a:lstStyle/>
                    <a:p>
                      <a:pPr marL="180000" lvl="0" indent="-18000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rowSpan="2">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施設数が膨大なため対応苦慮</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点検対象とする施設の明確化</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indent="0">
                        <a:spcAft>
                          <a:spcPts val="600"/>
                        </a:spcAft>
                        <a:buFont typeface="Arial" panose="020B0604020202020204" pitchFamily="34" charset="0"/>
                        <a:buNone/>
                      </a:pPr>
                      <a:endParaRPr kumimoji="1" lang="ja-JP" altLang="en-US"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71147564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a:t>
                      </a:r>
                    </a:p>
                  </a:txBody>
                  <a:tcPr/>
                </a:tc>
                <a:tc vMerge="1">
                  <a:txBody>
                    <a:bodyPr/>
                    <a:lstStyle/>
                    <a:p>
                      <a:pPr marL="182563" indent="-182563">
                        <a:spcAft>
                          <a:spcPts val="600"/>
                        </a:spcAft>
                        <a:buFont typeface="Arial" panose="020B0604020202020204" pitchFamily="34" charset="0"/>
                        <a:buChar char="•"/>
                      </a:pPr>
                      <a:endParaRPr kumimoji="1" lang="ja-JP" altLang="en-US"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超音波探査や</a:t>
                      </a:r>
                      <a:r>
                        <a:rPr kumimoji="1" lang="en-US" altLang="ja-JP"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AI</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診断などを活用</a:t>
                      </a:r>
                    </a:p>
                  </a:txBody>
                  <a:tcPr/>
                </a:tc>
                <a:extLst>
                  <a:ext uri="{0D108BD9-81ED-4DB2-BD59-A6C34878D82A}">
                    <a16:rowId xmlns:a16="http://schemas.microsoft.com/office/drawing/2014/main" val="3108726085"/>
                  </a:ext>
                </a:extLst>
              </a:tr>
              <a:tr h="446806">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285486901"/>
                  </a:ext>
                </a:extLst>
              </a:tr>
              <a:tr h="0">
                <a:tc rowSpan="4">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149721">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膨大な施設の補修と更新の進捗管理</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2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0975" indent="-180975" algn="l">
                        <a:buFont typeface="Arial" panose="020B0604020202020204" pitchFamily="34" charset="0"/>
                        <a:buChar char="•"/>
                      </a:pPr>
                      <a:r>
                        <a:rPr kumimoji="1" lang="ja-JP" altLang="en-US" sz="1400" kern="1200">
                          <a:solidFill>
                            <a:schemeClr val="tx1"/>
                          </a:solidFill>
                          <a:latin typeface="BIZ UDゴシック" panose="020B0400000000000000" pitchFamily="49" charset="-128"/>
                          <a:ea typeface="BIZ UDゴシック" panose="020B0400000000000000" pitchFamily="49" charset="-128"/>
                          <a:cs typeface="+mn-cs"/>
                        </a:rPr>
                        <a:t>対象施設を明確化し、中長期的な更新需要の把握・計画の立案</a:t>
                      </a:r>
                      <a:endParaRPr kumimoji="1" lang="en-US" altLang="ja-JP" sz="1400" kern="1200">
                        <a:solidFill>
                          <a:schemeClr val="tx1"/>
                        </a:solidFill>
                        <a:latin typeface="BIZ UDゴシック" panose="020B0400000000000000" pitchFamily="49" charset="-128"/>
                        <a:ea typeface="BIZ UDゴシック" panose="020B0400000000000000" pitchFamily="49" charset="-128"/>
                        <a:cs typeface="+mn-cs"/>
                      </a:endParaRPr>
                    </a:p>
                    <a:p>
                      <a:pPr marL="0" indent="0" algn="l">
                        <a:buFont typeface="Arial" panose="020B0604020202020204" pitchFamily="34" charset="0"/>
                        <a:buNone/>
                      </a:pPr>
                      <a:endParaRPr kumimoji="1" lang="en-US" altLang="ja-JP" sz="1400" kern="1200">
                        <a:solidFill>
                          <a:schemeClr val="tx1"/>
                        </a:solidFill>
                        <a:latin typeface="BIZ UDゴシック" panose="020B0400000000000000" pitchFamily="49" charset="-128"/>
                        <a:ea typeface="BIZ UDゴシック" panose="020B0400000000000000" pitchFamily="49" charset="-128"/>
                        <a:cs typeface="+mn-cs"/>
                      </a:endParaRPr>
                    </a:p>
                    <a:p>
                      <a:pPr marL="180975" indent="-180975" algn="l">
                        <a:buFont typeface="Arial" panose="020B0604020202020204" pitchFamily="34" charset="0"/>
                        <a:buChar char="•"/>
                      </a:pPr>
                      <a:r>
                        <a:rPr kumimoji="1" lang="ja-JP" altLang="en-US" sz="1400" kern="1200">
                          <a:solidFill>
                            <a:schemeClr val="tx1"/>
                          </a:solidFill>
                          <a:latin typeface="BIZ UDゴシック" panose="020B0400000000000000" pitchFamily="49" charset="-128"/>
                          <a:ea typeface="BIZ UDゴシック" panose="020B0400000000000000" pitchFamily="49" charset="-128"/>
                          <a:cs typeface="+mn-cs"/>
                        </a:rPr>
                        <a:t>顕在化した損傷が確認された場合は施設更新</a:t>
                      </a:r>
                      <a:endParaRPr kumimoji="1" lang="en-US" altLang="ja-JP" sz="1400" kern="1200">
                        <a:solidFill>
                          <a:schemeClr val="tx1"/>
                        </a:solidFill>
                        <a:latin typeface="BIZ UDゴシック" panose="020B0400000000000000" pitchFamily="49" charset="-128"/>
                        <a:ea typeface="BIZ UDゴシック" panose="020B0400000000000000" pitchFamily="49" charset="-128"/>
                        <a:cs typeface="+mn-cs"/>
                      </a:endParaRPr>
                    </a:p>
                    <a:p>
                      <a:pPr marL="0" indent="0" algn="l">
                        <a:buFont typeface="Arial" panose="020B0604020202020204" pitchFamily="34" charset="0"/>
                        <a:buNone/>
                      </a:pPr>
                      <a:endParaRPr kumimoji="1" lang="ja-JP" altLang="en-US" sz="1400" kern="1200">
                        <a:solidFill>
                          <a:schemeClr val="tx1"/>
                        </a:solidFill>
                        <a:latin typeface="BIZ UDゴシック" panose="020B0400000000000000" pitchFamily="49" charset="-128"/>
                        <a:ea typeface="BIZ UDゴシック" panose="020B0400000000000000" pitchFamily="49" charset="-128"/>
                        <a:cs typeface="+mn-cs"/>
                      </a:endParaRPr>
                    </a:p>
                  </a:txBody>
                  <a:tcP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点検、補修・補修履歴などの蓄積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補修・補強履歴が十分蓄積されていない</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データ運用ルールの周知徹底（蓄積・活用）</a:t>
                      </a: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ts val="2200"/>
                        </a:lnSpc>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更新フローの見直し</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554027095"/>
                  </a:ext>
                </a:extLst>
              </a:tr>
            </a:tbl>
          </a:graphicData>
        </a:graphic>
      </p:graphicFrame>
      <p:sp>
        <p:nvSpPr>
          <p:cNvPr id="4" name="正方形/長方形 3">
            <a:extLst>
              <a:ext uri="{FF2B5EF4-FFF2-40B4-BE49-F238E27FC236}">
                <a16:creationId xmlns:a16="http://schemas.microsoft.com/office/drawing/2014/main" id="{5743C609-9295-FACF-6995-4C92C8AF7528}"/>
              </a:ext>
            </a:extLst>
          </p:cNvPr>
          <p:cNvSpPr/>
          <p:nvPr/>
        </p:nvSpPr>
        <p:spPr>
          <a:xfrm>
            <a:off x="6589015" y="3697258"/>
            <a:ext cx="2232000" cy="1548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457FA66-43F2-17C8-3714-D2B3AAA8F75C}"/>
              </a:ext>
            </a:extLst>
          </p:cNvPr>
          <p:cNvSpPr/>
          <p:nvPr/>
        </p:nvSpPr>
        <p:spPr>
          <a:xfrm>
            <a:off x="6589015" y="5273056"/>
            <a:ext cx="2232000" cy="504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4417E84-BB30-387A-42E3-D9ED469AF047}"/>
              </a:ext>
            </a:extLst>
          </p:cNvPr>
          <p:cNvSpPr/>
          <p:nvPr/>
        </p:nvSpPr>
        <p:spPr>
          <a:xfrm>
            <a:off x="6589015" y="5804854"/>
            <a:ext cx="2232000" cy="288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E58A859A-593D-4CC0-367F-142E2FDA6949}"/>
              </a:ext>
            </a:extLst>
          </p:cNvPr>
          <p:cNvGrpSpPr/>
          <p:nvPr/>
        </p:nvGrpSpPr>
        <p:grpSpPr>
          <a:xfrm>
            <a:off x="3675629" y="6155625"/>
            <a:ext cx="5255491" cy="307777"/>
            <a:chOff x="3962399" y="587609"/>
            <a:chExt cx="5255491" cy="307777"/>
          </a:xfrm>
        </p:grpSpPr>
        <p:sp>
          <p:nvSpPr>
            <p:cNvPr id="11" name="Text Box 5">
              <a:extLst>
                <a:ext uri="{FF2B5EF4-FFF2-40B4-BE49-F238E27FC236}">
                  <a16:creationId xmlns:a16="http://schemas.microsoft.com/office/drawing/2014/main" id="{CFB06FD5-321F-E717-01ED-CED5D985BA8B}"/>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53B30BC-B850-47F1-23C9-C72831F98601}"/>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3F51358-F10A-3AC7-6509-16F2782F3501}"/>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7515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11</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4" name="正方形/長方形 22">
            <a:extLst>
              <a:ext uri="{FF2B5EF4-FFF2-40B4-BE49-F238E27FC236}">
                <a16:creationId xmlns:a16="http://schemas.microsoft.com/office/drawing/2014/main" id="{BFAFC9C2-D00C-2C47-BED2-7E1152FB762E}"/>
              </a:ext>
            </a:extLst>
          </p:cNvPr>
          <p:cNvSpPr>
            <a:spLocks noChangeArrowheads="1"/>
          </p:cNvSpPr>
          <p:nvPr/>
        </p:nvSpPr>
        <p:spPr bwMode="auto">
          <a:xfrm>
            <a:off x="60325" y="60325"/>
            <a:ext cx="757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２）計画改定に向けた主な論点</a:t>
            </a:r>
            <a:endParaRPr lang="en-US" altLang="ja-JP" b="1">
              <a:solidFill>
                <a:schemeClr val="bg1"/>
              </a:solidFill>
              <a:latin typeface="BIZ UDゴシック" panose="020B0400000000000000" pitchFamily="49" charset="-128"/>
              <a:ea typeface="BIZ UDゴシック" panose="020B0400000000000000" pitchFamily="49" charset="-128"/>
            </a:endParaRPr>
          </a:p>
        </p:txBody>
      </p:sp>
      <p:graphicFrame>
        <p:nvGraphicFramePr>
          <p:cNvPr id="2" name="表 1">
            <a:extLst>
              <a:ext uri="{FF2B5EF4-FFF2-40B4-BE49-F238E27FC236}">
                <a16:creationId xmlns:a16="http://schemas.microsoft.com/office/drawing/2014/main" id="{D79975EC-9768-D8F1-4C8B-CCD6CF48643D}"/>
              </a:ext>
            </a:extLst>
          </p:cNvPr>
          <p:cNvGraphicFramePr>
            <a:graphicFrameLocks noGrp="1"/>
          </p:cNvGraphicFramePr>
          <p:nvPr>
            <p:extLst>
              <p:ext uri="{D42A27DB-BD31-4B8C-83A1-F6EECF244321}">
                <p14:modId xmlns:p14="http://schemas.microsoft.com/office/powerpoint/2010/main" val="3970443075"/>
              </p:ext>
            </p:extLst>
          </p:nvPr>
        </p:nvGraphicFramePr>
        <p:xfrm>
          <a:off x="345814" y="1007507"/>
          <a:ext cx="8352000" cy="3611592"/>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192373766"/>
                    </a:ext>
                  </a:extLst>
                </a:gridCol>
                <a:gridCol w="6876000">
                  <a:extLst>
                    <a:ext uri="{9D8B030D-6E8A-4147-A177-3AD203B41FA5}">
                      <a16:colId xmlns:a16="http://schemas.microsoft.com/office/drawing/2014/main" val="825654104"/>
                    </a:ext>
                  </a:extLst>
                </a:gridCol>
              </a:tblGrid>
              <a:tr h="443592">
                <a:tc>
                  <a:txBody>
                    <a:bodyPr/>
                    <a:lstStyle/>
                    <a:p>
                      <a:pPr algn="ctr">
                        <a:lnSpc>
                          <a:spcPts val="2500"/>
                        </a:lnSpc>
                      </a:pPr>
                      <a:r>
                        <a:rPr kumimoji="1" lang="ja-JP" altLang="en-US" sz="1800">
                          <a:latin typeface="BIZ UDゴシック" panose="020B0400000000000000" pitchFamily="49" charset="-128"/>
                          <a:ea typeface="BIZ UDゴシック" panose="020B0400000000000000" pitchFamily="49" charset="-128"/>
                        </a:rPr>
                        <a:t>施設</a:t>
                      </a:r>
                    </a:p>
                  </a:txBody>
                  <a:tcPr/>
                </a:tc>
                <a:tc>
                  <a:txBody>
                    <a:bodyPr/>
                    <a:lstStyle/>
                    <a:p>
                      <a:pPr algn="ctr">
                        <a:lnSpc>
                          <a:spcPts val="2500"/>
                        </a:lnSpc>
                      </a:pPr>
                      <a:r>
                        <a:rPr kumimoji="1" lang="ja-JP" altLang="en-US" sz="1800">
                          <a:latin typeface="BIZ UDゴシック" panose="020B0400000000000000" pitchFamily="49" charset="-128"/>
                          <a:ea typeface="BIZ UDゴシック" panose="020B0400000000000000" pitchFamily="49" charset="-128"/>
                        </a:rPr>
                        <a:t>検討の方向性（主な論点）</a:t>
                      </a:r>
                    </a:p>
                  </a:txBody>
                  <a:tcPr/>
                </a:tc>
                <a:extLst>
                  <a:ext uri="{0D108BD9-81ED-4DB2-BD59-A6C34878D82A}">
                    <a16:rowId xmlns:a16="http://schemas.microsoft.com/office/drawing/2014/main" val="291710965"/>
                  </a:ext>
                </a:extLst>
              </a:tr>
              <a:tr h="828000">
                <a:tc>
                  <a:txBody>
                    <a:bodyPr/>
                    <a:lstStyle/>
                    <a:p>
                      <a:pPr marL="0" marR="0" lvl="0" indent="0" algn="ctr" defTabSz="914377" rtl="0" eaLnBrk="1" fontAlgn="auto" latinLnBrk="0" hangingPunct="1">
                        <a:lnSpc>
                          <a:spcPts val="2500"/>
                        </a:lnSpc>
                        <a:spcBef>
                          <a:spcPts val="0"/>
                        </a:spcBef>
                        <a:spcAft>
                          <a:spcPts val="600"/>
                        </a:spcAft>
                        <a:buClrTx/>
                        <a:buSzTx/>
                        <a:buFont typeface="Arial" panose="020B0604020202020204" pitchFamily="34" charset="0"/>
                        <a:buNone/>
                        <a:tabLst/>
                        <a:defRPr/>
                      </a:pPr>
                      <a:r>
                        <a:rPr kumimoji="1" lang="ja-JP" altLang="en-US" sz="1800">
                          <a:solidFill>
                            <a:schemeClr val="tx1"/>
                          </a:solidFill>
                          <a:latin typeface="BIZ UDゴシック" panose="020B0400000000000000" pitchFamily="49" charset="-128"/>
                          <a:ea typeface="BIZ UDゴシック" panose="020B0400000000000000" pitchFamily="49" charset="-128"/>
                        </a:rPr>
                        <a:t>橋梁</a:t>
                      </a:r>
                      <a:endParaRPr kumimoji="1" lang="en-US" altLang="ja-JP" sz="18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182245" marR="0" lvl="0" indent="-182245" algn="l" defTabSz="914377" rtl="0" eaLnBrk="1" fontAlgn="auto" latinLnBrk="0" hangingPunct="1">
                        <a:lnSpc>
                          <a:spcPts val="2500"/>
                        </a:lnSpc>
                        <a:spcBef>
                          <a:spcPts val="0"/>
                        </a:spcBef>
                        <a:spcAft>
                          <a:spcPts val="600"/>
                        </a:spcAft>
                        <a:buClrTx/>
                        <a:buSzTx/>
                        <a:buFont typeface="Arial" panose="020B0604020202020204" pitchFamily="34" charset="0"/>
                        <a:buChar char="•"/>
                        <a:tabLst/>
                        <a:defRPr/>
                      </a:pPr>
                      <a:r>
                        <a:rPr kumimoji="1" lang="ja-JP" altLang="en-US" sz="1800">
                          <a:solidFill>
                            <a:schemeClr val="tx1"/>
                          </a:solidFill>
                          <a:latin typeface="BIZ UDゴシック" panose="020B0400000000000000" pitchFamily="49" charset="-128"/>
                          <a:ea typeface="BIZ UDゴシック" panose="020B0400000000000000" pitchFamily="49" charset="-128"/>
                        </a:rPr>
                        <a:t>劣化予測、</a:t>
                      </a:r>
                      <a:r>
                        <a:rPr kumimoji="1" lang="en-US" altLang="ja-JP" sz="1800">
                          <a:solidFill>
                            <a:schemeClr val="tx1"/>
                          </a:solidFill>
                          <a:latin typeface="BIZ UDゴシック" panose="020B0400000000000000" pitchFamily="49" charset="-128"/>
                          <a:ea typeface="BIZ UDゴシック" panose="020B0400000000000000" pitchFamily="49" charset="-128"/>
                        </a:rPr>
                        <a:t>LCC</a:t>
                      </a:r>
                      <a:r>
                        <a:rPr kumimoji="1" lang="ja-JP" altLang="en-US" sz="1800">
                          <a:solidFill>
                            <a:schemeClr val="tx1"/>
                          </a:solidFill>
                          <a:latin typeface="BIZ UDゴシック" panose="020B0400000000000000" pitchFamily="49" charset="-128"/>
                          <a:ea typeface="BIZ UDゴシック" panose="020B0400000000000000" pitchFamily="49" charset="-128"/>
                        </a:rPr>
                        <a:t>、現在の管理水準が高水準であることを踏まえ、目標管理水準の見直し</a:t>
                      </a:r>
                      <a:endParaRPr kumimoji="1" lang="en-US" altLang="ja-JP" sz="180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1677673558"/>
                  </a:ext>
                </a:extLst>
              </a:tr>
              <a:tr h="2340000">
                <a:tc>
                  <a:txBody>
                    <a:bodyPr/>
                    <a:lstStyle/>
                    <a:p>
                      <a:pPr marL="0" marR="0" lvl="0" indent="0" algn="ctr" defTabSz="914377" rtl="0" eaLnBrk="1" fontAlgn="auto" latinLnBrk="0" hangingPunct="1">
                        <a:lnSpc>
                          <a:spcPts val="2500"/>
                        </a:lnSpc>
                        <a:spcBef>
                          <a:spcPts val="0"/>
                        </a:spcBef>
                        <a:spcAft>
                          <a:spcPts val="600"/>
                        </a:spcAft>
                        <a:buClrTx/>
                        <a:buSzTx/>
                        <a:buFont typeface="Arial" panose="020B0604020202020204" pitchFamily="34" charset="0"/>
                        <a:buNone/>
                        <a:tabLst/>
                        <a:defRPr/>
                      </a:pPr>
                      <a:r>
                        <a:rPr kumimoji="1" lang="ja-JP" altLang="en-US" sz="1800">
                          <a:solidFill>
                            <a:schemeClr val="tx1"/>
                          </a:solidFill>
                          <a:latin typeface="BIZ UDゴシック" panose="020B0400000000000000" pitchFamily="49" charset="-128"/>
                          <a:ea typeface="BIZ UDゴシック" panose="020B0400000000000000" pitchFamily="49" charset="-128"/>
                        </a:rPr>
                        <a:t>舗装</a:t>
                      </a:r>
                    </a:p>
                  </a:txBody>
                  <a:tcPr anchor="ctr"/>
                </a:tc>
                <a:tc>
                  <a:txBody>
                    <a:bodyPr/>
                    <a:lstStyle/>
                    <a:p>
                      <a:pPr marL="182245" indent="-182245">
                        <a:lnSpc>
                          <a:spcPts val="2500"/>
                        </a:lnSpc>
                        <a:spcAft>
                          <a:spcPts val="600"/>
                        </a:spcAft>
                        <a:buFont typeface="Arial" panose="020B0604020202020204" pitchFamily="34" charset="0"/>
                        <a:buChar char="•"/>
                      </a:pPr>
                      <a:r>
                        <a:rPr kumimoji="1" lang="ja-JP" altLang="en-US" sz="1800">
                          <a:solidFill>
                            <a:schemeClr val="tx1"/>
                          </a:solidFill>
                          <a:latin typeface="BIZ UDゴシック" panose="020B0400000000000000" pitchFamily="49" charset="-128"/>
                          <a:ea typeface="BIZ UDゴシック"/>
                        </a:rPr>
                        <a:t>調査頻度の見直し（重要路線</a:t>
                      </a:r>
                      <a:r>
                        <a:rPr kumimoji="1" lang="en-US" altLang="ja-JP" sz="1800">
                          <a:solidFill>
                            <a:schemeClr val="tx1"/>
                          </a:solidFill>
                          <a:latin typeface="BIZ UDゴシック" panose="020B0400000000000000" pitchFamily="49" charset="-128"/>
                          <a:ea typeface="BIZ UDゴシック"/>
                        </a:rPr>
                        <a:t>1</a:t>
                      </a:r>
                      <a:r>
                        <a:rPr kumimoji="1" lang="ja-JP" altLang="en-US" sz="1800">
                          <a:solidFill>
                            <a:schemeClr val="tx1"/>
                          </a:solidFill>
                          <a:latin typeface="BIZ UDゴシック" panose="020B0400000000000000" pitchFamily="49" charset="-128"/>
                          <a:ea typeface="BIZ UDゴシック"/>
                        </a:rPr>
                        <a:t>回</a:t>
                      </a:r>
                      <a:r>
                        <a:rPr kumimoji="1" lang="en-US" altLang="ja-JP" sz="1800">
                          <a:solidFill>
                            <a:schemeClr val="tx1"/>
                          </a:solidFill>
                          <a:latin typeface="BIZ UDゴシック" panose="020B0400000000000000" pitchFamily="49" charset="-128"/>
                          <a:ea typeface="BIZ UDゴシック"/>
                        </a:rPr>
                        <a:t>/3</a:t>
                      </a:r>
                      <a:r>
                        <a:rPr kumimoji="1" lang="ja-JP" altLang="en-US" sz="1800">
                          <a:solidFill>
                            <a:schemeClr val="tx1"/>
                          </a:solidFill>
                          <a:latin typeface="BIZ UDゴシック" panose="020B0400000000000000" pitchFamily="49" charset="-128"/>
                          <a:ea typeface="BIZ UDゴシック"/>
                        </a:rPr>
                        <a:t>年、山間部等</a:t>
                      </a:r>
                      <a:r>
                        <a:rPr kumimoji="1" lang="en-US" altLang="ja-JP" sz="1800">
                          <a:solidFill>
                            <a:schemeClr val="tx1"/>
                          </a:solidFill>
                          <a:latin typeface="BIZ UDゴシック" panose="020B0400000000000000" pitchFamily="49" charset="-128"/>
                          <a:ea typeface="BIZ UDゴシック"/>
                        </a:rPr>
                        <a:t>1</a:t>
                      </a:r>
                      <a:r>
                        <a:rPr kumimoji="1" lang="ja-JP" altLang="en-US" sz="1800">
                          <a:solidFill>
                            <a:schemeClr val="tx1"/>
                          </a:solidFill>
                          <a:latin typeface="BIZ UDゴシック" panose="020B0400000000000000" pitchFamily="49" charset="-128"/>
                          <a:ea typeface="BIZ UDゴシック"/>
                        </a:rPr>
                        <a:t>回</a:t>
                      </a:r>
                      <a:r>
                        <a:rPr kumimoji="1" lang="en-US" altLang="ja-JP" sz="1800">
                          <a:solidFill>
                            <a:schemeClr val="tx1"/>
                          </a:solidFill>
                          <a:latin typeface="BIZ UDゴシック" panose="020B0400000000000000" pitchFamily="49" charset="-128"/>
                          <a:ea typeface="BIZ UDゴシック"/>
                        </a:rPr>
                        <a:t>/10</a:t>
                      </a:r>
                      <a:r>
                        <a:rPr kumimoji="1" lang="ja-JP" altLang="en-US" sz="1800">
                          <a:solidFill>
                            <a:schemeClr val="tx1"/>
                          </a:solidFill>
                          <a:latin typeface="BIZ UDゴシック" panose="020B0400000000000000" pitchFamily="49" charset="-128"/>
                          <a:ea typeface="BIZ UDゴシック"/>
                        </a:rPr>
                        <a:t>年の調査頻度の見直し）</a:t>
                      </a:r>
                      <a:endParaRPr kumimoji="1" lang="en-US" altLang="ja-JP" sz="1800">
                        <a:solidFill>
                          <a:schemeClr val="tx1"/>
                        </a:solidFill>
                        <a:latin typeface="BIZ UDゴシック" panose="020B0400000000000000" pitchFamily="49" charset="-128"/>
                        <a:ea typeface="BIZ UDゴシック"/>
                      </a:endParaRPr>
                    </a:p>
                    <a:p>
                      <a:pPr marL="182245" indent="-182245">
                        <a:lnSpc>
                          <a:spcPts val="2500"/>
                        </a:lnSpc>
                        <a:spcAft>
                          <a:spcPts val="600"/>
                        </a:spcAft>
                        <a:buFont typeface="Arial" panose="020B0604020202020204" pitchFamily="34" charset="0"/>
                        <a:buChar char="•"/>
                      </a:pPr>
                      <a:r>
                        <a:rPr kumimoji="1" lang="ja-JP" altLang="en-US" sz="1800">
                          <a:solidFill>
                            <a:schemeClr val="tx1"/>
                          </a:solidFill>
                          <a:latin typeface="BIZ UDゴシック" panose="020B0400000000000000" pitchFamily="49" charset="-128"/>
                          <a:ea typeface="BIZ UDゴシック"/>
                        </a:rPr>
                        <a:t>現在の管理水準が高水準であることを踏まえた（一部）目標管理水準の見直し</a:t>
                      </a:r>
                      <a:endParaRPr kumimoji="1" lang="en-US" altLang="ja-JP" sz="1800">
                        <a:solidFill>
                          <a:schemeClr val="tx1"/>
                        </a:solidFill>
                        <a:latin typeface="BIZ UDゴシック" panose="020B0400000000000000" pitchFamily="49" charset="-128"/>
                        <a:ea typeface="BIZ UDゴシック"/>
                      </a:endParaRPr>
                    </a:p>
                    <a:p>
                      <a:pPr marL="182245" marR="0" lvl="0" indent="-182245" algn="l" defTabSz="914377" rtl="0" eaLnBrk="1" fontAlgn="auto" latinLnBrk="0" hangingPunct="1">
                        <a:lnSpc>
                          <a:spcPts val="2500"/>
                        </a:lnSpc>
                        <a:spcBef>
                          <a:spcPts val="0"/>
                        </a:spcBef>
                        <a:spcAft>
                          <a:spcPts val="600"/>
                        </a:spcAft>
                        <a:buClrTx/>
                        <a:buSzTx/>
                        <a:buFont typeface="Arial" panose="020B0604020202020204" pitchFamily="34" charset="0"/>
                        <a:buChar char="•"/>
                        <a:tabLst/>
                        <a:defRPr/>
                      </a:pPr>
                      <a:r>
                        <a:rPr kumimoji="1" lang="en-US" altLang="ja-JP" sz="1800">
                          <a:solidFill>
                            <a:schemeClr val="tx1"/>
                          </a:solidFill>
                          <a:latin typeface="BIZ UDゴシック" panose="020B0400000000000000" pitchFamily="49" charset="-128"/>
                          <a:ea typeface="BIZ UDゴシック" panose="020B0400000000000000" pitchFamily="49" charset="-128"/>
                        </a:rPr>
                        <a:t>MCI</a:t>
                      </a:r>
                      <a:r>
                        <a:rPr kumimoji="1" lang="ja-JP" altLang="en-US" sz="1800">
                          <a:solidFill>
                            <a:schemeClr val="tx1"/>
                          </a:solidFill>
                          <a:latin typeface="BIZ UDゴシック" panose="020B0400000000000000" pitchFamily="49" charset="-128"/>
                          <a:ea typeface="BIZ UDゴシック" panose="020B0400000000000000" pitchFamily="49" charset="-128"/>
                        </a:rPr>
                        <a:t>３未満（限界管理水準）が現存していることを踏まえ、劣化速度に対応した重点化指標（優先度）の見直し</a:t>
                      </a:r>
                      <a:endParaRPr kumimoji="1" lang="en-US" altLang="ja-JP" sz="1800">
                        <a:solidFill>
                          <a:schemeClr val="tx1"/>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320700903"/>
                  </a:ext>
                </a:extLst>
              </a:tr>
            </a:tbl>
          </a:graphicData>
        </a:graphic>
      </p:graphicFrame>
      <p:sp>
        <p:nvSpPr>
          <p:cNvPr id="6" name="Text Box 5">
            <a:extLst>
              <a:ext uri="{FF2B5EF4-FFF2-40B4-BE49-F238E27FC236}">
                <a16:creationId xmlns:a16="http://schemas.microsoft.com/office/drawing/2014/main" id="{DFEEA31A-75BA-DE84-B902-941239E07323}"/>
              </a:ext>
            </a:extLst>
          </p:cNvPr>
          <p:cNvSpPr txBox="1">
            <a:spLocks noChangeArrowheads="1"/>
          </p:cNvSpPr>
          <p:nvPr/>
        </p:nvSpPr>
        <p:spPr bwMode="auto">
          <a:xfrm>
            <a:off x="107504" y="596588"/>
            <a:ext cx="8802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◇計画改定に向けた主な論点</a:t>
            </a:r>
            <a:endPar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id="{04A4BA31-E895-60DC-C0E0-F3AA2DD63534}"/>
              </a:ext>
            </a:extLst>
          </p:cNvPr>
          <p:cNvGraphicFramePr>
            <a:graphicFrameLocks noGrp="1"/>
          </p:cNvGraphicFramePr>
          <p:nvPr>
            <p:extLst>
              <p:ext uri="{D42A27DB-BD31-4B8C-83A1-F6EECF244321}">
                <p14:modId xmlns:p14="http://schemas.microsoft.com/office/powerpoint/2010/main" val="2486940852"/>
              </p:ext>
            </p:extLst>
          </p:nvPr>
        </p:nvGraphicFramePr>
        <p:xfrm>
          <a:off x="345814" y="5225461"/>
          <a:ext cx="8352000" cy="1185418"/>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510326687"/>
                    </a:ext>
                  </a:extLst>
                </a:gridCol>
                <a:gridCol w="6876000">
                  <a:extLst>
                    <a:ext uri="{9D8B030D-6E8A-4147-A177-3AD203B41FA5}">
                      <a16:colId xmlns:a16="http://schemas.microsoft.com/office/drawing/2014/main" val="464826265"/>
                    </a:ext>
                  </a:extLst>
                </a:gridCol>
              </a:tblGrid>
              <a:tr h="1185418">
                <a:tc>
                  <a:txBody>
                    <a:bodyPr/>
                    <a:lstStyle/>
                    <a:p>
                      <a:pPr marL="0" indent="0" algn="ctr">
                        <a:lnSpc>
                          <a:spcPts val="2500"/>
                        </a:lnSpc>
                        <a:spcAft>
                          <a:spcPts val="0"/>
                        </a:spcAft>
                        <a:buFont typeface="Arial" panose="020B0604020202020204" pitchFamily="34" charset="0"/>
                        <a:buNone/>
                      </a:pPr>
                      <a:r>
                        <a:rPr kumimoji="1" lang="ja-JP" altLang="en-US" sz="1800" b="0">
                          <a:solidFill>
                            <a:schemeClr val="tx1"/>
                          </a:solidFill>
                          <a:latin typeface="BIZ UDゴシック" panose="020B0400000000000000" pitchFamily="49" charset="-128"/>
                          <a:ea typeface="BIZ UDゴシック" panose="020B0400000000000000" pitchFamily="49" charset="-128"/>
                        </a:rPr>
                        <a:t>道路施設</a:t>
                      </a:r>
                      <a:endParaRPr kumimoji="1" lang="en-US" altLang="ja-JP" sz="1800" b="0">
                        <a:solidFill>
                          <a:schemeClr val="tx1"/>
                        </a:solidFill>
                        <a:latin typeface="BIZ UDゴシック" panose="020B0400000000000000" pitchFamily="49" charset="-128"/>
                        <a:ea typeface="BIZ UDゴシック" panose="020B0400000000000000" pitchFamily="49" charset="-128"/>
                      </a:endParaRPr>
                    </a:p>
                    <a:p>
                      <a:pPr marL="0" indent="0" algn="ctr">
                        <a:lnSpc>
                          <a:spcPts val="2500"/>
                        </a:lnSpc>
                        <a:spcAft>
                          <a:spcPts val="0"/>
                        </a:spcAft>
                        <a:buFont typeface="Arial" panose="020B0604020202020204" pitchFamily="34" charset="0"/>
                        <a:buNone/>
                      </a:pPr>
                      <a:r>
                        <a:rPr kumimoji="1" lang="ja-JP" altLang="en-US" sz="1800" b="0">
                          <a:solidFill>
                            <a:schemeClr val="tx1"/>
                          </a:solidFill>
                          <a:latin typeface="BIZ UDゴシック" panose="020B0400000000000000" pitchFamily="49" charset="-128"/>
                          <a:ea typeface="BIZ UDゴシック" panose="020B0400000000000000" pitchFamily="49" charset="-128"/>
                        </a:rPr>
                        <a:t>全体</a:t>
                      </a:r>
                    </a:p>
                  </a:txBody>
                  <a:tcPr anchor="ctr">
                    <a:solidFill>
                      <a:srgbClr val="D0D8E8"/>
                    </a:solidFill>
                  </a:tcPr>
                </a:tc>
                <a:tc>
                  <a:txBody>
                    <a:bodyPr/>
                    <a:lstStyle/>
                    <a:p>
                      <a:pPr marL="182245" indent="-182245" algn="l">
                        <a:lnSpc>
                          <a:spcPts val="2500"/>
                        </a:lnSpc>
                        <a:spcAft>
                          <a:spcPts val="600"/>
                        </a:spcAft>
                        <a:buFont typeface="Arial" panose="020B0604020202020204" pitchFamily="34" charset="0"/>
                        <a:buChar char="•"/>
                      </a:pPr>
                      <a:r>
                        <a:rPr kumimoji="1" lang="ja-JP" altLang="en-US" sz="1800" b="0">
                          <a:solidFill>
                            <a:schemeClr val="tx1"/>
                          </a:solidFill>
                          <a:latin typeface="BIZ UDゴシック" panose="020B0400000000000000" pitchFamily="49" charset="-128"/>
                          <a:ea typeface="BIZ UDゴシック" panose="020B0400000000000000" pitchFamily="49" charset="-128"/>
                        </a:rPr>
                        <a:t>橋梁・舗装の目標管理水準を標準的な水準に見直すことによって、橋梁・舗装における維持管理のウエイトの集中を防ぎ、道路施設全体において、バランスの取れた維持管理管理を目指す</a:t>
                      </a:r>
                    </a:p>
                  </a:txBody>
                  <a:tcPr anchor="ctr">
                    <a:solidFill>
                      <a:srgbClr val="D0D8E8"/>
                    </a:solidFill>
                  </a:tcPr>
                </a:tc>
                <a:extLst>
                  <a:ext uri="{0D108BD9-81ED-4DB2-BD59-A6C34878D82A}">
                    <a16:rowId xmlns:a16="http://schemas.microsoft.com/office/drawing/2014/main" val="2690713210"/>
                  </a:ext>
                </a:extLst>
              </a:tr>
            </a:tbl>
          </a:graphicData>
        </a:graphic>
      </p:graphicFrame>
      <p:sp>
        <p:nvSpPr>
          <p:cNvPr id="8" name="フローチャート: 組合せ 7">
            <a:extLst>
              <a:ext uri="{FF2B5EF4-FFF2-40B4-BE49-F238E27FC236}">
                <a16:creationId xmlns:a16="http://schemas.microsoft.com/office/drawing/2014/main" id="{2A00A39A-560B-F560-D5D5-171924CEA31C}"/>
              </a:ext>
            </a:extLst>
          </p:cNvPr>
          <p:cNvSpPr/>
          <p:nvPr/>
        </p:nvSpPr>
        <p:spPr>
          <a:xfrm>
            <a:off x="3524013" y="4708134"/>
            <a:ext cx="1969174" cy="447502"/>
          </a:xfrm>
          <a:prstGeom prst="flowChartMerg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404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12</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4" name="正方形/長方形 22">
            <a:extLst>
              <a:ext uri="{FF2B5EF4-FFF2-40B4-BE49-F238E27FC236}">
                <a16:creationId xmlns:a16="http://schemas.microsoft.com/office/drawing/2014/main" id="{BFAFC9C2-D00C-2C47-BED2-7E1152FB762E}"/>
              </a:ext>
            </a:extLst>
          </p:cNvPr>
          <p:cNvSpPr>
            <a:spLocks noChangeArrowheads="1"/>
          </p:cNvSpPr>
          <p:nvPr/>
        </p:nvSpPr>
        <p:spPr bwMode="auto">
          <a:xfrm>
            <a:off x="60325" y="60325"/>
            <a:ext cx="7571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２）計画改定に向けた主な論点</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6" name="Text Box 5">
            <a:extLst>
              <a:ext uri="{FF2B5EF4-FFF2-40B4-BE49-F238E27FC236}">
                <a16:creationId xmlns:a16="http://schemas.microsoft.com/office/drawing/2014/main" id="{DFEEA31A-75BA-DE84-B902-941239E07323}"/>
              </a:ext>
            </a:extLst>
          </p:cNvPr>
          <p:cNvSpPr txBox="1">
            <a:spLocks noChangeArrowheads="1"/>
          </p:cNvSpPr>
          <p:nvPr/>
        </p:nvSpPr>
        <p:spPr bwMode="auto">
          <a:xfrm>
            <a:off x="107504" y="596588"/>
            <a:ext cx="880219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◇道路施設全体</a:t>
            </a:r>
            <a:endPar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396000" indent="-285750" algn="l" eaLnBrk="1" hangingPunct="1">
              <a:spcBef>
                <a:spcPts val="600"/>
              </a:spcBef>
              <a:buFont typeface="Wingdings" panose="05000000000000000000" pitchFamily="2" charset="2"/>
              <a:buChar char="Ø"/>
            </a:pP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安全性を見極めた上で現実的な目標管理管理水準の見直しを検討</a:t>
            </a:r>
            <a:endPar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396000" indent="-285750" algn="l" eaLnBrk="1" hangingPunct="1">
              <a:spcBef>
                <a:spcPts val="600"/>
              </a:spcBef>
              <a:buFont typeface="Wingdings" panose="05000000000000000000" pitchFamily="2" charset="2"/>
              <a:buChar char="Ø"/>
            </a:pP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管理水準を平準化することで、施設全体の健全性を維持</a:t>
            </a:r>
            <a:endPar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id="{6CCCFC45-C8F6-5BDF-9650-717238A31502}"/>
              </a:ext>
            </a:extLst>
          </p:cNvPr>
          <p:cNvGraphicFramePr>
            <a:graphicFrameLocks noGrp="1"/>
          </p:cNvGraphicFramePr>
          <p:nvPr>
            <p:extLst>
              <p:ext uri="{D42A27DB-BD31-4B8C-83A1-F6EECF244321}">
                <p14:modId xmlns:p14="http://schemas.microsoft.com/office/powerpoint/2010/main" val="1361126698"/>
              </p:ext>
            </p:extLst>
          </p:nvPr>
        </p:nvGraphicFramePr>
        <p:xfrm>
          <a:off x="169969" y="1697395"/>
          <a:ext cx="8748000" cy="5093426"/>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92373766"/>
                    </a:ext>
                  </a:extLst>
                </a:gridCol>
                <a:gridCol w="3384000">
                  <a:extLst>
                    <a:ext uri="{9D8B030D-6E8A-4147-A177-3AD203B41FA5}">
                      <a16:colId xmlns:a16="http://schemas.microsoft.com/office/drawing/2014/main" val="825654104"/>
                    </a:ext>
                  </a:extLst>
                </a:gridCol>
                <a:gridCol w="828000">
                  <a:extLst>
                    <a:ext uri="{9D8B030D-6E8A-4147-A177-3AD203B41FA5}">
                      <a16:colId xmlns:a16="http://schemas.microsoft.com/office/drawing/2014/main" val="3127797846"/>
                    </a:ext>
                  </a:extLst>
                </a:gridCol>
                <a:gridCol w="900000">
                  <a:extLst>
                    <a:ext uri="{9D8B030D-6E8A-4147-A177-3AD203B41FA5}">
                      <a16:colId xmlns:a16="http://schemas.microsoft.com/office/drawing/2014/main" val="46468804"/>
                    </a:ext>
                  </a:extLst>
                </a:gridCol>
                <a:gridCol w="324000">
                  <a:extLst>
                    <a:ext uri="{9D8B030D-6E8A-4147-A177-3AD203B41FA5}">
                      <a16:colId xmlns:a16="http://schemas.microsoft.com/office/drawing/2014/main" val="440665030"/>
                    </a:ext>
                  </a:extLst>
                </a:gridCol>
                <a:gridCol w="2376000">
                  <a:extLst>
                    <a:ext uri="{9D8B030D-6E8A-4147-A177-3AD203B41FA5}">
                      <a16:colId xmlns:a16="http://schemas.microsoft.com/office/drawing/2014/main" val="2457313090"/>
                    </a:ext>
                  </a:extLst>
                </a:gridCol>
              </a:tblGrid>
              <a:tr h="423745">
                <a:tc>
                  <a:txBody>
                    <a:bodyPr/>
                    <a:lstStyle/>
                    <a:p>
                      <a:pPr algn="ctr">
                        <a:lnSpc>
                          <a:spcPts val="2000"/>
                        </a:lnSpc>
                        <a:spcAft>
                          <a:spcPts val="0"/>
                        </a:spcAft>
                      </a:pPr>
                      <a:r>
                        <a:rPr kumimoji="1" lang="ja-JP" altLang="en-US" sz="1400">
                          <a:latin typeface="BIZ UDゴシック" panose="020B0400000000000000" pitchFamily="49" charset="-128"/>
                          <a:ea typeface="BIZ UDゴシック" panose="020B0400000000000000" pitchFamily="49" charset="-128"/>
                        </a:rPr>
                        <a:t>施設</a:t>
                      </a:r>
                    </a:p>
                  </a:txBody>
                  <a:tcPr/>
                </a:tc>
                <a:tc gridSpan="2">
                  <a:txBody>
                    <a:bodyPr/>
                    <a:lstStyle/>
                    <a:p>
                      <a:pPr algn="ctr">
                        <a:lnSpc>
                          <a:spcPts val="2000"/>
                        </a:lnSpc>
                        <a:spcAft>
                          <a:spcPts val="0"/>
                        </a:spcAft>
                      </a:pPr>
                      <a:r>
                        <a:rPr kumimoji="1" lang="ja-JP" altLang="en-US" sz="1400">
                          <a:latin typeface="BIZ UDゴシック" panose="020B0400000000000000" pitchFamily="49" charset="-128"/>
                          <a:ea typeface="BIZ UDゴシック" panose="020B0400000000000000" pitchFamily="49" charset="-128"/>
                        </a:rPr>
                        <a:t>現行の目標管理水準</a:t>
                      </a:r>
                    </a:p>
                  </a:txBody>
                  <a:tcPr/>
                </a:tc>
                <a:tc hMerge="1">
                  <a:txBody>
                    <a:bodyPr/>
                    <a:lstStyle/>
                    <a:p>
                      <a:pPr algn="ctr">
                        <a:lnSpc>
                          <a:spcPts val="2200"/>
                        </a:lnSpc>
                        <a:spcAft>
                          <a:spcPts val="0"/>
                        </a:spcAft>
                      </a:pPr>
                      <a:endParaRPr kumimoji="1" lang="ja-JP" altLang="en-US" sz="1800">
                        <a:latin typeface="BIZ UDゴシック" panose="020B0400000000000000" pitchFamily="49" charset="-128"/>
                        <a:ea typeface="BIZ UDゴシック" panose="020B0400000000000000" pitchFamily="49" charset="-128"/>
                      </a:endParaRPr>
                    </a:p>
                  </a:txBody>
                  <a:tcPr/>
                </a:tc>
                <a:tc>
                  <a:txBody>
                    <a:bodyPr/>
                    <a:lstStyle/>
                    <a:p>
                      <a:pPr algn="ctr">
                        <a:lnSpc>
                          <a:spcPts val="2000"/>
                        </a:lnSpc>
                        <a:spcAft>
                          <a:spcPts val="0"/>
                        </a:spcAft>
                      </a:pPr>
                      <a:r>
                        <a:rPr kumimoji="1" lang="ja-JP" altLang="en-US" sz="1400">
                          <a:latin typeface="BIZ UDゴシック" panose="020B0400000000000000" pitchFamily="49" charset="-128"/>
                          <a:ea typeface="BIZ UDゴシック" panose="020B0400000000000000" pitchFamily="49" charset="-128"/>
                        </a:rPr>
                        <a:t>達成状況</a:t>
                      </a:r>
                      <a:endParaRPr kumimoji="1" lang="en-US" altLang="ja-JP" sz="1400" baseline="40000">
                        <a:latin typeface="BIZ UDゴシック" panose="020B0400000000000000" pitchFamily="49" charset="-128"/>
                        <a:ea typeface="BIZ UDゴシック" panose="020B0400000000000000" pitchFamily="49" charset="-128"/>
                      </a:endParaRPr>
                    </a:p>
                  </a:txBody>
                  <a:tcPr/>
                </a:tc>
                <a:tc>
                  <a:txBody>
                    <a:bodyPr/>
                    <a:lstStyle/>
                    <a:p>
                      <a:pPr algn="ctr">
                        <a:lnSpc>
                          <a:spcPts val="2000"/>
                        </a:lnSpc>
                        <a:spcAft>
                          <a:spcPts val="0"/>
                        </a:spcAft>
                      </a:pPr>
                      <a:endParaRPr kumimoji="1" lang="en-US" altLang="ja-JP" sz="1400" baseline="40000">
                        <a:latin typeface="BIZ UDゴシック" panose="020B0400000000000000" pitchFamily="49" charset="-128"/>
                        <a:ea typeface="BIZ UDゴシック" panose="020B0400000000000000" pitchFamily="49" charset="-128"/>
                      </a:endParaRPr>
                    </a:p>
                  </a:txBody>
                  <a:tcPr>
                    <a:noFill/>
                  </a:tcPr>
                </a:tc>
                <a:tc>
                  <a:txBody>
                    <a:bodyPr/>
                    <a:lstStyle/>
                    <a:p>
                      <a:pPr algn="ctr">
                        <a:lnSpc>
                          <a:spcPts val="2000"/>
                        </a:lnSpc>
                        <a:spcAft>
                          <a:spcPts val="0"/>
                        </a:spcAft>
                      </a:pPr>
                      <a:r>
                        <a:rPr kumimoji="1" lang="ja-JP" altLang="en-US" sz="1400" baseline="0">
                          <a:latin typeface="BIZ UDゴシック" panose="020B0400000000000000" pitchFamily="49" charset="-128"/>
                          <a:ea typeface="BIZ UDゴシック" panose="020B0400000000000000" pitchFamily="49" charset="-128"/>
                        </a:rPr>
                        <a:t>管理水準の見直し方針</a:t>
                      </a:r>
                      <a:endParaRPr kumimoji="1" lang="en-US" altLang="ja-JP" sz="1400" baseline="0">
                        <a:latin typeface="BIZ UDゴシック" panose="020B0400000000000000" pitchFamily="49" charset="-128"/>
                        <a:ea typeface="BIZ UDゴシック" panose="020B0400000000000000" pitchFamily="49" charset="-128"/>
                      </a:endParaRPr>
                    </a:p>
                  </a:txBody>
                  <a:tcPr>
                    <a:solidFill>
                      <a:schemeClr val="accent2"/>
                    </a:solidFill>
                  </a:tcPr>
                </a:tc>
                <a:extLst>
                  <a:ext uri="{0D108BD9-81ED-4DB2-BD59-A6C34878D82A}">
                    <a16:rowId xmlns:a16="http://schemas.microsoft.com/office/drawing/2014/main" val="291710965"/>
                  </a:ext>
                </a:extLst>
              </a:tr>
              <a:tr h="828000">
                <a:tc>
                  <a:txBody>
                    <a:bodyPr/>
                    <a:lstStyle/>
                    <a:p>
                      <a:pPr marL="0" marR="0" lvl="0" indent="0" algn="ctr"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橋梁</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健全度７０～１００</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marR="0" lvl="0" indent="0" algn="ctr"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1" lang="en-US" altLang="ja-JP" sz="1400">
                          <a:solidFill>
                            <a:schemeClr val="tx1"/>
                          </a:solidFill>
                          <a:latin typeface="BIZ UDゴシック" panose="020B0400000000000000" pitchFamily="49" charset="-128"/>
                          <a:ea typeface="BIZ UDゴシック" panose="020B0400000000000000" pitchFamily="49" charset="-128"/>
                        </a:rPr>
                        <a:t>(</a:t>
                      </a:r>
                      <a:r>
                        <a:rPr kumimoji="1" lang="ja-JP" altLang="en-US" sz="1400">
                          <a:solidFill>
                            <a:schemeClr val="tx1"/>
                          </a:solidFill>
                          <a:latin typeface="BIZ UDゴシック" panose="020B0400000000000000" pitchFamily="49" charset="-128"/>
                          <a:ea typeface="BIZ UDゴシック" panose="020B0400000000000000" pitchFamily="49" charset="-128"/>
                        </a:rPr>
                        <a:t>健全性</a:t>
                      </a:r>
                      <a:r>
                        <a:rPr kumimoji="1" lang="en-US" altLang="ja-JP" sz="1400">
                          <a:solidFill>
                            <a:schemeClr val="tx1"/>
                          </a:solidFill>
                          <a:latin typeface="BIZ UDゴシック" panose="020B0400000000000000" pitchFamily="49" charset="-128"/>
                          <a:ea typeface="BIZ UDゴシック" panose="020B0400000000000000" pitchFamily="49" charset="-128"/>
                        </a:rPr>
                        <a:t>Ⅰ</a:t>
                      </a:r>
                      <a:r>
                        <a:rPr kumimoji="1" lang="ja-JP" altLang="en-US" sz="1400">
                          <a:solidFill>
                            <a:schemeClr val="tx1"/>
                          </a:solidFill>
                          <a:latin typeface="BIZ UDゴシック" panose="020B0400000000000000" pitchFamily="49" charset="-128"/>
                          <a:ea typeface="BIZ UDゴシック" panose="020B0400000000000000" pitchFamily="49" charset="-128"/>
                        </a:rPr>
                        <a:t>：対策の必要がない状態</a:t>
                      </a:r>
                      <a:r>
                        <a:rPr kumimoji="1" lang="en-US" altLang="ja-JP" sz="1400">
                          <a:solidFill>
                            <a:schemeClr val="tx1"/>
                          </a:solidFill>
                          <a:latin typeface="BIZ UDゴシック" panose="020B0400000000000000" pitchFamily="49" charset="-128"/>
                          <a:ea typeface="BIZ UDゴシック" panose="020B0400000000000000" pitchFamily="49" charset="-128"/>
                        </a:rPr>
                        <a:t>)</a:t>
                      </a: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a:solidFill>
                            <a:srgbClr val="FF0000"/>
                          </a:solidFill>
                          <a:latin typeface="BIZ UDゴシック" panose="020B0400000000000000" pitchFamily="49" charset="-128"/>
                          <a:ea typeface="BIZ UDゴシック" panose="020B0400000000000000" pitchFamily="49" charset="-128"/>
                        </a:rPr>
                        <a:t>高水準</a:t>
                      </a:r>
                      <a:endParaRPr kumimoji="1" lang="en-US" altLang="ja-JP" sz="1400">
                        <a:solidFill>
                          <a:srgbClr val="FF0000"/>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nchor="ctr">
                    <a:noFill/>
                  </a:tcPr>
                </a:tc>
                <a:tc>
                  <a:txBody>
                    <a:bodyPr/>
                    <a:lstStyle/>
                    <a:p>
                      <a:pPr marL="0" marR="0" lvl="0" indent="0" algn="l" defTabSz="914377"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BIZ UDゴシック" panose="020B0400000000000000" pitchFamily="49" charset="-128"/>
                          <a:ea typeface="BIZ UDゴシック" panose="020B0400000000000000" pitchFamily="49" charset="-128"/>
                        </a:rPr>
                        <a:t>高水準のため見直し</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accent2">
                        <a:lumMod val="40000"/>
                        <a:lumOff val="60000"/>
                      </a:schemeClr>
                    </a:solidFill>
                  </a:tcPr>
                </a:tc>
                <a:extLst>
                  <a:ext uri="{0D108BD9-81ED-4DB2-BD59-A6C34878D82A}">
                    <a16:rowId xmlns:a16="http://schemas.microsoft.com/office/drawing/2014/main" val="1677673558"/>
                  </a:ext>
                </a:extLst>
              </a:tr>
              <a:tr h="828000">
                <a:tc>
                  <a:txBody>
                    <a:bodyPr/>
                    <a:lstStyle/>
                    <a:p>
                      <a:pPr marL="0" marR="0" lvl="0" indent="0" algn="ctr"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トンネル</a:t>
                      </a:r>
                    </a:p>
                  </a:txBody>
                  <a:tcPr anchor="ctr"/>
                </a:tc>
                <a:tc>
                  <a:txBody>
                    <a:bodyPr/>
                    <a:lstStyle/>
                    <a:p>
                      <a:pPr marL="0" indent="0" algn="ctr">
                        <a:lnSpc>
                          <a:spcPts val="1800"/>
                        </a:lnSpc>
                        <a:spcAft>
                          <a:spcPts val="0"/>
                        </a:spcAft>
                        <a:buFont typeface="Arial" panose="020B0604020202020204" pitchFamily="34" charset="0"/>
                        <a:buNone/>
                      </a:pPr>
                      <a:r>
                        <a:rPr kumimoji="1" lang="ja-JP" altLang="en-US" sz="1400" dirty="0">
                          <a:latin typeface="BIZ UDゴシック" panose="020B0400000000000000" pitchFamily="49" charset="-128"/>
                          <a:ea typeface="BIZ UDゴシック" panose="020B0400000000000000" pitchFamily="49" charset="-128"/>
                        </a:rPr>
                        <a:t>損傷の進行状態に対して継続的な観察を必要とする状態</a:t>
                      </a:r>
                      <a:endParaRPr kumimoji="1" lang="en-US" altLang="ja-JP" sz="1400" dirty="0">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a:latin typeface="BIZ UDゴシック" panose="020B0400000000000000" pitchFamily="49" charset="-128"/>
                          <a:ea typeface="BIZ UDゴシック" panose="020B0400000000000000" pitchFamily="49" charset="-128"/>
                        </a:rPr>
                        <a:t>標準</a:t>
                      </a:r>
                      <a:endParaRPr kumimoji="1" lang="en-US" altLang="ja-JP" sz="1400">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endParaRPr kumimoji="1" lang="en-US" altLang="ja-JP" sz="1400">
                        <a:latin typeface="BIZ UDゴシック" panose="020B0400000000000000" pitchFamily="49" charset="-128"/>
                        <a:ea typeface="BIZ UDゴシック" panose="020B0400000000000000" pitchFamily="49" charset="-128"/>
                      </a:endParaRPr>
                    </a:p>
                  </a:txBody>
                  <a:tcPr anchor="ctr">
                    <a:noFill/>
                  </a:tcPr>
                </a:tc>
                <a:tc>
                  <a:txBody>
                    <a:bodyPr/>
                    <a:lstStyle/>
                    <a:p>
                      <a:pPr marL="0" marR="0" lvl="0" indent="0" algn="l" defTabSz="914377"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BIZ UDゴシック" panose="020B0400000000000000" pitchFamily="49" charset="-128"/>
                          <a:ea typeface="BIZ UDゴシック" panose="020B0400000000000000" pitchFamily="49" charset="-128"/>
                        </a:rPr>
                        <a:t>現状維持</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accent2">
                        <a:lumMod val="20000"/>
                        <a:lumOff val="80000"/>
                      </a:schemeClr>
                    </a:solidFill>
                  </a:tcPr>
                </a:tc>
                <a:extLst>
                  <a:ext uri="{0D108BD9-81ED-4DB2-BD59-A6C34878D82A}">
                    <a16:rowId xmlns:a16="http://schemas.microsoft.com/office/drawing/2014/main" val="3320700903"/>
                  </a:ext>
                </a:extLst>
              </a:tr>
              <a:tr h="612000">
                <a:tc rowSpan="2">
                  <a:txBody>
                    <a:bodyPr/>
                    <a:lstStyle/>
                    <a:p>
                      <a:pPr marL="0" indent="0" algn="ctr">
                        <a:lnSpc>
                          <a:spcPts val="1800"/>
                        </a:lnSpc>
                        <a:spcAft>
                          <a:spcPts val="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舗装</a:t>
                      </a:r>
                    </a:p>
                  </a:txBody>
                  <a:tcPr anchor="ctr"/>
                </a:tc>
                <a:tc>
                  <a:txBody>
                    <a:bodyPr/>
                    <a:lstStyle/>
                    <a:p>
                      <a:pPr marL="0" indent="0" algn="ctr">
                        <a:lnSpc>
                          <a:spcPts val="1800"/>
                        </a:lnSpc>
                        <a:spcAft>
                          <a:spcPts val="0"/>
                        </a:spcAft>
                        <a:buFont typeface="Arial" panose="020B0604020202020204" pitchFamily="34" charset="0"/>
                        <a:buNone/>
                      </a:pPr>
                      <a:r>
                        <a:rPr kumimoji="1" lang="ja-JP" altLang="en-US" sz="1400" dirty="0">
                          <a:latin typeface="BIZ UDゴシック" panose="020B0400000000000000" pitchFamily="49" charset="-128"/>
                          <a:ea typeface="BIZ UDゴシック" panose="020B0400000000000000" pitchFamily="49" charset="-128"/>
                        </a:rPr>
                        <a:t>ＭＣＩ５（高速道路並の管理）</a:t>
                      </a: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rPr>
                        <a:t>高水準</a:t>
                      </a:r>
                      <a:endParaRPr kumimoji="1" lang="en-US" altLang="ja-JP" sz="1400" b="0" i="0" u="none" strike="noStrike" kern="120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txBody>
                  <a:tcPr anchor="ctr"/>
                </a:tc>
                <a:tc rowSpan="2">
                  <a:txBody>
                    <a:bodyPr/>
                    <a:lstStyle/>
                    <a:p>
                      <a:pPr marL="0" indent="0" algn="ctr">
                        <a:lnSpc>
                          <a:spcPts val="1800"/>
                        </a:lnSpc>
                        <a:spcAft>
                          <a:spcPts val="0"/>
                        </a:spcAft>
                        <a:buFontTx/>
                        <a:buNone/>
                      </a:pPr>
                      <a:r>
                        <a:rPr kumimoji="1" lang="ja-JP" altLang="en-US" sz="1400" b="0">
                          <a:solidFill>
                            <a:schemeClr val="tx1"/>
                          </a:solidFill>
                          <a:latin typeface="BIZ UDゴシック" panose="020B0400000000000000" pitchFamily="49" charset="-128"/>
                          <a:ea typeface="BIZ UDゴシック" panose="020B0400000000000000" pitchFamily="49" charset="-128"/>
                        </a:rPr>
                        <a:t>△</a:t>
                      </a:r>
                    </a:p>
                  </a:txBody>
                  <a:tcPr anchor="ctr"/>
                </a:tc>
                <a:tc>
                  <a:txBody>
                    <a:bodyPr/>
                    <a:lstStyle/>
                    <a:p>
                      <a:pPr marL="0" indent="0" algn="ctr">
                        <a:lnSpc>
                          <a:spcPts val="1800"/>
                        </a:lnSpc>
                        <a:spcAft>
                          <a:spcPts val="0"/>
                        </a:spcAft>
                        <a:buFontTx/>
                        <a:buNone/>
                      </a:pPr>
                      <a:endParaRPr kumimoji="1" lang="ja-JP" altLang="en-US" sz="1400">
                        <a:latin typeface="BIZ UDゴシック" panose="020B0400000000000000" pitchFamily="49" charset="-128"/>
                        <a:ea typeface="BIZ UDゴシック" panose="020B0400000000000000" pitchFamily="49" charset="-128"/>
                      </a:endParaRPr>
                    </a:p>
                  </a:txBody>
                  <a:tcPr anchor="ctr">
                    <a:noFill/>
                  </a:tcPr>
                </a:tc>
                <a:tc rowSpan="2">
                  <a:txBody>
                    <a:bodyPr/>
                    <a:lstStyle/>
                    <a:p>
                      <a:pPr marL="0" indent="0" algn="l">
                        <a:lnSpc>
                          <a:spcPts val="1800"/>
                        </a:lnSpc>
                        <a:spcAft>
                          <a:spcPts val="0"/>
                        </a:spcAft>
                        <a:buFontTx/>
                        <a:buNone/>
                      </a:pPr>
                      <a:r>
                        <a:rPr kumimoji="1" lang="ja-JP" altLang="en-US" sz="1400" dirty="0">
                          <a:solidFill>
                            <a:schemeClr val="tx1"/>
                          </a:solidFill>
                          <a:latin typeface="BIZ UDゴシック" panose="020B0400000000000000" pitchFamily="49" charset="-128"/>
                          <a:ea typeface="BIZ UDゴシック" panose="020B0400000000000000" pitchFamily="49" charset="-128"/>
                        </a:rPr>
                        <a:t>高水準のため見直し</a:t>
                      </a:r>
                    </a:p>
                  </a:txBody>
                  <a:tcPr anchor="ctr">
                    <a:solidFill>
                      <a:schemeClr val="accent2">
                        <a:lumMod val="40000"/>
                        <a:lumOff val="60000"/>
                      </a:schemeClr>
                    </a:solidFill>
                  </a:tcPr>
                </a:tc>
                <a:extLst>
                  <a:ext uri="{0D108BD9-81ED-4DB2-BD59-A6C34878D82A}">
                    <a16:rowId xmlns:a16="http://schemas.microsoft.com/office/drawing/2014/main" val="2657915633"/>
                  </a:ext>
                </a:extLst>
              </a:tr>
              <a:tr h="349898">
                <a:tc vMerge="1">
                  <a:txBody>
                    <a:bodyPr/>
                    <a:lstStyle/>
                    <a:p>
                      <a:pPr marL="0" indent="0" algn="ctr">
                        <a:lnSpc>
                          <a:spcPts val="1800"/>
                        </a:lnSpc>
                        <a:spcAft>
                          <a:spcPts val="0"/>
                        </a:spcAft>
                        <a:buFont typeface="Arial" panose="020B0604020202020204" pitchFamily="34" charset="0"/>
                        <a:buNone/>
                      </a:pPr>
                      <a:endParaRPr kumimoji="1" lang="ja-JP" altLang="en-US" sz="14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indent="0" algn="l">
                        <a:lnSpc>
                          <a:spcPts val="1800"/>
                        </a:lnSpc>
                        <a:spcAft>
                          <a:spcPts val="0"/>
                        </a:spcAft>
                        <a:buFont typeface="Arial" panose="020B0604020202020204" pitchFamily="34" charset="0"/>
                        <a:buNone/>
                      </a:pPr>
                      <a:r>
                        <a:rPr kumimoji="1" lang="ja-JP" altLang="en-US" sz="1400" dirty="0">
                          <a:latin typeface="BIZ UDゴシック" panose="020B0400000000000000" pitchFamily="49" charset="-128"/>
                          <a:ea typeface="BIZ UDゴシック" panose="020B0400000000000000" pitchFamily="49" charset="-128"/>
                        </a:rPr>
                        <a:t>ＭＣＩ４（幹線道路の管理）市街地など</a:t>
                      </a:r>
                      <a:endParaRPr kumimoji="1" lang="en-US" altLang="ja-JP" sz="1400" dirty="0">
                        <a:latin typeface="BIZ UDゴシック" panose="020B0400000000000000" pitchFamily="49" charset="-128"/>
                        <a:ea typeface="BIZ UDゴシック" panose="020B0400000000000000" pitchFamily="49" charset="-128"/>
                      </a:endParaRPr>
                    </a:p>
                    <a:p>
                      <a:pPr marL="0" indent="0" algn="l">
                        <a:lnSpc>
                          <a:spcPts val="1800"/>
                        </a:lnSpc>
                        <a:spcAft>
                          <a:spcPts val="0"/>
                        </a:spcAft>
                        <a:buFont typeface="Arial" panose="020B0604020202020204" pitchFamily="34" charset="0"/>
                        <a:buNone/>
                      </a:pPr>
                      <a:r>
                        <a:rPr kumimoji="1" lang="ja-JP" altLang="en-US" sz="1400" dirty="0">
                          <a:latin typeface="BIZ UDゴシック" panose="020B0400000000000000" pitchFamily="49" charset="-128"/>
                          <a:ea typeface="BIZ UDゴシック" panose="020B0400000000000000" pitchFamily="49" charset="-128"/>
                        </a:rPr>
                        <a:t>ＭＣＩ３（道路を安全に供用できる</a:t>
                      </a:r>
                      <a:endParaRPr kumimoji="1" lang="en-US" altLang="ja-JP" sz="1400" dirty="0">
                        <a:latin typeface="BIZ UDゴシック" panose="020B0400000000000000" pitchFamily="49" charset="-128"/>
                        <a:ea typeface="BIZ UDゴシック" panose="020B0400000000000000" pitchFamily="49" charset="-128"/>
                      </a:endParaRPr>
                    </a:p>
                    <a:p>
                      <a:pPr marL="0" indent="0" algn="l">
                        <a:lnSpc>
                          <a:spcPts val="1800"/>
                        </a:lnSpc>
                        <a:spcAft>
                          <a:spcPts val="0"/>
                        </a:spcAft>
                        <a:buFont typeface="Arial" panose="020B0604020202020204" pitchFamily="34" charset="0"/>
                        <a:buNone/>
                      </a:pPr>
                      <a:r>
                        <a:rPr kumimoji="1" lang="ja-JP" altLang="en-US" sz="1400" dirty="0">
                          <a:latin typeface="BIZ UDゴシック" panose="020B0400000000000000" pitchFamily="49" charset="-128"/>
                          <a:ea typeface="BIZ UDゴシック" panose="020B0400000000000000" pitchFamily="49" charset="-128"/>
                        </a:rPr>
                        <a:t>　　　　　最低限度）山間部など</a:t>
                      </a: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標準</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vMerge="1">
                  <a:txBody>
                    <a:bodyPr/>
                    <a:lstStyle/>
                    <a:p>
                      <a:pPr marL="0" indent="0" algn="ctr">
                        <a:lnSpc>
                          <a:spcPts val="1800"/>
                        </a:lnSpc>
                        <a:spcAft>
                          <a:spcPts val="0"/>
                        </a:spcAft>
                        <a:buFontTx/>
                        <a:buNone/>
                      </a:pPr>
                      <a:endParaRPr kumimoji="1" lang="ja-JP" altLang="en-US" sz="1400" b="1">
                        <a:solidFill>
                          <a:srgbClr val="FF0000"/>
                        </a:solidFill>
                        <a:latin typeface="BIZ UDゴシック" panose="020B0400000000000000" pitchFamily="49" charset="-128"/>
                        <a:ea typeface="BIZ UDゴシック" panose="020B0400000000000000" pitchFamily="49" charset="-128"/>
                      </a:endParaRPr>
                    </a:p>
                  </a:txBody>
                  <a:tcPr anchor="ctr"/>
                </a:tc>
                <a:tc>
                  <a:txBody>
                    <a:bodyPr/>
                    <a:lstStyle/>
                    <a:p>
                      <a:pPr marL="0" indent="0" algn="ctr">
                        <a:lnSpc>
                          <a:spcPts val="1800"/>
                        </a:lnSpc>
                        <a:spcAft>
                          <a:spcPts val="0"/>
                        </a:spcAft>
                        <a:buFontTx/>
                        <a:buNone/>
                      </a:pPr>
                      <a:endParaRPr kumimoji="1" lang="ja-JP" altLang="en-US" sz="1400">
                        <a:latin typeface="BIZ UDゴシック" panose="020B0400000000000000" pitchFamily="49" charset="-128"/>
                        <a:ea typeface="BIZ UDゴシック" panose="020B0400000000000000" pitchFamily="49" charset="-128"/>
                      </a:endParaRPr>
                    </a:p>
                  </a:txBody>
                  <a:tcPr anchor="ctr">
                    <a:noFill/>
                  </a:tcPr>
                </a:tc>
                <a:tc vMerge="1">
                  <a:txBody>
                    <a:bodyPr/>
                    <a:lstStyle/>
                    <a:p>
                      <a:pPr marL="0" indent="0" algn="l">
                        <a:lnSpc>
                          <a:spcPts val="1800"/>
                        </a:lnSpc>
                        <a:spcAft>
                          <a:spcPts val="0"/>
                        </a:spcAft>
                        <a:buFontTx/>
                        <a:buNone/>
                      </a:pPr>
                      <a:endParaRPr kumimoji="1" lang="ja-JP" altLang="en-US" sz="1400">
                        <a:solidFill>
                          <a:srgbClr val="FF0000"/>
                        </a:solidFill>
                        <a:latin typeface="BIZ UDゴシック" panose="020B0400000000000000" pitchFamily="49" charset="-128"/>
                        <a:ea typeface="BIZ UDゴシック" panose="020B0400000000000000" pitchFamily="49" charset="-128"/>
                      </a:endParaRPr>
                    </a:p>
                  </a:txBody>
                  <a:tcPr anchor="ctr">
                    <a:solidFill>
                      <a:schemeClr val="accent2">
                        <a:lumMod val="40000"/>
                        <a:lumOff val="60000"/>
                      </a:schemeClr>
                    </a:solidFill>
                  </a:tcPr>
                </a:tc>
                <a:extLst>
                  <a:ext uri="{0D108BD9-81ED-4DB2-BD59-A6C34878D82A}">
                    <a16:rowId xmlns:a16="http://schemas.microsoft.com/office/drawing/2014/main" val="1509156099"/>
                  </a:ext>
                </a:extLst>
              </a:tr>
              <a:tr h="828000">
                <a:tc>
                  <a:txBody>
                    <a:bodyPr/>
                    <a:lstStyle/>
                    <a:p>
                      <a:pPr marL="0" indent="0" algn="ctr">
                        <a:lnSpc>
                          <a:spcPts val="1800"/>
                        </a:lnSpc>
                        <a:spcAft>
                          <a:spcPts val="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横断</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indent="0" algn="ctr">
                        <a:lnSpc>
                          <a:spcPts val="1800"/>
                        </a:lnSpc>
                        <a:spcAft>
                          <a:spcPts val="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歩道橋</a:t>
                      </a:r>
                    </a:p>
                  </a:txBody>
                  <a:tcPr anchor="ctr"/>
                </a:tc>
                <a:tc>
                  <a:txBody>
                    <a:bodyPr/>
                    <a:lstStyle/>
                    <a:p>
                      <a:pPr marL="0" indent="0" algn="ctr">
                        <a:lnSpc>
                          <a:spcPts val="1800"/>
                        </a:lnSpc>
                        <a:spcAft>
                          <a:spcPts val="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表面錆が局部的に</a:t>
                      </a:r>
                      <a:endParaRPr kumimoji="1" lang="en-US" altLang="ja-JP" sz="1400">
                        <a:latin typeface="BIZ UDゴシック" panose="020B0400000000000000" pitchFamily="49" charset="-128"/>
                        <a:ea typeface="BIZ UDゴシック" panose="020B0400000000000000" pitchFamily="49" charset="-128"/>
                      </a:endParaRPr>
                    </a:p>
                    <a:p>
                      <a:pPr marL="0" indent="0" algn="ctr">
                        <a:lnSpc>
                          <a:spcPts val="1800"/>
                        </a:lnSpc>
                        <a:spcAft>
                          <a:spcPts val="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見受けられる状態</a:t>
                      </a: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標準</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nchor="ctr"/>
                </a:tc>
                <a:tc>
                  <a:txBody>
                    <a:bodyPr/>
                    <a:lstStyle/>
                    <a:p>
                      <a:pPr marL="0" indent="0" algn="ctr">
                        <a:lnSpc>
                          <a:spcPts val="1800"/>
                        </a:lnSpc>
                        <a:spcAft>
                          <a:spcPts val="0"/>
                        </a:spcAft>
                        <a:buFontTx/>
                        <a:buNone/>
                      </a:pPr>
                      <a:endParaRPr kumimoji="1" lang="ja-JP" altLang="en-US" sz="1400">
                        <a:latin typeface="BIZ UDゴシック" panose="020B0400000000000000" pitchFamily="49" charset="-128"/>
                        <a:ea typeface="BIZ UDゴシック" panose="020B0400000000000000" pitchFamily="49" charset="-128"/>
                      </a:endParaRPr>
                    </a:p>
                  </a:txBody>
                  <a:tcPr anchor="ctr">
                    <a:noFill/>
                  </a:tcPr>
                </a:tc>
                <a:tc>
                  <a:txBody>
                    <a:bodyPr/>
                    <a:lstStyle/>
                    <a:p>
                      <a:pPr marL="0" marR="0" lvl="0" indent="0" algn="l" defTabSz="914377" rtl="0" eaLnBrk="1" fontAlgn="auto" latinLnBrk="0" hangingPunct="1">
                        <a:lnSpc>
                          <a:spcPts val="18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現状維持</a:t>
                      </a:r>
                    </a:p>
                  </a:txBody>
                  <a:tcPr anchor="ctr">
                    <a:solidFill>
                      <a:schemeClr val="accent2">
                        <a:lumMod val="20000"/>
                        <a:lumOff val="80000"/>
                      </a:schemeClr>
                    </a:solidFill>
                  </a:tcPr>
                </a:tc>
                <a:extLst>
                  <a:ext uri="{0D108BD9-81ED-4DB2-BD59-A6C34878D82A}">
                    <a16:rowId xmlns:a16="http://schemas.microsoft.com/office/drawing/2014/main" val="2090413785"/>
                  </a:ext>
                </a:extLst>
              </a:tr>
              <a:tr h="828000">
                <a:tc>
                  <a:txBody>
                    <a:bodyPr/>
                    <a:lstStyle/>
                    <a:p>
                      <a:pPr marL="0" indent="0" algn="ctr">
                        <a:lnSpc>
                          <a:spcPts val="1800"/>
                        </a:lnSpc>
                        <a:spcAft>
                          <a:spcPts val="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ｺﾝｸﾘｰﾄ</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indent="0" algn="ctr">
                        <a:lnSpc>
                          <a:spcPts val="1800"/>
                        </a:lnSpc>
                        <a:spcAft>
                          <a:spcPts val="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構造物</a:t>
                      </a:r>
                    </a:p>
                  </a:txBody>
                  <a:tcPr anchor="ctr"/>
                </a:tc>
                <a:tc>
                  <a:txBody>
                    <a:bodyPr/>
                    <a:lstStyle/>
                    <a:p>
                      <a:pPr marL="0" indent="0" algn="ctr">
                        <a:lnSpc>
                          <a:spcPts val="1800"/>
                        </a:lnSpc>
                        <a:spcAft>
                          <a:spcPts val="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損傷の進行状態に対して継続的な観察を必要とする状態</a:t>
                      </a:r>
                      <a:endParaRPr kumimoji="1" lang="en-US" altLang="ja-JP" sz="1400">
                        <a:latin typeface="BIZ UDゴシック" panose="020B0400000000000000" pitchFamily="49" charset="-128"/>
                        <a:ea typeface="BIZ UDゴシック" panose="020B0400000000000000" pitchFamily="49" charset="-128"/>
                      </a:endParaRPr>
                    </a:p>
                  </a:txBody>
                  <a:tcPr anchor="ctr"/>
                </a:tc>
                <a:tc>
                  <a:txBody>
                    <a:bodyPr/>
                    <a:lstStyle/>
                    <a:p>
                      <a:pPr marL="0" marR="0" lvl="0" indent="0" algn="ctr" defTabSz="914377"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標準</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indent="0" algn="ctr">
                        <a:lnSpc>
                          <a:spcPts val="1800"/>
                        </a:lnSpc>
                        <a:spcAft>
                          <a:spcPts val="0"/>
                        </a:spcAft>
                        <a:buFontTx/>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ja-JP" altLang="en-US" sz="1400">
                        <a:latin typeface="BIZ UDゴシック" panose="020B0400000000000000" pitchFamily="49" charset="-128"/>
                        <a:ea typeface="BIZ UDゴシック" panose="020B0400000000000000" pitchFamily="49" charset="-128"/>
                      </a:endParaRPr>
                    </a:p>
                  </a:txBody>
                  <a:tcPr anchor="ctr"/>
                </a:tc>
                <a:tc>
                  <a:txBody>
                    <a:bodyPr/>
                    <a:lstStyle/>
                    <a:p>
                      <a:pPr marL="0" indent="0" algn="ctr">
                        <a:lnSpc>
                          <a:spcPts val="1800"/>
                        </a:lnSpc>
                        <a:spcAft>
                          <a:spcPts val="0"/>
                        </a:spcAft>
                        <a:buFontTx/>
                        <a:buNone/>
                      </a:pPr>
                      <a:endParaRPr kumimoji="1" lang="ja-JP" altLang="en-US" sz="1400">
                        <a:latin typeface="BIZ UDゴシック" panose="020B0400000000000000" pitchFamily="49" charset="-128"/>
                        <a:ea typeface="BIZ UDゴシック" panose="020B0400000000000000" pitchFamily="49" charset="-128"/>
                      </a:endParaRPr>
                    </a:p>
                  </a:txBody>
                  <a:tcPr anchor="ctr">
                    <a:noFill/>
                  </a:tcPr>
                </a:tc>
                <a:tc>
                  <a:txBody>
                    <a:bodyPr/>
                    <a:lstStyle/>
                    <a:p>
                      <a:pPr marL="0" marR="0" lvl="0" indent="0" algn="l" defTabSz="914377" rtl="0" eaLnBrk="1" fontAlgn="auto" latinLnBrk="0" hangingPunct="1">
                        <a:lnSpc>
                          <a:spcPts val="18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現状維持</a:t>
                      </a:r>
                    </a:p>
                  </a:txBody>
                  <a:tcPr anchor="ctr">
                    <a:solidFill>
                      <a:schemeClr val="accent2">
                        <a:lumMod val="40000"/>
                        <a:lumOff val="60000"/>
                      </a:schemeClr>
                    </a:solidFill>
                  </a:tcPr>
                </a:tc>
                <a:extLst>
                  <a:ext uri="{0D108BD9-81ED-4DB2-BD59-A6C34878D82A}">
                    <a16:rowId xmlns:a16="http://schemas.microsoft.com/office/drawing/2014/main" val="1620964210"/>
                  </a:ext>
                </a:extLst>
              </a:tr>
            </a:tbl>
          </a:graphicData>
        </a:graphic>
      </p:graphicFrame>
      <p:sp>
        <p:nvSpPr>
          <p:cNvPr id="2" name="フローチャート: 組合せ 1">
            <a:extLst>
              <a:ext uri="{FF2B5EF4-FFF2-40B4-BE49-F238E27FC236}">
                <a16:creationId xmlns:a16="http://schemas.microsoft.com/office/drawing/2014/main" id="{4EE6C10A-AEAA-D9E7-03F1-C46F4FFE8331}"/>
              </a:ext>
            </a:extLst>
          </p:cNvPr>
          <p:cNvSpPr/>
          <p:nvPr/>
        </p:nvSpPr>
        <p:spPr>
          <a:xfrm rot="16200000">
            <a:off x="6130494" y="4181685"/>
            <a:ext cx="504000" cy="216000"/>
          </a:xfrm>
          <a:prstGeom prst="flowChartMerge">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11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908720"/>
            <a:ext cx="7749766" cy="402523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1800"/>
              </a:spcBef>
              <a:buNone/>
            </a:pPr>
            <a:r>
              <a:rPr lang="ja-JP" altLang="en-US" sz="2000" b="1">
                <a:latin typeface="BIZ UDゴシック" panose="020B0400000000000000" pitchFamily="49" charset="-128"/>
                <a:ea typeface="BIZ UDゴシック" panose="020B0400000000000000" pitchFamily="49" charset="-128"/>
                <a:cs typeface="Meiryo UI" panose="020B0604030504040204" pitchFamily="50" charset="-128"/>
              </a:rPr>
              <a:t>（２）主な論点に対する検討（橋梁）</a:t>
            </a:r>
            <a:endParaRPr lang="en-US" altLang="ja-JP" sz="2000" b="1">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１）目標管理水準の検討（劣化曲線の見直し）</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２）目標管理水準の検討（</a:t>
            </a:r>
            <a:r>
              <a:rPr lang="en-US" altLang="ja-JP" sz="180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の検証）</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３）目標管理水準の検討（まとめ）</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2" name="テキスト ボックス 1">
            <a:extLst>
              <a:ext uri="{FF2B5EF4-FFF2-40B4-BE49-F238E27FC236}">
                <a16:creationId xmlns:a16="http://schemas.microsoft.com/office/drawing/2014/main" id="{FBF92B2D-FE3D-3A13-2AFA-1CDC9DDC8419}"/>
              </a:ext>
            </a:extLst>
          </p:cNvPr>
          <p:cNvSpPr txBox="1"/>
          <p:nvPr/>
        </p:nvSpPr>
        <p:spPr>
          <a:xfrm>
            <a:off x="7956376" y="116632"/>
            <a:ext cx="1008112" cy="369332"/>
          </a:xfrm>
          <a:prstGeom prst="rect">
            <a:avLst/>
          </a:prstGeom>
          <a:noFill/>
        </p:spPr>
        <p:txBody>
          <a:bodyPr wrap="square" rtlCol="0">
            <a:spAutoFit/>
          </a:bodyPr>
          <a:lstStyle/>
          <a:p>
            <a:r>
              <a:rPr kumimoji="1" lang="ja-JP" altLang="en-US" b="1">
                <a:latin typeface="BIZ UDゴシック" panose="020B0400000000000000" pitchFamily="49" charset="-128"/>
                <a:ea typeface="BIZ UDゴシック" panose="020B0400000000000000" pitchFamily="49" charset="-128"/>
                <a:cs typeface="Meiryo UI" pitchFamily="50" charset="-128"/>
              </a:rPr>
              <a:t>資料</a:t>
            </a:r>
            <a:r>
              <a:rPr lang="ja-JP" altLang="en-US" b="1">
                <a:latin typeface="BIZ UDゴシック" panose="020B0400000000000000" pitchFamily="49" charset="-128"/>
                <a:ea typeface="BIZ UDゴシック" panose="020B0400000000000000" pitchFamily="49" charset="-128"/>
                <a:cs typeface="Meiryo UI" pitchFamily="50" charset="-128"/>
              </a:rPr>
              <a:t>２</a:t>
            </a:r>
            <a:endParaRPr kumimoji="1" lang="ja-JP" altLang="en-US" b="1">
              <a:latin typeface="BIZ UDゴシック" panose="020B0400000000000000" pitchFamily="49" charset="-128"/>
              <a:ea typeface="BIZ UDゴシック" panose="020B0400000000000000" pitchFamily="49" charset="-128"/>
              <a:cs typeface="Meiryo UI" pitchFamily="50" charset="-128"/>
            </a:endParaRPr>
          </a:p>
        </p:txBody>
      </p:sp>
    </p:spTree>
    <p:extLst>
      <p:ext uri="{BB962C8B-B14F-4D97-AF65-F5344CB8AC3E}">
        <p14:creationId xmlns:p14="http://schemas.microsoft.com/office/powerpoint/2010/main" val="365894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14</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１）目標管理水準の検討（劣化曲線の見直し）</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1-1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劣化曲線算出に活用する点検データ</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F5C5CE6C-EB7D-EFE4-F0D3-D2FAB5D4C725}"/>
              </a:ext>
            </a:extLst>
          </p:cNvPr>
          <p:cNvSpPr txBox="1">
            <a:spLocks/>
          </p:cNvSpPr>
          <p:nvPr/>
        </p:nvSpPr>
        <p:spPr>
          <a:xfrm>
            <a:off x="42080" y="1521903"/>
            <a:ext cx="8999040" cy="4858802"/>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6250" indent="0">
              <a:lnSpc>
                <a:spcPts val="3200"/>
              </a:lnSpc>
              <a:spcBef>
                <a:spcPts val="300"/>
              </a:spcBef>
              <a:buNone/>
            </a:pPr>
            <a:r>
              <a:rPr lang="ja-JP" altLang="en-US" sz="1800" dirty="0">
                <a:latin typeface="BIZ UDゴシック" panose="020B0400000000000000" pitchFamily="49" charset="-128"/>
                <a:ea typeface="BIZ UDゴシック" panose="020B0400000000000000" pitchFamily="49" charset="-128"/>
              </a:rPr>
              <a:t>◇法定点検における近接目視点検のデータを活用</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rPr>
              <a:t>現行計画の劣化曲線は平成</a:t>
            </a:r>
            <a:r>
              <a:rPr lang="en-US" altLang="ja-JP" sz="1800" dirty="0">
                <a:latin typeface="BIZ UDゴシック" panose="020B0400000000000000" pitchFamily="49" charset="-128"/>
                <a:ea typeface="BIZ UDゴシック" panose="020B0400000000000000" pitchFamily="49" charset="-128"/>
              </a:rPr>
              <a:t>20</a:t>
            </a:r>
            <a:r>
              <a:rPr lang="ja-JP" altLang="en-US" sz="1800" dirty="0">
                <a:latin typeface="BIZ UDゴシック" panose="020B0400000000000000" pitchFamily="49" charset="-128"/>
                <a:ea typeface="BIZ UDゴシック" panose="020B0400000000000000" pitchFamily="49" charset="-128"/>
              </a:rPr>
              <a:t>年度に設定されており、近接目視点検になる前の点検データを活用</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rPr>
              <a:t>近接目視点検による点検データを活用することで、劣化曲線の精度向上が期待</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endParaRPr>
          </a:p>
          <a:p>
            <a:pPr marL="146250" indent="0">
              <a:lnSpc>
                <a:spcPts val="3200"/>
              </a:lnSpc>
              <a:spcBef>
                <a:spcPts val="2400"/>
              </a:spcBef>
              <a:buNone/>
            </a:pPr>
            <a:r>
              <a:rPr lang="ja-JP" altLang="en-US" sz="1800" dirty="0">
                <a:latin typeface="BIZ UDゴシック" panose="020B0400000000000000" pitchFamily="49" charset="-128"/>
                <a:ea typeface="BIZ UDゴシック" panose="020B0400000000000000" pitchFamily="49" charset="-128"/>
              </a:rPr>
              <a:t>◇劣化曲線算出に活用する点検データの条件</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r>
              <a:rPr lang="en-US" altLang="ja-JP" sz="1800" dirty="0">
                <a:latin typeface="BIZ UDゴシック" panose="020B0400000000000000" pitchFamily="49" charset="-128"/>
                <a:ea typeface="BIZ UDゴシック" panose="020B0400000000000000" pitchFamily="49" charset="-128"/>
              </a:rPr>
              <a:t>2</a:t>
            </a:r>
            <a:r>
              <a:rPr lang="ja-JP" altLang="en-US" sz="1800" dirty="0">
                <a:latin typeface="BIZ UDゴシック" panose="020B0400000000000000" pitchFamily="49" charset="-128"/>
                <a:ea typeface="BIZ UDゴシック" panose="020B0400000000000000" pitchFamily="49" charset="-128"/>
              </a:rPr>
              <a:t>回分の点検データがある</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rPr>
              <a:t>複合材料（混合橋）および使用材料に関する情報が不明な部材は除外（材料ごとの劣化曲線の作成にあたり、材料の分類が困難なため）</a:t>
            </a:r>
            <a:endParaRPr lang="en-US" altLang="ja-JP" sz="1800" dirty="0">
              <a:latin typeface="BIZ UDゴシック" panose="020B0400000000000000" pitchFamily="49" charset="-128"/>
              <a:ea typeface="BIZ UDゴシック" panose="020B0400000000000000" pitchFamily="49" charset="-128"/>
            </a:endParaRPr>
          </a:p>
          <a:p>
            <a:pPr marL="648000" lvl="1" indent="-180000">
              <a:lnSpc>
                <a:spcPts val="3200"/>
              </a:lnSpc>
              <a:spcBef>
                <a:spcPts val="0"/>
              </a:spcBef>
              <a:buFont typeface="Wingdings" panose="05000000000000000000" pitchFamily="2" charset="2"/>
              <a:buChar char="Ø"/>
            </a:pPr>
            <a:r>
              <a:rPr lang="en-US" altLang="ja-JP" sz="1800" dirty="0">
                <a:latin typeface="BIZ UDゴシック" panose="020B0400000000000000" pitchFamily="49" charset="-128"/>
                <a:ea typeface="BIZ UDゴシック" panose="020B0400000000000000" pitchFamily="49" charset="-128"/>
              </a:rPr>
              <a:t>2</a:t>
            </a:r>
            <a:r>
              <a:rPr lang="ja-JP" altLang="en-US" sz="1800" dirty="0">
                <a:latin typeface="BIZ UDゴシック" panose="020B0400000000000000" pitchFamily="49" charset="-128"/>
                <a:ea typeface="BIZ UDゴシック" panose="020B0400000000000000" pitchFamily="49" charset="-128"/>
              </a:rPr>
              <a:t>回目の点検で健全度が回復している場合は補修済み扱いとして除外</a:t>
            </a:r>
            <a:endParaRPr lang="en-US" altLang="ja-JP" sz="1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6681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15</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１）目標管理水準の検討（劣化曲線の見直し）</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劣化曲線の算出手順（概要）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F5C5CE6C-EB7D-EFE4-F0D3-D2FAB5D4C725}"/>
              </a:ext>
            </a:extLst>
          </p:cNvPr>
          <p:cNvSpPr txBox="1">
            <a:spLocks/>
          </p:cNvSpPr>
          <p:nvPr/>
        </p:nvSpPr>
        <p:spPr>
          <a:xfrm>
            <a:off x="91964" y="1676548"/>
            <a:ext cx="4500133" cy="5771930"/>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◇劣化曲線の算出手順（</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点検データを基に部材・材料ごとに</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回目・</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回目の健全度および点検間隔を整理し、劣化曲線作成用の入力データを作成</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1800"/>
              </a:spcBef>
              <a:buFont typeface="+mj-ea"/>
              <a:buAutoNum type="circleNumDbPlain"/>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入力データを基に多段階指数ハザード関数でモデル化し、健全度の推移確率を最尤推定法により推定</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7103F551-4DB7-47ED-4AC7-9F87334B4523}"/>
              </a:ext>
            </a:extLst>
          </p:cNvPr>
          <p:cNvGraphicFramePr>
            <a:graphicFrameLocks noGrp="1"/>
          </p:cNvGraphicFramePr>
          <p:nvPr/>
        </p:nvGraphicFramePr>
        <p:xfrm>
          <a:off x="4930140" y="1737489"/>
          <a:ext cx="3703982" cy="1734550"/>
        </p:xfrm>
        <a:graphic>
          <a:graphicData uri="http://schemas.openxmlformats.org/drawingml/2006/table">
            <a:tbl>
              <a:tblPr>
                <a:tableStyleId>{5C22544A-7EE6-4342-B048-85BDC9FD1C3A}</a:tableStyleId>
              </a:tblPr>
              <a:tblGrid>
                <a:gridCol w="1476000">
                  <a:extLst>
                    <a:ext uri="{9D8B030D-6E8A-4147-A177-3AD203B41FA5}">
                      <a16:colId xmlns:a16="http://schemas.microsoft.com/office/drawing/2014/main" val="4200759160"/>
                    </a:ext>
                  </a:extLst>
                </a:gridCol>
                <a:gridCol w="347373">
                  <a:extLst>
                    <a:ext uri="{9D8B030D-6E8A-4147-A177-3AD203B41FA5}">
                      <a16:colId xmlns:a16="http://schemas.microsoft.com/office/drawing/2014/main" val="290781997"/>
                    </a:ext>
                  </a:extLst>
                </a:gridCol>
                <a:gridCol w="340989">
                  <a:extLst>
                    <a:ext uri="{9D8B030D-6E8A-4147-A177-3AD203B41FA5}">
                      <a16:colId xmlns:a16="http://schemas.microsoft.com/office/drawing/2014/main" val="3084781025"/>
                    </a:ext>
                  </a:extLst>
                </a:gridCol>
                <a:gridCol w="340989">
                  <a:extLst>
                    <a:ext uri="{9D8B030D-6E8A-4147-A177-3AD203B41FA5}">
                      <a16:colId xmlns:a16="http://schemas.microsoft.com/office/drawing/2014/main" val="3239506822"/>
                    </a:ext>
                  </a:extLst>
                </a:gridCol>
                <a:gridCol w="340989">
                  <a:extLst>
                    <a:ext uri="{9D8B030D-6E8A-4147-A177-3AD203B41FA5}">
                      <a16:colId xmlns:a16="http://schemas.microsoft.com/office/drawing/2014/main" val="2031949728"/>
                    </a:ext>
                  </a:extLst>
                </a:gridCol>
                <a:gridCol w="342000">
                  <a:extLst>
                    <a:ext uri="{9D8B030D-6E8A-4147-A177-3AD203B41FA5}">
                      <a16:colId xmlns:a16="http://schemas.microsoft.com/office/drawing/2014/main" val="3416629812"/>
                    </a:ext>
                  </a:extLst>
                </a:gridCol>
                <a:gridCol w="515642">
                  <a:extLst>
                    <a:ext uri="{9D8B030D-6E8A-4147-A177-3AD203B41FA5}">
                      <a16:colId xmlns:a16="http://schemas.microsoft.com/office/drawing/2014/main" val="408870913"/>
                    </a:ext>
                  </a:extLst>
                </a:gridCol>
              </a:tblGrid>
              <a:tr h="173455">
                <a:tc rowSpan="2">
                  <a:txBody>
                    <a:bodyPr/>
                    <a:lstStyle/>
                    <a:p>
                      <a:pPr algn="ctr" fontAlgn="b">
                        <a:lnSpc>
                          <a:spcPts val="1200"/>
                        </a:lnSpc>
                      </a:pPr>
                      <a:r>
                        <a:rPr lang="ja-JP" altLang="en-US" sz="1100" u="none" strike="noStrike" baseline="0">
                          <a:effectLst/>
                          <a:latin typeface="BIZ UDゴシック" panose="020B0400000000000000" pitchFamily="49" charset="-128"/>
                          <a:ea typeface="BIZ UDゴシック" panose="020B0400000000000000" pitchFamily="49" charset="-128"/>
                        </a:rPr>
                        <a:t>健全度</a:t>
                      </a:r>
                      <a:endParaRPr lang="en-US" altLang="ja-JP" sz="1100" u="none" strike="noStrike" baseline="0">
                        <a:effectLst/>
                        <a:latin typeface="BIZ UDゴシック" panose="020B0400000000000000" pitchFamily="49" charset="-128"/>
                        <a:ea typeface="BIZ UDゴシック" panose="020B0400000000000000" pitchFamily="49" charset="-128"/>
                      </a:endParaRPr>
                    </a:p>
                    <a:p>
                      <a:pPr algn="ctr" fontAlgn="b">
                        <a:lnSpc>
                          <a:spcPts val="1200"/>
                        </a:lnSpc>
                      </a:pP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a:t>
                      </a:r>
                      <a:r>
                        <a:rPr lang="ja-JP" altLang="en-US" sz="1100" u="none" strike="noStrike" baseline="0">
                          <a:effectLst/>
                          <a:latin typeface="BIZ UDゴシック" panose="020B0400000000000000" pitchFamily="49" charset="-128"/>
                          <a:ea typeface="BIZ UDゴシック" panose="020B0400000000000000" pitchFamily="49" charset="-128"/>
                        </a:rPr>
                        <a:t>回目 → </a:t>
                      </a:r>
                      <a:r>
                        <a:rPr lang="en-US" altLang="ja-JP" sz="1100" u="none" strike="noStrike" baseline="0">
                          <a:effectLst/>
                          <a:latin typeface="BIZ UDゴシック" panose="020B0400000000000000" pitchFamily="49" charset="-128"/>
                          <a:ea typeface="BIZ UDゴシック" panose="020B0400000000000000" pitchFamily="49" charset="-128"/>
                        </a:rPr>
                        <a:t>2</a:t>
                      </a:r>
                      <a:r>
                        <a:rPr lang="ja-JP" altLang="en-US" sz="1100" u="none" strike="noStrike" baseline="0">
                          <a:effectLst/>
                          <a:latin typeface="BIZ UDゴシック" panose="020B0400000000000000" pitchFamily="49" charset="-128"/>
                          <a:ea typeface="BIZ UDゴシック" panose="020B0400000000000000" pitchFamily="49" charset="-128"/>
                        </a:rPr>
                        <a:t>回目）　</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b">
                        <a:lnSpc>
                          <a:spcPts val="1200"/>
                        </a:lnSpc>
                      </a:pPr>
                      <a:r>
                        <a:rPr lang="ja-JP" altLang="en-US" sz="1100" u="none" strike="noStrike" baseline="0">
                          <a:effectLst/>
                          <a:latin typeface="BIZ UDゴシック" panose="020B0400000000000000" pitchFamily="49" charset="-128"/>
                          <a:ea typeface="BIZ UDゴシック" panose="020B0400000000000000" pitchFamily="49" charset="-128"/>
                        </a:rPr>
                        <a:t>点検間隔（年）</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lnSpc>
                          <a:spcPts val="1200"/>
                        </a:lnSpc>
                      </a:pPr>
                      <a:r>
                        <a:rPr lang="ja-JP" altLang="en-US" sz="1100" u="none" strike="noStrike" baseline="0">
                          <a:effectLst/>
                          <a:latin typeface="BIZ UDゴシック" panose="020B0400000000000000" pitchFamily="49" charset="-128"/>
                          <a:ea typeface="BIZ UDゴシック" panose="020B0400000000000000" pitchFamily="49" charset="-128"/>
                        </a:rPr>
                        <a:t>計</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2134823"/>
                  </a:ext>
                </a:extLst>
              </a:tr>
              <a:tr h="173455">
                <a:tc vMerge="1">
                  <a:txBody>
                    <a:bodyPr/>
                    <a:lstStyle/>
                    <a:p>
                      <a:endParaRPr kumimoji="1" lang="ja-JP" altLang="en-US"/>
                    </a:p>
                  </a:txBody>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3</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4</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5</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857844160"/>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 → 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225</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227</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026137"/>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 → 80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90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43</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46</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198334"/>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 → 70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80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6</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7</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114289"/>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 → 60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70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2</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16654"/>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90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100 → 50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60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82037"/>
                  </a:ext>
                </a:extLst>
              </a:tr>
              <a:tr h="173455">
                <a:tc>
                  <a:txBody>
                    <a:bodyPr/>
                    <a:lstStyle/>
                    <a:p>
                      <a:pPr algn="ctr" fontAlgn="b">
                        <a:lnSpc>
                          <a:spcPts val="1200"/>
                        </a:lnSpc>
                      </a:pPr>
                      <a:r>
                        <a:rPr lang="en-US" altLang="ja-JP" sz="1100" u="none" strike="noStrike" baseline="0">
                          <a:effectLst/>
                          <a:highlight>
                            <a:srgbClr val="A6A6A6"/>
                          </a:highlight>
                          <a:latin typeface="BIZ UDゴシック" panose="020B0400000000000000" pitchFamily="49" charset="-128"/>
                          <a:ea typeface="BIZ UDゴシック" panose="020B0400000000000000" pitchFamily="49" charset="-128"/>
                        </a:rPr>
                        <a:t>80</a:t>
                      </a:r>
                      <a:r>
                        <a:rPr lang="ja-JP" altLang="en-US" sz="1100" u="none" strike="noStrike" baseline="0">
                          <a:effectLst/>
                          <a:highlight>
                            <a:srgbClr val="A6A6A6"/>
                          </a:highlight>
                          <a:latin typeface="BIZ UDゴシック" panose="020B0400000000000000" pitchFamily="49" charset="-128"/>
                          <a:ea typeface="BIZ UDゴシック" panose="020B0400000000000000" pitchFamily="49" charset="-128"/>
                        </a:rPr>
                        <a:t>～</a:t>
                      </a:r>
                      <a:r>
                        <a:rPr lang="en-US" altLang="ja-JP" sz="1100" u="none" strike="noStrike" baseline="0">
                          <a:effectLst/>
                          <a:highlight>
                            <a:srgbClr val="A6A6A6"/>
                          </a:highlight>
                          <a:latin typeface="BIZ UDゴシック" panose="020B0400000000000000" pitchFamily="49" charset="-128"/>
                          <a:ea typeface="BIZ UDゴシック" panose="020B0400000000000000" pitchFamily="49" charset="-128"/>
                        </a:rPr>
                        <a:t>90 → 90</a:t>
                      </a:r>
                      <a:r>
                        <a:rPr lang="ja-JP" altLang="en-US" sz="1100" u="none" strike="noStrike" baseline="0">
                          <a:effectLst/>
                          <a:highlight>
                            <a:srgbClr val="A6A6A6"/>
                          </a:highlight>
                          <a:latin typeface="BIZ UDゴシック" panose="020B0400000000000000" pitchFamily="49" charset="-128"/>
                          <a:ea typeface="BIZ UDゴシック" panose="020B0400000000000000" pitchFamily="49" charset="-128"/>
                        </a:rPr>
                        <a:t>～</a:t>
                      </a:r>
                      <a:r>
                        <a:rPr lang="en-US" altLang="ja-JP" sz="1100" u="none" strike="noStrike" baseline="0">
                          <a:effectLst/>
                          <a:highlight>
                            <a:srgbClr val="A6A6A6"/>
                          </a:highlight>
                          <a:latin typeface="BIZ UDゴシック" panose="020B0400000000000000" pitchFamily="49" charset="-128"/>
                          <a:ea typeface="BIZ UDゴシック" panose="020B0400000000000000" pitchFamily="49" charset="-128"/>
                        </a:rPr>
                        <a:t>100</a:t>
                      </a:r>
                      <a:endParaRPr lang="en-US" altLang="ja-JP" sz="1100" b="0" i="0" u="none" strike="noStrike" baseline="0">
                        <a:solidFill>
                          <a:srgbClr val="000000"/>
                        </a:solidFill>
                        <a:effectLst/>
                        <a:highlight>
                          <a:srgbClr val="A6A6A6"/>
                        </a:highligh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6">
                  <a:txBody>
                    <a:bodyPr/>
                    <a:lstStyle/>
                    <a:p>
                      <a:pPr algn="ctr" fontAlgn="b">
                        <a:lnSpc>
                          <a:spcPts val="1200"/>
                        </a:lnSpc>
                      </a:pPr>
                      <a:r>
                        <a:rPr lang="ja-JP" altLang="en-US" sz="1100" b="0" i="0" u="none" strike="noStrike" baseline="0">
                          <a:solidFill>
                            <a:srgbClr val="000000"/>
                          </a:solidFill>
                          <a:effectLst/>
                          <a:highlight>
                            <a:srgbClr val="A6A6A6"/>
                          </a:highlight>
                          <a:latin typeface="BIZ UDゴシック" panose="020B0400000000000000" pitchFamily="49" charset="-128"/>
                          <a:ea typeface="BIZ UDゴシック" panose="020B0400000000000000" pitchFamily="49" charset="-128"/>
                        </a:rPr>
                        <a:t>除外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69285621"/>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80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90 → 80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90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4</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78</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82</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926599"/>
                  </a:ext>
                </a:extLst>
              </a:tr>
              <a:tr h="173455">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80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90 → 70</a:t>
                      </a:r>
                      <a:r>
                        <a:rPr lang="ja-JP" altLang="en-US" sz="1100" u="none" strike="noStrike" baseline="0">
                          <a:effectLst/>
                          <a:latin typeface="BIZ UDゴシック" panose="020B0400000000000000" pitchFamily="49" charset="-128"/>
                          <a:ea typeface="BIZ UDゴシック" panose="020B0400000000000000" pitchFamily="49" charset="-128"/>
                        </a:rPr>
                        <a:t>～</a:t>
                      </a:r>
                      <a:r>
                        <a:rPr lang="en-US" altLang="ja-JP" sz="1100" u="none" strike="noStrike" baseline="0">
                          <a:effectLst/>
                          <a:latin typeface="BIZ UDゴシック" panose="020B0400000000000000" pitchFamily="49" charset="-128"/>
                          <a:ea typeface="BIZ UDゴシック" panose="020B0400000000000000" pitchFamily="49" charset="-128"/>
                        </a:rPr>
                        <a:t>80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0</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u="none" strike="noStrike" baseline="0">
                          <a:effectLst/>
                          <a:latin typeface="BIZ UDゴシック" panose="020B0400000000000000" pitchFamily="49" charset="-128"/>
                          <a:ea typeface="BIZ UDゴシック" panose="020B0400000000000000" pitchFamily="49" charset="-128"/>
                        </a:rPr>
                        <a:t>17</a:t>
                      </a:r>
                      <a:endPar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ts val="1200"/>
                        </a:lnSpc>
                      </a:pPr>
                      <a:r>
                        <a:rPr lang="en-US" altLang="ja-JP" sz="1100" b="0" i="0" u="none" strike="noStrike" baseline="0">
                          <a:solidFill>
                            <a:srgbClr val="000000"/>
                          </a:solidFill>
                          <a:effectLst/>
                          <a:latin typeface="BIZ UDゴシック" panose="020B0400000000000000" pitchFamily="49" charset="-128"/>
                          <a:ea typeface="BIZ UDゴシック" panose="020B0400000000000000" pitchFamily="49" charset="-128"/>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189178"/>
                  </a:ext>
                </a:extLst>
              </a:tr>
            </a:tbl>
          </a:graphicData>
        </a:graphic>
      </p:graphicFrame>
      <p:sp>
        <p:nvSpPr>
          <p:cNvPr id="13" name="テキスト ボックス 12">
            <a:extLst>
              <a:ext uri="{FF2B5EF4-FFF2-40B4-BE49-F238E27FC236}">
                <a16:creationId xmlns:a16="http://schemas.microsoft.com/office/drawing/2014/main" id="{80BF1A19-0E01-FDDA-65F8-89EE9B99E6D7}"/>
              </a:ext>
            </a:extLst>
          </p:cNvPr>
          <p:cNvSpPr txBox="1"/>
          <p:nvPr/>
        </p:nvSpPr>
        <p:spPr>
          <a:xfrm>
            <a:off x="6631410" y="3441094"/>
            <a:ext cx="323165" cy="260649"/>
          </a:xfrm>
          <a:prstGeom prst="rect">
            <a:avLst/>
          </a:prstGeom>
          <a:noFill/>
        </p:spPr>
        <p:txBody>
          <a:bodyPr vert="eaVert" wrap="none" rtlCol="0">
            <a:spAutoFit/>
          </a:bodyPr>
          <a:lstStyle/>
          <a:p>
            <a:r>
              <a:rPr kumimoji="1" lang="ja-JP" altLang="en-US" sz="900" b="1">
                <a:latin typeface="+mj-ea"/>
                <a:ea typeface="+mj-ea"/>
              </a:rPr>
              <a:t>・・・</a:t>
            </a:r>
          </a:p>
        </p:txBody>
      </p:sp>
      <p:sp>
        <p:nvSpPr>
          <p:cNvPr id="15" name="テキスト ボックス 14">
            <a:extLst>
              <a:ext uri="{FF2B5EF4-FFF2-40B4-BE49-F238E27FC236}">
                <a16:creationId xmlns:a16="http://schemas.microsoft.com/office/drawing/2014/main" id="{A1FE451E-C3E0-B2CF-CC1E-E0E4B5964080}"/>
              </a:ext>
            </a:extLst>
          </p:cNvPr>
          <p:cNvSpPr txBox="1"/>
          <p:nvPr/>
        </p:nvSpPr>
        <p:spPr>
          <a:xfrm>
            <a:off x="4760258" y="1368771"/>
            <a:ext cx="4024525" cy="307777"/>
          </a:xfrm>
          <a:prstGeom prst="rect">
            <a:avLst/>
          </a:prstGeom>
          <a:noFill/>
        </p:spPr>
        <p:txBody>
          <a:bodyPr wrap="square" rtlCol="0">
            <a:spAutoFit/>
          </a:bodyPr>
          <a:lstStyle/>
          <a:p>
            <a:pPr algn="ctr"/>
            <a:r>
              <a:rPr kumimoji="1" lang="ja-JP" altLang="en-US" sz="1400">
                <a:latin typeface="BIZ UDゴシック" panose="020B0400000000000000" pitchFamily="49" charset="-128"/>
                <a:ea typeface="BIZ UDゴシック" panose="020B0400000000000000" pitchFamily="49" charset="-128"/>
              </a:rPr>
              <a:t>表１　劣化曲線作成用の入力データイメージ</a:t>
            </a:r>
          </a:p>
        </p:txBody>
      </p:sp>
      <p:pic>
        <p:nvPicPr>
          <p:cNvPr id="23" name="図 22">
            <a:extLst>
              <a:ext uri="{FF2B5EF4-FFF2-40B4-BE49-F238E27FC236}">
                <a16:creationId xmlns:a16="http://schemas.microsoft.com/office/drawing/2014/main" id="{F40E5CF3-11DF-E791-C373-9D619EC0A4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32" t="4586" r="1539"/>
          <a:stretch/>
        </p:blipFill>
        <p:spPr>
          <a:xfrm>
            <a:off x="5558445" y="4923743"/>
            <a:ext cx="3251589" cy="1224000"/>
          </a:xfrm>
          <a:prstGeom prst="rect">
            <a:avLst/>
          </a:prstGeom>
        </p:spPr>
      </p:pic>
      <p:sp>
        <p:nvSpPr>
          <p:cNvPr id="24" name="テキスト ボックス 23">
            <a:extLst>
              <a:ext uri="{FF2B5EF4-FFF2-40B4-BE49-F238E27FC236}">
                <a16:creationId xmlns:a16="http://schemas.microsoft.com/office/drawing/2014/main" id="{5F92FFF2-1C66-DB08-0068-545E1D545987}"/>
              </a:ext>
            </a:extLst>
          </p:cNvPr>
          <p:cNvSpPr txBox="1"/>
          <p:nvPr/>
        </p:nvSpPr>
        <p:spPr>
          <a:xfrm>
            <a:off x="4743459" y="4103063"/>
            <a:ext cx="4134465" cy="307777"/>
          </a:xfrm>
          <a:prstGeom prst="rect">
            <a:avLst/>
          </a:prstGeom>
          <a:noFill/>
        </p:spPr>
        <p:txBody>
          <a:bodyPr wrap="none" rtlCol="0">
            <a:spAutoFit/>
          </a:bodyPr>
          <a:lstStyle/>
          <a:p>
            <a:pPr algn="ctr"/>
            <a:r>
              <a:rPr kumimoji="1" lang="ja-JP" altLang="en-US" sz="1400">
                <a:latin typeface="BIZ UDゴシック" panose="020B0400000000000000" pitchFamily="49" charset="-128"/>
                <a:ea typeface="BIZ UDゴシック" panose="020B0400000000000000" pitchFamily="49" charset="-128"/>
              </a:rPr>
              <a:t>表２　健全度の推移確率</a:t>
            </a:r>
            <a:r>
              <a:rPr lang="ja-JP" altLang="en-US" sz="1400">
                <a:latin typeface="BIZ UDゴシック" panose="020B0400000000000000" pitchFamily="49" charset="-128"/>
                <a:ea typeface="BIZ UDゴシック" panose="020B0400000000000000" pitchFamily="49" charset="-128"/>
              </a:rPr>
              <a:t>行列</a:t>
            </a:r>
            <a:r>
              <a:rPr kumimoji="1" lang="ja-JP" altLang="en-US" sz="1400">
                <a:latin typeface="BIZ UDゴシック" panose="020B0400000000000000" pitchFamily="49" charset="-128"/>
                <a:ea typeface="BIZ UDゴシック" panose="020B0400000000000000" pitchFamily="49" charset="-128"/>
              </a:rPr>
              <a:t>の推定結果イメージ</a:t>
            </a:r>
          </a:p>
        </p:txBody>
      </p:sp>
      <p:sp>
        <p:nvSpPr>
          <p:cNvPr id="25" name="左中かっこ 24">
            <a:extLst>
              <a:ext uri="{FF2B5EF4-FFF2-40B4-BE49-F238E27FC236}">
                <a16:creationId xmlns:a16="http://schemas.microsoft.com/office/drawing/2014/main" id="{822921CD-90F8-F96E-BA7C-343117792103}"/>
              </a:ext>
            </a:extLst>
          </p:cNvPr>
          <p:cNvSpPr/>
          <p:nvPr/>
        </p:nvSpPr>
        <p:spPr>
          <a:xfrm>
            <a:off x="5236441" y="5166360"/>
            <a:ext cx="251460" cy="828000"/>
          </a:xfrm>
          <a:prstGeom prst="leftBrace">
            <a:avLst>
              <a:gd name="adj1" fmla="val 3594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B995888-04A0-A9A5-B69E-53B70F1216E3}"/>
              </a:ext>
            </a:extLst>
          </p:cNvPr>
          <p:cNvSpPr txBox="1"/>
          <p:nvPr/>
        </p:nvSpPr>
        <p:spPr>
          <a:xfrm>
            <a:off x="4667054" y="5441860"/>
            <a:ext cx="569387" cy="276999"/>
          </a:xfrm>
          <a:prstGeom prst="rect">
            <a:avLst/>
          </a:prstGeom>
          <a:noFill/>
        </p:spPr>
        <p:txBody>
          <a:bodyPr wrap="none" rtlCol="0">
            <a:spAutoFit/>
          </a:bodyPr>
          <a:lstStyle/>
          <a:p>
            <a:r>
              <a:rPr lang="en-US" altLang="ja-JP" sz="1200">
                <a:latin typeface="BIZ UDゴシック" panose="020B0400000000000000" pitchFamily="49" charset="-128"/>
                <a:ea typeface="BIZ UDゴシック" panose="020B0400000000000000" pitchFamily="49" charset="-128"/>
              </a:rPr>
              <a:t>1</a:t>
            </a:r>
            <a:r>
              <a:rPr lang="ja-JP" altLang="en-US" sz="1200">
                <a:latin typeface="BIZ UDゴシック" panose="020B0400000000000000" pitchFamily="49" charset="-128"/>
                <a:ea typeface="BIZ UDゴシック" panose="020B0400000000000000" pitchFamily="49" charset="-128"/>
              </a:rPr>
              <a:t>回目</a:t>
            </a:r>
            <a:endParaRPr kumimoji="1" lang="ja-JP" altLang="en-US" sz="1200">
              <a:latin typeface="BIZ UDゴシック" panose="020B0400000000000000" pitchFamily="49" charset="-128"/>
              <a:ea typeface="BIZ UDゴシック" panose="020B0400000000000000" pitchFamily="49" charset="-128"/>
            </a:endParaRPr>
          </a:p>
        </p:txBody>
      </p:sp>
      <p:sp>
        <p:nvSpPr>
          <p:cNvPr id="27" name="左中かっこ 26">
            <a:extLst>
              <a:ext uri="{FF2B5EF4-FFF2-40B4-BE49-F238E27FC236}">
                <a16:creationId xmlns:a16="http://schemas.microsoft.com/office/drawing/2014/main" id="{5F37165A-D440-0B4D-520B-3391B4FC7BA6}"/>
              </a:ext>
            </a:extLst>
          </p:cNvPr>
          <p:cNvSpPr/>
          <p:nvPr/>
        </p:nvSpPr>
        <p:spPr>
          <a:xfrm rot="5400000">
            <a:off x="7363054" y="3493504"/>
            <a:ext cx="251460" cy="2592000"/>
          </a:xfrm>
          <a:prstGeom prst="leftBrace">
            <a:avLst>
              <a:gd name="adj1" fmla="val 3594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79ED2D6-D955-1113-63CA-3E6E95A5E057}"/>
              </a:ext>
            </a:extLst>
          </p:cNvPr>
          <p:cNvSpPr txBox="1"/>
          <p:nvPr/>
        </p:nvSpPr>
        <p:spPr>
          <a:xfrm>
            <a:off x="7204090" y="4390728"/>
            <a:ext cx="569387" cy="276999"/>
          </a:xfrm>
          <a:prstGeom prst="rect">
            <a:avLst/>
          </a:prstGeom>
          <a:noFill/>
        </p:spPr>
        <p:txBody>
          <a:bodyPr wrap="none" rtlCol="0">
            <a:spAutoFit/>
          </a:bodyPr>
          <a:lstStyle/>
          <a:p>
            <a:r>
              <a:rPr lang="en-US" altLang="ja-JP" sz="1200">
                <a:latin typeface="BIZ UDゴシック" panose="020B0400000000000000" pitchFamily="49" charset="-128"/>
                <a:ea typeface="BIZ UDゴシック" panose="020B0400000000000000" pitchFamily="49" charset="-128"/>
              </a:rPr>
              <a:t>2</a:t>
            </a:r>
            <a:r>
              <a:rPr lang="ja-JP" altLang="en-US" sz="1200">
                <a:latin typeface="BIZ UDゴシック" panose="020B0400000000000000" pitchFamily="49" charset="-128"/>
                <a:ea typeface="BIZ UDゴシック" panose="020B0400000000000000" pitchFamily="49" charset="-128"/>
              </a:rPr>
              <a:t>回目</a:t>
            </a:r>
            <a:endParaRPr kumimoji="1" lang="ja-JP" altLang="en-US" sz="1200">
              <a:latin typeface="BIZ UDゴシック" panose="020B0400000000000000" pitchFamily="49" charset="-128"/>
              <a:ea typeface="BIZ UDゴシック" panose="020B0400000000000000" pitchFamily="49" charset="-128"/>
            </a:endParaRPr>
          </a:p>
        </p:txBody>
      </p:sp>
      <p:sp>
        <p:nvSpPr>
          <p:cNvPr id="7" name="吹き出し: 四角形 6">
            <a:extLst>
              <a:ext uri="{FF2B5EF4-FFF2-40B4-BE49-F238E27FC236}">
                <a16:creationId xmlns:a16="http://schemas.microsoft.com/office/drawing/2014/main" id="{C0A73D69-19F6-740F-76AB-5D613C1DA3A6}"/>
              </a:ext>
            </a:extLst>
          </p:cNvPr>
          <p:cNvSpPr/>
          <p:nvPr/>
        </p:nvSpPr>
        <p:spPr>
          <a:xfrm>
            <a:off x="5925778" y="6086783"/>
            <a:ext cx="1520499" cy="637026"/>
          </a:xfrm>
          <a:prstGeom prst="wedgeRectCallout">
            <a:avLst>
              <a:gd name="adj1" fmla="val -8424"/>
              <a:gd name="adj2" fmla="val -17375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a:solidFill>
                  <a:schemeClr val="tx1"/>
                </a:solidFill>
                <a:latin typeface="BIZ UDゴシック" panose="020B0400000000000000" pitchFamily="49" charset="-128"/>
                <a:ea typeface="BIZ UDゴシック" panose="020B0400000000000000" pitchFamily="49" charset="-128"/>
              </a:rPr>
              <a:t>1</a:t>
            </a:r>
            <a:r>
              <a:rPr kumimoji="1" lang="ja-JP" altLang="en-US" sz="1050">
                <a:solidFill>
                  <a:schemeClr val="tx1"/>
                </a:solidFill>
                <a:latin typeface="BIZ UDゴシック" panose="020B0400000000000000" pitchFamily="49" charset="-128"/>
                <a:ea typeface="BIZ UDゴシック" panose="020B0400000000000000" pitchFamily="49" charset="-128"/>
              </a:rPr>
              <a:t>回目点検・</a:t>
            </a:r>
            <a:r>
              <a:rPr kumimoji="1" lang="en-US" altLang="ja-JP" sz="1050">
                <a:solidFill>
                  <a:schemeClr val="tx1"/>
                </a:solidFill>
                <a:latin typeface="BIZ UDゴシック" panose="020B0400000000000000" pitchFamily="49" charset="-128"/>
                <a:ea typeface="BIZ UDゴシック" panose="020B0400000000000000" pitchFamily="49" charset="-128"/>
              </a:rPr>
              <a:t>2</a:t>
            </a:r>
            <a:r>
              <a:rPr kumimoji="1" lang="ja-JP" altLang="en-US" sz="1050">
                <a:solidFill>
                  <a:schemeClr val="tx1"/>
                </a:solidFill>
                <a:latin typeface="BIZ UDゴシック" panose="020B0400000000000000" pitchFamily="49" charset="-128"/>
                <a:ea typeface="BIZ UDゴシック" panose="020B0400000000000000" pitchFamily="49" charset="-128"/>
              </a:rPr>
              <a:t>回目点検ともに健全度</a:t>
            </a:r>
            <a:r>
              <a:rPr kumimoji="1" lang="en-US" altLang="ja-JP" sz="1050">
                <a:solidFill>
                  <a:schemeClr val="tx1"/>
                </a:solidFill>
                <a:latin typeface="BIZ UDゴシック" panose="020B0400000000000000" pitchFamily="49" charset="-128"/>
                <a:ea typeface="BIZ UDゴシック" panose="020B0400000000000000" pitchFamily="49" charset="-128"/>
              </a:rPr>
              <a:t>90</a:t>
            </a:r>
            <a:r>
              <a:rPr kumimoji="1" lang="ja-JP" altLang="en-US" sz="1050">
                <a:solidFill>
                  <a:schemeClr val="tx1"/>
                </a:solidFill>
                <a:latin typeface="BIZ UDゴシック" panose="020B0400000000000000" pitchFamily="49" charset="-128"/>
                <a:ea typeface="BIZ UDゴシック" panose="020B0400000000000000" pitchFamily="49" charset="-128"/>
              </a:rPr>
              <a:t>～</a:t>
            </a:r>
            <a:r>
              <a:rPr kumimoji="1" lang="en-US" altLang="ja-JP" sz="1050">
                <a:solidFill>
                  <a:schemeClr val="tx1"/>
                </a:solidFill>
                <a:latin typeface="BIZ UDゴシック" panose="020B0400000000000000" pitchFamily="49" charset="-128"/>
                <a:ea typeface="BIZ UDゴシック" panose="020B0400000000000000" pitchFamily="49" charset="-128"/>
              </a:rPr>
              <a:t>100</a:t>
            </a:r>
            <a:r>
              <a:rPr kumimoji="1" lang="ja-JP" altLang="en-US" sz="1050">
                <a:solidFill>
                  <a:schemeClr val="tx1"/>
                </a:solidFill>
                <a:latin typeface="BIZ UDゴシック" panose="020B0400000000000000" pitchFamily="49" charset="-128"/>
                <a:ea typeface="BIZ UDゴシック" panose="020B0400000000000000" pitchFamily="49" charset="-128"/>
              </a:rPr>
              <a:t>である確率は</a:t>
            </a:r>
            <a:r>
              <a:rPr kumimoji="1" lang="en-US" altLang="ja-JP" sz="1050">
                <a:solidFill>
                  <a:schemeClr val="tx1"/>
                </a:solidFill>
                <a:latin typeface="BIZ UDゴシック" panose="020B0400000000000000" pitchFamily="49" charset="-128"/>
                <a:ea typeface="BIZ UDゴシック" panose="020B0400000000000000" pitchFamily="49" charset="-128"/>
              </a:rPr>
              <a:t>91.14</a:t>
            </a:r>
            <a:r>
              <a:rPr kumimoji="1" lang="ja-JP" altLang="en-US" sz="1050">
                <a:solidFill>
                  <a:schemeClr val="tx1"/>
                </a:solidFill>
                <a:latin typeface="BIZ UDゴシック" panose="020B0400000000000000" pitchFamily="49" charset="-128"/>
                <a:ea typeface="BIZ UDゴシック" panose="020B0400000000000000" pitchFamily="49" charset="-128"/>
              </a:rPr>
              <a:t>％</a:t>
            </a:r>
          </a:p>
        </p:txBody>
      </p:sp>
      <p:sp>
        <p:nvSpPr>
          <p:cNvPr id="9" name="矢印: 右 8">
            <a:extLst>
              <a:ext uri="{FF2B5EF4-FFF2-40B4-BE49-F238E27FC236}">
                <a16:creationId xmlns:a16="http://schemas.microsoft.com/office/drawing/2014/main" id="{10211333-3AF3-C420-1D49-F35ED0B472DB}"/>
              </a:ext>
            </a:extLst>
          </p:cNvPr>
          <p:cNvSpPr/>
          <p:nvPr/>
        </p:nvSpPr>
        <p:spPr>
          <a:xfrm rot="5400000">
            <a:off x="6667263" y="3707847"/>
            <a:ext cx="216000" cy="432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024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16</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１）目標管理水準の検討（劣化曲線の見直し）</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劣化曲線の算出手順</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F5C5CE6C-EB7D-EFE4-F0D3-D2FAB5D4C725}"/>
              </a:ext>
            </a:extLst>
          </p:cNvPr>
          <p:cNvSpPr txBox="1">
            <a:spLocks/>
          </p:cNvSpPr>
          <p:nvPr/>
        </p:nvSpPr>
        <p:spPr>
          <a:xfrm>
            <a:off x="68475" y="1718010"/>
            <a:ext cx="4083049" cy="5771930"/>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◇劣化曲線の算出手順（</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000" indent="-288000">
              <a:lnSpc>
                <a:spcPts val="2500"/>
              </a:lnSpc>
              <a:spcBef>
                <a:spcPts val="300"/>
              </a:spcBef>
              <a:buFont typeface="+mj-ea"/>
              <a:buAutoNum type="circleNumDbPlain" startAt="3"/>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推移確率行列の計算を繰り返し行うことで損傷確率推移図を作成</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startAt="3"/>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startAt="3"/>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startAt="3"/>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
              </a:spcBef>
              <a:buFont typeface="+mj-ea"/>
              <a:buAutoNum type="circleNumDbPlain" startAt="3"/>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78900" indent="-288000">
              <a:lnSpc>
                <a:spcPts val="2500"/>
              </a:lnSpc>
              <a:spcBef>
                <a:spcPts val="3000"/>
              </a:spcBef>
              <a:buFont typeface="+mj-ea"/>
              <a:buAutoNum type="circleNumDbPlain" startAt="3"/>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損傷確率推移図を基に平均劣化曲線を作成</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A1FE451E-C3E0-B2CF-CC1E-E0E4B5964080}"/>
              </a:ext>
            </a:extLst>
          </p:cNvPr>
          <p:cNvSpPr txBox="1"/>
          <p:nvPr/>
        </p:nvSpPr>
        <p:spPr>
          <a:xfrm>
            <a:off x="5277669" y="1467831"/>
            <a:ext cx="2698175" cy="307777"/>
          </a:xfrm>
          <a:prstGeom prst="rect">
            <a:avLst/>
          </a:prstGeom>
          <a:noFill/>
        </p:spPr>
        <p:txBody>
          <a:bodyPr wrap="none" rtlCol="0">
            <a:spAutoFit/>
          </a:bodyPr>
          <a:lstStyle/>
          <a:p>
            <a:pPr algn="ct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表３　損傷確率推移図</a:t>
            </a:r>
            <a:r>
              <a:rPr kumimoji="1" lang="ja-JP" altLang="en-US" sz="1400">
                <a:latin typeface="BIZ UDゴシック" panose="020B0400000000000000" pitchFamily="49" charset="-128"/>
                <a:ea typeface="BIZ UDゴシック" panose="020B0400000000000000" pitchFamily="49" charset="-128"/>
              </a:rPr>
              <a:t>イメージ</a:t>
            </a:r>
          </a:p>
        </p:txBody>
      </p:sp>
      <p:grpSp>
        <p:nvGrpSpPr>
          <p:cNvPr id="9" name="グループ化 8">
            <a:extLst>
              <a:ext uri="{FF2B5EF4-FFF2-40B4-BE49-F238E27FC236}">
                <a16:creationId xmlns:a16="http://schemas.microsoft.com/office/drawing/2014/main" id="{0E64159B-7921-0FF4-D053-2C550B0C3A72}"/>
              </a:ext>
            </a:extLst>
          </p:cNvPr>
          <p:cNvGrpSpPr/>
          <p:nvPr/>
        </p:nvGrpSpPr>
        <p:grpSpPr>
          <a:xfrm>
            <a:off x="4328159" y="1775608"/>
            <a:ext cx="4615788" cy="2209437"/>
            <a:chOff x="4404359" y="1775608"/>
            <a:chExt cx="4615788" cy="2209437"/>
          </a:xfrm>
        </p:grpSpPr>
        <p:pic>
          <p:nvPicPr>
            <p:cNvPr id="7" name="図 6">
              <a:extLst>
                <a:ext uri="{FF2B5EF4-FFF2-40B4-BE49-F238E27FC236}">
                  <a16:creationId xmlns:a16="http://schemas.microsoft.com/office/drawing/2014/main" id="{781DDF4D-56E1-7F18-4262-B8A316859C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04359" y="1775608"/>
              <a:ext cx="4587241" cy="2160000"/>
            </a:xfrm>
            <a:prstGeom prst="rect">
              <a:avLst/>
            </a:prstGeom>
          </p:spPr>
        </p:pic>
        <p:sp>
          <p:nvSpPr>
            <p:cNvPr id="4" name="正方形/長方形 3">
              <a:extLst>
                <a:ext uri="{FF2B5EF4-FFF2-40B4-BE49-F238E27FC236}">
                  <a16:creationId xmlns:a16="http://schemas.microsoft.com/office/drawing/2014/main" id="{433C8F21-98BA-4702-2F4A-9DFA54FDD379}"/>
                </a:ext>
              </a:extLst>
            </p:cNvPr>
            <p:cNvSpPr/>
            <p:nvPr/>
          </p:nvSpPr>
          <p:spPr>
            <a:xfrm>
              <a:off x="7688147" y="3755588"/>
              <a:ext cx="1332000" cy="2294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24EB56D9-D308-8596-166C-69A650C47DA5}"/>
              </a:ext>
            </a:extLst>
          </p:cNvPr>
          <p:cNvSpPr txBox="1"/>
          <p:nvPr/>
        </p:nvSpPr>
        <p:spPr>
          <a:xfrm>
            <a:off x="5305042" y="4087823"/>
            <a:ext cx="2518639" cy="307777"/>
          </a:xfrm>
          <a:prstGeom prst="rect">
            <a:avLst/>
          </a:prstGeom>
          <a:noFill/>
        </p:spPr>
        <p:txBody>
          <a:bodyPr wrap="none" rtlCol="0">
            <a:spAutoFit/>
          </a:bodyPr>
          <a:lstStyle/>
          <a:p>
            <a:pPr algn="ctr"/>
            <a:r>
              <a:rPr lang="ja-JP" altLang="en-US" sz="1400">
                <a:latin typeface="BIZ UDゴシック" panose="020B0400000000000000" pitchFamily="49" charset="-128"/>
                <a:ea typeface="BIZ UDゴシック" panose="020B0400000000000000" pitchFamily="49" charset="-128"/>
              </a:rPr>
              <a:t>表４　平均劣化曲線</a:t>
            </a:r>
            <a:r>
              <a:rPr kumimoji="1" lang="ja-JP" altLang="en-US" sz="1400">
                <a:latin typeface="BIZ UDゴシック" panose="020B0400000000000000" pitchFamily="49" charset="-128"/>
                <a:ea typeface="BIZ UDゴシック" panose="020B0400000000000000" pitchFamily="49" charset="-128"/>
              </a:rPr>
              <a:t>イメージ</a:t>
            </a:r>
          </a:p>
        </p:txBody>
      </p:sp>
      <p:cxnSp>
        <p:nvCxnSpPr>
          <p:cNvPr id="17" name="直線コネクタ 16">
            <a:extLst>
              <a:ext uri="{FF2B5EF4-FFF2-40B4-BE49-F238E27FC236}">
                <a16:creationId xmlns:a16="http://schemas.microsoft.com/office/drawing/2014/main" id="{AAF4BBF7-81E4-B7FD-9C44-3EA1BEC91362}"/>
              </a:ext>
            </a:extLst>
          </p:cNvPr>
          <p:cNvCxnSpPr/>
          <p:nvPr/>
        </p:nvCxnSpPr>
        <p:spPr>
          <a:xfrm>
            <a:off x="4969328" y="2813413"/>
            <a:ext cx="3069772"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42C4EA65-8A04-BAF8-A37C-B7675AEAA3ED}"/>
              </a:ext>
            </a:extLst>
          </p:cNvPr>
          <p:cNvPicPr>
            <a:picLocks noChangeAspect="1"/>
          </p:cNvPicPr>
          <p:nvPr/>
        </p:nvPicPr>
        <p:blipFill>
          <a:blip r:embed="rId4"/>
          <a:stretch>
            <a:fillRect/>
          </a:stretch>
        </p:blipFill>
        <p:spPr>
          <a:xfrm>
            <a:off x="4244131" y="4391949"/>
            <a:ext cx="4436285" cy="2124000"/>
          </a:xfrm>
          <a:prstGeom prst="rect">
            <a:avLst/>
          </a:prstGeom>
        </p:spPr>
      </p:pic>
      <p:grpSp>
        <p:nvGrpSpPr>
          <p:cNvPr id="26" name="グループ化 25">
            <a:extLst>
              <a:ext uri="{FF2B5EF4-FFF2-40B4-BE49-F238E27FC236}">
                <a16:creationId xmlns:a16="http://schemas.microsoft.com/office/drawing/2014/main" id="{659FBDCF-0348-E62F-30EE-551960F090E2}"/>
              </a:ext>
            </a:extLst>
          </p:cNvPr>
          <p:cNvGrpSpPr/>
          <p:nvPr/>
        </p:nvGrpSpPr>
        <p:grpSpPr>
          <a:xfrm>
            <a:off x="4789487" y="4494895"/>
            <a:ext cx="3780000" cy="612000"/>
            <a:chOff x="133816" y="4498546"/>
            <a:chExt cx="3780000" cy="612000"/>
          </a:xfrm>
        </p:grpSpPr>
        <p:sp>
          <p:nvSpPr>
            <p:cNvPr id="21" name="正方形/長方形 20">
              <a:extLst>
                <a:ext uri="{FF2B5EF4-FFF2-40B4-BE49-F238E27FC236}">
                  <a16:creationId xmlns:a16="http://schemas.microsoft.com/office/drawing/2014/main" id="{A390A64E-BA42-1F1D-BD84-BB99B8539CB4}"/>
                </a:ext>
              </a:extLst>
            </p:cNvPr>
            <p:cNvSpPr/>
            <p:nvPr/>
          </p:nvSpPr>
          <p:spPr>
            <a:xfrm>
              <a:off x="134762" y="4498546"/>
              <a:ext cx="3779054" cy="307702"/>
            </a:xfrm>
            <a:prstGeom prst="rect">
              <a:avLst/>
            </a:prstGeom>
            <a:solidFill>
              <a:srgbClr val="66FF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正方形/長方形 21">
              <a:extLst>
                <a:ext uri="{FF2B5EF4-FFF2-40B4-BE49-F238E27FC236}">
                  <a16:creationId xmlns:a16="http://schemas.microsoft.com/office/drawing/2014/main" id="{96010740-17B7-EA12-0A50-6EF3EF60AC3C}"/>
                </a:ext>
              </a:extLst>
            </p:cNvPr>
            <p:cNvSpPr/>
            <p:nvPr/>
          </p:nvSpPr>
          <p:spPr>
            <a:xfrm>
              <a:off x="133816" y="4802844"/>
              <a:ext cx="3779054" cy="307702"/>
            </a:xfrm>
            <a:prstGeom prst="rect">
              <a:avLst/>
            </a:prstGeom>
            <a:solidFill>
              <a:srgbClr val="99FF99">
                <a:alpha val="29804"/>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aphicFrame>
        <p:nvGraphicFramePr>
          <p:cNvPr id="14" name="表 13">
            <a:extLst>
              <a:ext uri="{FF2B5EF4-FFF2-40B4-BE49-F238E27FC236}">
                <a16:creationId xmlns:a16="http://schemas.microsoft.com/office/drawing/2014/main" id="{1E2CBC74-74BB-BCB4-C559-EBF1AE71A735}"/>
              </a:ext>
            </a:extLst>
          </p:cNvPr>
          <p:cNvGraphicFramePr>
            <a:graphicFrameLocks noGrp="1"/>
          </p:cNvGraphicFramePr>
          <p:nvPr/>
        </p:nvGraphicFramePr>
        <p:xfrm>
          <a:off x="7410264" y="4603975"/>
          <a:ext cx="1008000" cy="100584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197822042"/>
                    </a:ext>
                  </a:extLst>
                </a:gridCol>
                <a:gridCol w="504000">
                  <a:extLst>
                    <a:ext uri="{9D8B030D-6E8A-4147-A177-3AD203B41FA5}">
                      <a16:colId xmlns:a16="http://schemas.microsoft.com/office/drawing/2014/main" val="505129331"/>
                    </a:ext>
                  </a:extLst>
                </a:gridCol>
              </a:tblGrid>
              <a:tr h="144000">
                <a:tc>
                  <a:txBody>
                    <a:bodyPr/>
                    <a:lstStyle/>
                    <a:p>
                      <a:pPr algn="ctr">
                        <a:lnSpc>
                          <a:spcPts val="600"/>
                        </a:lnSpc>
                      </a:pPr>
                      <a:r>
                        <a:rPr kumimoji="1" lang="ja-JP" altLang="en-US" sz="800">
                          <a:solidFill>
                            <a:schemeClr val="tx1"/>
                          </a:solidFill>
                          <a:latin typeface="BIZ UDゴシック" panose="020B0400000000000000" pitchFamily="49" charset="-128"/>
                          <a:ea typeface="BIZ UDゴシック" panose="020B0400000000000000" pitchFamily="49"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ja-JP" altLang="en-US" sz="800">
                          <a:solidFill>
                            <a:schemeClr val="tx1"/>
                          </a:solidFill>
                          <a:latin typeface="BIZ UDゴシック" panose="020B0400000000000000" pitchFamily="49" charset="-128"/>
                          <a:ea typeface="BIZ UDゴシック" panose="020B0400000000000000" pitchFamily="49" charset="-128"/>
                        </a:rPr>
                        <a:t>年数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5113117"/>
                  </a:ext>
                </a:extLst>
              </a:tr>
              <a:tr h="144000">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100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757731"/>
                  </a:ext>
                </a:extLst>
              </a:tr>
              <a:tr h="144000">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90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11</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763787"/>
                  </a:ext>
                </a:extLst>
              </a:tr>
              <a:tr h="144000">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80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33</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5931682"/>
                  </a:ext>
                </a:extLst>
              </a:tr>
              <a:tr h="144000">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70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40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7580879"/>
                  </a:ext>
                </a:extLst>
              </a:tr>
              <a:tr h="144000">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60</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600"/>
                        </a:lnSpc>
                      </a:pPr>
                      <a:r>
                        <a:rPr kumimoji="1" lang="en-US" altLang="ja-JP" sz="800">
                          <a:solidFill>
                            <a:schemeClr val="tx1"/>
                          </a:solidFill>
                          <a:latin typeface="BIZ UDゴシック" panose="020B0400000000000000" pitchFamily="49" charset="-128"/>
                          <a:ea typeface="BIZ UDゴシック" panose="020B0400000000000000" pitchFamily="49" charset="-128"/>
                        </a:rPr>
                        <a:t>44</a:t>
                      </a:r>
                      <a:endParaRPr kumimoji="1" lang="ja-JP" altLang="en-US" sz="8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611063"/>
                  </a:ext>
                </a:extLst>
              </a:tr>
            </a:tbl>
          </a:graphicData>
        </a:graphic>
      </p:graphicFrame>
      <p:cxnSp>
        <p:nvCxnSpPr>
          <p:cNvPr id="29" name="直線コネクタ 28">
            <a:extLst>
              <a:ext uri="{FF2B5EF4-FFF2-40B4-BE49-F238E27FC236}">
                <a16:creationId xmlns:a16="http://schemas.microsoft.com/office/drawing/2014/main" id="{6F18EC1F-BEE0-57A3-4E2D-8E9214DB57EB}"/>
              </a:ext>
            </a:extLst>
          </p:cNvPr>
          <p:cNvCxnSpPr>
            <a:cxnSpLocks/>
          </p:cNvCxnSpPr>
          <p:nvPr/>
        </p:nvCxnSpPr>
        <p:spPr>
          <a:xfrm>
            <a:off x="4789487" y="4485371"/>
            <a:ext cx="408782" cy="304298"/>
          </a:xfrm>
          <a:prstGeom prst="line">
            <a:avLst/>
          </a:prstGeom>
          <a:ln w="19050">
            <a:solidFill>
              <a:schemeClr val="accent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443F16D-E3CA-2252-3E01-FE05876DC90E}"/>
              </a:ext>
            </a:extLst>
          </p:cNvPr>
          <p:cNvCxnSpPr>
            <a:cxnSpLocks/>
          </p:cNvCxnSpPr>
          <p:nvPr/>
        </p:nvCxnSpPr>
        <p:spPr>
          <a:xfrm>
            <a:off x="6284119" y="5436394"/>
            <a:ext cx="157162" cy="304800"/>
          </a:xfrm>
          <a:prstGeom prst="line">
            <a:avLst/>
          </a:prstGeom>
          <a:ln w="19050">
            <a:solidFill>
              <a:schemeClr val="accent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207FD67-D150-6B0A-AC3D-A62D463AE581}"/>
              </a:ext>
            </a:extLst>
          </p:cNvPr>
          <p:cNvCxnSpPr>
            <a:cxnSpLocks/>
          </p:cNvCxnSpPr>
          <p:nvPr/>
        </p:nvCxnSpPr>
        <p:spPr>
          <a:xfrm>
            <a:off x="6021295" y="5106723"/>
            <a:ext cx="262824" cy="329671"/>
          </a:xfrm>
          <a:prstGeom prst="line">
            <a:avLst/>
          </a:prstGeom>
          <a:ln w="19050">
            <a:solidFill>
              <a:schemeClr val="accent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8ACEE2E-99ED-1C9B-9A19-C386DF834D33}"/>
              </a:ext>
            </a:extLst>
          </p:cNvPr>
          <p:cNvCxnSpPr>
            <a:cxnSpLocks/>
          </p:cNvCxnSpPr>
          <p:nvPr/>
        </p:nvCxnSpPr>
        <p:spPr>
          <a:xfrm>
            <a:off x="5198269" y="4789669"/>
            <a:ext cx="823026" cy="317054"/>
          </a:xfrm>
          <a:prstGeom prst="line">
            <a:avLst/>
          </a:prstGeom>
          <a:ln w="19050">
            <a:solidFill>
              <a:schemeClr val="accent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吹き出し: 四角形 39">
            <a:extLst>
              <a:ext uri="{FF2B5EF4-FFF2-40B4-BE49-F238E27FC236}">
                <a16:creationId xmlns:a16="http://schemas.microsoft.com/office/drawing/2014/main" id="{DADF337B-4855-EB77-0D57-76DB88191DD5}"/>
              </a:ext>
            </a:extLst>
          </p:cNvPr>
          <p:cNvSpPr/>
          <p:nvPr/>
        </p:nvSpPr>
        <p:spPr>
          <a:xfrm>
            <a:off x="6152707" y="1882536"/>
            <a:ext cx="1404000" cy="720000"/>
          </a:xfrm>
          <a:prstGeom prst="wedgeRectCallout">
            <a:avLst>
              <a:gd name="adj1" fmla="val -108971"/>
              <a:gd name="adj2" fmla="val 7615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BIZ UDゴシック" panose="020B0400000000000000" pitchFamily="49" charset="-128"/>
                <a:ea typeface="BIZ UDゴシック" panose="020B0400000000000000" pitchFamily="49" charset="-128"/>
              </a:rPr>
              <a:t>約</a:t>
            </a:r>
            <a:r>
              <a:rPr lang="en-US" altLang="ja-JP" sz="1050" dirty="0">
                <a:solidFill>
                  <a:schemeClr val="tx1"/>
                </a:solidFill>
                <a:latin typeface="BIZ UDゴシック" panose="020B0400000000000000" pitchFamily="49" charset="-128"/>
                <a:ea typeface="BIZ UDゴシック" panose="020B0400000000000000" pitchFamily="49" charset="-128"/>
              </a:rPr>
              <a:t>10</a:t>
            </a:r>
            <a:r>
              <a:rPr lang="ja-JP" altLang="en-US" sz="1050" dirty="0">
                <a:solidFill>
                  <a:schemeClr val="tx1"/>
                </a:solidFill>
                <a:latin typeface="BIZ UDゴシック" panose="020B0400000000000000" pitchFamily="49" charset="-128"/>
                <a:ea typeface="BIZ UDゴシック" panose="020B0400000000000000" pitchFamily="49" charset="-128"/>
              </a:rPr>
              <a:t>年経過すると、全橋梁の</a:t>
            </a:r>
            <a:r>
              <a:rPr lang="en-US" altLang="ja-JP" sz="1050" dirty="0">
                <a:solidFill>
                  <a:schemeClr val="tx1"/>
                </a:solidFill>
                <a:latin typeface="BIZ UDゴシック" panose="020B0400000000000000" pitchFamily="49" charset="-128"/>
                <a:ea typeface="BIZ UDゴシック" panose="020B0400000000000000" pitchFamily="49" charset="-128"/>
              </a:rPr>
              <a:t>6</a:t>
            </a:r>
            <a:r>
              <a:rPr lang="ja-JP" altLang="en-US" sz="1050" dirty="0">
                <a:solidFill>
                  <a:schemeClr val="tx1"/>
                </a:solidFill>
                <a:latin typeface="BIZ UDゴシック" panose="020B0400000000000000" pitchFamily="49" charset="-128"/>
                <a:ea typeface="BIZ UDゴシック" panose="020B0400000000000000" pitchFamily="49" charset="-128"/>
              </a:rPr>
              <a:t>割が健全度ランク</a:t>
            </a:r>
            <a:r>
              <a:rPr lang="en-US" altLang="ja-JP" sz="1050" dirty="0">
                <a:solidFill>
                  <a:schemeClr val="tx1"/>
                </a:solidFill>
                <a:latin typeface="BIZ UDゴシック" panose="020B0400000000000000" pitchFamily="49" charset="-128"/>
                <a:ea typeface="BIZ UDゴシック" panose="020B0400000000000000" pitchFamily="49" charset="-128"/>
              </a:rPr>
              <a:t>100</a:t>
            </a:r>
            <a:r>
              <a:rPr lang="ja-JP" altLang="en-US" sz="1050" dirty="0">
                <a:solidFill>
                  <a:schemeClr val="tx1"/>
                </a:solidFill>
                <a:latin typeface="BIZ UDゴシック" panose="020B0400000000000000" pitchFamily="49" charset="-128"/>
                <a:ea typeface="BIZ UDゴシック" panose="020B0400000000000000" pitchFamily="49" charset="-128"/>
              </a:rPr>
              <a:t>から</a:t>
            </a:r>
            <a:r>
              <a:rPr lang="en-US" altLang="ja-JP" sz="1050" dirty="0">
                <a:solidFill>
                  <a:schemeClr val="tx1"/>
                </a:solidFill>
                <a:latin typeface="BIZ UDゴシック" panose="020B0400000000000000" pitchFamily="49" charset="-128"/>
                <a:ea typeface="BIZ UDゴシック" panose="020B0400000000000000" pitchFamily="49" charset="-128"/>
              </a:rPr>
              <a:t>90</a:t>
            </a:r>
            <a:r>
              <a:rPr lang="ja-JP" altLang="en-US" sz="1050" dirty="0">
                <a:solidFill>
                  <a:schemeClr val="tx1"/>
                </a:solidFill>
                <a:latin typeface="BIZ UDゴシック" panose="020B0400000000000000" pitchFamily="49" charset="-128"/>
                <a:ea typeface="BIZ UDゴシック" panose="020B0400000000000000" pitchFamily="49" charset="-128"/>
              </a:rPr>
              <a:t>に落ちる</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cxnSp>
        <p:nvCxnSpPr>
          <p:cNvPr id="11" name="直線コネクタ 10">
            <a:extLst>
              <a:ext uri="{FF2B5EF4-FFF2-40B4-BE49-F238E27FC236}">
                <a16:creationId xmlns:a16="http://schemas.microsoft.com/office/drawing/2014/main" id="{046B49B3-71A3-B92E-5AF2-74281B089786}"/>
              </a:ext>
            </a:extLst>
          </p:cNvPr>
          <p:cNvCxnSpPr>
            <a:cxnSpLocks/>
          </p:cNvCxnSpPr>
          <p:nvPr/>
        </p:nvCxnSpPr>
        <p:spPr>
          <a:xfrm rot="5400000">
            <a:off x="4482512" y="2653152"/>
            <a:ext cx="16200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2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2" name="コンテンツ プレースホルダー 2">
            <a:extLst>
              <a:ext uri="{FF2B5EF4-FFF2-40B4-BE49-F238E27FC236}">
                <a16:creationId xmlns:a16="http://schemas.microsoft.com/office/drawing/2014/main" id="{9764C591-9C3C-1F90-6FFD-9850F4B478EF}"/>
              </a:ext>
            </a:extLst>
          </p:cNvPr>
          <p:cNvSpPr txBox="1">
            <a:spLocks/>
          </p:cNvSpPr>
          <p:nvPr/>
        </p:nvSpPr>
        <p:spPr>
          <a:xfrm>
            <a:off x="201516" y="1023119"/>
            <a:ext cx="8829675" cy="5942323"/>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4000" indent="-285750">
              <a:lnSpc>
                <a:spcPts val="22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rPr>
              <a:t>平成</a:t>
            </a:r>
            <a:r>
              <a:rPr lang="en-US" altLang="ja-JP" sz="1800" dirty="0">
                <a:latin typeface="BIZ UDゴシック" panose="020B0400000000000000" pitchFamily="49" charset="-128"/>
                <a:ea typeface="BIZ UDゴシック" panose="020B0400000000000000" pitchFamily="49" charset="-128"/>
              </a:rPr>
              <a:t>20</a:t>
            </a:r>
            <a:r>
              <a:rPr lang="ja-JP" altLang="en-US" sz="1800" dirty="0">
                <a:latin typeface="BIZ UDゴシック" panose="020B0400000000000000" pitchFamily="49" charset="-128"/>
                <a:ea typeface="BIZ UDゴシック" panose="020B0400000000000000" pitchFamily="49" charset="-128"/>
              </a:rPr>
              <a:t>年当時は、</a:t>
            </a:r>
            <a:r>
              <a:rPr lang="en-US" altLang="ja-JP" sz="1800" dirty="0">
                <a:latin typeface="BIZ UDゴシック" panose="020B0400000000000000" pitchFamily="49" charset="-128"/>
                <a:ea typeface="BIZ UDゴシック" panose="020B0400000000000000" pitchFamily="49" charset="-128"/>
              </a:rPr>
              <a:t>60</a:t>
            </a:r>
            <a:r>
              <a:rPr lang="ja-JP" altLang="en-US" sz="1800" dirty="0">
                <a:latin typeface="BIZ UDゴシック" panose="020B0400000000000000" pitchFamily="49" charset="-128"/>
                <a:ea typeface="BIZ UDゴシック" panose="020B0400000000000000" pitchFamily="49" charset="-128"/>
              </a:rPr>
              <a:t>点未満のデータが不足</a:t>
            </a:r>
            <a:endParaRPr lang="en-US" altLang="ja-JP" sz="1800" dirty="0">
              <a:latin typeface="BIZ UDゴシック" panose="020B0400000000000000" pitchFamily="49" charset="-128"/>
              <a:ea typeface="BIZ UDゴシック" panose="020B0400000000000000" pitchFamily="49" charset="-128"/>
            </a:endParaRPr>
          </a:p>
          <a:p>
            <a:pPr marL="38250" indent="0">
              <a:lnSpc>
                <a:spcPts val="2200"/>
              </a:lnSpc>
              <a:spcBef>
                <a:spcPts val="0"/>
              </a:spcBef>
              <a:buNone/>
            </a:pPr>
            <a:r>
              <a:rPr lang="ja-JP" altLang="en-US" sz="1800" dirty="0">
                <a:latin typeface="BIZ UDゴシック" panose="020B0400000000000000" pitchFamily="49" charset="-128"/>
                <a:ea typeface="BIZ UDゴシック" panose="020B0400000000000000" pitchFamily="49" charset="-128"/>
              </a:rPr>
              <a:t>　 ⇒平成</a:t>
            </a:r>
            <a:r>
              <a:rPr lang="en-US" altLang="ja-JP" sz="1800" dirty="0">
                <a:latin typeface="BIZ UDゴシック" panose="020B0400000000000000" pitchFamily="49" charset="-128"/>
                <a:ea typeface="BIZ UDゴシック" panose="020B0400000000000000" pitchFamily="49" charset="-128"/>
              </a:rPr>
              <a:t>26</a:t>
            </a:r>
            <a:r>
              <a:rPr lang="ja-JP" altLang="en-US" sz="1800" dirty="0">
                <a:latin typeface="BIZ UDゴシック" panose="020B0400000000000000" pitchFamily="49" charset="-128"/>
                <a:ea typeface="BIZ UDゴシック" panose="020B0400000000000000" pitchFamily="49" charset="-128"/>
              </a:rPr>
              <a:t>年以降の点検データを活用することで</a:t>
            </a:r>
            <a:r>
              <a:rPr lang="en-US" altLang="ja-JP" sz="1800" dirty="0">
                <a:latin typeface="BIZ UDゴシック" panose="020B0400000000000000" pitchFamily="49" charset="-128"/>
                <a:ea typeface="BIZ UDゴシック" panose="020B0400000000000000" pitchFamily="49" charset="-128"/>
              </a:rPr>
              <a:t>60</a:t>
            </a:r>
            <a:r>
              <a:rPr lang="ja-JP" altLang="en-US" sz="1800" dirty="0">
                <a:latin typeface="BIZ UDゴシック" panose="020B0400000000000000" pitchFamily="49" charset="-128"/>
                <a:ea typeface="BIZ UDゴシック" panose="020B0400000000000000" pitchFamily="49" charset="-128"/>
              </a:rPr>
              <a:t>点未満の劣化曲線も反映</a:t>
            </a:r>
            <a:endParaRPr lang="en-US" altLang="ja-JP" sz="1800" dirty="0">
              <a:latin typeface="BIZ UDゴシック" panose="020B0400000000000000" pitchFamily="49" charset="-128"/>
              <a:ea typeface="BIZ UDゴシック" panose="020B0400000000000000" pitchFamily="49"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8250" indent="0">
              <a:lnSpc>
                <a:spcPts val="2200"/>
              </a:lnSpc>
              <a:spcBef>
                <a:spcPts val="4800"/>
              </a:spcBef>
              <a:buNone/>
            </a:pPr>
            <a:r>
              <a:rPr lang="ja-JP" altLang="en-US" sz="1400" u="sng" dirty="0">
                <a:latin typeface="BIZ UDゴシック" panose="020B0400000000000000" pitchFamily="49" charset="-128"/>
                <a:ea typeface="BIZ UDゴシック" panose="020B0400000000000000" pitchFamily="49" charset="-128"/>
                <a:cs typeface="Meiryo UI" panose="020B0604030504040204" pitchFamily="50" charset="-128"/>
              </a:rPr>
              <a:t>見直し結果から推測されること</a:t>
            </a:r>
            <a:endParaRPr lang="en-US" altLang="ja-JP" sz="1400" u="sng"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鋼材の劣化（腐食）は、塗膜厚が薄いエッジ部分から始まることが多い。その後、水分供給等の要因（伸縮装置の劣化等）が進行する間は劣化速度が緩やかになり、劣化環境（滞水等）が整ったのちは、再度進行が速くなることが推測される。</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ts val="2200"/>
              </a:lnSpc>
              <a:spcBef>
                <a:spcPts val="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rPr>
              <a:t>コンクリートの劣化（剥離）は、中性化と鉄筋腐食速度に影響される。それぞれの速度は、経過年数に比例するため、数十年単位では、ほぼ直線であると</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推測される</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p:txBody>
      </p:sp>
      <p:grpSp>
        <p:nvGrpSpPr>
          <p:cNvPr id="20" name="グループ化 19">
            <a:extLst>
              <a:ext uri="{FF2B5EF4-FFF2-40B4-BE49-F238E27FC236}">
                <a16:creationId xmlns:a16="http://schemas.microsoft.com/office/drawing/2014/main" id="{B5A100C9-BC68-753E-01DE-DA9DE941C974}"/>
              </a:ext>
            </a:extLst>
          </p:cNvPr>
          <p:cNvGrpSpPr/>
          <p:nvPr/>
        </p:nvGrpSpPr>
        <p:grpSpPr>
          <a:xfrm>
            <a:off x="5112824" y="2240661"/>
            <a:ext cx="3546000" cy="2088000"/>
            <a:chOff x="11679" y="7420"/>
            <a:chExt cx="2480012" cy="1382742"/>
          </a:xfrm>
        </p:grpSpPr>
        <p:sp>
          <p:nvSpPr>
            <p:cNvPr id="22" name="正方形/長方形 21">
              <a:extLst>
                <a:ext uri="{FF2B5EF4-FFF2-40B4-BE49-F238E27FC236}">
                  <a16:creationId xmlns:a16="http://schemas.microsoft.com/office/drawing/2014/main" id="{54E1CA6D-DB02-18C2-297B-4B284E37AFCC}"/>
                </a:ext>
              </a:extLst>
            </p:cNvPr>
            <p:cNvSpPr/>
            <p:nvPr/>
          </p:nvSpPr>
          <p:spPr>
            <a:xfrm>
              <a:off x="12299" y="7420"/>
              <a:ext cx="2476969" cy="232714"/>
            </a:xfrm>
            <a:prstGeom prst="rect">
              <a:avLst/>
            </a:prstGeom>
            <a:solidFill>
              <a:srgbClr val="66FF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正方形/長方形 22">
              <a:extLst>
                <a:ext uri="{FF2B5EF4-FFF2-40B4-BE49-F238E27FC236}">
                  <a16:creationId xmlns:a16="http://schemas.microsoft.com/office/drawing/2014/main" id="{27323100-FC4D-E826-84CA-7317C32547A0}"/>
                </a:ext>
              </a:extLst>
            </p:cNvPr>
            <p:cNvSpPr/>
            <p:nvPr/>
          </p:nvSpPr>
          <p:spPr>
            <a:xfrm>
              <a:off x="11679" y="237558"/>
              <a:ext cx="2476969" cy="232714"/>
            </a:xfrm>
            <a:prstGeom prst="rect">
              <a:avLst/>
            </a:prstGeom>
            <a:solidFill>
              <a:srgbClr val="99FF99">
                <a:alpha val="29804"/>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a:extLst>
                <a:ext uri="{FF2B5EF4-FFF2-40B4-BE49-F238E27FC236}">
                  <a16:creationId xmlns:a16="http://schemas.microsoft.com/office/drawing/2014/main" id="{5E4B50F4-A397-32C3-D97B-F1437520E0C3}"/>
                </a:ext>
              </a:extLst>
            </p:cNvPr>
            <p:cNvSpPr/>
            <p:nvPr/>
          </p:nvSpPr>
          <p:spPr>
            <a:xfrm>
              <a:off x="14722" y="468049"/>
              <a:ext cx="2476969" cy="232714"/>
            </a:xfrm>
            <a:prstGeom prst="rect">
              <a:avLst/>
            </a:prstGeom>
            <a:solidFill>
              <a:srgbClr val="FFFF00">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正方形/長方形 28">
              <a:extLst>
                <a:ext uri="{FF2B5EF4-FFF2-40B4-BE49-F238E27FC236}">
                  <a16:creationId xmlns:a16="http://schemas.microsoft.com/office/drawing/2014/main" id="{410FF66C-D512-21A5-7533-832029BB3EA9}"/>
                </a:ext>
              </a:extLst>
            </p:cNvPr>
            <p:cNvSpPr/>
            <p:nvPr/>
          </p:nvSpPr>
          <p:spPr>
            <a:xfrm>
              <a:off x="13375" y="701688"/>
              <a:ext cx="2476969" cy="232714"/>
            </a:xfrm>
            <a:prstGeom prst="rect">
              <a:avLst/>
            </a:prstGeom>
            <a:solidFill>
              <a:srgbClr val="FFC000">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正方形/長方形 29">
              <a:extLst>
                <a:ext uri="{FF2B5EF4-FFF2-40B4-BE49-F238E27FC236}">
                  <a16:creationId xmlns:a16="http://schemas.microsoft.com/office/drawing/2014/main" id="{E66545FE-EE39-6073-9F9C-C8861FC5D06A}"/>
                </a:ext>
              </a:extLst>
            </p:cNvPr>
            <p:cNvSpPr/>
            <p:nvPr/>
          </p:nvSpPr>
          <p:spPr>
            <a:xfrm>
              <a:off x="13375" y="932548"/>
              <a:ext cx="2476969" cy="457614"/>
            </a:xfrm>
            <a:prstGeom prst="rect">
              <a:avLst/>
            </a:prstGeom>
            <a:solidFill>
              <a:srgbClr val="FF6699">
                <a:alpha val="29804"/>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7" name="グループ化 6">
            <a:extLst>
              <a:ext uri="{FF2B5EF4-FFF2-40B4-BE49-F238E27FC236}">
                <a16:creationId xmlns:a16="http://schemas.microsoft.com/office/drawing/2014/main" id="{FE40DF36-11CE-04C4-713D-132ED6CD117E}"/>
              </a:ext>
            </a:extLst>
          </p:cNvPr>
          <p:cNvGrpSpPr/>
          <p:nvPr/>
        </p:nvGrpSpPr>
        <p:grpSpPr>
          <a:xfrm>
            <a:off x="646453" y="2246517"/>
            <a:ext cx="3564000" cy="2088000"/>
            <a:chOff x="11679" y="7420"/>
            <a:chExt cx="2480012" cy="1382742"/>
          </a:xfrm>
        </p:grpSpPr>
        <p:sp>
          <p:nvSpPr>
            <p:cNvPr id="9" name="正方形/長方形 8">
              <a:extLst>
                <a:ext uri="{FF2B5EF4-FFF2-40B4-BE49-F238E27FC236}">
                  <a16:creationId xmlns:a16="http://schemas.microsoft.com/office/drawing/2014/main" id="{7DA4BADB-A96B-E84E-9265-DB8D5827CBAF}"/>
                </a:ext>
              </a:extLst>
            </p:cNvPr>
            <p:cNvSpPr/>
            <p:nvPr/>
          </p:nvSpPr>
          <p:spPr>
            <a:xfrm>
              <a:off x="12299" y="7420"/>
              <a:ext cx="2476969" cy="232714"/>
            </a:xfrm>
            <a:prstGeom prst="rect">
              <a:avLst/>
            </a:prstGeom>
            <a:solidFill>
              <a:srgbClr val="66FF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a:extLst>
                <a:ext uri="{FF2B5EF4-FFF2-40B4-BE49-F238E27FC236}">
                  <a16:creationId xmlns:a16="http://schemas.microsoft.com/office/drawing/2014/main" id="{23CBF8E4-D0FC-7DB1-7196-67CC98786BFD}"/>
                </a:ext>
              </a:extLst>
            </p:cNvPr>
            <p:cNvSpPr/>
            <p:nvPr/>
          </p:nvSpPr>
          <p:spPr>
            <a:xfrm>
              <a:off x="11679" y="237558"/>
              <a:ext cx="2476969" cy="232714"/>
            </a:xfrm>
            <a:prstGeom prst="rect">
              <a:avLst/>
            </a:prstGeom>
            <a:solidFill>
              <a:srgbClr val="99FF99">
                <a:alpha val="29804"/>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正方形/長方形 10">
              <a:extLst>
                <a:ext uri="{FF2B5EF4-FFF2-40B4-BE49-F238E27FC236}">
                  <a16:creationId xmlns:a16="http://schemas.microsoft.com/office/drawing/2014/main" id="{6B6209F9-EF32-D1BB-082D-B266602FF689}"/>
                </a:ext>
              </a:extLst>
            </p:cNvPr>
            <p:cNvSpPr/>
            <p:nvPr/>
          </p:nvSpPr>
          <p:spPr>
            <a:xfrm>
              <a:off x="14722" y="468049"/>
              <a:ext cx="2476969" cy="232714"/>
            </a:xfrm>
            <a:prstGeom prst="rect">
              <a:avLst/>
            </a:prstGeom>
            <a:solidFill>
              <a:srgbClr val="FFFF00">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a:extLst>
                <a:ext uri="{FF2B5EF4-FFF2-40B4-BE49-F238E27FC236}">
                  <a16:creationId xmlns:a16="http://schemas.microsoft.com/office/drawing/2014/main" id="{0CB780EE-4F00-0EC0-5950-48BE8E9A1837}"/>
                </a:ext>
              </a:extLst>
            </p:cNvPr>
            <p:cNvSpPr/>
            <p:nvPr/>
          </p:nvSpPr>
          <p:spPr>
            <a:xfrm>
              <a:off x="13375" y="701688"/>
              <a:ext cx="2476969" cy="232714"/>
            </a:xfrm>
            <a:prstGeom prst="rect">
              <a:avLst/>
            </a:prstGeom>
            <a:solidFill>
              <a:srgbClr val="FFC000">
                <a:alpha val="3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a:extLst>
                <a:ext uri="{FF2B5EF4-FFF2-40B4-BE49-F238E27FC236}">
                  <a16:creationId xmlns:a16="http://schemas.microsoft.com/office/drawing/2014/main" id="{0E67CA48-950F-94E9-6067-F76A2B0FD3F5}"/>
                </a:ext>
              </a:extLst>
            </p:cNvPr>
            <p:cNvSpPr/>
            <p:nvPr/>
          </p:nvSpPr>
          <p:spPr>
            <a:xfrm>
              <a:off x="13375" y="932548"/>
              <a:ext cx="2476969" cy="457614"/>
            </a:xfrm>
            <a:prstGeom prst="rect">
              <a:avLst/>
            </a:prstGeom>
            <a:solidFill>
              <a:srgbClr val="FF6699">
                <a:alpha val="29804"/>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27" name="図 26">
            <a:extLst>
              <a:ext uri="{FF2B5EF4-FFF2-40B4-BE49-F238E27FC236}">
                <a16:creationId xmlns:a16="http://schemas.microsoft.com/office/drawing/2014/main" id="{98EC4CB0-4369-28C5-AF2E-C88FC0826DED}"/>
              </a:ext>
            </a:extLst>
          </p:cNvPr>
          <p:cNvPicPr>
            <a:picLocks noChangeAspect="1"/>
          </p:cNvPicPr>
          <p:nvPr/>
        </p:nvPicPr>
        <p:blipFill>
          <a:blip r:embed="rId3"/>
          <a:stretch>
            <a:fillRect/>
          </a:stretch>
        </p:blipFill>
        <p:spPr>
          <a:xfrm>
            <a:off x="163583" y="2095919"/>
            <a:ext cx="4252640" cy="2880000"/>
          </a:xfrm>
          <a:prstGeom prst="rect">
            <a:avLst/>
          </a:prstGeom>
        </p:spPr>
      </p:pic>
      <p:pic>
        <p:nvPicPr>
          <p:cNvPr id="21" name="図 20">
            <a:extLst>
              <a:ext uri="{FF2B5EF4-FFF2-40B4-BE49-F238E27FC236}">
                <a16:creationId xmlns:a16="http://schemas.microsoft.com/office/drawing/2014/main" id="{F8D9C4BC-F3EE-A912-960D-EE74DFB1DE7E}"/>
              </a:ext>
            </a:extLst>
          </p:cNvPr>
          <p:cNvPicPr>
            <a:picLocks noChangeAspect="1"/>
          </p:cNvPicPr>
          <p:nvPr/>
        </p:nvPicPr>
        <p:blipFill>
          <a:blip r:embed="rId4"/>
          <a:stretch>
            <a:fillRect/>
          </a:stretch>
        </p:blipFill>
        <p:spPr>
          <a:xfrm>
            <a:off x="4616354" y="2095919"/>
            <a:ext cx="4251526" cy="2880000"/>
          </a:xfrm>
          <a:prstGeom prst="rect">
            <a:avLst/>
          </a:prstGeom>
        </p:spPr>
      </p:pic>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17</a:t>
            </a:fld>
            <a:endParaRPr lang="ja-JP" altLang="en-US" dirty="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１）目標管理水準の検討（劣化曲線の見直し）</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1-3</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劣化曲線の見直し結果</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4" name="コンテンツ プレースホルダー 2">
            <a:extLst>
              <a:ext uri="{FF2B5EF4-FFF2-40B4-BE49-F238E27FC236}">
                <a16:creationId xmlns:a16="http://schemas.microsoft.com/office/drawing/2014/main" id="{6E46250D-5BAB-3D05-749B-FCDB37F214EC}"/>
              </a:ext>
            </a:extLst>
          </p:cNvPr>
          <p:cNvSpPr txBox="1">
            <a:spLocks/>
          </p:cNvSpPr>
          <p:nvPr/>
        </p:nvSpPr>
        <p:spPr>
          <a:xfrm>
            <a:off x="0" y="1723384"/>
            <a:ext cx="8790509" cy="1208536"/>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4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◇主部材　鋼　　　　　　　　　　　　　 ◇主部材　コンクリート（</a:t>
            </a:r>
            <a:r>
              <a:rPr lang="en-US" altLang="ja-JP" sz="180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4" name="図 13">
            <a:extLst>
              <a:ext uri="{FF2B5EF4-FFF2-40B4-BE49-F238E27FC236}">
                <a16:creationId xmlns:a16="http://schemas.microsoft.com/office/drawing/2014/main" id="{F96BE746-B2D2-CA75-71FF-DF6A603C3721}"/>
              </a:ext>
            </a:extLst>
          </p:cNvPr>
          <p:cNvPicPr>
            <a:picLocks noChangeAspect="1"/>
          </p:cNvPicPr>
          <p:nvPr/>
        </p:nvPicPr>
        <p:blipFill>
          <a:blip r:embed="rId5"/>
          <a:stretch>
            <a:fillRect/>
          </a:stretch>
        </p:blipFill>
        <p:spPr>
          <a:xfrm>
            <a:off x="2975856" y="2135725"/>
            <a:ext cx="1400064" cy="1368000"/>
          </a:xfrm>
          <a:prstGeom prst="rect">
            <a:avLst/>
          </a:prstGeom>
        </p:spPr>
      </p:pic>
      <p:pic>
        <p:nvPicPr>
          <p:cNvPr id="15" name="図 14">
            <a:extLst>
              <a:ext uri="{FF2B5EF4-FFF2-40B4-BE49-F238E27FC236}">
                <a16:creationId xmlns:a16="http://schemas.microsoft.com/office/drawing/2014/main" id="{5BA9A461-D369-6E51-3845-0E46D9A1BCE3}"/>
              </a:ext>
            </a:extLst>
          </p:cNvPr>
          <p:cNvPicPr>
            <a:picLocks noChangeAspect="1"/>
          </p:cNvPicPr>
          <p:nvPr/>
        </p:nvPicPr>
        <p:blipFill>
          <a:blip r:embed="rId6"/>
          <a:stretch>
            <a:fillRect/>
          </a:stretch>
        </p:blipFill>
        <p:spPr>
          <a:xfrm>
            <a:off x="7481765" y="2135725"/>
            <a:ext cx="1347430" cy="1368000"/>
          </a:xfrm>
          <a:prstGeom prst="rect">
            <a:avLst/>
          </a:prstGeom>
        </p:spPr>
      </p:pic>
    </p:spTree>
    <p:extLst>
      <p:ext uri="{BB962C8B-B14F-4D97-AF65-F5344CB8AC3E}">
        <p14:creationId xmlns:p14="http://schemas.microsoft.com/office/powerpoint/2010/main" val="428603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365E0C4E-2A44-6734-44CB-BE9C7DB9B326}"/>
              </a:ext>
            </a:extLst>
          </p:cNvPr>
          <p:cNvPicPr>
            <a:picLocks noChangeAspect="1"/>
          </p:cNvPicPr>
          <p:nvPr/>
        </p:nvPicPr>
        <p:blipFill>
          <a:blip r:embed="rId3"/>
          <a:stretch>
            <a:fillRect/>
          </a:stretch>
        </p:blipFill>
        <p:spPr>
          <a:xfrm>
            <a:off x="4611361" y="2424840"/>
            <a:ext cx="3924000" cy="2569065"/>
          </a:xfrm>
          <a:prstGeom prst="rect">
            <a:avLst/>
          </a:prstGeom>
        </p:spPr>
      </p:pic>
      <p:pic>
        <p:nvPicPr>
          <p:cNvPr id="18" name="図 17">
            <a:extLst>
              <a:ext uri="{FF2B5EF4-FFF2-40B4-BE49-F238E27FC236}">
                <a16:creationId xmlns:a16="http://schemas.microsoft.com/office/drawing/2014/main" id="{5EBEFBF3-A625-103B-0D3A-0A570C536F05}"/>
              </a:ext>
            </a:extLst>
          </p:cNvPr>
          <p:cNvPicPr>
            <a:picLocks noChangeAspect="1"/>
          </p:cNvPicPr>
          <p:nvPr/>
        </p:nvPicPr>
        <p:blipFill>
          <a:blip r:embed="rId4"/>
          <a:stretch>
            <a:fillRect/>
          </a:stretch>
        </p:blipFill>
        <p:spPr>
          <a:xfrm>
            <a:off x="222542" y="2362239"/>
            <a:ext cx="3924000" cy="2558436"/>
          </a:xfrm>
          <a:prstGeom prst="rect">
            <a:avLst/>
          </a:prstGeom>
        </p:spPr>
      </p:pic>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18</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２）目標管理水準の検討（</a:t>
            </a:r>
            <a:r>
              <a:rPr lang="en-US" altLang="ja-JP" b="1">
                <a:solidFill>
                  <a:schemeClr val="bg1"/>
                </a:solidFill>
                <a:latin typeface="BIZ UDゴシック" panose="020B0400000000000000" pitchFamily="49" charset="-128"/>
                <a:ea typeface="BIZ UDゴシック" panose="020B0400000000000000" pitchFamily="49" charset="-128"/>
              </a:rPr>
              <a:t>LCC</a:t>
            </a:r>
            <a:r>
              <a:rPr lang="ja-JP" altLang="en-US" b="1">
                <a:solidFill>
                  <a:schemeClr val="bg1"/>
                </a:solidFill>
                <a:latin typeface="BIZ UDゴシック" panose="020B0400000000000000" pitchFamily="49" charset="-128"/>
                <a:ea typeface="BIZ UDゴシック" panose="020B0400000000000000" pitchFamily="49" charset="-128"/>
              </a:rPr>
              <a:t>の検証）</a:t>
            </a:r>
          </a:p>
        </p:txBody>
      </p:sp>
      <p:sp>
        <p:nvSpPr>
          <p:cNvPr id="13" name="コンテンツ プレースホルダー 2">
            <a:extLst>
              <a:ext uri="{FF2B5EF4-FFF2-40B4-BE49-F238E27FC236}">
                <a16:creationId xmlns:a16="http://schemas.microsoft.com/office/drawing/2014/main" id="{D2779544-DA1D-3265-784E-F8FCE99B3984}"/>
              </a:ext>
            </a:extLst>
          </p:cNvPr>
          <p:cNvSpPr txBox="1">
            <a:spLocks/>
          </p:cNvSpPr>
          <p:nvPr/>
        </p:nvSpPr>
        <p:spPr>
          <a:xfrm>
            <a:off x="0" y="1984555"/>
            <a:ext cx="8790509" cy="1208536"/>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4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◇鋼橋（主部材）　　　　　　　　　　　 ◇コンクリート橋（主部材（</a:t>
            </a:r>
            <a:r>
              <a:rPr lang="en-US" altLang="ja-JP" sz="180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コンテンツ プレースホルダー 2">
            <a:extLst>
              <a:ext uri="{FF2B5EF4-FFF2-40B4-BE49-F238E27FC236}">
                <a16:creationId xmlns:a16="http://schemas.microsoft.com/office/drawing/2014/main" id="{00481239-77CF-FABF-7DDD-33754EABE09E}"/>
              </a:ext>
            </a:extLst>
          </p:cNvPr>
          <p:cNvSpPr txBox="1">
            <a:spLocks/>
          </p:cNvSpPr>
          <p:nvPr/>
        </p:nvSpPr>
        <p:spPr>
          <a:xfrm>
            <a:off x="42080" y="773668"/>
            <a:ext cx="8790509" cy="2436955"/>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32000" indent="-285750">
              <a:lnSpc>
                <a:spcPts val="2600"/>
              </a:lnSpc>
              <a:spcBef>
                <a:spcPts val="30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健全度</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点、</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点、</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50</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点で比較</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ts val="2600"/>
              </a:lnSpc>
              <a:spcBef>
                <a:spcPts val="30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比較期間は</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100</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年間。鋼橋およびコンクリート橋を各々で比較。</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ts val="2600"/>
              </a:lnSpc>
              <a:spcBef>
                <a:spcPts val="30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鋼橋、コンクリートともに</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点が最も</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が低減できる結果となった。</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6621167-00A2-B91A-0719-4EFD12A4F319}"/>
              </a:ext>
            </a:extLst>
          </p:cNvPr>
          <p:cNvSpPr txBox="1"/>
          <p:nvPr/>
        </p:nvSpPr>
        <p:spPr>
          <a:xfrm>
            <a:off x="7535192" y="3922806"/>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kumimoji="1" lang="en-US" altLang="ja-JP" sz="1100">
                <a:latin typeface="BIZ UDゴシック" panose="020B0400000000000000" pitchFamily="49" charset="-128"/>
                <a:ea typeface="BIZ UDゴシック" panose="020B0400000000000000" pitchFamily="49" charset="-128"/>
              </a:rPr>
              <a:t>3</a:t>
            </a:r>
            <a:r>
              <a:rPr kumimoji="1" lang="ja-JP" altLang="en-US" sz="1100">
                <a:latin typeface="BIZ UDゴシック" panose="020B0400000000000000" pitchFamily="49" charset="-128"/>
                <a:ea typeface="BIZ UDゴシック" panose="020B0400000000000000" pitchFamily="49" charset="-128"/>
              </a:rPr>
              <a:t>回</a:t>
            </a:r>
          </a:p>
        </p:txBody>
      </p:sp>
      <p:sp>
        <p:nvSpPr>
          <p:cNvPr id="9" name="テキスト ボックス 8">
            <a:extLst>
              <a:ext uri="{FF2B5EF4-FFF2-40B4-BE49-F238E27FC236}">
                <a16:creationId xmlns:a16="http://schemas.microsoft.com/office/drawing/2014/main" id="{3A519101-F1C7-622A-13FF-3C2A1D4F9AA6}"/>
              </a:ext>
            </a:extLst>
          </p:cNvPr>
          <p:cNvSpPr txBox="1"/>
          <p:nvPr/>
        </p:nvSpPr>
        <p:spPr>
          <a:xfrm>
            <a:off x="6462042" y="3983313"/>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lang="en-US" altLang="ja-JP" sz="1100">
                <a:latin typeface="BIZ UDゴシック" panose="020B0400000000000000" pitchFamily="49" charset="-128"/>
                <a:ea typeface="BIZ UDゴシック" panose="020B0400000000000000" pitchFamily="49" charset="-128"/>
              </a:rPr>
              <a:t>2</a:t>
            </a:r>
            <a:r>
              <a:rPr kumimoji="1" lang="ja-JP" altLang="en-US" sz="1100">
                <a:latin typeface="BIZ UDゴシック" panose="020B0400000000000000" pitchFamily="49" charset="-128"/>
                <a:ea typeface="BIZ UDゴシック" panose="020B0400000000000000" pitchFamily="49" charset="-128"/>
              </a:rPr>
              <a:t>回</a:t>
            </a:r>
          </a:p>
        </p:txBody>
      </p:sp>
      <p:sp>
        <p:nvSpPr>
          <p:cNvPr id="11" name="テキスト ボックス 10">
            <a:extLst>
              <a:ext uri="{FF2B5EF4-FFF2-40B4-BE49-F238E27FC236}">
                <a16:creationId xmlns:a16="http://schemas.microsoft.com/office/drawing/2014/main" id="{FC8A3960-7184-03AA-A1CC-C3FA4778E6AD}"/>
              </a:ext>
            </a:extLst>
          </p:cNvPr>
          <p:cNvSpPr txBox="1"/>
          <p:nvPr/>
        </p:nvSpPr>
        <p:spPr>
          <a:xfrm>
            <a:off x="5372309" y="2619943"/>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lang="en-US" altLang="ja-JP" sz="1100">
                <a:latin typeface="BIZ UDゴシック" panose="020B0400000000000000" pitchFamily="49" charset="-128"/>
                <a:ea typeface="BIZ UDゴシック" panose="020B0400000000000000" pitchFamily="49" charset="-128"/>
              </a:rPr>
              <a:t>2</a:t>
            </a:r>
            <a:r>
              <a:rPr kumimoji="1" lang="ja-JP" altLang="en-US" sz="1100">
                <a:latin typeface="BIZ UDゴシック" panose="020B0400000000000000" pitchFamily="49" charset="-128"/>
                <a:ea typeface="BIZ UDゴシック" panose="020B0400000000000000" pitchFamily="49" charset="-128"/>
              </a:rPr>
              <a:t>回</a:t>
            </a:r>
          </a:p>
        </p:txBody>
      </p:sp>
      <p:sp>
        <p:nvSpPr>
          <p:cNvPr id="14" name="テキスト ボックス 13">
            <a:extLst>
              <a:ext uri="{FF2B5EF4-FFF2-40B4-BE49-F238E27FC236}">
                <a16:creationId xmlns:a16="http://schemas.microsoft.com/office/drawing/2014/main" id="{48EB53CD-10CF-48C8-F172-AA5DE7D20AD8}"/>
              </a:ext>
            </a:extLst>
          </p:cNvPr>
          <p:cNvSpPr txBox="1"/>
          <p:nvPr/>
        </p:nvSpPr>
        <p:spPr>
          <a:xfrm>
            <a:off x="3127244" y="2771677"/>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kumimoji="1" lang="en-US" altLang="ja-JP" sz="1100">
                <a:latin typeface="BIZ UDゴシック" panose="020B0400000000000000" pitchFamily="49" charset="-128"/>
                <a:ea typeface="BIZ UDゴシック" panose="020B0400000000000000" pitchFamily="49" charset="-128"/>
              </a:rPr>
              <a:t>3</a:t>
            </a:r>
            <a:r>
              <a:rPr kumimoji="1" lang="ja-JP" altLang="en-US" sz="1100">
                <a:latin typeface="BIZ UDゴシック" panose="020B0400000000000000" pitchFamily="49" charset="-128"/>
                <a:ea typeface="BIZ UDゴシック" panose="020B0400000000000000" pitchFamily="49" charset="-128"/>
              </a:rPr>
              <a:t>回</a:t>
            </a:r>
          </a:p>
        </p:txBody>
      </p:sp>
      <p:sp>
        <p:nvSpPr>
          <p:cNvPr id="15" name="テキスト ボックス 14">
            <a:extLst>
              <a:ext uri="{FF2B5EF4-FFF2-40B4-BE49-F238E27FC236}">
                <a16:creationId xmlns:a16="http://schemas.microsoft.com/office/drawing/2014/main" id="{00B69869-DF57-3DB5-696F-4250C6215EAA}"/>
              </a:ext>
            </a:extLst>
          </p:cNvPr>
          <p:cNvSpPr txBox="1"/>
          <p:nvPr/>
        </p:nvSpPr>
        <p:spPr>
          <a:xfrm>
            <a:off x="941258" y="3294122"/>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lang="en-US" altLang="ja-JP" sz="1100">
                <a:latin typeface="BIZ UDゴシック" panose="020B0400000000000000" pitchFamily="49" charset="-128"/>
                <a:ea typeface="BIZ UDゴシック" panose="020B0400000000000000" pitchFamily="49" charset="-128"/>
              </a:rPr>
              <a:t>1</a:t>
            </a:r>
            <a:r>
              <a:rPr kumimoji="1" lang="ja-JP" altLang="en-US" sz="1100">
                <a:latin typeface="BIZ UDゴシック" panose="020B0400000000000000" pitchFamily="49" charset="-128"/>
                <a:ea typeface="BIZ UDゴシック" panose="020B0400000000000000" pitchFamily="49" charset="-128"/>
              </a:rPr>
              <a:t>回</a:t>
            </a:r>
          </a:p>
        </p:txBody>
      </p:sp>
      <p:sp>
        <p:nvSpPr>
          <p:cNvPr id="17" name="テキスト ボックス 16">
            <a:extLst>
              <a:ext uri="{FF2B5EF4-FFF2-40B4-BE49-F238E27FC236}">
                <a16:creationId xmlns:a16="http://schemas.microsoft.com/office/drawing/2014/main" id="{D2A956B9-12DC-B389-25CA-94D20DAD6CE7}"/>
              </a:ext>
            </a:extLst>
          </p:cNvPr>
          <p:cNvSpPr txBox="1"/>
          <p:nvPr/>
        </p:nvSpPr>
        <p:spPr>
          <a:xfrm>
            <a:off x="2031870" y="3689501"/>
            <a:ext cx="678391" cy="261610"/>
          </a:xfrm>
          <a:prstGeom prst="rect">
            <a:avLst/>
          </a:prstGeom>
          <a:noFill/>
        </p:spPr>
        <p:txBody>
          <a:bodyPr wrap="none" rtlCol="0">
            <a:spAutoFit/>
          </a:bodyPr>
          <a:lstStyle/>
          <a:p>
            <a:r>
              <a:rPr kumimoji="1" lang="ja-JP" altLang="en-US" sz="1100">
                <a:latin typeface="BIZ UDゴシック" panose="020B0400000000000000" pitchFamily="49" charset="-128"/>
                <a:ea typeface="BIZ UDゴシック" panose="020B0400000000000000" pitchFamily="49" charset="-128"/>
              </a:rPr>
              <a:t>補修</a:t>
            </a:r>
            <a:r>
              <a:rPr lang="en-US" altLang="ja-JP" sz="1100">
                <a:latin typeface="BIZ UDゴシック" panose="020B0400000000000000" pitchFamily="49" charset="-128"/>
                <a:ea typeface="BIZ UDゴシック" panose="020B0400000000000000" pitchFamily="49" charset="-128"/>
              </a:rPr>
              <a:t>1</a:t>
            </a:r>
            <a:r>
              <a:rPr kumimoji="1" lang="ja-JP" altLang="en-US" sz="1100">
                <a:latin typeface="BIZ UDゴシック" panose="020B0400000000000000" pitchFamily="49" charset="-128"/>
                <a:ea typeface="BIZ UDゴシック" panose="020B0400000000000000" pitchFamily="49" charset="-128"/>
              </a:rPr>
              <a:t>回</a:t>
            </a:r>
          </a:p>
        </p:txBody>
      </p:sp>
      <p:sp>
        <p:nvSpPr>
          <p:cNvPr id="7" name="テキスト ボックス 6">
            <a:extLst>
              <a:ext uri="{FF2B5EF4-FFF2-40B4-BE49-F238E27FC236}">
                <a16:creationId xmlns:a16="http://schemas.microsoft.com/office/drawing/2014/main" id="{9DE42724-9AC8-262B-E1AB-5DC15F234621}"/>
              </a:ext>
            </a:extLst>
          </p:cNvPr>
          <p:cNvSpPr txBox="1"/>
          <p:nvPr/>
        </p:nvSpPr>
        <p:spPr>
          <a:xfrm>
            <a:off x="153962" y="4727171"/>
            <a:ext cx="9101920" cy="1709314"/>
          </a:xfrm>
          <a:prstGeom prst="rect">
            <a:avLst/>
          </a:prstGeom>
          <a:noFill/>
        </p:spPr>
        <p:txBody>
          <a:bodyPr wrap="square">
            <a:spAutoFit/>
          </a:bodyPr>
          <a:lstStyle/>
          <a:p>
            <a:pPr algn="just">
              <a:lnSpc>
                <a:spcPts val="2600"/>
              </a:lnSpc>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◇算出条件（補修内容）</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68000" indent="-285750" algn="just">
              <a:lnSpc>
                <a:spcPts val="2600"/>
              </a:lnSpc>
              <a:buFont typeface="Arial" panose="020B0604020202020204" pitchFamily="34" charset="0"/>
              <a:buChar char="•"/>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健全度</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70</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点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鋼：</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種ケレン</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塗り替え</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：ひびわれ注入工</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68000" indent="-285750" algn="just">
              <a:lnSpc>
                <a:spcPts val="2600"/>
              </a:lnSpc>
              <a:buFont typeface="Arial" panose="020B0604020202020204" pitchFamily="34" charset="0"/>
              <a:buChar char="•"/>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健全度</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点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鋼：</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種ケレン</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塗り替え</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：ひびわれ注入工＋断面修復工</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468000" indent="-285750">
              <a:lnSpc>
                <a:spcPts val="2600"/>
              </a:lnSpc>
              <a:buFont typeface="Arial" panose="020B0604020202020204" pitchFamily="34" charset="0"/>
              <a:buChar char="•"/>
            </a:pP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健全度</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点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鋼：</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種ケレン塗</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塗替え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：ひびわれ注入工＋断面修復工＋炭素繊維接着工</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2600"/>
              </a:lnSpc>
            </a:pP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※大阪府橋梁点検要領　付録－３：概算工事費算出基準」や積算基準等を基に設定</a:t>
            </a:r>
          </a:p>
        </p:txBody>
      </p:sp>
    </p:spTree>
    <p:extLst>
      <p:ext uri="{BB962C8B-B14F-4D97-AF65-F5344CB8AC3E}">
        <p14:creationId xmlns:p14="http://schemas.microsoft.com/office/powerpoint/2010/main" val="7475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A137608B-A423-1610-4659-8DBB2B5F1CC1}"/>
              </a:ext>
            </a:extLst>
          </p:cNvPr>
          <p:cNvSpPr txBox="1">
            <a:spLocks/>
          </p:cNvSpPr>
          <p:nvPr/>
        </p:nvSpPr>
        <p:spPr>
          <a:xfrm>
            <a:off x="80520" y="610114"/>
            <a:ext cx="8829177" cy="3450441"/>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32000" indent="-285750">
              <a:lnSpc>
                <a:spcPts val="1800"/>
              </a:lnSpc>
              <a:spcBef>
                <a:spcPts val="3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現在の目標管理水準は</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点以上「対策の必要がない状態」　⇒　高水準</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ts val="1800"/>
              </a:lnSpc>
              <a:spcBef>
                <a:spcPts val="300"/>
              </a:spcBef>
              <a:buFont typeface="Wingdings" panose="05000000000000000000" pitchFamily="2" charset="2"/>
              <a:buChar char="Ø"/>
            </a:pP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50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69</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点は「道路橋の機能に支障が生じていない状態」　⇒　目標管理水準として設定する上で問題はなし</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ts val="1800"/>
              </a:lnSpc>
              <a:spcBef>
                <a:spcPts val="3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劣化の進行速度は、現計画と比較して、</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点にかけて緩やかになることが判明（主部材（鋼）ではゆるやか、主部材（</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）では若干緩やか）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ts val="1800"/>
              </a:lnSpc>
              <a:spcBef>
                <a:spcPts val="300"/>
              </a:spcBef>
              <a:buFont typeface="Wingdings" panose="05000000000000000000" pitchFamily="2" charset="2"/>
              <a:buChar char="Ø"/>
            </a:pP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評価結果も踏まえ、目標管理水準を</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点へ見直し</a:t>
            </a:r>
          </a:p>
        </p:txBody>
      </p:sp>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19</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３）目標管理水準の検討（まとめ）</a:t>
            </a:r>
          </a:p>
        </p:txBody>
      </p:sp>
      <p:sp>
        <p:nvSpPr>
          <p:cNvPr id="2" name="コンテンツ プレースホルダー 2">
            <a:extLst>
              <a:ext uri="{FF2B5EF4-FFF2-40B4-BE49-F238E27FC236}">
                <a16:creationId xmlns:a16="http://schemas.microsoft.com/office/drawing/2014/main" id="{543D5FB8-4B32-1B85-13C5-6B723F9AEBF9}"/>
              </a:ext>
            </a:extLst>
          </p:cNvPr>
          <p:cNvSpPr txBox="1">
            <a:spLocks/>
          </p:cNvSpPr>
          <p:nvPr/>
        </p:nvSpPr>
        <p:spPr>
          <a:xfrm>
            <a:off x="361950" y="6081656"/>
            <a:ext cx="8612760" cy="482871"/>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spcBef>
                <a:spcPts val="300"/>
              </a:spcBef>
              <a:buNone/>
            </a:pP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健全性</a:t>
            </a:r>
            <a:r>
              <a:rPr lang="en-US" altLang="ja-JP" sz="1200" dirty="0">
                <a:latin typeface="BIZ UDゴシック" panose="020B0400000000000000" pitchFamily="49" charset="-128"/>
                <a:ea typeface="BIZ UDゴシック" panose="020B0400000000000000" pitchFamily="49" charset="-128"/>
              </a:rPr>
              <a:t>Ⅱ</a:t>
            </a:r>
            <a:r>
              <a:rPr lang="ja-JP" altLang="en-US" sz="1200" dirty="0">
                <a:latin typeface="BIZ UDゴシック" panose="020B0400000000000000" pitchFamily="49" charset="-128"/>
                <a:ea typeface="BIZ UDゴシック" panose="020B0400000000000000" pitchFamily="49" charset="-128"/>
              </a:rPr>
              <a:t>（予防保全段階）を２区分に細分化</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7" name="表 6">
            <a:extLst>
              <a:ext uri="{FF2B5EF4-FFF2-40B4-BE49-F238E27FC236}">
                <a16:creationId xmlns:a16="http://schemas.microsoft.com/office/drawing/2014/main" id="{C26A698F-E6E8-D7BD-01C5-3FA6792FACAC}"/>
              </a:ext>
            </a:extLst>
          </p:cNvPr>
          <p:cNvGraphicFramePr>
            <a:graphicFrameLocks noGrp="1"/>
          </p:cNvGraphicFramePr>
          <p:nvPr>
            <p:extLst>
              <p:ext uri="{D42A27DB-BD31-4B8C-83A1-F6EECF244321}">
                <p14:modId xmlns:p14="http://schemas.microsoft.com/office/powerpoint/2010/main" val="2023466366"/>
              </p:ext>
            </p:extLst>
          </p:nvPr>
        </p:nvGraphicFramePr>
        <p:xfrm>
          <a:off x="1889603" y="2344675"/>
          <a:ext cx="2088000" cy="176896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868874808"/>
                    </a:ext>
                  </a:extLst>
                </a:gridCol>
                <a:gridCol w="1044000">
                  <a:extLst>
                    <a:ext uri="{9D8B030D-6E8A-4147-A177-3AD203B41FA5}">
                      <a16:colId xmlns:a16="http://schemas.microsoft.com/office/drawing/2014/main" val="2015804330"/>
                    </a:ext>
                  </a:extLst>
                </a:gridCol>
              </a:tblGrid>
              <a:tr h="0">
                <a:tc>
                  <a:txBody>
                    <a:bodyPr/>
                    <a:lstStyle/>
                    <a:p>
                      <a:pPr algn="ctr">
                        <a:lnSpc>
                          <a:spcPts val="1600"/>
                        </a:lnSpc>
                      </a:pPr>
                      <a:r>
                        <a:rPr kumimoji="1" lang="ja-JP" altLang="en-US" sz="1600">
                          <a:solidFill>
                            <a:schemeClr val="tx1"/>
                          </a:solidFill>
                          <a:latin typeface="BIZ UDゴシック" panose="020B0400000000000000" pitchFamily="49" charset="-128"/>
                          <a:ea typeface="BIZ UDゴシック" panose="020B0400000000000000" pitchFamily="49"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pPr>
                      <a:r>
                        <a:rPr kumimoji="1" lang="ja-JP" altLang="en-US" sz="1600">
                          <a:solidFill>
                            <a:schemeClr val="tx1"/>
                          </a:solidFill>
                          <a:latin typeface="BIZ UDゴシック" panose="020B0400000000000000" pitchFamily="49" charset="-128"/>
                          <a:ea typeface="BIZ UDゴシック" panose="020B0400000000000000" pitchFamily="49"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1764046"/>
                  </a:ext>
                </a:extLst>
              </a:tr>
              <a:tr h="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Ⅰ</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70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59040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Ⅱ</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50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69</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Ⅲ</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49</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984785"/>
                  </a:ext>
                </a:extLst>
              </a:tr>
              <a:tr h="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Ⅳ</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pPr>
                      <a:r>
                        <a:rPr kumimoji="1" lang="ja-JP" altLang="en-US" sz="160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846899442"/>
                  </a:ext>
                </a:extLst>
              </a:tr>
            </a:tbl>
          </a:graphicData>
        </a:graphic>
      </p:graphicFrame>
      <p:graphicFrame>
        <p:nvGraphicFramePr>
          <p:cNvPr id="11" name="表 10">
            <a:extLst>
              <a:ext uri="{FF2B5EF4-FFF2-40B4-BE49-F238E27FC236}">
                <a16:creationId xmlns:a16="http://schemas.microsoft.com/office/drawing/2014/main" id="{D082DE70-8A55-F89D-8456-DABE4D7CADC6}"/>
              </a:ext>
            </a:extLst>
          </p:cNvPr>
          <p:cNvGraphicFramePr>
            <a:graphicFrameLocks noGrp="1"/>
          </p:cNvGraphicFramePr>
          <p:nvPr>
            <p:extLst>
              <p:ext uri="{D42A27DB-BD31-4B8C-83A1-F6EECF244321}">
                <p14:modId xmlns:p14="http://schemas.microsoft.com/office/powerpoint/2010/main" val="625856218"/>
              </p:ext>
            </p:extLst>
          </p:nvPr>
        </p:nvGraphicFramePr>
        <p:xfrm>
          <a:off x="4841230" y="2344675"/>
          <a:ext cx="2088000" cy="176784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581925902"/>
                    </a:ext>
                  </a:extLst>
                </a:gridCol>
                <a:gridCol w="1044000">
                  <a:extLst>
                    <a:ext uri="{9D8B030D-6E8A-4147-A177-3AD203B41FA5}">
                      <a16:colId xmlns:a16="http://schemas.microsoft.com/office/drawing/2014/main" val="2015804330"/>
                    </a:ext>
                  </a:extLst>
                </a:gridCol>
              </a:tblGrid>
              <a:tr h="288000">
                <a:tc>
                  <a:txBody>
                    <a:bodyPr/>
                    <a:lstStyle/>
                    <a:p>
                      <a:pPr algn="ctr">
                        <a:lnSpc>
                          <a:spcPts val="1600"/>
                        </a:lnSpc>
                      </a:pPr>
                      <a:r>
                        <a:rPr kumimoji="1" lang="ja-JP" altLang="en-US" sz="1600">
                          <a:solidFill>
                            <a:schemeClr val="tx1"/>
                          </a:solidFill>
                          <a:latin typeface="BIZ UDゴシック" panose="020B0400000000000000" pitchFamily="49" charset="-128"/>
                          <a:ea typeface="BIZ UDゴシック" panose="020B0400000000000000" pitchFamily="49"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pPr>
                      <a:r>
                        <a:rPr kumimoji="1" lang="ja-JP" altLang="en-US" sz="1600">
                          <a:solidFill>
                            <a:schemeClr val="tx1"/>
                          </a:solidFill>
                          <a:latin typeface="BIZ UDゴシック" panose="020B0400000000000000" pitchFamily="49" charset="-128"/>
                          <a:ea typeface="BIZ UDゴシック" panose="020B0400000000000000" pitchFamily="49"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1764046"/>
                  </a:ext>
                </a:extLst>
              </a:tr>
              <a:tr h="28800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Ⅰ</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70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288000">
                <a:tc>
                  <a:txBody>
                    <a:bodyPr/>
                    <a:lstStyle/>
                    <a:p>
                      <a:pPr algn="ctr">
                        <a:lnSpc>
                          <a:spcPts val="1600"/>
                        </a:lnSpc>
                      </a:pPr>
                      <a:r>
                        <a:rPr kumimoji="1" lang="en-US" altLang="ja-JP" sz="1600" err="1">
                          <a:latin typeface="BIZ UDゴシック" panose="020B0400000000000000" pitchFamily="49" charset="-128"/>
                          <a:ea typeface="BIZ UDゴシック" panose="020B0400000000000000" pitchFamily="49" charset="-128"/>
                        </a:rPr>
                        <a:t>Ⅱb</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60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69</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288000">
                <a:tc>
                  <a:txBody>
                    <a:bodyPr/>
                    <a:lstStyle/>
                    <a:p>
                      <a:pPr marL="0" marR="0" lvl="0" indent="0" algn="ctr" defTabSz="914377" rtl="0" eaLnBrk="1" fontAlgn="auto" latinLnBrk="0" hangingPunct="1">
                        <a:lnSpc>
                          <a:spcPts val="1600"/>
                        </a:lnSpc>
                        <a:spcBef>
                          <a:spcPts val="0"/>
                        </a:spcBef>
                        <a:spcAft>
                          <a:spcPts val="0"/>
                        </a:spcAft>
                        <a:buClrTx/>
                        <a:buSzTx/>
                        <a:buFontTx/>
                        <a:buNone/>
                        <a:tabLst/>
                        <a:defRPr/>
                      </a:pPr>
                      <a:r>
                        <a:rPr kumimoji="1" lang="en-US" altLang="ja-JP" sz="1600" err="1">
                          <a:latin typeface="BIZ UDゴシック" panose="020B0400000000000000" pitchFamily="49" charset="-128"/>
                          <a:ea typeface="BIZ UDゴシック" panose="020B0400000000000000" pitchFamily="49" charset="-128"/>
                        </a:rPr>
                        <a:t>Ⅱa</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50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59</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28355161"/>
                  </a:ext>
                </a:extLst>
              </a:tr>
              <a:tr h="28800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Ⅲ</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0</a:t>
                      </a:r>
                      <a:r>
                        <a:rPr kumimoji="1" lang="ja-JP" altLang="en-US" sz="1600">
                          <a:latin typeface="BIZ UDゴシック" panose="020B0400000000000000" pitchFamily="49" charset="-128"/>
                          <a:ea typeface="BIZ UDゴシック" panose="020B0400000000000000" pitchFamily="49" charset="-128"/>
                        </a:rPr>
                        <a:t>～</a:t>
                      </a:r>
                      <a:r>
                        <a:rPr kumimoji="1" lang="en-US" altLang="ja-JP" sz="1600">
                          <a:latin typeface="BIZ UDゴシック" panose="020B0400000000000000" pitchFamily="49" charset="-128"/>
                          <a:ea typeface="BIZ UDゴシック" panose="020B0400000000000000" pitchFamily="49" charset="-128"/>
                        </a:rPr>
                        <a:t>49</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984785"/>
                  </a:ext>
                </a:extLst>
              </a:tr>
              <a:tr h="288000">
                <a:tc>
                  <a:txBody>
                    <a:bodyPr/>
                    <a:lstStyle/>
                    <a:p>
                      <a:pPr algn="ctr">
                        <a:lnSpc>
                          <a:spcPts val="1600"/>
                        </a:lnSpc>
                      </a:pPr>
                      <a:r>
                        <a:rPr kumimoji="1" lang="en-US" altLang="ja-JP" sz="1600">
                          <a:latin typeface="BIZ UDゴシック" panose="020B0400000000000000" pitchFamily="49" charset="-128"/>
                          <a:ea typeface="BIZ UDゴシック" panose="020B0400000000000000" pitchFamily="49" charset="-128"/>
                        </a:rPr>
                        <a:t>Ⅳ</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pPr>
                      <a:r>
                        <a:rPr kumimoji="1" lang="ja-JP" altLang="en-US" sz="160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846899442"/>
                  </a:ext>
                </a:extLst>
              </a:tr>
            </a:tbl>
          </a:graphicData>
        </a:graphic>
      </p:graphicFrame>
      <p:sp>
        <p:nvSpPr>
          <p:cNvPr id="12" name="二等辺三角形 11">
            <a:extLst>
              <a:ext uri="{FF2B5EF4-FFF2-40B4-BE49-F238E27FC236}">
                <a16:creationId xmlns:a16="http://schemas.microsoft.com/office/drawing/2014/main" id="{E3D4C368-E55E-0D53-A4C4-A09BA0A2D9D0}"/>
              </a:ext>
            </a:extLst>
          </p:cNvPr>
          <p:cNvSpPr/>
          <p:nvPr/>
        </p:nvSpPr>
        <p:spPr>
          <a:xfrm rot="5400000">
            <a:off x="4241840" y="3102807"/>
            <a:ext cx="360000" cy="2575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A82AE6B5-77C3-B440-D887-C5B004BD8442}"/>
              </a:ext>
            </a:extLst>
          </p:cNvPr>
          <p:cNvCxnSpPr>
            <a:cxnSpLocks/>
          </p:cNvCxnSpPr>
          <p:nvPr/>
        </p:nvCxnSpPr>
        <p:spPr>
          <a:xfrm>
            <a:off x="4841230" y="3230611"/>
            <a:ext cx="208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360BBD55-C274-AA47-D56C-3C33C3B06A5F}"/>
              </a:ext>
            </a:extLst>
          </p:cNvPr>
          <p:cNvGraphicFramePr>
            <a:graphicFrameLocks noGrp="1"/>
          </p:cNvGraphicFramePr>
          <p:nvPr>
            <p:extLst>
              <p:ext uri="{D42A27DB-BD31-4B8C-83A1-F6EECF244321}">
                <p14:modId xmlns:p14="http://schemas.microsoft.com/office/powerpoint/2010/main" val="208002859"/>
              </p:ext>
            </p:extLst>
          </p:nvPr>
        </p:nvGraphicFramePr>
        <p:xfrm>
          <a:off x="439602" y="4308516"/>
          <a:ext cx="8221992" cy="179432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3047373072"/>
                    </a:ext>
                  </a:extLst>
                </a:gridCol>
                <a:gridCol w="882642">
                  <a:extLst>
                    <a:ext uri="{9D8B030D-6E8A-4147-A177-3AD203B41FA5}">
                      <a16:colId xmlns:a16="http://schemas.microsoft.com/office/drawing/2014/main" val="1174873328"/>
                    </a:ext>
                  </a:extLst>
                </a:gridCol>
                <a:gridCol w="895350">
                  <a:extLst>
                    <a:ext uri="{9D8B030D-6E8A-4147-A177-3AD203B41FA5}">
                      <a16:colId xmlns:a16="http://schemas.microsoft.com/office/drawing/2014/main" val="1484351852"/>
                    </a:ext>
                  </a:extLst>
                </a:gridCol>
                <a:gridCol w="5760000">
                  <a:extLst>
                    <a:ext uri="{9D8B030D-6E8A-4147-A177-3AD203B41FA5}">
                      <a16:colId xmlns:a16="http://schemas.microsoft.com/office/drawing/2014/main" val="1776504217"/>
                    </a:ext>
                  </a:extLst>
                </a:gridCol>
              </a:tblGrid>
              <a:tr h="288000">
                <a:tc>
                  <a:txBody>
                    <a:bodyPr/>
                    <a:lstStyle/>
                    <a:p>
                      <a:pPr algn="ctr">
                        <a:lnSpc>
                          <a:spcPts val="1600"/>
                        </a:lnSpc>
                      </a:pPr>
                      <a:r>
                        <a:rPr kumimoji="1" lang="ja-JP" altLang="en-US" sz="1400">
                          <a:latin typeface="BIZ UDゴシック" panose="020B0400000000000000" pitchFamily="49" charset="-128"/>
                          <a:ea typeface="BIZ UDゴシック" panose="020B0400000000000000" pitchFamily="49" charset="-128"/>
                        </a:rPr>
                        <a:t>計画</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pPr>
                      <a:r>
                        <a:rPr kumimoji="1" lang="ja-JP" altLang="en-US" sz="1400">
                          <a:latin typeface="BIZ UDゴシック" panose="020B0400000000000000" pitchFamily="49" charset="-128"/>
                          <a:ea typeface="BIZ UDゴシック" panose="020B0400000000000000" pitchFamily="49" charset="-128"/>
                        </a:rPr>
                        <a:t>健全性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pPr>
                      <a:r>
                        <a:rPr kumimoji="1" lang="ja-JP" altLang="en-US" sz="1400">
                          <a:latin typeface="BIZ UDゴシック" panose="020B0400000000000000" pitchFamily="49" charset="-128"/>
                          <a:ea typeface="BIZ UDゴシック" panose="020B0400000000000000" pitchFamily="49" charset="-128"/>
                        </a:rPr>
                        <a:t>健全度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lnSpc>
                          <a:spcPts val="1600"/>
                        </a:lnSpc>
                      </a:pPr>
                      <a:r>
                        <a:rPr kumimoji="1" lang="ja-JP" altLang="en-US" sz="1400">
                          <a:latin typeface="BIZ UDゴシック" panose="020B0400000000000000" pitchFamily="49" charset="-128"/>
                          <a:ea typeface="BIZ UDゴシック" panose="020B0400000000000000" pitchFamily="49" charset="-128"/>
                        </a:rPr>
                        <a:t>定義</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84425773"/>
                  </a:ext>
                </a:extLst>
              </a:tr>
              <a:tr h="504000">
                <a:tc>
                  <a:txBody>
                    <a:bodyPr/>
                    <a:lstStyle/>
                    <a:p>
                      <a:pPr algn="ctr">
                        <a:lnSpc>
                          <a:spcPts val="1600"/>
                        </a:lnSpc>
                      </a:pPr>
                      <a:r>
                        <a:rPr kumimoji="1" lang="ja-JP" altLang="en-US" sz="1400" b="0">
                          <a:solidFill>
                            <a:schemeClr val="tx1"/>
                          </a:solidFill>
                          <a:latin typeface="BIZ UDゴシック" panose="020B0400000000000000" pitchFamily="49" charset="-128"/>
                          <a:ea typeface="BIZ UDゴシック" panose="020B0400000000000000" pitchFamily="49" charset="-128"/>
                        </a:rPr>
                        <a:t>現行</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lnSpc>
                          <a:spcPts val="1600"/>
                        </a:lnSpc>
                      </a:pPr>
                      <a:r>
                        <a:rPr kumimoji="1" lang="en-US" altLang="ja-JP" sz="1400">
                          <a:latin typeface="BIZ UDゴシック" panose="020B0400000000000000" pitchFamily="49" charset="-128"/>
                          <a:ea typeface="BIZ UDゴシック" panose="020B0400000000000000" pitchFamily="49" charset="-128"/>
                        </a:rPr>
                        <a:t>Ⅱ</a:t>
                      </a:r>
                      <a:endParaRPr kumimoji="1" lang="ja-JP" altLang="en-US"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377" rtl="0" eaLnBrk="1" fontAlgn="auto" latinLnBrk="0" hangingPunct="1">
                        <a:lnSpc>
                          <a:spcPts val="1600"/>
                        </a:lnSpc>
                        <a:spcBef>
                          <a:spcPts val="0"/>
                        </a:spcBef>
                        <a:spcAft>
                          <a:spcPts val="0"/>
                        </a:spcAft>
                        <a:buClrTx/>
                        <a:buSzTx/>
                        <a:buFontTx/>
                        <a:buNone/>
                        <a:tabLst/>
                        <a:defRPr/>
                      </a:pPr>
                      <a:r>
                        <a:rPr kumimoji="1" lang="en-US" altLang="ja-JP" sz="1400">
                          <a:latin typeface="BIZ UDゴシック" panose="020B0400000000000000" pitchFamily="49" charset="-128"/>
                          <a:ea typeface="BIZ UDゴシック" panose="020B0400000000000000" pitchFamily="49" charset="-128"/>
                        </a:rPr>
                        <a:t>50</a:t>
                      </a:r>
                      <a:r>
                        <a:rPr kumimoji="1" lang="ja-JP" altLang="en-US" sz="1400">
                          <a:latin typeface="BIZ UDゴシック" panose="020B0400000000000000" pitchFamily="49" charset="-128"/>
                          <a:ea typeface="BIZ UDゴシック" panose="020B0400000000000000" pitchFamily="49" charset="-128"/>
                        </a:rPr>
                        <a:t>～</a:t>
                      </a:r>
                      <a:r>
                        <a:rPr kumimoji="1" lang="en-US" altLang="ja-JP" sz="1400">
                          <a:latin typeface="BIZ UDゴシック" panose="020B0400000000000000" pitchFamily="49" charset="-128"/>
                          <a:ea typeface="BIZ UDゴシック" panose="020B0400000000000000" pitchFamily="49" charset="-128"/>
                        </a:rPr>
                        <a:t>69</a:t>
                      </a:r>
                      <a:endParaRPr lang="en-US" altLang="ja-JP"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377" rtl="0" eaLnBrk="1" fontAlgn="auto" latinLnBrk="0" hangingPunct="1">
                        <a:lnSpc>
                          <a:spcPts val="1600"/>
                        </a:lnSpc>
                        <a:spcBef>
                          <a:spcPts val="0"/>
                        </a:spcBef>
                        <a:spcAft>
                          <a:spcPts val="0"/>
                        </a:spcAft>
                        <a:buClrTx/>
                        <a:buSzTx/>
                        <a:buFontTx/>
                        <a:buNone/>
                        <a:tabLst/>
                        <a:defRPr/>
                      </a:pPr>
                      <a:r>
                        <a:rPr lang="ja-JP" altLang="en-US" sz="1400">
                          <a:latin typeface="BIZ UDゴシック" panose="020B0400000000000000" pitchFamily="49" charset="-128"/>
                          <a:ea typeface="BIZ UDゴシック" panose="020B0400000000000000" pitchFamily="49" charset="-128"/>
                        </a:rPr>
                        <a:t>道路橋の機能に支障が生じていないが、予防保全の観点から措置を講ずることが望ましい状態</a:t>
                      </a:r>
                      <a:endParaRPr lang="en-US" altLang="ja-JP" sz="140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69596449"/>
                  </a:ext>
                </a:extLst>
              </a:tr>
              <a:tr h="370840">
                <a:tc rowSpan="2">
                  <a:txBody>
                    <a:bodyPr/>
                    <a:lstStyle/>
                    <a:p>
                      <a:pPr algn="ctr">
                        <a:lnSpc>
                          <a:spcPts val="1600"/>
                        </a:lnSpc>
                      </a:pPr>
                      <a:r>
                        <a:rPr kumimoji="1" lang="ja-JP" altLang="en-US" sz="1400" b="0">
                          <a:solidFill>
                            <a:schemeClr val="tx1"/>
                          </a:solidFill>
                          <a:latin typeface="BIZ UDゴシック" panose="020B0400000000000000" pitchFamily="49" charset="-128"/>
                          <a:ea typeface="BIZ UDゴシック" panose="020B0400000000000000" pitchFamily="49" charset="-128"/>
                        </a:rPr>
                        <a:t>改定</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ts val="1600"/>
                        </a:lnSpc>
                      </a:pPr>
                      <a:r>
                        <a:rPr kumimoji="1" lang="en-US" altLang="ja-JP" sz="1400" err="1">
                          <a:latin typeface="BIZ UDゴシック" panose="020B0400000000000000" pitchFamily="49" charset="-128"/>
                          <a:ea typeface="BIZ UDゴシック" panose="020B0400000000000000" pitchFamily="49" charset="-128"/>
                        </a:rPr>
                        <a:t>Ⅱb</a:t>
                      </a:r>
                      <a:endParaRPr kumimoji="1" lang="ja-JP" altLang="en-US"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ts val="1600"/>
                        </a:lnSpc>
                      </a:pPr>
                      <a:r>
                        <a:rPr kumimoji="1" lang="en-US" altLang="ja-JP" sz="1400">
                          <a:latin typeface="BIZ UDゴシック" panose="020B0400000000000000" pitchFamily="49" charset="-128"/>
                          <a:ea typeface="BIZ UDゴシック" panose="020B0400000000000000" pitchFamily="49" charset="-128"/>
                        </a:rPr>
                        <a:t>60</a:t>
                      </a:r>
                      <a:r>
                        <a:rPr kumimoji="1" lang="ja-JP" altLang="en-US" sz="1400">
                          <a:latin typeface="BIZ UDゴシック" panose="020B0400000000000000" pitchFamily="49" charset="-128"/>
                          <a:ea typeface="BIZ UDゴシック" panose="020B0400000000000000" pitchFamily="49" charset="-128"/>
                        </a:rPr>
                        <a:t>～</a:t>
                      </a:r>
                      <a:r>
                        <a:rPr kumimoji="1" lang="en-US" altLang="ja-JP" sz="1400">
                          <a:latin typeface="BIZ UDゴシック" panose="020B0400000000000000" pitchFamily="49" charset="-128"/>
                          <a:ea typeface="BIZ UDゴシック" panose="020B0400000000000000" pitchFamily="49" charset="-128"/>
                        </a:rPr>
                        <a:t>69</a:t>
                      </a:r>
                      <a:endParaRPr kumimoji="1" lang="ja-JP" altLang="en-US"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nSpc>
                          <a:spcPts val="1600"/>
                        </a:lnSpc>
                      </a:pPr>
                      <a:r>
                        <a:rPr lang="ja-JP" altLang="en-US" sz="1400">
                          <a:latin typeface="BIZ UDゴシック" panose="020B0400000000000000" pitchFamily="49" charset="-128"/>
                          <a:ea typeface="BIZ UDゴシック" panose="020B0400000000000000" pitchFamily="49" charset="-128"/>
                        </a:rPr>
                        <a:t>道路橋の機能に支障が生じていないが、</a:t>
                      </a:r>
                      <a:r>
                        <a:rPr lang="ja-JP" altLang="en-US" sz="1400" u="sng">
                          <a:solidFill>
                            <a:srgbClr val="FF0000"/>
                          </a:solidFill>
                          <a:latin typeface="BIZ UDゴシック" panose="020B0400000000000000" pitchFamily="49" charset="-128"/>
                          <a:ea typeface="BIZ UDゴシック" panose="020B0400000000000000" pitchFamily="49" charset="-128"/>
                        </a:rPr>
                        <a:t>将来的に支障が生じる可能性があるため、経過観察が必要な状態</a:t>
                      </a:r>
                      <a:endParaRPr kumimoji="1" lang="ja-JP" altLang="en-US" sz="1400">
                        <a:solidFill>
                          <a:srgbClr val="FF0000"/>
                        </a:solidFill>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6911620"/>
                  </a:ext>
                </a:extLst>
              </a:tr>
              <a:tr h="370840">
                <a:tc vMerge="1">
                  <a:txBody>
                    <a:bodyPr/>
                    <a:lstStyle/>
                    <a:p>
                      <a:endParaRPr kumimoji="1" lang="ja-JP" altLang="en-US"/>
                    </a:p>
                  </a:txBody>
                  <a:tcPr>
                    <a:solidFill>
                      <a:schemeClr val="accent1"/>
                    </a:solidFill>
                  </a:tcPr>
                </a:tc>
                <a:tc>
                  <a:txBody>
                    <a:bodyPr/>
                    <a:lstStyle/>
                    <a:p>
                      <a:pPr algn="ctr">
                        <a:lnSpc>
                          <a:spcPts val="1600"/>
                        </a:lnSpc>
                      </a:pPr>
                      <a:r>
                        <a:rPr kumimoji="1" lang="en-US" altLang="ja-JP" sz="1400" err="1">
                          <a:latin typeface="BIZ UDゴシック" panose="020B0400000000000000" pitchFamily="49" charset="-128"/>
                          <a:ea typeface="BIZ UDゴシック" panose="020B0400000000000000" pitchFamily="49" charset="-128"/>
                        </a:rPr>
                        <a:t>Ⅱa</a:t>
                      </a:r>
                      <a:endParaRPr kumimoji="1" lang="ja-JP" altLang="en-US"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lnSpc>
                          <a:spcPts val="1600"/>
                        </a:lnSpc>
                      </a:pPr>
                      <a:r>
                        <a:rPr kumimoji="1" lang="en-US" altLang="ja-JP" sz="1400">
                          <a:latin typeface="BIZ UDゴシック" panose="020B0400000000000000" pitchFamily="49" charset="-128"/>
                          <a:ea typeface="BIZ UDゴシック" panose="020B0400000000000000" pitchFamily="49" charset="-128"/>
                        </a:rPr>
                        <a:t>50</a:t>
                      </a:r>
                      <a:r>
                        <a:rPr kumimoji="1" lang="ja-JP" altLang="en-US" sz="1400">
                          <a:latin typeface="BIZ UDゴシック" panose="020B0400000000000000" pitchFamily="49" charset="-128"/>
                          <a:ea typeface="BIZ UDゴシック" panose="020B0400000000000000" pitchFamily="49" charset="-128"/>
                        </a:rPr>
                        <a:t>～</a:t>
                      </a:r>
                      <a:r>
                        <a:rPr kumimoji="1" lang="en-US" altLang="ja-JP" sz="1400">
                          <a:latin typeface="BIZ UDゴシック" panose="020B0400000000000000" pitchFamily="49" charset="-128"/>
                          <a:ea typeface="BIZ UDゴシック" panose="020B0400000000000000" pitchFamily="49" charset="-128"/>
                        </a:rPr>
                        <a:t>59</a:t>
                      </a:r>
                      <a:endParaRPr kumimoji="1" lang="ja-JP" altLang="en-US" sz="14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nSpc>
                          <a:spcPts val="1600"/>
                        </a:lnSpc>
                      </a:pPr>
                      <a:r>
                        <a:rPr lang="ja-JP" altLang="en-US" sz="1400" dirty="0">
                          <a:latin typeface="BIZ UDゴシック" panose="020B0400000000000000" pitchFamily="49" charset="-128"/>
                          <a:ea typeface="BIZ UDゴシック" panose="020B0400000000000000" pitchFamily="49" charset="-128"/>
                        </a:rPr>
                        <a:t>道路橋の機能に支障が生じていないが、予防保全の観点から措置を講ずることが望ましい状態</a:t>
                      </a:r>
                      <a:endParaRPr kumimoji="1" lang="ja-JP" altLang="en-US" sz="1400" dirty="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8091611"/>
                  </a:ext>
                </a:extLst>
              </a:tr>
            </a:tbl>
          </a:graphicData>
        </a:graphic>
      </p:graphicFrame>
      <p:sp>
        <p:nvSpPr>
          <p:cNvPr id="15" name="吹き出し: 角を丸めた四角形 14">
            <a:extLst>
              <a:ext uri="{FF2B5EF4-FFF2-40B4-BE49-F238E27FC236}">
                <a16:creationId xmlns:a16="http://schemas.microsoft.com/office/drawing/2014/main" id="{BC58E122-1A10-2BFB-0D44-A07BD3372498}"/>
              </a:ext>
            </a:extLst>
          </p:cNvPr>
          <p:cNvSpPr/>
          <p:nvPr/>
        </p:nvSpPr>
        <p:spPr>
          <a:xfrm>
            <a:off x="7254397" y="2919385"/>
            <a:ext cx="1512000" cy="396000"/>
          </a:xfrm>
          <a:prstGeom prst="wedgeRoundRectCallout">
            <a:avLst>
              <a:gd name="adj1" fmla="val -67450"/>
              <a:gd name="adj2" fmla="val 33636"/>
              <a:gd name="adj3" fmla="val 16667"/>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rgbClr val="FF0000"/>
                </a:solidFill>
                <a:latin typeface="BIZ UDPゴシック" panose="020B0400000000000000" pitchFamily="50" charset="-128"/>
                <a:ea typeface="BIZ UDPゴシック" panose="020B0400000000000000" pitchFamily="50" charset="-128"/>
              </a:rPr>
              <a:t>目標管理水準</a:t>
            </a:r>
          </a:p>
        </p:txBody>
      </p:sp>
      <p:cxnSp>
        <p:nvCxnSpPr>
          <p:cNvPr id="10" name="直線コネクタ 9">
            <a:extLst>
              <a:ext uri="{FF2B5EF4-FFF2-40B4-BE49-F238E27FC236}">
                <a16:creationId xmlns:a16="http://schemas.microsoft.com/office/drawing/2014/main" id="{E8B8E5BB-B3A3-6937-101A-EE4CCC116DE1}"/>
              </a:ext>
            </a:extLst>
          </p:cNvPr>
          <p:cNvCxnSpPr>
            <a:cxnSpLocks/>
          </p:cNvCxnSpPr>
          <p:nvPr/>
        </p:nvCxnSpPr>
        <p:spPr>
          <a:xfrm>
            <a:off x="1898355" y="2937920"/>
            <a:ext cx="2088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4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　全体スケジュール</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4" name="山形 24">
            <a:extLst>
              <a:ext uri="{FF2B5EF4-FFF2-40B4-BE49-F238E27FC236}">
                <a16:creationId xmlns:a16="http://schemas.microsoft.com/office/drawing/2014/main" id="{ACCCC2E0-A8B4-AAA8-BF47-3A2208972536}"/>
              </a:ext>
            </a:extLst>
          </p:cNvPr>
          <p:cNvSpPr/>
          <p:nvPr/>
        </p:nvSpPr>
        <p:spPr bwMode="auto">
          <a:xfrm rot="5400000">
            <a:off x="-190501" y="1279527"/>
            <a:ext cx="1535115"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45" name="山形 4">
            <a:extLst>
              <a:ext uri="{FF2B5EF4-FFF2-40B4-BE49-F238E27FC236}">
                <a16:creationId xmlns:a16="http://schemas.microsoft.com/office/drawing/2014/main" id="{EAF0187D-03B3-05D2-A5B3-0BE3CA09869B}"/>
              </a:ext>
            </a:extLst>
          </p:cNvPr>
          <p:cNvSpPr/>
          <p:nvPr/>
        </p:nvSpPr>
        <p:spPr bwMode="auto">
          <a:xfrm>
            <a:off x="127000" y="1482725"/>
            <a:ext cx="936625" cy="62388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R6</a:t>
            </a:r>
          </a:p>
          <a:p>
            <a:pPr algn="ctr" defTabSz="977876" eaLnBrk="1" fontAlgn="auto" hangingPunct="1">
              <a:lnSpc>
                <a:spcPct val="90000"/>
              </a:lnSpc>
              <a:spcAft>
                <a:spcPct val="35000"/>
              </a:spcAft>
              <a:defRPr/>
            </a:pPr>
            <a:r>
              <a:rPr lang="en-US" altLang="ja-JP"/>
              <a:t>1</a:t>
            </a:r>
            <a:r>
              <a:rPr lang="ja-JP" altLang="en-US"/>
              <a:t>月</a:t>
            </a:r>
          </a:p>
        </p:txBody>
      </p:sp>
      <p:sp>
        <p:nvSpPr>
          <p:cNvPr id="46" name="片側の 2 つの角を丸めた四角形 22">
            <a:extLst>
              <a:ext uri="{FF2B5EF4-FFF2-40B4-BE49-F238E27FC236}">
                <a16:creationId xmlns:a16="http://schemas.microsoft.com/office/drawing/2014/main" id="{684FB40B-834C-2FA0-68F5-BA4279AC1C69}"/>
              </a:ext>
            </a:extLst>
          </p:cNvPr>
          <p:cNvSpPr/>
          <p:nvPr/>
        </p:nvSpPr>
        <p:spPr bwMode="auto">
          <a:xfrm rot="5400000">
            <a:off x="2961481" y="-865979"/>
            <a:ext cx="1057276" cy="4751388"/>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47" name="山形 20">
            <a:extLst>
              <a:ext uri="{FF2B5EF4-FFF2-40B4-BE49-F238E27FC236}">
                <a16:creationId xmlns:a16="http://schemas.microsoft.com/office/drawing/2014/main" id="{33DC9F57-A4B3-75F4-87E2-0CB112049628}"/>
              </a:ext>
            </a:extLst>
          </p:cNvPr>
          <p:cNvSpPr/>
          <p:nvPr/>
        </p:nvSpPr>
        <p:spPr bwMode="auto">
          <a:xfrm rot="5400000">
            <a:off x="30162" y="2185988"/>
            <a:ext cx="1093787"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48" name="山形 8">
            <a:extLst>
              <a:ext uri="{FF2B5EF4-FFF2-40B4-BE49-F238E27FC236}">
                <a16:creationId xmlns:a16="http://schemas.microsoft.com/office/drawing/2014/main" id="{05798627-C5C7-1D2B-6429-88972257A4FA}"/>
              </a:ext>
            </a:extLst>
          </p:cNvPr>
          <p:cNvSpPr/>
          <p:nvPr/>
        </p:nvSpPr>
        <p:spPr bwMode="auto">
          <a:xfrm>
            <a:off x="127000" y="2552703"/>
            <a:ext cx="936625" cy="512763"/>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3</a:t>
            </a:r>
            <a:r>
              <a:rPr lang="ja-JP" altLang="en-US"/>
              <a:t>月</a:t>
            </a:r>
          </a:p>
        </p:txBody>
      </p:sp>
      <p:sp>
        <p:nvSpPr>
          <p:cNvPr id="49" name="片側の 2 つの角を丸めた四角形 18">
            <a:extLst>
              <a:ext uri="{FF2B5EF4-FFF2-40B4-BE49-F238E27FC236}">
                <a16:creationId xmlns:a16="http://schemas.microsoft.com/office/drawing/2014/main" id="{958D588A-3FF6-87F0-71AE-935C1336A423}"/>
              </a:ext>
            </a:extLst>
          </p:cNvPr>
          <p:cNvSpPr/>
          <p:nvPr/>
        </p:nvSpPr>
        <p:spPr bwMode="auto">
          <a:xfrm rot="5400000">
            <a:off x="3197163" y="17205"/>
            <a:ext cx="585912"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50" name="山形 16">
            <a:extLst>
              <a:ext uri="{FF2B5EF4-FFF2-40B4-BE49-F238E27FC236}">
                <a16:creationId xmlns:a16="http://schemas.microsoft.com/office/drawing/2014/main" id="{CE3CDCCC-3B9A-0269-FD35-FEEFF58A4AB0}"/>
              </a:ext>
            </a:extLst>
          </p:cNvPr>
          <p:cNvSpPr/>
          <p:nvPr/>
        </p:nvSpPr>
        <p:spPr bwMode="auto">
          <a:xfrm rot="5400000">
            <a:off x="-146845" y="3952083"/>
            <a:ext cx="1447803"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51" name="山形 12">
            <a:extLst>
              <a:ext uri="{FF2B5EF4-FFF2-40B4-BE49-F238E27FC236}">
                <a16:creationId xmlns:a16="http://schemas.microsoft.com/office/drawing/2014/main" id="{A2D6CE50-A148-D0E5-CD99-E6993000F2AE}"/>
              </a:ext>
            </a:extLst>
          </p:cNvPr>
          <p:cNvSpPr/>
          <p:nvPr/>
        </p:nvSpPr>
        <p:spPr bwMode="auto">
          <a:xfrm>
            <a:off x="127000" y="4057650"/>
            <a:ext cx="936625" cy="96043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6</a:t>
            </a:r>
            <a:r>
              <a:rPr lang="ja-JP" altLang="en-US"/>
              <a:t>月</a:t>
            </a:r>
          </a:p>
        </p:txBody>
      </p:sp>
      <p:sp>
        <p:nvSpPr>
          <p:cNvPr id="52" name="片側の 2 つの角を丸めた四角形 14">
            <a:extLst>
              <a:ext uri="{FF2B5EF4-FFF2-40B4-BE49-F238E27FC236}">
                <a16:creationId xmlns:a16="http://schemas.microsoft.com/office/drawing/2014/main" id="{CFA7A008-76D6-35DD-0A63-4673E3648F52}"/>
              </a:ext>
            </a:extLst>
          </p:cNvPr>
          <p:cNvSpPr/>
          <p:nvPr/>
        </p:nvSpPr>
        <p:spPr bwMode="auto">
          <a:xfrm rot="5400000">
            <a:off x="2994155" y="1815972"/>
            <a:ext cx="991928"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3" name="山形 16">
            <a:extLst>
              <a:ext uri="{FF2B5EF4-FFF2-40B4-BE49-F238E27FC236}">
                <a16:creationId xmlns:a16="http://schemas.microsoft.com/office/drawing/2014/main" id="{06ACB49E-8E16-38C8-99FC-C4732267E6A0}"/>
              </a:ext>
            </a:extLst>
          </p:cNvPr>
          <p:cNvSpPr/>
          <p:nvPr/>
        </p:nvSpPr>
        <p:spPr bwMode="auto">
          <a:xfrm rot="5400000">
            <a:off x="-133489" y="5033826"/>
            <a:ext cx="1421091"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54" name="山形 12">
            <a:extLst>
              <a:ext uri="{FF2B5EF4-FFF2-40B4-BE49-F238E27FC236}">
                <a16:creationId xmlns:a16="http://schemas.microsoft.com/office/drawing/2014/main" id="{FDCFFA3A-A113-163E-1F0F-C5DEB9767156}"/>
              </a:ext>
            </a:extLst>
          </p:cNvPr>
          <p:cNvSpPr/>
          <p:nvPr/>
        </p:nvSpPr>
        <p:spPr bwMode="auto">
          <a:xfrm>
            <a:off x="127000" y="5272088"/>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7</a:t>
            </a:r>
            <a:r>
              <a:rPr lang="ja-JP" altLang="en-US"/>
              <a:t>月</a:t>
            </a:r>
          </a:p>
        </p:txBody>
      </p:sp>
      <p:sp>
        <p:nvSpPr>
          <p:cNvPr id="55" name="片側の 2 つの角を丸めた四角形 14">
            <a:extLst>
              <a:ext uri="{FF2B5EF4-FFF2-40B4-BE49-F238E27FC236}">
                <a16:creationId xmlns:a16="http://schemas.microsoft.com/office/drawing/2014/main" id="{2E59EF1E-4824-AA2F-9039-E423B1FC7DC5}"/>
              </a:ext>
            </a:extLst>
          </p:cNvPr>
          <p:cNvSpPr/>
          <p:nvPr/>
        </p:nvSpPr>
        <p:spPr bwMode="auto">
          <a:xfrm rot="5400000">
            <a:off x="3009901" y="2898162"/>
            <a:ext cx="960436"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6" name="山形 16">
            <a:extLst>
              <a:ext uri="{FF2B5EF4-FFF2-40B4-BE49-F238E27FC236}">
                <a16:creationId xmlns:a16="http://schemas.microsoft.com/office/drawing/2014/main" id="{058AE10D-65F8-ADFA-14E6-7F76F7DF08D5}"/>
              </a:ext>
            </a:extLst>
          </p:cNvPr>
          <p:cNvSpPr/>
          <p:nvPr/>
        </p:nvSpPr>
        <p:spPr bwMode="auto">
          <a:xfrm rot="5400000">
            <a:off x="56357" y="5887244"/>
            <a:ext cx="1041400"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57" name="山形 12">
            <a:extLst>
              <a:ext uri="{FF2B5EF4-FFF2-40B4-BE49-F238E27FC236}">
                <a16:creationId xmlns:a16="http://schemas.microsoft.com/office/drawing/2014/main" id="{34909382-6ACE-FC8A-4DA8-FB6C3CB7F641}"/>
              </a:ext>
            </a:extLst>
          </p:cNvPr>
          <p:cNvSpPr/>
          <p:nvPr/>
        </p:nvSpPr>
        <p:spPr bwMode="auto">
          <a:xfrm>
            <a:off x="161925" y="6232526"/>
            <a:ext cx="901700" cy="403225"/>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10</a:t>
            </a:r>
            <a:r>
              <a:rPr lang="ja-JP" altLang="en-US"/>
              <a:t>月～</a:t>
            </a:r>
          </a:p>
        </p:txBody>
      </p:sp>
      <p:sp>
        <p:nvSpPr>
          <p:cNvPr id="58" name="片側の 2 つの角を丸めた四角形 18">
            <a:extLst>
              <a:ext uri="{FF2B5EF4-FFF2-40B4-BE49-F238E27FC236}">
                <a16:creationId xmlns:a16="http://schemas.microsoft.com/office/drawing/2014/main" id="{E7468A19-F1DF-5A27-C149-B81B18DACB5D}"/>
              </a:ext>
            </a:extLst>
          </p:cNvPr>
          <p:cNvSpPr/>
          <p:nvPr/>
        </p:nvSpPr>
        <p:spPr bwMode="auto">
          <a:xfrm rot="5400000">
            <a:off x="3090905" y="3864019"/>
            <a:ext cx="798427"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9" name="片側の 2 つの角を丸めた四角形 22">
            <a:extLst>
              <a:ext uri="{FF2B5EF4-FFF2-40B4-BE49-F238E27FC236}">
                <a16:creationId xmlns:a16="http://schemas.microsoft.com/office/drawing/2014/main" id="{D22B52FF-7D82-DAF9-C25F-40D2209DEE57}"/>
              </a:ext>
            </a:extLst>
          </p:cNvPr>
          <p:cNvSpPr/>
          <p:nvPr/>
        </p:nvSpPr>
        <p:spPr bwMode="auto">
          <a:xfrm rot="5400000">
            <a:off x="6967535" y="-92074"/>
            <a:ext cx="105727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0" name="片側の 2 つの角を丸めた四角形 22">
            <a:extLst>
              <a:ext uri="{FF2B5EF4-FFF2-40B4-BE49-F238E27FC236}">
                <a16:creationId xmlns:a16="http://schemas.microsoft.com/office/drawing/2014/main" id="{5D69D002-7487-9F86-728C-6E3196EEEB35}"/>
              </a:ext>
            </a:extLst>
          </p:cNvPr>
          <p:cNvSpPr/>
          <p:nvPr/>
        </p:nvSpPr>
        <p:spPr bwMode="auto">
          <a:xfrm rot="5400000">
            <a:off x="7203217" y="791108"/>
            <a:ext cx="585913"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1" name="テキスト ボックス 3">
            <a:extLst>
              <a:ext uri="{FF2B5EF4-FFF2-40B4-BE49-F238E27FC236}">
                <a16:creationId xmlns:a16="http://schemas.microsoft.com/office/drawing/2014/main" id="{163EC91C-1C46-CF86-E9F1-72546CE0FEC3}"/>
              </a:ext>
            </a:extLst>
          </p:cNvPr>
          <p:cNvSpPr txBox="1">
            <a:spLocks noChangeArrowheads="1"/>
          </p:cNvSpPr>
          <p:nvPr/>
        </p:nvSpPr>
        <p:spPr bwMode="auto">
          <a:xfrm>
            <a:off x="80963" y="660400"/>
            <a:ext cx="5784850"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審議会・部会のスケジュール</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2" name="テキスト ボックス 3">
            <a:extLst>
              <a:ext uri="{FF2B5EF4-FFF2-40B4-BE49-F238E27FC236}">
                <a16:creationId xmlns:a16="http://schemas.microsoft.com/office/drawing/2014/main" id="{0792A6E1-7472-39DD-00B0-032389613D06}"/>
              </a:ext>
            </a:extLst>
          </p:cNvPr>
          <p:cNvSpPr txBox="1">
            <a:spLocks noChangeArrowheads="1"/>
          </p:cNvSpPr>
          <p:nvPr/>
        </p:nvSpPr>
        <p:spPr bwMode="auto">
          <a:xfrm>
            <a:off x="5894388" y="660400"/>
            <a:ext cx="3203575"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議論の視点</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3" name="片側の 2 つの角を丸めた四角形 22">
            <a:extLst>
              <a:ext uri="{FF2B5EF4-FFF2-40B4-BE49-F238E27FC236}">
                <a16:creationId xmlns:a16="http://schemas.microsoft.com/office/drawing/2014/main" id="{384B162C-DBFF-CD7D-3D8C-0DB40FC69047}"/>
              </a:ext>
            </a:extLst>
          </p:cNvPr>
          <p:cNvSpPr/>
          <p:nvPr/>
        </p:nvSpPr>
        <p:spPr bwMode="auto">
          <a:xfrm rot="5400000">
            <a:off x="7015956" y="3669230"/>
            <a:ext cx="96043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120" name="片側の 2 つの角を丸めた四角形 22">
            <a:extLst>
              <a:ext uri="{FF2B5EF4-FFF2-40B4-BE49-F238E27FC236}">
                <a16:creationId xmlns:a16="http://schemas.microsoft.com/office/drawing/2014/main" id="{66D65538-6DAD-7F13-D823-D964555295C2}"/>
              </a:ext>
            </a:extLst>
          </p:cNvPr>
          <p:cNvSpPr/>
          <p:nvPr/>
        </p:nvSpPr>
        <p:spPr bwMode="auto">
          <a:xfrm rot="5400000">
            <a:off x="7098549" y="4636337"/>
            <a:ext cx="795252"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121" name="山形 20">
            <a:extLst>
              <a:ext uri="{FF2B5EF4-FFF2-40B4-BE49-F238E27FC236}">
                <a16:creationId xmlns:a16="http://schemas.microsoft.com/office/drawing/2014/main" id="{C6C23F6B-08AF-AED0-B6BB-05A7EE17FACE}"/>
              </a:ext>
            </a:extLst>
          </p:cNvPr>
          <p:cNvSpPr/>
          <p:nvPr/>
        </p:nvSpPr>
        <p:spPr bwMode="auto">
          <a:xfrm rot="5400000">
            <a:off x="-26987" y="2974975"/>
            <a:ext cx="1208088"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ja-JP" altLang="en-US"/>
          </a:p>
        </p:txBody>
      </p:sp>
      <p:sp>
        <p:nvSpPr>
          <p:cNvPr id="5122" name="山形 8">
            <a:extLst>
              <a:ext uri="{FF2B5EF4-FFF2-40B4-BE49-F238E27FC236}">
                <a16:creationId xmlns:a16="http://schemas.microsoft.com/office/drawing/2014/main" id="{D5E0EDF9-EF65-59AE-BDCA-B2A0D26F787C}"/>
              </a:ext>
            </a:extLst>
          </p:cNvPr>
          <p:cNvSpPr/>
          <p:nvPr/>
        </p:nvSpPr>
        <p:spPr bwMode="auto">
          <a:xfrm>
            <a:off x="127000" y="3357563"/>
            <a:ext cx="936625" cy="450850"/>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5</a:t>
            </a:r>
            <a:r>
              <a:rPr lang="ja-JP" altLang="en-US"/>
              <a:t>月</a:t>
            </a:r>
          </a:p>
        </p:txBody>
      </p:sp>
      <p:sp>
        <p:nvSpPr>
          <p:cNvPr id="5123" name="片側の 2 つの角を丸めた四角形 18">
            <a:extLst>
              <a:ext uri="{FF2B5EF4-FFF2-40B4-BE49-F238E27FC236}">
                <a16:creationId xmlns:a16="http://schemas.microsoft.com/office/drawing/2014/main" id="{015EE07D-C332-516D-F242-2BCE50FB6FDE}"/>
              </a:ext>
            </a:extLst>
          </p:cNvPr>
          <p:cNvSpPr/>
          <p:nvPr/>
        </p:nvSpPr>
        <p:spPr bwMode="auto">
          <a:xfrm rot="5400000">
            <a:off x="3066256" y="800895"/>
            <a:ext cx="847726"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sz="1600"/>
          </a:p>
        </p:txBody>
      </p:sp>
      <p:sp>
        <p:nvSpPr>
          <p:cNvPr id="5124" name="片側の 2 つの角を丸めた四角形 22">
            <a:extLst>
              <a:ext uri="{FF2B5EF4-FFF2-40B4-BE49-F238E27FC236}">
                <a16:creationId xmlns:a16="http://schemas.microsoft.com/office/drawing/2014/main" id="{16478939-B2DD-8B14-CD88-617046A4A1E5}"/>
              </a:ext>
            </a:extLst>
          </p:cNvPr>
          <p:cNvSpPr/>
          <p:nvPr/>
        </p:nvSpPr>
        <p:spPr bwMode="auto">
          <a:xfrm rot="5400000">
            <a:off x="7072311" y="1574801"/>
            <a:ext cx="84772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125" name="片側の 2 つの角を丸めた四角形 22">
            <a:extLst>
              <a:ext uri="{FF2B5EF4-FFF2-40B4-BE49-F238E27FC236}">
                <a16:creationId xmlns:a16="http://schemas.microsoft.com/office/drawing/2014/main" id="{02CD5E00-DE72-D26F-3BA2-4695BDBB9203}"/>
              </a:ext>
            </a:extLst>
          </p:cNvPr>
          <p:cNvSpPr/>
          <p:nvPr/>
        </p:nvSpPr>
        <p:spPr bwMode="auto">
          <a:xfrm rot="5400000">
            <a:off x="7000836" y="2590840"/>
            <a:ext cx="990678"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127" name="片側の 2 つの角を丸めた四角形 6">
            <a:extLst>
              <a:ext uri="{FF2B5EF4-FFF2-40B4-BE49-F238E27FC236}">
                <a16:creationId xmlns:a16="http://schemas.microsoft.com/office/drawing/2014/main" id="{075894E3-C04A-7E4B-0761-4F41804E824F}"/>
              </a:ext>
            </a:extLst>
          </p:cNvPr>
          <p:cNvSpPr/>
          <p:nvPr/>
        </p:nvSpPr>
        <p:spPr bwMode="auto">
          <a:xfrm>
            <a:off x="1111250" y="1017503"/>
            <a:ext cx="4686300" cy="961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b="1">
                <a:solidFill>
                  <a:srgbClr val="558ED5"/>
                </a:solidFill>
                <a:latin typeface="Meiryo UI" panose="020B0604030504040204" pitchFamily="50" charset="-128"/>
                <a:ea typeface="Meiryo UI" panose="020B0604030504040204" pitchFamily="50" charset="-128"/>
              </a:rPr>
              <a:t>◆</a:t>
            </a:r>
            <a:r>
              <a:rPr lang="en-US" altLang="ja-JP" sz="1400" b="1">
                <a:solidFill>
                  <a:srgbClr val="558ED5"/>
                </a:solidFill>
                <a:latin typeface="Meiryo UI" panose="020B0604030504040204" pitchFamily="50" charset="-128"/>
                <a:ea typeface="Meiryo UI" panose="020B0604030504040204" pitchFamily="50" charset="-128"/>
              </a:rPr>
              <a:t>1/17</a:t>
            </a:r>
            <a:r>
              <a:rPr lang="ja-JP" altLang="en-US" sz="1400" b="1">
                <a:solidFill>
                  <a:srgbClr val="558ED5"/>
                </a:solidFill>
                <a:latin typeface="Meiryo UI" panose="020B0604030504040204" pitchFamily="50" charset="-128"/>
                <a:ea typeface="Meiryo UI" panose="020B0604030504040204" pitchFamily="50" charset="-128"/>
              </a:rPr>
              <a:t>　　第</a:t>
            </a:r>
            <a:r>
              <a:rPr lang="en-US" altLang="ja-JP" sz="1400" b="1">
                <a:solidFill>
                  <a:srgbClr val="558ED5"/>
                </a:solidFill>
                <a:latin typeface="Meiryo UI" panose="020B0604030504040204" pitchFamily="50" charset="-128"/>
                <a:ea typeface="Meiryo UI" panose="020B0604030504040204" pitchFamily="50" charset="-128"/>
              </a:rPr>
              <a:t>1</a:t>
            </a:r>
            <a:r>
              <a:rPr lang="ja-JP" altLang="en-US" sz="1400" b="1">
                <a:solidFill>
                  <a:srgbClr val="558ED5"/>
                </a:solidFill>
                <a:latin typeface="Meiryo UI" panose="020B0604030504040204" pitchFamily="50" charset="-128"/>
                <a:ea typeface="Meiryo UI" panose="020B0604030504040204" pitchFamily="50" charset="-128"/>
              </a:rPr>
              <a:t>回審議会：諮問</a:t>
            </a:r>
            <a:r>
              <a:rPr lang="ja-JP" altLang="en-US" sz="1400">
                <a:solidFill>
                  <a:srgbClr val="558ED5"/>
                </a:solidFill>
                <a:latin typeface="Meiryo UI" panose="020B0604030504040204" pitchFamily="50" charset="-128"/>
                <a:ea typeface="Meiryo UI" panose="020B0604030504040204" pitchFamily="50" charset="-128"/>
              </a:rPr>
              <a:t> </a:t>
            </a:r>
            <a:endParaRPr lang="en-US" altLang="ja-JP" sz="1400">
              <a:solidFill>
                <a:srgbClr val="558ED5"/>
              </a:solidFill>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　長寿命化計画の見直しについて</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現計画の検証</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社会情勢をの変化を踏まえた課題整理</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今後の取組の方向性</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128" name="片側の 2 つの角を丸めた四角形 10">
            <a:extLst>
              <a:ext uri="{FF2B5EF4-FFF2-40B4-BE49-F238E27FC236}">
                <a16:creationId xmlns:a16="http://schemas.microsoft.com/office/drawing/2014/main" id="{5D6DD985-4712-4B81-4A65-29A296C887C4}"/>
              </a:ext>
            </a:extLst>
          </p:cNvPr>
          <p:cNvSpPr/>
          <p:nvPr/>
        </p:nvSpPr>
        <p:spPr bwMode="auto">
          <a:xfrm>
            <a:off x="1111250" y="2114469"/>
            <a:ext cx="4643438" cy="569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3/15</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回各部会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各分野の取組方針（たたき台）作成</a:t>
            </a:r>
          </a:p>
        </p:txBody>
      </p:sp>
      <p:sp>
        <p:nvSpPr>
          <p:cNvPr id="5129" name="片側の 2 つの角を丸めた四角形 14">
            <a:extLst>
              <a:ext uri="{FF2B5EF4-FFF2-40B4-BE49-F238E27FC236}">
                <a16:creationId xmlns:a16="http://schemas.microsoft.com/office/drawing/2014/main" id="{44B9E518-7CB0-5BBF-089F-C0388778FC80}"/>
              </a:ext>
            </a:extLst>
          </p:cNvPr>
          <p:cNvSpPr/>
          <p:nvPr/>
        </p:nvSpPr>
        <p:spPr bwMode="auto">
          <a:xfrm>
            <a:off x="1111250" y="3961082"/>
            <a:ext cx="4765675" cy="440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pitchFamily="50" charset="-128"/>
                <a:ea typeface="Meiryo UI" pitchFamily="50" charset="-128"/>
                <a:cs typeface="Meiryo UI" pitchFamily="50" charset="-128"/>
              </a:rPr>
              <a:t>◆</a:t>
            </a:r>
            <a:r>
              <a:rPr lang="en-US" altLang="ja-JP" sz="1400" b="1">
                <a:solidFill>
                  <a:schemeClr val="accent3"/>
                </a:solidFill>
                <a:latin typeface="Meiryo UI" pitchFamily="50" charset="-128"/>
                <a:ea typeface="Meiryo UI" pitchFamily="50" charset="-128"/>
                <a:cs typeface="Meiryo UI" pitchFamily="50" charset="-128"/>
              </a:rPr>
              <a:t>6/27</a:t>
            </a:r>
            <a:r>
              <a:rPr lang="ja-JP" altLang="en-US" sz="1400" b="1">
                <a:solidFill>
                  <a:schemeClr val="accent3"/>
                </a:solidFill>
                <a:latin typeface="Meiryo UI" pitchFamily="50" charset="-128"/>
                <a:ea typeface="Meiryo UI" pitchFamily="50" charset="-128"/>
                <a:cs typeface="Meiryo UI" pitchFamily="50" charset="-128"/>
              </a:rPr>
              <a:t>　第</a:t>
            </a:r>
            <a:r>
              <a:rPr lang="en-US" altLang="ja-JP" sz="1400" b="1">
                <a:solidFill>
                  <a:schemeClr val="accent3"/>
                </a:solidFill>
                <a:latin typeface="Meiryo UI" pitchFamily="50" charset="-128"/>
                <a:ea typeface="Meiryo UI" pitchFamily="50" charset="-128"/>
                <a:cs typeface="Meiryo UI" pitchFamily="50" charset="-128"/>
              </a:rPr>
              <a:t>2</a:t>
            </a:r>
            <a:r>
              <a:rPr lang="ja-JP" altLang="en-US" sz="1400" b="1">
                <a:solidFill>
                  <a:schemeClr val="accent3"/>
                </a:solidFill>
                <a:latin typeface="Meiryo UI" pitchFamily="50" charset="-128"/>
                <a:ea typeface="Meiryo UI" pitchFamily="50" charset="-128"/>
                <a:cs typeface="Meiryo UI" pitchFamily="50" charset="-128"/>
              </a:rPr>
              <a:t>回各部会</a:t>
            </a:r>
            <a:r>
              <a:rPr lang="ja-JP" altLang="en-US" sz="1400">
                <a:solidFill>
                  <a:schemeClr val="accent3"/>
                </a:solidFill>
                <a:latin typeface="Meiryo UI" pitchFamily="50" charset="-128"/>
                <a:ea typeface="Meiryo UI" pitchFamily="50" charset="-128"/>
                <a:cs typeface="Meiryo UI" pitchFamily="50" charset="-128"/>
              </a:rPr>
              <a:t>　</a:t>
            </a:r>
            <a:endParaRPr lang="en-US" altLang="ja-JP" sz="1400">
              <a:solidFill>
                <a:schemeClr val="accent3"/>
              </a:solidFill>
              <a:latin typeface="Meiryo UI" pitchFamily="50" charset="-128"/>
              <a:ea typeface="Meiryo UI" pitchFamily="50" charset="-128"/>
              <a:cs typeface="Meiryo UI" pitchFamily="50" charset="-128"/>
            </a:endParaRPr>
          </a:p>
          <a:p>
            <a:pPr marL="285744" lvl="1" indent="-285744"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endParaRPr lang="en-US" altLang="ja-JP" sz="1200">
              <a:latin typeface="Meiryo UI" pitchFamily="50" charset="-128"/>
              <a:ea typeface="Meiryo UI" pitchFamily="50" charset="-128"/>
              <a:cs typeface="Meiryo UI" pitchFamily="50" charset="-128"/>
            </a:endParaRPr>
          </a:p>
        </p:txBody>
      </p:sp>
      <p:sp>
        <p:nvSpPr>
          <p:cNvPr id="5130" name="片側の 2 つの角を丸めた四角形 14">
            <a:extLst>
              <a:ext uri="{FF2B5EF4-FFF2-40B4-BE49-F238E27FC236}">
                <a16:creationId xmlns:a16="http://schemas.microsoft.com/office/drawing/2014/main" id="{D216085A-2D17-1C17-EEF5-30E2B79128E3}"/>
              </a:ext>
            </a:extLst>
          </p:cNvPr>
          <p:cNvSpPr/>
          <p:nvPr/>
        </p:nvSpPr>
        <p:spPr bwMode="auto">
          <a:xfrm>
            <a:off x="1111250" y="4835196"/>
            <a:ext cx="4648200" cy="9164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dirty="0">
                <a:solidFill>
                  <a:schemeClr val="accent3"/>
                </a:solidFill>
                <a:latin typeface="Meiryo UI"/>
                <a:ea typeface="Meiryo UI"/>
                <a:cs typeface="Meiryo UI" pitchFamily="50" charset="-128"/>
              </a:rPr>
              <a:t>◆</a:t>
            </a:r>
            <a:r>
              <a:rPr lang="en-US" altLang="ja-JP" sz="1400" b="1" dirty="0">
                <a:solidFill>
                  <a:schemeClr val="accent3"/>
                </a:solidFill>
                <a:latin typeface="Meiryo UI"/>
                <a:ea typeface="Meiryo UI"/>
                <a:cs typeface="Meiryo UI" pitchFamily="50" charset="-128"/>
              </a:rPr>
              <a:t>7/中</a:t>
            </a:r>
            <a:r>
              <a:rPr lang="ja-JP" altLang="en-US" sz="1400" b="1" dirty="0">
                <a:solidFill>
                  <a:schemeClr val="accent3"/>
                </a:solidFill>
                <a:latin typeface="Meiryo UI"/>
                <a:ea typeface="Meiryo UI"/>
                <a:cs typeface="Meiryo UI" pitchFamily="50" charset="-128"/>
              </a:rPr>
              <a:t>　第</a:t>
            </a:r>
            <a:r>
              <a:rPr lang="en-US" altLang="ja-JP" sz="1400" b="1" dirty="0">
                <a:solidFill>
                  <a:schemeClr val="accent3"/>
                </a:solidFill>
                <a:latin typeface="Meiryo UI"/>
                <a:ea typeface="Meiryo UI"/>
                <a:cs typeface="Meiryo UI" pitchFamily="50" charset="-128"/>
              </a:rPr>
              <a:t>2</a:t>
            </a:r>
            <a:r>
              <a:rPr lang="ja-JP" altLang="en-US" sz="1400" b="1" dirty="0">
                <a:solidFill>
                  <a:schemeClr val="accent3"/>
                </a:solidFill>
                <a:latin typeface="Meiryo UI"/>
                <a:ea typeface="Meiryo UI"/>
                <a:cs typeface="Meiryo UI" pitchFamily="50" charset="-128"/>
              </a:rPr>
              <a:t>回全体検討部会（書面開催）</a:t>
            </a:r>
            <a:r>
              <a:rPr lang="ja-JP" altLang="en-US" sz="1400" dirty="0">
                <a:solidFill>
                  <a:schemeClr val="accent3"/>
                </a:solidFill>
                <a:latin typeface="Meiryo UI"/>
                <a:ea typeface="Meiryo UI"/>
                <a:cs typeface="Meiryo UI" pitchFamily="50" charset="-128"/>
              </a:rPr>
              <a:t>　</a:t>
            </a:r>
            <a:endParaRPr lang="en-US" altLang="ja-JP" sz="1400" dirty="0">
              <a:solidFill>
                <a:schemeClr val="accent3"/>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a:p>
            <a:pPr marL="0" lvl="1" defTabSz="1022325" eaLnBrk="1" fontAlgn="auto" hangingPunct="1">
              <a:lnSpc>
                <a:spcPct val="90000"/>
              </a:lnSpc>
              <a:spcAft>
                <a:spcPct val="15000"/>
              </a:spcAft>
              <a:defRPr/>
            </a:pPr>
            <a:r>
              <a:rPr lang="ja-JP" altLang="en-US" sz="1400" dirty="0">
                <a:solidFill>
                  <a:schemeClr val="accent1"/>
                </a:solidFill>
                <a:latin typeface="Meiryo UI"/>
                <a:ea typeface="Meiryo UI"/>
                <a:cs typeface="Meiryo UI" pitchFamily="50" charset="-128"/>
              </a:rPr>
              <a:t>◆８</a:t>
            </a:r>
            <a:r>
              <a:rPr lang="en-US" altLang="ja-JP" sz="1400" b="1" dirty="0">
                <a:solidFill>
                  <a:schemeClr val="accent1"/>
                </a:solidFill>
                <a:latin typeface="Meiryo UI"/>
                <a:ea typeface="Meiryo UI"/>
                <a:cs typeface="Meiryo UI" pitchFamily="50" charset="-128"/>
              </a:rPr>
              <a:t>/</a:t>
            </a:r>
            <a:r>
              <a:rPr lang="en-US" altLang="ja-JP" sz="1400" b="1" dirty="0" err="1">
                <a:solidFill>
                  <a:schemeClr val="accent1"/>
                </a:solidFill>
                <a:latin typeface="Meiryo UI"/>
                <a:ea typeface="Meiryo UI"/>
                <a:cs typeface="Meiryo UI" pitchFamily="50" charset="-128"/>
              </a:rPr>
              <a:t>上旬</a:t>
            </a:r>
            <a:r>
              <a:rPr lang="ja-JP" altLang="en-US" sz="1400" b="1" dirty="0">
                <a:solidFill>
                  <a:schemeClr val="accent1"/>
                </a:solidFill>
                <a:latin typeface="Meiryo UI"/>
                <a:ea typeface="Meiryo UI"/>
                <a:cs typeface="Meiryo UI" pitchFamily="50" charset="-128"/>
              </a:rPr>
              <a:t>　第</a:t>
            </a:r>
            <a:r>
              <a:rPr lang="en-US" altLang="ja-JP" sz="1400" b="1" dirty="0">
                <a:solidFill>
                  <a:schemeClr val="accent1"/>
                </a:solidFill>
                <a:latin typeface="Meiryo UI"/>
                <a:ea typeface="Meiryo UI"/>
                <a:cs typeface="Meiryo UI" pitchFamily="50" charset="-128"/>
              </a:rPr>
              <a:t>2</a:t>
            </a:r>
            <a:r>
              <a:rPr lang="ja-JP" altLang="en-US" sz="1400" b="1" dirty="0">
                <a:solidFill>
                  <a:schemeClr val="accent1"/>
                </a:solidFill>
                <a:latin typeface="Meiryo UI"/>
                <a:ea typeface="Meiryo UI"/>
                <a:cs typeface="Meiryo UI" pitchFamily="50" charset="-128"/>
              </a:rPr>
              <a:t>回審議会：中間とりまとめ</a:t>
            </a:r>
            <a:r>
              <a:rPr lang="ja-JP" altLang="en-US" sz="1400" dirty="0">
                <a:solidFill>
                  <a:schemeClr val="accent1"/>
                </a:solidFill>
                <a:latin typeface="Meiryo UI"/>
                <a:ea typeface="Meiryo UI"/>
                <a:cs typeface="Meiryo UI" pitchFamily="50" charset="-128"/>
              </a:rPr>
              <a:t>　</a:t>
            </a:r>
            <a:endParaRPr lang="en-US" altLang="ja-JP" sz="1400" dirty="0">
              <a:solidFill>
                <a:schemeClr val="accent1"/>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p:txBody>
      </p:sp>
      <p:sp>
        <p:nvSpPr>
          <p:cNvPr id="5131" name="片側の 2 つの角を丸めた四角形 10">
            <a:extLst>
              <a:ext uri="{FF2B5EF4-FFF2-40B4-BE49-F238E27FC236}">
                <a16:creationId xmlns:a16="http://schemas.microsoft.com/office/drawing/2014/main" id="{5CFAA3ED-4825-B52B-28CE-A1969BF8FCB7}"/>
              </a:ext>
            </a:extLst>
          </p:cNvPr>
          <p:cNvSpPr/>
          <p:nvPr/>
        </p:nvSpPr>
        <p:spPr bwMode="auto">
          <a:xfrm>
            <a:off x="1111250" y="5859408"/>
            <a:ext cx="4643438" cy="777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10/</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回各部会</a:t>
            </a:r>
            <a:r>
              <a:rPr lang="ja-JP" altLang="en-US" sz="1400">
                <a:solidFill>
                  <a:schemeClr val="dk1">
                    <a:hueOff val="0"/>
                    <a:satOff val="0"/>
                    <a:lumOff val="0"/>
                    <a:alphaOff val="0"/>
                  </a:schemeClr>
                </a:solidFill>
                <a:latin typeface="Meiryo UI" pitchFamily="50" charset="-128"/>
                <a:ea typeface="Meiryo UI" pitchFamily="50" charset="-128"/>
              </a:rPr>
              <a:t>：各分野の最終とりまとめ</a:t>
            </a:r>
            <a:endParaRPr lang="en-US" altLang="ja-JP" sz="1400">
              <a:solidFill>
                <a:schemeClr val="dk1">
                  <a:hueOff val="0"/>
                  <a:satOff val="0"/>
                  <a:lumOff val="0"/>
                  <a:alphaOff val="0"/>
                </a:schemeClr>
              </a:solidFill>
              <a:latin typeface="Meiryo UI" pitchFamily="50" charset="-128"/>
              <a:ea typeface="Meiryo UI" pitchFamily="50" charset="-128"/>
            </a:endParaRPr>
          </a:p>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11/</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回全体検討部会</a:t>
            </a:r>
            <a:r>
              <a:rPr lang="ja-JP" altLang="en-US" sz="1400">
                <a:solidFill>
                  <a:schemeClr val="dk1">
                    <a:hueOff val="0"/>
                    <a:satOff val="0"/>
                    <a:lumOff val="0"/>
                    <a:alphaOff val="0"/>
                  </a:schemeClr>
                </a:solidFill>
                <a:latin typeface="Meiryo UI" pitchFamily="50" charset="-128"/>
                <a:ea typeface="Meiryo UI" pitchFamily="50" charset="-128"/>
              </a:rPr>
              <a:t>：最終とりまとめ</a:t>
            </a:r>
            <a:endParaRPr lang="en-US" altLang="ja-JP" sz="1400" b="1">
              <a:solidFill>
                <a:srgbClr val="000000"/>
              </a:solidFill>
              <a:latin typeface="Meiryo UI" panose="020B0604030504040204" pitchFamily="50" charset="-128"/>
              <a:ea typeface="Meiryo UI" panose="020B0604030504040204" pitchFamily="50" charset="-128"/>
            </a:endParaRPr>
          </a:p>
          <a:p>
            <a:pPr marL="0" lvl="1" eaLnBrk="1" hangingPunct="1">
              <a:lnSpc>
                <a:spcPct val="90000"/>
              </a:lnSpc>
              <a:spcAft>
                <a:spcPct val="15000"/>
              </a:spcAft>
              <a:defRPr/>
            </a:pPr>
            <a:r>
              <a:rPr lang="ja-JP" altLang="en-US" sz="1400" b="1">
                <a:solidFill>
                  <a:schemeClr val="accent1"/>
                </a:solidFill>
                <a:latin typeface="Meiryo UI" panose="020B0604030504040204" pitchFamily="50" charset="-128"/>
                <a:ea typeface="Meiryo UI" panose="020B0604030504040204" pitchFamily="50" charset="-128"/>
              </a:rPr>
              <a:t>◆</a:t>
            </a:r>
            <a:r>
              <a:rPr lang="en-US" altLang="ja-JP" sz="1400" b="1">
                <a:solidFill>
                  <a:schemeClr val="accent1"/>
                </a:solidFill>
                <a:latin typeface="Meiryo UI" panose="020B0604030504040204" pitchFamily="50" charset="-128"/>
                <a:ea typeface="Meiryo UI" panose="020B0604030504040204" pitchFamily="50" charset="-128"/>
              </a:rPr>
              <a:t>R7/1/</a:t>
            </a:r>
            <a:r>
              <a:rPr lang="ja-JP" altLang="en-US" sz="1400" b="1">
                <a:solidFill>
                  <a:schemeClr val="accent1"/>
                </a:solidFill>
                <a:latin typeface="Meiryo UI" panose="020B0604030504040204" pitchFamily="50" charset="-128"/>
                <a:ea typeface="Meiryo UI" panose="020B0604030504040204" pitchFamily="50" charset="-128"/>
              </a:rPr>
              <a:t>中旬　第</a:t>
            </a:r>
            <a:r>
              <a:rPr lang="en-US" altLang="ja-JP" sz="1400" b="1">
                <a:solidFill>
                  <a:schemeClr val="accent1"/>
                </a:solidFill>
                <a:latin typeface="Meiryo UI" panose="020B0604030504040204" pitchFamily="50" charset="-128"/>
                <a:ea typeface="Meiryo UI" panose="020B0604030504040204" pitchFamily="50" charset="-128"/>
              </a:rPr>
              <a:t>3</a:t>
            </a:r>
            <a:r>
              <a:rPr lang="ja-JP" altLang="en-US" sz="1400" b="1">
                <a:solidFill>
                  <a:schemeClr val="accent1"/>
                </a:solidFill>
                <a:latin typeface="Meiryo UI" panose="020B0604030504040204" pitchFamily="50" charset="-128"/>
                <a:ea typeface="Meiryo UI" panose="020B0604030504040204" pitchFamily="50" charset="-128"/>
              </a:rPr>
              <a:t>回審議会：答申</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5132" name="片側の 2 つの角を丸めた四角形 10">
            <a:extLst>
              <a:ext uri="{FF2B5EF4-FFF2-40B4-BE49-F238E27FC236}">
                <a16:creationId xmlns:a16="http://schemas.microsoft.com/office/drawing/2014/main" id="{023081E3-E979-4966-0C40-3500237935D0}"/>
              </a:ext>
            </a:extLst>
          </p:cNvPr>
          <p:cNvSpPr/>
          <p:nvPr/>
        </p:nvSpPr>
        <p:spPr bwMode="auto">
          <a:xfrm>
            <a:off x="1111250" y="2890839"/>
            <a:ext cx="4651375" cy="585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5/14</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回全体検討部会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全体の取組方針のとりまとめ・策定</a:t>
            </a:r>
          </a:p>
        </p:txBody>
      </p:sp>
      <p:sp>
        <p:nvSpPr>
          <p:cNvPr id="5133" name="片側の 2 つの角を丸めた四角形 6">
            <a:extLst>
              <a:ext uri="{FF2B5EF4-FFF2-40B4-BE49-F238E27FC236}">
                <a16:creationId xmlns:a16="http://schemas.microsoft.com/office/drawing/2014/main" id="{62CB3EF0-56A5-6CA1-76A7-CC65AA153795}"/>
              </a:ext>
            </a:extLst>
          </p:cNvPr>
          <p:cNvSpPr/>
          <p:nvPr/>
        </p:nvSpPr>
        <p:spPr bwMode="auto">
          <a:xfrm>
            <a:off x="5816455" y="1074738"/>
            <a:ext cx="3240000" cy="834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府のこれまでの取組に対して検証すべき事項や課題と捉えられる事項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社会情勢の変化を踏まえて考慮すべき事項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今後の取組の方向性に必要な視点、検討事項</a:t>
            </a:r>
          </a:p>
        </p:txBody>
      </p:sp>
      <p:sp>
        <p:nvSpPr>
          <p:cNvPr id="5134" name="片側の 2 つの角を丸めた四角形 6">
            <a:extLst>
              <a:ext uri="{FF2B5EF4-FFF2-40B4-BE49-F238E27FC236}">
                <a16:creationId xmlns:a16="http://schemas.microsoft.com/office/drawing/2014/main" id="{EC2FAD81-2219-77AE-FE8D-AF676E3EE727}"/>
              </a:ext>
            </a:extLst>
          </p:cNvPr>
          <p:cNvSpPr/>
          <p:nvPr/>
        </p:nvSpPr>
        <p:spPr bwMode="auto">
          <a:xfrm>
            <a:off x="5816456" y="2133551"/>
            <a:ext cx="3122612" cy="453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行動計画の取組結果の検証と課題整理</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課題を踏まえた取組方針（たたき台）</a:t>
            </a:r>
          </a:p>
        </p:txBody>
      </p:sp>
      <p:sp>
        <p:nvSpPr>
          <p:cNvPr id="5135" name="片側の 2 つの角を丸めた四角形 6">
            <a:extLst>
              <a:ext uri="{FF2B5EF4-FFF2-40B4-BE49-F238E27FC236}">
                <a16:creationId xmlns:a16="http://schemas.microsoft.com/office/drawing/2014/main" id="{5CC03ED9-EC4A-B7F3-5E9C-7D960DEEAF30}"/>
              </a:ext>
            </a:extLst>
          </p:cNvPr>
          <p:cNvSpPr/>
          <p:nvPr/>
        </p:nvSpPr>
        <p:spPr bwMode="auto">
          <a:xfrm>
            <a:off x="5816456" y="5101254"/>
            <a:ext cx="3122612" cy="341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中間とりまとめ内容の精査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6" name="片側の 2 つの角を丸めた四角形 6">
            <a:extLst>
              <a:ext uri="{FF2B5EF4-FFF2-40B4-BE49-F238E27FC236}">
                <a16:creationId xmlns:a16="http://schemas.microsoft.com/office/drawing/2014/main" id="{1B785530-4F15-2D04-55AA-C764630AE697}"/>
              </a:ext>
            </a:extLst>
          </p:cNvPr>
          <p:cNvSpPr/>
          <p:nvPr/>
        </p:nvSpPr>
        <p:spPr bwMode="auto">
          <a:xfrm>
            <a:off x="5816456" y="6068561"/>
            <a:ext cx="3122612" cy="34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最終とりまとめ内容の精査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7" name="片側の 2 つの角を丸めた四角形 6">
            <a:extLst>
              <a:ext uri="{FF2B5EF4-FFF2-40B4-BE49-F238E27FC236}">
                <a16:creationId xmlns:a16="http://schemas.microsoft.com/office/drawing/2014/main" id="{2D342B87-E697-CF4A-F3C3-EBE62E254517}"/>
              </a:ext>
            </a:extLst>
          </p:cNvPr>
          <p:cNvSpPr/>
          <p:nvPr/>
        </p:nvSpPr>
        <p:spPr bwMode="auto">
          <a:xfrm>
            <a:off x="5816456" y="2819975"/>
            <a:ext cx="3218006" cy="744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各部会での検証結果、課題等を踏まえた全体の取組方針の策定</a:t>
            </a:r>
            <a:endParaRPr lang="en-US" altLang="ja-JP" sz="1200">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持続可能な維持管理の仕組みづくりの取組方針の検討</a:t>
            </a:r>
          </a:p>
        </p:txBody>
      </p:sp>
      <p:sp>
        <p:nvSpPr>
          <p:cNvPr id="5139" name="片側の 2 つの角を丸めた四角形 6">
            <a:extLst>
              <a:ext uri="{FF2B5EF4-FFF2-40B4-BE49-F238E27FC236}">
                <a16:creationId xmlns:a16="http://schemas.microsoft.com/office/drawing/2014/main" id="{7C038338-E459-1029-7CC5-7D93836323DF}"/>
              </a:ext>
            </a:extLst>
          </p:cNvPr>
          <p:cNvSpPr/>
          <p:nvPr/>
        </p:nvSpPr>
        <p:spPr bwMode="auto">
          <a:xfrm>
            <a:off x="5816456" y="3698875"/>
            <a:ext cx="3122612" cy="989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目標管理水準の見直し</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重点化（優先度）指標の見直し</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調査頻度の見直し</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en-US" altLang="ja-JP" sz="1200">
                <a:solidFill>
                  <a:srgbClr val="000000"/>
                </a:solidFill>
                <a:latin typeface="Meiryo UI" panose="020B0604030504040204" pitchFamily="50" charset="-128"/>
                <a:ea typeface="Meiryo UI" panose="020B0604030504040204" pitchFamily="50" charset="-128"/>
              </a:rPr>
              <a:t>LCC</a:t>
            </a:r>
            <a:r>
              <a:rPr lang="ja-JP" altLang="en-US" sz="1200">
                <a:solidFill>
                  <a:srgbClr val="000000"/>
                </a:solidFill>
                <a:latin typeface="Meiryo UI" panose="020B0604030504040204" pitchFamily="50" charset="-128"/>
                <a:ea typeface="Meiryo UI" panose="020B0604030504040204" pitchFamily="50" charset="-128"/>
              </a:rPr>
              <a:t>の検証</a:t>
            </a:r>
          </a:p>
        </p:txBody>
      </p:sp>
      <p:sp>
        <p:nvSpPr>
          <p:cNvPr id="5140" name="正方形/長方形 5139">
            <a:extLst>
              <a:ext uri="{FF2B5EF4-FFF2-40B4-BE49-F238E27FC236}">
                <a16:creationId xmlns:a16="http://schemas.microsoft.com/office/drawing/2014/main" id="{DD193FB5-2117-72ED-22DF-F37C51913E54}"/>
              </a:ext>
            </a:extLst>
          </p:cNvPr>
          <p:cNvSpPr/>
          <p:nvPr/>
        </p:nvSpPr>
        <p:spPr>
          <a:xfrm>
            <a:off x="1104396" y="3696406"/>
            <a:ext cx="8011694" cy="98942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57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908720"/>
            <a:ext cx="7749766" cy="376010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1800"/>
              </a:spcBef>
              <a:buNone/>
            </a:pPr>
            <a:r>
              <a:rPr lang="ja-JP" altLang="en-US" sz="2000" b="1">
                <a:latin typeface="BIZ UDゴシック" panose="020B0400000000000000" pitchFamily="49" charset="-128"/>
                <a:ea typeface="BIZ UDゴシック" panose="020B0400000000000000" pitchFamily="49" charset="-128"/>
              </a:rPr>
              <a:t>（３）主な論点に対する検討（舗装）</a:t>
            </a:r>
            <a:endParaRPr lang="en-US" altLang="ja-JP" sz="2000" b="1">
              <a:latin typeface="BIZ UDゴシック" panose="020B0400000000000000" pitchFamily="49" charset="-128"/>
              <a:ea typeface="BIZ UDゴシック" panose="020B0400000000000000" pitchFamily="49" charset="-128"/>
            </a:endParaRP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rPr>
              <a:t>　 １）</a:t>
            </a:r>
            <a:r>
              <a:rPr lang="ja-JP" altLang="ja-JP" sz="1800">
                <a:latin typeface="BIZ UDゴシック" panose="020B0400000000000000" pitchFamily="49" charset="-128"/>
                <a:ea typeface="BIZ UDゴシック" panose="020B0400000000000000" pitchFamily="49" charset="-128"/>
              </a:rPr>
              <a:t>調査頻度の</a:t>
            </a:r>
            <a:r>
              <a:rPr lang="ja-JP" altLang="en-US" sz="1800">
                <a:latin typeface="BIZ UDゴシック" panose="020B0400000000000000" pitchFamily="49" charset="-128"/>
                <a:ea typeface="BIZ UDゴシック" panose="020B0400000000000000" pitchFamily="49" charset="-128"/>
              </a:rPr>
              <a:t>検討</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300"/>
              </a:spcBef>
              <a:buNone/>
            </a:pPr>
            <a:r>
              <a:rPr lang="ja-JP" altLang="en-US" sz="1800">
                <a:latin typeface="BIZ UDゴシック" panose="020B0400000000000000" pitchFamily="49" charset="-128"/>
                <a:ea typeface="BIZ UDゴシック" panose="020B0400000000000000" pitchFamily="49" charset="-128"/>
              </a:rPr>
              <a:t>　 ２）重点化（優先度）指標の検討</a:t>
            </a:r>
            <a:br>
              <a:rPr lang="en-US" altLang="ja-JP" sz="1800">
                <a:latin typeface="BIZ UDゴシック" panose="020B0400000000000000" pitchFamily="49" charset="-128"/>
                <a:ea typeface="BIZ UDゴシック" panose="020B0400000000000000" pitchFamily="49" charset="-128"/>
              </a:rPr>
            </a:br>
            <a:r>
              <a:rPr lang="ja-JP" altLang="en-US" sz="1800">
                <a:latin typeface="BIZ UDゴシック" panose="020B0400000000000000" pitchFamily="49" charset="-128"/>
                <a:ea typeface="BIZ UDゴシック" panose="020B0400000000000000" pitchFamily="49" charset="-128"/>
              </a:rPr>
              <a:t>　　　・</a:t>
            </a: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道路分類の設定</a:t>
            </a:r>
            <a:br>
              <a:rPr lang="en-US" altLang="ja-JP" sz="1800">
                <a:latin typeface="BIZ UDゴシック" panose="020B0400000000000000" pitchFamily="49" charset="-128"/>
                <a:ea typeface="BIZ UDゴシック" panose="020B0400000000000000" pitchFamily="49" charset="-128"/>
              </a:rPr>
            </a:br>
            <a:r>
              <a:rPr lang="ja-JP" altLang="en-US" sz="1800">
                <a:latin typeface="BIZ UDゴシック" panose="020B0400000000000000" pitchFamily="49" charset="-128"/>
                <a:ea typeface="BIZ UDゴシック" panose="020B0400000000000000" pitchFamily="49" charset="-128"/>
              </a:rPr>
              <a:t>　 ３）目標管理水準の検討（舗装）</a:t>
            </a:r>
            <a:br>
              <a:rPr lang="en-US" altLang="ja-JP" sz="1800">
                <a:latin typeface="BIZ UDゴシック" panose="020B0400000000000000" pitchFamily="49" charset="-128"/>
                <a:ea typeface="BIZ UDゴシック" panose="020B0400000000000000" pitchFamily="49" charset="-128"/>
              </a:rPr>
            </a:br>
            <a:r>
              <a:rPr lang="ja-JP" altLang="en-US" sz="1800">
                <a:latin typeface="BIZ UDゴシック" panose="020B0400000000000000" pitchFamily="49" charset="-128"/>
                <a:ea typeface="BIZ UDゴシック" panose="020B0400000000000000" pitchFamily="49" charset="-128"/>
              </a:rPr>
              <a:t>　　　・管理水準別のＬＣＣ算出結果</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300"/>
              </a:spcBef>
              <a:buNone/>
            </a:pPr>
            <a:r>
              <a:rPr lang="ja-JP" altLang="en-US" sz="1800">
                <a:latin typeface="BIZ UDゴシック" panose="020B0400000000000000" pitchFamily="49" charset="-128"/>
                <a:ea typeface="BIZ UDゴシック" panose="020B0400000000000000" pitchFamily="49" charset="-128"/>
              </a:rPr>
              <a:t>　　　・管理水準の設定（まとめ）</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300"/>
              </a:spcBef>
              <a:buNone/>
            </a:pPr>
            <a:r>
              <a:rPr lang="ja-JP" altLang="en-US" sz="1800">
                <a:latin typeface="BIZ UDゴシック" panose="020B0400000000000000" pitchFamily="49" charset="-128"/>
                <a:ea typeface="BIZ UDゴシック" panose="020B0400000000000000" pitchFamily="49" charset="-128"/>
              </a:rPr>
              <a:t>   ４）目標管理水準の検討（区画線）</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2" name="テキスト ボックス 1">
            <a:extLst>
              <a:ext uri="{FF2B5EF4-FFF2-40B4-BE49-F238E27FC236}">
                <a16:creationId xmlns:a16="http://schemas.microsoft.com/office/drawing/2014/main" id="{5EE68307-B325-8469-1E39-0DF64E805BE1}"/>
              </a:ext>
            </a:extLst>
          </p:cNvPr>
          <p:cNvSpPr txBox="1"/>
          <p:nvPr/>
        </p:nvSpPr>
        <p:spPr>
          <a:xfrm>
            <a:off x="7956376" y="116632"/>
            <a:ext cx="1008112" cy="369332"/>
          </a:xfrm>
          <a:prstGeom prst="rect">
            <a:avLst/>
          </a:prstGeom>
          <a:noFill/>
        </p:spPr>
        <p:txBody>
          <a:bodyPr wrap="square" rtlCol="0">
            <a:spAutoFit/>
          </a:bodyPr>
          <a:lstStyle/>
          <a:p>
            <a:r>
              <a:rPr kumimoji="1" lang="ja-JP" altLang="en-US" b="1">
                <a:latin typeface="BIZ UDゴシック" panose="020B0400000000000000" pitchFamily="49" charset="-128"/>
                <a:ea typeface="BIZ UDゴシック" panose="020B0400000000000000" pitchFamily="49" charset="-128"/>
                <a:cs typeface="Meiryo UI" pitchFamily="50" charset="-128"/>
              </a:rPr>
              <a:t>資料３</a:t>
            </a:r>
          </a:p>
        </p:txBody>
      </p:sp>
    </p:spTree>
    <p:extLst>
      <p:ext uri="{BB962C8B-B14F-4D97-AF65-F5344CB8AC3E}">
        <p14:creationId xmlns:p14="http://schemas.microsoft.com/office/powerpoint/2010/main" val="264663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B539FFD3-FD65-2351-CA48-B8459429102E}"/>
              </a:ext>
            </a:extLst>
          </p:cNvPr>
          <p:cNvPicPr>
            <a:picLocks noChangeAspect="1"/>
          </p:cNvPicPr>
          <p:nvPr/>
        </p:nvPicPr>
        <p:blipFill>
          <a:blip r:embed="rId3"/>
          <a:stretch>
            <a:fillRect/>
          </a:stretch>
        </p:blipFill>
        <p:spPr>
          <a:xfrm>
            <a:off x="146036" y="3778873"/>
            <a:ext cx="4180579" cy="2955638"/>
          </a:xfrm>
          <a:prstGeom prst="rect">
            <a:avLst/>
          </a:prstGeom>
        </p:spPr>
      </p:pic>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21</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１）調査頻度の検討</a:t>
            </a:r>
          </a:p>
        </p:txBody>
      </p:sp>
      <p:sp>
        <p:nvSpPr>
          <p:cNvPr id="10" name="Text Box 5">
            <a:extLst>
              <a:ext uri="{FF2B5EF4-FFF2-40B4-BE49-F238E27FC236}">
                <a16:creationId xmlns:a16="http://schemas.microsoft.com/office/drawing/2014/main" id="{B6231DA9-6725-85C3-9A73-40CE0B1CE672}"/>
              </a:ext>
            </a:extLst>
          </p:cNvPr>
          <p:cNvSpPr txBox="1">
            <a:spLocks noChangeArrowheads="1"/>
          </p:cNvSpPr>
          <p:nvPr/>
        </p:nvSpPr>
        <p:spPr bwMode="auto">
          <a:xfrm>
            <a:off x="73486" y="701306"/>
            <a:ext cx="8964488"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2000"/>
              </a:lnSpc>
              <a:spcBef>
                <a:spcPts val="600"/>
              </a:spcBef>
              <a:buFont typeface="Wingdings" panose="05000000000000000000" pitchFamily="2" charset="2"/>
              <a:buChar char="Ø"/>
            </a:pPr>
            <a:r>
              <a:rPr lang="ja-JP" altLang="en-US">
                <a:latin typeface="BIZ UDゴシック" panose="020B0400000000000000" pitchFamily="49" charset="-128"/>
                <a:ea typeface="BIZ UDゴシック" panose="020B0400000000000000" pitchFamily="49" charset="-128"/>
                <a:cs typeface="Meiryo UI" panose="020B0604030504040204" pitchFamily="50" charset="-128"/>
              </a:rPr>
              <a:t>国点検要領、劣化予測の傾向から、調査頻度の見直しを検討</a:t>
            </a:r>
            <a:endParaRPr lang="en-US" altLang="ja-JP">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 name="四角形: 角を丸くする 12">
            <a:extLst>
              <a:ext uri="{FF2B5EF4-FFF2-40B4-BE49-F238E27FC236}">
                <a16:creationId xmlns:a16="http://schemas.microsoft.com/office/drawing/2014/main" id="{4317D6EB-6C44-E200-620E-1E71CD6FDF9F}"/>
              </a:ext>
            </a:extLst>
          </p:cNvPr>
          <p:cNvSpPr/>
          <p:nvPr/>
        </p:nvSpPr>
        <p:spPr>
          <a:xfrm>
            <a:off x="273696" y="1452806"/>
            <a:ext cx="4118186" cy="1740999"/>
          </a:xfrm>
          <a:prstGeom prst="roundRect">
            <a:avLst>
              <a:gd name="adj" fmla="val 1459"/>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四角形: 角を丸くする 14">
            <a:extLst>
              <a:ext uri="{FF2B5EF4-FFF2-40B4-BE49-F238E27FC236}">
                <a16:creationId xmlns:a16="http://schemas.microsoft.com/office/drawing/2014/main" id="{C93F6A60-2E73-8BE5-026D-3EDD22C2F0C5}"/>
              </a:ext>
            </a:extLst>
          </p:cNvPr>
          <p:cNvSpPr/>
          <p:nvPr/>
        </p:nvSpPr>
        <p:spPr>
          <a:xfrm>
            <a:off x="4817708" y="1452806"/>
            <a:ext cx="4220265" cy="1734353"/>
          </a:xfrm>
          <a:prstGeom prst="roundRect">
            <a:avLst>
              <a:gd name="adj" fmla="val 1459"/>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Oval 14">
            <a:extLst>
              <a:ext uri="{FF2B5EF4-FFF2-40B4-BE49-F238E27FC236}">
                <a16:creationId xmlns:a16="http://schemas.microsoft.com/office/drawing/2014/main" id="{33A3D864-E7B6-C8EA-9C84-24DEE980AEF8}"/>
              </a:ext>
            </a:extLst>
          </p:cNvPr>
          <p:cNvSpPr>
            <a:spLocks noChangeArrowheads="1"/>
          </p:cNvSpPr>
          <p:nvPr/>
        </p:nvSpPr>
        <p:spPr bwMode="auto">
          <a:xfrm>
            <a:off x="863600" y="1239551"/>
            <a:ext cx="2976546" cy="439802"/>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a:latin typeface="BIZ UDゴシック" panose="020B0400000000000000" pitchFamily="49" charset="-128"/>
                <a:ea typeface="BIZ UDゴシック" panose="020B0400000000000000" pitchFamily="49" charset="-128"/>
              </a:rPr>
              <a:t>現行の定期点検</a:t>
            </a:r>
            <a:endParaRPr kumimoji="0" lang="ja-JP" altLang="ja-JP" sz="1200">
              <a:latin typeface="BIZ UDゴシック" panose="020B0400000000000000" pitchFamily="49" charset="-128"/>
              <a:ea typeface="BIZ UDゴシック" panose="020B0400000000000000" pitchFamily="49" charset="-128"/>
            </a:endParaRPr>
          </a:p>
        </p:txBody>
      </p:sp>
      <p:sp>
        <p:nvSpPr>
          <p:cNvPr id="17" name="矢印: 右 16">
            <a:extLst>
              <a:ext uri="{FF2B5EF4-FFF2-40B4-BE49-F238E27FC236}">
                <a16:creationId xmlns:a16="http://schemas.microsoft.com/office/drawing/2014/main" id="{2A883758-D339-E8F4-F36C-44B24574F7C4}"/>
              </a:ext>
            </a:extLst>
          </p:cNvPr>
          <p:cNvSpPr/>
          <p:nvPr/>
        </p:nvSpPr>
        <p:spPr>
          <a:xfrm>
            <a:off x="4466638" y="1799774"/>
            <a:ext cx="266588" cy="1243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6" name="グループ化 15">
            <a:extLst>
              <a:ext uri="{FF2B5EF4-FFF2-40B4-BE49-F238E27FC236}">
                <a16:creationId xmlns:a16="http://schemas.microsoft.com/office/drawing/2014/main" id="{9AE47408-1015-2A4B-B937-8150AA274261}"/>
              </a:ext>
            </a:extLst>
          </p:cNvPr>
          <p:cNvGrpSpPr/>
          <p:nvPr/>
        </p:nvGrpSpPr>
        <p:grpSpPr>
          <a:xfrm>
            <a:off x="352415" y="1835417"/>
            <a:ext cx="3965586" cy="1172683"/>
            <a:chOff x="403215" y="1835417"/>
            <a:chExt cx="3997196" cy="1172683"/>
          </a:xfrm>
        </p:grpSpPr>
        <p:sp>
          <p:nvSpPr>
            <p:cNvPr id="18" name="四角形: 角を丸くする 17">
              <a:extLst>
                <a:ext uri="{FF2B5EF4-FFF2-40B4-BE49-F238E27FC236}">
                  <a16:creationId xmlns:a16="http://schemas.microsoft.com/office/drawing/2014/main" id="{257900AD-23E3-B8A4-CBE4-37969A624F0A}"/>
                </a:ext>
              </a:extLst>
            </p:cNvPr>
            <p:cNvSpPr/>
            <p:nvPr/>
          </p:nvSpPr>
          <p:spPr>
            <a:xfrm>
              <a:off x="403215" y="1835417"/>
              <a:ext cx="3997196" cy="5181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spcAft>
                  <a:spcPts val="375"/>
                </a:spcAft>
                <a:tabLst>
                  <a:tab pos="470297" algn="l"/>
                </a:tabLst>
              </a:pPr>
              <a:r>
                <a:rPr lang="ja-JP" altLang="en-US" sz="1300">
                  <a:solidFill>
                    <a:schemeClr val="tx1"/>
                  </a:solidFill>
                  <a:latin typeface="Meiryo UI" panose="020B0604030504040204" pitchFamily="50" charset="-128"/>
                  <a:ea typeface="Meiryo UI" panose="020B0604030504040204" pitchFamily="50" charset="-128"/>
                </a:rPr>
                <a:t>〇</a:t>
              </a:r>
              <a:r>
                <a:rPr lang="ja-JP" altLang="en-US" sz="1300">
                  <a:solidFill>
                    <a:schemeClr val="tx1"/>
                  </a:solidFill>
                  <a:latin typeface="BIZ UDゴシック" panose="020B0400000000000000" pitchFamily="49" charset="-128"/>
                  <a:ea typeface="BIZ UDゴシック" panose="020B0400000000000000" pitchFamily="49" charset="-128"/>
                </a:rPr>
                <a:t>重要路線は </a:t>
              </a:r>
              <a:r>
                <a:rPr lang="ja-JP" altLang="en-US" sz="1500">
                  <a:solidFill>
                    <a:srgbClr val="FF0000"/>
                  </a:solidFill>
                  <a:latin typeface="BIZ UDゴシック" panose="020B0400000000000000" pitchFamily="49" charset="-128"/>
                  <a:ea typeface="BIZ UDゴシック" panose="020B0400000000000000" pitchFamily="49" charset="-128"/>
                </a:rPr>
                <a:t>３年に１回 </a:t>
              </a:r>
              <a:r>
                <a:rPr lang="ja-JP" altLang="en-US" sz="1300">
                  <a:solidFill>
                    <a:schemeClr val="tx1"/>
                  </a:solidFill>
                  <a:latin typeface="BIZ UDゴシック" panose="020B0400000000000000" pitchFamily="49" charset="-128"/>
                  <a:ea typeface="BIZ UDゴシック" panose="020B0400000000000000" pitchFamily="49" charset="-128"/>
                </a:rPr>
                <a:t>路面性状調査を実施</a:t>
              </a:r>
              <a:endParaRPr lang="en-US" altLang="ja-JP" sz="130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AB4CB6F3-95D0-D2B8-5CAF-69503F2E71C5}"/>
                </a:ext>
              </a:extLst>
            </p:cNvPr>
            <p:cNvSpPr/>
            <p:nvPr/>
          </p:nvSpPr>
          <p:spPr>
            <a:xfrm>
              <a:off x="403215" y="2489940"/>
              <a:ext cx="3997196" cy="5181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lgn="ctr">
                <a:spcAft>
                  <a:spcPts val="375"/>
                </a:spcAft>
                <a:tabLst>
                  <a:tab pos="470297" algn="l"/>
                </a:tabLst>
              </a:pPr>
              <a:r>
                <a:rPr lang="ja-JP" altLang="en-US" sz="1300">
                  <a:solidFill>
                    <a:schemeClr val="tx1"/>
                  </a:solidFill>
                  <a:latin typeface="Meiryo UI" panose="020B0604030504040204" pitchFamily="50" charset="-128"/>
                  <a:ea typeface="Meiryo UI" panose="020B0604030504040204" pitchFamily="50" charset="-128"/>
                </a:rPr>
                <a:t>〇</a:t>
              </a:r>
              <a:r>
                <a:rPr lang="ja-JP" altLang="en-US" sz="1300">
                  <a:solidFill>
                    <a:schemeClr val="tx1"/>
                  </a:solidFill>
                  <a:latin typeface="BIZ UDゴシック" panose="020B0400000000000000" pitchFamily="49" charset="-128"/>
                  <a:ea typeface="BIZ UDゴシック" panose="020B0400000000000000" pitchFamily="49" charset="-128"/>
                </a:rPr>
                <a:t>山間部等は</a:t>
              </a:r>
              <a:r>
                <a:rPr lang="ja-JP" altLang="en-US" sz="1500">
                  <a:solidFill>
                    <a:srgbClr val="FF0000"/>
                  </a:solidFill>
                  <a:latin typeface="BIZ UDゴシック" panose="020B0400000000000000" pitchFamily="49" charset="-128"/>
                  <a:ea typeface="BIZ UDゴシック" panose="020B0400000000000000" pitchFamily="49" charset="-128"/>
                </a:rPr>
                <a:t>１０年に１回 </a:t>
              </a:r>
              <a:r>
                <a:rPr lang="ja-JP" altLang="en-US" sz="1300">
                  <a:solidFill>
                    <a:schemeClr val="tx1"/>
                  </a:solidFill>
                  <a:latin typeface="BIZ UDゴシック" panose="020B0400000000000000" pitchFamily="49" charset="-128"/>
                  <a:ea typeface="BIZ UDゴシック" panose="020B0400000000000000" pitchFamily="49" charset="-128"/>
                </a:rPr>
                <a:t>路面性状調査を実施</a:t>
              </a:r>
              <a:endParaRPr lang="en-US" altLang="ja-JP" sz="1300">
                <a:solidFill>
                  <a:srgbClr val="FF0000"/>
                </a:solidFill>
                <a:latin typeface="BIZ UDゴシック" panose="020B0400000000000000" pitchFamily="49" charset="-128"/>
                <a:ea typeface="BIZ UDゴシック" panose="020B0400000000000000" pitchFamily="49" charset="-128"/>
              </a:endParaRPr>
            </a:p>
          </p:txBody>
        </p:sp>
      </p:grpSp>
      <p:sp>
        <p:nvSpPr>
          <p:cNvPr id="22" name="Text Box 5">
            <a:extLst>
              <a:ext uri="{FF2B5EF4-FFF2-40B4-BE49-F238E27FC236}">
                <a16:creationId xmlns:a16="http://schemas.microsoft.com/office/drawing/2014/main" id="{298E6FF3-3760-247A-9527-01DA51C48398}"/>
              </a:ext>
            </a:extLst>
          </p:cNvPr>
          <p:cNvSpPr txBox="1">
            <a:spLocks noChangeArrowheads="1"/>
          </p:cNvSpPr>
          <p:nvPr/>
        </p:nvSpPr>
        <p:spPr bwMode="auto">
          <a:xfrm>
            <a:off x="4535384" y="3447996"/>
            <a:ext cx="4511731" cy="289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2100"/>
              </a:lnSpc>
              <a:spcBef>
                <a:spcPts val="600"/>
              </a:spcBef>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国交省（舗装点検要領）では、点検頻度を「</a:t>
            </a:r>
            <a:r>
              <a:rPr lang="ja-JP" altLang="en-US" sz="1400" b="1" u="sng" dirty="0">
                <a:latin typeface="BIZ UDゴシック" panose="020B0400000000000000" pitchFamily="49" charset="-128"/>
                <a:ea typeface="BIZ UDゴシック" panose="020B0400000000000000" pitchFamily="49" charset="-128"/>
                <a:cs typeface="Meiryo UI" panose="020B0604030504040204" pitchFamily="50" charset="-128"/>
              </a:rPr>
              <a:t>５年に１回程度以上の頻度を目安</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として、道路管理者が適切に設定する」と定めており、国要領とも整合する。</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eaLnBrk="1" hangingPunct="1">
              <a:lnSpc>
                <a:spcPts val="2100"/>
              </a:lnSpc>
              <a:spcBef>
                <a:spcPts val="600"/>
              </a:spcBef>
              <a:buFont typeface="Arial" panose="020B0604020202020204" pitchFamily="34" charset="0"/>
              <a:buChar char="•"/>
            </a:pP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eaLnBrk="1" hangingPunct="1">
              <a:lnSpc>
                <a:spcPts val="2100"/>
              </a:lnSpc>
              <a:spcBef>
                <a:spcPts val="600"/>
              </a:spcBef>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大型車交通量が多い道路（Ｎ６以上）では、</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 М</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ＣＩ５に到達後、</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ＣＩが１低下するのに５年以上かかっている。５年以内に</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ＣＩが急激に低下する可能性は低いため、補修の要否を判断するにあたり、５年に１回の調査頻度で問題ないと言える。</a:t>
            </a:r>
          </a:p>
        </p:txBody>
      </p:sp>
      <p:sp>
        <p:nvSpPr>
          <p:cNvPr id="14" name="Oval 14">
            <a:extLst>
              <a:ext uri="{FF2B5EF4-FFF2-40B4-BE49-F238E27FC236}">
                <a16:creationId xmlns:a16="http://schemas.microsoft.com/office/drawing/2014/main" id="{10EFFD89-82B1-0C8C-6336-4F8F5A80EFA0}"/>
              </a:ext>
            </a:extLst>
          </p:cNvPr>
          <p:cNvSpPr>
            <a:spLocks noChangeArrowheads="1"/>
          </p:cNvSpPr>
          <p:nvPr/>
        </p:nvSpPr>
        <p:spPr bwMode="auto">
          <a:xfrm>
            <a:off x="5998618" y="1239551"/>
            <a:ext cx="1683699" cy="439802"/>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a:latin typeface="BIZ UDゴシック" panose="020B0400000000000000" pitchFamily="49" charset="-128"/>
                <a:ea typeface="BIZ UDゴシック" panose="020B0400000000000000" pitchFamily="49" charset="-128"/>
              </a:rPr>
              <a:t>改定案</a:t>
            </a:r>
            <a:endParaRPr kumimoji="0" lang="ja-JP" altLang="ja-JP" sz="1400">
              <a:latin typeface="BIZ UDゴシック" panose="020B0400000000000000" pitchFamily="49" charset="-128"/>
              <a:ea typeface="BIZ UDゴシック" panose="020B0400000000000000" pitchFamily="49" charset="-128"/>
            </a:endParaRPr>
          </a:p>
        </p:txBody>
      </p:sp>
      <p:cxnSp>
        <p:nvCxnSpPr>
          <p:cNvPr id="24" name="直線コネクタ 23">
            <a:extLst>
              <a:ext uri="{FF2B5EF4-FFF2-40B4-BE49-F238E27FC236}">
                <a16:creationId xmlns:a16="http://schemas.microsoft.com/office/drawing/2014/main" id="{1D56577B-31CD-CF1B-B88C-7851A05C3C76}"/>
              </a:ext>
            </a:extLst>
          </p:cNvPr>
          <p:cNvCxnSpPr>
            <a:cxnSpLocks/>
          </p:cNvCxnSpPr>
          <p:nvPr/>
        </p:nvCxnSpPr>
        <p:spPr>
          <a:xfrm>
            <a:off x="575372" y="5522819"/>
            <a:ext cx="3945536"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310D959-D1A5-1934-6709-3D3CA23A1DC6}"/>
              </a:ext>
            </a:extLst>
          </p:cNvPr>
          <p:cNvCxnSpPr>
            <a:cxnSpLocks/>
          </p:cNvCxnSpPr>
          <p:nvPr/>
        </p:nvCxnSpPr>
        <p:spPr>
          <a:xfrm>
            <a:off x="1192406" y="4560436"/>
            <a:ext cx="0" cy="472440"/>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E13E5D2-3836-F946-4E96-0FF5C779E9F9}"/>
              </a:ext>
            </a:extLst>
          </p:cNvPr>
          <p:cNvCxnSpPr>
            <a:cxnSpLocks/>
          </p:cNvCxnSpPr>
          <p:nvPr/>
        </p:nvCxnSpPr>
        <p:spPr>
          <a:xfrm>
            <a:off x="1541603" y="4554256"/>
            <a:ext cx="0" cy="685263"/>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BE75F90-DBCF-7CD3-972B-79D53EEEB633}"/>
              </a:ext>
            </a:extLst>
          </p:cNvPr>
          <p:cNvCxnSpPr>
            <a:cxnSpLocks/>
          </p:cNvCxnSpPr>
          <p:nvPr/>
        </p:nvCxnSpPr>
        <p:spPr>
          <a:xfrm>
            <a:off x="1939942" y="4554256"/>
            <a:ext cx="0" cy="949233"/>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1652E108-BEF3-FB07-0026-5676ADF8205C}"/>
              </a:ext>
            </a:extLst>
          </p:cNvPr>
          <p:cNvCxnSpPr>
            <a:cxnSpLocks/>
          </p:cNvCxnSpPr>
          <p:nvPr/>
        </p:nvCxnSpPr>
        <p:spPr>
          <a:xfrm>
            <a:off x="1192406" y="4680707"/>
            <a:ext cx="337961" cy="0"/>
          </a:xfrm>
          <a:prstGeom prst="straightConnector1">
            <a:avLst/>
          </a:prstGeom>
          <a:ln w="25400">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A1E5449C-F3A3-996F-8A8E-735E628DAB6B}"/>
              </a:ext>
            </a:extLst>
          </p:cNvPr>
          <p:cNvCxnSpPr>
            <a:cxnSpLocks/>
          </p:cNvCxnSpPr>
          <p:nvPr/>
        </p:nvCxnSpPr>
        <p:spPr>
          <a:xfrm>
            <a:off x="1541603" y="4682356"/>
            <a:ext cx="407864" cy="0"/>
          </a:xfrm>
          <a:prstGeom prst="straightConnector1">
            <a:avLst/>
          </a:prstGeom>
          <a:ln w="25400">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2" name="Text Box 5">
            <a:extLst>
              <a:ext uri="{FF2B5EF4-FFF2-40B4-BE49-F238E27FC236}">
                <a16:creationId xmlns:a16="http://schemas.microsoft.com/office/drawing/2014/main" id="{A8500AA5-56B0-32A6-B4C2-F7433A121FF8}"/>
              </a:ext>
            </a:extLst>
          </p:cNvPr>
          <p:cNvSpPr txBox="1">
            <a:spLocks noChangeArrowheads="1"/>
          </p:cNvSpPr>
          <p:nvPr/>
        </p:nvSpPr>
        <p:spPr bwMode="auto">
          <a:xfrm>
            <a:off x="1133287" y="4261867"/>
            <a:ext cx="86714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ja-JP" altLang="en-US" sz="1300">
                <a:solidFill>
                  <a:schemeClr val="accent1">
                    <a:lumMod val="75000"/>
                  </a:schemeClr>
                </a:solidFill>
                <a:latin typeface="BIZ UDゴシック" panose="020B0400000000000000" pitchFamily="49" charset="-128"/>
                <a:ea typeface="BIZ UDゴシック" panose="020B0400000000000000" pitchFamily="49" charset="-128"/>
                <a:cs typeface="Meiryo UI" panose="020B0604030504040204" pitchFamily="50" charset="-128"/>
              </a:rPr>
              <a:t>５年以上</a:t>
            </a:r>
            <a:endParaRPr lang="en-US" altLang="ja-JP" sz="1300">
              <a:solidFill>
                <a:schemeClr val="accent1">
                  <a:lumMod val="75000"/>
                </a:scheme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4" name="吹き出し: 角を丸めた四角形 73">
            <a:extLst>
              <a:ext uri="{FF2B5EF4-FFF2-40B4-BE49-F238E27FC236}">
                <a16:creationId xmlns:a16="http://schemas.microsoft.com/office/drawing/2014/main" id="{CD95A6B8-7996-47A3-F702-6231D6585C09}"/>
              </a:ext>
            </a:extLst>
          </p:cNvPr>
          <p:cNvSpPr/>
          <p:nvPr/>
        </p:nvSpPr>
        <p:spPr>
          <a:xfrm>
            <a:off x="2238777" y="4654644"/>
            <a:ext cx="2258474" cy="794731"/>
          </a:xfrm>
          <a:prstGeom prst="wedgeRoundRectCallout">
            <a:avLst>
              <a:gd name="adj1" fmla="val -62019"/>
              <a:gd name="adj2" fmla="val -43251"/>
              <a:gd name="adj3" fmla="val 16667"/>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78A33692-9376-5112-6273-4989085B042C}"/>
              </a:ext>
            </a:extLst>
          </p:cNvPr>
          <p:cNvSpPr/>
          <p:nvPr/>
        </p:nvSpPr>
        <p:spPr>
          <a:xfrm>
            <a:off x="2200644" y="4557185"/>
            <a:ext cx="2360188" cy="962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50"/>
              </a:spcAft>
              <a:tabLst>
                <a:tab pos="470297" algn="l"/>
              </a:tabLst>
            </a:pPr>
            <a:r>
              <a:rPr lang="ja-JP" altLang="en-US" sz="1250">
                <a:solidFill>
                  <a:schemeClr val="bg1"/>
                </a:solidFill>
                <a:latin typeface="BIZ UDゴシック" panose="020B0400000000000000" pitchFamily="49" charset="-128"/>
                <a:ea typeface="BIZ UDゴシック" panose="020B0400000000000000" pitchFamily="49" charset="-128"/>
              </a:rPr>
              <a:t>ＭＣＩ５→４、ＭＣＩ４→３に低下するのにそれぞれ平均５年以上かかる</a:t>
            </a:r>
            <a:endParaRPr lang="en-US" altLang="ja-JP" sz="1250">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262A1ECB-05A3-E7A1-85FA-DBDB9DA71256}"/>
              </a:ext>
            </a:extLst>
          </p:cNvPr>
          <p:cNvSpPr txBox="1">
            <a:spLocks noChangeArrowheads="1"/>
          </p:cNvSpPr>
          <p:nvPr/>
        </p:nvSpPr>
        <p:spPr bwMode="auto">
          <a:xfrm>
            <a:off x="694063" y="3429000"/>
            <a:ext cx="3623938" cy="31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2000"/>
              </a:lnSpc>
              <a:spcBef>
                <a:spcPts val="600"/>
              </a:spcBef>
            </a:pP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舗装の劣化傾向（劣化予測結果）</a:t>
            </a:r>
            <a:endParaRPr lang="en-US" altLang="ja-JP" sz="1400">
              <a:latin typeface="BIZ UDゴシック" panose="020B0400000000000000" pitchFamily="49" charset="-128"/>
              <a:ea typeface="BIZ UDゴシック" panose="020B0400000000000000" pitchFamily="49" charset="-128"/>
              <a:cs typeface="Meiryo UI" panose="020B0604030504040204" pitchFamily="50" charset="-128"/>
            </a:endParaRPr>
          </a:p>
        </p:txBody>
      </p:sp>
      <p:grpSp>
        <p:nvGrpSpPr>
          <p:cNvPr id="11" name="グループ化 10">
            <a:extLst>
              <a:ext uri="{FF2B5EF4-FFF2-40B4-BE49-F238E27FC236}">
                <a16:creationId xmlns:a16="http://schemas.microsoft.com/office/drawing/2014/main" id="{D50C9568-BFD5-B09D-E085-F6C7B3F3B40D}"/>
              </a:ext>
            </a:extLst>
          </p:cNvPr>
          <p:cNvGrpSpPr/>
          <p:nvPr/>
        </p:nvGrpSpPr>
        <p:grpSpPr>
          <a:xfrm>
            <a:off x="4895528" y="1835417"/>
            <a:ext cx="4029942" cy="1172683"/>
            <a:chOff x="4972540" y="1835417"/>
            <a:chExt cx="3952930" cy="1172683"/>
          </a:xfrm>
        </p:grpSpPr>
        <p:sp>
          <p:nvSpPr>
            <p:cNvPr id="8" name="四角形: 角を丸くする 7">
              <a:extLst>
                <a:ext uri="{FF2B5EF4-FFF2-40B4-BE49-F238E27FC236}">
                  <a16:creationId xmlns:a16="http://schemas.microsoft.com/office/drawing/2014/main" id="{38F92770-63F3-6939-C9FC-CD12B6523382}"/>
                </a:ext>
              </a:extLst>
            </p:cNvPr>
            <p:cNvSpPr/>
            <p:nvPr/>
          </p:nvSpPr>
          <p:spPr>
            <a:xfrm>
              <a:off x="4972540" y="1835417"/>
              <a:ext cx="3952929" cy="5181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spcAft>
                  <a:spcPts val="375"/>
                </a:spcAft>
                <a:tabLst>
                  <a:tab pos="470297" algn="l"/>
                </a:tabLst>
              </a:pPr>
              <a:r>
                <a:rPr lang="ja-JP" altLang="en-US" sz="1300">
                  <a:solidFill>
                    <a:schemeClr val="tx1"/>
                  </a:solidFill>
                  <a:latin typeface="Meiryo UI" panose="020B0604030504040204" pitchFamily="50" charset="-128"/>
                  <a:ea typeface="Meiryo UI" panose="020B0604030504040204" pitchFamily="50" charset="-128"/>
                </a:rPr>
                <a:t>〇</a:t>
              </a:r>
              <a:r>
                <a:rPr lang="ja-JP" altLang="en-US" sz="1300">
                  <a:solidFill>
                    <a:schemeClr val="tx1"/>
                  </a:solidFill>
                  <a:latin typeface="BIZ UDゴシック" panose="020B0400000000000000" pitchFamily="49" charset="-128"/>
                  <a:ea typeface="BIZ UDゴシック" panose="020B0400000000000000" pitchFamily="49" charset="-128"/>
                </a:rPr>
                <a:t>重要路線は</a:t>
              </a:r>
              <a:r>
                <a:rPr lang="ja-JP" altLang="en-US" sz="1500">
                  <a:solidFill>
                    <a:srgbClr val="FF0000"/>
                  </a:solidFill>
                  <a:latin typeface="BIZ UDゴシック" panose="020B0400000000000000" pitchFamily="49" charset="-128"/>
                  <a:ea typeface="BIZ UDゴシック" panose="020B0400000000000000" pitchFamily="49" charset="-128"/>
                </a:rPr>
                <a:t>５年に１回 </a:t>
              </a:r>
              <a:r>
                <a:rPr lang="ja-JP" altLang="en-US" sz="1300">
                  <a:solidFill>
                    <a:schemeClr val="tx1"/>
                  </a:solidFill>
                  <a:latin typeface="BIZ UDゴシック" panose="020B0400000000000000" pitchFamily="49" charset="-128"/>
                  <a:ea typeface="BIZ UDゴシック" panose="020B0400000000000000" pitchFamily="49" charset="-128"/>
                </a:rPr>
                <a:t>路面性状調査を実施</a:t>
              </a:r>
              <a:endParaRPr lang="en-US" altLang="ja-JP" sz="1300">
                <a:solidFill>
                  <a:schemeClr val="tx1"/>
                </a:solidFill>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4B6D7C5F-B877-622A-66C2-00DA495A8D14}"/>
                </a:ext>
              </a:extLst>
            </p:cNvPr>
            <p:cNvSpPr/>
            <p:nvPr/>
          </p:nvSpPr>
          <p:spPr>
            <a:xfrm>
              <a:off x="4972541" y="2489940"/>
              <a:ext cx="3952929" cy="5181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lgn="ctr">
                <a:spcAft>
                  <a:spcPts val="375"/>
                </a:spcAft>
                <a:tabLst>
                  <a:tab pos="470297" algn="l"/>
                </a:tabLst>
              </a:pPr>
              <a:r>
                <a:rPr lang="ja-JP" altLang="en-US" sz="1300">
                  <a:solidFill>
                    <a:schemeClr val="tx1"/>
                  </a:solidFill>
                  <a:latin typeface="Meiryo UI" panose="020B0604030504040204" pitchFamily="50" charset="-128"/>
                  <a:ea typeface="Meiryo UI" panose="020B0604030504040204" pitchFamily="50" charset="-128"/>
                </a:rPr>
                <a:t>〇</a:t>
              </a:r>
              <a:r>
                <a:rPr lang="ja-JP" altLang="en-US" sz="1300">
                  <a:solidFill>
                    <a:schemeClr val="tx1"/>
                  </a:solidFill>
                  <a:latin typeface="BIZ UDゴシック" panose="020B0400000000000000" pitchFamily="49" charset="-128"/>
                  <a:ea typeface="BIZ UDゴシック" panose="020B0400000000000000" pitchFamily="49" charset="-128"/>
                </a:rPr>
                <a:t>山間部等は</a:t>
              </a:r>
              <a:r>
                <a:rPr lang="ja-JP" altLang="en-US" sz="1500">
                  <a:solidFill>
                    <a:srgbClr val="FF0000"/>
                  </a:solidFill>
                  <a:latin typeface="BIZ UDゴシック" panose="020B0400000000000000" pitchFamily="49" charset="-128"/>
                  <a:ea typeface="BIZ UDゴシック" panose="020B0400000000000000" pitchFamily="49" charset="-128"/>
                </a:rPr>
                <a:t>１０年に１回 </a:t>
              </a:r>
              <a:r>
                <a:rPr lang="ja-JP" altLang="en-US" sz="1300">
                  <a:solidFill>
                    <a:schemeClr val="tx1"/>
                  </a:solidFill>
                  <a:latin typeface="BIZ UDゴシック" panose="020B0400000000000000" pitchFamily="49" charset="-128"/>
                  <a:ea typeface="BIZ UDゴシック" panose="020B0400000000000000" pitchFamily="49" charset="-128"/>
                </a:rPr>
                <a:t>路面性状調査を実施</a:t>
              </a:r>
              <a:endParaRPr lang="en-US" altLang="ja-JP" sz="1300">
                <a:solidFill>
                  <a:srgbClr val="FF0000"/>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37153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２）重点化（優先度）指標の検討</a:t>
            </a:r>
          </a:p>
        </p:txBody>
      </p:sp>
      <p:sp>
        <p:nvSpPr>
          <p:cNvPr id="4" name="コンテンツ プレースホルダー 2">
            <a:extLst>
              <a:ext uri="{FF2B5EF4-FFF2-40B4-BE49-F238E27FC236}">
                <a16:creationId xmlns:a16="http://schemas.microsoft.com/office/drawing/2014/main" id="{42EBDBC2-DE2E-C186-A656-9785D55F970B}"/>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道路分類の設定</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Text Box 5">
            <a:extLst>
              <a:ext uri="{FF2B5EF4-FFF2-40B4-BE49-F238E27FC236}">
                <a16:creationId xmlns:a16="http://schemas.microsoft.com/office/drawing/2014/main" id="{5733AEE0-E166-9DDF-0230-6C0B864BBA8A}"/>
              </a:ext>
            </a:extLst>
          </p:cNvPr>
          <p:cNvSpPr txBox="1">
            <a:spLocks noChangeArrowheads="1"/>
          </p:cNvSpPr>
          <p:nvPr/>
        </p:nvSpPr>
        <p:spPr bwMode="auto">
          <a:xfrm>
            <a:off x="162176" y="1088734"/>
            <a:ext cx="87475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algn="l" eaLnBrk="1" hangingPunct="1">
              <a:lnSpc>
                <a:spcPts val="2100"/>
              </a:lnSpc>
              <a:spcBef>
                <a:spcPts val="6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国土交通省道路局の舗装点検要領</a:t>
            </a:r>
            <a:r>
              <a:rPr lang="en-US" altLang="ja-JP" dirty="0">
                <a:latin typeface="BIZ UDゴシック" panose="020B0400000000000000" pitchFamily="49" charset="-128"/>
                <a:ea typeface="BIZ UDゴシック" panose="020B0400000000000000" pitchFamily="49" charset="-128"/>
                <a:cs typeface="Meiryo UI" panose="020B0604030504040204" pitchFamily="50" charset="-128"/>
              </a:rPr>
              <a:t>(H28.10)</a:t>
            </a: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では、管理道路を「道路の分類Ａ～Ｄ」に区分して点検・修繕を実施</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eaLnBrk="1" hangingPunct="1">
              <a:lnSpc>
                <a:spcPts val="2100"/>
              </a:lnSpc>
              <a:spcBef>
                <a:spcPts val="6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大阪府が管理する補助国道・府道は「分類Ｂ・Ｃ」に該当</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100"/>
              </a:lnSpc>
              <a:spcBef>
                <a:spcPts val="6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大阪府の舗装点検結果、修繕状況を「分類Ｂ・Ｃ」に区分して毎年国に報告</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2" name="Text Box 5">
            <a:extLst>
              <a:ext uri="{FF2B5EF4-FFF2-40B4-BE49-F238E27FC236}">
                <a16:creationId xmlns:a16="http://schemas.microsoft.com/office/drawing/2014/main" id="{ED5D44FD-F462-9827-CD30-C1BE0AC4775A}"/>
              </a:ext>
            </a:extLst>
          </p:cNvPr>
          <p:cNvSpPr txBox="1">
            <a:spLocks noChangeArrowheads="1"/>
          </p:cNvSpPr>
          <p:nvPr/>
        </p:nvSpPr>
        <p:spPr bwMode="auto">
          <a:xfrm>
            <a:off x="582888" y="6401206"/>
            <a:ext cx="361465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出典「舗装点検要領」（</a:t>
            </a:r>
            <a:r>
              <a:rPr lang="en-US" altLang="ja-JP"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H28</a:t>
            </a:r>
            <a:r>
              <a:rPr lang="ja-JP" altLang="en-US"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国土交通省道路局）</a:t>
            </a:r>
            <a:r>
              <a:rPr lang="en-US" altLang="ja-JP"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P.6</a:t>
            </a:r>
          </a:p>
        </p:txBody>
      </p:sp>
      <p:sp>
        <p:nvSpPr>
          <p:cNvPr id="26" name="Text Box 5">
            <a:extLst>
              <a:ext uri="{FF2B5EF4-FFF2-40B4-BE49-F238E27FC236}">
                <a16:creationId xmlns:a16="http://schemas.microsoft.com/office/drawing/2014/main" id="{5A8B6875-538F-9669-76F7-A49B732D6D56}"/>
              </a:ext>
            </a:extLst>
          </p:cNvPr>
          <p:cNvSpPr txBox="1">
            <a:spLocks noChangeArrowheads="1"/>
          </p:cNvSpPr>
          <p:nvPr/>
        </p:nvSpPr>
        <p:spPr bwMode="auto">
          <a:xfrm>
            <a:off x="206484" y="2490754"/>
            <a:ext cx="3651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◇道路の分類</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2" name="図 11">
            <a:extLst>
              <a:ext uri="{FF2B5EF4-FFF2-40B4-BE49-F238E27FC236}">
                <a16:creationId xmlns:a16="http://schemas.microsoft.com/office/drawing/2014/main" id="{D8E80EE6-B158-91E4-08DF-B016D364630C}"/>
              </a:ext>
            </a:extLst>
          </p:cNvPr>
          <p:cNvPicPr>
            <a:picLocks noChangeAspect="1"/>
          </p:cNvPicPr>
          <p:nvPr/>
        </p:nvPicPr>
        <p:blipFill rotWithShape="1">
          <a:blip r:embed="rId3"/>
          <a:srcRect b="1720"/>
          <a:stretch/>
        </p:blipFill>
        <p:spPr>
          <a:xfrm>
            <a:off x="282684" y="2838449"/>
            <a:ext cx="3835159" cy="3589363"/>
          </a:xfrm>
          <a:prstGeom prst="rect">
            <a:avLst/>
          </a:prstGeom>
        </p:spPr>
      </p:pic>
      <p:sp>
        <p:nvSpPr>
          <p:cNvPr id="11" name="スライド番号プレースホルダー 2">
            <a:extLst>
              <a:ext uri="{FF2B5EF4-FFF2-40B4-BE49-F238E27FC236}">
                <a16:creationId xmlns:a16="http://schemas.microsoft.com/office/drawing/2014/main" id="{8D9093E5-F776-3ABD-280E-714799A8414C}"/>
              </a:ext>
            </a:extLst>
          </p:cNvPr>
          <p:cNvSpPr txBox="1">
            <a:spLocks/>
          </p:cNvSpPr>
          <p:nvPr/>
        </p:nvSpPr>
        <p:spPr>
          <a:xfrm>
            <a:off x="7016608" y="6551949"/>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22</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3" name="表 2">
            <a:extLst>
              <a:ext uri="{FF2B5EF4-FFF2-40B4-BE49-F238E27FC236}">
                <a16:creationId xmlns:a16="http://schemas.microsoft.com/office/drawing/2014/main" id="{F1F59B60-B82A-02E4-24C1-7A895F4A61AC}"/>
              </a:ext>
            </a:extLst>
          </p:cNvPr>
          <p:cNvGraphicFramePr>
            <a:graphicFrameLocks noGrp="1"/>
          </p:cNvGraphicFramePr>
          <p:nvPr/>
        </p:nvGraphicFramePr>
        <p:xfrm>
          <a:off x="4171818" y="2870199"/>
          <a:ext cx="4766453" cy="3531007"/>
        </p:xfrm>
        <a:graphic>
          <a:graphicData uri="http://schemas.openxmlformats.org/drawingml/2006/table">
            <a:tbl>
              <a:tblPr firstRow="1" firstCol="1" bandRow="1">
                <a:tableStyleId>{5C22544A-7EE6-4342-B048-85BDC9FD1C3A}</a:tableStyleId>
              </a:tblPr>
              <a:tblGrid>
                <a:gridCol w="924057">
                  <a:extLst>
                    <a:ext uri="{9D8B030D-6E8A-4147-A177-3AD203B41FA5}">
                      <a16:colId xmlns:a16="http://schemas.microsoft.com/office/drawing/2014/main" val="4228650769"/>
                    </a:ext>
                  </a:extLst>
                </a:gridCol>
                <a:gridCol w="3497472">
                  <a:extLst>
                    <a:ext uri="{9D8B030D-6E8A-4147-A177-3AD203B41FA5}">
                      <a16:colId xmlns:a16="http://schemas.microsoft.com/office/drawing/2014/main" val="3954782712"/>
                    </a:ext>
                  </a:extLst>
                </a:gridCol>
                <a:gridCol w="344924">
                  <a:extLst>
                    <a:ext uri="{9D8B030D-6E8A-4147-A177-3AD203B41FA5}">
                      <a16:colId xmlns:a16="http://schemas.microsoft.com/office/drawing/2014/main" val="1461018440"/>
                    </a:ext>
                  </a:extLst>
                </a:gridCol>
              </a:tblGrid>
              <a:tr h="339184">
                <a:tc>
                  <a:txBody>
                    <a:bodyPr/>
                    <a:lstStyle/>
                    <a:p>
                      <a:pPr algn="ctr">
                        <a:lnSpc>
                          <a:spcPct val="100000"/>
                        </a:lnSpc>
                      </a:pPr>
                      <a:r>
                        <a:rPr lang="ja-JP" sz="1000" b="0" i="0" kern="100" baseline="0">
                          <a:solidFill>
                            <a:schemeClr val="tx1"/>
                          </a:solidFill>
                          <a:effectLst/>
                          <a:latin typeface="BIZ UDPゴシック" panose="020B0400000000000000" pitchFamily="50" charset="-128"/>
                          <a:ea typeface="BIZ UDPゴシック" panose="020B0400000000000000" pitchFamily="50" charset="-128"/>
                        </a:rPr>
                        <a:t>大分類</a:t>
                      </a:r>
                      <a:endParaRPr lang="ja-JP" sz="1000" b="0" i="0" kern="100" baseline="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99FF"/>
                    </a:solidFill>
                  </a:tcPr>
                </a:tc>
                <a:tc>
                  <a:txBody>
                    <a:bodyPr/>
                    <a:lstStyle/>
                    <a:p>
                      <a:pPr algn="ctr">
                        <a:lnSpc>
                          <a:spcPct val="100000"/>
                        </a:lnSpc>
                      </a:pPr>
                      <a:r>
                        <a:rPr lang="ja-JP" sz="1000" b="0" i="0" kern="100" baseline="0">
                          <a:solidFill>
                            <a:schemeClr val="tx1"/>
                          </a:solidFill>
                          <a:effectLst/>
                          <a:latin typeface="BIZ UDPゴシック" panose="020B0400000000000000" pitchFamily="50" charset="-128"/>
                          <a:ea typeface="BIZ UDPゴシック" panose="020B0400000000000000" pitchFamily="50" charset="-128"/>
                        </a:rPr>
                        <a:t>小分類</a:t>
                      </a:r>
                      <a:endParaRPr lang="ja-JP" sz="1000" b="0" i="0" kern="100" baseline="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99FF"/>
                    </a:solidFill>
                  </a:tcPr>
                </a:tc>
                <a:tc>
                  <a:txBody>
                    <a:bodyPr/>
                    <a:lstStyle/>
                    <a:p>
                      <a:pPr algn="ctr">
                        <a:lnSpc>
                          <a:spcPct val="100000"/>
                        </a:lnSpc>
                      </a:pPr>
                      <a:r>
                        <a:rPr lang="ja-JP" sz="1000" b="0" i="0" kern="100" baseline="0">
                          <a:solidFill>
                            <a:schemeClr val="tx1"/>
                          </a:solidFill>
                          <a:effectLst/>
                          <a:latin typeface="BIZ UDPゴシック" panose="020B0400000000000000" pitchFamily="50" charset="-128"/>
                          <a:ea typeface="BIZ UDPゴシック" panose="020B0400000000000000" pitchFamily="50" charset="-128"/>
                        </a:rPr>
                        <a:t>分類</a:t>
                      </a:r>
                      <a:endParaRPr lang="ja-JP" sz="1000" b="0" i="0" kern="100" baseline="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99FF"/>
                    </a:solidFill>
                  </a:tcPr>
                </a:tc>
                <a:extLst>
                  <a:ext uri="{0D108BD9-81ED-4DB2-BD59-A6C34878D82A}">
                    <a16:rowId xmlns:a16="http://schemas.microsoft.com/office/drawing/2014/main" val="2294606287"/>
                  </a:ext>
                </a:extLst>
              </a:tr>
              <a:tr h="841375">
                <a:tc rowSpan="2">
                  <a:txBody>
                    <a:bodyPr/>
                    <a:lstStyle/>
                    <a:p>
                      <a:pPr algn="just">
                        <a:lnSpc>
                          <a:spcPct val="100000"/>
                        </a:lnSpc>
                      </a:pPr>
                      <a:r>
                        <a:rPr lang="ja-JP" sz="1100" b="0" i="0" kern="100" baseline="0">
                          <a:solidFill>
                            <a:schemeClr val="tx1"/>
                          </a:solidFill>
                          <a:effectLst/>
                          <a:latin typeface="BIZ UDPゴシック" panose="020B0400000000000000" pitchFamily="50" charset="-128"/>
                          <a:ea typeface="BIZ UDPゴシック" panose="020B0400000000000000" pitchFamily="50" charset="-128"/>
                        </a:rPr>
                        <a:t>損傷の進行が早い道路等</a:t>
                      </a:r>
                      <a:endParaRPr lang="en-US" altLang="ja-JP" sz="1100" b="0" i="0" kern="100" baseline="0">
                        <a:solidFill>
                          <a:schemeClr val="tx1"/>
                        </a:solidFill>
                        <a:effectLst/>
                        <a:latin typeface="BIZ UDPゴシック" panose="020B0400000000000000" pitchFamily="50" charset="-128"/>
                        <a:ea typeface="BIZ UDPゴシック" panose="020B0400000000000000" pitchFamily="50" charset="-128"/>
                      </a:endParaRPr>
                    </a:p>
                    <a:p>
                      <a:pPr algn="just">
                        <a:lnSpc>
                          <a:spcPct val="100000"/>
                        </a:lnSpc>
                      </a:pPr>
                      <a:r>
                        <a:rPr lang="ja-JP" sz="1000" b="0" i="0" kern="100" baseline="0">
                          <a:solidFill>
                            <a:schemeClr val="tx1"/>
                          </a:solidFill>
                          <a:effectLst/>
                          <a:latin typeface="BIZ UDPゴシック" panose="020B0400000000000000" pitchFamily="50" charset="-128"/>
                          <a:ea typeface="BIZ UDPゴシック" panose="020B0400000000000000" pitchFamily="50" charset="-128"/>
                        </a:rPr>
                        <a:t>（例えば、大型車交通量が多い道路）</a:t>
                      </a:r>
                      <a:endParaRPr lang="ja-JP" sz="1000" b="0" i="0" kern="100" baseline="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defTabSz="914377" rtl="0" eaLnBrk="1" latinLnBrk="0" hangingPunct="1">
                        <a:lnSpc>
                          <a:spcPct val="100000"/>
                        </a:lnSpc>
                      </a:pPr>
                      <a:r>
                        <a:rPr kumimoji="1" lang="ja-JP" altLang="en-US" sz="1100" b="0" i="0" kern="100" baseline="0">
                          <a:solidFill>
                            <a:schemeClr val="dk1"/>
                          </a:solidFill>
                          <a:effectLst/>
                          <a:latin typeface="BIZ UDPゴシック" panose="020B0400000000000000" pitchFamily="50" charset="-128"/>
                          <a:ea typeface="BIZ UDPゴシック" panose="020B0400000000000000" pitchFamily="50" charset="-128"/>
                          <a:cs typeface="+mn-cs"/>
                        </a:rPr>
                        <a:t>高規格幹線道路等（高速走行など求められるサービス水準が高い道路）</a:t>
                      </a:r>
                      <a:r>
                        <a:rPr kumimoji="1" lang="ja-JP" altLang="en-US" sz="1100" b="0" i="0" kern="100" baseline="0">
                          <a:solidFill>
                            <a:srgbClr val="FF0000"/>
                          </a:solidFill>
                          <a:effectLst/>
                          <a:latin typeface="BIZ UDPゴシック" panose="020B0400000000000000" pitchFamily="50" charset="-128"/>
                          <a:ea typeface="BIZ UDPゴシック" panose="020B0400000000000000" pitchFamily="50" charset="-128"/>
                          <a:cs typeface="+mn-cs"/>
                        </a:rPr>
                        <a:t>⇒該当なし</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100" b="0" i="0" kern="100" baseline="0">
                          <a:solidFill>
                            <a:schemeClr val="dk1"/>
                          </a:solidFill>
                          <a:effectLst/>
                          <a:latin typeface="BIZ UDPゴシック" panose="020B0400000000000000" pitchFamily="50" charset="-128"/>
                          <a:ea typeface="BIZ UDPゴシック" panose="020B0400000000000000" pitchFamily="50" charset="-128"/>
                          <a:cs typeface="+mn-cs"/>
                        </a:rPr>
                        <a:t>Ａ</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4418713"/>
                  </a:ext>
                </a:extLst>
              </a:tr>
              <a:tr h="743680">
                <a:tc vMerge="1">
                  <a:txBody>
                    <a:bodyPr/>
                    <a:lstStyle/>
                    <a:p>
                      <a:endParaRPr kumimoji="1" lang="ja-JP" altLang="en-US"/>
                    </a:p>
                  </a:txBody>
                  <a:tcPr/>
                </a:tc>
                <a:tc>
                  <a:txBody>
                    <a:bodyPr/>
                    <a:lstStyle/>
                    <a:p>
                      <a:pPr algn="l">
                        <a:lnSpc>
                          <a:spcPct val="100000"/>
                        </a:lnSpc>
                      </a:pP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国道：</a:t>
                      </a:r>
                      <a:r>
                        <a:rPr lang="en-US" sz="1100" b="0" i="0" kern="100" baseline="0">
                          <a:solidFill>
                            <a:srgbClr val="FF0000"/>
                          </a:solidFill>
                          <a:effectLst/>
                          <a:latin typeface="BIZ UDPゴシック" panose="020B0400000000000000" pitchFamily="50" charset="-128"/>
                          <a:ea typeface="BIZ UDPゴシック" panose="020B0400000000000000" pitchFamily="50" charset="-128"/>
                        </a:rPr>
                        <a:t>176</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号、</a:t>
                      </a:r>
                      <a:r>
                        <a:rPr lang="en-US" sz="1100" b="0" i="0" u="none" kern="100" baseline="0">
                          <a:solidFill>
                            <a:srgbClr val="FF0000"/>
                          </a:solidFill>
                          <a:effectLst/>
                          <a:latin typeface="BIZ UDPゴシック" panose="020B0400000000000000" pitchFamily="50" charset="-128"/>
                          <a:ea typeface="BIZ UDPゴシック" panose="020B0400000000000000" pitchFamily="50" charset="-128"/>
                        </a:rPr>
                        <a:t>307</a:t>
                      </a:r>
                      <a:r>
                        <a:rPr lang="ja-JP" sz="1100" b="0" i="0" u="none" kern="100" baseline="0">
                          <a:solidFill>
                            <a:srgbClr val="FF0000"/>
                          </a:solidFill>
                          <a:effectLst/>
                          <a:latin typeface="BIZ UDPゴシック" panose="020B0400000000000000" pitchFamily="50" charset="-128"/>
                          <a:ea typeface="BIZ UDPゴシック" panose="020B0400000000000000" pitchFamily="50" charset="-128"/>
                        </a:rPr>
                        <a:t>号</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a:t>
                      </a:r>
                      <a:r>
                        <a:rPr lang="en-US" sz="1100" b="0" i="0" kern="100" baseline="0">
                          <a:solidFill>
                            <a:srgbClr val="FF0000"/>
                          </a:solidFill>
                          <a:effectLst/>
                          <a:latin typeface="BIZ UDPゴシック" panose="020B0400000000000000" pitchFamily="50" charset="-128"/>
                          <a:ea typeface="BIZ UDPゴシック" panose="020B0400000000000000" pitchFamily="50" charset="-128"/>
                        </a:rPr>
                        <a:t>308</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号、</a:t>
                      </a:r>
                      <a:r>
                        <a:rPr lang="en-US" sz="1100" b="0" i="0" kern="100" baseline="0">
                          <a:solidFill>
                            <a:srgbClr val="FF0000"/>
                          </a:solidFill>
                          <a:effectLst/>
                          <a:latin typeface="BIZ UDPゴシック" panose="020B0400000000000000" pitchFamily="50" charset="-128"/>
                          <a:ea typeface="BIZ UDPゴシック" panose="020B0400000000000000" pitchFamily="50" charset="-128"/>
                        </a:rPr>
                        <a:t>309</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号、</a:t>
                      </a:r>
                      <a:r>
                        <a:rPr lang="en-US" sz="1100" b="0" i="0" kern="100" baseline="0">
                          <a:solidFill>
                            <a:srgbClr val="FF0000"/>
                          </a:solidFill>
                          <a:effectLst/>
                          <a:latin typeface="BIZ UDPゴシック" panose="020B0400000000000000" pitchFamily="50" charset="-128"/>
                          <a:ea typeface="BIZ UDPゴシック" panose="020B0400000000000000" pitchFamily="50" charset="-128"/>
                        </a:rPr>
                        <a:t>423</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号</a:t>
                      </a:r>
                    </a:p>
                    <a:p>
                      <a:pPr marL="304800" indent="-304800" algn="l">
                        <a:lnSpc>
                          <a:spcPct val="100000"/>
                        </a:lnSpc>
                      </a:pP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府道：大阪中央環状線、大阪池田線、大阪高槻京都</a:t>
                      </a:r>
                      <a:endParaRPr lang="en-US" altLang="ja-JP" sz="1100" b="0" i="0" kern="100" baseline="0">
                        <a:solidFill>
                          <a:srgbClr val="FF0000"/>
                        </a:solidFill>
                        <a:effectLst/>
                        <a:latin typeface="BIZ UDPゴシック" panose="020B0400000000000000" pitchFamily="50" charset="-128"/>
                        <a:ea typeface="BIZ UDPゴシック" panose="020B0400000000000000" pitchFamily="50" charset="-128"/>
                      </a:endParaRPr>
                    </a:p>
                    <a:p>
                      <a:pPr marL="304800" indent="-304800" algn="l">
                        <a:lnSpc>
                          <a:spcPct val="100000"/>
                        </a:lnSpc>
                      </a:pPr>
                      <a:r>
                        <a:rPr lang="en-US" altLang="ja-JP" sz="1100" b="0" i="0" kern="100" baseline="0">
                          <a:solidFill>
                            <a:srgbClr val="FF0000"/>
                          </a:solidFill>
                          <a:effectLst/>
                          <a:latin typeface="BIZ UDPゴシック" panose="020B0400000000000000" pitchFamily="50" charset="-128"/>
                          <a:ea typeface="BIZ UDPゴシック" panose="020B0400000000000000" pitchFamily="50" charset="-128"/>
                        </a:rPr>
                        <a:t>        </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線、大阪生駒線、京都守口線、大阪臨海線、</a:t>
                      </a:r>
                      <a:endParaRPr lang="en-US" altLang="ja-JP" sz="1100" b="0" i="0" kern="100" baseline="0">
                        <a:solidFill>
                          <a:srgbClr val="FF0000"/>
                        </a:solidFill>
                        <a:effectLst/>
                        <a:latin typeface="BIZ UDPゴシック" panose="020B0400000000000000" pitchFamily="50" charset="-128"/>
                        <a:ea typeface="BIZ UDPゴシック" panose="020B0400000000000000" pitchFamily="50" charset="-128"/>
                      </a:endParaRPr>
                    </a:p>
                    <a:p>
                      <a:pPr marL="304800" indent="-304800" algn="l">
                        <a:lnSpc>
                          <a:spcPct val="100000"/>
                        </a:lnSpc>
                      </a:pPr>
                      <a:r>
                        <a:rPr lang="en-US" altLang="ja-JP" sz="1100" b="0" i="0" kern="100" baseline="0">
                          <a:solidFill>
                            <a:srgbClr val="FF0000"/>
                          </a:solidFill>
                          <a:effectLst/>
                          <a:latin typeface="BIZ UDPゴシック" panose="020B0400000000000000" pitchFamily="50" charset="-128"/>
                          <a:ea typeface="BIZ UDPゴシック" panose="020B0400000000000000" pitchFamily="50" charset="-128"/>
                        </a:rPr>
                        <a:t>        </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泉大津美原線（新）、</a:t>
                      </a:r>
                      <a:r>
                        <a:rPr lang="ja-JP" sz="1100" b="0" i="0" u="none" kern="100" baseline="0">
                          <a:solidFill>
                            <a:srgbClr val="FF0000"/>
                          </a:solidFill>
                          <a:effectLst/>
                          <a:latin typeface="BIZ UDPゴシック" panose="020B0400000000000000" pitchFamily="50" charset="-128"/>
                          <a:ea typeface="BIZ UDPゴシック" panose="020B0400000000000000" pitchFamily="50" charset="-128"/>
                        </a:rPr>
                        <a:t>泉佐野岩出線</a:t>
                      </a:r>
                      <a:r>
                        <a:rPr lang="ja-JP" altLang="en-US" sz="1100" b="0" i="0" u="none" kern="100" baseline="0">
                          <a:solidFill>
                            <a:srgbClr val="FF0000"/>
                          </a:solidFill>
                          <a:effectLst/>
                          <a:latin typeface="BIZ UDPゴシック" panose="020B0400000000000000" pitchFamily="50" charset="-128"/>
                          <a:ea typeface="BIZ UDPゴシック" panose="020B0400000000000000" pitchFamily="50" charset="-128"/>
                        </a:rPr>
                        <a:t>など</a:t>
                      </a:r>
                      <a:endParaRPr lang="ja-JP" sz="1100" b="0" i="0" u="none" kern="100" baseline="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i="0" kern="100" baseline="0">
                          <a:solidFill>
                            <a:srgbClr val="FF0000"/>
                          </a:solidFill>
                          <a:effectLst/>
                          <a:latin typeface="BIZ UDPゴシック" panose="020B0400000000000000" pitchFamily="50" charset="-128"/>
                          <a:ea typeface="BIZ UDPゴシック" panose="020B0400000000000000" pitchFamily="50" charset="-128"/>
                          <a:cs typeface="+mn-cs"/>
                        </a:rPr>
                        <a:t>Ｂ</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7137164"/>
                  </a:ext>
                </a:extLst>
              </a:tr>
              <a:tr h="842540">
                <a:tc rowSpan="2">
                  <a:txBody>
                    <a:bodyPr/>
                    <a:lstStyle/>
                    <a:p>
                      <a:pPr algn="just">
                        <a:lnSpc>
                          <a:spcPct val="100000"/>
                        </a:lnSpc>
                      </a:pPr>
                      <a:r>
                        <a:rPr lang="ja-JP" sz="1100" b="0" i="0" kern="100" baseline="0">
                          <a:solidFill>
                            <a:schemeClr val="tx1"/>
                          </a:solidFill>
                          <a:effectLst/>
                          <a:latin typeface="BIZ UDPゴシック" panose="020B0400000000000000" pitchFamily="50" charset="-128"/>
                          <a:ea typeface="BIZ UDPゴシック" panose="020B0400000000000000" pitchFamily="50" charset="-128"/>
                        </a:rPr>
                        <a:t>損傷の進行が緩やかな道路等</a:t>
                      </a:r>
                      <a:endParaRPr lang="en-US" altLang="ja-JP" sz="1100" b="0" i="0" kern="100" baseline="0">
                        <a:solidFill>
                          <a:schemeClr val="tx1"/>
                        </a:solidFill>
                        <a:effectLst/>
                        <a:latin typeface="BIZ UDPゴシック" panose="020B0400000000000000" pitchFamily="50" charset="-128"/>
                        <a:ea typeface="BIZ UDPゴシック" panose="020B0400000000000000" pitchFamily="50" charset="-128"/>
                      </a:endParaRPr>
                    </a:p>
                    <a:p>
                      <a:pPr algn="just">
                        <a:lnSpc>
                          <a:spcPct val="100000"/>
                        </a:lnSpc>
                      </a:pPr>
                      <a:r>
                        <a:rPr lang="ja-JP" sz="1000" b="0" i="0" kern="100" baseline="0">
                          <a:solidFill>
                            <a:schemeClr val="tx1"/>
                          </a:solidFill>
                          <a:effectLst/>
                          <a:latin typeface="BIZ UDPゴシック" panose="020B0400000000000000" pitchFamily="50" charset="-128"/>
                          <a:ea typeface="BIZ UDPゴシック" panose="020B0400000000000000" pitchFamily="50" charset="-128"/>
                        </a:rPr>
                        <a:t>（例えば、大型車交通量が少ない道路）</a:t>
                      </a:r>
                      <a:endParaRPr lang="ja-JP" sz="1000" b="0" i="0" kern="100" baseline="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lnSpc>
                          <a:spcPct val="100000"/>
                        </a:lnSpc>
                      </a:pP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上記以外の</a:t>
                      </a:r>
                      <a:r>
                        <a:rPr lang="ja-JP" altLang="en-US" sz="1100" b="0" i="0" kern="100" baseline="0">
                          <a:solidFill>
                            <a:srgbClr val="FF0000"/>
                          </a:solidFill>
                          <a:effectLst/>
                          <a:latin typeface="BIZ UDPゴシック" panose="020B0400000000000000" pitchFamily="50" charset="-128"/>
                          <a:ea typeface="BIZ UDPゴシック" panose="020B0400000000000000" pitchFamily="50" charset="-128"/>
                        </a:rPr>
                        <a:t>補助国道、</a:t>
                      </a:r>
                      <a:r>
                        <a:rPr lang="ja-JP" sz="1100" b="0" i="0" kern="100" baseline="0">
                          <a:solidFill>
                            <a:srgbClr val="FF0000"/>
                          </a:solidFill>
                          <a:effectLst/>
                          <a:latin typeface="BIZ UDPゴシック" panose="020B0400000000000000" pitchFamily="50" charset="-128"/>
                          <a:ea typeface="BIZ UDPゴシック" panose="020B0400000000000000" pitchFamily="50" charset="-128"/>
                        </a:rPr>
                        <a:t>府道</a:t>
                      </a:r>
                      <a:endParaRPr lang="ja-JP" sz="1100" b="0" i="0" kern="100" baseline="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b="0" i="0" kern="100" baseline="0">
                          <a:solidFill>
                            <a:srgbClr val="FF0000"/>
                          </a:solidFill>
                          <a:effectLst/>
                          <a:latin typeface="BIZ UDPゴシック" panose="020B0400000000000000" pitchFamily="50" charset="-128"/>
                          <a:ea typeface="BIZ UDPゴシック" panose="020B0400000000000000" pitchFamily="50" charset="-128"/>
                          <a:cs typeface="+mn-cs"/>
                        </a:rPr>
                        <a:t>Ｃ</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9763194"/>
                  </a:ext>
                </a:extLst>
              </a:tr>
              <a:tr h="764228">
                <a:tc vMerge="1">
                  <a:txBody>
                    <a:bodyPr/>
                    <a:lstStyle/>
                    <a:p>
                      <a:endParaRPr kumimoji="1" lang="ja-JP" altLang="en-US"/>
                    </a:p>
                  </a:txBody>
                  <a:tcPr/>
                </a:tc>
                <a:tc>
                  <a:txBody>
                    <a:bodyPr/>
                    <a:lstStyle/>
                    <a:p>
                      <a:pPr algn="l" defTabSz="914377" rtl="0" eaLnBrk="1" latinLnBrk="0" hangingPunct="1">
                        <a:lnSpc>
                          <a:spcPct val="100000"/>
                        </a:lnSpc>
                      </a:pPr>
                      <a:r>
                        <a:rPr kumimoji="1" lang="ja-JP" altLang="en-US" sz="1100" b="0" i="0" kern="100" baseline="0">
                          <a:solidFill>
                            <a:schemeClr val="dk1"/>
                          </a:solidFill>
                          <a:effectLst/>
                          <a:latin typeface="BIZ UDPゴシック" panose="020B0400000000000000" pitchFamily="50" charset="-128"/>
                          <a:ea typeface="BIZ UDPゴシック" panose="020B0400000000000000" pitchFamily="50" charset="-128"/>
                          <a:cs typeface="+mn-cs"/>
                        </a:rPr>
                        <a:t>生活道路等（損傷の進行が極めて遅く占用工事等の影響がなければ長寿命）</a:t>
                      </a:r>
                      <a:r>
                        <a:rPr kumimoji="1" lang="ja-JP" altLang="en-US" sz="1100" b="0" i="0" kern="100" baseline="0">
                          <a:solidFill>
                            <a:srgbClr val="FF0000"/>
                          </a:solidFill>
                          <a:effectLst/>
                          <a:latin typeface="BIZ UDPゴシック" panose="020B0400000000000000" pitchFamily="50" charset="-128"/>
                          <a:ea typeface="BIZ UDPゴシック" panose="020B0400000000000000" pitchFamily="50" charset="-128"/>
                          <a:cs typeface="+mn-cs"/>
                        </a:rPr>
                        <a:t>⇒該当なし</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r>
                        <a:rPr kumimoji="1" lang="ja-JP" altLang="en-US" sz="1100" b="0" i="0" kern="100" baseline="0">
                          <a:solidFill>
                            <a:schemeClr val="dk1"/>
                          </a:solidFill>
                          <a:effectLst/>
                          <a:latin typeface="BIZ UDPゴシック" panose="020B0400000000000000" pitchFamily="50" charset="-128"/>
                          <a:ea typeface="BIZ UDPゴシック" panose="020B0400000000000000" pitchFamily="50" charset="-128"/>
                          <a:cs typeface="+mn-cs"/>
                        </a:rPr>
                        <a:t>Ｄ</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905785"/>
                  </a:ext>
                </a:extLst>
              </a:tr>
            </a:tbl>
          </a:graphicData>
        </a:graphic>
      </p:graphicFrame>
      <p:sp>
        <p:nvSpPr>
          <p:cNvPr id="10" name="Text Box 5">
            <a:extLst>
              <a:ext uri="{FF2B5EF4-FFF2-40B4-BE49-F238E27FC236}">
                <a16:creationId xmlns:a16="http://schemas.microsoft.com/office/drawing/2014/main" id="{5A8663A7-D25A-8423-00FD-DA04032843C1}"/>
              </a:ext>
            </a:extLst>
          </p:cNvPr>
          <p:cNvSpPr txBox="1">
            <a:spLocks noChangeArrowheads="1"/>
          </p:cNvSpPr>
          <p:nvPr/>
        </p:nvSpPr>
        <p:spPr bwMode="auto">
          <a:xfrm>
            <a:off x="4069804" y="2490754"/>
            <a:ext cx="48208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◇大阪府の分類（現状）</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068B2F3-4BA1-C429-3897-8316F8B1E6BF}"/>
              </a:ext>
            </a:extLst>
          </p:cNvPr>
          <p:cNvSpPr/>
          <p:nvPr/>
        </p:nvSpPr>
        <p:spPr>
          <a:xfrm>
            <a:off x="346074" y="3992414"/>
            <a:ext cx="3679826" cy="1588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28158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F8057458-E7A0-B368-D3C9-58C12AD0A152}"/>
              </a:ext>
            </a:extLst>
          </p:cNvPr>
          <p:cNvSpPr/>
          <p:nvPr/>
        </p:nvSpPr>
        <p:spPr>
          <a:xfrm>
            <a:off x="338185" y="2854017"/>
            <a:ext cx="4098223" cy="3829758"/>
          </a:xfrm>
          <a:prstGeom prst="roundRect">
            <a:avLst>
              <a:gd name="adj" fmla="val 1459"/>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Oval 14">
            <a:extLst>
              <a:ext uri="{FF2B5EF4-FFF2-40B4-BE49-F238E27FC236}">
                <a16:creationId xmlns:a16="http://schemas.microsoft.com/office/drawing/2014/main" id="{DAE9EC0E-1814-567D-D6A0-617BBF7D48D4}"/>
              </a:ext>
            </a:extLst>
          </p:cNvPr>
          <p:cNvSpPr>
            <a:spLocks noChangeArrowheads="1"/>
          </p:cNvSpPr>
          <p:nvPr/>
        </p:nvSpPr>
        <p:spPr bwMode="auto">
          <a:xfrm>
            <a:off x="1603242" y="2704260"/>
            <a:ext cx="1568108" cy="354907"/>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a:latin typeface="BIZ UDゴシック" panose="020B0400000000000000" pitchFamily="49" charset="-128"/>
                <a:ea typeface="BIZ UDゴシック" panose="020B0400000000000000" pitchFamily="49" charset="-128"/>
              </a:rPr>
              <a:t>現行計画</a:t>
            </a:r>
            <a:endParaRPr kumimoji="0" lang="ja-JP" altLang="ja-JP" sz="1200">
              <a:latin typeface="BIZ UDゴシック" panose="020B0400000000000000" pitchFamily="49" charset="-128"/>
              <a:ea typeface="BIZ UDゴシック" panose="020B0400000000000000" pitchFamily="49" charset="-128"/>
            </a:endParaRPr>
          </a:p>
        </p:txBody>
      </p:sp>
      <p:sp>
        <p:nvSpPr>
          <p:cNvPr id="13" name="矢印: 右 12">
            <a:extLst>
              <a:ext uri="{FF2B5EF4-FFF2-40B4-BE49-F238E27FC236}">
                <a16:creationId xmlns:a16="http://schemas.microsoft.com/office/drawing/2014/main" id="{506F38AC-087E-AFED-6BB1-F5F1F59AF63F}"/>
              </a:ext>
            </a:extLst>
          </p:cNvPr>
          <p:cNvSpPr/>
          <p:nvPr/>
        </p:nvSpPr>
        <p:spPr>
          <a:xfrm>
            <a:off x="4539145" y="4209726"/>
            <a:ext cx="266588" cy="1243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0400" y="6554506"/>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23</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２）重点化（優先度）指標の検討</a:t>
            </a:r>
          </a:p>
        </p:txBody>
      </p:sp>
      <p:sp>
        <p:nvSpPr>
          <p:cNvPr id="24" name="コンテンツ プレースホルダー 2">
            <a:extLst>
              <a:ext uri="{FF2B5EF4-FFF2-40B4-BE49-F238E27FC236}">
                <a16:creationId xmlns:a16="http://schemas.microsoft.com/office/drawing/2014/main" id="{C6668C08-DCF1-DDB0-4C4D-41F5591EF267}"/>
              </a:ext>
            </a:extLst>
          </p:cNvPr>
          <p:cNvSpPr txBox="1">
            <a:spLocks/>
          </p:cNvSpPr>
          <p:nvPr/>
        </p:nvSpPr>
        <p:spPr>
          <a:xfrm>
            <a:off x="60324" y="1005147"/>
            <a:ext cx="9083676" cy="1213697"/>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1750" indent="-285750">
              <a:lnSpc>
                <a:spcPts val="2200"/>
              </a:lnSpc>
              <a:spcBef>
                <a:spcPts val="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舗装はこれまでの</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10</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年間で損傷箇所が増加</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lnSpc>
                <a:spcPts val="2200"/>
              </a:lnSpc>
              <a:spcBef>
                <a:spcPts val="0"/>
              </a:spcBef>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az-Cyrl-AZ" altLang="ja-JP" sz="1600" dirty="0">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ＣＩ平均値が低下、</a:t>
            </a:r>
            <a:r>
              <a:rPr lang="az-Cyrl-AZ" altLang="ja-JP" sz="1600" dirty="0">
                <a:latin typeface="BIZ UDゴシック" panose="020B0400000000000000" pitchFamily="49" charset="-128"/>
                <a:ea typeface="BIZ UDゴシック" panose="020B0400000000000000" pitchFamily="49" charset="-128"/>
                <a:cs typeface="Meiryo UI" panose="020B0604030504040204" pitchFamily="50" charset="-128"/>
              </a:rPr>
              <a:t> М</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ＣＩ３未満</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限界管理水準</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が現存）</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ts val="2200"/>
              </a:lnSpc>
              <a:spcBef>
                <a:spcPts val="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劣化予測式から令和７年には</a:t>
            </a:r>
            <a:r>
              <a:rPr lang="az-Cyrl-AZ" altLang="ja-JP" sz="1600" dirty="0">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ＣＩ５未満が全体の５割程度となる予測（今後も低下傾向）</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6" name="図 25">
            <a:extLst>
              <a:ext uri="{FF2B5EF4-FFF2-40B4-BE49-F238E27FC236}">
                <a16:creationId xmlns:a16="http://schemas.microsoft.com/office/drawing/2014/main" id="{59052A38-AAD8-CD3F-0A39-9ABDC3974AAB}"/>
              </a:ext>
            </a:extLst>
          </p:cNvPr>
          <p:cNvPicPr>
            <a:picLocks noChangeAspect="1"/>
          </p:cNvPicPr>
          <p:nvPr/>
        </p:nvPicPr>
        <p:blipFill rotWithShape="1">
          <a:blip r:embed="rId3"/>
          <a:srcRect b="16578"/>
          <a:stretch/>
        </p:blipFill>
        <p:spPr>
          <a:xfrm>
            <a:off x="1000124" y="3730011"/>
            <a:ext cx="2680167" cy="2172104"/>
          </a:xfrm>
          <a:prstGeom prst="rect">
            <a:avLst/>
          </a:prstGeom>
        </p:spPr>
      </p:pic>
      <p:sp>
        <p:nvSpPr>
          <p:cNvPr id="9" name="コンテンツ プレースホルダー 2">
            <a:extLst>
              <a:ext uri="{FF2B5EF4-FFF2-40B4-BE49-F238E27FC236}">
                <a16:creationId xmlns:a16="http://schemas.microsoft.com/office/drawing/2014/main" id="{BB432C5F-E56A-17C2-B24D-BF857FAAA8C9}"/>
              </a:ext>
            </a:extLst>
          </p:cNvPr>
          <p:cNvSpPr txBox="1">
            <a:spLocks/>
          </p:cNvSpPr>
          <p:nvPr/>
        </p:nvSpPr>
        <p:spPr>
          <a:xfrm>
            <a:off x="60324" y="2016626"/>
            <a:ext cx="9023352" cy="805506"/>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1750" indent="-285750">
              <a:lnSpc>
                <a:spcPts val="2200"/>
              </a:lnSpc>
              <a:spcBef>
                <a:spcPts val="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舗装の劣化速度に対応した重点化指標</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優先度</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へ</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見直し</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lnSpc>
                <a:spcPts val="2200"/>
              </a:lnSpc>
              <a:spcBef>
                <a:spcPts val="0"/>
              </a:spcBef>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（「社会的影響度」から「損傷の進行」へ見直し）</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Text Box 5">
            <a:extLst>
              <a:ext uri="{FF2B5EF4-FFF2-40B4-BE49-F238E27FC236}">
                <a16:creationId xmlns:a16="http://schemas.microsoft.com/office/drawing/2014/main" id="{451E93E2-20D6-3034-29BA-89B09F5FCC66}"/>
              </a:ext>
            </a:extLst>
          </p:cNvPr>
          <p:cNvSpPr txBox="1">
            <a:spLocks noChangeArrowheads="1"/>
          </p:cNvSpPr>
          <p:nvPr/>
        </p:nvSpPr>
        <p:spPr bwMode="auto">
          <a:xfrm>
            <a:off x="4950985" y="3059167"/>
            <a:ext cx="384309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0"/>
              </a:spcBef>
            </a:pP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・横軸：</a:t>
            </a:r>
            <a:r>
              <a:rPr lang="ja-JP" altLang="en-US" sz="14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損傷の進行（分類Ｂ・Ｃ）</a:t>
            </a:r>
          </a:p>
          <a:p>
            <a:pPr algn="l" eaLnBrk="1" hangingPunct="1">
              <a:spcBef>
                <a:spcPts val="0"/>
              </a:spcBef>
            </a:pP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・縦軸：</a:t>
            </a:r>
            <a:r>
              <a:rPr lang="az-Cyrl-AZ"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a:t>
            </a: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の値</a:t>
            </a:r>
          </a:p>
          <a:p>
            <a:pPr algn="l" eaLnBrk="1" hangingPunct="1">
              <a:spcBef>
                <a:spcPts val="0"/>
              </a:spcBef>
            </a:pPr>
            <a:r>
              <a:rPr lang="ja-JP" altLang="en-US" sz="1400">
                <a:latin typeface="BIZ UDゴシック" panose="020B0400000000000000" pitchFamily="49" charset="-128"/>
                <a:ea typeface="BIZ UDゴシック" panose="020B0400000000000000" pitchFamily="49" charset="-128"/>
                <a:cs typeface="Meiryo UI" panose="020B0604030504040204" pitchFamily="50" charset="-128"/>
              </a:rPr>
              <a:t>  から優先度を設定</a:t>
            </a:r>
          </a:p>
        </p:txBody>
      </p:sp>
      <p:sp>
        <p:nvSpPr>
          <p:cNvPr id="17" name="矢印: 右 16">
            <a:extLst>
              <a:ext uri="{FF2B5EF4-FFF2-40B4-BE49-F238E27FC236}">
                <a16:creationId xmlns:a16="http://schemas.microsoft.com/office/drawing/2014/main" id="{FBD0A974-17BB-107C-C561-99206CCA5B1C}"/>
              </a:ext>
            </a:extLst>
          </p:cNvPr>
          <p:cNvSpPr/>
          <p:nvPr/>
        </p:nvSpPr>
        <p:spPr>
          <a:xfrm rot="5400000">
            <a:off x="2385863" y="1737838"/>
            <a:ext cx="141826" cy="44305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Text Box 5">
            <a:extLst>
              <a:ext uri="{FF2B5EF4-FFF2-40B4-BE49-F238E27FC236}">
                <a16:creationId xmlns:a16="http://schemas.microsoft.com/office/drawing/2014/main" id="{D0E68FB0-2EC3-ABCF-F8F1-F41F835CA469}"/>
              </a:ext>
            </a:extLst>
          </p:cNvPr>
          <p:cNvSpPr txBox="1">
            <a:spLocks noChangeArrowheads="1"/>
          </p:cNvSpPr>
          <p:nvPr/>
        </p:nvSpPr>
        <p:spPr bwMode="auto">
          <a:xfrm>
            <a:off x="413573" y="3059167"/>
            <a:ext cx="390664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・横軸：</a:t>
            </a:r>
            <a:r>
              <a:rPr lang="ja-JP" altLang="en-US" sz="14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社会的影響度（大・中・小）</a:t>
            </a:r>
          </a:p>
          <a:p>
            <a:pPr algn="l" eaLnBrk="1" hangingPunct="1">
              <a:spcBef>
                <a:spcPts val="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・縦軸：</a:t>
            </a:r>
            <a:r>
              <a:rPr lang="az-Cyrl-AZ"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ＣＩの値</a:t>
            </a:r>
          </a:p>
          <a:p>
            <a:pPr algn="l" eaLnBrk="1" hangingPunct="1">
              <a:spcBef>
                <a:spcPts val="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から優先度を設定</a:t>
            </a:r>
          </a:p>
        </p:txBody>
      </p:sp>
      <p:sp>
        <p:nvSpPr>
          <p:cNvPr id="11" name="四角形: 角を丸くする 10">
            <a:extLst>
              <a:ext uri="{FF2B5EF4-FFF2-40B4-BE49-F238E27FC236}">
                <a16:creationId xmlns:a16="http://schemas.microsoft.com/office/drawing/2014/main" id="{C450E51F-CC9B-D4E0-992D-C444C519CBA6}"/>
              </a:ext>
            </a:extLst>
          </p:cNvPr>
          <p:cNvSpPr/>
          <p:nvPr/>
        </p:nvSpPr>
        <p:spPr>
          <a:xfrm>
            <a:off x="4928957" y="2854017"/>
            <a:ext cx="3883502" cy="3829758"/>
          </a:xfrm>
          <a:prstGeom prst="roundRect">
            <a:avLst>
              <a:gd name="adj" fmla="val 1459"/>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Oval 14">
            <a:extLst>
              <a:ext uri="{FF2B5EF4-FFF2-40B4-BE49-F238E27FC236}">
                <a16:creationId xmlns:a16="http://schemas.microsoft.com/office/drawing/2014/main" id="{B8D42075-C76D-6D90-268C-52749097C379}"/>
              </a:ext>
            </a:extLst>
          </p:cNvPr>
          <p:cNvSpPr>
            <a:spLocks noChangeArrowheads="1"/>
          </p:cNvSpPr>
          <p:nvPr/>
        </p:nvSpPr>
        <p:spPr bwMode="auto">
          <a:xfrm>
            <a:off x="6086654" y="2704259"/>
            <a:ext cx="1568108" cy="354907"/>
          </a:xfrm>
          <a:prstGeom prst="roundRect">
            <a:avLst>
              <a:gd name="adj" fmla="val 28051"/>
            </a:avLst>
          </a:prstGeom>
          <a:solidFill>
            <a:schemeClr val="accent1">
              <a:lumMod val="40000"/>
              <a:lumOff val="60000"/>
            </a:schemeClr>
          </a:solidFill>
          <a:ln w="12700">
            <a:solidFill>
              <a:schemeClr val="tx1"/>
            </a:solidFill>
            <a:round/>
            <a:headEnd/>
            <a:tailEnd/>
          </a:ln>
          <a:effectLst/>
          <a:scene3d>
            <a:camera prst="orthographicFront"/>
            <a:lightRig rig="threePt" dir="t"/>
          </a:scene3d>
          <a:sp3d>
            <a:bevelT/>
          </a:sp3d>
        </p:spPr>
        <p:txBody>
          <a:bodyPr vert="horz" wrap="square" lIns="55721" tIns="6668" rIns="55721" bIns="6668" numCol="1" anchor="ctr" anchorCtr="0" compatLnSpc="1">
            <a:prstTxWarp prst="textNoShape">
              <a:avLst/>
            </a:prstTxWarp>
          </a:bodyPr>
          <a:lstStyle/>
          <a:p>
            <a:pPr algn="ctr" defTabSz="685800" eaLnBrk="0" fontAlgn="base" hangingPunct="0">
              <a:spcBef>
                <a:spcPct val="0"/>
              </a:spcBef>
              <a:spcAft>
                <a:spcPct val="0"/>
              </a:spcAft>
            </a:pPr>
            <a:r>
              <a:rPr kumimoji="0" lang="ja-JP" altLang="en-US" sz="1400" b="1">
                <a:latin typeface="BIZ UDゴシック" panose="020B0400000000000000" pitchFamily="49" charset="-128"/>
                <a:ea typeface="BIZ UDゴシック" panose="020B0400000000000000" pitchFamily="49" charset="-128"/>
              </a:rPr>
              <a:t>改定案</a:t>
            </a:r>
            <a:endParaRPr kumimoji="0" lang="ja-JP" altLang="ja-JP" sz="1400">
              <a:latin typeface="BIZ UDゴシック" panose="020B0400000000000000" pitchFamily="49" charset="-128"/>
              <a:ea typeface="BIZ UDゴシック" panose="020B0400000000000000" pitchFamily="49" charset="-128"/>
            </a:endParaRPr>
          </a:p>
        </p:txBody>
      </p:sp>
      <p:grpSp>
        <p:nvGrpSpPr>
          <p:cNvPr id="23" name="グループ化 22">
            <a:extLst>
              <a:ext uri="{FF2B5EF4-FFF2-40B4-BE49-F238E27FC236}">
                <a16:creationId xmlns:a16="http://schemas.microsoft.com/office/drawing/2014/main" id="{6271A9FC-1FCD-88B3-4B3F-F6F588B5D1D7}"/>
              </a:ext>
            </a:extLst>
          </p:cNvPr>
          <p:cNvGrpSpPr/>
          <p:nvPr/>
        </p:nvGrpSpPr>
        <p:grpSpPr>
          <a:xfrm>
            <a:off x="785453" y="5929766"/>
            <a:ext cx="3041695" cy="469654"/>
            <a:chOff x="943274" y="5684616"/>
            <a:chExt cx="3041695" cy="469654"/>
          </a:xfrm>
        </p:grpSpPr>
        <p:pic>
          <p:nvPicPr>
            <p:cNvPr id="20" name="図 19">
              <a:extLst>
                <a:ext uri="{FF2B5EF4-FFF2-40B4-BE49-F238E27FC236}">
                  <a16:creationId xmlns:a16="http://schemas.microsoft.com/office/drawing/2014/main" id="{EE3913F3-50AE-1BDB-DA94-2C03B515E1F4}"/>
                </a:ext>
              </a:extLst>
            </p:cNvPr>
            <p:cNvPicPr>
              <a:picLocks noChangeAspect="1"/>
            </p:cNvPicPr>
            <p:nvPr/>
          </p:nvPicPr>
          <p:blipFill rotWithShape="1">
            <a:blip r:embed="rId3"/>
            <a:srcRect t="84106"/>
            <a:stretch/>
          </p:blipFill>
          <p:spPr>
            <a:xfrm>
              <a:off x="943274" y="5684616"/>
              <a:ext cx="3041695" cy="469654"/>
            </a:xfrm>
            <a:prstGeom prst="rect">
              <a:avLst/>
            </a:prstGeom>
          </p:spPr>
        </p:pic>
        <p:sp>
          <p:nvSpPr>
            <p:cNvPr id="22" name="四角形: 角を丸くする 21">
              <a:extLst>
                <a:ext uri="{FF2B5EF4-FFF2-40B4-BE49-F238E27FC236}">
                  <a16:creationId xmlns:a16="http://schemas.microsoft.com/office/drawing/2014/main" id="{5C90A21E-3F1F-2CEF-9C80-BFF60D13A06A}"/>
                </a:ext>
              </a:extLst>
            </p:cNvPr>
            <p:cNvSpPr/>
            <p:nvPr/>
          </p:nvSpPr>
          <p:spPr>
            <a:xfrm>
              <a:off x="1628401" y="5684617"/>
              <a:ext cx="2139885" cy="469653"/>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B2400A29-03DC-A9AB-4BC3-7E7D69461B40}"/>
              </a:ext>
            </a:extLst>
          </p:cNvPr>
          <p:cNvSpPr txBox="1"/>
          <p:nvPr/>
        </p:nvSpPr>
        <p:spPr>
          <a:xfrm>
            <a:off x="7239737" y="6245156"/>
            <a:ext cx="825867" cy="400110"/>
          </a:xfrm>
          <a:prstGeom prst="rect">
            <a:avLst/>
          </a:prstGeom>
          <a:noFill/>
        </p:spPr>
        <p:txBody>
          <a:bodyPr wrap="none" rtlCol="0">
            <a:spAutoFit/>
          </a:bodyPr>
          <a:lstStyle/>
          <a:p>
            <a:pPr algn="ctr"/>
            <a:r>
              <a:rPr kumimoji="1" lang="ja-JP" altLang="en-US" sz="1000"/>
              <a:t>損傷の進行</a:t>
            </a:r>
            <a:endParaRPr kumimoji="1" lang="en-US" altLang="ja-JP" sz="1000"/>
          </a:p>
          <a:p>
            <a:pPr algn="ctr"/>
            <a:r>
              <a:rPr kumimoji="1" lang="ja-JP" altLang="en-US" sz="1000"/>
              <a:t>が早い</a:t>
            </a:r>
          </a:p>
        </p:txBody>
      </p:sp>
      <p:grpSp>
        <p:nvGrpSpPr>
          <p:cNvPr id="2" name="グループ化 1">
            <a:extLst>
              <a:ext uri="{FF2B5EF4-FFF2-40B4-BE49-F238E27FC236}">
                <a16:creationId xmlns:a16="http://schemas.microsoft.com/office/drawing/2014/main" id="{BB3C7905-906C-A5E9-4285-9B155AA8A65C}"/>
              </a:ext>
            </a:extLst>
          </p:cNvPr>
          <p:cNvGrpSpPr/>
          <p:nvPr/>
        </p:nvGrpSpPr>
        <p:grpSpPr>
          <a:xfrm>
            <a:off x="5358207" y="3731510"/>
            <a:ext cx="2765105" cy="2698166"/>
            <a:chOff x="5358207" y="3297195"/>
            <a:chExt cx="2765105" cy="2698166"/>
          </a:xfrm>
        </p:grpSpPr>
        <p:pic>
          <p:nvPicPr>
            <p:cNvPr id="28" name="図 27">
              <a:extLst>
                <a:ext uri="{FF2B5EF4-FFF2-40B4-BE49-F238E27FC236}">
                  <a16:creationId xmlns:a16="http://schemas.microsoft.com/office/drawing/2014/main" id="{656F2A87-21E2-ABE7-B56A-F4979FA83F6A}"/>
                </a:ext>
              </a:extLst>
            </p:cNvPr>
            <p:cNvPicPr>
              <a:picLocks noChangeAspect="1"/>
            </p:cNvPicPr>
            <p:nvPr/>
          </p:nvPicPr>
          <p:blipFill rotWithShape="1">
            <a:blip r:embed="rId3"/>
            <a:srcRect r="82653"/>
            <a:stretch/>
          </p:blipFill>
          <p:spPr>
            <a:xfrm>
              <a:off x="5358207" y="3297195"/>
              <a:ext cx="477679" cy="2698166"/>
            </a:xfrm>
            <a:prstGeom prst="rect">
              <a:avLst/>
            </a:prstGeom>
          </p:spPr>
        </p:pic>
        <p:cxnSp>
          <p:nvCxnSpPr>
            <p:cNvPr id="42" name="直線矢印コネクタ 41">
              <a:extLst>
                <a:ext uri="{FF2B5EF4-FFF2-40B4-BE49-F238E27FC236}">
                  <a16:creationId xmlns:a16="http://schemas.microsoft.com/office/drawing/2014/main" id="{57ED06D7-4F78-64E8-6A66-4E9566A65A1A}"/>
                </a:ext>
              </a:extLst>
            </p:cNvPr>
            <p:cNvCxnSpPr/>
            <p:nvPr/>
          </p:nvCxnSpPr>
          <p:spPr>
            <a:xfrm flipV="1">
              <a:off x="5878890" y="3400254"/>
              <a:ext cx="0" cy="21307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9F48276F-7ED8-9C2D-A033-FD4DA17956E7}"/>
                </a:ext>
              </a:extLst>
            </p:cNvPr>
            <p:cNvCxnSpPr>
              <a:cxnSpLocks/>
            </p:cNvCxnSpPr>
            <p:nvPr/>
          </p:nvCxnSpPr>
          <p:spPr>
            <a:xfrm rot="5400000" flipV="1">
              <a:off x="6925653" y="4465194"/>
              <a:ext cx="0" cy="21125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id="{4F2FAF2C-7776-F84E-6FA5-ADB114C60BED}"/>
                </a:ext>
              </a:extLst>
            </p:cNvPr>
            <p:cNvSpPr/>
            <p:nvPr/>
          </p:nvSpPr>
          <p:spPr>
            <a:xfrm>
              <a:off x="6605204" y="3445933"/>
              <a:ext cx="614397" cy="476861"/>
            </a:xfrm>
            <a:prstGeom prst="roundRect">
              <a:avLst/>
            </a:prstGeom>
            <a:solidFill>
              <a:schemeClr val="accent4">
                <a:lumMod val="40000"/>
                <a:lumOff val="6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9C74941C-5734-1194-244A-36ACE11857F2}"/>
                </a:ext>
              </a:extLst>
            </p:cNvPr>
            <p:cNvSpPr/>
            <p:nvPr/>
          </p:nvSpPr>
          <p:spPr>
            <a:xfrm>
              <a:off x="5937134" y="3445933"/>
              <a:ext cx="614397" cy="476861"/>
            </a:xfrm>
            <a:prstGeom prst="roundRect">
              <a:avLst/>
            </a:prstGeom>
            <a:solidFill>
              <a:schemeClr val="accent4">
                <a:lumMod val="40000"/>
                <a:lumOff val="6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E46F6EB2-7701-A7D8-DE4A-D0DD03CA9245}"/>
                </a:ext>
              </a:extLst>
            </p:cNvPr>
            <p:cNvSpPr/>
            <p:nvPr/>
          </p:nvSpPr>
          <p:spPr>
            <a:xfrm>
              <a:off x="7273274" y="3445933"/>
              <a:ext cx="614397" cy="476861"/>
            </a:xfrm>
            <a:prstGeom prst="roundRect">
              <a:avLst/>
            </a:prstGeom>
            <a:solidFill>
              <a:schemeClr val="accent2">
                <a:lumMod val="40000"/>
                <a:lumOff val="60000"/>
              </a:schemeClr>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CC1DD471-3A47-87E9-91D5-3ABEDE73390A}"/>
                </a:ext>
              </a:extLst>
            </p:cNvPr>
            <p:cNvSpPr/>
            <p:nvPr/>
          </p:nvSpPr>
          <p:spPr>
            <a:xfrm>
              <a:off x="6605204" y="3960981"/>
              <a:ext cx="614397" cy="476861"/>
            </a:xfrm>
            <a:prstGeom prst="roundRect">
              <a:avLst/>
            </a:prstGeom>
            <a:solidFill>
              <a:schemeClr val="accent4">
                <a:lumMod val="40000"/>
                <a:lumOff val="60000"/>
              </a:schemeClr>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31ED46DB-2645-9435-FB0F-AD425898FAC5}"/>
                </a:ext>
              </a:extLst>
            </p:cNvPr>
            <p:cNvSpPr/>
            <p:nvPr/>
          </p:nvSpPr>
          <p:spPr>
            <a:xfrm>
              <a:off x="5937134" y="3960981"/>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32C678B6-0086-CD5A-3FB4-E60F39D441AE}"/>
                </a:ext>
              </a:extLst>
            </p:cNvPr>
            <p:cNvSpPr/>
            <p:nvPr/>
          </p:nvSpPr>
          <p:spPr>
            <a:xfrm>
              <a:off x="7273274" y="3960981"/>
              <a:ext cx="614397" cy="476861"/>
            </a:xfrm>
            <a:prstGeom prst="roundRect">
              <a:avLst/>
            </a:prstGeom>
            <a:solidFill>
              <a:schemeClr val="accent2">
                <a:lumMod val="40000"/>
                <a:lumOff val="60000"/>
              </a:schemeClr>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0C82042A-C7AD-BA44-17A7-76CD0117577F}"/>
                </a:ext>
              </a:extLst>
            </p:cNvPr>
            <p:cNvSpPr/>
            <p:nvPr/>
          </p:nvSpPr>
          <p:spPr>
            <a:xfrm>
              <a:off x="6605204" y="4478662"/>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2F2F6F7C-0309-F0A2-B464-4F50CF50BDBA}"/>
                </a:ext>
              </a:extLst>
            </p:cNvPr>
            <p:cNvSpPr/>
            <p:nvPr/>
          </p:nvSpPr>
          <p:spPr>
            <a:xfrm>
              <a:off x="5937134" y="4478662"/>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700584E1-E054-18DC-48BD-7B9D65A609FE}"/>
                </a:ext>
              </a:extLst>
            </p:cNvPr>
            <p:cNvSpPr/>
            <p:nvPr/>
          </p:nvSpPr>
          <p:spPr>
            <a:xfrm>
              <a:off x="7282955" y="4478662"/>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36F1E35F-4BC3-210E-B0B5-6B803C13F8AC}"/>
                </a:ext>
              </a:extLst>
            </p:cNvPr>
            <p:cNvSpPr/>
            <p:nvPr/>
          </p:nvSpPr>
          <p:spPr>
            <a:xfrm>
              <a:off x="6605204" y="4995175"/>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B45321CA-2A45-5143-9A73-901F3FD3D63A}"/>
                </a:ext>
              </a:extLst>
            </p:cNvPr>
            <p:cNvSpPr/>
            <p:nvPr/>
          </p:nvSpPr>
          <p:spPr>
            <a:xfrm>
              <a:off x="5937134" y="4995175"/>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FC14B0E6-D8F9-D873-3893-0F518ADF4CFA}"/>
                </a:ext>
              </a:extLst>
            </p:cNvPr>
            <p:cNvSpPr/>
            <p:nvPr/>
          </p:nvSpPr>
          <p:spPr>
            <a:xfrm>
              <a:off x="7282955" y="4995175"/>
              <a:ext cx="614397" cy="476861"/>
            </a:xfrm>
            <a:prstGeom prst="roundRect">
              <a:avLst/>
            </a:prstGeom>
            <a:solidFill>
              <a:schemeClr val="accent1">
                <a:lumMod val="20000"/>
                <a:lumOff val="8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Text Box 5">
              <a:extLst>
                <a:ext uri="{FF2B5EF4-FFF2-40B4-BE49-F238E27FC236}">
                  <a16:creationId xmlns:a16="http://schemas.microsoft.com/office/drawing/2014/main" id="{AA053C76-7F75-8570-CB1B-387F12696B4E}"/>
                </a:ext>
              </a:extLst>
            </p:cNvPr>
            <p:cNvSpPr txBox="1">
              <a:spLocks noChangeArrowheads="1"/>
            </p:cNvSpPr>
            <p:nvPr/>
          </p:nvSpPr>
          <p:spPr bwMode="auto">
            <a:xfrm>
              <a:off x="5922384" y="5547644"/>
              <a:ext cx="22009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050">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105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050">
                  <a:latin typeface="BIZ UDゴシック" panose="020B0400000000000000" pitchFamily="49" charset="-128"/>
                  <a:ea typeface="BIZ UDゴシック" panose="020B0400000000000000" pitchFamily="49" charset="-128"/>
                  <a:cs typeface="Meiryo UI" panose="020B0604030504040204" pitchFamily="50" charset="-128"/>
                </a:rPr>
                <a:t>    分類Ｃ</a:t>
              </a:r>
              <a:r>
                <a:rPr lang="en-US" altLang="ja-JP" sz="1050">
                  <a:latin typeface="BIZ UDゴシック" panose="020B0400000000000000" pitchFamily="49" charset="-128"/>
                  <a:ea typeface="BIZ UDゴシック" panose="020B0400000000000000" pitchFamily="49" charset="-128"/>
                  <a:cs typeface="Meiryo UI" panose="020B0604030504040204" pitchFamily="50" charset="-128"/>
                </a:rPr>
                <a:t>1   </a:t>
              </a:r>
              <a:r>
                <a:rPr lang="ja-JP" altLang="en-US" sz="1050">
                  <a:latin typeface="BIZ UDゴシック" panose="020B0400000000000000" pitchFamily="49" charset="-128"/>
                  <a:ea typeface="BIZ UDゴシック" panose="020B0400000000000000" pitchFamily="49" charset="-128"/>
                  <a:cs typeface="Meiryo UI" panose="020B0604030504040204" pitchFamily="50" charset="-128"/>
                </a:rPr>
                <a:t>分類Ｂ </a:t>
              </a:r>
              <a:endParaRPr lang="en-US" altLang="ja-JP" sz="105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3" name="四角形: 角を丸くする 62">
              <a:extLst>
                <a:ext uri="{FF2B5EF4-FFF2-40B4-BE49-F238E27FC236}">
                  <a16:creationId xmlns:a16="http://schemas.microsoft.com/office/drawing/2014/main" id="{25D18D18-7AE0-83E6-6421-1088C9A65949}"/>
                </a:ext>
              </a:extLst>
            </p:cNvPr>
            <p:cNvSpPr/>
            <p:nvPr/>
          </p:nvSpPr>
          <p:spPr>
            <a:xfrm>
              <a:off x="5886512" y="5569208"/>
              <a:ext cx="2001160" cy="252009"/>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DBBB7104-E8F9-4236-254E-E2D3BA9A3BE8}"/>
                </a:ext>
              </a:extLst>
            </p:cNvPr>
            <p:cNvSpPr txBox="1">
              <a:spLocks noChangeArrowheads="1"/>
            </p:cNvSpPr>
            <p:nvPr/>
          </p:nvSpPr>
          <p:spPr bwMode="auto">
            <a:xfrm>
              <a:off x="7275217" y="3530566"/>
              <a:ext cx="604717" cy="54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960"/>
                </a:lnSpc>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最重点化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lnSpc>
                  <a:spcPts val="960"/>
                </a:lnSpc>
                <a:spcBef>
                  <a:spcPts val="0"/>
                </a:spcBef>
              </a:pP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高</a:t>
              </a: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p>
            <a:p>
              <a:pPr algn="ctr" eaLnBrk="1" hangingPunct="1">
                <a:spcBef>
                  <a:spcPts val="600"/>
                </a:spcBef>
              </a:pP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Text Box 5">
              <a:extLst>
                <a:ext uri="{FF2B5EF4-FFF2-40B4-BE49-F238E27FC236}">
                  <a16:creationId xmlns:a16="http://schemas.microsoft.com/office/drawing/2014/main" id="{33C69683-9086-E2E8-0E95-9D338490B542}"/>
                </a:ext>
              </a:extLst>
            </p:cNvPr>
            <p:cNvSpPr txBox="1">
              <a:spLocks noChangeArrowheads="1"/>
            </p:cNvSpPr>
            <p:nvPr/>
          </p:nvSpPr>
          <p:spPr bwMode="auto">
            <a:xfrm>
              <a:off x="7275217" y="4052693"/>
              <a:ext cx="604717" cy="3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960"/>
                </a:lnSpc>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最重点化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lnSpc>
                  <a:spcPts val="960"/>
                </a:lnSpc>
                <a:spcBef>
                  <a:spcPts val="0"/>
                </a:spcBef>
              </a:pP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高</a:t>
              </a: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19" name="Text Box 5">
              <a:extLst>
                <a:ext uri="{FF2B5EF4-FFF2-40B4-BE49-F238E27FC236}">
                  <a16:creationId xmlns:a16="http://schemas.microsoft.com/office/drawing/2014/main" id="{27620F55-D7DD-BB61-B982-F396042963C5}"/>
                </a:ext>
              </a:extLst>
            </p:cNvPr>
            <p:cNvSpPr txBox="1">
              <a:spLocks noChangeArrowheads="1"/>
            </p:cNvSpPr>
            <p:nvPr/>
          </p:nvSpPr>
          <p:spPr bwMode="auto">
            <a:xfrm>
              <a:off x="6606945" y="3530566"/>
              <a:ext cx="604717" cy="3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960"/>
                </a:lnSpc>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重点化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lnSpc>
                  <a:spcPts val="960"/>
                </a:lnSpc>
                <a:spcBef>
                  <a:spcPts val="0"/>
                </a:spcBef>
              </a:pP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中</a:t>
              </a: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32" name="Text Box 5">
              <a:extLst>
                <a:ext uri="{FF2B5EF4-FFF2-40B4-BE49-F238E27FC236}">
                  <a16:creationId xmlns:a16="http://schemas.microsoft.com/office/drawing/2014/main" id="{1C149321-BEC4-C207-FF7D-9BED4A4DA5D0}"/>
                </a:ext>
              </a:extLst>
            </p:cNvPr>
            <p:cNvSpPr txBox="1">
              <a:spLocks noChangeArrowheads="1"/>
            </p:cNvSpPr>
            <p:nvPr/>
          </p:nvSpPr>
          <p:spPr bwMode="auto">
            <a:xfrm>
              <a:off x="6606945" y="4052693"/>
              <a:ext cx="604717" cy="3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960"/>
                </a:lnSpc>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重点化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lnSpc>
                  <a:spcPts val="960"/>
                </a:lnSpc>
                <a:spcBef>
                  <a:spcPts val="0"/>
                </a:spcBef>
              </a:pP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中</a:t>
              </a: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33" name="Text Box 5">
              <a:extLst>
                <a:ext uri="{FF2B5EF4-FFF2-40B4-BE49-F238E27FC236}">
                  <a16:creationId xmlns:a16="http://schemas.microsoft.com/office/drawing/2014/main" id="{51D35C88-15B2-43B8-2C7B-E0DE437E08E1}"/>
                </a:ext>
              </a:extLst>
            </p:cNvPr>
            <p:cNvSpPr txBox="1">
              <a:spLocks noChangeArrowheads="1"/>
            </p:cNvSpPr>
            <p:nvPr/>
          </p:nvSpPr>
          <p:spPr bwMode="auto">
            <a:xfrm>
              <a:off x="5929195" y="3530566"/>
              <a:ext cx="604717" cy="3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960"/>
                </a:lnSpc>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重点化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lnSpc>
                  <a:spcPts val="960"/>
                </a:lnSpc>
                <a:spcBef>
                  <a:spcPts val="0"/>
                </a:spcBef>
              </a:pP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低</a:t>
              </a:r>
              <a:r>
                <a:rPr lang="en-US" altLang="ja-JP" sz="80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35" name="Text Box 5">
              <a:extLst>
                <a:ext uri="{FF2B5EF4-FFF2-40B4-BE49-F238E27FC236}">
                  <a16:creationId xmlns:a16="http://schemas.microsoft.com/office/drawing/2014/main" id="{2380D68C-4FB1-6E06-0D01-1EF2A411FB83}"/>
                </a:ext>
              </a:extLst>
            </p:cNvPr>
            <p:cNvSpPr txBox="1">
              <a:spLocks noChangeArrowheads="1"/>
            </p:cNvSpPr>
            <p:nvPr/>
          </p:nvSpPr>
          <p:spPr bwMode="auto">
            <a:xfrm>
              <a:off x="7281546" y="4607962"/>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6" name="Text Box 5">
              <a:extLst>
                <a:ext uri="{FF2B5EF4-FFF2-40B4-BE49-F238E27FC236}">
                  <a16:creationId xmlns:a16="http://schemas.microsoft.com/office/drawing/2014/main" id="{09DA727C-C70A-B553-4DCC-C98662BD037C}"/>
                </a:ext>
              </a:extLst>
            </p:cNvPr>
            <p:cNvSpPr txBox="1">
              <a:spLocks noChangeArrowheads="1"/>
            </p:cNvSpPr>
            <p:nvPr/>
          </p:nvSpPr>
          <p:spPr bwMode="auto">
            <a:xfrm>
              <a:off x="7281546" y="5120586"/>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7" name="Text Box 5">
              <a:extLst>
                <a:ext uri="{FF2B5EF4-FFF2-40B4-BE49-F238E27FC236}">
                  <a16:creationId xmlns:a16="http://schemas.microsoft.com/office/drawing/2014/main" id="{2D4D3EDC-F682-7746-4C3C-BD7D6F5CC727}"/>
                </a:ext>
              </a:extLst>
            </p:cNvPr>
            <p:cNvSpPr txBox="1">
              <a:spLocks noChangeArrowheads="1"/>
            </p:cNvSpPr>
            <p:nvPr/>
          </p:nvSpPr>
          <p:spPr bwMode="auto">
            <a:xfrm>
              <a:off x="6605070" y="4607962"/>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8" name="Text Box 5">
              <a:extLst>
                <a:ext uri="{FF2B5EF4-FFF2-40B4-BE49-F238E27FC236}">
                  <a16:creationId xmlns:a16="http://schemas.microsoft.com/office/drawing/2014/main" id="{70AEEE99-C6B9-9233-C6E5-83146F6C9709}"/>
                </a:ext>
              </a:extLst>
            </p:cNvPr>
            <p:cNvSpPr txBox="1">
              <a:spLocks noChangeArrowheads="1"/>
            </p:cNvSpPr>
            <p:nvPr/>
          </p:nvSpPr>
          <p:spPr bwMode="auto">
            <a:xfrm>
              <a:off x="6605070" y="5120586"/>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9" name="Text Box 5">
              <a:extLst>
                <a:ext uri="{FF2B5EF4-FFF2-40B4-BE49-F238E27FC236}">
                  <a16:creationId xmlns:a16="http://schemas.microsoft.com/office/drawing/2014/main" id="{54B96E23-B3DF-9D2A-2853-1FA7AD70CAFE}"/>
                </a:ext>
              </a:extLst>
            </p:cNvPr>
            <p:cNvSpPr txBox="1">
              <a:spLocks noChangeArrowheads="1"/>
            </p:cNvSpPr>
            <p:nvPr/>
          </p:nvSpPr>
          <p:spPr bwMode="auto">
            <a:xfrm>
              <a:off x="5936386" y="5120586"/>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0" name="Text Box 5">
              <a:extLst>
                <a:ext uri="{FF2B5EF4-FFF2-40B4-BE49-F238E27FC236}">
                  <a16:creationId xmlns:a16="http://schemas.microsoft.com/office/drawing/2014/main" id="{FA5EC575-F2D5-D2DB-D479-827DEFA2FE0A}"/>
                </a:ext>
              </a:extLst>
            </p:cNvPr>
            <p:cNvSpPr txBox="1">
              <a:spLocks noChangeArrowheads="1"/>
            </p:cNvSpPr>
            <p:nvPr/>
          </p:nvSpPr>
          <p:spPr bwMode="auto">
            <a:xfrm>
              <a:off x="5936386" y="4607962"/>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1" name="Text Box 5">
              <a:extLst>
                <a:ext uri="{FF2B5EF4-FFF2-40B4-BE49-F238E27FC236}">
                  <a16:creationId xmlns:a16="http://schemas.microsoft.com/office/drawing/2014/main" id="{CFC0ECC1-8647-10B5-BC09-D46985B03178}"/>
                </a:ext>
              </a:extLst>
            </p:cNvPr>
            <p:cNvSpPr txBox="1">
              <a:spLocks noChangeArrowheads="1"/>
            </p:cNvSpPr>
            <p:nvPr/>
          </p:nvSpPr>
          <p:spPr bwMode="auto">
            <a:xfrm>
              <a:off x="5936386" y="4084672"/>
              <a:ext cx="6047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800">
                  <a:latin typeface="BIZ UDゴシック" panose="020B0400000000000000" pitchFamily="49" charset="-128"/>
                  <a:ea typeface="BIZ UDゴシック" panose="020B0400000000000000" pitchFamily="49" charset="-128"/>
                  <a:cs typeface="Meiryo UI" panose="020B0604030504040204" pitchFamily="50" charset="-128"/>
                </a:rPr>
                <a:t>標準</a:t>
              </a:r>
              <a:endParaRPr lang="en-US" altLang="ja-JP" sz="800">
                <a:latin typeface="BIZ UDゴシック" panose="020B0400000000000000" pitchFamily="49" charset="-128"/>
                <a:ea typeface="BIZ UDゴシック" panose="020B0400000000000000" pitchFamily="49" charset="-128"/>
                <a:cs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F3E122E9-8893-6B1E-BE86-392801758016}"/>
              </a:ext>
            </a:extLst>
          </p:cNvPr>
          <p:cNvSpPr txBox="1"/>
          <p:nvPr/>
        </p:nvSpPr>
        <p:spPr>
          <a:xfrm>
            <a:off x="6184533" y="6245156"/>
            <a:ext cx="825867" cy="400110"/>
          </a:xfrm>
          <a:prstGeom prst="rect">
            <a:avLst/>
          </a:prstGeom>
          <a:noFill/>
        </p:spPr>
        <p:txBody>
          <a:bodyPr wrap="none" rtlCol="0">
            <a:spAutoFit/>
          </a:bodyPr>
          <a:lstStyle/>
          <a:p>
            <a:pPr algn="ctr"/>
            <a:r>
              <a:rPr kumimoji="1" lang="ja-JP" altLang="en-US" sz="1000"/>
              <a:t>損傷の進行</a:t>
            </a:r>
            <a:endParaRPr kumimoji="1" lang="en-US" altLang="ja-JP" sz="1000"/>
          </a:p>
          <a:p>
            <a:pPr algn="ctr"/>
            <a:r>
              <a:rPr kumimoji="1" lang="ja-JP" altLang="en-US" sz="1000"/>
              <a:t>が緩やか</a:t>
            </a:r>
          </a:p>
        </p:txBody>
      </p:sp>
      <p:sp>
        <p:nvSpPr>
          <p:cNvPr id="18" name="コンテンツ プレースホルダー 2">
            <a:extLst>
              <a:ext uri="{FF2B5EF4-FFF2-40B4-BE49-F238E27FC236}">
                <a16:creationId xmlns:a16="http://schemas.microsoft.com/office/drawing/2014/main" id="{C4203701-3D7E-6704-4630-8C24B2563F48}"/>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道路分類の設定</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10450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24</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２）重点化（優先度）指標の検討</a:t>
            </a:r>
          </a:p>
        </p:txBody>
      </p:sp>
      <p:sp>
        <p:nvSpPr>
          <p:cNvPr id="24" name="コンテンツ プレースホルダー 2">
            <a:extLst>
              <a:ext uri="{FF2B5EF4-FFF2-40B4-BE49-F238E27FC236}">
                <a16:creationId xmlns:a16="http://schemas.microsoft.com/office/drawing/2014/main" id="{C6668C08-DCF1-DDB0-4C4D-41F5591EF267}"/>
              </a:ext>
            </a:extLst>
          </p:cNvPr>
          <p:cNvSpPr txBox="1">
            <a:spLocks/>
          </p:cNvSpPr>
          <p:nvPr/>
        </p:nvSpPr>
        <p:spPr>
          <a:xfrm>
            <a:off x="60324" y="1070282"/>
            <a:ext cx="8849373" cy="842503"/>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200"/>
              </a:lnSpc>
              <a:spcBef>
                <a:spcPts val="0"/>
              </a:spcBef>
              <a:buNone/>
            </a:pPr>
            <a:endParaRPr lang="en-US" altLang="ja-JP" sz="16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Text Box 5">
            <a:extLst>
              <a:ext uri="{FF2B5EF4-FFF2-40B4-BE49-F238E27FC236}">
                <a16:creationId xmlns:a16="http://schemas.microsoft.com/office/drawing/2014/main" id="{C12641AE-93DC-0A78-D1D7-991461BB36C7}"/>
              </a:ext>
            </a:extLst>
          </p:cNvPr>
          <p:cNvSpPr txBox="1">
            <a:spLocks noChangeArrowheads="1"/>
          </p:cNvSpPr>
          <p:nvPr/>
        </p:nvSpPr>
        <p:spPr bwMode="auto">
          <a:xfrm>
            <a:off x="107504" y="1053146"/>
            <a:ext cx="8867617" cy="65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2200"/>
              </a:lnSpc>
              <a:spcBef>
                <a:spcPts val="3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分類Ｂ・Ｃについて、分類Ｃを２区分に細分化。</a:t>
            </a:r>
            <a:endParaRPr lang="en-US" altLang="ja-JP" sz="1600" dirty="0">
              <a:latin typeface="BIZ UDゴシック" panose="020B0400000000000000" pitchFamily="49" charset="-128"/>
              <a:ea typeface="BIZ UDゴシック" panose="020B0400000000000000" pitchFamily="49" charset="-128"/>
            </a:endParaRPr>
          </a:p>
          <a:p>
            <a:pPr marL="285750" indent="-285750" eaLnBrk="1" hangingPunct="1">
              <a:lnSpc>
                <a:spcPts val="2200"/>
              </a:lnSpc>
              <a:spcBef>
                <a:spcPts val="3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需要に応じた分類（市街地相当、山間部相当）に細分化し、路線の重要度の位置付けを行う</a:t>
            </a:r>
            <a:endParaRPr lang="en-US" altLang="ja-JP" sz="1600" dirty="0">
              <a:latin typeface="BIZ UDゴシック" panose="020B0400000000000000" pitchFamily="49" charset="-128"/>
              <a:ea typeface="BIZ UDゴシック" panose="020B0400000000000000" pitchFamily="49" charset="-128"/>
            </a:endParaRPr>
          </a:p>
        </p:txBody>
      </p:sp>
      <p:grpSp>
        <p:nvGrpSpPr>
          <p:cNvPr id="73" name="グループ化 72">
            <a:extLst>
              <a:ext uri="{FF2B5EF4-FFF2-40B4-BE49-F238E27FC236}">
                <a16:creationId xmlns:a16="http://schemas.microsoft.com/office/drawing/2014/main" id="{158C325A-C94C-DD1F-FB87-8424E37ADF53}"/>
              </a:ext>
            </a:extLst>
          </p:cNvPr>
          <p:cNvGrpSpPr/>
          <p:nvPr/>
        </p:nvGrpSpPr>
        <p:grpSpPr>
          <a:xfrm>
            <a:off x="5255988" y="4444109"/>
            <a:ext cx="2939081" cy="1905998"/>
            <a:chOff x="5342217" y="4216145"/>
            <a:chExt cx="3392011" cy="2305938"/>
          </a:xfrm>
        </p:grpSpPr>
        <p:pic>
          <p:nvPicPr>
            <p:cNvPr id="51" name="図 50">
              <a:extLst>
                <a:ext uri="{FF2B5EF4-FFF2-40B4-BE49-F238E27FC236}">
                  <a16:creationId xmlns:a16="http://schemas.microsoft.com/office/drawing/2014/main" id="{0D255C1A-6347-E7CC-576A-3786EE561294}"/>
                </a:ext>
              </a:extLst>
            </p:cNvPr>
            <p:cNvPicPr>
              <a:picLocks noChangeAspect="1"/>
            </p:cNvPicPr>
            <p:nvPr/>
          </p:nvPicPr>
          <p:blipFill>
            <a:blip r:embed="rId3"/>
            <a:stretch>
              <a:fillRect/>
            </a:stretch>
          </p:blipFill>
          <p:spPr>
            <a:xfrm>
              <a:off x="5342217" y="4216145"/>
              <a:ext cx="3392011" cy="2305938"/>
            </a:xfrm>
            <a:prstGeom prst="rect">
              <a:avLst/>
            </a:prstGeom>
          </p:spPr>
        </p:pic>
        <p:sp>
          <p:nvSpPr>
            <p:cNvPr id="26" name="Text Box 5">
              <a:extLst>
                <a:ext uri="{FF2B5EF4-FFF2-40B4-BE49-F238E27FC236}">
                  <a16:creationId xmlns:a16="http://schemas.microsoft.com/office/drawing/2014/main" id="{1F13A7B9-EA24-46C0-9D49-5E11A90E8F7A}"/>
                </a:ext>
              </a:extLst>
            </p:cNvPr>
            <p:cNvSpPr txBox="1">
              <a:spLocks noChangeArrowheads="1"/>
            </p:cNvSpPr>
            <p:nvPr/>
          </p:nvSpPr>
          <p:spPr bwMode="auto">
            <a:xfrm>
              <a:off x="6842810" y="5257496"/>
              <a:ext cx="754523" cy="29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chemeClr val="accent5"/>
                  </a:solidFill>
                  <a:latin typeface="BIZ UDゴシック" panose="020B0400000000000000" pitchFamily="49" charset="-128"/>
                  <a:ea typeface="BIZ UDゴシック" panose="020B0400000000000000" pitchFamily="49" charset="-128"/>
                  <a:cs typeface="Meiryo UI" panose="020B0604030504040204" pitchFamily="50" charset="-128"/>
                </a:rPr>
                <a:t>N4</a:t>
              </a:r>
              <a:r>
                <a:rPr lang="ja-JP" altLang="en-US" sz="1000">
                  <a:solidFill>
                    <a:schemeClr val="accent5"/>
                  </a:solidFill>
                  <a:latin typeface="BIZ UDゴシック" panose="020B0400000000000000" pitchFamily="49" charset="-128"/>
                  <a:ea typeface="BIZ UDゴシック" panose="020B0400000000000000" pitchFamily="49" charset="-128"/>
                  <a:cs typeface="Meiryo UI" panose="020B0604030504040204" pitchFamily="50" charset="-128"/>
                </a:rPr>
                <a:t>以下</a:t>
              </a:r>
              <a:endParaRPr lang="en-US" altLang="ja-JP" sz="1000">
                <a:solidFill>
                  <a:schemeClr val="accent5"/>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7" name="Text Box 5">
              <a:extLst>
                <a:ext uri="{FF2B5EF4-FFF2-40B4-BE49-F238E27FC236}">
                  <a16:creationId xmlns:a16="http://schemas.microsoft.com/office/drawing/2014/main" id="{4A4E833A-F21D-2762-D121-00D515C89B59}"/>
                </a:ext>
              </a:extLst>
            </p:cNvPr>
            <p:cNvSpPr txBox="1">
              <a:spLocks noChangeArrowheads="1"/>
            </p:cNvSpPr>
            <p:nvPr/>
          </p:nvSpPr>
          <p:spPr bwMode="auto">
            <a:xfrm>
              <a:off x="6345976" y="5082886"/>
              <a:ext cx="603647" cy="29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rgbClr val="DBA00B"/>
                  </a:solidFill>
                  <a:latin typeface="BIZ UDゴシック" panose="020B0400000000000000" pitchFamily="49" charset="-128"/>
                  <a:ea typeface="BIZ UDゴシック" panose="020B0400000000000000" pitchFamily="49" charset="-128"/>
                  <a:cs typeface="Meiryo UI" panose="020B0604030504040204" pitchFamily="50" charset="-128"/>
                </a:rPr>
                <a:t>N5</a:t>
              </a:r>
            </a:p>
          </p:txBody>
        </p:sp>
        <p:sp>
          <p:nvSpPr>
            <p:cNvPr id="28" name="Text Box 5">
              <a:extLst>
                <a:ext uri="{FF2B5EF4-FFF2-40B4-BE49-F238E27FC236}">
                  <a16:creationId xmlns:a16="http://schemas.microsoft.com/office/drawing/2014/main" id="{8EC7EB75-AD0D-B65A-AF92-8D40CDCE9A25}"/>
                </a:ext>
              </a:extLst>
            </p:cNvPr>
            <p:cNvSpPr txBox="1">
              <a:spLocks noChangeArrowheads="1"/>
            </p:cNvSpPr>
            <p:nvPr/>
          </p:nvSpPr>
          <p:spPr bwMode="auto">
            <a:xfrm>
              <a:off x="6098970" y="4848788"/>
              <a:ext cx="754523" cy="29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N6</a:t>
              </a:r>
              <a:r>
                <a:rPr lang="ja-JP" altLang="en-US" sz="100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以上</a:t>
              </a:r>
              <a:endParaRPr lang="en-US" altLang="ja-JP" sz="100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EFF974DA-D008-4A49-96AE-30BCC1A142C4}"/>
                </a:ext>
              </a:extLst>
            </p:cNvPr>
            <p:cNvCxnSpPr/>
            <p:nvPr/>
          </p:nvCxnSpPr>
          <p:spPr>
            <a:xfrm flipV="1">
              <a:off x="6035822" y="5049255"/>
              <a:ext cx="189281" cy="12887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F1A74F0-045F-F032-774C-E582A8BDCD69}"/>
                </a:ext>
              </a:extLst>
            </p:cNvPr>
            <p:cNvCxnSpPr/>
            <p:nvPr/>
          </p:nvCxnSpPr>
          <p:spPr>
            <a:xfrm flipV="1">
              <a:off x="6351824" y="5249117"/>
              <a:ext cx="189281" cy="12887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6D1F14D-3488-620E-393D-9F296BB87567}"/>
                </a:ext>
              </a:extLst>
            </p:cNvPr>
            <p:cNvCxnSpPr>
              <a:cxnSpLocks/>
            </p:cNvCxnSpPr>
            <p:nvPr/>
          </p:nvCxnSpPr>
          <p:spPr>
            <a:xfrm flipV="1">
              <a:off x="6819511" y="5410664"/>
              <a:ext cx="138294" cy="9971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5" name="Text Box 5">
            <a:extLst>
              <a:ext uri="{FF2B5EF4-FFF2-40B4-BE49-F238E27FC236}">
                <a16:creationId xmlns:a16="http://schemas.microsoft.com/office/drawing/2014/main" id="{475BB867-B8BB-3ECB-9893-49716DC32F00}"/>
              </a:ext>
            </a:extLst>
          </p:cNvPr>
          <p:cNvSpPr txBox="1">
            <a:spLocks noChangeArrowheads="1"/>
          </p:cNvSpPr>
          <p:nvPr/>
        </p:nvSpPr>
        <p:spPr bwMode="auto">
          <a:xfrm>
            <a:off x="5213770" y="6262656"/>
            <a:ext cx="3341114" cy="27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ts val="2000"/>
              </a:lnSpc>
              <a:spcBef>
                <a:spcPts val="600"/>
              </a:spcBef>
            </a:pPr>
            <a:r>
              <a:rPr lang="ja-JP" altLang="en-US" sz="1200">
                <a:latin typeface="BIZ UDゴシック" panose="020B0400000000000000" pitchFamily="49" charset="-128"/>
                <a:ea typeface="BIZ UDゴシック" panose="020B0400000000000000" pitchFamily="49" charset="-128"/>
                <a:cs typeface="Meiryo UI" panose="020B0604030504040204" pitchFamily="50" charset="-128"/>
              </a:rPr>
              <a:t>図２　大阪府における舗装の劣化傾向</a:t>
            </a:r>
            <a:endParaRPr lang="en-US" altLang="ja-JP" sz="12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8" name="楕円 47">
            <a:extLst>
              <a:ext uri="{FF2B5EF4-FFF2-40B4-BE49-F238E27FC236}">
                <a16:creationId xmlns:a16="http://schemas.microsoft.com/office/drawing/2014/main" id="{D3C4D252-CA78-6E95-C825-E9ACBA7F7E6F}"/>
              </a:ext>
            </a:extLst>
          </p:cNvPr>
          <p:cNvSpPr/>
          <p:nvPr/>
        </p:nvSpPr>
        <p:spPr>
          <a:xfrm>
            <a:off x="6993092" y="5812495"/>
            <a:ext cx="265854" cy="20877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吹き出し: 四角形 64">
            <a:extLst>
              <a:ext uri="{FF2B5EF4-FFF2-40B4-BE49-F238E27FC236}">
                <a16:creationId xmlns:a16="http://schemas.microsoft.com/office/drawing/2014/main" id="{55E4257D-38D4-AD00-CE76-985AA767863A}"/>
              </a:ext>
            </a:extLst>
          </p:cNvPr>
          <p:cNvSpPr/>
          <p:nvPr/>
        </p:nvSpPr>
        <p:spPr>
          <a:xfrm>
            <a:off x="5467276" y="5676276"/>
            <a:ext cx="1053649" cy="408237"/>
          </a:xfrm>
          <a:prstGeom prst="wedgeRectCallout">
            <a:avLst>
              <a:gd name="adj1" fmla="val 93891"/>
              <a:gd name="adj2" fmla="val 1927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N6</a:t>
            </a:r>
            <a:r>
              <a:rPr lang="ja-JP" altLang="en-US"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以上の損傷</a:t>
            </a:r>
            <a:endParaRPr lang="en-US" altLang="ja-JP"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r>
              <a:rPr lang="ja-JP" altLang="en-US"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進行が最も早い</a:t>
            </a:r>
            <a:endParaRPr kumimoji="1" lang="ja-JP" altLang="en-US" sz="1000"/>
          </a:p>
        </p:txBody>
      </p:sp>
      <p:grpSp>
        <p:nvGrpSpPr>
          <p:cNvPr id="23" name="グループ化 22">
            <a:extLst>
              <a:ext uri="{FF2B5EF4-FFF2-40B4-BE49-F238E27FC236}">
                <a16:creationId xmlns:a16="http://schemas.microsoft.com/office/drawing/2014/main" id="{E98BB6F2-BF2B-9D98-B5EB-C371B08A8E4C}"/>
              </a:ext>
            </a:extLst>
          </p:cNvPr>
          <p:cNvGrpSpPr/>
          <p:nvPr/>
        </p:nvGrpSpPr>
        <p:grpSpPr>
          <a:xfrm>
            <a:off x="948931" y="4094932"/>
            <a:ext cx="3891533" cy="2067038"/>
            <a:chOff x="861329" y="4509937"/>
            <a:chExt cx="3583312" cy="1688320"/>
          </a:xfrm>
        </p:grpSpPr>
        <p:grpSp>
          <p:nvGrpSpPr>
            <p:cNvPr id="58" name="グループ化 57">
              <a:extLst>
                <a:ext uri="{FF2B5EF4-FFF2-40B4-BE49-F238E27FC236}">
                  <a16:creationId xmlns:a16="http://schemas.microsoft.com/office/drawing/2014/main" id="{42FF7728-7671-7396-89F0-4E0DBDA4005F}"/>
                </a:ext>
              </a:extLst>
            </p:cNvPr>
            <p:cNvGrpSpPr/>
            <p:nvPr/>
          </p:nvGrpSpPr>
          <p:grpSpPr>
            <a:xfrm>
              <a:off x="861329" y="4509937"/>
              <a:ext cx="3583312" cy="1688320"/>
              <a:chOff x="5391809" y="2341609"/>
              <a:chExt cx="3583312" cy="1688320"/>
            </a:xfrm>
          </p:grpSpPr>
          <p:pic>
            <p:nvPicPr>
              <p:cNvPr id="43" name="図 42">
                <a:extLst>
                  <a:ext uri="{FF2B5EF4-FFF2-40B4-BE49-F238E27FC236}">
                    <a16:creationId xmlns:a16="http://schemas.microsoft.com/office/drawing/2014/main" id="{DF842125-9C58-49F0-E4D1-EA6FF1B91082}"/>
                  </a:ext>
                </a:extLst>
              </p:cNvPr>
              <p:cNvPicPr>
                <a:picLocks noChangeAspect="1"/>
              </p:cNvPicPr>
              <p:nvPr/>
            </p:nvPicPr>
            <p:blipFill rotWithShape="1">
              <a:blip r:embed="rId4"/>
              <a:srcRect l="1905" t="15809" b="1948"/>
              <a:stretch/>
            </p:blipFill>
            <p:spPr>
              <a:xfrm>
                <a:off x="5391809" y="2341609"/>
                <a:ext cx="3583312" cy="1688320"/>
              </a:xfrm>
              <a:prstGeom prst="rect">
                <a:avLst/>
              </a:prstGeom>
            </p:spPr>
          </p:pic>
          <p:sp>
            <p:nvSpPr>
              <p:cNvPr id="8" name="Text Box 5">
                <a:extLst>
                  <a:ext uri="{FF2B5EF4-FFF2-40B4-BE49-F238E27FC236}">
                    <a16:creationId xmlns:a16="http://schemas.microsoft.com/office/drawing/2014/main" id="{4F754288-81F0-E0FD-3955-0FB1D82AEB5B}"/>
                  </a:ext>
                </a:extLst>
              </p:cNvPr>
              <p:cNvSpPr txBox="1">
                <a:spLocks noChangeArrowheads="1"/>
              </p:cNvSpPr>
              <p:nvPr/>
            </p:nvSpPr>
            <p:spPr bwMode="auto">
              <a:xfrm>
                <a:off x="5665374" y="2701920"/>
                <a:ext cx="3596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chemeClr val="accent5"/>
                    </a:solidFill>
                    <a:latin typeface="BIZ UDゴシック" panose="020B0400000000000000" pitchFamily="49" charset="-128"/>
                    <a:ea typeface="BIZ UDゴシック" panose="020B0400000000000000" pitchFamily="49" charset="-128"/>
                    <a:cs typeface="Meiryo UI" panose="020B0604030504040204" pitchFamily="50" charset="-128"/>
                  </a:rPr>
                  <a:t>N7</a:t>
                </a:r>
              </a:p>
            </p:txBody>
          </p:sp>
          <p:sp>
            <p:nvSpPr>
              <p:cNvPr id="9" name="Text Box 5">
                <a:extLst>
                  <a:ext uri="{FF2B5EF4-FFF2-40B4-BE49-F238E27FC236}">
                    <a16:creationId xmlns:a16="http://schemas.microsoft.com/office/drawing/2014/main" id="{21ED8347-FC8D-41F8-308D-9635CD5FABBE}"/>
                  </a:ext>
                </a:extLst>
              </p:cNvPr>
              <p:cNvSpPr txBox="1">
                <a:spLocks noChangeArrowheads="1"/>
              </p:cNvSpPr>
              <p:nvPr/>
            </p:nvSpPr>
            <p:spPr bwMode="auto">
              <a:xfrm>
                <a:off x="5703681" y="3018639"/>
                <a:ext cx="3596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chemeClr val="accent4"/>
                    </a:solidFill>
                    <a:latin typeface="BIZ UDゴシック" panose="020B0400000000000000" pitchFamily="49" charset="-128"/>
                    <a:ea typeface="BIZ UDゴシック" panose="020B0400000000000000" pitchFamily="49" charset="-128"/>
                    <a:cs typeface="Meiryo UI" panose="020B0604030504040204" pitchFamily="50" charset="-128"/>
                  </a:rPr>
                  <a:t>N6</a:t>
                </a:r>
              </a:p>
            </p:txBody>
          </p:sp>
          <p:sp>
            <p:nvSpPr>
              <p:cNvPr id="10" name="Text Box 5">
                <a:extLst>
                  <a:ext uri="{FF2B5EF4-FFF2-40B4-BE49-F238E27FC236}">
                    <a16:creationId xmlns:a16="http://schemas.microsoft.com/office/drawing/2014/main" id="{CEFF7AEE-D6AC-45B7-E59F-F9F5EE0C7385}"/>
                  </a:ext>
                </a:extLst>
              </p:cNvPr>
              <p:cNvSpPr txBox="1">
                <a:spLocks noChangeArrowheads="1"/>
              </p:cNvSpPr>
              <p:nvPr/>
            </p:nvSpPr>
            <p:spPr bwMode="auto">
              <a:xfrm>
                <a:off x="7847614" y="2618529"/>
                <a:ext cx="359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rgbClr val="00B050"/>
                    </a:solidFill>
                    <a:latin typeface="BIZ UDゴシック" panose="020B0400000000000000" pitchFamily="49" charset="-128"/>
                    <a:ea typeface="BIZ UDゴシック" panose="020B0400000000000000" pitchFamily="49" charset="-128"/>
                    <a:cs typeface="Meiryo UI" panose="020B0604030504040204" pitchFamily="50" charset="-128"/>
                  </a:rPr>
                  <a:t>N5</a:t>
                </a:r>
              </a:p>
              <a:p>
                <a:pPr algn="ctr" eaLnBrk="1" hangingPunct="1">
                  <a:spcBef>
                    <a:spcPts val="0"/>
                  </a:spcBef>
                </a:pPr>
                <a:endParaRPr lang="en-US" altLang="ja-JP" sz="1000">
                  <a:solidFill>
                    <a:schemeClr val="accent4"/>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Text Box 5">
                <a:extLst>
                  <a:ext uri="{FF2B5EF4-FFF2-40B4-BE49-F238E27FC236}">
                    <a16:creationId xmlns:a16="http://schemas.microsoft.com/office/drawing/2014/main" id="{44DC247D-89CC-AFDE-F6AF-854E878862FA}"/>
                  </a:ext>
                </a:extLst>
              </p:cNvPr>
              <p:cNvSpPr txBox="1">
                <a:spLocks noChangeArrowheads="1"/>
              </p:cNvSpPr>
              <p:nvPr/>
            </p:nvSpPr>
            <p:spPr bwMode="auto">
              <a:xfrm>
                <a:off x="8119188" y="2770064"/>
                <a:ext cx="359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rgbClr val="FF00FF"/>
                    </a:solidFill>
                    <a:latin typeface="BIZ UDゴシック" panose="020B0400000000000000" pitchFamily="49" charset="-128"/>
                    <a:ea typeface="BIZ UDゴシック" panose="020B0400000000000000" pitchFamily="49" charset="-128"/>
                    <a:cs typeface="Meiryo UI" panose="020B0604030504040204" pitchFamily="50" charset="-128"/>
                  </a:rPr>
                  <a:t>N4</a:t>
                </a:r>
              </a:p>
              <a:p>
                <a:pPr algn="ctr" eaLnBrk="1" hangingPunct="1">
                  <a:spcBef>
                    <a:spcPts val="0"/>
                  </a:spcBef>
                </a:pPr>
                <a:endParaRPr lang="en-US" altLang="ja-JP" sz="1000">
                  <a:solidFill>
                    <a:schemeClr val="accent4"/>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2141BC89-4680-41C7-5738-1A5CB459A761}"/>
                  </a:ext>
                </a:extLst>
              </p:cNvPr>
              <p:cNvSpPr txBox="1">
                <a:spLocks noChangeArrowheads="1"/>
              </p:cNvSpPr>
              <p:nvPr/>
            </p:nvSpPr>
            <p:spPr bwMode="auto">
              <a:xfrm>
                <a:off x="8216089" y="2963355"/>
                <a:ext cx="5703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en-US" altLang="ja-JP" sz="1000">
                    <a:solidFill>
                      <a:schemeClr val="tx2"/>
                    </a:solidFill>
                    <a:latin typeface="BIZ UDゴシック" panose="020B0400000000000000" pitchFamily="49" charset="-128"/>
                    <a:ea typeface="BIZ UDゴシック" panose="020B0400000000000000" pitchFamily="49" charset="-128"/>
                    <a:cs typeface="Meiryo UI" panose="020B0604030504040204" pitchFamily="50" charset="-128"/>
                  </a:rPr>
                  <a:t>N3</a:t>
                </a:r>
                <a:r>
                  <a:rPr lang="ja-JP" altLang="en-US" sz="1000">
                    <a:solidFill>
                      <a:schemeClr val="tx2"/>
                    </a:solidFill>
                    <a:latin typeface="BIZ UDゴシック" panose="020B0400000000000000" pitchFamily="49" charset="-128"/>
                    <a:ea typeface="BIZ UDゴシック" panose="020B0400000000000000" pitchFamily="49" charset="-128"/>
                    <a:cs typeface="Meiryo UI" panose="020B0604030504040204" pitchFamily="50" charset="-128"/>
                  </a:rPr>
                  <a:t>以下</a:t>
                </a:r>
                <a:endParaRPr lang="en-US" altLang="ja-JP" sz="1000">
                  <a:solidFill>
                    <a:schemeClr val="accent4"/>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pSp>
        <p:sp>
          <p:nvSpPr>
            <p:cNvPr id="67" name="吹き出し: 四角形 66">
              <a:extLst>
                <a:ext uri="{FF2B5EF4-FFF2-40B4-BE49-F238E27FC236}">
                  <a16:creationId xmlns:a16="http://schemas.microsoft.com/office/drawing/2014/main" id="{F5C45723-9964-8A8F-6D61-46ABFC870881}"/>
                </a:ext>
              </a:extLst>
            </p:cNvPr>
            <p:cNvSpPr/>
            <p:nvPr/>
          </p:nvSpPr>
          <p:spPr>
            <a:xfrm>
              <a:off x="1237274" y="5503686"/>
              <a:ext cx="1036271" cy="404943"/>
            </a:xfrm>
            <a:prstGeom prst="wedgeRectCallout">
              <a:avLst>
                <a:gd name="adj1" fmla="val 68459"/>
                <a:gd name="adj2" fmla="val 61649"/>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N7</a:t>
              </a:r>
              <a:r>
                <a:rPr lang="ja-JP" altLang="en-US"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の損傷進行が</a:t>
              </a:r>
              <a:endParaRPr lang="en-US" altLang="ja-JP"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r>
                <a:rPr lang="ja-JP" altLang="en-US" sz="1000" b="1">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最も早い</a:t>
              </a:r>
              <a:endParaRPr kumimoji="1" lang="ja-JP" altLang="en-US" sz="1000"/>
            </a:p>
          </p:txBody>
        </p:sp>
        <p:sp>
          <p:nvSpPr>
            <p:cNvPr id="68" name="楕円 67">
              <a:extLst>
                <a:ext uri="{FF2B5EF4-FFF2-40B4-BE49-F238E27FC236}">
                  <a16:creationId xmlns:a16="http://schemas.microsoft.com/office/drawing/2014/main" id="{43E1A488-5EDC-CB98-6C3A-81BE46230ABB}"/>
                </a:ext>
              </a:extLst>
            </p:cNvPr>
            <p:cNvSpPr/>
            <p:nvPr/>
          </p:nvSpPr>
          <p:spPr>
            <a:xfrm>
              <a:off x="2352920" y="5863379"/>
              <a:ext cx="215900" cy="194482"/>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Box 5">
            <a:extLst>
              <a:ext uri="{FF2B5EF4-FFF2-40B4-BE49-F238E27FC236}">
                <a16:creationId xmlns:a16="http://schemas.microsoft.com/office/drawing/2014/main" id="{F80CDE1D-3587-CD3E-5627-9B0141FEA54C}"/>
              </a:ext>
            </a:extLst>
          </p:cNvPr>
          <p:cNvSpPr txBox="1">
            <a:spLocks noChangeArrowheads="1"/>
          </p:cNvSpPr>
          <p:nvPr/>
        </p:nvSpPr>
        <p:spPr bwMode="auto">
          <a:xfrm>
            <a:off x="1197810" y="6262656"/>
            <a:ext cx="325040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0"/>
              </a:spcBef>
            </a:pPr>
            <a:r>
              <a:rPr lang="ja-JP" altLang="en-US"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図１　標準的なひび割れ率の劣化曲線</a:t>
            </a:r>
            <a:endParaRPr lang="en-US" altLang="ja-JP"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eaLnBrk="1" hangingPunct="1">
              <a:spcBef>
                <a:spcPts val="0"/>
              </a:spcBef>
            </a:pPr>
            <a:r>
              <a:rPr lang="ja-JP" altLang="en-US"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H28</a:t>
            </a:r>
            <a:r>
              <a:rPr lang="ja-JP" altLang="en-US"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舗装点検要領 国土交通省）</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7" name="Text Box 5">
            <a:extLst>
              <a:ext uri="{FF2B5EF4-FFF2-40B4-BE49-F238E27FC236}">
                <a16:creationId xmlns:a16="http://schemas.microsoft.com/office/drawing/2014/main" id="{7F8E8257-D855-A153-6CAA-CF24F9C19527}"/>
              </a:ext>
            </a:extLst>
          </p:cNvPr>
          <p:cNvSpPr txBox="1">
            <a:spLocks noChangeArrowheads="1"/>
          </p:cNvSpPr>
          <p:nvPr/>
        </p:nvSpPr>
        <p:spPr bwMode="auto">
          <a:xfrm>
            <a:off x="42079" y="3071745"/>
            <a:ext cx="8867617" cy="8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2200"/>
              </a:lnSpc>
              <a:spcBef>
                <a:spcPts val="6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国の舗装点検要領では、</a:t>
            </a:r>
            <a:r>
              <a:rPr lang="en-US" altLang="ja-JP" sz="1600" dirty="0">
                <a:latin typeface="BIZ UDゴシック" panose="020B0400000000000000" pitchFamily="49" charset="-128"/>
                <a:ea typeface="BIZ UDゴシック" panose="020B0400000000000000" pitchFamily="49" charset="-128"/>
              </a:rPr>
              <a:t>N7</a:t>
            </a:r>
            <a:r>
              <a:rPr lang="ja-JP" altLang="en-US" sz="1600" dirty="0">
                <a:latin typeface="BIZ UDゴシック" panose="020B0400000000000000" pitchFamily="49" charset="-128"/>
                <a:ea typeface="BIZ UDゴシック" panose="020B0400000000000000" pitchFamily="49" charset="-128"/>
              </a:rPr>
              <a:t>（大型車交通量</a:t>
            </a:r>
            <a:r>
              <a:rPr lang="en-US" altLang="ja-JP" sz="1600" dirty="0">
                <a:latin typeface="BIZ UDゴシック" panose="020B0400000000000000" pitchFamily="49" charset="-128"/>
                <a:ea typeface="BIZ UDゴシック" panose="020B0400000000000000" pitchFamily="49" charset="-128"/>
              </a:rPr>
              <a:t>3,000</a:t>
            </a:r>
            <a:r>
              <a:rPr lang="ja-JP" altLang="en-US" sz="1600" dirty="0">
                <a:latin typeface="BIZ UDゴシック" panose="020B0400000000000000" pitchFamily="49" charset="-128"/>
                <a:ea typeface="BIZ UDゴシック" panose="020B0400000000000000" pitchFamily="49" charset="-128"/>
              </a:rPr>
              <a:t>台</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日・方向以上）の損傷進行が最も早い（図１）。大阪府の劣化予測においても、</a:t>
            </a:r>
            <a:r>
              <a:rPr lang="en-US" altLang="ja-JP" sz="1600" dirty="0">
                <a:latin typeface="BIZ UDゴシック" panose="020B0400000000000000" pitchFamily="49" charset="-128"/>
                <a:ea typeface="BIZ UDゴシック" panose="020B0400000000000000" pitchFamily="49" charset="-128"/>
              </a:rPr>
              <a:t>N6</a:t>
            </a:r>
            <a:r>
              <a:rPr lang="ja-JP" altLang="en-US" sz="1600" dirty="0">
                <a:latin typeface="BIZ UDゴシック" panose="020B0400000000000000" pitchFamily="49" charset="-128"/>
                <a:ea typeface="BIZ UDゴシック" panose="020B0400000000000000" pitchFamily="49" charset="-128"/>
              </a:rPr>
              <a:t>以上の劣化が最も早い（図２）。分類Ｂを</a:t>
            </a:r>
            <a:r>
              <a:rPr lang="en-US" altLang="ja-JP" sz="1600" dirty="0">
                <a:latin typeface="BIZ UDゴシック" panose="020B0400000000000000" pitchFamily="49" charset="-128"/>
                <a:ea typeface="BIZ UDゴシック" panose="020B0400000000000000" pitchFamily="49" charset="-128"/>
              </a:rPr>
              <a:t>N7</a:t>
            </a:r>
            <a:r>
              <a:rPr lang="ja-JP" altLang="en-US" sz="1600" dirty="0">
                <a:latin typeface="BIZ UDゴシック" panose="020B0400000000000000" pitchFamily="49" charset="-128"/>
                <a:ea typeface="BIZ UDゴシック" panose="020B0400000000000000" pitchFamily="49" charset="-128"/>
              </a:rPr>
              <a:t>相当として、需要の大小、地形、交通量から分類Ｃ１</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市街地相当</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、Ｃ２</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山間部相当</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を設定。</a:t>
            </a: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22" name="表 21">
            <a:extLst>
              <a:ext uri="{FF2B5EF4-FFF2-40B4-BE49-F238E27FC236}">
                <a16:creationId xmlns:a16="http://schemas.microsoft.com/office/drawing/2014/main" id="{A8DC6B63-1965-C3EC-DB7C-A4845E2F26C3}"/>
              </a:ext>
            </a:extLst>
          </p:cNvPr>
          <p:cNvGraphicFramePr>
            <a:graphicFrameLocks noGrp="1"/>
          </p:cNvGraphicFramePr>
          <p:nvPr>
            <p:extLst>
              <p:ext uri="{D42A27DB-BD31-4B8C-83A1-F6EECF244321}">
                <p14:modId xmlns:p14="http://schemas.microsoft.com/office/powerpoint/2010/main" val="1157394878"/>
              </p:ext>
            </p:extLst>
          </p:nvPr>
        </p:nvGraphicFramePr>
        <p:xfrm>
          <a:off x="234303" y="1828800"/>
          <a:ext cx="8675393" cy="1084983"/>
        </p:xfrm>
        <a:graphic>
          <a:graphicData uri="http://schemas.openxmlformats.org/drawingml/2006/table">
            <a:tbl>
              <a:tblPr>
                <a:tableStyleId>{5940675A-B579-460E-94D1-54222C63F5DA}</a:tableStyleId>
              </a:tblPr>
              <a:tblGrid>
                <a:gridCol w="641404">
                  <a:extLst>
                    <a:ext uri="{9D8B030D-6E8A-4147-A177-3AD203B41FA5}">
                      <a16:colId xmlns:a16="http://schemas.microsoft.com/office/drawing/2014/main" val="3492041994"/>
                    </a:ext>
                  </a:extLst>
                </a:gridCol>
                <a:gridCol w="2710930">
                  <a:extLst>
                    <a:ext uri="{9D8B030D-6E8A-4147-A177-3AD203B41FA5}">
                      <a16:colId xmlns:a16="http://schemas.microsoft.com/office/drawing/2014/main" val="4123646197"/>
                    </a:ext>
                  </a:extLst>
                </a:gridCol>
                <a:gridCol w="5323059">
                  <a:extLst>
                    <a:ext uri="{9D8B030D-6E8A-4147-A177-3AD203B41FA5}">
                      <a16:colId xmlns:a16="http://schemas.microsoft.com/office/drawing/2014/main" val="3160974411"/>
                    </a:ext>
                  </a:extLst>
                </a:gridCol>
              </a:tblGrid>
              <a:tr h="347151">
                <a:tc>
                  <a:txBody>
                    <a:bodyPr/>
                    <a:lstStyle/>
                    <a:p>
                      <a:pPr algn="ctr" fontAlgn="ct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分類Ｂ</a:t>
                      </a: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l" fontAlgn="ct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大型車交通量が多い道路（</a:t>
                      </a:r>
                      <a:r>
                        <a:rPr lang="en-US" altLang="ja-JP" sz="1300" b="0" i="0" u="none" strike="noStrike">
                          <a:solidFill>
                            <a:schemeClr val="tx1"/>
                          </a:solidFill>
                          <a:effectLst/>
                          <a:latin typeface="BIZ UDゴシック" panose="020B0400000000000000" pitchFamily="49" charset="-128"/>
                          <a:ea typeface="BIZ UDゴシック" panose="020B0400000000000000" pitchFamily="49" charset="-128"/>
                        </a:rPr>
                        <a:t>N7</a:t>
                      </a: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相当）</a:t>
                      </a: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l" fontAlgn="ct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損傷の進行が早い道路（需要が非常に高い道路）</a:t>
                      </a:r>
                    </a:p>
                  </a:txBody>
                  <a:tcPr marL="0" marR="0" marT="0" marB="0" anchor="ctr">
                    <a:solidFill>
                      <a:srgbClr val="EE9A96"/>
                    </a:solidFill>
                  </a:tcPr>
                </a:tc>
                <a:extLst>
                  <a:ext uri="{0D108BD9-81ED-4DB2-BD59-A6C34878D82A}">
                    <a16:rowId xmlns:a16="http://schemas.microsoft.com/office/drawing/2014/main" val="2035389719"/>
                  </a:ext>
                </a:extLst>
              </a:tr>
              <a:tr h="368916">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分類</a:t>
                      </a:r>
                      <a:r>
                        <a:rPr lang="ja-JP" altLang="en-US" sz="1300" u="none" strike="noStrike">
                          <a:solidFill>
                            <a:schemeClr val="tx1"/>
                          </a:solidFill>
                          <a:effectLst/>
                          <a:latin typeface="BIZ UDゴシック" panose="020B0400000000000000" pitchFamily="49" charset="-128"/>
                          <a:ea typeface="BIZ UDゴシック" panose="020B0400000000000000" pitchFamily="49" charset="-128"/>
                        </a:rPr>
                        <a:t>Ｃ</a:t>
                      </a:r>
                      <a:endParaRPr lang="en-US" altLang="ja-JP"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rowSpan="2">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大型車交通量が少ない道路</a:t>
                      </a:r>
                      <a:endParaRPr lang="en-US" altLang="ja-JP"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a:txBody>
                    <a:bodyPr/>
                    <a:lstStyle/>
                    <a:p>
                      <a:pPr marL="36000" algn="l" fontAlgn="ctr"/>
                      <a:r>
                        <a:rPr lang="ja-JP" altLang="en-US" sz="1300" u="none" strike="noStrike">
                          <a:solidFill>
                            <a:schemeClr val="tx1"/>
                          </a:solidFill>
                          <a:effectLst/>
                          <a:latin typeface="BIZ UDゴシック" panose="020B0400000000000000" pitchFamily="49" charset="-128"/>
                          <a:ea typeface="BIZ UDゴシック" panose="020B0400000000000000" pitchFamily="49" charset="-128"/>
                        </a:rPr>
                        <a:t>Ｃ</a:t>
                      </a: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１</a:t>
                      </a:r>
                      <a:r>
                        <a:rPr lang="en-US" altLang="ja-JP" sz="13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30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損傷の進行が緩やかな道路（需要が高い道路）概ね市街地に該当</a:t>
                      </a:r>
                      <a:endParaRPr lang="en-US" altLang="ja-JP"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3894609697"/>
                  </a:ext>
                </a:extLst>
              </a:tr>
              <a:tr h="368916">
                <a:tc vMerge="1">
                  <a:txBody>
                    <a:bodyPr/>
                    <a:lstStyle/>
                    <a:p>
                      <a:pPr algn="ctr"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vMerge="1">
                  <a:txBody>
                    <a:bodyPr/>
                    <a:lstStyle/>
                    <a:p>
                      <a:pPr marL="36000" algn="l"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300" u="none" strike="noStrike" dirty="0">
                          <a:solidFill>
                            <a:schemeClr val="tx1"/>
                          </a:solidFill>
                          <a:effectLst/>
                          <a:latin typeface="BIZ UDゴシック" panose="020B0400000000000000" pitchFamily="49" charset="-128"/>
                          <a:ea typeface="BIZ UDゴシック" panose="020B0400000000000000" pitchFamily="49" charset="-128"/>
                        </a:rPr>
                        <a:t>Ｃ２</a:t>
                      </a:r>
                      <a:r>
                        <a:rPr lang="en-US" altLang="ja-JP" sz="1300" u="none" strike="noStrike" dirty="0">
                          <a:solidFill>
                            <a:schemeClr val="tx1"/>
                          </a:solidFill>
                          <a:effectLst/>
                          <a:latin typeface="BIZ UDゴシック" panose="020B0400000000000000" pitchFamily="49" charset="-128"/>
                          <a:ea typeface="BIZ UDゴシック" panose="020B0400000000000000" pitchFamily="49" charset="-128"/>
                        </a:rPr>
                        <a:t>:</a:t>
                      </a:r>
                      <a:r>
                        <a:rPr lang="ja-JP" altLang="en-US" sz="1300" b="0" i="0" u="none" strike="noStrike" dirty="0">
                          <a:solidFill>
                            <a:schemeClr val="tx1"/>
                          </a:solidFill>
                          <a:effectLst/>
                          <a:latin typeface="BIZ UDゴシック" panose="020B0400000000000000" pitchFamily="49" charset="-128"/>
                          <a:ea typeface="BIZ UDゴシック" panose="020B0400000000000000" pitchFamily="49" charset="-128"/>
                        </a:rPr>
                        <a:t>損傷の進行が緩やかな道路（需要が低い道路）概ね山間部に該当</a:t>
                      </a:r>
                      <a:endParaRPr lang="en-US" altLang="ja-JP" sz="13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5">
                        <a:lumMod val="20000"/>
                        <a:lumOff val="80000"/>
                      </a:schemeClr>
                    </a:solidFill>
                  </a:tcPr>
                </a:tc>
                <a:extLst>
                  <a:ext uri="{0D108BD9-81ED-4DB2-BD59-A6C34878D82A}">
                    <a16:rowId xmlns:a16="http://schemas.microsoft.com/office/drawing/2014/main" val="2754496800"/>
                  </a:ext>
                </a:extLst>
              </a:tr>
            </a:tbl>
          </a:graphicData>
        </a:graphic>
      </p:graphicFrame>
      <p:sp>
        <p:nvSpPr>
          <p:cNvPr id="13" name="コンテンツ プレースホルダー 2">
            <a:extLst>
              <a:ext uri="{FF2B5EF4-FFF2-40B4-BE49-F238E27FC236}">
                <a16:creationId xmlns:a16="http://schemas.microsoft.com/office/drawing/2014/main" id="{D5F6BC92-A53E-8363-7B01-75A64C3DB166}"/>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道路分類の設定</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19444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25</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２）重点化（優先度）指標の検討</a:t>
            </a:r>
          </a:p>
        </p:txBody>
      </p:sp>
      <p:sp>
        <p:nvSpPr>
          <p:cNvPr id="24" name="コンテンツ プレースホルダー 2">
            <a:extLst>
              <a:ext uri="{FF2B5EF4-FFF2-40B4-BE49-F238E27FC236}">
                <a16:creationId xmlns:a16="http://schemas.microsoft.com/office/drawing/2014/main" id="{C6668C08-DCF1-DDB0-4C4D-41F5591EF267}"/>
              </a:ext>
            </a:extLst>
          </p:cNvPr>
          <p:cNvSpPr txBox="1">
            <a:spLocks/>
          </p:cNvSpPr>
          <p:nvPr/>
        </p:nvSpPr>
        <p:spPr>
          <a:xfrm>
            <a:off x="60324" y="1070282"/>
            <a:ext cx="8849373" cy="842503"/>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200"/>
              </a:lnSpc>
              <a:spcBef>
                <a:spcPts val="0"/>
              </a:spcBef>
              <a:buNone/>
            </a:pPr>
            <a:endParaRPr lang="en-US" altLang="ja-JP" sz="160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8A02C013-25DC-06D9-0B06-2ED0D02531BC}"/>
              </a:ext>
            </a:extLst>
          </p:cNvPr>
          <p:cNvGraphicFramePr>
            <a:graphicFrameLocks noGrp="1"/>
          </p:cNvGraphicFramePr>
          <p:nvPr/>
        </p:nvGraphicFramePr>
        <p:xfrm>
          <a:off x="175846" y="2588551"/>
          <a:ext cx="4612054" cy="4045236"/>
        </p:xfrm>
        <a:graphic>
          <a:graphicData uri="http://schemas.openxmlformats.org/drawingml/2006/table">
            <a:tbl>
              <a:tblPr>
                <a:tableStyleId>{93296810-A885-4BE3-A3E7-6D5BEEA58F35}</a:tableStyleId>
              </a:tblPr>
              <a:tblGrid>
                <a:gridCol w="941754">
                  <a:extLst>
                    <a:ext uri="{9D8B030D-6E8A-4147-A177-3AD203B41FA5}">
                      <a16:colId xmlns:a16="http://schemas.microsoft.com/office/drawing/2014/main" val="3013325436"/>
                    </a:ext>
                  </a:extLst>
                </a:gridCol>
                <a:gridCol w="1549400">
                  <a:extLst>
                    <a:ext uri="{9D8B030D-6E8A-4147-A177-3AD203B41FA5}">
                      <a16:colId xmlns:a16="http://schemas.microsoft.com/office/drawing/2014/main" val="3968965661"/>
                    </a:ext>
                  </a:extLst>
                </a:gridCol>
                <a:gridCol w="2120900">
                  <a:extLst>
                    <a:ext uri="{9D8B030D-6E8A-4147-A177-3AD203B41FA5}">
                      <a16:colId xmlns:a16="http://schemas.microsoft.com/office/drawing/2014/main" val="3844471916"/>
                    </a:ext>
                  </a:extLst>
                </a:gridCol>
              </a:tblGrid>
              <a:tr h="425067">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rPr>
                        <a:t>視点</a:t>
                      </a:r>
                      <a:endPar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rPr>
                        <a:t>現行</a:t>
                      </a:r>
                      <a:endParaRPr kumimoji="1" lang="en-US" altLang="ja-JP" sz="1050" b="1" kern="1200">
                        <a:solidFill>
                          <a:schemeClr val="lt1"/>
                        </a:solidFill>
                        <a:latin typeface="BIZ UDゴシック" panose="020B0400000000000000" pitchFamily="49" charset="-128"/>
                        <a:ea typeface="BIZ UDゴシック" panose="020B0400000000000000" pitchFamily="49" charset="-128"/>
                      </a:endParaRPr>
                    </a:p>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rPr>
                        <a:t>「社会的影響度指標」</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rPr>
                        <a:t>見直し理由</a:t>
                      </a:r>
                      <a:endPar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59903954"/>
                  </a:ext>
                </a:extLst>
              </a:tr>
              <a:tr h="569671">
                <a:tc rowSpan="2">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損傷進行の</a:t>
                      </a:r>
                      <a:endParaRPr kumimoji="1" lang="en-US" altLang="ja-JP" sz="1100" u="none" strike="noStrike" kern="120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早さ</a:t>
                      </a:r>
                    </a:p>
                    <a:p>
                      <a:pPr marL="0" algn="l" defTabSz="914377" rtl="0" eaLnBrk="1" fontAlgn="ctr" latinLnBrk="0" hangingPunct="1"/>
                      <a:endPar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377" rtl="0" eaLnBrk="1" fontAlgn="ctr" latinLnBrk="0" hangingPunct="1"/>
                      <a:r>
                        <a:rPr kumimoji="1" lang="zh-TW"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交通量（全車）</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大型車交通量に比べ影響程度が小さく、かつ大型車交通量で代替可能</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70105715"/>
                  </a:ext>
                </a:extLst>
              </a:tr>
              <a:tr h="569671">
                <a:tc vMerge="1">
                  <a:txBody>
                    <a:bodyPr/>
                    <a:lstStyle/>
                    <a:p>
                      <a:pPr algn="l" fontAlgn="ctr"/>
                      <a:endParaRPr lang="ja-JP" altLang="en-US" sz="11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algn="ctr" defTabSz="914377" rtl="0" eaLnBrk="1" fontAlgn="ctr" latinLnBrk="0" hangingPunct="1"/>
                      <a:r>
                        <a:rPr kumimoji="1" 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25t</a:t>
                      </a:r>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化指定道路</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大型車交通量で代替可能</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1859175"/>
                  </a:ext>
                </a:extLst>
              </a:tr>
              <a:tr h="569671">
                <a:tc rowSpan="4">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道路利用者・沿道住民への影響</a:t>
                      </a:r>
                    </a:p>
                    <a:p>
                      <a:pPr marL="0" algn="l" defTabSz="914377" rtl="0" eaLnBrk="1" fontAlgn="ctr" latinLnBrk="0" hangingPunct="1"/>
                      <a:endPar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バス路線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路線区間の一部に限定されるため指標として不十分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71438383"/>
                  </a:ext>
                </a:extLst>
              </a:tr>
              <a:tr h="637052">
                <a:tc vMerge="1">
                  <a:txBody>
                    <a:bodyPr/>
                    <a:lstStyle/>
                    <a:p>
                      <a:pPr algn="l" fontAlgn="ctr"/>
                      <a:endParaRPr lang="ja-JP" altLang="en-US" sz="11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algn="ctr" defTabSz="914377" rtl="0" eaLnBrk="1" fontAlgn="ctr" latinLnBrk="0" hangingPunct="1"/>
                      <a:r>
                        <a:rPr kumimoji="1" lang="ja-JP" altLang="en-US" sz="1100" u="none" strike="noStrike" kern="1200" dirty="0">
                          <a:solidFill>
                            <a:schemeClr val="dk1"/>
                          </a:solidFill>
                          <a:effectLst/>
                          <a:latin typeface="BIZ UDゴシック" panose="020B0400000000000000" pitchFamily="49" charset="-128"/>
                          <a:ea typeface="BIZ UDゴシック" panose="020B0400000000000000" pitchFamily="49" charset="-128"/>
                          <a:cs typeface="+mn-cs"/>
                        </a:rPr>
                        <a:t>迂回路の有無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algn="l"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緊急時の道路ネットワーク機能に、舗装の機能性（走行性）を求める必要性は乏しい</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48924219"/>
                  </a:ext>
                </a:extLst>
              </a:tr>
              <a:tr h="637052">
                <a:tc vMerge="1">
                  <a:txBody>
                    <a:bodyPr/>
                    <a:lstStyle/>
                    <a:p>
                      <a:endParaRPr kumimoji="1" lang="ja-JP" altLang="en-US"/>
                    </a:p>
                  </a:txBody>
                  <a:tcPr/>
                </a:tc>
                <a:tc>
                  <a:txBody>
                    <a:bodyPr/>
                    <a:lstStyle/>
                    <a:p>
                      <a:pPr marL="0" algn="ctr" defTabSz="914377" rtl="0" eaLnBrk="1" fontAlgn="ctr" latinLnBrk="0" hangingPunct="1"/>
                      <a:r>
                        <a:rPr kumimoji="1" lang="zh-TW"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広域緊急交通路</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algn="l" defTabSz="914377" rtl="0" eaLnBrk="1" fontAlgn="ctr" latinLnBrk="0" hangingPunct="1"/>
                      <a:endPar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67486695"/>
                  </a:ext>
                </a:extLst>
              </a:tr>
              <a:tr h="637052">
                <a:tc vMerge="1">
                  <a:txBody>
                    <a:bodyPr/>
                    <a:lstStyle/>
                    <a:p>
                      <a:endParaRPr kumimoji="1" lang="ja-JP" altLang="en-US"/>
                    </a:p>
                  </a:txBody>
                  <a:tcPr/>
                </a:tc>
                <a:tc>
                  <a:txBody>
                    <a:bodyPr/>
                    <a:lstStyle/>
                    <a:p>
                      <a:pPr marL="0" algn="ctr" defTabSz="914377" rtl="0" eaLnBrk="1" fontAlgn="ctr" latinLnBrk="0" hangingPunct="1"/>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府県間道路</a:t>
                      </a:r>
                      <a:b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br>
                      <a:r>
                        <a:rPr kumimoji="1" lang="ja-JP" altLang="en-US" sz="1100" u="none" strike="noStrike" kern="1200">
                          <a:solidFill>
                            <a:schemeClr val="dk1"/>
                          </a:solidFill>
                          <a:effectLst/>
                          <a:latin typeface="BIZ UDゴシック" panose="020B0400000000000000" pitchFamily="49" charset="-128"/>
                          <a:ea typeface="BIZ UDゴシック" panose="020B0400000000000000" pitchFamily="49" charset="-128"/>
                          <a:cs typeface="+mn-cs"/>
                        </a:rPr>
                        <a:t>ＩＣアクセス道路</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377" rtl="0" eaLnBrk="1" fontAlgn="ctr" latinLnBrk="0" hangingPunct="1"/>
                      <a:r>
                        <a:rPr kumimoji="1" lang="ja-JP" altLang="en-US" sz="1100" u="none" strike="noStrike" kern="1200" dirty="0">
                          <a:solidFill>
                            <a:schemeClr val="dk1"/>
                          </a:solidFill>
                          <a:effectLst/>
                          <a:latin typeface="BIZ UDゴシック" panose="020B0400000000000000" pitchFamily="49" charset="-128"/>
                          <a:ea typeface="BIZ UDゴシック" panose="020B0400000000000000" pitchFamily="49" charset="-128"/>
                          <a:cs typeface="+mn-cs"/>
                        </a:rPr>
                        <a:t>物流等における道路ネットワーク機能に、舗装の機能性（走行性）を求める必要性は乏しい</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19216705"/>
                  </a:ext>
                </a:extLst>
              </a:tr>
            </a:tbl>
          </a:graphicData>
        </a:graphic>
      </p:graphicFrame>
      <p:sp>
        <p:nvSpPr>
          <p:cNvPr id="12" name="Text Box 5">
            <a:extLst>
              <a:ext uri="{FF2B5EF4-FFF2-40B4-BE49-F238E27FC236}">
                <a16:creationId xmlns:a16="http://schemas.microsoft.com/office/drawing/2014/main" id="{76CDE790-81BE-157F-AECF-18C98425B96C}"/>
              </a:ext>
            </a:extLst>
          </p:cNvPr>
          <p:cNvSpPr txBox="1">
            <a:spLocks noChangeArrowheads="1"/>
          </p:cNvSpPr>
          <p:nvPr/>
        </p:nvSpPr>
        <p:spPr bwMode="auto">
          <a:xfrm>
            <a:off x="107504" y="1053146"/>
            <a:ext cx="8867617"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2100"/>
              </a:lnSpc>
              <a:spcBef>
                <a:spcPts val="600"/>
              </a:spcBef>
              <a:buFont typeface="Wingdings" panose="05000000000000000000" pitchFamily="2" charset="2"/>
              <a:buChar char="Ø"/>
            </a:pPr>
            <a:r>
              <a:rPr lang="ja-JP" altLang="en-US" sz="1750" dirty="0">
                <a:latin typeface="BIZ UDゴシック" panose="020B0400000000000000" pitchFamily="49" charset="-128"/>
                <a:ea typeface="BIZ UDゴシック" panose="020B0400000000000000" pitchFamily="49" charset="-128"/>
              </a:rPr>
              <a:t>現行計画の「社会的影響度」と改定案の「分類Ｂ・Ｃ」を比較検討</a:t>
            </a:r>
            <a:endParaRPr lang="en-US" altLang="ja-JP" sz="1750" dirty="0">
              <a:latin typeface="BIZ UDゴシック" panose="020B0400000000000000" pitchFamily="49" charset="-128"/>
              <a:ea typeface="BIZ UDゴシック" panose="020B0400000000000000" pitchFamily="49" charset="-128"/>
            </a:endParaRPr>
          </a:p>
          <a:p>
            <a:pPr marL="285750" indent="-285750" eaLnBrk="1" hangingPunct="1">
              <a:lnSpc>
                <a:spcPts val="2100"/>
              </a:lnSpc>
              <a:spcBef>
                <a:spcPts val="600"/>
              </a:spcBef>
              <a:buFont typeface="Wingdings" panose="05000000000000000000" pitchFamily="2" charset="2"/>
              <a:buChar char="Ø"/>
            </a:pPr>
            <a:r>
              <a:rPr lang="ja-JP" altLang="en-US" sz="1750" dirty="0">
                <a:latin typeface="BIZ UDゴシック" panose="020B0400000000000000" pitchFamily="49" charset="-128"/>
                <a:ea typeface="BIZ UDゴシック" panose="020B0400000000000000" pitchFamily="49" charset="-128"/>
              </a:rPr>
              <a:t>「損傷進行の早さ」と「道路利用者・沿道住民への影響」の視点から指標を見直し</a:t>
            </a:r>
            <a:endParaRPr lang="en-US" altLang="ja-JP" sz="1750" dirty="0">
              <a:latin typeface="BIZ UDゴシック" panose="020B0400000000000000" pitchFamily="49" charset="-128"/>
              <a:ea typeface="BIZ UDゴシック" panose="020B0400000000000000" pitchFamily="49" charset="-128"/>
            </a:endParaRPr>
          </a:p>
          <a:p>
            <a:pPr marL="285750" indent="-285750" eaLnBrk="1" hangingPunct="1">
              <a:lnSpc>
                <a:spcPts val="2100"/>
              </a:lnSpc>
              <a:spcBef>
                <a:spcPts val="600"/>
              </a:spcBef>
              <a:buFont typeface="Wingdings" panose="05000000000000000000" pitchFamily="2" charset="2"/>
              <a:buChar char="Ø"/>
            </a:pPr>
            <a:r>
              <a:rPr lang="ja-JP" altLang="en-US" sz="1750" dirty="0">
                <a:latin typeface="BIZ UDゴシック" panose="020B0400000000000000" pitchFamily="49" charset="-128"/>
                <a:ea typeface="BIZ UDゴシック" panose="020B0400000000000000" pitchFamily="49" charset="-128"/>
              </a:rPr>
              <a:t>「大型車交通量」と「地域区分」を新指標として選定</a:t>
            </a:r>
            <a:endParaRPr lang="en-US" altLang="ja-JP" sz="1750" dirty="0">
              <a:latin typeface="BIZ UDゴシック" panose="020B0400000000000000" pitchFamily="49" charset="-128"/>
              <a:ea typeface="BIZ UDゴシック" panose="020B0400000000000000" pitchFamily="49" charset="-128"/>
            </a:endParaRPr>
          </a:p>
        </p:txBody>
      </p:sp>
      <p:graphicFrame>
        <p:nvGraphicFramePr>
          <p:cNvPr id="7" name="表 6">
            <a:extLst>
              <a:ext uri="{FF2B5EF4-FFF2-40B4-BE49-F238E27FC236}">
                <a16:creationId xmlns:a16="http://schemas.microsoft.com/office/drawing/2014/main" id="{30606F8B-0565-9846-0093-65D599B133A7}"/>
              </a:ext>
            </a:extLst>
          </p:cNvPr>
          <p:cNvGraphicFramePr>
            <a:graphicFrameLocks noGrp="1"/>
          </p:cNvGraphicFramePr>
          <p:nvPr>
            <p:extLst>
              <p:ext uri="{D42A27DB-BD31-4B8C-83A1-F6EECF244321}">
                <p14:modId xmlns:p14="http://schemas.microsoft.com/office/powerpoint/2010/main" val="2105129019"/>
              </p:ext>
            </p:extLst>
          </p:nvPr>
        </p:nvGraphicFramePr>
        <p:xfrm>
          <a:off x="5257800" y="2588551"/>
          <a:ext cx="3710353" cy="4045235"/>
        </p:xfrm>
        <a:graphic>
          <a:graphicData uri="http://schemas.openxmlformats.org/drawingml/2006/table">
            <a:tbl>
              <a:tblPr>
                <a:tableStyleId>{5C22544A-7EE6-4342-B048-85BDC9FD1C3A}</a:tableStyleId>
              </a:tblPr>
              <a:tblGrid>
                <a:gridCol w="924791">
                  <a:extLst>
                    <a:ext uri="{9D8B030D-6E8A-4147-A177-3AD203B41FA5}">
                      <a16:colId xmlns:a16="http://schemas.microsoft.com/office/drawing/2014/main" val="3013325436"/>
                    </a:ext>
                  </a:extLst>
                </a:gridCol>
                <a:gridCol w="1735282">
                  <a:extLst>
                    <a:ext uri="{9D8B030D-6E8A-4147-A177-3AD203B41FA5}">
                      <a16:colId xmlns:a16="http://schemas.microsoft.com/office/drawing/2014/main" val="3968965661"/>
                    </a:ext>
                  </a:extLst>
                </a:gridCol>
                <a:gridCol w="1050280">
                  <a:extLst>
                    <a:ext uri="{9D8B030D-6E8A-4147-A177-3AD203B41FA5}">
                      <a16:colId xmlns:a16="http://schemas.microsoft.com/office/drawing/2014/main" val="3844471916"/>
                    </a:ext>
                  </a:extLst>
                </a:gridCol>
              </a:tblGrid>
              <a:tr h="430430">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rPr>
                        <a:t>視点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rPr>
                        <a:t>新たな指標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77" rtl="0" eaLnBrk="1" fontAlgn="ctr" latinLnBrk="0" hangingPunct="1"/>
                      <a:r>
                        <a:rPr kumimoji="1" lang="ja-JP" altLang="en-US" sz="1050" b="1" kern="1200">
                          <a:solidFill>
                            <a:schemeClr val="lt1"/>
                          </a:solidFill>
                          <a:latin typeface="BIZ UDゴシック" panose="020B0400000000000000" pitchFamily="49" charset="-128"/>
                          <a:ea typeface="BIZ UDゴシック" panose="020B0400000000000000" pitchFamily="49" charset="-128"/>
                          <a:cs typeface="+mn-cs"/>
                        </a:rPr>
                        <a:t>選定理由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9903954"/>
                  </a:ext>
                </a:extLst>
              </a:tr>
              <a:tr h="1272263">
                <a:tc>
                  <a:txBody>
                    <a:bodyPr/>
                    <a:lstStyle/>
                    <a:p>
                      <a:pPr algn="l" fontAlgn="ctr"/>
                      <a:r>
                        <a:rPr lang="ja-JP" altLang="en-US" sz="1100" u="none" strike="noStrike" dirty="0">
                          <a:effectLst/>
                          <a:latin typeface="BIZ UDゴシック" panose="020B0400000000000000" pitchFamily="49" charset="-128"/>
                          <a:ea typeface="BIZ UDゴシック" panose="020B0400000000000000" pitchFamily="49" charset="-128"/>
                        </a:rPr>
                        <a:t>損傷進行の</a:t>
                      </a:r>
                      <a:endParaRPr lang="en-US" altLang="ja-JP" sz="1100" u="none" strike="noStrike" dirty="0">
                        <a:effectLst/>
                        <a:latin typeface="BIZ UDゴシック" panose="020B0400000000000000" pitchFamily="49" charset="-128"/>
                        <a:ea typeface="BIZ UDゴシック" panose="020B0400000000000000" pitchFamily="49" charset="-128"/>
                      </a:endParaRPr>
                    </a:p>
                    <a:p>
                      <a:pPr algn="l" fontAlgn="ctr"/>
                      <a:r>
                        <a:rPr lang="ja-JP" altLang="en-US" sz="1100" u="none" strike="noStrike" dirty="0">
                          <a:effectLst/>
                          <a:latin typeface="BIZ UDゴシック" panose="020B0400000000000000" pitchFamily="49" charset="-128"/>
                          <a:ea typeface="BIZ UDゴシック" panose="020B0400000000000000" pitchFamily="49" charset="-128"/>
                        </a:rPr>
                        <a:t>早さ</a:t>
                      </a:r>
                      <a:endParaRPr lang="ja-JP" altLang="en-US" sz="11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1" u="none" strike="noStrike" dirty="0">
                          <a:solidFill>
                            <a:schemeClr val="tx1"/>
                          </a:solidFill>
                          <a:effectLst/>
                          <a:latin typeface="BIZ UDゴシック" panose="020B0400000000000000" pitchFamily="49" charset="-128"/>
                          <a:ea typeface="BIZ UDゴシック" panose="020B0400000000000000" pitchFamily="49" charset="-128"/>
                        </a:rPr>
                        <a:t>大型車交通量</a:t>
                      </a:r>
                      <a:endParaRPr lang="en-US" altLang="ja-JP" sz="1100" b="1" u="none" strike="noStrike" dirty="0">
                        <a:solidFill>
                          <a:schemeClr val="tx1"/>
                        </a:solidFill>
                        <a:effectLst/>
                        <a:latin typeface="BIZ UDゴシック" panose="020B0400000000000000" pitchFamily="49" charset="-128"/>
                        <a:ea typeface="BIZ UDゴシック" panose="020B0400000000000000" pitchFamily="49" charset="-128"/>
                      </a:endParaRPr>
                    </a:p>
                    <a:p>
                      <a:pPr algn="ctr" fontAlgn="ctr"/>
                      <a:r>
                        <a:rPr lang="ja-JP" altLang="en-US" sz="11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100" b="1" i="0" u="none" strike="noStrike" dirty="0">
                          <a:solidFill>
                            <a:schemeClr val="tx1"/>
                          </a:solidFill>
                          <a:effectLst/>
                          <a:latin typeface="BIZ UDゴシック" panose="020B0400000000000000" pitchFamily="49" charset="-128"/>
                          <a:ea typeface="BIZ UDゴシック" panose="020B0400000000000000" pitchFamily="49" charset="-128"/>
                        </a:rPr>
                        <a:t>N1</a:t>
                      </a:r>
                      <a:r>
                        <a:rPr lang="ja-JP" altLang="en-US" sz="11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100" b="1" i="0" u="none" strike="noStrike" dirty="0">
                          <a:solidFill>
                            <a:schemeClr val="tx1"/>
                          </a:solidFill>
                          <a:effectLst/>
                          <a:latin typeface="BIZ UDゴシック" panose="020B0400000000000000" pitchFamily="49" charset="-128"/>
                          <a:ea typeface="BIZ UDゴシック" panose="020B0400000000000000" pitchFamily="49" charset="-128"/>
                        </a:rPr>
                        <a:t>7</a:t>
                      </a:r>
                      <a:r>
                        <a:rPr lang="ja-JP" altLang="en-US" sz="1100" b="1" i="0" u="none" strike="noStrike" dirty="0">
                          <a:solidFill>
                            <a:schemeClr val="tx1"/>
                          </a:solidFill>
                          <a:effectLst/>
                          <a:latin typeface="BIZ UDゴシック" panose="020B0400000000000000" pitchFamily="49" charset="-128"/>
                          <a:ea typeface="BIZ UDゴシック" panose="020B0400000000000000" pitchFamily="49" charset="-128"/>
                        </a:rPr>
                        <a:t>）</a:t>
                      </a:r>
                      <a:endParaRPr lang="en-US" altLang="ja-JP" sz="11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ctr" fontAlgn="ctr"/>
                      <a:endParaRPr lang="en-US" altLang="ja-JP" sz="11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ctr" fontAlgn="ct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分類Ｂ：</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N7</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相当</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ja-JP" altLang="en-US" sz="1100" b="1" u="sng" strike="noStrike">
                          <a:effectLst/>
                          <a:latin typeface="BIZ UDゴシック" panose="020B0400000000000000" pitchFamily="49" charset="-128"/>
                          <a:ea typeface="BIZ UDゴシック" panose="020B0400000000000000" pitchFamily="49" charset="-128"/>
                        </a:rPr>
                        <a:t>大型車交通量と損傷進行の早さは関連性が高い</a:t>
                      </a:r>
                      <a:endParaRPr lang="ja-JP" altLang="en-US" sz="1100" b="1" i="0" u="sng"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52108132"/>
                  </a:ext>
                </a:extLst>
              </a:tr>
              <a:tr h="234254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BIZ UDゴシック" panose="020B0400000000000000" pitchFamily="49" charset="-128"/>
                          <a:ea typeface="BIZ UDゴシック" panose="020B0400000000000000" pitchFamily="49" charset="-128"/>
                          <a:cs typeface="+mn-cs"/>
                        </a:rPr>
                        <a:t>道路利用者・沿道住民への影響</a:t>
                      </a:r>
                    </a:p>
                    <a:p>
                      <a:endParaRPr kumimoji="1" lang="ja-JP" altLang="en-US"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100" b="1" u="none" strike="noStrike" dirty="0">
                          <a:solidFill>
                            <a:schemeClr val="tx1"/>
                          </a:solidFill>
                          <a:effectLst/>
                          <a:latin typeface="BIZ UDゴシック" panose="020B0400000000000000" pitchFamily="49" charset="-128"/>
                          <a:ea typeface="BIZ UDゴシック" panose="020B0400000000000000" pitchFamily="49" charset="-128"/>
                        </a:rPr>
                        <a:t>地域区分</a:t>
                      </a:r>
                      <a:endParaRPr lang="en-US" altLang="ja-JP" sz="1100" b="1" u="none" strike="noStrike" dirty="0">
                        <a:solidFill>
                          <a:schemeClr val="tx1"/>
                        </a:solidFill>
                        <a:effectLst/>
                        <a:latin typeface="BIZ UDゴシック" panose="020B0400000000000000" pitchFamily="49" charset="-128"/>
                        <a:ea typeface="BIZ UDゴシック" panose="020B0400000000000000" pitchFamily="49" charset="-128"/>
                      </a:endParaRPr>
                    </a:p>
                    <a:p>
                      <a:pPr algn="ctr" fontAlgn="ctr"/>
                      <a:r>
                        <a:rPr lang="ja-JP" altLang="en-US" sz="1000" b="1" u="none" strike="noStrike" dirty="0">
                          <a:solidFill>
                            <a:schemeClr val="tx1"/>
                          </a:solidFill>
                          <a:effectLst/>
                          <a:latin typeface="BIZ UDゴシック" panose="020B0400000000000000" pitchFamily="49" charset="-128"/>
                          <a:ea typeface="BIZ UDゴシック" panose="020B0400000000000000" pitchFamily="49" charset="-128"/>
                        </a:rPr>
                        <a:t>（市街地相当</a:t>
                      </a:r>
                      <a:r>
                        <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rPr>
                        <a:t>/</a:t>
                      </a:r>
                      <a:r>
                        <a:rPr lang="zh-TW" altLang="en-US" sz="1000" b="1" u="none" strike="noStrike" dirty="0">
                          <a:solidFill>
                            <a:schemeClr val="tx1"/>
                          </a:solidFill>
                          <a:effectLst/>
                          <a:latin typeface="BIZ UDゴシック" panose="020B0400000000000000" pitchFamily="49" charset="-128"/>
                          <a:ea typeface="BIZ UDゴシック" panose="020B0400000000000000" pitchFamily="49" charset="-128"/>
                        </a:rPr>
                        <a:t>山間部</a:t>
                      </a:r>
                      <a:r>
                        <a:rPr lang="ja-JP" altLang="en-US" sz="1000" b="1" u="none" strike="noStrike" dirty="0">
                          <a:solidFill>
                            <a:schemeClr val="tx1"/>
                          </a:solidFill>
                          <a:effectLst/>
                          <a:latin typeface="BIZ UDゴシック" panose="020B0400000000000000" pitchFamily="49" charset="-128"/>
                          <a:ea typeface="BIZ UDゴシック" panose="020B0400000000000000" pitchFamily="49" charset="-128"/>
                        </a:rPr>
                        <a:t>相当）</a:t>
                      </a:r>
                      <a:endParaRPr lang="en-US" altLang="ja-JP" sz="1000" b="1" u="none" strike="noStrike" dirty="0">
                        <a:solidFill>
                          <a:schemeClr val="tx1"/>
                        </a:solidFill>
                        <a:effectLst/>
                        <a:latin typeface="BIZ UDゴシック" panose="020B0400000000000000" pitchFamily="49" charset="-128"/>
                        <a:ea typeface="BIZ UDゴシック" panose="020B0400000000000000" pitchFamily="49" charset="-128"/>
                      </a:endParaRPr>
                    </a:p>
                    <a:p>
                      <a:pPr algn="ctr" fontAlgn="ctr"/>
                      <a:endParaRPr lang="en-US" altLang="ja-JP" sz="1100" b="1" i="0" u="none" strike="noStrike" dirty="0">
                        <a:solidFill>
                          <a:srgbClr val="FF0000"/>
                        </a:solidFill>
                        <a:effectLst/>
                        <a:latin typeface="BIZ UDゴシック" panose="020B0400000000000000" pitchFamily="49" charset="-128"/>
                        <a:ea typeface="BIZ UDゴシック" panose="020B0400000000000000" pitchFamily="49" charset="-128"/>
                      </a:endParaRPr>
                    </a:p>
                    <a:p>
                      <a:pPr algn="l" fontAlgn="ctr">
                        <a:lnSpc>
                          <a:spcPts val="1800"/>
                        </a:lnSpc>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分類Ｂ：市街地相当</a:t>
                      </a:r>
                    </a:p>
                    <a:p>
                      <a:pPr algn="l" fontAlgn="ctr">
                        <a:lnSpc>
                          <a:spcPts val="1800"/>
                        </a:lnSpc>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需要：非常に高</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p>
                    <a:p>
                      <a:pPr algn="l" fontAlgn="ctr">
                        <a:lnSpc>
                          <a:spcPts val="1800"/>
                        </a:lnSpc>
                        <a:spcBef>
                          <a:spcPts val="400"/>
                        </a:spcBef>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分類</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C1</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：市街地相当</a:t>
                      </a:r>
                    </a:p>
                    <a:p>
                      <a:pPr algn="l" fontAlgn="ctr">
                        <a:lnSpc>
                          <a:spcPts val="1800"/>
                        </a:lnSpc>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需要：高</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endPar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endParaRPr>
                    </a:p>
                    <a:p>
                      <a:pPr algn="l" fontAlgn="ctr">
                        <a:lnSpc>
                          <a:spcPts val="1800"/>
                        </a:lnSpc>
                        <a:spcBef>
                          <a:spcPts val="400"/>
                        </a:spcBef>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分類</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C2</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：山間部相当</a:t>
                      </a:r>
                    </a:p>
                    <a:p>
                      <a:pPr algn="l" fontAlgn="ctr">
                        <a:lnSpc>
                          <a:spcPts val="1800"/>
                        </a:lnSpc>
                      </a:pP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　　 </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r>
                        <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rPr>
                        <a:t>需要：低</a:t>
                      </a:r>
                      <a:r>
                        <a:rPr lang="en-US" altLang="ja-JP" sz="1100" b="0" i="0" u="none" strike="noStrike" dirty="0">
                          <a:solidFill>
                            <a:srgbClr val="FF0000"/>
                          </a:solidFill>
                          <a:effectLst/>
                          <a:latin typeface="BIZ UDゴシック" panose="020B0400000000000000" pitchFamily="49" charset="-128"/>
                          <a:ea typeface="BIZ UDゴシック" panose="020B0400000000000000" pitchFamily="49" charset="-128"/>
                        </a:rPr>
                        <a:t>)</a:t>
                      </a:r>
                      <a:endParaRPr lang="ja-JP" altLang="en-US" sz="1100" b="0" i="0" u="none" strike="noStrike" dirty="0">
                        <a:solidFill>
                          <a:srgbClr val="FF0000"/>
                        </a:solidFill>
                        <a:effectLst/>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ja-JP" altLang="en-US" sz="1100" b="1" u="sng" strike="noStrike" dirty="0">
                          <a:effectLst/>
                          <a:latin typeface="BIZ UDゴシック" panose="020B0400000000000000" pitchFamily="49" charset="-128"/>
                          <a:ea typeface="BIZ UDゴシック" panose="020B0400000000000000" pitchFamily="49" charset="-128"/>
                        </a:rPr>
                        <a:t>市街地と山間部で求められるサービス水準が異なる</a:t>
                      </a:r>
                      <a:endParaRPr lang="ja-JP" altLang="en-US" sz="11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8112083"/>
                  </a:ext>
                </a:extLst>
              </a:tr>
            </a:tbl>
          </a:graphicData>
        </a:graphic>
      </p:graphicFrame>
      <p:sp>
        <p:nvSpPr>
          <p:cNvPr id="14" name="矢印: 右 13">
            <a:extLst>
              <a:ext uri="{FF2B5EF4-FFF2-40B4-BE49-F238E27FC236}">
                <a16:creationId xmlns:a16="http://schemas.microsoft.com/office/drawing/2014/main" id="{FDCE4497-1C15-5E09-D8F5-E2BD15E88CF1}"/>
              </a:ext>
            </a:extLst>
          </p:cNvPr>
          <p:cNvSpPr/>
          <p:nvPr/>
        </p:nvSpPr>
        <p:spPr>
          <a:xfrm>
            <a:off x="4889556" y="3848015"/>
            <a:ext cx="266588" cy="1243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Text Box 5">
            <a:extLst>
              <a:ext uri="{FF2B5EF4-FFF2-40B4-BE49-F238E27FC236}">
                <a16:creationId xmlns:a16="http://schemas.microsoft.com/office/drawing/2014/main" id="{F9B979FA-EE06-F77F-4AEE-29728FC93B1B}"/>
              </a:ext>
            </a:extLst>
          </p:cNvPr>
          <p:cNvSpPr txBox="1">
            <a:spLocks noChangeArrowheads="1"/>
          </p:cNvSpPr>
          <p:nvPr/>
        </p:nvSpPr>
        <p:spPr bwMode="auto">
          <a:xfrm>
            <a:off x="60324" y="2178639"/>
            <a:ext cx="47275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◇現行計画（社会的影響度）</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7" name="Text Box 5">
            <a:extLst>
              <a:ext uri="{FF2B5EF4-FFF2-40B4-BE49-F238E27FC236}">
                <a16:creationId xmlns:a16="http://schemas.microsoft.com/office/drawing/2014/main" id="{0CD61602-9D1E-059E-80D0-6D42E0C77D47}"/>
              </a:ext>
            </a:extLst>
          </p:cNvPr>
          <p:cNvSpPr txBox="1">
            <a:spLocks noChangeArrowheads="1"/>
          </p:cNvSpPr>
          <p:nvPr/>
        </p:nvSpPr>
        <p:spPr bwMode="auto">
          <a:xfrm>
            <a:off x="5156143" y="2178639"/>
            <a:ext cx="37103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◇改定案（分類</a:t>
            </a:r>
            <a:r>
              <a:rPr lang="ja-JP" altLang="en-US" sz="1600">
                <a:latin typeface="BIZ UDゴシック" panose="020B0400000000000000" pitchFamily="49" charset="-128"/>
                <a:ea typeface="BIZ UDゴシック" panose="020B0400000000000000" pitchFamily="49" charset="-128"/>
              </a:rPr>
              <a:t>Ｂ・Ｃ</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DA9D329F-6205-2E8E-0D84-841607B6DBBC}"/>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道路分類の設定</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4377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26</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３）目標管理水準の検討（舗装）</a:t>
            </a:r>
          </a:p>
        </p:txBody>
      </p:sp>
      <p:sp>
        <p:nvSpPr>
          <p:cNvPr id="4" name="コンテンツ プレースホルダー 2">
            <a:extLst>
              <a:ext uri="{FF2B5EF4-FFF2-40B4-BE49-F238E27FC236}">
                <a16:creationId xmlns:a16="http://schemas.microsoft.com/office/drawing/2014/main" id="{42EBDBC2-DE2E-C186-A656-9785D55F970B}"/>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3-1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管理水準別のＬＣＣ算出結果</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3" name="表 12">
            <a:extLst>
              <a:ext uri="{FF2B5EF4-FFF2-40B4-BE49-F238E27FC236}">
                <a16:creationId xmlns:a16="http://schemas.microsoft.com/office/drawing/2014/main" id="{1F6DA7BE-B39C-DA54-1BD6-AD80F59C7E92}"/>
              </a:ext>
            </a:extLst>
          </p:cNvPr>
          <p:cNvGraphicFramePr>
            <a:graphicFrameLocks noGrp="1"/>
          </p:cNvGraphicFramePr>
          <p:nvPr/>
        </p:nvGraphicFramePr>
        <p:xfrm>
          <a:off x="4749800" y="4970837"/>
          <a:ext cx="3954585" cy="1387729"/>
        </p:xfrm>
        <a:graphic>
          <a:graphicData uri="http://schemas.openxmlformats.org/drawingml/2006/table">
            <a:tbl>
              <a:tblPr firstRow="1" bandRow="1">
                <a:tableStyleId>{5C22544A-7EE6-4342-B048-85BDC9FD1C3A}</a:tableStyleId>
              </a:tblPr>
              <a:tblGrid>
                <a:gridCol w="263545">
                  <a:extLst>
                    <a:ext uri="{9D8B030D-6E8A-4147-A177-3AD203B41FA5}">
                      <a16:colId xmlns:a16="http://schemas.microsoft.com/office/drawing/2014/main" val="1758976962"/>
                    </a:ext>
                  </a:extLst>
                </a:gridCol>
                <a:gridCol w="764723">
                  <a:extLst>
                    <a:ext uri="{9D8B030D-6E8A-4147-A177-3AD203B41FA5}">
                      <a16:colId xmlns:a16="http://schemas.microsoft.com/office/drawing/2014/main" val="1652035342"/>
                    </a:ext>
                  </a:extLst>
                </a:gridCol>
                <a:gridCol w="907395">
                  <a:extLst>
                    <a:ext uri="{9D8B030D-6E8A-4147-A177-3AD203B41FA5}">
                      <a16:colId xmlns:a16="http://schemas.microsoft.com/office/drawing/2014/main" val="625588993"/>
                    </a:ext>
                  </a:extLst>
                </a:gridCol>
                <a:gridCol w="544057">
                  <a:extLst>
                    <a:ext uri="{9D8B030D-6E8A-4147-A177-3AD203B41FA5}">
                      <a16:colId xmlns:a16="http://schemas.microsoft.com/office/drawing/2014/main" val="2332896652"/>
                    </a:ext>
                  </a:extLst>
                </a:gridCol>
                <a:gridCol w="544057">
                  <a:extLst>
                    <a:ext uri="{9D8B030D-6E8A-4147-A177-3AD203B41FA5}">
                      <a16:colId xmlns:a16="http://schemas.microsoft.com/office/drawing/2014/main" val="1055990766"/>
                    </a:ext>
                  </a:extLst>
                </a:gridCol>
                <a:gridCol w="544057">
                  <a:extLst>
                    <a:ext uri="{9D8B030D-6E8A-4147-A177-3AD203B41FA5}">
                      <a16:colId xmlns:a16="http://schemas.microsoft.com/office/drawing/2014/main" val="3945407488"/>
                    </a:ext>
                  </a:extLst>
                </a:gridCol>
                <a:gridCol w="386751">
                  <a:extLst>
                    <a:ext uri="{9D8B030D-6E8A-4147-A177-3AD203B41FA5}">
                      <a16:colId xmlns:a16="http://schemas.microsoft.com/office/drawing/2014/main" val="2015154319"/>
                    </a:ext>
                  </a:extLst>
                </a:gridCol>
              </a:tblGrid>
              <a:tr h="210580">
                <a:tc rowSpan="2">
                  <a:txBody>
                    <a:bodyPr/>
                    <a:lstStyle/>
                    <a:p>
                      <a:pPr algn="ctr"/>
                      <a:r>
                        <a:rPr kumimoji="1" lang="ja-JP" altLang="en-US" sz="1100">
                          <a:latin typeface="BIZ UDゴシック" panose="020B0400000000000000" pitchFamily="49" charset="-128"/>
                          <a:ea typeface="BIZ UDゴシック" panose="020B0400000000000000" pitchFamily="49" charset="-128"/>
                        </a:rPr>
                        <a:t>　</a:t>
                      </a:r>
                    </a:p>
                  </a:txBody>
                  <a:tcPr anchor="ctr"/>
                </a:tc>
                <a:tc rowSpan="2">
                  <a:txBody>
                    <a:bodyPr/>
                    <a:lstStyle/>
                    <a:p>
                      <a:pPr algn="ctr"/>
                      <a:r>
                        <a:rPr kumimoji="1" lang="ja-JP" altLang="en-US" sz="1000">
                          <a:latin typeface="BIZ UDゴシック" panose="020B0400000000000000" pitchFamily="49" charset="-128"/>
                          <a:ea typeface="BIZ UDゴシック" panose="020B0400000000000000" pitchFamily="49" charset="-128"/>
                        </a:rPr>
                        <a:t>管理</a:t>
                      </a:r>
                      <a:endParaRPr kumimoji="1" lang="en-US" altLang="ja-JP" sz="1000">
                        <a:latin typeface="BIZ UDゴシック" panose="020B0400000000000000" pitchFamily="49" charset="-128"/>
                        <a:ea typeface="BIZ UDゴシック" panose="020B0400000000000000" pitchFamily="49" charset="-128"/>
                      </a:endParaRPr>
                    </a:p>
                    <a:p>
                      <a:pPr algn="ctr"/>
                      <a:r>
                        <a:rPr kumimoji="1" lang="ja-JP" altLang="en-US" sz="1000">
                          <a:latin typeface="BIZ UDゴシック" panose="020B0400000000000000" pitchFamily="49" charset="-128"/>
                          <a:ea typeface="BIZ UDゴシック" panose="020B0400000000000000" pitchFamily="49" charset="-128"/>
                        </a:rPr>
                        <a:t>水準</a:t>
                      </a:r>
                    </a:p>
                  </a:txBody>
                  <a:tcPr anchor="ctr"/>
                </a:tc>
                <a:tc rowSpan="2">
                  <a:txBody>
                    <a:bodyPr/>
                    <a:lstStyle/>
                    <a:p>
                      <a:pPr algn="ctr" fontAlgn="ctr"/>
                      <a:r>
                        <a:rPr lang="ja-JP" altLang="en-US" sz="1000" u="none" strike="noStrike">
                          <a:effectLst/>
                          <a:latin typeface="BIZ UDゴシック" panose="020B0400000000000000" pitchFamily="49" charset="-128"/>
                          <a:ea typeface="BIZ UDゴシック" panose="020B0400000000000000" pitchFamily="49" charset="-128"/>
                        </a:rPr>
                        <a:t>工法</a:t>
                      </a:r>
                      <a:endPar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gridSpan="3">
                  <a:txBody>
                    <a:bodyPr/>
                    <a:lstStyle/>
                    <a:p>
                      <a:pPr algn="ctr" fontAlgn="ctr"/>
                      <a:r>
                        <a:rPr lang="ja-JP" altLang="en-US" sz="1100" u="none" strike="noStrike">
                          <a:effectLst/>
                          <a:latin typeface="BIZ UDゴシック" panose="020B0400000000000000" pitchFamily="49" charset="-128"/>
                          <a:ea typeface="BIZ UDゴシック" panose="020B0400000000000000" pitchFamily="49" charset="-128"/>
                        </a:rPr>
                        <a:t>修繕サイクル</a:t>
                      </a:r>
                      <a:r>
                        <a:rPr lang="en-US" altLang="ja-JP" sz="1100" u="none" strike="noStrike" baseline="30000">
                          <a:effectLst/>
                          <a:latin typeface="BIZ UDゴシック" panose="020B0400000000000000" pitchFamily="49" charset="-128"/>
                          <a:ea typeface="BIZ UDゴシック" panose="020B0400000000000000" pitchFamily="49" charset="-128"/>
                        </a:rPr>
                        <a:t>※</a:t>
                      </a:r>
                      <a:endParaRPr lang="en-US" sz="1100" b="0" i="0" u="none" strike="noStrike" baseline="3000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000">
                          <a:latin typeface="BIZ UDゴシック" panose="020B0400000000000000" pitchFamily="49" charset="-128"/>
                          <a:ea typeface="BIZ UDゴシック" panose="020B0400000000000000" pitchFamily="49" charset="-128"/>
                        </a:rPr>
                        <a:t>算定</a:t>
                      </a:r>
                      <a:endParaRPr kumimoji="1" lang="en-US" altLang="ja-JP" sz="1000">
                        <a:latin typeface="BIZ UDゴシック" panose="020B0400000000000000" pitchFamily="49" charset="-128"/>
                        <a:ea typeface="BIZ UDゴシック" panose="020B0400000000000000" pitchFamily="49" charset="-128"/>
                      </a:endParaRPr>
                    </a:p>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000">
                          <a:latin typeface="BIZ UDゴシック" panose="020B0400000000000000" pitchFamily="49" charset="-128"/>
                          <a:ea typeface="BIZ UDゴシック" panose="020B0400000000000000" pitchFamily="49" charset="-128"/>
                        </a:rPr>
                        <a:t>期間</a:t>
                      </a:r>
                    </a:p>
                  </a:txBody>
                  <a:tcPr marL="0" marR="0" marT="0"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94816958"/>
                  </a:ext>
                </a:extLst>
              </a:tr>
              <a:tr h="331885">
                <a:tc vMerge="1">
                  <a:txBody>
                    <a:bodyPr/>
                    <a:lstStyle/>
                    <a:p>
                      <a:endParaRPr kumimoji="1" lang="ja-JP" altLang="en-US"/>
                    </a:p>
                  </a:txBody>
                  <a:tcPr/>
                </a:tc>
                <a:tc vMerge="1">
                  <a:txBody>
                    <a:bodyPr/>
                    <a:lstStyle/>
                    <a:p>
                      <a:pPr algn="ctr"/>
                      <a:endParaRPr kumimoji="1" lang="ja-JP" altLang="en-US" sz="1200">
                        <a:latin typeface="BIZ UDゴシック" panose="020B0400000000000000" pitchFamily="49" charset="-128"/>
                        <a:ea typeface="BIZ UDゴシック" panose="020B0400000000000000" pitchFamily="49" charset="-128"/>
                      </a:endParaRPr>
                    </a:p>
                  </a:txBody>
                  <a:tcPr anchor="ctr"/>
                </a:tc>
                <a:tc vMerge="1">
                  <a:txBody>
                    <a:bodyPr/>
                    <a:lstStyle/>
                    <a:p>
                      <a:pPr algn="ctr" fontAlgn="ct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b="1" u="none" strike="noStrike">
                          <a:solidFill>
                            <a:schemeClr val="bg1"/>
                          </a:solidFill>
                          <a:effectLst/>
                          <a:latin typeface="BIZ UDゴシック" panose="020B0400000000000000" pitchFamily="49" charset="-128"/>
                          <a:ea typeface="BIZ UDゴシック" panose="020B0400000000000000" pitchFamily="49" charset="-128"/>
                        </a:rPr>
                        <a:t>N6</a:t>
                      </a:r>
                      <a:r>
                        <a:rPr lang="ja-JP" altLang="en-US" sz="1000" b="1" u="none" strike="noStrike">
                          <a:solidFill>
                            <a:schemeClr val="bg1"/>
                          </a:solidFill>
                          <a:effectLst/>
                          <a:latin typeface="BIZ UDゴシック" panose="020B0400000000000000" pitchFamily="49" charset="-128"/>
                          <a:ea typeface="BIZ UDゴシック" panose="020B0400000000000000" pitchFamily="49" charset="-128"/>
                        </a:rPr>
                        <a:t>交通</a:t>
                      </a:r>
                      <a:endParaRPr lang="en-US" altLang="ja-JP" sz="1000" b="1" u="none" strike="noStrike">
                        <a:solidFill>
                          <a:schemeClr val="bg1"/>
                        </a:solidFill>
                        <a:effectLst/>
                        <a:latin typeface="BIZ UDゴシック" panose="020B0400000000000000" pitchFamily="49" charset="-128"/>
                        <a:ea typeface="BIZ UDゴシック" panose="020B0400000000000000" pitchFamily="49" charset="-128"/>
                      </a:endParaRPr>
                    </a:p>
                    <a:p>
                      <a:pPr algn="ctr" fontAlgn="ctr"/>
                      <a:r>
                        <a:rPr lang="ja-JP" altLang="en-US" sz="1000" b="1" u="none" strike="noStrike">
                          <a:solidFill>
                            <a:schemeClr val="bg1"/>
                          </a:solidFill>
                          <a:effectLst/>
                          <a:latin typeface="BIZ UDゴシック" panose="020B0400000000000000" pitchFamily="49" charset="-128"/>
                          <a:ea typeface="BIZ UDゴシック" panose="020B0400000000000000" pitchFamily="49" charset="-128"/>
                        </a:rPr>
                        <a:t>以上</a:t>
                      </a:r>
                      <a:endParaRPr lang="en-US" sz="1000" b="1" i="0" u="none" strike="noStrike">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en-US" altLang="ja-JP" sz="1000" b="1" i="0" u="none" strike="noStrike">
                          <a:solidFill>
                            <a:schemeClr val="bg1"/>
                          </a:solidFill>
                          <a:effectLst/>
                          <a:latin typeface="BIZ UDゴシック" panose="020B0400000000000000" pitchFamily="49" charset="-128"/>
                          <a:ea typeface="BIZ UDゴシック" panose="020B0400000000000000" pitchFamily="49" charset="-128"/>
                        </a:rPr>
                        <a:t>N5</a:t>
                      </a:r>
                      <a:r>
                        <a:rPr lang="ja-JP" altLang="en-US" sz="1000" b="1" i="0" u="none" strike="noStrike">
                          <a:solidFill>
                            <a:schemeClr val="bg1"/>
                          </a:solidFill>
                          <a:effectLst/>
                          <a:latin typeface="BIZ UDゴシック" panose="020B0400000000000000" pitchFamily="49" charset="-128"/>
                          <a:ea typeface="BIZ UDゴシック" panose="020B0400000000000000" pitchFamily="49" charset="-128"/>
                        </a:rPr>
                        <a:t>交通</a:t>
                      </a:r>
                      <a:endParaRPr lang="en-US" sz="1000" b="1" i="0" u="none" strike="noStrike">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algn="ctr" fontAlgn="ctr"/>
                      <a:r>
                        <a:rPr lang="en-US" altLang="ja-JP" sz="1000" b="1" i="0" u="none" strike="noStrike">
                          <a:solidFill>
                            <a:schemeClr val="bg1"/>
                          </a:solidFill>
                          <a:effectLst/>
                          <a:latin typeface="BIZ UDゴシック" panose="020B0400000000000000" pitchFamily="49" charset="-128"/>
                          <a:ea typeface="BIZ UDゴシック" panose="020B0400000000000000" pitchFamily="49" charset="-128"/>
                        </a:rPr>
                        <a:t>N4</a:t>
                      </a:r>
                      <a:r>
                        <a:rPr lang="ja-JP" altLang="en-US" sz="1000" b="1" i="0" u="none" strike="noStrike">
                          <a:solidFill>
                            <a:schemeClr val="bg1"/>
                          </a:solidFill>
                          <a:effectLst/>
                          <a:latin typeface="BIZ UDゴシック" panose="020B0400000000000000" pitchFamily="49" charset="-128"/>
                          <a:ea typeface="BIZ UDゴシック" panose="020B0400000000000000" pitchFamily="49" charset="-128"/>
                        </a:rPr>
                        <a:t>交通</a:t>
                      </a:r>
                      <a:endParaRPr lang="en-US" altLang="ja-JP" sz="1000" b="1" i="0" u="none" strike="noStrike">
                        <a:solidFill>
                          <a:schemeClr val="bg1"/>
                        </a:solidFill>
                        <a:effectLst/>
                        <a:latin typeface="BIZ UDゴシック" panose="020B0400000000000000" pitchFamily="49" charset="-128"/>
                        <a:ea typeface="BIZ UDゴシック" panose="020B0400000000000000" pitchFamily="49" charset="-128"/>
                      </a:endParaRPr>
                    </a:p>
                    <a:p>
                      <a:pPr algn="ctr" fontAlgn="ctr"/>
                      <a:r>
                        <a:rPr lang="ja-JP" altLang="en-US" sz="1000" b="1" i="0" u="none" strike="noStrike">
                          <a:solidFill>
                            <a:schemeClr val="bg1"/>
                          </a:solidFill>
                          <a:effectLst/>
                          <a:latin typeface="BIZ UDゴシック" panose="020B0400000000000000" pitchFamily="49" charset="-128"/>
                          <a:ea typeface="BIZ UDゴシック" panose="020B0400000000000000" pitchFamily="49" charset="-128"/>
                        </a:rPr>
                        <a:t>以下</a:t>
                      </a:r>
                      <a:endParaRPr lang="en-US" sz="1000" b="1" i="0" u="none" strike="noStrike">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kumimoji="1" lang="ja-JP" altLang="en-US"/>
                    </a:p>
                  </a:txBody>
                  <a:tcPr/>
                </a:tc>
                <a:extLst>
                  <a:ext uri="{0D108BD9-81ED-4DB2-BD59-A6C34878D82A}">
                    <a16:rowId xmlns:a16="http://schemas.microsoft.com/office/drawing/2014/main" val="1261081334"/>
                  </a:ext>
                </a:extLst>
              </a:tr>
              <a:tr h="211316">
                <a:tc>
                  <a:txBody>
                    <a:bodyPr/>
                    <a:lstStyle/>
                    <a:p>
                      <a:pPr algn="ctr" fontAlgn="ctr"/>
                      <a:r>
                        <a:rPr lang="ja-JP" altLang="en-US" sz="1000" u="none" strike="noStrike">
                          <a:effectLst/>
                          <a:latin typeface="BIZ UDゴシック" panose="020B0400000000000000" pitchFamily="49" charset="-128"/>
                          <a:ea typeface="BIZ UDゴシック" panose="020B0400000000000000" pitchFamily="49" charset="-128"/>
                        </a:rPr>
                        <a:t>①</a:t>
                      </a:r>
                      <a:endParaRPr lang="en-US"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az-Cyrl-AZ" sz="1000" u="none" strike="noStrike">
                          <a:effectLst/>
                          <a:latin typeface="BIZ UDゴシック" panose="020B0400000000000000" pitchFamily="49" charset="-128"/>
                          <a:ea typeface="BIZ UDゴシック" panose="020B0400000000000000" pitchFamily="49" charset="-128"/>
                        </a:rPr>
                        <a:t>М</a:t>
                      </a:r>
                      <a:r>
                        <a:rPr lang="en-US" sz="1000" u="none" strike="noStrike">
                          <a:effectLst/>
                          <a:latin typeface="BIZ UDゴシック" panose="020B0400000000000000" pitchFamily="49" charset="-128"/>
                          <a:ea typeface="BIZ UDゴシック" panose="020B0400000000000000" pitchFamily="49" charset="-128"/>
                        </a:rPr>
                        <a:t>ＣＩ５</a:t>
                      </a: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a:t>
                      </a:r>
                      <a:r>
                        <a:rPr lang="ja-JP" altLang="en-US" sz="1000" u="none" strike="noStrike">
                          <a:effectLst/>
                          <a:latin typeface="BIZ UDゴシック" panose="020B0400000000000000" pitchFamily="49" charset="-128"/>
                          <a:ea typeface="BIZ UDゴシック" panose="020B0400000000000000" pitchFamily="49" charset="-128"/>
                        </a:rPr>
                        <a:t>層切削</a:t>
                      </a:r>
                      <a:r>
                        <a:rPr lang="en-US" altLang="ja-JP" sz="1000" u="none" strike="noStrike">
                          <a:effectLst/>
                          <a:latin typeface="BIZ UDゴシック" panose="020B0400000000000000" pitchFamily="49" charset="-128"/>
                          <a:ea typeface="BIZ UDゴシック" panose="020B0400000000000000" pitchFamily="49" charset="-128"/>
                        </a:rPr>
                        <a:t>О</a:t>
                      </a:r>
                      <a:r>
                        <a:rPr lang="ja-JP" altLang="en-US" sz="1000" u="none" strike="noStrike">
                          <a:effectLst/>
                          <a:latin typeface="BIZ UDゴシック" panose="020B0400000000000000" pitchFamily="49" charset="-128"/>
                          <a:ea typeface="BIZ UDゴシック" panose="020B0400000000000000" pitchFamily="49" charset="-128"/>
                        </a:rPr>
                        <a:t>Ｌ</a:t>
                      </a:r>
                      <a:endParaRPr 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10</a:t>
                      </a:r>
                      <a:r>
                        <a:rPr lang="ja-JP" altLang="en-US" sz="1000" u="none" strike="noStrike">
                          <a:effectLst/>
                          <a:latin typeface="BIZ UDゴシック" panose="020B0400000000000000" pitchFamily="49" charset="-128"/>
                          <a:ea typeface="BIZ UDゴシック" panose="020B0400000000000000" pitchFamily="49" charset="-128"/>
                        </a:rPr>
                        <a:t>年</a:t>
                      </a:r>
                      <a:r>
                        <a:rPr lang="en-US" altLang="ja-JP" sz="1000" u="none" strike="noStrike">
                          <a:effectLst/>
                          <a:latin typeface="BIZ UDゴシック" panose="020B0400000000000000" pitchFamily="49" charset="-128"/>
                          <a:ea typeface="BIZ UDゴシック" panose="020B0400000000000000" pitchFamily="49" charset="-128"/>
                        </a:rPr>
                        <a:t>  </a:t>
                      </a: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11</a:t>
                      </a:r>
                      <a:r>
                        <a:rPr lang="ja-JP" altLang="en-US" sz="1000" u="none" strike="noStrike">
                          <a:effectLst/>
                          <a:latin typeface="BIZ UDゴシック" panose="020B0400000000000000" pitchFamily="49" charset="-128"/>
                          <a:ea typeface="BIZ UDゴシック" panose="020B0400000000000000" pitchFamily="49" charset="-128"/>
                        </a:rPr>
                        <a:t>年</a:t>
                      </a:r>
                      <a:endParaRPr lang="en-US" altLang="ja-JP"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13</a:t>
                      </a:r>
                      <a:r>
                        <a:rPr lang="ja-JP" altLang="en-US" sz="1000" u="none" strike="noStrike">
                          <a:effectLst/>
                          <a:latin typeface="BIZ UDゴシック" panose="020B0400000000000000" pitchFamily="49" charset="-128"/>
                          <a:ea typeface="BIZ UDゴシック" panose="020B0400000000000000" pitchFamily="49" charset="-128"/>
                        </a:rPr>
                        <a:t>年</a:t>
                      </a:r>
                      <a:endParaRPr lang="en-US" altLang="ja-JP"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rowSpan="4">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u="none" strike="noStrike">
                          <a:effectLst/>
                          <a:latin typeface="BIZ UDゴシック" panose="020B0400000000000000" pitchFamily="49" charset="-128"/>
                          <a:ea typeface="BIZ UDゴシック" panose="020B0400000000000000" pitchFamily="49" charset="-128"/>
                        </a:rPr>
                        <a:t>50</a:t>
                      </a:r>
                      <a:r>
                        <a:rPr lang="ja-JP" altLang="en-US" sz="1000" u="none" strike="noStrike">
                          <a:effectLst/>
                          <a:latin typeface="BIZ UDゴシック" panose="020B0400000000000000" pitchFamily="49" charset="-128"/>
                          <a:ea typeface="BIZ UDゴシック" panose="020B0400000000000000" pitchFamily="49" charset="-128"/>
                        </a:rPr>
                        <a:t>年</a:t>
                      </a:r>
                      <a:endParaRPr lang="en-US" altLang="ja-JP" sz="1000" u="none" strike="noStrike">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898902215"/>
                  </a:ext>
                </a:extLst>
              </a:tr>
              <a:tr h="211316">
                <a:tc>
                  <a:txBody>
                    <a:bodyPr/>
                    <a:lstStyle/>
                    <a:p>
                      <a:pPr algn="ctr" fontAlgn="ctr"/>
                      <a:r>
                        <a:rPr lang="ja-JP" altLang="en-US" sz="1000" u="none" strike="noStrike">
                          <a:effectLst/>
                          <a:latin typeface="BIZ UDゴシック" panose="020B0400000000000000" pitchFamily="49" charset="-128"/>
                          <a:ea typeface="BIZ UDゴシック" panose="020B0400000000000000" pitchFamily="49" charset="-128"/>
                        </a:rPr>
                        <a:t>②</a:t>
                      </a:r>
                      <a:endParaRPr lang="en-US"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az-Cyrl-AZ" altLang="ja-JP" sz="1000" u="none" strike="noStrike">
                          <a:effectLst/>
                          <a:latin typeface="BIZ UDゴシック" panose="020B0400000000000000" pitchFamily="49" charset="-128"/>
                          <a:ea typeface="BIZ UDゴシック" panose="020B0400000000000000" pitchFamily="49" charset="-128"/>
                        </a:rPr>
                        <a:t>М</a:t>
                      </a:r>
                      <a:r>
                        <a:rPr lang="en-US" altLang="ja-JP" sz="1000" u="none" strike="noStrike">
                          <a:effectLst/>
                          <a:latin typeface="BIZ UDゴシック" panose="020B0400000000000000" pitchFamily="49" charset="-128"/>
                          <a:ea typeface="BIZ UDゴシック" panose="020B0400000000000000" pitchFamily="49" charset="-128"/>
                        </a:rPr>
                        <a:t>ＣＩ</a:t>
                      </a:r>
                      <a:r>
                        <a:rPr lang="ja-JP" altLang="en-US" sz="1000" u="none" strike="noStrike">
                          <a:effectLst/>
                          <a:latin typeface="BIZ UDゴシック" panose="020B0400000000000000" pitchFamily="49" charset="-128"/>
                          <a:ea typeface="BIZ UDゴシック" panose="020B0400000000000000" pitchFamily="49" charset="-128"/>
                        </a:rPr>
                        <a:t>４</a:t>
                      </a:r>
                      <a:endParaRPr lang="en-US" altLang="ja-JP"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a:t>
                      </a:r>
                      <a:r>
                        <a:rPr lang="ja-JP" altLang="en-US" sz="1000" u="none" strike="noStrike">
                          <a:effectLst/>
                          <a:latin typeface="BIZ UDゴシック" panose="020B0400000000000000" pitchFamily="49" charset="-128"/>
                          <a:ea typeface="BIZ UDゴシック" panose="020B0400000000000000" pitchFamily="49" charset="-128"/>
                        </a:rPr>
                        <a:t>層切削</a:t>
                      </a:r>
                      <a:r>
                        <a:rPr lang="en-US" altLang="ja-JP" sz="1000" u="none" strike="noStrike">
                          <a:effectLst/>
                          <a:latin typeface="BIZ UDゴシック" panose="020B0400000000000000" pitchFamily="49" charset="-128"/>
                          <a:ea typeface="BIZ UDゴシック" panose="020B0400000000000000" pitchFamily="49" charset="-128"/>
                        </a:rPr>
                        <a:t>О</a:t>
                      </a:r>
                      <a:r>
                        <a:rPr lang="ja-JP" altLang="en-US" sz="1000" u="none" strike="noStrike">
                          <a:effectLst/>
                          <a:latin typeface="BIZ UDゴシック" panose="020B0400000000000000" pitchFamily="49" charset="-128"/>
                          <a:ea typeface="BIZ UDゴシック" panose="020B0400000000000000" pitchFamily="49" charset="-128"/>
                        </a:rPr>
                        <a:t>Ｌ</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16</a:t>
                      </a:r>
                      <a:r>
                        <a:rPr lang="ja-JP" altLang="en-US" sz="1000" u="none" strike="noStrike">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19</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23</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vMerge="1">
                  <a:txBody>
                    <a:bodyPr/>
                    <a:lstStyle/>
                    <a:p>
                      <a:pPr algn="ctr" fontAlgn="ct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1971906252"/>
                  </a:ext>
                </a:extLst>
              </a:tr>
              <a:tr h="211316">
                <a:tc>
                  <a:txBody>
                    <a:bodyPr/>
                    <a:lstStyle/>
                    <a:p>
                      <a:pPr algn="ctr" fontAlgn="ctr"/>
                      <a:r>
                        <a:rPr lang="ja-JP" altLang="en-US" sz="1000" u="none" strike="noStrike">
                          <a:effectLst/>
                          <a:latin typeface="BIZ UDゴシック" panose="020B0400000000000000" pitchFamily="49" charset="-128"/>
                          <a:ea typeface="BIZ UDゴシック" panose="020B0400000000000000" pitchFamily="49" charset="-128"/>
                        </a:rPr>
                        <a:t>③</a:t>
                      </a:r>
                      <a:endParaRPr lang="en-US"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az-Cyrl-AZ" altLang="ja-JP" sz="1000" u="none" strike="noStrike">
                          <a:effectLst/>
                          <a:latin typeface="BIZ UDゴシック" panose="020B0400000000000000" pitchFamily="49" charset="-128"/>
                          <a:ea typeface="BIZ UDゴシック" panose="020B0400000000000000" pitchFamily="49" charset="-128"/>
                        </a:rPr>
                        <a:t>М</a:t>
                      </a:r>
                      <a:r>
                        <a:rPr lang="en-US" altLang="ja-JP" sz="1000" u="none" strike="noStrike">
                          <a:effectLst/>
                          <a:latin typeface="BIZ UDゴシック" panose="020B0400000000000000" pitchFamily="49" charset="-128"/>
                          <a:ea typeface="BIZ UDゴシック" panose="020B0400000000000000" pitchFamily="49" charset="-128"/>
                        </a:rPr>
                        <a:t>ＣＩ</a:t>
                      </a:r>
                      <a:r>
                        <a:rPr lang="ja-JP" altLang="en-US" sz="1000" u="none" strike="noStrike">
                          <a:effectLst/>
                          <a:latin typeface="BIZ UDゴシック" panose="020B0400000000000000" pitchFamily="49" charset="-128"/>
                          <a:ea typeface="BIZ UDゴシック" panose="020B0400000000000000" pitchFamily="49" charset="-128"/>
                        </a:rPr>
                        <a:t>３</a:t>
                      </a:r>
                    </a:p>
                  </a:txBody>
                  <a:tcPr marL="0" marR="0" marT="0" marB="0" anchor="ctr"/>
                </a:tc>
                <a:tc>
                  <a:txBody>
                    <a:bodyPr/>
                    <a:lstStyle/>
                    <a:p>
                      <a:pPr algn="ctr" fontAlgn="ctr"/>
                      <a:r>
                        <a:rPr lang="en-US" altLang="ja-JP" sz="1000" u="none" strike="noStrike">
                          <a:effectLst/>
                          <a:latin typeface="BIZ UDゴシック" panose="020B0400000000000000" pitchFamily="49" charset="-128"/>
                          <a:ea typeface="BIZ UDゴシック" panose="020B0400000000000000" pitchFamily="49" charset="-128"/>
                        </a:rPr>
                        <a:t>2</a:t>
                      </a:r>
                      <a:r>
                        <a:rPr lang="ja-JP" altLang="en-US" sz="1000" u="none" strike="noStrike">
                          <a:effectLst/>
                          <a:latin typeface="BIZ UDゴシック" panose="020B0400000000000000" pitchFamily="49" charset="-128"/>
                          <a:ea typeface="BIZ UDゴシック" panose="020B0400000000000000" pitchFamily="49" charset="-128"/>
                        </a:rPr>
                        <a:t>層切削</a:t>
                      </a:r>
                      <a:r>
                        <a:rPr lang="en-US" altLang="ja-JP" sz="1000" u="none" strike="noStrike">
                          <a:effectLst/>
                          <a:latin typeface="BIZ UDゴシック" panose="020B0400000000000000" pitchFamily="49" charset="-128"/>
                          <a:ea typeface="BIZ UDゴシック" panose="020B0400000000000000" pitchFamily="49" charset="-128"/>
                        </a:rPr>
                        <a:t>О</a:t>
                      </a:r>
                      <a:r>
                        <a:rPr lang="ja-JP" altLang="en-US" sz="1000" u="none" strike="noStrike">
                          <a:effectLst/>
                          <a:latin typeface="BIZ UDゴシック" panose="020B0400000000000000" pitchFamily="49" charset="-128"/>
                          <a:ea typeface="BIZ UDゴシック" panose="020B0400000000000000" pitchFamily="49" charset="-128"/>
                        </a:rPr>
                        <a:t>Ｌ</a:t>
                      </a:r>
                      <a:endParaRPr 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u="none" strike="noStrike">
                          <a:effectLst/>
                          <a:latin typeface="BIZ UDゴシック" panose="020B0400000000000000" pitchFamily="49" charset="-128"/>
                          <a:ea typeface="BIZ UDゴシック" panose="020B0400000000000000" pitchFamily="49" charset="-128"/>
                        </a:rPr>
                        <a:t>25</a:t>
                      </a:r>
                      <a:r>
                        <a:rPr lang="ja-JP" altLang="en-US" sz="1000" u="none" strike="noStrike">
                          <a:effectLst/>
                          <a:latin typeface="BIZ UDゴシック" panose="020B0400000000000000" pitchFamily="49" charset="-128"/>
                          <a:ea typeface="BIZ UDゴシック" panose="020B0400000000000000" pitchFamily="49" charset="-128"/>
                        </a:rPr>
                        <a:t>年</a:t>
                      </a:r>
                      <a:r>
                        <a:rPr lang="en-US" altLang="ja-JP" sz="1000" u="none" strike="noStrike">
                          <a:effectLst/>
                          <a:latin typeface="BIZ UDゴシック" panose="020B0400000000000000" pitchFamily="49" charset="-128"/>
                          <a:ea typeface="BIZ UDゴシック" panose="020B0400000000000000" pitchFamily="49" charset="-128"/>
                        </a:rPr>
                        <a:t> </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29</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35</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vMerge="1">
                  <a:txBody>
                    <a:bodyPr/>
                    <a:lstStyle/>
                    <a:p>
                      <a:pPr algn="ctr" fontAlgn="ct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638859018"/>
                  </a:ext>
                </a:extLst>
              </a:tr>
              <a:tr h="211316">
                <a:tc>
                  <a:txBody>
                    <a:bodyPr/>
                    <a:lstStyle/>
                    <a:p>
                      <a:pPr algn="ctr" fontAlgn="ctr"/>
                      <a:r>
                        <a:rPr lang="ja-JP" altLang="en-US" sz="1000" u="none" strike="noStrike">
                          <a:effectLst/>
                          <a:latin typeface="BIZ UDゴシック" panose="020B0400000000000000" pitchFamily="49" charset="-128"/>
                          <a:ea typeface="BIZ UDゴシック" panose="020B0400000000000000" pitchFamily="49" charset="-128"/>
                        </a:rPr>
                        <a:t>④</a:t>
                      </a:r>
                      <a:endParaRPr lang="en-US"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az-Cyrl-AZ" altLang="ja-JP" sz="1000" u="none" strike="noStrike">
                          <a:effectLst/>
                          <a:latin typeface="BIZ UDゴシック" panose="020B0400000000000000" pitchFamily="49" charset="-128"/>
                          <a:ea typeface="BIZ UDゴシック" panose="020B0400000000000000" pitchFamily="49" charset="-128"/>
                        </a:rPr>
                        <a:t>М</a:t>
                      </a:r>
                      <a:r>
                        <a:rPr lang="en-US" altLang="ja-JP" sz="1000" u="none" strike="noStrike">
                          <a:effectLst/>
                          <a:latin typeface="BIZ UDゴシック" panose="020B0400000000000000" pitchFamily="49" charset="-128"/>
                          <a:ea typeface="BIZ UDゴシック" panose="020B0400000000000000" pitchFamily="49" charset="-128"/>
                        </a:rPr>
                        <a:t>ＣＩ</a:t>
                      </a:r>
                      <a:r>
                        <a:rPr lang="ja-JP" altLang="en-US" sz="1000" u="none" strike="noStrike">
                          <a:effectLst/>
                          <a:latin typeface="BIZ UDゴシック" panose="020B0400000000000000" pitchFamily="49" charset="-128"/>
                          <a:ea typeface="BIZ UDゴシック" panose="020B0400000000000000" pitchFamily="49" charset="-128"/>
                        </a:rPr>
                        <a:t>２</a:t>
                      </a:r>
                      <a:endParaRPr lang="en-US" altLang="ja-JP" sz="1000" u="none" strike="noStrike">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打換え</a:t>
                      </a:r>
                      <a:endParaRPr lang="en-US"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u="none" strike="noStrike">
                          <a:effectLst/>
                          <a:latin typeface="BIZ UDゴシック" panose="020B0400000000000000" pitchFamily="49" charset="-128"/>
                          <a:ea typeface="BIZ UDゴシック" panose="020B0400000000000000" pitchFamily="49" charset="-128"/>
                        </a:rPr>
                        <a:t>35</a:t>
                      </a:r>
                      <a:r>
                        <a:rPr lang="ja-JP" altLang="en-US" sz="1000" u="none" strike="noStrike">
                          <a:effectLst/>
                          <a:latin typeface="BIZ UDゴシック" panose="020B0400000000000000" pitchFamily="49" charset="-128"/>
                          <a:ea typeface="BIZ UDゴシック" panose="020B0400000000000000" pitchFamily="49" charset="-128"/>
                        </a:rPr>
                        <a:t>年</a:t>
                      </a:r>
                      <a:r>
                        <a:rPr lang="en-US" altLang="ja-JP" sz="1000" u="none" strike="noStrike">
                          <a:effectLst/>
                          <a:latin typeface="BIZ UDゴシック" panose="020B0400000000000000" pitchFamily="49" charset="-128"/>
                          <a:ea typeface="BIZ UDゴシック" panose="020B0400000000000000" pitchFamily="49" charset="-128"/>
                        </a:rPr>
                        <a:t> </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42</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rPr>
                        <a:t>51</a:t>
                      </a:r>
                      <a:r>
                        <a:rPr lang="ja-JP" altLang="en-US" sz="1000" b="0" i="0" u="none" strike="noStrike">
                          <a:solidFill>
                            <a:srgbClr val="000000"/>
                          </a:solidFill>
                          <a:effectLst/>
                          <a:latin typeface="BIZ UDゴシック" panose="020B0400000000000000" pitchFamily="49" charset="-128"/>
                          <a:ea typeface="BIZ UDゴシック" panose="020B0400000000000000" pitchFamily="49" charset="-128"/>
                        </a:rPr>
                        <a:t>年</a:t>
                      </a:r>
                      <a:endParaRPr lang="en-US" altLang="ja-JP" sz="10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vMerge="1">
                  <a:txBody>
                    <a:bodyPr/>
                    <a:lstStyle/>
                    <a:p>
                      <a:pPr algn="ctr" fontAlgn="ct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184374390"/>
                  </a:ext>
                </a:extLst>
              </a:tr>
            </a:tbl>
          </a:graphicData>
        </a:graphic>
      </p:graphicFrame>
      <p:sp>
        <p:nvSpPr>
          <p:cNvPr id="18" name="Text Box 5">
            <a:extLst>
              <a:ext uri="{FF2B5EF4-FFF2-40B4-BE49-F238E27FC236}">
                <a16:creationId xmlns:a16="http://schemas.microsoft.com/office/drawing/2014/main" id="{84F558D0-432E-244C-45D6-370ED8EC4B3E}"/>
              </a:ext>
            </a:extLst>
          </p:cNvPr>
          <p:cNvSpPr txBox="1">
            <a:spLocks noChangeArrowheads="1"/>
          </p:cNvSpPr>
          <p:nvPr/>
        </p:nvSpPr>
        <p:spPr bwMode="auto">
          <a:xfrm>
            <a:off x="4687098" y="6340674"/>
            <a:ext cx="4017287" cy="25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en-US" altLang="ja-JP"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劣化予測式により設定</a:t>
            </a:r>
            <a:endParaRPr lang="en-US" altLang="ja-JP" sz="10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Text Box 5">
            <a:extLst>
              <a:ext uri="{FF2B5EF4-FFF2-40B4-BE49-F238E27FC236}">
                <a16:creationId xmlns:a16="http://schemas.microsoft.com/office/drawing/2014/main" id="{1CAB2B94-0FCF-95D3-2F5C-6E5201CFE576}"/>
              </a:ext>
            </a:extLst>
          </p:cNvPr>
          <p:cNvSpPr txBox="1">
            <a:spLocks noChangeArrowheads="1"/>
          </p:cNvSpPr>
          <p:nvPr/>
        </p:nvSpPr>
        <p:spPr bwMode="auto">
          <a:xfrm>
            <a:off x="4726764" y="4694392"/>
            <a:ext cx="3651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◇設定条件</a:t>
            </a:r>
            <a:endParaRPr lang="en-US" altLang="ja-JP"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Text Box 5">
            <a:extLst>
              <a:ext uri="{FF2B5EF4-FFF2-40B4-BE49-F238E27FC236}">
                <a16:creationId xmlns:a16="http://schemas.microsoft.com/office/drawing/2014/main" id="{AC9B9253-502A-F528-DB6C-A4798F6E5294}"/>
              </a:ext>
            </a:extLst>
          </p:cNvPr>
          <p:cNvSpPr txBox="1">
            <a:spLocks noChangeArrowheads="1"/>
          </p:cNvSpPr>
          <p:nvPr/>
        </p:nvSpPr>
        <p:spPr bwMode="auto">
          <a:xfrm>
            <a:off x="896083" y="2458764"/>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 分類Ｂの路線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Text Box 5">
            <a:extLst>
              <a:ext uri="{FF2B5EF4-FFF2-40B4-BE49-F238E27FC236}">
                <a16:creationId xmlns:a16="http://schemas.microsoft.com/office/drawing/2014/main" id="{558D6DB7-6A2F-3759-216F-26B3C984DA6B}"/>
              </a:ext>
            </a:extLst>
          </p:cNvPr>
          <p:cNvSpPr txBox="1">
            <a:spLocks noChangeArrowheads="1"/>
          </p:cNvSpPr>
          <p:nvPr/>
        </p:nvSpPr>
        <p:spPr bwMode="auto">
          <a:xfrm>
            <a:off x="5240950" y="2449135"/>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2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Text Box 5">
            <a:extLst>
              <a:ext uri="{FF2B5EF4-FFF2-40B4-BE49-F238E27FC236}">
                <a16:creationId xmlns:a16="http://schemas.microsoft.com/office/drawing/2014/main" id="{5438F5C4-AB2D-86F8-ED93-5D91054B68A9}"/>
              </a:ext>
            </a:extLst>
          </p:cNvPr>
          <p:cNvSpPr txBox="1">
            <a:spLocks noChangeArrowheads="1"/>
          </p:cNvSpPr>
          <p:nvPr/>
        </p:nvSpPr>
        <p:spPr bwMode="auto">
          <a:xfrm>
            <a:off x="896082" y="4546527"/>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3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分類Ｃ２の路線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Text Box 5">
            <a:extLst>
              <a:ext uri="{FF2B5EF4-FFF2-40B4-BE49-F238E27FC236}">
                <a16:creationId xmlns:a16="http://schemas.microsoft.com/office/drawing/2014/main" id="{E298B538-3DE9-78DA-4ACB-C9E7DA37B4A7}"/>
              </a:ext>
            </a:extLst>
          </p:cNvPr>
          <p:cNvSpPr txBox="1">
            <a:spLocks noChangeArrowheads="1"/>
          </p:cNvSpPr>
          <p:nvPr/>
        </p:nvSpPr>
        <p:spPr bwMode="auto">
          <a:xfrm>
            <a:off x="93074" y="1040772"/>
            <a:ext cx="8816623" cy="136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algn="l" eaLnBrk="1" hangingPunct="1">
              <a:lnSpc>
                <a:spcPts val="1800"/>
              </a:lnSpc>
              <a:spcBef>
                <a:spcPts val="40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ＬＣＣ算出にあたり、管理水準別の補修工法は、下記の設定条件のとおりとする。</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1800"/>
              </a:lnSpc>
              <a:spcBef>
                <a:spcPts val="40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補修工法は</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層切削、打換え。修繕サイクルは劣化予測式を活用。算定期間は</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50</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年とする。</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1800"/>
              </a:lnSpc>
              <a:spcBef>
                <a:spcPts val="40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分類Ｂ（図</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）、分類Ｃ１（図</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）では、ＭＣＩ４を管理水準にすることが最も経済的。</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1800"/>
              </a:lnSpc>
              <a:spcBef>
                <a:spcPts val="400"/>
              </a:spcBef>
              <a:buFont typeface="Wingdings" panose="05000000000000000000" pitchFamily="2" charset="2"/>
              <a:buChar char="Ø"/>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分類Ｃ２（図</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）では、ＭＣＩ３とＭＣＩ２がほぼ同水準。ＭＣＩ２では安全上の課題があるため、管理水準はＭＣＩ３とするのが妥当。</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6" name="図 15">
            <a:extLst>
              <a:ext uri="{FF2B5EF4-FFF2-40B4-BE49-F238E27FC236}">
                <a16:creationId xmlns:a16="http://schemas.microsoft.com/office/drawing/2014/main" id="{28A19DAE-7804-AE3E-0FAE-2B7F852CA9B1}"/>
              </a:ext>
            </a:extLst>
          </p:cNvPr>
          <p:cNvPicPr>
            <a:picLocks noChangeAspect="1"/>
          </p:cNvPicPr>
          <p:nvPr/>
        </p:nvPicPr>
        <p:blipFill rotWithShape="1">
          <a:blip r:embed="rId3"/>
          <a:srcRect t="11432"/>
          <a:stretch/>
        </p:blipFill>
        <p:spPr>
          <a:xfrm>
            <a:off x="278372" y="2684193"/>
            <a:ext cx="4127707" cy="1819836"/>
          </a:xfrm>
          <a:prstGeom prst="rect">
            <a:avLst/>
          </a:prstGeom>
        </p:spPr>
      </p:pic>
      <p:pic>
        <p:nvPicPr>
          <p:cNvPr id="17" name="図 16">
            <a:extLst>
              <a:ext uri="{FF2B5EF4-FFF2-40B4-BE49-F238E27FC236}">
                <a16:creationId xmlns:a16="http://schemas.microsoft.com/office/drawing/2014/main" id="{7A539E4C-87C8-4E17-88C6-643D9FD9A567}"/>
              </a:ext>
            </a:extLst>
          </p:cNvPr>
          <p:cNvPicPr>
            <a:picLocks noChangeAspect="1"/>
          </p:cNvPicPr>
          <p:nvPr/>
        </p:nvPicPr>
        <p:blipFill rotWithShape="1">
          <a:blip r:embed="rId4"/>
          <a:srcRect l="1258" t="9208" r="-1258" b="1193"/>
          <a:stretch/>
        </p:blipFill>
        <p:spPr>
          <a:xfrm>
            <a:off x="4737923" y="2704985"/>
            <a:ext cx="4017287" cy="1751578"/>
          </a:xfrm>
          <a:prstGeom prst="rect">
            <a:avLst/>
          </a:prstGeom>
        </p:spPr>
      </p:pic>
      <p:pic>
        <p:nvPicPr>
          <p:cNvPr id="24" name="図 23">
            <a:extLst>
              <a:ext uri="{FF2B5EF4-FFF2-40B4-BE49-F238E27FC236}">
                <a16:creationId xmlns:a16="http://schemas.microsoft.com/office/drawing/2014/main" id="{7A5E0384-CE53-5BE3-54CB-744899BA414C}"/>
              </a:ext>
            </a:extLst>
          </p:cNvPr>
          <p:cNvPicPr>
            <a:picLocks noChangeAspect="1"/>
          </p:cNvPicPr>
          <p:nvPr/>
        </p:nvPicPr>
        <p:blipFill rotWithShape="1">
          <a:blip r:embed="rId5"/>
          <a:srcRect t="9008"/>
          <a:stretch/>
        </p:blipFill>
        <p:spPr>
          <a:xfrm>
            <a:off x="278373" y="4755119"/>
            <a:ext cx="4099187" cy="1786664"/>
          </a:xfrm>
          <a:prstGeom prst="rect">
            <a:avLst/>
          </a:prstGeom>
        </p:spPr>
      </p:pic>
      <p:pic>
        <p:nvPicPr>
          <p:cNvPr id="25" name="図 24">
            <a:extLst>
              <a:ext uri="{FF2B5EF4-FFF2-40B4-BE49-F238E27FC236}">
                <a16:creationId xmlns:a16="http://schemas.microsoft.com/office/drawing/2014/main" id="{26C2D5E0-6694-9B4A-D35D-A3C71C1FE5A4}"/>
              </a:ext>
            </a:extLst>
          </p:cNvPr>
          <p:cNvPicPr>
            <a:picLocks noChangeAspect="1"/>
          </p:cNvPicPr>
          <p:nvPr/>
        </p:nvPicPr>
        <p:blipFill rotWithShape="1">
          <a:blip r:embed="rId6"/>
          <a:srcRect l="73571" t="13665" b="37702"/>
          <a:stretch/>
        </p:blipFill>
        <p:spPr>
          <a:xfrm>
            <a:off x="3533775" y="4729458"/>
            <a:ext cx="789628" cy="696589"/>
          </a:xfrm>
          <a:prstGeom prst="rect">
            <a:avLst/>
          </a:prstGeom>
        </p:spPr>
      </p:pic>
      <p:sp>
        <p:nvSpPr>
          <p:cNvPr id="26" name="吹き出し: 角を丸めた四角形 25">
            <a:extLst>
              <a:ext uri="{FF2B5EF4-FFF2-40B4-BE49-F238E27FC236}">
                <a16:creationId xmlns:a16="http://schemas.microsoft.com/office/drawing/2014/main" id="{52EF36E9-B857-AA5D-1C69-74B5D96A92FF}"/>
              </a:ext>
            </a:extLst>
          </p:cNvPr>
          <p:cNvSpPr/>
          <p:nvPr/>
        </p:nvSpPr>
        <p:spPr>
          <a:xfrm>
            <a:off x="3533776" y="4778934"/>
            <a:ext cx="731956" cy="638375"/>
          </a:xfrm>
          <a:prstGeom prst="wedgeRoundRectCallout">
            <a:avLst>
              <a:gd name="adj1" fmla="val 41036"/>
              <a:gd name="adj2" fmla="val 85424"/>
              <a:gd name="adj3" fmla="val 16667"/>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1D5E1FEC-AAF9-430B-70CC-9A98A13534BC}"/>
              </a:ext>
            </a:extLst>
          </p:cNvPr>
          <p:cNvSpPr/>
          <p:nvPr/>
        </p:nvSpPr>
        <p:spPr>
          <a:xfrm>
            <a:off x="4071938" y="5662613"/>
            <a:ext cx="266700" cy="228600"/>
          </a:xfrm>
          <a:prstGeom prst="roundRect">
            <a:avLst/>
          </a:prstGeom>
          <a:no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462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27</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３）目標管理水準の検討（舗装）</a:t>
            </a:r>
          </a:p>
        </p:txBody>
      </p:sp>
      <p:sp>
        <p:nvSpPr>
          <p:cNvPr id="4" name="コンテンツ プレースホルダー 2">
            <a:extLst>
              <a:ext uri="{FF2B5EF4-FFF2-40B4-BE49-F238E27FC236}">
                <a16:creationId xmlns:a16="http://schemas.microsoft.com/office/drawing/2014/main" id="{42EBDBC2-DE2E-C186-A656-9785D55F970B}"/>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3-2</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管理水準の設定（まとめ）</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135021F9-F9D0-6321-62D2-F53F47C53E6A}"/>
              </a:ext>
            </a:extLst>
          </p:cNvPr>
          <p:cNvGraphicFramePr>
            <a:graphicFrameLocks noGrp="1"/>
          </p:cNvGraphicFramePr>
          <p:nvPr/>
        </p:nvGraphicFramePr>
        <p:xfrm>
          <a:off x="181373" y="2791146"/>
          <a:ext cx="8728322" cy="1592692"/>
        </p:xfrm>
        <a:graphic>
          <a:graphicData uri="http://schemas.openxmlformats.org/drawingml/2006/table">
            <a:tbl>
              <a:tblPr>
                <a:tableStyleId>{5940675A-B579-460E-94D1-54222C63F5DA}</a:tableStyleId>
              </a:tblPr>
              <a:tblGrid>
                <a:gridCol w="375994">
                  <a:extLst>
                    <a:ext uri="{9D8B030D-6E8A-4147-A177-3AD203B41FA5}">
                      <a16:colId xmlns:a16="http://schemas.microsoft.com/office/drawing/2014/main" val="3492041994"/>
                    </a:ext>
                  </a:extLst>
                </a:gridCol>
                <a:gridCol w="4540150">
                  <a:extLst>
                    <a:ext uri="{9D8B030D-6E8A-4147-A177-3AD203B41FA5}">
                      <a16:colId xmlns:a16="http://schemas.microsoft.com/office/drawing/2014/main" val="4123646197"/>
                    </a:ext>
                  </a:extLst>
                </a:gridCol>
                <a:gridCol w="704193">
                  <a:extLst>
                    <a:ext uri="{9D8B030D-6E8A-4147-A177-3AD203B41FA5}">
                      <a16:colId xmlns:a16="http://schemas.microsoft.com/office/drawing/2014/main" val="3466479777"/>
                    </a:ext>
                  </a:extLst>
                </a:gridCol>
                <a:gridCol w="935421">
                  <a:extLst>
                    <a:ext uri="{9D8B030D-6E8A-4147-A177-3AD203B41FA5}">
                      <a16:colId xmlns:a16="http://schemas.microsoft.com/office/drawing/2014/main" val="3365197657"/>
                    </a:ext>
                  </a:extLst>
                </a:gridCol>
                <a:gridCol w="1534510">
                  <a:extLst>
                    <a:ext uri="{9D8B030D-6E8A-4147-A177-3AD203B41FA5}">
                      <a16:colId xmlns:a16="http://schemas.microsoft.com/office/drawing/2014/main" val="3160974411"/>
                    </a:ext>
                  </a:extLst>
                </a:gridCol>
                <a:gridCol w="638054">
                  <a:extLst>
                    <a:ext uri="{9D8B030D-6E8A-4147-A177-3AD203B41FA5}">
                      <a16:colId xmlns:a16="http://schemas.microsoft.com/office/drawing/2014/main" val="553862395"/>
                    </a:ext>
                  </a:extLst>
                </a:gridCol>
              </a:tblGrid>
              <a:tr h="472333">
                <a:tc>
                  <a:txBody>
                    <a:bodyPr/>
                    <a:lstStyle/>
                    <a:p>
                      <a:pPr algn="ctr" fontAlgn="t"/>
                      <a:r>
                        <a:rPr lang="ja-JP" altLang="en-US" sz="1250" u="none" strike="noStrike">
                          <a:solidFill>
                            <a:schemeClr val="tx1"/>
                          </a:solidFill>
                          <a:effectLst/>
                          <a:latin typeface="BIZ UDゴシック" panose="020B0400000000000000" pitchFamily="49" charset="-128"/>
                          <a:ea typeface="BIZ UDゴシック" panose="020B0400000000000000" pitchFamily="49" charset="-128"/>
                        </a:rPr>
                        <a:t>分類</a:t>
                      </a:r>
                      <a:endPar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内容</a:t>
                      </a:r>
                    </a:p>
                  </a:txBody>
                  <a:tcPr marL="0" marR="0" marT="0" marB="0" anchor="ctr"/>
                </a:tc>
                <a:tc>
                  <a:txBody>
                    <a:bodyPr/>
                    <a:lstStyle/>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目標管理</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水準</a:t>
                      </a:r>
                    </a:p>
                  </a:txBody>
                  <a:tcPr marL="0" marR="0" marT="0" marB="0" anchor="ctr"/>
                </a:tc>
                <a:tc>
                  <a:txBody>
                    <a:bodyPr/>
                    <a:lstStyle/>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点検頻度</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損傷の早さ</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t"/>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重要度</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p>
                      <a:pPr algn="ctr" fontAlgn="t"/>
                      <a:r>
                        <a:rPr lang="en-US" altLang="ja-JP" sz="12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00" b="0" i="0" u="none" strike="noStrike">
                          <a:solidFill>
                            <a:schemeClr val="tx1"/>
                          </a:solidFill>
                          <a:effectLst/>
                          <a:latin typeface="BIZ UDゴシック" panose="020B0400000000000000" pitchFamily="49" charset="-128"/>
                          <a:ea typeface="BIZ UDゴシック" panose="020B0400000000000000" pitchFamily="49" charset="-128"/>
                        </a:rPr>
                        <a:t>優先度</a:t>
                      </a:r>
                      <a:r>
                        <a:rPr lang="en-US" altLang="ja-JP" sz="1200" b="0" i="0" u="none" strike="noStrike">
                          <a:solidFill>
                            <a:schemeClr val="tx1"/>
                          </a:solidFill>
                          <a:effectLst/>
                          <a:latin typeface="BIZ UDゴシック" panose="020B0400000000000000" pitchFamily="49" charset="-128"/>
                          <a:ea typeface="BIZ UDゴシック" panose="020B0400000000000000" pitchFamily="49" charset="-128"/>
                        </a:rPr>
                        <a:t>)</a:t>
                      </a:r>
                      <a:endParaRPr lang="en-US" sz="12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2682497517"/>
                  </a:ext>
                </a:extLst>
              </a:tr>
              <a:tr h="373453">
                <a:tc>
                  <a:txBody>
                    <a:bodyPr/>
                    <a:lstStyle/>
                    <a:p>
                      <a:pPr algn="ctr"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Ｂ</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l"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大型車交通量が多い道路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需要が非常に高い道路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algn="ctr" fontAlgn="ct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М</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ＣＩ４</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algn="ctr"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５年に１回</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36000" algn="l"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損傷の進行が早い</a:t>
                      </a:r>
                    </a:p>
                  </a:txBody>
                  <a:tcPr marL="0" marR="0" marT="0" marB="0" anchor="ctr"/>
                </a:tc>
                <a:tc>
                  <a:txBody>
                    <a:bodyPr/>
                    <a:lstStyle/>
                    <a:p>
                      <a:pPr marL="36000" algn="ctr"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高</a:t>
                      </a:r>
                    </a:p>
                  </a:txBody>
                  <a:tcPr marL="0" marR="0" marT="0" marB="0" anchor="ctr"/>
                </a:tc>
                <a:extLst>
                  <a:ext uri="{0D108BD9-81ED-4DB2-BD59-A6C34878D82A}">
                    <a16:rowId xmlns:a16="http://schemas.microsoft.com/office/drawing/2014/main" val="2035389719"/>
                  </a:ext>
                </a:extLst>
              </a:tr>
              <a:tr h="373453">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1250" u="none" strike="noStrike">
                          <a:solidFill>
                            <a:schemeClr val="tx1"/>
                          </a:solidFill>
                          <a:effectLst/>
                          <a:latin typeface="BIZ UDゴシック" panose="020B0400000000000000" pitchFamily="49" charset="-128"/>
                          <a:ea typeface="BIZ UDゴシック" panose="020B0400000000000000" pitchFamily="49" charset="-128"/>
                        </a:rPr>
                        <a:t>Ｃ</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１</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5">
                        <a:lumMod val="20000"/>
                        <a:lumOff val="80000"/>
                      </a:schemeClr>
                    </a:solidFill>
                  </a:tcPr>
                </a:tc>
                <a:tc>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大型車交通量が少ない道路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需要が高い道路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概ね市街地に該当</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algn="ctr" fontAlgn="ct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М</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ＣＩ４</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５年に１回</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36000" algn="l"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36000" algn="ctr"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中</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3894609697"/>
                  </a:ext>
                </a:extLst>
              </a:tr>
              <a:tr h="373453">
                <a:tc>
                  <a:txBody>
                    <a:bodyPr/>
                    <a:lstStyle/>
                    <a:p>
                      <a:pPr algn="ctr" fontAlgn="ctr"/>
                      <a:r>
                        <a:rPr lang="ja-JP" altLang="en-US" sz="1250" u="none" strike="noStrike">
                          <a:solidFill>
                            <a:schemeClr val="tx1"/>
                          </a:solidFill>
                          <a:effectLst/>
                          <a:latin typeface="BIZ UDゴシック" panose="020B0400000000000000" pitchFamily="49" charset="-128"/>
                          <a:ea typeface="BIZ UDゴシック" panose="020B0400000000000000" pitchFamily="49" charset="-128"/>
                        </a:rPr>
                        <a:t>Ｃ２</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a:txBody>
                    <a:bodyPr/>
                    <a:lstStyle/>
                    <a:p>
                      <a:pPr marL="36000" algn="l" fontAlgn="ct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大型車交通量が少ない道路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需要が低い道路</a:t>
                      </a: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概ね山間部に該当</a:t>
                      </a:r>
                      <a:endParaRPr lang="en-US"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algn="ctr" fontAlgn="ct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М</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ＣＩ</a:t>
                      </a:r>
                      <a:r>
                        <a:rPr lang="ja-JP" altLang="en-US" sz="125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３</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rPr>
                        <a:t>10</a:t>
                      </a: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年に１回</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marL="36000" marR="0" lvl="0" indent="0" algn="ctr" defTabSz="914377" rtl="0" eaLnBrk="1" fontAlgn="ctr" latinLnBrk="0" hangingPunct="1">
                        <a:lnSpc>
                          <a:spcPct val="100000"/>
                        </a:lnSpc>
                        <a:spcBef>
                          <a:spcPts val="0"/>
                        </a:spcBef>
                        <a:spcAft>
                          <a:spcPts val="0"/>
                        </a:spcAft>
                        <a:buClrTx/>
                        <a:buSzTx/>
                        <a:buFontTx/>
                        <a:buNone/>
                        <a:tabLst/>
                        <a:defRPr/>
                      </a:pPr>
                      <a:r>
                        <a:rPr lang="ja-JP" altLang="en-US" sz="1250" b="0" i="0" u="none" strike="noStrike">
                          <a:solidFill>
                            <a:schemeClr val="tx1"/>
                          </a:solidFill>
                          <a:effectLst/>
                          <a:latin typeface="BIZ UDゴシック" panose="020B0400000000000000" pitchFamily="49" charset="-128"/>
                          <a:ea typeface="BIZ UDゴシック" panose="020B0400000000000000" pitchFamily="49" charset="-128"/>
                        </a:rPr>
                        <a:t>低</a:t>
                      </a:r>
                      <a:endParaRPr lang="en-US" altLang="ja-JP" sz="125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tc>
                <a:extLst>
                  <a:ext uri="{0D108BD9-81ED-4DB2-BD59-A6C34878D82A}">
                    <a16:rowId xmlns:a16="http://schemas.microsoft.com/office/drawing/2014/main" val="2754496800"/>
                  </a:ext>
                </a:extLst>
              </a:tr>
            </a:tbl>
          </a:graphicData>
        </a:graphic>
      </p:graphicFrame>
      <p:sp>
        <p:nvSpPr>
          <p:cNvPr id="21" name="Text Box 5">
            <a:extLst>
              <a:ext uri="{FF2B5EF4-FFF2-40B4-BE49-F238E27FC236}">
                <a16:creationId xmlns:a16="http://schemas.microsoft.com/office/drawing/2014/main" id="{D7CB0878-B0FA-6CAF-6D47-744118FDD66E}"/>
              </a:ext>
            </a:extLst>
          </p:cNvPr>
          <p:cNvSpPr txBox="1">
            <a:spLocks noChangeArrowheads="1"/>
          </p:cNvSpPr>
          <p:nvPr/>
        </p:nvSpPr>
        <p:spPr bwMode="auto">
          <a:xfrm>
            <a:off x="4438435" y="5367725"/>
            <a:ext cx="769660" cy="25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凡例</a:t>
            </a:r>
            <a:endParaRPr lang="en-US" altLang="ja-JP" sz="11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Text Box 5">
            <a:extLst>
              <a:ext uri="{FF2B5EF4-FFF2-40B4-BE49-F238E27FC236}">
                <a16:creationId xmlns:a16="http://schemas.microsoft.com/office/drawing/2014/main" id="{85DC9247-8906-922D-061D-497B8BED2C79}"/>
              </a:ext>
            </a:extLst>
          </p:cNvPr>
          <p:cNvSpPr txBox="1">
            <a:spLocks noChangeArrowheads="1"/>
          </p:cNvSpPr>
          <p:nvPr/>
        </p:nvSpPr>
        <p:spPr bwMode="auto">
          <a:xfrm>
            <a:off x="4937149" y="5568356"/>
            <a:ext cx="36724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シナリオ① 分類Ｂ</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ＣＩ５</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ＣＩ４</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分類Ｃ２</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管理水準ＭＣＩ３</a:t>
            </a:r>
            <a:endPar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eaLnBrk="1" hangingPunct="1">
              <a:spcBef>
                <a:spcPts val="600"/>
              </a:spcBef>
            </a:pP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シナリオ② 分類Ｂ</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ＣＩ４</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ＣＩ４</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分類Ｃ２</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管理水準ＭＣＩ３</a:t>
            </a:r>
            <a:endPar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l" eaLnBrk="1" hangingPunct="1">
              <a:spcBef>
                <a:spcPts val="600"/>
              </a:spcBef>
            </a:pP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シナリオ③ 分類Ｂ</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ＣＩ４</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М</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ＣＩ３</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分類Ｃ２</a:t>
            </a:r>
            <a:r>
              <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管理水準ＭＣＩ３</a:t>
            </a:r>
            <a:endParaRPr lang="en-US" altLang="ja-JP" sz="9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cxnSp>
        <p:nvCxnSpPr>
          <p:cNvPr id="32" name="直線コネクタ 31">
            <a:extLst>
              <a:ext uri="{FF2B5EF4-FFF2-40B4-BE49-F238E27FC236}">
                <a16:creationId xmlns:a16="http://schemas.microsoft.com/office/drawing/2014/main" id="{87117F98-FCBE-DD84-384C-59E56F2BD096}"/>
              </a:ext>
            </a:extLst>
          </p:cNvPr>
          <p:cNvCxnSpPr>
            <a:cxnSpLocks/>
          </p:cNvCxnSpPr>
          <p:nvPr/>
        </p:nvCxnSpPr>
        <p:spPr>
          <a:xfrm>
            <a:off x="4538796" y="6038648"/>
            <a:ext cx="39835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E2428EE-53F2-6816-4F13-B666EB901246}"/>
              </a:ext>
            </a:extLst>
          </p:cNvPr>
          <p:cNvCxnSpPr>
            <a:cxnSpLocks/>
          </p:cNvCxnSpPr>
          <p:nvPr/>
        </p:nvCxnSpPr>
        <p:spPr>
          <a:xfrm>
            <a:off x="4538796" y="6405230"/>
            <a:ext cx="398353" cy="0"/>
          </a:xfrm>
          <a:prstGeom prst="line">
            <a:avLst/>
          </a:prstGeom>
          <a:ln w="2222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AF20110-9039-E228-87FB-2028DB5F13D8}"/>
              </a:ext>
            </a:extLst>
          </p:cNvPr>
          <p:cNvCxnSpPr>
            <a:cxnSpLocks/>
          </p:cNvCxnSpPr>
          <p:nvPr/>
        </p:nvCxnSpPr>
        <p:spPr>
          <a:xfrm>
            <a:off x="4538796" y="5722380"/>
            <a:ext cx="398353"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9D7567F4-0AAF-4BEB-342B-E44E22558E11}"/>
              </a:ext>
            </a:extLst>
          </p:cNvPr>
          <p:cNvPicPr>
            <a:picLocks noChangeAspect="1"/>
          </p:cNvPicPr>
          <p:nvPr/>
        </p:nvPicPr>
        <p:blipFill>
          <a:blip r:embed="rId3"/>
          <a:stretch>
            <a:fillRect/>
          </a:stretch>
        </p:blipFill>
        <p:spPr>
          <a:xfrm>
            <a:off x="324432" y="4570881"/>
            <a:ext cx="3827933" cy="2261084"/>
          </a:xfrm>
          <a:prstGeom prst="rect">
            <a:avLst/>
          </a:prstGeom>
        </p:spPr>
      </p:pic>
      <p:sp>
        <p:nvSpPr>
          <p:cNvPr id="40" name="Text Box 5">
            <a:extLst>
              <a:ext uri="{FF2B5EF4-FFF2-40B4-BE49-F238E27FC236}">
                <a16:creationId xmlns:a16="http://schemas.microsoft.com/office/drawing/2014/main" id="{68887DD3-16F0-AEB7-D7BE-F81257F28F11}"/>
              </a:ext>
            </a:extLst>
          </p:cNvPr>
          <p:cNvSpPr txBox="1">
            <a:spLocks noChangeArrowheads="1"/>
          </p:cNvSpPr>
          <p:nvPr/>
        </p:nvSpPr>
        <p:spPr bwMode="auto">
          <a:xfrm>
            <a:off x="1004935" y="4406450"/>
            <a:ext cx="2933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en-US" altLang="ja-JP"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参考</a:t>
            </a:r>
            <a:r>
              <a:rPr lang="en-US" altLang="ja-JP"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シナリオ別のＬＣＣ算出結果</a:t>
            </a:r>
            <a:endParaRPr lang="en-US" altLang="ja-JP"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1" name="Text Box 5">
            <a:extLst>
              <a:ext uri="{FF2B5EF4-FFF2-40B4-BE49-F238E27FC236}">
                <a16:creationId xmlns:a16="http://schemas.microsoft.com/office/drawing/2014/main" id="{B0BE937E-6E98-AEBA-1AAC-9725B444A363}"/>
              </a:ext>
            </a:extLst>
          </p:cNvPr>
          <p:cNvSpPr txBox="1">
            <a:spLocks noChangeArrowheads="1"/>
          </p:cNvSpPr>
          <p:nvPr/>
        </p:nvSpPr>
        <p:spPr bwMode="auto">
          <a:xfrm>
            <a:off x="48220" y="1094259"/>
            <a:ext cx="9007290" cy="129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eaLnBrk="1" hangingPunct="1">
              <a:lnSpc>
                <a:spcPts val="1900"/>
              </a:lnSpc>
              <a:spcBef>
                <a:spcPts val="6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現在重要度「大」の路線の管理水準は、ＭＣＩ５（高速道路並み）⇒ 高水準</a:t>
            </a:r>
            <a:endParaRPr lang="en-US" altLang="ja-JP" sz="1600" dirty="0">
              <a:latin typeface="BIZ UDゴシック" panose="020B0400000000000000" pitchFamily="49" charset="-128"/>
              <a:ea typeface="BIZ UDゴシック" panose="020B0400000000000000" pitchFamily="49" charset="-128"/>
            </a:endParaRPr>
          </a:p>
          <a:p>
            <a:pPr marL="285750" indent="-285750" eaLnBrk="1" hangingPunct="1">
              <a:lnSpc>
                <a:spcPts val="1900"/>
              </a:lnSpc>
              <a:spcBef>
                <a:spcPts val="6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標準的な管理水準とするため、「分類Ｂ・Ｃ１＝ＭＣＩ４」「分類Ｃ２＝ＭＣＩ３」に設定</a:t>
            </a:r>
            <a:endParaRPr lang="en-US" altLang="ja-JP" sz="1600" dirty="0">
              <a:latin typeface="BIZ UDゴシック" panose="020B0400000000000000" pitchFamily="49" charset="-128"/>
              <a:ea typeface="BIZ UDゴシック" panose="020B0400000000000000" pitchFamily="49" charset="-128"/>
            </a:endParaRPr>
          </a:p>
          <a:p>
            <a:pPr marL="285750" indent="-285750" eaLnBrk="1" hangingPunct="1">
              <a:lnSpc>
                <a:spcPts val="1900"/>
              </a:lnSpc>
              <a:spcBef>
                <a:spcPts val="600"/>
              </a:spcBef>
              <a:buFont typeface="Wingdings" panose="05000000000000000000" pitchFamily="2" charset="2"/>
              <a:buChar char="Ø"/>
            </a:pPr>
            <a:r>
              <a:rPr lang="ja-JP" altLang="en-US" sz="1600" u="sng" dirty="0">
                <a:latin typeface="BIZ UDゴシック" panose="020B0400000000000000" pitchFamily="49" charset="-128"/>
                <a:ea typeface="BIZ UDゴシック" panose="020B0400000000000000" pitchFamily="49" charset="-128"/>
              </a:rPr>
              <a:t>ＭＣＩ５以上を維持するより</a:t>
            </a:r>
            <a:r>
              <a:rPr lang="en-US" altLang="ja-JP" sz="1600" u="sng" dirty="0">
                <a:latin typeface="BIZ UDゴシック" panose="020B0400000000000000" pitchFamily="49" charset="-128"/>
                <a:ea typeface="BIZ UDゴシック" panose="020B0400000000000000" pitchFamily="49" charset="-128"/>
              </a:rPr>
              <a:t>М</a:t>
            </a:r>
            <a:r>
              <a:rPr lang="ja-JP" altLang="en-US" sz="1600" u="sng" dirty="0">
                <a:latin typeface="BIZ UDゴシック" panose="020B0400000000000000" pitchFamily="49" charset="-128"/>
                <a:ea typeface="BIZ UDゴシック" panose="020B0400000000000000" pitchFamily="49" charset="-128"/>
              </a:rPr>
              <a:t>ＣＩ３以下を改善することを優先</a:t>
            </a:r>
            <a:endParaRPr lang="en-US" altLang="ja-JP" sz="1600" u="sng" dirty="0">
              <a:latin typeface="BIZ UDゴシック" panose="020B0400000000000000" pitchFamily="49" charset="-128"/>
              <a:ea typeface="BIZ UDゴシック" panose="020B0400000000000000" pitchFamily="49" charset="-128"/>
            </a:endParaRPr>
          </a:p>
          <a:p>
            <a:pPr marL="285750" indent="-285750" eaLnBrk="1" hangingPunct="1">
              <a:lnSpc>
                <a:spcPts val="1900"/>
              </a:lnSpc>
              <a:spcBef>
                <a:spcPts val="60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調査頻度は「分類Ｂ・Ｃ１＝５年に１回」「分類Ｃ２＝</a:t>
            </a:r>
            <a:r>
              <a:rPr lang="en-US" altLang="ja-JP" sz="1600" dirty="0">
                <a:latin typeface="BIZ UDゴシック" panose="020B0400000000000000" pitchFamily="49" charset="-128"/>
                <a:ea typeface="BIZ UDゴシック" panose="020B0400000000000000" pitchFamily="49" charset="-128"/>
              </a:rPr>
              <a:t>10</a:t>
            </a:r>
            <a:r>
              <a:rPr lang="ja-JP" altLang="en-US" sz="1600" dirty="0">
                <a:latin typeface="BIZ UDゴシック" panose="020B0400000000000000" pitchFamily="49" charset="-128"/>
                <a:ea typeface="BIZ UDゴシック" panose="020B0400000000000000" pitchFamily="49" charset="-128"/>
              </a:rPr>
              <a:t>年に１回」に設定</a:t>
            </a:r>
            <a:endParaRPr lang="en-US" altLang="ja-JP" sz="1600" dirty="0">
              <a:latin typeface="BIZ UDゴシック" panose="020B0400000000000000" pitchFamily="49" charset="-128"/>
              <a:ea typeface="BIZ UDゴシック" panose="020B0400000000000000" pitchFamily="49" charset="-128"/>
            </a:endParaRPr>
          </a:p>
        </p:txBody>
      </p:sp>
      <p:sp>
        <p:nvSpPr>
          <p:cNvPr id="42" name="Text Box 5">
            <a:extLst>
              <a:ext uri="{FF2B5EF4-FFF2-40B4-BE49-F238E27FC236}">
                <a16:creationId xmlns:a16="http://schemas.microsoft.com/office/drawing/2014/main" id="{006FEC31-F7E8-36EA-6B61-B3E9B9542226}"/>
              </a:ext>
            </a:extLst>
          </p:cNvPr>
          <p:cNvSpPr txBox="1">
            <a:spLocks noChangeArrowheads="1"/>
          </p:cNvSpPr>
          <p:nvPr/>
        </p:nvSpPr>
        <p:spPr bwMode="auto">
          <a:xfrm>
            <a:off x="85262" y="2456611"/>
            <a:ext cx="40904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◇道路分類に基づく管理方法</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263A2A6E-AA21-963A-5E9B-05E57BACF3F5}"/>
              </a:ext>
            </a:extLst>
          </p:cNvPr>
          <p:cNvSpPr/>
          <p:nvPr/>
        </p:nvSpPr>
        <p:spPr>
          <a:xfrm>
            <a:off x="4438435" y="5367725"/>
            <a:ext cx="4171122" cy="1345227"/>
          </a:xfrm>
          <a:prstGeom prst="rect">
            <a:avLst/>
          </a:prstGeom>
          <a:no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吹き出し: 四角形 46">
            <a:extLst>
              <a:ext uri="{FF2B5EF4-FFF2-40B4-BE49-F238E27FC236}">
                <a16:creationId xmlns:a16="http://schemas.microsoft.com/office/drawing/2014/main" id="{C3500BA3-E547-7B1B-44A5-43AC40991BC8}"/>
              </a:ext>
            </a:extLst>
          </p:cNvPr>
          <p:cNvSpPr/>
          <p:nvPr/>
        </p:nvSpPr>
        <p:spPr>
          <a:xfrm>
            <a:off x="4538797" y="4652173"/>
            <a:ext cx="3455413" cy="532262"/>
          </a:xfrm>
          <a:prstGeom prst="wedgeRectCallout">
            <a:avLst>
              <a:gd name="adj1" fmla="val -65408"/>
              <a:gd name="adj2" fmla="val -7489"/>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採用案（管理水準を「分類Ｂ・Ｃ１＝ＭＣＩ４」</a:t>
            </a:r>
            <a:endParaRPr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r>
              <a:rPr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「分類Ｃ２＝ＭＣＩ３」とするシナリオ②）が最も経済的</a:t>
            </a:r>
            <a:endParaRPr kumimoji="1" lang="ja-JP" altLang="en-US" sz="1000" dirty="0">
              <a:solidFill>
                <a:schemeClr val="tx1"/>
              </a:solidFill>
            </a:endParaRPr>
          </a:p>
        </p:txBody>
      </p:sp>
      <p:sp>
        <p:nvSpPr>
          <p:cNvPr id="49" name="四角形: 角を丸くする 48">
            <a:extLst>
              <a:ext uri="{FF2B5EF4-FFF2-40B4-BE49-F238E27FC236}">
                <a16:creationId xmlns:a16="http://schemas.microsoft.com/office/drawing/2014/main" id="{E82FAD2B-05F1-A1C8-E393-235D30778A43}"/>
              </a:ext>
            </a:extLst>
          </p:cNvPr>
          <p:cNvSpPr/>
          <p:nvPr/>
        </p:nvSpPr>
        <p:spPr>
          <a:xfrm>
            <a:off x="1683945" y="6498464"/>
            <a:ext cx="1367073" cy="276999"/>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9BCC411E-58AC-83B3-6F4B-B4AD9053C799}"/>
              </a:ext>
            </a:extLst>
          </p:cNvPr>
          <p:cNvSpPr/>
          <p:nvPr/>
        </p:nvSpPr>
        <p:spPr>
          <a:xfrm>
            <a:off x="4465585" y="5898872"/>
            <a:ext cx="4062779" cy="365124"/>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722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pic>
        <p:nvPicPr>
          <p:cNvPr id="46" name="図 45">
            <a:extLst>
              <a:ext uri="{FF2B5EF4-FFF2-40B4-BE49-F238E27FC236}">
                <a16:creationId xmlns:a16="http://schemas.microsoft.com/office/drawing/2014/main" id="{49E8339F-A605-0257-5A93-A0C654D910F8}"/>
              </a:ext>
            </a:extLst>
          </p:cNvPr>
          <p:cNvPicPr>
            <a:picLocks noChangeAspect="1"/>
          </p:cNvPicPr>
          <p:nvPr/>
        </p:nvPicPr>
        <p:blipFill>
          <a:blip r:embed="rId2"/>
          <a:stretch>
            <a:fillRect/>
          </a:stretch>
        </p:blipFill>
        <p:spPr>
          <a:xfrm>
            <a:off x="3180244" y="3453821"/>
            <a:ext cx="2675112" cy="2077909"/>
          </a:xfrm>
          <a:prstGeom prst="rect">
            <a:avLst/>
          </a:prstGeom>
        </p:spPr>
      </p:pic>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28</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４）目標管理水準の検討（区画線）</a:t>
            </a:r>
          </a:p>
        </p:txBody>
      </p:sp>
      <p:sp>
        <p:nvSpPr>
          <p:cNvPr id="4" name="Text Box 5">
            <a:extLst>
              <a:ext uri="{FF2B5EF4-FFF2-40B4-BE49-F238E27FC236}">
                <a16:creationId xmlns:a16="http://schemas.microsoft.com/office/drawing/2014/main" id="{04787BF4-E13F-4EBD-98CE-700F1352981F}"/>
              </a:ext>
            </a:extLst>
          </p:cNvPr>
          <p:cNvSpPr txBox="1">
            <a:spLocks noChangeArrowheads="1"/>
          </p:cNvSpPr>
          <p:nvPr/>
        </p:nvSpPr>
        <p:spPr bwMode="auto">
          <a:xfrm>
            <a:off x="109073" y="672867"/>
            <a:ext cx="8785205" cy="204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algn="l" eaLnBrk="1" hangingPunct="1">
              <a:lnSpc>
                <a:spcPts val="2400"/>
              </a:lnSpc>
              <a:spcBef>
                <a:spcPts val="600"/>
              </a:spcBef>
              <a:buFont typeface="Wingdings" panose="05000000000000000000" pitchFamily="2" charset="2"/>
              <a:buChar char="Ø"/>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現行の長寿命化計画には記載なし</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400"/>
              </a:lnSpc>
              <a:spcBef>
                <a:spcPts val="600"/>
              </a:spcBef>
              <a:buFont typeface="Wingdings" panose="05000000000000000000" pitchFamily="2" charset="2"/>
              <a:buChar char="Ø"/>
            </a:pP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PSM</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分析</a:t>
            </a:r>
            <a:r>
              <a:rPr lang="en-US" altLang="ja-JP" sz="1600" baseline="300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により区画線が「走行する位置がわかる</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満足</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」より「走行位置が分からない</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危険</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」が上回る基準がランク１．８であることから管理水準をランク２．０に設定</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400"/>
              </a:lnSpc>
              <a:spcBef>
                <a:spcPts val="600"/>
              </a:spcBef>
              <a:buFont typeface="Wingdings" panose="05000000000000000000" pitchFamily="2" charset="2"/>
              <a:buChar char="Ø"/>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市販車に搭載される車線維持支援システム</a:t>
            </a:r>
            <a:r>
              <a:rPr lang="en-US" altLang="ja-JP" sz="1600" baseline="300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の作動率は</a:t>
            </a:r>
            <a:br>
              <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ランク３以上で比較的作動率が向上するため、ランク３</a:t>
            </a:r>
            <a:br>
              <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以上を保持をすることが望ましい</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Text Box 5">
            <a:extLst>
              <a:ext uri="{FF2B5EF4-FFF2-40B4-BE49-F238E27FC236}">
                <a16:creationId xmlns:a16="http://schemas.microsoft.com/office/drawing/2014/main" id="{D1308B0F-4E51-313F-7FD4-06CC0B552EFF}"/>
              </a:ext>
            </a:extLst>
          </p:cNvPr>
          <p:cNvSpPr txBox="1">
            <a:spLocks noChangeArrowheads="1"/>
          </p:cNvSpPr>
          <p:nvPr/>
        </p:nvSpPr>
        <p:spPr bwMode="auto">
          <a:xfrm>
            <a:off x="5926350" y="1810150"/>
            <a:ext cx="33164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◇目視評価ランクの目安</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Text Box 5">
            <a:extLst>
              <a:ext uri="{FF2B5EF4-FFF2-40B4-BE49-F238E27FC236}">
                <a16:creationId xmlns:a16="http://schemas.microsoft.com/office/drawing/2014/main" id="{7AF76D85-ADD2-58E3-EC01-0219D8D2F9E7}"/>
              </a:ext>
            </a:extLst>
          </p:cNvPr>
          <p:cNvSpPr txBox="1">
            <a:spLocks noChangeArrowheads="1"/>
          </p:cNvSpPr>
          <p:nvPr/>
        </p:nvSpPr>
        <p:spPr bwMode="auto">
          <a:xfrm>
            <a:off x="3048313" y="3042829"/>
            <a:ext cx="28613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4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◇車線維持支援システムの作動率</a:t>
            </a:r>
            <a:endParaRPr lang="en-US" altLang="ja-JP" sz="14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2" name="四角形: 角を丸くする 31">
            <a:extLst>
              <a:ext uri="{FF2B5EF4-FFF2-40B4-BE49-F238E27FC236}">
                <a16:creationId xmlns:a16="http://schemas.microsoft.com/office/drawing/2014/main" id="{BE2E40C4-DE58-A6F6-6867-1D2154701729}"/>
              </a:ext>
            </a:extLst>
          </p:cNvPr>
          <p:cNvSpPr/>
          <p:nvPr/>
        </p:nvSpPr>
        <p:spPr>
          <a:xfrm>
            <a:off x="626140" y="5735518"/>
            <a:ext cx="2509977" cy="248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900"/>
              </a:lnSpc>
              <a:spcBef>
                <a:spcPct val="20000"/>
              </a:spcBef>
              <a:tabLst>
                <a:tab pos="470297" algn="l"/>
              </a:tabLst>
            </a:pPr>
            <a:r>
              <a:rPr lang="ja-JP" altLang="en-US" sz="900" dirty="0">
                <a:solidFill>
                  <a:schemeClr val="tx1"/>
                </a:solidFill>
                <a:latin typeface="HGSｺﾞｼｯｸM" panose="020B0600000000000000" pitchFamily="50" charset="-128"/>
                <a:ea typeface="HGSｺﾞｼｯｸM" panose="020B0600000000000000" pitchFamily="50" charset="-128"/>
              </a:rPr>
              <a:t>出典：寒地土研月報　</a:t>
            </a:r>
            <a:r>
              <a:rPr lang="en-US" altLang="ja-JP" sz="900" dirty="0">
                <a:solidFill>
                  <a:schemeClr val="tx1"/>
                </a:solidFill>
                <a:latin typeface="HGSｺﾞｼｯｸM" panose="020B0600000000000000" pitchFamily="50" charset="-128"/>
                <a:ea typeface="HGSｺﾞｼｯｸM" panose="020B0600000000000000" pitchFamily="50" charset="-128"/>
              </a:rPr>
              <a:t>No.680 2010</a:t>
            </a:r>
            <a:r>
              <a:rPr lang="ja-JP" altLang="en-US" sz="900" dirty="0">
                <a:solidFill>
                  <a:schemeClr val="tx1"/>
                </a:solidFill>
                <a:latin typeface="HGSｺﾞｼｯｸM" panose="020B0600000000000000" pitchFamily="50" charset="-128"/>
                <a:ea typeface="HGSｺﾞｼｯｸM" panose="020B0600000000000000" pitchFamily="50" charset="-128"/>
              </a:rPr>
              <a:t>年</a:t>
            </a:r>
            <a:r>
              <a:rPr lang="en-US" altLang="ja-JP" sz="900" dirty="0">
                <a:solidFill>
                  <a:schemeClr val="tx1"/>
                </a:solidFill>
                <a:latin typeface="HGSｺﾞｼｯｸM" panose="020B0600000000000000" pitchFamily="50" charset="-128"/>
                <a:ea typeface="HGSｺﾞｼｯｸM" panose="020B0600000000000000" pitchFamily="50" charset="-128"/>
              </a:rPr>
              <a:t>7</a:t>
            </a:r>
            <a:r>
              <a:rPr lang="ja-JP" altLang="en-US" sz="900" dirty="0">
                <a:solidFill>
                  <a:schemeClr val="tx1"/>
                </a:solidFill>
                <a:latin typeface="HGSｺﾞｼｯｸM" panose="020B0600000000000000" pitchFamily="50" charset="-128"/>
                <a:ea typeface="HGSｺﾞｼｯｸM" panose="020B0600000000000000" pitchFamily="50" charset="-128"/>
              </a:rPr>
              <a:t>月</a:t>
            </a:r>
            <a:br>
              <a:rPr lang="en-US" altLang="ja-JP" sz="900" dirty="0">
                <a:solidFill>
                  <a:schemeClr val="tx1"/>
                </a:solidFill>
                <a:latin typeface="HGSｺﾞｼｯｸM" panose="020B0600000000000000" pitchFamily="50" charset="-128"/>
                <a:ea typeface="HGSｺﾞｼｯｸM" panose="020B0600000000000000" pitchFamily="50" charset="-128"/>
              </a:rPr>
            </a:br>
            <a:r>
              <a:rPr lang="ja-JP" altLang="en-US" sz="900" dirty="0">
                <a:solidFill>
                  <a:schemeClr val="tx1"/>
                </a:solidFill>
                <a:latin typeface="HGSｺﾞｼｯｸM" panose="020B0600000000000000" pitchFamily="50" charset="-128"/>
                <a:ea typeface="HGSｺﾞｼｯｸM" panose="020B0600000000000000" pitchFamily="50" charset="-128"/>
              </a:rPr>
              <a:t>（発行元：寒地土木研究所）</a:t>
            </a:r>
            <a:endParaRPr lang="en-US" altLang="ja-JP" sz="800" dirty="0">
              <a:solidFill>
                <a:schemeClr val="tx1"/>
              </a:solidFill>
              <a:latin typeface="HGSｺﾞｼｯｸM" panose="020B0600000000000000" pitchFamily="50" charset="-128"/>
              <a:ea typeface="HGSｺﾞｼｯｸM" panose="020B0600000000000000" pitchFamily="50" charset="-128"/>
            </a:endParaRPr>
          </a:p>
        </p:txBody>
      </p:sp>
      <p:grpSp>
        <p:nvGrpSpPr>
          <p:cNvPr id="14" name="グループ化 13">
            <a:extLst>
              <a:ext uri="{FF2B5EF4-FFF2-40B4-BE49-F238E27FC236}">
                <a16:creationId xmlns:a16="http://schemas.microsoft.com/office/drawing/2014/main" id="{0FB948C4-75C3-3366-5D35-D70E4FF839E1}"/>
              </a:ext>
            </a:extLst>
          </p:cNvPr>
          <p:cNvGrpSpPr/>
          <p:nvPr/>
        </p:nvGrpSpPr>
        <p:grpSpPr>
          <a:xfrm>
            <a:off x="5903058" y="2134399"/>
            <a:ext cx="3077547" cy="4092945"/>
            <a:chOff x="5638580" y="1836054"/>
            <a:chExt cx="3342026" cy="4444558"/>
          </a:xfrm>
        </p:grpSpPr>
        <p:pic>
          <p:nvPicPr>
            <p:cNvPr id="8" name="Picture 9">
              <a:extLst>
                <a:ext uri="{FF2B5EF4-FFF2-40B4-BE49-F238E27FC236}">
                  <a16:creationId xmlns:a16="http://schemas.microsoft.com/office/drawing/2014/main" id="{82BF61D0-50E6-0E08-2DAB-6C7DE67FD6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69"/>
            <a:stretch/>
          </p:blipFill>
          <p:spPr bwMode="auto">
            <a:xfrm>
              <a:off x="5664197" y="1836054"/>
              <a:ext cx="3316409" cy="444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グループ化 12">
              <a:extLst>
                <a:ext uri="{FF2B5EF4-FFF2-40B4-BE49-F238E27FC236}">
                  <a16:creationId xmlns:a16="http://schemas.microsoft.com/office/drawing/2014/main" id="{E9D1743D-5096-8FC1-FC5D-0490A4284D63}"/>
                </a:ext>
              </a:extLst>
            </p:cNvPr>
            <p:cNvGrpSpPr/>
            <p:nvPr/>
          </p:nvGrpSpPr>
          <p:grpSpPr>
            <a:xfrm>
              <a:off x="5638580" y="1850862"/>
              <a:ext cx="3248281" cy="4351607"/>
              <a:chOff x="5638580" y="1850862"/>
              <a:chExt cx="3248281" cy="4351607"/>
            </a:xfrm>
          </p:grpSpPr>
          <p:grpSp>
            <p:nvGrpSpPr>
              <p:cNvPr id="18" name="グループ化 17">
                <a:extLst>
                  <a:ext uri="{FF2B5EF4-FFF2-40B4-BE49-F238E27FC236}">
                    <a16:creationId xmlns:a16="http://schemas.microsoft.com/office/drawing/2014/main" id="{039F46D9-2BA8-A505-1241-C2936FE713A6}"/>
                  </a:ext>
                </a:extLst>
              </p:cNvPr>
              <p:cNvGrpSpPr/>
              <p:nvPr/>
            </p:nvGrpSpPr>
            <p:grpSpPr>
              <a:xfrm>
                <a:off x="5638580" y="2026210"/>
                <a:ext cx="239746" cy="722372"/>
                <a:chOff x="5638580" y="2026210"/>
                <a:chExt cx="239746" cy="722372"/>
              </a:xfrm>
            </p:grpSpPr>
            <p:sp>
              <p:nvSpPr>
                <p:cNvPr id="16" name="テキスト ボックス 15">
                  <a:extLst>
                    <a:ext uri="{FF2B5EF4-FFF2-40B4-BE49-F238E27FC236}">
                      <a16:creationId xmlns:a16="http://schemas.microsoft.com/office/drawing/2014/main" id="{184A6254-E2A2-7607-1FEC-B5EA2FF59549}"/>
                    </a:ext>
                  </a:extLst>
                </p:cNvPr>
                <p:cNvSpPr txBox="1"/>
                <p:nvPr/>
              </p:nvSpPr>
              <p:spPr>
                <a:xfrm>
                  <a:off x="5714396" y="2046824"/>
                  <a:ext cx="144000" cy="701758"/>
                </a:xfrm>
                <a:prstGeom prst="rect">
                  <a:avLst/>
                </a:prstGeom>
                <a:solidFill>
                  <a:srgbClr val="DDEAFB"/>
                </a:solidFill>
              </p:spPr>
              <p:txBody>
                <a:bodyPr vert="eaVert"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55153025-1D49-E3FD-96B3-AF238C638127}"/>
                    </a:ext>
                  </a:extLst>
                </p:cNvPr>
                <p:cNvSpPr txBox="1"/>
                <p:nvPr/>
              </p:nvSpPr>
              <p:spPr>
                <a:xfrm>
                  <a:off x="5638580" y="2026210"/>
                  <a:ext cx="239746" cy="701758"/>
                </a:xfrm>
                <a:prstGeom prst="rect">
                  <a:avLst/>
                </a:prstGeom>
                <a:noFill/>
              </p:spPr>
              <p:txBody>
                <a:bodyPr vert="eaVert" wrap="square" rtlCol="0" anchor="ctr">
                  <a:spAutoFit/>
                </a:bodyPr>
                <a:lstStyle/>
                <a:p>
                  <a:pPr algn="ctr">
                    <a:lnSpc>
                      <a:spcPts val="400"/>
                    </a:lnSpc>
                  </a:pPr>
                  <a:r>
                    <a:rPr kumimoji="1" lang="ja-JP" altLang="en-US" sz="900">
                      <a:latin typeface="BIZ UDゴシック" panose="020B0400000000000000" pitchFamily="49" charset="-128"/>
                      <a:ea typeface="BIZ UDゴシック" panose="020B0400000000000000" pitchFamily="49" charset="-128"/>
                    </a:rPr>
                    <a:t>ランク５</a:t>
                  </a:r>
                </a:p>
              </p:txBody>
            </p:sp>
          </p:grpSp>
          <p:grpSp>
            <p:nvGrpSpPr>
              <p:cNvPr id="19" name="グループ化 18">
                <a:extLst>
                  <a:ext uri="{FF2B5EF4-FFF2-40B4-BE49-F238E27FC236}">
                    <a16:creationId xmlns:a16="http://schemas.microsoft.com/office/drawing/2014/main" id="{1449A8DB-0DCB-FA1A-3ACF-A71D588ED7FA}"/>
                  </a:ext>
                </a:extLst>
              </p:cNvPr>
              <p:cNvGrpSpPr/>
              <p:nvPr/>
            </p:nvGrpSpPr>
            <p:grpSpPr>
              <a:xfrm>
                <a:off x="5645871" y="2900760"/>
                <a:ext cx="239746" cy="722372"/>
                <a:chOff x="5638580" y="2026210"/>
                <a:chExt cx="239746" cy="722372"/>
              </a:xfrm>
            </p:grpSpPr>
            <p:sp>
              <p:nvSpPr>
                <p:cNvPr id="20" name="テキスト ボックス 19">
                  <a:extLst>
                    <a:ext uri="{FF2B5EF4-FFF2-40B4-BE49-F238E27FC236}">
                      <a16:creationId xmlns:a16="http://schemas.microsoft.com/office/drawing/2014/main" id="{7A4266AF-CA57-B839-F376-7EBC86B0ABF9}"/>
                    </a:ext>
                  </a:extLst>
                </p:cNvPr>
                <p:cNvSpPr txBox="1"/>
                <p:nvPr/>
              </p:nvSpPr>
              <p:spPr>
                <a:xfrm>
                  <a:off x="5714396" y="2046824"/>
                  <a:ext cx="144000" cy="701758"/>
                </a:xfrm>
                <a:prstGeom prst="rect">
                  <a:avLst/>
                </a:prstGeom>
                <a:solidFill>
                  <a:srgbClr val="DDEAFB"/>
                </a:solidFill>
              </p:spPr>
              <p:txBody>
                <a:bodyPr vert="eaVert"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1FC5B1D4-3524-560D-50E0-2C0A06D8CCAE}"/>
                    </a:ext>
                  </a:extLst>
                </p:cNvPr>
                <p:cNvSpPr txBox="1"/>
                <p:nvPr/>
              </p:nvSpPr>
              <p:spPr>
                <a:xfrm>
                  <a:off x="5638580" y="2026210"/>
                  <a:ext cx="239746" cy="701758"/>
                </a:xfrm>
                <a:prstGeom prst="rect">
                  <a:avLst/>
                </a:prstGeom>
                <a:noFill/>
              </p:spPr>
              <p:txBody>
                <a:bodyPr vert="eaVert" wrap="square" rtlCol="0" anchor="ctr">
                  <a:spAutoFit/>
                </a:bodyPr>
                <a:lstStyle/>
                <a:p>
                  <a:pPr algn="ctr">
                    <a:lnSpc>
                      <a:spcPts val="400"/>
                    </a:lnSpc>
                  </a:pPr>
                  <a:r>
                    <a:rPr kumimoji="1" lang="ja-JP" altLang="en-US" sz="900">
                      <a:latin typeface="BIZ UDゴシック" panose="020B0400000000000000" pitchFamily="49" charset="-128"/>
                      <a:ea typeface="BIZ UDゴシック" panose="020B0400000000000000" pitchFamily="49" charset="-128"/>
                    </a:rPr>
                    <a:t>ランク４</a:t>
                  </a:r>
                </a:p>
              </p:txBody>
            </p:sp>
          </p:grpSp>
          <p:grpSp>
            <p:nvGrpSpPr>
              <p:cNvPr id="22" name="グループ化 21">
                <a:extLst>
                  <a:ext uri="{FF2B5EF4-FFF2-40B4-BE49-F238E27FC236}">
                    <a16:creationId xmlns:a16="http://schemas.microsoft.com/office/drawing/2014/main" id="{FFFB153C-C7DE-87BF-2BB6-086001E38ED4}"/>
                  </a:ext>
                </a:extLst>
              </p:cNvPr>
              <p:cNvGrpSpPr/>
              <p:nvPr/>
            </p:nvGrpSpPr>
            <p:grpSpPr>
              <a:xfrm>
                <a:off x="5664197" y="3782859"/>
                <a:ext cx="239746" cy="722372"/>
                <a:chOff x="5638580" y="2026210"/>
                <a:chExt cx="239746" cy="722372"/>
              </a:xfrm>
            </p:grpSpPr>
            <p:sp>
              <p:nvSpPr>
                <p:cNvPr id="23" name="テキスト ボックス 22">
                  <a:extLst>
                    <a:ext uri="{FF2B5EF4-FFF2-40B4-BE49-F238E27FC236}">
                      <a16:creationId xmlns:a16="http://schemas.microsoft.com/office/drawing/2014/main" id="{95EB8947-CE87-5341-3B1C-6D3477AA08E9}"/>
                    </a:ext>
                  </a:extLst>
                </p:cNvPr>
                <p:cNvSpPr txBox="1"/>
                <p:nvPr/>
              </p:nvSpPr>
              <p:spPr>
                <a:xfrm>
                  <a:off x="5714396" y="2046824"/>
                  <a:ext cx="144000" cy="701758"/>
                </a:xfrm>
                <a:prstGeom prst="rect">
                  <a:avLst/>
                </a:prstGeom>
                <a:solidFill>
                  <a:srgbClr val="DDEAFB"/>
                </a:solidFill>
              </p:spPr>
              <p:txBody>
                <a:bodyPr vert="eaVert"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33219F4A-DD7B-E040-93E9-1E811B2297F2}"/>
                    </a:ext>
                  </a:extLst>
                </p:cNvPr>
                <p:cNvSpPr txBox="1"/>
                <p:nvPr/>
              </p:nvSpPr>
              <p:spPr>
                <a:xfrm>
                  <a:off x="5638580" y="2026210"/>
                  <a:ext cx="239746" cy="701758"/>
                </a:xfrm>
                <a:prstGeom prst="rect">
                  <a:avLst/>
                </a:prstGeom>
                <a:noFill/>
              </p:spPr>
              <p:txBody>
                <a:bodyPr vert="eaVert" wrap="square" rtlCol="0" anchor="ctr">
                  <a:spAutoFit/>
                </a:bodyPr>
                <a:lstStyle/>
                <a:p>
                  <a:pPr algn="ctr">
                    <a:lnSpc>
                      <a:spcPts val="400"/>
                    </a:lnSpc>
                  </a:pPr>
                  <a:r>
                    <a:rPr kumimoji="1" lang="ja-JP" altLang="en-US" sz="900">
                      <a:latin typeface="BIZ UDゴシック" panose="020B0400000000000000" pitchFamily="49" charset="-128"/>
                      <a:ea typeface="BIZ UDゴシック" panose="020B0400000000000000" pitchFamily="49" charset="-128"/>
                    </a:rPr>
                    <a:t>ランク３</a:t>
                  </a:r>
                </a:p>
              </p:txBody>
            </p:sp>
          </p:grpSp>
          <p:grpSp>
            <p:nvGrpSpPr>
              <p:cNvPr id="25" name="グループ化 24">
                <a:extLst>
                  <a:ext uri="{FF2B5EF4-FFF2-40B4-BE49-F238E27FC236}">
                    <a16:creationId xmlns:a16="http://schemas.microsoft.com/office/drawing/2014/main" id="{97EF8C80-9969-2629-323C-446B330F8110}"/>
                  </a:ext>
                </a:extLst>
              </p:cNvPr>
              <p:cNvGrpSpPr/>
              <p:nvPr/>
            </p:nvGrpSpPr>
            <p:grpSpPr>
              <a:xfrm>
                <a:off x="5645768" y="4630942"/>
                <a:ext cx="239746" cy="722372"/>
                <a:chOff x="5638580" y="2026210"/>
                <a:chExt cx="239746" cy="722372"/>
              </a:xfrm>
            </p:grpSpPr>
            <p:sp>
              <p:nvSpPr>
                <p:cNvPr id="26" name="テキスト ボックス 25">
                  <a:extLst>
                    <a:ext uri="{FF2B5EF4-FFF2-40B4-BE49-F238E27FC236}">
                      <a16:creationId xmlns:a16="http://schemas.microsoft.com/office/drawing/2014/main" id="{09AB8509-42B5-259B-3FDA-195660C35ED3}"/>
                    </a:ext>
                  </a:extLst>
                </p:cNvPr>
                <p:cNvSpPr txBox="1"/>
                <p:nvPr/>
              </p:nvSpPr>
              <p:spPr>
                <a:xfrm>
                  <a:off x="5714396" y="2046824"/>
                  <a:ext cx="144000" cy="701758"/>
                </a:xfrm>
                <a:prstGeom prst="rect">
                  <a:avLst/>
                </a:prstGeom>
                <a:solidFill>
                  <a:srgbClr val="DDEAFB"/>
                </a:solidFill>
              </p:spPr>
              <p:txBody>
                <a:bodyPr vert="eaVert"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2818E426-3189-58C3-66DC-A99903A71AFD}"/>
                    </a:ext>
                  </a:extLst>
                </p:cNvPr>
                <p:cNvSpPr txBox="1"/>
                <p:nvPr/>
              </p:nvSpPr>
              <p:spPr>
                <a:xfrm>
                  <a:off x="5638580" y="2026210"/>
                  <a:ext cx="239746" cy="701758"/>
                </a:xfrm>
                <a:prstGeom prst="rect">
                  <a:avLst/>
                </a:prstGeom>
                <a:noFill/>
              </p:spPr>
              <p:txBody>
                <a:bodyPr vert="eaVert" wrap="square" rtlCol="0" anchor="ctr">
                  <a:spAutoFit/>
                </a:bodyPr>
                <a:lstStyle/>
                <a:p>
                  <a:pPr algn="ctr">
                    <a:lnSpc>
                      <a:spcPts val="400"/>
                    </a:lnSpc>
                  </a:pPr>
                  <a:r>
                    <a:rPr kumimoji="1" lang="ja-JP" altLang="en-US" sz="900">
                      <a:latin typeface="BIZ UDゴシック" panose="020B0400000000000000" pitchFamily="49" charset="-128"/>
                      <a:ea typeface="BIZ UDゴシック" panose="020B0400000000000000" pitchFamily="49" charset="-128"/>
                    </a:rPr>
                    <a:t>ランク２</a:t>
                  </a:r>
                </a:p>
              </p:txBody>
            </p:sp>
          </p:grpSp>
          <p:grpSp>
            <p:nvGrpSpPr>
              <p:cNvPr id="28" name="グループ化 27">
                <a:extLst>
                  <a:ext uri="{FF2B5EF4-FFF2-40B4-BE49-F238E27FC236}">
                    <a16:creationId xmlns:a16="http://schemas.microsoft.com/office/drawing/2014/main" id="{C9018FDE-6055-5035-44B2-6DB26B9EBEEB}"/>
                  </a:ext>
                </a:extLst>
              </p:cNvPr>
              <p:cNvGrpSpPr/>
              <p:nvPr/>
            </p:nvGrpSpPr>
            <p:grpSpPr>
              <a:xfrm>
                <a:off x="5663874" y="5480097"/>
                <a:ext cx="239746" cy="722372"/>
                <a:chOff x="5638580" y="2026210"/>
                <a:chExt cx="239746" cy="722372"/>
              </a:xfrm>
            </p:grpSpPr>
            <p:sp>
              <p:nvSpPr>
                <p:cNvPr id="29" name="テキスト ボックス 28">
                  <a:extLst>
                    <a:ext uri="{FF2B5EF4-FFF2-40B4-BE49-F238E27FC236}">
                      <a16:creationId xmlns:a16="http://schemas.microsoft.com/office/drawing/2014/main" id="{C5BD5FAE-E837-49C0-85C1-C700B7578DAC}"/>
                    </a:ext>
                  </a:extLst>
                </p:cNvPr>
                <p:cNvSpPr txBox="1"/>
                <p:nvPr/>
              </p:nvSpPr>
              <p:spPr>
                <a:xfrm>
                  <a:off x="5714396" y="2046824"/>
                  <a:ext cx="144000" cy="701758"/>
                </a:xfrm>
                <a:prstGeom prst="rect">
                  <a:avLst/>
                </a:prstGeom>
                <a:solidFill>
                  <a:srgbClr val="DDEAFB"/>
                </a:solidFill>
              </p:spPr>
              <p:txBody>
                <a:bodyPr vert="eaVert"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768F81F4-3869-F35D-740D-472C7F13994A}"/>
                    </a:ext>
                  </a:extLst>
                </p:cNvPr>
                <p:cNvSpPr txBox="1"/>
                <p:nvPr/>
              </p:nvSpPr>
              <p:spPr>
                <a:xfrm>
                  <a:off x="5638580" y="2026210"/>
                  <a:ext cx="239746" cy="701758"/>
                </a:xfrm>
                <a:prstGeom prst="rect">
                  <a:avLst/>
                </a:prstGeom>
                <a:noFill/>
              </p:spPr>
              <p:txBody>
                <a:bodyPr vert="eaVert" wrap="square" rtlCol="0" anchor="ctr">
                  <a:spAutoFit/>
                </a:bodyPr>
                <a:lstStyle/>
                <a:p>
                  <a:pPr algn="ctr">
                    <a:lnSpc>
                      <a:spcPts val="400"/>
                    </a:lnSpc>
                  </a:pPr>
                  <a:r>
                    <a:rPr kumimoji="1" lang="ja-JP" altLang="en-US" sz="900">
                      <a:latin typeface="BIZ UDゴシック" panose="020B0400000000000000" pitchFamily="49" charset="-128"/>
                      <a:ea typeface="BIZ UDゴシック" panose="020B0400000000000000" pitchFamily="49" charset="-128"/>
                    </a:rPr>
                    <a:t>ランク１</a:t>
                  </a:r>
                </a:p>
              </p:txBody>
            </p:sp>
          </p:grpSp>
          <p:grpSp>
            <p:nvGrpSpPr>
              <p:cNvPr id="33" name="グループ化 32">
                <a:extLst>
                  <a:ext uri="{FF2B5EF4-FFF2-40B4-BE49-F238E27FC236}">
                    <a16:creationId xmlns:a16="http://schemas.microsoft.com/office/drawing/2014/main" id="{00C54C51-32E7-5D85-91DD-A9C2047FF36C}"/>
                  </a:ext>
                </a:extLst>
              </p:cNvPr>
              <p:cNvGrpSpPr/>
              <p:nvPr/>
            </p:nvGrpSpPr>
            <p:grpSpPr>
              <a:xfrm>
                <a:off x="5954352" y="1850862"/>
                <a:ext cx="935999" cy="174237"/>
                <a:chOff x="5686117" y="1698462"/>
                <a:chExt cx="272314" cy="174237"/>
              </a:xfrm>
            </p:grpSpPr>
            <p:sp>
              <p:nvSpPr>
                <p:cNvPr id="34" name="テキスト ボックス 33">
                  <a:extLst>
                    <a:ext uri="{FF2B5EF4-FFF2-40B4-BE49-F238E27FC236}">
                      <a16:creationId xmlns:a16="http://schemas.microsoft.com/office/drawing/2014/main" id="{88E00404-ECC8-29D9-8E9E-D768F6E59332}"/>
                    </a:ext>
                  </a:extLst>
                </p:cNvPr>
                <p:cNvSpPr txBox="1"/>
                <p:nvPr/>
              </p:nvSpPr>
              <p:spPr>
                <a:xfrm>
                  <a:off x="5686117" y="1698462"/>
                  <a:ext cx="272314" cy="145553"/>
                </a:xfrm>
                <a:prstGeom prst="rect">
                  <a:avLst/>
                </a:prstGeom>
                <a:solidFill>
                  <a:srgbClr val="DDEAFB"/>
                </a:solidFill>
              </p:spPr>
              <p:txBody>
                <a:bodyPr vert="horz" wrap="square" rtlCol="0" anchor="ctr">
                  <a:spAutoFit/>
                </a:bodyPr>
                <a:lstStyle/>
                <a:p>
                  <a:pPr algn="ctr">
                    <a:lnSpc>
                      <a:spcPts val="400"/>
                    </a:lnSpc>
                  </a:pPr>
                  <a:endParaRPr kumimoji="1" lang="ja-JP" altLang="en-US" sz="80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436FEA4B-632C-AA66-BD91-4C57EAEA9ABB}"/>
                    </a:ext>
                  </a:extLst>
                </p:cNvPr>
                <p:cNvSpPr txBox="1"/>
                <p:nvPr/>
              </p:nvSpPr>
              <p:spPr>
                <a:xfrm>
                  <a:off x="5695107" y="1725286"/>
                  <a:ext cx="239746" cy="147413"/>
                </a:xfrm>
                <a:prstGeom prst="rect">
                  <a:avLst/>
                </a:prstGeom>
                <a:noFill/>
              </p:spPr>
              <p:txBody>
                <a:bodyPr vert="horz" wrap="square" rtlCol="0" anchor="ctr">
                  <a:spAutoFit/>
                </a:bodyPr>
                <a:lstStyle/>
                <a:p>
                  <a:pPr algn="ctr">
                    <a:lnSpc>
                      <a:spcPts val="400"/>
                    </a:lnSpc>
                  </a:pPr>
                  <a:r>
                    <a:rPr lang="ja-JP" altLang="en-US" sz="800">
                      <a:latin typeface="BIZ UDゴシック" panose="020B0400000000000000" pitchFamily="49" charset="-128"/>
                      <a:ea typeface="BIZ UDゴシック" panose="020B0400000000000000" pitchFamily="49" charset="-128"/>
                    </a:rPr>
                    <a:t>全景写真</a:t>
                  </a:r>
                  <a:endParaRPr kumimoji="1" lang="ja-JP" altLang="en-US" sz="800">
                    <a:latin typeface="BIZ UDゴシック" panose="020B0400000000000000" pitchFamily="49" charset="-128"/>
                    <a:ea typeface="BIZ UDゴシック" panose="020B0400000000000000" pitchFamily="49" charset="-128"/>
                  </a:endParaRPr>
                </a:p>
              </p:txBody>
            </p:sp>
          </p:grpSp>
          <p:grpSp>
            <p:nvGrpSpPr>
              <p:cNvPr id="36" name="グループ化 35">
                <a:extLst>
                  <a:ext uri="{FF2B5EF4-FFF2-40B4-BE49-F238E27FC236}">
                    <a16:creationId xmlns:a16="http://schemas.microsoft.com/office/drawing/2014/main" id="{206F6C12-F4C7-1965-270E-16C6F2DBC96D}"/>
                  </a:ext>
                </a:extLst>
              </p:cNvPr>
              <p:cNvGrpSpPr/>
              <p:nvPr/>
            </p:nvGrpSpPr>
            <p:grpSpPr>
              <a:xfrm>
                <a:off x="6952607" y="1858232"/>
                <a:ext cx="935999" cy="152519"/>
                <a:chOff x="5686117" y="1699238"/>
                <a:chExt cx="272314" cy="152519"/>
              </a:xfrm>
            </p:grpSpPr>
            <p:sp>
              <p:nvSpPr>
                <p:cNvPr id="37" name="テキスト ボックス 36">
                  <a:extLst>
                    <a:ext uri="{FF2B5EF4-FFF2-40B4-BE49-F238E27FC236}">
                      <a16:creationId xmlns:a16="http://schemas.microsoft.com/office/drawing/2014/main" id="{C7452EC1-64D7-5567-8ECE-0E7CE3B7712F}"/>
                    </a:ext>
                  </a:extLst>
                </p:cNvPr>
                <p:cNvSpPr txBox="1"/>
                <p:nvPr/>
              </p:nvSpPr>
              <p:spPr>
                <a:xfrm>
                  <a:off x="5686117" y="1699238"/>
                  <a:ext cx="272314" cy="144000"/>
                </a:xfrm>
                <a:prstGeom prst="rect">
                  <a:avLst/>
                </a:prstGeom>
                <a:solidFill>
                  <a:srgbClr val="DDEAFB"/>
                </a:solidFill>
              </p:spPr>
              <p:txBody>
                <a:bodyPr vert="horz"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3E364C6F-8B0C-E379-C053-D5B57A8B8B2F}"/>
                    </a:ext>
                  </a:extLst>
                </p:cNvPr>
                <p:cNvSpPr txBox="1"/>
                <p:nvPr/>
              </p:nvSpPr>
              <p:spPr>
                <a:xfrm>
                  <a:off x="5695107" y="1708128"/>
                  <a:ext cx="239746" cy="143629"/>
                </a:xfrm>
                <a:prstGeom prst="rect">
                  <a:avLst/>
                </a:prstGeom>
                <a:noFill/>
              </p:spPr>
              <p:txBody>
                <a:bodyPr vert="horz" wrap="square" rtlCol="0" anchor="ctr">
                  <a:spAutoFit/>
                </a:bodyPr>
                <a:lstStyle/>
                <a:p>
                  <a:pPr algn="ctr">
                    <a:lnSpc>
                      <a:spcPts val="400"/>
                    </a:lnSpc>
                  </a:pPr>
                  <a:r>
                    <a:rPr kumimoji="1" lang="ja-JP" altLang="en-US" sz="500">
                      <a:latin typeface="BIZ UDゴシック" panose="020B0400000000000000" pitchFamily="49" charset="-128"/>
                      <a:ea typeface="BIZ UDゴシック" panose="020B0400000000000000" pitchFamily="49" charset="-128"/>
                    </a:rPr>
                    <a:t>拡大写真（摩耗部）</a:t>
                  </a:r>
                </a:p>
              </p:txBody>
            </p:sp>
          </p:grpSp>
          <p:grpSp>
            <p:nvGrpSpPr>
              <p:cNvPr id="39" name="グループ化 38">
                <a:extLst>
                  <a:ext uri="{FF2B5EF4-FFF2-40B4-BE49-F238E27FC236}">
                    <a16:creationId xmlns:a16="http://schemas.microsoft.com/office/drawing/2014/main" id="{61162B36-FDA6-77D7-82AD-5D493D03BD38}"/>
                  </a:ext>
                </a:extLst>
              </p:cNvPr>
              <p:cNvGrpSpPr/>
              <p:nvPr/>
            </p:nvGrpSpPr>
            <p:grpSpPr>
              <a:xfrm>
                <a:off x="7950862" y="1870962"/>
                <a:ext cx="935999" cy="152519"/>
                <a:chOff x="5686117" y="1699238"/>
                <a:chExt cx="272314" cy="152519"/>
              </a:xfrm>
            </p:grpSpPr>
            <p:sp>
              <p:nvSpPr>
                <p:cNvPr id="40" name="テキスト ボックス 39">
                  <a:extLst>
                    <a:ext uri="{FF2B5EF4-FFF2-40B4-BE49-F238E27FC236}">
                      <a16:creationId xmlns:a16="http://schemas.microsoft.com/office/drawing/2014/main" id="{32483D5C-50A1-1788-59E2-0B3A4C96468F}"/>
                    </a:ext>
                  </a:extLst>
                </p:cNvPr>
                <p:cNvSpPr txBox="1"/>
                <p:nvPr/>
              </p:nvSpPr>
              <p:spPr>
                <a:xfrm>
                  <a:off x="5686117" y="1699238"/>
                  <a:ext cx="272314" cy="144000"/>
                </a:xfrm>
                <a:prstGeom prst="rect">
                  <a:avLst/>
                </a:prstGeom>
                <a:solidFill>
                  <a:srgbClr val="DDEAFB"/>
                </a:solidFill>
              </p:spPr>
              <p:txBody>
                <a:bodyPr vert="horz" wrap="square" rtlCol="0" anchor="ctr">
                  <a:spAutoFit/>
                </a:bodyPr>
                <a:lstStyle/>
                <a:p>
                  <a:pPr algn="ctr">
                    <a:lnSpc>
                      <a:spcPts val="400"/>
                    </a:lnSpc>
                  </a:pPr>
                  <a:endParaRPr kumimoji="1" lang="ja-JP" altLang="en-US" sz="90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3EB6EEBF-978D-83BF-FCEE-E1C0D7097383}"/>
                    </a:ext>
                  </a:extLst>
                </p:cNvPr>
                <p:cNvSpPr txBox="1"/>
                <p:nvPr/>
              </p:nvSpPr>
              <p:spPr>
                <a:xfrm>
                  <a:off x="5695107" y="1708128"/>
                  <a:ext cx="239746" cy="143629"/>
                </a:xfrm>
                <a:prstGeom prst="rect">
                  <a:avLst/>
                </a:prstGeom>
                <a:noFill/>
              </p:spPr>
              <p:txBody>
                <a:bodyPr vert="horz" wrap="square" rtlCol="0" anchor="ctr">
                  <a:spAutoFit/>
                </a:bodyPr>
                <a:lstStyle/>
                <a:p>
                  <a:pPr algn="ctr">
                    <a:lnSpc>
                      <a:spcPts val="400"/>
                    </a:lnSpc>
                  </a:pPr>
                  <a:r>
                    <a:rPr kumimoji="1" lang="ja-JP" altLang="en-US" sz="500">
                      <a:latin typeface="BIZ UDゴシック" panose="020B0400000000000000" pitchFamily="49" charset="-128"/>
                      <a:ea typeface="BIZ UDゴシック" panose="020B0400000000000000" pitchFamily="49" charset="-128"/>
                    </a:rPr>
                    <a:t>拡大写真（良好部）</a:t>
                  </a:r>
                </a:p>
              </p:txBody>
            </p:sp>
          </p:grpSp>
        </p:grpSp>
      </p:grpSp>
      <p:grpSp>
        <p:nvGrpSpPr>
          <p:cNvPr id="47" name="グループ化 46">
            <a:extLst>
              <a:ext uri="{FF2B5EF4-FFF2-40B4-BE49-F238E27FC236}">
                <a16:creationId xmlns:a16="http://schemas.microsoft.com/office/drawing/2014/main" id="{8A248623-F779-E468-628B-608CDA42C058}"/>
              </a:ext>
            </a:extLst>
          </p:cNvPr>
          <p:cNvGrpSpPr/>
          <p:nvPr/>
        </p:nvGrpSpPr>
        <p:grpSpPr>
          <a:xfrm>
            <a:off x="3519974" y="2286702"/>
            <a:ext cx="1306688" cy="863321"/>
            <a:chOff x="5122675" y="5581330"/>
            <a:chExt cx="965299" cy="504192"/>
          </a:xfrm>
        </p:grpSpPr>
        <p:sp>
          <p:nvSpPr>
            <p:cNvPr id="48" name="吹き出し: 角を丸めた四角形 47">
              <a:extLst>
                <a:ext uri="{FF2B5EF4-FFF2-40B4-BE49-F238E27FC236}">
                  <a16:creationId xmlns:a16="http://schemas.microsoft.com/office/drawing/2014/main" id="{A84F267F-D2F3-E801-A71B-4EA10E3EA0EF}"/>
                </a:ext>
              </a:extLst>
            </p:cNvPr>
            <p:cNvSpPr/>
            <p:nvPr/>
          </p:nvSpPr>
          <p:spPr>
            <a:xfrm>
              <a:off x="5218791" y="5664146"/>
              <a:ext cx="829752" cy="338554"/>
            </a:xfrm>
            <a:prstGeom prst="wedgeRoundRectCallout">
              <a:avLst>
                <a:gd name="adj1" fmla="val 52731"/>
                <a:gd name="adj2" fmla="val 144289"/>
                <a:gd name="adj3" fmla="val 16667"/>
              </a:avLst>
            </a:prstGeom>
            <a:solidFill>
              <a:srgbClr val="FF0000">
                <a:alpha val="4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35504194-201E-ED58-26EF-7C980E1341E4}"/>
                </a:ext>
              </a:extLst>
            </p:cNvPr>
            <p:cNvSpPr/>
            <p:nvPr/>
          </p:nvSpPr>
          <p:spPr>
            <a:xfrm>
              <a:off x="5122675" y="5581330"/>
              <a:ext cx="965299" cy="504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lgn="ctr">
                <a:spcAft>
                  <a:spcPts val="375"/>
                </a:spcAft>
                <a:tabLst>
                  <a:tab pos="470297" algn="l"/>
                </a:tabLst>
              </a:pPr>
              <a:r>
                <a:rPr lang="ja-JP" altLang="en-US" sz="1050" b="1" dirty="0">
                  <a:solidFill>
                    <a:schemeClr val="bg1"/>
                  </a:solidFill>
                  <a:latin typeface="BIZ UDゴシック" panose="020B0400000000000000" pitchFamily="49" charset="-128"/>
                  <a:ea typeface="BIZ UDゴシック" panose="020B0400000000000000" pitchFamily="49" charset="-128"/>
                </a:rPr>
                <a:t>ランク</a:t>
              </a:r>
              <a:r>
                <a:rPr lang="en-US" altLang="ja-JP" sz="1050" b="1" dirty="0">
                  <a:solidFill>
                    <a:schemeClr val="bg1"/>
                  </a:solidFill>
                  <a:latin typeface="BIZ UDゴシック" panose="020B0400000000000000" pitchFamily="49" charset="-128"/>
                  <a:ea typeface="BIZ UDゴシック" panose="020B0400000000000000" pitchFamily="49" charset="-128"/>
                </a:rPr>
                <a:t>3</a:t>
              </a:r>
              <a:r>
                <a:rPr lang="ja-JP" altLang="en-US" sz="1050" b="1" dirty="0">
                  <a:solidFill>
                    <a:schemeClr val="bg1"/>
                  </a:solidFill>
                  <a:latin typeface="BIZ UDゴシック" panose="020B0400000000000000" pitchFamily="49" charset="-128"/>
                  <a:ea typeface="BIZ UDゴシック" panose="020B0400000000000000" pitchFamily="49" charset="-128"/>
                </a:rPr>
                <a:t>以上で</a:t>
              </a:r>
              <a:br>
                <a:rPr lang="en-US" altLang="ja-JP" sz="1050" b="1" dirty="0">
                  <a:solidFill>
                    <a:schemeClr val="bg1"/>
                  </a:solidFill>
                  <a:latin typeface="BIZ UDゴシック" panose="020B0400000000000000" pitchFamily="49" charset="-128"/>
                  <a:ea typeface="BIZ UDゴシック" panose="020B0400000000000000" pitchFamily="49" charset="-128"/>
                </a:rPr>
              </a:br>
              <a:r>
                <a:rPr lang="ja-JP" altLang="en-US" sz="1050" b="1" dirty="0">
                  <a:solidFill>
                    <a:schemeClr val="bg1"/>
                  </a:solidFill>
                  <a:latin typeface="BIZ UDゴシック" panose="020B0400000000000000" pitchFamily="49" charset="-128"/>
                  <a:ea typeface="BIZ UDゴシック" panose="020B0400000000000000" pitchFamily="49" charset="-128"/>
                </a:rPr>
                <a:t>作動率が高い</a:t>
              </a:r>
              <a:endParaRPr lang="en-US" altLang="ja-JP" sz="1050" b="1" dirty="0">
                <a:solidFill>
                  <a:schemeClr val="bg1"/>
                </a:solidFill>
                <a:latin typeface="BIZ UDゴシック" panose="020B0400000000000000" pitchFamily="49" charset="-128"/>
                <a:ea typeface="BIZ UDゴシック" panose="020B0400000000000000" pitchFamily="49" charset="-128"/>
              </a:endParaRPr>
            </a:p>
          </p:txBody>
        </p:sp>
      </p:grpSp>
      <p:sp>
        <p:nvSpPr>
          <p:cNvPr id="50" name="Text Box 5">
            <a:extLst>
              <a:ext uri="{FF2B5EF4-FFF2-40B4-BE49-F238E27FC236}">
                <a16:creationId xmlns:a16="http://schemas.microsoft.com/office/drawing/2014/main" id="{99467DB6-1DBC-8458-911E-37A11F63F152}"/>
              </a:ext>
            </a:extLst>
          </p:cNvPr>
          <p:cNvSpPr txBox="1">
            <a:spLocks noChangeArrowheads="1"/>
          </p:cNvSpPr>
          <p:nvPr/>
        </p:nvSpPr>
        <p:spPr bwMode="auto">
          <a:xfrm>
            <a:off x="2949050" y="6374380"/>
            <a:ext cx="6039707" cy="49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lnSpc>
                <a:spcPts val="1700"/>
              </a:lnSpc>
              <a:spcBef>
                <a:spcPts val="600"/>
              </a:spcBef>
            </a:pPr>
            <a:r>
              <a:rPr lang="en-US" altLang="ja-JP" sz="105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5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 施設利用者の心理的評価から施設状況の受容度を分析するアンケート手法</a:t>
            </a:r>
            <a:br>
              <a:rPr lang="en-US" altLang="ja-JP" sz="105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05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※2 </a:t>
            </a:r>
            <a:r>
              <a:rPr lang="ja-JP" altLang="en-US" sz="105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カメラで車線を検知し車線の中央付近を維持するように運転操作を支援する機能</a:t>
            </a:r>
            <a:endParaRPr lang="en-US" altLang="ja-JP" sz="105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1" name="図 10">
            <a:extLst>
              <a:ext uri="{FF2B5EF4-FFF2-40B4-BE49-F238E27FC236}">
                <a16:creationId xmlns:a16="http://schemas.microsoft.com/office/drawing/2014/main" id="{A5C05C17-394C-A91F-328E-2BD5D20297DB}"/>
              </a:ext>
            </a:extLst>
          </p:cNvPr>
          <p:cNvPicPr>
            <a:picLocks noChangeAspect="1"/>
          </p:cNvPicPr>
          <p:nvPr/>
        </p:nvPicPr>
        <p:blipFill rotWithShape="1">
          <a:blip r:embed="rId4"/>
          <a:srcRect l="3368" r="4145" b="7455"/>
          <a:stretch/>
        </p:blipFill>
        <p:spPr>
          <a:xfrm>
            <a:off x="82161" y="3418051"/>
            <a:ext cx="3053956" cy="2149451"/>
          </a:xfrm>
          <a:prstGeom prst="rect">
            <a:avLst/>
          </a:prstGeom>
        </p:spPr>
      </p:pic>
      <p:sp>
        <p:nvSpPr>
          <p:cNvPr id="42" name="Text Box 5">
            <a:extLst>
              <a:ext uri="{FF2B5EF4-FFF2-40B4-BE49-F238E27FC236}">
                <a16:creationId xmlns:a16="http://schemas.microsoft.com/office/drawing/2014/main" id="{2213CF73-A6B0-BE01-9C15-E31E93DCB2A6}"/>
              </a:ext>
            </a:extLst>
          </p:cNvPr>
          <p:cNvSpPr txBox="1">
            <a:spLocks noChangeArrowheads="1"/>
          </p:cNvSpPr>
          <p:nvPr/>
        </p:nvSpPr>
        <p:spPr bwMode="auto">
          <a:xfrm>
            <a:off x="115472" y="3053821"/>
            <a:ext cx="42815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4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◇ＰＳＭによる評価ランクの算出</a:t>
            </a:r>
            <a:endParaRPr lang="en-US" altLang="ja-JP" sz="14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3" name="四角形: 角を丸くする 42">
            <a:extLst>
              <a:ext uri="{FF2B5EF4-FFF2-40B4-BE49-F238E27FC236}">
                <a16:creationId xmlns:a16="http://schemas.microsoft.com/office/drawing/2014/main" id="{ED7A811D-2739-7D9B-E746-34FFDBEFE811}"/>
              </a:ext>
            </a:extLst>
          </p:cNvPr>
          <p:cNvSpPr/>
          <p:nvPr/>
        </p:nvSpPr>
        <p:spPr>
          <a:xfrm>
            <a:off x="3297947" y="5764180"/>
            <a:ext cx="2509977" cy="248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900"/>
              </a:lnSpc>
              <a:spcBef>
                <a:spcPct val="20000"/>
              </a:spcBef>
              <a:tabLst>
                <a:tab pos="470297" algn="l"/>
              </a:tabLst>
            </a:pPr>
            <a:r>
              <a:rPr lang="ja-JP" altLang="en-US" sz="900" dirty="0">
                <a:solidFill>
                  <a:schemeClr val="tx1"/>
                </a:solidFill>
                <a:latin typeface="HGSｺﾞｼｯｸM" panose="020B0600000000000000" pitchFamily="50" charset="-128"/>
                <a:ea typeface="HGSｺﾞｼｯｸM" panose="020B0600000000000000" pitchFamily="50" charset="-128"/>
              </a:rPr>
              <a:t>出典：寒地土研月報　</a:t>
            </a:r>
            <a:r>
              <a:rPr lang="en-US" altLang="ja-JP" sz="900" dirty="0">
                <a:solidFill>
                  <a:schemeClr val="tx1"/>
                </a:solidFill>
                <a:latin typeface="HGSｺﾞｼｯｸM" panose="020B0600000000000000" pitchFamily="50" charset="-128"/>
                <a:ea typeface="HGSｺﾞｼｯｸM" panose="020B0600000000000000" pitchFamily="50" charset="-128"/>
              </a:rPr>
              <a:t>No.806 2020</a:t>
            </a:r>
            <a:r>
              <a:rPr lang="ja-JP" altLang="en-US" sz="900" dirty="0">
                <a:solidFill>
                  <a:schemeClr val="tx1"/>
                </a:solidFill>
                <a:latin typeface="HGSｺﾞｼｯｸM" panose="020B0600000000000000" pitchFamily="50" charset="-128"/>
                <a:ea typeface="HGSｺﾞｼｯｸM" panose="020B0600000000000000" pitchFamily="50" charset="-128"/>
              </a:rPr>
              <a:t>年</a:t>
            </a:r>
            <a:r>
              <a:rPr lang="en-US" altLang="ja-JP" sz="900" dirty="0">
                <a:solidFill>
                  <a:schemeClr val="tx1"/>
                </a:solidFill>
                <a:latin typeface="HGSｺﾞｼｯｸM" panose="020B0600000000000000" pitchFamily="50" charset="-128"/>
                <a:ea typeface="HGSｺﾞｼｯｸM" panose="020B0600000000000000" pitchFamily="50" charset="-128"/>
              </a:rPr>
              <a:t>6</a:t>
            </a:r>
            <a:r>
              <a:rPr lang="ja-JP" altLang="en-US" sz="900" dirty="0">
                <a:solidFill>
                  <a:schemeClr val="tx1"/>
                </a:solidFill>
                <a:latin typeface="HGSｺﾞｼｯｸM" panose="020B0600000000000000" pitchFamily="50" charset="-128"/>
                <a:ea typeface="HGSｺﾞｼｯｸM" panose="020B0600000000000000" pitchFamily="50" charset="-128"/>
              </a:rPr>
              <a:t>月</a:t>
            </a:r>
            <a:br>
              <a:rPr lang="en-US" altLang="ja-JP" sz="900" dirty="0">
                <a:solidFill>
                  <a:schemeClr val="tx1"/>
                </a:solidFill>
                <a:latin typeface="HGSｺﾞｼｯｸM" panose="020B0600000000000000" pitchFamily="50" charset="-128"/>
                <a:ea typeface="HGSｺﾞｼｯｸM" panose="020B0600000000000000" pitchFamily="50" charset="-128"/>
              </a:rPr>
            </a:br>
            <a:r>
              <a:rPr lang="ja-JP" altLang="en-US" sz="900" dirty="0">
                <a:solidFill>
                  <a:schemeClr val="tx1"/>
                </a:solidFill>
                <a:latin typeface="HGSｺﾞｼｯｸM" panose="020B0600000000000000" pitchFamily="50" charset="-128"/>
                <a:ea typeface="HGSｺﾞｼｯｸM" panose="020B0600000000000000" pitchFamily="50" charset="-128"/>
              </a:rPr>
              <a:t>（発行元：寒地土木研究所）</a:t>
            </a:r>
            <a:endParaRPr lang="en-US" altLang="ja-JP" sz="800" dirty="0">
              <a:solidFill>
                <a:schemeClr val="tx1"/>
              </a:solidFill>
              <a:latin typeface="HGSｺﾞｼｯｸM" panose="020B0600000000000000" pitchFamily="50" charset="-128"/>
              <a:ea typeface="HGSｺﾞｼｯｸM" panose="020B0600000000000000" pitchFamily="50" charset="-128"/>
            </a:endParaRPr>
          </a:p>
        </p:txBody>
      </p:sp>
      <p:sp>
        <p:nvSpPr>
          <p:cNvPr id="15" name="四角形: 角を丸くする 14">
            <a:extLst>
              <a:ext uri="{FF2B5EF4-FFF2-40B4-BE49-F238E27FC236}">
                <a16:creationId xmlns:a16="http://schemas.microsoft.com/office/drawing/2014/main" id="{FF341174-8624-4700-B5F4-09FFD0D68026}"/>
              </a:ext>
            </a:extLst>
          </p:cNvPr>
          <p:cNvSpPr/>
          <p:nvPr/>
        </p:nvSpPr>
        <p:spPr>
          <a:xfrm>
            <a:off x="5557278" y="6159146"/>
            <a:ext cx="3477648" cy="248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900"/>
              </a:lnSpc>
              <a:spcBef>
                <a:spcPct val="20000"/>
              </a:spcBef>
              <a:tabLst>
                <a:tab pos="470297" algn="l"/>
              </a:tabLst>
            </a:pPr>
            <a:r>
              <a:rPr lang="ja-JP" altLang="en-US" sz="900">
                <a:solidFill>
                  <a:schemeClr val="tx1"/>
                </a:solidFill>
                <a:latin typeface="HGSｺﾞｼｯｸM" panose="020B0600000000000000" pitchFamily="50" charset="-128"/>
                <a:ea typeface="HGSｺﾞｼｯｸM" panose="020B0600000000000000" pitchFamily="50" charset="-128"/>
              </a:rPr>
              <a:t>出典：技術資料Ｖｏｌ</a:t>
            </a:r>
            <a:r>
              <a:rPr lang="en-US" altLang="ja-JP" sz="900">
                <a:solidFill>
                  <a:schemeClr val="tx1"/>
                </a:solidFill>
                <a:latin typeface="HGSｺﾞｼｯｸM" panose="020B0600000000000000" pitchFamily="50" charset="-128"/>
                <a:ea typeface="HGSｺﾞｼｯｸM" panose="020B0600000000000000" pitchFamily="50" charset="-128"/>
              </a:rPr>
              <a:t>.10 </a:t>
            </a:r>
            <a:r>
              <a:rPr lang="ja-JP" altLang="en-US" sz="900">
                <a:solidFill>
                  <a:schemeClr val="tx1"/>
                </a:solidFill>
                <a:latin typeface="HGSｺﾞｼｯｸM" panose="020B0600000000000000" pitchFamily="50" charset="-128"/>
                <a:ea typeface="HGSｺﾞｼｯｸM" panose="020B0600000000000000" pitchFamily="50" charset="-128"/>
              </a:rPr>
              <a:t>路面標示と交通安全</a:t>
            </a:r>
            <a:br>
              <a:rPr lang="en-US" altLang="ja-JP" sz="900">
                <a:solidFill>
                  <a:schemeClr val="tx1"/>
                </a:solidFill>
                <a:latin typeface="HGSｺﾞｼｯｸM" panose="020B0600000000000000" pitchFamily="50" charset="-128"/>
                <a:ea typeface="HGSｺﾞｼｯｸM" panose="020B0600000000000000" pitchFamily="50" charset="-128"/>
              </a:rPr>
            </a:br>
            <a:r>
              <a:rPr lang="ja-JP" altLang="en-US" sz="900">
                <a:solidFill>
                  <a:schemeClr val="tx1"/>
                </a:solidFill>
                <a:latin typeface="HGSｺﾞｼｯｸM" panose="020B0600000000000000" pitchFamily="50" charset="-128"/>
                <a:ea typeface="HGSｺﾞｼｯｸM" panose="020B0600000000000000" pitchFamily="50" charset="-128"/>
              </a:rPr>
              <a:t>（発行元：一般社団法人　全国道路標識・標示業東京都協会）</a:t>
            </a:r>
            <a:endParaRPr lang="en-US" altLang="ja-JP" sz="800">
              <a:solidFill>
                <a:schemeClr val="tx1"/>
              </a:solidFill>
              <a:latin typeface="HGSｺﾞｼｯｸM" panose="020B0600000000000000" pitchFamily="50" charset="-128"/>
              <a:ea typeface="HGSｺﾞｼｯｸM" panose="020B0600000000000000" pitchFamily="50" charset="-128"/>
            </a:endParaRPr>
          </a:p>
        </p:txBody>
      </p:sp>
      <p:grpSp>
        <p:nvGrpSpPr>
          <p:cNvPr id="7" name="グループ化 6">
            <a:extLst>
              <a:ext uri="{FF2B5EF4-FFF2-40B4-BE49-F238E27FC236}">
                <a16:creationId xmlns:a16="http://schemas.microsoft.com/office/drawing/2014/main" id="{A0D027A2-F947-6054-B668-9436AC43AAD2}"/>
              </a:ext>
            </a:extLst>
          </p:cNvPr>
          <p:cNvGrpSpPr/>
          <p:nvPr/>
        </p:nvGrpSpPr>
        <p:grpSpPr>
          <a:xfrm>
            <a:off x="1922576" y="4168476"/>
            <a:ext cx="1402896" cy="564372"/>
            <a:chOff x="5202662" y="5581328"/>
            <a:chExt cx="885312" cy="504192"/>
          </a:xfrm>
        </p:grpSpPr>
        <p:sp>
          <p:nvSpPr>
            <p:cNvPr id="9" name="吹き出し: 角を丸めた四角形 8">
              <a:extLst>
                <a:ext uri="{FF2B5EF4-FFF2-40B4-BE49-F238E27FC236}">
                  <a16:creationId xmlns:a16="http://schemas.microsoft.com/office/drawing/2014/main" id="{36B8A495-4BA1-4E74-5D20-9382569BB7B6}"/>
                </a:ext>
              </a:extLst>
            </p:cNvPr>
            <p:cNvSpPr/>
            <p:nvPr/>
          </p:nvSpPr>
          <p:spPr>
            <a:xfrm>
              <a:off x="5266492" y="5664147"/>
              <a:ext cx="782051" cy="338554"/>
            </a:xfrm>
            <a:prstGeom prst="wedgeRoundRectCallout">
              <a:avLst>
                <a:gd name="adj1" fmla="val -71169"/>
                <a:gd name="adj2" fmla="val 93537"/>
                <a:gd name="adj3" fmla="val 16667"/>
              </a:avLst>
            </a:prstGeom>
            <a:solidFill>
              <a:srgbClr val="FF0000">
                <a:alpha val="4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173D6695-CFE0-866A-5AAC-3EBBE41DE6B9}"/>
                </a:ext>
              </a:extLst>
            </p:cNvPr>
            <p:cNvSpPr/>
            <p:nvPr/>
          </p:nvSpPr>
          <p:spPr>
            <a:xfrm>
              <a:off x="5202662" y="5581328"/>
              <a:ext cx="885312" cy="504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350" indent="-133350" algn="ctr">
                <a:spcAft>
                  <a:spcPts val="375"/>
                </a:spcAft>
                <a:tabLst>
                  <a:tab pos="470297" algn="l"/>
                </a:tabLst>
              </a:pPr>
              <a:r>
                <a:rPr lang="ja-JP" altLang="en-US" sz="1050" b="1" dirty="0">
                  <a:solidFill>
                    <a:schemeClr val="bg1"/>
                  </a:solidFill>
                  <a:latin typeface="BIZ UDゴシック" panose="020B0400000000000000" pitchFamily="49" charset="-128"/>
                  <a:ea typeface="BIZ UDゴシック" panose="020B0400000000000000" pitchFamily="49" charset="-128"/>
                </a:rPr>
                <a:t>ランク</a:t>
              </a:r>
              <a:r>
                <a:rPr lang="en-US" altLang="ja-JP" sz="1050" b="1" dirty="0">
                  <a:solidFill>
                    <a:schemeClr val="bg1"/>
                  </a:solidFill>
                  <a:latin typeface="BIZ UDゴシック" panose="020B0400000000000000" pitchFamily="49" charset="-128"/>
                  <a:ea typeface="BIZ UDゴシック" panose="020B0400000000000000" pitchFamily="49" charset="-128"/>
                </a:rPr>
                <a:t>1.8</a:t>
              </a:r>
              <a:r>
                <a:rPr lang="ja-JP" altLang="en-US" sz="1050" b="1" dirty="0">
                  <a:solidFill>
                    <a:schemeClr val="bg1"/>
                  </a:solidFill>
                  <a:latin typeface="BIZ UDゴシック" panose="020B0400000000000000" pitchFamily="49" charset="-128"/>
                  <a:ea typeface="BIZ UDゴシック" panose="020B0400000000000000" pitchFamily="49" charset="-128"/>
                </a:rPr>
                <a:t>で低下</a:t>
              </a:r>
              <a:endParaRPr lang="en-US" altLang="ja-JP" sz="1050" b="1" dirty="0">
                <a:solidFill>
                  <a:schemeClr val="bg1"/>
                </a:solidFill>
                <a:latin typeface="BIZ UDゴシック" panose="020B0400000000000000" pitchFamily="49" charset="-128"/>
                <a:ea typeface="BIZ UDゴシック" panose="020B0400000000000000" pitchFamily="49" charset="-128"/>
              </a:endParaRPr>
            </a:p>
          </p:txBody>
        </p:sp>
      </p:grpSp>
      <p:sp>
        <p:nvSpPr>
          <p:cNvPr id="51" name="正方形/長方形 50">
            <a:extLst>
              <a:ext uri="{FF2B5EF4-FFF2-40B4-BE49-F238E27FC236}">
                <a16:creationId xmlns:a16="http://schemas.microsoft.com/office/drawing/2014/main" id="{DFE7F63B-E212-AE95-F61F-F5FF55B9C283}"/>
              </a:ext>
            </a:extLst>
          </p:cNvPr>
          <p:cNvSpPr/>
          <p:nvPr/>
        </p:nvSpPr>
        <p:spPr>
          <a:xfrm>
            <a:off x="4836728" y="3583056"/>
            <a:ext cx="611572" cy="16747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4755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549836"/>
            <a:ext cx="7749766" cy="496800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1800"/>
              </a:spcBef>
              <a:buNone/>
            </a:pPr>
            <a:r>
              <a:rPr lang="ja-JP" altLang="en-US" sz="2000" b="1">
                <a:latin typeface="BIZ UDゴシック" panose="020B0400000000000000" pitchFamily="49" charset="-128"/>
                <a:ea typeface="BIZ UDゴシック" panose="020B0400000000000000" pitchFamily="49" charset="-128"/>
              </a:rPr>
              <a:t>（４）計画改定内容の報告</a:t>
            </a: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rPr>
              <a:t>　 １）橋梁</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・更新フロー</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・更新橋梁</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rPr>
              <a:t>　 ２）舗装</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・路面下空洞調査</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rPr>
              <a:t>　 ３）標識・照明</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・点検、更新における課題と方針</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４）施設共通</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・データ運用ルール</a:t>
            </a:r>
            <a:endParaRPr lang="en-US" altLang="ja-JP" sz="1800">
              <a:latin typeface="BIZ UDゴシック" panose="020B0400000000000000" pitchFamily="49" charset="-128"/>
              <a:ea typeface="BIZ UDゴシック" panose="020B0400000000000000" pitchFamily="49" charset="-128"/>
            </a:endParaRPr>
          </a:p>
          <a:p>
            <a:pPr marL="0" indent="0">
              <a:lnSpc>
                <a:spcPts val="2500"/>
              </a:lnSpc>
              <a:spcBef>
                <a:spcPts val="0"/>
              </a:spcBef>
              <a:buNone/>
            </a:pPr>
            <a:r>
              <a:rPr lang="ja-JP" altLang="en-US" sz="1800">
                <a:latin typeface="BIZ UDゴシック" panose="020B0400000000000000" pitchFamily="49" charset="-128"/>
                <a:ea typeface="BIZ UDゴシック" panose="020B0400000000000000" pitchFamily="49" charset="-128"/>
              </a:rPr>
              <a:t>　　・新技術等の活用</a:t>
            </a:r>
          </a:p>
          <a:p>
            <a:pPr marL="0" indent="0">
              <a:lnSpc>
                <a:spcPts val="2500"/>
              </a:lnSpc>
              <a:spcBef>
                <a:spcPts val="0"/>
              </a:spcBef>
              <a:buNone/>
            </a:pPr>
            <a:endParaRPr lang="en-US" altLang="ja-JP" sz="1800">
              <a:latin typeface="BIZ UDゴシック" panose="020B0400000000000000" pitchFamily="49" charset="-128"/>
              <a:ea typeface="BIZ UDゴシック" panose="020B0400000000000000" pitchFamily="49"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2" name="テキスト ボックス 1">
            <a:extLst>
              <a:ext uri="{FF2B5EF4-FFF2-40B4-BE49-F238E27FC236}">
                <a16:creationId xmlns:a16="http://schemas.microsoft.com/office/drawing/2014/main" id="{537153C3-3D1F-3074-F6A9-111479322A9D}"/>
              </a:ext>
            </a:extLst>
          </p:cNvPr>
          <p:cNvSpPr txBox="1"/>
          <p:nvPr/>
        </p:nvSpPr>
        <p:spPr>
          <a:xfrm>
            <a:off x="7956376" y="116632"/>
            <a:ext cx="1008112" cy="369332"/>
          </a:xfrm>
          <a:prstGeom prst="rect">
            <a:avLst/>
          </a:prstGeom>
          <a:noFill/>
        </p:spPr>
        <p:txBody>
          <a:bodyPr wrap="square" rtlCol="0">
            <a:spAutoFit/>
          </a:bodyPr>
          <a:lstStyle/>
          <a:p>
            <a:r>
              <a:rPr kumimoji="1" lang="ja-JP" altLang="en-US" b="1">
                <a:latin typeface="BIZ UDゴシック" panose="020B0400000000000000" pitchFamily="49" charset="-128"/>
                <a:ea typeface="BIZ UDゴシック" panose="020B0400000000000000" pitchFamily="49" charset="-128"/>
                <a:cs typeface="Meiryo UI" pitchFamily="50" charset="-128"/>
              </a:rPr>
              <a:t>資料４</a:t>
            </a:r>
          </a:p>
        </p:txBody>
      </p:sp>
    </p:spTree>
    <p:extLst>
      <p:ext uri="{BB962C8B-B14F-4D97-AF65-F5344CB8AC3E}">
        <p14:creationId xmlns:p14="http://schemas.microsoft.com/office/powerpoint/2010/main" val="231253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75088"/>
            <a:ext cx="9144000" cy="1758056"/>
          </a:xfrm>
        </p:spPr>
        <p:txBody>
          <a:bodyPr>
            <a:normAutofit fontScale="90000"/>
          </a:bodyPr>
          <a:lstStyle/>
          <a:p>
            <a:pPr>
              <a:spcAft>
                <a:spcPts val="600"/>
              </a:spcAft>
            </a:pPr>
            <a:r>
              <a:rPr kumimoji="1" lang="ja-JP" altLang="en-US" sz="4000" b="1">
                <a:latin typeface="BIZ UDゴシック" panose="020B0400000000000000" pitchFamily="49" charset="-128"/>
                <a:ea typeface="BIZ UDゴシック" panose="020B0400000000000000" pitchFamily="49" charset="-128"/>
                <a:cs typeface="Meiryo UI" pitchFamily="50" charset="-128"/>
              </a:rPr>
              <a:t>大阪府都市基盤施設</a:t>
            </a:r>
            <a:r>
              <a:rPr lang="ja-JP" altLang="en-US" sz="4000" b="1">
                <a:latin typeface="BIZ UDゴシック" panose="020B0400000000000000" pitchFamily="49" charset="-128"/>
                <a:ea typeface="BIZ UDゴシック" panose="020B0400000000000000" pitchFamily="49" charset="-128"/>
                <a:cs typeface="Meiryo UI" pitchFamily="50" charset="-128"/>
              </a:rPr>
              <a:t>維持管理技術審議会</a:t>
            </a:r>
            <a:br>
              <a:rPr kumimoji="1" lang="en-US" altLang="ja-JP" sz="4000" b="1">
                <a:latin typeface="BIZ UDゴシック" panose="020B0400000000000000" pitchFamily="49" charset="-128"/>
                <a:ea typeface="BIZ UDゴシック" panose="020B0400000000000000" pitchFamily="49" charset="-128"/>
                <a:cs typeface="Meiryo UI" pitchFamily="50" charset="-128"/>
              </a:rPr>
            </a:br>
            <a:r>
              <a:rPr kumimoji="1" lang="ja-JP" altLang="en-US" b="1">
                <a:latin typeface="BIZ UDゴシック" panose="020B0400000000000000" pitchFamily="49" charset="-128"/>
                <a:ea typeface="BIZ UDゴシック" panose="020B0400000000000000" pitchFamily="49" charset="-128"/>
                <a:cs typeface="Meiryo UI" pitchFamily="50" charset="-128"/>
              </a:rPr>
              <a:t>第２回　</a:t>
            </a:r>
            <a:r>
              <a:rPr lang="ja-JP" altLang="en-US"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b="1">
                <a:latin typeface="BIZ UDゴシック" panose="020B0400000000000000" pitchFamily="49" charset="-128"/>
                <a:ea typeface="BIZ UDゴシック" panose="020B0400000000000000" pitchFamily="49" charset="-128"/>
                <a:cs typeface="Meiryo UI" pitchFamily="50" charset="-128"/>
              </a:rPr>
              <a:t>部会</a:t>
            </a:r>
            <a:br>
              <a:rPr kumimoji="1" lang="en-US" altLang="ja-JP" b="1">
                <a:latin typeface="BIZ UDゴシック" panose="020B0400000000000000" pitchFamily="49" charset="-128"/>
                <a:ea typeface="BIZ UDゴシック" panose="020B0400000000000000" pitchFamily="49" charset="-128"/>
                <a:cs typeface="Meiryo UI" pitchFamily="50" charset="-128"/>
              </a:rPr>
            </a:br>
            <a:r>
              <a:rPr kumimoji="1" lang="ja-JP" altLang="en-US" sz="2700" b="1">
                <a:latin typeface="BIZ UDゴシック" panose="020B0400000000000000" pitchFamily="49" charset="-128"/>
                <a:ea typeface="BIZ UDゴシック" panose="020B0400000000000000" pitchFamily="49" charset="-128"/>
                <a:cs typeface="Meiryo UI" pitchFamily="50" charset="-128"/>
              </a:rPr>
              <a:t>～</a:t>
            </a:r>
            <a:r>
              <a:rPr lang="ja-JP" altLang="en-US" sz="2700" b="1">
                <a:latin typeface="BIZ UDゴシック" panose="020B0400000000000000" pitchFamily="49" charset="-128"/>
                <a:ea typeface="BIZ UDゴシック" panose="020B0400000000000000" pitchFamily="49" charset="-128"/>
                <a:cs typeface="Meiryo UI" pitchFamily="50" charset="-128"/>
              </a:rPr>
              <a:t>戦略的な維持管理の推進について～</a:t>
            </a:r>
            <a:endParaRPr kumimoji="1" lang="ja-JP" altLang="en-US" sz="2700" b="1">
              <a:latin typeface="BIZ UDゴシック" panose="020B0400000000000000" pitchFamily="49" charset="-128"/>
              <a:ea typeface="BIZ UDゴシック" panose="020B0400000000000000" pitchFamily="49" charset="-128"/>
              <a:cs typeface="Meiryo UI" pitchFamily="50" charset="-128"/>
            </a:endParaRPr>
          </a:p>
        </p:txBody>
      </p:sp>
      <p:sp>
        <p:nvSpPr>
          <p:cNvPr id="4" name="コンテンツ プレースホルダー 2"/>
          <p:cNvSpPr txBox="1">
            <a:spLocks/>
          </p:cNvSpPr>
          <p:nvPr/>
        </p:nvSpPr>
        <p:spPr>
          <a:xfrm>
            <a:off x="1050202" y="1745673"/>
            <a:ext cx="7203259" cy="4385251"/>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0"/>
              </a:spcBef>
              <a:buNone/>
            </a:pPr>
            <a:r>
              <a:rPr lang="ja-JP" altLang="en-US" sz="1800" b="1">
                <a:latin typeface="BIZ UDゴシック" panose="020B0400000000000000" pitchFamily="49" charset="-128"/>
                <a:ea typeface="BIZ UDゴシック" panose="020B0400000000000000" pitchFamily="49" charset="-128"/>
                <a:cs typeface="Meiryo UI" panose="020B0604030504040204" pitchFamily="50" charset="-128"/>
              </a:rPr>
              <a:t>（１）資料１：</a:t>
            </a:r>
            <a:r>
              <a:rPr lang="ja-JP" altLang="en-US" sz="1800" b="1">
                <a:effectLst/>
                <a:latin typeface="BIZ UDゴシック" panose="020B0400000000000000" pitchFamily="49" charset="-128"/>
                <a:ea typeface="BIZ UDゴシック" panose="020B0400000000000000" pitchFamily="49" charset="-128"/>
                <a:cs typeface="Meiryo UI" pitchFamily="50" charset="-128"/>
              </a:rPr>
              <a:t>第</a:t>
            </a:r>
            <a:r>
              <a:rPr lang="ja-JP" altLang="en-US" sz="1800" b="1">
                <a:latin typeface="BIZ UDゴシック" panose="020B0400000000000000" pitchFamily="49" charset="-128"/>
                <a:ea typeface="BIZ UDゴシック" panose="020B0400000000000000" pitchFamily="49" charset="-128"/>
                <a:cs typeface="Meiryo UI" pitchFamily="50" charset="-128"/>
              </a:rPr>
              <a:t>１</a:t>
            </a:r>
            <a:r>
              <a:rPr lang="ja-JP" altLang="en-US" sz="1800" b="1">
                <a:effectLst/>
                <a:latin typeface="BIZ UDゴシック" panose="020B0400000000000000" pitchFamily="49" charset="-128"/>
                <a:ea typeface="BIZ UDゴシック" panose="020B0400000000000000" pitchFamily="49" charset="-128"/>
                <a:cs typeface="Meiryo UI" pitchFamily="50" charset="-128"/>
              </a:rPr>
              <a:t>回部会における課題認識・論点</a:t>
            </a:r>
            <a:endParaRPr lang="en-US" altLang="ja-JP" sz="1800" b="1">
              <a:effectLst/>
              <a:latin typeface="BIZ UDゴシック" panose="020B0400000000000000" pitchFamily="49" charset="-128"/>
              <a:ea typeface="BIZ UDゴシック" panose="020B0400000000000000" pitchFamily="49" charset="-128"/>
              <a:cs typeface="Meiryo UI" pitchFamily="50"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１）第１回部会における課題認識・論点 </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２）計画改定に向けた主な論点</a:t>
            </a:r>
            <a:endParaRPr lang="en-US" altLang="ja-JP" sz="1600">
              <a:latin typeface="BIZ UDゴシック" panose="020B0400000000000000" pitchFamily="49" charset="-128"/>
              <a:ea typeface="BIZ UDゴシック" panose="020B0400000000000000" pitchFamily="49" charset="-128"/>
            </a:endParaRPr>
          </a:p>
          <a:p>
            <a:pPr marL="0" indent="0">
              <a:lnSpc>
                <a:spcPts val="2200"/>
              </a:lnSpc>
              <a:spcBef>
                <a:spcPts val="1200"/>
              </a:spcBef>
              <a:buNone/>
            </a:pPr>
            <a:r>
              <a:rPr lang="ja-JP" altLang="en-US" sz="1800" b="1">
                <a:latin typeface="BIZ UDゴシック" panose="020B0400000000000000" pitchFamily="49" charset="-128"/>
                <a:ea typeface="BIZ UDゴシック" panose="020B0400000000000000" pitchFamily="49" charset="-128"/>
                <a:cs typeface="Meiryo UI" panose="020B0604030504040204" pitchFamily="50" charset="-128"/>
              </a:rPr>
              <a:t>（２）資料２：主な論点に対する検討（橋梁）</a:t>
            </a:r>
            <a:endParaRPr lang="en-US" altLang="ja-JP" sz="1800" b="1">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１）目標管理水準の検討（劣化曲線の見直し）</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２）目標管理水準の検討（</a:t>
            </a:r>
            <a:r>
              <a:rPr lang="en-US" altLang="ja-JP" sz="1600">
                <a:latin typeface="BIZ UDゴシック" panose="020B0400000000000000" pitchFamily="49" charset="-128"/>
                <a:ea typeface="BIZ UDゴシック" panose="020B0400000000000000" pitchFamily="49" charset="-128"/>
              </a:rPr>
              <a:t>LCC</a:t>
            </a:r>
            <a:r>
              <a:rPr lang="ja-JP" altLang="en-US" sz="1600">
                <a:latin typeface="BIZ UDゴシック" panose="020B0400000000000000" pitchFamily="49" charset="-128"/>
                <a:ea typeface="BIZ UDゴシック" panose="020B0400000000000000" pitchFamily="49" charset="-128"/>
              </a:rPr>
              <a:t>の検証）</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３）目標管理水準の検討（まとめ）</a:t>
            </a:r>
            <a:endParaRPr lang="en-US" altLang="ja-JP" sz="1600">
              <a:latin typeface="BIZ UDゴシック" panose="020B0400000000000000" pitchFamily="49" charset="-128"/>
              <a:ea typeface="BIZ UDゴシック" panose="020B0400000000000000" pitchFamily="49" charset="-128"/>
            </a:endParaRPr>
          </a:p>
          <a:p>
            <a:pPr marL="0" indent="0">
              <a:lnSpc>
                <a:spcPts val="2200"/>
              </a:lnSpc>
              <a:spcBef>
                <a:spcPts val="1200"/>
              </a:spcBef>
              <a:buNone/>
            </a:pPr>
            <a:r>
              <a:rPr lang="ja-JP" altLang="en-US" sz="1800" b="1">
                <a:latin typeface="BIZ UDゴシック" panose="020B0400000000000000" pitchFamily="49" charset="-128"/>
                <a:ea typeface="BIZ UDゴシック" panose="020B0400000000000000" pitchFamily="49" charset="-128"/>
              </a:rPr>
              <a:t>（３）</a:t>
            </a:r>
            <a:r>
              <a:rPr lang="ja-JP" altLang="en-US" sz="1800" b="1">
                <a:latin typeface="BIZ UDゴシック" panose="020B0400000000000000" pitchFamily="49" charset="-128"/>
                <a:ea typeface="BIZ UDゴシック" panose="020B0400000000000000" pitchFamily="49" charset="-128"/>
                <a:cs typeface="Meiryo UI" panose="020B0604030504040204" pitchFamily="50" charset="-128"/>
              </a:rPr>
              <a:t>資料３：</a:t>
            </a:r>
            <a:r>
              <a:rPr lang="ja-JP" altLang="en-US" sz="1800" b="1">
                <a:latin typeface="BIZ UDゴシック" panose="020B0400000000000000" pitchFamily="49" charset="-128"/>
                <a:ea typeface="BIZ UDゴシック" panose="020B0400000000000000" pitchFamily="49" charset="-128"/>
              </a:rPr>
              <a:t>主な論点に対する検討（舗装）</a:t>
            </a:r>
            <a:endParaRPr lang="en-US" altLang="ja-JP" sz="1800" b="1">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１）</a:t>
            </a:r>
            <a:r>
              <a:rPr lang="ja-JP" altLang="ja-JP" sz="1600">
                <a:latin typeface="BIZ UDゴシック" panose="020B0400000000000000" pitchFamily="49" charset="-128"/>
                <a:ea typeface="BIZ UDゴシック" panose="020B0400000000000000" pitchFamily="49" charset="-128"/>
              </a:rPr>
              <a:t>調査頻度の</a:t>
            </a:r>
            <a:r>
              <a:rPr lang="ja-JP" altLang="en-US" sz="1600">
                <a:latin typeface="BIZ UDゴシック" panose="020B0400000000000000" pitchFamily="49" charset="-128"/>
                <a:ea typeface="BIZ UDゴシック" panose="020B0400000000000000" pitchFamily="49" charset="-128"/>
              </a:rPr>
              <a:t>検討</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２）重点化（優先度）指標の検討</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３）目標管理水準の検討（舗装）</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a:latin typeface="BIZ UDゴシック" panose="020B0400000000000000" pitchFamily="49" charset="-128"/>
                <a:ea typeface="BIZ UDゴシック" panose="020B0400000000000000" pitchFamily="49" charset="-128"/>
              </a:rPr>
              <a:t>　 ４）目標管理水準の検討（区画線）</a:t>
            </a:r>
            <a:endParaRPr lang="en-US" altLang="ja-JP" sz="1600">
              <a:latin typeface="BIZ UDゴシック" panose="020B0400000000000000" pitchFamily="49" charset="-128"/>
              <a:ea typeface="BIZ UDゴシック" panose="020B0400000000000000" pitchFamily="49" charset="-128"/>
            </a:endParaRPr>
          </a:p>
          <a:p>
            <a:pPr marL="0" indent="0">
              <a:lnSpc>
                <a:spcPts val="1700"/>
              </a:lnSpc>
              <a:spcBef>
                <a:spcPts val="1200"/>
              </a:spcBef>
              <a:buNone/>
            </a:pPr>
            <a:r>
              <a:rPr lang="ja-JP" altLang="en-US" sz="1800" b="1">
                <a:latin typeface="BIZ UDゴシック" panose="020B0400000000000000" pitchFamily="49" charset="-128"/>
                <a:ea typeface="BIZ UDゴシック" panose="020B0400000000000000" pitchFamily="49" charset="-128"/>
              </a:rPr>
              <a:t>（４）</a:t>
            </a:r>
            <a:r>
              <a:rPr lang="ja-JP" altLang="en-US" sz="1800" b="1">
                <a:latin typeface="BIZ UDゴシック" panose="020B0400000000000000" pitchFamily="49" charset="-128"/>
                <a:ea typeface="BIZ UDゴシック" panose="020B0400000000000000" pitchFamily="49" charset="-128"/>
                <a:cs typeface="Meiryo UI" panose="020B0604030504040204" pitchFamily="50" charset="-128"/>
              </a:rPr>
              <a:t>資料４：</a:t>
            </a:r>
            <a:r>
              <a:rPr lang="ja-JP" altLang="en-US" sz="1800" b="1">
                <a:latin typeface="BIZ UDゴシック" panose="020B0400000000000000" pitchFamily="49" charset="-128"/>
                <a:ea typeface="BIZ UDゴシック" panose="020B0400000000000000" pitchFamily="49" charset="-128"/>
              </a:rPr>
              <a:t>計画改定内容の報告</a:t>
            </a:r>
            <a:endParaRPr lang="en-US" altLang="ja-JP" sz="1800" b="1">
              <a:latin typeface="BIZ UDゴシック" panose="020B0400000000000000" pitchFamily="49" charset="-128"/>
              <a:ea typeface="BIZ UDゴシック" panose="020B0400000000000000" pitchFamily="49"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Tree>
    <p:extLst>
      <p:ext uri="{BB962C8B-B14F-4D97-AF65-F5344CB8AC3E}">
        <p14:creationId xmlns:p14="http://schemas.microsoft.com/office/powerpoint/2010/main" val="2156321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0324" y="1085644"/>
            <a:ext cx="8976173" cy="741100"/>
          </a:xfrm>
          <a:prstGeom prst="rect">
            <a:avLst/>
          </a:prstGeom>
          <a:noFill/>
        </p:spPr>
        <p:txBody>
          <a:bodyPr wrap="square" rtlCol="0">
            <a:spAutoFit/>
          </a:bodyPr>
          <a:lstStyle/>
          <a:p>
            <a:pPr marL="429750" indent="-285750" eaLnBrk="1" hangingPunct="1">
              <a:lnSpc>
                <a:spcPts val="2400"/>
              </a:lnSpc>
              <a:spcBef>
                <a:spcPts val="300"/>
              </a:spcBef>
              <a:buFont typeface="Wingdings" panose="05000000000000000000" pitchFamily="2" charset="2"/>
              <a:buChar char="Ø"/>
            </a:pPr>
            <a:r>
              <a:rPr lang="ja-JP" altLang="en-US">
                <a:latin typeface="BIZ UDゴシック" panose="020B0400000000000000" pitchFamily="49" charset="-128"/>
                <a:ea typeface="BIZ UDゴシック" panose="020B0400000000000000" pitchFamily="49" charset="-128"/>
              </a:rPr>
              <a:t>「機能不足があるか」について、</a:t>
            </a: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性能評価マトリクスによる評価を行う</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a:p>
            <a:pPr eaLnBrk="1" hangingPunct="1">
              <a:lnSpc>
                <a:spcPts val="2400"/>
              </a:lnSpc>
              <a:spcBef>
                <a:spcPts val="600"/>
              </a:spcBef>
            </a:pPr>
            <a:r>
              <a:rPr lang="ja-JP" altLang="en-US">
                <a:latin typeface="BIZ UDゴシック" panose="020B0400000000000000" pitchFamily="49" charset="-128"/>
                <a:ea typeface="BIZ UDゴシック" panose="020B0400000000000000" pitchFamily="49" charset="-128"/>
              </a:rPr>
              <a:t>◇更新フロー　　　　　　　　　　　　　　　　　　　　　　　　 </a:t>
            </a: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30</a:t>
            </a:fld>
            <a:endParaRPr kumimoji="1" lang="ja-JP" altLang="en-US"/>
          </a:p>
        </p:txBody>
      </p:sp>
      <p:sp>
        <p:nvSpPr>
          <p:cNvPr id="4" name="Rectangle 2">
            <a:extLst>
              <a:ext uri="{FF2B5EF4-FFF2-40B4-BE49-F238E27FC236}">
                <a16:creationId xmlns:a16="http://schemas.microsoft.com/office/drawing/2014/main" id="{77490D75-6867-7435-3F33-D58DE2ACC99A}"/>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7" name="正方形/長方形 22">
            <a:extLst>
              <a:ext uri="{FF2B5EF4-FFF2-40B4-BE49-F238E27FC236}">
                <a16:creationId xmlns:a16="http://schemas.microsoft.com/office/drawing/2014/main" id="{01F9CFC6-7884-6E07-BEC9-0295B9F61796}"/>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１）橋梁</a:t>
            </a:r>
          </a:p>
        </p:txBody>
      </p:sp>
      <p:sp>
        <p:nvSpPr>
          <p:cNvPr id="10" name="コンテンツ プレースホルダー 2">
            <a:extLst>
              <a:ext uri="{FF2B5EF4-FFF2-40B4-BE49-F238E27FC236}">
                <a16:creationId xmlns:a16="http://schemas.microsoft.com/office/drawing/2014/main" id="{EB75CE92-3320-92EB-3DF1-67530DAD5D35}"/>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1-1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更新フロー</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grpSp>
        <p:nvGrpSpPr>
          <p:cNvPr id="1069" name="グループ化 1068">
            <a:extLst>
              <a:ext uri="{FF2B5EF4-FFF2-40B4-BE49-F238E27FC236}">
                <a16:creationId xmlns:a16="http://schemas.microsoft.com/office/drawing/2014/main" id="{085AAAB9-DFA0-4EA1-0C44-3E0717CF02D7}"/>
              </a:ext>
            </a:extLst>
          </p:cNvPr>
          <p:cNvGrpSpPr>
            <a:grpSpLocks noChangeAspect="1"/>
          </p:cNvGrpSpPr>
          <p:nvPr/>
        </p:nvGrpSpPr>
        <p:grpSpPr>
          <a:xfrm>
            <a:off x="116936" y="2007907"/>
            <a:ext cx="4521394" cy="4680000"/>
            <a:chOff x="4497186" y="1568529"/>
            <a:chExt cx="4625734" cy="4788000"/>
          </a:xfrm>
        </p:grpSpPr>
        <p:sp>
          <p:nvSpPr>
            <p:cNvPr id="1070" name="テキスト ボックス 54">
              <a:extLst>
                <a:ext uri="{FF2B5EF4-FFF2-40B4-BE49-F238E27FC236}">
                  <a16:creationId xmlns:a16="http://schemas.microsoft.com/office/drawing/2014/main" id="{A852F4AF-C514-766D-3AAB-51B37E5A3ADF}"/>
                </a:ext>
              </a:extLst>
            </p:cNvPr>
            <p:cNvSpPr txBox="1"/>
            <p:nvPr/>
          </p:nvSpPr>
          <p:spPr>
            <a:xfrm>
              <a:off x="5102414" y="4425339"/>
              <a:ext cx="622148" cy="1546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071" name="テキスト ボックス 111">
              <a:extLst>
                <a:ext uri="{FF2B5EF4-FFF2-40B4-BE49-F238E27FC236}">
                  <a16:creationId xmlns:a16="http://schemas.microsoft.com/office/drawing/2014/main" id="{7879701D-9580-35B5-4685-64F7F8F3CDA7}"/>
                </a:ext>
              </a:extLst>
            </p:cNvPr>
            <p:cNvSpPr txBox="1"/>
            <p:nvPr/>
          </p:nvSpPr>
          <p:spPr>
            <a:xfrm>
              <a:off x="5047749" y="4996526"/>
              <a:ext cx="622148" cy="153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NG</a:t>
              </a:r>
            </a:p>
          </p:txBody>
        </p:sp>
        <p:sp>
          <p:nvSpPr>
            <p:cNvPr id="1072" name="テキスト ボックス 112">
              <a:extLst>
                <a:ext uri="{FF2B5EF4-FFF2-40B4-BE49-F238E27FC236}">
                  <a16:creationId xmlns:a16="http://schemas.microsoft.com/office/drawing/2014/main" id="{5248EF7D-E548-BC9D-DFC0-7DD58C864F32}"/>
                </a:ext>
              </a:extLst>
            </p:cNvPr>
            <p:cNvSpPr txBox="1"/>
            <p:nvPr/>
          </p:nvSpPr>
          <p:spPr>
            <a:xfrm>
              <a:off x="5109040" y="2161285"/>
              <a:ext cx="622148" cy="1546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073" name="テキスト ボックス 113">
              <a:extLst>
                <a:ext uri="{FF2B5EF4-FFF2-40B4-BE49-F238E27FC236}">
                  <a16:creationId xmlns:a16="http://schemas.microsoft.com/office/drawing/2014/main" id="{A8899566-EB74-D305-34AD-882622351F0D}"/>
                </a:ext>
              </a:extLst>
            </p:cNvPr>
            <p:cNvSpPr txBox="1"/>
            <p:nvPr/>
          </p:nvSpPr>
          <p:spPr>
            <a:xfrm>
              <a:off x="5112353" y="2718538"/>
              <a:ext cx="622148" cy="1546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074" name="テキスト ボックス 114">
              <a:extLst>
                <a:ext uri="{FF2B5EF4-FFF2-40B4-BE49-F238E27FC236}">
                  <a16:creationId xmlns:a16="http://schemas.microsoft.com/office/drawing/2014/main" id="{E7582086-707F-6B5E-66DD-56BA77DECC2C}"/>
                </a:ext>
              </a:extLst>
            </p:cNvPr>
            <p:cNvSpPr txBox="1"/>
            <p:nvPr/>
          </p:nvSpPr>
          <p:spPr>
            <a:xfrm>
              <a:off x="5123949" y="3289725"/>
              <a:ext cx="622148" cy="153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075" name="テキスト ボックス 115">
              <a:extLst>
                <a:ext uri="{FF2B5EF4-FFF2-40B4-BE49-F238E27FC236}">
                  <a16:creationId xmlns:a16="http://schemas.microsoft.com/office/drawing/2014/main" id="{EE1D9D39-0390-0221-F3D4-6AF98DFDE8DC}"/>
                </a:ext>
              </a:extLst>
            </p:cNvPr>
            <p:cNvSpPr txBox="1"/>
            <p:nvPr/>
          </p:nvSpPr>
          <p:spPr>
            <a:xfrm>
              <a:off x="5110696" y="3850177"/>
              <a:ext cx="622148" cy="1535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076" name="正方形/長方形 1075">
              <a:extLst>
                <a:ext uri="{FF2B5EF4-FFF2-40B4-BE49-F238E27FC236}">
                  <a16:creationId xmlns:a16="http://schemas.microsoft.com/office/drawing/2014/main" id="{30F0D156-6AA5-410A-463C-AA3801BB287F}"/>
                </a:ext>
              </a:extLst>
            </p:cNvPr>
            <p:cNvSpPr/>
            <p:nvPr/>
          </p:nvSpPr>
          <p:spPr>
            <a:xfrm>
              <a:off x="4623388" y="6134291"/>
              <a:ext cx="1915633" cy="222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更新最終判定の実施</a:t>
              </a:r>
            </a:p>
          </p:txBody>
        </p:sp>
        <p:sp>
          <p:nvSpPr>
            <p:cNvPr id="1077" name="フローチャート : 判断 19">
              <a:extLst>
                <a:ext uri="{FF2B5EF4-FFF2-40B4-BE49-F238E27FC236}">
                  <a16:creationId xmlns:a16="http://schemas.microsoft.com/office/drawing/2014/main" id="{A9C1DDAB-8FA4-E10D-C11C-CCEA1AB7F005}"/>
                </a:ext>
              </a:extLst>
            </p:cNvPr>
            <p:cNvSpPr/>
            <p:nvPr/>
          </p:nvSpPr>
          <p:spPr>
            <a:xfrm>
              <a:off x="4520920" y="3460575"/>
              <a:ext cx="2160000" cy="4485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sp>
          <p:nvSpPr>
            <p:cNvPr id="1078" name="フローチャート : 判断 20">
              <a:extLst>
                <a:ext uri="{FF2B5EF4-FFF2-40B4-BE49-F238E27FC236}">
                  <a16:creationId xmlns:a16="http://schemas.microsoft.com/office/drawing/2014/main" id="{D1394B98-C338-B177-7065-F1FC7B00B697}"/>
                </a:ext>
              </a:extLst>
            </p:cNvPr>
            <p:cNvSpPr/>
            <p:nvPr/>
          </p:nvSpPr>
          <p:spPr>
            <a:xfrm>
              <a:off x="4529201" y="2888764"/>
              <a:ext cx="2160000" cy="4485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cxnSp>
          <p:nvCxnSpPr>
            <p:cNvPr id="1079" name="直線矢印コネクタ 1078">
              <a:extLst>
                <a:ext uri="{FF2B5EF4-FFF2-40B4-BE49-F238E27FC236}">
                  <a16:creationId xmlns:a16="http://schemas.microsoft.com/office/drawing/2014/main" id="{6EEEA344-2A49-73AC-B87E-002BC3A0D2CA}"/>
                </a:ext>
              </a:extLst>
            </p:cNvPr>
            <p:cNvCxnSpPr/>
            <p:nvPr/>
          </p:nvCxnSpPr>
          <p:spPr>
            <a:xfrm flipH="1">
              <a:off x="8028692" y="5945787"/>
              <a:ext cx="2784" cy="1719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80" name="直線矢印コネクタ 1079">
              <a:extLst>
                <a:ext uri="{FF2B5EF4-FFF2-40B4-BE49-F238E27FC236}">
                  <a16:creationId xmlns:a16="http://schemas.microsoft.com/office/drawing/2014/main" id="{657AE4E4-8462-7F0D-BFB2-060E4D8949C7}"/>
                </a:ext>
              </a:extLst>
            </p:cNvPr>
            <p:cNvCxnSpPr/>
            <p:nvPr/>
          </p:nvCxnSpPr>
          <p:spPr>
            <a:xfrm>
              <a:off x="5596406" y="3337242"/>
              <a:ext cx="0" cy="12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81" name="テキスト ボックス 27">
              <a:extLst>
                <a:ext uri="{FF2B5EF4-FFF2-40B4-BE49-F238E27FC236}">
                  <a16:creationId xmlns:a16="http://schemas.microsoft.com/office/drawing/2014/main" id="{A186211E-9C1E-A640-A68C-FF02507F96A5}"/>
                </a:ext>
              </a:extLst>
            </p:cNvPr>
            <p:cNvSpPr txBox="1"/>
            <p:nvPr/>
          </p:nvSpPr>
          <p:spPr>
            <a:xfrm>
              <a:off x="6732765" y="4110371"/>
              <a:ext cx="728013" cy="153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082" name="正方形/長方形 1081">
              <a:extLst>
                <a:ext uri="{FF2B5EF4-FFF2-40B4-BE49-F238E27FC236}">
                  <a16:creationId xmlns:a16="http://schemas.microsoft.com/office/drawing/2014/main" id="{69A6AF45-5166-DEDF-49BF-F43F216A314A}"/>
                </a:ext>
              </a:extLst>
            </p:cNvPr>
            <p:cNvSpPr/>
            <p:nvPr/>
          </p:nvSpPr>
          <p:spPr>
            <a:xfrm>
              <a:off x="7070954" y="6127894"/>
              <a:ext cx="1948109" cy="222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維持管理</a:t>
              </a:r>
              <a:r>
                <a:rPr kumimoji="1" lang="en-US" altLang="ja-JP" sz="800" baseline="300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aseline="300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3" name="直線矢印コネクタ 1082">
              <a:extLst>
                <a:ext uri="{FF2B5EF4-FFF2-40B4-BE49-F238E27FC236}">
                  <a16:creationId xmlns:a16="http://schemas.microsoft.com/office/drawing/2014/main" id="{5C7C0501-24CB-39EF-741F-E8821814B826}"/>
                </a:ext>
              </a:extLst>
            </p:cNvPr>
            <p:cNvCxnSpPr>
              <a:cxnSpLocks/>
            </p:cNvCxnSpPr>
            <p:nvPr/>
          </p:nvCxnSpPr>
          <p:spPr>
            <a:xfrm flipV="1">
              <a:off x="5588825" y="5610282"/>
              <a:ext cx="0" cy="52401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084" name="角丸四角形 36">
              <a:extLst>
                <a:ext uri="{FF2B5EF4-FFF2-40B4-BE49-F238E27FC236}">
                  <a16:creationId xmlns:a16="http://schemas.microsoft.com/office/drawing/2014/main" id="{81F0C178-B0E9-8849-5C5F-5AAEB5F02D00}"/>
                </a:ext>
              </a:extLst>
            </p:cNvPr>
            <p:cNvSpPr/>
            <p:nvPr/>
          </p:nvSpPr>
          <p:spPr>
            <a:xfrm>
              <a:off x="4509372" y="1572207"/>
              <a:ext cx="2190449" cy="2027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スタート</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全橋梁</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5" name="直線矢印コネクタ 1084">
              <a:extLst>
                <a:ext uri="{FF2B5EF4-FFF2-40B4-BE49-F238E27FC236}">
                  <a16:creationId xmlns:a16="http://schemas.microsoft.com/office/drawing/2014/main" id="{F66B368F-C17C-4B0C-625B-619733596574}"/>
                </a:ext>
              </a:extLst>
            </p:cNvPr>
            <p:cNvCxnSpPr/>
            <p:nvPr/>
          </p:nvCxnSpPr>
          <p:spPr>
            <a:xfrm flipH="1" flipV="1">
              <a:off x="8018536" y="2048919"/>
              <a:ext cx="412" cy="3598037"/>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086" name="角丸四角形 41">
              <a:extLst>
                <a:ext uri="{FF2B5EF4-FFF2-40B4-BE49-F238E27FC236}">
                  <a16:creationId xmlns:a16="http://schemas.microsoft.com/office/drawing/2014/main" id="{A91A67BF-0C30-C2F5-62DD-5D66FCA47B58}"/>
                </a:ext>
              </a:extLst>
            </p:cNvPr>
            <p:cNvSpPr/>
            <p:nvPr/>
          </p:nvSpPr>
          <p:spPr>
            <a:xfrm>
              <a:off x="4509372" y="1568529"/>
              <a:ext cx="2190560" cy="204091"/>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7" name="角丸四角形 42">
              <a:extLst>
                <a:ext uri="{FF2B5EF4-FFF2-40B4-BE49-F238E27FC236}">
                  <a16:creationId xmlns:a16="http://schemas.microsoft.com/office/drawing/2014/main" id="{191F1029-E08A-2833-3740-F0E7A614DEC3}"/>
                </a:ext>
              </a:extLst>
            </p:cNvPr>
            <p:cNvSpPr/>
            <p:nvPr/>
          </p:nvSpPr>
          <p:spPr>
            <a:xfrm>
              <a:off x="4753535" y="1912308"/>
              <a:ext cx="1669571" cy="2742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ⓐ健全度</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点以上</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8" name="角丸四角形 43">
              <a:extLst>
                <a:ext uri="{FF2B5EF4-FFF2-40B4-BE49-F238E27FC236}">
                  <a16:creationId xmlns:a16="http://schemas.microsoft.com/office/drawing/2014/main" id="{2450C862-4E3B-C86E-B48F-122A6EDB0B4B}"/>
                </a:ext>
              </a:extLst>
            </p:cNvPr>
            <p:cNvSpPr/>
            <p:nvPr/>
          </p:nvSpPr>
          <p:spPr>
            <a:xfrm>
              <a:off x="7252506" y="6127894"/>
              <a:ext cx="1548000" cy="22223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9" name="角丸四角形 44">
              <a:extLst>
                <a:ext uri="{FF2B5EF4-FFF2-40B4-BE49-F238E27FC236}">
                  <a16:creationId xmlns:a16="http://schemas.microsoft.com/office/drawing/2014/main" id="{87BE0AD6-77CD-A4DD-0806-3919E9349E6C}"/>
                </a:ext>
              </a:extLst>
            </p:cNvPr>
            <p:cNvSpPr/>
            <p:nvPr/>
          </p:nvSpPr>
          <p:spPr>
            <a:xfrm>
              <a:off x="4760682" y="6134291"/>
              <a:ext cx="1656000" cy="22223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0" name="フローチャート : 判断 45">
              <a:extLst>
                <a:ext uri="{FF2B5EF4-FFF2-40B4-BE49-F238E27FC236}">
                  <a16:creationId xmlns:a16="http://schemas.microsoft.com/office/drawing/2014/main" id="{26CF758F-7005-24E7-BF3C-212B72EC2BC9}"/>
                </a:ext>
              </a:extLst>
            </p:cNvPr>
            <p:cNvSpPr/>
            <p:nvPr/>
          </p:nvSpPr>
          <p:spPr>
            <a:xfrm>
              <a:off x="4532416" y="1909057"/>
              <a:ext cx="2160000" cy="292378"/>
            </a:xfrm>
            <a:prstGeom prst="flowChartDecision">
              <a:avLst/>
            </a:prstGeom>
            <a:noFill/>
            <a:ln>
              <a:solidFill>
                <a:srgbClr val="375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sp>
          <p:nvSpPr>
            <p:cNvPr id="1091" name="フローチャート : 判断 46">
              <a:extLst>
                <a:ext uri="{FF2B5EF4-FFF2-40B4-BE49-F238E27FC236}">
                  <a16:creationId xmlns:a16="http://schemas.microsoft.com/office/drawing/2014/main" id="{3EC950BE-859B-2185-73BA-80CCC9808932}"/>
                </a:ext>
              </a:extLst>
            </p:cNvPr>
            <p:cNvSpPr/>
            <p:nvPr/>
          </p:nvSpPr>
          <p:spPr>
            <a:xfrm>
              <a:off x="4518825" y="4028251"/>
              <a:ext cx="2160000" cy="4474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sp>
          <p:nvSpPr>
            <p:cNvPr id="1092" name="角丸四角形 47">
              <a:extLst>
                <a:ext uri="{FF2B5EF4-FFF2-40B4-BE49-F238E27FC236}">
                  <a16:creationId xmlns:a16="http://schemas.microsoft.com/office/drawing/2014/main" id="{AEB3FB96-038B-A2A0-87FB-DEFEA9E0A5A6}"/>
                </a:ext>
              </a:extLst>
            </p:cNvPr>
            <p:cNvSpPr/>
            <p:nvPr/>
          </p:nvSpPr>
          <p:spPr>
            <a:xfrm>
              <a:off x="4497186" y="5177659"/>
              <a:ext cx="2180831" cy="448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ⓖ通常の補修･補強で</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対応可能</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93" name="直線コネクタ 1092">
              <a:extLst>
                <a:ext uri="{FF2B5EF4-FFF2-40B4-BE49-F238E27FC236}">
                  <a16:creationId xmlns:a16="http://schemas.microsoft.com/office/drawing/2014/main" id="{94A83820-D721-4003-8C89-75203F26A89C}"/>
                </a:ext>
              </a:extLst>
            </p:cNvPr>
            <p:cNvCxnSpPr/>
            <p:nvPr/>
          </p:nvCxnSpPr>
          <p:spPr>
            <a:xfrm flipH="1">
              <a:off x="6673408" y="4814578"/>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1094" name="直線コネクタ 1093">
              <a:extLst>
                <a:ext uri="{FF2B5EF4-FFF2-40B4-BE49-F238E27FC236}">
                  <a16:creationId xmlns:a16="http://schemas.microsoft.com/office/drawing/2014/main" id="{45923D2B-288E-4EA4-AF99-97D8D1D95DDC}"/>
                </a:ext>
              </a:extLst>
            </p:cNvPr>
            <p:cNvCxnSpPr>
              <a:endCxn id="1090" idx="3"/>
            </p:cNvCxnSpPr>
            <p:nvPr/>
          </p:nvCxnSpPr>
          <p:spPr>
            <a:xfrm flipH="1">
              <a:off x="6692416" y="2055246"/>
              <a:ext cx="133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95" name="フローチャート : 判断 53">
              <a:extLst>
                <a:ext uri="{FF2B5EF4-FFF2-40B4-BE49-F238E27FC236}">
                  <a16:creationId xmlns:a16="http://schemas.microsoft.com/office/drawing/2014/main" id="{E855B2B4-2ED5-F907-1204-2178F1F2A1D4}"/>
                </a:ext>
              </a:extLst>
            </p:cNvPr>
            <p:cNvSpPr/>
            <p:nvPr/>
          </p:nvSpPr>
          <p:spPr>
            <a:xfrm>
              <a:off x="4518162" y="5161734"/>
              <a:ext cx="2160000" cy="448547"/>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cxnSp>
          <p:nvCxnSpPr>
            <p:cNvPr id="1096" name="直線コネクタ 1095">
              <a:extLst>
                <a:ext uri="{FF2B5EF4-FFF2-40B4-BE49-F238E27FC236}">
                  <a16:creationId xmlns:a16="http://schemas.microsoft.com/office/drawing/2014/main" id="{9DD1B0C5-505B-3432-F884-447864E8BB54}"/>
                </a:ext>
              </a:extLst>
            </p:cNvPr>
            <p:cNvCxnSpPr/>
            <p:nvPr/>
          </p:nvCxnSpPr>
          <p:spPr>
            <a:xfrm flipH="1">
              <a:off x="6685665" y="5384212"/>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097" name="角丸四角形 59">
              <a:extLst>
                <a:ext uri="{FF2B5EF4-FFF2-40B4-BE49-F238E27FC236}">
                  <a16:creationId xmlns:a16="http://schemas.microsoft.com/office/drawing/2014/main" id="{F20BD34D-378A-37FF-078D-D048F826CCB5}"/>
                </a:ext>
              </a:extLst>
            </p:cNvPr>
            <p:cNvSpPr/>
            <p:nvPr/>
          </p:nvSpPr>
          <p:spPr>
            <a:xfrm>
              <a:off x="4510129" y="4591032"/>
              <a:ext cx="2180831" cy="447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ⓕ照　査</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8" name="角丸四角形 61">
              <a:extLst>
                <a:ext uri="{FF2B5EF4-FFF2-40B4-BE49-F238E27FC236}">
                  <a16:creationId xmlns:a16="http://schemas.microsoft.com/office/drawing/2014/main" id="{E1E298E1-0EA9-BB38-58CA-129438149F22}"/>
                </a:ext>
              </a:extLst>
            </p:cNvPr>
            <p:cNvSpPr/>
            <p:nvPr/>
          </p:nvSpPr>
          <p:spPr>
            <a:xfrm>
              <a:off x="6920639" y="5573821"/>
              <a:ext cx="2202281" cy="448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ⓗ機能不足があるか</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9" name="テキスト ボックス 63">
              <a:extLst>
                <a:ext uri="{FF2B5EF4-FFF2-40B4-BE49-F238E27FC236}">
                  <a16:creationId xmlns:a16="http://schemas.microsoft.com/office/drawing/2014/main" id="{3ABB79B0-BADC-7E9C-C6E8-12E8E7FFB749}"/>
                </a:ext>
              </a:extLst>
            </p:cNvPr>
            <p:cNvSpPr txBox="1"/>
            <p:nvPr/>
          </p:nvSpPr>
          <p:spPr>
            <a:xfrm>
              <a:off x="6760929" y="4689596"/>
              <a:ext cx="728013" cy="1066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OK</a:t>
              </a:r>
            </a:p>
          </p:txBody>
        </p:sp>
        <p:sp>
          <p:nvSpPr>
            <p:cNvPr id="1100" name="テキスト ボックス 64">
              <a:extLst>
                <a:ext uri="{FF2B5EF4-FFF2-40B4-BE49-F238E27FC236}">
                  <a16:creationId xmlns:a16="http://schemas.microsoft.com/office/drawing/2014/main" id="{4557A8A0-7BBD-4676-3B0D-6ECF747C573B}"/>
                </a:ext>
              </a:extLst>
            </p:cNvPr>
            <p:cNvSpPr txBox="1"/>
            <p:nvPr/>
          </p:nvSpPr>
          <p:spPr>
            <a:xfrm>
              <a:off x="6721076" y="1917567"/>
              <a:ext cx="622146" cy="140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cxnSp>
          <p:nvCxnSpPr>
            <p:cNvPr id="1101" name="直線コネクタ 1100">
              <a:extLst>
                <a:ext uri="{FF2B5EF4-FFF2-40B4-BE49-F238E27FC236}">
                  <a16:creationId xmlns:a16="http://schemas.microsoft.com/office/drawing/2014/main" id="{B24E73C5-0D36-2237-714A-1A493393A7A7}"/>
                </a:ext>
              </a:extLst>
            </p:cNvPr>
            <p:cNvCxnSpPr/>
            <p:nvPr/>
          </p:nvCxnSpPr>
          <p:spPr>
            <a:xfrm flipH="1">
              <a:off x="5603232" y="5792150"/>
              <a:ext cx="1620000" cy="0"/>
            </a:xfrm>
            <a:prstGeom prst="line">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02" name="直線矢印コネクタ 1101">
              <a:extLst>
                <a:ext uri="{FF2B5EF4-FFF2-40B4-BE49-F238E27FC236}">
                  <a16:creationId xmlns:a16="http://schemas.microsoft.com/office/drawing/2014/main" id="{BE732FEB-B84F-1EDD-72BE-81F7CDF3AE2D}"/>
                </a:ext>
              </a:extLst>
            </p:cNvPr>
            <p:cNvCxnSpPr/>
            <p:nvPr/>
          </p:nvCxnSpPr>
          <p:spPr>
            <a:xfrm>
              <a:off x="5599620" y="1782282"/>
              <a:ext cx="0" cy="1216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03" name="直線矢印コネクタ 1102">
              <a:extLst>
                <a:ext uri="{FF2B5EF4-FFF2-40B4-BE49-F238E27FC236}">
                  <a16:creationId xmlns:a16="http://schemas.microsoft.com/office/drawing/2014/main" id="{C8FA6AB7-3AC8-4FFB-2637-2936E51ED4E5}"/>
                </a:ext>
              </a:extLst>
            </p:cNvPr>
            <p:cNvCxnSpPr/>
            <p:nvPr/>
          </p:nvCxnSpPr>
          <p:spPr>
            <a:xfrm>
              <a:off x="5602926" y="2206155"/>
              <a:ext cx="0" cy="1216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04" name="フローチャート : 判断 81">
              <a:extLst>
                <a:ext uri="{FF2B5EF4-FFF2-40B4-BE49-F238E27FC236}">
                  <a16:creationId xmlns:a16="http://schemas.microsoft.com/office/drawing/2014/main" id="{AC46A37F-64A7-0C1E-C32F-FA6C7EAEEE7C}"/>
                </a:ext>
              </a:extLst>
            </p:cNvPr>
            <p:cNvSpPr/>
            <p:nvPr/>
          </p:nvSpPr>
          <p:spPr>
            <a:xfrm>
              <a:off x="4534480" y="2332930"/>
              <a:ext cx="2160000" cy="428973"/>
            </a:xfrm>
            <a:prstGeom prst="flowChartDecision">
              <a:avLst/>
            </a:prstGeom>
            <a:noFill/>
            <a:ln>
              <a:solidFill>
                <a:srgbClr val="375F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cxnSp>
          <p:nvCxnSpPr>
            <p:cNvPr id="1105" name="直線矢印コネクタ 1104">
              <a:extLst>
                <a:ext uri="{FF2B5EF4-FFF2-40B4-BE49-F238E27FC236}">
                  <a16:creationId xmlns:a16="http://schemas.microsoft.com/office/drawing/2014/main" id="{295BF2BF-F940-C0E3-C360-44487FA521F6}"/>
                </a:ext>
              </a:extLst>
            </p:cNvPr>
            <p:cNvCxnSpPr/>
            <p:nvPr/>
          </p:nvCxnSpPr>
          <p:spPr>
            <a:xfrm>
              <a:off x="5597949" y="2763425"/>
              <a:ext cx="0" cy="1216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06" name="直線矢印コネクタ 1105">
              <a:extLst>
                <a:ext uri="{FF2B5EF4-FFF2-40B4-BE49-F238E27FC236}">
                  <a16:creationId xmlns:a16="http://schemas.microsoft.com/office/drawing/2014/main" id="{B4BDF54F-9E47-B2AA-A220-5F4AD91678DA}"/>
                </a:ext>
              </a:extLst>
            </p:cNvPr>
            <p:cNvCxnSpPr/>
            <p:nvPr/>
          </p:nvCxnSpPr>
          <p:spPr>
            <a:xfrm>
              <a:off x="5591429" y="3913708"/>
              <a:ext cx="0" cy="11807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07" name="フローチャート : 判断 86">
              <a:extLst>
                <a:ext uri="{FF2B5EF4-FFF2-40B4-BE49-F238E27FC236}">
                  <a16:creationId xmlns:a16="http://schemas.microsoft.com/office/drawing/2014/main" id="{146FA8AB-3E2F-2E56-469A-CDCD2E8D3B37}"/>
                </a:ext>
              </a:extLst>
            </p:cNvPr>
            <p:cNvSpPr/>
            <p:nvPr/>
          </p:nvSpPr>
          <p:spPr>
            <a:xfrm>
              <a:off x="4514511" y="4591924"/>
              <a:ext cx="2160000" cy="4474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cxnSp>
          <p:nvCxnSpPr>
            <p:cNvPr id="1108" name="直線矢印コネクタ 1107">
              <a:extLst>
                <a:ext uri="{FF2B5EF4-FFF2-40B4-BE49-F238E27FC236}">
                  <a16:creationId xmlns:a16="http://schemas.microsoft.com/office/drawing/2014/main" id="{B75913FA-3BAE-B909-03B0-FB8D4989C286}"/>
                </a:ext>
              </a:extLst>
            </p:cNvPr>
            <p:cNvCxnSpPr/>
            <p:nvPr/>
          </p:nvCxnSpPr>
          <p:spPr>
            <a:xfrm>
              <a:off x="5594735" y="4477381"/>
              <a:ext cx="0" cy="11807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09" name="直線矢印コネクタ 1108">
              <a:extLst>
                <a:ext uri="{FF2B5EF4-FFF2-40B4-BE49-F238E27FC236}">
                  <a16:creationId xmlns:a16="http://schemas.microsoft.com/office/drawing/2014/main" id="{488976DA-27FC-7A85-D082-59BA47403347}"/>
                </a:ext>
              </a:extLst>
            </p:cNvPr>
            <p:cNvCxnSpPr/>
            <p:nvPr/>
          </p:nvCxnSpPr>
          <p:spPr>
            <a:xfrm>
              <a:off x="5589765" y="5045370"/>
              <a:ext cx="0" cy="1169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10" name="直線コネクタ 1109">
              <a:extLst>
                <a:ext uri="{FF2B5EF4-FFF2-40B4-BE49-F238E27FC236}">
                  <a16:creationId xmlns:a16="http://schemas.microsoft.com/office/drawing/2014/main" id="{C06DDB36-86E8-7EC9-B750-F9474669A5B3}"/>
                </a:ext>
              </a:extLst>
            </p:cNvPr>
            <p:cNvCxnSpPr/>
            <p:nvPr/>
          </p:nvCxnSpPr>
          <p:spPr>
            <a:xfrm flipH="1">
              <a:off x="6684341" y="4253487"/>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1111" name="直線コネクタ 1110">
              <a:extLst>
                <a:ext uri="{FF2B5EF4-FFF2-40B4-BE49-F238E27FC236}">
                  <a16:creationId xmlns:a16="http://schemas.microsoft.com/office/drawing/2014/main" id="{A4B059F1-AE4D-E479-215A-12F3F2B5F757}"/>
                </a:ext>
              </a:extLst>
            </p:cNvPr>
            <p:cNvCxnSpPr/>
            <p:nvPr/>
          </p:nvCxnSpPr>
          <p:spPr>
            <a:xfrm flipH="1">
              <a:off x="6676058" y="3678379"/>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1112" name="直線コネクタ 1111">
              <a:extLst>
                <a:ext uri="{FF2B5EF4-FFF2-40B4-BE49-F238E27FC236}">
                  <a16:creationId xmlns:a16="http://schemas.microsoft.com/office/drawing/2014/main" id="{574ECF59-61C8-6C4C-9959-1042A330415A}"/>
                </a:ext>
              </a:extLst>
            </p:cNvPr>
            <p:cNvCxnSpPr/>
            <p:nvPr/>
          </p:nvCxnSpPr>
          <p:spPr>
            <a:xfrm flipH="1">
              <a:off x="6673076" y="3110975"/>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1113" name="直線コネクタ 1112">
              <a:extLst>
                <a:ext uri="{FF2B5EF4-FFF2-40B4-BE49-F238E27FC236}">
                  <a16:creationId xmlns:a16="http://schemas.microsoft.com/office/drawing/2014/main" id="{1173241B-B430-39C5-DF7D-FC3D8622F8F7}"/>
                </a:ext>
              </a:extLst>
            </p:cNvPr>
            <p:cNvCxnSpPr/>
            <p:nvPr/>
          </p:nvCxnSpPr>
          <p:spPr>
            <a:xfrm flipH="1">
              <a:off x="6676389" y="2546686"/>
              <a:ext cx="1332000" cy="0"/>
            </a:xfrm>
            <a:prstGeom prst="line">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114" name="テキスト ボックス 108">
              <a:extLst>
                <a:ext uri="{FF2B5EF4-FFF2-40B4-BE49-F238E27FC236}">
                  <a16:creationId xmlns:a16="http://schemas.microsoft.com/office/drawing/2014/main" id="{DFA8921F-EE0B-214D-1FE6-8F440B5384D3}"/>
                </a:ext>
              </a:extLst>
            </p:cNvPr>
            <p:cNvSpPr txBox="1"/>
            <p:nvPr/>
          </p:nvSpPr>
          <p:spPr>
            <a:xfrm>
              <a:off x="6749236" y="2412918"/>
              <a:ext cx="622146" cy="1404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115" name="テキスト ボックス 109">
              <a:extLst>
                <a:ext uri="{FF2B5EF4-FFF2-40B4-BE49-F238E27FC236}">
                  <a16:creationId xmlns:a16="http://schemas.microsoft.com/office/drawing/2014/main" id="{C26436BF-61D6-2383-C232-9335C42FB9E4}"/>
                </a:ext>
              </a:extLst>
            </p:cNvPr>
            <p:cNvSpPr txBox="1"/>
            <p:nvPr/>
          </p:nvSpPr>
          <p:spPr>
            <a:xfrm>
              <a:off x="6727701" y="2977710"/>
              <a:ext cx="622146" cy="140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116" name="テキスト ボックス 110">
              <a:extLst>
                <a:ext uri="{FF2B5EF4-FFF2-40B4-BE49-F238E27FC236}">
                  <a16:creationId xmlns:a16="http://schemas.microsoft.com/office/drawing/2014/main" id="{0CFE01FD-CF5D-01E0-13CE-530E40C0FEC2}"/>
                </a:ext>
              </a:extLst>
            </p:cNvPr>
            <p:cNvSpPr txBox="1"/>
            <p:nvPr/>
          </p:nvSpPr>
          <p:spPr>
            <a:xfrm>
              <a:off x="6722732" y="3550952"/>
              <a:ext cx="622146" cy="140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117" name="テキスト ボックス 116">
              <a:extLst>
                <a:ext uri="{FF2B5EF4-FFF2-40B4-BE49-F238E27FC236}">
                  <a16:creationId xmlns:a16="http://schemas.microsoft.com/office/drawing/2014/main" id="{AF63D598-BA81-24D4-1D32-08230591F50C}"/>
                </a:ext>
              </a:extLst>
            </p:cNvPr>
            <p:cNvSpPr txBox="1"/>
            <p:nvPr/>
          </p:nvSpPr>
          <p:spPr>
            <a:xfrm>
              <a:off x="6736078" y="5243928"/>
              <a:ext cx="728013" cy="153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118" name="テキスト ボックス 117">
              <a:extLst>
                <a:ext uri="{FF2B5EF4-FFF2-40B4-BE49-F238E27FC236}">
                  <a16:creationId xmlns:a16="http://schemas.microsoft.com/office/drawing/2014/main" id="{13476FF1-023D-8F87-71FC-6E6F59901AD5}"/>
                </a:ext>
              </a:extLst>
            </p:cNvPr>
            <p:cNvSpPr txBox="1"/>
            <p:nvPr/>
          </p:nvSpPr>
          <p:spPr>
            <a:xfrm>
              <a:off x="7931261" y="5932225"/>
              <a:ext cx="629246" cy="152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No</a:t>
              </a:r>
            </a:p>
          </p:txBody>
        </p:sp>
        <p:sp>
          <p:nvSpPr>
            <p:cNvPr id="1119" name="フローチャート : 判断 118">
              <a:extLst>
                <a:ext uri="{FF2B5EF4-FFF2-40B4-BE49-F238E27FC236}">
                  <a16:creationId xmlns:a16="http://schemas.microsoft.com/office/drawing/2014/main" id="{4EF352FA-95FC-7FA7-EB93-D27A154CF44F}"/>
                </a:ext>
              </a:extLst>
            </p:cNvPr>
            <p:cNvSpPr/>
            <p:nvPr/>
          </p:nvSpPr>
          <p:spPr>
            <a:xfrm>
              <a:off x="7214961" y="5653218"/>
              <a:ext cx="1620000" cy="2896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endParaRPr kumimoji="1" lang="ja-JP" altLang="en-US" sz="800">
                <a:solidFill>
                  <a:sysClr val="windowText" lastClr="000000"/>
                </a:solidFill>
                <a:latin typeface="Meiryo UI" pitchFamily="50" charset="-128"/>
                <a:ea typeface="Meiryo UI" pitchFamily="50" charset="-128"/>
                <a:cs typeface="Meiryo UI" pitchFamily="50" charset="-128"/>
              </a:endParaRPr>
            </a:p>
          </p:txBody>
        </p:sp>
        <p:sp>
          <p:nvSpPr>
            <p:cNvPr id="1120" name="テキスト ボックス 123">
              <a:extLst>
                <a:ext uri="{FF2B5EF4-FFF2-40B4-BE49-F238E27FC236}">
                  <a16:creationId xmlns:a16="http://schemas.microsoft.com/office/drawing/2014/main" id="{B0A129A2-E3F3-8709-CFC8-6D21281BA01F}"/>
                </a:ext>
              </a:extLst>
            </p:cNvPr>
            <p:cNvSpPr txBox="1"/>
            <p:nvPr/>
          </p:nvSpPr>
          <p:spPr>
            <a:xfrm>
              <a:off x="6290947" y="5639004"/>
              <a:ext cx="728014" cy="153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Yes</a:t>
              </a:r>
            </a:p>
          </p:txBody>
        </p:sp>
        <p:sp>
          <p:nvSpPr>
            <p:cNvPr id="1121" name="テキスト ボックス 93">
              <a:extLst>
                <a:ext uri="{FF2B5EF4-FFF2-40B4-BE49-F238E27FC236}">
                  <a16:creationId xmlns:a16="http://schemas.microsoft.com/office/drawing/2014/main" id="{8C631906-42C5-2C4F-75FB-E3FFC3BAD9AF}"/>
                </a:ext>
              </a:extLst>
            </p:cNvPr>
            <p:cNvSpPr txBox="1"/>
            <p:nvPr/>
          </p:nvSpPr>
          <p:spPr>
            <a:xfrm>
              <a:off x="6276797" y="3215026"/>
              <a:ext cx="2585357" cy="2527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a:latin typeface="Meiryo UI" pitchFamily="50" charset="-128"/>
                  <a:ea typeface="Meiryo UI" pitchFamily="50" charset="-128"/>
                  <a:cs typeface="Meiryo UI" pitchFamily="50" charset="-128"/>
                </a:rPr>
                <a:t>※1</a:t>
              </a:r>
              <a:r>
                <a:rPr kumimoji="1" lang="ja-JP" altLang="en-US" sz="800">
                  <a:latin typeface="Meiryo UI" pitchFamily="50" charset="-128"/>
                  <a:ea typeface="Meiryo UI" pitchFamily="50" charset="-128"/>
                  <a:cs typeface="Meiryo UI" pitchFamily="50" charset="-128"/>
                </a:rPr>
                <a:t>　</a:t>
              </a:r>
              <a:r>
                <a:rPr kumimoji="1" lang="en-US" altLang="ja-JP" sz="800">
                  <a:latin typeface="Meiryo UI" pitchFamily="50" charset="-128"/>
                  <a:ea typeface="Meiryo UI" pitchFamily="50" charset="-128"/>
                  <a:cs typeface="Meiryo UI" pitchFamily="50" charset="-128"/>
                </a:rPr>
                <a:t>16m</a:t>
              </a:r>
              <a:r>
                <a:rPr kumimoji="1" lang="ja-JP" altLang="en-US" sz="800">
                  <a:latin typeface="Meiryo UI" pitchFamily="50" charset="-128"/>
                  <a:ea typeface="Meiryo UI" pitchFamily="50" charset="-128"/>
                  <a:cs typeface="Meiryo UI" pitchFamily="50" charset="-128"/>
                </a:rPr>
                <a:t>以上は</a:t>
              </a:r>
              <a:r>
                <a:rPr kumimoji="1" lang="en-US" altLang="ja-JP" sz="800">
                  <a:latin typeface="Meiryo UI" pitchFamily="50" charset="-128"/>
                  <a:ea typeface="Meiryo UI" pitchFamily="50" charset="-128"/>
                  <a:cs typeface="Meiryo UI" pitchFamily="50" charset="-128"/>
                </a:rPr>
                <a:t>4</a:t>
              </a:r>
              <a:r>
                <a:rPr kumimoji="1" lang="ja-JP" altLang="en-US" sz="800">
                  <a:latin typeface="Meiryo UI" pitchFamily="50" charset="-128"/>
                  <a:ea typeface="Meiryo UI" pitchFamily="50" charset="-128"/>
                  <a:cs typeface="Meiryo UI" pitchFamily="50" charset="-128"/>
                </a:rPr>
                <a:t>車線と仮定し、</a:t>
              </a:r>
              <a:endParaRPr kumimoji="1" lang="en-US" altLang="ja-JP" sz="800">
                <a:latin typeface="Meiryo UI" pitchFamily="50" charset="-128"/>
                <a:ea typeface="Meiryo UI" pitchFamily="50" charset="-128"/>
                <a:cs typeface="Meiryo UI" pitchFamily="50" charset="-128"/>
              </a:endParaRPr>
            </a:p>
            <a:p>
              <a:r>
                <a:rPr kumimoji="1" lang="ja-JP" altLang="en-US" sz="800">
                  <a:latin typeface="Meiryo UI" pitchFamily="50" charset="-128"/>
                  <a:ea typeface="Meiryo UI" pitchFamily="50" charset="-128"/>
                  <a:cs typeface="Meiryo UI" pitchFamily="50" charset="-128"/>
                </a:rPr>
                <a:t>　　　大型車交通量から除した値を使用</a:t>
              </a:r>
            </a:p>
          </p:txBody>
        </p:sp>
        <p:sp>
          <p:nvSpPr>
            <p:cNvPr id="1122" name="テキスト ボックス 94">
              <a:extLst>
                <a:ext uri="{FF2B5EF4-FFF2-40B4-BE49-F238E27FC236}">
                  <a16:creationId xmlns:a16="http://schemas.microsoft.com/office/drawing/2014/main" id="{99B6DA35-FF77-234F-2945-27BA0B2F8FF4}"/>
                </a:ext>
              </a:extLst>
            </p:cNvPr>
            <p:cNvSpPr txBox="1"/>
            <p:nvPr/>
          </p:nvSpPr>
          <p:spPr>
            <a:xfrm>
              <a:off x="6276797" y="3790827"/>
              <a:ext cx="2585357" cy="2548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a:latin typeface="Meiryo UI" pitchFamily="50" charset="-128"/>
                  <a:ea typeface="Meiryo UI" pitchFamily="50" charset="-128"/>
                  <a:cs typeface="Meiryo UI" pitchFamily="50" charset="-128"/>
                </a:rPr>
                <a:t>※2</a:t>
              </a:r>
              <a:r>
                <a:rPr kumimoji="1" lang="ja-JP" altLang="en-US" sz="800">
                  <a:latin typeface="Meiryo UI" pitchFamily="50" charset="-128"/>
                  <a:ea typeface="Meiryo UI" pitchFamily="50" charset="-128"/>
                  <a:cs typeface="Meiryo UI" pitchFamily="50" charset="-128"/>
                </a:rPr>
                <a:t>　架設年次が</a:t>
              </a:r>
              <a:r>
                <a:rPr kumimoji="1" lang="en-US" altLang="ja-JP" sz="800">
                  <a:latin typeface="Meiryo UI" pitchFamily="50" charset="-128"/>
                  <a:ea typeface="Meiryo UI" pitchFamily="50" charset="-128"/>
                  <a:cs typeface="Meiryo UI" pitchFamily="50" charset="-128"/>
                </a:rPr>
                <a:t>H8(1996)</a:t>
              </a:r>
              <a:r>
                <a:rPr kumimoji="1" lang="ja-JP" altLang="en-US" sz="800">
                  <a:latin typeface="Meiryo UI" pitchFamily="50" charset="-128"/>
                  <a:ea typeface="Meiryo UI" pitchFamily="50" charset="-128"/>
                  <a:cs typeface="Meiryo UI" pitchFamily="50" charset="-128"/>
                </a:rPr>
                <a:t>年以降の</a:t>
              </a:r>
              <a:endParaRPr kumimoji="1" lang="en-US" altLang="ja-JP" sz="800">
                <a:latin typeface="Meiryo UI" pitchFamily="50" charset="-128"/>
                <a:ea typeface="Meiryo UI" pitchFamily="50" charset="-128"/>
                <a:cs typeface="Meiryo UI" pitchFamily="50" charset="-128"/>
              </a:endParaRPr>
            </a:p>
            <a:p>
              <a:r>
                <a:rPr kumimoji="1" lang="ja-JP" altLang="en-US" sz="800">
                  <a:latin typeface="Meiryo UI" pitchFamily="50" charset="-128"/>
                  <a:ea typeface="Meiryo UI" pitchFamily="50" charset="-128"/>
                  <a:cs typeface="Meiryo UI" pitchFamily="50" charset="-128"/>
                </a:rPr>
                <a:t>　　　橋梁と仮定した</a:t>
              </a:r>
            </a:p>
          </p:txBody>
        </p:sp>
        <p:sp>
          <p:nvSpPr>
            <p:cNvPr id="1123" name="角丸四角形 60">
              <a:extLst>
                <a:ext uri="{FF2B5EF4-FFF2-40B4-BE49-F238E27FC236}">
                  <a16:creationId xmlns:a16="http://schemas.microsoft.com/office/drawing/2014/main" id="{99CA3350-DF02-201E-22A1-7DA083FA8EAA}"/>
                </a:ext>
              </a:extLst>
            </p:cNvPr>
            <p:cNvSpPr/>
            <p:nvPr/>
          </p:nvSpPr>
          <p:spPr>
            <a:xfrm>
              <a:off x="4505899" y="2363310"/>
              <a:ext cx="2190449" cy="3682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ⓑ架替事業計画の対象</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rPr>
                <a:t>◯河川改修、道路改良等</a:t>
              </a:r>
              <a:endParaRPr kumimoji="1" lang="en-US" altLang="ja-JP"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4" name="角丸四角形 62">
              <a:extLst>
                <a:ext uri="{FF2B5EF4-FFF2-40B4-BE49-F238E27FC236}">
                  <a16:creationId xmlns:a16="http://schemas.microsoft.com/office/drawing/2014/main" id="{7016079A-B01A-7B2A-68D2-BEE989443C8A}"/>
                </a:ext>
              </a:extLst>
            </p:cNvPr>
            <p:cNvSpPr/>
            <p:nvPr/>
          </p:nvSpPr>
          <p:spPr>
            <a:xfrm>
              <a:off x="4504504" y="2903820"/>
              <a:ext cx="2196000" cy="448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ⓒ大型車交通量</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方向</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車線</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あたり</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台</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日未満</a:t>
              </a:r>
              <a:r>
                <a:rPr kumimoji="1" lang="en-US" altLang="ja-JP" sz="800" baseline="300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800" baseline="300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5" name="角丸四角形 80">
              <a:extLst>
                <a:ext uri="{FF2B5EF4-FFF2-40B4-BE49-F238E27FC236}">
                  <a16:creationId xmlns:a16="http://schemas.microsoft.com/office/drawing/2014/main" id="{4B10B104-E51F-6DF7-81A3-A7B0EB55C755}"/>
                </a:ext>
              </a:extLst>
            </p:cNvPr>
            <p:cNvSpPr/>
            <p:nvPr/>
          </p:nvSpPr>
          <p:spPr>
            <a:xfrm>
              <a:off x="4636771" y="4050016"/>
              <a:ext cx="1916831" cy="4108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ⓔ耐荷力照査・補強済</a:t>
              </a:r>
              <a:endPar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rPr>
                <a:t>L=15</a:t>
              </a:r>
              <a:r>
                <a:rPr kumimoji="1" lang="ja-JP" altLang="en-US"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rPr>
                <a:t>ｍ以上は済</a:t>
              </a:r>
              <a:endParaRPr kumimoji="1" lang="en-US" altLang="ja-JP"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6" name="角丸四角形 88">
              <a:extLst>
                <a:ext uri="{FF2B5EF4-FFF2-40B4-BE49-F238E27FC236}">
                  <a16:creationId xmlns:a16="http://schemas.microsoft.com/office/drawing/2014/main" id="{18930755-C7E4-6ACF-564E-AEF240BFA1B7}"/>
                </a:ext>
              </a:extLst>
            </p:cNvPr>
            <p:cNvSpPr/>
            <p:nvPr/>
          </p:nvSpPr>
          <p:spPr>
            <a:xfrm>
              <a:off x="4639421" y="3480499"/>
              <a:ext cx="1916831" cy="4108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H</a:t>
              </a:r>
              <a:r>
                <a:rPr kumimoji="1"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８道示以降の設計</a:t>
              </a:r>
              <a:r>
                <a:rPr kumimoji="1" lang="en-US" altLang="ja-JP" sz="800" baseline="300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p>
            <a:p>
              <a:pPr algn="ctr"/>
              <a:r>
                <a:rPr kumimoji="1" lang="ja-JP" altLang="en-US"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rPr>
                <a:t>◯設計荷重の見直し</a:t>
              </a:r>
              <a:endParaRPr kumimoji="1" lang="en-US" altLang="ja-JP" sz="800" b="1" i="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正方形/長方形 2">
            <a:extLst>
              <a:ext uri="{FF2B5EF4-FFF2-40B4-BE49-F238E27FC236}">
                <a16:creationId xmlns:a16="http://schemas.microsoft.com/office/drawing/2014/main" id="{2DEA62BF-8E90-4A00-8C46-EF8E0A8AD05A}"/>
              </a:ext>
            </a:extLst>
          </p:cNvPr>
          <p:cNvSpPr/>
          <p:nvPr/>
        </p:nvSpPr>
        <p:spPr>
          <a:xfrm>
            <a:off x="3968145" y="1523081"/>
            <a:ext cx="5004000" cy="3872920"/>
          </a:xfrm>
          <a:prstGeom prst="rect">
            <a:avLst/>
          </a:prstGeom>
          <a:noFill/>
        </p:spPr>
        <p:txBody>
          <a:bodyPr wrap="square" rtlCol="0">
            <a:spAutoFit/>
          </a:bodyPr>
          <a:lstStyle/>
          <a:p>
            <a:pPr eaLnBrk="1" hangingPunct="1">
              <a:lnSpc>
                <a:spcPts val="2200"/>
              </a:lnSpc>
              <a:spcBef>
                <a:spcPts val="0"/>
              </a:spcBef>
            </a:pPr>
            <a:r>
              <a:rPr lang="en-US" altLang="ja-JP" sz="1600">
                <a:latin typeface="BIZ UDゴシック" panose="020B0400000000000000" pitchFamily="49" charset="-128"/>
                <a:ea typeface="BIZ UDゴシック" panose="020B0400000000000000" pitchFamily="49" charset="-128"/>
              </a:rPr>
              <a:t>【</a:t>
            </a:r>
            <a:r>
              <a:rPr lang="ja-JP" altLang="en-US" sz="1600">
                <a:latin typeface="BIZ UDゴシック" panose="020B0400000000000000" pitchFamily="49" charset="-128"/>
                <a:ea typeface="BIZ UDゴシック" panose="020B0400000000000000" pitchFamily="49" charset="-128"/>
              </a:rPr>
              <a:t>現行計画</a:t>
            </a:r>
            <a:r>
              <a:rPr lang="en-US" altLang="ja-JP" sz="1600">
                <a:latin typeface="BIZ UDゴシック" panose="020B0400000000000000" pitchFamily="49" charset="-128"/>
                <a:ea typeface="BIZ UDゴシック" panose="020B0400000000000000" pitchFamily="49" charset="-128"/>
              </a:rPr>
              <a:t>】※</a:t>
            </a:r>
            <a:r>
              <a:rPr lang="ja-JP" altLang="en-US" sz="1600">
                <a:latin typeface="BIZ UDゴシック" panose="020B0400000000000000" pitchFamily="49" charset="-128"/>
                <a:ea typeface="BIZ UDゴシック" panose="020B0400000000000000" pitchFamily="49" charset="-128"/>
              </a:rPr>
              <a:t>抽象的</a:t>
            </a:r>
            <a:endParaRPr lang="en-US" altLang="ja-JP" sz="1600">
              <a:latin typeface="BIZ UDゴシック" panose="020B0400000000000000" pitchFamily="49" charset="-128"/>
              <a:ea typeface="BIZ UDゴシック" panose="020B0400000000000000" pitchFamily="49" charset="-128"/>
            </a:endParaRPr>
          </a:p>
          <a:p>
            <a:pPr marL="360000" indent="-216000"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・道路空間機能（建築限界等）が不足している橋梁　</a:t>
            </a:r>
          </a:p>
          <a:p>
            <a:pPr marL="360000" indent="-216000"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・大規模な耐震対策が必要となる橋梁</a:t>
            </a:r>
          </a:p>
          <a:p>
            <a:pPr marL="360000" indent="-216000"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・健全度の低下が早く短期間に補修を繰り返す必要がある橋梁　</a:t>
            </a:r>
            <a:endParaRPr lang="en-US" altLang="ja-JP" sz="1600">
              <a:latin typeface="BIZ UDゴシック" panose="020B0400000000000000" pitchFamily="49" charset="-128"/>
              <a:ea typeface="BIZ UDゴシック" panose="020B0400000000000000" pitchFamily="49" charset="-128"/>
            </a:endParaRPr>
          </a:p>
          <a:p>
            <a:pPr marL="216000" indent="-216000" algn="ctr"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a:t>
            </a:r>
            <a:endParaRPr lang="en-US" altLang="ja-JP" sz="1600">
              <a:latin typeface="BIZ UDゴシック" panose="020B0400000000000000" pitchFamily="49" charset="-128"/>
              <a:ea typeface="BIZ UDゴシック" panose="020B0400000000000000" pitchFamily="49" charset="-128"/>
            </a:endParaRPr>
          </a:p>
          <a:p>
            <a:pPr marL="216000" indent="-216000" eaLnBrk="1" hangingPunct="1">
              <a:lnSpc>
                <a:spcPts val="2200"/>
              </a:lnSpc>
              <a:spcBef>
                <a:spcPts val="0"/>
              </a:spcBef>
            </a:pPr>
            <a:r>
              <a:rPr lang="en-US" altLang="ja-JP" sz="1600">
                <a:latin typeface="BIZ UDゴシック" panose="020B0400000000000000" pitchFamily="49" charset="-128"/>
                <a:ea typeface="BIZ UDゴシック" panose="020B0400000000000000" pitchFamily="49" charset="-128"/>
              </a:rPr>
              <a:t>【</a:t>
            </a:r>
            <a:r>
              <a:rPr lang="ja-JP" altLang="en-US" sz="1600">
                <a:latin typeface="BIZ UDゴシック" panose="020B0400000000000000" pitchFamily="49" charset="-128"/>
                <a:ea typeface="BIZ UDゴシック" panose="020B0400000000000000" pitchFamily="49" charset="-128"/>
              </a:rPr>
              <a:t>答申後</a:t>
            </a:r>
            <a:r>
              <a:rPr lang="en-US" altLang="ja-JP" sz="1600">
                <a:latin typeface="BIZ UDゴシック" panose="020B0400000000000000" pitchFamily="49" charset="-128"/>
                <a:ea typeface="BIZ UDゴシック" panose="020B0400000000000000" pitchFamily="49" charset="-128"/>
              </a:rPr>
              <a:t>】※</a:t>
            </a:r>
            <a:r>
              <a:rPr lang="ja-JP" altLang="en-US" sz="1600">
                <a:latin typeface="BIZ UDゴシック" panose="020B0400000000000000" pitchFamily="49" charset="-128"/>
                <a:ea typeface="BIZ UDゴシック" panose="020B0400000000000000" pitchFamily="49" charset="-128"/>
              </a:rPr>
              <a:t>定量的</a:t>
            </a:r>
            <a:endParaRPr lang="en-US" altLang="ja-JP" sz="1600">
              <a:latin typeface="BIZ UDゴシック" panose="020B0400000000000000" pitchFamily="49" charset="-128"/>
              <a:ea typeface="BIZ UDゴシック" panose="020B0400000000000000" pitchFamily="49" charset="-128"/>
            </a:endParaRPr>
          </a:p>
          <a:p>
            <a:pPr marL="360000" indent="-216000"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・「性能不足」、「性能低下」に関する</a:t>
            </a:r>
            <a:r>
              <a:rPr lang="en-US" altLang="ja-JP" sz="1600">
                <a:latin typeface="BIZ UDゴシック" panose="020B0400000000000000" pitchFamily="49" charset="-128"/>
                <a:ea typeface="BIZ UDゴシック" panose="020B0400000000000000" pitchFamily="49" charset="-128"/>
              </a:rPr>
              <a:t>43</a:t>
            </a:r>
            <a:r>
              <a:rPr lang="ja-JP" altLang="en-US" sz="1600">
                <a:latin typeface="BIZ UDゴシック" panose="020B0400000000000000" pitchFamily="49" charset="-128"/>
                <a:ea typeface="BIZ UDゴシック" panose="020B0400000000000000" pitchFamily="49" charset="-128"/>
              </a:rPr>
              <a:t>の評価項目を設けて、総合評価点により判断」</a:t>
            </a:r>
            <a:endParaRPr lang="en-US" altLang="ja-JP" sz="1600">
              <a:latin typeface="BIZ UDゴシック" panose="020B0400000000000000" pitchFamily="49" charset="-128"/>
              <a:ea typeface="BIZ UDゴシック" panose="020B0400000000000000" pitchFamily="49" charset="-128"/>
            </a:endParaRPr>
          </a:p>
          <a:p>
            <a:pPr marL="216000" indent="-216000" eaLnBrk="1" hangingPunct="1">
              <a:lnSpc>
                <a:spcPts val="2200"/>
              </a:lnSpc>
              <a:spcBef>
                <a:spcPts val="1200"/>
              </a:spcBef>
            </a:pPr>
            <a:r>
              <a:rPr lang="ja-JP" altLang="en-US" sz="1600">
                <a:latin typeface="BIZ UDゴシック" panose="020B0400000000000000" pitchFamily="49" charset="-128"/>
                <a:ea typeface="BIZ UDゴシック" panose="020B0400000000000000" pitchFamily="49" charset="-128"/>
              </a:rPr>
              <a:t> ◇評価項目の一例</a:t>
            </a:r>
            <a:endParaRPr lang="en-US" altLang="ja-JP" sz="1600">
              <a:latin typeface="BIZ UDゴシック" panose="020B0400000000000000" pitchFamily="49" charset="-128"/>
              <a:ea typeface="BIZ UDゴシック" panose="020B0400000000000000" pitchFamily="49" charset="-128"/>
            </a:endParaRPr>
          </a:p>
          <a:p>
            <a:pPr marL="216000" indent="-216000"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　 （近接目視点検の結果を活用した評価手法）</a:t>
            </a:r>
          </a:p>
          <a:p>
            <a:pPr eaLnBrk="1" hangingPunct="1">
              <a:lnSpc>
                <a:spcPts val="2200"/>
              </a:lnSpc>
              <a:spcBef>
                <a:spcPts val="0"/>
              </a:spcBef>
            </a:pPr>
            <a:endParaRPr lang="en-US" altLang="ja-JP" sz="1600">
              <a:latin typeface="BIZ UDゴシック" panose="020B0400000000000000" pitchFamily="49" charset="-128"/>
              <a:ea typeface="BIZ UDゴシック" panose="020B0400000000000000" pitchFamily="49" charset="-128"/>
            </a:endParaRPr>
          </a:p>
          <a:p>
            <a:pPr eaLnBrk="1" hangingPunct="1">
              <a:lnSpc>
                <a:spcPts val="2200"/>
              </a:lnSpc>
              <a:spcBef>
                <a:spcPts val="0"/>
              </a:spcBef>
            </a:pPr>
            <a:r>
              <a:rPr lang="ja-JP" altLang="en-US" sz="1600">
                <a:latin typeface="BIZ UDゴシック" panose="020B0400000000000000" pitchFamily="49" charset="-128"/>
                <a:ea typeface="BIZ UDゴシック" panose="020B0400000000000000" pitchFamily="49" charset="-128"/>
              </a:rPr>
              <a:t>　　　　　　　　　　　　　　 </a:t>
            </a:r>
          </a:p>
        </p:txBody>
      </p:sp>
      <p:graphicFrame>
        <p:nvGraphicFramePr>
          <p:cNvPr id="6" name="表 5">
            <a:extLst>
              <a:ext uri="{FF2B5EF4-FFF2-40B4-BE49-F238E27FC236}">
                <a16:creationId xmlns:a16="http://schemas.microsoft.com/office/drawing/2014/main" id="{5A950DE7-9B33-8D92-5175-52F081B3037B}"/>
              </a:ext>
            </a:extLst>
          </p:cNvPr>
          <p:cNvGraphicFramePr>
            <a:graphicFrameLocks noGrp="1"/>
          </p:cNvGraphicFramePr>
          <p:nvPr/>
        </p:nvGraphicFramePr>
        <p:xfrm>
          <a:off x="4194679" y="4872290"/>
          <a:ext cx="4824000" cy="94488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1323617488"/>
                    </a:ext>
                  </a:extLst>
                </a:gridCol>
                <a:gridCol w="1188000">
                  <a:extLst>
                    <a:ext uri="{9D8B030D-6E8A-4147-A177-3AD203B41FA5}">
                      <a16:colId xmlns:a16="http://schemas.microsoft.com/office/drawing/2014/main" val="1420751467"/>
                    </a:ext>
                  </a:extLst>
                </a:gridCol>
                <a:gridCol w="1188000">
                  <a:extLst>
                    <a:ext uri="{9D8B030D-6E8A-4147-A177-3AD203B41FA5}">
                      <a16:colId xmlns:a16="http://schemas.microsoft.com/office/drawing/2014/main" val="744828325"/>
                    </a:ext>
                  </a:extLst>
                </a:gridCol>
              </a:tblGrid>
              <a:tr h="0">
                <a:tc rowSpan="2">
                  <a:txBody>
                    <a:bodyPr/>
                    <a:lstStyle/>
                    <a:p>
                      <a:pPr algn="ctr"/>
                      <a:r>
                        <a:rPr kumimoji="1" lang="ja-JP" altLang="en-US" sz="1100">
                          <a:latin typeface="BIZ UDゴシック" panose="020B0400000000000000" pitchFamily="49" charset="-128"/>
                          <a:ea typeface="BIZ UDゴシック" panose="020B0400000000000000" pitchFamily="49" charset="-128"/>
                        </a:rPr>
                        <a:t>評価項目</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100">
                          <a:latin typeface="BIZ UDゴシック" panose="020B0400000000000000" pitchFamily="49" charset="-128"/>
                          <a:ea typeface="BIZ UDゴシック" panose="020B0400000000000000" pitchFamily="49" charset="-128"/>
                        </a:rPr>
                        <a:t>評価指標</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3400251107"/>
                  </a:ext>
                </a:extLst>
              </a:tr>
              <a:tr h="0">
                <a:tc vMerge="1">
                  <a:txBody>
                    <a:bodyPr/>
                    <a:lstStyle/>
                    <a:p>
                      <a:pPr algn="ctr"/>
                      <a:endParaRPr kumimoji="1" lang="ja-JP" altLang="en-US"/>
                    </a:p>
                  </a:txBody>
                  <a:tcPr/>
                </a:tc>
                <a:tc>
                  <a:txBody>
                    <a:bodyPr/>
                    <a:lstStyle/>
                    <a:p>
                      <a:pPr algn="ctr"/>
                      <a:r>
                        <a:rPr kumimoji="1" lang="ja-JP" altLang="en-US" sz="1100" b="1">
                          <a:solidFill>
                            <a:schemeClr val="bg1"/>
                          </a:solidFill>
                          <a:latin typeface="BIZ UDゴシック" panose="020B0400000000000000" pitchFamily="49" charset="-128"/>
                          <a:ea typeface="BIZ UDゴシック" panose="020B0400000000000000" pitchFamily="49" charset="-128"/>
                        </a:rPr>
                        <a:t>性能低下</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100" b="1">
                          <a:solidFill>
                            <a:schemeClr val="bg1"/>
                          </a:solidFill>
                          <a:latin typeface="BIZ UDゴシック" panose="020B0400000000000000" pitchFamily="49" charset="-128"/>
                          <a:ea typeface="BIZ UDゴシック" panose="020B0400000000000000" pitchFamily="49" charset="-128"/>
                        </a:rPr>
                        <a:t>性能不足</a:t>
                      </a: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398615498"/>
                  </a:ext>
                </a:extLst>
              </a:tr>
              <a:tr h="0">
                <a:tc>
                  <a:txBody>
                    <a:bodyPr/>
                    <a:lstStyle/>
                    <a:p>
                      <a:r>
                        <a:rPr kumimoji="1" lang="en-US" altLang="ja-JP"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PC</a:t>
                      </a:r>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橋の</a:t>
                      </a:r>
                      <a:r>
                        <a:rPr kumimoji="1" lang="en-US" altLang="ja-JP"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PC</a:t>
                      </a:r>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鋼材の断面減少及び破断により構造の安全性に影響する可能性</a:t>
                      </a:r>
                      <a:endParaRPr kumimoji="1" lang="ja-JP" altLang="en-US" sz="1100">
                        <a:latin typeface="BIZ UDゴシック" panose="020B0400000000000000" pitchFamily="49" charset="-128"/>
                        <a:ea typeface="BIZ UDゴシック" panose="020B0400000000000000" pitchFamily="49" charset="-128"/>
                      </a:endParaRPr>
                    </a:p>
                  </a:txBody>
                  <a:tcPr>
                    <a:lnT w="12700" cap="flat" cmpd="sng" algn="ctr">
                      <a:solidFill>
                        <a:schemeClr val="bg1"/>
                      </a:solidFill>
                      <a:prstDash val="solid"/>
                      <a:round/>
                      <a:headEnd type="none" w="med" len="med"/>
                      <a:tailEnd type="none" w="med" len="med"/>
                    </a:lnT>
                  </a:tcPr>
                </a:tc>
                <a:tc>
                  <a:txBody>
                    <a:bodyPr/>
                    <a:lstStyle/>
                    <a:p>
                      <a:r>
                        <a:rPr kumimoji="1" lang="en-US" altLang="ja-JP"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PC</a:t>
                      </a:r>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鋼材の損傷</a:t>
                      </a:r>
                    </a:p>
                    <a:p>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主桁の損傷状態</a:t>
                      </a:r>
                      <a:endParaRPr kumimoji="1" lang="ja-JP" altLang="en-US" sz="1100">
                        <a:latin typeface="BIZ UDゴシック" panose="020B0400000000000000" pitchFamily="49" charset="-128"/>
                        <a:ea typeface="BIZ UDゴシック" panose="020B0400000000000000" pitchFamily="49" charset="-128"/>
                      </a:endParaRPr>
                    </a:p>
                  </a:txBody>
                  <a:tcPr anchor="ctr"/>
                </a:tc>
                <a:tc>
                  <a:txBody>
                    <a:bodyPr/>
                    <a:lstStyle/>
                    <a:p>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ケーブル定着部状況</a:t>
                      </a:r>
                      <a:r>
                        <a:rPr kumimoji="1" lang="en-US" altLang="ja-JP"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上縁定着</a:t>
                      </a:r>
                      <a:r>
                        <a:rPr kumimoji="1" lang="en-US" altLang="ja-JP" sz="1100" b="0" i="0" u="none" strike="noStrike" kern="1200" baseline="0">
                          <a:solidFill>
                            <a:schemeClr val="dk1"/>
                          </a:solidFill>
                          <a:latin typeface="BIZ UDゴシック" panose="020B0400000000000000" pitchFamily="49" charset="-128"/>
                          <a:ea typeface="BIZ UDゴシック" panose="020B0400000000000000" pitchFamily="49" charset="-128"/>
                          <a:cs typeface="+mn-cs"/>
                        </a:rPr>
                        <a:t>)</a:t>
                      </a:r>
                      <a:endParaRPr kumimoji="1" lang="ja-JP" altLang="en-US" sz="110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125957990"/>
                  </a:ext>
                </a:extLst>
              </a:tr>
            </a:tbl>
          </a:graphicData>
        </a:graphic>
      </p:graphicFrame>
    </p:spTree>
    <p:extLst>
      <p:ext uri="{BB962C8B-B14F-4D97-AF65-F5344CB8AC3E}">
        <p14:creationId xmlns:p14="http://schemas.microsoft.com/office/powerpoint/2010/main" val="375340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0324" y="1085644"/>
            <a:ext cx="8976173" cy="356380"/>
          </a:xfrm>
          <a:prstGeom prst="rect">
            <a:avLst/>
          </a:prstGeom>
          <a:noFill/>
        </p:spPr>
        <p:txBody>
          <a:bodyPr wrap="square" rtlCol="0">
            <a:spAutoFit/>
          </a:bodyPr>
          <a:lstStyle/>
          <a:p>
            <a:pPr eaLnBrk="1" hangingPunct="1">
              <a:lnSpc>
                <a:spcPts val="2400"/>
              </a:lnSpc>
              <a:spcBef>
                <a:spcPts val="600"/>
              </a:spcBef>
            </a:pPr>
            <a:r>
              <a:rPr lang="ja-JP" altLang="en-US">
                <a:latin typeface="BIZ UDゴシック" panose="020B0400000000000000" pitchFamily="49" charset="-128"/>
                <a:ea typeface="BIZ UDゴシック" panose="020B0400000000000000" pitchFamily="49" charset="-128"/>
              </a:rPr>
              <a:t>◇更新対象橋梁　　　　　　　　　　　　　　　　　　　　　　 </a:t>
            </a:r>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31</a:t>
            </a:fld>
            <a:endParaRPr kumimoji="1" lang="ja-JP" altLang="en-US"/>
          </a:p>
        </p:txBody>
      </p:sp>
      <p:sp>
        <p:nvSpPr>
          <p:cNvPr id="4" name="Rectangle 2">
            <a:extLst>
              <a:ext uri="{FF2B5EF4-FFF2-40B4-BE49-F238E27FC236}">
                <a16:creationId xmlns:a16="http://schemas.microsoft.com/office/drawing/2014/main" id="{77490D75-6867-7435-3F33-D58DE2ACC99A}"/>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7" name="正方形/長方形 22">
            <a:extLst>
              <a:ext uri="{FF2B5EF4-FFF2-40B4-BE49-F238E27FC236}">
                <a16:creationId xmlns:a16="http://schemas.microsoft.com/office/drawing/2014/main" id="{01F9CFC6-7884-6E07-BEC9-0295B9F61796}"/>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１）橋梁</a:t>
            </a:r>
          </a:p>
        </p:txBody>
      </p:sp>
      <p:sp>
        <p:nvSpPr>
          <p:cNvPr id="10" name="コンテンツ プレースホルダー 2">
            <a:extLst>
              <a:ext uri="{FF2B5EF4-FFF2-40B4-BE49-F238E27FC236}">
                <a16:creationId xmlns:a16="http://schemas.microsoft.com/office/drawing/2014/main" id="{EB75CE92-3320-92EB-3DF1-67530DAD5D35}"/>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1-2</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更新橋梁</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正方形/長方形 2">
            <a:extLst>
              <a:ext uri="{FF2B5EF4-FFF2-40B4-BE49-F238E27FC236}">
                <a16:creationId xmlns:a16="http://schemas.microsoft.com/office/drawing/2014/main" id="{CD345ECF-B551-CF52-70C6-BF97ECD2714C}"/>
              </a:ext>
            </a:extLst>
          </p:cNvPr>
          <p:cNvSpPr/>
          <p:nvPr/>
        </p:nvSpPr>
        <p:spPr>
          <a:xfrm>
            <a:off x="60324" y="1438069"/>
            <a:ext cx="8976173" cy="2510816"/>
          </a:xfrm>
          <a:prstGeom prst="rect">
            <a:avLst/>
          </a:prstGeom>
          <a:noFill/>
        </p:spPr>
        <p:txBody>
          <a:bodyPr wrap="square" rtlCol="0">
            <a:spAutoFit/>
          </a:bodyPr>
          <a:lstStyle/>
          <a:p>
            <a:pPr marL="429750" indent="-285750" eaLnBrk="1" hangingPunct="1">
              <a:lnSpc>
                <a:spcPts val="2400"/>
              </a:lnSpc>
              <a:spcBef>
                <a:spcPts val="30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rPr>
              <a:t>更新フローの判定結果を基に妥当性を検討</a:t>
            </a:r>
            <a:endParaRPr lang="en-US" altLang="ja-JP" dirty="0">
              <a:latin typeface="BIZ UDゴシック" panose="020B0400000000000000" pitchFamily="49" charset="-128"/>
              <a:ea typeface="BIZ UDゴシック" panose="020B0400000000000000" pitchFamily="49" charset="-128"/>
            </a:endParaRPr>
          </a:p>
          <a:p>
            <a:pPr eaLnBrk="1" hangingPunct="1">
              <a:lnSpc>
                <a:spcPts val="2400"/>
              </a:lnSpc>
              <a:spcBef>
                <a:spcPts val="1800"/>
              </a:spcBef>
            </a:pPr>
            <a:r>
              <a:rPr lang="ja-JP" altLang="en-US" dirty="0">
                <a:latin typeface="BIZ UDゴシック" panose="020B0400000000000000" pitchFamily="49" charset="-128"/>
                <a:ea typeface="BIZ UDゴシック" panose="020B0400000000000000" pitchFamily="49" charset="-128"/>
              </a:rPr>
              <a:t>◇更新判定となっている橋梁の一例</a:t>
            </a:r>
            <a:endParaRPr lang="en-US" altLang="ja-JP" dirty="0">
              <a:latin typeface="BIZ UDゴシック" panose="020B0400000000000000" pitchFamily="49" charset="-128"/>
              <a:ea typeface="BIZ UDゴシック" panose="020B0400000000000000" pitchFamily="49" charset="-128"/>
            </a:endParaRPr>
          </a:p>
          <a:p>
            <a:pPr eaLnBrk="1" hangingPunct="1">
              <a:lnSpc>
                <a:spcPts val="2400"/>
              </a:lnSpc>
              <a:spcBef>
                <a:spcPts val="600"/>
              </a:spcBef>
            </a:pP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構造形式：</a:t>
            </a:r>
            <a:r>
              <a:rPr lang="en-US" altLang="ja-JP" dirty="0">
                <a:latin typeface="BIZ UDゴシック" panose="020B0400000000000000" pitchFamily="49" charset="-128"/>
                <a:ea typeface="BIZ UDゴシック" panose="020B0400000000000000" pitchFamily="49" charset="-128"/>
              </a:rPr>
              <a:t>RC</a:t>
            </a:r>
            <a:r>
              <a:rPr lang="ja-JP" altLang="en-US" dirty="0">
                <a:latin typeface="BIZ UDゴシック" panose="020B0400000000000000" pitchFamily="49" charset="-128"/>
                <a:ea typeface="BIZ UDゴシック" panose="020B0400000000000000" pitchFamily="49" charset="-128"/>
              </a:rPr>
              <a:t>連続ゲルバー</a:t>
            </a:r>
            <a:r>
              <a:rPr lang="en-US" altLang="ja-JP" dirty="0">
                <a:latin typeface="BIZ UDゴシック" panose="020B0400000000000000" pitchFamily="49" charset="-128"/>
                <a:ea typeface="BIZ UDゴシック" panose="020B0400000000000000" pitchFamily="49" charset="-128"/>
              </a:rPr>
              <a:t>T</a:t>
            </a:r>
            <a:r>
              <a:rPr lang="ja-JP" altLang="en-US" dirty="0">
                <a:latin typeface="BIZ UDゴシック" panose="020B0400000000000000" pitchFamily="49" charset="-128"/>
                <a:ea typeface="BIZ UDゴシック" panose="020B0400000000000000" pitchFamily="49" charset="-128"/>
              </a:rPr>
              <a:t>桁橋</a:t>
            </a:r>
            <a:endParaRPr lang="en-US" altLang="ja-JP" dirty="0">
              <a:latin typeface="BIZ UDゴシック" panose="020B0400000000000000" pitchFamily="49" charset="-128"/>
              <a:ea typeface="BIZ UDゴシック" panose="020B0400000000000000" pitchFamily="49" charset="-128"/>
            </a:endParaRPr>
          </a:p>
          <a:p>
            <a:pPr marL="432000" indent="-285750" eaLnBrk="1" hangingPunct="1">
              <a:lnSpc>
                <a:spcPts val="2400"/>
              </a:lnSpc>
              <a:spcBef>
                <a:spcPts val="0"/>
              </a:spcBef>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ゲルバー部の漏水により、周囲の部材の損傷へと進行</a:t>
            </a:r>
            <a:endParaRPr lang="en-US" altLang="ja-JP" sz="1400" dirty="0">
              <a:latin typeface="BIZ UDゴシック" panose="020B0400000000000000" pitchFamily="49" charset="-128"/>
              <a:ea typeface="BIZ UDゴシック" panose="020B0400000000000000" pitchFamily="49" charset="-128"/>
            </a:endParaRPr>
          </a:p>
          <a:p>
            <a:pPr marL="432000" indent="-285750" eaLnBrk="1" hangingPunct="1">
              <a:lnSpc>
                <a:spcPts val="2400"/>
              </a:lnSpc>
              <a:spcBef>
                <a:spcPts val="0"/>
              </a:spcBef>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単純桁部の主桁に曲げひび割れが多く発生</a:t>
            </a:r>
          </a:p>
          <a:p>
            <a:pPr marL="432000" indent="-285750" eaLnBrk="1" hangingPunct="1">
              <a:lnSpc>
                <a:spcPts val="2400"/>
              </a:lnSpc>
              <a:spcBef>
                <a:spcPts val="0"/>
              </a:spcBef>
              <a:buFont typeface="Arial" panose="020B0604020202020204" pitchFamily="34" charset="0"/>
              <a:buChar char="•"/>
            </a:pPr>
            <a:r>
              <a:rPr lang="ja-JP" altLang="en-US" sz="1400" dirty="0">
                <a:latin typeface="BIZ UDゴシック" panose="020B0400000000000000" pitchFamily="49" charset="-128"/>
                <a:ea typeface="BIZ UDゴシック" panose="020B0400000000000000" pitchFamily="49" charset="-128"/>
              </a:rPr>
              <a:t>ゲルバー部の欠損等により不等沈下や遊間異常が発生し伸縮装置の亀裂や段差が発生</a:t>
            </a:r>
          </a:p>
          <a:p>
            <a:pPr eaLnBrk="1" hangingPunct="1">
              <a:lnSpc>
                <a:spcPts val="2400"/>
              </a:lnSpc>
              <a:spcBef>
                <a:spcPts val="0"/>
              </a:spcBef>
            </a:pPr>
            <a:r>
              <a:rPr lang="ja-JP" altLang="en-US" dirty="0">
                <a:latin typeface="BIZ UDゴシック" panose="020B0400000000000000" pitchFamily="49" charset="-128"/>
                <a:ea typeface="BIZ UDゴシック" panose="020B0400000000000000" pitchFamily="49" charset="-128"/>
              </a:rPr>
              <a:t>　　　　　　　　　　　　　 </a:t>
            </a:r>
          </a:p>
        </p:txBody>
      </p:sp>
      <p:pic>
        <p:nvPicPr>
          <p:cNvPr id="1026" name="図 7">
            <a:extLst>
              <a:ext uri="{FF2B5EF4-FFF2-40B4-BE49-F238E27FC236}">
                <a16:creationId xmlns:a16="http://schemas.microsoft.com/office/drawing/2014/main" id="{0F4ECAFB-AF19-6F45-2B92-C51B1CA58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796" y="4009782"/>
            <a:ext cx="2649974"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4">
            <a:extLst>
              <a:ext uri="{FF2B5EF4-FFF2-40B4-BE49-F238E27FC236}">
                <a16:creationId xmlns:a16="http://schemas.microsoft.com/office/drawing/2014/main" id="{87AEA9C0-2635-6798-DEA3-6D8D83B80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955" y="4009782"/>
            <a:ext cx="2618374"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0B81D118-498B-17C5-AD07-998A05700EC1}"/>
              </a:ext>
            </a:extLst>
          </p:cNvPr>
          <p:cNvSpPr txBox="1"/>
          <p:nvPr/>
        </p:nvSpPr>
        <p:spPr>
          <a:xfrm>
            <a:off x="440909" y="5895960"/>
            <a:ext cx="8249861" cy="291298"/>
          </a:xfrm>
          <a:prstGeom prst="rect">
            <a:avLst/>
          </a:prstGeom>
          <a:noFill/>
        </p:spPr>
        <p:txBody>
          <a:bodyPr wrap="square">
            <a:spAutoFit/>
          </a:bodyPr>
          <a:lstStyle/>
          <a:p>
            <a:pPr marL="216000" indent="-216000" eaLnBrk="1" hangingPunct="1">
              <a:lnSpc>
                <a:spcPts val="1800"/>
              </a:lnSpc>
              <a:spcBef>
                <a:spcPts val="0"/>
              </a:spcBef>
            </a:pPr>
            <a:r>
              <a:rPr lang="ja-JP" altLang="en-US" sz="1400">
                <a:latin typeface="BIZ UDゴシック" panose="020B0400000000000000" pitchFamily="49" charset="-128"/>
                <a:ea typeface="BIZ UDゴシック" panose="020B0400000000000000" pitchFamily="49" charset="-128"/>
              </a:rPr>
              <a:t>　　ゲルバー部からの漏水　　　　　　 主桁の曲げひびわれ　 　　 　　伸縮装置の亀裂・段差</a:t>
            </a:r>
            <a:endParaRPr lang="en-US" altLang="ja-JP" sz="1400">
              <a:latin typeface="BIZ UDゴシック" panose="020B0400000000000000" pitchFamily="49" charset="-128"/>
              <a:ea typeface="BIZ UDゴシック" panose="020B0400000000000000" pitchFamily="49" charset="-128"/>
            </a:endParaRPr>
          </a:p>
        </p:txBody>
      </p:sp>
      <p:pic>
        <p:nvPicPr>
          <p:cNvPr id="9" name="図 1">
            <a:extLst>
              <a:ext uri="{FF2B5EF4-FFF2-40B4-BE49-F238E27FC236}">
                <a16:creationId xmlns:a16="http://schemas.microsoft.com/office/drawing/2014/main" id="{D612A6BD-39CA-CCD2-5703-F186FEF7F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09" y="4009782"/>
            <a:ext cx="2674579"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91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7" name="Text Box 5">
            <a:extLst>
              <a:ext uri="{FF2B5EF4-FFF2-40B4-BE49-F238E27FC236}">
                <a16:creationId xmlns:a16="http://schemas.microsoft.com/office/drawing/2014/main" id="{178A983D-7D35-AA4E-B0EB-8B4608DC2840}"/>
              </a:ext>
            </a:extLst>
          </p:cNvPr>
          <p:cNvSpPr txBox="1">
            <a:spLocks noChangeArrowheads="1"/>
          </p:cNvSpPr>
          <p:nvPr/>
        </p:nvSpPr>
        <p:spPr bwMode="auto">
          <a:xfrm>
            <a:off x="107504" y="1037356"/>
            <a:ext cx="8940796" cy="112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algn="l" eaLnBrk="1" hangingPunct="1">
              <a:spcBef>
                <a:spcPts val="600"/>
              </a:spcBef>
              <a:spcAft>
                <a:spcPts val="300"/>
              </a:spcAft>
              <a:buFont typeface="Wingdings" panose="05000000000000000000" pitchFamily="2" charset="2"/>
              <a:buChar char="Ø"/>
            </a:pPr>
            <a:r>
              <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H26</a:t>
            </a: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年度から</a:t>
            </a:r>
            <a:r>
              <a:rPr lang="en-US" altLang="ja-JP">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10</a:t>
            </a:r>
            <a:r>
              <a:rPr lang="ja-JP" altLang="en-US">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年に１回の頻度で実施、</a:t>
            </a:r>
            <a:r>
              <a:rPr lang="ja-JP" altLang="en-US">
                <a:latin typeface="BIZ UDゴシック" panose="020B0400000000000000" pitchFamily="49" charset="-128"/>
                <a:ea typeface="BIZ UDゴシック" panose="020B0400000000000000" pitchFamily="49" charset="-128"/>
                <a:cs typeface="Meiryo UI" panose="020B0604030504040204" pitchFamily="50" charset="-128"/>
              </a:rPr>
              <a:t>令和５年度に全路線の１巡目の調査が完了</a:t>
            </a:r>
            <a:endParaRPr lang="en-US" altLang="ja-JP">
              <a:latin typeface="BIZ UDゴシック" panose="020B0400000000000000" pitchFamily="49" charset="-128"/>
              <a:ea typeface="BIZ UDゴシック" panose="020B0400000000000000" pitchFamily="49" charset="-128"/>
              <a:cs typeface="Meiryo UI" panose="020B0604030504040204" pitchFamily="50" charset="-128"/>
            </a:endParaRPr>
          </a:p>
          <a:p>
            <a:pPr algn="l" eaLnBrk="1" hangingPunct="1">
              <a:spcBef>
                <a:spcPts val="600"/>
              </a:spcBef>
              <a:spcAft>
                <a:spcPts val="100"/>
              </a:spcAft>
            </a:pPr>
            <a:r>
              <a:rPr lang="ja-JP" altLang="en-US">
                <a:latin typeface="BIZ UDゴシック" panose="020B0400000000000000" pitchFamily="49" charset="-128"/>
                <a:ea typeface="BIZ UDゴシック" panose="020B0400000000000000" pitchFamily="49" charset="-128"/>
                <a:cs typeface="Meiryo UI" panose="020B0604030504040204" pitchFamily="50" charset="-128"/>
              </a:rPr>
              <a:t>　⇒引き続き、</a:t>
            </a:r>
            <a:r>
              <a:rPr lang="ja-JP" altLang="ja-JP">
                <a:latin typeface="BIZ UDゴシック" panose="020B0400000000000000" pitchFamily="49" charset="-128"/>
                <a:ea typeface="BIZ UDゴシック" panose="020B0400000000000000" pitchFamily="49" charset="-128"/>
              </a:rPr>
              <a:t>広域緊急交通路</a:t>
            </a:r>
            <a:r>
              <a:rPr lang="ja-JP" altLang="en-US">
                <a:latin typeface="BIZ UDゴシック" panose="020B0400000000000000" pitchFamily="49" charset="-128"/>
                <a:ea typeface="BIZ UDゴシック" panose="020B0400000000000000" pitchFamily="49" charset="-128"/>
              </a:rPr>
              <a:t>・</a:t>
            </a:r>
            <a:r>
              <a:rPr lang="ja-JP" altLang="ja-JP">
                <a:latin typeface="BIZ UDゴシック" panose="020B0400000000000000" pitchFamily="49" charset="-128"/>
                <a:ea typeface="BIZ UDゴシック" panose="020B0400000000000000" pitchFamily="49" charset="-128"/>
              </a:rPr>
              <a:t>地下埋設物等が多</a:t>
            </a:r>
            <a:r>
              <a:rPr lang="ja-JP" altLang="en-US">
                <a:latin typeface="BIZ UDゴシック" panose="020B0400000000000000" pitchFamily="49" charset="-128"/>
                <a:ea typeface="BIZ UDゴシック" panose="020B0400000000000000" pitchFamily="49" charset="-128"/>
              </a:rPr>
              <a:t>い</a:t>
            </a:r>
            <a:r>
              <a:rPr lang="ja-JP" altLang="en-US">
                <a:latin typeface="BIZ UDゴシック" panose="020B0400000000000000" pitchFamily="49" charset="-128"/>
                <a:ea typeface="BIZ UDゴシック" panose="020B0400000000000000" pitchFamily="49" charset="-128"/>
                <a:cs typeface="Meiryo UI" panose="020B0604030504040204" pitchFamily="50" charset="-128"/>
              </a:rPr>
              <a:t>路線を優先的に２巡目調査を</a:t>
            </a:r>
            <a:endParaRPr lang="en-US" altLang="ja-JP">
              <a:latin typeface="BIZ UDゴシック" panose="020B0400000000000000" pitchFamily="49" charset="-128"/>
              <a:ea typeface="BIZ UDゴシック" panose="020B0400000000000000" pitchFamily="49" charset="-128"/>
              <a:cs typeface="Meiryo UI" panose="020B0604030504040204" pitchFamily="50" charset="-128"/>
            </a:endParaRPr>
          </a:p>
          <a:p>
            <a:pPr algn="l" eaLnBrk="1" hangingPunct="1">
              <a:spcBef>
                <a:spcPts val="600"/>
              </a:spcBef>
              <a:spcAft>
                <a:spcPts val="100"/>
              </a:spcAft>
            </a:pPr>
            <a:r>
              <a:rPr lang="ja-JP" altLang="en-US">
                <a:latin typeface="BIZ UDゴシック" panose="020B0400000000000000" pitchFamily="49" charset="-128"/>
                <a:ea typeface="BIZ UDゴシック" panose="020B0400000000000000" pitchFamily="49" charset="-128"/>
                <a:cs typeface="Meiryo UI" panose="020B0604030504040204" pitchFamily="50" charset="-128"/>
              </a:rPr>
              <a:t>　　進める方針</a:t>
            </a:r>
          </a:p>
        </p:txBody>
      </p:sp>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0400" y="6615112"/>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32</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２）舗装</a:t>
            </a:r>
          </a:p>
        </p:txBody>
      </p:sp>
      <p:sp>
        <p:nvSpPr>
          <p:cNvPr id="2" name="コンテンツ プレースホルダー 2">
            <a:extLst>
              <a:ext uri="{FF2B5EF4-FFF2-40B4-BE49-F238E27FC236}">
                <a16:creationId xmlns:a16="http://schemas.microsoft.com/office/drawing/2014/main" id="{AB3F7B5A-EAA6-F18F-31AE-C73B13066513}"/>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2-1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路面下空洞調査</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7" name="Text Box 5">
            <a:extLst>
              <a:ext uri="{FF2B5EF4-FFF2-40B4-BE49-F238E27FC236}">
                <a16:creationId xmlns:a16="http://schemas.microsoft.com/office/drawing/2014/main" id="{EA934BD9-8B06-1938-E4BC-1D6140A2B4D3}"/>
              </a:ext>
            </a:extLst>
          </p:cNvPr>
          <p:cNvSpPr txBox="1">
            <a:spLocks noChangeArrowheads="1"/>
          </p:cNvSpPr>
          <p:nvPr/>
        </p:nvSpPr>
        <p:spPr bwMode="auto">
          <a:xfrm>
            <a:off x="200025" y="2295966"/>
            <a:ext cx="25895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巡目の調査結果</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4" name="図 33">
            <a:extLst>
              <a:ext uri="{FF2B5EF4-FFF2-40B4-BE49-F238E27FC236}">
                <a16:creationId xmlns:a16="http://schemas.microsoft.com/office/drawing/2014/main" id="{E9643BEB-4295-2E66-DB02-006B46FEC8BD}"/>
              </a:ext>
            </a:extLst>
          </p:cNvPr>
          <p:cNvPicPr>
            <a:picLocks noChangeAspect="1"/>
          </p:cNvPicPr>
          <p:nvPr/>
        </p:nvPicPr>
        <p:blipFill>
          <a:blip r:embed="rId3"/>
          <a:stretch>
            <a:fillRect/>
          </a:stretch>
        </p:blipFill>
        <p:spPr>
          <a:xfrm>
            <a:off x="292546" y="5951101"/>
            <a:ext cx="5344686" cy="541554"/>
          </a:xfrm>
          <a:prstGeom prst="rect">
            <a:avLst/>
          </a:prstGeom>
        </p:spPr>
      </p:pic>
      <p:sp>
        <p:nvSpPr>
          <p:cNvPr id="35" name="Text Box 5">
            <a:extLst>
              <a:ext uri="{FF2B5EF4-FFF2-40B4-BE49-F238E27FC236}">
                <a16:creationId xmlns:a16="http://schemas.microsoft.com/office/drawing/2014/main" id="{C85596EB-1371-2427-F04B-234222796D99}"/>
              </a:ext>
            </a:extLst>
          </p:cNvPr>
          <p:cNvSpPr txBox="1">
            <a:spLocks noChangeArrowheads="1"/>
          </p:cNvSpPr>
          <p:nvPr/>
        </p:nvSpPr>
        <p:spPr bwMode="auto">
          <a:xfrm>
            <a:off x="200025" y="5682519"/>
            <a:ext cx="407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2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陥没リスク判断基準：各ランクの目安</a:t>
            </a:r>
          </a:p>
        </p:txBody>
      </p:sp>
      <p:pic>
        <p:nvPicPr>
          <p:cNvPr id="39" name="図 38">
            <a:extLst>
              <a:ext uri="{FF2B5EF4-FFF2-40B4-BE49-F238E27FC236}">
                <a16:creationId xmlns:a16="http://schemas.microsoft.com/office/drawing/2014/main" id="{DBEA9CAF-30FD-07E5-1702-0C4BE945EB26}"/>
              </a:ext>
            </a:extLst>
          </p:cNvPr>
          <p:cNvPicPr>
            <a:picLocks noChangeAspect="1"/>
          </p:cNvPicPr>
          <p:nvPr/>
        </p:nvPicPr>
        <p:blipFill>
          <a:blip r:embed="rId4"/>
          <a:stretch>
            <a:fillRect/>
          </a:stretch>
        </p:blipFill>
        <p:spPr>
          <a:xfrm>
            <a:off x="200025" y="2658465"/>
            <a:ext cx="5331505" cy="3024053"/>
          </a:xfrm>
          <a:prstGeom prst="rect">
            <a:avLst/>
          </a:prstGeom>
        </p:spPr>
      </p:pic>
      <p:pic>
        <p:nvPicPr>
          <p:cNvPr id="8" name="図 7">
            <a:extLst>
              <a:ext uri="{FF2B5EF4-FFF2-40B4-BE49-F238E27FC236}">
                <a16:creationId xmlns:a16="http://schemas.microsoft.com/office/drawing/2014/main" id="{F442F442-C41B-EE80-08B6-10F4EF86A29E}"/>
              </a:ext>
            </a:extLst>
          </p:cNvPr>
          <p:cNvPicPr>
            <a:picLocks noChangeAspect="1"/>
          </p:cNvPicPr>
          <p:nvPr/>
        </p:nvPicPr>
        <p:blipFill>
          <a:blip r:embed="rId5"/>
          <a:stretch>
            <a:fillRect/>
          </a:stretch>
        </p:blipFill>
        <p:spPr>
          <a:xfrm>
            <a:off x="5664602" y="3065898"/>
            <a:ext cx="3279373" cy="1002429"/>
          </a:xfrm>
          <a:prstGeom prst="rect">
            <a:avLst/>
          </a:prstGeom>
        </p:spPr>
      </p:pic>
      <p:sp>
        <p:nvSpPr>
          <p:cNvPr id="9" name="Text Box 5">
            <a:extLst>
              <a:ext uri="{FF2B5EF4-FFF2-40B4-BE49-F238E27FC236}">
                <a16:creationId xmlns:a16="http://schemas.microsoft.com/office/drawing/2014/main" id="{AD5A3656-7852-20E0-7336-5DD882A9F314}"/>
              </a:ext>
            </a:extLst>
          </p:cNvPr>
          <p:cNvSpPr txBox="1">
            <a:spLocks noChangeArrowheads="1"/>
          </p:cNvSpPr>
          <p:nvPr/>
        </p:nvSpPr>
        <p:spPr bwMode="auto">
          <a:xfrm>
            <a:off x="5637232" y="2295966"/>
            <a:ext cx="25895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◇空洞の形状</a:t>
            </a:r>
            <a:endPar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86544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BF54-0B52-47E8-D7C4-6898DF79C7B9}"/>
            </a:ext>
          </a:extLst>
        </p:cNvPr>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02D34B24-0FDB-9181-41BC-49B59A8D8ACC}"/>
              </a:ext>
            </a:extLst>
          </p:cNvPr>
          <p:cNvSpPr/>
          <p:nvPr/>
        </p:nvSpPr>
        <p:spPr>
          <a:xfrm>
            <a:off x="6080125" y="1913426"/>
            <a:ext cx="2817016" cy="4615427"/>
          </a:xfrm>
          <a:prstGeom prst="roundRect">
            <a:avLst>
              <a:gd name="adj" fmla="val 5889"/>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99ABD497-9909-9A71-EFBA-6CF3CE7FD0CA}"/>
              </a:ext>
            </a:extLst>
          </p:cNvPr>
          <p:cNvSpPr>
            <a:spLocks noGrp="1"/>
          </p:cNvSpPr>
          <p:nvPr>
            <p:ph type="sldNum" sz="quarter" idx="12"/>
          </p:nvPr>
        </p:nvSpPr>
        <p:spPr>
          <a:xfrm>
            <a:off x="7010400" y="6446547"/>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33</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23699C62-A0AF-A173-A930-5B9996D540BE}"/>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572B4C41-98B8-BF1B-8C21-25B27B97FCC7}"/>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３）標識・照明</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12" name="コンテンツ プレースホルダー 2">
            <a:extLst>
              <a:ext uri="{FF2B5EF4-FFF2-40B4-BE49-F238E27FC236}">
                <a16:creationId xmlns:a16="http://schemas.microsoft.com/office/drawing/2014/main" id="{97B1CCF9-D865-F055-1C2C-AA9105CE7335}"/>
              </a:ext>
            </a:extLst>
          </p:cNvPr>
          <p:cNvSpPr txBox="1">
            <a:spLocks/>
          </p:cNvSpPr>
          <p:nvPr/>
        </p:nvSpPr>
        <p:spPr>
          <a:xfrm>
            <a:off x="143000" y="989907"/>
            <a:ext cx="9001000" cy="1612940"/>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1750" indent="-285750">
              <a:lnSpc>
                <a:spcPts val="2400"/>
              </a:lnSpc>
              <a:spcBef>
                <a:spcPts val="0"/>
              </a:spcBef>
              <a:buFont typeface="Wingdings" panose="05000000000000000000" pitchFamily="2" charset="2"/>
              <a:buChar char="Ø"/>
            </a:pPr>
            <a:r>
              <a:rPr lang="ja-JP" altLang="en-US" sz="1700" dirty="0">
                <a:latin typeface="BIZ UDゴシック" panose="020B0400000000000000" pitchFamily="49" charset="-128"/>
                <a:ea typeface="BIZ UDゴシック" panose="020B0400000000000000" pitchFamily="49" charset="-128"/>
                <a:cs typeface="Meiryo UI" panose="020B0604030504040204" pitchFamily="50" charset="-128"/>
              </a:rPr>
              <a:t>施設数が多いため、定期的な頻度で点検が実施が困難</a:t>
            </a:r>
            <a:endParaRPr lang="en-US" altLang="ja-JP" sz="1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ts val="2400"/>
              </a:lnSpc>
              <a:spcBef>
                <a:spcPts val="0"/>
              </a:spcBef>
              <a:buFont typeface="Wingdings" panose="05000000000000000000" pitchFamily="2" charset="2"/>
              <a:buChar char="Ø"/>
            </a:pPr>
            <a:r>
              <a:rPr lang="ja-JP" altLang="en-US" sz="1700" dirty="0">
                <a:latin typeface="BIZ UDゴシック" panose="020B0400000000000000" pitchFamily="49" charset="-128"/>
                <a:ea typeface="BIZ UDゴシック" panose="020B0400000000000000" pitchFamily="49" charset="-128"/>
                <a:cs typeface="Meiryo UI" panose="020B0604030504040204" pitchFamily="50" charset="-128"/>
              </a:rPr>
              <a:t>支柱基部の腐食は、不可視部分となり、第三者被害につながる恐れあり</a:t>
            </a:r>
            <a:endParaRPr lang="en-US" altLang="ja-JP" sz="1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lnSpc>
                <a:spcPts val="2400"/>
              </a:lnSpc>
              <a:spcBef>
                <a:spcPts val="0"/>
              </a:spcBef>
              <a:buNone/>
            </a:pPr>
            <a:r>
              <a:rPr lang="ja-JP" altLang="en-US" sz="1700" dirty="0">
                <a:latin typeface="BIZ UDゴシック" panose="020B0400000000000000" pitchFamily="49" charset="-128"/>
                <a:ea typeface="BIZ UDゴシック" panose="020B0400000000000000" pitchFamily="49" charset="-128"/>
                <a:cs typeface="Meiryo UI" panose="020B0604030504040204" pitchFamily="50" charset="-128"/>
              </a:rPr>
              <a:t>   ⇒支柱基部の板厚調査を最優先に実施</a:t>
            </a:r>
            <a:endParaRPr lang="en-US" altLang="ja-JP" sz="1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lnSpc>
                <a:spcPts val="2400"/>
              </a:lnSpc>
              <a:spcBef>
                <a:spcPts val="0"/>
              </a:spcBef>
              <a:buNone/>
            </a:pP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700" dirty="0">
                <a:latin typeface="BIZ UDゴシック" panose="020B0400000000000000" pitchFamily="49" charset="-128"/>
                <a:ea typeface="BIZ UDゴシック" panose="020B0400000000000000" pitchFamily="49" charset="-128"/>
                <a:cs typeface="Meiryo UI" panose="020B0604030504040204" pitchFamily="50" charset="-128"/>
              </a:rPr>
              <a:t>⇒非破壊調査による新技術を活用・費用縮減を図る</a:t>
            </a:r>
            <a:endParaRPr lang="en-US" altLang="ja-JP" sz="17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ts val="2400"/>
              </a:lnSpc>
              <a:spcBef>
                <a:spcPts val="0"/>
              </a:spcBef>
              <a:buFont typeface="Wingdings" panose="05000000000000000000" pitchFamily="2" charset="2"/>
              <a:buChar char="Ø"/>
            </a:pPr>
            <a:r>
              <a:rPr lang="ja-JP" altLang="en-US" sz="1700" dirty="0">
                <a:latin typeface="BIZ UDゴシック" panose="020B0400000000000000" pitchFamily="49" charset="-128"/>
                <a:ea typeface="BIZ UDゴシック" panose="020B0400000000000000" pitchFamily="49" charset="-128"/>
                <a:cs typeface="Meiryo UI" panose="020B0604030504040204" pitchFamily="50" charset="-128"/>
              </a:rPr>
              <a:t>調査（点検）結果に基づき、中長期的な更新計画の立案</a:t>
            </a:r>
            <a:endParaRPr lang="en-US" altLang="ja-JP" sz="17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5" name="四角形: 角を丸くする 24">
            <a:extLst>
              <a:ext uri="{FF2B5EF4-FFF2-40B4-BE49-F238E27FC236}">
                <a16:creationId xmlns:a16="http://schemas.microsoft.com/office/drawing/2014/main" id="{15F6E43F-0F97-D625-08FE-CFCEB032B429}"/>
              </a:ext>
            </a:extLst>
          </p:cNvPr>
          <p:cNvSpPr/>
          <p:nvPr/>
        </p:nvSpPr>
        <p:spPr>
          <a:xfrm>
            <a:off x="6180564" y="5859296"/>
            <a:ext cx="2731536" cy="248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tabLst>
                <a:tab pos="470297" algn="l"/>
              </a:tabLst>
            </a:pPr>
            <a:r>
              <a:rPr lang="ja-JP" altLang="en-US" sz="1400">
                <a:solidFill>
                  <a:schemeClr val="tx1"/>
                </a:solidFill>
                <a:latin typeface="BIZ UDゴシック" panose="020B0400000000000000" pitchFamily="49" charset="-128"/>
                <a:ea typeface="BIZ UDゴシック" panose="020B0400000000000000" pitchFamily="49" charset="-128"/>
              </a:rPr>
              <a:t>非破壊調査新技術の事例</a:t>
            </a:r>
            <a:endParaRPr lang="en-US" altLang="ja-JP" sz="1400">
              <a:solidFill>
                <a:schemeClr val="tx1"/>
              </a:solidFill>
              <a:latin typeface="BIZ UDゴシック" panose="020B0400000000000000" pitchFamily="49" charset="-128"/>
              <a:ea typeface="BIZ UDゴシック" panose="020B0400000000000000" pitchFamily="49" charset="-128"/>
            </a:endParaRPr>
          </a:p>
        </p:txBody>
      </p:sp>
      <p:sp>
        <p:nvSpPr>
          <p:cNvPr id="31" name="四角形: 角を丸くする 30">
            <a:extLst>
              <a:ext uri="{FF2B5EF4-FFF2-40B4-BE49-F238E27FC236}">
                <a16:creationId xmlns:a16="http://schemas.microsoft.com/office/drawing/2014/main" id="{50382866-AFE2-6F45-542E-C850F07A639A}"/>
              </a:ext>
            </a:extLst>
          </p:cNvPr>
          <p:cNvSpPr/>
          <p:nvPr/>
        </p:nvSpPr>
        <p:spPr>
          <a:xfrm>
            <a:off x="5534520" y="6173845"/>
            <a:ext cx="3150917" cy="248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900"/>
              </a:lnSpc>
              <a:spcBef>
                <a:spcPct val="20000"/>
              </a:spcBef>
              <a:tabLst>
                <a:tab pos="470297" algn="l"/>
              </a:tabLst>
            </a:pPr>
            <a:r>
              <a:rPr lang="ja-JP" altLang="en-US" sz="1100">
                <a:solidFill>
                  <a:schemeClr val="tx1"/>
                </a:solidFill>
                <a:latin typeface="HGSｺﾞｼｯｸM" panose="020B0600000000000000" pitchFamily="50" charset="-128"/>
                <a:ea typeface="HGSｺﾞｼｯｸM" panose="020B0600000000000000" pitchFamily="50" charset="-128"/>
              </a:rPr>
              <a:t>出典：鋼製支柱の変状検査システム</a:t>
            </a:r>
            <a:endParaRPr lang="en-US" altLang="ja-JP" sz="1100">
              <a:solidFill>
                <a:schemeClr val="tx1"/>
              </a:solidFill>
              <a:latin typeface="HGSｺﾞｼｯｸM" panose="020B0600000000000000" pitchFamily="50" charset="-128"/>
              <a:ea typeface="HGSｺﾞｼｯｸM" panose="020B0600000000000000" pitchFamily="50" charset="-128"/>
            </a:endParaRPr>
          </a:p>
          <a:p>
            <a:pPr algn="r">
              <a:lnSpc>
                <a:spcPts val="900"/>
              </a:lnSpc>
              <a:spcBef>
                <a:spcPct val="20000"/>
              </a:spcBef>
              <a:tabLst>
                <a:tab pos="470297" algn="l"/>
              </a:tabLst>
            </a:pPr>
            <a:r>
              <a:rPr lang="en-US" altLang="ja-JP" sz="1100">
                <a:solidFill>
                  <a:schemeClr val="tx1"/>
                </a:solidFill>
                <a:latin typeface="HGSｺﾞｼｯｸM" panose="020B0600000000000000" pitchFamily="50" charset="-128"/>
                <a:ea typeface="HGSｺﾞｼｯｸM" panose="020B0600000000000000" pitchFamily="50" charset="-128"/>
              </a:rPr>
              <a:t>(NETIS</a:t>
            </a:r>
            <a:r>
              <a:rPr lang="ja-JP" altLang="en-US" sz="1100">
                <a:solidFill>
                  <a:schemeClr val="tx1"/>
                </a:solidFill>
                <a:latin typeface="HGSｺﾞｼｯｸM" panose="020B0600000000000000" pitchFamily="50" charset="-128"/>
                <a:ea typeface="HGSｺﾞｼｯｸM" panose="020B0600000000000000" pitchFamily="50" charset="-128"/>
              </a:rPr>
              <a:t>登録番号</a:t>
            </a:r>
            <a:r>
              <a:rPr lang="en-US" altLang="ja-JP" sz="1100">
                <a:solidFill>
                  <a:schemeClr val="tx1"/>
                </a:solidFill>
                <a:latin typeface="HGSｺﾞｼｯｸM" panose="020B0600000000000000" pitchFamily="50" charset="-128"/>
                <a:ea typeface="HGSｺﾞｼｯｸM" panose="020B0600000000000000" pitchFamily="50" charset="-128"/>
              </a:rPr>
              <a:t>CB-220036-A)</a:t>
            </a:r>
          </a:p>
        </p:txBody>
      </p:sp>
      <p:sp>
        <p:nvSpPr>
          <p:cNvPr id="2" name="コンテンツ プレースホルダー 2">
            <a:extLst>
              <a:ext uri="{FF2B5EF4-FFF2-40B4-BE49-F238E27FC236}">
                <a16:creationId xmlns:a16="http://schemas.microsoft.com/office/drawing/2014/main" id="{BBF32EBB-A9EC-DDCA-9E94-266B3C2E5DC0}"/>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3-1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点検、更新における課題と方針</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1" name="図 10">
            <a:extLst>
              <a:ext uri="{FF2B5EF4-FFF2-40B4-BE49-F238E27FC236}">
                <a16:creationId xmlns:a16="http://schemas.microsoft.com/office/drawing/2014/main" id="{D6B3AB27-B5C5-DE1C-BB1C-6BBA522A37A9}"/>
              </a:ext>
            </a:extLst>
          </p:cNvPr>
          <p:cNvPicPr>
            <a:picLocks noChangeAspect="1"/>
          </p:cNvPicPr>
          <p:nvPr/>
        </p:nvPicPr>
        <p:blipFill rotWithShape="1">
          <a:blip r:embed="rId3"/>
          <a:srcRect t="13786"/>
          <a:stretch/>
        </p:blipFill>
        <p:spPr>
          <a:xfrm>
            <a:off x="6130806" y="4388290"/>
            <a:ext cx="2639162" cy="1447027"/>
          </a:xfrm>
          <a:prstGeom prst="rect">
            <a:avLst/>
          </a:prstGeom>
        </p:spPr>
      </p:pic>
      <p:pic>
        <p:nvPicPr>
          <p:cNvPr id="16" name="図 15">
            <a:extLst>
              <a:ext uri="{FF2B5EF4-FFF2-40B4-BE49-F238E27FC236}">
                <a16:creationId xmlns:a16="http://schemas.microsoft.com/office/drawing/2014/main" id="{8F743C61-6A40-9E64-0750-C39C5AB91D70}"/>
              </a:ext>
            </a:extLst>
          </p:cNvPr>
          <p:cNvPicPr>
            <a:picLocks noChangeAspect="1"/>
          </p:cNvPicPr>
          <p:nvPr/>
        </p:nvPicPr>
        <p:blipFill>
          <a:blip r:embed="rId4"/>
          <a:stretch>
            <a:fillRect/>
          </a:stretch>
        </p:blipFill>
        <p:spPr>
          <a:xfrm>
            <a:off x="6620331" y="2019999"/>
            <a:ext cx="1923172" cy="2281301"/>
          </a:xfrm>
          <a:prstGeom prst="rect">
            <a:avLst/>
          </a:prstGeom>
        </p:spPr>
      </p:pic>
      <p:graphicFrame>
        <p:nvGraphicFramePr>
          <p:cNvPr id="23" name="表 22">
            <a:extLst>
              <a:ext uri="{FF2B5EF4-FFF2-40B4-BE49-F238E27FC236}">
                <a16:creationId xmlns:a16="http://schemas.microsoft.com/office/drawing/2014/main" id="{F8BCE453-EEC1-6729-490C-07E4898AAB5A}"/>
              </a:ext>
            </a:extLst>
          </p:cNvPr>
          <p:cNvGraphicFramePr>
            <a:graphicFrameLocks noGrp="1"/>
          </p:cNvGraphicFramePr>
          <p:nvPr/>
        </p:nvGraphicFramePr>
        <p:xfrm>
          <a:off x="247832" y="2714855"/>
          <a:ext cx="2234564" cy="3693592"/>
        </p:xfrm>
        <a:graphic>
          <a:graphicData uri="http://schemas.openxmlformats.org/drawingml/2006/table">
            <a:tbl>
              <a:tblPr firstRow="1" bandRow="1">
                <a:tableStyleId>{5C22544A-7EE6-4342-B048-85BDC9FD1C3A}</a:tableStyleId>
              </a:tblPr>
              <a:tblGrid>
                <a:gridCol w="536393">
                  <a:extLst>
                    <a:ext uri="{9D8B030D-6E8A-4147-A177-3AD203B41FA5}">
                      <a16:colId xmlns:a16="http://schemas.microsoft.com/office/drawing/2014/main" val="3634220440"/>
                    </a:ext>
                  </a:extLst>
                </a:gridCol>
                <a:gridCol w="1698171">
                  <a:extLst>
                    <a:ext uri="{9D8B030D-6E8A-4147-A177-3AD203B41FA5}">
                      <a16:colId xmlns:a16="http://schemas.microsoft.com/office/drawing/2014/main" val="2821332892"/>
                    </a:ext>
                  </a:extLst>
                </a:gridCol>
              </a:tblGrid>
              <a:tr h="433056">
                <a:tc gridSpan="2">
                  <a:txBody>
                    <a:bodyPr/>
                    <a:lstStyle/>
                    <a:p>
                      <a:pPr algn="ctr"/>
                      <a:r>
                        <a:rPr kumimoji="1" lang="en-US" altLang="ja-JP" sz="1600">
                          <a:solidFill>
                            <a:schemeClr val="tx1"/>
                          </a:solidFill>
                          <a:latin typeface="BIZ UDゴシック" panose="020B0400000000000000" pitchFamily="49" charset="-128"/>
                          <a:ea typeface="BIZ UDゴシック" panose="020B0400000000000000" pitchFamily="49" charset="-128"/>
                        </a:rPr>
                        <a:t>H28</a:t>
                      </a:r>
                      <a:r>
                        <a:rPr kumimoji="1" lang="ja-JP" altLang="en-US" sz="1600">
                          <a:solidFill>
                            <a:schemeClr val="tx1"/>
                          </a:solidFill>
                          <a:latin typeface="BIZ UDゴシック" panose="020B0400000000000000" pitchFamily="49" charset="-128"/>
                          <a:ea typeface="BIZ UDゴシック" panose="020B0400000000000000" pitchFamily="49" charset="-128"/>
                        </a:rPr>
                        <a:t>～点検</a:t>
                      </a:r>
                      <a:endParaRPr kumimoji="1" lang="en-US" altLang="ja-JP" sz="160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600">
                          <a:solidFill>
                            <a:schemeClr val="tx1"/>
                          </a:solidFill>
                          <a:latin typeface="BIZ UDゴシック" panose="020B0400000000000000" pitchFamily="49" charset="-128"/>
                          <a:ea typeface="BIZ UDゴシック" panose="020B0400000000000000" pitchFamily="49" charset="-128"/>
                        </a:rPr>
                        <a:t>(</a:t>
                      </a:r>
                      <a:r>
                        <a:rPr kumimoji="1" lang="ja-JP" altLang="en-US" sz="1600">
                          <a:solidFill>
                            <a:schemeClr val="tx1"/>
                          </a:solidFill>
                          <a:latin typeface="BIZ UDゴシック" panose="020B0400000000000000" pitchFamily="49" charset="-128"/>
                          <a:ea typeface="BIZ UDゴシック" panose="020B0400000000000000" pitchFamily="49" charset="-128"/>
                        </a:rPr>
                        <a:t>健全性判定）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072201"/>
                  </a:ext>
                </a:extLst>
              </a:tr>
              <a:tr h="778618">
                <a:tc>
                  <a:txBody>
                    <a:bodyPr/>
                    <a:lstStyle/>
                    <a:p>
                      <a:pPr algn="ctr"/>
                      <a:r>
                        <a:rPr kumimoji="1" lang="en-US" altLang="ja-JP" sz="1600">
                          <a:latin typeface="BIZ UDゴシック" panose="020B0400000000000000" pitchFamily="49" charset="-128"/>
                          <a:ea typeface="BIZ UDゴシック" panose="020B0400000000000000" pitchFamily="49" charset="-128"/>
                        </a:rPr>
                        <a:t>Ⅰ</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latin typeface="BIZ UDゴシック" panose="020B0400000000000000" pitchFamily="49" charset="-128"/>
                          <a:ea typeface="BIZ UDゴシック" panose="020B0400000000000000" pitchFamily="49" charset="-128"/>
                        </a:rPr>
                        <a:t>健全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049392"/>
                  </a:ext>
                </a:extLst>
              </a:tr>
              <a:tr h="778618">
                <a:tc>
                  <a:txBody>
                    <a:bodyPr/>
                    <a:lstStyle/>
                    <a:p>
                      <a:pPr algn="ctr"/>
                      <a:r>
                        <a:rPr kumimoji="1" lang="en-US" altLang="ja-JP" sz="1600">
                          <a:latin typeface="BIZ UDゴシック" panose="020B0400000000000000" pitchFamily="49" charset="-128"/>
                          <a:ea typeface="BIZ UDゴシック" panose="020B0400000000000000" pitchFamily="49" charset="-128"/>
                        </a:rPr>
                        <a:t>Ⅱ</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600">
                          <a:latin typeface="BIZ UDゴシック" panose="020B0400000000000000" pitchFamily="49" charset="-128"/>
                          <a:ea typeface="BIZ UDゴシック" panose="020B0400000000000000" pitchFamily="49"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065518"/>
                  </a:ext>
                </a:extLst>
              </a:tr>
              <a:tr h="778618">
                <a:tc>
                  <a:txBody>
                    <a:bodyPr/>
                    <a:lstStyle/>
                    <a:p>
                      <a:pPr algn="ctr"/>
                      <a:r>
                        <a:rPr kumimoji="1" lang="en-US" altLang="ja-JP" sz="1600">
                          <a:latin typeface="BIZ UDゴシック" panose="020B0400000000000000" pitchFamily="49" charset="-128"/>
                          <a:ea typeface="BIZ UDゴシック" panose="020B0400000000000000" pitchFamily="49" charset="-128"/>
                        </a:rPr>
                        <a:t>Ⅲ</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ja-JP" altLang="en-US" sz="1600">
                          <a:latin typeface="BIZ UDゴシック" panose="020B0400000000000000" pitchFamily="49" charset="-128"/>
                          <a:ea typeface="BIZ UDゴシック" panose="020B0400000000000000" pitchFamily="49" charset="-128"/>
                        </a:rPr>
                        <a:t>早期保全段階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747463"/>
                  </a:ext>
                </a:extLst>
              </a:tr>
              <a:tr h="778618">
                <a:tc>
                  <a:txBody>
                    <a:bodyPr/>
                    <a:lstStyle/>
                    <a:p>
                      <a:pPr algn="ctr"/>
                      <a:r>
                        <a:rPr kumimoji="1" lang="en-US" altLang="ja-JP" sz="1600">
                          <a:latin typeface="BIZ UDゴシック" panose="020B0400000000000000" pitchFamily="49" charset="-128"/>
                          <a:ea typeface="BIZ UDゴシック" panose="020B0400000000000000" pitchFamily="49" charset="-128"/>
                        </a:rPr>
                        <a:t>Ⅳ</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600">
                          <a:latin typeface="BIZ UDゴシック" panose="020B0400000000000000" pitchFamily="49" charset="-128"/>
                          <a:ea typeface="BIZ UDゴシック" panose="020B0400000000000000" pitchFamily="49" charset="-128"/>
                        </a:rPr>
                        <a:t>緊急保全段階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642641"/>
                  </a:ext>
                </a:extLst>
              </a:tr>
            </a:tbl>
          </a:graphicData>
        </a:graphic>
      </p:graphicFrame>
      <p:sp>
        <p:nvSpPr>
          <p:cNvPr id="26" name="右中かっこ 25">
            <a:extLst>
              <a:ext uri="{FF2B5EF4-FFF2-40B4-BE49-F238E27FC236}">
                <a16:creationId xmlns:a16="http://schemas.microsoft.com/office/drawing/2014/main" id="{61D8530A-9B99-4EA8-A3BA-5490B8AE70B1}"/>
              </a:ext>
            </a:extLst>
          </p:cNvPr>
          <p:cNvSpPr/>
          <p:nvPr/>
        </p:nvSpPr>
        <p:spPr>
          <a:xfrm>
            <a:off x="2516089" y="3267768"/>
            <a:ext cx="319314" cy="1543602"/>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w="19050">
                <a:solidFill>
                  <a:schemeClr val="tx1"/>
                </a:solidFill>
              </a:ln>
            </a:endParaRPr>
          </a:p>
        </p:txBody>
      </p:sp>
      <p:sp>
        <p:nvSpPr>
          <p:cNvPr id="32" name="右中かっこ 31">
            <a:extLst>
              <a:ext uri="{FF2B5EF4-FFF2-40B4-BE49-F238E27FC236}">
                <a16:creationId xmlns:a16="http://schemas.microsoft.com/office/drawing/2014/main" id="{6BDBB612-7B6D-FF4A-E669-B3023EF0B74B}"/>
              </a:ext>
            </a:extLst>
          </p:cNvPr>
          <p:cNvSpPr/>
          <p:nvPr/>
        </p:nvSpPr>
        <p:spPr>
          <a:xfrm>
            <a:off x="2534970" y="4862505"/>
            <a:ext cx="319314" cy="1523267"/>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w="19050">
                <a:solidFill>
                  <a:schemeClr val="tx1"/>
                </a:solidFill>
              </a:ln>
            </a:endParaRPr>
          </a:p>
        </p:txBody>
      </p:sp>
      <p:sp>
        <p:nvSpPr>
          <p:cNvPr id="35" name="矢印: 右 34">
            <a:extLst>
              <a:ext uri="{FF2B5EF4-FFF2-40B4-BE49-F238E27FC236}">
                <a16:creationId xmlns:a16="http://schemas.microsoft.com/office/drawing/2014/main" id="{142D0609-3645-FE75-2840-B5AB7F996B59}"/>
              </a:ext>
            </a:extLst>
          </p:cNvPr>
          <p:cNvSpPr/>
          <p:nvPr/>
        </p:nvSpPr>
        <p:spPr>
          <a:xfrm>
            <a:off x="2869243" y="3156573"/>
            <a:ext cx="2989552" cy="1688207"/>
          </a:xfrm>
          <a:prstGeom prst="rightArrow">
            <a:avLst>
              <a:gd name="adj1" fmla="val 62161"/>
              <a:gd name="adj2" fmla="val 42656"/>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定期点検継続</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pPr>
            <a:r>
              <a:rPr kumimoji="1" lang="ja-JP" altLang="en-US" sz="1300" dirty="0">
                <a:latin typeface="BIZ UDゴシック" panose="020B0400000000000000" pitchFamily="49" charset="-128"/>
                <a:ea typeface="BIZ UDゴシック" panose="020B0400000000000000" pitchFamily="49" charset="-128"/>
              </a:rPr>
              <a:t>詳細点検の目安 </a:t>
            </a:r>
            <a:r>
              <a:rPr kumimoji="1" lang="en-US" altLang="ja-JP" sz="1300" dirty="0">
                <a:latin typeface="BIZ UDゴシック" panose="020B0400000000000000" pitchFamily="49" charset="-128"/>
                <a:ea typeface="BIZ UDゴシック" panose="020B0400000000000000" pitchFamily="49" charset="-128"/>
              </a:rPr>
              <a:t>1</a:t>
            </a:r>
            <a:r>
              <a:rPr kumimoji="1" lang="ja-JP" altLang="en-US" sz="1300" dirty="0">
                <a:latin typeface="BIZ UDゴシック" panose="020B0400000000000000" pitchFamily="49" charset="-128"/>
                <a:ea typeface="BIZ UDゴシック" panose="020B0400000000000000" pitchFamily="49" charset="-128"/>
              </a:rPr>
              <a:t>回</a:t>
            </a:r>
            <a:r>
              <a:rPr kumimoji="1" lang="en-US" altLang="ja-JP" sz="1300" dirty="0">
                <a:latin typeface="BIZ UDゴシック" panose="020B0400000000000000" pitchFamily="49" charset="-128"/>
                <a:ea typeface="BIZ UDゴシック" panose="020B0400000000000000" pitchFamily="49" charset="-128"/>
              </a:rPr>
              <a:t>/10</a:t>
            </a:r>
            <a:r>
              <a:rPr kumimoji="1" lang="ja-JP" altLang="en-US" sz="1300" dirty="0">
                <a:latin typeface="BIZ UDゴシック" panose="020B0400000000000000" pitchFamily="49" charset="-128"/>
                <a:ea typeface="BIZ UDゴシック" panose="020B0400000000000000" pitchFamily="49" charset="-128"/>
              </a:rPr>
              <a:t>年</a:t>
            </a:r>
            <a:endParaRPr kumimoji="1" lang="en-US" altLang="ja-JP" sz="1300" dirty="0">
              <a:latin typeface="BIZ UDゴシック" panose="020B0400000000000000" pitchFamily="49" charset="-128"/>
              <a:ea typeface="BIZ UDゴシック" panose="020B0400000000000000" pitchFamily="49" charset="-128"/>
            </a:endParaRPr>
          </a:p>
        </p:txBody>
      </p:sp>
      <p:sp>
        <p:nvSpPr>
          <p:cNvPr id="36" name="矢印: 右 35">
            <a:extLst>
              <a:ext uri="{FF2B5EF4-FFF2-40B4-BE49-F238E27FC236}">
                <a16:creationId xmlns:a16="http://schemas.microsoft.com/office/drawing/2014/main" id="{7F5023DE-B720-8091-F38C-C511EBE64998}"/>
              </a:ext>
            </a:extLst>
          </p:cNvPr>
          <p:cNvSpPr/>
          <p:nvPr/>
        </p:nvSpPr>
        <p:spPr>
          <a:xfrm>
            <a:off x="2869243" y="4976468"/>
            <a:ext cx="1597577" cy="1400577"/>
          </a:xfrm>
          <a:prstGeom prst="rightArrow">
            <a:avLst>
              <a:gd name="adj1" fmla="val 63860"/>
              <a:gd name="adj2" fmla="val 36690"/>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定期点検</a:t>
            </a:r>
            <a:endParaRPr lang="en-US" altLang="ja-JP" dirty="0"/>
          </a:p>
          <a:p>
            <a:pPr algn="ctr"/>
            <a:r>
              <a:rPr lang="ja-JP" altLang="en-US" dirty="0"/>
              <a:t>非継続</a:t>
            </a:r>
            <a:endParaRPr kumimoji="1" lang="ja-JP" altLang="en-US" dirty="0"/>
          </a:p>
        </p:txBody>
      </p:sp>
      <p:sp>
        <p:nvSpPr>
          <p:cNvPr id="37" name="正方形/長方形 36">
            <a:extLst>
              <a:ext uri="{FF2B5EF4-FFF2-40B4-BE49-F238E27FC236}">
                <a16:creationId xmlns:a16="http://schemas.microsoft.com/office/drawing/2014/main" id="{E15278C4-7B47-9F6D-F338-5BF0878F7B94}"/>
              </a:ext>
            </a:extLst>
          </p:cNvPr>
          <p:cNvSpPr/>
          <p:nvPr/>
        </p:nvSpPr>
        <p:spPr>
          <a:xfrm>
            <a:off x="4491135" y="4890629"/>
            <a:ext cx="1358134" cy="740951"/>
          </a:xfrm>
          <a:prstGeom prst="rect">
            <a:avLst/>
          </a:prstGeom>
          <a:solidFill>
            <a:srgbClr val="FFFFCC"/>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BIZ UDゴシック" panose="020B0400000000000000" pitchFamily="49" charset="-128"/>
                <a:ea typeface="BIZ UDゴシック" panose="020B0400000000000000" pitchFamily="49" charset="-128"/>
              </a:rPr>
              <a:t>点検後</a:t>
            </a:r>
            <a:r>
              <a:rPr kumimoji="1" lang="en-US" altLang="ja-JP" sz="1400" b="1">
                <a:solidFill>
                  <a:schemeClr val="tx1"/>
                </a:solidFill>
                <a:latin typeface="BIZ UDゴシック" panose="020B0400000000000000" pitchFamily="49" charset="-128"/>
                <a:ea typeface="BIZ UDゴシック" panose="020B0400000000000000" pitchFamily="49" charset="-128"/>
              </a:rPr>
              <a:t>5</a:t>
            </a:r>
            <a:r>
              <a:rPr kumimoji="1" lang="ja-JP" altLang="en-US" sz="1400" b="1">
                <a:solidFill>
                  <a:schemeClr val="tx1"/>
                </a:solidFill>
                <a:latin typeface="BIZ UDゴシック" panose="020B0400000000000000" pitchFamily="49" charset="-128"/>
                <a:ea typeface="BIZ UDゴシック" panose="020B0400000000000000" pitchFamily="49" charset="-128"/>
              </a:rPr>
              <a:t>年を</a:t>
            </a:r>
            <a:endParaRPr kumimoji="1" lang="en-US" altLang="ja-JP" sz="1400" b="1">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tx1"/>
                </a:solidFill>
                <a:latin typeface="BIZ UDゴシック" panose="020B0400000000000000" pitchFamily="49" charset="-128"/>
                <a:ea typeface="BIZ UDゴシック" panose="020B0400000000000000" pitchFamily="49" charset="-128"/>
              </a:rPr>
              <a:t>目途に更新</a:t>
            </a:r>
            <a:endParaRPr kumimoji="1" lang="en-US" altLang="ja-JP" sz="1400" b="1">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tx1"/>
                </a:solidFill>
                <a:latin typeface="BIZ UDゴシック" panose="020B0400000000000000" pitchFamily="49" charset="-128"/>
                <a:ea typeface="BIZ UDゴシック" panose="020B0400000000000000" pitchFamily="49" charset="-128"/>
              </a:rPr>
              <a:t>（補修補強）</a:t>
            </a:r>
          </a:p>
        </p:txBody>
      </p:sp>
      <p:sp>
        <p:nvSpPr>
          <p:cNvPr id="38" name="正方形/長方形 37">
            <a:extLst>
              <a:ext uri="{FF2B5EF4-FFF2-40B4-BE49-F238E27FC236}">
                <a16:creationId xmlns:a16="http://schemas.microsoft.com/office/drawing/2014/main" id="{E09325AB-3DBA-CB79-3077-EE0A9E4B52DF}"/>
              </a:ext>
            </a:extLst>
          </p:cNvPr>
          <p:cNvSpPr/>
          <p:nvPr/>
        </p:nvSpPr>
        <p:spPr>
          <a:xfrm>
            <a:off x="4491135" y="5670222"/>
            <a:ext cx="1358134" cy="740951"/>
          </a:xfrm>
          <a:prstGeom prst="rect">
            <a:avLst/>
          </a:prstGeom>
          <a:solidFill>
            <a:srgbClr val="FFFFCC"/>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BIZ UDゴシック" panose="020B0400000000000000" pitchFamily="49" charset="-128"/>
                <a:ea typeface="BIZ UDゴシック" panose="020B0400000000000000" pitchFamily="49" charset="-128"/>
              </a:rPr>
              <a:t>緊急対応</a:t>
            </a:r>
            <a:endParaRPr kumimoji="1" lang="en-US" altLang="ja-JP" sz="1400" b="1">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400" b="1">
                <a:solidFill>
                  <a:schemeClr val="tx1"/>
                </a:solidFill>
                <a:latin typeface="BIZ UDゴシック" panose="020B0400000000000000" pitchFamily="49" charset="-128"/>
                <a:ea typeface="BIZ UDゴシック" panose="020B0400000000000000" pitchFamily="49" charset="-128"/>
              </a:rPr>
              <a:t>撤去・更新</a:t>
            </a:r>
            <a:endParaRPr kumimoji="1" lang="en-US" altLang="ja-JP" sz="1400" b="1">
              <a:solidFill>
                <a:schemeClr val="tx1"/>
              </a:solidFill>
              <a:latin typeface="BIZ UDゴシック" panose="020B0400000000000000" pitchFamily="49" charset="-128"/>
              <a:ea typeface="BIZ UDゴシック" panose="020B0400000000000000" pitchFamily="49" charset="-128"/>
            </a:endParaRPr>
          </a:p>
          <a:p>
            <a:pPr algn="ctr"/>
            <a:r>
              <a:rPr lang="ja-JP" altLang="en-US" sz="1400" b="1">
                <a:solidFill>
                  <a:schemeClr val="tx1"/>
                </a:solidFill>
                <a:latin typeface="BIZ UDゴシック" panose="020B0400000000000000" pitchFamily="49" charset="-128"/>
                <a:ea typeface="BIZ UDゴシック" panose="020B0400000000000000" pitchFamily="49" charset="-128"/>
              </a:rPr>
              <a:t>（補修補強）</a:t>
            </a:r>
            <a:endParaRPr kumimoji="1" lang="ja-JP" altLang="en-US" sz="1400" b="1">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26309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F95AB1-C0F3-6810-E448-DB78F0B8CDDE}"/>
              </a:ext>
            </a:extLst>
          </p:cNvPr>
          <p:cNvSpPr>
            <a:spLocks noGrp="1"/>
          </p:cNvSpPr>
          <p:nvPr>
            <p:ph type="sldNum" sz="quarter" idx="12"/>
          </p:nvPr>
        </p:nvSpPr>
        <p:spPr>
          <a:xfrm>
            <a:off x="7016608" y="655194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34</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４）施設共通</a:t>
            </a:r>
          </a:p>
        </p:txBody>
      </p:sp>
      <p:sp>
        <p:nvSpPr>
          <p:cNvPr id="2" name="コンテンツ プレースホルダー 2">
            <a:extLst>
              <a:ext uri="{FF2B5EF4-FFF2-40B4-BE49-F238E27FC236}">
                <a16:creationId xmlns:a16="http://schemas.microsoft.com/office/drawing/2014/main" id="{689F16BB-2F7B-EFAC-82D8-20EA66110C39}"/>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4-1</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データ運用ルール</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Text Box 5">
            <a:extLst>
              <a:ext uri="{FF2B5EF4-FFF2-40B4-BE49-F238E27FC236}">
                <a16:creationId xmlns:a16="http://schemas.microsoft.com/office/drawing/2014/main" id="{E656584E-FBC0-B807-70AD-D5AE842FE6A6}"/>
              </a:ext>
            </a:extLst>
          </p:cNvPr>
          <p:cNvSpPr txBox="1">
            <a:spLocks noChangeArrowheads="1"/>
          </p:cNvSpPr>
          <p:nvPr/>
        </p:nvSpPr>
        <p:spPr bwMode="auto">
          <a:xfrm>
            <a:off x="107504" y="1088156"/>
            <a:ext cx="8802193" cy="104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285750" indent="-285750" algn="l" eaLnBrk="1" hangingPunct="1">
              <a:lnSpc>
                <a:spcPts val="2600"/>
              </a:lnSpc>
              <a:spcBef>
                <a:spcPts val="0"/>
              </a:spcBef>
              <a:buFont typeface="Wingdings" panose="05000000000000000000" pitchFamily="2" charset="2"/>
              <a:buChar char="Ø"/>
            </a:pPr>
            <a:r>
              <a:rPr lang="zh-TW" altLang="en-US" dirty="0">
                <a:latin typeface="BIZ UDゴシック" panose="020B0400000000000000" pitchFamily="49" charset="-128"/>
                <a:ea typeface="BIZ UDゴシック" panose="020B0400000000000000" pitchFamily="49" charset="-128"/>
                <a:cs typeface="Meiryo UI" panose="020B0604030504040204" pitchFamily="50" charset="-128"/>
              </a:rPr>
              <a:t>大阪府</a:t>
            </a: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では、維持管理データベースに蓄積した各施設の点検結果や補修履歴等のデータを継続的に蓄積し、各種サブシステムに活用することとなっている。</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600"/>
              </a:lnSpc>
              <a:spcBef>
                <a:spcPts val="0"/>
              </a:spcBef>
              <a:buFont typeface="Wingdings" panose="05000000000000000000" pitchFamily="2" charset="2"/>
              <a:buChar char="Ø"/>
            </a:pP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9F30E05A-67A1-323E-2471-15504B3C6C55}"/>
              </a:ext>
            </a:extLst>
          </p:cNvPr>
          <p:cNvGrpSpPr/>
          <p:nvPr/>
        </p:nvGrpSpPr>
        <p:grpSpPr>
          <a:xfrm>
            <a:off x="4376341" y="2168575"/>
            <a:ext cx="4455318" cy="3957043"/>
            <a:chOff x="4376341" y="2435989"/>
            <a:chExt cx="4455318" cy="3957043"/>
          </a:xfrm>
        </p:grpSpPr>
        <p:pic>
          <p:nvPicPr>
            <p:cNvPr id="7" name="図 6">
              <a:extLst>
                <a:ext uri="{FF2B5EF4-FFF2-40B4-BE49-F238E27FC236}">
                  <a16:creationId xmlns:a16="http://schemas.microsoft.com/office/drawing/2014/main" id="{B0321744-E455-61F3-2763-9EED3061A4AC}"/>
                </a:ext>
              </a:extLst>
            </p:cNvPr>
            <p:cNvPicPr>
              <a:picLocks noChangeAspect="1"/>
            </p:cNvPicPr>
            <p:nvPr/>
          </p:nvPicPr>
          <p:blipFill rotWithShape="1">
            <a:blip r:embed="rId2"/>
            <a:srcRect l="37407" r="-1"/>
            <a:stretch/>
          </p:blipFill>
          <p:spPr>
            <a:xfrm>
              <a:off x="4376341" y="2435989"/>
              <a:ext cx="4455318" cy="3957043"/>
            </a:xfrm>
            <a:prstGeom prst="rect">
              <a:avLst/>
            </a:prstGeom>
          </p:spPr>
        </p:pic>
        <p:sp>
          <p:nvSpPr>
            <p:cNvPr id="12" name="正方形/長方形 11">
              <a:extLst>
                <a:ext uri="{FF2B5EF4-FFF2-40B4-BE49-F238E27FC236}">
                  <a16:creationId xmlns:a16="http://schemas.microsoft.com/office/drawing/2014/main" id="{4BC75C4C-3B67-ED94-1050-5D3CA4A159CE}"/>
                </a:ext>
              </a:extLst>
            </p:cNvPr>
            <p:cNvSpPr/>
            <p:nvPr/>
          </p:nvSpPr>
          <p:spPr>
            <a:xfrm>
              <a:off x="5346700" y="4768850"/>
              <a:ext cx="1085850" cy="1152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20939157-07FE-392F-7A05-B5340BA6E0FA}"/>
              </a:ext>
            </a:extLst>
          </p:cNvPr>
          <p:cNvSpPr txBox="1"/>
          <p:nvPr/>
        </p:nvSpPr>
        <p:spPr>
          <a:xfrm>
            <a:off x="107502" y="2037505"/>
            <a:ext cx="4140000" cy="2709588"/>
          </a:xfrm>
          <a:prstGeom prst="rect">
            <a:avLst/>
          </a:prstGeom>
          <a:noFill/>
        </p:spPr>
        <p:txBody>
          <a:bodyPr wrap="square">
            <a:spAutoFit/>
          </a:bodyPr>
          <a:lstStyle/>
          <a:p>
            <a:pPr algn="l" eaLnBrk="1" hangingPunct="1">
              <a:lnSpc>
                <a:spcPts val="2600"/>
              </a:lnSpc>
              <a:spcBef>
                <a:spcPts val="0"/>
              </a:spcBef>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◇長寿命化計画サブシステム</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600"/>
              </a:lnSpc>
              <a:spcBef>
                <a:spcPts val="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長寿命化計画サブシステムは施設の劣化予測や</a:t>
            </a:r>
            <a:r>
              <a:rPr lang="en-US" altLang="ja-JP"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の算定を行うことができる</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600"/>
              </a:lnSpc>
              <a:spcBef>
                <a:spcPts val="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劣化予測によって修繕計画の立案が可能</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gn="l" eaLnBrk="1" hangingPunct="1">
              <a:lnSpc>
                <a:spcPts val="2600"/>
              </a:lnSpc>
              <a:spcBef>
                <a:spcPts val="0"/>
              </a:spcBef>
              <a:buFont typeface="Wingdings" panose="05000000000000000000" pitchFamily="2" charset="2"/>
              <a:buChar char="Ø"/>
            </a:pPr>
            <a:r>
              <a:rPr lang="ja-JP" altLang="en-US" dirty="0">
                <a:latin typeface="BIZ UDゴシック" panose="020B0400000000000000" pitchFamily="49" charset="-128"/>
                <a:ea typeface="BIZ UDゴシック" panose="020B0400000000000000" pitchFamily="49" charset="-128"/>
                <a:cs typeface="Meiryo UI" panose="020B0604030504040204" pitchFamily="50" charset="-128"/>
              </a:rPr>
              <a:t>道路施設では、主に橋梁を対象として活用している</a:t>
            </a:r>
            <a:endParaRPr lang="en-US" altLang="ja-JP"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7" name="Picture 3">
            <a:extLst>
              <a:ext uri="{FF2B5EF4-FFF2-40B4-BE49-F238E27FC236}">
                <a16:creationId xmlns:a16="http://schemas.microsoft.com/office/drawing/2014/main" id="{F4C88BCD-B6CD-3DFD-E8D1-9FBB9D4F7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20" t="64476" r="31353" b="5097"/>
          <a:stretch/>
        </p:blipFill>
        <p:spPr bwMode="auto">
          <a:xfrm>
            <a:off x="988132" y="4823319"/>
            <a:ext cx="2320217" cy="173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50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8ADA7269-CB5F-164B-0646-F7762EDC21FA}"/>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35</a:t>
            </a:fld>
            <a:endParaRPr lang="ja-JP" altLang="en-US"/>
          </a:p>
        </p:txBody>
      </p:sp>
      <p:graphicFrame>
        <p:nvGraphicFramePr>
          <p:cNvPr id="6" name="表 5">
            <a:extLst>
              <a:ext uri="{FF2B5EF4-FFF2-40B4-BE49-F238E27FC236}">
                <a16:creationId xmlns:a16="http://schemas.microsoft.com/office/drawing/2014/main" id="{B4C97998-9C5A-BAD7-0EDE-99549126763A}"/>
              </a:ext>
            </a:extLst>
          </p:cNvPr>
          <p:cNvGraphicFramePr>
            <a:graphicFrameLocks noGrp="1"/>
          </p:cNvGraphicFramePr>
          <p:nvPr>
            <p:extLst>
              <p:ext uri="{D42A27DB-BD31-4B8C-83A1-F6EECF244321}">
                <p14:modId xmlns:p14="http://schemas.microsoft.com/office/powerpoint/2010/main" val="2212565793"/>
              </p:ext>
            </p:extLst>
          </p:nvPr>
        </p:nvGraphicFramePr>
        <p:xfrm>
          <a:off x="170904" y="1729267"/>
          <a:ext cx="8802192" cy="4782036"/>
        </p:xfrm>
        <a:graphic>
          <a:graphicData uri="http://schemas.openxmlformats.org/drawingml/2006/table">
            <a:tbl>
              <a:tblPr firstRow="1" bandRow="1">
                <a:tableStyleId>{5C22544A-7EE6-4342-B048-85BDC9FD1C3A}</a:tableStyleId>
              </a:tblPr>
              <a:tblGrid>
                <a:gridCol w="778644">
                  <a:extLst>
                    <a:ext uri="{9D8B030D-6E8A-4147-A177-3AD203B41FA5}">
                      <a16:colId xmlns:a16="http://schemas.microsoft.com/office/drawing/2014/main" val="20000"/>
                    </a:ext>
                  </a:extLst>
                </a:gridCol>
                <a:gridCol w="1440160">
                  <a:extLst>
                    <a:ext uri="{9D8B030D-6E8A-4147-A177-3AD203B41FA5}">
                      <a16:colId xmlns:a16="http://schemas.microsoft.com/office/drawing/2014/main" val="4106070715"/>
                    </a:ext>
                  </a:extLst>
                </a:gridCol>
                <a:gridCol w="576064">
                  <a:extLst>
                    <a:ext uri="{9D8B030D-6E8A-4147-A177-3AD203B41FA5}">
                      <a16:colId xmlns:a16="http://schemas.microsoft.com/office/drawing/2014/main" val="4030180432"/>
                    </a:ext>
                  </a:extLst>
                </a:gridCol>
                <a:gridCol w="2382405">
                  <a:extLst>
                    <a:ext uri="{9D8B030D-6E8A-4147-A177-3AD203B41FA5}">
                      <a16:colId xmlns:a16="http://schemas.microsoft.com/office/drawing/2014/main" val="715715493"/>
                    </a:ext>
                  </a:extLst>
                </a:gridCol>
                <a:gridCol w="3624919">
                  <a:extLst>
                    <a:ext uri="{9D8B030D-6E8A-4147-A177-3AD203B41FA5}">
                      <a16:colId xmlns:a16="http://schemas.microsoft.com/office/drawing/2014/main" val="20004"/>
                    </a:ext>
                  </a:extLst>
                </a:gridCol>
              </a:tblGrid>
              <a:tr h="359660">
                <a:tc gridSpan="2">
                  <a:txBody>
                    <a:bodyPr/>
                    <a:lstStyle/>
                    <a:p>
                      <a:pPr algn="ctr"/>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施設</a:t>
                      </a:r>
                      <a:endParaRPr kumimoji="1" lang="en-US" altLang="ja-JP" sz="1400">
                        <a:latin typeface="BIZ UDPゴシック" panose="020B0400000000000000" pitchFamily="50" charset="-128"/>
                        <a:ea typeface="BIZ UDPゴシック" panose="020B0400000000000000" pitchFamily="50" charset="-128"/>
                      </a:endParaRPr>
                    </a:p>
                  </a:txBody>
                  <a:tcPr anchor="ctr"/>
                </a:tc>
                <a:tc hMerge="1">
                  <a:txBody>
                    <a:bodyPr/>
                    <a:lstStyle/>
                    <a:p>
                      <a:endParaRPr/>
                    </a:p>
                  </a:txBody>
                  <a:tcPr anchor="ctr"/>
                </a:tc>
                <a:tc>
                  <a:txBody>
                    <a:bodyPr/>
                    <a:lstStyle/>
                    <a:p>
                      <a:pPr algn="ctr"/>
                      <a:r>
                        <a:rPr kumimoji="1" lang="ja-JP" altLang="en-US"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適用</a:t>
                      </a:r>
                      <a:endParaRPr kumimoji="1" lang="en-US" altLang="ja-JP"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kumimoji="1" lang="ja-JP" altLang="en-US"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概要</a:t>
                      </a:r>
                      <a:endParaRPr kumimoji="1" lang="en-US" altLang="ja-JP"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tc>
                  <a:txBody>
                    <a:bodyPr/>
                    <a:lstStyle/>
                    <a:p>
                      <a:pPr algn="ctr"/>
                      <a:r>
                        <a:rPr kumimoji="1" lang="ja-JP" altLang="en-US"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想定される効果</a:t>
                      </a:r>
                      <a:endParaRPr kumimoji="1" lang="en-US" altLang="ja-JP"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417232819"/>
                  </a:ext>
                </a:extLst>
              </a:tr>
              <a:tr h="507867">
                <a:tc>
                  <a:txBody>
                    <a:bodyPr/>
                    <a:lstStyle/>
                    <a:p>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鋼構造</a:t>
                      </a:r>
                      <a:endParaRPr kumimoji="1"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橋梁</a:t>
                      </a:r>
                      <a:endParaRPr kumimoji="1"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横断歩道橋</a:t>
                      </a:r>
                      <a:endParaRPr kumimoji="1"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a:txBody>
                    <a:bodyPr/>
                    <a:lstStyle/>
                    <a:p>
                      <a:pPr algn="ctr"/>
                      <a:r>
                        <a:rPr kumimoji="1"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補修</a:t>
                      </a:r>
                      <a:endParaRPr kumimoji="1"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38100" cap="flat" cmpd="sng" algn="ctr">
                      <a:solidFill>
                        <a:schemeClr val="bg1"/>
                      </a:solidFill>
                      <a:prstDash val="solid"/>
                      <a:round/>
                      <a:headEnd type="none" w="med" len="med"/>
                      <a:tailEnd type="none" w="med" len="med"/>
                    </a:lnT>
                  </a:tcPr>
                </a:tc>
                <a:tc>
                  <a:txBody>
                    <a:bodyPr/>
                    <a:lstStyle/>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水性剥離剤による塗膜剥離</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38100" cap="flat" cmpd="sng" algn="ctr">
                      <a:solidFill>
                        <a:schemeClr val="bg1"/>
                      </a:solidFill>
                      <a:prstDash val="solid"/>
                      <a:round/>
                      <a:headEnd type="none" w="med" len="med"/>
                      <a:tailEnd type="none" w="med" len="med"/>
                    </a:lnT>
                  </a:tcPr>
                </a:tc>
                <a:tc>
                  <a:txBody>
                    <a:bodyPr/>
                    <a:lstStyle/>
                    <a:p>
                      <a:pPr marL="179388" indent="-179388" algn="l">
                        <a:buFont typeface="Arial" panose="020B0604020202020204" pitchFamily="34" charset="0"/>
                        <a:buChar char="•"/>
                      </a:pPr>
                      <a:r>
                        <a:rPr kumimoji="1"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割程度のコスト縮減が期待</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indent="-179388" algn="l">
                        <a:buFont typeface="Arial" panose="020B0604020202020204" pitchFamily="34" charset="0"/>
                        <a:buChar char="•"/>
                      </a:pPr>
                      <a:r>
                        <a:rPr kumimoji="1"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安全性が高く、後処理も容易</a:t>
                      </a:r>
                      <a:endParaRPr kumimoji="1"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716989">
                <a:tc rowSpan="2">
                  <a:txBody>
                    <a:bodyPr/>
                    <a:lstStyle/>
                    <a:p>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コンクリート</a:t>
                      </a:r>
                      <a:endParaRPr kumimoji="1" lang="en-US" altLang="ja-JP" sz="1400">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構造</a:t>
                      </a:r>
                    </a:p>
                  </a:txBody>
                  <a:tcPr anchor="ctr"/>
                </a:tc>
                <a:tc rowSpan="2">
                  <a:txBody>
                    <a:bodyPr/>
                    <a:lstStyle/>
                    <a:p>
                      <a:r>
                        <a:rPr kumimoji="1"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橋梁</a:t>
                      </a:r>
                      <a:endParaRPr kumimoji="1"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トンネル</a:t>
                      </a: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大型カルバート</a:t>
                      </a:r>
                      <a:endParaRPr kumimoji="1"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row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補修</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自己浸透型のエポキシ樹脂よるひび割れ補修</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割程度のコスト縮減が期待</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注入危惧を使用しないため工程が</a:t>
                      </a: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1/4</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程度に短縮</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extLst>
                  <a:ext uri="{0D108BD9-81ED-4DB2-BD59-A6C34878D82A}">
                    <a16:rowId xmlns:a16="http://schemas.microsoft.com/office/drawing/2014/main" val="1649730303"/>
                  </a:ext>
                </a:extLst>
              </a:tr>
              <a:tr h="716989">
                <a:tc vMerge="1">
                  <a:txBody>
                    <a:bodyPr/>
                    <a:lstStyle/>
                    <a:p>
                      <a:endPar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vMerge="1">
                  <a:txBody>
                    <a:bodyPr/>
                    <a:lstStyle/>
                    <a:p>
                      <a:endPar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vMerge="1">
                  <a:txBody>
                    <a:bodyPr/>
                    <a:lstStyle/>
                    <a:p>
                      <a:pPr algn="l"/>
                      <a:endParaRPr kumimoji="1"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工場成型のシートによるひび割れ補修</a:t>
                      </a:r>
                      <a:endParaRPr kumimoji="1" lang="en-US" altLang="ja-JP"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割程度のコスト縮減が期待</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施工性がよく、ほぼ透明なため事後の下地状況の確認が可能</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extLst>
                  <a:ext uri="{0D108BD9-81ED-4DB2-BD59-A6C34878D82A}">
                    <a16:rowId xmlns:a16="http://schemas.microsoft.com/office/drawing/2014/main" val="1426335282"/>
                  </a:ext>
                </a:extLst>
              </a:tr>
              <a:tr h="808369">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舗装</a:t>
                      </a:r>
                    </a:p>
                  </a:txBody>
                  <a:tcPr anchor="ctr">
                    <a:solidFill>
                      <a:srgbClr val="D0D8E8"/>
                    </a:solidFill>
                  </a:tcPr>
                </a:tc>
                <a:tc hMerge="1">
                  <a:txBody>
                    <a:bodyPr/>
                    <a:lstStyle/>
                    <a:p>
                      <a:endParaRPr kumimoji="1" lang="ja-JP"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点検</a:t>
                      </a:r>
                      <a:endParaRPr kumimoji="1"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D0D8E8"/>
                    </a:solidFill>
                  </a:tcPr>
                </a:tc>
                <a:tc>
                  <a:txBody>
                    <a:bodyPr/>
                    <a:lstStyle/>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可搬式測定機器（スマートフォン等）による路面状況調査技術</a:t>
                      </a:r>
                      <a:endPar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D0D8E8"/>
                    </a:solidFill>
                  </a:tcPr>
                </a:tc>
                <a:tc>
                  <a:txBody>
                    <a:bodyPr/>
                    <a:lstStyle/>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３割程度のコスト縮減が期待</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スマートフォン、</a:t>
                      </a: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AI</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解析の活用により作業日数が</a:t>
                      </a: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2/3</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程度に短縮</a:t>
                      </a:r>
                    </a:p>
                  </a:txBody>
                  <a:tcPr anchor="ctr">
                    <a:solidFill>
                      <a:srgbClr val="D0D8E8"/>
                    </a:solidFill>
                  </a:tcPr>
                </a:tc>
                <a:extLst>
                  <a:ext uri="{0D108BD9-81ED-4DB2-BD59-A6C34878D82A}">
                    <a16:rowId xmlns:a16="http://schemas.microsoft.com/office/drawing/2014/main" val="1929364895"/>
                  </a:ext>
                </a:extLst>
              </a:tr>
              <a:tr h="92611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道路法面</a:t>
                      </a:r>
                    </a:p>
                  </a:txBody>
                  <a:tcPr anchor="ctr">
                    <a:solidFill>
                      <a:srgbClr val="E9EDF4"/>
                    </a:solid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点検</a:t>
                      </a:r>
                      <a:endParaRPr kumimoji="1"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algn="l"/>
                      <a:r>
                        <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航空レーザ測量により取得された詳細地形（三次元点群データ）を用いた道路斜面災害リスク箇所抽出技術</a:t>
                      </a:r>
                      <a:endPar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E9EDF4"/>
                    </a:solidFill>
                  </a:tcPr>
                </a:tc>
                <a:tc>
                  <a:txBody>
                    <a:bodyPr/>
                    <a:lstStyle/>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コストは従来技術と同等程度であるが、落石・露岩等の危険要因を把握でき、現地調査の工程が</a:t>
                      </a: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4/5</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程度に短縮</a:t>
                      </a:r>
                    </a:p>
                  </a:txBody>
                  <a:tcPr anchor="ctr">
                    <a:solidFill>
                      <a:srgbClr val="E9EDF4"/>
                    </a:solidFill>
                  </a:tcPr>
                </a:tc>
                <a:extLst>
                  <a:ext uri="{0D108BD9-81ED-4DB2-BD59-A6C34878D82A}">
                    <a16:rowId xmlns:a16="http://schemas.microsoft.com/office/drawing/2014/main" val="2628117468"/>
                  </a:ext>
                </a:extLst>
              </a:tr>
              <a:tr h="716989">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a:latin typeface="BIZ UDPゴシック" panose="020B0400000000000000" pitchFamily="50" charset="-128"/>
                          <a:ea typeface="BIZ UDPゴシック" panose="020B0400000000000000" pitchFamily="50" charset="-128"/>
                          <a:cs typeface="Meiryo UI" panose="020B0604030504040204" pitchFamily="50" charset="-128"/>
                        </a:rPr>
                        <a:t>標識・照明</a:t>
                      </a:r>
                    </a:p>
                  </a:txBody>
                  <a:tcPr anchor="ctr">
                    <a:solidFill>
                      <a:srgbClr val="D0D8E8"/>
                    </a:solidFill>
                  </a:tcPr>
                </a:tc>
                <a:tc hMerge="1">
                  <a:txBody>
                    <a:bodyPr/>
                    <a:lstStyle/>
                    <a:p>
                      <a:endParaRPr kumimoji="1" lang="ja-JP" altLang="en-US"/>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点検</a:t>
                      </a:r>
                      <a:endParaRPr kumimoji="1" lang="en-US" altLang="ja-JP" sz="14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D0D8E8"/>
                    </a:solidFill>
                  </a:tcPr>
                </a:tc>
                <a:tc>
                  <a:txBody>
                    <a:bodyPr/>
                    <a:lstStyle/>
                    <a:p>
                      <a:pPr algn="l"/>
                      <a:r>
                        <a:rPr kumimoji="1" lang="ja-JP" altLang="en-US" sz="14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非破壊検査による支柱基部の変状検出</a:t>
                      </a:r>
                      <a:endParaRPr kumimoji="1" lang="ja-JP" altLang="en-US" sz="1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solidFill>
                      <a:srgbClr val="D0D8E8"/>
                    </a:solidFill>
                  </a:tcPr>
                </a:tc>
                <a:tc>
                  <a:txBody>
                    <a:bodyPr/>
                    <a:lstStyle/>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２割程度のコスト縮減が期待</a:t>
                      </a:r>
                      <a:endPar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掘削・復旧作業が不要であり、工程も</a:t>
                      </a:r>
                      <a:r>
                        <a:rPr kumimoji="1" lang="en-US" altLang="ja-JP"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1/2</a:t>
                      </a:r>
                      <a:r>
                        <a:rPr kumimoji="1" lang="ja-JP" altLang="en-US" sz="1200" kern="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程度に短縮</a:t>
                      </a:r>
                    </a:p>
                  </a:txBody>
                  <a:tcPr anchor="ctr">
                    <a:solidFill>
                      <a:srgbClr val="D0D8E8"/>
                    </a:solidFill>
                  </a:tcPr>
                </a:tc>
                <a:extLst>
                  <a:ext uri="{0D108BD9-81ED-4DB2-BD59-A6C34878D82A}">
                    <a16:rowId xmlns:a16="http://schemas.microsoft.com/office/drawing/2014/main" val="2980340458"/>
                  </a:ext>
                </a:extLst>
              </a:tr>
            </a:tbl>
          </a:graphicData>
        </a:graphic>
      </p:graphicFrame>
      <p:sp>
        <p:nvSpPr>
          <p:cNvPr id="12" name="Text Box 5">
            <a:extLst>
              <a:ext uri="{FF2B5EF4-FFF2-40B4-BE49-F238E27FC236}">
                <a16:creationId xmlns:a16="http://schemas.microsoft.com/office/drawing/2014/main" id="{A982EF53-58E2-55FD-2321-FD467729D91F}"/>
              </a:ext>
            </a:extLst>
          </p:cNvPr>
          <p:cNvSpPr txBox="1">
            <a:spLocks noChangeArrowheads="1"/>
          </p:cNvSpPr>
          <p:nvPr/>
        </p:nvSpPr>
        <p:spPr bwMode="auto">
          <a:xfrm>
            <a:off x="18279" y="1034812"/>
            <a:ext cx="8802193" cy="66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marL="36000" indent="0">
              <a:lnSpc>
                <a:spcPts val="2400"/>
              </a:lnSpc>
              <a:spcBef>
                <a:spcPts val="0"/>
              </a:spcBef>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◇補修工事・定期点検への適用が想定される新技術（</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NETIS</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登録技術）</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429750" indent="-285750">
              <a:lnSpc>
                <a:spcPts val="2400"/>
              </a:lnSpc>
              <a:spcBef>
                <a:spcPts val="0"/>
              </a:spcBef>
              <a:buFont typeface="Wingdings" panose="05000000000000000000" pitchFamily="2" charset="2"/>
              <a:buChar char="Ø"/>
            </a:pPr>
            <a:r>
              <a:rPr lang="ja-JP" altLang="en-US" sz="1600" dirty="0">
                <a:latin typeface="BIZ UDゴシック" panose="020B0400000000000000" pitchFamily="49" charset="-128"/>
                <a:ea typeface="BIZ UDゴシック" panose="020B0400000000000000" pitchFamily="49" charset="-128"/>
              </a:rPr>
              <a:t>工期短縮・コスト縮減効果が期待できる新技術を活用</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Rectangle 2">
            <a:extLst>
              <a:ext uri="{FF2B5EF4-FFF2-40B4-BE49-F238E27FC236}">
                <a16:creationId xmlns:a16="http://schemas.microsoft.com/office/drawing/2014/main" id="{1B832B69-44D7-C70E-EC85-DD8EC0FFD3A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8" name="正方形/長方形 22">
            <a:extLst>
              <a:ext uri="{FF2B5EF4-FFF2-40B4-BE49-F238E27FC236}">
                <a16:creationId xmlns:a16="http://schemas.microsoft.com/office/drawing/2014/main" id="{77233CB5-A139-7EF2-CCFF-CDC38AEB06C1}"/>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４）施設共通</a:t>
            </a:r>
          </a:p>
        </p:txBody>
      </p:sp>
      <p:sp>
        <p:nvSpPr>
          <p:cNvPr id="9" name="コンテンツ プレースホルダー 2">
            <a:extLst>
              <a:ext uri="{FF2B5EF4-FFF2-40B4-BE49-F238E27FC236}">
                <a16:creationId xmlns:a16="http://schemas.microsoft.com/office/drawing/2014/main" id="{C5BE82FE-4C0E-057B-F201-F0F83D517F9B}"/>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4-2</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新技術等の活用</a:t>
            </a:r>
            <a:endParaRPr lang="en-US" altLang="ja-JP" sz="200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413817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42384" y="908720"/>
            <a:ext cx="7749766" cy="402523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1800"/>
              </a:spcBef>
              <a:buNone/>
            </a:pPr>
            <a:r>
              <a:rPr lang="ja-JP" altLang="en-US" sz="2000" b="1">
                <a:latin typeface="BIZ UDゴシック" panose="020B0400000000000000" pitchFamily="49" charset="-128"/>
                <a:ea typeface="BIZ UDゴシック" panose="020B0400000000000000" pitchFamily="49" charset="-128"/>
                <a:cs typeface="Meiryo UI" panose="020B0604030504040204" pitchFamily="50" charset="-128"/>
              </a:rPr>
              <a:t>（１）第１回部会における課題認識・論点</a:t>
            </a:r>
            <a:endParaRPr lang="en-US" altLang="ja-JP" sz="2000" b="1">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500"/>
              </a:lnSpc>
              <a:spcBef>
                <a:spcPts val="60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１）第１回部会における課題認識・論点</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800">
                <a:latin typeface="BIZ UDゴシック" panose="020B0400000000000000" pitchFamily="49" charset="-128"/>
                <a:ea typeface="BIZ UDゴシック" panose="020B0400000000000000" pitchFamily="49" charset="-128"/>
                <a:cs typeface="Meiryo UI" panose="020B0604030504040204" pitchFamily="50" charset="-128"/>
              </a:rPr>
              <a:t>   ２）計画改定に向けた主な論点　</a:t>
            </a:r>
            <a:endParaRPr lang="en-US" altLang="ja-JP" sz="18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a:latin typeface="BIZ UDゴシック" panose="020B0400000000000000" pitchFamily="49" charset="-128"/>
                <a:ea typeface="BIZ UDゴシック" panose="020B0400000000000000" pitchFamily="49" charset="-128"/>
                <a:cs typeface="Meiryo UI" pitchFamily="50" charset="-128"/>
              </a:rPr>
              <a:t>部会</a:t>
            </a:r>
          </a:p>
        </p:txBody>
      </p:sp>
      <p:sp>
        <p:nvSpPr>
          <p:cNvPr id="2" name="テキスト ボックス 1">
            <a:extLst>
              <a:ext uri="{FF2B5EF4-FFF2-40B4-BE49-F238E27FC236}">
                <a16:creationId xmlns:a16="http://schemas.microsoft.com/office/drawing/2014/main" id="{BBFA6BBB-3409-2AA9-B154-8AF70559DE75}"/>
              </a:ext>
            </a:extLst>
          </p:cNvPr>
          <p:cNvSpPr txBox="1"/>
          <p:nvPr/>
        </p:nvSpPr>
        <p:spPr>
          <a:xfrm>
            <a:off x="7956376" y="116632"/>
            <a:ext cx="1008112" cy="369332"/>
          </a:xfrm>
          <a:prstGeom prst="rect">
            <a:avLst/>
          </a:prstGeom>
          <a:noFill/>
        </p:spPr>
        <p:txBody>
          <a:bodyPr wrap="square" rtlCol="0">
            <a:spAutoFit/>
          </a:bodyPr>
          <a:lstStyle/>
          <a:p>
            <a:r>
              <a:rPr kumimoji="1" lang="ja-JP" altLang="en-US" b="1">
                <a:latin typeface="BIZ UDゴシック" panose="020B0400000000000000" pitchFamily="49" charset="-128"/>
                <a:ea typeface="BIZ UDゴシック" panose="020B0400000000000000" pitchFamily="49" charset="-128"/>
                <a:cs typeface="Meiryo UI" pitchFamily="50" charset="-128"/>
              </a:rPr>
              <a:t>資料１</a:t>
            </a:r>
          </a:p>
        </p:txBody>
      </p:sp>
    </p:spTree>
    <p:extLst>
      <p:ext uri="{BB962C8B-B14F-4D97-AF65-F5344CB8AC3E}">
        <p14:creationId xmlns:p14="http://schemas.microsoft.com/office/powerpoint/2010/main" val="402504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a:xfrm>
            <a:off x="7010400" y="6505639"/>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5</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－橋梁－</a:t>
            </a:r>
            <a:endParaRPr lang="en-US" altLang="ja-JP" b="1">
              <a:solidFill>
                <a:schemeClr val="bg1"/>
              </a:solidFill>
              <a:latin typeface="BIZ UDゴシック" panose="020B0400000000000000" pitchFamily="49" charset="-128"/>
              <a:ea typeface="BIZ UDゴシック" panose="020B0400000000000000" pitchFamily="49" charset="-128"/>
            </a:endParaRPr>
          </a:p>
        </p:txBody>
      </p:sp>
      <p:graphicFrame>
        <p:nvGraphicFramePr>
          <p:cNvPr id="4" name="表 3">
            <a:extLst>
              <a:ext uri="{FF2B5EF4-FFF2-40B4-BE49-F238E27FC236}">
                <a16:creationId xmlns:a16="http://schemas.microsoft.com/office/drawing/2014/main" id="{01667DCC-B6FA-1FF2-8A10-2F632084A218}"/>
              </a:ext>
            </a:extLst>
          </p:cNvPr>
          <p:cNvGraphicFramePr>
            <a:graphicFrameLocks noGrp="1"/>
          </p:cNvGraphicFramePr>
          <p:nvPr>
            <p:extLst>
              <p:ext uri="{D42A27DB-BD31-4B8C-83A1-F6EECF244321}">
                <p14:modId xmlns:p14="http://schemas.microsoft.com/office/powerpoint/2010/main" val="2201754823"/>
              </p:ext>
            </p:extLst>
          </p:nvPr>
        </p:nvGraphicFramePr>
        <p:xfrm>
          <a:off x="241039" y="943831"/>
          <a:ext cx="8661922" cy="5560925"/>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697429304"/>
                    </a:ext>
                  </a:extLst>
                </a:gridCol>
                <a:gridCol w="1805102">
                  <a:extLst>
                    <a:ext uri="{9D8B030D-6E8A-4147-A177-3AD203B41FA5}">
                      <a16:colId xmlns:a16="http://schemas.microsoft.com/office/drawing/2014/main" val="2068614768"/>
                    </a:ext>
                  </a:extLst>
                </a:gridCol>
                <a:gridCol w="582706">
                  <a:extLst>
                    <a:ext uri="{9D8B030D-6E8A-4147-A177-3AD203B41FA5}">
                      <a16:colId xmlns:a16="http://schemas.microsoft.com/office/drawing/2014/main" val="2687680640"/>
                    </a:ext>
                  </a:extLst>
                </a:gridCol>
                <a:gridCol w="2340044">
                  <a:extLst>
                    <a:ext uri="{9D8B030D-6E8A-4147-A177-3AD203B41FA5}">
                      <a16:colId xmlns:a16="http://schemas.microsoft.com/office/drawing/2014/main" val="2780177087"/>
                    </a:ext>
                  </a:extLst>
                </a:gridCol>
                <a:gridCol w="2206070">
                  <a:extLst>
                    <a:ext uri="{9D8B030D-6E8A-4147-A177-3AD203B41FA5}">
                      <a16:colId xmlns:a16="http://schemas.microsoft.com/office/drawing/2014/main" val="825654104"/>
                    </a:ext>
                  </a:extLst>
                </a:gridCol>
              </a:tblGrid>
              <a:tr h="425489">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518160">
                <a:tc rowSpan="3">
                  <a:txBody>
                    <a:bodyPr/>
                    <a:lstStyle/>
                    <a:p>
                      <a:pPr marL="179705" lvl="0" indent="-179705"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245" indent="-182245">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点検の効率化</a:t>
                      </a:r>
                    </a:p>
                  </a:txBody>
                  <a:tcPr/>
                </a:tc>
                <a:tc rowSpan="2">
                  <a:txBody>
                    <a:bodyPr/>
                    <a:lstStyle/>
                    <a:p>
                      <a:pPr marL="182245" indent="-182245">
                        <a:lnSpc>
                          <a:spcPts val="1680"/>
                        </a:lnSpc>
                        <a:spcAft>
                          <a:spcPts val="600"/>
                        </a:spcAft>
                        <a:buFont typeface="Arial" panose="020B0604020202020204" pitchFamily="34" charset="0"/>
                        <a:buChar char="•"/>
                      </a:pPr>
                      <a:r>
                        <a:rPr kumimoji="1" lang="en-US" altLang="ja-JP" sz="1400">
                          <a:solidFill>
                            <a:schemeClr val="tx1"/>
                          </a:solidFill>
                          <a:latin typeface="BIZ UDゴシック" panose="020B0400000000000000" pitchFamily="49" charset="-128"/>
                          <a:ea typeface="BIZ UDゴシック"/>
                        </a:rPr>
                        <a:t>AI</a:t>
                      </a:r>
                      <a:r>
                        <a:rPr kumimoji="1" lang="ja-JP" altLang="en-US" sz="1400">
                          <a:solidFill>
                            <a:schemeClr val="tx1"/>
                          </a:solidFill>
                          <a:latin typeface="BIZ UDゴシック" panose="020B0400000000000000" pitchFamily="49" charset="-128"/>
                          <a:ea typeface="BIZ UDゴシック"/>
                        </a:rPr>
                        <a:t>等による新技術の活用を検討</a:t>
                      </a:r>
                      <a:endParaRPr kumimoji="1" lang="en-US" altLang="ja-JP" sz="1400">
                        <a:solidFill>
                          <a:schemeClr val="tx1"/>
                        </a:solidFill>
                        <a:latin typeface="BIZ UDゴシック" panose="020B0400000000000000" pitchFamily="49" charset="-128"/>
                        <a:ea typeface="BIZ UDゴシック"/>
                      </a:endParaRPr>
                    </a:p>
                    <a:p>
                      <a:pPr marL="0" indent="0">
                        <a:lnSpc>
                          <a:spcPts val="1680"/>
                        </a:lnSpc>
                        <a:spcAft>
                          <a:spcPts val="600"/>
                        </a:spcAft>
                        <a:buFont typeface="Arial" panose="020B0604020202020204" pitchFamily="34" charset="0"/>
                        <a:buNone/>
                      </a:pPr>
                      <a:endParaRPr kumimoji="1" lang="en-US" altLang="ja-JP" sz="1400">
                        <a:solidFill>
                          <a:schemeClr val="tx1"/>
                        </a:solidFill>
                        <a:latin typeface="BIZ UDゴシック" panose="020B0400000000000000" pitchFamily="49" charset="-128"/>
                        <a:ea typeface="BIZ UDゴシック"/>
                      </a:endParaRPr>
                    </a:p>
                  </a:txBody>
                  <a:tcPr/>
                </a:tc>
                <a:extLst>
                  <a:ext uri="{0D108BD9-81ED-4DB2-BD59-A6C34878D82A}">
                    <a16:rowId xmlns:a16="http://schemas.microsoft.com/office/drawing/2014/main" val="1711475648"/>
                  </a:ext>
                </a:extLst>
              </a:tr>
              <a:tr h="510540">
                <a:tc vMerge="1">
                  <a:txBody>
                    <a:bodyPr/>
                    <a:lstStyle/>
                    <a:p>
                      <a:endParaRPr kumimoji="1" lang="ja-JP" altLang="en-US"/>
                    </a:p>
                  </a:txBody>
                  <a:tcPr/>
                </a:tc>
                <a:tc>
                  <a:txBody>
                    <a:bodyPr/>
                    <a:lstStyle/>
                    <a:p>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en-US"/>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en-US" altLang="ja-JP" sz="1400">
                          <a:latin typeface="BIZ UDゴシック" panose="020B0400000000000000" pitchFamily="49" charset="-128"/>
                          <a:ea typeface="BIZ UDゴシック"/>
                        </a:rPr>
                        <a:t>―</a:t>
                      </a:r>
                    </a:p>
                    <a:p>
                      <a:pPr marL="182245" marR="0" lvl="0" indent="-18224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vMerge="1">
                  <a:txBody>
                    <a:body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1400">
                        <a:solidFill>
                          <a:srgbClr val="FF0000"/>
                        </a:solidFill>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25733287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en-US" altLang="ja-JP" sz="1400" kern="1200">
                          <a:solidFill>
                            <a:schemeClr val="dk1"/>
                          </a:solidFill>
                          <a:effectLst/>
                          <a:latin typeface="BIZ UDゴシック" panose="020B0400000000000000" pitchFamily="49" charset="-128"/>
                          <a:ea typeface="BIZ UDゴシック" panose="020B0400000000000000" pitchFamily="49" charset="-128"/>
                          <a:cs typeface="+mn-cs"/>
                        </a:rPr>
                        <a:t>×</a:t>
                      </a:r>
                      <a:endPar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endParaRPr>
                    </a:p>
                  </a:txBody>
                  <a:tcPr/>
                </a:tc>
                <a:tc>
                  <a:txBody>
                    <a:bodyPr/>
                    <a:lstStyle/>
                    <a:p>
                      <a:pPr marL="182245" marR="0" lvl="0" indent="-18224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latin typeface="BIZ UDゴシック" panose="020B0400000000000000" pitchFamily="49" charset="-128"/>
                          <a:ea typeface="BIZ UDゴシック" panose="020B0400000000000000" pitchFamily="49" charset="-128"/>
                        </a:rPr>
                        <a:t>５年に１回の定期点検が主体</a:t>
                      </a: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182245" indent="-182245">
                        <a:lnSpc>
                          <a:spcPts val="1680"/>
                        </a:lnSpc>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実情に応じた中間点検実施規定の見直し</a:t>
                      </a:r>
                    </a:p>
                    <a:p>
                      <a:pPr marL="182245" indent="-182245">
                        <a:lnSpc>
                          <a:spcPts val="1680"/>
                        </a:lnSpc>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職員による直営点検で補完</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indent="0">
                        <a:lnSpc>
                          <a:spcPts val="1680"/>
                        </a:lnSpc>
                        <a:spcAft>
                          <a:spcPts val="600"/>
                        </a:spcAft>
                        <a:buFont typeface="Arial" panose="020B0604020202020204" pitchFamily="34" charset="0"/>
                        <a:buNone/>
                      </a:pP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285486901"/>
                  </a:ext>
                </a:extLst>
              </a:tr>
              <a:tr h="0">
                <a:tc rowSpan="4">
                  <a:txBody>
                    <a:bodyPr/>
                    <a:lstStyle/>
                    <a:p>
                      <a:pPr marL="179705" marR="0" lvl="0" indent="-179705"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indent="0" algn="ctr">
                        <a:spcAft>
                          <a:spcPts val="600"/>
                        </a:spcAft>
                        <a:buFont typeface="Arial" panose="020B0604020202020204" pitchFamily="34" charset="0"/>
                        <a:buNone/>
                      </a:pPr>
                      <a:r>
                        <a:rPr kumimoji="1" lang="en-US" altLang="ja-JP" sz="1400">
                          <a:latin typeface="BIZ UDゴシック" panose="020B0400000000000000" pitchFamily="49" charset="-128"/>
                          <a:ea typeface="BIZ UDゴシック"/>
                        </a:rPr>
                        <a:t>―</a:t>
                      </a:r>
                    </a:p>
                    <a:p>
                      <a:pPr marL="0" indent="0" algn="ctr">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a:endParaRPr>
                    </a:p>
                    <a:p>
                      <a:pPr marL="0" indent="0" algn="ctr">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a:endParaRPr>
                    </a:p>
                  </a:txBody>
                  <a:tcPr/>
                </a:tc>
                <a:tc rowSpan="2">
                  <a:txBody>
                    <a:bodyPr/>
                    <a:lstStyle/>
                    <a:p>
                      <a:pPr marL="182245" marR="0" lvl="0" indent="-182245" algn="l" defTabSz="914377" rtl="0" eaLnBrk="1" fontAlgn="auto" latinLnBrk="0" hangingPunct="1">
                        <a:lnSpc>
                          <a:spcPts val="168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最適</a:t>
                      </a:r>
                      <a:r>
                        <a:rPr kumimoji="1" lang="en-US" altLang="ja-JP" sz="1400">
                          <a:solidFill>
                            <a:schemeClr val="tx1"/>
                          </a:solidFill>
                          <a:latin typeface="BIZ UDゴシック" panose="020B0400000000000000" pitchFamily="49" charset="-128"/>
                          <a:ea typeface="BIZ UDゴシック" panose="020B0400000000000000" pitchFamily="49" charset="-128"/>
                        </a:rPr>
                        <a:t>LCC</a:t>
                      </a:r>
                      <a:r>
                        <a:rPr kumimoji="1" lang="ja-JP" altLang="en-US" sz="1400">
                          <a:solidFill>
                            <a:schemeClr val="tx1"/>
                          </a:solidFill>
                          <a:latin typeface="BIZ UDゴシック" panose="020B0400000000000000" pitchFamily="49" charset="-128"/>
                          <a:ea typeface="BIZ UDゴシック" panose="020B0400000000000000" pitchFamily="49" charset="-128"/>
                        </a:rPr>
                        <a:t>に基づいた目標管理水準の設定</a:t>
                      </a:r>
                    </a:p>
                    <a:p>
                      <a:pPr marL="182245" marR="0" lvl="0" indent="-182245" algn="l" defTabSz="914377" rtl="0" eaLnBrk="1" fontAlgn="auto" latinLnBrk="0" hangingPunct="1">
                        <a:lnSpc>
                          <a:spcPts val="168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将来の必要費用の確認</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245" indent="-182245">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目標管理水準以下の施設が現存（</a:t>
                      </a:r>
                      <a:r>
                        <a:rPr kumimoji="1" lang="en-US" altLang="ja-JP" sz="1400">
                          <a:latin typeface="BIZ UDゴシック" panose="020B0400000000000000" pitchFamily="49" charset="-128"/>
                          <a:ea typeface="BIZ UDゴシック" panose="020B0400000000000000" pitchFamily="49" charset="-128"/>
                        </a:rPr>
                        <a:t>Ⅲ</a:t>
                      </a:r>
                      <a:r>
                        <a:rPr kumimoji="1" lang="ja-JP" altLang="en-US" sz="1400">
                          <a:latin typeface="BIZ UDゴシック" panose="020B0400000000000000" pitchFamily="49" charset="-128"/>
                          <a:ea typeface="BIZ UDゴシック" panose="020B0400000000000000" pitchFamily="49" charset="-128"/>
                        </a:rPr>
                        <a:t>判定４％）今後も発生見込</a:t>
                      </a:r>
                      <a:endParaRPr kumimoji="1" lang="en-US" altLang="ja-JP" sz="1400">
                        <a:latin typeface="BIZ UDゴシック" panose="020B0400000000000000" pitchFamily="49" charset="-128"/>
                        <a:ea typeface="BIZ UDゴシック" panose="020B0400000000000000" pitchFamily="49" charset="-128"/>
                      </a:endParaRPr>
                    </a:p>
                  </a:txBody>
                  <a:tcPr/>
                </a:tc>
                <a:tc vMerge="1">
                  <a:txBody>
                    <a:bodyPr/>
                    <a:lstStyle/>
                    <a:p>
                      <a:pPr marL="182563" indent="-182563">
                        <a:spcAft>
                          <a:spcPts val="600"/>
                        </a:spcAft>
                        <a:buFont typeface="Arial" panose="020B0604020202020204" pitchFamily="34" charset="0"/>
                        <a:buChar char="•"/>
                      </a:pPr>
                      <a:endParaRPr kumimoji="1" lang="en-US" altLang="ja-JP" sz="140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補強履</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245" indent="-182245">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補修・補強履歴が十分蓄積されていない</a:t>
                      </a:r>
                    </a:p>
                    <a:p>
                      <a:pPr marL="0" indent="0">
                        <a:spcAft>
                          <a:spcPts val="600"/>
                        </a:spcAft>
                        <a:buFont typeface="Arial" panose="020B0604020202020204" pitchFamily="34" charset="0"/>
                        <a:buNone/>
                      </a:pPr>
                      <a:endParaRPr lang="en-US" altLang="ja-JP" sz="1400">
                        <a:latin typeface="BIZ UDゴシック" panose="020B0400000000000000" pitchFamily="49" charset="-128"/>
                        <a:ea typeface="BIZ UDゴシック" panose="020B0400000000000000" pitchFamily="49" charset="-128"/>
                      </a:endParaRPr>
                    </a:p>
                  </a:txBody>
                  <a:tcPr/>
                </a:tc>
                <a:tc>
                  <a:txBody>
                    <a:bodyPr/>
                    <a:lstStyle/>
                    <a:p>
                      <a:pPr marL="182245" marR="0" lvl="0" indent="-182245" algn="l" defTabSz="914377" rtl="0" eaLnBrk="1" fontAlgn="auto" latinLnBrk="0" hangingPunct="1">
                        <a:lnSpc>
                          <a:spcPts val="168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データ運用ルールの周知徹底（蓄積・活用）</a:t>
                      </a: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〇</a:t>
                      </a:r>
                    </a:p>
                  </a:txBody>
                  <a:tcPr/>
                </a:tc>
                <a:tc>
                  <a:txBody>
                    <a:bodyPr/>
                    <a:lstStyle/>
                    <a:p>
                      <a:pPr marL="0" indent="0" algn="ctr">
                        <a:spcAft>
                          <a:spcPts val="600"/>
                        </a:spcAft>
                        <a:buFont typeface="Arial" panose="020B0604020202020204" pitchFamily="34" charset="0"/>
                        <a:buNone/>
                      </a:pPr>
                      <a:r>
                        <a:rPr kumimoji="1" lang="en-US" altLang="ja-JP" sz="1400">
                          <a:latin typeface="BIZ UDゴシック" panose="020B0400000000000000" pitchFamily="49" charset="-128"/>
                          <a:ea typeface="BIZ UDゴシック"/>
                        </a:rPr>
                        <a:t>―</a:t>
                      </a:r>
                    </a:p>
                  </a:txBody>
                  <a:tcPr/>
                </a:tc>
                <a:tc>
                  <a:txBody>
                    <a:bodyPr/>
                    <a:lstStyle/>
                    <a:p>
                      <a:pPr marL="182245" indent="-182245">
                        <a:lnSpc>
                          <a:spcPts val="1680"/>
                        </a:lnSpc>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更新フローの見直し</a:t>
                      </a:r>
                    </a:p>
                  </a:txBody>
                  <a:tcPr/>
                </a:tc>
                <a:extLst>
                  <a:ext uri="{0D108BD9-81ED-4DB2-BD59-A6C34878D82A}">
                    <a16:rowId xmlns:a16="http://schemas.microsoft.com/office/drawing/2014/main" val="3554027095"/>
                  </a:ext>
                </a:extLst>
              </a:tr>
            </a:tbl>
          </a:graphicData>
        </a:graphic>
      </p:graphicFrame>
      <p:sp>
        <p:nvSpPr>
          <p:cNvPr id="9" name="正方形/長方形 8">
            <a:extLst>
              <a:ext uri="{FF2B5EF4-FFF2-40B4-BE49-F238E27FC236}">
                <a16:creationId xmlns:a16="http://schemas.microsoft.com/office/drawing/2014/main" id="{35478E30-BEDC-A26A-237D-3DB6771E9228}"/>
              </a:ext>
            </a:extLst>
          </p:cNvPr>
          <p:cNvSpPr/>
          <p:nvPr/>
        </p:nvSpPr>
        <p:spPr>
          <a:xfrm>
            <a:off x="6700648" y="5425365"/>
            <a:ext cx="2196000" cy="756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1C477CC-D408-E414-8772-C3069EBB0E75}"/>
              </a:ext>
            </a:extLst>
          </p:cNvPr>
          <p:cNvSpPr/>
          <p:nvPr/>
        </p:nvSpPr>
        <p:spPr>
          <a:xfrm>
            <a:off x="6700648" y="6209279"/>
            <a:ext cx="2196000" cy="288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7B5A789-4E3E-54C0-1FFA-CF101C69F84E}"/>
              </a:ext>
            </a:extLst>
          </p:cNvPr>
          <p:cNvGrpSpPr/>
          <p:nvPr/>
        </p:nvGrpSpPr>
        <p:grpSpPr>
          <a:xfrm>
            <a:off x="3721809" y="6525077"/>
            <a:ext cx="5255491" cy="307777"/>
            <a:chOff x="3962399" y="587609"/>
            <a:chExt cx="5255491" cy="307777"/>
          </a:xfrm>
        </p:grpSpPr>
        <p:sp>
          <p:nvSpPr>
            <p:cNvPr id="18" name="Text Box 5">
              <a:extLst>
                <a:ext uri="{FF2B5EF4-FFF2-40B4-BE49-F238E27FC236}">
                  <a16:creationId xmlns:a16="http://schemas.microsoft.com/office/drawing/2014/main" id="{22B3BC73-592E-7FFC-D1DC-DBAB6A29CEE8}"/>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8900D4CD-C815-35D7-4C0F-E659B54640CB}"/>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15C6B24-0E33-F40C-5E02-DA998F5040CA}"/>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a:extLst>
              <a:ext uri="{FF2B5EF4-FFF2-40B4-BE49-F238E27FC236}">
                <a16:creationId xmlns:a16="http://schemas.microsoft.com/office/drawing/2014/main" id="{6BB4C634-109E-4BA3-618F-295C8CF1E6D3}"/>
              </a:ext>
            </a:extLst>
          </p:cNvPr>
          <p:cNvSpPr/>
          <p:nvPr/>
        </p:nvSpPr>
        <p:spPr>
          <a:xfrm>
            <a:off x="6679637" y="1365297"/>
            <a:ext cx="2196001" cy="533841"/>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Text Box 5">
            <a:extLst>
              <a:ext uri="{FF2B5EF4-FFF2-40B4-BE49-F238E27FC236}">
                <a16:creationId xmlns:a16="http://schemas.microsoft.com/office/drawing/2014/main" id="{CB717EF2-6E1D-2175-D985-1DAA17BAA44F}"/>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橋梁</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2" name="正方形/長方形 7">
            <a:extLst>
              <a:ext uri="{FF2B5EF4-FFF2-40B4-BE49-F238E27FC236}">
                <a16:creationId xmlns:a16="http://schemas.microsoft.com/office/drawing/2014/main" id="{1A921117-FA0F-EEBA-A2AC-C10027695D2A}"/>
              </a:ext>
            </a:extLst>
          </p:cNvPr>
          <p:cNvSpPr/>
          <p:nvPr/>
        </p:nvSpPr>
        <p:spPr>
          <a:xfrm>
            <a:off x="1973655" y="3771725"/>
            <a:ext cx="6942006" cy="1625726"/>
          </a:xfrm>
          <a:custGeom>
            <a:avLst/>
            <a:gdLst>
              <a:gd name="connsiteX0" fmla="*/ 0 w 6929306"/>
              <a:gd name="connsiteY0" fmla="*/ 0 h 1625726"/>
              <a:gd name="connsiteX1" fmla="*/ 6929306 w 6929306"/>
              <a:gd name="connsiteY1" fmla="*/ 0 h 1625726"/>
              <a:gd name="connsiteX2" fmla="*/ 6929306 w 6929306"/>
              <a:gd name="connsiteY2" fmla="*/ 1625726 h 1625726"/>
              <a:gd name="connsiteX3" fmla="*/ 0 w 6929306"/>
              <a:gd name="connsiteY3" fmla="*/ 1625726 h 1625726"/>
              <a:gd name="connsiteX4" fmla="*/ 0 w 6929306"/>
              <a:gd name="connsiteY4" fmla="*/ 0 h 1625726"/>
              <a:gd name="connsiteX0" fmla="*/ 0 w 6929306"/>
              <a:gd name="connsiteY0" fmla="*/ 0 h 1625726"/>
              <a:gd name="connsiteX1" fmla="*/ 6929306 w 6929306"/>
              <a:gd name="connsiteY1" fmla="*/ 0 h 1625726"/>
              <a:gd name="connsiteX2" fmla="*/ 6929306 w 6929306"/>
              <a:gd name="connsiteY2" fmla="*/ 1625726 h 1625726"/>
              <a:gd name="connsiteX3" fmla="*/ 6865545 w 6929306"/>
              <a:gd name="connsiteY3" fmla="*/ 1600375 h 1625726"/>
              <a:gd name="connsiteX4" fmla="*/ 0 w 6929306"/>
              <a:gd name="connsiteY4" fmla="*/ 1625726 h 1625726"/>
              <a:gd name="connsiteX5" fmla="*/ 0 w 6929306"/>
              <a:gd name="connsiteY5" fmla="*/ 0 h 1625726"/>
              <a:gd name="connsiteX0" fmla="*/ 0 w 6929306"/>
              <a:gd name="connsiteY0" fmla="*/ 0 h 1625726"/>
              <a:gd name="connsiteX1" fmla="*/ 6929306 w 6929306"/>
              <a:gd name="connsiteY1" fmla="*/ 0 h 1625726"/>
              <a:gd name="connsiteX2" fmla="*/ 6929306 w 6929306"/>
              <a:gd name="connsiteY2" fmla="*/ 1625726 h 1625726"/>
              <a:gd name="connsiteX3" fmla="*/ 4643045 w 6929306"/>
              <a:gd name="connsiteY3" fmla="*/ 1613075 h 1625726"/>
              <a:gd name="connsiteX4" fmla="*/ 0 w 6929306"/>
              <a:gd name="connsiteY4" fmla="*/ 1625726 h 1625726"/>
              <a:gd name="connsiteX5" fmla="*/ 0 w 6929306"/>
              <a:gd name="connsiteY5" fmla="*/ 0 h 1625726"/>
              <a:gd name="connsiteX0" fmla="*/ 0 w 6929306"/>
              <a:gd name="connsiteY0" fmla="*/ 0 h 1625726"/>
              <a:gd name="connsiteX1" fmla="*/ 6929306 w 6929306"/>
              <a:gd name="connsiteY1" fmla="*/ 0 h 1625726"/>
              <a:gd name="connsiteX2" fmla="*/ 6929306 w 6929306"/>
              <a:gd name="connsiteY2" fmla="*/ 1625726 h 1625726"/>
              <a:gd name="connsiteX3" fmla="*/ 6865545 w 6929306"/>
              <a:gd name="connsiteY3" fmla="*/ 1574975 h 1625726"/>
              <a:gd name="connsiteX4" fmla="*/ 4643045 w 6929306"/>
              <a:gd name="connsiteY4" fmla="*/ 1613075 h 1625726"/>
              <a:gd name="connsiteX5" fmla="*/ 0 w 6929306"/>
              <a:gd name="connsiteY5" fmla="*/ 1625726 h 1625726"/>
              <a:gd name="connsiteX6" fmla="*/ 0 w 6929306"/>
              <a:gd name="connsiteY6" fmla="*/ 0 h 1625726"/>
              <a:gd name="connsiteX0" fmla="*/ 0 w 6929306"/>
              <a:gd name="connsiteY0" fmla="*/ 0 h 1625726"/>
              <a:gd name="connsiteX1" fmla="*/ 6929306 w 6929306"/>
              <a:gd name="connsiteY1" fmla="*/ 0 h 1625726"/>
              <a:gd name="connsiteX2" fmla="*/ 6929306 w 6929306"/>
              <a:gd name="connsiteY2" fmla="*/ 1625726 h 1625726"/>
              <a:gd name="connsiteX3" fmla="*/ 6903645 w 6929306"/>
              <a:gd name="connsiteY3" fmla="*/ 990775 h 1625726"/>
              <a:gd name="connsiteX4" fmla="*/ 4643045 w 6929306"/>
              <a:gd name="connsiteY4" fmla="*/ 1613075 h 1625726"/>
              <a:gd name="connsiteX5" fmla="*/ 0 w 6929306"/>
              <a:gd name="connsiteY5" fmla="*/ 1625726 h 1625726"/>
              <a:gd name="connsiteX6" fmla="*/ 0 w 6929306"/>
              <a:gd name="connsiteY6" fmla="*/ 0 h 1625726"/>
              <a:gd name="connsiteX0" fmla="*/ 0 w 6929306"/>
              <a:gd name="connsiteY0" fmla="*/ 0 h 1625726"/>
              <a:gd name="connsiteX1" fmla="*/ 6929306 w 6929306"/>
              <a:gd name="connsiteY1" fmla="*/ 0 h 1625726"/>
              <a:gd name="connsiteX2" fmla="*/ 6929306 w 6929306"/>
              <a:gd name="connsiteY2" fmla="*/ 1625726 h 1625726"/>
              <a:gd name="connsiteX3" fmla="*/ 4719245 w 6929306"/>
              <a:gd name="connsiteY3" fmla="*/ 965375 h 1625726"/>
              <a:gd name="connsiteX4" fmla="*/ 4643045 w 6929306"/>
              <a:gd name="connsiteY4" fmla="*/ 1613075 h 1625726"/>
              <a:gd name="connsiteX5" fmla="*/ 0 w 6929306"/>
              <a:gd name="connsiteY5" fmla="*/ 1625726 h 1625726"/>
              <a:gd name="connsiteX6" fmla="*/ 0 w 6929306"/>
              <a:gd name="connsiteY6" fmla="*/ 0 h 1625726"/>
              <a:gd name="connsiteX0" fmla="*/ 0 w 6929306"/>
              <a:gd name="connsiteY0" fmla="*/ 0 h 1625726"/>
              <a:gd name="connsiteX1" fmla="*/ 6929306 w 6929306"/>
              <a:gd name="connsiteY1" fmla="*/ 0 h 1625726"/>
              <a:gd name="connsiteX2" fmla="*/ 6929306 w 6929306"/>
              <a:gd name="connsiteY2" fmla="*/ 1625726 h 1625726"/>
              <a:gd name="connsiteX3" fmla="*/ 4719245 w 6929306"/>
              <a:gd name="connsiteY3" fmla="*/ 965375 h 1625726"/>
              <a:gd name="connsiteX4" fmla="*/ 4744645 w 6929306"/>
              <a:gd name="connsiteY4" fmla="*/ 1613075 h 1625726"/>
              <a:gd name="connsiteX5" fmla="*/ 0 w 6929306"/>
              <a:gd name="connsiteY5" fmla="*/ 1625726 h 1625726"/>
              <a:gd name="connsiteX6" fmla="*/ 0 w 6929306"/>
              <a:gd name="connsiteY6" fmla="*/ 0 h 1625726"/>
              <a:gd name="connsiteX0" fmla="*/ 0 w 6942006"/>
              <a:gd name="connsiteY0" fmla="*/ 0 h 1625726"/>
              <a:gd name="connsiteX1" fmla="*/ 6929306 w 6942006"/>
              <a:gd name="connsiteY1" fmla="*/ 0 h 1625726"/>
              <a:gd name="connsiteX2" fmla="*/ 6942006 w 6942006"/>
              <a:gd name="connsiteY2" fmla="*/ 1003426 h 1625726"/>
              <a:gd name="connsiteX3" fmla="*/ 4719245 w 6942006"/>
              <a:gd name="connsiteY3" fmla="*/ 965375 h 1625726"/>
              <a:gd name="connsiteX4" fmla="*/ 4744645 w 6942006"/>
              <a:gd name="connsiteY4" fmla="*/ 1613075 h 1625726"/>
              <a:gd name="connsiteX5" fmla="*/ 0 w 6942006"/>
              <a:gd name="connsiteY5" fmla="*/ 1625726 h 1625726"/>
              <a:gd name="connsiteX6" fmla="*/ 0 w 6942006"/>
              <a:gd name="connsiteY6" fmla="*/ 0 h 1625726"/>
              <a:gd name="connsiteX0" fmla="*/ 0 w 6929306"/>
              <a:gd name="connsiteY0" fmla="*/ 0 h 1625726"/>
              <a:gd name="connsiteX1" fmla="*/ 6929306 w 6929306"/>
              <a:gd name="connsiteY1" fmla="*/ 0 h 1625726"/>
              <a:gd name="connsiteX2" fmla="*/ 6929306 w 6929306"/>
              <a:gd name="connsiteY2" fmla="*/ 978026 h 1625726"/>
              <a:gd name="connsiteX3" fmla="*/ 4719245 w 6929306"/>
              <a:gd name="connsiteY3" fmla="*/ 965375 h 1625726"/>
              <a:gd name="connsiteX4" fmla="*/ 4744645 w 6929306"/>
              <a:gd name="connsiteY4" fmla="*/ 1613075 h 1625726"/>
              <a:gd name="connsiteX5" fmla="*/ 0 w 6929306"/>
              <a:gd name="connsiteY5" fmla="*/ 1625726 h 1625726"/>
              <a:gd name="connsiteX6" fmla="*/ 0 w 6929306"/>
              <a:gd name="connsiteY6" fmla="*/ 0 h 1625726"/>
              <a:gd name="connsiteX0" fmla="*/ 0 w 6929306"/>
              <a:gd name="connsiteY0" fmla="*/ 0 h 1625726"/>
              <a:gd name="connsiteX1" fmla="*/ 6929306 w 6929306"/>
              <a:gd name="connsiteY1" fmla="*/ 0 h 1625726"/>
              <a:gd name="connsiteX2" fmla="*/ 6929306 w 6929306"/>
              <a:gd name="connsiteY2" fmla="*/ 978026 h 1625726"/>
              <a:gd name="connsiteX3" fmla="*/ 4719245 w 6929306"/>
              <a:gd name="connsiteY3" fmla="*/ 965375 h 1625726"/>
              <a:gd name="connsiteX4" fmla="*/ 4706545 w 6929306"/>
              <a:gd name="connsiteY4" fmla="*/ 1613075 h 1625726"/>
              <a:gd name="connsiteX5" fmla="*/ 0 w 6929306"/>
              <a:gd name="connsiteY5" fmla="*/ 1625726 h 1625726"/>
              <a:gd name="connsiteX6" fmla="*/ 0 w 6929306"/>
              <a:gd name="connsiteY6" fmla="*/ 0 h 1625726"/>
              <a:gd name="connsiteX0" fmla="*/ 0 w 6929306"/>
              <a:gd name="connsiteY0" fmla="*/ 0 h 1625726"/>
              <a:gd name="connsiteX1" fmla="*/ 6929306 w 6929306"/>
              <a:gd name="connsiteY1" fmla="*/ 0 h 1625726"/>
              <a:gd name="connsiteX2" fmla="*/ 6929306 w 6929306"/>
              <a:gd name="connsiteY2" fmla="*/ 978026 h 1625726"/>
              <a:gd name="connsiteX3" fmla="*/ 4693845 w 6929306"/>
              <a:gd name="connsiteY3" fmla="*/ 571675 h 1625726"/>
              <a:gd name="connsiteX4" fmla="*/ 4706545 w 6929306"/>
              <a:gd name="connsiteY4" fmla="*/ 1613075 h 1625726"/>
              <a:gd name="connsiteX5" fmla="*/ 0 w 6929306"/>
              <a:gd name="connsiteY5" fmla="*/ 1625726 h 1625726"/>
              <a:gd name="connsiteX6" fmla="*/ 0 w 6929306"/>
              <a:gd name="connsiteY6" fmla="*/ 0 h 1625726"/>
              <a:gd name="connsiteX0" fmla="*/ 0 w 6980106"/>
              <a:gd name="connsiteY0" fmla="*/ 0 h 1625726"/>
              <a:gd name="connsiteX1" fmla="*/ 6929306 w 6980106"/>
              <a:gd name="connsiteY1" fmla="*/ 0 h 1625726"/>
              <a:gd name="connsiteX2" fmla="*/ 6980106 w 6980106"/>
              <a:gd name="connsiteY2" fmla="*/ 571626 h 1625726"/>
              <a:gd name="connsiteX3" fmla="*/ 4693845 w 6980106"/>
              <a:gd name="connsiteY3" fmla="*/ 571675 h 1625726"/>
              <a:gd name="connsiteX4" fmla="*/ 4706545 w 6980106"/>
              <a:gd name="connsiteY4" fmla="*/ 1613075 h 1625726"/>
              <a:gd name="connsiteX5" fmla="*/ 0 w 6980106"/>
              <a:gd name="connsiteY5" fmla="*/ 1625726 h 1625726"/>
              <a:gd name="connsiteX6" fmla="*/ 0 w 6980106"/>
              <a:gd name="connsiteY6" fmla="*/ 0 h 1625726"/>
              <a:gd name="connsiteX0" fmla="*/ 0 w 6942006"/>
              <a:gd name="connsiteY0" fmla="*/ 0 h 1625726"/>
              <a:gd name="connsiteX1" fmla="*/ 6929306 w 6942006"/>
              <a:gd name="connsiteY1" fmla="*/ 0 h 1625726"/>
              <a:gd name="connsiteX2" fmla="*/ 6942006 w 6942006"/>
              <a:gd name="connsiteY2" fmla="*/ 520826 h 1625726"/>
              <a:gd name="connsiteX3" fmla="*/ 4693845 w 6942006"/>
              <a:gd name="connsiteY3" fmla="*/ 571675 h 1625726"/>
              <a:gd name="connsiteX4" fmla="*/ 4706545 w 6942006"/>
              <a:gd name="connsiteY4" fmla="*/ 1613075 h 1625726"/>
              <a:gd name="connsiteX5" fmla="*/ 0 w 6942006"/>
              <a:gd name="connsiteY5" fmla="*/ 1625726 h 1625726"/>
              <a:gd name="connsiteX6" fmla="*/ 0 w 6942006"/>
              <a:gd name="connsiteY6" fmla="*/ 0 h 1625726"/>
              <a:gd name="connsiteX0" fmla="*/ 0 w 6942006"/>
              <a:gd name="connsiteY0" fmla="*/ 0 h 1625726"/>
              <a:gd name="connsiteX1" fmla="*/ 6929306 w 6942006"/>
              <a:gd name="connsiteY1" fmla="*/ 0 h 1625726"/>
              <a:gd name="connsiteX2" fmla="*/ 6942006 w 6942006"/>
              <a:gd name="connsiteY2" fmla="*/ 520826 h 1625726"/>
              <a:gd name="connsiteX3" fmla="*/ 4693845 w 6942006"/>
              <a:gd name="connsiteY3" fmla="*/ 508175 h 1625726"/>
              <a:gd name="connsiteX4" fmla="*/ 4706545 w 6942006"/>
              <a:gd name="connsiteY4" fmla="*/ 1613075 h 1625726"/>
              <a:gd name="connsiteX5" fmla="*/ 0 w 6942006"/>
              <a:gd name="connsiteY5" fmla="*/ 1625726 h 1625726"/>
              <a:gd name="connsiteX6" fmla="*/ 0 w 6942006"/>
              <a:gd name="connsiteY6" fmla="*/ 0 h 162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2006" h="1625726">
                <a:moveTo>
                  <a:pt x="0" y="0"/>
                </a:moveTo>
                <a:lnTo>
                  <a:pt x="6929306" y="0"/>
                </a:lnTo>
                <a:lnTo>
                  <a:pt x="6942006" y="520826"/>
                </a:lnTo>
                <a:lnTo>
                  <a:pt x="4693845" y="508175"/>
                </a:lnTo>
                <a:lnTo>
                  <a:pt x="4706545" y="1613075"/>
                </a:lnTo>
                <a:lnTo>
                  <a:pt x="0" y="1625726"/>
                </a:lnTo>
                <a:lnTo>
                  <a:pt x="0" y="0"/>
                </a:lnTo>
                <a:close/>
              </a:path>
            </a:pathLst>
          </a:cu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070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a:xfrm>
            <a:off x="6995285" y="6492875"/>
            <a:ext cx="2133600" cy="365125"/>
          </a:xfrm>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6</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－トンネルー</a:t>
            </a:r>
            <a:endParaRPr lang="en-US" altLang="ja-JP" b="1">
              <a:solidFill>
                <a:schemeClr val="bg1"/>
              </a:solidFill>
              <a:latin typeface="BIZ UDゴシック" panose="020B0400000000000000" pitchFamily="49" charset="-128"/>
              <a:ea typeface="BIZ UDゴシック" panose="020B0400000000000000" pitchFamily="49" charset="-128"/>
            </a:endParaRPr>
          </a:p>
        </p:txBody>
      </p:sp>
      <p:graphicFrame>
        <p:nvGraphicFramePr>
          <p:cNvPr id="8" name="表 7">
            <a:extLst>
              <a:ext uri="{FF2B5EF4-FFF2-40B4-BE49-F238E27FC236}">
                <a16:creationId xmlns:a16="http://schemas.microsoft.com/office/drawing/2014/main" id="{7DF95859-55FB-1E5E-6AC3-64E6ABE09B2F}"/>
              </a:ext>
            </a:extLst>
          </p:cNvPr>
          <p:cNvGraphicFramePr>
            <a:graphicFrameLocks noGrp="1"/>
          </p:cNvGraphicFramePr>
          <p:nvPr/>
        </p:nvGraphicFramePr>
        <p:xfrm>
          <a:off x="235075" y="935142"/>
          <a:ext cx="8661922" cy="5435754"/>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697429304"/>
                    </a:ext>
                  </a:extLst>
                </a:gridCol>
                <a:gridCol w="1793137">
                  <a:extLst>
                    <a:ext uri="{9D8B030D-6E8A-4147-A177-3AD203B41FA5}">
                      <a16:colId xmlns:a16="http://schemas.microsoft.com/office/drawing/2014/main" val="2068614768"/>
                    </a:ext>
                  </a:extLst>
                </a:gridCol>
                <a:gridCol w="573741">
                  <a:extLst>
                    <a:ext uri="{9D8B030D-6E8A-4147-A177-3AD203B41FA5}">
                      <a16:colId xmlns:a16="http://schemas.microsoft.com/office/drawing/2014/main" val="2687680640"/>
                    </a:ext>
                  </a:extLst>
                </a:gridCol>
                <a:gridCol w="2335044">
                  <a:extLst>
                    <a:ext uri="{9D8B030D-6E8A-4147-A177-3AD203B41FA5}">
                      <a16:colId xmlns:a16="http://schemas.microsoft.com/office/drawing/2014/main" val="2780177087"/>
                    </a:ext>
                  </a:extLst>
                </a:gridCol>
                <a:gridCol w="2232000">
                  <a:extLst>
                    <a:ext uri="{9D8B030D-6E8A-4147-A177-3AD203B41FA5}">
                      <a16:colId xmlns:a16="http://schemas.microsoft.com/office/drawing/2014/main" val="825654104"/>
                    </a:ext>
                  </a:extLst>
                </a:gridCol>
              </a:tblGrid>
              <a:tr h="430937">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488841">
                <a:tc rowSpan="3">
                  <a:txBody>
                    <a:bodyPr/>
                    <a:lstStyle/>
                    <a:p>
                      <a:pPr marL="180000" lvl="0" indent="-18000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点検の効率化</a:t>
                      </a:r>
                      <a:endParaRPr kumimoji="1" lang="en-US" altLang="ja-JP" sz="1400" b="0" i="0" u="none" strike="noStrike" kern="1200" cap="none" spc="0" normalizeH="0" baseline="0" noProof="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txBody>
                  <a:tcPr/>
                </a:tc>
                <a:tc rowSpan="2">
                  <a:txBody>
                    <a:bodyPr/>
                    <a:lstStyle/>
                    <a:p>
                      <a:pPr marL="182563" indent="-182563">
                        <a:spcAft>
                          <a:spcPts val="600"/>
                        </a:spcAft>
                        <a:buFont typeface="Arial" panose="020B0604020202020204" pitchFamily="34" charset="0"/>
                        <a:buChar char="•"/>
                      </a:pPr>
                      <a:r>
                        <a:rPr kumimoji="1" lang="en-US" altLang="ja-JP" sz="1400">
                          <a:solidFill>
                            <a:schemeClr val="tx1"/>
                          </a:solidFill>
                          <a:latin typeface="BIZ UDゴシック" panose="020B0400000000000000" pitchFamily="49" charset="-128"/>
                          <a:ea typeface="BIZ UDゴシック" panose="020B0400000000000000" pitchFamily="49" charset="-128"/>
                        </a:rPr>
                        <a:t>AI</a:t>
                      </a:r>
                      <a:r>
                        <a:rPr kumimoji="1" lang="ja-JP" altLang="en-US" sz="1400">
                          <a:solidFill>
                            <a:schemeClr val="tx1"/>
                          </a:solidFill>
                          <a:latin typeface="BIZ UDゴシック" panose="020B0400000000000000" pitchFamily="49" charset="-128"/>
                          <a:ea typeface="BIZ UDゴシック" panose="020B0400000000000000" pitchFamily="49" charset="-128"/>
                        </a:rPr>
                        <a:t>等による新技術の活用を検討</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在来工法におけるトンネルは背面空洞調査の実施を引き続き継続</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71147564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p>
                  </a:txBody>
                  <a:tcPr/>
                </a:tc>
                <a:tc vMerge="1">
                  <a:txBody>
                    <a:bodyPr/>
                    <a:lstStyle/>
                    <a:p>
                      <a:pPr marL="182563" indent="-182563">
                        <a:spcAft>
                          <a:spcPts val="600"/>
                        </a:spcAft>
                        <a:buFont typeface="Arial" panose="020B0604020202020204" pitchFamily="34" charset="0"/>
                        <a:buChar char="•"/>
                      </a:pPr>
                      <a:r>
                        <a:rPr kumimoji="1" lang="en-US" altLang="ja-JP" sz="1400">
                          <a:solidFill>
                            <a:schemeClr val="tx1"/>
                          </a:solidFill>
                          <a:latin typeface="BIZ UDゴシック" panose="020B0400000000000000" pitchFamily="49" charset="-128"/>
                          <a:ea typeface="BIZ UDゴシック" panose="020B0400000000000000" pitchFamily="49" charset="-128"/>
                        </a:rPr>
                        <a:t>AI</a:t>
                      </a:r>
                      <a:r>
                        <a:rPr kumimoji="1" lang="ja-JP" altLang="en-US" sz="1400">
                          <a:solidFill>
                            <a:schemeClr val="tx1"/>
                          </a:solidFill>
                          <a:latin typeface="BIZ UDゴシック" panose="020B0400000000000000" pitchFamily="49" charset="-128"/>
                          <a:ea typeface="BIZ UDゴシック" panose="020B0400000000000000" pitchFamily="49" charset="-128"/>
                        </a:rPr>
                        <a:t>等による新技術の活用を検討</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在来工法におけるトンネルにおいては背面空洞調査の実施徹底</a:t>
                      </a:r>
                    </a:p>
                  </a:txBody>
                  <a:tcPr anchor="ctr"/>
                </a:tc>
                <a:extLst>
                  <a:ext uri="{0D108BD9-81ED-4DB2-BD59-A6C34878D82A}">
                    <a16:rowId xmlns:a16="http://schemas.microsoft.com/office/drawing/2014/main" val="3108726085"/>
                  </a:ext>
                </a:extLst>
              </a:tr>
              <a:tr h="478537">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extLst>
                  <a:ext uri="{0D108BD9-81ED-4DB2-BD59-A6C34878D82A}">
                    <a16:rowId xmlns:a16="http://schemas.microsoft.com/office/drawing/2014/main" val="2285486901"/>
                  </a:ext>
                </a:extLst>
              </a:tr>
              <a:tr h="0">
                <a:tc rowSpan="4">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〇</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indent="0">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panose="020B0400000000000000" pitchFamily="49" charset="-128"/>
                      </a:endParaRPr>
                    </a:p>
                    <a:p>
                      <a:pPr marL="0" indent="0">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panose="020B0400000000000000" pitchFamily="49" charset="-128"/>
                      </a:endParaRPr>
                    </a:p>
                  </a:txBody>
                  <a:tcPr/>
                </a:tc>
                <a:tc rowSpan="2">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将来の必要費用の確認</a:t>
                      </a:r>
                      <a:endParaRPr kumimoji="1" lang="en-US" altLang="ja-JP" sz="11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目標管理水準以下の施設が現存（</a:t>
                      </a:r>
                      <a:r>
                        <a:rPr kumimoji="1" lang="en-US" altLang="ja-JP" sz="1400">
                          <a:latin typeface="BIZ UDゴシック" panose="020B0400000000000000" pitchFamily="49" charset="-128"/>
                          <a:ea typeface="BIZ UDゴシック" panose="020B0400000000000000" pitchFamily="49" charset="-128"/>
                        </a:rPr>
                        <a:t>Ⅲ</a:t>
                      </a:r>
                      <a:r>
                        <a:rPr kumimoji="1" lang="ja-JP" altLang="en-US" sz="1400">
                          <a:latin typeface="BIZ UDゴシック" panose="020B0400000000000000" pitchFamily="49" charset="-128"/>
                          <a:ea typeface="BIZ UDゴシック" panose="020B0400000000000000" pitchFamily="49" charset="-128"/>
                        </a:rPr>
                        <a:t>判定２２％）今後も発生見込</a:t>
                      </a:r>
                      <a:endParaRPr kumimoji="1" lang="en-US" altLang="ja-JP" sz="1400">
                        <a:latin typeface="BIZ UDゴシック" panose="020B0400000000000000" pitchFamily="49" charset="-128"/>
                        <a:ea typeface="BIZ UDゴシック" panose="020B0400000000000000" pitchFamily="49" charset="-128"/>
                      </a:endParaRPr>
                    </a:p>
                  </a:txBody>
                  <a:tcPr/>
                </a:tc>
                <a:tc vMerge="1">
                  <a:txBody>
                    <a:bodyPr/>
                    <a:lstStyle/>
                    <a:p>
                      <a:pPr marL="182563" indent="-182563">
                        <a:spcAft>
                          <a:spcPts val="600"/>
                        </a:spcAft>
                        <a:buFont typeface="Arial" panose="020B0604020202020204" pitchFamily="34" charset="0"/>
                        <a:buChar char="•"/>
                      </a:pPr>
                      <a:endParaRPr kumimoji="1" lang="en-US" altLang="ja-JP" sz="140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補強</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履歴などの蓄積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補修・補強履歴が十分蓄積されていない</a:t>
                      </a:r>
                      <a:endParaRPr kumimoji="1" lang="en-US" altLang="ja-JP" sz="1400">
                        <a:latin typeface="BIZ UDゴシック" panose="020B0400000000000000" pitchFamily="49" charset="-128"/>
                        <a:ea typeface="BIZ UDゴシック" panose="020B0400000000000000" pitchFamily="49" charset="-128"/>
                      </a:endParaRPr>
                    </a:p>
                    <a:p>
                      <a:pPr marL="0" indent="0">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データ運用ルールの周知徹底（蓄積・活用）</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p>
                      <a:pPr marL="0" lvl="0" indent="0" algn="ctr" defTabSz="914377" rtl="0" eaLnBrk="1" latinLnBrk="0" hangingPunct="1">
                        <a:spcAft>
                          <a:spcPts val="0"/>
                        </a:spcAft>
                        <a:buFont typeface="Arial" panose="020B0604020202020204" pitchFamily="34" charset="0"/>
                        <a:buNone/>
                      </a:pPr>
                      <a:endPar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更新判定フローは使用実績が無く今後も使用予定が無いため廃止を検討</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554027095"/>
                  </a:ext>
                </a:extLst>
              </a:tr>
            </a:tbl>
          </a:graphicData>
        </a:graphic>
      </p:graphicFrame>
      <p:sp>
        <p:nvSpPr>
          <p:cNvPr id="4" name="正方形/長方形 3">
            <a:extLst>
              <a:ext uri="{FF2B5EF4-FFF2-40B4-BE49-F238E27FC236}">
                <a16:creationId xmlns:a16="http://schemas.microsoft.com/office/drawing/2014/main" id="{4CE73F5D-B8C7-D094-3E42-C04A5B9C43D0}"/>
              </a:ext>
            </a:extLst>
          </p:cNvPr>
          <p:cNvSpPr/>
          <p:nvPr/>
        </p:nvSpPr>
        <p:spPr>
          <a:xfrm>
            <a:off x="6679637" y="1358903"/>
            <a:ext cx="2196001" cy="533841"/>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A2D57269-99C2-2C1D-7073-7F6196A51124}"/>
              </a:ext>
            </a:extLst>
          </p:cNvPr>
          <p:cNvSpPr/>
          <p:nvPr/>
        </p:nvSpPr>
        <p:spPr>
          <a:xfrm>
            <a:off x="6679637" y="4613791"/>
            <a:ext cx="2196000" cy="792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52CA30CC-A9A3-4188-7858-D2AFC88D07BA}"/>
              </a:ext>
            </a:extLst>
          </p:cNvPr>
          <p:cNvGrpSpPr/>
          <p:nvPr/>
        </p:nvGrpSpPr>
        <p:grpSpPr>
          <a:xfrm>
            <a:off x="3694101" y="6377296"/>
            <a:ext cx="5255491" cy="307777"/>
            <a:chOff x="3962399" y="587609"/>
            <a:chExt cx="5255491" cy="307777"/>
          </a:xfrm>
        </p:grpSpPr>
        <p:sp>
          <p:nvSpPr>
            <p:cNvPr id="15" name="Text Box 5">
              <a:extLst>
                <a:ext uri="{FF2B5EF4-FFF2-40B4-BE49-F238E27FC236}">
                  <a16:creationId xmlns:a16="http://schemas.microsoft.com/office/drawing/2014/main" id="{C2EBD08C-2573-C878-6AF4-F02F6950C2FA}"/>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7B9F472B-B74D-DC3C-3F5A-3E7EE105905C}"/>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2475C1F-6B70-7008-39FA-52DBB0FD34A1}"/>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Box 5">
            <a:extLst>
              <a:ext uri="{FF2B5EF4-FFF2-40B4-BE49-F238E27FC236}">
                <a16:creationId xmlns:a16="http://schemas.microsoft.com/office/drawing/2014/main" id="{99CA9E5B-E176-DA12-DA72-2CA239CA0E79}"/>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トンネル</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spTree>
    <p:extLst>
      <p:ext uri="{BB962C8B-B14F-4D97-AF65-F5344CB8AC3E}">
        <p14:creationId xmlns:p14="http://schemas.microsoft.com/office/powerpoint/2010/main" val="162766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7</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－舗装－</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781C1FAE-6B44-E187-5C72-B5F63CB9AE46}"/>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舗装</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7" name="表 6">
            <a:extLst>
              <a:ext uri="{FF2B5EF4-FFF2-40B4-BE49-F238E27FC236}">
                <a16:creationId xmlns:a16="http://schemas.microsoft.com/office/drawing/2014/main" id="{18C055BA-4DEF-8D54-4193-7188131D6680}"/>
              </a:ext>
            </a:extLst>
          </p:cNvPr>
          <p:cNvGraphicFramePr>
            <a:graphicFrameLocks noGrp="1"/>
          </p:cNvGraphicFramePr>
          <p:nvPr>
            <p:extLst>
              <p:ext uri="{D42A27DB-BD31-4B8C-83A1-F6EECF244321}">
                <p14:modId xmlns:p14="http://schemas.microsoft.com/office/powerpoint/2010/main" val="2732846545"/>
              </p:ext>
            </p:extLst>
          </p:nvPr>
        </p:nvGraphicFramePr>
        <p:xfrm>
          <a:off x="287523" y="935142"/>
          <a:ext cx="8568954" cy="5376942"/>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val="1697429304"/>
                    </a:ext>
                  </a:extLst>
                </a:gridCol>
                <a:gridCol w="1980219">
                  <a:extLst>
                    <a:ext uri="{9D8B030D-6E8A-4147-A177-3AD203B41FA5}">
                      <a16:colId xmlns:a16="http://schemas.microsoft.com/office/drawing/2014/main" val="2068614768"/>
                    </a:ext>
                  </a:extLst>
                </a:gridCol>
                <a:gridCol w="540061">
                  <a:extLst>
                    <a:ext uri="{9D8B030D-6E8A-4147-A177-3AD203B41FA5}">
                      <a16:colId xmlns:a16="http://schemas.microsoft.com/office/drawing/2014/main" val="2687680640"/>
                    </a:ext>
                  </a:extLst>
                </a:gridCol>
                <a:gridCol w="2169893">
                  <a:extLst>
                    <a:ext uri="{9D8B030D-6E8A-4147-A177-3AD203B41FA5}">
                      <a16:colId xmlns:a16="http://schemas.microsoft.com/office/drawing/2014/main" val="2780177087"/>
                    </a:ext>
                  </a:extLst>
                </a:gridCol>
                <a:gridCol w="2222595">
                  <a:extLst>
                    <a:ext uri="{9D8B030D-6E8A-4147-A177-3AD203B41FA5}">
                      <a16:colId xmlns:a16="http://schemas.microsoft.com/office/drawing/2014/main" val="825654104"/>
                    </a:ext>
                  </a:extLst>
                </a:gridCol>
              </a:tblGrid>
              <a:tr h="437275">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440090">
                <a:tc rowSpan="3">
                  <a:txBody>
                    <a:bodyPr/>
                    <a:lstStyle/>
                    <a:p>
                      <a:pPr marL="179705" lvl="0" indent="-179705"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245" indent="-182245">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点検の効率化</a:t>
                      </a:r>
                    </a:p>
                  </a:txBody>
                  <a:tcPr/>
                </a:tc>
                <a:tc rowSpan="2">
                  <a:txBody>
                    <a:bodyPr/>
                    <a:lstStyle/>
                    <a:p>
                      <a:pPr marL="182245" indent="-182245">
                        <a:spcAft>
                          <a:spcPts val="600"/>
                        </a:spcAft>
                        <a:buFont typeface="Arial" panose="020B0604020202020204" pitchFamily="34" charset="0"/>
                        <a:buChar char="•"/>
                      </a:pPr>
                      <a:r>
                        <a:rPr kumimoji="1" lang="en-US" altLang="ja-JP" sz="1400">
                          <a:solidFill>
                            <a:schemeClr val="tx1"/>
                          </a:solidFill>
                          <a:latin typeface="BIZ UDゴシック" panose="020B0400000000000000" pitchFamily="49" charset="-128"/>
                          <a:ea typeface="BIZ UDゴシック"/>
                        </a:rPr>
                        <a:t>AI</a:t>
                      </a:r>
                      <a:r>
                        <a:rPr kumimoji="1" lang="ja-JP" altLang="en-US" sz="1400">
                          <a:solidFill>
                            <a:schemeClr val="tx1"/>
                          </a:solidFill>
                          <a:latin typeface="BIZ UDゴシック" panose="020B0400000000000000" pitchFamily="49" charset="-128"/>
                          <a:ea typeface="BIZ UDゴシック"/>
                        </a:rPr>
                        <a:t>等による新技術の活用を検討</a:t>
                      </a:r>
                      <a:endParaRPr kumimoji="1" lang="en-US" altLang="ja-JP" sz="1400">
                        <a:solidFill>
                          <a:schemeClr val="tx1"/>
                        </a:solidFill>
                        <a:latin typeface="BIZ UDゴシック" panose="020B0400000000000000" pitchFamily="49" charset="-128"/>
                        <a:ea typeface="BIZ UDゴシック"/>
                      </a:endParaRPr>
                    </a:p>
                    <a:p>
                      <a:pPr marL="182245" indent="-182245">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a:rPr>
                        <a:t>調査頻度の設定（重要路線</a:t>
                      </a:r>
                      <a:r>
                        <a:rPr kumimoji="1" lang="en-US" altLang="ja-JP" sz="1400">
                          <a:solidFill>
                            <a:schemeClr val="tx1"/>
                          </a:solidFill>
                          <a:latin typeface="BIZ UDゴシック" panose="020B0400000000000000" pitchFamily="49" charset="-128"/>
                          <a:ea typeface="BIZ UDゴシック"/>
                        </a:rPr>
                        <a:t>1</a:t>
                      </a:r>
                      <a:r>
                        <a:rPr kumimoji="1" lang="ja-JP" altLang="en-US" sz="1400">
                          <a:solidFill>
                            <a:schemeClr val="tx1"/>
                          </a:solidFill>
                          <a:latin typeface="BIZ UDゴシック" panose="020B0400000000000000" pitchFamily="49" charset="-128"/>
                          <a:ea typeface="BIZ UDゴシック"/>
                        </a:rPr>
                        <a:t>回</a:t>
                      </a:r>
                      <a:r>
                        <a:rPr kumimoji="1" lang="en-US" altLang="ja-JP" sz="1400">
                          <a:solidFill>
                            <a:schemeClr val="tx1"/>
                          </a:solidFill>
                          <a:latin typeface="BIZ UDゴシック" panose="020B0400000000000000" pitchFamily="49" charset="-128"/>
                          <a:ea typeface="BIZ UDゴシック"/>
                        </a:rPr>
                        <a:t>/3</a:t>
                      </a:r>
                      <a:r>
                        <a:rPr kumimoji="1" lang="ja-JP" altLang="en-US" sz="1400">
                          <a:solidFill>
                            <a:schemeClr val="tx1"/>
                          </a:solidFill>
                          <a:latin typeface="BIZ UDゴシック" panose="020B0400000000000000" pitchFamily="49" charset="-128"/>
                          <a:ea typeface="BIZ UDゴシック"/>
                        </a:rPr>
                        <a:t>年、山間部等</a:t>
                      </a:r>
                      <a:r>
                        <a:rPr kumimoji="1" lang="en-US" altLang="ja-JP" sz="1400">
                          <a:solidFill>
                            <a:schemeClr val="tx1"/>
                          </a:solidFill>
                          <a:latin typeface="BIZ UDゴシック" panose="020B0400000000000000" pitchFamily="49" charset="-128"/>
                          <a:ea typeface="BIZ UDゴシック"/>
                        </a:rPr>
                        <a:t>1</a:t>
                      </a:r>
                      <a:r>
                        <a:rPr kumimoji="1" lang="ja-JP" altLang="en-US" sz="1400">
                          <a:solidFill>
                            <a:schemeClr val="tx1"/>
                          </a:solidFill>
                          <a:latin typeface="BIZ UDゴシック" panose="020B0400000000000000" pitchFamily="49" charset="-128"/>
                          <a:ea typeface="BIZ UDゴシック"/>
                        </a:rPr>
                        <a:t>回</a:t>
                      </a:r>
                      <a:r>
                        <a:rPr kumimoji="1" lang="en-US" altLang="ja-JP" sz="1400">
                          <a:solidFill>
                            <a:schemeClr val="tx1"/>
                          </a:solidFill>
                          <a:latin typeface="BIZ UDゴシック" panose="020B0400000000000000" pitchFamily="49" charset="-128"/>
                          <a:ea typeface="BIZ UDゴシック"/>
                        </a:rPr>
                        <a:t>/10</a:t>
                      </a:r>
                      <a:r>
                        <a:rPr kumimoji="1" lang="ja-JP" altLang="en-US" sz="1400">
                          <a:solidFill>
                            <a:schemeClr val="tx1"/>
                          </a:solidFill>
                          <a:latin typeface="BIZ UDゴシック" panose="020B0400000000000000" pitchFamily="49" charset="-128"/>
                          <a:ea typeface="BIZ UDゴシック"/>
                        </a:rPr>
                        <a:t>年の調査頻度の見直し）</a:t>
                      </a:r>
                      <a:endParaRPr kumimoji="1" lang="en-US" altLang="ja-JP" sz="1400">
                        <a:solidFill>
                          <a:schemeClr val="tx1"/>
                        </a:solidFill>
                        <a:latin typeface="BIZ UDゴシック" panose="020B0400000000000000" pitchFamily="49" charset="-128"/>
                        <a:ea typeface="BIZ UDゴシック"/>
                      </a:endParaRPr>
                    </a:p>
                  </a:txBody>
                  <a:tcPr/>
                </a:tc>
                <a:extLst>
                  <a:ext uri="{0D108BD9-81ED-4DB2-BD59-A6C34878D82A}">
                    <a16:rowId xmlns:a16="http://schemas.microsoft.com/office/drawing/2014/main" val="171147564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〇</a:t>
                      </a: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ー</a:t>
                      </a:r>
                      <a:endParaRPr kumimoji="1" lang="en-US" altLang="ja-JP" sz="1400">
                        <a:latin typeface="BIZ UDゴシック" panose="020B0400000000000000" pitchFamily="49" charset="-128"/>
                        <a:ea typeface="BIZ UDゴシック" panose="020B0400000000000000" pitchFamily="49" charset="-128"/>
                      </a:endParaRPr>
                    </a:p>
                    <a:p>
                      <a:pPr marL="0" indent="0">
                        <a:spcAft>
                          <a:spcPts val="600"/>
                        </a:spcAft>
                        <a:buFont typeface="Arial" panose="020B0604020202020204" pitchFamily="34" charset="0"/>
                        <a:buNone/>
                      </a:pPr>
                      <a:endParaRPr kumimoji="1" lang="en-US"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vMerge="1">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p>
                  </a:txBody>
                  <a:tcPr/>
                </a:tc>
                <a:extLst>
                  <a:ext uri="{0D108BD9-81ED-4DB2-BD59-A6C34878D82A}">
                    <a16:rowId xmlns:a16="http://schemas.microsoft.com/office/drawing/2014/main" val="3108726085"/>
                  </a:ext>
                </a:extLst>
              </a:tr>
              <a:tr h="467806">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ー</a:t>
                      </a: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285486901"/>
                  </a:ext>
                </a:extLst>
              </a:tr>
              <a:tr h="0">
                <a:tc rowSpan="4">
                  <a:txBody>
                    <a:bodyPr/>
                    <a:lstStyle/>
                    <a:p>
                      <a:pPr marL="179705" marR="0" lvl="0" indent="-179705"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245" indent="-182245">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a:rPr>
                        <a:t>最低限の水準</a:t>
                      </a:r>
                      <a:r>
                        <a:rPr kumimoji="1" lang="en-US" altLang="ja-JP" sz="1400">
                          <a:latin typeface="BIZ UDゴシック" panose="020B0400000000000000" pitchFamily="49" charset="-128"/>
                          <a:ea typeface="BIZ UDゴシック"/>
                        </a:rPr>
                        <a:t>(MCI3)</a:t>
                      </a:r>
                      <a:r>
                        <a:rPr kumimoji="1" lang="ja-JP" altLang="en-US" sz="1400">
                          <a:latin typeface="BIZ UDゴシック" panose="020B0400000000000000" pitchFamily="49" charset="-128"/>
                          <a:ea typeface="BIZ UDゴシック"/>
                        </a:rPr>
                        <a:t>未満</a:t>
                      </a:r>
                      <a:r>
                        <a:rPr kumimoji="1" lang="ja-JP" altLang="en-US" sz="1400">
                          <a:solidFill>
                            <a:schemeClr val="tx1"/>
                          </a:solidFill>
                          <a:latin typeface="BIZ UDゴシック" panose="020B0400000000000000" pitchFamily="49" charset="-128"/>
                          <a:ea typeface="BIZ UDゴシック"/>
                        </a:rPr>
                        <a:t>が現存。最低水準を維持するため、</a:t>
                      </a:r>
                      <a:r>
                        <a:rPr kumimoji="1" lang="ja-JP" altLang="en-US" sz="1400">
                          <a:latin typeface="BIZ UDゴシック" panose="020B0400000000000000" pitchFamily="49" charset="-128"/>
                          <a:ea typeface="BIZ UDゴシック"/>
                        </a:rPr>
                        <a:t>重点化指標が十分機能していない</a:t>
                      </a:r>
                    </a:p>
                  </a:txBody>
                  <a:tcPr/>
                </a:tc>
                <a:tc rowSpan="2">
                  <a:txBody>
                    <a:bodyPr/>
                    <a:lstStyle/>
                    <a:p>
                      <a:pPr marL="182245" marR="0" lvl="0" indent="-18224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最低限の水準</a:t>
                      </a:r>
                      <a:r>
                        <a:rPr kumimoji="1" lang="en-US" altLang="ja-JP" sz="1400">
                          <a:solidFill>
                            <a:schemeClr val="tx1"/>
                          </a:solidFill>
                          <a:latin typeface="BIZ UDゴシック" panose="020B0400000000000000" pitchFamily="49" charset="-128"/>
                          <a:ea typeface="BIZ UDゴシック" panose="020B0400000000000000" pitchFamily="49" charset="-128"/>
                        </a:rPr>
                        <a:t>(MCI3)</a:t>
                      </a:r>
                      <a:r>
                        <a:rPr kumimoji="1" lang="ja-JP" altLang="en-US" sz="1400">
                          <a:solidFill>
                            <a:schemeClr val="tx1"/>
                          </a:solidFill>
                          <a:latin typeface="BIZ UDゴシック" panose="020B0400000000000000" pitchFamily="49" charset="-128"/>
                          <a:ea typeface="BIZ UDゴシック" panose="020B0400000000000000" pitchFamily="49" charset="-128"/>
                        </a:rPr>
                        <a:t>未満が現存していることを踏まえ優先度を上げた計画の立案</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245" marR="0" lvl="0" indent="-18224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solidFill>
                            <a:schemeClr val="tx1"/>
                          </a:solidFill>
                          <a:latin typeface="BIZ UDゴシック" panose="020B0400000000000000" pitchFamily="49" charset="-128"/>
                          <a:ea typeface="BIZ UDゴシック" panose="020B0400000000000000" pitchFamily="49" charset="-128"/>
                        </a:rPr>
                        <a:t>重点化指標の見直し</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245" marR="0" lvl="0" indent="-182245"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latin typeface="BIZ UDゴシック" panose="020B0400000000000000" pitchFamily="49" charset="-128"/>
                          <a:ea typeface="BIZ UDゴシック" panose="020B0400000000000000" pitchFamily="49" charset="-128"/>
                        </a:rPr>
                        <a:t>将来の必要費用の確認</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a:cs typeface="+mn-cs"/>
                        </a:rPr>
                        <a:t>△</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a:cs typeface="+mn-cs"/>
                      </a:endParaRPr>
                    </a:p>
                  </a:txBody>
                  <a:tcPr/>
                </a:tc>
                <a:tc>
                  <a:txBody>
                    <a:bodyPr/>
                    <a:lstStyle/>
                    <a:p>
                      <a:pPr marL="182245" indent="-182245">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a:rPr>
                        <a:t>目標管理水準以下が多く現存（</a:t>
                      </a:r>
                      <a:r>
                        <a:rPr kumimoji="1" lang="en-US" altLang="zh-TW" sz="1400">
                          <a:latin typeface="BIZ UDゴシック" panose="020B0400000000000000" pitchFamily="49" charset="-128"/>
                          <a:ea typeface="BIZ UDゴシック"/>
                        </a:rPr>
                        <a:t>MCI</a:t>
                      </a:r>
                      <a:r>
                        <a:rPr kumimoji="1" lang="zh-TW" altLang="en-US" sz="1400">
                          <a:latin typeface="BIZ UDゴシック" panose="020B0400000000000000" pitchFamily="49" charset="-128"/>
                          <a:ea typeface="BIZ UDゴシック"/>
                        </a:rPr>
                        <a:t>３未満約</a:t>
                      </a:r>
                      <a:r>
                        <a:rPr kumimoji="1" lang="en-US" altLang="zh-TW" sz="1400">
                          <a:latin typeface="BIZ UDゴシック" panose="020B0400000000000000" pitchFamily="49" charset="-128"/>
                          <a:ea typeface="BIZ UDゴシック"/>
                        </a:rPr>
                        <a:t>5</a:t>
                      </a:r>
                      <a:r>
                        <a:rPr kumimoji="1" lang="zh-TW" altLang="en-US" sz="1400">
                          <a:latin typeface="BIZ UDゴシック" panose="020B0400000000000000" pitchFamily="49" charset="-128"/>
                          <a:ea typeface="BIZ UDゴシック"/>
                        </a:rPr>
                        <a:t>％</a:t>
                      </a:r>
                      <a:r>
                        <a:rPr kumimoji="1" lang="ja-JP" altLang="en-US" sz="1400">
                          <a:latin typeface="BIZ UDゴシック" panose="020B0400000000000000" pitchFamily="49" charset="-128"/>
                          <a:ea typeface="BIZ UDゴシック"/>
                        </a:rPr>
                        <a:t>）今後も増加見込</a:t>
                      </a:r>
                      <a:endParaRPr kumimoji="1" lang="en-US" altLang="ja-JP" sz="1400">
                        <a:latin typeface="BIZ UDゴシック" panose="020B0400000000000000" pitchFamily="49" charset="-128"/>
                        <a:ea typeface="BIZ UDゴシック"/>
                      </a:endParaRPr>
                    </a:p>
                  </a:txBody>
                  <a:tcPr/>
                </a:tc>
                <a:tc vMerge="1">
                  <a:txBody>
                    <a:bodyPr/>
                    <a:lstStyle/>
                    <a:p>
                      <a:endParaRPr/>
                    </a:p>
                  </a:txBody>
                  <a:tcP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補強</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履歴などの蓄積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182245" indent="-182245">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補修・補強履歴が十分蓄積されていない</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245" indent="-182245">
                        <a:spcAft>
                          <a:spcPts val="600"/>
                        </a:spcAft>
                        <a:buFont typeface="Arial" panose="020B0604020202020204" pitchFamily="34" charset="0"/>
                        <a:buChar char="•"/>
                      </a:pP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245" indent="-182245">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データ運用ルールの周知徹底（蓄積・活用）</a:t>
                      </a: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ts val="2200"/>
                        </a:lnSpc>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554027095"/>
                  </a:ext>
                </a:extLst>
              </a:tr>
            </a:tbl>
          </a:graphicData>
        </a:graphic>
      </p:graphicFrame>
      <p:sp>
        <p:nvSpPr>
          <p:cNvPr id="4" name="正方形/長方形 3">
            <a:extLst>
              <a:ext uri="{FF2B5EF4-FFF2-40B4-BE49-F238E27FC236}">
                <a16:creationId xmlns:a16="http://schemas.microsoft.com/office/drawing/2014/main" id="{C2F87237-1CE0-E48F-B11C-EFB47190C6A6}"/>
              </a:ext>
            </a:extLst>
          </p:cNvPr>
          <p:cNvSpPr/>
          <p:nvPr/>
        </p:nvSpPr>
        <p:spPr>
          <a:xfrm>
            <a:off x="6632770" y="5193353"/>
            <a:ext cx="2232000" cy="792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2841EED-DD26-39DD-B34A-1075EB9108C9}"/>
              </a:ext>
            </a:extLst>
          </p:cNvPr>
          <p:cNvSpPr/>
          <p:nvPr/>
        </p:nvSpPr>
        <p:spPr>
          <a:xfrm>
            <a:off x="6634100" y="1897608"/>
            <a:ext cx="2229340" cy="936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5A5B8EB3-82AC-AA0E-7D05-606879C1F562}"/>
              </a:ext>
            </a:extLst>
          </p:cNvPr>
          <p:cNvGrpSpPr/>
          <p:nvPr/>
        </p:nvGrpSpPr>
        <p:grpSpPr>
          <a:xfrm>
            <a:off x="3675629" y="6460422"/>
            <a:ext cx="5255491" cy="307777"/>
            <a:chOff x="3962399" y="587609"/>
            <a:chExt cx="5255491" cy="307777"/>
          </a:xfrm>
        </p:grpSpPr>
        <p:sp>
          <p:nvSpPr>
            <p:cNvPr id="17" name="Text Box 5">
              <a:extLst>
                <a:ext uri="{FF2B5EF4-FFF2-40B4-BE49-F238E27FC236}">
                  <a16:creationId xmlns:a16="http://schemas.microsoft.com/office/drawing/2014/main" id="{EF8CB9DF-9088-110A-C9FD-AD448C261174}"/>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3F500CBD-769C-7B54-6DE2-5546FA7D55DC}"/>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5B2CC6B-70DF-48D9-F289-98B3BF6DE2DA}"/>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a:extLst>
              <a:ext uri="{FF2B5EF4-FFF2-40B4-BE49-F238E27FC236}">
                <a16:creationId xmlns:a16="http://schemas.microsoft.com/office/drawing/2014/main" id="{5DC8F84B-60C2-6B16-FC68-60AC7DA676F0}"/>
              </a:ext>
            </a:extLst>
          </p:cNvPr>
          <p:cNvSpPr/>
          <p:nvPr/>
        </p:nvSpPr>
        <p:spPr>
          <a:xfrm>
            <a:off x="1936505" y="3282587"/>
            <a:ext cx="6919972" cy="1213213"/>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6217ABB-628A-F37E-3B7B-F6F7C41EA30D}"/>
              </a:ext>
            </a:extLst>
          </p:cNvPr>
          <p:cNvSpPr/>
          <p:nvPr/>
        </p:nvSpPr>
        <p:spPr>
          <a:xfrm>
            <a:off x="6634903" y="1356026"/>
            <a:ext cx="2232000" cy="504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136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8</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60324" y="60325"/>
            <a:ext cx="7789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－その他（横断歩道橋）－</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781C1FAE-6B44-E187-5C72-B5F63CB9AE46}"/>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その他（横断歩道橋）</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7" name="表 6">
            <a:extLst>
              <a:ext uri="{FF2B5EF4-FFF2-40B4-BE49-F238E27FC236}">
                <a16:creationId xmlns:a16="http://schemas.microsoft.com/office/drawing/2014/main" id="{E3FF28D6-85EF-C915-CAE4-836FD55D1237}"/>
              </a:ext>
            </a:extLst>
          </p:cNvPr>
          <p:cNvGraphicFramePr>
            <a:graphicFrameLocks noGrp="1"/>
          </p:cNvGraphicFramePr>
          <p:nvPr>
            <p:extLst>
              <p:ext uri="{D42A27DB-BD31-4B8C-83A1-F6EECF244321}">
                <p14:modId xmlns:p14="http://schemas.microsoft.com/office/powerpoint/2010/main" val="3111843255"/>
              </p:ext>
            </p:extLst>
          </p:nvPr>
        </p:nvGraphicFramePr>
        <p:xfrm>
          <a:off x="247775" y="1110879"/>
          <a:ext cx="8661922" cy="4422881"/>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697429304"/>
                    </a:ext>
                  </a:extLst>
                </a:gridCol>
                <a:gridCol w="1816296">
                  <a:extLst>
                    <a:ext uri="{9D8B030D-6E8A-4147-A177-3AD203B41FA5}">
                      <a16:colId xmlns:a16="http://schemas.microsoft.com/office/drawing/2014/main" val="2068614768"/>
                    </a:ext>
                  </a:extLst>
                </a:gridCol>
                <a:gridCol w="555811">
                  <a:extLst>
                    <a:ext uri="{9D8B030D-6E8A-4147-A177-3AD203B41FA5}">
                      <a16:colId xmlns:a16="http://schemas.microsoft.com/office/drawing/2014/main" val="2687680640"/>
                    </a:ext>
                  </a:extLst>
                </a:gridCol>
                <a:gridCol w="2329815">
                  <a:extLst>
                    <a:ext uri="{9D8B030D-6E8A-4147-A177-3AD203B41FA5}">
                      <a16:colId xmlns:a16="http://schemas.microsoft.com/office/drawing/2014/main" val="2780177087"/>
                    </a:ext>
                  </a:extLst>
                </a:gridCol>
                <a:gridCol w="2232000">
                  <a:extLst>
                    <a:ext uri="{9D8B030D-6E8A-4147-A177-3AD203B41FA5}">
                      <a16:colId xmlns:a16="http://schemas.microsoft.com/office/drawing/2014/main" val="825654104"/>
                    </a:ext>
                  </a:extLst>
                </a:gridCol>
              </a:tblGrid>
              <a:tr h="450242">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0">
                <a:tc rowSpan="3">
                  <a:txBody>
                    <a:bodyPr/>
                    <a:lstStyle/>
                    <a:p>
                      <a:pPr marL="180000" lvl="0" indent="-18000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tx1"/>
                          </a:solidFill>
                          <a:effectLst/>
                          <a:latin typeface="BIZ UDゴシック" panose="020B0400000000000000" pitchFamily="49" charset="-128"/>
                          <a:ea typeface="BIZ UDゴシック" panose="020B0400000000000000" pitchFamily="49" charset="-128"/>
                          <a:cs typeface="+mn-cs"/>
                        </a:rPr>
                        <a:t>〇</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点検の効率化</a:t>
                      </a:r>
                    </a:p>
                  </a:txBody>
                  <a:tcPr/>
                </a:tc>
                <a:tc>
                  <a:txBody>
                    <a:bodyPr/>
                    <a:lstStyle/>
                    <a:p>
                      <a:pPr marL="182563" indent="-182563">
                        <a:spcAft>
                          <a:spcPts val="600"/>
                        </a:spcAft>
                        <a:buFont typeface="Arial" panose="020B0604020202020204" pitchFamily="34" charset="0"/>
                        <a:buChar char="•"/>
                      </a:pPr>
                      <a:r>
                        <a:rPr kumimoji="1" lang="en-US" altLang="ja-JP" sz="1400">
                          <a:solidFill>
                            <a:schemeClr val="tx1"/>
                          </a:solidFill>
                          <a:latin typeface="BIZ UDゴシック" panose="020B0400000000000000" pitchFamily="49" charset="-128"/>
                          <a:ea typeface="BIZ UDゴシック" panose="020B0400000000000000" pitchFamily="49" charset="-128"/>
                        </a:rPr>
                        <a:t>AI</a:t>
                      </a:r>
                      <a:r>
                        <a:rPr kumimoji="1" lang="ja-JP" altLang="en-US" sz="1400">
                          <a:solidFill>
                            <a:schemeClr val="tx1"/>
                          </a:solidFill>
                          <a:latin typeface="BIZ UDゴシック" panose="020B0400000000000000" pitchFamily="49" charset="-128"/>
                          <a:ea typeface="BIZ UDゴシック" panose="020B0400000000000000" pitchFamily="49" charset="-128"/>
                        </a:rPr>
                        <a:t>等による新技術の活用を検討</a:t>
                      </a:r>
                    </a:p>
                  </a:txBody>
                  <a:tcPr/>
                </a:tc>
                <a:extLst>
                  <a:ext uri="{0D108BD9-81ED-4DB2-BD59-A6C34878D82A}">
                    <a16:rowId xmlns:a16="http://schemas.microsoft.com/office/drawing/2014/main" val="1711475648"/>
                  </a:ext>
                </a:extLst>
              </a:tr>
              <a:tr h="435823">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不可視部分の点検入</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tx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p>
                  </a:txBody>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extLst>
                  <a:ext uri="{0D108BD9-81ED-4DB2-BD59-A6C34878D82A}">
                    <a16:rowId xmlns:a16="http://schemas.microsoft.com/office/drawing/2014/main" val="3108726085"/>
                  </a:ext>
                </a:extLst>
              </a:tr>
              <a:tr h="504056">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tx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extLst>
                  <a:ext uri="{0D108BD9-81ED-4DB2-BD59-A6C34878D82A}">
                    <a16:rowId xmlns:a16="http://schemas.microsoft.com/office/drawing/2014/main" val="2285486901"/>
                  </a:ext>
                </a:extLst>
              </a:tr>
              <a:tr h="0">
                <a:tc rowSpan="4">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p>
                      <a:pPr marL="0" indent="0">
                        <a:spcAft>
                          <a:spcPts val="600"/>
                        </a:spcAft>
                        <a:buFont typeface="Arial" panose="020B0604020202020204" pitchFamily="34" charset="0"/>
                        <a:buNone/>
                      </a:pPr>
                      <a:endParaRPr kumimoji="1" lang="ja-JP" altLang="en-US" sz="1400">
                        <a:latin typeface="BIZ UDゴシック" panose="020B0400000000000000" pitchFamily="49" charset="-128"/>
                        <a:ea typeface="BIZ UDゴシック" panose="020B0400000000000000" pitchFamily="49" charset="-128"/>
                      </a:endParaRPr>
                    </a:p>
                  </a:txBody>
                  <a:tcPr/>
                </a:tc>
                <a:tc rowSpan="2">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latin typeface="BIZ UDゴシック" panose="020B0400000000000000" pitchFamily="49" charset="-128"/>
                          <a:ea typeface="BIZ UDゴシック" panose="020B0400000000000000" pitchFamily="49" charset="-128"/>
                        </a:rPr>
                        <a:t>将来の必要費用の確認</a:t>
                      </a:r>
                      <a:endParaRPr kumimoji="1" lang="en-US" altLang="ja-JP" sz="11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目標管理水準以下の施設が現存（</a:t>
                      </a:r>
                      <a:r>
                        <a:rPr kumimoji="1" lang="en-US" altLang="ja-JP" sz="1400">
                          <a:latin typeface="BIZ UDゴシック" panose="020B0400000000000000" pitchFamily="49" charset="-128"/>
                          <a:ea typeface="BIZ UDゴシック" panose="020B0400000000000000" pitchFamily="49" charset="-128"/>
                        </a:rPr>
                        <a:t>Ⅲ</a:t>
                      </a:r>
                      <a:r>
                        <a:rPr kumimoji="1" lang="ja-JP" altLang="en-US" sz="1400">
                          <a:latin typeface="BIZ UDゴシック" panose="020B0400000000000000" pitchFamily="49" charset="-128"/>
                          <a:ea typeface="BIZ UDゴシック" panose="020B0400000000000000" pitchFamily="49" charset="-128"/>
                        </a:rPr>
                        <a:t>判定</a:t>
                      </a:r>
                      <a:r>
                        <a:rPr kumimoji="1" lang="en-US" altLang="ja-JP" sz="1400">
                          <a:latin typeface="BIZ UDゴシック" panose="020B0400000000000000" pitchFamily="49" charset="-128"/>
                          <a:ea typeface="BIZ UDゴシック" panose="020B0400000000000000" pitchFamily="49" charset="-128"/>
                        </a:rPr>
                        <a:t>8</a:t>
                      </a:r>
                      <a:r>
                        <a:rPr kumimoji="1" lang="ja-JP" altLang="en-US" sz="1400">
                          <a:latin typeface="BIZ UDゴシック" panose="020B0400000000000000" pitchFamily="49" charset="-128"/>
                          <a:ea typeface="BIZ UDゴシック" panose="020B0400000000000000" pitchFamily="49" charset="-128"/>
                        </a:rPr>
                        <a:t>％）</a:t>
                      </a:r>
                    </a:p>
                    <a:p>
                      <a:pPr marL="0" indent="0">
                        <a:spcAft>
                          <a:spcPts val="600"/>
                        </a:spcAft>
                        <a:buFont typeface="Arial" panose="020B0604020202020204" pitchFamily="34" charset="0"/>
                        <a:buNone/>
                      </a:pPr>
                      <a:endParaRPr kumimoji="1" lang="en-US" altLang="ja-JP" sz="1400">
                        <a:latin typeface="BIZ UDゴシック" panose="020B0400000000000000" pitchFamily="49" charset="-128"/>
                        <a:ea typeface="BIZ UDゴシック" panose="020B0400000000000000" pitchFamily="49" charset="-128"/>
                      </a:endParaRPr>
                    </a:p>
                  </a:txBody>
                  <a:tcPr/>
                </a:tc>
                <a:tc vMerge="1">
                  <a:txBody>
                    <a:bodyPr/>
                    <a:lstStyle/>
                    <a:p>
                      <a:pPr marL="182563" indent="-182563">
                        <a:spcAft>
                          <a:spcPts val="600"/>
                        </a:spcAft>
                        <a:buFont typeface="Arial" panose="020B0604020202020204" pitchFamily="34" charset="0"/>
                        <a:buChar char="•"/>
                      </a:pPr>
                      <a:endParaRPr kumimoji="1" lang="en-US" altLang="ja-JP" sz="140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4076970444"/>
                  </a:ext>
                </a:extLst>
              </a:tr>
              <a:tr h="277633">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補強履</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補修・補強履歴が十分蓄積されていない</a:t>
                      </a:r>
                      <a:endParaRPr kumimoji="1" lang="en-US" altLang="ja-JP" sz="1400">
                        <a:latin typeface="BIZ UDゴシック" panose="020B0400000000000000" pitchFamily="49" charset="-128"/>
                        <a:ea typeface="BIZ UDゴシック" panose="020B0400000000000000" pitchFamily="49" charset="-128"/>
                      </a:endParaRPr>
                    </a:p>
                    <a:p>
                      <a:pPr marL="182563" indent="-182563">
                        <a:spcAft>
                          <a:spcPts val="600"/>
                        </a:spcAft>
                        <a:buFont typeface="Arial" panose="020B0604020202020204" pitchFamily="34" charset="0"/>
                        <a:buChar char="•"/>
                      </a:pP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latin typeface="BIZ UDゴシック" panose="020B0400000000000000" pitchFamily="49" charset="-128"/>
                          <a:ea typeface="BIZ UDゴシック" panose="020B0400000000000000" pitchFamily="49" charset="-128"/>
                        </a:rPr>
                        <a:t>データ運用ルールの周知徹底（蓄積・活用）</a:t>
                      </a:r>
                      <a:endParaRPr kumimoji="1" lang="en-US" altLang="ja-JP" sz="14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kern="1200">
                          <a:solidFill>
                            <a:schemeClr val="dk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p>
                  </a:txBody>
                  <a:tcPr/>
                </a:tc>
                <a:extLst>
                  <a:ext uri="{0D108BD9-81ED-4DB2-BD59-A6C34878D82A}">
                    <a16:rowId xmlns:a16="http://schemas.microsoft.com/office/drawing/2014/main" val="3554027095"/>
                  </a:ext>
                </a:extLst>
              </a:tr>
            </a:tbl>
          </a:graphicData>
        </a:graphic>
      </p:graphicFrame>
      <p:sp>
        <p:nvSpPr>
          <p:cNvPr id="4" name="正方形/長方形 3">
            <a:extLst>
              <a:ext uri="{FF2B5EF4-FFF2-40B4-BE49-F238E27FC236}">
                <a16:creationId xmlns:a16="http://schemas.microsoft.com/office/drawing/2014/main" id="{86813CF1-C846-A3B2-E3E4-D0B961CAFCF7}"/>
              </a:ext>
            </a:extLst>
          </p:cNvPr>
          <p:cNvSpPr/>
          <p:nvPr/>
        </p:nvSpPr>
        <p:spPr>
          <a:xfrm>
            <a:off x="6666885" y="1567701"/>
            <a:ext cx="2229340" cy="504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3ED5A972-B4D7-EB5B-C730-76ADFCB1277F}"/>
              </a:ext>
            </a:extLst>
          </p:cNvPr>
          <p:cNvSpPr/>
          <p:nvPr/>
        </p:nvSpPr>
        <p:spPr>
          <a:xfrm>
            <a:off x="6677697" y="4436168"/>
            <a:ext cx="2232000" cy="792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37321608-8313-2CD1-9EFF-870300D38D7D}"/>
              </a:ext>
            </a:extLst>
          </p:cNvPr>
          <p:cNvGrpSpPr/>
          <p:nvPr/>
        </p:nvGrpSpPr>
        <p:grpSpPr>
          <a:xfrm>
            <a:off x="3731045" y="5564502"/>
            <a:ext cx="5255491" cy="307777"/>
            <a:chOff x="3962399" y="587609"/>
            <a:chExt cx="5255491" cy="307777"/>
          </a:xfrm>
        </p:grpSpPr>
        <p:sp>
          <p:nvSpPr>
            <p:cNvPr id="14" name="Text Box 5">
              <a:extLst>
                <a:ext uri="{FF2B5EF4-FFF2-40B4-BE49-F238E27FC236}">
                  <a16:creationId xmlns:a16="http://schemas.microsoft.com/office/drawing/2014/main" id="{3C900F34-7260-0377-D649-20D819D1A857}"/>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62FC29C5-7019-9C28-00E6-0A8AF2B9DFDB}"/>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C8F3495-0BA9-D0A8-1585-A5A0E9E1F2D6}"/>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7192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CE58-8A22-C080-E7C7-54139BD275D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FDBDDB-CDA3-69BB-A282-EB9334B809BE}"/>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9</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E0EF8D5D-3086-7DFF-E215-A27085F90927}"/>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895907D6-5148-5C96-2D99-D17225B26129}"/>
              </a:ext>
            </a:extLst>
          </p:cNvPr>
          <p:cNvSpPr>
            <a:spLocks noChangeArrowheads="1"/>
          </p:cNvSpPr>
          <p:nvPr/>
        </p:nvSpPr>
        <p:spPr bwMode="auto">
          <a:xfrm>
            <a:off x="60324" y="60325"/>
            <a:ext cx="7390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　１）第１回部会における課題認識・論点 －その他（道路法面）－</a:t>
            </a:r>
            <a:endParaRPr lang="en-US" altLang="ja-JP" b="1">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781C1FAE-6B44-E187-5C72-B5F63CB9AE46}"/>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その他（道路法面）</a:t>
            </a:r>
            <a:r>
              <a:rPr lang="en-US" altLang="ja-JP" sz="16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7" name="表 6">
            <a:extLst>
              <a:ext uri="{FF2B5EF4-FFF2-40B4-BE49-F238E27FC236}">
                <a16:creationId xmlns:a16="http://schemas.microsoft.com/office/drawing/2014/main" id="{BA713024-1EF3-8FCC-1169-D31A9769D537}"/>
              </a:ext>
            </a:extLst>
          </p:cNvPr>
          <p:cNvGraphicFramePr>
            <a:graphicFrameLocks noGrp="1"/>
          </p:cNvGraphicFramePr>
          <p:nvPr/>
        </p:nvGraphicFramePr>
        <p:xfrm>
          <a:off x="287523" y="1012617"/>
          <a:ext cx="8568954" cy="5537401"/>
        </p:xfrm>
        <a:graphic>
          <a:graphicData uri="http://schemas.openxmlformats.org/drawingml/2006/table">
            <a:tbl>
              <a:tblPr firstRow="1" bandRow="1">
                <a:tableStyleId>{5C22544A-7EE6-4342-B048-85BDC9FD1C3A}</a:tableStyleId>
              </a:tblPr>
              <a:tblGrid>
                <a:gridCol w="1620181">
                  <a:extLst>
                    <a:ext uri="{9D8B030D-6E8A-4147-A177-3AD203B41FA5}">
                      <a16:colId xmlns:a16="http://schemas.microsoft.com/office/drawing/2014/main" val="1697429304"/>
                    </a:ext>
                  </a:extLst>
                </a:gridCol>
                <a:gridCol w="1944216">
                  <a:extLst>
                    <a:ext uri="{9D8B030D-6E8A-4147-A177-3AD203B41FA5}">
                      <a16:colId xmlns:a16="http://schemas.microsoft.com/office/drawing/2014/main" val="2068614768"/>
                    </a:ext>
                  </a:extLst>
                </a:gridCol>
                <a:gridCol w="612069">
                  <a:extLst>
                    <a:ext uri="{9D8B030D-6E8A-4147-A177-3AD203B41FA5}">
                      <a16:colId xmlns:a16="http://schemas.microsoft.com/office/drawing/2014/main" val="2687680640"/>
                    </a:ext>
                  </a:extLst>
                </a:gridCol>
                <a:gridCol w="2196243">
                  <a:extLst>
                    <a:ext uri="{9D8B030D-6E8A-4147-A177-3AD203B41FA5}">
                      <a16:colId xmlns:a16="http://schemas.microsoft.com/office/drawing/2014/main" val="2780177087"/>
                    </a:ext>
                  </a:extLst>
                </a:gridCol>
                <a:gridCol w="2196245">
                  <a:extLst>
                    <a:ext uri="{9D8B030D-6E8A-4147-A177-3AD203B41FA5}">
                      <a16:colId xmlns:a16="http://schemas.microsoft.com/office/drawing/2014/main" val="825654104"/>
                    </a:ext>
                  </a:extLst>
                </a:gridCol>
              </a:tblGrid>
              <a:tr h="449147">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622505">
                <a:tc rowSpan="3">
                  <a:txBody>
                    <a:bodyPr/>
                    <a:lstStyle/>
                    <a:p>
                      <a:pPr marL="180000" lvl="0" indent="-18000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〇</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点検の効率化</a:t>
                      </a: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新技術の活用を検討</a:t>
                      </a:r>
                    </a:p>
                  </a:txBody>
                  <a:tcPr/>
                </a:tc>
                <a:extLst>
                  <a:ext uri="{0D108BD9-81ED-4DB2-BD59-A6C34878D82A}">
                    <a16:rowId xmlns:a16="http://schemas.microsoft.com/office/drawing/2014/main" val="1711475648"/>
                  </a:ext>
                </a:extLst>
              </a:tr>
              <a:tr h="563159">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ja-JP" sz="1400" kern="120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p>
                  </a:txBody>
                  <a:tcPr/>
                </a:tc>
                <a:extLst>
                  <a:ext uri="{0D108BD9-81ED-4DB2-BD59-A6C34878D82A}">
                    <a16:rowId xmlns:a16="http://schemas.microsoft.com/office/drawing/2014/main" val="3108726085"/>
                  </a:ext>
                </a:extLst>
              </a:tr>
              <a:tr h="588969">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en-US" altLang="ja-JP"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lvl="0" indent="0" algn="ctr" defTabSz="914377" rtl="0" eaLnBrk="1" latinLnBrk="0" hangingPunct="1">
                        <a:spcAft>
                          <a:spcPts val="0"/>
                        </a:spcAft>
                        <a:buFont typeface="Arial" panose="020B0604020202020204" pitchFamily="34" charset="0"/>
                        <a:buNone/>
                      </a:pPr>
                      <a:r>
                        <a:rPr kumimoji="1" lang="ja-JP" altLang="en-US" sz="1400" kern="1200">
                          <a:solidFill>
                            <a:schemeClr val="tx1"/>
                          </a:solidFill>
                          <a:effectLst/>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p>
                  </a:txBody>
                  <a:tcPr/>
                </a:tc>
                <a:extLst>
                  <a:ext uri="{0D108BD9-81ED-4DB2-BD59-A6C34878D82A}">
                    <a16:rowId xmlns:a16="http://schemas.microsoft.com/office/drawing/2014/main" val="2285486901"/>
                  </a:ext>
                </a:extLst>
              </a:tr>
              <a:tr h="0">
                <a:tc rowSpan="4">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重点化指標に</a:t>
                      </a:r>
                      <a:r>
                        <a:rPr kumimoji="1" lang="ja-JP" altLang="en-US" sz="1400">
                          <a:solidFill>
                            <a:schemeClr val="tx1"/>
                          </a:solidFill>
                          <a:latin typeface="BIZ UDゴシック" panose="020B0400000000000000" pitchFamily="49" charset="-128"/>
                          <a:ea typeface="BIZ UDゴシック" panose="020B0400000000000000" pitchFamily="49" charset="-128"/>
                        </a:rPr>
                        <a:t>基づき対策</a:t>
                      </a:r>
                      <a:r>
                        <a:rPr kumimoji="1" lang="ja-JP" altLang="en-US" sz="1400">
                          <a:latin typeface="BIZ UDゴシック" panose="020B0400000000000000" pitchFamily="49" charset="-128"/>
                          <a:ea typeface="BIZ UDゴシック" panose="020B0400000000000000" pitchFamily="49" charset="-128"/>
                        </a:rPr>
                        <a:t>を実施</a:t>
                      </a:r>
                      <a:endParaRPr kumimoji="1" lang="en-US" altLang="ja-JP" sz="1400">
                        <a:latin typeface="BIZ UDゴシック" panose="020B0400000000000000" pitchFamily="49" charset="-128"/>
                        <a:ea typeface="BIZ UDゴシック" panose="020B0400000000000000" pitchFamily="49" charset="-128"/>
                      </a:endParaRPr>
                    </a:p>
                    <a:p>
                      <a:pPr marL="182563" indent="-182563">
                        <a:spcAft>
                          <a:spcPts val="600"/>
                        </a:spcAft>
                        <a:buFont typeface="Arial" panose="020B0604020202020204" pitchFamily="34" charset="0"/>
                        <a:buChar char="•"/>
                      </a:pPr>
                      <a:endParaRPr kumimoji="1" lang="ja-JP" altLang="en-US" sz="1100">
                        <a:latin typeface="BIZ UDゴシック" panose="020B0400000000000000" pitchFamily="49" charset="-128"/>
                        <a:ea typeface="BIZ UDゴシック" panose="020B0400000000000000" pitchFamily="49" charset="-128"/>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149721">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a:latin typeface="BIZ UDゴシック" panose="020B0400000000000000" pitchFamily="49" charset="-128"/>
                          <a:ea typeface="BIZ UDゴシック" panose="020B0400000000000000" pitchFamily="49" charset="-128"/>
                        </a:rPr>
                        <a:t>対策を進めているものの、定期点検のたびに新たな要対策箇所が出現</a:t>
                      </a:r>
                      <a:endParaRPr kumimoji="1" lang="en-US" altLang="ja-JP" sz="1400">
                        <a:latin typeface="BIZ UDゴシック" panose="020B0400000000000000" pitchFamily="49" charset="-128"/>
                        <a:ea typeface="BIZ UDゴシック" panose="020B0400000000000000" pitchFamily="49" charset="-128"/>
                      </a:endParaRP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en-US" sz="1200">
                        <a:latin typeface="BIZ UDゴシック" panose="020B0400000000000000" pitchFamily="49" charset="-128"/>
                        <a:ea typeface="BIZ UDゴシック" panose="020B0400000000000000" pitchFamily="49" charset="-128"/>
                      </a:endParaRPr>
                    </a:p>
                  </a:txBody>
                  <a:tcPr/>
                </a:tc>
                <a:tc>
                  <a:txBody>
                    <a:bodyPr/>
                    <a:lstStyle/>
                    <a:p>
                      <a:pPr marL="180975" indent="-180975">
                        <a:buFont typeface="Arial" panose="020B0604020202020204" pitchFamily="34" charset="0"/>
                        <a:buChar char="•"/>
                      </a:pPr>
                      <a:r>
                        <a:rPr kumimoji="1" lang="ja-JP" altLang="en-US" sz="1400" kern="1200">
                          <a:solidFill>
                            <a:schemeClr val="tx1"/>
                          </a:solidFill>
                          <a:latin typeface="BIZ UDゴシック" panose="020B0400000000000000" pitchFamily="49" charset="-128"/>
                          <a:ea typeface="BIZ UDゴシック" panose="020B0400000000000000" pitchFamily="49" charset="-128"/>
                          <a:cs typeface="+mn-cs"/>
                        </a:rPr>
                        <a:t>引き続き要対策箇所の対策を実施</a:t>
                      </a:r>
                      <a:endParaRPr kumimoji="1" lang="en-US" altLang="ja-JP" sz="1400" kern="1200">
                        <a:solidFill>
                          <a:schemeClr val="tx1"/>
                        </a:solidFill>
                        <a:latin typeface="BIZ UDゴシック" panose="020B0400000000000000" pitchFamily="49" charset="-128"/>
                        <a:ea typeface="BIZ UDゴシック" panose="020B0400000000000000" pitchFamily="49" charset="-128"/>
                        <a:cs typeface="+mn-cs"/>
                      </a:endParaRPr>
                    </a:p>
                    <a:p>
                      <a:pPr marL="0" indent="0">
                        <a:buFont typeface="Arial" panose="020B0604020202020204" pitchFamily="34" charset="0"/>
                        <a:buNone/>
                      </a:pPr>
                      <a:endParaRPr kumimoji="1" lang="en-US" sz="1400" kern="1200">
                        <a:solidFill>
                          <a:schemeClr val="tx1"/>
                        </a:solidFill>
                        <a:latin typeface="BIZ UDゴシック" panose="020B0400000000000000" pitchFamily="49" charset="-128"/>
                        <a:ea typeface="BIZ UDゴシック" panose="020B0400000000000000" pitchFamily="49" charset="-128"/>
                        <a:cs typeface="+mn-cs"/>
                      </a:endParaRPr>
                    </a:p>
                    <a:p>
                      <a:pPr marL="0" indent="0">
                        <a:buFont typeface="Arial" panose="020B0604020202020204" pitchFamily="34" charset="0"/>
                        <a:buNone/>
                      </a:pPr>
                      <a:endParaRPr kumimoji="1" sz="1400" kern="1200">
                        <a:solidFill>
                          <a:schemeClr val="tx1"/>
                        </a:solidFill>
                        <a:latin typeface="BIZ UDゴシック" panose="020B0400000000000000" pitchFamily="49" charset="-128"/>
                        <a:ea typeface="BIZ UDゴシック" panose="020B0400000000000000" pitchFamily="49" charset="-128"/>
                        <a:cs typeface="+mn-cs"/>
                      </a:endParaRPr>
                    </a:p>
                  </a:txBody>
                  <a:tcP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a:t>
                      </a:r>
                      <a:r>
                        <a:rPr kumimoji="1" lang="ja-JP" altLang="en-US" sz="1400" b="0" i="0" u="none" strike="noStrike" kern="1200" cap="none" spc="0" normalizeH="0" baseline="0" noProof="0">
                          <a:ln>
                            <a:noFill/>
                          </a:ln>
                          <a:solidFill>
                            <a:schemeClr val="tx1"/>
                          </a:solidFill>
                          <a:effectLst/>
                          <a:uLnTx/>
                          <a:uFillTx/>
                          <a:latin typeface="BIZ UDゴシック" panose="020B0400000000000000" pitchFamily="49" charset="-128"/>
                          <a:ea typeface="BIZ UDゴシック" panose="020B0400000000000000" pitchFamily="49" charset="-128"/>
                          <a:cs typeface="+mn-cs"/>
                        </a:rPr>
                        <a:t>補強履</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歴などの蓄積</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182563" indent="-182563">
                        <a:spcAft>
                          <a:spcPts val="600"/>
                        </a:spcAft>
                        <a:buFont typeface="Arial" panose="020B0604020202020204" pitchFamily="34" charset="0"/>
                        <a:buChar char="•"/>
                      </a:pPr>
                      <a:r>
                        <a:rPr kumimoji="1" lang="ja-JP" altLang="en-US" sz="1400">
                          <a:solidFill>
                            <a:schemeClr val="tx1"/>
                          </a:solidFill>
                          <a:latin typeface="BIZ UDゴシック" panose="020B0400000000000000" pitchFamily="49" charset="-128"/>
                          <a:ea typeface="BIZ UDゴシック" panose="020B0400000000000000" pitchFamily="49" charset="-128"/>
                        </a:rPr>
                        <a:t>被災履歴や対策履歴のデータ蓄積・共有ができていない</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marL="182563" indent="-182563">
                        <a:spcAft>
                          <a:spcPts val="600"/>
                        </a:spcAft>
                        <a:buFont typeface="Arial" panose="020B0604020202020204" pitchFamily="34" charset="0"/>
                        <a:buChar char="•"/>
                      </a:pP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indent="-182563">
                        <a:spcAft>
                          <a:spcPts val="600"/>
                        </a:spcAft>
                        <a:buFont typeface="Arial" panose="020B0604020202020204" pitchFamily="34" charset="0"/>
                        <a:buChar char="•"/>
                      </a:pPr>
                      <a:r>
                        <a:rPr kumimoji="1" lang="ja-JP" altLang="en-US" sz="1400">
                          <a:latin typeface="BIZ UDゴシック" panose="020B0400000000000000" pitchFamily="49" charset="-128"/>
                          <a:ea typeface="BIZ UDゴシック" panose="020B0400000000000000" pitchFamily="49" charset="-128"/>
                        </a:rPr>
                        <a:t>データ運用ルールの周知徹底（蓄積・活用）</a:t>
                      </a: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ts val="2200"/>
                        </a:lnSpc>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latin typeface="BIZ UDゴシック" panose="020B0400000000000000" pitchFamily="49" charset="-128"/>
                          <a:ea typeface="BIZ UDゴシック" panose="020B0400000000000000" pitchFamily="49" charset="-128"/>
                        </a:rPr>
                        <a:t>－</a:t>
                      </a:r>
                      <a:endParaRPr kumimoji="1" lang="en-US" altLang="ja-JP" sz="140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554027095"/>
                  </a:ext>
                </a:extLst>
              </a:tr>
            </a:tbl>
          </a:graphicData>
        </a:graphic>
      </p:graphicFrame>
      <p:sp>
        <p:nvSpPr>
          <p:cNvPr id="4" name="正方形/長方形 3">
            <a:extLst>
              <a:ext uri="{FF2B5EF4-FFF2-40B4-BE49-F238E27FC236}">
                <a16:creationId xmlns:a16="http://schemas.microsoft.com/office/drawing/2014/main" id="{AE0D150A-CD6E-806D-F179-A2EB14DF26A5}"/>
              </a:ext>
            </a:extLst>
          </p:cNvPr>
          <p:cNvSpPr/>
          <p:nvPr/>
        </p:nvSpPr>
        <p:spPr>
          <a:xfrm>
            <a:off x="6666885" y="1456867"/>
            <a:ext cx="2160000" cy="612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4D4703FE-21D4-8D43-1C58-79283B6DEB53}"/>
              </a:ext>
            </a:extLst>
          </p:cNvPr>
          <p:cNvSpPr/>
          <p:nvPr/>
        </p:nvSpPr>
        <p:spPr>
          <a:xfrm>
            <a:off x="6666885" y="5212024"/>
            <a:ext cx="2160000" cy="1008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D8FC3802-8330-13D8-E44A-1E8EA249FE78}"/>
              </a:ext>
            </a:extLst>
          </p:cNvPr>
          <p:cNvGrpSpPr/>
          <p:nvPr/>
        </p:nvGrpSpPr>
        <p:grpSpPr>
          <a:xfrm>
            <a:off x="3675629" y="6534315"/>
            <a:ext cx="5255491" cy="307777"/>
            <a:chOff x="3962399" y="587609"/>
            <a:chExt cx="5255491" cy="307777"/>
          </a:xfrm>
        </p:grpSpPr>
        <p:sp>
          <p:nvSpPr>
            <p:cNvPr id="14" name="Text Box 5">
              <a:extLst>
                <a:ext uri="{FF2B5EF4-FFF2-40B4-BE49-F238E27FC236}">
                  <a16:creationId xmlns:a16="http://schemas.microsoft.com/office/drawing/2014/main" id="{B7A200DB-512E-F0C4-4066-F92E2E01CAE5}"/>
                </a:ext>
              </a:extLst>
            </p:cNvPr>
            <p:cNvSpPr txBox="1">
              <a:spLocks noChangeArrowheads="1"/>
            </p:cNvSpPr>
            <p:nvPr/>
          </p:nvSpPr>
          <p:spPr bwMode="auto">
            <a:xfrm>
              <a:off x="3962399" y="587609"/>
              <a:ext cx="52554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spcBef>
                  <a:spcPts val="600"/>
                </a:spcBef>
              </a:pPr>
              <a:r>
                <a:rPr lang="ja-JP" altLang="en-US"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計画改定に向けた論点　　　　計画改定内容の報告</a:t>
              </a:r>
              <a:endParaRPr lang="en-US" altLang="ja-JP" sz="140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A0DDB766-FC81-A229-E8DB-3144676822B1}"/>
                </a:ext>
              </a:extLst>
            </p:cNvPr>
            <p:cNvSpPr/>
            <p:nvPr/>
          </p:nvSpPr>
          <p:spPr>
            <a:xfrm>
              <a:off x="7028536" y="661858"/>
              <a:ext cx="434443" cy="180000"/>
            </a:xfrm>
            <a:prstGeom prst="rect">
              <a:avLst/>
            </a:prstGeom>
            <a:solidFill>
              <a:srgbClr val="00B050">
                <a:alpha val="10196"/>
              </a:srgb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E70DA72-3956-A18B-C574-179ED0AF1A26}"/>
                </a:ext>
              </a:extLst>
            </p:cNvPr>
            <p:cNvSpPr/>
            <p:nvPr/>
          </p:nvSpPr>
          <p:spPr>
            <a:xfrm>
              <a:off x="4534713" y="656683"/>
              <a:ext cx="434443" cy="180000"/>
            </a:xfrm>
            <a:prstGeom prst="rect">
              <a:avLst/>
            </a:prstGeom>
            <a:solidFill>
              <a:srgbClr val="FF0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086963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09DC493E7A0354192BA03A679D7A3A3" ma:contentTypeVersion="4" ma:contentTypeDescription="新しいドキュメントを作成します。" ma:contentTypeScope="" ma:versionID="bb8e72d45d61db3eb235e33935008c70">
  <xsd:schema xmlns:xsd="http://www.w3.org/2001/XMLSchema" xmlns:xs="http://www.w3.org/2001/XMLSchema" xmlns:p="http://schemas.microsoft.com/office/2006/metadata/properties" xmlns:ns2="5ba57a12-00bc-44f0-abf1-8cdfaf41194d" targetNamespace="http://schemas.microsoft.com/office/2006/metadata/properties" ma:root="true" ma:fieldsID="4226bab8874c708b186fe587084fb672" ns2:_="">
    <xsd:import namespace="5ba57a12-00bc-44f0-abf1-8cdfaf4119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57a12-00bc-44f0-abf1-8cdfaf411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7C276D-B674-4795-9DA6-4B02EC6E9145}">
  <ds:schemaRefs>
    <ds:schemaRef ds:uri="http://schemas.microsoft.com/sharepoint/v3/contenttype/forms"/>
  </ds:schemaRefs>
</ds:datastoreItem>
</file>

<file path=customXml/itemProps2.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3.xml><?xml version="1.0" encoding="utf-8"?>
<ds:datastoreItem xmlns:ds="http://schemas.openxmlformats.org/officeDocument/2006/customXml" ds:itemID="{C5CB2AAE-BC3B-4F70-882A-43AAA20CF40A}"/>
</file>

<file path=customXml/itemProps4.xml><?xml version="1.0" encoding="utf-8"?>
<ds:datastoreItem xmlns:ds="http://schemas.openxmlformats.org/officeDocument/2006/customXml" ds:itemID="{77564772-198C-448D-B79C-930487DC95E1}">
  <ds:schemaRefs>
    <ds:schemaRef ds:uri="http://schemas.microsoft.com/office/infopath/2007/PartnerControls"/>
    <ds:schemaRef ds:uri="09e8abef-7917-4a0a-9f9e-27718d9555f8"/>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8dfaa2e9-84e7-47e5-9098-2d49e8f6c3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369</TotalTime>
  <Words>6722</Words>
  <Application>Microsoft Office PowerPoint</Application>
  <PresentationFormat>画面に合わせる (4:3)</PresentationFormat>
  <Paragraphs>1029</Paragraphs>
  <Slides>35</Slides>
  <Notes>27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35</vt:i4>
      </vt:variant>
    </vt:vector>
  </HeadingPairs>
  <TitlesOfParts>
    <vt:vector size="46" baseType="lpstr">
      <vt:lpstr>BIZ UDPゴシック</vt:lpstr>
      <vt:lpstr>BIZ UDゴシック</vt:lpstr>
      <vt:lpstr>HGSｺﾞｼｯｸM</vt:lpstr>
      <vt:lpstr>Meiryo UI</vt:lpstr>
      <vt:lpstr>ＭＳ Ｐゴシック</vt:lpstr>
      <vt:lpstr>游明朝</vt:lpstr>
      <vt:lpstr>Arial</vt:lpstr>
      <vt:lpstr>Calibri</vt:lpstr>
      <vt:lpstr>Georgia</vt:lpstr>
      <vt:lpstr>Wingdings</vt:lpstr>
      <vt:lpstr>Office ​​テーマ</vt:lpstr>
      <vt:lpstr>大阪府都市基盤施設維持管理技術審議会 第２回　道路・橋梁等部会 ～戦略的な維持管理の推進について～</vt:lpstr>
      <vt:lpstr>PowerPoint プレゼンテーション</vt:lpstr>
      <vt:lpstr>大阪府都市基盤施設維持管理技術審議会 第２回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川崎　智也</cp:lastModifiedBy>
  <cp:revision>38</cp:revision>
  <cp:lastPrinted>2024-06-25T10:36:26Z</cp:lastPrinted>
  <dcterms:created xsi:type="dcterms:W3CDTF">2013-03-26T10:27:51Z</dcterms:created>
  <dcterms:modified xsi:type="dcterms:W3CDTF">2024-06-25T11:19:15Z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0x010100209DC493E7A0354192BA03A679D7A3A3</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y fmtid="{D5CDD505-2E9C-101B-9397-08002B2CF9AE}" pid="5" name="MediaServiceImageTags">
    <vt:lpwstr/>
  </property>
</Properties>
</file>