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63" r:id="rId2"/>
    <p:sldId id="270" r:id="rId3"/>
    <p:sldId id="271" r:id="rId4"/>
    <p:sldId id="333" r:id="rId5"/>
    <p:sldId id="288" r:id="rId6"/>
    <p:sldId id="334" r:id="rId7"/>
    <p:sldId id="335" r:id="rId8"/>
    <p:sldId id="355" r:id="rId9"/>
    <p:sldId id="353" r:id="rId10"/>
    <p:sldId id="260" r:id="rId11"/>
    <p:sldId id="272" r:id="rId12"/>
    <p:sldId id="347" r:id="rId13"/>
    <p:sldId id="343" r:id="rId14"/>
    <p:sldId id="345" r:id="rId15"/>
    <p:sldId id="350" r:id="rId16"/>
    <p:sldId id="346" r:id="rId17"/>
    <p:sldId id="322" r:id="rId18"/>
    <p:sldId id="338" r:id="rId19"/>
    <p:sldId id="337" r:id="rId20"/>
    <p:sldId id="336" r:id="rId21"/>
    <p:sldId id="897" r:id="rId22"/>
    <p:sldId id="883" r:id="rId23"/>
    <p:sldId id="890" r:id="rId24"/>
    <p:sldId id="891" r:id="rId25"/>
    <p:sldId id="892" r:id="rId26"/>
    <p:sldId id="894" r:id="rId27"/>
    <p:sldId id="896" r:id="rId28"/>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7" autoAdjust="0"/>
    <p:restoredTop sz="92959" autoAdjust="0"/>
  </p:normalViewPr>
  <p:slideViewPr>
    <p:cSldViewPr>
      <p:cViewPr varScale="1">
        <p:scale>
          <a:sx n="53" d="100"/>
          <a:sy n="53" d="100"/>
        </p:scale>
        <p:origin x="398" y="43"/>
      </p:cViewPr>
      <p:guideLst>
        <p:guide orient="horz" pos="2160"/>
        <p:guide pos="2880"/>
      </p:guideLst>
    </p:cSldViewPr>
  </p:slideViewPr>
  <p:outlineViewPr>
    <p:cViewPr>
      <p:scale>
        <a:sx n="33" d="100"/>
        <a:sy n="33" d="100"/>
      </p:scale>
      <p:origin x="0" y="-17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0"/>
            <a:ext cx="2880101" cy="488793"/>
          </a:xfrm>
          <a:prstGeom prst="rect">
            <a:avLst/>
          </a:prstGeom>
        </p:spPr>
        <p:txBody>
          <a:bodyPr vert="horz" lIns="89675" tIns="44838" rIns="89675" bIns="44838" rtlCol="0"/>
          <a:lstStyle>
            <a:lvl1pPr algn="r">
              <a:defRPr sz="1200"/>
            </a:lvl1pPr>
          </a:lstStyle>
          <a:p>
            <a:fld id="{35A81F1B-0329-4052-BE59-1AFDD22F778C}"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644310"/>
            <a:ext cx="5316870" cy="4399133"/>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88792"/>
          </a:xfrm>
          <a:prstGeom prst="rect">
            <a:avLst/>
          </a:prstGeom>
        </p:spPr>
        <p:txBody>
          <a:bodyPr vert="horz" lIns="89675" tIns="44838" rIns="89675" bIns="44838" rtlCol="0" anchor="b"/>
          <a:lstStyle>
            <a:lvl1pPr algn="r">
              <a:defRPr sz="1200"/>
            </a:lvl1pPr>
          </a:lstStyle>
          <a:p>
            <a:fld id="{F8942646-AE46-4063-930C-1DDE33F9934D}" type="slidenum">
              <a:rPr kumimoji="1" lang="ja-JP" altLang="en-US" smtClean="0"/>
              <a:t>‹#›</a:t>
            </a:fld>
            <a:endParaRPr kumimoji="1" lang="ja-JP" altLang="en-US"/>
          </a:p>
        </p:txBody>
      </p:sp>
    </p:spTree>
    <p:extLst>
      <p:ext uri="{BB962C8B-B14F-4D97-AF65-F5344CB8AC3E}">
        <p14:creationId xmlns:p14="http://schemas.microsoft.com/office/powerpoint/2010/main" val="898924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4</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363697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42646-AE46-4063-930C-1DDE33F9934D}" type="slidenum">
              <a:rPr kumimoji="1" lang="ja-JP" altLang="en-US" smtClean="0"/>
              <a:t>16</a:t>
            </a:fld>
            <a:endParaRPr kumimoji="1" lang="ja-JP" altLang="en-US"/>
          </a:p>
        </p:txBody>
      </p:sp>
    </p:spTree>
    <p:extLst>
      <p:ext uri="{BB962C8B-B14F-4D97-AF65-F5344CB8AC3E}">
        <p14:creationId xmlns:p14="http://schemas.microsoft.com/office/powerpoint/2010/main" val="251574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18</a:t>
            </a:fld>
            <a:endParaRPr kumimoji="1" lang="en-US" altLang="ja-JP">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884238" y="733425"/>
            <a:ext cx="4884737" cy="3665538"/>
          </a:xfrm>
          <a:ln/>
        </p:spPr>
      </p:sp>
      <p:sp>
        <p:nvSpPr>
          <p:cNvPr id="48132" name="Rectangle 3"/>
          <p:cNvSpPr>
            <a:spLocks noGrp="1" noChangeArrowheads="1"/>
          </p:cNvSpPr>
          <p:nvPr>
            <p:ph type="body" idx="1"/>
          </p:nvPr>
        </p:nvSpPr>
        <p:spPr>
          <a:xfrm>
            <a:off x="666547" y="4644311"/>
            <a:ext cx="5313770" cy="4399133"/>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16687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19</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223511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765214" y="9287061"/>
            <a:ext cx="2880101" cy="48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68" tIns="44834" rIns="89668" bIns="44834" anchor="b"/>
          <a:lstStyle>
            <a:lvl1pPr algn="l" defTabSz="906463" eaLnBrk="0" hangingPunct="0">
              <a:spcBef>
                <a:spcPct val="30000"/>
              </a:spcBef>
              <a:defRPr sz="1200">
                <a:solidFill>
                  <a:srgbClr val="000000"/>
                </a:solidFill>
                <a:latin typeface="Times New Roman" pitchFamily="16" charset="0"/>
              </a:defRPr>
            </a:lvl1pPr>
            <a:lvl2pPr algn="l" defTabSz="906463" eaLnBrk="0" hangingPunct="0">
              <a:spcBef>
                <a:spcPct val="30000"/>
              </a:spcBef>
              <a:defRPr sz="1200">
                <a:solidFill>
                  <a:srgbClr val="000000"/>
                </a:solidFill>
                <a:latin typeface="Times New Roman" pitchFamily="16" charset="0"/>
              </a:defRPr>
            </a:lvl2pPr>
            <a:lvl3pPr algn="l" defTabSz="906463" eaLnBrk="0" hangingPunct="0">
              <a:spcBef>
                <a:spcPct val="30000"/>
              </a:spcBef>
              <a:defRPr sz="1200">
                <a:solidFill>
                  <a:srgbClr val="000000"/>
                </a:solidFill>
                <a:latin typeface="Times New Roman" pitchFamily="16" charset="0"/>
              </a:defRPr>
            </a:lvl3pPr>
            <a:lvl4pPr algn="l" defTabSz="906463" eaLnBrk="0" hangingPunct="0">
              <a:spcBef>
                <a:spcPct val="30000"/>
              </a:spcBef>
              <a:defRPr sz="1200">
                <a:solidFill>
                  <a:srgbClr val="000000"/>
                </a:solidFill>
                <a:latin typeface="Times New Roman" pitchFamily="16" charset="0"/>
              </a:defRPr>
            </a:lvl4pPr>
            <a:lvl5pPr algn="l" defTabSz="906463" eaLnBrk="0" hangingPunct="0">
              <a:spcBef>
                <a:spcPct val="30000"/>
              </a:spcBef>
              <a:defRPr sz="1200">
                <a:solidFill>
                  <a:srgbClr val="000000"/>
                </a:solidFill>
                <a:latin typeface="Times New Roman" pitchFamily="16" charset="0"/>
              </a:defRPr>
            </a:lvl5pPr>
            <a:lvl6pPr marL="25146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algn="r" eaLnBrk="1" hangingPunct="1">
              <a:spcBef>
                <a:spcPct val="0"/>
              </a:spcBef>
            </a:pPr>
            <a:fld id="{A0394F64-0B0F-44FA-96DE-02C82AA58B2D}" type="slidenum">
              <a:rPr kumimoji="1" lang="en-US" altLang="ja-JP">
                <a:solidFill>
                  <a:schemeClr val="tx1"/>
                </a:solidFill>
                <a:latin typeface="Arial" charset="0"/>
              </a:rPr>
              <a:pPr algn="r" eaLnBrk="1" hangingPunct="1">
                <a:spcBef>
                  <a:spcPct val="0"/>
                </a:spcBef>
              </a:pPr>
              <a:t>20</a:t>
            </a:fld>
            <a:endParaRPr kumimoji="1" lang="en-US" altLang="ja-JP">
              <a:solidFill>
                <a:schemeClr val="tx1"/>
              </a:solidFill>
              <a:latin typeface="Arial" charset="0"/>
            </a:endParaRPr>
          </a:p>
        </p:txBody>
      </p:sp>
      <p:sp>
        <p:nvSpPr>
          <p:cNvPr id="50179" name="Rectangle 2"/>
          <p:cNvSpPr>
            <a:spLocks noGrp="1" noRot="1" noChangeAspect="1" noChangeArrowheads="1" noTextEdit="1"/>
          </p:cNvSpPr>
          <p:nvPr>
            <p:ph type="sldImg"/>
          </p:nvPr>
        </p:nvSpPr>
        <p:spPr>
          <a:xfrm>
            <a:off x="884238" y="733425"/>
            <a:ext cx="4884737" cy="3665538"/>
          </a:xfrm>
          <a:ln/>
        </p:spPr>
      </p:sp>
      <p:sp>
        <p:nvSpPr>
          <p:cNvPr id="50180" name="Rectangle 3"/>
          <p:cNvSpPr>
            <a:spLocks noGrp="1" noChangeArrowheads="1"/>
          </p:cNvSpPr>
          <p:nvPr>
            <p:ph type="body" idx="1"/>
          </p:nvPr>
        </p:nvSpPr>
        <p:spPr>
          <a:xfrm>
            <a:off x="666547" y="4644311"/>
            <a:ext cx="5313770" cy="4399133"/>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63000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5</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7056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6</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49466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7</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43702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42646-AE46-4063-930C-1DDE33F9934D}" type="slidenum">
              <a:rPr kumimoji="1" lang="ja-JP" altLang="en-US" smtClean="0"/>
              <a:t>8</a:t>
            </a:fld>
            <a:endParaRPr kumimoji="1" lang="ja-JP" altLang="en-US"/>
          </a:p>
        </p:txBody>
      </p:sp>
    </p:spTree>
    <p:extLst>
      <p:ext uri="{BB962C8B-B14F-4D97-AF65-F5344CB8AC3E}">
        <p14:creationId xmlns:p14="http://schemas.microsoft.com/office/powerpoint/2010/main" val="173810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12</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18367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13</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328900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14</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07717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15</a:t>
            </a:fld>
            <a:endParaRPr kumimoji="1" lang="en-US" altLang="ja-JP">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884238" y="733425"/>
            <a:ext cx="4884737" cy="3665538"/>
          </a:xfrm>
          <a:ln/>
        </p:spPr>
      </p:sp>
      <p:sp>
        <p:nvSpPr>
          <p:cNvPr id="48132" name="Rectangle 3"/>
          <p:cNvSpPr>
            <a:spLocks noGrp="1" noChangeArrowheads="1"/>
          </p:cNvSpPr>
          <p:nvPr>
            <p:ph type="body" idx="1"/>
          </p:nvPr>
        </p:nvSpPr>
        <p:spPr>
          <a:xfrm>
            <a:off x="666547" y="4644311"/>
            <a:ext cx="5313770" cy="4399133"/>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52904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4753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2119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422473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373043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99863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23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180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4156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93025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721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53047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2024/8/9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44665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7BFB5-2B15-4C02-8063-BC84DDF5EED7}" type="datetimeFigureOut">
              <a:rPr kumimoji="1" lang="ja-JP" altLang="en-US" smtClean="0"/>
              <a:t>2024/8/9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389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83873" y="2636912"/>
            <a:ext cx="8376254" cy="1140106"/>
          </a:xfrm>
          <a:prstGeom prst="rect">
            <a:avLst/>
          </a:prstGeom>
          <a:noFill/>
          <a:effectLst/>
        </p:spPr>
        <p:txBody>
          <a:bodyPr wrap="square" bIns="108000" rtlCol="0" anchor="ctr" anchorCtr="0">
            <a:spAutoFit/>
          </a:bodyPr>
          <a:lstStyle/>
          <a:p>
            <a:pPr algn="ctr"/>
            <a:r>
              <a:rPr lang="ja-JP" altLang="en-US" sz="3200" spc="300" dirty="0">
                <a:latin typeface="Meiryo UI" panose="020B0604030504040204" pitchFamily="50" charset="-128"/>
                <a:ea typeface="Meiryo UI" panose="020B0604030504040204" pitchFamily="50" charset="-128"/>
              </a:rPr>
              <a:t>審議会の今後の進め方に関する</a:t>
            </a:r>
            <a:endParaRPr lang="en-US" altLang="ja-JP" sz="3200" spc="300" dirty="0">
              <a:latin typeface="Meiryo UI" panose="020B0604030504040204" pitchFamily="50" charset="-128"/>
              <a:ea typeface="Meiryo UI" panose="020B0604030504040204" pitchFamily="50" charset="-128"/>
            </a:endParaRPr>
          </a:p>
          <a:p>
            <a:pPr algn="ctr"/>
            <a:r>
              <a:rPr lang="ja-JP" altLang="en-US" sz="3200" spc="300" dirty="0">
                <a:latin typeface="Meiryo UI" panose="020B0604030504040204" pitchFamily="50" charset="-128"/>
                <a:ea typeface="Meiryo UI" panose="020B0604030504040204" pitchFamily="50" charset="-128"/>
              </a:rPr>
              <a:t>基礎データ</a:t>
            </a:r>
            <a:endParaRPr lang="en-US" altLang="ja-JP" sz="3200" spc="300" dirty="0">
              <a:latin typeface="Meiryo UI" panose="020B0604030504040204" pitchFamily="50" charset="-128"/>
              <a:ea typeface="Meiryo UI" panose="020B0604030504040204" pitchFamily="50" charset="-128"/>
            </a:endParaRPr>
          </a:p>
        </p:txBody>
      </p:sp>
      <p:sp>
        <p:nvSpPr>
          <p:cNvPr id="8" name="Rectangle 1"/>
          <p:cNvSpPr>
            <a:spLocks noChangeArrowheads="1"/>
          </p:cNvSpPr>
          <p:nvPr/>
        </p:nvSpPr>
        <p:spPr bwMode="auto">
          <a:xfrm>
            <a:off x="1547664" y="5517232"/>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令和６年７月１日</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回大阪府住生活審議会　資料</a:t>
            </a:r>
          </a:p>
        </p:txBody>
      </p:sp>
      <p:sp>
        <p:nvSpPr>
          <p:cNvPr id="7" name="正方形/長方形 6"/>
          <p:cNvSpPr/>
          <p:nvPr/>
        </p:nvSpPr>
        <p:spPr>
          <a:xfrm>
            <a:off x="701823" y="3032956"/>
            <a:ext cx="774035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FF46E997-9EA3-4B84-B6BB-ADECDE48D1C6}"/>
              </a:ext>
            </a:extLst>
          </p:cNvPr>
          <p:cNvSpPr txBox="1"/>
          <p:nvPr/>
        </p:nvSpPr>
        <p:spPr>
          <a:xfrm>
            <a:off x="7560312" y="90000"/>
            <a:ext cx="1511688" cy="349702"/>
          </a:xfrm>
          <a:prstGeom prst="rect">
            <a:avLst/>
          </a:prstGeom>
          <a:noFill/>
          <a:ln>
            <a:solidFill>
              <a:schemeClr val="tx1"/>
            </a:solidFill>
          </a:ln>
        </p:spPr>
        <p:txBody>
          <a:bodyPr wrap="square" tIns="72000" bIns="0">
            <a:spAutoFit/>
          </a:bodyPr>
          <a:lstStyle/>
          <a:p>
            <a:pPr algn="ct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参考</a:t>
            </a: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資料３</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0478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
            <a:ext cx="9144000" cy="432000"/>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年齢階級別転出入の状況（令和５年）</a:t>
            </a:r>
          </a:p>
        </p:txBody>
      </p:sp>
      <p:sp>
        <p:nvSpPr>
          <p:cNvPr id="16" name="テキスト ボックス 9">
            <a:extLst>
              <a:ext uri="{FF2B5EF4-FFF2-40B4-BE49-F238E27FC236}">
                <a16:creationId xmlns:a16="http://schemas.microsoft.com/office/drawing/2014/main" id="{4784515B-CD03-4112-A94C-1336DEBB7AC5}"/>
              </a:ext>
            </a:extLst>
          </p:cNvPr>
          <p:cNvSpPr txBox="1"/>
          <p:nvPr/>
        </p:nvSpPr>
        <p:spPr>
          <a:xfrm>
            <a:off x="179512" y="538324"/>
            <a:ext cx="8639052" cy="792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 令和５年の大阪府は</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10,792</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人の転入超過であり、転入超過数は昨年に比べて</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4,253</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人の増となった。</a:t>
            </a:r>
            <a:endPar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 関東地方に対しては、</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11,298</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人の転出超過。（関東地方以外は全て転入超過）</a:t>
            </a:r>
            <a:endPar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 </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15</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29</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歳の若い世代において多くの転入超過が見られる。</a:t>
            </a:r>
            <a:endPar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endParaRPr>
          </a:p>
        </p:txBody>
      </p:sp>
      <p:sp>
        <p:nvSpPr>
          <p:cNvPr id="17" name="テキスト ボックス 2">
            <a:extLst>
              <a:ext uri="{FF2B5EF4-FFF2-40B4-BE49-F238E27FC236}">
                <a16:creationId xmlns:a16="http://schemas.microsoft.com/office/drawing/2014/main" id="{54168130-DA36-42E6-AF39-C4C15327C817}"/>
              </a:ext>
            </a:extLst>
          </p:cNvPr>
          <p:cNvSpPr txBox="1">
            <a:spLocks noChangeArrowheads="1"/>
          </p:cNvSpPr>
          <p:nvPr/>
        </p:nvSpPr>
        <p:spPr bwMode="auto">
          <a:xfrm>
            <a:off x="178564" y="1476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大阪府における年齢階級別転出入の状況</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9" name="テキスト ボックス 18">
            <a:extLst>
              <a:ext uri="{FF2B5EF4-FFF2-40B4-BE49-F238E27FC236}">
                <a16:creationId xmlns:a16="http://schemas.microsoft.com/office/drawing/2014/main" id="{DD4349C0-7351-4D26-B36C-235B0E69E40E}"/>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「住民基本台帳人口移動報告令和５年結果」（総務省統計局）より大阪府作成</a:t>
            </a:r>
          </a:p>
        </p:txBody>
      </p:sp>
      <p:sp>
        <p:nvSpPr>
          <p:cNvPr id="20" name="Rectangle 79">
            <a:extLst>
              <a:ext uri="{FF2B5EF4-FFF2-40B4-BE49-F238E27FC236}">
                <a16:creationId xmlns:a16="http://schemas.microsoft.com/office/drawing/2014/main" id="{0BAE0D07-C417-4934-AE1F-6E5F243435B6}"/>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10</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C60497C7-0B27-4AC1-9C86-700A7524C7EB}"/>
              </a:ext>
            </a:extLst>
          </p:cNvPr>
          <p:cNvPicPr>
            <a:picLocks noChangeAspect="1"/>
          </p:cNvPicPr>
          <p:nvPr/>
        </p:nvPicPr>
        <p:blipFill>
          <a:blip r:embed="rId2"/>
          <a:stretch>
            <a:fillRect/>
          </a:stretch>
        </p:blipFill>
        <p:spPr>
          <a:xfrm>
            <a:off x="485039" y="1865569"/>
            <a:ext cx="8333954" cy="4517528"/>
          </a:xfrm>
          <a:prstGeom prst="rect">
            <a:avLst/>
          </a:prstGeom>
        </p:spPr>
      </p:pic>
    </p:spTree>
    <p:extLst>
      <p:ext uri="{BB962C8B-B14F-4D97-AF65-F5344CB8AC3E}">
        <p14:creationId xmlns:p14="http://schemas.microsoft.com/office/powerpoint/2010/main" val="61794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２．世帯の動向</a:t>
            </a:r>
          </a:p>
        </p:txBody>
      </p:sp>
    </p:spTree>
    <p:extLst>
      <p:ext uri="{BB962C8B-B14F-4D97-AF65-F5344CB8AC3E}">
        <p14:creationId xmlns:p14="http://schemas.microsoft.com/office/powerpoint/2010/main" val="142171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家族類型別普通世帯数</a:t>
            </a:r>
          </a:p>
        </p:txBody>
      </p:sp>
      <p:sp>
        <p:nvSpPr>
          <p:cNvPr id="4" name="テキスト ボックス 3"/>
          <p:cNvSpPr txBox="1"/>
          <p:nvPr/>
        </p:nvSpPr>
        <p:spPr>
          <a:xfrm>
            <a:off x="180000" y="539999"/>
            <a:ext cx="8640000" cy="648000"/>
          </a:xfrm>
          <a:prstGeom prst="rect">
            <a:avLst/>
          </a:prstGeom>
          <a:noFill/>
          <a:ln>
            <a:solidFill>
              <a:schemeClr val="tx1"/>
            </a:solidFill>
          </a:ln>
        </p:spPr>
        <p:txBody>
          <a:bodyPr wrap="square" tIns="108000" rtlCol="0">
            <a:noAutofit/>
          </a:bodyPr>
          <a:lstStyle/>
          <a:p>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 一般世帯総数は、一貫して増加している。</a:t>
            </a:r>
            <a:endParaRPr kumimoji="1"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家族類型別に見ると、「夫婦のみ」「ひとり親と子供」「単独世帯」が増加している。</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428F6A24-C0FA-42DB-8934-A158BAE4811F}"/>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「国勢調査」（総務省統計局）より大阪府作成</a:t>
            </a:r>
          </a:p>
        </p:txBody>
      </p:sp>
      <p:sp>
        <p:nvSpPr>
          <p:cNvPr id="30" name="Rectangle 79">
            <a:extLst>
              <a:ext uri="{FF2B5EF4-FFF2-40B4-BE49-F238E27FC236}">
                <a16:creationId xmlns:a16="http://schemas.microsoft.com/office/drawing/2014/main" id="{DA04B0B2-35D0-4F31-9330-74AE57772696}"/>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12</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31" name="テキスト ボックス 2">
            <a:extLst>
              <a:ext uri="{FF2B5EF4-FFF2-40B4-BE49-F238E27FC236}">
                <a16:creationId xmlns:a16="http://schemas.microsoft.com/office/drawing/2014/main" id="{56C2651D-AC1E-4799-B6B7-1A956FBAB418}"/>
              </a:ext>
            </a:extLst>
          </p:cNvPr>
          <p:cNvSpPr txBox="1">
            <a:spLocks noChangeArrowheads="1"/>
          </p:cNvSpPr>
          <p:nvPr/>
        </p:nvSpPr>
        <p:spPr bwMode="auto">
          <a:xfrm>
            <a:off x="178564" y="1368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a:t>
            </a:r>
            <a:r>
              <a:rPr lang="zh-TW" altLang="en-US" sz="1200" kern="100" dirty="0">
                <a:solidFill>
                  <a:prstClr val="black"/>
                </a:solidFill>
                <a:latin typeface="メイリオ" panose="020B0604030504040204" pitchFamily="50" charset="-128"/>
                <a:ea typeface="メイリオ" panose="020B0604030504040204" pitchFamily="50" charset="-128"/>
                <a:cs typeface="Times New Roman"/>
              </a:rPr>
              <a:t>家族類型別普通世帯数</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の状況</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pic>
        <p:nvPicPr>
          <p:cNvPr id="2" name="図 1">
            <a:extLst>
              <a:ext uri="{FF2B5EF4-FFF2-40B4-BE49-F238E27FC236}">
                <a16:creationId xmlns:a16="http://schemas.microsoft.com/office/drawing/2014/main" id="{9B7315E2-D9A4-41C0-981B-BA216329FC2A}"/>
              </a:ext>
            </a:extLst>
          </p:cNvPr>
          <p:cNvPicPr>
            <a:picLocks noChangeAspect="1"/>
          </p:cNvPicPr>
          <p:nvPr/>
        </p:nvPicPr>
        <p:blipFill>
          <a:blip r:embed="rId3"/>
          <a:stretch>
            <a:fillRect/>
          </a:stretch>
        </p:blipFill>
        <p:spPr>
          <a:xfrm>
            <a:off x="249561" y="1690133"/>
            <a:ext cx="8644877" cy="4816257"/>
          </a:xfrm>
          <a:prstGeom prst="rect">
            <a:avLst/>
          </a:prstGeom>
        </p:spPr>
      </p:pic>
    </p:spTree>
    <p:extLst>
      <p:ext uri="{BB962C8B-B14F-4D97-AF65-F5344CB8AC3E}">
        <p14:creationId xmlns:p14="http://schemas.microsoft.com/office/powerpoint/2010/main" val="19787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世帯人員構成の推移</a:t>
            </a:r>
          </a:p>
        </p:txBody>
      </p:sp>
      <p:sp>
        <p:nvSpPr>
          <p:cNvPr id="4" name="テキスト ボックス 3"/>
          <p:cNvSpPr txBox="1"/>
          <p:nvPr/>
        </p:nvSpPr>
        <p:spPr>
          <a:xfrm>
            <a:off x="180000" y="540000"/>
            <a:ext cx="8640000" cy="648000"/>
          </a:xfrm>
          <a:prstGeom prst="rect">
            <a:avLst/>
          </a:prstGeom>
          <a:noFill/>
          <a:ln>
            <a:solidFill>
              <a:schemeClr val="tx1"/>
            </a:solidFill>
          </a:ln>
        </p:spPr>
        <p:txBody>
          <a:bodyPr wrap="square" tIns="108000" rtlCol="0">
            <a:noAutofit/>
          </a:bodyPr>
          <a:lstStyle/>
          <a:p>
            <a:pPr marL="180000" indent="-180000"/>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 </a:t>
            </a:r>
            <a:r>
              <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1</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人世帯、</a:t>
            </a:r>
            <a:r>
              <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2</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人世帯の割合が増加傾向にある一方、</a:t>
            </a:r>
            <a:r>
              <a:rPr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3</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人世帯、</a:t>
            </a:r>
            <a:r>
              <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4</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人世帯、</a:t>
            </a:r>
            <a:r>
              <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5</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人以上世帯の割合は減少傾向にある</a:t>
            </a:r>
            <a:endPar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endParaRPr>
          </a:p>
          <a:p>
            <a:pPr marL="180000" indent="-180000"/>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世帯当たり人員は減少傾向にある。</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7" name="テキスト ボックス 2">
            <a:extLst>
              <a:ext uri="{FF2B5EF4-FFF2-40B4-BE49-F238E27FC236}">
                <a16:creationId xmlns:a16="http://schemas.microsoft.com/office/drawing/2014/main" id="{43F7A5FB-3A28-4B28-8CF3-26E53B390921}"/>
              </a:ext>
            </a:extLst>
          </p:cNvPr>
          <p:cNvSpPr txBox="1">
            <a:spLocks noChangeArrowheads="1"/>
          </p:cNvSpPr>
          <p:nvPr/>
        </p:nvSpPr>
        <p:spPr bwMode="auto">
          <a:xfrm>
            <a:off x="178564" y="1368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大阪府における世帯人員構成の推移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 name="テキスト ボックス 1">
            <a:extLst>
              <a:ext uri="{FF2B5EF4-FFF2-40B4-BE49-F238E27FC236}">
                <a16:creationId xmlns:a16="http://schemas.microsoft.com/office/drawing/2014/main" id="{AF1E14CC-4DF7-E1B4-4F14-A91210D48966}"/>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「国勢調査」（総務省統計局）より大阪府作成</a:t>
            </a:r>
          </a:p>
        </p:txBody>
      </p:sp>
      <p:sp>
        <p:nvSpPr>
          <p:cNvPr id="3" name="Rectangle 79">
            <a:extLst>
              <a:ext uri="{FF2B5EF4-FFF2-40B4-BE49-F238E27FC236}">
                <a16:creationId xmlns:a16="http://schemas.microsoft.com/office/drawing/2014/main" id="{12D157AE-3176-F10F-AADD-194C4E5895BF}"/>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13</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09AEA83-F103-42B2-87AE-EFC680138288}"/>
              </a:ext>
            </a:extLst>
          </p:cNvPr>
          <p:cNvPicPr>
            <a:picLocks noChangeAspect="1"/>
          </p:cNvPicPr>
          <p:nvPr/>
        </p:nvPicPr>
        <p:blipFill>
          <a:blip r:embed="rId3"/>
          <a:stretch>
            <a:fillRect/>
          </a:stretch>
        </p:blipFill>
        <p:spPr>
          <a:xfrm>
            <a:off x="212982" y="1597529"/>
            <a:ext cx="8718036" cy="4889416"/>
          </a:xfrm>
          <a:prstGeom prst="rect">
            <a:avLst/>
          </a:prstGeom>
        </p:spPr>
      </p:pic>
    </p:spTree>
    <p:extLst>
      <p:ext uri="{BB962C8B-B14F-4D97-AF65-F5344CB8AC3E}">
        <p14:creationId xmlns:p14="http://schemas.microsoft.com/office/powerpoint/2010/main" val="244857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7">
            <a:extLst>
              <a:ext uri="{FF2B5EF4-FFF2-40B4-BE49-F238E27FC236}">
                <a16:creationId xmlns:a16="http://schemas.microsoft.com/office/drawing/2014/main" id="{63950903-9A8C-85BD-AEAE-164D9135D23B}"/>
              </a:ext>
            </a:extLst>
          </p:cNvPr>
          <p:cNvSpPr>
            <a:spLocks noChangeArrowheads="1"/>
          </p:cNvSpPr>
          <p:nvPr/>
        </p:nvSpPr>
        <p:spPr bwMode="auto">
          <a:xfrm>
            <a:off x="180000" y="540000"/>
            <a:ext cx="8640000" cy="360000"/>
          </a:xfrm>
          <a:prstGeom prst="rect">
            <a:avLst/>
          </a:prstGeom>
          <a:solidFill>
            <a:schemeClr val="bg1"/>
          </a:solidFill>
          <a:ln w="9525">
            <a:solidFill>
              <a:schemeClr val="tx1"/>
            </a:solidFill>
            <a:prstDash val="solid"/>
            <a:miter lim="800000"/>
            <a:headEnd/>
            <a:tailEnd/>
          </a:ln>
        </p:spPr>
        <p:txBody>
          <a:bodyPr wrap="square" tIns="108000" anchor="t"/>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80000" indent="-180000"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大阪府推計によると、令和</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22</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2040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年）の世帯数は約</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375</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万世帯と見込まれる。</a:t>
            </a:r>
          </a:p>
        </p:txBody>
      </p:sp>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家族類型別普通世帯数の推計</a:t>
            </a:r>
          </a:p>
        </p:txBody>
      </p:sp>
      <p:sp>
        <p:nvSpPr>
          <p:cNvPr id="4" name="テキスト ボックス 2">
            <a:extLst>
              <a:ext uri="{FF2B5EF4-FFF2-40B4-BE49-F238E27FC236}">
                <a16:creationId xmlns:a16="http://schemas.microsoft.com/office/drawing/2014/main" id="{C6EC76ED-3666-713B-F905-60E0E2135FEE}"/>
              </a:ext>
            </a:extLst>
          </p:cNvPr>
          <p:cNvSpPr txBox="1">
            <a:spLocks noChangeArrowheads="1"/>
          </p:cNvSpPr>
          <p:nvPr/>
        </p:nvSpPr>
        <p:spPr bwMode="auto">
          <a:xfrm>
            <a:off x="178564" y="1078271"/>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大阪府における家族類型別普通世帯数の推移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1" name="テキスト ボックス 10">
            <a:extLst>
              <a:ext uri="{FF2B5EF4-FFF2-40B4-BE49-F238E27FC236}">
                <a16:creationId xmlns:a16="http://schemas.microsoft.com/office/drawing/2014/main" id="{CAB423D4-2BCE-4DA4-9DDB-ABF71F1E4725}"/>
              </a:ext>
            </a:extLst>
          </p:cNvPr>
          <p:cNvSpPr txBox="1"/>
          <p:nvPr/>
        </p:nvSpPr>
        <p:spPr>
          <a:xfrm>
            <a:off x="3995937" y="6264016"/>
            <a:ext cx="4738884" cy="496290"/>
          </a:xfrm>
          <a:prstGeom prst="rect">
            <a:avLst/>
          </a:prstGeom>
          <a:noFill/>
        </p:spPr>
        <p:txBody>
          <a:bodyPr wrap="square" rtlCol="0">
            <a:spAutoFit/>
          </a:bodyPr>
          <a:lstStyle/>
          <a:p>
            <a:pPr marL="469900" fontAlgn="base">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以降：国立社会保障人口問題研究所推計（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H31.4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79">
            <a:extLst>
              <a:ext uri="{FF2B5EF4-FFF2-40B4-BE49-F238E27FC236}">
                <a16:creationId xmlns:a16="http://schemas.microsoft.com/office/drawing/2014/main" id="{9580AC4F-5B19-4D73-8B05-FE41FFE841DF}"/>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14</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6F3D3361-8599-40B7-9B2B-F8F4D49C11B3}"/>
              </a:ext>
            </a:extLst>
          </p:cNvPr>
          <p:cNvPicPr>
            <a:picLocks noChangeAspect="1"/>
          </p:cNvPicPr>
          <p:nvPr/>
        </p:nvPicPr>
        <p:blipFill>
          <a:blip r:embed="rId3"/>
          <a:stretch>
            <a:fillRect/>
          </a:stretch>
        </p:blipFill>
        <p:spPr>
          <a:xfrm>
            <a:off x="240260" y="1300557"/>
            <a:ext cx="8638781" cy="5017443"/>
          </a:xfrm>
          <a:prstGeom prst="rect">
            <a:avLst/>
          </a:prstGeom>
        </p:spPr>
      </p:pic>
    </p:spTree>
    <p:extLst>
      <p:ext uri="{BB962C8B-B14F-4D97-AF65-F5344CB8AC3E}">
        <p14:creationId xmlns:p14="http://schemas.microsoft.com/office/powerpoint/2010/main" val="157631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世帯と住宅の関係</a:t>
            </a:r>
          </a:p>
        </p:txBody>
      </p:sp>
      <p:sp>
        <p:nvSpPr>
          <p:cNvPr id="19462" name="Rectangle 6"/>
          <p:cNvSpPr>
            <a:spLocks noChangeArrowheads="1"/>
          </p:cNvSpPr>
          <p:nvPr/>
        </p:nvSpPr>
        <p:spPr bwMode="auto">
          <a:xfrm>
            <a:off x="180000" y="540000"/>
            <a:ext cx="8640000" cy="648000"/>
          </a:xfrm>
          <a:prstGeom prst="rect">
            <a:avLst/>
          </a:prstGeom>
          <a:solidFill>
            <a:schemeClr val="bg1"/>
          </a:solidFill>
          <a:ln w="9525">
            <a:solidFill>
              <a:schemeClr val="tx1"/>
            </a:solidFill>
            <a:prstDash val="solid"/>
            <a:miter lim="800000"/>
            <a:headEnd/>
            <a:tailEnd/>
          </a:ln>
        </p:spPr>
        <p:txBody>
          <a:bodyPr wrap="square" tIns="108000"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0000" indent="-180000" algn="just" eaLnBrk="1" hangingPunct="1">
              <a:spcBef>
                <a:spcPct val="0"/>
              </a:spcBef>
              <a:buFontTx/>
              <a:buNone/>
            </a:pP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単独世帯やひとり親世帯、非親族世帯では、持ち家取得率が低く、ひとり親世帯では公営住宅の割合が</a:t>
            </a:r>
            <a:r>
              <a:rPr kumimoji="1"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11.0</a:t>
            </a: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％と高い。単独世帯は、「民営借家（非木造）」に居住する世帯の割合が高い。</a:t>
            </a:r>
          </a:p>
        </p:txBody>
      </p:sp>
      <p:sp>
        <p:nvSpPr>
          <p:cNvPr id="21" name="テキスト ボックス 2">
            <a:extLst>
              <a:ext uri="{FF2B5EF4-FFF2-40B4-BE49-F238E27FC236}">
                <a16:creationId xmlns:a16="http://schemas.microsoft.com/office/drawing/2014/main" id="{C0090EDA-B0DC-4AC4-AF5D-EB92C0B957AC}"/>
              </a:ext>
            </a:extLst>
          </p:cNvPr>
          <p:cNvSpPr txBox="1">
            <a:spLocks noChangeArrowheads="1"/>
          </p:cNvSpPr>
          <p:nvPr/>
        </p:nvSpPr>
        <p:spPr bwMode="auto">
          <a:xfrm>
            <a:off x="178564" y="1368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家族類型別に見た住まいの状況（平成</a:t>
            </a:r>
            <a:r>
              <a:rPr lang="en-US" altLang="ja-JP" sz="1200" kern="100" dirty="0">
                <a:solidFill>
                  <a:prstClr val="black"/>
                </a:solidFill>
                <a:latin typeface="メイリオ" panose="020B0604030504040204" pitchFamily="50" charset="-128"/>
                <a:ea typeface="メイリオ" panose="020B0604030504040204" pitchFamily="50" charset="-128"/>
                <a:cs typeface="Times New Roman"/>
              </a:rPr>
              <a:t>30</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年度）</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2" name="テキスト ボックス 21">
            <a:extLst>
              <a:ext uri="{FF2B5EF4-FFF2-40B4-BE49-F238E27FC236}">
                <a16:creationId xmlns:a16="http://schemas.microsoft.com/office/drawing/2014/main" id="{DA7504C1-8B3A-461B-B611-F3A28085A3B8}"/>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年住宅・土地統計調査」（総務省統計局）より大阪府作成</a:t>
            </a:r>
          </a:p>
        </p:txBody>
      </p:sp>
      <p:sp>
        <p:nvSpPr>
          <p:cNvPr id="23" name="Rectangle 79">
            <a:extLst>
              <a:ext uri="{FF2B5EF4-FFF2-40B4-BE49-F238E27FC236}">
                <a16:creationId xmlns:a16="http://schemas.microsoft.com/office/drawing/2014/main" id="{CEEBAE93-F205-443C-945B-BEB964C5A42E}"/>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15</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8811C2FE-5187-4AE2-A426-10CD51B77D21}"/>
              </a:ext>
            </a:extLst>
          </p:cNvPr>
          <p:cNvPicPr>
            <a:picLocks noChangeAspect="1"/>
          </p:cNvPicPr>
          <p:nvPr/>
        </p:nvPicPr>
        <p:blipFill>
          <a:blip r:embed="rId3"/>
          <a:stretch>
            <a:fillRect/>
          </a:stretch>
        </p:blipFill>
        <p:spPr>
          <a:xfrm>
            <a:off x="253219" y="1683559"/>
            <a:ext cx="8638781" cy="4730906"/>
          </a:xfrm>
          <a:prstGeom prst="rect">
            <a:avLst/>
          </a:prstGeom>
        </p:spPr>
      </p:pic>
    </p:spTree>
    <p:extLst>
      <p:ext uri="{BB962C8B-B14F-4D97-AF65-F5344CB8AC3E}">
        <p14:creationId xmlns:p14="http://schemas.microsoft.com/office/powerpoint/2010/main" val="2434015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180000" y="540000"/>
            <a:ext cx="8640000" cy="360000"/>
          </a:xfrm>
          <a:prstGeom prst="rect">
            <a:avLst/>
          </a:prstGeom>
          <a:solidFill>
            <a:schemeClr val="bg1"/>
          </a:solidFill>
          <a:ln w="9525">
            <a:solidFill>
              <a:schemeClr val="tx1"/>
            </a:solidFill>
            <a:prstDash val="solid"/>
            <a:miter lim="800000"/>
            <a:headEnd/>
            <a:tailEnd/>
          </a:ln>
        </p:spPr>
        <p:txBody>
          <a:bodyPr wrap="square" tIns="108000" anchor="t">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0000" indent="-180000" algn="just" eaLnBrk="1" hangingPunct="1">
              <a:spcBef>
                <a:spcPct val="0"/>
              </a:spcBef>
              <a:buFontTx/>
              <a:buNone/>
            </a:pP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spc="-7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若年の単身世帯では、約</a:t>
            </a:r>
            <a:r>
              <a:rPr lang="en-US" altLang="ja-JP" sz="1400" spc="-7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9</a:t>
            </a:r>
            <a:r>
              <a:rPr lang="ja-JP" altLang="en-US" sz="1400" spc="-7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割が民営借家に居住しているのに対し、高齢者では約７割が持ち家に居住している。</a:t>
            </a:r>
            <a:endParaRPr kumimoji="1" lang="ja-JP" altLang="en-US" sz="1400" spc="-7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年齢、住宅の所有の関係別　単身世帯の割合</a:t>
            </a:r>
          </a:p>
        </p:txBody>
      </p:sp>
      <p:sp>
        <p:nvSpPr>
          <p:cNvPr id="16" name="テキスト ボックス 2">
            <a:extLst>
              <a:ext uri="{FF2B5EF4-FFF2-40B4-BE49-F238E27FC236}">
                <a16:creationId xmlns:a16="http://schemas.microsoft.com/office/drawing/2014/main" id="{F6A760CE-8F12-432F-AE4D-18EA320EC0FC}"/>
              </a:ext>
            </a:extLst>
          </p:cNvPr>
          <p:cNvSpPr txBox="1">
            <a:spLocks noChangeArrowheads="1"/>
          </p:cNvSpPr>
          <p:nvPr/>
        </p:nvSpPr>
        <p:spPr bwMode="auto">
          <a:xfrm>
            <a:off x="178564" y="1078271"/>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大阪府における年齢、住宅の所有の関係別単身世帯の割合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9" name="テキスト ボックス 18">
            <a:extLst>
              <a:ext uri="{FF2B5EF4-FFF2-40B4-BE49-F238E27FC236}">
                <a16:creationId xmlns:a16="http://schemas.microsoft.com/office/drawing/2014/main" id="{B41D19CB-E5E8-459D-A418-613376F2B230}"/>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年住宅・土地統計調査」（総務省統計局）より大阪府作成</a:t>
            </a:r>
          </a:p>
        </p:txBody>
      </p:sp>
      <p:sp>
        <p:nvSpPr>
          <p:cNvPr id="20" name="Rectangle 79">
            <a:extLst>
              <a:ext uri="{FF2B5EF4-FFF2-40B4-BE49-F238E27FC236}">
                <a16:creationId xmlns:a16="http://schemas.microsoft.com/office/drawing/2014/main" id="{8535209E-4C97-4A58-BD81-B564045DE899}"/>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16</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95D404CE-943C-477F-8CE0-148E0E3F7902}"/>
              </a:ext>
            </a:extLst>
          </p:cNvPr>
          <p:cNvPicPr>
            <a:picLocks noChangeAspect="1"/>
          </p:cNvPicPr>
          <p:nvPr/>
        </p:nvPicPr>
        <p:blipFill>
          <a:blip r:embed="rId3"/>
          <a:stretch>
            <a:fillRect/>
          </a:stretch>
        </p:blipFill>
        <p:spPr>
          <a:xfrm>
            <a:off x="254944" y="1286164"/>
            <a:ext cx="8657070" cy="5212532"/>
          </a:xfrm>
          <a:prstGeom prst="rect">
            <a:avLst/>
          </a:prstGeom>
        </p:spPr>
      </p:pic>
    </p:spTree>
    <p:extLst>
      <p:ext uri="{BB962C8B-B14F-4D97-AF65-F5344CB8AC3E}">
        <p14:creationId xmlns:p14="http://schemas.microsoft.com/office/powerpoint/2010/main" val="21827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３．住宅ストックの状況</a:t>
            </a:r>
          </a:p>
        </p:txBody>
      </p:sp>
    </p:spTree>
    <p:extLst>
      <p:ext uri="{BB962C8B-B14F-4D97-AF65-F5344CB8AC3E}">
        <p14:creationId xmlns:p14="http://schemas.microsoft.com/office/powerpoint/2010/main" val="2389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住宅数、世帯数、空家数の推移</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9">
            <a:extLst>
              <a:ext uri="{FF2B5EF4-FFF2-40B4-BE49-F238E27FC236}">
                <a16:creationId xmlns:a16="http://schemas.microsoft.com/office/drawing/2014/main" id="{91763A12-B000-4F7B-8C9D-6693D1B15488}"/>
              </a:ext>
            </a:extLst>
          </p:cNvPr>
          <p:cNvSpPr txBox="1"/>
          <p:nvPr/>
        </p:nvSpPr>
        <p:spPr>
          <a:xfrm>
            <a:off x="180000" y="539999"/>
            <a:ext cx="8584693" cy="1008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77800" indent="-177800" algn="just"/>
            <a:r>
              <a:rPr lang="ja-JP" altLang="en-US" sz="1400" dirty="0">
                <a:latin typeface="メイリオ" panose="020B0604030504040204" pitchFamily="50" charset="-128"/>
                <a:ea typeface="メイリオ" panose="020B0604030504040204" pitchFamily="50" charset="-128"/>
              </a:rPr>
              <a:t>○ 大阪府の住宅数は、令和５年では約</a:t>
            </a:r>
            <a:r>
              <a:rPr lang="en-US" altLang="ja-JP" sz="1400" dirty="0">
                <a:latin typeface="メイリオ" panose="020B0604030504040204" pitchFamily="50" charset="-128"/>
                <a:ea typeface="メイリオ" panose="020B0604030504040204" pitchFamily="50" charset="-128"/>
              </a:rPr>
              <a:t>493</a:t>
            </a:r>
            <a:r>
              <a:rPr lang="ja-JP" altLang="en-US" sz="1400" dirty="0">
                <a:latin typeface="メイリオ" panose="020B0604030504040204" pitchFamily="50" charset="-128"/>
                <a:ea typeface="メイリオ" panose="020B0604030504040204" pitchFamily="50" charset="-128"/>
              </a:rPr>
              <a:t>万戸となり、前回調査の平成</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年に比べ、約</a:t>
            </a:r>
            <a:r>
              <a:rPr lang="en-US" altLang="ja-JP" sz="1400" dirty="0">
                <a:latin typeface="メイリオ" panose="020B0604030504040204" pitchFamily="50" charset="-128"/>
                <a:ea typeface="メイリオ" panose="020B0604030504040204" pitchFamily="50" charset="-128"/>
              </a:rPr>
              <a:t>25</a:t>
            </a:r>
            <a:r>
              <a:rPr lang="ja-JP" altLang="en-US" sz="1400" dirty="0">
                <a:latin typeface="メイリオ" panose="020B0604030504040204" pitchFamily="50" charset="-128"/>
                <a:ea typeface="メイリオ" panose="020B0604030504040204" pitchFamily="50" charset="-128"/>
              </a:rPr>
              <a:t>万（</a:t>
            </a:r>
            <a:r>
              <a:rPr lang="en-US" altLang="ja-JP" sz="1400" dirty="0">
                <a:latin typeface="メイリオ" panose="020B0604030504040204" pitchFamily="50" charset="-128"/>
                <a:ea typeface="メイリオ" panose="020B0604030504040204" pitchFamily="50" charset="-128"/>
              </a:rPr>
              <a:t>5.3</a:t>
            </a:r>
            <a:r>
              <a:rPr lang="ja-JP" altLang="en-US" sz="1400" dirty="0">
                <a:latin typeface="メイリオ" panose="020B0604030504040204" pitchFamily="50" charset="-128"/>
                <a:ea typeface="メイリオ" panose="020B0604030504040204" pitchFamily="50" charset="-128"/>
              </a:rPr>
              <a:t>％）増加している。</a:t>
            </a:r>
            <a:endParaRPr lang="en-US" altLang="ja-JP" sz="1400" dirty="0">
              <a:latin typeface="メイリオ" panose="020B0604030504040204" pitchFamily="50" charset="-128"/>
              <a:ea typeface="メイリオ" panose="020B0604030504040204" pitchFamily="50" charset="-128"/>
            </a:endParaRPr>
          </a:p>
          <a:p>
            <a:pPr marL="180000" indent="-180000" algn="just"/>
            <a:r>
              <a:rPr lang="ja-JP" altLang="en-US" sz="1400" dirty="0">
                <a:latin typeface="メイリオ" panose="020B0604030504040204" pitchFamily="50" charset="-128"/>
                <a:ea typeface="メイリオ" panose="020B0604030504040204" pitchFamily="50" charset="-128"/>
              </a:rPr>
              <a:t>○ 空家数は、年々増加しているが、令和５年では、空家数約</a:t>
            </a:r>
            <a:r>
              <a:rPr lang="en-US" altLang="ja-JP" sz="1400" dirty="0">
                <a:latin typeface="メイリオ" panose="020B0604030504040204" pitchFamily="50" charset="-128"/>
                <a:ea typeface="メイリオ" panose="020B0604030504040204" pitchFamily="50" charset="-128"/>
              </a:rPr>
              <a:t>70</a:t>
            </a:r>
            <a:r>
              <a:rPr lang="ja-JP" altLang="en-US" sz="1400" dirty="0">
                <a:latin typeface="メイリオ" panose="020B0604030504040204" pitchFamily="50" charset="-128"/>
                <a:ea typeface="メイリオ" panose="020B0604030504040204" pitchFamily="50" charset="-128"/>
              </a:rPr>
              <a:t>万戸、空家率が</a:t>
            </a:r>
            <a:r>
              <a:rPr lang="en-US" altLang="ja-JP" sz="1400" dirty="0">
                <a:latin typeface="メイリオ" panose="020B0604030504040204" pitchFamily="50" charset="-128"/>
                <a:ea typeface="メイリオ" panose="020B0604030504040204" pitchFamily="50" charset="-128"/>
              </a:rPr>
              <a:t>14.3</a:t>
            </a:r>
            <a:r>
              <a:rPr lang="ja-JP" altLang="en-US" sz="1400" dirty="0">
                <a:latin typeface="メイリオ" panose="020B0604030504040204" pitchFamily="50" charset="-128"/>
                <a:ea typeface="メイリオ" panose="020B0604030504040204" pitchFamily="50" charset="-128"/>
              </a:rPr>
              <a:t>％となり、平成</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年に比べると、ほぼ横ばいである。</a:t>
            </a:r>
            <a:endParaRPr lang="en-US" altLang="ja-JP" sz="1400" dirty="0">
              <a:latin typeface="メイリオ" panose="020B0604030504040204" pitchFamily="50" charset="-128"/>
              <a:ea typeface="メイリオ" panose="020B0604030504040204" pitchFamily="50" charset="-128"/>
            </a:endParaRPr>
          </a:p>
        </p:txBody>
      </p:sp>
      <p:sp>
        <p:nvSpPr>
          <p:cNvPr id="26" name="テキスト ボックス 2">
            <a:extLst>
              <a:ext uri="{FF2B5EF4-FFF2-40B4-BE49-F238E27FC236}">
                <a16:creationId xmlns:a16="http://schemas.microsoft.com/office/drawing/2014/main" id="{9630A679-ED9C-413B-A7DF-335AD3841569}"/>
              </a:ext>
            </a:extLst>
          </p:cNvPr>
          <p:cNvSpPr txBox="1">
            <a:spLocks noChangeArrowheads="1"/>
          </p:cNvSpPr>
          <p:nvPr/>
        </p:nvSpPr>
        <p:spPr bwMode="auto">
          <a:xfrm>
            <a:off x="178564" y="1692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大阪府における大阪府の住宅数・世帯数・空家数の推移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7" name="テキスト ボックス 26">
            <a:extLst>
              <a:ext uri="{FF2B5EF4-FFF2-40B4-BE49-F238E27FC236}">
                <a16:creationId xmlns:a16="http://schemas.microsoft.com/office/drawing/2014/main" id="{9ED68C1E-18ED-4325-842F-3BED02113C0A}"/>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年住宅・土地統計調査（速報値）」（総務省統計局）より大阪府作成</a:t>
            </a:r>
          </a:p>
        </p:txBody>
      </p:sp>
      <p:sp>
        <p:nvSpPr>
          <p:cNvPr id="28" name="Rectangle 79">
            <a:extLst>
              <a:ext uri="{FF2B5EF4-FFF2-40B4-BE49-F238E27FC236}">
                <a16:creationId xmlns:a16="http://schemas.microsoft.com/office/drawing/2014/main" id="{20F8AA54-D5AE-4C80-9927-1AD48BE27DC3}"/>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18</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F7A68860-89E4-4799-85CB-F967D41D70A5}"/>
              </a:ext>
            </a:extLst>
          </p:cNvPr>
          <p:cNvPicPr>
            <a:picLocks noChangeAspect="1"/>
          </p:cNvPicPr>
          <p:nvPr/>
        </p:nvPicPr>
        <p:blipFill>
          <a:blip r:embed="rId3"/>
          <a:stretch>
            <a:fillRect/>
          </a:stretch>
        </p:blipFill>
        <p:spPr>
          <a:xfrm>
            <a:off x="325192" y="2002445"/>
            <a:ext cx="8590008" cy="4487045"/>
          </a:xfrm>
          <a:prstGeom prst="rect">
            <a:avLst/>
          </a:prstGeom>
        </p:spPr>
      </p:pic>
    </p:spTree>
    <p:extLst>
      <p:ext uri="{BB962C8B-B14F-4D97-AF65-F5344CB8AC3E}">
        <p14:creationId xmlns:p14="http://schemas.microsoft.com/office/powerpoint/2010/main" val="178765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所有関係別の住宅数の割合</a:t>
            </a:r>
          </a:p>
        </p:txBody>
      </p:sp>
      <p:sp>
        <p:nvSpPr>
          <p:cNvPr id="41" name="テキスト ボックス 9">
            <a:extLst>
              <a:ext uri="{FF2B5EF4-FFF2-40B4-BE49-F238E27FC236}">
                <a16:creationId xmlns:a16="http://schemas.microsoft.com/office/drawing/2014/main" id="{85A21553-9B75-48C1-A538-AE68839F789F}"/>
              </a:ext>
            </a:extLst>
          </p:cNvPr>
          <p:cNvSpPr txBox="1"/>
          <p:nvPr/>
        </p:nvSpPr>
        <p:spPr>
          <a:xfrm>
            <a:off x="180000" y="540000"/>
            <a:ext cx="8640000" cy="792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住宅ストックの</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46.1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216</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万戸）が賃貸住宅と推計され、うち公的賃貸住宅は約</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万戸で、賃貸住宅ストックの約２割を占めている。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住宅全体の約９割を、民間住宅（民間賃貸住宅及び持家）が占めている。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3" name="Text Box 78">
            <a:extLst>
              <a:ext uri="{FF2B5EF4-FFF2-40B4-BE49-F238E27FC236}">
                <a16:creationId xmlns:a16="http://schemas.microsoft.com/office/drawing/2014/main" id="{1B1FA6F7-DD7F-4315-808A-F61721016D27}"/>
              </a:ext>
            </a:extLst>
          </p:cNvPr>
          <p:cNvSpPr txBox="1">
            <a:spLocks noChangeArrowheads="1"/>
          </p:cNvSpPr>
          <p:nvPr/>
        </p:nvSpPr>
        <p:spPr bwMode="auto">
          <a:xfrm>
            <a:off x="709201" y="6163241"/>
            <a:ext cx="5969875" cy="66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lIns="74295" tIns="8890" rIns="74295" bIns="889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公的賃貸住宅戸数は</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H31.3.31</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時点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公的賃貸住宅以外の住宅数については、Ｈ</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30</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住宅･土地統計調査より推計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特定公共賃貸住宅は特優賃として計上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高優賃には、公社・</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UR</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分を含む</a:t>
            </a:r>
          </a:p>
        </p:txBody>
      </p:sp>
      <p:sp>
        <p:nvSpPr>
          <p:cNvPr id="71" name="テキスト ボックス 2">
            <a:extLst>
              <a:ext uri="{FF2B5EF4-FFF2-40B4-BE49-F238E27FC236}">
                <a16:creationId xmlns:a16="http://schemas.microsoft.com/office/drawing/2014/main" id="{19367300-3D4D-400F-BBF2-AA8B33625A94}"/>
              </a:ext>
            </a:extLst>
          </p:cNvPr>
          <p:cNvSpPr txBox="1">
            <a:spLocks noChangeArrowheads="1"/>
          </p:cNvSpPr>
          <p:nvPr/>
        </p:nvSpPr>
        <p:spPr bwMode="auto">
          <a:xfrm>
            <a:off x="131553" y="1426789"/>
            <a:ext cx="5174375" cy="252240"/>
          </a:xfrm>
          <a:prstGeom prst="rect">
            <a:avLst/>
          </a:prstGeom>
          <a:noFill/>
          <a:ln w="9525">
            <a:noFill/>
            <a:miter lim="800000"/>
            <a:headEnd/>
            <a:tailEnd/>
          </a:ln>
        </p:spPr>
        <p:txBody>
          <a:bodyPr rot="0" vert="horz" wrap="square" lIns="36000" tIns="0" rIns="3600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所有関係別の住宅数の割合</a:t>
            </a:r>
          </a:p>
        </p:txBody>
      </p:sp>
      <p:sp>
        <p:nvSpPr>
          <p:cNvPr id="35" name="テキスト ボックス 34">
            <a:extLst>
              <a:ext uri="{FF2B5EF4-FFF2-40B4-BE49-F238E27FC236}">
                <a16:creationId xmlns:a16="http://schemas.microsoft.com/office/drawing/2014/main" id="{598305AB-CA95-4D28-8A75-71CD144E91A9}"/>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年住宅・土地統計調査」（総務省統計局）より大阪府作成</a:t>
            </a:r>
          </a:p>
        </p:txBody>
      </p:sp>
      <p:sp>
        <p:nvSpPr>
          <p:cNvPr id="37" name="Rectangle 79">
            <a:extLst>
              <a:ext uri="{FF2B5EF4-FFF2-40B4-BE49-F238E27FC236}">
                <a16:creationId xmlns:a16="http://schemas.microsoft.com/office/drawing/2014/main" id="{9DF0F94D-9F0C-4F66-B680-83801BAA4ADE}"/>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19</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D86E89B9-7C87-4AA8-9FC2-09E6D4C14139}"/>
              </a:ext>
            </a:extLst>
          </p:cNvPr>
          <p:cNvPicPr>
            <a:picLocks noChangeAspect="1"/>
          </p:cNvPicPr>
          <p:nvPr/>
        </p:nvPicPr>
        <p:blipFill>
          <a:blip r:embed="rId3"/>
          <a:stretch>
            <a:fillRect/>
          </a:stretch>
        </p:blipFill>
        <p:spPr>
          <a:xfrm>
            <a:off x="289189" y="1675149"/>
            <a:ext cx="8565622" cy="4401693"/>
          </a:xfrm>
          <a:prstGeom prst="rect">
            <a:avLst/>
          </a:prstGeom>
        </p:spPr>
      </p:pic>
    </p:spTree>
    <p:extLst>
      <p:ext uri="{BB962C8B-B14F-4D97-AF65-F5344CB8AC3E}">
        <p14:creationId xmlns:p14="http://schemas.microsoft.com/office/powerpoint/2010/main" val="278183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422"/>
            <a:ext cx="9144000" cy="564550"/>
          </a:xfrm>
          <a:prstGeom prst="rect">
            <a:avLst/>
          </a:prstGeom>
          <a:ln>
            <a:noFill/>
            <a:prstDash val="dash"/>
          </a:ln>
        </p:spPr>
        <p:txBody>
          <a:bodyPr vert="horz" lIns="36000" tIns="45720" rIns="3600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nSpc>
                <a:spcPct val="150000"/>
              </a:lnSpc>
              <a:spcBef>
                <a:spcPts val="3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目　次　</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399107817"/>
              </p:ext>
            </p:extLst>
          </p:nvPr>
        </p:nvGraphicFramePr>
        <p:xfrm>
          <a:off x="539551" y="567387"/>
          <a:ext cx="8064897" cy="5514616"/>
        </p:xfrm>
        <a:graphic>
          <a:graphicData uri="http://schemas.openxmlformats.org/drawingml/2006/table">
            <a:tbl>
              <a:tblPr firstRow="1">
                <a:tableStyleId>{22838BEF-8BB2-4498-84A7-C5851F593DF1}</a:tableStyleId>
              </a:tblPr>
              <a:tblGrid>
                <a:gridCol w="486683">
                  <a:extLst>
                    <a:ext uri="{9D8B030D-6E8A-4147-A177-3AD203B41FA5}">
                      <a16:colId xmlns:a16="http://schemas.microsoft.com/office/drawing/2014/main" val="20000"/>
                    </a:ext>
                  </a:extLst>
                </a:gridCol>
                <a:gridCol w="6396401">
                  <a:extLst>
                    <a:ext uri="{9D8B030D-6E8A-4147-A177-3AD203B41FA5}">
                      <a16:colId xmlns:a16="http://schemas.microsoft.com/office/drawing/2014/main" val="20001"/>
                    </a:ext>
                  </a:extLst>
                </a:gridCol>
                <a:gridCol w="1181813">
                  <a:extLst>
                    <a:ext uri="{9D8B030D-6E8A-4147-A177-3AD203B41FA5}">
                      <a16:colId xmlns:a16="http://schemas.microsoft.com/office/drawing/2014/main" val="20002"/>
                    </a:ext>
                  </a:extLst>
                </a:gridCol>
              </a:tblGrid>
              <a:tr h="269652">
                <a:tc gridSpan="2">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１．人口の動向</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239710">
                <a:tc rowSpan="7">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・都道府県別人口</a:t>
                      </a:r>
                      <a:endParaRPr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４</a:t>
                      </a: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9617">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kumimoji="1" lang="zh-TW"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都道府県別年平均人口増加率</a:t>
                      </a:r>
                      <a:endPar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５</a:t>
                      </a: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9617">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・将来人口推計</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６</a:t>
                      </a: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9617">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年齢別人口推計</a:t>
                      </a:r>
                      <a:endPar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７</a:t>
                      </a: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9617">
                <a:tc v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大阪府内外への人口移動の状況</a:t>
                      </a:r>
                      <a:endParaRPr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P8</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9617">
                <a:tc v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・大阪府内の人口移動の状況</a:t>
                      </a:r>
                      <a:endParaRPr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P9</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9617">
                <a:tc v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spc="-1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年齢階級別転出入の状況</a:t>
                      </a:r>
                      <a:endParaRPr lang="zh-TW" altLang="en-US" sz="1050" spc="-15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P10</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9652">
                <a:tc gridSpan="2">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２．世帯の動向</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tc>
                  <a:txBody>
                    <a:bodyPr/>
                    <a:lstStyle/>
                    <a:p>
                      <a:pPr algn="l">
                        <a:lnSpc>
                          <a:spcPct val="130000"/>
                        </a:lnSpc>
                      </a:pPr>
                      <a:endParaRPr kumimoji="1"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7"/>
                  </a:ext>
                </a:extLst>
              </a:tr>
              <a:tr h="239710">
                <a:tc rowSpan="5">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173038" marR="0" indent="-216000" algn="l" defTabSz="914400" rtl="0" eaLnBrk="1" fontAlgn="auto" latinLnBrk="0" hangingPunct="1">
                        <a:lnSpc>
                          <a:spcPct val="13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・家族類型別普通世帯数</a:t>
                      </a:r>
                      <a:endParaRPr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P12</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9617">
                <a:tc vMerge="1">
                  <a:txBody>
                    <a:bodyPr/>
                    <a:lstStyle/>
                    <a:p>
                      <a:endParaRPr kumimoji="1" lang="ja-JP" altLang="en-US"/>
                    </a:p>
                  </a:txBody>
                  <a:tcPr/>
                </a:tc>
                <a:tc>
                  <a:txBody>
                    <a:bodyPr/>
                    <a:lstStyle/>
                    <a:p>
                      <a:pPr marL="173038" marR="0" indent="-216000" algn="l" defTabSz="914400" rtl="0" eaLnBrk="1" fontAlgn="auto" latinLnBrk="0" hangingPunct="1">
                        <a:lnSpc>
                          <a:spcPct val="130000"/>
                        </a:lnSpc>
                        <a:spcBef>
                          <a:spcPts val="0"/>
                        </a:spcBef>
                        <a:spcAft>
                          <a:spcPts val="0"/>
                        </a:spcAft>
                        <a:buClrTx/>
                        <a:buSzTx/>
                        <a:buFontTx/>
                        <a:buNone/>
                        <a:tabLst/>
                        <a:defRPr/>
                      </a:pPr>
                      <a:r>
                        <a:rPr lang="ja-JP" altLang="en-US" sz="1050" b="0" spc="-150" dirty="0">
                          <a:latin typeface="メイリオ" panose="020B0604030504040204" pitchFamily="50" charset="-128"/>
                          <a:ea typeface="メイリオ" panose="020B0604030504040204" pitchFamily="50" charset="-128"/>
                          <a:cs typeface="Meiryo UI" panose="020B0604030504040204" pitchFamily="50" charset="-128"/>
                        </a:rPr>
                        <a:t>　・世帯人員構成の推移</a:t>
                      </a:r>
                      <a:endParaRPr lang="en-US" altLang="ja-JP" sz="1050" b="0" spc="-15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P13</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9617">
                <a:tc vMerge="1">
                  <a:txBody>
                    <a:bodyPr/>
                    <a:lstStyle/>
                    <a:p>
                      <a:endParaRPr kumimoji="1" lang="ja-JP" altLang="en-US"/>
                    </a:p>
                  </a:txBody>
                  <a:tcPr/>
                </a:tc>
                <a:tc>
                  <a:txBody>
                    <a:bodyPr/>
                    <a:lstStyle/>
                    <a:p>
                      <a:pPr marL="173038" marR="0" indent="-216000" algn="l" defTabSz="914400" rtl="0" eaLnBrk="1" fontAlgn="auto" latinLnBrk="0" hangingPunct="1">
                        <a:lnSpc>
                          <a:spcPct val="13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b="0" spc="-150" dirty="0">
                          <a:latin typeface="メイリオ" panose="020B0604030504040204" pitchFamily="50" charset="-128"/>
                          <a:ea typeface="メイリオ" panose="020B0604030504040204" pitchFamily="50" charset="-128"/>
                          <a:cs typeface="Meiryo UI" panose="020B0604030504040204" pitchFamily="50" charset="-128"/>
                        </a:rPr>
                        <a:t>家族類型別普通世帯数の推計</a:t>
                      </a:r>
                      <a:endParaRPr lang="en-US" altLang="ja-JP" sz="1050" b="0" spc="-15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P14</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961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a:solidFill>
                          <a:srgbClr val="000000"/>
                        </a:solidFill>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・世帯と住宅の関係</a:t>
                      </a:r>
                      <a:endParaRPr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P15</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9617">
                <a:tc v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b="0" spc="-150" dirty="0">
                          <a:latin typeface="メイリオ" panose="020B0604030504040204" pitchFamily="50" charset="-128"/>
                          <a:ea typeface="メイリオ" panose="020B0604030504040204" pitchFamily="50" charset="-128"/>
                          <a:cs typeface="Meiryo UI" panose="020B0604030504040204" pitchFamily="50" charset="-128"/>
                        </a:rPr>
                        <a:t>年齢、住宅の所有の関係別  単身世帯の割合</a:t>
                      </a:r>
                      <a:endParaRPr lang="en-US" altLang="ja-JP" sz="1050" b="0" spc="-15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P16</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9652">
                <a:tc gridSpan="2">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altLang="ja-JP"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3</a:t>
                      </a:r>
                      <a:r>
                        <a:rPr lang="ja-JP" altLang="en-US" sz="1050" b="1" dirty="0" err="1">
                          <a:solidFill>
                            <a:schemeClr val="bg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住宅ストックの状況</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en-US" altLang="ja-JP" sz="1400" b="0" spc="-15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kumimoji="1"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5"/>
                  </a:ext>
                </a:extLst>
              </a:tr>
              <a:tr h="23971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・住宅数、世帯数、空家数の推移</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P18</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971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・住宅着工戸数の推移</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P19</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971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・所有関係別の住宅数の割合</a:t>
                      </a:r>
                      <a:endParaRPr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P20</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39710">
                <a:tc gridSpan="2">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４．今後起こりうる社会の潮流</a:t>
                      </a:r>
                      <a:r>
                        <a:rPr lang="en-US" altLang="ja-JP"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国土交通白書 </a:t>
                      </a:r>
                      <a:r>
                        <a:rPr lang="en-US" altLang="ja-JP"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2023』</a:t>
                      </a:r>
                      <a:endPar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en-US" altLang="ja-JP" sz="1400" b="0" spc="-15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kumimoji="1"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388443806"/>
                  </a:ext>
                </a:extLst>
              </a:tr>
              <a:tr h="239710">
                <a:tc>
                  <a:txBody>
                    <a:bodyPr/>
                    <a:lstStyle/>
                    <a:p>
                      <a:endParaRPr lang="ja-JP" altLang="en-US" sz="1600"/>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・人口減少の加速化と生活サービス提供機能の低下･喪失のおそれ</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P22</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35954"/>
                  </a:ext>
                </a:extLst>
              </a:tr>
              <a:tr h="239710">
                <a:tc>
                  <a:txBody>
                    <a:bodyPr/>
                    <a:lstStyle/>
                    <a:p>
                      <a:endParaRPr lang="ja-JP" altLang="en-US" sz="1600"/>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・デジタル化による暮らしと社会の変化</a:t>
                      </a: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（将来のくらしと社会に対する意識の動向）</a:t>
                      </a:r>
                      <a:endParaRPr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P23</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P24</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798960"/>
                  </a:ext>
                </a:extLst>
              </a:tr>
              <a:tr h="174865">
                <a:tc>
                  <a:txBody>
                    <a:bodyPr/>
                    <a:lstStyle/>
                    <a:p>
                      <a:endParaRPr lang="ja-JP" altLang="en-US" sz="1600"/>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・デジタル化による暮らしと社会の変化</a:t>
                      </a: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（デジタル化により時間的･空間的制約からの解放に対する意識の動向）</a:t>
                      </a:r>
                      <a:endParaRPr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P25</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P26</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560090"/>
                  </a:ext>
                </a:extLst>
              </a:tr>
              <a:tr h="23971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・デジタル化による暮らしと社会の変化</a:t>
                      </a: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（仮想空間への意識の動向）</a:t>
                      </a:r>
                      <a:endParaRPr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P27</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196052"/>
                  </a:ext>
                </a:extLst>
              </a:tr>
            </a:tbl>
          </a:graphicData>
        </a:graphic>
      </p:graphicFrame>
      <p:sp>
        <p:nvSpPr>
          <p:cNvPr id="7" name="Rectangle 79">
            <a:extLst>
              <a:ext uri="{FF2B5EF4-FFF2-40B4-BE49-F238E27FC236}">
                <a16:creationId xmlns:a16="http://schemas.microsoft.com/office/drawing/2014/main" id="{8123EA67-DC9E-46F4-B530-5C5F6124607A}"/>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84773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住宅着工戸数の推移</a:t>
            </a:r>
          </a:p>
        </p:txBody>
      </p:sp>
      <p:sp>
        <p:nvSpPr>
          <p:cNvPr id="12" name="テキスト ボックス 11">
            <a:extLst>
              <a:ext uri="{FF2B5EF4-FFF2-40B4-BE49-F238E27FC236}">
                <a16:creationId xmlns:a16="http://schemas.microsoft.com/office/drawing/2014/main" id="{912ABBA1-93A7-4FFE-A328-AEC4FE87CB97}"/>
              </a:ext>
            </a:extLst>
          </p:cNvPr>
          <p:cNvSpPr txBox="1"/>
          <p:nvPr/>
        </p:nvSpPr>
        <p:spPr>
          <a:xfrm>
            <a:off x="180000" y="539999"/>
            <a:ext cx="8640000" cy="648000"/>
          </a:xfrm>
          <a:prstGeom prst="rect">
            <a:avLst/>
          </a:prstGeom>
          <a:noFill/>
          <a:ln>
            <a:solidFill>
              <a:schemeClr val="tx1"/>
            </a:solidFill>
          </a:ln>
        </p:spPr>
        <p:txBody>
          <a:bodyPr wrap="square" tIns="108000" rtlCol="0">
            <a:noAutofit/>
          </a:bodyPr>
          <a:lstStyle/>
          <a:p>
            <a:pPr marL="180000" indent="-180000"/>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 着工新設住宅戸数は、令和</a:t>
            </a:r>
            <a:r>
              <a:rPr kumimoji="1" lang="en-US" altLang="ja-JP" sz="1400" dirty="0">
                <a:latin typeface="メイリオ" panose="020B0604030504040204" pitchFamily="50" charset="-128"/>
                <a:ea typeface="メイリオ" panose="020B0604030504040204" pitchFamily="50" charset="-128"/>
                <a:cs typeface="Meiryo UI" panose="020B0604030504040204" pitchFamily="50" charset="-128"/>
              </a:rPr>
              <a:t>3</a:t>
            </a:r>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年度以降増加傾向であったが減少に転じている。新設住宅は約６万６千戸（前年度比約</a:t>
            </a:r>
            <a:r>
              <a:rPr kumimoji="1" lang="en-US" altLang="ja-JP" sz="1400" dirty="0">
                <a:latin typeface="メイリオ" panose="020B0604030504040204" pitchFamily="50" charset="-128"/>
                <a:ea typeface="メイリオ" panose="020B0604030504040204" pitchFamily="50" charset="-128"/>
                <a:cs typeface="Meiryo UI" panose="020B0604030504040204" pitchFamily="50" charset="-128"/>
              </a:rPr>
              <a:t>11</a:t>
            </a:r>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％減）であった。</a:t>
            </a:r>
          </a:p>
        </p:txBody>
      </p:sp>
      <p:sp>
        <p:nvSpPr>
          <p:cNvPr id="13" name="テキスト ボックス 2">
            <a:extLst>
              <a:ext uri="{FF2B5EF4-FFF2-40B4-BE49-F238E27FC236}">
                <a16:creationId xmlns:a16="http://schemas.microsoft.com/office/drawing/2014/main" id="{9A3F4459-4EE2-4A52-8FAC-276891A982F4}"/>
              </a:ext>
            </a:extLst>
          </p:cNvPr>
          <p:cNvSpPr txBox="1">
            <a:spLocks noChangeArrowheads="1"/>
          </p:cNvSpPr>
          <p:nvPr/>
        </p:nvSpPr>
        <p:spPr bwMode="auto">
          <a:xfrm>
            <a:off x="178564" y="1368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大阪府における利用関係別着工新設住宅戸数の推移（年度別）</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4" name="テキスト ボックス 13">
            <a:extLst>
              <a:ext uri="{FF2B5EF4-FFF2-40B4-BE49-F238E27FC236}">
                <a16:creationId xmlns:a16="http://schemas.microsoft.com/office/drawing/2014/main" id="{D5AC918E-C72C-40E3-8E48-894BE1D81EE9}"/>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「建築統計年報」（国土交通省）</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p>
        </p:txBody>
      </p:sp>
      <p:sp>
        <p:nvSpPr>
          <p:cNvPr id="15" name="Rectangle 79">
            <a:extLst>
              <a:ext uri="{FF2B5EF4-FFF2-40B4-BE49-F238E27FC236}">
                <a16:creationId xmlns:a16="http://schemas.microsoft.com/office/drawing/2014/main" id="{1CF03418-5971-48AA-829E-AC080C7A8C15}"/>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20</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20BDBF78-2ADF-4745-A9C7-163B475D2385}"/>
              </a:ext>
            </a:extLst>
          </p:cNvPr>
          <p:cNvPicPr>
            <a:picLocks noChangeAspect="1"/>
          </p:cNvPicPr>
          <p:nvPr/>
        </p:nvPicPr>
        <p:blipFill>
          <a:blip r:embed="rId3"/>
          <a:stretch>
            <a:fillRect/>
          </a:stretch>
        </p:blipFill>
        <p:spPr>
          <a:xfrm>
            <a:off x="270946" y="1634276"/>
            <a:ext cx="8644877" cy="4944285"/>
          </a:xfrm>
          <a:prstGeom prst="rect">
            <a:avLst/>
          </a:prstGeom>
        </p:spPr>
      </p:pic>
    </p:spTree>
    <p:extLst>
      <p:ext uri="{BB962C8B-B14F-4D97-AF65-F5344CB8AC3E}">
        <p14:creationId xmlns:p14="http://schemas.microsoft.com/office/powerpoint/2010/main" val="1351753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４．今後起こりうる社会の潮流</a:t>
            </a:r>
          </a:p>
        </p:txBody>
      </p:sp>
    </p:spTree>
    <p:extLst>
      <p:ext uri="{BB962C8B-B14F-4D97-AF65-F5344CB8AC3E}">
        <p14:creationId xmlns:p14="http://schemas.microsoft.com/office/powerpoint/2010/main" val="32904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線コネクタ 43">
            <a:extLst>
              <a:ext uri="{FF2B5EF4-FFF2-40B4-BE49-F238E27FC236}">
                <a16:creationId xmlns:a16="http://schemas.microsoft.com/office/drawing/2014/main" id="{632FEE9D-6A4F-4D44-9856-1D11BC984634}"/>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3F163784-0A57-4530-AE90-F37472659701}"/>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67" name="テキスト ボックス 66">
            <a:extLst>
              <a:ext uri="{FF2B5EF4-FFF2-40B4-BE49-F238E27FC236}">
                <a16:creationId xmlns:a16="http://schemas.microsoft.com/office/drawing/2014/main" id="{541CDBBA-BA3F-4113-9695-ACEBDFEB3069}"/>
              </a:ext>
            </a:extLst>
          </p:cNvPr>
          <p:cNvSpPr txBox="1"/>
          <p:nvPr/>
        </p:nvSpPr>
        <p:spPr>
          <a:xfrm>
            <a:off x="179512" y="540000"/>
            <a:ext cx="8640000" cy="1292662"/>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人口減少の加速化と生活サービス提供機能の低下･喪失のおそれ</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・人口規模が小さい市区町村ほど人口減少率が高くなる傾向</a:t>
            </a:r>
            <a:endParaRPr lang="en-US" altLang="ja-JP" sz="1200" dirty="0">
              <a:latin typeface="メイリオ" panose="020B0604030504040204" pitchFamily="50" charset="-128"/>
              <a:ea typeface="メイリオ" panose="020B0604030504040204" pitchFamily="50" charset="-128"/>
            </a:endParaRPr>
          </a:p>
          <a:p>
            <a:pPr marL="266700"/>
            <a:r>
              <a:rPr lang="ja-JP" altLang="en-US" sz="1200" dirty="0">
                <a:latin typeface="メイリオ" panose="020B0604030504040204" pitchFamily="50" charset="-128"/>
                <a:ea typeface="メイリオ" panose="020B0604030504040204" pitchFamily="50" charset="-128"/>
              </a:rPr>
              <a:t>・人口</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万人以上</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万人未満の市区町村に居住する人口についても約２割減少見込み</a:t>
            </a:r>
            <a:endParaRPr lang="en-US" altLang="ja-JP" sz="1200" dirty="0">
              <a:latin typeface="メイリオ" panose="020B0604030504040204" pitchFamily="50" charset="-128"/>
              <a:ea typeface="メイリオ" panose="020B0604030504040204" pitchFamily="50" charset="-128"/>
            </a:endParaRPr>
          </a:p>
          <a:p>
            <a:pPr marL="625475" indent="-153988"/>
            <a:r>
              <a:rPr lang="ja-JP" altLang="en-US" sz="1200" dirty="0">
                <a:latin typeface="メイリオ" panose="020B0604030504040204" pitchFamily="50" charset="-128"/>
                <a:ea typeface="メイリオ" panose="020B0604030504040204" pitchFamily="50" charset="-128"/>
              </a:rPr>
              <a:t>⇒地方において、日常生活の中心的な役割を担う中規模都市への拡大が見込まれ、暮らしを支える中心的な生活サービス提供機能の低下、喪失が懸念される</a:t>
            </a:r>
            <a:endParaRPr lang="en-US" altLang="ja-JP" sz="16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04C9463F-F587-4720-84BD-742B82713C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24" t="20000" r="10978" b="56481"/>
          <a:stretch/>
        </p:blipFill>
        <p:spPr>
          <a:xfrm>
            <a:off x="720000" y="1800000"/>
            <a:ext cx="6981416" cy="4691320"/>
          </a:xfrm>
          <a:prstGeom prst="rect">
            <a:avLst/>
          </a:prstGeom>
        </p:spPr>
      </p:pic>
      <p:sp>
        <p:nvSpPr>
          <p:cNvPr id="7" name="Rectangle 79">
            <a:extLst>
              <a:ext uri="{FF2B5EF4-FFF2-40B4-BE49-F238E27FC236}">
                <a16:creationId xmlns:a16="http://schemas.microsoft.com/office/drawing/2014/main" id="{F96E0B80-938C-4730-80A4-DA48F7BB693B}"/>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22</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A34AF38-0E36-4C03-BECA-E5E944C3CAA3}"/>
              </a:ext>
            </a:extLst>
          </p:cNvPr>
          <p:cNvSpPr txBox="1"/>
          <p:nvPr/>
        </p:nvSpPr>
        <p:spPr>
          <a:xfrm>
            <a:off x="6096588" y="6405604"/>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166346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BE983E09-303F-4DF7-9317-162B1A4B02CE}"/>
              </a:ext>
            </a:extLst>
          </p:cNvPr>
          <p:cNvGrpSpPr/>
          <p:nvPr/>
        </p:nvGrpSpPr>
        <p:grpSpPr>
          <a:xfrm>
            <a:off x="720000" y="1872000"/>
            <a:ext cx="7020352" cy="4847972"/>
            <a:chOff x="1691680" y="2811912"/>
            <a:chExt cx="5291367" cy="3529076"/>
          </a:xfrm>
        </p:grpSpPr>
        <p:pic>
          <p:nvPicPr>
            <p:cNvPr id="10" name="図 9">
              <a:extLst>
                <a:ext uri="{FF2B5EF4-FFF2-40B4-BE49-F238E27FC236}">
                  <a16:creationId xmlns:a16="http://schemas.microsoft.com/office/drawing/2014/main" id="{4B0A7FF4-5BF4-4FA9-A6B1-F4943EFAE634}"/>
                </a:ext>
              </a:extLst>
            </p:cNvPr>
            <p:cNvPicPr>
              <a:picLocks noChangeAspect="1"/>
            </p:cNvPicPr>
            <p:nvPr/>
          </p:nvPicPr>
          <p:blipFill>
            <a:blip r:embed="rId2"/>
            <a:stretch>
              <a:fillRect/>
            </a:stretch>
          </p:blipFill>
          <p:spPr>
            <a:xfrm>
              <a:off x="1691680" y="2811912"/>
              <a:ext cx="5291367" cy="3529076"/>
            </a:xfrm>
            <a:prstGeom prst="rect">
              <a:avLst/>
            </a:prstGeom>
          </p:spPr>
        </p:pic>
        <p:sp>
          <p:nvSpPr>
            <p:cNvPr id="2" name="正方形/長方形 1">
              <a:extLst>
                <a:ext uri="{FF2B5EF4-FFF2-40B4-BE49-F238E27FC236}">
                  <a16:creationId xmlns:a16="http://schemas.microsoft.com/office/drawing/2014/main" id="{B273CCFB-7FBB-4B16-9020-00C293B7563C}"/>
                </a:ext>
              </a:extLst>
            </p:cNvPr>
            <p:cNvSpPr/>
            <p:nvPr/>
          </p:nvSpPr>
          <p:spPr>
            <a:xfrm>
              <a:off x="3662632" y="3083726"/>
              <a:ext cx="1263015" cy="282901"/>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extLst>
                <a:ext uri="{FF2B5EF4-FFF2-40B4-BE49-F238E27FC236}">
                  <a16:creationId xmlns:a16="http://schemas.microsoft.com/office/drawing/2014/main" id="{01092A71-9CE3-462C-ACAE-4375D7A8F161}"/>
                </a:ext>
              </a:extLst>
            </p:cNvPr>
            <p:cNvSpPr/>
            <p:nvPr/>
          </p:nvSpPr>
          <p:spPr>
            <a:xfrm>
              <a:off x="2742517" y="3500325"/>
              <a:ext cx="982980" cy="282901"/>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正方形/長方形 8">
              <a:extLst>
                <a:ext uri="{FF2B5EF4-FFF2-40B4-BE49-F238E27FC236}">
                  <a16:creationId xmlns:a16="http://schemas.microsoft.com/office/drawing/2014/main" id="{8AA5291F-1D12-4500-9E6F-759926ABB52C}"/>
                </a:ext>
              </a:extLst>
            </p:cNvPr>
            <p:cNvSpPr/>
            <p:nvPr/>
          </p:nvSpPr>
          <p:spPr>
            <a:xfrm>
              <a:off x="2216737" y="4073239"/>
              <a:ext cx="1062990" cy="282901"/>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cxnSp>
        <p:nvCxnSpPr>
          <p:cNvPr id="11" name="直線コネクタ 10">
            <a:extLst>
              <a:ext uri="{FF2B5EF4-FFF2-40B4-BE49-F238E27FC236}">
                <a16:creationId xmlns:a16="http://schemas.microsoft.com/office/drawing/2014/main" id="{B92C5819-3938-4388-AB5A-BFAA23C16AE0}"/>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D99E73B-3EF6-43A6-B59F-A6328E7C5DB2}"/>
              </a:ext>
            </a:extLst>
          </p:cNvPr>
          <p:cNvSpPr txBox="1"/>
          <p:nvPr/>
        </p:nvSpPr>
        <p:spPr>
          <a:xfrm>
            <a:off x="244730" y="317123"/>
            <a:ext cx="1615827"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p>
        </p:txBody>
      </p:sp>
      <p:cxnSp>
        <p:nvCxnSpPr>
          <p:cNvPr id="13" name="直線コネクタ 12">
            <a:extLst>
              <a:ext uri="{FF2B5EF4-FFF2-40B4-BE49-F238E27FC236}">
                <a16:creationId xmlns:a16="http://schemas.microsoft.com/office/drawing/2014/main" id="{0A4C46CE-98F7-48E5-881B-6E4250E13A9E}"/>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AE59749-0C62-47E0-B70D-42C55B94988C}"/>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15" name="テキスト ボックス 14">
            <a:extLst>
              <a:ext uri="{FF2B5EF4-FFF2-40B4-BE49-F238E27FC236}">
                <a16:creationId xmlns:a16="http://schemas.microsoft.com/office/drawing/2014/main" id="{C20C5A50-25A5-48F5-B7C2-053B13B5AE9C}"/>
              </a:ext>
            </a:extLst>
          </p:cNvPr>
          <p:cNvSpPr txBox="1"/>
          <p:nvPr/>
        </p:nvSpPr>
        <p:spPr>
          <a:xfrm>
            <a:off x="179512" y="540000"/>
            <a:ext cx="8640000" cy="1477328"/>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デジタル化による暮らしと社会の変化（将来のくらしと社会に対する意識の動向）</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・デジタル化により実現され得る</a:t>
            </a:r>
            <a:r>
              <a:rPr lang="en-US" altLang="ja-JP" sz="1200" dirty="0">
                <a:latin typeface="メイリオ" panose="020B0604030504040204" pitchFamily="50" charset="-128"/>
                <a:ea typeface="メイリオ" panose="020B0604030504040204" pitchFamily="50" charset="-128"/>
              </a:rPr>
              <a:t>2050</a:t>
            </a:r>
            <a:r>
              <a:rPr lang="ja-JP" altLang="en-US" sz="1200" dirty="0">
                <a:latin typeface="メイリオ" panose="020B0604030504040204" pitchFamily="50" charset="-128"/>
                <a:ea typeface="メイリオ" panose="020B0604030504040204" pitchFamily="50" charset="-128"/>
              </a:rPr>
              <a:t>年の新たな社会像について、「</a:t>
            </a:r>
            <a:r>
              <a:rPr lang="ja-JP" altLang="en-US" sz="1200" b="1" dirty="0">
                <a:latin typeface="メイリオ" panose="020B0604030504040204" pitchFamily="50" charset="-128"/>
                <a:ea typeface="メイリオ" panose="020B0604030504040204" pitchFamily="50" charset="-128"/>
              </a:rPr>
              <a:t>災害リスク管理が高度化し、災害から人命と暮らしが守られる社会</a:t>
            </a:r>
            <a:r>
              <a:rPr lang="ja-JP" altLang="en-US" sz="1200"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一人ひとりのニーズにあったサービスを受けられる社会</a:t>
            </a:r>
            <a:r>
              <a:rPr lang="ja-JP" altLang="en-US" sz="1200"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住む場所や時間の使い方を選択できる社会</a:t>
            </a:r>
            <a:r>
              <a:rPr lang="ja-JP" altLang="en-US" sz="1200" dirty="0">
                <a:latin typeface="メイリオ" panose="020B0604030504040204" pitchFamily="50" charset="-128"/>
                <a:ea typeface="メイリオ" panose="020B0604030504040204" pitchFamily="50" charset="-128"/>
              </a:rPr>
              <a:t>」で</a:t>
            </a:r>
            <a:r>
              <a:rPr lang="ja-JP" altLang="en-US" sz="1200" b="1" u="sng" dirty="0">
                <a:latin typeface="メイリオ" panose="020B0604030504040204" pitchFamily="50" charset="-128"/>
                <a:ea typeface="メイリオ" panose="020B0604030504040204" pitchFamily="50" charset="-128"/>
              </a:rPr>
              <a:t>全世代の５人に４人以上の人が望んでいる</a:t>
            </a:r>
          </a:p>
          <a:p>
            <a:pPr marL="355600" indent="-88900"/>
            <a:r>
              <a:rPr lang="ja-JP" altLang="en-US" sz="1200" dirty="0">
                <a:latin typeface="メイリオ" panose="020B0604030504040204" pitchFamily="50" charset="-128"/>
                <a:ea typeface="メイリオ" panose="020B0604030504040204" pitchFamily="50" charset="-128"/>
              </a:rPr>
              <a:t>・世代別では、「バーチャル空間の充実により、物理的な障害に制約されず活動できる社会」「仮想空間とともにリアル空間の魅力も高まり、付加価値が向上する社会」の仮想空間の活用に関する２項目について、</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代に特徴的な傾向</a:t>
            </a:r>
          </a:p>
        </p:txBody>
      </p:sp>
      <p:sp>
        <p:nvSpPr>
          <p:cNvPr id="16" name="Rectangle 79">
            <a:extLst>
              <a:ext uri="{FF2B5EF4-FFF2-40B4-BE49-F238E27FC236}">
                <a16:creationId xmlns:a16="http://schemas.microsoft.com/office/drawing/2014/main" id="{87EB27C4-58C3-4399-874B-FEAAC42C469E}"/>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23</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F9201FA-CB5A-4E49-B2C0-C6F246F44C36}"/>
              </a:ext>
            </a:extLst>
          </p:cNvPr>
          <p:cNvSpPr txBox="1"/>
          <p:nvPr/>
        </p:nvSpPr>
        <p:spPr>
          <a:xfrm>
            <a:off x="7361940" y="6419604"/>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46518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C7DAA04-C2AB-43E5-B892-6F12B68266B6}"/>
              </a:ext>
            </a:extLst>
          </p:cNvPr>
          <p:cNvGrpSpPr/>
          <p:nvPr/>
        </p:nvGrpSpPr>
        <p:grpSpPr>
          <a:xfrm>
            <a:off x="720000" y="2484000"/>
            <a:ext cx="6878581" cy="4218647"/>
            <a:chOff x="501731" y="2522719"/>
            <a:chExt cx="5514975" cy="3487067"/>
          </a:xfrm>
        </p:grpSpPr>
        <p:pic>
          <p:nvPicPr>
            <p:cNvPr id="8" name="図 7">
              <a:extLst>
                <a:ext uri="{FF2B5EF4-FFF2-40B4-BE49-F238E27FC236}">
                  <a16:creationId xmlns:a16="http://schemas.microsoft.com/office/drawing/2014/main" id="{72FA99AD-6EC1-4B2A-A3EF-945AE2C66992}"/>
                </a:ext>
              </a:extLst>
            </p:cNvPr>
            <p:cNvPicPr>
              <a:picLocks noChangeAspect="1"/>
            </p:cNvPicPr>
            <p:nvPr/>
          </p:nvPicPr>
          <p:blipFill>
            <a:blip r:embed="rId2"/>
            <a:stretch>
              <a:fillRect/>
            </a:stretch>
          </p:blipFill>
          <p:spPr>
            <a:xfrm>
              <a:off x="501731" y="2522719"/>
              <a:ext cx="5514975" cy="3487067"/>
            </a:xfrm>
            <a:prstGeom prst="rect">
              <a:avLst/>
            </a:prstGeom>
          </p:spPr>
        </p:pic>
        <p:sp>
          <p:nvSpPr>
            <p:cNvPr id="6" name="正方形/長方形 5">
              <a:extLst>
                <a:ext uri="{FF2B5EF4-FFF2-40B4-BE49-F238E27FC236}">
                  <a16:creationId xmlns:a16="http://schemas.microsoft.com/office/drawing/2014/main" id="{96900D56-FFE1-424B-8478-E81760994FDE}"/>
                </a:ext>
              </a:extLst>
            </p:cNvPr>
            <p:cNvSpPr/>
            <p:nvPr/>
          </p:nvSpPr>
          <p:spPr>
            <a:xfrm>
              <a:off x="994410" y="3261946"/>
              <a:ext cx="1656915" cy="361364"/>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a:extLst>
                <a:ext uri="{FF2B5EF4-FFF2-40B4-BE49-F238E27FC236}">
                  <a16:creationId xmlns:a16="http://schemas.microsoft.com/office/drawing/2014/main" id="{C165BB23-B745-4219-A33B-952CC68BB9BD}"/>
                </a:ext>
              </a:extLst>
            </p:cNvPr>
            <p:cNvSpPr/>
            <p:nvPr/>
          </p:nvSpPr>
          <p:spPr>
            <a:xfrm>
              <a:off x="2436476" y="2791959"/>
              <a:ext cx="1656915" cy="431302"/>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a:extLst>
                <a:ext uri="{FF2B5EF4-FFF2-40B4-BE49-F238E27FC236}">
                  <a16:creationId xmlns:a16="http://schemas.microsoft.com/office/drawing/2014/main" id="{A593B614-7C63-458D-B4A4-E238689C4A7B}"/>
                </a:ext>
              </a:extLst>
            </p:cNvPr>
            <p:cNvSpPr/>
            <p:nvPr/>
          </p:nvSpPr>
          <p:spPr>
            <a:xfrm>
              <a:off x="756701" y="3758721"/>
              <a:ext cx="1656915" cy="361364"/>
            </a:xfrm>
            <a:prstGeom prst="rect">
              <a:avLst/>
            </a:prstGeom>
            <a:noFill/>
            <a:ln w="28575">
              <a:solidFill>
                <a:srgbClr val="36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正方形/長方形 11">
              <a:extLst>
                <a:ext uri="{FF2B5EF4-FFF2-40B4-BE49-F238E27FC236}">
                  <a16:creationId xmlns:a16="http://schemas.microsoft.com/office/drawing/2014/main" id="{B087CC90-CA00-427E-B144-8F56D94B6E0D}"/>
                </a:ext>
              </a:extLst>
            </p:cNvPr>
            <p:cNvSpPr/>
            <p:nvPr/>
          </p:nvSpPr>
          <p:spPr>
            <a:xfrm>
              <a:off x="756701" y="4483758"/>
              <a:ext cx="1656915" cy="419712"/>
            </a:xfrm>
            <a:prstGeom prst="rect">
              <a:avLst/>
            </a:prstGeom>
            <a:noFill/>
            <a:ln w="28575">
              <a:solidFill>
                <a:srgbClr val="36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フリーフォーム: 図形 18">
              <a:extLst>
                <a:ext uri="{FF2B5EF4-FFF2-40B4-BE49-F238E27FC236}">
                  <a16:creationId xmlns:a16="http://schemas.microsoft.com/office/drawing/2014/main" id="{06AD91DA-7BE2-4B4A-8CB8-2562AC4B7C1C}"/>
                </a:ext>
              </a:extLst>
            </p:cNvPr>
            <p:cNvSpPr/>
            <p:nvPr/>
          </p:nvSpPr>
          <p:spPr>
            <a:xfrm>
              <a:off x="1000125" y="4969533"/>
              <a:ext cx="1607801" cy="419712"/>
            </a:xfrm>
            <a:custGeom>
              <a:avLst/>
              <a:gdLst>
                <a:gd name="connsiteX0" fmla="*/ 0 w 2143734"/>
                <a:gd name="connsiteY0" fmla="*/ 0 h 559616"/>
                <a:gd name="connsiteX1" fmla="*/ 2143734 w 2143734"/>
                <a:gd name="connsiteY1" fmla="*/ 0 h 559616"/>
                <a:gd name="connsiteX2" fmla="*/ 2143734 w 2143734"/>
                <a:gd name="connsiteY2" fmla="*/ 428791 h 559616"/>
                <a:gd name="connsiteX3" fmla="*/ 1965380 w 2143734"/>
                <a:gd name="connsiteY3" fmla="*/ 428791 h 559616"/>
                <a:gd name="connsiteX4" fmla="*/ 1965380 w 2143734"/>
                <a:gd name="connsiteY4" fmla="*/ 559616 h 559616"/>
                <a:gd name="connsiteX5" fmla="*/ 0 w 2143734"/>
                <a:gd name="connsiteY5" fmla="*/ 559616 h 559616"/>
                <a:gd name="connsiteX6" fmla="*/ 0 w 2143734"/>
                <a:gd name="connsiteY6" fmla="*/ 0 h 55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734" h="559616">
                  <a:moveTo>
                    <a:pt x="0" y="0"/>
                  </a:moveTo>
                  <a:lnTo>
                    <a:pt x="2143734" y="0"/>
                  </a:lnTo>
                  <a:lnTo>
                    <a:pt x="2143734" y="428791"/>
                  </a:lnTo>
                  <a:lnTo>
                    <a:pt x="1965380" y="428791"/>
                  </a:lnTo>
                  <a:lnTo>
                    <a:pt x="1965380" y="559616"/>
                  </a:lnTo>
                  <a:lnTo>
                    <a:pt x="0" y="559616"/>
                  </a:lnTo>
                  <a:lnTo>
                    <a:pt x="0" y="0"/>
                  </a:lnTo>
                  <a:close/>
                </a:path>
              </a:pathLst>
            </a:custGeom>
            <a:noFill/>
            <a:ln w="28575">
              <a:solidFill>
                <a:srgbClr val="36BE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350"/>
            </a:p>
          </p:txBody>
        </p:sp>
        <p:sp>
          <p:nvSpPr>
            <p:cNvPr id="17" name="正方形/長方形 16">
              <a:extLst>
                <a:ext uri="{FF2B5EF4-FFF2-40B4-BE49-F238E27FC236}">
                  <a16:creationId xmlns:a16="http://schemas.microsoft.com/office/drawing/2014/main" id="{2B971282-C33E-46C8-A128-574C2930ABF4}"/>
                </a:ext>
              </a:extLst>
            </p:cNvPr>
            <p:cNvSpPr/>
            <p:nvPr/>
          </p:nvSpPr>
          <p:spPr>
            <a:xfrm>
              <a:off x="2474197" y="5293939"/>
              <a:ext cx="1656915" cy="336224"/>
            </a:xfrm>
            <a:prstGeom prst="rect">
              <a:avLst/>
            </a:prstGeom>
            <a:noFill/>
            <a:ln w="28575">
              <a:solidFill>
                <a:srgbClr val="36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cxnSp>
        <p:nvCxnSpPr>
          <p:cNvPr id="13" name="直線コネクタ 12">
            <a:extLst>
              <a:ext uri="{FF2B5EF4-FFF2-40B4-BE49-F238E27FC236}">
                <a16:creationId xmlns:a16="http://schemas.microsoft.com/office/drawing/2014/main" id="{6ABE7EA0-0501-4551-BA75-1E23F416A65E}"/>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D21FC5B-029F-4C0E-A6ED-85163CFA9D61}"/>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15" name="テキスト ボックス 14">
            <a:extLst>
              <a:ext uri="{FF2B5EF4-FFF2-40B4-BE49-F238E27FC236}">
                <a16:creationId xmlns:a16="http://schemas.microsoft.com/office/drawing/2014/main" id="{F330FD51-254E-49F0-B263-7DF2CA20E95B}"/>
              </a:ext>
            </a:extLst>
          </p:cNvPr>
          <p:cNvSpPr txBox="1"/>
          <p:nvPr/>
        </p:nvSpPr>
        <p:spPr>
          <a:xfrm>
            <a:off x="179512" y="540000"/>
            <a:ext cx="8640000" cy="2031325"/>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デジタル化による暮らしと社会の変化（将来のくらしと社会に対する意識の動向）</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・デジタル化により実現され得る</a:t>
            </a:r>
            <a:r>
              <a:rPr lang="ja-JP" altLang="en-US" sz="1200" u="sng" dirty="0">
                <a:latin typeface="メイリオ" panose="020B0604030504040204" pitchFamily="50" charset="-128"/>
                <a:ea typeface="メイリオ" panose="020B0604030504040204" pitchFamily="50" charset="-128"/>
              </a:rPr>
              <a:t>未来型のライフスタイル</a:t>
            </a:r>
            <a:r>
              <a:rPr lang="ja-JP" altLang="en-US" sz="1200" dirty="0">
                <a:latin typeface="メイリオ" panose="020B0604030504040204" pitchFamily="50" charset="-128"/>
                <a:ea typeface="メイリオ" panose="020B0604030504040204" pitchFamily="50" charset="-128"/>
              </a:rPr>
              <a:t>について、災害や事故の「</a:t>
            </a:r>
            <a:r>
              <a:rPr lang="ja-JP" altLang="en-US" sz="1200" b="1" dirty="0">
                <a:latin typeface="メイリオ" panose="020B0604030504040204" pitchFamily="50" charset="-128"/>
                <a:ea typeface="メイリオ" panose="020B0604030504040204" pitchFamily="50" charset="-128"/>
              </a:rPr>
              <a:t>リスクを最小化できる暮らし</a:t>
            </a:r>
            <a:r>
              <a:rPr lang="ja-JP" altLang="en-US" sz="1200" dirty="0">
                <a:latin typeface="メイリオ" panose="020B0604030504040204" pitchFamily="50" charset="-128"/>
                <a:ea typeface="メイリオ" panose="020B0604030504040204" pitchFamily="50" charset="-128"/>
              </a:rPr>
              <a:t>」、自動運転機能などの技術により日々のリスクが減り「</a:t>
            </a:r>
            <a:r>
              <a:rPr lang="ja-JP" altLang="en-US" sz="1200" b="1" dirty="0">
                <a:latin typeface="メイリオ" panose="020B0604030504040204" pitchFamily="50" charset="-128"/>
                <a:ea typeface="メイリオ" panose="020B0604030504040204" pitchFamily="50" charset="-128"/>
              </a:rPr>
              <a:t>次世代モビリティにより迅速に救急搬送される暮らし</a:t>
            </a:r>
            <a:r>
              <a:rPr lang="ja-JP" altLang="en-US" sz="1200" dirty="0">
                <a:latin typeface="メイリオ" panose="020B0604030504040204" pitchFamily="50" charset="-128"/>
                <a:ea typeface="メイリオ" panose="020B0604030504040204" pitchFamily="50" charset="-128"/>
              </a:rPr>
              <a:t>」について、全世代の４人に３人以上の人が望んでいる</a:t>
            </a:r>
          </a:p>
          <a:p>
            <a:pPr marL="355600" indent="-88900"/>
            <a:r>
              <a:rPr lang="ja-JP" altLang="en-US" sz="1200" dirty="0">
                <a:latin typeface="メイリオ" panose="020B0604030504040204" pitchFamily="50" charset="-128"/>
                <a:ea typeface="メイリオ" panose="020B0604030504040204" pitchFamily="50" charset="-128"/>
              </a:rPr>
              <a:t>・世代別では、</a:t>
            </a: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等により仕事や家事が効率化し、「</a:t>
            </a:r>
            <a:r>
              <a:rPr lang="ja-JP" altLang="en-US" sz="1200" b="1" dirty="0">
                <a:latin typeface="メイリオ" panose="020B0604030504040204" pitchFamily="50" charset="-128"/>
                <a:ea typeface="メイリオ" panose="020B0604030504040204" pitchFamily="50" charset="-128"/>
              </a:rPr>
              <a:t>働きやすくより多くの人の社会参加が可能となる暮らし</a:t>
            </a:r>
            <a:r>
              <a:rPr lang="ja-JP" altLang="en-US" sz="1200" dirty="0">
                <a:latin typeface="メイリオ" panose="020B0604030504040204" pitchFamily="50" charset="-128"/>
                <a:ea typeface="メイリオ" panose="020B0604030504040204" pitchFamily="50" charset="-128"/>
              </a:rPr>
              <a:t>」、テレワークや仮想空間（メタバース等）の活用により「</a:t>
            </a:r>
            <a:r>
              <a:rPr lang="ja-JP" altLang="en-US" sz="1200" b="1" dirty="0">
                <a:latin typeface="メイリオ" panose="020B0604030504040204" pitchFamily="50" charset="-128"/>
                <a:ea typeface="メイリオ" panose="020B0604030504040204" pitchFamily="50" charset="-128"/>
              </a:rPr>
              <a:t>住む場所を個人の嗜好に合わせて選べる暮らし</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IoT</a:t>
            </a:r>
            <a:r>
              <a:rPr lang="ja-JP" altLang="en-US" sz="1200" dirty="0">
                <a:latin typeface="メイリオ" panose="020B0604030504040204" pitchFamily="50" charset="-128"/>
                <a:ea typeface="メイリオ" panose="020B0604030504040204" pitchFamily="50" charset="-128"/>
              </a:rPr>
              <a:t>や自動運転などの活用により「行きたい場所へのアクセスが可能となった暮らし」、デジタルツインの活用による「</a:t>
            </a:r>
            <a:r>
              <a:rPr lang="ja-JP" altLang="en-US" sz="1200" b="1" dirty="0">
                <a:latin typeface="メイリオ" panose="020B0604030504040204" pitchFamily="50" charset="-128"/>
                <a:ea typeface="メイリオ" panose="020B0604030504040204" pitchFamily="50" charset="-128"/>
              </a:rPr>
              <a:t>新たな体験や創造的な活動が楽しめる暮らし</a:t>
            </a:r>
            <a:r>
              <a:rPr lang="ja-JP" altLang="en-US" sz="1200" dirty="0">
                <a:latin typeface="メイリオ" panose="020B0604030504040204" pitchFamily="50" charset="-128"/>
                <a:ea typeface="メイリオ" panose="020B0604030504040204" pitchFamily="50" charset="-128"/>
              </a:rPr>
              <a:t>」についても、４人に３人以上が望んでいると回答しており、仮想空間の活用を含め、デジタル化による新しい暮らしへの期待が高い</a:t>
            </a:r>
          </a:p>
        </p:txBody>
      </p:sp>
      <p:sp>
        <p:nvSpPr>
          <p:cNvPr id="16" name="Rectangle 79">
            <a:extLst>
              <a:ext uri="{FF2B5EF4-FFF2-40B4-BE49-F238E27FC236}">
                <a16:creationId xmlns:a16="http://schemas.microsoft.com/office/drawing/2014/main" id="{5E28244A-2CC5-405C-A146-CBD168D6E580}"/>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24</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E39C0C77-4BA8-4E60-8F2B-C9028FA3D190}"/>
              </a:ext>
            </a:extLst>
          </p:cNvPr>
          <p:cNvSpPr txBox="1"/>
          <p:nvPr/>
        </p:nvSpPr>
        <p:spPr>
          <a:xfrm>
            <a:off x="7236296" y="6443880"/>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148093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F70E802-33C2-40E5-9764-E53A2DA0B3F9}"/>
              </a:ext>
            </a:extLst>
          </p:cNvPr>
          <p:cNvPicPr>
            <a:picLocks noChangeAspect="1"/>
          </p:cNvPicPr>
          <p:nvPr/>
        </p:nvPicPr>
        <p:blipFill>
          <a:blip r:embed="rId2"/>
          <a:stretch>
            <a:fillRect/>
          </a:stretch>
        </p:blipFill>
        <p:spPr>
          <a:xfrm>
            <a:off x="720000" y="1980000"/>
            <a:ext cx="7452400" cy="4671482"/>
          </a:xfrm>
          <a:prstGeom prst="rect">
            <a:avLst/>
          </a:prstGeom>
        </p:spPr>
      </p:pic>
      <p:cxnSp>
        <p:nvCxnSpPr>
          <p:cNvPr id="7" name="直線コネクタ 6">
            <a:extLst>
              <a:ext uri="{FF2B5EF4-FFF2-40B4-BE49-F238E27FC236}">
                <a16:creationId xmlns:a16="http://schemas.microsoft.com/office/drawing/2014/main" id="{66858904-E2F0-431C-9EF2-83E6C4025B5C}"/>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64E53EF-55FD-44C5-8E8D-56EF5B86116B}"/>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9" name="テキスト ボックス 8">
            <a:extLst>
              <a:ext uri="{FF2B5EF4-FFF2-40B4-BE49-F238E27FC236}">
                <a16:creationId xmlns:a16="http://schemas.microsoft.com/office/drawing/2014/main" id="{02CB2CF4-3A01-456A-A767-193E87B453CA}"/>
              </a:ext>
            </a:extLst>
          </p:cNvPr>
          <p:cNvSpPr txBox="1"/>
          <p:nvPr/>
        </p:nvSpPr>
        <p:spPr>
          <a:xfrm>
            <a:off x="179512" y="540000"/>
            <a:ext cx="8640000" cy="1538883"/>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a:t>
            </a:r>
            <a:endParaRPr lang="en-US" altLang="ja-JP" sz="1600" b="1" dirty="0">
              <a:latin typeface="メイリオ" panose="020B0604030504040204" pitchFamily="50" charset="-128"/>
              <a:ea typeface="メイリオ" panose="020B0604030504040204" pitchFamily="50" charset="-128"/>
            </a:endParaRPr>
          </a:p>
          <a:p>
            <a:pPr marL="533400"/>
            <a:r>
              <a:rPr lang="ja-JP" altLang="en-US" sz="1600" b="1" dirty="0">
                <a:latin typeface="メイリオ" panose="020B0604030504040204" pitchFamily="50" charset="-128"/>
                <a:ea typeface="メイリオ" panose="020B0604030504040204" pitchFamily="50" charset="-128"/>
              </a:rPr>
              <a:t>（デジタル化により時間的･空間的制約からの解放に対する意識の動向）</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・時間の使い方を</a:t>
            </a:r>
            <a:r>
              <a:rPr lang="en-US" altLang="ja-JP" sz="1200" dirty="0">
                <a:latin typeface="メイリオ" panose="020B0604030504040204" pitchFamily="50" charset="-128"/>
                <a:ea typeface="メイリオ" panose="020B0604030504040204" pitchFamily="50" charset="-128"/>
              </a:rPr>
              <a:t>1986</a:t>
            </a:r>
            <a:r>
              <a:rPr lang="ja-JP" altLang="en-US" sz="1200" dirty="0">
                <a:latin typeface="メイリオ" panose="020B0604030504040204" pitchFamily="50" charset="-128"/>
                <a:ea typeface="メイリオ" panose="020B0604030504040204" pitchFamily="50" charset="-128"/>
              </a:rPr>
              <a:t>年と</a:t>
            </a:r>
            <a:r>
              <a:rPr lang="en-US" altLang="ja-JP" sz="1200" dirty="0">
                <a:latin typeface="メイリオ" panose="020B0604030504040204" pitchFamily="50" charset="-128"/>
                <a:ea typeface="メイリオ" panose="020B0604030504040204" pitchFamily="50" charset="-128"/>
              </a:rPr>
              <a:t>2021</a:t>
            </a:r>
            <a:r>
              <a:rPr lang="ja-JP" altLang="en-US" sz="1200" dirty="0">
                <a:latin typeface="メイリオ" panose="020B0604030504040204" pitchFamily="50" charset="-128"/>
                <a:ea typeface="メイリオ" panose="020B0604030504040204" pitchFamily="50" charset="-128"/>
              </a:rPr>
              <a:t>年を比較すると、仕事や通勤、家事など社会生活を営む上で義務的な性格の強い活動時間（２次活動時間）は減少傾向にあり、各人が自由に使える時間における活動時間（３次活動時間）は増加傾向</a:t>
            </a:r>
          </a:p>
          <a:p>
            <a:pPr marL="355600" indent="-88900"/>
            <a:r>
              <a:rPr lang="ja-JP" altLang="en-US" sz="1200" dirty="0">
                <a:latin typeface="メイリオ" panose="020B0604030504040204" pitchFamily="50" charset="-128"/>
                <a:ea typeface="メイリオ" panose="020B0604030504040204" pitchFamily="50" charset="-128"/>
              </a:rPr>
              <a:t>・今後の理想的な時間の使い方については、２次活動より３次活動を増やしたいという傾向が示され、最も増加した項目は「社会参加・会話・行楽・趣味・学習」</a:t>
            </a:r>
          </a:p>
        </p:txBody>
      </p:sp>
      <p:sp>
        <p:nvSpPr>
          <p:cNvPr id="10" name="Rectangle 79">
            <a:extLst>
              <a:ext uri="{FF2B5EF4-FFF2-40B4-BE49-F238E27FC236}">
                <a16:creationId xmlns:a16="http://schemas.microsoft.com/office/drawing/2014/main" id="{0145D98D-3EB6-464D-9D05-A591D9546DB7}"/>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25</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4DAEDD2-5AC2-4D84-B728-E1A963B20201}"/>
              </a:ext>
            </a:extLst>
          </p:cNvPr>
          <p:cNvSpPr txBox="1"/>
          <p:nvPr/>
        </p:nvSpPr>
        <p:spPr>
          <a:xfrm>
            <a:off x="6729816" y="6562584"/>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2260222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D6B1A99-6764-4E9C-AA99-55DA768C57EB}"/>
              </a:ext>
            </a:extLst>
          </p:cNvPr>
          <p:cNvPicPr>
            <a:picLocks noChangeAspect="1"/>
          </p:cNvPicPr>
          <p:nvPr/>
        </p:nvPicPr>
        <p:blipFill>
          <a:blip r:embed="rId2"/>
          <a:stretch>
            <a:fillRect/>
          </a:stretch>
        </p:blipFill>
        <p:spPr>
          <a:xfrm>
            <a:off x="720000" y="1836000"/>
            <a:ext cx="7207850" cy="4932000"/>
          </a:xfrm>
          <a:prstGeom prst="rect">
            <a:avLst/>
          </a:prstGeom>
        </p:spPr>
      </p:pic>
      <p:cxnSp>
        <p:nvCxnSpPr>
          <p:cNvPr id="7" name="直線コネクタ 6">
            <a:extLst>
              <a:ext uri="{FF2B5EF4-FFF2-40B4-BE49-F238E27FC236}">
                <a16:creationId xmlns:a16="http://schemas.microsoft.com/office/drawing/2014/main" id="{FAEE1AE9-D241-411B-9CA7-EC560DCDE06A}"/>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870BF52-1757-4773-9A87-A319AE87521D}"/>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9" name="テキスト ボックス 8">
            <a:extLst>
              <a:ext uri="{FF2B5EF4-FFF2-40B4-BE49-F238E27FC236}">
                <a16:creationId xmlns:a16="http://schemas.microsoft.com/office/drawing/2014/main" id="{34989797-6A5A-4687-B500-D17B00F2D4FF}"/>
              </a:ext>
            </a:extLst>
          </p:cNvPr>
          <p:cNvSpPr txBox="1"/>
          <p:nvPr/>
        </p:nvSpPr>
        <p:spPr>
          <a:xfrm>
            <a:off x="179512" y="540000"/>
            <a:ext cx="8640000" cy="1354217"/>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a:t>
            </a:r>
            <a:endParaRPr lang="en-US" altLang="ja-JP" sz="1600" b="1" dirty="0">
              <a:latin typeface="メイリオ" panose="020B0604030504040204" pitchFamily="50" charset="-128"/>
              <a:ea typeface="メイリオ" panose="020B0604030504040204" pitchFamily="50" charset="-128"/>
            </a:endParaRPr>
          </a:p>
          <a:p>
            <a:pPr marL="533400"/>
            <a:r>
              <a:rPr lang="ja-JP" altLang="en-US" sz="1600" b="1" dirty="0">
                <a:latin typeface="メイリオ" panose="020B0604030504040204" pitchFamily="50" charset="-128"/>
                <a:ea typeface="メイリオ" panose="020B0604030504040204" pitchFamily="50" charset="-128"/>
              </a:rPr>
              <a:t>（デジタル化により時間的･空間的制約からの解放に対する意識の動向）</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デジタル化が進んだ将来の居住地選定にあたって重視するものについて、「日常の買い物の利便性」「生活コストが安い」「公共交通の利便性」「病院や介護施設、公共施設が整っている」などを重視すると答えた人の割合が高く、居住地へのニーズとして、総じて、日常生活の利便性や生活コストの安さを重視</a:t>
            </a:r>
          </a:p>
        </p:txBody>
      </p:sp>
      <p:sp>
        <p:nvSpPr>
          <p:cNvPr id="10" name="Rectangle 79">
            <a:extLst>
              <a:ext uri="{FF2B5EF4-FFF2-40B4-BE49-F238E27FC236}">
                <a16:creationId xmlns:a16="http://schemas.microsoft.com/office/drawing/2014/main" id="{7D0FEAC9-4E00-4864-B6B9-5DE1F1F16E7C}"/>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26</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A2B0164A-764B-4AF8-B023-551ACEE109BC}"/>
              </a:ext>
            </a:extLst>
          </p:cNvPr>
          <p:cNvSpPr txBox="1"/>
          <p:nvPr/>
        </p:nvSpPr>
        <p:spPr>
          <a:xfrm>
            <a:off x="7548604" y="6353880"/>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85212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523D1B2-F12A-4255-81FF-3B5E397DB573}"/>
              </a:ext>
            </a:extLst>
          </p:cNvPr>
          <p:cNvGrpSpPr/>
          <p:nvPr/>
        </p:nvGrpSpPr>
        <p:grpSpPr>
          <a:xfrm>
            <a:off x="3168000" y="936000"/>
            <a:ext cx="5617864" cy="5825344"/>
            <a:chOff x="4649748" y="581801"/>
            <a:chExt cx="4288536" cy="4397518"/>
          </a:xfrm>
        </p:grpSpPr>
        <p:pic>
          <p:nvPicPr>
            <p:cNvPr id="10" name="図 9">
              <a:extLst>
                <a:ext uri="{FF2B5EF4-FFF2-40B4-BE49-F238E27FC236}">
                  <a16:creationId xmlns:a16="http://schemas.microsoft.com/office/drawing/2014/main" id="{768EE015-BE68-4F3B-BD16-A28F817E4C39}"/>
                </a:ext>
              </a:extLst>
            </p:cNvPr>
            <p:cNvPicPr>
              <a:picLocks noChangeAspect="1"/>
            </p:cNvPicPr>
            <p:nvPr/>
          </p:nvPicPr>
          <p:blipFill rotWithShape="1">
            <a:blip r:embed="rId2"/>
            <a:srcRect b="45442"/>
            <a:stretch/>
          </p:blipFill>
          <p:spPr>
            <a:xfrm>
              <a:off x="4649748" y="581801"/>
              <a:ext cx="4288536" cy="2439515"/>
            </a:xfrm>
            <a:prstGeom prst="rect">
              <a:avLst/>
            </a:prstGeom>
          </p:spPr>
        </p:pic>
        <p:pic>
          <p:nvPicPr>
            <p:cNvPr id="11" name="図 10">
              <a:extLst>
                <a:ext uri="{FF2B5EF4-FFF2-40B4-BE49-F238E27FC236}">
                  <a16:creationId xmlns:a16="http://schemas.microsoft.com/office/drawing/2014/main" id="{C4F361A0-82B3-4016-95E0-CC9FE016B4C5}"/>
                </a:ext>
              </a:extLst>
            </p:cNvPr>
            <p:cNvPicPr>
              <a:picLocks noChangeAspect="1"/>
            </p:cNvPicPr>
            <p:nvPr/>
          </p:nvPicPr>
          <p:blipFill rotWithShape="1">
            <a:blip r:embed="rId2"/>
            <a:srcRect t="55768"/>
            <a:stretch/>
          </p:blipFill>
          <p:spPr>
            <a:xfrm>
              <a:off x="4649748" y="3001522"/>
              <a:ext cx="4288536" cy="1977797"/>
            </a:xfrm>
            <a:prstGeom prst="rect">
              <a:avLst/>
            </a:prstGeom>
          </p:spPr>
        </p:pic>
        <p:sp>
          <p:nvSpPr>
            <p:cNvPr id="7" name="正方形/長方形 6">
              <a:extLst>
                <a:ext uri="{FF2B5EF4-FFF2-40B4-BE49-F238E27FC236}">
                  <a16:creationId xmlns:a16="http://schemas.microsoft.com/office/drawing/2014/main" id="{05944AD6-4925-434A-A8A6-87CDBAEDFBC0}"/>
                </a:ext>
              </a:extLst>
            </p:cNvPr>
            <p:cNvSpPr/>
            <p:nvPr/>
          </p:nvSpPr>
          <p:spPr>
            <a:xfrm>
              <a:off x="6210066" y="818494"/>
              <a:ext cx="1130637" cy="264614"/>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extLst>
                <a:ext uri="{FF2B5EF4-FFF2-40B4-BE49-F238E27FC236}">
                  <a16:creationId xmlns:a16="http://schemas.microsoft.com/office/drawing/2014/main" id="{E20AA8B0-6002-4573-B390-54E5035C4BF0}"/>
                </a:ext>
              </a:extLst>
            </p:cNvPr>
            <p:cNvSpPr/>
            <p:nvPr/>
          </p:nvSpPr>
          <p:spPr>
            <a:xfrm>
              <a:off x="7236296" y="1089956"/>
              <a:ext cx="1375994" cy="340814"/>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cxnSp>
        <p:nvCxnSpPr>
          <p:cNvPr id="9" name="直線コネクタ 8">
            <a:extLst>
              <a:ext uri="{FF2B5EF4-FFF2-40B4-BE49-F238E27FC236}">
                <a16:creationId xmlns:a16="http://schemas.microsoft.com/office/drawing/2014/main" id="{705134A6-E764-4283-9CBD-5AA89F183075}"/>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34F71CF-78B5-4C58-88E1-0425FA3C72CB}"/>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15" name="テキスト ボックス 14">
            <a:extLst>
              <a:ext uri="{FF2B5EF4-FFF2-40B4-BE49-F238E27FC236}">
                <a16:creationId xmlns:a16="http://schemas.microsoft.com/office/drawing/2014/main" id="{24AC0F9C-D720-4976-9DC2-DEC51A6C2A1F}"/>
              </a:ext>
            </a:extLst>
          </p:cNvPr>
          <p:cNvSpPr txBox="1"/>
          <p:nvPr/>
        </p:nvSpPr>
        <p:spPr>
          <a:xfrm>
            <a:off x="179512" y="540000"/>
            <a:ext cx="8640000" cy="415498"/>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デジタル化による暮らしと社会の変化（仮想空間への意識の動向）</a:t>
            </a:r>
            <a:endParaRPr lang="en-US" altLang="ja-JP" sz="16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9E19C18-A65F-42D4-80C9-9BCC8E33E3F3}"/>
              </a:ext>
            </a:extLst>
          </p:cNvPr>
          <p:cNvSpPr txBox="1"/>
          <p:nvPr/>
        </p:nvSpPr>
        <p:spPr>
          <a:xfrm>
            <a:off x="179512" y="540000"/>
            <a:ext cx="3063603" cy="4616648"/>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・「今までリアルで対応しなければいけなかったものも、デジタル仮想空間上で対応すれば、わざわざ移動する必要がない将来」における考え方は、全世代の５人に４人以上の人が「</a:t>
            </a:r>
            <a:r>
              <a:rPr lang="ja-JP" altLang="en-US" sz="1200" b="1" dirty="0">
                <a:latin typeface="メイリオ" panose="020B0604030504040204" pitchFamily="50" charset="-128"/>
                <a:ea typeface="メイリオ" panose="020B0604030504040204" pitchFamily="50" charset="-128"/>
              </a:rPr>
              <a:t>デジタル仮想空間では代替できないことがある</a:t>
            </a:r>
            <a:r>
              <a:rPr lang="ja-JP" altLang="en-US" sz="1200" dirty="0">
                <a:latin typeface="メイリオ" panose="020B0604030504040204" pitchFamily="50" charset="-128"/>
                <a:ea typeface="メイリオ" panose="020B0604030504040204" pitchFamily="50" charset="-128"/>
              </a:rPr>
              <a:t>」、現地の状況を「直接五感で感じたい」について、そう思うと回答し、国民の多くは、</a:t>
            </a:r>
            <a:r>
              <a:rPr lang="ja-JP" altLang="en-US" sz="1200" u="sng" dirty="0">
                <a:latin typeface="メイリオ" panose="020B0604030504040204" pitchFamily="50" charset="-128"/>
                <a:ea typeface="メイリオ" panose="020B0604030504040204" pitchFamily="50" charset="-128"/>
              </a:rPr>
              <a:t>仮想空間では代替できないリアルに対する価値を認識</a:t>
            </a:r>
          </a:p>
          <a:p>
            <a:pPr marL="355600" indent="-88900"/>
            <a:endParaRPr lang="ja-JP" altLang="en-US" sz="1200"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・仮想空間の充実により、例えば自宅にいながら仕事・買い物などが可能となり、物理的な障害に制約されず活動できるとともに、移動を余儀なくされる機会が減少することも考えられる一方で、</a:t>
            </a:r>
            <a:r>
              <a:rPr lang="ja-JP" altLang="en-US" sz="1200" u="sng" dirty="0">
                <a:latin typeface="メイリオ" panose="020B0604030504040204" pitchFamily="50" charset="-128"/>
                <a:ea typeface="メイリオ" panose="020B0604030504040204" pitchFamily="50" charset="-128"/>
              </a:rPr>
              <a:t>人との交流や現地の状況を五感で感じるなど、リアルに対する価値が存在し、「現地に行く」ための移動需要は存続することが予想</a:t>
            </a:r>
          </a:p>
        </p:txBody>
      </p:sp>
      <p:sp>
        <p:nvSpPr>
          <p:cNvPr id="17" name="Rectangle 79">
            <a:extLst>
              <a:ext uri="{FF2B5EF4-FFF2-40B4-BE49-F238E27FC236}">
                <a16:creationId xmlns:a16="http://schemas.microsoft.com/office/drawing/2014/main" id="{3E95A7FA-2031-4F0D-AB37-387F760BE8A4}"/>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27</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0F11AE73-90C8-4BC0-812B-8DF3731C5144}"/>
              </a:ext>
            </a:extLst>
          </p:cNvPr>
          <p:cNvSpPr txBox="1"/>
          <p:nvPr/>
        </p:nvSpPr>
        <p:spPr>
          <a:xfrm>
            <a:off x="1800531" y="6517696"/>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280565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１．人口の動向</a:t>
            </a:r>
          </a:p>
        </p:txBody>
      </p:sp>
    </p:spTree>
    <p:extLst>
      <p:ext uri="{BB962C8B-B14F-4D97-AF65-F5344CB8AC3E}">
        <p14:creationId xmlns:p14="http://schemas.microsoft.com/office/powerpoint/2010/main" val="173355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都道府県別人口</a:t>
            </a:r>
          </a:p>
        </p:txBody>
      </p:sp>
      <p:sp>
        <p:nvSpPr>
          <p:cNvPr id="14" name="テキスト ボックス 13"/>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「国勢調査時系列データ」（総務省統計局）より大阪府作成</a:t>
            </a:r>
          </a:p>
        </p:txBody>
      </p:sp>
      <p:sp>
        <p:nvSpPr>
          <p:cNvPr id="13" name="テキスト ボックス 2">
            <a:extLst>
              <a:ext uri="{FF2B5EF4-FFF2-40B4-BE49-F238E27FC236}">
                <a16:creationId xmlns:a16="http://schemas.microsoft.com/office/drawing/2014/main" id="{E515A70D-5A80-4CA6-A337-7A59BE68EEC5}"/>
              </a:ext>
            </a:extLst>
          </p:cNvPr>
          <p:cNvSpPr txBox="1">
            <a:spLocks noChangeArrowheads="1"/>
          </p:cNvSpPr>
          <p:nvPr/>
        </p:nvSpPr>
        <p:spPr bwMode="auto">
          <a:xfrm>
            <a:off x="178564" y="1080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都道府県別人口：</a:t>
            </a:r>
            <a:r>
              <a:rPr kumimoji="1" lang="en-US" altLang="zh-TW"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1920</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a:t>
            </a:r>
            <a:r>
              <a:rPr kumimoji="1" lang="en-US" altLang="ja-JP"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2020</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年</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6" name="テキスト ボックス 9">
            <a:extLst>
              <a:ext uri="{FF2B5EF4-FFF2-40B4-BE49-F238E27FC236}">
                <a16:creationId xmlns:a16="http://schemas.microsoft.com/office/drawing/2014/main" id="{8FC4A9B6-BC2C-4616-BCF8-97D8CE5CD10C}"/>
              </a:ext>
            </a:extLst>
          </p:cNvPr>
          <p:cNvSpPr txBox="1"/>
          <p:nvPr/>
        </p:nvSpPr>
        <p:spPr>
          <a:xfrm>
            <a:off x="179999" y="539998"/>
            <a:ext cx="8640000" cy="360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府内の人口は、戦後一貫して増加していたが、</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2015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年（平成</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27</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年）に戦後初めて人口が減少に転じた。</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7" name="Rectangle 79">
            <a:extLst>
              <a:ext uri="{FF2B5EF4-FFF2-40B4-BE49-F238E27FC236}">
                <a16:creationId xmlns:a16="http://schemas.microsoft.com/office/drawing/2014/main" id="{57672D4F-7E23-481C-93B8-CCD5FF44CCE3}"/>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4</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10AEAD63-F9AE-4E10-B7A7-7C407E5E11DA}"/>
              </a:ext>
            </a:extLst>
          </p:cNvPr>
          <p:cNvPicPr>
            <a:picLocks noChangeAspect="1"/>
          </p:cNvPicPr>
          <p:nvPr/>
        </p:nvPicPr>
        <p:blipFill>
          <a:blip r:embed="rId3"/>
          <a:stretch>
            <a:fillRect/>
          </a:stretch>
        </p:blipFill>
        <p:spPr>
          <a:xfrm>
            <a:off x="156687" y="1279000"/>
            <a:ext cx="8644877" cy="5432007"/>
          </a:xfrm>
          <a:prstGeom prst="rect">
            <a:avLst/>
          </a:prstGeom>
        </p:spPr>
      </p:pic>
    </p:spTree>
    <p:extLst>
      <p:ext uri="{BB962C8B-B14F-4D97-AF65-F5344CB8AC3E}">
        <p14:creationId xmlns:p14="http://schemas.microsoft.com/office/powerpoint/2010/main" val="38504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都道府県別年平均人口増加率</a:t>
            </a:r>
          </a:p>
        </p:txBody>
      </p:sp>
      <p:sp>
        <p:nvSpPr>
          <p:cNvPr id="7" name="Rectangle 57"/>
          <p:cNvSpPr>
            <a:spLocks noChangeArrowheads="1"/>
          </p:cNvSpPr>
          <p:nvPr/>
        </p:nvSpPr>
        <p:spPr bwMode="auto">
          <a:xfrm>
            <a:off x="180000" y="540000"/>
            <a:ext cx="8640000" cy="360000"/>
          </a:xfrm>
          <a:prstGeom prst="rect">
            <a:avLst/>
          </a:prstGeom>
          <a:solidFill>
            <a:schemeClr val="bg1"/>
          </a:solidFill>
          <a:ln w="9525">
            <a:solidFill>
              <a:schemeClr val="tx1"/>
            </a:solidFill>
            <a:prstDash val="solid"/>
            <a:miter lim="800000"/>
            <a:headEnd/>
            <a:tailEnd/>
          </a:ln>
        </p:spPr>
        <p:txBody>
          <a:bodyPr wrap="square" tIns="108000" anchor="t"/>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80000" indent="-180000"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大阪府では</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1985</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年以降微増、</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2010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年以降微減となっているが、東京は</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1995</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年以降増加を続けている。</a:t>
            </a:r>
          </a:p>
        </p:txBody>
      </p:sp>
      <p:sp>
        <p:nvSpPr>
          <p:cNvPr id="19" name="テキスト ボックス 18">
            <a:extLst>
              <a:ext uri="{FF2B5EF4-FFF2-40B4-BE49-F238E27FC236}">
                <a16:creationId xmlns:a16="http://schemas.microsoft.com/office/drawing/2014/main" id="{8657DA60-2846-41A2-A344-D5E8A103A2C3}"/>
              </a:ext>
            </a:extLst>
          </p:cNvPr>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「国勢調査時系列データ」（総務省統計局）より大阪府作成</a:t>
            </a:r>
          </a:p>
        </p:txBody>
      </p:sp>
      <p:sp>
        <p:nvSpPr>
          <p:cNvPr id="20" name="Rectangle 79">
            <a:extLst>
              <a:ext uri="{FF2B5EF4-FFF2-40B4-BE49-F238E27FC236}">
                <a16:creationId xmlns:a16="http://schemas.microsoft.com/office/drawing/2014/main" id="{EAC140F4-F085-411C-B513-425874FEFCF3}"/>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5</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2" name="テキスト ボックス 2">
            <a:extLst>
              <a:ext uri="{FF2B5EF4-FFF2-40B4-BE49-F238E27FC236}">
                <a16:creationId xmlns:a16="http://schemas.microsoft.com/office/drawing/2014/main" id="{562C6871-3D01-4DD3-ACE4-B94125CD79CA}"/>
              </a:ext>
            </a:extLst>
          </p:cNvPr>
          <p:cNvSpPr txBox="1">
            <a:spLocks noChangeArrowheads="1"/>
          </p:cNvSpPr>
          <p:nvPr/>
        </p:nvSpPr>
        <p:spPr bwMode="auto">
          <a:xfrm>
            <a:off x="178564" y="1080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都道府県別</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平均</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増加率</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a:t>
            </a:r>
            <a:r>
              <a:rPr kumimoji="1" lang="en-US" altLang="zh-TW"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1920</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a:t>
            </a:r>
            <a:r>
              <a:rPr kumimoji="1" lang="en-US" altLang="ja-JP"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2020</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年</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pic>
        <p:nvPicPr>
          <p:cNvPr id="2" name="図 1">
            <a:extLst>
              <a:ext uri="{FF2B5EF4-FFF2-40B4-BE49-F238E27FC236}">
                <a16:creationId xmlns:a16="http://schemas.microsoft.com/office/drawing/2014/main" id="{231A36D9-0244-476F-8993-614CEC857AA4}"/>
              </a:ext>
            </a:extLst>
          </p:cNvPr>
          <p:cNvPicPr>
            <a:picLocks noChangeAspect="1"/>
          </p:cNvPicPr>
          <p:nvPr/>
        </p:nvPicPr>
        <p:blipFill>
          <a:blip r:embed="rId3"/>
          <a:stretch>
            <a:fillRect/>
          </a:stretch>
        </p:blipFill>
        <p:spPr>
          <a:xfrm>
            <a:off x="252609" y="1303265"/>
            <a:ext cx="8638781" cy="5438103"/>
          </a:xfrm>
          <a:prstGeom prst="rect">
            <a:avLst/>
          </a:prstGeom>
        </p:spPr>
      </p:pic>
    </p:spTree>
    <p:extLst>
      <p:ext uri="{BB962C8B-B14F-4D97-AF65-F5344CB8AC3E}">
        <p14:creationId xmlns:p14="http://schemas.microsoft.com/office/powerpoint/2010/main" val="358980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将来人口推計</a:t>
            </a:r>
          </a:p>
        </p:txBody>
      </p:sp>
      <p:sp>
        <p:nvSpPr>
          <p:cNvPr id="11" name="テキスト ボックス 9">
            <a:extLst>
              <a:ext uri="{FF2B5EF4-FFF2-40B4-BE49-F238E27FC236}">
                <a16:creationId xmlns:a16="http://schemas.microsoft.com/office/drawing/2014/main" id="{0E35B8C0-DE10-461C-B9EC-23A699D4DEC3}"/>
              </a:ext>
            </a:extLst>
          </p:cNvPr>
          <p:cNvSpPr txBox="1"/>
          <p:nvPr/>
        </p:nvSpPr>
        <p:spPr>
          <a:xfrm>
            <a:off x="179999" y="540000"/>
            <a:ext cx="8640000" cy="576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 国立社会保障･人口問題研究所</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地域別将来推計</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では、大阪府の人口は減少に転じ、</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2050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年には約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726</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2020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年比約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158</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17.8</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％）減少）になるとされている。</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24" name="テキスト ボックス 2">
            <a:extLst>
              <a:ext uri="{FF2B5EF4-FFF2-40B4-BE49-F238E27FC236}">
                <a16:creationId xmlns:a16="http://schemas.microsoft.com/office/drawing/2014/main" id="{4BC03EA1-1571-4EF8-9287-A52F2B6DAA46}"/>
              </a:ext>
            </a:extLst>
          </p:cNvPr>
          <p:cNvSpPr txBox="1">
            <a:spLocks noChangeArrowheads="1"/>
          </p:cNvSpPr>
          <p:nvPr/>
        </p:nvSpPr>
        <p:spPr bwMode="auto">
          <a:xfrm>
            <a:off x="178564" y="1296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大阪府の将来</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7" name="Rectangle 79">
            <a:extLst>
              <a:ext uri="{FF2B5EF4-FFF2-40B4-BE49-F238E27FC236}">
                <a16:creationId xmlns:a16="http://schemas.microsoft.com/office/drawing/2014/main" id="{555517A4-3F54-4934-A35F-F2184D3B2790}"/>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6</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189385E2-0262-4D7C-945E-4A130248FCA0}"/>
              </a:ext>
            </a:extLst>
          </p:cNvPr>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pic>
        <p:nvPicPr>
          <p:cNvPr id="2" name="図 1">
            <a:extLst>
              <a:ext uri="{FF2B5EF4-FFF2-40B4-BE49-F238E27FC236}">
                <a16:creationId xmlns:a16="http://schemas.microsoft.com/office/drawing/2014/main" id="{6A5EE466-CB1E-463B-9A57-65FDBADA9FFF}"/>
              </a:ext>
            </a:extLst>
          </p:cNvPr>
          <p:cNvPicPr>
            <a:picLocks noChangeAspect="1"/>
          </p:cNvPicPr>
          <p:nvPr/>
        </p:nvPicPr>
        <p:blipFill>
          <a:blip r:embed="rId3"/>
          <a:stretch>
            <a:fillRect/>
          </a:stretch>
        </p:blipFill>
        <p:spPr>
          <a:xfrm>
            <a:off x="527563" y="1562276"/>
            <a:ext cx="8364437" cy="5041829"/>
          </a:xfrm>
          <a:prstGeom prst="rect">
            <a:avLst/>
          </a:prstGeom>
        </p:spPr>
      </p:pic>
    </p:spTree>
    <p:extLst>
      <p:ext uri="{BB962C8B-B14F-4D97-AF65-F5344CB8AC3E}">
        <p14:creationId xmlns:p14="http://schemas.microsoft.com/office/powerpoint/2010/main" val="246952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年齢別人口推計</a:t>
            </a:r>
          </a:p>
        </p:txBody>
      </p:sp>
      <p:sp>
        <p:nvSpPr>
          <p:cNvPr id="12" name="テキスト ボックス 9">
            <a:extLst>
              <a:ext uri="{FF2B5EF4-FFF2-40B4-BE49-F238E27FC236}">
                <a16:creationId xmlns:a16="http://schemas.microsoft.com/office/drawing/2014/main" id="{A76D42E2-DCE9-44E2-A6C0-F1B1BAF03A05}"/>
              </a:ext>
            </a:extLst>
          </p:cNvPr>
          <p:cNvSpPr txBox="1"/>
          <p:nvPr/>
        </p:nvSpPr>
        <p:spPr>
          <a:xfrm>
            <a:off x="180000" y="540000"/>
            <a:ext cx="8691787" cy="1008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2050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年には、生産年齢人口（</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15</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64</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歳）は約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390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2020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年比約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146</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27</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％）減少）、年少人口（</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14</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歳）は約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70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2020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年比約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33</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32%</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）減少）になるとされている。</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 一方で、高齢者人口（</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65</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歳以上）は、</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2050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年には約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266</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2020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年比約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22</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8.9</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％）増加）になるとされている。</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23" name="Rectangle 79">
            <a:extLst>
              <a:ext uri="{FF2B5EF4-FFF2-40B4-BE49-F238E27FC236}">
                <a16:creationId xmlns:a16="http://schemas.microsoft.com/office/drawing/2014/main" id="{5BF88867-1E63-4F2D-88F3-94D4D29D4854}"/>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7</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
            <a:extLst>
              <a:ext uri="{FF2B5EF4-FFF2-40B4-BE49-F238E27FC236}">
                <a16:creationId xmlns:a16="http://schemas.microsoft.com/office/drawing/2014/main" id="{3363C13B-5A8C-4177-BCAF-B0EAA3CBE7A8}"/>
              </a:ext>
            </a:extLst>
          </p:cNvPr>
          <p:cNvSpPr txBox="1">
            <a:spLocks noChangeArrowheads="1"/>
          </p:cNvSpPr>
          <p:nvPr/>
        </p:nvSpPr>
        <p:spPr bwMode="auto">
          <a:xfrm>
            <a:off x="178564" y="1692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大阪府の年齢別</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53" name="テキスト ボックス 52">
            <a:extLst>
              <a:ext uri="{FF2B5EF4-FFF2-40B4-BE49-F238E27FC236}">
                <a16:creationId xmlns:a16="http://schemas.microsoft.com/office/drawing/2014/main" id="{E7D6CD7F-B781-4F48-9238-695F8E5BAFBE}"/>
              </a:ext>
            </a:extLst>
          </p:cNvPr>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pic>
        <p:nvPicPr>
          <p:cNvPr id="2" name="図 1">
            <a:extLst>
              <a:ext uri="{FF2B5EF4-FFF2-40B4-BE49-F238E27FC236}">
                <a16:creationId xmlns:a16="http://schemas.microsoft.com/office/drawing/2014/main" id="{A51365FA-76F9-4214-A6C0-D8FEC63DD75F}"/>
              </a:ext>
            </a:extLst>
          </p:cNvPr>
          <p:cNvPicPr>
            <a:picLocks noChangeAspect="1"/>
          </p:cNvPicPr>
          <p:nvPr/>
        </p:nvPicPr>
        <p:blipFill>
          <a:blip r:embed="rId3"/>
          <a:stretch>
            <a:fillRect/>
          </a:stretch>
        </p:blipFill>
        <p:spPr>
          <a:xfrm>
            <a:off x="189144" y="2018804"/>
            <a:ext cx="8705843" cy="4749196"/>
          </a:xfrm>
          <a:prstGeom prst="rect">
            <a:avLst/>
          </a:prstGeom>
        </p:spPr>
      </p:pic>
    </p:spTree>
    <p:extLst>
      <p:ext uri="{BB962C8B-B14F-4D97-AF65-F5344CB8AC3E}">
        <p14:creationId xmlns:p14="http://schemas.microsoft.com/office/powerpoint/2010/main" val="386870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DFEFCC4-62B2-489E-98FB-7CE5A0124F3C}"/>
              </a:ext>
            </a:extLst>
          </p:cNvPr>
          <p:cNvPicPr>
            <a:picLocks noChangeAspect="1"/>
          </p:cNvPicPr>
          <p:nvPr/>
        </p:nvPicPr>
        <p:blipFill>
          <a:blip r:embed="rId3"/>
          <a:stretch>
            <a:fillRect/>
          </a:stretch>
        </p:blipFill>
        <p:spPr>
          <a:xfrm>
            <a:off x="25648" y="1294737"/>
            <a:ext cx="9144000" cy="5646792"/>
          </a:xfrm>
          <a:prstGeom prst="rect">
            <a:avLst/>
          </a:prstGeom>
        </p:spPr>
      </p:pic>
      <p:sp>
        <p:nvSpPr>
          <p:cNvPr id="28" name="Rectangle 20"/>
          <p:cNvSpPr>
            <a:spLocks noChangeArrowheads="1"/>
          </p:cNvSpPr>
          <p:nvPr/>
        </p:nvSpPr>
        <p:spPr bwMode="auto">
          <a:xfrm>
            <a:off x="0" y="1263"/>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大阪府内外への人口移動の状況（令和５年）</a:t>
            </a:r>
          </a:p>
        </p:txBody>
      </p:sp>
      <p:sp>
        <p:nvSpPr>
          <p:cNvPr id="29" name="Rectangle 57"/>
          <p:cNvSpPr>
            <a:spLocks noChangeArrowheads="1"/>
          </p:cNvSpPr>
          <p:nvPr/>
        </p:nvSpPr>
        <p:spPr bwMode="auto">
          <a:xfrm>
            <a:off x="180000" y="540000"/>
            <a:ext cx="8640000" cy="648000"/>
          </a:xfrm>
          <a:prstGeom prst="rect">
            <a:avLst/>
          </a:prstGeom>
          <a:solidFill>
            <a:schemeClr val="bg1"/>
          </a:solidFill>
          <a:ln w="9525">
            <a:solidFill>
              <a:schemeClr val="tx1"/>
            </a:solidFill>
            <a:prstDash val="solid"/>
            <a:miter lim="800000"/>
            <a:headEnd/>
            <a:tailEnd/>
          </a:ln>
        </p:spPr>
        <p:txBody>
          <a:bodyPr wrap="none" tIns="108000" anchor="t"/>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令和５年の大阪府への転入超過者数は</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13,071</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人（日本人）</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関東圏に対する転入超過者数は、</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-9,830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人（関東地方以外は全て転入超過）</a:t>
            </a:r>
          </a:p>
        </p:txBody>
      </p:sp>
      <p:sp>
        <p:nvSpPr>
          <p:cNvPr id="44" name="Rectangle 79">
            <a:extLst>
              <a:ext uri="{FF2B5EF4-FFF2-40B4-BE49-F238E27FC236}">
                <a16:creationId xmlns:a16="http://schemas.microsoft.com/office/drawing/2014/main" id="{028651B6-5A5E-4539-B464-04E53CA01688}"/>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8</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8B65867E-3AFF-471D-A8D2-711DC797F100}"/>
              </a:ext>
            </a:extLst>
          </p:cNvPr>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Tree>
    <p:extLst>
      <p:ext uri="{BB962C8B-B14F-4D97-AF65-F5344CB8AC3E}">
        <p14:creationId xmlns:p14="http://schemas.microsoft.com/office/powerpoint/2010/main" val="310548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7">
            <a:extLst>
              <a:ext uri="{FF2B5EF4-FFF2-40B4-BE49-F238E27FC236}">
                <a16:creationId xmlns:a16="http://schemas.microsoft.com/office/drawing/2014/main" id="{970C2885-4748-4A41-931B-B5F05B33CF77}"/>
              </a:ext>
            </a:extLst>
          </p:cNvPr>
          <p:cNvSpPr>
            <a:spLocks noChangeArrowheads="1"/>
          </p:cNvSpPr>
          <p:nvPr/>
        </p:nvSpPr>
        <p:spPr bwMode="auto">
          <a:xfrm>
            <a:off x="180000" y="540000"/>
            <a:ext cx="8640000" cy="360000"/>
          </a:xfrm>
          <a:prstGeom prst="rect">
            <a:avLst/>
          </a:prstGeom>
          <a:solidFill>
            <a:schemeClr val="bg1"/>
          </a:solidFill>
          <a:ln w="9525">
            <a:solidFill>
              <a:schemeClr val="tx1"/>
            </a:solidFill>
            <a:prstDash val="solid"/>
            <a:miter lim="800000"/>
            <a:headEnd/>
            <a:tailEnd/>
          </a:ln>
        </p:spPr>
        <p:txBody>
          <a:bodyPr wrap="square" tIns="108000" anchor="t"/>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80000" indent="-180000"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府内市町村別では、大阪市、茨木市、吹田市が</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人を超える転入超過。</a:t>
            </a:r>
          </a:p>
        </p:txBody>
      </p:sp>
      <p:sp>
        <p:nvSpPr>
          <p:cNvPr id="5" name="Rectangle 1"/>
          <p:cNvSpPr>
            <a:spLocks noChangeArrowheads="1"/>
          </p:cNvSpPr>
          <p:nvPr/>
        </p:nvSpPr>
        <p:spPr bwMode="auto">
          <a:xfrm>
            <a:off x="0" y="1"/>
            <a:ext cx="9144000" cy="432000"/>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大阪府内の人口移動の状況（令和</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5" name="テキスト ボックス 2">
            <a:extLst>
              <a:ext uri="{FF2B5EF4-FFF2-40B4-BE49-F238E27FC236}">
                <a16:creationId xmlns:a16="http://schemas.microsoft.com/office/drawing/2014/main" id="{0E97A9AC-0F0B-45C2-BCEA-5FA5BDE613B4}"/>
              </a:ext>
            </a:extLst>
          </p:cNvPr>
          <p:cNvSpPr txBox="1">
            <a:spLocks noChangeArrowheads="1"/>
          </p:cNvSpPr>
          <p:nvPr/>
        </p:nvSpPr>
        <p:spPr bwMode="auto">
          <a:xfrm>
            <a:off x="178564" y="1080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市町村別人口移動の状況</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8" name="テキスト ボックス 17">
            <a:extLst>
              <a:ext uri="{FF2B5EF4-FFF2-40B4-BE49-F238E27FC236}">
                <a16:creationId xmlns:a16="http://schemas.microsoft.com/office/drawing/2014/main" id="{AD2AC99B-789C-4572-A5FC-5F49316412EB}"/>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「住民基本台帳人口移動報告令和５年結果」（総務省統計局）より大阪府作成</a:t>
            </a:r>
          </a:p>
        </p:txBody>
      </p:sp>
      <p:sp>
        <p:nvSpPr>
          <p:cNvPr id="19" name="Rectangle 79">
            <a:extLst>
              <a:ext uri="{FF2B5EF4-FFF2-40B4-BE49-F238E27FC236}">
                <a16:creationId xmlns:a16="http://schemas.microsoft.com/office/drawing/2014/main" id="{4DF15ABF-2A36-4E24-98B5-2CA40E12C47A}"/>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9</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C75C46C9-832A-4C2B-ABCA-53FA69F28814}"/>
              </a:ext>
            </a:extLst>
          </p:cNvPr>
          <p:cNvPicPr>
            <a:picLocks noChangeAspect="1"/>
          </p:cNvPicPr>
          <p:nvPr/>
        </p:nvPicPr>
        <p:blipFill>
          <a:blip r:embed="rId2"/>
          <a:stretch>
            <a:fillRect/>
          </a:stretch>
        </p:blipFill>
        <p:spPr>
          <a:xfrm>
            <a:off x="298333" y="1354043"/>
            <a:ext cx="8547333" cy="5102794"/>
          </a:xfrm>
          <a:prstGeom prst="rect">
            <a:avLst/>
          </a:prstGeom>
        </p:spPr>
      </p:pic>
    </p:spTree>
    <p:extLst>
      <p:ext uri="{BB962C8B-B14F-4D97-AF65-F5344CB8AC3E}">
        <p14:creationId xmlns:p14="http://schemas.microsoft.com/office/powerpoint/2010/main" val="23906261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2549</Words>
  <Application>Microsoft Office PowerPoint</Application>
  <PresentationFormat>画面に合わせる (4:3)</PresentationFormat>
  <Paragraphs>207</Paragraphs>
  <Slides>27</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Meiryo UI</vt:lpstr>
      <vt:lpstr>メイリオ</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2024-06-24T07:46:14Z</dcterms:created>
  <dcterms:modified xsi:type="dcterms:W3CDTF">2024-08-09T01:49:37Z</dcterms:modified>
</cp:coreProperties>
</file>