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handoutMasterIdLst>
    <p:handoutMasterId r:id="rId23"/>
  </p:handoutMasterIdLst>
  <p:sldIdLst>
    <p:sldId id="454" r:id="rId5"/>
    <p:sldId id="257" r:id="rId6"/>
    <p:sldId id="584" r:id="rId7"/>
    <p:sldId id="830" r:id="rId8"/>
    <p:sldId id="294" r:id="rId9"/>
    <p:sldId id="578" r:id="rId10"/>
    <p:sldId id="831" r:id="rId11"/>
    <p:sldId id="809" r:id="rId12"/>
    <p:sldId id="810" r:id="rId13"/>
    <p:sldId id="589" r:id="rId14"/>
    <p:sldId id="811" r:id="rId15"/>
    <p:sldId id="598" r:id="rId16"/>
    <p:sldId id="815" r:id="rId17"/>
    <p:sldId id="559" r:id="rId18"/>
    <p:sldId id="816" r:id="rId19"/>
    <p:sldId id="560" r:id="rId20"/>
    <p:sldId id="532" r:id="rId2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FF"/>
    <a:srgbClr val="3366CC"/>
    <a:srgbClr val="0066CC"/>
    <a:srgbClr val="FFD6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612669-FC0D-45D0-8DC2-3174644A7B53}" v="2" dt="2024-01-25T05:17:58.36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23" autoAdjust="0"/>
    <p:restoredTop sz="85714" autoAdjust="0"/>
  </p:normalViewPr>
  <p:slideViewPr>
    <p:cSldViewPr>
      <p:cViewPr varScale="1">
        <p:scale>
          <a:sx n="99" d="100"/>
          <a:sy n="99" d="100"/>
        </p:scale>
        <p:origin x="213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obuyuki.tanaka\Documents\&#9679;&#26989;&#21209;&#12501;&#12457;&#12523;&#12480;\&#12304;72I213&#12305;&#22823;&#38442;&#24220;_&#38263;&#23551;&#21629;&#21270;&#35336;&#30011;\&#9679;&#22823;&#20107;&#12394;&#12420;&#12388;.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G0000sv0ns101\d11682$\doc\030&#20107;&#26989;&#25512;&#36914;\1&#65294;&#26041;&#37341;&#12539;&#35506;&#38988;&#12539;&#35201;&#26395;\&#38263;&#23551;&#21629;&#21270;\01_&#24220;&#12398;&#35336;&#30011;\R6&#25913;&#35330;&#12395;&#21521;&#12369;&#12390;\&#20316;&#26989;&#29992;\&#31532;&#65297;&#22238;&#27827;&#24029;&#31561;&#37096;&#20250;\&#25613;&#20663;&#24230;&#12398;&#12464;&#12521;&#12501;&#65288;&#28207;&#28286;&#12539;&#28023;&#23736;&#65289;.xlsx" TargetMode="External"/><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nobuyuki.tanaka\Documents\&#9679;&#26989;&#21209;&#12501;&#12457;&#12523;&#12480;\&#12304;72I213&#12305;&#22823;&#38442;&#24220;_&#38263;&#23551;&#21629;&#21270;&#35336;&#30011;\&#9679;&#22823;&#20107;&#12394;&#12420;&#12388;.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nobuyuki.tanaka\Documents\&#9679;&#26989;&#21209;&#12501;&#12457;&#12523;&#12480;\&#12304;72I213&#12305;&#22823;&#38442;&#24220;_&#38263;&#23551;&#21629;&#21270;&#35336;&#30011;\&#9679;&#22823;&#20107;&#12394;&#12420;&#12388;.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10%20&#20491;&#20154;&#38306;&#36899;\&#23721;&#26412;\01&#32173;&#25345;&#31649;&#29702;&#23529;&#35696;&#20250;\&#12304;&#30465;&#24193;&#35336;&#12305;&#35519;&#26619;&#31080;&#65316;.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G0000sv0ns101\d11682$\doc\030&#20107;&#26989;&#25512;&#36914;\1&#65294;&#26041;&#37341;&#12539;&#35506;&#38988;&#12539;&#35201;&#26395;\&#38263;&#23551;&#21629;&#21270;\01_&#24220;&#12398;&#35336;&#30011;\R6&#25913;&#35330;&#12395;&#21521;&#12369;&#12390;\&#20316;&#26989;&#29992;\&#31532;&#65297;&#22238;&#27827;&#24029;&#31561;&#37096;&#20250;\&#21442;&#32771;&#36039;&#26009;\&#28023;&#23736;&#25972;&#20633;&#26178;&#26399;.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238306828667251E-2"/>
          <c:y val="5.2235387045813583E-2"/>
          <c:w val="0.85122895959412814"/>
          <c:h val="0.90539955239599801"/>
        </c:manualLayout>
      </c:layout>
      <c:doughnutChart>
        <c:varyColors val="1"/>
        <c:ser>
          <c:idx val="0"/>
          <c:order val="0"/>
          <c:tx>
            <c:strRef>
              <c:f>港湾!$C$1</c:f>
              <c:strCache>
                <c:ptCount val="1"/>
                <c:pt idx="0">
                  <c:v>H24</c:v>
                </c:pt>
              </c:strCache>
            </c:strRef>
          </c:tx>
          <c:dPt>
            <c:idx val="0"/>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1-363A-4249-B80F-ADFBF3327453}"/>
              </c:ext>
            </c:extLst>
          </c:dPt>
          <c:dPt>
            <c:idx val="1"/>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3-363A-4249-B80F-ADFBF3327453}"/>
              </c:ext>
            </c:extLst>
          </c:dPt>
          <c:cat>
            <c:strRef>
              <c:f>港湾!$B$2:$B$3</c:f>
              <c:strCache>
                <c:ptCount val="2"/>
                <c:pt idx="0">
                  <c:v>50年超</c:v>
                </c:pt>
                <c:pt idx="1">
                  <c:v>50年未満</c:v>
                </c:pt>
              </c:strCache>
            </c:strRef>
          </c:cat>
          <c:val>
            <c:numRef>
              <c:f>港湾!$C$2:$C$3</c:f>
              <c:numCache>
                <c:formatCode>General</c:formatCode>
                <c:ptCount val="2"/>
                <c:pt idx="0">
                  <c:v>18</c:v>
                </c:pt>
                <c:pt idx="1">
                  <c:v>200</c:v>
                </c:pt>
              </c:numCache>
            </c:numRef>
          </c:val>
          <c:extLst>
            <c:ext xmlns:c16="http://schemas.microsoft.com/office/drawing/2014/chart" uri="{C3380CC4-5D6E-409C-BE32-E72D297353CC}">
              <c16:uniqueId val="{00000004-363A-4249-B80F-ADFBF3327453}"/>
            </c:ext>
          </c:extLst>
        </c:ser>
        <c:dLbls>
          <c:showLegendKey val="0"/>
          <c:showVal val="0"/>
          <c:showCatName val="0"/>
          <c:showSerName val="0"/>
          <c:showPercent val="0"/>
          <c:showBubbleSize val="0"/>
          <c:showLeaderLines val="1"/>
        </c:dLbls>
        <c:firstSliceAng val="0"/>
        <c:holeSize val="4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t>防潮堤</a:t>
            </a:r>
          </a:p>
        </c:rich>
      </c:tx>
      <c:layout>
        <c:manualLayout>
          <c:xMode val="edge"/>
          <c:yMode val="edge"/>
          <c:x val="0.53544299533089001"/>
          <c:y val="1.9423752089613083E-2"/>
        </c:manualLayout>
      </c:layout>
      <c:overlay val="1"/>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35084146988530979"/>
          <c:y val="0.12625529146688469"/>
          <c:w val="0.58252993588153013"/>
          <c:h val="0.76408081268458461"/>
        </c:manualLayout>
      </c:layout>
      <c:barChart>
        <c:barDir val="col"/>
        <c:grouping val="stacked"/>
        <c:varyColors val="0"/>
        <c:ser>
          <c:idx val="4"/>
          <c:order val="0"/>
          <c:tx>
            <c:strRef>
              <c:f>Sheet1!$I$37</c:f>
              <c:strCache>
                <c:ptCount val="1"/>
                <c:pt idx="0">
                  <c:v>D</c:v>
                </c:pt>
              </c:strCache>
            </c:strRef>
          </c:tx>
          <c:spPr>
            <a:solidFill>
              <a:schemeClr val="accent1"/>
            </a:solidFill>
            <a:ln>
              <a:noFill/>
            </a:ln>
            <a:effectLst/>
          </c:spPr>
          <c:invertIfNegative val="0"/>
          <c:cat>
            <c:strRef>
              <c:f>Sheet1!$J$31:$K$31</c:f>
              <c:strCache>
                <c:ptCount val="2"/>
                <c:pt idx="0">
                  <c:v>H27</c:v>
                </c:pt>
                <c:pt idx="1">
                  <c:v>R4</c:v>
                </c:pt>
              </c:strCache>
            </c:strRef>
          </c:cat>
          <c:val>
            <c:numRef>
              <c:f>Sheet1!$J$37:$K$37</c:f>
              <c:numCache>
                <c:formatCode>General</c:formatCode>
                <c:ptCount val="2"/>
                <c:pt idx="0">
                  <c:v>3</c:v>
                </c:pt>
                <c:pt idx="1">
                  <c:v>3</c:v>
                </c:pt>
              </c:numCache>
            </c:numRef>
          </c:val>
          <c:extLst>
            <c:ext xmlns:c16="http://schemas.microsoft.com/office/drawing/2014/chart" uri="{C3380CC4-5D6E-409C-BE32-E72D297353CC}">
              <c16:uniqueId val="{00000000-319A-413C-A46B-3E570D2E7E66}"/>
            </c:ext>
          </c:extLst>
        </c:ser>
        <c:ser>
          <c:idx val="5"/>
          <c:order val="1"/>
          <c:tx>
            <c:strRef>
              <c:f>Sheet1!$I$36</c:f>
              <c:strCache>
                <c:ptCount val="1"/>
                <c:pt idx="0">
                  <c:v>補修済D</c:v>
                </c:pt>
              </c:strCache>
            </c:strRef>
          </c:tx>
          <c:spPr>
            <a:solidFill>
              <a:srgbClr val="FF0000"/>
            </a:solidFill>
            <a:ln>
              <a:noFill/>
            </a:ln>
            <a:effectLst/>
          </c:spPr>
          <c:invertIfNegative val="0"/>
          <c:cat>
            <c:strRef>
              <c:f>Sheet1!$J$31:$K$31</c:f>
              <c:strCache>
                <c:ptCount val="2"/>
                <c:pt idx="0">
                  <c:v>H27</c:v>
                </c:pt>
                <c:pt idx="1">
                  <c:v>R4</c:v>
                </c:pt>
              </c:strCache>
            </c:strRef>
          </c:cat>
          <c:val>
            <c:numRef>
              <c:f>Sheet1!$J$36:$K$36</c:f>
              <c:numCache>
                <c:formatCode>General</c:formatCode>
                <c:ptCount val="2"/>
                <c:pt idx="1">
                  <c:v>3</c:v>
                </c:pt>
              </c:numCache>
            </c:numRef>
          </c:val>
          <c:extLst>
            <c:ext xmlns:c16="http://schemas.microsoft.com/office/drawing/2014/chart" uri="{C3380CC4-5D6E-409C-BE32-E72D297353CC}">
              <c16:uniqueId val="{00000001-319A-413C-A46B-3E570D2E7E66}"/>
            </c:ext>
          </c:extLst>
        </c:ser>
        <c:ser>
          <c:idx val="2"/>
          <c:order val="2"/>
          <c:tx>
            <c:strRef>
              <c:f>Sheet1!$I$35</c:f>
              <c:strCache>
                <c:ptCount val="1"/>
                <c:pt idx="0">
                  <c:v>C</c:v>
                </c:pt>
              </c:strCache>
            </c:strRef>
          </c:tx>
          <c:spPr>
            <a:solidFill>
              <a:schemeClr val="accent2"/>
            </a:solidFill>
            <a:ln>
              <a:noFill/>
            </a:ln>
            <a:effectLst/>
          </c:spPr>
          <c:invertIfNegative val="0"/>
          <c:cat>
            <c:strRef>
              <c:f>Sheet1!$J$31:$K$31</c:f>
              <c:strCache>
                <c:ptCount val="2"/>
                <c:pt idx="0">
                  <c:v>H27</c:v>
                </c:pt>
                <c:pt idx="1">
                  <c:v>R4</c:v>
                </c:pt>
              </c:strCache>
            </c:strRef>
          </c:cat>
          <c:val>
            <c:numRef>
              <c:f>Sheet1!$J$35:$K$35</c:f>
              <c:numCache>
                <c:formatCode>General</c:formatCode>
                <c:ptCount val="2"/>
                <c:pt idx="0">
                  <c:v>23</c:v>
                </c:pt>
                <c:pt idx="1">
                  <c:v>23</c:v>
                </c:pt>
              </c:numCache>
            </c:numRef>
          </c:val>
          <c:extLst>
            <c:ext xmlns:c16="http://schemas.microsoft.com/office/drawing/2014/chart" uri="{C3380CC4-5D6E-409C-BE32-E72D297353CC}">
              <c16:uniqueId val="{00000002-319A-413C-A46B-3E570D2E7E66}"/>
            </c:ext>
          </c:extLst>
        </c:ser>
        <c:ser>
          <c:idx val="3"/>
          <c:order val="3"/>
          <c:tx>
            <c:strRef>
              <c:f>Sheet1!$I$34</c:f>
              <c:strCache>
                <c:ptCount val="1"/>
                <c:pt idx="0">
                  <c:v>補修済C</c:v>
                </c:pt>
              </c:strCache>
            </c:strRef>
          </c:tx>
          <c:spPr>
            <a:solidFill>
              <a:schemeClr val="accent4"/>
            </a:solidFill>
            <a:ln>
              <a:noFill/>
            </a:ln>
            <a:effectLst/>
          </c:spPr>
          <c:invertIfNegative val="0"/>
          <c:cat>
            <c:strRef>
              <c:f>Sheet1!$J$31:$K$31</c:f>
              <c:strCache>
                <c:ptCount val="2"/>
                <c:pt idx="0">
                  <c:v>H27</c:v>
                </c:pt>
                <c:pt idx="1">
                  <c:v>R4</c:v>
                </c:pt>
              </c:strCache>
            </c:strRef>
          </c:cat>
          <c:val>
            <c:numRef>
              <c:f>Sheet1!$J$34:$K$34</c:f>
              <c:numCache>
                <c:formatCode>General</c:formatCode>
                <c:ptCount val="2"/>
              </c:numCache>
            </c:numRef>
          </c:val>
          <c:extLst>
            <c:ext xmlns:c16="http://schemas.microsoft.com/office/drawing/2014/chart" uri="{C3380CC4-5D6E-409C-BE32-E72D297353CC}">
              <c16:uniqueId val="{00000003-319A-413C-A46B-3E570D2E7E66}"/>
            </c:ext>
          </c:extLst>
        </c:ser>
        <c:ser>
          <c:idx val="1"/>
          <c:order val="4"/>
          <c:tx>
            <c:strRef>
              <c:f>Sheet1!$I$33</c:f>
              <c:strCache>
                <c:ptCount val="1"/>
                <c:pt idx="0">
                  <c:v>B</c:v>
                </c:pt>
              </c:strCache>
            </c:strRef>
          </c:tx>
          <c:spPr>
            <a:solidFill>
              <a:schemeClr val="accent3"/>
            </a:solidFill>
            <a:ln>
              <a:noFill/>
            </a:ln>
            <a:effectLst/>
          </c:spPr>
          <c:invertIfNegative val="0"/>
          <c:cat>
            <c:strRef>
              <c:f>Sheet1!$J$31:$K$31</c:f>
              <c:strCache>
                <c:ptCount val="2"/>
                <c:pt idx="0">
                  <c:v>H27</c:v>
                </c:pt>
                <c:pt idx="1">
                  <c:v>R4</c:v>
                </c:pt>
              </c:strCache>
            </c:strRef>
          </c:cat>
          <c:val>
            <c:numRef>
              <c:f>Sheet1!$J$33:$K$33</c:f>
              <c:numCache>
                <c:formatCode>General</c:formatCode>
                <c:ptCount val="2"/>
                <c:pt idx="0">
                  <c:v>9</c:v>
                </c:pt>
                <c:pt idx="1">
                  <c:v>7</c:v>
                </c:pt>
              </c:numCache>
            </c:numRef>
          </c:val>
          <c:extLst>
            <c:ext xmlns:c16="http://schemas.microsoft.com/office/drawing/2014/chart" uri="{C3380CC4-5D6E-409C-BE32-E72D297353CC}">
              <c16:uniqueId val="{00000004-319A-413C-A46B-3E570D2E7E66}"/>
            </c:ext>
          </c:extLst>
        </c:ser>
        <c:ser>
          <c:idx val="0"/>
          <c:order val="5"/>
          <c:tx>
            <c:strRef>
              <c:f>Sheet1!$I$32</c:f>
              <c:strCache>
                <c:ptCount val="1"/>
                <c:pt idx="0">
                  <c:v>A</c:v>
                </c:pt>
              </c:strCache>
            </c:strRef>
          </c:tx>
          <c:spPr>
            <a:solidFill>
              <a:schemeClr val="accent4"/>
            </a:solidFill>
            <a:ln>
              <a:noFill/>
            </a:ln>
            <a:effectLst/>
          </c:spPr>
          <c:invertIfNegative val="0"/>
          <c:cat>
            <c:strRef>
              <c:f>Sheet1!$J$31:$K$31</c:f>
              <c:strCache>
                <c:ptCount val="2"/>
                <c:pt idx="0">
                  <c:v>H27</c:v>
                </c:pt>
                <c:pt idx="1">
                  <c:v>R4</c:v>
                </c:pt>
              </c:strCache>
            </c:strRef>
          </c:cat>
          <c:val>
            <c:numRef>
              <c:f>Sheet1!$J$32:$K$32</c:f>
              <c:numCache>
                <c:formatCode>General</c:formatCode>
                <c:ptCount val="2"/>
                <c:pt idx="0">
                  <c:v>5</c:v>
                </c:pt>
                <c:pt idx="1">
                  <c:v>4</c:v>
                </c:pt>
              </c:numCache>
            </c:numRef>
          </c:val>
          <c:extLst>
            <c:ext xmlns:c16="http://schemas.microsoft.com/office/drawing/2014/chart" uri="{C3380CC4-5D6E-409C-BE32-E72D297353CC}">
              <c16:uniqueId val="{00000005-319A-413C-A46B-3E570D2E7E66}"/>
            </c:ext>
          </c:extLst>
        </c:ser>
        <c:dLbls>
          <c:showLegendKey val="0"/>
          <c:showVal val="0"/>
          <c:showCatName val="0"/>
          <c:showSerName val="0"/>
          <c:showPercent val="0"/>
          <c:showBubbleSize val="0"/>
        </c:dLbls>
        <c:gapWidth val="150"/>
        <c:overlap val="100"/>
        <c:axId val="1379999775"/>
        <c:axId val="1380003103"/>
      </c:barChart>
      <c:catAx>
        <c:axId val="1379999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80003103"/>
        <c:crosses val="autoZero"/>
        <c:auto val="1"/>
        <c:lblAlgn val="ctr"/>
        <c:lblOffset val="100"/>
        <c:noMultiLvlLbl val="0"/>
      </c:catAx>
      <c:valAx>
        <c:axId val="1380003103"/>
        <c:scaling>
          <c:orientation val="minMax"/>
          <c:max val="4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79999775"/>
        <c:crosses val="autoZero"/>
        <c:crossBetween val="between"/>
        <c:majorUnit val="10"/>
      </c:valAx>
      <c:spPr>
        <a:noFill/>
        <a:ln>
          <a:noFill/>
        </a:ln>
        <a:effectLst/>
      </c:spPr>
    </c:plotArea>
    <c:legend>
      <c:legendPos val="l"/>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238306828667251E-2"/>
          <c:y val="5.2235387045813583E-2"/>
          <c:w val="0.85122895959412814"/>
          <c:h val="0.90539955239599801"/>
        </c:manualLayout>
      </c:layout>
      <c:doughnutChart>
        <c:varyColors val="1"/>
        <c:ser>
          <c:idx val="0"/>
          <c:order val="0"/>
          <c:tx>
            <c:strRef>
              <c:f>港湾!$D$1</c:f>
              <c:strCache>
                <c:ptCount val="1"/>
                <c:pt idx="0">
                  <c:v>R4</c:v>
                </c:pt>
              </c:strCache>
            </c:strRef>
          </c:tx>
          <c:dPt>
            <c:idx val="0"/>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1-CD20-412C-A187-BA55F842A5E6}"/>
              </c:ext>
            </c:extLst>
          </c:dPt>
          <c:dPt>
            <c:idx val="1"/>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3-CD20-412C-A187-BA55F842A5E6}"/>
              </c:ext>
            </c:extLst>
          </c:dPt>
          <c:cat>
            <c:strRef>
              <c:f>港湾!$B$2:$B$3</c:f>
              <c:strCache>
                <c:ptCount val="2"/>
                <c:pt idx="0">
                  <c:v>50年超</c:v>
                </c:pt>
                <c:pt idx="1">
                  <c:v>50年未満</c:v>
                </c:pt>
              </c:strCache>
            </c:strRef>
          </c:cat>
          <c:val>
            <c:numRef>
              <c:f>港湾!$D$2:$D$3</c:f>
              <c:numCache>
                <c:formatCode>General</c:formatCode>
                <c:ptCount val="2"/>
                <c:pt idx="0">
                  <c:v>86</c:v>
                </c:pt>
                <c:pt idx="1">
                  <c:v>132</c:v>
                </c:pt>
              </c:numCache>
            </c:numRef>
          </c:val>
          <c:extLst>
            <c:ext xmlns:c16="http://schemas.microsoft.com/office/drawing/2014/chart" uri="{C3380CC4-5D6E-409C-BE32-E72D297353CC}">
              <c16:uniqueId val="{00000004-CD20-412C-A187-BA55F842A5E6}"/>
            </c:ext>
          </c:extLst>
        </c:ser>
        <c:dLbls>
          <c:showLegendKey val="0"/>
          <c:showVal val="0"/>
          <c:showCatName val="0"/>
          <c:showSerName val="0"/>
          <c:showPercent val="0"/>
          <c:showBubbleSize val="0"/>
          <c:showLeaderLines val="1"/>
        </c:dLbls>
        <c:firstSliceAng val="0"/>
        <c:holeSize val="45"/>
      </c:doughnutChart>
    </c:plotArea>
    <c:plotVisOnly val="1"/>
    <c:dispBlanksAs val="gap"/>
    <c:showDLblsOverMax val="0"/>
    <c:extLst/>
  </c:chart>
  <c:spPr>
    <a:noFill/>
    <a:ln w="9525" cap="flat" cmpd="sng" algn="ctr">
      <a:noFill/>
      <a:round/>
    </a:ln>
    <a:effectLst/>
  </c:spPr>
  <c:txPr>
    <a:bodyPr/>
    <a:lstStyle/>
    <a:p>
      <a:pPr>
        <a:defRPr/>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238306828667251E-2"/>
          <c:y val="5.2235387045813583E-2"/>
          <c:w val="0.85122895959412814"/>
          <c:h val="0.90539955239599801"/>
        </c:manualLayout>
      </c:layout>
      <c:doughnutChart>
        <c:varyColors val="1"/>
        <c:ser>
          <c:idx val="0"/>
          <c:order val="0"/>
          <c:tx>
            <c:strRef>
              <c:f>港湾!$E$1</c:f>
              <c:strCache>
                <c:ptCount val="1"/>
                <c:pt idx="0">
                  <c:v>10年後</c:v>
                </c:pt>
              </c:strCache>
            </c:strRef>
          </c:tx>
          <c:dPt>
            <c:idx val="0"/>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1-A44F-44CC-8465-0CDF47C9BCB3}"/>
              </c:ext>
            </c:extLst>
          </c:dPt>
          <c:dPt>
            <c:idx val="1"/>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3-A44F-44CC-8465-0CDF47C9BCB3}"/>
              </c:ext>
            </c:extLst>
          </c:dPt>
          <c:cat>
            <c:strRef>
              <c:f>港湾!$B$2:$B$3</c:f>
              <c:strCache>
                <c:ptCount val="2"/>
                <c:pt idx="0">
                  <c:v>50年超</c:v>
                </c:pt>
                <c:pt idx="1">
                  <c:v>50年未満</c:v>
                </c:pt>
              </c:strCache>
            </c:strRef>
          </c:cat>
          <c:val>
            <c:numRef>
              <c:f>港湾!$E$2:$E$3</c:f>
              <c:numCache>
                <c:formatCode>General</c:formatCode>
                <c:ptCount val="2"/>
                <c:pt idx="0">
                  <c:v>125</c:v>
                </c:pt>
                <c:pt idx="1">
                  <c:v>93</c:v>
                </c:pt>
              </c:numCache>
            </c:numRef>
          </c:val>
          <c:extLst>
            <c:ext xmlns:c16="http://schemas.microsoft.com/office/drawing/2014/chart" uri="{C3380CC4-5D6E-409C-BE32-E72D297353CC}">
              <c16:uniqueId val="{00000004-A44F-44CC-8465-0CDF47C9BCB3}"/>
            </c:ext>
          </c:extLst>
        </c:ser>
        <c:dLbls>
          <c:showLegendKey val="0"/>
          <c:showVal val="0"/>
          <c:showCatName val="0"/>
          <c:showSerName val="0"/>
          <c:showPercent val="0"/>
          <c:showBubbleSize val="0"/>
          <c:showLeaderLines val="1"/>
        </c:dLbls>
        <c:firstSliceAng val="0"/>
        <c:holeSize val="45"/>
      </c:doughnutChart>
    </c:plotArea>
    <c:plotVisOnly val="1"/>
    <c:dispBlanksAs val="gap"/>
    <c:showDLblsOverMax val="0"/>
    <c:extLst/>
  </c:chart>
  <c:spPr>
    <a:noFill/>
    <a:ln w="9525" cap="flat" cmpd="sng" algn="ctr">
      <a:noFill/>
      <a:round/>
    </a:ln>
    <a:effectLst/>
  </c:spPr>
  <c:txPr>
    <a:bodyPr/>
    <a:lstStyle/>
    <a:p>
      <a:pPr>
        <a:defRPr/>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0.12175181935210869"/>
          <c:y val="4.0900889413114858E-2"/>
          <c:w val="0.74393726755776113"/>
          <c:h val="0.60657049953776021"/>
        </c:manualLayout>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期間別整備表!$B$2:$M$2</c:f>
              <c:strCache>
                <c:ptCount val="11"/>
                <c:pt idx="0">
                  <c:v>1951年度～1955年度</c:v>
                </c:pt>
                <c:pt idx="1">
                  <c:v>1956年度～1960年度</c:v>
                </c:pt>
                <c:pt idx="2">
                  <c:v>1961年度～1965年度</c:v>
                </c:pt>
                <c:pt idx="3">
                  <c:v>1966年度～1970年度</c:v>
                </c:pt>
                <c:pt idx="4">
                  <c:v>1971年度～1975年度</c:v>
                </c:pt>
                <c:pt idx="5">
                  <c:v>1976年度～1980年度</c:v>
                </c:pt>
                <c:pt idx="6">
                  <c:v>1981年度～1985年度</c:v>
                </c:pt>
                <c:pt idx="7">
                  <c:v>1986年度～1990年度</c:v>
                </c:pt>
                <c:pt idx="8">
                  <c:v>1991年度～1995年度</c:v>
                </c:pt>
                <c:pt idx="9">
                  <c:v>1996年度～2000年度</c:v>
                </c:pt>
                <c:pt idx="10">
                  <c:v>2001年度～</c:v>
                </c:pt>
              </c:strCache>
            </c:strRef>
          </c:cat>
          <c:val>
            <c:numRef>
              <c:f>期間別整備表!$B$1:$M$1</c:f>
              <c:numCache>
                <c:formatCode>0.0%</c:formatCode>
                <c:ptCount val="12"/>
                <c:pt idx="0">
                  <c:v>0</c:v>
                </c:pt>
                <c:pt idx="1">
                  <c:v>2.7559694780514694E-2</c:v>
                </c:pt>
                <c:pt idx="2">
                  <c:v>0.30471900658600976</c:v>
                </c:pt>
                <c:pt idx="3">
                  <c:v>0.15530072243015058</c:v>
                </c:pt>
                <c:pt idx="4">
                  <c:v>0.12318594597731158</c:v>
                </c:pt>
                <c:pt idx="5">
                  <c:v>0.14000348159108711</c:v>
                </c:pt>
                <c:pt idx="6">
                  <c:v>9.5729248266457744E-3</c:v>
                </c:pt>
                <c:pt idx="7">
                  <c:v>8.5420837322656429E-2</c:v>
                </c:pt>
                <c:pt idx="8">
                  <c:v>3.8271390025241527E-2</c:v>
                </c:pt>
                <c:pt idx="9">
                  <c:v>5.1788667421011391E-3</c:v>
                </c:pt>
                <c:pt idx="10">
                  <c:v>0.11078712971828122</c:v>
                </c:pt>
              </c:numCache>
            </c:numRef>
          </c:val>
          <c:extLst>
            <c:ext xmlns:c16="http://schemas.microsoft.com/office/drawing/2014/chart" uri="{C3380CC4-5D6E-409C-BE32-E72D297353CC}">
              <c16:uniqueId val="{00000000-14E4-4484-B4F7-62367B1C0BB4}"/>
            </c:ext>
          </c:extLst>
        </c:ser>
        <c:dLbls>
          <c:showLegendKey val="0"/>
          <c:showVal val="1"/>
          <c:showCatName val="0"/>
          <c:showSerName val="0"/>
          <c:showPercent val="0"/>
          <c:showBubbleSize val="0"/>
        </c:dLbls>
        <c:gapWidth val="150"/>
        <c:axId val="87587840"/>
        <c:axId val="87606016"/>
      </c:barChart>
      <c:catAx>
        <c:axId val="87587840"/>
        <c:scaling>
          <c:orientation val="minMax"/>
        </c:scaling>
        <c:delete val="0"/>
        <c:axPos val="b"/>
        <c:numFmt formatCode="General" sourceLinked="1"/>
        <c:majorTickMark val="out"/>
        <c:minorTickMark val="none"/>
        <c:tickLblPos val="nextTo"/>
        <c:crossAx val="87606016"/>
        <c:crosses val="autoZero"/>
        <c:auto val="1"/>
        <c:lblAlgn val="ctr"/>
        <c:lblOffset val="100"/>
        <c:noMultiLvlLbl val="0"/>
      </c:catAx>
      <c:valAx>
        <c:axId val="87606016"/>
        <c:scaling>
          <c:orientation val="minMax"/>
        </c:scaling>
        <c:delete val="0"/>
        <c:axPos val="l"/>
        <c:majorGridlines/>
        <c:numFmt formatCode="0.0%" sourceLinked="1"/>
        <c:majorTickMark val="out"/>
        <c:minorTickMark val="cross"/>
        <c:tickLblPos val="nextTo"/>
        <c:crossAx val="87587840"/>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555094271006821E-2"/>
          <c:y val="4.1527399760526322E-2"/>
          <c:w val="0.87634543561620915"/>
          <c:h val="0.75618422351193981"/>
        </c:manualLayout>
      </c:layout>
      <c:barChart>
        <c:barDir val="col"/>
        <c:grouping val="clustered"/>
        <c:varyColors val="0"/>
        <c:ser>
          <c:idx val="0"/>
          <c:order val="0"/>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'維持管理DBから抜粋（漁港抜き） '!$L$3:$S$3</c:f>
              <c:strCache>
                <c:ptCount val="8"/>
                <c:pt idx="0">
                  <c:v>1951-1960</c:v>
                </c:pt>
                <c:pt idx="1">
                  <c:v>1961-1970</c:v>
                </c:pt>
                <c:pt idx="2">
                  <c:v>1971-1980</c:v>
                </c:pt>
                <c:pt idx="3">
                  <c:v>1981-1990</c:v>
                </c:pt>
                <c:pt idx="4">
                  <c:v>1991-2000</c:v>
                </c:pt>
                <c:pt idx="5">
                  <c:v>2001-2010</c:v>
                </c:pt>
                <c:pt idx="6">
                  <c:v>2011-2020</c:v>
                </c:pt>
                <c:pt idx="7">
                  <c:v>2021-      </c:v>
                </c:pt>
              </c:strCache>
            </c:strRef>
          </c:cat>
          <c:val>
            <c:numRef>
              <c:f>'維持管理DBから抜粋（漁港抜き） '!$L$4:$S$4</c:f>
              <c:numCache>
                <c:formatCode>0.0%</c:formatCode>
                <c:ptCount val="8"/>
                <c:pt idx="0">
                  <c:v>2.4584309961377979E-2</c:v>
                </c:pt>
                <c:pt idx="1">
                  <c:v>0.45101318439714927</c:v>
                </c:pt>
                <c:pt idx="2">
                  <c:v>0.25963530314078354</c:v>
                </c:pt>
                <c:pt idx="3">
                  <c:v>9.3873585396225867E-2</c:v>
                </c:pt>
                <c:pt idx="4">
                  <c:v>4.1842687784639419E-2</c:v>
                </c:pt>
                <c:pt idx="5">
                  <c:v>0.10569330979651601</c:v>
                </c:pt>
                <c:pt idx="6">
                  <c:v>1.2850111786849746E-2</c:v>
                </c:pt>
                <c:pt idx="7">
                  <c:v>1.0507507736458021E-2</c:v>
                </c:pt>
              </c:numCache>
            </c:numRef>
          </c:val>
          <c:extLst>
            <c:ext xmlns:c16="http://schemas.microsoft.com/office/drawing/2014/chart" uri="{C3380CC4-5D6E-409C-BE32-E72D297353CC}">
              <c16:uniqueId val="{00000000-82C8-4665-B9AE-A49E92E5EC27}"/>
            </c:ext>
          </c:extLst>
        </c:ser>
        <c:dLbls>
          <c:dLblPos val="outEnd"/>
          <c:showLegendKey val="0"/>
          <c:showVal val="1"/>
          <c:showCatName val="0"/>
          <c:showSerName val="0"/>
          <c:showPercent val="0"/>
          <c:showBubbleSize val="0"/>
        </c:dLbls>
        <c:gapWidth val="110"/>
        <c:overlap val="-24"/>
        <c:axId val="1075558223"/>
        <c:axId val="1075558639"/>
      </c:barChart>
      <c:catAx>
        <c:axId val="1075558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75558639"/>
        <c:crosses val="autoZero"/>
        <c:auto val="1"/>
        <c:lblAlgn val="ctr"/>
        <c:lblOffset val="100"/>
        <c:noMultiLvlLbl val="0"/>
      </c:catAx>
      <c:valAx>
        <c:axId val="1075558639"/>
        <c:scaling>
          <c:orientation val="minMax"/>
        </c:scaling>
        <c:delete val="0"/>
        <c:axPos val="l"/>
        <c:majorGridlines>
          <c:spPr>
            <a:ln w="12700" cap="flat" cmpd="sng" algn="ctr">
              <a:solidFill>
                <a:srgbClr val="C9C9C9"/>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75558223"/>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2866666666666664"/>
          <c:y val="1.874999999999999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6700525338454461"/>
          <c:y val="0.19605442466570136"/>
          <c:w val="0.77252527496944778"/>
          <c:h val="0.66426253994391293"/>
        </c:manualLayout>
      </c:layout>
      <c:barChart>
        <c:barDir val="col"/>
        <c:grouping val="clustered"/>
        <c:varyColors val="0"/>
        <c:ser>
          <c:idx val="0"/>
          <c:order val="0"/>
          <c:tx>
            <c:strRef>
              <c:f>Sheet1!$B$1</c:f>
              <c:strCache>
                <c:ptCount val="1"/>
                <c:pt idx="0">
                  <c:v>護岸</c:v>
                </c:pt>
              </c:strCache>
            </c:strRef>
          </c:tx>
          <c:spPr>
            <a:solidFill>
              <a:srgbClr val="002060"/>
            </a:solidFill>
            <a:ln>
              <a:noFill/>
            </a:ln>
            <a:effectLst/>
          </c:spPr>
          <c:invertIfNegative val="0"/>
          <c:cat>
            <c:strRef>
              <c:f>Sheet1!$A$2:$A$3</c:f>
              <c:strCache>
                <c:ptCount val="2"/>
                <c:pt idx="0">
                  <c:v>H27</c:v>
                </c:pt>
                <c:pt idx="1">
                  <c:v>R4</c:v>
                </c:pt>
              </c:strCache>
            </c:strRef>
          </c:cat>
          <c:val>
            <c:numRef>
              <c:f>Sheet1!$B$2:$B$3</c:f>
              <c:numCache>
                <c:formatCode>General</c:formatCode>
                <c:ptCount val="2"/>
                <c:pt idx="0">
                  <c:v>2</c:v>
                </c:pt>
                <c:pt idx="1">
                  <c:v>20</c:v>
                </c:pt>
              </c:numCache>
            </c:numRef>
          </c:val>
          <c:extLst>
            <c:ext xmlns:c16="http://schemas.microsoft.com/office/drawing/2014/chart" uri="{C3380CC4-5D6E-409C-BE32-E72D297353CC}">
              <c16:uniqueId val="{00000000-1331-4051-82DA-BDF8F9A00C38}"/>
            </c:ext>
          </c:extLst>
        </c:ser>
        <c:dLbls>
          <c:showLegendKey val="0"/>
          <c:showVal val="0"/>
          <c:showCatName val="0"/>
          <c:showSerName val="0"/>
          <c:showPercent val="0"/>
          <c:showBubbleSize val="0"/>
        </c:dLbls>
        <c:gapWidth val="219"/>
        <c:overlap val="-27"/>
        <c:axId val="555387039"/>
        <c:axId val="555395775"/>
      </c:barChart>
      <c:catAx>
        <c:axId val="555387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55395775"/>
        <c:crosses val="autoZero"/>
        <c:auto val="1"/>
        <c:lblAlgn val="ctr"/>
        <c:lblOffset val="100"/>
        <c:noMultiLvlLbl val="0"/>
      </c:catAx>
      <c:valAx>
        <c:axId val="5553957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553870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sz="1400"/>
              <a:t>護岸</a:t>
            </a:r>
          </a:p>
        </c:rich>
      </c:tx>
      <c:layout>
        <c:manualLayout>
          <c:xMode val="edge"/>
          <c:yMode val="edge"/>
          <c:x val="0.4899217547256654"/>
          <c:y val="5.663905041252851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tx>
            <c:strRef>
              <c:f>Sheet1!$B$1</c:f>
              <c:strCache>
                <c:ptCount val="1"/>
                <c:pt idx="0">
                  <c:v>D</c:v>
                </c:pt>
              </c:strCache>
            </c:strRef>
          </c:tx>
          <c:spPr>
            <a:solidFill>
              <a:schemeClr val="accent1"/>
            </a:solidFill>
            <a:ln>
              <a:noFill/>
            </a:ln>
            <a:effectLst/>
          </c:spPr>
          <c:invertIfNegative val="0"/>
          <c:cat>
            <c:strRef>
              <c:f>Sheet1!$A$2:$A$3</c:f>
              <c:strCache>
                <c:ptCount val="2"/>
                <c:pt idx="0">
                  <c:v>H27</c:v>
                </c:pt>
                <c:pt idx="1">
                  <c:v>R4</c:v>
                </c:pt>
              </c:strCache>
            </c:strRef>
          </c:cat>
          <c:val>
            <c:numRef>
              <c:f>Sheet1!$B$2:$B$3</c:f>
              <c:numCache>
                <c:formatCode>General</c:formatCode>
                <c:ptCount val="2"/>
                <c:pt idx="0">
                  <c:v>84</c:v>
                </c:pt>
                <c:pt idx="1">
                  <c:v>10</c:v>
                </c:pt>
              </c:numCache>
            </c:numRef>
          </c:val>
          <c:extLst>
            <c:ext xmlns:c16="http://schemas.microsoft.com/office/drawing/2014/chart" uri="{C3380CC4-5D6E-409C-BE32-E72D297353CC}">
              <c16:uniqueId val="{00000000-86B4-4194-89C5-CE3F8EECA02C}"/>
            </c:ext>
          </c:extLst>
        </c:ser>
        <c:ser>
          <c:idx val="1"/>
          <c:order val="1"/>
          <c:tx>
            <c:strRef>
              <c:f>Sheet1!$C$1</c:f>
              <c:strCache>
                <c:ptCount val="1"/>
                <c:pt idx="0">
                  <c:v>C</c:v>
                </c:pt>
              </c:strCache>
            </c:strRef>
          </c:tx>
          <c:spPr>
            <a:solidFill>
              <a:schemeClr val="accent2"/>
            </a:solidFill>
            <a:ln>
              <a:noFill/>
            </a:ln>
            <a:effectLst/>
          </c:spPr>
          <c:invertIfNegative val="0"/>
          <c:cat>
            <c:strRef>
              <c:f>Sheet1!$A$2:$A$3</c:f>
              <c:strCache>
                <c:ptCount val="2"/>
                <c:pt idx="0">
                  <c:v>H27</c:v>
                </c:pt>
                <c:pt idx="1">
                  <c:v>R4</c:v>
                </c:pt>
              </c:strCache>
            </c:strRef>
          </c:cat>
          <c:val>
            <c:numRef>
              <c:f>Sheet1!$C$2:$C$3</c:f>
              <c:numCache>
                <c:formatCode>General</c:formatCode>
                <c:ptCount val="2"/>
                <c:pt idx="0">
                  <c:v>39</c:v>
                </c:pt>
                <c:pt idx="1">
                  <c:v>96</c:v>
                </c:pt>
              </c:numCache>
            </c:numRef>
          </c:val>
          <c:extLst>
            <c:ext xmlns:c16="http://schemas.microsoft.com/office/drawing/2014/chart" uri="{C3380CC4-5D6E-409C-BE32-E72D297353CC}">
              <c16:uniqueId val="{00000001-86B4-4194-89C5-CE3F8EECA02C}"/>
            </c:ext>
          </c:extLst>
        </c:ser>
        <c:ser>
          <c:idx val="2"/>
          <c:order val="2"/>
          <c:tx>
            <c:strRef>
              <c:f>Sheet1!$D$1</c:f>
              <c:strCache>
                <c:ptCount val="1"/>
                <c:pt idx="0">
                  <c:v>B</c:v>
                </c:pt>
              </c:strCache>
            </c:strRef>
          </c:tx>
          <c:spPr>
            <a:solidFill>
              <a:schemeClr val="accent3"/>
            </a:solidFill>
            <a:ln>
              <a:noFill/>
            </a:ln>
            <a:effectLst/>
          </c:spPr>
          <c:invertIfNegative val="0"/>
          <c:cat>
            <c:strRef>
              <c:f>Sheet1!$A$2:$A$3</c:f>
              <c:strCache>
                <c:ptCount val="2"/>
                <c:pt idx="0">
                  <c:v>H27</c:v>
                </c:pt>
                <c:pt idx="1">
                  <c:v>R4</c:v>
                </c:pt>
              </c:strCache>
            </c:strRef>
          </c:cat>
          <c:val>
            <c:numRef>
              <c:f>Sheet1!$D$2:$D$3</c:f>
              <c:numCache>
                <c:formatCode>General</c:formatCode>
                <c:ptCount val="2"/>
                <c:pt idx="0">
                  <c:v>5</c:v>
                </c:pt>
                <c:pt idx="1">
                  <c:v>16</c:v>
                </c:pt>
              </c:numCache>
            </c:numRef>
          </c:val>
          <c:extLst>
            <c:ext xmlns:c16="http://schemas.microsoft.com/office/drawing/2014/chart" uri="{C3380CC4-5D6E-409C-BE32-E72D297353CC}">
              <c16:uniqueId val="{00000002-86B4-4194-89C5-CE3F8EECA02C}"/>
            </c:ext>
          </c:extLst>
        </c:ser>
        <c:ser>
          <c:idx val="3"/>
          <c:order val="3"/>
          <c:tx>
            <c:strRef>
              <c:f>Sheet1!$E$1</c:f>
              <c:strCache>
                <c:ptCount val="1"/>
                <c:pt idx="0">
                  <c:v>A</c:v>
                </c:pt>
              </c:strCache>
            </c:strRef>
          </c:tx>
          <c:spPr>
            <a:solidFill>
              <a:schemeClr val="accent4"/>
            </a:solidFill>
            <a:ln>
              <a:noFill/>
            </a:ln>
            <a:effectLst/>
          </c:spPr>
          <c:invertIfNegative val="0"/>
          <c:cat>
            <c:strRef>
              <c:f>Sheet1!$A$2:$A$3</c:f>
              <c:strCache>
                <c:ptCount val="2"/>
                <c:pt idx="0">
                  <c:v>H27</c:v>
                </c:pt>
                <c:pt idx="1">
                  <c:v>R4</c:v>
                </c:pt>
              </c:strCache>
            </c:strRef>
          </c:cat>
          <c:val>
            <c:numRef>
              <c:f>Sheet1!$E$2:$E$3</c:f>
              <c:numCache>
                <c:formatCode>General</c:formatCode>
                <c:ptCount val="2"/>
                <c:pt idx="0">
                  <c:v>3</c:v>
                </c:pt>
                <c:pt idx="1">
                  <c:v>9</c:v>
                </c:pt>
              </c:numCache>
            </c:numRef>
          </c:val>
          <c:extLst>
            <c:ext xmlns:c16="http://schemas.microsoft.com/office/drawing/2014/chart" uri="{C3380CC4-5D6E-409C-BE32-E72D297353CC}">
              <c16:uniqueId val="{00000004-86B4-4194-89C5-CE3F8EECA02C}"/>
            </c:ext>
          </c:extLst>
        </c:ser>
        <c:dLbls>
          <c:showLegendKey val="0"/>
          <c:showVal val="0"/>
          <c:showCatName val="0"/>
          <c:showSerName val="0"/>
          <c:showPercent val="0"/>
          <c:showBubbleSize val="0"/>
        </c:dLbls>
        <c:gapWidth val="150"/>
        <c:overlap val="100"/>
        <c:axId val="818621904"/>
        <c:axId val="818608592"/>
      </c:barChart>
      <c:catAx>
        <c:axId val="81862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18608592"/>
        <c:crosses val="autoZero"/>
        <c:auto val="1"/>
        <c:lblAlgn val="ctr"/>
        <c:lblOffset val="100"/>
        <c:noMultiLvlLbl val="0"/>
      </c:catAx>
      <c:valAx>
        <c:axId val="818608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18621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400" dirty="0"/>
              <a:t>防波堤</a:t>
            </a:r>
            <a:endParaRPr lang="ja-JP" sz="1400" dirty="0"/>
          </a:p>
        </c:rich>
      </c:tx>
      <c:layout>
        <c:manualLayout>
          <c:xMode val="edge"/>
          <c:yMode val="edge"/>
          <c:x val="0.4244131604424905"/>
          <c:y val="5.228220038079555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989723364070659"/>
          <c:y val="0.18364122883754438"/>
          <c:w val="0.79467241735045313"/>
          <c:h val="0.6915168356232525"/>
        </c:manualLayout>
      </c:layout>
      <c:barChart>
        <c:barDir val="col"/>
        <c:grouping val="stacked"/>
        <c:varyColors val="0"/>
        <c:ser>
          <c:idx val="0"/>
          <c:order val="0"/>
          <c:tx>
            <c:strRef>
              <c:f>Sheet1!$B$1</c:f>
              <c:strCache>
                <c:ptCount val="1"/>
                <c:pt idx="0">
                  <c:v>D</c:v>
                </c:pt>
              </c:strCache>
            </c:strRef>
          </c:tx>
          <c:spPr>
            <a:solidFill>
              <a:schemeClr val="accent1"/>
            </a:solidFill>
            <a:ln>
              <a:noFill/>
            </a:ln>
            <a:effectLst/>
          </c:spPr>
          <c:invertIfNegative val="0"/>
          <c:cat>
            <c:strRef>
              <c:f>Sheet1!$A$2:$A$3</c:f>
              <c:strCache>
                <c:ptCount val="2"/>
                <c:pt idx="0">
                  <c:v>H27</c:v>
                </c:pt>
                <c:pt idx="1">
                  <c:v>R4</c:v>
                </c:pt>
              </c:strCache>
            </c:strRef>
          </c:cat>
          <c:val>
            <c:numRef>
              <c:f>Sheet1!$B$2:$B$3</c:f>
              <c:numCache>
                <c:formatCode>General</c:formatCode>
                <c:ptCount val="2"/>
                <c:pt idx="0">
                  <c:v>20</c:v>
                </c:pt>
                <c:pt idx="1">
                  <c:v>13</c:v>
                </c:pt>
              </c:numCache>
            </c:numRef>
          </c:val>
          <c:extLst>
            <c:ext xmlns:c16="http://schemas.microsoft.com/office/drawing/2014/chart" uri="{C3380CC4-5D6E-409C-BE32-E72D297353CC}">
              <c16:uniqueId val="{00000000-86B4-4194-89C5-CE3F8EECA02C}"/>
            </c:ext>
          </c:extLst>
        </c:ser>
        <c:ser>
          <c:idx val="1"/>
          <c:order val="1"/>
          <c:tx>
            <c:strRef>
              <c:f>Sheet1!$C$1</c:f>
              <c:strCache>
                <c:ptCount val="1"/>
                <c:pt idx="0">
                  <c:v>C</c:v>
                </c:pt>
              </c:strCache>
            </c:strRef>
          </c:tx>
          <c:spPr>
            <a:solidFill>
              <a:schemeClr val="accent2"/>
            </a:solidFill>
            <a:ln>
              <a:noFill/>
            </a:ln>
            <a:effectLst/>
          </c:spPr>
          <c:invertIfNegative val="0"/>
          <c:cat>
            <c:strRef>
              <c:f>Sheet1!$A$2:$A$3</c:f>
              <c:strCache>
                <c:ptCount val="2"/>
                <c:pt idx="0">
                  <c:v>H27</c:v>
                </c:pt>
                <c:pt idx="1">
                  <c:v>R4</c:v>
                </c:pt>
              </c:strCache>
            </c:strRef>
          </c:cat>
          <c:val>
            <c:numRef>
              <c:f>Sheet1!$C$2:$C$3</c:f>
              <c:numCache>
                <c:formatCode>General</c:formatCode>
                <c:ptCount val="2"/>
                <c:pt idx="0">
                  <c:v>34</c:v>
                </c:pt>
                <c:pt idx="1">
                  <c:v>39</c:v>
                </c:pt>
              </c:numCache>
            </c:numRef>
          </c:val>
          <c:extLst>
            <c:ext xmlns:c16="http://schemas.microsoft.com/office/drawing/2014/chart" uri="{C3380CC4-5D6E-409C-BE32-E72D297353CC}">
              <c16:uniqueId val="{00000001-86B4-4194-89C5-CE3F8EECA02C}"/>
            </c:ext>
          </c:extLst>
        </c:ser>
        <c:ser>
          <c:idx val="2"/>
          <c:order val="2"/>
          <c:tx>
            <c:strRef>
              <c:f>Sheet1!$D$1</c:f>
              <c:strCache>
                <c:ptCount val="1"/>
                <c:pt idx="0">
                  <c:v>B</c:v>
                </c:pt>
              </c:strCache>
            </c:strRef>
          </c:tx>
          <c:spPr>
            <a:solidFill>
              <a:schemeClr val="accent3"/>
            </a:solidFill>
            <a:ln>
              <a:noFill/>
            </a:ln>
            <a:effectLst/>
          </c:spPr>
          <c:invertIfNegative val="0"/>
          <c:cat>
            <c:strRef>
              <c:f>Sheet1!$A$2:$A$3</c:f>
              <c:strCache>
                <c:ptCount val="2"/>
                <c:pt idx="0">
                  <c:v>H27</c:v>
                </c:pt>
                <c:pt idx="1">
                  <c:v>R4</c:v>
                </c:pt>
              </c:strCache>
            </c:strRef>
          </c:cat>
          <c:val>
            <c:numRef>
              <c:f>Sheet1!$D$2:$D$3</c:f>
              <c:numCache>
                <c:formatCode>General</c:formatCode>
                <c:ptCount val="2"/>
                <c:pt idx="0">
                  <c:v>0</c:v>
                </c:pt>
                <c:pt idx="1">
                  <c:v>1</c:v>
                </c:pt>
              </c:numCache>
            </c:numRef>
          </c:val>
          <c:extLst>
            <c:ext xmlns:c16="http://schemas.microsoft.com/office/drawing/2014/chart" uri="{C3380CC4-5D6E-409C-BE32-E72D297353CC}">
              <c16:uniqueId val="{00000002-86B4-4194-89C5-CE3F8EECA02C}"/>
            </c:ext>
          </c:extLst>
        </c:ser>
        <c:ser>
          <c:idx val="3"/>
          <c:order val="3"/>
          <c:tx>
            <c:strRef>
              <c:f>Sheet1!$E$1</c:f>
              <c:strCache>
                <c:ptCount val="1"/>
                <c:pt idx="0">
                  <c:v>A</c:v>
                </c:pt>
              </c:strCache>
            </c:strRef>
          </c:tx>
          <c:spPr>
            <a:solidFill>
              <a:schemeClr val="accent4"/>
            </a:solidFill>
            <a:ln>
              <a:noFill/>
            </a:ln>
            <a:effectLst/>
          </c:spPr>
          <c:invertIfNegative val="0"/>
          <c:cat>
            <c:strRef>
              <c:f>Sheet1!$A$2:$A$3</c:f>
              <c:strCache>
                <c:ptCount val="2"/>
                <c:pt idx="0">
                  <c:v>H27</c:v>
                </c:pt>
                <c:pt idx="1">
                  <c:v>R4</c:v>
                </c:pt>
              </c:strCache>
            </c:strRef>
          </c:cat>
          <c:val>
            <c:numRef>
              <c:f>Sheet1!$E$2:$E$3</c:f>
              <c:numCache>
                <c:formatCode>General</c:formatCode>
                <c:ptCount val="2"/>
                <c:pt idx="0">
                  <c:v>1</c:v>
                </c:pt>
                <c:pt idx="1">
                  <c:v>2</c:v>
                </c:pt>
              </c:numCache>
            </c:numRef>
          </c:val>
          <c:extLst>
            <c:ext xmlns:c16="http://schemas.microsoft.com/office/drawing/2014/chart" uri="{C3380CC4-5D6E-409C-BE32-E72D297353CC}">
              <c16:uniqueId val="{00000004-86B4-4194-89C5-CE3F8EECA02C}"/>
            </c:ext>
          </c:extLst>
        </c:ser>
        <c:dLbls>
          <c:showLegendKey val="0"/>
          <c:showVal val="0"/>
          <c:showCatName val="0"/>
          <c:showSerName val="0"/>
          <c:showPercent val="0"/>
          <c:showBubbleSize val="0"/>
        </c:dLbls>
        <c:gapWidth val="150"/>
        <c:overlap val="100"/>
        <c:axId val="818621904"/>
        <c:axId val="818608592"/>
      </c:barChart>
      <c:catAx>
        <c:axId val="81862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18608592"/>
        <c:crosses val="autoZero"/>
        <c:auto val="1"/>
        <c:lblAlgn val="ctr"/>
        <c:lblOffset val="100"/>
        <c:noMultiLvlLbl val="0"/>
      </c:catAx>
      <c:valAx>
        <c:axId val="818608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18621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400" dirty="0"/>
              <a:t>係留施設</a:t>
            </a:r>
            <a:endParaRPr lang="ja-JP" sz="1400" dirty="0"/>
          </a:p>
        </c:rich>
      </c:tx>
      <c:layout>
        <c:manualLayout>
          <c:xMode val="edge"/>
          <c:yMode val="edge"/>
          <c:x val="0.55541471749130999"/>
          <c:y val="5.228220038079555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tx>
            <c:strRef>
              <c:f>Sheet1!$B$1</c:f>
              <c:strCache>
                <c:ptCount val="1"/>
                <c:pt idx="0">
                  <c:v>D</c:v>
                </c:pt>
              </c:strCache>
            </c:strRef>
          </c:tx>
          <c:spPr>
            <a:solidFill>
              <a:schemeClr val="accent1"/>
            </a:solidFill>
            <a:ln>
              <a:noFill/>
            </a:ln>
            <a:effectLst/>
          </c:spPr>
          <c:invertIfNegative val="0"/>
          <c:cat>
            <c:strRef>
              <c:f>Sheet1!$A$2:$A$3</c:f>
              <c:strCache>
                <c:ptCount val="2"/>
                <c:pt idx="0">
                  <c:v>H27</c:v>
                </c:pt>
                <c:pt idx="1">
                  <c:v>R4</c:v>
                </c:pt>
              </c:strCache>
            </c:strRef>
          </c:cat>
          <c:val>
            <c:numRef>
              <c:f>Sheet1!$B$2:$B$3</c:f>
              <c:numCache>
                <c:formatCode>General</c:formatCode>
                <c:ptCount val="2"/>
                <c:pt idx="0">
                  <c:v>27</c:v>
                </c:pt>
                <c:pt idx="1">
                  <c:v>28</c:v>
                </c:pt>
              </c:numCache>
            </c:numRef>
          </c:val>
          <c:extLst>
            <c:ext xmlns:c16="http://schemas.microsoft.com/office/drawing/2014/chart" uri="{C3380CC4-5D6E-409C-BE32-E72D297353CC}">
              <c16:uniqueId val="{00000000-86B4-4194-89C5-CE3F8EECA02C}"/>
            </c:ext>
          </c:extLst>
        </c:ser>
        <c:ser>
          <c:idx val="1"/>
          <c:order val="1"/>
          <c:tx>
            <c:strRef>
              <c:f>Sheet1!$C$1</c:f>
              <c:strCache>
                <c:ptCount val="1"/>
                <c:pt idx="0">
                  <c:v>補修済D</c:v>
                </c:pt>
              </c:strCache>
            </c:strRef>
          </c:tx>
          <c:spPr>
            <a:solidFill>
              <a:srgbClr val="FF0000"/>
            </a:solidFill>
            <a:ln>
              <a:noFill/>
            </a:ln>
            <a:effectLst/>
          </c:spPr>
          <c:invertIfNegative val="0"/>
          <c:cat>
            <c:strRef>
              <c:f>Sheet1!$A$2:$A$3</c:f>
              <c:strCache>
                <c:ptCount val="2"/>
                <c:pt idx="0">
                  <c:v>H27</c:v>
                </c:pt>
                <c:pt idx="1">
                  <c:v>R4</c:v>
                </c:pt>
              </c:strCache>
            </c:strRef>
          </c:cat>
          <c:val>
            <c:numRef>
              <c:f>Sheet1!$C$2:$C$3</c:f>
              <c:numCache>
                <c:formatCode>General</c:formatCode>
                <c:ptCount val="2"/>
                <c:pt idx="0">
                  <c:v>0</c:v>
                </c:pt>
                <c:pt idx="1">
                  <c:v>1</c:v>
                </c:pt>
              </c:numCache>
            </c:numRef>
          </c:val>
          <c:extLst>
            <c:ext xmlns:c16="http://schemas.microsoft.com/office/drawing/2014/chart" uri="{C3380CC4-5D6E-409C-BE32-E72D297353CC}">
              <c16:uniqueId val="{00000001-86B4-4194-89C5-CE3F8EECA02C}"/>
            </c:ext>
          </c:extLst>
        </c:ser>
        <c:ser>
          <c:idx val="2"/>
          <c:order val="2"/>
          <c:tx>
            <c:strRef>
              <c:f>Sheet1!$D$1</c:f>
              <c:strCache>
                <c:ptCount val="1"/>
                <c:pt idx="0">
                  <c:v>C</c:v>
                </c:pt>
              </c:strCache>
            </c:strRef>
          </c:tx>
          <c:spPr>
            <a:solidFill>
              <a:schemeClr val="accent2"/>
            </a:solidFill>
            <a:ln>
              <a:noFill/>
            </a:ln>
            <a:effectLst/>
          </c:spPr>
          <c:invertIfNegative val="0"/>
          <c:cat>
            <c:strRef>
              <c:f>Sheet1!$A$2:$A$3</c:f>
              <c:strCache>
                <c:ptCount val="2"/>
                <c:pt idx="0">
                  <c:v>H27</c:v>
                </c:pt>
                <c:pt idx="1">
                  <c:v>R4</c:v>
                </c:pt>
              </c:strCache>
            </c:strRef>
          </c:cat>
          <c:val>
            <c:numRef>
              <c:f>Sheet1!$D$2:$D$3</c:f>
              <c:numCache>
                <c:formatCode>General</c:formatCode>
                <c:ptCount val="2"/>
                <c:pt idx="0">
                  <c:v>51</c:v>
                </c:pt>
                <c:pt idx="1">
                  <c:v>35</c:v>
                </c:pt>
              </c:numCache>
            </c:numRef>
          </c:val>
          <c:extLst>
            <c:ext xmlns:c16="http://schemas.microsoft.com/office/drawing/2014/chart" uri="{C3380CC4-5D6E-409C-BE32-E72D297353CC}">
              <c16:uniqueId val="{00000002-86B4-4194-89C5-CE3F8EECA02C}"/>
            </c:ext>
          </c:extLst>
        </c:ser>
        <c:ser>
          <c:idx val="3"/>
          <c:order val="3"/>
          <c:tx>
            <c:strRef>
              <c:f>Sheet1!$E$1</c:f>
              <c:strCache>
                <c:ptCount val="1"/>
                <c:pt idx="0">
                  <c:v>補修済C</c:v>
                </c:pt>
              </c:strCache>
            </c:strRef>
          </c:tx>
          <c:spPr>
            <a:solidFill>
              <a:srgbClr val="FFFF00"/>
            </a:solidFill>
            <a:ln>
              <a:noFill/>
            </a:ln>
            <a:effectLst/>
          </c:spPr>
          <c:invertIfNegative val="0"/>
          <c:cat>
            <c:strRef>
              <c:f>Sheet1!$A$2:$A$3</c:f>
              <c:strCache>
                <c:ptCount val="2"/>
                <c:pt idx="0">
                  <c:v>H27</c:v>
                </c:pt>
                <c:pt idx="1">
                  <c:v>R4</c:v>
                </c:pt>
              </c:strCache>
            </c:strRef>
          </c:cat>
          <c:val>
            <c:numRef>
              <c:f>Sheet1!$E$2:$E$3</c:f>
              <c:numCache>
                <c:formatCode>General</c:formatCode>
                <c:ptCount val="2"/>
                <c:pt idx="0">
                  <c:v>0</c:v>
                </c:pt>
                <c:pt idx="1">
                  <c:v>2</c:v>
                </c:pt>
              </c:numCache>
            </c:numRef>
          </c:val>
          <c:extLst>
            <c:ext xmlns:c16="http://schemas.microsoft.com/office/drawing/2014/chart" uri="{C3380CC4-5D6E-409C-BE32-E72D297353CC}">
              <c16:uniqueId val="{00000004-86B4-4194-89C5-CE3F8EECA02C}"/>
            </c:ext>
          </c:extLst>
        </c:ser>
        <c:ser>
          <c:idx val="4"/>
          <c:order val="4"/>
          <c:tx>
            <c:strRef>
              <c:f>Sheet1!$F$1</c:f>
              <c:strCache>
                <c:ptCount val="1"/>
                <c:pt idx="0">
                  <c:v>B</c:v>
                </c:pt>
              </c:strCache>
            </c:strRef>
          </c:tx>
          <c:spPr>
            <a:solidFill>
              <a:schemeClr val="accent3"/>
            </a:solidFill>
            <a:ln>
              <a:noFill/>
            </a:ln>
            <a:effectLst/>
          </c:spPr>
          <c:invertIfNegative val="0"/>
          <c:cat>
            <c:strRef>
              <c:f>Sheet1!$A$2:$A$3</c:f>
              <c:strCache>
                <c:ptCount val="2"/>
                <c:pt idx="0">
                  <c:v>H27</c:v>
                </c:pt>
                <c:pt idx="1">
                  <c:v>R4</c:v>
                </c:pt>
              </c:strCache>
            </c:strRef>
          </c:cat>
          <c:val>
            <c:numRef>
              <c:f>Sheet1!$F$2:$F$3</c:f>
              <c:numCache>
                <c:formatCode>General</c:formatCode>
                <c:ptCount val="2"/>
                <c:pt idx="0">
                  <c:v>9</c:v>
                </c:pt>
                <c:pt idx="1">
                  <c:v>16</c:v>
                </c:pt>
              </c:numCache>
            </c:numRef>
          </c:val>
          <c:extLst>
            <c:ext xmlns:c16="http://schemas.microsoft.com/office/drawing/2014/chart" uri="{C3380CC4-5D6E-409C-BE32-E72D297353CC}">
              <c16:uniqueId val="{00000000-D14B-4C61-B713-A7DA1BFAAACB}"/>
            </c:ext>
          </c:extLst>
        </c:ser>
        <c:ser>
          <c:idx val="5"/>
          <c:order val="5"/>
          <c:tx>
            <c:strRef>
              <c:f>Sheet1!$G$1</c:f>
              <c:strCache>
                <c:ptCount val="1"/>
                <c:pt idx="0">
                  <c:v>A</c:v>
                </c:pt>
              </c:strCache>
            </c:strRef>
          </c:tx>
          <c:spPr>
            <a:solidFill>
              <a:schemeClr val="accent4"/>
            </a:solidFill>
            <a:ln>
              <a:noFill/>
            </a:ln>
            <a:effectLst/>
          </c:spPr>
          <c:invertIfNegative val="0"/>
          <c:cat>
            <c:strRef>
              <c:f>Sheet1!$A$2:$A$3</c:f>
              <c:strCache>
                <c:ptCount val="2"/>
                <c:pt idx="0">
                  <c:v>H27</c:v>
                </c:pt>
                <c:pt idx="1">
                  <c:v>R4</c:v>
                </c:pt>
              </c:strCache>
            </c:strRef>
          </c:cat>
          <c:val>
            <c:numRef>
              <c:f>Sheet1!$G$2:$G$3</c:f>
              <c:numCache>
                <c:formatCode>General</c:formatCode>
                <c:ptCount val="2"/>
                <c:pt idx="0">
                  <c:v>17</c:v>
                </c:pt>
                <c:pt idx="1">
                  <c:v>22</c:v>
                </c:pt>
              </c:numCache>
            </c:numRef>
          </c:val>
          <c:extLst>
            <c:ext xmlns:c16="http://schemas.microsoft.com/office/drawing/2014/chart" uri="{C3380CC4-5D6E-409C-BE32-E72D297353CC}">
              <c16:uniqueId val="{00000001-D14B-4C61-B713-A7DA1BFAAACB}"/>
            </c:ext>
          </c:extLst>
        </c:ser>
        <c:dLbls>
          <c:showLegendKey val="0"/>
          <c:showVal val="0"/>
          <c:showCatName val="0"/>
          <c:showSerName val="0"/>
          <c:showPercent val="0"/>
          <c:showBubbleSize val="0"/>
        </c:dLbls>
        <c:gapWidth val="150"/>
        <c:overlap val="100"/>
        <c:axId val="818621904"/>
        <c:axId val="818608592"/>
      </c:barChart>
      <c:catAx>
        <c:axId val="81862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18608592"/>
        <c:crosses val="autoZero"/>
        <c:auto val="1"/>
        <c:lblAlgn val="ctr"/>
        <c:lblOffset val="100"/>
        <c:noMultiLvlLbl val="0"/>
      </c:catAx>
      <c:valAx>
        <c:axId val="818608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18621904"/>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drawing1.xml><?xml version="1.0" encoding="utf-8"?>
<c:userShapes xmlns:c="http://schemas.openxmlformats.org/drawingml/2006/chart">
  <cdr:relSizeAnchor xmlns:cdr="http://schemas.openxmlformats.org/drawingml/2006/chartDrawing">
    <cdr:from>
      <cdr:x>0.13745</cdr:x>
      <cdr:y>0.36689</cdr:y>
    </cdr:from>
    <cdr:to>
      <cdr:x>0.86255</cdr:x>
      <cdr:y>0.62927</cdr:y>
    </cdr:to>
    <cdr:sp macro="" textlink="">
      <cdr:nvSpPr>
        <cdr:cNvPr id="2" name="テキスト ボックス 36"/>
        <cdr:cNvSpPr txBox="1">
          <a:spLocks xmlns:a="http://schemas.openxmlformats.org/drawingml/2006/main" noChangeArrowheads="1"/>
        </cdr:cNvSpPr>
      </cdr:nvSpPr>
      <cdr:spPr bwMode="auto">
        <a:xfrm xmlns:a="http://schemas.openxmlformats.org/drawingml/2006/main">
          <a:off x="197921" y="559474"/>
          <a:ext cx="1044158" cy="40011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a:spAutoFit/>
        </a:bodyPr>
        <a:lstStyle xmlns:a="http://schemas.openxmlformats.org/drawingml/2006/main">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xmlns:a="http://schemas.openxmlformats.org/drawingml/2006/main">
          <a:pPr algn="ctr" eaLnBrk="1" hangingPunct="1">
            <a:spcBef>
              <a:spcPct val="0"/>
            </a:spcBef>
            <a:buFontTx/>
            <a:buNone/>
          </a:pPr>
          <a:r>
            <a:rPr lang="en-US" altLang="ja-JP" sz="1400" dirty="0">
              <a:latin typeface="Meiryo UI" panose="020B0604030504040204" pitchFamily="50" charset="-128"/>
              <a:ea typeface="Meiryo UI" panose="020B0604030504040204" pitchFamily="50" charset="-128"/>
            </a:rPr>
            <a:t>H24</a:t>
          </a:r>
        </a:p>
        <a:p xmlns:a="http://schemas.openxmlformats.org/drawingml/2006/main">
          <a:pPr algn="ctr" eaLnBrk="1" hangingPunct="1">
            <a:spcBef>
              <a:spcPct val="0"/>
            </a:spcBef>
            <a:buFontTx/>
            <a:buNone/>
          </a:pPr>
          <a:r>
            <a:rPr lang="en-US" altLang="ja-JP" sz="600" dirty="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現計画策定時</a:t>
          </a:r>
        </a:p>
      </cdr:txBody>
    </cdr:sp>
  </cdr:relSizeAnchor>
</c:userShapes>
</file>

<file path=ppt/drawings/drawing2.xml><?xml version="1.0" encoding="utf-8"?>
<c:userShapes xmlns:c="http://schemas.openxmlformats.org/drawingml/2006/chart">
  <cdr:relSizeAnchor xmlns:cdr="http://schemas.openxmlformats.org/drawingml/2006/chartDrawing">
    <cdr:from>
      <cdr:x>0.13679</cdr:x>
      <cdr:y>0.37969</cdr:y>
    </cdr:from>
    <cdr:to>
      <cdr:x>0.8619</cdr:x>
      <cdr:y>0.64207</cdr:y>
    </cdr:to>
    <cdr:sp macro="" textlink="">
      <cdr:nvSpPr>
        <cdr:cNvPr id="2" name="テキスト ボックス 36"/>
        <cdr:cNvSpPr txBox="1">
          <a:spLocks xmlns:a="http://schemas.openxmlformats.org/drawingml/2006/main" noChangeArrowheads="1"/>
        </cdr:cNvSpPr>
      </cdr:nvSpPr>
      <cdr:spPr bwMode="auto">
        <a:xfrm xmlns:a="http://schemas.openxmlformats.org/drawingml/2006/main">
          <a:off x="196980" y="578991"/>
          <a:ext cx="1044158" cy="40011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1" hangingPunct="1">
            <a:spcBef>
              <a:spcPct val="0"/>
            </a:spcBef>
            <a:buFontTx/>
            <a:buNone/>
          </a:pPr>
          <a:r>
            <a:rPr lang="ja-JP" altLang="en-US" sz="1400" dirty="0">
              <a:latin typeface="Meiryo UI" panose="020B0604030504040204" pitchFamily="50" charset="-128"/>
              <a:ea typeface="Meiryo UI" panose="020B0604030504040204" pitchFamily="50" charset="-128"/>
            </a:rPr>
            <a:t>現在</a:t>
          </a:r>
          <a:endParaRPr lang="en-US" altLang="ja-JP" sz="1400" dirty="0">
            <a:latin typeface="Meiryo UI" panose="020B0604030504040204" pitchFamily="50" charset="-128"/>
            <a:ea typeface="Meiryo UI" panose="020B0604030504040204" pitchFamily="50" charset="-128"/>
          </a:endParaRPr>
        </a:p>
        <a:p xmlns:a="http://schemas.openxmlformats.org/drawingml/2006/main">
          <a:pPr algn="ctr" eaLnBrk="1" hangingPunct="1">
            <a:spcBef>
              <a:spcPct val="0"/>
            </a:spcBef>
            <a:buFontTx/>
            <a:buNone/>
          </a:pPr>
          <a:r>
            <a:rPr lang="en-US" altLang="ja-JP" sz="600" dirty="0">
              <a:latin typeface="Meiryo UI" panose="020B0604030504040204" pitchFamily="50" charset="-128"/>
              <a:ea typeface="Meiryo UI" panose="020B0604030504040204" pitchFamily="50" charset="-128"/>
            </a:rPr>
            <a:t>※R4</a:t>
          </a:r>
          <a:r>
            <a:rPr lang="ja-JP" altLang="en-US" sz="600" dirty="0">
              <a:latin typeface="Meiryo UI" panose="020B0604030504040204" pitchFamily="50" charset="-128"/>
              <a:ea typeface="Meiryo UI" panose="020B0604030504040204" pitchFamily="50" charset="-128"/>
            </a:rPr>
            <a:t>時点</a:t>
          </a:r>
        </a:p>
      </cdr:txBody>
    </cdr:sp>
  </cdr:relSizeAnchor>
</c:userShapes>
</file>

<file path=ppt/drawings/drawing3.xml><?xml version="1.0" encoding="utf-8"?>
<c:userShapes xmlns:c="http://schemas.openxmlformats.org/drawingml/2006/chart">
  <cdr:relSizeAnchor xmlns:cdr="http://schemas.openxmlformats.org/drawingml/2006/chartDrawing">
    <cdr:from>
      <cdr:x>0.23475</cdr:x>
      <cdr:y>0.40838</cdr:y>
    </cdr:from>
    <cdr:to>
      <cdr:x>0.76525</cdr:x>
      <cdr:y>0.58935</cdr:y>
    </cdr:to>
    <cdr:sp macro="" textlink="">
      <cdr:nvSpPr>
        <cdr:cNvPr id="2" name="テキスト ボックス 36"/>
        <cdr:cNvSpPr txBox="1">
          <a:spLocks xmlns:a="http://schemas.openxmlformats.org/drawingml/2006/main" noChangeArrowheads="1"/>
        </cdr:cNvSpPr>
      </cdr:nvSpPr>
      <cdr:spPr bwMode="auto">
        <a:xfrm xmlns:a="http://schemas.openxmlformats.org/drawingml/2006/main">
          <a:off x="338040" y="625076"/>
          <a:ext cx="763920" cy="277001"/>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1" hangingPunct="1">
            <a:spcBef>
              <a:spcPct val="0"/>
            </a:spcBef>
            <a:buFontTx/>
            <a:buNone/>
          </a:pP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年後</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2" y="0"/>
            <a:ext cx="2949575" cy="496888"/>
          </a:xfrm>
          <a:prstGeom prst="rect">
            <a:avLst/>
          </a:prstGeom>
        </p:spPr>
        <p:txBody>
          <a:bodyPr vert="horz" lIns="91433" tIns="45717" rIns="91433" bIns="45717" rtlCol="0"/>
          <a:lstStyle>
            <a:lvl1pPr algn="r">
              <a:defRPr sz="1200"/>
            </a:lvl1pPr>
          </a:lstStyle>
          <a:p>
            <a:fld id="{29472AE3-829E-42FD-BDF5-9930118AE71F}" type="datetimeFigureOut">
              <a:rPr kumimoji="1" lang="ja-JP" altLang="en-US" smtClean="0"/>
              <a:t>2024/6/27</a:t>
            </a:fld>
            <a:endParaRPr kumimoji="1" lang="ja-JP" altLang="en-US"/>
          </a:p>
        </p:txBody>
      </p:sp>
      <p:sp>
        <p:nvSpPr>
          <p:cNvPr id="4" name="フッター プレースホルダー 3"/>
          <p:cNvSpPr>
            <a:spLocks noGrp="1"/>
          </p:cNvSpPr>
          <p:nvPr>
            <p:ph type="ftr" sz="quarter" idx="2"/>
          </p:nvPr>
        </p:nvSpPr>
        <p:spPr>
          <a:xfrm>
            <a:off x="4" y="9440868"/>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2" y="9440868"/>
            <a:ext cx="2949575" cy="496887"/>
          </a:xfrm>
          <a:prstGeom prst="rect">
            <a:avLst/>
          </a:prstGeom>
        </p:spPr>
        <p:txBody>
          <a:bodyPr vert="horz" lIns="91433" tIns="45717" rIns="91433" bIns="45717" rtlCol="0" anchor="b"/>
          <a:lstStyle>
            <a:lvl1pPr algn="r">
              <a:defRPr sz="1200"/>
            </a:lvl1pPr>
          </a:lstStyle>
          <a:p>
            <a:fld id="{F590CCD0-FE35-423A-B9FD-933267B7A8DB}" type="slidenum">
              <a:rPr kumimoji="1" lang="ja-JP" altLang="en-US" smtClean="0"/>
              <a:t>‹#›</a:t>
            </a:fld>
            <a:endParaRPr kumimoji="1" lang="ja-JP" altLang="en-US"/>
          </a:p>
        </p:txBody>
      </p:sp>
    </p:spTree>
    <p:extLst>
      <p:ext uri="{BB962C8B-B14F-4D97-AF65-F5344CB8AC3E}">
        <p14:creationId xmlns:p14="http://schemas.microsoft.com/office/powerpoint/2010/main" val="1790133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2" y="0"/>
            <a:ext cx="2949575" cy="496888"/>
          </a:xfrm>
          <a:prstGeom prst="rect">
            <a:avLst/>
          </a:prstGeom>
        </p:spPr>
        <p:txBody>
          <a:bodyPr vert="horz" lIns="91433" tIns="45717" rIns="91433" bIns="45717" rtlCol="0"/>
          <a:lstStyle>
            <a:lvl1pPr algn="r">
              <a:defRPr sz="1200"/>
            </a:lvl1pPr>
          </a:lstStyle>
          <a:p>
            <a:fld id="{C66E6DC5-E089-448C-ADA9-C53EA216882B}" type="datetimeFigureOut">
              <a:rPr kumimoji="1" lang="ja-JP" altLang="en-US" smtClean="0"/>
              <a:t>2024/6/27</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41" y="4721227"/>
            <a:ext cx="5445125" cy="4471988"/>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868"/>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2" y="9440868"/>
            <a:ext cx="2949575" cy="496887"/>
          </a:xfrm>
          <a:prstGeom prst="rect">
            <a:avLst/>
          </a:prstGeom>
        </p:spPr>
        <p:txBody>
          <a:bodyPr vert="horz" lIns="91433" tIns="45717" rIns="91433" bIns="45717" rtlCol="0" anchor="b"/>
          <a:lstStyle>
            <a:lvl1pPr algn="r">
              <a:defRPr sz="1200"/>
            </a:lvl1pPr>
          </a:lstStyle>
          <a:p>
            <a:fld id="{DFCB510D-55C8-4D3D-A366-9F41B467EC44}" type="slidenum">
              <a:rPr kumimoji="1" lang="ja-JP" altLang="en-US" smtClean="0"/>
              <a:t>‹#›</a:t>
            </a:fld>
            <a:endParaRPr kumimoji="1" lang="ja-JP" altLang="en-US"/>
          </a:p>
        </p:txBody>
      </p:sp>
    </p:spTree>
    <p:extLst>
      <p:ext uri="{BB962C8B-B14F-4D97-AF65-F5344CB8AC3E}">
        <p14:creationId xmlns:p14="http://schemas.microsoft.com/office/powerpoint/2010/main" val="2389438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続きまして。港湾・海岸施設編について、ご説明させていただきます。</a:t>
            </a:r>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1</a:t>
            </a:fld>
            <a:endParaRPr kumimoji="1" lang="ja-JP" altLang="en-US"/>
          </a:p>
        </p:txBody>
      </p:sp>
    </p:spTree>
    <p:extLst>
      <p:ext uri="{BB962C8B-B14F-4D97-AF65-F5344CB8AC3E}">
        <p14:creationId xmlns:p14="http://schemas.microsoft.com/office/powerpoint/2010/main" val="351314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続きまして、港湾施設の劣化、損傷状況の写真です。</a:t>
            </a:r>
            <a:endParaRPr kumimoji="1" lang="en-US" altLang="ja-JP" dirty="0"/>
          </a:p>
          <a:p>
            <a:r>
              <a:rPr kumimoji="1" lang="ja-JP" altLang="en-US" dirty="0"/>
              <a:t>左上の写真は、波の当たる飛沫部の劣化状況です。桟橋式の岸壁の下部の状況でございまして、梁のひび割れや床板の剥離・鉄筋の暴露などがございます。</a:t>
            </a:r>
            <a:endParaRPr kumimoji="1" lang="en-US" altLang="ja-JP" dirty="0"/>
          </a:p>
          <a:p>
            <a:r>
              <a:rPr kumimoji="1" lang="ja-JP" altLang="en-US" dirty="0"/>
              <a:t>左下の写真は岸壁の陸上部分の写真でございまして、コンクリート舗装のひび割れや沈下による排水不良より、背後地利用者への影響が及ぶこともございます。</a:t>
            </a:r>
            <a:endParaRPr kumimoji="1" lang="en-US" altLang="ja-JP" dirty="0"/>
          </a:p>
          <a:p>
            <a:r>
              <a:rPr kumimoji="1" lang="ja-JP" altLang="en-US" dirty="0"/>
              <a:t>そのほか矢板の損傷状況として、海中部や空気と海水に晒される部分である飛沫干満帯の損傷がございます。</a:t>
            </a: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10</a:t>
            </a:fld>
            <a:endParaRPr kumimoji="1" lang="ja-JP" altLang="en-US"/>
          </a:p>
        </p:txBody>
      </p:sp>
    </p:spTree>
    <p:extLst>
      <p:ext uri="{BB962C8B-B14F-4D97-AF65-F5344CB8AC3E}">
        <p14:creationId xmlns:p14="http://schemas.microsoft.com/office/powerpoint/2010/main" val="1064235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つづきまして、海岸保全施設の劣化、損傷状況の写真となります。</a:t>
            </a:r>
            <a:endParaRPr kumimoji="1" lang="en-US" altLang="ja-JP" dirty="0"/>
          </a:p>
          <a:p>
            <a:r>
              <a:rPr kumimoji="1" lang="ja-JP" altLang="en-US" dirty="0"/>
              <a:t>左上の写真は突堤のコンクリートの劣化状況になります。</a:t>
            </a:r>
            <a:endParaRPr kumimoji="1" lang="en-US" altLang="ja-JP" dirty="0"/>
          </a:p>
          <a:p>
            <a:r>
              <a:rPr kumimoji="1" lang="ja-JP" altLang="en-US" dirty="0"/>
              <a:t>右の写真は防潮堤の劣化状況の写真となっており、コンクリートの剥離や鉄筋露出、ひび割れ等がございます。</a:t>
            </a:r>
            <a:endParaRPr kumimoji="1" lang="en-US" altLang="ja-JP" dirty="0"/>
          </a:p>
          <a:p>
            <a:r>
              <a:rPr kumimoji="1" lang="ja-JP" altLang="en-US" dirty="0"/>
              <a:t>そのほか、砂浜の陥没状況の写真となります。</a:t>
            </a: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11</a:t>
            </a:fld>
            <a:endParaRPr kumimoji="1" lang="ja-JP" altLang="en-US"/>
          </a:p>
        </p:txBody>
      </p:sp>
    </p:spTree>
    <p:extLst>
      <p:ext uri="{BB962C8B-B14F-4D97-AF65-F5344CB8AC3E}">
        <p14:creationId xmlns:p14="http://schemas.microsoft.com/office/powerpoint/2010/main" val="2955592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続きまして、施設の劣化、損傷状況についてです。</a:t>
            </a:r>
            <a:endParaRPr kumimoji="1" lang="en-US" altLang="ja-JP" dirty="0"/>
          </a:p>
          <a:p>
            <a:r>
              <a:rPr kumimoji="1" lang="ja-JP" altLang="en-US" dirty="0"/>
              <a:t>港湾・海岸施設の健全度は右下に記載している表のとおり、</a:t>
            </a:r>
            <a:r>
              <a:rPr kumimoji="1" lang="en-US" altLang="ja-JP" dirty="0"/>
              <a:t>A</a:t>
            </a:r>
            <a:r>
              <a:rPr kumimoji="1" lang="ja-JP" altLang="en-US" dirty="0"/>
              <a:t>が最も施設の健全度が低下している状態となっており、</a:t>
            </a:r>
            <a:r>
              <a:rPr kumimoji="1" lang="en-US" altLang="ja-JP" dirty="0"/>
              <a:t>D</a:t>
            </a:r>
            <a:r>
              <a:rPr kumimoji="1" lang="ja-JP" altLang="en-US" dirty="0"/>
              <a:t>が最も健全な状態を表しております。</a:t>
            </a:r>
            <a:endParaRPr kumimoji="1" lang="en-US" altLang="ja-JP" dirty="0"/>
          </a:p>
          <a:p>
            <a:r>
              <a:rPr kumimoji="1" lang="ja-JP" altLang="en-US" dirty="0"/>
              <a:t>港湾施設は係留施設・防波堤・護岸は計画策定当時と比べ、健全度が低下した施設が増えており、海岸保全施設は健全度が低下した施設は減っております。</a:t>
            </a: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12</a:t>
            </a:fld>
            <a:endParaRPr kumimoji="1" lang="ja-JP" altLang="en-US"/>
          </a:p>
        </p:txBody>
      </p:sp>
    </p:spTree>
    <p:extLst>
      <p:ext uri="{BB962C8B-B14F-4D97-AF65-F5344CB8AC3E}">
        <p14:creationId xmlns:p14="http://schemas.microsoft.com/office/powerpoint/2010/main" val="1071887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続いて、点検評価方法についてです。</a:t>
            </a:r>
            <a:endParaRPr kumimoji="1" lang="en-US" altLang="ja-JP" dirty="0"/>
          </a:p>
          <a:p>
            <a:r>
              <a:rPr kumimoji="1" lang="ja-JP" altLang="en-US" dirty="0"/>
              <a:t>こちらは、点検業務フローになります。</a:t>
            </a:r>
            <a:endParaRPr kumimoji="1" lang="en-US" altLang="ja-JP" dirty="0"/>
          </a:p>
          <a:p>
            <a:r>
              <a:rPr kumimoji="1" lang="ja-JP" altLang="en-US" dirty="0"/>
              <a:t>上段が通常時、下段が異常時、左側が簡易計測による点検、右側が高度な方法による点検となっております。</a:t>
            </a:r>
            <a:endParaRPr kumimoji="1" lang="en-US" altLang="ja-JP" dirty="0"/>
          </a:p>
          <a:p>
            <a:r>
              <a:rPr kumimoji="1" lang="ja-JP" altLang="en-US" dirty="0"/>
              <a:t>まず、施設の竣工後に初回点検を実施。</a:t>
            </a:r>
            <a:endParaRPr kumimoji="1" lang="en-US" altLang="ja-JP" dirty="0"/>
          </a:p>
          <a:p>
            <a:r>
              <a:rPr kumimoji="1" lang="ja-JP" altLang="en-US" dirty="0"/>
              <a:t>その後、日常点検として、不法行為の発見、施設の損傷状況の早期発見として車両・船舶からの遠望目視による日常点検を実施します。その際、不具合が有りましたら、修繕等実施します。</a:t>
            </a:r>
            <a:endParaRPr kumimoji="1" lang="en-US" altLang="ja-JP" dirty="0"/>
          </a:p>
          <a:p>
            <a:r>
              <a:rPr kumimoji="1" lang="ja-JP" altLang="en-US" dirty="0"/>
              <a:t>次に定期点検として、目視・簡易計測による点検として一般定期点検を行います。こちらは、安全性の確認や施設の劣化、損傷等の把握・評価を目的に実施し、徒歩や船舶による近接目視・計測を行い、その後、施設の健全度の総合評価を行い、補修等対策の実施となります。一般定期点検で特段の異常があれば、詳細臨時点検を実施いたします。</a:t>
            </a:r>
            <a:endParaRPr kumimoji="1" lang="en-US" altLang="ja-JP" dirty="0"/>
          </a:p>
          <a:p>
            <a:r>
              <a:rPr kumimoji="1" lang="ja-JP" altLang="en-US" dirty="0"/>
              <a:t>そのほか、一般定期点検で近接目視できない海中部などの点検として、詳細点検を実施しし、施設健全度の総合評価等を行います。</a:t>
            </a:r>
            <a:endParaRPr kumimoji="1" lang="en-US" altLang="ja-JP" dirty="0"/>
          </a:p>
          <a:p>
            <a:r>
              <a:rPr kumimoji="1" lang="ja-JP" altLang="en-US" dirty="0"/>
              <a:t>また、地震時や台風などの荒天直後に、変状の有無や程度を確認のため、一般臨時点検等を行います。</a:t>
            </a: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13</a:t>
            </a:fld>
            <a:endParaRPr kumimoji="1" lang="ja-JP" altLang="en-US"/>
          </a:p>
        </p:txBody>
      </p:sp>
    </p:spTree>
    <p:extLst>
      <p:ext uri="{BB962C8B-B14F-4D97-AF65-F5344CB8AC3E}">
        <p14:creationId xmlns:p14="http://schemas.microsoft.com/office/powerpoint/2010/main" val="2842654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続きまして、各点検業務内容です。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・日常点検として、職員により車両及び船舶で目視点検を実施しております。</a:t>
            </a:r>
            <a:endParaRPr kumimoji="1" lang="en-US" altLang="ja-JP" dirty="0"/>
          </a:p>
          <a:p>
            <a:r>
              <a:rPr kumimoji="1" lang="ja-JP" altLang="en-US" dirty="0"/>
              <a:t>・一般定期点検は職員が直営で点検を行い、職員が徒歩により陸上からとボート等により海上から目視点検を</a:t>
            </a:r>
            <a:r>
              <a:rPr kumimoji="1" lang="en-US" altLang="ja-JP" dirty="0"/>
              <a:t>5</a:t>
            </a:r>
            <a:r>
              <a:rPr kumimoji="1" lang="ja-JP" altLang="en-US" dirty="0"/>
              <a:t>年に</a:t>
            </a:r>
            <a:r>
              <a:rPr kumimoji="1" lang="en-US" altLang="ja-JP" dirty="0"/>
              <a:t>1</a:t>
            </a:r>
            <a:r>
              <a:rPr kumimoji="1" lang="ja-JP" altLang="en-US" dirty="0"/>
              <a:t>回、また健全度の低下した施設については、密に点検を実施しております。</a:t>
            </a:r>
            <a:endParaRPr kumimoji="1" lang="en-US" altLang="ja-JP" dirty="0"/>
          </a:p>
          <a:p>
            <a:r>
              <a:rPr kumimoji="1" lang="ja-JP" altLang="en-US" dirty="0"/>
              <a:t>　備考欄には計画策定時からの</a:t>
            </a:r>
            <a:r>
              <a:rPr kumimoji="1" lang="en-US" altLang="ja-JP" dirty="0"/>
              <a:t>8</a:t>
            </a:r>
            <a:r>
              <a:rPr kumimoji="1" lang="ja-JP" altLang="en-US" dirty="0"/>
              <a:t>年間の一般定期点検による点検数量を記載ております。</a:t>
            </a:r>
            <a:endParaRPr kumimoji="1" lang="en-US" altLang="ja-JP" dirty="0"/>
          </a:p>
          <a:p>
            <a:r>
              <a:rPr kumimoji="1" lang="ja-JP" altLang="en-US" dirty="0"/>
              <a:t>・詳細定期点検として、委託発注により潜水調査等を</a:t>
            </a:r>
            <a:r>
              <a:rPr kumimoji="1" lang="en-US" altLang="ja-JP" dirty="0"/>
              <a:t>10</a:t>
            </a:r>
            <a:r>
              <a:rPr kumimoji="1" lang="ja-JP" altLang="en-US" dirty="0"/>
              <a:t>年～</a:t>
            </a:r>
            <a:r>
              <a:rPr kumimoji="1" lang="en-US" altLang="ja-JP" dirty="0"/>
              <a:t>15</a:t>
            </a:r>
            <a:r>
              <a:rPr kumimoji="1" lang="ja-JP" altLang="en-US" dirty="0"/>
              <a:t>年に</a:t>
            </a:r>
            <a:r>
              <a:rPr kumimoji="1" lang="en-US" altLang="ja-JP" dirty="0"/>
              <a:t>1</a:t>
            </a:r>
            <a:r>
              <a:rPr kumimoji="1" lang="ja-JP" altLang="en-US" dirty="0"/>
              <a:t>回実施しております。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14</a:t>
            </a:fld>
            <a:endParaRPr kumimoji="1" lang="ja-JP" altLang="en-US"/>
          </a:p>
        </p:txBody>
      </p:sp>
    </p:spTree>
    <p:extLst>
      <p:ext uri="{BB962C8B-B14F-4D97-AF65-F5344CB8AC3E}">
        <p14:creationId xmlns:p14="http://schemas.microsoft.com/office/powerpoint/2010/main" val="1794647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続きまして、一般定期点検・職員の直営点検の写真を載せております。</a:t>
            </a:r>
            <a:endParaRPr kumimoji="1" lang="en-US" altLang="ja-JP" dirty="0"/>
          </a:p>
          <a:p>
            <a:r>
              <a:rPr kumimoji="1" lang="ja-JP" altLang="en-US" dirty="0"/>
              <a:t>上段の写真は陸上より岸壁のエプロン、付帯施設の点検の実施状況のほか、下段の写真は電気防食効果の点検として電位測定の実施をしている状況及び、岸壁法線の凹凸確認の状況です。</a:t>
            </a: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15</a:t>
            </a:fld>
            <a:endParaRPr kumimoji="1" lang="ja-JP" altLang="en-US"/>
          </a:p>
        </p:txBody>
      </p:sp>
    </p:spTree>
    <p:extLst>
      <p:ext uri="{BB962C8B-B14F-4D97-AF65-F5344CB8AC3E}">
        <p14:creationId xmlns:p14="http://schemas.microsoft.com/office/powerpoint/2010/main" val="2863120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続きまして、海上からの職員による船舶からの点検状況になります。</a:t>
            </a:r>
            <a:endParaRPr kumimoji="1" lang="en-US" altLang="ja-JP" dirty="0"/>
          </a:p>
          <a:p>
            <a:r>
              <a:rPr kumimoji="1" lang="ja-JP" altLang="en-US" dirty="0"/>
              <a:t>桟橋の背面の状況確認のほか、岸壁の側壁に設置している防舷材の点検状況の写真でございます。</a:t>
            </a:r>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16</a:t>
            </a:fld>
            <a:endParaRPr kumimoji="1" lang="ja-JP" altLang="en-US"/>
          </a:p>
        </p:txBody>
      </p:sp>
    </p:spTree>
    <p:extLst>
      <p:ext uri="{BB962C8B-B14F-4D97-AF65-F5344CB8AC3E}">
        <p14:creationId xmlns:p14="http://schemas.microsoft.com/office/powerpoint/2010/main" val="3522387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海岸施設の点検状況になります。</a:t>
            </a:r>
            <a:endParaRPr kumimoji="1" lang="en-US" altLang="ja-JP" dirty="0"/>
          </a:p>
          <a:p>
            <a:r>
              <a:rPr kumimoji="1" lang="ja-JP" altLang="en-US" dirty="0"/>
              <a:t>左側の写真は、砂浜の空洞化確認を鉄筋で行っています。</a:t>
            </a:r>
            <a:endParaRPr kumimoji="1" lang="en-US" altLang="ja-JP" dirty="0"/>
          </a:p>
          <a:p>
            <a:r>
              <a:rPr kumimoji="1" lang="ja-JP" altLang="en-US" dirty="0"/>
              <a:t>右側の写真は防潮堤の点検状況の写真で、構造物のクラックや目地開きの確認、を点検しております。</a:t>
            </a:r>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17</a:t>
            </a:fld>
            <a:endParaRPr kumimoji="1" lang="ja-JP" altLang="en-US"/>
          </a:p>
        </p:txBody>
      </p:sp>
    </p:spTree>
    <p:extLst>
      <p:ext uri="{BB962C8B-B14F-4D97-AF65-F5344CB8AC3E}">
        <p14:creationId xmlns:p14="http://schemas.microsoft.com/office/powerpoint/2010/main" val="1346386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目次のとおり施設の１．現状～４．補修方法までご説明させていただき、５．現計画の検証、課題抽出及び対応方針と６．第１回審議会委員からの意見と対応方針をご説明させていただきます。</a:t>
            </a: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2</a:t>
            </a:fld>
            <a:endParaRPr kumimoji="1" lang="ja-JP" altLang="en-US"/>
          </a:p>
        </p:txBody>
      </p:sp>
    </p:spTree>
    <p:extLst>
      <p:ext uri="{BB962C8B-B14F-4D97-AF65-F5344CB8AC3E}">
        <p14:creationId xmlns:p14="http://schemas.microsoft.com/office/powerpoint/2010/main" val="2233031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施設の現状、対象施設の推移についてです。</a:t>
            </a:r>
            <a:endParaRPr kumimoji="1" lang="en-US" altLang="ja-JP" dirty="0"/>
          </a:p>
          <a:p>
            <a:r>
              <a:rPr kumimoji="1" lang="ja-JP" altLang="en-US" dirty="0"/>
              <a:t>港湾施設、海岸施設とも前回の計画策定時から施設の増減はございません。</a:t>
            </a:r>
            <a:endParaRPr kumimoji="1" lang="en-US" altLang="ja-JP"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3</a:t>
            </a:fld>
            <a:endParaRPr kumimoji="1" lang="ja-JP" altLang="en-US"/>
          </a:p>
        </p:txBody>
      </p:sp>
    </p:spTree>
    <p:extLst>
      <p:ext uri="{BB962C8B-B14F-4D97-AF65-F5344CB8AC3E}">
        <p14:creationId xmlns:p14="http://schemas.microsoft.com/office/powerpoint/2010/main" val="3436710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大阪府で管理している主な港湾施設についてです。</a:t>
            </a:r>
            <a:endParaRPr kumimoji="1" lang="en-US" altLang="ja-JP" dirty="0"/>
          </a:p>
          <a:p>
            <a:r>
              <a:rPr kumimoji="1" lang="ja-JP" altLang="en-US" dirty="0"/>
              <a:t>係留施設として、船舶を接岸・係留させるための構造物で、貨物の積み卸しや船客の乗降を行うための岸壁・物揚場。</a:t>
            </a:r>
            <a:endParaRPr kumimoji="1" lang="en-US" altLang="ja-JP" dirty="0"/>
          </a:p>
          <a:p>
            <a:r>
              <a:rPr lang="ja-JP" altLang="en-US" dirty="0"/>
              <a:t>港の外からの波の勢いを減少させ港内を 静かで穏やかに保つための防波堤。</a:t>
            </a:r>
            <a:endParaRPr lang="en-US" altLang="ja-JP" dirty="0"/>
          </a:p>
          <a:p>
            <a:r>
              <a:rPr lang="ja-JP" altLang="en-US" b="0" i="0" dirty="0">
                <a:solidFill>
                  <a:srgbClr val="040C28"/>
                </a:solidFill>
                <a:effectLst/>
                <a:latin typeface="Google Sans"/>
              </a:rPr>
              <a:t>波による背後地の侵食や崩壊を防ぐための護岸がございます。</a:t>
            </a:r>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4</a:t>
            </a:fld>
            <a:endParaRPr kumimoji="1" lang="ja-JP" altLang="en-US"/>
          </a:p>
        </p:txBody>
      </p:sp>
    </p:spTree>
    <p:extLst>
      <p:ext uri="{BB962C8B-B14F-4D97-AF65-F5344CB8AC3E}">
        <p14:creationId xmlns:p14="http://schemas.microsoft.com/office/powerpoint/2010/main" val="152083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先ほどご説明した、港湾施設の写真です。</a:t>
            </a:r>
            <a:endParaRPr kumimoji="1" lang="en-US" altLang="ja-JP" dirty="0"/>
          </a:p>
          <a:p>
            <a:r>
              <a:rPr kumimoji="1" lang="ja-JP" altLang="en-US" dirty="0"/>
              <a:t>左上の写真の岸壁等の係留施設は、鋼矢板やケーソン式が多くございます。</a:t>
            </a:r>
            <a:endParaRPr kumimoji="1" lang="en-US" altLang="ja-JP" dirty="0"/>
          </a:p>
          <a:p>
            <a:r>
              <a:rPr kumimoji="1" lang="ja-JP" altLang="en-US" dirty="0"/>
              <a:t>また、外郭施設でございます、防波堤・護岸はケーソン式やコンクリート擁壁が多くございます。</a:t>
            </a:r>
            <a:endParaRPr kumimoji="1" lang="en-US" altLang="ja-JP" dirty="0"/>
          </a:p>
          <a:p>
            <a:r>
              <a:rPr kumimoji="1" lang="ja-JP" altLang="en-US" dirty="0"/>
              <a:t>その他、緑地や泊地・航路なども管理しております。</a:t>
            </a: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5</a:t>
            </a:fld>
            <a:endParaRPr kumimoji="1" lang="ja-JP" altLang="en-US"/>
          </a:p>
        </p:txBody>
      </p:sp>
    </p:spTree>
    <p:extLst>
      <p:ext uri="{BB962C8B-B14F-4D97-AF65-F5344CB8AC3E}">
        <p14:creationId xmlns:p14="http://schemas.microsoft.com/office/powerpoint/2010/main" val="1234673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港湾施設の概要でございます。</a:t>
            </a:r>
            <a:endParaRPr kumimoji="1" lang="en-US" altLang="ja-JP" dirty="0"/>
          </a:p>
          <a:p>
            <a:r>
              <a:rPr kumimoji="1" lang="ja-JP" altLang="en-US" dirty="0"/>
              <a:t>左の図の赤色着色箇所が港湾区域となっており、８港管理しております。</a:t>
            </a:r>
            <a:endParaRPr kumimoji="1" lang="en-US" altLang="ja-JP" dirty="0"/>
          </a:p>
          <a:p>
            <a:r>
              <a:rPr kumimoji="1" lang="ja-JP" altLang="en-US" dirty="0"/>
              <a:t>右上の表は、各施設の施設数と５０年経過対象施設を表しております。</a:t>
            </a:r>
            <a:endParaRPr kumimoji="1" lang="en-US" altLang="ja-JP" dirty="0"/>
          </a:p>
          <a:p>
            <a:r>
              <a:rPr kumimoji="1" lang="ja-JP" altLang="en-US" dirty="0"/>
              <a:t>全体として、一番下に記載しておりますが、現計画策定時に５０年経過対象施設が約１割でしたものが、現在約４割、１０年後には約６割といった推移となります。</a:t>
            </a: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6</a:t>
            </a:fld>
            <a:endParaRPr kumimoji="1" lang="ja-JP" altLang="en-US"/>
          </a:p>
        </p:txBody>
      </p:sp>
    </p:spTree>
    <p:extLst>
      <p:ext uri="{BB962C8B-B14F-4D97-AF65-F5344CB8AC3E}">
        <p14:creationId xmlns:p14="http://schemas.microsoft.com/office/powerpoint/2010/main" val="2012693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続きまして、海岸保全施設についてでございます。</a:t>
            </a:r>
            <a:endParaRPr kumimoji="1" lang="en-US" altLang="ja-JP"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7</a:t>
            </a:fld>
            <a:endParaRPr kumimoji="1" lang="ja-JP" altLang="en-US"/>
          </a:p>
        </p:txBody>
      </p:sp>
    </p:spTree>
    <p:extLst>
      <p:ext uri="{BB962C8B-B14F-4D97-AF65-F5344CB8AC3E}">
        <p14:creationId xmlns:p14="http://schemas.microsoft.com/office/powerpoint/2010/main" val="1058567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大阪府では、</a:t>
            </a:r>
            <a:endParaRPr kumimoji="1" lang="en-US" altLang="ja-JP" dirty="0"/>
          </a:p>
          <a:p>
            <a:r>
              <a:rPr kumimoji="1" lang="ja-JP" altLang="en-US" dirty="0"/>
              <a:t>津波・高潮等の侵入を防ぐための防潮堤のほか、海岸浸食を防止するための突堤や、波の低減を図る離岸堤などがございまして、コンクリート構造物が主体となっております。そのほか、養浜・砂浜などがございます。</a:t>
            </a: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8</a:t>
            </a:fld>
            <a:endParaRPr kumimoji="1" lang="ja-JP" altLang="en-US"/>
          </a:p>
        </p:txBody>
      </p:sp>
    </p:spTree>
    <p:extLst>
      <p:ext uri="{BB962C8B-B14F-4D97-AF65-F5344CB8AC3E}">
        <p14:creationId xmlns:p14="http://schemas.microsoft.com/office/powerpoint/2010/main" val="1936844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海岸保全施設の概要でございます。</a:t>
            </a:r>
            <a:endParaRPr kumimoji="1" lang="en-US" altLang="ja-JP" dirty="0"/>
          </a:p>
          <a:p>
            <a:r>
              <a:rPr kumimoji="1" lang="ja-JP" altLang="en-US" dirty="0"/>
              <a:t>大阪府が管理する海岸延長は約</a:t>
            </a:r>
            <a:r>
              <a:rPr kumimoji="1" lang="en-US" altLang="ja-JP" dirty="0"/>
              <a:t>74</a:t>
            </a:r>
            <a:r>
              <a:rPr kumimoji="1" lang="ja-JP" altLang="en-US" dirty="0"/>
              <a:t>ｋｍございます。</a:t>
            </a:r>
            <a:endParaRPr kumimoji="1" lang="en-US" altLang="ja-JP" dirty="0"/>
          </a:p>
          <a:p>
            <a:r>
              <a:rPr kumimoji="1" lang="ja-JP" altLang="en-US" dirty="0"/>
              <a:t>昭和４０年代に設置されたものが多く存在し、建設後４０年以上を経過する施設が半数以上ございます。</a:t>
            </a: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9</a:t>
            </a:fld>
            <a:endParaRPr kumimoji="1" lang="ja-JP" altLang="en-US"/>
          </a:p>
        </p:txBody>
      </p:sp>
    </p:spTree>
    <p:extLst>
      <p:ext uri="{BB962C8B-B14F-4D97-AF65-F5344CB8AC3E}">
        <p14:creationId xmlns:p14="http://schemas.microsoft.com/office/powerpoint/2010/main" val="82036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EA6B581-B150-40F4-BA47-48048E71208F}" type="datetime1">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22FEE38-4C33-4397-BAEE-10BF3C17FA67}" type="datetime1">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3005652-32B7-456E-B65E-855487C53113}" type="datetime1">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5BC3A28-C689-4B18-AB5A-F701635D7284}" type="datetime1">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192A3EB-7F58-4A73-BFE5-7619E76EFBCE}" type="datetime1">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30353A5-2B76-44DD-9DFB-620981918A81}" type="datetime1">
              <a:rPr kumimoji="1" lang="ja-JP" altLang="en-US" smtClean="0"/>
              <a:t>2024/6/27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FB95BA1-25E5-48CA-9E21-5F3E6CD23790}" type="datetime1">
              <a:rPr kumimoji="1" lang="ja-JP" altLang="en-US" smtClean="0"/>
              <a:t>2024/6/27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D92AB65-290E-49E1-8FE0-3F1B450DB574}" type="datetime1">
              <a:rPr kumimoji="1" lang="ja-JP" altLang="en-US" smtClean="0"/>
              <a:t>2024/6/27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EE9928-D382-4C6E-9216-0BD2B9F15356}" type="datetime1">
              <a:rPr kumimoji="1" lang="ja-JP" altLang="en-US" smtClean="0"/>
              <a:t>2024/6/27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C44C219-4D0F-4EB0-B441-E2C1D0112C39}" type="datetime1">
              <a:rPr kumimoji="1" lang="ja-JP" altLang="en-US" smtClean="0"/>
              <a:t>2024/6/27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D03E594-1F8D-44AF-92F5-DC04F7026758}" type="datetime1">
              <a:rPr kumimoji="1" lang="ja-JP" altLang="en-US" smtClean="0"/>
              <a:t>2024/6/27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a:t>マスター タイトルの書式設定</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14A905C-C05D-424E-9327-E33DD63885FE}" type="datetime1">
              <a:rPr kumimoji="1" lang="ja-JP" altLang="en-US" smtClean="0"/>
              <a:t>2024/6/27</a:t>
            </a:fld>
            <a:endParaRPr kumimoji="1" lang="ja-JP"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82EF9F9-C4E8-46B2-BBF1-33E3162B856A}"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5.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package" Target="../embeddings/Microsoft_Excel_Worksheet5.xlsx"/><Relationship Id="rId5" Type="http://schemas.openxmlformats.org/officeDocument/2006/relationships/image" Target="../media/image24.emf"/><Relationship Id="rId4" Type="http://schemas.openxmlformats.org/officeDocument/2006/relationships/package" Target="../embeddings/Microsoft_Excel_Worksheet4.xlsx"/></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3180" y="1268760"/>
            <a:ext cx="9144000" cy="2304256"/>
          </a:xfrm>
        </p:spPr>
        <p:txBody>
          <a:bodyPr>
            <a:normAutofit fontScale="90000"/>
          </a:bodyPr>
          <a:lstStyle/>
          <a:p>
            <a:pPr marL="182880" indent="0" algn="ctr">
              <a:buNone/>
            </a:pPr>
            <a:r>
              <a:rPr kumimoji="1" lang="ja-JP" altLang="en-US" sz="4000" b="1" dirty="0">
                <a:latin typeface="Meiryo UI" pitchFamily="50" charset="-128"/>
                <a:ea typeface="Meiryo UI" pitchFamily="50" charset="-128"/>
                <a:cs typeface="Meiryo UI" pitchFamily="50" charset="-128"/>
              </a:rPr>
              <a:t>大阪府都市基盤施設</a:t>
            </a:r>
            <a:r>
              <a:rPr lang="ja-JP" altLang="en-US" sz="4000" b="1" dirty="0">
                <a:latin typeface="Meiryo UI" pitchFamily="50" charset="-128"/>
                <a:ea typeface="Meiryo UI" pitchFamily="50" charset="-128"/>
                <a:cs typeface="Meiryo UI" pitchFamily="50" charset="-128"/>
              </a:rPr>
              <a:t>維持管理技術審議会</a:t>
            </a:r>
            <a:br>
              <a:rPr lang="en-US" altLang="ja-JP" sz="1300" b="1" dirty="0">
                <a:latin typeface="Meiryo UI" pitchFamily="50" charset="-128"/>
                <a:ea typeface="Meiryo UI" pitchFamily="50" charset="-128"/>
                <a:cs typeface="Meiryo UI" pitchFamily="50" charset="-128"/>
              </a:rPr>
            </a:br>
            <a:br>
              <a:rPr kumimoji="1" lang="en-US" altLang="ja-JP" sz="1300" b="1" dirty="0">
                <a:latin typeface="Meiryo UI" pitchFamily="50" charset="-128"/>
                <a:ea typeface="Meiryo UI" pitchFamily="50" charset="-128"/>
                <a:cs typeface="Meiryo UI" pitchFamily="50" charset="-128"/>
              </a:rPr>
            </a:br>
            <a:r>
              <a:rPr kumimoji="1" lang="ja-JP" altLang="en-US" sz="4000" b="1" dirty="0">
                <a:latin typeface="Meiryo UI" pitchFamily="50" charset="-128"/>
                <a:ea typeface="Meiryo UI" pitchFamily="50" charset="-128"/>
                <a:cs typeface="Meiryo UI" pitchFamily="50" charset="-128"/>
              </a:rPr>
              <a:t>第１回　</a:t>
            </a:r>
            <a:r>
              <a:rPr lang="ja-JP" altLang="en-US" sz="4000" dirty="0">
                <a:latin typeface="Meiryo UI" pitchFamily="50" charset="-128"/>
                <a:ea typeface="Meiryo UI" pitchFamily="50" charset="-128"/>
                <a:cs typeface="Meiryo UI" pitchFamily="50" charset="-128"/>
              </a:rPr>
              <a:t>河川等</a:t>
            </a:r>
            <a:r>
              <a:rPr kumimoji="1" lang="ja-JP" altLang="en-US" sz="4000" b="1" dirty="0">
                <a:latin typeface="Meiryo UI" pitchFamily="50" charset="-128"/>
                <a:ea typeface="Meiryo UI" pitchFamily="50" charset="-128"/>
                <a:cs typeface="Meiryo UI" pitchFamily="50" charset="-128"/>
              </a:rPr>
              <a:t>部会</a:t>
            </a:r>
            <a:br>
              <a:rPr kumimoji="1" lang="en-US" altLang="ja-JP" sz="1300" b="1" dirty="0">
                <a:latin typeface="Meiryo UI" pitchFamily="50" charset="-128"/>
                <a:ea typeface="Meiryo UI" pitchFamily="50" charset="-128"/>
                <a:cs typeface="Meiryo UI" pitchFamily="50" charset="-128"/>
              </a:rPr>
            </a:br>
            <a:br>
              <a:rPr kumimoji="1" lang="en-US" altLang="ja-JP" sz="1300" b="1" dirty="0">
                <a:latin typeface="Meiryo UI" pitchFamily="50" charset="-128"/>
                <a:ea typeface="Meiryo UI" pitchFamily="50" charset="-128"/>
                <a:cs typeface="Meiryo UI" pitchFamily="50" charset="-128"/>
              </a:rPr>
            </a:br>
            <a:endParaRPr kumimoji="1" lang="ja-JP" altLang="en-US" sz="2700" b="1" dirty="0">
              <a:latin typeface="Meiryo UI" pitchFamily="50" charset="-128"/>
              <a:ea typeface="Meiryo UI" pitchFamily="50" charset="-128"/>
              <a:cs typeface="Meiryo UI" pitchFamily="50" charset="-128"/>
            </a:endParaRPr>
          </a:p>
        </p:txBody>
      </p:sp>
      <p:sp>
        <p:nvSpPr>
          <p:cNvPr id="6" name="スライド番号プレースホルダー 17">
            <a:extLst>
              <a:ext uri="{FF2B5EF4-FFF2-40B4-BE49-F238E27FC236}">
                <a16:creationId xmlns:a16="http://schemas.microsoft.com/office/drawing/2014/main" id="{568234FF-1C40-4B1D-98C8-DF509959AD12}"/>
              </a:ext>
            </a:extLst>
          </p:cNvPr>
          <p:cNvSpPr txBox="1">
            <a:spLocks/>
          </p:cNvSpPr>
          <p:nvPr/>
        </p:nvSpPr>
        <p:spPr>
          <a:xfrm>
            <a:off x="8028384" y="6512642"/>
            <a:ext cx="18288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a:t>
            </a:fld>
            <a:endParaRPr lang="ja-JP" altLang="en-US" dirty="0"/>
          </a:p>
        </p:txBody>
      </p:sp>
      <p:sp>
        <p:nvSpPr>
          <p:cNvPr id="9" name="テキスト ボックス 8">
            <a:extLst>
              <a:ext uri="{FF2B5EF4-FFF2-40B4-BE49-F238E27FC236}">
                <a16:creationId xmlns:a16="http://schemas.microsoft.com/office/drawing/2014/main" id="{6F98A860-A2C5-41A6-BF2D-AB4290E13C1E}"/>
              </a:ext>
            </a:extLst>
          </p:cNvPr>
          <p:cNvSpPr txBox="1"/>
          <p:nvPr/>
        </p:nvSpPr>
        <p:spPr>
          <a:xfrm>
            <a:off x="7020272" y="357664"/>
            <a:ext cx="2123728" cy="369332"/>
          </a:xfrm>
          <a:prstGeom prst="rect">
            <a:avLst/>
          </a:prstGeom>
          <a:noFill/>
        </p:spPr>
        <p:txBody>
          <a:bodyPr wrap="square" rtlCol="0">
            <a:spAutoFit/>
          </a:bodyPr>
          <a:lstStyle/>
          <a:p>
            <a:r>
              <a:rPr kumimoji="1" lang="ja-JP" altLang="en-US" b="1" dirty="0"/>
              <a:t>　</a:t>
            </a:r>
            <a:r>
              <a:rPr kumimoji="1" lang="en-US" altLang="ja-JP" b="1" dirty="0"/>
              <a:t>【</a:t>
            </a:r>
            <a:r>
              <a:rPr kumimoji="1" lang="ja-JP" altLang="en-US" b="1" dirty="0"/>
              <a:t>資料１－５</a:t>
            </a:r>
            <a:r>
              <a:rPr kumimoji="1" lang="en-US" altLang="ja-JP" b="1" dirty="0"/>
              <a:t>】</a:t>
            </a:r>
            <a:endParaRPr kumimoji="1" lang="ja-JP" altLang="en-US" b="1" dirty="0"/>
          </a:p>
        </p:txBody>
      </p:sp>
      <p:sp>
        <p:nvSpPr>
          <p:cNvPr id="7" name="サブタイトル 2">
            <a:extLst>
              <a:ext uri="{FF2B5EF4-FFF2-40B4-BE49-F238E27FC236}">
                <a16:creationId xmlns:a16="http://schemas.microsoft.com/office/drawing/2014/main" id="{06817992-580E-49C7-913F-70BA459FE69C}"/>
              </a:ext>
            </a:extLst>
          </p:cNvPr>
          <p:cNvSpPr txBox="1">
            <a:spLocks/>
          </p:cNvSpPr>
          <p:nvPr/>
        </p:nvSpPr>
        <p:spPr>
          <a:xfrm>
            <a:off x="0" y="3753131"/>
            <a:ext cx="9144000" cy="79208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en-US" altLang="ja-JP" sz="3200" b="1" dirty="0">
                <a:latin typeface="Meiryo UI" pitchFamily="50" charset="-128"/>
                <a:ea typeface="Meiryo UI" pitchFamily="50" charset="-128"/>
                <a:cs typeface="Meiryo UI" pitchFamily="50" charset="-128"/>
              </a:rPr>
              <a:t>《</a:t>
            </a:r>
            <a:r>
              <a:rPr lang="ja-JP" altLang="en-US" sz="3200" b="1" dirty="0">
                <a:latin typeface="Meiryo UI" pitchFamily="50" charset="-128"/>
                <a:ea typeface="Meiryo UI" pitchFamily="50" charset="-128"/>
                <a:cs typeface="Meiryo UI" pitchFamily="50" charset="-128"/>
              </a:rPr>
              <a:t>各施設の現計画の検証、課題と対応方針について</a:t>
            </a:r>
            <a:r>
              <a:rPr lang="en-US" altLang="ja-JP" sz="3200" b="1" dirty="0">
                <a:latin typeface="Meiryo UI" pitchFamily="50" charset="-128"/>
                <a:ea typeface="Meiryo UI" pitchFamily="50" charset="-128"/>
                <a:cs typeface="Meiryo UI" pitchFamily="50" charset="-128"/>
              </a:rPr>
              <a:t>》</a:t>
            </a:r>
            <a:endParaRPr lang="ja-JP" altLang="en-US" sz="3200" b="1" dirty="0">
              <a:latin typeface="Meiryo UI" pitchFamily="50" charset="-128"/>
              <a:ea typeface="Meiryo UI" pitchFamily="50" charset="-128"/>
              <a:cs typeface="Meiryo UI" pitchFamily="50" charset="-128"/>
            </a:endParaRPr>
          </a:p>
        </p:txBody>
      </p:sp>
      <p:sp>
        <p:nvSpPr>
          <p:cNvPr id="8" name="サブタイトル 2">
            <a:extLst>
              <a:ext uri="{FF2B5EF4-FFF2-40B4-BE49-F238E27FC236}">
                <a16:creationId xmlns:a16="http://schemas.microsoft.com/office/drawing/2014/main" id="{37486AA9-78E1-4A7C-9CF2-F53E5BE5C959}"/>
              </a:ext>
            </a:extLst>
          </p:cNvPr>
          <p:cNvSpPr txBox="1">
            <a:spLocks/>
          </p:cNvSpPr>
          <p:nvPr/>
        </p:nvSpPr>
        <p:spPr>
          <a:xfrm>
            <a:off x="0" y="4765144"/>
            <a:ext cx="9144000" cy="79208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ja-JP" altLang="en-US" sz="3200">
                <a:latin typeface="Meiryo UI" pitchFamily="50" charset="-128"/>
                <a:ea typeface="Meiryo UI" pitchFamily="50" charset="-128"/>
                <a:cs typeface="Meiryo UI" pitchFamily="50" charset="-128"/>
              </a:rPr>
              <a:t>（港湾・海岸施設編</a:t>
            </a:r>
            <a:r>
              <a:rPr lang="en-US" altLang="ja-JP" sz="3200" dirty="0">
                <a:latin typeface="Meiryo UI" pitchFamily="50" charset="-128"/>
                <a:ea typeface="Meiryo UI" pitchFamily="50" charset="-128"/>
                <a:cs typeface="Meiryo UI" pitchFamily="50" charset="-128"/>
              </a:rPr>
              <a:t>【</a:t>
            </a:r>
            <a:r>
              <a:rPr lang="ja-JP" altLang="en-US" sz="3200" dirty="0">
                <a:latin typeface="Meiryo UI" pitchFamily="50" charset="-128"/>
                <a:ea typeface="Meiryo UI" pitchFamily="50" charset="-128"/>
                <a:cs typeface="Meiryo UI" pitchFamily="50" charset="-128"/>
              </a:rPr>
              <a:t>本編</a:t>
            </a:r>
            <a:r>
              <a:rPr lang="en-US" altLang="ja-JP" sz="3200" dirty="0">
                <a:latin typeface="Meiryo UI" pitchFamily="50" charset="-128"/>
                <a:ea typeface="Meiryo UI" pitchFamily="50" charset="-128"/>
                <a:cs typeface="Meiryo UI" pitchFamily="50" charset="-128"/>
              </a:rPr>
              <a:t>】</a:t>
            </a:r>
            <a:r>
              <a:rPr lang="ja-JP" altLang="en-US" sz="3200" dirty="0">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2196080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１．施設の現状</a:t>
            </a: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施設の劣化、損傷状況</a:t>
            </a:r>
            <a:endParaRPr kumimoji="1" lang="ja-JP" altLang="en-US" sz="2400" dirty="0">
              <a:latin typeface="Meiryo UI" pitchFamily="50" charset="-128"/>
              <a:ea typeface="Meiryo UI" pitchFamily="50" charset="-128"/>
              <a:cs typeface="Meiryo UI" pitchFamily="50" charset="-128"/>
            </a:endParaRPr>
          </a:p>
        </p:txBody>
      </p:sp>
      <p:sp>
        <p:nvSpPr>
          <p:cNvPr id="18" name="スライド番号プレースホルダー 17"/>
          <p:cNvSpPr>
            <a:spLocks noGrp="1"/>
          </p:cNvSpPr>
          <p:nvPr>
            <p:ph type="sldNum" sz="quarter" idx="12"/>
          </p:nvPr>
        </p:nvSpPr>
        <p:spPr>
          <a:xfrm>
            <a:off x="8028384" y="6512642"/>
            <a:ext cx="1828800" cy="365125"/>
          </a:xfrm>
        </p:spPr>
        <p:txBody>
          <a:bodyPr/>
          <a:lstStyle/>
          <a:p>
            <a:fld id="{682EF9F9-C4E8-46B2-BBF1-33E3162B856A}" type="slidenum">
              <a:rPr kumimoji="1" lang="ja-JP" altLang="en-US" smtClean="0"/>
              <a:t>10</a:t>
            </a:fld>
            <a:endParaRPr kumimoji="1" lang="ja-JP" altLang="en-US" dirty="0"/>
          </a:p>
        </p:txBody>
      </p:sp>
      <p:sp>
        <p:nvSpPr>
          <p:cNvPr id="25" name="テキスト ボックス 24"/>
          <p:cNvSpPr txBox="1"/>
          <p:nvPr/>
        </p:nvSpPr>
        <p:spPr>
          <a:xfrm>
            <a:off x="107504" y="938757"/>
            <a:ext cx="8928992" cy="369332"/>
          </a:xfrm>
          <a:prstGeom prst="rect">
            <a:avLst/>
          </a:prstGeom>
          <a:noFill/>
          <a:ln w="19050">
            <a:noFill/>
          </a:ln>
        </p:spPr>
        <p:txBody>
          <a:bodyPr wrap="square" rtlCol="0">
            <a:spAutoFit/>
          </a:bodyPr>
          <a:lstStyle/>
          <a:p>
            <a:r>
              <a:rPr kumimoji="1" lang="ja-JP" altLang="en-US" dirty="0">
                <a:latin typeface="Meiryo UI" pitchFamily="50" charset="-128"/>
                <a:ea typeface="Meiryo UI" pitchFamily="50" charset="-128"/>
                <a:cs typeface="Meiryo UI" pitchFamily="50" charset="-128"/>
              </a:rPr>
              <a:t>①港湾</a:t>
            </a:r>
          </a:p>
        </p:txBody>
      </p:sp>
      <p:pic>
        <p:nvPicPr>
          <p:cNvPr id="12" name="コンテンツ プレースホルダー 4" descr="建物, テーブル, 座る, 古い が含まれている画像&#10;&#10;自動的に生成された説明">
            <a:extLst>
              <a:ext uri="{FF2B5EF4-FFF2-40B4-BE49-F238E27FC236}">
                <a16:creationId xmlns:a16="http://schemas.microsoft.com/office/drawing/2014/main" id="{FE212194-A775-4BEE-9479-FC6AE777252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7504" y="1308088"/>
            <a:ext cx="3931811" cy="2480951"/>
          </a:xfrm>
          <a:prstGeom prst="rect">
            <a:avLst/>
          </a:prstGeom>
        </p:spPr>
      </p:pic>
      <p:sp>
        <p:nvSpPr>
          <p:cNvPr id="13" name="吹き出し: 角を丸めた四角形 12">
            <a:extLst>
              <a:ext uri="{FF2B5EF4-FFF2-40B4-BE49-F238E27FC236}">
                <a16:creationId xmlns:a16="http://schemas.microsoft.com/office/drawing/2014/main" id="{AF0F946B-291E-48BC-A25A-D9A08FFB19AC}"/>
              </a:ext>
            </a:extLst>
          </p:cNvPr>
          <p:cNvSpPr/>
          <p:nvPr/>
        </p:nvSpPr>
        <p:spPr>
          <a:xfrm>
            <a:off x="4010182" y="1895015"/>
            <a:ext cx="1342746" cy="542968"/>
          </a:xfrm>
          <a:prstGeom prst="wedgeRoundRectCallout">
            <a:avLst>
              <a:gd name="adj1" fmla="val -70317"/>
              <a:gd name="adj2" fmla="val -103646"/>
              <a:gd name="adj3" fmla="val 16667"/>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n w="0"/>
                <a:solidFill>
                  <a:schemeClr val="tx1"/>
                </a:solidFill>
              </a:rPr>
              <a:t>床版部剥離</a:t>
            </a:r>
            <a:endParaRPr kumimoji="1" lang="en-US" altLang="ja-JP" sz="1400" b="1" dirty="0">
              <a:ln w="0"/>
              <a:solidFill>
                <a:schemeClr val="tx1"/>
              </a:solidFill>
            </a:endParaRPr>
          </a:p>
          <a:p>
            <a:pPr algn="ctr"/>
            <a:r>
              <a:rPr lang="ja-JP" altLang="en-US" sz="1400" b="1" dirty="0">
                <a:ln w="0"/>
                <a:solidFill>
                  <a:schemeClr val="tx1"/>
                </a:solidFill>
              </a:rPr>
              <a:t>鉄筋暴露</a:t>
            </a:r>
            <a:endParaRPr kumimoji="1" lang="ja-JP" altLang="en-US" sz="1400" b="1" dirty="0">
              <a:ln w="0"/>
              <a:solidFill>
                <a:schemeClr val="tx1"/>
              </a:solidFill>
            </a:endParaRPr>
          </a:p>
        </p:txBody>
      </p:sp>
      <p:sp>
        <p:nvSpPr>
          <p:cNvPr id="14" name="吹き出し: 角を丸めた四角形 13">
            <a:extLst>
              <a:ext uri="{FF2B5EF4-FFF2-40B4-BE49-F238E27FC236}">
                <a16:creationId xmlns:a16="http://schemas.microsoft.com/office/drawing/2014/main" id="{8358695C-EC9A-40E6-BF44-0A3277EE5B1C}"/>
              </a:ext>
            </a:extLst>
          </p:cNvPr>
          <p:cNvSpPr/>
          <p:nvPr/>
        </p:nvSpPr>
        <p:spPr>
          <a:xfrm>
            <a:off x="251520" y="2272545"/>
            <a:ext cx="1365165" cy="552034"/>
          </a:xfrm>
          <a:prstGeom prst="wedgeRoundRectCallout">
            <a:avLst>
              <a:gd name="adj1" fmla="val -15279"/>
              <a:gd name="adj2" fmla="val 90742"/>
              <a:gd name="adj3" fmla="val 16667"/>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n w="0"/>
                <a:solidFill>
                  <a:schemeClr val="tx1"/>
                </a:solidFill>
              </a:rPr>
              <a:t>梁部ひび割れ</a:t>
            </a:r>
          </a:p>
        </p:txBody>
      </p:sp>
      <p:sp>
        <p:nvSpPr>
          <p:cNvPr id="15" name="吹き出し: 角を丸めた四角形 14">
            <a:extLst>
              <a:ext uri="{FF2B5EF4-FFF2-40B4-BE49-F238E27FC236}">
                <a16:creationId xmlns:a16="http://schemas.microsoft.com/office/drawing/2014/main" id="{C748D1DF-02AC-4300-9BC6-38531973B17C}"/>
              </a:ext>
            </a:extLst>
          </p:cNvPr>
          <p:cNvSpPr/>
          <p:nvPr/>
        </p:nvSpPr>
        <p:spPr>
          <a:xfrm>
            <a:off x="3963734" y="3367397"/>
            <a:ext cx="1342746" cy="542968"/>
          </a:xfrm>
          <a:prstGeom prst="wedgeRoundRectCallout">
            <a:avLst>
              <a:gd name="adj1" fmla="val -53073"/>
              <a:gd name="adj2" fmla="val -136079"/>
              <a:gd name="adj3" fmla="val 16667"/>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n w="0"/>
                <a:solidFill>
                  <a:schemeClr val="tx1"/>
                </a:solidFill>
              </a:rPr>
              <a:t>梁部剥離</a:t>
            </a:r>
            <a:endParaRPr kumimoji="1" lang="en-US" altLang="ja-JP" sz="1400" b="1" dirty="0">
              <a:ln w="0"/>
              <a:solidFill>
                <a:schemeClr val="tx1"/>
              </a:solidFill>
            </a:endParaRPr>
          </a:p>
          <a:p>
            <a:pPr algn="ctr"/>
            <a:r>
              <a:rPr lang="ja-JP" altLang="en-US" sz="1400" b="1" dirty="0">
                <a:ln w="0"/>
                <a:solidFill>
                  <a:schemeClr val="tx1"/>
                </a:solidFill>
              </a:rPr>
              <a:t>鉄筋暴露</a:t>
            </a:r>
            <a:endParaRPr kumimoji="1" lang="ja-JP" altLang="en-US" sz="1400" b="1" dirty="0">
              <a:ln w="0"/>
              <a:solidFill>
                <a:schemeClr val="tx1"/>
              </a:solidFill>
            </a:endParaRPr>
          </a:p>
        </p:txBody>
      </p:sp>
      <p:sp>
        <p:nvSpPr>
          <p:cNvPr id="16" name="テキスト ボックス 15">
            <a:extLst>
              <a:ext uri="{FF2B5EF4-FFF2-40B4-BE49-F238E27FC236}">
                <a16:creationId xmlns:a16="http://schemas.microsoft.com/office/drawing/2014/main" id="{2FFAFDF0-3C76-4CC3-851A-512E39FE791A}"/>
              </a:ext>
            </a:extLst>
          </p:cNvPr>
          <p:cNvSpPr txBox="1"/>
          <p:nvPr/>
        </p:nvSpPr>
        <p:spPr>
          <a:xfrm>
            <a:off x="936414" y="3775906"/>
            <a:ext cx="2448272" cy="338554"/>
          </a:xfrm>
          <a:prstGeom prst="rect">
            <a:avLst/>
          </a:prstGeom>
          <a:noFill/>
          <a:ln w="19050">
            <a:noFill/>
          </a:ln>
        </p:spPr>
        <p:txBody>
          <a:bodyPr wrap="square" rtlCol="0">
            <a:spAutoFit/>
          </a:bodyPr>
          <a:lstStyle/>
          <a:p>
            <a:pPr algn="ctr"/>
            <a:r>
              <a:rPr lang="ja-JP" altLang="en-US" sz="1600" dirty="0">
                <a:latin typeface="Meiryo UI" pitchFamily="50" charset="-128"/>
                <a:ea typeface="Meiryo UI" pitchFamily="50" charset="-128"/>
                <a:cs typeface="Meiryo UI" pitchFamily="50" charset="-128"/>
              </a:rPr>
              <a:t>飛沫部による塩害</a:t>
            </a:r>
            <a:endParaRPr kumimoji="1" lang="ja-JP" altLang="en-US" sz="1600" dirty="0">
              <a:latin typeface="Meiryo UI" pitchFamily="50" charset="-128"/>
              <a:ea typeface="Meiryo UI" pitchFamily="50" charset="-128"/>
              <a:cs typeface="Meiryo UI" pitchFamily="50" charset="-128"/>
            </a:endParaRPr>
          </a:p>
        </p:txBody>
      </p:sp>
      <p:pic>
        <p:nvPicPr>
          <p:cNvPr id="19" name="図 18">
            <a:extLst>
              <a:ext uri="{FF2B5EF4-FFF2-40B4-BE49-F238E27FC236}">
                <a16:creationId xmlns:a16="http://schemas.microsoft.com/office/drawing/2014/main" id="{00000000-0008-0000-0000-0000060000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79082" y="1027642"/>
            <a:ext cx="3513398" cy="2694182"/>
          </a:xfrm>
          <a:prstGeom prst="rect">
            <a:avLst/>
          </a:prstGeom>
        </p:spPr>
      </p:pic>
      <p:sp>
        <p:nvSpPr>
          <p:cNvPr id="21" name="吹き出し: 角を丸めた四角形 20">
            <a:extLst>
              <a:ext uri="{FF2B5EF4-FFF2-40B4-BE49-F238E27FC236}">
                <a16:creationId xmlns:a16="http://schemas.microsoft.com/office/drawing/2014/main" id="{1DBB2A50-CFBB-4A9A-9FFA-0CAD4F63ED9A}"/>
              </a:ext>
            </a:extLst>
          </p:cNvPr>
          <p:cNvSpPr/>
          <p:nvPr/>
        </p:nvSpPr>
        <p:spPr>
          <a:xfrm>
            <a:off x="5624331" y="3143522"/>
            <a:ext cx="1342746" cy="542968"/>
          </a:xfrm>
          <a:prstGeom prst="wedgeRoundRectCallout">
            <a:avLst>
              <a:gd name="adj1" fmla="val 67267"/>
              <a:gd name="adj2" fmla="val -212208"/>
              <a:gd name="adj3" fmla="val 16667"/>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n w="0"/>
                <a:solidFill>
                  <a:schemeClr val="tx1"/>
                </a:solidFill>
              </a:rPr>
              <a:t>鋼矢板腐食</a:t>
            </a:r>
          </a:p>
        </p:txBody>
      </p:sp>
      <p:sp>
        <p:nvSpPr>
          <p:cNvPr id="23" name="テキスト ボックス 22">
            <a:extLst>
              <a:ext uri="{FF2B5EF4-FFF2-40B4-BE49-F238E27FC236}">
                <a16:creationId xmlns:a16="http://schemas.microsoft.com/office/drawing/2014/main" id="{C27155EB-BB96-487D-801F-39A27CA2419B}"/>
              </a:ext>
            </a:extLst>
          </p:cNvPr>
          <p:cNvSpPr txBox="1"/>
          <p:nvPr/>
        </p:nvSpPr>
        <p:spPr>
          <a:xfrm>
            <a:off x="6076740" y="3664914"/>
            <a:ext cx="2448272" cy="338554"/>
          </a:xfrm>
          <a:prstGeom prst="rect">
            <a:avLst/>
          </a:prstGeom>
          <a:noFill/>
          <a:ln w="19050">
            <a:noFill/>
          </a:ln>
        </p:spPr>
        <p:txBody>
          <a:bodyPr wrap="square" rtlCol="0">
            <a:spAutoFit/>
          </a:bodyPr>
          <a:lstStyle/>
          <a:p>
            <a:pPr algn="ctr"/>
            <a:r>
              <a:rPr lang="ja-JP" altLang="en-US" sz="1600" dirty="0">
                <a:latin typeface="Meiryo UI" pitchFamily="50" charset="-128"/>
                <a:ea typeface="Meiryo UI" pitchFamily="50" charset="-128"/>
                <a:cs typeface="Meiryo UI" pitchFamily="50" charset="-128"/>
              </a:rPr>
              <a:t>海中部の損傷</a:t>
            </a:r>
            <a:endParaRPr kumimoji="1" lang="ja-JP" altLang="en-US" sz="1600" dirty="0">
              <a:latin typeface="Meiryo UI" pitchFamily="50" charset="-128"/>
              <a:ea typeface="Meiryo UI" pitchFamily="50" charset="-128"/>
              <a:cs typeface="Meiryo UI" pitchFamily="50" charset="-128"/>
            </a:endParaRPr>
          </a:p>
        </p:txBody>
      </p:sp>
      <p:pic>
        <p:nvPicPr>
          <p:cNvPr id="28" name="Picture 2" descr="CIMG2514">
            <a:extLst>
              <a:ext uri="{FF2B5EF4-FFF2-40B4-BE49-F238E27FC236}">
                <a16:creationId xmlns:a16="http://schemas.microsoft.com/office/drawing/2014/main" id="{44BA4D65-6CA2-4EB6-8778-3737AF7C8EC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640214" y="4285343"/>
            <a:ext cx="3153704" cy="2371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テキスト ボックス 28">
            <a:extLst>
              <a:ext uri="{FF2B5EF4-FFF2-40B4-BE49-F238E27FC236}">
                <a16:creationId xmlns:a16="http://schemas.microsoft.com/office/drawing/2014/main" id="{82DE3FAD-E17D-4925-A872-2AAA015D1026}"/>
              </a:ext>
            </a:extLst>
          </p:cNvPr>
          <p:cNvSpPr txBox="1"/>
          <p:nvPr/>
        </p:nvSpPr>
        <p:spPr>
          <a:xfrm>
            <a:off x="184060" y="6203630"/>
            <a:ext cx="2448272" cy="338554"/>
          </a:xfrm>
          <a:prstGeom prst="rect">
            <a:avLst/>
          </a:prstGeom>
          <a:noFill/>
          <a:ln w="19050">
            <a:noFill/>
          </a:ln>
        </p:spPr>
        <p:txBody>
          <a:bodyPr wrap="square" rtlCol="0">
            <a:spAutoFit/>
          </a:bodyPr>
          <a:lstStyle/>
          <a:p>
            <a:pPr algn="ctr"/>
            <a:r>
              <a:rPr lang="ja-JP" altLang="en-US" sz="1600" dirty="0">
                <a:latin typeface="Meiryo UI" pitchFamily="50" charset="-128"/>
                <a:ea typeface="Meiryo UI" pitchFamily="50" charset="-128"/>
                <a:cs typeface="Meiryo UI" pitchFamily="50" charset="-128"/>
              </a:rPr>
              <a:t>エプロンひび割れ・沈下</a:t>
            </a:r>
            <a:endParaRPr kumimoji="1" lang="ja-JP" altLang="en-US" sz="1600" dirty="0">
              <a:latin typeface="Meiryo UI" pitchFamily="50" charset="-128"/>
              <a:ea typeface="Meiryo UI" pitchFamily="50" charset="-128"/>
              <a:cs typeface="Meiryo UI" pitchFamily="50" charset="-128"/>
            </a:endParaRPr>
          </a:p>
        </p:txBody>
      </p:sp>
      <p:pic>
        <p:nvPicPr>
          <p:cNvPr id="30" name="コンテンツ プレースホルダー 6" descr="24">
            <a:extLst>
              <a:ext uri="{FF2B5EF4-FFF2-40B4-BE49-F238E27FC236}">
                <a16:creationId xmlns:a16="http://schemas.microsoft.com/office/drawing/2014/main" id="{B803F4E9-D1BF-41DE-8197-0E6E6F9D148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83"/>
          <a:stretch/>
        </p:blipFill>
        <p:spPr>
          <a:xfrm>
            <a:off x="5873753" y="4046115"/>
            <a:ext cx="2854246" cy="2554170"/>
          </a:xfrm>
          <a:prstGeom prst="rect">
            <a:avLst/>
          </a:prstGeom>
        </p:spPr>
      </p:pic>
      <p:sp>
        <p:nvSpPr>
          <p:cNvPr id="31" name="テキスト ボックス 30">
            <a:extLst>
              <a:ext uri="{FF2B5EF4-FFF2-40B4-BE49-F238E27FC236}">
                <a16:creationId xmlns:a16="http://schemas.microsoft.com/office/drawing/2014/main" id="{92625FA2-9132-489C-B433-7879350F352A}"/>
              </a:ext>
            </a:extLst>
          </p:cNvPr>
          <p:cNvSpPr txBox="1"/>
          <p:nvPr/>
        </p:nvSpPr>
        <p:spPr>
          <a:xfrm>
            <a:off x="5873753" y="6546830"/>
            <a:ext cx="2854246" cy="338554"/>
          </a:xfrm>
          <a:prstGeom prst="rect">
            <a:avLst/>
          </a:prstGeom>
          <a:noFill/>
          <a:ln w="19050">
            <a:noFill/>
          </a:ln>
        </p:spPr>
        <p:txBody>
          <a:bodyPr wrap="square" rtlCol="0">
            <a:spAutoFit/>
          </a:bodyPr>
          <a:lstStyle/>
          <a:p>
            <a:pPr algn="ctr"/>
            <a:r>
              <a:rPr lang="ja-JP" altLang="en-US" sz="1600" dirty="0">
                <a:latin typeface="Meiryo UI" pitchFamily="50" charset="-128"/>
                <a:ea typeface="Meiryo UI" pitchFamily="50" charset="-128"/>
                <a:cs typeface="Meiryo UI" pitchFamily="50" charset="-128"/>
              </a:rPr>
              <a:t>飛沫干満帯の損傷</a:t>
            </a:r>
            <a:endParaRPr kumimoji="1" lang="ja-JP" altLang="en-US" sz="1600" dirty="0">
              <a:latin typeface="Meiryo UI" pitchFamily="50" charset="-128"/>
              <a:ea typeface="Meiryo UI" pitchFamily="50" charset="-128"/>
              <a:cs typeface="Meiryo UI" pitchFamily="50" charset="-128"/>
            </a:endParaRPr>
          </a:p>
        </p:txBody>
      </p:sp>
      <p:pic>
        <p:nvPicPr>
          <p:cNvPr id="22" name="図 21">
            <a:extLst>
              <a:ext uri="{FF2B5EF4-FFF2-40B4-BE49-F238E27FC236}">
                <a16:creationId xmlns:a16="http://schemas.microsoft.com/office/drawing/2014/main" id="{AA899F20-8930-4096-AE39-73E3C2BA565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675425" y="5065787"/>
            <a:ext cx="2863892" cy="155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19">
            <a:extLst>
              <a:ext uri="{FF2B5EF4-FFF2-40B4-BE49-F238E27FC236}">
                <a16:creationId xmlns:a16="http://schemas.microsoft.com/office/drawing/2014/main" id="{590BE833-690D-4CE3-8CB1-F64AAE6A4DB7}"/>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7504" y="4285342"/>
            <a:ext cx="2854245" cy="1813147"/>
          </a:xfrm>
          <a:prstGeom prst="rect">
            <a:avLst/>
          </a:prstGeom>
        </p:spPr>
      </p:pic>
      <p:sp>
        <p:nvSpPr>
          <p:cNvPr id="2" name="楕円 1">
            <a:extLst>
              <a:ext uri="{FF2B5EF4-FFF2-40B4-BE49-F238E27FC236}">
                <a16:creationId xmlns:a16="http://schemas.microsoft.com/office/drawing/2014/main" id="{CC491AEE-6DF0-437A-8FEA-7D32FA92C3C8}"/>
              </a:ext>
            </a:extLst>
          </p:cNvPr>
          <p:cNvSpPr/>
          <p:nvPr/>
        </p:nvSpPr>
        <p:spPr>
          <a:xfrm rot="19882976">
            <a:off x="-79434" y="5307569"/>
            <a:ext cx="2583817" cy="327321"/>
          </a:xfrm>
          <a:prstGeom prst="ellipse">
            <a:avLst/>
          </a:prstGeom>
          <a:ln w="254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 name="フリーフォーム: 図形 6">
            <a:extLst>
              <a:ext uri="{FF2B5EF4-FFF2-40B4-BE49-F238E27FC236}">
                <a16:creationId xmlns:a16="http://schemas.microsoft.com/office/drawing/2014/main" id="{28C70FE8-30D0-4949-985F-26859A90BDA5}"/>
              </a:ext>
            </a:extLst>
          </p:cNvPr>
          <p:cNvSpPr/>
          <p:nvPr/>
        </p:nvSpPr>
        <p:spPr>
          <a:xfrm>
            <a:off x="1055370" y="5074920"/>
            <a:ext cx="1901190" cy="990600"/>
          </a:xfrm>
          <a:custGeom>
            <a:avLst/>
            <a:gdLst>
              <a:gd name="connsiteX0" fmla="*/ 1184910 w 1901190"/>
              <a:gd name="connsiteY0" fmla="*/ 0 h 990600"/>
              <a:gd name="connsiteX1" fmla="*/ 0 w 1901190"/>
              <a:gd name="connsiteY1" fmla="*/ 979170 h 990600"/>
              <a:gd name="connsiteX2" fmla="*/ 1870710 w 1901190"/>
              <a:gd name="connsiteY2" fmla="*/ 990600 h 990600"/>
              <a:gd name="connsiteX3" fmla="*/ 1901190 w 1901190"/>
              <a:gd name="connsiteY3" fmla="*/ 407670 h 990600"/>
              <a:gd name="connsiteX4" fmla="*/ 1375410 w 1901190"/>
              <a:gd name="connsiteY4" fmla="*/ 11430 h 990600"/>
              <a:gd name="connsiteX5" fmla="*/ 1184910 w 1901190"/>
              <a:gd name="connsiteY5" fmla="*/ 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1190" h="990600">
                <a:moveTo>
                  <a:pt x="1184910" y="0"/>
                </a:moveTo>
                <a:lnTo>
                  <a:pt x="0" y="979170"/>
                </a:lnTo>
                <a:lnTo>
                  <a:pt x="1870710" y="990600"/>
                </a:lnTo>
                <a:lnTo>
                  <a:pt x="1901190" y="407670"/>
                </a:lnTo>
                <a:lnTo>
                  <a:pt x="1375410" y="11430"/>
                </a:lnTo>
                <a:lnTo>
                  <a:pt x="1184910" y="0"/>
                </a:lnTo>
                <a:close/>
              </a:path>
            </a:pathLst>
          </a:custGeom>
          <a:ln w="254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4" name="吹き出し: 角を丸めた四角形 23">
            <a:extLst>
              <a:ext uri="{FF2B5EF4-FFF2-40B4-BE49-F238E27FC236}">
                <a16:creationId xmlns:a16="http://schemas.microsoft.com/office/drawing/2014/main" id="{638C0E04-0B9C-4C87-8E11-E1114D9F633A}"/>
              </a:ext>
            </a:extLst>
          </p:cNvPr>
          <p:cNvSpPr/>
          <p:nvPr/>
        </p:nvSpPr>
        <p:spPr>
          <a:xfrm>
            <a:off x="262729" y="4339279"/>
            <a:ext cx="1342746" cy="542968"/>
          </a:xfrm>
          <a:prstGeom prst="wedgeRoundRectCallout">
            <a:avLst>
              <a:gd name="adj1" fmla="val 28929"/>
              <a:gd name="adj2" fmla="val 89166"/>
              <a:gd name="adj3" fmla="val 16667"/>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n w="0"/>
                <a:solidFill>
                  <a:schemeClr val="tx1"/>
                </a:solidFill>
              </a:rPr>
              <a:t>ひび割れ</a:t>
            </a:r>
          </a:p>
        </p:txBody>
      </p:sp>
      <p:sp>
        <p:nvSpPr>
          <p:cNvPr id="26" name="吹き出し: 角を丸めた四角形 25">
            <a:extLst>
              <a:ext uri="{FF2B5EF4-FFF2-40B4-BE49-F238E27FC236}">
                <a16:creationId xmlns:a16="http://schemas.microsoft.com/office/drawing/2014/main" id="{4452C0EC-E1BA-4D62-A22F-EA42D0AE0BEB}"/>
              </a:ext>
            </a:extLst>
          </p:cNvPr>
          <p:cNvSpPr/>
          <p:nvPr/>
        </p:nvSpPr>
        <p:spPr>
          <a:xfrm>
            <a:off x="2580175" y="4237380"/>
            <a:ext cx="1342746" cy="542968"/>
          </a:xfrm>
          <a:prstGeom prst="wedgeRoundRectCallout">
            <a:avLst>
              <a:gd name="adj1" fmla="val -47115"/>
              <a:gd name="adj2" fmla="val 96885"/>
              <a:gd name="adj3" fmla="val 16667"/>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n w="0"/>
                <a:solidFill>
                  <a:schemeClr val="tx1"/>
                </a:solidFill>
              </a:rPr>
              <a:t>沈下</a:t>
            </a:r>
          </a:p>
        </p:txBody>
      </p:sp>
      <p:sp>
        <p:nvSpPr>
          <p:cNvPr id="27" name="吹き出し: 角を丸めた四角形 26">
            <a:extLst>
              <a:ext uri="{FF2B5EF4-FFF2-40B4-BE49-F238E27FC236}">
                <a16:creationId xmlns:a16="http://schemas.microsoft.com/office/drawing/2014/main" id="{8E0220D8-7259-43DD-973F-98C8B7CF822E}"/>
              </a:ext>
            </a:extLst>
          </p:cNvPr>
          <p:cNvSpPr/>
          <p:nvPr/>
        </p:nvSpPr>
        <p:spPr>
          <a:xfrm>
            <a:off x="2581182" y="4237380"/>
            <a:ext cx="1342746" cy="542968"/>
          </a:xfrm>
          <a:prstGeom prst="wedgeRoundRectCallout">
            <a:avLst>
              <a:gd name="adj1" fmla="val 38860"/>
              <a:gd name="adj2" fmla="val 223893"/>
              <a:gd name="adj3" fmla="val 16667"/>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n w="0"/>
                <a:solidFill>
                  <a:schemeClr val="tx1"/>
                </a:solidFill>
              </a:rPr>
              <a:t>沈下に伴う</a:t>
            </a:r>
            <a:endParaRPr kumimoji="1" lang="en-US" altLang="ja-JP" sz="1400" b="1" dirty="0">
              <a:ln w="0"/>
              <a:solidFill>
                <a:schemeClr val="tx1"/>
              </a:solidFill>
            </a:endParaRPr>
          </a:p>
          <a:p>
            <a:pPr algn="ctr"/>
            <a:r>
              <a:rPr kumimoji="1" lang="ja-JP" altLang="en-US" sz="1400" b="1" dirty="0">
                <a:ln w="0"/>
                <a:solidFill>
                  <a:schemeClr val="tx1"/>
                </a:solidFill>
              </a:rPr>
              <a:t>排水不良</a:t>
            </a:r>
          </a:p>
        </p:txBody>
      </p:sp>
      <p:sp>
        <p:nvSpPr>
          <p:cNvPr id="32" name="吹き出し: 角を丸めた四角形 31">
            <a:extLst>
              <a:ext uri="{FF2B5EF4-FFF2-40B4-BE49-F238E27FC236}">
                <a16:creationId xmlns:a16="http://schemas.microsoft.com/office/drawing/2014/main" id="{FC1C4940-ED8E-4159-B196-6D65667BD542}"/>
              </a:ext>
            </a:extLst>
          </p:cNvPr>
          <p:cNvSpPr/>
          <p:nvPr/>
        </p:nvSpPr>
        <p:spPr>
          <a:xfrm>
            <a:off x="4051284" y="4237380"/>
            <a:ext cx="1528827" cy="542968"/>
          </a:xfrm>
          <a:prstGeom prst="wedgeRoundRectCallout">
            <a:avLst>
              <a:gd name="adj1" fmla="val -28104"/>
              <a:gd name="adj2" fmla="val 110919"/>
              <a:gd name="adj3" fmla="val 16667"/>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n w="0"/>
                <a:solidFill>
                  <a:schemeClr val="tx1"/>
                </a:solidFill>
              </a:rPr>
              <a:t>背後地利用</a:t>
            </a:r>
            <a:r>
              <a:rPr kumimoji="1" lang="ja-JP" altLang="en-US" sz="1400" b="1" dirty="0">
                <a:ln w="0"/>
                <a:solidFill>
                  <a:schemeClr val="tx1"/>
                </a:solidFill>
              </a:rPr>
              <a:t>者</a:t>
            </a:r>
            <a:endParaRPr kumimoji="1" lang="en-US" altLang="ja-JP" sz="1400" b="1" dirty="0">
              <a:ln w="0"/>
              <a:solidFill>
                <a:schemeClr val="tx1"/>
              </a:solidFill>
            </a:endParaRPr>
          </a:p>
          <a:p>
            <a:pPr algn="ctr"/>
            <a:r>
              <a:rPr kumimoji="1" lang="ja-JP" altLang="en-US" sz="1400" b="1" dirty="0">
                <a:ln w="0"/>
                <a:solidFill>
                  <a:schemeClr val="tx1"/>
                </a:solidFill>
              </a:rPr>
              <a:t>への影響発生</a:t>
            </a:r>
          </a:p>
        </p:txBody>
      </p:sp>
    </p:spTree>
    <p:extLst>
      <p:ext uri="{BB962C8B-B14F-4D97-AF65-F5344CB8AC3E}">
        <p14:creationId xmlns:p14="http://schemas.microsoft.com/office/powerpoint/2010/main" val="433192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P0000825">
            <a:extLst>
              <a:ext uri="{FF2B5EF4-FFF2-40B4-BE49-F238E27FC236}">
                <a16:creationId xmlns:a16="http://schemas.microsoft.com/office/drawing/2014/main" id="{E4217CB9-432B-4557-80E9-3531C78DEFEB}"/>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395535" y="1352156"/>
            <a:ext cx="3443254" cy="2364876"/>
          </a:xfrm>
          <a:prstGeom prst="rect">
            <a:avLst/>
          </a:prstGeom>
          <a:noFill/>
          <a:ln>
            <a:noFill/>
          </a:ln>
        </p:spPr>
      </p:pic>
      <p:pic>
        <p:nvPicPr>
          <p:cNvPr id="6" name="図 5" descr="貝掛１">
            <a:extLst>
              <a:ext uri="{FF2B5EF4-FFF2-40B4-BE49-F238E27FC236}">
                <a16:creationId xmlns:a16="http://schemas.microsoft.com/office/drawing/2014/main" id="{E27202F9-1FCB-4FF7-A159-1BB993D87A7E}"/>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4608261" y="1304784"/>
            <a:ext cx="3443254" cy="2412248"/>
          </a:xfrm>
          <a:prstGeom prst="rect">
            <a:avLst/>
          </a:prstGeom>
          <a:noFill/>
          <a:ln>
            <a:noFill/>
          </a:ln>
        </p:spPr>
      </p:pic>
      <p:pic>
        <p:nvPicPr>
          <p:cNvPr id="7" name="図 6" descr="IMG_0005.JPG">
            <a:extLst>
              <a:ext uri="{FF2B5EF4-FFF2-40B4-BE49-F238E27FC236}">
                <a16:creationId xmlns:a16="http://schemas.microsoft.com/office/drawing/2014/main" id="{B72C3470-1C62-41DE-A166-1B77C3C17EA7}"/>
              </a:ext>
            </a:extLst>
          </p:cNvPr>
          <p:cNvPicPr/>
          <p:nvPr/>
        </p:nvPicPr>
        <p:blipFill>
          <a:blip r:embed="rId5" cstate="print">
            <a:extLst>
              <a:ext uri="{28A0092B-C50C-407E-A947-70E740481C1C}">
                <a14:useLocalDpi xmlns:a14="http://schemas.microsoft.com/office/drawing/2010/main"/>
              </a:ext>
            </a:extLst>
          </a:blip>
          <a:srcRect/>
          <a:stretch>
            <a:fillRect/>
          </a:stretch>
        </p:blipFill>
        <p:spPr bwMode="auto">
          <a:xfrm>
            <a:off x="170027" y="4026906"/>
            <a:ext cx="3715142" cy="2520860"/>
          </a:xfrm>
          <a:prstGeom prst="rect">
            <a:avLst/>
          </a:prstGeom>
          <a:noFill/>
          <a:ln>
            <a:noFill/>
          </a:ln>
        </p:spPr>
      </p:pic>
      <p:sp>
        <p:nvSpPr>
          <p:cNvPr id="9" name="テキスト ボックス 8">
            <a:extLst>
              <a:ext uri="{FF2B5EF4-FFF2-40B4-BE49-F238E27FC236}">
                <a16:creationId xmlns:a16="http://schemas.microsoft.com/office/drawing/2014/main" id="{4DA909FE-27A5-4DDF-94B1-6A887E3B50DD}"/>
              </a:ext>
            </a:extLst>
          </p:cNvPr>
          <p:cNvSpPr txBox="1"/>
          <p:nvPr/>
        </p:nvSpPr>
        <p:spPr>
          <a:xfrm rot="10800000" flipV="1">
            <a:off x="4608261" y="836712"/>
            <a:ext cx="3992050" cy="338554"/>
          </a:xfrm>
          <a:prstGeom prst="rect">
            <a:avLst/>
          </a:prstGeom>
          <a:noFill/>
          <a:ln w="19050">
            <a:noFill/>
          </a:ln>
        </p:spPr>
        <p:txBody>
          <a:bodyPr wrap="square" rtlCol="0">
            <a:spAutoFit/>
          </a:bodyPr>
          <a:lstStyle/>
          <a:p>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防潮堤（</a:t>
            </a:r>
            <a:r>
              <a:rPr kumimoji="1"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Co</a:t>
            </a: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構造物）の劣化</a:t>
            </a:r>
          </a:p>
        </p:txBody>
      </p:sp>
      <p:pic>
        <p:nvPicPr>
          <p:cNvPr id="11" name="Picture 2" descr="\\10000ws810161\f\01　維持課\■施設点検\H26\★施設点検結果\本部\9月\２班\写真\2014.09.16 施設点検\DSCN7184.JPG">
            <a:extLst>
              <a:ext uri="{FF2B5EF4-FFF2-40B4-BE49-F238E27FC236}">
                <a16:creationId xmlns:a16="http://schemas.microsoft.com/office/drawing/2014/main" id="{10675F52-B7C3-4E2E-8075-7195F83EE854}"/>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608261" y="4024775"/>
            <a:ext cx="3564139" cy="2465521"/>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51BA7E7D-6F6F-40F5-9943-690F0BA2F377}"/>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施設の劣化、損傷状況</a:t>
            </a:r>
            <a:endParaRPr kumimoji="1" lang="ja-JP" altLang="en-US" sz="2400" dirty="0">
              <a:latin typeface="Meiryo UI" pitchFamily="50" charset="-128"/>
              <a:ea typeface="Meiryo UI" pitchFamily="50" charset="-128"/>
              <a:cs typeface="Meiryo UI" pitchFamily="50" charset="-128"/>
            </a:endParaRPr>
          </a:p>
        </p:txBody>
      </p:sp>
      <p:sp>
        <p:nvSpPr>
          <p:cNvPr id="14" name="テキスト ボックス 13">
            <a:extLst>
              <a:ext uri="{FF2B5EF4-FFF2-40B4-BE49-F238E27FC236}">
                <a16:creationId xmlns:a16="http://schemas.microsoft.com/office/drawing/2014/main" id="{EAF6409C-3E79-45AB-B67B-97EB80982A40}"/>
              </a:ext>
            </a:extLst>
          </p:cNvPr>
          <p:cNvSpPr txBox="1"/>
          <p:nvPr/>
        </p:nvSpPr>
        <p:spPr>
          <a:xfrm>
            <a:off x="107504" y="966435"/>
            <a:ext cx="8928992" cy="369332"/>
          </a:xfrm>
          <a:prstGeom prst="rect">
            <a:avLst/>
          </a:prstGeom>
          <a:noFill/>
          <a:ln w="19050">
            <a:noFill/>
          </a:ln>
        </p:spPr>
        <p:txBody>
          <a:bodyPr wrap="square" rtlCol="0">
            <a:spAutoFit/>
          </a:bodyPr>
          <a:lstStyle/>
          <a:p>
            <a:r>
              <a:rPr kumimoji="1" lang="ja-JP" altLang="en-US" dirty="0">
                <a:latin typeface="Meiryo UI" pitchFamily="50" charset="-128"/>
                <a:ea typeface="Meiryo UI" pitchFamily="50" charset="-128"/>
                <a:cs typeface="Meiryo UI" pitchFamily="50" charset="-128"/>
              </a:rPr>
              <a:t>②海岸</a:t>
            </a:r>
          </a:p>
        </p:txBody>
      </p:sp>
      <p:sp>
        <p:nvSpPr>
          <p:cNvPr id="15" name="テキスト ボックス 14">
            <a:extLst>
              <a:ext uri="{FF2B5EF4-FFF2-40B4-BE49-F238E27FC236}">
                <a16:creationId xmlns:a16="http://schemas.microsoft.com/office/drawing/2014/main" id="{14C5D762-262E-4723-BBA9-D9BD47D818C1}"/>
              </a:ext>
            </a:extLst>
          </p:cNvPr>
          <p:cNvSpPr txBox="1"/>
          <p:nvPr/>
        </p:nvSpPr>
        <p:spPr>
          <a:xfrm>
            <a:off x="2170" y="0"/>
            <a:ext cx="9141830"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１．施設の現状</a:t>
            </a:r>
          </a:p>
        </p:txBody>
      </p:sp>
      <p:sp>
        <p:nvSpPr>
          <p:cNvPr id="16" name="テキスト ボックス 15">
            <a:extLst>
              <a:ext uri="{FF2B5EF4-FFF2-40B4-BE49-F238E27FC236}">
                <a16:creationId xmlns:a16="http://schemas.microsoft.com/office/drawing/2014/main" id="{98D5D41B-512E-4058-93C0-C9AB15987EB1}"/>
              </a:ext>
            </a:extLst>
          </p:cNvPr>
          <p:cNvSpPr txBox="1"/>
          <p:nvPr/>
        </p:nvSpPr>
        <p:spPr>
          <a:xfrm>
            <a:off x="1023409" y="3686221"/>
            <a:ext cx="2448272" cy="338554"/>
          </a:xfrm>
          <a:prstGeom prst="rect">
            <a:avLst/>
          </a:prstGeom>
          <a:noFill/>
          <a:ln w="19050">
            <a:noFill/>
          </a:ln>
        </p:spPr>
        <p:txBody>
          <a:bodyPr wrap="square" rtlCol="0">
            <a:spAutoFit/>
          </a:bodyPr>
          <a:lstStyle/>
          <a:p>
            <a:pPr algn="ctr"/>
            <a:r>
              <a:rPr lang="ja-JP" altLang="en-US" sz="1600" dirty="0">
                <a:latin typeface="Meiryo UI" pitchFamily="50" charset="-128"/>
                <a:ea typeface="Meiryo UI" pitchFamily="50" charset="-128"/>
                <a:cs typeface="Meiryo UI" pitchFamily="50" charset="-128"/>
              </a:rPr>
              <a:t>突堤（</a:t>
            </a:r>
            <a:r>
              <a:rPr lang="en-US" altLang="ja-JP" sz="1600" dirty="0">
                <a:latin typeface="Meiryo UI" pitchFamily="50" charset="-128"/>
                <a:ea typeface="Meiryo UI" pitchFamily="50" charset="-128"/>
                <a:cs typeface="Meiryo UI" pitchFamily="50" charset="-128"/>
              </a:rPr>
              <a:t>Co</a:t>
            </a:r>
            <a:r>
              <a:rPr lang="ja-JP" altLang="en-US" sz="1600" dirty="0">
                <a:latin typeface="Meiryo UI" pitchFamily="50" charset="-128"/>
                <a:ea typeface="Meiryo UI" pitchFamily="50" charset="-128"/>
                <a:cs typeface="Meiryo UI" pitchFamily="50" charset="-128"/>
              </a:rPr>
              <a:t>構造物）の劣化</a:t>
            </a:r>
          </a:p>
        </p:txBody>
      </p:sp>
      <p:sp>
        <p:nvSpPr>
          <p:cNvPr id="17" name="テキスト ボックス 16">
            <a:extLst>
              <a:ext uri="{FF2B5EF4-FFF2-40B4-BE49-F238E27FC236}">
                <a16:creationId xmlns:a16="http://schemas.microsoft.com/office/drawing/2014/main" id="{FB8D8177-D662-468A-9B69-584BFA709610}"/>
              </a:ext>
            </a:extLst>
          </p:cNvPr>
          <p:cNvSpPr txBox="1"/>
          <p:nvPr/>
        </p:nvSpPr>
        <p:spPr>
          <a:xfrm>
            <a:off x="4670867" y="3686221"/>
            <a:ext cx="3258650" cy="584775"/>
          </a:xfrm>
          <a:prstGeom prst="rect">
            <a:avLst/>
          </a:prstGeom>
          <a:noFill/>
          <a:ln w="19050">
            <a:noFill/>
          </a:ln>
        </p:spPr>
        <p:txBody>
          <a:bodyPr wrap="square" rtlCol="0">
            <a:spAutoFit/>
          </a:bodyPr>
          <a:lstStyle/>
          <a:p>
            <a:pPr algn="ctr"/>
            <a:r>
              <a:rPr lang="ja-JP" altLang="en-US" sz="1600" dirty="0">
                <a:latin typeface="Meiryo UI" pitchFamily="50" charset="-128"/>
                <a:ea typeface="Meiryo UI" pitchFamily="50" charset="-128"/>
                <a:cs typeface="Meiryo UI" pitchFamily="50" charset="-128"/>
              </a:rPr>
              <a:t>防潮堤（</a:t>
            </a:r>
            <a:r>
              <a:rPr lang="en-US" altLang="ja-JP" sz="1600" dirty="0">
                <a:latin typeface="Meiryo UI" pitchFamily="50" charset="-128"/>
                <a:ea typeface="Meiryo UI" pitchFamily="50" charset="-128"/>
                <a:cs typeface="Meiryo UI" pitchFamily="50" charset="-128"/>
              </a:rPr>
              <a:t>Co</a:t>
            </a:r>
            <a:r>
              <a:rPr lang="ja-JP" altLang="en-US" sz="1600" dirty="0">
                <a:latin typeface="Meiryo UI" pitchFamily="50" charset="-128"/>
                <a:ea typeface="Meiryo UI" pitchFamily="50" charset="-128"/>
                <a:cs typeface="Meiryo UI" pitchFamily="50" charset="-128"/>
              </a:rPr>
              <a:t>構造物）の劣化</a:t>
            </a:r>
          </a:p>
        </p:txBody>
      </p:sp>
      <p:sp>
        <p:nvSpPr>
          <p:cNvPr id="19" name="テキスト ボックス 18">
            <a:extLst>
              <a:ext uri="{FF2B5EF4-FFF2-40B4-BE49-F238E27FC236}">
                <a16:creationId xmlns:a16="http://schemas.microsoft.com/office/drawing/2014/main" id="{F7467E6D-C77E-4DD7-B3F8-19A1BCF634B5}"/>
              </a:ext>
            </a:extLst>
          </p:cNvPr>
          <p:cNvSpPr txBox="1"/>
          <p:nvPr/>
        </p:nvSpPr>
        <p:spPr>
          <a:xfrm>
            <a:off x="1023409" y="6531021"/>
            <a:ext cx="2448272" cy="338554"/>
          </a:xfrm>
          <a:prstGeom prst="rect">
            <a:avLst/>
          </a:prstGeom>
          <a:noFill/>
          <a:ln w="19050">
            <a:noFill/>
          </a:ln>
        </p:spPr>
        <p:txBody>
          <a:bodyPr wrap="square" rtlCol="0">
            <a:spAutoFit/>
          </a:bodyPr>
          <a:lstStyle/>
          <a:p>
            <a:pPr algn="ctr"/>
            <a:r>
              <a:rPr lang="ja-JP" altLang="en-US" sz="1600" dirty="0">
                <a:latin typeface="Meiryo UI" pitchFamily="50" charset="-128"/>
                <a:ea typeface="Meiryo UI" pitchFamily="50" charset="-128"/>
                <a:cs typeface="Meiryo UI" pitchFamily="50" charset="-128"/>
              </a:rPr>
              <a:t>砂浜の陥没</a:t>
            </a:r>
          </a:p>
        </p:txBody>
      </p:sp>
      <p:sp>
        <p:nvSpPr>
          <p:cNvPr id="20" name="テキスト ボックス 19">
            <a:extLst>
              <a:ext uri="{FF2B5EF4-FFF2-40B4-BE49-F238E27FC236}">
                <a16:creationId xmlns:a16="http://schemas.microsoft.com/office/drawing/2014/main" id="{D6634713-F7CA-438F-9B3C-32EEE5305899}"/>
              </a:ext>
            </a:extLst>
          </p:cNvPr>
          <p:cNvSpPr txBox="1"/>
          <p:nvPr/>
        </p:nvSpPr>
        <p:spPr>
          <a:xfrm>
            <a:off x="4670867" y="6516633"/>
            <a:ext cx="3258650" cy="584775"/>
          </a:xfrm>
          <a:prstGeom prst="rect">
            <a:avLst/>
          </a:prstGeom>
          <a:noFill/>
          <a:ln w="19050">
            <a:noFill/>
          </a:ln>
        </p:spPr>
        <p:txBody>
          <a:bodyPr wrap="square" rtlCol="0">
            <a:spAutoFit/>
          </a:bodyPr>
          <a:lstStyle/>
          <a:p>
            <a:pPr algn="ctr"/>
            <a:r>
              <a:rPr lang="ja-JP" altLang="en-US" sz="1600" dirty="0">
                <a:latin typeface="Meiryo UI" pitchFamily="50" charset="-128"/>
                <a:ea typeface="Meiryo UI" pitchFamily="50" charset="-128"/>
                <a:cs typeface="Meiryo UI" pitchFamily="50" charset="-128"/>
              </a:rPr>
              <a:t>防潮堤（</a:t>
            </a:r>
            <a:r>
              <a:rPr lang="en-US" altLang="ja-JP" sz="1600" dirty="0">
                <a:latin typeface="Meiryo UI" pitchFamily="50" charset="-128"/>
                <a:ea typeface="Meiryo UI" pitchFamily="50" charset="-128"/>
                <a:cs typeface="Meiryo UI" pitchFamily="50" charset="-128"/>
              </a:rPr>
              <a:t>Co</a:t>
            </a:r>
            <a:r>
              <a:rPr lang="ja-JP" altLang="en-US" sz="1600" dirty="0">
                <a:latin typeface="Meiryo UI" pitchFamily="50" charset="-128"/>
                <a:ea typeface="Meiryo UI" pitchFamily="50" charset="-128"/>
                <a:cs typeface="Meiryo UI" pitchFamily="50" charset="-128"/>
              </a:rPr>
              <a:t>構造物）の劣化</a:t>
            </a:r>
          </a:p>
        </p:txBody>
      </p:sp>
      <p:sp>
        <p:nvSpPr>
          <p:cNvPr id="18" name="スライド番号プレースホルダー 17">
            <a:extLst>
              <a:ext uri="{FF2B5EF4-FFF2-40B4-BE49-F238E27FC236}">
                <a16:creationId xmlns:a16="http://schemas.microsoft.com/office/drawing/2014/main" id="{056A67CA-90DE-4104-A793-3AACE10E5397}"/>
              </a:ext>
            </a:extLst>
          </p:cNvPr>
          <p:cNvSpPr>
            <a:spLocks noGrp="1"/>
          </p:cNvSpPr>
          <p:nvPr>
            <p:ph type="sldNum" sz="quarter" idx="12"/>
          </p:nvPr>
        </p:nvSpPr>
        <p:spPr>
          <a:xfrm>
            <a:off x="8090166" y="6512642"/>
            <a:ext cx="1828800" cy="365125"/>
          </a:xfrm>
        </p:spPr>
        <p:txBody>
          <a:bodyPr/>
          <a:lstStyle/>
          <a:p>
            <a:fld id="{682EF9F9-C4E8-46B2-BBF1-33E3162B856A}" type="slidenum">
              <a:rPr kumimoji="1" lang="ja-JP" altLang="en-US" smtClean="0"/>
              <a:t>11</a:t>
            </a:fld>
            <a:endParaRPr kumimoji="1" lang="ja-JP" altLang="en-US" dirty="0"/>
          </a:p>
        </p:txBody>
      </p:sp>
    </p:spTree>
    <p:extLst>
      <p:ext uri="{BB962C8B-B14F-4D97-AF65-F5344CB8AC3E}">
        <p14:creationId xmlns:p14="http://schemas.microsoft.com/office/powerpoint/2010/main" val="2340544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１．施設の現状</a:t>
            </a: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施設の劣化、損傷状況</a:t>
            </a:r>
            <a:endParaRPr kumimoji="1" lang="ja-JP" altLang="en-US" sz="2400" dirty="0">
              <a:latin typeface="Meiryo UI" pitchFamily="50" charset="-128"/>
              <a:ea typeface="Meiryo UI" pitchFamily="50" charset="-128"/>
              <a:cs typeface="Meiryo UI" pitchFamily="50" charset="-128"/>
            </a:endParaRPr>
          </a:p>
        </p:txBody>
      </p:sp>
      <p:sp>
        <p:nvSpPr>
          <p:cNvPr id="18" name="スライド番号プレースホルダー 17"/>
          <p:cNvSpPr>
            <a:spLocks noGrp="1"/>
          </p:cNvSpPr>
          <p:nvPr>
            <p:ph type="sldNum" sz="quarter" idx="12"/>
          </p:nvPr>
        </p:nvSpPr>
        <p:spPr>
          <a:xfrm>
            <a:off x="8028384" y="6512642"/>
            <a:ext cx="1828800" cy="365125"/>
          </a:xfrm>
        </p:spPr>
        <p:txBody>
          <a:bodyPr/>
          <a:lstStyle/>
          <a:p>
            <a:fld id="{682EF9F9-C4E8-46B2-BBF1-33E3162B856A}" type="slidenum">
              <a:rPr kumimoji="1" lang="ja-JP" altLang="en-US" smtClean="0"/>
              <a:t>12</a:t>
            </a:fld>
            <a:endParaRPr kumimoji="1" lang="ja-JP" altLang="en-US" dirty="0"/>
          </a:p>
        </p:txBody>
      </p:sp>
      <p:sp>
        <p:nvSpPr>
          <p:cNvPr id="25" name="テキスト ボックス 24"/>
          <p:cNvSpPr txBox="1"/>
          <p:nvPr/>
        </p:nvSpPr>
        <p:spPr>
          <a:xfrm>
            <a:off x="107504" y="938757"/>
            <a:ext cx="8928992" cy="369332"/>
          </a:xfrm>
          <a:prstGeom prst="rect">
            <a:avLst/>
          </a:prstGeom>
          <a:noFill/>
          <a:ln w="19050">
            <a:noFill/>
          </a:ln>
        </p:spPr>
        <p:txBody>
          <a:bodyPr wrap="square" rtlCol="0">
            <a:spAutoFit/>
          </a:bodyPr>
          <a:lstStyle/>
          <a:p>
            <a:r>
              <a:rPr kumimoji="1" lang="ja-JP" altLang="en-US" dirty="0">
                <a:latin typeface="Meiryo UI" pitchFamily="50" charset="-128"/>
                <a:ea typeface="Meiryo UI" pitchFamily="50" charset="-128"/>
                <a:cs typeface="Meiryo UI" pitchFamily="50" charset="-128"/>
              </a:rPr>
              <a:t>・港湾・海岸（損傷度推移）</a:t>
            </a:r>
          </a:p>
        </p:txBody>
      </p:sp>
      <p:graphicFrame>
        <p:nvGraphicFramePr>
          <p:cNvPr id="22" name="グラフ 21">
            <a:extLst>
              <a:ext uri="{FF2B5EF4-FFF2-40B4-BE49-F238E27FC236}">
                <a16:creationId xmlns:a16="http://schemas.microsoft.com/office/drawing/2014/main" id="{20B96D3A-27EE-4089-A7AF-75E08880F918}"/>
              </a:ext>
            </a:extLst>
          </p:cNvPr>
          <p:cNvGraphicFramePr/>
          <p:nvPr>
            <p:extLst>
              <p:ext uri="{D42A27DB-BD31-4B8C-83A1-F6EECF244321}">
                <p14:modId xmlns:p14="http://schemas.microsoft.com/office/powerpoint/2010/main" val="872040715"/>
              </p:ext>
            </p:extLst>
          </p:nvPr>
        </p:nvGraphicFramePr>
        <p:xfrm>
          <a:off x="10044608" y="1432241"/>
          <a:ext cx="2520280" cy="25360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表 2">
            <a:extLst>
              <a:ext uri="{FF2B5EF4-FFF2-40B4-BE49-F238E27FC236}">
                <a16:creationId xmlns:a16="http://schemas.microsoft.com/office/drawing/2014/main" id="{5D0883DE-85F5-47DC-B872-B6AF34AE0A45}"/>
              </a:ext>
            </a:extLst>
          </p:cNvPr>
          <p:cNvGraphicFramePr>
            <a:graphicFrameLocks noGrp="1"/>
          </p:cNvGraphicFramePr>
          <p:nvPr>
            <p:extLst>
              <p:ext uri="{D42A27DB-BD31-4B8C-83A1-F6EECF244321}">
                <p14:modId xmlns:p14="http://schemas.microsoft.com/office/powerpoint/2010/main" val="3077939728"/>
              </p:ext>
            </p:extLst>
          </p:nvPr>
        </p:nvGraphicFramePr>
        <p:xfrm>
          <a:off x="3440797" y="5064843"/>
          <a:ext cx="5108686" cy="1453870"/>
        </p:xfrm>
        <a:graphic>
          <a:graphicData uri="http://schemas.openxmlformats.org/drawingml/2006/table">
            <a:tbl>
              <a:tblPr firstRow="1" firstCol="1" bandRow="1">
                <a:tableStyleId>{2D5ABB26-0587-4C30-8999-92F81FD0307C}</a:tableStyleId>
              </a:tblPr>
              <a:tblGrid>
                <a:gridCol w="919913">
                  <a:extLst>
                    <a:ext uri="{9D8B030D-6E8A-4147-A177-3AD203B41FA5}">
                      <a16:colId xmlns:a16="http://schemas.microsoft.com/office/drawing/2014/main" val="1313533433"/>
                    </a:ext>
                  </a:extLst>
                </a:gridCol>
                <a:gridCol w="4188773">
                  <a:extLst>
                    <a:ext uri="{9D8B030D-6E8A-4147-A177-3AD203B41FA5}">
                      <a16:colId xmlns:a16="http://schemas.microsoft.com/office/drawing/2014/main" val="3116557122"/>
                    </a:ext>
                  </a:extLst>
                </a:gridCol>
              </a:tblGrid>
              <a:tr h="290774">
                <a:tc>
                  <a:txBody>
                    <a:bodyPr/>
                    <a:lstStyle/>
                    <a:p>
                      <a:pPr algn="ctr">
                        <a:lnSpc>
                          <a:spcPts val="1200"/>
                        </a:lnSpc>
                      </a:pPr>
                      <a:r>
                        <a:rPr lang="ja-JP" altLang="en-US" sz="1100" kern="100" dirty="0">
                          <a:effectLst/>
                        </a:rPr>
                        <a:t>健全度</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116" marR="741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pPr>
                      <a:r>
                        <a:rPr lang="ja-JP" altLang="en-US" sz="1100" kern="100" dirty="0">
                          <a:effectLst/>
                        </a:rPr>
                        <a:t>健全度</a:t>
                      </a:r>
                      <a:r>
                        <a:rPr lang="ja-JP" sz="1100" kern="100" dirty="0">
                          <a:effectLst/>
                        </a:rPr>
                        <a:t>の評価基準</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116" marR="741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675868"/>
                  </a:ext>
                </a:extLst>
              </a:tr>
              <a:tr h="290774">
                <a:tc>
                  <a:txBody>
                    <a:bodyPr/>
                    <a:lstStyle/>
                    <a:p>
                      <a:pPr algn="ctr">
                        <a:lnSpc>
                          <a:spcPts val="1200"/>
                        </a:lnSpc>
                      </a:pPr>
                      <a:r>
                        <a:rPr lang="ja-JP" sz="1100" kern="100" dirty="0">
                          <a:effectLst/>
                        </a:rPr>
                        <a:t>Ａ</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116" marR="741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200"/>
                        </a:lnSpc>
                      </a:pPr>
                      <a:r>
                        <a:rPr lang="ja-JP" sz="1100" kern="100" dirty="0">
                          <a:effectLst/>
                        </a:rPr>
                        <a:t>施設の性能が相当低下している状態</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116" marR="741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7984277"/>
                  </a:ext>
                </a:extLst>
              </a:tr>
              <a:tr h="290774">
                <a:tc>
                  <a:txBody>
                    <a:bodyPr/>
                    <a:lstStyle/>
                    <a:p>
                      <a:pPr algn="ctr">
                        <a:lnSpc>
                          <a:spcPts val="1200"/>
                        </a:lnSpc>
                      </a:pPr>
                      <a:r>
                        <a:rPr lang="ja-JP" sz="1100" kern="100" dirty="0">
                          <a:effectLst/>
                        </a:rPr>
                        <a:t>Ｂ</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116" marR="741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200"/>
                        </a:lnSpc>
                      </a:pPr>
                      <a:r>
                        <a:rPr lang="ja-JP" sz="1100" kern="100" dirty="0">
                          <a:effectLst/>
                        </a:rPr>
                        <a:t>施設の性能が低下している状態</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116" marR="741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9340799"/>
                  </a:ext>
                </a:extLst>
              </a:tr>
              <a:tr h="290774">
                <a:tc>
                  <a:txBody>
                    <a:bodyPr/>
                    <a:lstStyle/>
                    <a:p>
                      <a:pPr algn="ctr">
                        <a:lnSpc>
                          <a:spcPts val="1200"/>
                        </a:lnSpc>
                      </a:pPr>
                      <a:r>
                        <a:rPr lang="ja-JP" sz="1100" kern="100">
                          <a:effectLst/>
                        </a:rPr>
                        <a:t>Ｃ</a:t>
                      </a:r>
                      <a:endParaRPr lang="ja-JP" sz="11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74116" marR="741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200"/>
                        </a:lnSpc>
                      </a:pPr>
                      <a:r>
                        <a:rPr lang="ja-JP" sz="1100" kern="100">
                          <a:effectLst/>
                        </a:rPr>
                        <a:t>変状はあるが、施設の性能の低下がほとんど認められない状態</a:t>
                      </a:r>
                      <a:endParaRPr lang="ja-JP" sz="11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74116" marR="741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3926515"/>
                  </a:ext>
                </a:extLst>
              </a:tr>
              <a:tr h="290774">
                <a:tc>
                  <a:txBody>
                    <a:bodyPr/>
                    <a:lstStyle/>
                    <a:p>
                      <a:pPr algn="ctr">
                        <a:lnSpc>
                          <a:spcPts val="1200"/>
                        </a:lnSpc>
                      </a:pPr>
                      <a:r>
                        <a:rPr lang="ja-JP" sz="1100" kern="100" dirty="0">
                          <a:effectLst/>
                        </a:rPr>
                        <a:t>Ｄ</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116" marR="741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200"/>
                        </a:lnSpc>
                      </a:pPr>
                      <a:r>
                        <a:rPr lang="ja-JP" sz="1100" kern="100" dirty="0">
                          <a:effectLst/>
                        </a:rPr>
                        <a:t>変状は認められず、施設の性能が十分に保持されている状態</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116" marR="741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0563901"/>
                  </a:ext>
                </a:extLst>
              </a:tr>
            </a:tbl>
          </a:graphicData>
        </a:graphic>
      </p:graphicFrame>
      <p:graphicFrame>
        <p:nvGraphicFramePr>
          <p:cNvPr id="8" name="グラフ 7">
            <a:extLst>
              <a:ext uri="{FF2B5EF4-FFF2-40B4-BE49-F238E27FC236}">
                <a16:creationId xmlns:a16="http://schemas.microsoft.com/office/drawing/2014/main" id="{63CA6914-4AAA-4D09-BBCA-98743F21046C}"/>
              </a:ext>
            </a:extLst>
          </p:cNvPr>
          <p:cNvGraphicFramePr/>
          <p:nvPr>
            <p:extLst>
              <p:ext uri="{D42A27DB-BD31-4B8C-83A1-F6EECF244321}">
                <p14:modId xmlns:p14="http://schemas.microsoft.com/office/powerpoint/2010/main" val="459702471"/>
              </p:ext>
            </p:extLst>
          </p:nvPr>
        </p:nvGraphicFramePr>
        <p:xfrm>
          <a:off x="6569000" y="1337977"/>
          <a:ext cx="2520280" cy="2914950"/>
        </p:xfrm>
        <a:graphic>
          <a:graphicData uri="http://schemas.openxmlformats.org/drawingml/2006/chart">
            <c:chart xmlns:c="http://schemas.openxmlformats.org/drawingml/2006/chart" xmlns:r="http://schemas.openxmlformats.org/officeDocument/2006/relationships" r:id="rId4"/>
          </a:graphicData>
        </a:graphic>
      </p:graphicFrame>
      <p:sp>
        <p:nvSpPr>
          <p:cNvPr id="15" name="テキスト ボックス 14">
            <a:extLst>
              <a:ext uri="{FF2B5EF4-FFF2-40B4-BE49-F238E27FC236}">
                <a16:creationId xmlns:a16="http://schemas.microsoft.com/office/drawing/2014/main" id="{526B38C1-4B7E-4885-A5D0-53F0BBCE2A57}"/>
              </a:ext>
            </a:extLst>
          </p:cNvPr>
          <p:cNvSpPr txBox="1"/>
          <p:nvPr/>
        </p:nvSpPr>
        <p:spPr>
          <a:xfrm>
            <a:off x="9857184" y="5064842"/>
            <a:ext cx="6348714" cy="923330"/>
          </a:xfrm>
          <a:prstGeom prst="rect">
            <a:avLst/>
          </a:prstGeom>
          <a:noFill/>
        </p:spPr>
        <p:txBody>
          <a:bodyPr wrap="square">
            <a:spAutoFit/>
          </a:bodyPr>
          <a:lstStyle/>
          <a:p>
            <a:r>
              <a:rPr lang="en-US" altLang="ja-JP" sz="1800" b="0" i="0" u="none" strike="noStrike" baseline="0" dirty="0">
                <a:solidFill>
                  <a:srgbClr val="000000"/>
                </a:solidFill>
                <a:latin typeface="游ゴシック" panose="020B0400000000000000" pitchFamily="50" charset="-128"/>
                <a:ea typeface="游ゴシック" panose="020B0400000000000000" pitchFamily="50" charset="-128"/>
              </a:rPr>
              <a:t> 	D	C	B	A	</a:t>
            </a:r>
          </a:p>
          <a:p>
            <a:r>
              <a:rPr lang="pt-BR" altLang="ja-JP" sz="1800" b="0" i="0" u="none" strike="noStrike" baseline="0" dirty="0">
                <a:solidFill>
                  <a:srgbClr val="000000"/>
                </a:solidFill>
                <a:latin typeface="游ゴシック" panose="020B0400000000000000" pitchFamily="50" charset="-128"/>
                <a:ea typeface="游ゴシック" panose="020B0400000000000000" pitchFamily="50" charset="-128"/>
              </a:rPr>
              <a:t>H27	84	39	5	3	</a:t>
            </a:r>
          </a:p>
          <a:p>
            <a:r>
              <a:rPr lang="pt-BR" altLang="ja-JP" sz="1800" b="0" i="0" u="none" strike="noStrike" baseline="0" dirty="0">
                <a:solidFill>
                  <a:srgbClr val="000000"/>
                </a:solidFill>
                <a:latin typeface="游ゴシック" panose="020B0400000000000000" pitchFamily="50" charset="-128"/>
                <a:ea typeface="游ゴシック" panose="020B0400000000000000" pitchFamily="50" charset="-128"/>
              </a:rPr>
              <a:t>R4	10	96	16	9	</a:t>
            </a:r>
          </a:p>
        </p:txBody>
      </p:sp>
      <p:graphicFrame>
        <p:nvGraphicFramePr>
          <p:cNvPr id="12" name="表 12">
            <a:extLst>
              <a:ext uri="{FF2B5EF4-FFF2-40B4-BE49-F238E27FC236}">
                <a16:creationId xmlns:a16="http://schemas.microsoft.com/office/drawing/2014/main" id="{6133002E-F12A-43BC-8726-385ED3FCEFF7}"/>
              </a:ext>
            </a:extLst>
          </p:cNvPr>
          <p:cNvGraphicFramePr>
            <a:graphicFrameLocks noGrp="1"/>
          </p:cNvGraphicFramePr>
          <p:nvPr>
            <p:extLst>
              <p:ext uri="{D42A27DB-BD31-4B8C-83A1-F6EECF244321}">
                <p14:modId xmlns:p14="http://schemas.microsoft.com/office/powerpoint/2010/main" val="327579920"/>
              </p:ext>
            </p:extLst>
          </p:nvPr>
        </p:nvGraphicFramePr>
        <p:xfrm>
          <a:off x="6789693" y="7082197"/>
          <a:ext cx="1725725" cy="640080"/>
        </p:xfrm>
        <a:graphic>
          <a:graphicData uri="http://schemas.openxmlformats.org/drawingml/2006/table">
            <a:tbl>
              <a:tblPr firstRow="1" bandRow="1">
                <a:tableStyleId>{5C22544A-7EE6-4342-B048-85BDC9FD1C3A}</a:tableStyleId>
              </a:tblPr>
              <a:tblGrid>
                <a:gridCol w="345145">
                  <a:extLst>
                    <a:ext uri="{9D8B030D-6E8A-4147-A177-3AD203B41FA5}">
                      <a16:colId xmlns:a16="http://schemas.microsoft.com/office/drawing/2014/main" val="3309025897"/>
                    </a:ext>
                  </a:extLst>
                </a:gridCol>
                <a:gridCol w="345145">
                  <a:extLst>
                    <a:ext uri="{9D8B030D-6E8A-4147-A177-3AD203B41FA5}">
                      <a16:colId xmlns:a16="http://schemas.microsoft.com/office/drawing/2014/main" val="3350190789"/>
                    </a:ext>
                  </a:extLst>
                </a:gridCol>
                <a:gridCol w="345145">
                  <a:extLst>
                    <a:ext uri="{9D8B030D-6E8A-4147-A177-3AD203B41FA5}">
                      <a16:colId xmlns:a16="http://schemas.microsoft.com/office/drawing/2014/main" val="576424878"/>
                    </a:ext>
                  </a:extLst>
                </a:gridCol>
                <a:gridCol w="345145">
                  <a:extLst>
                    <a:ext uri="{9D8B030D-6E8A-4147-A177-3AD203B41FA5}">
                      <a16:colId xmlns:a16="http://schemas.microsoft.com/office/drawing/2014/main" val="2677216799"/>
                    </a:ext>
                  </a:extLst>
                </a:gridCol>
                <a:gridCol w="345145">
                  <a:extLst>
                    <a:ext uri="{9D8B030D-6E8A-4147-A177-3AD203B41FA5}">
                      <a16:colId xmlns:a16="http://schemas.microsoft.com/office/drawing/2014/main" val="3080899886"/>
                    </a:ext>
                  </a:extLst>
                </a:gridCol>
              </a:tblGrid>
              <a:tr h="185420">
                <a:tc>
                  <a:txBody>
                    <a:bodyPr/>
                    <a:lstStyle/>
                    <a:p>
                      <a:pPr algn="ctr"/>
                      <a:endParaRPr kumimoji="1" lang="ja-JP" altLang="en-US" sz="1100" dirty="0"/>
                    </a:p>
                  </a:txBody>
                  <a:tcPr marL="45720" marR="45720" marT="22860" marB="22860"/>
                </a:tc>
                <a:tc>
                  <a:txBody>
                    <a:bodyPr/>
                    <a:lstStyle/>
                    <a:p>
                      <a:pPr algn="ctr"/>
                      <a:r>
                        <a:rPr kumimoji="1" lang="en-US" altLang="ja-JP" sz="1100" dirty="0"/>
                        <a:t>A</a:t>
                      </a:r>
                      <a:endParaRPr kumimoji="1" lang="ja-JP" altLang="en-US" sz="1100" dirty="0"/>
                    </a:p>
                  </a:txBody>
                  <a:tcPr marL="45720" marR="45720" marT="22860" marB="22860"/>
                </a:tc>
                <a:tc>
                  <a:txBody>
                    <a:bodyPr/>
                    <a:lstStyle/>
                    <a:p>
                      <a:pPr algn="ctr"/>
                      <a:r>
                        <a:rPr kumimoji="1" lang="en-US" altLang="ja-JP" sz="1100" dirty="0"/>
                        <a:t>B</a:t>
                      </a:r>
                      <a:endParaRPr kumimoji="1" lang="ja-JP" altLang="en-US" sz="1100" dirty="0"/>
                    </a:p>
                  </a:txBody>
                  <a:tcPr marL="45720" marR="45720" marT="22860" marB="22860"/>
                </a:tc>
                <a:tc>
                  <a:txBody>
                    <a:bodyPr/>
                    <a:lstStyle/>
                    <a:p>
                      <a:pPr algn="ctr"/>
                      <a:r>
                        <a:rPr kumimoji="1" lang="en-US" altLang="ja-JP" sz="1100" dirty="0"/>
                        <a:t>C</a:t>
                      </a:r>
                      <a:endParaRPr kumimoji="1" lang="ja-JP" altLang="en-US" sz="1100" dirty="0"/>
                    </a:p>
                  </a:txBody>
                  <a:tcPr marL="45720" marR="45720" marT="22860" marB="22860"/>
                </a:tc>
                <a:tc>
                  <a:txBody>
                    <a:bodyPr/>
                    <a:lstStyle/>
                    <a:p>
                      <a:pPr algn="ctr"/>
                      <a:r>
                        <a:rPr kumimoji="1" lang="en-US" altLang="ja-JP" sz="1100" dirty="0"/>
                        <a:t>D</a:t>
                      </a:r>
                      <a:endParaRPr kumimoji="1" lang="ja-JP" altLang="en-US" sz="1100" dirty="0"/>
                    </a:p>
                  </a:txBody>
                  <a:tcPr marL="45720" marR="45720" marT="22860" marB="22860"/>
                </a:tc>
                <a:extLst>
                  <a:ext uri="{0D108BD9-81ED-4DB2-BD59-A6C34878D82A}">
                    <a16:rowId xmlns:a16="http://schemas.microsoft.com/office/drawing/2014/main" val="2667429585"/>
                  </a:ext>
                </a:extLst>
              </a:tr>
              <a:tr h="185420">
                <a:tc>
                  <a:txBody>
                    <a:bodyPr/>
                    <a:lstStyle/>
                    <a:p>
                      <a:pPr algn="ctr"/>
                      <a:r>
                        <a:rPr kumimoji="1" lang="en-US" altLang="ja-JP" sz="1100" dirty="0"/>
                        <a:t>H27</a:t>
                      </a:r>
                      <a:endParaRPr kumimoji="1" lang="ja-JP" altLang="en-US" sz="1100" dirty="0"/>
                    </a:p>
                  </a:txBody>
                  <a:tcPr marL="45720" marR="45720" marT="22860" marB="22860"/>
                </a:tc>
                <a:tc>
                  <a:txBody>
                    <a:bodyPr/>
                    <a:lstStyle/>
                    <a:p>
                      <a:pPr algn="ctr"/>
                      <a:r>
                        <a:rPr kumimoji="1" lang="en-US" altLang="ja-JP" sz="1100" dirty="0"/>
                        <a:t>3</a:t>
                      </a:r>
                      <a:endParaRPr kumimoji="1" lang="ja-JP" altLang="en-US" sz="1100" dirty="0"/>
                    </a:p>
                  </a:txBody>
                  <a:tcPr marL="45720" marR="45720" marT="22860" marB="22860"/>
                </a:tc>
                <a:tc>
                  <a:txBody>
                    <a:bodyPr/>
                    <a:lstStyle/>
                    <a:p>
                      <a:pPr algn="ctr"/>
                      <a:r>
                        <a:rPr kumimoji="1" lang="en-US" altLang="ja-JP" sz="1100" dirty="0"/>
                        <a:t>5</a:t>
                      </a:r>
                      <a:endParaRPr kumimoji="1" lang="ja-JP" altLang="en-US" sz="1100" dirty="0"/>
                    </a:p>
                  </a:txBody>
                  <a:tcPr marL="45720" marR="45720" marT="22860" marB="22860"/>
                </a:tc>
                <a:tc>
                  <a:txBody>
                    <a:bodyPr/>
                    <a:lstStyle/>
                    <a:p>
                      <a:pPr algn="ctr"/>
                      <a:r>
                        <a:rPr kumimoji="1" lang="en-US" altLang="ja-JP" sz="1100" dirty="0"/>
                        <a:t>39</a:t>
                      </a:r>
                      <a:endParaRPr kumimoji="1" lang="ja-JP" altLang="en-US" sz="1100" dirty="0"/>
                    </a:p>
                  </a:txBody>
                  <a:tcPr marL="45720" marR="45720" marT="22860" marB="22860"/>
                </a:tc>
                <a:tc>
                  <a:txBody>
                    <a:bodyPr/>
                    <a:lstStyle/>
                    <a:p>
                      <a:pPr algn="ctr"/>
                      <a:r>
                        <a:rPr kumimoji="1" lang="en-US" altLang="ja-JP" sz="1100" dirty="0"/>
                        <a:t>84</a:t>
                      </a:r>
                      <a:endParaRPr kumimoji="1" lang="ja-JP" altLang="en-US" sz="1100" dirty="0"/>
                    </a:p>
                  </a:txBody>
                  <a:tcPr marL="45720" marR="45720" marT="22860" marB="22860"/>
                </a:tc>
                <a:extLst>
                  <a:ext uri="{0D108BD9-81ED-4DB2-BD59-A6C34878D82A}">
                    <a16:rowId xmlns:a16="http://schemas.microsoft.com/office/drawing/2014/main" val="1929036552"/>
                  </a:ext>
                </a:extLst>
              </a:tr>
              <a:tr h="185420">
                <a:tc>
                  <a:txBody>
                    <a:bodyPr/>
                    <a:lstStyle/>
                    <a:p>
                      <a:pPr algn="ctr"/>
                      <a:r>
                        <a:rPr kumimoji="1" lang="en-US" altLang="ja-JP" sz="1100" dirty="0"/>
                        <a:t>R4</a:t>
                      </a:r>
                      <a:endParaRPr kumimoji="1" lang="ja-JP" altLang="en-US" sz="1100" dirty="0"/>
                    </a:p>
                  </a:txBody>
                  <a:tcPr marL="45720" marR="45720" marT="22860" marB="22860"/>
                </a:tc>
                <a:tc>
                  <a:txBody>
                    <a:bodyPr/>
                    <a:lstStyle/>
                    <a:p>
                      <a:pPr algn="ctr"/>
                      <a:r>
                        <a:rPr kumimoji="1" lang="en-US" altLang="ja-JP" sz="1100" dirty="0"/>
                        <a:t>9</a:t>
                      </a:r>
                      <a:endParaRPr kumimoji="1" lang="ja-JP" altLang="en-US" sz="1100" dirty="0"/>
                    </a:p>
                  </a:txBody>
                  <a:tcPr marL="45720" marR="45720" marT="22860" marB="22860"/>
                </a:tc>
                <a:tc>
                  <a:txBody>
                    <a:bodyPr/>
                    <a:lstStyle/>
                    <a:p>
                      <a:pPr algn="ctr"/>
                      <a:r>
                        <a:rPr kumimoji="1" lang="en-US" altLang="ja-JP" sz="1100" dirty="0"/>
                        <a:t>16</a:t>
                      </a:r>
                      <a:endParaRPr kumimoji="1" lang="ja-JP" altLang="en-US" sz="1100" dirty="0"/>
                    </a:p>
                  </a:txBody>
                  <a:tcPr marL="45720" marR="45720" marT="22860" marB="22860"/>
                </a:tc>
                <a:tc>
                  <a:txBody>
                    <a:bodyPr/>
                    <a:lstStyle/>
                    <a:p>
                      <a:pPr algn="ctr"/>
                      <a:r>
                        <a:rPr kumimoji="1" lang="en-US" altLang="ja-JP" sz="1100" dirty="0"/>
                        <a:t>96</a:t>
                      </a:r>
                      <a:endParaRPr kumimoji="1" lang="ja-JP" altLang="en-US" sz="1100" dirty="0"/>
                    </a:p>
                  </a:txBody>
                  <a:tcPr marL="45720" marR="45720" marT="22860" marB="22860"/>
                </a:tc>
                <a:tc>
                  <a:txBody>
                    <a:bodyPr/>
                    <a:lstStyle/>
                    <a:p>
                      <a:pPr algn="ctr"/>
                      <a:r>
                        <a:rPr kumimoji="1" lang="en-US" altLang="ja-JP" sz="1100" dirty="0"/>
                        <a:t>10</a:t>
                      </a:r>
                      <a:endParaRPr kumimoji="1" lang="ja-JP" altLang="en-US" sz="1100" dirty="0"/>
                    </a:p>
                  </a:txBody>
                  <a:tcPr marL="45720" marR="45720" marT="22860" marB="22860"/>
                </a:tc>
                <a:extLst>
                  <a:ext uri="{0D108BD9-81ED-4DB2-BD59-A6C34878D82A}">
                    <a16:rowId xmlns:a16="http://schemas.microsoft.com/office/drawing/2014/main" val="2575589516"/>
                  </a:ext>
                </a:extLst>
              </a:tr>
            </a:tbl>
          </a:graphicData>
        </a:graphic>
      </p:graphicFrame>
      <p:graphicFrame>
        <p:nvGraphicFramePr>
          <p:cNvPr id="19" name="表 12">
            <a:extLst>
              <a:ext uri="{FF2B5EF4-FFF2-40B4-BE49-F238E27FC236}">
                <a16:creationId xmlns:a16="http://schemas.microsoft.com/office/drawing/2014/main" id="{3644E766-AA20-4CCA-BF2E-D6F5E21A6FC9}"/>
              </a:ext>
            </a:extLst>
          </p:cNvPr>
          <p:cNvGraphicFramePr>
            <a:graphicFrameLocks noGrp="1"/>
          </p:cNvGraphicFramePr>
          <p:nvPr>
            <p:extLst>
              <p:ext uri="{D42A27DB-BD31-4B8C-83A1-F6EECF244321}">
                <p14:modId xmlns:p14="http://schemas.microsoft.com/office/powerpoint/2010/main" val="649359161"/>
              </p:ext>
            </p:extLst>
          </p:nvPr>
        </p:nvGraphicFramePr>
        <p:xfrm>
          <a:off x="4133318" y="7082197"/>
          <a:ext cx="1725725" cy="640080"/>
        </p:xfrm>
        <a:graphic>
          <a:graphicData uri="http://schemas.openxmlformats.org/drawingml/2006/table">
            <a:tbl>
              <a:tblPr firstRow="1" bandRow="1">
                <a:tableStyleId>{5C22544A-7EE6-4342-B048-85BDC9FD1C3A}</a:tableStyleId>
              </a:tblPr>
              <a:tblGrid>
                <a:gridCol w="345145">
                  <a:extLst>
                    <a:ext uri="{9D8B030D-6E8A-4147-A177-3AD203B41FA5}">
                      <a16:colId xmlns:a16="http://schemas.microsoft.com/office/drawing/2014/main" val="3309025897"/>
                    </a:ext>
                  </a:extLst>
                </a:gridCol>
                <a:gridCol w="345145">
                  <a:extLst>
                    <a:ext uri="{9D8B030D-6E8A-4147-A177-3AD203B41FA5}">
                      <a16:colId xmlns:a16="http://schemas.microsoft.com/office/drawing/2014/main" val="3350190789"/>
                    </a:ext>
                  </a:extLst>
                </a:gridCol>
                <a:gridCol w="345145">
                  <a:extLst>
                    <a:ext uri="{9D8B030D-6E8A-4147-A177-3AD203B41FA5}">
                      <a16:colId xmlns:a16="http://schemas.microsoft.com/office/drawing/2014/main" val="576424878"/>
                    </a:ext>
                  </a:extLst>
                </a:gridCol>
                <a:gridCol w="345145">
                  <a:extLst>
                    <a:ext uri="{9D8B030D-6E8A-4147-A177-3AD203B41FA5}">
                      <a16:colId xmlns:a16="http://schemas.microsoft.com/office/drawing/2014/main" val="2677216799"/>
                    </a:ext>
                  </a:extLst>
                </a:gridCol>
                <a:gridCol w="345145">
                  <a:extLst>
                    <a:ext uri="{9D8B030D-6E8A-4147-A177-3AD203B41FA5}">
                      <a16:colId xmlns:a16="http://schemas.microsoft.com/office/drawing/2014/main" val="3080899886"/>
                    </a:ext>
                  </a:extLst>
                </a:gridCol>
              </a:tblGrid>
              <a:tr h="185420">
                <a:tc>
                  <a:txBody>
                    <a:bodyPr/>
                    <a:lstStyle/>
                    <a:p>
                      <a:pPr algn="ctr"/>
                      <a:endParaRPr kumimoji="1" lang="ja-JP" altLang="en-US" sz="1100" dirty="0"/>
                    </a:p>
                  </a:txBody>
                  <a:tcPr marL="45720" marR="45720" marT="22860" marB="22860"/>
                </a:tc>
                <a:tc>
                  <a:txBody>
                    <a:bodyPr/>
                    <a:lstStyle/>
                    <a:p>
                      <a:pPr algn="ctr"/>
                      <a:r>
                        <a:rPr kumimoji="1" lang="en-US" altLang="ja-JP" sz="1100" dirty="0"/>
                        <a:t>A</a:t>
                      </a:r>
                      <a:endParaRPr kumimoji="1" lang="ja-JP" altLang="en-US" sz="1100" dirty="0"/>
                    </a:p>
                  </a:txBody>
                  <a:tcPr marL="45720" marR="45720" marT="22860" marB="22860"/>
                </a:tc>
                <a:tc>
                  <a:txBody>
                    <a:bodyPr/>
                    <a:lstStyle/>
                    <a:p>
                      <a:pPr algn="ctr"/>
                      <a:r>
                        <a:rPr kumimoji="1" lang="en-US" altLang="ja-JP" sz="1100" dirty="0"/>
                        <a:t>B</a:t>
                      </a:r>
                      <a:endParaRPr kumimoji="1" lang="ja-JP" altLang="en-US" sz="1100" dirty="0"/>
                    </a:p>
                  </a:txBody>
                  <a:tcPr marL="45720" marR="45720" marT="22860" marB="22860"/>
                </a:tc>
                <a:tc>
                  <a:txBody>
                    <a:bodyPr/>
                    <a:lstStyle/>
                    <a:p>
                      <a:pPr algn="ctr"/>
                      <a:r>
                        <a:rPr kumimoji="1" lang="en-US" altLang="ja-JP" sz="1100" dirty="0"/>
                        <a:t>C</a:t>
                      </a:r>
                      <a:endParaRPr kumimoji="1" lang="ja-JP" altLang="en-US" sz="1100" dirty="0"/>
                    </a:p>
                  </a:txBody>
                  <a:tcPr marL="45720" marR="45720" marT="22860" marB="22860"/>
                </a:tc>
                <a:tc>
                  <a:txBody>
                    <a:bodyPr/>
                    <a:lstStyle/>
                    <a:p>
                      <a:pPr algn="ctr"/>
                      <a:r>
                        <a:rPr kumimoji="1" lang="en-US" altLang="ja-JP" sz="1100" dirty="0"/>
                        <a:t>D</a:t>
                      </a:r>
                      <a:endParaRPr kumimoji="1" lang="ja-JP" altLang="en-US" sz="1100" dirty="0"/>
                    </a:p>
                  </a:txBody>
                  <a:tcPr marL="45720" marR="45720" marT="22860" marB="22860"/>
                </a:tc>
                <a:extLst>
                  <a:ext uri="{0D108BD9-81ED-4DB2-BD59-A6C34878D82A}">
                    <a16:rowId xmlns:a16="http://schemas.microsoft.com/office/drawing/2014/main" val="2667429585"/>
                  </a:ext>
                </a:extLst>
              </a:tr>
              <a:tr h="185420">
                <a:tc>
                  <a:txBody>
                    <a:bodyPr/>
                    <a:lstStyle/>
                    <a:p>
                      <a:pPr algn="ctr"/>
                      <a:r>
                        <a:rPr kumimoji="1" lang="en-US" altLang="ja-JP" sz="1100" dirty="0"/>
                        <a:t>H27</a:t>
                      </a:r>
                      <a:endParaRPr kumimoji="1" lang="ja-JP" altLang="en-US" sz="1100" dirty="0"/>
                    </a:p>
                  </a:txBody>
                  <a:tcPr marL="45720" marR="45720" marT="22860" marB="22860"/>
                </a:tc>
                <a:tc>
                  <a:txBody>
                    <a:bodyPr/>
                    <a:lstStyle/>
                    <a:p>
                      <a:pPr algn="ctr"/>
                      <a:r>
                        <a:rPr kumimoji="1" lang="en-US" altLang="ja-JP" sz="1100" dirty="0"/>
                        <a:t>1</a:t>
                      </a:r>
                      <a:endParaRPr kumimoji="1" lang="ja-JP" altLang="en-US" sz="1100" dirty="0"/>
                    </a:p>
                  </a:txBody>
                  <a:tcPr marL="45720" marR="45720" marT="22860" marB="22860"/>
                </a:tc>
                <a:tc>
                  <a:txBody>
                    <a:bodyPr/>
                    <a:lstStyle/>
                    <a:p>
                      <a:pPr algn="ctr"/>
                      <a:r>
                        <a:rPr kumimoji="1" lang="en-US" altLang="ja-JP" sz="1100" dirty="0"/>
                        <a:t>0</a:t>
                      </a:r>
                      <a:endParaRPr kumimoji="1" lang="ja-JP" altLang="en-US" sz="1100" dirty="0"/>
                    </a:p>
                  </a:txBody>
                  <a:tcPr marL="45720" marR="45720" marT="22860" marB="22860"/>
                </a:tc>
                <a:tc>
                  <a:txBody>
                    <a:bodyPr/>
                    <a:lstStyle/>
                    <a:p>
                      <a:pPr algn="ctr"/>
                      <a:r>
                        <a:rPr kumimoji="1" lang="en-US" altLang="ja-JP" sz="1100" dirty="0"/>
                        <a:t>34</a:t>
                      </a:r>
                      <a:endParaRPr kumimoji="1" lang="ja-JP" altLang="en-US" sz="1100" dirty="0"/>
                    </a:p>
                  </a:txBody>
                  <a:tcPr marL="45720" marR="45720" marT="22860" marB="22860"/>
                </a:tc>
                <a:tc>
                  <a:txBody>
                    <a:bodyPr/>
                    <a:lstStyle/>
                    <a:p>
                      <a:pPr algn="ctr"/>
                      <a:r>
                        <a:rPr kumimoji="1" lang="en-US" altLang="ja-JP" sz="1100" dirty="0"/>
                        <a:t>20</a:t>
                      </a:r>
                      <a:endParaRPr kumimoji="1" lang="ja-JP" altLang="en-US" sz="1100" dirty="0"/>
                    </a:p>
                  </a:txBody>
                  <a:tcPr marL="45720" marR="45720" marT="22860" marB="22860"/>
                </a:tc>
                <a:extLst>
                  <a:ext uri="{0D108BD9-81ED-4DB2-BD59-A6C34878D82A}">
                    <a16:rowId xmlns:a16="http://schemas.microsoft.com/office/drawing/2014/main" val="1929036552"/>
                  </a:ext>
                </a:extLst>
              </a:tr>
              <a:tr h="185420">
                <a:tc>
                  <a:txBody>
                    <a:bodyPr/>
                    <a:lstStyle/>
                    <a:p>
                      <a:pPr algn="ctr"/>
                      <a:r>
                        <a:rPr kumimoji="1" lang="en-US" altLang="ja-JP" sz="1100" dirty="0"/>
                        <a:t>R4</a:t>
                      </a:r>
                      <a:endParaRPr kumimoji="1" lang="ja-JP" altLang="en-US" sz="1100" dirty="0"/>
                    </a:p>
                  </a:txBody>
                  <a:tcPr marL="45720" marR="45720" marT="22860" marB="22860"/>
                </a:tc>
                <a:tc>
                  <a:txBody>
                    <a:bodyPr/>
                    <a:lstStyle/>
                    <a:p>
                      <a:pPr algn="ctr"/>
                      <a:r>
                        <a:rPr kumimoji="1" lang="en-US" altLang="ja-JP" sz="1100" dirty="0"/>
                        <a:t>2</a:t>
                      </a:r>
                      <a:endParaRPr kumimoji="1" lang="ja-JP" altLang="en-US" sz="1100" dirty="0"/>
                    </a:p>
                  </a:txBody>
                  <a:tcPr marL="45720" marR="45720" marT="22860" marB="22860"/>
                </a:tc>
                <a:tc>
                  <a:txBody>
                    <a:bodyPr/>
                    <a:lstStyle/>
                    <a:p>
                      <a:pPr algn="ctr"/>
                      <a:r>
                        <a:rPr kumimoji="1" lang="en-US" altLang="ja-JP" sz="1100" dirty="0"/>
                        <a:t>1</a:t>
                      </a:r>
                      <a:endParaRPr kumimoji="1" lang="ja-JP" altLang="en-US" sz="1100" dirty="0"/>
                    </a:p>
                  </a:txBody>
                  <a:tcPr marL="45720" marR="45720" marT="22860" marB="22860"/>
                </a:tc>
                <a:tc>
                  <a:txBody>
                    <a:bodyPr/>
                    <a:lstStyle/>
                    <a:p>
                      <a:pPr algn="ctr"/>
                      <a:r>
                        <a:rPr kumimoji="1" lang="en-US" altLang="ja-JP" sz="1100" dirty="0"/>
                        <a:t>39</a:t>
                      </a:r>
                      <a:endParaRPr kumimoji="1" lang="ja-JP" altLang="en-US" sz="1100" dirty="0"/>
                    </a:p>
                  </a:txBody>
                  <a:tcPr marL="45720" marR="45720" marT="22860" marB="22860"/>
                </a:tc>
                <a:tc>
                  <a:txBody>
                    <a:bodyPr/>
                    <a:lstStyle/>
                    <a:p>
                      <a:pPr algn="ctr"/>
                      <a:r>
                        <a:rPr kumimoji="1" lang="en-US" altLang="ja-JP" sz="1100" dirty="0"/>
                        <a:t>13</a:t>
                      </a:r>
                      <a:endParaRPr kumimoji="1" lang="ja-JP" altLang="en-US" sz="1100" dirty="0"/>
                    </a:p>
                  </a:txBody>
                  <a:tcPr marL="45720" marR="45720" marT="22860" marB="22860"/>
                </a:tc>
                <a:extLst>
                  <a:ext uri="{0D108BD9-81ED-4DB2-BD59-A6C34878D82A}">
                    <a16:rowId xmlns:a16="http://schemas.microsoft.com/office/drawing/2014/main" val="2575589516"/>
                  </a:ext>
                </a:extLst>
              </a:tr>
            </a:tbl>
          </a:graphicData>
        </a:graphic>
      </p:graphicFrame>
      <p:graphicFrame>
        <p:nvGraphicFramePr>
          <p:cNvPr id="20" name="グラフ 19">
            <a:extLst>
              <a:ext uri="{FF2B5EF4-FFF2-40B4-BE49-F238E27FC236}">
                <a16:creationId xmlns:a16="http://schemas.microsoft.com/office/drawing/2014/main" id="{77168169-D3BD-4809-B9BB-BA171DB45837}"/>
              </a:ext>
            </a:extLst>
          </p:cNvPr>
          <p:cNvGraphicFramePr/>
          <p:nvPr>
            <p:extLst>
              <p:ext uri="{D42A27DB-BD31-4B8C-83A1-F6EECF244321}">
                <p14:modId xmlns:p14="http://schemas.microsoft.com/office/powerpoint/2010/main" val="141433918"/>
              </p:ext>
            </p:extLst>
          </p:nvPr>
        </p:nvGraphicFramePr>
        <p:xfrm>
          <a:off x="3852188" y="1337977"/>
          <a:ext cx="2520280" cy="29149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表 12">
            <a:extLst>
              <a:ext uri="{FF2B5EF4-FFF2-40B4-BE49-F238E27FC236}">
                <a16:creationId xmlns:a16="http://schemas.microsoft.com/office/drawing/2014/main" id="{AC1BF5C8-43A7-40E9-953F-B3AC6C02AADA}"/>
              </a:ext>
            </a:extLst>
          </p:cNvPr>
          <p:cNvGraphicFramePr>
            <a:graphicFrameLocks noGrp="1"/>
          </p:cNvGraphicFramePr>
          <p:nvPr>
            <p:extLst>
              <p:ext uri="{D42A27DB-BD31-4B8C-83A1-F6EECF244321}">
                <p14:modId xmlns:p14="http://schemas.microsoft.com/office/powerpoint/2010/main" val="4022389784"/>
              </p:ext>
            </p:extLst>
          </p:nvPr>
        </p:nvGraphicFramePr>
        <p:xfrm>
          <a:off x="983913" y="7082197"/>
          <a:ext cx="2263216" cy="640080"/>
        </p:xfrm>
        <a:graphic>
          <a:graphicData uri="http://schemas.openxmlformats.org/drawingml/2006/table">
            <a:tbl>
              <a:tblPr firstRow="1" bandRow="1">
                <a:tableStyleId>{5C22544A-7EE6-4342-B048-85BDC9FD1C3A}</a:tableStyleId>
              </a:tblPr>
              <a:tblGrid>
                <a:gridCol w="390743">
                  <a:extLst>
                    <a:ext uri="{9D8B030D-6E8A-4147-A177-3AD203B41FA5}">
                      <a16:colId xmlns:a16="http://schemas.microsoft.com/office/drawing/2014/main" val="3309025897"/>
                    </a:ext>
                  </a:extLst>
                </a:gridCol>
                <a:gridCol w="301766">
                  <a:extLst>
                    <a:ext uri="{9D8B030D-6E8A-4147-A177-3AD203B41FA5}">
                      <a16:colId xmlns:a16="http://schemas.microsoft.com/office/drawing/2014/main" val="3350190789"/>
                    </a:ext>
                  </a:extLst>
                </a:gridCol>
                <a:gridCol w="301766">
                  <a:extLst>
                    <a:ext uri="{9D8B030D-6E8A-4147-A177-3AD203B41FA5}">
                      <a16:colId xmlns:a16="http://schemas.microsoft.com/office/drawing/2014/main" val="576424878"/>
                    </a:ext>
                  </a:extLst>
                </a:gridCol>
                <a:gridCol w="301766">
                  <a:extLst>
                    <a:ext uri="{9D8B030D-6E8A-4147-A177-3AD203B41FA5}">
                      <a16:colId xmlns:a16="http://schemas.microsoft.com/office/drawing/2014/main" val="2677216799"/>
                    </a:ext>
                  </a:extLst>
                </a:gridCol>
                <a:gridCol w="301766">
                  <a:extLst>
                    <a:ext uri="{9D8B030D-6E8A-4147-A177-3AD203B41FA5}">
                      <a16:colId xmlns:a16="http://schemas.microsoft.com/office/drawing/2014/main" val="3080899886"/>
                    </a:ext>
                  </a:extLst>
                </a:gridCol>
                <a:gridCol w="665409">
                  <a:extLst>
                    <a:ext uri="{9D8B030D-6E8A-4147-A177-3AD203B41FA5}">
                      <a16:colId xmlns:a16="http://schemas.microsoft.com/office/drawing/2014/main" val="493171892"/>
                    </a:ext>
                  </a:extLst>
                </a:gridCol>
              </a:tblGrid>
              <a:tr h="185420">
                <a:tc>
                  <a:txBody>
                    <a:bodyPr/>
                    <a:lstStyle/>
                    <a:p>
                      <a:pPr algn="ctr"/>
                      <a:endParaRPr kumimoji="1" lang="ja-JP" altLang="en-US" sz="1100" dirty="0"/>
                    </a:p>
                  </a:txBody>
                  <a:tcPr marL="45720" marR="45720" marT="22860" marB="22860"/>
                </a:tc>
                <a:tc>
                  <a:txBody>
                    <a:bodyPr/>
                    <a:lstStyle/>
                    <a:p>
                      <a:pPr algn="ctr"/>
                      <a:r>
                        <a:rPr kumimoji="1" lang="en-US" altLang="ja-JP" sz="1100" dirty="0"/>
                        <a:t>A</a:t>
                      </a:r>
                      <a:endParaRPr kumimoji="1" lang="ja-JP" altLang="en-US" sz="1100" dirty="0"/>
                    </a:p>
                  </a:txBody>
                  <a:tcPr marL="45720" marR="45720" marT="22860" marB="22860"/>
                </a:tc>
                <a:tc>
                  <a:txBody>
                    <a:bodyPr/>
                    <a:lstStyle/>
                    <a:p>
                      <a:pPr algn="ctr"/>
                      <a:r>
                        <a:rPr kumimoji="1" lang="en-US" altLang="ja-JP" sz="1100" dirty="0"/>
                        <a:t>B</a:t>
                      </a:r>
                      <a:endParaRPr kumimoji="1" lang="ja-JP" altLang="en-US" sz="1100" dirty="0"/>
                    </a:p>
                  </a:txBody>
                  <a:tcPr marL="45720" marR="45720" marT="22860" marB="22860"/>
                </a:tc>
                <a:tc>
                  <a:txBody>
                    <a:bodyPr/>
                    <a:lstStyle/>
                    <a:p>
                      <a:pPr algn="ctr"/>
                      <a:r>
                        <a:rPr kumimoji="1" lang="en-US" altLang="ja-JP" sz="1100" dirty="0"/>
                        <a:t>C</a:t>
                      </a:r>
                      <a:endParaRPr kumimoji="1" lang="ja-JP" altLang="en-US" sz="1100" dirty="0"/>
                    </a:p>
                  </a:txBody>
                  <a:tcPr marL="45720" marR="45720" marT="22860" marB="22860"/>
                </a:tc>
                <a:tc>
                  <a:txBody>
                    <a:bodyPr/>
                    <a:lstStyle/>
                    <a:p>
                      <a:pPr algn="ctr"/>
                      <a:r>
                        <a:rPr kumimoji="1" lang="en-US" altLang="ja-JP" sz="1100" dirty="0"/>
                        <a:t>D</a:t>
                      </a:r>
                      <a:endParaRPr kumimoji="1" lang="ja-JP" altLang="en-US" sz="1100" dirty="0"/>
                    </a:p>
                  </a:txBody>
                  <a:tcPr marL="45720" marR="45720" marT="22860" marB="22860"/>
                </a:tc>
                <a:tc>
                  <a:txBody>
                    <a:bodyPr/>
                    <a:lstStyle/>
                    <a:p>
                      <a:pPr algn="ctr"/>
                      <a:r>
                        <a:rPr kumimoji="1" lang="ja-JP" altLang="en-US" sz="1100" dirty="0"/>
                        <a:t>備考</a:t>
                      </a:r>
                    </a:p>
                  </a:txBody>
                  <a:tcPr marL="45720" marR="45720" marT="22860" marB="22860"/>
                </a:tc>
                <a:extLst>
                  <a:ext uri="{0D108BD9-81ED-4DB2-BD59-A6C34878D82A}">
                    <a16:rowId xmlns:a16="http://schemas.microsoft.com/office/drawing/2014/main" val="2667429585"/>
                  </a:ext>
                </a:extLst>
              </a:tr>
              <a:tr h="185420">
                <a:tc>
                  <a:txBody>
                    <a:bodyPr/>
                    <a:lstStyle/>
                    <a:p>
                      <a:pPr algn="ctr"/>
                      <a:r>
                        <a:rPr kumimoji="1" lang="en-US" altLang="ja-JP" sz="1100" dirty="0"/>
                        <a:t>H27</a:t>
                      </a:r>
                      <a:endParaRPr kumimoji="1" lang="ja-JP" altLang="en-US" sz="1100" dirty="0"/>
                    </a:p>
                  </a:txBody>
                  <a:tcPr marL="45720" marR="45720" marT="22860" marB="22860"/>
                </a:tc>
                <a:tc>
                  <a:txBody>
                    <a:bodyPr/>
                    <a:lstStyle/>
                    <a:p>
                      <a:pPr algn="ctr"/>
                      <a:r>
                        <a:rPr kumimoji="1" lang="en-US" altLang="ja-JP" sz="1100" dirty="0"/>
                        <a:t>17</a:t>
                      </a:r>
                      <a:endParaRPr kumimoji="1" lang="ja-JP" altLang="en-US" sz="1100" dirty="0"/>
                    </a:p>
                  </a:txBody>
                  <a:tcPr marL="45720" marR="45720" marT="22860" marB="22860"/>
                </a:tc>
                <a:tc>
                  <a:txBody>
                    <a:bodyPr/>
                    <a:lstStyle/>
                    <a:p>
                      <a:pPr algn="ctr"/>
                      <a:r>
                        <a:rPr kumimoji="1" lang="en-US" altLang="ja-JP" sz="1100" dirty="0"/>
                        <a:t>9</a:t>
                      </a:r>
                      <a:endParaRPr kumimoji="1" lang="ja-JP" altLang="en-US" sz="1100" dirty="0"/>
                    </a:p>
                  </a:txBody>
                  <a:tcPr marL="45720" marR="45720" marT="22860" marB="22860"/>
                </a:tc>
                <a:tc>
                  <a:txBody>
                    <a:bodyPr/>
                    <a:lstStyle/>
                    <a:p>
                      <a:pPr algn="ctr"/>
                      <a:r>
                        <a:rPr kumimoji="1" lang="en-US" altLang="ja-JP" sz="1100" dirty="0"/>
                        <a:t>51</a:t>
                      </a:r>
                      <a:endParaRPr kumimoji="1" lang="ja-JP" altLang="en-US" sz="1100" dirty="0"/>
                    </a:p>
                  </a:txBody>
                  <a:tcPr marL="45720" marR="45720" marT="22860" marB="22860"/>
                </a:tc>
                <a:tc>
                  <a:txBody>
                    <a:bodyPr/>
                    <a:lstStyle/>
                    <a:p>
                      <a:pPr algn="ctr"/>
                      <a:r>
                        <a:rPr kumimoji="1" lang="en-US" altLang="ja-JP" sz="1100" dirty="0"/>
                        <a:t>27</a:t>
                      </a:r>
                      <a:endParaRPr kumimoji="1" lang="ja-JP" altLang="en-US" sz="1100" dirty="0"/>
                    </a:p>
                  </a:txBody>
                  <a:tcPr marL="45720" marR="45720" marT="22860" marB="22860"/>
                </a:tc>
                <a:tc rowSpan="2">
                  <a:txBody>
                    <a:bodyPr/>
                    <a:lstStyle/>
                    <a:p>
                      <a:pPr algn="ctr"/>
                      <a:r>
                        <a:rPr kumimoji="1" lang="ja-JP" altLang="en-US" sz="1100" dirty="0"/>
                        <a:t>３施設補修完了</a:t>
                      </a:r>
                    </a:p>
                  </a:txBody>
                  <a:tcPr marL="45720" marR="45720" marT="22860" marB="22860"/>
                </a:tc>
                <a:extLst>
                  <a:ext uri="{0D108BD9-81ED-4DB2-BD59-A6C34878D82A}">
                    <a16:rowId xmlns:a16="http://schemas.microsoft.com/office/drawing/2014/main" val="1929036552"/>
                  </a:ext>
                </a:extLst>
              </a:tr>
              <a:tr h="185420">
                <a:tc>
                  <a:txBody>
                    <a:bodyPr/>
                    <a:lstStyle/>
                    <a:p>
                      <a:pPr algn="ctr"/>
                      <a:r>
                        <a:rPr kumimoji="1" lang="en-US" altLang="ja-JP" sz="1100" dirty="0"/>
                        <a:t>R4</a:t>
                      </a:r>
                      <a:endParaRPr kumimoji="1" lang="ja-JP" altLang="en-US" sz="1100" dirty="0"/>
                    </a:p>
                  </a:txBody>
                  <a:tcPr marL="45720" marR="45720" marT="22860" marB="22860"/>
                </a:tc>
                <a:tc>
                  <a:txBody>
                    <a:bodyPr/>
                    <a:lstStyle/>
                    <a:p>
                      <a:pPr algn="ctr"/>
                      <a:r>
                        <a:rPr kumimoji="1" lang="en-US" altLang="ja-JP" sz="1100" dirty="0"/>
                        <a:t>22</a:t>
                      </a:r>
                      <a:endParaRPr kumimoji="1" lang="ja-JP" altLang="en-US" sz="1100" dirty="0"/>
                    </a:p>
                  </a:txBody>
                  <a:tcPr marL="45720" marR="45720" marT="22860" marB="22860"/>
                </a:tc>
                <a:tc>
                  <a:txBody>
                    <a:bodyPr/>
                    <a:lstStyle/>
                    <a:p>
                      <a:pPr algn="ctr"/>
                      <a:r>
                        <a:rPr kumimoji="1" lang="en-US" altLang="ja-JP" sz="1100" dirty="0"/>
                        <a:t>16</a:t>
                      </a:r>
                      <a:endParaRPr kumimoji="1" lang="ja-JP" altLang="en-US" sz="1100" dirty="0"/>
                    </a:p>
                  </a:txBody>
                  <a:tcPr marL="45720" marR="45720" marT="22860" marB="22860"/>
                </a:tc>
                <a:tc>
                  <a:txBody>
                    <a:bodyPr/>
                    <a:lstStyle/>
                    <a:p>
                      <a:pPr algn="ctr"/>
                      <a:r>
                        <a:rPr kumimoji="1" lang="en-US" altLang="ja-JP" sz="1100" dirty="0"/>
                        <a:t>37</a:t>
                      </a:r>
                      <a:endParaRPr kumimoji="1" lang="ja-JP" altLang="en-US" sz="1100" dirty="0"/>
                    </a:p>
                  </a:txBody>
                  <a:tcPr marL="45720" marR="45720" marT="22860" marB="22860"/>
                </a:tc>
                <a:tc>
                  <a:txBody>
                    <a:bodyPr/>
                    <a:lstStyle/>
                    <a:p>
                      <a:pPr algn="ctr"/>
                      <a:r>
                        <a:rPr kumimoji="1" lang="en-US" altLang="ja-JP" sz="1100" dirty="0"/>
                        <a:t>29</a:t>
                      </a:r>
                      <a:endParaRPr kumimoji="1" lang="ja-JP" altLang="en-US" sz="1100" dirty="0"/>
                    </a:p>
                  </a:txBody>
                  <a:tcPr marL="45720" marR="45720" marT="22860" marB="22860"/>
                </a:tc>
                <a:tc vMerge="1">
                  <a:txBody>
                    <a:bodyPr/>
                    <a:lstStyle/>
                    <a:p>
                      <a:pPr algn="ctr"/>
                      <a:endParaRPr kumimoji="1" lang="ja-JP" altLang="en-US" sz="1100" dirty="0"/>
                    </a:p>
                  </a:txBody>
                  <a:tcPr marL="45720" marR="45720" marT="22860" marB="22860"/>
                </a:tc>
                <a:extLst>
                  <a:ext uri="{0D108BD9-81ED-4DB2-BD59-A6C34878D82A}">
                    <a16:rowId xmlns:a16="http://schemas.microsoft.com/office/drawing/2014/main" val="2575589516"/>
                  </a:ext>
                </a:extLst>
              </a:tr>
            </a:tbl>
          </a:graphicData>
        </a:graphic>
      </p:graphicFrame>
      <p:graphicFrame>
        <p:nvGraphicFramePr>
          <p:cNvPr id="24" name="グラフ 23">
            <a:extLst>
              <a:ext uri="{FF2B5EF4-FFF2-40B4-BE49-F238E27FC236}">
                <a16:creationId xmlns:a16="http://schemas.microsoft.com/office/drawing/2014/main" id="{4E3B4A67-41B4-4BF3-9BF5-A7C08F715D57}"/>
              </a:ext>
            </a:extLst>
          </p:cNvPr>
          <p:cNvGraphicFramePr/>
          <p:nvPr>
            <p:extLst>
              <p:ext uri="{D42A27DB-BD31-4B8C-83A1-F6EECF244321}">
                <p14:modId xmlns:p14="http://schemas.microsoft.com/office/powerpoint/2010/main" val="1871770368"/>
              </p:ext>
            </p:extLst>
          </p:nvPr>
        </p:nvGraphicFramePr>
        <p:xfrm>
          <a:off x="251520" y="1337977"/>
          <a:ext cx="3600668" cy="2914950"/>
        </p:xfrm>
        <a:graphic>
          <a:graphicData uri="http://schemas.openxmlformats.org/drawingml/2006/chart">
            <c:chart xmlns:c="http://schemas.openxmlformats.org/drawingml/2006/chart" xmlns:r="http://schemas.openxmlformats.org/officeDocument/2006/relationships" r:id="rId6"/>
          </a:graphicData>
        </a:graphic>
      </p:graphicFrame>
      <p:cxnSp>
        <p:nvCxnSpPr>
          <p:cNvPr id="16" name="直線コネクタ 15">
            <a:extLst>
              <a:ext uri="{FF2B5EF4-FFF2-40B4-BE49-F238E27FC236}">
                <a16:creationId xmlns:a16="http://schemas.microsoft.com/office/drawing/2014/main" id="{F7F12B75-2653-44AE-B661-DB89912871A2}"/>
              </a:ext>
            </a:extLst>
          </p:cNvPr>
          <p:cNvCxnSpPr>
            <a:cxnSpLocks/>
          </p:cNvCxnSpPr>
          <p:nvPr/>
        </p:nvCxnSpPr>
        <p:spPr>
          <a:xfrm>
            <a:off x="3440797" y="5919243"/>
            <a:ext cx="5595699" cy="0"/>
          </a:xfrm>
          <a:prstGeom prst="line">
            <a:avLst/>
          </a:prstGeom>
          <a:ln w="31750">
            <a:solidFill>
              <a:srgbClr val="FF0066"/>
            </a:solidFill>
            <a:tailEnd type="none"/>
          </a:ln>
        </p:spPr>
        <p:style>
          <a:lnRef idx="1">
            <a:schemeClr val="dk1"/>
          </a:lnRef>
          <a:fillRef idx="0">
            <a:schemeClr val="dk1"/>
          </a:fillRef>
          <a:effectRef idx="0">
            <a:schemeClr val="dk1"/>
          </a:effectRef>
          <a:fontRef idx="minor">
            <a:schemeClr val="tx1"/>
          </a:fontRef>
        </p:style>
      </p:cxnSp>
      <p:cxnSp>
        <p:nvCxnSpPr>
          <p:cNvPr id="29" name="直線矢印コネクタ 28">
            <a:extLst>
              <a:ext uri="{FF2B5EF4-FFF2-40B4-BE49-F238E27FC236}">
                <a16:creationId xmlns:a16="http://schemas.microsoft.com/office/drawing/2014/main" id="{6360E56E-F0CE-41E3-B596-EF54F3540648}"/>
              </a:ext>
            </a:extLst>
          </p:cNvPr>
          <p:cNvCxnSpPr/>
          <p:nvPr/>
        </p:nvCxnSpPr>
        <p:spPr>
          <a:xfrm>
            <a:off x="9036496" y="5919243"/>
            <a:ext cx="0" cy="344705"/>
          </a:xfrm>
          <a:prstGeom prst="straightConnector1">
            <a:avLst/>
          </a:prstGeom>
          <a:ln w="31750">
            <a:solidFill>
              <a:srgbClr val="FF0066"/>
            </a:solidFill>
            <a:tailEnd type="triangle"/>
          </a:ln>
        </p:spPr>
        <p:style>
          <a:lnRef idx="1">
            <a:schemeClr val="dk1"/>
          </a:lnRef>
          <a:fillRef idx="0">
            <a:schemeClr val="dk1"/>
          </a:fillRef>
          <a:effectRef idx="0">
            <a:schemeClr val="dk1"/>
          </a:effectRef>
          <a:fontRef idx="minor">
            <a:schemeClr val="tx1"/>
          </a:fontRef>
        </p:style>
      </p:cxnSp>
      <p:sp>
        <p:nvSpPr>
          <p:cNvPr id="30" name="テキスト ボックス 29">
            <a:extLst>
              <a:ext uri="{FF2B5EF4-FFF2-40B4-BE49-F238E27FC236}">
                <a16:creationId xmlns:a16="http://schemas.microsoft.com/office/drawing/2014/main" id="{64741E24-E0F3-4B43-9016-BC47FCFBD1E5}"/>
              </a:ext>
            </a:extLst>
          </p:cNvPr>
          <p:cNvSpPr txBox="1"/>
          <p:nvPr/>
        </p:nvSpPr>
        <p:spPr>
          <a:xfrm>
            <a:off x="8544159" y="5341497"/>
            <a:ext cx="594517" cy="600164"/>
          </a:xfrm>
          <a:prstGeom prst="rect">
            <a:avLst/>
          </a:prstGeom>
          <a:noFill/>
        </p:spPr>
        <p:txBody>
          <a:bodyPr wrap="square" rtlCol="0">
            <a:spAutoFit/>
          </a:bodyPr>
          <a:lstStyle/>
          <a:p>
            <a:r>
              <a:rPr kumimoji="1" lang="ja-JP" altLang="en-US" sz="1100" dirty="0"/>
              <a:t>目標管理水準</a:t>
            </a:r>
          </a:p>
        </p:txBody>
      </p:sp>
      <p:graphicFrame>
        <p:nvGraphicFramePr>
          <p:cNvPr id="21" name="グラフ 20">
            <a:extLst>
              <a:ext uri="{FF2B5EF4-FFF2-40B4-BE49-F238E27FC236}">
                <a16:creationId xmlns:a16="http://schemas.microsoft.com/office/drawing/2014/main" id="{91647727-721C-4FED-83C4-F21F2C681466}"/>
              </a:ext>
            </a:extLst>
          </p:cNvPr>
          <p:cNvGraphicFramePr>
            <a:graphicFrameLocks/>
          </p:cNvGraphicFramePr>
          <p:nvPr>
            <p:extLst>
              <p:ext uri="{D42A27DB-BD31-4B8C-83A1-F6EECF244321}">
                <p14:modId xmlns:p14="http://schemas.microsoft.com/office/powerpoint/2010/main" val="3285753729"/>
              </p:ext>
            </p:extLst>
          </p:nvPr>
        </p:nvGraphicFramePr>
        <p:xfrm>
          <a:off x="251520" y="4418945"/>
          <a:ext cx="3087098" cy="2215123"/>
        </p:xfrm>
        <a:graphic>
          <a:graphicData uri="http://schemas.openxmlformats.org/drawingml/2006/chart">
            <c:chart xmlns:c="http://schemas.openxmlformats.org/drawingml/2006/chart" xmlns:r="http://schemas.openxmlformats.org/officeDocument/2006/relationships" r:id="rId7"/>
          </a:graphicData>
        </a:graphic>
      </p:graphicFrame>
      <p:cxnSp>
        <p:nvCxnSpPr>
          <p:cNvPr id="35" name="直線コネクタ 34">
            <a:extLst>
              <a:ext uri="{FF2B5EF4-FFF2-40B4-BE49-F238E27FC236}">
                <a16:creationId xmlns:a16="http://schemas.microsoft.com/office/drawing/2014/main" id="{A782F25F-5559-4590-9E0E-67F50D785353}"/>
              </a:ext>
            </a:extLst>
          </p:cNvPr>
          <p:cNvCxnSpPr>
            <a:cxnSpLocks/>
          </p:cNvCxnSpPr>
          <p:nvPr/>
        </p:nvCxnSpPr>
        <p:spPr>
          <a:xfrm>
            <a:off x="1963643" y="4892400"/>
            <a:ext cx="516248" cy="0"/>
          </a:xfrm>
          <a:prstGeom prst="line">
            <a:avLst/>
          </a:prstGeom>
          <a:ln>
            <a:solidFill>
              <a:srgbClr val="FF0000"/>
            </a:solidFill>
            <a:prstDash val="sysDash"/>
            <a:tailEnd type="none"/>
          </a:ln>
        </p:spPr>
        <p:style>
          <a:lnRef idx="1">
            <a:schemeClr val="dk1"/>
          </a:lnRef>
          <a:fillRef idx="0">
            <a:schemeClr val="dk1"/>
          </a:fillRef>
          <a:effectRef idx="0">
            <a:schemeClr val="dk1"/>
          </a:effectRef>
          <a:fontRef idx="minor">
            <a:schemeClr val="tx1"/>
          </a:fontRef>
        </p:style>
      </p:cxnSp>
      <p:cxnSp>
        <p:nvCxnSpPr>
          <p:cNvPr id="37" name="直線コネクタ 36">
            <a:extLst>
              <a:ext uri="{FF2B5EF4-FFF2-40B4-BE49-F238E27FC236}">
                <a16:creationId xmlns:a16="http://schemas.microsoft.com/office/drawing/2014/main" id="{942B892D-4481-4A45-BAF1-F884E65B73F3}"/>
              </a:ext>
            </a:extLst>
          </p:cNvPr>
          <p:cNvCxnSpPr>
            <a:cxnSpLocks/>
          </p:cNvCxnSpPr>
          <p:nvPr/>
        </p:nvCxnSpPr>
        <p:spPr>
          <a:xfrm flipV="1">
            <a:off x="1963643" y="5303856"/>
            <a:ext cx="524749" cy="108000"/>
          </a:xfrm>
          <a:prstGeom prst="line">
            <a:avLst/>
          </a:prstGeom>
          <a:ln>
            <a:solidFill>
              <a:srgbClr val="FF0000"/>
            </a:solidFill>
            <a:prstDash val="sysDash"/>
            <a:tailEnd type="none"/>
          </a:ln>
        </p:spPr>
        <p:style>
          <a:lnRef idx="1">
            <a:schemeClr val="dk1"/>
          </a:lnRef>
          <a:fillRef idx="0">
            <a:schemeClr val="dk1"/>
          </a:fillRef>
          <a:effectRef idx="0">
            <a:schemeClr val="dk1"/>
          </a:effectRef>
          <a:fontRef idx="minor">
            <a:schemeClr val="tx1"/>
          </a:fontRef>
        </p:style>
      </p:cxnSp>
      <p:cxnSp>
        <p:nvCxnSpPr>
          <p:cNvPr id="39" name="直線コネクタ 38">
            <a:extLst>
              <a:ext uri="{FF2B5EF4-FFF2-40B4-BE49-F238E27FC236}">
                <a16:creationId xmlns:a16="http://schemas.microsoft.com/office/drawing/2014/main" id="{782FBE83-2FBA-4245-8DC1-A6949E8CBBF0}"/>
              </a:ext>
            </a:extLst>
          </p:cNvPr>
          <p:cNvCxnSpPr>
            <a:cxnSpLocks/>
          </p:cNvCxnSpPr>
          <p:nvPr/>
        </p:nvCxnSpPr>
        <p:spPr>
          <a:xfrm>
            <a:off x="2339752" y="2113806"/>
            <a:ext cx="612000" cy="0"/>
          </a:xfrm>
          <a:prstGeom prst="line">
            <a:avLst/>
          </a:prstGeom>
          <a:ln>
            <a:solidFill>
              <a:srgbClr val="FF0000"/>
            </a:solidFill>
            <a:prstDash val="sysDash"/>
            <a:tailEnd type="none"/>
          </a:ln>
        </p:spPr>
        <p:style>
          <a:lnRef idx="1">
            <a:schemeClr val="dk1"/>
          </a:lnRef>
          <a:fillRef idx="0">
            <a:schemeClr val="dk1"/>
          </a:fillRef>
          <a:effectRef idx="0">
            <a:schemeClr val="dk1"/>
          </a:effectRef>
          <a:fontRef idx="minor">
            <a:schemeClr val="tx1"/>
          </a:fontRef>
        </p:style>
      </p:cxnSp>
      <p:cxnSp>
        <p:nvCxnSpPr>
          <p:cNvPr id="43" name="直線コネクタ 42">
            <a:extLst>
              <a:ext uri="{FF2B5EF4-FFF2-40B4-BE49-F238E27FC236}">
                <a16:creationId xmlns:a16="http://schemas.microsoft.com/office/drawing/2014/main" id="{155CDAB8-DA86-4AAD-B8FD-2160778BE1E6}"/>
              </a:ext>
            </a:extLst>
          </p:cNvPr>
          <p:cNvCxnSpPr>
            <a:cxnSpLocks/>
          </p:cNvCxnSpPr>
          <p:nvPr/>
        </p:nvCxnSpPr>
        <p:spPr>
          <a:xfrm>
            <a:off x="2334037" y="2561094"/>
            <a:ext cx="612000" cy="198000"/>
          </a:xfrm>
          <a:prstGeom prst="line">
            <a:avLst/>
          </a:prstGeom>
          <a:ln>
            <a:solidFill>
              <a:srgbClr val="FF0000"/>
            </a:solidFill>
            <a:prstDash val="sysDash"/>
            <a:tailEnd type="none"/>
          </a:ln>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id="{A8F56AF8-2793-4B31-8E35-1A8A4E26A592}"/>
              </a:ext>
            </a:extLst>
          </p:cNvPr>
          <p:cNvCxnSpPr>
            <a:cxnSpLocks/>
          </p:cNvCxnSpPr>
          <p:nvPr/>
        </p:nvCxnSpPr>
        <p:spPr>
          <a:xfrm>
            <a:off x="4926325" y="2049113"/>
            <a:ext cx="612000" cy="0"/>
          </a:xfrm>
          <a:prstGeom prst="line">
            <a:avLst/>
          </a:prstGeom>
          <a:ln>
            <a:solidFill>
              <a:srgbClr val="FF0000"/>
            </a:solidFill>
            <a:prstDash val="sysDash"/>
            <a:tailEnd type="none"/>
          </a:ln>
        </p:spPr>
        <p:style>
          <a:lnRef idx="1">
            <a:schemeClr val="dk1"/>
          </a:lnRef>
          <a:fillRef idx="0">
            <a:schemeClr val="dk1"/>
          </a:fillRef>
          <a:effectRef idx="0">
            <a:schemeClr val="dk1"/>
          </a:effectRef>
          <a:fontRef idx="minor">
            <a:schemeClr val="tx1"/>
          </a:fontRef>
        </p:style>
      </p:cxnSp>
      <p:cxnSp>
        <p:nvCxnSpPr>
          <p:cNvPr id="47" name="直線コネクタ 46">
            <a:extLst>
              <a:ext uri="{FF2B5EF4-FFF2-40B4-BE49-F238E27FC236}">
                <a16:creationId xmlns:a16="http://schemas.microsoft.com/office/drawing/2014/main" id="{244A65F3-5E30-42AD-A528-8A1BF60E87FD}"/>
              </a:ext>
            </a:extLst>
          </p:cNvPr>
          <p:cNvCxnSpPr>
            <a:cxnSpLocks/>
          </p:cNvCxnSpPr>
          <p:nvPr/>
        </p:nvCxnSpPr>
        <p:spPr>
          <a:xfrm>
            <a:off x="4928230" y="2071591"/>
            <a:ext cx="610095" cy="55245"/>
          </a:xfrm>
          <a:prstGeom prst="line">
            <a:avLst/>
          </a:prstGeom>
          <a:ln>
            <a:solidFill>
              <a:srgbClr val="FF0000"/>
            </a:solidFill>
            <a:prstDash val="sysDash"/>
            <a:tailEnd type="none"/>
          </a:ln>
        </p:spPr>
        <p:style>
          <a:lnRef idx="1">
            <a:schemeClr val="dk1"/>
          </a:lnRef>
          <a:fillRef idx="0">
            <a:schemeClr val="dk1"/>
          </a:fillRef>
          <a:effectRef idx="0">
            <a:schemeClr val="dk1"/>
          </a:effectRef>
          <a:fontRef idx="minor">
            <a:schemeClr val="tx1"/>
          </a:fontRef>
        </p:style>
      </p:cxnSp>
      <p:cxnSp>
        <p:nvCxnSpPr>
          <p:cNvPr id="49" name="直線コネクタ 48">
            <a:extLst>
              <a:ext uri="{FF2B5EF4-FFF2-40B4-BE49-F238E27FC236}">
                <a16:creationId xmlns:a16="http://schemas.microsoft.com/office/drawing/2014/main" id="{5AC582E3-068A-4B5C-897C-2446DD3C00E4}"/>
              </a:ext>
            </a:extLst>
          </p:cNvPr>
          <p:cNvCxnSpPr>
            <a:cxnSpLocks/>
          </p:cNvCxnSpPr>
          <p:nvPr/>
        </p:nvCxnSpPr>
        <p:spPr>
          <a:xfrm>
            <a:off x="7698433" y="1973218"/>
            <a:ext cx="576000" cy="0"/>
          </a:xfrm>
          <a:prstGeom prst="line">
            <a:avLst/>
          </a:prstGeom>
          <a:ln>
            <a:solidFill>
              <a:srgbClr val="FF0000"/>
            </a:solidFill>
            <a:prstDash val="sysDash"/>
            <a:tailEnd type="none"/>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5D1EEF66-52CC-45BC-8329-696483CD9FBC}"/>
              </a:ext>
            </a:extLst>
          </p:cNvPr>
          <p:cNvCxnSpPr>
            <a:cxnSpLocks/>
          </p:cNvCxnSpPr>
          <p:nvPr/>
        </p:nvCxnSpPr>
        <p:spPr>
          <a:xfrm>
            <a:off x="7698433" y="2083708"/>
            <a:ext cx="576000" cy="252000"/>
          </a:xfrm>
          <a:prstGeom prst="line">
            <a:avLst/>
          </a:prstGeom>
          <a:ln>
            <a:solidFill>
              <a:srgbClr val="FF0000"/>
            </a:solidFill>
            <a:prstDash val="sysDash"/>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48475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7494C97-CE8F-4929-B1F6-43E7925A1DEC}"/>
              </a:ext>
            </a:extLst>
          </p:cNvPr>
          <p:cNvSpPr>
            <a:spLocks noGrp="1"/>
          </p:cNvSpPr>
          <p:nvPr>
            <p:ph type="sldNum" sz="quarter" idx="12"/>
          </p:nvPr>
        </p:nvSpPr>
        <p:spPr>
          <a:xfrm>
            <a:off x="8028384" y="6492875"/>
            <a:ext cx="1828800" cy="365125"/>
          </a:xfrm>
        </p:spPr>
        <p:txBody>
          <a:bodyPr/>
          <a:lstStyle/>
          <a:p>
            <a:fld id="{682EF9F9-C4E8-46B2-BBF1-33E3162B856A}" type="slidenum">
              <a:rPr kumimoji="1" lang="ja-JP" altLang="en-US" smtClean="0"/>
              <a:t>13</a:t>
            </a:fld>
            <a:endParaRPr kumimoji="1" lang="ja-JP" altLang="en-US" dirty="0"/>
          </a:p>
        </p:txBody>
      </p:sp>
      <p:sp>
        <p:nvSpPr>
          <p:cNvPr id="5" name="テキスト ボックス 4">
            <a:extLst>
              <a:ext uri="{FF2B5EF4-FFF2-40B4-BE49-F238E27FC236}">
                <a16:creationId xmlns:a16="http://schemas.microsoft.com/office/drawing/2014/main" id="{7C6108FE-3636-4B18-AC05-73CCD9720125}"/>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kumimoji="1" lang="ja-JP" altLang="en-US" sz="2800" dirty="0">
                <a:solidFill>
                  <a:schemeClr val="bg1"/>
                </a:solidFill>
                <a:latin typeface="Meiryo UI" pitchFamily="50" charset="-128"/>
                <a:ea typeface="Meiryo UI" pitchFamily="50" charset="-128"/>
                <a:cs typeface="Meiryo UI" pitchFamily="50" charset="-128"/>
              </a:rPr>
              <a:t>．点検・評価方法</a:t>
            </a:r>
          </a:p>
        </p:txBody>
      </p:sp>
      <p:sp>
        <p:nvSpPr>
          <p:cNvPr id="6" name="テキスト ボックス 5">
            <a:extLst>
              <a:ext uri="{FF2B5EF4-FFF2-40B4-BE49-F238E27FC236}">
                <a16:creationId xmlns:a16="http://schemas.microsoft.com/office/drawing/2014/main" id="{DC8C2C34-9202-47B6-A682-5059CADFD38E}"/>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２－１　施設の点検・評価について（点検業務フロー）</a:t>
            </a:r>
            <a:endParaRPr kumimoji="1" lang="ja-JP" altLang="en-US" sz="2400" dirty="0">
              <a:latin typeface="Meiryo UI" pitchFamily="50" charset="-128"/>
              <a:ea typeface="Meiryo UI" pitchFamily="50" charset="-128"/>
              <a:cs typeface="Meiryo UI" pitchFamily="50" charset="-128"/>
            </a:endParaRPr>
          </a:p>
        </p:txBody>
      </p:sp>
      <p:sp>
        <p:nvSpPr>
          <p:cNvPr id="8" name="正方形/長方形 7">
            <a:extLst>
              <a:ext uri="{FF2B5EF4-FFF2-40B4-BE49-F238E27FC236}">
                <a16:creationId xmlns:a16="http://schemas.microsoft.com/office/drawing/2014/main" id="{EE908881-FE94-4CC4-AF31-83AC280388E1}"/>
              </a:ext>
            </a:extLst>
          </p:cNvPr>
          <p:cNvSpPr/>
          <p:nvPr/>
        </p:nvSpPr>
        <p:spPr>
          <a:xfrm>
            <a:off x="504053" y="1196752"/>
            <a:ext cx="3096332" cy="461665"/>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目視・簡易計測による実施</a:t>
            </a:r>
          </a:p>
        </p:txBody>
      </p:sp>
      <p:sp>
        <p:nvSpPr>
          <p:cNvPr id="9" name="正方形/長方形 8">
            <a:extLst>
              <a:ext uri="{FF2B5EF4-FFF2-40B4-BE49-F238E27FC236}">
                <a16:creationId xmlns:a16="http://schemas.microsoft.com/office/drawing/2014/main" id="{191BA561-7A87-4D5B-A0C4-0DB9E27BBA32}"/>
              </a:ext>
            </a:extLst>
          </p:cNvPr>
          <p:cNvSpPr/>
          <p:nvPr/>
        </p:nvSpPr>
        <p:spPr>
          <a:xfrm>
            <a:off x="4176455" y="1196752"/>
            <a:ext cx="3384365" cy="461665"/>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高度な方法による実施</a:t>
            </a:r>
          </a:p>
        </p:txBody>
      </p:sp>
      <p:cxnSp>
        <p:nvCxnSpPr>
          <p:cNvPr id="11" name="直線コネクタ 10">
            <a:extLst>
              <a:ext uri="{FF2B5EF4-FFF2-40B4-BE49-F238E27FC236}">
                <a16:creationId xmlns:a16="http://schemas.microsoft.com/office/drawing/2014/main" id="{1E110DCA-0335-4995-A514-FF2DF0728BEF}"/>
              </a:ext>
            </a:extLst>
          </p:cNvPr>
          <p:cNvCxnSpPr>
            <a:cxnSpLocks/>
          </p:cNvCxnSpPr>
          <p:nvPr/>
        </p:nvCxnSpPr>
        <p:spPr>
          <a:xfrm>
            <a:off x="3888424" y="1196752"/>
            <a:ext cx="0" cy="554461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2" name="正方形/長方形 11">
            <a:extLst>
              <a:ext uri="{FF2B5EF4-FFF2-40B4-BE49-F238E27FC236}">
                <a16:creationId xmlns:a16="http://schemas.microsoft.com/office/drawing/2014/main" id="{016A872F-FF89-46E7-BC41-26278253488D}"/>
              </a:ext>
            </a:extLst>
          </p:cNvPr>
          <p:cNvSpPr/>
          <p:nvPr/>
        </p:nvSpPr>
        <p:spPr>
          <a:xfrm>
            <a:off x="504053" y="1868382"/>
            <a:ext cx="3096333" cy="461665"/>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1600" dirty="0">
                <a:solidFill>
                  <a:schemeClr val="tx1"/>
                </a:solidFill>
                <a:latin typeface="BIZ UDPゴシック" panose="020B0400000000000000" pitchFamily="50" charset="-128"/>
                <a:ea typeface="BIZ UDPゴシック" panose="020B0400000000000000" pitchFamily="50" charset="-128"/>
              </a:rPr>
              <a:t>〇初回点検</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l"/>
            <a:r>
              <a:rPr lang="ja-JP" altLang="en-US" sz="1200" dirty="0">
                <a:solidFill>
                  <a:schemeClr val="tx1"/>
                </a:solidFill>
                <a:latin typeface="BIZ UDPゴシック" panose="020B0400000000000000" pitchFamily="50" charset="-128"/>
                <a:ea typeface="BIZ UDPゴシック" panose="020B0400000000000000" pitchFamily="50" charset="-128"/>
              </a:rPr>
              <a:t>竣工後に施設全体の異常の有無確認</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3D7997B9-D752-411E-9AEA-0AE2FE519844}"/>
              </a:ext>
            </a:extLst>
          </p:cNvPr>
          <p:cNvSpPr/>
          <p:nvPr/>
        </p:nvSpPr>
        <p:spPr>
          <a:xfrm>
            <a:off x="504053" y="2492896"/>
            <a:ext cx="3096333" cy="827763"/>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1600" dirty="0">
                <a:solidFill>
                  <a:schemeClr val="tx1"/>
                </a:solidFill>
                <a:latin typeface="BIZ UDPゴシック" panose="020B0400000000000000" pitchFamily="50" charset="-128"/>
                <a:ea typeface="BIZ UDPゴシック" panose="020B0400000000000000" pitchFamily="50" charset="-128"/>
              </a:rPr>
              <a:t>〇日常点検</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200" dirty="0">
                <a:solidFill>
                  <a:schemeClr val="tx1"/>
                </a:solidFill>
                <a:latin typeface="BIZ UDPゴシック" panose="020B0400000000000000" pitchFamily="50" charset="-128"/>
                <a:ea typeface="BIZ UDPゴシック" panose="020B0400000000000000" pitchFamily="50" charset="-128"/>
              </a:rPr>
              <a:t>・不法行為の発見</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l"/>
            <a:r>
              <a:rPr lang="ja-JP" altLang="en-US" sz="1200" dirty="0">
                <a:solidFill>
                  <a:schemeClr val="tx1"/>
                </a:solidFill>
                <a:latin typeface="BIZ UDPゴシック" panose="020B0400000000000000" pitchFamily="50" charset="-128"/>
                <a:ea typeface="BIZ UDPゴシック" panose="020B0400000000000000" pitchFamily="50" charset="-128"/>
              </a:rPr>
              <a:t>・施設の損傷の早期発見</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200" dirty="0">
                <a:solidFill>
                  <a:schemeClr val="tx1"/>
                </a:solidFill>
                <a:latin typeface="BIZ UDPゴシック" panose="020B0400000000000000" pitchFamily="50" charset="-128"/>
                <a:ea typeface="BIZ UDPゴシック" panose="020B0400000000000000" pitchFamily="50" charset="-128"/>
              </a:rPr>
              <a:t>（車両・船舶からの遠望目視）</a:t>
            </a:r>
          </a:p>
        </p:txBody>
      </p:sp>
      <p:sp>
        <p:nvSpPr>
          <p:cNvPr id="14" name="正方形/長方形 13">
            <a:extLst>
              <a:ext uri="{FF2B5EF4-FFF2-40B4-BE49-F238E27FC236}">
                <a16:creationId xmlns:a16="http://schemas.microsoft.com/office/drawing/2014/main" id="{BECC58EB-FFB7-4C0F-A4D6-D1F1ECD7A296}"/>
              </a:ext>
            </a:extLst>
          </p:cNvPr>
          <p:cNvSpPr/>
          <p:nvPr/>
        </p:nvSpPr>
        <p:spPr>
          <a:xfrm>
            <a:off x="504053" y="3464675"/>
            <a:ext cx="3096333" cy="827764"/>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1600" dirty="0">
                <a:solidFill>
                  <a:schemeClr val="tx1"/>
                </a:solidFill>
                <a:latin typeface="BIZ UDPゴシック" panose="020B0400000000000000" pitchFamily="50" charset="-128"/>
                <a:ea typeface="BIZ UDPゴシック" panose="020B0400000000000000" pitchFamily="50" charset="-128"/>
              </a:rPr>
              <a:t>〇一般定期点検</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l"/>
            <a:r>
              <a:rPr lang="ja-JP" altLang="en-US" sz="1200" dirty="0">
                <a:solidFill>
                  <a:schemeClr val="tx1"/>
                </a:solidFill>
                <a:latin typeface="BIZ UDPゴシック" panose="020B0400000000000000" pitchFamily="50" charset="-128"/>
                <a:ea typeface="BIZ UDPゴシック" panose="020B0400000000000000" pitchFamily="50" charset="-128"/>
              </a:rPr>
              <a:t>・安全性の確認</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l"/>
            <a:r>
              <a:rPr lang="ja-JP" altLang="en-US" sz="1200" dirty="0">
                <a:solidFill>
                  <a:schemeClr val="tx1"/>
                </a:solidFill>
                <a:latin typeface="BIZ UDPゴシック" panose="020B0400000000000000" pitchFamily="50" charset="-128"/>
                <a:ea typeface="BIZ UDPゴシック" panose="020B0400000000000000" pitchFamily="50" charset="-128"/>
              </a:rPr>
              <a:t>・施設の劣化、損傷等の把握・評価</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l"/>
            <a:r>
              <a:rPr lang="ja-JP" altLang="en-US" sz="1200" dirty="0">
                <a:solidFill>
                  <a:schemeClr val="tx1"/>
                </a:solidFill>
                <a:latin typeface="BIZ UDPゴシック" panose="020B0400000000000000" pitchFamily="50" charset="-128"/>
                <a:ea typeface="BIZ UDPゴシック" panose="020B0400000000000000" pitchFamily="50" charset="-128"/>
              </a:rPr>
              <a:t>（徒歩や船舶による近接目視・計測）</a:t>
            </a:r>
            <a:endParaRPr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47E59C7A-F2D5-407C-8E28-3512D261384F}"/>
              </a:ext>
            </a:extLst>
          </p:cNvPr>
          <p:cNvSpPr/>
          <p:nvPr/>
        </p:nvSpPr>
        <p:spPr>
          <a:xfrm>
            <a:off x="4176456" y="3850511"/>
            <a:ext cx="3466235" cy="984074"/>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0000" rIns="0" rtlCol="0" anchor="ctr"/>
          <a:lstStyle/>
          <a:p>
            <a:pPr algn="l"/>
            <a:r>
              <a:rPr kumimoji="1" lang="ja-JP" altLang="en-US" sz="1600" dirty="0">
                <a:solidFill>
                  <a:schemeClr val="tx1"/>
                </a:solidFill>
                <a:latin typeface="BIZ UDPゴシック" panose="020B0400000000000000" pitchFamily="50" charset="-128"/>
                <a:ea typeface="BIZ UDPゴシック" panose="020B0400000000000000" pitchFamily="50" charset="-128"/>
              </a:rPr>
              <a:t>〇詳細定期点検</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l"/>
            <a:r>
              <a:rPr lang="ja-JP" altLang="en-US" sz="1200" dirty="0">
                <a:solidFill>
                  <a:schemeClr val="tx1"/>
                </a:solidFill>
                <a:latin typeface="BIZ UDPゴシック" panose="020B0400000000000000" pitchFamily="50" charset="-128"/>
                <a:ea typeface="BIZ UDPゴシック" panose="020B0400000000000000" pitchFamily="50" charset="-128"/>
              </a:rPr>
              <a:t>・海中部など、一般定期点検で近接目視できない箇所の確認。</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l"/>
            <a:r>
              <a:rPr lang="ja-JP" altLang="en-US" sz="1200" dirty="0">
                <a:solidFill>
                  <a:schemeClr val="tx1"/>
                </a:solidFill>
                <a:latin typeface="BIZ UDPゴシック" panose="020B0400000000000000" pitchFamily="50" charset="-128"/>
                <a:ea typeface="BIZ UDPゴシック" panose="020B0400000000000000" pitchFamily="50" charset="-128"/>
              </a:rPr>
              <a:t>・施設の劣化、損傷等の把握・評価</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l"/>
            <a:r>
              <a:rPr lang="en-US" altLang="ja-JP" sz="1200" dirty="0">
                <a:solidFill>
                  <a:schemeClr val="tx1"/>
                </a:solidFill>
                <a:latin typeface="BIZ UDPゴシック" panose="020B0400000000000000" pitchFamily="50" charset="-128"/>
                <a:ea typeface="BIZ UDPゴシック" panose="020B0400000000000000" pitchFamily="50" charset="-128"/>
              </a:rPr>
              <a:t>(</a:t>
            </a:r>
            <a:r>
              <a:rPr lang="ja-JP" altLang="en-US" sz="1200" dirty="0">
                <a:solidFill>
                  <a:schemeClr val="tx1"/>
                </a:solidFill>
                <a:latin typeface="BIZ UDPゴシック" panose="020B0400000000000000" pitchFamily="50" charset="-128"/>
                <a:ea typeface="BIZ UDPゴシック" panose="020B0400000000000000" pitchFamily="50" charset="-128"/>
              </a:rPr>
              <a:t>専門知識と経験を有する企業へ各種試験棟委託</a:t>
            </a:r>
            <a:r>
              <a:rPr lang="en-US" altLang="ja-JP" sz="1200" dirty="0">
                <a:solidFill>
                  <a:schemeClr val="tx1"/>
                </a:solidFill>
                <a:latin typeface="BIZ UDPゴシック" panose="020B0400000000000000" pitchFamily="50" charset="-128"/>
                <a:ea typeface="BIZ UDPゴシック" panose="020B0400000000000000" pitchFamily="50" charset="-128"/>
              </a:rPr>
              <a:t>)</a:t>
            </a:r>
          </a:p>
        </p:txBody>
      </p:sp>
      <p:cxnSp>
        <p:nvCxnSpPr>
          <p:cNvPr id="16" name="直線コネクタ 15">
            <a:extLst>
              <a:ext uri="{FF2B5EF4-FFF2-40B4-BE49-F238E27FC236}">
                <a16:creationId xmlns:a16="http://schemas.microsoft.com/office/drawing/2014/main" id="{4334FC7B-1645-4DBC-8557-D7378886DAE9}"/>
              </a:ext>
            </a:extLst>
          </p:cNvPr>
          <p:cNvCxnSpPr>
            <a:cxnSpLocks/>
          </p:cNvCxnSpPr>
          <p:nvPr/>
        </p:nvCxnSpPr>
        <p:spPr>
          <a:xfrm>
            <a:off x="7704848" y="1196752"/>
            <a:ext cx="0" cy="554461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8" name="正方形/長方形 17">
            <a:extLst>
              <a:ext uri="{FF2B5EF4-FFF2-40B4-BE49-F238E27FC236}">
                <a16:creationId xmlns:a16="http://schemas.microsoft.com/office/drawing/2014/main" id="{CF918A15-351B-49BA-B8BE-2FEFAC098765}"/>
              </a:ext>
            </a:extLst>
          </p:cNvPr>
          <p:cNvSpPr/>
          <p:nvPr/>
        </p:nvSpPr>
        <p:spPr>
          <a:xfrm>
            <a:off x="7868579" y="3140967"/>
            <a:ext cx="350182" cy="334778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総合評価</a:t>
            </a:r>
          </a:p>
        </p:txBody>
      </p:sp>
      <p:sp>
        <p:nvSpPr>
          <p:cNvPr id="19" name="正方形/長方形 18">
            <a:extLst>
              <a:ext uri="{FF2B5EF4-FFF2-40B4-BE49-F238E27FC236}">
                <a16:creationId xmlns:a16="http://schemas.microsoft.com/office/drawing/2014/main" id="{AFD9C488-8774-4F18-BF3B-483769F58CD4}"/>
              </a:ext>
            </a:extLst>
          </p:cNvPr>
          <p:cNvSpPr/>
          <p:nvPr/>
        </p:nvSpPr>
        <p:spPr>
          <a:xfrm>
            <a:off x="8648180" y="2111317"/>
            <a:ext cx="385200" cy="4423713"/>
          </a:xfrm>
          <a:prstGeom prst="rect">
            <a:avLst/>
          </a:prstGeom>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維持補修（修繕）対策の実施</a:t>
            </a:r>
          </a:p>
        </p:txBody>
      </p:sp>
      <p:cxnSp>
        <p:nvCxnSpPr>
          <p:cNvPr id="21" name="直線矢印コネクタ 20">
            <a:extLst>
              <a:ext uri="{FF2B5EF4-FFF2-40B4-BE49-F238E27FC236}">
                <a16:creationId xmlns:a16="http://schemas.microsoft.com/office/drawing/2014/main" id="{CA9D9793-6417-4285-A88C-2C730418ED38}"/>
              </a:ext>
            </a:extLst>
          </p:cNvPr>
          <p:cNvCxnSpPr>
            <a:stCxn id="12" idx="2"/>
            <a:endCxn id="13" idx="0"/>
          </p:cNvCxnSpPr>
          <p:nvPr/>
        </p:nvCxnSpPr>
        <p:spPr>
          <a:xfrm>
            <a:off x="2052220" y="2330047"/>
            <a:ext cx="0" cy="1628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直線矢印コネクタ 23">
            <a:extLst>
              <a:ext uri="{FF2B5EF4-FFF2-40B4-BE49-F238E27FC236}">
                <a16:creationId xmlns:a16="http://schemas.microsoft.com/office/drawing/2014/main" id="{5B9507D4-09B2-4137-BB53-78C8CFEEDA0F}"/>
              </a:ext>
            </a:extLst>
          </p:cNvPr>
          <p:cNvCxnSpPr>
            <a:stCxn id="13" idx="2"/>
            <a:endCxn id="14" idx="0"/>
          </p:cNvCxnSpPr>
          <p:nvPr/>
        </p:nvCxnSpPr>
        <p:spPr>
          <a:xfrm>
            <a:off x="2052220" y="3320659"/>
            <a:ext cx="0" cy="1440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直線矢印コネクタ 25">
            <a:extLst>
              <a:ext uri="{FF2B5EF4-FFF2-40B4-BE49-F238E27FC236}">
                <a16:creationId xmlns:a16="http://schemas.microsoft.com/office/drawing/2014/main" id="{A339F16C-DC1E-402B-BE93-CC3E954614AC}"/>
              </a:ext>
            </a:extLst>
          </p:cNvPr>
          <p:cNvCxnSpPr>
            <a:cxnSpLocks/>
          </p:cNvCxnSpPr>
          <p:nvPr/>
        </p:nvCxnSpPr>
        <p:spPr>
          <a:xfrm flipV="1">
            <a:off x="3600385" y="4252935"/>
            <a:ext cx="57607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直線矢印コネクタ 27">
            <a:extLst>
              <a:ext uri="{FF2B5EF4-FFF2-40B4-BE49-F238E27FC236}">
                <a16:creationId xmlns:a16="http://schemas.microsoft.com/office/drawing/2014/main" id="{A611CA43-5CD8-4E41-AC65-A0AAAE171459}"/>
              </a:ext>
            </a:extLst>
          </p:cNvPr>
          <p:cNvCxnSpPr>
            <a:cxnSpLocks/>
          </p:cNvCxnSpPr>
          <p:nvPr/>
        </p:nvCxnSpPr>
        <p:spPr>
          <a:xfrm>
            <a:off x="3600385" y="3645024"/>
            <a:ext cx="424847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直線矢印コネクタ 29">
            <a:extLst>
              <a:ext uri="{FF2B5EF4-FFF2-40B4-BE49-F238E27FC236}">
                <a16:creationId xmlns:a16="http://schemas.microsoft.com/office/drawing/2014/main" id="{EADBE56F-A4B2-472E-83FB-151AEFBF306C}"/>
              </a:ext>
            </a:extLst>
          </p:cNvPr>
          <p:cNvCxnSpPr>
            <a:cxnSpLocks/>
          </p:cNvCxnSpPr>
          <p:nvPr/>
        </p:nvCxnSpPr>
        <p:spPr>
          <a:xfrm>
            <a:off x="3600385" y="2924944"/>
            <a:ext cx="500405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正方形/長方形 33">
            <a:extLst>
              <a:ext uri="{FF2B5EF4-FFF2-40B4-BE49-F238E27FC236}">
                <a16:creationId xmlns:a16="http://schemas.microsoft.com/office/drawing/2014/main" id="{DD1488F2-E491-4122-B3A3-3D0EFA59FFB3}"/>
              </a:ext>
            </a:extLst>
          </p:cNvPr>
          <p:cNvSpPr/>
          <p:nvPr/>
        </p:nvSpPr>
        <p:spPr>
          <a:xfrm>
            <a:off x="43485" y="1820235"/>
            <a:ext cx="378703" cy="269975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通常時</a:t>
            </a:r>
          </a:p>
        </p:txBody>
      </p:sp>
      <p:sp>
        <p:nvSpPr>
          <p:cNvPr id="35" name="正方形/長方形 34">
            <a:extLst>
              <a:ext uri="{FF2B5EF4-FFF2-40B4-BE49-F238E27FC236}">
                <a16:creationId xmlns:a16="http://schemas.microsoft.com/office/drawing/2014/main" id="{6EE72F76-3BFE-4ED7-8126-5430DE6CFEE2}"/>
              </a:ext>
            </a:extLst>
          </p:cNvPr>
          <p:cNvSpPr/>
          <p:nvPr/>
        </p:nvSpPr>
        <p:spPr>
          <a:xfrm>
            <a:off x="43485" y="4953851"/>
            <a:ext cx="378703" cy="164350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異常時</a:t>
            </a:r>
          </a:p>
        </p:txBody>
      </p:sp>
      <p:sp>
        <p:nvSpPr>
          <p:cNvPr id="37" name="正方形/長方形 36">
            <a:extLst>
              <a:ext uri="{FF2B5EF4-FFF2-40B4-BE49-F238E27FC236}">
                <a16:creationId xmlns:a16="http://schemas.microsoft.com/office/drawing/2014/main" id="{E61B9E0D-6202-4E2D-9007-F790E0DE9439}"/>
              </a:ext>
            </a:extLst>
          </p:cNvPr>
          <p:cNvSpPr/>
          <p:nvPr/>
        </p:nvSpPr>
        <p:spPr>
          <a:xfrm>
            <a:off x="504053" y="5516123"/>
            <a:ext cx="3096333" cy="827764"/>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1600" dirty="0">
                <a:solidFill>
                  <a:schemeClr val="tx1"/>
                </a:solidFill>
                <a:latin typeface="BIZ UDPゴシック" panose="020B0400000000000000" pitchFamily="50" charset="-128"/>
                <a:ea typeface="BIZ UDPゴシック" panose="020B0400000000000000" pitchFamily="50" charset="-128"/>
              </a:rPr>
              <a:t>〇一般臨時点検</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l"/>
            <a:r>
              <a:rPr lang="ja-JP" altLang="en-US" sz="1200" dirty="0">
                <a:solidFill>
                  <a:schemeClr val="tx1"/>
                </a:solidFill>
                <a:latin typeface="BIZ UDPゴシック" panose="020B0400000000000000" pitchFamily="50" charset="-128"/>
                <a:ea typeface="BIZ UDPゴシック" panose="020B0400000000000000" pitchFamily="50" charset="-128"/>
              </a:rPr>
              <a:t>・地震時や荒天時直後に、変状の有無や程度を確認</a:t>
            </a:r>
            <a:endParaRPr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8B5AA1C4-B822-4802-88AF-0DCF6EDCA4FF}"/>
              </a:ext>
            </a:extLst>
          </p:cNvPr>
          <p:cNvSpPr/>
          <p:nvPr/>
        </p:nvSpPr>
        <p:spPr>
          <a:xfrm>
            <a:off x="4176456" y="5504685"/>
            <a:ext cx="3466235" cy="984074"/>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0000" rIns="0" rtlCol="0" anchor="ctr"/>
          <a:lstStyle/>
          <a:p>
            <a:pPr algn="l"/>
            <a:r>
              <a:rPr kumimoji="1" lang="ja-JP" altLang="en-US" sz="1600" dirty="0">
                <a:solidFill>
                  <a:schemeClr val="tx1"/>
                </a:solidFill>
                <a:latin typeface="BIZ UDPゴシック" panose="020B0400000000000000" pitchFamily="50" charset="-128"/>
                <a:ea typeface="BIZ UDPゴシック" panose="020B0400000000000000" pitchFamily="50" charset="-128"/>
              </a:rPr>
              <a:t>〇詳細臨時点検</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l"/>
            <a:r>
              <a:rPr lang="ja-JP" altLang="en-US" sz="1200" dirty="0">
                <a:solidFill>
                  <a:schemeClr val="tx1"/>
                </a:solidFill>
                <a:latin typeface="BIZ UDPゴシック" panose="020B0400000000000000" pitchFamily="50" charset="-128"/>
                <a:ea typeface="BIZ UDPゴシック" panose="020B0400000000000000" pitchFamily="50" charset="-128"/>
              </a:rPr>
              <a:t>・特段の異常発見された場合、必要に応じて実施。</a:t>
            </a:r>
            <a:endParaRPr lang="en-US" altLang="ja-JP" sz="1200" dirty="0">
              <a:solidFill>
                <a:schemeClr val="tx1"/>
              </a:solidFill>
              <a:latin typeface="BIZ UDPゴシック" panose="020B0400000000000000" pitchFamily="50" charset="-128"/>
              <a:ea typeface="BIZ UDPゴシック" panose="020B0400000000000000" pitchFamily="50" charset="-128"/>
            </a:endParaRPr>
          </a:p>
        </p:txBody>
      </p:sp>
      <p:cxnSp>
        <p:nvCxnSpPr>
          <p:cNvPr id="40" name="直線矢印コネクタ 39">
            <a:extLst>
              <a:ext uri="{FF2B5EF4-FFF2-40B4-BE49-F238E27FC236}">
                <a16:creationId xmlns:a16="http://schemas.microsoft.com/office/drawing/2014/main" id="{C0421CA2-569B-4C44-A745-E4469529526A}"/>
              </a:ext>
            </a:extLst>
          </p:cNvPr>
          <p:cNvCxnSpPr>
            <a:cxnSpLocks/>
          </p:cNvCxnSpPr>
          <p:nvPr/>
        </p:nvCxnSpPr>
        <p:spPr>
          <a:xfrm flipV="1">
            <a:off x="3600385" y="5958365"/>
            <a:ext cx="57607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直線矢印コネクタ 40">
            <a:extLst>
              <a:ext uri="{FF2B5EF4-FFF2-40B4-BE49-F238E27FC236}">
                <a16:creationId xmlns:a16="http://schemas.microsoft.com/office/drawing/2014/main" id="{2B8B1E51-EFE7-47EC-BB28-687608822080}"/>
              </a:ext>
            </a:extLst>
          </p:cNvPr>
          <p:cNvCxnSpPr>
            <a:cxnSpLocks/>
          </p:cNvCxnSpPr>
          <p:nvPr/>
        </p:nvCxnSpPr>
        <p:spPr>
          <a:xfrm>
            <a:off x="3600389" y="4252935"/>
            <a:ext cx="576066" cy="12517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直線矢印コネクタ 42">
            <a:extLst>
              <a:ext uri="{FF2B5EF4-FFF2-40B4-BE49-F238E27FC236}">
                <a16:creationId xmlns:a16="http://schemas.microsoft.com/office/drawing/2014/main" id="{D3C7B00A-645D-48FF-9035-D47C4368C83C}"/>
              </a:ext>
            </a:extLst>
          </p:cNvPr>
          <p:cNvCxnSpPr>
            <a:cxnSpLocks/>
          </p:cNvCxnSpPr>
          <p:nvPr/>
        </p:nvCxnSpPr>
        <p:spPr>
          <a:xfrm>
            <a:off x="5928863" y="4837587"/>
            <a:ext cx="0" cy="6392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直線矢印コネクタ 46">
            <a:extLst>
              <a:ext uri="{FF2B5EF4-FFF2-40B4-BE49-F238E27FC236}">
                <a16:creationId xmlns:a16="http://schemas.microsoft.com/office/drawing/2014/main" id="{23204104-A40A-4170-BB8B-67E356FD87B7}"/>
              </a:ext>
            </a:extLst>
          </p:cNvPr>
          <p:cNvCxnSpPr>
            <a:cxnSpLocks/>
          </p:cNvCxnSpPr>
          <p:nvPr/>
        </p:nvCxnSpPr>
        <p:spPr>
          <a:xfrm>
            <a:off x="7642691" y="6021288"/>
            <a:ext cx="24167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9" name="矢印: 右 48">
            <a:extLst>
              <a:ext uri="{FF2B5EF4-FFF2-40B4-BE49-F238E27FC236}">
                <a16:creationId xmlns:a16="http://schemas.microsoft.com/office/drawing/2014/main" id="{BB03C796-C1C1-41A9-B2EC-91AC0EFE6D4C}"/>
              </a:ext>
            </a:extLst>
          </p:cNvPr>
          <p:cNvSpPr/>
          <p:nvPr/>
        </p:nvSpPr>
        <p:spPr>
          <a:xfrm>
            <a:off x="8244408" y="4725144"/>
            <a:ext cx="403772" cy="288027"/>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l"/>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cxnSp>
        <p:nvCxnSpPr>
          <p:cNvPr id="51" name="直線コネクタ 50">
            <a:extLst>
              <a:ext uri="{FF2B5EF4-FFF2-40B4-BE49-F238E27FC236}">
                <a16:creationId xmlns:a16="http://schemas.microsoft.com/office/drawing/2014/main" id="{56E6CD92-2F10-485A-A4BA-F4FFD0A541A7}"/>
              </a:ext>
            </a:extLst>
          </p:cNvPr>
          <p:cNvCxnSpPr>
            <a:cxnSpLocks/>
          </p:cNvCxnSpPr>
          <p:nvPr/>
        </p:nvCxnSpPr>
        <p:spPr>
          <a:xfrm>
            <a:off x="43485" y="1746721"/>
            <a:ext cx="7805379" cy="15219"/>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08B95A12-71AF-40CA-AEAD-2999D215B193}"/>
              </a:ext>
            </a:extLst>
          </p:cNvPr>
          <p:cNvCxnSpPr>
            <a:cxnSpLocks/>
          </p:cNvCxnSpPr>
          <p:nvPr/>
        </p:nvCxnSpPr>
        <p:spPr>
          <a:xfrm>
            <a:off x="0" y="4895882"/>
            <a:ext cx="7824376" cy="15256"/>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17181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282254" y="6420716"/>
            <a:ext cx="1828800" cy="365125"/>
          </a:xfrm>
        </p:spPr>
        <p:txBody>
          <a:bodyPr/>
          <a:lstStyle/>
          <a:p>
            <a:pPr algn="r"/>
            <a:fld id="{682EF9F9-C4E8-46B2-BBF1-33E3162B856A}" type="slidenum">
              <a:rPr kumimoji="1" lang="ja-JP" altLang="en-US" smtClean="0">
                <a:latin typeface="HGSｺﾞｼｯｸM" panose="020B0600000000000000" pitchFamily="50" charset="-128"/>
                <a:ea typeface="HGSｺﾞｼｯｸM" panose="020B0600000000000000" pitchFamily="50" charset="-128"/>
                <a:cs typeface="Meiryo UI" panose="020B0604030504040204" pitchFamily="50" charset="-128"/>
              </a:rPr>
              <a:pPr algn="r"/>
              <a:t>14</a:t>
            </a:fld>
            <a:endParaRPr kumimoji="1"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61" name="正方形/長方形 60"/>
          <p:cNvSpPr/>
          <p:nvPr/>
        </p:nvSpPr>
        <p:spPr>
          <a:xfrm>
            <a:off x="30055" y="1449849"/>
            <a:ext cx="9036495" cy="4970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p:nvGrpSpPr>
        <p:grpSpPr>
          <a:xfrm>
            <a:off x="-2759" y="3252608"/>
            <a:ext cx="1731377" cy="828603"/>
            <a:chOff x="741691" y="1760116"/>
            <a:chExt cx="1778013" cy="566772"/>
          </a:xfrm>
        </p:grpSpPr>
        <p:sp>
          <p:nvSpPr>
            <p:cNvPr id="39" name="フローチャート : 代替処理 38"/>
            <p:cNvSpPr/>
            <p:nvPr/>
          </p:nvSpPr>
          <p:spPr>
            <a:xfrm>
              <a:off x="899592" y="1760116"/>
              <a:ext cx="1539558"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741691" y="1913069"/>
              <a:ext cx="1778013" cy="231574"/>
            </a:xfrm>
            <a:prstGeom prst="rect">
              <a:avLst/>
            </a:prstGeom>
            <a:noFill/>
            <a:ln w="19050">
              <a:noFill/>
            </a:ln>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一般定期点検</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7" name="フローチャート : 代替処理 36"/>
          <p:cNvSpPr/>
          <p:nvPr/>
        </p:nvSpPr>
        <p:spPr>
          <a:xfrm>
            <a:off x="153946" y="2196884"/>
            <a:ext cx="1490448" cy="828603"/>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p:cNvSpPr txBox="1"/>
          <p:nvPr/>
        </p:nvSpPr>
        <p:spPr>
          <a:xfrm>
            <a:off x="120367" y="2418927"/>
            <a:ext cx="1523482" cy="338554"/>
          </a:xfrm>
          <a:prstGeom prst="rect">
            <a:avLst/>
          </a:prstGeom>
          <a:noFill/>
          <a:ln w="19050">
            <a:noFill/>
          </a:ln>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日常点検</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 name="グループ化 7"/>
          <p:cNvGrpSpPr/>
          <p:nvPr/>
        </p:nvGrpSpPr>
        <p:grpSpPr>
          <a:xfrm>
            <a:off x="138276" y="5364106"/>
            <a:ext cx="1523482" cy="828603"/>
            <a:chOff x="883755" y="3876644"/>
            <a:chExt cx="1564518" cy="566772"/>
          </a:xfrm>
        </p:grpSpPr>
        <p:sp>
          <p:nvSpPr>
            <p:cNvPr id="33" name="フローチャート : 代替処理 32"/>
            <p:cNvSpPr/>
            <p:nvPr/>
          </p:nvSpPr>
          <p:spPr>
            <a:xfrm>
              <a:off x="899592" y="3876644"/>
              <a:ext cx="1528081"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883755" y="4030997"/>
              <a:ext cx="1564518" cy="231574"/>
            </a:xfrm>
            <a:prstGeom prst="rect">
              <a:avLst/>
            </a:prstGeom>
            <a:noFill/>
            <a:ln w="19050">
              <a:noFill/>
            </a:ln>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臨時点検</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8" name="正方形/長方形 47"/>
          <p:cNvSpPr/>
          <p:nvPr/>
        </p:nvSpPr>
        <p:spPr>
          <a:xfrm>
            <a:off x="2507314" y="3203036"/>
            <a:ext cx="1776655" cy="8929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0" name="正方形/長方形 49"/>
          <p:cNvSpPr/>
          <p:nvPr/>
        </p:nvSpPr>
        <p:spPr>
          <a:xfrm>
            <a:off x="2517584" y="2164686"/>
            <a:ext cx="1766385" cy="8929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1" name="正方形/長方形 50"/>
          <p:cNvSpPr/>
          <p:nvPr/>
        </p:nvSpPr>
        <p:spPr>
          <a:xfrm>
            <a:off x="2517584" y="5331908"/>
            <a:ext cx="1766385" cy="8929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nvGrpSpPr>
          <p:cNvPr id="6" name="グループ化 5"/>
          <p:cNvGrpSpPr/>
          <p:nvPr/>
        </p:nvGrpSpPr>
        <p:grpSpPr>
          <a:xfrm>
            <a:off x="77450" y="4288630"/>
            <a:ext cx="1608074" cy="828603"/>
            <a:chOff x="822804" y="2468765"/>
            <a:chExt cx="1651389" cy="566772"/>
          </a:xfrm>
        </p:grpSpPr>
        <p:sp>
          <p:nvSpPr>
            <p:cNvPr id="41" name="フローチャート : 代替処理 40"/>
            <p:cNvSpPr/>
            <p:nvPr/>
          </p:nvSpPr>
          <p:spPr>
            <a:xfrm>
              <a:off x="899592" y="2468765"/>
              <a:ext cx="1532845"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822804" y="2627180"/>
              <a:ext cx="1651389" cy="231574"/>
            </a:xfrm>
            <a:prstGeom prst="rect">
              <a:avLst/>
            </a:prstGeom>
            <a:noFill/>
            <a:ln w="19050">
              <a:noFill/>
            </a:ln>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詳細定期点検</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1" name="グループ化 10"/>
          <p:cNvGrpSpPr/>
          <p:nvPr/>
        </p:nvGrpSpPr>
        <p:grpSpPr>
          <a:xfrm>
            <a:off x="2514805" y="4284927"/>
            <a:ext cx="2339308" cy="892998"/>
            <a:chOff x="2697021" y="2466232"/>
            <a:chExt cx="2641667" cy="610819"/>
          </a:xfrm>
        </p:grpSpPr>
        <p:sp>
          <p:nvSpPr>
            <p:cNvPr id="49" name="正方形/長方形 48"/>
            <p:cNvSpPr/>
            <p:nvPr/>
          </p:nvSpPr>
          <p:spPr>
            <a:xfrm>
              <a:off x="2697022" y="2466232"/>
              <a:ext cx="1997830"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3" name="テキスト ボックス 42"/>
            <p:cNvSpPr txBox="1"/>
            <p:nvPr/>
          </p:nvSpPr>
          <p:spPr>
            <a:xfrm>
              <a:off x="2697021" y="2476842"/>
              <a:ext cx="2641667" cy="227280"/>
            </a:xfrm>
            <a:prstGeom prst="rect">
              <a:avLst/>
            </a:prstGeom>
            <a:noFill/>
            <a:ln w="19050">
              <a:noFill/>
            </a:ln>
          </p:spPr>
          <p:txBody>
            <a:bodyPr wrap="square" rtlCol="0">
              <a:spAutoFit/>
            </a:bodyPr>
            <a:lstStyle/>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3" name="グループ化 12"/>
          <p:cNvGrpSpPr/>
          <p:nvPr/>
        </p:nvGrpSpPr>
        <p:grpSpPr>
          <a:xfrm>
            <a:off x="4358079" y="3198999"/>
            <a:ext cx="2420389" cy="892998"/>
            <a:chOff x="4623726" y="1723447"/>
            <a:chExt cx="3575466" cy="610819"/>
          </a:xfrm>
        </p:grpSpPr>
        <p:sp>
          <p:nvSpPr>
            <p:cNvPr id="54" name="正方形/長方形 53"/>
            <p:cNvSpPr/>
            <p:nvPr/>
          </p:nvSpPr>
          <p:spPr>
            <a:xfrm>
              <a:off x="4623726" y="1723447"/>
              <a:ext cx="3575466"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4625961" y="1754283"/>
              <a:ext cx="3507518" cy="442096"/>
            </a:xfrm>
            <a:prstGeom prst="rect">
              <a:avLst/>
            </a:prstGeom>
            <a:noFill/>
            <a:ln w="19050">
              <a:noFill/>
            </a:ln>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通常点検施設：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回</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重点点検施設：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回</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健全度により、点検頻度が変動</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4" name="グループ化 13"/>
          <p:cNvGrpSpPr/>
          <p:nvPr/>
        </p:nvGrpSpPr>
        <p:grpSpPr>
          <a:xfrm>
            <a:off x="4393691" y="4286680"/>
            <a:ext cx="2491459" cy="892998"/>
            <a:chOff x="4667165" y="2467431"/>
            <a:chExt cx="3680452" cy="610819"/>
          </a:xfrm>
        </p:grpSpPr>
        <p:sp>
          <p:nvSpPr>
            <p:cNvPr id="55" name="正方形/長方形 54"/>
            <p:cNvSpPr/>
            <p:nvPr/>
          </p:nvSpPr>
          <p:spPr>
            <a:xfrm>
              <a:off x="4687001" y="2467431"/>
              <a:ext cx="3488622"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4667165" y="2481372"/>
              <a:ext cx="3680452" cy="568410"/>
            </a:xfrm>
            <a:prstGeom prst="rect">
              <a:avLst/>
            </a:prstGeom>
            <a:noFill/>
            <a:ln w="19050">
              <a:noFill/>
            </a:ln>
          </p:spPr>
          <p:txBody>
            <a:bodyPr wrap="squar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港湾</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重点点検施設：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回</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通常点検施設：供用期間中に</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回</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海岸</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必要に応じて</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8" name="テキスト ボックス 57"/>
          <p:cNvSpPr txBox="1"/>
          <p:nvPr/>
        </p:nvSpPr>
        <p:spPr>
          <a:xfrm>
            <a:off x="4383611" y="2473920"/>
            <a:ext cx="1365874" cy="276999"/>
          </a:xfrm>
          <a:prstGeom prst="rect">
            <a:avLst/>
          </a:prstGeom>
          <a:noFill/>
          <a:ln w="19050">
            <a:noFill/>
          </a:ln>
        </p:spPr>
        <p:txBody>
          <a:bodyPr wrap="squar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回</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6" name="グループ化 15"/>
          <p:cNvGrpSpPr/>
          <p:nvPr/>
        </p:nvGrpSpPr>
        <p:grpSpPr>
          <a:xfrm>
            <a:off x="4337018" y="5331908"/>
            <a:ext cx="2390143" cy="892998"/>
            <a:chOff x="4577086" y="3876644"/>
            <a:chExt cx="3530785" cy="610819"/>
          </a:xfrm>
        </p:grpSpPr>
        <p:sp>
          <p:nvSpPr>
            <p:cNvPr id="59" name="正方形/長方形 58"/>
            <p:cNvSpPr/>
            <p:nvPr/>
          </p:nvSpPr>
          <p:spPr>
            <a:xfrm>
              <a:off x="4660803" y="3876644"/>
              <a:ext cx="3447068"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4577086" y="4084133"/>
              <a:ext cx="3447068" cy="189470"/>
            </a:xfrm>
            <a:prstGeom prst="rect">
              <a:avLst/>
            </a:prstGeom>
            <a:noFill/>
            <a:ln w="19050">
              <a:noFill/>
            </a:ln>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発災後、必要に応じて</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4" name="グループ化 23"/>
          <p:cNvGrpSpPr/>
          <p:nvPr/>
        </p:nvGrpSpPr>
        <p:grpSpPr>
          <a:xfrm>
            <a:off x="147762" y="1636841"/>
            <a:ext cx="1515413" cy="421094"/>
            <a:chOff x="338362" y="1556792"/>
            <a:chExt cx="1556232" cy="288032"/>
          </a:xfrm>
        </p:grpSpPr>
        <p:sp>
          <p:nvSpPr>
            <p:cNvPr id="23" name="角丸四角形 22"/>
            <p:cNvSpPr/>
            <p:nvPr/>
          </p:nvSpPr>
          <p:spPr>
            <a:xfrm>
              <a:off x="338362" y="1556792"/>
              <a:ext cx="1556232" cy="2880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p:cNvSpPr txBox="1"/>
            <p:nvPr/>
          </p:nvSpPr>
          <p:spPr>
            <a:xfrm>
              <a:off x="403457" y="1575993"/>
              <a:ext cx="1431236" cy="231574"/>
            </a:xfrm>
            <a:prstGeom prst="rect">
              <a:avLst/>
            </a:prstGeom>
            <a:noFill/>
            <a:ln w="19050">
              <a:noFill/>
            </a:ln>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点検分類</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5" name="グループ化 24"/>
          <p:cNvGrpSpPr/>
          <p:nvPr/>
        </p:nvGrpSpPr>
        <p:grpSpPr>
          <a:xfrm>
            <a:off x="2536605" y="1641121"/>
            <a:ext cx="1747364" cy="421047"/>
            <a:chOff x="2030625" y="1559720"/>
            <a:chExt cx="1955307" cy="288000"/>
          </a:xfrm>
        </p:grpSpPr>
        <p:sp>
          <p:nvSpPr>
            <p:cNvPr id="73" name="角丸四角形 72"/>
            <p:cNvSpPr/>
            <p:nvPr/>
          </p:nvSpPr>
          <p:spPr>
            <a:xfrm>
              <a:off x="2030625" y="1559720"/>
              <a:ext cx="1955307" cy="288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p:cNvSpPr txBox="1"/>
            <p:nvPr/>
          </p:nvSpPr>
          <p:spPr>
            <a:xfrm>
              <a:off x="2183036" y="1575993"/>
              <a:ext cx="1561164" cy="231574"/>
            </a:xfrm>
            <a:prstGeom prst="rect">
              <a:avLst/>
            </a:prstGeom>
            <a:noFill/>
            <a:ln w="19050">
              <a:noFill/>
            </a:ln>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点検内容</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6" name="グループ化 25"/>
          <p:cNvGrpSpPr/>
          <p:nvPr/>
        </p:nvGrpSpPr>
        <p:grpSpPr>
          <a:xfrm>
            <a:off x="4389631" y="1628689"/>
            <a:ext cx="2400888" cy="421094"/>
            <a:chOff x="4161493" y="1551216"/>
            <a:chExt cx="2400888" cy="288032"/>
          </a:xfrm>
        </p:grpSpPr>
        <p:sp>
          <p:nvSpPr>
            <p:cNvPr id="75" name="角丸四角形 74"/>
            <p:cNvSpPr/>
            <p:nvPr/>
          </p:nvSpPr>
          <p:spPr>
            <a:xfrm>
              <a:off x="4161493" y="1551216"/>
              <a:ext cx="2400888" cy="2880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6" name="テキスト ボックス 75"/>
            <p:cNvSpPr txBox="1"/>
            <p:nvPr/>
          </p:nvSpPr>
          <p:spPr>
            <a:xfrm>
              <a:off x="4208233" y="1575993"/>
              <a:ext cx="2290790" cy="231574"/>
            </a:xfrm>
            <a:prstGeom prst="rect">
              <a:avLst/>
            </a:prstGeom>
            <a:noFill/>
            <a:ln w="19050">
              <a:noFill/>
            </a:ln>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頻度</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0" name="グループ化 89"/>
          <p:cNvGrpSpPr/>
          <p:nvPr/>
        </p:nvGrpSpPr>
        <p:grpSpPr>
          <a:xfrm>
            <a:off x="1749581" y="1639572"/>
            <a:ext cx="740809" cy="422595"/>
            <a:chOff x="6487261" y="1558660"/>
            <a:chExt cx="1214345" cy="289059"/>
          </a:xfrm>
        </p:grpSpPr>
        <p:sp>
          <p:nvSpPr>
            <p:cNvPr id="91" name="角丸四角形 90"/>
            <p:cNvSpPr/>
            <p:nvPr/>
          </p:nvSpPr>
          <p:spPr>
            <a:xfrm>
              <a:off x="6487261" y="1558660"/>
              <a:ext cx="1214345" cy="28905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テキスト ボックス 91"/>
            <p:cNvSpPr txBox="1"/>
            <p:nvPr/>
          </p:nvSpPr>
          <p:spPr>
            <a:xfrm>
              <a:off x="6549715" y="1575993"/>
              <a:ext cx="1103252" cy="231574"/>
            </a:xfrm>
            <a:prstGeom prst="rect">
              <a:avLst/>
            </a:prstGeom>
            <a:noFill/>
            <a:ln w="19050">
              <a:noFill/>
            </a:ln>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体制</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4" name="グループ化 93"/>
          <p:cNvGrpSpPr/>
          <p:nvPr/>
        </p:nvGrpSpPr>
        <p:grpSpPr>
          <a:xfrm>
            <a:off x="1719518" y="3209619"/>
            <a:ext cx="763660" cy="892998"/>
            <a:chOff x="5504116" y="1736417"/>
            <a:chExt cx="1940607" cy="610819"/>
          </a:xfrm>
        </p:grpSpPr>
        <p:sp>
          <p:nvSpPr>
            <p:cNvPr id="95" name="正方形/長方形 94"/>
            <p:cNvSpPr/>
            <p:nvPr/>
          </p:nvSpPr>
          <p:spPr>
            <a:xfrm>
              <a:off x="5604966" y="1736417"/>
              <a:ext cx="1802041"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テキスト ボックス 95"/>
            <p:cNvSpPr txBox="1"/>
            <p:nvPr/>
          </p:nvSpPr>
          <p:spPr>
            <a:xfrm>
              <a:off x="5504116" y="1943947"/>
              <a:ext cx="1940607" cy="210522"/>
            </a:xfrm>
            <a:prstGeom prst="rect">
              <a:avLst/>
            </a:prstGeom>
            <a:noFill/>
            <a:ln w="19050">
              <a:noFill/>
            </a:ln>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直営</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4" name="グループ化 103"/>
          <p:cNvGrpSpPr/>
          <p:nvPr/>
        </p:nvGrpSpPr>
        <p:grpSpPr>
          <a:xfrm>
            <a:off x="1728618" y="4274819"/>
            <a:ext cx="763660" cy="892998"/>
            <a:chOff x="1728618" y="2664038"/>
            <a:chExt cx="763660" cy="610819"/>
          </a:xfrm>
        </p:grpSpPr>
        <p:sp>
          <p:nvSpPr>
            <p:cNvPr id="97" name="正方形/長方形 96"/>
            <p:cNvSpPr/>
            <p:nvPr/>
          </p:nvSpPr>
          <p:spPr>
            <a:xfrm>
              <a:off x="1759204" y="2664038"/>
              <a:ext cx="709132"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1728618" y="2870892"/>
              <a:ext cx="763660" cy="210522"/>
            </a:xfrm>
            <a:prstGeom prst="rect">
              <a:avLst/>
            </a:prstGeom>
            <a:noFill/>
            <a:ln w="19050">
              <a:noFill/>
            </a:ln>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委託</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9" name="正方形/長方形 98"/>
          <p:cNvSpPr/>
          <p:nvPr/>
        </p:nvSpPr>
        <p:spPr>
          <a:xfrm>
            <a:off x="1759204" y="2164686"/>
            <a:ext cx="709132" cy="8929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p:cNvSpPr txBox="1"/>
          <p:nvPr/>
        </p:nvSpPr>
        <p:spPr>
          <a:xfrm>
            <a:off x="1728618" y="2449846"/>
            <a:ext cx="763660" cy="307776"/>
          </a:xfrm>
          <a:prstGeom prst="rect">
            <a:avLst/>
          </a:prstGeom>
          <a:noFill/>
          <a:ln w="19050">
            <a:noFill/>
          </a:ln>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直営</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5" name="グループ化 104"/>
          <p:cNvGrpSpPr/>
          <p:nvPr/>
        </p:nvGrpSpPr>
        <p:grpSpPr>
          <a:xfrm>
            <a:off x="1749581" y="5331908"/>
            <a:ext cx="763660" cy="892998"/>
            <a:chOff x="1749581" y="4080605"/>
            <a:chExt cx="763660" cy="610819"/>
          </a:xfrm>
        </p:grpSpPr>
        <p:sp>
          <p:nvSpPr>
            <p:cNvPr id="101" name="正方形/長方形 100"/>
            <p:cNvSpPr/>
            <p:nvPr/>
          </p:nvSpPr>
          <p:spPr>
            <a:xfrm>
              <a:off x="1749581" y="4080605"/>
              <a:ext cx="709132"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テキスト ボックス 101"/>
            <p:cNvSpPr txBox="1"/>
            <p:nvPr/>
          </p:nvSpPr>
          <p:spPr>
            <a:xfrm>
              <a:off x="1749581" y="4245585"/>
              <a:ext cx="763660" cy="210522"/>
            </a:xfrm>
            <a:prstGeom prst="rect">
              <a:avLst/>
            </a:prstGeom>
            <a:noFill/>
            <a:ln w="19050">
              <a:noFill/>
            </a:ln>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直営</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6" name="テキスト ボックス 135"/>
          <p:cNvSpPr txBox="1"/>
          <p:nvPr/>
        </p:nvSpPr>
        <p:spPr>
          <a:xfrm>
            <a:off x="82105" y="959253"/>
            <a:ext cx="2137584" cy="400110"/>
          </a:xfrm>
          <a:prstGeom prst="rect">
            <a:avLst/>
          </a:prstGeom>
          <a:noFill/>
          <a:ln w="19050">
            <a:noFill/>
          </a:ln>
        </p:spPr>
        <p:txBody>
          <a:bodyPr wrap="squar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①港湾・海岸</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テキスト ボックス 136"/>
          <p:cNvSpPr txBox="1"/>
          <p:nvPr/>
        </p:nvSpPr>
        <p:spPr>
          <a:xfrm>
            <a:off x="2517584" y="3322332"/>
            <a:ext cx="1794166" cy="646331"/>
          </a:xfrm>
          <a:prstGeom prst="rect">
            <a:avLst/>
          </a:prstGeom>
          <a:noFill/>
          <a:ln w="19050">
            <a:noFill/>
          </a:ln>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職員が徒歩により陸上及びボート等により海上から目視点検を実施</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507314" y="4415554"/>
            <a:ext cx="1737505" cy="646331"/>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詳細点検を実施</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海中部は潜水調査を実施</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テキスト ボックス 137"/>
          <p:cNvSpPr txBox="1"/>
          <p:nvPr/>
        </p:nvSpPr>
        <p:spPr>
          <a:xfrm>
            <a:off x="2507314" y="2266244"/>
            <a:ext cx="1944216" cy="646331"/>
          </a:xfrm>
          <a:prstGeom prst="rect">
            <a:avLst/>
          </a:prstGeom>
          <a:noFill/>
          <a:ln w="19050">
            <a:noFill/>
          </a:ln>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毎日</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車両及び船舶により点検を実施</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テキスト ボックス 138"/>
          <p:cNvSpPr txBox="1"/>
          <p:nvPr/>
        </p:nvSpPr>
        <p:spPr>
          <a:xfrm>
            <a:off x="2536605" y="5399454"/>
            <a:ext cx="1737504" cy="646331"/>
          </a:xfrm>
          <a:prstGeom prst="rect">
            <a:avLst/>
          </a:prstGeom>
          <a:noFill/>
          <a:ln w="19050">
            <a:noFill/>
          </a:ln>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地震後や台風後に徒歩、車両及び船舶により点検を実施</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a:extLst>
              <a:ext uri="{FF2B5EF4-FFF2-40B4-BE49-F238E27FC236}">
                <a16:creationId xmlns:a16="http://schemas.microsoft.com/office/drawing/2014/main" id="{9CB27772-38D0-4F8A-ADE2-51DFEF12E950}"/>
              </a:ext>
            </a:extLst>
          </p:cNvPr>
          <p:cNvSpPr/>
          <p:nvPr/>
        </p:nvSpPr>
        <p:spPr>
          <a:xfrm>
            <a:off x="4391881" y="2164686"/>
            <a:ext cx="2338039" cy="8929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テキスト ボックス 67">
            <a:extLst>
              <a:ext uri="{FF2B5EF4-FFF2-40B4-BE49-F238E27FC236}">
                <a16:creationId xmlns:a16="http://schemas.microsoft.com/office/drawing/2014/main" id="{3201DB39-D5E2-425E-835F-43EB9D7D1F0C}"/>
              </a:ext>
            </a:extLst>
          </p:cNvPr>
          <p:cNvSpPr txBox="1"/>
          <p:nvPr/>
        </p:nvSpPr>
        <p:spPr>
          <a:xfrm>
            <a:off x="4403190" y="2465235"/>
            <a:ext cx="1365874" cy="276999"/>
          </a:xfrm>
          <a:prstGeom prst="rect">
            <a:avLst/>
          </a:prstGeom>
          <a:noFill/>
          <a:ln w="19050">
            <a:noFill/>
          </a:ln>
        </p:spPr>
        <p:txBody>
          <a:bodyPr wrap="squar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回</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正方形/長方形 68">
            <a:extLst>
              <a:ext uri="{FF2B5EF4-FFF2-40B4-BE49-F238E27FC236}">
                <a16:creationId xmlns:a16="http://schemas.microsoft.com/office/drawing/2014/main" id="{4195DB43-DF49-4AA9-A1A9-8DF88925C05F}"/>
              </a:ext>
            </a:extLst>
          </p:cNvPr>
          <p:cNvSpPr/>
          <p:nvPr/>
        </p:nvSpPr>
        <p:spPr>
          <a:xfrm>
            <a:off x="6844985" y="2163810"/>
            <a:ext cx="2162113" cy="4061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graphicFrame>
        <p:nvGraphicFramePr>
          <p:cNvPr id="70" name="オブジェクト 15">
            <a:extLst>
              <a:ext uri="{FF2B5EF4-FFF2-40B4-BE49-F238E27FC236}">
                <a16:creationId xmlns:a16="http://schemas.microsoft.com/office/drawing/2014/main" id="{214EC52A-A440-4398-8983-287189F9D74B}"/>
              </a:ext>
            </a:extLst>
          </p:cNvPr>
          <p:cNvGraphicFramePr>
            <a:graphicFrameLocks noChangeAspect="1"/>
          </p:cNvGraphicFramePr>
          <p:nvPr>
            <p:extLst>
              <p:ext uri="{D42A27DB-BD31-4B8C-83A1-F6EECF244321}">
                <p14:modId xmlns:p14="http://schemas.microsoft.com/office/powerpoint/2010/main" val="1105814485"/>
              </p:ext>
            </p:extLst>
          </p:nvPr>
        </p:nvGraphicFramePr>
        <p:xfrm>
          <a:off x="6922821" y="2572330"/>
          <a:ext cx="1151753" cy="1009311"/>
        </p:xfrm>
        <a:graphic>
          <a:graphicData uri="http://schemas.openxmlformats.org/presentationml/2006/ole">
            <mc:AlternateContent xmlns:mc="http://schemas.openxmlformats.org/markup-compatibility/2006">
              <mc:Choice xmlns:v="urn:schemas-microsoft-com:vml" Requires="v">
                <p:oleObj spid="_x0000_s393343" name="Worksheet" r:id="rId4" imgW="1348541" imgH="1181065" progId="Excel.Sheet.12">
                  <p:embed/>
                </p:oleObj>
              </mc:Choice>
              <mc:Fallback>
                <p:oleObj name="Worksheet" r:id="rId4" imgW="1348541" imgH="1181065" progId="Excel.Sheet.12">
                  <p:embed/>
                  <p:pic>
                    <p:nvPicPr>
                      <p:cNvPr id="108" name="オブジェクト 15">
                        <a:extLst>
                          <a:ext uri="{FF2B5EF4-FFF2-40B4-BE49-F238E27FC236}">
                            <a16:creationId xmlns:a16="http://schemas.microsoft.com/office/drawing/2014/main" id="{4B49E781-F898-495C-9A0D-ABA1E1E95EC3}"/>
                          </a:ext>
                        </a:extLst>
                      </p:cNvPr>
                      <p:cNvPicPr>
                        <a:picLocks noChangeAspect="1" noChangeArrowheads="1"/>
                      </p:cNvPicPr>
                      <p:nvPr/>
                    </p:nvPicPr>
                    <p:blipFill>
                      <a:blip r:embed="rId5"/>
                      <a:srcRect/>
                      <a:stretch>
                        <a:fillRect/>
                      </a:stretch>
                    </p:blipFill>
                    <p:spPr bwMode="auto">
                      <a:xfrm>
                        <a:off x="6922821" y="2572330"/>
                        <a:ext cx="1151753" cy="1009311"/>
                      </a:xfrm>
                      <a:prstGeom prst="rect">
                        <a:avLst/>
                      </a:prstGeom>
                      <a:noFill/>
                      <a:ln>
                        <a:noFill/>
                      </a:ln>
                    </p:spPr>
                  </p:pic>
                </p:oleObj>
              </mc:Fallback>
            </mc:AlternateContent>
          </a:graphicData>
        </a:graphic>
      </p:graphicFrame>
      <p:sp>
        <p:nvSpPr>
          <p:cNvPr id="71" name="テキスト ボックス 70">
            <a:extLst>
              <a:ext uri="{FF2B5EF4-FFF2-40B4-BE49-F238E27FC236}">
                <a16:creationId xmlns:a16="http://schemas.microsoft.com/office/drawing/2014/main" id="{982A4A13-69C9-4BCD-A362-8D5AE4C623ED}"/>
              </a:ext>
            </a:extLst>
          </p:cNvPr>
          <p:cNvSpPr txBox="1"/>
          <p:nvPr/>
        </p:nvSpPr>
        <p:spPr>
          <a:xfrm>
            <a:off x="6857675" y="2222467"/>
            <a:ext cx="2132566" cy="338554"/>
          </a:xfrm>
          <a:prstGeom prst="rect">
            <a:avLst/>
          </a:prstGeom>
          <a:noFill/>
          <a:ln w="19050">
            <a:noFill/>
          </a:ln>
        </p:spPr>
        <p:txBody>
          <a:bodyPr wrap="square" rtlCol="0">
            <a:spAutoFit/>
          </a:bodyPr>
          <a:lstStyle/>
          <a:p>
            <a:r>
              <a:rPr lang="en-US" altLang="ja-JP" sz="800" dirty="0">
                <a:latin typeface="+mj-ea"/>
                <a:ea typeface="+mj-ea"/>
                <a:cs typeface="Meiryo UI" panose="020B0604030504040204" pitchFamily="50" charset="-128"/>
              </a:rPr>
              <a:t>※</a:t>
            </a:r>
            <a:r>
              <a:rPr lang="ja-JP" altLang="en-US" sz="800" dirty="0">
                <a:latin typeface="+mj-ea"/>
                <a:ea typeface="+mj-ea"/>
                <a:cs typeface="Meiryo UI" panose="020B0604030504040204" pitchFamily="50" charset="-128"/>
              </a:rPr>
              <a:t>施設健全度による点検頻度</a:t>
            </a:r>
            <a:endParaRPr lang="en-US" altLang="ja-JP" sz="800" dirty="0">
              <a:latin typeface="+mj-ea"/>
              <a:ea typeface="+mj-ea"/>
              <a:cs typeface="Meiryo UI" panose="020B0604030504040204" pitchFamily="50" charset="-128"/>
            </a:endParaRPr>
          </a:p>
          <a:p>
            <a:r>
              <a:rPr lang="ja-JP" altLang="en-US" sz="800" dirty="0">
                <a:latin typeface="+mj-ea"/>
                <a:ea typeface="+mj-ea"/>
                <a:cs typeface="Meiryo UI" panose="020B0604030504040204" pitchFamily="50" charset="-128"/>
              </a:rPr>
              <a:t>（一般定期点検）</a:t>
            </a:r>
            <a:endParaRPr lang="en-US" altLang="ja-JP" sz="800" dirty="0">
              <a:latin typeface="+mj-ea"/>
              <a:ea typeface="+mj-ea"/>
              <a:cs typeface="Meiryo UI" panose="020B0604030504040204" pitchFamily="50" charset="-128"/>
            </a:endParaRPr>
          </a:p>
        </p:txBody>
      </p:sp>
      <p:sp>
        <p:nvSpPr>
          <p:cNvPr id="77" name="テキスト ボックス 76">
            <a:extLst>
              <a:ext uri="{FF2B5EF4-FFF2-40B4-BE49-F238E27FC236}">
                <a16:creationId xmlns:a16="http://schemas.microsoft.com/office/drawing/2014/main" id="{6BE0A277-099F-4D69-8C03-C0C5C0DB594B}"/>
              </a:ext>
            </a:extLst>
          </p:cNvPr>
          <p:cNvSpPr txBox="1"/>
          <p:nvPr/>
        </p:nvSpPr>
        <p:spPr>
          <a:xfrm>
            <a:off x="2170" y="0"/>
            <a:ext cx="9141830"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２．点検・評価方法</a:t>
            </a:r>
          </a:p>
        </p:txBody>
      </p:sp>
      <p:sp>
        <p:nvSpPr>
          <p:cNvPr id="78" name="テキスト ボックス 77">
            <a:extLst>
              <a:ext uri="{FF2B5EF4-FFF2-40B4-BE49-F238E27FC236}">
                <a16:creationId xmlns:a16="http://schemas.microsoft.com/office/drawing/2014/main" id="{B6F140D9-2250-4718-817D-601C94F90E1B}"/>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２－２　施設の点検・評価について（点検業務内容）</a:t>
            </a:r>
            <a:endParaRPr kumimoji="1" lang="ja-JP" altLang="en-US" sz="2400" dirty="0">
              <a:latin typeface="Meiryo UI" pitchFamily="50" charset="-128"/>
              <a:ea typeface="Meiryo UI" pitchFamily="50" charset="-128"/>
              <a:cs typeface="Meiryo UI" pitchFamily="50" charset="-128"/>
            </a:endParaRPr>
          </a:p>
        </p:txBody>
      </p:sp>
      <p:graphicFrame>
        <p:nvGraphicFramePr>
          <p:cNvPr id="3" name="オブジェクト 2">
            <a:extLst>
              <a:ext uri="{FF2B5EF4-FFF2-40B4-BE49-F238E27FC236}">
                <a16:creationId xmlns:a16="http://schemas.microsoft.com/office/drawing/2014/main" id="{EF10CA1D-2668-42D0-900A-07BC18F0F1E2}"/>
              </a:ext>
            </a:extLst>
          </p:cNvPr>
          <p:cNvGraphicFramePr>
            <a:graphicFrameLocks noChangeAspect="1"/>
          </p:cNvGraphicFramePr>
          <p:nvPr>
            <p:extLst>
              <p:ext uri="{D42A27DB-BD31-4B8C-83A1-F6EECF244321}">
                <p14:modId xmlns:p14="http://schemas.microsoft.com/office/powerpoint/2010/main" val="447966190"/>
              </p:ext>
            </p:extLst>
          </p:nvPr>
        </p:nvGraphicFramePr>
        <p:xfrm>
          <a:off x="450850" y="7065963"/>
          <a:ext cx="8394700" cy="2870200"/>
        </p:xfrm>
        <a:graphic>
          <a:graphicData uri="http://schemas.openxmlformats.org/presentationml/2006/ole">
            <mc:AlternateContent xmlns:mc="http://schemas.openxmlformats.org/markup-compatibility/2006">
              <mc:Choice xmlns:v="urn:schemas-microsoft-com:vml" Requires="v">
                <p:oleObj spid="_x0000_s393344" name="Worksheet" r:id="rId6" imgW="10066139" imgH="3436443" progId="Excel.Sheet.12">
                  <p:embed/>
                </p:oleObj>
              </mc:Choice>
              <mc:Fallback>
                <p:oleObj name="Worksheet" r:id="rId6" imgW="10066139" imgH="3436443" progId="Excel.Sheet.12">
                  <p:embed/>
                  <p:pic>
                    <p:nvPicPr>
                      <p:cNvPr id="0" name=""/>
                      <p:cNvPicPr/>
                      <p:nvPr/>
                    </p:nvPicPr>
                    <p:blipFill>
                      <a:blip r:embed="rId7"/>
                      <a:stretch>
                        <a:fillRect/>
                      </a:stretch>
                    </p:blipFill>
                    <p:spPr>
                      <a:xfrm>
                        <a:off x="450850" y="7065963"/>
                        <a:ext cx="8394700" cy="2870200"/>
                      </a:xfrm>
                      <a:prstGeom prst="rect">
                        <a:avLst/>
                      </a:prstGeom>
                    </p:spPr>
                  </p:pic>
                </p:oleObj>
              </mc:Fallback>
            </mc:AlternateContent>
          </a:graphicData>
        </a:graphic>
      </p:graphicFrame>
      <p:sp>
        <p:nvSpPr>
          <p:cNvPr id="81" name="テキスト ボックス 80">
            <a:extLst>
              <a:ext uri="{FF2B5EF4-FFF2-40B4-BE49-F238E27FC236}">
                <a16:creationId xmlns:a16="http://schemas.microsoft.com/office/drawing/2014/main" id="{77B3E25B-A217-4F65-B01C-B72B87C6CA33}"/>
              </a:ext>
            </a:extLst>
          </p:cNvPr>
          <p:cNvSpPr txBox="1"/>
          <p:nvPr/>
        </p:nvSpPr>
        <p:spPr>
          <a:xfrm>
            <a:off x="6922821" y="3683046"/>
            <a:ext cx="2132566" cy="338554"/>
          </a:xfrm>
          <a:prstGeom prst="rect">
            <a:avLst/>
          </a:prstGeom>
          <a:noFill/>
          <a:ln w="19050">
            <a:noFill/>
          </a:ln>
        </p:spPr>
        <p:txBody>
          <a:bodyPr wrap="square" lIns="0" rIns="0" rtlCol="0">
            <a:spAutoFit/>
          </a:bodyPr>
          <a:lstStyle/>
          <a:p>
            <a:r>
              <a:rPr lang="ja-JP" altLang="en-US" sz="800" dirty="0">
                <a:latin typeface="+mj-ea"/>
                <a:ea typeface="+mj-ea"/>
                <a:cs typeface="Meiryo UI" panose="020B0604030504040204" pitchFamily="50" charset="-128"/>
              </a:rPr>
              <a:t>〇</a:t>
            </a:r>
            <a:r>
              <a:rPr lang="en-US" altLang="ja-JP" sz="800" dirty="0">
                <a:latin typeface="+mj-ea"/>
                <a:ea typeface="+mj-ea"/>
                <a:cs typeface="Meiryo UI" panose="020B0604030504040204" pitchFamily="50" charset="-128"/>
              </a:rPr>
              <a:t>H27</a:t>
            </a:r>
            <a:r>
              <a:rPr lang="ja-JP" altLang="en-US" sz="800" dirty="0">
                <a:latin typeface="+mj-ea"/>
                <a:ea typeface="+mj-ea"/>
                <a:cs typeface="Meiryo UI" panose="020B0604030504040204" pitchFamily="50" charset="-128"/>
              </a:rPr>
              <a:t>～</a:t>
            </a:r>
            <a:r>
              <a:rPr lang="en-US" altLang="ja-JP" sz="800" dirty="0">
                <a:latin typeface="+mj-ea"/>
                <a:ea typeface="+mj-ea"/>
                <a:cs typeface="Meiryo UI" panose="020B0604030504040204" pitchFamily="50" charset="-128"/>
              </a:rPr>
              <a:t>R4(8</a:t>
            </a:r>
            <a:r>
              <a:rPr lang="ja-JP" altLang="en-US" sz="800" dirty="0">
                <a:latin typeface="+mj-ea"/>
                <a:ea typeface="+mj-ea"/>
                <a:cs typeface="Meiryo UI" panose="020B0604030504040204" pitchFamily="50" charset="-128"/>
              </a:rPr>
              <a:t>年間</a:t>
            </a:r>
            <a:r>
              <a:rPr lang="en-US" altLang="ja-JP" sz="800" dirty="0">
                <a:latin typeface="+mj-ea"/>
                <a:ea typeface="+mj-ea"/>
                <a:cs typeface="Meiryo UI" panose="020B0604030504040204" pitchFamily="50" charset="-128"/>
              </a:rPr>
              <a:t>)</a:t>
            </a:r>
            <a:r>
              <a:rPr lang="ja-JP" altLang="en-US" sz="800" dirty="0">
                <a:latin typeface="+mj-ea"/>
                <a:ea typeface="+mj-ea"/>
                <a:cs typeface="Meiryo UI" panose="020B0604030504040204" pitchFamily="50" charset="-128"/>
              </a:rPr>
              <a:t>　一般定期点検</a:t>
            </a:r>
            <a:r>
              <a:rPr lang="en-US" altLang="ja-JP" sz="800" dirty="0">
                <a:latin typeface="+mj-ea"/>
                <a:ea typeface="+mj-ea"/>
                <a:cs typeface="Meiryo UI" panose="020B0604030504040204" pitchFamily="50" charset="-128"/>
              </a:rPr>
              <a:t>(</a:t>
            </a:r>
            <a:r>
              <a:rPr lang="ja-JP" altLang="en-US" sz="800" dirty="0">
                <a:latin typeface="+mj-ea"/>
                <a:ea typeface="+mj-ea"/>
                <a:cs typeface="Meiryo UI" panose="020B0604030504040204" pitchFamily="50" charset="-128"/>
              </a:rPr>
              <a:t>職員点検</a:t>
            </a:r>
            <a:r>
              <a:rPr lang="en-US" altLang="ja-JP" sz="800" dirty="0">
                <a:latin typeface="+mj-ea"/>
                <a:ea typeface="+mj-ea"/>
                <a:cs typeface="Meiryo UI" panose="020B0604030504040204" pitchFamily="50" charset="-128"/>
              </a:rPr>
              <a:t>)</a:t>
            </a:r>
          </a:p>
          <a:p>
            <a:r>
              <a:rPr lang="ja-JP" altLang="en-US" sz="800" dirty="0">
                <a:latin typeface="+mj-ea"/>
                <a:ea typeface="+mj-ea"/>
                <a:cs typeface="Meiryo UI" panose="020B0604030504040204" pitchFamily="50" charset="-128"/>
              </a:rPr>
              <a:t>　実施数量</a:t>
            </a:r>
            <a:endParaRPr lang="en-US" altLang="ja-JP" sz="800" dirty="0">
              <a:latin typeface="+mj-ea"/>
              <a:ea typeface="+mj-ea"/>
              <a:cs typeface="Meiryo UI" panose="020B0604030504040204" pitchFamily="50" charset="-128"/>
            </a:endParaRPr>
          </a:p>
        </p:txBody>
      </p:sp>
      <p:sp>
        <p:nvSpPr>
          <p:cNvPr id="82" name="テキスト ボックス 81">
            <a:extLst>
              <a:ext uri="{FF2B5EF4-FFF2-40B4-BE49-F238E27FC236}">
                <a16:creationId xmlns:a16="http://schemas.microsoft.com/office/drawing/2014/main" id="{E9895CB2-3B99-48E0-989A-B1A40BAFA90C}"/>
              </a:ext>
            </a:extLst>
          </p:cNvPr>
          <p:cNvSpPr txBox="1"/>
          <p:nvPr/>
        </p:nvSpPr>
        <p:spPr>
          <a:xfrm>
            <a:off x="6922821" y="3974765"/>
            <a:ext cx="1806918" cy="338554"/>
          </a:xfrm>
          <a:prstGeom prst="rect">
            <a:avLst/>
          </a:prstGeom>
          <a:noFill/>
          <a:ln w="19050">
            <a:noFill/>
          </a:ln>
        </p:spPr>
        <p:txBody>
          <a:bodyPr wrap="square" lIns="0" rIns="0" rtlCol="0">
            <a:spAutoFit/>
          </a:bodyPr>
          <a:lstStyle/>
          <a:p>
            <a:r>
              <a:rPr lang="ja-JP" altLang="en-US" sz="800" dirty="0">
                <a:latin typeface="+mj-ea"/>
                <a:ea typeface="+mj-ea"/>
                <a:cs typeface="Meiryo UI" panose="020B0604030504040204" pitchFamily="50" charset="-128"/>
              </a:rPr>
              <a:t>港湾：</a:t>
            </a:r>
            <a:r>
              <a:rPr lang="en-US" altLang="ja-JP" sz="800" dirty="0">
                <a:latin typeface="+mj-ea"/>
                <a:ea typeface="+mj-ea"/>
                <a:cs typeface="Meiryo UI" panose="020B0604030504040204" pitchFamily="50" charset="-128"/>
              </a:rPr>
              <a:t>907</a:t>
            </a:r>
            <a:r>
              <a:rPr lang="ja-JP" altLang="en-US" sz="800" dirty="0">
                <a:latin typeface="+mj-ea"/>
                <a:ea typeface="+mj-ea"/>
                <a:cs typeface="Meiryo UI" panose="020B0604030504040204" pitchFamily="50" charset="-128"/>
              </a:rPr>
              <a:t>施設</a:t>
            </a:r>
            <a:endParaRPr lang="en-US" altLang="ja-JP" sz="800" dirty="0">
              <a:latin typeface="+mj-ea"/>
              <a:ea typeface="+mj-ea"/>
              <a:cs typeface="Meiryo UI" panose="020B0604030504040204" pitchFamily="50" charset="-128"/>
            </a:endParaRPr>
          </a:p>
          <a:p>
            <a:r>
              <a:rPr lang="ja-JP" altLang="en-US" sz="800" dirty="0">
                <a:latin typeface="+mj-ea"/>
                <a:ea typeface="+mj-ea"/>
                <a:cs typeface="Meiryo UI" panose="020B0604030504040204" pitchFamily="50" charset="-128"/>
              </a:rPr>
              <a:t>海岸：</a:t>
            </a:r>
            <a:r>
              <a:rPr lang="en-US" altLang="ja-JP" sz="800" dirty="0">
                <a:latin typeface="+mj-ea"/>
                <a:ea typeface="+mj-ea"/>
                <a:cs typeface="Meiryo UI" panose="020B0604030504040204" pitchFamily="50" charset="-128"/>
              </a:rPr>
              <a:t>212.6km</a:t>
            </a:r>
          </a:p>
        </p:txBody>
      </p:sp>
      <p:grpSp>
        <p:nvGrpSpPr>
          <p:cNvPr id="83" name="グループ化 82">
            <a:extLst>
              <a:ext uri="{FF2B5EF4-FFF2-40B4-BE49-F238E27FC236}">
                <a16:creationId xmlns:a16="http://schemas.microsoft.com/office/drawing/2014/main" id="{0E66F544-E7F5-482F-AB4D-0B6442EE3237}"/>
              </a:ext>
            </a:extLst>
          </p:cNvPr>
          <p:cNvGrpSpPr/>
          <p:nvPr/>
        </p:nvGrpSpPr>
        <p:grpSpPr>
          <a:xfrm>
            <a:off x="6834728" y="1632159"/>
            <a:ext cx="2182626" cy="421094"/>
            <a:chOff x="4161493" y="1551216"/>
            <a:chExt cx="2400888" cy="288032"/>
          </a:xfrm>
        </p:grpSpPr>
        <p:sp>
          <p:nvSpPr>
            <p:cNvPr id="84" name="角丸四角形 74">
              <a:extLst>
                <a:ext uri="{FF2B5EF4-FFF2-40B4-BE49-F238E27FC236}">
                  <a16:creationId xmlns:a16="http://schemas.microsoft.com/office/drawing/2014/main" id="{B7634D80-54B4-4ACB-933F-348A40490EAE}"/>
                </a:ext>
              </a:extLst>
            </p:cNvPr>
            <p:cNvSpPr/>
            <p:nvPr/>
          </p:nvSpPr>
          <p:spPr>
            <a:xfrm>
              <a:off x="4161493" y="1551216"/>
              <a:ext cx="2400888" cy="2880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5" name="テキスト ボックス 84">
              <a:extLst>
                <a:ext uri="{FF2B5EF4-FFF2-40B4-BE49-F238E27FC236}">
                  <a16:creationId xmlns:a16="http://schemas.microsoft.com/office/drawing/2014/main" id="{828587BA-0F20-4C93-819A-70FD7826E7F1}"/>
                </a:ext>
              </a:extLst>
            </p:cNvPr>
            <p:cNvSpPr txBox="1"/>
            <p:nvPr/>
          </p:nvSpPr>
          <p:spPr>
            <a:xfrm>
              <a:off x="4208233" y="1575993"/>
              <a:ext cx="2290790" cy="231574"/>
            </a:xfrm>
            <a:prstGeom prst="rect">
              <a:avLst/>
            </a:prstGeom>
            <a:noFill/>
            <a:ln w="19050">
              <a:noFill/>
            </a:ln>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備考</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 name="テキスト ボックス 3">
            <a:extLst>
              <a:ext uri="{FF2B5EF4-FFF2-40B4-BE49-F238E27FC236}">
                <a16:creationId xmlns:a16="http://schemas.microsoft.com/office/drawing/2014/main" id="{6D8FAC6B-6F0F-4ADB-9357-F07EBD053DA1}"/>
              </a:ext>
            </a:extLst>
          </p:cNvPr>
          <p:cNvSpPr txBox="1"/>
          <p:nvPr/>
        </p:nvSpPr>
        <p:spPr>
          <a:xfrm>
            <a:off x="6785944" y="4443415"/>
            <a:ext cx="2280606" cy="1763944"/>
          </a:xfrm>
          <a:prstGeom prst="rect">
            <a:avLst/>
          </a:prstGeom>
          <a:noFill/>
        </p:spPr>
        <p:txBody>
          <a:bodyPr wrap="square" rtlCol="0">
            <a:spAutoFit/>
          </a:bodyPr>
          <a:lstStyle/>
          <a:p>
            <a:pPr algn="just">
              <a:lnSpc>
                <a:spcPts val="1200"/>
              </a:lnSpc>
            </a:pPr>
            <a:r>
              <a:rPr lang="ja-JP" altLang="en-US" sz="800" kern="100" dirty="0">
                <a:effectLst/>
                <a:latin typeface="+mj-ea"/>
                <a:ea typeface="+mj-ea"/>
                <a:cs typeface="ＭＳ 明朝" panose="02020609040205080304" pitchFamily="17" charset="-128"/>
              </a:rPr>
              <a:t>〇重点点検施設</a:t>
            </a:r>
            <a:endParaRPr lang="en-US" altLang="ja-JP" sz="800" kern="100" dirty="0">
              <a:effectLst/>
              <a:latin typeface="+mj-ea"/>
              <a:ea typeface="+mj-ea"/>
              <a:cs typeface="ＭＳ 明朝" panose="02020609040205080304" pitchFamily="17" charset="-128"/>
            </a:endParaRPr>
          </a:p>
          <a:p>
            <a:pPr algn="just">
              <a:lnSpc>
                <a:spcPts val="1200"/>
              </a:lnSpc>
            </a:pPr>
            <a:r>
              <a:rPr lang="ja-JP" altLang="ja-JP" sz="800" kern="100" dirty="0">
                <a:effectLst/>
                <a:latin typeface="+mj-ea"/>
                <a:ea typeface="+mj-ea"/>
                <a:cs typeface="ＭＳ 明朝" panose="02020609040205080304" pitchFamily="17" charset="-128"/>
              </a:rPr>
              <a:t>≪岸壁等≫</a:t>
            </a:r>
            <a:endParaRPr lang="ja-JP" altLang="ja-JP" sz="800" kern="100" dirty="0">
              <a:effectLst/>
              <a:latin typeface="+mj-ea"/>
              <a:ea typeface="+mj-ea"/>
              <a:cs typeface="Times New Roman" panose="02020603050405020304" pitchFamily="18" charset="0"/>
            </a:endParaRPr>
          </a:p>
          <a:p>
            <a:pPr lvl="0" algn="just">
              <a:lnSpc>
                <a:spcPts val="1200"/>
              </a:lnSpc>
            </a:pPr>
            <a:r>
              <a:rPr lang="ja-JP" altLang="en-US" sz="800" kern="100" dirty="0">
                <a:effectLst/>
                <a:latin typeface="+mj-ea"/>
                <a:ea typeface="+mj-ea"/>
                <a:cs typeface="Times New Roman" panose="02020603050405020304" pitchFamily="18" charset="0"/>
              </a:rPr>
              <a:t>・</a:t>
            </a:r>
            <a:r>
              <a:rPr lang="ja-JP" altLang="ja-JP" sz="800" kern="100" dirty="0">
                <a:effectLst/>
                <a:latin typeface="+mj-ea"/>
                <a:ea typeface="+mj-ea"/>
                <a:cs typeface="Times New Roman" panose="02020603050405020304" pitchFamily="18" charset="0"/>
              </a:rPr>
              <a:t>災害発生後の緊急物資輸送に重要な役割を果たす耐震強化岸壁</a:t>
            </a:r>
          </a:p>
          <a:p>
            <a:pPr lvl="0" algn="just">
              <a:lnSpc>
                <a:spcPts val="1200"/>
              </a:lnSpc>
            </a:pPr>
            <a:r>
              <a:rPr lang="ja-JP" altLang="en-US" sz="800" kern="100" dirty="0">
                <a:effectLst/>
                <a:latin typeface="+mj-ea"/>
                <a:ea typeface="+mj-ea"/>
                <a:cs typeface="Times New Roman" panose="02020603050405020304" pitchFamily="18" charset="0"/>
              </a:rPr>
              <a:t>・</a:t>
            </a:r>
            <a:r>
              <a:rPr lang="ja-JP" altLang="ja-JP" sz="800" kern="100" dirty="0">
                <a:effectLst/>
                <a:latin typeface="+mj-ea"/>
                <a:ea typeface="+mj-ea"/>
                <a:cs typeface="Times New Roman" panose="02020603050405020304" pitchFamily="18" charset="0"/>
              </a:rPr>
              <a:t>入港船舶数、取扱貨物量の多い主力岸壁</a:t>
            </a:r>
          </a:p>
          <a:p>
            <a:pPr lvl="0" algn="just">
              <a:lnSpc>
                <a:spcPts val="1200"/>
              </a:lnSpc>
            </a:pPr>
            <a:r>
              <a:rPr lang="ja-JP" altLang="en-US" sz="800" kern="100" dirty="0">
                <a:effectLst/>
                <a:latin typeface="+mj-ea"/>
                <a:ea typeface="+mj-ea"/>
                <a:cs typeface="Times New Roman" panose="02020603050405020304" pitchFamily="18" charset="0"/>
              </a:rPr>
              <a:t>・</a:t>
            </a:r>
            <a:r>
              <a:rPr lang="ja-JP" altLang="ja-JP" sz="800" kern="100" dirty="0">
                <a:effectLst/>
                <a:latin typeface="+mj-ea"/>
                <a:ea typeface="+mj-ea"/>
                <a:cs typeface="Times New Roman" panose="02020603050405020304" pitchFamily="18" charset="0"/>
              </a:rPr>
              <a:t>旅客船フェリー接岸岸壁</a:t>
            </a:r>
          </a:p>
          <a:p>
            <a:pPr lvl="0" algn="just">
              <a:lnSpc>
                <a:spcPts val="1200"/>
              </a:lnSpc>
            </a:pPr>
            <a:r>
              <a:rPr lang="ja-JP" altLang="en-US" sz="800" kern="100" dirty="0">
                <a:effectLst/>
                <a:latin typeface="+mj-ea"/>
                <a:ea typeface="+mj-ea"/>
                <a:cs typeface="Times New Roman" panose="02020603050405020304" pitchFamily="18" charset="0"/>
              </a:rPr>
              <a:t>≪防潮堤≫</a:t>
            </a:r>
            <a:endParaRPr lang="en-US" altLang="ja-JP" sz="800" kern="100" dirty="0">
              <a:effectLst/>
              <a:latin typeface="+mj-ea"/>
              <a:ea typeface="+mj-ea"/>
              <a:cs typeface="Times New Roman" panose="02020603050405020304" pitchFamily="18" charset="0"/>
            </a:endParaRPr>
          </a:p>
          <a:p>
            <a:pPr lvl="0" algn="just">
              <a:lnSpc>
                <a:spcPts val="1200"/>
              </a:lnSpc>
            </a:pPr>
            <a:r>
              <a:rPr lang="ja-JP" altLang="en-US" sz="800" kern="100" dirty="0">
                <a:effectLst/>
                <a:latin typeface="+mj-ea"/>
                <a:ea typeface="+mj-ea"/>
                <a:cs typeface="Times New Roman" panose="02020603050405020304" pitchFamily="18" charset="0"/>
              </a:rPr>
              <a:t>背後地盤高が低く、浸水被害が大きい地域</a:t>
            </a:r>
          </a:p>
          <a:p>
            <a:pPr lvl="0" algn="just">
              <a:lnSpc>
                <a:spcPts val="1200"/>
              </a:lnSpc>
            </a:pPr>
            <a:r>
              <a:rPr lang="ja-JP" altLang="en-US" sz="800" kern="100" dirty="0">
                <a:effectLst/>
                <a:latin typeface="+mj-ea"/>
                <a:ea typeface="+mj-ea"/>
                <a:cs typeface="Times New Roman" panose="02020603050405020304" pitchFamily="18" charset="0"/>
              </a:rPr>
              <a:t>・背後地が人家隣接で人口密集地</a:t>
            </a:r>
          </a:p>
          <a:p>
            <a:pPr lvl="0" algn="just">
              <a:lnSpc>
                <a:spcPts val="1200"/>
              </a:lnSpc>
            </a:pPr>
            <a:r>
              <a:rPr lang="ja-JP" altLang="en-US" sz="800" kern="100" dirty="0">
                <a:effectLst/>
                <a:latin typeface="+mj-ea"/>
                <a:ea typeface="+mj-ea"/>
                <a:cs typeface="Times New Roman" panose="02020603050405020304" pitchFamily="18" charset="0"/>
              </a:rPr>
              <a:t>・南海トラフ巨大地震の被害想定シミュレーション結果等による被害が大きい地域</a:t>
            </a:r>
            <a:endParaRPr kumimoji="1" lang="ja-JP" altLang="en-US" sz="800" dirty="0">
              <a:latin typeface="+mj-ea"/>
              <a:ea typeface="+mj-ea"/>
            </a:endParaRPr>
          </a:p>
        </p:txBody>
      </p:sp>
    </p:spTree>
    <p:extLst>
      <p:ext uri="{BB962C8B-B14F-4D97-AF65-F5344CB8AC3E}">
        <p14:creationId xmlns:p14="http://schemas.microsoft.com/office/powerpoint/2010/main" val="3925200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95AE6A1-E0EE-4729-8D85-C13CABBFAF68}"/>
              </a:ext>
            </a:extLst>
          </p:cNvPr>
          <p:cNvSpPr>
            <a:spLocks noGrp="1"/>
          </p:cNvSpPr>
          <p:nvPr>
            <p:ph type="sldNum" sz="quarter" idx="12"/>
          </p:nvPr>
        </p:nvSpPr>
        <p:spPr>
          <a:xfrm>
            <a:off x="7315200" y="6462513"/>
            <a:ext cx="1828800" cy="365125"/>
          </a:xfrm>
        </p:spPr>
        <p:txBody>
          <a:bodyPr/>
          <a:lstStyle/>
          <a:p>
            <a:pPr algn="r"/>
            <a:fld id="{682EF9F9-C4E8-46B2-BBF1-33E3162B856A}" type="slidenum">
              <a:rPr kumimoji="1" lang="ja-JP" altLang="en-US" smtClean="0"/>
              <a:pPr algn="r"/>
              <a:t>15</a:t>
            </a:fld>
            <a:endParaRPr kumimoji="1" lang="ja-JP" altLang="en-US" dirty="0"/>
          </a:p>
        </p:txBody>
      </p:sp>
      <p:sp>
        <p:nvSpPr>
          <p:cNvPr id="5" name="テキスト ボックス 4">
            <a:extLst>
              <a:ext uri="{FF2B5EF4-FFF2-40B4-BE49-F238E27FC236}">
                <a16:creationId xmlns:a16="http://schemas.microsoft.com/office/drawing/2014/main" id="{A6089DB6-B9FA-4236-97F6-C190B6F0785E}"/>
              </a:ext>
            </a:extLst>
          </p:cNvPr>
          <p:cNvSpPr txBox="1"/>
          <p:nvPr/>
        </p:nvSpPr>
        <p:spPr>
          <a:xfrm>
            <a:off x="2170" y="0"/>
            <a:ext cx="9141830"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２．点検・評価方法</a:t>
            </a:r>
          </a:p>
        </p:txBody>
      </p:sp>
      <p:sp>
        <p:nvSpPr>
          <p:cNvPr id="6" name="テキスト ボックス 5">
            <a:extLst>
              <a:ext uri="{FF2B5EF4-FFF2-40B4-BE49-F238E27FC236}">
                <a16:creationId xmlns:a16="http://schemas.microsoft.com/office/drawing/2014/main" id="{1822BA0A-24F4-4ADC-9391-DE438A241F06}"/>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２－３　施設の点検・評価について（一般定期点検）</a:t>
            </a:r>
            <a:endParaRPr kumimoji="1" lang="ja-JP" altLang="en-US" sz="2400" dirty="0">
              <a:latin typeface="Meiryo UI" pitchFamily="50" charset="-128"/>
              <a:ea typeface="Meiryo UI" pitchFamily="50" charset="-128"/>
              <a:cs typeface="Meiryo UI" pitchFamily="50" charset="-128"/>
            </a:endParaRPr>
          </a:p>
        </p:txBody>
      </p:sp>
      <p:sp>
        <p:nvSpPr>
          <p:cNvPr id="7" name="テキスト ボックス 6">
            <a:extLst>
              <a:ext uri="{FF2B5EF4-FFF2-40B4-BE49-F238E27FC236}">
                <a16:creationId xmlns:a16="http://schemas.microsoft.com/office/drawing/2014/main" id="{B486CDDF-9416-471E-8AB0-B06DEC0410BC}"/>
              </a:ext>
            </a:extLst>
          </p:cNvPr>
          <p:cNvSpPr txBox="1"/>
          <p:nvPr/>
        </p:nvSpPr>
        <p:spPr>
          <a:xfrm>
            <a:off x="148391" y="1429711"/>
            <a:ext cx="2263369" cy="369332"/>
          </a:xfrm>
          <a:prstGeom prst="rect">
            <a:avLst/>
          </a:prstGeom>
          <a:noFill/>
          <a:ln w="19050">
            <a:noFill/>
          </a:ln>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①港湾</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B980A07B-D5F4-4976-9475-C6FF7B42FF0D}"/>
              </a:ext>
            </a:extLst>
          </p:cNvPr>
          <p:cNvSpPr txBox="1"/>
          <p:nvPr/>
        </p:nvSpPr>
        <p:spPr>
          <a:xfrm>
            <a:off x="58152" y="1050635"/>
            <a:ext cx="4009792" cy="400110"/>
          </a:xfrm>
          <a:prstGeom prst="rect">
            <a:avLst/>
          </a:prstGeom>
          <a:noFill/>
          <a:ln w="19050">
            <a:noFill/>
          </a:ln>
        </p:spPr>
        <p:txBody>
          <a:bodyPr wrap="squar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●陸上からの目視点検</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Picture 2" descr="V:\○維持管理\★維持管理計画（長寿命化に向けて）策定ＰＴ\○河川・港湾・公園部会\写真\電位測定.JPG">
            <a:extLst>
              <a:ext uri="{FF2B5EF4-FFF2-40B4-BE49-F238E27FC236}">
                <a16:creationId xmlns:a16="http://schemas.microsoft.com/office/drawing/2014/main" id="{409F5DA0-4F7B-4DD5-99C6-1D45B67F980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85849" y="4221088"/>
            <a:ext cx="3232473" cy="2423988"/>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BA48C6F9-2BDA-481D-959A-D67FFC9F9C7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85848" y="1700808"/>
            <a:ext cx="3232473" cy="2423454"/>
          </a:xfrm>
          <a:prstGeom prst="rect">
            <a:avLst/>
          </a:prstGeom>
        </p:spPr>
      </p:pic>
      <p:pic>
        <p:nvPicPr>
          <p:cNvPr id="11" name="図 10">
            <a:extLst>
              <a:ext uri="{FF2B5EF4-FFF2-40B4-BE49-F238E27FC236}">
                <a16:creationId xmlns:a16="http://schemas.microsoft.com/office/drawing/2014/main" id="{07B6753E-305D-40E9-88ED-D6CF3A52DAB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41118" y="1724844"/>
            <a:ext cx="3168352" cy="2375381"/>
          </a:xfrm>
          <a:prstGeom prst="rect">
            <a:avLst/>
          </a:prstGeom>
        </p:spPr>
      </p:pic>
      <p:sp>
        <p:nvSpPr>
          <p:cNvPr id="12" name="テキスト ボックス 11">
            <a:extLst>
              <a:ext uri="{FF2B5EF4-FFF2-40B4-BE49-F238E27FC236}">
                <a16:creationId xmlns:a16="http://schemas.microsoft.com/office/drawing/2014/main" id="{F377AD70-5BD1-4532-8AF0-147EE3F262FA}"/>
              </a:ext>
            </a:extLst>
          </p:cNvPr>
          <p:cNvSpPr txBox="1"/>
          <p:nvPr/>
        </p:nvSpPr>
        <p:spPr>
          <a:xfrm>
            <a:off x="4553983" y="4438853"/>
            <a:ext cx="4392488" cy="646331"/>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陸上よりエプロン部、附帯施設（車止め等）の点検を実施。</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9382BD69-F802-4AB2-BA6C-0830CDE96F39}"/>
              </a:ext>
            </a:extLst>
          </p:cNvPr>
          <p:cNvSpPr txBox="1"/>
          <p:nvPr/>
        </p:nvSpPr>
        <p:spPr>
          <a:xfrm>
            <a:off x="4560482" y="5229200"/>
            <a:ext cx="4392488" cy="923330"/>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陸上から電位測定を実施し、電気防食効果の点検を実施。</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岸壁法線の凹凸の確認。</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96017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320528" y="6432848"/>
            <a:ext cx="1828800" cy="425152"/>
          </a:xfrm>
        </p:spPr>
        <p:txBody>
          <a:bodyPr/>
          <a:lstStyle/>
          <a:p>
            <a:pPr algn="r"/>
            <a:fld id="{682EF9F9-C4E8-46B2-BBF1-33E3162B856A}"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pPr algn="r"/>
              <a:t>16</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２．点検・評価方法</a:t>
            </a: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２－３　施設の点検・評価について（一般定期点検）</a:t>
            </a:r>
            <a:endParaRPr kumimoji="1" lang="ja-JP" altLang="en-US" sz="2400" dirty="0">
              <a:latin typeface="Meiryo UI" pitchFamily="50" charset="-128"/>
              <a:ea typeface="Meiryo UI" pitchFamily="50" charset="-128"/>
              <a:cs typeface="Meiryo UI" pitchFamily="50" charset="-128"/>
            </a:endParaRPr>
          </a:p>
        </p:txBody>
      </p:sp>
      <p:sp>
        <p:nvSpPr>
          <p:cNvPr id="44" name="テキスト ボックス 43"/>
          <p:cNvSpPr txBox="1"/>
          <p:nvPr/>
        </p:nvSpPr>
        <p:spPr>
          <a:xfrm>
            <a:off x="148391" y="1429711"/>
            <a:ext cx="2263369" cy="369332"/>
          </a:xfrm>
          <a:prstGeom prst="rect">
            <a:avLst/>
          </a:prstGeom>
          <a:noFill/>
          <a:ln w="19050">
            <a:noFill/>
          </a:ln>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①港湾</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58152" y="1050635"/>
            <a:ext cx="4009792" cy="400110"/>
          </a:xfrm>
          <a:prstGeom prst="rect">
            <a:avLst/>
          </a:prstGeom>
          <a:noFill/>
          <a:ln w="19050">
            <a:noFill/>
          </a:ln>
        </p:spPr>
        <p:txBody>
          <a:bodyPr wrap="squar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●海上からの目視点検</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4572000" y="4869160"/>
            <a:ext cx="4392488" cy="923330"/>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海上より鋼矢板岸壁の腐食状況、桟橋式上部工（コンクリート部）の背面部、附帯施設（防舷材等）の点検を実施。</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074" name="Picture 2" descr="V:\○維持管理\★維持管理計画（長寿命化に向けて）策定ＰＴ\○河川・港湾・公園部会\写真\110221,22,23附帯施設海上調査\100OLYMP\P223008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4317" y="4293096"/>
            <a:ext cx="3263999" cy="2448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X:\00本部\【事業G】\☆事業グループ☆\★矢板調査（平成20年度）\H20.07.18汐見3号岸壁\27.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7921" y="1799043"/>
            <a:ext cx="3263999" cy="244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X:\00本部\【事業G】\☆事業グループ☆\★矢板調査（平成20年度）\H20.06.04小松6号物揚場\DSCF1707.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36392" y="1770939"/>
            <a:ext cx="3264000" cy="24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899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315199" y="6492875"/>
            <a:ext cx="1828800" cy="365125"/>
          </a:xfrm>
        </p:spPr>
        <p:txBody>
          <a:bodyPr/>
          <a:lstStyle/>
          <a:p>
            <a:pPr algn="r"/>
            <a:fld id="{682EF9F9-C4E8-46B2-BBF1-33E3162B856A}"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pPr algn="r"/>
              <a:t>17</a:t>
            </a:fld>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２．点検・評価方法</a:t>
            </a: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２－３　施設の点検・評価について（一般定期点検）</a:t>
            </a:r>
            <a:endParaRPr kumimoji="1" lang="ja-JP" altLang="en-US" sz="2400" dirty="0">
              <a:latin typeface="Meiryo UI" pitchFamily="50" charset="-128"/>
              <a:ea typeface="Meiryo UI" pitchFamily="50" charset="-128"/>
              <a:cs typeface="Meiryo UI" pitchFamily="50" charset="-128"/>
            </a:endParaRPr>
          </a:p>
        </p:txBody>
      </p:sp>
      <p:sp>
        <p:nvSpPr>
          <p:cNvPr id="44" name="テキスト ボックス 43"/>
          <p:cNvSpPr txBox="1"/>
          <p:nvPr/>
        </p:nvSpPr>
        <p:spPr>
          <a:xfrm>
            <a:off x="179512" y="1429711"/>
            <a:ext cx="2263369" cy="369332"/>
          </a:xfrm>
          <a:prstGeom prst="rect">
            <a:avLst/>
          </a:prstGeom>
          <a:noFill/>
          <a:ln w="19050">
            <a:noFill/>
          </a:ln>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②海岸</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58152" y="1050635"/>
            <a:ext cx="4009792" cy="400110"/>
          </a:xfrm>
          <a:prstGeom prst="rect">
            <a:avLst/>
          </a:prstGeom>
          <a:noFill/>
          <a:ln w="19050">
            <a:noFill/>
          </a:ln>
        </p:spPr>
        <p:txBody>
          <a:bodyPr wrap="squar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●陸上からの目視点検</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4096112" y="6123363"/>
            <a:ext cx="4376144" cy="646331"/>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防潮堤のクラックや目地開き等の確認</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養浜・砂浜における空洞化確認を実施</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098" name="Picture 2" descr="V:\○維持管理\★維持管理計画（長寿命化に向けて）策定ＰＴ\○河川・港湾・公園部会\写真\20130624　海岸緊急点検\二色の浜海岸\P624005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4457" y="4221088"/>
            <a:ext cx="3120002" cy="2340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V:\○維持管理\★維持管理計画（長寿命化に向けて）策定ＰＴ\○河川・港湾・公園部会\写真\P624006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5536" y="1799041"/>
            <a:ext cx="3120142" cy="2340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V:\○維持管理\★維持管理計画（長寿命化に向けて）策定ＰＴ\○河川・港湾・公園部会\写真\P4090003.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5400000">
            <a:off x="4439808" y="2303097"/>
            <a:ext cx="4032448"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045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BD6DD97-905F-4E23-AB94-10E7D5719536}"/>
              </a:ext>
            </a:extLst>
          </p:cNvPr>
          <p:cNvSpPr txBox="1"/>
          <p:nvPr/>
        </p:nvSpPr>
        <p:spPr>
          <a:xfrm>
            <a:off x="327104" y="548680"/>
            <a:ext cx="8489792" cy="5509200"/>
          </a:xfrm>
          <a:prstGeom prst="rect">
            <a:avLst/>
          </a:prstGeom>
          <a:noFill/>
        </p:spPr>
        <p:txBody>
          <a:bodyPr wrap="square" rtlCol="0">
            <a:spAutoFit/>
          </a:bodyPr>
          <a:lstStyle/>
          <a:p>
            <a:pPr algn="ctr"/>
            <a:r>
              <a:rPr kumimoji="1" lang="ja-JP" altLang="en-US" sz="2400" dirty="0">
                <a:latin typeface="Meiryo UI" panose="020B0604030504040204" pitchFamily="50" charset="-128"/>
                <a:ea typeface="Meiryo UI" panose="020B0604030504040204" pitchFamily="50" charset="-128"/>
              </a:rPr>
              <a:t>目　次</a:t>
            </a:r>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１．施設の現状　</a:t>
            </a:r>
            <a:endParaRPr lang="en-US" altLang="ja-JP" sz="2000" dirty="0">
              <a:effectLst/>
              <a:latin typeface="Meiryo UI" panose="020B0604030504040204" pitchFamily="50" charset="-128"/>
              <a:ea typeface="Meiryo UI" panose="020B0604030504040204" pitchFamily="50" charset="-128"/>
              <a:cs typeface="Times New Roman" panose="02020603050405020304" pitchFamily="18" charset="0"/>
            </a:endParaRPr>
          </a:p>
          <a:p>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２．</a:t>
            </a:r>
            <a:r>
              <a:rPr lang="ja-JP" altLang="en-US" sz="2000" dirty="0">
                <a:latin typeface="Meiryo UI" panose="020B0604030504040204" pitchFamily="50" charset="-128"/>
                <a:ea typeface="Meiryo UI" panose="020B0604030504040204" pitchFamily="50" charset="-128"/>
              </a:rPr>
              <a:t>点検・評価方法</a:t>
            </a:r>
            <a:endParaRPr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３</a:t>
            </a:r>
            <a:r>
              <a:rPr kumimoji="1" lang="ja-JP" altLang="en-US" sz="2000" dirty="0">
                <a:latin typeface="Meiryo UI" panose="020B0604030504040204" pitchFamily="50" charset="-128"/>
                <a:ea typeface="Meiryo UI" panose="020B0604030504040204" pitchFamily="50" charset="-128"/>
              </a:rPr>
              <a:t>．実施計画の策定の取組み</a:t>
            </a:r>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４</a:t>
            </a:r>
            <a:r>
              <a:rPr kumimoji="1" lang="ja-JP" altLang="en-US" sz="2000" dirty="0">
                <a:latin typeface="Meiryo UI" panose="020B0604030504040204" pitchFamily="50" charset="-128"/>
                <a:ea typeface="Meiryo UI" panose="020B0604030504040204" pitchFamily="50" charset="-128"/>
              </a:rPr>
              <a:t>．補修方法</a:t>
            </a:r>
            <a:endParaRPr kumimoji="1"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５</a:t>
            </a:r>
            <a:r>
              <a:rPr kumimoji="1" lang="ja-JP" altLang="en-US" sz="2000" dirty="0">
                <a:latin typeface="Meiryo UI" panose="020B0604030504040204" pitchFamily="50" charset="-128"/>
                <a:ea typeface="Meiryo UI" panose="020B0604030504040204" pitchFamily="50" charset="-128"/>
              </a:rPr>
              <a:t>．現計画の検証、課題抽出及び対応方針</a:t>
            </a:r>
            <a:endParaRPr kumimoji="1"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６．第１回審議会　委員からの意見と対応方針</a:t>
            </a:r>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pPr marL="342900" indent="-342900">
              <a:buFont typeface="+mj-lt"/>
              <a:buAutoNum type="arabicPeriod"/>
            </a:pPr>
            <a:endParaRPr kumimoji="1" lang="en-US" altLang="ja-JP" sz="2000" dirty="0">
              <a:latin typeface="Meiryo UI" panose="020B0604030504040204" pitchFamily="50" charset="-128"/>
              <a:ea typeface="Meiryo UI" panose="020B0604030504040204" pitchFamily="50" charset="-128"/>
            </a:endParaRPr>
          </a:p>
          <a:p>
            <a:endParaRPr kumimoji="1" lang="ja-JP" altLang="en-US" sz="2400" dirty="0">
              <a:latin typeface="Meiryo UI" panose="020B0604030504040204" pitchFamily="50" charset="-128"/>
              <a:ea typeface="Meiryo UI" panose="020B0604030504040204" pitchFamily="50" charset="-128"/>
            </a:endParaRPr>
          </a:p>
        </p:txBody>
      </p:sp>
      <p:sp>
        <p:nvSpPr>
          <p:cNvPr id="4" name="スライド番号プレースホルダー 17">
            <a:extLst>
              <a:ext uri="{FF2B5EF4-FFF2-40B4-BE49-F238E27FC236}">
                <a16:creationId xmlns:a16="http://schemas.microsoft.com/office/drawing/2014/main" id="{3F7A9975-BBF1-41A6-B9ED-0A7D71CD6526}"/>
              </a:ext>
            </a:extLst>
          </p:cNvPr>
          <p:cNvSpPr>
            <a:spLocks noGrp="1"/>
          </p:cNvSpPr>
          <p:nvPr>
            <p:ph type="sldNum" sz="quarter" idx="12"/>
          </p:nvPr>
        </p:nvSpPr>
        <p:spPr>
          <a:xfrm>
            <a:off x="7280593" y="6495058"/>
            <a:ext cx="1828800" cy="365125"/>
          </a:xfrm>
        </p:spPr>
        <p:txBody>
          <a:bodyPr/>
          <a:lstStyle/>
          <a:p>
            <a:pPr algn="r"/>
            <a:fld id="{682EF9F9-C4E8-46B2-BBF1-33E3162B856A}" type="slidenum">
              <a:rPr kumimoji="1" lang="ja-JP" altLang="en-US" smtClean="0"/>
              <a:pPr algn="r"/>
              <a:t>2</a:t>
            </a:fld>
            <a:endParaRPr kumimoji="1" lang="ja-JP" altLang="en-US" dirty="0"/>
          </a:p>
        </p:txBody>
      </p:sp>
    </p:spTree>
    <p:extLst>
      <p:ext uri="{BB962C8B-B14F-4D97-AF65-F5344CB8AC3E}">
        <p14:creationId xmlns:p14="http://schemas.microsoft.com/office/powerpoint/2010/main" val="1383140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１．施設の現状</a:t>
            </a: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１－１　対象施設の推移</a:t>
            </a:r>
            <a:endParaRPr kumimoji="1" lang="ja-JP" altLang="en-US" sz="2400" dirty="0">
              <a:latin typeface="Meiryo UI" pitchFamily="50" charset="-128"/>
              <a:ea typeface="Meiryo UI" pitchFamily="50" charset="-128"/>
              <a:cs typeface="Meiryo UI" pitchFamily="50" charset="-128"/>
            </a:endParaRPr>
          </a:p>
        </p:txBody>
      </p:sp>
      <p:sp>
        <p:nvSpPr>
          <p:cNvPr id="10" name="テキスト ボックス 9"/>
          <p:cNvSpPr txBox="1"/>
          <p:nvPr/>
        </p:nvSpPr>
        <p:spPr>
          <a:xfrm>
            <a:off x="126920" y="999088"/>
            <a:ext cx="8928992" cy="338554"/>
          </a:xfrm>
          <a:prstGeom prst="rect">
            <a:avLst/>
          </a:prstGeom>
          <a:noFill/>
          <a:ln w="19050">
            <a:noFill/>
          </a:ln>
        </p:spPr>
        <p:txBody>
          <a:bodyPr wrap="square" rtlCol="0">
            <a:spAutoFit/>
          </a:bodyPr>
          <a:lstStyle/>
          <a:p>
            <a:r>
              <a:rPr kumimoji="1" lang="ja-JP" altLang="en-US" sz="1600" dirty="0">
                <a:latin typeface="Meiryo UI" pitchFamily="50" charset="-128"/>
                <a:ea typeface="Meiryo UI" pitchFamily="50" charset="-128"/>
                <a:cs typeface="Meiryo UI" pitchFamily="50" charset="-128"/>
              </a:rPr>
              <a:t>大阪府における港湾・海岸施設は現計画策定時（平成</a:t>
            </a:r>
            <a:r>
              <a:rPr kumimoji="1" lang="en-US" altLang="ja-JP" sz="1600" dirty="0">
                <a:latin typeface="Meiryo UI" pitchFamily="50" charset="-128"/>
                <a:ea typeface="Meiryo UI" pitchFamily="50" charset="-128"/>
                <a:cs typeface="Meiryo UI" pitchFamily="50" charset="-128"/>
              </a:rPr>
              <a:t>25</a:t>
            </a:r>
            <a:r>
              <a:rPr kumimoji="1" lang="ja-JP" altLang="en-US" sz="1600" dirty="0">
                <a:latin typeface="Meiryo UI" pitchFamily="50" charset="-128"/>
                <a:ea typeface="Meiryo UI" pitchFamily="50" charset="-128"/>
                <a:cs typeface="Meiryo UI" pitchFamily="50" charset="-128"/>
              </a:rPr>
              <a:t>年度末時点）から</a:t>
            </a:r>
            <a:r>
              <a:rPr lang="ja-JP" altLang="en-US" sz="1600" dirty="0">
                <a:latin typeface="Meiryo UI" pitchFamily="50" charset="-128"/>
                <a:ea typeface="Meiryo UI" pitchFamily="50" charset="-128"/>
                <a:cs typeface="Meiryo UI" pitchFamily="50" charset="-128"/>
              </a:rPr>
              <a:t>増減なし</a:t>
            </a:r>
            <a:r>
              <a:rPr kumimoji="1" lang="ja-JP" altLang="en-US" sz="1600" dirty="0">
                <a:latin typeface="Meiryo UI" pitchFamily="50" charset="-128"/>
                <a:ea typeface="Meiryo UI" pitchFamily="50" charset="-128"/>
                <a:cs typeface="Meiryo UI" pitchFamily="50" charset="-128"/>
              </a:rPr>
              <a:t>。</a:t>
            </a:r>
          </a:p>
        </p:txBody>
      </p:sp>
      <p:sp>
        <p:nvSpPr>
          <p:cNvPr id="11" name="スライド番号プレースホルダー 17">
            <a:extLst>
              <a:ext uri="{FF2B5EF4-FFF2-40B4-BE49-F238E27FC236}">
                <a16:creationId xmlns:a16="http://schemas.microsoft.com/office/drawing/2014/main" id="{97247229-8198-4918-923B-7162F7BC1573}"/>
              </a:ext>
            </a:extLst>
          </p:cNvPr>
          <p:cNvSpPr>
            <a:spLocks noGrp="1"/>
          </p:cNvSpPr>
          <p:nvPr>
            <p:ph type="sldNum" sz="quarter" idx="12"/>
          </p:nvPr>
        </p:nvSpPr>
        <p:spPr>
          <a:xfrm>
            <a:off x="7315200" y="6512642"/>
            <a:ext cx="1828800" cy="365125"/>
          </a:xfrm>
        </p:spPr>
        <p:txBody>
          <a:bodyPr/>
          <a:lstStyle/>
          <a:p>
            <a:pPr algn="r"/>
            <a:fld id="{682EF9F9-C4E8-46B2-BBF1-33E3162B856A}" type="slidenum">
              <a:rPr kumimoji="1" lang="ja-JP" altLang="en-US" smtClean="0"/>
              <a:pPr algn="r"/>
              <a:t>3</a:t>
            </a:fld>
            <a:endParaRPr kumimoji="1" lang="ja-JP" altLang="en-US" dirty="0"/>
          </a:p>
        </p:txBody>
      </p:sp>
      <p:graphicFrame>
        <p:nvGraphicFramePr>
          <p:cNvPr id="2" name="表 2">
            <a:extLst>
              <a:ext uri="{FF2B5EF4-FFF2-40B4-BE49-F238E27FC236}">
                <a16:creationId xmlns:a16="http://schemas.microsoft.com/office/drawing/2014/main" id="{1A5C6545-9A34-411C-8E13-490CF409F751}"/>
              </a:ext>
            </a:extLst>
          </p:cNvPr>
          <p:cNvGraphicFramePr>
            <a:graphicFrameLocks noGrp="1"/>
          </p:cNvGraphicFramePr>
          <p:nvPr>
            <p:extLst>
              <p:ext uri="{D42A27DB-BD31-4B8C-83A1-F6EECF244321}">
                <p14:modId xmlns:p14="http://schemas.microsoft.com/office/powerpoint/2010/main" val="3070011317"/>
              </p:ext>
            </p:extLst>
          </p:nvPr>
        </p:nvGraphicFramePr>
        <p:xfrm>
          <a:off x="1187624" y="1560907"/>
          <a:ext cx="6533315" cy="4728469"/>
        </p:xfrm>
        <a:graphic>
          <a:graphicData uri="http://schemas.openxmlformats.org/drawingml/2006/table">
            <a:tbl>
              <a:tblPr firstRow="1" bandRow="1">
                <a:tableStyleId>{2D5ABB26-0587-4C30-8999-92F81FD0307C}</a:tableStyleId>
              </a:tblPr>
              <a:tblGrid>
                <a:gridCol w="551265">
                  <a:extLst>
                    <a:ext uri="{9D8B030D-6E8A-4147-A177-3AD203B41FA5}">
                      <a16:colId xmlns:a16="http://schemas.microsoft.com/office/drawing/2014/main" val="1706990561"/>
                    </a:ext>
                  </a:extLst>
                </a:gridCol>
                <a:gridCol w="2708751">
                  <a:extLst>
                    <a:ext uri="{9D8B030D-6E8A-4147-A177-3AD203B41FA5}">
                      <a16:colId xmlns:a16="http://schemas.microsoft.com/office/drawing/2014/main" val="3816870557"/>
                    </a:ext>
                  </a:extLst>
                </a:gridCol>
                <a:gridCol w="1092765">
                  <a:extLst>
                    <a:ext uri="{9D8B030D-6E8A-4147-A177-3AD203B41FA5}">
                      <a16:colId xmlns:a16="http://schemas.microsoft.com/office/drawing/2014/main" val="2985486834"/>
                    </a:ext>
                  </a:extLst>
                </a:gridCol>
                <a:gridCol w="1090267">
                  <a:extLst>
                    <a:ext uri="{9D8B030D-6E8A-4147-A177-3AD203B41FA5}">
                      <a16:colId xmlns:a16="http://schemas.microsoft.com/office/drawing/2014/main" val="541144061"/>
                    </a:ext>
                  </a:extLst>
                </a:gridCol>
                <a:gridCol w="1090267">
                  <a:extLst>
                    <a:ext uri="{9D8B030D-6E8A-4147-A177-3AD203B41FA5}">
                      <a16:colId xmlns:a16="http://schemas.microsoft.com/office/drawing/2014/main" val="932444254"/>
                    </a:ext>
                  </a:extLst>
                </a:gridCol>
              </a:tblGrid>
              <a:tr h="381058">
                <a:tc>
                  <a:txBody>
                    <a:bodyPr/>
                    <a:lstStyle/>
                    <a:p>
                      <a:pPr algn="ctr"/>
                      <a:r>
                        <a:rPr kumimoji="1" lang="ja-JP" altLang="en-US" sz="900" dirty="0"/>
                        <a:t>分野</a:t>
                      </a:r>
                    </a:p>
                  </a:txBody>
                  <a:tcPr marL="75101" marR="75101" marT="37551" marB="375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t>施設</a:t>
                      </a:r>
                    </a:p>
                  </a:txBody>
                  <a:tcPr marL="75101" marR="75101" marT="37551" marB="375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t>施設数</a:t>
                      </a:r>
                      <a:endParaRPr kumimoji="1" lang="en-US" altLang="ja-JP" sz="900" dirty="0"/>
                    </a:p>
                    <a:p>
                      <a:pPr algn="ctr"/>
                      <a:r>
                        <a:rPr kumimoji="1" lang="ja-JP" altLang="en-US" sz="900" dirty="0"/>
                        <a:t>（</a:t>
                      </a:r>
                      <a:r>
                        <a:rPr kumimoji="1" lang="en-US" altLang="ja-JP" sz="900" dirty="0"/>
                        <a:t>H25</a:t>
                      </a:r>
                      <a:r>
                        <a:rPr kumimoji="1" lang="ja-JP" altLang="en-US" sz="900" dirty="0"/>
                        <a:t>）</a:t>
                      </a: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t>施設数</a:t>
                      </a:r>
                      <a:endParaRPr kumimoji="1" lang="en-US" altLang="ja-JP" sz="900" dirty="0"/>
                    </a:p>
                    <a:p>
                      <a:pPr algn="ctr"/>
                      <a:r>
                        <a:rPr kumimoji="1" lang="ja-JP" altLang="en-US" sz="900" dirty="0"/>
                        <a:t>（</a:t>
                      </a:r>
                      <a:r>
                        <a:rPr kumimoji="1" lang="en-US" altLang="ja-JP" sz="900" dirty="0"/>
                        <a:t>R4</a:t>
                      </a:r>
                      <a:r>
                        <a:rPr kumimoji="1" lang="ja-JP" altLang="en-US" sz="900" dirty="0"/>
                        <a:t>末）</a:t>
                      </a: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t>備考</a:t>
                      </a:r>
                    </a:p>
                  </a:txBody>
                  <a:tcPr marL="75101" marR="75101" marT="37551" marB="375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9742010"/>
                  </a:ext>
                </a:extLst>
              </a:tr>
              <a:tr h="382205">
                <a:tc rowSpan="8">
                  <a:txBody>
                    <a:bodyPr/>
                    <a:lstStyle/>
                    <a:p>
                      <a:pPr algn="ctr"/>
                      <a:r>
                        <a:rPr kumimoji="1" lang="ja-JP" altLang="en-US" sz="900" dirty="0"/>
                        <a:t>港湾</a:t>
                      </a:r>
                    </a:p>
                  </a:txBody>
                  <a:tcPr marL="75101" marR="75101" marT="37551" marB="375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t>岸壁・物揚場</a:t>
                      </a: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t>鋼　 </a:t>
                      </a:r>
                      <a:r>
                        <a:rPr kumimoji="1" lang="en-US" altLang="ja-JP" sz="900" dirty="0"/>
                        <a:t>40</a:t>
                      </a:r>
                      <a:r>
                        <a:rPr kumimoji="1" lang="ja-JP" altLang="en-US" sz="900" dirty="0"/>
                        <a:t>施設</a:t>
                      </a:r>
                      <a:endParaRPr kumimoji="1" lang="en-US" altLang="ja-JP" sz="900" dirty="0"/>
                    </a:p>
                    <a:p>
                      <a:r>
                        <a:rPr kumimoji="1" lang="en-US" altLang="ja-JP" sz="900" dirty="0"/>
                        <a:t>CO</a:t>
                      </a:r>
                      <a:r>
                        <a:rPr kumimoji="1" lang="ja-JP" altLang="en-US" sz="900" dirty="0"/>
                        <a:t>　</a:t>
                      </a:r>
                      <a:r>
                        <a:rPr kumimoji="1" lang="en-US" altLang="ja-JP" sz="900" dirty="0"/>
                        <a:t>64</a:t>
                      </a:r>
                      <a:r>
                        <a:rPr kumimoji="1" lang="ja-JP" altLang="en-US" sz="900" dirty="0"/>
                        <a:t>施設</a:t>
                      </a: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solidFill>
                            <a:schemeClr val="tx1"/>
                          </a:solidFill>
                        </a:rPr>
                        <a:t>鋼　 </a:t>
                      </a:r>
                      <a:r>
                        <a:rPr kumimoji="1" lang="en-US" altLang="ja-JP" sz="900" dirty="0">
                          <a:solidFill>
                            <a:schemeClr val="tx1"/>
                          </a:solidFill>
                        </a:rPr>
                        <a:t>40</a:t>
                      </a:r>
                      <a:r>
                        <a:rPr kumimoji="1" lang="ja-JP" altLang="en-US" sz="900" dirty="0">
                          <a:solidFill>
                            <a:schemeClr val="tx1"/>
                          </a:solidFill>
                        </a:rPr>
                        <a:t>施設</a:t>
                      </a:r>
                      <a:endParaRPr kumimoji="1" lang="en-US" altLang="ja-JP" sz="900" dirty="0">
                        <a:solidFill>
                          <a:schemeClr val="tx1"/>
                        </a:solidFill>
                      </a:endParaRPr>
                    </a:p>
                    <a:p>
                      <a:r>
                        <a:rPr kumimoji="1" lang="en-US" altLang="ja-JP" sz="900" dirty="0">
                          <a:solidFill>
                            <a:schemeClr val="tx1"/>
                          </a:solidFill>
                        </a:rPr>
                        <a:t>CO</a:t>
                      </a:r>
                      <a:r>
                        <a:rPr kumimoji="1" lang="ja-JP" altLang="en-US" sz="900" dirty="0">
                          <a:solidFill>
                            <a:schemeClr val="tx1"/>
                          </a:solidFill>
                        </a:rPr>
                        <a:t>　</a:t>
                      </a:r>
                      <a:r>
                        <a:rPr kumimoji="1" lang="en-US" altLang="ja-JP" sz="900" dirty="0">
                          <a:solidFill>
                            <a:schemeClr val="tx1"/>
                          </a:solidFill>
                        </a:rPr>
                        <a:t>64</a:t>
                      </a:r>
                      <a:r>
                        <a:rPr kumimoji="1" lang="ja-JP" altLang="en-US" sz="900" dirty="0">
                          <a:solidFill>
                            <a:schemeClr val="tx1"/>
                          </a:solidFill>
                        </a:rPr>
                        <a:t>施設</a:t>
                      </a: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dirty="0"/>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3730340"/>
                  </a:ext>
                </a:extLst>
              </a:tr>
              <a:tr h="382205">
                <a:tc vMerge="1">
                  <a:txBody>
                    <a:bodyPr/>
                    <a:lstStyle/>
                    <a:p>
                      <a:endParaRPr kumimoji="1" lang="ja-JP" altLang="en-US" sz="900" dirty="0"/>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t>護岸</a:t>
                      </a: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t>鋼　 </a:t>
                      </a:r>
                      <a:r>
                        <a:rPr kumimoji="1" lang="en-US" altLang="ja-JP" sz="900" dirty="0"/>
                        <a:t>20</a:t>
                      </a:r>
                      <a:r>
                        <a:rPr kumimoji="1" lang="ja-JP" altLang="en-US" sz="900" dirty="0"/>
                        <a:t>施設</a:t>
                      </a:r>
                      <a:endParaRPr kumimoji="1" lang="en-US" altLang="ja-JP" sz="900" dirty="0"/>
                    </a:p>
                    <a:p>
                      <a:r>
                        <a:rPr kumimoji="1" lang="en-US" altLang="ja-JP" sz="900" dirty="0"/>
                        <a:t>CO</a:t>
                      </a:r>
                      <a:r>
                        <a:rPr kumimoji="1" lang="ja-JP" altLang="en-US" sz="900" dirty="0"/>
                        <a:t>  </a:t>
                      </a:r>
                      <a:r>
                        <a:rPr kumimoji="1" lang="en-US" altLang="ja-JP" sz="900" dirty="0"/>
                        <a:t>111</a:t>
                      </a:r>
                      <a:r>
                        <a:rPr kumimoji="1" lang="ja-JP" altLang="en-US" sz="900" dirty="0"/>
                        <a:t>施設</a:t>
                      </a: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solidFill>
                            <a:schemeClr val="tx1"/>
                          </a:solidFill>
                        </a:rPr>
                        <a:t>鋼　 </a:t>
                      </a:r>
                      <a:r>
                        <a:rPr kumimoji="1" lang="en-US" altLang="ja-JP" sz="900" dirty="0">
                          <a:solidFill>
                            <a:schemeClr val="tx1"/>
                          </a:solidFill>
                        </a:rPr>
                        <a:t>20</a:t>
                      </a:r>
                      <a:r>
                        <a:rPr kumimoji="1" lang="ja-JP" altLang="en-US" sz="900" dirty="0">
                          <a:solidFill>
                            <a:schemeClr val="tx1"/>
                          </a:solidFill>
                        </a:rPr>
                        <a:t>施設</a:t>
                      </a:r>
                      <a:endParaRPr kumimoji="1" lang="en-US" altLang="ja-JP" sz="900" dirty="0">
                        <a:solidFill>
                          <a:schemeClr val="tx1"/>
                        </a:solidFill>
                      </a:endParaRPr>
                    </a:p>
                    <a:p>
                      <a:r>
                        <a:rPr kumimoji="1" lang="en-US" altLang="ja-JP" sz="900" dirty="0">
                          <a:solidFill>
                            <a:schemeClr val="tx1"/>
                          </a:solidFill>
                        </a:rPr>
                        <a:t>CO</a:t>
                      </a:r>
                      <a:r>
                        <a:rPr kumimoji="1" lang="ja-JP" altLang="en-US" sz="900" dirty="0">
                          <a:solidFill>
                            <a:schemeClr val="tx1"/>
                          </a:solidFill>
                        </a:rPr>
                        <a:t>  </a:t>
                      </a:r>
                      <a:r>
                        <a:rPr kumimoji="1" lang="en-US" altLang="ja-JP" sz="900" dirty="0">
                          <a:solidFill>
                            <a:schemeClr val="tx1"/>
                          </a:solidFill>
                        </a:rPr>
                        <a:t>111</a:t>
                      </a:r>
                      <a:r>
                        <a:rPr kumimoji="1" lang="ja-JP" altLang="en-US" sz="900" dirty="0">
                          <a:solidFill>
                            <a:schemeClr val="tx1"/>
                          </a:solidFill>
                        </a:rPr>
                        <a:t>施設</a:t>
                      </a: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dirty="0"/>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9969356"/>
                  </a:ext>
                </a:extLst>
              </a:tr>
              <a:tr h="382205">
                <a:tc vMerge="1">
                  <a:txBody>
                    <a:bodyPr/>
                    <a:lstStyle/>
                    <a:p>
                      <a:endParaRPr kumimoji="1" lang="ja-JP" altLang="en-US" sz="900" dirty="0"/>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t>防波堤</a:t>
                      </a: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t>鋼　   </a:t>
                      </a:r>
                      <a:r>
                        <a:rPr kumimoji="1" lang="en-US" altLang="ja-JP" sz="900" dirty="0"/>
                        <a:t>2</a:t>
                      </a:r>
                      <a:r>
                        <a:rPr kumimoji="1" lang="ja-JP" altLang="en-US" sz="900" dirty="0"/>
                        <a:t>施設</a:t>
                      </a:r>
                      <a:endParaRPr kumimoji="1" lang="en-US" altLang="ja-JP" sz="900" dirty="0"/>
                    </a:p>
                    <a:p>
                      <a:r>
                        <a:rPr kumimoji="1" lang="en-US" altLang="ja-JP" sz="900" dirty="0"/>
                        <a:t>CO</a:t>
                      </a:r>
                      <a:r>
                        <a:rPr kumimoji="1" lang="ja-JP" altLang="en-US" sz="900" dirty="0"/>
                        <a:t>    </a:t>
                      </a:r>
                      <a:r>
                        <a:rPr kumimoji="1" lang="en-US" altLang="ja-JP" sz="900" dirty="0"/>
                        <a:t>53</a:t>
                      </a:r>
                      <a:r>
                        <a:rPr kumimoji="1" lang="ja-JP" altLang="en-US" sz="900" dirty="0"/>
                        <a:t>施設</a:t>
                      </a: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solidFill>
                            <a:schemeClr val="tx1"/>
                          </a:solidFill>
                        </a:rPr>
                        <a:t>鋼　   </a:t>
                      </a:r>
                      <a:r>
                        <a:rPr kumimoji="1" lang="en-US" altLang="ja-JP" sz="900" dirty="0">
                          <a:solidFill>
                            <a:schemeClr val="tx1"/>
                          </a:solidFill>
                        </a:rPr>
                        <a:t>2</a:t>
                      </a:r>
                      <a:r>
                        <a:rPr kumimoji="1" lang="ja-JP" altLang="en-US" sz="900" dirty="0">
                          <a:solidFill>
                            <a:schemeClr val="tx1"/>
                          </a:solidFill>
                        </a:rPr>
                        <a:t>施設</a:t>
                      </a:r>
                      <a:endParaRPr kumimoji="1" lang="en-US" altLang="ja-JP" sz="900" dirty="0">
                        <a:solidFill>
                          <a:schemeClr val="tx1"/>
                        </a:solidFill>
                      </a:endParaRPr>
                    </a:p>
                    <a:p>
                      <a:r>
                        <a:rPr kumimoji="1" lang="en-US" altLang="ja-JP" sz="900" dirty="0">
                          <a:solidFill>
                            <a:schemeClr val="tx1"/>
                          </a:solidFill>
                        </a:rPr>
                        <a:t>CO</a:t>
                      </a:r>
                      <a:r>
                        <a:rPr kumimoji="1" lang="ja-JP" altLang="en-US" sz="900" dirty="0">
                          <a:solidFill>
                            <a:schemeClr val="tx1"/>
                          </a:solidFill>
                        </a:rPr>
                        <a:t>    </a:t>
                      </a:r>
                      <a:r>
                        <a:rPr kumimoji="1" lang="en-US" altLang="ja-JP" sz="900" dirty="0">
                          <a:solidFill>
                            <a:schemeClr val="tx1"/>
                          </a:solidFill>
                        </a:rPr>
                        <a:t>53</a:t>
                      </a:r>
                      <a:r>
                        <a:rPr kumimoji="1" lang="ja-JP" altLang="en-US" sz="900" dirty="0">
                          <a:solidFill>
                            <a:schemeClr val="tx1"/>
                          </a:solidFill>
                        </a:rPr>
                        <a:t>施設</a:t>
                      </a: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dirty="0"/>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8681949"/>
                  </a:ext>
                </a:extLst>
              </a:tr>
              <a:tr h="266733">
                <a:tc vMerge="1">
                  <a:txBody>
                    <a:bodyPr/>
                    <a:lstStyle/>
                    <a:p>
                      <a:endParaRPr kumimoji="1" lang="ja-JP" altLang="en-US" sz="900" dirty="0"/>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t>緑地（遠路・ベンチ等）</a:t>
                      </a: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900" dirty="0"/>
                        <a:t>10</a:t>
                      </a:r>
                      <a:r>
                        <a:rPr kumimoji="1" lang="ja-JP" altLang="en-US" sz="900" dirty="0"/>
                        <a:t>箇所</a:t>
                      </a: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900" dirty="0">
                          <a:solidFill>
                            <a:schemeClr val="tx1"/>
                          </a:solidFill>
                        </a:rPr>
                        <a:t>10</a:t>
                      </a:r>
                      <a:r>
                        <a:rPr kumimoji="1" lang="ja-JP" altLang="en-US" sz="900" dirty="0">
                          <a:solidFill>
                            <a:schemeClr val="tx1"/>
                          </a:solidFill>
                        </a:rPr>
                        <a:t>箇所</a:t>
                      </a: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7666491"/>
                  </a:ext>
                </a:extLst>
              </a:tr>
              <a:tr h="266733">
                <a:tc vMerge="1">
                  <a:txBody>
                    <a:bodyPr/>
                    <a:lstStyle/>
                    <a:p>
                      <a:endParaRPr kumimoji="1" lang="ja-JP" altLang="en-US" sz="900" dirty="0"/>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t>泊地・航路</a:t>
                      </a: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900" dirty="0"/>
                        <a:t>20</a:t>
                      </a:r>
                      <a:endParaRPr kumimoji="1" lang="ja-JP" altLang="en-US" sz="900" dirty="0"/>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900" dirty="0">
                          <a:solidFill>
                            <a:schemeClr val="tx1"/>
                          </a:solidFill>
                        </a:rPr>
                        <a:t>20</a:t>
                      </a:r>
                      <a:endParaRPr kumimoji="1" lang="ja-JP" altLang="en-US" sz="900" dirty="0">
                        <a:solidFill>
                          <a:schemeClr val="tx1"/>
                        </a:solidFill>
                      </a:endParaRP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dirty="0"/>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8352494"/>
                  </a:ext>
                </a:extLst>
              </a:tr>
              <a:tr h="266733">
                <a:tc vMerge="1">
                  <a:txBody>
                    <a:bodyPr/>
                    <a:lstStyle/>
                    <a:p>
                      <a:endParaRPr kumimoji="1" lang="ja-JP" altLang="en-US" sz="900" dirty="0"/>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t>橋梁</a:t>
                      </a: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900" dirty="0"/>
                        <a:t>10</a:t>
                      </a:r>
                      <a:r>
                        <a:rPr kumimoji="1" lang="ja-JP" altLang="en-US" sz="900" dirty="0"/>
                        <a:t>橋</a:t>
                      </a: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900" dirty="0">
                          <a:solidFill>
                            <a:schemeClr val="tx1"/>
                          </a:solidFill>
                        </a:rPr>
                        <a:t>20</a:t>
                      </a:r>
                      <a:r>
                        <a:rPr kumimoji="1" lang="ja-JP" altLang="en-US" sz="900" dirty="0">
                          <a:solidFill>
                            <a:schemeClr val="tx1"/>
                          </a:solidFill>
                        </a:rPr>
                        <a:t>橋</a:t>
                      </a: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dirty="0"/>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0371937"/>
                  </a:ext>
                </a:extLst>
              </a:tr>
              <a:tr h="266733">
                <a:tc vMerge="1">
                  <a:txBody>
                    <a:bodyPr/>
                    <a:lstStyle/>
                    <a:p>
                      <a:endParaRPr kumimoji="1" lang="ja-JP" altLang="en-US" sz="900" dirty="0"/>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t>臨港道路（舗装・交通安全施設）</a:t>
                      </a: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t>約</a:t>
                      </a:r>
                      <a:r>
                        <a:rPr kumimoji="1" lang="en-US" altLang="ja-JP" sz="900" dirty="0"/>
                        <a:t>67km</a:t>
                      </a:r>
                      <a:endParaRPr kumimoji="1" lang="ja-JP" altLang="en-US" sz="900" dirty="0"/>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solidFill>
                            <a:schemeClr val="tx1"/>
                          </a:solidFill>
                        </a:rPr>
                        <a:t>約</a:t>
                      </a:r>
                      <a:r>
                        <a:rPr kumimoji="1" lang="en-US" altLang="ja-JP" sz="900" dirty="0">
                          <a:solidFill>
                            <a:schemeClr val="tx1"/>
                          </a:solidFill>
                        </a:rPr>
                        <a:t>67km</a:t>
                      </a:r>
                      <a:endParaRPr kumimoji="1" lang="ja-JP" altLang="en-US" sz="900" dirty="0">
                        <a:solidFill>
                          <a:schemeClr val="tx1"/>
                        </a:solidFill>
                      </a:endParaRP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dirty="0"/>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3019150"/>
                  </a:ext>
                </a:extLst>
              </a:tr>
              <a:tr h="266733">
                <a:tc vMerge="1">
                  <a:txBody>
                    <a:bodyPr/>
                    <a:lstStyle/>
                    <a:p>
                      <a:endParaRPr kumimoji="1" lang="ja-JP" altLang="en-US" sz="900" dirty="0"/>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t>荷捌地等</a:t>
                      </a: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t>約</a:t>
                      </a:r>
                      <a:r>
                        <a:rPr kumimoji="1" lang="en-US" altLang="ja-JP" sz="900" dirty="0"/>
                        <a:t>1k</a:t>
                      </a:r>
                      <a:r>
                        <a:rPr kumimoji="1" lang="ja-JP" altLang="en-US" sz="900" dirty="0"/>
                        <a:t>㎡</a:t>
                      </a: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solidFill>
                            <a:schemeClr val="tx1"/>
                          </a:solidFill>
                        </a:rPr>
                        <a:t>約</a:t>
                      </a:r>
                      <a:r>
                        <a:rPr kumimoji="1" lang="en-US" altLang="ja-JP" sz="900" dirty="0">
                          <a:solidFill>
                            <a:schemeClr val="tx1"/>
                          </a:solidFill>
                        </a:rPr>
                        <a:t>1k</a:t>
                      </a:r>
                      <a:r>
                        <a:rPr kumimoji="1" lang="ja-JP" altLang="en-US" sz="900" dirty="0">
                          <a:solidFill>
                            <a:schemeClr val="tx1"/>
                          </a:solidFill>
                        </a:rPr>
                        <a:t>㎡</a:t>
                      </a: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dirty="0"/>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0001542"/>
                  </a:ext>
                </a:extLst>
              </a:tr>
              <a:tr h="266733">
                <a:tc rowSpan="7">
                  <a:txBody>
                    <a:bodyPr/>
                    <a:lstStyle/>
                    <a:p>
                      <a:pPr algn="ctr"/>
                      <a:r>
                        <a:rPr kumimoji="1" lang="ja-JP" altLang="en-US" sz="900" dirty="0"/>
                        <a:t>海岸</a:t>
                      </a:r>
                    </a:p>
                  </a:txBody>
                  <a:tcPr marL="75101" marR="75101" marT="37551" marB="375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t>防潮堤（堤防・護岸）</a:t>
                      </a: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900" dirty="0"/>
                        <a:t>74km</a:t>
                      </a:r>
                      <a:endParaRPr kumimoji="1" lang="ja-JP" altLang="en-US" sz="900" dirty="0"/>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900" dirty="0">
                          <a:solidFill>
                            <a:schemeClr val="tx1"/>
                          </a:solidFill>
                        </a:rPr>
                        <a:t>74km</a:t>
                      </a:r>
                      <a:endParaRPr kumimoji="1" lang="ja-JP" altLang="en-US" sz="900" dirty="0">
                        <a:solidFill>
                          <a:schemeClr val="tx1"/>
                        </a:solidFill>
                      </a:endParaRP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dirty="0"/>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2891837"/>
                  </a:ext>
                </a:extLst>
              </a:tr>
              <a:tr h="266733">
                <a:tc vMerge="1">
                  <a:txBody>
                    <a:bodyPr/>
                    <a:lstStyle/>
                    <a:p>
                      <a:endParaRPr kumimoji="1" lang="ja-JP" altLang="en-US" sz="900" dirty="0"/>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t>突堤</a:t>
                      </a: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900" dirty="0"/>
                        <a:t>105</a:t>
                      </a:r>
                      <a:r>
                        <a:rPr kumimoji="1" lang="ja-JP" altLang="en-US" sz="900" dirty="0"/>
                        <a:t>基</a:t>
                      </a: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900" dirty="0">
                          <a:solidFill>
                            <a:schemeClr val="tx1"/>
                          </a:solidFill>
                        </a:rPr>
                        <a:t>105</a:t>
                      </a:r>
                      <a:r>
                        <a:rPr kumimoji="1" lang="ja-JP" altLang="en-US" sz="900" dirty="0">
                          <a:solidFill>
                            <a:schemeClr val="tx1"/>
                          </a:solidFill>
                        </a:rPr>
                        <a:t>基</a:t>
                      </a: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3042536"/>
                  </a:ext>
                </a:extLst>
              </a:tr>
              <a:tr h="266733">
                <a:tc vMerge="1">
                  <a:txBody>
                    <a:bodyPr/>
                    <a:lstStyle/>
                    <a:p>
                      <a:endParaRPr kumimoji="1" lang="ja-JP" altLang="en-US" sz="900" dirty="0"/>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t>離岸堤</a:t>
                      </a: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900" dirty="0"/>
                        <a:t>23</a:t>
                      </a:r>
                      <a:r>
                        <a:rPr kumimoji="1" lang="ja-JP" altLang="en-US" sz="900" dirty="0"/>
                        <a:t>基</a:t>
                      </a: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900" dirty="0">
                          <a:solidFill>
                            <a:schemeClr val="tx1"/>
                          </a:solidFill>
                        </a:rPr>
                        <a:t>23</a:t>
                      </a:r>
                      <a:r>
                        <a:rPr kumimoji="1" lang="ja-JP" altLang="en-US" sz="900" dirty="0">
                          <a:solidFill>
                            <a:schemeClr val="tx1"/>
                          </a:solidFill>
                        </a:rPr>
                        <a:t>基</a:t>
                      </a: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dirty="0"/>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1645854"/>
                  </a:ext>
                </a:extLst>
              </a:tr>
              <a:tr h="266733">
                <a:tc vMerge="1">
                  <a:txBody>
                    <a:bodyPr/>
                    <a:lstStyle/>
                    <a:p>
                      <a:endParaRPr kumimoji="1" lang="ja-JP" altLang="en-US" sz="900" dirty="0"/>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t>導流堤</a:t>
                      </a: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dirty="0"/>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dirty="0">
                        <a:solidFill>
                          <a:schemeClr val="tx1"/>
                        </a:solidFill>
                      </a:endParaRP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9803402"/>
                  </a:ext>
                </a:extLst>
              </a:tr>
              <a:tr h="266733">
                <a:tc vMerge="1">
                  <a:txBody>
                    <a:bodyPr/>
                    <a:lstStyle/>
                    <a:p>
                      <a:endParaRPr kumimoji="1" lang="ja-JP" altLang="en-US" sz="900" dirty="0"/>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t>養浜・砂浜等</a:t>
                      </a: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900" dirty="0"/>
                        <a:t>3km</a:t>
                      </a:r>
                      <a:endParaRPr kumimoji="1" lang="ja-JP" altLang="en-US" sz="900" dirty="0"/>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900" dirty="0">
                          <a:solidFill>
                            <a:schemeClr val="tx1"/>
                          </a:solidFill>
                        </a:rPr>
                        <a:t>3km</a:t>
                      </a:r>
                      <a:endParaRPr kumimoji="1" lang="ja-JP" altLang="en-US" sz="900" dirty="0">
                        <a:solidFill>
                          <a:schemeClr val="tx1"/>
                        </a:solidFill>
                      </a:endParaRP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dirty="0"/>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7288314"/>
                  </a:ext>
                </a:extLst>
              </a:tr>
              <a:tr h="266733">
                <a:tc vMerge="1">
                  <a:txBody>
                    <a:bodyPr/>
                    <a:lstStyle/>
                    <a:p>
                      <a:endParaRPr kumimoji="1" lang="ja-JP" altLang="en-US" sz="900" dirty="0"/>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t>潜堤</a:t>
                      </a: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900" dirty="0"/>
                        <a:t>6</a:t>
                      </a:r>
                      <a:r>
                        <a:rPr kumimoji="1" lang="ja-JP" altLang="en-US" sz="900" dirty="0"/>
                        <a:t>基</a:t>
                      </a: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900" dirty="0">
                          <a:solidFill>
                            <a:schemeClr val="tx1"/>
                          </a:solidFill>
                        </a:rPr>
                        <a:t>6</a:t>
                      </a:r>
                      <a:r>
                        <a:rPr kumimoji="1" lang="ja-JP" altLang="en-US" sz="900" dirty="0">
                          <a:solidFill>
                            <a:schemeClr val="tx1"/>
                          </a:solidFill>
                        </a:rPr>
                        <a:t>基</a:t>
                      </a: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dirty="0"/>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199743"/>
                  </a:ext>
                </a:extLst>
              </a:tr>
              <a:tr h="266733">
                <a:tc vMerge="1">
                  <a:txBody>
                    <a:bodyPr/>
                    <a:lstStyle/>
                    <a:p>
                      <a:endParaRPr kumimoji="1" lang="ja-JP" altLang="en-US" sz="900" dirty="0"/>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t>水門・排水機場（土木）</a:t>
                      </a: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900" dirty="0"/>
                        <a:t>17</a:t>
                      </a:r>
                      <a:r>
                        <a:rPr kumimoji="1" lang="ja-JP" altLang="en-US" sz="900" dirty="0"/>
                        <a:t>施設</a:t>
                      </a: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900" dirty="0">
                          <a:solidFill>
                            <a:schemeClr val="tx1"/>
                          </a:solidFill>
                        </a:rPr>
                        <a:t>17</a:t>
                      </a:r>
                      <a:r>
                        <a:rPr kumimoji="1" lang="ja-JP" altLang="en-US" sz="900" dirty="0">
                          <a:solidFill>
                            <a:schemeClr val="tx1"/>
                          </a:solidFill>
                        </a:rPr>
                        <a:t>施設</a:t>
                      </a:r>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dirty="0"/>
                    </a:p>
                  </a:txBody>
                  <a:tcPr marL="75101" marR="75101" marT="37551" marB="37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9241882"/>
                  </a:ext>
                </a:extLst>
              </a:tr>
            </a:tbl>
          </a:graphicData>
        </a:graphic>
      </p:graphicFrame>
    </p:spTree>
    <p:extLst>
      <p:ext uri="{BB962C8B-B14F-4D97-AF65-F5344CB8AC3E}">
        <p14:creationId xmlns:p14="http://schemas.microsoft.com/office/powerpoint/2010/main" val="771807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AF459B3-3FD8-4EFF-A0DA-2CA28A415809}"/>
              </a:ext>
            </a:extLst>
          </p:cNvPr>
          <p:cNvSpPr>
            <a:spLocks noGrp="1"/>
          </p:cNvSpPr>
          <p:nvPr>
            <p:ph type="sldNum" sz="quarter" idx="12"/>
          </p:nvPr>
        </p:nvSpPr>
        <p:spPr>
          <a:xfrm>
            <a:off x="7315200" y="6492875"/>
            <a:ext cx="1828800" cy="365125"/>
          </a:xfrm>
        </p:spPr>
        <p:txBody>
          <a:bodyPr/>
          <a:lstStyle/>
          <a:p>
            <a:pPr algn="r"/>
            <a:fld id="{682EF9F9-C4E8-46B2-BBF1-33E3162B856A}" type="slidenum">
              <a:rPr kumimoji="1" lang="ja-JP" altLang="en-US" smtClean="0"/>
              <a:pPr algn="r"/>
              <a:t>4</a:t>
            </a:fld>
            <a:endParaRPr kumimoji="1" lang="ja-JP" altLang="en-US"/>
          </a:p>
        </p:txBody>
      </p:sp>
      <p:sp>
        <p:nvSpPr>
          <p:cNvPr id="9" name="テキスト ボックス 8">
            <a:extLst>
              <a:ext uri="{FF2B5EF4-FFF2-40B4-BE49-F238E27FC236}">
                <a16:creationId xmlns:a16="http://schemas.microsoft.com/office/drawing/2014/main" id="{82150D53-BC15-45FD-AC97-26DCE180BB5E}"/>
              </a:ext>
            </a:extLst>
          </p:cNvPr>
          <p:cNvSpPr txBox="1"/>
          <p:nvPr/>
        </p:nvSpPr>
        <p:spPr>
          <a:xfrm>
            <a:off x="2170" y="0"/>
            <a:ext cx="9141830"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１．施設の現状</a:t>
            </a:r>
          </a:p>
        </p:txBody>
      </p:sp>
      <p:sp>
        <p:nvSpPr>
          <p:cNvPr id="10" name="テキスト ボックス 9">
            <a:extLst>
              <a:ext uri="{FF2B5EF4-FFF2-40B4-BE49-F238E27FC236}">
                <a16:creationId xmlns:a16="http://schemas.microsoft.com/office/drawing/2014/main" id="{05CA4B50-0865-4012-B36D-BFDCF22150D7}"/>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１－２　対象施設の概要</a:t>
            </a:r>
            <a:endParaRPr kumimoji="1" lang="ja-JP" altLang="en-US" sz="2400" dirty="0">
              <a:latin typeface="Meiryo UI" pitchFamily="50" charset="-128"/>
              <a:ea typeface="Meiryo UI" pitchFamily="50" charset="-128"/>
              <a:cs typeface="Meiryo UI" pitchFamily="50" charset="-128"/>
            </a:endParaRPr>
          </a:p>
        </p:txBody>
      </p:sp>
      <p:grpSp>
        <p:nvGrpSpPr>
          <p:cNvPr id="24" name="グループ化 23">
            <a:extLst>
              <a:ext uri="{FF2B5EF4-FFF2-40B4-BE49-F238E27FC236}">
                <a16:creationId xmlns:a16="http://schemas.microsoft.com/office/drawing/2014/main" id="{FE8B75F1-08B8-4844-9946-0188710D0D7F}"/>
              </a:ext>
            </a:extLst>
          </p:cNvPr>
          <p:cNvGrpSpPr/>
          <p:nvPr/>
        </p:nvGrpSpPr>
        <p:grpSpPr>
          <a:xfrm>
            <a:off x="7660" y="1220697"/>
            <a:ext cx="9028836" cy="5353662"/>
            <a:chOff x="7660" y="1072806"/>
            <a:chExt cx="9144000" cy="5421949"/>
          </a:xfrm>
        </p:grpSpPr>
        <p:pic>
          <p:nvPicPr>
            <p:cNvPr id="8" name="図 7">
              <a:extLst>
                <a:ext uri="{FF2B5EF4-FFF2-40B4-BE49-F238E27FC236}">
                  <a16:creationId xmlns:a16="http://schemas.microsoft.com/office/drawing/2014/main" id="{02E984A5-BCC7-4C5C-B8C6-374178F0D799}"/>
                </a:ext>
              </a:extLst>
            </p:cNvPr>
            <p:cNvPicPr>
              <a:picLocks noChangeAspect="1"/>
            </p:cNvPicPr>
            <p:nvPr/>
          </p:nvPicPr>
          <p:blipFill>
            <a:blip r:embed="rId3"/>
            <a:stretch>
              <a:fillRect/>
            </a:stretch>
          </p:blipFill>
          <p:spPr>
            <a:xfrm>
              <a:off x="7660" y="1072806"/>
              <a:ext cx="9144000" cy="5421949"/>
            </a:xfrm>
            <a:prstGeom prst="rect">
              <a:avLst/>
            </a:prstGeom>
          </p:spPr>
        </p:pic>
        <p:sp>
          <p:nvSpPr>
            <p:cNvPr id="11" name="正方形/長方形 10">
              <a:extLst>
                <a:ext uri="{FF2B5EF4-FFF2-40B4-BE49-F238E27FC236}">
                  <a16:creationId xmlns:a16="http://schemas.microsoft.com/office/drawing/2014/main" id="{74963EA0-E69E-4EC5-AECE-8DEB5C8A8412}"/>
                </a:ext>
              </a:extLst>
            </p:cNvPr>
            <p:cNvSpPr/>
            <p:nvPr/>
          </p:nvSpPr>
          <p:spPr>
            <a:xfrm>
              <a:off x="3059832" y="5013176"/>
              <a:ext cx="720080" cy="504056"/>
            </a:xfrm>
            <a:prstGeom prst="rect">
              <a:avLst/>
            </a:prstGeom>
            <a:ln w="381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8DB4D904-7EE3-4945-9590-5BF30461953A}"/>
                </a:ext>
              </a:extLst>
            </p:cNvPr>
            <p:cNvSpPr/>
            <p:nvPr/>
          </p:nvSpPr>
          <p:spPr>
            <a:xfrm>
              <a:off x="683568" y="4444732"/>
              <a:ext cx="792088" cy="504056"/>
            </a:xfrm>
            <a:prstGeom prst="rect">
              <a:avLst/>
            </a:prstGeom>
            <a:ln w="381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5E08A6A2-B1FB-43A1-90EB-2DEA3F168B17}"/>
                </a:ext>
              </a:extLst>
            </p:cNvPr>
            <p:cNvSpPr/>
            <p:nvPr/>
          </p:nvSpPr>
          <p:spPr>
            <a:xfrm>
              <a:off x="3908688" y="5349342"/>
              <a:ext cx="720080" cy="504056"/>
            </a:xfrm>
            <a:prstGeom prst="rect">
              <a:avLst/>
            </a:prstGeom>
            <a:ln w="381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C8949CC1-EFC8-431F-A3F3-47476A6EA0C4}"/>
                </a:ext>
              </a:extLst>
            </p:cNvPr>
            <p:cNvSpPr/>
            <p:nvPr/>
          </p:nvSpPr>
          <p:spPr>
            <a:xfrm>
              <a:off x="467544" y="1196752"/>
              <a:ext cx="1152128" cy="288032"/>
            </a:xfrm>
            <a:prstGeom prst="rect">
              <a:avLst/>
            </a:prstGeom>
            <a:ln w="381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BCB2FF73-D810-4544-B91B-A97B5B3BC081}"/>
                </a:ext>
              </a:extLst>
            </p:cNvPr>
            <p:cNvSpPr/>
            <p:nvPr/>
          </p:nvSpPr>
          <p:spPr>
            <a:xfrm>
              <a:off x="4139952" y="1340768"/>
              <a:ext cx="720080" cy="360040"/>
            </a:xfrm>
            <a:prstGeom prst="rect">
              <a:avLst/>
            </a:prstGeom>
            <a:ln w="381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sp>
        <p:nvSpPr>
          <p:cNvPr id="25" name="テキスト ボックス 24">
            <a:extLst>
              <a:ext uri="{FF2B5EF4-FFF2-40B4-BE49-F238E27FC236}">
                <a16:creationId xmlns:a16="http://schemas.microsoft.com/office/drawing/2014/main" id="{DECFB6EE-A7C5-438D-8DA5-BEE06CBF8475}"/>
              </a:ext>
            </a:extLst>
          </p:cNvPr>
          <p:cNvSpPr txBox="1"/>
          <p:nvPr/>
        </p:nvSpPr>
        <p:spPr>
          <a:xfrm>
            <a:off x="230096" y="919768"/>
            <a:ext cx="8928992" cy="369332"/>
          </a:xfrm>
          <a:prstGeom prst="rect">
            <a:avLst/>
          </a:prstGeom>
          <a:noFill/>
          <a:ln w="19050">
            <a:noFill/>
          </a:ln>
        </p:spPr>
        <p:txBody>
          <a:bodyPr wrap="square" rtlCol="0">
            <a:spAutoFit/>
          </a:bodyPr>
          <a:lstStyle/>
          <a:p>
            <a:r>
              <a:rPr kumimoji="1" lang="ja-JP" altLang="en-US" dirty="0">
                <a:latin typeface="Meiryo UI" pitchFamily="50" charset="-128"/>
                <a:ea typeface="Meiryo UI" pitchFamily="50" charset="-128"/>
                <a:cs typeface="Meiryo UI" pitchFamily="50" charset="-128"/>
              </a:rPr>
              <a:t>①</a:t>
            </a:r>
            <a:r>
              <a:rPr lang="ja-JP" altLang="en-US" dirty="0">
                <a:latin typeface="Meiryo UI" pitchFamily="50" charset="-128"/>
                <a:ea typeface="Meiryo UI" pitchFamily="50" charset="-128"/>
                <a:cs typeface="Meiryo UI" pitchFamily="50" charset="-128"/>
              </a:rPr>
              <a:t>港湾施設</a:t>
            </a:r>
            <a:endParaRPr kumimoji="1" lang="ja-JP" altLang="en-US" dirty="0">
              <a:latin typeface="Meiryo UI" pitchFamily="50" charset="-128"/>
              <a:ea typeface="Meiryo UI" pitchFamily="50" charset="-128"/>
              <a:cs typeface="Meiryo UI" pitchFamily="50" charset="-128"/>
            </a:endParaRPr>
          </a:p>
        </p:txBody>
      </p:sp>
      <p:sp>
        <p:nvSpPr>
          <p:cNvPr id="3" name="テキスト ボックス 2">
            <a:extLst>
              <a:ext uri="{FF2B5EF4-FFF2-40B4-BE49-F238E27FC236}">
                <a16:creationId xmlns:a16="http://schemas.microsoft.com/office/drawing/2014/main" id="{960E144E-7DF6-45C6-BF01-07C5DC7B48B5}"/>
              </a:ext>
            </a:extLst>
          </p:cNvPr>
          <p:cNvSpPr txBox="1"/>
          <p:nvPr/>
        </p:nvSpPr>
        <p:spPr>
          <a:xfrm>
            <a:off x="128441" y="6548479"/>
            <a:ext cx="4670477" cy="253916"/>
          </a:xfrm>
          <a:prstGeom prst="rect">
            <a:avLst/>
          </a:prstGeom>
          <a:noFill/>
        </p:spPr>
        <p:txBody>
          <a:bodyPr wrap="square" rtlCol="0">
            <a:spAutoFit/>
          </a:bodyPr>
          <a:lstStyle/>
          <a:p>
            <a:r>
              <a:rPr lang="ja-JP" altLang="en-US" sz="1050" dirty="0"/>
              <a:t>出典：国土交通省</a:t>
            </a:r>
            <a:r>
              <a:rPr lang="en-US" altLang="ja-JP" sz="1050" dirty="0"/>
              <a:t>HP(https://www.mlit.go.jp/common/001152936.pdf)</a:t>
            </a:r>
            <a:endParaRPr kumimoji="1" lang="ja-JP" altLang="en-US" sz="1050" dirty="0"/>
          </a:p>
        </p:txBody>
      </p:sp>
    </p:spTree>
    <p:extLst>
      <p:ext uri="{BB962C8B-B14F-4D97-AF65-F5344CB8AC3E}">
        <p14:creationId xmlns:p14="http://schemas.microsoft.com/office/powerpoint/2010/main" val="469725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１．施設の現状</a:t>
            </a: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１－２　対象施設の概要</a:t>
            </a:r>
            <a:endParaRPr kumimoji="1" lang="ja-JP" altLang="en-US" sz="2400" dirty="0">
              <a:latin typeface="Meiryo UI" pitchFamily="50" charset="-128"/>
              <a:ea typeface="Meiryo UI" pitchFamily="50" charset="-128"/>
              <a:cs typeface="Meiryo UI" pitchFamily="50" charset="-128"/>
            </a:endParaRPr>
          </a:p>
        </p:txBody>
      </p:sp>
      <p:sp>
        <p:nvSpPr>
          <p:cNvPr id="11" name="テキスト ボックス 10"/>
          <p:cNvSpPr txBox="1"/>
          <p:nvPr/>
        </p:nvSpPr>
        <p:spPr>
          <a:xfrm>
            <a:off x="251520" y="1602754"/>
            <a:ext cx="8928992" cy="338554"/>
          </a:xfrm>
          <a:prstGeom prst="rect">
            <a:avLst/>
          </a:prstGeom>
          <a:noFill/>
          <a:ln w="19050">
            <a:noFill/>
          </a:ln>
        </p:spPr>
        <p:txBody>
          <a:bodyPr wrap="square" rtlCol="0">
            <a:spAutoFit/>
          </a:bodyPr>
          <a:lstStyle/>
          <a:p>
            <a:r>
              <a:rPr kumimoji="1" lang="ja-JP" altLang="en-US" sz="1600" dirty="0">
                <a:latin typeface="Meiryo UI" pitchFamily="50" charset="-128"/>
                <a:ea typeface="Meiryo UI" pitchFamily="50" charset="-128"/>
                <a:cs typeface="Meiryo UI" pitchFamily="50" charset="-128"/>
              </a:rPr>
              <a:t>その他、護岸、防波堤、緑地、泊地・航路なども管理</a:t>
            </a:r>
          </a:p>
        </p:txBody>
      </p:sp>
      <p:sp>
        <p:nvSpPr>
          <p:cNvPr id="18" name="スライド番号プレースホルダー 17"/>
          <p:cNvSpPr>
            <a:spLocks noGrp="1"/>
          </p:cNvSpPr>
          <p:nvPr>
            <p:ph type="sldNum" sz="quarter" idx="12"/>
          </p:nvPr>
        </p:nvSpPr>
        <p:spPr>
          <a:xfrm>
            <a:off x="8118246" y="6512642"/>
            <a:ext cx="1828800" cy="365125"/>
          </a:xfrm>
        </p:spPr>
        <p:txBody>
          <a:bodyPr/>
          <a:lstStyle/>
          <a:p>
            <a:fld id="{682EF9F9-C4E8-46B2-BBF1-33E3162B856A}" type="slidenum">
              <a:rPr kumimoji="1" lang="ja-JP" altLang="en-US" smtClean="0"/>
              <a:t>5</a:t>
            </a:fld>
            <a:endParaRPr kumimoji="1" lang="ja-JP" altLang="en-US" dirty="0"/>
          </a:p>
        </p:txBody>
      </p:sp>
      <p:pic>
        <p:nvPicPr>
          <p:cNvPr id="27" name="コンテンツ プレースホルダー 3">
            <a:extLst>
              <a:ext uri="{FF2B5EF4-FFF2-40B4-BE49-F238E27FC236}">
                <a16:creationId xmlns:a16="http://schemas.microsoft.com/office/drawing/2014/main" id="{9C362580-2C1B-4D36-8B83-0894C60068FD}"/>
              </a:ext>
            </a:extLst>
          </p:cNvPr>
          <p:cNvPicPr>
            <a:picLocks/>
          </p:cNvPicPr>
          <p:nvPr/>
        </p:nvPicPr>
        <p:blipFill rotWithShape="1">
          <a:blip r:embed="rId3" cstate="print">
            <a:extLst>
              <a:ext uri="{28A0092B-C50C-407E-A947-70E740481C1C}">
                <a14:useLocalDpi xmlns:a14="http://schemas.microsoft.com/office/drawing/2010/main"/>
              </a:ext>
            </a:extLst>
          </a:blip>
          <a:srcRect/>
          <a:stretch/>
        </p:blipFill>
        <p:spPr>
          <a:xfrm>
            <a:off x="559275" y="2019119"/>
            <a:ext cx="3229288" cy="2064557"/>
          </a:xfrm>
          <a:prstGeom prst="rect">
            <a:avLst/>
          </a:prstGeom>
          <a:ln>
            <a:noFill/>
          </a:ln>
        </p:spPr>
      </p:pic>
      <p:pic>
        <p:nvPicPr>
          <p:cNvPr id="28" name="Picture 3" descr="27002-B-5-32-コ-1-003">
            <a:extLst>
              <a:ext uri="{FF2B5EF4-FFF2-40B4-BE49-F238E27FC236}">
                <a16:creationId xmlns:a16="http://schemas.microsoft.com/office/drawing/2014/main" id="{F2E48A2A-B470-4D7E-94D1-699C78EB342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87516" y="4388916"/>
            <a:ext cx="3054147" cy="2251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 descr="1014-014">
            <a:extLst>
              <a:ext uri="{FF2B5EF4-FFF2-40B4-BE49-F238E27FC236}">
                <a16:creationId xmlns:a16="http://schemas.microsoft.com/office/drawing/2014/main" id="{672F50D4-6AAA-4EF5-8EC7-5BDD484B7D91}"/>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18039" y="1941308"/>
            <a:ext cx="3051595" cy="2206889"/>
          </a:xfrm>
          <a:prstGeom prst="rect">
            <a:avLst/>
          </a:prstGeom>
          <a:noFill/>
        </p:spPr>
      </p:pic>
      <p:pic>
        <p:nvPicPr>
          <p:cNvPr id="30" name="Picture 2" descr="\\10000ws810155\f\01　維持課\■施設点検\H25\02_☆港湾施設等総点検\点検写真\H250529　１班(PM)　岸和田旧港緑地\P5290075.JPG">
            <a:extLst>
              <a:ext uri="{FF2B5EF4-FFF2-40B4-BE49-F238E27FC236}">
                <a16:creationId xmlns:a16="http://schemas.microsoft.com/office/drawing/2014/main" id="{DC81ACCC-DFD0-4B24-972C-C1CA7E9BE191}"/>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418039" y="4500679"/>
            <a:ext cx="2864842" cy="2148631"/>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a:extLst>
              <a:ext uri="{FF2B5EF4-FFF2-40B4-BE49-F238E27FC236}">
                <a16:creationId xmlns:a16="http://schemas.microsoft.com/office/drawing/2014/main" id="{3A8200C8-7E2A-441A-971F-980E7AB662A1}"/>
              </a:ext>
            </a:extLst>
          </p:cNvPr>
          <p:cNvSpPr txBox="1"/>
          <p:nvPr/>
        </p:nvSpPr>
        <p:spPr>
          <a:xfrm rot="10800000" flipV="1">
            <a:off x="887792" y="6577223"/>
            <a:ext cx="2376264" cy="307777"/>
          </a:xfrm>
          <a:prstGeom prst="rect">
            <a:avLst/>
          </a:prstGeom>
          <a:noFill/>
          <a:ln w="19050">
            <a:noFill/>
          </a:ln>
        </p:spPr>
        <p:txBody>
          <a:bodyPr wrap="square" rtlCol="0">
            <a:spAutoFit/>
          </a:bodyPr>
          <a:lstStyle/>
          <a:p>
            <a:pPr algn="ctr"/>
            <a:r>
              <a:rPr lang="ja-JP" altLang="en-US" sz="1400" dirty="0">
                <a:latin typeface="Meiryo UI" pitchFamily="50" charset="-128"/>
                <a:ea typeface="Meiryo UI" pitchFamily="50" charset="-128"/>
                <a:cs typeface="Meiryo UI" pitchFamily="50" charset="-128"/>
              </a:rPr>
              <a:t>外郭施設（護岸）</a:t>
            </a:r>
            <a:endParaRPr kumimoji="1" lang="ja-JP" altLang="en-US" sz="1400" dirty="0">
              <a:latin typeface="Meiryo UI" pitchFamily="50" charset="-128"/>
              <a:ea typeface="Meiryo UI" pitchFamily="50" charset="-128"/>
              <a:cs typeface="Meiryo UI" pitchFamily="50" charset="-128"/>
            </a:endParaRPr>
          </a:p>
        </p:txBody>
      </p:sp>
      <p:sp>
        <p:nvSpPr>
          <p:cNvPr id="33" name="テキスト ボックス 32">
            <a:extLst>
              <a:ext uri="{FF2B5EF4-FFF2-40B4-BE49-F238E27FC236}">
                <a16:creationId xmlns:a16="http://schemas.microsoft.com/office/drawing/2014/main" id="{95ED1846-5ACB-4C46-9357-4DA48E123583}"/>
              </a:ext>
            </a:extLst>
          </p:cNvPr>
          <p:cNvSpPr txBox="1"/>
          <p:nvPr/>
        </p:nvSpPr>
        <p:spPr>
          <a:xfrm rot="10800000" flipV="1">
            <a:off x="5810094" y="4149080"/>
            <a:ext cx="2376264" cy="307777"/>
          </a:xfrm>
          <a:prstGeom prst="rect">
            <a:avLst/>
          </a:prstGeom>
          <a:noFill/>
          <a:ln w="19050">
            <a:noFill/>
          </a:ln>
        </p:spPr>
        <p:txBody>
          <a:bodyPr wrap="square" rtlCol="0">
            <a:spAutoFit/>
          </a:bodyPr>
          <a:lstStyle/>
          <a:p>
            <a:pPr algn="ctr"/>
            <a:r>
              <a:rPr lang="ja-JP" altLang="en-US" sz="1400" dirty="0">
                <a:latin typeface="Meiryo UI" pitchFamily="50" charset="-128"/>
                <a:ea typeface="Meiryo UI" pitchFamily="50" charset="-128"/>
                <a:cs typeface="Meiryo UI" pitchFamily="50" charset="-128"/>
              </a:rPr>
              <a:t>外郭施設（防波堤）</a:t>
            </a:r>
            <a:endParaRPr kumimoji="1" lang="ja-JP" altLang="en-US" sz="1400" dirty="0">
              <a:latin typeface="Meiryo UI" pitchFamily="50" charset="-128"/>
              <a:ea typeface="Meiryo UI" pitchFamily="50" charset="-128"/>
              <a:cs typeface="Meiryo UI" pitchFamily="50" charset="-128"/>
            </a:endParaRPr>
          </a:p>
        </p:txBody>
      </p:sp>
      <p:sp>
        <p:nvSpPr>
          <p:cNvPr id="34" name="テキスト ボックス 33">
            <a:extLst>
              <a:ext uri="{FF2B5EF4-FFF2-40B4-BE49-F238E27FC236}">
                <a16:creationId xmlns:a16="http://schemas.microsoft.com/office/drawing/2014/main" id="{99C5F61C-992C-4D79-871D-E4ADDF3C34BE}"/>
              </a:ext>
            </a:extLst>
          </p:cNvPr>
          <p:cNvSpPr txBox="1"/>
          <p:nvPr/>
        </p:nvSpPr>
        <p:spPr>
          <a:xfrm rot="10800000" flipV="1">
            <a:off x="5611103" y="6585159"/>
            <a:ext cx="2602708" cy="307777"/>
          </a:xfrm>
          <a:prstGeom prst="rect">
            <a:avLst/>
          </a:prstGeom>
          <a:noFill/>
          <a:ln w="19050">
            <a:noFill/>
          </a:ln>
        </p:spPr>
        <p:txBody>
          <a:bodyPr wrap="square" rtlCol="0">
            <a:spAutoFit/>
          </a:bodyPr>
          <a:lstStyle/>
          <a:p>
            <a:pPr algn="ctr"/>
            <a:r>
              <a:rPr lang="ja-JP" altLang="en-US" sz="1400" dirty="0">
                <a:latin typeface="Meiryo UI" pitchFamily="50" charset="-128"/>
                <a:ea typeface="Meiryo UI" pitchFamily="50" charset="-128"/>
                <a:cs typeface="Meiryo UI" pitchFamily="50" charset="-128"/>
              </a:rPr>
              <a:t>緑地</a:t>
            </a:r>
            <a:endParaRPr kumimoji="1" lang="ja-JP" altLang="en-US" sz="1400" dirty="0">
              <a:latin typeface="Meiryo UI" pitchFamily="50" charset="-128"/>
              <a:ea typeface="Meiryo UI" pitchFamily="50" charset="-128"/>
              <a:cs typeface="Meiryo UI" pitchFamily="50" charset="-128"/>
            </a:endParaRPr>
          </a:p>
        </p:txBody>
      </p:sp>
      <p:sp>
        <p:nvSpPr>
          <p:cNvPr id="35" name="テキスト ボックス 34">
            <a:extLst>
              <a:ext uri="{FF2B5EF4-FFF2-40B4-BE49-F238E27FC236}">
                <a16:creationId xmlns:a16="http://schemas.microsoft.com/office/drawing/2014/main" id="{6D161300-6458-414A-A002-0F5165160C14}"/>
              </a:ext>
            </a:extLst>
          </p:cNvPr>
          <p:cNvSpPr txBox="1"/>
          <p:nvPr/>
        </p:nvSpPr>
        <p:spPr>
          <a:xfrm rot="10800000" flipV="1">
            <a:off x="887792" y="4107303"/>
            <a:ext cx="2376264" cy="307777"/>
          </a:xfrm>
          <a:prstGeom prst="rect">
            <a:avLst/>
          </a:prstGeom>
          <a:noFill/>
          <a:ln w="19050">
            <a:noFill/>
          </a:ln>
        </p:spPr>
        <p:txBody>
          <a:bodyPr wrap="square" rtlCol="0">
            <a:spAutoFit/>
          </a:bodyPr>
          <a:lstStyle/>
          <a:p>
            <a:pPr algn="ctr"/>
            <a:r>
              <a:rPr lang="ja-JP" altLang="en-US" sz="1400" dirty="0">
                <a:latin typeface="Meiryo UI" pitchFamily="50" charset="-128"/>
                <a:ea typeface="Meiryo UI" pitchFamily="50" charset="-128"/>
                <a:cs typeface="Meiryo UI" pitchFamily="50" charset="-128"/>
              </a:rPr>
              <a:t>岸壁</a:t>
            </a:r>
            <a:endParaRPr kumimoji="1" lang="ja-JP" altLang="en-US" sz="1400" dirty="0">
              <a:latin typeface="Meiryo UI" pitchFamily="50" charset="-128"/>
              <a:ea typeface="Meiryo UI" pitchFamily="50" charset="-128"/>
              <a:cs typeface="Meiryo UI" pitchFamily="50" charset="-128"/>
            </a:endParaRPr>
          </a:p>
        </p:txBody>
      </p:sp>
      <p:sp>
        <p:nvSpPr>
          <p:cNvPr id="36" name="テキスト ボックス 35">
            <a:extLst>
              <a:ext uri="{FF2B5EF4-FFF2-40B4-BE49-F238E27FC236}">
                <a16:creationId xmlns:a16="http://schemas.microsoft.com/office/drawing/2014/main" id="{399F78FB-2474-4EBD-B07F-8272E7C69A78}"/>
              </a:ext>
            </a:extLst>
          </p:cNvPr>
          <p:cNvSpPr txBox="1"/>
          <p:nvPr/>
        </p:nvSpPr>
        <p:spPr>
          <a:xfrm>
            <a:off x="230096" y="980728"/>
            <a:ext cx="8928992" cy="369332"/>
          </a:xfrm>
          <a:prstGeom prst="rect">
            <a:avLst/>
          </a:prstGeom>
          <a:noFill/>
          <a:ln w="19050">
            <a:noFill/>
          </a:ln>
        </p:spPr>
        <p:txBody>
          <a:bodyPr wrap="square" rtlCol="0">
            <a:spAutoFit/>
          </a:bodyPr>
          <a:lstStyle/>
          <a:p>
            <a:r>
              <a:rPr kumimoji="1" lang="ja-JP" altLang="en-US" dirty="0">
                <a:latin typeface="Meiryo UI" pitchFamily="50" charset="-128"/>
                <a:ea typeface="Meiryo UI" pitchFamily="50" charset="-128"/>
                <a:cs typeface="Meiryo UI" pitchFamily="50" charset="-128"/>
              </a:rPr>
              <a:t>①</a:t>
            </a:r>
            <a:r>
              <a:rPr lang="ja-JP" altLang="en-US" dirty="0">
                <a:latin typeface="Meiryo UI" pitchFamily="50" charset="-128"/>
                <a:ea typeface="Meiryo UI" pitchFamily="50" charset="-128"/>
                <a:cs typeface="Meiryo UI" pitchFamily="50" charset="-128"/>
              </a:rPr>
              <a:t>港湾施設</a:t>
            </a:r>
            <a:endParaRPr kumimoji="1" lang="ja-JP" altLang="en-US" dirty="0">
              <a:latin typeface="Meiryo UI" pitchFamily="50" charset="-128"/>
              <a:ea typeface="Meiryo UI" pitchFamily="50" charset="-128"/>
              <a:cs typeface="Meiryo UI" pitchFamily="50" charset="-128"/>
            </a:endParaRPr>
          </a:p>
        </p:txBody>
      </p:sp>
      <p:sp>
        <p:nvSpPr>
          <p:cNvPr id="37" name="テキスト ボックス 36">
            <a:extLst>
              <a:ext uri="{FF2B5EF4-FFF2-40B4-BE49-F238E27FC236}">
                <a16:creationId xmlns:a16="http://schemas.microsoft.com/office/drawing/2014/main" id="{B10A96A0-8723-4CEC-A013-F7CD807C0667}"/>
              </a:ext>
            </a:extLst>
          </p:cNvPr>
          <p:cNvSpPr txBox="1"/>
          <p:nvPr/>
        </p:nvSpPr>
        <p:spPr>
          <a:xfrm>
            <a:off x="237195" y="1268760"/>
            <a:ext cx="8678695" cy="338554"/>
          </a:xfrm>
          <a:prstGeom prst="rect">
            <a:avLst/>
          </a:prstGeom>
          <a:noFill/>
          <a:ln w="19050">
            <a:noFill/>
          </a:ln>
        </p:spPr>
        <p:txBody>
          <a:bodyPr wrap="square" rtlCol="0">
            <a:spAutoFit/>
          </a:bodyPr>
          <a:lstStyle/>
          <a:p>
            <a:r>
              <a:rPr lang="ja-JP" altLang="en-US" sz="1600" dirty="0">
                <a:latin typeface="Meiryo UI" pitchFamily="50" charset="-128"/>
                <a:ea typeface="Meiryo UI" pitchFamily="50" charset="-128"/>
                <a:cs typeface="Meiryo UI" pitchFamily="50" charset="-128"/>
              </a:rPr>
              <a:t>係留施設は鋼矢板式やケーソン式が多く、外郭施設はケーソン式やコンクリート擁壁</a:t>
            </a:r>
            <a:r>
              <a:rPr kumimoji="1" lang="ja-JP" altLang="en-US" sz="1600" dirty="0">
                <a:latin typeface="Meiryo UI" pitchFamily="50" charset="-128"/>
                <a:ea typeface="Meiryo UI" pitchFamily="50" charset="-128"/>
                <a:cs typeface="Meiryo UI" pitchFamily="50" charset="-128"/>
              </a:rPr>
              <a:t>が多い</a:t>
            </a:r>
          </a:p>
        </p:txBody>
      </p:sp>
    </p:spTree>
    <p:extLst>
      <p:ext uri="{BB962C8B-B14F-4D97-AF65-F5344CB8AC3E}">
        <p14:creationId xmlns:p14="http://schemas.microsoft.com/office/powerpoint/2010/main" val="1282219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itchFamily="50" charset="-128"/>
                <a:ea typeface="Meiryo UI" pitchFamily="50" charset="-128"/>
                <a:cs typeface="Meiryo UI" pitchFamily="50" charset="-128"/>
              </a:rPr>
              <a:t>．施設の現状</a:t>
            </a: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１－２　対象施設の概要</a:t>
            </a:r>
            <a:endParaRPr kumimoji="1" lang="ja-JP" altLang="en-US" sz="2400" dirty="0">
              <a:latin typeface="Meiryo UI" pitchFamily="50" charset="-128"/>
              <a:ea typeface="Meiryo UI" pitchFamily="50" charset="-128"/>
              <a:cs typeface="Meiryo UI" pitchFamily="50" charset="-128"/>
            </a:endParaRPr>
          </a:p>
        </p:txBody>
      </p:sp>
      <p:sp>
        <p:nvSpPr>
          <p:cNvPr id="25" name="テキスト ボックス 24"/>
          <p:cNvSpPr txBox="1"/>
          <p:nvPr/>
        </p:nvSpPr>
        <p:spPr>
          <a:xfrm>
            <a:off x="107504" y="938757"/>
            <a:ext cx="8928992" cy="369332"/>
          </a:xfrm>
          <a:prstGeom prst="rect">
            <a:avLst/>
          </a:prstGeom>
          <a:noFill/>
          <a:ln w="19050">
            <a:noFill/>
          </a:ln>
        </p:spPr>
        <p:txBody>
          <a:bodyPr wrap="square" rtlCol="0">
            <a:spAutoFit/>
          </a:bodyPr>
          <a:lstStyle/>
          <a:p>
            <a:r>
              <a:rPr kumimoji="1" lang="ja-JP" altLang="en-US" dirty="0">
                <a:latin typeface="Meiryo UI" pitchFamily="50" charset="-128"/>
                <a:ea typeface="Meiryo UI" pitchFamily="50" charset="-128"/>
                <a:cs typeface="Meiryo UI" pitchFamily="50" charset="-128"/>
              </a:rPr>
              <a:t>①港湾</a:t>
            </a:r>
          </a:p>
        </p:txBody>
      </p:sp>
      <p:pic>
        <p:nvPicPr>
          <p:cNvPr id="67" name="Picture 2" descr="大阪湾白図">
            <a:extLst>
              <a:ext uri="{FF2B5EF4-FFF2-40B4-BE49-F238E27FC236}">
                <a16:creationId xmlns:a16="http://schemas.microsoft.com/office/drawing/2014/main" id="{D02C7677-7D98-4BAB-AFF8-19481C45FBF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512" y="1430002"/>
            <a:ext cx="3888432" cy="5188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68" name="表 67">
            <a:extLst>
              <a:ext uri="{FF2B5EF4-FFF2-40B4-BE49-F238E27FC236}">
                <a16:creationId xmlns:a16="http://schemas.microsoft.com/office/drawing/2014/main" id="{DD1091C7-3B2B-4734-A4E2-A9454EEEC75C}"/>
              </a:ext>
            </a:extLst>
          </p:cNvPr>
          <p:cNvGraphicFramePr>
            <a:graphicFrameLocks noGrp="1"/>
          </p:cNvGraphicFramePr>
          <p:nvPr>
            <p:extLst>
              <p:ext uri="{D42A27DB-BD31-4B8C-83A1-F6EECF244321}">
                <p14:modId xmlns:p14="http://schemas.microsoft.com/office/powerpoint/2010/main" val="2933849753"/>
              </p:ext>
            </p:extLst>
          </p:nvPr>
        </p:nvGraphicFramePr>
        <p:xfrm>
          <a:off x="4153348" y="1052736"/>
          <a:ext cx="4883148" cy="2003426"/>
        </p:xfrm>
        <a:graphic>
          <a:graphicData uri="http://schemas.openxmlformats.org/drawingml/2006/table">
            <a:tbl>
              <a:tblPr firstRow="1" bandRow="1">
                <a:tableStyleId>{5940675A-B579-460E-94D1-54222C63F5DA}</a:tableStyleId>
              </a:tblPr>
              <a:tblGrid>
                <a:gridCol w="707229">
                  <a:extLst>
                    <a:ext uri="{9D8B030D-6E8A-4147-A177-3AD203B41FA5}">
                      <a16:colId xmlns:a16="http://schemas.microsoft.com/office/drawing/2014/main" val="20000"/>
                    </a:ext>
                  </a:extLst>
                </a:gridCol>
                <a:gridCol w="791985">
                  <a:extLst>
                    <a:ext uri="{9D8B030D-6E8A-4147-A177-3AD203B41FA5}">
                      <a16:colId xmlns:a16="http://schemas.microsoft.com/office/drawing/2014/main" val="20001"/>
                    </a:ext>
                  </a:extLst>
                </a:gridCol>
                <a:gridCol w="503990">
                  <a:extLst>
                    <a:ext uri="{9D8B030D-6E8A-4147-A177-3AD203B41FA5}">
                      <a16:colId xmlns:a16="http://schemas.microsoft.com/office/drawing/2014/main" val="20002"/>
                    </a:ext>
                  </a:extLst>
                </a:gridCol>
                <a:gridCol w="719986">
                  <a:extLst>
                    <a:ext uri="{9D8B030D-6E8A-4147-A177-3AD203B41FA5}">
                      <a16:colId xmlns:a16="http://schemas.microsoft.com/office/drawing/2014/main" val="20003"/>
                    </a:ext>
                  </a:extLst>
                </a:gridCol>
                <a:gridCol w="720048">
                  <a:extLst>
                    <a:ext uri="{9D8B030D-6E8A-4147-A177-3AD203B41FA5}">
                      <a16:colId xmlns:a16="http://schemas.microsoft.com/office/drawing/2014/main" val="20004"/>
                    </a:ext>
                  </a:extLst>
                </a:gridCol>
                <a:gridCol w="719924">
                  <a:extLst>
                    <a:ext uri="{9D8B030D-6E8A-4147-A177-3AD203B41FA5}">
                      <a16:colId xmlns:a16="http://schemas.microsoft.com/office/drawing/2014/main" val="20005"/>
                    </a:ext>
                  </a:extLst>
                </a:gridCol>
                <a:gridCol w="719986">
                  <a:extLst>
                    <a:ext uri="{9D8B030D-6E8A-4147-A177-3AD203B41FA5}">
                      <a16:colId xmlns:a16="http://schemas.microsoft.com/office/drawing/2014/main" val="20006"/>
                    </a:ext>
                  </a:extLst>
                </a:gridCol>
              </a:tblGrid>
              <a:tr h="457266">
                <a:tc>
                  <a:txBody>
                    <a:bodyPr/>
                    <a:lstStyle/>
                    <a:p>
                      <a:pPr algn="ctr"/>
                      <a:r>
                        <a:rPr kumimoji="1" lang="ja-JP" altLang="en-US" sz="800" dirty="0">
                          <a:latin typeface="Meiryo UI" pitchFamily="50" charset="-128"/>
                          <a:ea typeface="Meiryo UI" pitchFamily="50" charset="-128"/>
                          <a:cs typeface="Meiryo UI" pitchFamily="50" charset="-128"/>
                        </a:rPr>
                        <a:t>種　　　別</a:t>
                      </a:r>
                      <a:endParaRPr kumimoji="1" lang="en-US" altLang="ja-JP" sz="800" dirty="0">
                        <a:latin typeface="Meiryo UI" pitchFamily="50" charset="-128"/>
                        <a:ea typeface="Meiryo UI" pitchFamily="50" charset="-128"/>
                        <a:cs typeface="Meiryo UI" pitchFamily="50" charset="-128"/>
                      </a:endParaRPr>
                    </a:p>
                  </a:txBody>
                  <a:tcPr marL="91428" marR="91428" marT="45727" marB="45727" anchor="ctr"/>
                </a:tc>
                <a:tc>
                  <a:txBody>
                    <a:bodyPr/>
                    <a:lstStyle/>
                    <a:p>
                      <a:pPr algn="ctr"/>
                      <a:r>
                        <a:rPr lang="ja-JP" altLang="en-US" sz="800" dirty="0">
                          <a:latin typeface="Meiryo UI" pitchFamily="50" charset="-128"/>
                          <a:ea typeface="Meiryo UI" pitchFamily="50" charset="-128"/>
                          <a:cs typeface="Meiryo UI" pitchFamily="50" charset="-128"/>
                        </a:rPr>
                        <a:t>施設名</a:t>
                      </a:r>
                      <a:endParaRPr lang="en-US" altLang="ja-JP" sz="800" dirty="0">
                        <a:latin typeface="Meiryo UI" pitchFamily="50" charset="-128"/>
                        <a:ea typeface="Meiryo UI" pitchFamily="50" charset="-128"/>
                        <a:cs typeface="Meiryo UI" pitchFamily="50" charset="-128"/>
                      </a:endParaRPr>
                    </a:p>
                  </a:txBody>
                  <a:tcPr marL="91428" marR="91428" marT="45727" marB="45727" anchor="ctr"/>
                </a:tc>
                <a:tc>
                  <a:txBody>
                    <a:bodyPr/>
                    <a:lstStyle/>
                    <a:p>
                      <a:pPr algn="ctr"/>
                      <a:r>
                        <a:rPr kumimoji="1" lang="ja-JP" altLang="en-US" sz="800" dirty="0">
                          <a:latin typeface="Meiryo UI" pitchFamily="50" charset="-128"/>
                          <a:ea typeface="Meiryo UI" pitchFamily="50" charset="-128"/>
                          <a:cs typeface="Meiryo UI" pitchFamily="50" charset="-128"/>
                        </a:rPr>
                        <a:t>施設数</a:t>
                      </a:r>
                      <a:endParaRPr kumimoji="1" lang="en-US" altLang="ja-JP" sz="800" dirty="0">
                        <a:latin typeface="Meiryo UI" pitchFamily="50" charset="-128"/>
                        <a:ea typeface="Meiryo UI" pitchFamily="50" charset="-128"/>
                        <a:cs typeface="Meiryo UI" pitchFamily="50" charset="-128"/>
                      </a:endParaRPr>
                    </a:p>
                  </a:txBody>
                  <a:tcPr marL="91428" marR="91428" marT="45727" marB="45727" anchor="ctr">
                    <a:lnR w="12700" cap="flat" cmpd="sng" algn="ctr">
                      <a:solidFill>
                        <a:schemeClr val="tx1"/>
                      </a:solidFill>
                      <a:prstDash val="solid"/>
                      <a:round/>
                      <a:headEnd type="none" w="med" len="med"/>
                      <a:tailEnd type="none" w="med" len="med"/>
                    </a:lnR>
                  </a:tcPr>
                </a:tc>
                <a:tc>
                  <a:txBody>
                    <a:bodyPr/>
                    <a:lstStyle/>
                    <a:p>
                      <a:pPr algn="ctr"/>
                      <a:r>
                        <a:rPr kumimoji="1" lang="ja-JP" altLang="en-US" sz="800" dirty="0">
                          <a:latin typeface="Meiryo UI" pitchFamily="50" charset="-128"/>
                          <a:ea typeface="Meiryo UI" pitchFamily="50" charset="-128"/>
                          <a:cs typeface="Meiryo UI" pitchFamily="50" charset="-128"/>
                        </a:rPr>
                        <a:t>建設年度</a:t>
                      </a:r>
                      <a:endParaRPr kumimoji="1" lang="en-US" altLang="ja-JP" sz="800" dirty="0">
                        <a:latin typeface="Meiryo UI" pitchFamily="50" charset="-128"/>
                        <a:ea typeface="Meiryo UI" pitchFamily="50" charset="-128"/>
                        <a:cs typeface="Meiryo UI" pitchFamily="50" charset="-128"/>
                      </a:endParaRPr>
                    </a:p>
                    <a:p>
                      <a:pPr algn="ctr"/>
                      <a:r>
                        <a:rPr kumimoji="1" lang="ja-JP" altLang="en-US" sz="800" dirty="0">
                          <a:latin typeface="Meiryo UI" pitchFamily="50" charset="-128"/>
                          <a:ea typeface="Meiryo UI" pitchFamily="50" charset="-128"/>
                          <a:cs typeface="Meiryo UI" pitchFamily="50" charset="-128"/>
                        </a:rPr>
                        <a:t>不明施設数</a:t>
                      </a:r>
                      <a:endParaRPr kumimoji="1" lang="en-US" altLang="ja-JP" sz="800" dirty="0">
                        <a:latin typeface="Meiryo UI" pitchFamily="50" charset="-128"/>
                        <a:ea typeface="Meiryo UI" pitchFamily="50" charset="-128"/>
                        <a:cs typeface="Meiryo UI" pitchFamily="50" charset="-128"/>
                      </a:endParaRPr>
                    </a:p>
                  </a:txBody>
                  <a:tcPr marL="91428" marR="9142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800" dirty="0">
                          <a:latin typeface="Meiryo UI" pitchFamily="50" charset="-128"/>
                          <a:ea typeface="Meiryo UI" pitchFamily="50" charset="-128"/>
                          <a:cs typeface="Meiryo UI" pitchFamily="50" charset="-128"/>
                        </a:rPr>
                        <a:t>H24</a:t>
                      </a:r>
                    </a:p>
                    <a:p>
                      <a:pPr algn="ctr"/>
                      <a:r>
                        <a:rPr kumimoji="1" lang="ja-JP" altLang="en-US" sz="800" dirty="0">
                          <a:latin typeface="Meiryo UI" pitchFamily="50" charset="-128"/>
                          <a:ea typeface="Meiryo UI" pitchFamily="50" charset="-128"/>
                          <a:cs typeface="Meiryo UI" pitchFamily="50" charset="-128"/>
                        </a:rPr>
                        <a:t>建設後</a:t>
                      </a:r>
                      <a:r>
                        <a:rPr kumimoji="1" lang="en-US" altLang="ja-JP" sz="800" dirty="0">
                          <a:latin typeface="Meiryo UI" pitchFamily="50" charset="-128"/>
                          <a:ea typeface="Meiryo UI" pitchFamily="50" charset="-128"/>
                          <a:cs typeface="Meiryo UI" pitchFamily="50" charset="-128"/>
                        </a:rPr>
                        <a:t>50</a:t>
                      </a:r>
                      <a:r>
                        <a:rPr kumimoji="1" lang="ja-JP" altLang="en-US" sz="800" dirty="0">
                          <a:latin typeface="Meiryo UI" pitchFamily="50" charset="-128"/>
                          <a:ea typeface="Meiryo UI" pitchFamily="50" charset="-128"/>
                          <a:cs typeface="Meiryo UI" pitchFamily="50" charset="-128"/>
                        </a:rPr>
                        <a:t>年</a:t>
                      </a:r>
                      <a:endParaRPr kumimoji="1" lang="en-US" altLang="ja-JP" sz="800" dirty="0">
                        <a:latin typeface="Meiryo UI" pitchFamily="50" charset="-128"/>
                        <a:ea typeface="Meiryo UI" pitchFamily="50" charset="-128"/>
                        <a:cs typeface="Meiryo UI" pitchFamily="50" charset="-128"/>
                      </a:endParaRPr>
                    </a:p>
                    <a:p>
                      <a:pPr algn="ctr"/>
                      <a:r>
                        <a:rPr kumimoji="1" lang="ja-JP" altLang="en-US" sz="800" dirty="0">
                          <a:latin typeface="Meiryo UI" pitchFamily="50" charset="-128"/>
                          <a:ea typeface="Meiryo UI" pitchFamily="50" charset="-128"/>
                          <a:cs typeface="Meiryo UI" pitchFamily="50" charset="-128"/>
                        </a:rPr>
                        <a:t>超過施設数</a:t>
                      </a:r>
                      <a:endParaRPr kumimoji="1" lang="en-US" altLang="ja-JP" sz="800" dirty="0">
                        <a:latin typeface="Meiryo UI" pitchFamily="50" charset="-128"/>
                        <a:ea typeface="Meiryo UI" pitchFamily="50" charset="-128"/>
                        <a:cs typeface="Meiryo UI" pitchFamily="50" charset="-128"/>
                      </a:endParaRPr>
                    </a:p>
                  </a:txBody>
                  <a:tcPr marL="91428" marR="9142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800" dirty="0">
                          <a:latin typeface="Meiryo UI" pitchFamily="50" charset="-128"/>
                          <a:ea typeface="Meiryo UI" pitchFamily="50" charset="-128"/>
                          <a:cs typeface="Meiryo UI" pitchFamily="50" charset="-128"/>
                        </a:rPr>
                        <a:t>R4</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itchFamily="50" charset="-128"/>
                          <a:ea typeface="Meiryo UI" pitchFamily="50" charset="-128"/>
                          <a:cs typeface="Meiryo UI" pitchFamily="50" charset="-128"/>
                        </a:rPr>
                        <a:t>建設後</a:t>
                      </a:r>
                      <a:r>
                        <a:rPr kumimoji="1" lang="en-US" altLang="ja-JP" sz="800" dirty="0">
                          <a:latin typeface="Meiryo UI" pitchFamily="50" charset="-128"/>
                          <a:ea typeface="Meiryo UI" pitchFamily="50" charset="-128"/>
                          <a:cs typeface="Meiryo UI" pitchFamily="50" charset="-128"/>
                        </a:rPr>
                        <a:t>50</a:t>
                      </a:r>
                      <a:r>
                        <a:rPr kumimoji="1" lang="ja-JP" altLang="en-US" sz="800" dirty="0">
                          <a:latin typeface="Meiryo UI" pitchFamily="50" charset="-128"/>
                          <a:ea typeface="Meiryo UI" pitchFamily="50" charset="-128"/>
                          <a:cs typeface="Meiryo UI" pitchFamily="50" charset="-128"/>
                        </a:rPr>
                        <a:t>年</a:t>
                      </a:r>
                      <a:endParaRPr kumimoji="1" lang="en-US" altLang="ja-JP" sz="800" dirty="0">
                        <a:latin typeface="Meiryo UI" pitchFamily="50" charset="-128"/>
                        <a:ea typeface="Meiryo UI" pitchFamily="50" charset="-128"/>
                        <a:cs typeface="Meiryo UI"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itchFamily="50" charset="-128"/>
                          <a:ea typeface="Meiryo UI" pitchFamily="50" charset="-128"/>
                          <a:cs typeface="Meiryo UI" pitchFamily="50" charset="-128"/>
                        </a:rPr>
                        <a:t>超過施設数</a:t>
                      </a:r>
                      <a:endParaRPr kumimoji="1" lang="en-US" altLang="ja-JP" sz="800" dirty="0">
                        <a:latin typeface="Meiryo UI" pitchFamily="50" charset="-128"/>
                        <a:ea typeface="Meiryo UI" pitchFamily="50" charset="-128"/>
                        <a:cs typeface="Meiryo UI" pitchFamily="50" charset="-128"/>
                      </a:endParaRPr>
                    </a:p>
                  </a:txBody>
                  <a:tcPr marL="91428" marR="9142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800" dirty="0">
                          <a:latin typeface="Meiryo UI" pitchFamily="50" charset="-128"/>
                          <a:ea typeface="Meiryo UI" pitchFamily="50" charset="-128"/>
                          <a:cs typeface="Meiryo UI" pitchFamily="50" charset="-128"/>
                        </a:rPr>
                        <a:t>10</a:t>
                      </a:r>
                      <a:r>
                        <a:rPr kumimoji="1" lang="ja-JP" altLang="en-US" sz="800" dirty="0">
                          <a:latin typeface="Meiryo UI" pitchFamily="50" charset="-128"/>
                          <a:ea typeface="Meiryo UI" pitchFamily="50" charset="-128"/>
                          <a:cs typeface="Meiryo UI" pitchFamily="50" charset="-128"/>
                        </a:rPr>
                        <a:t>年後</a:t>
                      </a:r>
                      <a:endParaRPr kumimoji="1" lang="en-US" altLang="ja-JP" sz="800" dirty="0">
                        <a:latin typeface="Meiryo UI" pitchFamily="50" charset="-128"/>
                        <a:ea typeface="Meiryo UI" pitchFamily="50" charset="-128"/>
                        <a:cs typeface="Meiryo UI"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itchFamily="50" charset="-128"/>
                          <a:ea typeface="Meiryo UI" pitchFamily="50" charset="-128"/>
                          <a:cs typeface="Meiryo UI" pitchFamily="50" charset="-128"/>
                        </a:rPr>
                        <a:t>建設後</a:t>
                      </a:r>
                      <a:r>
                        <a:rPr kumimoji="1" lang="en-US" altLang="ja-JP" sz="800" dirty="0">
                          <a:latin typeface="Meiryo UI" pitchFamily="50" charset="-128"/>
                          <a:ea typeface="Meiryo UI" pitchFamily="50" charset="-128"/>
                          <a:cs typeface="Meiryo UI" pitchFamily="50" charset="-128"/>
                        </a:rPr>
                        <a:t>50</a:t>
                      </a:r>
                      <a:r>
                        <a:rPr kumimoji="1" lang="ja-JP" altLang="en-US" sz="800" dirty="0">
                          <a:latin typeface="Meiryo UI" pitchFamily="50" charset="-128"/>
                          <a:ea typeface="Meiryo UI" pitchFamily="50" charset="-128"/>
                          <a:cs typeface="Meiryo UI" pitchFamily="50" charset="-128"/>
                        </a:rPr>
                        <a:t>年</a:t>
                      </a:r>
                      <a:endParaRPr kumimoji="1" lang="en-US" altLang="ja-JP" sz="800" dirty="0">
                        <a:latin typeface="Meiryo UI" pitchFamily="50" charset="-128"/>
                        <a:ea typeface="Meiryo UI" pitchFamily="50" charset="-128"/>
                        <a:cs typeface="Meiryo UI"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itchFamily="50" charset="-128"/>
                          <a:ea typeface="Meiryo UI" pitchFamily="50" charset="-128"/>
                          <a:cs typeface="Meiryo UI" pitchFamily="50" charset="-128"/>
                        </a:rPr>
                        <a:t>超過施設数</a:t>
                      </a:r>
                      <a:endParaRPr kumimoji="1" lang="en-US" altLang="ja-JP" sz="800" dirty="0">
                        <a:latin typeface="Meiryo UI" pitchFamily="50" charset="-128"/>
                        <a:ea typeface="Meiryo UI" pitchFamily="50" charset="-128"/>
                        <a:cs typeface="Meiryo UI" pitchFamily="50" charset="-128"/>
                      </a:endParaRPr>
                    </a:p>
                  </a:txBody>
                  <a:tcPr marL="91428" marR="91428" marT="45727" marB="45727"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213391">
                <a:tc>
                  <a:txBody>
                    <a:bodyPr/>
                    <a:lstStyle/>
                    <a:p>
                      <a:r>
                        <a:rPr kumimoji="1" lang="ja-JP" altLang="en-US" sz="800" dirty="0">
                          <a:latin typeface="Meiryo UI" pitchFamily="50" charset="-128"/>
                          <a:ea typeface="Meiryo UI" pitchFamily="50" charset="-128"/>
                          <a:cs typeface="Meiryo UI" pitchFamily="50" charset="-128"/>
                        </a:rPr>
                        <a:t>係留施設</a:t>
                      </a:r>
                    </a:p>
                  </a:txBody>
                  <a:tcPr marL="91428" marR="91428" marT="45727" marB="45727"/>
                </a:tc>
                <a:tc>
                  <a:txBody>
                    <a:bodyPr/>
                    <a:lstStyle/>
                    <a:p>
                      <a:r>
                        <a:rPr kumimoji="1" lang="ja-JP" altLang="en-US" sz="800" dirty="0">
                          <a:latin typeface="Meiryo UI" pitchFamily="50" charset="-128"/>
                          <a:ea typeface="Meiryo UI" pitchFamily="50" charset="-128"/>
                          <a:cs typeface="Meiryo UI" pitchFamily="50" charset="-128"/>
                        </a:rPr>
                        <a:t>岸壁・物揚場</a:t>
                      </a:r>
                    </a:p>
                  </a:txBody>
                  <a:tcPr marL="91428" marR="91428" marT="45727" marB="45727"/>
                </a:tc>
                <a:tc>
                  <a:txBody>
                    <a:bodyPr/>
                    <a:lstStyle/>
                    <a:p>
                      <a:r>
                        <a:rPr kumimoji="1" lang="ja-JP" altLang="en-US" sz="800" dirty="0">
                          <a:latin typeface="Meiryo UI" pitchFamily="50" charset="-128"/>
                          <a:ea typeface="Meiryo UI" pitchFamily="50" charset="-128"/>
                          <a:cs typeface="Meiryo UI" pitchFamily="50" charset="-128"/>
                        </a:rPr>
                        <a:t>　</a:t>
                      </a:r>
                      <a:r>
                        <a:rPr kumimoji="1" lang="en-US" altLang="ja-JP" sz="800" dirty="0">
                          <a:latin typeface="Meiryo UI" pitchFamily="50" charset="-128"/>
                          <a:ea typeface="Meiryo UI" pitchFamily="50" charset="-128"/>
                          <a:cs typeface="Meiryo UI" pitchFamily="50" charset="-128"/>
                        </a:rPr>
                        <a:t>104</a:t>
                      </a:r>
                      <a:r>
                        <a:rPr kumimoji="1" lang="ja-JP" altLang="en-US" sz="800" dirty="0">
                          <a:latin typeface="Meiryo UI" pitchFamily="50" charset="-128"/>
                          <a:ea typeface="Meiryo UI" pitchFamily="50" charset="-128"/>
                          <a:cs typeface="Meiryo UI" pitchFamily="50" charset="-128"/>
                        </a:rPr>
                        <a:t>　</a:t>
                      </a:r>
                    </a:p>
                  </a:txBody>
                  <a:tcPr marL="91428" marR="91428" marT="45727" marB="45727">
                    <a:lnR w="12700" cap="flat" cmpd="sng" algn="ctr">
                      <a:solidFill>
                        <a:schemeClr val="tx1"/>
                      </a:solidFill>
                      <a:prstDash val="solid"/>
                      <a:round/>
                      <a:headEnd type="none" w="med" len="med"/>
                      <a:tailEnd type="none" w="med" len="med"/>
                    </a:lnR>
                  </a:tcPr>
                </a:tc>
                <a:tc>
                  <a:txBody>
                    <a:bodyPr/>
                    <a:lstStyle/>
                    <a:p>
                      <a:r>
                        <a:rPr kumimoji="1" lang="ja-JP" altLang="en-US" sz="800" dirty="0">
                          <a:latin typeface="Meiryo UI" pitchFamily="50" charset="-128"/>
                          <a:ea typeface="Meiryo UI" pitchFamily="50" charset="-128"/>
                          <a:cs typeface="Meiryo UI" pitchFamily="50" charset="-128"/>
                        </a:rPr>
                        <a:t>　　　　</a:t>
                      </a:r>
                      <a:r>
                        <a:rPr kumimoji="1" lang="en-US" altLang="ja-JP" sz="800" dirty="0">
                          <a:latin typeface="Meiryo UI" pitchFamily="50" charset="-128"/>
                          <a:ea typeface="Meiryo UI" pitchFamily="50" charset="-128"/>
                          <a:cs typeface="Meiryo UI" pitchFamily="50" charset="-128"/>
                        </a:rPr>
                        <a:t>5</a:t>
                      </a:r>
                      <a:r>
                        <a:rPr kumimoji="1" lang="ja-JP" altLang="en-US" sz="800" dirty="0">
                          <a:latin typeface="Meiryo UI" pitchFamily="50" charset="-128"/>
                          <a:ea typeface="Meiryo UI" pitchFamily="50" charset="-128"/>
                          <a:cs typeface="Meiryo UI" pitchFamily="50" charset="-128"/>
                        </a:rPr>
                        <a:t>　　　　</a:t>
                      </a:r>
                    </a:p>
                  </a:txBody>
                  <a:tcPr marL="91428" marR="9142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800" dirty="0">
                          <a:latin typeface="Meiryo UI" pitchFamily="50" charset="-128"/>
                          <a:ea typeface="Meiryo UI" pitchFamily="50" charset="-128"/>
                          <a:cs typeface="Meiryo UI" pitchFamily="50" charset="-128"/>
                        </a:rPr>
                        <a:t>　　　</a:t>
                      </a:r>
                      <a:r>
                        <a:rPr kumimoji="1" lang="en-US" altLang="ja-JP" sz="800" dirty="0">
                          <a:latin typeface="Meiryo UI" pitchFamily="50" charset="-128"/>
                          <a:ea typeface="Meiryo UI" pitchFamily="50" charset="-128"/>
                          <a:cs typeface="Meiryo UI" pitchFamily="50" charset="-128"/>
                        </a:rPr>
                        <a:t>16</a:t>
                      </a:r>
                      <a:endParaRPr kumimoji="1" lang="ja-JP" altLang="en-US" sz="800" dirty="0">
                        <a:latin typeface="Meiryo UI" pitchFamily="50" charset="-128"/>
                        <a:ea typeface="Meiryo UI" pitchFamily="50" charset="-128"/>
                        <a:cs typeface="Meiryo UI" pitchFamily="50" charset="-128"/>
                      </a:endParaRPr>
                    </a:p>
                  </a:txBody>
                  <a:tcPr marL="91428" marR="9142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800" dirty="0">
                          <a:latin typeface="Meiryo UI" pitchFamily="50" charset="-128"/>
                          <a:ea typeface="Meiryo UI" pitchFamily="50" charset="-128"/>
                          <a:cs typeface="Meiryo UI" pitchFamily="50" charset="-128"/>
                        </a:rPr>
                        <a:t>　　　　</a:t>
                      </a:r>
                      <a:r>
                        <a:rPr kumimoji="1" lang="en-US" altLang="ja-JP" sz="800" dirty="0">
                          <a:latin typeface="Meiryo UI" pitchFamily="50" charset="-128"/>
                          <a:ea typeface="Meiryo UI" pitchFamily="50" charset="-128"/>
                          <a:cs typeface="Meiryo UI" pitchFamily="50" charset="-128"/>
                        </a:rPr>
                        <a:t>41</a:t>
                      </a:r>
                      <a:endParaRPr kumimoji="1" lang="ja-JP" altLang="en-US" sz="800" dirty="0">
                        <a:latin typeface="Meiryo UI" pitchFamily="50" charset="-128"/>
                        <a:ea typeface="Meiryo UI" pitchFamily="50" charset="-128"/>
                        <a:cs typeface="Meiryo UI" pitchFamily="50" charset="-128"/>
                      </a:endParaRPr>
                    </a:p>
                  </a:txBody>
                  <a:tcPr marL="91428" marR="9142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800" dirty="0">
                          <a:latin typeface="Meiryo UI" pitchFamily="50" charset="-128"/>
                          <a:ea typeface="Meiryo UI" pitchFamily="50" charset="-128"/>
                          <a:cs typeface="Meiryo UI" pitchFamily="50" charset="-128"/>
                        </a:rPr>
                        <a:t>　　　　</a:t>
                      </a:r>
                      <a:r>
                        <a:rPr kumimoji="1" lang="en-US" altLang="ja-JP" sz="800" dirty="0">
                          <a:latin typeface="Meiryo UI" pitchFamily="50" charset="-128"/>
                          <a:ea typeface="Meiryo UI" pitchFamily="50" charset="-128"/>
                          <a:cs typeface="Meiryo UI" pitchFamily="50" charset="-128"/>
                        </a:rPr>
                        <a:t>64</a:t>
                      </a:r>
                      <a:endParaRPr kumimoji="1" lang="ja-JP" altLang="en-US" sz="800" dirty="0">
                        <a:latin typeface="Meiryo UI" pitchFamily="50" charset="-128"/>
                        <a:ea typeface="Meiryo UI" pitchFamily="50" charset="-128"/>
                        <a:cs typeface="Meiryo UI" pitchFamily="50" charset="-128"/>
                      </a:endParaRPr>
                    </a:p>
                  </a:txBody>
                  <a:tcPr marL="91428" marR="91428" marT="45727" marB="45727">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235329">
                <a:tc rowSpan="2">
                  <a:txBody>
                    <a:bodyPr/>
                    <a:lstStyle/>
                    <a:p>
                      <a:r>
                        <a:rPr kumimoji="1" lang="ja-JP" altLang="en-US" sz="800" dirty="0">
                          <a:latin typeface="Meiryo UI" pitchFamily="50" charset="-128"/>
                          <a:ea typeface="Meiryo UI" pitchFamily="50" charset="-128"/>
                          <a:cs typeface="Meiryo UI" pitchFamily="50" charset="-128"/>
                        </a:rPr>
                        <a:t>外郭施設</a:t>
                      </a:r>
                    </a:p>
                  </a:txBody>
                  <a:tcPr marL="91428" marR="91428" marT="45727" marB="45727">
                    <a:lnB w="12700" cap="flat" cmpd="sng" algn="ctr">
                      <a:solidFill>
                        <a:schemeClr val="tx1"/>
                      </a:solidFill>
                      <a:prstDash val="solid"/>
                      <a:round/>
                      <a:headEnd type="none" w="med" len="med"/>
                      <a:tailEnd type="none" w="med" len="med"/>
                    </a:lnB>
                  </a:tcPr>
                </a:tc>
                <a:tc>
                  <a:txBody>
                    <a:bodyPr/>
                    <a:lstStyle/>
                    <a:p>
                      <a:r>
                        <a:rPr kumimoji="1" lang="ja-JP" altLang="en-US" sz="800" dirty="0">
                          <a:latin typeface="Meiryo UI" pitchFamily="50" charset="-128"/>
                          <a:ea typeface="Meiryo UI" pitchFamily="50" charset="-128"/>
                          <a:cs typeface="Meiryo UI" pitchFamily="50" charset="-128"/>
                        </a:rPr>
                        <a:t>防波堤</a:t>
                      </a:r>
                    </a:p>
                  </a:txBody>
                  <a:tcPr marL="91428" marR="91428" marT="45727" marB="45727">
                    <a:lnB w="12700" cap="flat" cmpd="sng" algn="ctr">
                      <a:solidFill>
                        <a:schemeClr val="tx1"/>
                      </a:solidFill>
                      <a:prstDash val="solid"/>
                      <a:round/>
                      <a:headEnd type="none" w="med" len="med"/>
                      <a:tailEnd type="none" w="med" len="med"/>
                    </a:lnB>
                  </a:tcPr>
                </a:tc>
                <a:tc>
                  <a:txBody>
                    <a:bodyPr/>
                    <a:lstStyle/>
                    <a:p>
                      <a:r>
                        <a:rPr kumimoji="1" lang="ja-JP" altLang="en-US" sz="800" dirty="0">
                          <a:latin typeface="Meiryo UI" pitchFamily="50" charset="-128"/>
                          <a:ea typeface="Meiryo UI" pitchFamily="50" charset="-128"/>
                          <a:cs typeface="Meiryo UI" pitchFamily="50" charset="-128"/>
                        </a:rPr>
                        <a:t>　　</a:t>
                      </a:r>
                      <a:r>
                        <a:rPr kumimoji="1" lang="en-US" altLang="ja-JP" sz="800" dirty="0">
                          <a:latin typeface="Meiryo UI" pitchFamily="50" charset="-128"/>
                          <a:ea typeface="Meiryo UI" pitchFamily="50" charset="-128"/>
                          <a:cs typeface="Meiryo UI" pitchFamily="50" charset="-128"/>
                        </a:rPr>
                        <a:t>55</a:t>
                      </a:r>
                      <a:endParaRPr kumimoji="1" lang="ja-JP" altLang="en-US" sz="800" dirty="0">
                        <a:latin typeface="Meiryo UI" pitchFamily="50" charset="-128"/>
                        <a:ea typeface="Meiryo UI" pitchFamily="50" charset="-128"/>
                        <a:cs typeface="Meiryo UI" pitchFamily="50" charset="-128"/>
                      </a:endParaRPr>
                    </a:p>
                  </a:txBody>
                  <a:tcPr marL="91428" marR="91428" marT="45727" marB="45727">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kumimoji="1" lang="ja-JP" altLang="en-US" sz="800" dirty="0">
                          <a:latin typeface="Meiryo UI" pitchFamily="50" charset="-128"/>
                          <a:ea typeface="Meiryo UI" pitchFamily="50" charset="-128"/>
                          <a:cs typeface="Meiryo UI" pitchFamily="50" charset="-128"/>
                        </a:rPr>
                        <a:t>　　　</a:t>
                      </a:r>
                      <a:r>
                        <a:rPr kumimoji="1" lang="en-US" altLang="ja-JP" sz="800" dirty="0">
                          <a:latin typeface="Meiryo UI" pitchFamily="50" charset="-128"/>
                          <a:ea typeface="Meiryo UI" pitchFamily="50" charset="-128"/>
                          <a:cs typeface="Meiryo UI" pitchFamily="50" charset="-128"/>
                        </a:rPr>
                        <a:t>15</a:t>
                      </a:r>
                      <a:endParaRPr kumimoji="1" lang="ja-JP" altLang="en-US" sz="800" dirty="0">
                        <a:latin typeface="Meiryo UI" pitchFamily="50" charset="-128"/>
                        <a:ea typeface="Meiryo UI" pitchFamily="50" charset="-128"/>
                        <a:cs typeface="Meiryo UI" pitchFamily="50" charset="-128"/>
                      </a:endParaRPr>
                    </a:p>
                  </a:txBody>
                  <a:tcPr marL="91428" marR="9142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kumimoji="1" lang="ja-JP" altLang="en-US" sz="800" dirty="0">
                          <a:latin typeface="Meiryo UI" pitchFamily="50" charset="-128"/>
                          <a:ea typeface="Meiryo UI" pitchFamily="50" charset="-128"/>
                          <a:cs typeface="Meiryo UI" pitchFamily="50" charset="-128"/>
                        </a:rPr>
                        <a:t>　　　　</a:t>
                      </a:r>
                      <a:r>
                        <a:rPr kumimoji="1" lang="en-US" altLang="ja-JP" sz="800" dirty="0">
                          <a:latin typeface="Meiryo UI" pitchFamily="50" charset="-128"/>
                          <a:ea typeface="Meiryo UI" pitchFamily="50" charset="-128"/>
                          <a:cs typeface="Meiryo UI" pitchFamily="50" charset="-128"/>
                        </a:rPr>
                        <a:t>1</a:t>
                      </a:r>
                      <a:r>
                        <a:rPr kumimoji="1" lang="ja-JP" altLang="en-US" sz="800" dirty="0">
                          <a:latin typeface="Meiryo UI" pitchFamily="50" charset="-128"/>
                          <a:ea typeface="Meiryo UI" pitchFamily="50" charset="-128"/>
                          <a:cs typeface="Meiryo UI" pitchFamily="50" charset="-128"/>
                        </a:rPr>
                        <a:t>　　</a:t>
                      </a:r>
                    </a:p>
                  </a:txBody>
                  <a:tcPr marL="91428" marR="9142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kumimoji="1" lang="ja-JP" altLang="en-US" sz="800" dirty="0">
                          <a:latin typeface="Meiryo UI" pitchFamily="50" charset="-128"/>
                          <a:ea typeface="Meiryo UI" pitchFamily="50" charset="-128"/>
                          <a:cs typeface="Meiryo UI" pitchFamily="50" charset="-128"/>
                        </a:rPr>
                        <a:t>　　　　</a:t>
                      </a:r>
                      <a:r>
                        <a:rPr kumimoji="1" lang="en-US" altLang="ja-JP" sz="800" dirty="0">
                          <a:latin typeface="Meiryo UI" pitchFamily="50" charset="-128"/>
                          <a:ea typeface="Meiryo UI" pitchFamily="50" charset="-128"/>
                          <a:cs typeface="Meiryo UI" pitchFamily="50" charset="-128"/>
                        </a:rPr>
                        <a:t>13</a:t>
                      </a:r>
                    </a:p>
                  </a:txBody>
                  <a:tcPr marL="91428" marR="9142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kumimoji="1" lang="ja-JP" altLang="en-US" sz="800" dirty="0">
                          <a:latin typeface="Meiryo UI" pitchFamily="50" charset="-128"/>
                          <a:ea typeface="Meiryo UI" pitchFamily="50" charset="-128"/>
                          <a:cs typeface="Meiryo UI" pitchFamily="50" charset="-128"/>
                        </a:rPr>
                        <a:t>　　　　</a:t>
                      </a:r>
                      <a:r>
                        <a:rPr kumimoji="1" lang="en-US" altLang="ja-JP" sz="800" dirty="0">
                          <a:latin typeface="Meiryo UI" pitchFamily="50" charset="-128"/>
                          <a:ea typeface="Meiryo UI" pitchFamily="50" charset="-128"/>
                          <a:cs typeface="Meiryo UI" pitchFamily="50" charset="-128"/>
                        </a:rPr>
                        <a:t>22</a:t>
                      </a:r>
                      <a:endParaRPr kumimoji="1" lang="ja-JP" altLang="en-US" sz="800" dirty="0">
                        <a:latin typeface="Meiryo UI" pitchFamily="50" charset="-128"/>
                        <a:ea typeface="Meiryo UI" pitchFamily="50" charset="-128"/>
                        <a:cs typeface="Meiryo UI" pitchFamily="50" charset="-128"/>
                      </a:endParaRPr>
                    </a:p>
                  </a:txBody>
                  <a:tcPr marL="91428" marR="91428" marT="45727" marB="45727">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13391">
                <a:tc vMerge="1">
                  <a:txBody>
                    <a:bodyPr/>
                    <a:lstStyle/>
                    <a:p>
                      <a:endParaRPr kumimoji="1" lang="ja-JP" altLang="en-US" sz="1100" dirty="0"/>
                    </a:p>
                  </a:txBody>
                  <a:tcPr>
                    <a:lnT w="12700" cap="flat" cmpd="sng" algn="ctr">
                      <a:solidFill>
                        <a:schemeClr val="tx1"/>
                      </a:solidFill>
                      <a:prstDash val="solid"/>
                      <a:round/>
                      <a:headEnd type="none" w="med" len="med"/>
                      <a:tailEnd type="none" w="med" len="med"/>
                    </a:lnT>
                  </a:tcPr>
                </a:tc>
                <a:tc>
                  <a:txBody>
                    <a:bodyPr/>
                    <a:lstStyle/>
                    <a:p>
                      <a:r>
                        <a:rPr kumimoji="1" lang="ja-JP" altLang="en-US" sz="800" dirty="0">
                          <a:latin typeface="Meiryo UI" pitchFamily="50" charset="-128"/>
                          <a:ea typeface="Meiryo UI" pitchFamily="50" charset="-128"/>
                          <a:cs typeface="Meiryo UI" pitchFamily="50" charset="-128"/>
                        </a:rPr>
                        <a:t>護岸</a:t>
                      </a:r>
                    </a:p>
                  </a:txBody>
                  <a:tcPr marL="91428" marR="91428" marT="45727" marB="45727">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a:latin typeface="Meiryo UI" pitchFamily="50" charset="-128"/>
                          <a:ea typeface="Meiryo UI" pitchFamily="50" charset="-128"/>
                          <a:cs typeface="Meiryo UI" pitchFamily="50" charset="-128"/>
                        </a:rPr>
                        <a:t>　</a:t>
                      </a:r>
                      <a:r>
                        <a:rPr kumimoji="1" lang="en-US" altLang="ja-JP" sz="800" dirty="0">
                          <a:latin typeface="Meiryo UI" pitchFamily="50" charset="-128"/>
                          <a:ea typeface="Meiryo UI" pitchFamily="50" charset="-128"/>
                          <a:cs typeface="Meiryo UI" pitchFamily="50" charset="-128"/>
                        </a:rPr>
                        <a:t>131</a:t>
                      </a:r>
                      <a:endParaRPr kumimoji="1" lang="ja-JP" altLang="en-US" sz="800" dirty="0">
                        <a:latin typeface="Meiryo UI" pitchFamily="50" charset="-128"/>
                        <a:ea typeface="Meiryo UI" pitchFamily="50" charset="-128"/>
                        <a:cs typeface="Meiryo UI" pitchFamily="50" charset="-128"/>
                      </a:endParaRPr>
                    </a:p>
                  </a:txBody>
                  <a:tcPr marL="91428" marR="91428" marT="45727" marB="45727">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a:latin typeface="Meiryo UI" pitchFamily="50" charset="-128"/>
                          <a:ea typeface="Meiryo UI" pitchFamily="50" charset="-128"/>
                          <a:cs typeface="Meiryo UI" pitchFamily="50" charset="-128"/>
                        </a:rPr>
                        <a:t>　　　</a:t>
                      </a:r>
                      <a:r>
                        <a:rPr kumimoji="1" lang="en-US" altLang="ja-JP" sz="800" dirty="0">
                          <a:latin typeface="Meiryo UI" pitchFamily="50" charset="-128"/>
                          <a:ea typeface="Meiryo UI" pitchFamily="50" charset="-128"/>
                          <a:cs typeface="Meiryo UI" pitchFamily="50" charset="-128"/>
                        </a:rPr>
                        <a:t>72</a:t>
                      </a:r>
                      <a:endParaRPr kumimoji="1" lang="ja-JP" altLang="en-US" sz="800" dirty="0">
                        <a:latin typeface="Meiryo UI" pitchFamily="50" charset="-128"/>
                        <a:ea typeface="Meiryo UI" pitchFamily="50" charset="-128"/>
                        <a:cs typeface="Meiryo UI" pitchFamily="50" charset="-128"/>
                      </a:endParaRPr>
                    </a:p>
                  </a:txBody>
                  <a:tcPr marL="91428" marR="9142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a:latin typeface="Meiryo UI" pitchFamily="50" charset="-128"/>
                          <a:ea typeface="Meiryo UI" pitchFamily="50" charset="-128"/>
                          <a:cs typeface="Meiryo UI" pitchFamily="50" charset="-128"/>
                        </a:rPr>
                        <a:t>　　　　</a:t>
                      </a:r>
                      <a:r>
                        <a:rPr kumimoji="1" lang="en-US" altLang="ja-JP" sz="800" dirty="0">
                          <a:latin typeface="Meiryo UI" pitchFamily="50" charset="-128"/>
                          <a:ea typeface="Meiryo UI" pitchFamily="50" charset="-128"/>
                          <a:cs typeface="Meiryo UI" pitchFamily="50" charset="-128"/>
                        </a:rPr>
                        <a:t>1</a:t>
                      </a:r>
                      <a:r>
                        <a:rPr kumimoji="1" lang="ja-JP" altLang="en-US" sz="800" dirty="0">
                          <a:latin typeface="Meiryo UI" pitchFamily="50" charset="-128"/>
                          <a:ea typeface="Meiryo UI" pitchFamily="50" charset="-128"/>
                          <a:cs typeface="Meiryo UI" pitchFamily="50" charset="-128"/>
                        </a:rPr>
                        <a:t>　</a:t>
                      </a:r>
                    </a:p>
                  </a:txBody>
                  <a:tcPr marL="91428" marR="9142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a:latin typeface="Meiryo UI" pitchFamily="50" charset="-128"/>
                          <a:ea typeface="Meiryo UI" pitchFamily="50" charset="-128"/>
                          <a:cs typeface="Meiryo UI" pitchFamily="50" charset="-128"/>
                        </a:rPr>
                        <a:t>　　　　</a:t>
                      </a:r>
                      <a:r>
                        <a:rPr kumimoji="1" lang="en-US" altLang="ja-JP" sz="800" dirty="0">
                          <a:latin typeface="Meiryo UI" pitchFamily="50" charset="-128"/>
                          <a:ea typeface="Meiryo UI" pitchFamily="50" charset="-128"/>
                          <a:cs typeface="Meiryo UI" pitchFamily="50" charset="-128"/>
                        </a:rPr>
                        <a:t>29</a:t>
                      </a:r>
                      <a:endParaRPr kumimoji="1" lang="ja-JP" altLang="en-US" sz="800" dirty="0">
                        <a:latin typeface="Meiryo UI" pitchFamily="50" charset="-128"/>
                        <a:ea typeface="Meiryo UI" pitchFamily="50" charset="-128"/>
                        <a:cs typeface="Meiryo UI" pitchFamily="50" charset="-128"/>
                      </a:endParaRPr>
                    </a:p>
                  </a:txBody>
                  <a:tcPr marL="91428" marR="9142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a:latin typeface="Meiryo UI" pitchFamily="50" charset="-128"/>
                          <a:ea typeface="Meiryo UI" pitchFamily="50" charset="-128"/>
                          <a:cs typeface="Meiryo UI" pitchFamily="50" charset="-128"/>
                        </a:rPr>
                        <a:t>　　　　</a:t>
                      </a:r>
                      <a:r>
                        <a:rPr kumimoji="1" lang="en-US" altLang="ja-JP" sz="800" dirty="0">
                          <a:latin typeface="Meiryo UI" pitchFamily="50" charset="-128"/>
                          <a:ea typeface="Meiryo UI" pitchFamily="50" charset="-128"/>
                          <a:cs typeface="Meiryo UI" pitchFamily="50" charset="-128"/>
                        </a:rPr>
                        <a:t>31</a:t>
                      </a:r>
                      <a:endParaRPr kumimoji="1" lang="ja-JP" altLang="en-US" sz="800" dirty="0">
                        <a:latin typeface="Meiryo UI" pitchFamily="50" charset="-128"/>
                        <a:ea typeface="Meiryo UI" pitchFamily="50" charset="-128"/>
                        <a:cs typeface="Meiryo UI" pitchFamily="50" charset="-128"/>
                      </a:endParaRPr>
                    </a:p>
                  </a:txBody>
                  <a:tcPr marL="91428" marR="91428" marT="45727" marB="4572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35329">
                <a:tc>
                  <a:txBody>
                    <a:bodyPr/>
                    <a:lstStyle/>
                    <a:p>
                      <a:r>
                        <a:rPr kumimoji="1" lang="ja-JP" altLang="en-US" sz="800" dirty="0">
                          <a:latin typeface="Meiryo UI" pitchFamily="50" charset="-128"/>
                          <a:ea typeface="Meiryo UI" pitchFamily="50" charset="-128"/>
                          <a:cs typeface="Meiryo UI" pitchFamily="50" charset="-128"/>
                        </a:rPr>
                        <a:t>臨港交通</a:t>
                      </a:r>
                      <a:endParaRPr kumimoji="1" lang="en-US" altLang="ja-JP" sz="800" dirty="0">
                        <a:latin typeface="Meiryo UI" pitchFamily="50" charset="-128"/>
                        <a:ea typeface="Meiryo UI" pitchFamily="50" charset="-128"/>
                        <a:cs typeface="Meiryo UI" pitchFamily="50" charset="-128"/>
                      </a:endParaRPr>
                    </a:p>
                    <a:p>
                      <a:r>
                        <a:rPr kumimoji="1" lang="ja-JP" altLang="en-US" sz="800" dirty="0">
                          <a:latin typeface="Meiryo UI" pitchFamily="50" charset="-128"/>
                          <a:ea typeface="Meiryo UI" pitchFamily="50" charset="-128"/>
                          <a:cs typeface="Meiryo UI" pitchFamily="50" charset="-128"/>
                        </a:rPr>
                        <a:t>施設</a:t>
                      </a:r>
                    </a:p>
                  </a:txBody>
                  <a:tcPr marL="91428" marR="91428" marT="45727" marB="45727">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a:latin typeface="Meiryo UI" pitchFamily="50" charset="-128"/>
                          <a:ea typeface="Meiryo UI" pitchFamily="50" charset="-128"/>
                          <a:cs typeface="Meiryo UI" pitchFamily="50" charset="-128"/>
                        </a:rPr>
                        <a:t>橋梁</a:t>
                      </a:r>
                    </a:p>
                  </a:txBody>
                  <a:tcPr marL="91428" marR="91428" marT="45727" marB="45727">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a:latin typeface="Meiryo UI" pitchFamily="50" charset="-128"/>
                          <a:ea typeface="Meiryo UI" pitchFamily="50" charset="-128"/>
                          <a:cs typeface="Meiryo UI" pitchFamily="50" charset="-128"/>
                        </a:rPr>
                        <a:t>　　</a:t>
                      </a:r>
                      <a:r>
                        <a:rPr kumimoji="1" lang="en-US" altLang="ja-JP" sz="800" dirty="0">
                          <a:latin typeface="Meiryo UI" pitchFamily="50" charset="-128"/>
                          <a:ea typeface="Meiryo UI" pitchFamily="50" charset="-128"/>
                          <a:cs typeface="Meiryo UI" pitchFamily="50" charset="-128"/>
                        </a:rPr>
                        <a:t>20</a:t>
                      </a:r>
                      <a:endParaRPr kumimoji="1" lang="ja-JP" altLang="en-US" sz="800" dirty="0">
                        <a:latin typeface="Meiryo UI" pitchFamily="50" charset="-128"/>
                        <a:ea typeface="Meiryo UI" pitchFamily="50" charset="-128"/>
                        <a:cs typeface="Meiryo UI" pitchFamily="50" charset="-128"/>
                      </a:endParaRPr>
                    </a:p>
                  </a:txBody>
                  <a:tcPr marL="91428" marR="91428" marT="45727" marB="45727">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a:latin typeface="Meiryo UI" pitchFamily="50" charset="-128"/>
                          <a:ea typeface="Meiryo UI" pitchFamily="50" charset="-128"/>
                          <a:cs typeface="Meiryo UI" pitchFamily="50" charset="-128"/>
                        </a:rPr>
                        <a:t>　　　　</a:t>
                      </a:r>
                      <a:r>
                        <a:rPr kumimoji="1" lang="en-US" altLang="ja-JP" sz="800" dirty="0">
                          <a:latin typeface="Meiryo UI" pitchFamily="50" charset="-128"/>
                          <a:ea typeface="Meiryo UI" pitchFamily="50" charset="-128"/>
                          <a:cs typeface="Meiryo UI" pitchFamily="50" charset="-128"/>
                        </a:rPr>
                        <a:t>0</a:t>
                      </a:r>
                      <a:endParaRPr kumimoji="1" lang="ja-JP" altLang="en-US" sz="800" dirty="0">
                        <a:latin typeface="Meiryo UI" pitchFamily="50" charset="-128"/>
                        <a:ea typeface="Meiryo UI" pitchFamily="50" charset="-128"/>
                        <a:cs typeface="Meiryo UI" pitchFamily="50" charset="-128"/>
                      </a:endParaRPr>
                    </a:p>
                  </a:txBody>
                  <a:tcPr marL="91428" marR="9142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a:latin typeface="Meiryo UI" pitchFamily="50" charset="-128"/>
                          <a:ea typeface="Meiryo UI" pitchFamily="50" charset="-128"/>
                          <a:cs typeface="Meiryo UI" pitchFamily="50" charset="-128"/>
                        </a:rPr>
                        <a:t>　　　　</a:t>
                      </a:r>
                      <a:r>
                        <a:rPr kumimoji="1" lang="en-US" altLang="ja-JP" sz="800" dirty="0">
                          <a:latin typeface="Meiryo UI" pitchFamily="50" charset="-128"/>
                          <a:ea typeface="Meiryo UI" pitchFamily="50" charset="-128"/>
                          <a:cs typeface="Meiryo UI" pitchFamily="50" charset="-128"/>
                        </a:rPr>
                        <a:t>0</a:t>
                      </a:r>
                      <a:r>
                        <a:rPr kumimoji="1" lang="ja-JP" altLang="en-US" sz="800" dirty="0">
                          <a:latin typeface="Meiryo UI" pitchFamily="50" charset="-128"/>
                          <a:ea typeface="Meiryo UI" pitchFamily="50" charset="-128"/>
                          <a:cs typeface="Meiryo UI" pitchFamily="50" charset="-128"/>
                        </a:rPr>
                        <a:t>　</a:t>
                      </a:r>
                    </a:p>
                  </a:txBody>
                  <a:tcPr marL="91428" marR="9142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a:latin typeface="Meiryo UI" pitchFamily="50" charset="-128"/>
                          <a:ea typeface="Meiryo UI" pitchFamily="50" charset="-128"/>
                          <a:cs typeface="Meiryo UI" pitchFamily="50" charset="-128"/>
                        </a:rPr>
                        <a:t>　　　　　</a:t>
                      </a:r>
                      <a:r>
                        <a:rPr kumimoji="1" lang="en-US" altLang="ja-JP" sz="800" dirty="0">
                          <a:latin typeface="Meiryo UI" pitchFamily="50" charset="-128"/>
                          <a:ea typeface="Meiryo UI" pitchFamily="50" charset="-128"/>
                          <a:cs typeface="Meiryo UI" pitchFamily="50" charset="-128"/>
                        </a:rPr>
                        <a:t>5</a:t>
                      </a:r>
                      <a:endParaRPr kumimoji="1" lang="ja-JP" altLang="en-US" sz="800" dirty="0">
                        <a:latin typeface="Meiryo UI" pitchFamily="50" charset="-128"/>
                        <a:ea typeface="Meiryo UI" pitchFamily="50" charset="-128"/>
                        <a:cs typeface="Meiryo UI" pitchFamily="50" charset="-128"/>
                      </a:endParaRPr>
                    </a:p>
                  </a:txBody>
                  <a:tcPr marL="91428" marR="9142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a:latin typeface="Meiryo UI" pitchFamily="50" charset="-128"/>
                          <a:ea typeface="Meiryo UI" pitchFamily="50" charset="-128"/>
                          <a:cs typeface="Meiryo UI" pitchFamily="50" charset="-128"/>
                        </a:rPr>
                        <a:t>　　　　　</a:t>
                      </a:r>
                      <a:r>
                        <a:rPr kumimoji="1" lang="en-US" altLang="ja-JP" sz="800" dirty="0">
                          <a:latin typeface="Meiryo UI" pitchFamily="50" charset="-128"/>
                          <a:ea typeface="Meiryo UI" pitchFamily="50" charset="-128"/>
                          <a:cs typeface="Meiryo UI" pitchFamily="50" charset="-128"/>
                        </a:rPr>
                        <a:t>9</a:t>
                      </a:r>
                      <a:endParaRPr kumimoji="1" lang="ja-JP" altLang="en-US" sz="800" dirty="0">
                        <a:latin typeface="Meiryo UI" pitchFamily="50" charset="-128"/>
                        <a:ea typeface="Meiryo UI" pitchFamily="50" charset="-128"/>
                        <a:cs typeface="Meiryo UI" pitchFamily="50" charset="-128"/>
                      </a:endParaRPr>
                    </a:p>
                  </a:txBody>
                  <a:tcPr marL="91428" marR="91428" marT="45727" marB="4572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13391">
                <a:tc>
                  <a:txBody>
                    <a:bodyPr/>
                    <a:lstStyle/>
                    <a:p>
                      <a:endParaRPr kumimoji="1" lang="ja-JP" altLang="en-US" sz="800" dirty="0">
                        <a:latin typeface="Meiryo UI" pitchFamily="50" charset="-128"/>
                        <a:ea typeface="Meiryo UI" pitchFamily="50" charset="-128"/>
                        <a:cs typeface="Meiryo UI" pitchFamily="50" charset="-128"/>
                      </a:endParaRPr>
                    </a:p>
                  </a:txBody>
                  <a:tcPr marL="91428" marR="91428" marT="45727" marB="45727">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a:latin typeface="Meiryo UI" pitchFamily="50" charset="-128"/>
                          <a:ea typeface="Meiryo UI" pitchFamily="50" charset="-128"/>
                          <a:cs typeface="Meiryo UI" pitchFamily="50" charset="-128"/>
                        </a:rPr>
                        <a:t>　　　計</a:t>
                      </a:r>
                    </a:p>
                  </a:txBody>
                  <a:tcPr marL="91428" marR="91428" marT="45727" marB="45727">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a:latin typeface="Meiryo UI" pitchFamily="50" charset="-128"/>
                          <a:ea typeface="Meiryo UI" pitchFamily="50" charset="-128"/>
                          <a:cs typeface="Meiryo UI" pitchFamily="50" charset="-128"/>
                        </a:rPr>
                        <a:t>　</a:t>
                      </a:r>
                      <a:r>
                        <a:rPr kumimoji="1" lang="en-US" altLang="ja-JP" sz="800" dirty="0">
                          <a:latin typeface="Meiryo UI" pitchFamily="50" charset="-128"/>
                          <a:ea typeface="Meiryo UI" pitchFamily="50" charset="-128"/>
                          <a:cs typeface="Meiryo UI" pitchFamily="50" charset="-128"/>
                        </a:rPr>
                        <a:t>310</a:t>
                      </a:r>
                      <a:r>
                        <a:rPr kumimoji="1" lang="ja-JP" altLang="en-US" sz="800" dirty="0">
                          <a:latin typeface="Meiryo UI" pitchFamily="50" charset="-128"/>
                          <a:ea typeface="Meiryo UI" pitchFamily="50" charset="-128"/>
                          <a:cs typeface="Meiryo UI" pitchFamily="50" charset="-128"/>
                        </a:rPr>
                        <a:t>　　</a:t>
                      </a:r>
                    </a:p>
                  </a:txBody>
                  <a:tcPr marL="91428" marR="91428" marT="45727" marB="45727">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a:latin typeface="Meiryo UI" pitchFamily="50" charset="-128"/>
                          <a:ea typeface="Meiryo UI" pitchFamily="50" charset="-128"/>
                          <a:cs typeface="Meiryo UI" pitchFamily="50" charset="-128"/>
                        </a:rPr>
                        <a:t>　　　</a:t>
                      </a:r>
                      <a:r>
                        <a:rPr kumimoji="1" lang="en-US" altLang="ja-JP" sz="800" dirty="0">
                          <a:latin typeface="Meiryo UI" pitchFamily="50" charset="-128"/>
                          <a:ea typeface="Meiryo UI" pitchFamily="50" charset="-128"/>
                          <a:cs typeface="Meiryo UI" pitchFamily="50" charset="-128"/>
                        </a:rPr>
                        <a:t>92</a:t>
                      </a:r>
                      <a:endParaRPr kumimoji="1" lang="ja-JP" altLang="en-US" sz="800" dirty="0">
                        <a:latin typeface="Meiryo UI" pitchFamily="50" charset="-128"/>
                        <a:ea typeface="Meiryo UI" pitchFamily="50" charset="-128"/>
                        <a:cs typeface="Meiryo UI" pitchFamily="50" charset="-128"/>
                      </a:endParaRPr>
                    </a:p>
                  </a:txBody>
                  <a:tcPr marL="91428" marR="9142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a:latin typeface="Meiryo UI" pitchFamily="50" charset="-128"/>
                          <a:ea typeface="Meiryo UI" pitchFamily="50" charset="-128"/>
                          <a:cs typeface="Meiryo UI" pitchFamily="50" charset="-128"/>
                        </a:rPr>
                        <a:t>　　　</a:t>
                      </a:r>
                      <a:r>
                        <a:rPr kumimoji="1" lang="en-US" altLang="ja-JP" sz="800" dirty="0">
                          <a:latin typeface="Meiryo UI" pitchFamily="50" charset="-128"/>
                          <a:ea typeface="Meiryo UI" pitchFamily="50" charset="-128"/>
                          <a:cs typeface="Meiryo UI" pitchFamily="50" charset="-128"/>
                        </a:rPr>
                        <a:t>18</a:t>
                      </a:r>
                      <a:r>
                        <a:rPr kumimoji="1" lang="ja-JP" altLang="en-US" sz="800" dirty="0">
                          <a:latin typeface="Meiryo UI" pitchFamily="50" charset="-128"/>
                          <a:ea typeface="Meiryo UI" pitchFamily="50" charset="-128"/>
                          <a:cs typeface="Meiryo UI" pitchFamily="50" charset="-128"/>
                        </a:rPr>
                        <a:t>　</a:t>
                      </a:r>
                    </a:p>
                  </a:txBody>
                  <a:tcPr marL="91428" marR="9142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a:latin typeface="Meiryo UI" pitchFamily="50" charset="-128"/>
                          <a:ea typeface="Meiryo UI" pitchFamily="50" charset="-128"/>
                          <a:cs typeface="Meiryo UI" pitchFamily="50" charset="-128"/>
                        </a:rPr>
                        <a:t>　　　　</a:t>
                      </a:r>
                      <a:r>
                        <a:rPr kumimoji="1" lang="en-US" altLang="ja-JP" sz="800" dirty="0">
                          <a:latin typeface="Meiryo UI" pitchFamily="50" charset="-128"/>
                          <a:ea typeface="Meiryo UI" pitchFamily="50" charset="-128"/>
                          <a:cs typeface="Meiryo UI" pitchFamily="50" charset="-128"/>
                        </a:rPr>
                        <a:t>86</a:t>
                      </a:r>
                      <a:endParaRPr kumimoji="1" lang="ja-JP" altLang="en-US" sz="800" dirty="0">
                        <a:latin typeface="Meiryo UI" pitchFamily="50" charset="-128"/>
                        <a:ea typeface="Meiryo UI" pitchFamily="50" charset="-128"/>
                        <a:cs typeface="Meiryo UI" pitchFamily="50" charset="-128"/>
                      </a:endParaRPr>
                    </a:p>
                  </a:txBody>
                  <a:tcPr marL="91428" marR="9142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a:latin typeface="Meiryo UI" pitchFamily="50" charset="-128"/>
                          <a:ea typeface="Meiryo UI" pitchFamily="50" charset="-128"/>
                          <a:cs typeface="Meiryo UI" pitchFamily="50" charset="-128"/>
                        </a:rPr>
                        <a:t>　　　</a:t>
                      </a:r>
                      <a:r>
                        <a:rPr kumimoji="1" lang="en-US" altLang="ja-JP" sz="800" dirty="0">
                          <a:latin typeface="Meiryo UI" pitchFamily="50" charset="-128"/>
                          <a:ea typeface="Meiryo UI" pitchFamily="50" charset="-128"/>
                          <a:cs typeface="Meiryo UI" pitchFamily="50" charset="-128"/>
                        </a:rPr>
                        <a:t>125</a:t>
                      </a:r>
                      <a:endParaRPr kumimoji="1" lang="ja-JP" altLang="en-US" sz="800" dirty="0">
                        <a:latin typeface="Meiryo UI" pitchFamily="50" charset="-128"/>
                        <a:ea typeface="Meiryo UI" pitchFamily="50" charset="-128"/>
                        <a:cs typeface="Meiryo UI" pitchFamily="50" charset="-128"/>
                      </a:endParaRPr>
                    </a:p>
                  </a:txBody>
                  <a:tcPr marL="91428" marR="91428" marT="45727" marB="4572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35329">
                <a:tc gridSpan="2">
                  <a:txBody>
                    <a:bodyPr/>
                    <a:lstStyle/>
                    <a:p>
                      <a:r>
                        <a:rPr kumimoji="1" lang="ja-JP" altLang="en-US" sz="800" dirty="0">
                          <a:latin typeface="Meiryo UI" pitchFamily="50" charset="-128"/>
                          <a:ea typeface="Meiryo UI" pitchFamily="50" charset="-128"/>
                          <a:cs typeface="Meiryo UI" pitchFamily="50" charset="-128"/>
                        </a:rPr>
                        <a:t>（建設年度不明施設数除く）</a:t>
                      </a:r>
                      <a:endParaRPr kumimoji="1" lang="en-US" altLang="ja-JP" sz="800" dirty="0">
                        <a:latin typeface="Meiryo UI" pitchFamily="50" charset="-128"/>
                        <a:ea typeface="Meiryo UI" pitchFamily="50" charset="-128"/>
                        <a:cs typeface="Meiryo UI" pitchFamily="50" charset="-128"/>
                      </a:endParaRPr>
                    </a:p>
                    <a:p>
                      <a:r>
                        <a:rPr kumimoji="1" lang="ja-JP" altLang="en-US" sz="800" dirty="0">
                          <a:latin typeface="Meiryo UI" pitchFamily="50" charset="-128"/>
                          <a:ea typeface="Meiryo UI" pitchFamily="50" charset="-128"/>
                          <a:cs typeface="Meiryo UI" pitchFamily="50" charset="-128"/>
                        </a:rPr>
                        <a:t>　　　　　　合　　　計</a:t>
                      </a:r>
                    </a:p>
                  </a:txBody>
                  <a:tcPr marL="91428" marR="91428" marT="45727" marB="45727">
                    <a:lnT w="12700" cap="flat" cmpd="sng" algn="ctr">
                      <a:solidFill>
                        <a:schemeClr val="tx1"/>
                      </a:solidFill>
                      <a:prstDash val="solid"/>
                      <a:round/>
                      <a:headEnd type="none" w="med" len="med"/>
                      <a:tailEnd type="none" w="med" len="med"/>
                    </a:lnT>
                  </a:tcPr>
                </a:tc>
                <a:tc hMerge="1">
                  <a:txBody>
                    <a:bodyPr/>
                    <a:lstStyle/>
                    <a:p>
                      <a:endParaRPr kumimoji="1" lang="ja-JP" altLang="en-US" sz="1100" dirty="0">
                        <a:latin typeface="Meiryo UI" pitchFamily="50" charset="-128"/>
                        <a:ea typeface="Meiryo UI" pitchFamily="50" charset="-128"/>
                        <a:cs typeface="Meiryo UI" pitchFamily="50" charset="-128"/>
                      </a:endParaRPr>
                    </a:p>
                  </a:txBody>
                  <a:tcPr>
                    <a:lnT w="12700" cap="flat" cmpd="sng" algn="ctr">
                      <a:solidFill>
                        <a:schemeClr val="tx1"/>
                      </a:solidFill>
                      <a:prstDash val="solid"/>
                      <a:round/>
                      <a:headEnd type="none" w="med" len="med"/>
                      <a:tailEnd type="none" w="med" len="med"/>
                    </a:lnT>
                  </a:tcPr>
                </a:tc>
                <a:tc>
                  <a:txBody>
                    <a:bodyPr/>
                    <a:lstStyle/>
                    <a:p>
                      <a:r>
                        <a:rPr kumimoji="1" lang="ja-JP" altLang="en-US" sz="800" dirty="0">
                          <a:latin typeface="Meiryo UI" pitchFamily="50" charset="-128"/>
                          <a:ea typeface="Meiryo UI" pitchFamily="50" charset="-128"/>
                          <a:cs typeface="Meiryo UI" pitchFamily="50" charset="-128"/>
                        </a:rPr>
                        <a:t>　</a:t>
                      </a:r>
                    </a:p>
                    <a:p>
                      <a:r>
                        <a:rPr kumimoji="1" lang="ja-JP" altLang="en-US" sz="800" dirty="0">
                          <a:latin typeface="Meiryo UI" pitchFamily="50" charset="-128"/>
                          <a:ea typeface="Meiryo UI" pitchFamily="50" charset="-128"/>
                          <a:cs typeface="Meiryo UI" pitchFamily="50" charset="-128"/>
                        </a:rPr>
                        <a:t>　</a:t>
                      </a:r>
                      <a:r>
                        <a:rPr kumimoji="1" lang="en-US" altLang="ja-JP" sz="800" dirty="0">
                          <a:latin typeface="Meiryo UI" pitchFamily="50" charset="-128"/>
                          <a:ea typeface="Meiryo UI" pitchFamily="50" charset="-128"/>
                          <a:cs typeface="Meiryo UI" pitchFamily="50" charset="-128"/>
                        </a:rPr>
                        <a:t>218</a:t>
                      </a:r>
                      <a:endParaRPr kumimoji="1" lang="ja-JP" altLang="en-US" sz="800" dirty="0">
                        <a:latin typeface="Meiryo UI" pitchFamily="50" charset="-128"/>
                        <a:ea typeface="Meiryo UI" pitchFamily="50" charset="-128"/>
                        <a:cs typeface="Meiryo UI" pitchFamily="50" charset="-128"/>
                      </a:endParaRPr>
                    </a:p>
                  </a:txBody>
                  <a:tcPr marL="91428" marR="91428" marT="45727" marB="45727">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kumimoji="1" lang="ja-JP" altLang="en-US" sz="800" dirty="0">
                        <a:latin typeface="Meiryo UI" pitchFamily="50" charset="-128"/>
                        <a:ea typeface="Meiryo UI" pitchFamily="50" charset="-128"/>
                        <a:cs typeface="Meiryo UI" pitchFamily="50" charset="-128"/>
                      </a:endParaRPr>
                    </a:p>
                  </a:txBody>
                  <a:tcPr marL="91428" marR="9142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kumimoji="1" lang="ja-JP" altLang="en-US" sz="800" dirty="0">
                          <a:latin typeface="Meiryo UI" pitchFamily="50" charset="-128"/>
                          <a:ea typeface="Meiryo UI" pitchFamily="50" charset="-128"/>
                          <a:cs typeface="Meiryo UI" pitchFamily="50" charset="-128"/>
                        </a:rPr>
                        <a:t>　（　</a:t>
                      </a:r>
                      <a:r>
                        <a:rPr kumimoji="1" lang="en-US" altLang="ja-JP" sz="800" dirty="0">
                          <a:latin typeface="Meiryo UI" pitchFamily="50" charset="-128"/>
                          <a:ea typeface="Meiryo UI" pitchFamily="50" charset="-128"/>
                          <a:cs typeface="Meiryo UI" pitchFamily="50" charset="-128"/>
                        </a:rPr>
                        <a:t>9</a:t>
                      </a:r>
                      <a:r>
                        <a:rPr kumimoji="1" lang="ja-JP" altLang="en-US" sz="800" dirty="0">
                          <a:latin typeface="Meiryo UI" pitchFamily="50" charset="-128"/>
                          <a:ea typeface="Meiryo UI" pitchFamily="50" charset="-128"/>
                          <a:cs typeface="Meiryo UI" pitchFamily="50" charset="-128"/>
                        </a:rPr>
                        <a:t>％）</a:t>
                      </a:r>
                      <a:endParaRPr kumimoji="1" lang="en-US" altLang="ja-JP" sz="800" dirty="0">
                        <a:latin typeface="Meiryo UI" pitchFamily="50" charset="-128"/>
                        <a:ea typeface="Meiryo UI" pitchFamily="50" charset="-128"/>
                        <a:cs typeface="Meiryo UI" pitchFamily="50" charset="-128"/>
                      </a:endParaRPr>
                    </a:p>
                    <a:p>
                      <a:r>
                        <a:rPr kumimoji="1" lang="ja-JP" altLang="en-US" sz="800" dirty="0">
                          <a:latin typeface="Meiryo UI" pitchFamily="50" charset="-128"/>
                          <a:ea typeface="Meiryo UI" pitchFamily="50" charset="-128"/>
                          <a:cs typeface="Meiryo UI" pitchFamily="50" charset="-128"/>
                        </a:rPr>
                        <a:t>　　　</a:t>
                      </a:r>
                      <a:r>
                        <a:rPr kumimoji="1" lang="en-US" altLang="ja-JP" sz="800" dirty="0">
                          <a:latin typeface="Meiryo UI" pitchFamily="50" charset="-128"/>
                          <a:ea typeface="Meiryo UI" pitchFamily="50" charset="-128"/>
                          <a:cs typeface="Meiryo UI" pitchFamily="50" charset="-128"/>
                        </a:rPr>
                        <a:t>18</a:t>
                      </a:r>
                      <a:r>
                        <a:rPr kumimoji="1" lang="ja-JP" altLang="en-US" sz="800" dirty="0">
                          <a:latin typeface="Meiryo UI" pitchFamily="50" charset="-128"/>
                          <a:ea typeface="Meiryo UI" pitchFamily="50" charset="-128"/>
                          <a:cs typeface="Meiryo UI" pitchFamily="50" charset="-128"/>
                        </a:rPr>
                        <a:t>　　　　</a:t>
                      </a:r>
                      <a:endParaRPr kumimoji="1" lang="en-US" altLang="ja-JP" sz="800" dirty="0">
                        <a:latin typeface="Meiryo UI" pitchFamily="50" charset="-128"/>
                        <a:ea typeface="Meiryo UI" pitchFamily="50" charset="-128"/>
                        <a:cs typeface="Meiryo UI" pitchFamily="50" charset="-128"/>
                      </a:endParaRPr>
                    </a:p>
                  </a:txBody>
                  <a:tcPr marL="91428" marR="9142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kumimoji="1" lang="ja-JP" altLang="en-US" sz="800" dirty="0">
                          <a:latin typeface="Meiryo UI" pitchFamily="50" charset="-128"/>
                          <a:ea typeface="Meiryo UI" pitchFamily="50" charset="-128"/>
                          <a:cs typeface="Meiryo UI" pitchFamily="50" charset="-128"/>
                        </a:rPr>
                        <a:t>　（</a:t>
                      </a:r>
                      <a:r>
                        <a:rPr kumimoji="1" lang="en-US" altLang="ja-JP" sz="800" dirty="0">
                          <a:latin typeface="Meiryo UI" pitchFamily="50" charset="-128"/>
                          <a:ea typeface="Meiryo UI" pitchFamily="50" charset="-128"/>
                          <a:cs typeface="Meiryo UI" pitchFamily="50" charset="-128"/>
                        </a:rPr>
                        <a:t>39</a:t>
                      </a:r>
                      <a:r>
                        <a:rPr kumimoji="1" lang="ja-JP" altLang="en-US" sz="800" dirty="0">
                          <a:latin typeface="Meiryo UI" pitchFamily="50" charset="-128"/>
                          <a:ea typeface="Meiryo UI" pitchFamily="50" charset="-128"/>
                          <a:cs typeface="Meiryo UI" pitchFamily="50" charset="-128"/>
                        </a:rPr>
                        <a:t>％）</a:t>
                      </a:r>
                      <a:endParaRPr kumimoji="1" lang="en-US" altLang="ja-JP" sz="800" dirty="0">
                        <a:latin typeface="Meiryo UI" pitchFamily="50" charset="-128"/>
                        <a:ea typeface="Meiryo UI" pitchFamily="50" charset="-128"/>
                        <a:cs typeface="Meiryo UI" pitchFamily="50" charset="-128"/>
                      </a:endParaRPr>
                    </a:p>
                    <a:p>
                      <a:r>
                        <a:rPr kumimoji="1" lang="ja-JP" altLang="en-US" sz="800" dirty="0">
                          <a:latin typeface="Meiryo UI" pitchFamily="50" charset="-128"/>
                          <a:ea typeface="Meiryo UI" pitchFamily="50" charset="-128"/>
                          <a:cs typeface="Meiryo UI" pitchFamily="50" charset="-128"/>
                        </a:rPr>
                        <a:t>　　　　</a:t>
                      </a:r>
                      <a:r>
                        <a:rPr kumimoji="1" lang="en-US" altLang="ja-JP" sz="800" dirty="0">
                          <a:latin typeface="Meiryo UI" pitchFamily="50" charset="-128"/>
                          <a:ea typeface="Meiryo UI" pitchFamily="50" charset="-128"/>
                          <a:cs typeface="Meiryo UI" pitchFamily="50" charset="-128"/>
                        </a:rPr>
                        <a:t>86</a:t>
                      </a:r>
                      <a:endParaRPr kumimoji="1" lang="ja-JP" altLang="en-US" sz="800" dirty="0">
                        <a:latin typeface="Meiryo UI" pitchFamily="50" charset="-128"/>
                        <a:ea typeface="Meiryo UI" pitchFamily="50" charset="-128"/>
                        <a:cs typeface="Meiryo UI" pitchFamily="50" charset="-128"/>
                      </a:endParaRPr>
                    </a:p>
                  </a:txBody>
                  <a:tcPr marL="91428" marR="9142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kumimoji="1" lang="ja-JP" altLang="en-US" sz="800" dirty="0">
                          <a:latin typeface="Meiryo UI" pitchFamily="50" charset="-128"/>
                          <a:ea typeface="Meiryo UI" pitchFamily="50" charset="-128"/>
                          <a:cs typeface="Meiryo UI" pitchFamily="50" charset="-128"/>
                        </a:rPr>
                        <a:t>（</a:t>
                      </a:r>
                      <a:r>
                        <a:rPr kumimoji="1" lang="en-US" altLang="ja-JP" sz="800" dirty="0">
                          <a:latin typeface="Meiryo UI" pitchFamily="50" charset="-128"/>
                          <a:ea typeface="Meiryo UI" pitchFamily="50" charset="-128"/>
                          <a:cs typeface="Meiryo UI" pitchFamily="50" charset="-128"/>
                        </a:rPr>
                        <a:t>57</a:t>
                      </a:r>
                      <a:r>
                        <a:rPr kumimoji="1" lang="ja-JP" altLang="en-US" sz="800" dirty="0">
                          <a:latin typeface="Meiryo UI" pitchFamily="50" charset="-128"/>
                          <a:ea typeface="Meiryo UI" pitchFamily="50" charset="-128"/>
                          <a:cs typeface="Meiryo UI" pitchFamily="50" charset="-128"/>
                        </a:rPr>
                        <a:t>％）　　　　　　</a:t>
                      </a:r>
                      <a:r>
                        <a:rPr kumimoji="1" lang="en-US" altLang="ja-JP" sz="800" dirty="0">
                          <a:latin typeface="Meiryo UI" pitchFamily="50" charset="-128"/>
                          <a:ea typeface="Meiryo UI" pitchFamily="50" charset="-128"/>
                          <a:cs typeface="Meiryo UI" pitchFamily="50" charset="-128"/>
                        </a:rPr>
                        <a:t>125</a:t>
                      </a:r>
                      <a:endParaRPr kumimoji="1" lang="ja-JP" altLang="en-US" sz="800" dirty="0">
                        <a:latin typeface="Meiryo UI" pitchFamily="50" charset="-128"/>
                        <a:ea typeface="Meiryo UI" pitchFamily="50" charset="-128"/>
                        <a:cs typeface="Meiryo UI" pitchFamily="50" charset="-128"/>
                      </a:endParaRPr>
                    </a:p>
                  </a:txBody>
                  <a:tcPr marL="91428" marR="91428" marT="45727" marB="4572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pic>
        <p:nvPicPr>
          <p:cNvPr id="75" name="Picture 5">
            <a:extLst>
              <a:ext uri="{FF2B5EF4-FFF2-40B4-BE49-F238E27FC236}">
                <a16:creationId xmlns:a16="http://schemas.microsoft.com/office/drawing/2014/main" id="{7725AD4D-EA52-4BDE-B312-E4880E220D0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50582" y="3116048"/>
            <a:ext cx="4074404" cy="208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テキスト ボックス 75">
            <a:extLst>
              <a:ext uri="{FF2B5EF4-FFF2-40B4-BE49-F238E27FC236}">
                <a16:creationId xmlns:a16="http://schemas.microsoft.com/office/drawing/2014/main" id="{26B4837E-068A-40B2-9E6F-E16DF0777AF5}"/>
              </a:ext>
            </a:extLst>
          </p:cNvPr>
          <p:cNvSpPr txBox="1"/>
          <p:nvPr/>
        </p:nvSpPr>
        <p:spPr>
          <a:xfrm>
            <a:off x="5898998" y="3689595"/>
            <a:ext cx="1584176" cy="229097"/>
          </a:xfrm>
          <a:prstGeom prst="rect">
            <a:avLst/>
          </a:prstGeom>
          <a:noFill/>
          <a:ln>
            <a:solidFill>
              <a:schemeClr val="tx1"/>
            </a:solidFill>
          </a:ln>
        </p:spPr>
        <p:txBody>
          <a:bodyPr wrap="square" rtlCol="0">
            <a:spAutoFit/>
          </a:bodyPr>
          <a:lstStyle/>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係留施設（岸壁・物揚場）</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二等辺三角形 76">
            <a:extLst>
              <a:ext uri="{FF2B5EF4-FFF2-40B4-BE49-F238E27FC236}">
                <a16:creationId xmlns:a16="http://schemas.microsoft.com/office/drawing/2014/main" id="{E752979A-C4BC-40DF-8D98-66B63C69C1F4}"/>
              </a:ext>
            </a:extLst>
          </p:cNvPr>
          <p:cNvSpPr/>
          <p:nvPr/>
        </p:nvSpPr>
        <p:spPr>
          <a:xfrm rot="5400000">
            <a:off x="6902819" y="5920162"/>
            <a:ext cx="792162" cy="204788"/>
          </a:xfrm>
          <a:prstGeom prst="triangle">
            <a:avLst/>
          </a:prstGeom>
          <a:solidFill>
            <a:schemeClr val="bg1">
              <a:lumMod val="75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ja-JP" altLang="en-US"/>
          </a:p>
        </p:txBody>
      </p:sp>
      <p:grpSp>
        <p:nvGrpSpPr>
          <p:cNvPr id="78" name="グループ化 21508">
            <a:extLst>
              <a:ext uri="{FF2B5EF4-FFF2-40B4-BE49-F238E27FC236}">
                <a16:creationId xmlns:a16="http://schemas.microsoft.com/office/drawing/2014/main" id="{9DECE491-9288-4F7C-A456-F61075859903}"/>
              </a:ext>
            </a:extLst>
          </p:cNvPr>
          <p:cNvGrpSpPr>
            <a:grpSpLocks/>
          </p:cNvGrpSpPr>
          <p:nvPr/>
        </p:nvGrpSpPr>
        <p:grpSpPr bwMode="auto">
          <a:xfrm>
            <a:off x="3613288" y="5325820"/>
            <a:ext cx="1439863" cy="1525588"/>
            <a:chOff x="2843572" y="-2061034"/>
            <a:chExt cx="1440000" cy="1524915"/>
          </a:xfrm>
        </p:grpSpPr>
        <p:graphicFrame>
          <p:nvGraphicFramePr>
            <p:cNvPr id="79" name="グラフ 78">
              <a:extLst>
                <a:ext uri="{FF2B5EF4-FFF2-40B4-BE49-F238E27FC236}">
                  <a16:creationId xmlns:a16="http://schemas.microsoft.com/office/drawing/2014/main" id="{7613C253-3609-4CD3-9D2E-906457F6EF8E}"/>
                </a:ext>
              </a:extLst>
            </p:cNvPr>
            <p:cNvGraphicFramePr>
              <a:graphicFrameLocks/>
            </p:cNvGraphicFramePr>
            <p:nvPr/>
          </p:nvGraphicFramePr>
          <p:xfrm>
            <a:off x="2843572" y="-2061034"/>
            <a:ext cx="1440000" cy="1524915"/>
          </p:xfrm>
          <a:graphic>
            <a:graphicData uri="http://schemas.openxmlformats.org/drawingml/2006/chart">
              <c:chart xmlns:c="http://schemas.openxmlformats.org/drawingml/2006/chart" xmlns:r="http://schemas.openxmlformats.org/officeDocument/2006/relationships" r:id="rId5"/>
            </a:graphicData>
          </a:graphic>
        </p:graphicFrame>
        <p:sp>
          <p:nvSpPr>
            <p:cNvPr id="80" name="テキスト ボックス 36">
              <a:extLst>
                <a:ext uri="{FF2B5EF4-FFF2-40B4-BE49-F238E27FC236}">
                  <a16:creationId xmlns:a16="http://schemas.microsoft.com/office/drawing/2014/main" id="{E8B00113-34A2-4067-9A80-F3EDC25E3239}"/>
                </a:ext>
              </a:extLst>
            </p:cNvPr>
            <p:cNvSpPr txBox="1">
              <a:spLocks noChangeArrowheads="1"/>
            </p:cNvSpPr>
            <p:nvPr/>
          </p:nvSpPr>
          <p:spPr bwMode="auto">
            <a:xfrm>
              <a:off x="2938429" y="-1123238"/>
              <a:ext cx="1030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50</a:t>
              </a:r>
              <a:r>
                <a:rPr lang="ja-JP" altLang="en-US" sz="1200">
                  <a:latin typeface="Meiryo UI" panose="020B0604030504040204" pitchFamily="50" charset="-128"/>
                  <a:ea typeface="Meiryo UI" panose="020B0604030504040204" pitchFamily="50" charset="-128"/>
                </a:rPr>
                <a:t>年未満</a:t>
              </a:r>
              <a:endParaRPr lang="en-US" altLang="ja-JP" sz="1200">
                <a:latin typeface="Meiryo UI" panose="020B0604030504040204" pitchFamily="50" charset="-128"/>
                <a:ea typeface="Meiryo UI" panose="020B0604030504040204" pitchFamily="50" charset="-128"/>
              </a:endParaRPr>
            </a:p>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92%</a:t>
              </a:r>
              <a:endParaRPr lang="ja-JP" altLang="en-US" sz="1200">
                <a:latin typeface="Meiryo UI" panose="020B0604030504040204" pitchFamily="50" charset="-128"/>
                <a:ea typeface="Meiryo UI" panose="020B0604030504040204" pitchFamily="50" charset="-128"/>
              </a:endParaRPr>
            </a:p>
          </p:txBody>
        </p:sp>
        <p:sp>
          <p:nvSpPr>
            <p:cNvPr id="81" name="テキスト ボックス 36">
              <a:extLst>
                <a:ext uri="{FF2B5EF4-FFF2-40B4-BE49-F238E27FC236}">
                  <a16:creationId xmlns:a16="http://schemas.microsoft.com/office/drawing/2014/main" id="{6EF27D46-156B-4553-9613-1C07F4AC9940}"/>
                </a:ext>
              </a:extLst>
            </p:cNvPr>
            <p:cNvSpPr txBox="1">
              <a:spLocks noChangeArrowheads="1"/>
            </p:cNvSpPr>
            <p:nvPr/>
          </p:nvSpPr>
          <p:spPr bwMode="auto">
            <a:xfrm>
              <a:off x="3183860" y="-2020149"/>
              <a:ext cx="1030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50</a:t>
              </a:r>
              <a:r>
                <a:rPr lang="ja-JP" altLang="en-US" sz="1200">
                  <a:latin typeface="Meiryo UI" panose="020B0604030504040204" pitchFamily="50" charset="-128"/>
                  <a:ea typeface="Meiryo UI" panose="020B0604030504040204" pitchFamily="50" charset="-128"/>
                </a:rPr>
                <a:t>年超</a:t>
              </a:r>
              <a:endParaRPr lang="en-US" altLang="ja-JP" sz="1200">
                <a:latin typeface="Meiryo UI" panose="020B0604030504040204" pitchFamily="50" charset="-128"/>
                <a:ea typeface="Meiryo UI" panose="020B0604030504040204" pitchFamily="50" charset="-128"/>
              </a:endParaRPr>
            </a:p>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8%</a:t>
              </a:r>
              <a:endParaRPr lang="ja-JP" altLang="en-US" sz="1200">
                <a:latin typeface="Meiryo UI" panose="020B0604030504040204" pitchFamily="50" charset="-128"/>
                <a:ea typeface="Meiryo UI" panose="020B0604030504040204" pitchFamily="50" charset="-128"/>
              </a:endParaRPr>
            </a:p>
          </p:txBody>
        </p:sp>
      </p:grpSp>
      <p:grpSp>
        <p:nvGrpSpPr>
          <p:cNvPr id="82" name="グループ化 21507">
            <a:extLst>
              <a:ext uri="{FF2B5EF4-FFF2-40B4-BE49-F238E27FC236}">
                <a16:creationId xmlns:a16="http://schemas.microsoft.com/office/drawing/2014/main" id="{60B13B71-6C94-48A6-8791-BB0301931E03}"/>
              </a:ext>
            </a:extLst>
          </p:cNvPr>
          <p:cNvGrpSpPr>
            <a:grpSpLocks/>
          </p:cNvGrpSpPr>
          <p:nvPr/>
        </p:nvGrpSpPr>
        <p:grpSpPr bwMode="auto">
          <a:xfrm>
            <a:off x="5284287" y="5311215"/>
            <a:ext cx="2060575" cy="1524000"/>
            <a:chOff x="2810018" y="-1222752"/>
            <a:chExt cx="2060001" cy="1524915"/>
          </a:xfrm>
        </p:grpSpPr>
        <p:graphicFrame>
          <p:nvGraphicFramePr>
            <p:cNvPr id="83" name="グラフ 82">
              <a:extLst>
                <a:ext uri="{FF2B5EF4-FFF2-40B4-BE49-F238E27FC236}">
                  <a16:creationId xmlns:a16="http://schemas.microsoft.com/office/drawing/2014/main" id="{15813D3D-AD8F-4CFA-B228-CB874AF03473}"/>
                </a:ext>
              </a:extLst>
            </p:cNvPr>
            <p:cNvGraphicFramePr>
              <a:graphicFrameLocks/>
            </p:cNvGraphicFramePr>
            <p:nvPr/>
          </p:nvGraphicFramePr>
          <p:xfrm>
            <a:off x="3149894" y="-1222752"/>
            <a:ext cx="1440000" cy="1524915"/>
          </p:xfrm>
          <a:graphic>
            <a:graphicData uri="http://schemas.openxmlformats.org/drawingml/2006/chart">
              <c:chart xmlns:c="http://schemas.openxmlformats.org/drawingml/2006/chart" xmlns:r="http://schemas.openxmlformats.org/officeDocument/2006/relationships" r:id="rId6"/>
            </a:graphicData>
          </a:graphic>
        </p:graphicFrame>
        <p:sp>
          <p:nvSpPr>
            <p:cNvPr id="84" name="テキスト ボックス 36">
              <a:extLst>
                <a:ext uri="{FF2B5EF4-FFF2-40B4-BE49-F238E27FC236}">
                  <a16:creationId xmlns:a16="http://schemas.microsoft.com/office/drawing/2014/main" id="{CE2E25F4-E168-4449-B1FE-4AAF78E7A2F4}"/>
                </a:ext>
              </a:extLst>
            </p:cNvPr>
            <p:cNvSpPr txBox="1">
              <a:spLocks noChangeArrowheads="1"/>
            </p:cNvSpPr>
            <p:nvPr/>
          </p:nvSpPr>
          <p:spPr bwMode="auto">
            <a:xfrm>
              <a:off x="3839731" y="-776634"/>
              <a:ext cx="1030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50</a:t>
              </a:r>
              <a:r>
                <a:rPr lang="ja-JP" altLang="en-US" sz="1200">
                  <a:latin typeface="Meiryo UI" panose="020B0604030504040204" pitchFamily="50" charset="-128"/>
                  <a:ea typeface="Meiryo UI" panose="020B0604030504040204" pitchFamily="50" charset="-128"/>
                </a:rPr>
                <a:t>年超</a:t>
              </a:r>
              <a:endParaRPr lang="en-US" altLang="ja-JP" sz="1200">
                <a:latin typeface="Meiryo UI" panose="020B0604030504040204" pitchFamily="50" charset="-128"/>
                <a:ea typeface="Meiryo UI" panose="020B0604030504040204" pitchFamily="50" charset="-128"/>
              </a:endParaRPr>
            </a:p>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39%</a:t>
              </a:r>
              <a:endParaRPr lang="ja-JP" altLang="en-US" sz="1200">
                <a:latin typeface="Meiryo UI" panose="020B0604030504040204" pitchFamily="50" charset="-128"/>
                <a:ea typeface="Meiryo UI" panose="020B0604030504040204" pitchFamily="50" charset="-128"/>
              </a:endParaRPr>
            </a:p>
          </p:txBody>
        </p:sp>
        <p:sp>
          <p:nvSpPr>
            <p:cNvPr id="85" name="テキスト ボックス 36">
              <a:extLst>
                <a:ext uri="{FF2B5EF4-FFF2-40B4-BE49-F238E27FC236}">
                  <a16:creationId xmlns:a16="http://schemas.microsoft.com/office/drawing/2014/main" id="{D3974120-7D32-415F-8C40-DD98A672FE5C}"/>
                </a:ext>
              </a:extLst>
            </p:cNvPr>
            <p:cNvSpPr txBox="1">
              <a:spLocks noChangeArrowheads="1"/>
            </p:cNvSpPr>
            <p:nvPr/>
          </p:nvSpPr>
          <p:spPr bwMode="auto">
            <a:xfrm>
              <a:off x="2810018" y="-744465"/>
              <a:ext cx="1030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50</a:t>
              </a:r>
              <a:r>
                <a:rPr lang="ja-JP" altLang="en-US" sz="1200">
                  <a:latin typeface="Meiryo UI" panose="020B0604030504040204" pitchFamily="50" charset="-128"/>
                  <a:ea typeface="Meiryo UI" panose="020B0604030504040204" pitchFamily="50" charset="-128"/>
                </a:rPr>
                <a:t>年未満</a:t>
              </a:r>
              <a:endParaRPr lang="en-US" altLang="ja-JP" sz="1200">
                <a:latin typeface="Meiryo UI" panose="020B0604030504040204" pitchFamily="50" charset="-128"/>
                <a:ea typeface="Meiryo UI" panose="020B0604030504040204" pitchFamily="50" charset="-128"/>
              </a:endParaRPr>
            </a:p>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61%</a:t>
              </a:r>
              <a:endParaRPr lang="ja-JP" altLang="en-US" sz="1200">
                <a:latin typeface="Meiryo UI" panose="020B0604030504040204" pitchFamily="50" charset="-128"/>
                <a:ea typeface="Meiryo UI" panose="020B0604030504040204" pitchFamily="50" charset="-128"/>
              </a:endParaRPr>
            </a:p>
          </p:txBody>
        </p:sp>
      </p:grpSp>
      <p:grpSp>
        <p:nvGrpSpPr>
          <p:cNvPr id="86" name="グループ化 21506">
            <a:extLst>
              <a:ext uri="{FF2B5EF4-FFF2-40B4-BE49-F238E27FC236}">
                <a16:creationId xmlns:a16="http://schemas.microsoft.com/office/drawing/2014/main" id="{61590979-780B-4F08-8F2E-9240A05F3E6C}"/>
              </a:ext>
            </a:extLst>
          </p:cNvPr>
          <p:cNvGrpSpPr>
            <a:grpSpLocks/>
          </p:cNvGrpSpPr>
          <p:nvPr/>
        </p:nvGrpSpPr>
        <p:grpSpPr bwMode="auto">
          <a:xfrm>
            <a:off x="7241309" y="5311215"/>
            <a:ext cx="1993900" cy="1530350"/>
            <a:chOff x="4816996" y="-1222752"/>
            <a:chExt cx="1995024" cy="1530630"/>
          </a:xfrm>
        </p:grpSpPr>
        <p:graphicFrame>
          <p:nvGraphicFramePr>
            <p:cNvPr id="87" name="グラフ 86">
              <a:extLst>
                <a:ext uri="{FF2B5EF4-FFF2-40B4-BE49-F238E27FC236}">
                  <a16:creationId xmlns:a16="http://schemas.microsoft.com/office/drawing/2014/main" id="{C7FE1564-91B5-42DE-85B1-1F5B0D0DFCFC}"/>
                </a:ext>
              </a:extLst>
            </p:cNvPr>
            <p:cNvGraphicFramePr>
              <a:graphicFrameLocks/>
            </p:cNvGraphicFramePr>
            <p:nvPr/>
          </p:nvGraphicFramePr>
          <p:xfrm>
            <a:off x="5150144" y="-1222752"/>
            <a:ext cx="1440000" cy="1530630"/>
          </p:xfrm>
          <a:graphic>
            <a:graphicData uri="http://schemas.openxmlformats.org/drawingml/2006/chart">
              <c:chart xmlns:c="http://schemas.openxmlformats.org/drawingml/2006/chart" xmlns:r="http://schemas.openxmlformats.org/officeDocument/2006/relationships" r:id="rId7"/>
            </a:graphicData>
          </a:graphic>
        </p:graphicFrame>
        <p:sp>
          <p:nvSpPr>
            <p:cNvPr id="88" name="テキスト ボックス 36">
              <a:extLst>
                <a:ext uri="{FF2B5EF4-FFF2-40B4-BE49-F238E27FC236}">
                  <a16:creationId xmlns:a16="http://schemas.microsoft.com/office/drawing/2014/main" id="{597C26C9-BC75-4C4B-B085-9FAC1B140A18}"/>
                </a:ext>
              </a:extLst>
            </p:cNvPr>
            <p:cNvSpPr txBox="1">
              <a:spLocks noChangeArrowheads="1"/>
            </p:cNvSpPr>
            <p:nvPr/>
          </p:nvSpPr>
          <p:spPr bwMode="auto">
            <a:xfrm>
              <a:off x="4816996" y="-872039"/>
              <a:ext cx="1030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dirty="0">
                  <a:latin typeface="Meiryo UI" panose="020B0604030504040204" pitchFamily="50" charset="-128"/>
                  <a:ea typeface="Meiryo UI" panose="020B0604030504040204" pitchFamily="50" charset="-128"/>
                </a:rPr>
                <a:t>50</a:t>
              </a:r>
              <a:r>
                <a:rPr lang="ja-JP" altLang="en-US" sz="1200" dirty="0">
                  <a:latin typeface="Meiryo UI" panose="020B0604030504040204" pitchFamily="50" charset="-128"/>
                  <a:ea typeface="Meiryo UI" panose="020B0604030504040204" pitchFamily="50" charset="-128"/>
                </a:rPr>
                <a:t>年未満</a:t>
              </a:r>
              <a:endParaRPr lang="en-US" altLang="ja-JP" sz="1200" dirty="0">
                <a:latin typeface="Meiryo UI" panose="020B0604030504040204" pitchFamily="50" charset="-128"/>
                <a:ea typeface="Meiryo UI" panose="020B0604030504040204" pitchFamily="50" charset="-128"/>
              </a:endParaRPr>
            </a:p>
            <a:p>
              <a:pPr algn="ctr" eaLnBrk="1" hangingPunct="1">
                <a:spcBef>
                  <a:spcPct val="0"/>
                </a:spcBef>
                <a:buFontTx/>
                <a:buNone/>
              </a:pPr>
              <a:r>
                <a:rPr lang="en-US" altLang="ja-JP" sz="1200" dirty="0">
                  <a:latin typeface="Meiryo UI" panose="020B0604030504040204" pitchFamily="50" charset="-128"/>
                  <a:ea typeface="Meiryo UI" panose="020B0604030504040204" pitchFamily="50" charset="-128"/>
                </a:rPr>
                <a:t>43%</a:t>
              </a:r>
              <a:endParaRPr lang="ja-JP" altLang="en-US" sz="1200" dirty="0">
                <a:latin typeface="Meiryo UI" panose="020B0604030504040204" pitchFamily="50" charset="-128"/>
                <a:ea typeface="Meiryo UI" panose="020B0604030504040204" pitchFamily="50" charset="-128"/>
              </a:endParaRPr>
            </a:p>
          </p:txBody>
        </p:sp>
        <p:sp>
          <p:nvSpPr>
            <p:cNvPr id="89" name="テキスト ボックス 36">
              <a:extLst>
                <a:ext uri="{FF2B5EF4-FFF2-40B4-BE49-F238E27FC236}">
                  <a16:creationId xmlns:a16="http://schemas.microsoft.com/office/drawing/2014/main" id="{FFB735B3-B92F-4EC1-8AD0-C862F44AFED4}"/>
                </a:ext>
              </a:extLst>
            </p:cNvPr>
            <p:cNvSpPr txBox="1">
              <a:spLocks noChangeArrowheads="1"/>
            </p:cNvSpPr>
            <p:nvPr/>
          </p:nvSpPr>
          <p:spPr bwMode="auto">
            <a:xfrm>
              <a:off x="5781732" y="-397222"/>
              <a:ext cx="1030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dirty="0">
                  <a:latin typeface="Meiryo UI" panose="020B0604030504040204" pitchFamily="50" charset="-128"/>
                  <a:ea typeface="Meiryo UI" panose="020B0604030504040204" pitchFamily="50" charset="-128"/>
                </a:rPr>
                <a:t>50</a:t>
              </a:r>
              <a:r>
                <a:rPr lang="ja-JP" altLang="en-US" sz="1200" dirty="0">
                  <a:latin typeface="Meiryo UI" panose="020B0604030504040204" pitchFamily="50" charset="-128"/>
                  <a:ea typeface="Meiryo UI" panose="020B0604030504040204" pitchFamily="50" charset="-128"/>
                </a:rPr>
                <a:t>年超</a:t>
              </a:r>
              <a:endParaRPr lang="en-US" altLang="ja-JP" sz="1200" dirty="0">
                <a:latin typeface="Meiryo UI" panose="020B0604030504040204" pitchFamily="50" charset="-128"/>
                <a:ea typeface="Meiryo UI" panose="020B0604030504040204" pitchFamily="50" charset="-128"/>
              </a:endParaRPr>
            </a:p>
            <a:p>
              <a:pPr algn="ctr" eaLnBrk="1" hangingPunct="1">
                <a:spcBef>
                  <a:spcPct val="0"/>
                </a:spcBef>
                <a:buFontTx/>
                <a:buNone/>
              </a:pPr>
              <a:r>
                <a:rPr lang="en-US" altLang="ja-JP" sz="1200" dirty="0">
                  <a:latin typeface="Meiryo UI" panose="020B0604030504040204" pitchFamily="50" charset="-128"/>
                  <a:ea typeface="Meiryo UI" panose="020B0604030504040204" pitchFamily="50" charset="-128"/>
                </a:rPr>
                <a:t>57%</a:t>
              </a:r>
              <a:endParaRPr lang="ja-JP" altLang="en-US" sz="1200" dirty="0">
                <a:latin typeface="Meiryo UI" panose="020B0604030504040204" pitchFamily="50" charset="-128"/>
                <a:ea typeface="Meiryo UI" panose="020B0604030504040204" pitchFamily="50" charset="-128"/>
              </a:endParaRPr>
            </a:p>
          </p:txBody>
        </p:sp>
      </p:grpSp>
      <p:sp>
        <p:nvSpPr>
          <p:cNvPr id="90" name="二等辺三角形 21509">
            <a:extLst>
              <a:ext uri="{FF2B5EF4-FFF2-40B4-BE49-F238E27FC236}">
                <a16:creationId xmlns:a16="http://schemas.microsoft.com/office/drawing/2014/main" id="{3C46340F-8375-41C3-8046-06FF45EB459A}"/>
              </a:ext>
            </a:extLst>
          </p:cNvPr>
          <p:cNvSpPr/>
          <p:nvPr/>
        </p:nvSpPr>
        <p:spPr>
          <a:xfrm rot="5400000">
            <a:off x="4892518" y="5920162"/>
            <a:ext cx="792162" cy="204788"/>
          </a:xfrm>
          <a:prstGeom prst="triangle">
            <a:avLst/>
          </a:prstGeom>
          <a:solidFill>
            <a:schemeClr val="bg1">
              <a:lumMod val="75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ja-JP" altLang="en-US"/>
          </a:p>
        </p:txBody>
      </p:sp>
      <p:sp>
        <p:nvSpPr>
          <p:cNvPr id="91" name="Text Box 5">
            <a:extLst>
              <a:ext uri="{FF2B5EF4-FFF2-40B4-BE49-F238E27FC236}">
                <a16:creationId xmlns:a16="http://schemas.microsoft.com/office/drawing/2014/main" id="{DB9C1F2C-A597-4BE2-85A1-9BFD08DE1341}"/>
              </a:ext>
            </a:extLst>
          </p:cNvPr>
          <p:cNvSpPr txBox="1">
            <a:spLocks noChangeArrowheads="1"/>
          </p:cNvSpPr>
          <p:nvPr/>
        </p:nvSpPr>
        <p:spPr bwMode="auto">
          <a:xfrm>
            <a:off x="4703476" y="5157192"/>
            <a:ext cx="35020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400" dirty="0">
                <a:latin typeface="Meiryo UI" panose="020B0604030504040204" pitchFamily="50" charset="-128"/>
                <a:ea typeface="Meiryo UI" panose="020B0604030504040204" pitchFamily="50" charset="-128"/>
              </a:rPr>
              <a:t>◇建設後</a:t>
            </a:r>
            <a:r>
              <a:rPr lang="en-US" altLang="ja-JP" sz="1400" dirty="0">
                <a:latin typeface="Meiryo UI" panose="020B0604030504040204" pitchFamily="50" charset="-128"/>
                <a:ea typeface="Meiryo UI" panose="020B0604030504040204" pitchFamily="50" charset="-128"/>
              </a:rPr>
              <a:t>50</a:t>
            </a:r>
            <a:r>
              <a:rPr lang="ja-JP" altLang="en-US" sz="1400" dirty="0">
                <a:latin typeface="Meiryo UI" panose="020B0604030504040204" pitchFamily="50" charset="-128"/>
                <a:ea typeface="Meiryo UI" panose="020B0604030504040204" pitchFamily="50" charset="-128"/>
              </a:rPr>
              <a:t>年を超過する施設の割合</a:t>
            </a:r>
          </a:p>
        </p:txBody>
      </p:sp>
      <p:sp>
        <p:nvSpPr>
          <p:cNvPr id="92" name="テキスト ボックス 39">
            <a:extLst>
              <a:ext uri="{FF2B5EF4-FFF2-40B4-BE49-F238E27FC236}">
                <a16:creationId xmlns:a16="http://schemas.microsoft.com/office/drawing/2014/main" id="{F9AB2957-B569-41DF-8FE0-A895FAD7A71A}"/>
              </a:ext>
            </a:extLst>
          </p:cNvPr>
          <p:cNvSpPr txBox="1">
            <a:spLocks noChangeArrowheads="1"/>
          </p:cNvSpPr>
          <p:nvPr/>
        </p:nvSpPr>
        <p:spPr bwMode="auto">
          <a:xfrm>
            <a:off x="4333219" y="6623446"/>
            <a:ext cx="4319587" cy="261938"/>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母数は、建設年度が把握できている港湾施設（</a:t>
            </a:r>
            <a:r>
              <a:rPr lang="en-US" altLang="ja-JP" sz="1050" dirty="0">
                <a:latin typeface="Meiryo UI" panose="020B0604030504040204" pitchFamily="50" charset="-128"/>
                <a:ea typeface="Meiryo UI" panose="020B0604030504040204" pitchFamily="50" charset="-128"/>
              </a:rPr>
              <a:t>218</a:t>
            </a:r>
            <a:r>
              <a:rPr lang="ja-JP" altLang="en-US" sz="1050" dirty="0">
                <a:latin typeface="Meiryo UI" panose="020B0604030504040204" pitchFamily="50" charset="-128"/>
                <a:ea typeface="Meiryo UI" panose="020B0604030504040204" pitchFamily="50" charset="-128"/>
              </a:rPr>
              <a:t>施設）</a:t>
            </a:r>
          </a:p>
        </p:txBody>
      </p:sp>
      <p:sp>
        <p:nvSpPr>
          <p:cNvPr id="93" name="スライド番号プレースホルダー 17">
            <a:extLst>
              <a:ext uri="{FF2B5EF4-FFF2-40B4-BE49-F238E27FC236}">
                <a16:creationId xmlns:a16="http://schemas.microsoft.com/office/drawing/2014/main" id="{52F104C0-45A2-46AF-9A65-2BD2CF92EA63}"/>
              </a:ext>
            </a:extLst>
          </p:cNvPr>
          <p:cNvSpPr>
            <a:spLocks noGrp="1"/>
          </p:cNvSpPr>
          <p:nvPr>
            <p:ph type="sldNum" sz="quarter" idx="12"/>
          </p:nvPr>
        </p:nvSpPr>
        <p:spPr>
          <a:xfrm>
            <a:off x="7309702" y="6486283"/>
            <a:ext cx="1828800" cy="365125"/>
          </a:xfrm>
        </p:spPr>
        <p:txBody>
          <a:bodyPr/>
          <a:lstStyle/>
          <a:p>
            <a:pPr algn="r"/>
            <a:fld id="{682EF9F9-C4E8-46B2-BBF1-33E3162B856A}" type="slidenum">
              <a:rPr kumimoji="1" lang="ja-JP" altLang="en-US" smtClean="0"/>
              <a:pPr algn="r"/>
              <a:t>6</a:t>
            </a:fld>
            <a:endParaRPr kumimoji="1" lang="ja-JP" altLang="en-US" dirty="0"/>
          </a:p>
        </p:txBody>
      </p:sp>
    </p:spTree>
    <p:extLst>
      <p:ext uri="{BB962C8B-B14F-4D97-AF65-F5344CB8AC3E}">
        <p14:creationId xmlns:p14="http://schemas.microsoft.com/office/powerpoint/2010/main" val="3086403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21F145B-351F-4ED6-AA0A-34A17EE47AE3}"/>
              </a:ext>
            </a:extLst>
          </p:cNvPr>
          <p:cNvSpPr>
            <a:spLocks noGrp="1"/>
          </p:cNvSpPr>
          <p:nvPr>
            <p:ph type="sldNum" sz="quarter" idx="12"/>
          </p:nvPr>
        </p:nvSpPr>
        <p:spPr>
          <a:xfrm>
            <a:off x="7315200" y="6492875"/>
            <a:ext cx="1828800" cy="365125"/>
          </a:xfrm>
        </p:spPr>
        <p:txBody>
          <a:bodyPr/>
          <a:lstStyle/>
          <a:p>
            <a:pPr algn="r"/>
            <a:fld id="{682EF9F9-C4E8-46B2-BBF1-33E3162B856A}" type="slidenum">
              <a:rPr kumimoji="1" lang="ja-JP" altLang="en-US" smtClean="0"/>
              <a:pPr algn="r"/>
              <a:t>7</a:t>
            </a:fld>
            <a:endParaRPr kumimoji="1" lang="ja-JP" altLang="en-US" dirty="0"/>
          </a:p>
        </p:txBody>
      </p:sp>
      <p:pic>
        <p:nvPicPr>
          <p:cNvPr id="10" name="図 9">
            <a:extLst>
              <a:ext uri="{FF2B5EF4-FFF2-40B4-BE49-F238E27FC236}">
                <a16:creationId xmlns:a16="http://schemas.microsoft.com/office/drawing/2014/main" id="{9F99AE82-82A8-4C11-9D1B-123F6577D47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5872" y="1333647"/>
            <a:ext cx="8292592" cy="5058481"/>
          </a:xfrm>
          <a:prstGeom prst="rect">
            <a:avLst/>
          </a:prstGeom>
        </p:spPr>
      </p:pic>
      <p:sp>
        <p:nvSpPr>
          <p:cNvPr id="11" name="テキスト ボックス 10">
            <a:extLst>
              <a:ext uri="{FF2B5EF4-FFF2-40B4-BE49-F238E27FC236}">
                <a16:creationId xmlns:a16="http://schemas.microsoft.com/office/drawing/2014/main" id="{83731916-EB15-47B2-8755-1BF35ADE5150}"/>
              </a:ext>
            </a:extLst>
          </p:cNvPr>
          <p:cNvSpPr txBox="1"/>
          <p:nvPr/>
        </p:nvSpPr>
        <p:spPr>
          <a:xfrm>
            <a:off x="2170" y="0"/>
            <a:ext cx="9141830"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１．施設の現状</a:t>
            </a:r>
          </a:p>
        </p:txBody>
      </p:sp>
      <p:sp>
        <p:nvSpPr>
          <p:cNvPr id="12" name="テキスト ボックス 11">
            <a:extLst>
              <a:ext uri="{FF2B5EF4-FFF2-40B4-BE49-F238E27FC236}">
                <a16:creationId xmlns:a16="http://schemas.microsoft.com/office/drawing/2014/main" id="{707D115F-58F8-4AAD-BB3E-58C66A34D1AE}"/>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１－２　対象施設の概要</a:t>
            </a:r>
            <a:endParaRPr kumimoji="1" lang="ja-JP" altLang="en-US" sz="2400" dirty="0">
              <a:latin typeface="Meiryo UI" pitchFamily="50" charset="-128"/>
              <a:ea typeface="Meiryo UI" pitchFamily="50" charset="-128"/>
              <a:cs typeface="Meiryo UI" pitchFamily="50" charset="-128"/>
            </a:endParaRPr>
          </a:p>
        </p:txBody>
      </p:sp>
      <p:sp>
        <p:nvSpPr>
          <p:cNvPr id="13" name="テキスト ボックス 12">
            <a:extLst>
              <a:ext uri="{FF2B5EF4-FFF2-40B4-BE49-F238E27FC236}">
                <a16:creationId xmlns:a16="http://schemas.microsoft.com/office/drawing/2014/main" id="{C7D715B3-1F2B-4E99-86C5-8F3626922D3A}"/>
              </a:ext>
            </a:extLst>
          </p:cNvPr>
          <p:cNvSpPr txBox="1"/>
          <p:nvPr/>
        </p:nvSpPr>
        <p:spPr>
          <a:xfrm>
            <a:off x="107504" y="938757"/>
            <a:ext cx="8928992" cy="369332"/>
          </a:xfrm>
          <a:prstGeom prst="rect">
            <a:avLst/>
          </a:prstGeom>
          <a:noFill/>
          <a:ln w="19050">
            <a:noFill/>
          </a:ln>
        </p:spPr>
        <p:txBody>
          <a:bodyPr wrap="square" rtlCol="0">
            <a:spAutoFit/>
          </a:bodyPr>
          <a:lstStyle/>
          <a:p>
            <a:r>
              <a:rPr lang="ja-JP" altLang="en-US" dirty="0">
                <a:latin typeface="Meiryo UI" pitchFamily="50" charset="-128"/>
                <a:ea typeface="Meiryo UI" pitchFamily="50" charset="-128"/>
                <a:cs typeface="Meiryo UI" pitchFamily="50" charset="-128"/>
              </a:rPr>
              <a:t>②海岸保全施設</a:t>
            </a:r>
            <a:endParaRPr kumimoji="1" lang="ja-JP" altLang="en-US" dirty="0">
              <a:latin typeface="Meiryo UI" pitchFamily="50" charset="-128"/>
              <a:ea typeface="Meiryo UI" pitchFamily="50" charset="-128"/>
              <a:cs typeface="Meiryo UI" pitchFamily="50" charset="-128"/>
            </a:endParaRPr>
          </a:p>
        </p:txBody>
      </p:sp>
      <p:sp>
        <p:nvSpPr>
          <p:cNvPr id="7" name="正方形/長方形 6">
            <a:extLst>
              <a:ext uri="{FF2B5EF4-FFF2-40B4-BE49-F238E27FC236}">
                <a16:creationId xmlns:a16="http://schemas.microsoft.com/office/drawing/2014/main" id="{8BC6A39B-57CA-4733-A35E-1BDE86548314}"/>
              </a:ext>
            </a:extLst>
          </p:cNvPr>
          <p:cNvSpPr/>
          <p:nvPr/>
        </p:nvSpPr>
        <p:spPr>
          <a:xfrm>
            <a:off x="1691680" y="1871112"/>
            <a:ext cx="1152128" cy="360040"/>
          </a:xfrm>
          <a:prstGeom prst="rect">
            <a:avLst/>
          </a:prstGeom>
          <a:ln w="381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8C5D4DB7-4E0F-4117-99E2-ED07373A9169}"/>
              </a:ext>
            </a:extLst>
          </p:cNvPr>
          <p:cNvSpPr/>
          <p:nvPr/>
        </p:nvSpPr>
        <p:spPr>
          <a:xfrm>
            <a:off x="1133168" y="3420513"/>
            <a:ext cx="1152128" cy="360040"/>
          </a:xfrm>
          <a:prstGeom prst="rect">
            <a:avLst/>
          </a:prstGeom>
          <a:ln w="381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CFE0B229-0BA8-4386-AB06-7D121A756557}"/>
              </a:ext>
            </a:extLst>
          </p:cNvPr>
          <p:cNvSpPr/>
          <p:nvPr/>
        </p:nvSpPr>
        <p:spPr>
          <a:xfrm>
            <a:off x="6644992" y="5788674"/>
            <a:ext cx="1368152" cy="360040"/>
          </a:xfrm>
          <a:prstGeom prst="rect">
            <a:avLst/>
          </a:prstGeom>
          <a:ln w="38100">
            <a:solidFill>
              <a:srgbClr val="FF0000"/>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3D08FDD7-49D9-4A27-8615-CDED2B80FE8B}"/>
              </a:ext>
            </a:extLst>
          </p:cNvPr>
          <p:cNvSpPr txBox="1"/>
          <p:nvPr/>
        </p:nvSpPr>
        <p:spPr>
          <a:xfrm>
            <a:off x="455872" y="6392128"/>
            <a:ext cx="5196248" cy="253916"/>
          </a:xfrm>
          <a:prstGeom prst="rect">
            <a:avLst/>
          </a:prstGeom>
          <a:noFill/>
        </p:spPr>
        <p:txBody>
          <a:bodyPr wrap="square" rtlCol="0">
            <a:spAutoFit/>
          </a:bodyPr>
          <a:lstStyle/>
          <a:p>
            <a:r>
              <a:rPr lang="ja-JP" altLang="en-US" sz="1050" dirty="0"/>
              <a:t>出典：国土交通省</a:t>
            </a:r>
            <a:r>
              <a:rPr lang="en-US" altLang="ja-JP" sz="1050" dirty="0"/>
              <a:t>HP</a:t>
            </a:r>
            <a:r>
              <a:rPr lang="ja-JP" altLang="en-US" sz="1050" dirty="0"/>
              <a:t>（</a:t>
            </a:r>
            <a:r>
              <a:rPr lang="en-US" altLang="ja-JP" sz="1050" dirty="0"/>
              <a:t>https://www.cbr.mlit.go.jp/kawatomizu/2-f/hozen.htm</a:t>
            </a:r>
            <a:r>
              <a:rPr lang="ja-JP" altLang="en-US" sz="1050" dirty="0"/>
              <a:t>）</a:t>
            </a:r>
            <a:endParaRPr kumimoji="1" lang="ja-JP" altLang="en-US" sz="1050" dirty="0"/>
          </a:p>
        </p:txBody>
      </p:sp>
    </p:spTree>
    <p:extLst>
      <p:ext uri="{BB962C8B-B14F-4D97-AF65-F5344CB8AC3E}">
        <p14:creationId xmlns:p14="http://schemas.microsoft.com/office/powerpoint/2010/main" val="3478582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１．施設の現状</a:t>
            </a: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１－２　対象施設の概要</a:t>
            </a:r>
            <a:endParaRPr kumimoji="1" lang="ja-JP" altLang="en-US" sz="2400" dirty="0">
              <a:latin typeface="Meiryo UI" pitchFamily="50" charset="-128"/>
              <a:ea typeface="Meiryo UI" pitchFamily="50" charset="-128"/>
              <a:cs typeface="Meiryo UI" pitchFamily="50" charset="-128"/>
            </a:endParaRPr>
          </a:p>
        </p:txBody>
      </p:sp>
      <p:sp>
        <p:nvSpPr>
          <p:cNvPr id="10" name="テキスト ボックス 9"/>
          <p:cNvSpPr txBox="1"/>
          <p:nvPr/>
        </p:nvSpPr>
        <p:spPr>
          <a:xfrm>
            <a:off x="395536" y="1294024"/>
            <a:ext cx="8928992" cy="584775"/>
          </a:xfrm>
          <a:prstGeom prst="rect">
            <a:avLst/>
          </a:prstGeom>
          <a:noFill/>
          <a:ln w="19050">
            <a:noFill/>
          </a:ln>
        </p:spPr>
        <p:txBody>
          <a:bodyPr wrap="square" rtlCol="0">
            <a:spAutoFit/>
          </a:bodyPr>
          <a:lstStyle/>
          <a:p>
            <a:r>
              <a:rPr kumimoji="1" lang="ja-JP" altLang="en-US" sz="1600" dirty="0">
                <a:latin typeface="Meiryo UI" pitchFamily="50" charset="-128"/>
                <a:ea typeface="Meiryo UI" pitchFamily="50" charset="-128"/>
                <a:cs typeface="Meiryo UI" pitchFamily="50" charset="-128"/>
              </a:rPr>
              <a:t>　海岸保全施設は主にコンクリート構造物である。</a:t>
            </a:r>
            <a:endParaRPr kumimoji="1" lang="en-US" altLang="ja-JP" sz="1600" dirty="0">
              <a:latin typeface="Meiryo UI" pitchFamily="50" charset="-128"/>
              <a:ea typeface="Meiryo UI" pitchFamily="50" charset="-128"/>
              <a:cs typeface="Meiryo UI" pitchFamily="50" charset="-128"/>
            </a:endParaRPr>
          </a:p>
          <a:p>
            <a:r>
              <a:rPr kumimoji="1" lang="ja-JP" altLang="en-US" sz="1600" dirty="0">
                <a:latin typeface="Meiryo UI" pitchFamily="50" charset="-128"/>
                <a:ea typeface="Meiryo UI" pitchFamily="50" charset="-128"/>
                <a:cs typeface="Meiryo UI" pitchFamily="50" charset="-128"/>
              </a:rPr>
              <a:t>　北中部には人工海岸が多く、南部では半自然海岸が多い</a:t>
            </a:r>
          </a:p>
        </p:txBody>
      </p:sp>
      <p:sp>
        <p:nvSpPr>
          <p:cNvPr id="18" name="スライド番号プレースホルダー 17"/>
          <p:cNvSpPr>
            <a:spLocks noGrp="1"/>
          </p:cNvSpPr>
          <p:nvPr>
            <p:ph type="sldNum" sz="quarter" idx="12"/>
          </p:nvPr>
        </p:nvSpPr>
        <p:spPr>
          <a:xfrm>
            <a:off x="7334046" y="6512642"/>
            <a:ext cx="1828800" cy="365125"/>
          </a:xfrm>
        </p:spPr>
        <p:txBody>
          <a:bodyPr/>
          <a:lstStyle/>
          <a:p>
            <a:pPr algn="r"/>
            <a:fld id="{682EF9F9-C4E8-46B2-BBF1-33E3162B856A}" type="slidenum">
              <a:rPr kumimoji="1" lang="ja-JP" altLang="en-US" smtClean="0"/>
              <a:pPr algn="r"/>
              <a:t>8</a:t>
            </a:fld>
            <a:endParaRPr kumimoji="1" lang="ja-JP" altLang="en-US" dirty="0"/>
          </a:p>
        </p:txBody>
      </p:sp>
      <p:sp>
        <p:nvSpPr>
          <p:cNvPr id="25" name="テキスト ボックス 24"/>
          <p:cNvSpPr txBox="1"/>
          <p:nvPr/>
        </p:nvSpPr>
        <p:spPr>
          <a:xfrm>
            <a:off x="107504" y="938757"/>
            <a:ext cx="8928992" cy="369332"/>
          </a:xfrm>
          <a:prstGeom prst="rect">
            <a:avLst/>
          </a:prstGeom>
          <a:noFill/>
          <a:ln w="19050">
            <a:noFill/>
          </a:ln>
        </p:spPr>
        <p:txBody>
          <a:bodyPr wrap="square" rtlCol="0">
            <a:spAutoFit/>
          </a:bodyPr>
          <a:lstStyle/>
          <a:p>
            <a:r>
              <a:rPr lang="ja-JP" altLang="en-US" dirty="0">
                <a:latin typeface="Meiryo UI" pitchFamily="50" charset="-128"/>
                <a:ea typeface="Meiryo UI" pitchFamily="50" charset="-128"/>
                <a:cs typeface="Meiryo UI" pitchFamily="50" charset="-128"/>
              </a:rPr>
              <a:t>②海岸保全施設</a:t>
            </a:r>
            <a:endParaRPr kumimoji="1" lang="ja-JP" altLang="en-US" dirty="0">
              <a:latin typeface="Meiryo UI" pitchFamily="50" charset="-128"/>
              <a:ea typeface="Meiryo UI" pitchFamily="50" charset="-128"/>
              <a:cs typeface="Meiryo UI" pitchFamily="50" charset="-128"/>
            </a:endParaRPr>
          </a:p>
        </p:txBody>
      </p:sp>
      <p:sp>
        <p:nvSpPr>
          <p:cNvPr id="28" name="テキスト ボックス 27">
            <a:extLst>
              <a:ext uri="{FF2B5EF4-FFF2-40B4-BE49-F238E27FC236}">
                <a16:creationId xmlns:a16="http://schemas.microsoft.com/office/drawing/2014/main" id="{405032EB-F4AC-4671-80C4-732C417C783D}"/>
              </a:ext>
            </a:extLst>
          </p:cNvPr>
          <p:cNvSpPr txBox="1"/>
          <p:nvPr/>
        </p:nvSpPr>
        <p:spPr>
          <a:xfrm>
            <a:off x="4772705" y="4016604"/>
            <a:ext cx="2564578" cy="307777"/>
          </a:xfrm>
          <a:prstGeom prst="rect">
            <a:avLst/>
          </a:prstGeom>
          <a:noFill/>
          <a:ln w="19050">
            <a:noFill/>
          </a:ln>
        </p:spPr>
        <p:txBody>
          <a:bodyPr wrap="square" rtlCol="0">
            <a:spAutoFit/>
          </a:bodyPr>
          <a:lstStyle/>
          <a:p>
            <a:pPr algn="ctr"/>
            <a:r>
              <a:rPr lang="ja-JP" altLang="en-US" sz="1400" dirty="0">
                <a:latin typeface="Meiryo UI" pitchFamily="50" charset="-128"/>
                <a:ea typeface="Meiryo UI" pitchFamily="50" charset="-128"/>
                <a:cs typeface="Meiryo UI" pitchFamily="50" charset="-128"/>
              </a:rPr>
              <a:t>突堤</a:t>
            </a:r>
            <a:endParaRPr kumimoji="1" lang="ja-JP" altLang="en-US" sz="1400" dirty="0">
              <a:latin typeface="Meiryo UI" pitchFamily="50" charset="-128"/>
              <a:ea typeface="Meiryo UI" pitchFamily="50" charset="-128"/>
              <a:cs typeface="Meiryo UI" pitchFamily="50" charset="-128"/>
            </a:endParaRPr>
          </a:p>
        </p:txBody>
      </p:sp>
      <p:sp>
        <p:nvSpPr>
          <p:cNvPr id="29" name="テキスト ボックス 28">
            <a:extLst>
              <a:ext uri="{FF2B5EF4-FFF2-40B4-BE49-F238E27FC236}">
                <a16:creationId xmlns:a16="http://schemas.microsoft.com/office/drawing/2014/main" id="{F28FDBB1-6746-49A5-B78A-158BBF915F69}"/>
              </a:ext>
            </a:extLst>
          </p:cNvPr>
          <p:cNvSpPr txBox="1"/>
          <p:nvPr/>
        </p:nvSpPr>
        <p:spPr>
          <a:xfrm>
            <a:off x="4959750" y="6492897"/>
            <a:ext cx="2564578" cy="307777"/>
          </a:xfrm>
          <a:prstGeom prst="rect">
            <a:avLst/>
          </a:prstGeom>
          <a:noFill/>
          <a:ln w="19050">
            <a:noFill/>
          </a:ln>
        </p:spPr>
        <p:txBody>
          <a:bodyPr wrap="square" rtlCol="0">
            <a:spAutoFit/>
          </a:bodyPr>
          <a:lstStyle/>
          <a:p>
            <a:pPr algn="ctr"/>
            <a:r>
              <a:rPr lang="ja-JP" altLang="en-US" sz="1400" dirty="0">
                <a:latin typeface="Meiryo UI" pitchFamily="50" charset="-128"/>
                <a:ea typeface="Meiryo UI" pitchFamily="50" charset="-128"/>
                <a:cs typeface="Meiryo UI" pitchFamily="50" charset="-128"/>
              </a:rPr>
              <a:t>養浜・砂浜</a:t>
            </a:r>
            <a:endParaRPr kumimoji="1" lang="ja-JP" altLang="en-US" sz="1400" dirty="0">
              <a:latin typeface="Meiryo UI" pitchFamily="50" charset="-128"/>
              <a:ea typeface="Meiryo UI" pitchFamily="50" charset="-128"/>
              <a:cs typeface="Meiryo UI" pitchFamily="50" charset="-128"/>
            </a:endParaRPr>
          </a:p>
        </p:txBody>
      </p:sp>
      <p:sp>
        <p:nvSpPr>
          <p:cNvPr id="30" name="テキスト ボックス 29">
            <a:extLst>
              <a:ext uri="{FF2B5EF4-FFF2-40B4-BE49-F238E27FC236}">
                <a16:creationId xmlns:a16="http://schemas.microsoft.com/office/drawing/2014/main" id="{A5096C9E-D657-41A5-B726-3F6A576E075B}"/>
              </a:ext>
            </a:extLst>
          </p:cNvPr>
          <p:cNvSpPr txBox="1"/>
          <p:nvPr/>
        </p:nvSpPr>
        <p:spPr>
          <a:xfrm>
            <a:off x="755576" y="4016604"/>
            <a:ext cx="2564578" cy="307777"/>
          </a:xfrm>
          <a:prstGeom prst="rect">
            <a:avLst/>
          </a:prstGeom>
          <a:noFill/>
          <a:ln w="19050">
            <a:noFill/>
          </a:ln>
        </p:spPr>
        <p:txBody>
          <a:bodyPr wrap="square" rtlCol="0">
            <a:spAutoFit/>
          </a:bodyPr>
          <a:lstStyle/>
          <a:p>
            <a:pPr algn="ctr"/>
            <a:r>
              <a:rPr lang="ja-JP" altLang="en-US" sz="1400" dirty="0">
                <a:latin typeface="Meiryo UI" pitchFamily="50" charset="-128"/>
                <a:ea typeface="Meiryo UI" pitchFamily="50" charset="-128"/>
                <a:cs typeface="Meiryo UI" pitchFamily="50" charset="-128"/>
              </a:rPr>
              <a:t>防潮堤</a:t>
            </a:r>
            <a:endParaRPr kumimoji="1" lang="ja-JP" altLang="en-US" sz="1400" dirty="0">
              <a:latin typeface="Meiryo UI" pitchFamily="50" charset="-128"/>
              <a:ea typeface="Meiryo UI" pitchFamily="50" charset="-128"/>
              <a:cs typeface="Meiryo UI" pitchFamily="50" charset="-128"/>
            </a:endParaRPr>
          </a:p>
        </p:txBody>
      </p:sp>
      <p:pic>
        <p:nvPicPr>
          <p:cNvPr id="31" name="Picture 2" descr="V:\○池口\長松関連\着工前写真　全景\P0000825.JPG">
            <a:extLst>
              <a:ext uri="{FF2B5EF4-FFF2-40B4-BE49-F238E27FC236}">
                <a16:creationId xmlns:a16="http://schemas.microsoft.com/office/drawing/2014/main" id="{71CE912F-5B8A-4CF5-8B96-CFFAB118579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42964" y="1856364"/>
            <a:ext cx="2869415"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descr="V:\○維持管理\★維持管理計画（長寿命化に向けて）策定ＰＴ\○河川・港湾・公園部会\写真\20130624　海岸緊急点検\サザンビーチ\CIMG2008.JPG">
            <a:extLst>
              <a:ext uri="{FF2B5EF4-FFF2-40B4-BE49-F238E27FC236}">
                <a16:creationId xmlns:a16="http://schemas.microsoft.com/office/drawing/2014/main" id="{86396A86-B74F-4816-A30A-8A7645BA7B4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38046" y="4352642"/>
            <a:ext cx="288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V:\○池口\長松関連\完成写真　全景\P0000100.JPG">
            <a:extLst>
              <a:ext uri="{FF2B5EF4-FFF2-40B4-BE49-F238E27FC236}">
                <a16:creationId xmlns:a16="http://schemas.microsoft.com/office/drawing/2014/main" id="{B946A33C-3890-4BAF-B674-67AFDDA8A3C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1879" y="1856604"/>
            <a:ext cx="2880001" cy="2160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IkeguchiY\AppData\Local\Microsoft\Windows\Temporary Internet Files\Content.Outlook\P5HE7JHS\離岸堤１.jpg">
            <a:extLst>
              <a:ext uri="{FF2B5EF4-FFF2-40B4-BE49-F238E27FC236}">
                <a16:creationId xmlns:a16="http://schemas.microsoft.com/office/drawing/2014/main" id="{66820B69-FACA-44DB-BB1B-BDEA3969F5C1}"/>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b="-984"/>
          <a:stretch/>
        </p:blipFill>
        <p:spPr bwMode="auto">
          <a:xfrm>
            <a:off x="623665" y="4568426"/>
            <a:ext cx="2868215" cy="1908000"/>
          </a:xfrm>
          <a:prstGeom prst="rect">
            <a:avLst/>
          </a:prstGeom>
          <a:noFill/>
          <a:extLst>
            <a:ext uri="{909E8E84-426E-40DD-AFC4-6F175D3DCCD1}">
              <a14:hiddenFill xmlns:a14="http://schemas.microsoft.com/office/drawing/2010/main">
                <a:solidFill>
                  <a:srgbClr val="FFFFFF"/>
                </a:solidFill>
              </a14:hiddenFill>
            </a:ext>
          </a:extLst>
        </p:spPr>
      </p:pic>
      <p:sp>
        <p:nvSpPr>
          <p:cNvPr id="35" name="テキスト ボックス 34">
            <a:extLst>
              <a:ext uri="{FF2B5EF4-FFF2-40B4-BE49-F238E27FC236}">
                <a16:creationId xmlns:a16="http://schemas.microsoft.com/office/drawing/2014/main" id="{6794C4DC-54DA-475F-BF47-D04F6755F821}"/>
              </a:ext>
            </a:extLst>
          </p:cNvPr>
          <p:cNvSpPr txBox="1"/>
          <p:nvPr/>
        </p:nvSpPr>
        <p:spPr>
          <a:xfrm>
            <a:off x="711278" y="6512642"/>
            <a:ext cx="2564578" cy="307777"/>
          </a:xfrm>
          <a:prstGeom prst="rect">
            <a:avLst/>
          </a:prstGeom>
          <a:noFill/>
          <a:ln w="19050">
            <a:noFill/>
          </a:ln>
        </p:spPr>
        <p:txBody>
          <a:bodyPr wrap="square" rtlCol="0">
            <a:spAutoFit/>
          </a:bodyPr>
          <a:lstStyle/>
          <a:p>
            <a:pPr algn="ctr"/>
            <a:r>
              <a:rPr lang="ja-JP" altLang="en-US" sz="1400" dirty="0">
                <a:latin typeface="Meiryo UI" pitchFamily="50" charset="-128"/>
                <a:ea typeface="Meiryo UI" pitchFamily="50" charset="-128"/>
                <a:cs typeface="Meiryo UI" pitchFamily="50" charset="-128"/>
              </a:rPr>
              <a:t>離岸堤</a:t>
            </a:r>
            <a:endParaRPr kumimoji="1" lang="ja-JP" altLang="en-US" sz="14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90515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１．施設の現状</a:t>
            </a: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１－２　対象施設の概要</a:t>
            </a:r>
            <a:endParaRPr kumimoji="1" lang="ja-JP" altLang="en-US" sz="2400" dirty="0">
              <a:latin typeface="Meiryo UI" pitchFamily="50" charset="-128"/>
              <a:ea typeface="Meiryo UI" pitchFamily="50" charset="-128"/>
              <a:cs typeface="Meiryo UI" pitchFamily="50" charset="-128"/>
            </a:endParaRPr>
          </a:p>
        </p:txBody>
      </p:sp>
      <p:sp>
        <p:nvSpPr>
          <p:cNvPr id="18" name="スライド番号プレースホルダー 17"/>
          <p:cNvSpPr>
            <a:spLocks noGrp="1"/>
          </p:cNvSpPr>
          <p:nvPr>
            <p:ph type="sldNum" sz="quarter" idx="12"/>
          </p:nvPr>
        </p:nvSpPr>
        <p:spPr>
          <a:xfrm>
            <a:off x="7315200" y="6512642"/>
            <a:ext cx="1828800" cy="365125"/>
          </a:xfrm>
        </p:spPr>
        <p:txBody>
          <a:bodyPr/>
          <a:lstStyle/>
          <a:p>
            <a:pPr algn="r"/>
            <a:fld id="{682EF9F9-C4E8-46B2-BBF1-33E3162B856A}" type="slidenum">
              <a:rPr kumimoji="1" lang="ja-JP" altLang="en-US" smtClean="0"/>
              <a:pPr algn="r"/>
              <a:t>9</a:t>
            </a:fld>
            <a:endParaRPr kumimoji="1" lang="ja-JP" altLang="en-US" dirty="0"/>
          </a:p>
        </p:txBody>
      </p:sp>
      <p:sp>
        <p:nvSpPr>
          <p:cNvPr id="25" name="テキスト ボックス 24"/>
          <p:cNvSpPr txBox="1"/>
          <p:nvPr/>
        </p:nvSpPr>
        <p:spPr>
          <a:xfrm>
            <a:off x="107504" y="938757"/>
            <a:ext cx="8928992" cy="369332"/>
          </a:xfrm>
          <a:prstGeom prst="rect">
            <a:avLst/>
          </a:prstGeom>
          <a:noFill/>
          <a:ln w="19050">
            <a:noFill/>
          </a:ln>
        </p:spPr>
        <p:txBody>
          <a:bodyPr wrap="square" rtlCol="0">
            <a:spAutoFit/>
          </a:bodyPr>
          <a:lstStyle/>
          <a:p>
            <a:r>
              <a:rPr kumimoji="1" lang="ja-JP" altLang="en-US" dirty="0">
                <a:latin typeface="Meiryo UI" pitchFamily="50" charset="-128"/>
                <a:ea typeface="Meiryo UI" pitchFamily="50" charset="-128"/>
                <a:cs typeface="Meiryo UI" pitchFamily="50" charset="-128"/>
              </a:rPr>
              <a:t>②海岸</a:t>
            </a:r>
          </a:p>
        </p:txBody>
      </p:sp>
      <p:sp>
        <p:nvSpPr>
          <p:cNvPr id="93" name="テキスト ボックス 92">
            <a:extLst>
              <a:ext uri="{FF2B5EF4-FFF2-40B4-BE49-F238E27FC236}">
                <a16:creationId xmlns:a16="http://schemas.microsoft.com/office/drawing/2014/main" id="{09BAFDB9-9E5D-4E43-A862-A22E5E7E1CBC}"/>
              </a:ext>
            </a:extLst>
          </p:cNvPr>
          <p:cNvSpPr txBox="1"/>
          <p:nvPr/>
        </p:nvSpPr>
        <p:spPr>
          <a:xfrm>
            <a:off x="42385" y="1308089"/>
            <a:ext cx="9061400" cy="1077218"/>
          </a:xfrm>
          <a:prstGeom prst="rect">
            <a:avLst/>
          </a:prstGeom>
          <a:noFill/>
        </p:spPr>
        <p:txBody>
          <a:bodyPr wrap="square" rtlCol="0">
            <a:spAutoFit/>
          </a:bodyPr>
          <a:lstStyle/>
          <a:p>
            <a:r>
              <a:rPr lang="ja-JP" altLang="en-US" sz="1400" dirty="0">
                <a:latin typeface="Meiryo UI" pitchFamily="50" charset="-128"/>
                <a:ea typeface="Meiryo UI" pitchFamily="50" charset="-128"/>
                <a:cs typeface="Meiryo UI" pitchFamily="50" charset="-128"/>
              </a:rPr>
              <a:t>（</a:t>
            </a:r>
            <a:r>
              <a:rPr lang="ja-JP" altLang="en-US" sz="1600" dirty="0">
                <a:latin typeface="Meiryo UI" pitchFamily="50" charset="-128"/>
                <a:ea typeface="Meiryo UI" pitchFamily="50" charset="-128"/>
                <a:cs typeface="Meiryo UI" pitchFamily="50" charset="-128"/>
              </a:rPr>
              <a:t>施設の現状）</a:t>
            </a:r>
            <a:endParaRPr lang="en-US" altLang="ja-JP" sz="1600" dirty="0">
              <a:latin typeface="Meiryo UI" pitchFamily="50" charset="-128"/>
              <a:ea typeface="Meiryo UI" pitchFamily="50" charset="-128"/>
              <a:cs typeface="Meiryo UI" pitchFamily="50" charset="-128"/>
            </a:endParaRPr>
          </a:p>
          <a:p>
            <a:r>
              <a:rPr kumimoji="1" lang="ja-JP" altLang="en-US" sz="1600" dirty="0">
                <a:latin typeface="Meiryo UI" pitchFamily="50" charset="-128"/>
                <a:ea typeface="Meiryo UI" pitchFamily="50" charset="-128"/>
                <a:cs typeface="Meiryo UI" pitchFamily="50" charset="-128"/>
              </a:rPr>
              <a:t>　</a:t>
            </a:r>
            <a:r>
              <a:rPr kumimoji="1" lang="ja-JP" altLang="en-US" sz="1600" b="1" dirty="0">
                <a:latin typeface="Meiryo UI" pitchFamily="50" charset="-128"/>
                <a:ea typeface="Meiryo UI" pitchFamily="50" charset="-128"/>
                <a:cs typeface="Meiryo UI" pitchFamily="50" charset="-128"/>
              </a:rPr>
              <a:t>　</a:t>
            </a:r>
            <a:r>
              <a:rPr lang="ja-JP" altLang="en-US" sz="1600" b="1" dirty="0">
                <a:latin typeface="Meiryo UI" pitchFamily="50" charset="-128"/>
                <a:ea typeface="Meiryo UI" pitchFamily="50" charset="-128"/>
                <a:cs typeface="Meiryo UI" pitchFamily="50" charset="-128"/>
              </a:rPr>
              <a:t>・</a:t>
            </a:r>
            <a:r>
              <a:rPr lang="ja-JP" altLang="en-US" sz="1600" b="1" dirty="0">
                <a:solidFill>
                  <a:srgbClr val="FF0000"/>
                </a:solidFill>
                <a:latin typeface="Meiryo UI" pitchFamily="50" charset="-128"/>
                <a:ea typeface="Meiryo UI" pitchFamily="50" charset="-128"/>
                <a:cs typeface="Meiryo UI" pitchFamily="50" charset="-128"/>
              </a:rPr>
              <a:t>大阪府が管理する海岸延長は　</a:t>
            </a:r>
            <a:r>
              <a:rPr lang="en-US" altLang="ja-JP" sz="1600" b="1" dirty="0">
                <a:solidFill>
                  <a:srgbClr val="FF0000"/>
                </a:solidFill>
                <a:latin typeface="Meiryo UI" pitchFamily="50" charset="-128"/>
                <a:ea typeface="Meiryo UI" pitchFamily="50" charset="-128"/>
                <a:cs typeface="Meiryo UI" pitchFamily="50" charset="-128"/>
              </a:rPr>
              <a:t>74 ㎞</a:t>
            </a:r>
          </a:p>
          <a:p>
            <a:r>
              <a:rPr lang="ja-JP" altLang="en-US" sz="1600" b="1" dirty="0">
                <a:latin typeface="Meiryo UI" pitchFamily="50" charset="-128"/>
                <a:ea typeface="Meiryo UI" pitchFamily="50" charset="-128"/>
                <a:cs typeface="Meiryo UI" pitchFamily="50" charset="-128"/>
              </a:rPr>
              <a:t>　　・</a:t>
            </a:r>
            <a:r>
              <a:rPr lang="en-US" altLang="ja-JP" sz="1600" b="1" dirty="0">
                <a:latin typeface="Meiryo UI" pitchFamily="50" charset="-128"/>
                <a:ea typeface="Meiryo UI" pitchFamily="50" charset="-128"/>
                <a:cs typeface="Meiryo UI" pitchFamily="50" charset="-128"/>
              </a:rPr>
              <a:t>1961</a:t>
            </a:r>
            <a:r>
              <a:rPr lang="ja-JP" altLang="en-US" sz="1600" b="1" dirty="0">
                <a:latin typeface="Meiryo UI" pitchFamily="50" charset="-128"/>
                <a:ea typeface="Meiryo UI" pitchFamily="50" charset="-128"/>
                <a:cs typeface="Meiryo UI" pitchFamily="50" charset="-128"/>
              </a:rPr>
              <a:t>（</a:t>
            </a:r>
            <a:r>
              <a:rPr lang="en-US" altLang="ja-JP" sz="1600" b="1" dirty="0">
                <a:latin typeface="Meiryo UI" pitchFamily="50" charset="-128"/>
                <a:ea typeface="Meiryo UI" pitchFamily="50" charset="-128"/>
                <a:cs typeface="Meiryo UI" pitchFamily="50" charset="-128"/>
              </a:rPr>
              <a:t>S36</a:t>
            </a:r>
            <a:r>
              <a:rPr lang="ja-JP" altLang="en-US" sz="1600" b="1" dirty="0">
                <a:latin typeface="Meiryo UI" pitchFamily="50" charset="-128"/>
                <a:ea typeface="Meiryo UI" pitchFamily="50" charset="-128"/>
                <a:cs typeface="Meiryo UI" pitchFamily="50" charset="-128"/>
              </a:rPr>
              <a:t>）年</a:t>
            </a:r>
            <a:r>
              <a:rPr lang="en-US" altLang="ja-JP" sz="1600" b="1" dirty="0">
                <a:latin typeface="Meiryo UI" pitchFamily="50" charset="-128"/>
                <a:ea typeface="Meiryo UI" pitchFamily="50" charset="-128"/>
                <a:cs typeface="Meiryo UI" pitchFamily="50" charset="-128"/>
              </a:rPr>
              <a:t>9</a:t>
            </a:r>
            <a:r>
              <a:rPr lang="ja-JP" altLang="en-US" sz="1600" b="1" dirty="0">
                <a:latin typeface="Meiryo UI" pitchFamily="50" charset="-128"/>
                <a:ea typeface="Meiryo UI" pitchFamily="50" charset="-128"/>
                <a:cs typeface="Meiryo UI" pitchFamily="50" charset="-128"/>
              </a:rPr>
              <a:t>月の第</a:t>
            </a:r>
            <a:r>
              <a:rPr lang="en-US" altLang="ja-JP" sz="1600" b="1" dirty="0">
                <a:latin typeface="Meiryo UI" pitchFamily="50" charset="-128"/>
                <a:ea typeface="Meiryo UI" pitchFamily="50" charset="-128"/>
                <a:cs typeface="Meiryo UI" pitchFamily="50" charset="-128"/>
              </a:rPr>
              <a:t>2</a:t>
            </a:r>
            <a:r>
              <a:rPr lang="ja-JP" altLang="en-US" sz="1600" b="1" dirty="0">
                <a:latin typeface="Meiryo UI" pitchFamily="50" charset="-128"/>
                <a:ea typeface="Meiryo UI" pitchFamily="50" charset="-128"/>
                <a:cs typeface="Meiryo UI" pitchFamily="50" charset="-128"/>
              </a:rPr>
              <a:t>室戸台風による災害を契機に、災害復旧事業として高潮対策を実施。　　</a:t>
            </a:r>
            <a:endParaRPr lang="en-US" altLang="ja-JP" sz="1600" b="1" dirty="0">
              <a:latin typeface="Meiryo UI" pitchFamily="50" charset="-128"/>
              <a:ea typeface="Meiryo UI" pitchFamily="50" charset="-128"/>
              <a:cs typeface="Meiryo UI" pitchFamily="50" charset="-128"/>
            </a:endParaRPr>
          </a:p>
          <a:p>
            <a:r>
              <a:rPr lang="ja-JP" altLang="en-US" sz="1600" b="1" dirty="0">
                <a:latin typeface="Meiryo UI" pitchFamily="50" charset="-128"/>
                <a:ea typeface="Meiryo UI" pitchFamily="50" charset="-128"/>
                <a:cs typeface="Meiryo UI" pitchFamily="50" charset="-128"/>
              </a:rPr>
              <a:t>　　 </a:t>
            </a:r>
            <a:r>
              <a:rPr lang="en-US" altLang="ja-JP" sz="1600" b="1" dirty="0">
                <a:latin typeface="Meiryo UI" pitchFamily="50" charset="-128"/>
                <a:ea typeface="Meiryo UI" pitchFamily="50" charset="-128"/>
                <a:cs typeface="Meiryo UI" pitchFamily="50" charset="-128"/>
              </a:rPr>
              <a:t>1960</a:t>
            </a:r>
            <a:r>
              <a:rPr lang="ja-JP" altLang="en-US" sz="1600" b="1" dirty="0">
                <a:latin typeface="Meiryo UI" pitchFamily="50" charset="-128"/>
                <a:ea typeface="Meiryo UI" pitchFamily="50" charset="-128"/>
                <a:cs typeface="Meiryo UI" pitchFamily="50" charset="-128"/>
              </a:rPr>
              <a:t>（</a:t>
            </a:r>
            <a:r>
              <a:rPr lang="en-US" altLang="ja-JP" sz="1600" b="1" dirty="0">
                <a:latin typeface="Meiryo UI" pitchFamily="50" charset="-128"/>
                <a:ea typeface="Meiryo UI" pitchFamily="50" charset="-128"/>
                <a:cs typeface="Meiryo UI" pitchFamily="50" charset="-128"/>
              </a:rPr>
              <a:t>S40</a:t>
            </a:r>
            <a:r>
              <a:rPr lang="ja-JP" altLang="en-US" sz="1600" b="1" dirty="0">
                <a:latin typeface="Meiryo UI" pitchFamily="50" charset="-128"/>
                <a:ea typeface="Meiryo UI" pitchFamily="50" charset="-128"/>
                <a:cs typeface="Meiryo UI" pitchFamily="50" charset="-128"/>
              </a:rPr>
              <a:t>）年代に建設されたものが多く、</a:t>
            </a:r>
            <a:r>
              <a:rPr lang="ja-JP" altLang="en-US" sz="1600" b="1" dirty="0">
                <a:solidFill>
                  <a:srgbClr val="FF0000"/>
                </a:solidFill>
                <a:latin typeface="Meiryo UI" pitchFamily="50" charset="-128"/>
                <a:ea typeface="Meiryo UI" pitchFamily="50" charset="-128"/>
                <a:cs typeface="Meiryo UI" pitchFamily="50" charset="-128"/>
              </a:rPr>
              <a:t>建設後</a:t>
            </a:r>
            <a:r>
              <a:rPr lang="en-US" altLang="ja-JP" sz="1600" b="1" dirty="0">
                <a:solidFill>
                  <a:srgbClr val="FF0000"/>
                </a:solidFill>
                <a:latin typeface="Meiryo UI" pitchFamily="50" charset="-128"/>
                <a:ea typeface="Meiryo UI" pitchFamily="50" charset="-128"/>
                <a:cs typeface="Meiryo UI" pitchFamily="50" charset="-128"/>
              </a:rPr>
              <a:t>40</a:t>
            </a:r>
            <a:r>
              <a:rPr lang="ja-JP" altLang="en-US" sz="1600" b="1" dirty="0">
                <a:solidFill>
                  <a:srgbClr val="FF0000"/>
                </a:solidFill>
                <a:latin typeface="Meiryo UI" pitchFamily="50" charset="-128"/>
                <a:ea typeface="Meiryo UI" pitchFamily="50" charset="-128"/>
                <a:cs typeface="Meiryo UI" pitchFamily="50" charset="-128"/>
              </a:rPr>
              <a:t>年以上経過施設が過半数</a:t>
            </a:r>
            <a:r>
              <a:rPr lang="ja-JP" altLang="en-US" sz="1600" b="1" dirty="0">
                <a:latin typeface="Meiryo UI" pitchFamily="50" charset="-128"/>
                <a:ea typeface="Meiryo UI" pitchFamily="50" charset="-128"/>
                <a:cs typeface="Meiryo UI" pitchFamily="50" charset="-128"/>
              </a:rPr>
              <a:t>。</a:t>
            </a:r>
            <a:endParaRPr lang="en-US" altLang="ja-JP" sz="1600" b="1" dirty="0">
              <a:latin typeface="Meiryo UI" pitchFamily="50" charset="-128"/>
              <a:ea typeface="Meiryo UI" pitchFamily="50" charset="-128"/>
              <a:cs typeface="Meiryo UI" pitchFamily="50" charset="-128"/>
            </a:endParaRPr>
          </a:p>
        </p:txBody>
      </p:sp>
      <p:pic>
        <p:nvPicPr>
          <p:cNvPr id="94" name="Picture 1" descr="海岸の管理区分（大阪府Ver）">
            <a:extLst>
              <a:ext uri="{FF2B5EF4-FFF2-40B4-BE49-F238E27FC236}">
                <a16:creationId xmlns:a16="http://schemas.microsoft.com/office/drawing/2014/main" id="{A54DA746-B589-4C8E-A273-1E5EB2D06FF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508" y="2568124"/>
            <a:ext cx="3470007" cy="4248000"/>
          </a:xfrm>
          <a:prstGeom prst="rect">
            <a:avLst/>
          </a:prstGeom>
          <a:solidFill>
            <a:srgbClr val="FFFF00"/>
          </a:solidFill>
          <a:ln w="9525" algn="ctr">
            <a:solidFill>
              <a:srgbClr xmlns:mc="http://schemas.openxmlformats.org/markup-compatibility/2006" xmlns:a14="http://schemas.microsoft.com/office/drawing/2010/main" val="0000FF" mc:Ignorable="a14" a14:legacySpreadsheetColorIndex="12"/>
            </a:solidFill>
            <a:miter lim="800000"/>
            <a:headEnd/>
            <a:tailEnd/>
          </a:ln>
        </p:spPr>
      </p:pic>
      <p:graphicFrame>
        <p:nvGraphicFramePr>
          <p:cNvPr id="95" name="グラフ 94">
            <a:extLst>
              <a:ext uri="{FF2B5EF4-FFF2-40B4-BE49-F238E27FC236}">
                <a16:creationId xmlns:a16="http://schemas.microsoft.com/office/drawing/2014/main" id="{78F03600-DE80-4D7D-A4D3-CB46457EAA13}"/>
              </a:ext>
            </a:extLst>
          </p:cNvPr>
          <p:cNvGraphicFramePr>
            <a:graphicFrameLocks/>
          </p:cNvGraphicFramePr>
          <p:nvPr>
            <p:extLst>
              <p:ext uri="{D42A27DB-BD31-4B8C-83A1-F6EECF244321}">
                <p14:modId xmlns:p14="http://schemas.microsoft.com/office/powerpoint/2010/main" val="3574387648"/>
              </p:ext>
            </p:extLst>
          </p:nvPr>
        </p:nvGraphicFramePr>
        <p:xfrm>
          <a:off x="3827338" y="7821488"/>
          <a:ext cx="5298529" cy="3364045"/>
        </p:xfrm>
        <a:graphic>
          <a:graphicData uri="http://schemas.openxmlformats.org/drawingml/2006/chart">
            <c:chart xmlns:c="http://schemas.openxmlformats.org/drawingml/2006/chart" xmlns:r="http://schemas.openxmlformats.org/officeDocument/2006/relationships" r:id="rId4"/>
          </a:graphicData>
        </a:graphic>
      </p:graphicFrame>
      <p:sp>
        <p:nvSpPr>
          <p:cNvPr id="96" name="テキスト ボックス 3">
            <a:extLst>
              <a:ext uri="{FF2B5EF4-FFF2-40B4-BE49-F238E27FC236}">
                <a16:creationId xmlns:a16="http://schemas.microsoft.com/office/drawing/2014/main" id="{66DF17BB-CDA1-4C4A-9D4B-FDC86A3B908B}"/>
              </a:ext>
            </a:extLst>
          </p:cNvPr>
          <p:cNvSpPr txBox="1"/>
          <p:nvPr/>
        </p:nvSpPr>
        <p:spPr>
          <a:xfrm>
            <a:off x="4932040" y="2661083"/>
            <a:ext cx="3089126" cy="288032"/>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防潮堤期間別整備率</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dirty="0"/>
          </a:p>
        </p:txBody>
      </p:sp>
      <p:graphicFrame>
        <p:nvGraphicFramePr>
          <p:cNvPr id="10" name="グラフ 9">
            <a:extLst>
              <a:ext uri="{FF2B5EF4-FFF2-40B4-BE49-F238E27FC236}">
                <a16:creationId xmlns:a16="http://schemas.microsoft.com/office/drawing/2014/main" id="{93062DC2-E81B-4EE2-90A0-0ED21CEBBF8D}"/>
              </a:ext>
            </a:extLst>
          </p:cNvPr>
          <p:cNvGraphicFramePr>
            <a:graphicFrameLocks/>
          </p:cNvGraphicFramePr>
          <p:nvPr>
            <p:extLst>
              <p:ext uri="{D42A27DB-BD31-4B8C-83A1-F6EECF244321}">
                <p14:modId xmlns:p14="http://schemas.microsoft.com/office/powerpoint/2010/main" val="3887227301"/>
              </p:ext>
            </p:extLst>
          </p:nvPr>
        </p:nvGraphicFramePr>
        <p:xfrm>
          <a:off x="3923928" y="3010102"/>
          <a:ext cx="4971624" cy="33640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27005496"/>
      </p:ext>
    </p:extLst>
  </p:cSld>
  <p:clrMapOvr>
    <a:masterClrMapping/>
  </p:clrMapOvr>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spDef>
      <a:spPr>
        <a:ln w="25400">
          <a:solidFill>
            <a:srgbClr val="FF0000"/>
          </a:solidFill>
          <a:tailEnd type="none"/>
        </a:ln>
      </a:spPr>
      <a:bodyPr rtlCol="0" anchor="ctr"/>
      <a:lstStyle>
        <a:defPPr algn="ctr">
          <a:defRPr kumimoji="1"/>
        </a:defPPr>
      </a:lstStyle>
      <a:style>
        <a:lnRef idx="1">
          <a:schemeClr val="dk1"/>
        </a:lnRef>
        <a:fillRef idx="0">
          <a:schemeClr val="dk1"/>
        </a:fillRef>
        <a:effectRef idx="0">
          <a:schemeClr val="dk1"/>
        </a:effectRef>
        <a:fontRef idx="minor">
          <a:schemeClr val="tx1"/>
        </a:fontRef>
      </a:style>
    </a:spDef>
    <a:lnDef>
      <a:spPr>
        <a:ln>
          <a:tailEnd type="triangle"/>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A392AD875449443AAA7829C2473F989" ma:contentTypeVersion="6" ma:contentTypeDescription="新しいドキュメントを作成します。" ma:contentTypeScope="" ma:versionID="910b726549f5ea5c5b0da533c2bfbdae">
  <xsd:schema xmlns:xsd="http://www.w3.org/2001/XMLSchema" xmlns:xs="http://www.w3.org/2001/XMLSchema" xmlns:p="http://schemas.microsoft.com/office/2006/metadata/properties" xmlns:ns2="60b12527-e226-4614-b792-74ec134ea487" xmlns:ns3="070d2816-acf1-4867-9480-e239a5331c18" targetNamespace="http://schemas.microsoft.com/office/2006/metadata/properties" ma:root="true" ma:fieldsID="bb2c7f2645d668397f7db443c4d8a8c5" ns2:_="" ns3:_="">
    <xsd:import namespace="60b12527-e226-4614-b792-74ec134ea487"/>
    <xsd:import namespace="070d2816-acf1-4867-9480-e239a5331c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12527-e226-4614-b792-74ec134ea4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0d2816-acf1-4867-9480-e239a5331c18" elementFormDefault="qualified">
    <xsd:import namespace="http://schemas.microsoft.com/office/2006/documentManagement/types"/>
    <xsd:import namespace="http://schemas.microsoft.com/office/infopath/2007/PartnerControls"/>
    <xsd:element name="SharedWithUsers" ma:index="1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84EB6B-A506-4B0A-9D2C-0BF3EBB6FD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b12527-e226-4614-b792-74ec134ea487"/>
    <ds:schemaRef ds:uri="070d2816-acf1-4867-9480-e239a5331c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24B8D6-791C-413A-A636-DC40FB5D7411}">
  <ds:schemaRefs>
    <ds:schemaRef ds:uri="http://schemas.microsoft.com/sharepoint/v3/contenttype/forms"/>
  </ds:schemaRefs>
</ds:datastoreItem>
</file>

<file path=customXml/itemProps3.xml><?xml version="1.0" encoding="utf-8"?>
<ds:datastoreItem xmlns:ds="http://schemas.openxmlformats.org/officeDocument/2006/customXml" ds:itemID="{B884C18B-57AD-4ADE-808E-8A3249C40435}">
  <ds:schemaRefs>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http://purl.org/dc/terms/"/>
    <ds:schemaRef ds:uri="http://purl.org/dc/dcmitype/"/>
    <ds:schemaRef ds:uri="60b12527-e226-4614-b792-74ec134ea487"/>
  </ds:schemaRefs>
</ds:datastoreItem>
</file>

<file path=docProps/app.xml><?xml version="1.0" encoding="utf-8"?>
<Properties xmlns="http://schemas.openxmlformats.org/officeDocument/2006/extended-properties" xmlns:vt="http://schemas.openxmlformats.org/officeDocument/2006/docPropsVTypes">
  <Template>Slipstream</Template>
  <TotalTime>16015</TotalTime>
  <Words>3013</Words>
  <Application>Microsoft Office PowerPoint</Application>
  <PresentationFormat>画面に合わせる (4:3)</PresentationFormat>
  <Paragraphs>465</Paragraphs>
  <Slides>17</Slides>
  <Notes>17</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1</vt:i4>
      </vt:variant>
      <vt:variant>
        <vt:lpstr>スライド タイトル</vt:lpstr>
      </vt:variant>
      <vt:variant>
        <vt:i4>17</vt:i4>
      </vt:variant>
    </vt:vector>
  </HeadingPairs>
  <TitlesOfParts>
    <vt:vector size="31" baseType="lpstr">
      <vt:lpstr>BIZ UDPゴシック</vt:lpstr>
      <vt:lpstr>Google Sans</vt:lpstr>
      <vt:lpstr>HGSｺﾞｼｯｸM</vt:lpstr>
      <vt:lpstr>HGｺﾞｼｯｸM</vt:lpstr>
      <vt:lpstr>Meiryo UI</vt:lpstr>
      <vt:lpstr>メイリオ</vt:lpstr>
      <vt:lpstr>游ゴシック</vt:lpstr>
      <vt:lpstr>Arial</vt:lpstr>
      <vt:lpstr>Calibri</vt:lpstr>
      <vt:lpstr>Century</vt:lpstr>
      <vt:lpstr>Georgia</vt:lpstr>
      <vt:lpstr>Trebuchet MS</vt:lpstr>
      <vt:lpstr>スリップストリーム</vt:lpstr>
      <vt:lpstr>Worksheet</vt:lpstr>
      <vt:lpstr>大阪府都市基盤施設維持管理技術審議会  第１回　河川等部会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入谷　真弘</cp:lastModifiedBy>
  <cp:revision>609</cp:revision>
  <cp:lastPrinted>2024-03-25T07:13:56Z</cp:lastPrinted>
  <dcterms:created xsi:type="dcterms:W3CDTF">2013-06-19T04:48:16Z</dcterms:created>
  <dcterms:modified xsi:type="dcterms:W3CDTF">2024-06-27T07:41:04Z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0x0101004A392AD875449443AAA7829C2473F989</vt:lpwstr>
  </property>
</Properties>
</file>