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1215" r:id="rId5"/>
    <p:sldId id="1216" r:id="rId6"/>
    <p:sldId id="1218" r:id="rId7"/>
    <p:sldId id="1219" r:id="rId8"/>
    <p:sldId id="1225" r:id="rId9"/>
    <p:sldId id="1239" r:id="rId10"/>
    <p:sldId id="1233" r:id="rId11"/>
    <p:sldId id="1217" r:id="rId12"/>
    <p:sldId id="1163" r:id="rId13"/>
    <p:sldId id="1220" r:id="rId14"/>
    <p:sldId id="1221" r:id="rId15"/>
    <p:sldId id="1222" r:id="rId16"/>
    <p:sldId id="1234" r:id="rId17"/>
    <p:sldId id="1223" r:id="rId18"/>
    <p:sldId id="1235" r:id="rId19"/>
    <p:sldId id="1227" r:id="rId20"/>
    <p:sldId id="1228" r:id="rId21"/>
    <p:sldId id="1237" r:id="rId22"/>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湯川　正朗" initials="湯川　正朗" lastIdx="2" clrIdx="0">
    <p:extLst>
      <p:ext uri="{19B8F6BF-5375-455C-9EA6-DF929625EA0E}">
        <p15:presenceInfo xmlns:p15="http://schemas.microsoft.com/office/powerpoint/2012/main" userId="S::YukawaM@lan.pref.osaka.jp::ac29dad5-4abc-4728-a378-ee2c4fdffd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66CC"/>
    <a:srgbClr val="00B0F0"/>
    <a:srgbClr val="CCFFFF"/>
    <a:srgbClr val="CCFF33"/>
    <a:srgbClr val="FFCC66"/>
    <a:srgbClr val="FF99CC"/>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395" autoAdjust="0"/>
  </p:normalViewPr>
  <p:slideViewPr>
    <p:cSldViewPr>
      <p:cViewPr varScale="1">
        <p:scale>
          <a:sx n="115" d="100"/>
          <a:sy n="115" d="100"/>
        </p:scale>
        <p:origin x="1524" y="114"/>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A905-448F-A43E-B18A281820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05-448F-A43E-B18A28182043}"/>
              </c:ext>
            </c:extLst>
          </c:dPt>
          <c:val>
            <c:numRef>
              <c:f>伏越し管!$Z$29:$Z$30</c:f>
              <c:numCache>
                <c:formatCode>General</c:formatCode>
                <c:ptCount val="2"/>
                <c:pt idx="0">
                  <c:v>9</c:v>
                </c:pt>
                <c:pt idx="1">
                  <c:v>15</c:v>
                </c:pt>
              </c:numCache>
            </c:numRef>
          </c:val>
          <c:extLst>
            <c:ext xmlns:c16="http://schemas.microsoft.com/office/drawing/2014/chart" uri="{C3380CC4-5D6E-409C-BE32-E72D297353CC}">
              <c16:uniqueId val="{00000004-A905-448F-A43E-B18A281820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FC-478F-8C67-24A661ED44E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7FFC-478F-8C67-24A661ED44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FC-478F-8C67-24A661ED44E4}"/>
              </c:ext>
            </c:extLst>
          </c:dPt>
          <c:val>
            <c:numRef>
              <c:f>伏越し管!$AA$36:$AA$38</c:f>
              <c:numCache>
                <c:formatCode>General</c:formatCode>
                <c:ptCount val="3"/>
                <c:pt idx="0">
                  <c:v>3</c:v>
                </c:pt>
                <c:pt idx="1">
                  <c:v>4</c:v>
                </c:pt>
                <c:pt idx="2">
                  <c:v>8</c:v>
                </c:pt>
              </c:numCache>
            </c:numRef>
          </c:val>
          <c:extLst>
            <c:ext xmlns:c16="http://schemas.microsoft.com/office/drawing/2014/chart" uri="{C3380CC4-5D6E-409C-BE32-E72D297353CC}">
              <c16:uniqueId val="{00000006-7FFC-478F-8C67-24A661ED44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64-4EB5-B60F-B1092DDFACC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B164-4EB5-B60F-B1092DDFACC4}"/>
              </c:ext>
            </c:extLst>
          </c:dPt>
          <c:dPt>
            <c:idx val="2"/>
            <c:bubble3D val="0"/>
            <c:spPr>
              <a:solidFill>
                <a:srgbClr val="0066CC"/>
              </a:solidFill>
              <a:ln w="19050">
                <a:solidFill>
                  <a:schemeClr val="lt1"/>
                </a:solidFill>
              </a:ln>
              <a:effectLst/>
            </c:spPr>
            <c:extLst>
              <c:ext xmlns:c16="http://schemas.microsoft.com/office/drawing/2014/chart" uri="{C3380CC4-5D6E-409C-BE32-E72D297353CC}">
                <c16:uniqueId val="{00000005-B164-4EB5-B60F-B1092DDFACC4}"/>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B164-4EB5-B60F-B1092DDFACC4}"/>
              </c:ext>
            </c:extLst>
          </c:dPt>
          <c:cat>
            <c:strRef>
              <c:f>Sheet1!$A$4:$A$7</c:f>
              <c:strCache>
                <c:ptCount val="4"/>
                <c:pt idx="0">
                  <c:v>緊急度Ⅰ</c:v>
                </c:pt>
                <c:pt idx="1">
                  <c:v>緊急度Ⅱ</c:v>
                </c:pt>
                <c:pt idx="2">
                  <c:v>緊急度Ⅲ</c:v>
                </c:pt>
                <c:pt idx="3">
                  <c:v>健全</c:v>
                </c:pt>
              </c:strCache>
            </c:strRef>
          </c:cat>
          <c:val>
            <c:numRef>
              <c:f>Sheet1!$J$4:$J$7</c:f>
              <c:numCache>
                <c:formatCode>General</c:formatCode>
                <c:ptCount val="4"/>
                <c:pt idx="0">
                  <c:v>0.71</c:v>
                </c:pt>
                <c:pt idx="1">
                  <c:v>16.244999999999997</c:v>
                </c:pt>
                <c:pt idx="2">
                  <c:v>364.46999999999991</c:v>
                </c:pt>
                <c:pt idx="3">
                  <c:v>57.97500000000008</c:v>
                </c:pt>
              </c:numCache>
            </c:numRef>
          </c:val>
          <c:extLst>
            <c:ext xmlns:c16="http://schemas.microsoft.com/office/drawing/2014/chart" uri="{C3380CC4-5D6E-409C-BE32-E72D297353CC}">
              <c16:uniqueId val="{00000008-B164-4EB5-B60F-B1092DDFAC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7498-4F4F-9446-97092CF3759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498-4F4F-9446-97092CF3759B}"/>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7498-4F4F-9446-97092CF3759B}"/>
              </c:ext>
            </c:extLst>
          </c:dPt>
          <c:dPt>
            <c:idx val="3"/>
            <c:bubble3D val="0"/>
            <c:spPr>
              <a:solidFill>
                <a:srgbClr val="0066CC"/>
              </a:solidFill>
              <a:ln w="19050">
                <a:solidFill>
                  <a:schemeClr val="lt1"/>
                </a:solidFill>
              </a:ln>
              <a:effectLst/>
            </c:spPr>
            <c:extLst>
              <c:ext xmlns:c16="http://schemas.microsoft.com/office/drawing/2014/chart" uri="{C3380CC4-5D6E-409C-BE32-E72D297353CC}">
                <c16:uniqueId val="{00000007-7498-4F4F-9446-97092CF3759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498-4F4F-9446-97092CF3759B}"/>
              </c:ext>
            </c:extLst>
          </c:dPt>
          <c:cat>
            <c:strRef>
              <c:f>圧送管!$C$53:$C$56</c:f>
              <c:strCache>
                <c:ptCount val="4"/>
                <c:pt idx="0">
                  <c:v>未実施延長</c:v>
                </c:pt>
                <c:pt idx="1">
                  <c:v>A</c:v>
                </c:pt>
                <c:pt idx="2">
                  <c:v>B</c:v>
                </c:pt>
                <c:pt idx="3">
                  <c:v>Cおよび異常なし</c:v>
                </c:pt>
              </c:strCache>
            </c:strRef>
          </c:cat>
          <c:val>
            <c:numRef>
              <c:f>圧送管!$D$53:$D$56</c:f>
              <c:numCache>
                <c:formatCode>General</c:formatCode>
                <c:ptCount val="4"/>
                <c:pt idx="0">
                  <c:v>44094.243999999992</c:v>
                </c:pt>
                <c:pt idx="1">
                  <c:v>1083.0160000000001</c:v>
                </c:pt>
                <c:pt idx="2">
                  <c:v>3138.1889999999999</c:v>
                </c:pt>
                <c:pt idx="3">
                  <c:v>21306</c:v>
                </c:pt>
              </c:numCache>
            </c:numRef>
          </c:val>
          <c:extLst>
            <c:ext xmlns:c16="http://schemas.microsoft.com/office/drawing/2014/chart" uri="{C3380CC4-5D6E-409C-BE32-E72D297353CC}">
              <c16:uniqueId val="{0000000A-7498-4F4F-9446-97092CF3759B}"/>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CA0-44F2-8C4F-EF1CE13B88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A0-44F2-8C4F-EF1CE13B88E7}"/>
              </c:ext>
            </c:extLst>
          </c:dPt>
          <c:val>
            <c:numRef>
              <c:f>【入力シート①】!$D$1608:$D$1609</c:f>
              <c:numCache>
                <c:formatCode>#,##0.000_ ;[Red]\-#,##0.000\ </c:formatCode>
                <c:ptCount val="2"/>
                <c:pt idx="0">
                  <c:v>18.803000000000001</c:v>
                </c:pt>
                <c:pt idx="1">
                  <c:v>549.89700000000005</c:v>
                </c:pt>
              </c:numCache>
            </c:numRef>
          </c:val>
          <c:extLst>
            <c:ext xmlns:c16="http://schemas.microsoft.com/office/drawing/2014/chart" uri="{C3380CC4-5D6E-409C-BE32-E72D297353CC}">
              <c16:uniqueId val="{00000004-FCA0-44F2-8C4F-EF1CE13B88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3B2-433C-AA70-FD73FA04AA1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A3B2-433C-AA70-FD73FA04AA13}"/>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A3B2-433C-AA70-FD73FA04AA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5939-4BB6-A02C-82D98C9536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39-4BB6-A02C-82D98C953680}"/>
              </c:ext>
            </c:extLst>
          </c:dPt>
          <c:val>
            <c:numRef>
              <c:f>全流域!$AE$364:$AF$364</c:f>
              <c:numCache>
                <c:formatCode>#,##0.00_ ;[Red]\-#,##0.00\ </c:formatCode>
                <c:ptCount val="2"/>
                <c:pt idx="0">
                  <c:v>0.56999999999999995</c:v>
                </c:pt>
                <c:pt idx="1">
                  <c:v>2.65</c:v>
                </c:pt>
              </c:numCache>
            </c:numRef>
          </c:val>
          <c:extLst>
            <c:ext xmlns:c16="http://schemas.microsoft.com/office/drawing/2014/chart" uri="{C3380CC4-5D6E-409C-BE32-E72D297353CC}">
              <c16:uniqueId val="{00000004-5939-4BB6-A02C-82D98C9536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B0F0"/>
            </a:solidFill>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1-0C23-41FB-B195-9A924ED7E71D}"/>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C23-41FB-B195-9A924ED7E71D}"/>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0C23-41FB-B195-9A924ED7E7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0.10365</cdr:x>
      <cdr:y>0.11725</cdr:y>
    </cdr:from>
    <cdr:to>
      <cdr:x>0.28156</cdr:x>
      <cdr:y>0.32868</cdr:y>
    </cdr:to>
    <cdr:sp macro="" textlink="">
      <cdr:nvSpPr>
        <cdr:cNvPr id="2" name="吹き出し: 四角形 1">
          <a:extLst xmlns:a="http://schemas.openxmlformats.org/drawingml/2006/main">
            <a:ext uri="{FF2B5EF4-FFF2-40B4-BE49-F238E27FC236}">
              <a16:creationId xmlns:a16="http://schemas.microsoft.com/office/drawing/2014/main" id="{4D014371-135F-43BC-8025-90AA535906E5}"/>
            </a:ext>
          </a:extLst>
        </cdr:cNvPr>
        <cdr:cNvSpPr/>
      </cdr:nvSpPr>
      <cdr:spPr>
        <a:xfrm xmlns:a="http://schemas.openxmlformats.org/drawingml/2006/main">
          <a:off x="348894" y="194189"/>
          <a:ext cx="598867" cy="350169"/>
        </a:xfrm>
        <a:prstGeom xmlns:a="http://schemas.openxmlformats.org/drawingml/2006/main" prst="wedgeRectCallout">
          <a:avLst>
            <a:gd name="adj1" fmla="val 113779"/>
            <a:gd name="adj2" fmla="val 123507"/>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u="sng" dirty="0">
              <a:solidFill>
                <a:schemeClr val="tx1"/>
              </a:solidFill>
              <a:latin typeface="+mn-ea"/>
            </a:rPr>
            <a:t>点検済</a:t>
          </a:r>
          <a:endParaRPr lang="en-US" altLang="ja-JP" sz="1050" u="sng" dirty="0">
            <a:solidFill>
              <a:schemeClr val="tx1"/>
            </a:solidFill>
            <a:latin typeface="+mn-ea"/>
          </a:endParaRPr>
        </a:p>
        <a:p xmlns:a="http://schemas.openxmlformats.org/drawingml/2006/main">
          <a:pPr algn="ctr"/>
          <a:r>
            <a:rPr kumimoji="1" lang="en-US" altLang="ja-JP" sz="1050" u="sng" dirty="0">
              <a:solidFill>
                <a:schemeClr val="tx1"/>
              </a:solidFill>
              <a:latin typeface="+mn-ea"/>
            </a:rPr>
            <a:t>15</a:t>
          </a:r>
          <a:r>
            <a:rPr kumimoji="1" lang="ja-JP" altLang="en-US" sz="1050" u="sng" dirty="0">
              <a:solidFill>
                <a:schemeClr val="tx1"/>
              </a:solidFill>
              <a:latin typeface="+mn-ea"/>
            </a:rPr>
            <a:t>箇所</a:t>
          </a:r>
        </a:p>
      </cdr:txBody>
    </cdr:sp>
  </cdr:relSizeAnchor>
  <cdr:relSizeAnchor xmlns:cdr="http://schemas.openxmlformats.org/drawingml/2006/chartDrawing">
    <cdr:from>
      <cdr:x>0.72852</cdr:x>
      <cdr:y>0.11147</cdr:y>
    </cdr:from>
    <cdr:to>
      <cdr:x>0.90643</cdr:x>
      <cdr:y>0.3229</cdr:y>
    </cdr:to>
    <cdr:sp macro="" textlink="">
      <cdr:nvSpPr>
        <cdr:cNvPr id="5" name="吹き出し: 四角形 4">
          <a:extLst xmlns:a="http://schemas.openxmlformats.org/drawingml/2006/main">
            <a:ext uri="{FF2B5EF4-FFF2-40B4-BE49-F238E27FC236}">
              <a16:creationId xmlns:a16="http://schemas.microsoft.com/office/drawing/2014/main" id="{4262FA37-D505-49F9-9E53-725E0F9B424B}"/>
            </a:ext>
          </a:extLst>
        </cdr:cNvPr>
        <cdr:cNvSpPr/>
      </cdr:nvSpPr>
      <cdr:spPr>
        <a:xfrm xmlns:a="http://schemas.openxmlformats.org/drawingml/2006/main">
          <a:off x="2452279" y="184612"/>
          <a:ext cx="598867" cy="350169"/>
        </a:xfrm>
        <a:prstGeom xmlns:a="http://schemas.openxmlformats.org/drawingml/2006/main" prst="wedgeRectCallout">
          <a:avLst>
            <a:gd name="adj1" fmla="val -131049"/>
            <a:gd name="adj2" fmla="val 89740"/>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050" u="sng" dirty="0">
              <a:solidFill>
                <a:schemeClr val="tx1"/>
              </a:solidFill>
              <a:latin typeface="+mn-ea"/>
            </a:rPr>
            <a:t>未点検</a:t>
          </a:r>
          <a:endParaRPr lang="en-US" altLang="ja-JP" sz="1050" u="sng" dirty="0">
            <a:solidFill>
              <a:schemeClr val="tx1"/>
            </a:solidFill>
            <a:latin typeface="+mn-ea"/>
          </a:endParaRPr>
        </a:p>
        <a:p xmlns:a="http://schemas.openxmlformats.org/drawingml/2006/main">
          <a:pPr algn="ctr"/>
          <a:r>
            <a:rPr kumimoji="1" lang="en-US" altLang="ja-JP" sz="1050" u="sng" dirty="0">
              <a:solidFill>
                <a:schemeClr val="tx1"/>
              </a:solidFill>
              <a:latin typeface="+mn-ea"/>
            </a:rPr>
            <a:t>9</a:t>
          </a:r>
          <a:r>
            <a:rPr kumimoji="1" lang="ja-JP" altLang="en-US" sz="1050" u="sng" dirty="0">
              <a:solidFill>
                <a:schemeClr val="tx1"/>
              </a:solidFill>
              <a:latin typeface="+mn-ea"/>
            </a:rPr>
            <a:t>箇所</a:t>
          </a:r>
        </a:p>
      </cdr:txBody>
    </cdr:sp>
  </cdr:relSizeAnchor>
</c:userShapes>
</file>

<file path=ppt/drawings/drawing2.xml><?xml version="1.0" encoding="utf-8"?>
<c:userShapes xmlns:c="http://schemas.openxmlformats.org/drawingml/2006/chart">
  <cdr:relSizeAnchor xmlns:cdr="http://schemas.openxmlformats.org/drawingml/2006/chartDrawing">
    <cdr:from>
      <cdr:x>0.74007</cdr:x>
      <cdr:y>0.29997</cdr:y>
    </cdr:from>
    <cdr:to>
      <cdr:x>0.99601</cdr:x>
      <cdr:y>0.49785</cdr:y>
    </cdr:to>
    <cdr:sp macro="" textlink="">
      <cdr:nvSpPr>
        <cdr:cNvPr id="2" name="吹き出し: 四角形 1">
          <a:extLst xmlns:a="http://schemas.openxmlformats.org/drawingml/2006/main">
            <a:ext uri="{FF2B5EF4-FFF2-40B4-BE49-F238E27FC236}">
              <a16:creationId xmlns:a16="http://schemas.microsoft.com/office/drawing/2014/main" id="{EFFDCDD4-5A8F-4EBD-9BDA-8C2DEB3074D2}"/>
            </a:ext>
          </a:extLst>
        </cdr:cNvPr>
        <cdr:cNvSpPr/>
      </cdr:nvSpPr>
      <cdr:spPr>
        <a:xfrm xmlns:a="http://schemas.openxmlformats.org/drawingml/2006/main">
          <a:off x="2349920" y="530771"/>
          <a:ext cx="812681" cy="350155"/>
        </a:xfrm>
        <a:prstGeom xmlns:a="http://schemas.openxmlformats.org/drawingml/2006/main" prst="wedgeRectCallout">
          <a:avLst>
            <a:gd name="adj1" fmla="val -131774"/>
            <a:gd name="adj2" fmla="val -71696"/>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緊急度</a:t>
          </a:r>
          <a:r>
            <a:rPr lang="en-US" altLang="ja-JP" sz="1050" dirty="0">
              <a:solidFill>
                <a:schemeClr val="tx1"/>
              </a:solidFill>
              <a:latin typeface="+mn-ea"/>
            </a:rPr>
            <a:t>Ⅱ</a:t>
          </a:r>
          <a:endParaRPr kumimoji="1" lang="en-US" altLang="ja-JP" sz="1050" dirty="0">
            <a:solidFill>
              <a:schemeClr val="tx1"/>
            </a:solidFill>
            <a:latin typeface="+mn-ea"/>
          </a:endParaRPr>
        </a:p>
        <a:p xmlns:a="http://schemas.openxmlformats.org/drawingml/2006/main">
          <a:pPr algn="ctr"/>
          <a:r>
            <a:rPr lang="en-US" altLang="ja-JP" sz="1050" dirty="0">
              <a:solidFill>
                <a:schemeClr val="tx1"/>
              </a:solidFill>
              <a:latin typeface="+mn-ea"/>
            </a:rPr>
            <a:t>16.2</a:t>
          </a:r>
          <a:r>
            <a:rPr kumimoji="1" lang="ja-JP" altLang="en-US" sz="1050" dirty="0">
              <a:solidFill>
                <a:schemeClr val="tx1"/>
              </a:solidFill>
              <a:latin typeface="+mn-ea"/>
            </a:rPr>
            <a:t>㎞</a:t>
          </a:r>
        </a:p>
      </cdr:txBody>
    </cdr:sp>
  </cdr:relSizeAnchor>
  <cdr:relSizeAnchor xmlns:cdr="http://schemas.openxmlformats.org/drawingml/2006/chartDrawing">
    <cdr:from>
      <cdr:x>0.74041</cdr:x>
      <cdr:y>0.01494</cdr:y>
    </cdr:from>
    <cdr:to>
      <cdr:x>0.99635</cdr:x>
      <cdr:y>0.21283</cdr:y>
    </cdr:to>
    <cdr:sp macro="" textlink="">
      <cdr:nvSpPr>
        <cdr:cNvPr id="3" name="吹き出し: 四角形 2">
          <a:extLst xmlns:a="http://schemas.openxmlformats.org/drawingml/2006/main">
            <a:ext uri="{FF2B5EF4-FFF2-40B4-BE49-F238E27FC236}">
              <a16:creationId xmlns:a16="http://schemas.microsoft.com/office/drawing/2014/main" id="{C702BC89-73A6-4735-A913-05482AA22EC8}"/>
            </a:ext>
          </a:extLst>
        </cdr:cNvPr>
        <cdr:cNvSpPr/>
      </cdr:nvSpPr>
      <cdr:spPr>
        <a:xfrm xmlns:a="http://schemas.openxmlformats.org/drawingml/2006/main">
          <a:off x="2351007" y="26432"/>
          <a:ext cx="812681" cy="350155"/>
        </a:xfrm>
        <a:prstGeom xmlns:a="http://schemas.openxmlformats.org/drawingml/2006/main" prst="wedgeRectCallout">
          <a:avLst>
            <a:gd name="adj1" fmla="val -143026"/>
            <a:gd name="adj2" fmla="val -1333"/>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050" u="sng" dirty="0">
              <a:solidFill>
                <a:schemeClr val="bg1"/>
              </a:solidFill>
              <a:latin typeface="+mn-ea"/>
            </a:rPr>
            <a:t>緊急度</a:t>
          </a:r>
          <a:r>
            <a:rPr lang="en-US" altLang="ja-JP" sz="1050" u="sng" dirty="0">
              <a:solidFill>
                <a:schemeClr val="bg1"/>
              </a:solidFill>
              <a:latin typeface="+mn-ea"/>
            </a:rPr>
            <a:t>Ⅰ</a:t>
          </a:r>
        </a:p>
        <a:p xmlns:a="http://schemas.openxmlformats.org/drawingml/2006/main">
          <a:pPr algn="ctr"/>
          <a:r>
            <a:rPr lang="en-US" altLang="ja-JP" sz="1050" u="sng" dirty="0">
              <a:solidFill>
                <a:schemeClr val="bg1"/>
              </a:solidFill>
              <a:latin typeface="+mn-ea"/>
            </a:rPr>
            <a:t>0.7</a:t>
          </a:r>
          <a:r>
            <a:rPr kumimoji="1" lang="ja-JP" altLang="en-US" sz="1050" u="sng" dirty="0">
              <a:solidFill>
                <a:schemeClr val="bg1"/>
              </a:solidFill>
              <a:latin typeface="+mn-ea"/>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0.72557</cdr:y>
    </cdr:from>
    <cdr:to>
      <cdr:x>0.26046</cdr:x>
      <cdr:y>0.91971</cdr:y>
    </cdr:to>
    <cdr:sp macro="" textlink="">
      <cdr:nvSpPr>
        <cdr:cNvPr id="2" name="吹き出し: 四角形 1">
          <a:extLst xmlns:a="http://schemas.openxmlformats.org/drawingml/2006/main">
            <a:ext uri="{FF2B5EF4-FFF2-40B4-BE49-F238E27FC236}">
              <a16:creationId xmlns:a16="http://schemas.microsoft.com/office/drawing/2014/main" id="{10F529B0-AC4C-4EF7-A617-17A19885AA79}"/>
            </a:ext>
          </a:extLst>
        </cdr:cNvPr>
        <cdr:cNvSpPr/>
      </cdr:nvSpPr>
      <cdr:spPr>
        <a:xfrm xmlns:a="http://schemas.openxmlformats.org/drawingml/2006/main">
          <a:off x="0" y="1308672"/>
          <a:ext cx="782960" cy="350169"/>
        </a:xfrm>
        <a:prstGeom xmlns:a="http://schemas.openxmlformats.org/drawingml/2006/main" prst="wedgeRectCallout">
          <a:avLst>
            <a:gd name="adj1" fmla="val 79913"/>
            <a:gd name="adj2" fmla="val -55008"/>
          </a:avLst>
        </a:prstGeom>
        <a:solidFill xmlns:a="http://schemas.openxmlformats.org/drawingml/2006/main">
          <a:srgbClr val="3366CC"/>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xmlns:a="http://schemas.openxmlformats.org/drawingml/2006/main">
          <a:pPr algn="ctr"/>
          <a:r>
            <a:rPr lang="en-US" altLang="ja-JP" sz="1050" dirty="0">
              <a:solidFill>
                <a:schemeClr val="bg1"/>
              </a:solidFill>
              <a:latin typeface="+mn-ea"/>
            </a:rPr>
            <a:t>2.65</a:t>
          </a:r>
          <a:r>
            <a:rPr kumimoji="1" lang="ja-JP" altLang="en-US" sz="1050" dirty="0">
              <a:solidFill>
                <a:schemeClr val="bg1"/>
              </a:solidFill>
              <a:latin typeface="+mn-ea"/>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0" y="0"/>
            <a:ext cx="2880100" cy="488793"/>
          </a:xfrm>
          <a:prstGeom prst="rect">
            <a:avLst/>
          </a:prstGeom>
        </p:spPr>
        <p:txBody>
          <a:bodyPr vert="horz" lIns="89646" tIns="44822" rIns="89646" bIns="44822" rtlCol="0"/>
          <a:lstStyle>
            <a:lvl1pPr algn="r">
              <a:defRPr sz="1200"/>
            </a:lvl1pPr>
          </a:lstStyle>
          <a:p>
            <a:fld id="{29472AE3-829E-42FD-BDF5-9930118AE71F}" type="datetimeFigureOut">
              <a:rPr kumimoji="1" lang="ja-JP" altLang="en-US" smtClean="0"/>
              <a:t>2024/6/27</a:t>
            </a:fld>
            <a:endParaRPr kumimoji="1" lang="ja-JP" altLang="en-US"/>
          </a:p>
        </p:txBody>
      </p:sp>
      <p:sp>
        <p:nvSpPr>
          <p:cNvPr id="4" name="フッター プレースホルダー 3"/>
          <p:cNvSpPr>
            <a:spLocks noGrp="1"/>
          </p:cNvSpPr>
          <p:nvPr>
            <p:ph type="ftr" sz="quarter" idx="2"/>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0" y="9287066"/>
            <a:ext cx="2880100" cy="488792"/>
          </a:xfrm>
          <a:prstGeom prst="rect">
            <a:avLst/>
          </a:prstGeom>
        </p:spPr>
        <p:txBody>
          <a:bodyPr vert="horz" lIns="89646" tIns="44822" rIns="89646" bIns="44822"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0" y="0"/>
            <a:ext cx="2880100" cy="488793"/>
          </a:xfrm>
          <a:prstGeom prst="rect">
            <a:avLst/>
          </a:prstGeom>
        </p:spPr>
        <p:txBody>
          <a:bodyPr vert="horz" lIns="89646" tIns="44822" rIns="89646" bIns="44822" rtlCol="0"/>
          <a:lstStyle>
            <a:lvl1pPr algn="r">
              <a:defRPr sz="1200"/>
            </a:lvl1pPr>
          </a:lstStyle>
          <a:p>
            <a:fld id="{C66E6DC5-E089-448C-ADA9-C53EA216882B}" type="datetimeFigureOut">
              <a:rPr kumimoji="1" lang="ja-JP" altLang="en-US" smtClean="0"/>
              <a:t>2024/6/27</a:t>
            </a:fld>
            <a:endParaRPr kumimoji="1" lang="ja-JP" altLang="en-US"/>
          </a:p>
        </p:txBody>
      </p:sp>
      <p:sp>
        <p:nvSpPr>
          <p:cNvPr id="4" name="スライド イメージ プレースホルダー 3"/>
          <p:cNvSpPr>
            <a:spLocks noGrp="1" noRot="1" noChangeAspect="1"/>
          </p:cNvSpPr>
          <p:nvPr>
            <p:ph type="sldImg" idx="2"/>
          </p:nvPr>
        </p:nvSpPr>
        <p:spPr>
          <a:xfrm>
            <a:off x="881063" y="735013"/>
            <a:ext cx="4884737" cy="3663950"/>
          </a:xfrm>
          <a:prstGeom prst="rect">
            <a:avLst/>
          </a:prstGeom>
          <a:noFill/>
          <a:ln w="12700">
            <a:solidFill>
              <a:prstClr val="black"/>
            </a:solidFill>
          </a:ln>
        </p:spPr>
        <p:txBody>
          <a:bodyPr vert="horz" lIns="89646" tIns="44822" rIns="89646" bIns="44822"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46" tIns="44822" rIns="89646" bIns="448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0" y="9287066"/>
            <a:ext cx="2880100" cy="488792"/>
          </a:xfrm>
          <a:prstGeom prst="rect">
            <a:avLst/>
          </a:prstGeom>
        </p:spPr>
        <p:txBody>
          <a:bodyPr vert="horz" lIns="89646" tIns="44822" rIns="89646" bIns="44822"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2024/6/27</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chart" Target="../charts/chart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chart" Target="../charts/char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97100" y="867454"/>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伏越し管については、</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回</a:t>
            </a:r>
            <a:r>
              <a:rPr lang="en-US" altLang="ja-JP" sz="1100" dirty="0">
                <a:latin typeface="BIZ UDPゴシック" panose="020B0400000000000000" pitchFamily="50" charset="-128"/>
                <a:ea typeface="BIZ UDPゴシック" panose="020B0400000000000000" pitchFamily="50" charset="-128"/>
              </a:rPr>
              <a:t>/10</a:t>
            </a:r>
            <a:r>
              <a:rPr lang="ja-JP" altLang="en-US" sz="1100" dirty="0">
                <a:latin typeface="BIZ UDPゴシック" panose="020B0400000000000000" pitchFamily="50" charset="-128"/>
                <a:ea typeface="BIZ UDPゴシック" panose="020B0400000000000000" pitchFamily="50" charset="-128"/>
              </a:rPr>
              <a:t>年の点検対象とする</a:t>
            </a:r>
            <a:endParaRPr lang="en-US" altLang="ja-JP" sz="11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8D3D88B3-B14B-487C-9588-802494407079}"/>
              </a:ext>
            </a:extLst>
          </p:cNvPr>
          <p:cNvSpPr txBox="1"/>
          <p:nvPr/>
        </p:nvSpPr>
        <p:spPr>
          <a:xfrm>
            <a:off x="225052" y="3444806"/>
            <a:ext cx="8438964" cy="1015663"/>
          </a:xfrm>
          <a:prstGeom prst="rect">
            <a:avLst/>
          </a:prstGeom>
          <a:noFill/>
          <a:ln>
            <a:noFill/>
          </a:ln>
        </p:spPr>
        <p:txBody>
          <a:bodyPr wrap="square" rtlCol="0">
            <a:spAutoFit/>
          </a:bodyPr>
          <a:lstStyle/>
          <a:p>
            <a:pPr algn="just"/>
            <a:r>
              <a:rPr lang="en-US" altLang="ja-JP" sz="1200" kern="100" dirty="0"/>
              <a:t>【</a:t>
            </a:r>
            <a:r>
              <a:rPr lang="ja-JP" altLang="en-US" sz="1200" kern="100" dirty="0"/>
              <a:t>伏越し管</a:t>
            </a:r>
            <a:r>
              <a:rPr lang="en-US" altLang="ja-JP" sz="1200" kern="100" dirty="0"/>
              <a:t>】</a:t>
            </a:r>
          </a:p>
          <a:p>
            <a:pPr algn="just"/>
            <a:r>
              <a:rPr lang="ja-JP" altLang="en-US" sz="1200" kern="100" dirty="0">
                <a:effectLst/>
              </a:rPr>
              <a:t>　伏越し管は常時満水状態となるため、腐食に対して</a:t>
            </a:r>
            <a:endParaRPr lang="en-US" altLang="ja-JP" sz="1200" kern="100" dirty="0">
              <a:effectLst/>
            </a:endParaRPr>
          </a:p>
          <a:p>
            <a:pPr algn="just"/>
            <a:r>
              <a:rPr lang="ja-JP" altLang="en-US" sz="1200" kern="100" dirty="0"/>
              <a:t>　</a:t>
            </a:r>
            <a:r>
              <a:rPr lang="ja-JP" altLang="en-US" sz="1200" kern="100" dirty="0">
                <a:effectLst/>
              </a:rPr>
              <a:t>有効であることから点検対象から外していた。</a:t>
            </a:r>
            <a:endParaRPr lang="en-US" altLang="ja-JP" sz="1200" kern="100" dirty="0">
              <a:effectLst/>
            </a:endParaRPr>
          </a:p>
          <a:p>
            <a:pPr algn="just"/>
            <a:endParaRPr lang="en-US" altLang="ja-JP" sz="1200" kern="100" dirty="0"/>
          </a:p>
          <a:p>
            <a:pPr algn="just"/>
            <a:endParaRPr lang="en-US" altLang="ja-JP" sz="1200" kern="100" dirty="0">
              <a:effectLst/>
            </a:endParaRPr>
          </a:p>
        </p:txBody>
      </p:sp>
      <p:pic>
        <p:nvPicPr>
          <p:cNvPr id="1026" name="Picture 2" descr="ふせごし">
            <a:extLst>
              <a:ext uri="{FF2B5EF4-FFF2-40B4-BE49-F238E27FC236}">
                <a16:creationId xmlns:a16="http://schemas.microsoft.com/office/drawing/2014/main" id="{B316D9CF-F930-4001-A8A9-2F47D8413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382" y="3438221"/>
            <a:ext cx="2294570" cy="990837"/>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2E7F16F2-142C-4585-8F50-992D983706D6}"/>
              </a:ext>
            </a:extLst>
          </p:cNvPr>
          <p:cNvSpPr txBox="1"/>
          <p:nvPr/>
        </p:nvSpPr>
        <p:spPr>
          <a:xfrm>
            <a:off x="3730450" y="4377562"/>
            <a:ext cx="5947996" cy="215444"/>
          </a:xfrm>
          <a:prstGeom prst="rect">
            <a:avLst/>
          </a:prstGeom>
          <a:noFill/>
        </p:spPr>
        <p:txBody>
          <a:bodyPr wrap="square">
            <a:spAutoFit/>
          </a:bodyPr>
          <a:lstStyle/>
          <a:p>
            <a:r>
              <a:rPr lang="en-US" altLang="ja-JP" sz="800" dirty="0"/>
              <a:t>※</a:t>
            </a:r>
            <a:r>
              <a:rPr lang="ja-JP" altLang="en-US" sz="800" dirty="0"/>
              <a:t>国土交通省北海道開発</a:t>
            </a:r>
            <a:r>
              <a:rPr lang="en-US" altLang="ja-JP" sz="800" dirty="0"/>
              <a:t>HP</a:t>
            </a:r>
            <a:r>
              <a:rPr lang="ja-JP" altLang="en-US" sz="800" dirty="0"/>
              <a:t>　</a:t>
            </a:r>
            <a:r>
              <a:rPr lang="en-US" altLang="ja-JP" sz="800" dirty="0"/>
              <a:t>https://www.hkd.mlit.go.jp/ob/tisui/tisuijigyou/yougosyu/ctll1r0000004oi7.html</a:t>
            </a:r>
            <a:r>
              <a:rPr lang="ja-JP" altLang="en-US" sz="800" dirty="0"/>
              <a:t>　</a:t>
            </a:r>
          </a:p>
        </p:txBody>
      </p:sp>
      <p:graphicFrame>
        <p:nvGraphicFramePr>
          <p:cNvPr id="17" name="グラフ 16">
            <a:extLst>
              <a:ext uri="{FF2B5EF4-FFF2-40B4-BE49-F238E27FC236}">
                <a16:creationId xmlns:a16="http://schemas.microsoft.com/office/drawing/2014/main" id="{62085038-4F83-476D-B51C-4F2843C3AD32}"/>
              </a:ext>
            </a:extLst>
          </p:cNvPr>
          <p:cNvGraphicFramePr>
            <a:graphicFrameLocks/>
          </p:cNvGraphicFramePr>
          <p:nvPr>
            <p:extLst>
              <p:ext uri="{D42A27DB-BD31-4B8C-83A1-F6EECF244321}">
                <p14:modId xmlns:p14="http://schemas.microsoft.com/office/powerpoint/2010/main" val="3482745175"/>
              </p:ext>
            </p:extLst>
          </p:nvPr>
        </p:nvGraphicFramePr>
        <p:xfrm>
          <a:off x="748764" y="4837508"/>
          <a:ext cx="3366120" cy="1656201"/>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a:extLst>
              <a:ext uri="{FF2B5EF4-FFF2-40B4-BE49-F238E27FC236}">
                <a16:creationId xmlns:a16="http://schemas.microsoft.com/office/drawing/2014/main" id="{5B53D3BB-B0B2-4462-A9AA-AE5E6F6E8F82}"/>
              </a:ext>
            </a:extLst>
          </p:cNvPr>
          <p:cNvSpPr txBox="1"/>
          <p:nvPr/>
        </p:nvSpPr>
        <p:spPr>
          <a:xfrm>
            <a:off x="1328174" y="4639737"/>
            <a:ext cx="2556194" cy="461665"/>
          </a:xfrm>
          <a:prstGeom prst="rect">
            <a:avLst/>
          </a:prstGeom>
          <a:noFill/>
          <a:ln>
            <a:noFill/>
          </a:ln>
        </p:spPr>
        <p:txBody>
          <a:bodyPr wrap="square" rtlCol="0">
            <a:spAutoFit/>
          </a:bodyPr>
          <a:lstStyle/>
          <a:p>
            <a:pPr algn="just"/>
            <a:r>
              <a:rPr lang="ja-JP" altLang="en-US" sz="1200" u="sng" kern="100" dirty="0"/>
              <a:t>伏越し管の点検調査状況（</a:t>
            </a:r>
            <a:r>
              <a:rPr lang="en-US" altLang="ja-JP" sz="1200" u="sng" kern="100" dirty="0"/>
              <a:t>R4</a:t>
            </a:r>
            <a:r>
              <a:rPr lang="ja-JP" altLang="en-US" sz="1200" u="sng" kern="100" dirty="0"/>
              <a:t>末）</a:t>
            </a:r>
            <a:endParaRPr lang="en-US" altLang="ja-JP" sz="1200" u="sng" kern="100" dirty="0"/>
          </a:p>
          <a:p>
            <a:pPr algn="just"/>
            <a:endParaRPr lang="en-US" altLang="ja-JP" sz="1200" kern="100" dirty="0">
              <a:effectLst/>
            </a:endParaRPr>
          </a:p>
        </p:txBody>
      </p:sp>
      <p:sp>
        <p:nvSpPr>
          <p:cNvPr id="21" name="吹き出し: 四角形 20">
            <a:extLst>
              <a:ext uri="{FF2B5EF4-FFF2-40B4-BE49-F238E27FC236}">
                <a16:creationId xmlns:a16="http://schemas.microsoft.com/office/drawing/2014/main" id="{D6AE666E-4B96-4358-B4A9-7EC4004DC8B4}"/>
              </a:ext>
            </a:extLst>
          </p:cNvPr>
          <p:cNvSpPr/>
          <p:nvPr/>
        </p:nvSpPr>
        <p:spPr>
          <a:xfrm>
            <a:off x="502663" y="6281414"/>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u="sng" dirty="0">
                <a:solidFill>
                  <a:schemeClr val="tx1"/>
                </a:solidFill>
                <a:latin typeface="+mn-ea"/>
              </a:rPr>
              <a:t>未点検箇所は</a:t>
            </a:r>
            <a:r>
              <a:rPr lang="en-US" altLang="ja-JP" sz="1050" u="sng" dirty="0">
                <a:solidFill>
                  <a:schemeClr val="tx1"/>
                </a:solidFill>
                <a:latin typeface="+mn-ea"/>
              </a:rPr>
              <a:t>9</a:t>
            </a:r>
            <a:r>
              <a:rPr lang="ja-JP" altLang="en-US" sz="1050" u="sng" dirty="0">
                <a:solidFill>
                  <a:schemeClr val="tx1"/>
                </a:solidFill>
                <a:latin typeface="+mn-ea"/>
              </a:rPr>
              <a:t>箇所は何れも</a:t>
            </a:r>
            <a:r>
              <a:rPr lang="en-US" altLang="ja-JP" sz="1050" u="sng" dirty="0">
                <a:solidFill>
                  <a:schemeClr val="tx1"/>
                </a:solidFill>
                <a:latin typeface="+mn-ea"/>
              </a:rPr>
              <a:t>R6</a:t>
            </a:r>
            <a:r>
              <a:rPr lang="ja-JP" altLang="en-US" sz="1050" u="sng" dirty="0">
                <a:solidFill>
                  <a:schemeClr val="tx1"/>
                </a:solidFill>
                <a:latin typeface="+mn-ea"/>
              </a:rPr>
              <a:t>年度に調査委託を発注予定</a:t>
            </a:r>
          </a:p>
        </p:txBody>
      </p:sp>
      <p:graphicFrame>
        <p:nvGraphicFramePr>
          <p:cNvPr id="27" name="グラフ 26">
            <a:extLst>
              <a:ext uri="{FF2B5EF4-FFF2-40B4-BE49-F238E27FC236}">
                <a16:creationId xmlns:a16="http://schemas.microsoft.com/office/drawing/2014/main" id="{B5B3DFF4-A1C7-4E09-BAAB-C46BB25EA2FE}"/>
              </a:ext>
            </a:extLst>
          </p:cNvPr>
          <p:cNvGraphicFramePr>
            <a:graphicFrameLocks/>
          </p:cNvGraphicFramePr>
          <p:nvPr/>
        </p:nvGraphicFramePr>
        <p:xfrm>
          <a:off x="4940394" y="4837509"/>
          <a:ext cx="3035553" cy="1710404"/>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27">
            <a:extLst>
              <a:ext uri="{FF2B5EF4-FFF2-40B4-BE49-F238E27FC236}">
                <a16:creationId xmlns:a16="http://schemas.microsoft.com/office/drawing/2014/main" id="{9F048F6A-9ABF-48F5-8064-2A8FEC234ED1}"/>
              </a:ext>
            </a:extLst>
          </p:cNvPr>
          <p:cNvSpPr txBox="1"/>
          <p:nvPr/>
        </p:nvSpPr>
        <p:spPr>
          <a:xfrm>
            <a:off x="5298776" y="4651249"/>
            <a:ext cx="2556194" cy="276999"/>
          </a:xfrm>
          <a:prstGeom prst="rect">
            <a:avLst/>
          </a:prstGeom>
          <a:noFill/>
          <a:ln>
            <a:noFill/>
          </a:ln>
        </p:spPr>
        <p:txBody>
          <a:bodyPr wrap="square" rtlCol="0">
            <a:spAutoFit/>
          </a:bodyPr>
          <a:lstStyle/>
          <a:p>
            <a:pPr algn="just"/>
            <a:r>
              <a:rPr lang="ja-JP" altLang="en-US" sz="1200" u="sng" kern="100" dirty="0">
                <a:effectLst/>
              </a:rPr>
              <a:t>点検済</a:t>
            </a:r>
            <a:r>
              <a:rPr lang="en-US" altLang="ja-JP" sz="1200" u="sng" kern="100" dirty="0">
                <a:effectLst/>
              </a:rPr>
              <a:t>15</a:t>
            </a:r>
            <a:r>
              <a:rPr lang="ja-JP" altLang="en-US" sz="1200" u="sng" kern="100" dirty="0">
                <a:effectLst/>
              </a:rPr>
              <a:t>箇所の緊急度判定結果</a:t>
            </a:r>
            <a:endParaRPr lang="en-US" altLang="ja-JP" sz="1200" u="sng" kern="100" dirty="0">
              <a:effectLst/>
            </a:endParaRPr>
          </a:p>
        </p:txBody>
      </p:sp>
      <p:sp>
        <p:nvSpPr>
          <p:cNvPr id="29" name="吹き出し: 四角形 28">
            <a:extLst>
              <a:ext uri="{FF2B5EF4-FFF2-40B4-BE49-F238E27FC236}">
                <a16:creationId xmlns:a16="http://schemas.microsoft.com/office/drawing/2014/main" id="{639D2636-D83B-411A-82AB-F05A13A92407}"/>
              </a:ext>
            </a:extLst>
          </p:cNvPr>
          <p:cNvSpPr/>
          <p:nvPr/>
        </p:nvSpPr>
        <p:spPr>
          <a:xfrm>
            <a:off x="7481311" y="4970824"/>
            <a:ext cx="598867" cy="350169"/>
          </a:xfrm>
          <a:prstGeom prst="wedgeRectCallout">
            <a:avLst>
              <a:gd name="adj1" fmla="val -169221"/>
              <a:gd name="adj2" fmla="val 694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健全</a:t>
            </a:r>
            <a:endParaRPr lang="en-US" altLang="ja-JP" sz="1050" dirty="0">
              <a:solidFill>
                <a:schemeClr val="tx1"/>
              </a:solidFill>
              <a:latin typeface="+mn-ea"/>
            </a:endParaRPr>
          </a:p>
          <a:p>
            <a:pPr algn="ctr"/>
            <a:r>
              <a:rPr lang="en-US" altLang="ja-JP" sz="1050" dirty="0">
                <a:solidFill>
                  <a:schemeClr val="tx1"/>
                </a:solidFill>
                <a:latin typeface="+mn-ea"/>
              </a:rPr>
              <a:t>3</a:t>
            </a:r>
            <a:r>
              <a:rPr kumimoji="1" lang="ja-JP" altLang="en-US" sz="1050" dirty="0">
                <a:solidFill>
                  <a:schemeClr val="tx1"/>
                </a:solidFill>
                <a:latin typeface="+mn-ea"/>
              </a:rPr>
              <a:t>箇所</a:t>
            </a:r>
          </a:p>
        </p:txBody>
      </p:sp>
      <p:sp>
        <p:nvSpPr>
          <p:cNvPr id="34" name="吹き出し: 四角形 33">
            <a:extLst>
              <a:ext uri="{FF2B5EF4-FFF2-40B4-BE49-F238E27FC236}">
                <a16:creationId xmlns:a16="http://schemas.microsoft.com/office/drawing/2014/main" id="{CF84FB47-8A03-40CA-ADA8-C46EE7D9613D}"/>
              </a:ext>
            </a:extLst>
          </p:cNvPr>
          <p:cNvSpPr/>
          <p:nvPr/>
        </p:nvSpPr>
        <p:spPr>
          <a:xfrm>
            <a:off x="7528820" y="5650916"/>
            <a:ext cx="735159" cy="350169"/>
          </a:xfrm>
          <a:prstGeom prst="wedgeRectCallout">
            <a:avLst>
              <a:gd name="adj1" fmla="val -146704"/>
              <a:gd name="adj2" fmla="val 447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Ⅱ</a:t>
            </a:r>
          </a:p>
          <a:p>
            <a:pPr algn="ctr"/>
            <a:r>
              <a:rPr kumimoji="1" lang="en-US" altLang="ja-JP" sz="1050" dirty="0">
                <a:solidFill>
                  <a:schemeClr val="tx1"/>
                </a:solidFill>
                <a:latin typeface="+mn-ea"/>
              </a:rPr>
              <a:t>4</a:t>
            </a:r>
            <a:r>
              <a:rPr kumimoji="1" lang="ja-JP" altLang="en-US" sz="1050" dirty="0">
                <a:solidFill>
                  <a:schemeClr val="tx1"/>
                </a:solidFill>
                <a:latin typeface="+mn-ea"/>
              </a:rPr>
              <a:t>箇所</a:t>
            </a:r>
          </a:p>
        </p:txBody>
      </p:sp>
      <p:sp>
        <p:nvSpPr>
          <p:cNvPr id="35" name="吹き出し: 四角形 34">
            <a:extLst>
              <a:ext uri="{FF2B5EF4-FFF2-40B4-BE49-F238E27FC236}">
                <a16:creationId xmlns:a16="http://schemas.microsoft.com/office/drawing/2014/main" id="{B5EB5588-DE81-409B-B769-BEB3B660AC12}"/>
              </a:ext>
            </a:extLst>
          </p:cNvPr>
          <p:cNvSpPr/>
          <p:nvPr/>
        </p:nvSpPr>
        <p:spPr>
          <a:xfrm>
            <a:off x="4999342" y="5038626"/>
            <a:ext cx="744357" cy="350169"/>
          </a:xfrm>
          <a:prstGeom prst="wedgeRectCallout">
            <a:avLst>
              <a:gd name="adj1" fmla="val 101884"/>
              <a:gd name="adj2" fmla="val 11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Ⅲ</a:t>
            </a:r>
          </a:p>
          <a:p>
            <a:pPr algn="ctr"/>
            <a:r>
              <a:rPr kumimoji="1" lang="en-US" altLang="ja-JP" sz="1050" dirty="0">
                <a:solidFill>
                  <a:schemeClr val="tx1"/>
                </a:solidFill>
                <a:latin typeface="+mn-ea"/>
              </a:rPr>
              <a:t>8</a:t>
            </a:r>
            <a:r>
              <a:rPr kumimoji="1" lang="ja-JP" altLang="en-US" sz="1050" dirty="0">
                <a:solidFill>
                  <a:schemeClr val="tx1"/>
                </a:solidFill>
                <a:latin typeface="+mn-ea"/>
              </a:rPr>
              <a:t>箇所</a:t>
            </a:r>
          </a:p>
        </p:txBody>
      </p:sp>
      <p:sp>
        <p:nvSpPr>
          <p:cNvPr id="36" name="吹き出し: 四角形 35">
            <a:extLst>
              <a:ext uri="{FF2B5EF4-FFF2-40B4-BE49-F238E27FC236}">
                <a16:creationId xmlns:a16="http://schemas.microsoft.com/office/drawing/2014/main" id="{F6A461AD-A915-43A2-8E99-C077BADA5A08}"/>
              </a:ext>
            </a:extLst>
          </p:cNvPr>
          <p:cNvSpPr/>
          <p:nvPr/>
        </p:nvSpPr>
        <p:spPr>
          <a:xfrm>
            <a:off x="4805695" y="6338873"/>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u="sng" dirty="0">
                <a:solidFill>
                  <a:schemeClr val="tx1"/>
                </a:solidFill>
                <a:latin typeface="+mn-ea"/>
              </a:rPr>
              <a:t>緊急度</a:t>
            </a:r>
            <a:r>
              <a:rPr lang="en-US" altLang="ja-JP" sz="1050" u="sng" dirty="0">
                <a:solidFill>
                  <a:schemeClr val="tx1"/>
                </a:solidFill>
                <a:latin typeface="+mn-ea"/>
              </a:rPr>
              <a:t>Ⅱ</a:t>
            </a:r>
            <a:r>
              <a:rPr lang="ja-JP" altLang="en-US" sz="1050" u="sng" dirty="0">
                <a:solidFill>
                  <a:schemeClr val="tx1"/>
                </a:solidFill>
                <a:latin typeface="+mn-ea"/>
              </a:rPr>
              <a:t>の４箇所については、いずれも腐食は無く、部分</a:t>
            </a:r>
            <a:endParaRPr lang="en-US" altLang="ja-JP" sz="1050" u="sng" dirty="0">
              <a:solidFill>
                <a:schemeClr val="tx1"/>
              </a:solidFill>
              <a:latin typeface="+mn-ea"/>
            </a:endParaRPr>
          </a:p>
          <a:p>
            <a:r>
              <a:rPr lang="ja-JP" altLang="en-US" sz="1050" u="sng" dirty="0">
                <a:solidFill>
                  <a:schemeClr val="tx1"/>
                </a:solidFill>
                <a:latin typeface="+mn-ea"/>
              </a:rPr>
              <a:t>　的な浸入水等による判定であった</a:t>
            </a:r>
          </a:p>
        </p:txBody>
      </p:sp>
      <p:graphicFrame>
        <p:nvGraphicFramePr>
          <p:cNvPr id="20" name="グラフ 19">
            <a:extLst>
              <a:ext uri="{FF2B5EF4-FFF2-40B4-BE49-F238E27FC236}">
                <a16:creationId xmlns:a16="http://schemas.microsoft.com/office/drawing/2014/main" id="{035B6074-49C4-4643-BC90-044C00C76E2B}"/>
              </a:ext>
            </a:extLst>
          </p:cNvPr>
          <p:cNvGraphicFramePr>
            <a:graphicFrameLocks/>
          </p:cNvGraphicFramePr>
          <p:nvPr>
            <p:extLst>
              <p:ext uri="{D42A27DB-BD31-4B8C-83A1-F6EECF244321}">
                <p14:modId xmlns:p14="http://schemas.microsoft.com/office/powerpoint/2010/main" val="245526167"/>
              </p:ext>
            </p:extLst>
          </p:nvPr>
        </p:nvGraphicFramePr>
        <p:xfrm>
          <a:off x="748764" y="1668778"/>
          <a:ext cx="3175281" cy="1769443"/>
        </p:xfrm>
        <a:graphic>
          <a:graphicData uri="http://schemas.openxmlformats.org/drawingml/2006/chart">
            <c:chart xmlns:c="http://schemas.openxmlformats.org/drawingml/2006/chart" xmlns:r="http://schemas.openxmlformats.org/officeDocument/2006/relationships" r:id="rId5"/>
          </a:graphicData>
        </a:graphic>
      </p:graphicFrame>
      <p:sp>
        <p:nvSpPr>
          <p:cNvPr id="25" name="吹き出し: 四角形 24">
            <a:extLst>
              <a:ext uri="{FF2B5EF4-FFF2-40B4-BE49-F238E27FC236}">
                <a16:creationId xmlns:a16="http://schemas.microsoft.com/office/drawing/2014/main" id="{5D54C931-A6E1-4464-AA29-FCDD88AC26C3}"/>
              </a:ext>
            </a:extLst>
          </p:cNvPr>
          <p:cNvSpPr/>
          <p:nvPr/>
        </p:nvSpPr>
        <p:spPr>
          <a:xfrm>
            <a:off x="528015" y="2861199"/>
            <a:ext cx="812687" cy="350169"/>
          </a:xfrm>
          <a:prstGeom prst="wedgeRectCallout">
            <a:avLst>
              <a:gd name="adj1" fmla="val 123886"/>
              <a:gd name="adj2" fmla="val -7024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bg1"/>
                </a:solidFill>
                <a:latin typeface="+mn-ea"/>
              </a:rPr>
              <a:t>緊急度</a:t>
            </a:r>
            <a:r>
              <a:rPr lang="en-US" altLang="ja-JP" sz="1050" dirty="0">
                <a:solidFill>
                  <a:schemeClr val="bg1"/>
                </a:solidFill>
                <a:latin typeface="+mn-ea"/>
              </a:rPr>
              <a:t>Ⅲ</a:t>
            </a:r>
            <a:endParaRPr kumimoji="1" lang="en-US" altLang="ja-JP" sz="1050" dirty="0">
              <a:solidFill>
                <a:schemeClr val="bg1"/>
              </a:solidFill>
              <a:latin typeface="+mn-ea"/>
            </a:endParaRPr>
          </a:p>
          <a:p>
            <a:pPr algn="ctr"/>
            <a:r>
              <a:rPr lang="en-US" altLang="ja-JP" sz="1050" dirty="0">
                <a:solidFill>
                  <a:schemeClr val="bg1"/>
                </a:solidFill>
                <a:latin typeface="+mn-ea"/>
              </a:rPr>
              <a:t>364.5</a:t>
            </a:r>
            <a:r>
              <a:rPr kumimoji="1" lang="ja-JP" altLang="en-US" sz="1050" dirty="0">
                <a:solidFill>
                  <a:schemeClr val="bg1"/>
                </a:solidFill>
                <a:latin typeface="+mn-ea"/>
              </a:rPr>
              <a:t>㎞</a:t>
            </a:r>
          </a:p>
        </p:txBody>
      </p:sp>
      <p:sp>
        <p:nvSpPr>
          <p:cNvPr id="26" name="吹き出し: 四角形 25">
            <a:extLst>
              <a:ext uri="{FF2B5EF4-FFF2-40B4-BE49-F238E27FC236}">
                <a16:creationId xmlns:a16="http://schemas.microsoft.com/office/drawing/2014/main" id="{930AC484-E9A3-4CAF-B0E8-0D7B9B7CA22D}"/>
              </a:ext>
            </a:extLst>
          </p:cNvPr>
          <p:cNvSpPr/>
          <p:nvPr/>
        </p:nvSpPr>
        <p:spPr>
          <a:xfrm>
            <a:off x="610571" y="1925548"/>
            <a:ext cx="598867" cy="350169"/>
          </a:xfrm>
          <a:prstGeom prst="wedgeRectCallout">
            <a:avLst>
              <a:gd name="adj1" fmla="val 198021"/>
              <a:gd name="adj2" fmla="val -93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n-ea"/>
              </a:rPr>
              <a:t>健全</a:t>
            </a:r>
            <a:r>
              <a:rPr lang="en-US" altLang="ja-JP" sz="1050" dirty="0">
                <a:solidFill>
                  <a:schemeClr val="tx1"/>
                </a:solidFill>
                <a:latin typeface="+mn-ea"/>
              </a:rPr>
              <a:t>58</a:t>
            </a:r>
            <a:r>
              <a:rPr kumimoji="1" lang="en-US" altLang="ja-JP" sz="1050" dirty="0">
                <a:solidFill>
                  <a:schemeClr val="tx1"/>
                </a:solidFill>
                <a:latin typeface="+mn-ea"/>
              </a:rPr>
              <a:t>.0</a:t>
            </a:r>
            <a:r>
              <a:rPr kumimoji="1" lang="ja-JP" altLang="en-US" sz="1050" dirty="0">
                <a:solidFill>
                  <a:schemeClr val="tx1"/>
                </a:solidFill>
                <a:latin typeface="+mn-ea"/>
              </a:rPr>
              <a:t>㎞</a:t>
            </a:r>
          </a:p>
        </p:txBody>
      </p:sp>
      <p:sp>
        <p:nvSpPr>
          <p:cNvPr id="32" name="テキスト ボックス 31">
            <a:extLst>
              <a:ext uri="{FF2B5EF4-FFF2-40B4-BE49-F238E27FC236}">
                <a16:creationId xmlns:a16="http://schemas.microsoft.com/office/drawing/2014/main" id="{3EC61CCE-92F0-4265-A403-CC8EB3621A8C}"/>
              </a:ext>
            </a:extLst>
          </p:cNvPr>
          <p:cNvSpPr txBox="1"/>
          <p:nvPr/>
        </p:nvSpPr>
        <p:spPr>
          <a:xfrm>
            <a:off x="1896229" y="1577193"/>
            <a:ext cx="897671" cy="230832"/>
          </a:xfrm>
          <a:prstGeom prst="rect">
            <a:avLst/>
          </a:prstGeom>
          <a:noFill/>
        </p:spPr>
        <p:txBody>
          <a:bodyPr wrap="square" rtlCol="0">
            <a:spAutoFit/>
          </a:bodyPr>
          <a:lstStyle/>
          <a:p>
            <a:r>
              <a:rPr kumimoji="1" lang="en-US" altLang="ja-JP" sz="900" dirty="0"/>
              <a:t>R4</a:t>
            </a:r>
            <a:r>
              <a:rPr kumimoji="1" lang="ja-JP" altLang="en-US" sz="900" dirty="0"/>
              <a:t>年度末時点</a:t>
            </a:r>
          </a:p>
        </p:txBody>
      </p:sp>
      <p:sp>
        <p:nvSpPr>
          <p:cNvPr id="33" name="テキスト ボックス 32">
            <a:extLst>
              <a:ext uri="{FF2B5EF4-FFF2-40B4-BE49-F238E27FC236}">
                <a16:creationId xmlns:a16="http://schemas.microsoft.com/office/drawing/2014/main" id="{0BC629FD-D26C-4DD8-AD10-21A2EE714770}"/>
              </a:ext>
            </a:extLst>
          </p:cNvPr>
          <p:cNvSpPr txBox="1"/>
          <p:nvPr/>
        </p:nvSpPr>
        <p:spPr>
          <a:xfrm>
            <a:off x="2111800" y="2670426"/>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7" name="テキスト ボックス 36">
            <a:extLst>
              <a:ext uri="{FF2B5EF4-FFF2-40B4-BE49-F238E27FC236}">
                <a16:creationId xmlns:a16="http://schemas.microsoft.com/office/drawing/2014/main" id="{9C7D2CFA-4DB9-4BA2-83AC-9DF765FA971F}"/>
              </a:ext>
            </a:extLst>
          </p:cNvPr>
          <p:cNvSpPr txBox="1"/>
          <p:nvPr/>
        </p:nvSpPr>
        <p:spPr>
          <a:xfrm>
            <a:off x="225052" y="1292893"/>
            <a:ext cx="3609151" cy="276999"/>
          </a:xfrm>
          <a:prstGeom prst="rect">
            <a:avLst/>
          </a:prstGeom>
          <a:noFill/>
        </p:spPr>
        <p:txBody>
          <a:bodyPr wrap="square" rtlCol="0">
            <a:spAutoFit/>
          </a:bodyPr>
          <a:lstStyle/>
          <a:p>
            <a:r>
              <a:rPr kumimoji="1" lang="en-US" altLang="ja-JP" sz="1200" dirty="0"/>
              <a:t>【</a:t>
            </a:r>
            <a:r>
              <a:rPr kumimoji="1" lang="ja-JP" altLang="en-US" sz="1200" dirty="0"/>
              <a:t>管渠緊急度判定結果：</a:t>
            </a:r>
            <a:r>
              <a:rPr lang="ja-JP" altLang="en-US" sz="1200" dirty="0"/>
              <a:t>調査対象</a:t>
            </a:r>
            <a:r>
              <a:rPr kumimoji="1" lang="ja-JP" altLang="en-US" sz="1200" dirty="0"/>
              <a:t>延長</a:t>
            </a:r>
            <a:r>
              <a:rPr lang="en-US" altLang="ja-JP" sz="1200" dirty="0"/>
              <a:t>481.3</a:t>
            </a:r>
            <a:r>
              <a:rPr kumimoji="1" lang="ja-JP" altLang="en-US" sz="1200" dirty="0"/>
              <a:t>㎞</a:t>
            </a:r>
            <a:r>
              <a:rPr kumimoji="1" lang="en-US" altLang="ja-JP" sz="1200" baseline="30000" dirty="0"/>
              <a:t>※</a:t>
            </a:r>
            <a:r>
              <a:rPr kumimoji="1" lang="en-US" altLang="ja-JP" sz="1200" dirty="0"/>
              <a:t>】</a:t>
            </a:r>
          </a:p>
        </p:txBody>
      </p:sp>
      <p:graphicFrame>
        <p:nvGraphicFramePr>
          <p:cNvPr id="38" name="表 37">
            <a:extLst>
              <a:ext uri="{FF2B5EF4-FFF2-40B4-BE49-F238E27FC236}">
                <a16:creationId xmlns:a16="http://schemas.microsoft.com/office/drawing/2014/main" id="{CECFD623-BC49-4F57-B13F-50DA74BC16DB}"/>
              </a:ext>
            </a:extLst>
          </p:cNvPr>
          <p:cNvGraphicFramePr>
            <a:graphicFrameLocks noGrp="1"/>
          </p:cNvGraphicFramePr>
          <p:nvPr/>
        </p:nvGraphicFramePr>
        <p:xfrm>
          <a:off x="4435328" y="1839585"/>
          <a:ext cx="4292950" cy="1008111"/>
        </p:xfrm>
        <a:graphic>
          <a:graphicData uri="http://schemas.openxmlformats.org/drawingml/2006/table">
            <a:tbl>
              <a:tblPr>
                <a:tableStyleId>{5C22544A-7EE6-4342-B048-85BDC9FD1C3A}</a:tableStyleId>
              </a:tblPr>
              <a:tblGrid>
                <a:gridCol w="858552">
                  <a:extLst>
                    <a:ext uri="{9D8B030D-6E8A-4147-A177-3AD203B41FA5}">
                      <a16:colId xmlns:a16="http://schemas.microsoft.com/office/drawing/2014/main" val="239149618"/>
                    </a:ext>
                  </a:extLst>
                </a:gridCol>
                <a:gridCol w="870451">
                  <a:extLst>
                    <a:ext uri="{9D8B030D-6E8A-4147-A177-3AD203B41FA5}">
                      <a16:colId xmlns:a16="http://schemas.microsoft.com/office/drawing/2014/main" val="640931907"/>
                    </a:ext>
                  </a:extLst>
                </a:gridCol>
                <a:gridCol w="2563947">
                  <a:extLst>
                    <a:ext uri="{9D8B030D-6E8A-4147-A177-3AD203B41FA5}">
                      <a16:colId xmlns:a16="http://schemas.microsoft.com/office/drawing/2014/main" val="3869115142"/>
                    </a:ext>
                  </a:extLst>
                </a:gridCol>
              </a:tblGrid>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Ⅰ</a:t>
                      </a:r>
                      <a:endParaRPr lang="ja-JP" altLang="en-US"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ctr" fontAlgn="ctr"/>
                      <a:r>
                        <a:rPr lang="ja-JP" altLang="en-US" sz="900" u="none" strike="noStrike" dirty="0">
                          <a:solidFill>
                            <a:schemeClr val="bg1"/>
                          </a:solidFill>
                          <a:effectLst/>
                          <a:latin typeface="+mj-ea"/>
                          <a:ea typeface="+mj-ea"/>
                        </a:rPr>
                        <a:t>重度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l" fontAlgn="ctr"/>
                      <a:r>
                        <a:rPr lang="ja-JP" altLang="en-US" sz="900" b="0" i="0" u="none" strike="noStrike" dirty="0">
                          <a:solidFill>
                            <a:schemeClr val="bg1"/>
                          </a:solidFill>
                          <a:effectLst/>
                          <a:latin typeface="+mn-lt"/>
                          <a:ea typeface="+mj-ea"/>
                        </a:rPr>
                        <a:t>速やかに措置が必要</a:t>
                      </a:r>
                      <a:endParaRPr lang="en-US" altLang="ja-JP" sz="900" b="0" i="0" u="none" strike="noStrike" dirty="0">
                        <a:solidFill>
                          <a:schemeClr val="bg1"/>
                        </a:solidFill>
                        <a:effectLst/>
                        <a:latin typeface="+mn-lt"/>
                        <a:ea typeface="+mj-ea"/>
                      </a:endParaRPr>
                    </a:p>
                  </a:txBody>
                  <a:tcPr marL="72000" marR="72000" marT="0" marB="0" anchor="ctr">
                    <a:solidFill>
                      <a:srgbClr val="FF0000"/>
                    </a:solidFill>
                  </a:tcPr>
                </a:tc>
                <a:extLst>
                  <a:ext uri="{0D108BD9-81ED-4DB2-BD59-A6C34878D82A}">
                    <a16:rowId xmlns:a16="http://schemas.microsoft.com/office/drawing/2014/main" val="381629413"/>
                  </a:ext>
                </a:extLst>
              </a:tr>
              <a:tr h="336037">
                <a:tc>
                  <a:txBody>
                    <a:bodyPr/>
                    <a:lstStyle/>
                    <a:p>
                      <a:pPr algn="l" fontAlgn="ctr"/>
                      <a:r>
                        <a:rPr lang="ja-JP" altLang="en-US" sz="1000" b="0" i="0" u="none" strike="noStrike" dirty="0">
                          <a:solidFill>
                            <a:schemeClr val="tx1">
                              <a:lumMod val="65000"/>
                              <a:lumOff val="35000"/>
                            </a:schemeClr>
                          </a:solidFill>
                          <a:effectLst/>
                          <a:latin typeface="+mj-ea"/>
                          <a:ea typeface="+mj-ea"/>
                        </a:rPr>
                        <a:t>緊急度</a:t>
                      </a:r>
                      <a:r>
                        <a:rPr lang="en-US" altLang="ja-JP" sz="1000" b="0" i="0" u="none" strike="noStrike" dirty="0">
                          <a:solidFill>
                            <a:schemeClr val="tx1">
                              <a:lumMod val="65000"/>
                              <a:lumOff val="35000"/>
                            </a:schemeClr>
                          </a:solidFill>
                          <a:effectLst/>
                          <a:latin typeface="+mj-ea"/>
                          <a:ea typeface="+mj-ea"/>
                        </a:rPr>
                        <a:t>Ⅱ</a:t>
                      </a:r>
                      <a:endParaRPr lang="ja-JP" altLang="en-US"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ctr" fontAlgn="ctr"/>
                      <a:r>
                        <a:rPr lang="ja-JP" altLang="en-US" sz="900" u="none" strike="noStrike" dirty="0">
                          <a:solidFill>
                            <a:schemeClr val="tx1">
                              <a:lumMod val="65000"/>
                              <a:lumOff val="35000"/>
                            </a:schemeClr>
                          </a:solidFill>
                          <a:effectLst/>
                          <a:latin typeface="+mj-ea"/>
                          <a:ea typeface="+mj-ea"/>
                        </a:rPr>
                        <a:t>中度</a:t>
                      </a:r>
                      <a:r>
                        <a:rPr lang="en-US" altLang="ja-JP" sz="1000" u="none" strike="noStrike" dirty="0">
                          <a:solidFill>
                            <a:schemeClr val="tx1">
                              <a:lumMod val="65000"/>
                              <a:lumOff val="35000"/>
                            </a:schemeClr>
                          </a:solidFill>
                          <a:effectLst/>
                          <a:latin typeface="+mj-ea"/>
                          <a:ea typeface="+mj-ea"/>
                        </a:rPr>
                        <a:t> </a:t>
                      </a:r>
                      <a:endParaRPr lang="en-US" altLang="ja-JP"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l" fontAlgn="ctr"/>
                      <a:r>
                        <a:rPr lang="ja-JP" altLang="en-US" sz="900" b="0" i="0" u="none" strike="noStrike" dirty="0">
                          <a:solidFill>
                            <a:schemeClr val="tx1">
                              <a:lumMod val="65000"/>
                              <a:lumOff val="35000"/>
                            </a:schemeClr>
                          </a:solidFill>
                          <a:effectLst/>
                          <a:latin typeface="+mn-lt"/>
                          <a:ea typeface="+mj-ea"/>
                        </a:rPr>
                        <a:t>簡易な対応により措置を</a:t>
                      </a:r>
                      <a:r>
                        <a:rPr lang="en-US" altLang="ja-JP" sz="900" b="0" i="0" u="none" strike="noStrike" dirty="0">
                          <a:solidFill>
                            <a:schemeClr val="tx1">
                              <a:lumMod val="65000"/>
                              <a:lumOff val="35000"/>
                            </a:schemeClr>
                          </a:solidFill>
                          <a:effectLst/>
                          <a:latin typeface="+mn-lt"/>
                          <a:ea typeface="+mj-ea"/>
                        </a:rPr>
                        <a:t>5</a:t>
                      </a:r>
                      <a:r>
                        <a:rPr lang="ja-JP" altLang="en-US" sz="900" b="0" i="0" u="none" strike="noStrike" dirty="0">
                          <a:solidFill>
                            <a:schemeClr val="tx1">
                              <a:lumMod val="65000"/>
                              <a:lumOff val="35000"/>
                            </a:schemeClr>
                          </a:solidFill>
                          <a:effectLst/>
                          <a:latin typeface="+mn-lt"/>
                          <a:ea typeface="+mj-ea"/>
                        </a:rPr>
                        <a:t>年未満まで延長できる</a:t>
                      </a:r>
                      <a:endParaRPr lang="en-US" altLang="ja-JP" sz="900" b="0" i="0" u="none" strike="noStrike" dirty="0">
                        <a:solidFill>
                          <a:schemeClr val="tx1">
                            <a:lumMod val="65000"/>
                            <a:lumOff val="35000"/>
                          </a:schemeClr>
                        </a:solidFill>
                        <a:effectLst/>
                        <a:latin typeface="+mn-lt"/>
                        <a:ea typeface="+mj-ea"/>
                      </a:endParaRPr>
                    </a:p>
                  </a:txBody>
                  <a:tcPr marL="72000" marR="72000" marT="0" marB="0" anchor="ctr">
                    <a:solidFill>
                      <a:srgbClr val="FFFF00"/>
                    </a:solidFill>
                  </a:tcPr>
                </a:tc>
                <a:extLst>
                  <a:ext uri="{0D108BD9-81ED-4DB2-BD59-A6C34878D82A}">
                    <a16:rowId xmlns:a16="http://schemas.microsoft.com/office/drawing/2014/main" val="2771117208"/>
                  </a:ext>
                </a:extLst>
              </a:tr>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Ⅲ</a:t>
                      </a:r>
                      <a:endParaRPr lang="ja-JP" altLang="en-US"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ctr" fontAlgn="ctr"/>
                      <a:r>
                        <a:rPr lang="ja-JP" altLang="en-US" sz="900" u="none" strike="noStrike" dirty="0">
                          <a:solidFill>
                            <a:schemeClr val="bg1"/>
                          </a:solidFill>
                          <a:effectLst/>
                          <a:latin typeface="+mj-ea"/>
                          <a:ea typeface="+mj-ea"/>
                        </a:rPr>
                        <a:t>軽度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l" fontAlgn="ctr"/>
                      <a:r>
                        <a:rPr lang="ja-JP" altLang="en-US" sz="900" b="0" i="0" u="none" strike="noStrike" dirty="0">
                          <a:solidFill>
                            <a:schemeClr val="bg1"/>
                          </a:solidFill>
                          <a:effectLst/>
                          <a:latin typeface="+mn-lt"/>
                          <a:ea typeface="+mj-ea"/>
                        </a:rPr>
                        <a:t>簡易な対応により措置を</a:t>
                      </a:r>
                      <a:r>
                        <a:rPr lang="en-US" altLang="ja-JP" sz="900" b="0" i="0" u="none" strike="noStrike" dirty="0">
                          <a:solidFill>
                            <a:schemeClr val="bg1"/>
                          </a:solidFill>
                          <a:effectLst/>
                          <a:latin typeface="+mn-lt"/>
                          <a:ea typeface="+mj-ea"/>
                        </a:rPr>
                        <a:t>5</a:t>
                      </a:r>
                      <a:r>
                        <a:rPr lang="ja-JP" altLang="en-US" sz="900" b="0" i="0" u="none" strike="noStrike" dirty="0">
                          <a:solidFill>
                            <a:schemeClr val="bg1"/>
                          </a:solidFill>
                          <a:effectLst/>
                          <a:latin typeface="+mn-lt"/>
                          <a:ea typeface="+mj-ea"/>
                        </a:rPr>
                        <a:t>年以上に延長できる</a:t>
                      </a:r>
                      <a:endParaRPr lang="en-US" altLang="ja-JP" sz="900" b="0" i="0" u="none" strike="noStrike" dirty="0">
                        <a:solidFill>
                          <a:schemeClr val="bg1"/>
                        </a:solidFill>
                        <a:effectLst/>
                        <a:latin typeface="+mn-lt"/>
                        <a:ea typeface="+mj-ea"/>
                      </a:endParaRPr>
                    </a:p>
                  </a:txBody>
                  <a:tcPr marL="72000" marR="72000" marT="0" marB="0" anchor="ctr">
                    <a:solidFill>
                      <a:srgbClr val="0070C0"/>
                    </a:solidFill>
                  </a:tcPr>
                </a:tc>
                <a:extLst>
                  <a:ext uri="{0D108BD9-81ED-4DB2-BD59-A6C34878D82A}">
                    <a16:rowId xmlns:a16="http://schemas.microsoft.com/office/drawing/2014/main" val="2261946"/>
                  </a:ext>
                </a:extLst>
              </a:tr>
            </a:tbl>
          </a:graphicData>
        </a:graphic>
      </p:graphicFrame>
      <p:sp>
        <p:nvSpPr>
          <p:cNvPr id="39" name="テキスト ボックス 38">
            <a:extLst>
              <a:ext uri="{FF2B5EF4-FFF2-40B4-BE49-F238E27FC236}">
                <a16:creationId xmlns:a16="http://schemas.microsoft.com/office/drawing/2014/main" id="{B135F274-C484-407E-9B16-E3A84B6A7F69}"/>
              </a:ext>
            </a:extLst>
          </p:cNvPr>
          <p:cNvSpPr txBox="1"/>
          <p:nvPr/>
        </p:nvSpPr>
        <p:spPr>
          <a:xfrm>
            <a:off x="3583998" y="1331123"/>
            <a:ext cx="2371824" cy="230832"/>
          </a:xfrm>
          <a:prstGeom prst="rect">
            <a:avLst/>
          </a:prstGeom>
          <a:noFill/>
        </p:spPr>
        <p:txBody>
          <a:bodyPr wrap="square" rtlCol="0">
            <a:spAutoFit/>
          </a:bodyPr>
          <a:lstStyle/>
          <a:p>
            <a:r>
              <a:rPr lang="en-US" altLang="ja-JP" sz="900" dirty="0"/>
              <a:t>※10</a:t>
            </a:r>
            <a:r>
              <a:rPr lang="ja-JP" altLang="en-US" sz="900" dirty="0"/>
              <a:t>年未経過管等を除く延長</a:t>
            </a:r>
            <a:endParaRPr kumimoji="1" lang="en-US" altLang="ja-JP" sz="900" dirty="0"/>
          </a:p>
        </p:txBody>
      </p:sp>
      <p:sp>
        <p:nvSpPr>
          <p:cNvPr id="40" name="スライド番号プレースホルダー 1">
            <a:extLst>
              <a:ext uri="{FF2B5EF4-FFF2-40B4-BE49-F238E27FC236}">
                <a16:creationId xmlns:a16="http://schemas.microsoft.com/office/drawing/2014/main" id="{48698E29-3E6D-4DFF-91C3-680B322A9E04}"/>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2" name="正方形/長方形 1">
            <a:extLst>
              <a:ext uri="{FF2B5EF4-FFF2-40B4-BE49-F238E27FC236}">
                <a16:creationId xmlns:a16="http://schemas.microsoft.com/office/drawing/2014/main" id="{A7C99437-A07A-40CB-BDA2-4C43CBA9F354}"/>
              </a:ext>
            </a:extLst>
          </p:cNvPr>
          <p:cNvSpPr/>
          <p:nvPr/>
        </p:nvSpPr>
        <p:spPr>
          <a:xfrm>
            <a:off x="179512" y="1331123"/>
            <a:ext cx="8784976" cy="20153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725DDE95-2387-4084-8E00-95030DE1C2D5}"/>
              </a:ext>
            </a:extLst>
          </p:cNvPr>
          <p:cNvSpPr/>
          <p:nvPr/>
        </p:nvSpPr>
        <p:spPr>
          <a:xfrm>
            <a:off x="172583" y="3429000"/>
            <a:ext cx="8784976" cy="3396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CB9BFA80-06A7-4D23-A70E-D6D3303F695B}"/>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cxnSp>
        <p:nvCxnSpPr>
          <p:cNvPr id="4" name="直線コネクタ 3">
            <a:extLst>
              <a:ext uri="{FF2B5EF4-FFF2-40B4-BE49-F238E27FC236}">
                <a16:creationId xmlns:a16="http://schemas.microsoft.com/office/drawing/2014/main" id="{73975980-D490-4756-B897-53605A94E4B5}"/>
              </a:ext>
            </a:extLst>
          </p:cNvPr>
          <p:cNvCxnSpPr/>
          <p:nvPr/>
        </p:nvCxnSpPr>
        <p:spPr>
          <a:xfrm>
            <a:off x="2339752" y="1808025"/>
            <a:ext cx="0" cy="7568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A3EB1CCF-041C-4EF6-9504-214E0CF47967}"/>
              </a:ext>
            </a:extLst>
          </p:cNvPr>
          <p:cNvSpPr/>
          <p:nvPr/>
        </p:nvSpPr>
        <p:spPr>
          <a:xfrm>
            <a:off x="3318295" y="3039614"/>
            <a:ext cx="4950174" cy="305941"/>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ctr"/>
          <a:lstStyle/>
          <a:p>
            <a:r>
              <a:rPr lang="en-US" altLang="ja-JP"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緊急度</a:t>
            </a:r>
            <a:r>
              <a:rPr lang="en-US" altLang="ja-JP"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0.7</a:t>
            </a:r>
            <a:r>
              <a:rPr lang="ja-JP" altLang="en-US"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対策完了。 今後、緊急度</a:t>
            </a:r>
            <a:r>
              <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の対策を実施していく</a:t>
            </a:r>
            <a:endPar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5569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36183" y="1196752"/>
            <a:ext cx="8770288" cy="338554"/>
          </a:xfrm>
          <a:prstGeom prst="rect">
            <a:avLst/>
          </a:prstGeom>
          <a:noFill/>
        </p:spPr>
        <p:txBody>
          <a:bodyPr wrap="square" rtlCol="0">
            <a:spAutoFit/>
          </a:bodyPr>
          <a:lstStyle/>
          <a:p>
            <a:r>
              <a:rPr kumimoji="1" lang="en-US" altLang="ja-JP" sz="1600" dirty="0"/>
              <a:t>【</a:t>
            </a:r>
            <a:r>
              <a:rPr lang="ja-JP" altLang="en-US" sz="1600" u="sng" dirty="0"/>
              <a:t>管渠調査結果の判定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10</a:t>
            </a:fld>
            <a:endParaRPr kumimoji="1" lang="ja-JP" altLang="en-US" dirty="0"/>
          </a:p>
        </p:txBody>
      </p:sp>
      <p:pic>
        <p:nvPicPr>
          <p:cNvPr id="2" name="図 1">
            <a:extLst>
              <a:ext uri="{FF2B5EF4-FFF2-40B4-BE49-F238E27FC236}">
                <a16:creationId xmlns:a16="http://schemas.microsoft.com/office/drawing/2014/main" id="{0253FF21-9F71-45AB-9AD5-85E92794BE8A}"/>
              </a:ext>
            </a:extLst>
          </p:cNvPr>
          <p:cNvPicPr>
            <a:picLocks noChangeAspect="1"/>
          </p:cNvPicPr>
          <p:nvPr/>
        </p:nvPicPr>
        <p:blipFill>
          <a:blip r:embed="rId2"/>
          <a:stretch>
            <a:fillRect/>
          </a:stretch>
        </p:blipFill>
        <p:spPr>
          <a:xfrm>
            <a:off x="81489" y="1559587"/>
            <a:ext cx="4638836" cy="5218537"/>
          </a:xfrm>
          <a:prstGeom prst="rect">
            <a:avLst/>
          </a:prstGeom>
          <a:solidFill>
            <a:schemeClr val="bg1"/>
          </a:solidFill>
        </p:spPr>
      </p:pic>
      <p:sp>
        <p:nvSpPr>
          <p:cNvPr id="3" name="正方形/長方形 2">
            <a:extLst>
              <a:ext uri="{FF2B5EF4-FFF2-40B4-BE49-F238E27FC236}">
                <a16:creationId xmlns:a16="http://schemas.microsoft.com/office/drawing/2014/main" id="{8A2BE342-4460-4BBF-8AB4-839CB01F61EB}"/>
              </a:ext>
            </a:extLst>
          </p:cNvPr>
          <p:cNvSpPr/>
          <p:nvPr/>
        </p:nvSpPr>
        <p:spPr>
          <a:xfrm>
            <a:off x="397664" y="1903756"/>
            <a:ext cx="1157081" cy="188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3061E08-7176-4398-A5A8-2868372416F3}"/>
              </a:ext>
            </a:extLst>
          </p:cNvPr>
          <p:cNvSpPr/>
          <p:nvPr/>
        </p:nvSpPr>
        <p:spPr>
          <a:xfrm>
            <a:off x="400713" y="2121759"/>
            <a:ext cx="1154031" cy="100335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2ADC87-8EEF-4D9C-9E64-9713684A4883}"/>
              </a:ext>
            </a:extLst>
          </p:cNvPr>
          <p:cNvSpPr/>
          <p:nvPr/>
        </p:nvSpPr>
        <p:spPr>
          <a:xfrm>
            <a:off x="408597" y="3644356"/>
            <a:ext cx="1146147" cy="299060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33A7503-897F-40D7-BD25-1BA92069A4A4}"/>
              </a:ext>
            </a:extLst>
          </p:cNvPr>
          <p:cNvSpPr txBox="1"/>
          <p:nvPr/>
        </p:nvSpPr>
        <p:spPr>
          <a:xfrm>
            <a:off x="5192386" y="6623126"/>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a:t>
            </a:r>
            <a:r>
              <a:rPr lang="zh-TW" altLang="en-US" sz="900" b="0" i="0" u="none" strike="noStrike" baseline="0" dirty="0">
                <a:latin typeface="ＭＳＰゴシック"/>
              </a:rPr>
              <a:t>（日本下水道協会）</a:t>
            </a:r>
            <a:endParaRPr lang="ja-JP" altLang="en-US" sz="900" dirty="0"/>
          </a:p>
        </p:txBody>
      </p:sp>
      <p:sp>
        <p:nvSpPr>
          <p:cNvPr id="24" name="フローチャート: 組合せ 23">
            <a:extLst>
              <a:ext uri="{FF2B5EF4-FFF2-40B4-BE49-F238E27FC236}">
                <a16:creationId xmlns:a16="http://schemas.microsoft.com/office/drawing/2014/main" id="{D9E6F5DD-E613-4332-B535-C41E539F9A1F}"/>
              </a:ext>
            </a:extLst>
          </p:cNvPr>
          <p:cNvSpPr/>
          <p:nvPr/>
        </p:nvSpPr>
        <p:spPr>
          <a:xfrm rot="16200000">
            <a:off x="4162725" y="3013715"/>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7740D6EF-AB27-4DA0-B607-A88A1136D91F}"/>
              </a:ext>
            </a:extLst>
          </p:cNvPr>
          <p:cNvPicPr>
            <a:picLocks noChangeAspect="1"/>
          </p:cNvPicPr>
          <p:nvPr/>
        </p:nvPicPr>
        <p:blipFill rotWithShape="1">
          <a:blip r:embed="rId3"/>
          <a:srcRect l="35825" t="11692" r="9050" b="15981"/>
          <a:stretch/>
        </p:blipFill>
        <p:spPr>
          <a:xfrm>
            <a:off x="4797083" y="1544381"/>
            <a:ext cx="4288056" cy="3516446"/>
          </a:xfrm>
          <a:prstGeom prst="rect">
            <a:avLst/>
          </a:prstGeom>
        </p:spPr>
      </p:pic>
      <p:sp>
        <p:nvSpPr>
          <p:cNvPr id="25" name="正方形/長方形 24">
            <a:extLst>
              <a:ext uri="{FF2B5EF4-FFF2-40B4-BE49-F238E27FC236}">
                <a16:creationId xmlns:a16="http://schemas.microsoft.com/office/drawing/2014/main" id="{3DEE792E-139A-47A3-B90E-F18818103A93}"/>
              </a:ext>
            </a:extLst>
          </p:cNvPr>
          <p:cNvSpPr/>
          <p:nvPr/>
        </p:nvSpPr>
        <p:spPr>
          <a:xfrm>
            <a:off x="4814005" y="1776961"/>
            <a:ext cx="728915" cy="18999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7F3752D-5AE7-471D-8312-97A6A114E26B}"/>
              </a:ext>
            </a:extLst>
          </p:cNvPr>
          <p:cNvSpPr/>
          <p:nvPr/>
        </p:nvSpPr>
        <p:spPr>
          <a:xfrm>
            <a:off x="5684790" y="1777545"/>
            <a:ext cx="725734" cy="190724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2F9D786-54B1-4E8E-881F-036A24F8365B}"/>
              </a:ext>
            </a:extLst>
          </p:cNvPr>
          <p:cNvSpPr/>
          <p:nvPr/>
        </p:nvSpPr>
        <p:spPr>
          <a:xfrm>
            <a:off x="6544011" y="1763004"/>
            <a:ext cx="2515120" cy="191390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FAEEA64-856B-4656-95B5-CBF28CA0BB8A}"/>
              </a:ext>
            </a:extLst>
          </p:cNvPr>
          <p:cNvSpPr txBox="1"/>
          <p:nvPr/>
        </p:nvSpPr>
        <p:spPr>
          <a:xfrm>
            <a:off x="5061357" y="4773527"/>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-』P.11</a:t>
            </a:r>
            <a:r>
              <a:rPr lang="en-US" altLang="ja-JP" sz="900" b="0" i="0" u="none" strike="noStrike" baseline="0" dirty="0">
                <a:latin typeface="ＭＳＰゴシック"/>
              </a:rPr>
              <a:t>8</a:t>
            </a:r>
            <a:r>
              <a:rPr lang="zh-TW" altLang="en-US" sz="900" b="0" i="0" u="none" strike="noStrike" baseline="0" dirty="0">
                <a:latin typeface="ＭＳＰゴシック"/>
              </a:rPr>
              <a:t>（日本下水道協会）</a:t>
            </a:r>
            <a:endParaRPr lang="ja-JP" altLang="en-US" sz="900" dirty="0"/>
          </a:p>
        </p:txBody>
      </p:sp>
      <p:pic>
        <p:nvPicPr>
          <p:cNvPr id="15" name="図 14">
            <a:extLst>
              <a:ext uri="{FF2B5EF4-FFF2-40B4-BE49-F238E27FC236}">
                <a16:creationId xmlns:a16="http://schemas.microsoft.com/office/drawing/2014/main" id="{D197BFB6-53F3-4210-949B-72BFEB574C01}"/>
              </a:ext>
            </a:extLst>
          </p:cNvPr>
          <p:cNvPicPr>
            <a:picLocks noChangeAspect="1"/>
          </p:cNvPicPr>
          <p:nvPr/>
        </p:nvPicPr>
        <p:blipFill rotWithShape="1">
          <a:blip r:embed="rId4"/>
          <a:srcRect l="33190" t="27697" r="3534" b="22552"/>
          <a:stretch/>
        </p:blipFill>
        <p:spPr>
          <a:xfrm>
            <a:off x="4749319" y="3952096"/>
            <a:ext cx="4335820" cy="2130675"/>
          </a:xfrm>
          <a:prstGeom prst="rect">
            <a:avLst/>
          </a:prstGeom>
        </p:spPr>
      </p:pic>
      <p:sp>
        <p:nvSpPr>
          <p:cNvPr id="34" name="フローチャート: 組合せ 33">
            <a:extLst>
              <a:ext uri="{FF2B5EF4-FFF2-40B4-BE49-F238E27FC236}">
                <a16:creationId xmlns:a16="http://schemas.microsoft.com/office/drawing/2014/main" id="{0BBBDCED-1BED-43A4-8734-5D1BD7D15823}"/>
              </a:ext>
            </a:extLst>
          </p:cNvPr>
          <p:cNvSpPr/>
          <p:nvPr/>
        </p:nvSpPr>
        <p:spPr>
          <a:xfrm>
            <a:off x="6172399" y="6133540"/>
            <a:ext cx="1489660" cy="87016"/>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5C51402-F163-48A9-B7EA-2EA401FFBAB3}"/>
              </a:ext>
            </a:extLst>
          </p:cNvPr>
          <p:cNvSpPr txBox="1"/>
          <p:nvPr/>
        </p:nvSpPr>
        <p:spPr>
          <a:xfrm>
            <a:off x="5542920" y="6316818"/>
            <a:ext cx="2815560" cy="276999"/>
          </a:xfrm>
          <a:prstGeom prst="rect">
            <a:avLst/>
          </a:prstGeom>
          <a:noFill/>
          <a:ln>
            <a:noFill/>
          </a:ln>
        </p:spPr>
        <p:txBody>
          <a:bodyPr wrap="square" rtlCol="0">
            <a:spAutoFit/>
          </a:bodyPr>
          <a:lstStyle/>
          <a:p>
            <a:pPr algn="just"/>
            <a:r>
              <a:rPr lang="ja-JP" altLang="en-US" sz="1200" kern="100" dirty="0">
                <a:effectLst/>
              </a:rPr>
              <a:t>措置の内容を決定する（次ページ）</a:t>
            </a:r>
            <a:endParaRPr lang="en-US" altLang="ja-JP" sz="1200" kern="100" dirty="0">
              <a:effectLst/>
            </a:endParaRPr>
          </a:p>
        </p:txBody>
      </p:sp>
      <p:sp>
        <p:nvSpPr>
          <p:cNvPr id="30" name="テキスト ボックス 29">
            <a:extLst>
              <a:ext uri="{FF2B5EF4-FFF2-40B4-BE49-F238E27FC236}">
                <a16:creationId xmlns:a16="http://schemas.microsoft.com/office/drawing/2014/main" id="{0EDBB566-571B-4990-A6C8-60FFB60557B5}"/>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27F0AC23-0980-4C2B-A853-49098B921828}"/>
              </a:ext>
            </a:extLst>
          </p:cNvPr>
          <p:cNvSpPr txBox="1"/>
          <p:nvPr/>
        </p:nvSpPr>
        <p:spPr>
          <a:xfrm>
            <a:off x="81489" y="862403"/>
            <a:ext cx="7474144" cy="261610"/>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腐食やたるみ等の診断</a:t>
            </a:r>
            <a:r>
              <a:rPr lang="ja-JP" altLang="en-US" sz="1100" u="sng" dirty="0">
                <a:latin typeface="BIZ UDPゴシック" panose="020B0400000000000000" pitchFamily="50" charset="-128"/>
                <a:ea typeface="BIZ UDPゴシック" panose="020B0400000000000000" pitchFamily="50" charset="-128"/>
              </a:rPr>
              <a:t>項目ごとの判定結果を考慮した対策方法を設定する</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R3</a:t>
            </a:r>
            <a:r>
              <a:rPr lang="ja-JP" altLang="en-US" sz="1100" dirty="0">
                <a:latin typeface="BIZ UDPゴシック" panose="020B0400000000000000" pitchFamily="50" charset="-128"/>
                <a:ea typeface="BIZ UDPゴシック" panose="020B0400000000000000" pitchFamily="50" charset="-128"/>
              </a:rPr>
              <a:t>年度に運用マニュアル策定）</a:t>
            </a:r>
          </a:p>
        </p:txBody>
      </p:sp>
      <p:sp>
        <p:nvSpPr>
          <p:cNvPr id="22" name="テキスト ボックス 21">
            <a:extLst>
              <a:ext uri="{FF2B5EF4-FFF2-40B4-BE49-F238E27FC236}">
                <a16:creationId xmlns:a16="http://schemas.microsoft.com/office/drawing/2014/main" id="{3670FE32-1B69-4FE4-95F7-30CF37C05767}"/>
              </a:ext>
            </a:extLst>
          </p:cNvPr>
          <p:cNvSpPr txBox="1"/>
          <p:nvPr/>
        </p:nvSpPr>
        <p:spPr>
          <a:xfrm>
            <a:off x="0" y="548680"/>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140180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13856" y="1077834"/>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11</a:t>
            </a:fld>
            <a:endParaRPr kumimoji="1" lang="ja-JP" altLang="en-US" dirty="0"/>
          </a:p>
        </p:txBody>
      </p:sp>
      <p:pic>
        <p:nvPicPr>
          <p:cNvPr id="30" name="図 29">
            <a:extLst>
              <a:ext uri="{FF2B5EF4-FFF2-40B4-BE49-F238E27FC236}">
                <a16:creationId xmlns:a16="http://schemas.microsoft.com/office/drawing/2014/main" id="{40040448-686F-4B43-B7F8-CCF5F95ED193}"/>
              </a:ext>
            </a:extLst>
          </p:cNvPr>
          <p:cNvPicPr/>
          <p:nvPr/>
        </p:nvPicPr>
        <p:blipFill rotWithShape="1">
          <a:blip r:embed="rId2">
            <a:extLst>
              <a:ext uri="{28A0092B-C50C-407E-A947-70E740481C1C}">
                <a14:useLocalDpi xmlns:a14="http://schemas.microsoft.com/office/drawing/2010/main" val="0"/>
              </a:ext>
            </a:extLst>
          </a:blip>
          <a:srcRect b="14381"/>
          <a:stretch/>
        </p:blipFill>
        <p:spPr bwMode="auto">
          <a:xfrm>
            <a:off x="4932040" y="1077834"/>
            <a:ext cx="3816424" cy="5756155"/>
          </a:xfrm>
          <a:prstGeom prst="rect">
            <a:avLst/>
          </a:prstGeom>
          <a:noFill/>
          <a:ln>
            <a:noFill/>
          </a:ln>
        </p:spPr>
      </p:pic>
      <p:sp>
        <p:nvSpPr>
          <p:cNvPr id="34" name="テキスト ボックス 33">
            <a:extLst>
              <a:ext uri="{FF2B5EF4-FFF2-40B4-BE49-F238E27FC236}">
                <a16:creationId xmlns:a16="http://schemas.microsoft.com/office/drawing/2014/main" id="{F40E8007-1DB6-4429-86C1-CE91F5F705B7}"/>
              </a:ext>
            </a:extLst>
          </p:cNvPr>
          <p:cNvSpPr txBox="1"/>
          <p:nvPr/>
        </p:nvSpPr>
        <p:spPr>
          <a:xfrm>
            <a:off x="5940152" y="1412776"/>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Ⅰ</a:t>
            </a:r>
            <a:endParaRPr kumimoji="1" lang="ja-JP" altLang="en-US" sz="1200" dirty="0"/>
          </a:p>
        </p:txBody>
      </p:sp>
      <p:sp>
        <p:nvSpPr>
          <p:cNvPr id="36" name="テキスト ボックス 35">
            <a:extLst>
              <a:ext uri="{FF2B5EF4-FFF2-40B4-BE49-F238E27FC236}">
                <a16:creationId xmlns:a16="http://schemas.microsoft.com/office/drawing/2014/main" id="{EE340827-6BDB-4E03-B3E9-A99A3A982E77}"/>
              </a:ext>
            </a:extLst>
          </p:cNvPr>
          <p:cNvSpPr txBox="1"/>
          <p:nvPr/>
        </p:nvSpPr>
        <p:spPr>
          <a:xfrm>
            <a:off x="138315" y="1406221"/>
            <a:ext cx="4837133" cy="5386090"/>
          </a:xfrm>
          <a:prstGeom prst="rect">
            <a:avLst/>
          </a:prstGeom>
          <a:noFill/>
          <a:ln>
            <a:solidFill>
              <a:schemeClr val="tx1"/>
            </a:solidFill>
          </a:ln>
        </p:spPr>
        <p:txBody>
          <a:bodyPr wrap="square" rtlCol="0">
            <a:spAutoFit/>
          </a:bodyPr>
          <a:lstStyle/>
          <a:p>
            <a:pPr algn="just"/>
            <a:r>
              <a:rPr lang="en-US" altLang="ja-JP" sz="1400" kern="100" dirty="0">
                <a:effectLst/>
              </a:rPr>
              <a:t>【</a:t>
            </a:r>
            <a:r>
              <a:rPr lang="ja-JP" altLang="en-US" sz="1400" kern="100" dirty="0"/>
              <a:t>考え方</a:t>
            </a:r>
            <a:r>
              <a:rPr lang="en-US" altLang="ja-JP" sz="1400" kern="100" dirty="0">
                <a:effectLst/>
              </a:rPr>
              <a:t>】</a:t>
            </a:r>
            <a:endParaRPr lang="en-US" altLang="ja-JP" sz="1100" kern="100" dirty="0">
              <a:effectLst/>
            </a:endParaRPr>
          </a:p>
          <a:p>
            <a:pPr algn="just"/>
            <a:r>
              <a:rPr kumimoji="1" lang="ja-JP" altLang="en-US" sz="1000" u="sng" dirty="0"/>
              <a:t>①「上下方向のたるみ」について</a:t>
            </a:r>
          </a:p>
          <a:p>
            <a:pPr algn="just"/>
            <a:r>
              <a:rPr kumimoji="1" lang="ja-JP" altLang="en-US" sz="1000" dirty="0"/>
              <a:t>「</a:t>
            </a:r>
            <a:r>
              <a:rPr kumimoji="1" lang="en-US" altLang="ja-JP" sz="1000" dirty="0"/>
              <a:t>A</a:t>
            </a:r>
            <a:r>
              <a:rPr kumimoji="1" lang="ja-JP" altLang="en-US" sz="1000" dirty="0"/>
              <a:t>判定を改築対象とし、</a:t>
            </a:r>
            <a:r>
              <a:rPr kumimoji="1" lang="en-US" altLang="ja-JP" sz="1000" dirty="0"/>
              <a:t>B</a:t>
            </a:r>
            <a:r>
              <a:rPr kumimoji="1" lang="ja-JP" altLang="en-US" sz="1000" dirty="0"/>
              <a:t>・</a:t>
            </a:r>
            <a:r>
              <a:rPr kumimoji="1" lang="en-US" altLang="ja-JP" sz="1000" dirty="0"/>
              <a:t>C</a:t>
            </a:r>
            <a:r>
              <a:rPr kumimoji="1" lang="ja-JP" altLang="en-US" sz="1000" dirty="0"/>
              <a:t>判定は経過観察とする。」</a:t>
            </a:r>
          </a:p>
          <a:p>
            <a:pPr algn="just"/>
            <a:r>
              <a:rPr kumimoji="1" lang="ja-JP" altLang="en-US" sz="1000" dirty="0"/>
              <a:t>⇒たるみの改善策に最も効果的な対策は、布設替えであるが、流域下水道幹線は、大口径でかつ土被りも深く、主要道路に埋設されていることなどから、困難である場合が多い。その他勾配を確保する方法としては、管内にインバートを設置する等が考えられるが、流下断面が阻害され、効果的な対策とは言い難い。</a:t>
            </a:r>
          </a:p>
          <a:p>
            <a:pPr algn="just"/>
            <a:r>
              <a:rPr kumimoji="1" lang="ja-JP" altLang="en-US" sz="1000" dirty="0"/>
              <a:t>以上を踏まえ、たるみの程度が大きい</a:t>
            </a:r>
            <a:r>
              <a:rPr kumimoji="1" lang="en-US" altLang="ja-JP" sz="1000" dirty="0"/>
              <a:t>A</a:t>
            </a:r>
            <a:r>
              <a:rPr kumimoji="1" lang="ja-JP" altLang="en-US" sz="1000" dirty="0"/>
              <a:t>ランクのみ「改築」の対象とし、それ以外のランクについては、「経過観察」とする。</a:t>
            </a:r>
            <a:endParaRPr kumimoji="1" lang="en-US" altLang="ja-JP" sz="1000" dirty="0"/>
          </a:p>
          <a:p>
            <a:pPr algn="just"/>
            <a:endParaRPr lang="en-US" altLang="ja-JP" sz="1000" dirty="0"/>
          </a:p>
          <a:p>
            <a:pPr algn="just"/>
            <a:r>
              <a:rPr kumimoji="1" lang="ja-JP" altLang="en-US" sz="1000" u="sng" dirty="0"/>
              <a:t>②「管の腐食」について</a:t>
            </a:r>
          </a:p>
          <a:p>
            <a:pPr algn="just"/>
            <a:r>
              <a:rPr kumimoji="1" lang="ja-JP" altLang="en-US" sz="1000" dirty="0"/>
              <a:t>・　腐食</a:t>
            </a:r>
            <a:r>
              <a:rPr kumimoji="1" lang="en-US" altLang="ja-JP" sz="1000" dirty="0"/>
              <a:t>A</a:t>
            </a:r>
            <a:r>
              <a:rPr kumimoji="1" lang="ja-JP" altLang="en-US" sz="1000" dirty="0"/>
              <a:t>について</a:t>
            </a:r>
          </a:p>
          <a:p>
            <a:pPr algn="just"/>
            <a:r>
              <a:rPr kumimoji="1" lang="ja-JP" altLang="en-US" sz="1000" dirty="0"/>
              <a:t>⇒影響が鉄筋まで達していることから、対策を行うものとする。</a:t>
            </a:r>
          </a:p>
          <a:p>
            <a:pPr algn="just"/>
            <a:r>
              <a:rPr kumimoji="1" lang="ja-JP" altLang="en-US" sz="1000" dirty="0"/>
              <a:t>ただし対策の内容については、</a:t>
            </a:r>
            <a:r>
              <a:rPr kumimoji="1" lang="en-US" altLang="ja-JP" sz="1000" dirty="0"/>
              <a:t>LCC</a:t>
            </a:r>
            <a:r>
              <a:rPr kumimoji="1" lang="ja-JP" altLang="en-US" sz="1000" dirty="0"/>
              <a:t>比較により改築と修繕を使い分けるものとする。また、</a:t>
            </a:r>
            <a:r>
              <a:rPr kumimoji="1" lang="en-US" altLang="ja-JP" sz="1000" dirty="0"/>
              <a:t>LCC</a:t>
            </a:r>
            <a:r>
              <a:rPr kumimoji="1" lang="ja-JP" altLang="en-US" sz="1000" dirty="0"/>
              <a:t>比較の結果、修繕と判定されたスパンについてはさらに、腐食環境の有無で「修繕</a:t>
            </a:r>
            <a:r>
              <a:rPr kumimoji="1" lang="en-US" altLang="ja-JP" sz="1000" dirty="0"/>
              <a:t>A</a:t>
            </a:r>
            <a:r>
              <a:rPr kumimoji="1" lang="ja-JP" altLang="en-US" sz="1000" dirty="0"/>
              <a:t>」</a:t>
            </a:r>
            <a:r>
              <a:rPr kumimoji="1" lang="en-US" altLang="ja-JP" sz="1000" dirty="0"/>
              <a:t>※</a:t>
            </a:r>
            <a:r>
              <a:rPr kumimoji="1" lang="ja-JP" altLang="en-US" sz="1000" dirty="0"/>
              <a:t>１と「修繕</a:t>
            </a:r>
            <a:r>
              <a:rPr kumimoji="1" lang="en-US" altLang="ja-JP" sz="1000" dirty="0"/>
              <a:t>B</a:t>
            </a:r>
            <a:r>
              <a:rPr kumimoji="1" lang="ja-JP" altLang="en-US" sz="1000" dirty="0"/>
              <a:t>」に分類するものとする。</a:t>
            </a:r>
          </a:p>
          <a:p>
            <a:pPr algn="just"/>
            <a:r>
              <a:rPr kumimoji="1" lang="ja-JP" altLang="en-US" sz="1000" dirty="0"/>
              <a:t>・　腐食</a:t>
            </a:r>
            <a:r>
              <a:rPr kumimoji="1" lang="en-US" altLang="ja-JP" sz="1000" dirty="0"/>
              <a:t>B</a:t>
            </a:r>
            <a:r>
              <a:rPr kumimoji="1" lang="ja-JP" altLang="en-US" sz="1000" dirty="0"/>
              <a:t>について</a:t>
            </a:r>
          </a:p>
          <a:p>
            <a:pPr algn="just"/>
            <a:r>
              <a:rPr kumimoji="1" lang="ja-JP" altLang="en-US" sz="1000" dirty="0"/>
              <a:t>⇒影響が鉄筋まで達していないことから、経過観察を基本とする。ただし、腐食範囲がスパンの</a:t>
            </a:r>
            <a:r>
              <a:rPr kumimoji="1" lang="en-US" altLang="ja-JP" sz="1000" dirty="0"/>
              <a:t>1/2</a:t>
            </a:r>
            <a:r>
              <a:rPr kumimoji="1" lang="ja-JP" altLang="en-US" sz="1000" dirty="0"/>
              <a:t>以上または</a:t>
            </a:r>
            <a:r>
              <a:rPr kumimoji="1" lang="en-US" altLang="ja-JP" sz="1000" dirty="0"/>
              <a:t>50</a:t>
            </a:r>
            <a:r>
              <a:rPr kumimoji="1" lang="ja-JP" altLang="en-US" sz="1000" dirty="0"/>
              <a:t>ｍ以上</a:t>
            </a:r>
            <a:r>
              <a:rPr kumimoji="1" lang="en-US" altLang="ja-JP" sz="1000" dirty="0"/>
              <a:t>※</a:t>
            </a:r>
            <a:r>
              <a:rPr kumimoji="1" lang="ja-JP" altLang="en-US" sz="1000" dirty="0"/>
              <a:t>２の広範囲に及ぶ場合は、腐食による構造体への影響を無視出来ないため「修繕</a:t>
            </a:r>
            <a:r>
              <a:rPr kumimoji="1" lang="en-US" altLang="ja-JP" sz="1000" dirty="0"/>
              <a:t>A</a:t>
            </a:r>
            <a:r>
              <a:rPr kumimoji="1" lang="ja-JP" altLang="en-US" sz="1000" dirty="0"/>
              <a:t>」とする（ただし、腐食の程度により経過観察とすることも可）。また、緊急度判定結果により、経過観察の周期に若干の差を設けるものとする。なお、シールドの二次覆工区間については、対象外とする。</a:t>
            </a:r>
          </a:p>
          <a:p>
            <a:pPr algn="just"/>
            <a:r>
              <a:rPr kumimoji="1" lang="ja-JP" altLang="en-US" sz="1000" dirty="0"/>
              <a:t>・　腐食</a:t>
            </a:r>
            <a:r>
              <a:rPr kumimoji="1" lang="en-US" altLang="ja-JP" sz="1000" dirty="0"/>
              <a:t>C</a:t>
            </a:r>
            <a:r>
              <a:rPr kumimoji="1" lang="ja-JP" altLang="en-US" sz="1000" dirty="0"/>
              <a:t>について</a:t>
            </a:r>
          </a:p>
          <a:p>
            <a:pPr algn="just"/>
            <a:r>
              <a:rPr kumimoji="1" lang="ja-JP" altLang="en-US" sz="1000" dirty="0"/>
              <a:t>⇒</a:t>
            </a:r>
            <a:r>
              <a:rPr kumimoji="1" lang="ja-JP" altLang="en-US" sz="1000" u="sng" dirty="0"/>
              <a:t>経過観察とする。</a:t>
            </a:r>
            <a:endParaRPr kumimoji="1" lang="en-US" altLang="ja-JP" sz="1000" u="sng" dirty="0"/>
          </a:p>
          <a:p>
            <a:pPr algn="just"/>
            <a:endParaRPr lang="en-US" altLang="ja-JP" sz="1000" dirty="0"/>
          </a:p>
          <a:p>
            <a:pPr algn="just"/>
            <a:r>
              <a:rPr kumimoji="1" lang="ja-JP" altLang="en-US" sz="1000" u="sng" dirty="0"/>
              <a:t>③「不良発生率」について</a:t>
            </a:r>
          </a:p>
          <a:p>
            <a:pPr algn="just"/>
            <a:r>
              <a:rPr kumimoji="1" lang="ja-JP" altLang="en-US" sz="1000" dirty="0"/>
              <a:t>調査判定基準で、管１本ごとに評価するものを「不良発生率」としてまとめる。</a:t>
            </a:r>
          </a:p>
          <a:p>
            <a:pPr algn="just"/>
            <a:r>
              <a:rPr kumimoji="1" lang="ja-JP" altLang="en-US" sz="1000" dirty="0"/>
              <a:t>このうち、判定の対象とする項目を</a:t>
            </a:r>
            <a:r>
              <a:rPr kumimoji="1" lang="ja-JP" altLang="en-US" sz="1000" u="sng" dirty="0"/>
              <a:t>破損・クラック・管の継手ずれ・浸入水の</a:t>
            </a:r>
            <a:r>
              <a:rPr kumimoji="1" lang="en-US" altLang="ja-JP" sz="1000" u="sng" dirty="0"/>
              <a:t>4</a:t>
            </a:r>
            <a:r>
              <a:rPr kumimoji="1" lang="ja-JP" altLang="en-US" sz="1000" u="sng" dirty="0"/>
              <a:t>項目のみとし</a:t>
            </a:r>
            <a:r>
              <a:rPr kumimoji="1" lang="ja-JP" altLang="en-US" sz="1000" dirty="0"/>
              <a:t>、それ以外の項目については、陥没の恐れがない（もしくは該当しない）ため、判定の対象外とする。</a:t>
            </a:r>
          </a:p>
          <a:p>
            <a:pPr algn="just"/>
            <a:r>
              <a:rPr kumimoji="1" lang="ja-JP" altLang="en-US" sz="1000" dirty="0"/>
              <a:t>さらに、不良発生率が</a:t>
            </a:r>
            <a:r>
              <a:rPr kumimoji="1" lang="en-US" altLang="ja-JP" sz="1000" dirty="0"/>
              <a:t>A</a:t>
            </a:r>
            <a:r>
              <a:rPr kumimoji="1" lang="ja-JP" altLang="en-US" sz="1000" dirty="0"/>
              <a:t>判定のスパン（破損</a:t>
            </a:r>
            <a:r>
              <a:rPr kumimoji="1" lang="en-US" altLang="ja-JP" sz="1000" dirty="0"/>
              <a:t>a</a:t>
            </a:r>
            <a:r>
              <a:rPr kumimoji="1" lang="ja-JP" altLang="en-US" sz="1000" dirty="0"/>
              <a:t>、継手ずれ</a:t>
            </a:r>
            <a:r>
              <a:rPr kumimoji="1" lang="en-US" altLang="ja-JP" sz="1000" dirty="0"/>
              <a:t>a</a:t>
            </a:r>
            <a:r>
              <a:rPr kumimoji="1" lang="ja-JP" altLang="en-US" sz="1000" dirty="0"/>
              <a:t>があるスパンは不良発生率が</a:t>
            </a:r>
            <a:r>
              <a:rPr kumimoji="1" lang="en-US" altLang="ja-JP" sz="1000" dirty="0"/>
              <a:t>B</a:t>
            </a:r>
            <a:r>
              <a:rPr kumimoji="1" lang="ja-JP" altLang="en-US" sz="1000" dirty="0"/>
              <a:t>または</a:t>
            </a:r>
            <a:r>
              <a:rPr kumimoji="1" lang="en-US" altLang="ja-JP" sz="1000" dirty="0"/>
              <a:t>C</a:t>
            </a:r>
            <a:r>
              <a:rPr kumimoji="1" lang="ja-JP" altLang="en-US" sz="1000" dirty="0"/>
              <a:t>であっても</a:t>
            </a:r>
            <a:r>
              <a:rPr kumimoji="1" lang="en-US" altLang="ja-JP" sz="1000" dirty="0"/>
              <a:t>A</a:t>
            </a:r>
            <a:r>
              <a:rPr kumimoji="1" lang="ja-JP" altLang="en-US" sz="1000" dirty="0"/>
              <a:t>判定と同等とする。）において、</a:t>
            </a:r>
            <a:r>
              <a:rPr kumimoji="1" lang="ja-JP" altLang="en-US" sz="1000" u="sng" dirty="0"/>
              <a:t>上記</a:t>
            </a:r>
            <a:r>
              <a:rPr kumimoji="1" lang="en-US" altLang="ja-JP" sz="1000" u="sng" dirty="0"/>
              <a:t>4</a:t>
            </a:r>
            <a:r>
              <a:rPr kumimoji="1" lang="ja-JP" altLang="en-US" sz="1000" u="sng" dirty="0"/>
              <a:t>項目の</a:t>
            </a:r>
            <a:r>
              <a:rPr kumimoji="1" lang="en-US" altLang="ja-JP" sz="1000" u="sng" dirty="0"/>
              <a:t>a</a:t>
            </a:r>
            <a:r>
              <a:rPr kumimoji="1" lang="ja-JP" altLang="en-US" sz="1000" u="sng" dirty="0"/>
              <a:t>ランクについては「修繕」を行い、それ以外のランクについては「経過観察」</a:t>
            </a:r>
            <a:r>
              <a:rPr kumimoji="1" lang="ja-JP" altLang="en-US" sz="1000" dirty="0"/>
              <a:t>とする。</a:t>
            </a:r>
          </a:p>
        </p:txBody>
      </p:sp>
      <p:sp>
        <p:nvSpPr>
          <p:cNvPr id="11" name="テキスト ボックス 10">
            <a:extLst>
              <a:ext uri="{FF2B5EF4-FFF2-40B4-BE49-F238E27FC236}">
                <a16:creationId xmlns:a16="http://schemas.microsoft.com/office/drawing/2014/main" id="{36F68FBE-8B71-4242-81D1-25B3FECECC65}"/>
              </a:ext>
            </a:extLst>
          </p:cNvPr>
          <p:cNvSpPr txBox="1"/>
          <p:nvPr/>
        </p:nvSpPr>
        <p:spPr>
          <a:xfrm>
            <a:off x="7770242" y="493361"/>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2" name="テキスト ボックス 11">
            <a:extLst>
              <a:ext uri="{FF2B5EF4-FFF2-40B4-BE49-F238E27FC236}">
                <a16:creationId xmlns:a16="http://schemas.microsoft.com/office/drawing/2014/main" id="{87F6B6F8-7C26-4626-94B7-E4C59A3AD30E}"/>
              </a:ext>
            </a:extLst>
          </p:cNvPr>
          <p:cNvSpPr txBox="1"/>
          <p:nvPr/>
        </p:nvSpPr>
        <p:spPr>
          <a:xfrm>
            <a:off x="100909" y="768376"/>
            <a:ext cx="8928324" cy="261610"/>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腐食やたるみ等の診断項目ごとの判定結果を考慮した対策方法を設定する（</a:t>
            </a:r>
            <a:r>
              <a:rPr lang="en-US" altLang="ja-JP" sz="1100" dirty="0">
                <a:latin typeface="BIZ UDPゴシック" panose="020B0400000000000000" pitchFamily="50" charset="-128"/>
                <a:ea typeface="BIZ UDPゴシック" panose="020B0400000000000000" pitchFamily="50" charset="-128"/>
              </a:rPr>
              <a:t>R3</a:t>
            </a:r>
            <a:r>
              <a:rPr lang="ja-JP" altLang="en-US" sz="1100" dirty="0">
                <a:latin typeface="BIZ UDPゴシック" panose="020B0400000000000000" pitchFamily="50" charset="-128"/>
                <a:ea typeface="BIZ UDPゴシック" panose="020B0400000000000000" pitchFamily="50" charset="-128"/>
              </a:rPr>
              <a:t>年度に運用マニュアル策定）</a:t>
            </a:r>
          </a:p>
        </p:txBody>
      </p:sp>
      <p:sp>
        <p:nvSpPr>
          <p:cNvPr id="14" name="テキスト ボックス 13">
            <a:extLst>
              <a:ext uri="{FF2B5EF4-FFF2-40B4-BE49-F238E27FC236}">
                <a16:creationId xmlns:a16="http://schemas.microsoft.com/office/drawing/2014/main" id="{3EFF0FCC-656E-4608-A835-A1AB487F2B4D}"/>
              </a:ext>
            </a:extLst>
          </p:cNvPr>
          <p:cNvSpPr txBox="1"/>
          <p:nvPr/>
        </p:nvSpPr>
        <p:spPr>
          <a:xfrm>
            <a:off x="0" y="479054"/>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15" name="テキスト ボックス 14">
            <a:extLst>
              <a:ext uri="{FF2B5EF4-FFF2-40B4-BE49-F238E27FC236}">
                <a16:creationId xmlns:a16="http://schemas.microsoft.com/office/drawing/2014/main" id="{B1C117F9-125A-4B9A-B353-2427578FBB5A}"/>
              </a:ext>
            </a:extLst>
          </p:cNvPr>
          <p:cNvSpPr txBox="1"/>
          <p:nvPr/>
        </p:nvSpPr>
        <p:spPr>
          <a:xfrm>
            <a:off x="1740727" y="1190330"/>
            <a:ext cx="4320480" cy="215444"/>
          </a:xfrm>
          <a:prstGeom prst="rect">
            <a:avLst/>
          </a:prstGeom>
          <a:noFill/>
        </p:spPr>
        <p:txBody>
          <a:bodyPr wrap="square" rtlCol="0">
            <a:spAutoFit/>
          </a:bodyPr>
          <a:lstStyle/>
          <a:p>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他にマンホールの判定フローもあるが、管渠を例として説明する</a:t>
            </a:r>
          </a:p>
        </p:txBody>
      </p:sp>
    </p:spTree>
    <p:extLst>
      <p:ext uri="{BB962C8B-B14F-4D97-AF65-F5344CB8AC3E}">
        <p14:creationId xmlns:p14="http://schemas.microsoft.com/office/powerpoint/2010/main" val="353966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5758C91-3381-4193-9E7F-C49DB39DC30C}"/>
              </a:ext>
            </a:extLst>
          </p:cNvPr>
          <p:cNvPicPr/>
          <p:nvPr/>
        </p:nvPicPr>
        <p:blipFill rotWithShape="1">
          <a:blip r:embed="rId2">
            <a:extLst>
              <a:ext uri="{28A0092B-C50C-407E-A947-70E740481C1C}">
                <a14:useLocalDpi xmlns:a14="http://schemas.microsoft.com/office/drawing/2010/main" val="0"/>
              </a:ext>
            </a:extLst>
          </a:blip>
          <a:srcRect b="11203"/>
          <a:stretch/>
        </p:blipFill>
        <p:spPr bwMode="auto">
          <a:xfrm>
            <a:off x="4499992" y="999711"/>
            <a:ext cx="4320480" cy="5795130"/>
          </a:xfrm>
          <a:prstGeom prst="rect">
            <a:avLst/>
          </a:prstGeom>
          <a:noFill/>
          <a:ln>
            <a:noFill/>
          </a:ln>
        </p:spPr>
      </p:pic>
      <p:sp>
        <p:nvSpPr>
          <p:cNvPr id="23" name="テキスト ボックス 22">
            <a:extLst>
              <a:ext uri="{FF2B5EF4-FFF2-40B4-BE49-F238E27FC236}">
                <a16:creationId xmlns:a16="http://schemas.microsoft.com/office/drawing/2014/main" id="{FDF7BC3B-EC55-4B49-B2BA-0EDF99436228}"/>
              </a:ext>
            </a:extLst>
          </p:cNvPr>
          <p:cNvSpPr txBox="1"/>
          <p:nvPr/>
        </p:nvSpPr>
        <p:spPr>
          <a:xfrm>
            <a:off x="-64142" y="901120"/>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12</a:t>
            </a:fld>
            <a:endParaRPr kumimoji="1" lang="ja-JP" altLang="en-US" dirty="0"/>
          </a:p>
        </p:txBody>
      </p:sp>
      <p:sp>
        <p:nvSpPr>
          <p:cNvPr id="34" name="テキスト ボックス 33">
            <a:extLst>
              <a:ext uri="{FF2B5EF4-FFF2-40B4-BE49-F238E27FC236}">
                <a16:creationId xmlns:a16="http://schemas.microsoft.com/office/drawing/2014/main" id="{F40E8007-1DB6-4429-86C1-CE91F5F705B7}"/>
              </a:ext>
            </a:extLst>
          </p:cNvPr>
          <p:cNvSpPr txBox="1"/>
          <p:nvPr/>
        </p:nvSpPr>
        <p:spPr>
          <a:xfrm>
            <a:off x="5436096" y="1239674"/>
            <a:ext cx="820411" cy="276999"/>
          </a:xfrm>
          <a:prstGeom prst="rect">
            <a:avLst/>
          </a:prstGeom>
          <a:noFill/>
          <a:ln>
            <a:solidFill>
              <a:schemeClr val="tx1"/>
            </a:solidFill>
          </a:ln>
        </p:spPr>
        <p:txBody>
          <a:bodyPr wrap="square" rtlCol="0">
            <a:spAutoFit/>
          </a:bodyPr>
          <a:lstStyle/>
          <a:p>
            <a:r>
              <a:rPr kumimoji="1" lang="ja-JP" altLang="en-US" sz="1200" dirty="0"/>
              <a:t>緊急度</a:t>
            </a:r>
            <a:r>
              <a:rPr lang="en-US" altLang="ja-JP" sz="1200" dirty="0"/>
              <a:t>Ⅲ</a:t>
            </a:r>
            <a:endParaRPr kumimoji="1" lang="ja-JP" altLang="en-US" sz="1200" dirty="0"/>
          </a:p>
        </p:txBody>
      </p:sp>
      <p:pic>
        <p:nvPicPr>
          <p:cNvPr id="12" name="図 11">
            <a:extLst>
              <a:ext uri="{FF2B5EF4-FFF2-40B4-BE49-F238E27FC236}">
                <a16:creationId xmlns:a16="http://schemas.microsoft.com/office/drawing/2014/main" id="{40E66680-5558-4DEA-9423-A185A1D790B6}"/>
              </a:ext>
            </a:extLst>
          </p:cNvPr>
          <p:cNvPicPr/>
          <p:nvPr/>
        </p:nvPicPr>
        <p:blipFill rotWithShape="1">
          <a:blip r:embed="rId3">
            <a:extLst>
              <a:ext uri="{28A0092B-C50C-407E-A947-70E740481C1C}">
                <a14:useLocalDpi xmlns:a14="http://schemas.microsoft.com/office/drawing/2010/main" val="0"/>
              </a:ext>
            </a:extLst>
          </a:blip>
          <a:srcRect b="10267"/>
          <a:stretch/>
        </p:blipFill>
        <p:spPr bwMode="auto">
          <a:xfrm>
            <a:off x="179512" y="764704"/>
            <a:ext cx="4788024" cy="6093296"/>
          </a:xfrm>
          <a:prstGeom prst="rect">
            <a:avLst/>
          </a:prstGeom>
          <a:noFill/>
          <a:ln>
            <a:noFill/>
          </a:ln>
        </p:spPr>
      </p:pic>
      <p:sp>
        <p:nvSpPr>
          <p:cNvPr id="13" name="テキスト ボックス 12">
            <a:extLst>
              <a:ext uri="{FF2B5EF4-FFF2-40B4-BE49-F238E27FC236}">
                <a16:creationId xmlns:a16="http://schemas.microsoft.com/office/drawing/2014/main" id="{3F32C6CD-A27E-4D04-B2F0-6011565FA0A1}"/>
              </a:ext>
            </a:extLst>
          </p:cNvPr>
          <p:cNvSpPr txBox="1"/>
          <p:nvPr/>
        </p:nvSpPr>
        <p:spPr>
          <a:xfrm>
            <a:off x="419448" y="1340714"/>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Ⅱ</a:t>
            </a:r>
            <a:endParaRPr kumimoji="1" lang="ja-JP" altLang="en-US" sz="1200" dirty="0"/>
          </a:p>
        </p:txBody>
      </p:sp>
      <p:sp>
        <p:nvSpPr>
          <p:cNvPr id="15" name="テキスト ボックス 14">
            <a:extLst>
              <a:ext uri="{FF2B5EF4-FFF2-40B4-BE49-F238E27FC236}">
                <a16:creationId xmlns:a16="http://schemas.microsoft.com/office/drawing/2014/main" id="{0044630F-4A44-4D23-83F6-79A6165559F1}"/>
              </a:ext>
            </a:extLst>
          </p:cNvPr>
          <p:cNvSpPr txBox="1"/>
          <p:nvPr/>
        </p:nvSpPr>
        <p:spPr>
          <a:xfrm>
            <a:off x="7814042" y="491307"/>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6" name="テキスト ボックス 15">
            <a:extLst>
              <a:ext uri="{FF2B5EF4-FFF2-40B4-BE49-F238E27FC236}">
                <a16:creationId xmlns:a16="http://schemas.microsoft.com/office/drawing/2014/main" id="{EFF1C3FC-0F95-4F45-8098-C2F553EB2E5F}"/>
              </a:ext>
            </a:extLst>
          </p:cNvPr>
          <p:cNvSpPr txBox="1"/>
          <p:nvPr/>
        </p:nvSpPr>
        <p:spPr>
          <a:xfrm>
            <a:off x="0" y="501675"/>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645993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186856" y="813775"/>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制度変更を受け、計画への記載内容を変更する</a:t>
            </a:r>
            <a:endParaRPr kumimoji="1" lang="ja-JP" altLang="en-US" sz="11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B2D5B18B-D1A4-499D-A5C7-42D900C3B4B1}"/>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5" name="図 14">
            <a:extLst>
              <a:ext uri="{FF2B5EF4-FFF2-40B4-BE49-F238E27FC236}">
                <a16:creationId xmlns:a16="http://schemas.microsoft.com/office/drawing/2014/main" id="{4C855B81-CC0E-4231-A2CA-13715B55C66A}"/>
              </a:ext>
            </a:extLst>
          </p:cNvPr>
          <p:cNvPicPr>
            <a:picLocks noChangeAspect="1"/>
          </p:cNvPicPr>
          <p:nvPr/>
        </p:nvPicPr>
        <p:blipFill rotWithShape="1">
          <a:blip r:embed="rId2"/>
          <a:srcRect l="21650" t="31795" r="26069" b="14721"/>
          <a:stretch/>
        </p:blipFill>
        <p:spPr>
          <a:xfrm>
            <a:off x="611560" y="1322617"/>
            <a:ext cx="7920880" cy="5064447"/>
          </a:xfrm>
          <a:prstGeom prst="rect">
            <a:avLst/>
          </a:prstGeom>
          <a:ln>
            <a:solidFill>
              <a:schemeClr val="tx1"/>
            </a:solidFill>
            <a:prstDash val="sysDot"/>
          </a:ln>
        </p:spPr>
      </p:pic>
      <p:sp>
        <p:nvSpPr>
          <p:cNvPr id="16" name="テキスト ボックス 15">
            <a:extLst>
              <a:ext uri="{FF2B5EF4-FFF2-40B4-BE49-F238E27FC236}">
                <a16:creationId xmlns:a16="http://schemas.microsoft.com/office/drawing/2014/main" id="{0EB447D1-675C-4144-B739-2719CDF02DEA}"/>
              </a:ext>
            </a:extLst>
          </p:cNvPr>
          <p:cNvSpPr txBox="1"/>
          <p:nvPr/>
        </p:nvSpPr>
        <p:spPr>
          <a:xfrm>
            <a:off x="5076056" y="6416145"/>
            <a:ext cx="3596863" cy="200055"/>
          </a:xfrm>
          <a:prstGeom prst="rect">
            <a:avLst/>
          </a:prstGeom>
          <a:noFill/>
          <a:ln>
            <a:noFill/>
          </a:ln>
        </p:spPr>
        <p:txBody>
          <a:bodyPr wrap="square" rtlCol="0">
            <a:spAutoFit/>
          </a:bodyPr>
          <a:lstStyle/>
          <a:p>
            <a:pPr algn="just"/>
            <a:r>
              <a:rPr lang="ja-JP" altLang="en-US" sz="700" kern="100" dirty="0">
                <a:effectLst/>
              </a:rPr>
              <a:t>改正下水道法に基づく計画的な維持管理・更新にかかる研修 テキスト（国土交通</a:t>
            </a:r>
            <a:r>
              <a:rPr lang="ja-JP" altLang="en-US" sz="700" kern="100" dirty="0"/>
              <a:t>省）</a:t>
            </a:r>
            <a:endParaRPr lang="ja-JP" altLang="en-US" sz="1200" kern="100" dirty="0"/>
          </a:p>
        </p:txBody>
      </p:sp>
      <p:sp>
        <p:nvSpPr>
          <p:cNvPr id="8" name="スライド番号プレースホルダー 1">
            <a:extLst>
              <a:ext uri="{FF2B5EF4-FFF2-40B4-BE49-F238E27FC236}">
                <a16:creationId xmlns:a16="http://schemas.microsoft.com/office/drawing/2014/main" id="{40CA158A-D610-4560-8008-A67FD68DDD37}"/>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
        <p:nvSpPr>
          <p:cNvPr id="10" name="テキスト ボックス 9">
            <a:extLst>
              <a:ext uri="{FF2B5EF4-FFF2-40B4-BE49-F238E27FC236}">
                <a16:creationId xmlns:a16="http://schemas.microsoft.com/office/drawing/2014/main" id="{54CBCC01-3670-4E03-89FF-04407CD94D85}"/>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
        <p:nvSpPr>
          <p:cNvPr id="11" name="テキスト ボックス 10">
            <a:extLst>
              <a:ext uri="{FF2B5EF4-FFF2-40B4-BE49-F238E27FC236}">
                <a16:creationId xmlns:a16="http://schemas.microsoft.com/office/drawing/2014/main" id="{9F74A3F0-80C9-44A4-B3B3-2518A83D9E10}"/>
              </a:ext>
            </a:extLst>
          </p:cNvPr>
          <p:cNvSpPr txBox="1"/>
          <p:nvPr/>
        </p:nvSpPr>
        <p:spPr>
          <a:xfrm>
            <a:off x="0" y="513193"/>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378840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91219" y="1572737"/>
            <a:ext cx="8770288" cy="1002852"/>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91219" y="909488"/>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t>内容</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着実な維持管理を実践し、得られた</a:t>
            </a:r>
            <a:r>
              <a:rPr lang="ja-JP" altLang="en-US" sz="1200" u="sng" kern="100" dirty="0">
                <a:effectLst/>
              </a:rPr>
              <a:t>維持管理データを予防保全に生かしていく</a:t>
            </a:r>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83599" y="2909624"/>
            <a:ext cx="8770288" cy="58477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総論</a:t>
            </a:r>
            <a:r>
              <a:rPr lang="en-US" altLang="ja-JP" sz="1200" kern="100" dirty="0">
                <a:effectLst/>
              </a:rPr>
              <a:t>】</a:t>
            </a:r>
          </a:p>
          <a:p>
            <a:pPr algn="just"/>
            <a:r>
              <a:rPr lang="ja-JP" altLang="en-US" sz="1000" kern="100" dirty="0"/>
              <a:t>（共通）今後、老朽化が進むため、維持管理業務の増加が懸念。</a:t>
            </a:r>
            <a:endParaRPr lang="en-US" altLang="ja-JP" sz="1000" kern="100" dirty="0"/>
          </a:p>
          <a:p>
            <a:pPr algn="just"/>
            <a:r>
              <a:rPr lang="ja-JP" altLang="en-US" sz="1000" kern="100" dirty="0"/>
              <a:t>　　　　</a:t>
            </a:r>
            <a:r>
              <a:rPr lang="ja-JP" altLang="en-US" sz="1000" kern="100" dirty="0">
                <a:effectLst/>
              </a:rPr>
              <a:t>維持管理データの蓄積は、今後の維持管理に有効であるため、データベースとして蓄積する必要がある。</a:t>
            </a: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249759" y="1881833"/>
            <a:ext cx="8498703" cy="553998"/>
          </a:xfrm>
          <a:prstGeom prst="rect">
            <a:avLst/>
          </a:prstGeom>
          <a:noFill/>
          <a:ln>
            <a:solidFill>
              <a:schemeClr val="tx1"/>
            </a:solidFill>
          </a:ln>
        </p:spPr>
        <p:txBody>
          <a:bodyPr wrap="square" rtlCol="0">
            <a:spAutoFit/>
          </a:bodyPr>
          <a:lstStyle/>
          <a:p>
            <a:pPr algn="just"/>
            <a:r>
              <a:rPr kumimoji="1" lang="ja-JP" altLang="en-US" sz="1000" dirty="0"/>
              <a:t>（</a:t>
            </a:r>
            <a:r>
              <a:rPr lang="ja-JP" altLang="en-US" sz="1000" dirty="0"/>
              <a:t>共通）</a:t>
            </a:r>
            <a:endParaRPr lang="en-US" altLang="ja-JP" sz="1000" dirty="0"/>
          </a:p>
          <a:p>
            <a:pPr algn="just"/>
            <a:r>
              <a:rPr kumimoji="1" lang="ja-JP" altLang="en-US" sz="1000" dirty="0"/>
              <a:t>・</a:t>
            </a:r>
            <a:r>
              <a:rPr kumimoji="1" lang="ja-JP" altLang="en-US" sz="1000" u="sng" dirty="0"/>
              <a:t>維持管理データは</a:t>
            </a:r>
            <a:r>
              <a:rPr kumimoji="1" lang="ja-JP" altLang="en-US" sz="1000" dirty="0"/>
              <a:t>各流域下水道事務所毎に独自の</a:t>
            </a:r>
            <a:r>
              <a:rPr kumimoji="1" lang="ja-JP" altLang="en-US" sz="1000" u="sng" dirty="0"/>
              <a:t>エクセルで管理している</a:t>
            </a:r>
            <a:endParaRPr kumimoji="1" lang="en-US" altLang="ja-JP" sz="1000" u="sng" dirty="0"/>
          </a:p>
          <a:p>
            <a:pPr algn="just"/>
            <a:r>
              <a:rPr kumimoji="1" lang="ja-JP" altLang="en-US" sz="1000" dirty="0"/>
              <a:t>・</a:t>
            </a:r>
            <a:r>
              <a:rPr kumimoji="1" lang="ja-JP" altLang="en-US" sz="1000" u="sng" dirty="0"/>
              <a:t>「大阪府建設</a:t>
            </a:r>
            <a:r>
              <a:rPr kumimoji="1" lang="en-US" altLang="ja-JP" sz="1000" u="sng" dirty="0"/>
              <a:t>CALS</a:t>
            </a:r>
            <a:r>
              <a:rPr kumimoji="1" lang="ja-JP" altLang="en-US" sz="1000" u="sng" dirty="0"/>
              <a:t>システム」は</a:t>
            </a:r>
            <a:r>
              <a:rPr kumimoji="1" lang="ja-JP" altLang="en-US" sz="1000" dirty="0"/>
              <a:t>、維持管理情報の</a:t>
            </a:r>
            <a:r>
              <a:rPr kumimoji="1" lang="ja-JP" altLang="en-US" sz="1000" u="sng" dirty="0"/>
              <a:t>データベースとしての利用には不向き</a:t>
            </a:r>
            <a:r>
              <a:rPr kumimoji="1" lang="ja-JP" altLang="en-US" sz="1000" dirty="0"/>
              <a:t>であるため使用しなかった</a:t>
            </a:r>
            <a:endParaRPr kumimoji="1" lang="en-US" altLang="ja-JP" sz="1000" dirty="0"/>
          </a:p>
        </p:txBody>
      </p:sp>
      <p:sp>
        <p:nvSpPr>
          <p:cNvPr id="10" name="テキスト ボックス 9">
            <a:extLst>
              <a:ext uri="{FF2B5EF4-FFF2-40B4-BE49-F238E27FC236}">
                <a16:creationId xmlns:a16="http://schemas.microsoft.com/office/drawing/2014/main" id="{83A53716-9C2A-4ED0-9D84-A6181FCD7C53}"/>
              </a:ext>
            </a:extLst>
          </p:cNvPr>
          <p:cNvSpPr txBox="1"/>
          <p:nvPr/>
        </p:nvSpPr>
        <p:spPr>
          <a:xfrm>
            <a:off x="113967" y="3832541"/>
            <a:ext cx="8770288" cy="73866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r>
              <a:rPr lang="ja-JP" altLang="en-US" sz="1000" kern="100" dirty="0"/>
              <a:t>（共通）</a:t>
            </a:r>
            <a:endParaRPr lang="en-US" altLang="ja-JP" sz="1000" kern="100" dirty="0"/>
          </a:p>
          <a:p>
            <a:pPr algn="just"/>
            <a:r>
              <a:rPr lang="ja-JP" altLang="en-US" sz="1000" kern="100" dirty="0"/>
              <a:t>・</a:t>
            </a:r>
            <a:r>
              <a:rPr lang="ja-JP" altLang="en-US" sz="1000" u="sng" kern="100" dirty="0"/>
              <a:t>今後、老朽化が進み、維持管理業務が増加しても、限られた人員で着実に維持管理を実践する必要がある</a:t>
            </a:r>
            <a:r>
              <a:rPr lang="ja-JP" altLang="en-US" sz="1000" kern="100" dirty="0"/>
              <a:t>。</a:t>
            </a:r>
            <a:endParaRPr lang="en-US" altLang="ja-JP" sz="1000" kern="100" dirty="0"/>
          </a:p>
          <a:p>
            <a:r>
              <a:rPr lang="ja-JP" altLang="en-US" sz="1000" kern="100" dirty="0"/>
              <a:t>・</a:t>
            </a:r>
            <a:r>
              <a:rPr lang="ja-JP" altLang="en-US" sz="1000" u="sng" kern="100" dirty="0"/>
              <a:t>今後の更新時期の見極め等に使用するには、詳細なデータの蓄積が必要</a:t>
            </a:r>
            <a:r>
              <a:rPr lang="ja-JP" altLang="en-US" sz="1000" kern="100" dirty="0"/>
              <a:t>。</a:t>
            </a:r>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113967" y="5284243"/>
            <a:ext cx="8770288" cy="73866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対応方針（案）</a:t>
            </a:r>
            <a:r>
              <a:rPr lang="en-US" altLang="ja-JP" sz="1200" kern="100" dirty="0">
                <a:effectLst/>
              </a:rPr>
              <a:t>】</a:t>
            </a:r>
          </a:p>
          <a:p>
            <a:r>
              <a:rPr lang="ja-JP" altLang="en-US" sz="1000" kern="100" dirty="0"/>
              <a:t>（共通）</a:t>
            </a:r>
            <a:endParaRPr lang="en-US" altLang="ja-JP" sz="1000" kern="100" dirty="0"/>
          </a:p>
          <a:p>
            <a:r>
              <a:rPr lang="en-US" altLang="ja-JP" sz="1000" kern="100" dirty="0"/>
              <a:t>1.〈</a:t>
            </a:r>
            <a:r>
              <a:rPr lang="ja-JP" altLang="en-US" sz="1000" kern="100" dirty="0"/>
              <a:t>新規</a:t>
            </a:r>
            <a:r>
              <a:rPr lang="en-US" altLang="ja-JP" sz="1000" kern="100" dirty="0"/>
              <a:t>〉</a:t>
            </a:r>
            <a:r>
              <a:rPr lang="ja-JP" altLang="en-US" sz="1000" u="sng" kern="100" dirty="0"/>
              <a:t>包括管理業務（複数の維持管理業務の集約発注、複数年契約）の発注を進めていく</a:t>
            </a:r>
            <a:endParaRPr lang="en-US" altLang="ja-JP" sz="1000" u="sng" kern="100" dirty="0"/>
          </a:p>
          <a:p>
            <a:r>
              <a:rPr lang="en-US" altLang="ja-JP" sz="1000" kern="100" dirty="0"/>
              <a:t>2.</a:t>
            </a:r>
            <a:r>
              <a:rPr lang="ja-JP" altLang="en-US" sz="1000" kern="100" dirty="0"/>
              <a:t>維持管理情報を蓄積可能な</a:t>
            </a:r>
            <a:r>
              <a:rPr lang="ja-JP" altLang="en-US" sz="1000" u="sng" kern="100" dirty="0"/>
              <a:t>下水道管渠電子台帳を導入する</a:t>
            </a:r>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69305" y="143375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69305" y="2699623"/>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38B0BC4F-F51E-4846-AA56-974D2E7F3815}"/>
              </a:ext>
            </a:extLst>
          </p:cNvPr>
          <p:cNvSpPr/>
          <p:nvPr/>
        </p:nvSpPr>
        <p:spPr>
          <a:xfrm>
            <a:off x="3696246" y="3638915"/>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700549" y="4864043"/>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3</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100392" y="6571719"/>
            <a:ext cx="1828800" cy="365125"/>
          </a:xfrm>
        </p:spPr>
        <p:txBody>
          <a:bodyPr/>
          <a:lstStyle/>
          <a:p>
            <a:fld id="{682EF9F9-C4E8-46B2-BBF1-33E3162B856A}" type="slidenum">
              <a:rPr kumimoji="1" lang="ja-JP" altLang="en-US" smtClean="0"/>
              <a:t>14</a:t>
            </a:fld>
            <a:endParaRPr kumimoji="1" lang="ja-JP" altLang="en-US" dirty="0"/>
          </a:p>
        </p:txBody>
      </p:sp>
    </p:spTree>
    <p:extLst>
      <p:ext uri="{BB962C8B-B14F-4D97-AF65-F5344CB8AC3E}">
        <p14:creationId xmlns:p14="http://schemas.microsoft.com/office/powerpoint/2010/main" val="1170380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3EF42852-FD36-460E-8E34-F2A1BB28E091}"/>
              </a:ext>
            </a:extLst>
          </p:cNvPr>
          <p:cNvSpPr txBox="1"/>
          <p:nvPr/>
        </p:nvSpPr>
        <p:spPr>
          <a:xfrm>
            <a:off x="101248" y="839769"/>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新規</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包括管理業務（複数の維持管理業務の集約発注、複数年契約）の発注を進めていく</a:t>
            </a:r>
          </a:p>
        </p:txBody>
      </p:sp>
      <p:sp>
        <p:nvSpPr>
          <p:cNvPr id="10" name="スライド番号プレースホルダー 1">
            <a:extLst>
              <a:ext uri="{FF2B5EF4-FFF2-40B4-BE49-F238E27FC236}">
                <a16:creationId xmlns:a16="http://schemas.microsoft.com/office/drawing/2014/main" id="{AF12D1EF-BD02-42B1-B015-C5E53E74C13E}"/>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15</a:t>
            </a:fld>
            <a:endParaRPr lang="ja-JP" altLang="en-US" dirty="0"/>
          </a:p>
        </p:txBody>
      </p:sp>
      <p:sp>
        <p:nvSpPr>
          <p:cNvPr id="11" name="テキスト ボックス 10">
            <a:extLst>
              <a:ext uri="{FF2B5EF4-FFF2-40B4-BE49-F238E27FC236}">
                <a16:creationId xmlns:a16="http://schemas.microsoft.com/office/drawing/2014/main" id="{C3D41EE4-B5D0-4EFB-BA88-487F48B01061}"/>
              </a:ext>
            </a:extLst>
          </p:cNvPr>
          <p:cNvSpPr txBox="1"/>
          <p:nvPr/>
        </p:nvSpPr>
        <p:spPr>
          <a:xfrm>
            <a:off x="4604" y="51705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pic>
        <p:nvPicPr>
          <p:cNvPr id="3" name="図 2">
            <a:extLst>
              <a:ext uri="{FF2B5EF4-FFF2-40B4-BE49-F238E27FC236}">
                <a16:creationId xmlns:a16="http://schemas.microsoft.com/office/drawing/2014/main" id="{5D2812FD-DF33-4C7D-9965-4E808745B660}"/>
              </a:ext>
            </a:extLst>
          </p:cNvPr>
          <p:cNvPicPr>
            <a:picLocks noChangeAspect="1"/>
          </p:cNvPicPr>
          <p:nvPr/>
        </p:nvPicPr>
        <p:blipFill>
          <a:blip r:embed="rId2"/>
          <a:stretch>
            <a:fillRect/>
          </a:stretch>
        </p:blipFill>
        <p:spPr>
          <a:xfrm>
            <a:off x="1227456" y="1508534"/>
            <a:ext cx="7152996" cy="3253807"/>
          </a:xfrm>
          <a:prstGeom prst="rect">
            <a:avLst/>
          </a:prstGeom>
          <a:solidFill>
            <a:schemeClr val="bg1"/>
          </a:solidFill>
          <a:ln>
            <a:solidFill>
              <a:schemeClr val="accent1">
                <a:shade val="50000"/>
                <a:shade val="75000"/>
                <a:satMod val="125000"/>
                <a:lumMod val="75000"/>
              </a:schemeClr>
            </a:solidFill>
          </a:ln>
        </p:spPr>
      </p:pic>
      <p:sp>
        <p:nvSpPr>
          <p:cNvPr id="36" name="フローチャート: 組合せ 35">
            <a:extLst>
              <a:ext uri="{FF2B5EF4-FFF2-40B4-BE49-F238E27FC236}">
                <a16:creationId xmlns:a16="http://schemas.microsoft.com/office/drawing/2014/main" id="{2E874D19-A4E2-46D9-9830-776F88444B67}"/>
              </a:ext>
            </a:extLst>
          </p:cNvPr>
          <p:cNvSpPr/>
          <p:nvPr/>
        </p:nvSpPr>
        <p:spPr>
          <a:xfrm>
            <a:off x="3764942" y="5085184"/>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2631A34-98B7-421F-9ACC-66E4E871DC0F}"/>
              </a:ext>
            </a:extLst>
          </p:cNvPr>
          <p:cNvSpPr txBox="1"/>
          <p:nvPr/>
        </p:nvSpPr>
        <p:spPr>
          <a:xfrm>
            <a:off x="2584669" y="5589240"/>
            <a:ext cx="3803446" cy="307777"/>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試行として、</a:t>
            </a:r>
            <a:r>
              <a:rPr lang="en-US" altLang="ja-JP" sz="1400" u="sng" dirty="0">
                <a:latin typeface="BIZ UDPゴシック" panose="020B0400000000000000" pitchFamily="50" charset="-128"/>
                <a:ea typeface="BIZ UDPゴシック" panose="020B0400000000000000" pitchFamily="50" charset="-128"/>
              </a:rPr>
              <a:t>R6</a:t>
            </a:r>
            <a:r>
              <a:rPr lang="ja-JP" altLang="en-US" sz="1400" u="sng" dirty="0">
                <a:latin typeface="BIZ UDPゴシック" panose="020B0400000000000000" pitchFamily="50" charset="-128"/>
                <a:ea typeface="BIZ UDPゴシック" panose="020B0400000000000000" pitchFamily="50" charset="-128"/>
              </a:rPr>
              <a:t>年度に一部事務所で発注検討</a:t>
            </a:r>
          </a:p>
        </p:txBody>
      </p:sp>
    </p:spTree>
    <p:extLst>
      <p:ext uri="{BB962C8B-B14F-4D97-AF65-F5344CB8AC3E}">
        <p14:creationId xmlns:p14="http://schemas.microsoft.com/office/powerpoint/2010/main" val="3860717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3" name="図 12">
            <a:extLst>
              <a:ext uri="{FF2B5EF4-FFF2-40B4-BE49-F238E27FC236}">
                <a16:creationId xmlns:a16="http://schemas.microsoft.com/office/drawing/2014/main" id="{94ECD0CC-02CC-4EED-89A1-526B67590086}"/>
              </a:ext>
            </a:extLst>
          </p:cNvPr>
          <p:cNvPicPr>
            <a:picLocks noChangeAspect="1"/>
          </p:cNvPicPr>
          <p:nvPr/>
        </p:nvPicPr>
        <p:blipFill rotWithShape="1">
          <a:blip r:embed="rId2"/>
          <a:srcRect r="1963"/>
          <a:stretch/>
        </p:blipFill>
        <p:spPr>
          <a:xfrm>
            <a:off x="101248" y="3761229"/>
            <a:ext cx="8964488" cy="2543919"/>
          </a:xfrm>
          <a:prstGeom prst="rect">
            <a:avLst/>
          </a:prstGeom>
        </p:spPr>
      </p:pic>
      <p:sp>
        <p:nvSpPr>
          <p:cNvPr id="14" name="テキスト ボックス 13">
            <a:extLst>
              <a:ext uri="{FF2B5EF4-FFF2-40B4-BE49-F238E27FC236}">
                <a16:creationId xmlns:a16="http://schemas.microsoft.com/office/drawing/2014/main" id="{6E584343-461F-4689-9939-BDD50E622065}"/>
              </a:ext>
            </a:extLst>
          </p:cNvPr>
          <p:cNvSpPr txBox="1"/>
          <p:nvPr/>
        </p:nvSpPr>
        <p:spPr>
          <a:xfrm>
            <a:off x="18421" y="3514252"/>
            <a:ext cx="4055358" cy="276999"/>
          </a:xfrm>
          <a:prstGeom prst="rect">
            <a:avLst/>
          </a:prstGeom>
          <a:noFill/>
          <a:ln>
            <a:noFill/>
          </a:ln>
        </p:spPr>
        <p:txBody>
          <a:bodyPr wrap="square" rtlCol="0">
            <a:spAutoFit/>
          </a:bodyPr>
          <a:lstStyle/>
          <a:p>
            <a:pPr algn="just"/>
            <a:r>
              <a:rPr lang="ja-JP" altLang="en-US" sz="1200" kern="100" dirty="0"/>
              <a:t>○　事務所エ</a:t>
            </a:r>
            <a:r>
              <a:rPr lang="ja-JP" altLang="en-US" sz="1200" kern="100" dirty="0">
                <a:effectLst/>
              </a:rPr>
              <a:t>クセルでの維持管理データの整理（例）</a:t>
            </a:r>
            <a:endParaRPr lang="en-US" altLang="ja-JP" sz="1200" kern="100" dirty="0">
              <a:effectLst/>
            </a:endParaRPr>
          </a:p>
        </p:txBody>
      </p:sp>
      <p:pic>
        <p:nvPicPr>
          <p:cNvPr id="15" name="図 14">
            <a:extLst>
              <a:ext uri="{FF2B5EF4-FFF2-40B4-BE49-F238E27FC236}">
                <a16:creationId xmlns:a16="http://schemas.microsoft.com/office/drawing/2014/main" id="{27BAAE00-FA01-42FF-A7F2-6AE8FDB8A7EA}"/>
              </a:ext>
            </a:extLst>
          </p:cNvPr>
          <p:cNvPicPr>
            <a:picLocks noChangeAspect="1"/>
          </p:cNvPicPr>
          <p:nvPr/>
        </p:nvPicPr>
        <p:blipFill rotWithShape="1">
          <a:blip r:embed="rId3"/>
          <a:srcRect l="4326" t="15980" r="16138" b="65120"/>
          <a:stretch/>
        </p:blipFill>
        <p:spPr>
          <a:xfrm>
            <a:off x="68457" y="1781851"/>
            <a:ext cx="9007085" cy="1337686"/>
          </a:xfrm>
          <a:prstGeom prst="rect">
            <a:avLst/>
          </a:prstGeom>
        </p:spPr>
      </p:pic>
      <p:sp>
        <p:nvSpPr>
          <p:cNvPr id="16" name="テキスト ボックス 15">
            <a:extLst>
              <a:ext uri="{FF2B5EF4-FFF2-40B4-BE49-F238E27FC236}">
                <a16:creationId xmlns:a16="http://schemas.microsoft.com/office/drawing/2014/main" id="{5D043C50-63B0-4BA1-8937-83B24C6EAEB5}"/>
              </a:ext>
            </a:extLst>
          </p:cNvPr>
          <p:cNvSpPr txBox="1"/>
          <p:nvPr/>
        </p:nvSpPr>
        <p:spPr>
          <a:xfrm>
            <a:off x="15641" y="1495626"/>
            <a:ext cx="3672408" cy="276999"/>
          </a:xfrm>
          <a:prstGeom prst="rect">
            <a:avLst/>
          </a:prstGeom>
          <a:noFill/>
          <a:ln>
            <a:noFill/>
          </a:ln>
        </p:spPr>
        <p:txBody>
          <a:bodyPr wrap="square" rtlCol="0">
            <a:spAutoFit/>
          </a:bodyPr>
          <a:lstStyle/>
          <a:p>
            <a:pPr algn="just"/>
            <a:r>
              <a:rPr lang="ja-JP" altLang="en-US" sz="1200" kern="100" dirty="0"/>
              <a:t>○　大阪府建設</a:t>
            </a:r>
            <a:r>
              <a:rPr lang="en-US" altLang="ja-JP" sz="1200" kern="100" dirty="0"/>
              <a:t>CALS</a:t>
            </a:r>
            <a:r>
              <a:rPr lang="ja-JP" altLang="en-US" sz="1200" kern="100" dirty="0"/>
              <a:t>でのデータ蓄積可能内容</a:t>
            </a:r>
            <a:endParaRPr lang="en-US" altLang="ja-JP" sz="1200" kern="100" dirty="0">
              <a:effectLst/>
            </a:endParaRPr>
          </a:p>
        </p:txBody>
      </p:sp>
      <p:sp>
        <p:nvSpPr>
          <p:cNvPr id="18" name="テキスト ボックス 17">
            <a:extLst>
              <a:ext uri="{FF2B5EF4-FFF2-40B4-BE49-F238E27FC236}">
                <a16:creationId xmlns:a16="http://schemas.microsoft.com/office/drawing/2014/main" id="{3EF42852-FD36-460E-8E34-F2A1BB28E091}"/>
              </a:ext>
            </a:extLst>
          </p:cNvPr>
          <p:cNvSpPr txBox="1"/>
          <p:nvPr/>
        </p:nvSpPr>
        <p:spPr>
          <a:xfrm>
            <a:off x="101248" y="839769"/>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維持管理情報を蓄積可能な下水道管渠電子台帳を導入する</a:t>
            </a:r>
          </a:p>
        </p:txBody>
      </p:sp>
      <p:sp>
        <p:nvSpPr>
          <p:cNvPr id="10" name="スライド番号プレースホルダー 1">
            <a:extLst>
              <a:ext uri="{FF2B5EF4-FFF2-40B4-BE49-F238E27FC236}">
                <a16:creationId xmlns:a16="http://schemas.microsoft.com/office/drawing/2014/main" id="{AF12D1EF-BD02-42B1-B015-C5E53E74C13E}"/>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16</a:t>
            </a:fld>
            <a:endParaRPr lang="ja-JP" altLang="en-US" dirty="0"/>
          </a:p>
        </p:txBody>
      </p:sp>
      <p:sp>
        <p:nvSpPr>
          <p:cNvPr id="11" name="テキスト ボックス 10">
            <a:extLst>
              <a:ext uri="{FF2B5EF4-FFF2-40B4-BE49-F238E27FC236}">
                <a16:creationId xmlns:a16="http://schemas.microsoft.com/office/drawing/2014/main" id="{C3D41EE4-B5D0-4EFB-BA88-487F48B01061}"/>
              </a:ext>
            </a:extLst>
          </p:cNvPr>
          <p:cNvSpPr txBox="1"/>
          <p:nvPr/>
        </p:nvSpPr>
        <p:spPr>
          <a:xfrm>
            <a:off x="4604" y="51705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 name="正方形/長方形 1">
            <a:extLst>
              <a:ext uri="{FF2B5EF4-FFF2-40B4-BE49-F238E27FC236}">
                <a16:creationId xmlns:a16="http://schemas.microsoft.com/office/drawing/2014/main" id="{251CC705-7F7D-49E9-A976-89403B257884}"/>
              </a:ext>
            </a:extLst>
          </p:cNvPr>
          <p:cNvSpPr/>
          <p:nvPr/>
        </p:nvSpPr>
        <p:spPr>
          <a:xfrm>
            <a:off x="1115616" y="1797240"/>
            <a:ext cx="2958163" cy="26161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A09964D-E94C-41FB-BC09-E638FDE6CA2F}"/>
              </a:ext>
            </a:extLst>
          </p:cNvPr>
          <p:cNvSpPr/>
          <p:nvPr/>
        </p:nvSpPr>
        <p:spPr>
          <a:xfrm>
            <a:off x="372763" y="5059434"/>
            <a:ext cx="238797" cy="60181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7991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37EDB99F-1F37-4304-97E5-B7F50B8A9D33}"/>
              </a:ext>
            </a:extLst>
          </p:cNvPr>
          <p:cNvSpPr txBox="1"/>
          <p:nvPr/>
        </p:nvSpPr>
        <p:spPr>
          <a:xfrm>
            <a:off x="107360" y="1340768"/>
            <a:ext cx="4665832" cy="646331"/>
          </a:xfrm>
          <a:prstGeom prst="rect">
            <a:avLst/>
          </a:prstGeom>
          <a:noFill/>
          <a:ln>
            <a:noFill/>
          </a:ln>
        </p:spPr>
        <p:txBody>
          <a:bodyPr wrap="square" rtlCol="0">
            <a:spAutoFit/>
          </a:bodyPr>
          <a:lstStyle/>
          <a:p>
            <a:pPr algn="just"/>
            <a:r>
              <a:rPr lang="ja-JP" altLang="en-US" sz="1200" kern="100" dirty="0"/>
              <a:t>○　国の動き</a:t>
            </a:r>
            <a:endParaRPr lang="en-US" altLang="ja-JP" sz="1200" kern="100" dirty="0"/>
          </a:p>
          <a:p>
            <a:pPr algn="just"/>
            <a:r>
              <a:rPr lang="ja-JP" altLang="en-US" sz="1200" kern="100" dirty="0"/>
              <a:t>　・令和７年度までにすべての地方公共団体で電子化を実施</a:t>
            </a:r>
            <a:endParaRPr lang="en-US" altLang="ja-JP" sz="1200" kern="100" dirty="0"/>
          </a:p>
          <a:p>
            <a:pPr algn="just"/>
            <a:r>
              <a:rPr lang="ja-JP" altLang="en-US" sz="1200" kern="100" dirty="0">
                <a:effectLst/>
              </a:rPr>
              <a:t>　・令和４年度より、</a:t>
            </a:r>
            <a:r>
              <a:rPr lang="ja-JP" altLang="en-US" sz="1200" u="sng" kern="100" dirty="0">
                <a:effectLst/>
              </a:rPr>
              <a:t>「下水道情報デジタル化支援事業</a:t>
            </a:r>
            <a:r>
              <a:rPr lang="ja-JP" altLang="en-US" sz="1200" u="sng" kern="100" dirty="0"/>
              <a:t>」を創設</a:t>
            </a:r>
            <a:endParaRPr lang="en-US" altLang="ja-JP" sz="1200" u="sng" kern="100" dirty="0"/>
          </a:p>
        </p:txBody>
      </p:sp>
      <p:pic>
        <p:nvPicPr>
          <p:cNvPr id="11" name="図 10">
            <a:extLst>
              <a:ext uri="{FF2B5EF4-FFF2-40B4-BE49-F238E27FC236}">
                <a16:creationId xmlns:a16="http://schemas.microsoft.com/office/drawing/2014/main" id="{0D46622E-CEF3-4010-A1B4-4D59CA9E66A8}"/>
              </a:ext>
            </a:extLst>
          </p:cNvPr>
          <p:cNvPicPr>
            <a:picLocks noChangeAspect="1"/>
          </p:cNvPicPr>
          <p:nvPr/>
        </p:nvPicPr>
        <p:blipFill rotWithShape="1">
          <a:blip r:embed="rId2"/>
          <a:srcRect l="1963" t="37400" r="8263" b="8421"/>
          <a:stretch/>
        </p:blipFill>
        <p:spPr>
          <a:xfrm>
            <a:off x="281703" y="1993188"/>
            <a:ext cx="4346095" cy="1639316"/>
          </a:xfrm>
          <a:prstGeom prst="rect">
            <a:avLst/>
          </a:prstGeom>
        </p:spPr>
      </p:pic>
      <p:pic>
        <p:nvPicPr>
          <p:cNvPr id="17" name="図 16">
            <a:extLst>
              <a:ext uri="{FF2B5EF4-FFF2-40B4-BE49-F238E27FC236}">
                <a16:creationId xmlns:a16="http://schemas.microsoft.com/office/drawing/2014/main" id="{78570B0F-DC75-433B-9AAF-CF818C47EFA3}"/>
              </a:ext>
            </a:extLst>
          </p:cNvPr>
          <p:cNvPicPr>
            <a:picLocks noChangeAspect="1"/>
          </p:cNvPicPr>
          <p:nvPr/>
        </p:nvPicPr>
        <p:blipFill rotWithShape="1">
          <a:blip r:embed="rId3"/>
          <a:srcRect l="6688" t="13645" r="5900" b="7161"/>
          <a:stretch/>
        </p:blipFill>
        <p:spPr>
          <a:xfrm>
            <a:off x="280325" y="4014884"/>
            <a:ext cx="4395855" cy="2489136"/>
          </a:xfrm>
          <a:prstGeom prst="rect">
            <a:avLst/>
          </a:prstGeom>
        </p:spPr>
      </p:pic>
      <p:sp>
        <p:nvSpPr>
          <p:cNvPr id="18" name="テキスト ボックス 17">
            <a:extLst>
              <a:ext uri="{FF2B5EF4-FFF2-40B4-BE49-F238E27FC236}">
                <a16:creationId xmlns:a16="http://schemas.microsoft.com/office/drawing/2014/main" id="{E7FB3966-C5E4-494E-BBA8-08826F1D2CB3}"/>
              </a:ext>
            </a:extLst>
          </p:cNvPr>
          <p:cNvSpPr txBox="1"/>
          <p:nvPr/>
        </p:nvSpPr>
        <p:spPr>
          <a:xfrm>
            <a:off x="199593" y="3706942"/>
            <a:ext cx="3672408" cy="276999"/>
          </a:xfrm>
          <a:prstGeom prst="rect">
            <a:avLst/>
          </a:prstGeom>
          <a:noFill/>
          <a:ln>
            <a:noFill/>
          </a:ln>
        </p:spPr>
        <p:txBody>
          <a:bodyPr wrap="square" rtlCol="0">
            <a:spAutoFit/>
          </a:bodyPr>
          <a:lstStyle/>
          <a:p>
            <a:pPr algn="just"/>
            <a:r>
              <a:rPr lang="ja-JP" altLang="en-US" sz="1200" kern="100" dirty="0"/>
              <a:t>（参考）全国の導入状況（</a:t>
            </a:r>
            <a:r>
              <a:rPr lang="en-US" altLang="ja-JP" sz="1200" kern="100" dirty="0"/>
              <a:t>R4</a:t>
            </a:r>
            <a:r>
              <a:rPr lang="ja-JP" altLang="en-US" sz="1200" kern="100" dirty="0"/>
              <a:t>年度末）</a:t>
            </a:r>
            <a:endParaRPr lang="en-US" altLang="ja-JP" sz="1200" kern="100" dirty="0">
              <a:effectLst/>
            </a:endParaRPr>
          </a:p>
        </p:txBody>
      </p:sp>
      <p:sp>
        <p:nvSpPr>
          <p:cNvPr id="19" name="テキスト ボックス 18">
            <a:extLst>
              <a:ext uri="{FF2B5EF4-FFF2-40B4-BE49-F238E27FC236}">
                <a16:creationId xmlns:a16="http://schemas.microsoft.com/office/drawing/2014/main" id="{9B9E4F22-7450-4AD8-A49B-D27299E3EFD9}"/>
              </a:ext>
            </a:extLst>
          </p:cNvPr>
          <p:cNvSpPr txBox="1"/>
          <p:nvPr/>
        </p:nvSpPr>
        <p:spPr>
          <a:xfrm>
            <a:off x="280325" y="4014884"/>
            <a:ext cx="936104" cy="276999"/>
          </a:xfrm>
          <a:prstGeom prst="rect">
            <a:avLst/>
          </a:prstGeom>
          <a:solidFill>
            <a:schemeClr val="bg1"/>
          </a:solidFill>
          <a:ln>
            <a:noFill/>
          </a:ln>
        </p:spPr>
        <p:txBody>
          <a:bodyPr wrap="square" rtlCol="0">
            <a:spAutoFit/>
          </a:bodyPr>
          <a:lstStyle/>
          <a:p>
            <a:pPr algn="just"/>
            <a:endParaRPr lang="en-US" altLang="ja-JP" sz="1200" kern="100" dirty="0">
              <a:effectLst/>
            </a:endParaRPr>
          </a:p>
        </p:txBody>
      </p:sp>
      <p:sp>
        <p:nvSpPr>
          <p:cNvPr id="20" name="テキスト ボックス 19">
            <a:extLst>
              <a:ext uri="{FF2B5EF4-FFF2-40B4-BE49-F238E27FC236}">
                <a16:creationId xmlns:a16="http://schemas.microsoft.com/office/drawing/2014/main" id="{077B0360-106D-4835-BE01-20568316AD8C}"/>
              </a:ext>
            </a:extLst>
          </p:cNvPr>
          <p:cNvSpPr txBox="1"/>
          <p:nvPr/>
        </p:nvSpPr>
        <p:spPr>
          <a:xfrm>
            <a:off x="280325" y="6123900"/>
            <a:ext cx="936104" cy="369332"/>
          </a:xfrm>
          <a:prstGeom prst="rect">
            <a:avLst/>
          </a:prstGeom>
          <a:solidFill>
            <a:schemeClr val="bg1"/>
          </a:solidFill>
          <a:ln>
            <a:noFill/>
          </a:ln>
        </p:spPr>
        <p:txBody>
          <a:bodyPr wrap="square" rtlCol="0">
            <a:spAutoFit/>
          </a:bodyPr>
          <a:lstStyle/>
          <a:p>
            <a:pPr algn="just"/>
            <a:endParaRPr lang="en-US" altLang="ja-JP" kern="100" dirty="0">
              <a:effectLst/>
            </a:endParaRPr>
          </a:p>
        </p:txBody>
      </p:sp>
      <p:sp>
        <p:nvSpPr>
          <p:cNvPr id="16" name="テキスト ボックス 15">
            <a:extLst>
              <a:ext uri="{FF2B5EF4-FFF2-40B4-BE49-F238E27FC236}">
                <a16:creationId xmlns:a16="http://schemas.microsoft.com/office/drawing/2014/main" id="{F941E823-2721-4CBF-80B6-D058B5701324}"/>
              </a:ext>
            </a:extLst>
          </p:cNvPr>
          <p:cNvSpPr txBox="1"/>
          <p:nvPr/>
        </p:nvSpPr>
        <p:spPr>
          <a:xfrm>
            <a:off x="4882308" y="6301074"/>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下水道管路管理における</a:t>
            </a:r>
            <a:r>
              <a:rPr kumimoji="1" lang="en-US" altLang="ja-JP" sz="1000" dirty="0"/>
              <a:t>DX</a:t>
            </a:r>
            <a:r>
              <a:rPr kumimoji="1" lang="ja-JP" altLang="en-US" sz="1000" dirty="0"/>
              <a:t>推進に向けた説明会　国交省</a:t>
            </a:r>
            <a:r>
              <a:rPr lang="ja-JP" altLang="en-US" sz="1000" dirty="0"/>
              <a:t>より</a:t>
            </a:r>
            <a:endParaRPr kumimoji="1" lang="en-US" altLang="ja-JP" sz="1000" dirty="0"/>
          </a:p>
        </p:txBody>
      </p:sp>
      <p:sp>
        <p:nvSpPr>
          <p:cNvPr id="25" name="テキスト ボックス 24">
            <a:extLst>
              <a:ext uri="{FF2B5EF4-FFF2-40B4-BE49-F238E27FC236}">
                <a16:creationId xmlns:a16="http://schemas.microsoft.com/office/drawing/2014/main" id="{156D4D99-1DCA-47A7-B9F6-032932A9014C}"/>
              </a:ext>
            </a:extLst>
          </p:cNvPr>
          <p:cNvSpPr txBox="1"/>
          <p:nvPr/>
        </p:nvSpPr>
        <p:spPr>
          <a:xfrm>
            <a:off x="4882308" y="1340768"/>
            <a:ext cx="4104456" cy="461665"/>
          </a:xfrm>
          <a:prstGeom prst="rect">
            <a:avLst/>
          </a:prstGeom>
          <a:noFill/>
          <a:ln>
            <a:noFill/>
          </a:ln>
        </p:spPr>
        <p:txBody>
          <a:bodyPr wrap="square" rtlCol="0">
            <a:spAutoFit/>
          </a:bodyPr>
          <a:lstStyle/>
          <a:p>
            <a:pPr algn="just"/>
            <a:r>
              <a:rPr lang="ja-JP" altLang="en-US" sz="1200" kern="100" dirty="0"/>
              <a:t>○下水道台帳管理システム</a:t>
            </a:r>
            <a:r>
              <a:rPr lang="ja-JP" altLang="en-US" sz="1200" u="sng" kern="100" dirty="0"/>
              <a:t>標準仕様</a:t>
            </a:r>
            <a:r>
              <a:rPr lang="ja-JP" altLang="en-US" sz="1200" kern="100" dirty="0"/>
              <a:t>（案）・導入手引きの改訂（</a:t>
            </a:r>
            <a:r>
              <a:rPr lang="en-US" altLang="ja-JP" sz="1200" kern="100" dirty="0"/>
              <a:t>R3.9</a:t>
            </a:r>
            <a:r>
              <a:rPr lang="ja-JP" altLang="en-US" sz="1200" kern="100" dirty="0"/>
              <a:t>）</a:t>
            </a:r>
            <a:r>
              <a:rPr lang="en-US" altLang="ja-JP" sz="1200" kern="100" dirty="0"/>
              <a:t>【</a:t>
            </a:r>
            <a:r>
              <a:rPr lang="ja-JP" altLang="en-US" sz="1200" kern="100" dirty="0"/>
              <a:t>公益財団法人 日本下水道協会</a:t>
            </a:r>
            <a:r>
              <a:rPr lang="en-US" altLang="ja-JP" sz="1200" kern="100" dirty="0"/>
              <a:t>】</a:t>
            </a:r>
          </a:p>
        </p:txBody>
      </p:sp>
      <p:pic>
        <p:nvPicPr>
          <p:cNvPr id="5" name="図 4">
            <a:extLst>
              <a:ext uri="{FF2B5EF4-FFF2-40B4-BE49-F238E27FC236}">
                <a16:creationId xmlns:a16="http://schemas.microsoft.com/office/drawing/2014/main" id="{D1C101C2-4503-4DC3-9A67-9C8C21CA6545}"/>
              </a:ext>
            </a:extLst>
          </p:cNvPr>
          <p:cNvPicPr>
            <a:picLocks noChangeAspect="1"/>
          </p:cNvPicPr>
          <p:nvPr/>
        </p:nvPicPr>
        <p:blipFill rotWithShape="1">
          <a:blip r:embed="rId4"/>
          <a:srcRect l="14268" t="20032" r="46850" b="6773"/>
          <a:stretch/>
        </p:blipFill>
        <p:spPr>
          <a:xfrm>
            <a:off x="5250560" y="1857060"/>
            <a:ext cx="3555385" cy="4183092"/>
          </a:xfrm>
          <a:prstGeom prst="rect">
            <a:avLst/>
          </a:prstGeom>
        </p:spPr>
      </p:pic>
      <p:sp>
        <p:nvSpPr>
          <p:cNvPr id="15" name="スライド番号プレースホルダー 1">
            <a:extLst>
              <a:ext uri="{FF2B5EF4-FFF2-40B4-BE49-F238E27FC236}">
                <a16:creationId xmlns:a16="http://schemas.microsoft.com/office/drawing/2014/main" id="{F94101ED-CACE-48F9-8BD6-ED7A6BF67181}"/>
              </a:ext>
            </a:extLst>
          </p:cNvPr>
          <p:cNvSpPr txBox="1">
            <a:spLocks/>
          </p:cNvSpPr>
          <p:nvPr/>
        </p:nvSpPr>
        <p:spPr>
          <a:xfrm>
            <a:off x="7949275" y="645572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17</a:t>
            </a:fld>
            <a:endParaRPr lang="ja-JP" altLang="en-US" dirty="0"/>
          </a:p>
        </p:txBody>
      </p:sp>
      <p:sp>
        <p:nvSpPr>
          <p:cNvPr id="21" name="テキスト ボックス 20">
            <a:extLst>
              <a:ext uri="{FF2B5EF4-FFF2-40B4-BE49-F238E27FC236}">
                <a16:creationId xmlns:a16="http://schemas.microsoft.com/office/drawing/2014/main" id="{0C457078-0963-452F-B90D-D567C3C6B30B}"/>
              </a:ext>
            </a:extLst>
          </p:cNvPr>
          <p:cNvSpPr txBox="1"/>
          <p:nvPr/>
        </p:nvSpPr>
        <p:spPr>
          <a:xfrm>
            <a:off x="-13856" y="51685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3" name="テキスト ボックス 22">
            <a:extLst>
              <a:ext uri="{FF2B5EF4-FFF2-40B4-BE49-F238E27FC236}">
                <a16:creationId xmlns:a16="http://schemas.microsoft.com/office/drawing/2014/main" id="{14C6BADF-09AA-4695-8DCF-A1D848CD04AB}"/>
              </a:ext>
            </a:extLst>
          </p:cNvPr>
          <p:cNvSpPr txBox="1"/>
          <p:nvPr/>
        </p:nvSpPr>
        <p:spPr>
          <a:xfrm>
            <a:off x="101248" y="839769"/>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維持管理情報を蓄積可能な下水道管渠電子台帳を導入する</a:t>
            </a:r>
          </a:p>
        </p:txBody>
      </p:sp>
    </p:spTree>
    <p:extLst>
      <p:ext uri="{BB962C8B-B14F-4D97-AF65-F5344CB8AC3E}">
        <p14:creationId xmlns:p14="http://schemas.microsoft.com/office/powerpoint/2010/main" val="128641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B919422-FD65-8E53-54AA-6155526CD24E}"/>
              </a:ext>
            </a:extLst>
          </p:cNvPr>
          <p:cNvSpPr>
            <a:spLocks noChangeArrowheads="1"/>
          </p:cNvSpPr>
          <p:nvPr/>
        </p:nvSpPr>
        <p:spPr bwMode="auto">
          <a:xfrm>
            <a:off x="1570" y="-3023"/>
            <a:ext cx="9142430" cy="607645"/>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r>
              <a:rPr lang="ja-JP" altLang="en-US" sz="2100" b="1" dirty="0">
                <a:solidFill>
                  <a:schemeClr val="bg1"/>
                </a:solidFill>
                <a:latin typeface="Meiryo UI" pitchFamily="50" charset="-128"/>
                <a:ea typeface="Meiryo UI" pitchFamily="50" charset="-128"/>
                <a:cs typeface="Meiryo UI" pitchFamily="50" charset="-128"/>
              </a:rPr>
              <a:t>　</a:t>
            </a:r>
            <a:r>
              <a:rPr lang="en-US" altLang="ja-JP" sz="2800" b="1" dirty="0">
                <a:solidFill>
                  <a:schemeClr val="bg1"/>
                </a:solidFill>
                <a:latin typeface="Meiryo UI" pitchFamily="50" charset="-128"/>
                <a:ea typeface="Meiryo UI" pitchFamily="50" charset="-128"/>
                <a:cs typeface="Meiryo UI" pitchFamily="50" charset="-128"/>
              </a:rPr>
              <a:t>4</a:t>
            </a:r>
            <a:r>
              <a:rPr lang="ja-JP" altLang="en-US" sz="2800" b="1" dirty="0">
                <a:solidFill>
                  <a:schemeClr val="bg1"/>
                </a:solidFill>
                <a:latin typeface="Meiryo UI" pitchFamily="50" charset="-128"/>
                <a:ea typeface="Meiryo UI" pitchFamily="50" charset="-128"/>
                <a:cs typeface="Meiryo UI" pitchFamily="50" charset="-128"/>
              </a:rPr>
              <a:t>．第１回審議会　委員からの意見と対応方針　　　</a:t>
            </a:r>
            <a:r>
              <a:rPr lang="ja-JP" altLang="en-US" sz="2100" b="1" dirty="0">
                <a:solidFill>
                  <a:schemeClr val="bg1"/>
                </a:solidFill>
                <a:latin typeface="Meiryo UI" pitchFamily="50" charset="-128"/>
                <a:ea typeface="Meiryo UI" pitchFamily="50" charset="-128"/>
                <a:cs typeface="Meiryo UI" pitchFamily="50" charset="-128"/>
              </a:rPr>
              <a:t>　　　　　　　　　　　　　</a:t>
            </a:r>
            <a:endParaRPr lang="en-US" altLang="zh-TW" sz="2100" b="1" dirty="0">
              <a:solidFill>
                <a:schemeClr val="bg1"/>
              </a:solidFill>
              <a:latin typeface="Meiryo UI" pitchFamily="50" charset="-128"/>
              <a:ea typeface="Meiryo UI" pitchFamily="50" charset="-128"/>
              <a:cs typeface="Meiryo UI" pitchFamily="50" charset="-128"/>
            </a:endParaRPr>
          </a:p>
        </p:txBody>
      </p:sp>
      <p:sp>
        <p:nvSpPr>
          <p:cNvPr id="19" name="テキスト ボックス 18">
            <a:extLst>
              <a:ext uri="{FF2B5EF4-FFF2-40B4-BE49-F238E27FC236}">
                <a16:creationId xmlns:a16="http://schemas.microsoft.com/office/drawing/2014/main" id="{A0E2A1FE-2005-1C23-68C0-C3308B35DA64}"/>
              </a:ext>
            </a:extLst>
          </p:cNvPr>
          <p:cNvSpPr txBox="1"/>
          <p:nvPr/>
        </p:nvSpPr>
        <p:spPr>
          <a:xfrm>
            <a:off x="833120" y="762177"/>
            <a:ext cx="7858633" cy="369332"/>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r>
              <a:rPr lang="ja-JP" altLang="en-US" dirty="0">
                <a:latin typeface="Meiryo UI" panose="020B0604030504040204" pitchFamily="50" charset="-128"/>
                <a:ea typeface="Meiryo UI" panose="020B0604030504040204" pitchFamily="50" charset="-128"/>
              </a:rPr>
              <a:t>防災・減災の観点を考慮した点検計画</a:t>
            </a:r>
            <a:endParaRPr lang="en-US" altLang="ja-JP"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8DE0C81A-7590-5D10-5C35-79D7A4CD6587}"/>
              </a:ext>
            </a:extLst>
          </p:cNvPr>
          <p:cNvSpPr/>
          <p:nvPr/>
        </p:nvSpPr>
        <p:spPr>
          <a:xfrm>
            <a:off x="345440" y="762178"/>
            <a:ext cx="487680" cy="36933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１</a:t>
            </a:r>
          </a:p>
        </p:txBody>
      </p:sp>
      <p:sp>
        <p:nvSpPr>
          <p:cNvPr id="10" name="スライド番号プレースホルダー 3">
            <a:extLst>
              <a:ext uri="{FF2B5EF4-FFF2-40B4-BE49-F238E27FC236}">
                <a16:creationId xmlns:a16="http://schemas.microsoft.com/office/drawing/2014/main" id="{236EB481-E965-4E2F-8843-060470495E32}"/>
              </a:ext>
            </a:extLst>
          </p:cNvPr>
          <p:cNvSpPr>
            <a:spLocks noGrp="1"/>
          </p:cNvSpPr>
          <p:nvPr>
            <p:ph type="sldNum" sz="quarter" idx="12"/>
          </p:nvPr>
        </p:nvSpPr>
        <p:spPr>
          <a:xfrm>
            <a:off x="8483600" y="6492875"/>
            <a:ext cx="660400" cy="365125"/>
          </a:xfrm>
        </p:spPr>
        <p:txBody>
          <a:bodyPr/>
          <a:lstStyle/>
          <a:p>
            <a:fld id="{682EF9F9-C4E8-46B2-BBF1-33E3162B856A}" type="slidenum">
              <a:rPr kumimoji="1" lang="ja-JP" altLang="en-US" smtClean="0"/>
              <a:t>18</a:t>
            </a:fld>
            <a:endParaRPr kumimoji="1" lang="ja-JP" altLang="en-US"/>
          </a:p>
        </p:txBody>
      </p:sp>
      <p:sp>
        <p:nvSpPr>
          <p:cNvPr id="6" name="四角形: 角を丸くする 5">
            <a:extLst>
              <a:ext uri="{FF2B5EF4-FFF2-40B4-BE49-F238E27FC236}">
                <a16:creationId xmlns:a16="http://schemas.microsoft.com/office/drawing/2014/main" id="{13AB98EA-B26E-6B7F-AA36-6D0BDB1FFBD6}"/>
              </a:ext>
            </a:extLst>
          </p:cNvPr>
          <p:cNvSpPr/>
          <p:nvPr/>
        </p:nvSpPr>
        <p:spPr>
          <a:xfrm>
            <a:off x="198506" y="1246008"/>
            <a:ext cx="8647044" cy="2283952"/>
          </a:xfrm>
          <a:prstGeom prst="roundRect">
            <a:avLst>
              <a:gd name="adj" fmla="val 15886"/>
            </a:avLst>
          </a:prstGeom>
          <a:gradFill>
            <a:gsLst>
              <a:gs pos="0">
                <a:schemeClr val="accent3">
                  <a:lumMod val="20000"/>
                  <a:lumOff val="80000"/>
                </a:schemeClr>
              </a:gs>
              <a:gs pos="60000">
                <a:schemeClr val="bg2">
                  <a:tint val="95000"/>
                  <a:shade val="100000"/>
                  <a:satMod val="130000"/>
                  <a:lumMod val="130000"/>
                </a:schemeClr>
              </a:gs>
              <a:gs pos="100000">
                <a:schemeClr val="accent4">
                  <a:lumMod val="40000"/>
                  <a:lumOff val="60000"/>
                </a:schemeClr>
              </a:gs>
            </a:gsLst>
            <a:path path="circle">
              <a:fillToRect l="20000" t="10000" r="20000" b="60000"/>
            </a:path>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gn="just">
              <a:lnSpc>
                <a:spcPct val="150000"/>
              </a:lnSpc>
            </a:pPr>
            <a:r>
              <a:rPr lang="ja-JP" altLang="en-US" sz="1600" kern="0" dirty="0">
                <a:solidFill>
                  <a:schemeClr val="tx1"/>
                </a:solidFill>
                <a:effectLst/>
                <a:latin typeface="Meiryo UI" panose="020B0604030504040204" pitchFamily="50" charset="-128"/>
                <a:ea typeface="Meiryo UI" panose="020B0604030504040204" pitchFamily="50" charset="-128"/>
                <a:cs typeface="Ÿà–¾’©"/>
              </a:rPr>
              <a:t>　</a:t>
            </a: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平成</a:t>
            </a:r>
            <a:r>
              <a:rPr lang="en-US" altLang="ja-JP" sz="1600" kern="0" dirty="0">
                <a:solidFill>
                  <a:schemeClr val="tx1"/>
                </a:solidFill>
                <a:effectLst/>
                <a:latin typeface="Meiryo UI" panose="020B0604030504040204" pitchFamily="50" charset="-128"/>
                <a:ea typeface="Meiryo UI" panose="020B0604030504040204" pitchFamily="50" charset="-128"/>
                <a:cs typeface="Ÿà–¾’©"/>
              </a:rPr>
              <a:t>30</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年度の大阪北部地震後、緊急点検として路上</a:t>
            </a:r>
            <a:r>
              <a:rPr lang="ja-JP" altLang="en-US" sz="1600" kern="0" dirty="0">
                <a:solidFill>
                  <a:schemeClr val="tx1"/>
                </a:solidFill>
                <a:latin typeface="Meiryo UI" panose="020B0604030504040204" pitchFamily="50" charset="-128"/>
                <a:ea typeface="Meiryo UI" panose="020B0604030504040204" pitchFamily="50" charset="-128"/>
                <a:cs typeface="Ÿà–¾’©"/>
              </a:rPr>
              <a:t>の</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目視確認を実施し、</a:t>
            </a:r>
            <a:endParaRPr lang="en-US" altLang="ja-JP"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異常の有無を確認していたが、約１カ月後に道路陥没事故が発生した（当該</a:t>
            </a:r>
            <a:endParaRPr lang="en-US" altLang="ja-JP"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管渠の劣化状況は事前に把握出来ていた）。</a:t>
            </a:r>
            <a:endParaRPr lang="en-US" altLang="ja-JP"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震度５以上が発生した場合には、管の劣化が進んでいる箇所は内部の点検、</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調査を実施することとし、維持管理担当者が不在でも、スムーズに実施できる行</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えるよう、一覧表で整理する。</a:t>
            </a:r>
            <a:endParaRPr lang="ja-JP" altLang="en-US"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endParaRPr lang="en-US" altLang="ja-JP" sz="1600" u="sng" dirty="0">
              <a:solidFill>
                <a:schemeClr val="tx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56545AEF-0D6E-4B23-8708-2032C0590DBD}"/>
              </a:ext>
            </a:extLst>
          </p:cNvPr>
          <p:cNvSpPr txBox="1"/>
          <p:nvPr/>
        </p:nvSpPr>
        <p:spPr>
          <a:xfrm>
            <a:off x="833120" y="3836654"/>
            <a:ext cx="7858633" cy="369332"/>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r>
              <a:rPr lang="ja-JP" altLang="en-US" dirty="0">
                <a:latin typeface="Meiryo UI" panose="020B0604030504040204" pitchFamily="50" charset="-128"/>
                <a:ea typeface="Meiryo UI" panose="020B0604030504040204" pitchFamily="50" charset="-128"/>
              </a:rPr>
              <a:t>更新の考え方</a:t>
            </a:r>
            <a:endParaRPr lang="en-US" altLang="ja-JP"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744791FF-3569-4D10-977F-D36B04EA9BFC}"/>
              </a:ext>
            </a:extLst>
          </p:cNvPr>
          <p:cNvSpPr/>
          <p:nvPr/>
        </p:nvSpPr>
        <p:spPr>
          <a:xfrm>
            <a:off x="345440" y="3836655"/>
            <a:ext cx="487680" cy="36933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２</a:t>
            </a:r>
          </a:p>
        </p:txBody>
      </p:sp>
      <p:sp>
        <p:nvSpPr>
          <p:cNvPr id="9" name="四角形: 角を丸くする 8">
            <a:extLst>
              <a:ext uri="{FF2B5EF4-FFF2-40B4-BE49-F238E27FC236}">
                <a16:creationId xmlns:a16="http://schemas.microsoft.com/office/drawing/2014/main" id="{C7C58678-A7DF-4239-92C5-EEA295538A20}"/>
              </a:ext>
            </a:extLst>
          </p:cNvPr>
          <p:cNvSpPr/>
          <p:nvPr/>
        </p:nvSpPr>
        <p:spPr>
          <a:xfrm>
            <a:off x="198506" y="4301145"/>
            <a:ext cx="8547100" cy="2372764"/>
          </a:xfrm>
          <a:prstGeom prst="roundRect">
            <a:avLst>
              <a:gd name="adj" fmla="val 15886"/>
            </a:avLst>
          </a:prstGeom>
          <a:gradFill>
            <a:gsLst>
              <a:gs pos="0">
                <a:schemeClr val="accent3">
                  <a:lumMod val="20000"/>
                  <a:lumOff val="80000"/>
                </a:schemeClr>
              </a:gs>
              <a:gs pos="60000">
                <a:schemeClr val="bg2">
                  <a:tint val="95000"/>
                  <a:shade val="100000"/>
                  <a:satMod val="130000"/>
                  <a:lumMod val="130000"/>
                </a:schemeClr>
              </a:gs>
              <a:gs pos="100000">
                <a:schemeClr val="accent4">
                  <a:lumMod val="40000"/>
                  <a:lumOff val="60000"/>
                </a:schemeClr>
              </a:gs>
            </a:gsLst>
            <a:path path="circle">
              <a:fillToRect l="20000" t="10000" r="20000" b="60000"/>
            </a:path>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3350" algn="just">
              <a:lnSpc>
                <a:spcPct val="150000"/>
              </a:lnSpc>
            </a:pPr>
            <a:r>
              <a:rPr lang="en-US" altLang="ja-JP"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en-US" altLang="ja-JP"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latin typeface="Meiryo UI" panose="020B0604030504040204" pitchFamily="50" charset="-128"/>
                <a:ea typeface="Meiryo UI" panose="020B0604030504040204" pitchFamily="50" charset="-128"/>
                <a:cs typeface="Ÿà–¾’©"/>
              </a:rPr>
              <a:t>　管渠の点検、調査結果の判定方法については、「下水道維持管理指針」（日本</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下水道協会）により、標準化されているが、判定結果を受けた対策方法（改築</a:t>
            </a:r>
            <a:r>
              <a:rPr lang="en-US" altLang="ja-JP" sz="1600" kern="0" baseline="30000" dirty="0">
                <a:solidFill>
                  <a:schemeClr val="tx1"/>
                </a:solidFill>
                <a:latin typeface="Meiryo UI" panose="020B0604030504040204" pitchFamily="50" charset="-128"/>
                <a:ea typeface="Meiryo UI" panose="020B0604030504040204" pitchFamily="50" charset="-128"/>
                <a:cs typeface="Ÿà–¾’©"/>
              </a:rPr>
              <a:t>※</a:t>
            </a:r>
            <a:r>
              <a:rPr lang="ja-JP" altLang="en-US" sz="1600" kern="0" dirty="0">
                <a:solidFill>
                  <a:schemeClr val="tx1"/>
                </a:solidFill>
                <a:latin typeface="Meiryo UI" panose="020B0604030504040204" pitchFamily="50" charset="-128"/>
                <a:ea typeface="Meiryo UI" panose="020B0604030504040204" pitchFamily="50" charset="-128"/>
                <a:cs typeface="Ÿà–¾’©"/>
              </a:rPr>
              <a:t>、</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修繕、経過観察）についての考え方は示されていない。</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本改訂では、これら対策方法のふるい分けについて、考え方を位置づける。</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r">
              <a:lnSpc>
                <a:spcPct val="150000"/>
              </a:lnSpc>
            </a:pPr>
            <a:r>
              <a:rPr lang="ja-JP" altLang="en-US" sz="1600" kern="0" dirty="0">
                <a:solidFill>
                  <a:schemeClr val="tx1"/>
                </a:solidFill>
                <a:latin typeface="Meiryo UI" panose="020B0604030504040204" pitchFamily="50" charset="-128"/>
                <a:ea typeface="Meiryo UI" panose="020B0604030504040204" pitchFamily="50" charset="-128"/>
              </a:rPr>
              <a:t>　　　</a:t>
            </a:r>
            <a:r>
              <a:rPr lang="en-US" altLang="ja-JP" sz="1400" kern="0" dirty="0">
                <a:solidFill>
                  <a:schemeClr val="tx1"/>
                </a:solidFill>
                <a:latin typeface="Meiryo UI" panose="020B0604030504040204" pitchFamily="50" charset="-128"/>
                <a:ea typeface="Meiryo UI" panose="020B0604030504040204" pitchFamily="50" charset="-128"/>
              </a:rPr>
              <a:t>※</a:t>
            </a:r>
            <a:r>
              <a:rPr lang="ja-JP" altLang="en-US" sz="1400" kern="0" dirty="0">
                <a:solidFill>
                  <a:schemeClr val="tx1"/>
                </a:solidFill>
                <a:latin typeface="Meiryo UI" panose="020B0604030504040204" pitchFamily="50" charset="-128"/>
                <a:ea typeface="Meiryo UI" panose="020B0604030504040204" pitchFamily="50" charset="-128"/>
              </a:rPr>
              <a:t>改築：更新または長寿命化対策</a:t>
            </a:r>
            <a:endParaRPr lang="en-US" altLang="ja-JP"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62920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BD21F55E-6A90-4432-9C63-17692FD39756}"/>
              </a:ext>
            </a:extLst>
          </p:cNvPr>
          <p:cNvGraphicFramePr>
            <a:graphicFrameLocks/>
          </p:cNvGraphicFramePr>
          <p:nvPr>
            <p:extLst>
              <p:ext uri="{D42A27DB-BD31-4B8C-83A1-F6EECF244321}">
                <p14:modId xmlns:p14="http://schemas.microsoft.com/office/powerpoint/2010/main" val="3188609207"/>
              </p:ext>
            </p:extLst>
          </p:nvPr>
        </p:nvGraphicFramePr>
        <p:xfrm>
          <a:off x="1089557" y="4697650"/>
          <a:ext cx="3805516" cy="2070094"/>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FDF7BC3B-EC55-4B49-B2BA-0EDF99436228}"/>
              </a:ext>
            </a:extLst>
          </p:cNvPr>
          <p:cNvSpPr txBox="1"/>
          <p:nvPr/>
        </p:nvSpPr>
        <p:spPr>
          <a:xfrm>
            <a:off x="57922" y="838672"/>
            <a:ext cx="8770288" cy="461665"/>
          </a:xfrm>
          <a:prstGeom prst="rect">
            <a:avLst/>
          </a:prstGeom>
          <a:noFill/>
        </p:spPr>
        <p:txBody>
          <a:bodyPr wrap="square" rtlCol="0">
            <a:spAutoFit/>
          </a:bodyPr>
          <a:lstStyle/>
          <a:p>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圧送管については、「状態監視保全」に位置づけ、新技術による点検を</a:t>
            </a:r>
            <a:r>
              <a:rPr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回</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年または</a:t>
            </a:r>
            <a:r>
              <a:rPr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回</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年行うこととし、</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腐食等により緊急度の高い箇所から</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条化を検討する</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20" name="テキスト ボックス 19">
            <a:extLst>
              <a:ext uri="{FF2B5EF4-FFF2-40B4-BE49-F238E27FC236}">
                <a16:creationId xmlns:a16="http://schemas.microsoft.com/office/drawing/2014/main" id="{F37B66A5-133E-42A7-998E-B8B4095F0E5F}"/>
              </a:ext>
            </a:extLst>
          </p:cNvPr>
          <p:cNvSpPr txBox="1"/>
          <p:nvPr/>
        </p:nvSpPr>
        <p:spPr>
          <a:xfrm>
            <a:off x="234253" y="1463460"/>
            <a:ext cx="8576690" cy="646331"/>
          </a:xfrm>
          <a:prstGeom prst="rect">
            <a:avLst/>
          </a:prstGeom>
          <a:noFill/>
          <a:ln>
            <a:noFill/>
          </a:ln>
        </p:spPr>
        <p:txBody>
          <a:bodyPr wrap="square" rtlCol="0">
            <a:spAutoFit/>
          </a:bodyPr>
          <a:lstStyle/>
          <a:p>
            <a:pPr algn="just"/>
            <a:r>
              <a:rPr lang="en-US" altLang="ja-JP" sz="1200" kern="100" dirty="0"/>
              <a:t>【</a:t>
            </a:r>
            <a:r>
              <a:rPr lang="ja-JP" altLang="en-US" sz="1200" kern="100" dirty="0"/>
              <a:t>圧送管</a:t>
            </a:r>
            <a:r>
              <a:rPr lang="en-US" altLang="ja-JP" sz="1200" kern="100" dirty="0"/>
              <a:t>】</a:t>
            </a:r>
          </a:p>
          <a:p>
            <a:pPr algn="just"/>
            <a:r>
              <a:rPr lang="ja-JP" altLang="en-US" sz="1200" kern="100" dirty="0">
                <a:effectLst/>
              </a:rPr>
              <a:t>　圧送管は、常時満水状態となるため、腐食に対して有効であることから点検対象から外していた。</a:t>
            </a:r>
          </a:p>
          <a:p>
            <a:pPr algn="just"/>
            <a:endParaRPr lang="en-US" altLang="ja-JP" sz="1200" kern="100" dirty="0">
              <a:effectLst/>
            </a:endParaRPr>
          </a:p>
        </p:txBody>
      </p:sp>
      <p:sp>
        <p:nvSpPr>
          <p:cNvPr id="26" name="テキスト ボックス 25">
            <a:extLst>
              <a:ext uri="{FF2B5EF4-FFF2-40B4-BE49-F238E27FC236}">
                <a16:creationId xmlns:a16="http://schemas.microsoft.com/office/drawing/2014/main" id="{36DC918C-D9AE-4FBD-AC9C-C0539EF15A0F}"/>
              </a:ext>
            </a:extLst>
          </p:cNvPr>
          <p:cNvSpPr txBox="1"/>
          <p:nvPr/>
        </p:nvSpPr>
        <p:spPr>
          <a:xfrm>
            <a:off x="198310" y="2148167"/>
            <a:ext cx="8770288" cy="276999"/>
          </a:xfrm>
          <a:prstGeom prst="rect">
            <a:avLst/>
          </a:prstGeom>
          <a:noFill/>
        </p:spPr>
        <p:txBody>
          <a:bodyPr wrap="square" rtlCol="0">
            <a:spAutoFit/>
          </a:bodyPr>
          <a:lstStyle/>
          <a:p>
            <a:r>
              <a:rPr kumimoji="1" lang="en-US" altLang="ja-JP" sz="1200" dirty="0"/>
              <a:t>【H30</a:t>
            </a:r>
            <a:r>
              <a:rPr lang="ja-JP" altLang="en-US" sz="1200" dirty="0"/>
              <a:t>圧送管の</a:t>
            </a:r>
            <a:r>
              <a:rPr lang="ja-JP" altLang="en-US" sz="1200" u="sng" dirty="0"/>
              <a:t>新たな点検技術</a:t>
            </a:r>
            <a:r>
              <a:rPr kumimoji="1" lang="en-US" altLang="ja-JP" sz="1200" dirty="0"/>
              <a:t>】</a:t>
            </a:r>
            <a:endParaRPr kumimoji="1" lang="ja-JP" altLang="en-US" sz="1200" dirty="0"/>
          </a:p>
        </p:txBody>
      </p:sp>
      <p:pic>
        <p:nvPicPr>
          <p:cNvPr id="27" name="Picture 2">
            <a:extLst>
              <a:ext uri="{FF2B5EF4-FFF2-40B4-BE49-F238E27FC236}">
                <a16:creationId xmlns:a16="http://schemas.microsoft.com/office/drawing/2014/main" id="{1EDC9D22-7C80-424A-AB4A-8E2CCDECF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0" y="2979343"/>
            <a:ext cx="2235457" cy="1242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C1228BEF-E778-4913-964E-9D364A7EF400}"/>
              </a:ext>
            </a:extLst>
          </p:cNvPr>
          <p:cNvSpPr txBox="1"/>
          <p:nvPr/>
        </p:nvSpPr>
        <p:spPr>
          <a:xfrm>
            <a:off x="179067" y="2318700"/>
            <a:ext cx="3031879" cy="661720"/>
          </a:xfrm>
          <a:prstGeom prst="rect">
            <a:avLst/>
          </a:prstGeom>
          <a:noFill/>
        </p:spPr>
        <p:txBody>
          <a:bodyPr wrap="square" rtlCol="0">
            <a:spAutoFit/>
          </a:bodyPr>
          <a:lstStyle/>
          <a:p>
            <a:r>
              <a:rPr kumimoji="1" lang="ja-JP" altLang="en-US" sz="1300" dirty="0"/>
              <a:t>　</a:t>
            </a:r>
            <a:r>
              <a:rPr kumimoji="1" lang="ja-JP" altLang="en-US" sz="1200" dirty="0"/>
              <a:t>硫酸腐食の危険推定箇所（圧送管路内に存在する空気だまり）を机上スクリーニングで抽出</a:t>
            </a:r>
            <a:endParaRPr kumimoji="1" lang="ja-JP" altLang="en-US" sz="1300" dirty="0"/>
          </a:p>
        </p:txBody>
      </p:sp>
      <p:pic>
        <p:nvPicPr>
          <p:cNvPr id="30" name="Picture 4">
            <a:extLst>
              <a:ext uri="{FF2B5EF4-FFF2-40B4-BE49-F238E27FC236}">
                <a16:creationId xmlns:a16="http://schemas.microsoft.com/office/drawing/2014/main" id="{6847C270-C010-4AC7-A1A3-26F77C5E7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202" y="2825945"/>
            <a:ext cx="2132469" cy="1485466"/>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8E224585-1283-45A5-9292-525ACFC31A11}"/>
              </a:ext>
            </a:extLst>
          </p:cNvPr>
          <p:cNvPicPr>
            <a:picLocks noChangeAspect="1"/>
          </p:cNvPicPr>
          <p:nvPr/>
        </p:nvPicPr>
        <p:blipFill rotWithShape="1">
          <a:blip r:embed="rId5"/>
          <a:srcRect l="46063" t="44961" r="12988" b="9827"/>
          <a:stretch/>
        </p:blipFill>
        <p:spPr>
          <a:xfrm>
            <a:off x="3845537" y="2832773"/>
            <a:ext cx="2142740" cy="1478638"/>
          </a:xfrm>
          <a:prstGeom prst="rect">
            <a:avLst/>
          </a:prstGeom>
        </p:spPr>
      </p:pic>
      <p:sp>
        <p:nvSpPr>
          <p:cNvPr id="34" name="テキスト ボックス 33">
            <a:extLst>
              <a:ext uri="{FF2B5EF4-FFF2-40B4-BE49-F238E27FC236}">
                <a16:creationId xmlns:a16="http://schemas.microsoft.com/office/drawing/2014/main" id="{D509BBFB-6BF4-48F0-8C11-65B8FEB28FF2}"/>
              </a:ext>
            </a:extLst>
          </p:cNvPr>
          <p:cNvSpPr txBox="1"/>
          <p:nvPr/>
        </p:nvSpPr>
        <p:spPr>
          <a:xfrm>
            <a:off x="3391773" y="2364678"/>
            <a:ext cx="5425848" cy="477054"/>
          </a:xfrm>
          <a:prstGeom prst="rect">
            <a:avLst/>
          </a:prstGeom>
          <a:noFill/>
        </p:spPr>
        <p:txBody>
          <a:bodyPr wrap="square" rtlCol="0">
            <a:spAutoFit/>
          </a:bodyPr>
          <a:lstStyle/>
          <a:p>
            <a:r>
              <a:rPr kumimoji="1" lang="ja-JP" altLang="en-US" sz="1300" dirty="0"/>
              <a:t>　</a:t>
            </a:r>
            <a:r>
              <a:rPr kumimoji="1" lang="ja-JP" altLang="en-US" sz="1200" dirty="0"/>
              <a:t>カメラと照明を搭載したガイド挿入式カメラを使って圧送管路内の硫酸腐食状況を調査</a:t>
            </a:r>
            <a:endParaRPr kumimoji="1" lang="ja-JP" altLang="en-US" sz="1300" dirty="0"/>
          </a:p>
        </p:txBody>
      </p:sp>
      <p:sp>
        <p:nvSpPr>
          <p:cNvPr id="36" name="テキスト ボックス 35">
            <a:extLst>
              <a:ext uri="{FF2B5EF4-FFF2-40B4-BE49-F238E27FC236}">
                <a16:creationId xmlns:a16="http://schemas.microsoft.com/office/drawing/2014/main" id="{B9B81551-C8F8-4690-B865-6AB7640D52F0}"/>
              </a:ext>
            </a:extLst>
          </p:cNvPr>
          <p:cNvSpPr txBox="1"/>
          <p:nvPr/>
        </p:nvSpPr>
        <p:spPr>
          <a:xfrm>
            <a:off x="4878677" y="4300189"/>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国土技術政策総合研究所プレス資料、</a:t>
            </a:r>
            <a:r>
              <a:rPr lang="ja-JP" altLang="en-US" sz="1000" dirty="0"/>
              <a:t>株式会社クボタ</a:t>
            </a:r>
            <a:r>
              <a:rPr lang="en-US" altLang="ja-JP" sz="1000" dirty="0"/>
              <a:t>HP</a:t>
            </a:r>
            <a:r>
              <a:rPr lang="ja-JP" altLang="en-US" sz="1000" dirty="0"/>
              <a:t>　より</a:t>
            </a:r>
            <a:endParaRPr kumimoji="1" lang="en-US" altLang="ja-JP" sz="1000" dirty="0"/>
          </a:p>
        </p:txBody>
      </p:sp>
      <p:sp>
        <p:nvSpPr>
          <p:cNvPr id="38" name="吹き出し: 四角形 37">
            <a:extLst>
              <a:ext uri="{FF2B5EF4-FFF2-40B4-BE49-F238E27FC236}">
                <a16:creationId xmlns:a16="http://schemas.microsoft.com/office/drawing/2014/main" id="{66EDBE73-BD96-4CAE-990A-C153490B3D12}"/>
              </a:ext>
            </a:extLst>
          </p:cNvPr>
          <p:cNvSpPr/>
          <p:nvPr/>
        </p:nvSpPr>
        <p:spPr>
          <a:xfrm>
            <a:off x="360537" y="5202521"/>
            <a:ext cx="598867" cy="350169"/>
          </a:xfrm>
          <a:prstGeom prst="wedgeRectCallout">
            <a:avLst>
              <a:gd name="adj1" fmla="val 158577"/>
              <a:gd name="adj2" fmla="val 929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n-ea"/>
              </a:rPr>
              <a:t>未実施</a:t>
            </a:r>
            <a:r>
              <a:rPr lang="en-US" altLang="ja-JP" sz="1050" dirty="0">
                <a:solidFill>
                  <a:schemeClr val="tx1"/>
                </a:solidFill>
                <a:latin typeface="+mn-ea"/>
              </a:rPr>
              <a:t>43.1</a:t>
            </a:r>
            <a:r>
              <a:rPr kumimoji="1" lang="ja-JP" altLang="en-US" sz="1050" dirty="0">
                <a:solidFill>
                  <a:schemeClr val="tx1"/>
                </a:solidFill>
                <a:latin typeface="+mn-ea"/>
              </a:rPr>
              <a:t>㎞</a:t>
            </a:r>
          </a:p>
        </p:txBody>
      </p:sp>
      <p:sp>
        <p:nvSpPr>
          <p:cNvPr id="39" name="吹き出し: 四角形 38">
            <a:extLst>
              <a:ext uri="{FF2B5EF4-FFF2-40B4-BE49-F238E27FC236}">
                <a16:creationId xmlns:a16="http://schemas.microsoft.com/office/drawing/2014/main" id="{7F40D271-E092-4B02-821E-F17EEDC754EE}"/>
              </a:ext>
            </a:extLst>
          </p:cNvPr>
          <p:cNvSpPr/>
          <p:nvPr/>
        </p:nvSpPr>
        <p:spPr>
          <a:xfrm>
            <a:off x="659970" y="6279121"/>
            <a:ext cx="598867" cy="350169"/>
          </a:xfrm>
          <a:prstGeom prst="wedgeRectCallout">
            <a:avLst>
              <a:gd name="adj1" fmla="val 247645"/>
              <a:gd name="adj2" fmla="val -2008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u="sng" dirty="0">
                <a:solidFill>
                  <a:schemeClr val="tx1"/>
                </a:solidFill>
                <a:latin typeface="+mn-ea"/>
              </a:rPr>
              <a:t>実施済</a:t>
            </a:r>
            <a:r>
              <a:rPr lang="en-US" altLang="ja-JP" sz="1050" u="sng" dirty="0">
                <a:solidFill>
                  <a:schemeClr val="tx1"/>
                </a:solidFill>
                <a:latin typeface="+mn-ea"/>
              </a:rPr>
              <a:t>26.5</a:t>
            </a:r>
            <a:r>
              <a:rPr kumimoji="1" lang="ja-JP" altLang="en-US" sz="1050" u="sng" dirty="0">
                <a:solidFill>
                  <a:schemeClr val="tx1"/>
                </a:solidFill>
                <a:latin typeface="+mn-ea"/>
              </a:rPr>
              <a:t>㎞</a:t>
            </a:r>
          </a:p>
        </p:txBody>
      </p:sp>
      <p:sp>
        <p:nvSpPr>
          <p:cNvPr id="40" name="吹き出し: 四角形 39">
            <a:extLst>
              <a:ext uri="{FF2B5EF4-FFF2-40B4-BE49-F238E27FC236}">
                <a16:creationId xmlns:a16="http://schemas.microsoft.com/office/drawing/2014/main" id="{23703B83-70B5-42A6-8693-2C199B340E8B}"/>
              </a:ext>
            </a:extLst>
          </p:cNvPr>
          <p:cNvSpPr/>
          <p:nvPr/>
        </p:nvSpPr>
        <p:spPr>
          <a:xfrm>
            <a:off x="2856175" y="5857850"/>
            <a:ext cx="659473" cy="350169"/>
          </a:xfrm>
          <a:prstGeom prst="wedgeRectCallout">
            <a:avLst>
              <a:gd name="adj1" fmla="val 119291"/>
              <a:gd name="adj2" fmla="val 23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B</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en-US" altLang="ja-JP" sz="1050" dirty="0">
                <a:solidFill>
                  <a:schemeClr val="tx1"/>
                </a:solidFill>
                <a:latin typeface="+mn-ea"/>
              </a:rPr>
              <a:t>3.1</a:t>
            </a:r>
            <a:r>
              <a:rPr kumimoji="1" lang="ja-JP" altLang="en-US" sz="1050" dirty="0">
                <a:solidFill>
                  <a:schemeClr val="tx1"/>
                </a:solidFill>
                <a:latin typeface="+mn-ea"/>
              </a:rPr>
              <a:t>㎞</a:t>
            </a:r>
          </a:p>
        </p:txBody>
      </p:sp>
      <p:sp>
        <p:nvSpPr>
          <p:cNvPr id="41" name="吹き出し: 四角形 40">
            <a:extLst>
              <a:ext uri="{FF2B5EF4-FFF2-40B4-BE49-F238E27FC236}">
                <a16:creationId xmlns:a16="http://schemas.microsoft.com/office/drawing/2014/main" id="{DCDC5E0D-F40A-4BFA-BEC6-A5329447E316}"/>
              </a:ext>
            </a:extLst>
          </p:cNvPr>
          <p:cNvSpPr/>
          <p:nvPr/>
        </p:nvSpPr>
        <p:spPr>
          <a:xfrm>
            <a:off x="4738749" y="4907612"/>
            <a:ext cx="724552" cy="627935"/>
          </a:xfrm>
          <a:prstGeom prst="wedgeRectCallout">
            <a:avLst>
              <a:gd name="adj1" fmla="val -81967"/>
              <a:gd name="adj2" fmla="val 438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C</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ja-JP" altLang="en-US" sz="1050" dirty="0">
                <a:solidFill>
                  <a:schemeClr val="tx1"/>
                </a:solidFill>
                <a:latin typeface="+mn-ea"/>
              </a:rPr>
              <a:t>又は</a:t>
            </a:r>
            <a:endParaRPr lang="en-US" altLang="ja-JP" sz="1050" dirty="0">
              <a:solidFill>
                <a:schemeClr val="tx1"/>
              </a:solidFill>
              <a:latin typeface="+mn-ea"/>
            </a:endParaRPr>
          </a:p>
          <a:p>
            <a:pPr algn="ctr"/>
            <a:r>
              <a:rPr lang="ja-JP" altLang="en-US" sz="1050" dirty="0">
                <a:solidFill>
                  <a:schemeClr val="tx1"/>
                </a:solidFill>
                <a:latin typeface="+mn-ea"/>
              </a:rPr>
              <a:t>異常なし</a:t>
            </a:r>
            <a:endParaRPr lang="en-US" altLang="ja-JP" sz="1050" dirty="0">
              <a:solidFill>
                <a:schemeClr val="tx1"/>
              </a:solidFill>
              <a:latin typeface="+mn-ea"/>
            </a:endParaRPr>
          </a:p>
          <a:p>
            <a:pPr algn="ctr"/>
            <a:r>
              <a:rPr lang="en-US" altLang="ja-JP" sz="1050" dirty="0">
                <a:solidFill>
                  <a:schemeClr val="tx1"/>
                </a:solidFill>
                <a:latin typeface="+mn-ea"/>
              </a:rPr>
              <a:t>22.3</a:t>
            </a:r>
            <a:r>
              <a:rPr kumimoji="1" lang="ja-JP" altLang="en-US" sz="1050" dirty="0">
                <a:solidFill>
                  <a:schemeClr val="tx1"/>
                </a:solidFill>
                <a:latin typeface="+mn-ea"/>
              </a:rPr>
              <a:t>㎞</a:t>
            </a:r>
          </a:p>
        </p:txBody>
      </p:sp>
      <p:pic>
        <p:nvPicPr>
          <p:cNvPr id="42" name="図 41">
            <a:extLst>
              <a:ext uri="{FF2B5EF4-FFF2-40B4-BE49-F238E27FC236}">
                <a16:creationId xmlns:a16="http://schemas.microsoft.com/office/drawing/2014/main" id="{C9E61E38-E9D2-4C90-B3C5-C658820174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562" t="11975"/>
          <a:stretch/>
        </p:blipFill>
        <p:spPr>
          <a:xfrm>
            <a:off x="5687940" y="4772839"/>
            <a:ext cx="3280374" cy="1016821"/>
          </a:xfrm>
          <a:prstGeom prst="rect">
            <a:avLst/>
          </a:prstGeom>
        </p:spPr>
      </p:pic>
      <p:cxnSp>
        <p:nvCxnSpPr>
          <p:cNvPr id="43" name="直線コネクタ 42">
            <a:extLst>
              <a:ext uri="{FF2B5EF4-FFF2-40B4-BE49-F238E27FC236}">
                <a16:creationId xmlns:a16="http://schemas.microsoft.com/office/drawing/2014/main" id="{21E93BA7-BF88-46DA-B86D-FE430FA0532B}"/>
              </a:ext>
            </a:extLst>
          </p:cNvPr>
          <p:cNvCxnSpPr/>
          <p:nvPr/>
        </p:nvCxnSpPr>
        <p:spPr>
          <a:xfrm>
            <a:off x="198310" y="4546410"/>
            <a:ext cx="8559423"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08104C2C-660F-45CB-9B5C-5330E2BAFFEB}"/>
              </a:ext>
            </a:extLst>
          </p:cNvPr>
          <p:cNvSpPr txBox="1"/>
          <p:nvPr/>
        </p:nvSpPr>
        <p:spPr>
          <a:xfrm>
            <a:off x="106316" y="4604757"/>
            <a:ext cx="5157716" cy="276999"/>
          </a:xfrm>
          <a:prstGeom prst="rect">
            <a:avLst/>
          </a:prstGeom>
          <a:noFill/>
        </p:spPr>
        <p:txBody>
          <a:bodyPr wrap="square" rtlCol="0">
            <a:spAutoFit/>
          </a:bodyPr>
          <a:lstStyle/>
          <a:p>
            <a:r>
              <a:rPr kumimoji="1" lang="en-US" altLang="ja-JP" sz="1200" dirty="0"/>
              <a:t>【</a:t>
            </a:r>
            <a:r>
              <a:rPr kumimoji="1" lang="ja-JP" altLang="en-US" sz="1200" u="sng" dirty="0"/>
              <a:t>府内圧送管調査状況</a:t>
            </a:r>
            <a:r>
              <a:rPr kumimoji="1" lang="ja-JP" altLang="en-US" sz="1200" dirty="0"/>
              <a:t>（</a:t>
            </a:r>
            <a:r>
              <a:rPr kumimoji="1" lang="en-US" altLang="ja-JP" sz="1200" dirty="0"/>
              <a:t>R2</a:t>
            </a:r>
            <a:r>
              <a:rPr kumimoji="1" lang="ja-JP" altLang="en-US" sz="1200" dirty="0"/>
              <a:t>年度より点検開始）　全体延長</a:t>
            </a:r>
            <a:r>
              <a:rPr kumimoji="1" lang="en-US" altLang="ja-JP" sz="1200" dirty="0"/>
              <a:t>69.6</a:t>
            </a:r>
            <a:r>
              <a:rPr kumimoji="1" lang="ja-JP" altLang="en-US" sz="1200" dirty="0"/>
              <a:t>㎞</a:t>
            </a:r>
            <a:r>
              <a:rPr kumimoji="1" lang="en-US" altLang="ja-JP" sz="1200" dirty="0"/>
              <a:t>】</a:t>
            </a:r>
          </a:p>
        </p:txBody>
      </p:sp>
      <p:pic>
        <p:nvPicPr>
          <p:cNvPr id="45" name="図 44">
            <a:extLst>
              <a:ext uri="{FF2B5EF4-FFF2-40B4-BE49-F238E27FC236}">
                <a16:creationId xmlns:a16="http://schemas.microsoft.com/office/drawing/2014/main" id="{72648248-3B22-4842-A18B-A2783F93C805}"/>
              </a:ext>
            </a:extLst>
          </p:cNvPr>
          <p:cNvPicPr>
            <a:picLocks noChangeAspect="1"/>
          </p:cNvPicPr>
          <p:nvPr/>
        </p:nvPicPr>
        <p:blipFill>
          <a:blip r:embed="rId7"/>
          <a:stretch>
            <a:fillRect/>
          </a:stretch>
        </p:blipFill>
        <p:spPr>
          <a:xfrm>
            <a:off x="5755129" y="5889639"/>
            <a:ext cx="2323708" cy="531794"/>
          </a:xfrm>
          <a:prstGeom prst="rect">
            <a:avLst/>
          </a:prstGeom>
          <a:solidFill>
            <a:schemeClr val="bg1"/>
          </a:solidFill>
        </p:spPr>
      </p:pic>
      <p:sp>
        <p:nvSpPr>
          <p:cNvPr id="46" name="テキスト ボックス 45">
            <a:extLst>
              <a:ext uri="{FF2B5EF4-FFF2-40B4-BE49-F238E27FC236}">
                <a16:creationId xmlns:a16="http://schemas.microsoft.com/office/drawing/2014/main" id="{2EC3F159-E29D-4825-9364-2D68D5BC992A}"/>
              </a:ext>
            </a:extLst>
          </p:cNvPr>
          <p:cNvSpPr txBox="1"/>
          <p:nvPr/>
        </p:nvSpPr>
        <p:spPr>
          <a:xfrm>
            <a:off x="3047436" y="6473366"/>
            <a:ext cx="3072036" cy="292388"/>
          </a:xfrm>
          <a:prstGeom prst="rect">
            <a:avLst/>
          </a:prstGeom>
          <a:noFill/>
          <a:ln>
            <a:solidFill>
              <a:schemeClr val="tx1"/>
            </a:solidFill>
          </a:ln>
        </p:spPr>
        <p:txBody>
          <a:bodyPr wrap="square" rtlCol="0">
            <a:spAutoFit/>
          </a:bodyPr>
          <a:lstStyle/>
          <a:p>
            <a:r>
              <a:rPr lang="en-US" altLang="ja-JP" sz="1300" u="sng" dirty="0"/>
              <a:t>A</a:t>
            </a:r>
            <a:r>
              <a:rPr lang="ja-JP" altLang="en-US" sz="1300" u="sng" dirty="0"/>
              <a:t>ランクについては、</a:t>
            </a:r>
            <a:r>
              <a:rPr lang="en-US" altLang="ja-JP" sz="1300" u="sng" dirty="0"/>
              <a:t>2</a:t>
            </a:r>
            <a:r>
              <a:rPr lang="ja-JP" altLang="en-US" sz="1300" u="sng" dirty="0"/>
              <a:t>条化を検討</a:t>
            </a:r>
            <a:endParaRPr kumimoji="1" lang="en-US" altLang="ja-JP" sz="1300" u="sng" dirty="0"/>
          </a:p>
        </p:txBody>
      </p:sp>
      <p:cxnSp>
        <p:nvCxnSpPr>
          <p:cNvPr id="49" name="直線コネクタ 48">
            <a:extLst>
              <a:ext uri="{FF2B5EF4-FFF2-40B4-BE49-F238E27FC236}">
                <a16:creationId xmlns:a16="http://schemas.microsoft.com/office/drawing/2014/main" id="{E872DAE9-23E6-4030-98A1-DAB3D67DEA2E}"/>
              </a:ext>
            </a:extLst>
          </p:cNvPr>
          <p:cNvCxnSpPr/>
          <p:nvPr/>
        </p:nvCxnSpPr>
        <p:spPr>
          <a:xfrm>
            <a:off x="251520" y="2141202"/>
            <a:ext cx="8559423"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a:extLst>
              <a:ext uri="{FF2B5EF4-FFF2-40B4-BE49-F238E27FC236}">
                <a16:creationId xmlns:a16="http://schemas.microsoft.com/office/drawing/2014/main" id="{9D8FCD4A-8EC7-4505-80FA-883D267AE4CB}"/>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a:t>
            </a:fld>
            <a:endParaRPr lang="ja-JP" altLang="en-US" dirty="0"/>
          </a:p>
        </p:txBody>
      </p:sp>
      <p:sp>
        <p:nvSpPr>
          <p:cNvPr id="32" name="テキスト ボックス 31">
            <a:extLst>
              <a:ext uri="{FF2B5EF4-FFF2-40B4-BE49-F238E27FC236}">
                <a16:creationId xmlns:a16="http://schemas.microsoft.com/office/drawing/2014/main" id="{78BEDCB7-7933-4360-A38F-6DCF85B88CED}"/>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9" name="フローチャート: 組合せ 28">
            <a:extLst>
              <a:ext uri="{FF2B5EF4-FFF2-40B4-BE49-F238E27FC236}">
                <a16:creationId xmlns:a16="http://schemas.microsoft.com/office/drawing/2014/main" id="{0912CC22-A31C-4AD0-92AE-D3515A9EC754}"/>
              </a:ext>
            </a:extLst>
          </p:cNvPr>
          <p:cNvSpPr/>
          <p:nvPr/>
        </p:nvSpPr>
        <p:spPr>
          <a:xfrm rot="16200000">
            <a:off x="2760101" y="3455386"/>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吹き出し: 四角形 46">
            <a:extLst>
              <a:ext uri="{FF2B5EF4-FFF2-40B4-BE49-F238E27FC236}">
                <a16:creationId xmlns:a16="http://schemas.microsoft.com/office/drawing/2014/main" id="{B2314CD9-267A-4EBC-A57A-3147479E629A}"/>
              </a:ext>
            </a:extLst>
          </p:cNvPr>
          <p:cNvSpPr/>
          <p:nvPr/>
        </p:nvSpPr>
        <p:spPr>
          <a:xfrm>
            <a:off x="4771288" y="5864642"/>
            <a:ext cx="659473" cy="350169"/>
          </a:xfrm>
          <a:prstGeom prst="wedgeRectCallout">
            <a:avLst>
              <a:gd name="adj1" fmla="val -119891"/>
              <a:gd name="adj2" fmla="val 494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u="sng" dirty="0">
                <a:solidFill>
                  <a:schemeClr val="tx1"/>
                </a:solidFill>
                <a:latin typeface="+mn-ea"/>
              </a:rPr>
              <a:t>A</a:t>
            </a:r>
            <a:r>
              <a:rPr lang="ja-JP" altLang="en-US" sz="1050" u="sng" dirty="0">
                <a:solidFill>
                  <a:schemeClr val="tx1"/>
                </a:solidFill>
                <a:latin typeface="+mn-ea"/>
              </a:rPr>
              <a:t>ランク</a:t>
            </a:r>
            <a:endParaRPr lang="en-US" altLang="ja-JP" sz="1050" u="sng" dirty="0">
              <a:solidFill>
                <a:schemeClr val="tx1"/>
              </a:solidFill>
              <a:latin typeface="+mn-ea"/>
            </a:endParaRPr>
          </a:p>
          <a:p>
            <a:pPr algn="ctr"/>
            <a:r>
              <a:rPr lang="en-US" altLang="ja-JP" sz="1050" u="sng" dirty="0">
                <a:solidFill>
                  <a:schemeClr val="tx1"/>
                </a:solidFill>
                <a:latin typeface="+mn-ea"/>
              </a:rPr>
              <a:t>1.1</a:t>
            </a:r>
            <a:r>
              <a:rPr kumimoji="1" lang="ja-JP" altLang="en-US" sz="1050" u="sng" dirty="0">
                <a:solidFill>
                  <a:schemeClr val="tx1"/>
                </a:solidFill>
                <a:latin typeface="+mn-ea"/>
              </a:rPr>
              <a:t>㎞</a:t>
            </a:r>
          </a:p>
        </p:txBody>
      </p:sp>
      <p:cxnSp>
        <p:nvCxnSpPr>
          <p:cNvPr id="3" name="直線コネクタ 2">
            <a:extLst>
              <a:ext uri="{FF2B5EF4-FFF2-40B4-BE49-F238E27FC236}">
                <a16:creationId xmlns:a16="http://schemas.microsoft.com/office/drawing/2014/main" id="{29E2A1D2-D070-4AA2-93CD-D34AA8C47911}"/>
              </a:ext>
            </a:extLst>
          </p:cNvPr>
          <p:cNvCxnSpPr/>
          <p:nvPr/>
        </p:nvCxnSpPr>
        <p:spPr>
          <a:xfrm>
            <a:off x="6732240" y="602128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63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8E4D0C1F-444E-4C55-9C7A-91D0AB43CB54}"/>
              </a:ext>
            </a:extLst>
          </p:cNvPr>
          <p:cNvGraphicFramePr>
            <a:graphicFrameLocks/>
          </p:cNvGraphicFramePr>
          <p:nvPr/>
        </p:nvGraphicFramePr>
        <p:xfrm>
          <a:off x="1149015" y="4678706"/>
          <a:ext cx="2952328" cy="1943466"/>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腐食のおそれの大きい箇所</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0" name="テキスト ボックス 29">
            <a:extLst>
              <a:ext uri="{FF2B5EF4-FFF2-40B4-BE49-F238E27FC236}">
                <a16:creationId xmlns:a16="http://schemas.microsoft.com/office/drawing/2014/main" id="{6B9D214D-55F5-465F-85F4-9B15DB021D46}"/>
              </a:ext>
            </a:extLst>
          </p:cNvPr>
          <p:cNvSpPr txBox="1"/>
          <p:nvPr/>
        </p:nvSpPr>
        <p:spPr>
          <a:xfrm>
            <a:off x="572950" y="4308289"/>
            <a:ext cx="4104456" cy="276999"/>
          </a:xfrm>
          <a:prstGeom prst="rect">
            <a:avLst/>
          </a:prstGeom>
          <a:noFill/>
        </p:spPr>
        <p:txBody>
          <a:bodyPr wrap="square" rtlCol="0">
            <a:spAutoFit/>
          </a:bodyPr>
          <a:lstStyle/>
          <a:p>
            <a:r>
              <a:rPr lang="en-US" altLang="ja-JP" sz="1200" dirty="0"/>
              <a:t>【</a:t>
            </a:r>
            <a:r>
              <a:rPr lang="ja-JP" altLang="en-US" sz="1200" dirty="0"/>
              <a:t>大阪府流域下水道の「</a:t>
            </a:r>
            <a:r>
              <a:rPr kumimoji="1" lang="ja-JP" altLang="en-US" sz="1200" u="sng" dirty="0"/>
              <a:t>腐食のおそれの大きい箇所</a:t>
            </a:r>
            <a:r>
              <a:rPr kumimoji="1" lang="ja-JP" altLang="en-US" sz="1200" dirty="0"/>
              <a:t>」</a:t>
            </a:r>
            <a:r>
              <a:rPr kumimoji="1" lang="en-US" altLang="ja-JP" sz="1200" dirty="0"/>
              <a:t>】</a:t>
            </a:r>
          </a:p>
        </p:txBody>
      </p:sp>
      <p:graphicFrame>
        <p:nvGraphicFramePr>
          <p:cNvPr id="32" name="グラフ 31">
            <a:extLst>
              <a:ext uri="{FF2B5EF4-FFF2-40B4-BE49-F238E27FC236}">
                <a16:creationId xmlns:a16="http://schemas.microsoft.com/office/drawing/2014/main" id="{8E4D0C1F-444E-4C55-9C7A-91D0AB43CB54}"/>
              </a:ext>
            </a:extLst>
          </p:cNvPr>
          <p:cNvGraphicFramePr>
            <a:graphicFrameLocks/>
          </p:cNvGraphicFramePr>
          <p:nvPr/>
        </p:nvGraphicFramePr>
        <p:xfrm>
          <a:off x="1556846" y="4465631"/>
          <a:ext cx="2136665" cy="1769443"/>
        </p:xfrm>
        <a:graphic>
          <a:graphicData uri="http://schemas.openxmlformats.org/drawingml/2006/chart">
            <c:chart xmlns:c="http://schemas.openxmlformats.org/drawingml/2006/chart" xmlns:r="http://schemas.openxmlformats.org/officeDocument/2006/relationships" r:id="rId3"/>
          </a:graphicData>
        </a:graphic>
      </p:graphicFrame>
      <p:sp>
        <p:nvSpPr>
          <p:cNvPr id="33" name="吹き出し: 四角形 32">
            <a:extLst>
              <a:ext uri="{FF2B5EF4-FFF2-40B4-BE49-F238E27FC236}">
                <a16:creationId xmlns:a16="http://schemas.microsoft.com/office/drawing/2014/main" id="{33930189-823A-495C-BC13-3B1D2ECBDE15}"/>
              </a:ext>
            </a:extLst>
          </p:cNvPr>
          <p:cNvSpPr/>
          <p:nvPr/>
        </p:nvSpPr>
        <p:spPr>
          <a:xfrm>
            <a:off x="3175536" y="4678706"/>
            <a:ext cx="1367532" cy="350155"/>
          </a:xfrm>
          <a:prstGeom prst="wedgeRectCallout">
            <a:avLst>
              <a:gd name="adj1" fmla="val -83951"/>
              <a:gd name="adj2" fmla="val 4944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u="sng" dirty="0">
                <a:solidFill>
                  <a:schemeClr val="tx1"/>
                </a:solidFill>
                <a:latin typeface="+mn-ea"/>
              </a:rPr>
              <a:t>腐食のおそれの大きい箇所</a:t>
            </a:r>
            <a:r>
              <a:rPr lang="en-US" altLang="ja-JP" sz="1050" u="sng" dirty="0">
                <a:solidFill>
                  <a:schemeClr val="tx1"/>
                </a:solidFill>
                <a:latin typeface="+mn-ea"/>
              </a:rPr>
              <a:t>18.8</a:t>
            </a:r>
            <a:r>
              <a:rPr kumimoji="1" lang="ja-JP" altLang="en-US" sz="1050" u="sng" dirty="0">
                <a:solidFill>
                  <a:schemeClr val="tx1"/>
                </a:solidFill>
                <a:latin typeface="+mn-ea"/>
              </a:rPr>
              <a:t>㎞</a:t>
            </a:r>
          </a:p>
        </p:txBody>
      </p:sp>
      <p:sp>
        <p:nvSpPr>
          <p:cNvPr id="34" name="テキスト ボックス 33">
            <a:extLst>
              <a:ext uri="{FF2B5EF4-FFF2-40B4-BE49-F238E27FC236}">
                <a16:creationId xmlns:a16="http://schemas.microsoft.com/office/drawing/2014/main" id="{ACE3B925-D72E-424D-AECE-9F4D292181EF}"/>
              </a:ext>
            </a:extLst>
          </p:cNvPr>
          <p:cNvSpPr txBox="1"/>
          <p:nvPr/>
        </p:nvSpPr>
        <p:spPr>
          <a:xfrm>
            <a:off x="2378108" y="5774342"/>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5" name="吹き出し: 四角形 34">
            <a:extLst>
              <a:ext uri="{FF2B5EF4-FFF2-40B4-BE49-F238E27FC236}">
                <a16:creationId xmlns:a16="http://schemas.microsoft.com/office/drawing/2014/main" id="{10F529B0-AC4C-4EF7-A617-17A19885AA79}"/>
              </a:ext>
            </a:extLst>
          </p:cNvPr>
          <p:cNvSpPr/>
          <p:nvPr/>
        </p:nvSpPr>
        <p:spPr>
          <a:xfrm>
            <a:off x="418386" y="5599258"/>
            <a:ext cx="1344445" cy="350169"/>
          </a:xfrm>
          <a:prstGeom prst="wedgeRectCallout">
            <a:avLst>
              <a:gd name="adj1" fmla="val 84779"/>
              <a:gd name="adj2" fmla="val -3107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bg1"/>
                </a:solidFill>
                <a:latin typeface="+mn-ea"/>
              </a:rPr>
              <a:t>その他の管渠延長</a:t>
            </a:r>
            <a:endParaRPr kumimoji="1" lang="en-US" altLang="ja-JP" sz="1050" dirty="0">
              <a:solidFill>
                <a:schemeClr val="bg1"/>
              </a:solidFill>
              <a:latin typeface="+mn-ea"/>
            </a:endParaRPr>
          </a:p>
          <a:p>
            <a:pPr algn="ctr"/>
            <a:r>
              <a:rPr lang="en-US" altLang="ja-JP" sz="1050" dirty="0">
                <a:solidFill>
                  <a:schemeClr val="bg1"/>
                </a:solidFill>
                <a:latin typeface="+mn-ea"/>
              </a:rPr>
              <a:t>462.5</a:t>
            </a:r>
            <a:r>
              <a:rPr kumimoji="1" lang="ja-JP" altLang="en-US" sz="1050" dirty="0">
                <a:solidFill>
                  <a:schemeClr val="bg1"/>
                </a:solidFill>
                <a:latin typeface="+mn-ea"/>
              </a:rPr>
              <a:t>㎞</a:t>
            </a:r>
          </a:p>
        </p:txBody>
      </p:sp>
      <p:pic>
        <p:nvPicPr>
          <p:cNvPr id="1026" name="Picture 2">
            <a:extLst>
              <a:ext uri="{FF2B5EF4-FFF2-40B4-BE49-F238E27FC236}">
                <a16:creationId xmlns:a16="http://schemas.microsoft.com/office/drawing/2014/main" id="{7ACBEEC7-EBBF-4480-BDB4-030513DDB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2" y="2125157"/>
            <a:ext cx="3185796" cy="1567343"/>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D672A7C5-DF6D-455B-A176-2E1F841618D6}"/>
              </a:ext>
            </a:extLst>
          </p:cNvPr>
          <p:cNvSpPr txBox="1"/>
          <p:nvPr/>
        </p:nvSpPr>
        <p:spPr>
          <a:xfrm>
            <a:off x="0" y="1417153"/>
            <a:ext cx="8375378" cy="276999"/>
          </a:xfrm>
          <a:prstGeom prst="rect">
            <a:avLst/>
          </a:prstGeom>
          <a:noFill/>
        </p:spPr>
        <p:txBody>
          <a:bodyPr wrap="square">
            <a:spAutoFit/>
          </a:bodyPr>
          <a:lstStyle/>
          <a:p>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b="0" i="0" dirty="0">
                <a:solidFill>
                  <a:srgbClr val="333333"/>
                </a:solidFill>
                <a:effectLst/>
                <a:latin typeface="メイリオ" panose="020B0604030504040204" pitchFamily="50" charset="-128"/>
                <a:ea typeface="メイリオ" panose="020B0604030504040204" pitchFamily="50" charset="-128"/>
              </a:rPr>
              <a:t>平成</a:t>
            </a:r>
            <a:r>
              <a:rPr lang="en-US" altLang="ja-JP" sz="1200" b="0" i="0" dirty="0">
                <a:solidFill>
                  <a:srgbClr val="333333"/>
                </a:solidFill>
                <a:effectLst/>
                <a:latin typeface="メイリオ" panose="020B0604030504040204" pitchFamily="50" charset="-128"/>
                <a:ea typeface="メイリオ" panose="020B0604030504040204" pitchFamily="50" charset="-128"/>
              </a:rPr>
              <a:t>27</a:t>
            </a:r>
            <a:r>
              <a:rPr lang="ja-JP" altLang="en-US" sz="1200" b="0" i="0" dirty="0">
                <a:solidFill>
                  <a:srgbClr val="333333"/>
                </a:solidFill>
                <a:effectLst/>
                <a:latin typeface="メイリオ" panose="020B0604030504040204" pitchFamily="50" charset="-128"/>
                <a:ea typeface="メイリオ" panose="020B0604030504040204" pitchFamily="50" charset="-128"/>
              </a:rPr>
              <a:t>年下水道法改正</a:t>
            </a:r>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dirty="0">
                <a:solidFill>
                  <a:srgbClr val="333333"/>
                </a:solidFill>
                <a:latin typeface="メイリオ" panose="020B0604030504040204" pitchFamily="50" charset="-128"/>
                <a:ea typeface="メイリオ" panose="020B0604030504040204" pitchFamily="50" charset="-128"/>
              </a:rPr>
              <a:t>　</a:t>
            </a:r>
            <a:r>
              <a:rPr lang="ja-JP" altLang="en-US" sz="1200" b="0" i="0" dirty="0">
                <a:solidFill>
                  <a:srgbClr val="333333"/>
                </a:solidFill>
                <a:effectLst/>
                <a:latin typeface="メイリオ" panose="020B0604030504040204" pitchFamily="50" charset="-128"/>
                <a:ea typeface="メイリオ" panose="020B0604030504040204" pitchFamily="50" charset="-128"/>
              </a:rPr>
              <a:t>「腐食するおそれが大きい排水施設」については</a:t>
            </a:r>
            <a:r>
              <a:rPr lang="en-US" altLang="ja-JP" sz="1200" b="0" i="0" dirty="0">
                <a:solidFill>
                  <a:srgbClr val="333333"/>
                </a:solidFill>
                <a:effectLst/>
                <a:latin typeface="メイリオ" panose="020B0604030504040204" pitchFamily="50" charset="-128"/>
                <a:ea typeface="メイリオ" panose="020B0604030504040204" pitchFamily="50" charset="-128"/>
              </a:rPr>
              <a:t>5</a:t>
            </a:r>
            <a:r>
              <a:rPr lang="ja-JP" altLang="en-US" sz="1200" b="0" i="0" dirty="0">
                <a:solidFill>
                  <a:srgbClr val="333333"/>
                </a:solidFill>
                <a:effectLst/>
                <a:latin typeface="メイリオ" panose="020B0604030504040204" pitchFamily="50" charset="-128"/>
                <a:ea typeface="メイリオ" panose="020B0604030504040204" pitchFamily="50" charset="-128"/>
              </a:rPr>
              <a:t>年に</a:t>
            </a:r>
            <a:r>
              <a:rPr lang="en-US" altLang="ja-JP" sz="1200" b="0" i="0" dirty="0">
                <a:solidFill>
                  <a:srgbClr val="333333"/>
                </a:solidFill>
                <a:effectLst/>
                <a:latin typeface="メイリオ" panose="020B0604030504040204" pitchFamily="50" charset="-128"/>
                <a:ea typeface="メイリオ" panose="020B0604030504040204" pitchFamily="50" charset="-128"/>
              </a:rPr>
              <a:t>1</a:t>
            </a:r>
            <a:r>
              <a:rPr lang="ja-JP" altLang="en-US" sz="1200" b="0" i="0" dirty="0">
                <a:solidFill>
                  <a:srgbClr val="333333"/>
                </a:solidFill>
                <a:effectLst/>
                <a:latin typeface="メイリオ" panose="020B0604030504040204" pitchFamily="50" charset="-128"/>
                <a:ea typeface="メイリオ" panose="020B0604030504040204" pitchFamily="50" charset="-128"/>
              </a:rPr>
              <a:t>回以上の頻度で点検すること</a:t>
            </a:r>
            <a:endParaRPr lang="ja-JP" altLang="en-US" sz="1200" dirty="0"/>
          </a:p>
        </p:txBody>
      </p:sp>
      <p:pic>
        <p:nvPicPr>
          <p:cNvPr id="1028" name="Picture 4">
            <a:extLst>
              <a:ext uri="{FF2B5EF4-FFF2-40B4-BE49-F238E27FC236}">
                <a16:creationId xmlns:a16="http://schemas.microsoft.com/office/drawing/2014/main" id="{C521A72B-195B-457A-84C7-8F6D42496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445773"/>
            <a:ext cx="2305250" cy="1218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7D14F97-9BEA-4B43-AB4A-070B7FEE2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7078" y="1968689"/>
            <a:ext cx="2797260" cy="202024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F1A6D1D3-452A-4C6A-8BAE-9E2D213B964E}"/>
              </a:ext>
            </a:extLst>
          </p:cNvPr>
          <p:cNvSpPr txBox="1"/>
          <p:nvPr/>
        </p:nvSpPr>
        <p:spPr>
          <a:xfrm>
            <a:off x="967766" y="1837884"/>
            <a:ext cx="1243979"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圧送管吐出し先</a:t>
            </a:r>
            <a:endParaRPr lang="ja-JP" altLang="en-US" sz="1100" dirty="0"/>
          </a:p>
        </p:txBody>
      </p:sp>
      <p:sp>
        <p:nvSpPr>
          <p:cNvPr id="41" name="テキスト ボックス 40">
            <a:extLst>
              <a:ext uri="{FF2B5EF4-FFF2-40B4-BE49-F238E27FC236}">
                <a16:creationId xmlns:a16="http://schemas.microsoft.com/office/drawing/2014/main" id="{963C6569-99E8-4EBE-B829-ECFA657EF4A6}"/>
              </a:ext>
            </a:extLst>
          </p:cNvPr>
          <p:cNvSpPr txBox="1"/>
          <p:nvPr/>
        </p:nvSpPr>
        <p:spPr>
          <a:xfrm>
            <a:off x="3792978" y="1863547"/>
            <a:ext cx="1748036"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落差・段差の大きい箇所</a:t>
            </a:r>
            <a:endParaRPr lang="ja-JP" altLang="en-US" sz="1100" dirty="0"/>
          </a:p>
        </p:txBody>
      </p:sp>
      <p:sp>
        <p:nvSpPr>
          <p:cNvPr id="43" name="テキスト ボックス 42">
            <a:extLst>
              <a:ext uri="{FF2B5EF4-FFF2-40B4-BE49-F238E27FC236}">
                <a16:creationId xmlns:a16="http://schemas.microsoft.com/office/drawing/2014/main" id="{E97DD045-1C4E-4CBF-BB48-860AC79959DF}"/>
              </a:ext>
            </a:extLst>
          </p:cNvPr>
          <p:cNvSpPr txBox="1"/>
          <p:nvPr/>
        </p:nvSpPr>
        <p:spPr>
          <a:xfrm>
            <a:off x="6620562" y="1904288"/>
            <a:ext cx="1701126" cy="276999"/>
          </a:xfrm>
          <a:prstGeom prst="rect">
            <a:avLst/>
          </a:prstGeom>
          <a:solidFill>
            <a:schemeClr val="bg1"/>
          </a:solidFill>
        </p:spPr>
        <p:txBody>
          <a:bodyPr wrap="square">
            <a:spAutoFit/>
          </a:bodyPr>
          <a:lstStyle/>
          <a:p>
            <a:r>
              <a:rPr lang="ja-JP" altLang="en-US" sz="1200" b="0" i="0" dirty="0">
                <a:solidFill>
                  <a:srgbClr val="333333"/>
                </a:solidFill>
                <a:effectLst/>
                <a:latin typeface="メイリオ" panose="020B0604030504040204" pitchFamily="50" charset="-128"/>
                <a:ea typeface="メイリオ" panose="020B0604030504040204" pitchFamily="50" charset="-128"/>
              </a:rPr>
              <a:t>　　　</a:t>
            </a:r>
            <a:r>
              <a:rPr lang="ja-JP" altLang="en-US" sz="1100" b="0" i="0" dirty="0">
                <a:solidFill>
                  <a:srgbClr val="333333"/>
                </a:solidFill>
                <a:effectLst/>
                <a:latin typeface="メイリオ" panose="020B0604030504040204" pitchFamily="50" charset="-128"/>
                <a:ea typeface="メイリオ" panose="020B0604030504040204" pitchFamily="50" charset="-128"/>
              </a:rPr>
              <a:t>伏越し下流部</a:t>
            </a:r>
            <a:endParaRPr lang="ja-JP" altLang="en-US" sz="1200" dirty="0"/>
          </a:p>
        </p:txBody>
      </p:sp>
      <p:sp>
        <p:nvSpPr>
          <p:cNvPr id="44" name="フローチャート: 組合せ 43">
            <a:extLst>
              <a:ext uri="{FF2B5EF4-FFF2-40B4-BE49-F238E27FC236}">
                <a16:creationId xmlns:a16="http://schemas.microsoft.com/office/drawing/2014/main" id="{8015D179-3EAF-47AA-9267-DACC41BE897B}"/>
              </a:ext>
            </a:extLst>
          </p:cNvPr>
          <p:cNvSpPr/>
          <p:nvPr/>
        </p:nvSpPr>
        <p:spPr>
          <a:xfrm rot="16200000">
            <a:off x="4100097" y="5619932"/>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B30526E-9850-4B8B-A2A8-4702CE3EF115}"/>
              </a:ext>
            </a:extLst>
          </p:cNvPr>
          <p:cNvSpPr txBox="1"/>
          <p:nvPr/>
        </p:nvSpPr>
        <p:spPr>
          <a:xfrm>
            <a:off x="4931534" y="4999093"/>
            <a:ext cx="4104456" cy="1200329"/>
          </a:xfrm>
          <a:prstGeom prst="rect">
            <a:avLst/>
          </a:prstGeom>
          <a:noFill/>
        </p:spPr>
        <p:txBody>
          <a:bodyPr wrap="square" rtlCol="0">
            <a:spAutoFit/>
          </a:bodyPr>
          <a:lstStyle/>
          <a:p>
            <a:r>
              <a:rPr kumimoji="1" lang="en-US" altLang="ja-JP" sz="1200" dirty="0"/>
              <a:t>【</a:t>
            </a:r>
            <a:r>
              <a:rPr kumimoji="1" lang="ja-JP" altLang="en-US" sz="1200" dirty="0"/>
              <a:t>対策</a:t>
            </a:r>
            <a:r>
              <a:rPr kumimoji="1" lang="en-US" altLang="ja-JP" sz="1200" dirty="0"/>
              <a:t>】</a:t>
            </a:r>
          </a:p>
          <a:p>
            <a:endParaRPr lang="en-US" altLang="ja-JP" sz="1200" dirty="0"/>
          </a:p>
          <a:p>
            <a:r>
              <a:rPr kumimoji="1" lang="ja-JP" altLang="en-US" sz="1200" dirty="0"/>
              <a:t>・平成</a:t>
            </a:r>
            <a:r>
              <a:rPr kumimoji="1" lang="en-US" altLang="ja-JP" sz="1200" dirty="0"/>
              <a:t>27</a:t>
            </a:r>
            <a:r>
              <a:rPr kumimoji="1" lang="ja-JP" altLang="en-US" sz="1200" dirty="0"/>
              <a:t>年度以降、点検調査で発見された腐食のおそれ</a:t>
            </a:r>
            <a:endParaRPr kumimoji="1" lang="en-US" altLang="ja-JP" sz="1200" dirty="0"/>
          </a:p>
          <a:p>
            <a:r>
              <a:rPr lang="ja-JP" altLang="en-US" sz="1200" dirty="0"/>
              <a:t>　</a:t>
            </a:r>
            <a:r>
              <a:rPr kumimoji="1" lang="ja-JP" altLang="en-US" sz="1200" dirty="0"/>
              <a:t>の大きい箇所の</a:t>
            </a:r>
            <a:r>
              <a:rPr kumimoji="1" lang="ja-JP" altLang="en-US" sz="1200" u="sng" dirty="0"/>
              <a:t>「緊急度</a:t>
            </a:r>
            <a:r>
              <a:rPr kumimoji="1" lang="en-US" altLang="ja-JP" sz="1200" u="sng" dirty="0"/>
              <a:t>Ⅰ</a:t>
            </a:r>
            <a:r>
              <a:rPr kumimoji="1" lang="ja-JP" altLang="en-US" sz="1200" u="sng" dirty="0"/>
              <a:t>」は</a:t>
            </a:r>
            <a:r>
              <a:rPr kumimoji="1" lang="en-US" altLang="ja-JP" sz="1200" u="sng" dirty="0"/>
              <a:t>0.8</a:t>
            </a:r>
            <a:r>
              <a:rPr kumimoji="1" lang="ja-JP" altLang="en-US" sz="1200" u="sng" dirty="0"/>
              <a:t>㎞</a:t>
            </a:r>
            <a:endParaRPr kumimoji="1" lang="en-US" altLang="ja-JP" sz="1200" u="sng" dirty="0"/>
          </a:p>
          <a:p>
            <a:endParaRPr lang="en-US" altLang="ja-JP" sz="1200" dirty="0"/>
          </a:p>
          <a:p>
            <a:r>
              <a:rPr lang="ja-JP" altLang="en-US" sz="1200" dirty="0"/>
              <a:t>・これらの箇所は</a:t>
            </a:r>
            <a:r>
              <a:rPr lang="ja-JP" altLang="en-US" sz="1200" u="sng" dirty="0"/>
              <a:t>対策工事を実施済み</a:t>
            </a:r>
            <a:endParaRPr kumimoji="1" lang="en-US" altLang="ja-JP" sz="1200" u="sng" dirty="0"/>
          </a:p>
        </p:txBody>
      </p:sp>
      <p:sp>
        <p:nvSpPr>
          <p:cNvPr id="21" name="スライド番号プレースホルダー 1">
            <a:extLst>
              <a:ext uri="{FF2B5EF4-FFF2-40B4-BE49-F238E27FC236}">
                <a16:creationId xmlns:a16="http://schemas.microsoft.com/office/drawing/2014/main" id="{1AF9A76F-76C9-4979-8F06-5DF4346ED2F0}"/>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dirty="0"/>
          </a:p>
        </p:txBody>
      </p:sp>
      <p:sp>
        <p:nvSpPr>
          <p:cNvPr id="22" name="テキスト ボックス 21">
            <a:extLst>
              <a:ext uri="{FF2B5EF4-FFF2-40B4-BE49-F238E27FC236}">
                <a16:creationId xmlns:a16="http://schemas.microsoft.com/office/drawing/2014/main" id="{A2FE5745-2747-4BD6-9305-CA1FB3C565D5}"/>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135337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a:extLst>
              <a:ext uri="{FF2B5EF4-FFF2-40B4-BE49-F238E27FC236}">
                <a16:creationId xmlns:a16="http://schemas.microsoft.com/office/drawing/2014/main" id="{B004C41B-BF95-4055-AB9C-25FC0E63BF01}"/>
              </a:ext>
            </a:extLst>
          </p:cNvPr>
          <p:cNvGraphicFramePr>
            <a:graphicFrameLocks/>
          </p:cNvGraphicFramePr>
          <p:nvPr/>
        </p:nvGraphicFramePr>
        <p:xfrm>
          <a:off x="3032142" y="1945243"/>
          <a:ext cx="3168352" cy="1803648"/>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FDF7BC3B-EC55-4B49-B2BA-0EDF99436228}"/>
              </a:ext>
            </a:extLst>
          </p:cNvPr>
          <p:cNvSpPr txBox="1"/>
          <p:nvPr/>
        </p:nvSpPr>
        <p:spPr>
          <a:xfrm>
            <a:off x="179512" y="877586"/>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3.</a:t>
            </a:r>
            <a:r>
              <a:rPr lang="ja-JP" altLang="en-US" sz="1100" u="sng" dirty="0">
                <a:latin typeface="BIZ UDPゴシック" panose="020B0400000000000000" pitchFamily="50" charset="-128"/>
                <a:ea typeface="BIZ UDPゴシック" panose="020B0400000000000000" pitchFamily="50" charset="-128"/>
              </a:rPr>
              <a:t>経過年数による点検頻度短縮について</a:t>
            </a:r>
            <a:r>
              <a:rPr lang="ja-JP" altLang="en-US" sz="1100" dirty="0">
                <a:latin typeface="BIZ UDPゴシック" panose="020B0400000000000000" pitchFamily="50" charset="-128"/>
                <a:ea typeface="BIZ UDPゴシック" panose="020B0400000000000000" pitchFamily="50" charset="-128"/>
              </a:rPr>
              <a:t>は、データが不足しているため、将来検討のために点検データを蓄積していく</a:t>
            </a: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aphicFrame>
        <p:nvGraphicFramePr>
          <p:cNvPr id="21" name="グラフ 20">
            <a:extLst>
              <a:ext uri="{FF2B5EF4-FFF2-40B4-BE49-F238E27FC236}">
                <a16:creationId xmlns:a16="http://schemas.microsoft.com/office/drawing/2014/main" id="{23F80470-6A46-46B0-9932-889599419BA1}"/>
              </a:ext>
            </a:extLst>
          </p:cNvPr>
          <p:cNvGraphicFramePr>
            <a:graphicFrameLocks/>
          </p:cNvGraphicFramePr>
          <p:nvPr/>
        </p:nvGraphicFramePr>
        <p:xfrm>
          <a:off x="251520" y="1945243"/>
          <a:ext cx="3006080" cy="180364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A847BEB9-8AFF-4AAD-866C-78B848DFEFF0}"/>
              </a:ext>
            </a:extLst>
          </p:cNvPr>
          <p:cNvSpPr txBox="1"/>
          <p:nvPr/>
        </p:nvSpPr>
        <p:spPr>
          <a:xfrm>
            <a:off x="72868" y="1476978"/>
            <a:ext cx="2845808" cy="276999"/>
          </a:xfrm>
          <a:prstGeom prst="rect">
            <a:avLst/>
          </a:prstGeom>
          <a:noFill/>
        </p:spPr>
        <p:txBody>
          <a:bodyPr wrap="square" rtlCol="0">
            <a:spAutoFit/>
          </a:bodyPr>
          <a:lstStyle/>
          <a:p>
            <a:r>
              <a:rPr lang="en-US" altLang="ja-JP" sz="1200" dirty="0"/>
              <a:t>【</a:t>
            </a:r>
            <a:r>
              <a:rPr lang="ja-JP" altLang="en-US" sz="1200" u="sng" dirty="0"/>
              <a:t>各緊急度毎の</a:t>
            </a:r>
            <a:r>
              <a:rPr kumimoji="1" lang="en-US" altLang="ja-JP" sz="1200" u="sng" dirty="0"/>
              <a:t>30</a:t>
            </a:r>
            <a:r>
              <a:rPr kumimoji="1" lang="ja-JP" altLang="en-US" sz="1200" u="sng" dirty="0"/>
              <a:t>年経過管の割合</a:t>
            </a:r>
            <a:r>
              <a:rPr kumimoji="1" lang="en-US" altLang="ja-JP" sz="1200" baseline="30000" dirty="0"/>
              <a:t>※</a:t>
            </a:r>
            <a:r>
              <a:rPr kumimoji="1" lang="en-US" altLang="ja-JP" sz="1200" dirty="0"/>
              <a:t>】</a:t>
            </a:r>
          </a:p>
        </p:txBody>
      </p:sp>
      <p:sp>
        <p:nvSpPr>
          <p:cNvPr id="25" name="吹き出し: 四角形 24">
            <a:extLst>
              <a:ext uri="{FF2B5EF4-FFF2-40B4-BE49-F238E27FC236}">
                <a16:creationId xmlns:a16="http://schemas.microsoft.com/office/drawing/2014/main" id="{937E0ADA-4F47-4CC6-BC27-196A66C2B60D}"/>
              </a:ext>
            </a:extLst>
          </p:cNvPr>
          <p:cNvSpPr/>
          <p:nvPr/>
        </p:nvSpPr>
        <p:spPr>
          <a:xfrm>
            <a:off x="2483768" y="2001954"/>
            <a:ext cx="720080" cy="350169"/>
          </a:xfrm>
          <a:prstGeom prst="wedgeRectCallout">
            <a:avLst>
              <a:gd name="adj1" fmla="val -93102"/>
              <a:gd name="adj2" fmla="val 349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0.57</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6" name="吹き出し: 四角形 25">
            <a:extLst>
              <a:ext uri="{FF2B5EF4-FFF2-40B4-BE49-F238E27FC236}">
                <a16:creationId xmlns:a16="http://schemas.microsoft.com/office/drawing/2014/main" id="{8587A65B-0B29-4ED5-8E63-18C99556443C}"/>
              </a:ext>
            </a:extLst>
          </p:cNvPr>
          <p:cNvSpPr/>
          <p:nvPr/>
        </p:nvSpPr>
        <p:spPr>
          <a:xfrm>
            <a:off x="1649564" y="2203718"/>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18</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8" name="吹き出し: 四角形 27">
            <a:extLst>
              <a:ext uri="{FF2B5EF4-FFF2-40B4-BE49-F238E27FC236}">
                <a16:creationId xmlns:a16="http://schemas.microsoft.com/office/drawing/2014/main" id="{DA5DE38B-E148-40E5-833F-73EDAA71C0EF}"/>
              </a:ext>
            </a:extLst>
          </p:cNvPr>
          <p:cNvSpPr/>
          <p:nvPr/>
        </p:nvSpPr>
        <p:spPr>
          <a:xfrm>
            <a:off x="929484"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82</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29" name="吹き出し: 四角形 28">
            <a:extLst>
              <a:ext uri="{FF2B5EF4-FFF2-40B4-BE49-F238E27FC236}">
                <a16:creationId xmlns:a16="http://schemas.microsoft.com/office/drawing/2014/main" id="{2A678886-B5F1-4ACF-9434-17767827353B}"/>
              </a:ext>
            </a:extLst>
          </p:cNvPr>
          <p:cNvSpPr/>
          <p:nvPr/>
        </p:nvSpPr>
        <p:spPr>
          <a:xfrm>
            <a:off x="1413585" y="2965161"/>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Ⅰ</a:t>
            </a:r>
            <a:endParaRPr kumimoji="1" lang="ja-JP" altLang="en-US" sz="1050" b="1" dirty="0">
              <a:solidFill>
                <a:schemeClr val="tx1"/>
              </a:solidFill>
              <a:latin typeface="+mn-ea"/>
            </a:endParaRPr>
          </a:p>
        </p:txBody>
      </p:sp>
      <p:sp>
        <p:nvSpPr>
          <p:cNvPr id="40" name="吹き出し: 四角形 39">
            <a:extLst>
              <a:ext uri="{FF2B5EF4-FFF2-40B4-BE49-F238E27FC236}">
                <a16:creationId xmlns:a16="http://schemas.microsoft.com/office/drawing/2014/main" id="{7F8C8C68-D5CB-43D9-925E-95625B040AFC}"/>
              </a:ext>
            </a:extLst>
          </p:cNvPr>
          <p:cNvSpPr/>
          <p:nvPr/>
        </p:nvSpPr>
        <p:spPr>
          <a:xfrm>
            <a:off x="3147623" y="3158003"/>
            <a:ext cx="720080" cy="350169"/>
          </a:xfrm>
          <a:prstGeom prst="wedgeRectCallout">
            <a:avLst>
              <a:gd name="adj1" fmla="val 88911"/>
              <a:gd name="adj2" fmla="val -10218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18.85</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6" name="吹き出し: 四角形 45">
            <a:extLst>
              <a:ext uri="{FF2B5EF4-FFF2-40B4-BE49-F238E27FC236}">
                <a16:creationId xmlns:a16="http://schemas.microsoft.com/office/drawing/2014/main" id="{94D15EB0-2CCC-46F7-BFB1-C56E959B39D6}"/>
              </a:ext>
            </a:extLst>
          </p:cNvPr>
          <p:cNvSpPr/>
          <p:nvPr/>
        </p:nvSpPr>
        <p:spPr>
          <a:xfrm>
            <a:off x="3758417"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100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7" name="吹き出し: 四角形 46">
            <a:extLst>
              <a:ext uri="{FF2B5EF4-FFF2-40B4-BE49-F238E27FC236}">
                <a16:creationId xmlns:a16="http://schemas.microsoft.com/office/drawing/2014/main" id="{A9BF0572-B717-4E78-97DF-6082E72494CA}"/>
              </a:ext>
            </a:extLst>
          </p:cNvPr>
          <p:cNvSpPr/>
          <p:nvPr/>
        </p:nvSpPr>
        <p:spPr>
          <a:xfrm>
            <a:off x="4271558"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bg1"/>
                </a:solidFill>
                <a:latin typeface="+mn-ea"/>
              </a:rPr>
              <a:t>緊急度</a:t>
            </a:r>
            <a:r>
              <a:rPr lang="en-US" altLang="ja-JP" sz="1050" b="1" dirty="0">
                <a:solidFill>
                  <a:schemeClr val="bg1"/>
                </a:solidFill>
                <a:latin typeface="+mn-ea"/>
              </a:rPr>
              <a:t>Ⅱ</a:t>
            </a:r>
            <a:endParaRPr kumimoji="1" lang="ja-JP" altLang="en-US" sz="1050" b="1" dirty="0">
              <a:solidFill>
                <a:schemeClr val="bg1"/>
              </a:solidFill>
              <a:latin typeface="+mn-ea"/>
            </a:endParaRPr>
          </a:p>
        </p:txBody>
      </p:sp>
      <p:sp>
        <p:nvSpPr>
          <p:cNvPr id="49" name="吹き出し: 四角形 48">
            <a:extLst>
              <a:ext uri="{FF2B5EF4-FFF2-40B4-BE49-F238E27FC236}">
                <a16:creationId xmlns:a16="http://schemas.microsoft.com/office/drawing/2014/main" id="{096F061D-F237-4152-A36E-D794806E37DC}"/>
              </a:ext>
            </a:extLst>
          </p:cNvPr>
          <p:cNvSpPr/>
          <p:nvPr/>
        </p:nvSpPr>
        <p:spPr>
          <a:xfrm>
            <a:off x="5207116" y="2001954"/>
            <a:ext cx="782960" cy="350169"/>
          </a:xfrm>
          <a:prstGeom prst="wedgeRectCallout">
            <a:avLst>
              <a:gd name="adj1" fmla="val -127385"/>
              <a:gd name="adj2" fmla="val 58149"/>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lang="en-US" altLang="ja-JP" sz="1050" dirty="0">
                <a:solidFill>
                  <a:schemeClr val="bg1"/>
                </a:solidFill>
                <a:latin typeface="+mn-ea"/>
              </a:rPr>
              <a:t>0</a:t>
            </a:r>
            <a:r>
              <a:rPr kumimoji="1" lang="ja-JP" altLang="en-US" sz="1050" dirty="0">
                <a:solidFill>
                  <a:schemeClr val="bg1"/>
                </a:solidFill>
                <a:latin typeface="+mn-ea"/>
              </a:rPr>
              <a:t>㎞</a:t>
            </a:r>
          </a:p>
        </p:txBody>
      </p:sp>
      <p:graphicFrame>
        <p:nvGraphicFramePr>
          <p:cNvPr id="55" name="グラフ 54">
            <a:extLst>
              <a:ext uri="{FF2B5EF4-FFF2-40B4-BE49-F238E27FC236}">
                <a16:creationId xmlns:a16="http://schemas.microsoft.com/office/drawing/2014/main" id="{2674FCE7-E8B5-4888-AEF7-F7690631EB86}"/>
              </a:ext>
            </a:extLst>
          </p:cNvPr>
          <p:cNvGraphicFramePr>
            <a:graphicFrameLocks/>
          </p:cNvGraphicFramePr>
          <p:nvPr/>
        </p:nvGraphicFramePr>
        <p:xfrm>
          <a:off x="5904648" y="1945243"/>
          <a:ext cx="3168352" cy="1803648"/>
        </p:xfrm>
        <a:graphic>
          <a:graphicData uri="http://schemas.openxmlformats.org/drawingml/2006/chart">
            <c:chart xmlns:c="http://schemas.openxmlformats.org/drawingml/2006/chart" xmlns:r="http://schemas.openxmlformats.org/officeDocument/2006/relationships" r:id="rId4"/>
          </a:graphicData>
        </a:graphic>
      </p:graphicFrame>
      <p:sp>
        <p:nvSpPr>
          <p:cNvPr id="56" name="吹き出し: 四角形 55">
            <a:extLst>
              <a:ext uri="{FF2B5EF4-FFF2-40B4-BE49-F238E27FC236}">
                <a16:creationId xmlns:a16="http://schemas.microsoft.com/office/drawing/2014/main" id="{E1FF7AF5-2A21-4D7A-9246-60ABD3C60A3B}"/>
              </a:ext>
            </a:extLst>
          </p:cNvPr>
          <p:cNvSpPr/>
          <p:nvPr/>
        </p:nvSpPr>
        <p:spPr>
          <a:xfrm>
            <a:off x="8193074" y="2016716"/>
            <a:ext cx="720080" cy="350169"/>
          </a:xfrm>
          <a:prstGeom prst="wedgeRectCallout">
            <a:avLst>
              <a:gd name="adj1" fmla="val -144955"/>
              <a:gd name="adj2" fmla="val 588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57" name="吹き出し: 四角形 56">
            <a:extLst>
              <a:ext uri="{FF2B5EF4-FFF2-40B4-BE49-F238E27FC236}">
                <a16:creationId xmlns:a16="http://schemas.microsoft.com/office/drawing/2014/main" id="{2D63457B-E0D5-40F4-AA29-7BC7EB3D7A1F}"/>
              </a:ext>
            </a:extLst>
          </p:cNvPr>
          <p:cNvSpPr/>
          <p:nvPr/>
        </p:nvSpPr>
        <p:spPr>
          <a:xfrm>
            <a:off x="6630923"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100</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58" name="吹き出し: 四角形 57">
            <a:extLst>
              <a:ext uri="{FF2B5EF4-FFF2-40B4-BE49-F238E27FC236}">
                <a16:creationId xmlns:a16="http://schemas.microsoft.com/office/drawing/2014/main" id="{1F5AC490-3996-4083-A32B-0AABD3AF4002}"/>
              </a:ext>
            </a:extLst>
          </p:cNvPr>
          <p:cNvSpPr/>
          <p:nvPr/>
        </p:nvSpPr>
        <p:spPr>
          <a:xfrm>
            <a:off x="7144064"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Ⅲ</a:t>
            </a:r>
            <a:endParaRPr kumimoji="1" lang="ja-JP" altLang="en-US" sz="1050" b="1" dirty="0">
              <a:solidFill>
                <a:schemeClr val="tx1"/>
              </a:solidFill>
              <a:latin typeface="+mn-ea"/>
            </a:endParaRPr>
          </a:p>
        </p:txBody>
      </p:sp>
      <p:sp>
        <p:nvSpPr>
          <p:cNvPr id="59" name="吹き出し: 四角形 58">
            <a:extLst>
              <a:ext uri="{FF2B5EF4-FFF2-40B4-BE49-F238E27FC236}">
                <a16:creationId xmlns:a16="http://schemas.microsoft.com/office/drawing/2014/main" id="{05488F02-C3D2-447F-A7F9-F5B3F60E6472}"/>
              </a:ext>
            </a:extLst>
          </p:cNvPr>
          <p:cNvSpPr/>
          <p:nvPr/>
        </p:nvSpPr>
        <p:spPr>
          <a:xfrm>
            <a:off x="5952328" y="3181235"/>
            <a:ext cx="782960" cy="350169"/>
          </a:xfrm>
          <a:prstGeom prst="wedgeRectCallout">
            <a:avLst>
              <a:gd name="adj1" fmla="val 83806"/>
              <a:gd name="adj2" fmla="val -9200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kumimoji="1" lang="en-US" altLang="ja-JP" sz="1050" dirty="0">
                <a:solidFill>
                  <a:schemeClr val="bg1"/>
                </a:solidFill>
                <a:latin typeface="+mn-ea"/>
              </a:rPr>
              <a:t>364.47</a:t>
            </a:r>
            <a:r>
              <a:rPr kumimoji="1" lang="ja-JP" altLang="en-US" sz="1050" dirty="0">
                <a:solidFill>
                  <a:schemeClr val="bg1"/>
                </a:solidFill>
                <a:latin typeface="+mn-ea"/>
              </a:rPr>
              <a:t>㎞</a:t>
            </a:r>
          </a:p>
        </p:txBody>
      </p:sp>
      <p:sp>
        <p:nvSpPr>
          <p:cNvPr id="61" name="テキスト ボックス 60">
            <a:extLst>
              <a:ext uri="{FF2B5EF4-FFF2-40B4-BE49-F238E27FC236}">
                <a16:creationId xmlns:a16="http://schemas.microsoft.com/office/drawing/2014/main" id="{E414A931-139B-43AD-8AAF-ED9BFC8A14EF}"/>
              </a:ext>
            </a:extLst>
          </p:cNvPr>
          <p:cNvSpPr txBox="1"/>
          <p:nvPr/>
        </p:nvSpPr>
        <p:spPr>
          <a:xfrm>
            <a:off x="2619814" y="1545291"/>
            <a:ext cx="3104314" cy="230832"/>
          </a:xfrm>
          <a:prstGeom prst="rect">
            <a:avLst/>
          </a:prstGeom>
          <a:noFill/>
        </p:spPr>
        <p:txBody>
          <a:bodyPr wrap="square" rtlCol="0">
            <a:spAutoFit/>
          </a:bodyPr>
          <a:lstStyle/>
          <a:p>
            <a:r>
              <a:rPr lang="en-US" altLang="ja-JP" sz="900" dirty="0"/>
              <a:t>※</a:t>
            </a:r>
            <a:r>
              <a:rPr lang="ja-JP" altLang="en-US" sz="900" dirty="0"/>
              <a:t>各緊急度の延長には、対策工事済みの延長を含む</a:t>
            </a:r>
            <a:endParaRPr kumimoji="1" lang="en-US" altLang="ja-JP" sz="900" dirty="0"/>
          </a:p>
        </p:txBody>
      </p:sp>
      <p:sp>
        <p:nvSpPr>
          <p:cNvPr id="62" name="フローチャート: 組合せ 61">
            <a:extLst>
              <a:ext uri="{FF2B5EF4-FFF2-40B4-BE49-F238E27FC236}">
                <a16:creationId xmlns:a16="http://schemas.microsoft.com/office/drawing/2014/main" id="{A14B4B79-0D0C-4F48-98F9-B6CEC65920AF}"/>
              </a:ext>
            </a:extLst>
          </p:cNvPr>
          <p:cNvSpPr/>
          <p:nvPr/>
        </p:nvSpPr>
        <p:spPr>
          <a:xfrm>
            <a:off x="1531944" y="4013854"/>
            <a:ext cx="2773464" cy="11386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9AD7CE53-D1BD-4856-A796-5F69C631D49A}"/>
              </a:ext>
            </a:extLst>
          </p:cNvPr>
          <p:cNvSpPr txBox="1"/>
          <p:nvPr/>
        </p:nvSpPr>
        <p:spPr>
          <a:xfrm>
            <a:off x="435895" y="4225043"/>
            <a:ext cx="4104456" cy="2492990"/>
          </a:xfrm>
          <a:prstGeom prst="rect">
            <a:avLst/>
          </a:prstGeom>
          <a:noFill/>
        </p:spPr>
        <p:txBody>
          <a:bodyPr wrap="square" rtlCol="0">
            <a:spAutoFit/>
          </a:bodyPr>
          <a:lstStyle/>
          <a:p>
            <a:r>
              <a:rPr kumimoji="1" lang="en-US" altLang="ja-JP" sz="1200" dirty="0"/>
              <a:t>【</a:t>
            </a:r>
            <a:r>
              <a:rPr lang="ja-JP" altLang="en-US" sz="1200" dirty="0"/>
              <a:t>考察</a:t>
            </a:r>
            <a:r>
              <a:rPr kumimoji="1" lang="en-US" altLang="ja-JP" sz="1200" dirty="0"/>
              <a:t>】</a:t>
            </a:r>
          </a:p>
          <a:p>
            <a:endParaRPr lang="en-US" altLang="ja-JP" sz="1200" dirty="0"/>
          </a:p>
          <a:p>
            <a:r>
              <a:rPr kumimoji="1" lang="ja-JP" altLang="en-US" sz="1200" dirty="0"/>
              <a:t>・</a:t>
            </a:r>
            <a:r>
              <a:rPr kumimoji="1" lang="ja-JP" altLang="en-US" sz="1200" u="sng" dirty="0"/>
              <a:t>緊急度</a:t>
            </a:r>
            <a:r>
              <a:rPr lang="en-US" altLang="ja-JP" sz="1200" u="sng" dirty="0"/>
              <a:t>Ⅰ</a:t>
            </a:r>
            <a:r>
              <a:rPr lang="ja-JP" altLang="en-US" sz="1200" dirty="0"/>
              <a:t>：</a:t>
            </a:r>
            <a:r>
              <a:rPr lang="en-US" altLang="ja-JP" sz="1200" u="sng" dirty="0"/>
              <a:t>30</a:t>
            </a:r>
            <a:r>
              <a:rPr lang="ja-JP" altLang="en-US" sz="1200" u="sng" dirty="0"/>
              <a:t>年経過管の割合は約</a:t>
            </a:r>
            <a:r>
              <a:rPr lang="en-US" altLang="ja-JP" sz="1200" u="sng" dirty="0"/>
              <a:t>2</a:t>
            </a:r>
            <a:r>
              <a:rPr lang="ja-JP" altLang="en-US" sz="1200" u="sng" dirty="0"/>
              <a:t>割となっており、全</a:t>
            </a:r>
            <a:endParaRPr lang="en-US" altLang="ja-JP" sz="1200" u="sng" dirty="0"/>
          </a:p>
          <a:p>
            <a:r>
              <a:rPr lang="ja-JP" altLang="en-US" sz="1200" dirty="0"/>
              <a:t>　　　　　　</a:t>
            </a:r>
            <a:r>
              <a:rPr lang="ja-JP" altLang="en-US" sz="1200" u="sng" dirty="0"/>
              <a:t>体の割合約</a:t>
            </a:r>
            <a:r>
              <a:rPr lang="en-US" altLang="ja-JP" sz="1200" u="sng" dirty="0"/>
              <a:t>6</a:t>
            </a:r>
            <a:r>
              <a:rPr lang="ja-JP" altLang="en-US" sz="1200" u="sng" dirty="0"/>
              <a:t>割と比較して少ない</a:t>
            </a:r>
            <a:endParaRPr lang="en-US" altLang="ja-JP" sz="1200" u="sng" dirty="0"/>
          </a:p>
          <a:p>
            <a:endParaRPr kumimoji="1" lang="en-US" altLang="ja-JP" sz="1200" dirty="0"/>
          </a:p>
          <a:p>
            <a:r>
              <a:rPr lang="ja-JP" altLang="en-US" sz="1200" dirty="0"/>
              <a:t>・</a:t>
            </a:r>
            <a:r>
              <a:rPr lang="ja-JP" altLang="en-US" sz="1200" u="sng" dirty="0"/>
              <a:t>緊急度</a:t>
            </a:r>
            <a:r>
              <a:rPr lang="en-US" altLang="ja-JP" sz="1200" u="sng" dirty="0"/>
              <a:t>Ⅱ</a:t>
            </a:r>
            <a:r>
              <a:rPr lang="ja-JP" altLang="en-US" sz="1200" dirty="0"/>
              <a:t>：</a:t>
            </a:r>
            <a:r>
              <a:rPr lang="en-US" altLang="ja-JP" sz="1200" u="sng" dirty="0"/>
              <a:t>30</a:t>
            </a:r>
            <a:r>
              <a:rPr lang="ja-JP" altLang="en-US" sz="1200" u="sng" dirty="0"/>
              <a:t>年経過管が</a:t>
            </a:r>
            <a:r>
              <a:rPr lang="en-US" altLang="ja-JP" sz="1200" u="sng" dirty="0"/>
              <a:t>100</a:t>
            </a:r>
            <a:r>
              <a:rPr lang="ja-JP" altLang="en-US" sz="1200" u="sng" dirty="0"/>
              <a:t>％となっている</a:t>
            </a:r>
            <a:endParaRPr lang="en-US" altLang="ja-JP" sz="1200" u="sng" dirty="0"/>
          </a:p>
          <a:p>
            <a:endParaRPr kumimoji="1" lang="en-US" altLang="ja-JP" sz="1200" dirty="0"/>
          </a:p>
          <a:p>
            <a:r>
              <a:rPr lang="ja-JP" altLang="en-US" sz="1200" dirty="0"/>
              <a:t>・</a:t>
            </a:r>
            <a:r>
              <a:rPr lang="ja-JP" altLang="en-US" sz="1200" u="sng" dirty="0"/>
              <a:t>緊急度</a:t>
            </a:r>
            <a:r>
              <a:rPr lang="en-US" altLang="ja-JP" sz="1200" u="sng" dirty="0"/>
              <a:t>Ⅲ</a:t>
            </a:r>
            <a:r>
              <a:rPr lang="ja-JP" altLang="en-US" sz="1200" dirty="0"/>
              <a:t>：</a:t>
            </a:r>
            <a:r>
              <a:rPr lang="en-US" altLang="ja-JP" sz="1200" u="sng" dirty="0"/>
              <a:t>30</a:t>
            </a:r>
            <a:r>
              <a:rPr lang="ja-JP" altLang="en-US" sz="1200" u="sng" dirty="0"/>
              <a:t>年未満の管が</a:t>
            </a:r>
            <a:r>
              <a:rPr lang="en-US" altLang="ja-JP" sz="1200" u="sng" dirty="0"/>
              <a:t>100</a:t>
            </a:r>
            <a:r>
              <a:rPr lang="ja-JP" altLang="en-US" sz="1200" u="sng" dirty="0"/>
              <a:t>％となっている</a:t>
            </a:r>
            <a:endParaRPr lang="en-US" altLang="ja-JP" sz="1200" u="sng" dirty="0"/>
          </a:p>
          <a:p>
            <a:endParaRPr kumimoji="1" lang="en-US" altLang="ja-JP" sz="1200" dirty="0"/>
          </a:p>
          <a:p>
            <a:endParaRPr lang="en-US" altLang="ja-JP" sz="1200" dirty="0"/>
          </a:p>
          <a:p>
            <a:r>
              <a:rPr kumimoji="1" lang="en-US" altLang="ja-JP" sz="1200" dirty="0"/>
              <a:t>【</a:t>
            </a:r>
            <a:r>
              <a:rPr kumimoji="1" lang="ja-JP" altLang="en-US" sz="1200" dirty="0"/>
              <a:t>結論</a:t>
            </a:r>
            <a:r>
              <a:rPr kumimoji="1" lang="en-US" altLang="ja-JP" sz="1200" dirty="0"/>
              <a:t>】</a:t>
            </a:r>
            <a:r>
              <a:rPr kumimoji="1" lang="ja-JP" altLang="en-US" sz="1200" dirty="0"/>
              <a:t>　</a:t>
            </a:r>
            <a:r>
              <a:rPr kumimoji="1" lang="ja-JP" altLang="en-US" sz="1200" u="sng" dirty="0"/>
              <a:t>現状のデータによる適切な設定は困難である</a:t>
            </a:r>
            <a:endParaRPr kumimoji="1" lang="en-US" altLang="ja-JP" sz="1200" u="sng" dirty="0"/>
          </a:p>
          <a:p>
            <a:r>
              <a:rPr lang="ja-JP" altLang="en-US" sz="1200" dirty="0"/>
              <a:t>　　　　</a:t>
            </a:r>
            <a:r>
              <a:rPr kumimoji="1" lang="ja-JP" altLang="en-US" sz="1200" u="sng" dirty="0"/>
              <a:t>ため、</a:t>
            </a:r>
            <a:r>
              <a:rPr kumimoji="1" lang="ja-JP" altLang="en-US" sz="1200" b="1" u="sng" dirty="0"/>
              <a:t>維持管理情報を蓄積した上で、適切な経</a:t>
            </a:r>
            <a:endParaRPr kumimoji="1" lang="en-US" altLang="ja-JP" sz="1200" b="1" u="sng" dirty="0"/>
          </a:p>
          <a:p>
            <a:r>
              <a:rPr lang="ja-JP" altLang="en-US" sz="1200" dirty="0"/>
              <a:t>　　　　</a:t>
            </a:r>
            <a:r>
              <a:rPr kumimoji="1" lang="ja-JP" altLang="en-US" sz="1200" b="1" u="sng" dirty="0"/>
              <a:t>過年数による頻度設定を検討していく</a:t>
            </a:r>
            <a:endParaRPr kumimoji="1" lang="en-US" altLang="ja-JP" sz="1200" b="1" u="sng" dirty="0"/>
          </a:p>
        </p:txBody>
      </p:sp>
      <p:sp>
        <p:nvSpPr>
          <p:cNvPr id="64" name="テキスト ボックス 63">
            <a:extLst>
              <a:ext uri="{FF2B5EF4-FFF2-40B4-BE49-F238E27FC236}">
                <a16:creationId xmlns:a16="http://schemas.microsoft.com/office/drawing/2014/main" id="{581D00DA-8776-48E9-AAB1-55E5EAF372A2}"/>
              </a:ext>
            </a:extLst>
          </p:cNvPr>
          <p:cNvSpPr txBox="1"/>
          <p:nvPr/>
        </p:nvSpPr>
        <p:spPr>
          <a:xfrm>
            <a:off x="5170720" y="3851263"/>
            <a:ext cx="3579726" cy="253916"/>
          </a:xfrm>
          <a:prstGeom prst="rect">
            <a:avLst/>
          </a:prstGeom>
          <a:solidFill>
            <a:srgbClr val="FFFFCC"/>
          </a:solidFill>
          <a:ln w="12700">
            <a:solidFill>
              <a:schemeClr val="tx1"/>
            </a:solidFill>
          </a:ln>
        </p:spPr>
        <p:txBody>
          <a:bodyPr wrap="square">
            <a:spAutoFit/>
          </a:bodyPr>
          <a:lstStyle/>
          <a:p>
            <a:pPr algn="ct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大阪府流域下水道幹線 年度別施工延長（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p>
        </p:txBody>
      </p:sp>
      <p:pic>
        <p:nvPicPr>
          <p:cNvPr id="65" name="図 64">
            <a:extLst>
              <a:ext uri="{FF2B5EF4-FFF2-40B4-BE49-F238E27FC236}">
                <a16:creationId xmlns:a16="http://schemas.microsoft.com/office/drawing/2014/main" id="{4EE1468F-3D6D-4B32-BD85-625B7987739A}"/>
              </a:ext>
            </a:extLst>
          </p:cNvPr>
          <p:cNvPicPr>
            <a:picLocks noChangeAspect="1"/>
          </p:cNvPicPr>
          <p:nvPr/>
        </p:nvPicPr>
        <p:blipFill>
          <a:blip r:embed="rId5"/>
          <a:stretch>
            <a:fillRect/>
          </a:stretch>
        </p:blipFill>
        <p:spPr>
          <a:xfrm>
            <a:off x="4191412" y="3977329"/>
            <a:ext cx="4983832" cy="2754223"/>
          </a:xfrm>
          <a:prstGeom prst="rect">
            <a:avLst/>
          </a:prstGeom>
        </p:spPr>
      </p:pic>
      <p:sp>
        <p:nvSpPr>
          <p:cNvPr id="2" name="正方形/長方形 1">
            <a:extLst>
              <a:ext uri="{FF2B5EF4-FFF2-40B4-BE49-F238E27FC236}">
                <a16:creationId xmlns:a16="http://schemas.microsoft.com/office/drawing/2014/main" id="{B93463BD-69B4-4D55-9011-3A059A0BCD08}"/>
              </a:ext>
            </a:extLst>
          </p:cNvPr>
          <p:cNvSpPr/>
          <p:nvPr/>
        </p:nvSpPr>
        <p:spPr>
          <a:xfrm>
            <a:off x="5986452" y="4229355"/>
            <a:ext cx="943570"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79BA895-AFE8-4D17-8715-BCF426D19268}"/>
              </a:ext>
            </a:extLst>
          </p:cNvPr>
          <p:cNvCxnSpPr>
            <a:cxnSpLocks/>
          </p:cNvCxnSpPr>
          <p:nvPr/>
        </p:nvCxnSpPr>
        <p:spPr>
          <a:xfrm flipH="1">
            <a:off x="4565000" y="4017286"/>
            <a:ext cx="8982" cy="2429243"/>
          </a:xfrm>
          <a:prstGeom prst="line">
            <a:avLst/>
          </a:prstGeom>
        </p:spPr>
        <p:style>
          <a:lnRef idx="1">
            <a:schemeClr val="accent1"/>
          </a:lnRef>
          <a:fillRef idx="0">
            <a:schemeClr val="accent1"/>
          </a:fillRef>
          <a:effectRef idx="0">
            <a:schemeClr val="accent1"/>
          </a:effectRef>
          <a:fontRef idx="minor">
            <a:schemeClr val="tx1"/>
          </a:fontRef>
        </p:style>
      </p:cxnSp>
      <p:sp>
        <p:nvSpPr>
          <p:cNvPr id="30" name="スライド番号プレースホルダー 1">
            <a:extLst>
              <a:ext uri="{FF2B5EF4-FFF2-40B4-BE49-F238E27FC236}">
                <a16:creationId xmlns:a16="http://schemas.microsoft.com/office/drawing/2014/main" id="{8CADB2BB-737D-4525-813F-B9F967DFF9CA}"/>
              </a:ext>
            </a:extLst>
          </p:cNvPr>
          <p:cNvSpPr txBox="1">
            <a:spLocks/>
          </p:cNvSpPr>
          <p:nvPr/>
        </p:nvSpPr>
        <p:spPr>
          <a:xfrm>
            <a:off x="7998754" y="6548989"/>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a:t>
            </a:fld>
            <a:endParaRPr lang="ja-JP" altLang="en-US" dirty="0"/>
          </a:p>
        </p:txBody>
      </p:sp>
      <p:sp>
        <p:nvSpPr>
          <p:cNvPr id="33" name="テキスト ボックス 32">
            <a:extLst>
              <a:ext uri="{FF2B5EF4-FFF2-40B4-BE49-F238E27FC236}">
                <a16:creationId xmlns:a16="http://schemas.microsoft.com/office/drawing/2014/main" id="{AF3DB77E-3146-430C-931D-E178CAD57E2A}"/>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1990727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pSp>
        <p:nvGrpSpPr>
          <p:cNvPr id="8" name="グループ化 7">
            <a:extLst>
              <a:ext uri="{FF2B5EF4-FFF2-40B4-BE49-F238E27FC236}">
                <a16:creationId xmlns:a16="http://schemas.microsoft.com/office/drawing/2014/main" id="{BB719E63-D7B4-4168-AD55-C94A4230BB3D}"/>
              </a:ext>
            </a:extLst>
          </p:cNvPr>
          <p:cNvGrpSpPr/>
          <p:nvPr/>
        </p:nvGrpSpPr>
        <p:grpSpPr>
          <a:xfrm>
            <a:off x="611560" y="1980114"/>
            <a:ext cx="5137190" cy="1898547"/>
            <a:chOff x="5556210" y="3168936"/>
            <a:chExt cx="5137190" cy="1898547"/>
          </a:xfrm>
        </p:grpSpPr>
        <p:pic>
          <p:nvPicPr>
            <p:cNvPr id="9" name="Picture 2">
              <a:extLst>
                <a:ext uri="{FF2B5EF4-FFF2-40B4-BE49-F238E27FC236}">
                  <a16:creationId xmlns:a16="http://schemas.microsoft.com/office/drawing/2014/main" id="{A126F250-A054-4419-99EF-55C50F6F1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10" y="3168936"/>
              <a:ext cx="5053251" cy="189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129098">
              <a:extLst>
                <a:ext uri="{FF2B5EF4-FFF2-40B4-BE49-F238E27FC236}">
                  <a16:creationId xmlns:a16="http://schemas.microsoft.com/office/drawing/2014/main" id="{403E6ABC-7678-4FBF-AAFC-E0DADD37EA93}"/>
                </a:ext>
              </a:extLst>
            </p:cNvPr>
            <p:cNvSpPr txBox="1"/>
            <p:nvPr/>
          </p:nvSpPr>
          <p:spPr>
            <a:xfrm>
              <a:off x="7530432" y="3420591"/>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29098">
              <a:extLst>
                <a:ext uri="{FF2B5EF4-FFF2-40B4-BE49-F238E27FC236}">
                  <a16:creationId xmlns:a16="http://schemas.microsoft.com/office/drawing/2014/main" id="{690830DF-6D26-447E-8873-B5B4B6934D3B}"/>
                </a:ext>
              </a:extLst>
            </p:cNvPr>
            <p:cNvSpPr txBox="1"/>
            <p:nvPr/>
          </p:nvSpPr>
          <p:spPr>
            <a:xfrm>
              <a:off x="7522350" y="4002256"/>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12" name="テキスト ボックス 11">
            <a:extLst>
              <a:ext uri="{FF2B5EF4-FFF2-40B4-BE49-F238E27FC236}">
                <a16:creationId xmlns:a16="http://schemas.microsoft.com/office/drawing/2014/main" id="{A91D22CA-522D-46DE-BCFE-5921D8628AD7}"/>
              </a:ext>
            </a:extLst>
          </p:cNvPr>
          <p:cNvSpPr txBox="1"/>
          <p:nvPr/>
        </p:nvSpPr>
        <p:spPr>
          <a:xfrm>
            <a:off x="107504" y="1368740"/>
            <a:ext cx="2520280"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○地震後の点検方法の検討</a:t>
            </a:r>
            <a:endParaRPr kumimoji="1" lang="ja-JP" altLang="en-US" sz="1400" dirty="0"/>
          </a:p>
        </p:txBody>
      </p:sp>
      <p:sp>
        <p:nvSpPr>
          <p:cNvPr id="14" name="テキスト ボックス 13">
            <a:extLst>
              <a:ext uri="{FF2B5EF4-FFF2-40B4-BE49-F238E27FC236}">
                <a16:creationId xmlns:a16="http://schemas.microsoft.com/office/drawing/2014/main" id="{1E505773-13FC-41AA-A55A-C963CFEB1054}"/>
              </a:ext>
            </a:extLst>
          </p:cNvPr>
          <p:cNvSpPr txBox="1"/>
          <p:nvPr/>
        </p:nvSpPr>
        <p:spPr>
          <a:xfrm>
            <a:off x="467544" y="1675377"/>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（大阪北部地震前）</a:t>
            </a:r>
            <a:endParaRPr kumimoji="1" lang="ja-JP" altLang="en-US" sz="1400" dirty="0"/>
          </a:p>
        </p:txBody>
      </p:sp>
      <p:pic>
        <p:nvPicPr>
          <p:cNvPr id="4" name="図 3">
            <a:extLst>
              <a:ext uri="{FF2B5EF4-FFF2-40B4-BE49-F238E27FC236}">
                <a16:creationId xmlns:a16="http://schemas.microsoft.com/office/drawing/2014/main" id="{0A24DF14-B79F-46D4-88F5-888C60BB1CAD}"/>
              </a:ext>
            </a:extLst>
          </p:cNvPr>
          <p:cNvPicPr>
            <a:picLocks noChangeAspect="1"/>
          </p:cNvPicPr>
          <p:nvPr/>
        </p:nvPicPr>
        <p:blipFill rotWithShape="1">
          <a:blip r:embed="rId3"/>
          <a:srcRect l="2750" t="37377" r="8263" b="8421"/>
          <a:stretch/>
        </p:blipFill>
        <p:spPr>
          <a:xfrm>
            <a:off x="509893" y="4250134"/>
            <a:ext cx="5976664" cy="2275280"/>
          </a:xfrm>
          <a:prstGeom prst="rect">
            <a:avLst/>
          </a:prstGeom>
        </p:spPr>
      </p:pic>
      <p:sp>
        <p:nvSpPr>
          <p:cNvPr id="17" name="テキスト ボックス 16">
            <a:extLst>
              <a:ext uri="{FF2B5EF4-FFF2-40B4-BE49-F238E27FC236}">
                <a16:creationId xmlns:a16="http://schemas.microsoft.com/office/drawing/2014/main" id="{3CEB0262-5D3F-4418-AA11-FFB4FD4484A3}"/>
              </a:ext>
            </a:extLst>
          </p:cNvPr>
          <p:cNvSpPr txBox="1"/>
          <p:nvPr/>
        </p:nvSpPr>
        <p:spPr>
          <a:xfrm>
            <a:off x="485525" y="3958620"/>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（大阪北部地震後）</a:t>
            </a:r>
            <a:endParaRPr kumimoji="1" lang="ja-JP" altLang="en-US" sz="1400" dirty="0"/>
          </a:p>
        </p:txBody>
      </p:sp>
      <p:sp>
        <p:nvSpPr>
          <p:cNvPr id="18" name="フローチャート: 組合せ 17">
            <a:extLst>
              <a:ext uri="{FF2B5EF4-FFF2-40B4-BE49-F238E27FC236}">
                <a16:creationId xmlns:a16="http://schemas.microsoft.com/office/drawing/2014/main" id="{3716F002-FB3B-46B2-9EF5-ABE564A0A482}"/>
              </a:ext>
            </a:extLst>
          </p:cNvPr>
          <p:cNvSpPr/>
          <p:nvPr/>
        </p:nvSpPr>
        <p:spPr>
          <a:xfrm>
            <a:off x="3275856" y="3982565"/>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0A3DCEEC-AEFB-4354-A76E-ACFBCACABFED}"/>
              </a:ext>
            </a:extLst>
          </p:cNvPr>
          <p:cNvSpPr txBox="1"/>
          <p:nvPr/>
        </p:nvSpPr>
        <p:spPr>
          <a:xfrm>
            <a:off x="6510925" y="4266397"/>
            <a:ext cx="2520280" cy="1384995"/>
          </a:xfrm>
          <a:prstGeom prst="rect">
            <a:avLst/>
          </a:prstGeom>
          <a:noFill/>
          <a:ln w="22225">
            <a:noFill/>
            <a:prstDash val="sysDot"/>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・液状化の影響を受ける管渠や、劣化による要対策箇所、腐食のおそれのある箇所については、常に整理し把握しておく必要がある。</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維持管理担当者が不在でも把握できる必要がある</a:t>
            </a:r>
            <a:endParaRPr kumimoji="1" lang="ja-JP" altLang="en-US" sz="1200" u="sng" dirty="0"/>
          </a:p>
        </p:txBody>
      </p:sp>
      <p:sp>
        <p:nvSpPr>
          <p:cNvPr id="20" name="フローチャート: 組合せ 19">
            <a:extLst>
              <a:ext uri="{FF2B5EF4-FFF2-40B4-BE49-F238E27FC236}">
                <a16:creationId xmlns:a16="http://schemas.microsoft.com/office/drawing/2014/main" id="{340DF55E-2A59-4D0E-A8BE-69335BA5A241}"/>
              </a:ext>
            </a:extLst>
          </p:cNvPr>
          <p:cNvSpPr/>
          <p:nvPr/>
        </p:nvSpPr>
        <p:spPr>
          <a:xfrm>
            <a:off x="7036499" y="5815120"/>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DB17577D-9A1C-4D2B-8136-76A497FA0AC3}"/>
              </a:ext>
            </a:extLst>
          </p:cNvPr>
          <p:cNvSpPr txBox="1"/>
          <p:nvPr/>
        </p:nvSpPr>
        <p:spPr>
          <a:xfrm>
            <a:off x="6949201" y="6018435"/>
            <a:ext cx="1643728" cy="307777"/>
          </a:xfrm>
          <a:prstGeom prst="rect">
            <a:avLst/>
          </a:prstGeom>
          <a:noFill/>
        </p:spPr>
        <p:txBody>
          <a:bodyPr wrap="square" rtlCol="0">
            <a:spAutoFit/>
          </a:bodyPr>
          <a:lstStyle/>
          <a:p>
            <a:r>
              <a:rPr kumimoji="1" lang="ja-JP" altLang="en-US" sz="1400" u="sng" dirty="0"/>
              <a:t>一覧表で整理する</a:t>
            </a:r>
          </a:p>
        </p:txBody>
      </p:sp>
      <p:sp>
        <p:nvSpPr>
          <p:cNvPr id="25" name="テキスト ボックス 24">
            <a:extLst>
              <a:ext uri="{FF2B5EF4-FFF2-40B4-BE49-F238E27FC236}">
                <a16:creationId xmlns:a16="http://schemas.microsoft.com/office/drawing/2014/main" id="{BDCD1152-BD91-43B9-ACFC-F1410EDE58F7}"/>
              </a:ext>
            </a:extLst>
          </p:cNvPr>
          <p:cNvSpPr txBox="1"/>
          <p:nvPr/>
        </p:nvSpPr>
        <p:spPr>
          <a:xfrm>
            <a:off x="179927" y="869071"/>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4.</a:t>
            </a:r>
            <a:r>
              <a:rPr lang="ja-JP" altLang="en-US" sz="1100" u="sng" dirty="0">
                <a:latin typeface="BIZ UDPゴシック" panose="020B0400000000000000" pitchFamily="50" charset="-128"/>
                <a:ea typeface="BIZ UDPゴシック" panose="020B0400000000000000" pitchFamily="50" charset="-128"/>
              </a:rPr>
              <a:t>地震後の点検、調査</a:t>
            </a:r>
            <a:r>
              <a:rPr lang="ja-JP" altLang="en-US" sz="1100" dirty="0">
                <a:latin typeface="BIZ UDPゴシック" panose="020B0400000000000000" pitchFamily="50" charset="-128"/>
                <a:ea typeface="BIZ UDPゴシック" panose="020B0400000000000000" pitchFamily="50" charset="-128"/>
              </a:rPr>
              <a:t>について、震度５以上が発生した場合</a:t>
            </a:r>
            <a:r>
              <a:rPr lang="ja-JP" altLang="en-US" sz="1100" u="sng" dirty="0">
                <a:latin typeface="BIZ UDPゴシック" panose="020B0400000000000000" pitchFamily="50" charset="-128"/>
                <a:ea typeface="BIZ UDPゴシック" panose="020B0400000000000000" pitchFamily="50" charset="-128"/>
              </a:rPr>
              <a:t>の内容を見直す</a:t>
            </a:r>
          </a:p>
        </p:txBody>
      </p:sp>
      <p:sp>
        <p:nvSpPr>
          <p:cNvPr id="22" name="スライド番号プレースホルダー 1">
            <a:extLst>
              <a:ext uri="{FF2B5EF4-FFF2-40B4-BE49-F238E27FC236}">
                <a16:creationId xmlns:a16="http://schemas.microsoft.com/office/drawing/2014/main" id="{6ABF6C82-F5A4-477C-BD90-595F997F71A2}"/>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5</a:t>
            </a:fld>
            <a:endParaRPr lang="ja-JP" altLang="en-US" dirty="0"/>
          </a:p>
        </p:txBody>
      </p:sp>
      <p:sp>
        <p:nvSpPr>
          <p:cNvPr id="23" name="テキスト ボックス 22">
            <a:extLst>
              <a:ext uri="{FF2B5EF4-FFF2-40B4-BE49-F238E27FC236}">
                <a16:creationId xmlns:a16="http://schemas.microsoft.com/office/drawing/2014/main" id="{43C05705-A140-457A-ABDE-A5D6C14A1D8F}"/>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4" name="テキスト ボックス 23">
            <a:extLst>
              <a:ext uri="{FF2B5EF4-FFF2-40B4-BE49-F238E27FC236}">
                <a16:creationId xmlns:a16="http://schemas.microsoft.com/office/drawing/2014/main" id="{A6C716CE-2A19-46D0-90D1-71E5F7ED5906}"/>
              </a:ext>
            </a:extLst>
          </p:cNvPr>
          <p:cNvSpPr txBox="1"/>
          <p:nvPr/>
        </p:nvSpPr>
        <p:spPr>
          <a:xfrm>
            <a:off x="5880075" y="2098001"/>
            <a:ext cx="3162967" cy="1615827"/>
          </a:xfrm>
          <a:prstGeom prst="rect">
            <a:avLst/>
          </a:prstGeom>
          <a:noFill/>
          <a:ln w="12700">
            <a:solidFill>
              <a:schemeClr val="accent1">
                <a:shade val="50000"/>
                <a:shade val="75000"/>
                <a:satMod val="125000"/>
                <a:lumMod val="75000"/>
              </a:schemeClr>
            </a:solidFill>
            <a:prstDash val="sysDot"/>
          </a:ln>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（参考）</a:t>
            </a:r>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災害時の専門業者の確保</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・「災害時における下水道管路施設の復旧対策業務に関する協定」（公益社団法人日本下水道管路管理業協会）を平成</a:t>
            </a:r>
            <a:r>
              <a:rPr lang="en-US" altLang="ja-JP" sz="1100" dirty="0">
                <a:latin typeface="BIZ UDPゴシック" panose="020B0400000000000000" pitchFamily="50" charset="-128"/>
                <a:ea typeface="BIZ UDPゴシック" panose="020B0400000000000000" pitchFamily="50" charset="-128"/>
              </a:rPr>
              <a:t>31</a:t>
            </a:r>
            <a:r>
              <a:rPr lang="ja-JP" altLang="en-US" sz="1100" dirty="0">
                <a:latin typeface="BIZ UDPゴシック" panose="020B0400000000000000" pitchFamily="50" charset="-128"/>
                <a:ea typeface="BIZ UDPゴシック" panose="020B0400000000000000" pitchFamily="50" charset="-128"/>
              </a:rPr>
              <a:t>年に締結</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管内部調査の日当たり作業量</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TV</a:t>
            </a:r>
            <a:r>
              <a:rPr lang="ja-JP" altLang="en-US" sz="1100" dirty="0">
                <a:latin typeface="BIZ UDPゴシック" panose="020B0400000000000000" pitchFamily="50" charset="-128"/>
                <a:ea typeface="BIZ UDPゴシック" panose="020B0400000000000000" pitchFamily="50" charset="-128"/>
              </a:rPr>
              <a:t>カメラ調査　</a:t>
            </a:r>
            <a:r>
              <a:rPr lang="en-US" altLang="ja-JP" sz="1100" dirty="0">
                <a:latin typeface="BIZ UDPゴシック" panose="020B0400000000000000" pitchFamily="50" charset="-128"/>
                <a:ea typeface="BIZ UDPゴシック" panose="020B0400000000000000" pitchFamily="50" charset="-128"/>
              </a:rPr>
              <a:t>280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300ⅿ/</a:t>
            </a:r>
            <a:r>
              <a:rPr lang="ja-JP" altLang="en-US"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・目視調査　　 　　</a:t>
            </a:r>
            <a:r>
              <a:rPr lang="en-US" altLang="ja-JP" sz="1100" dirty="0">
                <a:latin typeface="BIZ UDPゴシック" panose="020B0400000000000000" pitchFamily="50" charset="-128"/>
                <a:ea typeface="BIZ UDPゴシック" panose="020B0400000000000000" pitchFamily="50" charset="-128"/>
              </a:rPr>
              <a:t>500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600</a:t>
            </a:r>
            <a:r>
              <a:rPr lang="ja-JP" altLang="en-US" sz="1100" dirty="0">
                <a:latin typeface="BIZ UDPゴシック" panose="020B0400000000000000" pitchFamily="50" charset="-128"/>
                <a:ea typeface="BIZ UDPゴシック" panose="020B0400000000000000" pitchFamily="50" charset="-128"/>
              </a:rPr>
              <a:t>ｍ</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日</a:t>
            </a:r>
            <a:endParaRPr kumimoji="1" lang="ja-JP" altLang="en-US" sz="1100" dirty="0"/>
          </a:p>
        </p:txBody>
      </p:sp>
      <p:cxnSp>
        <p:nvCxnSpPr>
          <p:cNvPr id="26" name="直線コネクタ 25">
            <a:extLst>
              <a:ext uri="{FF2B5EF4-FFF2-40B4-BE49-F238E27FC236}">
                <a16:creationId xmlns:a16="http://schemas.microsoft.com/office/drawing/2014/main" id="{E36F1A21-C58A-4388-927A-C369B756354A}"/>
              </a:ext>
            </a:extLst>
          </p:cNvPr>
          <p:cNvCxnSpPr/>
          <p:nvPr/>
        </p:nvCxnSpPr>
        <p:spPr>
          <a:xfrm>
            <a:off x="5796136" y="1829265"/>
            <a:ext cx="0" cy="2153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6464E36-8352-4BF9-9706-14A109BF5CA9}"/>
              </a:ext>
            </a:extLst>
          </p:cNvPr>
          <p:cNvCxnSpPr/>
          <p:nvPr/>
        </p:nvCxnSpPr>
        <p:spPr>
          <a:xfrm>
            <a:off x="5796136" y="3982565"/>
            <a:ext cx="323506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0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98FCFD-0C57-4B66-813E-028BA4A8840D}"/>
              </a:ext>
            </a:extLst>
          </p:cNvPr>
          <p:cNvPicPr>
            <a:picLocks noChangeAspect="1"/>
          </p:cNvPicPr>
          <p:nvPr/>
        </p:nvPicPr>
        <p:blipFill rotWithShape="1">
          <a:blip r:embed="rId2"/>
          <a:srcRect t="27320" b="31100"/>
          <a:stretch/>
        </p:blipFill>
        <p:spPr>
          <a:xfrm>
            <a:off x="50184" y="1655589"/>
            <a:ext cx="9022640" cy="2344726"/>
          </a:xfrm>
          <a:prstGeom prst="rect">
            <a:avLst/>
          </a:prstGeom>
        </p:spPr>
      </p:pic>
      <p:pic>
        <p:nvPicPr>
          <p:cNvPr id="6" name="図 5">
            <a:extLst>
              <a:ext uri="{FF2B5EF4-FFF2-40B4-BE49-F238E27FC236}">
                <a16:creationId xmlns:a16="http://schemas.microsoft.com/office/drawing/2014/main" id="{72F51D99-F198-497D-9ABD-C11B61167516}"/>
              </a:ext>
            </a:extLst>
          </p:cNvPr>
          <p:cNvPicPr>
            <a:picLocks noChangeAspect="1"/>
          </p:cNvPicPr>
          <p:nvPr/>
        </p:nvPicPr>
        <p:blipFill rotWithShape="1">
          <a:blip r:embed="rId3"/>
          <a:srcRect t="27320" b="31100"/>
          <a:stretch/>
        </p:blipFill>
        <p:spPr>
          <a:xfrm>
            <a:off x="50184" y="4252625"/>
            <a:ext cx="9022640" cy="2344726"/>
          </a:xfrm>
          <a:prstGeom prst="rect">
            <a:avLst/>
          </a:prstGeom>
        </p:spPr>
      </p:pic>
      <p:sp>
        <p:nvSpPr>
          <p:cNvPr id="12" name="テキスト ボックス 11">
            <a:extLst>
              <a:ext uri="{FF2B5EF4-FFF2-40B4-BE49-F238E27FC236}">
                <a16:creationId xmlns:a16="http://schemas.microsoft.com/office/drawing/2014/main" id="{8E0BA2B2-AAFE-474F-BFC3-28BF6F0C2AA8}"/>
              </a:ext>
            </a:extLst>
          </p:cNvPr>
          <p:cNvSpPr txBox="1"/>
          <p:nvPr/>
        </p:nvSpPr>
        <p:spPr>
          <a:xfrm>
            <a:off x="52124" y="1347420"/>
            <a:ext cx="3367748" cy="307777"/>
          </a:xfrm>
          <a:prstGeom prst="rect">
            <a:avLst/>
          </a:prstGeom>
          <a:noFill/>
        </p:spPr>
        <p:txBody>
          <a:bodyPr wrap="square" rtlCol="0">
            <a:spAutoFit/>
          </a:bodyPr>
          <a:lstStyle/>
          <a:p>
            <a:r>
              <a:rPr kumimoji="1" lang="ja-JP" altLang="en-US" sz="1400" dirty="0"/>
              <a:t>○地震時に点検が必要な箇所</a:t>
            </a:r>
            <a:r>
              <a:rPr lang="ja-JP" altLang="en-US" sz="1400" dirty="0"/>
              <a:t>表（案）</a:t>
            </a:r>
            <a:endParaRPr kumimoji="1" lang="en-US" altLang="ja-JP" sz="1400" dirty="0"/>
          </a:p>
        </p:txBody>
      </p:sp>
      <p:sp>
        <p:nvSpPr>
          <p:cNvPr id="11" name="スライド番号プレースホルダー 1">
            <a:extLst>
              <a:ext uri="{FF2B5EF4-FFF2-40B4-BE49-F238E27FC236}">
                <a16:creationId xmlns:a16="http://schemas.microsoft.com/office/drawing/2014/main" id="{A370A7D7-6C82-4F1F-B413-ACAE9F0267D9}"/>
              </a:ext>
            </a:extLst>
          </p:cNvPr>
          <p:cNvSpPr txBox="1">
            <a:spLocks/>
          </p:cNvSpPr>
          <p:nvPr/>
        </p:nvSpPr>
        <p:spPr>
          <a:xfrm>
            <a:off x="7911932" y="6492875"/>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dirty="0"/>
          </a:p>
        </p:txBody>
      </p:sp>
      <p:sp>
        <p:nvSpPr>
          <p:cNvPr id="14" name="テキスト ボックス 13">
            <a:extLst>
              <a:ext uri="{FF2B5EF4-FFF2-40B4-BE49-F238E27FC236}">
                <a16:creationId xmlns:a16="http://schemas.microsoft.com/office/drawing/2014/main" id="{17912CCC-4EC2-4AC6-A716-09D23B9FDC20}"/>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テキスト ボックス 15">
            <a:extLst>
              <a:ext uri="{FF2B5EF4-FFF2-40B4-BE49-F238E27FC236}">
                <a16:creationId xmlns:a16="http://schemas.microsoft.com/office/drawing/2014/main" id="{F2F85D95-262A-4B4F-9C22-E6367D77F803}"/>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7" name="テキスト ボックス 16">
            <a:extLst>
              <a:ext uri="{FF2B5EF4-FFF2-40B4-BE49-F238E27FC236}">
                <a16:creationId xmlns:a16="http://schemas.microsoft.com/office/drawing/2014/main" id="{7C0BF4B7-C8AC-4B2A-9DAA-88D937CA1E37}"/>
              </a:ext>
            </a:extLst>
          </p:cNvPr>
          <p:cNvSpPr txBox="1"/>
          <p:nvPr/>
        </p:nvSpPr>
        <p:spPr>
          <a:xfrm>
            <a:off x="179927" y="869071"/>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4.</a:t>
            </a:r>
            <a:r>
              <a:rPr lang="ja-JP" altLang="en-US" sz="1100" dirty="0">
                <a:latin typeface="BIZ UDPゴシック" panose="020B0400000000000000" pitchFamily="50" charset="-128"/>
                <a:ea typeface="BIZ UDPゴシック" panose="020B0400000000000000" pitchFamily="50" charset="-128"/>
              </a:rPr>
              <a:t>地震後の点検、調査について、震度５以上が発生した場合の内容を見直す</a:t>
            </a:r>
          </a:p>
        </p:txBody>
      </p:sp>
      <p:sp>
        <p:nvSpPr>
          <p:cNvPr id="18" name="テキスト ボックス 17">
            <a:extLst>
              <a:ext uri="{FF2B5EF4-FFF2-40B4-BE49-F238E27FC236}">
                <a16:creationId xmlns:a16="http://schemas.microsoft.com/office/drawing/2014/main" id="{22DA2005-18C2-495A-9FBC-14D56D78EB81}"/>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 name="正方形/長方形 1">
            <a:extLst>
              <a:ext uri="{FF2B5EF4-FFF2-40B4-BE49-F238E27FC236}">
                <a16:creationId xmlns:a16="http://schemas.microsoft.com/office/drawing/2014/main" id="{25DE7CDE-5CB1-4EED-9ECF-51C29543EB60}"/>
              </a:ext>
            </a:extLst>
          </p:cNvPr>
          <p:cNvSpPr/>
          <p:nvPr/>
        </p:nvSpPr>
        <p:spPr>
          <a:xfrm>
            <a:off x="7781329" y="1988840"/>
            <a:ext cx="1183159" cy="14401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5BD97C1-33B9-4C40-B259-FC550D92D5B5}"/>
              </a:ext>
            </a:extLst>
          </p:cNvPr>
          <p:cNvSpPr/>
          <p:nvPr/>
        </p:nvSpPr>
        <p:spPr>
          <a:xfrm>
            <a:off x="173836" y="4610768"/>
            <a:ext cx="2309931" cy="12712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492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9" name="テキスト ボックス 18">
            <a:extLst>
              <a:ext uri="{FF2B5EF4-FFF2-40B4-BE49-F238E27FC236}">
                <a16:creationId xmlns:a16="http://schemas.microsoft.com/office/drawing/2014/main" id="{C5C3A9CD-5DD0-4DB9-9115-90F00A9F5350}"/>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aphicFrame>
        <p:nvGraphicFramePr>
          <p:cNvPr id="3" name="表 2">
            <a:extLst>
              <a:ext uri="{FF2B5EF4-FFF2-40B4-BE49-F238E27FC236}">
                <a16:creationId xmlns:a16="http://schemas.microsoft.com/office/drawing/2014/main" id="{773D8519-B9FF-4F9E-B830-95A9B0CC432E}"/>
              </a:ext>
            </a:extLst>
          </p:cNvPr>
          <p:cNvGraphicFramePr>
            <a:graphicFrameLocks noGrp="1"/>
          </p:cNvGraphicFramePr>
          <p:nvPr>
            <p:extLst>
              <p:ext uri="{D42A27DB-BD31-4B8C-83A1-F6EECF244321}">
                <p14:modId xmlns:p14="http://schemas.microsoft.com/office/powerpoint/2010/main" val="2340208080"/>
              </p:ext>
            </p:extLst>
          </p:nvPr>
        </p:nvGraphicFramePr>
        <p:xfrm>
          <a:off x="225718" y="1373700"/>
          <a:ext cx="8770286" cy="1962003"/>
        </p:xfrm>
        <a:graphic>
          <a:graphicData uri="http://schemas.openxmlformats.org/drawingml/2006/table">
            <a:tbl>
              <a:tblPr firstRow="1" firstCol="1" bandRow="1"/>
              <a:tblGrid>
                <a:gridCol w="936104">
                  <a:extLst>
                    <a:ext uri="{9D8B030D-6E8A-4147-A177-3AD203B41FA5}">
                      <a16:colId xmlns:a16="http://schemas.microsoft.com/office/drawing/2014/main" val="2129471997"/>
                    </a:ext>
                  </a:extLst>
                </a:gridCol>
                <a:gridCol w="2448272">
                  <a:extLst>
                    <a:ext uri="{9D8B030D-6E8A-4147-A177-3AD203B41FA5}">
                      <a16:colId xmlns:a16="http://schemas.microsoft.com/office/drawing/2014/main" val="547032844"/>
                    </a:ext>
                  </a:extLst>
                </a:gridCol>
                <a:gridCol w="5385910">
                  <a:extLst>
                    <a:ext uri="{9D8B030D-6E8A-4147-A177-3AD203B41FA5}">
                      <a16:colId xmlns:a16="http://schemas.microsoft.com/office/drawing/2014/main" val="1803319300"/>
                    </a:ext>
                  </a:extLst>
                </a:gridCol>
              </a:tblGrid>
              <a:tr h="151910">
                <a:tc>
                  <a:txBody>
                    <a:bodyPr/>
                    <a:lstStyle/>
                    <a:p>
                      <a:pPr algn="ctr">
                        <a:lnSpc>
                          <a:spcPts val="1500"/>
                        </a:lnSpc>
                      </a:pP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種類</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点検頻度</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内容</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5822884"/>
                  </a:ext>
                </a:extLst>
              </a:tr>
              <a:tr h="444901">
                <a:tc>
                  <a:txBody>
                    <a:bodyPr/>
                    <a:lstStyle/>
                    <a:p>
                      <a:pPr algn="ctr">
                        <a:lnSpc>
                          <a:spcPts val="1500"/>
                        </a:lnSpc>
                      </a:pP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初期点検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新設後（既存施設は維持管理計画策定後）に</a:t>
                      </a:r>
                      <a:r>
                        <a:rPr lang="en-US"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回行う。</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a:lnSpc>
                          <a:spcPts val="1500"/>
                        </a:lnSpc>
                      </a:pP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維持管理計画を実施するにあたって、対象物の劣化度を把握し、定期点検を行う上での初期値又は参考とする。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500"/>
                        </a:lnSpc>
                      </a:pP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目視による施設の状態</a:t>
                      </a:r>
                      <a:r>
                        <a:rPr lang="en-US"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異常の有無</a:t>
                      </a:r>
                      <a:r>
                        <a:rPr lang="en-US"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の把握に加え、躯体の劣化度を把握するため、各処理場又は施設の経過年数、腐食環境（塩害地域等）、施設重要度、劣化状況等を総合的に勘案し、優先順位を設け順次、物性試験として圧縮強度試験や中性化試験などのコンクリート調査を行う。</a:t>
                      </a:r>
                      <a:r>
                        <a:rPr lang="ja-JP" sz="9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a:t>
                      </a:r>
                      <a:r>
                        <a:rPr lang="en-US" sz="900" kern="100" baseline="300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2</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500"/>
                        </a:lnSpc>
                      </a:pP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また、調査結果に基づいて中性化進行予測を行い、状態監視保全を行う上で</a:t>
                      </a: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の判断材料とする。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5296091"/>
                  </a:ext>
                </a:extLst>
              </a:tr>
              <a:tr h="638694">
                <a:tc>
                  <a:txBody>
                    <a:bodyPr/>
                    <a:lstStyle/>
                    <a:p>
                      <a:pPr algn="ctr">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計画点検</a:t>
                      </a:r>
                      <a:r>
                        <a:rPr lang="ja-JP" sz="10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a:t>
                      </a:r>
                      <a:r>
                        <a:rPr lang="en-US" sz="1000" kern="100" baseline="300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プラント機械又はプラント電気設備の点検整備または改築工事等により水槽内の水がない期間に合わせて実施する点検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605082214"/>
                  </a:ext>
                </a:extLst>
              </a:tr>
              <a:tr h="673714">
                <a:tc>
                  <a:txBody>
                    <a:bodyPr/>
                    <a:lstStyle/>
                    <a:p>
                      <a:pPr algn="ctr">
                        <a:lnSpc>
                          <a:spcPts val="1500"/>
                        </a:lnSpc>
                      </a:pPr>
                      <a:r>
                        <a:rPr lang="ja-JP" sz="1000" u="sng" kern="100" dirty="0">
                          <a:effectLst/>
                          <a:latin typeface="Century" panose="02040604050505020304" pitchFamily="18" charset="0"/>
                          <a:ea typeface="ＭＳ 明朝" panose="02020609040205080304" pitchFamily="17" charset="-128"/>
                          <a:cs typeface="Times New Roman" panose="02020603050405020304" pitchFamily="18" charset="0"/>
                        </a:rPr>
                        <a:t>定期点検</a:t>
                      </a:r>
                      <a:endParaRPr lang="ja-JP" sz="1050" u="sng"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en-US" sz="1000" u="sng"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1000" u="sng" kern="100" dirty="0">
                          <a:effectLst/>
                          <a:latin typeface="Century" panose="02040604050505020304" pitchFamily="18" charset="0"/>
                          <a:ea typeface="ＭＳ 明朝" panose="02020609040205080304" pitchFamily="17" charset="-128"/>
                          <a:cs typeface="Times New Roman" panose="02020603050405020304" pitchFamily="18" charset="0"/>
                        </a:rPr>
                        <a:t>年に</a:t>
                      </a:r>
                      <a:r>
                        <a:rPr lang="en-US" sz="1000" u="sng"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1000" u="sng" kern="100" dirty="0">
                          <a:effectLst/>
                          <a:latin typeface="Century" panose="02040604050505020304" pitchFamily="18" charset="0"/>
                          <a:ea typeface="ＭＳ 明朝" panose="02020609040205080304" pitchFamily="17" charset="-128"/>
                          <a:cs typeface="Times New Roman" panose="02020603050405020304" pitchFamily="18" charset="0"/>
                        </a:rPr>
                        <a:t>回</a:t>
                      </a:r>
                      <a:endParaRPr lang="ja-JP" sz="1050" u="sng"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初期点検を行った施設を対象に、目視により施設の状態</a:t>
                      </a:r>
                      <a:r>
                        <a:rPr lang="en-US" sz="9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異常の有無</a:t>
                      </a:r>
                      <a:r>
                        <a:rPr lang="en-US" sz="9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を把握する。また、点検優先度等の各種要因により施設によっては、物性試験を後年に行うことがあるが、この結果は、定期点検や計画点検等と合わせて管理を行う。点検の結果を基に、緊急措置の要否、詳細調査の要否を判断する。</a:t>
                      </a:r>
                      <a:r>
                        <a:rPr lang="ja-JP" sz="9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a:t>
                      </a:r>
                      <a:r>
                        <a:rPr lang="en-US" sz="9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4</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8495964"/>
                  </a:ext>
                </a:extLst>
              </a:tr>
            </a:tbl>
          </a:graphicData>
        </a:graphic>
      </p:graphicFrame>
      <p:sp>
        <p:nvSpPr>
          <p:cNvPr id="10" name="テキスト ボックス 9">
            <a:extLst>
              <a:ext uri="{FF2B5EF4-FFF2-40B4-BE49-F238E27FC236}">
                <a16:creationId xmlns:a16="http://schemas.microsoft.com/office/drawing/2014/main" id="{EA9EC4E9-8E3B-428B-8699-99ADE3C5DD4D}"/>
              </a:ext>
            </a:extLst>
          </p:cNvPr>
          <p:cNvSpPr txBox="1"/>
          <p:nvPr/>
        </p:nvSpPr>
        <p:spPr>
          <a:xfrm>
            <a:off x="96392" y="1123513"/>
            <a:ext cx="3960025" cy="292388"/>
          </a:xfrm>
          <a:prstGeom prst="rect">
            <a:avLst/>
          </a:prstGeom>
          <a:noFill/>
        </p:spPr>
        <p:txBody>
          <a:bodyPr wrap="square" rtlCol="0">
            <a:spAutoFit/>
          </a:bodyPr>
          <a:lstStyle/>
          <a:p>
            <a:r>
              <a:rPr kumimoji="1" lang="ja-JP" altLang="en-US" sz="1300" b="1" dirty="0"/>
              <a:t>○ 現計画</a:t>
            </a:r>
          </a:p>
        </p:txBody>
      </p:sp>
      <p:sp>
        <p:nvSpPr>
          <p:cNvPr id="13" name="テキスト ボックス 12">
            <a:extLst>
              <a:ext uri="{FF2B5EF4-FFF2-40B4-BE49-F238E27FC236}">
                <a16:creationId xmlns:a16="http://schemas.microsoft.com/office/drawing/2014/main" id="{FCD8CC76-39F8-4B20-81A2-AAA3B862F531}"/>
              </a:ext>
            </a:extLst>
          </p:cNvPr>
          <p:cNvSpPr txBox="1"/>
          <p:nvPr/>
        </p:nvSpPr>
        <p:spPr>
          <a:xfrm>
            <a:off x="212714" y="870342"/>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5.</a:t>
            </a:r>
            <a:r>
              <a:rPr lang="ja-JP" altLang="en-US" sz="1100" u="sng" dirty="0">
                <a:latin typeface="BIZ UDPゴシック" panose="020B0400000000000000" pitchFamily="50" charset="-128"/>
                <a:ea typeface="BIZ UDPゴシック" panose="020B0400000000000000" pitchFamily="50" charset="-128"/>
              </a:rPr>
              <a:t>（土木）腐食環境レベル等を考慮し、点検頻度を見直す</a:t>
            </a:r>
          </a:p>
        </p:txBody>
      </p:sp>
      <p:graphicFrame>
        <p:nvGraphicFramePr>
          <p:cNvPr id="14" name="表 13">
            <a:extLst>
              <a:ext uri="{FF2B5EF4-FFF2-40B4-BE49-F238E27FC236}">
                <a16:creationId xmlns:a16="http://schemas.microsoft.com/office/drawing/2014/main" id="{7ED138D6-5CE9-4329-BA03-C0A8FD1CFA1D}"/>
              </a:ext>
            </a:extLst>
          </p:cNvPr>
          <p:cNvGraphicFramePr>
            <a:graphicFrameLocks noGrp="1"/>
          </p:cNvGraphicFramePr>
          <p:nvPr>
            <p:extLst>
              <p:ext uri="{D42A27DB-BD31-4B8C-83A1-F6EECF244321}">
                <p14:modId xmlns:p14="http://schemas.microsoft.com/office/powerpoint/2010/main" val="1247474661"/>
              </p:ext>
            </p:extLst>
          </p:nvPr>
        </p:nvGraphicFramePr>
        <p:xfrm>
          <a:off x="906814" y="3725228"/>
          <a:ext cx="2808312" cy="1920240"/>
        </p:xfrm>
        <a:graphic>
          <a:graphicData uri="http://schemas.openxmlformats.org/drawingml/2006/table">
            <a:tbl>
              <a:tblPr>
                <a:tableStyleId>{5C22544A-7EE6-4342-B048-85BDC9FD1C3A}</a:tableStyleId>
              </a:tblPr>
              <a:tblGrid>
                <a:gridCol w="862731">
                  <a:extLst>
                    <a:ext uri="{9D8B030D-6E8A-4147-A177-3AD203B41FA5}">
                      <a16:colId xmlns:a16="http://schemas.microsoft.com/office/drawing/2014/main" val="403574431"/>
                    </a:ext>
                  </a:extLst>
                </a:gridCol>
                <a:gridCol w="862731">
                  <a:extLst>
                    <a:ext uri="{9D8B030D-6E8A-4147-A177-3AD203B41FA5}">
                      <a16:colId xmlns:a16="http://schemas.microsoft.com/office/drawing/2014/main" val="3817368657"/>
                    </a:ext>
                  </a:extLst>
                </a:gridCol>
                <a:gridCol w="1082850">
                  <a:extLst>
                    <a:ext uri="{9D8B030D-6E8A-4147-A177-3AD203B41FA5}">
                      <a16:colId xmlns:a16="http://schemas.microsoft.com/office/drawing/2014/main" val="3749276850"/>
                    </a:ext>
                  </a:extLst>
                </a:gridCol>
              </a:tblGrid>
              <a:tr h="78653">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処理場名</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実施年度</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１巡に必要な年数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66722740"/>
                  </a:ext>
                </a:extLst>
              </a:tr>
              <a:tr h="78653">
                <a:tc>
                  <a:txBody>
                    <a:bodyPr/>
                    <a:lstStyle/>
                    <a:p>
                      <a:pPr algn="ctr" fontAlgn="ctr"/>
                      <a:r>
                        <a:rPr lang="ja-JP" altLang="en-US" sz="900" u="none" strike="noStrike" dirty="0">
                          <a:effectLst/>
                          <a:latin typeface="BIZ UDPゴシック" panose="020B0400000000000000" pitchFamily="50" charset="-128"/>
                          <a:ea typeface="BIZ UDPゴシック" panose="020B0400000000000000" pitchFamily="50" charset="-128"/>
                        </a:rPr>
                        <a:t>中央ＭＣ</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H27～R1</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8704977"/>
                  </a:ext>
                </a:extLst>
              </a:tr>
              <a:tr h="78653">
                <a:tc>
                  <a:txBody>
                    <a:bodyPr/>
                    <a:lstStyle/>
                    <a:p>
                      <a:pPr algn="ctr" fontAlgn="ctr"/>
                      <a:r>
                        <a:rPr lang="ja-JP" altLang="en-US" sz="900" u="none" strike="noStrike" dirty="0">
                          <a:effectLst/>
                          <a:latin typeface="BIZ UDPゴシック" panose="020B0400000000000000" pitchFamily="50" charset="-128"/>
                          <a:ea typeface="BIZ UDPゴシック" panose="020B0400000000000000" pitchFamily="50" charset="-128"/>
                        </a:rPr>
                        <a:t>高槻ＭＣ</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H28～R1</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4</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032169"/>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渚</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H27～R1</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938263"/>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鴻池</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H29～R1</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7311690"/>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なわて</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H29～R1</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9511833"/>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川俣</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H28～H30</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1096867"/>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竜華</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H28～H30</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1933960"/>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今池</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H30～R4</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3188082"/>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大井</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H30～R4</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690054"/>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狭山</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H29～R3</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2383139"/>
                  </a:ext>
                </a:extLst>
              </a:tr>
              <a:tr h="78653">
                <a:tc>
                  <a:txBody>
                    <a:bodyPr/>
                    <a:lstStyle/>
                    <a:p>
                      <a:pPr algn="ctr" fontAlgn="ctr"/>
                      <a:r>
                        <a:rPr lang="zh-CN" altLang="en-US" sz="900" u="none" strike="noStrike" dirty="0">
                          <a:effectLst/>
                          <a:latin typeface="BIZ UDPゴシック" panose="020B0400000000000000" pitchFamily="50" charset="-128"/>
                          <a:ea typeface="BIZ UDPゴシック" panose="020B0400000000000000" pitchFamily="50" charset="-128"/>
                        </a:rPr>
                        <a:t>北部ＭＣ</a:t>
                      </a:r>
                      <a:endParaRPr lang="zh-CN"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H30～R4</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363203"/>
                  </a:ext>
                </a:extLst>
              </a:tr>
              <a:tr h="78653">
                <a:tc>
                  <a:txBody>
                    <a:bodyPr/>
                    <a:lstStyle/>
                    <a:p>
                      <a:pPr algn="ctr" fontAlgn="ctr"/>
                      <a:r>
                        <a:rPr lang="zh-CN" altLang="en-US" sz="900" u="none" strike="noStrike" dirty="0">
                          <a:effectLst/>
                          <a:latin typeface="BIZ UDPゴシック" panose="020B0400000000000000" pitchFamily="50" charset="-128"/>
                          <a:ea typeface="BIZ UDPゴシック" panose="020B0400000000000000" pitchFamily="50" charset="-128"/>
                        </a:rPr>
                        <a:t>中部ＭＣ</a:t>
                      </a:r>
                      <a:endParaRPr lang="zh-CN"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H29～R3</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9176337"/>
                  </a:ext>
                </a:extLst>
              </a:tr>
              <a:tr h="78653">
                <a:tc>
                  <a:txBody>
                    <a:bodyPr/>
                    <a:lstStyle/>
                    <a:p>
                      <a:pPr algn="ctr" fontAlgn="ctr"/>
                      <a:r>
                        <a:rPr lang="zh-CN" altLang="en-US" sz="900" u="none" strike="noStrike" dirty="0">
                          <a:effectLst/>
                          <a:latin typeface="BIZ UDPゴシック" panose="020B0400000000000000" pitchFamily="50" charset="-128"/>
                          <a:ea typeface="BIZ UDPゴシック" panose="020B0400000000000000" pitchFamily="50" charset="-128"/>
                        </a:rPr>
                        <a:t>南部ＭＣ</a:t>
                      </a:r>
                      <a:endParaRPr lang="zh-CN"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H30～R4</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0749136"/>
                  </a:ext>
                </a:extLst>
              </a:tr>
            </a:tbl>
          </a:graphicData>
        </a:graphic>
      </p:graphicFrame>
      <p:sp>
        <p:nvSpPr>
          <p:cNvPr id="15" name="テキスト ボックス 14">
            <a:extLst>
              <a:ext uri="{FF2B5EF4-FFF2-40B4-BE49-F238E27FC236}">
                <a16:creationId xmlns:a16="http://schemas.microsoft.com/office/drawing/2014/main" id="{53574284-0E79-4CA2-A765-2FE564E56BD0}"/>
              </a:ext>
            </a:extLst>
          </p:cNvPr>
          <p:cNvSpPr txBox="1"/>
          <p:nvPr/>
        </p:nvSpPr>
        <p:spPr>
          <a:xfrm>
            <a:off x="117372" y="3432840"/>
            <a:ext cx="2808312" cy="292388"/>
          </a:xfrm>
          <a:prstGeom prst="rect">
            <a:avLst/>
          </a:prstGeom>
          <a:noFill/>
        </p:spPr>
        <p:txBody>
          <a:bodyPr wrap="square" rtlCol="0">
            <a:spAutoFit/>
          </a:bodyPr>
          <a:lstStyle/>
          <a:p>
            <a:r>
              <a:rPr kumimoji="1" lang="ja-JP" altLang="en-US" sz="1300" dirty="0">
                <a:latin typeface="BIZ UDPゴシック" panose="020B0400000000000000" pitchFamily="50" charset="-128"/>
                <a:ea typeface="BIZ UDPゴシック" panose="020B0400000000000000" pitchFamily="50" charset="-128"/>
              </a:rPr>
              <a:t>○ 初期点検にかかった年数</a:t>
            </a:r>
            <a:endParaRPr kumimoji="1" lang="ja-JP" altLang="en-US" sz="1300" dirty="0"/>
          </a:p>
        </p:txBody>
      </p:sp>
      <p:sp>
        <p:nvSpPr>
          <p:cNvPr id="16" name="テキスト ボックス 15">
            <a:extLst>
              <a:ext uri="{FF2B5EF4-FFF2-40B4-BE49-F238E27FC236}">
                <a16:creationId xmlns:a16="http://schemas.microsoft.com/office/drawing/2014/main" id="{314525F3-3D10-46A8-960E-1BD2827B67AD}"/>
              </a:ext>
            </a:extLst>
          </p:cNvPr>
          <p:cNvSpPr txBox="1"/>
          <p:nvPr/>
        </p:nvSpPr>
        <p:spPr>
          <a:xfrm>
            <a:off x="777488" y="5850531"/>
            <a:ext cx="4010001" cy="276999"/>
          </a:xfrm>
          <a:prstGeom prst="rect">
            <a:avLst/>
          </a:prstGeom>
          <a:noFill/>
          <a:ln>
            <a:noFill/>
            <a:prstDash val="sysDot"/>
          </a:ln>
        </p:spPr>
        <p:txBody>
          <a:bodyPr wrap="square" rtlCol="0">
            <a:spAutoFit/>
          </a:bodyPr>
          <a:lstStyle/>
          <a:p>
            <a:r>
              <a:rPr lang="ja-JP" altLang="en-US" sz="1200" u="sng" dirty="0">
                <a:latin typeface="BIZ UDPゴシック" panose="020B0400000000000000" pitchFamily="50" charset="-128"/>
                <a:ea typeface="BIZ UDPゴシック" panose="020B0400000000000000" pitchFamily="50" charset="-128"/>
              </a:rPr>
              <a:t>点検を一巡するのに概ね</a:t>
            </a:r>
            <a:r>
              <a:rPr lang="en-US" altLang="ja-JP" sz="1200" u="sng" dirty="0">
                <a:latin typeface="BIZ UDPゴシック" panose="020B0400000000000000" pitchFamily="50" charset="-128"/>
                <a:ea typeface="BIZ UDPゴシック" panose="020B0400000000000000" pitchFamily="50" charset="-128"/>
              </a:rPr>
              <a:t>5</a:t>
            </a:r>
            <a:r>
              <a:rPr lang="ja-JP" altLang="en-US" sz="1200" u="sng" dirty="0">
                <a:latin typeface="BIZ UDPゴシック" panose="020B0400000000000000" pitchFamily="50" charset="-128"/>
                <a:ea typeface="BIZ UDPゴシック" panose="020B0400000000000000" pitchFamily="50" charset="-128"/>
              </a:rPr>
              <a:t>か年を要している</a:t>
            </a:r>
            <a:endParaRPr kumimoji="1" lang="en-US" altLang="ja-JP" sz="1200" u="sng"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73943EFF-5DD3-463E-A765-CBCC17E17242}"/>
              </a:ext>
            </a:extLst>
          </p:cNvPr>
          <p:cNvSpPr txBox="1"/>
          <p:nvPr/>
        </p:nvSpPr>
        <p:spPr>
          <a:xfrm>
            <a:off x="117371" y="6127530"/>
            <a:ext cx="4382621" cy="646331"/>
          </a:xfrm>
          <a:prstGeom prst="rect">
            <a:avLst/>
          </a:prstGeom>
          <a:noFill/>
          <a:ln>
            <a:solidFill>
              <a:schemeClr val="accent1">
                <a:shade val="50000"/>
                <a:shade val="75000"/>
                <a:satMod val="125000"/>
                <a:lumMod val="75000"/>
              </a:schemeClr>
            </a:solidFill>
            <a:prstDash val="sysDot"/>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（参考）他自治体の点検頻度</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・東京都　定期点検</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回</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a:t>
            </a:r>
            <a:endParaRPr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・大阪市　定期点検　</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回</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年　⇒　詳細点検　</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回</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約</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年</a:t>
            </a:r>
            <a:endParaRPr kumimoji="1" lang="ja-JP" altLang="en-US" sz="1200" dirty="0"/>
          </a:p>
        </p:txBody>
      </p:sp>
      <p:sp>
        <p:nvSpPr>
          <p:cNvPr id="18" name="フローチャート: 組合せ 17">
            <a:extLst>
              <a:ext uri="{FF2B5EF4-FFF2-40B4-BE49-F238E27FC236}">
                <a16:creationId xmlns:a16="http://schemas.microsoft.com/office/drawing/2014/main" id="{A78A1A7E-05AC-452A-89A9-6523B7F0DAD6}"/>
              </a:ext>
            </a:extLst>
          </p:cNvPr>
          <p:cNvSpPr/>
          <p:nvPr/>
        </p:nvSpPr>
        <p:spPr>
          <a:xfrm>
            <a:off x="1724704" y="573143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フローチャート: 組合せ 22">
            <a:extLst>
              <a:ext uri="{FF2B5EF4-FFF2-40B4-BE49-F238E27FC236}">
                <a16:creationId xmlns:a16="http://schemas.microsoft.com/office/drawing/2014/main" id="{6EC526F2-608D-4FBE-A026-8F07F69C6DBA}"/>
              </a:ext>
            </a:extLst>
          </p:cNvPr>
          <p:cNvSpPr/>
          <p:nvPr/>
        </p:nvSpPr>
        <p:spPr>
          <a:xfrm rot="16200000">
            <a:off x="3941019" y="5247564"/>
            <a:ext cx="1633799" cy="126132"/>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D2CE15C-1931-45A9-A1D7-9CAD008A4FE0}"/>
              </a:ext>
            </a:extLst>
          </p:cNvPr>
          <p:cNvSpPr txBox="1"/>
          <p:nvPr/>
        </p:nvSpPr>
        <p:spPr>
          <a:xfrm>
            <a:off x="4899633" y="4725854"/>
            <a:ext cx="4081483" cy="1169551"/>
          </a:xfrm>
          <a:prstGeom prst="rect">
            <a:avLst/>
          </a:prstGeom>
          <a:noFill/>
          <a:ln>
            <a:noFill/>
            <a:prstDash val="sysDot"/>
          </a:ln>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過年度の調査実績</a:t>
            </a:r>
            <a:endParaRPr lang="en-US" altLang="ja-JP" sz="1400" b="1" u="sng"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b="1" u="sng" dirty="0">
                <a:latin typeface="BIZ UDPゴシック" panose="020B0400000000000000" pitchFamily="50" charset="-128"/>
                <a:ea typeface="BIZ UDPゴシック" panose="020B0400000000000000" pitchFamily="50" charset="-128"/>
              </a:rPr>
              <a:t>供用年数</a:t>
            </a:r>
            <a:endParaRPr kumimoji="1" lang="en-US" altLang="ja-JP" sz="1400" b="1" u="sng"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腐食環境レベル等</a:t>
            </a:r>
            <a:endParaRPr lang="en-US" altLang="ja-JP" sz="1400" b="1" u="sng" dirty="0">
              <a:latin typeface="BIZ UDPゴシック" panose="020B0400000000000000" pitchFamily="50" charset="-128"/>
              <a:ea typeface="BIZ UDPゴシック" panose="020B0400000000000000" pitchFamily="50" charset="-128"/>
            </a:endParaRPr>
          </a:p>
          <a:p>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上記の点を</a:t>
            </a:r>
            <a:r>
              <a:rPr kumimoji="1" lang="ja-JP" altLang="en-US" sz="1400" b="1" u="sng" dirty="0">
                <a:latin typeface="BIZ UDPゴシック" panose="020B0400000000000000" pitchFamily="50" charset="-128"/>
                <a:ea typeface="BIZ UDPゴシック" panose="020B0400000000000000" pitchFamily="50" charset="-128"/>
              </a:rPr>
              <a:t>考慮して、適正な点検頻度を検討する</a:t>
            </a:r>
            <a:endParaRPr kumimoji="1" lang="en-US" altLang="ja-JP" sz="1400" b="1" u="sng" dirty="0">
              <a:latin typeface="BIZ UDPゴシック" panose="020B0400000000000000" pitchFamily="50" charset="-128"/>
              <a:ea typeface="BIZ UDPゴシック" panose="020B0400000000000000" pitchFamily="50" charset="-128"/>
            </a:endParaRPr>
          </a:p>
        </p:txBody>
      </p:sp>
      <p:sp>
        <p:nvSpPr>
          <p:cNvPr id="25" name="スライド番号プレースホルダー 1">
            <a:extLst>
              <a:ext uri="{FF2B5EF4-FFF2-40B4-BE49-F238E27FC236}">
                <a16:creationId xmlns:a16="http://schemas.microsoft.com/office/drawing/2014/main" id="{362C75E7-946D-45DE-9535-A61878D5E065}"/>
              </a:ext>
            </a:extLst>
          </p:cNvPr>
          <p:cNvSpPr txBox="1">
            <a:spLocks/>
          </p:cNvSpPr>
          <p:nvPr/>
        </p:nvSpPr>
        <p:spPr>
          <a:xfrm>
            <a:off x="7911932" y="6492875"/>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7</a:t>
            </a:fld>
            <a:endParaRPr lang="ja-JP" altLang="en-US" dirty="0"/>
          </a:p>
        </p:txBody>
      </p:sp>
      <p:sp>
        <p:nvSpPr>
          <p:cNvPr id="20" name="テキスト ボックス 19">
            <a:extLst>
              <a:ext uri="{FF2B5EF4-FFF2-40B4-BE49-F238E27FC236}">
                <a16:creationId xmlns:a16="http://schemas.microsoft.com/office/drawing/2014/main" id="{D4811522-D754-436B-910B-C522AD7D78A2}"/>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219375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194200" y="867098"/>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6.</a:t>
            </a:r>
            <a:r>
              <a:rPr lang="ja-JP" altLang="en-US" sz="1100" u="sng" dirty="0">
                <a:latin typeface="BIZ UDPゴシック" panose="020B0400000000000000" pitchFamily="50" charset="-128"/>
                <a:ea typeface="BIZ UDPゴシック" panose="020B0400000000000000" pitchFamily="50" charset="-128"/>
              </a:rPr>
              <a:t>常時水没箇所について</a:t>
            </a:r>
            <a:r>
              <a:rPr lang="ja-JP" altLang="en-US" sz="1100" dirty="0">
                <a:latin typeface="BIZ UDPゴシック" panose="020B0400000000000000" pitchFamily="50" charset="-128"/>
                <a:ea typeface="BIZ UDPゴシック" panose="020B0400000000000000" pitchFamily="50" charset="-128"/>
              </a:rPr>
              <a:t>は、点検方法の検討フローを作成し、点検方法が無い場合は、代替施設（仮設・本設）の設置を検討する</a:t>
            </a:r>
            <a:r>
              <a:rPr kumimoji="1" lang="ja-JP" altLang="en-US" sz="1100" dirty="0">
                <a:latin typeface="BIZ UDPゴシック" panose="020B0400000000000000" pitchFamily="50" charset="-128"/>
                <a:ea typeface="BIZ UDPゴシック" panose="020B0400000000000000" pitchFamily="50" charset="-128"/>
              </a:rPr>
              <a:t>　</a:t>
            </a:r>
            <a:endParaRPr kumimoji="1" lang="ja-JP" altLang="en-US" sz="11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1" name="スライド番号プレースホルダー 1">
            <a:extLst>
              <a:ext uri="{FF2B5EF4-FFF2-40B4-BE49-F238E27FC236}">
                <a16:creationId xmlns:a16="http://schemas.microsoft.com/office/drawing/2014/main" id="{0D525170-BCCC-43A0-B071-C64439959D8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8</a:t>
            </a:fld>
            <a:endParaRPr lang="ja-JP" altLang="en-US" dirty="0"/>
          </a:p>
        </p:txBody>
      </p:sp>
      <p:sp>
        <p:nvSpPr>
          <p:cNvPr id="14" name="テキスト ボックス 13">
            <a:extLst>
              <a:ext uri="{FF2B5EF4-FFF2-40B4-BE49-F238E27FC236}">
                <a16:creationId xmlns:a16="http://schemas.microsoft.com/office/drawing/2014/main" id="{E83C5723-6884-4AD3-A945-959B0A92AD7E}"/>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15" name="テキスト ボックス 14">
            <a:extLst>
              <a:ext uri="{FF2B5EF4-FFF2-40B4-BE49-F238E27FC236}">
                <a16:creationId xmlns:a16="http://schemas.microsoft.com/office/drawing/2014/main" id="{E036EE5B-DE46-4F34-B99A-06B0BF0B1008}"/>
              </a:ext>
            </a:extLst>
          </p:cNvPr>
          <p:cNvSpPr txBox="1"/>
          <p:nvPr/>
        </p:nvSpPr>
        <p:spPr>
          <a:xfrm>
            <a:off x="251520" y="1916832"/>
            <a:ext cx="4320480" cy="1384995"/>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土木構造物（水槽）</a:t>
            </a:r>
            <a:r>
              <a:rPr lang="en-US" altLang="ja-JP" sz="1200" kern="100" dirty="0"/>
              <a:t>】</a:t>
            </a:r>
          </a:p>
          <a:p>
            <a:pPr algn="just"/>
            <a:r>
              <a:rPr lang="ja-JP" altLang="en-US" sz="1200" kern="100" dirty="0">
                <a:effectLst/>
              </a:rPr>
              <a:t>　処理場・ポンプ場の</a:t>
            </a:r>
            <a:r>
              <a:rPr lang="ja-JP" altLang="en-US" sz="1200" kern="100" dirty="0"/>
              <a:t>常時水没している水槽構造物</a:t>
            </a:r>
            <a:endParaRPr lang="en-US" altLang="ja-JP" sz="1200" kern="100" dirty="0"/>
          </a:p>
          <a:p>
            <a:pPr algn="just"/>
            <a:r>
              <a:rPr lang="ja-JP" altLang="en-US" sz="1200" kern="100" dirty="0"/>
              <a:t>　では、点検が出来ていない、または気層部の点検</a:t>
            </a:r>
            <a:endParaRPr lang="en-US" altLang="ja-JP" sz="1200" kern="100" dirty="0"/>
          </a:p>
          <a:p>
            <a:pPr algn="just"/>
            <a:r>
              <a:rPr lang="ja-JP" altLang="en-US" sz="1200" kern="100" dirty="0"/>
              <a:t>　しか出来ていない施設がある。</a:t>
            </a:r>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p:txBody>
      </p:sp>
      <p:sp>
        <p:nvSpPr>
          <p:cNvPr id="16" name="テキスト ボックス 15">
            <a:extLst>
              <a:ext uri="{FF2B5EF4-FFF2-40B4-BE49-F238E27FC236}">
                <a16:creationId xmlns:a16="http://schemas.microsoft.com/office/drawing/2014/main" id="{E7F42EB0-A7D6-4E0F-A016-760AA72E44A5}"/>
              </a:ext>
            </a:extLst>
          </p:cNvPr>
          <p:cNvSpPr txBox="1"/>
          <p:nvPr/>
        </p:nvSpPr>
        <p:spPr>
          <a:xfrm>
            <a:off x="5796136" y="6326324"/>
            <a:ext cx="2664296" cy="307777"/>
          </a:xfrm>
          <a:prstGeom prst="rect">
            <a:avLst/>
          </a:prstGeom>
          <a:noFill/>
        </p:spPr>
        <p:txBody>
          <a:bodyPr wrap="square" rtlCol="0">
            <a:spAutoFit/>
          </a:bodyPr>
          <a:lstStyle/>
          <a:p>
            <a:r>
              <a:rPr kumimoji="1" lang="en-US" altLang="ja-JP" sz="1400" dirty="0"/>
              <a:t>【</a:t>
            </a:r>
            <a:r>
              <a:rPr kumimoji="1" lang="ja-JP" altLang="en-US" sz="1200" dirty="0"/>
              <a:t>常時水没箇所等の検討フロー</a:t>
            </a:r>
            <a:r>
              <a:rPr kumimoji="1" lang="en-US" altLang="ja-JP" sz="1200" dirty="0"/>
              <a:t>】</a:t>
            </a:r>
            <a:endParaRPr kumimoji="1" lang="ja-JP" altLang="en-US" sz="1400" dirty="0"/>
          </a:p>
        </p:txBody>
      </p:sp>
      <p:sp>
        <p:nvSpPr>
          <p:cNvPr id="17" name="テキスト ボックス 16">
            <a:extLst>
              <a:ext uri="{FF2B5EF4-FFF2-40B4-BE49-F238E27FC236}">
                <a16:creationId xmlns:a16="http://schemas.microsoft.com/office/drawing/2014/main" id="{0C8016C3-7ABE-4EC2-9362-77EE6AC468B6}"/>
              </a:ext>
            </a:extLst>
          </p:cNvPr>
          <p:cNvSpPr txBox="1"/>
          <p:nvPr/>
        </p:nvSpPr>
        <p:spPr>
          <a:xfrm>
            <a:off x="5135973" y="1383782"/>
            <a:ext cx="3684499" cy="600164"/>
          </a:xfrm>
          <a:prstGeom prst="rect">
            <a:avLst/>
          </a:prstGeom>
          <a:noFill/>
        </p:spPr>
        <p:txBody>
          <a:bodyPr wrap="square" rtlCol="0">
            <a:spAutoFit/>
          </a:bodyPr>
          <a:lstStyle/>
          <a:p>
            <a:r>
              <a:rPr lang="ja-JP" altLang="en-US" sz="1100" dirty="0">
                <a:solidFill>
                  <a:srgbClr val="FF0000"/>
                </a:solidFill>
                <a:latin typeface="BIZ UDPゴシック" panose="020B0400000000000000" pitchFamily="50" charset="-128"/>
                <a:ea typeface="BIZ UDPゴシック" panose="020B0400000000000000" pitchFamily="50" charset="-128"/>
              </a:rPr>
              <a:t>（案）</a:t>
            </a:r>
            <a:endParaRPr lang="en-US" altLang="ja-JP" sz="1100" dirty="0">
              <a:solidFill>
                <a:srgbClr val="FF0000"/>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土木構造物（水槽構造物等）における点検業務の標準的なフローは次に示すものを基本とする。</a:t>
            </a:r>
            <a:endParaRPr kumimoji="1" lang="ja-JP" altLang="en-US" sz="1100" dirty="0"/>
          </a:p>
        </p:txBody>
      </p:sp>
      <p:pic>
        <p:nvPicPr>
          <p:cNvPr id="18" name="図 17">
            <a:extLst>
              <a:ext uri="{FF2B5EF4-FFF2-40B4-BE49-F238E27FC236}">
                <a16:creationId xmlns:a16="http://schemas.microsoft.com/office/drawing/2014/main" id="{AB33CB75-5BF5-4F55-BB53-119DB96ED071}"/>
              </a:ext>
            </a:extLst>
          </p:cNvPr>
          <p:cNvPicPr>
            <a:picLocks noChangeAspect="1"/>
          </p:cNvPicPr>
          <p:nvPr/>
        </p:nvPicPr>
        <p:blipFill rotWithShape="1">
          <a:blip r:embed="rId2"/>
          <a:srcRect l="47637" t="17241" r="16139" b="5767"/>
          <a:stretch/>
        </p:blipFill>
        <p:spPr>
          <a:xfrm>
            <a:off x="5322038" y="1989742"/>
            <a:ext cx="3312368" cy="4400088"/>
          </a:xfrm>
          <a:prstGeom prst="rect">
            <a:avLst/>
          </a:prstGeom>
        </p:spPr>
      </p:pic>
      <p:pic>
        <p:nvPicPr>
          <p:cNvPr id="3" name="図 2">
            <a:extLst>
              <a:ext uri="{FF2B5EF4-FFF2-40B4-BE49-F238E27FC236}">
                <a16:creationId xmlns:a16="http://schemas.microsoft.com/office/drawing/2014/main" id="{EF742D19-84A4-476F-AD50-CB69179BB89C}"/>
              </a:ext>
            </a:extLst>
          </p:cNvPr>
          <p:cNvPicPr>
            <a:picLocks noChangeAspect="1"/>
          </p:cNvPicPr>
          <p:nvPr/>
        </p:nvPicPr>
        <p:blipFill rotWithShape="1">
          <a:blip r:embed="rId3"/>
          <a:srcRect l="13775" t="31101" r="6688" b="9680"/>
          <a:stretch/>
        </p:blipFill>
        <p:spPr>
          <a:xfrm>
            <a:off x="107504" y="3861048"/>
            <a:ext cx="4769282" cy="2219369"/>
          </a:xfrm>
          <a:prstGeom prst="rect">
            <a:avLst/>
          </a:prstGeom>
          <a:ln>
            <a:solidFill>
              <a:schemeClr val="tx1"/>
            </a:solidFill>
          </a:ln>
        </p:spPr>
      </p:pic>
      <p:sp>
        <p:nvSpPr>
          <p:cNvPr id="4" name="吹き出し: 四角形 3">
            <a:extLst>
              <a:ext uri="{FF2B5EF4-FFF2-40B4-BE49-F238E27FC236}">
                <a16:creationId xmlns:a16="http://schemas.microsoft.com/office/drawing/2014/main" id="{124BEE5D-89D1-444E-B3DD-117A45661D03}"/>
              </a:ext>
            </a:extLst>
          </p:cNvPr>
          <p:cNvSpPr/>
          <p:nvPr/>
        </p:nvSpPr>
        <p:spPr>
          <a:xfrm>
            <a:off x="509595" y="6147012"/>
            <a:ext cx="2838270" cy="612648"/>
          </a:xfrm>
          <a:prstGeom prst="wedgeRectCallout">
            <a:avLst>
              <a:gd name="adj1" fmla="val -23030"/>
              <a:gd name="adj2" fmla="val -1176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rPr>
              <a:t>下水が処理場に流入する直前の施設である流入渠は、満水に近い状態であり、また、代替施設が無い</a:t>
            </a:r>
          </a:p>
        </p:txBody>
      </p:sp>
      <p:sp>
        <p:nvSpPr>
          <p:cNvPr id="5" name="正方形/長方形 4">
            <a:extLst>
              <a:ext uri="{FF2B5EF4-FFF2-40B4-BE49-F238E27FC236}">
                <a16:creationId xmlns:a16="http://schemas.microsoft.com/office/drawing/2014/main" id="{80D34C07-8EF9-4A66-B6DF-3A7F8B402A8F}"/>
              </a:ext>
            </a:extLst>
          </p:cNvPr>
          <p:cNvSpPr/>
          <p:nvPr/>
        </p:nvSpPr>
        <p:spPr>
          <a:xfrm>
            <a:off x="683568" y="5301208"/>
            <a:ext cx="792088" cy="432048"/>
          </a:xfrm>
          <a:prstGeom prst="rect">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1866D286-6445-4E06-ACD5-0445AC0CCDB7}"/>
              </a:ext>
            </a:extLst>
          </p:cNvPr>
          <p:cNvSpPr txBox="1"/>
          <p:nvPr/>
        </p:nvSpPr>
        <p:spPr>
          <a:xfrm>
            <a:off x="3347864" y="6095492"/>
            <a:ext cx="1969368" cy="230832"/>
          </a:xfrm>
          <a:prstGeom prst="rect">
            <a:avLst/>
          </a:prstGeom>
          <a:noFill/>
        </p:spPr>
        <p:txBody>
          <a:bodyPr wrap="square">
            <a:spAutoFit/>
          </a:bodyPr>
          <a:lstStyle/>
          <a:p>
            <a:r>
              <a:rPr lang="en-US" altLang="ja-JP" sz="900" dirty="0"/>
              <a:t>※</a:t>
            </a:r>
            <a:r>
              <a:rPr lang="ja-JP" altLang="en-US" sz="900" dirty="0"/>
              <a:t>西宮市上下水道局パンフレット</a:t>
            </a:r>
          </a:p>
        </p:txBody>
      </p:sp>
      <p:cxnSp>
        <p:nvCxnSpPr>
          <p:cNvPr id="6" name="直線コネクタ 5">
            <a:extLst>
              <a:ext uri="{FF2B5EF4-FFF2-40B4-BE49-F238E27FC236}">
                <a16:creationId xmlns:a16="http://schemas.microsoft.com/office/drawing/2014/main" id="{8AAA7192-2792-4F2D-BE73-38093239E02A}"/>
              </a:ext>
            </a:extLst>
          </p:cNvPr>
          <p:cNvCxnSpPr>
            <a:cxnSpLocks/>
          </p:cNvCxnSpPr>
          <p:nvPr/>
        </p:nvCxnSpPr>
        <p:spPr>
          <a:xfrm flipH="1">
            <a:off x="680036" y="4572878"/>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AFE2646-59FC-408E-94F2-A6FA719362B0}"/>
              </a:ext>
            </a:extLst>
          </p:cNvPr>
          <p:cNvCxnSpPr>
            <a:cxnSpLocks/>
          </p:cNvCxnSpPr>
          <p:nvPr/>
        </p:nvCxnSpPr>
        <p:spPr>
          <a:xfrm flipH="1">
            <a:off x="755576" y="4572878"/>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C16A7F5-EFCE-46A7-8872-DC35CEAAABD1}"/>
              </a:ext>
            </a:extLst>
          </p:cNvPr>
          <p:cNvCxnSpPr>
            <a:cxnSpLocks/>
          </p:cNvCxnSpPr>
          <p:nvPr/>
        </p:nvCxnSpPr>
        <p:spPr>
          <a:xfrm>
            <a:off x="827584" y="4653136"/>
            <a:ext cx="72008" cy="546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E529D2A-299C-417F-9C5A-5D4882E67B0A}"/>
              </a:ext>
            </a:extLst>
          </p:cNvPr>
          <p:cNvCxnSpPr>
            <a:cxnSpLocks/>
          </p:cNvCxnSpPr>
          <p:nvPr/>
        </p:nvCxnSpPr>
        <p:spPr>
          <a:xfrm flipH="1">
            <a:off x="141949" y="4565871"/>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FC0B976-46C9-42F0-AF0D-6967F711C5B8}"/>
              </a:ext>
            </a:extLst>
          </p:cNvPr>
          <p:cNvCxnSpPr>
            <a:cxnSpLocks/>
          </p:cNvCxnSpPr>
          <p:nvPr/>
        </p:nvCxnSpPr>
        <p:spPr>
          <a:xfrm flipH="1">
            <a:off x="217489" y="4565871"/>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B98D49C-4175-4E88-9CA6-60B89F5B198F}"/>
              </a:ext>
            </a:extLst>
          </p:cNvPr>
          <p:cNvCxnSpPr>
            <a:cxnSpLocks/>
          </p:cNvCxnSpPr>
          <p:nvPr/>
        </p:nvCxnSpPr>
        <p:spPr>
          <a:xfrm>
            <a:off x="289497" y="4646129"/>
            <a:ext cx="72008" cy="546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10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91219" y="1572736"/>
            <a:ext cx="8770288" cy="1136184"/>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91219" y="909488"/>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t>内容</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a:t>
            </a:r>
            <a:r>
              <a:rPr lang="ja-JP" altLang="en-US" sz="1200" u="sng" kern="100" dirty="0">
                <a:effectLst/>
              </a:rPr>
              <a:t>点検等により発見した異常への措置を適切に行い</a:t>
            </a:r>
            <a:r>
              <a:rPr lang="ja-JP" altLang="en-US" sz="1200" kern="100" dirty="0">
                <a:effectLst/>
              </a:rPr>
              <a:t>、構造物に致命的な欠陥を招く前に対策を行う</a:t>
            </a:r>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91219" y="3049134"/>
            <a:ext cx="8770288" cy="892552"/>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総論</a:t>
            </a:r>
            <a:r>
              <a:rPr lang="en-US" altLang="ja-JP" sz="1200" kern="100" dirty="0">
                <a:effectLst/>
              </a:rPr>
              <a:t>】</a:t>
            </a:r>
          </a:p>
          <a:p>
            <a:pPr algn="just"/>
            <a:r>
              <a:rPr lang="ja-JP" altLang="en-US" sz="1000" kern="100" dirty="0"/>
              <a:t>（管渠）　緊急度</a:t>
            </a:r>
            <a:r>
              <a:rPr lang="en-US" altLang="ja-JP" sz="1000" kern="100" dirty="0"/>
              <a:t>Ⅰ</a:t>
            </a:r>
            <a:r>
              <a:rPr lang="ja-JP" altLang="en-US" sz="1000" kern="100" dirty="0"/>
              <a:t>については、速やかに対策を実施できているが、</a:t>
            </a:r>
            <a:r>
              <a:rPr lang="en-US" altLang="ja-JP" sz="1000" kern="100" dirty="0"/>
              <a:t>Ⅱ</a:t>
            </a:r>
            <a:r>
              <a:rPr lang="ja-JP" altLang="en-US" sz="1000" kern="100" dirty="0"/>
              <a:t>と判定された施設については、対策が遅れている。</a:t>
            </a:r>
            <a:endParaRPr lang="en-US" altLang="ja-JP" sz="1000" kern="100" dirty="0"/>
          </a:p>
          <a:p>
            <a:pPr algn="just"/>
            <a:r>
              <a:rPr lang="ja-JP" altLang="en-US" sz="1000" kern="100" dirty="0">
                <a:effectLst/>
              </a:rPr>
              <a:t>（土木）　</a:t>
            </a:r>
            <a:r>
              <a:rPr lang="ja-JP" altLang="en-US" sz="1000" u="sng" kern="100" dirty="0">
                <a:effectLst/>
              </a:rPr>
              <a:t>処理場・ポンプ場の土木施設は比較的健全</a:t>
            </a:r>
            <a:r>
              <a:rPr lang="ja-JP" altLang="en-US" sz="1000" kern="100" dirty="0">
                <a:effectLst/>
              </a:rPr>
              <a:t>であり、発見された不具合（汚泥処理施設の付帯施設）も対策出来ている。</a:t>
            </a:r>
            <a:endParaRPr lang="en-US" altLang="ja-JP" sz="1000" kern="100" dirty="0">
              <a:effectLst/>
            </a:endParaRPr>
          </a:p>
          <a:p>
            <a:pPr algn="just"/>
            <a:r>
              <a:rPr lang="ja-JP" altLang="en-US" sz="1000" kern="100" dirty="0"/>
              <a:t>（その他）改築（長寿命化・更新の総称）にあたっては、「長寿命化計画」を作成し、国へ提出することとされていたが、平成</a:t>
            </a:r>
            <a:r>
              <a:rPr lang="en-US" altLang="ja-JP" sz="1000" kern="100" dirty="0"/>
              <a:t>28</a:t>
            </a:r>
            <a:r>
              <a:rPr lang="ja-JP" altLang="en-US" sz="1000" kern="100" dirty="0"/>
              <a:t>年度</a:t>
            </a:r>
            <a:r>
              <a:rPr lang="ja-JP" altLang="en-US" sz="1000" u="sng" kern="100" dirty="0"/>
              <a:t>制度変更</a:t>
            </a:r>
            <a:r>
              <a:rPr lang="ja-JP" altLang="en-US" sz="1000" kern="100" dirty="0"/>
              <a:t>により</a:t>
            </a:r>
            <a:endParaRPr lang="en-US" altLang="ja-JP" sz="1000" kern="100" dirty="0"/>
          </a:p>
          <a:p>
            <a:pPr algn="just"/>
            <a:r>
              <a:rPr lang="ja-JP" altLang="en-US" sz="1000" kern="100" dirty="0"/>
              <a:t>　　　　「ストックマネジメント計画」を作成し、提出することとなった。</a:t>
            </a:r>
            <a:endParaRPr lang="ja-JP" altLang="en-US" sz="1000" kern="100" dirty="0">
              <a:effectLst/>
            </a:endParaRP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249760" y="1885726"/>
            <a:ext cx="8498703" cy="707886"/>
          </a:xfrm>
          <a:prstGeom prst="rect">
            <a:avLst/>
          </a:prstGeom>
          <a:noFill/>
          <a:ln>
            <a:solidFill>
              <a:schemeClr val="tx1"/>
            </a:solidFill>
          </a:ln>
        </p:spPr>
        <p:txBody>
          <a:bodyPr wrap="square" rtlCol="0">
            <a:spAutoFit/>
          </a:bodyPr>
          <a:lstStyle/>
          <a:p>
            <a:pPr algn="just"/>
            <a:r>
              <a:rPr kumimoji="1" lang="ja-JP" altLang="en-US" sz="1000" dirty="0"/>
              <a:t>（管渠）</a:t>
            </a:r>
            <a:endParaRPr kumimoji="1" lang="en-US" altLang="ja-JP" sz="1000" dirty="0"/>
          </a:p>
          <a:p>
            <a:pPr algn="just"/>
            <a:r>
              <a:rPr kumimoji="1" lang="ja-JP" altLang="en-US" sz="1000" dirty="0"/>
              <a:t>・</a:t>
            </a:r>
            <a:r>
              <a:rPr lang="ja-JP" altLang="en-US" sz="1000" u="sng" dirty="0"/>
              <a:t>緊急度</a:t>
            </a:r>
            <a:r>
              <a:rPr lang="en-US" altLang="ja-JP" sz="1000" u="sng" dirty="0"/>
              <a:t>Ⅰ</a:t>
            </a:r>
            <a:r>
              <a:rPr lang="ja-JP" altLang="en-US" sz="1000" u="sng" dirty="0"/>
              <a:t>判定となった場合、速やかに対策を実施している。</a:t>
            </a:r>
            <a:r>
              <a:rPr lang="ja-JP" altLang="en-US" sz="1000" dirty="0"/>
              <a:t>しかし緊急度</a:t>
            </a:r>
            <a:r>
              <a:rPr lang="en-US" altLang="ja-JP" sz="1000" dirty="0"/>
              <a:t>Ⅱ</a:t>
            </a:r>
            <a:r>
              <a:rPr lang="ja-JP" altLang="en-US" sz="1000" dirty="0"/>
              <a:t>判定についての対策は未実施が残っている。</a:t>
            </a:r>
            <a:endParaRPr lang="en-US" altLang="ja-JP" sz="1000" dirty="0"/>
          </a:p>
          <a:p>
            <a:pPr algn="just"/>
            <a:r>
              <a:rPr kumimoji="1" lang="ja-JP" altLang="en-US" sz="1000" dirty="0"/>
              <a:t>（土木構造物</a:t>
            </a:r>
            <a:r>
              <a:rPr lang="ja-JP" altLang="en-US" sz="1000" dirty="0"/>
              <a:t>）</a:t>
            </a:r>
            <a:endParaRPr lang="en-US" altLang="ja-JP" sz="1000" dirty="0"/>
          </a:p>
          <a:p>
            <a:pPr algn="just"/>
            <a:r>
              <a:rPr kumimoji="1" lang="ja-JP" altLang="en-US" sz="1000" dirty="0"/>
              <a:t>・</a:t>
            </a:r>
            <a:r>
              <a:rPr kumimoji="1" lang="ja-JP" altLang="en-US" sz="1000" u="sng" dirty="0"/>
              <a:t>初期点検で劣化が確認された箇所は対策工事を実施している</a:t>
            </a:r>
            <a:r>
              <a:rPr kumimoji="1" lang="ja-JP" altLang="en-US" sz="1000" dirty="0"/>
              <a:t>。</a:t>
            </a:r>
            <a:r>
              <a:rPr lang="en-US" altLang="ja-JP" sz="1000" dirty="0"/>
              <a:t>※</a:t>
            </a:r>
            <a:r>
              <a:rPr lang="ja-JP" altLang="en-US" sz="1000" dirty="0"/>
              <a:t>劣化は主に防食塗装等の付帯施設</a:t>
            </a:r>
            <a:endParaRPr kumimoji="1" lang="en-US" altLang="ja-JP" sz="1000" dirty="0"/>
          </a:p>
        </p:txBody>
      </p:sp>
      <p:sp>
        <p:nvSpPr>
          <p:cNvPr id="10" name="テキスト ボックス 9">
            <a:extLst>
              <a:ext uri="{FF2B5EF4-FFF2-40B4-BE49-F238E27FC236}">
                <a16:creationId xmlns:a16="http://schemas.microsoft.com/office/drawing/2014/main" id="{83A53716-9C2A-4ED0-9D84-A6181FCD7C53}"/>
              </a:ext>
            </a:extLst>
          </p:cNvPr>
          <p:cNvSpPr txBox="1"/>
          <p:nvPr/>
        </p:nvSpPr>
        <p:spPr>
          <a:xfrm>
            <a:off x="91219" y="4304122"/>
            <a:ext cx="8770288" cy="73866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r>
              <a:rPr lang="ja-JP" altLang="en-US" sz="1000" kern="100" dirty="0"/>
              <a:t>（管渠）</a:t>
            </a:r>
            <a:endParaRPr lang="en-US" altLang="ja-JP" sz="1000" kern="100" dirty="0"/>
          </a:p>
          <a:p>
            <a:r>
              <a:rPr lang="ja-JP" altLang="en-US" sz="1000" kern="100" dirty="0"/>
              <a:t>・</a:t>
            </a:r>
            <a:r>
              <a:rPr lang="ja-JP" altLang="en-US" sz="1000" u="sng" kern="100" dirty="0"/>
              <a:t>「下水道維持管理指針（日本下水道協会）」により、緊急度の判定方法は示されているが、対策方法（修繕、改築、経過観察）の採用方法について</a:t>
            </a:r>
            <a:endParaRPr lang="en-US" altLang="ja-JP" sz="1000" u="sng" kern="100" dirty="0"/>
          </a:p>
          <a:p>
            <a:r>
              <a:rPr lang="ja-JP" altLang="en-US" sz="1000" kern="100" dirty="0"/>
              <a:t>　</a:t>
            </a:r>
            <a:r>
              <a:rPr lang="ja-JP" altLang="en-US" sz="1000" u="sng" kern="100" dirty="0"/>
              <a:t>は定められていない</a:t>
            </a:r>
            <a:r>
              <a:rPr lang="ja-JP" altLang="en-US" sz="1000" kern="100" dirty="0"/>
              <a:t>。</a:t>
            </a:r>
            <a:endParaRPr lang="en-US" altLang="ja-JP" sz="1000" kern="100" dirty="0"/>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91219" y="5412346"/>
            <a:ext cx="8770288" cy="892552"/>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対応方針（案）</a:t>
            </a:r>
            <a:r>
              <a:rPr lang="en-US" altLang="ja-JP" sz="1200" kern="100" dirty="0">
                <a:effectLst/>
              </a:rPr>
              <a:t>】</a:t>
            </a:r>
          </a:p>
          <a:p>
            <a:r>
              <a:rPr lang="ja-JP" altLang="en-US" sz="1000" kern="100" dirty="0"/>
              <a:t>（管渠）</a:t>
            </a:r>
            <a:endParaRPr lang="en-US" altLang="ja-JP" sz="1000" kern="100" dirty="0"/>
          </a:p>
          <a:p>
            <a:r>
              <a:rPr lang="ja-JP" altLang="en-US" sz="1000" kern="100" dirty="0"/>
              <a:t>　</a:t>
            </a:r>
            <a:r>
              <a:rPr lang="en-US" altLang="ja-JP" sz="1000" kern="100" dirty="0"/>
              <a:t>1.</a:t>
            </a:r>
            <a:r>
              <a:rPr lang="ja-JP" altLang="en-US" sz="1000" u="sng" kern="100" dirty="0"/>
              <a:t>腐食やたるみ等の診断項目ごとの判定結果を考慮した対策方法を設定する</a:t>
            </a:r>
            <a:r>
              <a:rPr lang="ja-JP" altLang="en-US" sz="1000" kern="100" dirty="0"/>
              <a:t>（</a:t>
            </a:r>
            <a:r>
              <a:rPr lang="en-US" altLang="ja-JP" sz="1000" kern="100" dirty="0"/>
              <a:t>R3</a:t>
            </a:r>
            <a:r>
              <a:rPr lang="ja-JP" altLang="en-US" sz="1000" kern="100" dirty="0"/>
              <a:t>年度に運用マニュアル策定）</a:t>
            </a:r>
            <a:endParaRPr lang="en-US" altLang="ja-JP" sz="1000" kern="100" dirty="0"/>
          </a:p>
          <a:p>
            <a:r>
              <a:rPr lang="ja-JP" altLang="en-US" sz="1000" kern="100" dirty="0"/>
              <a:t>（その他）</a:t>
            </a:r>
            <a:endParaRPr lang="en-US" altLang="ja-JP" sz="1000" kern="100" dirty="0"/>
          </a:p>
          <a:p>
            <a:r>
              <a:rPr lang="ja-JP" altLang="en-US" sz="1000" kern="100" dirty="0"/>
              <a:t>　</a:t>
            </a:r>
            <a:r>
              <a:rPr lang="en-US" altLang="ja-JP" sz="1000" kern="100" dirty="0"/>
              <a:t>2.</a:t>
            </a:r>
            <a:r>
              <a:rPr lang="ja-JP" altLang="en-US" sz="1000" u="sng" kern="100" dirty="0"/>
              <a:t>制度変更を受け、計画への記載内容を変更する</a:t>
            </a:r>
            <a:endParaRPr lang="en-US" altLang="ja-JP" sz="1000" u="sng" kern="100" dirty="0"/>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69305" y="143375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69306" y="2876986"/>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38B0BC4F-F51E-4846-AA56-974D2E7F3815}"/>
              </a:ext>
            </a:extLst>
          </p:cNvPr>
          <p:cNvSpPr/>
          <p:nvPr/>
        </p:nvSpPr>
        <p:spPr>
          <a:xfrm>
            <a:off x="3692054" y="4027878"/>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669305" y="514200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3</a:t>
            </a:r>
            <a:r>
              <a:rPr lang="ja-JP" altLang="en-US"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100392" y="6571719"/>
            <a:ext cx="1828800" cy="365125"/>
          </a:xfrm>
        </p:spPr>
        <p:txBody>
          <a:bodyPr/>
          <a:lstStyle/>
          <a:p>
            <a:fld id="{682EF9F9-C4E8-46B2-BBF1-33E3162B856A}" type="slidenum">
              <a:rPr kumimoji="1" lang="ja-JP" altLang="en-US" smtClean="0"/>
              <a:t>9</a:t>
            </a:fld>
            <a:endParaRPr kumimoji="1" lang="ja-JP" altLang="en-US" dirty="0"/>
          </a:p>
        </p:txBody>
      </p:sp>
    </p:spTree>
    <p:extLst>
      <p:ext uri="{BB962C8B-B14F-4D97-AF65-F5344CB8AC3E}">
        <p14:creationId xmlns:p14="http://schemas.microsoft.com/office/powerpoint/2010/main" val="718741016"/>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E95D1A-38DE-45AF-8C26-4764DBB34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12527-e226-4614-b792-74ec134ea487"/>
    <ds:schemaRef ds:uri="070d2816-acf1-4867-9480-e239a5331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24B8D6-791C-413A-A636-DC40FB5D7411}">
  <ds:schemaRefs>
    <ds:schemaRef ds:uri="http://schemas.microsoft.com/sharepoint/v3/contenttype/forms"/>
  </ds:schemaRefs>
</ds:datastoreItem>
</file>

<file path=customXml/itemProps3.xml><?xml version="1.0" encoding="utf-8"?>
<ds:datastoreItem xmlns:ds="http://schemas.openxmlformats.org/officeDocument/2006/customXml" ds:itemID="{B884C18B-57AD-4ADE-808E-8A3249C40435}">
  <ds:schemaRefs>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Slipstream</Template>
  <TotalTime>17470</TotalTime>
  <Words>3959</Words>
  <Application>Microsoft Office PowerPoint</Application>
  <PresentationFormat>画面に合わせる (4:3)</PresentationFormat>
  <Paragraphs>383</Paragraphs>
  <Slides>18</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18</vt:i4>
      </vt:variant>
    </vt:vector>
  </HeadingPairs>
  <TitlesOfParts>
    <vt:vector size="28" baseType="lpstr">
      <vt:lpstr>BIZ UDPゴシック</vt:lpstr>
      <vt:lpstr>HGｺﾞｼｯｸM</vt:lpstr>
      <vt:lpstr>Meiryo UI</vt:lpstr>
      <vt:lpstr>ＭＳＰゴシック</vt:lpstr>
      <vt:lpstr>メイリオ</vt:lpstr>
      <vt:lpstr>Calibri</vt:lpstr>
      <vt:lpstr>Century</vt:lpstr>
      <vt:lpstr>Georgia</vt:lpstr>
      <vt:lpstr>Trebuchet MS</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入谷　真弘</cp:lastModifiedBy>
  <cp:revision>860</cp:revision>
  <cp:lastPrinted>2024-03-21T01:02:06Z</cp:lastPrinted>
  <dcterms:created xsi:type="dcterms:W3CDTF">2013-06-19T04:48:16Z</dcterms:created>
  <dcterms:modified xsi:type="dcterms:W3CDTF">2024-06-27T07:28:37Z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