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
  </p:notesMasterIdLst>
  <p:handoutMasterIdLst>
    <p:handoutMasterId r:id="rId10"/>
  </p:handoutMasterIdLst>
  <p:sldIdLst>
    <p:sldId id="1640" r:id="rId5"/>
    <p:sldId id="1654" r:id="rId6"/>
    <p:sldId id="1653" r:id="rId7"/>
    <p:sldId id="1603" r:id="rId8"/>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FF"/>
    <a:srgbClr val="3399FF"/>
    <a:srgbClr val="33CCFF"/>
    <a:srgbClr val="FFD653"/>
    <a:srgbClr val="FF0066"/>
    <a:srgbClr val="008000"/>
    <a:srgbClr val="33CC33"/>
    <a:srgbClr val="006699"/>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3844" autoAdjust="0"/>
  </p:normalViewPr>
  <p:slideViewPr>
    <p:cSldViewPr>
      <p:cViewPr varScale="1">
        <p:scale>
          <a:sx n="108" d="100"/>
          <a:sy n="108" d="100"/>
        </p:scale>
        <p:origin x="1728" y="102"/>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0"/>
            <a:ext cx="2949575" cy="496888"/>
          </a:xfrm>
          <a:prstGeom prst="rect">
            <a:avLst/>
          </a:prstGeom>
        </p:spPr>
        <p:txBody>
          <a:bodyPr vert="horz" lIns="91417" tIns="45711" rIns="91417" bIns="4571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4" y="0"/>
            <a:ext cx="2949575" cy="496888"/>
          </a:xfrm>
          <a:prstGeom prst="rect">
            <a:avLst/>
          </a:prstGeom>
        </p:spPr>
        <p:txBody>
          <a:bodyPr vert="horz" lIns="91417" tIns="45711" rIns="91417" bIns="45711" rtlCol="0"/>
          <a:lstStyle>
            <a:lvl1pPr algn="r">
              <a:defRPr sz="1200"/>
            </a:lvl1pPr>
          </a:lstStyle>
          <a:p>
            <a:fld id="{29472AE3-829E-42FD-BDF5-9930118AE71F}" type="datetimeFigureOut">
              <a:rPr kumimoji="1" lang="ja-JP" altLang="en-US" smtClean="0"/>
              <a:t>2024/6/27</a:t>
            </a:fld>
            <a:endParaRPr kumimoji="1" lang="ja-JP" altLang="en-US"/>
          </a:p>
        </p:txBody>
      </p:sp>
      <p:sp>
        <p:nvSpPr>
          <p:cNvPr id="4" name="フッター プレースホルダー 3"/>
          <p:cNvSpPr>
            <a:spLocks noGrp="1"/>
          </p:cNvSpPr>
          <p:nvPr>
            <p:ph type="ftr" sz="quarter" idx="2"/>
          </p:nvPr>
        </p:nvSpPr>
        <p:spPr>
          <a:xfrm>
            <a:off x="6" y="9440868"/>
            <a:ext cx="2949575" cy="496887"/>
          </a:xfrm>
          <a:prstGeom prst="rect">
            <a:avLst/>
          </a:prstGeom>
        </p:spPr>
        <p:txBody>
          <a:bodyPr vert="horz" lIns="91417" tIns="45711" rIns="91417" bIns="4571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4" y="9440868"/>
            <a:ext cx="2949575" cy="496887"/>
          </a:xfrm>
          <a:prstGeom prst="rect">
            <a:avLst/>
          </a:prstGeom>
        </p:spPr>
        <p:txBody>
          <a:bodyPr vert="horz" lIns="91417" tIns="45711" rIns="91417" bIns="45711" rtlCol="0" anchor="b"/>
          <a:lstStyle>
            <a:lvl1pPr algn="r">
              <a:defRPr sz="1200"/>
            </a:lvl1pPr>
          </a:lstStyle>
          <a:p>
            <a:fld id="{F590CCD0-FE35-423A-B9FD-933267B7A8DB}" type="slidenum">
              <a:rPr kumimoji="1" lang="ja-JP" altLang="en-US" smtClean="0"/>
              <a:t>‹#›</a:t>
            </a:fld>
            <a:endParaRPr kumimoji="1" lang="ja-JP" altLang="en-US"/>
          </a:p>
        </p:txBody>
      </p:sp>
    </p:spTree>
    <p:extLst>
      <p:ext uri="{BB962C8B-B14F-4D97-AF65-F5344CB8AC3E}">
        <p14:creationId xmlns:p14="http://schemas.microsoft.com/office/powerpoint/2010/main" val="1790133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0"/>
            <a:ext cx="2949575" cy="496888"/>
          </a:xfrm>
          <a:prstGeom prst="rect">
            <a:avLst/>
          </a:prstGeom>
        </p:spPr>
        <p:txBody>
          <a:bodyPr vert="horz" lIns="91417" tIns="45711" rIns="91417"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4" y="0"/>
            <a:ext cx="2949575" cy="496888"/>
          </a:xfrm>
          <a:prstGeom prst="rect">
            <a:avLst/>
          </a:prstGeom>
        </p:spPr>
        <p:txBody>
          <a:bodyPr vert="horz" lIns="91417" tIns="45711" rIns="91417" bIns="45711" rtlCol="0"/>
          <a:lstStyle>
            <a:lvl1pPr algn="r">
              <a:defRPr sz="1200"/>
            </a:lvl1pPr>
          </a:lstStyle>
          <a:p>
            <a:fld id="{C66E6DC5-E089-448C-ADA9-C53EA216882B}" type="datetimeFigureOut">
              <a:rPr kumimoji="1" lang="ja-JP" altLang="en-US" smtClean="0"/>
              <a:t>2024/6/27</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17" tIns="45711" rIns="91417" bIns="45711" rtlCol="0" anchor="ctr"/>
          <a:lstStyle/>
          <a:p>
            <a:endParaRPr lang="ja-JP" altLang="en-US"/>
          </a:p>
        </p:txBody>
      </p:sp>
      <p:sp>
        <p:nvSpPr>
          <p:cNvPr id="5" name="ノート プレースホルダー 4"/>
          <p:cNvSpPr>
            <a:spLocks noGrp="1"/>
          </p:cNvSpPr>
          <p:nvPr>
            <p:ph type="body" sz="quarter" idx="3"/>
          </p:nvPr>
        </p:nvSpPr>
        <p:spPr>
          <a:xfrm>
            <a:off x="681041" y="4721227"/>
            <a:ext cx="5445125" cy="4471988"/>
          </a:xfrm>
          <a:prstGeom prst="rect">
            <a:avLst/>
          </a:prstGeom>
        </p:spPr>
        <p:txBody>
          <a:bodyPr vert="horz" lIns="91417" tIns="45711" rIns="91417" bIns="457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6" y="9440868"/>
            <a:ext cx="2949575" cy="496887"/>
          </a:xfrm>
          <a:prstGeom prst="rect">
            <a:avLst/>
          </a:prstGeom>
        </p:spPr>
        <p:txBody>
          <a:bodyPr vert="horz" lIns="91417" tIns="45711" rIns="91417"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4" y="9440868"/>
            <a:ext cx="2949575" cy="496887"/>
          </a:xfrm>
          <a:prstGeom prst="rect">
            <a:avLst/>
          </a:prstGeom>
        </p:spPr>
        <p:txBody>
          <a:bodyPr vert="horz" lIns="91417" tIns="45711" rIns="91417" bIns="45711" rtlCol="0" anchor="b"/>
          <a:lstStyle>
            <a:lvl1pPr algn="r">
              <a:defRPr sz="1200"/>
            </a:lvl1pPr>
          </a:lstStyle>
          <a:p>
            <a:fld id="{DFCB510D-55C8-4D3D-A366-9F41B467EC44}" type="slidenum">
              <a:rPr kumimoji="1" lang="ja-JP" altLang="en-US" smtClean="0"/>
              <a:t>‹#›</a:t>
            </a:fld>
            <a:endParaRPr kumimoji="1" lang="ja-JP" altLang="en-US"/>
          </a:p>
        </p:txBody>
      </p:sp>
    </p:spTree>
    <p:extLst>
      <p:ext uri="{BB962C8B-B14F-4D97-AF65-F5344CB8AC3E}">
        <p14:creationId xmlns:p14="http://schemas.microsoft.com/office/powerpoint/2010/main" val="23894380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432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198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07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92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EA6B581-B150-40F4-BA47-48048E71208F}"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a:t>マスター タイトルの書式設定</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22FEE38-4C33-4397-BAEE-10BF3C17FA67}"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005652-32B7-456E-B65E-855487C53113}"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BC3A28-C689-4B18-AB5A-F701635D7284}"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192A3EB-7F58-4A73-BFE5-7619E76EFBCE}"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30353A5-2B76-44DD-9DFB-620981918A81}" type="datetime1">
              <a:rPr kumimoji="1" lang="ja-JP" altLang="en-US" smtClean="0"/>
              <a:t>2024/6/27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FB95BA1-25E5-48CA-9E21-5F3E6CD23790}" type="datetime1">
              <a:rPr kumimoji="1" lang="ja-JP" altLang="en-US" smtClean="0"/>
              <a:t>2024/6/27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D92AB65-290E-49E1-8FE0-3F1B450DB574}" type="datetime1">
              <a:rPr kumimoji="1" lang="ja-JP" altLang="en-US" smtClean="0"/>
              <a:t>2024/6/27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EE9928-D382-4C6E-9216-0BD2B9F15356}" type="datetime1">
              <a:rPr kumimoji="1" lang="ja-JP" altLang="en-US" smtClean="0"/>
              <a:t>2024/6/27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C44C219-4D0F-4EB0-B441-E2C1D0112C39}" type="datetime1">
              <a:rPr kumimoji="1" lang="ja-JP" altLang="en-US" smtClean="0"/>
              <a:t>2024/6/27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03E594-1F8D-44AF-92F5-DC04F7026758}" type="datetime1">
              <a:rPr kumimoji="1" lang="ja-JP" altLang="en-US" smtClean="0"/>
              <a:t>2024/6/27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a:t>マスター タイトルの書式設定</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F14A905C-C05D-424E-9327-E33DD63885FE}" type="datetime1">
              <a:rPr kumimoji="1" lang="ja-JP" altLang="en-US" smtClean="0"/>
              <a:t>2024/6/27</a:t>
            </a:fld>
            <a:endParaRPr kumimoji="1" lang="ja-JP" alt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82EF9F9-C4E8-46B2-BBF1-33E3162B856A}"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5.png"/><Relationship Id="rId5" Type="http://schemas.openxmlformats.org/officeDocument/2006/relationships/image" Target="../media/image11.jpeg"/><Relationship Id="rId10" Type="http://schemas.microsoft.com/office/2007/relationships/hdphoto" Target="../media/hdphoto3.wdp"/><Relationship Id="rId4" Type="http://schemas.openxmlformats.org/officeDocument/2006/relationships/image" Target="../media/image10.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111">
            <a:extLst>
              <a:ext uri="{FF2B5EF4-FFF2-40B4-BE49-F238E27FC236}">
                <a16:creationId xmlns:a16="http://schemas.microsoft.com/office/drawing/2014/main" id="{FBFD0F60-8196-4F93-93D3-5B49E76B7600}"/>
              </a:ext>
            </a:extLst>
          </p:cNvPr>
          <p:cNvSpPr/>
          <p:nvPr/>
        </p:nvSpPr>
        <p:spPr>
          <a:xfrm>
            <a:off x="262734" y="839068"/>
            <a:ext cx="4021234" cy="41314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800" dirty="0">
                <a:solidFill>
                  <a:schemeClr val="tx1"/>
                </a:solidFill>
                <a:latin typeface="Meiryo UI" pitchFamily="50" charset="-128"/>
                <a:ea typeface="Meiryo UI" pitchFamily="50" charset="-128"/>
                <a:cs typeface="Meiryo UI" pitchFamily="50" charset="-128"/>
              </a:rPr>
              <a:t>国基準等に基づく</a:t>
            </a:r>
            <a:r>
              <a:rPr lang="ja-JP" altLang="en-US" sz="1800" kern="100" dirty="0">
                <a:solidFill>
                  <a:schemeClr val="tx1"/>
                </a:solidFill>
                <a:effectLst/>
                <a:latin typeface="Meiryo UI" panose="020B0604030504040204" pitchFamily="50" charset="-128"/>
                <a:ea typeface="Meiryo UI" panose="020B0604030504040204" pitchFamily="50" charset="-128"/>
              </a:rPr>
              <a:t>点検・評価の考え方</a:t>
            </a:r>
            <a:endParaRPr lang="ja-JP" altLang="en-US"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17">
            <a:extLst>
              <a:ext uri="{FF2B5EF4-FFF2-40B4-BE49-F238E27FC236}">
                <a16:creationId xmlns:a16="http://schemas.microsoft.com/office/drawing/2014/main" id="{7BDF3F8B-B545-43F0-86D2-485638E1349B}"/>
              </a:ext>
            </a:extLst>
          </p:cNvPr>
          <p:cNvSpPr txBox="1">
            <a:spLocks/>
          </p:cNvSpPr>
          <p:nvPr/>
        </p:nvSpPr>
        <p:spPr>
          <a:xfrm>
            <a:off x="8532440" y="6597351"/>
            <a:ext cx="615166" cy="267713"/>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a:t>
            </a:fld>
            <a:endParaRPr lang="ja-JP" altLang="en-US" dirty="0"/>
          </a:p>
        </p:txBody>
      </p:sp>
      <p:sp>
        <p:nvSpPr>
          <p:cNvPr id="19" name="テキスト ボックス 18">
            <a:extLst>
              <a:ext uri="{FF2B5EF4-FFF2-40B4-BE49-F238E27FC236}">
                <a16:creationId xmlns:a16="http://schemas.microsoft.com/office/drawing/2014/main" id="{52FB92BE-1A3C-45FC-BD92-1EBD08CBF47D}"/>
              </a:ext>
            </a:extLst>
          </p:cNvPr>
          <p:cNvSpPr txBox="1"/>
          <p:nvPr/>
        </p:nvSpPr>
        <p:spPr>
          <a:xfrm>
            <a:off x="105248" y="406440"/>
            <a:ext cx="6338960" cy="523220"/>
          </a:xfrm>
          <a:prstGeom prst="rect">
            <a:avLst/>
          </a:prstGeom>
          <a:noFill/>
        </p:spPr>
        <p:txBody>
          <a:bodyPr wrap="square" rtlCol="0">
            <a:spAutoFit/>
          </a:bodyPr>
          <a:lstStyle/>
          <a:p>
            <a:r>
              <a:rPr lang="ja-JP" altLang="en-US" sz="1600" b="1" dirty="0">
                <a:latin typeface="Meiryo UI" pitchFamily="50" charset="-128"/>
                <a:ea typeface="Meiryo UI" pitchFamily="50" charset="-128"/>
                <a:cs typeface="Meiryo UI" pitchFamily="50" charset="-128"/>
              </a:rPr>
              <a:t>④その他施設</a:t>
            </a:r>
            <a:r>
              <a:rPr lang="ja-JP" altLang="en-US" sz="1400" b="1" dirty="0">
                <a:latin typeface="Meiryo UI" pitchFamily="50" charset="-128"/>
                <a:ea typeface="Meiryo UI" pitchFamily="50" charset="-128"/>
                <a:cs typeface="Meiryo UI" pitchFamily="50" charset="-128"/>
              </a:rPr>
              <a:t>（</a:t>
            </a:r>
            <a:r>
              <a:rPr lang="en-US" altLang="ja-JP" sz="1400" b="1" dirty="0">
                <a:latin typeface="Meiryo UI" pitchFamily="50" charset="-128"/>
                <a:ea typeface="Meiryo UI" pitchFamily="50" charset="-128"/>
                <a:cs typeface="Meiryo UI" pitchFamily="50" charset="-128"/>
              </a:rPr>
              <a:t>※</a:t>
            </a:r>
            <a:r>
              <a:rPr lang="ja-JP" altLang="en-US" sz="1400" b="1" dirty="0">
                <a:latin typeface="Meiryo UI" pitchFamily="50" charset="-128"/>
                <a:ea typeface="Meiryo UI" pitchFamily="50" charset="-128"/>
                <a:cs typeface="Meiryo UI" pitchFamily="50" charset="-128"/>
              </a:rPr>
              <a:t>機械設備等は設備編による）</a:t>
            </a:r>
            <a:endParaRPr lang="en-US" altLang="ja-JP" sz="1400" b="1" dirty="0">
              <a:latin typeface="Meiryo UI" pitchFamily="50" charset="-128"/>
              <a:ea typeface="Meiryo UI" pitchFamily="50" charset="-128"/>
              <a:cs typeface="Meiryo UI" pitchFamily="50" charset="-128"/>
            </a:endParaRPr>
          </a:p>
          <a:p>
            <a:r>
              <a:rPr kumimoji="1" lang="ja-JP"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機械設備を有する排水機場等の土木構造物、水都関連施設、その他維持管理を要する施設）</a:t>
            </a:r>
            <a:endParaRPr kumimoji="1" lang="ja-JP" altLang="en-US" sz="1200" dirty="0">
              <a:latin typeface="Meiryo UI" pitchFamily="50" charset="-128"/>
              <a:ea typeface="Meiryo UI" pitchFamily="50" charset="-128"/>
              <a:cs typeface="Meiryo UI" pitchFamily="50" charset="-128"/>
            </a:endParaRPr>
          </a:p>
        </p:txBody>
      </p:sp>
      <p:sp>
        <p:nvSpPr>
          <p:cNvPr id="7" name="角丸四角形 111">
            <a:extLst>
              <a:ext uri="{FF2B5EF4-FFF2-40B4-BE49-F238E27FC236}">
                <a16:creationId xmlns:a16="http://schemas.microsoft.com/office/drawing/2014/main" id="{740D75DA-E577-4399-A986-2B7BBCA9F85D}"/>
              </a:ext>
            </a:extLst>
          </p:cNvPr>
          <p:cNvSpPr/>
          <p:nvPr/>
        </p:nvSpPr>
        <p:spPr>
          <a:xfrm>
            <a:off x="593084" y="1125572"/>
            <a:ext cx="7716636" cy="41314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400" kern="100" dirty="0">
                <a:solidFill>
                  <a:schemeClr val="tx1"/>
                </a:solidFill>
                <a:effectLst/>
                <a:latin typeface="Meiryo UI" panose="020B0604030504040204" pitchFamily="50" charset="-128"/>
                <a:ea typeface="Meiryo UI" panose="020B0604030504040204" pitchFamily="50" charset="-128"/>
              </a:rPr>
              <a:t>＜現行計画に点検評価方法を組み込めていない施設（地下構造物以外）の点検評価方法（案）＞</a:t>
            </a:r>
            <a:endParaRPr lang="ja-JP" altLang="en-US"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8D6FBE39-1FD9-43DA-AE92-98425F63FE8B}"/>
              </a:ext>
            </a:extLst>
          </p:cNvPr>
          <p:cNvSpPr txBox="1"/>
          <p:nvPr/>
        </p:nvSpPr>
        <p:spPr>
          <a:xfrm>
            <a:off x="0" y="-11854"/>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参考</a:t>
            </a:r>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 施設の点検・評価について</a:t>
            </a:r>
            <a:endParaRPr kumimoji="1" lang="ja-JP" altLang="en-US" sz="2400" dirty="0">
              <a:latin typeface="Meiryo UI" pitchFamily="50" charset="-128"/>
              <a:ea typeface="Meiryo UI" pitchFamily="50" charset="-128"/>
              <a:cs typeface="Meiryo UI" pitchFamily="50" charset="-128"/>
            </a:endParaRPr>
          </a:p>
        </p:txBody>
      </p:sp>
      <p:pic>
        <p:nvPicPr>
          <p:cNvPr id="2" name="図 1">
            <a:extLst>
              <a:ext uri="{FF2B5EF4-FFF2-40B4-BE49-F238E27FC236}">
                <a16:creationId xmlns:a16="http://schemas.microsoft.com/office/drawing/2014/main" id="{C5A65A46-0AD3-40A0-A2BA-9D6F9FE59D8A}"/>
              </a:ext>
            </a:extLst>
          </p:cNvPr>
          <p:cNvPicPr>
            <a:picLocks noChangeAspect="1"/>
          </p:cNvPicPr>
          <p:nvPr/>
        </p:nvPicPr>
        <p:blipFill>
          <a:blip r:embed="rId3"/>
          <a:stretch>
            <a:fillRect/>
          </a:stretch>
        </p:blipFill>
        <p:spPr>
          <a:xfrm>
            <a:off x="441898" y="1448125"/>
            <a:ext cx="8151654" cy="5409875"/>
          </a:xfrm>
          <a:prstGeom prst="rect">
            <a:avLst/>
          </a:prstGeom>
        </p:spPr>
      </p:pic>
    </p:spTree>
    <p:extLst>
      <p:ext uri="{BB962C8B-B14F-4D97-AF65-F5344CB8AC3E}">
        <p14:creationId xmlns:p14="http://schemas.microsoft.com/office/powerpoint/2010/main" val="1155023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17">
            <a:extLst>
              <a:ext uri="{FF2B5EF4-FFF2-40B4-BE49-F238E27FC236}">
                <a16:creationId xmlns:a16="http://schemas.microsoft.com/office/drawing/2014/main" id="{D49024AA-E4FC-48FD-B256-B409B1C5357E}"/>
              </a:ext>
            </a:extLst>
          </p:cNvPr>
          <p:cNvSpPr txBox="1">
            <a:spLocks/>
          </p:cNvSpPr>
          <p:nvPr/>
        </p:nvSpPr>
        <p:spPr>
          <a:xfrm>
            <a:off x="8381135" y="6488455"/>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a:t>
            </a:fld>
            <a:endParaRPr lang="ja-JP" altLang="en-US" dirty="0"/>
          </a:p>
        </p:txBody>
      </p:sp>
      <p:sp>
        <p:nvSpPr>
          <p:cNvPr id="12" name="角丸四角形 111">
            <a:extLst>
              <a:ext uri="{FF2B5EF4-FFF2-40B4-BE49-F238E27FC236}">
                <a16:creationId xmlns:a16="http://schemas.microsoft.com/office/drawing/2014/main" id="{825F020B-D2E7-4C53-8A81-8FC971629A85}"/>
              </a:ext>
            </a:extLst>
          </p:cNvPr>
          <p:cNvSpPr/>
          <p:nvPr/>
        </p:nvSpPr>
        <p:spPr>
          <a:xfrm>
            <a:off x="99095" y="692278"/>
            <a:ext cx="4459040" cy="46166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河床洗掘を要因とした護岸の被災状況について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a:extLst>
              <a:ext uri="{FF2B5EF4-FFF2-40B4-BE49-F238E27FC236}">
                <a16:creationId xmlns:a16="http://schemas.microsoft.com/office/drawing/2014/main" id="{75AA7A06-CD2F-49B8-86A5-2414E49D3284}"/>
              </a:ext>
            </a:extLst>
          </p:cNvPr>
          <p:cNvSpPr txBox="1"/>
          <p:nvPr/>
        </p:nvSpPr>
        <p:spPr>
          <a:xfrm>
            <a:off x="97344" y="426740"/>
            <a:ext cx="2530439"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①堤防・護岸等</a:t>
            </a:r>
          </a:p>
        </p:txBody>
      </p:sp>
      <p:sp>
        <p:nvSpPr>
          <p:cNvPr id="32" name="テキスト ボックス 31">
            <a:extLst>
              <a:ext uri="{FF2B5EF4-FFF2-40B4-BE49-F238E27FC236}">
                <a16:creationId xmlns:a16="http://schemas.microsoft.com/office/drawing/2014/main" id="{75C85F1E-9986-44D0-8924-E2B60D1407EC}"/>
              </a:ext>
            </a:extLst>
          </p:cNvPr>
          <p:cNvSpPr txBox="1"/>
          <p:nvPr/>
        </p:nvSpPr>
        <p:spPr>
          <a:xfrm>
            <a:off x="0" y="-11854"/>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参考</a:t>
            </a:r>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 施設の更新フロー</a:t>
            </a:r>
            <a:endParaRPr kumimoji="1" lang="ja-JP" altLang="en-US" sz="2400" dirty="0">
              <a:latin typeface="Meiryo UI" pitchFamily="50" charset="-128"/>
              <a:ea typeface="Meiryo UI" pitchFamily="50" charset="-128"/>
              <a:cs typeface="Meiryo UI" pitchFamily="50" charset="-128"/>
            </a:endParaRPr>
          </a:p>
        </p:txBody>
      </p:sp>
      <p:sp>
        <p:nvSpPr>
          <p:cNvPr id="82" name="角丸四角形 111">
            <a:extLst>
              <a:ext uri="{FF2B5EF4-FFF2-40B4-BE49-F238E27FC236}">
                <a16:creationId xmlns:a16="http://schemas.microsoft.com/office/drawing/2014/main" id="{3EDAEEFF-791E-4EDA-AF23-B16A9CC95888}"/>
              </a:ext>
            </a:extLst>
          </p:cNvPr>
          <p:cNvSpPr/>
          <p:nvPr/>
        </p:nvSpPr>
        <p:spPr>
          <a:xfrm>
            <a:off x="97049" y="1045683"/>
            <a:ext cx="2265943"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＜河床洗掘の要因内訳＞</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4" name="グループ化 43">
            <a:extLst>
              <a:ext uri="{FF2B5EF4-FFF2-40B4-BE49-F238E27FC236}">
                <a16:creationId xmlns:a16="http://schemas.microsoft.com/office/drawing/2014/main" id="{F0FA9B02-CCA8-4CA5-B061-F4936059662E}"/>
              </a:ext>
            </a:extLst>
          </p:cNvPr>
          <p:cNvGrpSpPr/>
          <p:nvPr/>
        </p:nvGrpSpPr>
        <p:grpSpPr>
          <a:xfrm>
            <a:off x="337184" y="1364310"/>
            <a:ext cx="3575651" cy="2174460"/>
            <a:chOff x="3655215" y="4575525"/>
            <a:chExt cx="2502539" cy="1521869"/>
          </a:xfrm>
        </p:grpSpPr>
        <p:pic>
          <p:nvPicPr>
            <p:cNvPr id="36" name="図 35">
              <a:extLst>
                <a:ext uri="{FF2B5EF4-FFF2-40B4-BE49-F238E27FC236}">
                  <a16:creationId xmlns:a16="http://schemas.microsoft.com/office/drawing/2014/main" id="{EAED804C-F766-45ED-B2C3-4F351DEE542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318" t="5172" r="12423" b="7570"/>
            <a:stretch/>
          </p:blipFill>
          <p:spPr>
            <a:xfrm>
              <a:off x="3655215" y="4575525"/>
              <a:ext cx="2502539" cy="1521869"/>
            </a:xfrm>
            <a:prstGeom prst="rect">
              <a:avLst/>
            </a:prstGeom>
          </p:spPr>
        </p:pic>
        <p:sp>
          <p:nvSpPr>
            <p:cNvPr id="83" name="テキスト ボックス 107">
              <a:extLst>
                <a:ext uri="{FF2B5EF4-FFF2-40B4-BE49-F238E27FC236}">
                  <a16:creationId xmlns:a16="http://schemas.microsoft.com/office/drawing/2014/main" id="{E6E0CFDB-3C79-4E95-A1DB-E0D717A9CA6C}"/>
                </a:ext>
              </a:extLst>
            </p:cNvPr>
            <p:cNvSpPr txBox="1">
              <a:spLocks/>
            </p:cNvSpPr>
            <p:nvPr/>
          </p:nvSpPr>
          <p:spPr>
            <a:xfrm>
              <a:off x="3816305" y="5843515"/>
              <a:ext cx="792087" cy="17441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200" b="1" dirty="0">
                  <a:latin typeface="Meiryo UI" panose="020B0604030504040204" pitchFamily="50" charset="-128"/>
                  <a:ea typeface="Meiryo UI" panose="020B0604030504040204" pitchFamily="50" charset="-128"/>
                </a:rPr>
                <a:t>全体</a:t>
              </a:r>
              <a:r>
                <a:rPr lang="en-US" altLang="ja-JP" sz="1200" b="1" dirty="0">
                  <a:latin typeface="Meiryo UI" panose="020B0604030504040204" pitchFamily="50" charset="-128"/>
                  <a:ea typeface="Meiryo UI" panose="020B0604030504040204" pitchFamily="50" charset="-128"/>
                </a:rPr>
                <a:t>52</a:t>
              </a:r>
              <a:r>
                <a:rPr lang="ja-JP" altLang="en-US" sz="1200" b="1" dirty="0">
                  <a:latin typeface="Meiryo UI" panose="020B0604030504040204" pitchFamily="50" charset="-128"/>
                  <a:ea typeface="Meiryo UI" panose="020B0604030504040204" pitchFamily="50" charset="-128"/>
                </a:rPr>
                <a:t>件</a:t>
              </a:r>
            </a:p>
          </p:txBody>
        </p:sp>
        <p:sp>
          <p:nvSpPr>
            <p:cNvPr id="34" name="部分円 33">
              <a:extLst>
                <a:ext uri="{FF2B5EF4-FFF2-40B4-BE49-F238E27FC236}">
                  <a16:creationId xmlns:a16="http://schemas.microsoft.com/office/drawing/2014/main" id="{DCA19BA7-F990-47DA-826E-8E0F872DFDFE}"/>
                </a:ext>
              </a:extLst>
            </p:cNvPr>
            <p:cNvSpPr/>
            <p:nvPr/>
          </p:nvSpPr>
          <p:spPr>
            <a:xfrm rot="19060344">
              <a:off x="4364941" y="4683285"/>
              <a:ext cx="1357915" cy="1357915"/>
            </a:xfrm>
            <a:prstGeom prst="pie">
              <a:avLst>
                <a:gd name="adj1" fmla="val 18710747"/>
                <a:gd name="adj2" fmla="val 16200000"/>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81" name="角丸四角形 111">
            <a:extLst>
              <a:ext uri="{FF2B5EF4-FFF2-40B4-BE49-F238E27FC236}">
                <a16:creationId xmlns:a16="http://schemas.microsoft.com/office/drawing/2014/main" id="{7B90DAFD-BE2A-417E-8179-94B9A9F14792}"/>
              </a:ext>
            </a:extLst>
          </p:cNvPr>
          <p:cNvSpPr/>
          <p:nvPr/>
        </p:nvSpPr>
        <p:spPr>
          <a:xfrm>
            <a:off x="4614866" y="4997308"/>
            <a:ext cx="4312999" cy="180062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kumimoji="1" lang="ja-JP" altLang="en-US" sz="1400" dirty="0">
                <a:solidFill>
                  <a:schemeClr val="tx1"/>
                </a:solidFill>
                <a:latin typeface="Meiryo UI" panose="020B0604030504040204" pitchFamily="50" charset="-128"/>
                <a:ea typeface="Meiryo UI" panose="020B0604030504040204" pitchFamily="50" charset="-128"/>
              </a:rPr>
              <a:t>○落差工直下や湾曲した河川法線の水衝部、河川法線は直線でも砂州固着により慢性的に深掘れしている箇所において、洪水流による</a:t>
            </a:r>
            <a:r>
              <a:rPr lang="ja-JP" altLang="en-US" sz="1400" dirty="0">
                <a:solidFill>
                  <a:schemeClr val="tx1"/>
                </a:solidFill>
                <a:latin typeface="Meiryo UI" panose="020B0604030504040204" pitchFamily="50" charset="-128"/>
                <a:ea typeface="Meiryo UI" panose="020B0604030504040204" pitchFamily="50" charset="-128"/>
              </a:rPr>
              <a:t>河床</a:t>
            </a:r>
            <a:r>
              <a:rPr kumimoji="1" lang="ja-JP" altLang="en-US" sz="1400" dirty="0">
                <a:solidFill>
                  <a:schemeClr val="tx1"/>
                </a:solidFill>
                <a:latin typeface="Meiryo UI" panose="020B0604030504040204" pitchFamily="50" charset="-128"/>
                <a:ea typeface="Meiryo UI" panose="020B0604030504040204" pitchFamily="50" charset="-128"/>
              </a:rPr>
              <a:t>洗掘が原因となって護岸崩壊が生じている。</a:t>
            </a:r>
            <a:endParaRPr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○次期計画では、河床低下区間はもとより堆積傾向区間や安定区間であっても、日常点検等により</a:t>
            </a:r>
            <a:r>
              <a:rPr lang="ja-JP" altLang="en-US" sz="1400" dirty="0">
                <a:solidFill>
                  <a:schemeClr val="tx1"/>
                </a:solidFill>
                <a:latin typeface="Meiryo UI" panose="020B0604030504040204" pitchFamily="50" charset="-128"/>
                <a:ea typeface="Meiryo UI" panose="020B0604030504040204" pitchFamily="50" charset="-128"/>
              </a:rPr>
              <a:t>河床</a:t>
            </a:r>
            <a:r>
              <a:rPr kumimoji="1" lang="ja-JP" altLang="en-US" sz="1400" dirty="0">
                <a:solidFill>
                  <a:schemeClr val="tx1"/>
                </a:solidFill>
                <a:latin typeface="Meiryo UI" panose="020B0604030504040204" pitchFamily="50" charset="-128"/>
                <a:ea typeface="Meiryo UI" panose="020B0604030504040204" pitchFamily="50" charset="-128"/>
              </a:rPr>
              <a:t>洗掘の発生が予見される箇所については、その上下流の河道特性を踏まえた効果的な対策を講じていく。</a:t>
            </a:r>
          </a:p>
          <a:p>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05" name="矢印: 右 104">
            <a:extLst>
              <a:ext uri="{FF2B5EF4-FFF2-40B4-BE49-F238E27FC236}">
                <a16:creationId xmlns:a16="http://schemas.microsoft.com/office/drawing/2014/main" id="{87890242-60B0-428A-89C3-5AFCBB506F51}"/>
              </a:ext>
            </a:extLst>
          </p:cNvPr>
          <p:cNvSpPr/>
          <p:nvPr/>
        </p:nvSpPr>
        <p:spPr>
          <a:xfrm>
            <a:off x="3976930" y="5372007"/>
            <a:ext cx="533677" cy="83185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58C155D7-0D79-4AE0-B2D9-FB872F05560E}"/>
              </a:ext>
            </a:extLst>
          </p:cNvPr>
          <p:cNvPicPr>
            <a:picLocks noChangeAspect="1"/>
          </p:cNvPicPr>
          <p:nvPr/>
        </p:nvPicPr>
        <p:blipFill rotWithShape="1">
          <a:blip r:embed="rId5"/>
          <a:srcRect l="8817" t="-1103" r="21214" b="19591"/>
          <a:stretch/>
        </p:blipFill>
        <p:spPr>
          <a:xfrm>
            <a:off x="99848" y="3608907"/>
            <a:ext cx="2394503" cy="1703349"/>
          </a:xfrm>
          <a:prstGeom prst="rect">
            <a:avLst/>
          </a:prstGeom>
        </p:spPr>
      </p:pic>
      <p:pic>
        <p:nvPicPr>
          <p:cNvPr id="53" name="図 52">
            <a:extLst>
              <a:ext uri="{FF2B5EF4-FFF2-40B4-BE49-F238E27FC236}">
                <a16:creationId xmlns:a16="http://schemas.microsoft.com/office/drawing/2014/main" id="{AFD91F65-A5B3-4B92-B139-85654B1AD27C}"/>
              </a:ext>
            </a:extLst>
          </p:cNvPr>
          <p:cNvPicPr>
            <a:picLocks noChangeAspect="1"/>
          </p:cNvPicPr>
          <p:nvPr/>
        </p:nvPicPr>
        <p:blipFill rotWithShape="1">
          <a:blip r:embed="rId6"/>
          <a:srcRect l="32890" t="9543" r="7561" b="27157"/>
          <a:stretch/>
        </p:blipFill>
        <p:spPr>
          <a:xfrm>
            <a:off x="4063144" y="1117940"/>
            <a:ext cx="2427782" cy="1797985"/>
          </a:xfrm>
          <a:prstGeom prst="rect">
            <a:avLst/>
          </a:prstGeom>
        </p:spPr>
      </p:pic>
      <p:pic>
        <p:nvPicPr>
          <p:cNvPr id="52" name="図 51">
            <a:extLst>
              <a:ext uri="{FF2B5EF4-FFF2-40B4-BE49-F238E27FC236}">
                <a16:creationId xmlns:a16="http://schemas.microsoft.com/office/drawing/2014/main" id="{E2C4EE88-A58C-4092-8F48-ABAA0A235B1D}"/>
              </a:ext>
            </a:extLst>
          </p:cNvPr>
          <p:cNvPicPr>
            <a:picLocks noChangeAspect="1"/>
          </p:cNvPicPr>
          <p:nvPr/>
        </p:nvPicPr>
        <p:blipFill>
          <a:blip r:embed="rId7"/>
          <a:stretch>
            <a:fillRect/>
          </a:stretch>
        </p:blipFill>
        <p:spPr>
          <a:xfrm>
            <a:off x="6621150" y="1109122"/>
            <a:ext cx="2395710" cy="1805305"/>
          </a:xfrm>
          <a:prstGeom prst="rect">
            <a:avLst/>
          </a:prstGeom>
          <a:ln>
            <a:noFill/>
          </a:ln>
        </p:spPr>
      </p:pic>
      <p:sp>
        <p:nvSpPr>
          <p:cNvPr id="7" name="四角形: 角を丸くする 6">
            <a:extLst>
              <a:ext uri="{FF2B5EF4-FFF2-40B4-BE49-F238E27FC236}">
                <a16:creationId xmlns:a16="http://schemas.microsoft.com/office/drawing/2014/main" id="{FE142451-565B-491C-86AD-7E25301DF848}"/>
              </a:ext>
            </a:extLst>
          </p:cNvPr>
          <p:cNvSpPr/>
          <p:nvPr/>
        </p:nvSpPr>
        <p:spPr>
          <a:xfrm>
            <a:off x="2974398" y="1420748"/>
            <a:ext cx="792123" cy="720080"/>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7D2B1470-032A-42BA-AFD5-CCE4875F3F56}"/>
              </a:ext>
            </a:extLst>
          </p:cNvPr>
          <p:cNvCxnSpPr/>
          <p:nvPr/>
        </p:nvCxnSpPr>
        <p:spPr>
          <a:xfrm>
            <a:off x="3766521" y="1646464"/>
            <a:ext cx="223392" cy="0"/>
          </a:xfrm>
          <a:prstGeom prst="line">
            <a:avLst/>
          </a:prstGeom>
          <a:ln w="15875">
            <a:solidFill>
              <a:srgbClr val="0000FF"/>
            </a:solidFill>
          </a:ln>
        </p:spPr>
        <p:style>
          <a:lnRef idx="1">
            <a:schemeClr val="accent1"/>
          </a:lnRef>
          <a:fillRef idx="0">
            <a:schemeClr val="accent1"/>
          </a:fillRef>
          <a:effectRef idx="0">
            <a:schemeClr val="accent1"/>
          </a:effectRef>
          <a:fontRef idx="minor">
            <a:schemeClr val="tx1"/>
          </a:fontRef>
        </p:style>
      </p:cxnSp>
      <p:sp>
        <p:nvSpPr>
          <p:cNvPr id="43" name="四角形: 角を丸くする 42">
            <a:extLst>
              <a:ext uri="{FF2B5EF4-FFF2-40B4-BE49-F238E27FC236}">
                <a16:creationId xmlns:a16="http://schemas.microsoft.com/office/drawing/2014/main" id="{E2ABA0A0-5D19-4F9E-AC61-893102D5B3D7}"/>
              </a:ext>
            </a:extLst>
          </p:cNvPr>
          <p:cNvSpPr/>
          <p:nvPr/>
        </p:nvSpPr>
        <p:spPr>
          <a:xfrm>
            <a:off x="3095956" y="2885810"/>
            <a:ext cx="816879" cy="663122"/>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コネクタ 44">
            <a:extLst>
              <a:ext uri="{FF2B5EF4-FFF2-40B4-BE49-F238E27FC236}">
                <a16:creationId xmlns:a16="http://schemas.microsoft.com/office/drawing/2014/main" id="{60B05A62-7CE0-493F-9350-0B3BEA9236D8}"/>
              </a:ext>
            </a:extLst>
          </p:cNvPr>
          <p:cNvCxnSpPr>
            <a:cxnSpLocks/>
          </p:cNvCxnSpPr>
          <p:nvPr/>
        </p:nvCxnSpPr>
        <p:spPr>
          <a:xfrm>
            <a:off x="3907895" y="3292956"/>
            <a:ext cx="96216" cy="0"/>
          </a:xfrm>
          <a:prstGeom prst="line">
            <a:avLst/>
          </a:prstGeom>
          <a:ln w="15875">
            <a:solidFill>
              <a:srgbClr val="FF9900"/>
            </a:solidFill>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5DAC47F5-25C0-419A-A5A7-13FEB0C7A075}"/>
              </a:ext>
            </a:extLst>
          </p:cNvPr>
          <p:cNvPicPr>
            <a:picLocks noChangeAspect="1"/>
          </p:cNvPicPr>
          <p:nvPr/>
        </p:nvPicPr>
        <p:blipFill rotWithShape="1">
          <a:blip r:embed="rId8"/>
          <a:srcRect l="10663" t="9801" r="17363" b="18364"/>
          <a:stretch/>
        </p:blipFill>
        <p:spPr>
          <a:xfrm>
            <a:off x="4070996" y="3078003"/>
            <a:ext cx="2427562" cy="1798194"/>
          </a:xfrm>
          <a:prstGeom prst="rect">
            <a:avLst/>
          </a:prstGeom>
        </p:spPr>
      </p:pic>
      <p:pic>
        <p:nvPicPr>
          <p:cNvPr id="54" name="図 53">
            <a:extLst>
              <a:ext uri="{FF2B5EF4-FFF2-40B4-BE49-F238E27FC236}">
                <a16:creationId xmlns:a16="http://schemas.microsoft.com/office/drawing/2014/main" id="{1D907759-90C1-4739-BFCC-B3EC0EAB7BC1}"/>
              </a:ext>
            </a:extLst>
          </p:cNvPr>
          <p:cNvPicPr>
            <a:picLocks noChangeAspect="1"/>
          </p:cNvPicPr>
          <p:nvPr/>
        </p:nvPicPr>
        <p:blipFill>
          <a:blip r:embed="rId9"/>
          <a:stretch>
            <a:fillRect/>
          </a:stretch>
        </p:blipFill>
        <p:spPr>
          <a:xfrm>
            <a:off x="6624795" y="3078003"/>
            <a:ext cx="2394503" cy="1805305"/>
          </a:xfrm>
          <a:prstGeom prst="rect">
            <a:avLst/>
          </a:prstGeom>
          <a:ln>
            <a:noFill/>
          </a:ln>
        </p:spPr>
      </p:pic>
      <p:sp>
        <p:nvSpPr>
          <p:cNvPr id="46" name="四角形: 角を丸くする 45">
            <a:extLst>
              <a:ext uri="{FF2B5EF4-FFF2-40B4-BE49-F238E27FC236}">
                <a16:creationId xmlns:a16="http://schemas.microsoft.com/office/drawing/2014/main" id="{9EAE9045-1755-4308-B9CE-32EBD05592E0}"/>
              </a:ext>
            </a:extLst>
          </p:cNvPr>
          <p:cNvSpPr/>
          <p:nvPr/>
        </p:nvSpPr>
        <p:spPr>
          <a:xfrm>
            <a:off x="475161" y="2215223"/>
            <a:ext cx="832946" cy="663122"/>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コネクタ 46">
            <a:extLst>
              <a:ext uri="{FF2B5EF4-FFF2-40B4-BE49-F238E27FC236}">
                <a16:creationId xmlns:a16="http://schemas.microsoft.com/office/drawing/2014/main" id="{C50FDFCF-796F-4C21-A612-C23A93F389D8}"/>
              </a:ext>
            </a:extLst>
          </p:cNvPr>
          <p:cNvCxnSpPr>
            <a:cxnSpLocks/>
          </p:cNvCxnSpPr>
          <p:nvPr/>
        </p:nvCxnSpPr>
        <p:spPr>
          <a:xfrm>
            <a:off x="632498" y="2878345"/>
            <a:ext cx="0" cy="688949"/>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8" name="図 47">
            <a:extLst>
              <a:ext uri="{FF2B5EF4-FFF2-40B4-BE49-F238E27FC236}">
                <a16:creationId xmlns:a16="http://schemas.microsoft.com/office/drawing/2014/main" id="{2B401D9E-7575-44AF-9290-091E4BB70838}"/>
              </a:ext>
            </a:extLst>
          </p:cNvPr>
          <p:cNvPicPr>
            <a:picLocks noChangeAspect="1"/>
          </p:cNvPicPr>
          <p:nvPr/>
        </p:nvPicPr>
        <p:blipFill>
          <a:blip r:embed="rId10"/>
          <a:stretch>
            <a:fillRect/>
          </a:stretch>
        </p:blipFill>
        <p:spPr>
          <a:xfrm>
            <a:off x="1208688" y="5071098"/>
            <a:ext cx="2494320" cy="1726836"/>
          </a:xfrm>
          <a:prstGeom prst="rect">
            <a:avLst/>
          </a:prstGeom>
          <a:ln>
            <a:solidFill>
              <a:schemeClr val="bg1"/>
            </a:solidFill>
          </a:ln>
        </p:spPr>
      </p:pic>
      <p:sp>
        <p:nvSpPr>
          <p:cNvPr id="59" name="四角形: 角を丸くする 58">
            <a:extLst>
              <a:ext uri="{FF2B5EF4-FFF2-40B4-BE49-F238E27FC236}">
                <a16:creationId xmlns:a16="http://schemas.microsoft.com/office/drawing/2014/main" id="{2035AB51-F34F-44EA-B231-83260A5AEA91}"/>
              </a:ext>
            </a:extLst>
          </p:cNvPr>
          <p:cNvSpPr/>
          <p:nvPr/>
        </p:nvSpPr>
        <p:spPr>
          <a:xfrm>
            <a:off x="3992522" y="1070067"/>
            <a:ext cx="5115982" cy="1876976"/>
          </a:xfrm>
          <a:prstGeom prst="roundRect">
            <a:avLst>
              <a:gd name="adj" fmla="val 4136"/>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四角形: 角を丸くする 59">
            <a:extLst>
              <a:ext uri="{FF2B5EF4-FFF2-40B4-BE49-F238E27FC236}">
                <a16:creationId xmlns:a16="http://schemas.microsoft.com/office/drawing/2014/main" id="{A9B7E616-7D4F-4853-8558-2F0D5056C2FF}"/>
              </a:ext>
            </a:extLst>
          </p:cNvPr>
          <p:cNvSpPr/>
          <p:nvPr/>
        </p:nvSpPr>
        <p:spPr>
          <a:xfrm>
            <a:off x="4007797" y="3035474"/>
            <a:ext cx="5100708" cy="1907705"/>
          </a:xfrm>
          <a:prstGeom prst="roundRect">
            <a:avLst>
              <a:gd name="adj" fmla="val 4151"/>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四角形: 角を丸くする 60">
            <a:extLst>
              <a:ext uri="{FF2B5EF4-FFF2-40B4-BE49-F238E27FC236}">
                <a16:creationId xmlns:a16="http://schemas.microsoft.com/office/drawing/2014/main" id="{E00AA631-F845-4E72-9AEA-1E24CE23C803}"/>
              </a:ext>
            </a:extLst>
          </p:cNvPr>
          <p:cNvSpPr/>
          <p:nvPr/>
        </p:nvSpPr>
        <p:spPr>
          <a:xfrm>
            <a:off x="38276" y="3596431"/>
            <a:ext cx="3744049" cy="3231984"/>
          </a:xfrm>
          <a:prstGeom prst="roundRect">
            <a:avLst>
              <a:gd name="adj" fmla="val 472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角丸四角形 111">
            <a:extLst>
              <a:ext uri="{FF2B5EF4-FFF2-40B4-BE49-F238E27FC236}">
                <a16:creationId xmlns:a16="http://schemas.microsoft.com/office/drawing/2014/main" id="{849AF681-716B-422B-9B5B-24B3F8CF62D1}"/>
              </a:ext>
            </a:extLst>
          </p:cNvPr>
          <p:cNvSpPr/>
          <p:nvPr/>
        </p:nvSpPr>
        <p:spPr>
          <a:xfrm>
            <a:off x="4030842" y="1113877"/>
            <a:ext cx="2214365" cy="22232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落差工直下における被災事例</a:t>
            </a:r>
            <a:endPar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111">
            <a:extLst>
              <a:ext uri="{FF2B5EF4-FFF2-40B4-BE49-F238E27FC236}">
                <a16:creationId xmlns:a16="http://schemas.microsoft.com/office/drawing/2014/main" id="{5D6AB82A-94D3-4E14-A1F9-D72680F3E27C}"/>
              </a:ext>
            </a:extLst>
          </p:cNvPr>
          <p:cNvSpPr/>
          <p:nvPr/>
        </p:nvSpPr>
        <p:spPr>
          <a:xfrm>
            <a:off x="4014912" y="3078303"/>
            <a:ext cx="2585724" cy="22232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河川法線の水衝部における被災事例</a:t>
            </a:r>
            <a:endPar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角丸四角形 111">
            <a:extLst>
              <a:ext uri="{FF2B5EF4-FFF2-40B4-BE49-F238E27FC236}">
                <a16:creationId xmlns:a16="http://schemas.microsoft.com/office/drawing/2014/main" id="{8D2C6FFB-6DC6-4129-9E2D-7FF11665B111}"/>
              </a:ext>
            </a:extLst>
          </p:cNvPr>
          <p:cNvSpPr/>
          <p:nvPr/>
        </p:nvSpPr>
        <p:spPr>
          <a:xfrm>
            <a:off x="51911" y="3624955"/>
            <a:ext cx="2585724" cy="22232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砂州の固着化による深掘れ箇所での被災事例</a:t>
            </a:r>
            <a:endParaRPr lang="en-US" altLang="ja-JP" sz="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83201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111">
            <a:extLst>
              <a:ext uri="{FF2B5EF4-FFF2-40B4-BE49-F238E27FC236}">
                <a16:creationId xmlns:a16="http://schemas.microsoft.com/office/drawing/2014/main" id="{FBFD0F60-8196-4F93-93D3-5B49E76B7600}"/>
              </a:ext>
            </a:extLst>
          </p:cNvPr>
          <p:cNvSpPr/>
          <p:nvPr/>
        </p:nvSpPr>
        <p:spPr>
          <a:xfrm>
            <a:off x="-126531" y="908720"/>
            <a:ext cx="6411183" cy="46166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河床洗掘により被災した箇所において河床低下対策を実施した事例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97344" y="539388"/>
            <a:ext cx="2530439"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①堤防・護岸等</a:t>
            </a:r>
          </a:p>
        </p:txBody>
      </p:sp>
      <p:sp>
        <p:nvSpPr>
          <p:cNvPr id="9" name="スライド番号プレースホルダー 17">
            <a:extLst>
              <a:ext uri="{FF2B5EF4-FFF2-40B4-BE49-F238E27FC236}">
                <a16:creationId xmlns:a16="http://schemas.microsoft.com/office/drawing/2014/main" id="{D49024AA-E4FC-48FD-B256-B409B1C5357E}"/>
              </a:ext>
            </a:extLst>
          </p:cNvPr>
          <p:cNvSpPr txBox="1">
            <a:spLocks/>
          </p:cNvSpPr>
          <p:nvPr/>
        </p:nvSpPr>
        <p:spPr>
          <a:xfrm>
            <a:off x="8532440" y="6489782"/>
            <a:ext cx="615166"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a:t>
            </a:fld>
            <a:endParaRPr lang="ja-JP" altLang="en-US" dirty="0"/>
          </a:p>
        </p:txBody>
      </p:sp>
      <p:grpSp>
        <p:nvGrpSpPr>
          <p:cNvPr id="33" name="グループ化 32">
            <a:extLst>
              <a:ext uri="{FF2B5EF4-FFF2-40B4-BE49-F238E27FC236}">
                <a16:creationId xmlns:a16="http://schemas.microsoft.com/office/drawing/2014/main" id="{981DBC92-2981-4C52-99B5-04B6B00D062D}"/>
              </a:ext>
            </a:extLst>
          </p:cNvPr>
          <p:cNvGrpSpPr/>
          <p:nvPr/>
        </p:nvGrpSpPr>
        <p:grpSpPr>
          <a:xfrm>
            <a:off x="179512" y="1370742"/>
            <a:ext cx="2904557" cy="2178417"/>
            <a:chOff x="207117" y="1516370"/>
            <a:chExt cx="4979831" cy="3734873"/>
          </a:xfrm>
        </p:grpSpPr>
        <p:pic>
          <p:nvPicPr>
            <p:cNvPr id="34" name="図 33">
              <a:extLst>
                <a:ext uri="{FF2B5EF4-FFF2-40B4-BE49-F238E27FC236}">
                  <a16:creationId xmlns:a16="http://schemas.microsoft.com/office/drawing/2014/main" id="{2FEA7E2A-BCB4-4D72-8E16-9D89188B7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117" y="1516370"/>
              <a:ext cx="4979831" cy="3734873"/>
            </a:xfrm>
            <a:prstGeom prst="rect">
              <a:avLst/>
            </a:prstGeom>
          </p:spPr>
        </p:pic>
        <p:cxnSp>
          <p:nvCxnSpPr>
            <p:cNvPr id="35" name="直線矢印コネクタ 34">
              <a:extLst>
                <a:ext uri="{FF2B5EF4-FFF2-40B4-BE49-F238E27FC236}">
                  <a16:creationId xmlns:a16="http://schemas.microsoft.com/office/drawing/2014/main" id="{340886A1-4DAD-4E03-822F-253CB8FCD963}"/>
                </a:ext>
              </a:extLst>
            </p:cNvPr>
            <p:cNvCxnSpPr>
              <a:cxnSpLocks/>
            </p:cNvCxnSpPr>
            <p:nvPr/>
          </p:nvCxnSpPr>
          <p:spPr>
            <a:xfrm>
              <a:off x="1362563" y="4222057"/>
              <a:ext cx="981594" cy="559129"/>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58FC5E09-ED4A-4AFA-B237-0E3E9DE01653}"/>
              </a:ext>
            </a:extLst>
          </p:cNvPr>
          <p:cNvGrpSpPr/>
          <p:nvPr/>
        </p:nvGrpSpPr>
        <p:grpSpPr>
          <a:xfrm>
            <a:off x="3375629" y="1360581"/>
            <a:ext cx="2909024" cy="2178418"/>
            <a:chOff x="6843395" y="1586564"/>
            <a:chExt cx="4929946" cy="3691780"/>
          </a:xfrm>
        </p:grpSpPr>
        <p:pic>
          <p:nvPicPr>
            <p:cNvPr id="37" name="図 36">
              <a:extLst>
                <a:ext uri="{FF2B5EF4-FFF2-40B4-BE49-F238E27FC236}">
                  <a16:creationId xmlns:a16="http://schemas.microsoft.com/office/drawing/2014/main" id="{4BB74484-92F1-4FDD-B9E6-672A235A4C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3395" y="1586564"/>
              <a:ext cx="4929946" cy="3691780"/>
            </a:xfrm>
            <a:prstGeom prst="rect">
              <a:avLst/>
            </a:prstGeom>
          </p:spPr>
        </p:pic>
        <p:cxnSp>
          <p:nvCxnSpPr>
            <p:cNvPr id="38" name="直線矢印コネクタ 37">
              <a:extLst>
                <a:ext uri="{FF2B5EF4-FFF2-40B4-BE49-F238E27FC236}">
                  <a16:creationId xmlns:a16="http://schemas.microsoft.com/office/drawing/2014/main" id="{702A9F99-16CB-436A-9112-459603F59067}"/>
                </a:ext>
              </a:extLst>
            </p:cNvPr>
            <p:cNvCxnSpPr/>
            <p:nvPr/>
          </p:nvCxnSpPr>
          <p:spPr>
            <a:xfrm>
              <a:off x="8172496" y="4068992"/>
              <a:ext cx="669970" cy="537048"/>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Freeform 77">
            <a:extLst>
              <a:ext uri="{FF2B5EF4-FFF2-40B4-BE49-F238E27FC236}">
                <a16:creationId xmlns:a16="http://schemas.microsoft.com/office/drawing/2014/main" id="{46BAA4C9-8766-4091-B95E-109E912A055F}"/>
              </a:ext>
            </a:extLst>
          </p:cNvPr>
          <p:cNvSpPr>
            <a:spLocks/>
          </p:cNvSpPr>
          <p:nvPr/>
        </p:nvSpPr>
        <p:spPr bwMode="auto">
          <a:xfrm>
            <a:off x="3170904" y="2002850"/>
            <a:ext cx="155187" cy="914199"/>
          </a:xfrm>
          <a:custGeom>
            <a:avLst/>
            <a:gdLst>
              <a:gd name="T0" fmla="*/ 0 w 31"/>
              <a:gd name="T1" fmla="*/ 230 h 230"/>
              <a:gd name="T2" fmla="*/ 31 w 31"/>
              <a:gd name="T3" fmla="*/ 115 h 230"/>
              <a:gd name="T4" fmla="*/ 0 w 31"/>
              <a:gd name="T5" fmla="*/ 0 h 230"/>
              <a:gd name="T6" fmla="*/ 0 w 31"/>
              <a:gd name="T7" fmla="*/ 230 h 230"/>
            </a:gdLst>
            <a:ahLst/>
            <a:cxnLst>
              <a:cxn ang="0">
                <a:pos x="T0" y="T1"/>
              </a:cxn>
              <a:cxn ang="0">
                <a:pos x="T2" y="T3"/>
              </a:cxn>
              <a:cxn ang="0">
                <a:pos x="T4" y="T5"/>
              </a:cxn>
              <a:cxn ang="0">
                <a:pos x="T6" y="T7"/>
              </a:cxn>
            </a:cxnLst>
            <a:rect l="0" t="0" r="r" b="b"/>
            <a:pathLst>
              <a:path w="31" h="230">
                <a:moveTo>
                  <a:pt x="0" y="230"/>
                </a:moveTo>
                <a:lnTo>
                  <a:pt x="31" y="115"/>
                </a:lnTo>
                <a:lnTo>
                  <a:pt x="0" y="0"/>
                </a:lnTo>
                <a:lnTo>
                  <a:pt x="0" y="230"/>
                </a:lnTo>
                <a:close/>
              </a:path>
            </a:pathLst>
          </a:custGeom>
          <a:solidFill>
            <a:srgbClr val="FF0000"/>
          </a:solidFill>
          <a:ln w="3175"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44" name="角丸四角形 111">
            <a:extLst>
              <a:ext uri="{FF2B5EF4-FFF2-40B4-BE49-F238E27FC236}">
                <a16:creationId xmlns:a16="http://schemas.microsoft.com/office/drawing/2014/main" id="{4ACB1941-CA7B-4054-A548-A2DED3A090CF}"/>
              </a:ext>
            </a:extLst>
          </p:cNvPr>
          <p:cNvSpPr/>
          <p:nvPr/>
        </p:nvSpPr>
        <p:spPr>
          <a:xfrm>
            <a:off x="3390111" y="3138971"/>
            <a:ext cx="3076402" cy="37458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災害復旧に合わせて</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河床低下対策（根固工）を実施</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a:extLst>
              <a:ext uri="{FF2B5EF4-FFF2-40B4-BE49-F238E27FC236}">
                <a16:creationId xmlns:a16="http://schemas.microsoft.com/office/drawing/2014/main" id="{6353BDDB-C1B2-48EA-8B94-039202B27A56}"/>
              </a:ext>
            </a:extLst>
          </p:cNvPr>
          <p:cNvSpPr txBox="1"/>
          <p:nvPr/>
        </p:nvSpPr>
        <p:spPr>
          <a:xfrm>
            <a:off x="0" y="-11854"/>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参考</a:t>
            </a:r>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 施設の更新フロー</a:t>
            </a:r>
            <a:endParaRPr kumimoji="1" lang="ja-JP" altLang="en-US" sz="2400" dirty="0">
              <a:latin typeface="Meiryo UI" pitchFamily="50" charset="-128"/>
              <a:ea typeface="Meiryo UI" pitchFamily="50" charset="-128"/>
              <a:cs typeface="Meiryo UI" pitchFamily="50" charset="-128"/>
            </a:endParaRPr>
          </a:p>
        </p:txBody>
      </p:sp>
      <p:sp>
        <p:nvSpPr>
          <p:cNvPr id="32" name="角丸四角形 111">
            <a:extLst>
              <a:ext uri="{FF2B5EF4-FFF2-40B4-BE49-F238E27FC236}">
                <a16:creationId xmlns:a16="http://schemas.microsoft.com/office/drawing/2014/main" id="{738F21C8-4AF5-4CEC-A426-9EA2312923D6}"/>
              </a:ext>
            </a:extLst>
          </p:cNvPr>
          <p:cNvSpPr/>
          <p:nvPr/>
        </p:nvSpPr>
        <p:spPr>
          <a:xfrm>
            <a:off x="-77505" y="3802146"/>
            <a:ext cx="3076402" cy="41566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河床低下対策工事の事例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図 41">
            <a:extLst>
              <a:ext uri="{FF2B5EF4-FFF2-40B4-BE49-F238E27FC236}">
                <a16:creationId xmlns:a16="http://schemas.microsoft.com/office/drawing/2014/main" id="{3D6D2EA0-6720-40EA-8EFD-496E06DBC7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60" r="4269" b="15226"/>
          <a:stretch/>
        </p:blipFill>
        <p:spPr bwMode="auto">
          <a:xfrm>
            <a:off x="191485" y="4227721"/>
            <a:ext cx="2904557" cy="214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F4F94851-8431-4E27-9491-C6D29E79A0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536"/>
          <a:stretch/>
        </p:blipFill>
        <p:spPr>
          <a:xfrm>
            <a:off x="3400516" y="4227721"/>
            <a:ext cx="2904557" cy="2144958"/>
          </a:xfrm>
          <a:prstGeom prst="rect">
            <a:avLst/>
          </a:prstGeom>
        </p:spPr>
      </p:pic>
      <p:pic>
        <p:nvPicPr>
          <p:cNvPr id="3" name="図 2">
            <a:extLst>
              <a:ext uri="{FF2B5EF4-FFF2-40B4-BE49-F238E27FC236}">
                <a16:creationId xmlns:a16="http://schemas.microsoft.com/office/drawing/2014/main" id="{8AB4AA4E-1950-4D46-A22D-351EE40D3C7B}"/>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30"/>
          <a:stretch/>
        </p:blipFill>
        <p:spPr>
          <a:xfrm>
            <a:off x="6497893" y="1380974"/>
            <a:ext cx="2547131" cy="1717785"/>
          </a:xfrm>
          <a:prstGeom prst="rect">
            <a:avLst/>
          </a:prstGeom>
          <a:ln>
            <a:solidFill>
              <a:schemeClr val="tx1"/>
            </a:solidFill>
          </a:ln>
        </p:spPr>
      </p:pic>
      <p:sp>
        <p:nvSpPr>
          <p:cNvPr id="119" name="角丸四角形 111">
            <a:extLst>
              <a:ext uri="{FF2B5EF4-FFF2-40B4-BE49-F238E27FC236}">
                <a16:creationId xmlns:a16="http://schemas.microsoft.com/office/drawing/2014/main" id="{EA7391C2-8E34-442A-8971-7E7042BCFD88}"/>
              </a:ext>
            </a:extLst>
          </p:cNvPr>
          <p:cNvSpPr/>
          <p:nvPr/>
        </p:nvSpPr>
        <p:spPr>
          <a:xfrm>
            <a:off x="6369373" y="1010702"/>
            <a:ext cx="2786007" cy="46166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＜河床洗掘による護岸の崩壊メカニズム＞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1" name="角丸四角形 111">
            <a:extLst>
              <a:ext uri="{FF2B5EF4-FFF2-40B4-BE49-F238E27FC236}">
                <a16:creationId xmlns:a16="http://schemas.microsoft.com/office/drawing/2014/main" id="{47B3BD95-3837-4719-B5E1-618A5B528B1B}"/>
              </a:ext>
            </a:extLst>
          </p:cNvPr>
          <p:cNvSpPr/>
          <p:nvPr/>
        </p:nvSpPr>
        <p:spPr>
          <a:xfrm>
            <a:off x="6469272" y="3146723"/>
            <a:ext cx="2575751" cy="78160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○護岸基礎周辺の河床の局所洗堀に</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より、基礎部に空洞が発生し、護岸裏</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の土砂が流出し護岸が被災</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Freeform 77">
            <a:extLst>
              <a:ext uri="{FF2B5EF4-FFF2-40B4-BE49-F238E27FC236}">
                <a16:creationId xmlns:a16="http://schemas.microsoft.com/office/drawing/2014/main" id="{215AEC7D-8D90-43DB-AC42-BD58AF54BC5F}"/>
              </a:ext>
            </a:extLst>
          </p:cNvPr>
          <p:cNvSpPr>
            <a:spLocks/>
          </p:cNvSpPr>
          <p:nvPr/>
        </p:nvSpPr>
        <p:spPr bwMode="auto">
          <a:xfrm>
            <a:off x="3174717" y="4789631"/>
            <a:ext cx="155187" cy="914199"/>
          </a:xfrm>
          <a:custGeom>
            <a:avLst/>
            <a:gdLst>
              <a:gd name="T0" fmla="*/ 0 w 31"/>
              <a:gd name="T1" fmla="*/ 230 h 230"/>
              <a:gd name="T2" fmla="*/ 31 w 31"/>
              <a:gd name="T3" fmla="*/ 115 h 230"/>
              <a:gd name="T4" fmla="*/ 0 w 31"/>
              <a:gd name="T5" fmla="*/ 0 h 230"/>
              <a:gd name="T6" fmla="*/ 0 w 31"/>
              <a:gd name="T7" fmla="*/ 230 h 230"/>
            </a:gdLst>
            <a:ahLst/>
            <a:cxnLst>
              <a:cxn ang="0">
                <a:pos x="T0" y="T1"/>
              </a:cxn>
              <a:cxn ang="0">
                <a:pos x="T2" y="T3"/>
              </a:cxn>
              <a:cxn ang="0">
                <a:pos x="T4" y="T5"/>
              </a:cxn>
              <a:cxn ang="0">
                <a:pos x="T6" y="T7"/>
              </a:cxn>
            </a:cxnLst>
            <a:rect l="0" t="0" r="r" b="b"/>
            <a:pathLst>
              <a:path w="31" h="230">
                <a:moveTo>
                  <a:pt x="0" y="230"/>
                </a:moveTo>
                <a:lnTo>
                  <a:pt x="31" y="115"/>
                </a:lnTo>
                <a:lnTo>
                  <a:pt x="0" y="0"/>
                </a:lnTo>
                <a:lnTo>
                  <a:pt x="0" y="230"/>
                </a:lnTo>
                <a:close/>
              </a:path>
            </a:pathLst>
          </a:custGeom>
          <a:solidFill>
            <a:srgbClr val="FF0000"/>
          </a:solidFill>
          <a:ln w="3175"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cxnSp>
        <p:nvCxnSpPr>
          <p:cNvPr id="124" name="直線矢印コネクタ 123">
            <a:extLst>
              <a:ext uri="{FF2B5EF4-FFF2-40B4-BE49-F238E27FC236}">
                <a16:creationId xmlns:a16="http://schemas.microsoft.com/office/drawing/2014/main" id="{CA8AAAE9-5E6C-48F5-B26F-067E5F1CA679}"/>
              </a:ext>
            </a:extLst>
          </p:cNvPr>
          <p:cNvCxnSpPr>
            <a:cxnSpLocks/>
          </p:cNvCxnSpPr>
          <p:nvPr/>
        </p:nvCxnSpPr>
        <p:spPr>
          <a:xfrm flipH="1" flipV="1">
            <a:off x="1525050" y="4636122"/>
            <a:ext cx="396639" cy="424736"/>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矢印コネクタ 124">
            <a:extLst>
              <a:ext uri="{FF2B5EF4-FFF2-40B4-BE49-F238E27FC236}">
                <a16:creationId xmlns:a16="http://schemas.microsoft.com/office/drawing/2014/main" id="{DA5C9647-7C18-4C62-8DAC-0377C4D2D769}"/>
              </a:ext>
            </a:extLst>
          </p:cNvPr>
          <p:cNvCxnSpPr>
            <a:cxnSpLocks/>
          </p:cNvCxnSpPr>
          <p:nvPr/>
        </p:nvCxnSpPr>
        <p:spPr>
          <a:xfrm flipH="1" flipV="1">
            <a:off x="4957846" y="5338149"/>
            <a:ext cx="447586" cy="360714"/>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26" name="角丸四角形 111">
            <a:extLst>
              <a:ext uri="{FF2B5EF4-FFF2-40B4-BE49-F238E27FC236}">
                <a16:creationId xmlns:a16="http://schemas.microsoft.com/office/drawing/2014/main" id="{481096EB-F089-4A9E-A9CA-6F89806BF142}"/>
              </a:ext>
            </a:extLst>
          </p:cNvPr>
          <p:cNvSpPr/>
          <p:nvPr/>
        </p:nvSpPr>
        <p:spPr>
          <a:xfrm>
            <a:off x="171165" y="6433847"/>
            <a:ext cx="6078043" cy="32287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○護岸基礎周辺の河床の低下が進行した箇所において、根固工による河床低下対策を実施</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8" name="角丸四角形 111">
            <a:extLst>
              <a:ext uri="{FF2B5EF4-FFF2-40B4-BE49-F238E27FC236}">
                <a16:creationId xmlns:a16="http://schemas.microsoft.com/office/drawing/2014/main" id="{C2B86412-21CD-42D4-8CFB-5B89DEB4811B}"/>
              </a:ext>
            </a:extLst>
          </p:cNvPr>
          <p:cNvSpPr/>
          <p:nvPr/>
        </p:nvSpPr>
        <p:spPr>
          <a:xfrm>
            <a:off x="6660025" y="3952292"/>
            <a:ext cx="2113666" cy="3064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＜河床低下対策の例＞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5" name="グループ化 54">
            <a:extLst>
              <a:ext uri="{FF2B5EF4-FFF2-40B4-BE49-F238E27FC236}">
                <a16:creationId xmlns:a16="http://schemas.microsoft.com/office/drawing/2014/main" id="{7D58513B-9D0A-4019-8E66-5D24A65EBA8C}"/>
              </a:ext>
            </a:extLst>
          </p:cNvPr>
          <p:cNvGrpSpPr/>
          <p:nvPr/>
        </p:nvGrpSpPr>
        <p:grpSpPr>
          <a:xfrm>
            <a:off x="6623845" y="4217808"/>
            <a:ext cx="2394883" cy="1239378"/>
            <a:chOff x="6623845" y="4289368"/>
            <a:chExt cx="2394883" cy="1239378"/>
          </a:xfrm>
        </p:grpSpPr>
        <p:grpSp>
          <p:nvGrpSpPr>
            <p:cNvPr id="54" name="グループ化 53">
              <a:extLst>
                <a:ext uri="{FF2B5EF4-FFF2-40B4-BE49-F238E27FC236}">
                  <a16:creationId xmlns:a16="http://schemas.microsoft.com/office/drawing/2014/main" id="{E09C2C79-F6CA-488E-AA56-8C092D7F46F0}"/>
                </a:ext>
              </a:extLst>
            </p:cNvPr>
            <p:cNvGrpSpPr/>
            <p:nvPr/>
          </p:nvGrpSpPr>
          <p:grpSpPr>
            <a:xfrm>
              <a:off x="6623845" y="4298448"/>
              <a:ext cx="2145217" cy="1230298"/>
              <a:chOff x="6623845" y="4298448"/>
              <a:chExt cx="2145217" cy="1230298"/>
            </a:xfrm>
          </p:grpSpPr>
          <p:grpSp>
            <p:nvGrpSpPr>
              <p:cNvPr id="30" name="グループ化 29">
                <a:extLst>
                  <a:ext uri="{FF2B5EF4-FFF2-40B4-BE49-F238E27FC236}">
                    <a16:creationId xmlns:a16="http://schemas.microsoft.com/office/drawing/2014/main" id="{7904BBEE-60CC-4CEF-B0F0-48966739404E}"/>
                  </a:ext>
                </a:extLst>
              </p:cNvPr>
              <p:cNvGrpSpPr/>
              <p:nvPr/>
            </p:nvGrpSpPr>
            <p:grpSpPr>
              <a:xfrm>
                <a:off x="6623845" y="4298448"/>
                <a:ext cx="2145217" cy="1230298"/>
                <a:chOff x="6804248" y="4248333"/>
                <a:chExt cx="2144578" cy="1229932"/>
              </a:xfrm>
            </p:grpSpPr>
            <p:grpSp>
              <p:nvGrpSpPr>
                <p:cNvPr id="27" name="グループ化 26">
                  <a:extLst>
                    <a:ext uri="{FF2B5EF4-FFF2-40B4-BE49-F238E27FC236}">
                      <a16:creationId xmlns:a16="http://schemas.microsoft.com/office/drawing/2014/main" id="{B3EB3C60-4AD0-4F49-8892-DAB7F279FE38}"/>
                    </a:ext>
                  </a:extLst>
                </p:cNvPr>
                <p:cNvGrpSpPr/>
                <p:nvPr/>
              </p:nvGrpSpPr>
              <p:grpSpPr>
                <a:xfrm>
                  <a:off x="6804248" y="4248333"/>
                  <a:ext cx="2144578" cy="1229932"/>
                  <a:chOff x="6804248" y="4248333"/>
                  <a:chExt cx="2144578" cy="1229932"/>
                </a:xfrm>
              </p:grpSpPr>
              <p:pic>
                <p:nvPicPr>
                  <p:cNvPr id="19" name="図 18">
                    <a:extLst>
                      <a:ext uri="{FF2B5EF4-FFF2-40B4-BE49-F238E27FC236}">
                        <a16:creationId xmlns:a16="http://schemas.microsoft.com/office/drawing/2014/main" id="{CD1ECFB4-F762-448E-A491-32786BA4E09A}"/>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Lst>
                  </a:blip>
                  <a:srcRect l="15164" r="3147"/>
                  <a:stretch/>
                </p:blipFill>
                <p:spPr>
                  <a:xfrm>
                    <a:off x="6962762" y="4248333"/>
                    <a:ext cx="1986064" cy="1229932"/>
                  </a:xfrm>
                  <a:prstGeom prst="rect">
                    <a:avLst/>
                  </a:prstGeom>
                </p:spPr>
              </p:pic>
              <p:sp>
                <p:nvSpPr>
                  <p:cNvPr id="20" name="正方形/長方形 19">
                    <a:extLst>
                      <a:ext uri="{FF2B5EF4-FFF2-40B4-BE49-F238E27FC236}">
                        <a16:creationId xmlns:a16="http://schemas.microsoft.com/office/drawing/2014/main" id="{979CF0E0-56FA-4F40-ABCD-7672163C123C}"/>
                      </a:ext>
                    </a:extLst>
                  </p:cNvPr>
                  <p:cNvSpPr/>
                  <p:nvPr/>
                </p:nvSpPr>
                <p:spPr>
                  <a:xfrm>
                    <a:off x="7524328" y="4849964"/>
                    <a:ext cx="216024" cy="77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正方形/長方形 129">
                    <a:extLst>
                      <a:ext uri="{FF2B5EF4-FFF2-40B4-BE49-F238E27FC236}">
                        <a16:creationId xmlns:a16="http://schemas.microsoft.com/office/drawing/2014/main" id="{872C6B76-87D1-477D-B4E5-89A2DC6D1C99}"/>
                      </a:ext>
                    </a:extLst>
                  </p:cNvPr>
                  <p:cNvSpPr/>
                  <p:nvPr/>
                </p:nvSpPr>
                <p:spPr>
                  <a:xfrm>
                    <a:off x="8033178" y="4850229"/>
                    <a:ext cx="150652" cy="77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正方形/長方形 130">
                    <a:extLst>
                      <a:ext uri="{FF2B5EF4-FFF2-40B4-BE49-F238E27FC236}">
                        <a16:creationId xmlns:a16="http://schemas.microsoft.com/office/drawing/2014/main" id="{8107593A-95B7-4762-BC0D-1215E2017484}"/>
                      </a:ext>
                    </a:extLst>
                  </p:cNvPr>
                  <p:cNvSpPr/>
                  <p:nvPr/>
                </p:nvSpPr>
                <p:spPr>
                  <a:xfrm>
                    <a:off x="6804248" y="4559178"/>
                    <a:ext cx="1436349" cy="397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2" name="正方形/長方形 131">
                    <a:extLst>
                      <a:ext uri="{FF2B5EF4-FFF2-40B4-BE49-F238E27FC236}">
                        <a16:creationId xmlns:a16="http://schemas.microsoft.com/office/drawing/2014/main" id="{BF9F6AB3-6FDE-46AA-B3B8-5D0ACE0B8D94}"/>
                      </a:ext>
                    </a:extLst>
                  </p:cNvPr>
                  <p:cNvSpPr/>
                  <p:nvPr/>
                </p:nvSpPr>
                <p:spPr>
                  <a:xfrm>
                    <a:off x="6990602" y="4843951"/>
                    <a:ext cx="45719"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a:extLst>
                      <a:ext uri="{FF2B5EF4-FFF2-40B4-BE49-F238E27FC236}">
                        <a16:creationId xmlns:a16="http://schemas.microsoft.com/office/drawing/2014/main" id="{AF6A0D82-1E6B-4EFA-8E46-A53646912F86}"/>
                      </a:ext>
                    </a:extLst>
                  </p:cNvPr>
                  <p:cNvSpPr/>
                  <p:nvPr/>
                </p:nvSpPr>
                <p:spPr>
                  <a:xfrm>
                    <a:off x="7989111" y="4843410"/>
                    <a:ext cx="45719"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正方形/長方形 133">
                    <a:extLst>
                      <a:ext uri="{FF2B5EF4-FFF2-40B4-BE49-F238E27FC236}">
                        <a16:creationId xmlns:a16="http://schemas.microsoft.com/office/drawing/2014/main" id="{20A404D0-A3ED-47D4-BE98-F84F9E96D8DD}"/>
                      </a:ext>
                    </a:extLst>
                  </p:cNvPr>
                  <p:cNvSpPr/>
                  <p:nvPr/>
                </p:nvSpPr>
                <p:spPr>
                  <a:xfrm>
                    <a:off x="8164330" y="4821892"/>
                    <a:ext cx="45719"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正方形/長方形 134">
                    <a:extLst>
                      <a:ext uri="{FF2B5EF4-FFF2-40B4-BE49-F238E27FC236}">
                        <a16:creationId xmlns:a16="http://schemas.microsoft.com/office/drawing/2014/main" id="{871CE5BB-965A-428F-AEB8-307A96EF3CFA}"/>
                      </a:ext>
                    </a:extLst>
                  </p:cNvPr>
                  <p:cNvSpPr/>
                  <p:nvPr/>
                </p:nvSpPr>
                <p:spPr>
                  <a:xfrm rot="1487467">
                    <a:off x="8202497" y="4843880"/>
                    <a:ext cx="45719"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正方形/長方形 135">
                    <a:extLst>
                      <a:ext uri="{FF2B5EF4-FFF2-40B4-BE49-F238E27FC236}">
                        <a16:creationId xmlns:a16="http://schemas.microsoft.com/office/drawing/2014/main" id="{59481894-AFA2-40B8-9110-E6828FE59E82}"/>
                      </a:ext>
                    </a:extLst>
                  </p:cNvPr>
                  <p:cNvSpPr/>
                  <p:nvPr/>
                </p:nvSpPr>
                <p:spPr>
                  <a:xfrm>
                    <a:off x="7164869" y="4843817"/>
                    <a:ext cx="120211"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9" name="直線矢印コネクタ 28">
                  <a:extLst>
                    <a:ext uri="{FF2B5EF4-FFF2-40B4-BE49-F238E27FC236}">
                      <a16:creationId xmlns:a16="http://schemas.microsoft.com/office/drawing/2014/main" id="{BB64C0F0-2F14-4E24-8A35-84DE11FD7053}"/>
                    </a:ext>
                  </a:extLst>
                </p:cNvPr>
                <p:cNvCxnSpPr/>
                <p:nvPr/>
              </p:nvCxnSpPr>
              <p:spPr>
                <a:xfrm>
                  <a:off x="7380312" y="4869160"/>
                  <a:ext cx="72008" cy="190274"/>
                </a:xfrm>
                <a:prstGeom prst="straightConnector1">
                  <a:avLst/>
                </a:prstGeom>
                <a:ln w="3175">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37" name="角丸四角形 111">
                  <a:extLst>
                    <a:ext uri="{FF2B5EF4-FFF2-40B4-BE49-F238E27FC236}">
                      <a16:creationId xmlns:a16="http://schemas.microsoft.com/office/drawing/2014/main" id="{2E611D76-31A8-413E-B8C5-1D0537142F72}"/>
                    </a:ext>
                  </a:extLst>
                </p:cNvPr>
                <p:cNvSpPr/>
                <p:nvPr/>
              </p:nvSpPr>
              <p:spPr>
                <a:xfrm>
                  <a:off x="6990604" y="4659866"/>
                  <a:ext cx="813257" cy="2078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根固ブロック</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46" name="正方形/長方形 145">
                <a:extLst>
                  <a:ext uri="{FF2B5EF4-FFF2-40B4-BE49-F238E27FC236}">
                    <a16:creationId xmlns:a16="http://schemas.microsoft.com/office/drawing/2014/main" id="{F7B63120-C4E0-45C2-BF54-BDCDFEFD5F84}"/>
                  </a:ext>
                </a:extLst>
              </p:cNvPr>
              <p:cNvSpPr/>
              <p:nvPr/>
            </p:nvSpPr>
            <p:spPr>
              <a:xfrm>
                <a:off x="8613077" y="4900258"/>
                <a:ext cx="154750" cy="107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7" name="正方形/長方形 146">
                <a:extLst>
                  <a:ext uri="{FF2B5EF4-FFF2-40B4-BE49-F238E27FC236}">
                    <a16:creationId xmlns:a16="http://schemas.microsoft.com/office/drawing/2014/main" id="{A5E67E8E-2A60-4A59-ACA0-16BC28B9667C}"/>
                  </a:ext>
                </a:extLst>
              </p:cNvPr>
              <p:cNvSpPr/>
              <p:nvPr/>
            </p:nvSpPr>
            <p:spPr>
              <a:xfrm>
                <a:off x="8527782" y="5226752"/>
                <a:ext cx="154750" cy="107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39" name="角丸四角形 111">
              <a:extLst>
                <a:ext uri="{FF2B5EF4-FFF2-40B4-BE49-F238E27FC236}">
                  <a16:creationId xmlns:a16="http://schemas.microsoft.com/office/drawing/2014/main" id="{36A6D302-C5EB-48EE-ADCF-62E7D0416905}"/>
                </a:ext>
              </a:extLst>
            </p:cNvPr>
            <p:cNvSpPr/>
            <p:nvPr/>
          </p:nvSpPr>
          <p:spPr>
            <a:xfrm>
              <a:off x="6724764" y="4289368"/>
              <a:ext cx="950633" cy="27729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根固工の例　</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8" name="角丸四角形 111">
              <a:extLst>
                <a:ext uri="{FF2B5EF4-FFF2-40B4-BE49-F238E27FC236}">
                  <a16:creationId xmlns:a16="http://schemas.microsoft.com/office/drawing/2014/main" id="{11375EA8-E1BF-401D-8CA4-B2E8AE4C907F}"/>
                </a:ext>
              </a:extLst>
            </p:cNvPr>
            <p:cNvSpPr/>
            <p:nvPr/>
          </p:nvSpPr>
          <p:spPr>
            <a:xfrm>
              <a:off x="8559061" y="4833792"/>
              <a:ext cx="459667" cy="2079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護岸</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9" name="正方形/長方形 148">
              <a:extLst>
                <a:ext uri="{FF2B5EF4-FFF2-40B4-BE49-F238E27FC236}">
                  <a16:creationId xmlns:a16="http://schemas.microsoft.com/office/drawing/2014/main" id="{8DE5EB3E-8083-4DC9-92E5-5D56380474FD}"/>
                </a:ext>
              </a:extLst>
            </p:cNvPr>
            <p:cNvSpPr/>
            <p:nvPr/>
          </p:nvSpPr>
          <p:spPr>
            <a:xfrm>
              <a:off x="7380312" y="5376840"/>
              <a:ext cx="312010" cy="107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0" name="角丸四角形 111">
              <a:extLst>
                <a:ext uri="{FF2B5EF4-FFF2-40B4-BE49-F238E27FC236}">
                  <a16:creationId xmlns:a16="http://schemas.microsoft.com/office/drawing/2014/main" id="{265C2585-BE95-4EC9-A68F-253C09ACD80C}"/>
                </a:ext>
              </a:extLst>
            </p:cNvPr>
            <p:cNvSpPr/>
            <p:nvPr/>
          </p:nvSpPr>
          <p:spPr>
            <a:xfrm>
              <a:off x="7349853" y="5322990"/>
              <a:ext cx="459667" cy="15532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1" name="角丸四角形 111">
              <a:extLst>
                <a:ext uri="{FF2B5EF4-FFF2-40B4-BE49-F238E27FC236}">
                  <a16:creationId xmlns:a16="http://schemas.microsoft.com/office/drawing/2014/main" id="{ADF2E46E-987B-42A1-BB2C-8DEC395920B9}"/>
                </a:ext>
              </a:extLst>
            </p:cNvPr>
            <p:cNvSpPr/>
            <p:nvPr/>
          </p:nvSpPr>
          <p:spPr>
            <a:xfrm>
              <a:off x="8459929" y="5191847"/>
              <a:ext cx="459667" cy="2079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間詰</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61" name="グループ化 60">
            <a:extLst>
              <a:ext uri="{FF2B5EF4-FFF2-40B4-BE49-F238E27FC236}">
                <a16:creationId xmlns:a16="http://schemas.microsoft.com/office/drawing/2014/main" id="{E99C734C-D60B-4B94-B305-5377B6CC504E}"/>
              </a:ext>
            </a:extLst>
          </p:cNvPr>
          <p:cNvGrpSpPr/>
          <p:nvPr/>
        </p:nvGrpSpPr>
        <p:grpSpPr>
          <a:xfrm>
            <a:off x="6696898" y="5484917"/>
            <a:ext cx="1807675" cy="1077976"/>
            <a:chOff x="6724764" y="5563865"/>
            <a:chExt cx="1807675" cy="1077976"/>
          </a:xfrm>
        </p:grpSpPr>
        <p:sp>
          <p:nvSpPr>
            <p:cNvPr id="140" name="角丸四角形 111">
              <a:extLst>
                <a:ext uri="{FF2B5EF4-FFF2-40B4-BE49-F238E27FC236}">
                  <a16:creationId xmlns:a16="http://schemas.microsoft.com/office/drawing/2014/main" id="{02D68242-4861-4EBF-AC30-ED2C6CE6DBA7}"/>
                </a:ext>
              </a:extLst>
            </p:cNvPr>
            <p:cNvSpPr/>
            <p:nvPr/>
          </p:nvSpPr>
          <p:spPr>
            <a:xfrm>
              <a:off x="6741689" y="5588785"/>
              <a:ext cx="950633" cy="27729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根固工の例　</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1" name="グループ化 30">
              <a:extLst>
                <a:ext uri="{FF2B5EF4-FFF2-40B4-BE49-F238E27FC236}">
                  <a16:creationId xmlns:a16="http://schemas.microsoft.com/office/drawing/2014/main" id="{8BC8006D-0459-44D9-89AA-9C66E889BEDD}"/>
                </a:ext>
              </a:extLst>
            </p:cNvPr>
            <p:cNvGrpSpPr/>
            <p:nvPr/>
          </p:nvGrpSpPr>
          <p:grpSpPr>
            <a:xfrm>
              <a:off x="6801444" y="5595111"/>
              <a:ext cx="1730995" cy="1046730"/>
              <a:chOff x="6801444" y="5595111"/>
              <a:chExt cx="1730995" cy="1046730"/>
            </a:xfrm>
          </p:grpSpPr>
          <p:pic>
            <p:nvPicPr>
              <p:cNvPr id="127" name="図 126">
                <a:extLst>
                  <a:ext uri="{FF2B5EF4-FFF2-40B4-BE49-F238E27FC236}">
                    <a16:creationId xmlns:a16="http://schemas.microsoft.com/office/drawing/2014/main" id="{5801B110-7DC4-4D19-A5FC-A3583E2D73DE}"/>
                  </a:ext>
                </a:extLst>
              </p:cNvPr>
              <p:cNvPicPr>
                <a:picLocks noChangeAspect="1"/>
              </p:cNvPicPr>
              <p:nvPr/>
            </p:nvPicPr>
            <p:blipFill rotWithShape="1">
              <a:blip r:embed="rId11"/>
              <a:srcRect t="9116" r="61264" b="33980"/>
              <a:stretch/>
            </p:blipFill>
            <p:spPr>
              <a:xfrm>
                <a:off x="6801444" y="5595111"/>
                <a:ext cx="1730995" cy="1046730"/>
              </a:xfrm>
              <a:prstGeom prst="rect">
                <a:avLst/>
              </a:prstGeom>
            </p:spPr>
          </p:pic>
          <p:sp>
            <p:nvSpPr>
              <p:cNvPr id="141" name="正方形/長方形 140">
                <a:extLst>
                  <a:ext uri="{FF2B5EF4-FFF2-40B4-BE49-F238E27FC236}">
                    <a16:creationId xmlns:a16="http://schemas.microsoft.com/office/drawing/2014/main" id="{6D5F2EA2-C2E8-44B2-986A-64716E8BC8CC}"/>
                  </a:ext>
                </a:extLst>
              </p:cNvPr>
              <p:cNvSpPr/>
              <p:nvPr/>
            </p:nvSpPr>
            <p:spPr>
              <a:xfrm>
                <a:off x="7979410" y="6024719"/>
                <a:ext cx="553029" cy="397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cxnSp>
          <p:nvCxnSpPr>
            <p:cNvPr id="142" name="直線矢印コネクタ 141">
              <a:extLst>
                <a:ext uri="{FF2B5EF4-FFF2-40B4-BE49-F238E27FC236}">
                  <a16:creationId xmlns:a16="http://schemas.microsoft.com/office/drawing/2014/main" id="{272DE773-0027-415C-BC9F-68E753EA6618}"/>
                </a:ext>
              </a:extLst>
            </p:cNvPr>
            <p:cNvCxnSpPr/>
            <p:nvPr/>
          </p:nvCxnSpPr>
          <p:spPr>
            <a:xfrm>
              <a:off x="7424202" y="6135471"/>
              <a:ext cx="72029" cy="190331"/>
            </a:xfrm>
            <a:prstGeom prst="straightConnector1">
              <a:avLst/>
            </a:prstGeom>
            <a:ln w="3175">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43" name="角丸四角形 111">
              <a:extLst>
                <a:ext uri="{FF2B5EF4-FFF2-40B4-BE49-F238E27FC236}">
                  <a16:creationId xmlns:a16="http://schemas.microsoft.com/office/drawing/2014/main" id="{86C07D8C-5FE9-4DD1-94E2-8668D3E543F4}"/>
                </a:ext>
              </a:extLst>
            </p:cNvPr>
            <p:cNvSpPr/>
            <p:nvPr/>
          </p:nvSpPr>
          <p:spPr>
            <a:xfrm>
              <a:off x="6855988" y="5926114"/>
              <a:ext cx="991889" cy="2079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根継ぎコンクリート</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4" name="角丸四角形 111">
              <a:extLst>
                <a:ext uri="{FF2B5EF4-FFF2-40B4-BE49-F238E27FC236}">
                  <a16:creationId xmlns:a16="http://schemas.microsoft.com/office/drawing/2014/main" id="{A40FC911-9A0E-4651-A663-14B371E974F9}"/>
                </a:ext>
              </a:extLst>
            </p:cNvPr>
            <p:cNvSpPr/>
            <p:nvPr/>
          </p:nvSpPr>
          <p:spPr>
            <a:xfrm>
              <a:off x="6724764" y="5563865"/>
              <a:ext cx="950633" cy="27729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根継工の例　</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2" name="直線矢印コネクタ 151">
              <a:extLst>
                <a:ext uri="{FF2B5EF4-FFF2-40B4-BE49-F238E27FC236}">
                  <a16:creationId xmlns:a16="http://schemas.microsoft.com/office/drawing/2014/main" id="{C46C8E87-E80E-49A9-81C6-9A8AB835D3A8}"/>
                </a:ext>
              </a:extLst>
            </p:cNvPr>
            <p:cNvCxnSpPr>
              <a:cxnSpLocks/>
            </p:cNvCxnSpPr>
            <p:nvPr/>
          </p:nvCxnSpPr>
          <p:spPr>
            <a:xfrm flipH="1" flipV="1">
              <a:off x="7879675" y="6026597"/>
              <a:ext cx="230351" cy="75220"/>
            </a:xfrm>
            <a:prstGeom prst="straightConnector1">
              <a:avLst/>
            </a:prstGeom>
            <a:ln w="3175">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53" name="角丸四角形 111">
              <a:extLst>
                <a:ext uri="{FF2B5EF4-FFF2-40B4-BE49-F238E27FC236}">
                  <a16:creationId xmlns:a16="http://schemas.microsoft.com/office/drawing/2014/main" id="{0B8FC1BA-8F9C-4568-8C20-06C3937960E1}"/>
                </a:ext>
              </a:extLst>
            </p:cNvPr>
            <p:cNvSpPr/>
            <p:nvPr/>
          </p:nvSpPr>
          <p:spPr>
            <a:xfrm>
              <a:off x="8068115" y="6003291"/>
              <a:ext cx="459667" cy="2079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護岸</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4" name="直線矢印コネクタ 153">
              <a:extLst>
                <a:ext uri="{FF2B5EF4-FFF2-40B4-BE49-F238E27FC236}">
                  <a16:creationId xmlns:a16="http://schemas.microsoft.com/office/drawing/2014/main" id="{9690917D-629E-4482-B452-D5111E212730}"/>
                </a:ext>
              </a:extLst>
            </p:cNvPr>
            <p:cNvCxnSpPr>
              <a:cxnSpLocks/>
            </p:cNvCxnSpPr>
            <p:nvPr/>
          </p:nvCxnSpPr>
          <p:spPr>
            <a:xfrm flipH="1" flipV="1">
              <a:off x="7709957" y="6396237"/>
              <a:ext cx="230351" cy="75220"/>
            </a:xfrm>
            <a:prstGeom prst="straightConnector1">
              <a:avLst/>
            </a:prstGeom>
            <a:ln w="3175">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55" name="角丸四角形 111">
              <a:extLst>
                <a:ext uri="{FF2B5EF4-FFF2-40B4-BE49-F238E27FC236}">
                  <a16:creationId xmlns:a16="http://schemas.microsoft.com/office/drawing/2014/main" id="{BDC74739-15F8-4FEA-8D5E-D54A63977B48}"/>
                </a:ext>
              </a:extLst>
            </p:cNvPr>
            <p:cNvSpPr/>
            <p:nvPr/>
          </p:nvSpPr>
          <p:spPr>
            <a:xfrm>
              <a:off x="7888907" y="6383933"/>
              <a:ext cx="459667" cy="2079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627646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11854"/>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参考</a:t>
            </a:r>
            <a:r>
              <a:rPr lang="en-US" altLang="ja-JP" sz="2400" dirty="0">
                <a:latin typeface="Meiryo UI" pitchFamily="50" charset="-128"/>
                <a:ea typeface="Meiryo UI" pitchFamily="50" charset="-128"/>
                <a:cs typeface="Meiryo UI" pitchFamily="50" charset="-128"/>
              </a:rPr>
              <a:t>】</a:t>
            </a:r>
            <a:r>
              <a:rPr lang="ja-JP" altLang="en-US" sz="2400" dirty="0">
                <a:latin typeface="Meiryo UI" pitchFamily="50" charset="-128"/>
                <a:ea typeface="Meiryo UI" pitchFamily="50" charset="-128"/>
                <a:cs typeface="Meiryo UI" pitchFamily="50" charset="-128"/>
              </a:rPr>
              <a:t>河床低下の定義と河川護岸の根入れの考え方</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107504" y="721516"/>
            <a:ext cx="2530439"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①河床低下の定義</a:t>
            </a:r>
          </a:p>
        </p:txBody>
      </p:sp>
      <p:sp>
        <p:nvSpPr>
          <p:cNvPr id="9" name="スライド番号プレースホルダー 17">
            <a:extLst>
              <a:ext uri="{FF2B5EF4-FFF2-40B4-BE49-F238E27FC236}">
                <a16:creationId xmlns:a16="http://schemas.microsoft.com/office/drawing/2014/main" id="{D49024AA-E4FC-48FD-B256-B409B1C5357E}"/>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4</a:t>
            </a:fld>
            <a:endParaRPr lang="ja-JP" altLang="en-US" dirty="0"/>
          </a:p>
        </p:txBody>
      </p:sp>
      <p:sp>
        <p:nvSpPr>
          <p:cNvPr id="15" name="テキスト ボックス 14">
            <a:extLst>
              <a:ext uri="{FF2B5EF4-FFF2-40B4-BE49-F238E27FC236}">
                <a16:creationId xmlns:a16="http://schemas.microsoft.com/office/drawing/2014/main" id="{8418F7EE-768F-4DE4-80BE-F22F26038C5E}"/>
              </a:ext>
            </a:extLst>
          </p:cNvPr>
          <p:cNvSpPr txBox="1"/>
          <p:nvPr/>
        </p:nvSpPr>
        <p:spPr>
          <a:xfrm>
            <a:off x="283095" y="1133910"/>
            <a:ext cx="2530439"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河床低下</a:t>
            </a:r>
          </a:p>
        </p:txBody>
      </p:sp>
      <p:sp>
        <p:nvSpPr>
          <p:cNvPr id="16" name="テキスト ボックス 15">
            <a:extLst>
              <a:ext uri="{FF2B5EF4-FFF2-40B4-BE49-F238E27FC236}">
                <a16:creationId xmlns:a16="http://schemas.microsoft.com/office/drawing/2014/main" id="{3828836B-3A91-47BB-BD60-AD379C60DAEF}"/>
              </a:ext>
            </a:extLst>
          </p:cNvPr>
          <p:cNvSpPr txBox="1"/>
          <p:nvPr/>
        </p:nvSpPr>
        <p:spPr>
          <a:xfrm>
            <a:off x="1548314" y="1144178"/>
            <a:ext cx="2530439"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・全般的な河床低下</a:t>
            </a:r>
          </a:p>
        </p:txBody>
      </p:sp>
      <p:sp>
        <p:nvSpPr>
          <p:cNvPr id="18" name="テキスト ボックス 17">
            <a:extLst>
              <a:ext uri="{FF2B5EF4-FFF2-40B4-BE49-F238E27FC236}">
                <a16:creationId xmlns:a16="http://schemas.microsoft.com/office/drawing/2014/main" id="{16C0AEBA-7B1F-4456-8527-621BE1121088}"/>
              </a:ext>
            </a:extLst>
          </p:cNvPr>
          <p:cNvSpPr txBox="1"/>
          <p:nvPr/>
        </p:nvSpPr>
        <p:spPr>
          <a:xfrm>
            <a:off x="1548314" y="1523778"/>
            <a:ext cx="2530439"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・局所洗堀</a:t>
            </a:r>
          </a:p>
        </p:txBody>
      </p:sp>
      <p:sp>
        <p:nvSpPr>
          <p:cNvPr id="2" name="左中かっこ 1">
            <a:extLst>
              <a:ext uri="{FF2B5EF4-FFF2-40B4-BE49-F238E27FC236}">
                <a16:creationId xmlns:a16="http://schemas.microsoft.com/office/drawing/2014/main" id="{5933B2DC-94C4-46AB-BAD6-2D0D0B3BC9EB}"/>
              </a:ext>
            </a:extLst>
          </p:cNvPr>
          <p:cNvSpPr/>
          <p:nvPr/>
        </p:nvSpPr>
        <p:spPr>
          <a:xfrm>
            <a:off x="1442174" y="1133910"/>
            <a:ext cx="106140" cy="759200"/>
          </a:xfrm>
          <a:prstGeom prst="leftBrace">
            <a:avLst>
              <a:gd name="adj1" fmla="val 8333"/>
              <a:gd name="adj2" fmla="val 2404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F5E81F98-8C36-4521-AF77-3BC8A6071B98}"/>
              </a:ext>
            </a:extLst>
          </p:cNvPr>
          <p:cNvSpPr txBox="1"/>
          <p:nvPr/>
        </p:nvSpPr>
        <p:spPr>
          <a:xfrm>
            <a:off x="283095" y="3778091"/>
            <a:ext cx="3569476"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②河川護岸の根入れの考え方</a:t>
            </a:r>
          </a:p>
        </p:txBody>
      </p:sp>
      <p:sp>
        <p:nvSpPr>
          <p:cNvPr id="24" name="テキスト ボックス 23">
            <a:extLst>
              <a:ext uri="{FF2B5EF4-FFF2-40B4-BE49-F238E27FC236}">
                <a16:creationId xmlns:a16="http://schemas.microsoft.com/office/drawing/2014/main" id="{A50377A6-053E-411D-B3C2-ED1ADCEE62D3}"/>
              </a:ext>
            </a:extLst>
          </p:cNvPr>
          <p:cNvSpPr txBox="1"/>
          <p:nvPr/>
        </p:nvSpPr>
        <p:spPr>
          <a:xfrm>
            <a:off x="6514691" y="2937305"/>
            <a:ext cx="2449797" cy="369332"/>
          </a:xfrm>
          <a:prstGeom prst="rect">
            <a:avLst/>
          </a:prstGeom>
          <a:noFill/>
          <a:ln w="19050">
            <a:noFill/>
          </a:ln>
        </p:spPr>
        <p:txBody>
          <a:bodyPr wrap="square" rtlCol="0">
            <a:spAutoFit/>
          </a:bodyPr>
          <a:lstStyle/>
          <a:p>
            <a:pPr algn="ctr"/>
            <a:r>
              <a:rPr kumimoji="1" lang="ja-JP" altLang="en-US" dirty="0">
                <a:latin typeface="Meiryo UI" pitchFamily="50" charset="-128"/>
                <a:ea typeface="Meiryo UI" pitchFamily="50" charset="-128"/>
                <a:cs typeface="Meiryo UI" pitchFamily="50" charset="-128"/>
              </a:rPr>
              <a:t>局所洗堀のイメージ</a:t>
            </a:r>
          </a:p>
        </p:txBody>
      </p:sp>
      <p:sp>
        <p:nvSpPr>
          <p:cNvPr id="25" name="テキスト ボックス 24">
            <a:extLst>
              <a:ext uri="{FF2B5EF4-FFF2-40B4-BE49-F238E27FC236}">
                <a16:creationId xmlns:a16="http://schemas.microsoft.com/office/drawing/2014/main" id="{E98FE96C-67C4-4CBE-9FF6-E69580D298F5}"/>
              </a:ext>
            </a:extLst>
          </p:cNvPr>
          <p:cNvSpPr txBox="1"/>
          <p:nvPr/>
        </p:nvSpPr>
        <p:spPr>
          <a:xfrm>
            <a:off x="3563888" y="2948624"/>
            <a:ext cx="2980827"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全体的な河床低下のイメージ</a:t>
            </a:r>
          </a:p>
        </p:txBody>
      </p:sp>
      <p:sp>
        <p:nvSpPr>
          <p:cNvPr id="26" name="テキスト ボックス 25">
            <a:extLst>
              <a:ext uri="{FF2B5EF4-FFF2-40B4-BE49-F238E27FC236}">
                <a16:creationId xmlns:a16="http://schemas.microsoft.com/office/drawing/2014/main" id="{DB32345B-63F7-4862-8878-06AAA696ED57}"/>
              </a:ext>
            </a:extLst>
          </p:cNvPr>
          <p:cNvSpPr txBox="1"/>
          <p:nvPr/>
        </p:nvSpPr>
        <p:spPr>
          <a:xfrm>
            <a:off x="6199685" y="890451"/>
            <a:ext cx="2980827" cy="261610"/>
          </a:xfrm>
          <a:prstGeom prst="rect">
            <a:avLst/>
          </a:prstGeom>
          <a:noFill/>
          <a:ln w="19050">
            <a:noFill/>
          </a:ln>
        </p:spPr>
        <p:txBody>
          <a:bodyPr wrap="square" rtlCol="0">
            <a:spAutoFit/>
          </a:bodyPr>
          <a:lstStyle/>
          <a:p>
            <a:r>
              <a:rPr kumimoji="1" lang="ja-JP" altLang="en-US" sz="1100" dirty="0">
                <a:latin typeface="Meiryo UI" pitchFamily="50" charset="-128"/>
                <a:ea typeface="Meiryo UI" pitchFamily="50" charset="-128"/>
                <a:cs typeface="Meiryo UI" pitchFamily="50" charset="-128"/>
              </a:rPr>
              <a:t>（出典）美しい山河を守る災害復旧基本方針</a:t>
            </a:r>
          </a:p>
        </p:txBody>
      </p:sp>
      <p:sp>
        <p:nvSpPr>
          <p:cNvPr id="27" name="テキスト ボックス 26">
            <a:extLst>
              <a:ext uri="{FF2B5EF4-FFF2-40B4-BE49-F238E27FC236}">
                <a16:creationId xmlns:a16="http://schemas.microsoft.com/office/drawing/2014/main" id="{FE72CB98-5823-4D95-B762-A18DB7F4DDF8}"/>
              </a:ext>
            </a:extLst>
          </p:cNvPr>
          <p:cNvSpPr txBox="1"/>
          <p:nvPr/>
        </p:nvSpPr>
        <p:spPr>
          <a:xfrm>
            <a:off x="427111" y="4186751"/>
            <a:ext cx="9217024" cy="2031325"/>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a:t>
            </a:r>
            <a:r>
              <a:rPr kumimoji="1" lang="ja-JP" altLang="en-US" dirty="0">
                <a:latin typeface="Meiryo UI" pitchFamily="50" charset="-128"/>
                <a:ea typeface="Meiryo UI" pitchFamily="50" charset="-128"/>
                <a:cs typeface="Meiryo UI" pitchFamily="50" charset="-128"/>
              </a:rPr>
              <a:t>建設省河川砂防技術基準（案）同解説</a:t>
            </a:r>
            <a:r>
              <a:rPr kumimoji="1" lang="en-US" altLang="ja-JP" dirty="0">
                <a:latin typeface="Meiryo UI" pitchFamily="50" charset="-128"/>
                <a:ea typeface="Meiryo UI" pitchFamily="50" charset="-128"/>
                <a:cs typeface="Meiryo UI" pitchFamily="50" charset="-128"/>
              </a:rPr>
              <a:t>[</a:t>
            </a:r>
            <a:r>
              <a:rPr kumimoji="1" lang="ja-JP" altLang="en-US" dirty="0">
                <a:latin typeface="Meiryo UI" pitchFamily="50" charset="-128"/>
                <a:ea typeface="Meiryo UI" pitchFamily="50" charset="-128"/>
                <a:cs typeface="Meiryo UI" pitchFamily="50" charset="-128"/>
              </a:rPr>
              <a:t>設計編</a:t>
            </a:r>
            <a:r>
              <a:rPr kumimoji="1" lang="en-US" altLang="ja-JP" dirty="0">
                <a:latin typeface="Meiryo UI" pitchFamily="50" charset="-128"/>
                <a:ea typeface="Meiryo UI" pitchFamily="50" charset="-128"/>
                <a:cs typeface="Meiryo UI" pitchFamily="50" charset="-128"/>
              </a:rPr>
              <a:t>Ⅰ]</a:t>
            </a:r>
            <a:r>
              <a:rPr kumimoji="1" lang="ja-JP" altLang="en-US" dirty="0">
                <a:latin typeface="Meiryo UI" pitchFamily="50" charset="-128"/>
                <a:ea typeface="Meiryo UI" pitchFamily="50" charset="-128"/>
                <a:cs typeface="Meiryo UI" pitchFamily="50" charset="-128"/>
              </a:rPr>
              <a:t>では、以下のとおり記述されている。</a:t>
            </a:r>
            <a:endParaRPr kumimoji="1" lang="en-US" altLang="ja-JP"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「基礎工天端高を計画断面の平均河床と現況河床高のうち低い方より</a:t>
            </a:r>
            <a:r>
              <a:rPr lang="en-US" altLang="ja-JP" dirty="0">
                <a:latin typeface="Meiryo UI" pitchFamily="50" charset="-128"/>
                <a:ea typeface="Meiryo UI" pitchFamily="50" charset="-128"/>
                <a:cs typeface="Meiryo UI" pitchFamily="50" charset="-128"/>
              </a:rPr>
              <a:t>0.5m~1.5m</a:t>
            </a:r>
            <a:r>
              <a:rPr lang="ja-JP" altLang="en-US" dirty="0">
                <a:latin typeface="Meiryo UI" pitchFamily="50" charset="-128"/>
                <a:ea typeface="Meiryo UI" pitchFamily="50" charset="-128"/>
                <a:cs typeface="Meiryo UI" pitchFamily="50" charset="-128"/>
              </a:rPr>
              <a:t>程度</a:t>
            </a:r>
            <a:endParaRPr lang="en-US" altLang="ja-JP"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深くしているものが多い」</a:t>
            </a:r>
            <a:endParaRPr lang="en-US" altLang="ja-JP" dirty="0">
              <a:latin typeface="Meiryo UI" pitchFamily="50" charset="-128"/>
              <a:ea typeface="Meiryo UI" pitchFamily="50" charset="-128"/>
              <a:cs typeface="Meiryo UI" pitchFamily="50" charset="-128"/>
            </a:endParaRPr>
          </a:p>
          <a:p>
            <a:endParaRPr lang="en-US" altLang="ja-JP"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●大阪府では、以下のように規定し護岸を整備している。</a:t>
            </a:r>
            <a:endParaRPr lang="en-US" altLang="ja-JP"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・根入れ長は、基礎工下端から計画河床まで</a:t>
            </a:r>
            <a:r>
              <a:rPr lang="en-US" altLang="ja-JP" dirty="0">
                <a:latin typeface="Meiryo UI" pitchFamily="50" charset="-128"/>
                <a:ea typeface="Meiryo UI" pitchFamily="50" charset="-128"/>
                <a:cs typeface="Meiryo UI" pitchFamily="50" charset="-128"/>
              </a:rPr>
              <a:t>1.5m</a:t>
            </a:r>
            <a:r>
              <a:rPr lang="ja-JP" altLang="en-US" dirty="0">
                <a:latin typeface="Meiryo UI" pitchFamily="50" charset="-128"/>
                <a:ea typeface="Meiryo UI" pitchFamily="50" charset="-128"/>
                <a:cs typeface="Meiryo UI" pitchFamily="50" charset="-128"/>
              </a:rPr>
              <a:t>を基準とする</a:t>
            </a:r>
            <a:endParaRPr lang="en-US" altLang="ja-JP"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・災害復旧工事では、基礎工天端から最深河床まで</a:t>
            </a:r>
            <a:r>
              <a:rPr lang="en-US" altLang="ja-JP" dirty="0">
                <a:latin typeface="Meiryo UI" pitchFamily="50" charset="-128"/>
                <a:ea typeface="Meiryo UI" pitchFamily="50" charset="-128"/>
                <a:cs typeface="Meiryo UI" pitchFamily="50" charset="-128"/>
              </a:rPr>
              <a:t>1.0m</a:t>
            </a:r>
            <a:r>
              <a:rPr lang="ja-JP" altLang="en-US" dirty="0">
                <a:latin typeface="Meiryo UI" pitchFamily="50" charset="-128"/>
                <a:ea typeface="Meiryo UI" pitchFamily="50" charset="-128"/>
                <a:cs typeface="Meiryo UI" pitchFamily="50" charset="-128"/>
              </a:rPr>
              <a:t>とする</a:t>
            </a:r>
            <a:endParaRPr lang="en-US" altLang="ja-JP" dirty="0">
              <a:latin typeface="Meiryo UI" pitchFamily="50" charset="-128"/>
              <a:ea typeface="Meiryo UI" pitchFamily="50" charset="-128"/>
              <a:cs typeface="Meiryo UI" pitchFamily="50" charset="-128"/>
            </a:endParaRPr>
          </a:p>
        </p:txBody>
      </p:sp>
      <p:pic>
        <p:nvPicPr>
          <p:cNvPr id="20" name="図 19">
            <a:extLst>
              <a:ext uri="{FF2B5EF4-FFF2-40B4-BE49-F238E27FC236}">
                <a16:creationId xmlns:a16="http://schemas.microsoft.com/office/drawing/2014/main" id="{020631BA-056D-4997-8D04-595B843DB68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503695" y="1151588"/>
            <a:ext cx="2532801" cy="1849240"/>
          </a:xfrm>
          <a:prstGeom prst="rect">
            <a:avLst/>
          </a:prstGeom>
        </p:spPr>
      </p:pic>
      <p:pic>
        <p:nvPicPr>
          <p:cNvPr id="3" name="図 2">
            <a:extLst>
              <a:ext uri="{FF2B5EF4-FFF2-40B4-BE49-F238E27FC236}">
                <a16:creationId xmlns:a16="http://schemas.microsoft.com/office/drawing/2014/main" id="{8F11B11B-0C77-4695-83C1-4C9C53EBFF8A}"/>
              </a:ext>
            </a:extLst>
          </p:cNvPr>
          <p:cNvPicPr>
            <a:picLocks noChangeAspect="1"/>
          </p:cNvPicPr>
          <p:nvPr/>
        </p:nvPicPr>
        <p:blipFill>
          <a:blip r:embed="rId5"/>
          <a:stretch>
            <a:fillRect/>
          </a:stretch>
        </p:blipFill>
        <p:spPr>
          <a:xfrm>
            <a:off x="3768546" y="1162329"/>
            <a:ext cx="2603654" cy="1838499"/>
          </a:xfrm>
          <a:prstGeom prst="rect">
            <a:avLst/>
          </a:prstGeom>
        </p:spPr>
      </p:pic>
    </p:spTree>
    <p:extLst>
      <p:ext uri="{BB962C8B-B14F-4D97-AF65-F5344CB8AC3E}">
        <p14:creationId xmlns:p14="http://schemas.microsoft.com/office/powerpoint/2010/main" val="2368864939"/>
      </p:ext>
    </p:extLst>
  </p:cSld>
  <p:clrMapOvr>
    <a:masterClrMapping/>
  </p:clrMapOvr>
</p:sld>
</file>

<file path=ppt/theme/theme1.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4A392AD875449443AAA7829C2473F989" ma:contentTypeVersion="6" ma:contentTypeDescription="新しいドキュメントを作成します。" ma:contentTypeScope="" ma:versionID="910b726549f5ea5c5b0da533c2bfbdae">
  <xsd:schema xmlns:xsd="http://www.w3.org/2001/XMLSchema" xmlns:xs="http://www.w3.org/2001/XMLSchema" xmlns:p="http://schemas.microsoft.com/office/2006/metadata/properties" xmlns:ns2="60b12527-e226-4614-b792-74ec134ea487" xmlns:ns3="070d2816-acf1-4867-9480-e239a5331c18" targetNamespace="http://schemas.microsoft.com/office/2006/metadata/properties" ma:root="true" ma:fieldsID="bb2c7f2645d668397f7db443c4d8a8c5" ns2:_="" ns3:_="">
    <xsd:import namespace="60b12527-e226-4614-b792-74ec134ea487"/>
    <xsd:import namespace="070d2816-acf1-4867-9480-e239a5331c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12527-e226-4614-b792-74ec134ea4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0d2816-acf1-4867-9480-e239a5331c18" elementFormDefault="qualified">
    <xsd:import namespace="http://schemas.microsoft.com/office/2006/documentManagement/types"/>
    <xsd:import namespace="http://schemas.microsoft.com/office/infopath/2007/PartnerControls"/>
    <xsd:element name="SharedWithUsers" ma:index="11"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24B8D6-791C-413A-A636-DC40FB5D7411}">
  <ds:schemaRefs>
    <ds:schemaRef ds:uri="http://schemas.microsoft.com/sharepoint/v3/contenttype/forms"/>
  </ds:schemaRefs>
</ds:datastoreItem>
</file>

<file path=customXml/itemProps2.xml><?xml version="1.0" encoding="utf-8"?>
<ds:datastoreItem xmlns:ds="http://schemas.openxmlformats.org/officeDocument/2006/customXml" ds:itemID="{85809FF2-C723-4C8B-94C2-65BE0119AC87}">
  <ds:schemaRefs>
    <ds:schemaRef ds:uri="http://purl.org/dc/elements/1.1/"/>
    <ds:schemaRef ds:uri="http://schemas.microsoft.com/office/2006/documentManagement/types"/>
    <ds:schemaRef ds:uri="http://purl.org/dc/dcmitype/"/>
    <ds:schemaRef ds:uri="http://schemas.microsoft.com/office/infopath/2007/PartnerControls"/>
    <ds:schemaRef ds:uri="http://schemas.microsoft.com/office/2006/metadata/properties"/>
    <ds:schemaRef ds:uri="http://schemas.openxmlformats.org/package/2006/metadata/core-properties"/>
    <ds:schemaRef ds:uri="http://purl.org/dc/terms/"/>
    <ds:schemaRef ds:uri="4e21aece-359b-4e6f-8f54-c70e1e237c6a"/>
    <ds:schemaRef ds:uri="http://schemas.microsoft.com/sharepoint/v3"/>
    <ds:schemaRef ds:uri="http://www.w3.org/XML/1998/namespace"/>
  </ds:schemaRefs>
</ds:datastoreItem>
</file>

<file path=customXml/itemProps3.xml><?xml version="1.0" encoding="utf-8"?>
<ds:datastoreItem xmlns:ds="http://schemas.openxmlformats.org/officeDocument/2006/customXml" ds:itemID="{B22E3FFA-0363-4288-AE8C-FB91507809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b12527-e226-4614-b792-74ec134ea487"/>
    <ds:schemaRef ds:uri="070d2816-acf1-4867-9480-e239a5331c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Slipstream</Template>
  <TotalTime>26375</TotalTime>
  <Words>542</Words>
  <Application>Microsoft Office PowerPoint</Application>
  <PresentationFormat>画面に合わせる (4:3)</PresentationFormat>
  <Paragraphs>57</Paragraphs>
  <Slides>4</Slides>
  <Notes>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vt:i4>
      </vt:variant>
    </vt:vector>
  </HeadingPairs>
  <TitlesOfParts>
    <vt:vector size="9" baseType="lpstr">
      <vt:lpstr>Meiryo UI</vt:lpstr>
      <vt:lpstr>Calibri</vt:lpstr>
      <vt:lpstr>Georgia</vt:lpstr>
      <vt:lpstr>Trebuchet MS</vt:lpstr>
      <vt:lpstr>スリップストリーム</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入谷　真弘</cp:lastModifiedBy>
  <cp:revision>1154</cp:revision>
  <cp:lastPrinted>2024-03-22T02:04:00Z</cp:lastPrinted>
  <dcterms:created xsi:type="dcterms:W3CDTF">2013-06-19T04:48:16Z</dcterms:created>
  <dcterms:modified xsi:type="dcterms:W3CDTF">2024-06-27T07:21:10Z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0x0101004A392AD875449443AAA7829C2473F989</vt:lpwstr>
  </property>
</Properties>
</file>