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2" r:id="rId2"/>
    <p:sldId id="256" r:id="rId3"/>
    <p:sldId id="257" r:id="rId4"/>
    <p:sldId id="258" r:id="rId5"/>
    <p:sldId id="259" r:id="rId6"/>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5"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4660"/>
  </p:normalViewPr>
  <p:slideViewPr>
    <p:cSldViewPr snapToGrid="0" showGuides="1">
      <p:cViewPr varScale="1">
        <p:scale>
          <a:sx n="57" d="100"/>
          <a:sy n="57" d="100"/>
        </p:scale>
        <p:origin x="1992" y="96"/>
      </p:cViewPr>
      <p:guideLst>
        <p:guide orient="horz" pos="3075"/>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159596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246677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248046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262114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19478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246757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355691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110028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220778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18692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19E728-1358-4B5E-BC90-4BC154F9E65E}" type="datetimeFigureOut">
              <a:rPr kumimoji="1" lang="ja-JP" altLang="en-US" smtClean="0"/>
              <a:t>2023/4/17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347122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B19E728-1358-4B5E-BC90-4BC154F9E65E}" type="datetimeFigureOut">
              <a:rPr kumimoji="1" lang="ja-JP" altLang="en-US" smtClean="0"/>
              <a:t>2023/4/17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41ECCE7-F308-453E-B05D-F5A12A0357A7}" type="slidenum">
              <a:rPr kumimoji="1" lang="ja-JP" altLang="en-US" smtClean="0"/>
              <a:t>‹#›</a:t>
            </a:fld>
            <a:endParaRPr kumimoji="1" lang="ja-JP" altLang="en-US"/>
          </a:p>
        </p:txBody>
      </p:sp>
    </p:spTree>
    <p:extLst>
      <p:ext uri="{BB962C8B-B14F-4D97-AF65-F5344CB8AC3E}">
        <p14:creationId xmlns:p14="http://schemas.microsoft.com/office/powerpoint/2010/main" val="1426858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b="31982"/>
          <a:stretch/>
        </p:blipFill>
        <p:spPr>
          <a:xfrm>
            <a:off x="725191" y="2141185"/>
            <a:ext cx="5407618" cy="4064964"/>
          </a:xfrm>
          <a:prstGeom prst="rect">
            <a:avLst/>
          </a:prstGeom>
        </p:spPr>
      </p:pic>
      <p:grpSp>
        <p:nvGrpSpPr>
          <p:cNvPr id="5" name="グループ化 4">
            <a:extLst>
              <a:ext uri="{FF2B5EF4-FFF2-40B4-BE49-F238E27FC236}">
                <a16:creationId xmlns:a16="http://schemas.microsoft.com/office/drawing/2014/main" id="{90F8AC47-8B7F-4CD8-80D6-24D19419FB63}"/>
              </a:ext>
            </a:extLst>
          </p:cNvPr>
          <p:cNvGrpSpPr/>
          <p:nvPr/>
        </p:nvGrpSpPr>
        <p:grpSpPr>
          <a:xfrm>
            <a:off x="0" y="6765377"/>
            <a:ext cx="6950555" cy="400110"/>
            <a:chOff x="-713027" y="7757557"/>
            <a:chExt cx="10918405" cy="461315"/>
          </a:xfrm>
        </p:grpSpPr>
        <p:sp>
          <p:nvSpPr>
            <p:cNvPr id="6" name="正方形/長方形 5">
              <a:extLst>
                <a:ext uri="{FF2B5EF4-FFF2-40B4-BE49-F238E27FC236}">
                  <a16:creationId xmlns:a16="http://schemas.microsoft.com/office/drawing/2014/main" id="{311DF431-CAF5-4B83-8DFF-03E7C849B809}"/>
                </a:ext>
              </a:extLst>
            </p:cNvPr>
            <p:cNvSpPr/>
            <p:nvPr/>
          </p:nvSpPr>
          <p:spPr>
            <a:xfrm>
              <a:off x="-713027" y="7757559"/>
              <a:ext cx="10918405" cy="461313"/>
            </a:xfrm>
            <a:prstGeom prst="rect">
              <a:avLst/>
            </a:prstGeom>
            <a:solidFill>
              <a:srgbClr val="E0646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2000" b="0" i="0" u="none" strike="noStrike" cap="none" spc="0" normalizeH="0" baseline="0" dirty="0">
                <a:ln>
                  <a:noFill/>
                </a:ln>
                <a:solidFill>
                  <a:srgbClr val="000000"/>
                </a:solidFill>
                <a:effectLst/>
                <a:uFillTx/>
                <a:latin typeface="+mn-lt"/>
                <a:ea typeface="+mn-ea"/>
                <a:cs typeface="+mn-cs"/>
                <a:sym typeface="Calibri"/>
              </a:endParaRPr>
            </a:p>
          </p:txBody>
        </p:sp>
        <p:sp>
          <p:nvSpPr>
            <p:cNvPr id="7" name="テキスト ボックス 6">
              <a:extLst>
                <a:ext uri="{FF2B5EF4-FFF2-40B4-BE49-F238E27FC236}">
                  <a16:creationId xmlns:a16="http://schemas.microsoft.com/office/drawing/2014/main" id="{054AF2D5-4D71-4D9C-9592-703A8805A26D}"/>
                </a:ext>
              </a:extLst>
            </p:cNvPr>
            <p:cNvSpPr txBox="1"/>
            <p:nvPr/>
          </p:nvSpPr>
          <p:spPr>
            <a:xfrm>
              <a:off x="907526" y="7757557"/>
              <a:ext cx="8971946" cy="461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2000" b="1" i="0" u="none" strike="noStrike" cap="none" spc="0" normalizeH="0" baseline="0" dirty="0">
                  <a:ln>
                    <a:noFill/>
                  </a:ln>
                  <a:solidFill>
                    <a:schemeClr val="bg1"/>
                  </a:solidFill>
                  <a:effectLst/>
                  <a:uFillTx/>
                  <a:latin typeface="BIZ UDPゴシック" panose="020B0400000000000000" pitchFamily="50" charset="-128"/>
                  <a:ea typeface="BIZ UDPゴシック" panose="020B0400000000000000" pitchFamily="50" charset="-128"/>
                  <a:sym typeface="Calibri"/>
                </a:rPr>
                <a:t>～お買い物の三原則でへらそう！食品ロス～</a:t>
              </a:r>
            </a:p>
          </p:txBody>
        </p:sp>
      </p:grpSp>
      <p:sp>
        <p:nvSpPr>
          <p:cNvPr id="8" name="テキスト ボックス 7"/>
          <p:cNvSpPr txBox="1"/>
          <p:nvPr/>
        </p:nvSpPr>
        <p:spPr>
          <a:xfrm>
            <a:off x="-92555" y="694635"/>
            <a:ext cx="6950555" cy="1446550"/>
          </a:xfrm>
          <a:prstGeom prst="rect">
            <a:avLst/>
          </a:prstGeom>
          <a:noFill/>
        </p:spPr>
        <p:txBody>
          <a:bodyPr wrap="square" rtlCol="0">
            <a:spAutoFit/>
          </a:bodyPr>
          <a:lstStyle/>
          <a:p>
            <a:pPr algn="ctr"/>
            <a:r>
              <a:rPr kumimoji="1" lang="ja-JP" altLang="en-US" sz="2400" b="1" dirty="0" smtClean="0">
                <a:latin typeface="BIZ UDPゴシック" panose="020B0400000000000000" pitchFamily="50" charset="-128"/>
                <a:ea typeface="BIZ UDPゴシック" panose="020B0400000000000000" pitchFamily="50" charset="-128"/>
              </a:rPr>
              <a:t>小売店における消費者向け食品ロス削減実証</a:t>
            </a:r>
            <a:endParaRPr kumimoji="1" lang="en-US" altLang="ja-JP" sz="2400" b="1" dirty="0" smtClean="0">
              <a:latin typeface="BIZ UDPゴシック" panose="020B0400000000000000" pitchFamily="50" charset="-128"/>
              <a:ea typeface="BIZ UDPゴシック" panose="020B0400000000000000" pitchFamily="50" charset="-128"/>
            </a:endParaRPr>
          </a:p>
          <a:p>
            <a:pPr algn="ctr">
              <a:lnSpc>
                <a:spcPct val="200000"/>
              </a:lnSpc>
            </a:pPr>
            <a:r>
              <a:rPr kumimoji="1" lang="ja-JP" altLang="en-US" sz="3200" b="1" dirty="0" smtClean="0">
                <a:latin typeface="BIZ UDPゴシック" panose="020B0400000000000000" pitchFamily="50" charset="-128"/>
                <a:ea typeface="BIZ UDPゴシック" panose="020B0400000000000000" pitchFamily="50" charset="-128"/>
              </a:rPr>
              <a:t>手順書</a:t>
            </a:r>
            <a:endParaRPr kumimoji="1" lang="ja-JP" altLang="en-US" sz="3200" b="1" dirty="0">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rotWithShape="1">
          <a:blip r:embed="rId2"/>
          <a:srcRect t="78844"/>
          <a:stretch/>
        </p:blipFill>
        <p:spPr>
          <a:xfrm>
            <a:off x="-270500" y="7724713"/>
            <a:ext cx="7325597" cy="1712816"/>
          </a:xfrm>
          <a:prstGeom prst="rect">
            <a:avLst/>
          </a:prstGeom>
        </p:spPr>
      </p:pic>
      <p:sp>
        <p:nvSpPr>
          <p:cNvPr id="2" name="正方形/長方形 1"/>
          <p:cNvSpPr/>
          <p:nvPr/>
        </p:nvSpPr>
        <p:spPr>
          <a:xfrm>
            <a:off x="3887357" y="6116430"/>
            <a:ext cx="2513830" cy="369332"/>
          </a:xfrm>
          <a:prstGeom prst="rect">
            <a:avLst/>
          </a:prstGeom>
        </p:spPr>
        <p:txBody>
          <a:bodyPr wrap="none">
            <a:spAutoFit/>
          </a:bodyPr>
          <a:lstStyle/>
          <a:p>
            <a:r>
              <a:rPr lang="en-US" altLang="ja-JP" dirty="0"/>
              <a:t>©2014 </a:t>
            </a:r>
            <a:r>
              <a:rPr lang="ja-JP" altLang="en-US" dirty="0"/>
              <a:t>大阪府も</a:t>
            </a:r>
            <a:r>
              <a:rPr lang="ja-JP" altLang="en-US" dirty="0" err="1" smtClean="0"/>
              <a:t>ずやん</a:t>
            </a:r>
            <a:endParaRPr lang="ja-JP" altLang="en-US" dirty="0"/>
          </a:p>
        </p:txBody>
      </p:sp>
    </p:spTree>
    <p:extLst>
      <p:ext uri="{BB962C8B-B14F-4D97-AF65-F5344CB8AC3E}">
        <p14:creationId xmlns:p14="http://schemas.microsoft.com/office/powerpoint/2010/main" val="48738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160506" y="777205"/>
            <a:ext cx="6536987" cy="8730713"/>
          </a:xfrm>
          <a:prstGeom prst="rect">
            <a:avLst/>
          </a:prstGeom>
        </p:spPr>
      </p:pic>
      <p:sp>
        <p:nvSpPr>
          <p:cNvPr id="18" name="テキスト ボックス 1135"/>
          <p:cNvSpPr txBox="1">
            <a:spLocks noChangeArrowheads="1"/>
          </p:cNvSpPr>
          <p:nvPr/>
        </p:nvSpPr>
        <p:spPr bwMode="auto">
          <a:xfrm>
            <a:off x="1374842" y="186449"/>
            <a:ext cx="5181600" cy="352425"/>
          </a:xfrm>
          <a:prstGeom prst="rect">
            <a:avLst/>
          </a:prstGeom>
          <a:solidFill>
            <a:srgbClr val="E2EFD9"/>
          </a:solidFill>
          <a:ln w="19050">
            <a:solidFill>
              <a:srgbClr val="538135"/>
            </a:solidFill>
            <a:miter lim="800000"/>
            <a:headEnd/>
            <a:tailEnd/>
          </a:ln>
        </p:spPr>
        <p:txBody>
          <a:bodyPr rot="0" vert="horz" wrap="square" lIns="91440" tIns="45720" rIns="91440" bIns="45720" anchor="ctr" anchorCtr="0" upright="1">
            <a:noAutofit/>
          </a:bodyPr>
          <a:lstStyle/>
          <a:p>
            <a:pPr>
              <a:lnSpc>
                <a:spcPts val="1700"/>
              </a:lnSpc>
              <a:spcAft>
                <a:spcPts val="0"/>
              </a:spcAft>
            </a:pPr>
            <a:r>
              <a:rPr lang="ja-JP" altLang="en-US"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実証手順の</a:t>
            </a:r>
            <a:r>
              <a:rPr lang="ja-JP" altLang="en-US"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フローチャート</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テキスト ボックス 1137"/>
          <p:cNvSpPr txBox="1">
            <a:spLocks noChangeArrowheads="1"/>
          </p:cNvSpPr>
          <p:nvPr/>
        </p:nvSpPr>
        <p:spPr bwMode="auto">
          <a:xfrm>
            <a:off x="160506" y="186449"/>
            <a:ext cx="1032315" cy="339962"/>
          </a:xfrm>
          <a:prstGeom prst="rect">
            <a:avLst/>
          </a:prstGeom>
          <a:solidFill>
            <a:srgbClr val="538135"/>
          </a:solidFill>
          <a:ln w="19050">
            <a:solidFill>
              <a:srgbClr val="538135"/>
            </a:solidFill>
            <a:miter lim="800000"/>
            <a:headEnd/>
            <a:tailEnd/>
          </a:ln>
        </p:spPr>
        <p:txBody>
          <a:bodyPr rot="0" vert="horz" wrap="square" lIns="91440" tIns="45720" rIns="91440" bIns="45720" anchor="t" anchorCtr="0" upright="1">
            <a:noAutofit/>
          </a:bodyPr>
          <a:lstStyle/>
          <a:p>
            <a:pPr>
              <a:spcAft>
                <a:spcPts val="0"/>
              </a:spcAft>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755208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136"/>
          <p:cNvSpPr txBox="1">
            <a:spLocks noChangeArrowheads="1"/>
          </p:cNvSpPr>
          <p:nvPr/>
        </p:nvSpPr>
        <p:spPr bwMode="auto">
          <a:xfrm>
            <a:off x="1243965" y="360429"/>
            <a:ext cx="5181600" cy="361950"/>
          </a:xfrm>
          <a:prstGeom prst="rect">
            <a:avLst/>
          </a:prstGeom>
          <a:solidFill>
            <a:srgbClr val="E2EFD9"/>
          </a:solidFill>
          <a:ln w="19050">
            <a:solidFill>
              <a:srgbClr val="538135"/>
            </a:solidFill>
            <a:miter lim="800000"/>
            <a:headEnd/>
            <a:tailEnd/>
          </a:ln>
        </p:spPr>
        <p:txBody>
          <a:bodyPr rot="0" vert="horz" wrap="square" lIns="91440" tIns="45720" rIns="91440" bIns="45720" anchor="ctr" anchorCtr="0" upright="1">
            <a:noAutofit/>
          </a:bodyPr>
          <a:lstStyle/>
          <a:p>
            <a:pPr>
              <a:lnSpc>
                <a:spcPts val="1700"/>
              </a:lnSpc>
              <a:spcAft>
                <a:spcPts val="0"/>
              </a:spcAft>
            </a:pPr>
            <a:r>
              <a:rPr lang="ja-JP" sz="1600" b="1" kern="100">
                <a:effectLst/>
                <a:latin typeface="游明朝" panose="02020400000000000000" pitchFamily="18" charset="-128"/>
                <a:ea typeface="BIZ UDPゴシック" panose="020B0400000000000000" pitchFamily="50" charset="-128"/>
                <a:cs typeface="Times New Roman" panose="02020603050405020304" pitchFamily="18" charset="0"/>
              </a:rPr>
              <a:t>食品小売業における食品ロス削減手法を考えよう！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53"/>
          <p:cNvSpPr txBox="1">
            <a:spLocks noChangeArrowheads="1"/>
          </p:cNvSpPr>
          <p:nvPr/>
        </p:nvSpPr>
        <p:spPr bwMode="auto">
          <a:xfrm>
            <a:off x="432435" y="350904"/>
            <a:ext cx="745490" cy="371475"/>
          </a:xfrm>
          <a:prstGeom prst="rect">
            <a:avLst/>
          </a:prstGeom>
          <a:solidFill>
            <a:srgbClr val="538135"/>
          </a:solidFill>
          <a:ln w="19050">
            <a:solidFill>
              <a:srgbClr val="538135"/>
            </a:solidFill>
            <a:miter lim="800000"/>
            <a:headEnd/>
            <a:tailEnd/>
          </a:ln>
        </p:spPr>
        <p:txBody>
          <a:bodyPr rot="0" vert="horz" wrap="square" lIns="91440" tIns="45720" rIns="91440" bIns="45720" anchor="t" anchorCtr="0" upright="1">
            <a:noAutofit/>
          </a:bodyPr>
          <a:lstStyle/>
          <a:p>
            <a:pPr>
              <a:spcAft>
                <a:spcPts val="0"/>
              </a:spcAft>
            </a:pPr>
            <a:r>
              <a:rPr lang="en-US" sz="1200" b="1" kern="100" dirty="0">
                <a:solidFill>
                  <a:srgbClr val="FFFFFF"/>
                </a:solidFill>
                <a:effectLst/>
                <a:latin typeface="BIZ UDPゴシック" panose="020B0400000000000000" pitchFamily="50" charset="-128"/>
                <a:ea typeface="游明朝" panose="02020400000000000000" pitchFamily="18" charset="-128"/>
                <a:cs typeface="Times New Roman" panose="02020603050405020304" pitchFamily="18" charset="0"/>
              </a:rPr>
              <a:t>Step</a:t>
            </a:r>
            <a:r>
              <a:rPr lang="ja-JP" sz="1200" b="1" kern="100" dirty="0" smtClean="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四角形: 角を丸くする 742"/>
          <p:cNvSpPr/>
          <p:nvPr/>
        </p:nvSpPr>
        <p:spPr>
          <a:xfrm>
            <a:off x="432435" y="923925"/>
            <a:ext cx="5768340" cy="3105150"/>
          </a:xfrm>
          <a:prstGeom prst="roundRect">
            <a:avLst>
              <a:gd name="adj" fmla="val 543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a:lnSpc>
                <a:spcPts val="1500"/>
              </a:lnSpc>
              <a:spcAft>
                <a:spcPts val="0"/>
              </a:spcAft>
            </a:pPr>
            <a:r>
              <a:rPr lang="ja-JP" sz="1200" b="1" kern="100" dirty="0">
                <a:solidFill>
                  <a:srgbClr val="000000"/>
                </a:solidFill>
                <a:effectLst/>
                <a:ea typeface="BIZ UDPゴシック" panose="020B0400000000000000" pitchFamily="50" charset="-128"/>
                <a:cs typeface="Times New Roman" panose="02020603050405020304" pitchFamily="18" charset="0"/>
              </a:rPr>
              <a:t>【食品ロス削減手法検討の流れ】</a:t>
            </a:r>
            <a:endParaRPr lang="ja-JP" sz="1050" kern="100" dirty="0">
              <a:effectLst/>
              <a:ea typeface="游明朝" panose="02020400000000000000" pitchFamily="18" charset="-128"/>
              <a:cs typeface="Times New Roman" panose="02020603050405020304" pitchFamily="18" charset="0"/>
            </a:endParaRPr>
          </a:p>
          <a:p>
            <a:pPr marL="133350" indent="-133350">
              <a:lnSpc>
                <a:spcPts val="1500"/>
              </a:lnSpc>
              <a:spcAft>
                <a:spcPts val="0"/>
              </a:spcAft>
            </a:pPr>
            <a:r>
              <a:rPr lang="ja-JP" sz="1050" kern="100" dirty="0" smtClean="0">
                <a:solidFill>
                  <a:srgbClr val="000000"/>
                </a:solidFill>
                <a:effectLst/>
                <a:ea typeface="BIZ UDゴシック" panose="020B0400000000000000" pitchFamily="49" charset="-128"/>
                <a:cs typeface="Times New Roman" panose="02020603050405020304" pitchFamily="18" charset="0"/>
              </a:rPr>
              <a:t>〇食品</a:t>
            </a:r>
            <a:r>
              <a:rPr lang="ja-JP" sz="1050" kern="100" dirty="0">
                <a:solidFill>
                  <a:srgbClr val="000000"/>
                </a:solidFill>
                <a:effectLst/>
                <a:ea typeface="BIZ UDゴシック" panose="020B0400000000000000" pitchFamily="49" charset="-128"/>
                <a:cs typeface="Times New Roman" panose="02020603050405020304" pitchFamily="18" charset="0"/>
              </a:rPr>
              <a:t>ロス削減の手法を検討するために</a:t>
            </a:r>
            <a:r>
              <a:rPr lang="ja-JP" sz="1050" kern="100" dirty="0" smtClean="0">
                <a:solidFill>
                  <a:srgbClr val="000000"/>
                </a:solidFill>
                <a:effectLst/>
                <a:ea typeface="BIZ UDゴシック" panose="020B0400000000000000" pitchFamily="49" charset="-128"/>
                <a:cs typeface="Times New Roman" panose="02020603050405020304" pitchFamily="18" charset="0"/>
              </a:rPr>
              <a:t>、学生</a:t>
            </a:r>
            <a:r>
              <a:rPr lang="ja-JP" sz="1050" kern="100" dirty="0">
                <a:solidFill>
                  <a:srgbClr val="000000"/>
                </a:solidFill>
                <a:effectLst/>
                <a:ea typeface="BIZ UDゴシック" panose="020B0400000000000000" pitchFamily="49" charset="-128"/>
                <a:cs typeface="Times New Roman" panose="02020603050405020304" pitchFamily="18" charset="0"/>
              </a:rPr>
              <a:t>による</a:t>
            </a:r>
            <a:r>
              <a:rPr lang="ja-JP" sz="1050" kern="0" dirty="0">
                <a:solidFill>
                  <a:srgbClr val="000000"/>
                </a:solidFill>
                <a:effectLst/>
                <a:ea typeface="BIZ UDゴシック" panose="020B0400000000000000" pitchFamily="49" charset="-128"/>
                <a:cs typeface="BIZUDGothic"/>
              </a:rPr>
              <a:t>店舗フィールドワーク・</a:t>
            </a:r>
            <a:r>
              <a:rPr lang="ja-JP" sz="1050" kern="0" dirty="0" smtClean="0">
                <a:solidFill>
                  <a:srgbClr val="000000"/>
                </a:solidFill>
                <a:effectLst/>
                <a:ea typeface="BIZ UDゴシック" panose="020B0400000000000000" pitchFamily="49" charset="-128"/>
                <a:cs typeface="BIZUDGothic"/>
              </a:rPr>
              <a:t>ワークショップ</a:t>
            </a:r>
            <a:r>
              <a:rPr lang="ja-JP" altLang="en-US" sz="1050" kern="0" dirty="0" smtClean="0">
                <a:solidFill>
                  <a:srgbClr val="000000"/>
                </a:solidFill>
                <a:effectLst/>
                <a:ea typeface="BIZ UDゴシック" panose="020B0400000000000000" pitchFamily="49" charset="-128"/>
                <a:cs typeface="BIZUDGothic"/>
              </a:rPr>
              <a:t>などを通じて実際に店舗</a:t>
            </a:r>
            <a:r>
              <a:rPr lang="ja-JP" sz="1050" kern="0" dirty="0" smtClean="0">
                <a:solidFill>
                  <a:srgbClr val="000000"/>
                </a:solidFill>
                <a:effectLst/>
                <a:ea typeface="BIZ UDゴシック" panose="020B0400000000000000" pitchFamily="49" charset="-128"/>
                <a:cs typeface="BIZUDGothic"/>
              </a:rPr>
              <a:t>を</a:t>
            </a:r>
            <a:r>
              <a:rPr lang="ja-JP" altLang="en-US" sz="1050" kern="0" dirty="0" smtClean="0">
                <a:solidFill>
                  <a:srgbClr val="000000"/>
                </a:solidFill>
                <a:effectLst/>
                <a:ea typeface="BIZ UDゴシック" panose="020B0400000000000000" pitchFamily="49" charset="-128"/>
                <a:cs typeface="BIZUDGothic"/>
              </a:rPr>
              <a:t>見て</a:t>
            </a:r>
            <a:r>
              <a:rPr lang="ja-JP" altLang="en-US" sz="1050" kern="0" dirty="0">
                <a:solidFill>
                  <a:srgbClr val="000000"/>
                </a:solidFill>
                <a:ea typeface="BIZ UDゴシック" panose="020B0400000000000000" pitchFamily="49" charset="-128"/>
                <a:cs typeface="BIZUDGothic"/>
              </a:rPr>
              <a:t>もらい</a:t>
            </a:r>
            <a:r>
              <a:rPr lang="ja-JP" altLang="en-US" sz="1050" kern="0" dirty="0" smtClean="0">
                <a:solidFill>
                  <a:srgbClr val="000000"/>
                </a:solidFill>
                <a:effectLst/>
                <a:ea typeface="BIZ UDゴシック" panose="020B0400000000000000" pitchFamily="49" charset="-128"/>
                <a:cs typeface="BIZUDGothic"/>
              </a:rPr>
              <a:t>、</a:t>
            </a:r>
            <a:r>
              <a:rPr lang="ja-JP" sz="1050" kern="0" dirty="0" smtClean="0">
                <a:solidFill>
                  <a:srgbClr val="000000"/>
                </a:solidFill>
                <a:effectLst/>
                <a:ea typeface="BIZ UDゴシック" panose="020B0400000000000000" pitchFamily="49" charset="-128"/>
                <a:cs typeface="BIZUDGothic"/>
              </a:rPr>
              <a:t>削減アイデア</a:t>
            </a:r>
            <a:r>
              <a:rPr lang="ja-JP" altLang="en-US" sz="1050" kern="0" dirty="0">
                <a:solidFill>
                  <a:srgbClr val="000000"/>
                </a:solidFill>
                <a:ea typeface="BIZ UDゴシック" panose="020B0400000000000000" pitchFamily="49" charset="-128"/>
                <a:cs typeface="BIZUDGothic"/>
              </a:rPr>
              <a:t>の</a:t>
            </a:r>
            <a:r>
              <a:rPr lang="ja-JP" sz="1050" kern="0" dirty="0" smtClean="0">
                <a:solidFill>
                  <a:srgbClr val="000000"/>
                </a:solidFill>
                <a:effectLst/>
                <a:ea typeface="BIZ UDゴシック" panose="020B0400000000000000" pitchFamily="49" charset="-128"/>
                <a:cs typeface="BIZUDGothic"/>
              </a:rPr>
              <a:t>提案</a:t>
            </a:r>
            <a:r>
              <a:rPr lang="ja-JP" altLang="en-US" sz="1050" kern="0" dirty="0" smtClean="0">
                <a:solidFill>
                  <a:srgbClr val="000000"/>
                </a:solidFill>
                <a:effectLst/>
                <a:ea typeface="BIZ UDゴシック" panose="020B0400000000000000" pitchFamily="49" charset="-128"/>
                <a:cs typeface="BIZUDGothic"/>
              </a:rPr>
              <a:t>を受けることも効果的です</a:t>
            </a:r>
            <a:r>
              <a:rPr lang="ja-JP" sz="1050" kern="0" dirty="0" smtClean="0">
                <a:solidFill>
                  <a:srgbClr val="000000"/>
                </a:solidFill>
                <a:effectLst/>
                <a:ea typeface="BIZ UDゴシック" panose="020B0400000000000000" pitchFamily="49" charset="-128"/>
                <a:cs typeface="BIZUDGothic"/>
              </a:rPr>
              <a:t>。</a:t>
            </a:r>
            <a:endParaRPr lang="en-US" altLang="ja-JP" sz="1050" kern="0" dirty="0" smtClean="0">
              <a:solidFill>
                <a:srgbClr val="000000"/>
              </a:solidFill>
              <a:effectLst/>
              <a:ea typeface="BIZ UDゴシック" panose="020B0400000000000000" pitchFamily="49" charset="-128"/>
              <a:cs typeface="BIZUDGothic"/>
            </a:endParaRPr>
          </a:p>
          <a:p>
            <a:pPr marL="133350" indent="-133350">
              <a:lnSpc>
                <a:spcPts val="1500"/>
              </a:lnSpc>
              <a:spcAft>
                <a:spcPts val="0"/>
              </a:spcAft>
            </a:pPr>
            <a:endParaRPr lang="ja-JP" sz="1050" kern="100" dirty="0">
              <a:effectLst/>
              <a:ea typeface="游明朝" panose="02020400000000000000" pitchFamily="18" charset="-128"/>
              <a:cs typeface="Times New Roman" panose="02020603050405020304" pitchFamily="18" charset="0"/>
            </a:endParaRPr>
          </a:p>
          <a:p>
            <a:pPr marL="133350" indent="-133350">
              <a:lnSpc>
                <a:spcPts val="1500"/>
              </a:lnSpc>
              <a:spcAft>
                <a:spcPts val="0"/>
              </a:spcAft>
            </a:pPr>
            <a:r>
              <a:rPr lang="ja-JP" sz="1050" kern="0" dirty="0" smtClean="0">
                <a:solidFill>
                  <a:srgbClr val="000000"/>
                </a:solidFill>
                <a:effectLst/>
                <a:ea typeface="BIZ UDゴシック" panose="020B0400000000000000" pitchFamily="49" charset="-128"/>
                <a:cs typeface="BIZUDGothic"/>
              </a:rPr>
              <a:t>〇家庭</a:t>
            </a:r>
            <a:r>
              <a:rPr lang="ja-JP" sz="1050" kern="0" dirty="0">
                <a:solidFill>
                  <a:srgbClr val="000000"/>
                </a:solidFill>
                <a:effectLst/>
                <a:ea typeface="BIZ UDゴシック" panose="020B0400000000000000" pitchFamily="49" charset="-128"/>
                <a:cs typeface="BIZUDGothic"/>
              </a:rPr>
              <a:t>や店舗における食品</a:t>
            </a:r>
            <a:r>
              <a:rPr lang="ja-JP" sz="1050" kern="0" dirty="0" smtClean="0">
                <a:solidFill>
                  <a:srgbClr val="000000"/>
                </a:solidFill>
                <a:effectLst/>
                <a:ea typeface="BIZ UDゴシック" panose="020B0400000000000000" pitchFamily="49" charset="-128"/>
                <a:cs typeface="BIZUDGothic"/>
              </a:rPr>
              <a:t>ロス</a:t>
            </a:r>
            <a:r>
              <a:rPr lang="ja-JP" altLang="en-US" sz="1050" kern="0" dirty="0" smtClean="0">
                <a:solidFill>
                  <a:srgbClr val="000000"/>
                </a:solidFill>
                <a:effectLst/>
                <a:ea typeface="BIZ UDゴシック" panose="020B0400000000000000" pitchFamily="49" charset="-128"/>
                <a:cs typeface="BIZUDGothic"/>
              </a:rPr>
              <a:t>の発生状況</a:t>
            </a:r>
            <a:r>
              <a:rPr lang="ja-JP" sz="1050" kern="0" dirty="0" smtClean="0">
                <a:solidFill>
                  <a:srgbClr val="000000"/>
                </a:solidFill>
                <a:effectLst/>
                <a:ea typeface="BIZ UDゴシック" panose="020B0400000000000000" pitchFamily="49" charset="-128"/>
                <a:cs typeface="BIZUDGothic"/>
              </a:rPr>
              <a:t>と</a:t>
            </a:r>
            <a:r>
              <a:rPr lang="ja-JP" sz="1050" kern="0" dirty="0">
                <a:solidFill>
                  <a:srgbClr val="000000"/>
                </a:solidFill>
                <a:effectLst/>
                <a:ea typeface="BIZ UDゴシック" panose="020B0400000000000000" pitchFamily="49" charset="-128"/>
                <a:cs typeface="BIZUDGothic"/>
              </a:rPr>
              <a:t>食品ロスを減らすための工夫などについて</a:t>
            </a:r>
            <a:r>
              <a:rPr lang="ja-JP" sz="1050" kern="0" dirty="0" smtClean="0">
                <a:solidFill>
                  <a:srgbClr val="000000"/>
                </a:solidFill>
                <a:effectLst/>
                <a:ea typeface="BIZ UDゴシック" panose="020B0400000000000000" pitchFamily="49" charset="-128"/>
                <a:cs typeface="BIZUDGothic"/>
              </a:rPr>
              <a:t>、従業員</a:t>
            </a:r>
            <a:r>
              <a:rPr lang="ja-JP" altLang="en-US" sz="1050" kern="0" dirty="0" smtClean="0">
                <a:solidFill>
                  <a:srgbClr val="000000"/>
                </a:solidFill>
                <a:ea typeface="BIZ UDゴシック" panose="020B0400000000000000" pitchFamily="49" charset="-128"/>
                <a:cs typeface="BIZUDGothic"/>
              </a:rPr>
              <a:t>に対して</a:t>
            </a:r>
            <a:r>
              <a:rPr lang="ja-JP" sz="1050" kern="0" dirty="0" smtClean="0">
                <a:solidFill>
                  <a:srgbClr val="000000"/>
                </a:solidFill>
                <a:effectLst/>
                <a:ea typeface="BIZ UDゴシック" panose="020B0400000000000000" pitchFamily="49" charset="-128"/>
                <a:cs typeface="BIZUDGothic"/>
              </a:rPr>
              <a:t>意識</a:t>
            </a:r>
            <a:r>
              <a:rPr lang="ja-JP" sz="1050" kern="0" dirty="0">
                <a:solidFill>
                  <a:srgbClr val="000000"/>
                </a:solidFill>
                <a:effectLst/>
                <a:ea typeface="BIZ UDゴシック" panose="020B0400000000000000" pitchFamily="49" charset="-128"/>
                <a:cs typeface="BIZUDGothic"/>
              </a:rPr>
              <a:t>調査（食品ロスの削減に関する従業員アンケート調査）を行い</a:t>
            </a:r>
            <a:r>
              <a:rPr lang="ja-JP" sz="1050" kern="0" dirty="0" smtClean="0">
                <a:solidFill>
                  <a:srgbClr val="000000"/>
                </a:solidFill>
                <a:effectLst/>
                <a:ea typeface="BIZ UDゴシック" panose="020B0400000000000000" pitchFamily="49" charset="-128"/>
                <a:cs typeface="BIZUDGothic"/>
              </a:rPr>
              <a:t>、手法</a:t>
            </a:r>
            <a:r>
              <a:rPr lang="ja-JP" sz="1050" kern="0" dirty="0">
                <a:solidFill>
                  <a:srgbClr val="000000"/>
                </a:solidFill>
                <a:effectLst/>
                <a:ea typeface="BIZ UDゴシック" panose="020B0400000000000000" pitchFamily="49" charset="-128"/>
                <a:cs typeface="BIZUDGothic"/>
              </a:rPr>
              <a:t>検討</a:t>
            </a:r>
            <a:r>
              <a:rPr lang="ja-JP" sz="1050" kern="0" dirty="0" smtClean="0">
                <a:solidFill>
                  <a:srgbClr val="000000"/>
                </a:solidFill>
                <a:effectLst/>
                <a:ea typeface="BIZ UDゴシック" panose="020B0400000000000000" pitchFamily="49" charset="-128"/>
                <a:cs typeface="BIZUDGothic"/>
              </a:rPr>
              <a:t>の</a:t>
            </a:r>
            <a:r>
              <a:rPr lang="ja-JP" altLang="en-US" sz="1050" kern="0" dirty="0" smtClean="0">
                <a:solidFill>
                  <a:srgbClr val="000000"/>
                </a:solidFill>
                <a:effectLst/>
                <a:ea typeface="BIZ UDゴシック" panose="020B0400000000000000" pitchFamily="49" charset="-128"/>
                <a:cs typeface="BIZUDGothic"/>
              </a:rPr>
              <a:t>参考</a:t>
            </a:r>
            <a:r>
              <a:rPr lang="ja-JP" sz="1050" kern="0" dirty="0" smtClean="0">
                <a:solidFill>
                  <a:srgbClr val="000000"/>
                </a:solidFill>
                <a:effectLst/>
                <a:ea typeface="BIZ UDゴシック" panose="020B0400000000000000" pitchFamily="49" charset="-128"/>
                <a:cs typeface="BIZUDGothic"/>
              </a:rPr>
              <a:t>にする</a:t>
            </a:r>
            <a:r>
              <a:rPr lang="ja-JP" sz="1050" kern="0" dirty="0">
                <a:solidFill>
                  <a:srgbClr val="000000"/>
                </a:solidFill>
                <a:effectLst/>
                <a:ea typeface="BIZ UDゴシック" panose="020B0400000000000000" pitchFamily="49" charset="-128"/>
                <a:cs typeface="BIZUDGothic"/>
              </a:rPr>
              <a:t>とともに</a:t>
            </a:r>
            <a:r>
              <a:rPr lang="ja-JP" sz="1050" kern="0" dirty="0" smtClean="0">
                <a:solidFill>
                  <a:srgbClr val="000000"/>
                </a:solidFill>
                <a:effectLst/>
                <a:ea typeface="BIZ UDゴシック" panose="020B0400000000000000" pitchFamily="49" charset="-128"/>
                <a:cs typeface="BIZUDGothic"/>
              </a:rPr>
              <a:t>、</a:t>
            </a:r>
            <a:r>
              <a:rPr lang="ja-JP" altLang="en-US" sz="1050" kern="0" dirty="0" smtClean="0">
                <a:solidFill>
                  <a:srgbClr val="000000"/>
                </a:solidFill>
                <a:ea typeface="BIZ UDゴシック" panose="020B0400000000000000" pitchFamily="49" charset="-128"/>
                <a:cs typeface="BIZUDGothic"/>
              </a:rPr>
              <a:t>従業員に対し実証への</a:t>
            </a:r>
            <a:r>
              <a:rPr lang="ja-JP" sz="1050" kern="0" dirty="0" smtClean="0">
                <a:solidFill>
                  <a:srgbClr val="000000"/>
                </a:solidFill>
                <a:effectLst/>
                <a:ea typeface="BIZ UDゴシック" panose="020B0400000000000000" pitchFamily="49" charset="-128"/>
                <a:cs typeface="BIZUDGothic"/>
              </a:rPr>
              <a:t>認知</a:t>
            </a:r>
            <a:r>
              <a:rPr lang="ja-JP" altLang="en-US" sz="1050" kern="0" dirty="0">
                <a:solidFill>
                  <a:srgbClr val="000000"/>
                </a:solidFill>
                <a:ea typeface="BIZ UDゴシック" panose="020B0400000000000000" pitchFamily="49" charset="-128"/>
                <a:cs typeface="BIZUDGothic"/>
              </a:rPr>
              <a:t>と</a:t>
            </a:r>
            <a:r>
              <a:rPr lang="ja-JP" sz="1050" kern="0" dirty="0" smtClean="0">
                <a:solidFill>
                  <a:srgbClr val="000000"/>
                </a:solidFill>
                <a:effectLst/>
                <a:ea typeface="BIZ UDゴシック" panose="020B0400000000000000" pitchFamily="49" charset="-128"/>
                <a:cs typeface="BIZUDGothic"/>
              </a:rPr>
              <a:t>協力</a:t>
            </a:r>
            <a:r>
              <a:rPr lang="ja-JP" altLang="en-US" sz="1050" kern="0" dirty="0" smtClean="0">
                <a:solidFill>
                  <a:srgbClr val="000000"/>
                </a:solidFill>
                <a:effectLst/>
                <a:ea typeface="BIZ UDゴシック" panose="020B0400000000000000" pitchFamily="49" charset="-128"/>
                <a:cs typeface="BIZUDGothic"/>
              </a:rPr>
              <a:t>の</a:t>
            </a:r>
            <a:r>
              <a:rPr lang="ja-JP" sz="1050" kern="0" dirty="0" smtClean="0">
                <a:solidFill>
                  <a:srgbClr val="000000"/>
                </a:solidFill>
                <a:effectLst/>
                <a:ea typeface="BIZ UDゴシック" panose="020B0400000000000000" pitchFamily="49" charset="-128"/>
                <a:cs typeface="BIZUDGothic"/>
              </a:rPr>
              <a:t>働きかけ</a:t>
            </a:r>
            <a:r>
              <a:rPr lang="ja-JP" sz="1050" kern="0" dirty="0">
                <a:solidFill>
                  <a:srgbClr val="000000"/>
                </a:solidFill>
                <a:effectLst/>
                <a:ea typeface="BIZ UDゴシック" panose="020B0400000000000000" pitchFamily="49" charset="-128"/>
                <a:cs typeface="BIZUDGothic"/>
              </a:rPr>
              <a:t>を</a:t>
            </a:r>
            <a:r>
              <a:rPr lang="ja-JP" sz="1050" kern="0" dirty="0" smtClean="0">
                <a:solidFill>
                  <a:srgbClr val="000000"/>
                </a:solidFill>
                <a:effectLst/>
                <a:ea typeface="BIZ UDゴシック" panose="020B0400000000000000" pitchFamily="49" charset="-128"/>
                <a:cs typeface="BIZUDGothic"/>
              </a:rPr>
              <a:t>行</a:t>
            </a:r>
            <a:r>
              <a:rPr lang="ja-JP" altLang="en-US" sz="1050" kern="0" dirty="0">
                <a:solidFill>
                  <a:srgbClr val="000000"/>
                </a:solidFill>
                <a:ea typeface="BIZ UDゴシック" panose="020B0400000000000000" pitchFamily="49" charset="-128"/>
                <a:cs typeface="BIZUDGothic"/>
              </a:rPr>
              <a:t>いましょう</a:t>
            </a:r>
            <a:r>
              <a:rPr lang="ja-JP" sz="1050" kern="0" dirty="0" smtClean="0">
                <a:solidFill>
                  <a:srgbClr val="000000"/>
                </a:solidFill>
                <a:effectLst/>
                <a:ea typeface="BIZ UDゴシック" panose="020B0400000000000000" pitchFamily="49" charset="-128"/>
                <a:cs typeface="BIZUDGothic"/>
              </a:rPr>
              <a:t>。</a:t>
            </a:r>
            <a:endParaRPr lang="ja-JP" sz="1050" kern="100" dirty="0">
              <a:effectLst/>
              <a:ea typeface="游明朝" panose="02020400000000000000" pitchFamily="18" charset="-128"/>
              <a:cs typeface="Times New Roman" panose="02020603050405020304" pitchFamily="18" charset="0"/>
            </a:endParaRPr>
          </a:p>
          <a:p>
            <a:pPr marL="133350" indent="-133350">
              <a:lnSpc>
                <a:spcPts val="1500"/>
              </a:lnSpc>
              <a:spcAft>
                <a:spcPts val="0"/>
              </a:spcAft>
            </a:pPr>
            <a:endParaRPr lang="en-US" altLang="ja-JP" sz="1050" kern="0" dirty="0" smtClean="0">
              <a:solidFill>
                <a:srgbClr val="000000"/>
              </a:solidFill>
              <a:effectLst/>
              <a:ea typeface="BIZ UDゴシック" panose="020B0400000000000000" pitchFamily="49" charset="-128"/>
              <a:cs typeface="BIZUDGothic"/>
            </a:endParaRPr>
          </a:p>
          <a:p>
            <a:pPr marL="133350" indent="-133350">
              <a:lnSpc>
                <a:spcPts val="1500"/>
              </a:lnSpc>
              <a:spcAft>
                <a:spcPts val="0"/>
              </a:spcAft>
            </a:pPr>
            <a:r>
              <a:rPr lang="ja-JP" sz="1050" kern="0" dirty="0" smtClean="0">
                <a:solidFill>
                  <a:srgbClr val="000000"/>
                </a:solidFill>
                <a:effectLst/>
                <a:ea typeface="BIZ UDゴシック" panose="020B0400000000000000" pitchFamily="49" charset="-128"/>
                <a:cs typeface="BIZUDGothic"/>
              </a:rPr>
              <a:t>〇</a:t>
            </a:r>
            <a:r>
              <a:rPr lang="ja-JP" altLang="en-US" sz="1050" kern="0" dirty="0" smtClean="0">
                <a:solidFill>
                  <a:srgbClr val="000000"/>
                </a:solidFill>
                <a:effectLst/>
                <a:ea typeface="BIZ UDゴシック" panose="020B0400000000000000" pitchFamily="49" charset="-128"/>
                <a:cs typeface="BIZUDGothic"/>
              </a:rPr>
              <a:t>実施</a:t>
            </a:r>
            <a:r>
              <a:rPr lang="ja-JP" sz="1050" kern="0" dirty="0" smtClean="0">
                <a:solidFill>
                  <a:srgbClr val="000000"/>
                </a:solidFill>
                <a:effectLst/>
                <a:ea typeface="BIZ UDゴシック" panose="020B0400000000000000" pitchFamily="49" charset="-128"/>
                <a:cs typeface="BIZUDGothic"/>
              </a:rPr>
              <a:t>店舗</a:t>
            </a:r>
            <a:r>
              <a:rPr lang="ja-JP" sz="1050" kern="0" dirty="0">
                <a:solidFill>
                  <a:srgbClr val="000000"/>
                </a:solidFill>
                <a:effectLst/>
                <a:ea typeface="BIZ UDゴシック" panose="020B0400000000000000" pitchFamily="49" charset="-128"/>
                <a:cs typeface="BIZUDGothic"/>
              </a:rPr>
              <a:t>における「売れ残りがちな品目」</a:t>
            </a:r>
            <a:r>
              <a:rPr lang="ja-JP" sz="1050" kern="0" dirty="0" smtClean="0">
                <a:solidFill>
                  <a:srgbClr val="000000"/>
                </a:solidFill>
                <a:effectLst/>
                <a:ea typeface="BIZ UDゴシック" panose="020B0400000000000000" pitchFamily="49" charset="-128"/>
                <a:cs typeface="BIZUDGothic"/>
              </a:rPr>
              <a:t>と</a:t>
            </a:r>
            <a:r>
              <a:rPr lang="ja-JP" altLang="en-US" sz="1050" kern="0" dirty="0" smtClean="0">
                <a:solidFill>
                  <a:srgbClr val="000000"/>
                </a:solidFill>
                <a:ea typeface="BIZ UDゴシック" panose="020B0400000000000000" pitchFamily="49" charset="-128"/>
                <a:cs typeface="BIZUDGothic"/>
              </a:rPr>
              <a:t>一般家庭で</a:t>
            </a:r>
            <a:r>
              <a:rPr lang="ja-JP" sz="1050" kern="0" dirty="0" smtClean="0">
                <a:solidFill>
                  <a:srgbClr val="000000"/>
                </a:solidFill>
                <a:effectLst/>
                <a:ea typeface="BIZ UDゴシック" panose="020B0400000000000000" pitchFamily="49" charset="-128"/>
                <a:cs typeface="BIZUDGothic"/>
              </a:rPr>
              <a:t>捨てて</a:t>
            </a:r>
            <a:r>
              <a:rPr lang="ja-JP" sz="1050" kern="0" dirty="0">
                <a:solidFill>
                  <a:srgbClr val="000000"/>
                </a:solidFill>
                <a:effectLst/>
                <a:ea typeface="BIZ UDゴシック" panose="020B0400000000000000" pitchFamily="49" charset="-128"/>
                <a:cs typeface="BIZUDGothic"/>
              </a:rPr>
              <a:t>しまわれがちな食品・食材を把握し、対象品目の検討・抽出を</a:t>
            </a:r>
            <a:r>
              <a:rPr lang="ja-JP" sz="1050" kern="0" dirty="0" smtClean="0">
                <a:solidFill>
                  <a:srgbClr val="000000"/>
                </a:solidFill>
                <a:effectLst/>
                <a:ea typeface="BIZ UDゴシック" panose="020B0400000000000000" pitchFamily="49" charset="-128"/>
                <a:cs typeface="BIZUDGothic"/>
              </a:rPr>
              <a:t>行</a:t>
            </a:r>
            <a:r>
              <a:rPr lang="ja-JP" altLang="en-US" sz="1050" kern="0" dirty="0">
                <a:solidFill>
                  <a:srgbClr val="000000"/>
                </a:solidFill>
                <a:ea typeface="BIZ UDゴシック" panose="020B0400000000000000" pitchFamily="49" charset="-128"/>
                <a:cs typeface="BIZUDGothic"/>
              </a:rPr>
              <a:t>いましょう</a:t>
            </a:r>
            <a:r>
              <a:rPr lang="ja-JP" sz="1050" kern="0" dirty="0" smtClean="0">
                <a:solidFill>
                  <a:srgbClr val="000000"/>
                </a:solidFill>
                <a:effectLst/>
                <a:ea typeface="BIZ UDゴシック" panose="020B0400000000000000" pitchFamily="49" charset="-128"/>
                <a:cs typeface="BIZUDGothic"/>
              </a:rPr>
              <a:t>。</a:t>
            </a:r>
            <a:endParaRPr lang="ja-JP" sz="1050" kern="100" dirty="0">
              <a:effectLst/>
              <a:ea typeface="游明朝" panose="02020400000000000000" pitchFamily="18" charset="-128"/>
              <a:cs typeface="Times New Roman" panose="02020603050405020304" pitchFamily="18" charset="0"/>
            </a:endParaRPr>
          </a:p>
          <a:p>
            <a:pPr marL="133350" indent="-133350">
              <a:lnSpc>
                <a:spcPts val="1500"/>
              </a:lnSpc>
              <a:spcAft>
                <a:spcPts val="0"/>
              </a:spcAft>
            </a:pPr>
            <a:endParaRPr lang="en-US" altLang="ja-JP" sz="1050" kern="100" dirty="0" smtClean="0">
              <a:solidFill>
                <a:srgbClr val="000000"/>
              </a:solidFill>
              <a:effectLst/>
              <a:ea typeface="BIZ UDゴシック" panose="020B0400000000000000" pitchFamily="49" charset="-128"/>
              <a:cs typeface="Times New Roman" panose="02020603050405020304" pitchFamily="18" charset="0"/>
            </a:endParaRPr>
          </a:p>
          <a:p>
            <a:pPr marL="133350" indent="-133350">
              <a:lnSpc>
                <a:spcPts val="1500"/>
              </a:lnSpc>
              <a:spcAft>
                <a:spcPts val="0"/>
              </a:spcAft>
            </a:pPr>
            <a:r>
              <a:rPr lang="ja-JP" sz="1050" kern="100" dirty="0" smtClean="0">
                <a:solidFill>
                  <a:srgbClr val="000000"/>
                </a:solidFill>
                <a:effectLst/>
                <a:ea typeface="BIZ UDゴシック" panose="020B0400000000000000" pitchFamily="49" charset="-128"/>
                <a:cs typeface="Times New Roman" panose="02020603050405020304" pitchFamily="18" charset="0"/>
              </a:rPr>
              <a:t>〇</a:t>
            </a:r>
            <a:r>
              <a:rPr lang="ja-JP" altLang="en-US" sz="1050" kern="100" dirty="0" smtClean="0">
                <a:solidFill>
                  <a:srgbClr val="000000"/>
                </a:solidFill>
                <a:ea typeface="BIZ UDゴシック" panose="020B0400000000000000" pitchFamily="49" charset="-128"/>
                <a:cs typeface="Times New Roman" panose="02020603050405020304" pitchFamily="18" charset="0"/>
              </a:rPr>
              <a:t>従業員の意見を取り入れるため、従業員座談会などを</a:t>
            </a:r>
            <a:r>
              <a:rPr lang="ja-JP" altLang="en-US" sz="1050" kern="100" dirty="0">
                <a:solidFill>
                  <a:srgbClr val="000000"/>
                </a:solidFill>
                <a:ea typeface="BIZ UDゴシック" panose="020B0400000000000000" pitchFamily="49" charset="-128"/>
                <a:cs typeface="Times New Roman" panose="02020603050405020304" pitchFamily="18" charset="0"/>
              </a:rPr>
              <a:t>実施</a:t>
            </a:r>
            <a:r>
              <a:rPr lang="ja-JP" altLang="en-US" sz="1050" kern="100" dirty="0" smtClean="0">
                <a:solidFill>
                  <a:srgbClr val="000000"/>
                </a:solidFill>
                <a:ea typeface="BIZ UDゴシック" panose="020B0400000000000000" pitchFamily="49" charset="-128"/>
                <a:cs typeface="Times New Roman" panose="02020603050405020304" pitchFamily="18" charset="0"/>
              </a:rPr>
              <a:t>し、</a:t>
            </a:r>
            <a:r>
              <a:rPr lang="ja-JP" sz="1050" kern="100" dirty="0" smtClean="0">
                <a:solidFill>
                  <a:srgbClr val="000000"/>
                </a:solidFill>
                <a:effectLst/>
                <a:ea typeface="BIZ UDゴシック" panose="020B0400000000000000" pitchFamily="49" charset="-128"/>
                <a:cs typeface="Times New Roman" panose="02020603050405020304" pitchFamily="18" charset="0"/>
              </a:rPr>
              <a:t>学生</a:t>
            </a:r>
            <a:r>
              <a:rPr lang="ja-JP" sz="1050" kern="100" dirty="0">
                <a:solidFill>
                  <a:srgbClr val="000000"/>
                </a:solidFill>
                <a:effectLst/>
                <a:ea typeface="BIZ UDゴシック" panose="020B0400000000000000" pitchFamily="49" charset="-128"/>
                <a:cs typeface="Times New Roman" panose="02020603050405020304" pitchFamily="18" charset="0"/>
              </a:rPr>
              <a:t>が考えた食品ロス削減アイデアを</a:t>
            </a:r>
            <a:r>
              <a:rPr lang="ja-JP" sz="1050" kern="100" dirty="0" smtClean="0">
                <a:solidFill>
                  <a:srgbClr val="000000"/>
                </a:solidFill>
                <a:effectLst/>
                <a:ea typeface="BIZ UDゴシック" panose="020B0400000000000000" pitchFamily="49" charset="-128"/>
                <a:cs typeface="Times New Roman" panose="02020603050405020304" pitchFamily="18" charset="0"/>
              </a:rPr>
              <a:t>評価</a:t>
            </a:r>
            <a:r>
              <a:rPr lang="ja-JP" altLang="en-US" sz="1050" kern="100" dirty="0" smtClean="0">
                <a:solidFill>
                  <a:srgbClr val="000000"/>
                </a:solidFill>
                <a:effectLst/>
                <a:ea typeface="BIZ UDゴシック" panose="020B0400000000000000" pitchFamily="49" charset="-128"/>
                <a:cs typeface="Times New Roman" panose="02020603050405020304" pitchFamily="18" charset="0"/>
              </a:rPr>
              <a:t>し</a:t>
            </a:r>
            <a:r>
              <a:rPr lang="ja-JP" sz="1050" kern="100" dirty="0" smtClean="0">
                <a:solidFill>
                  <a:srgbClr val="000000"/>
                </a:solidFill>
                <a:effectLst/>
                <a:ea typeface="BIZ UDゴシック" panose="020B0400000000000000" pitchFamily="49" charset="-128"/>
                <a:cs typeface="Times New Roman" panose="02020603050405020304" pitchFamily="18" charset="0"/>
              </a:rPr>
              <a:t>効果的</a:t>
            </a:r>
            <a:r>
              <a:rPr lang="ja-JP" sz="1050" kern="100" dirty="0">
                <a:solidFill>
                  <a:srgbClr val="000000"/>
                </a:solidFill>
                <a:effectLst/>
                <a:ea typeface="BIZ UDゴシック" panose="020B0400000000000000" pitchFamily="49" charset="-128"/>
                <a:cs typeface="Times New Roman" panose="02020603050405020304" pitchFamily="18" charset="0"/>
              </a:rPr>
              <a:t>な手法を</a:t>
            </a:r>
            <a:r>
              <a:rPr lang="ja-JP" sz="1050" kern="100" dirty="0" smtClean="0">
                <a:solidFill>
                  <a:srgbClr val="000000"/>
                </a:solidFill>
                <a:effectLst/>
                <a:ea typeface="BIZ UDゴシック" panose="020B0400000000000000" pitchFamily="49" charset="-128"/>
                <a:cs typeface="Times New Roman" panose="02020603050405020304" pitchFamily="18" charset="0"/>
              </a:rPr>
              <a:t>考え</a:t>
            </a:r>
            <a:r>
              <a:rPr lang="ja-JP" altLang="en-US" sz="1050" kern="100" dirty="0" smtClean="0">
                <a:solidFill>
                  <a:srgbClr val="000000"/>
                </a:solidFill>
                <a:effectLst/>
                <a:ea typeface="BIZ UDゴシック" panose="020B0400000000000000" pitchFamily="49" charset="-128"/>
                <a:cs typeface="Times New Roman" panose="02020603050405020304" pitchFamily="18" charset="0"/>
              </a:rPr>
              <a:t>ましょう</a:t>
            </a:r>
            <a:r>
              <a:rPr lang="ja-JP" altLang="en-US" sz="1050" kern="100" dirty="0" smtClean="0">
                <a:solidFill>
                  <a:srgbClr val="000000"/>
                </a:solidFill>
                <a:ea typeface="BIZ UDゴシック" panose="020B0400000000000000" pitchFamily="49" charset="-128"/>
                <a:cs typeface="Times New Roman" panose="02020603050405020304" pitchFamily="18" charset="0"/>
              </a:rPr>
              <a:t>。その際は、</a:t>
            </a:r>
            <a:r>
              <a:rPr lang="ja-JP" sz="1050" kern="100" dirty="0" smtClean="0">
                <a:solidFill>
                  <a:srgbClr val="000000"/>
                </a:solidFill>
                <a:effectLst/>
                <a:ea typeface="BIZ UDゴシック" panose="020B0400000000000000" pitchFamily="49" charset="-128"/>
                <a:cs typeface="Times New Roman" panose="02020603050405020304" pitchFamily="18" charset="0"/>
              </a:rPr>
              <a:t>実証</a:t>
            </a:r>
            <a:r>
              <a:rPr lang="ja-JP" altLang="en-US" sz="1050" kern="100" dirty="0" smtClean="0">
                <a:solidFill>
                  <a:srgbClr val="000000"/>
                </a:solidFill>
                <a:effectLst/>
                <a:ea typeface="BIZ UDゴシック" panose="020B0400000000000000" pitchFamily="49" charset="-128"/>
                <a:cs typeface="Times New Roman" panose="02020603050405020304" pitchFamily="18" charset="0"/>
              </a:rPr>
              <a:t>手法</a:t>
            </a:r>
            <a:r>
              <a:rPr lang="ja-JP" sz="1050" kern="100" dirty="0" smtClean="0">
                <a:solidFill>
                  <a:srgbClr val="000000"/>
                </a:solidFill>
                <a:effectLst/>
                <a:ea typeface="BIZ UDゴシック" panose="020B0400000000000000" pitchFamily="49" charset="-128"/>
                <a:cs typeface="Times New Roman" panose="02020603050405020304" pitchFamily="18" charset="0"/>
              </a:rPr>
              <a:t>の</a:t>
            </a:r>
            <a:r>
              <a:rPr lang="ja-JP" sz="1050" kern="100" dirty="0">
                <a:solidFill>
                  <a:srgbClr val="000000"/>
                </a:solidFill>
                <a:effectLst/>
                <a:ea typeface="BIZ UDゴシック" panose="020B0400000000000000" pitchFamily="49" charset="-128"/>
                <a:cs typeface="Times New Roman" panose="02020603050405020304" pitchFamily="18" charset="0"/>
              </a:rPr>
              <a:t>生産性と効果の</a:t>
            </a:r>
            <a:r>
              <a:rPr lang="ja-JP" sz="1050" kern="100" dirty="0" smtClean="0">
                <a:solidFill>
                  <a:srgbClr val="000000"/>
                </a:solidFill>
                <a:effectLst/>
                <a:ea typeface="BIZ UDゴシック" panose="020B0400000000000000" pitchFamily="49" charset="-128"/>
                <a:cs typeface="Times New Roman" panose="02020603050405020304" pitchFamily="18" charset="0"/>
              </a:rPr>
              <a:t>バランス、無理なく消費者や</a:t>
            </a:r>
            <a:r>
              <a:rPr lang="ja-JP" altLang="en-US" sz="1050" kern="100" dirty="0">
                <a:solidFill>
                  <a:srgbClr val="000000"/>
                </a:solidFill>
                <a:ea typeface="BIZ UDゴシック" panose="020B0400000000000000" pitchFamily="49" charset="-128"/>
                <a:cs typeface="Times New Roman" panose="02020603050405020304" pitchFamily="18" charset="0"/>
              </a:rPr>
              <a:t>関係者</a:t>
            </a:r>
            <a:r>
              <a:rPr lang="ja-JP" sz="1050" kern="100" dirty="0" smtClean="0">
                <a:solidFill>
                  <a:srgbClr val="000000"/>
                </a:solidFill>
                <a:effectLst/>
                <a:ea typeface="BIZ UDゴシック" panose="020B0400000000000000" pitchFamily="49" charset="-128"/>
                <a:cs typeface="Times New Roman" panose="02020603050405020304" pitchFamily="18" charset="0"/>
              </a:rPr>
              <a:t>が</a:t>
            </a:r>
            <a:r>
              <a:rPr lang="ja-JP" sz="1050" kern="100" dirty="0">
                <a:solidFill>
                  <a:srgbClr val="000000"/>
                </a:solidFill>
                <a:effectLst/>
                <a:ea typeface="BIZ UDゴシック" panose="020B0400000000000000" pitchFamily="49" charset="-128"/>
                <a:cs typeface="Times New Roman" panose="02020603050405020304" pitchFamily="18" charset="0"/>
              </a:rPr>
              <a:t>楽しく取り組めることに留意し、食品ロス削減手法を</a:t>
            </a:r>
            <a:r>
              <a:rPr lang="ja-JP" sz="1050" kern="100" dirty="0" smtClean="0">
                <a:solidFill>
                  <a:srgbClr val="000000"/>
                </a:solidFill>
                <a:effectLst/>
                <a:ea typeface="BIZ UDゴシック" panose="020B0400000000000000" pitchFamily="49" charset="-128"/>
                <a:cs typeface="Times New Roman" panose="02020603050405020304" pitchFamily="18" charset="0"/>
              </a:rPr>
              <a:t>検討</a:t>
            </a:r>
            <a:r>
              <a:rPr lang="ja-JP" altLang="en-US" sz="1050" kern="100" dirty="0">
                <a:solidFill>
                  <a:srgbClr val="000000"/>
                </a:solidFill>
                <a:ea typeface="BIZ UDゴシック" panose="020B0400000000000000" pitchFamily="49" charset="-128"/>
                <a:cs typeface="Times New Roman" panose="02020603050405020304" pitchFamily="18" charset="0"/>
              </a:rPr>
              <a:t>すること</a:t>
            </a:r>
            <a:r>
              <a:rPr lang="ja-JP" altLang="en-US" sz="1050" kern="100" dirty="0" smtClean="0">
                <a:solidFill>
                  <a:srgbClr val="000000"/>
                </a:solidFill>
                <a:ea typeface="BIZ UDゴシック" panose="020B0400000000000000" pitchFamily="49" charset="-128"/>
                <a:cs typeface="Times New Roman" panose="02020603050405020304" pitchFamily="18" charset="0"/>
              </a:rPr>
              <a:t>が重要です</a:t>
            </a:r>
            <a:r>
              <a:rPr lang="ja-JP" sz="1050" kern="100" dirty="0" smtClean="0">
                <a:solidFill>
                  <a:srgbClr val="000000"/>
                </a:solidFill>
                <a:effectLst/>
                <a:ea typeface="BIZ UDゴシック" panose="020B0400000000000000" pitchFamily="49" charset="-128"/>
                <a:cs typeface="Times New Roman" panose="02020603050405020304" pitchFamily="18" charset="0"/>
              </a:rPr>
              <a:t>。</a:t>
            </a:r>
            <a:endParaRPr lang="ja-JP" sz="1050" kern="100" dirty="0">
              <a:effectLst/>
              <a:ea typeface="游明朝" panose="02020400000000000000" pitchFamily="18" charset="-128"/>
              <a:cs typeface="Times New Roman" panose="02020603050405020304" pitchFamily="18" charset="0"/>
            </a:endParaRPr>
          </a:p>
        </p:txBody>
      </p:sp>
      <p:pic>
        <p:nvPicPr>
          <p:cNvPr id="7" name="図 6"/>
          <p:cNvPicPr>
            <a:picLocks noChangeAspect="1"/>
          </p:cNvPicPr>
          <p:nvPr/>
        </p:nvPicPr>
        <p:blipFill>
          <a:blip r:embed="rId2"/>
          <a:stretch>
            <a:fillRect/>
          </a:stretch>
        </p:blipFill>
        <p:spPr>
          <a:xfrm>
            <a:off x="164496" y="4300358"/>
            <a:ext cx="3975705" cy="1378310"/>
          </a:xfrm>
          <a:prstGeom prst="rect">
            <a:avLst/>
          </a:prstGeom>
        </p:spPr>
      </p:pic>
      <p:pic>
        <p:nvPicPr>
          <p:cNvPr id="15" name="図 14"/>
          <p:cNvPicPr>
            <a:picLocks noChangeAspect="1"/>
          </p:cNvPicPr>
          <p:nvPr/>
        </p:nvPicPr>
        <p:blipFill>
          <a:blip r:embed="rId3"/>
          <a:stretch>
            <a:fillRect/>
          </a:stretch>
        </p:blipFill>
        <p:spPr>
          <a:xfrm>
            <a:off x="4485715" y="4300358"/>
            <a:ext cx="1843954" cy="1378310"/>
          </a:xfrm>
          <a:prstGeom prst="rect">
            <a:avLst/>
          </a:prstGeom>
        </p:spPr>
      </p:pic>
      <p:pic>
        <p:nvPicPr>
          <p:cNvPr id="2" name="図 1"/>
          <p:cNvPicPr>
            <a:picLocks noChangeAspect="1"/>
          </p:cNvPicPr>
          <p:nvPr/>
        </p:nvPicPr>
        <p:blipFill>
          <a:blip r:embed="rId4"/>
          <a:stretch>
            <a:fillRect/>
          </a:stretch>
        </p:blipFill>
        <p:spPr>
          <a:xfrm>
            <a:off x="579147" y="5872153"/>
            <a:ext cx="2737458" cy="3820571"/>
          </a:xfrm>
          <a:prstGeom prst="rect">
            <a:avLst/>
          </a:prstGeom>
        </p:spPr>
      </p:pic>
      <p:pic>
        <p:nvPicPr>
          <p:cNvPr id="3" name="図 2"/>
          <p:cNvPicPr>
            <a:picLocks noChangeAspect="1"/>
          </p:cNvPicPr>
          <p:nvPr/>
        </p:nvPicPr>
        <p:blipFill>
          <a:blip r:embed="rId5"/>
          <a:stretch>
            <a:fillRect/>
          </a:stretch>
        </p:blipFill>
        <p:spPr>
          <a:xfrm>
            <a:off x="3770850" y="5949950"/>
            <a:ext cx="2832276" cy="3796947"/>
          </a:xfrm>
          <a:prstGeom prst="rect">
            <a:avLst/>
          </a:prstGeom>
        </p:spPr>
      </p:pic>
    </p:spTree>
    <p:extLst>
      <p:ext uri="{BB962C8B-B14F-4D97-AF65-F5344CB8AC3E}">
        <p14:creationId xmlns:p14="http://schemas.microsoft.com/office/powerpoint/2010/main" val="738521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120"/>
          <p:cNvSpPr txBox="1">
            <a:spLocks noChangeArrowheads="1"/>
          </p:cNvSpPr>
          <p:nvPr/>
        </p:nvSpPr>
        <p:spPr bwMode="auto">
          <a:xfrm>
            <a:off x="1185599" y="302063"/>
            <a:ext cx="5181600" cy="361950"/>
          </a:xfrm>
          <a:prstGeom prst="rect">
            <a:avLst/>
          </a:prstGeom>
          <a:solidFill>
            <a:srgbClr val="E2EFD9"/>
          </a:solidFill>
          <a:ln w="19050">
            <a:solidFill>
              <a:srgbClr val="538135"/>
            </a:solidFill>
            <a:miter lim="800000"/>
            <a:headEnd/>
            <a:tailEnd/>
          </a:ln>
        </p:spPr>
        <p:txBody>
          <a:bodyPr rot="0" vert="horz" wrap="square" lIns="91440" tIns="45720" rIns="91440" bIns="45720" anchor="ctr" anchorCtr="0" upright="1">
            <a:noAutofit/>
          </a:bodyPr>
          <a:lstStyle/>
          <a:p>
            <a:pPr>
              <a:lnSpc>
                <a:spcPts val="1700"/>
              </a:lnSpc>
              <a:spcAft>
                <a:spcPts val="0"/>
              </a:spcAft>
            </a:pPr>
            <a:r>
              <a:rPr lang="ja-JP" sz="1600" b="1" kern="100">
                <a:effectLst/>
                <a:latin typeface="游明朝" panose="02020400000000000000" pitchFamily="18" charset="-128"/>
                <a:ea typeface="BIZ UDPゴシック" panose="020B0400000000000000" pitchFamily="50" charset="-128"/>
                <a:cs typeface="Times New Roman" panose="02020603050405020304" pitchFamily="18" charset="0"/>
              </a:rPr>
              <a:t>食品ロス削減手法を店舗展開し、実証しよう！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1121"/>
          <p:cNvSpPr txBox="1">
            <a:spLocks noChangeArrowheads="1"/>
          </p:cNvSpPr>
          <p:nvPr/>
        </p:nvSpPr>
        <p:spPr bwMode="auto">
          <a:xfrm>
            <a:off x="374069" y="292538"/>
            <a:ext cx="745490" cy="361950"/>
          </a:xfrm>
          <a:prstGeom prst="rect">
            <a:avLst/>
          </a:prstGeom>
          <a:solidFill>
            <a:srgbClr val="538135"/>
          </a:solidFill>
          <a:ln w="19050">
            <a:solidFill>
              <a:srgbClr val="538135"/>
            </a:solidFill>
            <a:miter lim="800000"/>
            <a:headEnd/>
            <a:tailEnd/>
          </a:ln>
        </p:spPr>
        <p:txBody>
          <a:bodyPr rot="0" vert="horz" wrap="square" lIns="91440" tIns="45720" rIns="91440" bIns="45720" anchor="t" anchorCtr="0" upright="1">
            <a:noAutofit/>
          </a:bodyPr>
          <a:lstStyle/>
          <a:p>
            <a:pPr>
              <a:spcAft>
                <a:spcPts val="0"/>
              </a:spcAft>
            </a:pPr>
            <a:r>
              <a:rPr lang="en-US" sz="1200" b="1" kern="100">
                <a:solidFill>
                  <a:srgbClr val="FFFFFF"/>
                </a:solidFill>
                <a:effectLst/>
                <a:latin typeface="BIZ UDPゴシック" panose="020B0400000000000000" pitchFamily="50" charset="-128"/>
                <a:ea typeface="游明朝" panose="02020400000000000000" pitchFamily="18" charset="-128"/>
                <a:cs typeface="Times New Roman" panose="02020603050405020304" pitchFamily="18" charset="0"/>
              </a:rPr>
              <a:t>Step</a:t>
            </a:r>
            <a:r>
              <a:rPr lang="ja-JP" sz="1200" b="1" kern="10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２</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四角形: 角を丸くする 1122"/>
          <p:cNvSpPr/>
          <p:nvPr/>
        </p:nvSpPr>
        <p:spPr>
          <a:xfrm>
            <a:off x="544830" y="902443"/>
            <a:ext cx="5768340" cy="2580060"/>
          </a:xfrm>
          <a:prstGeom prst="roundRect">
            <a:avLst>
              <a:gd name="adj" fmla="val 543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a:lnSpc>
                <a:spcPts val="1500"/>
              </a:lnSpc>
              <a:spcAft>
                <a:spcPts val="0"/>
              </a:spcAft>
            </a:pPr>
            <a:r>
              <a:rPr lang="ja-JP" sz="1200" b="1" kern="100" dirty="0">
                <a:solidFill>
                  <a:srgbClr val="000000"/>
                </a:solidFill>
                <a:effectLst/>
                <a:ea typeface="BIZ UDPゴシック" panose="020B0400000000000000" pitchFamily="50" charset="-128"/>
                <a:cs typeface="Times New Roman" panose="02020603050405020304" pitchFamily="18" charset="0"/>
              </a:rPr>
              <a:t>【食品ロス削減手法の店舗展開と実証の流れ】</a:t>
            </a:r>
            <a:endParaRPr lang="ja-JP" sz="1050" kern="100" dirty="0">
              <a:effectLst/>
              <a:ea typeface="游明朝" panose="02020400000000000000" pitchFamily="18" charset="-128"/>
              <a:cs typeface="Times New Roman" panose="02020603050405020304" pitchFamily="18" charset="0"/>
            </a:endParaRPr>
          </a:p>
          <a:p>
            <a:pPr marL="133350" indent="-133350">
              <a:lnSpc>
                <a:spcPts val="1500"/>
              </a:lnSpc>
              <a:spcAft>
                <a:spcPts val="0"/>
              </a:spcAft>
            </a:pPr>
            <a:r>
              <a:rPr lang="ja-JP" sz="1050" kern="100" dirty="0">
                <a:solidFill>
                  <a:srgbClr val="000000"/>
                </a:solidFill>
                <a:effectLst/>
                <a:ea typeface="BIZ UDゴシック" panose="020B0400000000000000" pitchFamily="49" charset="-128"/>
                <a:cs typeface="Times New Roman" panose="02020603050405020304" pitchFamily="18" charset="0"/>
              </a:rPr>
              <a:t>〇従業員座談会の検討結果を踏まえ、人的負担等が少なく取り組み可能で、効果が高いと考えられる実証事業アイデアと</a:t>
            </a:r>
            <a:r>
              <a:rPr lang="ja-JP" sz="1050" kern="100" dirty="0" smtClean="0">
                <a:solidFill>
                  <a:srgbClr val="000000"/>
                </a:solidFill>
                <a:effectLst/>
                <a:ea typeface="BIZ UDゴシック" panose="020B0400000000000000" pitchFamily="49" charset="-128"/>
                <a:cs typeface="Times New Roman" panose="02020603050405020304" pitchFamily="18" charset="0"/>
              </a:rPr>
              <a:t>して</a:t>
            </a:r>
            <a:r>
              <a:rPr lang="ja-JP" altLang="en-US" sz="1050" kern="100" dirty="0" smtClean="0">
                <a:solidFill>
                  <a:srgbClr val="000000"/>
                </a:solidFill>
                <a:effectLst/>
                <a:ea typeface="BIZ UDゴシック" panose="020B0400000000000000" pitchFamily="49" charset="-128"/>
                <a:cs typeface="Times New Roman" panose="02020603050405020304" pitchFamily="18" charset="0"/>
              </a:rPr>
              <a:t>選択しましょう。</a:t>
            </a:r>
            <a:endParaRPr lang="en-US" altLang="ja-JP" sz="1050" kern="100" dirty="0" smtClean="0">
              <a:solidFill>
                <a:srgbClr val="000000"/>
              </a:solidFill>
              <a:effectLst/>
              <a:ea typeface="BIZ UDゴシック" panose="020B0400000000000000" pitchFamily="49" charset="-128"/>
              <a:cs typeface="Times New Roman" panose="02020603050405020304" pitchFamily="18" charset="0"/>
            </a:endParaRPr>
          </a:p>
          <a:p>
            <a:pPr marL="133350" indent="-133350">
              <a:lnSpc>
                <a:spcPts val="1500"/>
              </a:lnSpc>
              <a:spcAft>
                <a:spcPts val="0"/>
              </a:spcAft>
            </a:pPr>
            <a:r>
              <a:rPr lang="en-US" altLang="ja-JP" sz="1050" kern="100" dirty="0" smtClean="0">
                <a:solidFill>
                  <a:srgbClr val="000000"/>
                </a:solidFill>
                <a:ea typeface="BIZ UDゴシック" panose="020B0400000000000000" pitchFamily="49" charset="-128"/>
                <a:cs typeface="Times New Roman" panose="02020603050405020304" pitchFamily="18" charset="0"/>
              </a:rPr>
              <a:t>【</a:t>
            </a:r>
            <a:r>
              <a:rPr lang="ja-JP" altLang="en-US" sz="1050" kern="100" dirty="0" smtClean="0">
                <a:solidFill>
                  <a:srgbClr val="000000"/>
                </a:solidFill>
                <a:ea typeface="BIZ UDゴシック" panose="020B0400000000000000" pitchFamily="49" charset="-128"/>
                <a:cs typeface="Times New Roman" panose="02020603050405020304" pitchFamily="18" charset="0"/>
              </a:rPr>
              <a:t>今回選ばれた</a:t>
            </a:r>
            <a:r>
              <a:rPr lang="ja-JP" sz="1050" kern="100" dirty="0" smtClean="0">
                <a:solidFill>
                  <a:srgbClr val="000000"/>
                </a:solidFill>
                <a:effectLst/>
                <a:ea typeface="BIZ UDゴシック" panose="020B0400000000000000" pitchFamily="49" charset="-128"/>
                <a:cs typeface="Times New Roman" panose="02020603050405020304" pitchFamily="18" charset="0"/>
              </a:rPr>
              <a:t>実証</a:t>
            </a:r>
            <a:r>
              <a:rPr lang="ja-JP" sz="1050" kern="100" dirty="0">
                <a:solidFill>
                  <a:srgbClr val="000000"/>
                </a:solidFill>
                <a:effectLst/>
                <a:ea typeface="BIZ UDゴシック" panose="020B0400000000000000" pitchFamily="49" charset="-128"/>
                <a:cs typeface="Times New Roman" panose="02020603050405020304" pitchFamily="18" charset="0"/>
              </a:rPr>
              <a:t>事業の</a:t>
            </a:r>
            <a:r>
              <a:rPr lang="ja-JP" sz="1050" kern="100" dirty="0" smtClean="0">
                <a:solidFill>
                  <a:srgbClr val="000000"/>
                </a:solidFill>
                <a:effectLst/>
                <a:ea typeface="BIZ UDゴシック" panose="020B0400000000000000" pitchFamily="49" charset="-128"/>
                <a:cs typeface="Times New Roman" panose="02020603050405020304" pitchFamily="18" charset="0"/>
              </a:rPr>
              <a:t>内容</a:t>
            </a:r>
            <a:r>
              <a:rPr lang="en-US" altLang="ja-JP" sz="1050" kern="100" dirty="0" smtClean="0">
                <a:solidFill>
                  <a:srgbClr val="000000"/>
                </a:solidFill>
                <a:ea typeface="BIZ UDゴシック" panose="020B0400000000000000" pitchFamily="49" charset="-128"/>
                <a:cs typeface="Times New Roman" panose="02020603050405020304" pitchFamily="18" charset="0"/>
              </a:rPr>
              <a:t>】</a:t>
            </a:r>
          </a:p>
          <a:p>
            <a:pPr marL="133350" indent="-133350">
              <a:lnSpc>
                <a:spcPts val="1500"/>
              </a:lnSpc>
              <a:spcAft>
                <a:spcPts val="0"/>
              </a:spcAft>
            </a:pPr>
            <a:r>
              <a:rPr lang="ja-JP" altLang="en-US" sz="1050" kern="100" dirty="0">
                <a:solidFill>
                  <a:srgbClr val="000000"/>
                </a:solidFill>
                <a:effectLst/>
                <a:ea typeface="BIZ UDゴシック" panose="020B0400000000000000" pitchFamily="49" charset="-128"/>
                <a:cs typeface="Times New Roman" panose="02020603050405020304" pitchFamily="18" charset="0"/>
              </a:rPr>
              <a:t>　</a:t>
            </a:r>
            <a:r>
              <a:rPr lang="ja-JP" sz="1050" kern="100" dirty="0" smtClean="0">
                <a:solidFill>
                  <a:srgbClr val="000000"/>
                </a:solidFill>
                <a:effectLst/>
                <a:ea typeface="BIZ UDゴシック" panose="020B0400000000000000" pitchFamily="49" charset="-128"/>
                <a:cs typeface="Times New Roman" panose="02020603050405020304" pitchFamily="18" charset="0"/>
              </a:rPr>
              <a:t>➀</a:t>
            </a:r>
            <a:r>
              <a:rPr lang="ja-JP" sz="1050" kern="100" dirty="0">
                <a:solidFill>
                  <a:srgbClr val="000000"/>
                </a:solidFill>
                <a:effectLst/>
                <a:ea typeface="BIZ UDゴシック" panose="020B0400000000000000" pitchFamily="49" charset="-128"/>
                <a:cs typeface="Times New Roman" panose="02020603050405020304" pitchFamily="18" charset="0"/>
              </a:rPr>
              <a:t>家庭でおいしく日持ちする保存方法等をコトＰＯＰで情報発信することによる、家庭向け食品ロス削減方法の</a:t>
            </a:r>
            <a:r>
              <a:rPr lang="ja-JP" sz="1050" kern="100" dirty="0" smtClean="0">
                <a:solidFill>
                  <a:srgbClr val="000000"/>
                </a:solidFill>
                <a:effectLst/>
                <a:ea typeface="BIZ UDゴシック" panose="020B0400000000000000" pitchFamily="49" charset="-128"/>
                <a:cs typeface="Times New Roman" panose="02020603050405020304" pitchFamily="18" charset="0"/>
              </a:rPr>
              <a:t>啓発</a:t>
            </a:r>
            <a:endParaRPr lang="en-US" altLang="ja-JP" sz="1050" kern="100" dirty="0">
              <a:solidFill>
                <a:srgbClr val="000000"/>
              </a:solidFill>
              <a:ea typeface="BIZ UDゴシック" panose="020B0400000000000000" pitchFamily="49" charset="-128"/>
              <a:cs typeface="Times New Roman" panose="02020603050405020304" pitchFamily="18" charset="0"/>
            </a:endParaRPr>
          </a:p>
          <a:p>
            <a:pPr marL="133350" indent="-133350">
              <a:lnSpc>
                <a:spcPts val="1500"/>
              </a:lnSpc>
              <a:spcAft>
                <a:spcPts val="0"/>
              </a:spcAft>
            </a:pPr>
            <a:r>
              <a:rPr lang="ja-JP" altLang="en-US" sz="1050" kern="100" dirty="0">
                <a:solidFill>
                  <a:srgbClr val="000000"/>
                </a:solidFill>
                <a:ea typeface="BIZ UDゴシック" panose="020B0400000000000000" pitchFamily="49" charset="-128"/>
                <a:cs typeface="Times New Roman" panose="02020603050405020304" pitchFamily="18" charset="0"/>
              </a:rPr>
              <a:t>　・対象品目の保存方法、食べごろ情報、使い切りの簡単エコレシピ等のコトＰＯＰ</a:t>
            </a:r>
          </a:p>
          <a:p>
            <a:pPr marL="133350" indent="-133350">
              <a:lnSpc>
                <a:spcPts val="1500"/>
              </a:lnSpc>
              <a:spcAft>
                <a:spcPts val="0"/>
              </a:spcAft>
            </a:pPr>
            <a:r>
              <a:rPr lang="ja-JP" altLang="en-US" sz="1050" kern="100" dirty="0">
                <a:solidFill>
                  <a:srgbClr val="000000"/>
                </a:solidFill>
                <a:ea typeface="BIZ UDゴシック" panose="020B0400000000000000" pitchFamily="49" charset="-128"/>
                <a:cs typeface="Times New Roman" panose="02020603050405020304" pitchFamily="18" charset="0"/>
              </a:rPr>
              <a:t>　　大学生からのアイディアコンテンツを元に、統一フォーマットによる手書きＰＯＰを</a:t>
            </a:r>
          </a:p>
          <a:p>
            <a:pPr marL="133350" indent="-133350">
              <a:lnSpc>
                <a:spcPts val="1500"/>
              </a:lnSpc>
              <a:spcAft>
                <a:spcPts val="0"/>
              </a:spcAft>
            </a:pPr>
            <a:r>
              <a:rPr lang="ja-JP" altLang="en-US" sz="1050" kern="100" dirty="0">
                <a:solidFill>
                  <a:srgbClr val="000000"/>
                </a:solidFill>
                <a:ea typeface="BIZ UDゴシック" panose="020B0400000000000000" pitchFamily="49" charset="-128"/>
                <a:cs typeface="Times New Roman" panose="02020603050405020304" pitchFamily="18" charset="0"/>
              </a:rPr>
              <a:t>　　制作し、対象商品売り場に掲示する。</a:t>
            </a:r>
          </a:p>
          <a:p>
            <a:pPr marL="133350" indent="-133350">
              <a:lnSpc>
                <a:spcPts val="1500"/>
              </a:lnSpc>
              <a:spcAft>
                <a:spcPts val="0"/>
              </a:spcAft>
            </a:pPr>
            <a:endParaRPr lang="en-US" altLang="ja-JP" sz="1050" kern="100" dirty="0" smtClean="0">
              <a:solidFill>
                <a:srgbClr val="000000"/>
              </a:solidFill>
              <a:effectLst/>
              <a:ea typeface="BIZ UDゴシック" panose="020B0400000000000000" pitchFamily="49" charset="-128"/>
              <a:cs typeface="Times New Roman" panose="02020603050405020304" pitchFamily="18" charset="0"/>
            </a:endParaRPr>
          </a:p>
          <a:p>
            <a:pPr marL="133350" indent="-133350">
              <a:lnSpc>
                <a:spcPts val="1500"/>
              </a:lnSpc>
              <a:spcAft>
                <a:spcPts val="0"/>
              </a:spcAft>
            </a:pPr>
            <a:r>
              <a:rPr lang="ja-JP" altLang="en-US" sz="1050" kern="100" dirty="0">
                <a:solidFill>
                  <a:srgbClr val="000000"/>
                </a:solidFill>
                <a:ea typeface="BIZ UDゴシック" panose="020B0400000000000000" pitchFamily="49" charset="-128"/>
                <a:cs typeface="Times New Roman" panose="02020603050405020304" pitchFamily="18" charset="0"/>
              </a:rPr>
              <a:t>　</a:t>
            </a:r>
            <a:r>
              <a:rPr lang="ja-JP" sz="1050" kern="100" dirty="0" smtClean="0">
                <a:solidFill>
                  <a:srgbClr val="000000"/>
                </a:solidFill>
                <a:effectLst/>
                <a:ea typeface="BIZ UDゴシック" panose="020B0400000000000000" pitchFamily="49" charset="-128"/>
                <a:cs typeface="Times New Roman" panose="02020603050405020304" pitchFamily="18" charset="0"/>
              </a:rPr>
              <a:t>➁</a:t>
            </a:r>
            <a:r>
              <a:rPr lang="ja-JP" sz="1050" kern="100" dirty="0">
                <a:solidFill>
                  <a:srgbClr val="000000"/>
                </a:solidFill>
                <a:effectLst/>
                <a:ea typeface="BIZ UDゴシック" panose="020B0400000000000000" pitchFamily="49" charset="-128"/>
                <a:cs typeface="Times New Roman" panose="02020603050405020304" pitchFamily="18" charset="0"/>
              </a:rPr>
              <a:t>消費者が購入したくなるような情報発信と併せての“買わなきゃもったいない”コーナーの設置による食品ロス予備軍の売りきりを行った。</a:t>
            </a:r>
            <a:endParaRPr lang="ja-JP" sz="1050" kern="100" dirty="0">
              <a:effectLst/>
              <a:ea typeface="游明朝" panose="02020400000000000000" pitchFamily="18" charset="-128"/>
              <a:cs typeface="Times New Roman" panose="02020603050405020304" pitchFamily="18" charset="0"/>
            </a:endParaRPr>
          </a:p>
        </p:txBody>
      </p:sp>
      <p:pic>
        <p:nvPicPr>
          <p:cNvPr id="8" name="図 7"/>
          <p:cNvPicPr>
            <a:picLocks noChangeAspect="1"/>
          </p:cNvPicPr>
          <p:nvPr/>
        </p:nvPicPr>
        <p:blipFill>
          <a:blip r:embed="rId2"/>
          <a:stretch>
            <a:fillRect/>
          </a:stretch>
        </p:blipFill>
        <p:spPr>
          <a:xfrm>
            <a:off x="-291748" y="3730458"/>
            <a:ext cx="4766472" cy="5297701"/>
          </a:xfrm>
          <a:prstGeom prst="rect">
            <a:avLst/>
          </a:prstGeom>
        </p:spPr>
      </p:pic>
      <p:pic>
        <p:nvPicPr>
          <p:cNvPr id="2" name="図 1"/>
          <p:cNvPicPr>
            <a:picLocks noChangeAspect="1"/>
          </p:cNvPicPr>
          <p:nvPr/>
        </p:nvPicPr>
        <p:blipFill>
          <a:blip r:embed="rId3"/>
          <a:stretch>
            <a:fillRect/>
          </a:stretch>
        </p:blipFill>
        <p:spPr>
          <a:xfrm>
            <a:off x="4223872" y="5629876"/>
            <a:ext cx="2347163" cy="3328704"/>
          </a:xfrm>
          <a:prstGeom prst="rect">
            <a:avLst/>
          </a:prstGeom>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17589" t="19252" r="16028" b="18917"/>
          <a:stretch/>
        </p:blipFill>
        <p:spPr>
          <a:xfrm>
            <a:off x="4080754" y="3921244"/>
            <a:ext cx="2490281" cy="1638904"/>
          </a:xfrm>
          <a:prstGeom prst="rect">
            <a:avLst/>
          </a:prstGeom>
        </p:spPr>
      </p:pic>
    </p:spTree>
    <p:extLst>
      <p:ext uri="{BB962C8B-B14F-4D97-AF65-F5344CB8AC3E}">
        <p14:creationId xmlns:p14="http://schemas.microsoft.com/office/powerpoint/2010/main" val="574751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123"/>
          <p:cNvSpPr txBox="1">
            <a:spLocks noChangeArrowheads="1"/>
          </p:cNvSpPr>
          <p:nvPr/>
        </p:nvSpPr>
        <p:spPr bwMode="auto">
          <a:xfrm>
            <a:off x="1088322" y="282608"/>
            <a:ext cx="5181600" cy="361950"/>
          </a:xfrm>
          <a:prstGeom prst="rect">
            <a:avLst/>
          </a:prstGeom>
          <a:solidFill>
            <a:srgbClr val="E2EFD9"/>
          </a:solidFill>
          <a:ln w="19050">
            <a:solidFill>
              <a:srgbClr val="538135"/>
            </a:solidFill>
            <a:miter lim="800000"/>
            <a:headEnd/>
            <a:tailEnd/>
          </a:ln>
        </p:spPr>
        <p:txBody>
          <a:bodyPr rot="0" vert="horz" wrap="square" lIns="91440" tIns="45720" rIns="91440" bIns="45720" anchor="ctr" anchorCtr="0" upright="1">
            <a:noAutofit/>
          </a:bodyPr>
          <a:lstStyle/>
          <a:p>
            <a:pPr>
              <a:lnSpc>
                <a:spcPts val="1700"/>
              </a:lnSpc>
              <a:spcAft>
                <a:spcPts val="0"/>
              </a:spcAft>
            </a:pPr>
            <a:r>
              <a:rPr lang="ja-JP" sz="1600" b="1" kern="100">
                <a:effectLst/>
                <a:latin typeface="游明朝" panose="02020400000000000000" pitchFamily="18" charset="-128"/>
                <a:ea typeface="BIZ UDPゴシック" panose="020B0400000000000000" pitchFamily="50" charset="-128"/>
                <a:cs typeface="Times New Roman" panose="02020603050405020304" pitchFamily="18" charset="0"/>
              </a:rPr>
              <a:t>食品ロス削減手法の効果を検証しよう！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1124"/>
          <p:cNvSpPr txBox="1">
            <a:spLocks noChangeArrowheads="1"/>
          </p:cNvSpPr>
          <p:nvPr/>
        </p:nvSpPr>
        <p:spPr bwMode="auto">
          <a:xfrm>
            <a:off x="276792" y="273083"/>
            <a:ext cx="745490" cy="361950"/>
          </a:xfrm>
          <a:prstGeom prst="rect">
            <a:avLst/>
          </a:prstGeom>
          <a:solidFill>
            <a:srgbClr val="538135"/>
          </a:solidFill>
          <a:ln w="19050">
            <a:solidFill>
              <a:srgbClr val="538135"/>
            </a:solidFill>
            <a:miter lim="800000"/>
            <a:headEnd/>
            <a:tailEnd/>
          </a:ln>
        </p:spPr>
        <p:txBody>
          <a:bodyPr rot="0" vert="horz" wrap="square" lIns="91440" tIns="45720" rIns="91440" bIns="45720" anchor="t" anchorCtr="0" upright="1">
            <a:noAutofit/>
          </a:bodyPr>
          <a:lstStyle/>
          <a:p>
            <a:pPr>
              <a:spcAft>
                <a:spcPts val="0"/>
              </a:spcAft>
            </a:pPr>
            <a:r>
              <a:rPr lang="en-US" sz="1200" b="1" kern="100">
                <a:solidFill>
                  <a:srgbClr val="FFFFFF"/>
                </a:solidFill>
                <a:effectLst/>
                <a:latin typeface="BIZ UDPゴシック" panose="020B0400000000000000" pitchFamily="50" charset="-128"/>
                <a:ea typeface="游明朝" panose="02020400000000000000" pitchFamily="18" charset="-128"/>
                <a:cs typeface="Times New Roman" panose="02020603050405020304" pitchFamily="18" charset="0"/>
              </a:rPr>
              <a:t>Step</a:t>
            </a:r>
            <a:r>
              <a:rPr lang="ja-JP" sz="1200" b="1" kern="10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３</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四角形: 角を丸くする 1125"/>
          <p:cNvSpPr/>
          <p:nvPr/>
        </p:nvSpPr>
        <p:spPr>
          <a:xfrm>
            <a:off x="501582" y="918856"/>
            <a:ext cx="5768340" cy="1876425"/>
          </a:xfrm>
          <a:prstGeom prst="roundRect">
            <a:avLst>
              <a:gd name="adj" fmla="val 695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a:lnSpc>
                <a:spcPts val="1500"/>
              </a:lnSpc>
              <a:spcAft>
                <a:spcPts val="0"/>
              </a:spcAft>
            </a:pPr>
            <a:r>
              <a:rPr lang="ja-JP" sz="1200" b="1" kern="100" dirty="0">
                <a:solidFill>
                  <a:srgbClr val="000000"/>
                </a:solidFill>
                <a:effectLst/>
                <a:ea typeface="BIZ UDPゴシック" panose="020B0400000000000000" pitchFamily="50" charset="-128"/>
                <a:cs typeface="Times New Roman" panose="02020603050405020304" pitchFamily="18" charset="0"/>
              </a:rPr>
              <a:t>【食品ロス削減手法の効果検証の流れ】</a:t>
            </a:r>
            <a:endParaRPr lang="ja-JP" sz="1050" kern="100" dirty="0">
              <a:effectLst/>
              <a:ea typeface="游明朝" panose="02020400000000000000" pitchFamily="18" charset="-128"/>
              <a:cs typeface="Times New Roman" panose="02020603050405020304" pitchFamily="18" charset="0"/>
            </a:endParaRPr>
          </a:p>
          <a:p>
            <a:pPr marL="133350" indent="-133350">
              <a:lnSpc>
                <a:spcPts val="1500"/>
              </a:lnSpc>
              <a:spcAft>
                <a:spcPts val="0"/>
              </a:spcAft>
            </a:pPr>
            <a:r>
              <a:rPr lang="ja-JP" sz="1050" kern="100" dirty="0">
                <a:solidFill>
                  <a:srgbClr val="000000"/>
                </a:solidFill>
                <a:effectLst/>
                <a:ea typeface="BIZ UDゴシック" panose="020B0400000000000000" pitchFamily="49" charset="-128"/>
                <a:cs typeface="Times New Roman" panose="02020603050405020304" pitchFamily="18" charset="0"/>
              </a:rPr>
              <a:t>〇来店者及び従業員スタッフへのアンケート調査を実施し、今般の実証事業（</a:t>
            </a:r>
            <a:r>
              <a:rPr lang="ja-JP" sz="1050" kern="0" dirty="0">
                <a:solidFill>
                  <a:srgbClr val="000000"/>
                </a:solidFill>
                <a:effectLst/>
                <a:ea typeface="BIZ UDゴシック" panose="020B0400000000000000" pitchFamily="49" charset="-128"/>
                <a:cs typeface="BIZUDGothic"/>
              </a:rPr>
              <a:t>食品ロス削減手法）</a:t>
            </a:r>
            <a:r>
              <a:rPr lang="ja-JP" sz="1050" kern="100" dirty="0">
                <a:solidFill>
                  <a:srgbClr val="000000"/>
                </a:solidFill>
                <a:effectLst/>
                <a:ea typeface="BIZ UDゴシック" panose="020B0400000000000000" pitchFamily="49" charset="-128"/>
                <a:cs typeface="Times New Roman" panose="02020603050405020304" pitchFamily="18" charset="0"/>
              </a:rPr>
              <a:t>である、</a:t>
            </a:r>
            <a:r>
              <a:rPr lang="ja-JP" sz="1050" kern="100" dirty="0">
                <a:solidFill>
                  <a:srgbClr val="000000"/>
                </a:solidFill>
                <a:effectLst/>
                <a:ea typeface="ＭＳ 明朝" panose="02020609040205080304" pitchFamily="17" charset="-128"/>
                <a:cs typeface="ＭＳ 明朝" panose="02020609040205080304" pitchFamily="17" charset="-128"/>
              </a:rPr>
              <a:t>➀</a:t>
            </a:r>
            <a:r>
              <a:rPr lang="ja-JP" sz="1050" kern="100" dirty="0">
                <a:solidFill>
                  <a:srgbClr val="000000"/>
                </a:solidFill>
                <a:effectLst/>
                <a:ea typeface="BIZ UDゴシック" panose="020B0400000000000000" pitchFamily="49" charset="-128"/>
                <a:cs typeface="Times New Roman" panose="02020603050405020304" pitchFamily="18" charset="0"/>
              </a:rPr>
              <a:t>家庭でおいしく日持ちする保存方法等のコトＰＯＰでの情報発信と、</a:t>
            </a:r>
            <a:r>
              <a:rPr lang="ja-JP" sz="1050" kern="100" dirty="0">
                <a:solidFill>
                  <a:srgbClr val="000000"/>
                </a:solidFill>
                <a:effectLst/>
                <a:ea typeface="ＭＳ 明朝" panose="02020609040205080304" pitchFamily="17" charset="-128"/>
                <a:cs typeface="ＭＳ 明朝" panose="02020609040205080304" pitchFamily="17" charset="-128"/>
              </a:rPr>
              <a:t>➁</a:t>
            </a:r>
            <a:r>
              <a:rPr lang="ja-JP" sz="1050" kern="100" dirty="0">
                <a:solidFill>
                  <a:srgbClr val="000000"/>
                </a:solidFill>
                <a:effectLst/>
                <a:ea typeface="BIZ UDゴシック" panose="020B0400000000000000" pitchFamily="49" charset="-128"/>
                <a:cs typeface="BIZ UDゴシック" panose="020B0400000000000000" pitchFamily="49" charset="-128"/>
              </a:rPr>
              <a:t>“</a:t>
            </a:r>
            <a:r>
              <a:rPr lang="ja-JP" sz="1050" kern="100" dirty="0">
                <a:solidFill>
                  <a:srgbClr val="000000"/>
                </a:solidFill>
                <a:effectLst/>
                <a:ea typeface="BIZ UDゴシック" panose="020B0400000000000000" pitchFamily="49" charset="-128"/>
                <a:cs typeface="Times New Roman" panose="02020603050405020304" pitchFamily="18" charset="0"/>
              </a:rPr>
              <a:t>買わなきゃもったいない</a:t>
            </a:r>
            <a:r>
              <a:rPr lang="en-US" sz="1050" kern="100" dirty="0">
                <a:solidFill>
                  <a:srgbClr val="000000"/>
                </a:solidFill>
                <a:effectLst/>
                <a:ea typeface="BIZ UDゴシック" panose="020B0400000000000000" pitchFamily="49" charset="-128"/>
                <a:cs typeface="Times New Roman" panose="02020603050405020304" pitchFamily="18" charset="0"/>
              </a:rPr>
              <a:t>”</a:t>
            </a:r>
            <a:r>
              <a:rPr lang="ja-JP" sz="1050" kern="100" dirty="0">
                <a:solidFill>
                  <a:srgbClr val="000000"/>
                </a:solidFill>
                <a:effectLst/>
                <a:ea typeface="BIZ UDゴシック" panose="020B0400000000000000" pitchFamily="49" charset="-128"/>
                <a:cs typeface="Times New Roman" panose="02020603050405020304" pitchFamily="18" charset="0"/>
              </a:rPr>
              <a:t>コーナーの設置による食品ロス予備軍の売りきりの有効性について把握</a:t>
            </a:r>
            <a:r>
              <a:rPr lang="ja-JP" sz="1050" kern="100" dirty="0" smtClean="0">
                <a:solidFill>
                  <a:srgbClr val="000000"/>
                </a:solidFill>
                <a:effectLst/>
                <a:ea typeface="BIZ UDゴシック" panose="020B0400000000000000" pitchFamily="49" charset="-128"/>
                <a:cs typeface="Times New Roman" panose="02020603050405020304" pitchFamily="18" charset="0"/>
              </a:rPr>
              <a:t>し</a:t>
            </a:r>
            <a:r>
              <a:rPr lang="ja-JP" altLang="en-US" sz="1050" kern="100" dirty="0">
                <a:solidFill>
                  <a:srgbClr val="000000"/>
                </a:solidFill>
                <a:ea typeface="BIZ UDゴシック" panose="020B0400000000000000" pitchFamily="49" charset="-128"/>
                <a:cs typeface="Times New Roman" panose="02020603050405020304" pitchFamily="18" charset="0"/>
              </a:rPr>
              <a:t>ま</a:t>
            </a:r>
            <a:r>
              <a:rPr lang="ja-JP" altLang="en-US" sz="1050" kern="100" dirty="0" smtClean="0">
                <a:solidFill>
                  <a:srgbClr val="000000"/>
                </a:solidFill>
                <a:effectLst/>
                <a:ea typeface="BIZ UDゴシック" panose="020B0400000000000000" pitchFamily="49" charset="-128"/>
                <a:cs typeface="Times New Roman" panose="02020603050405020304" pitchFamily="18" charset="0"/>
              </a:rPr>
              <a:t>しょう</a:t>
            </a:r>
            <a:r>
              <a:rPr lang="ja-JP" sz="1050" kern="100" dirty="0" smtClean="0">
                <a:solidFill>
                  <a:srgbClr val="000000"/>
                </a:solidFill>
                <a:effectLst/>
                <a:ea typeface="BIZ UDゴシック" panose="020B0400000000000000" pitchFamily="49" charset="-128"/>
                <a:cs typeface="Times New Roman" panose="02020603050405020304" pitchFamily="18" charset="0"/>
              </a:rPr>
              <a:t>。</a:t>
            </a:r>
            <a:endParaRPr lang="ja-JP" sz="1050" kern="100" dirty="0">
              <a:effectLst/>
              <a:ea typeface="游明朝" panose="02020400000000000000" pitchFamily="18" charset="-128"/>
              <a:cs typeface="Times New Roman" panose="02020603050405020304" pitchFamily="18" charset="0"/>
            </a:endParaRPr>
          </a:p>
          <a:p>
            <a:pPr marL="133350" indent="-133350">
              <a:lnSpc>
                <a:spcPts val="1500"/>
              </a:lnSpc>
              <a:spcAft>
                <a:spcPts val="0"/>
              </a:spcAft>
            </a:pPr>
            <a:r>
              <a:rPr lang="ja-JP" sz="1050" kern="0" dirty="0" smtClean="0">
                <a:solidFill>
                  <a:srgbClr val="000000"/>
                </a:solidFill>
                <a:effectLst/>
                <a:ea typeface="BIZ UDゴシック" panose="020B0400000000000000" pitchFamily="49" charset="-128"/>
                <a:cs typeface="BIZUDGothic"/>
              </a:rPr>
              <a:t>〇店舗</a:t>
            </a:r>
            <a:r>
              <a:rPr lang="ja-JP" sz="1050" kern="0" dirty="0">
                <a:solidFill>
                  <a:srgbClr val="000000"/>
                </a:solidFill>
                <a:effectLst/>
                <a:ea typeface="BIZ UDゴシック" panose="020B0400000000000000" pitchFamily="49" charset="-128"/>
                <a:cs typeface="BIZUDGothic"/>
              </a:rPr>
              <a:t>スタッフへのアンケート調査では、実証事業の感想・評価に加え、実証事業前後の食品ロスに関わる意識</a:t>
            </a:r>
            <a:r>
              <a:rPr lang="ja-JP" sz="1050" kern="0" dirty="0" smtClean="0">
                <a:solidFill>
                  <a:srgbClr val="000000"/>
                </a:solidFill>
                <a:effectLst/>
                <a:ea typeface="BIZ UDゴシック" panose="020B0400000000000000" pitchFamily="49" charset="-128"/>
                <a:cs typeface="BIZUDGothic"/>
              </a:rPr>
              <a:t>変化</a:t>
            </a:r>
            <a:r>
              <a:rPr lang="ja-JP" altLang="en-US" sz="1050" kern="0" dirty="0" smtClean="0">
                <a:solidFill>
                  <a:srgbClr val="000000"/>
                </a:solidFill>
                <a:effectLst/>
                <a:ea typeface="BIZ UDゴシック" panose="020B0400000000000000" pitchFamily="49" charset="-128"/>
                <a:cs typeface="BIZUDGothic"/>
              </a:rPr>
              <a:t>も</a:t>
            </a:r>
            <a:r>
              <a:rPr lang="ja-JP" sz="1050" kern="0" dirty="0" smtClean="0">
                <a:solidFill>
                  <a:srgbClr val="000000"/>
                </a:solidFill>
                <a:effectLst/>
                <a:ea typeface="BIZ UDゴシック" panose="020B0400000000000000" pitchFamily="49" charset="-128"/>
                <a:cs typeface="BIZUDGothic"/>
              </a:rPr>
              <a:t>把握し</a:t>
            </a:r>
            <a:r>
              <a:rPr lang="ja-JP" altLang="en-US" sz="1050" kern="0" dirty="0" smtClean="0">
                <a:solidFill>
                  <a:srgbClr val="000000"/>
                </a:solidFill>
                <a:effectLst/>
                <a:ea typeface="BIZ UDゴシック" panose="020B0400000000000000" pitchFamily="49" charset="-128"/>
                <a:cs typeface="BIZUDGothic"/>
              </a:rPr>
              <a:t>ましょう</a:t>
            </a:r>
            <a:r>
              <a:rPr lang="ja-JP" sz="1050" kern="0" dirty="0" smtClean="0">
                <a:solidFill>
                  <a:srgbClr val="000000"/>
                </a:solidFill>
                <a:effectLst/>
                <a:ea typeface="BIZ UDゴシック" panose="020B0400000000000000" pitchFamily="49" charset="-128"/>
                <a:cs typeface="BIZUDGothic"/>
              </a:rPr>
              <a:t>。</a:t>
            </a:r>
            <a:endParaRPr lang="ja-JP" sz="1050" kern="100" dirty="0">
              <a:effectLst/>
              <a:ea typeface="游明朝" panose="02020400000000000000" pitchFamily="18" charset="-128"/>
              <a:cs typeface="Times New Roman" panose="02020603050405020304" pitchFamily="18" charset="0"/>
            </a:endParaRPr>
          </a:p>
          <a:p>
            <a:pPr marL="133350" indent="-133350">
              <a:lnSpc>
                <a:spcPts val="1500"/>
              </a:lnSpc>
              <a:spcAft>
                <a:spcPts val="0"/>
              </a:spcAft>
            </a:pPr>
            <a:r>
              <a:rPr lang="ja-JP" sz="1050" kern="0" dirty="0" smtClean="0">
                <a:solidFill>
                  <a:srgbClr val="000000"/>
                </a:solidFill>
                <a:effectLst/>
                <a:ea typeface="BIZ UDゴシック" panose="020B0400000000000000" pitchFamily="49" charset="-128"/>
                <a:cs typeface="BIZUDGothic"/>
              </a:rPr>
              <a:t>〇</a:t>
            </a:r>
            <a:r>
              <a:rPr lang="ja-JP" altLang="en-US" sz="1050" kern="0" dirty="0" smtClean="0">
                <a:solidFill>
                  <a:srgbClr val="000000"/>
                </a:solidFill>
                <a:effectLst/>
                <a:ea typeface="BIZ UDゴシック" panose="020B0400000000000000" pitchFamily="49" charset="-128"/>
                <a:cs typeface="BIZUDGothic"/>
              </a:rPr>
              <a:t>定量的な調査として、</a:t>
            </a:r>
            <a:r>
              <a:rPr lang="ja-JP" sz="1050" kern="0" dirty="0" smtClean="0">
                <a:solidFill>
                  <a:srgbClr val="000000"/>
                </a:solidFill>
                <a:effectLst/>
                <a:ea typeface="BIZ UDゴシック" panose="020B0400000000000000" pitchFamily="49" charset="-128"/>
                <a:cs typeface="BIZUDGothic"/>
              </a:rPr>
              <a:t>売り上げ</a:t>
            </a:r>
            <a:r>
              <a:rPr lang="ja-JP" sz="1050" kern="0" dirty="0">
                <a:solidFill>
                  <a:srgbClr val="000000"/>
                </a:solidFill>
                <a:effectLst/>
                <a:ea typeface="BIZ UDゴシック" panose="020B0400000000000000" pitchFamily="49" charset="-128"/>
                <a:cs typeface="BIZUDGothic"/>
              </a:rPr>
              <a:t>増等の経済的効果及び廃棄物の削減効果を把握し、食品ロス削減手法の効果検証</a:t>
            </a:r>
            <a:r>
              <a:rPr lang="ja-JP" sz="1050" kern="0" dirty="0" smtClean="0">
                <a:solidFill>
                  <a:srgbClr val="000000"/>
                </a:solidFill>
                <a:effectLst/>
                <a:ea typeface="BIZ UDゴシック" panose="020B0400000000000000" pitchFamily="49" charset="-128"/>
                <a:cs typeface="BIZUDGothic"/>
              </a:rPr>
              <a:t>を</a:t>
            </a:r>
            <a:r>
              <a:rPr lang="ja-JP" altLang="en-US" sz="1050" kern="0" dirty="0">
                <a:solidFill>
                  <a:srgbClr val="000000"/>
                </a:solidFill>
                <a:ea typeface="BIZ UDゴシック" panose="020B0400000000000000" pitchFamily="49" charset="-128"/>
                <a:cs typeface="BIZUDGothic"/>
              </a:rPr>
              <a:t>行いましょう</a:t>
            </a:r>
            <a:r>
              <a:rPr lang="ja-JP" sz="1050" kern="0" dirty="0" smtClean="0">
                <a:solidFill>
                  <a:srgbClr val="000000"/>
                </a:solidFill>
                <a:effectLst/>
                <a:ea typeface="BIZ UDゴシック" panose="020B0400000000000000" pitchFamily="49" charset="-128"/>
                <a:cs typeface="BIZUDGothic"/>
              </a:rPr>
              <a:t>。</a:t>
            </a:r>
            <a:endParaRPr lang="ja-JP" sz="1050" kern="100" dirty="0">
              <a:effectLst/>
              <a:ea typeface="游明朝" panose="02020400000000000000" pitchFamily="18" charset="-128"/>
              <a:cs typeface="Times New Roman" panose="02020603050405020304" pitchFamily="18" charset="0"/>
            </a:endParaRPr>
          </a:p>
        </p:txBody>
      </p:sp>
      <p:sp>
        <p:nvSpPr>
          <p:cNvPr id="10" name="テキスト ボックス 1133"/>
          <p:cNvSpPr txBox="1">
            <a:spLocks noChangeArrowheads="1"/>
          </p:cNvSpPr>
          <p:nvPr/>
        </p:nvSpPr>
        <p:spPr bwMode="auto">
          <a:xfrm>
            <a:off x="1088322" y="7263860"/>
            <a:ext cx="5181600" cy="361950"/>
          </a:xfrm>
          <a:prstGeom prst="rect">
            <a:avLst/>
          </a:prstGeom>
          <a:solidFill>
            <a:srgbClr val="E2EFD9"/>
          </a:solidFill>
          <a:ln w="19050">
            <a:solidFill>
              <a:srgbClr val="538135"/>
            </a:solidFill>
            <a:miter lim="800000"/>
            <a:headEnd/>
            <a:tailEnd/>
          </a:ln>
        </p:spPr>
        <p:txBody>
          <a:bodyPr rot="0" vert="horz" wrap="square" lIns="91440" tIns="45720" rIns="91440" bIns="45720" anchor="ctr" anchorCtr="0" upright="1">
            <a:noAutofit/>
          </a:bodyPr>
          <a:lstStyle/>
          <a:p>
            <a:pPr>
              <a:lnSpc>
                <a:spcPts val="1700"/>
              </a:lnSpc>
              <a:spcAft>
                <a:spcPts val="0"/>
              </a:spcAft>
            </a:pPr>
            <a:r>
              <a:rPr lang="ja-JP" sz="1500" b="1" kern="100" dirty="0">
                <a:effectLst/>
                <a:latin typeface="游明朝" panose="02020400000000000000" pitchFamily="18" charset="-128"/>
                <a:ea typeface="BIZ UDPゴシック" panose="020B0400000000000000" pitchFamily="50" charset="-128"/>
                <a:cs typeface="Times New Roman" panose="02020603050405020304" pitchFamily="18" charset="0"/>
              </a:rPr>
              <a:t>改善点や今後の展開を考え、手法をブラシュアップしよう！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134"/>
          <p:cNvSpPr txBox="1">
            <a:spLocks noChangeArrowheads="1"/>
          </p:cNvSpPr>
          <p:nvPr/>
        </p:nvSpPr>
        <p:spPr bwMode="auto">
          <a:xfrm>
            <a:off x="276792" y="7246616"/>
            <a:ext cx="745490" cy="361950"/>
          </a:xfrm>
          <a:prstGeom prst="rect">
            <a:avLst/>
          </a:prstGeom>
          <a:solidFill>
            <a:srgbClr val="538135"/>
          </a:solidFill>
          <a:ln w="19050">
            <a:solidFill>
              <a:srgbClr val="538135"/>
            </a:solidFill>
            <a:miter lim="800000"/>
            <a:headEnd/>
            <a:tailEnd/>
          </a:ln>
        </p:spPr>
        <p:txBody>
          <a:bodyPr rot="0" vert="horz" wrap="square" lIns="91440" tIns="45720" rIns="91440" bIns="45720" anchor="t" anchorCtr="0" upright="1">
            <a:noAutofit/>
          </a:bodyPr>
          <a:lstStyle/>
          <a:p>
            <a:pPr>
              <a:spcAft>
                <a:spcPts val="0"/>
              </a:spcAft>
            </a:pPr>
            <a:r>
              <a:rPr lang="en-US" sz="1200" b="1" kern="100" dirty="0">
                <a:solidFill>
                  <a:srgbClr val="FFFFFF"/>
                </a:solidFill>
                <a:effectLst/>
                <a:latin typeface="BIZ UDPゴシック" panose="020B0400000000000000" pitchFamily="50" charset="-128"/>
                <a:ea typeface="游明朝" panose="02020400000000000000" pitchFamily="18" charset="-128"/>
                <a:cs typeface="Times New Roman" panose="02020603050405020304" pitchFamily="18" charset="0"/>
              </a:rPr>
              <a:t>Step</a:t>
            </a:r>
            <a:r>
              <a:rPr lang="ja-JP" sz="1200" b="1" kern="100" dirty="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４</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501582" y="2962705"/>
            <a:ext cx="2669635" cy="3980589"/>
          </a:xfrm>
          <a:prstGeom prst="rect">
            <a:avLst/>
          </a:prstGeom>
          <a:ln>
            <a:solidFill>
              <a:schemeClr val="bg2">
                <a:lumMod val="75000"/>
              </a:schemeClr>
            </a:solidFill>
          </a:ln>
        </p:spPr>
      </p:pic>
      <p:pic>
        <p:nvPicPr>
          <p:cNvPr id="2" name="図 1"/>
          <p:cNvPicPr>
            <a:picLocks noChangeAspect="1"/>
          </p:cNvPicPr>
          <p:nvPr/>
        </p:nvPicPr>
        <p:blipFill>
          <a:blip r:embed="rId3"/>
          <a:stretch>
            <a:fillRect/>
          </a:stretch>
        </p:blipFill>
        <p:spPr>
          <a:xfrm>
            <a:off x="3666008" y="2953180"/>
            <a:ext cx="2817921" cy="3990114"/>
          </a:xfrm>
          <a:prstGeom prst="rect">
            <a:avLst/>
          </a:prstGeom>
        </p:spPr>
      </p:pic>
      <p:sp>
        <p:nvSpPr>
          <p:cNvPr id="12" name="四角形: 角を丸くする 1125"/>
          <p:cNvSpPr/>
          <p:nvPr/>
        </p:nvSpPr>
        <p:spPr>
          <a:xfrm>
            <a:off x="325431" y="7716658"/>
            <a:ext cx="5944491" cy="1929023"/>
          </a:xfrm>
          <a:prstGeom prst="roundRect">
            <a:avLst>
              <a:gd name="adj" fmla="val 695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a:lnSpc>
                <a:spcPts val="1500"/>
              </a:lnSpc>
              <a:spcAft>
                <a:spcPts val="0"/>
              </a:spcAft>
            </a:pPr>
            <a:r>
              <a:rPr lang="en-US" altLang="ja-JP" sz="1200" b="1"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b="1"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実証</a:t>
            </a:r>
            <a:r>
              <a:rPr lang="ja-JP" altLang="en-US" sz="12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事業に当たっての留意点と今後の</a:t>
            </a:r>
            <a:r>
              <a:rPr lang="ja-JP" altLang="en-US" sz="1200" b="1"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展開</a:t>
            </a:r>
            <a:r>
              <a:rPr lang="en-US" altLang="ja-JP" sz="1200" b="1"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p>
          <a:p>
            <a:pPr marL="152400" indent="-152400">
              <a:lnSpc>
                <a:spcPts val="1500"/>
              </a:lnSpc>
              <a:spcAft>
                <a:spcPts val="0"/>
              </a:spcAft>
            </a:pPr>
            <a:r>
              <a:rPr lang="ja-JP" altLang="en-US"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〇今回実証した手法を行う場合は、以下の項目に留意して行いましょう。　</a:t>
            </a:r>
            <a:endParaRPr lang="en-US" altLang="ja-JP"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nSpc>
                <a:spcPts val="1500"/>
              </a:lnSpc>
              <a:spcAft>
                <a:spcPts val="0"/>
              </a:spcAft>
            </a:pPr>
            <a:r>
              <a:rPr lang="ja-JP" altLang="en-US"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➀</a:t>
            </a:r>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取り組み成果の</a:t>
            </a:r>
            <a:r>
              <a:rPr lang="ja-JP" altLang="en-US"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可視化</a:t>
            </a:r>
            <a:endParaRPr lang="en-US" altLang="ja-JP"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nSpc>
                <a:spcPts val="1500"/>
              </a:lnSpc>
              <a:spcAft>
                <a:spcPts val="0"/>
              </a:spcAft>
            </a:pPr>
            <a:r>
              <a:rPr lang="ja-JP" altLang="en-US"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効果</a:t>
            </a:r>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検証や従業員の意識変容の可視化を行う上では、２、３か月、可能ならば半年間程度の一定の実証期間が必要であることが求められました</a:t>
            </a:r>
            <a:r>
              <a:rPr lang="ja-JP" altLang="en-US"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nSpc>
                <a:spcPts val="1500"/>
              </a:lnSpc>
              <a:spcAft>
                <a:spcPts val="0"/>
              </a:spcAft>
            </a:pPr>
            <a:endParaRPr lang="en-US" altLang="ja-JP"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nSpc>
                <a:spcPts val="1500"/>
              </a:lnSpc>
              <a:spcAft>
                <a:spcPts val="0"/>
              </a:spcAft>
            </a:pPr>
            <a:r>
              <a:rPr lang="ja-JP" altLang="en-US"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➁</a:t>
            </a:r>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他店舗等での効果の</a:t>
            </a:r>
            <a:r>
              <a:rPr lang="ja-JP" altLang="en-US"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再現</a:t>
            </a:r>
            <a:endParaRPr lang="en-US" altLang="ja-JP"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nSpc>
                <a:spcPts val="1500"/>
              </a:lnSpc>
              <a:spcAft>
                <a:spcPts val="0"/>
              </a:spcAft>
            </a:pPr>
            <a:r>
              <a:rPr lang="ja-JP" altLang="en-US"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客層</a:t>
            </a:r>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や地域性の異なる他店舗等での実証事業を実施し、有効性の再現を行い本手法を普及していくことが求められます</a:t>
            </a:r>
            <a:r>
              <a:rPr lang="ja-JP" altLang="en-US"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050" kern="100"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867533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TotalTime>
  <Words>715</Words>
  <Application>Microsoft Office PowerPoint</Application>
  <PresentationFormat>A4 210 x 297 mm</PresentationFormat>
  <Paragraphs>41</Paragraphs>
  <Slides>5</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vt:i4>
      </vt:variant>
    </vt:vector>
  </HeadingPairs>
  <TitlesOfParts>
    <vt:vector size="17" baseType="lpstr">
      <vt:lpstr>BIZ UDPゴシック</vt:lpstr>
      <vt:lpstr>BIZ UDゴシック</vt:lpstr>
      <vt:lpstr>BIZUDGothic</vt:lpstr>
      <vt:lpstr>ＭＳ 明朝</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藤本　智美</cp:lastModifiedBy>
  <cp:revision>39</cp:revision>
  <cp:lastPrinted>2023-03-28T00:20:12Z</cp:lastPrinted>
  <dcterms:created xsi:type="dcterms:W3CDTF">2023-03-16T10:50:37Z</dcterms:created>
  <dcterms:modified xsi:type="dcterms:W3CDTF">2023-04-17T04:36:43Z</dcterms:modified>
</cp:coreProperties>
</file>