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63" r:id="rId2"/>
    <p:sldId id="264" r:id="rId3"/>
  </p:sldIdLst>
  <p:sldSz cx="15122525" cy="10693400"/>
  <p:notesSz cx="9939338" cy="14368463"/>
  <p:defaultTextStyle>
    <a:defPPr>
      <a:defRPr lang="ja-JP"/>
    </a:defPPr>
    <a:lvl1pPr marL="0" algn="l" defTabSz="1408010" rtl="0" eaLnBrk="1" latinLnBrk="0" hangingPunct="1">
      <a:defRPr kumimoji="1" sz="2800" kern="1200">
        <a:solidFill>
          <a:schemeClr val="tx1"/>
        </a:solidFill>
        <a:latin typeface="+mn-lt"/>
        <a:ea typeface="+mn-ea"/>
        <a:cs typeface="+mn-cs"/>
      </a:defRPr>
    </a:lvl1pPr>
    <a:lvl2pPr marL="704005" algn="l" defTabSz="1408010" rtl="0" eaLnBrk="1" latinLnBrk="0" hangingPunct="1">
      <a:defRPr kumimoji="1" sz="2800" kern="1200">
        <a:solidFill>
          <a:schemeClr val="tx1"/>
        </a:solidFill>
        <a:latin typeface="+mn-lt"/>
        <a:ea typeface="+mn-ea"/>
        <a:cs typeface="+mn-cs"/>
      </a:defRPr>
    </a:lvl2pPr>
    <a:lvl3pPr marL="1408010" algn="l" defTabSz="1408010" rtl="0" eaLnBrk="1" latinLnBrk="0" hangingPunct="1">
      <a:defRPr kumimoji="1" sz="2800" kern="1200">
        <a:solidFill>
          <a:schemeClr val="tx1"/>
        </a:solidFill>
        <a:latin typeface="+mn-lt"/>
        <a:ea typeface="+mn-ea"/>
        <a:cs typeface="+mn-cs"/>
      </a:defRPr>
    </a:lvl3pPr>
    <a:lvl4pPr marL="2112015" algn="l" defTabSz="1408010" rtl="0" eaLnBrk="1" latinLnBrk="0" hangingPunct="1">
      <a:defRPr kumimoji="1" sz="2800" kern="1200">
        <a:solidFill>
          <a:schemeClr val="tx1"/>
        </a:solidFill>
        <a:latin typeface="+mn-lt"/>
        <a:ea typeface="+mn-ea"/>
        <a:cs typeface="+mn-cs"/>
      </a:defRPr>
    </a:lvl4pPr>
    <a:lvl5pPr marL="2816020" algn="l" defTabSz="1408010" rtl="0" eaLnBrk="1" latinLnBrk="0" hangingPunct="1">
      <a:defRPr kumimoji="1" sz="2800" kern="1200">
        <a:solidFill>
          <a:schemeClr val="tx1"/>
        </a:solidFill>
        <a:latin typeface="+mn-lt"/>
        <a:ea typeface="+mn-ea"/>
        <a:cs typeface="+mn-cs"/>
      </a:defRPr>
    </a:lvl5pPr>
    <a:lvl6pPr marL="3520025" algn="l" defTabSz="1408010" rtl="0" eaLnBrk="1" latinLnBrk="0" hangingPunct="1">
      <a:defRPr kumimoji="1" sz="2800" kern="1200">
        <a:solidFill>
          <a:schemeClr val="tx1"/>
        </a:solidFill>
        <a:latin typeface="+mn-lt"/>
        <a:ea typeface="+mn-ea"/>
        <a:cs typeface="+mn-cs"/>
      </a:defRPr>
    </a:lvl6pPr>
    <a:lvl7pPr marL="4224030" algn="l" defTabSz="1408010" rtl="0" eaLnBrk="1" latinLnBrk="0" hangingPunct="1">
      <a:defRPr kumimoji="1" sz="2800" kern="1200">
        <a:solidFill>
          <a:schemeClr val="tx1"/>
        </a:solidFill>
        <a:latin typeface="+mn-lt"/>
        <a:ea typeface="+mn-ea"/>
        <a:cs typeface="+mn-cs"/>
      </a:defRPr>
    </a:lvl7pPr>
    <a:lvl8pPr marL="4928036" algn="l" defTabSz="1408010" rtl="0" eaLnBrk="1" latinLnBrk="0" hangingPunct="1">
      <a:defRPr kumimoji="1" sz="2800" kern="1200">
        <a:solidFill>
          <a:schemeClr val="tx1"/>
        </a:solidFill>
        <a:latin typeface="+mn-lt"/>
        <a:ea typeface="+mn-ea"/>
        <a:cs typeface="+mn-cs"/>
      </a:defRPr>
    </a:lvl8pPr>
    <a:lvl9pPr marL="5632040" algn="l" defTabSz="1408010" rtl="0" eaLnBrk="1" latinLnBrk="0" hangingPunct="1">
      <a:defRPr kumimoji="1" sz="2800" kern="1200">
        <a:solidFill>
          <a:schemeClr val="tx1"/>
        </a:solidFill>
        <a:latin typeface="+mn-lt"/>
        <a:ea typeface="+mn-ea"/>
        <a:cs typeface="+mn-cs"/>
      </a:defRPr>
    </a:lvl9pPr>
  </p:defaultTextStyle>
  <p:extLst>
    <p:ext uri="{521415D9-36F7-43E2-AB2F-B90AF26B5E84}">
      <p14:sectionLst xmlns:p14="http://schemas.microsoft.com/office/powerpoint/2010/main">
        <p14:section name="タイトルなしのセクション" id="{EA605B47-2FFD-4E8F-81B0-CD320E167F7A}">
          <p14:sldIdLst>
            <p14:sldId id="263"/>
            <p14:sldId id="264"/>
          </p14:sldIdLst>
        </p14:section>
      </p14:sectionLst>
    </p:ext>
    <p:ext uri="{EFAFB233-063F-42B5-8137-9DF3F51BA10A}">
      <p15:sldGuideLst xmlns:p15="http://schemas.microsoft.com/office/powerpoint/2012/main">
        <p15:guide id="1" orient="horz" pos="3368">
          <p15:clr>
            <a:srgbClr val="A4A3A4"/>
          </p15:clr>
        </p15:guide>
        <p15:guide id="2" pos="476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FFCABD"/>
    <a:srgbClr val="FFFF99"/>
    <a:srgbClr val="256EFF"/>
    <a:srgbClr val="000066"/>
    <a:srgbClr val="FF4B21"/>
    <a:srgbClr val="FF714F"/>
    <a:srgbClr val="FF967D"/>
    <a:srgbClr val="FF8F75"/>
    <a:srgbClr val="94B1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349" autoAdjust="0"/>
    <p:restoredTop sz="96395" autoAdjust="0"/>
  </p:normalViewPr>
  <p:slideViewPr>
    <p:cSldViewPr showGuides="1">
      <p:cViewPr>
        <p:scale>
          <a:sx n="66" d="100"/>
          <a:sy n="66" d="100"/>
        </p:scale>
        <p:origin x="1070" y="38"/>
      </p:cViewPr>
      <p:guideLst>
        <p:guide orient="horz" pos="3368"/>
        <p:guide pos="4763"/>
      </p:guideLst>
    </p:cSldViewPr>
  </p:slideViewPr>
  <p:notesTextViewPr>
    <p:cViewPr>
      <p:scale>
        <a:sx n="400" d="100"/>
        <a:sy n="4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8" y="1"/>
            <a:ext cx="4306736" cy="718309"/>
          </a:xfrm>
          <a:prstGeom prst="rect">
            <a:avLst/>
          </a:prstGeom>
        </p:spPr>
        <p:txBody>
          <a:bodyPr vert="horz" lIns="132655" tIns="66328" rIns="132655" bIns="66328" rtlCol="0"/>
          <a:lstStyle>
            <a:lvl1pPr algn="l">
              <a:defRPr sz="1600"/>
            </a:lvl1pPr>
          </a:lstStyle>
          <a:p>
            <a:endParaRPr kumimoji="1" lang="ja-JP" altLang="en-US"/>
          </a:p>
        </p:txBody>
      </p:sp>
      <p:sp>
        <p:nvSpPr>
          <p:cNvPr id="3" name="日付プレースホルダー 2"/>
          <p:cNvSpPr>
            <a:spLocks noGrp="1"/>
          </p:cNvSpPr>
          <p:nvPr>
            <p:ph type="dt" idx="1"/>
          </p:nvPr>
        </p:nvSpPr>
        <p:spPr>
          <a:xfrm>
            <a:off x="5630293" y="1"/>
            <a:ext cx="4306736" cy="718309"/>
          </a:xfrm>
          <a:prstGeom prst="rect">
            <a:avLst/>
          </a:prstGeom>
        </p:spPr>
        <p:txBody>
          <a:bodyPr vert="horz" lIns="132655" tIns="66328" rIns="132655" bIns="66328" rtlCol="0"/>
          <a:lstStyle>
            <a:lvl1pPr algn="r">
              <a:defRPr sz="1600"/>
            </a:lvl1pPr>
          </a:lstStyle>
          <a:p>
            <a:fld id="{0C8DD1BE-2953-48A1-9B0F-C38EFFD7B669}" type="datetimeFigureOut">
              <a:rPr kumimoji="1" lang="ja-JP" altLang="en-US" smtClean="0"/>
              <a:t>2025/6/10</a:t>
            </a:fld>
            <a:endParaRPr kumimoji="1" lang="ja-JP" altLang="en-US"/>
          </a:p>
        </p:txBody>
      </p:sp>
      <p:sp>
        <p:nvSpPr>
          <p:cNvPr id="4" name="スライド イメージ プレースホルダー 3"/>
          <p:cNvSpPr>
            <a:spLocks noGrp="1" noRot="1" noChangeAspect="1"/>
          </p:cNvSpPr>
          <p:nvPr>
            <p:ph type="sldImg" idx="2"/>
          </p:nvPr>
        </p:nvSpPr>
        <p:spPr>
          <a:xfrm>
            <a:off x="1160463" y="1077913"/>
            <a:ext cx="7618412" cy="5386387"/>
          </a:xfrm>
          <a:prstGeom prst="rect">
            <a:avLst/>
          </a:prstGeom>
          <a:noFill/>
          <a:ln w="12700">
            <a:solidFill>
              <a:prstClr val="black"/>
            </a:solidFill>
          </a:ln>
        </p:spPr>
        <p:txBody>
          <a:bodyPr vert="horz" lIns="132655" tIns="66328" rIns="132655" bIns="66328" rtlCol="0" anchor="ctr"/>
          <a:lstStyle/>
          <a:p>
            <a:endParaRPr lang="ja-JP" altLang="en-US"/>
          </a:p>
        </p:txBody>
      </p:sp>
      <p:sp>
        <p:nvSpPr>
          <p:cNvPr id="5" name="ノート プレースホルダー 4"/>
          <p:cNvSpPr>
            <a:spLocks noGrp="1"/>
          </p:cNvSpPr>
          <p:nvPr>
            <p:ph type="body" sz="quarter" idx="3"/>
          </p:nvPr>
        </p:nvSpPr>
        <p:spPr>
          <a:xfrm>
            <a:off x="994406" y="6825078"/>
            <a:ext cx="7950543" cy="6464775"/>
          </a:xfrm>
          <a:prstGeom prst="rect">
            <a:avLst/>
          </a:prstGeom>
        </p:spPr>
        <p:txBody>
          <a:bodyPr vert="horz" lIns="132655" tIns="66328" rIns="132655" bIns="6632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8" y="13647861"/>
            <a:ext cx="4306736" cy="718309"/>
          </a:xfrm>
          <a:prstGeom prst="rect">
            <a:avLst/>
          </a:prstGeom>
        </p:spPr>
        <p:txBody>
          <a:bodyPr vert="horz" lIns="132655" tIns="66328" rIns="132655" bIns="66328" rtlCol="0" anchor="b"/>
          <a:lstStyle>
            <a:lvl1pPr algn="l">
              <a:defRPr sz="1600"/>
            </a:lvl1pPr>
          </a:lstStyle>
          <a:p>
            <a:endParaRPr kumimoji="1" lang="ja-JP" altLang="en-US"/>
          </a:p>
        </p:txBody>
      </p:sp>
      <p:sp>
        <p:nvSpPr>
          <p:cNvPr id="7" name="スライド番号プレースホルダー 6"/>
          <p:cNvSpPr>
            <a:spLocks noGrp="1"/>
          </p:cNvSpPr>
          <p:nvPr>
            <p:ph type="sldNum" sz="quarter" idx="5"/>
          </p:nvPr>
        </p:nvSpPr>
        <p:spPr>
          <a:xfrm>
            <a:off x="5630293" y="13647861"/>
            <a:ext cx="4306736" cy="718309"/>
          </a:xfrm>
          <a:prstGeom prst="rect">
            <a:avLst/>
          </a:prstGeom>
        </p:spPr>
        <p:txBody>
          <a:bodyPr vert="horz" lIns="132655" tIns="66328" rIns="132655" bIns="66328" rtlCol="0" anchor="b"/>
          <a:lstStyle>
            <a:lvl1pPr algn="r">
              <a:defRPr sz="1600"/>
            </a:lvl1pPr>
          </a:lstStyle>
          <a:p>
            <a:fld id="{D128A1AF-D8EE-4EB1-B0FF-6B38B37F22F9}" type="slidenum">
              <a:rPr kumimoji="1" lang="ja-JP" altLang="en-US" smtClean="0"/>
              <a:t>‹#›</a:t>
            </a:fld>
            <a:endParaRPr kumimoji="1" lang="ja-JP" altLang="en-US"/>
          </a:p>
        </p:txBody>
      </p:sp>
    </p:spTree>
    <p:extLst>
      <p:ext uri="{BB962C8B-B14F-4D97-AF65-F5344CB8AC3E}">
        <p14:creationId xmlns:p14="http://schemas.microsoft.com/office/powerpoint/2010/main" val="643537472"/>
      </p:ext>
    </p:extLst>
  </p:cSld>
  <p:clrMap bg1="lt1" tx1="dk1" bg2="lt2" tx2="dk2" accent1="accent1" accent2="accent2" accent3="accent3" accent4="accent4" accent5="accent5" accent6="accent6" hlink="hlink" folHlink="folHlink"/>
  <p:notesStyle>
    <a:lvl1pPr marL="0" algn="l" defTabSz="1408010" rtl="0" eaLnBrk="1" latinLnBrk="0" hangingPunct="1">
      <a:defRPr kumimoji="1" sz="1800" kern="1200">
        <a:solidFill>
          <a:schemeClr val="tx1"/>
        </a:solidFill>
        <a:latin typeface="+mn-lt"/>
        <a:ea typeface="+mn-ea"/>
        <a:cs typeface="+mn-cs"/>
      </a:defRPr>
    </a:lvl1pPr>
    <a:lvl2pPr marL="704005" algn="l" defTabSz="1408010" rtl="0" eaLnBrk="1" latinLnBrk="0" hangingPunct="1">
      <a:defRPr kumimoji="1" sz="1800" kern="1200">
        <a:solidFill>
          <a:schemeClr val="tx1"/>
        </a:solidFill>
        <a:latin typeface="+mn-lt"/>
        <a:ea typeface="+mn-ea"/>
        <a:cs typeface="+mn-cs"/>
      </a:defRPr>
    </a:lvl2pPr>
    <a:lvl3pPr marL="1408010" algn="l" defTabSz="1408010" rtl="0" eaLnBrk="1" latinLnBrk="0" hangingPunct="1">
      <a:defRPr kumimoji="1" sz="1800" kern="1200">
        <a:solidFill>
          <a:schemeClr val="tx1"/>
        </a:solidFill>
        <a:latin typeface="+mn-lt"/>
        <a:ea typeface="+mn-ea"/>
        <a:cs typeface="+mn-cs"/>
      </a:defRPr>
    </a:lvl3pPr>
    <a:lvl4pPr marL="2112015" algn="l" defTabSz="1408010" rtl="0" eaLnBrk="1" latinLnBrk="0" hangingPunct="1">
      <a:defRPr kumimoji="1" sz="1800" kern="1200">
        <a:solidFill>
          <a:schemeClr val="tx1"/>
        </a:solidFill>
        <a:latin typeface="+mn-lt"/>
        <a:ea typeface="+mn-ea"/>
        <a:cs typeface="+mn-cs"/>
      </a:defRPr>
    </a:lvl4pPr>
    <a:lvl5pPr marL="2816020" algn="l" defTabSz="1408010" rtl="0" eaLnBrk="1" latinLnBrk="0" hangingPunct="1">
      <a:defRPr kumimoji="1" sz="1800" kern="1200">
        <a:solidFill>
          <a:schemeClr val="tx1"/>
        </a:solidFill>
        <a:latin typeface="+mn-lt"/>
        <a:ea typeface="+mn-ea"/>
        <a:cs typeface="+mn-cs"/>
      </a:defRPr>
    </a:lvl5pPr>
    <a:lvl6pPr marL="3520025" algn="l" defTabSz="1408010" rtl="0" eaLnBrk="1" latinLnBrk="0" hangingPunct="1">
      <a:defRPr kumimoji="1" sz="1800" kern="1200">
        <a:solidFill>
          <a:schemeClr val="tx1"/>
        </a:solidFill>
        <a:latin typeface="+mn-lt"/>
        <a:ea typeface="+mn-ea"/>
        <a:cs typeface="+mn-cs"/>
      </a:defRPr>
    </a:lvl6pPr>
    <a:lvl7pPr marL="4224030" algn="l" defTabSz="1408010" rtl="0" eaLnBrk="1" latinLnBrk="0" hangingPunct="1">
      <a:defRPr kumimoji="1" sz="1800" kern="1200">
        <a:solidFill>
          <a:schemeClr val="tx1"/>
        </a:solidFill>
        <a:latin typeface="+mn-lt"/>
        <a:ea typeface="+mn-ea"/>
        <a:cs typeface="+mn-cs"/>
      </a:defRPr>
    </a:lvl7pPr>
    <a:lvl8pPr marL="4928036" algn="l" defTabSz="1408010" rtl="0" eaLnBrk="1" latinLnBrk="0" hangingPunct="1">
      <a:defRPr kumimoji="1" sz="1800" kern="1200">
        <a:solidFill>
          <a:schemeClr val="tx1"/>
        </a:solidFill>
        <a:latin typeface="+mn-lt"/>
        <a:ea typeface="+mn-ea"/>
        <a:cs typeface="+mn-cs"/>
      </a:defRPr>
    </a:lvl8pPr>
    <a:lvl9pPr marL="5632040" algn="l" defTabSz="1408010" rtl="0" eaLnBrk="1" latinLnBrk="0" hangingPunct="1">
      <a:defRPr kumimoji="1"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510244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9168483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34190" y="3321888"/>
            <a:ext cx="12854146" cy="2292150"/>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2268379" y="6059593"/>
            <a:ext cx="10585768" cy="2732758"/>
          </a:xfrm>
        </p:spPr>
        <p:txBody>
          <a:bodyPr/>
          <a:lstStyle>
            <a:lvl1pPr marL="0" indent="0" algn="ctr">
              <a:buNone/>
              <a:defRPr>
                <a:solidFill>
                  <a:schemeClr val="tx1">
                    <a:tint val="75000"/>
                  </a:schemeClr>
                </a:solidFill>
              </a:defRPr>
            </a:lvl1pPr>
            <a:lvl2pPr marL="704005" indent="0" algn="ctr">
              <a:buNone/>
              <a:defRPr>
                <a:solidFill>
                  <a:schemeClr val="tx1">
                    <a:tint val="75000"/>
                  </a:schemeClr>
                </a:solidFill>
              </a:defRPr>
            </a:lvl2pPr>
            <a:lvl3pPr marL="1408010" indent="0" algn="ctr">
              <a:buNone/>
              <a:defRPr>
                <a:solidFill>
                  <a:schemeClr val="tx1">
                    <a:tint val="75000"/>
                  </a:schemeClr>
                </a:solidFill>
              </a:defRPr>
            </a:lvl3pPr>
            <a:lvl4pPr marL="2112015" indent="0" algn="ctr">
              <a:buNone/>
              <a:defRPr>
                <a:solidFill>
                  <a:schemeClr val="tx1">
                    <a:tint val="75000"/>
                  </a:schemeClr>
                </a:solidFill>
              </a:defRPr>
            </a:lvl4pPr>
            <a:lvl5pPr marL="2816020" indent="0" algn="ctr">
              <a:buNone/>
              <a:defRPr>
                <a:solidFill>
                  <a:schemeClr val="tx1">
                    <a:tint val="75000"/>
                  </a:schemeClr>
                </a:solidFill>
              </a:defRPr>
            </a:lvl5pPr>
            <a:lvl6pPr marL="3520025" indent="0" algn="ctr">
              <a:buNone/>
              <a:defRPr>
                <a:solidFill>
                  <a:schemeClr val="tx1">
                    <a:tint val="75000"/>
                  </a:schemeClr>
                </a:solidFill>
              </a:defRPr>
            </a:lvl6pPr>
            <a:lvl7pPr marL="4224030" indent="0" algn="ctr">
              <a:buNone/>
              <a:defRPr>
                <a:solidFill>
                  <a:schemeClr val="tx1">
                    <a:tint val="75000"/>
                  </a:schemeClr>
                </a:solidFill>
              </a:defRPr>
            </a:lvl7pPr>
            <a:lvl8pPr marL="4928036" indent="0" algn="ctr">
              <a:buNone/>
              <a:defRPr>
                <a:solidFill>
                  <a:schemeClr val="tx1">
                    <a:tint val="75000"/>
                  </a:schemeClr>
                </a:solidFill>
              </a:defRPr>
            </a:lvl8pPr>
            <a:lvl9pPr marL="563204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12E86C54-A728-49FF-AEB6-9382D566D249}" type="datetimeFigureOut">
              <a:rPr kumimoji="1" lang="ja-JP" altLang="en-US" smtClean="0"/>
              <a:t>2025/6/10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65C63D4-E9A9-4E53-864D-16A6A9D4F371}" type="slidenum">
              <a:rPr kumimoji="1" lang="ja-JP" altLang="en-US" smtClean="0"/>
              <a:t>‹#›</a:t>
            </a:fld>
            <a:endParaRPr kumimoji="1" lang="ja-JP" altLang="en-US"/>
          </a:p>
        </p:txBody>
      </p:sp>
    </p:spTree>
    <p:extLst>
      <p:ext uri="{BB962C8B-B14F-4D97-AF65-F5344CB8AC3E}">
        <p14:creationId xmlns:p14="http://schemas.microsoft.com/office/powerpoint/2010/main" val="421249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2E86C54-A728-49FF-AEB6-9382D566D249}" type="datetimeFigureOut">
              <a:rPr kumimoji="1" lang="ja-JP" altLang="en-US" smtClean="0"/>
              <a:t>2025/6/10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65C63D4-E9A9-4E53-864D-16A6A9D4F371}" type="slidenum">
              <a:rPr kumimoji="1" lang="ja-JP" altLang="en-US" smtClean="0"/>
              <a:t>‹#›</a:t>
            </a:fld>
            <a:endParaRPr kumimoji="1" lang="ja-JP" altLang="en-US"/>
          </a:p>
        </p:txBody>
      </p:sp>
    </p:spTree>
    <p:extLst>
      <p:ext uri="{BB962C8B-B14F-4D97-AF65-F5344CB8AC3E}">
        <p14:creationId xmlns:p14="http://schemas.microsoft.com/office/powerpoint/2010/main" val="163124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1194576" y="6871502"/>
            <a:ext cx="12854146" cy="2123828"/>
          </a:xfrm>
        </p:spPr>
        <p:txBody>
          <a:bodyPr anchor="t"/>
          <a:lstStyle>
            <a:lvl1pPr algn="l">
              <a:defRPr sz="61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1194576" y="4532320"/>
            <a:ext cx="12854146" cy="2339181"/>
          </a:xfrm>
        </p:spPr>
        <p:txBody>
          <a:bodyPr anchor="b"/>
          <a:lstStyle>
            <a:lvl1pPr marL="0" indent="0">
              <a:buNone/>
              <a:defRPr sz="3100">
                <a:solidFill>
                  <a:schemeClr val="tx1">
                    <a:tint val="75000"/>
                  </a:schemeClr>
                </a:solidFill>
              </a:defRPr>
            </a:lvl1pPr>
            <a:lvl2pPr marL="704005" indent="0">
              <a:buNone/>
              <a:defRPr sz="2800">
                <a:solidFill>
                  <a:schemeClr val="tx1">
                    <a:tint val="75000"/>
                  </a:schemeClr>
                </a:solidFill>
              </a:defRPr>
            </a:lvl2pPr>
            <a:lvl3pPr marL="1408010" indent="0">
              <a:buNone/>
              <a:defRPr sz="2400">
                <a:solidFill>
                  <a:schemeClr val="tx1">
                    <a:tint val="75000"/>
                  </a:schemeClr>
                </a:solidFill>
              </a:defRPr>
            </a:lvl3pPr>
            <a:lvl4pPr marL="2112015" indent="0">
              <a:buNone/>
              <a:defRPr sz="2200">
                <a:solidFill>
                  <a:schemeClr val="tx1">
                    <a:tint val="75000"/>
                  </a:schemeClr>
                </a:solidFill>
              </a:defRPr>
            </a:lvl4pPr>
            <a:lvl5pPr marL="2816020" indent="0">
              <a:buNone/>
              <a:defRPr sz="2200">
                <a:solidFill>
                  <a:schemeClr val="tx1">
                    <a:tint val="75000"/>
                  </a:schemeClr>
                </a:solidFill>
              </a:defRPr>
            </a:lvl5pPr>
            <a:lvl6pPr marL="3520025" indent="0">
              <a:buNone/>
              <a:defRPr sz="2200">
                <a:solidFill>
                  <a:schemeClr val="tx1">
                    <a:tint val="75000"/>
                  </a:schemeClr>
                </a:solidFill>
              </a:defRPr>
            </a:lvl6pPr>
            <a:lvl7pPr marL="4224030" indent="0">
              <a:buNone/>
              <a:defRPr sz="2200">
                <a:solidFill>
                  <a:schemeClr val="tx1">
                    <a:tint val="75000"/>
                  </a:schemeClr>
                </a:solidFill>
              </a:defRPr>
            </a:lvl7pPr>
            <a:lvl8pPr marL="4928036" indent="0">
              <a:buNone/>
              <a:defRPr sz="2200">
                <a:solidFill>
                  <a:schemeClr val="tx1">
                    <a:tint val="75000"/>
                  </a:schemeClr>
                </a:solidFill>
              </a:defRPr>
            </a:lvl8pPr>
            <a:lvl9pPr marL="5632040" indent="0">
              <a:buNone/>
              <a:defRPr sz="2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12E86C54-A728-49FF-AEB6-9382D566D249}" type="datetimeFigureOut">
              <a:rPr kumimoji="1" lang="ja-JP" altLang="en-US" smtClean="0"/>
              <a:t>2025/6/10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65C63D4-E9A9-4E53-864D-16A6A9D4F371}" type="slidenum">
              <a:rPr kumimoji="1" lang="ja-JP" altLang="en-US" smtClean="0"/>
              <a:t>‹#›</a:t>
            </a:fld>
            <a:endParaRPr kumimoji="1" lang="ja-JP" altLang="en-US"/>
          </a:p>
        </p:txBody>
      </p:sp>
    </p:spTree>
    <p:extLst>
      <p:ext uri="{BB962C8B-B14F-4D97-AF65-F5344CB8AC3E}">
        <p14:creationId xmlns:p14="http://schemas.microsoft.com/office/powerpoint/2010/main" val="1939827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756126" y="2495129"/>
            <a:ext cx="6679115" cy="7057149"/>
          </a:xfrm>
        </p:spPr>
        <p:txBody>
          <a:bodyPr/>
          <a:lstStyle>
            <a:lvl1pPr>
              <a:defRPr sz="4300"/>
            </a:lvl1pPr>
            <a:lvl2pPr>
              <a:defRPr sz="3700"/>
            </a:lvl2pPr>
            <a:lvl3pPr>
              <a:defRPr sz="3100"/>
            </a:lvl3pPr>
            <a:lvl4pPr>
              <a:defRPr sz="2800"/>
            </a:lvl4pPr>
            <a:lvl5pPr>
              <a:defRPr sz="2800"/>
            </a:lvl5pPr>
            <a:lvl6pPr>
              <a:defRPr sz="2800"/>
            </a:lvl6pPr>
            <a:lvl7pPr>
              <a:defRPr sz="2800"/>
            </a:lvl7pPr>
            <a:lvl8pPr>
              <a:defRPr sz="2800"/>
            </a:lvl8pPr>
            <a:lvl9pPr>
              <a:defRPr sz="2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7687284" y="2495129"/>
            <a:ext cx="6679115" cy="7057149"/>
          </a:xfrm>
        </p:spPr>
        <p:txBody>
          <a:bodyPr/>
          <a:lstStyle>
            <a:lvl1pPr>
              <a:defRPr sz="4300"/>
            </a:lvl1pPr>
            <a:lvl2pPr>
              <a:defRPr sz="3700"/>
            </a:lvl2pPr>
            <a:lvl3pPr>
              <a:defRPr sz="3100"/>
            </a:lvl3pPr>
            <a:lvl4pPr>
              <a:defRPr sz="2800"/>
            </a:lvl4pPr>
            <a:lvl5pPr>
              <a:defRPr sz="2800"/>
            </a:lvl5pPr>
            <a:lvl6pPr>
              <a:defRPr sz="2800"/>
            </a:lvl6pPr>
            <a:lvl7pPr>
              <a:defRPr sz="2800"/>
            </a:lvl7pPr>
            <a:lvl8pPr>
              <a:defRPr sz="2800"/>
            </a:lvl8pPr>
            <a:lvl9pPr>
              <a:defRPr sz="2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2E86C54-A728-49FF-AEB6-9382D566D249}" type="datetimeFigureOut">
              <a:rPr kumimoji="1" lang="ja-JP" altLang="en-US" smtClean="0"/>
              <a:t>2025/6/10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65C63D4-E9A9-4E53-864D-16A6A9D4F371}" type="slidenum">
              <a:rPr kumimoji="1" lang="ja-JP" altLang="en-US" smtClean="0"/>
              <a:t>‹#›</a:t>
            </a:fld>
            <a:endParaRPr kumimoji="1" lang="ja-JP" altLang="en-US"/>
          </a:p>
        </p:txBody>
      </p:sp>
    </p:spTree>
    <p:extLst>
      <p:ext uri="{BB962C8B-B14F-4D97-AF65-F5344CB8AC3E}">
        <p14:creationId xmlns:p14="http://schemas.microsoft.com/office/powerpoint/2010/main" val="1778968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56130" y="2393642"/>
            <a:ext cx="6681741" cy="997555"/>
          </a:xfrm>
        </p:spPr>
        <p:txBody>
          <a:bodyPr anchor="b"/>
          <a:lstStyle>
            <a:lvl1pPr marL="0" indent="0">
              <a:buNone/>
              <a:defRPr sz="3700" b="1"/>
            </a:lvl1pPr>
            <a:lvl2pPr marL="704005" indent="0">
              <a:buNone/>
              <a:defRPr sz="3100" b="1"/>
            </a:lvl2pPr>
            <a:lvl3pPr marL="1408010" indent="0">
              <a:buNone/>
              <a:defRPr sz="2800" b="1"/>
            </a:lvl3pPr>
            <a:lvl4pPr marL="2112015" indent="0">
              <a:buNone/>
              <a:defRPr sz="2400" b="1"/>
            </a:lvl4pPr>
            <a:lvl5pPr marL="2816020" indent="0">
              <a:buNone/>
              <a:defRPr sz="2400" b="1"/>
            </a:lvl5pPr>
            <a:lvl6pPr marL="3520025" indent="0">
              <a:buNone/>
              <a:defRPr sz="2400" b="1"/>
            </a:lvl6pPr>
            <a:lvl7pPr marL="4224030" indent="0">
              <a:buNone/>
              <a:defRPr sz="2400" b="1"/>
            </a:lvl7pPr>
            <a:lvl8pPr marL="4928036" indent="0">
              <a:buNone/>
              <a:defRPr sz="2400" b="1"/>
            </a:lvl8pPr>
            <a:lvl9pPr marL="5632040" indent="0">
              <a:buNone/>
              <a:defRPr sz="24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756130" y="3391195"/>
            <a:ext cx="6681741" cy="6161082"/>
          </a:xfrm>
        </p:spPr>
        <p:txBody>
          <a:bodyPr/>
          <a:lstStyle>
            <a:lvl1pPr>
              <a:defRPr sz="3700"/>
            </a:lvl1pPr>
            <a:lvl2pPr>
              <a:defRPr sz="3100"/>
            </a:lvl2pPr>
            <a:lvl3pPr>
              <a:defRPr sz="2800"/>
            </a:lvl3pPr>
            <a:lvl4pPr>
              <a:defRPr sz="2400"/>
            </a:lvl4pPr>
            <a:lvl5pPr>
              <a:defRPr sz="2400"/>
            </a:lvl5pPr>
            <a:lvl6pPr>
              <a:defRPr sz="2400"/>
            </a:lvl6pPr>
            <a:lvl7pPr>
              <a:defRPr sz="2400"/>
            </a:lvl7pPr>
            <a:lvl8pPr>
              <a:defRPr sz="2400"/>
            </a:lvl8pPr>
            <a:lvl9pPr>
              <a:defRPr sz="2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7682036" y="2393642"/>
            <a:ext cx="6684367" cy="997555"/>
          </a:xfrm>
        </p:spPr>
        <p:txBody>
          <a:bodyPr anchor="b"/>
          <a:lstStyle>
            <a:lvl1pPr marL="0" indent="0">
              <a:buNone/>
              <a:defRPr sz="3700" b="1"/>
            </a:lvl1pPr>
            <a:lvl2pPr marL="704005" indent="0">
              <a:buNone/>
              <a:defRPr sz="3100" b="1"/>
            </a:lvl2pPr>
            <a:lvl3pPr marL="1408010" indent="0">
              <a:buNone/>
              <a:defRPr sz="2800" b="1"/>
            </a:lvl3pPr>
            <a:lvl4pPr marL="2112015" indent="0">
              <a:buNone/>
              <a:defRPr sz="2400" b="1"/>
            </a:lvl4pPr>
            <a:lvl5pPr marL="2816020" indent="0">
              <a:buNone/>
              <a:defRPr sz="2400" b="1"/>
            </a:lvl5pPr>
            <a:lvl6pPr marL="3520025" indent="0">
              <a:buNone/>
              <a:defRPr sz="2400" b="1"/>
            </a:lvl6pPr>
            <a:lvl7pPr marL="4224030" indent="0">
              <a:buNone/>
              <a:defRPr sz="2400" b="1"/>
            </a:lvl7pPr>
            <a:lvl8pPr marL="4928036" indent="0">
              <a:buNone/>
              <a:defRPr sz="2400" b="1"/>
            </a:lvl8pPr>
            <a:lvl9pPr marL="5632040" indent="0">
              <a:buNone/>
              <a:defRPr sz="24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7682036" y="3391195"/>
            <a:ext cx="6684367" cy="6161082"/>
          </a:xfrm>
        </p:spPr>
        <p:txBody>
          <a:bodyPr/>
          <a:lstStyle>
            <a:lvl1pPr>
              <a:defRPr sz="3700"/>
            </a:lvl1pPr>
            <a:lvl2pPr>
              <a:defRPr sz="3100"/>
            </a:lvl2pPr>
            <a:lvl3pPr>
              <a:defRPr sz="2800"/>
            </a:lvl3pPr>
            <a:lvl4pPr>
              <a:defRPr sz="2400"/>
            </a:lvl4pPr>
            <a:lvl5pPr>
              <a:defRPr sz="2400"/>
            </a:lvl5pPr>
            <a:lvl6pPr>
              <a:defRPr sz="2400"/>
            </a:lvl6pPr>
            <a:lvl7pPr>
              <a:defRPr sz="2400"/>
            </a:lvl7pPr>
            <a:lvl8pPr>
              <a:defRPr sz="2400"/>
            </a:lvl8pPr>
            <a:lvl9pPr>
              <a:defRPr sz="24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12E86C54-A728-49FF-AEB6-9382D566D249}" type="datetimeFigureOut">
              <a:rPr kumimoji="1" lang="ja-JP" altLang="en-US" smtClean="0"/>
              <a:t>2025/6/10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865C63D4-E9A9-4E53-864D-16A6A9D4F371}" type="slidenum">
              <a:rPr kumimoji="1" lang="ja-JP" altLang="en-US" smtClean="0"/>
              <a:t>‹#›</a:t>
            </a:fld>
            <a:endParaRPr kumimoji="1" lang="ja-JP" altLang="en-US"/>
          </a:p>
        </p:txBody>
      </p:sp>
    </p:spTree>
    <p:extLst>
      <p:ext uri="{BB962C8B-B14F-4D97-AF65-F5344CB8AC3E}">
        <p14:creationId xmlns:p14="http://schemas.microsoft.com/office/powerpoint/2010/main" val="1270703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12E86C54-A728-49FF-AEB6-9382D566D249}" type="datetimeFigureOut">
              <a:rPr kumimoji="1" lang="ja-JP" altLang="en-US" smtClean="0"/>
              <a:t>2025/6/10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865C63D4-E9A9-4E53-864D-16A6A9D4F371}" type="slidenum">
              <a:rPr kumimoji="1" lang="ja-JP" altLang="en-US" smtClean="0"/>
              <a:t>‹#›</a:t>
            </a:fld>
            <a:endParaRPr kumimoji="1" lang="ja-JP" altLang="en-US"/>
          </a:p>
        </p:txBody>
      </p:sp>
    </p:spTree>
    <p:extLst>
      <p:ext uri="{BB962C8B-B14F-4D97-AF65-F5344CB8AC3E}">
        <p14:creationId xmlns:p14="http://schemas.microsoft.com/office/powerpoint/2010/main" val="4015783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2E86C54-A728-49FF-AEB6-9382D566D249}" type="datetimeFigureOut">
              <a:rPr kumimoji="1" lang="ja-JP" altLang="en-US" smtClean="0"/>
              <a:t>2025/6/10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865C63D4-E9A9-4E53-864D-16A6A9D4F371}" type="slidenum">
              <a:rPr kumimoji="1" lang="ja-JP" altLang="en-US" smtClean="0"/>
              <a:t>‹#›</a:t>
            </a:fld>
            <a:endParaRPr kumimoji="1" lang="ja-JP" altLang="en-US"/>
          </a:p>
        </p:txBody>
      </p:sp>
    </p:spTree>
    <p:extLst>
      <p:ext uri="{BB962C8B-B14F-4D97-AF65-F5344CB8AC3E}">
        <p14:creationId xmlns:p14="http://schemas.microsoft.com/office/powerpoint/2010/main" val="3368444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756130" y="425756"/>
            <a:ext cx="4975207" cy="1811937"/>
          </a:xfrm>
        </p:spPr>
        <p:txBody>
          <a:bodyPr anchor="b"/>
          <a:lstStyle>
            <a:lvl1pPr algn="l">
              <a:defRPr sz="31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5912488" y="425758"/>
            <a:ext cx="8453912" cy="9126520"/>
          </a:xfrm>
        </p:spPr>
        <p:txBody>
          <a:bodyPr/>
          <a:lstStyle>
            <a:lvl1pPr>
              <a:defRPr sz="5000"/>
            </a:lvl1pPr>
            <a:lvl2pPr>
              <a:defRPr sz="4300"/>
            </a:lvl2pPr>
            <a:lvl3pPr>
              <a:defRPr sz="3700"/>
            </a:lvl3pPr>
            <a:lvl4pPr>
              <a:defRPr sz="3100"/>
            </a:lvl4pPr>
            <a:lvl5pPr>
              <a:defRPr sz="3100"/>
            </a:lvl5pPr>
            <a:lvl6pPr>
              <a:defRPr sz="3100"/>
            </a:lvl6pPr>
            <a:lvl7pPr>
              <a:defRPr sz="3100"/>
            </a:lvl7pPr>
            <a:lvl8pPr>
              <a:defRPr sz="3100"/>
            </a:lvl8pPr>
            <a:lvl9pPr>
              <a:defRPr sz="31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756130" y="2237696"/>
            <a:ext cx="4975207" cy="7314583"/>
          </a:xfrm>
        </p:spPr>
        <p:txBody>
          <a:bodyPr/>
          <a:lstStyle>
            <a:lvl1pPr marL="0" indent="0">
              <a:buNone/>
              <a:defRPr sz="2200"/>
            </a:lvl1pPr>
            <a:lvl2pPr marL="704005" indent="0">
              <a:buNone/>
              <a:defRPr sz="1800"/>
            </a:lvl2pPr>
            <a:lvl3pPr marL="1408010" indent="0">
              <a:buNone/>
              <a:defRPr sz="1500"/>
            </a:lvl3pPr>
            <a:lvl4pPr marL="2112015" indent="0">
              <a:buNone/>
              <a:defRPr sz="1400"/>
            </a:lvl4pPr>
            <a:lvl5pPr marL="2816020" indent="0">
              <a:buNone/>
              <a:defRPr sz="1400"/>
            </a:lvl5pPr>
            <a:lvl6pPr marL="3520025" indent="0">
              <a:buNone/>
              <a:defRPr sz="1400"/>
            </a:lvl6pPr>
            <a:lvl7pPr marL="4224030" indent="0">
              <a:buNone/>
              <a:defRPr sz="1400"/>
            </a:lvl7pPr>
            <a:lvl8pPr marL="4928036" indent="0">
              <a:buNone/>
              <a:defRPr sz="1400"/>
            </a:lvl8pPr>
            <a:lvl9pPr marL="5632040" indent="0">
              <a:buNone/>
              <a:defRPr sz="14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2E86C54-A728-49FF-AEB6-9382D566D249}" type="datetimeFigureOut">
              <a:rPr kumimoji="1" lang="ja-JP" altLang="en-US" smtClean="0"/>
              <a:t>2025/6/10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65C63D4-E9A9-4E53-864D-16A6A9D4F371}" type="slidenum">
              <a:rPr kumimoji="1" lang="ja-JP" altLang="en-US" smtClean="0"/>
              <a:t>‹#›</a:t>
            </a:fld>
            <a:endParaRPr kumimoji="1" lang="ja-JP" altLang="en-US"/>
          </a:p>
        </p:txBody>
      </p:sp>
    </p:spTree>
    <p:extLst>
      <p:ext uri="{BB962C8B-B14F-4D97-AF65-F5344CB8AC3E}">
        <p14:creationId xmlns:p14="http://schemas.microsoft.com/office/powerpoint/2010/main" val="1558550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964122" y="7485383"/>
            <a:ext cx="9073515" cy="883691"/>
          </a:xfrm>
        </p:spPr>
        <p:txBody>
          <a:bodyPr anchor="b"/>
          <a:lstStyle>
            <a:lvl1pPr algn="l">
              <a:defRPr sz="3100" b="1"/>
            </a:lvl1pPr>
          </a:lstStyle>
          <a:p>
            <a:r>
              <a:rPr kumimoji="1" lang="ja-JP" altLang="en-US"/>
              <a:t>マスター タイトルの書式設定</a:t>
            </a:r>
          </a:p>
        </p:txBody>
      </p:sp>
      <p:sp>
        <p:nvSpPr>
          <p:cNvPr id="3" name="図プレースホルダー 2"/>
          <p:cNvSpPr>
            <a:spLocks noGrp="1"/>
          </p:cNvSpPr>
          <p:nvPr>
            <p:ph type="pic" idx="1"/>
          </p:nvPr>
        </p:nvSpPr>
        <p:spPr>
          <a:xfrm>
            <a:off x="2964122" y="955475"/>
            <a:ext cx="9073515" cy="6416040"/>
          </a:xfrm>
        </p:spPr>
        <p:txBody>
          <a:bodyPr/>
          <a:lstStyle>
            <a:lvl1pPr marL="0" indent="0">
              <a:buNone/>
              <a:defRPr sz="5000"/>
            </a:lvl1pPr>
            <a:lvl2pPr marL="704005" indent="0">
              <a:buNone/>
              <a:defRPr sz="4300"/>
            </a:lvl2pPr>
            <a:lvl3pPr marL="1408010" indent="0">
              <a:buNone/>
              <a:defRPr sz="3700"/>
            </a:lvl3pPr>
            <a:lvl4pPr marL="2112015" indent="0">
              <a:buNone/>
              <a:defRPr sz="3100"/>
            </a:lvl4pPr>
            <a:lvl5pPr marL="2816020" indent="0">
              <a:buNone/>
              <a:defRPr sz="3100"/>
            </a:lvl5pPr>
            <a:lvl6pPr marL="3520025" indent="0">
              <a:buNone/>
              <a:defRPr sz="3100"/>
            </a:lvl6pPr>
            <a:lvl7pPr marL="4224030" indent="0">
              <a:buNone/>
              <a:defRPr sz="3100"/>
            </a:lvl7pPr>
            <a:lvl8pPr marL="4928036" indent="0">
              <a:buNone/>
              <a:defRPr sz="3100"/>
            </a:lvl8pPr>
            <a:lvl9pPr marL="5632040" indent="0">
              <a:buNone/>
              <a:defRPr sz="3100"/>
            </a:lvl9pPr>
          </a:lstStyle>
          <a:p>
            <a:endParaRPr kumimoji="1" lang="ja-JP" altLang="en-US"/>
          </a:p>
        </p:txBody>
      </p:sp>
      <p:sp>
        <p:nvSpPr>
          <p:cNvPr id="4" name="テキスト プレースホルダー 3"/>
          <p:cNvSpPr>
            <a:spLocks noGrp="1"/>
          </p:cNvSpPr>
          <p:nvPr>
            <p:ph type="body" sz="half" idx="2"/>
          </p:nvPr>
        </p:nvSpPr>
        <p:spPr>
          <a:xfrm>
            <a:off x="2964122" y="8369073"/>
            <a:ext cx="9073515" cy="1254989"/>
          </a:xfrm>
        </p:spPr>
        <p:txBody>
          <a:bodyPr/>
          <a:lstStyle>
            <a:lvl1pPr marL="0" indent="0">
              <a:buNone/>
              <a:defRPr sz="2200"/>
            </a:lvl1pPr>
            <a:lvl2pPr marL="704005" indent="0">
              <a:buNone/>
              <a:defRPr sz="1800"/>
            </a:lvl2pPr>
            <a:lvl3pPr marL="1408010" indent="0">
              <a:buNone/>
              <a:defRPr sz="1500"/>
            </a:lvl3pPr>
            <a:lvl4pPr marL="2112015" indent="0">
              <a:buNone/>
              <a:defRPr sz="1400"/>
            </a:lvl4pPr>
            <a:lvl5pPr marL="2816020" indent="0">
              <a:buNone/>
              <a:defRPr sz="1400"/>
            </a:lvl5pPr>
            <a:lvl6pPr marL="3520025" indent="0">
              <a:buNone/>
              <a:defRPr sz="1400"/>
            </a:lvl6pPr>
            <a:lvl7pPr marL="4224030" indent="0">
              <a:buNone/>
              <a:defRPr sz="1400"/>
            </a:lvl7pPr>
            <a:lvl8pPr marL="4928036" indent="0">
              <a:buNone/>
              <a:defRPr sz="1400"/>
            </a:lvl8pPr>
            <a:lvl9pPr marL="5632040" indent="0">
              <a:buNone/>
              <a:defRPr sz="14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2E86C54-A728-49FF-AEB6-9382D566D249}" type="datetimeFigureOut">
              <a:rPr kumimoji="1" lang="ja-JP" altLang="en-US" smtClean="0"/>
              <a:t>2025/6/10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65C63D4-E9A9-4E53-864D-16A6A9D4F371}" type="slidenum">
              <a:rPr kumimoji="1" lang="ja-JP" altLang="en-US" smtClean="0"/>
              <a:t>‹#›</a:t>
            </a:fld>
            <a:endParaRPr kumimoji="1" lang="ja-JP" altLang="en-US"/>
          </a:p>
        </p:txBody>
      </p:sp>
    </p:spTree>
    <p:extLst>
      <p:ext uri="{BB962C8B-B14F-4D97-AF65-F5344CB8AC3E}">
        <p14:creationId xmlns:p14="http://schemas.microsoft.com/office/powerpoint/2010/main" val="1219409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2E86C54-A728-49FF-AEB6-9382D566D249}" type="datetimeFigureOut">
              <a:rPr kumimoji="1" lang="ja-JP" altLang="en-US" smtClean="0"/>
              <a:t>2025/6/10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65C63D4-E9A9-4E53-864D-16A6A9D4F371}" type="slidenum">
              <a:rPr kumimoji="1" lang="ja-JP" altLang="en-US" smtClean="0"/>
              <a:t>‹#›</a:t>
            </a:fld>
            <a:endParaRPr kumimoji="1" lang="ja-JP" altLang="en-US"/>
          </a:p>
        </p:txBody>
      </p:sp>
    </p:spTree>
    <p:extLst>
      <p:ext uri="{BB962C8B-B14F-4D97-AF65-F5344CB8AC3E}">
        <p14:creationId xmlns:p14="http://schemas.microsoft.com/office/powerpoint/2010/main" val="3423157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10963831" y="428236"/>
            <a:ext cx="3402568" cy="912404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756129" y="428236"/>
            <a:ext cx="9955661" cy="912404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2E86C54-A728-49FF-AEB6-9382D566D249}" type="datetimeFigureOut">
              <a:rPr kumimoji="1" lang="ja-JP" altLang="en-US" smtClean="0"/>
              <a:t>2025/6/10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65C63D4-E9A9-4E53-864D-16A6A9D4F371}" type="slidenum">
              <a:rPr kumimoji="1" lang="ja-JP" altLang="en-US" smtClean="0"/>
              <a:t>‹#›</a:t>
            </a:fld>
            <a:endParaRPr kumimoji="1" lang="ja-JP" altLang="en-US"/>
          </a:p>
        </p:txBody>
      </p:sp>
    </p:spTree>
    <p:extLst>
      <p:ext uri="{BB962C8B-B14F-4D97-AF65-F5344CB8AC3E}">
        <p14:creationId xmlns:p14="http://schemas.microsoft.com/office/powerpoint/2010/main" val="4130323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756126" y="428232"/>
            <a:ext cx="13610273" cy="1782233"/>
          </a:xfrm>
          <a:prstGeom prst="rect">
            <a:avLst/>
          </a:prstGeom>
        </p:spPr>
        <p:txBody>
          <a:bodyPr vert="horz" lIns="140801" tIns="70401" rIns="140801" bIns="70401"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756126" y="2495129"/>
            <a:ext cx="13610273" cy="7057149"/>
          </a:xfrm>
          <a:prstGeom prst="rect">
            <a:avLst/>
          </a:prstGeom>
        </p:spPr>
        <p:txBody>
          <a:bodyPr vert="horz" lIns="140801" tIns="70401" rIns="140801" bIns="70401"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756128" y="9911202"/>
            <a:ext cx="3528590" cy="569325"/>
          </a:xfrm>
          <a:prstGeom prst="rect">
            <a:avLst/>
          </a:prstGeom>
        </p:spPr>
        <p:txBody>
          <a:bodyPr vert="horz" lIns="140801" tIns="70401" rIns="140801" bIns="70401" rtlCol="0" anchor="ctr"/>
          <a:lstStyle>
            <a:lvl1pPr algn="l">
              <a:defRPr sz="1800">
                <a:solidFill>
                  <a:schemeClr val="tx1">
                    <a:tint val="75000"/>
                  </a:schemeClr>
                </a:solidFill>
              </a:defRPr>
            </a:lvl1pPr>
          </a:lstStyle>
          <a:p>
            <a:fld id="{12E86C54-A728-49FF-AEB6-9382D566D249}" type="datetimeFigureOut">
              <a:rPr kumimoji="1" lang="ja-JP" altLang="en-US" smtClean="0"/>
              <a:t>2025/6/10</a:t>
            </a:fld>
            <a:endParaRPr kumimoji="1" lang="ja-JP" altLang="en-US"/>
          </a:p>
        </p:txBody>
      </p:sp>
      <p:sp>
        <p:nvSpPr>
          <p:cNvPr id="5" name="フッター プレースホルダー 4"/>
          <p:cNvSpPr>
            <a:spLocks noGrp="1"/>
          </p:cNvSpPr>
          <p:nvPr>
            <p:ph type="ftr" sz="quarter" idx="3"/>
          </p:nvPr>
        </p:nvSpPr>
        <p:spPr>
          <a:xfrm>
            <a:off x="5166862" y="9911202"/>
            <a:ext cx="4788801" cy="569325"/>
          </a:xfrm>
          <a:prstGeom prst="rect">
            <a:avLst/>
          </a:prstGeom>
        </p:spPr>
        <p:txBody>
          <a:bodyPr vert="horz" lIns="140801" tIns="70401" rIns="140801" bIns="70401" rtlCol="0" anchor="ctr"/>
          <a:lstStyle>
            <a:lvl1pPr algn="ctr">
              <a:defRPr sz="18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10837811" y="9911202"/>
            <a:ext cx="3528590" cy="569325"/>
          </a:xfrm>
          <a:prstGeom prst="rect">
            <a:avLst/>
          </a:prstGeom>
        </p:spPr>
        <p:txBody>
          <a:bodyPr vert="horz" lIns="140801" tIns="70401" rIns="140801" bIns="70401" rtlCol="0" anchor="ctr"/>
          <a:lstStyle>
            <a:lvl1pPr algn="r">
              <a:defRPr sz="1800">
                <a:solidFill>
                  <a:schemeClr val="tx1">
                    <a:tint val="75000"/>
                  </a:schemeClr>
                </a:solidFill>
              </a:defRPr>
            </a:lvl1pPr>
          </a:lstStyle>
          <a:p>
            <a:fld id="{865C63D4-E9A9-4E53-864D-16A6A9D4F371}" type="slidenum">
              <a:rPr kumimoji="1" lang="ja-JP" altLang="en-US" smtClean="0"/>
              <a:t>‹#›</a:t>
            </a:fld>
            <a:endParaRPr kumimoji="1" lang="ja-JP" altLang="en-US"/>
          </a:p>
        </p:txBody>
      </p:sp>
    </p:spTree>
    <p:extLst>
      <p:ext uri="{BB962C8B-B14F-4D97-AF65-F5344CB8AC3E}">
        <p14:creationId xmlns:p14="http://schemas.microsoft.com/office/powerpoint/2010/main" val="35753918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408010" rtl="0" eaLnBrk="1" latinLnBrk="0" hangingPunct="1">
        <a:spcBef>
          <a:spcPct val="0"/>
        </a:spcBef>
        <a:buNone/>
        <a:defRPr kumimoji="1" sz="6800" kern="1200">
          <a:solidFill>
            <a:schemeClr val="tx1"/>
          </a:solidFill>
          <a:latin typeface="+mj-lt"/>
          <a:ea typeface="+mj-ea"/>
          <a:cs typeface="+mj-cs"/>
        </a:defRPr>
      </a:lvl1pPr>
    </p:titleStyle>
    <p:bodyStyle>
      <a:lvl1pPr marL="528003" indent="-528003" algn="l" defTabSz="1408010" rtl="0" eaLnBrk="1" latinLnBrk="0" hangingPunct="1">
        <a:spcBef>
          <a:spcPct val="20000"/>
        </a:spcBef>
        <a:buFont typeface="Arial" panose="020B0604020202020204" pitchFamily="34" charset="0"/>
        <a:buChar char="•"/>
        <a:defRPr kumimoji="1" sz="5000" kern="1200">
          <a:solidFill>
            <a:schemeClr val="tx1"/>
          </a:solidFill>
          <a:latin typeface="+mn-lt"/>
          <a:ea typeface="+mn-ea"/>
          <a:cs typeface="+mn-cs"/>
        </a:defRPr>
      </a:lvl1pPr>
      <a:lvl2pPr marL="1144008" indent="-440003" algn="l" defTabSz="1408010" rtl="0" eaLnBrk="1" latinLnBrk="0" hangingPunct="1">
        <a:spcBef>
          <a:spcPct val="20000"/>
        </a:spcBef>
        <a:buFont typeface="Arial" panose="020B0604020202020204" pitchFamily="34" charset="0"/>
        <a:buChar char="–"/>
        <a:defRPr kumimoji="1" sz="4300" kern="1200">
          <a:solidFill>
            <a:schemeClr val="tx1"/>
          </a:solidFill>
          <a:latin typeface="+mn-lt"/>
          <a:ea typeface="+mn-ea"/>
          <a:cs typeface="+mn-cs"/>
        </a:defRPr>
      </a:lvl2pPr>
      <a:lvl3pPr marL="1760013" indent="-352002" algn="l" defTabSz="1408010" rtl="0" eaLnBrk="1" latinLnBrk="0" hangingPunct="1">
        <a:spcBef>
          <a:spcPct val="20000"/>
        </a:spcBef>
        <a:buFont typeface="Arial" panose="020B0604020202020204" pitchFamily="34" charset="0"/>
        <a:buChar char="•"/>
        <a:defRPr kumimoji="1" sz="3700" kern="1200">
          <a:solidFill>
            <a:schemeClr val="tx1"/>
          </a:solidFill>
          <a:latin typeface="+mn-lt"/>
          <a:ea typeface="+mn-ea"/>
          <a:cs typeface="+mn-cs"/>
        </a:defRPr>
      </a:lvl3pPr>
      <a:lvl4pPr marL="2464017" indent="-352002" algn="l" defTabSz="1408010" rtl="0" eaLnBrk="1" latinLnBrk="0" hangingPunct="1">
        <a:spcBef>
          <a:spcPct val="20000"/>
        </a:spcBef>
        <a:buFont typeface="Arial" panose="020B0604020202020204" pitchFamily="34" charset="0"/>
        <a:buChar char="–"/>
        <a:defRPr kumimoji="1" sz="3100" kern="1200">
          <a:solidFill>
            <a:schemeClr val="tx1"/>
          </a:solidFill>
          <a:latin typeface="+mn-lt"/>
          <a:ea typeface="+mn-ea"/>
          <a:cs typeface="+mn-cs"/>
        </a:defRPr>
      </a:lvl4pPr>
      <a:lvl5pPr marL="3168023" indent="-352002" algn="l" defTabSz="1408010" rtl="0" eaLnBrk="1" latinLnBrk="0" hangingPunct="1">
        <a:spcBef>
          <a:spcPct val="20000"/>
        </a:spcBef>
        <a:buFont typeface="Arial" panose="020B0604020202020204" pitchFamily="34" charset="0"/>
        <a:buChar char="»"/>
        <a:defRPr kumimoji="1" sz="3100" kern="1200">
          <a:solidFill>
            <a:schemeClr val="tx1"/>
          </a:solidFill>
          <a:latin typeface="+mn-lt"/>
          <a:ea typeface="+mn-ea"/>
          <a:cs typeface="+mn-cs"/>
        </a:defRPr>
      </a:lvl5pPr>
      <a:lvl6pPr marL="3872028" indent="-352002" algn="l" defTabSz="1408010" rtl="0" eaLnBrk="1" latinLnBrk="0" hangingPunct="1">
        <a:spcBef>
          <a:spcPct val="20000"/>
        </a:spcBef>
        <a:buFont typeface="Arial" panose="020B0604020202020204" pitchFamily="34" charset="0"/>
        <a:buChar char="•"/>
        <a:defRPr kumimoji="1" sz="3100" kern="1200">
          <a:solidFill>
            <a:schemeClr val="tx1"/>
          </a:solidFill>
          <a:latin typeface="+mn-lt"/>
          <a:ea typeface="+mn-ea"/>
          <a:cs typeface="+mn-cs"/>
        </a:defRPr>
      </a:lvl6pPr>
      <a:lvl7pPr marL="4576032" indent="-352002" algn="l" defTabSz="1408010" rtl="0" eaLnBrk="1" latinLnBrk="0" hangingPunct="1">
        <a:spcBef>
          <a:spcPct val="20000"/>
        </a:spcBef>
        <a:buFont typeface="Arial" panose="020B0604020202020204" pitchFamily="34" charset="0"/>
        <a:buChar char="•"/>
        <a:defRPr kumimoji="1" sz="3100" kern="1200">
          <a:solidFill>
            <a:schemeClr val="tx1"/>
          </a:solidFill>
          <a:latin typeface="+mn-lt"/>
          <a:ea typeface="+mn-ea"/>
          <a:cs typeface="+mn-cs"/>
        </a:defRPr>
      </a:lvl7pPr>
      <a:lvl8pPr marL="5280038" indent="-352002" algn="l" defTabSz="1408010" rtl="0" eaLnBrk="1" latinLnBrk="0" hangingPunct="1">
        <a:spcBef>
          <a:spcPct val="20000"/>
        </a:spcBef>
        <a:buFont typeface="Arial" panose="020B0604020202020204" pitchFamily="34" charset="0"/>
        <a:buChar char="•"/>
        <a:defRPr kumimoji="1" sz="3100" kern="1200">
          <a:solidFill>
            <a:schemeClr val="tx1"/>
          </a:solidFill>
          <a:latin typeface="+mn-lt"/>
          <a:ea typeface="+mn-ea"/>
          <a:cs typeface="+mn-cs"/>
        </a:defRPr>
      </a:lvl8pPr>
      <a:lvl9pPr marL="5984043" indent="-352002" algn="l" defTabSz="1408010" rtl="0" eaLnBrk="1" latinLnBrk="0" hangingPunct="1">
        <a:spcBef>
          <a:spcPct val="20000"/>
        </a:spcBef>
        <a:buFont typeface="Arial" panose="020B0604020202020204" pitchFamily="34" charset="0"/>
        <a:buChar char="•"/>
        <a:defRPr kumimoji="1" sz="3100" kern="1200">
          <a:solidFill>
            <a:schemeClr val="tx1"/>
          </a:solidFill>
          <a:latin typeface="+mn-lt"/>
          <a:ea typeface="+mn-ea"/>
          <a:cs typeface="+mn-cs"/>
        </a:defRPr>
      </a:lvl9pPr>
    </p:bodyStyle>
    <p:otherStyle>
      <a:defPPr>
        <a:defRPr lang="ja-JP"/>
      </a:defPPr>
      <a:lvl1pPr marL="0" algn="l" defTabSz="1408010" rtl="0" eaLnBrk="1" latinLnBrk="0" hangingPunct="1">
        <a:defRPr kumimoji="1" sz="2800" kern="1200">
          <a:solidFill>
            <a:schemeClr val="tx1"/>
          </a:solidFill>
          <a:latin typeface="+mn-lt"/>
          <a:ea typeface="+mn-ea"/>
          <a:cs typeface="+mn-cs"/>
        </a:defRPr>
      </a:lvl1pPr>
      <a:lvl2pPr marL="704005" algn="l" defTabSz="1408010" rtl="0" eaLnBrk="1" latinLnBrk="0" hangingPunct="1">
        <a:defRPr kumimoji="1" sz="2800" kern="1200">
          <a:solidFill>
            <a:schemeClr val="tx1"/>
          </a:solidFill>
          <a:latin typeface="+mn-lt"/>
          <a:ea typeface="+mn-ea"/>
          <a:cs typeface="+mn-cs"/>
        </a:defRPr>
      </a:lvl2pPr>
      <a:lvl3pPr marL="1408010" algn="l" defTabSz="1408010" rtl="0" eaLnBrk="1" latinLnBrk="0" hangingPunct="1">
        <a:defRPr kumimoji="1" sz="2800" kern="1200">
          <a:solidFill>
            <a:schemeClr val="tx1"/>
          </a:solidFill>
          <a:latin typeface="+mn-lt"/>
          <a:ea typeface="+mn-ea"/>
          <a:cs typeface="+mn-cs"/>
        </a:defRPr>
      </a:lvl3pPr>
      <a:lvl4pPr marL="2112015" algn="l" defTabSz="1408010" rtl="0" eaLnBrk="1" latinLnBrk="0" hangingPunct="1">
        <a:defRPr kumimoji="1" sz="2800" kern="1200">
          <a:solidFill>
            <a:schemeClr val="tx1"/>
          </a:solidFill>
          <a:latin typeface="+mn-lt"/>
          <a:ea typeface="+mn-ea"/>
          <a:cs typeface="+mn-cs"/>
        </a:defRPr>
      </a:lvl4pPr>
      <a:lvl5pPr marL="2816020" algn="l" defTabSz="1408010" rtl="0" eaLnBrk="1" latinLnBrk="0" hangingPunct="1">
        <a:defRPr kumimoji="1" sz="2800" kern="1200">
          <a:solidFill>
            <a:schemeClr val="tx1"/>
          </a:solidFill>
          <a:latin typeface="+mn-lt"/>
          <a:ea typeface="+mn-ea"/>
          <a:cs typeface="+mn-cs"/>
        </a:defRPr>
      </a:lvl5pPr>
      <a:lvl6pPr marL="3520025" algn="l" defTabSz="1408010" rtl="0" eaLnBrk="1" latinLnBrk="0" hangingPunct="1">
        <a:defRPr kumimoji="1" sz="2800" kern="1200">
          <a:solidFill>
            <a:schemeClr val="tx1"/>
          </a:solidFill>
          <a:latin typeface="+mn-lt"/>
          <a:ea typeface="+mn-ea"/>
          <a:cs typeface="+mn-cs"/>
        </a:defRPr>
      </a:lvl6pPr>
      <a:lvl7pPr marL="4224030" algn="l" defTabSz="1408010" rtl="0" eaLnBrk="1" latinLnBrk="0" hangingPunct="1">
        <a:defRPr kumimoji="1" sz="2800" kern="1200">
          <a:solidFill>
            <a:schemeClr val="tx1"/>
          </a:solidFill>
          <a:latin typeface="+mn-lt"/>
          <a:ea typeface="+mn-ea"/>
          <a:cs typeface="+mn-cs"/>
        </a:defRPr>
      </a:lvl7pPr>
      <a:lvl8pPr marL="4928036" algn="l" defTabSz="1408010" rtl="0" eaLnBrk="1" latinLnBrk="0" hangingPunct="1">
        <a:defRPr kumimoji="1" sz="2800" kern="1200">
          <a:solidFill>
            <a:schemeClr val="tx1"/>
          </a:solidFill>
          <a:latin typeface="+mn-lt"/>
          <a:ea typeface="+mn-ea"/>
          <a:cs typeface="+mn-cs"/>
        </a:defRPr>
      </a:lvl8pPr>
      <a:lvl9pPr marL="5632040" algn="l" defTabSz="1408010" rtl="0" eaLnBrk="1" latinLnBrk="0" hangingPunct="1">
        <a:defRPr kumimoji="1" sz="2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hyperlink" Target="https://www.pref.osaka.lg.jp/shobobosai/r6_noto_hisaichshien/index.html" TargetMode="External"/><Relationship Id="rId7" Type="http://schemas.openxmlformats.org/officeDocument/2006/relationships/hyperlink" Target="https://www.pref.osaka.lg.jp/o100090/kankyoeisei/hinansho_guide/index.html" TargetMode="External"/><Relationship Id="rId12"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6.png"/><Relationship Id="rId5" Type="http://schemas.openxmlformats.org/officeDocument/2006/relationships/image" Target="../media/image11.png"/><Relationship Id="rId10" Type="http://schemas.openxmlformats.org/officeDocument/2006/relationships/image" Target="../media/image15.png"/><Relationship Id="rId4" Type="http://schemas.openxmlformats.org/officeDocument/2006/relationships/image" Target="../media/image10.png"/><Relationship Id="rId9" Type="http://schemas.openxmlformats.org/officeDocument/2006/relationships/image" Target="../media/image14.png"/><Relationship Id="rId1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角丸四角形 185"/>
          <p:cNvSpPr/>
          <p:nvPr/>
        </p:nvSpPr>
        <p:spPr bwMode="gray">
          <a:xfrm>
            <a:off x="10316959" y="498090"/>
            <a:ext cx="4705293" cy="3031793"/>
          </a:xfrm>
          <a:prstGeom prst="roundRect">
            <a:avLst>
              <a:gd name="adj" fmla="val 1350"/>
            </a:avLst>
          </a:prstGeom>
          <a:solidFill>
            <a:schemeClr val="accent1">
              <a:lumMod val="20000"/>
              <a:lumOff val="80000"/>
            </a:schemeClr>
          </a:solidFill>
          <a:ln w="41275">
            <a:solidFill>
              <a:schemeClr val="accent1">
                <a:lumMod val="75000"/>
              </a:schemeClr>
            </a:solidFill>
          </a:ln>
          <a:effectLst>
            <a:softEdge rad="0"/>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274"/>
          </a:p>
        </p:txBody>
      </p:sp>
      <p:sp>
        <p:nvSpPr>
          <p:cNvPr id="184" name="角丸四角形 183"/>
          <p:cNvSpPr/>
          <p:nvPr/>
        </p:nvSpPr>
        <p:spPr bwMode="gray">
          <a:xfrm>
            <a:off x="5177051" y="526904"/>
            <a:ext cx="4958078" cy="3002978"/>
          </a:xfrm>
          <a:prstGeom prst="roundRect">
            <a:avLst>
              <a:gd name="adj" fmla="val 1350"/>
            </a:avLst>
          </a:prstGeom>
          <a:solidFill>
            <a:schemeClr val="accent1">
              <a:lumMod val="20000"/>
              <a:lumOff val="80000"/>
            </a:schemeClr>
          </a:solidFill>
          <a:ln w="41275">
            <a:solidFill>
              <a:schemeClr val="accent1">
                <a:lumMod val="75000"/>
              </a:schemeClr>
            </a:solidFill>
          </a:ln>
          <a:effectLst>
            <a:softEdge rad="0"/>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274" dirty="0"/>
          </a:p>
        </p:txBody>
      </p:sp>
      <p:sp>
        <p:nvSpPr>
          <p:cNvPr id="183" name="角丸四角形 182"/>
          <p:cNvSpPr/>
          <p:nvPr/>
        </p:nvSpPr>
        <p:spPr bwMode="gray">
          <a:xfrm>
            <a:off x="129210" y="526904"/>
            <a:ext cx="4946192" cy="3002978"/>
          </a:xfrm>
          <a:prstGeom prst="roundRect">
            <a:avLst>
              <a:gd name="adj" fmla="val 1350"/>
            </a:avLst>
          </a:prstGeom>
          <a:solidFill>
            <a:schemeClr val="accent1">
              <a:lumMod val="20000"/>
              <a:lumOff val="80000"/>
            </a:schemeClr>
          </a:solidFill>
          <a:ln w="41275">
            <a:solidFill>
              <a:schemeClr val="accent1">
                <a:lumMod val="75000"/>
              </a:schemeClr>
            </a:solidFill>
          </a:ln>
          <a:effectLst>
            <a:softEdge rad="0"/>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274"/>
          </a:p>
        </p:txBody>
      </p:sp>
      <p:sp>
        <p:nvSpPr>
          <p:cNvPr id="4" name="正方形/長方形 3"/>
          <p:cNvSpPr/>
          <p:nvPr/>
        </p:nvSpPr>
        <p:spPr>
          <a:xfrm>
            <a:off x="-1" y="111983"/>
            <a:ext cx="15122525" cy="334560"/>
          </a:xfrm>
          <a:prstGeom prst="rect">
            <a:avLst/>
          </a:prstGeom>
          <a:solidFill>
            <a:schemeClr val="accent1">
              <a:lumMod val="75000"/>
            </a:schemeClr>
          </a:solidFill>
          <a:ln/>
          <a:effectLst/>
        </p:spPr>
        <p:style>
          <a:lnRef idx="0">
            <a:schemeClr val="dk1"/>
          </a:lnRef>
          <a:fillRef idx="3">
            <a:schemeClr val="dk1"/>
          </a:fillRef>
          <a:effectRef idx="3">
            <a:schemeClr val="dk1"/>
          </a:effectRef>
          <a:fontRef idx="minor">
            <a:schemeClr val="lt1"/>
          </a:fontRef>
        </p:style>
        <p:txBody>
          <a:bodyPr rot="0" spcFirstLastPara="0" vertOverflow="overflow" horzOverflow="overflow" vert="horz" wrap="square" lIns="54958" tIns="54958" rIns="54958" bIns="54958" numCol="1" spcCol="0" rtlCol="0" fromWordArt="0" anchor="ctr" anchorCtr="0" forceAA="0" compatLnSpc="1">
            <a:prstTxWarp prst="textNoShape">
              <a:avLst/>
            </a:prstTxWarp>
            <a:noAutofit/>
          </a:bodyPr>
          <a:lstStyle/>
          <a:p>
            <a:pPr algn="ctr"/>
            <a:r>
              <a:rPr lang="ja-JP" altLang="en-US" sz="2366"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新・大阪府地震防災アクションプラン～令和６年度の進捗結果＜まとめ＞～</a:t>
            </a:r>
          </a:p>
        </p:txBody>
      </p:sp>
      <p:sp>
        <p:nvSpPr>
          <p:cNvPr id="10" name="テキスト ボックス 9"/>
          <p:cNvSpPr txBox="1"/>
          <p:nvPr/>
        </p:nvSpPr>
        <p:spPr>
          <a:xfrm>
            <a:off x="239395" y="582573"/>
            <a:ext cx="3245322" cy="211468"/>
          </a:xfrm>
          <a:prstGeom prst="rect">
            <a:avLst/>
          </a:prstGeom>
          <a:noFill/>
          <a:ln>
            <a:noFill/>
          </a:ln>
        </p:spPr>
        <p:txBody>
          <a:bodyPr wrap="square" lIns="0" tIns="0" rIns="0" bIns="0" rtlCol="0" anchor="ctr" anchorCtr="0">
            <a:spAutoFit/>
          </a:bodyPr>
          <a:lstStyle/>
          <a:p>
            <a:r>
              <a:rPr lang="ja-JP" altLang="en-US" sz="1374"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新・大阪府地震防災アクションプランについて</a:t>
            </a:r>
            <a:endParaRPr lang="en-US" altLang="ja-JP" sz="1374" b="1" dirty="0">
              <a:solidFill>
                <a:srgbClr val="FF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テキスト ボックス 14"/>
          <p:cNvSpPr txBox="1"/>
          <p:nvPr/>
        </p:nvSpPr>
        <p:spPr>
          <a:xfrm>
            <a:off x="5459074" y="598190"/>
            <a:ext cx="2122588" cy="211468"/>
          </a:xfrm>
          <a:prstGeom prst="rect">
            <a:avLst/>
          </a:prstGeom>
          <a:noFill/>
          <a:ln>
            <a:noFill/>
          </a:ln>
        </p:spPr>
        <p:txBody>
          <a:bodyPr wrap="square" lIns="0" tIns="0" rIns="0" bIns="0" rtlCol="0" anchor="ctr" anchorCtr="0">
            <a:spAutoFit/>
          </a:bodyPr>
          <a:lstStyle/>
          <a:p>
            <a:r>
              <a:rPr lang="ja-JP" altLang="en-US" sz="1374"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各アクションの分類について</a:t>
            </a:r>
            <a:endParaRPr lang="en-US" altLang="ja-JP" sz="1374"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115" name="正方形/長方形 114"/>
          <p:cNvSpPr/>
          <p:nvPr/>
        </p:nvSpPr>
        <p:spPr>
          <a:xfrm>
            <a:off x="254232" y="830158"/>
            <a:ext cx="4807905" cy="27774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ts val="1832"/>
              </a:lnSpc>
            </a:pPr>
            <a:r>
              <a:rPr lang="ja-JP" altLang="en-US"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➢同プランは、平成</a:t>
            </a:r>
            <a:r>
              <a:rPr lang="en-US" altLang="ja-JP"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23</a:t>
            </a:r>
            <a:r>
              <a:rPr lang="ja-JP" altLang="en-US"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年</a:t>
            </a:r>
            <a:r>
              <a:rPr lang="en-US" altLang="ja-JP"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3</a:t>
            </a:r>
            <a:r>
              <a:rPr lang="ja-JP" altLang="en-US"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月に未曾有の被害をもたらした東日本大震災の</a:t>
            </a:r>
            <a:endParaRPr lang="en-US" altLang="ja-JP" sz="1221"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nSpc>
                <a:spcPts val="1832"/>
              </a:lnSpc>
            </a:pPr>
            <a:r>
              <a:rPr lang="ja-JP" altLang="en-US"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　 教訓などから、南海トラフ巨大地震の被害想定に対応する新たなハード・</a:t>
            </a:r>
            <a:endParaRPr lang="en-US" altLang="ja-JP" sz="1221"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nSpc>
                <a:spcPts val="1832"/>
              </a:lnSpc>
            </a:pPr>
            <a:r>
              <a:rPr lang="en-US" altLang="ja-JP"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   </a:t>
            </a:r>
            <a:r>
              <a:rPr lang="ja-JP" altLang="en-US"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ソフト対策の強化に取り組むため、平成</a:t>
            </a:r>
            <a:r>
              <a:rPr lang="en-US" altLang="ja-JP"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27</a:t>
            </a:r>
            <a:r>
              <a:rPr lang="ja-JP" altLang="en-US"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年に令和</a:t>
            </a:r>
            <a:r>
              <a:rPr lang="en-US" altLang="ja-JP"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6</a:t>
            </a:r>
            <a:r>
              <a:rPr lang="ja-JP" altLang="en-US"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年度までの</a:t>
            </a:r>
            <a:r>
              <a:rPr lang="en-US" altLang="ja-JP"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10</a:t>
            </a:r>
            <a:r>
              <a:rPr lang="ja-JP" altLang="en-US"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年間</a:t>
            </a:r>
            <a:endParaRPr lang="en-US" altLang="ja-JP" sz="1221"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nSpc>
                <a:spcPts val="1832"/>
              </a:lnSpc>
            </a:pPr>
            <a:r>
              <a:rPr lang="en-US" altLang="ja-JP"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   </a:t>
            </a:r>
            <a:r>
              <a:rPr lang="ja-JP" altLang="en-US"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の計画として策定。</a:t>
            </a:r>
            <a:r>
              <a:rPr lang="en-US" altLang="ja-JP"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a:t>
            </a:r>
            <a:r>
              <a:rPr lang="ja-JP" altLang="en-US"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次期アクションプランについて、地震被害想定を踏まえた</a:t>
            </a:r>
            <a:endParaRPr lang="en-US" altLang="ja-JP" sz="1221"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nSpc>
                <a:spcPts val="1832"/>
              </a:lnSpc>
            </a:pPr>
            <a:r>
              <a:rPr lang="en-US" altLang="ja-JP"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   </a:t>
            </a:r>
            <a:r>
              <a:rPr lang="ja-JP" altLang="en-US"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ものとするため、計画期間を令和</a:t>
            </a:r>
            <a:r>
              <a:rPr lang="en-US" altLang="ja-JP"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8</a:t>
            </a:r>
            <a:r>
              <a:rPr lang="ja-JP" altLang="en-US"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年度まで延伸）</a:t>
            </a:r>
          </a:p>
          <a:p>
            <a:pPr>
              <a:lnSpc>
                <a:spcPts val="1832"/>
              </a:lnSpc>
            </a:pPr>
            <a:r>
              <a:rPr lang="ja-JP" altLang="en-US"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➢さらに、平成</a:t>
            </a:r>
            <a:r>
              <a:rPr lang="en-US" altLang="ja-JP"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30</a:t>
            </a:r>
            <a:r>
              <a:rPr lang="ja-JP" altLang="en-US"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年度大阪北部地震、台風第</a:t>
            </a:r>
            <a:r>
              <a:rPr lang="en-US" altLang="ja-JP"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21</a:t>
            </a:r>
            <a:r>
              <a:rPr lang="ja-JP" altLang="en-US"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号、令和元年度台風</a:t>
            </a:r>
            <a:br>
              <a:rPr lang="en-US" altLang="ja-JP"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br>
            <a:r>
              <a:rPr lang="en-US" altLang="ja-JP"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   </a:t>
            </a:r>
            <a:r>
              <a:rPr lang="ja-JP" altLang="en-US"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第</a:t>
            </a:r>
            <a:r>
              <a:rPr lang="en-US" altLang="ja-JP"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19</a:t>
            </a:r>
            <a:r>
              <a:rPr lang="ja-JP" altLang="en-US"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号、令和６年能登半島地震などの度重なる災害からの教訓により、　</a:t>
            </a:r>
            <a:endParaRPr lang="en-US" altLang="ja-JP" sz="1221"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nSpc>
                <a:spcPts val="1832"/>
              </a:lnSpc>
            </a:pPr>
            <a:r>
              <a:rPr lang="ja-JP" altLang="en-US"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　 各アクションのさらなる取組強化や、これらの災害より顕在化した課題に対応</a:t>
            </a:r>
            <a:endParaRPr lang="en-US" altLang="ja-JP" sz="1221"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nSpc>
                <a:spcPts val="1832"/>
              </a:lnSpc>
            </a:pPr>
            <a:r>
              <a:rPr lang="en-US" altLang="ja-JP"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   </a:t>
            </a:r>
            <a:r>
              <a:rPr lang="ja-JP" altLang="en-US"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するため、新たなアクションを策定するなど、大阪府の災害対応力を強化。</a:t>
            </a:r>
          </a:p>
          <a:p>
            <a:pPr>
              <a:lnSpc>
                <a:spcPts val="1832"/>
              </a:lnSpc>
            </a:pPr>
            <a:r>
              <a:rPr lang="ja-JP" altLang="en-US"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➢各アクション（</a:t>
            </a:r>
            <a:r>
              <a:rPr lang="en-US" altLang="ja-JP"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100</a:t>
            </a:r>
            <a:r>
              <a:rPr lang="ja-JP" altLang="en-US"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アクション）については毎年度、進捗状況や目標達成</a:t>
            </a:r>
            <a:endParaRPr lang="en-US" altLang="ja-JP" sz="1221"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nSpc>
                <a:spcPts val="1832"/>
              </a:lnSpc>
            </a:pPr>
            <a:r>
              <a:rPr lang="ja-JP" altLang="en-US"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　度の評価を行い、その見直し・改善をすることで着実にプランを推進。</a:t>
            </a:r>
          </a:p>
        </p:txBody>
      </p:sp>
      <p:grpSp>
        <p:nvGrpSpPr>
          <p:cNvPr id="136" name="グループ化 135"/>
          <p:cNvGrpSpPr/>
          <p:nvPr/>
        </p:nvGrpSpPr>
        <p:grpSpPr bwMode="gray">
          <a:xfrm>
            <a:off x="5317633" y="955770"/>
            <a:ext cx="4722293" cy="2400523"/>
            <a:chOff x="338085" y="3931344"/>
            <a:chExt cx="6239751" cy="3564546"/>
          </a:xfrm>
        </p:grpSpPr>
        <p:sp>
          <p:nvSpPr>
            <p:cNvPr id="138" name="角丸四角形 137"/>
            <p:cNvSpPr/>
            <p:nvPr/>
          </p:nvSpPr>
          <p:spPr bwMode="gray">
            <a:xfrm>
              <a:off x="338085" y="4373762"/>
              <a:ext cx="6239751" cy="1413916"/>
            </a:xfrm>
            <a:prstGeom prst="roundRect">
              <a:avLst>
                <a:gd name="adj" fmla="val 7702"/>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54958" tIns="54958" rIns="54958" bIns="54958" rtlCol="0" anchor="t" anchorCtr="0"/>
            <a:lstStyle/>
            <a:p>
              <a:pPr>
                <a:lnSpc>
                  <a:spcPts val="3206"/>
                </a:lnSpc>
              </a:pPr>
              <a:endParaRPr lang="ja-JP" altLang="ja-JP" sz="1832"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6" name="角丸四角形 145"/>
            <p:cNvSpPr/>
            <p:nvPr/>
          </p:nvSpPr>
          <p:spPr bwMode="gray">
            <a:xfrm>
              <a:off x="338085" y="5887967"/>
              <a:ext cx="6239751" cy="1469967"/>
            </a:xfrm>
            <a:prstGeom prst="roundRect">
              <a:avLst>
                <a:gd name="adj" fmla="val 7702"/>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54958" tIns="54958" rIns="54958" bIns="54958" rtlCol="0" anchor="t" anchorCtr="0"/>
            <a:lstStyle/>
            <a:p>
              <a:pPr>
                <a:lnSpc>
                  <a:spcPts val="3206"/>
                </a:lnSpc>
              </a:pPr>
              <a:endParaRPr lang="ja-JP" altLang="ja-JP" sz="1832"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7" name="角丸四角形 146"/>
            <p:cNvSpPr/>
            <p:nvPr/>
          </p:nvSpPr>
          <p:spPr bwMode="gray">
            <a:xfrm>
              <a:off x="1764102" y="3931344"/>
              <a:ext cx="2286618" cy="3564546"/>
            </a:xfrm>
            <a:prstGeom prst="roundRect">
              <a:avLst>
                <a:gd name="adj" fmla="val 2789"/>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54958" tIns="54958" rIns="54958" bIns="54958" rtlCol="0" anchor="t" anchorCtr="0"/>
            <a:lstStyle/>
            <a:p>
              <a:pPr>
                <a:lnSpc>
                  <a:spcPts val="3206"/>
                </a:lnSpc>
              </a:pPr>
              <a:endParaRPr lang="ja-JP" altLang="ja-JP" sz="1832"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8" name="角丸四角形 147"/>
            <p:cNvSpPr/>
            <p:nvPr/>
          </p:nvSpPr>
          <p:spPr bwMode="gray">
            <a:xfrm>
              <a:off x="4131448" y="3931344"/>
              <a:ext cx="2333057" cy="3564546"/>
            </a:xfrm>
            <a:prstGeom prst="roundRect">
              <a:avLst>
                <a:gd name="adj" fmla="val 2381"/>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54958" tIns="54958" rIns="54958" bIns="54958" rtlCol="0" anchor="t" anchorCtr="0"/>
            <a:lstStyle/>
            <a:p>
              <a:pPr>
                <a:lnSpc>
                  <a:spcPts val="3206"/>
                </a:lnSpc>
              </a:pPr>
              <a:endParaRPr lang="ja-JP" altLang="ja-JP" sz="1832"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9" name="角丸四角形 148"/>
            <p:cNvSpPr/>
            <p:nvPr/>
          </p:nvSpPr>
          <p:spPr bwMode="gray">
            <a:xfrm>
              <a:off x="417731" y="4590569"/>
              <a:ext cx="1257647" cy="1013349"/>
            </a:xfrm>
            <a:prstGeom prst="roundRect">
              <a:avLst>
                <a:gd name="adj" fmla="val 7650"/>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54958" rIns="0" bIns="54958" rtlCol="0" anchor="ctr" anchorCtr="0"/>
            <a:lstStyle/>
            <a:p>
              <a:pPr algn="ctr">
                <a:lnSpc>
                  <a:spcPts val="1374"/>
                </a:lnSpc>
              </a:pPr>
              <a:r>
                <a:rPr lang="ja-JP" altLang="en-US" sz="916"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大阪府自ら</a:t>
              </a:r>
              <a:endParaRPr lang="en-US" altLang="ja-JP" sz="916"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1374"/>
                </a:lnSpc>
              </a:pPr>
              <a:r>
                <a:rPr lang="ja-JP" altLang="en-US" sz="916"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取り組む</a:t>
              </a:r>
              <a:endParaRPr lang="en-US" altLang="ja-JP" sz="916"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1374"/>
                </a:lnSpc>
              </a:pPr>
              <a:r>
                <a:rPr lang="ja-JP" altLang="en-US" sz="916"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アクション</a:t>
              </a:r>
              <a:endParaRPr lang="ja-JP" altLang="ja-JP" sz="916"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0" name="角丸四角形 149"/>
            <p:cNvSpPr/>
            <p:nvPr/>
          </p:nvSpPr>
          <p:spPr bwMode="gray">
            <a:xfrm>
              <a:off x="403951" y="6086043"/>
              <a:ext cx="1271424" cy="1013349"/>
            </a:xfrm>
            <a:prstGeom prst="roundRect">
              <a:avLst>
                <a:gd name="adj" fmla="val 7650"/>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958" tIns="54958" rIns="54958" bIns="54958" rtlCol="0" anchor="ctr" anchorCtr="0"/>
            <a:lstStyle/>
            <a:p>
              <a:pPr algn="ctr">
                <a:lnSpc>
                  <a:spcPts val="1221"/>
                </a:lnSpc>
              </a:pPr>
              <a:r>
                <a:rPr lang="ja-JP" altLang="en-US" sz="916"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市町村・民間</a:t>
              </a:r>
              <a:endParaRPr lang="en-US" altLang="ja-JP" sz="916"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1221"/>
                </a:lnSpc>
              </a:pPr>
              <a:r>
                <a:rPr lang="ja-JP" altLang="en-US" sz="916"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団体の取組みを</a:t>
              </a:r>
              <a:endParaRPr lang="en-US" altLang="ja-JP" sz="916"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1221"/>
                </a:lnSpc>
              </a:pPr>
              <a:r>
                <a:rPr lang="ja-JP" altLang="en-US" sz="916"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支援する</a:t>
              </a:r>
              <a:endParaRPr lang="en-US" altLang="ja-JP" sz="916"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1221"/>
                </a:lnSpc>
              </a:pPr>
              <a:r>
                <a:rPr lang="ja-JP" altLang="en-US" sz="916"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アクション</a:t>
              </a:r>
              <a:endParaRPr lang="ja-JP" altLang="ja-JP" sz="916"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1" name="角丸四角形 150"/>
            <p:cNvSpPr/>
            <p:nvPr/>
          </p:nvSpPr>
          <p:spPr bwMode="gray">
            <a:xfrm>
              <a:off x="1810840" y="4001823"/>
              <a:ext cx="2229714" cy="315300"/>
            </a:xfrm>
            <a:prstGeom prst="roundRect">
              <a:avLst>
                <a:gd name="adj" fmla="val 23268"/>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958" tIns="54958" rIns="0" bIns="54958" rtlCol="0" anchor="ctr" anchorCtr="0"/>
            <a:lstStyle/>
            <a:p>
              <a:pPr>
                <a:lnSpc>
                  <a:spcPts val="1221"/>
                </a:lnSpc>
              </a:pPr>
              <a:r>
                <a:rPr lang="ja-JP" altLang="en-US" sz="1069"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具体的数値目標があるもの</a:t>
              </a:r>
              <a:endParaRPr lang="ja-JP" altLang="ja-JP" sz="1069"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2" name="角丸四角形 151"/>
            <p:cNvSpPr/>
            <p:nvPr/>
          </p:nvSpPr>
          <p:spPr bwMode="gray">
            <a:xfrm>
              <a:off x="4192833" y="4001823"/>
              <a:ext cx="2218174" cy="315300"/>
            </a:xfrm>
            <a:prstGeom prst="roundRect">
              <a:avLst>
                <a:gd name="adj" fmla="val 23268"/>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54958" rIns="0" bIns="54958" rtlCol="0" anchor="ctr" anchorCtr="0"/>
            <a:lstStyle/>
            <a:p>
              <a:pPr algn="ctr">
                <a:lnSpc>
                  <a:spcPts val="1221"/>
                </a:lnSpc>
              </a:pPr>
              <a:r>
                <a:rPr lang="ja-JP" altLang="en-US" sz="1069"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数値目標が設定できないもの</a:t>
              </a:r>
              <a:endParaRPr lang="ja-JP" altLang="ja-JP" sz="1069"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3" name="角丸四角形 152"/>
            <p:cNvSpPr/>
            <p:nvPr/>
          </p:nvSpPr>
          <p:spPr bwMode="gray">
            <a:xfrm>
              <a:off x="1789470" y="4469347"/>
              <a:ext cx="2254208" cy="1297792"/>
            </a:xfrm>
            <a:prstGeom prst="roundRect">
              <a:avLst>
                <a:gd name="adj" fmla="val 6690"/>
              </a:avLst>
            </a:prstGeom>
            <a:solidFill>
              <a:srgbClr val="FFFFFF"/>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54958" tIns="54958" rIns="0" bIns="54958" rtlCol="0" anchor="t" anchorCtr="0"/>
            <a:lstStyle/>
            <a:p>
              <a:pPr algn="ctr">
                <a:lnSpc>
                  <a:spcPts val="916"/>
                </a:lnSpc>
              </a:pPr>
              <a:r>
                <a:rPr lang="ja-JP" altLang="en-US" sz="992"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＜１５アクション＞</a:t>
              </a:r>
              <a:endParaRPr lang="en-US" altLang="ja-JP" sz="992"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221"/>
                </a:lnSpc>
              </a:pPr>
              <a:r>
                <a:rPr lang="en-US" altLang="ja-JP" sz="763"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Ⅰ </a:t>
              </a:r>
              <a:r>
                <a:rPr lang="ja-JP" altLang="en-US" sz="763"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府の</a:t>
              </a:r>
              <a:r>
                <a:rPr lang="ja-JP" altLang="en-US" sz="763"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ハード施策</a:t>
              </a:r>
              <a:r>
                <a:rPr lang="ja-JP" altLang="en-US" sz="763"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として推進しているもの</a:t>
              </a:r>
              <a:endParaRPr lang="en-US" altLang="ja-JP" sz="763"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221"/>
                </a:lnSpc>
              </a:pPr>
              <a:r>
                <a:rPr lang="ja-JP" altLang="en-US" sz="763"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例）防潮堤の津波浸水対策</a:t>
              </a:r>
              <a:endParaRPr lang="en-US" altLang="ja-JP" sz="763"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221"/>
                </a:lnSpc>
              </a:pPr>
              <a:r>
                <a:rPr lang="ja-JP" altLang="en-US" sz="763"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水門の耐震化の推進</a:t>
              </a:r>
              <a:endParaRPr lang="en-US" altLang="ja-JP" sz="763"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221"/>
                </a:lnSpc>
              </a:pPr>
              <a:r>
                <a:rPr lang="ja-JP" altLang="en-US" sz="763"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ため池防災・減災の推進　など</a:t>
              </a:r>
              <a:endParaRPr lang="en-US" altLang="ja-JP" sz="763"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916"/>
                </a:lnSpc>
              </a:pPr>
              <a:r>
                <a:rPr lang="ja-JP" altLang="en-US" sz="763" dirty="0">
                  <a:solidFill>
                    <a:schemeClr val="accent6">
                      <a:lumMod val="50000"/>
                    </a:schemeClr>
                  </a:solidFill>
                  <a:latin typeface="Meiryo UI" panose="020B0604030504040204" pitchFamily="50" charset="-128"/>
                  <a:ea typeface="Meiryo UI" panose="020B0604030504040204" pitchFamily="50" charset="-128"/>
                  <a:cs typeface="Meiryo UI" panose="020B0604030504040204" pitchFamily="50" charset="-128"/>
                </a:rPr>
                <a:t>　　　　　</a:t>
              </a:r>
              <a:endParaRPr lang="ja-JP" altLang="ja-JP" sz="763" dirty="0">
                <a:solidFill>
                  <a:schemeClr val="accent6">
                    <a:lumMod val="50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5" name="角丸四角形 154"/>
            <p:cNvSpPr/>
            <p:nvPr/>
          </p:nvSpPr>
          <p:spPr bwMode="gray">
            <a:xfrm>
              <a:off x="4121766" y="4441668"/>
              <a:ext cx="2342739" cy="1299887"/>
            </a:xfrm>
            <a:prstGeom prst="roundRect">
              <a:avLst>
                <a:gd name="adj" fmla="val 6690"/>
              </a:avLst>
            </a:prstGeom>
            <a:solidFill>
              <a:srgbClr val="FFFFFF"/>
            </a:solidFill>
            <a:ln>
              <a:solidFill>
                <a:srgbClr val="0070C0"/>
              </a:soli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54958" tIns="54958" rIns="0" bIns="54958" rtlCol="0" anchor="t" anchorCtr="0"/>
            <a:lstStyle/>
            <a:p>
              <a:pPr algn="ctr">
                <a:lnSpc>
                  <a:spcPts val="916"/>
                </a:lnSpc>
              </a:pPr>
              <a:r>
                <a:rPr lang="ja-JP" altLang="en-US" sz="1069"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1069"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lang="ja-JP" altLang="en-US" sz="1069"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６アクション</a:t>
              </a:r>
              <a:r>
                <a:rPr lang="ja-JP" altLang="en-US" sz="992"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992"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221"/>
                </a:lnSpc>
              </a:pPr>
              <a:r>
                <a:rPr lang="en-US" altLang="ja-JP" sz="718"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Ⅱ </a:t>
              </a:r>
              <a:r>
                <a:rPr lang="ja-JP" altLang="en-US" sz="718"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府の</a:t>
              </a:r>
              <a:r>
                <a:rPr lang="ja-JP" altLang="en-US" sz="718"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ソフト施策</a:t>
              </a:r>
              <a:r>
                <a:rPr lang="ja-JP" altLang="en-US" sz="718"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として推進しているもの</a:t>
              </a:r>
              <a:endParaRPr lang="en-US" altLang="ja-JP" sz="718"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221"/>
                </a:lnSpc>
              </a:pPr>
              <a:r>
                <a:rPr lang="ja-JP" altLang="en-US" sz="718"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例）大阪</a:t>
              </a:r>
              <a:r>
                <a:rPr lang="en-US" altLang="ja-JP" sz="718"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880</a:t>
              </a:r>
              <a:r>
                <a:rPr lang="ja-JP" altLang="en-US" sz="718"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万人訓練の充実</a:t>
              </a:r>
              <a:endParaRPr lang="en-US" altLang="ja-JP" sz="718"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221"/>
                </a:lnSpc>
              </a:pPr>
              <a:r>
                <a:rPr lang="ja-JP" altLang="en-US" sz="718"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災害医療体制の整備</a:t>
              </a:r>
              <a:endParaRPr lang="en-US" altLang="ja-JP" sz="718"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221"/>
                </a:lnSpc>
              </a:pPr>
              <a:r>
                <a:rPr lang="ja-JP" altLang="en-US" sz="718"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帰宅困難者対策の確立　など</a:t>
              </a:r>
              <a:endParaRPr lang="en-US" altLang="ja-JP" sz="718"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916"/>
                </a:lnSpc>
              </a:pPr>
              <a:r>
                <a:rPr lang="ja-JP" altLang="en-US" sz="763" dirty="0">
                  <a:solidFill>
                    <a:schemeClr val="accent6">
                      <a:lumMod val="50000"/>
                    </a:schemeClr>
                  </a:solidFill>
                  <a:latin typeface="Meiryo UI" panose="020B0604030504040204" pitchFamily="50" charset="-128"/>
                  <a:ea typeface="Meiryo UI" panose="020B0604030504040204" pitchFamily="50" charset="-128"/>
                  <a:cs typeface="Meiryo UI" panose="020B0604030504040204" pitchFamily="50" charset="-128"/>
                </a:rPr>
                <a:t>　　　　　</a:t>
              </a:r>
              <a:endParaRPr lang="ja-JP" altLang="ja-JP" sz="763" dirty="0">
                <a:solidFill>
                  <a:schemeClr val="accent6">
                    <a:lumMod val="50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8" name="角丸四角形 157"/>
            <p:cNvSpPr/>
            <p:nvPr/>
          </p:nvSpPr>
          <p:spPr bwMode="gray">
            <a:xfrm>
              <a:off x="4137373" y="5962920"/>
              <a:ext cx="2327133" cy="1250943"/>
            </a:xfrm>
            <a:prstGeom prst="roundRect">
              <a:avLst>
                <a:gd name="adj" fmla="val 6690"/>
              </a:avLst>
            </a:prstGeom>
            <a:solidFill>
              <a:srgbClr val="FFFFFF"/>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54958" tIns="54958" rIns="54958" bIns="54958" rtlCol="0" anchor="ctr" anchorCtr="0"/>
            <a:lstStyle/>
            <a:p>
              <a:pPr algn="ctr">
                <a:lnSpc>
                  <a:spcPts val="916"/>
                </a:lnSpc>
              </a:pPr>
              <a:endParaRPr lang="en-US" altLang="ja-JP" sz="1069"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916"/>
                </a:lnSpc>
              </a:pPr>
              <a:r>
                <a:rPr lang="ja-JP" altLang="en-US" sz="1069"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＜３０アクション＞</a:t>
              </a:r>
              <a:endParaRPr lang="en-US" altLang="ja-JP" sz="1069"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221"/>
                </a:lnSpc>
              </a:pPr>
              <a:r>
                <a:rPr lang="en-US" altLang="ja-JP" sz="763"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Ⅳ </a:t>
              </a:r>
              <a:r>
                <a:rPr lang="ja-JP" altLang="en-US" sz="763"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市町村・民間団体の</a:t>
              </a:r>
              <a:r>
                <a:rPr lang="ja-JP" altLang="en-US" sz="763"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ソフト施策</a:t>
              </a:r>
              <a:r>
                <a:rPr lang="ja-JP" altLang="en-US" sz="763"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を支援</a:t>
              </a:r>
              <a:endParaRPr lang="en-US" altLang="ja-JP" sz="763"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221"/>
                </a:lnSpc>
              </a:pPr>
              <a:r>
                <a:rPr lang="en-US" altLang="ja-JP" sz="763"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763"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することで促進を図るもの</a:t>
              </a:r>
              <a:endParaRPr lang="en-US" altLang="ja-JP" sz="763"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221"/>
                </a:lnSpc>
              </a:pPr>
              <a:r>
                <a:rPr lang="ja-JP" altLang="en-US" sz="763"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例）地下空間対策の促進</a:t>
              </a:r>
              <a:endParaRPr lang="en-US" altLang="ja-JP" sz="763"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221"/>
                </a:lnSpc>
              </a:pPr>
              <a:r>
                <a:rPr lang="ja-JP" altLang="en-US" sz="763"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災害廃棄物の適正処理　など</a:t>
              </a:r>
              <a:endParaRPr lang="en-US" altLang="ja-JP" sz="763"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916"/>
                </a:lnSpc>
              </a:pPr>
              <a:r>
                <a:rPr lang="ja-JP" altLang="en-US" sz="763" dirty="0">
                  <a:solidFill>
                    <a:schemeClr val="accent6">
                      <a:lumMod val="50000"/>
                    </a:schemeClr>
                  </a:solidFill>
                  <a:latin typeface="Meiryo UI" panose="020B0604030504040204" pitchFamily="50" charset="-128"/>
                  <a:ea typeface="Meiryo UI" panose="020B0604030504040204" pitchFamily="50" charset="-128"/>
                  <a:cs typeface="Meiryo UI" panose="020B0604030504040204" pitchFamily="50" charset="-128"/>
                </a:rPr>
                <a:t>　　　　　</a:t>
              </a:r>
              <a:endParaRPr lang="ja-JP" altLang="ja-JP" sz="763" dirty="0">
                <a:solidFill>
                  <a:schemeClr val="accent6">
                    <a:lumMod val="50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2" name="角丸四角形 131"/>
            <p:cNvSpPr/>
            <p:nvPr/>
          </p:nvSpPr>
          <p:spPr bwMode="gray">
            <a:xfrm>
              <a:off x="1793871" y="5941651"/>
              <a:ext cx="2254208" cy="1297792"/>
            </a:xfrm>
            <a:prstGeom prst="roundRect">
              <a:avLst>
                <a:gd name="adj" fmla="val 6690"/>
              </a:avLst>
            </a:prstGeom>
            <a:solidFill>
              <a:srgbClr val="FFFFFF"/>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54958" tIns="54958" rIns="0" bIns="54958" rtlCol="0" anchor="t" anchorCtr="0"/>
            <a:lstStyle/>
            <a:p>
              <a:pPr algn="ctr">
                <a:lnSpc>
                  <a:spcPts val="916"/>
                </a:lnSpc>
              </a:pPr>
              <a:r>
                <a:rPr lang="ja-JP" altLang="en-US" sz="992"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＜９アクション＞</a:t>
              </a:r>
              <a:endParaRPr lang="en-US" altLang="ja-JP" sz="992"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916"/>
                </a:lnSpc>
              </a:pPr>
              <a:r>
                <a:rPr lang="en-US" altLang="ja-JP" sz="763"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Ⅲ </a:t>
              </a:r>
              <a:r>
                <a:rPr lang="ja-JP" altLang="en-US" sz="763"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市町村・民間団体の</a:t>
              </a:r>
              <a:r>
                <a:rPr lang="ja-JP" altLang="en-US" sz="763"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ハード施策</a:t>
              </a:r>
              <a:r>
                <a:rPr lang="ja-JP" altLang="en-US" sz="763"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を</a:t>
              </a:r>
              <a:endParaRPr lang="en-US" altLang="ja-JP" sz="763"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916"/>
                </a:lnSpc>
              </a:pPr>
              <a:r>
                <a:rPr lang="ja-JP" altLang="en-US" sz="763"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支援することで促進を図るもの</a:t>
              </a:r>
              <a:endParaRPr lang="en-US" altLang="ja-JP" sz="763"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221"/>
                </a:lnSpc>
              </a:pPr>
              <a:r>
                <a:rPr lang="ja-JP" altLang="en-US" sz="763"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例）民間建築物の耐震化</a:t>
              </a:r>
              <a:endParaRPr lang="en-US" altLang="ja-JP" sz="763"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221"/>
                </a:lnSpc>
              </a:pPr>
              <a:r>
                <a:rPr lang="ja-JP" altLang="en-US" sz="763"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鉄道施設の防災対策　など</a:t>
              </a:r>
              <a:endParaRPr lang="en-US" altLang="ja-JP" sz="763"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916"/>
                </a:lnSpc>
              </a:pPr>
              <a:r>
                <a:rPr lang="ja-JP" altLang="en-US" sz="763" dirty="0">
                  <a:solidFill>
                    <a:schemeClr val="accent6">
                      <a:lumMod val="50000"/>
                    </a:schemeClr>
                  </a:solidFill>
                  <a:latin typeface="Meiryo UI" panose="020B0604030504040204" pitchFamily="50" charset="-128"/>
                  <a:ea typeface="Meiryo UI" panose="020B0604030504040204" pitchFamily="50" charset="-128"/>
                  <a:cs typeface="Meiryo UI" panose="020B0604030504040204" pitchFamily="50" charset="-128"/>
                </a:rPr>
                <a:t>　　　　　</a:t>
              </a:r>
              <a:endParaRPr lang="ja-JP" altLang="ja-JP" sz="763" dirty="0">
                <a:solidFill>
                  <a:schemeClr val="accent6">
                    <a:lumMod val="50000"/>
                  </a:schemeClr>
                </a:solidFill>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192" name="角丸四角形 191"/>
          <p:cNvSpPr/>
          <p:nvPr/>
        </p:nvSpPr>
        <p:spPr bwMode="gray">
          <a:xfrm>
            <a:off x="10466487" y="2252408"/>
            <a:ext cx="4389639" cy="464835"/>
          </a:xfrm>
          <a:prstGeom prst="roundRect">
            <a:avLst>
              <a:gd name="adj" fmla="val 19452"/>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54958" tIns="54958" rIns="54958" bIns="54958" rtlCol="0" anchor="t" anchorCtr="0"/>
          <a:lstStyle/>
          <a:p>
            <a:pPr>
              <a:lnSpc>
                <a:spcPts val="2290"/>
              </a:lnSpc>
            </a:pPr>
            <a:r>
              <a:rPr lang="ja-JP" altLang="en-US" sz="1374"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① 概ね</a:t>
            </a:r>
            <a:r>
              <a:rPr lang="ja-JP" altLang="en-US" sz="1374"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計画どおりに</a:t>
            </a:r>
            <a:r>
              <a:rPr lang="ja-JP" altLang="en-US" sz="1374"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進んでいるアクション</a:t>
            </a:r>
            <a:endParaRPr lang="ja-JP" altLang="ja-JP" sz="1374"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02" name="角丸四角形 201"/>
          <p:cNvSpPr/>
          <p:nvPr/>
        </p:nvSpPr>
        <p:spPr bwMode="gray">
          <a:xfrm>
            <a:off x="10461128" y="2893714"/>
            <a:ext cx="4394999" cy="418416"/>
          </a:xfrm>
          <a:prstGeom prst="roundRect">
            <a:avLst>
              <a:gd name="adj" fmla="val 19452"/>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54958" tIns="54958" rIns="54958" bIns="54958" rtlCol="0" anchor="ctr" anchorCtr="0"/>
          <a:lstStyle/>
          <a:p>
            <a:pPr>
              <a:lnSpc>
                <a:spcPts val="1527"/>
              </a:lnSpc>
            </a:pPr>
            <a:r>
              <a:rPr lang="ja-JP" altLang="en-US" sz="1374"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② </a:t>
            </a:r>
            <a:r>
              <a:rPr lang="ja-JP" altLang="en-US" sz="1374"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計画どおりに</a:t>
            </a:r>
            <a:r>
              <a:rPr lang="ja-JP" altLang="en-US" sz="1374"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進んでいないアクション</a:t>
            </a:r>
            <a:endParaRPr lang="en-US" altLang="ja-JP" sz="1374"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16" name="角丸四角形 215"/>
          <p:cNvSpPr/>
          <p:nvPr/>
        </p:nvSpPr>
        <p:spPr bwMode="gray">
          <a:xfrm>
            <a:off x="13654583" y="2317309"/>
            <a:ext cx="1078990" cy="324841"/>
          </a:xfrm>
          <a:prstGeom prst="roundRect">
            <a:avLst>
              <a:gd name="adj" fmla="val 19452"/>
            </a:avLst>
          </a:prstGeom>
          <a:solidFill>
            <a:schemeClr val="accent5">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nSpc>
                <a:spcPts val="1527"/>
              </a:lnSpc>
            </a:pPr>
            <a:r>
              <a:rPr lang="en-US" altLang="ja-JP" sz="1374" b="1" dirty="0">
                <a:ln w="3175">
                  <a:solidFill>
                    <a:schemeClr val="tx1"/>
                  </a:solidFill>
                </a:ln>
                <a:solidFill>
                  <a:schemeClr val="bg1"/>
                </a:solidFill>
                <a:latin typeface="Meiryo UI" panose="020B0604030504040204" pitchFamily="50" charset="-128"/>
                <a:ea typeface="Meiryo UI" panose="020B0604030504040204" pitchFamily="50" charset="-128"/>
                <a:cs typeface="Meiryo UI" panose="020B0604030504040204" pitchFamily="50" charset="-128"/>
              </a:rPr>
              <a:t>100</a:t>
            </a:r>
            <a:r>
              <a:rPr lang="ja-JP" altLang="en-US" sz="1374" b="1" dirty="0">
                <a:ln w="3175">
                  <a:solidFill>
                    <a:schemeClr val="tx1"/>
                  </a:solidFill>
                </a:ln>
                <a:solidFill>
                  <a:schemeClr val="bg1"/>
                </a:solidFill>
                <a:latin typeface="Meiryo UI" panose="020B0604030504040204" pitchFamily="50" charset="-128"/>
                <a:ea typeface="Meiryo UI" panose="020B0604030504040204" pitchFamily="50" charset="-128"/>
                <a:cs typeface="Meiryo UI" panose="020B0604030504040204" pitchFamily="50" charset="-128"/>
              </a:rPr>
              <a:t>アクション</a:t>
            </a:r>
            <a:endParaRPr lang="ja-JP" altLang="ja-JP" sz="1374" b="1" dirty="0">
              <a:ln w="3175">
                <a:solidFill>
                  <a:schemeClr val="tx1"/>
                </a:solidFill>
              </a:ln>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19" name="角丸四角形 218"/>
          <p:cNvSpPr/>
          <p:nvPr/>
        </p:nvSpPr>
        <p:spPr bwMode="gray">
          <a:xfrm>
            <a:off x="13654583" y="2984126"/>
            <a:ext cx="1078990" cy="264409"/>
          </a:xfrm>
          <a:prstGeom prst="roundRect">
            <a:avLst>
              <a:gd name="adj" fmla="val 19452"/>
            </a:avLst>
          </a:prstGeom>
          <a:solidFill>
            <a:schemeClr val="accent5">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109915" tIns="0" rIns="0" bIns="54958" rtlCol="0" anchor="ctr" anchorCtr="0"/>
          <a:lstStyle/>
          <a:p>
            <a:pPr>
              <a:lnSpc>
                <a:spcPts val="3206"/>
              </a:lnSpc>
            </a:pPr>
            <a:r>
              <a:rPr lang="ja-JP" altLang="en-US" sz="1374" b="1" dirty="0">
                <a:ln w="3175">
                  <a:solidFill>
                    <a:schemeClr val="tx1"/>
                  </a:solidFill>
                </a:ln>
                <a:solidFill>
                  <a:schemeClr val="bg1"/>
                </a:solidFill>
                <a:latin typeface="Meiryo UI" panose="020B0604030504040204" pitchFamily="50" charset="-128"/>
                <a:ea typeface="Meiryo UI" panose="020B0604030504040204" pitchFamily="50" charset="-128"/>
                <a:cs typeface="Meiryo UI" panose="020B0604030504040204" pitchFamily="50" charset="-128"/>
              </a:rPr>
              <a:t>０</a:t>
            </a:r>
            <a:r>
              <a:rPr lang="en-US" altLang="ja-JP" sz="1374" b="1" dirty="0">
                <a:ln w="3175">
                  <a:solidFill>
                    <a:schemeClr val="tx1"/>
                  </a:solidFill>
                </a:ln>
                <a:solidFill>
                  <a:schemeClr val="bg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374" b="1" dirty="0">
                <a:ln w="3175">
                  <a:solidFill>
                    <a:schemeClr val="tx1"/>
                  </a:solidFill>
                </a:ln>
                <a:solidFill>
                  <a:schemeClr val="bg1"/>
                </a:solidFill>
                <a:latin typeface="Meiryo UI" panose="020B0604030504040204" pitchFamily="50" charset="-128"/>
                <a:ea typeface="Meiryo UI" panose="020B0604030504040204" pitchFamily="50" charset="-128"/>
                <a:cs typeface="Meiryo UI" panose="020B0604030504040204" pitchFamily="50" charset="-128"/>
              </a:rPr>
              <a:t>アクション</a:t>
            </a:r>
            <a:endParaRPr lang="ja-JP" altLang="ja-JP" sz="1374" b="1" dirty="0">
              <a:ln w="3175">
                <a:solidFill>
                  <a:schemeClr val="tx1"/>
                </a:solidFill>
              </a:ln>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46" name="正方形/長方形 245"/>
          <p:cNvSpPr/>
          <p:nvPr/>
        </p:nvSpPr>
        <p:spPr>
          <a:xfrm>
            <a:off x="10452115" y="928399"/>
            <a:ext cx="4389637" cy="23003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ts val="1832"/>
              </a:lnSpc>
            </a:pPr>
            <a:r>
              <a:rPr lang="ja-JP" altLang="en-US"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➢各アクションの評価は、取組み内容の進捗・達成状況などについて、</a:t>
            </a:r>
            <a:endParaRPr lang="en-US" altLang="ja-JP" sz="1221"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nSpc>
                <a:spcPts val="1832"/>
              </a:lnSpc>
            </a:pPr>
            <a:r>
              <a:rPr lang="ja-JP" altLang="en-US"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　 関係部局による進捗管理</a:t>
            </a:r>
            <a:r>
              <a:rPr lang="en-US" altLang="ja-JP"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(PDCA)</a:t>
            </a:r>
            <a:r>
              <a:rPr lang="ja-JP" altLang="en-US"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シートの精査とともに、ヒアリング等</a:t>
            </a:r>
            <a:endParaRPr lang="en-US" altLang="ja-JP" sz="1221"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nSpc>
                <a:spcPts val="1832"/>
              </a:lnSpc>
            </a:pPr>
            <a:r>
              <a:rPr lang="en-US" altLang="ja-JP"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   </a:t>
            </a:r>
            <a:r>
              <a:rPr lang="ja-JP" altLang="en-US"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を実施し、総合的に判断。</a:t>
            </a:r>
            <a:endParaRPr lang="en-US" altLang="ja-JP" sz="1221"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nSpc>
                <a:spcPts val="5038"/>
              </a:lnSpc>
            </a:pPr>
            <a:r>
              <a:rPr lang="en-US" altLang="ja-JP"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        </a:t>
            </a:r>
            <a:r>
              <a:rPr lang="ja-JP" altLang="en-US" sz="1221" dirty="0">
                <a:solidFill>
                  <a:schemeClr val="tx1"/>
                </a:solidFill>
                <a:latin typeface="Meiryo UI" panose="020B0604030504040204" pitchFamily="50" charset="-128"/>
                <a:ea typeface="Meiryo UI" panose="020B0604030504040204" pitchFamily="50" charset="-128"/>
                <a:cs typeface="Arial" panose="020B0604020202020204" pitchFamily="34" charset="0"/>
              </a:rPr>
              <a:t>各アクションの進捗状況評価</a:t>
            </a:r>
          </a:p>
          <a:p>
            <a:pPr>
              <a:lnSpc>
                <a:spcPts val="1527"/>
              </a:lnSpc>
            </a:pPr>
            <a:endParaRPr lang="ja-JP" altLang="en-US" sz="1221"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p:txBody>
      </p:sp>
      <p:sp>
        <p:nvSpPr>
          <p:cNvPr id="191" name="正方形/長方形 190"/>
          <p:cNvSpPr/>
          <p:nvPr/>
        </p:nvSpPr>
        <p:spPr>
          <a:xfrm>
            <a:off x="-1" y="3672014"/>
            <a:ext cx="15122525" cy="334560"/>
          </a:xfrm>
          <a:prstGeom prst="rect">
            <a:avLst/>
          </a:prstGeom>
          <a:solidFill>
            <a:schemeClr val="accent1">
              <a:lumMod val="75000"/>
            </a:schemeClr>
          </a:solidFill>
          <a:ln/>
          <a:effectLst/>
        </p:spPr>
        <p:style>
          <a:lnRef idx="0">
            <a:schemeClr val="dk1"/>
          </a:lnRef>
          <a:fillRef idx="3">
            <a:schemeClr val="dk1"/>
          </a:fillRef>
          <a:effectRef idx="3">
            <a:schemeClr val="dk1"/>
          </a:effectRef>
          <a:fontRef idx="minor">
            <a:schemeClr val="lt1"/>
          </a:fontRef>
        </p:style>
        <p:txBody>
          <a:bodyPr rot="0" spcFirstLastPara="0" vertOverflow="overflow" horzOverflow="overflow" vert="horz" wrap="square" lIns="54958" tIns="54958" rIns="54958" bIns="54958" numCol="1" spcCol="0" rtlCol="0" fromWordArt="0" anchor="ctr" anchorCtr="0" forceAA="0" compatLnSpc="1">
            <a:prstTxWarp prst="textNoShape">
              <a:avLst/>
            </a:prstTxWarp>
            <a:noAutofit/>
          </a:bodyPr>
          <a:lstStyle/>
          <a:p>
            <a:pPr algn="ctr"/>
            <a:r>
              <a:rPr lang="ja-JP" altLang="en-US" sz="2366"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主なアクションの進捗状況</a:t>
            </a:r>
          </a:p>
        </p:txBody>
      </p:sp>
      <p:sp>
        <p:nvSpPr>
          <p:cNvPr id="245" name="テキスト ボックス 244"/>
          <p:cNvSpPr txBox="1"/>
          <p:nvPr/>
        </p:nvSpPr>
        <p:spPr>
          <a:xfrm>
            <a:off x="10339980" y="550918"/>
            <a:ext cx="4706381" cy="322458"/>
          </a:xfrm>
          <a:prstGeom prst="rect">
            <a:avLst/>
          </a:prstGeom>
          <a:noFill/>
          <a:ln>
            <a:noFill/>
          </a:ln>
        </p:spPr>
        <p:txBody>
          <a:bodyPr wrap="square" lIns="109915" tIns="54958" rIns="54958" bIns="54958" rtlCol="0" anchor="ctr" anchorCtr="0">
            <a:spAutoFit/>
          </a:bodyPr>
          <a:lstStyle/>
          <a:p>
            <a:r>
              <a:rPr lang="ja-JP" altLang="en-US" sz="1374"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令和６年度の各アクションの評価結果</a:t>
            </a:r>
            <a:r>
              <a:rPr lang="en-US" altLang="ja-JP" sz="1374"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r>
              <a:rPr lang="ja-JP" altLang="en-US" sz="1374"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単年度評価</a:t>
            </a:r>
            <a:r>
              <a:rPr lang="en-US" altLang="ja-JP" sz="1374"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p>
        </p:txBody>
      </p:sp>
      <p:sp>
        <p:nvSpPr>
          <p:cNvPr id="87" name="角丸四角形 203">
            <a:extLst>
              <a:ext uri="{FF2B5EF4-FFF2-40B4-BE49-F238E27FC236}">
                <a16:creationId xmlns:a16="http://schemas.microsoft.com/office/drawing/2014/main" id="{8E597D22-2926-4793-9440-575C93DA7831}"/>
              </a:ext>
            </a:extLst>
          </p:cNvPr>
          <p:cNvSpPr/>
          <p:nvPr/>
        </p:nvSpPr>
        <p:spPr bwMode="gray">
          <a:xfrm>
            <a:off x="92597" y="4120431"/>
            <a:ext cx="4998878" cy="6337365"/>
          </a:xfrm>
          <a:prstGeom prst="roundRect">
            <a:avLst>
              <a:gd name="adj" fmla="val 1350"/>
            </a:avLst>
          </a:prstGeom>
          <a:noFill/>
          <a:ln w="41275">
            <a:solidFill>
              <a:schemeClr val="accent1">
                <a:lumMod val="75000"/>
              </a:schemeClr>
            </a:solidFill>
          </a:ln>
          <a:effectLst>
            <a:softEdge rad="0"/>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274"/>
          </a:p>
        </p:txBody>
      </p:sp>
      <p:sp>
        <p:nvSpPr>
          <p:cNvPr id="89" name="テキスト ボックス 88">
            <a:extLst>
              <a:ext uri="{FF2B5EF4-FFF2-40B4-BE49-F238E27FC236}">
                <a16:creationId xmlns:a16="http://schemas.microsoft.com/office/drawing/2014/main" id="{5D9BD02E-4715-4601-BE4A-EFCD7CB7AF31}"/>
              </a:ext>
            </a:extLst>
          </p:cNvPr>
          <p:cNvSpPr txBox="1"/>
          <p:nvPr/>
        </p:nvSpPr>
        <p:spPr>
          <a:xfrm>
            <a:off x="704518" y="4270038"/>
            <a:ext cx="4190961" cy="357660"/>
          </a:xfrm>
          <a:prstGeom prst="rect">
            <a:avLst/>
          </a:prstGeom>
          <a:noFill/>
          <a:ln>
            <a:noFill/>
          </a:ln>
        </p:spPr>
        <p:txBody>
          <a:bodyPr wrap="square" lIns="109915" tIns="54958" rIns="54958" bIns="54958" rtlCol="0" anchor="ctr" anchorCtr="0">
            <a:spAutoFit/>
          </a:bodyPr>
          <a:lstStyle/>
          <a:p>
            <a:r>
              <a:rPr lang="ja-JP" altLang="en-US"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 水門の耐震化等の推進 </a:t>
            </a:r>
            <a:r>
              <a:rPr lang="en-US" altLang="ja-JP"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r>
              <a:rPr lang="ja-JP" altLang="en-US"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都市整備部</a:t>
            </a:r>
            <a:r>
              <a:rPr lang="en-US" altLang="ja-JP"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p>
        </p:txBody>
      </p:sp>
      <p:sp>
        <p:nvSpPr>
          <p:cNvPr id="90" name="正方形/長方形 89">
            <a:extLst>
              <a:ext uri="{FF2B5EF4-FFF2-40B4-BE49-F238E27FC236}">
                <a16:creationId xmlns:a16="http://schemas.microsoft.com/office/drawing/2014/main" id="{146FDB30-8338-4E31-B4CB-0BB50CF52F19}"/>
              </a:ext>
            </a:extLst>
          </p:cNvPr>
          <p:cNvSpPr/>
          <p:nvPr/>
        </p:nvSpPr>
        <p:spPr>
          <a:xfrm>
            <a:off x="354363" y="5831444"/>
            <a:ext cx="4719316" cy="1733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a:lnSpc>
                <a:spcPts val="1527"/>
              </a:lnSpc>
            </a:pPr>
            <a:r>
              <a:rPr lang="ja-JP" altLang="en-US" sz="1145" dirty="0">
                <a:solidFill>
                  <a:schemeClr val="tx1"/>
                </a:solidFill>
                <a:latin typeface="Meiryo UI" panose="020B0604030504040204" pitchFamily="50" charset="-128"/>
                <a:ea typeface="Meiryo UI" panose="020B0604030504040204" pitchFamily="50" charset="-128"/>
              </a:rPr>
              <a:t>➢木津川水門の更新工事を推進（</a:t>
            </a:r>
            <a:r>
              <a:rPr lang="en-US" altLang="ja-JP" sz="1145" dirty="0">
                <a:solidFill>
                  <a:schemeClr val="tx1"/>
                </a:solidFill>
                <a:latin typeface="Meiryo UI" panose="020B0604030504040204" pitchFamily="50" charset="-128"/>
                <a:ea typeface="Meiryo UI" panose="020B0604030504040204" pitchFamily="50" charset="-128"/>
              </a:rPr>
              <a:t>R</a:t>
            </a:r>
            <a:r>
              <a:rPr lang="ja-JP" altLang="en-US" sz="1145" dirty="0">
                <a:solidFill>
                  <a:schemeClr val="tx1"/>
                </a:solidFill>
                <a:latin typeface="Meiryo UI" panose="020B0604030504040204" pitchFamily="50" charset="-128"/>
                <a:ea typeface="Meiryo UI" panose="020B0604030504040204" pitchFamily="50" charset="-128"/>
              </a:rPr>
              <a:t>４年度～）　</a:t>
            </a:r>
            <a:endParaRPr lang="en-US" altLang="ja-JP" sz="1145" b="1" u="sng" dirty="0">
              <a:solidFill>
                <a:schemeClr val="tx1"/>
              </a:solidFill>
              <a:latin typeface="Meiryo UI" panose="020B0604030504040204" pitchFamily="50" charset="-128"/>
              <a:ea typeface="Meiryo UI" panose="020B0604030504040204" pitchFamily="50" charset="-128"/>
            </a:endParaRPr>
          </a:p>
        </p:txBody>
      </p:sp>
      <p:sp>
        <p:nvSpPr>
          <p:cNvPr id="91" name="正方形/長方形 90">
            <a:extLst>
              <a:ext uri="{FF2B5EF4-FFF2-40B4-BE49-F238E27FC236}">
                <a16:creationId xmlns:a16="http://schemas.microsoft.com/office/drawing/2014/main" id="{55B45A45-8EDF-4FE8-9F55-FA5E6DD3EF78}"/>
              </a:ext>
            </a:extLst>
          </p:cNvPr>
          <p:cNvSpPr/>
          <p:nvPr/>
        </p:nvSpPr>
        <p:spPr>
          <a:xfrm>
            <a:off x="283052" y="5080732"/>
            <a:ext cx="4617967" cy="329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r>
              <a:rPr lang="ja-JP" altLang="en-US" sz="1069" dirty="0">
                <a:solidFill>
                  <a:schemeClr val="tx1"/>
                </a:solidFill>
                <a:latin typeface="Meiryo UI" panose="020B0604030504040204" pitchFamily="50" charset="-128"/>
                <a:ea typeface="Meiryo UI" panose="020B0604030504040204" pitchFamily="50" charset="-128"/>
              </a:rPr>
              <a:t>➢老朽化が進んでいる三大水門（安治川水門、尻無川水門、木津川水門）を</a:t>
            </a:r>
            <a:endParaRPr lang="en-US" altLang="ja-JP" sz="1069" dirty="0">
              <a:solidFill>
                <a:schemeClr val="tx1"/>
              </a:solidFill>
              <a:latin typeface="Meiryo UI" panose="020B0604030504040204" pitchFamily="50" charset="-128"/>
              <a:ea typeface="Meiryo UI" panose="020B0604030504040204" pitchFamily="50" charset="-128"/>
            </a:endParaRPr>
          </a:p>
          <a:p>
            <a:r>
              <a:rPr lang="ja-JP" altLang="en-US" sz="1069" dirty="0">
                <a:solidFill>
                  <a:schemeClr val="tx1"/>
                </a:solidFill>
                <a:latin typeface="Meiryo UI" panose="020B0604030504040204" pitchFamily="50" charset="-128"/>
                <a:ea typeface="Meiryo UI" panose="020B0604030504040204" pitchFamily="50" charset="-128"/>
              </a:rPr>
              <a:t>　 高潮対策に加え、南海トラフ巨大地震による津波にも対応できる水門として更新。</a:t>
            </a:r>
          </a:p>
        </p:txBody>
      </p:sp>
      <p:sp>
        <p:nvSpPr>
          <p:cNvPr id="92" name="楕円 91">
            <a:extLst>
              <a:ext uri="{FF2B5EF4-FFF2-40B4-BE49-F238E27FC236}">
                <a16:creationId xmlns:a16="http://schemas.microsoft.com/office/drawing/2014/main" id="{1BC8EAC1-F788-42E1-8B77-9ECB43EC00C2}"/>
              </a:ext>
            </a:extLst>
          </p:cNvPr>
          <p:cNvSpPr/>
          <p:nvPr/>
        </p:nvSpPr>
        <p:spPr>
          <a:xfrm>
            <a:off x="230148" y="4181702"/>
            <a:ext cx="402886" cy="410758"/>
          </a:xfrm>
          <a:prstGeom prst="ellipse">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lang="ja-JP" altLang="en-US" sz="1603"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２</a:t>
            </a:r>
          </a:p>
        </p:txBody>
      </p:sp>
      <p:sp>
        <p:nvSpPr>
          <p:cNvPr id="105" name="テキスト ボックス 104">
            <a:extLst>
              <a:ext uri="{FF2B5EF4-FFF2-40B4-BE49-F238E27FC236}">
                <a16:creationId xmlns:a16="http://schemas.microsoft.com/office/drawing/2014/main" id="{6B2E3979-D560-4517-9816-7A88DB369FBE}"/>
              </a:ext>
            </a:extLst>
          </p:cNvPr>
          <p:cNvSpPr txBox="1"/>
          <p:nvPr/>
        </p:nvSpPr>
        <p:spPr>
          <a:xfrm>
            <a:off x="192178" y="4172866"/>
            <a:ext cx="524481" cy="152671"/>
          </a:xfrm>
          <a:prstGeom prst="rect">
            <a:avLst/>
          </a:prstGeom>
          <a:noFill/>
          <a:effectLst/>
        </p:spPr>
        <p:txBody>
          <a:bodyPr wrap="square" lIns="0" tIns="0" rIns="0" bIns="0" rtlCol="0">
            <a:spAutoFit/>
          </a:bodyPr>
          <a:lstStyle/>
          <a:p>
            <a:r>
              <a:rPr lang="ja-JP" altLang="en-US" sz="992" b="1" dirty="0">
                <a:ln w="3175">
                  <a:solidFill>
                    <a:schemeClr val="tx1"/>
                  </a:solidFill>
                </a:ln>
                <a:solidFill>
                  <a:schemeClr val="bg1"/>
                </a:solidFill>
                <a:effectLst>
                  <a:outerShdw blurRad="50800" dist="38100" algn="l" rotWithShape="0">
                    <a:prstClr val="black">
                      <a:alpha val="40000"/>
                    </a:prstClr>
                  </a:outerShdw>
                </a:effectLst>
                <a:latin typeface="Meiryo UI" panose="020B0604030504040204" pitchFamily="50" charset="-128"/>
                <a:ea typeface="Meiryo UI" panose="020B0604030504040204" pitchFamily="50" charset="-128"/>
              </a:rPr>
              <a:t>アクション</a:t>
            </a:r>
          </a:p>
        </p:txBody>
      </p:sp>
      <p:sp>
        <p:nvSpPr>
          <p:cNvPr id="108" name="角丸四角形 132">
            <a:extLst>
              <a:ext uri="{FF2B5EF4-FFF2-40B4-BE49-F238E27FC236}">
                <a16:creationId xmlns:a16="http://schemas.microsoft.com/office/drawing/2014/main" id="{0751305A-D54F-4516-BCA2-B07D7449B30F}"/>
              </a:ext>
            </a:extLst>
          </p:cNvPr>
          <p:cNvSpPr/>
          <p:nvPr/>
        </p:nvSpPr>
        <p:spPr bwMode="gray">
          <a:xfrm>
            <a:off x="128674" y="6328520"/>
            <a:ext cx="4903540" cy="4058441"/>
          </a:xfrm>
          <a:prstGeom prst="roundRect">
            <a:avLst>
              <a:gd name="adj" fmla="val 5506"/>
            </a:avLst>
          </a:prstGeom>
          <a:noFill/>
          <a:ln>
            <a:solidFill>
              <a:schemeClr val="accent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54958" tIns="54958" rIns="54958" bIns="54958" rtlCol="0" anchor="t" anchorCtr="0"/>
          <a:lstStyle/>
          <a:p>
            <a:pPr>
              <a:lnSpc>
                <a:spcPts val="3817"/>
              </a:lnSpc>
            </a:pPr>
            <a:endParaRPr lang="en-US" altLang="ja-JP" sz="1832"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r>
              <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endParaRPr lang="ja-JP" altLang="en-US"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290"/>
              </a:lnSpc>
            </a:pPr>
            <a:endParaRPr lang="ja-JP" altLang="en-US"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3359"/>
              </a:lnSpc>
            </a:pPr>
            <a:endParaRPr lang="en-US" altLang="ja-JP" sz="1832"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3359"/>
              </a:lnSpc>
            </a:pPr>
            <a:endParaRPr lang="ja-JP" altLang="ja-JP" sz="1832"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26" name="角丸四角形 188">
            <a:extLst>
              <a:ext uri="{FF2B5EF4-FFF2-40B4-BE49-F238E27FC236}">
                <a16:creationId xmlns:a16="http://schemas.microsoft.com/office/drawing/2014/main" id="{15A74973-1CF0-4937-8662-DF531FC61602}"/>
              </a:ext>
            </a:extLst>
          </p:cNvPr>
          <p:cNvSpPr/>
          <p:nvPr/>
        </p:nvSpPr>
        <p:spPr>
          <a:xfrm>
            <a:off x="341650" y="5500883"/>
            <a:ext cx="1294177" cy="274585"/>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US" altLang="ja-JP"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R</a:t>
            </a:r>
            <a:r>
              <a:rPr lang="ja-JP" altLang="en-US"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６年度実績</a:t>
            </a:r>
          </a:p>
        </p:txBody>
      </p:sp>
      <p:sp>
        <p:nvSpPr>
          <p:cNvPr id="127" name="角丸四角形 193">
            <a:extLst>
              <a:ext uri="{FF2B5EF4-FFF2-40B4-BE49-F238E27FC236}">
                <a16:creationId xmlns:a16="http://schemas.microsoft.com/office/drawing/2014/main" id="{26F542F3-6C35-4CBF-B743-E0E7028101EA}"/>
              </a:ext>
            </a:extLst>
          </p:cNvPr>
          <p:cNvSpPr/>
          <p:nvPr/>
        </p:nvSpPr>
        <p:spPr>
          <a:xfrm>
            <a:off x="341650" y="4773069"/>
            <a:ext cx="1322743" cy="264614"/>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ja-JP" altLang="en-US"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アクションの内容</a:t>
            </a:r>
          </a:p>
        </p:txBody>
      </p:sp>
      <p:sp>
        <p:nvSpPr>
          <p:cNvPr id="129" name="テキスト ボックス 128">
            <a:extLst>
              <a:ext uri="{FF2B5EF4-FFF2-40B4-BE49-F238E27FC236}">
                <a16:creationId xmlns:a16="http://schemas.microsoft.com/office/drawing/2014/main" id="{5D057BB8-8DED-45E4-ACC1-7FAEB96A4780}"/>
              </a:ext>
            </a:extLst>
          </p:cNvPr>
          <p:cNvSpPr txBox="1"/>
          <p:nvPr/>
        </p:nvSpPr>
        <p:spPr>
          <a:xfrm>
            <a:off x="107902" y="4525428"/>
            <a:ext cx="598241" cy="256865"/>
          </a:xfrm>
          <a:prstGeom prst="rect">
            <a:avLst/>
          </a:prstGeom>
          <a:noFill/>
        </p:spPr>
        <p:txBody>
          <a:bodyPr wrap="none" rtlCol="0">
            <a:spAutoFit/>
          </a:bodyPr>
          <a:lstStyle/>
          <a:p>
            <a:r>
              <a:rPr lang="en-US" altLang="ja-JP" sz="1069" b="1" dirty="0">
                <a:latin typeface="Meiryo UI" panose="020B0604030504040204" pitchFamily="50" charset="-128"/>
                <a:ea typeface="Meiryo UI" panose="020B0604030504040204" pitchFamily="50" charset="-128"/>
              </a:rPr>
              <a:t>【</a:t>
            </a:r>
            <a:r>
              <a:rPr lang="ja-JP" altLang="en-US" sz="1069" b="1" dirty="0">
                <a:latin typeface="Meiryo UI" panose="020B0604030504040204" pitchFamily="50" charset="-128"/>
                <a:ea typeface="Meiryo UI" panose="020B0604030504040204" pitchFamily="50" charset="-128"/>
              </a:rPr>
              <a:t>重点</a:t>
            </a:r>
            <a:r>
              <a:rPr lang="en-US" altLang="ja-JP" sz="1069" b="1" dirty="0">
                <a:latin typeface="Meiryo UI" panose="020B0604030504040204" pitchFamily="50" charset="-128"/>
                <a:ea typeface="Meiryo UI" panose="020B0604030504040204" pitchFamily="50" charset="-128"/>
              </a:rPr>
              <a:t>】</a:t>
            </a:r>
            <a:endParaRPr lang="ja-JP" altLang="en-US" sz="1069" b="1" dirty="0">
              <a:latin typeface="Meiryo UI" panose="020B0604030504040204" pitchFamily="50" charset="-128"/>
              <a:ea typeface="Meiryo UI" panose="020B0604030504040204" pitchFamily="50" charset="-128"/>
            </a:endParaRPr>
          </a:p>
        </p:txBody>
      </p:sp>
      <p:sp>
        <p:nvSpPr>
          <p:cNvPr id="131" name="正方形/長方形 130">
            <a:extLst>
              <a:ext uri="{FF2B5EF4-FFF2-40B4-BE49-F238E27FC236}">
                <a16:creationId xmlns:a16="http://schemas.microsoft.com/office/drawing/2014/main" id="{07EA584A-6943-4EAE-A20C-EC20301D242D}"/>
              </a:ext>
            </a:extLst>
          </p:cNvPr>
          <p:cNvSpPr/>
          <p:nvPr/>
        </p:nvSpPr>
        <p:spPr>
          <a:xfrm>
            <a:off x="354363" y="6061218"/>
            <a:ext cx="4719316" cy="1733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a:lnSpc>
                <a:spcPts val="1527"/>
              </a:lnSpc>
            </a:pPr>
            <a:r>
              <a:rPr lang="ja-JP" altLang="en-US" sz="1145" dirty="0">
                <a:solidFill>
                  <a:schemeClr val="tx1"/>
                </a:solidFill>
                <a:latin typeface="Meiryo UI" panose="020B0604030504040204" pitchFamily="50" charset="-128"/>
                <a:ea typeface="Meiryo UI" panose="020B0604030504040204" pitchFamily="50" charset="-128"/>
              </a:rPr>
              <a:t>➢安治川水門の更新工事に着手（</a:t>
            </a:r>
            <a:r>
              <a:rPr lang="en-US" altLang="ja-JP" sz="1145" dirty="0">
                <a:solidFill>
                  <a:schemeClr val="tx1"/>
                </a:solidFill>
                <a:latin typeface="Meiryo UI" panose="020B0604030504040204" pitchFamily="50" charset="-128"/>
                <a:ea typeface="Meiryo UI" panose="020B0604030504040204" pitchFamily="50" charset="-128"/>
              </a:rPr>
              <a:t>R</a:t>
            </a:r>
            <a:r>
              <a:rPr lang="ja-JP" altLang="en-US" sz="1145" dirty="0">
                <a:solidFill>
                  <a:schemeClr val="tx1"/>
                </a:solidFill>
                <a:latin typeface="Meiryo UI" panose="020B0604030504040204" pitchFamily="50" charset="-128"/>
                <a:ea typeface="Meiryo UI" panose="020B0604030504040204" pitchFamily="50" charset="-128"/>
              </a:rPr>
              <a:t>６年度）　</a:t>
            </a:r>
            <a:endParaRPr lang="en-US" altLang="ja-JP" sz="1145" b="1" u="sng" dirty="0">
              <a:solidFill>
                <a:schemeClr val="tx1"/>
              </a:solidFill>
              <a:latin typeface="Meiryo UI" panose="020B0604030504040204" pitchFamily="50" charset="-128"/>
              <a:ea typeface="Meiryo UI" panose="020B0604030504040204" pitchFamily="50" charset="-128"/>
            </a:endParaRPr>
          </a:p>
        </p:txBody>
      </p:sp>
      <p:pic>
        <p:nvPicPr>
          <p:cNvPr id="143" name="図 142">
            <a:extLst>
              <a:ext uri="{FF2B5EF4-FFF2-40B4-BE49-F238E27FC236}">
                <a16:creationId xmlns:a16="http://schemas.microsoft.com/office/drawing/2014/main" id="{1CBB084C-FD87-4E2A-A174-9C5BCD305D86}"/>
              </a:ext>
            </a:extLst>
          </p:cNvPr>
          <p:cNvPicPr>
            <a:picLocks noChangeAspect="1"/>
          </p:cNvPicPr>
          <p:nvPr/>
        </p:nvPicPr>
        <p:blipFill>
          <a:blip r:embed="rId3"/>
          <a:stretch>
            <a:fillRect/>
          </a:stretch>
        </p:blipFill>
        <p:spPr>
          <a:xfrm>
            <a:off x="160911" y="6577430"/>
            <a:ext cx="1474916" cy="1270936"/>
          </a:xfrm>
          <a:prstGeom prst="rect">
            <a:avLst/>
          </a:prstGeom>
        </p:spPr>
      </p:pic>
      <p:pic>
        <p:nvPicPr>
          <p:cNvPr id="159" name="図 158">
            <a:extLst>
              <a:ext uri="{FF2B5EF4-FFF2-40B4-BE49-F238E27FC236}">
                <a16:creationId xmlns:a16="http://schemas.microsoft.com/office/drawing/2014/main" id="{36230048-2014-4FDA-896F-AFC39DA9AB6C}"/>
              </a:ext>
            </a:extLst>
          </p:cNvPr>
          <p:cNvPicPr>
            <a:picLocks noChangeAspect="1"/>
          </p:cNvPicPr>
          <p:nvPr/>
        </p:nvPicPr>
        <p:blipFill>
          <a:blip r:embed="rId4"/>
          <a:stretch>
            <a:fillRect/>
          </a:stretch>
        </p:blipFill>
        <p:spPr>
          <a:xfrm>
            <a:off x="1660029" y="6621899"/>
            <a:ext cx="1484720" cy="1207667"/>
          </a:xfrm>
          <a:prstGeom prst="rect">
            <a:avLst/>
          </a:prstGeom>
        </p:spPr>
      </p:pic>
      <p:sp>
        <p:nvSpPr>
          <p:cNvPr id="160" name="矢印: 折線 159">
            <a:extLst>
              <a:ext uri="{FF2B5EF4-FFF2-40B4-BE49-F238E27FC236}">
                <a16:creationId xmlns:a16="http://schemas.microsoft.com/office/drawing/2014/main" id="{2733C45E-3B77-4B70-BE28-B4198BB00004}"/>
              </a:ext>
            </a:extLst>
          </p:cNvPr>
          <p:cNvSpPr/>
          <p:nvPr/>
        </p:nvSpPr>
        <p:spPr>
          <a:xfrm rot="10800000" flipH="1">
            <a:off x="2061337" y="8020966"/>
            <a:ext cx="391507" cy="601355"/>
          </a:xfrm>
          <a:prstGeom prst="ben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161" name="図 160">
            <a:extLst>
              <a:ext uri="{FF2B5EF4-FFF2-40B4-BE49-F238E27FC236}">
                <a16:creationId xmlns:a16="http://schemas.microsoft.com/office/drawing/2014/main" id="{A6E2BB35-6B1D-422E-A739-E10321CACEA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407" r="9719"/>
          <a:stretch/>
        </p:blipFill>
        <p:spPr>
          <a:xfrm>
            <a:off x="2604266" y="7843862"/>
            <a:ext cx="2313969" cy="1207667"/>
          </a:xfrm>
          <a:prstGeom prst="rect">
            <a:avLst/>
          </a:prstGeom>
          <a:ln>
            <a:solidFill>
              <a:schemeClr val="tx1"/>
            </a:solidFill>
          </a:ln>
        </p:spPr>
      </p:pic>
      <p:sp>
        <p:nvSpPr>
          <p:cNvPr id="164" name="テキスト ボックス 163">
            <a:extLst>
              <a:ext uri="{FF2B5EF4-FFF2-40B4-BE49-F238E27FC236}">
                <a16:creationId xmlns:a16="http://schemas.microsoft.com/office/drawing/2014/main" id="{8FAEC338-7C06-46F5-9825-73E150F1BB2C}"/>
              </a:ext>
            </a:extLst>
          </p:cNvPr>
          <p:cNvSpPr txBox="1"/>
          <p:nvPr/>
        </p:nvSpPr>
        <p:spPr>
          <a:xfrm>
            <a:off x="2790855" y="7843862"/>
            <a:ext cx="1940855" cy="176972"/>
          </a:xfrm>
          <a:prstGeom prst="rect">
            <a:avLst/>
          </a:prstGeom>
          <a:solidFill>
            <a:schemeClr val="bg1">
              <a:alpha val="90000"/>
            </a:schemeClr>
          </a:solidFill>
        </p:spPr>
        <p:txBody>
          <a:bodyPr wrap="square" lIns="0" tIns="0" rIns="0" bIns="0" rtlCol="0">
            <a:spAutoFit/>
          </a:bodyPr>
          <a:lstStyle/>
          <a:p>
            <a:pPr algn="ctr"/>
            <a:r>
              <a:rPr lang="ja-JP" altLang="en-US" sz="1150" dirty="0">
                <a:latin typeface="Meiryo UI" panose="020B0604030504040204" pitchFamily="50" charset="-128"/>
                <a:ea typeface="Meiryo UI" panose="020B0604030504040204" pitchFamily="50" charset="-128"/>
              </a:rPr>
              <a:t>木津川新水門完成イメージ　</a:t>
            </a:r>
            <a:endParaRPr lang="en-US" altLang="ja-JP" sz="1150" dirty="0">
              <a:latin typeface="Meiryo UI" panose="020B0604030504040204" pitchFamily="50" charset="-128"/>
              <a:ea typeface="Meiryo UI" panose="020B0604030504040204" pitchFamily="50" charset="-128"/>
            </a:endParaRPr>
          </a:p>
        </p:txBody>
      </p:sp>
      <p:pic>
        <p:nvPicPr>
          <p:cNvPr id="165" name="図 164">
            <a:extLst>
              <a:ext uri="{FF2B5EF4-FFF2-40B4-BE49-F238E27FC236}">
                <a16:creationId xmlns:a16="http://schemas.microsoft.com/office/drawing/2014/main" id="{63E3C692-25E2-4952-8DB7-96FF2EFF64D8}"/>
              </a:ext>
            </a:extLst>
          </p:cNvPr>
          <p:cNvPicPr>
            <a:picLocks noChangeAspect="1"/>
          </p:cNvPicPr>
          <p:nvPr/>
        </p:nvPicPr>
        <p:blipFill rotWithShape="1">
          <a:blip r:embed="rId6"/>
          <a:srcRect r="14999" b="11261"/>
          <a:stretch/>
        </p:blipFill>
        <p:spPr>
          <a:xfrm>
            <a:off x="2592341" y="9101436"/>
            <a:ext cx="2315889" cy="1235618"/>
          </a:xfrm>
          <a:prstGeom prst="rect">
            <a:avLst/>
          </a:prstGeom>
          <a:ln>
            <a:solidFill>
              <a:schemeClr val="tx1"/>
            </a:solidFill>
          </a:ln>
        </p:spPr>
      </p:pic>
      <p:sp>
        <p:nvSpPr>
          <p:cNvPr id="166" name="テキスト ボックス 165">
            <a:extLst>
              <a:ext uri="{FF2B5EF4-FFF2-40B4-BE49-F238E27FC236}">
                <a16:creationId xmlns:a16="http://schemas.microsoft.com/office/drawing/2014/main" id="{79E4A8BB-5626-4865-BCBA-8604498F15F0}"/>
              </a:ext>
            </a:extLst>
          </p:cNvPr>
          <p:cNvSpPr txBox="1"/>
          <p:nvPr/>
        </p:nvSpPr>
        <p:spPr>
          <a:xfrm>
            <a:off x="2790855" y="9115732"/>
            <a:ext cx="2023170" cy="176972"/>
          </a:xfrm>
          <a:prstGeom prst="rect">
            <a:avLst/>
          </a:prstGeom>
          <a:solidFill>
            <a:schemeClr val="bg1">
              <a:alpha val="90000"/>
            </a:schemeClr>
          </a:solidFill>
        </p:spPr>
        <p:txBody>
          <a:bodyPr wrap="square" lIns="0" tIns="0" rIns="0" bIns="0" rtlCol="0">
            <a:spAutoFit/>
          </a:bodyPr>
          <a:lstStyle/>
          <a:p>
            <a:pPr algn="ctr"/>
            <a:r>
              <a:rPr lang="ja-JP" altLang="en-US" sz="1150" dirty="0">
                <a:latin typeface="Meiryo UI" panose="020B0604030504040204" pitchFamily="50" charset="-128"/>
                <a:ea typeface="Meiryo UI" panose="020B0604030504040204" pitchFamily="50" charset="-128"/>
              </a:rPr>
              <a:t>安治川新水門完成イメージ　</a:t>
            </a:r>
            <a:endParaRPr lang="en-US" altLang="ja-JP" sz="1150" dirty="0">
              <a:latin typeface="Meiryo UI" panose="020B0604030504040204" pitchFamily="50" charset="-128"/>
              <a:ea typeface="Meiryo UI" panose="020B0604030504040204" pitchFamily="50" charset="-128"/>
            </a:endParaRPr>
          </a:p>
        </p:txBody>
      </p:sp>
      <p:sp>
        <p:nvSpPr>
          <p:cNvPr id="167" name="正方形/長方形 166">
            <a:extLst>
              <a:ext uri="{FF2B5EF4-FFF2-40B4-BE49-F238E27FC236}">
                <a16:creationId xmlns:a16="http://schemas.microsoft.com/office/drawing/2014/main" id="{AB2009B4-FC24-4AA0-BCC0-FC68DCDE173F}"/>
              </a:ext>
            </a:extLst>
          </p:cNvPr>
          <p:cNvSpPr/>
          <p:nvPr/>
        </p:nvSpPr>
        <p:spPr>
          <a:xfrm>
            <a:off x="302288" y="7911910"/>
            <a:ext cx="1676502" cy="5561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a:lnSpc>
                <a:spcPts val="1527"/>
              </a:lnSpc>
            </a:pPr>
            <a:r>
              <a:rPr lang="ja-JP" altLang="en-US" sz="1069" dirty="0">
                <a:solidFill>
                  <a:schemeClr val="tx1"/>
                </a:solidFill>
                <a:latin typeface="Meiryo UI" panose="020B0604030504040204" pitchFamily="50" charset="-128"/>
                <a:ea typeface="Meiryo UI" panose="020B0604030504040204" pitchFamily="50" charset="-128"/>
              </a:rPr>
              <a:t>➢令和６年度は</a:t>
            </a:r>
            <a:endParaRPr lang="en-US" altLang="ja-JP" sz="1069" dirty="0">
              <a:solidFill>
                <a:schemeClr val="tx1"/>
              </a:solidFill>
              <a:latin typeface="Meiryo UI" panose="020B0604030504040204" pitchFamily="50" charset="-128"/>
              <a:ea typeface="Meiryo UI" panose="020B0604030504040204" pitchFamily="50" charset="-128"/>
            </a:endParaRPr>
          </a:p>
          <a:p>
            <a:pPr>
              <a:lnSpc>
                <a:spcPts val="1527"/>
              </a:lnSpc>
            </a:pPr>
            <a:r>
              <a:rPr lang="ja-JP" altLang="en-US" sz="1069" dirty="0">
                <a:solidFill>
                  <a:schemeClr val="tx1"/>
                </a:solidFill>
                <a:latin typeface="Meiryo UI" panose="020B0604030504040204" pitchFamily="50" charset="-128"/>
                <a:ea typeface="Meiryo UI" panose="020B0604030504040204" pitchFamily="50" charset="-128"/>
              </a:rPr>
              <a:t>　右岸側の仮締切工、</a:t>
            </a:r>
            <a:endParaRPr lang="en-US" altLang="ja-JP" sz="1069" dirty="0">
              <a:solidFill>
                <a:schemeClr val="tx1"/>
              </a:solidFill>
              <a:latin typeface="Meiryo UI" panose="020B0604030504040204" pitchFamily="50" charset="-128"/>
              <a:ea typeface="Meiryo UI" panose="020B0604030504040204" pitchFamily="50" charset="-128"/>
            </a:endParaRPr>
          </a:p>
          <a:p>
            <a:pPr>
              <a:lnSpc>
                <a:spcPts val="1527"/>
              </a:lnSpc>
            </a:pPr>
            <a:r>
              <a:rPr lang="ja-JP" altLang="en-US" sz="1069" dirty="0">
                <a:solidFill>
                  <a:schemeClr val="tx1"/>
                </a:solidFill>
                <a:latin typeface="Meiryo UI" panose="020B0604030504040204" pitchFamily="50" charset="-128"/>
                <a:ea typeface="Meiryo UI" panose="020B0604030504040204" pitchFamily="50" charset="-128"/>
              </a:rPr>
              <a:t>　躯体基礎工を施工が完了</a:t>
            </a:r>
            <a:endParaRPr lang="en-US" altLang="ja-JP" sz="1069" dirty="0">
              <a:solidFill>
                <a:schemeClr val="tx1"/>
              </a:solidFill>
              <a:latin typeface="Meiryo UI" panose="020B0604030504040204" pitchFamily="50" charset="-128"/>
              <a:ea typeface="Meiryo UI" panose="020B0604030504040204" pitchFamily="50" charset="-128"/>
            </a:endParaRPr>
          </a:p>
        </p:txBody>
      </p:sp>
      <p:sp>
        <p:nvSpPr>
          <p:cNvPr id="168" name="正方形/長方形 167">
            <a:extLst>
              <a:ext uri="{FF2B5EF4-FFF2-40B4-BE49-F238E27FC236}">
                <a16:creationId xmlns:a16="http://schemas.microsoft.com/office/drawing/2014/main" id="{C78BE994-0A42-4A32-9A54-62951F816740}"/>
              </a:ext>
            </a:extLst>
          </p:cNvPr>
          <p:cNvSpPr/>
          <p:nvPr/>
        </p:nvSpPr>
        <p:spPr>
          <a:xfrm>
            <a:off x="222105" y="9210323"/>
            <a:ext cx="2340449" cy="748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a:lnSpc>
                <a:spcPts val="1527"/>
              </a:lnSpc>
            </a:pPr>
            <a:r>
              <a:rPr lang="ja-JP" altLang="en-US" sz="1069" dirty="0">
                <a:solidFill>
                  <a:schemeClr val="tx1"/>
                </a:solidFill>
                <a:latin typeface="Meiryo UI" panose="020B0604030504040204" pitchFamily="50" charset="-128"/>
                <a:ea typeface="Meiryo UI" panose="020B0604030504040204" pitchFamily="50" charset="-128"/>
              </a:rPr>
              <a:t>➢新たな三大水門は、将来的に予測され　</a:t>
            </a:r>
            <a:endParaRPr lang="en-US" altLang="ja-JP" sz="1069" dirty="0">
              <a:solidFill>
                <a:schemeClr val="tx1"/>
              </a:solidFill>
              <a:latin typeface="Meiryo UI" panose="020B0604030504040204" pitchFamily="50" charset="-128"/>
              <a:ea typeface="Meiryo UI" panose="020B0604030504040204" pitchFamily="50" charset="-128"/>
            </a:endParaRPr>
          </a:p>
          <a:p>
            <a:pPr>
              <a:lnSpc>
                <a:spcPts val="1527"/>
              </a:lnSpc>
            </a:pPr>
            <a:r>
              <a:rPr lang="ja-JP" altLang="en-US" sz="1069" dirty="0">
                <a:solidFill>
                  <a:schemeClr val="tx1"/>
                </a:solidFill>
                <a:latin typeface="Meiryo UI" panose="020B0604030504040204" pitchFamily="50" charset="-128"/>
                <a:ea typeface="Meiryo UI" panose="020B0604030504040204" pitchFamily="50" charset="-128"/>
              </a:rPr>
              <a:t>　ている気候変動による海面上昇などを考</a:t>
            </a:r>
            <a:endParaRPr lang="en-US" altLang="ja-JP" sz="1069" dirty="0">
              <a:solidFill>
                <a:schemeClr val="tx1"/>
              </a:solidFill>
              <a:latin typeface="Meiryo UI" panose="020B0604030504040204" pitchFamily="50" charset="-128"/>
              <a:ea typeface="Meiryo UI" panose="020B0604030504040204" pitchFamily="50" charset="-128"/>
            </a:endParaRPr>
          </a:p>
          <a:p>
            <a:pPr>
              <a:lnSpc>
                <a:spcPts val="1527"/>
              </a:lnSpc>
            </a:pPr>
            <a:r>
              <a:rPr lang="ja-JP" altLang="en-US" sz="1069" dirty="0">
                <a:solidFill>
                  <a:schemeClr val="tx1"/>
                </a:solidFill>
                <a:latin typeface="Meiryo UI" panose="020B0604030504040204" pitchFamily="50" charset="-128"/>
                <a:ea typeface="Meiryo UI" panose="020B0604030504040204" pitchFamily="50" charset="-128"/>
              </a:rPr>
              <a:t>　慮した高潮や南海トラフでの地震による津</a:t>
            </a:r>
            <a:endParaRPr lang="en-US" altLang="ja-JP" sz="1069" dirty="0">
              <a:solidFill>
                <a:schemeClr val="tx1"/>
              </a:solidFill>
              <a:latin typeface="Meiryo UI" panose="020B0604030504040204" pitchFamily="50" charset="-128"/>
              <a:ea typeface="Meiryo UI" panose="020B0604030504040204" pitchFamily="50" charset="-128"/>
            </a:endParaRPr>
          </a:p>
          <a:p>
            <a:pPr>
              <a:lnSpc>
                <a:spcPts val="1527"/>
              </a:lnSpc>
            </a:pPr>
            <a:r>
              <a:rPr lang="ja-JP" altLang="en-US" sz="1069" dirty="0">
                <a:solidFill>
                  <a:schemeClr val="tx1"/>
                </a:solidFill>
                <a:latin typeface="Meiryo UI" panose="020B0604030504040204" pitchFamily="50" charset="-128"/>
                <a:ea typeface="Meiryo UI" panose="020B0604030504040204" pitchFamily="50" charset="-128"/>
              </a:rPr>
              <a:t>　波にも対応が可能。</a:t>
            </a:r>
            <a:endParaRPr lang="en-US" altLang="ja-JP" sz="1069" dirty="0">
              <a:solidFill>
                <a:schemeClr val="tx1"/>
              </a:solidFill>
              <a:latin typeface="Meiryo UI" panose="020B0604030504040204" pitchFamily="50" charset="-128"/>
              <a:ea typeface="Meiryo UI" panose="020B0604030504040204" pitchFamily="50" charset="-128"/>
            </a:endParaRPr>
          </a:p>
        </p:txBody>
      </p:sp>
      <p:sp>
        <p:nvSpPr>
          <p:cNvPr id="169" name="テキスト ボックス 168">
            <a:extLst>
              <a:ext uri="{FF2B5EF4-FFF2-40B4-BE49-F238E27FC236}">
                <a16:creationId xmlns:a16="http://schemas.microsoft.com/office/drawing/2014/main" id="{FECB8731-3701-4134-91E5-52DD8B88E35B}"/>
              </a:ext>
            </a:extLst>
          </p:cNvPr>
          <p:cNvSpPr txBox="1"/>
          <p:nvPr/>
        </p:nvSpPr>
        <p:spPr>
          <a:xfrm>
            <a:off x="201924" y="6411843"/>
            <a:ext cx="2542546" cy="176972"/>
          </a:xfrm>
          <a:prstGeom prst="rect">
            <a:avLst/>
          </a:prstGeom>
          <a:solidFill>
            <a:schemeClr val="bg1">
              <a:alpha val="90000"/>
            </a:schemeClr>
          </a:solidFill>
        </p:spPr>
        <p:txBody>
          <a:bodyPr wrap="square" lIns="0" tIns="0" rIns="0" bIns="0" rtlCol="0">
            <a:spAutoFit/>
          </a:bodyPr>
          <a:lstStyle/>
          <a:p>
            <a:pPr algn="ctr"/>
            <a:r>
              <a:rPr lang="ja-JP" altLang="en-US" sz="1150" dirty="0">
                <a:latin typeface="Meiryo UI" panose="020B0604030504040204" pitchFamily="50" charset="-128"/>
                <a:ea typeface="Meiryo UI" panose="020B0604030504040204" pitchFamily="50" charset="-128"/>
              </a:rPr>
              <a:t>木津川新水門の工事状況　　</a:t>
            </a:r>
            <a:endParaRPr lang="en-US" altLang="ja-JP" sz="1150" dirty="0">
              <a:latin typeface="Meiryo UI" panose="020B0604030504040204" pitchFamily="50" charset="-128"/>
              <a:ea typeface="Meiryo UI" panose="020B0604030504040204" pitchFamily="50" charset="-128"/>
            </a:endParaRPr>
          </a:p>
        </p:txBody>
      </p:sp>
      <p:sp>
        <p:nvSpPr>
          <p:cNvPr id="93" name="正方形/長方形 92">
            <a:extLst>
              <a:ext uri="{FF2B5EF4-FFF2-40B4-BE49-F238E27FC236}">
                <a16:creationId xmlns:a16="http://schemas.microsoft.com/office/drawing/2014/main" id="{B54DBA60-D543-4995-8928-57A2E2267B18}"/>
              </a:ext>
            </a:extLst>
          </p:cNvPr>
          <p:cNvSpPr/>
          <p:nvPr/>
        </p:nvSpPr>
        <p:spPr>
          <a:xfrm>
            <a:off x="10418215" y="8162834"/>
            <a:ext cx="4506825" cy="2224127"/>
          </a:xfrm>
          <a:prstGeom prst="rect">
            <a:avLst/>
          </a:prstGeom>
          <a:solidFill>
            <a:schemeClr val="accent2">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274"/>
          </a:p>
        </p:txBody>
      </p:sp>
      <p:sp>
        <p:nvSpPr>
          <p:cNvPr id="94" name="角丸四角形 92">
            <a:extLst>
              <a:ext uri="{FF2B5EF4-FFF2-40B4-BE49-F238E27FC236}">
                <a16:creationId xmlns:a16="http://schemas.microsoft.com/office/drawing/2014/main" id="{AE2157A9-47AD-4433-937A-8581B887181E}"/>
              </a:ext>
            </a:extLst>
          </p:cNvPr>
          <p:cNvSpPr/>
          <p:nvPr/>
        </p:nvSpPr>
        <p:spPr bwMode="gray">
          <a:xfrm>
            <a:off x="10294916" y="4129601"/>
            <a:ext cx="4764136" cy="6328195"/>
          </a:xfrm>
          <a:prstGeom prst="roundRect">
            <a:avLst>
              <a:gd name="adj" fmla="val 1350"/>
            </a:avLst>
          </a:prstGeom>
          <a:noFill/>
          <a:ln w="41275">
            <a:solidFill>
              <a:schemeClr val="accent1">
                <a:lumMod val="75000"/>
              </a:schemeClr>
            </a:solidFill>
          </a:ln>
          <a:effectLst>
            <a:softEdge rad="0"/>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274" dirty="0"/>
          </a:p>
        </p:txBody>
      </p:sp>
      <p:sp>
        <p:nvSpPr>
          <p:cNvPr id="95" name="テキスト ボックス 94">
            <a:extLst>
              <a:ext uri="{FF2B5EF4-FFF2-40B4-BE49-F238E27FC236}">
                <a16:creationId xmlns:a16="http://schemas.microsoft.com/office/drawing/2014/main" id="{DDC79FCF-C505-4846-B591-1AA1573AEB1E}"/>
              </a:ext>
            </a:extLst>
          </p:cNvPr>
          <p:cNvSpPr txBox="1"/>
          <p:nvPr/>
        </p:nvSpPr>
        <p:spPr>
          <a:xfrm>
            <a:off x="10911580" y="4179268"/>
            <a:ext cx="4110672" cy="604330"/>
          </a:xfrm>
          <a:prstGeom prst="rect">
            <a:avLst/>
          </a:prstGeom>
          <a:noFill/>
          <a:ln>
            <a:noFill/>
          </a:ln>
        </p:spPr>
        <p:txBody>
          <a:bodyPr wrap="square" lIns="109915" tIns="54958" rIns="54958" bIns="54958" rtlCol="0" anchor="ctr" anchorCtr="0">
            <a:spAutoFit/>
          </a:bodyPr>
          <a:lstStyle/>
          <a:p>
            <a:r>
              <a:rPr lang="ja-JP" altLang="en-US"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　防災情報の収集・伝達機能の充実</a:t>
            </a:r>
            <a:endParaRPr lang="en-US" altLang="ja-JP"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a:p>
            <a:r>
              <a:rPr lang="ja-JP" altLang="en-US"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　</a:t>
            </a:r>
            <a:r>
              <a:rPr lang="en-US" altLang="ja-JP"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r>
              <a:rPr lang="ja-JP" altLang="en-US"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危機管理室</a:t>
            </a:r>
            <a:r>
              <a:rPr lang="en-US" altLang="ja-JP"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p>
        </p:txBody>
      </p:sp>
      <p:sp>
        <p:nvSpPr>
          <p:cNvPr id="96" name="テキスト ボックス 95">
            <a:extLst>
              <a:ext uri="{FF2B5EF4-FFF2-40B4-BE49-F238E27FC236}">
                <a16:creationId xmlns:a16="http://schemas.microsoft.com/office/drawing/2014/main" id="{71E45C06-15A8-477B-85FE-64EF559494DF}"/>
              </a:ext>
            </a:extLst>
          </p:cNvPr>
          <p:cNvSpPr txBox="1"/>
          <p:nvPr/>
        </p:nvSpPr>
        <p:spPr>
          <a:xfrm>
            <a:off x="10278110" y="5140264"/>
            <a:ext cx="4453608" cy="914994"/>
          </a:xfrm>
          <a:prstGeom prst="rect">
            <a:avLst/>
          </a:prstGeom>
          <a:noFill/>
        </p:spPr>
        <p:txBody>
          <a:bodyPr wrap="square" rtlCol="0">
            <a:spAutoFit/>
          </a:bodyPr>
          <a:lstStyle/>
          <a:p>
            <a:pPr marL="109915" indent="-109915">
              <a:buFont typeface="Wingdings" panose="05000000000000000000" pitchFamily="2" charset="2"/>
              <a:buChar char="Ø"/>
            </a:pPr>
            <a:r>
              <a:rPr lang="ja-JP" altLang="en-US" sz="1069" dirty="0">
                <a:latin typeface="Meiryo UI" panose="020B0604030504040204" pitchFamily="50" charset="-128"/>
                <a:ea typeface="Meiryo UI" panose="020B0604030504040204" pitchFamily="50" charset="-128"/>
              </a:rPr>
              <a:t>防災情報を迅速かつ的確に収集し、初動期における応急対策を適切に行うため、大阪府防災情報システムを運用するとともに、機能の充実を図る</a:t>
            </a:r>
          </a:p>
          <a:p>
            <a:pPr marL="109915" indent="-109915">
              <a:buFont typeface="Wingdings" panose="05000000000000000000" pitchFamily="2" charset="2"/>
              <a:buChar char="Ø"/>
            </a:pPr>
            <a:r>
              <a:rPr lang="ja-JP" altLang="en-US" sz="1069" dirty="0">
                <a:latin typeface="Meiryo UI" panose="020B0604030504040204" pitchFamily="50" charset="-128"/>
                <a:ea typeface="Meiryo UI" panose="020B0604030504040204" pitchFamily="50" charset="-128"/>
              </a:rPr>
              <a:t>おおさか防災ネットを活用するとともに、</a:t>
            </a:r>
            <a:r>
              <a:rPr lang="en-US" altLang="ja-JP" sz="1069" dirty="0">
                <a:latin typeface="Meiryo UI" panose="020B0604030504040204" pitchFamily="50" charset="-128"/>
                <a:ea typeface="Meiryo UI" panose="020B0604030504040204" pitchFamily="50" charset="-128"/>
              </a:rPr>
              <a:t>SNS</a:t>
            </a:r>
            <a:r>
              <a:rPr lang="ja-JP" altLang="en-US" sz="1069" dirty="0">
                <a:latin typeface="Meiryo UI" panose="020B0604030504040204" pitchFamily="50" charset="-128"/>
                <a:ea typeface="Meiryo UI" panose="020B0604030504040204" pitchFamily="50" charset="-128"/>
              </a:rPr>
              <a:t>等の府民からの情報の活用方策を検討する等、情報収集手段の多重化に取り組む。</a:t>
            </a:r>
          </a:p>
          <a:p>
            <a:pPr marL="109915" indent="-109915">
              <a:buFont typeface="Wingdings" panose="05000000000000000000" pitchFamily="2" charset="2"/>
              <a:buChar char="Ø"/>
            </a:pPr>
            <a:r>
              <a:rPr lang="ja-JP" altLang="en-US" sz="1069" dirty="0">
                <a:latin typeface="Meiryo UI" panose="020B0604030504040204" pitchFamily="50" charset="-128"/>
                <a:ea typeface="Meiryo UI" panose="020B0604030504040204" pitchFamily="50" charset="-128"/>
              </a:rPr>
              <a:t>災害時の行政間、住民等への情報発信方法の検討や見せ方の改善を行う。</a:t>
            </a:r>
            <a:endParaRPr lang="en-US" altLang="zh-TW" sz="1069" dirty="0">
              <a:latin typeface="Meiryo UI" panose="020B0604030504040204" pitchFamily="50" charset="-128"/>
              <a:ea typeface="Meiryo UI" panose="020B0604030504040204" pitchFamily="50" charset="-128"/>
            </a:endParaRPr>
          </a:p>
        </p:txBody>
      </p:sp>
      <p:sp>
        <p:nvSpPr>
          <p:cNvPr id="97" name="楕円 96">
            <a:extLst>
              <a:ext uri="{FF2B5EF4-FFF2-40B4-BE49-F238E27FC236}">
                <a16:creationId xmlns:a16="http://schemas.microsoft.com/office/drawing/2014/main" id="{FC0A285A-4DFE-427B-AEEC-AD6D65B6F1C6}"/>
              </a:ext>
            </a:extLst>
          </p:cNvPr>
          <p:cNvSpPr/>
          <p:nvPr/>
        </p:nvSpPr>
        <p:spPr>
          <a:xfrm>
            <a:off x="10448450" y="4240612"/>
            <a:ext cx="463130" cy="410758"/>
          </a:xfrm>
          <a:prstGeom prst="ellipse">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lang="en-US" altLang="ja-JP" sz="1603"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31</a:t>
            </a:r>
            <a:endParaRPr lang="ja-JP" altLang="en-US" sz="1603"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98" name="テキスト ボックス 97">
            <a:extLst>
              <a:ext uri="{FF2B5EF4-FFF2-40B4-BE49-F238E27FC236}">
                <a16:creationId xmlns:a16="http://schemas.microsoft.com/office/drawing/2014/main" id="{54ECC0E9-22E9-4D58-BBD5-BCE8EB124D55}"/>
              </a:ext>
            </a:extLst>
          </p:cNvPr>
          <p:cNvSpPr txBox="1"/>
          <p:nvPr/>
        </p:nvSpPr>
        <p:spPr>
          <a:xfrm>
            <a:off x="10437974" y="4173272"/>
            <a:ext cx="524481" cy="152671"/>
          </a:xfrm>
          <a:prstGeom prst="rect">
            <a:avLst/>
          </a:prstGeom>
          <a:noFill/>
        </p:spPr>
        <p:txBody>
          <a:bodyPr wrap="square" lIns="0" tIns="0" rIns="0" bIns="0" rtlCol="0">
            <a:spAutoFit/>
          </a:bodyPr>
          <a:lstStyle/>
          <a:p>
            <a:r>
              <a:rPr lang="ja-JP" altLang="en-US" sz="992" b="1" dirty="0">
                <a:ln w="3175">
                  <a:solidFill>
                    <a:schemeClr val="tx1"/>
                  </a:solidFill>
                </a:ln>
                <a:solidFill>
                  <a:schemeClr val="bg1"/>
                </a:solidFill>
                <a:effectLst>
                  <a:outerShdw blurRad="50800" dist="38100" algn="l" rotWithShape="0">
                    <a:prstClr val="black">
                      <a:alpha val="40000"/>
                    </a:prstClr>
                  </a:outerShdw>
                </a:effectLst>
                <a:latin typeface="Meiryo UI" panose="020B0604030504040204" pitchFamily="50" charset="-128"/>
                <a:ea typeface="Meiryo UI" panose="020B0604030504040204" pitchFamily="50" charset="-128"/>
              </a:rPr>
              <a:t>アクション</a:t>
            </a:r>
          </a:p>
        </p:txBody>
      </p:sp>
      <p:sp>
        <p:nvSpPr>
          <p:cNvPr id="99" name="角丸四角形 98">
            <a:extLst>
              <a:ext uri="{FF2B5EF4-FFF2-40B4-BE49-F238E27FC236}">
                <a16:creationId xmlns:a16="http://schemas.microsoft.com/office/drawing/2014/main" id="{9FDB2438-D59C-4106-95BA-F755A07E81F1}"/>
              </a:ext>
            </a:extLst>
          </p:cNvPr>
          <p:cNvSpPr/>
          <p:nvPr/>
        </p:nvSpPr>
        <p:spPr>
          <a:xfrm>
            <a:off x="10413947" y="4907729"/>
            <a:ext cx="1430007" cy="205514"/>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ja-JP" altLang="en-US"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アクションの内容</a:t>
            </a:r>
          </a:p>
        </p:txBody>
      </p:sp>
      <p:sp>
        <p:nvSpPr>
          <p:cNvPr id="104" name="角丸四角形 103">
            <a:extLst>
              <a:ext uri="{FF2B5EF4-FFF2-40B4-BE49-F238E27FC236}">
                <a16:creationId xmlns:a16="http://schemas.microsoft.com/office/drawing/2014/main" id="{83EF542C-9D8F-4B8A-A53D-BFF0758D5C14}"/>
              </a:ext>
            </a:extLst>
          </p:cNvPr>
          <p:cNvSpPr/>
          <p:nvPr/>
        </p:nvSpPr>
        <p:spPr>
          <a:xfrm>
            <a:off x="10461128" y="6139377"/>
            <a:ext cx="1294177" cy="274585"/>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US" altLang="ja-JP"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R</a:t>
            </a:r>
            <a:r>
              <a:rPr lang="ja-JP" altLang="en-US"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６年度実績</a:t>
            </a:r>
          </a:p>
        </p:txBody>
      </p:sp>
      <p:sp>
        <p:nvSpPr>
          <p:cNvPr id="106" name="テキスト ボックス 105">
            <a:extLst>
              <a:ext uri="{FF2B5EF4-FFF2-40B4-BE49-F238E27FC236}">
                <a16:creationId xmlns:a16="http://schemas.microsoft.com/office/drawing/2014/main" id="{7CCCCD1C-7035-4296-9C22-E3F797134117}"/>
              </a:ext>
            </a:extLst>
          </p:cNvPr>
          <p:cNvSpPr txBox="1"/>
          <p:nvPr/>
        </p:nvSpPr>
        <p:spPr>
          <a:xfrm>
            <a:off x="10353698" y="4596798"/>
            <a:ext cx="598241" cy="256865"/>
          </a:xfrm>
          <a:prstGeom prst="rect">
            <a:avLst/>
          </a:prstGeom>
          <a:noFill/>
        </p:spPr>
        <p:txBody>
          <a:bodyPr wrap="none" rtlCol="0">
            <a:spAutoFit/>
          </a:bodyPr>
          <a:lstStyle/>
          <a:p>
            <a:r>
              <a:rPr lang="en-US" altLang="ja-JP" sz="1069" b="1" dirty="0">
                <a:latin typeface="Meiryo UI" panose="020B0604030504040204" pitchFamily="50" charset="-128"/>
                <a:ea typeface="Meiryo UI" panose="020B0604030504040204" pitchFamily="50" charset="-128"/>
              </a:rPr>
              <a:t>【</a:t>
            </a:r>
            <a:r>
              <a:rPr lang="ja-JP" altLang="en-US" sz="1069" b="1" dirty="0">
                <a:latin typeface="Meiryo UI" panose="020B0604030504040204" pitchFamily="50" charset="-128"/>
                <a:ea typeface="Meiryo UI" panose="020B0604030504040204" pitchFamily="50" charset="-128"/>
              </a:rPr>
              <a:t>重点</a:t>
            </a:r>
            <a:r>
              <a:rPr lang="en-US" altLang="ja-JP" sz="1069" b="1" dirty="0">
                <a:latin typeface="Meiryo UI" panose="020B0604030504040204" pitchFamily="50" charset="-128"/>
                <a:ea typeface="Meiryo UI" panose="020B0604030504040204" pitchFamily="50" charset="-128"/>
              </a:rPr>
              <a:t>】</a:t>
            </a:r>
            <a:endParaRPr lang="ja-JP" altLang="en-US" sz="1069" b="1" dirty="0">
              <a:latin typeface="Meiryo UI" panose="020B0604030504040204" pitchFamily="50" charset="-128"/>
              <a:ea typeface="Meiryo UI" panose="020B0604030504040204" pitchFamily="50" charset="-128"/>
            </a:endParaRPr>
          </a:p>
        </p:txBody>
      </p:sp>
      <p:sp>
        <p:nvSpPr>
          <p:cNvPr id="107" name="テキスト ボックス 106">
            <a:extLst>
              <a:ext uri="{FF2B5EF4-FFF2-40B4-BE49-F238E27FC236}">
                <a16:creationId xmlns:a16="http://schemas.microsoft.com/office/drawing/2014/main" id="{2E8AE556-A233-48FB-A5B7-73A579726580}"/>
              </a:ext>
            </a:extLst>
          </p:cNvPr>
          <p:cNvSpPr txBox="1"/>
          <p:nvPr/>
        </p:nvSpPr>
        <p:spPr>
          <a:xfrm>
            <a:off x="10278110" y="6411630"/>
            <a:ext cx="4453200" cy="1737655"/>
          </a:xfrm>
          <a:prstGeom prst="rect">
            <a:avLst/>
          </a:prstGeom>
          <a:noFill/>
        </p:spPr>
        <p:txBody>
          <a:bodyPr wrap="square" rtlCol="0">
            <a:spAutoFit/>
          </a:bodyPr>
          <a:lstStyle/>
          <a:p>
            <a:r>
              <a:rPr lang="ja-JP" altLang="en-US" sz="1069" b="1" dirty="0">
                <a:latin typeface="Meiryo UI" panose="020B0604030504040204" pitchFamily="50" charset="-128"/>
                <a:ea typeface="Meiryo UI" panose="020B0604030504040204" pitchFamily="50" charset="-128"/>
              </a:rPr>
              <a:t>大阪府防災情報システム</a:t>
            </a:r>
            <a:endParaRPr lang="en-US" altLang="ja-JP" sz="1069" b="1" dirty="0">
              <a:latin typeface="Meiryo UI" panose="020B0604030504040204" pitchFamily="50" charset="-128"/>
              <a:ea typeface="Meiryo UI" panose="020B0604030504040204" pitchFamily="50" charset="-128"/>
            </a:endParaRPr>
          </a:p>
          <a:p>
            <a:pPr marL="92075" indent="-92075">
              <a:buFont typeface="Wingdings" panose="05000000000000000000" pitchFamily="2" charset="2"/>
              <a:buChar char="Ø"/>
            </a:pPr>
            <a:r>
              <a:rPr lang="ja-JP" altLang="en-US" sz="1069" dirty="0">
                <a:latin typeface="Meiryo UI" panose="020B0604030504040204" pitchFamily="50" charset="-128"/>
                <a:ea typeface="Meiryo UI" panose="020B0604030504040204" pitchFamily="50" charset="-128"/>
              </a:rPr>
              <a:t>国の新総合防災情報システム（</a:t>
            </a:r>
            <a:r>
              <a:rPr lang="en-US" altLang="ja-JP" sz="1069" dirty="0">
                <a:latin typeface="Meiryo UI" panose="020B0604030504040204" pitchFamily="50" charset="-128"/>
                <a:ea typeface="Meiryo UI" panose="020B0604030504040204" pitchFamily="50" charset="-128"/>
              </a:rPr>
              <a:t>SOBO-WEB</a:t>
            </a:r>
            <a:r>
              <a:rPr lang="ja-JP" altLang="en-US" sz="1069" dirty="0">
                <a:latin typeface="Meiryo UI" panose="020B0604030504040204" pitchFamily="50" charset="-128"/>
                <a:ea typeface="Meiryo UI" panose="020B0604030504040204" pitchFamily="50" charset="-128"/>
              </a:rPr>
              <a:t>）と連携。</a:t>
            </a:r>
            <a:endParaRPr lang="en-US" altLang="ja-JP" sz="1069" dirty="0">
              <a:latin typeface="Meiryo UI" panose="020B0604030504040204" pitchFamily="50" charset="-128"/>
              <a:ea typeface="Meiryo UI" panose="020B0604030504040204" pitchFamily="50" charset="-128"/>
            </a:endParaRPr>
          </a:p>
          <a:p>
            <a:r>
              <a:rPr lang="ja-JP" altLang="en-US" sz="1069" b="1" dirty="0">
                <a:latin typeface="Meiryo UI" panose="020B0604030504040204" pitchFamily="50" charset="-128"/>
                <a:ea typeface="Meiryo UI" panose="020B0604030504040204" pitchFamily="50" charset="-128"/>
              </a:rPr>
              <a:t>大阪防災アプリ</a:t>
            </a:r>
            <a:endParaRPr lang="en-US" altLang="ja-JP" sz="1069" b="1" dirty="0">
              <a:latin typeface="Meiryo UI" panose="020B0604030504040204" pitchFamily="50" charset="-128"/>
              <a:ea typeface="Meiryo UI" panose="020B0604030504040204" pitchFamily="50" charset="-128"/>
            </a:endParaRPr>
          </a:p>
          <a:p>
            <a:pPr marL="92075" indent="-92075">
              <a:buFont typeface="Wingdings" panose="05000000000000000000" pitchFamily="2" charset="2"/>
              <a:buChar char="Ø"/>
            </a:pPr>
            <a:r>
              <a:rPr lang="ja-JP" altLang="en-US" sz="1069" dirty="0">
                <a:latin typeface="Meiryo UI" panose="020B0604030504040204" pitchFamily="50" charset="-128"/>
                <a:ea typeface="Meiryo UI" panose="020B0604030504040204" pitchFamily="50" charset="-128"/>
              </a:rPr>
              <a:t>令和６年度末で約２８万件のダウンロード件数を突破。</a:t>
            </a:r>
            <a:endParaRPr lang="en-US" altLang="ja-JP" sz="1069" b="1" dirty="0">
              <a:latin typeface="Meiryo UI" panose="020B0604030504040204" pitchFamily="50" charset="-128"/>
              <a:ea typeface="Meiryo UI" panose="020B0604030504040204" pitchFamily="50" charset="-128"/>
            </a:endParaRPr>
          </a:p>
          <a:p>
            <a:pPr marL="109538" indent="-109538">
              <a:buFont typeface="Wingdings" panose="05000000000000000000" pitchFamily="2" charset="2"/>
              <a:buChar char="Ø"/>
            </a:pPr>
            <a:r>
              <a:rPr lang="ja-JP" altLang="en-US" sz="1069" dirty="0">
                <a:latin typeface="Meiryo UI" panose="020B0604030504040204" pitchFamily="50" charset="-128"/>
                <a:ea typeface="Meiryo UI" panose="020B0604030504040204" pitchFamily="50" charset="-128"/>
              </a:rPr>
              <a:t>来阪者に対する防災情報の提供を強化するため、観光アプリ「</a:t>
            </a:r>
            <a:r>
              <a:rPr lang="en-US" altLang="ja-JP" sz="1069" dirty="0">
                <a:latin typeface="Meiryo UI" panose="020B0604030504040204" pitchFamily="50" charset="-128"/>
                <a:ea typeface="Meiryo UI" panose="020B0604030504040204" pitchFamily="50" charset="-128"/>
              </a:rPr>
              <a:t>Discover</a:t>
            </a:r>
          </a:p>
          <a:p>
            <a:pPr marL="109538" indent="-109538"/>
            <a:r>
              <a:rPr lang="ja-JP" altLang="en-US" sz="1069" dirty="0">
                <a:latin typeface="Meiryo UI" panose="020B0604030504040204" pitchFamily="50" charset="-128"/>
                <a:ea typeface="Meiryo UI" panose="020B0604030504040204" pitchFamily="50" charset="-128"/>
              </a:rPr>
              <a:t>　</a:t>
            </a:r>
            <a:r>
              <a:rPr lang="en-US" altLang="ja-JP" sz="1069" dirty="0">
                <a:latin typeface="Meiryo UI" panose="020B0604030504040204" pitchFamily="50" charset="-128"/>
                <a:ea typeface="Meiryo UI" panose="020B0604030504040204" pitchFamily="50" charset="-128"/>
              </a:rPr>
              <a:t> OSAKA</a:t>
            </a:r>
            <a:r>
              <a:rPr lang="ja-JP" altLang="en-US" sz="1069" dirty="0">
                <a:latin typeface="Meiryo UI" panose="020B0604030504040204" pitchFamily="50" charset="-128"/>
                <a:ea typeface="Meiryo UI" panose="020B0604030504040204" pitchFamily="50" charset="-128"/>
              </a:rPr>
              <a:t>」との連携を開始。</a:t>
            </a:r>
            <a:endParaRPr lang="en-US" altLang="ja-JP" sz="1069" dirty="0">
              <a:latin typeface="Meiryo UI" panose="020B0604030504040204" pitchFamily="50" charset="-128"/>
              <a:ea typeface="Meiryo UI" panose="020B0604030504040204" pitchFamily="50" charset="-128"/>
            </a:endParaRPr>
          </a:p>
          <a:p>
            <a:pPr marL="109538" indent="-109538">
              <a:buFont typeface="Wingdings" panose="05000000000000000000" pitchFamily="2" charset="2"/>
              <a:buChar char="Ø"/>
            </a:pPr>
            <a:r>
              <a:rPr lang="ja-JP" altLang="en-US" sz="1069" dirty="0">
                <a:latin typeface="Meiryo UI" panose="020B0604030504040204" pitchFamily="50" charset="-128"/>
                <a:ea typeface="Meiryo UI" panose="020B0604030504040204" pitchFamily="50" charset="-128"/>
              </a:rPr>
              <a:t>通信がつながりにくい場合に備えて、大阪広域データ連携基盤（</a:t>
            </a:r>
            <a:r>
              <a:rPr lang="en-US" altLang="ja-JP" sz="1069" dirty="0">
                <a:latin typeface="Meiryo UI" panose="020B0604030504040204" pitchFamily="50" charset="-128"/>
                <a:ea typeface="Meiryo UI" panose="020B0604030504040204" pitchFamily="50" charset="-128"/>
              </a:rPr>
              <a:t>ORDEN</a:t>
            </a:r>
            <a:r>
              <a:rPr lang="ja-JP" altLang="en-US" sz="1069" dirty="0">
                <a:latin typeface="Meiryo UI" panose="020B0604030504040204" pitchFamily="50" charset="-128"/>
                <a:ea typeface="Meiryo UI" panose="020B0604030504040204" pitchFamily="50" charset="-128"/>
              </a:rPr>
              <a:t>）と</a:t>
            </a:r>
            <a:endParaRPr lang="en-US" altLang="ja-JP" sz="1069" dirty="0">
              <a:latin typeface="Meiryo UI" panose="020B0604030504040204" pitchFamily="50" charset="-128"/>
              <a:ea typeface="Meiryo UI" panose="020B0604030504040204" pitchFamily="50" charset="-128"/>
            </a:endParaRPr>
          </a:p>
          <a:p>
            <a:pPr marL="109538" indent="-109538"/>
            <a:r>
              <a:rPr lang="ja-JP" altLang="en-US" sz="1069" dirty="0">
                <a:latin typeface="Meiryo UI" panose="020B0604030504040204" pitchFamily="50" charset="-128"/>
                <a:ea typeface="Meiryo UI" panose="020B0604030504040204" pitchFamily="50" charset="-128"/>
              </a:rPr>
              <a:t>　連携し、公衆無線</a:t>
            </a:r>
            <a:r>
              <a:rPr lang="en-US" altLang="ja-JP" sz="1069" dirty="0">
                <a:latin typeface="Meiryo UI" panose="020B0604030504040204" pitchFamily="50" charset="-128"/>
                <a:ea typeface="Meiryo UI" panose="020B0604030504040204" pitchFamily="50" charset="-128"/>
              </a:rPr>
              <a:t>LAN</a:t>
            </a:r>
            <a:r>
              <a:rPr lang="ja-JP" altLang="en-US" sz="1069" dirty="0">
                <a:latin typeface="Meiryo UI" panose="020B0604030504040204" pitchFamily="50" charset="-128"/>
                <a:ea typeface="Meiryo UI" panose="020B0604030504040204" pitchFamily="50" charset="-128"/>
              </a:rPr>
              <a:t>（フリー</a:t>
            </a:r>
            <a:r>
              <a:rPr lang="en-US" altLang="ja-JP" sz="1069" dirty="0">
                <a:latin typeface="Meiryo UI" panose="020B0604030504040204" pitchFamily="50" charset="-128"/>
                <a:ea typeface="Meiryo UI" panose="020B0604030504040204" pitchFamily="50" charset="-128"/>
              </a:rPr>
              <a:t>Wi-Fi</a:t>
            </a:r>
            <a:r>
              <a:rPr lang="ja-JP" altLang="en-US" sz="1069" dirty="0">
                <a:latin typeface="Meiryo UI" panose="020B0604030504040204" pitchFamily="50" charset="-128"/>
                <a:ea typeface="Meiryo UI" panose="020B0604030504040204" pitchFamily="50" charset="-128"/>
              </a:rPr>
              <a:t>スポット）の表示機能を追加。</a:t>
            </a:r>
            <a:endParaRPr lang="en-US" altLang="ja-JP" sz="1069" dirty="0">
              <a:latin typeface="Meiryo UI" panose="020B0604030504040204" pitchFamily="50" charset="-128"/>
              <a:ea typeface="Meiryo UI" panose="020B0604030504040204" pitchFamily="50" charset="-128"/>
            </a:endParaRPr>
          </a:p>
          <a:p>
            <a:pPr marL="109538" indent="-109538">
              <a:buFont typeface="Wingdings" panose="05000000000000000000" pitchFamily="2" charset="2"/>
              <a:buChar char="Ø"/>
            </a:pPr>
            <a:r>
              <a:rPr lang="ja-JP" altLang="en-US" sz="1069" dirty="0">
                <a:latin typeface="Meiryo UI" panose="020B0604030504040204" pitchFamily="50" charset="-128"/>
                <a:ea typeface="Meiryo UI" panose="020B0604030504040204" pitchFamily="50" charset="-128"/>
              </a:rPr>
              <a:t>アプリの利用促進を目的として、</a:t>
            </a:r>
            <a:r>
              <a:rPr lang="zh-TW" altLang="en-US" sz="1069" dirty="0">
                <a:latin typeface="Meiryo UI" panose="020B0604030504040204" pitchFamily="50" charset="-128"/>
                <a:ea typeface="Meiryo UI" panose="020B0604030504040204" pitchFamily="50" charset="-128"/>
              </a:rPr>
              <a:t>大阪府危機管理室</a:t>
            </a:r>
            <a:r>
              <a:rPr lang="en-US" altLang="ja-JP" sz="1069" dirty="0">
                <a:latin typeface="Meiryo UI" panose="020B0604030504040204" pitchFamily="50" charset="-128"/>
                <a:ea typeface="Meiryo UI" panose="020B0604030504040204" pitchFamily="50" charset="-128"/>
              </a:rPr>
              <a:t>YouTube</a:t>
            </a:r>
            <a:r>
              <a:rPr lang="ja-JP" altLang="en-US" sz="1069" dirty="0">
                <a:latin typeface="Meiryo UI" panose="020B0604030504040204" pitchFamily="50" charset="-128"/>
                <a:ea typeface="Meiryo UI" panose="020B0604030504040204" pitchFamily="50" charset="-128"/>
              </a:rPr>
              <a:t>チャンネルで、</a:t>
            </a:r>
            <a:endParaRPr lang="en-US" altLang="ja-JP" sz="1069" dirty="0">
              <a:latin typeface="Meiryo UI" panose="020B0604030504040204" pitchFamily="50" charset="-128"/>
              <a:ea typeface="Meiryo UI" panose="020B0604030504040204" pitchFamily="50" charset="-128"/>
            </a:endParaRPr>
          </a:p>
          <a:p>
            <a:r>
              <a:rPr lang="ja-JP" altLang="en-US" sz="1069" dirty="0">
                <a:latin typeface="Meiryo UI" panose="020B0604030504040204" pitchFamily="50" charset="-128"/>
                <a:ea typeface="Meiryo UI" panose="020B0604030504040204" pitchFamily="50" charset="-128"/>
              </a:rPr>
              <a:t>　利用マニュアル動画を公開。</a:t>
            </a:r>
            <a:endParaRPr lang="en-US" altLang="ja-JP" sz="1069" dirty="0">
              <a:latin typeface="Meiryo UI" panose="020B0604030504040204" pitchFamily="50" charset="-128"/>
              <a:ea typeface="Meiryo UI" panose="020B0604030504040204" pitchFamily="50" charset="-128"/>
            </a:endParaRPr>
          </a:p>
        </p:txBody>
      </p:sp>
      <p:sp>
        <p:nvSpPr>
          <p:cNvPr id="112" name="テキスト ボックス 111">
            <a:extLst>
              <a:ext uri="{FF2B5EF4-FFF2-40B4-BE49-F238E27FC236}">
                <a16:creationId xmlns:a16="http://schemas.microsoft.com/office/drawing/2014/main" id="{928D5481-88F3-4BD4-9D21-CB71EDD31587}"/>
              </a:ext>
            </a:extLst>
          </p:cNvPr>
          <p:cNvSpPr txBox="1"/>
          <p:nvPr/>
        </p:nvSpPr>
        <p:spPr>
          <a:xfrm>
            <a:off x="11433488" y="8505459"/>
            <a:ext cx="3390718" cy="861774"/>
          </a:xfrm>
          <a:prstGeom prst="rect">
            <a:avLst/>
          </a:prstGeom>
          <a:noFill/>
        </p:spPr>
        <p:txBody>
          <a:bodyPr wrap="square" rtlCol="0">
            <a:spAutoFit/>
          </a:bodyPr>
          <a:lstStyle/>
          <a:p>
            <a:pPr marL="109915" indent="-109915">
              <a:buFont typeface="Wingdings" panose="05000000000000000000" pitchFamily="2" charset="2"/>
              <a:buChar char="Ø"/>
            </a:pPr>
            <a:r>
              <a:rPr lang="ja-JP" altLang="en-US" sz="1000" dirty="0">
                <a:latin typeface="Meiryo UI" panose="020B0604030504040204" pitchFamily="50" charset="-128"/>
                <a:ea typeface="Meiryo UI" panose="020B0604030504040204" pitchFamily="50" charset="-128"/>
              </a:rPr>
              <a:t>差し迫った危険等をプッシュ通知でお知らせ</a:t>
            </a:r>
          </a:p>
          <a:p>
            <a:pPr marL="109915" indent="-109915">
              <a:buFont typeface="Wingdings" panose="05000000000000000000" pitchFamily="2" charset="2"/>
              <a:buChar char="Ø"/>
            </a:pPr>
            <a:r>
              <a:rPr lang="ja-JP" altLang="en-US" sz="1000" dirty="0">
                <a:latin typeface="Meiryo UI" panose="020B0604030504040204" pitchFamily="50" charset="-128"/>
                <a:ea typeface="Meiryo UI" panose="020B0604030504040204" pitchFamily="50" charset="-128"/>
              </a:rPr>
              <a:t>府内どこでも自分がいる場所の防災情報を受け取り</a:t>
            </a:r>
          </a:p>
          <a:p>
            <a:pPr marL="109915" indent="-109915">
              <a:buFont typeface="Wingdings" panose="05000000000000000000" pitchFamily="2" charset="2"/>
              <a:buChar char="Ø"/>
            </a:pPr>
            <a:r>
              <a:rPr lang="ja-JP" altLang="en-US" sz="1000" dirty="0">
                <a:latin typeface="Meiryo UI" panose="020B0604030504040204" pitchFamily="50" charset="-128"/>
                <a:ea typeface="Meiryo UI" panose="020B0604030504040204" pitchFamily="50" charset="-128"/>
              </a:rPr>
              <a:t>発令中の情報をレベルに応じてわかりやすくカラー表示</a:t>
            </a:r>
            <a:endParaRPr lang="en-US" altLang="ja-JP" sz="1000" dirty="0">
              <a:latin typeface="Meiryo UI" panose="020B0604030504040204" pitchFamily="50" charset="-128"/>
              <a:ea typeface="Meiryo UI" panose="020B0604030504040204" pitchFamily="50" charset="-128"/>
            </a:endParaRPr>
          </a:p>
          <a:p>
            <a:pPr marL="109915" indent="-109915">
              <a:buFont typeface="Wingdings" panose="05000000000000000000" pitchFamily="2" charset="2"/>
              <a:buChar char="Ø"/>
            </a:pPr>
            <a:r>
              <a:rPr lang="ja-JP" altLang="en-US" sz="1000" dirty="0">
                <a:latin typeface="Meiryo UI" panose="020B0604030504040204" pitchFamily="50" charset="-128"/>
                <a:ea typeface="Meiryo UI" panose="020B0604030504040204" pitchFamily="50" charset="-128"/>
              </a:rPr>
              <a:t>英語、中国語（簡体字・繁体字）、韓国・朝鮮語、やさしい日本語にも対応</a:t>
            </a:r>
            <a:endParaRPr lang="en-US" altLang="zh-TW" sz="1000" dirty="0">
              <a:latin typeface="Meiryo UI" panose="020B0604030504040204" pitchFamily="50" charset="-128"/>
              <a:ea typeface="Meiryo UI" panose="020B0604030504040204" pitchFamily="50" charset="-128"/>
            </a:endParaRPr>
          </a:p>
        </p:txBody>
      </p:sp>
      <p:sp>
        <p:nvSpPr>
          <p:cNvPr id="128" name="テキスト ボックス 127">
            <a:extLst>
              <a:ext uri="{FF2B5EF4-FFF2-40B4-BE49-F238E27FC236}">
                <a16:creationId xmlns:a16="http://schemas.microsoft.com/office/drawing/2014/main" id="{E83094F7-8CA2-49F6-9642-3998D845F160}"/>
              </a:ext>
            </a:extLst>
          </p:cNvPr>
          <p:cNvSpPr txBox="1"/>
          <p:nvPr/>
        </p:nvSpPr>
        <p:spPr>
          <a:xfrm>
            <a:off x="13825958" y="9367097"/>
            <a:ext cx="1063911" cy="233269"/>
          </a:xfrm>
          <a:prstGeom prst="rect">
            <a:avLst/>
          </a:prstGeom>
          <a:noFill/>
        </p:spPr>
        <p:txBody>
          <a:bodyPr wrap="square" rtlCol="0">
            <a:spAutoFit/>
          </a:bodyPr>
          <a:lstStyle/>
          <a:p>
            <a:pPr algn="ctr"/>
            <a:r>
              <a:rPr lang="ja-JP" altLang="en-US" sz="916" dirty="0">
                <a:latin typeface="Meiryo UI" panose="020B0604030504040204" pitchFamily="50" charset="-128"/>
                <a:ea typeface="Meiryo UI" panose="020B0604030504040204" pitchFamily="50" charset="-128"/>
              </a:rPr>
              <a:t>ダウンロードはこちら</a:t>
            </a:r>
            <a:endParaRPr lang="en-US" altLang="zh-TW" sz="916" dirty="0">
              <a:latin typeface="Meiryo UI" panose="020B0604030504040204" pitchFamily="50" charset="-128"/>
              <a:ea typeface="Meiryo UI" panose="020B0604030504040204" pitchFamily="50" charset="-128"/>
            </a:endParaRPr>
          </a:p>
        </p:txBody>
      </p:sp>
      <p:sp>
        <p:nvSpPr>
          <p:cNvPr id="139" name="テキスト ボックス 138">
            <a:extLst>
              <a:ext uri="{FF2B5EF4-FFF2-40B4-BE49-F238E27FC236}">
                <a16:creationId xmlns:a16="http://schemas.microsoft.com/office/drawing/2014/main" id="{075791C9-B97C-481B-B9B7-03C8B237CE71}"/>
              </a:ext>
            </a:extLst>
          </p:cNvPr>
          <p:cNvSpPr txBox="1"/>
          <p:nvPr/>
        </p:nvSpPr>
        <p:spPr>
          <a:xfrm>
            <a:off x="11433489" y="9338112"/>
            <a:ext cx="2490855" cy="1015663"/>
          </a:xfrm>
          <a:prstGeom prst="rect">
            <a:avLst/>
          </a:prstGeom>
          <a:noFill/>
        </p:spPr>
        <p:txBody>
          <a:bodyPr wrap="square" rtlCol="0">
            <a:spAutoFit/>
          </a:bodyPr>
          <a:lstStyle/>
          <a:p>
            <a:r>
              <a:rPr lang="ja-JP" altLang="en-US" sz="1000" b="1" dirty="0">
                <a:latin typeface="Meiryo UI" panose="020B0604030504040204" pitchFamily="50" charset="-128"/>
                <a:ea typeface="Meiryo UI" panose="020B0604030504040204" pitchFamily="50" charset="-128"/>
              </a:rPr>
              <a:t>主な提供情報</a:t>
            </a:r>
            <a:endParaRPr lang="en-US" altLang="ja-JP" sz="1000" b="1" dirty="0">
              <a:latin typeface="Meiryo UI" panose="020B0604030504040204" pitchFamily="50" charset="-128"/>
              <a:ea typeface="Meiryo UI" panose="020B0604030504040204" pitchFamily="50" charset="-128"/>
            </a:endParaRPr>
          </a:p>
          <a:p>
            <a:pPr marL="109915" indent="-109915">
              <a:buFont typeface="Wingdings" panose="05000000000000000000" pitchFamily="2" charset="2"/>
              <a:buChar char="Ø"/>
            </a:pPr>
            <a:r>
              <a:rPr lang="ja-JP" altLang="en-US" sz="1000" dirty="0">
                <a:latin typeface="Meiryo UI" panose="020B0604030504040204" pitchFamily="50" charset="-128"/>
                <a:ea typeface="Meiryo UI" panose="020B0604030504040204" pitchFamily="50" charset="-128"/>
              </a:rPr>
              <a:t>地震・津波情報</a:t>
            </a:r>
            <a:endParaRPr lang="en-US" altLang="ja-JP" sz="1000" dirty="0">
              <a:latin typeface="Meiryo UI" panose="020B0604030504040204" pitchFamily="50" charset="-128"/>
              <a:ea typeface="Meiryo UI" panose="020B0604030504040204" pitchFamily="50" charset="-128"/>
            </a:endParaRPr>
          </a:p>
          <a:p>
            <a:pPr marL="109915" indent="-109915">
              <a:buFont typeface="Wingdings" panose="05000000000000000000" pitchFamily="2" charset="2"/>
              <a:buChar char="Ø"/>
            </a:pPr>
            <a:r>
              <a:rPr lang="ja-JP" altLang="en-US" sz="1000" dirty="0">
                <a:latin typeface="Meiryo UI" panose="020B0604030504040204" pitchFamily="50" charset="-128"/>
                <a:ea typeface="Meiryo UI" panose="020B0604030504040204" pitchFamily="50" charset="-128"/>
              </a:rPr>
              <a:t>気象情報</a:t>
            </a:r>
          </a:p>
          <a:p>
            <a:pPr marL="109915" indent="-109915">
              <a:buFont typeface="Wingdings" panose="05000000000000000000" pitchFamily="2" charset="2"/>
              <a:buChar char="Ø"/>
            </a:pPr>
            <a:r>
              <a:rPr lang="ja-JP" altLang="en-US" sz="1000" dirty="0">
                <a:latin typeface="Meiryo UI" panose="020B0604030504040204" pitchFamily="50" charset="-128"/>
                <a:ea typeface="Meiryo UI" panose="020B0604030504040204" pitchFamily="50" charset="-128"/>
              </a:rPr>
              <a:t>避難所情報や避難所までの経路等</a:t>
            </a:r>
          </a:p>
          <a:p>
            <a:pPr marL="109915" indent="-109915">
              <a:buFont typeface="Wingdings" panose="05000000000000000000" pitchFamily="2" charset="2"/>
              <a:buChar char="Ø"/>
            </a:pPr>
            <a:r>
              <a:rPr lang="ja-JP" altLang="en-US" sz="1000" dirty="0">
                <a:latin typeface="Meiryo UI" panose="020B0604030504040204" pitchFamily="50" charset="-128"/>
                <a:ea typeface="Meiryo UI" panose="020B0604030504040204" pitchFamily="50" charset="-128"/>
              </a:rPr>
              <a:t>ハザードマップ等の防災マップ、鉄道やライフラインの状況、国民保護情報等</a:t>
            </a:r>
          </a:p>
        </p:txBody>
      </p:sp>
      <p:sp>
        <p:nvSpPr>
          <p:cNvPr id="140" name="スクロール: 横 139">
            <a:extLst>
              <a:ext uri="{FF2B5EF4-FFF2-40B4-BE49-F238E27FC236}">
                <a16:creationId xmlns:a16="http://schemas.microsoft.com/office/drawing/2014/main" id="{F4EDEBE8-57EE-4D6D-9C77-0BC9E11AB48C}"/>
              </a:ext>
            </a:extLst>
          </p:cNvPr>
          <p:cNvSpPr/>
          <p:nvPr/>
        </p:nvSpPr>
        <p:spPr>
          <a:xfrm>
            <a:off x="12708626" y="4468745"/>
            <a:ext cx="2217860" cy="629255"/>
          </a:xfrm>
          <a:prstGeom prst="horizontalScroll">
            <a:avLst>
              <a:gd name="adj" fmla="val 16224"/>
            </a:avLst>
          </a:prstGeom>
          <a:solidFill>
            <a:srgbClr val="FFCCFF"/>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1069" b="1" dirty="0">
                <a:solidFill>
                  <a:schemeClr val="tx1"/>
                </a:solidFill>
                <a:latin typeface="Meiryo UI" panose="020B0604030504040204" pitchFamily="50" charset="-128"/>
                <a:ea typeface="Meiryo UI" panose="020B0604030504040204" pitchFamily="50" charset="-128"/>
              </a:rPr>
              <a:t>防災</a:t>
            </a:r>
            <a:r>
              <a:rPr lang="en-US" altLang="ja-JP" sz="1069" b="1" dirty="0">
                <a:solidFill>
                  <a:schemeClr val="tx1"/>
                </a:solidFill>
                <a:latin typeface="Meiryo UI" panose="020B0604030504040204" pitchFamily="50" charset="-128"/>
                <a:ea typeface="Meiryo UI" panose="020B0604030504040204" pitchFamily="50" charset="-128"/>
              </a:rPr>
              <a:t>DX</a:t>
            </a:r>
            <a:r>
              <a:rPr lang="ja-JP" altLang="en-US" sz="1069" b="1" dirty="0">
                <a:solidFill>
                  <a:schemeClr val="tx1"/>
                </a:solidFill>
                <a:latin typeface="Meiryo UI" panose="020B0604030504040204" pitchFamily="50" charset="-128"/>
                <a:ea typeface="Meiryo UI" panose="020B0604030504040204" pitchFamily="50" charset="-128"/>
              </a:rPr>
              <a:t>・新技術の活用検討</a:t>
            </a:r>
          </a:p>
        </p:txBody>
      </p:sp>
      <p:pic>
        <p:nvPicPr>
          <p:cNvPr id="141" name="図 140">
            <a:extLst>
              <a:ext uri="{FF2B5EF4-FFF2-40B4-BE49-F238E27FC236}">
                <a16:creationId xmlns:a16="http://schemas.microsoft.com/office/drawing/2014/main" id="{F3FBBC84-1DA2-404C-B12F-662D68BF63D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15007" y="8339818"/>
            <a:ext cx="918481" cy="1910231"/>
          </a:xfrm>
          <a:prstGeom prst="rect">
            <a:avLst/>
          </a:prstGeom>
        </p:spPr>
      </p:pic>
      <p:sp>
        <p:nvSpPr>
          <p:cNvPr id="142" name="テキスト ボックス 141">
            <a:extLst>
              <a:ext uri="{FF2B5EF4-FFF2-40B4-BE49-F238E27FC236}">
                <a16:creationId xmlns:a16="http://schemas.microsoft.com/office/drawing/2014/main" id="{829D2880-5A72-495C-A9AE-7BAD4CFD2FAC}"/>
              </a:ext>
            </a:extLst>
          </p:cNvPr>
          <p:cNvSpPr txBox="1"/>
          <p:nvPr/>
        </p:nvSpPr>
        <p:spPr>
          <a:xfrm>
            <a:off x="11433490" y="8257617"/>
            <a:ext cx="1784486" cy="276999"/>
          </a:xfrm>
          <a:prstGeom prst="rect">
            <a:avLst/>
          </a:prstGeom>
          <a:noFill/>
        </p:spPr>
        <p:txBody>
          <a:bodyPr wrap="square" rtlCol="0">
            <a:spAutoFit/>
          </a:bodyPr>
          <a:lstStyle/>
          <a:p>
            <a:r>
              <a:rPr lang="ja-JP" altLang="en-US" sz="1200" b="1" dirty="0">
                <a:latin typeface="Meiryo UI" panose="020B0604030504040204" pitchFamily="50" charset="-128"/>
                <a:ea typeface="Meiryo UI" panose="020B0604030504040204" pitchFamily="50" charset="-128"/>
              </a:rPr>
              <a:t>大阪防災アプリの紹介</a:t>
            </a:r>
            <a:endParaRPr lang="en-US" altLang="ja-JP" sz="1200" b="1" dirty="0">
              <a:latin typeface="Meiryo UI" panose="020B0604030504040204" pitchFamily="50" charset="-128"/>
              <a:ea typeface="Meiryo UI" panose="020B0604030504040204" pitchFamily="50" charset="-128"/>
            </a:endParaRPr>
          </a:p>
        </p:txBody>
      </p:sp>
      <p:pic>
        <p:nvPicPr>
          <p:cNvPr id="144" name="図 143">
            <a:extLst>
              <a:ext uri="{FF2B5EF4-FFF2-40B4-BE49-F238E27FC236}">
                <a16:creationId xmlns:a16="http://schemas.microsoft.com/office/drawing/2014/main" id="{873ABF39-DB2E-47BA-B0CD-A52C368CC06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033822" y="9624157"/>
            <a:ext cx="691095" cy="691095"/>
          </a:xfrm>
          <a:prstGeom prst="rect">
            <a:avLst/>
          </a:prstGeom>
        </p:spPr>
      </p:pic>
      <p:sp>
        <p:nvSpPr>
          <p:cNvPr id="103" name="角丸四角形 204">
            <a:extLst>
              <a:ext uri="{FF2B5EF4-FFF2-40B4-BE49-F238E27FC236}">
                <a16:creationId xmlns:a16="http://schemas.microsoft.com/office/drawing/2014/main" id="{B04F0AD5-5D6E-4DD6-A64D-F1349530ADE5}"/>
              </a:ext>
            </a:extLst>
          </p:cNvPr>
          <p:cNvSpPr/>
          <p:nvPr/>
        </p:nvSpPr>
        <p:spPr bwMode="gray">
          <a:xfrm>
            <a:off x="5251277" y="4112356"/>
            <a:ext cx="4946192" cy="6345440"/>
          </a:xfrm>
          <a:prstGeom prst="roundRect">
            <a:avLst>
              <a:gd name="adj" fmla="val 1350"/>
            </a:avLst>
          </a:prstGeom>
          <a:solidFill>
            <a:schemeClr val="bg1"/>
          </a:solidFill>
          <a:ln w="41275">
            <a:solidFill>
              <a:schemeClr val="accent1">
                <a:lumMod val="75000"/>
              </a:schemeClr>
            </a:solidFill>
          </a:ln>
          <a:effectLst>
            <a:softEdge rad="0"/>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274"/>
          </a:p>
        </p:txBody>
      </p:sp>
      <p:sp>
        <p:nvSpPr>
          <p:cNvPr id="117" name="テキスト ボックス 116">
            <a:extLst>
              <a:ext uri="{FF2B5EF4-FFF2-40B4-BE49-F238E27FC236}">
                <a16:creationId xmlns:a16="http://schemas.microsoft.com/office/drawing/2014/main" id="{2A457638-9169-4434-ABAB-C602B515C7B2}"/>
              </a:ext>
            </a:extLst>
          </p:cNvPr>
          <p:cNvSpPr txBox="1"/>
          <p:nvPr/>
        </p:nvSpPr>
        <p:spPr>
          <a:xfrm>
            <a:off x="5750560" y="4158704"/>
            <a:ext cx="4382606" cy="604330"/>
          </a:xfrm>
          <a:prstGeom prst="rect">
            <a:avLst/>
          </a:prstGeom>
          <a:noFill/>
          <a:ln>
            <a:noFill/>
          </a:ln>
        </p:spPr>
        <p:txBody>
          <a:bodyPr wrap="square" lIns="109915" tIns="54958" rIns="54958" bIns="54958" rtlCol="0" anchor="ctr" anchorCtr="0">
            <a:spAutoFit/>
          </a:bodyPr>
          <a:lstStyle/>
          <a:p>
            <a:r>
              <a:rPr lang="ja-JP" altLang="en-US"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 広域緊急交通路等の通行機能確保 </a:t>
            </a:r>
            <a:endParaRPr lang="en-US" altLang="ja-JP"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a:p>
            <a:r>
              <a:rPr lang="ja-JP" altLang="en-US"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　</a:t>
            </a:r>
            <a:r>
              <a:rPr lang="en-US" altLang="ja-JP"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r>
              <a:rPr lang="ja-JP" altLang="en-US"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都市整備部</a:t>
            </a:r>
            <a:r>
              <a:rPr lang="en-US" altLang="ja-JP"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p>
        </p:txBody>
      </p:sp>
      <p:sp>
        <p:nvSpPr>
          <p:cNvPr id="123" name="楕円 122">
            <a:extLst>
              <a:ext uri="{FF2B5EF4-FFF2-40B4-BE49-F238E27FC236}">
                <a16:creationId xmlns:a16="http://schemas.microsoft.com/office/drawing/2014/main" id="{AE2591A0-588E-48B9-B9F9-468D9C3DD564}"/>
              </a:ext>
            </a:extLst>
          </p:cNvPr>
          <p:cNvSpPr/>
          <p:nvPr/>
        </p:nvSpPr>
        <p:spPr>
          <a:xfrm>
            <a:off x="5326953" y="4225010"/>
            <a:ext cx="454660" cy="410758"/>
          </a:xfrm>
          <a:prstGeom prst="ellipse">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lang="en-US" altLang="ja-JP" sz="1603"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46</a:t>
            </a:r>
            <a:endParaRPr lang="ja-JP" altLang="en-US" sz="1603"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130" name="テキスト ボックス 129">
            <a:extLst>
              <a:ext uri="{FF2B5EF4-FFF2-40B4-BE49-F238E27FC236}">
                <a16:creationId xmlns:a16="http://schemas.microsoft.com/office/drawing/2014/main" id="{2B353117-1340-449E-AB4B-16BE242C0C1D}"/>
              </a:ext>
            </a:extLst>
          </p:cNvPr>
          <p:cNvSpPr txBox="1"/>
          <p:nvPr/>
        </p:nvSpPr>
        <p:spPr>
          <a:xfrm>
            <a:off x="5322761" y="4182191"/>
            <a:ext cx="524481" cy="152671"/>
          </a:xfrm>
          <a:prstGeom prst="rect">
            <a:avLst/>
          </a:prstGeom>
          <a:noFill/>
          <a:ln>
            <a:noFill/>
          </a:ln>
        </p:spPr>
        <p:txBody>
          <a:bodyPr wrap="square" lIns="0" tIns="0" rIns="0" bIns="0" rtlCol="0">
            <a:spAutoFit/>
          </a:bodyPr>
          <a:lstStyle/>
          <a:p>
            <a:r>
              <a:rPr lang="ja-JP" altLang="en-US" sz="992" b="1" dirty="0">
                <a:ln w="3175">
                  <a:solidFill>
                    <a:schemeClr val="tx1"/>
                  </a:solidFill>
                </a:ln>
                <a:solidFill>
                  <a:schemeClr val="bg1"/>
                </a:solidFill>
                <a:effectLst>
                  <a:outerShdw blurRad="50800" dist="38100" algn="l" rotWithShape="0">
                    <a:prstClr val="black">
                      <a:alpha val="40000"/>
                    </a:prstClr>
                  </a:outerShdw>
                </a:effectLst>
                <a:latin typeface="Meiryo UI" panose="020B0604030504040204" pitchFamily="50" charset="-128"/>
                <a:ea typeface="Meiryo UI" panose="020B0604030504040204" pitchFamily="50" charset="-128"/>
              </a:rPr>
              <a:t>アクション</a:t>
            </a:r>
          </a:p>
        </p:txBody>
      </p:sp>
      <p:sp>
        <p:nvSpPr>
          <p:cNvPr id="133" name="正方形/長方形 132">
            <a:extLst>
              <a:ext uri="{FF2B5EF4-FFF2-40B4-BE49-F238E27FC236}">
                <a16:creationId xmlns:a16="http://schemas.microsoft.com/office/drawing/2014/main" id="{19FB7B90-2A34-4250-9090-971A4861A3F6}"/>
              </a:ext>
            </a:extLst>
          </p:cNvPr>
          <p:cNvSpPr/>
          <p:nvPr/>
        </p:nvSpPr>
        <p:spPr>
          <a:xfrm>
            <a:off x="5311149" y="5089763"/>
            <a:ext cx="4802477" cy="700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a:lnSpc>
                <a:spcPts val="1374"/>
              </a:lnSpc>
            </a:pPr>
            <a:r>
              <a:rPr lang="ja-JP" altLang="en-US" sz="1069" dirty="0">
                <a:solidFill>
                  <a:schemeClr val="tx1"/>
                </a:solidFill>
                <a:latin typeface="Meiryo UI" panose="020B0604030504040204" pitchFamily="50" charset="-128"/>
                <a:ea typeface="Meiryo UI" panose="020B0604030504040204" pitchFamily="50" charset="-128"/>
              </a:rPr>
              <a:t>➢平成</a:t>
            </a:r>
            <a:r>
              <a:rPr lang="en-US" altLang="ja-JP" sz="1069" dirty="0">
                <a:solidFill>
                  <a:schemeClr val="tx1"/>
                </a:solidFill>
                <a:latin typeface="Meiryo UI" panose="020B0604030504040204" pitchFamily="50" charset="-128"/>
                <a:ea typeface="Meiryo UI" panose="020B0604030504040204" pitchFamily="50" charset="-128"/>
              </a:rPr>
              <a:t>30</a:t>
            </a:r>
            <a:r>
              <a:rPr lang="ja-JP" altLang="en-US" sz="1069" dirty="0">
                <a:solidFill>
                  <a:schemeClr val="tx1"/>
                </a:solidFill>
                <a:latin typeface="Meiryo UI" panose="020B0604030504040204" pitchFamily="50" charset="-128"/>
                <a:ea typeface="Meiryo UI" panose="020B0604030504040204" pitchFamily="50" charset="-128"/>
              </a:rPr>
              <a:t>年台風</a:t>
            </a:r>
            <a:r>
              <a:rPr lang="en-US" altLang="ja-JP" sz="1069" dirty="0">
                <a:solidFill>
                  <a:schemeClr val="tx1"/>
                </a:solidFill>
                <a:latin typeface="Meiryo UI" panose="020B0604030504040204" pitchFamily="50" charset="-128"/>
                <a:ea typeface="Meiryo UI" panose="020B0604030504040204" pitchFamily="50" charset="-128"/>
              </a:rPr>
              <a:t>21</a:t>
            </a:r>
            <a:r>
              <a:rPr lang="ja-JP" altLang="en-US" sz="1069" dirty="0">
                <a:solidFill>
                  <a:schemeClr val="tx1"/>
                </a:solidFill>
                <a:latin typeface="Meiryo UI" panose="020B0604030504040204" pitchFamily="50" charset="-128"/>
                <a:ea typeface="Meiryo UI" panose="020B0604030504040204" pitchFamily="50" charset="-128"/>
              </a:rPr>
              <a:t>号では、暴風により多くの電柱が倒壊し、車両や歩行者が通行できなくなる事態が生じた。災害時の救急活動、物資輸送を円滑に行うためには、救急車両の通行する道路確保が重要となるため、大阪府無電柱化推進計画に基づき、無電柱化の推進に取り組む。</a:t>
            </a:r>
            <a:endParaRPr lang="ja-JP" altLang="en-US" sz="763" dirty="0">
              <a:solidFill>
                <a:schemeClr val="tx1"/>
              </a:solidFill>
              <a:latin typeface="Meiryo UI" panose="020B0604030504040204" pitchFamily="50" charset="-128"/>
              <a:ea typeface="Meiryo UI" panose="020B0604030504040204" pitchFamily="50" charset="-128"/>
            </a:endParaRPr>
          </a:p>
        </p:txBody>
      </p:sp>
      <p:sp>
        <p:nvSpPr>
          <p:cNvPr id="134" name="角丸四角形 155">
            <a:extLst>
              <a:ext uri="{FF2B5EF4-FFF2-40B4-BE49-F238E27FC236}">
                <a16:creationId xmlns:a16="http://schemas.microsoft.com/office/drawing/2014/main" id="{E2A21CDE-F992-464A-9D04-3BAB2F0C8298}"/>
              </a:ext>
            </a:extLst>
          </p:cNvPr>
          <p:cNvSpPr/>
          <p:nvPr/>
        </p:nvSpPr>
        <p:spPr>
          <a:xfrm>
            <a:off x="5401574" y="4823209"/>
            <a:ext cx="1464297" cy="239553"/>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ja-JP" altLang="en-US"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アクションの内容</a:t>
            </a:r>
          </a:p>
        </p:txBody>
      </p:sp>
      <p:sp>
        <p:nvSpPr>
          <p:cNvPr id="135" name="テキスト ボックス 134">
            <a:extLst>
              <a:ext uri="{FF2B5EF4-FFF2-40B4-BE49-F238E27FC236}">
                <a16:creationId xmlns:a16="http://schemas.microsoft.com/office/drawing/2014/main" id="{E863D642-0D91-456D-9F1A-45CD4E93454F}"/>
              </a:ext>
            </a:extLst>
          </p:cNvPr>
          <p:cNvSpPr txBox="1"/>
          <p:nvPr/>
        </p:nvSpPr>
        <p:spPr>
          <a:xfrm>
            <a:off x="5251277" y="4593269"/>
            <a:ext cx="598241" cy="256865"/>
          </a:xfrm>
          <a:prstGeom prst="rect">
            <a:avLst/>
          </a:prstGeom>
          <a:noFill/>
        </p:spPr>
        <p:txBody>
          <a:bodyPr wrap="none" rtlCol="0">
            <a:spAutoFit/>
          </a:bodyPr>
          <a:lstStyle/>
          <a:p>
            <a:r>
              <a:rPr lang="en-US" altLang="ja-JP" sz="1069" b="1" dirty="0">
                <a:latin typeface="Meiryo UI" panose="020B0604030504040204" pitchFamily="50" charset="-128"/>
                <a:ea typeface="Meiryo UI" panose="020B0604030504040204" pitchFamily="50" charset="-128"/>
              </a:rPr>
              <a:t>【</a:t>
            </a:r>
            <a:r>
              <a:rPr lang="ja-JP" altLang="en-US" sz="1069" b="1" dirty="0">
                <a:latin typeface="Meiryo UI" panose="020B0604030504040204" pitchFamily="50" charset="-128"/>
                <a:ea typeface="Meiryo UI" panose="020B0604030504040204" pitchFamily="50" charset="-128"/>
              </a:rPr>
              <a:t>重点</a:t>
            </a:r>
            <a:r>
              <a:rPr lang="en-US" altLang="ja-JP" sz="1069" b="1" dirty="0">
                <a:latin typeface="Meiryo UI" panose="020B0604030504040204" pitchFamily="50" charset="-128"/>
                <a:ea typeface="Meiryo UI" panose="020B0604030504040204" pitchFamily="50" charset="-128"/>
              </a:rPr>
              <a:t>】</a:t>
            </a:r>
            <a:endParaRPr lang="ja-JP" altLang="en-US" sz="1069" b="1" dirty="0">
              <a:latin typeface="Meiryo UI" panose="020B0604030504040204" pitchFamily="50" charset="-128"/>
              <a:ea typeface="Meiryo UI" panose="020B0604030504040204" pitchFamily="50" charset="-128"/>
            </a:endParaRPr>
          </a:p>
        </p:txBody>
      </p:sp>
      <p:sp>
        <p:nvSpPr>
          <p:cNvPr id="145" name="角丸四角形 103">
            <a:extLst>
              <a:ext uri="{FF2B5EF4-FFF2-40B4-BE49-F238E27FC236}">
                <a16:creationId xmlns:a16="http://schemas.microsoft.com/office/drawing/2014/main" id="{79B903D0-100C-4405-A6DD-E46682B6C449}"/>
              </a:ext>
            </a:extLst>
          </p:cNvPr>
          <p:cNvSpPr/>
          <p:nvPr/>
        </p:nvSpPr>
        <p:spPr>
          <a:xfrm>
            <a:off x="5459074" y="5821951"/>
            <a:ext cx="1294177" cy="274585"/>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US" altLang="ja-JP"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R</a:t>
            </a:r>
            <a:r>
              <a:rPr lang="ja-JP" altLang="en-US"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６年度実績</a:t>
            </a:r>
          </a:p>
        </p:txBody>
      </p:sp>
      <p:sp>
        <p:nvSpPr>
          <p:cNvPr id="157" name="正方形/長方形 156">
            <a:extLst>
              <a:ext uri="{FF2B5EF4-FFF2-40B4-BE49-F238E27FC236}">
                <a16:creationId xmlns:a16="http://schemas.microsoft.com/office/drawing/2014/main" id="{1F0D0BF7-0476-47AE-A3EB-66EF09BC581E}"/>
              </a:ext>
            </a:extLst>
          </p:cNvPr>
          <p:cNvSpPr/>
          <p:nvPr/>
        </p:nvSpPr>
        <p:spPr>
          <a:xfrm>
            <a:off x="5300425" y="6140011"/>
            <a:ext cx="4802477" cy="3413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a:lnSpc>
                <a:spcPts val="1374"/>
              </a:lnSpc>
            </a:pPr>
            <a:r>
              <a:rPr lang="ja-JP" altLang="en-US" sz="1069" dirty="0">
                <a:solidFill>
                  <a:schemeClr val="tx1"/>
                </a:solidFill>
                <a:latin typeface="Meiryo UI" panose="020B0604030504040204" pitchFamily="50" charset="-128"/>
                <a:ea typeface="Meiryo UI" panose="020B0604030504040204" pitchFamily="50" charset="-128"/>
              </a:rPr>
              <a:t>➢広域緊急交通路に指定された路線、区間のうち、「大阪府無電柱化推進計画」に基づき、令和６年度までに</a:t>
            </a:r>
            <a:r>
              <a:rPr lang="en-US" altLang="ja-JP" sz="1069" dirty="0">
                <a:solidFill>
                  <a:schemeClr val="tx1"/>
                </a:solidFill>
                <a:latin typeface="Meiryo UI" panose="020B0604030504040204" pitchFamily="50" charset="-128"/>
                <a:ea typeface="Meiryo UI" panose="020B0604030504040204" pitchFamily="50" charset="-128"/>
              </a:rPr>
              <a:t>21.4</a:t>
            </a:r>
            <a:r>
              <a:rPr lang="ja-JP" altLang="en-US" sz="1069" dirty="0">
                <a:solidFill>
                  <a:schemeClr val="tx1"/>
                </a:solidFill>
                <a:latin typeface="Meiryo UI" panose="020B0604030504040204" pitchFamily="50" charset="-128"/>
                <a:ea typeface="Meiryo UI" panose="020B0604030504040204" pitchFamily="50" charset="-128"/>
              </a:rPr>
              <a:t>㎞の区間で無電柱化を実現。</a:t>
            </a:r>
            <a:endParaRPr lang="ja-JP" altLang="en-US" sz="763" dirty="0">
              <a:solidFill>
                <a:schemeClr val="tx1"/>
              </a:solidFill>
              <a:latin typeface="Meiryo UI" panose="020B0604030504040204" pitchFamily="50" charset="-128"/>
              <a:ea typeface="Meiryo UI" panose="020B0604030504040204" pitchFamily="50" charset="-128"/>
            </a:endParaRPr>
          </a:p>
        </p:txBody>
      </p:sp>
      <p:sp>
        <p:nvSpPr>
          <p:cNvPr id="162" name="角丸四角形 132">
            <a:extLst>
              <a:ext uri="{FF2B5EF4-FFF2-40B4-BE49-F238E27FC236}">
                <a16:creationId xmlns:a16="http://schemas.microsoft.com/office/drawing/2014/main" id="{FABB6150-3E78-46F1-AD46-94188747E362}"/>
              </a:ext>
            </a:extLst>
          </p:cNvPr>
          <p:cNvSpPr/>
          <p:nvPr/>
        </p:nvSpPr>
        <p:spPr bwMode="gray">
          <a:xfrm>
            <a:off x="5299635" y="6541562"/>
            <a:ext cx="4803295" cy="1483285"/>
          </a:xfrm>
          <a:prstGeom prst="roundRect">
            <a:avLst>
              <a:gd name="adj" fmla="val 5506"/>
            </a:avLst>
          </a:prstGeom>
          <a:noFill/>
          <a:ln>
            <a:solidFill>
              <a:schemeClr val="accent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54958" tIns="54958" rIns="54958" bIns="54958" rtlCol="0" anchor="t" anchorCtr="0"/>
          <a:lstStyle/>
          <a:p>
            <a:pPr>
              <a:lnSpc>
                <a:spcPts val="3817"/>
              </a:lnSpc>
            </a:pPr>
            <a:endParaRPr lang="en-US" altLang="ja-JP" sz="1832"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r>
              <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endParaRPr lang="ja-JP" altLang="en-US"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290"/>
              </a:lnSpc>
            </a:pPr>
            <a:endParaRPr lang="ja-JP" altLang="en-US"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3359"/>
              </a:lnSpc>
            </a:pPr>
            <a:endParaRPr lang="en-US" altLang="ja-JP" sz="1832"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3359"/>
              </a:lnSpc>
            </a:pPr>
            <a:endParaRPr lang="ja-JP" altLang="ja-JP" sz="1832"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63" name="下矢印 158">
            <a:extLst>
              <a:ext uri="{FF2B5EF4-FFF2-40B4-BE49-F238E27FC236}">
                <a16:creationId xmlns:a16="http://schemas.microsoft.com/office/drawing/2014/main" id="{10D6B55C-15B1-4796-9334-B37FA9508AFD}"/>
              </a:ext>
            </a:extLst>
          </p:cNvPr>
          <p:cNvSpPr/>
          <p:nvPr/>
        </p:nvSpPr>
        <p:spPr>
          <a:xfrm rot="16200000">
            <a:off x="7609317" y="7125074"/>
            <a:ext cx="335684" cy="432300"/>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0" name="テキスト ボックス 169">
            <a:extLst>
              <a:ext uri="{FF2B5EF4-FFF2-40B4-BE49-F238E27FC236}">
                <a16:creationId xmlns:a16="http://schemas.microsoft.com/office/drawing/2014/main" id="{AA89ED0B-609E-486E-94E9-40C39F6D4B92}"/>
              </a:ext>
            </a:extLst>
          </p:cNvPr>
          <p:cNvSpPr txBox="1"/>
          <p:nvPr/>
        </p:nvSpPr>
        <p:spPr>
          <a:xfrm rot="10800000" flipV="1">
            <a:off x="6847347" y="4799373"/>
            <a:ext cx="1409308" cy="253916"/>
          </a:xfrm>
          <a:prstGeom prst="rect">
            <a:avLst/>
          </a:prstGeom>
          <a:noFill/>
        </p:spPr>
        <p:txBody>
          <a:bodyPr wrap="square" rtlCol="0">
            <a:spAutoFit/>
          </a:bodyPr>
          <a:lstStyle/>
          <a:p>
            <a:r>
              <a:rPr lang="ja-JP" altLang="en-US" sz="1050" dirty="0">
                <a:latin typeface="Meiryo UI" panose="020B0604030504040204" pitchFamily="50" charset="-128"/>
                <a:ea typeface="Meiryo UI" panose="020B0604030504040204" pitchFamily="50" charset="-128"/>
              </a:rPr>
              <a:t>＜無電柱化の推進＞</a:t>
            </a:r>
            <a:endParaRPr lang="en-US" altLang="zh-TW" sz="1050" dirty="0">
              <a:latin typeface="Meiryo UI" panose="020B0604030504040204" pitchFamily="50" charset="-128"/>
              <a:ea typeface="Meiryo UI" panose="020B0604030504040204" pitchFamily="50" charset="-128"/>
            </a:endParaRPr>
          </a:p>
        </p:txBody>
      </p:sp>
      <p:sp>
        <p:nvSpPr>
          <p:cNvPr id="171" name="角丸四角形 155">
            <a:extLst>
              <a:ext uri="{FF2B5EF4-FFF2-40B4-BE49-F238E27FC236}">
                <a16:creationId xmlns:a16="http://schemas.microsoft.com/office/drawing/2014/main" id="{E9A366CF-FE1F-4F0B-B632-2C675780F9AB}"/>
              </a:ext>
            </a:extLst>
          </p:cNvPr>
          <p:cNvSpPr/>
          <p:nvPr/>
        </p:nvSpPr>
        <p:spPr>
          <a:xfrm>
            <a:off x="5401574" y="8074800"/>
            <a:ext cx="1464297" cy="239553"/>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ja-JP" altLang="en-US"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アクションの内容</a:t>
            </a:r>
          </a:p>
        </p:txBody>
      </p:sp>
      <p:sp>
        <p:nvSpPr>
          <p:cNvPr id="172" name="テキスト ボックス 171">
            <a:extLst>
              <a:ext uri="{FF2B5EF4-FFF2-40B4-BE49-F238E27FC236}">
                <a16:creationId xmlns:a16="http://schemas.microsoft.com/office/drawing/2014/main" id="{8730D07A-E806-4624-BDA2-76D1EF5212E7}"/>
              </a:ext>
            </a:extLst>
          </p:cNvPr>
          <p:cNvSpPr txBox="1"/>
          <p:nvPr/>
        </p:nvSpPr>
        <p:spPr>
          <a:xfrm rot="10800000" flipV="1">
            <a:off x="6856607" y="8085413"/>
            <a:ext cx="1409308" cy="253916"/>
          </a:xfrm>
          <a:prstGeom prst="rect">
            <a:avLst/>
          </a:prstGeom>
          <a:noFill/>
        </p:spPr>
        <p:txBody>
          <a:bodyPr wrap="square" rtlCol="0">
            <a:spAutoFit/>
          </a:bodyPr>
          <a:lstStyle/>
          <a:p>
            <a:r>
              <a:rPr lang="ja-JP" altLang="en-US" sz="1050" dirty="0">
                <a:latin typeface="Meiryo UI" panose="020B0604030504040204" pitchFamily="50" charset="-128"/>
                <a:ea typeface="Meiryo UI" panose="020B0604030504040204" pitchFamily="50" charset="-128"/>
              </a:rPr>
              <a:t>＜通行機能確保＞</a:t>
            </a:r>
            <a:endParaRPr lang="en-US" altLang="zh-TW" sz="1050" dirty="0">
              <a:latin typeface="Meiryo UI" panose="020B0604030504040204" pitchFamily="50" charset="-128"/>
              <a:ea typeface="Meiryo UI" panose="020B0604030504040204" pitchFamily="50" charset="-128"/>
            </a:endParaRPr>
          </a:p>
        </p:txBody>
      </p:sp>
      <p:sp>
        <p:nvSpPr>
          <p:cNvPr id="173" name="正方形/長方形 172">
            <a:extLst>
              <a:ext uri="{FF2B5EF4-FFF2-40B4-BE49-F238E27FC236}">
                <a16:creationId xmlns:a16="http://schemas.microsoft.com/office/drawing/2014/main" id="{430B030B-9DFD-4937-92B5-1943B521282B}"/>
              </a:ext>
            </a:extLst>
          </p:cNvPr>
          <p:cNvSpPr/>
          <p:nvPr/>
        </p:nvSpPr>
        <p:spPr>
          <a:xfrm>
            <a:off x="5311149" y="8401303"/>
            <a:ext cx="4802477" cy="3413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a:lnSpc>
                <a:spcPts val="1374"/>
              </a:lnSpc>
            </a:pPr>
            <a:r>
              <a:rPr lang="ja-JP" altLang="en-US" sz="1069" dirty="0">
                <a:solidFill>
                  <a:schemeClr val="tx1"/>
                </a:solidFill>
                <a:latin typeface="Meiryo UI" panose="020B0604030504040204" pitchFamily="50" charset="-128"/>
                <a:ea typeface="Meiryo UI" panose="020B0604030504040204" pitchFamily="50" charset="-128"/>
              </a:rPr>
              <a:t>➢防災活動を支える道路ネットワークの整備を行い、災害時における緊急交通路の多重性、代替路の確保や防災拠点アクセス等の向上、府県間連携の強化を図る。</a:t>
            </a:r>
            <a:endParaRPr lang="ja-JP" altLang="en-US" sz="763" dirty="0">
              <a:solidFill>
                <a:schemeClr val="tx1"/>
              </a:solidFill>
              <a:latin typeface="Meiryo UI" panose="020B0604030504040204" pitchFamily="50" charset="-128"/>
              <a:ea typeface="Meiryo UI" panose="020B0604030504040204" pitchFamily="50" charset="-128"/>
            </a:endParaRPr>
          </a:p>
        </p:txBody>
      </p:sp>
      <p:sp>
        <p:nvSpPr>
          <p:cNvPr id="174" name="角丸四角形 103">
            <a:extLst>
              <a:ext uri="{FF2B5EF4-FFF2-40B4-BE49-F238E27FC236}">
                <a16:creationId xmlns:a16="http://schemas.microsoft.com/office/drawing/2014/main" id="{23F06134-66A8-4FCA-8054-85326423FEE6}"/>
              </a:ext>
            </a:extLst>
          </p:cNvPr>
          <p:cNvSpPr/>
          <p:nvPr/>
        </p:nvSpPr>
        <p:spPr>
          <a:xfrm>
            <a:off x="5397903" y="8795542"/>
            <a:ext cx="1294177" cy="274585"/>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US" altLang="ja-JP"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R</a:t>
            </a:r>
            <a:r>
              <a:rPr lang="ja-JP" altLang="en-US"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６年度実績</a:t>
            </a:r>
          </a:p>
        </p:txBody>
      </p:sp>
      <p:sp>
        <p:nvSpPr>
          <p:cNvPr id="175" name="正方形/長方形 174">
            <a:extLst>
              <a:ext uri="{FF2B5EF4-FFF2-40B4-BE49-F238E27FC236}">
                <a16:creationId xmlns:a16="http://schemas.microsoft.com/office/drawing/2014/main" id="{3F966F44-677A-4E00-80F5-33147A606CD3}"/>
              </a:ext>
            </a:extLst>
          </p:cNvPr>
          <p:cNvSpPr/>
          <p:nvPr/>
        </p:nvSpPr>
        <p:spPr>
          <a:xfrm>
            <a:off x="5311149" y="9122991"/>
            <a:ext cx="2331853" cy="14107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a:lnSpc>
                <a:spcPts val="1374"/>
              </a:lnSpc>
            </a:pPr>
            <a:r>
              <a:rPr lang="ja-JP" altLang="en-US" sz="1069" dirty="0">
                <a:solidFill>
                  <a:schemeClr val="tx1"/>
                </a:solidFill>
                <a:latin typeface="Meiryo UI" panose="020B0604030504040204" pitchFamily="50" charset="-128"/>
                <a:ea typeface="Meiryo UI" panose="020B0604030504040204" pitchFamily="50" charset="-128"/>
              </a:rPr>
              <a:t>➢広域緊急交通路等の橋梁の耐震化が</a:t>
            </a:r>
            <a:endParaRPr lang="en-US" altLang="ja-JP" sz="1069" dirty="0">
              <a:solidFill>
                <a:schemeClr val="tx1"/>
              </a:solidFill>
              <a:latin typeface="Meiryo UI" panose="020B0604030504040204" pitchFamily="50" charset="-128"/>
              <a:ea typeface="Meiryo UI" panose="020B0604030504040204" pitchFamily="50" charset="-128"/>
            </a:endParaRPr>
          </a:p>
          <a:p>
            <a:pPr>
              <a:lnSpc>
                <a:spcPts val="1374"/>
              </a:lnSpc>
            </a:pPr>
            <a:r>
              <a:rPr lang="ja-JP" altLang="en-US" sz="1069" dirty="0">
                <a:solidFill>
                  <a:schemeClr val="tx1"/>
                </a:solidFill>
                <a:latin typeface="Meiryo UI" panose="020B0604030504040204" pitchFamily="50" charset="-128"/>
                <a:ea typeface="Meiryo UI" panose="020B0604030504040204" pitchFamily="50" charset="-128"/>
              </a:rPr>
              <a:t>　計画通り完了　　（</a:t>
            </a:r>
            <a:r>
              <a:rPr lang="en-US" altLang="ja-JP" sz="1069" dirty="0">
                <a:solidFill>
                  <a:schemeClr val="tx1"/>
                </a:solidFill>
                <a:latin typeface="Meiryo UI" panose="020B0604030504040204" pitchFamily="50" charset="-128"/>
                <a:ea typeface="Meiryo UI" panose="020B0604030504040204" pitchFamily="50" charset="-128"/>
              </a:rPr>
              <a:t>R6</a:t>
            </a:r>
            <a:r>
              <a:rPr lang="ja-JP" altLang="en-US" sz="1069" dirty="0">
                <a:solidFill>
                  <a:schemeClr val="tx1"/>
                </a:solidFill>
                <a:latin typeface="Meiryo UI" panose="020B0604030504040204" pitchFamily="50" charset="-128"/>
                <a:ea typeface="Meiryo UI" panose="020B0604030504040204" pitchFamily="50" charset="-128"/>
              </a:rPr>
              <a:t>：</a:t>
            </a:r>
            <a:r>
              <a:rPr lang="en-US" altLang="ja-JP" sz="1069" dirty="0">
                <a:solidFill>
                  <a:schemeClr val="tx1"/>
                </a:solidFill>
                <a:latin typeface="Meiryo UI" panose="020B0604030504040204" pitchFamily="50" charset="-128"/>
                <a:ea typeface="Meiryo UI" panose="020B0604030504040204" pitchFamily="50" charset="-128"/>
              </a:rPr>
              <a:t>22</a:t>
            </a:r>
            <a:r>
              <a:rPr lang="ja-JP" altLang="en-US" sz="1069" dirty="0">
                <a:solidFill>
                  <a:schemeClr val="tx1"/>
                </a:solidFill>
                <a:latin typeface="Meiryo UI" panose="020B0604030504040204" pitchFamily="50" charset="-128"/>
                <a:ea typeface="Meiryo UI" panose="020B0604030504040204" pitchFamily="50" charset="-128"/>
              </a:rPr>
              <a:t>橋推進）</a:t>
            </a:r>
            <a:endParaRPr lang="en-US" altLang="ja-JP" sz="1069" dirty="0">
              <a:solidFill>
                <a:schemeClr val="tx1"/>
              </a:solidFill>
              <a:latin typeface="Meiryo UI" panose="020B0604030504040204" pitchFamily="50" charset="-128"/>
              <a:ea typeface="Meiryo UI" panose="020B0604030504040204" pitchFamily="50" charset="-128"/>
            </a:endParaRPr>
          </a:p>
          <a:p>
            <a:pPr>
              <a:lnSpc>
                <a:spcPts val="1374"/>
              </a:lnSpc>
            </a:pPr>
            <a:r>
              <a:rPr lang="ja-JP" altLang="en-US" sz="1069" dirty="0">
                <a:solidFill>
                  <a:schemeClr val="tx1"/>
                </a:solidFill>
                <a:latin typeface="Meiryo UI" panose="020B0604030504040204" pitchFamily="50" charset="-128"/>
                <a:ea typeface="Meiryo UI" panose="020B0604030504040204" pitchFamily="50" charset="-128"/>
              </a:rPr>
              <a:t>　</a:t>
            </a:r>
            <a:r>
              <a:rPr lang="en-US" altLang="ja-JP" sz="1069" dirty="0">
                <a:solidFill>
                  <a:schemeClr val="tx1"/>
                </a:solidFill>
                <a:latin typeface="Meiryo UI" panose="020B0604030504040204" pitchFamily="50" charset="-128"/>
                <a:ea typeface="Meiryo UI" panose="020B0604030504040204" pitchFamily="50" charset="-128"/>
              </a:rPr>
              <a:t>※443</a:t>
            </a:r>
            <a:r>
              <a:rPr lang="ja-JP" altLang="en-US" sz="1069" dirty="0">
                <a:solidFill>
                  <a:schemeClr val="tx1"/>
                </a:solidFill>
                <a:latin typeface="Meiryo UI" panose="020B0604030504040204" pitchFamily="50" charset="-128"/>
                <a:ea typeface="Meiryo UI" panose="020B0604030504040204" pitchFamily="50" charset="-128"/>
              </a:rPr>
              <a:t>橋／</a:t>
            </a:r>
            <a:r>
              <a:rPr lang="en-US" altLang="ja-JP" sz="1069" dirty="0">
                <a:solidFill>
                  <a:schemeClr val="tx1"/>
                </a:solidFill>
                <a:latin typeface="Meiryo UI" panose="020B0604030504040204" pitchFamily="50" charset="-128"/>
                <a:ea typeface="Meiryo UI" panose="020B0604030504040204" pitchFamily="50" charset="-128"/>
              </a:rPr>
              <a:t>443</a:t>
            </a:r>
            <a:r>
              <a:rPr lang="ja-JP" altLang="en-US" sz="1069" dirty="0">
                <a:solidFill>
                  <a:schemeClr val="tx1"/>
                </a:solidFill>
                <a:latin typeface="Meiryo UI" panose="020B0604030504040204" pitchFamily="50" charset="-128"/>
                <a:ea typeface="Meiryo UI" panose="020B0604030504040204" pitchFamily="50" charset="-128"/>
              </a:rPr>
              <a:t>橋</a:t>
            </a:r>
            <a:endParaRPr lang="en-US" altLang="ja-JP" sz="1069" dirty="0">
              <a:solidFill>
                <a:schemeClr val="tx1"/>
              </a:solidFill>
              <a:latin typeface="Meiryo UI" panose="020B0604030504040204" pitchFamily="50" charset="-128"/>
              <a:ea typeface="Meiryo UI" panose="020B0604030504040204" pitchFamily="50" charset="-128"/>
            </a:endParaRPr>
          </a:p>
          <a:p>
            <a:pPr>
              <a:lnSpc>
                <a:spcPts val="1374"/>
              </a:lnSpc>
            </a:pPr>
            <a:r>
              <a:rPr lang="ja-JP" altLang="en-US" sz="1069" dirty="0">
                <a:solidFill>
                  <a:schemeClr val="tx1"/>
                </a:solidFill>
                <a:latin typeface="Meiryo UI" panose="020B0604030504040204" pitchFamily="50" charset="-128"/>
                <a:ea typeface="Meiryo UI" panose="020B0604030504040204" pitchFamily="50" charset="-128"/>
              </a:rPr>
              <a:t>➢防災・減災に資する道路ネットワークの</a:t>
            </a:r>
            <a:endParaRPr lang="en-US" altLang="ja-JP" sz="1069" dirty="0">
              <a:solidFill>
                <a:schemeClr val="tx1"/>
              </a:solidFill>
              <a:latin typeface="Meiryo UI" panose="020B0604030504040204" pitchFamily="50" charset="-128"/>
              <a:ea typeface="Meiryo UI" panose="020B0604030504040204" pitchFamily="50" charset="-128"/>
            </a:endParaRPr>
          </a:p>
          <a:p>
            <a:pPr>
              <a:lnSpc>
                <a:spcPts val="1374"/>
              </a:lnSpc>
            </a:pPr>
            <a:r>
              <a:rPr lang="ja-JP" altLang="en-US" sz="1069" dirty="0">
                <a:solidFill>
                  <a:schemeClr val="tx1"/>
                </a:solidFill>
                <a:latin typeface="Meiryo UI" panose="020B0604030504040204" pitchFamily="50" charset="-128"/>
                <a:ea typeface="Meiryo UI" panose="020B0604030504040204" pitchFamily="50" charset="-128"/>
              </a:rPr>
              <a:t>　 機能強化・整備が計画通り完了　　　　　　　</a:t>
            </a:r>
            <a:endParaRPr lang="en-US" altLang="ja-JP" sz="1069" dirty="0">
              <a:solidFill>
                <a:schemeClr val="tx1"/>
              </a:solidFill>
              <a:latin typeface="Meiryo UI" panose="020B0604030504040204" pitchFamily="50" charset="-128"/>
              <a:ea typeface="Meiryo UI" panose="020B0604030504040204" pitchFamily="50" charset="-128"/>
            </a:endParaRPr>
          </a:p>
          <a:p>
            <a:pPr>
              <a:lnSpc>
                <a:spcPts val="1374"/>
              </a:lnSpc>
            </a:pPr>
            <a:r>
              <a:rPr lang="ja-JP" altLang="en-US" sz="1069" dirty="0">
                <a:solidFill>
                  <a:schemeClr val="tx1"/>
                </a:solidFill>
                <a:latin typeface="Meiryo UI" panose="020B0604030504040204" pitchFamily="50" charset="-128"/>
                <a:ea typeface="Meiryo UI" panose="020B0604030504040204" pitchFamily="50" charset="-128"/>
              </a:rPr>
              <a:t>　　　　　　　　　　　（</a:t>
            </a:r>
            <a:r>
              <a:rPr lang="en-US" altLang="ja-JP" sz="1069" dirty="0">
                <a:solidFill>
                  <a:schemeClr val="tx1"/>
                </a:solidFill>
                <a:latin typeface="Meiryo UI" panose="020B0604030504040204" pitchFamily="50" charset="-128"/>
                <a:ea typeface="Meiryo UI" panose="020B0604030504040204" pitchFamily="50" charset="-128"/>
              </a:rPr>
              <a:t>R6</a:t>
            </a:r>
            <a:r>
              <a:rPr lang="ja-JP" altLang="en-US" sz="1069" dirty="0">
                <a:solidFill>
                  <a:schemeClr val="tx1"/>
                </a:solidFill>
                <a:latin typeface="Meiryo UI" panose="020B0604030504040204" pitchFamily="50" charset="-128"/>
                <a:ea typeface="Meiryo UI" panose="020B0604030504040204" pitchFamily="50" charset="-128"/>
              </a:rPr>
              <a:t>：</a:t>
            </a:r>
            <a:r>
              <a:rPr lang="en-US" altLang="ja-JP" sz="1069" dirty="0">
                <a:solidFill>
                  <a:schemeClr val="tx1"/>
                </a:solidFill>
                <a:latin typeface="Meiryo UI" panose="020B0604030504040204" pitchFamily="50" charset="-128"/>
                <a:ea typeface="Meiryo UI" panose="020B0604030504040204" pitchFamily="50" charset="-128"/>
              </a:rPr>
              <a:t>6.6</a:t>
            </a:r>
            <a:r>
              <a:rPr lang="ja-JP" altLang="en-US" sz="1069" dirty="0">
                <a:solidFill>
                  <a:schemeClr val="tx1"/>
                </a:solidFill>
                <a:latin typeface="Meiryo UI" panose="020B0604030504040204" pitchFamily="50" charset="-128"/>
                <a:ea typeface="Meiryo UI" panose="020B0604030504040204" pitchFamily="50" charset="-128"/>
              </a:rPr>
              <a:t>㎞推進）</a:t>
            </a:r>
            <a:endParaRPr lang="en-US" altLang="ja-JP" sz="1069" dirty="0">
              <a:solidFill>
                <a:schemeClr val="tx1"/>
              </a:solidFill>
              <a:latin typeface="Meiryo UI" panose="020B0604030504040204" pitchFamily="50" charset="-128"/>
              <a:ea typeface="Meiryo UI" panose="020B0604030504040204" pitchFamily="50" charset="-128"/>
            </a:endParaRPr>
          </a:p>
          <a:p>
            <a:pPr>
              <a:lnSpc>
                <a:spcPts val="1374"/>
              </a:lnSpc>
            </a:pPr>
            <a:r>
              <a:rPr lang="ja-JP" altLang="en-US" sz="1069" dirty="0">
                <a:solidFill>
                  <a:schemeClr val="tx1"/>
                </a:solidFill>
                <a:latin typeface="Meiryo UI" panose="020B0604030504040204" pitchFamily="50" charset="-128"/>
                <a:ea typeface="Meiryo UI" panose="020B0604030504040204" pitchFamily="50" charset="-128"/>
              </a:rPr>
              <a:t>　</a:t>
            </a:r>
            <a:r>
              <a:rPr lang="en-US" altLang="ja-JP" sz="1069" dirty="0">
                <a:solidFill>
                  <a:schemeClr val="tx1"/>
                </a:solidFill>
                <a:latin typeface="Meiryo UI" panose="020B0604030504040204" pitchFamily="50" charset="-128"/>
                <a:ea typeface="Meiryo UI" panose="020B0604030504040204" pitchFamily="50" charset="-128"/>
              </a:rPr>
              <a:t>※41.2</a:t>
            </a:r>
            <a:r>
              <a:rPr lang="ja-JP" altLang="en-US" sz="1069" dirty="0">
                <a:solidFill>
                  <a:schemeClr val="tx1"/>
                </a:solidFill>
                <a:latin typeface="Meiryo UI" panose="020B0604030504040204" pitchFamily="50" charset="-128"/>
                <a:ea typeface="Meiryo UI" panose="020B0604030504040204" pitchFamily="50" charset="-128"/>
              </a:rPr>
              <a:t>㎞／</a:t>
            </a:r>
            <a:r>
              <a:rPr lang="en-US" altLang="ja-JP" sz="1069" dirty="0">
                <a:solidFill>
                  <a:schemeClr val="tx1"/>
                </a:solidFill>
                <a:latin typeface="Meiryo UI" panose="020B0604030504040204" pitchFamily="50" charset="-128"/>
                <a:ea typeface="Meiryo UI" panose="020B0604030504040204" pitchFamily="50" charset="-128"/>
              </a:rPr>
              <a:t>42.8</a:t>
            </a:r>
            <a:r>
              <a:rPr lang="ja-JP" altLang="en-US" sz="1069" dirty="0">
                <a:solidFill>
                  <a:schemeClr val="tx1"/>
                </a:solidFill>
                <a:latin typeface="Meiryo UI" panose="020B0604030504040204" pitchFamily="50" charset="-128"/>
                <a:ea typeface="Meiryo UI" panose="020B0604030504040204" pitchFamily="50" charset="-128"/>
              </a:rPr>
              <a:t>㎞</a:t>
            </a:r>
            <a:endParaRPr lang="en-US" altLang="ja-JP" sz="1069" dirty="0">
              <a:solidFill>
                <a:schemeClr val="tx1"/>
              </a:solidFill>
              <a:latin typeface="Meiryo UI" panose="020B0604030504040204" pitchFamily="50" charset="-128"/>
              <a:ea typeface="Meiryo UI" panose="020B0604030504040204" pitchFamily="50" charset="-128"/>
            </a:endParaRPr>
          </a:p>
          <a:p>
            <a:pPr>
              <a:lnSpc>
                <a:spcPts val="1374"/>
              </a:lnSpc>
            </a:pPr>
            <a:endParaRPr lang="ja-JP" altLang="en-US" sz="763" dirty="0">
              <a:solidFill>
                <a:schemeClr val="tx1"/>
              </a:solidFill>
              <a:latin typeface="Meiryo UI" panose="020B0604030504040204" pitchFamily="50" charset="-128"/>
              <a:ea typeface="Meiryo UI" panose="020B0604030504040204" pitchFamily="50" charset="-128"/>
            </a:endParaRPr>
          </a:p>
        </p:txBody>
      </p:sp>
      <p:pic>
        <p:nvPicPr>
          <p:cNvPr id="177" name="図 176">
            <a:extLst>
              <a:ext uri="{FF2B5EF4-FFF2-40B4-BE49-F238E27FC236}">
                <a16:creationId xmlns:a16="http://schemas.microsoft.com/office/drawing/2014/main" id="{0D2195C3-D04F-4DEA-B688-E37310099530}"/>
              </a:ext>
            </a:extLst>
          </p:cNvPr>
          <p:cNvPicPr>
            <a:picLocks noChangeAspect="1"/>
          </p:cNvPicPr>
          <p:nvPr/>
        </p:nvPicPr>
        <p:blipFill>
          <a:blip r:embed="rId9"/>
          <a:stretch>
            <a:fillRect/>
          </a:stretch>
        </p:blipFill>
        <p:spPr>
          <a:xfrm>
            <a:off x="8000044" y="6577430"/>
            <a:ext cx="2039882" cy="1425913"/>
          </a:xfrm>
          <a:prstGeom prst="rect">
            <a:avLst/>
          </a:prstGeom>
          <a:ln w="12700">
            <a:solidFill>
              <a:schemeClr val="tx1"/>
            </a:solidFill>
          </a:ln>
        </p:spPr>
      </p:pic>
      <p:grpSp>
        <p:nvGrpSpPr>
          <p:cNvPr id="178" name="グループ化 177">
            <a:extLst>
              <a:ext uri="{FF2B5EF4-FFF2-40B4-BE49-F238E27FC236}">
                <a16:creationId xmlns:a16="http://schemas.microsoft.com/office/drawing/2014/main" id="{2F298BB3-CBD4-4A8B-828F-A64C9E222E3C}"/>
              </a:ext>
            </a:extLst>
          </p:cNvPr>
          <p:cNvGrpSpPr/>
          <p:nvPr/>
        </p:nvGrpSpPr>
        <p:grpSpPr>
          <a:xfrm>
            <a:off x="5453830" y="6577430"/>
            <a:ext cx="2026083" cy="1418386"/>
            <a:chOff x="5453830" y="6577430"/>
            <a:chExt cx="2026083" cy="1418386"/>
          </a:xfrm>
        </p:grpSpPr>
        <p:pic>
          <p:nvPicPr>
            <p:cNvPr id="179" name="図 178">
              <a:extLst>
                <a:ext uri="{FF2B5EF4-FFF2-40B4-BE49-F238E27FC236}">
                  <a16:creationId xmlns:a16="http://schemas.microsoft.com/office/drawing/2014/main" id="{66B77899-E43C-425D-87D2-2A6903DF6030}"/>
                </a:ext>
              </a:extLst>
            </p:cNvPr>
            <p:cNvPicPr>
              <a:picLocks noChangeAspect="1"/>
            </p:cNvPicPr>
            <p:nvPr/>
          </p:nvPicPr>
          <p:blipFill>
            <a:blip r:embed="rId10"/>
            <a:stretch>
              <a:fillRect/>
            </a:stretch>
          </p:blipFill>
          <p:spPr>
            <a:xfrm>
              <a:off x="5453830" y="6577430"/>
              <a:ext cx="2026083" cy="1418386"/>
            </a:xfrm>
            <a:prstGeom prst="rect">
              <a:avLst/>
            </a:prstGeom>
            <a:ln w="12700">
              <a:solidFill>
                <a:schemeClr val="tx1"/>
              </a:solidFill>
            </a:ln>
          </p:spPr>
        </p:pic>
        <p:sp>
          <p:nvSpPr>
            <p:cNvPr id="180" name="楕円 179">
              <a:extLst>
                <a:ext uri="{FF2B5EF4-FFF2-40B4-BE49-F238E27FC236}">
                  <a16:creationId xmlns:a16="http://schemas.microsoft.com/office/drawing/2014/main" id="{4493FF14-F61B-46EC-B509-644EF20A783B}"/>
                </a:ext>
              </a:extLst>
            </p:cNvPr>
            <p:cNvSpPr/>
            <p:nvPr/>
          </p:nvSpPr>
          <p:spPr>
            <a:xfrm rot="295884">
              <a:off x="5923136" y="6602153"/>
              <a:ext cx="216024" cy="137391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1" name="楕円 180">
              <a:extLst>
                <a:ext uri="{FF2B5EF4-FFF2-40B4-BE49-F238E27FC236}">
                  <a16:creationId xmlns:a16="http://schemas.microsoft.com/office/drawing/2014/main" id="{212A8C68-B922-453F-9D28-11F11D7D890B}"/>
                </a:ext>
              </a:extLst>
            </p:cNvPr>
            <p:cNvSpPr/>
            <p:nvPr/>
          </p:nvSpPr>
          <p:spPr>
            <a:xfrm>
              <a:off x="6963917" y="6608896"/>
              <a:ext cx="165297" cy="137391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 name="テキスト ボックス 181">
              <a:extLst>
                <a:ext uri="{FF2B5EF4-FFF2-40B4-BE49-F238E27FC236}">
                  <a16:creationId xmlns:a16="http://schemas.microsoft.com/office/drawing/2014/main" id="{D21D0049-3129-4865-BD07-189F55B2EAEC}"/>
                </a:ext>
              </a:extLst>
            </p:cNvPr>
            <p:cNvSpPr txBox="1"/>
            <p:nvPr/>
          </p:nvSpPr>
          <p:spPr>
            <a:xfrm>
              <a:off x="6265066" y="7565991"/>
              <a:ext cx="510603" cy="256993"/>
            </a:xfrm>
            <a:prstGeom prst="rect">
              <a:avLst/>
            </a:prstGeom>
            <a:solidFill>
              <a:schemeClr val="bg1"/>
            </a:solidFill>
            <a:ln w="12700">
              <a:solidFill>
                <a:schemeClr val="tx1"/>
              </a:solidFill>
            </a:ln>
          </p:spPr>
          <p:txBody>
            <a:bodyPr wrap="square" rtlCol="0">
              <a:spAutoFit/>
            </a:bodyPr>
            <a:lstStyle/>
            <a:p>
              <a:r>
                <a:rPr kumimoji="1" lang="ja-JP" altLang="en-US" sz="1070" b="1" dirty="0">
                  <a:solidFill>
                    <a:srgbClr val="FF0000"/>
                  </a:solidFill>
                  <a:latin typeface="Meiryo UI" panose="020B0604030504040204" pitchFamily="50" charset="-128"/>
                  <a:ea typeface="Meiryo UI" panose="020B0604030504040204" pitchFamily="50" charset="-128"/>
                </a:rPr>
                <a:t>電柱</a:t>
              </a:r>
            </a:p>
          </p:txBody>
        </p:sp>
      </p:grpSp>
      <p:sp>
        <p:nvSpPr>
          <p:cNvPr id="101" name="角丸四角形 132">
            <a:extLst>
              <a:ext uri="{FF2B5EF4-FFF2-40B4-BE49-F238E27FC236}">
                <a16:creationId xmlns:a16="http://schemas.microsoft.com/office/drawing/2014/main" id="{ED4BE555-6A3F-42B3-9946-D76BC978B448}"/>
              </a:ext>
            </a:extLst>
          </p:cNvPr>
          <p:cNvSpPr/>
          <p:nvPr/>
        </p:nvSpPr>
        <p:spPr bwMode="gray">
          <a:xfrm>
            <a:off x="7650851" y="8903676"/>
            <a:ext cx="2437390" cy="1483285"/>
          </a:xfrm>
          <a:prstGeom prst="roundRect">
            <a:avLst>
              <a:gd name="adj" fmla="val 5506"/>
            </a:avLst>
          </a:prstGeom>
          <a:noFill/>
          <a:ln>
            <a:solidFill>
              <a:schemeClr val="accent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54958" tIns="54958" rIns="54958" bIns="54958" rtlCol="0" anchor="t" anchorCtr="0"/>
          <a:lstStyle/>
          <a:p>
            <a:pPr>
              <a:lnSpc>
                <a:spcPts val="3817"/>
              </a:lnSpc>
            </a:pPr>
            <a:endParaRPr lang="en-US" altLang="ja-JP" sz="1832"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r>
              <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endParaRPr lang="ja-JP" altLang="en-US"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290"/>
              </a:lnSpc>
            </a:pPr>
            <a:endParaRPr lang="ja-JP" altLang="en-US"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3359"/>
              </a:lnSpc>
            </a:pPr>
            <a:endParaRPr lang="en-US" altLang="ja-JP" sz="1832"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3359"/>
              </a:lnSpc>
            </a:pPr>
            <a:endParaRPr lang="ja-JP" altLang="ja-JP" sz="1832"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100" name="図 99">
            <a:extLst>
              <a:ext uri="{FF2B5EF4-FFF2-40B4-BE49-F238E27FC236}">
                <a16:creationId xmlns:a16="http://schemas.microsoft.com/office/drawing/2014/main" id="{2FD78B2D-8D9A-4D2D-B40A-A45EA7A6BEB7}"/>
              </a:ext>
            </a:extLst>
          </p:cNvPr>
          <p:cNvPicPr>
            <a:picLocks noChangeAspect="1"/>
          </p:cNvPicPr>
          <p:nvPr/>
        </p:nvPicPr>
        <p:blipFill>
          <a:blip r:embed="rId11"/>
          <a:stretch>
            <a:fillRect/>
          </a:stretch>
        </p:blipFill>
        <p:spPr>
          <a:xfrm>
            <a:off x="7926857" y="8914456"/>
            <a:ext cx="1975302" cy="1483285"/>
          </a:xfrm>
          <a:prstGeom prst="rect">
            <a:avLst/>
          </a:prstGeom>
        </p:spPr>
      </p:pic>
    </p:spTree>
    <p:extLst>
      <p:ext uri="{BB962C8B-B14F-4D97-AF65-F5344CB8AC3E}">
        <p14:creationId xmlns:p14="http://schemas.microsoft.com/office/powerpoint/2010/main" val="2492414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角丸四角形 126">
            <a:extLst>
              <a:ext uri="{FF2B5EF4-FFF2-40B4-BE49-F238E27FC236}">
                <a16:creationId xmlns:a16="http://schemas.microsoft.com/office/drawing/2014/main" id="{DDE07065-1E1A-4439-96EA-CB3ED9CFAF2F}"/>
              </a:ext>
            </a:extLst>
          </p:cNvPr>
          <p:cNvSpPr/>
          <p:nvPr/>
        </p:nvSpPr>
        <p:spPr bwMode="gray">
          <a:xfrm>
            <a:off x="176218" y="9077632"/>
            <a:ext cx="14844686" cy="1552284"/>
          </a:xfrm>
          <a:prstGeom prst="roundRect">
            <a:avLst>
              <a:gd name="adj" fmla="val 1350"/>
            </a:avLst>
          </a:prstGeom>
          <a:solidFill>
            <a:schemeClr val="bg1"/>
          </a:solidFill>
          <a:ln w="41275">
            <a:solidFill>
              <a:schemeClr val="accent1">
                <a:lumMod val="75000"/>
              </a:schemeClr>
            </a:solidFill>
          </a:ln>
          <a:effectLst>
            <a:softEdge rad="0"/>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274"/>
          </a:p>
        </p:txBody>
      </p:sp>
      <p:sp>
        <p:nvSpPr>
          <p:cNvPr id="170" name="角丸四角形 169"/>
          <p:cNvSpPr/>
          <p:nvPr/>
        </p:nvSpPr>
        <p:spPr bwMode="gray">
          <a:xfrm>
            <a:off x="151343" y="5052247"/>
            <a:ext cx="7348821" cy="3903483"/>
          </a:xfrm>
          <a:prstGeom prst="roundRect">
            <a:avLst>
              <a:gd name="adj" fmla="val 1350"/>
            </a:avLst>
          </a:prstGeom>
          <a:solidFill>
            <a:schemeClr val="bg1"/>
          </a:solidFill>
          <a:ln w="41275">
            <a:solidFill>
              <a:schemeClr val="accent1">
                <a:lumMod val="75000"/>
              </a:schemeClr>
            </a:solidFill>
          </a:ln>
          <a:effectLst>
            <a:softEdge rad="0"/>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4274" dirty="0"/>
              <a:t>　</a:t>
            </a:r>
          </a:p>
        </p:txBody>
      </p:sp>
      <p:sp>
        <p:nvSpPr>
          <p:cNvPr id="147" name="テキスト ボックス 146"/>
          <p:cNvSpPr txBox="1"/>
          <p:nvPr/>
        </p:nvSpPr>
        <p:spPr>
          <a:xfrm>
            <a:off x="693876" y="5199321"/>
            <a:ext cx="6496908" cy="357660"/>
          </a:xfrm>
          <a:prstGeom prst="rect">
            <a:avLst/>
          </a:prstGeom>
          <a:noFill/>
          <a:ln>
            <a:noFill/>
          </a:ln>
        </p:spPr>
        <p:txBody>
          <a:bodyPr wrap="square" lIns="109915" tIns="54958" rIns="54958" bIns="54958" rtlCol="0" anchor="ctr" anchorCtr="0">
            <a:spAutoFit/>
          </a:bodyPr>
          <a:lstStyle/>
          <a:p>
            <a:r>
              <a:rPr lang="ja-JP" altLang="en-US"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避難所の確保と運営体制の確立</a:t>
            </a:r>
            <a:r>
              <a:rPr lang="en-US" altLang="ja-JP"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r>
              <a:rPr lang="ja-JP" altLang="en-US"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危機管理室・健康医療部</a:t>
            </a:r>
            <a:r>
              <a:rPr lang="en-US" altLang="ja-JP"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p>
        </p:txBody>
      </p:sp>
      <p:sp>
        <p:nvSpPr>
          <p:cNvPr id="153" name="楕円 152"/>
          <p:cNvSpPr/>
          <p:nvPr/>
        </p:nvSpPr>
        <p:spPr>
          <a:xfrm>
            <a:off x="257972" y="5166514"/>
            <a:ext cx="413621" cy="410758"/>
          </a:xfrm>
          <a:prstGeom prst="ellipse">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lang="en-US" altLang="ja-JP" sz="1603"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54</a:t>
            </a:r>
            <a:endParaRPr lang="ja-JP" altLang="en-US" sz="1603"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154" name="テキスト ボックス 153"/>
          <p:cNvSpPr txBox="1"/>
          <p:nvPr/>
        </p:nvSpPr>
        <p:spPr>
          <a:xfrm>
            <a:off x="250580" y="5163257"/>
            <a:ext cx="524481" cy="152671"/>
          </a:xfrm>
          <a:prstGeom prst="rect">
            <a:avLst/>
          </a:prstGeom>
          <a:noFill/>
        </p:spPr>
        <p:txBody>
          <a:bodyPr wrap="square" lIns="0" tIns="0" rIns="0" bIns="0" rtlCol="0">
            <a:spAutoFit/>
          </a:bodyPr>
          <a:lstStyle/>
          <a:p>
            <a:r>
              <a:rPr lang="ja-JP" altLang="en-US" sz="992" b="1" dirty="0">
                <a:ln w="3175">
                  <a:solidFill>
                    <a:schemeClr val="tx1"/>
                  </a:solidFill>
                </a:ln>
                <a:solidFill>
                  <a:schemeClr val="bg1"/>
                </a:solidFill>
                <a:effectLst>
                  <a:outerShdw blurRad="50800" dist="38100" algn="l" rotWithShape="0">
                    <a:prstClr val="black">
                      <a:alpha val="40000"/>
                    </a:prstClr>
                  </a:outerShdw>
                </a:effectLst>
                <a:latin typeface="Meiryo UI" panose="020B0604030504040204" pitchFamily="50" charset="-128"/>
                <a:ea typeface="Meiryo UI" panose="020B0604030504040204" pitchFamily="50" charset="-128"/>
              </a:rPr>
              <a:t>アクション</a:t>
            </a:r>
          </a:p>
        </p:txBody>
      </p:sp>
      <p:sp>
        <p:nvSpPr>
          <p:cNvPr id="155" name="正方形/長方形 154"/>
          <p:cNvSpPr/>
          <p:nvPr/>
        </p:nvSpPr>
        <p:spPr bwMode="gray">
          <a:xfrm>
            <a:off x="2061588" y="8578540"/>
            <a:ext cx="2659905" cy="377190"/>
          </a:xfrm>
          <a:prstGeom prst="rect">
            <a:avLst/>
          </a:prstGeom>
          <a:noFill/>
          <a:ln w="6350">
            <a:noFill/>
          </a:ln>
          <a:effectLst/>
        </p:spPr>
        <p:txBody>
          <a:bodyPr rot="0" spcFirstLastPara="0" vertOverflow="overflow" horzOverflow="overflow" vert="horz" wrap="square" lIns="54958" tIns="82437" rIns="54958" bIns="27479" numCol="1" spcCol="0" rtlCol="0" fromWordArt="0" anchor="ctr" anchorCtr="0" forceAA="0" compatLnSpc="1">
            <a:prstTxWarp prst="textNoShape">
              <a:avLst/>
            </a:prstTxWarp>
            <a:noAutofit/>
          </a:bodyPr>
          <a:lstStyle/>
          <a:p>
            <a:pPr algn="ctr"/>
            <a:endParaRPr lang="ja-JP" altLang="en-US" sz="916" b="1" dirty="0">
              <a:latin typeface="UD デジタル 教科書体 N-B" panose="02020700000000000000" pitchFamily="17" charset="-128"/>
              <a:ea typeface="UD デジタル 教科書体 N-B" panose="02020700000000000000" pitchFamily="17" charset="-128"/>
            </a:endParaRPr>
          </a:p>
        </p:txBody>
      </p:sp>
      <p:sp>
        <p:nvSpPr>
          <p:cNvPr id="158" name="正方形/長方形 157"/>
          <p:cNvSpPr/>
          <p:nvPr/>
        </p:nvSpPr>
        <p:spPr bwMode="gray">
          <a:xfrm>
            <a:off x="1795021" y="9775171"/>
            <a:ext cx="1868281" cy="377190"/>
          </a:xfrm>
          <a:prstGeom prst="rect">
            <a:avLst/>
          </a:prstGeom>
          <a:noFill/>
          <a:ln w="6350">
            <a:noFill/>
          </a:ln>
          <a:effectLst/>
        </p:spPr>
        <p:txBody>
          <a:bodyPr rot="0" spcFirstLastPara="0" vertOverflow="overflow" horzOverflow="overflow" vert="horz" wrap="square" lIns="54958" tIns="82437" rIns="54958" bIns="27479" numCol="1" spcCol="0" rtlCol="0" fromWordArt="0" anchor="ctr" anchorCtr="0" forceAA="0" compatLnSpc="1">
            <a:prstTxWarp prst="textNoShape">
              <a:avLst/>
            </a:prstTxWarp>
            <a:noAutofit/>
          </a:bodyPr>
          <a:lstStyle/>
          <a:p>
            <a:pPr algn="ctr"/>
            <a:endParaRPr lang="ja-JP" altLang="en-US" sz="916" b="1" dirty="0">
              <a:latin typeface="UD デジタル 教科書体 N-B" panose="02020700000000000000" pitchFamily="17" charset="-128"/>
              <a:ea typeface="UD デジタル 教科書体 N-B" panose="02020700000000000000" pitchFamily="17" charset="-128"/>
            </a:endParaRPr>
          </a:p>
        </p:txBody>
      </p:sp>
      <p:sp>
        <p:nvSpPr>
          <p:cNvPr id="173" name="角丸四角形 172"/>
          <p:cNvSpPr/>
          <p:nvPr/>
        </p:nvSpPr>
        <p:spPr>
          <a:xfrm>
            <a:off x="211895" y="5816751"/>
            <a:ext cx="1322743" cy="264614"/>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ja-JP" altLang="en-US"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アクションの内容</a:t>
            </a:r>
          </a:p>
        </p:txBody>
      </p:sp>
      <p:sp>
        <p:nvSpPr>
          <p:cNvPr id="181" name="正方形/長方形 180"/>
          <p:cNvSpPr/>
          <p:nvPr/>
        </p:nvSpPr>
        <p:spPr>
          <a:xfrm>
            <a:off x="292018" y="6139375"/>
            <a:ext cx="4194204" cy="748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109915" indent="-109915">
              <a:lnSpc>
                <a:spcPts val="1527"/>
              </a:lnSpc>
              <a:buFont typeface="Wingdings" panose="05000000000000000000" pitchFamily="2" charset="2"/>
              <a:buChar char="Ø"/>
            </a:pPr>
            <a:r>
              <a:rPr lang="ja-JP" altLang="en-US" sz="1069"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スムーズな避難誘導や避難者の</a:t>
            </a:r>
            <a:r>
              <a:rPr lang="en-US" altLang="ja-JP" sz="1069"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QOL</a:t>
            </a:r>
            <a:r>
              <a:rPr lang="ja-JP" altLang="en-US" sz="1069"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寝る、食べる、トイレ）確保等に向け、避難所運営マニュアル作成指針を各市町村に提示。今後、各市町村において同指針を参考に地域の実情に即した「避難所運用マニュアル」が早期に策定されるよう働きかける。</a:t>
            </a:r>
            <a:endParaRPr lang="en-US" altLang="ja-JP" sz="1069"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03" name="角丸四角形 202"/>
          <p:cNvSpPr/>
          <p:nvPr/>
        </p:nvSpPr>
        <p:spPr>
          <a:xfrm>
            <a:off x="176218" y="6921131"/>
            <a:ext cx="1294177" cy="274585"/>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US" altLang="ja-JP"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R</a:t>
            </a:r>
            <a:r>
              <a:rPr lang="ja-JP" altLang="en-US"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６年度実績</a:t>
            </a:r>
          </a:p>
        </p:txBody>
      </p:sp>
      <p:sp>
        <p:nvSpPr>
          <p:cNvPr id="79" name="角丸四角形 78"/>
          <p:cNvSpPr/>
          <p:nvPr/>
        </p:nvSpPr>
        <p:spPr bwMode="gray">
          <a:xfrm>
            <a:off x="146138" y="479951"/>
            <a:ext cx="7335345" cy="4513310"/>
          </a:xfrm>
          <a:prstGeom prst="roundRect">
            <a:avLst>
              <a:gd name="adj" fmla="val 1350"/>
            </a:avLst>
          </a:prstGeom>
          <a:solidFill>
            <a:schemeClr val="bg1"/>
          </a:solidFill>
          <a:ln w="41275">
            <a:solidFill>
              <a:schemeClr val="accent1">
                <a:lumMod val="75000"/>
              </a:schemeClr>
            </a:solidFill>
          </a:ln>
          <a:effectLst>
            <a:softEdge rad="0"/>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274" dirty="0"/>
          </a:p>
        </p:txBody>
      </p:sp>
      <p:sp>
        <p:nvSpPr>
          <p:cNvPr id="75" name="正方形/長方形 74">
            <a:extLst>
              <a:ext uri="{FF2B5EF4-FFF2-40B4-BE49-F238E27FC236}">
                <a16:creationId xmlns:a16="http://schemas.microsoft.com/office/drawing/2014/main" id="{C7CE1E41-293D-4D8E-ACC0-39692D180CA2}"/>
              </a:ext>
            </a:extLst>
          </p:cNvPr>
          <p:cNvSpPr/>
          <p:nvPr/>
        </p:nvSpPr>
        <p:spPr>
          <a:xfrm>
            <a:off x="-1" y="64425"/>
            <a:ext cx="15122525" cy="334560"/>
          </a:xfrm>
          <a:prstGeom prst="rect">
            <a:avLst/>
          </a:prstGeom>
          <a:solidFill>
            <a:schemeClr val="accent1">
              <a:lumMod val="75000"/>
            </a:schemeClr>
          </a:solidFill>
          <a:ln/>
          <a:effectLst/>
        </p:spPr>
        <p:style>
          <a:lnRef idx="0">
            <a:schemeClr val="dk1"/>
          </a:lnRef>
          <a:fillRef idx="3">
            <a:schemeClr val="dk1"/>
          </a:fillRef>
          <a:effectRef idx="3">
            <a:schemeClr val="dk1"/>
          </a:effectRef>
          <a:fontRef idx="minor">
            <a:schemeClr val="lt1"/>
          </a:fontRef>
        </p:style>
        <p:txBody>
          <a:bodyPr rot="0" spcFirstLastPara="0" vertOverflow="overflow" horzOverflow="overflow" vert="horz" wrap="square" lIns="54958" tIns="54958" rIns="54958" bIns="54958" numCol="1" spcCol="0" rtlCol="0" fromWordArt="0" anchor="ctr" anchorCtr="0" forceAA="0" compatLnSpc="1">
            <a:prstTxWarp prst="textNoShape">
              <a:avLst/>
            </a:prstTxWarp>
            <a:noAutofit/>
          </a:bodyPr>
          <a:lstStyle/>
          <a:p>
            <a:pPr algn="ctr"/>
            <a:r>
              <a:rPr lang="ja-JP" altLang="en-US" sz="2366"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主なアクションの進捗状況</a:t>
            </a:r>
          </a:p>
        </p:txBody>
      </p:sp>
      <p:sp>
        <p:nvSpPr>
          <p:cNvPr id="119" name="テキスト ボックス 118">
            <a:extLst>
              <a:ext uri="{FF2B5EF4-FFF2-40B4-BE49-F238E27FC236}">
                <a16:creationId xmlns:a16="http://schemas.microsoft.com/office/drawing/2014/main" id="{8CF1E1AE-4C0F-4BD4-BC24-3A4B39C1FB72}"/>
              </a:ext>
            </a:extLst>
          </p:cNvPr>
          <p:cNvSpPr txBox="1"/>
          <p:nvPr/>
        </p:nvSpPr>
        <p:spPr>
          <a:xfrm>
            <a:off x="176218" y="5600297"/>
            <a:ext cx="598241" cy="256865"/>
          </a:xfrm>
          <a:prstGeom prst="rect">
            <a:avLst/>
          </a:prstGeom>
          <a:noFill/>
        </p:spPr>
        <p:txBody>
          <a:bodyPr wrap="none" rtlCol="0">
            <a:spAutoFit/>
          </a:bodyPr>
          <a:lstStyle/>
          <a:p>
            <a:r>
              <a:rPr lang="en-US" altLang="ja-JP" sz="1069" b="1" dirty="0">
                <a:latin typeface="Meiryo UI" panose="020B0604030504040204" pitchFamily="50" charset="-128"/>
                <a:ea typeface="Meiryo UI" panose="020B0604030504040204" pitchFamily="50" charset="-128"/>
              </a:rPr>
              <a:t>【</a:t>
            </a:r>
            <a:r>
              <a:rPr lang="ja-JP" altLang="en-US" sz="1069" b="1" dirty="0">
                <a:latin typeface="Meiryo UI" panose="020B0604030504040204" pitchFamily="50" charset="-128"/>
                <a:ea typeface="Meiryo UI" panose="020B0604030504040204" pitchFamily="50" charset="-128"/>
              </a:rPr>
              <a:t>重点</a:t>
            </a:r>
            <a:r>
              <a:rPr lang="en-US" altLang="ja-JP" sz="1069" b="1" dirty="0">
                <a:latin typeface="Meiryo UI" panose="020B0604030504040204" pitchFamily="50" charset="-128"/>
                <a:ea typeface="Meiryo UI" panose="020B0604030504040204" pitchFamily="50" charset="-128"/>
              </a:rPr>
              <a:t>】</a:t>
            </a:r>
            <a:endParaRPr lang="ja-JP" altLang="en-US" sz="1069" b="1" dirty="0">
              <a:latin typeface="Meiryo UI" panose="020B0604030504040204" pitchFamily="50" charset="-128"/>
              <a:ea typeface="Meiryo UI" panose="020B0604030504040204" pitchFamily="50" charset="-128"/>
            </a:endParaRPr>
          </a:p>
        </p:txBody>
      </p:sp>
      <p:sp>
        <p:nvSpPr>
          <p:cNvPr id="121" name="角丸四角形 132">
            <a:extLst>
              <a:ext uri="{FF2B5EF4-FFF2-40B4-BE49-F238E27FC236}">
                <a16:creationId xmlns:a16="http://schemas.microsoft.com/office/drawing/2014/main" id="{C090A854-79ED-4FD0-8B62-74F25A8CDC96}"/>
              </a:ext>
            </a:extLst>
          </p:cNvPr>
          <p:cNvSpPr/>
          <p:nvPr/>
        </p:nvSpPr>
        <p:spPr bwMode="gray">
          <a:xfrm>
            <a:off x="4703583" y="5575163"/>
            <a:ext cx="2652441" cy="3287437"/>
          </a:xfrm>
          <a:prstGeom prst="roundRect">
            <a:avLst>
              <a:gd name="adj" fmla="val 5506"/>
            </a:avLst>
          </a:prstGeom>
          <a:noFill/>
          <a:ln>
            <a:solidFill>
              <a:schemeClr val="accent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54958" tIns="54958" rIns="54958" bIns="54958" rtlCol="0" anchor="t" anchorCtr="0"/>
          <a:lstStyle/>
          <a:p>
            <a:pPr>
              <a:lnSpc>
                <a:spcPts val="3817"/>
              </a:lnSpc>
            </a:pPr>
            <a:endParaRPr lang="en-US" altLang="ja-JP" sz="1832"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r>
              <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endParaRPr lang="ja-JP" altLang="en-US"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290"/>
              </a:lnSpc>
            </a:pPr>
            <a:endParaRPr lang="ja-JP" altLang="en-US"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3359"/>
              </a:lnSpc>
            </a:pPr>
            <a:endParaRPr lang="en-US" altLang="ja-JP" sz="1832"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3359"/>
              </a:lnSpc>
            </a:pPr>
            <a:endParaRPr lang="ja-JP" altLang="ja-JP" sz="1832"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71" name="楕円 170">
            <a:extLst>
              <a:ext uri="{FF2B5EF4-FFF2-40B4-BE49-F238E27FC236}">
                <a16:creationId xmlns:a16="http://schemas.microsoft.com/office/drawing/2014/main" id="{DE2EA6AA-248E-4796-8A13-8F4E27700074}"/>
              </a:ext>
            </a:extLst>
          </p:cNvPr>
          <p:cNvSpPr/>
          <p:nvPr/>
        </p:nvSpPr>
        <p:spPr>
          <a:xfrm>
            <a:off x="260301" y="9158597"/>
            <a:ext cx="413621" cy="410758"/>
          </a:xfrm>
          <a:prstGeom prst="ellipse">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lang="en-US" altLang="ja-JP" sz="1603"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77</a:t>
            </a:r>
            <a:endParaRPr lang="ja-JP" altLang="en-US" sz="1603"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172" name="テキスト ボックス 171">
            <a:extLst>
              <a:ext uri="{FF2B5EF4-FFF2-40B4-BE49-F238E27FC236}">
                <a16:creationId xmlns:a16="http://schemas.microsoft.com/office/drawing/2014/main" id="{26656919-FC6B-4B69-8DDF-F27039DE93BA}"/>
              </a:ext>
            </a:extLst>
          </p:cNvPr>
          <p:cNvSpPr txBox="1"/>
          <p:nvPr/>
        </p:nvSpPr>
        <p:spPr>
          <a:xfrm>
            <a:off x="249978" y="9098458"/>
            <a:ext cx="524481" cy="152671"/>
          </a:xfrm>
          <a:prstGeom prst="rect">
            <a:avLst/>
          </a:prstGeom>
          <a:noFill/>
        </p:spPr>
        <p:txBody>
          <a:bodyPr wrap="square" lIns="0" tIns="0" rIns="0" bIns="0" rtlCol="0">
            <a:spAutoFit/>
          </a:bodyPr>
          <a:lstStyle/>
          <a:p>
            <a:r>
              <a:rPr lang="ja-JP" altLang="en-US" sz="992" b="1" dirty="0">
                <a:ln w="3175">
                  <a:solidFill>
                    <a:schemeClr val="tx1"/>
                  </a:solidFill>
                </a:ln>
                <a:solidFill>
                  <a:schemeClr val="bg1"/>
                </a:solidFill>
                <a:effectLst>
                  <a:outerShdw blurRad="50800" dist="38100" algn="l" rotWithShape="0">
                    <a:prstClr val="black">
                      <a:alpha val="40000"/>
                    </a:prstClr>
                  </a:outerShdw>
                </a:effectLst>
                <a:latin typeface="Meiryo UI" panose="020B0604030504040204" pitchFamily="50" charset="-128"/>
                <a:ea typeface="Meiryo UI" panose="020B0604030504040204" pitchFamily="50" charset="-128"/>
              </a:rPr>
              <a:t>アクション</a:t>
            </a:r>
          </a:p>
        </p:txBody>
      </p:sp>
      <p:sp>
        <p:nvSpPr>
          <p:cNvPr id="174" name="テキスト ボックス 173">
            <a:extLst>
              <a:ext uri="{FF2B5EF4-FFF2-40B4-BE49-F238E27FC236}">
                <a16:creationId xmlns:a16="http://schemas.microsoft.com/office/drawing/2014/main" id="{7E1C518D-53E6-40CD-8111-6454F92FB964}"/>
              </a:ext>
            </a:extLst>
          </p:cNvPr>
          <p:cNvSpPr txBox="1"/>
          <p:nvPr/>
        </p:nvSpPr>
        <p:spPr>
          <a:xfrm>
            <a:off x="187883" y="9549314"/>
            <a:ext cx="598241" cy="256865"/>
          </a:xfrm>
          <a:prstGeom prst="rect">
            <a:avLst/>
          </a:prstGeom>
          <a:noFill/>
        </p:spPr>
        <p:txBody>
          <a:bodyPr wrap="square" rtlCol="0">
            <a:spAutoFit/>
          </a:bodyPr>
          <a:lstStyle/>
          <a:p>
            <a:r>
              <a:rPr lang="en-US" altLang="ja-JP" sz="1069" b="1" dirty="0">
                <a:latin typeface="Meiryo UI" panose="020B0604030504040204" pitchFamily="50" charset="-128"/>
                <a:ea typeface="Meiryo UI" panose="020B0604030504040204" pitchFamily="50" charset="-128"/>
              </a:rPr>
              <a:t>【</a:t>
            </a:r>
            <a:r>
              <a:rPr lang="ja-JP" altLang="en-US" sz="1069" b="1" dirty="0">
                <a:latin typeface="Meiryo UI" panose="020B0604030504040204" pitchFamily="50" charset="-128"/>
                <a:ea typeface="Meiryo UI" panose="020B0604030504040204" pitchFamily="50" charset="-128"/>
              </a:rPr>
              <a:t>重点</a:t>
            </a:r>
            <a:r>
              <a:rPr lang="en-US" altLang="ja-JP" sz="1069" b="1" dirty="0">
                <a:latin typeface="Meiryo UI" panose="020B0604030504040204" pitchFamily="50" charset="-128"/>
                <a:ea typeface="Meiryo UI" panose="020B0604030504040204" pitchFamily="50" charset="-128"/>
              </a:rPr>
              <a:t>】</a:t>
            </a:r>
            <a:endParaRPr lang="ja-JP" altLang="en-US" sz="1069" b="1" dirty="0">
              <a:latin typeface="Meiryo UI" panose="020B0604030504040204" pitchFamily="50" charset="-128"/>
              <a:ea typeface="Meiryo UI" panose="020B0604030504040204" pitchFamily="50" charset="-128"/>
            </a:endParaRPr>
          </a:p>
        </p:txBody>
      </p:sp>
      <p:sp>
        <p:nvSpPr>
          <p:cNvPr id="175" name="テキスト ボックス 174">
            <a:extLst>
              <a:ext uri="{FF2B5EF4-FFF2-40B4-BE49-F238E27FC236}">
                <a16:creationId xmlns:a16="http://schemas.microsoft.com/office/drawing/2014/main" id="{EF92341B-AA38-412F-97D2-E30A390A52AD}"/>
              </a:ext>
            </a:extLst>
          </p:cNvPr>
          <p:cNvSpPr txBox="1"/>
          <p:nvPr/>
        </p:nvSpPr>
        <p:spPr>
          <a:xfrm>
            <a:off x="758005" y="9125217"/>
            <a:ext cx="6496908" cy="357660"/>
          </a:xfrm>
          <a:prstGeom prst="rect">
            <a:avLst/>
          </a:prstGeom>
          <a:noFill/>
          <a:ln>
            <a:noFill/>
          </a:ln>
        </p:spPr>
        <p:txBody>
          <a:bodyPr wrap="square" lIns="109915" tIns="54958" rIns="54958" bIns="54958" rtlCol="0" anchor="ctr" anchorCtr="0">
            <a:spAutoFit/>
          </a:bodyPr>
          <a:lstStyle/>
          <a:p>
            <a:r>
              <a:rPr lang="ja-JP" altLang="en-US"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応急仮設住宅の早期供給体制の整備</a:t>
            </a:r>
            <a:r>
              <a:rPr lang="en-US" altLang="ja-JP"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r>
              <a:rPr lang="ja-JP" altLang="en-US"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危機管理室・都市整備部</a:t>
            </a:r>
            <a:r>
              <a:rPr lang="en-US" altLang="ja-JP"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p>
        </p:txBody>
      </p:sp>
      <p:sp>
        <p:nvSpPr>
          <p:cNvPr id="176" name="角丸四角形 172">
            <a:extLst>
              <a:ext uri="{FF2B5EF4-FFF2-40B4-BE49-F238E27FC236}">
                <a16:creationId xmlns:a16="http://schemas.microsoft.com/office/drawing/2014/main" id="{C151EA1E-7C55-4D34-9A7B-054093427DFA}"/>
              </a:ext>
            </a:extLst>
          </p:cNvPr>
          <p:cNvSpPr/>
          <p:nvPr/>
        </p:nvSpPr>
        <p:spPr>
          <a:xfrm>
            <a:off x="809023" y="9521341"/>
            <a:ext cx="1322743" cy="264614"/>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ja-JP" altLang="en-US"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アクションの内容</a:t>
            </a:r>
          </a:p>
        </p:txBody>
      </p:sp>
      <p:sp>
        <p:nvSpPr>
          <p:cNvPr id="177" name="正方形/長方形 176">
            <a:extLst>
              <a:ext uri="{FF2B5EF4-FFF2-40B4-BE49-F238E27FC236}">
                <a16:creationId xmlns:a16="http://schemas.microsoft.com/office/drawing/2014/main" id="{2283CB23-5BB1-4F97-AAFB-4BB0745BDD58}"/>
              </a:ext>
            </a:extLst>
          </p:cNvPr>
          <p:cNvSpPr/>
          <p:nvPr/>
        </p:nvSpPr>
        <p:spPr>
          <a:xfrm>
            <a:off x="319352" y="9871055"/>
            <a:ext cx="7245956" cy="5561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109915" indent="-109915">
              <a:lnSpc>
                <a:spcPts val="1527"/>
              </a:lnSpc>
              <a:buFont typeface="Wingdings" panose="05000000000000000000" pitchFamily="2" charset="2"/>
              <a:buChar char="Ø"/>
            </a:pPr>
            <a:r>
              <a:rPr lang="ja-JP" altLang="en-US" sz="1069"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被災者が恒久住宅に移行するまでに必要と見込まれる応急仮設住宅について、「建設型仮設住宅」として市町村と連携した建設候補地の確保を行うとともに、民間団体との連携強化により、民間住宅の借り上げ等による「借上型仮設住宅」も行うことで、速やかな</a:t>
            </a:r>
            <a:endParaRPr lang="en-US" altLang="ja-JP" sz="1069"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1527"/>
              </a:lnSpc>
            </a:pPr>
            <a:r>
              <a:rPr lang="ja-JP" altLang="en-US" sz="1069"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仮設住宅確保に向けた体制整備を行う。</a:t>
            </a:r>
            <a:endParaRPr lang="en-US" altLang="ja-JP" sz="1069"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78" name="角丸四角形 307">
            <a:extLst>
              <a:ext uri="{FF2B5EF4-FFF2-40B4-BE49-F238E27FC236}">
                <a16:creationId xmlns:a16="http://schemas.microsoft.com/office/drawing/2014/main" id="{C24B7FA9-8830-45C4-9D02-2BF8D0E03AB5}"/>
              </a:ext>
            </a:extLst>
          </p:cNvPr>
          <p:cNvSpPr/>
          <p:nvPr/>
        </p:nvSpPr>
        <p:spPr>
          <a:xfrm>
            <a:off x="7661358" y="9126553"/>
            <a:ext cx="1294177" cy="274585"/>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US" altLang="ja-JP"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R</a:t>
            </a:r>
            <a:r>
              <a:rPr lang="ja-JP" altLang="en-US"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６年度実績</a:t>
            </a:r>
          </a:p>
        </p:txBody>
      </p:sp>
      <p:sp>
        <p:nvSpPr>
          <p:cNvPr id="179" name="正方形/長方形 178">
            <a:extLst>
              <a:ext uri="{FF2B5EF4-FFF2-40B4-BE49-F238E27FC236}">
                <a16:creationId xmlns:a16="http://schemas.microsoft.com/office/drawing/2014/main" id="{38D1A758-B154-4527-BF83-EEAF3C9E3343}"/>
              </a:ext>
            </a:extLst>
          </p:cNvPr>
          <p:cNvSpPr/>
          <p:nvPr/>
        </p:nvSpPr>
        <p:spPr>
          <a:xfrm>
            <a:off x="7698789" y="9429950"/>
            <a:ext cx="6776721" cy="3638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109915" indent="-109915">
              <a:lnSpc>
                <a:spcPts val="1527"/>
              </a:lnSpc>
              <a:buFont typeface="Wingdings" panose="05000000000000000000" pitchFamily="2" charset="2"/>
              <a:buChar char="Ø"/>
            </a:pPr>
            <a:r>
              <a:rPr lang="ja-JP" altLang="en-US" sz="1069"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現地確認チェックリストを用いた現地確認訓練を実施。</a:t>
            </a:r>
            <a:endParaRPr lang="en-US" altLang="ja-JP" sz="1069"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109915" indent="-109915">
              <a:lnSpc>
                <a:spcPts val="1527"/>
              </a:lnSpc>
              <a:buFont typeface="Wingdings" panose="05000000000000000000" pitchFamily="2" charset="2"/>
              <a:buChar char="Ø"/>
            </a:pPr>
            <a:r>
              <a:rPr lang="ja-JP" altLang="en-US" sz="1069"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大阪府地震・津波災害対策訓練において、協定締結団体および府内</a:t>
            </a:r>
            <a:r>
              <a:rPr lang="en-US" altLang="ja-JP" sz="1069"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43</a:t>
            </a:r>
            <a:r>
              <a:rPr lang="ja-JP" altLang="en-US" sz="1069"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市町村と連携した情報伝達訓練を実施。</a:t>
            </a:r>
          </a:p>
        </p:txBody>
      </p:sp>
      <p:grpSp>
        <p:nvGrpSpPr>
          <p:cNvPr id="180" name="グループ化 179">
            <a:extLst>
              <a:ext uri="{FF2B5EF4-FFF2-40B4-BE49-F238E27FC236}">
                <a16:creationId xmlns:a16="http://schemas.microsoft.com/office/drawing/2014/main" id="{121E18D4-3128-4C6A-94BC-42E8A0FF4A15}"/>
              </a:ext>
            </a:extLst>
          </p:cNvPr>
          <p:cNvGrpSpPr/>
          <p:nvPr/>
        </p:nvGrpSpPr>
        <p:grpSpPr>
          <a:xfrm>
            <a:off x="7662774" y="9893282"/>
            <a:ext cx="7284354" cy="642215"/>
            <a:chOff x="7592987" y="9783731"/>
            <a:chExt cx="7333785" cy="719312"/>
          </a:xfrm>
          <a:solidFill>
            <a:schemeClr val="accent6">
              <a:lumMod val="20000"/>
              <a:lumOff val="80000"/>
            </a:schemeClr>
          </a:solidFill>
        </p:grpSpPr>
        <p:sp>
          <p:nvSpPr>
            <p:cNvPr id="182" name="四角形: 角を丸くする 181">
              <a:extLst>
                <a:ext uri="{FF2B5EF4-FFF2-40B4-BE49-F238E27FC236}">
                  <a16:creationId xmlns:a16="http://schemas.microsoft.com/office/drawing/2014/main" id="{364ACF83-D7DF-47B6-9CCB-9C95CD742AA4}"/>
                </a:ext>
              </a:extLst>
            </p:cNvPr>
            <p:cNvSpPr/>
            <p:nvPr/>
          </p:nvSpPr>
          <p:spPr>
            <a:xfrm>
              <a:off x="7592987" y="9783731"/>
              <a:ext cx="7333785" cy="719312"/>
            </a:xfrm>
            <a:prstGeom prst="roundRect">
              <a:avLst/>
            </a:prstGeom>
            <a:grpFill/>
            <a:ln w="41275">
              <a:solidFill>
                <a:srgbClr val="FFCC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274"/>
            </a:p>
          </p:txBody>
        </p:sp>
        <p:sp>
          <p:nvSpPr>
            <p:cNvPr id="183" name="正方形/長方形 182">
              <a:extLst>
                <a:ext uri="{FF2B5EF4-FFF2-40B4-BE49-F238E27FC236}">
                  <a16:creationId xmlns:a16="http://schemas.microsoft.com/office/drawing/2014/main" id="{30C04265-899F-4F75-B172-BD10B88132B2}"/>
                </a:ext>
              </a:extLst>
            </p:cNvPr>
            <p:cNvSpPr/>
            <p:nvPr/>
          </p:nvSpPr>
          <p:spPr>
            <a:xfrm>
              <a:off x="7789065" y="9935549"/>
              <a:ext cx="6941630" cy="38472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a:lnSpc>
                  <a:spcPts val="1527"/>
                </a:lnSpc>
              </a:pPr>
              <a:r>
                <a:rPr lang="ja-JP" altLang="en-US" sz="1527"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大阪府における令和６年能登半島地震における被災地支援については、府</a:t>
              </a:r>
              <a:r>
                <a:rPr lang="en-US" altLang="ja-JP" sz="1527"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HP</a:t>
              </a:r>
              <a:r>
                <a:rPr lang="ja-JP" altLang="en-US" sz="1527"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に詳しく</a:t>
              </a:r>
              <a:endParaRPr lang="en-US" altLang="ja-JP" sz="1527"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1527"/>
                </a:lnSpc>
              </a:pPr>
              <a:r>
                <a:rPr lang="ja-JP" altLang="en-US" sz="1527"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掲載しております。</a:t>
              </a:r>
              <a:endParaRPr lang="en-US" altLang="ja-JP" sz="1527"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84" name="正方形/長方形 183">
              <a:extLst>
                <a:ext uri="{FF2B5EF4-FFF2-40B4-BE49-F238E27FC236}">
                  <a16:creationId xmlns:a16="http://schemas.microsoft.com/office/drawing/2014/main" id="{4595CD72-F052-46D2-889E-04333D881D7D}"/>
                </a:ext>
              </a:extLst>
            </p:cNvPr>
            <p:cNvSpPr/>
            <p:nvPr/>
          </p:nvSpPr>
          <p:spPr>
            <a:xfrm>
              <a:off x="9443326" y="10171595"/>
              <a:ext cx="5223683" cy="171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a:lnSpc>
                  <a:spcPts val="1527"/>
                </a:lnSpc>
              </a:pPr>
              <a:r>
                <a:rPr lang="en-US" altLang="ja-JP" sz="1069" dirty="0">
                  <a:solidFill>
                    <a:prstClr val="black"/>
                  </a:solidFill>
                  <a:latin typeface="Meiryo UI" panose="020B0604030504040204" pitchFamily="50" charset="-128"/>
                  <a:ea typeface="Meiryo UI" panose="020B0604030504040204" pitchFamily="50" charset="-128"/>
                  <a:cs typeface="Meiryo UI" panose="020B0604030504040204" pitchFamily="50" charset="-128"/>
                  <a:hlinkClick r:id="rId3"/>
                </a:rPr>
                <a:t>https://www.pref.osaka.lg.jp/shobobosai/r6_noto_hisaichshien/index.html</a:t>
              </a:r>
              <a:r>
                <a:rPr lang="ja-JP" altLang="en-US" sz="1069"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endParaRPr lang="en-US" altLang="ja-JP" sz="1069"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grpSp>
      <p:pic>
        <p:nvPicPr>
          <p:cNvPr id="4" name="図 3">
            <a:extLst>
              <a:ext uri="{FF2B5EF4-FFF2-40B4-BE49-F238E27FC236}">
                <a16:creationId xmlns:a16="http://schemas.microsoft.com/office/drawing/2014/main" id="{0F0F880D-AFB7-48C1-90DA-416E8ADFA786}"/>
              </a:ext>
            </a:extLst>
          </p:cNvPr>
          <p:cNvPicPr>
            <a:picLocks noChangeAspect="1"/>
          </p:cNvPicPr>
          <p:nvPr/>
        </p:nvPicPr>
        <p:blipFill rotWithShape="1">
          <a:blip r:embed="rId4"/>
          <a:srcRect t="16619"/>
          <a:stretch/>
        </p:blipFill>
        <p:spPr>
          <a:xfrm>
            <a:off x="4745514" y="5613467"/>
            <a:ext cx="1310221" cy="1454794"/>
          </a:xfrm>
          <a:prstGeom prst="rect">
            <a:avLst/>
          </a:prstGeom>
        </p:spPr>
      </p:pic>
      <p:pic>
        <p:nvPicPr>
          <p:cNvPr id="2" name="図 1">
            <a:extLst>
              <a:ext uri="{FF2B5EF4-FFF2-40B4-BE49-F238E27FC236}">
                <a16:creationId xmlns:a16="http://schemas.microsoft.com/office/drawing/2014/main" id="{19384D1F-B261-414E-AA0C-352BAC2FDCC2}"/>
              </a:ext>
            </a:extLst>
          </p:cNvPr>
          <p:cNvPicPr>
            <a:picLocks noChangeAspect="1"/>
          </p:cNvPicPr>
          <p:nvPr/>
        </p:nvPicPr>
        <p:blipFill>
          <a:blip r:embed="rId5"/>
          <a:stretch>
            <a:fillRect/>
          </a:stretch>
        </p:blipFill>
        <p:spPr>
          <a:xfrm>
            <a:off x="5867198" y="5607410"/>
            <a:ext cx="1475631" cy="2013582"/>
          </a:xfrm>
          <a:prstGeom prst="rect">
            <a:avLst/>
          </a:prstGeom>
        </p:spPr>
      </p:pic>
      <p:pic>
        <p:nvPicPr>
          <p:cNvPr id="6" name="図 5">
            <a:extLst>
              <a:ext uri="{FF2B5EF4-FFF2-40B4-BE49-F238E27FC236}">
                <a16:creationId xmlns:a16="http://schemas.microsoft.com/office/drawing/2014/main" id="{86D92F71-69CF-4C3A-A7BE-84392E7ECBB5}"/>
              </a:ext>
            </a:extLst>
          </p:cNvPr>
          <p:cNvPicPr>
            <a:picLocks noChangeAspect="1"/>
          </p:cNvPicPr>
          <p:nvPr/>
        </p:nvPicPr>
        <p:blipFill rotWithShape="1">
          <a:blip r:embed="rId6"/>
          <a:srcRect t="30501" b="27873"/>
          <a:stretch/>
        </p:blipFill>
        <p:spPr>
          <a:xfrm>
            <a:off x="4729390" y="7004654"/>
            <a:ext cx="1128598" cy="625186"/>
          </a:xfrm>
          <a:prstGeom prst="rect">
            <a:avLst/>
          </a:prstGeom>
        </p:spPr>
      </p:pic>
      <p:sp>
        <p:nvSpPr>
          <p:cNvPr id="8" name="楕円 7">
            <a:extLst>
              <a:ext uri="{FF2B5EF4-FFF2-40B4-BE49-F238E27FC236}">
                <a16:creationId xmlns:a16="http://schemas.microsoft.com/office/drawing/2014/main" id="{048F39C9-D820-4C47-BE8C-F5AB0749CD79}"/>
              </a:ext>
            </a:extLst>
          </p:cNvPr>
          <p:cNvSpPr/>
          <p:nvPr/>
        </p:nvSpPr>
        <p:spPr>
          <a:xfrm>
            <a:off x="5184998" y="6292096"/>
            <a:ext cx="576487" cy="31437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楕円 96">
            <a:extLst>
              <a:ext uri="{FF2B5EF4-FFF2-40B4-BE49-F238E27FC236}">
                <a16:creationId xmlns:a16="http://schemas.microsoft.com/office/drawing/2014/main" id="{357108FC-5FF1-4932-A910-4C4A486A3DEC}"/>
              </a:ext>
            </a:extLst>
          </p:cNvPr>
          <p:cNvSpPr/>
          <p:nvPr/>
        </p:nvSpPr>
        <p:spPr>
          <a:xfrm>
            <a:off x="4720684" y="6994650"/>
            <a:ext cx="1048344" cy="5272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正方形/長方形 93">
            <a:extLst>
              <a:ext uri="{FF2B5EF4-FFF2-40B4-BE49-F238E27FC236}">
                <a16:creationId xmlns:a16="http://schemas.microsoft.com/office/drawing/2014/main" id="{B0E07B57-2D43-4F73-895E-FE658EC88418}"/>
              </a:ext>
            </a:extLst>
          </p:cNvPr>
          <p:cNvSpPr/>
          <p:nvPr/>
        </p:nvSpPr>
        <p:spPr>
          <a:xfrm>
            <a:off x="213671" y="7260891"/>
            <a:ext cx="4261162" cy="15179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109915" indent="-109915">
              <a:lnSpc>
                <a:spcPts val="1527"/>
              </a:lnSpc>
              <a:buFont typeface="Wingdings" panose="05000000000000000000" pitchFamily="2" charset="2"/>
              <a:buChar char="Ø"/>
            </a:pP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能登半島地震の振り返りを踏まえて「避難所運営マニュアル作成指針」を改定し、市町村にも改定を依頼。</a:t>
            </a:r>
            <a:endParaRPr lang="en-US" altLang="ja-JP"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109915" indent="-109915">
              <a:lnSpc>
                <a:spcPts val="1527"/>
              </a:lnSpc>
              <a:buFont typeface="Wingdings" panose="05000000000000000000" pitchFamily="2" charset="2"/>
              <a:buChar char="Ø"/>
            </a:pP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災害用組立式洋式水洗トイレを</a:t>
            </a:r>
            <a:r>
              <a:rPr lang="en-US" altLang="ja-JP"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500</a:t>
            </a: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基導入し避難所の</a:t>
            </a:r>
            <a:r>
              <a:rPr lang="en-US" altLang="ja-JP"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QOL</a:t>
            </a: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向上に取り組んだ。</a:t>
            </a:r>
            <a:endParaRPr lang="en-US" altLang="ja-JP"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109915" indent="-109915">
              <a:lnSpc>
                <a:spcPts val="1527"/>
              </a:lnSpc>
              <a:buFont typeface="Wingdings" panose="05000000000000000000" pitchFamily="2" charset="2"/>
              <a:buChar char="Ø"/>
            </a:pP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能登半島地震への被災地支援等の経験を踏まえ、避難所の環境衛生向上を図るため、「避難所における環境衛生対策ガイド」を改定し、市町村へ情報提供するとともに、</a:t>
            </a: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hlinkClick r:id="rId7">
                  <a:extLst>
                    <a:ext uri="{A12FA001-AC4F-418D-AE19-62706E023703}">
                      <ahyp:hlinkClr xmlns:ahyp="http://schemas.microsoft.com/office/drawing/2018/hyperlinkcolor" val="tx"/>
                    </a:ext>
                  </a:extLst>
                </a:hlinkClick>
              </a:rPr>
              <a:t>大阪府ホームページ</a:t>
            </a: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に掲載した。</a:t>
            </a:r>
            <a:endParaRPr lang="en-US" altLang="ja-JP"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109915" indent="-109915">
              <a:lnSpc>
                <a:spcPts val="1527"/>
              </a:lnSpc>
              <a:buFont typeface="Wingdings" panose="05000000000000000000" pitchFamily="2" charset="2"/>
              <a:buChar char="Ø"/>
            </a:pPr>
            <a:endPar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9" name="角丸四角形 78">
            <a:extLst>
              <a:ext uri="{FF2B5EF4-FFF2-40B4-BE49-F238E27FC236}">
                <a16:creationId xmlns:a16="http://schemas.microsoft.com/office/drawing/2014/main" id="{31BD2F7E-B19F-448A-AF77-A15E3218ECA0}"/>
              </a:ext>
            </a:extLst>
          </p:cNvPr>
          <p:cNvSpPr/>
          <p:nvPr/>
        </p:nvSpPr>
        <p:spPr bwMode="gray">
          <a:xfrm>
            <a:off x="146138" y="479951"/>
            <a:ext cx="7335345" cy="4513310"/>
          </a:xfrm>
          <a:prstGeom prst="roundRect">
            <a:avLst>
              <a:gd name="adj" fmla="val 1350"/>
            </a:avLst>
          </a:prstGeom>
          <a:solidFill>
            <a:schemeClr val="bg1"/>
          </a:solidFill>
          <a:ln w="41275">
            <a:solidFill>
              <a:schemeClr val="accent1">
                <a:lumMod val="75000"/>
              </a:schemeClr>
            </a:solidFill>
          </a:ln>
          <a:effectLst>
            <a:softEdge rad="0"/>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274" dirty="0"/>
          </a:p>
        </p:txBody>
      </p:sp>
      <p:sp>
        <p:nvSpPr>
          <p:cNvPr id="104" name="テキスト ボックス 103">
            <a:extLst>
              <a:ext uri="{FF2B5EF4-FFF2-40B4-BE49-F238E27FC236}">
                <a16:creationId xmlns:a16="http://schemas.microsoft.com/office/drawing/2014/main" id="{2A03013A-6FE9-4E11-B31F-8825A9D21A26}"/>
              </a:ext>
            </a:extLst>
          </p:cNvPr>
          <p:cNvSpPr txBox="1"/>
          <p:nvPr/>
        </p:nvSpPr>
        <p:spPr>
          <a:xfrm>
            <a:off x="643970" y="666007"/>
            <a:ext cx="6309172" cy="357660"/>
          </a:xfrm>
          <a:prstGeom prst="rect">
            <a:avLst/>
          </a:prstGeom>
          <a:noFill/>
          <a:ln>
            <a:noFill/>
          </a:ln>
        </p:spPr>
        <p:txBody>
          <a:bodyPr wrap="square" lIns="109915" tIns="54958" rIns="54958" bIns="54958" rtlCol="0" anchor="ctr" anchorCtr="0">
            <a:spAutoFit/>
          </a:bodyPr>
          <a:lstStyle/>
          <a:p>
            <a:r>
              <a:rPr lang="ja-JP" altLang="en-US"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大規模災害時における受援力の向上</a:t>
            </a:r>
            <a:r>
              <a:rPr lang="en-US" altLang="ja-JP"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r>
              <a:rPr lang="ja-JP" altLang="en-US"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危機管理室</a:t>
            </a:r>
            <a:r>
              <a:rPr lang="en-US" altLang="ja-JP"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p>
        </p:txBody>
      </p:sp>
      <p:sp>
        <p:nvSpPr>
          <p:cNvPr id="105" name="楕円 104">
            <a:extLst>
              <a:ext uri="{FF2B5EF4-FFF2-40B4-BE49-F238E27FC236}">
                <a16:creationId xmlns:a16="http://schemas.microsoft.com/office/drawing/2014/main" id="{465AAAF0-ECAE-4705-81AA-D77465DD19EA}"/>
              </a:ext>
            </a:extLst>
          </p:cNvPr>
          <p:cNvSpPr/>
          <p:nvPr/>
        </p:nvSpPr>
        <p:spPr>
          <a:xfrm>
            <a:off x="250580" y="614379"/>
            <a:ext cx="430094" cy="410758"/>
          </a:xfrm>
          <a:prstGeom prst="ellipse">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lang="en-US" altLang="ja-JP" sz="1603"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49</a:t>
            </a:r>
            <a:endParaRPr lang="ja-JP" altLang="en-US" sz="1603"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107" name="テキスト ボックス 106">
            <a:extLst>
              <a:ext uri="{FF2B5EF4-FFF2-40B4-BE49-F238E27FC236}">
                <a16:creationId xmlns:a16="http://schemas.microsoft.com/office/drawing/2014/main" id="{114B288F-9079-41BA-A6FF-A903E00ABAE6}"/>
              </a:ext>
            </a:extLst>
          </p:cNvPr>
          <p:cNvSpPr txBox="1"/>
          <p:nvPr/>
        </p:nvSpPr>
        <p:spPr>
          <a:xfrm>
            <a:off x="249977" y="544256"/>
            <a:ext cx="524481" cy="152671"/>
          </a:xfrm>
          <a:prstGeom prst="rect">
            <a:avLst/>
          </a:prstGeom>
          <a:noFill/>
        </p:spPr>
        <p:txBody>
          <a:bodyPr wrap="square" lIns="0" tIns="0" rIns="0" bIns="0" rtlCol="0">
            <a:spAutoFit/>
          </a:bodyPr>
          <a:lstStyle/>
          <a:p>
            <a:r>
              <a:rPr lang="ja-JP" altLang="en-US" sz="992" b="1" dirty="0">
                <a:ln w="3175">
                  <a:solidFill>
                    <a:schemeClr val="tx1"/>
                  </a:solidFill>
                </a:ln>
                <a:solidFill>
                  <a:schemeClr val="bg1"/>
                </a:solidFill>
                <a:effectLst>
                  <a:outerShdw blurRad="50800" dist="38100" algn="l" rotWithShape="0">
                    <a:prstClr val="black">
                      <a:alpha val="40000"/>
                    </a:prstClr>
                  </a:outerShdw>
                </a:effectLst>
                <a:latin typeface="Meiryo UI" panose="020B0604030504040204" pitchFamily="50" charset="-128"/>
                <a:ea typeface="Meiryo UI" panose="020B0604030504040204" pitchFamily="50" charset="-128"/>
              </a:rPr>
              <a:t>アクション</a:t>
            </a:r>
          </a:p>
        </p:txBody>
      </p:sp>
      <p:sp>
        <p:nvSpPr>
          <p:cNvPr id="108" name="角丸四角形 119">
            <a:extLst>
              <a:ext uri="{FF2B5EF4-FFF2-40B4-BE49-F238E27FC236}">
                <a16:creationId xmlns:a16="http://schemas.microsoft.com/office/drawing/2014/main" id="{9DA20037-45E9-41EE-9B40-6FF7A6CAA51D}"/>
              </a:ext>
            </a:extLst>
          </p:cNvPr>
          <p:cNvSpPr/>
          <p:nvPr/>
        </p:nvSpPr>
        <p:spPr>
          <a:xfrm>
            <a:off x="177509" y="1286291"/>
            <a:ext cx="1464297" cy="239553"/>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ja-JP" altLang="en-US"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アクションの内容</a:t>
            </a:r>
          </a:p>
        </p:txBody>
      </p:sp>
      <p:sp>
        <p:nvSpPr>
          <p:cNvPr id="109" name="正方形/長方形 108">
            <a:extLst>
              <a:ext uri="{FF2B5EF4-FFF2-40B4-BE49-F238E27FC236}">
                <a16:creationId xmlns:a16="http://schemas.microsoft.com/office/drawing/2014/main" id="{069B5423-F674-4005-B288-868AFEDB578D}"/>
              </a:ext>
            </a:extLst>
          </p:cNvPr>
          <p:cNvSpPr/>
          <p:nvPr/>
        </p:nvSpPr>
        <p:spPr bwMode="gray">
          <a:xfrm>
            <a:off x="223708" y="1588389"/>
            <a:ext cx="4251125" cy="4935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109915" indent="-109915">
              <a:buFont typeface="Wingdings" panose="05000000000000000000" pitchFamily="2" charset="2"/>
              <a:buChar char="Ø"/>
            </a:pPr>
            <a:r>
              <a:rPr lang="ja-JP" altLang="en-US" sz="1069" dirty="0">
                <a:solidFill>
                  <a:schemeClr val="tx1"/>
                </a:solidFill>
                <a:latin typeface="Meiryo UI" panose="020B0604030504040204" pitchFamily="50" charset="-128"/>
                <a:ea typeface="Meiryo UI" panose="020B0604030504040204" pitchFamily="50" charset="-128"/>
              </a:rPr>
              <a:t>大規模災害時における他府県などからの人的・物的支援について、</a:t>
            </a:r>
            <a:endParaRPr lang="en-US" altLang="ja-JP" sz="1069" dirty="0">
              <a:solidFill>
                <a:schemeClr val="tx1"/>
              </a:solidFill>
              <a:latin typeface="Meiryo UI" panose="020B0604030504040204" pitchFamily="50" charset="-128"/>
              <a:ea typeface="Meiryo UI" panose="020B0604030504040204" pitchFamily="50" charset="-128"/>
            </a:endParaRPr>
          </a:p>
          <a:p>
            <a:r>
              <a:rPr lang="ja-JP" altLang="en-US" sz="1069" dirty="0">
                <a:solidFill>
                  <a:schemeClr val="tx1"/>
                </a:solidFill>
                <a:latin typeface="Meiryo UI" panose="020B0604030504040204" pitchFamily="50" charset="-128"/>
                <a:ea typeface="Meiryo UI" panose="020B0604030504040204" pitchFamily="50" charset="-128"/>
              </a:rPr>
              <a:t>  応援受援計画を策定し、災害時における応援体制の確立を図る。</a:t>
            </a:r>
            <a:endParaRPr lang="en-US" altLang="ja-JP" sz="1069" dirty="0">
              <a:solidFill>
                <a:schemeClr val="tx1"/>
              </a:solidFill>
              <a:latin typeface="Meiryo UI" panose="020B0604030504040204" pitchFamily="50" charset="-128"/>
              <a:ea typeface="Meiryo UI" panose="020B0604030504040204" pitchFamily="50" charset="-128"/>
            </a:endParaRPr>
          </a:p>
          <a:p>
            <a:pPr marL="109915" indent="-109915">
              <a:buFont typeface="Wingdings" panose="05000000000000000000" pitchFamily="2" charset="2"/>
              <a:buChar char="Ø"/>
            </a:pPr>
            <a:endParaRPr lang="ja-JP" altLang="en-US" sz="1069" dirty="0">
              <a:solidFill>
                <a:schemeClr val="tx1"/>
              </a:solidFill>
              <a:latin typeface="Meiryo UI" panose="020B0604030504040204" pitchFamily="50" charset="-128"/>
              <a:ea typeface="Meiryo UI" panose="020B0604030504040204" pitchFamily="50" charset="-128"/>
            </a:endParaRPr>
          </a:p>
        </p:txBody>
      </p:sp>
      <p:sp>
        <p:nvSpPr>
          <p:cNvPr id="111" name="角丸四角形 131">
            <a:extLst>
              <a:ext uri="{FF2B5EF4-FFF2-40B4-BE49-F238E27FC236}">
                <a16:creationId xmlns:a16="http://schemas.microsoft.com/office/drawing/2014/main" id="{F6737933-825E-4601-AE42-AC34A9765DED}"/>
              </a:ext>
            </a:extLst>
          </p:cNvPr>
          <p:cNvSpPr/>
          <p:nvPr/>
        </p:nvSpPr>
        <p:spPr>
          <a:xfrm>
            <a:off x="201231" y="1990386"/>
            <a:ext cx="1294177" cy="274585"/>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US" altLang="ja-JP"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R</a:t>
            </a:r>
            <a:r>
              <a:rPr lang="ja-JP" altLang="en-US"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６年度実績</a:t>
            </a:r>
          </a:p>
        </p:txBody>
      </p:sp>
      <p:sp>
        <p:nvSpPr>
          <p:cNvPr id="112" name="正方形/長方形 111">
            <a:extLst>
              <a:ext uri="{FF2B5EF4-FFF2-40B4-BE49-F238E27FC236}">
                <a16:creationId xmlns:a16="http://schemas.microsoft.com/office/drawing/2014/main" id="{8535F1F3-0F14-48CA-957E-F78B5F031CF0}"/>
              </a:ext>
            </a:extLst>
          </p:cNvPr>
          <p:cNvSpPr/>
          <p:nvPr/>
        </p:nvSpPr>
        <p:spPr bwMode="gray">
          <a:xfrm>
            <a:off x="208449" y="2350614"/>
            <a:ext cx="4317042" cy="3524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109915" indent="-109915">
              <a:buFont typeface="Wingdings" panose="05000000000000000000" pitchFamily="2" charset="2"/>
              <a:buChar char="Ø"/>
            </a:pPr>
            <a:r>
              <a:rPr lang="ja-JP" altLang="en-US" sz="1145" dirty="0">
                <a:solidFill>
                  <a:schemeClr val="tx1"/>
                </a:solidFill>
                <a:latin typeface="Meiryo UI" panose="020B0604030504040204" pitchFamily="50" charset="-128"/>
                <a:ea typeface="Meiryo UI" panose="020B0604030504040204" pitchFamily="50" charset="-128"/>
              </a:rPr>
              <a:t>簡易版受援計画作成済みの</a:t>
            </a:r>
            <a:r>
              <a:rPr lang="en-US" altLang="ja-JP" sz="1145" dirty="0">
                <a:solidFill>
                  <a:schemeClr val="tx1"/>
                </a:solidFill>
                <a:latin typeface="Meiryo UI" panose="020B0604030504040204" pitchFamily="50" charset="-128"/>
                <a:ea typeface="Meiryo UI" panose="020B0604030504040204" pitchFamily="50" charset="-128"/>
              </a:rPr>
              <a:t>12</a:t>
            </a:r>
            <a:r>
              <a:rPr lang="ja-JP" altLang="en-US" sz="1145" dirty="0">
                <a:solidFill>
                  <a:schemeClr val="tx1"/>
                </a:solidFill>
                <a:latin typeface="Meiryo UI" panose="020B0604030504040204" pitchFamily="50" charset="-128"/>
                <a:ea typeface="Meiryo UI" panose="020B0604030504040204" pitchFamily="50" charset="-128"/>
              </a:rPr>
              <a:t>市町村に研修等による支援を実施。</a:t>
            </a:r>
            <a:endParaRPr lang="en-US" altLang="ja-JP" sz="1145" dirty="0">
              <a:solidFill>
                <a:schemeClr val="tx1"/>
              </a:solidFill>
              <a:latin typeface="Meiryo UI" panose="020B0604030504040204" pitchFamily="50" charset="-128"/>
              <a:ea typeface="Meiryo UI" panose="020B0604030504040204" pitchFamily="50" charset="-128"/>
            </a:endParaRPr>
          </a:p>
          <a:p>
            <a:pPr marL="109915" indent="-109915">
              <a:buFont typeface="Wingdings" panose="05000000000000000000" pitchFamily="2" charset="2"/>
              <a:buChar char="Ø"/>
            </a:pPr>
            <a:r>
              <a:rPr lang="ja-JP" altLang="en-US" sz="1145" dirty="0">
                <a:solidFill>
                  <a:schemeClr val="tx1"/>
                </a:solidFill>
                <a:latin typeface="Meiryo UI" panose="020B0604030504040204" pitchFamily="50" charset="-128"/>
                <a:ea typeface="Meiryo UI" panose="020B0604030504040204" pitchFamily="50" charset="-128"/>
              </a:rPr>
              <a:t>受援計画策定済みの</a:t>
            </a:r>
            <a:r>
              <a:rPr lang="en-US" altLang="ja-JP" sz="1145" dirty="0">
                <a:solidFill>
                  <a:schemeClr val="tx1"/>
                </a:solidFill>
                <a:latin typeface="Meiryo UI" panose="020B0604030504040204" pitchFamily="50" charset="-128"/>
                <a:ea typeface="Meiryo UI" panose="020B0604030504040204" pitchFamily="50" charset="-128"/>
              </a:rPr>
              <a:t>30</a:t>
            </a:r>
            <a:r>
              <a:rPr lang="ja-JP" altLang="en-US" sz="1145" dirty="0">
                <a:solidFill>
                  <a:schemeClr val="tx1"/>
                </a:solidFill>
                <a:latin typeface="Meiryo UI" panose="020B0604030504040204" pitchFamily="50" charset="-128"/>
                <a:ea typeface="Meiryo UI" panose="020B0604030504040204" pitchFamily="50" charset="-128"/>
              </a:rPr>
              <a:t>市町村に受援計画に関わる訓練事例を共有。</a:t>
            </a:r>
            <a:endParaRPr lang="en-US" altLang="ja-JP" sz="1145" dirty="0">
              <a:solidFill>
                <a:schemeClr val="tx1"/>
              </a:solidFill>
              <a:latin typeface="Meiryo UI" panose="020B0604030504040204" pitchFamily="50" charset="-128"/>
              <a:ea typeface="Meiryo UI" panose="020B0604030504040204" pitchFamily="50" charset="-128"/>
            </a:endParaRPr>
          </a:p>
        </p:txBody>
      </p:sp>
      <p:sp>
        <p:nvSpPr>
          <p:cNvPr id="113" name="テキスト ボックス 112">
            <a:extLst>
              <a:ext uri="{FF2B5EF4-FFF2-40B4-BE49-F238E27FC236}">
                <a16:creationId xmlns:a16="http://schemas.microsoft.com/office/drawing/2014/main" id="{B2D84724-727E-4AE3-A7EE-E74850985E73}"/>
              </a:ext>
            </a:extLst>
          </p:cNvPr>
          <p:cNvSpPr txBox="1"/>
          <p:nvPr/>
        </p:nvSpPr>
        <p:spPr>
          <a:xfrm>
            <a:off x="135180" y="1013003"/>
            <a:ext cx="598241" cy="256865"/>
          </a:xfrm>
          <a:prstGeom prst="rect">
            <a:avLst/>
          </a:prstGeom>
          <a:noFill/>
        </p:spPr>
        <p:txBody>
          <a:bodyPr wrap="none" rtlCol="0">
            <a:spAutoFit/>
          </a:bodyPr>
          <a:lstStyle/>
          <a:p>
            <a:r>
              <a:rPr lang="en-US" altLang="ja-JP" sz="1069" b="1" dirty="0">
                <a:latin typeface="Meiryo UI" panose="020B0604030504040204" pitchFamily="50" charset="-128"/>
                <a:ea typeface="Meiryo UI" panose="020B0604030504040204" pitchFamily="50" charset="-128"/>
              </a:rPr>
              <a:t>【</a:t>
            </a:r>
            <a:r>
              <a:rPr lang="ja-JP" altLang="en-US" sz="1069" b="1" dirty="0">
                <a:latin typeface="Meiryo UI" panose="020B0604030504040204" pitchFamily="50" charset="-128"/>
                <a:ea typeface="Meiryo UI" panose="020B0604030504040204" pitchFamily="50" charset="-128"/>
              </a:rPr>
              <a:t>重点</a:t>
            </a:r>
            <a:r>
              <a:rPr lang="en-US" altLang="ja-JP" sz="1069" b="1" dirty="0">
                <a:latin typeface="Meiryo UI" panose="020B0604030504040204" pitchFamily="50" charset="-128"/>
                <a:ea typeface="Meiryo UI" panose="020B0604030504040204" pitchFamily="50" charset="-128"/>
              </a:rPr>
              <a:t>】</a:t>
            </a:r>
            <a:endParaRPr lang="ja-JP" altLang="en-US" sz="1069" b="1" dirty="0">
              <a:latin typeface="Meiryo UI" panose="020B0604030504040204" pitchFamily="50" charset="-128"/>
              <a:ea typeface="Meiryo UI" panose="020B0604030504040204" pitchFamily="50" charset="-128"/>
            </a:endParaRPr>
          </a:p>
        </p:txBody>
      </p:sp>
      <p:sp>
        <p:nvSpPr>
          <p:cNvPr id="114" name="角丸四角形 119">
            <a:extLst>
              <a:ext uri="{FF2B5EF4-FFF2-40B4-BE49-F238E27FC236}">
                <a16:creationId xmlns:a16="http://schemas.microsoft.com/office/drawing/2014/main" id="{34719C73-D186-4AC1-85B9-66BEA8BC00AC}"/>
              </a:ext>
            </a:extLst>
          </p:cNvPr>
          <p:cNvSpPr/>
          <p:nvPr/>
        </p:nvSpPr>
        <p:spPr>
          <a:xfrm>
            <a:off x="177508" y="3390467"/>
            <a:ext cx="1464297" cy="239553"/>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ja-JP" altLang="en-US"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アクションの内容</a:t>
            </a:r>
          </a:p>
        </p:txBody>
      </p:sp>
      <p:sp>
        <p:nvSpPr>
          <p:cNvPr id="116" name="角丸四角形 131">
            <a:extLst>
              <a:ext uri="{FF2B5EF4-FFF2-40B4-BE49-F238E27FC236}">
                <a16:creationId xmlns:a16="http://schemas.microsoft.com/office/drawing/2014/main" id="{2ACC6727-2E72-4B3A-9490-A60AA41217F3}"/>
              </a:ext>
            </a:extLst>
          </p:cNvPr>
          <p:cNvSpPr/>
          <p:nvPr/>
        </p:nvSpPr>
        <p:spPr>
          <a:xfrm>
            <a:off x="202018" y="4116199"/>
            <a:ext cx="1294177" cy="274585"/>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US" altLang="ja-JP"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R</a:t>
            </a:r>
            <a:r>
              <a:rPr lang="ja-JP" altLang="en-US"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６年度実績</a:t>
            </a:r>
          </a:p>
        </p:txBody>
      </p:sp>
      <p:sp>
        <p:nvSpPr>
          <p:cNvPr id="120" name="角丸四角形 132">
            <a:extLst>
              <a:ext uri="{FF2B5EF4-FFF2-40B4-BE49-F238E27FC236}">
                <a16:creationId xmlns:a16="http://schemas.microsoft.com/office/drawing/2014/main" id="{CBA5A438-DA11-424B-9D3A-8E54B852828C}"/>
              </a:ext>
            </a:extLst>
          </p:cNvPr>
          <p:cNvSpPr/>
          <p:nvPr/>
        </p:nvSpPr>
        <p:spPr bwMode="gray">
          <a:xfrm>
            <a:off x="4642725" y="1061853"/>
            <a:ext cx="2652441" cy="3872009"/>
          </a:xfrm>
          <a:prstGeom prst="roundRect">
            <a:avLst>
              <a:gd name="adj" fmla="val 5506"/>
            </a:avLst>
          </a:prstGeom>
          <a:noFill/>
          <a:ln>
            <a:solidFill>
              <a:schemeClr val="accent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54958" tIns="54958" rIns="54958" bIns="54958" rtlCol="0" anchor="t" anchorCtr="0"/>
          <a:lstStyle/>
          <a:p>
            <a:pPr>
              <a:lnSpc>
                <a:spcPts val="3817"/>
              </a:lnSpc>
            </a:pPr>
            <a:endParaRPr lang="en-US" altLang="ja-JP" sz="1832"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r>
              <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endParaRPr lang="ja-JP" altLang="en-US"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290"/>
              </a:lnSpc>
            </a:pPr>
            <a:endParaRPr lang="ja-JP" altLang="en-US"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3359"/>
              </a:lnSpc>
            </a:pPr>
            <a:endParaRPr lang="en-US" altLang="ja-JP" sz="1832"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3359"/>
              </a:lnSpc>
            </a:pPr>
            <a:endParaRPr lang="ja-JP" altLang="ja-JP" sz="1832"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29" name="正方形/長方形 128">
            <a:extLst>
              <a:ext uri="{FF2B5EF4-FFF2-40B4-BE49-F238E27FC236}">
                <a16:creationId xmlns:a16="http://schemas.microsoft.com/office/drawing/2014/main" id="{C7B0E46E-7811-4645-A4E4-D0A54D374962}"/>
              </a:ext>
            </a:extLst>
          </p:cNvPr>
          <p:cNvSpPr/>
          <p:nvPr/>
        </p:nvSpPr>
        <p:spPr bwMode="gray">
          <a:xfrm>
            <a:off x="230599" y="3723045"/>
            <a:ext cx="4317042" cy="3524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109915" indent="-109915">
              <a:buFont typeface="Wingdings" panose="05000000000000000000" pitchFamily="2" charset="2"/>
              <a:buChar char="Ø"/>
            </a:pPr>
            <a:r>
              <a:rPr lang="ja-JP" altLang="en-US" sz="1145" dirty="0">
                <a:solidFill>
                  <a:schemeClr val="tx1"/>
                </a:solidFill>
                <a:latin typeface="Meiryo UI" panose="020B0604030504040204" pitchFamily="50" charset="-128"/>
                <a:ea typeface="Meiryo UI" panose="020B0604030504040204" pitchFamily="50" charset="-128"/>
              </a:rPr>
              <a:t>市町村における災害対応体制強化のため、市町村の受援計画策定を支援し、応援体制を強化。</a:t>
            </a:r>
            <a:endParaRPr lang="en-US" altLang="ja-JP" sz="1145" dirty="0">
              <a:solidFill>
                <a:schemeClr val="tx1"/>
              </a:solidFill>
              <a:latin typeface="Meiryo UI" panose="020B0604030504040204" pitchFamily="50" charset="-128"/>
              <a:ea typeface="Meiryo UI" panose="020B0604030504040204" pitchFamily="50" charset="-128"/>
            </a:endParaRPr>
          </a:p>
        </p:txBody>
      </p:sp>
      <p:sp>
        <p:nvSpPr>
          <p:cNvPr id="132" name="テキスト ボックス 131">
            <a:extLst>
              <a:ext uri="{FF2B5EF4-FFF2-40B4-BE49-F238E27FC236}">
                <a16:creationId xmlns:a16="http://schemas.microsoft.com/office/drawing/2014/main" id="{A80ABADA-948A-47D3-81D1-515F3BFD4BFA}"/>
              </a:ext>
            </a:extLst>
          </p:cNvPr>
          <p:cNvSpPr txBox="1"/>
          <p:nvPr/>
        </p:nvSpPr>
        <p:spPr>
          <a:xfrm>
            <a:off x="146138" y="2862089"/>
            <a:ext cx="4502338" cy="480321"/>
          </a:xfrm>
          <a:prstGeom prst="rect">
            <a:avLst/>
          </a:prstGeom>
          <a:noFill/>
          <a:ln>
            <a:noFill/>
          </a:ln>
        </p:spPr>
        <p:txBody>
          <a:bodyPr wrap="square" lIns="109915" tIns="54958" rIns="54958" bIns="54958" rtlCol="0" anchor="ctr" anchorCtr="0">
            <a:spAutoFit/>
          </a:bodyPr>
          <a:lstStyle/>
          <a:p>
            <a:r>
              <a:rPr lang="ja-JP" altLang="en-US" sz="12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関連アクション</a:t>
            </a:r>
            <a:r>
              <a:rPr lang="en-US" altLang="ja-JP" sz="12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100</a:t>
            </a:r>
            <a:r>
              <a:rPr lang="ja-JP" altLang="en-US" sz="12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　（地震災害に備えた市町村に対する支援）</a:t>
            </a:r>
            <a:endParaRPr lang="en-US" altLang="ja-JP" sz="12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a:p>
            <a:r>
              <a:rPr lang="en-US" altLang="ja-JP" sz="12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r>
              <a:rPr lang="ja-JP" altLang="en-US" sz="12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危機管理室</a:t>
            </a:r>
            <a:r>
              <a:rPr lang="en-US" altLang="ja-JP" sz="12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p>
        </p:txBody>
      </p:sp>
      <p:sp>
        <p:nvSpPr>
          <p:cNvPr id="133" name="正方形/長方形 132">
            <a:extLst>
              <a:ext uri="{FF2B5EF4-FFF2-40B4-BE49-F238E27FC236}">
                <a16:creationId xmlns:a16="http://schemas.microsoft.com/office/drawing/2014/main" id="{0ADF5066-61E6-422D-A021-16344C872B36}"/>
              </a:ext>
            </a:extLst>
          </p:cNvPr>
          <p:cNvSpPr/>
          <p:nvPr/>
        </p:nvSpPr>
        <p:spPr bwMode="gray">
          <a:xfrm>
            <a:off x="233640" y="4467860"/>
            <a:ext cx="4317042" cy="3524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109915" indent="-109915">
              <a:buFont typeface="Wingdings" panose="05000000000000000000" pitchFamily="2" charset="2"/>
              <a:buChar char="Ø"/>
            </a:pPr>
            <a:r>
              <a:rPr lang="ja-JP" altLang="en-US" sz="1145" dirty="0">
                <a:solidFill>
                  <a:schemeClr val="tx1"/>
                </a:solidFill>
                <a:latin typeface="Meiryo UI" panose="020B0604030504040204" pitchFamily="50" charset="-128"/>
                <a:ea typeface="Meiryo UI" panose="020B0604030504040204" pitchFamily="50" charset="-128"/>
              </a:rPr>
              <a:t>能登半島地震地震の振り返りを踏まえ、府の手引書・ひな型を改訂し、市町村へ周知。（市町村の計画更新支援）</a:t>
            </a:r>
            <a:endParaRPr lang="en-US" altLang="ja-JP" sz="1145" dirty="0">
              <a:solidFill>
                <a:schemeClr val="tx1"/>
              </a:solidFill>
              <a:latin typeface="Meiryo UI" panose="020B0604030504040204" pitchFamily="50" charset="-128"/>
              <a:ea typeface="Meiryo UI" panose="020B0604030504040204" pitchFamily="50" charset="-128"/>
            </a:endParaRPr>
          </a:p>
        </p:txBody>
      </p:sp>
      <p:pic>
        <p:nvPicPr>
          <p:cNvPr id="138" name="図 137">
            <a:extLst>
              <a:ext uri="{FF2B5EF4-FFF2-40B4-BE49-F238E27FC236}">
                <a16:creationId xmlns:a16="http://schemas.microsoft.com/office/drawing/2014/main" id="{3BFAFB44-3491-4AD8-BC2F-81FE8DF437D0}"/>
              </a:ext>
            </a:extLst>
          </p:cNvPr>
          <p:cNvPicPr>
            <a:picLocks noChangeAspect="1"/>
          </p:cNvPicPr>
          <p:nvPr/>
        </p:nvPicPr>
        <p:blipFill rotWithShape="1">
          <a:blip r:embed="rId8"/>
          <a:srcRect l="29015" t="13525" r="26834" b="6780"/>
          <a:stretch/>
        </p:blipFill>
        <p:spPr>
          <a:xfrm>
            <a:off x="4752858" y="3239064"/>
            <a:ext cx="1138964" cy="1411173"/>
          </a:xfrm>
          <a:prstGeom prst="rect">
            <a:avLst/>
          </a:prstGeom>
          <a:ln>
            <a:solidFill>
              <a:schemeClr val="tx1"/>
            </a:solidFill>
          </a:ln>
        </p:spPr>
      </p:pic>
      <p:pic>
        <p:nvPicPr>
          <p:cNvPr id="185" name="図 184">
            <a:extLst>
              <a:ext uri="{FF2B5EF4-FFF2-40B4-BE49-F238E27FC236}">
                <a16:creationId xmlns:a16="http://schemas.microsoft.com/office/drawing/2014/main" id="{2FBE5150-AE49-4429-A08E-DD425445FFDA}"/>
              </a:ext>
            </a:extLst>
          </p:cNvPr>
          <p:cNvPicPr>
            <a:picLocks noChangeAspect="1"/>
          </p:cNvPicPr>
          <p:nvPr/>
        </p:nvPicPr>
        <p:blipFill rotWithShape="1">
          <a:blip r:embed="rId9"/>
          <a:srcRect l="27385" t="14226" r="26478" b="6799"/>
          <a:stretch/>
        </p:blipFill>
        <p:spPr>
          <a:xfrm>
            <a:off x="6017559" y="3239064"/>
            <a:ext cx="1173225" cy="1383795"/>
          </a:xfrm>
          <a:prstGeom prst="rect">
            <a:avLst/>
          </a:prstGeom>
          <a:ln>
            <a:solidFill>
              <a:schemeClr val="tx1"/>
            </a:solidFill>
          </a:ln>
        </p:spPr>
      </p:pic>
      <p:sp>
        <p:nvSpPr>
          <p:cNvPr id="186" name="テキスト ボックス 185">
            <a:extLst>
              <a:ext uri="{FF2B5EF4-FFF2-40B4-BE49-F238E27FC236}">
                <a16:creationId xmlns:a16="http://schemas.microsoft.com/office/drawing/2014/main" id="{86C109FF-2264-4656-BC39-5037BB79D5C6}"/>
              </a:ext>
            </a:extLst>
          </p:cNvPr>
          <p:cNvSpPr txBox="1"/>
          <p:nvPr/>
        </p:nvSpPr>
        <p:spPr>
          <a:xfrm>
            <a:off x="4703730" y="4647711"/>
            <a:ext cx="1209447" cy="215444"/>
          </a:xfrm>
          <a:prstGeom prst="rect">
            <a:avLst/>
          </a:prstGeom>
          <a:noFill/>
        </p:spPr>
        <p:txBody>
          <a:bodyPr wrap="square" rtlCol="0">
            <a:spAutoFit/>
          </a:bodyPr>
          <a:lstStyle/>
          <a:p>
            <a:pPr algn="ctr"/>
            <a:r>
              <a:rPr lang="ja-JP" altLang="en-US" sz="800" dirty="0">
                <a:latin typeface="Meiryo UI" panose="020B0604030504040204" pitchFamily="50" charset="-128"/>
                <a:ea typeface="Meiryo UI" panose="020B0604030504040204" pitchFamily="50" charset="-128"/>
              </a:rPr>
              <a:t>（府の手引書）</a:t>
            </a:r>
            <a:endParaRPr lang="en-US" altLang="ja-JP" sz="800" dirty="0">
              <a:latin typeface="Meiryo UI" panose="020B0604030504040204" pitchFamily="50" charset="-128"/>
              <a:ea typeface="Meiryo UI" panose="020B0604030504040204" pitchFamily="50" charset="-128"/>
            </a:endParaRPr>
          </a:p>
        </p:txBody>
      </p:sp>
      <p:sp>
        <p:nvSpPr>
          <p:cNvPr id="187" name="テキスト ボックス 186">
            <a:extLst>
              <a:ext uri="{FF2B5EF4-FFF2-40B4-BE49-F238E27FC236}">
                <a16:creationId xmlns:a16="http://schemas.microsoft.com/office/drawing/2014/main" id="{5E915264-EA32-46A3-9150-B953AD272D7A}"/>
              </a:ext>
            </a:extLst>
          </p:cNvPr>
          <p:cNvSpPr txBox="1"/>
          <p:nvPr/>
        </p:nvSpPr>
        <p:spPr>
          <a:xfrm>
            <a:off x="6064122" y="4650237"/>
            <a:ext cx="1209447" cy="215444"/>
          </a:xfrm>
          <a:prstGeom prst="rect">
            <a:avLst/>
          </a:prstGeom>
          <a:noFill/>
        </p:spPr>
        <p:txBody>
          <a:bodyPr wrap="square" rtlCol="0">
            <a:spAutoFit/>
          </a:bodyPr>
          <a:lstStyle/>
          <a:p>
            <a:pPr algn="ctr"/>
            <a:r>
              <a:rPr lang="ja-JP" altLang="en-US" sz="800" dirty="0">
                <a:latin typeface="Meiryo UI" panose="020B0604030504040204" pitchFamily="50" charset="-128"/>
                <a:ea typeface="Meiryo UI" panose="020B0604030504040204" pitchFamily="50" charset="-128"/>
              </a:rPr>
              <a:t>（ひな型）</a:t>
            </a:r>
            <a:endParaRPr lang="en-US" altLang="ja-JP" sz="800" dirty="0">
              <a:latin typeface="Meiryo UI" panose="020B0604030504040204" pitchFamily="50" charset="-128"/>
              <a:ea typeface="Meiryo UI" panose="020B0604030504040204" pitchFamily="50" charset="-128"/>
            </a:endParaRPr>
          </a:p>
        </p:txBody>
      </p:sp>
      <p:sp>
        <p:nvSpPr>
          <p:cNvPr id="188" name="角丸四角形 132">
            <a:extLst>
              <a:ext uri="{FF2B5EF4-FFF2-40B4-BE49-F238E27FC236}">
                <a16:creationId xmlns:a16="http://schemas.microsoft.com/office/drawing/2014/main" id="{B2CC2E45-C081-4F43-8C25-70AC1EA0E109}"/>
              </a:ext>
            </a:extLst>
          </p:cNvPr>
          <p:cNvSpPr/>
          <p:nvPr/>
        </p:nvSpPr>
        <p:spPr bwMode="gray">
          <a:xfrm>
            <a:off x="182055" y="2821261"/>
            <a:ext cx="4377822" cy="2112902"/>
          </a:xfrm>
          <a:prstGeom prst="roundRect">
            <a:avLst>
              <a:gd name="adj" fmla="val 5506"/>
            </a:avLst>
          </a:prstGeom>
          <a:noFill/>
          <a:ln cmpd="dbl">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54958" tIns="54958" rIns="54958" bIns="54958" rtlCol="0" anchor="t" anchorCtr="0"/>
          <a:lstStyle/>
          <a:p>
            <a:pPr>
              <a:lnSpc>
                <a:spcPts val="3817"/>
              </a:lnSpc>
            </a:pPr>
            <a:endParaRPr lang="en-US" altLang="ja-JP" sz="1832"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r>
              <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endParaRPr lang="ja-JP" altLang="en-US"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290"/>
              </a:lnSpc>
            </a:pPr>
            <a:endParaRPr lang="ja-JP" altLang="en-US"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3359"/>
              </a:lnSpc>
            </a:pPr>
            <a:endParaRPr lang="en-US" altLang="ja-JP" sz="1832"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3359"/>
              </a:lnSpc>
            </a:pPr>
            <a:endParaRPr lang="ja-JP" altLang="ja-JP" sz="1832"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89" name="テキスト ボックス 188">
            <a:extLst>
              <a:ext uri="{FF2B5EF4-FFF2-40B4-BE49-F238E27FC236}">
                <a16:creationId xmlns:a16="http://schemas.microsoft.com/office/drawing/2014/main" id="{A6560AA6-829A-4AC5-9A87-B0A9BE32F72B}"/>
              </a:ext>
            </a:extLst>
          </p:cNvPr>
          <p:cNvSpPr txBox="1"/>
          <p:nvPr/>
        </p:nvSpPr>
        <p:spPr>
          <a:xfrm>
            <a:off x="5174484" y="2964634"/>
            <a:ext cx="1588921" cy="215444"/>
          </a:xfrm>
          <a:prstGeom prst="rect">
            <a:avLst/>
          </a:prstGeom>
          <a:noFill/>
        </p:spPr>
        <p:txBody>
          <a:bodyPr wrap="square" rtlCol="0">
            <a:spAutoFit/>
          </a:bodyPr>
          <a:lstStyle/>
          <a:p>
            <a:pPr algn="ctr"/>
            <a:r>
              <a:rPr lang="ja-JP" altLang="en-US" sz="800" dirty="0">
                <a:latin typeface="Meiryo UI" panose="020B0604030504040204" pitchFamily="50" charset="-128"/>
                <a:ea typeface="Meiryo UI" panose="020B0604030504040204" pitchFamily="50" charset="-128"/>
              </a:rPr>
              <a:t>（市町村との研修のようす）</a:t>
            </a:r>
            <a:endParaRPr lang="en-US" altLang="ja-JP" sz="800" dirty="0">
              <a:latin typeface="Meiryo UI" panose="020B0604030504040204" pitchFamily="50" charset="-128"/>
              <a:ea typeface="Meiryo UI" panose="020B0604030504040204" pitchFamily="50" charset="-128"/>
            </a:endParaRPr>
          </a:p>
        </p:txBody>
      </p:sp>
      <p:pic>
        <p:nvPicPr>
          <p:cNvPr id="190" name="図 189">
            <a:extLst>
              <a:ext uri="{FF2B5EF4-FFF2-40B4-BE49-F238E27FC236}">
                <a16:creationId xmlns:a16="http://schemas.microsoft.com/office/drawing/2014/main" id="{6EA67689-B205-4F16-AE59-2D5AB001272F}"/>
              </a:ext>
            </a:extLst>
          </p:cNvPr>
          <p:cNvPicPr>
            <a:picLocks noChangeAspect="1"/>
          </p:cNvPicPr>
          <p:nvPr/>
        </p:nvPicPr>
        <p:blipFill>
          <a:blip r:embed="rId10"/>
          <a:stretch>
            <a:fillRect/>
          </a:stretch>
        </p:blipFill>
        <p:spPr>
          <a:xfrm>
            <a:off x="4782569" y="1167384"/>
            <a:ext cx="2384495" cy="1788371"/>
          </a:xfrm>
          <a:prstGeom prst="rect">
            <a:avLst/>
          </a:prstGeom>
        </p:spPr>
      </p:pic>
      <p:sp>
        <p:nvSpPr>
          <p:cNvPr id="191" name="角丸四角形 102">
            <a:extLst>
              <a:ext uri="{FF2B5EF4-FFF2-40B4-BE49-F238E27FC236}">
                <a16:creationId xmlns:a16="http://schemas.microsoft.com/office/drawing/2014/main" id="{7016C60F-DD4F-4D64-8587-C0D70C398EE3}"/>
              </a:ext>
            </a:extLst>
          </p:cNvPr>
          <p:cNvSpPr/>
          <p:nvPr/>
        </p:nvSpPr>
        <p:spPr bwMode="gray">
          <a:xfrm>
            <a:off x="7646760" y="479951"/>
            <a:ext cx="7422670" cy="4532784"/>
          </a:xfrm>
          <a:prstGeom prst="roundRect">
            <a:avLst>
              <a:gd name="adj" fmla="val 1350"/>
            </a:avLst>
          </a:prstGeom>
          <a:solidFill>
            <a:schemeClr val="bg1"/>
          </a:solidFill>
          <a:ln w="41275">
            <a:solidFill>
              <a:schemeClr val="accent1">
                <a:lumMod val="75000"/>
              </a:schemeClr>
            </a:solidFill>
          </a:ln>
          <a:effectLst>
            <a:softEdge rad="0"/>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274">
              <a:solidFill>
                <a:schemeClr val="tx1"/>
              </a:solidFill>
            </a:endParaRPr>
          </a:p>
        </p:txBody>
      </p:sp>
      <p:sp>
        <p:nvSpPr>
          <p:cNvPr id="194" name="テキスト ボックス 193">
            <a:extLst>
              <a:ext uri="{FF2B5EF4-FFF2-40B4-BE49-F238E27FC236}">
                <a16:creationId xmlns:a16="http://schemas.microsoft.com/office/drawing/2014/main" id="{2FD5BB7C-CB0A-43EF-B94C-E9C61D9ACF0C}"/>
              </a:ext>
            </a:extLst>
          </p:cNvPr>
          <p:cNvSpPr txBox="1"/>
          <p:nvPr/>
        </p:nvSpPr>
        <p:spPr>
          <a:xfrm>
            <a:off x="8543134" y="545314"/>
            <a:ext cx="6287170" cy="357660"/>
          </a:xfrm>
          <a:prstGeom prst="rect">
            <a:avLst/>
          </a:prstGeom>
          <a:noFill/>
          <a:ln>
            <a:noFill/>
          </a:ln>
        </p:spPr>
        <p:txBody>
          <a:bodyPr wrap="square" lIns="109915" tIns="54958" rIns="54958" bIns="54958" rtlCol="0" anchor="ctr" anchorCtr="0">
            <a:spAutoFit/>
          </a:bodyPr>
          <a:lstStyle/>
          <a:p>
            <a:r>
              <a:rPr lang="ja-JP" altLang="en-US"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災害医療体制の整備 等（アクション</a:t>
            </a:r>
            <a:r>
              <a:rPr lang="en-US" altLang="ja-JP"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35,44,52,60</a:t>
            </a:r>
            <a:r>
              <a:rPr lang="ja-JP" altLang="en-US"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r>
              <a:rPr lang="en-US" altLang="ja-JP"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r>
              <a:rPr lang="ja-JP" altLang="en-US"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健康医療部</a:t>
            </a:r>
            <a:r>
              <a:rPr lang="en-US" altLang="ja-JP"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p>
        </p:txBody>
      </p:sp>
      <p:sp>
        <p:nvSpPr>
          <p:cNvPr id="197" name="正方形/長方形 196">
            <a:extLst>
              <a:ext uri="{FF2B5EF4-FFF2-40B4-BE49-F238E27FC236}">
                <a16:creationId xmlns:a16="http://schemas.microsoft.com/office/drawing/2014/main" id="{C6765F23-D511-4F32-817E-AB1D24526877}"/>
              </a:ext>
            </a:extLst>
          </p:cNvPr>
          <p:cNvSpPr/>
          <p:nvPr/>
        </p:nvSpPr>
        <p:spPr>
          <a:xfrm>
            <a:off x="7698788" y="2093110"/>
            <a:ext cx="7423737" cy="11332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109915" indent="-109915">
              <a:lnSpc>
                <a:spcPts val="1527"/>
              </a:lnSpc>
              <a:buFont typeface="Wingdings" panose="05000000000000000000" pitchFamily="2" charset="2"/>
              <a:buChar char="Ø"/>
            </a:pP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浸水対策事業補助制度の構築。（</a:t>
            </a:r>
            <a:r>
              <a:rPr lang="en-US" altLang="ja-JP"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R6</a:t>
            </a: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実績：</a:t>
            </a:r>
            <a:r>
              <a:rPr lang="en-US" altLang="ja-JP"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56</a:t>
            </a: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病院）</a:t>
            </a:r>
            <a:endParaRPr lang="en-US" altLang="ja-JP"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109915" indent="-109915">
              <a:lnSpc>
                <a:spcPts val="1527"/>
              </a:lnSpc>
              <a:buFont typeface="Wingdings" panose="05000000000000000000" pitchFamily="2" charset="2"/>
              <a:buChar char="Ø"/>
            </a:pP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災害支援ナースの派遣に関する協定を府内</a:t>
            </a:r>
            <a:r>
              <a:rPr lang="en-US" altLang="ja-JP"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70</a:t>
            </a: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医療機関と締結。</a:t>
            </a:r>
            <a:endParaRPr lang="en-US" altLang="ja-JP"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109915" indent="-109915">
              <a:lnSpc>
                <a:spcPts val="1527"/>
              </a:lnSpc>
              <a:buFont typeface="Wingdings" panose="05000000000000000000" pitchFamily="2" charset="2"/>
              <a:buChar char="Ø"/>
            </a:pPr>
            <a:r>
              <a:rPr lang="zh-TW"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基幹管路耐震適合率</a:t>
            </a: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の向上。（</a:t>
            </a:r>
            <a:r>
              <a:rPr lang="en-US" altLang="ja-JP"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R3</a:t>
            </a: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実績</a:t>
            </a:r>
            <a:r>
              <a:rPr lang="en-US" altLang="zh-TW"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53.8</a:t>
            </a:r>
            <a:r>
              <a:rPr lang="zh-TW"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en-US" altLang="zh-TW"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R5</a:t>
            </a: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実績</a:t>
            </a:r>
            <a:r>
              <a:rPr lang="en-US" altLang="zh-TW"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56.1</a:t>
            </a:r>
            <a:r>
              <a:rPr lang="zh-TW"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109915" indent="-109915">
              <a:lnSpc>
                <a:spcPts val="1527"/>
              </a:lnSpc>
              <a:buFont typeface="Wingdings" panose="05000000000000000000" pitchFamily="2" charset="2"/>
              <a:buChar char="Ø"/>
            </a:pP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関西国際空港、大阪国際空港での</a:t>
            </a:r>
            <a:r>
              <a:rPr lang="en-US" altLang="ja-JP"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SCU</a:t>
            </a: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展開場所の確保に向け、関西エアポート㈱と協定を締結。（八尾空港含め３空港体制）</a:t>
            </a:r>
          </a:p>
          <a:p>
            <a:pPr marL="109915" indent="-109915">
              <a:lnSpc>
                <a:spcPts val="1527"/>
              </a:lnSpc>
              <a:buFont typeface="Wingdings" panose="05000000000000000000" pitchFamily="2" charset="2"/>
              <a:buChar char="Ø"/>
            </a:pP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積極的医療機関等による、在宅人工呼吸器装着患者のための非常用電源の整備。</a:t>
            </a:r>
            <a:r>
              <a:rPr lang="en-US" altLang="ja-JP"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(107</a:t>
            </a: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施設＋かかりつけ医による整備</a:t>
            </a:r>
            <a:r>
              <a:rPr lang="en-US" altLang="ja-JP"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5</a:t>
            </a: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施設</a:t>
            </a:r>
            <a:r>
              <a:rPr lang="en-US" altLang="ja-JP"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a:p>
            <a:pPr marL="109915" indent="-109915">
              <a:lnSpc>
                <a:spcPts val="1527"/>
              </a:lnSpc>
              <a:buFont typeface="Wingdings" panose="05000000000000000000" pitchFamily="2" charset="2"/>
              <a:buChar char="Ø"/>
            </a:pP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人工呼吸器等高度医療機器を使用する在宅難病患者</a:t>
            </a:r>
            <a:r>
              <a:rPr lang="en-US" altLang="ja-JP"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児</a:t>
            </a:r>
            <a:r>
              <a:rPr lang="en-US" altLang="ja-JP"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を対象とした安否確認システムの導入。</a:t>
            </a:r>
          </a:p>
        </p:txBody>
      </p:sp>
      <p:sp>
        <p:nvSpPr>
          <p:cNvPr id="198" name="テキスト ボックス 197">
            <a:extLst>
              <a:ext uri="{FF2B5EF4-FFF2-40B4-BE49-F238E27FC236}">
                <a16:creationId xmlns:a16="http://schemas.microsoft.com/office/drawing/2014/main" id="{D6611F6D-F1DA-4637-9268-5A674B11CF56}"/>
              </a:ext>
            </a:extLst>
          </p:cNvPr>
          <p:cNvSpPr txBox="1"/>
          <p:nvPr/>
        </p:nvSpPr>
        <p:spPr>
          <a:xfrm>
            <a:off x="7661358" y="993091"/>
            <a:ext cx="598241" cy="256865"/>
          </a:xfrm>
          <a:prstGeom prst="rect">
            <a:avLst/>
          </a:prstGeom>
          <a:noFill/>
        </p:spPr>
        <p:txBody>
          <a:bodyPr wrap="square" rtlCol="0">
            <a:spAutoFit/>
          </a:bodyPr>
          <a:lstStyle/>
          <a:p>
            <a:r>
              <a:rPr lang="en-US" altLang="ja-JP" sz="1069" b="1" dirty="0">
                <a:latin typeface="Meiryo UI" panose="020B0604030504040204" pitchFamily="50" charset="-128"/>
                <a:ea typeface="Meiryo UI" panose="020B0604030504040204" pitchFamily="50" charset="-128"/>
              </a:rPr>
              <a:t>【</a:t>
            </a:r>
            <a:r>
              <a:rPr lang="ja-JP" altLang="en-US" sz="1069" b="1" dirty="0">
                <a:latin typeface="Meiryo UI" panose="020B0604030504040204" pitchFamily="50" charset="-128"/>
                <a:ea typeface="Meiryo UI" panose="020B0604030504040204" pitchFamily="50" charset="-128"/>
              </a:rPr>
              <a:t>重点</a:t>
            </a:r>
            <a:r>
              <a:rPr lang="en-US" altLang="ja-JP" sz="1069" b="1" dirty="0">
                <a:latin typeface="Meiryo UI" panose="020B0604030504040204" pitchFamily="50" charset="-128"/>
                <a:ea typeface="Meiryo UI" panose="020B0604030504040204" pitchFamily="50" charset="-128"/>
              </a:rPr>
              <a:t>】</a:t>
            </a:r>
            <a:endParaRPr lang="ja-JP" altLang="en-US" sz="1069" b="1" dirty="0">
              <a:latin typeface="Meiryo UI" panose="020B0604030504040204" pitchFamily="50" charset="-128"/>
              <a:ea typeface="Meiryo UI" panose="020B0604030504040204" pitchFamily="50" charset="-128"/>
            </a:endParaRPr>
          </a:p>
        </p:txBody>
      </p:sp>
      <p:sp>
        <p:nvSpPr>
          <p:cNvPr id="199" name="角丸四角形 132">
            <a:extLst>
              <a:ext uri="{FF2B5EF4-FFF2-40B4-BE49-F238E27FC236}">
                <a16:creationId xmlns:a16="http://schemas.microsoft.com/office/drawing/2014/main" id="{5D442060-6346-453D-97AE-4702E927DC41}"/>
              </a:ext>
            </a:extLst>
          </p:cNvPr>
          <p:cNvSpPr/>
          <p:nvPr/>
        </p:nvSpPr>
        <p:spPr bwMode="gray">
          <a:xfrm>
            <a:off x="12374037" y="926117"/>
            <a:ext cx="2536580" cy="1667872"/>
          </a:xfrm>
          <a:prstGeom prst="roundRect">
            <a:avLst>
              <a:gd name="adj" fmla="val 5506"/>
            </a:avLst>
          </a:prstGeom>
          <a:noFill/>
          <a:ln>
            <a:solidFill>
              <a:schemeClr val="accent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54958" tIns="54958" rIns="54958" bIns="54958" rtlCol="0" anchor="t" anchorCtr="0"/>
          <a:lstStyle/>
          <a:p>
            <a:pPr>
              <a:lnSpc>
                <a:spcPts val="3817"/>
              </a:lnSpc>
            </a:pPr>
            <a:endParaRPr lang="en-US" altLang="ja-JP" sz="1832"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r>
              <a:rPr lang="en-US" altLang="ja-JP" sz="1603"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endParaRPr lang="ja-JP" altLang="en-US" sz="1603"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290"/>
              </a:lnSpc>
            </a:pPr>
            <a:endParaRPr lang="ja-JP" altLang="en-US" sz="1603"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3359"/>
              </a:lnSpc>
            </a:pPr>
            <a:endParaRPr lang="en-US" altLang="ja-JP" sz="1832"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3359"/>
              </a:lnSpc>
            </a:pPr>
            <a:endParaRPr lang="ja-JP" altLang="ja-JP" sz="1832"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00" name="角丸四角形 132">
            <a:extLst>
              <a:ext uri="{FF2B5EF4-FFF2-40B4-BE49-F238E27FC236}">
                <a16:creationId xmlns:a16="http://schemas.microsoft.com/office/drawing/2014/main" id="{FD0E80CF-6DA0-4D76-9680-5F29C4D578C9}"/>
              </a:ext>
            </a:extLst>
          </p:cNvPr>
          <p:cNvSpPr/>
          <p:nvPr/>
        </p:nvSpPr>
        <p:spPr bwMode="gray">
          <a:xfrm>
            <a:off x="7681145" y="3360073"/>
            <a:ext cx="7273981" cy="1569185"/>
          </a:xfrm>
          <a:prstGeom prst="roundRect">
            <a:avLst>
              <a:gd name="adj" fmla="val 5506"/>
            </a:avLst>
          </a:prstGeom>
          <a:noFill/>
          <a:ln cmpd="dbl">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54958" tIns="54958" rIns="54958" bIns="54958" rtlCol="0" anchor="t" anchorCtr="0"/>
          <a:lstStyle/>
          <a:p>
            <a:pPr>
              <a:lnSpc>
                <a:spcPts val="3817"/>
              </a:lnSpc>
            </a:pPr>
            <a:endParaRPr lang="en-US" altLang="ja-JP" sz="1832"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r>
              <a:rPr lang="en-US" altLang="ja-JP" sz="1603"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endParaRPr lang="ja-JP" altLang="en-US" sz="1603"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290"/>
              </a:lnSpc>
            </a:pPr>
            <a:endParaRPr lang="ja-JP" altLang="en-US" sz="1603"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3359"/>
              </a:lnSpc>
            </a:pPr>
            <a:endParaRPr lang="en-US" altLang="ja-JP" sz="1832"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3359"/>
              </a:lnSpc>
            </a:pPr>
            <a:endParaRPr lang="ja-JP" altLang="ja-JP" sz="1832"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01" name="テキスト ボックス 200">
            <a:extLst>
              <a:ext uri="{FF2B5EF4-FFF2-40B4-BE49-F238E27FC236}">
                <a16:creationId xmlns:a16="http://schemas.microsoft.com/office/drawing/2014/main" id="{DA8A03A0-4A06-4746-83E5-220ED33D2FCE}"/>
              </a:ext>
            </a:extLst>
          </p:cNvPr>
          <p:cNvSpPr txBox="1"/>
          <p:nvPr/>
        </p:nvSpPr>
        <p:spPr>
          <a:xfrm>
            <a:off x="7670223" y="3363134"/>
            <a:ext cx="6713095" cy="295655"/>
          </a:xfrm>
          <a:prstGeom prst="rect">
            <a:avLst/>
          </a:prstGeom>
          <a:noFill/>
          <a:ln>
            <a:noFill/>
          </a:ln>
        </p:spPr>
        <p:txBody>
          <a:bodyPr wrap="square" lIns="109915" tIns="54958" rIns="54958" bIns="54958" rtlCol="0" anchor="ctr" anchorCtr="0">
            <a:spAutoFit/>
          </a:bodyPr>
          <a:lstStyle/>
          <a:p>
            <a:r>
              <a:rPr lang="ja-JP" altLang="en-US" sz="12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能登半島地震の振り返り等を踏まえた訓練・研修等（アクション</a:t>
            </a:r>
            <a:r>
              <a:rPr lang="en-US" altLang="ja-JP" sz="12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42,58,60</a:t>
            </a:r>
            <a:r>
              <a:rPr lang="ja-JP" altLang="en-US" sz="12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r>
              <a:rPr lang="en-US" altLang="ja-JP" sz="12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r>
              <a:rPr lang="ja-JP" altLang="en-US" sz="12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健康医療部</a:t>
            </a:r>
            <a:r>
              <a:rPr lang="en-US" altLang="ja-JP" sz="12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p>
        </p:txBody>
      </p:sp>
      <p:sp>
        <p:nvSpPr>
          <p:cNvPr id="205" name="正方形/長方形 204">
            <a:extLst>
              <a:ext uri="{FF2B5EF4-FFF2-40B4-BE49-F238E27FC236}">
                <a16:creationId xmlns:a16="http://schemas.microsoft.com/office/drawing/2014/main" id="{A33BE813-5A19-4AB6-BDE6-5430C94EFB83}"/>
              </a:ext>
            </a:extLst>
          </p:cNvPr>
          <p:cNvSpPr/>
          <p:nvPr/>
        </p:nvSpPr>
        <p:spPr>
          <a:xfrm>
            <a:off x="7711537" y="3929690"/>
            <a:ext cx="3306503" cy="5561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109915" indent="-109915">
              <a:lnSpc>
                <a:spcPts val="1527"/>
              </a:lnSpc>
              <a:buFont typeface="Wingdings" panose="05000000000000000000" pitchFamily="2" charset="2"/>
              <a:buChar char="Ø"/>
            </a:pP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災害対応力の向上を目的とした訓練等の実施。</a:t>
            </a:r>
            <a:endParaRPr lang="en-US" altLang="ja-JP"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109915" indent="-109915">
              <a:lnSpc>
                <a:spcPts val="1527"/>
              </a:lnSpc>
              <a:buFont typeface="Wingdings" panose="05000000000000000000" pitchFamily="2" charset="2"/>
              <a:buChar char="Ø"/>
            </a:pP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中長期の災害医療や、小児周産期、透析、薬事等、</a:t>
            </a:r>
            <a:endParaRPr lang="en-US" altLang="ja-JP"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527"/>
              </a:lnSpc>
            </a:pP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多分野の災害医療コーディネーター等の養成</a:t>
            </a:r>
            <a:endParaRPr lang="en-US" altLang="ja-JP"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06" name="正方形/長方形 205">
            <a:extLst>
              <a:ext uri="{FF2B5EF4-FFF2-40B4-BE49-F238E27FC236}">
                <a16:creationId xmlns:a16="http://schemas.microsoft.com/office/drawing/2014/main" id="{2B87C321-6507-422A-B4EF-4281CA326EB4}"/>
              </a:ext>
            </a:extLst>
          </p:cNvPr>
          <p:cNvSpPr/>
          <p:nvPr/>
        </p:nvSpPr>
        <p:spPr>
          <a:xfrm>
            <a:off x="11076815" y="3935621"/>
            <a:ext cx="3684553" cy="9408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109915" indent="-109915">
              <a:lnSpc>
                <a:spcPts val="1527"/>
              </a:lnSpc>
              <a:buFont typeface="Wingdings" panose="05000000000000000000" pitchFamily="2" charset="2"/>
              <a:buChar char="Ø"/>
            </a:pP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府内医療機関や</a:t>
            </a:r>
            <a:r>
              <a:rPr lang="en-US" altLang="ja-JP"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DMAT</a:t>
            </a: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、関係団体、ドクターヘリ等、他機関参画の近畿地方</a:t>
            </a:r>
            <a:r>
              <a:rPr lang="en-US" altLang="ja-JP"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DMAT</a:t>
            </a: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ブロック訓練の実施。</a:t>
            </a:r>
            <a:endParaRPr lang="en-US" altLang="ja-JP"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109915" indent="-109915">
              <a:lnSpc>
                <a:spcPts val="1527"/>
              </a:lnSpc>
              <a:buFont typeface="Wingdings" panose="05000000000000000000" pitchFamily="2" charset="2"/>
              <a:buChar char="Ø"/>
            </a:pP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大阪府</a:t>
            </a:r>
            <a:r>
              <a:rPr lang="en-US" altLang="ja-JP"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DHEAT</a:t>
            </a: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DPAT</a:t>
            </a: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養成研修や府・市町村の保健師を対象とした健康危機管理研修等の実施。</a:t>
            </a:r>
            <a:endParaRPr lang="en-US" altLang="ja-JP"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109915" indent="-109915">
              <a:lnSpc>
                <a:spcPts val="1527"/>
              </a:lnSpc>
              <a:buFont typeface="Wingdings" panose="05000000000000000000" pitchFamily="2" charset="2"/>
              <a:buChar char="Ø"/>
            </a:pP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災害医療基礎研修や災害医療コーディネーター研修等を実施。</a:t>
            </a:r>
          </a:p>
        </p:txBody>
      </p:sp>
      <p:sp>
        <p:nvSpPr>
          <p:cNvPr id="207" name="正方形/長方形 206">
            <a:extLst>
              <a:ext uri="{FF2B5EF4-FFF2-40B4-BE49-F238E27FC236}">
                <a16:creationId xmlns:a16="http://schemas.microsoft.com/office/drawing/2014/main" id="{24595C68-472B-4F71-8C9F-48B75BAF533D}"/>
              </a:ext>
            </a:extLst>
          </p:cNvPr>
          <p:cNvSpPr/>
          <p:nvPr/>
        </p:nvSpPr>
        <p:spPr>
          <a:xfrm>
            <a:off x="7677909" y="1530276"/>
            <a:ext cx="4452912" cy="1714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109915" indent="-109915">
              <a:lnSpc>
                <a:spcPts val="1527"/>
              </a:lnSpc>
              <a:buFont typeface="Wingdings" panose="05000000000000000000" pitchFamily="2" charset="2"/>
              <a:buChar char="Ø"/>
            </a:pPr>
            <a:r>
              <a:rPr lang="ja-JP" altLang="en-US"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地震等、大規模災害に備えた医療体制等の整備。</a:t>
            </a:r>
            <a:endParaRPr lang="en-US" altLang="ja-JP" sz="1069"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08" name="テキスト ボックス 207">
            <a:extLst>
              <a:ext uri="{FF2B5EF4-FFF2-40B4-BE49-F238E27FC236}">
                <a16:creationId xmlns:a16="http://schemas.microsoft.com/office/drawing/2014/main" id="{453AC3B2-D131-4BED-8D19-80F43CC7A7F2}"/>
              </a:ext>
            </a:extLst>
          </p:cNvPr>
          <p:cNvSpPr txBox="1"/>
          <p:nvPr/>
        </p:nvSpPr>
        <p:spPr>
          <a:xfrm>
            <a:off x="8138594" y="738188"/>
            <a:ext cx="401081" cy="326433"/>
          </a:xfrm>
          <a:prstGeom prst="rect">
            <a:avLst/>
          </a:prstGeom>
          <a:noFill/>
          <a:ln>
            <a:noFill/>
          </a:ln>
        </p:spPr>
        <p:txBody>
          <a:bodyPr wrap="square" lIns="109915" tIns="54958" rIns="54958" bIns="54958" rtlCol="0" anchor="ctr" anchorCtr="0">
            <a:spAutoFit/>
          </a:bodyPr>
          <a:lstStyle/>
          <a:p>
            <a:r>
              <a:rPr lang="ja-JP" altLang="en-US" sz="14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他</a:t>
            </a:r>
            <a:endParaRPr lang="en-US" altLang="ja-JP" sz="14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209" name="テキスト ボックス 208">
            <a:extLst>
              <a:ext uri="{FF2B5EF4-FFF2-40B4-BE49-F238E27FC236}">
                <a16:creationId xmlns:a16="http://schemas.microsoft.com/office/drawing/2014/main" id="{1B87C808-781C-4DB4-8E71-5FEB5B11327D}"/>
              </a:ext>
            </a:extLst>
          </p:cNvPr>
          <p:cNvSpPr txBox="1"/>
          <p:nvPr/>
        </p:nvSpPr>
        <p:spPr>
          <a:xfrm>
            <a:off x="12622773" y="2337604"/>
            <a:ext cx="2293627" cy="233269"/>
          </a:xfrm>
          <a:prstGeom prst="rect">
            <a:avLst/>
          </a:prstGeom>
          <a:noFill/>
        </p:spPr>
        <p:txBody>
          <a:bodyPr wrap="square" rtlCol="0">
            <a:spAutoFit/>
          </a:bodyPr>
          <a:lstStyle/>
          <a:p>
            <a:r>
              <a:rPr lang="ja-JP" altLang="en-US" sz="916" dirty="0">
                <a:latin typeface="Meiryo UI" panose="020B0604030504040204" pitchFamily="50" charset="-128"/>
                <a:ea typeface="Meiryo UI" panose="020B0604030504040204" pitchFamily="50" charset="-128"/>
              </a:rPr>
              <a:t>（近畿地方</a:t>
            </a:r>
            <a:r>
              <a:rPr lang="en-US" altLang="ja-JP" sz="916" dirty="0">
                <a:latin typeface="Meiryo UI" panose="020B0604030504040204" pitchFamily="50" charset="-128"/>
                <a:ea typeface="Meiryo UI" panose="020B0604030504040204" pitchFamily="50" charset="-128"/>
              </a:rPr>
              <a:t>DMAT</a:t>
            </a:r>
            <a:r>
              <a:rPr lang="ja-JP" altLang="en-US" sz="916" dirty="0">
                <a:latin typeface="Meiryo UI" panose="020B0604030504040204" pitchFamily="50" charset="-128"/>
                <a:ea typeface="Meiryo UI" panose="020B0604030504040204" pitchFamily="50" charset="-128"/>
              </a:rPr>
              <a:t>ブロック訓練の様子）</a:t>
            </a:r>
            <a:endParaRPr lang="en-US" altLang="zh-TW" sz="916" dirty="0">
              <a:latin typeface="Meiryo UI" panose="020B0604030504040204" pitchFamily="50" charset="-128"/>
              <a:ea typeface="Meiryo UI" panose="020B0604030504040204" pitchFamily="50" charset="-128"/>
            </a:endParaRPr>
          </a:p>
        </p:txBody>
      </p:sp>
      <p:pic>
        <p:nvPicPr>
          <p:cNvPr id="210" name="図 209">
            <a:extLst>
              <a:ext uri="{FF2B5EF4-FFF2-40B4-BE49-F238E27FC236}">
                <a16:creationId xmlns:a16="http://schemas.microsoft.com/office/drawing/2014/main" id="{FF7224C9-6A72-4B1F-8C85-2B308CB25F71}"/>
              </a:ext>
            </a:extLst>
          </p:cNvPr>
          <p:cNvPicPr>
            <a:picLocks noChangeAspect="1"/>
          </p:cNvPicPr>
          <p:nvPr/>
        </p:nvPicPr>
        <p:blipFill>
          <a:blip r:embed="rId11"/>
          <a:stretch>
            <a:fillRect/>
          </a:stretch>
        </p:blipFill>
        <p:spPr>
          <a:xfrm>
            <a:off x="12491964" y="1026220"/>
            <a:ext cx="2270098" cy="1279591"/>
          </a:xfrm>
          <a:prstGeom prst="rect">
            <a:avLst/>
          </a:prstGeom>
        </p:spPr>
      </p:pic>
      <p:sp>
        <p:nvSpPr>
          <p:cNvPr id="211" name="テキスト ボックス 210">
            <a:extLst>
              <a:ext uri="{FF2B5EF4-FFF2-40B4-BE49-F238E27FC236}">
                <a16:creationId xmlns:a16="http://schemas.microsoft.com/office/drawing/2014/main" id="{52ED6C92-A7D9-4D73-98E4-405CCACEE6D3}"/>
              </a:ext>
            </a:extLst>
          </p:cNvPr>
          <p:cNvSpPr txBox="1"/>
          <p:nvPr/>
        </p:nvSpPr>
        <p:spPr>
          <a:xfrm>
            <a:off x="4730710" y="8574899"/>
            <a:ext cx="1339828" cy="233269"/>
          </a:xfrm>
          <a:prstGeom prst="rect">
            <a:avLst/>
          </a:prstGeom>
          <a:noFill/>
        </p:spPr>
        <p:txBody>
          <a:bodyPr wrap="square" rtlCol="0">
            <a:spAutoFit/>
          </a:bodyPr>
          <a:lstStyle/>
          <a:p>
            <a:r>
              <a:rPr lang="ja-JP" altLang="en-US" sz="916" dirty="0">
                <a:latin typeface="Meiryo UI" panose="020B0604030504040204" pitchFamily="50" charset="-128"/>
                <a:ea typeface="Meiryo UI" panose="020B0604030504040204" pitchFamily="50" charset="-128"/>
              </a:rPr>
              <a:t>（避難所用貼り紙例）</a:t>
            </a:r>
            <a:endParaRPr lang="en-US" altLang="zh-TW" sz="916" dirty="0">
              <a:latin typeface="Meiryo UI" panose="020B0604030504040204" pitchFamily="50" charset="-128"/>
              <a:ea typeface="Meiryo UI" panose="020B0604030504040204" pitchFamily="50" charset="-128"/>
            </a:endParaRPr>
          </a:p>
        </p:txBody>
      </p:sp>
      <p:pic>
        <p:nvPicPr>
          <p:cNvPr id="212" name="コンテンツ プレースホルダー 9">
            <a:extLst>
              <a:ext uri="{FF2B5EF4-FFF2-40B4-BE49-F238E27FC236}">
                <a16:creationId xmlns:a16="http://schemas.microsoft.com/office/drawing/2014/main" id="{29429EF9-F1FE-41FF-9E17-00D705136294}"/>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t="26757"/>
          <a:stretch/>
        </p:blipFill>
        <p:spPr>
          <a:xfrm>
            <a:off x="6249030" y="7687429"/>
            <a:ext cx="921639" cy="900041"/>
          </a:xfrm>
          <a:prstGeom prst="rect">
            <a:avLst/>
          </a:prstGeom>
        </p:spPr>
      </p:pic>
      <p:pic>
        <p:nvPicPr>
          <p:cNvPr id="213" name="図 212">
            <a:extLst>
              <a:ext uri="{FF2B5EF4-FFF2-40B4-BE49-F238E27FC236}">
                <a16:creationId xmlns:a16="http://schemas.microsoft.com/office/drawing/2014/main" id="{10CE5BC2-0366-4A40-AB3E-7B67104CA57A}"/>
              </a:ext>
            </a:extLst>
          </p:cNvPr>
          <p:cNvPicPr>
            <a:picLocks noChangeAspect="1"/>
          </p:cNvPicPr>
          <p:nvPr/>
        </p:nvPicPr>
        <p:blipFill>
          <a:blip r:embed="rId13"/>
          <a:stretch>
            <a:fillRect/>
          </a:stretch>
        </p:blipFill>
        <p:spPr>
          <a:xfrm>
            <a:off x="4754756" y="7714940"/>
            <a:ext cx="1409918" cy="831216"/>
          </a:xfrm>
          <a:prstGeom prst="rect">
            <a:avLst/>
          </a:prstGeom>
        </p:spPr>
      </p:pic>
      <p:sp>
        <p:nvSpPr>
          <p:cNvPr id="214" name="テキスト ボックス 213">
            <a:extLst>
              <a:ext uri="{FF2B5EF4-FFF2-40B4-BE49-F238E27FC236}">
                <a16:creationId xmlns:a16="http://schemas.microsoft.com/office/drawing/2014/main" id="{0F614D28-1DC3-455A-9B20-94681BBCC64C}"/>
              </a:ext>
            </a:extLst>
          </p:cNvPr>
          <p:cNvSpPr txBox="1"/>
          <p:nvPr/>
        </p:nvSpPr>
        <p:spPr>
          <a:xfrm>
            <a:off x="6024336" y="8597579"/>
            <a:ext cx="1478228" cy="233269"/>
          </a:xfrm>
          <a:prstGeom prst="rect">
            <a:avLst/>
          </a:prstGeom>
          <a:noFill/>
        </p:spPr>
        <p:txBody>
          <a:bodyPr wrap="square" rtlCol="0">
            <a:spAutoFit/>
          </a:bodyPr>
          <a:lstStyle/>
          <a:p>
            <a:r>
              <a:rPr lang="ja-JP" altLang="en-US" sz="916" dirty="0">
                <a:latin typeface="Meiryo UI" panose="020B0604030504040204" pitchFamily="50" charset="-128"/>
                <a:ea typeface="Meiryo UI" panose="020B0604030504040204" pitchFamily="50" charset="-128"/>
              </a:rPr>
              <a:t>（空気環境測定の様子）</a:t>
            </a:r>
            <a:endParaRPr lang="en-US" altLang="zh-TW" sz="916" dirty="0">
              <a:latin typeface="Meiryo UI" panose="020B0604030504040204" pitchFamily="50" charset="-128"/>
              <a:ea typeface="Meiryo UI" panose="020B0604030504040204" pitchFamily="50" charset="-128"/>
            </a:endParaRPr>
          </a:p>
        </p:txBody>
      </p:sp>
      <p:sp>
        <p:nvSpPr>
          <p:cNvPr id="102" name="角丸四角形 126">
            <a:extLst>
              <a:ext uri="{FF2B5EF4-FFF2-40B4-BE49-F238E27FC236}">
                <a16:creationId xmlns:a16="http://schemas.microsoft.com/office/drawing/2014/main" id="{C652C21C-9611-41F3-AC3E-18D74C4A9F78}"/>
              </a:ext>
            </a:extLst>
          </p:cNvPr>
          <p:cNvSpPr/>
          <p:nvPr/>
        </p:nvSpPr>
        <p:spPr bwMode="gray">
          <a:xfrm>
            <a:off x="7615369" y="5074438"/>
            <a:ext cx="7405535" cy="3881292"/>
          </a:xfrm>
          <a:prstGeom prst="roundRect">
            <a:avLst>
              <a:gd name="adj" fmla="val 1350"/>
            </a:avLst>
          </a:prstGeom>
          <a:solidFill>
            <a:schemeClr val="bg1"/>
          </a:solidFill>
          <a:ln w="41275">
            <a:solidFill>
              <a:schemeClr val="accent1">
                <a:lumMod val="75000"/>
              </a:schemeClr>
            </a:solidFill>
          </a:ln>
          <a:effectLst>
            <a:softEdge rad="0"/>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274" dirty="0"/>
          </a:p>
        </p:txBody>
      </p:sp>
      <p:sp>
        <p:nvSpPr>
          <p:cNvPr id="103" name="テキスト ボックス 102">
            <a:extLst>
              <a:ext uri="{FF2B5EF4-FFF2-40B4-BE49-F238E27FC236}">
                <a16:creationId xmlns:a16="http://schemas.microsoft.com/office/drawing/2014/main" id="{8C317083-FCED-469B-955A-A2B04F89F7A6}"/>
              </a:ext>
            </a:extLst>
          </p:cNvPr>
          <p:cNvSpPr txBox="1"/>
          <p:nvPr/>
        </p:nvSpPr>
        <p:spPr>
          <a:xfrm>
            <a:off x="8259599" y="5236389"/>
            <a:ext cx="3718118" cy="357660"/>
          </a:xfrm>
          <a:prstGeom prst="rect">
            <a:avLst/>
          </a:prstGeom>
          <a:noFill/>
          <a:ln>
            <a:noFill/>
          </a:ln>
        </p:spPr>
        <p:txBody>
          <a:bodyPr wrap="square" lIns="109915" tIns="54958" rIns="54958" bIns="54958" rtlCol="0" anchor="ctr" anchorCtr="0">
            <a:spAutoFit/>
          </a:bodyPr>
          <a:lstStyle/>
          <a:p>
            <a:r>
              <a:rPr lang="ja-JP" altLang="en-US"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迅速な道路啓開の実施</a:t>
            </a:r>
            <a:r>
              <a:rPr lang="en-US" altLang="ja-JP"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r>
              <a:rPr lang="ja-JP" altLang="en-US"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都市整備部</a:t>
            </a:r>
            <a:r>
              <a:rPr lang="en-US" altLang="ja-JP" sz="1603"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p>
        </p:txBody>
      </p:sp>
      <p:sp>
        <p:nvSpPr>
          <p:cNvPr id="106" name="角丸四角形 307">
            <a:extLst>
              <a:ext uri="{FF2B5EF4-FFF2-40B4-BE49-F238E27FC236}">
                <a16:creationId xmlns:a16="http://schemas.microsoft.com/office/drawing/2014/main" id="{F67E8FCC-AB57-48F7-BB47-A0FA868D0D0B}"/>
              </a:ext>
            </a:extLst>
          </p:cNvPr>
          <p:cNvSpPr/>
          <p:nvPr/>
        </p:nvSpPr>
        <p:spPr>
          <a:xfrm>
            <a:off x="7748600" y="6540316"/>
            <a:ext cx="1294177" cy="274585"/>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US" altLang="ja-JP"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R</a:t>
            </a:r>
            <a:r>
              <a:rPr lang="ja-JP" altLang="en-US"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６年度実績</a:t>
            </a:r>
          </a:p>
        </p:txBody>
      </p:sp>
      <p:sp>
        <p:nvSpPr>
          <p:cNvPr id="118" name="楕円 117">
            <a:extLst>
              <a:ext uri="{FF2B5EF4-FFF2-40B4-BE49-F238E27FC236}">
                <a16:creationId xmlns:a16="http://schemas.microsoft.com/office/drawing/2014/main" id="{06581979-3E68-4B50-BBE2-3DFC50074485}"/>
              </a:ext>
            </a:extLst>
          </p:cNvPr>
          <p:cNvSpPr/>
          <p:nvPr/>
        </p:nvSpPr>
        <p:spPr>
          <a:xfrm>
            <a:off x="7760706" y="5191555"/>
            <a:ext cx="473343" cy="410758"/>
          </a:xfrm>
          <a:prstGeom prst="ellipse">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lang="en-US" altLang="ja-JP" sz="1603"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48 </a:t>
            </a:r>
            <a:endParaRPr lang="ja-JP" altLang="en-US" sz="1603"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122" name="テキスト ボックス 121">
            <a:extLst>
              <a:ext uri="{FF2B5EF4-FFF2-40B4-BE49-F238E27FC236}">
                <a16:creationId xmlns:a16="http://schemas.microsoft.com/office/drawing/2014/main" id="{4546FF48-D09D-41FC-922B-289CAC447637}"/>
              </a:ext>
            </a:extLst>
          </p:cNvPr>
          <p:cNvSpPr txBox="1"/>
          <p:nvPr/>
        </p:nvSpPr>
        <p:spPr>
          <a:xfrm>
            <a:off x="7724652" y="5144377"/>
            <a:ext cx="524481" cy="152671"/>
          </a:xfrm>
          <a:prstGeom prst="rect">
            <a:avLst/>
          </a:prstGeom>
          <a:noFill/>
        </p:spPr>
        <p:txBody>
          <a:bodyPr wrap="square" lIns="0" tIns="0" rIns="0" bIns="0" rtlCol="0">
            <a:spAutoFit/>
          </a:bodyPr>
          <a:lstStyle/>
          <a:p>
            <a:r>
              <a:rPr lang="ja-JP" altLang="en-US" sz="992" b="1" dirty="0">
                <a:ln w="3175">
                  <a:solidFill>
                    <a:schemeClr val="tx1"/>
                  </a:solidFill>
                </a:ln>
                <a:solidFill>
                  <a:schemeClr val="bg1"/>
                </a:solidFill>
                <a:effectLst>
                  <a:outerShdw blurRad="50800" dist="38100" algn="l" rotWithShape="0">
                    <a:prstClr val="black">
                      <a:alpha val="41000"/>
                    </a:prstClr>
                  </a:outerShdw>
                </a:effectLst>
                <a:latin typeface="Meiryo UI" panose="020B0604030504040204" pitchFamily="50" charset="-128"/>
                <a:ea typeface="Meiryo UI" panose="020B0604030504040204" pitchFamily="50" charset="-128"/>
              </a:rPr>
              <a:t>アクション</a:t>
            </a:r>
          </a:p>
        </p:txBody>
      </p:sp>
      <p:sp>
        <p:nvSpPr>
          <p:cNvPr id="123" name="角丸四角形 109">
            <a:extLst>
              <a:ext uri="{FF2B5EF4-FFF2-40B4-BE49-F238E27FC236}">
                <a16:creationId xmlns:a16="http://schemas.microsoft.com/office/drawing/2014/main" id="{653AD34C-89CA-4C76-B4F3-F953BD4E0A43}"/>
              </a:ext>
            </a:extLst>
          </p:cNvPr>
          <p:cNvSpPr/>
          <p:nvPr/>
        </p:nvSpPr>
        <p:spPr>
          <a:xfrm>
            <a:off x="7702517" y="5811657"/>
            <a:ext cx="1322743" cy="264614"/>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ja-JP" altLang="en-US"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アクションの内容</a:t>
            </a:r>
          </a:p>
        </p:txBody>
      </p:sp>
      <p:sp>
        <p:nvSpPr>
          <p:cNvPr id="124" name="正方形/長方形 123">
            <a:extLst>
              <a:ext uri="{FF2B5EF4-FFF2-40B4-BE49-F238E27FC236}">
                <a16:creationId xmlns:a16="http://schemas.microsoft.com/office/drawing/2014/main" id="{F07BE176-FB0F-4196-B389-56EC20DF45D9}"/>
              </a:ext>
            </a:extLst>
          </p:cNvPr>
          <p:cNvSpPr/>
          <p:nvPr/>
        </p:nvSpPr>
        <p:spPr>
          <a:xfrm>
            <a:off x="7700633" y="6118643"/>
            <a:ext cx="5088024" cy="3638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109915" indent="-109915">
              <a:lnSpc>
                <a:spcPts val="1527"/>
              </a:lnSpc>
              <a:buFont typeface="Wingdings" panose="05000000000000000000" pitchFamily="2" charset="2"/>
              <a:buChar char="Ø"/>
            </a:pPr>
            <a:r>
              <a:rPr lang="ja-JP" altLang="en-US" sz="1069"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人命救助や支援物資搬入等を円滑に行えるよう、迅速な道路啓開による通行機能確保に向け、関係機関と連携した訓練の実施とその検証を行い、道路啓開体制等の充実を図る。</a:t>
            </a:r>
            <a:endParaRPr lang="en-US" altLang="ja-JP" sz="1069"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25" name="正方形/長方形 124">
            <a:extLst>
              <a:ext uri="{FF2B5EF4-FFF2-40B4-BE49-F238E27FC236}">
                <a16:creationId xmlns:a16="http://schemas.microsoft.com/office/drawing/2014/main" id="{13FA0BE4-4F4A-47E2-9178-38150C14BD4E}"/>
              </a:ext>
            </a:extLst>
          </p:cNvPr>
          <p:cNvSpPr/>
          <p:nvPr/>
        </p:nvSpPr>
        <p:spPr>
          <a:xfrm>
            <a:off x="7824041" y="7782556"/>
            <a:ext cx="3602732" cy="1636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109915" indent="-109915">
              <a:lnSpc>
                <a:spcPts val="1527"/>
              </a:lnSpc>
              <a:buFont typeface="Wingdings" panose="05000000000000000000" pitchFamily="2" charset="2"/>
              <a:buChar char="Ø"/>
            </a:pPr>
            <a:endParaRPr lang="ja-JP" altLang="en-US" sz="763" dirty="0">
              <a:solidFill>
                <a:schemeClr val="tx1"/>
              </a:solidFill>
              <a:latin typeface="Meiryo UI" panose="020B0604030504040204" pitchFamily="50" charset="-128"/>
              <a:ea typeface="Meiryo UI" panose="020B0604030504040204" pitchFamily="50" charset="-128"/>
            </a:endParaRPr>
          </a:p>
        </p:txBody>
      </p:sp>
      <p:sp>
        <p:nvSpPr>
          <p:cNvPr id="126" name="正方形/長方形 125">
            <a:extLst>
              <a:ext uri="{FF2B5EF4-FFF2-40B4-BE49-F238E27FC236}">
                <a16:creationId xmlns:a16="http://schemas.microsoft.com/office/drawing/2014/main" id="{B6806F04-8D3C-4F88-99E5-8B3C3AE52186}"/>
              </a:ext>
            </a:extLst>
          </p:cNvPr>
          <p:cNvSpPr/>
          <p:nvPr/>
        </p:nvSpPr>
        <p:spPr>
          <a:xfrm>
            <a:off x="7720784" y="6884958"/>
            <a:ext cx="7040584" cy="5561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109915" indent="-109915">
              <a:lnSpc>
                <a:spcPts val="1527"/>
              </a:lnSpc>
              <a:buFont typeface="Wingdings" panose="05000000000000000000" pitchFamily="2" charset="2"/>
              <a:buChar char="Ø"/>
            </a:pPr>
            <a:r>
              <a:rPr lang="ja-JP" altLang="en-US" sz="1069"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大阪府域道路啓開協議会において、「大阪府域道路啓開計画」の改定を実施。</a:t>
            </a:r>
          </a:p>
          <a:p>
            <a:pPr marL="109915" indent="-109915">
              <a:lnSpc>
                <a:spcPts val="1527"/>
              </a:lnSpc>
              <a:buFont typeface="Wingdings" panose="05000000000000000000" pitchFamily="2" charset="2"/>
              <a:buChar char="Ø"/>
            </a:pPr>
            <a:r>
              <a:rPr lang="ja-JP" altLang="en-US" sz="1069"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大規模津波防災総合訓練（国、地方公共団体、公共機関、自衛隊、民間事業者等）において道路啓開訓練</a:t>
            </a:r>
            <a:endParaRPr lang="en-US" altLang="ja-JP" sz="1069"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1527"/>
              </a:lnSpc>
            </a:pPr>
            <a:r>
              <a:rPr lang="ja-JP" altLang="en-US" sz="1069"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（放置車両の撤去）を実施。</a:t>
            </a:r>
          </a:p>
        </p:txBody>
      </p:sp>
      <p:sp>
        <p:nvSpPr>
          <p:cNvPr id="128" name="テキスト ボックス 127">
            <a:extLst>
              <a:ext uri="{FF2B5EF4-FFF2-40B4-BE49-F238E27FC236}">
                <a16:creationId xmlns:a16="http://schemas.microsoft.com/office/drawing/2014/main" id="{C9BE1BED-BCB1-446D-B757-F4FD71259D81}"/>
              </a:ext>
            </a:extLst>
          </p:cNvPr>
          <p:cNvSpPr txBox="1"/>
          <p:nvPr/>
        </p:nvSpPr>
        <p:spPr>
          <a:xfrm>
            <a:off x="7676033" y="5582576"/>
            <a:ext cx="598241" cy="256865"/>
          </a:xfrm>
          <a:prstGeom prst="rect">
            <a:avLst/>
          </a:prstGeom>
          <a:noFill/>
        </p:spPr>
        <p:txBody>
          <a:bodyPr wrap="none" rtlCol="0">
            <a:spAutoFit/>
          </a:bodyPr>
          <a:lstStyle/>
          <a:p>
            <a:r>
              <a:rPr lang="en-US" altLang="ja-JP" sz="1069" b="1" dirty="0">
                <a:latin typeface="Meiryo UI" panose="020B0604030504040204" pitchFamily="50" charset="-128"/>
                <a:ea typeface="Meiryo UI" panose="020B0604030504040204" pitchFamily="50" charset="-128"/>
              </a:rPr>
              <a:t>【</a:t>
            </a:r>
            <a:r>
              <a:rPr lang="ja-JP" altLang="en-US" sz="1069" b="1" dirty="0">
                <a:latin typeface="Meiryo UI" panose="020B0604030504040204" pitchFamily="50" charset="-128"/>
                <a:ea typeface="Meiryo UI" panose="020B0604030504040204" pitchFamily="50" charset="-128"/>
              </a:rPr>
              <a:t>重点</a:t>
            </a:r>
            <a:r>
              <a:rPr lang="en-US" altLang="ja-JP" sz="1069" b="1" dirty="0">
                <a:latin typeface="Meiryo UI" panose="020B0604030504040204" pitchFamily="50" charset="-128"/>
                <a:ea typeface="Meiryo UI" panose="020B0604030504040204" pitchFamily="50" charset="-128"/>
              </a:rPr>
              <a:t>】</a:t>
            </a:r>
            <a:endParaRPr lang="ja-JP" altLang="en-US" sz="1069" b="1" dirty="0">
              <a:latin typeface="Meiryo UI" panose="020B0604030504040204" pitchFamily="50" charset="-128"/>
              <a:ea typeface="Meiryo UI" panose="020B0604030504040204" pitchFamily="50" charset="-128"/>
            </a:endParaRPr>
          </a:p>
        </p:txBody>
      </p:sp>
      <p:sp>
        <p:nvSpPr>
          <p:cNvPr id="130" name="テキスト ボックス 129">
            <a:extLst>
              <a:ext uri="{FF2B5EF4-FFF2-40B4-BE49-F238E27FC236}">
                <a16:creationId xmlns:a16="http://schemas.microsoft.com/office/drawing/2014/main" id="{CB639152-9B73-4095-8976-226A52CB76FE}"/>
              </a:ext>
            </a:extLst>
          </p:cNvPr>
          <p:cNvSpPr txBox="1"/>
          <p:nvPr/>
        </p:nvSpPr>
        <p:spPr>
          <a:xfrm>
            <a:off x="7673146" y="7537924"/>
            <a:ext cx="5074769" cy="480321"/>
          </a:xfrm>
          <a:prstGeom prst="rect">
            <a:avLst/>
          </a:prstGeom>
          <a:noFill/>
          <a:ln>
            <a:noFill/>
          </a:ln>
        </p:spPr>
        <p:txBody>
          <a:bodyPr wrap="square" lIns="109915" tIns="54958" rIns="54958" bIns="54958" rtlCol="0" anchor="ctr" anchorCtr="0">
            <a:spAutoFit/>
          </a:bodyPr>
          <a:lstStyle/>
          <a:p>
            <a:r>
              <a:rPr lang="ja-JP" altLang="en-US" sz="12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関連アクション</a:t>
            </a:r>
            <a:r>
              <a:rPr lang="en-US" altLang="ja-JP" sz="12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50</a:t>
            </a:r>
            <a:r>
              <a:rPr lang="ja-JP" altLang="en-US" sz="12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　（食料や燃料等の備蓄及び集配体制の強化）</a:t>
            </a:r>
            <a:endParaRPr lang="en-US" altLang="ja-JP" sz="12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a:p>
            <a:r>
              <a:rPr lang="en-US" altLang="ja-JP" sz="12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r>
              <a:rPr lang="ja-JP" altLang="en-US" sz="12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危機管理室</a:t>
            </a:r>
            <a:r>
              <a:rPr lang="en-US" altLang="ja-JP" sz="12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p>
        </p:txBody>
      </p:sp>
      <p:sp>
        <p:nvSpPr>
          <p:cNvPr id="131" name="角丸四角形 109">
            <a:extLst>
              <a:ext uri="{FF2B5EF4-FFF2-40B4-BE49-F238E27FC236}">
                <a16:creationId xmlns:a16="http://schemas.microsoft.com/office/drawing/2014/main" id="{C0AC84DA-1DB4-4CE1-B5DD-47CB316A2812}"/>
              </a:ext>
            </a:extLst>
          </p:cNvPr>
          <p:cNvSpPr/>
          <p:nvPr/>
        </p:nvSpPr>
        <p:spPr>
          <a:xfrm>
            <a:off x="7670223" y="8034957"/>
            <a:ext cx="1322743" cy="264614"/>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ja-JP" altLang="en-US"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アクションの内容</a:t>
            </a:r>
          </a:p>
        </p:txBody>
      </p:sp>
      <p:sp>
        <p:nvSpPr>
          <p:cNvPr id="134" name="角丸四角形 307">
            <a:extLst>
              <a:ext uri="{FF2B5EF4-FFF2-40B4-BE49-F238E27FC236}">
                <a16:creationId xmlns:a16="http://schemas.microsoft.com/office/drawing/2014/main" id="{32F74847-0049-4701-BE3A-2A787D782A13}"/>
              </a:ext>
            </a:extLst>
          </p:cNvPr>
          <p:cNvSpPr/>
          <p:nvPr/>
        </p:nvSpPr>
        <p:spPr>
          <a:xfrm>
            <a:off x="11285148" y="7901822"/>
            <a:ext cx="1294177" cy="274585"/>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US" altLang="ja-JP"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R</a:t>
            </a:r>
            <a:r>
              <a:rPr lang="ja-JP" altLang="en-US"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６年度実績</a:t>
            </a:r>
          </a:p>
        </p:txBody>
      </p:sp>
      <p:sp>
        <p:nvSpPr>
          <p:cNvPr id="135" name="正方形/長方形 134">
            <a:extLst>
              <a:ext uri="{FF2B5EF4-FFF2-40B4-BE49-F238E27FC236}">
                <a16:creationId xmlns:a16="http://schemas.microsoft.com/office/drawing/2014/main" id="{643BBE0D-E8E5-49D6-B279-194BF40AD109}"/>
              </a:ext>
            </a:extLst>
          </p:cNvPr>
          <p:cNvSpPr/>
          <p:nvPr/>
        </p:nvSpPr>
        <p:spPr>
          <a:xfrm>
            <a:off x="7677909" y="8324031"/>
            <a:ext cx="3555871" cy="5561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109915" indent="-109915">
              <a:lnSpc>
                <a:spcPts val="1527"/>
              </a:lnSpc>
              <a:buFont typeface="Wingdings" panose="05000000000000000000" pitchFamily="2" charset="2"/>
              <a:buChar char="Ø"/>
            </a:pPr>
            <a:r>
              <a:rPr lang="ja-JP" altLang="en-US" sz="1069"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集配体制について避難所を運営する市町村等と十分協議し、</a:t>
            </a:r>
            <a:endParaRPr lang="en-US" altLang="ja-JP" sz="1069"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1527"/>
              </a:lnSpc>
            </a:pPr>
            <a:r>
              <a:rPr lang="ja-JP" altLang="en-US" sz="1069"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各地域レベルでのニーズ把握、調達、配送などのシステムを概成。</a:t>
            </a:r>
            <a:endParaRPr lang="en-US" altLang="ja-JP" sz="1069"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109915" indent="-109915">
              <a:lnSpc>
                <a:spcPts val="1527"/>
              </a:lnSpc>
              <a:buFont typeface="Wingdings" panose="05000000000000000000" pitchFamily="2" charset="2"/>
              <a:buChar char="Ø"/>
            </a:pPr>
            <a:endParaRPr lang="en-US" altLang="ja-JP" sz="1069"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7" name="角丸四角形 132">
            <a:extLst>
              <a:ext uri="{FF2B5EF4-FFF2-40B4-BE49-F238E27FC236}">
                <a16:creationId xmlns:a16="http://schemas.microsoft.com/office/drawing/2014/main" id="{A8087134-8FC0-4ACE-AB0F-5DAB4C8202E3}"/>
              </a:ext>
            </a:extLst>
          </p:cNvPr>
          <p:cNvSpPr/>
          <p:nvPr/>
        </p:nvSpPr>
        <p:spPr bwMode="gray">
          <a:xfrm>
            <a:off x="7672326" y="7502706"/>
            <a:ext cx="7260198" cy="1384198"/>
          </a:xfrm>
          <a:prstGeom prst="roundRect">
            <a:avLst>
              <a:gd name="adj" fmla="val 5506"/>
            </a:avLst>
          </a:prstGeom>
          <a:noFill/>
          <a:ln cmpd="dbl">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54958" tIns="54958" rIns="54958" bIns="54958" rtlCol="0" anchor="t" anchorCtr="0"/>
          <a:lstStyle/>
          <a:p>
            <a:pPr>
              <a:lnSpc>
                <a:spcPts val="3817"/>
              </a:lnSpc>
            </a:pPr>
            <a:endParaRPr lang="en-US" altLang="ja-JP" sz="1832"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r>
              <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endParaRPr lang="ja-JP" altLang="en-US"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290"/>
              </a:lnSpc>
            </a:pPr>
            <a:endParaRPr lang="ja-JP" altLang="en-US"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3359"/>
              </a:lnSpc>
            </a:pPr>
            <a:endParaRPr lang="en-US" altLang="ja-JP" sz="1832"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3359"/>
              </a:lnSpc>
            </a:pPr>
            <a:endParaRPr lang="ja-JP" altLang="ja-JP" sz="1832"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9" name="角丸四角形 132">
            <a:extLst>
              <a:ext uri="{FF2B5EF4-FFF2-40B4-BE49-F238E27FC236}">
                <a16:creationId xmlns:a16="http://schemas.microsoft.com/office/drawing/2014/main" id="{E889D0FB-4425-4AA8-8A24-FBF5C9788BE1}"/>
              </a:ext>
            </a:extLst>
          </p:cNvPr>
          <p:cNvSpPr/>
          <p:nvPr/>
        </p:nvSpPr>
        <p:spPr bwMode="gray">
          <a:xfrm>
            <a:off x="12849334" y="5511580"/>
            <a:ext cx="2061283" cy="1255915"/>
          </a:xfrm>
          <a:prstGeom prst="roundRect">
            <a:avLst>
              <a:gd name="adj" fmla="val 5506"/>
            </a:avLst>
          </a:prstGeom>
          <a:noFill/>
          <a:ln>
            <a:solidFill>
              <a:schemeClr val="accent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54958" tIns="54958" rIns="54958" bIns="54958" rtlCol="0" anchor="t" anchorCtr="0"/>
          <a:lstStyle/>
          <a:p>
            <a:pPr>
              <a:lnSpc>
                <a:spcPts val="3817"/>
              </a:lnSpc>
            </a:pPr>
            <a:endParaRPr lang="en-US" altLang="ja-JP" sz="1832"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r>
              <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endParaRPr lang="ja-JP" altLang="en-US"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290"/>
              </a:lnSpc>
            </a:pPr>
            <a:endParaRPr lang="ja-JP" altLang="en-US"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2443"/>
              </a:lnSpc>
            </a:pPr>
            <a:endParaRPr lang="en-US" altLang="ja-JP" sz="1603"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3359"/>
              </a:lnSpc>
            </a:pPr>
            <a:endParaRPr lang="en-US" altLang="ja-JP" sz="1832"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3359"/>
              </a:lnSpc>
            </a:pPr>
            <a:endParaRPr lang="ja-JP" altLang="ja-JP" sz="1832"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0" name="テキスト ボックス 139">
            <a:extLst>
              <a:ext uri="{FF2B5EF4-FFF2-40B4-BE49-F238E27FC236}">
                <a16:creationId xmlns:a16="http://schemas.microsoft.com/office/drawing/2014/main" id="{8F2E2835-2FF2-4C46-A260-AFBEDD4CD29A}"/>
              </a:ext>
            </a:extLst>
          </p:cNvPr>
          <p:cNvSpPr txBox="1"/>
          <p:nvPr/>
        </p:nvSpPr>
        <p:spPr>
          <a:xfrm>
            <a:off x="13033870" y="6514701"/>
            <a:ext cx="2293627" cy="215444"/>
          </a:xfrm>
          <a:prstGeom prst="rect">
            <a:avLst/>
          </a:prstGeom>
          <a:noFill/>
        </p:spPr>
        <p:txBody>
          <a:bodyPr wrap="square" rtlCol="0">
            <a:spAutoFit/>
          </a:bodyPr>
          <a:lstStyle/>
          <a:p>
            <a:r>
              <a:rPr lang="ja-JP" altLang="en-US" sz="800" dirty="0">
                <a:latin typeface="Meiryo UI" panose="020B0604030504040204" pitchFamily="50" charset="-128"/>
                <a:ea typeface="Meiryo UI" panose="020B0604030504040204" pitchFamily="50" charset="-128"/>
              </a:rPr>
              <a:t>大規模津波防災総合訓練（</a:t>
            </a:r>
            <a:r>
              <a:rPr lang="en-US" altLang="ja-JP" sz="800" dirty="0">
                <a:latin typeface="Meiryo UI" panose="020B0604030504040204" pitchFamily="50" charset="-128"/>
                <a:ea typeface="Meiryo UI" panose="020B0604030504040204" pitchFamily="50" charset="-128"/>
              </a:rPr>
              <a:t>R6.11.4</a:t>
            </a:r>
            <a:r>
              <a:rPr lang="ja-JP" altLang="en-US" sz="800" dirty="0">
                <a:latin typeface="Meiryo UI" panose="020B0604030504040204" pitchFamily="50" charset="-128"/>
                <a:ea typeface="Meiryo UI" panose="020B0604030504040204" pitchFamily="50" charset="-128"/>
              </a:rPr>
              <a:t>）</a:t>
            </a:r>
            <a:endParaRPr lang="en-US" altLang="zh-TW" sz="800" dirty="0">
              <a:latin typeface="Meiryo UI" panose="020B0604030504040204" pitchFamily="50" charset="-128"/>
              <a:ea typeface="Meiryo UI" panose="020B0604030504040204" pitchFamily="50" charset="-128"/>
            </a:endParaRPr>
          </a:p>
        </p:txBody>
      </p:sp>
      <p:pic>
        <p:nvPicPr>
          <p:cNvPr id="141" name="図 140">
            <a:extLst>
              <a:ext uri="{FF2B5EF4-FFF2-40B4-BE49-F238E27FC236}">
                <a16:creationId xmlns:a16="http://schemas.microsoft.com/office/drawing/2014/main" id="{1B764019-5D60-433C-8C4F-F797C3291A5D}"/>
              </a:ext>
            </a:extLst>
          </p:cNvPr>
          <p:cNvPicPr>
            <a:picLocks noChangeAspect="1"/>
          </p:cNvPicPr>
          <p:nvPr/>
        </p:nvPicPr>
        <p:blipFill>
          <a:blip r:embed="rId14"/>
          <a:stretch>
            <a:fillRect/>
          </a:stretch>
        </p:blipFill>
        <p:spPr>
          <a:xfrm>
            <a:off x="12898789" y="5590823"/>
            <a:ext cx="1962372" cy="892658"/>
          </a:xfrm>
          <a:prstGeom prst="rect">
            <a:avLst/>
          </a:prstGeom>
        </p:spPr>
      </p:pic>
      <p:sp>
        <p:nvSpPr>
          <p:cNvPr id="142" name="正方形/長方形 141">
            <a:extLst>
              <a:ext uri="{FF2B5EF4-FFF2-40B4-BE49-F238E27FC236}">
                <a16:creationId xmlns:a16="http://schemas.microsoft.com/office/drawing/2014/main" id="{5D85E38B-C25E-4B92-84D4-8B6850A59E69}"/>
              </a:ext>
            </a:extLst>
          </p:cNvPr>
          <p:cNvSpPr/>
          <p:nvPr/>
        </p:nvSpPr>
        <p:spPr>
          <a:xfrm>
            <a:off x="11318136" y="8234702"/>
            <a:ext cx="3598264" cy="748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109915" indent="-109915">
              <a:lnSpc>
                <a:spcPts val="1527"/>
              </a:lnSpc>
              <a:buFont typeface="Wingdings" panose="05000000000000000000" pitchFamily="2" charset="2"/>
              <a:buChar char="Ø"/>
            </a:pPr>
            <a:r>
              <a:rPr lang="ja-JP" altLang="en-US" sz="1069"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北部・中部・南部拠点を使用した配送ルートの検証を市町村と実施し、実効性を確認。</a:t>
            </a:r>
            <a:endParaRPr lang="en-US" altLang="ja-JP" sz="1069"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109915" indent="-109915">
              <a:lnSpc>
                <a:spcPts val="1527"/>
              </a:lnSpc>
              <a:buFont typeface="Wingdings" panose="05000000000000000000" pitchFamily="2" charset="2"/>
              <a:buChar char="Ø"/>
            </a:pPr>
            <a:r>
              <a:rPr lang="ja-JP" altLang="en-US" sz="1069"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大阪府トラック協会と物資搬送等の訓練および意見交換を実施。</a:t>
            </a:r>
            <a:endParaRPr lang="en-US" altLang="ja-JP" sz="1069"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109915" indent="-109915">
              <a:lnSpc>
                <a:spcPts val="1527"/>
              </a:lnSpc>
              <a:buFont typeface="Wingdings" panose="05000000000000000000" pitchFamily="2" charset="2"/>
              <a:buChar char="Ø"/>
            </a:pPr>
            <a:endParaRPr lang="en-US" altLang="ja-JP" sz="1069"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8" name="楕円 97">
            <a:extLst>
              <a:ext uri="{FF2B5EF4-FFF2-40B4-BE49-F238E27FC236}">
                <a16:creationId xmlns:a16="http://schemas.microsoft.com/office/drawing/2014/main" id="{4AAC6C93-1152-4CAB-9C5E-B3C5DAB18663}"/>
              </a:ext>
            </a:extLst>
          </p:cNvPr>
          <p:cNvSpPr/>
          <p:nvPr/>
        </p:nvSpPr>
        <p:spPr>
          <a:xfrm>
            <a:off x="7764268" y="589766"/>
            <a:ext cx="430094" cy="410758"/>
          </a:xfrm>
          <a:prstGeom prst="ellipse">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lang="en-US" altLang="ja-JP" sz="1603"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42</a:t>
            </a:r>
            <a:endParaRPr lang="ja-JP" altLang="en-US" sz="1603"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193" name="テキスト ボックス 192">
            <a:extLst>
              <a:ext uri="{FF2B5EF4-FFF2-40B4-BE49-F238E27FC236}">
                <a16:creationId xmlns:a16="http://schemas.microsoft.com/office/drawing/2014/main" id="{FF088EB9-3D84-41D8-99E6-FCD9888F51E7}"/>
              </a:ext>
            </a:extLst>
          </p:cNvPr>
          <p:cNvSpPr txBox="1"/>
          <p:nvPr/>
        </p:nvSpPr>
        <p:spPr>
          <a:xfrm>
            <a:off x="7736721" y="546904"/>
            <a:ext cx="524481" cy="152671"/>
          </a:xfrm>
          <a:prstGeom prst="rect">
            <a:avLst/>
          </a:prstGeom>
          <a:noFill/>
        </p:spPr>
        <p:txBody>
          <a:bodyPr wrap="square" lIns="0" tIns="0" rIns="0" bIns="0" rtlCol="0">
            <a:spAutoFit/>
          </a:bodyPr>
          <a:lstStyle/>
          <a:p>
            <a:r>
              <a:rPr lang="ja-JP" altLang="en-US" sz="992" b="1" dirty="0">
                <a:ln w="3175">
                  <a:solidFill>
                    <a:schemeClr val="tx1"/>
                  </a:solidFill>
                </a:ln>
                <a:effectLst>
                  <a:outerShdw blurRad="50800" dist="38100" dir="2700000" algn="tl">
                    <a:srgbClr val="000000">
                      <a:alpha val="41000"/>
                    </a:srgbClr>
                  </a:outerShdw>
                </a:effectLst>
                <a:latin typeface="Meiryo UI" panose="020B0604030504040204" pitchFamily="50" charset="-128"/>
                <a:ea typeface="Meiryo UI" panose="020B0604030504040204" pitchFamily="50" charset="-128"/>
              </a:rPr>
              <a:t>アクション</a:t>
            </a:r>
          </a:p>
        </p:txBody>
      </p:sp>
      <p:sp>
        <p:nvSpPr>
          <p:cNvPr id="100" name="角丸四角形 119">
            <a:extLst>
              <a:ext uri="{FF2B5EF4-FFF2-40B4-BE49-F238E27FC236}">
                <a16:creationId xmlns:a16="http://schemas.microsoft.com/office/drawing/2014/main" id="{7476A466-EC5E-47D6-B346-12643D35B08E}"/>
              </a:ext>
            </a:extLst>
          </p:cNvPr>
          <p:cNvSpPr/>
          <p:nvPr/>
        </p:nvSpPr>
        <p:spPr>
          <a:xfrm>
            <a:off x="7739739" y="3626340"/>
            <a:ext cx="1464297" cy="239553"/>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ja-JP" altLang="en-US"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アクションの内容</a:t>
            </a:r>
          </a:p>
        </p:txBody>
      </p:sp>
      <p:sp>
        <p:nvSpPr>
          <p:cNvPr id="101" name="角丸四角形 131">
            <a:extLst>
              <a:ext uri="{FF2B5EF4-FFF2-40B4-BE49-F238E27FC236}">
                <a16:creationId xmlns:a16="http://schemas.microsoft.com/office/drawing/2014/main" id="{A60D3BF2-3434-4FBC-837A-2DF9FC60D104}"/>
              </a:ext>
            </a:extLst>
          </p:cNvPr>
          <p:cNvSpPr/>
          <p:nvPr/>
        </p:nvSpPr>
        <p:spPr>
          <a:xfrm>
            <a:off x="11039630" y="3618522"/>
            <a:ext cx="1294177" cy="274585"/>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US" altLang="ja-JP"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R</a:t>
            </a:r>
            <a:r>
              <a:rPr lang="ja-JP" altLang="en-US"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６年度実績</a:t>
            </a:r>
          </a:p>
        </p:txBody>
      </p:sp>
      <p:sp>
        <p:nvSpPr>
          <p:cNvPr id="110" name="角丸四角形 131">
            <a:extLst>
              <a:ext uri="{FF2B5EF4-FFF2-40B4-BE49-F238E27FC236}">
                <a16:creationId xmlns:a16="http://schemas.microsoft.com/office/drawing/2014/main" id="{4CC8742D-817A-4245-AA48-48907C02FC2B}"/>
              </a:ext>
            </a:extLst>
          </p:cNvPr>
          <p:cNvSpPr/>
          <p:nvPr/>
        </p:nvSpPr>
        <p:spPr>
          <a:xfrm>
            <a:off x="7693726" y="1776153"/>
            <a:ext cx="1294177" cy="274585"/>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US" altLang="ja-JP"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R</a:t>
            </a:r>
            <a:r>
              <a:rPr lang="ja-JP" altLang="en-US"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６年度実績</a:t>
            </a:r>
          </a:p>
        </p:txBody>
      </p:sp>
      <p:sp>
        <p:nvSpPr>
          <p:cNvPr id="115" name="角丸四角形 119">
            <a:extLst>
              <a:ext uri="{FF2B5EF4-FFF2-40B4-BE49-F238E27FC236}">
                <a16:creationId xmlns:a16="http://schemas.microsoft.com/office/drawing/2014/main" id="{99A9793B-50EA-4EA4-8C75-3AB5820FD981}"/>
              </a:ext>
            </a:extLst>
          </p:cNvPr>
          <p:cNvSpPr/>
          <p:nvPr/>
        </p:nvSpPr>
        <p:spPr>
          <a:xfrm>
            <a:off x="7685644" y="1224169"/>
            <a:ext cx="1464297" cy="239553"/>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ja-JP" altLang="en-US" sz="1221"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アクションの内容</a:t>
            </a:r>
          </a:p>
        </p:txBody>
      </p:sp>
    </p:spTree>
    <p:extLst>
      <p:ext uri="{BB962C8B-B14F-4D97-AF65-F5344CB8AC3E}">
        <p14:creationId xmlns:p14="http://schemas.microsoft.com/office/powerpoint/2010/main" val="153782321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20765</TotalTime>
  <Words>2416</Words>
  <Application>Microsoft Office PowerPoint</Application>
  <PresentationFormat>ユーザー設定</PresentationFormat>
  <Paragraphs>290</Paragraphs>
  <Slides>2</Slides>
  <Notes>2</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vt:i4>
      </vt:variant>
    </vt:vector>
  </HeadingPairs>
  <TitlesOfParts>
    <vt:vector size="8" baseType="lpstr">
      <vt:lpstr>Meiryo UI</vt:lpstr>
      <vt:lpstr>UD デジタル 教科書体 N-B</vt:lpstr>
      <vt:lpstr>Arial</vt:lpstr>
      <vt:lpstr>Calibri</vt:lpstr>
      <vt:lpstr>Wingdings</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k.fukumoto</dc:creator>
  <cp:lastModifiedBy>荒木　大地</cp:lastModifiedBy>
  <cp:revision>387</cp:revision>
  <cp:lastPrinted>2025-06-10T02:51:42Z</cp:lastPrinted>
  <dcterms:created xsi:type="dcterms:W3CDTF">2016-03-16T16:39:07Z</dcterms:created>
  <dcterms:modified xsi:type="dcterms:W3CDTF">2025-06-10T02:51:52Z</dcterms:modified>
</cp:coreProperties>
</file>