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notesSlides/notesSlide2.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drawings/drawing2.xml" ContentType="application/vnd.openxmlformats-officedocument.drawingml.chartshapes+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23"/>
  </p:notesMasterIdLst>
  <p:sldIdLst>
    <p:sldId id="314" r:id="rId3"/>
    <p:sldId id="297" r:id="rId4"/>
    <p:sldId id="276" r:id="rId5"/>
    <p:sldId id="298" r:id="rId6"/>
    <p:sldId id="284" r:id="rId7"/>
    <p:sldId id="299" r:id="rId8"/>
    <p:sldId id="306" r:id="rId9"/>
    <p:sldId id="264" r:id="rId10"/>
    <p:sldId id="313" r:id="rId11"/>
    <p:sldId id="315" r:id="rId12"/>
    <p:sldId id="316" r:id="rId13"/>
    <p:sldId id="317" r:id="rId14"/>
    <p:sldId id="318" r:id="rId15"/>
    <p:sldId id="319" r:id="rId16"/>
    <p:sldId id="320" r:id="rId17"/>
    <p:sldId id="321" r:id="rId18"/>
    <p:sldId id="322" r:id="rId19"/>
    <p:sldId id="323" r:id="rId20"/>
    <p:sldId id="324" r:id="rId21"/>
    <p:sldId id="325" r:id="rId22"/>
  </p:sldIdLst>
  <p:sldSz cx="9906000" cy="6858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114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______.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______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______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______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______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______13.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______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______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______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______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______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______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______7.xlsx"/></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______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7986784993238745E-2"/>
          <c:y val="2.8545901824230991E-2"/>
          <c:w val="0.89977490527872384"/>
          <c:h val="0.83052144716684995"/>
        </c:manualLayout>
      </c:layout>
      <c:lineChart>
        <c:grouping val="standard"/>
        <c:varyColors val="0"/>
        <c:ser>
          <c:idx val="0"/>
          <c:order val="0"/>
          <c:tx>
            <c:strRef>
              <c:f>Sheet1!$B$1</c:f>
              <c:strCache>
                <c:ptCount val="1"/>
                <c:pt idx="0">
                  <c:v>大阪府</c:v>
                </c:pt>
              </c:strCache>
            </c:strRef>
          </c:tx>
          <c:dLbls>
            <c:dLbl>
              <c:idx val="60"/>
              <c:delete val="1"/>
              <c:extLst>
                <c:ext xmlns:c15="http://schemas.microsoft.com/office/drawing/2012/chart" uri="{CE6537A1-D6FC-4f65-9D91-7224C49458BB}"/>
                <c:ext xmlns:c16="http://schemas.microsoft.com/office/drawing/2014/chart" uri="{C3380CC4-5D6E-409C-BE32-E72D297353CC}">
                  <c16:uniqueId val="{00000000-F7FA-48BE-89AA-6A47846FC5AF}"/>
                </c:ext>
              </c:extLst>
            </c:dLbl>
            <c:dLbl>
              <c:idx val="62"/>
              <c:layout>
                <c:manualLayout>
                  <c:x val="-3.69110854713776E-2"/>
                  <c:y val="-3.9472151714208856E-2"/>
                </c:manualLayout>
              </c:layout>
              <c:tx>
                <c:rich>
                  <a:bodyPr/>
                  <a:lstStyle/>
                  <a:p>
                    <a:r>
                      <a:rPr lang="en-US" altLang="en-US" dirty="0"/>
                      <a:t>21</a:t>
                    </a:r>
                    <a:r>
                      <a:rPr lang="en-US" altLang="ja-JP" dirty="0"/>
                      <a:t>4</a:t>
                    </a:r>
                    <a:r>
                      <a:rPr lang="en-US" altLang="en-US" dirty="0"/>
                      <a:t>,120</a:t>
                    </a:r>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7FA-48BE-89AA-6A47846FC5AF}"/>
                </c:ext>
              </c:extLst>
            </c:dLbl>
            <c:spPr>
              <a:solidFill>
                <a:schemeClr val="bg1"/>
              </a:solidFill>
              <a:ln>
                <a:solidFill>
                  <a:schemeClr val="accent1"/>
                </a:solidFill>
              </a:ln>
            </c:spPr>
            <c:txPr>
              <a:bodyPr/>
              <a:lstStyle/>
              <a:p>
                <a:pPr>
                  <a:defRPr sz="1400">
                    <a:solidFill>
                      <a:srgbClr val="FF0000"/>
                    </a:solidFill>
                  </a:defRPr>
                </a:pPr>
                <a:endParaRPr lang="ja-JP"/>
              </a:p>
            </c:txPr>
            <c:dLblPos val="t"/>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Sheet1!$A$2:$A$67</c:f>
              <c:strCache>
                <c:ptCount val="66"/>
                <c:pt idx="0">
                  <c:v>S30</c:v>
                </c:pt>
                <c:pt idx="1">
                  <c:v>31</c:v>
                </c:pt>
                <c:pt idx="2">
                  <c:v>32</c:v>
                </c:pt>
                <c:pt idx="3">
                  <c:v>33</c:v>
                </c:pt>
                <c:pt idx="4">
                  <c:v>34</c:v>
                </c:pt>
                <c:pt idx="5">
                  <c:v>35</c:v>
                </c:pt>
                <c:pt idx="6">
                  <c:v>36</c:v>
                </c:pt>
                <c:pt idx="7">
                  <c:v>37</c:v>
                </c:pt>
                <c:pt idx="8">
                  <c:v>38</c:v>
                </c:pt>
                <c:pt idx="9">
                  <c:v>39</c:v>
                </c:pt>
                <c:pt idx="10">
                  <c:v>40</c:v>
                </c:pt>
                <c:pt idx="11">
                  <c:v>41</c:v>
                </c:pt>
                <c:pt idx="12">
                  <c:v>42</c:v>
                </c:pt>
                <c:pt idx="13">
                  <c:v>43</c:v>
                </c:pt>
                <c:pt idx="14">
                  <c:v>44</c:v>
                </c:pt>
                <c:pt idx="15">
                  <c:v>45</c:v>
                </c:pt>
                <c:pt idx="16">
                  <c:v>46</c:v>
                </c:pt>
                <c:pt idx="17">
                  <c:v>47</c:v>
                </c:pt>
                <c:pt idx="18">
                  <c:v>48</c:v>
                </c:pt>
                <c:pt idx="19">
                  <c:v>49</c:v>
                </c:pt>
                <c:pt idx="20">
                  <c:v>50</c:v>
                </c:pt>
                <c:pt idx="21">
                  <c:v>51</c:v>
                </c:pt>
                <c:pt idx="22">
                  <c:v>52</c:v>
                </c:pt>
                <c:pt idx="23">
                  <c:v>53</c:v>
                </c:pt>
                <c:pt idx="24">
                  <c:v>54</c:v>
                </c:pt>
                <c:pt idx="25">
                  <c:v>55</c:v>
                </c:pt>
                <c:pt idx="26">
                  <c:v>56</c:v>
                </c:pt>
                <c:pt idx="27">
                  <c:v>57</c:v>
                </c:pt>
                <c:pt idx="28">
                  <c:v>58</c:v>
                </c:pt>
                <c:pt idx="29">
                  <c:v>59</c:v>
                </c:pt>
                <c:pt idx="30">
                  <c:v>60</c:v>
                </c:pt>
                <c:pt idx="31">
                  <c:v>61</c:v>
                </c:pt>
                <c:pt idx="32">
                  <c:v>62</c:v>
                </c:pt>
                <c:pt idx="33">
                  <c:v>63</c:v>
                </c:pt>
                <c:pt idx="34">
                  <c:v>H元</c:v>
                </c:pt>
                <c:pt idx="35">
                  <c:v>2</c:v>
                </c:pt>
                <c:pt idx="36">
                  <c:v>3</c:v>
                </c:pt>
                <c:pt idx="37">
                  <c:v>4</c:v>
                </c:pt>
                <c:pt idx="38">
                  <c:v>5</c:v>
                </c:pt>
                <c:pt idx="39">
                  <c:v>6</c:v>
                </c:pt>
                <c:pt idx="40">
                  <c:v>7</c:v>
                </c:pt>
                <c:pt idx="41">
                  <c:v>8</c:v>
                </c:pt>
                <c:pt idx="42">
                  <c:v>9</c:v>
                </c:pt>
                <c:pt idx="43">
                  <c:v>10</c:v>
                </c:pt>
                <c:pt idx="44">
                  <c:v>11</c:v>
                </c:pt>
                <c:pt idx="45">
                  <c:v>12</c:v>
                </c:pt>
                <c:pt idx="46">
                  <c:v>13</c:v>
                </c:pt>
                <c:pt idx="47">
                  <c:v>14</c:v>
                </c:pt>
                <c:pt idx="48">
                  <c:v>15</c:v>
                </c:pt>
                <c:pt idx="49">
                  <c:v>16</c:v>
                </c:pt>
                <c:pt idx="50">
                  <c:v>17</c:v>
                </c:pt>
                <c:pt idx="51">
                  <c:v>18</c:v>
                </c:pt>
                <c:pt idx="52">
                  <c:v>19</c:v>
                </c:pt>
                <c:pt idx="53">
                  <c:v>20</c:v>
                </c:pt>
                <c:pt idx="54">
                  <c:v>21</c:v>
                </c:pt>
                <c:pt idx="55">
                  <c:v>22</c:v>
                </c:pt>
                <c:pt idx="56">
                  <c:v>23</c:v>
                </c:pt>
                <c:pt idx="57">
                  <c:v>24</c:v>
                </c:pt>
                <c:pt idx="58">
                  <c:v>25</c:v>
                </c:pt>
                <c:pt idx="59">
                  <c:v>26</c:v>
                </c:pt>
                <c:pt idx="60">
                  <c:v>27</c:v>
                </c:pt>
                <c:pt idx="61">
                  <c:v>28</c:v>
                </c:pt>
                <c:pt idx="62">
                  <c:v>29</c:v>
                </c:pt>
                <c:pt idx="63">
                  <c:v>30</c:v>
                </c:pt>
                <c:pt idx="64">
                  <c:v>R1</c:v>
                </c:pt>
                <c:pt idx="65">
                  <c:v>R2</c:v>
                </c:pt>
              </c:strCache>
            </c:strRef>
          </c:cat>
          <c:val>
            <c:numRef>
              <c:f>Sheet1!$B$2:$B$67</c:f>
              <c:numCache>
                <c:formatCode>#,###;[Red]"△"#,###;\-</c:formatCode>
                <c:ptCount val="66"/>
                <c:pt idx="0">
                  <c:v>137573</c:v>
                </c:pt>
                <c:pt idx="1">
                  <c:v>147392</c:v>
                </c:pt>
                <c:pt idx="2">
                  <c:v>165791</c:v>
                </c:pt>
                <c:pt idx="3">
                  <c:v>178660</c:v>
                </c:pt>
                <c:pt idx="4">
                  <c:v>190972</c:v>
                </c:pt>
                <c:pt idx="5">
                  <c:v>190461</c:v>
                </c:pt>
                <c:pt idx="6">
                  <c:v>184168</c:v>
                </c:pt>
                <c:pt idx="7">
                  <c:v>194248</c:v>
                </c:pt>
                <c:pt idx="8">
                  <c:v>238987</c:v>
                </c:pt>
                <c:pt idx="9">
                  <c:v>288697</c:v>
                </c:pt>
                <c:pt idx="10">
                  <c:v>313407</c:v>
                </c:pt>
                <c:pt idx="11">
                  <c:v>302358</c:v>
                </c:pt>
                <c:pt idx="12">
                  <c:v>285556</c:v>
                </c:pt>
                <c:pt idx="13">
                  <c:v>267134</c:v>
                </c:pt>
                <c:pt idx="14">
                  <c:v>257670</c:v>
                </c:pt>
                <c:pt idx="15">
                  <c:v>252182</c:v>
                </c:pt>
                <c:pt idx="16">
                  <c:v>250813</c:v>
                </c:pt>
                <c:pt idx="17">
                  <c:v>251430</c:v>
                </c:pt>
                <c:pt idx="18">
                  <c:v>254095</c:v>
                </c:pt>
                <c:pt idx="19">
                  <c:v>261762</c:v>
                </c:pt>
                <c:pt idx="20">
                  <c:v>271182</c:v>
                </c:pt>
                <c:pt idx="21">
                  <c:v>282285</c:v>
                </c:pt>
                <c:pt idx="22">
                  <c:v>289360</c:v>
                </c:pt>
                <c:pt idx="23">
                  <c:v>301367</c:v>
                </c:pt>
                <c:pt idx="24">
                  <c:v>313536</c:v>
                </c:pt>
                <c:pt idx="25">
                  <c:v>331865</c:v>
                </c:pt>
                <c:pt idx="26">
                  <c:v>343158</c:v>
                </c:pt>
                <c:pt idx="27">
                  <c:v>341962</c:v>
                </c:pt>
                <c:pt idx="28">
                  <c:v>356275</c:v>
                </c:pt>
                <c:pt idx="29">
                  <c:v>374245</c:v>
                </c:pt>
                <c:pt idx="30">
                  <c:v>401197</c:v>
                </c:pt>
                <c:pt idx="31">
                  <c:v>409405</c:v>
                </c:pt>
                <c:pt idx="32">
                  <c:v>416618</c:v>
                </c:pt>
                <c:pt idx="33">
                  <c:v>425089</c:v>
                </c:pt>
                <c:pt idx="34">
                  <c:v>426706</c:v>
                </c:pt>
                <c:pt idx="35">
                  <c:v>415559</c:v>
                </c:pt>
                <c:pt idx="36">
                  <c:v>391977</c:v>
                </c:pt>
                <c:pt idx="37">
                  <c:v>364553</c:v>
                </c:pt>
                <c:pt idx="38">
                  <c:v>342539</c:v>
                </c:pt>
                <c:pt idx="39">
                  <c:v>325722</c:v>
                </c:pt>
                <c:pt idx="40">
                  <c:v>309659</c:v>
                </c:pt>
                <c:pt idx="41">
                  <c:v>292230</c:v>
                </c:pt>
                <c:pt idx="42">
                  <c:v>277465</c:v>
                </c:pt>
                <c:pt idx="43">
                  <c:v>270898</c:v>
                </c:pt>
                <c:pt idx="44">
                  <c:v>266547</c:v>
                </c:pt>
                <c:pt idx="45">
                  <c:v>263798</c:v>
                </c:pt>
                <c:pt idx="46">
                  <c:v>255732</c:v>
                </c:pt>
                <c:pt idx="47">
                  <c:v>247377</c:v>
                </c:pt>
                <c:pt idx="48">
                  <c:v>239731</c:v>
                </c:pt>
                <c:pt idx="49">
                  <c:v>234868</c:v>
                </c:pt>
                <c:pt idx="50">
                  <c:v>228084</c:v>
                </c:pt>
                <c:pt idx="51">
                  <c:v>222916</c:v>
                </c:pt>
                <c:pt idx="52">
                  <c:v>218677</c:v>
                </c:pt>
                <c:pt idx="53">
                  <c:v>219345</c:v>
                </c:pt>
                <c:pt idx="54">
                  <c:v>219674</c:v>
                </c:pt>
                <c:pt idx="55">
                  <c:v>225421</c:v>
                </c:pt>
                <c:pt idx="56">
                  <c:v>227181</c:v>
                </c:pt>
                <c:pt idx="57" formatCode="_ * #,##0_ ;_ * &quot;△&quot;#,##0_ ;_ * &quot;-&quot;\ ;@">
                  <c:v>232159</c:v>
                </c:pt>
                <c:pt idx="58" formatCode="_ * #,##0_ ;_ * &quot;△&quot;#,##0_ ;_ * &quot;-&quot;?_ ;________@&quot;・・・&quot;">
                  <c:v>232995</c:v>
                </c:pt>
                <c:pt idx="59" formatCode="_ * #,##0_ ;_ * &quot;△&quot;#,##0_ ;_ * &quot;-&quot;?_ ;________@&quot;・・・&quot;">
                  <c:v>236529</c:v>
                </c:pt>
                <c:pt idx="60" formatCode="_ * #,##0_ ;_ * &quot;△&quot;#,##0_ ;_ * &quot;-&quot;?_ ;________@&quot;・・・&quot;">
                  <c:v>236700</c:v>
                </c:pt>
                <c:pt idx="61">
                  <c:v>235580</c:v>
                </c:pt>
                <c:pt idx="62">
                  <c:v>232282</c:v>
                </c:pt>
                <c:pt idx="63">
                  <c:v>226957</c:v>
                </c:pt>
                <c:pt idx="64">
                  <c:v>220504</c:v>
                </c:pt>
                <c:pt idx="65">
                  <c:v>213908</c:v>
                </c:pt>
              </c:numCache>
            </c:numRef>
          </c:val>
          <c:smooth val="0"/>
          <c:extLst>
            <c:ext xmlns:c16="http://schemas.microsoft.com/office/drawing/2014/chart" uri="{C3380CC4-5D6E-409C-BE32-E72D297353CC}">
              <c16:uniqueId val="{00000002-F7FA-48BE-89AA-6A47846FC5AF}"/>
            </c:ext>
          </c:extLst>
        </c:ser>
        <c:dLbls>
          <c:showLegendKey val="0"/>
          <c:showVal val="0"/>
          <c:showCatName val="0"/>
          <c:showSerName val="0"/>
          <c:showPercent val="0"/>
          <c:showBubbleSize val="0"/>
        </c:dLbls>
        <c:marker val="1"/>
        <c:smooth val="0"/>
        <c:axId val="311653120"/>
        <c:axId val="311654656"/>
      </c:lineChart>
      <c:lineChart>
        <c:grouping val="standard"/>
        <c:varyColors val="0"/>
        <c:ser>
          <c:idx val="1"/>
          <c:order val="1"/>
          <c:tx>
            <c:strRef>
              <c:f>Sheet1!$C$1</c:f>
              <c:strCache>
                <c:ptCount val="1"/>
                <c:pt idx="0">
                  <c:v>全国
&lt;右目盛&gt;</c:v>
                </c:pt>
              </c:strCache>
            </c:strRef>
          </c:tx>
          <c:spPr>
            <a:ln>
              <a:prstDash val="sysDash"/>
            </a:ln>
          </c:spPr>
          <c:marker>
            <c:symbol val="square"/>
            <c:size val="5"/>
          </c:marker>
          <c:dLbls>
            <c:dLbl>
              <c:idx val="62"/>
              <c:tx>
                <c:rich>
                  <a:bodyPr/>
                  <a:lstStyle/>
                  <a:p>
                    <a:r>
                      <a:rPr lang="en-US" altLang="en-US" dirty="0"/>
                      <a:t>3,092,351</a:t>
                    </a:r>
                  </a:p>
                </c:rich>
              </c:tx>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7FA-48BE-89AA-6A47846FC5AF}"/>
                </c:ext>
              </c:extLst>
            </c:dLbl>
            <c:spPr>
              <a:solidFill>
                <a:schemeClr val="bg1"/>
              </a:solidFill>
              <a:ln>
                <a:solidFill>
                  <a:schemeClr val="accent1"/>
                </a:solidFill>
                <a:prstDash val="dashDot"/>
              </a:ln>
            </c:spPr>
            <c:txPr>
              <a:bodyPr/>
              <a:lstStyle/>
              <a:p>
                <a:pPr>
                  <a:defRPr sz="1400" i="1">
                    <a:solidFill>
                      <a:srgbClr val="FF0000"/>
                    </a:solidFill>
                  </a:defRPr>
                </a:pPr>
                <a:endParaRPr lang="ja-JP"/>
              </a:p>
            </c:txPr>
            <c:dLblPos val="t"/>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Sheet1!$A$2:$A$67</c:f>
              <c:strCache>
                <c:ptCount val="66"/>
                <c:pt idx="0">
                  <c:v>S30</c:v>
                </c:pt>
                <c:pt idx="1">
                  <c:v>31</c:v>
                </c:pt>
                <c:pt idx="2">
                  <c:v>32</c:v>
                </c:pt>
                <c:pt idx="3">
                  <c:v>33</c:v>
                </c:pt>
                <c:pt idx="4">
                  <c:v>34</c:v>
                </c:pt>
                <c:pt idx="5">
                  <c:v>35</c:v>
                </c:pt>
                <c:pt idx="6">
                  <c:v>36</c:v>
                </c:pt>
                <c:pt idx="7">
                  <c:v>37</c:v>
                </c:pt>
                <c:pt idx="8">
                  <c:v>38</c:v>
                </c:pt>
                <c:pt idx="9">
                  <c:v>39</c:v>
                </c:pt>
                <c:pt idx="10">
                  <c:v>40</c:v>
                </c:pt>
                <c:pt idx="11">
                  <c:v>41</c:v>
                </c:pt>
                <c:pt idx="12">
                  <c:v>42</c:v>
                </c:pt>
                <c:pt idx="13">
                  <c:v>43</c:v>
                </c:pt>
                <c:pt idx="14">
                  <c:v>44</c:v>
                </c:pt>
                <c:pt idx="15">
                  <c:v>45</c:v>
                </c:pt>
                <c:pt idx="16">
                  <c:v>46</c:v>
                </c:pt>
                <c:pt idx="17">
                  <c:v>47</c:v>
                </c:pt>
                <c:pt idx="18">
                  <c:v>48</c:v>
                </c:pt>
                <c:pt idx="19">
                  <c:v>49</c:v>
                </c:pt>
                <c:pt idx="20">
                  <c:v>50</c:v>
                </c:pt>
                <c:pt idx="21">
                  <c:v>51</c:v>
                </c:pt>
                <c:pt idx="22">
                  <c:v>52</c:v>
                </c:pt>
                <c:pt idx="23">
                  <c:v>53</c:v>
                </c:pt>
                <c:pt idx="24">
                  <c:v>54</c:v>
                </c:pt>
                <c:pt idx="25">
                  <c:v>55</c:v>
                </c:pt>
                <c:pt idx="26">
                  <c:v>56</c:v>
                </c:pt>
                <c:pt idx="27">
                  <c:v>57</c:v>
                </c:pt>
                <c:pt idx="28">
                  <c:v>58</c:v>
                </c:pt>
                <c:pt idx="29">
                  <c:v>59</c:v>
                </c:pt>
                <c:pt idx="30">
                  <c:v>60</c:v>
                </c:pt>
                <c:pt idx="31">
                  <c:v>61</c:v>
                </c:pt>
                <c:pt idx="32">
                  <c:v>62</c:v>
                </c:pt>
                <c:pt idx="33">
                  <c:v>63</c:v>
                </c:pt>
                <c:pt idx="34">
                  <c:v>H元</c:v>
                </c:pt>
                <c:pt idx="35">
                  <c:v>2</c:v>
                </c:pt>
                <c:pt idx="36">
                  <c:v>3</c:v>
                </c:pt>
                <c:pt idx="37">
                  <c:v>4</c:v>
                </c:pt>
                <c:pt idx="38">
                  <c:v>5</c:v>
                </c:pt>
                <c:pt idx="39">
                  <c:v>6</c:v>
                </c:pt>
                <c:pt idx="40">
                  <c:v>7</c:v>
                </c:pt>
                <c:pt idx="41">
                  <c:v>8</c:v>
                </c:pt>
                <c:pt idx="42">
                  <c:v>9</c:v>
                </c:pt>
                <c:pt idx="43">
                  <c:v>10</c:v>
                </c:pt>
                <c:pt idx="44">
                  <c:v>11</c:v>
                </c:pt>
                <c:pt idx="45">
                  <c:v>12</c:v>
                </c:pt>
                <c:pt idx="46">
                  <c:v>13</c:v>
                </c:pt>
                <c:pt idx="47">
                  <c:v>14</c:v>
                </c:pt>
                <c:pt idx="48">
                  <c:v>15</c:v>
                </c:pt>
                <c:pt idx="49">
                  <c:v>16</c:v>
                </c:pt>
                <c:pt idx="50">
                  <c:v>17</c:v>
                </c:pt>
                <c:pt idx="51">
                  <c:v>18</c:v>
                </c:pt>
                <c:pt idx="52">
                  <c:v>19</c:v>
                </c:pt>
                <c:pt idx="53">
                  <c:v>20</c:v>
                </c:pt>
                <c:pt idx="54">
                  <c:v>21</c:v>
                </c:pt>
                <c:pt idx="55">
                  <c:v>22</c:v>
                </c:pt>
                <c:pt idx="56">
                  <c:v>23</c:v>
                </c:pt>
                <c:pt idx="57">
                  <c:v>24</c:v>
                </c:pt>
                <c:pt idx="58">
                  <c:v>25</c:v>
                </c:pt>
                <c:pt idx="59">
                  <c:v>26</c:v>
                </c:pt>
                <c:pt idx="60">
                  <c:v>27</c:v>
                </c:pt>
                <c:pt idx="61">
                  <c:v>28</c:v>
                </c:pt>
                <c:pt idx="62">
                  <c:v>29</c:v>
                </c:pt>
                <c:pt idx="63">
                  <c:v>30</c:v>
                </c:pt>
                <c:pt idx="64">
                  <c:v>R1</c:v>
                </c:pt>
                <c:pt idx="65">
                  <c:v>R2</c:v>
                </c:pt>
              </c:strCache>
            </c:strRef>
          </c:cat>
          <c:val>
            <c:numRef>
              <c:f>Sheet1!$C$2:$C$67</c:f>
              <c:numCache>
                <c:formatCode>#,##0;0;"－"</c:formatCode>
                <c:ptCount val="66"/>
                <c:pt idx="0">
                  <c:v>2592001</c:v>
                </c:pt>
                <c:pt idx="1">
                  <c:v>2702604</c:v>
                </c:pt>
                <c:pt idx="2">
                  <c:v>2897646</c:v>
                </c:pt>
                <c:pt idx="3">
                  <c:v>3057190</c:v>
                </c:pt>
                <c:pt idx="4">
                  <c:v>3216152</c:v>
                </c:pt>
                <c:pt idx="5">
                  <c:v>3239416</c:v>
                </c:pt>
                <c:pt idx="6">
                  <c:v>3118896</c:v>
                </c:pt>
                <c:pt idx="7">
                  <c:v>3281522</c:v>
                </c:pt>
                <c:pt idx="8">
                  <c:v>3896682</c:v>
                </c:pt>
                <c:pt idx="9">
                  <c:v>4634407</c:v>
                </c:pt>
                <c:pt idx="10">
                  <c:v>5073882</c:v>
                </c:pt>
                <c:pt idx="11">
                  <c:v>4997385</c:v>
                </c:pt>
                <c:pt idx="12">
                  <c:v>4780628</c:v>
                </c:pt>
                <c:pt idx="13">
                  <c:v>4521956</c:v>
                </c:pt>
                <c:pt idx="14">
                  <c:v>4337772</c:v>
                </c:pt>
                <c:pt idx="15">
                  <c:v>4231542</c:v>
                </c:pt>
                <c:pt idx="16">
                  <c:v>4178327</c:v>
                </c:pt>
                <c:pt idx="17">
                  <c:v>4154647</c:v>
                </c:pt>
                <c:pt idx="18">
                  <c:v>4201223</c:v>
                </c:pt>
                <c:pt idx="19">
                  <c:v>4270943</c:v>
                </c:pt>
                <c:pt idx="20">
                  <c:v>4333079</c:v>
                </c:pt>
                <c:pt idx="21">
                  <c:v>4386218</c:v>
                </c:pt>
                <c:pt idx="22">
                  <c:v>4381137</c:v>
                </c:pt>
                <c:pt idx="23">
                  <c:v>4414896</c:v>
                </c:pt>
                <c:pt idx="24">
                  <c:v>4484870</c:v>
                </c:pt>
                <c:pt idx="25">
                  <c:v>4621930</c:v>
                </c:pt>
                <c:pt idx="26">
                  <c:v>4682827</c:v>
                </c:pt>
                <c:pt idx="27">
                  <c:v>4600551</c:v>
                </c:pt>
                <c:pt idx="28">
                  <c:v>4716105</c:v>
                </c:pt>
                <c:pt idx="29">
                  <c:v>4891917</c:v>
                </c:pt>
                <c:pt idx="30">
                  <c:v>5177681</c:v>
                </c:pt>
                <c:pt idx="31">
                  <c:v>5259307</c:v>
                </c:pt>
                <c:pt idx="32">
                  <c:v>5375107</c:v>
                </c:pt>
                <c:pt idx="33">
                  <c:v>5533393</c:v>
                </c:pt>
                <c:pt idx="34">
                  <c:v>5644376</c:v>
                </c:pt>
                <c:pt idx="35">
                  <c:v>5623336</c:v>
                </c:pt>
                <c:pt idx="36">
                  <c:v>5454929</c:v>
                </c:pt>
                <c:pt idx="37">
                  <c:v>5218497</c:v>
                </c:pt>
                <c:pt idx="38">
                  <c:v>5010472</c:v>
                </c:pt>
                <c:pt idx="39">
                  <c:v>4862725</c:v>
                </c:pt>
                <c:pt idx="40">
                  <c:v>4724945</c:v>
                </c:pt>
                <c:pt idx="41">
                  <c:v>4547497</c:v>
                </c:pt>
                <c:pt idx="42">
                  <c:v>4371360</c:v>
                </c:pt>
                <c:pt idx="43">
                  <c:v>4258385</c:v>
                </c:pt>
                <c:pt idx="44">
                  <c:v>4211826</c:v>
                </c:pt>
                <c:pt idx="45">
                  <c:v>4165434</c:v>
                </c:pt>
                <c:pt idx="46">
                  <c:v>4061756</c:v>
                </c:pt>
                <c:pt idx="47">
                  <c:v>3929352</c:v>
                </c:pt>
                <c:pt idx="48">
                  <c:v>3809827</c:v>
                </c:pt>
                <c:pt idx="49">
                  <c:v>3719048</c:v>
                </c:pt>
                <c:pt idx="50">
                  <c:v>3605242</c:v>
                </c:pt>
                <c:pt idx="51">
                  <c:v>3494513</c:v>
                </c:pt>
                <c:pt idx="52">
                  <c:v>3406561</c:v>
                </c:pt>
                <c:pt idx="53">
                  <c:v>3367489</c:v>
                </c:pt>
                <c:pt idx="54">
                  <c:v>3347311</c:v>
                </c:pt>
                <c:pt idx="55">
                  <c:v>3368693</c:v>
                </c:pt>
                <c:pt idx="56">
                  <c:v>3349255</c:v>
                </c:pt>
                <c:pt idx="57">
                  <c:v>3355609</c:v>
                </c:pt>
                <c:pt idx="58" formatCode="#,###;[Red]&quot;△&quot;#,###;\-">
                  <c:v>3319640</c:v>
                </c:pt>
                <c:pt idx="59" formatCode="#,###;[Red]&quot;△&quot;#,###;\-">
                  <c:v>3334019</c:v>
                </c:pt>
                <c:pt idx="60" formatCode="#,###;[Red]&quot;△&quot;#,###;\-">
                  <c:v>3319114</c:v>
                </c:pt>
                <c:pt idx="61" formatCode="#,###;[Red]&quot;△&quot;#,###;\-">
                  <c:v>3260686</c:v>
                </c:pt>
                <c:pt idx="62" formatCode="#,###;[Red]&quot;△&quot;#,###;\-">
                  <c:v>3280307</c:v>
                </c:pt>
                <c:pt idx="63" formatCode="#,###;[Red]&quot;△&quot;#,###;\-">
                  <c:v>3236141</c:v>
                </c:pt>
                <c:pt idx="64" formatCode="#,###;[Red]&quot;△&quot;#,###;\-">
                  <c:v>3168262</c:v>
                </c:pt>
                <c:pt idx="65" formatCode="#,###;[Red]&quot;△&quot;#,###;\-">
                  <c:v>3092351</c:v>
                </c:pt>
              </c:numCache>
            </c:numRef>
          </c:val>
          <c:smooth val="0"/>
          <c:extLst>
            <c:ext xmlns:c16="http://schemas.microsoft.com/office/drawing/2014/chart" uri="{C3380CC4-5D6E-409C-BE32-E72D297353CC}">
              <c16:uniqueId val="{00000004-F7FA-48BE-89AA-6A47846FC5AF}"/>
            </c:ext>
          </c:extLst>
        </c:ser>
        <c:dLbls>
          <c:showLegendKey val="0"/>
          <c:showVal val="0"/>
          <c:showCatName val="0"/>
          <c:showSerName val="0"/>
          <c:showPercent val="0"/>
          <c:showBubbleSize val="0"/>
        </c:dLbls>
        <c:marker val="1"/>
        <c:smooth val="0"/>
        <c:axId val="311666176"/>
        <c:axId val="311664640"/>
      </c:lineChart>
      <c:catAx>
        <c:axId val="311653120"/>
        <c:scaling>
          <c:orientation val="minMax"/>
        </c:scaling>
        <c:delete val="0"/>
        <c:axPos val="b"/>
        <c:numFmt formatCode="General" sourceLinked="0"/>
        <c:majorTickMark val="out"/>
        <c:minorTickMark val="none"/>
        <c:tickLblPos val="nextTo"/>
        <c:txPr>
          <a:bodyPr/>
          <a:lstStyle/>
          <a:p>
            <a:pPr>
              <a:defRPr sz="1000" baseline="0">
                <a:latin typeface="+mn-ea"/>
                <a:ea typeface="+mn-ea"/>
              </a:defRPr>
            </a:pPr>
            <a:endParaRPr lang="ja-JP"/>
          </a:p>
        </c:txPr>
        <c:crossAx val="311654656"/>
        <c:crossesAt val="0"/>
        <c:auto val="1"/>
        <c:lblAlgn val="ctr"/>
        <c:lblOffset val="100"/>
        <c:tickLblSkip val="3"/>
        <c:tickMarkSkip val="3"/>
        <c:noMultiLvlLbl val="0"/>
      </c:catAx>
      <c:valAx>
        <c:axId val="311654656"/>
        <c:scaling>
          <c:orientation val="minMax"/>
          <c:max val="600000"/>
        </c:scaling>
        <c:delete val="0"/>
        <c:axPos val="l"/>
        <c:majorGridlines>
          <c:spPr>
            <a:ln>
              <a:prstDash val="dash"/>
            </a:ln>
          </c:spPr>
        </c:majorGridlines>
        <c:numFmt formatCode="#,##0_);[Red]\(#,##0\)" sourceLinked="0"/>
        <c:majorTickMark val="out"/>
        <c:minorTickMark val="none"/>
        <c:tickLblPos val="nextTo"/>
        <c:txPr>
          <a:bodyPr/>
          <a:lstStyle/>
          <a:p>
            <a:pPr>
              <a:defRPr sz="1400"/>
            </a:pPr>
            <a:endParaRPr lang="ja-JP"/>
          </a:p>
        </c:txPr>
        <c:crossAx val="311653120"/>
        <c:crosses val="autoZero"/>
        <c:crossBetween val="between"/>
        <c:majorUnit val="100000"/>
      </c:valAx>
      <c:valAx>
        <c:axId val="311664640"/>
        <c:scaling>
          <c:orientation val="minMax"/>
          <c:min val="0"/>
        </c:scaling>
        <c:delete val="0"/>
        <c:axPos val="r"/>
        <c:numFmt formatCode="#,##0;0;&quot;－&quot;" sourceLinked="1"/>
        <c:majorTickMark val="out"/>
        <c:minorTickMark val="none"/>
        <c:tickLblPos val="nextTo"/>
        <c:txPr>
          <a:bodyPr/>
          <a:lstStyle/>
          <a:p>
            <a:pPr>
              <a:defRPr sz="1300" i="1"/>
            </a:pPr>
            <a:endParaRPr lang="ja-JP"/>
          </a:p>
        </c:txPr>
        <c:crossAx val="311666176"/>
        <c:crosses val="max"/>
        <c:crossBetween val="between"/>
      </c:valAx>
      <c:catAx>
        <c:axId val="311666176"/>
        <c:scaling>
          <c:orientation val="minMax"/>
        </c:scaling>
        <c:delete val="1"/>
        <c:axPos val="b"/>
        <c:numFmt formatCode="General" sourceLinked="1"/>
        <c:majorTickMark val="out"/>
        <c:minorTickMark val="none"/>
        <c:tickLblPos val="none"/>
        <c:crossAx val="311664640"/>
        <c:crosses val="autoZero"/>
        <c:auto val="1"/>
        <c:lblAlgn val="ctr"/>
        <c:lblOffset val="100"/>
        <c:noMultiLvlLbl val="0"/>
      </c:catAx>
    </c:plotArea>
    <c:legend>
      <c:legendPos val="r"/>
      <c:layout>
        <c:manualLayout>
          <c:xMode val="edge"/>
          <c:yMode val="edge"/>
          <c:x val="0.17554663780527202"/>
          <c:y val="0.66225603350721163"/>
          <c:w val="0.12143459469894965"/>
          <c:h val="0.14804823048681445"/>
        </c:manualLayout>
      </c:layout>
      <c:overlay val="1"/>
      <c:spPr>
        <a:solidFill>
          <a:schemeClr val="bg1"/>
        </a:solidFill>
        <a:ln>
          <a:solidFill>
            <a:schemeClr val="tx1">
              <a:tint val="75000"/>
              <a:shade val="95000"/>
              <a:satMod val="105000"/>
            </a:schemeClr>
          </a:solidFill>
        </a:ln>
      </c:spPr>
      <c:txPr>
        <a:bodyPr/>
        <a:lstStyle/>
        <a:p>
          <a:pPr>
            <a:defRPr sz="1200"/>
          </a:pPr>
          <a:endParaRPr lang="ja-JP"/>
        </a:p>
      </c:txPr>
    </c:legend>
    <c:plotVisOnly val="1"/>
    <c:dispBlanksAs val="gap"/>
    <c:showDLblsOverMax val="0"/>
  </c:chart>
  <c:txPr>
    <a:bodyPr/>
    <a:lstStyle/>
    <a:p>
      <a:pPr>
        <a:defRPr sz="1800"/>
      </a:pPr>
      <a:endParaRPr lang="ja-JP"/>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7257655653437025E-2"/>
          <c:y val="4.0680073023025322E-2"/>
          <c:w val="0.49281580062217573"/>
          <c:h val="0.8698411217690406"/>
        </c:manualLayout>
      </c:layout>
      <c:lineChart>
        <c:grouping val="standard"/>
        <c:varyColors val="0"/>
        <c:ser>
          <c:idx val="0"/>
          <c:order val="0"/>
          <c:tx>
            <c:strRef>
              <c:f>Sheet1!$B$1</c:f>
              <c:strCache>
                <c:ptCount val="1"/>
                <c:pt idx="0">
                  <c:v>一般選抜</c:v>
                </c:pt>
              </c:strCache>
            </c:strRef>
          </c:tx>
          <c:spPr>
            <a:ln w="38100"/>
          </c:spPr>
          <c:marker>
            <c:symbol val="triangle"/>
            <c:size val="9"/>
            <c:spPr>
              <a:solidFill>
                <a:schemeClr val="accent1"/>
              </a:solidFill>
            </c:spPr>
          </c:marker>
          <c:dLbls>
            <c:dLbl>
              <c:idx val="0"/>
              <c:layout>
                <c:manualLayout>
                  <c:x val="-8.5825390607485799E-2"/>
                  <c:y val="-3.786777614511283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ECE-470E-9DD3-A46EBB1CBFBD}"/>
                </c:ext>
              </c:extLst>
            </c:dLbl>
            <c:dLbl>
              <c:idx val="1"/>
              <c:layout>
                <c:manualLayout>
                  <c:x val="-9.3317786121015753E-2"/>
                  <c:y val="4.879922072347240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ECE-470E-9DD3-A46EBB1CBFBD}"/>
                </c:ext>
              </c:extLst>
            </c:dLbl>
            <c:dLbl>
              <c:idx val="2"/>
              <c:layout>
                <c:manualLayout>
                  <c:x val="-8.5825390607485855E-2"/>
                  <c:y val="4.0412202061560543E-2"/>
                </c:manualLayout>
              </c:layout>
              <c:dLblPos val="r"/>
              <c:showLegendKey val="0"/>
              <c:showVal val="1"/>
              <c:showCatName val="0"/>
              <c:showSerName val="0"/>
              <c:showPercent val="0"/>
              <c:showBubbleSize val="0"/>
              <c:extLst>
                <c:ext xmlns:c15="http://schemas.microsoft.com/office/drawing/2012/chart" uri="{CE6537A1-D6FC-4f65-9D91-7224C49458BB}">
                  <c15:layout>
                    <c:manualLayout>
                      <c:w val="0.11545781486349681"/>
                      <c:h val="5.6165805389995979E-2"/>
                    </c:manualLayout>
                  </c15:layout>
                </c:ext>
                <c:ext xmlns:c16="http://schemas.microsoft.com/office/drawing/2014/chart" uri="{C3380CC4-5D6E-409C-BE32-E72D297353CC}">
                  <c16:uniqueId val="{00000002-EECE-470E-9DD3-A46EBB1CBFBD}"/>
                </c:ext>
              </c:extLst>
            </c:dLbl>
            <c:dLbl>
              <c:idx val="3"/>
              <c:layout>
                <c:manualLayout>
                  <c:x val="-3.7124819769540997E-2"/>
                  <c:y val="3.48206728414424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B1E-4708-BDA6-6F9F786FCE2A}"/>
                </c:ext>
              </c:extLst>
            </c:dLbl>
            <c:dLbl>
              <c:idx val="4"/>
              <c:layout>
                <c:manualLayout>
                  <c:x val="-3.5339349008367514E-2"/>
                  <c:y val="5.71863494526903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E3C-4E49-A9D3-89B4026D27A0}"/>
                </c:ext>
              </c:extLst>
            </c:dLbl>
            <c:spPr>
              <a:noFill/>
              <a:ln>
                <a:noFill/>
              </a:ln>
              <a:effectLst/>
            </c:spPr>
            <c:txPr>
              <a:bodyPr/>
              <a:lstStyle/>
              <a:p>
                <a:pPr>
                  <a:defRPr sz="1400"/>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H28</c:v>
                </c:pt>
                <c:pt idx="1">
                  <c:v>H29</c:v>
                </c:pt>
                <c:pt idx="2">
                  <c:v>H30</c:v>
                </c:pt>
                <c:pt idx="3">
                  <c:v>H31</c:v>
                </c:pt>
                <c:pt idx="4">
                  <c:v>R2</c:v>
                </c:pt>
              </c:strCache>
            </c:strRef>
          </c:cat>
          <c:val>
            <c:numRef>
              <c:f>Sheet1!$B$2:$B$6</c:f>
              <c:numCache>
                <c:formatCode>0.00_ </c:formatCode>
                <c:ptCount val="5"/>
                <c:pt idx="0">
                  <c:v>1.1599999999999999</c:v>
                </c:pt>
                <c:pt idx="1">
                  <c:v>1.17</c:v>
                </c:pt>
                <c:pt idx="2">
                  <c:v>1.17</c:v>
                </c:pt>
                <c:pt idx="3">
                  <c:v>1.1399999999999999</c:v>
                </c:pt>
                <c:pt idx="4">
                  <c:v>1.1299999999999999</c:v>
                </c:pt>
              </c:numCache>
            </c:numRef>
          </c:val>
          <c:smooth val="0"/>
          <c:extLst>
            <c:ext xmlns:c16="http://schemas.microsoft.com/office/drawing/2014/chart" uri="{C3380CC4-5D6E-409C-BE32-E72D297353CC}">
              <c16:uniqueId val="{00000000-0E69-4A97-90F9-3BEFDBC5ADE9}"/>
            </c:ext>
          </c:extLst>
        </c:ser>
        <c:ser>
          <c:idx val="1"/>
          <c:order val="1"/>
          <c:tx>
            <c:strRef>
              <c:f>Sheet1!$C$1</c:f>
              <c:strCache>
                <c:ptCount val="1"/>
                <c:pt idx="0">
                  <c:v>特別選抜</c:v>
                </c:pt>
              </c:strCache>
            </c:strRef>
          </c:tx>
          <c:spPr>
            <a:ln w="38100"/>
          </c:spPr>
          <c:marker>
            <c:symbol val="diamond"/>
            <c:size val="9"/>
            <c:spPr>
              <a:ln>
                <a:solidFill>
                  <a:schemeClr val="accent2"/>
                </a:solidFill>
              </a:ln>
            </c:spPr>
          </c:marker>
          <c:dPt>
            <c:idx val="0"/>
            <c:marker>
              <c:spPr>
                <a:solidFill>
                  <a:schemeClr val="accent2"/>
                </a:solidFill>
                <a:ln>
                  <a:solidFill>
                    <a:schemeClr val="accent2"/>
                  </a:solidFill>
                </a:ln>
              </c:spPr>
            </c:marker>
            <c:bubble3D val="0"/>
            <c:extLst>
              <c:ext xmlns:c16="http://schemas.microsoft.com/office/drawing/2014/chart" uri="{C3380CC4-5D6E-409C-BE32-E72D297353CC}">
                <c16:uniqueId val="{00000001-0E69-4A97-90F9-3BEFDBC5ADE9}"/>
              </c:ext>
            </c:extLst>
          </c:dPt>
          <c:dLbls>
            <c:dLbl>
              <c:idx val="1"/>
              <c:layout>
                <c:manualLayout>
                  <c:x val="-9.264288057239542E-2"/>
                  <c:y val="-4.38019448892998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E69-4A97-90F9-3BEFDBC5ADE9}"/>
                </c:ext>
              </c:extLst>
            </c:dLbl>
            <c:dLbl>
              <c:idx val="2"/>
              <c:layout>
                <c:manualLayout>
                  <c:x val="-8.5825390607485855E-2"/>
                  <c:y val="-3.786777614511273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ECE-470E-9DD3-A46EBB1CBFBD}"/>
                </c:ext>
              </c:extLst>
            </c:dLbl>
            <c:dLbl>
              <c:idx val="3"/>
              <c:layout>
                <c:manualLayout>
                  <c:x val="-8.9908746162359693E-2"/>
                  <c:y val="-4.752706279890153E-2"/>
                </c:manualLayout>
              </c:layout>
              <c:dLblPos val="r"/>
              <c:showLegendKey val="0"/>
              <c:showVal val="1"/>
              <c:showCatName val="0"/>
              <c:showSerName val="0"/>
              <c:showPercent val="0"/>
              <c:showBubbleSize val="0"/>
              <c:extLst>
                <c:ext xmlns:c15="http://schemas.microsoft.com/office/drawing/2012/chart" uri="{CE6537A1-D6FC-4f65-9D91-7224C49458BB}">
                  <c15:layout>
                    <c:manualLayout>
                      <c:w val="0.15666599018791164"/>
                      <c:h val="6.4552934119213895E-2"/>
                    </c:manualLayout>
                  </c15:layout>
                </c:ext>
                <c:ext xmlns:c16="http://schemas.microsoft.com/office/drawing/2014/chart" uri="{C3380CC4-5D6E-409C-BE32-E72D297353CC}">
                  <c16:uniqueId val="{00000002-FB1E-4708-BDA6-6F9F786FCE2A}"/>
                </c:ext>
              </c:extLst>
            </c:dLbl>
            <c:dLbl>
              <c:idx val="4"/>
              <c:layout>
                <c:manualLayout>
                  <c:x val="-3.5339349008367514E-2"/>
                  <c:y val="-6.302916233276659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E3C-4E49-A9D3-89B4026D27A0}"/>
                </c:ext>
              </c:extLst>
            </c:dLbl>
            <c:spPr>
              <a:noFill/>
              <a:ln>
                <a:noFill/>
              </a:ln>
              <a:effectLst/>
            </c:spPr>
            <c:txPr>
              <a:bodyPr/>
              <a:lstStyle/>
              <a:p>
                <a:pPr>
                  <a:defRPr sz="1400"/>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H28</c:v>
                </c:pt>
                <c:pt idx="1">
                  <c:v>H29</c:v>
                </c:pt>
                <c:pt idx="2">
                  <c:v>H30</c:v>
                </c:pt>
                <c:pt idx="3">
                  <c:v>H31</c:v>
                </c:pt>
                <c:pt idx="4">
                  <c:v>R2</c:v>
                </c:pt>
              </c:strCache>
            </c:strRef>
          </c:cat>
          <c:val>
            <c:numRef>
              <c:f>Sheet1!$C$2:$C$6</c:f>
              <c:numCache>
                <c:formatCode>0.00_ </c:formatCode>
                <c:ptCount val="5"/>
                <c:pt idx="0">
                  <c:v>1.44</c:v>
                </c:pt>
                <c:pt idx="1">
                  <c:v>1.23</c:v>
                </c:pt>
                <c:pt idx="2">
                  <c:v>1.22</c:v>
                </c:pt>
                <c:pt idx="3">
                  <c:v>1.17</c:v>
                </c:pt>
                <c:pt idx="4">
                  <c:v>1.1200000000000001</c:v>
                </c:pt>
              </c:numCache>
            </c:numRef>
          </c:val>
          <c:smooth val="0"/>
          <c:extLst>
            <c:ext xmlns:c16="http://schemas.microsoft.com/office/drawing/2014/chart" uri="{C3380CC4-5D6E-409C-BE32-E72D297353CC}">
              <c16:uniqueId val="{00000003-0E69-4A97-90F9-3BEFDBC5ADE9}"/>
            </c:ext>
          </c:extLst>
        </c:ser>
        <c:ser>
          <c:idx val="2"/>
          <c:order val="2"/>
          <c:tx>
            <c:strRef>
              <c:f>Sheet1!$D$1</c:f>
              <c:strCache>
                <c:ptCount val="1"/>
                <c:pt idx="0">
                  <c:v>一般選抜（定）</c:v>
                </c:pt>
              </c:strCache>
            </c:strRef>
          </c:tx>
          <c:spPr>
            <a:ln w="38100">
              <a:solidFill>
                <a:srgbClr val="7030A0"/>
              </a:solidFill>
            </a:ln>
          </c:spPr>
          <c:marker>
            <c:symbol val="x"/>
            <c:size val="9"/>
            <c:spPr>
              <a:ln>
                <a:solidFill>
                  <a:srgbClr val="7030A0"/>
                </a:solidFill>
              </a:ln>
            </c:spPr>
          </c:marker>
          <c:dLbls>
            <c:dLbl>
              <c:idx val="0"/>
              <c:layout>
                <c:manualLayout>
                  <c:x val="-0.12696197336098458"/>
                  <c:y val="-2.929815674351150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E69-4A97-90F9-3BEFDBC5ADE9}"/>
                </c:ext>
              </c:extLst>
            </c:dLbl>
            <c:dLbl>
              <c:idx val="1"/>
              <c:layout>
                <c:manualLayout>
                  <c:x val="-8.4858241059635353E-2"/>
                  <c:y val="-3.336453697305893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E69-4A97-90F9-3BEFDBC5ADE9}"/>
                </c:ext>
              </c:extLst>
            </c:dLbl>
            <c:dLbl>
              <c:idx val="5"/>
              <c:layout>
                <c:manualLayout>
                  <c:x val="-2.5309482676901831E-2"/>
                  <c:y val="3.062498900236403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E69-4A97-90F9-3BEFDBC5ADE9}"/>
                </c:ext>
              </c:extLst>
            </c:dLbl>
            <c:dLbl>
              <c:idx val="6"/>
              <c:layout>
                <c:manualLayout>
                  <c:x val="-3.2987362269482352E-2"/>
                  <c:y val="3.335949803149606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E69-4A97-90F9-3BEFDBC5ADE9}"/>
                </c:ext>
              </c:extLst>
            </c:dLbl>
            <c:dLbl>
              <c:idx val="7"/>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E69-4A97-90F9-3BEFDBC5ADE9}"/>
                </c:ext>
              </c:extLst>
            </c:dLbl>
            <c:dLbl>
              <c:idx val="8"/>
              <c:layout>
                <c:manualLayout>
                  <c:x val="-3.2987362269482352E-2"/>
                  <c:y val="4.898449803149613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E69-4A97-90F9-3BEFDBC5ADE9}"/>
                </c:ext>
              </c:extLst>
            </c:dLbl>
            <c:dLbl>
              <c:idx val="9"/>
              <c:layout>
                <c:manualLayout>
                  <c:x val="-3.6108942664187814E-2"/>
                  <c:y val="4.898449803149613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0E69-4A97-90F9-3BEFDBC5ADE9}"/>
                </c:ext>
              </c:extLst>
            </c:dLbl>
            <c:dLbl>
              <c:idx val="10"/>
              <c:layout>
                <c:manualLayout>
                  <c:x val="-2.5966389765356125E-2"/>
                  <c:y val="4.594825284752772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0E69-4A97-90F9-3BEFDBC5ADE9}"/>
                </c:ext>
              </c:extLst>
            </c:dLbl>
            <c:dLbl>
              <c:idx val="11"/>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0E69-4A97-90F9-3BEFDBC5ADE9}"/>
                </c:ext>
              </c:extLst>
            </c:dLbl>
            <c:spPr>
              <a:noFill/>
              <a:ln>
                <a:noFill/>
              </a:ln>
              <a:effectLst/>
            </c:spPr>
            <c:txPr>
              <a:bodyPr/>
              <a:lstStyle/>
              <a:p>
                <a:pPr>
                  <a:defRPr sz="1400"/>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H28</c:v>
                </c:pt>
                <c:pt idx="1">
                  <c:v>H29</c:v>
                </c:pt>
                <c:pt idx="2">
                  <c:v>H30</c:v>
                </c:pt>
                <c:pt idx="3">
                  <c:v>H31</c:v>
                </c:pt>
                <c:pt idx="4">
                  <c:v>R2</c:v>
                </c:pt>
              </c:strCache>
            </c:strRef>
          </c:cat>
          <c:val>
            <c:numRef>
              <c:f>Sheet1!$D$2:$D$6</c:f>
              <c:numCache>
                <c:formatCode>0.00_ </c:formatCode>
                <c:ptCount val="5"/>
                <c:pt idx="0">
                  <c:v>0.38</c:v>
                </c:pt>
                <c:pt idx="1">
                  <c:v>0.37</c:v>
                </c:pt>
                <c:pt idx="2">
                  <c:v>0.36</c:v>
                </c:pt>
                <c:pt idx="3">
                  <c:v>0.35</c:v>
                </c:pt>
                <c:pt idx="4">
                  <c:v>0.35</c:v>
                </c:pt>
              </c:numCache>
            </c:numRef>
          </c:val>
          <c:smooth val="0"/>
          <c:extLst>
            <c:ext xmlns:c16="http://schemas.microsoft.com/office/drawing/2014/chart" uri="{C3380CC4-5D6E-409C-BE32-E72D297353CC}">
              <c16:uniqueId val="{0000000D-0E69-4A97-90F9-3BEFDBC5ADE9}"/>
            </c:ext>
          </c:extLst>
        </c:ser>
        <c:dLbls>
          <c:showLegendKey val="0"/>
          <c:showVal val="1"/>
          <c:showCatName val="0"/>
          <c:showSerName val="0"/>
          <c:showPercent val="0"/>
          <c:showBubbleSize val="0"/>
        </c:dLbls>
        <c:marker val="1"/>
        <c:smooth val="0"/>
        <c:axId val="313307136"/>
        <c:axId val="313308672"/>
      </c:lineChart>
      <c:catAx>
        <c:axId val="313307136"/>
        <c:scaling>
          <c:orientation val="minMax"/>
        </c:scaling>
        <c:delete val="0"/>
        <c:axPos val="b"/>
        <c:numFmt formatCode="General" sourceLinked="1"/>
        <c:majorTickMark val="out"/>
        <c:minorTickMark val="none"/>
        <c:tickLblPos val="nextTo"/>
        <c:txPr>
          <a:bodyPr/>
          <a:lstStyle/>
          <a:p>
            <a:pPr>
              <a:defRPr sz="1400"/>
            </a:pPr>
            <a:endParaRPr lang="ja-JP"/>
          </a:p>
        </c:txPr>
        <c:crossAx val="313308672"/>
        <c:crosses val="autoZero"/>
        <c:auto val="1"/>
        <c:lblAlgn val="ctr"/>
        <c:lblOffset val="100"/>
        <c:noMultiLvlLbl val="0"/>
      </c:catAx>
      <c:valAx>
        <c:axId val="313308672"/>
        <c:scaling>
          <c:orientation val="minMax"/>
          <c:max val="2.2999999999999998"/>
          <c:min val="0.30000000000000032"/>
        </c:scaling>
        <c:delete val="0"/>
        <c:axPos val="l"/>
        <c:majorGridlines>
          <c:spPr>
            <a:ln>
              <a:prstDash val="dash"/>
            </a:ln>
          </c:spPr>
        </c:majorGridlines>
        <c:numFmt formatCode="0.0_ " sourceLinked="0"/>
        <c:majorTickMark val="out"/>
        <c:minorTickMark val="none"/>
        <c:tickLblPos val="nextTo"/>
        <c:txPr>
          <a:bodyPr/>
          <a:lstStyle/>
          <a:p>
            <a:pPr>
              <a:defRPr sz="1600"/>
            </a:pPr>
            <a:endParaRPr lang="ja-JP"/>
          </a:p>
        </c:txPr>
        <c:crossAx val="313307136"/>
        <c:crosses val="autoZero"/>
        <c:crossBetween val="between"/>
        <c:majorUnit val="0.2"/>
      </c:valAx>
    </c:plotArea>
    <c:legend>
      <c:legendPos val="l"/>
      <c:legendEntry>
        <c:idx val="2"/>
        <c:txPr>
          <a:bodyPr/>
          <a:lstStyle/>
          <a:p>
            <a:pPr>
              <a:defRPr sz="1200">
                <a:latin typeface="ＭＳ ゴシック" panose="020B0609070205080204" pitchFamily="49" charset="-128"/>
                <a:ea typeface="ＭＳ ゴシック" panose="020B0609070205080204" pitchFamily="49" charset="-128"/>
              </a:defRPr>
            </a:pPr>
            <a:endParaRPr lang="ja-JP"/>
          </a:p>
        </c:txPr>
      </c:legendEntry>
      <c:layout>
        <c:manualLayout>
          <c:xMode val="edge"/>
          <c:yMode val="edge"/>
          <c:x val="0.33039538027987964"/>
          <c:y val="7.8813254305007505E-2"/>
          <c:w val="0.42109215133710148"/>
          <c:h val="0.24968284105730654"/>
        </c:manualLayout>
      </c:layout>
      <c:overlay val="0"/>
      <c:spPr>
        <a:solidFill>
          <a:schemeClr val="bg1"/>
        </a:solidFill>
        <a:ln>
          <a:solidFill>
            <a:schemeClr val="tx1">
              <a:tint val="75000"/>
              <a:shade val="95000"/>
              <a:satMod val="105000"/>
            </a:schemeClr>
          </a:solidFill>
        </a:ln>
      </c:spPr>
      <c:txPr>
        <a:bodyPr/>
        <a:lstStyle/>
        <a:p>
          <a:pPr>
            <a:defRPr sz="1200">
              <a:latin typeface="ＭＳ ゴシック" panose="020B0609070205080204" pitchFamily="49" charset="-128"/>
              <a:ea typeface="ＭＳ ゴシック" panose="020B0609070205080204" pitchFamily="49" charset="-128"/>
            </a:defRPr>
          </a:pPr>
          <a:endParaRPr lang="ja-JP"/>
        </a:p>
      </c:txPr>
    </c:legend>
    <c:plotVisOnly val="1"/>
    <c:dispBlanksAs val="gap"/>
    <c:showDLblsOverMax val="0"/>
  </c:chart>
  <c:spPr>
    <a:ln>
      <a:noFill/>
    </a:ln>
  </c:spPr>
  <c:txPr>
    <a:bodyPr/>
    <a:lstStyle/>
    <a:p>
      <a:pPr>
        <a:defRPr sz="1800"/>
      </a:pPr>
      <a:endParaRPr lang="ja-JP"/>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1830684985370706E-2"/>
          <c:y val="4.2328001968503934E-2"/>
          <c:w val="0.85946639836241856"/>
          <c:h val="0.8329793307086617"/>
        </c:manualLayout>
      </c:layout>
      <c:barChart>
        <c:barDir val="col"/>
        <c:grouping val="clustered"/>
        <c:varyColors val="0"/>
        <c:ser>
          <c:idx val="0"/>
          <c:order val="0"/>
          <c:tx>
            <c:strRef>
              <c:f>Sheet1!$B$1</c:f>
              <c:strCache>
                <c:ptCount val="1"/>
                <c:pt idx="0">
                  <c:v>学校数</c:v>
                </c:pt>
              </c:strCache>
            </c:strRef>
          </c:tx>
          <c:invertIfNegative val="0"/>
          <c:dLbls>
            <c:spPr>
              <a:noFill/>
              <a:ln>
                <a:noFill/>
              </a:ln>
              <a:effectLst/>
            </c:spPr>
            <c:txPr>
              <a:bodyPr/>
              <a:lstStyle/>
              <a:p>
                <a:pPr>
                  <a:defRPr sz="16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Sheet1!$A$2:$A$19</c:f>
              <c:strCache>
                <c:ptCount val="18"/>
                <c:pt idx="0">
                  <c:v>H15</c:v>
                </c:pt>
                <c:pt idx="1">
                  <c:v>H16</c:v>
                </c:pt>
                <c:pt idx="2">
                  <c:v>H17</c:v>
                </c:pt>
                <c:pt idx="3">
                  <c:v>H18</c:v>
                </c:pt>
                <c:pt idx="4">
                  <c:v>H19</c:v>
                </c:pt>
                <c:pt idx="5">
                  <c:v>H20</c:v>
                </c:pt>
                <c:pt idx="6">
                  <c:v>H21</c:v>
                </c:pt>
                <c:pt idx="7">
                  <c:v>H22</c:v>
                </c:pt>
                <c:pt idx="8">
                  <c:v>H23</c:v>
                </c:pt>
                <c:pt idx="9">
                  <c:v>H24</c:v>
                </c:pt>
                <c:pt idx="10">
                  <c:v>H25</c:v>
                </c:pt>
                <c:pt idx="11">
                  <c:v>H26</c:v>
                </c:pt>
                <c:pt idx="12">
                  <c:v>H27</c:v>
                </c:pt>
                <c:pt idx="13">
                  <c:v>H28</c:v>
                </c:pt>
                <c:pt idx="14">
                  <c:v>H29</c:v>
                </c:pt>
                <c:pt idx="15">
                  <c:v>H30</c:v>
                </c:pt>
                <c:pt idx="16">
                  <c:v>H31</c:v>
                </c:pt>
                <c:pt idx="17">
                  <c:v>R2</c:v>
                </c:pt>
              </c:strCache>
            </c:strRef>
          </c:cat>
          <c:val>
            <c:numRef>
              <c:f>Sheet1!$B$2:$B$19</c:f>
              <c:numCache>
                <c:formatCode>General</c:formatCode>
                <c:ptCount val="18"/>
                <c:pt idx="0">
                  <c:v>1</c:v>
                </c:pt>
                <c:pt idx="1">
                  <c:v>5</c:v>
                </c:pt>
                <c:pt idx="2">
                  <c:v>17</c:v>
                </c:pt>
                <c:pt idx="3">
                  <c:v>9</c:v>
                </c:pt>
                <c:pt idx="4">
                  <c:v>3</c:v>
                </c:pt>
                <c:pt idx="5">
                  <c:v>3</c:v>
                </c:pt>
                <c:pt idx="6">
                  <c:v>1</c:v>
                </c:pt>
                <c:pt idx="7">
                  <c:v>7</c:v>
                </c:pt>
                <c:pt idx="8">
                  <c:v>49</c:v>
                </c:pt>
                <c:pt idx="9">
                  <c:v>18</c:v>
                </c:pt>
                <c:pt idx="10">
                  <c:v>9</c:v>
                </c:pt>
                <c:pt idx="11">
                  <c:v>10</c:v>
                </c:pt>
                <c:pt idx="12">
                  <c:v>23</c:v>
                </c:pt>
                <c:pt idx="13">
                  <c:v>28</c:v>
                </c:pt>
                <c:pt idx="14">
                  <c:v>24</c:v>
                </c:pt>
                <c:pt idx="15">
                  <c:v>27</c:v>
                </c:pt>
                <c:pt idx="16">
                  <c:v>38</c:v>
                </c:pt>
                <c:pt idx="17">
                  <c:v>43</c:v>
                </c:pt>
              </c:numCache>
            </c:numRef>
          </c:val>
          <c:extLst>
            <c:ext xmlns:c16="http://schemas.microsoft.com/office/drawing/2014/chart" uri="{C3380CC4-5D6E-409C-BE32-E72D297353CC}">
              <c16:uniqueId val="{00000000-253F-4EB0-99BC-6CDC6716BA1C}"/>
            </c:ext>
          </c:extLst>
        </c:ser>
        <c:dLbls>
          <c:showLegendKey val="0"/>
          <c:showVal val="0"/>
          <c:showCatName val="0"/>
          <c:showSerName val="0"/>
          <c:showPercent val="0"/>
          <c:showBubbleSize val="0"/>
        </c:dLbls>
        <c:gapWidth val="150"/>
        <c:axId val="313434112"/>
        <c:axId val="313435648"/>
      </c:barChart>
      <c:lineChart>
        <c:grouping val="standard"/>
        <c:varyColors val="0"/>
        <c:ser>
          <c:idx val="1"/>
          <c:order val="1"/>
          <c:tx>
            <c:strRef>
              <c:f>Sheet1!$C$1</c:f>
              <c:strCache>
                <c:ptCount val="1"/>
                <c:pt idx="0">
                  <c:v>未満数</c:v>
                </c:pt>
              </c:strCache>
            </c:strRef>
          </c:tx>
          <c:marker>
            <c:symbol val="diamond"/>
            <c:size val="7"/>
          </c:marker>
          <c:dLbls>
            <c:dLbl>
              <c:idx val="10"/>
              <c:layout>
                <c:manualLayout>
                  <c:x val="-2.6688922846632105E-3"/>
                  <c:y val="-3.95310482743296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70A-4D5C-B221-7DCD58F8AC53}"/>
                </c:ext>
              </c:extLst>
            </c:dLbl>
            <c:dLbl>
              <c:idx val="14"/>
              <c:layout>
                <c:manualLayout>
                  <c:x val="-4.0033384269949138E-3"/>
                  <c:y val="5.169444774335407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70A-4D5C-B221-7DCD58F8AC53}"/>
                </c:ext>
              </c:extLst>
            </c:dLbl>
            <c:dLbl>
              <c:idx val="16"/>
              <c:layout>
                <c:manualLayout>
                  <c:x val="-2.9357815131295414E-2"/>
                  <c:y val="2.432679893804897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126-4EA7-9169-F8BB5223C1AA}"/>
                </c:ext>
              </c:extLst>
            </c:dLbl>
            <c:dLbl>
              <c:idx val="17"/>
              <c:layout>
                <c:manualLayout>
                  <c:x val="-2.9357815131295414E-2"/>
                  <c:y val="3.95310482743296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126-4EA7-9169-F8BB5223C1AA}"/>
                </c:ext>
              </c:extLst>
            </c:dLbl>
            <c:spPr>
              <a:noFill/>
              <a:ln>
                <a:noFill/>
              </a:ln>
              <a:effectLst/>
            </c:spPr>
            <c:txPr>
              <a:bodyPr/>
              <a:lstStyle/>
              <a:p>
                <a:pPr>
                  <a:defRPr sz="1400" i="1"/>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Sheet1!$A$2:$A$19</c:f>
              <c:strCache>
                <c:ptCount val="18"/>
                <c:pt idx="0">
                  <c:v>H15</c:v>
                </c:pt>
                <c:pt idx="1">
                  <c:v>H16</c:v>
                </c:pt>
                <c:pt idx="2">
                  <c:v>H17</c:v>
                </c:pt>
                <c:pt idx="3">
                  <c:v>H18</c:v>
                </c:pt>
                <c:pt idx="4">
                  <c:v>H19</c:v>
                </c:pt>
                <c:pt idx="5">
                  <c:v>H20</c:v>
                </c:pt>
                <c:pt idx="6">
                  <c:v>H21</c:v>
                </c:pt>
                <c:pt idx="7">
                  <c:v>H22</c:v>
                </c:pt>
                <c:pt idx="8">
                  <c:v>H23</c:v>
                </c:pt>
                <c:pt idx="9">
                  <c:v>H24</c:v>
                </c:pt>
                <c:pt idx="10">
                  <c:v>H25</c:v>
                </c:pt>
                <c:pt idx="11">
                  <c:v>H26</c:v>
                </c:pt>
                <c:pt idx="12">
                  <c:v>H27</c:v>
                </c:pt>
                <c:pt idx="13">
                  <c:v>H28</c:v>
                </c:pt>
                <c:pt idx="14">
                  <c:v>H29</c:v>
                </c:pt>
                <c:pt idx="15">
                  <c:v>H30</c:v>
                </c:pt>
                <c:pt idx="16">
                  <c:v>H31</c:v>
                </c:pt>
                <c:pt idx="17">
                  <c:v>R2</c:v>
                </c:pt>
              </c:strCache>
            </c:strRef>
          </c:cat>
          <c:val>
            <c:numRef>
              <c:f>Sheet1!$C$2:$C$19</c:f>
              <c:numCache>
                <c:formatCode>#,##0_ </c:formatCode>
                <c:ptCount val="18"/>
                <c:pt idx="0">
                  <c:v>8</c:v>
                </c:pt>
                <c:pt idx="1">
                  <c:v>41</c:v>
                </c:pt>
                <c:pt idx="2">
                  <c:v>153</c:v>
                </c:pt>
                <c:pt idx="3">
                  <c:v>142</c:v>
                </c:pt>
                <c:pt idx="4">
                  <c:v>31</c:v>
                </c:pt>
                <c:pt idx="5">
                  <c:v>60</c:v>
                </c:pt>
                <c:pt idx="6">
                  <c:v>4</c:v>
                </c:pt>
                <c:pt idx="7">
                  <c:v>83</c:v>
                </c:pt>
                <c:pt idx="8">
                  <c:v>1498</c:v>
                </c:pt>
                <c:pt idx="9">
                  <c:v>348</c:v>
                </c:pt>
                <c:pt idx="10">
                  <c:v>142</c:v>
                </c:pt>
                <c:pt idx="11">
                  <c:v>130</c:v>
                </c:pt>
                <c:pt idx="12">
                  <c:v>540</c:v>
                </c:pt>
                <c:pt idx="13">
                  <c:v>687</c:v>
                </c:pt>
                <c:pt idx="14">
                  <c:v>567</c:v>
                </c:pt>
                <c:pt idx="15">
                  <c:v>549</c:v>
                </c:pt>
                <c:pt idx="16">
                  <c:v>1067</c:v>
                </c:pt>
                <c:pt idx="17">
                  <c:v>1177</c:v>
                </c:pt>
              </c:numCache>
            </c:numRef>
          </c:val>
          <c:smooth val="0"/>
          <c:extLst>
            <c:ext xmlns:c16="http://schemas.microsoft.com/office/drawing/2014/chart" uri="{C3380CC4-5D6E-409C-BE32-E72D297353CC}">
              <c16:uniqueId val="{00000001-253F-4EB0-99BC-6CDC6716BA1C}"/>
            </c:ext>
          </c:extLst>
        </c:ser>
        <c:dLbls>
          <c:showLegendKey val="0"/>
          <c:showVal val="0"/>
          <c:showCatName val="0"/>
          <c:showSerName val="0"/>
          <c:showPercent val="0"/>
          <c:showBubbleSize val="0"/>
        </c:dLbls>
        <c:marker val="1"/>
        <c:smooth val="0"/>
        <c:axId val="313447168"/>
        <c:axId val="313437184"/>
      </c:lineChart>
      <c:catAx>
        <c:axId val="313434112"/>
        <c:scaling>
          <c:orientation val="minMax"/>
        </c:scaling>
        <c:delete val="0"/>
        <c:axPos val="b"/>
        <c:numFmt formatCode="General" sourceLinked="0"/>
        <c:majorTickMark val="out"/>
        <c:minorTickMark val="none"/>
        <c:tickLblPos val="nextTo"/>
        <c:txPr>
          <a:bodyPr/>
          <a:lstStyle/>
          <a:p>
            <a:pPr>
              <a:defRPr sz="1400"/>
            </a:pPr>
            <a:endParaRPr lang="ja-JP"/>
          </a:p>
        </c:txPr>
        <c:crossAx val="313435648"/>
        <c:crosses val="autoZero"/>
        <c:auto val="1"/>
        <c:lblAlgn val="ctr"/>
        <c:lblOffset val="100"/>
        <c:noMultiLvlLbl val="0"/>
      </c:catAx>
      <c:valAx>
        <c:axId val="313435648"/>
        <c:scaling>
          <c:orientation val="minMax"/>
        </c:scaling>
        <c:delete val="0"/>
        <c:axPos val="l"/>
        <c:majorGridlines>
          <c:spPr>
            <a:ln>
              <a:solidFill>
                <a:schemeClr val="bg1">
                  <a:lumMod val="75000"/>
                </a:schemeClr>
              </a:solidFill>
              <a:prstDash val="dash"/>
            </a:ln>
          </c:spPr>
        </c:majorGridlines>
        <c:numFmt formatCode="General" sourceLinked="1"/>
        <c:majorTickMark val="out"/>
        <c:minorTickMark val="none"/>
        <c:tickLblPos val="nextTo"/>
        <c:txPr>
          <a:bodyPr/>
          <a:lstStyle/>
          <a:p>
            <a:pPr>
              <a:defRPr sz="1400"/>
            </a:pPr>
            <a:endParaRPr lang="ja-JP"/>
          </a:p>
        </c:txPr>
        <c:crossAx val="313434112"/>
        <c:crosses val="autoZero"/>
        <c:crossBetween val="between"/>
      </c:valAx>
      <c:valAx>
        <c:axId val="313437184"/>
        <c:scaling>
          <c:orientation val="minMax"/>
          <c:max val="1800"/>
          <c:min val="0"/>
        </c:scaling>
        <c:delete val="0"/>
        <c:axPos val="r"/>
        <c:numFmt formatCode="#,##0_ " sourceLinked="1"/>
        <c:majorTickMark val="out"/>
        <c:minorTickMark val="none"/>
        <c:tickLblPos val="nextTo"/>
        <c:txPr>
          <a:bodyPr/>
          <a:lstStyle/>
          <a:p>
            <a:pPr>
              <a:defRPr sz="1400" i="1"/>
            </a:pPr>
            <a:endParaRPr lang="ja-JP"/>
          </a:p>
        </c:txPr>
        <c:crossAx val="313447168"/>
        <c:crosses val="max"/>
        <c:crossBetween val="between"/>
      </c:valAx>
      <c:catAx>
        <c:axId val="313447168"/>
        <c:scaling>
          <c:orientation val="minMax"/>
        </c:scaling>
        <c:delete val="1"/>
        <c:axPos val="b"/>
        <c:numFmt formatCode="General" sourceLinked="1"/>
        <c:majorTickMark val="out"/>
        <c:minorTickMark val="none"/>
        <c:tickLblPos val="none"/>
        <c:crossAx val="313437184"/>
        <c:crosses val="autoZero"/>
        <c:auto val="1"/>
        <c:lblAlgn val="ctr"/>
        <c:lblOffset val="100"/>
        <c:noMultiLvlLbl val="0"/>
      </c:catAx>
    </c:plotArea>
    <c:legend>
      <c:legendPos val="r"/>
      <c:layout>
        <c:manualLayout>
          <c:xMode val="edge"/>
          <c:yMode val="edge"/>
          <c:x val="0.17708333333333393"/>
          <c:y val="0.27837819881889903"/>
          <c:w val="0.11743126052518126"/>
          <c:h val="0.20020332989821057"/>
        </c:manualLayout>
      </c:layout>
      <c:overlay val="0"/>
      <c:spPr>
        <a:solidFill>
          <a:schemeClr val="bg1"/>
        </a:solidFill>
        <a:ln>
          <a:solidFill>
            <a:schemeClr val="bg1">
              <a:lumMod val="50000"/>
            </a:schemeClr>
          </a:solidFill>
        </a:ln>
      </c:spPr>
      <c:txPr>
        <a:bodyPr/>
        <a:lstStyle/>
        <a:p>
          <a:pPr>
            <a:defRPr sz="1400"/>
          </a:pPr>
          <a:endParaRPr lang="ja-JP"/>
        </a:p>
      </c:txPr>
    </c:legend>
    <c:plotVisOnly val="1"/>
    <c:dispBlanksAs val="gap"/>
    <c:showDLblsOverMax val="0"/>
  </c:chart>
  <c:txPr>
    <a:bodyPr/>
    <a:lstStyle/>
    <a:p>
      <a:pPr>
        <a:defRPr sz="1800"/>
      </a:pPr>
      <a:endParaRPr lang="ja-JP"/>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340387139107607E-2"/>
          <c:y val="0.10148941929133826"/>
          <c:w val="0.85614402887139163"/>
          <c:h val="0.80813877952755908"/>
        </c:manualLayout>
      </c:layout>
      <c:barChart>
        <c:barDir val="bar"/>
        <c:grouping val="percentStacked"/>
        <c:varyColors val="0"/>
        <c:ser>
          <c:idx val="0"/>
          <c:order val="0"/>
          <c:tx>
            <c:strRef>
              <c:f>Sheet1!$B$1</c:f>
              <c:strCache>
                <c:ptCount val="1"/>
                <c:pt idx="0">
                  <c:v>公立</c:v>
                </c:pt>
              </c:strCache>
            </c:strRef>
          </c:tx>
          <c:spPr>
            <a:solidFill>
              <a:schemeClr val="tx2">
                <a:lumMod val="60000"/>
                <a:lumOff val="40000"/>
              </a:schemeClr>
            </a:solidFill>
          </c:spPr>
          <c:invertIfNegative val="0"/>
          <c:dLbls>
            <c:spPr>
              <a:noFill/>
              <a:ln>
                <a:noFill/>
              </a:ln>
            </c:spPr>
            <c:txPr>
              <a:bodyPr/>
              <a:lstStyle/>
              <a:p>
                <a:pPr>
                  <a:defRPr sz="16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Sheet1!$A$2:$A$24</c:f>
              <c:strCache>
                <c:ptCount val="21"/>
                <c:pt idx="0">
                  <c:v>H12</c:v>
                </c:pt>
                <c:pt idx="1">
                  <c:v>13</c:v>
                </c:pt>
                <c:pt idx="2">
                  <c:v>14</c:v>
                </c:pt>
                <c:pt idx="3">
                  <c:v>15</c:v>
                </c:pt>
                <c:pt idx="4">
                  <c:v>16</c:v>
                </c:pt>
                <c:pt idx="5">
                  <c:v>17</c:v>
                </c:pt>
                <c:pt idx="6">
                  <c:v>18</c:v>
                </c:pt>
                <c:pt idx="7">
                  <c:v>19</c:v>
                </c:pt>
                <c:pt idx="8">
                  <c:v>20</c:v>
                </c:pt>
                <c:pt idx="9">
                  <c:v>21</c:v>
                </c:pt>
                <c:pt idx="10">
                  <c:v>22</c:v>
                </c:pt>
                <c:pt idx="11">
                  <c:v>23</c:v>
                </c:pt>
                <c:pt idx="12">
                  <c:v>24</c:v>
                </c:pt>
                <c:pt idx="13">
                  <c:v>25</c:v>
                </c:pt>
                <c:pt idx="14">
                  <c:v>26</c:v>
                </c:pt>
                <c:pt idx="15">
                  <c:v>27</c:v>
                </c:pt>
                <c:pt idx="16">
                  <c:v>28</c:v>
                </c:pt>
                <c:pt idx="17">
                  <c:v>29</c:v>
                </c:pt>
                <c:pt idx="18">
                  <c:v>30</c:v>
                </c:pt>
                <c:pt idx="19">
                  <c:v>31</c:v>
                </c:pt>
                <c:pt idx="20">
                  <c:v>R2</c:v>
                </c:pt>
              </c:strCache>
            </c:strRef>
          </c:cat>
          <c:val>
            <c:numRef>
              <c:f>Sheet1!$B$2:$B$24</c:f>
              <c:numCache>
                <c:formatCode>General</c:formatCode>
                <c:ptCount val="21"/>
                <c:pt idx="0">
                  <c:v>70.2</c:v>
                </c:pt>
                <c:pt idx="1">
                  <c:v>70.599999999999994</c:v>
                </c:pt>
                <c:pt idx="2">
                  <c:v>71.099999999999994</c:v>
                </c:pt>
                <c:pt idx="3">
                  <c:v>70.8</c:v>
                </c:pt>
                <c:pt idx="4">
                  <c:v>70.5</c:v>
                </c:pt>
                <c:pt idx="5">
                  <c:v>71.3</c:v>
                </c:pt>
                <c:pt idx="6">
                  <c:v>70.8</c:v>
                </c:pt>
                <c:pt idx="7">
                  <c:v>70.8</c:v>
                </c:pt>
                <c:pt idx="8">
                  <c:v>70.5</c:v>
                </c:pt>
                <c:pt idx="9">
                  <c:v>71.5</c:v>
                </c:pt>
                <c:pt idx="10">
                  <c:v>72.599999999999994</c:v>
                </c:pt>
                <c:pt idx="11">
                  <c:v>67.8</c:v>
                </c:pt>
                <c:pt idx="12">
                  <c:v>65.7</c:v>
                </c:pt>
                <c:pt idx="13">
                  <c:v>66.400000000000006</c:v>
                </c:pt>
                <c:pt idx="14">
                  <c:v>67.099999999999994</c:v>
                </c:pt>
                <c:pt idx="15">
                  <c:v>67.099999999999994</c:v>
                </c:pt>
                <c:pt idx="16">
                  <c:v>66.900000000000006</c:v>
                </c:pt>
                <c:pt idx="17">
                  <c:v>65.8</c:v>
                </c:pt>
                <c:pt idx="18">
                  <c:v>65.5</c:v>
                </c:pt>
                <c:pt idx="19">
                  <c:v>64.900000000000006</c:v>
                </c:pt>
                <c:pt idx="20">
                  <c:v>63.9</c:v>
                </c:pt>
              </c:numCache>
            </c:numRef>
          </c:val>
          <c:extLst>
            <c:ext xmlns:c16="http://schemas.microsoft.com/office/drawing/2014/chart" uri="{C3380CC4-5D6E-409C-BE32-E72D297353CC}">
              <c16:uniqueId val="{00000000-3427-4F05-BE23-C64A0AE21609}"/>
            </c:ext>
          </c:extLst>
        </c:ser>
        <c:ser>
          <c:idx val="1"/>
          <c:order val="1"/>
          <c:tx>
            <c:strRef>
              <c:f>Sheet1!$C$1</c:f>
              <c:strCache>
                <c:ptCount val="1"/>
                <c:pt idx="0">
                  <c:v>私立</c:v>
                </c:pt>
              </c:strCache>
            </c:strRef>
          </c:tx>
          <c:spPr>
            <a:solidFill>
              <a:schemeClr val="accent2"/>
            </a:solidFill>
          </c:spPr>
          <c:invertIfNegative val="0"/>
          <c:dLbls>
            <c:dLbl>
              <c:idx val="19"/>
              <c:tx>
                <c:rich>
                  <a:bodyPr/>
                  <a:lstStyle/>
                  <a:p>
                    <a:r>
                      <a:rPr lang="en-US" altLang="ja-JP"/>
                      <a:t>35.1</a:t>
                    </a:r>
                    <a:endParaRPr lang="en-US" altLang="ja-JP"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7A6-42C5-9394-0F4BB84D8C6B}"/>
                </c:ext>
              </c:extLst>
            </c:dLbl>
            <c:spPr>
              <a:noFill/>
              <a:ln>
                <a:noFill/>
              </a:ln>
            </c:spPr>
            <c:txPr>
              <a:bodyPr/>
              <a:lstStyle/>
              <a:p>
                <a:pPr>
                  <a:defRPr sz="16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Sheet1!$A$2:$A$24</c:f>
              <c:strCache>
                <c:ptCount val="21"/>
                <c:pt idx="0">
                  <c:v>H12</c:v>
                </c:pt>
                <c:pt idx="1">
                  <c:v>13</c:v>
                </c:pt>
                <c:pt idx="2">
                  <c:v>14</c:v>
                </c:pt>
                <c:pt idx="3">
                  <c:v>15</c:v>
                </c:pt>
                <c:pt idx="4">
                  <c:v>16</c:v>
                </c:pt>
                <c:pt idx="5">
                  <c:v>17</c:v>
                </c:pt>
                <c:pt idx="6">
                  <c:v>18</c:v>
                </c:pt>
                <c:pt idx="7">
                  <c:v>19</c:v>
                </c:pt>
                <c:pt idx="8">
                  <c:v>20</c:v>
                </c:pt>
                <c:pt idx="9">
                  <c:v>21</c:v>
                </c:pt>
                <c:pt idx="10">
                  <c:v>22</c:v>
                </c:pt>
                <c:pt idx="11">
                  <c:v>23</c:v>
                </c:pt>
                <c:pt idx="12">
                  <c:v>24</c:v>
                </c:pt>
                <c:pt idx="13">
                  <c:v>25</c:v>
                </c:pt>
                <c:pt idx="14">
                  <c:v>26</c:v>
                </c:pt>
                <c:pt idx="15">
                  <c:v>27</c:v>
                </c:pt>
                <c:pt idx="16">
                  <c:v>28</c:v>
                </c:pt>
                <c:pt idx="17">
                  <c:v>29</c:v>
                </c:pt>
                <c:pt idx="18">
                  <c:v>30</c:v>
                </c:pt>
                <c:pt idx="19">
                  <c:v>31</c:v>
                </c:pt>
                <c:pt idx="20">
                  <c:v>R2</c:v>
                </c:pt>
              </c:strCache>
            </c:strRef>
          </c:cat>
          <c:val>
            <c:numRef>
              <c:f>Sheet1!$C$2:$C$24</c:f>
              <c:numCache>
                <c:formatCode>General</c:formatCode>
                <c:ptCount val="21"/>
                <c:pt idx="0">
                  <c:v>29.8</c:v>
                </c:pt>
                <c:pt idx="1">
                  <c:v>29.4</c:v>
                </c:pt>
                <c:pt idx="2">
                  <c:v>28.9</c:v>
                </c:pt>
                <c:pt idx="3">
                  <c:v>29.2</c:v>
                </c:pt>
                <c:pt idx="4">
                  <c:v>29.5</c:v>
                </c:pt>
                <c:pt idx="5">
                  <c:v>28.7</c:v>
                </c:pt>
                <c:pt idx="6">
                  <c:v>29.2</c:v>
                </c:pt>
                <c:pt idx="7">
                  <c:v>29.2</c:v>
                </c:pt>
                <c:pt idx="8">
                  <c:v>29.5</c:v>
                </c:pt>
                <c:pt idx="9">
                  <c:v>28.5</c:v>
                </c:pt>
                <c:pt idx="10">
                  <c:v>27.4</c:v>
                </c:pt>
                <c:pt idx="11">
                  <c:v>32.200000000000003</c:v>
                </c:pt>
                <c:pt idx="12">
                  <c:v>34.299999999999997</c:v>
                </c:pt>
                <c:pt idx="13">
                  <c:v>33.6</c:v>
                </c:pt>
                <c:pt idx="14">
                  <c:v>32.9</c:v>
                </c:pt>
                <c:pt idx="15">
                  <c:v>32.9</c:v>
                </c:pt>
                <c:pt idx="16">
                  <c:v>33.1</c:v>
                </c:pt>
                <c:pt idx="17">
                  <c:v>34.200000000000003</c:v>
                </c:pt>
                <c:pt idx="18">
                  <c:v>34.5</c:v>
                </c:pt>
                <c:pt idx="19">
                  <c:v>34.1</c:v>
                </c:pt>
                <c:pt idx="20">
                  <c:v>36.1</c:v>
                </c:pt>
              </c:numCache>
            </c:numRef>
          </c:val>
          <c:extLst>
            <c:ext xmlns:c16="http://schemas.microsoft.com/office/drawing/2014/chart" uri="{C3380CC4-5D6E-409C-BE32-E72D297353CC}">
              <c16:uniqueId val="{00000001-3427-4F05-BE23-C64A0AE21609}"/>
            </c:ext>
          </c:extLst>
        </c:ser>
        <c:dLbls>
          <c:showLegendKey val="0"/>
          <c:showVal val="0"/>
          <c:showCatName val="0"/>
          <c:showSerName val="0"/>
          <c:showPercent val="0"/>
          <c:showBubbleSize val="0"/>
        </c:dLbls>
        <c:gapWidth val="75"/>
        <c:overlap val="100"/>
        <c:axId val="304025600"/>
        <c:axId val="304027136"/>
      </c:barChart>
      <c:catAx>
        <c:axId val="304025600"/>
        <c:scaling>
          <c:orientation val="maxMin"/>
        </c:scaling>
        <c:delete val="0"/>
        <c:axPos val="l"/>
        <c:numFmt formatCode="General" sourceLinked="0"/>
        <c:majorTickMark val="none"/>
        <c:minorTickMark val="none"/>
        <c:tickLblPos val="nextTo"/>
        <c:txPr>
          <a:bodyPr/>
          <a:lstStyle/>
          <a:p>
            <a:pPr>
              <a:defRPr sz="1400"/>
            </a:pPr>
            <a:endParaRPr lang="ja-JP"/>
          </a:p>
        </c:txPr>
        <c:crossAx val="304027136"/>
        <c:crosses val="autoZero"/>
        <c:auto val="1"/>
        <c:lblAlgn val="ctr"/>
        <c:lblOffset val="100"/>
        <c:noMultiLvlLbl val="0"/>
      </c:catAx>
      <c:valAx>
        <c:axId val="304027136"/>
        <c:scaling>
          <c:orientation val="minMax"/>
        </c:scaling>
        <c:delete val="0"/>
        <c:axPos val="t"/>
        <c:majorGridlines>
          <c:spPr>
            <a:ln>
              <a:prstDash val="dash"/>
            </a:ln>
          </c:spPr>
        </c:majorGridlines>
        <c:numFmt formatCode="0%" sourceLinked="1"/>
        <c:majorTickMark val="none"/>
        <c:minorTickMark val="none"/>
        <c:tickLblPos val="nextTo"/>
        <c:spPr>
          <a:ln w="9525">
            <a:noFill/>
          </a:ln>
        </c:spPr>
        <c:txPr>
          <a:bodyPr/>
          <a:lstStyle/>
          <a:p>
            <a:pPr>
              <a:defRPr sz="1400"/>
            </a:pPr>
            <a:endParaRPr lang="ja-JP"/>
          </a:p>
        </c:txPr>
        <c:crossAx val="304025600"/>
        <c:crosses val="autoZero"/>
        <c:crossBetween val="between"/>
      </c:valAx>
    </c:plotArea>
    <c:legend>
      <c:legendPos val="b"/>
      <c:overlay val="0"/>
      <c:spPr>
        <a:ln>
          <a:solidFill>
            <a:schemeClr val="bg1">
              <a:lumMod val="65000"/>
            </a:schemeClr>
          </a:solidFill>
        </a:ln>
      </c:spPr>
      <c:txPr>
        <a:bodyPr/>
        <a:lstStyle/>
        <a:p>
          <a:pPr>
            <a:defRPr sz="1400"/>
          </a:pPr>
          <a:endParaRPr lang="ja-JP"/>
        </a:p>
      </c:txPr>
    </c:legend>
    <c:plotVisOnly val="1"/>
    <c:dispBlanksAs val="gap"/>
    <c:showDLblsOverMax val="0"/>
  </c:chart>
  <c:txPr>
    <a:bodyPr/>
    <a:lstStyle/>
    <a:p>
      <a:pPr>
        <a:defRPr sz="1800"/>
      </a:pPr>
      <a:endParaRPr lang="ja-JP"/>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425511651570668"/>
          <c:y val="0.10148941929133826"/>
          <c:w val="0.80117184040848965"/>
          <c:h val="0.80813877952755908"/>
        </c:manualLayout>
      </c:layout>
      <c:barChart>
        <c:barDir val="bar"/>
        <c:grouping val="percentStacked"/>
        <c:varyColors val="0"/>
        <c:ser>
          <c:idx val="0"/>
          <c:order val="0"/>
          <c:tx>
            <c:strRef>
              <c:f>Sheet1!$B$1</c:f>
              <c:strCache>
                <c:ptCount val="1"/>
                <c:pt idx="0">
                  <c:v>公立</c:v>
                </c:pt>
              </c:strCache>
            </c:strRef>
          </c:tx>
          <c:spPr>
            <a:solidFill>
              <a:schemeClr val="tx2">
                <a:lumMod val="60000"/>
                <a:lumOff val="40000"/>
              </a:schemeClr>
            </a:solidFill>
          </c:spPr>
          <c:invertIfNegative val="0"/>
          <c:dLbls>
            <c:spPr>
              <a:noFill/>
              <a:ln>
                <a:noFill/>
              </a:ln>
            </c:spPr>
            <c:txPr>
              <a:bodyPr/>
              <a:lstStyle/>
              <a:p>
                <a:pPr>
                  <a:defRPr sz="16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Sheet1!$A$2:$A$24</c:f>
              <c:strCache>
                <c:ptCount val="21"/>
                <c:pt idx="0">
                  <c:v>H12</c:v>
                </c:pt>
                <c:pt idx="1">
                  <c:v>13</c:v>
                </c:pt>
                <c:pt idx="2">
                  <c:v>14</c:v>
                </c:pt>
                <c:pt idx="3">
                  <c:v>15</c:v>
                </c:pt>
                <c:pt idx="4">
                  <c:v>16</c:v>
                </c:pt>
                <c:pt idx="5">
                  <c:v>17</c:v>
                </c:pt>
                <c:pt idx="6">
                  <c:v>18</c:v>
                </c:pt>
                <c:pt idx="7">
                  <c:v>19</c:v>
                </c:pt>
                <c:pt idx="8">
                  <c:v>20</c:v>
                </c:pt>
                <c:pt idx="9">
                  <c:v>21</c:v>
                </c:pt>
                <c:pt idx="10">
                  <c:v>22</c:v>
                </c:pt>
                <c:pt idx="11">
                  <c:v>23</c:v>
                </c:pt>
                <c:pt idx="12">
                  <c:v>24</c:v>
                </c:pt>
                <c:pt idx="13">
                  <c:v>25</c:v>
                </c:pt>
                <c:pt idx="14">
                  <c:v>26</c:v>
                </c:pt>
                <c:pt idx="15">
                  <c:v>27</c:v>
                </c:pt>
                <c:pt idx="16">
                  <c:v>28</c:v>
                </c:pt>
                <c:pt idx="17">
                  <c:v>29</c:v>
                </c:pt>
                <c:pt idx="18">
                  <c:v>30</c:v>
                </c:pt>
                <c:pt idx="19">
                  <c:v>31</c:v>
                </c:pt>
                <c:pt idx="20">
                  <c:v>R2</c:v>
                </c:pt>
              </c:strCache>
            </c:strRef>
          </c:cat>
          <c:val>
            <c:numRef>
              <c:f>Sheet1!$B$2:$B$24</c:f>
              <c:numCache>
                <c:formatCode>#,##0_ </c:formatCode>
                <c:ptCount val="21"/>
                <c:pt idx="0">
                  <c:v>153382</c:v>
                </c:pt>
                <c:pt idx="1">
                  <c:v>148494</c:v>
                </c:pt>
                <c:pt idx="2">
                  <c:v>144064</c:v>
                </c:pt>
                <c:pt idx="3">
                  <c:v>140012</c:v>
                </c:pt>
                <c:pt idx="4">
                  <c:v>137268</c:v>
                </c:pt>
                <c:pt idx="5">
                  <c:v>133005</c:v>
                </c:pt>
                <c:pt idx="6">
                  <c:v>129477</c:v>
                </c:pt>
                <c:pt idx="7">
                  <c:v>126446</c:v>
                </c:pt>
                <c:pt idx="8">
                  <c:v>126496</c:v>
                </c:pt>
                <c:pt idx="9">
                  <c:v>126727</c:v>
                </c:pt>
                <c:pt idx="10">
                  <c:v>131154</c:v>
                </c:pt>
                <c:pt idx="11">
                  <c:v>131005</c:v>
                </c:pt>
                <c:pt idx="12">
                  <c:v>131522</c:v>
                </c:pt>
                <c:pt idx="13">
                  <c:v>129398</c:v>
                </c:pt>
                <c:pt idx="14">
                  <c:v>132100</c:v>
                </c:pt>
                <c:pt idx="15">
                  <c:v>133839</c:v>
                </c:pt>
                <c:pt idx="16">
                  <c:v>133883</c:v>
                </c:pt>
                <c:pt idx="17">
                  <c:v>131589</c:v>
                </c:pt>
                <c:pt idx="18">
                  <c:v>131447</c:v>
                </c:pt>
                <c:pt idx="19">
                  <c:v>126320</c:v>
                </c:pt>
                <c:pt idx="20">
                  <c:v>117874</c:v>
                </c:pt>
              </c:numCache>
            </c:numRef>
          </c:val>
          <c:extLst>
            <c:ext xmlns:c16="http://schemas.microsoft.com/office/drawing/2014/chart" uri="{C3380CC4-5D6E-409C-BE32-E72D297353CC}">
              <c16:uniqueId val="{00000000-E209-4C52-A1BB-412359AC178C}"/>
            </c:ext>
          </c:extLst>
        </c:ser>
        <c:ser>
          <c:idx val="1"/>
          <c:order val="1"/>
          <c:tx>
            <c:strRef>
              <c:f>Sheet1!$C$1</c:f>
              <c:strCache>
                <c:ptCount val="1"/>
                <c:pt idx="0">
                  <c:v>私立</c:v>
                </c:pt>
              </c:strCache>
            </c:strRef>
          </c:tx>
          <c:spPr>
            <a:solidFill>
              <a:schemeClr val="accent2"/>
            </a:solidFill>
          </c:spPr>
          <c:invertIfNegative val="0"/>
          <c:dLbls>
            <c:spPr>
              <a:noFill/>
              <a:ln>
                <a:noFill/>
              </a:ln>
            </c:spPr>
            <c:txPr>
              <a:bodyPr/>
              <a:lstStyle/>
              <a:p>
                <a:pPr>
                  <a:defRPr sz="16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Sheet1!$A$2:$A$24</c:f>
              <c:strCache>
                <c:ptCount val="21"/>
                <c:pt idx="0">
                  <c:v>H12</c:v>
                </c:pt>
                <c:pt idx="1">
                  <c:v>13</c:v>
                </c:pt>
                <c:pt idx="2">
                  <c:v>14</c:v>
                </c:pt>
                <c:pt idx="3">
                  <c:v>15</c:v>
                </c:pt>
                <c:pt idx="4">
                  <c:v>16</c:v>
                </c:pt>
                <c:pt idx="5">
                  <c:v>17</c:v>
                </c:pt>
                <c:pt idx="6">
                  <c:v>18</c:v>
                </c:pt>
                <c:pt idx="7">
                  <c:v>19</c:v>
                </c:pt>
                <c:pt idx="8">
                  <c:v>20</c:v>
                </c:pt>
                <c:pt idx="9">
                  <c:v>21</c:v>
                </c:pt>
                <c:pt idx="10">
                  <c:v>22</c:v>
                </c:pt>
                <c:pt idx="11">
                  <c:v>23</c:v>
                </c:pt>
                <c:pt idx="12">
                  <c:v>24</c:v>
                </c:pt>
                <c:pt idx="13">
                  <c:v>25</c:v>
                </c:pt>
                <c:pt idx="14">
                  <c:v>26</c:v>
                </c:pt>
                <c:pt idx="15">
                  <c:v>27</c:v>
                </c:pt>
                <c:pt idx="16">
                  <c:v>28</c:v>
                </c:pt>
                <c:pt idx="17">
                  <c:v>29</c:v>
                </c:pt>
                <c:pt idx="18">
                  <c:v>30</c:v>
                </c:pt>
                <c:pt idx="19">
                  <c:v>31</c:v>
                </c:pt>
                <c:pt idx="20">
                  <c:v>R2</c:v>
                </c:pt>
              </c:strCache>
            </c:strRef>
          </c:cat>
          <c:val>
            <c:numRef>
              <c:f>Sheet1!$C$2:$C$24</c:f>
              <c:numCache>
                <c:formatCode>#,##0_ </c:formatCode>
                <c:ptCount val="21"/>
                <c:pt idx="0">
                  <c:v>99802</c:v>
                </c:pt>
                <c:pt idx="1">
                  <c:v>96437</c:v>
                </c:pt>
                <c:pt idx="2">
                  <c:v>92446</c:v>
                </c:pt>
                <c:pt idx="3">
                  <c:v>88854</c:v>
                </c:pt>
                <c:pt idx="4">
                  <c:v>86754</c:v>
                </c:pt>
                <c:pt idx="5">
                  <c:v>84153</c:v>
                </c:pt>
                <c:pt idx="6">
                  <c:v>82568</c:v>
                </c:pt>
                <c:pt idx="7">
                  <c:v>81315</c:v>
                </c:pt>
                <c:pt idx="8">
                  <c:v>82264</c:v>
                </c:pt>
                <c:pt idx="9">
                  <c:v>81919</c:v>
                </c:pt>
                <c:pt idx="10">
                  <c:v>82836</c:v>
                </c:pt>
                <c:pt idx="11">
                  <c:v>85203</c:v>
                </c:pt>
                <c:pt idx="12">
                  <c:v>91037</c:v>
                </c:pt>
                <c:pt idx="13">
                  <c:v>95189</c:v>
                </c:pt>
                <c:pt idx="14">
                  <c:v>96725</c:v>
                </c:pt>
                <c:pt idx="15">
                  <c:v>96002</c:v>
                </c:pt>
                <c:pt idx="16">
                  <c:v>95534</c:v>
                </c:pt>
                <c:pt idx="17">
                  <c:v>95173</c:v>
                </c:pt>
                <c:pt idx="18">
                  <c:v>94166</c:v>
                </c:pt>
                <c:pt idx="19">
                  <c:v>92846</c:v>
                </c:pt>
                <c:pt idx="20">
                  <c:v>91734</c:v>
                </c:pt>
              </c:numCache>
            </c:numRef>
          </c:val>
          <c:extLst>
            <c:ext xmlns:c16="http://schemas.microsoft.com/office/drawing/2014/chart" uri="{C3380CC4-5D6E-409C-BE32-E72D297353CC}">
              <c16:uniqueId val="{00000001-E209-4C52-A1BB-412359AC178C}"/>
            </c:ext>
          </c:extLst>
        </c:ser>
        <c:ser>
          <c:idx val="2"/>
          <c:order val="2"/>
          <c:tx>
            <c:strRef>
              <c:f>Sheet1!$D$1</c:f>
              <c:strCache>
                <c:ptCount val="1"/>
                <c:pt idx="0">
                  <c:v>国立</c:v>
                </c:pt>
              </c:strCache>
            </c:strRef>
          </c:tx>
          <c:invertIfNegative val="0"/>
          <c:dLbls>
            <c:spPr>
              <a:noFill/>
              <a:ln>
                <a:noFill/>
              </a:ln>
              <a:effectLst/>
            </c:spPr>
            <c:txPr>
              <a:bodyPr/>
              <a:lstStyle/>
              <a:p>
                <a:pPr>
                  <a:defRPr sz="1400"/>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Sheet1!$A$2:$A$24</c:f>
              <c:strCache>
                <c:ptCount val="21"/>
                <c:pt idx="0">
                  <c:v>H12</c:v>
                </c:pt>
                <c:pt idx="1">
                  <c:v>13</c:v>
                </c:pt>
                <c:pt idx="2">
                  <c:v>14</c:v>
                </c:pt>
                <c:pt idx="3">
                  <c:v>15</c:v>
                </c:pt>
                <c:pt idx="4">
                  <c:v>16</c:v>
                </c:pt>
                <c:pt idx="5">
                  <c:v>17</c:v>
                </c:pt>
                <c:pt idx="6">
                  <c:v>18</c:v>
                </c:pt>
                <c:pt idx="7">
                  <c:v>19</c:v>
                </c:pt>
                <c:pt idx="8">
                  <c:v>20</c:v>
                </c:pt>
                <c:pt idx="9">
                  <c:v>21</c:v>
                </c:pt>
                <c:pt idx="10">
                  <c:v>22</c:v>
                </c:pt>
                <c:pt idx="11">
                  <c:v>23</c:v>
                </c:pt>
                <c:pt idx="12">
                  <c:v>24</c:v>
                </c:pt>
                <c:pt idx="13">
                  <c:v>25</c:v>
                </c:pt>
                <c:pt idx="14">
                  <c:v>26</c:v>
                </c:pt>
                <c:pt idx="15">
                  <c:v>27</c:v>
                </c:pt>
                <c:pt idx="16">
                  <c:v>28</c:v>
                </c:pt>
                <c:pt idx="17">
                  <c:v>29</c:v>
                </c:pt>
                <c:pt idx="18">
                  <c:v>30</c:v>
                </c:pt>
                <c:pt idx="19">
                  <c:v>31</c:v>
                </c:pt>
                <c:pt idx="20">
                  <c:v>R2</c:v>
                </c:pt>
              </c:strCache>
            </c:strRef>
          </c:cat>
          <c:val>
            <c:numRef>
              <c:f>Sheet1!$D$2:$D$24</c:f>
              <c:numCache>
                <c:formatCode>#,##0_ </c:formatCode>
                <c:ptCount val="21"/>
                <c:pt idx="0">
                  <c:v>1354</c:v>
                </c:pt>
                <c:pt idx="1">
                  <c:v>1352</c:v>
                </c:pt>
                <c:pt idx="2">
                  <c:v>1357</c:v>
                </c:pt>
                <c:pt idx="3">
                  <c:v>1345</c:v>
                </c:pt>
                <c:pt idx="4">
                  <c:v>1342</c:v>
                </c:pt>
                <c:pt idx="5">
                  <c:v>1345</c:v>
                </c:pt>
                <c:pt idx="6">
                  <c:v>1354</c:v>
                </c:pt>
                <c:pt idx="7">
                  <c:v>1346</c:v>
                </c:pt>
                <c:pt idx="8">
                  <c:v>1351</c:v>
                </c:pt>
                <c:pt idx="9">
                  <c:v>1341</c:v>
                </c:pt>
                <c:pt idx="10">
                  <c:v>1346</c:v>
                </c:pt>
                <c:pt idx="11">
                  <c:v>1336</c:v>
                </c:pt>
                <c:pt idx="12">
                  <c:v>1330</c:v>
                </c:pt>
                <c:pt idx="13">
                  <c:v>1327</c:v>
                </c:pt>
                <c:pt idx="14">
                  <c:v>1336</c:v>
                </c:pt>
                <c:pt idx="15">
                  <c:v>1336</c:v>
                </c:pt>
                <c:pt idx="16">
                  <c:v>1338</c:v>
                </c:pt>
                <c:pt idx="17">
                  <c:v>1334</c:v>
                </c:pt>
                <c:pt idx="18">
                  <c:v>1334</c:v>
                </c:pt>
                <c:pt idx="19">
                  <c:v>1338</c:v>
                </c:pt>
                <c:pt idx="20">
                  <c:v>1330</c:v>
                </c:pt>
              </c:numCache>
            </c:numRef>
          </c:val>
          <c:extLst>
            <c:ext xmlns:c16="http://schemas.microsoft.com/office/drawing/2014/chart" uri="{C3380CC4-5D6E-409C-BE32-E72D297353CC}">
              <c16:uniqueId val="{00000002-E209-4C52-A1BB-412359AC178C}"/>
            </c:ext>
          </c:extLst>
        </c:ser>
        <c:dLbls>
          <c:showLegendKey val="0"/>
          <c:showVal val="0"/>
          <c:showCatName val="0"/>
          <c:showSerName val="0"/>
          <c:showPercent val="0"/>
          <c:showBubbleSize val="0"/>
        </c:dLbls>
        <c:gapWidth val="75"/>
        <c:overlap val="100"/>
        <c:axId val="304547328"/>
        <c:axId val="304796032"/>
      </c:barChart>
      <c:catAx>
        <c:axId val="304547328"/>
        <c:scaling>
          <c:orientation val="maxMin"/>
        </c:scaling>
        <c:delete val="0"/>
        <c:axPos val="l"/>
        <c:numFmt formatCode="General" sourceLinked="1"/>
        <c:majorTickMark val="none"/>
        <c:minorTickMark val="none"/>
        <c:tickLblPos val="nextTo"/>
        <c:txPr>
          <a:bodyPr/>
          <a:lstStyle/>
          <a:p>
            <a:pPr>
              <a:defRPr sz="1400"/>
            </a:pPr>
            <a:endParaRPr lang="ja-JP"/>
          </a:p>
        </c:txPr>
        <c:crossAx val="304796032"/>
        <c:crosses val="autoZero"/>
        <c:auto val="1"/>
        <c:lblAlgn val="ctr"/>
        <c:lblOffset val="100"/>
        <c:noMultiLvlLbl val="0"/>
      </c:catAx>
      <c:valAx>
        <c:axId val="304796032"/>
        <c:scaling>
          <c:orientation val="minMax"/>
        </c:scaling>
        <c:delete val="0"/>
        <c:axPos val="t"/>
        <c:majorGridlines>
          <c:spPr>
            <a:ln>
              <a:prstDash val="dash"/>
            </a:ln>
          </c:spPr>
        </c:majorGridlines>
        <c:numFmt formatCode="0%" sourceLinked="1"/>
        <c:majorTickMark val="none"/>
        <c:minorTickMark val="none"/>
        <c:tickLblPos val="nextTo"/>
        <c:spPr>
          <a:ln w="9525">
            <a:noFill/>
          </a:ln>
        </c:spPr>
        <c:txPr>
          <a:bodyPr/>
          <a:lstStyle/>
          <a:p>
            <a:pPr>
              <a:defRPr sz="1400"/>
            </a:pPr>
            <a:endParaRPr lang="ja-JP"/>
          </a:p>
        </c:txPr>
        <c:crossAx val="304547328"/>
        <c:crosses val="autoZero"/>
        <c:crossBetween val="between"/>
      </c:valAx>
    </c:plotArea>
    <c:legend>
      <c:legendPos val="b"/>
      <c:overlay val="0"/>
      <c:spPr>
        <a:ln>
          <a:solidFill>
            <a:schemeClr val="bg1">
              <a:lumMod val="65000"/>
            </a:schemeClr>
          </a:solidFill>
        </a:ln>
      </c:spPr>
      <c:txPr>
        <a:bodyPr/>
        <a:lstStyle/>
        <a:p>
          <a:pPr>
            <a:defRPr sz="1400"/>
          </a:pPr>
          <a:endParaRPr lang="ja-JP"/>
        </a:p>
      </c:txPr>
    </c:legend>
    <c:plotVisOnly val="1"/>
    <c:dispBlanksAs val="gap"/>
    <c:showDLblsOverMax val="0"/>
  </c:chart>
  <c:txPr>
    <a:bodyPr/>
    <a:lstStyle/>
    <a:p>
      <a:pPr>
        <a:defRPr sz="1800"/>
      </a:pPr>
      <a:endParaRPr lang="ja-JP"/>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9003541600188024E-2"/>
          <c:y val="3.2444156287775652E-2"/>
          <c:w val="0.91758619611765468"/>
          <c:h val="0.89914926533867923"/>
        </c:manualLayout>
      </c:layout>
      <c:lineChart>
        <c:grouping val="standard"/>
        <c:varyColors val="0"/>
        <c:ser>
          <c:idx val="0"/>
          <c:order val="0"/>
          <c:tx>
            <c:strRef>
              <c:f>Sheet1!$B$1</c:f>
              <c:strCache>
                <c:ptCount val="1"/>
                <c:pt idx="0">
                  <c:v>進学率
（大阪府）</c:v>
                </c:pt>
              </c:strCache>
            </c:strRef>
          </c:tx>
          <c:marker>
            <c:symbol val="diamond"/>
            <c:size val="5"/>
          </c:marker>
          <c:dLbls>
            <c:dLbl>
              <c:idx val="60"/>
              <c:delete val="1"/>
              <c:extLst>
                <c:ext xmlns:c15="http://schemas.microsoft.com/office/drawing/2012/chart" uri="{CE6537A1-D6FC-4f65-9D91-7224C49458BB}"/>
                <c:ext xmlns:c16="http://schemas.microsoft.com/office/drawing/2014/chart" uri="{C3380CC4-5D6E-409C-BE32-E72D297353CC}">
                  <c16:uniqueId val="{00000000-D819-47B8-AF23-117C2B1B8FDC}"/>
                </c:ext>
              </c:extLst>
            </c:dLbl>
            <c:dLbl>
              <c:idx val="62"/>
              <c:layout>
                <c:manualLayout>
                  <c:x val="-4.5112119601819827E-3"/>
                  <c:y val="-3.6893794901075479E-2"/>
                </c:manualLayout>
              </c:layout>
              <c:tx>
                <c:rich>
                  <a:bodyPr/>
                  <a:lstStyle/>
                  <a:p>
                    <a:r>
                      <a:rPr lang="en-US" altLang="en-US" dirty="0"/>
                      <a:t>59.</a:t>
                    </a:r>
                    <a:r>
                      <a:rPr lang="en-US" altLang="ja-JP" dirty="0"/>
                      <a:t>6</a:t>
                    </a:r>
                    <a:r>
                      <a:rPr lang="en-US" altLang="en-US" dirty="0"/>
                      <a:t>%</a:t>
                    </a:r>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819-47B8-AF23-117C2B1B8FDC}"/>
                </c:ext>
              </c:extLst>
            </c:dLbl>
            <c:spPr>
              <a:ln>
                <a:solidFill>
                  <a:schemeClr val="tx1"/>
                </a:solidFill>
              </a:ln>
            </c:spPr>
            <c:txPr>
              <a:bodyPr/>
              <a:lstStyle/>
              <a:p>
                <a:pPr>
                  <a:defRPr sz="1600"/>
                </a:pPr>
                <a:endParaRPr lang="ja-JP"/>
              </a:p>
            </c:txPr>
            <c:dLblPos val="t"/>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Sheet1!$A$2:$A$66</c:f>
              <c:strCache>
                <c:ptCount val="65"/>
                <c:pt idx="0">
                  <c:v>S30</c:v>
                </c:pt>
                <c:pt idx="1">
                  <c:v>31</c:v>
                </c:pt>
                <c:pt idx="2">
                  <c:v>32</c:v>
                </c:pt>
                <c:pt idx="3">
                  <c:v>33</c:v>
                </c:pt>
                <c:pt idx="4">
                  <c:v>34</c:v>
                </c:pt>
                <c:pt idx="5">
                  <c:v>35</c:v>
                </c:pt>
                <c:pt idx="6">
                  <c:v>36</c:v>
                </c:pt>
                <c:pt idx="7">
                  <c:v>37</c:v>
                </c:pt>
                <c:pt idx="8">
                  <c:v>38</c:v>
                </c:pt>
                <c:pt idx="9">
                  <c:v>39</c:v>
                </c:pt>
                <c:pt idx="10">
                  <c:v>40</c:v>
                </c:pt>
                <c:pt idx="11">
                  <c:v>41</c:v>
                </c:pt>
                <c:pt idx="12">
                  <c:v>42</c:v>
                </c:pt>
                <c:pt idx="13">
                  <c:v>43</c:v>
                </c:pt>
                <c:pt idx="14">
                  <c:v>44</c:v>
                </c:pt>
                <c:pt idx="15">
                  <c:v>45</c:v>
                </c:pt>
                <c:pt idx="16">
                  <c:v>46</c:v>
                </c:pt>
                <c:pt idx="17">
                  <c:v>47</c:v>
                </c:pt>
                <c:pt idx="18">
                  <c:v>48</c:v>
                </c:pt>
                <c:pt idx="19">
                  <c:v>49</c:v>
                </c:pt>
                <c:pt idx="20">
                  <c:v>50</c:v>
                </c:pt>
                <c:pt idx="21">
                  <c:v>51</c:v>
                </c:pt>
                <c:pt idx="22">
                  <c:v>52</c:v>
                </c:pt>
                <c:pt idx="23">
                  <c:v>53</c:v>
                </c:pt>
                <c:pt idx="24">
                  <c:v>54</c:v>
                </c:pt>
                <c:pt idx="25">
                  <c:v>55</c:v>
                </c:pt>
                <c:pt idx="26">
                  <c:v>56</c:v>
                </c:pt>
                <c:pt idx="27">
                  <c:v>57</c:v>
                </c:pt>
                <c:pt idx="28">
                  <c:v>58</c:v>
                </c:pt>
                <c:pt idx="29">
                  <c:v>59</c:v>
                </c:pt>
                <c:pt idx="30">
                  <c:v>60</c:v>
                </c:pt>
                <c:pt idx="31">
                  <c:v>61</c:v>
                </c:pt>
                <c:pt idx="32">
                  <c:v>62</c:v>
                </c:pt>
                <c:pt idx="33">
                  <c:v>63</c:v>
                </c:pt>
                <c:pt idx="34">
                  <c:v>H元</c:v>
                </c:pt>
                <c:pt idx="35">
                  <c:v>2</c:v>
                </c:pt>
                <c:pt idx="36">
                  <c:v>3</c:v>
                </c:pt>
                <c:pt idx="37">
                  <c:v>4</c:v>
                </c:pt>
                <c:pt idx="38">
                  <c:v>5</c:v>
                </c:pt>
                <c:pt idx="39">
                  <c:v>6</c:v>
                </c:pt>
                <c:pt idx="40">
                  <c:v>7</c:v>
                </c:pt>
                <c:pt idx="41">
                  <c:v>8</c:v>
                </c:pt>
                <c:pt idx="42">
                  <c:v>9</c:v>
                </c:pt>
                <c:pt idx="43">
                  <c:v>10</c:v>
                </c:pt>
                <c:pt idx="44">
                  <c:v>11</c:v>
                </c:pt>
                <c:pt idx="45">
                  <c:v>12</c:v>
                </c:pt>
                <c:pt idx="46">
                  <c:v>13</c:v>
                </c:pt>
                <c:pt idx="47">
                  <c:v>14</c:v>
                </c:pt>
                <c:pt idx="48">
                  <c:v>15</c:v>
                </c:pt>
                <c:pt idx="49">
                  <c:v>16</c:v>
                </c:pt>
                <c:pt idx="50">
                  <c:v>17</c:v>
                </c:pt>
                <c:pt idx="51">
                  <c:v>18</c:v>
                </c:pt>
                <c:pt idx="52">
                  <c:v>19</c:v>
                </c:pt>
                <c:pt idx="53">
                  <c:v>20</c:v>
                </c:pt>
                <c:pt idx="54">
                  <c:v>21</c:v>
                </c:pt>
                <c:pt idx="55">
                  <c:v>22</c:v>
                </c:pt>
                <c:pt idx="56">
                  <c:v>23</c:v>
                </c:pt>
                <c:pt idx="57">
                  <c:v>24</c:v>
                </c:pt>
                <c:pt idx="58">
                  <c:v>25</c:v>
                </c:pt>
                <c:pt idx="59">
                  <c:v>26</c:v>
                </c:pt>
                <c:pt idx="60">
                  <c:v>27</c:v>
                </c:pt>
                <c:pt idx="61">
                  <c:v>28</c:v>
                </c:pt>
                <c:pt idx="62">
                  <c:v>29</c:v>
                </c:pt>
                <c:pt idx="63">
                  <c:v>30</c:v>
                </c:pt>
                <c:pt idx="64">
                  <c:v>31</c:v>
                </c:pt>
              </c:strCache>
            </c:strRef>
          </c:cat>
          <c:val>
            <c:numRef>
              <c:f>Sheet1!$B$2:$B$66</c:f>
              <c:numCache>
                <c:formatCode>0.00%</c:formatCode>
                <c:ptCount val="65"/>
                <c:pt idx="0">
                  <c:v>0.20758026791409739</c:v>
                </c:pt>
                <c:pt idx="1">
                  <c:v>0.22046384720327419</c:v>
                </c:pt>
                <c:pt idx="2">
                  <c:v>0.1883568867327568</c:v>
                </c:pt>
                <c:pt idx="3">
                  <c:v>0.18790079757280437</c:v>
                </c:pt>
                <c:pt idx="4">
                  <c:v>0.2003189401373896</c:v>
                </c:pt>
                <c:pt idx="5">
                  <c:v>0.20304505400795908</c:v>
                </c:pt>
                <c:pt idx="6">
                  <c:v>0.20597942147155895</c:v>
                </c:pt>
                <c:pt idx="7">
                  <c:v>0.23193027210884354</c:v>
                </c:pt>
                <c:pt idx="8">
                  <c:v>0.24544028759229561</c:v>
                </c:pt>
                <c:pt idx="9">
                  <c:v>0.27772700178819787</c:v>
                </c:pt>
                <c:pt idx="10">
                  <c:v>0.31391809828782435</c:v>
                </c:pt>
                <c:pt idx="11">
                  <c:v>0.29995240657203159</c:v>
                </c:pt>
                <c:pt idx="12">
                  <c:v>0.27982707769383053</c:v>
                </c:pt>
                <c:pt idx="13">
                  <c:v>0.27708261102530968</c:v>
                </c:pt>
                <c:pt idx="14">
                  <c:v>0.28425839363826277</c:v>
                </c:pt>
                <c:pt idx="15">
                  <c:v>0.30449407965554359</c:v>
                </c:pt>
                <c:pt idx="16">
                  <c:v>0.34194790458097996</c:v>
                </c:pt>
                <c:pt idx="17">
                  <c:v>0.37250647075740539</c:v>
                </c:pt>
                <c:pt idx="18">
                  <c:v>0.39152126147085431</c:v>
                </c:pt>
                <c:pt idx="19">
                  <c:v>0.40952064170302044</c:v>
                </c:pt>
                <c:pt idx="20">
                  <c:v>0.43787940621333471</c:v>
                </c:pt>
                <c:pt idx="21">
                  <c:v>0.42251563585823493</c:v>
                </c:pt>
                <c:pt idx="22">
                  <c:v>0.41446594552206101</c:v>
                </c:pt>
                <c:pt idx="23">
                  <c:v>0.40883518586005829</c:v>
                </c:pt>
                <c:pt idx="24">
                  <c:v>0.38599615120883007</c:v>
                </c:pt>
                <c:pt idx="25">
                  <c:v>0.38920033507313617</c:v>
                </c:pt>
                <c:pt idx="26">
                  <c:v>0.36871631947237193</c:v>
                </c:pt>
                <c:pt idx="27">
                  <c:v>0.3615555707972839</c:v>
                </c:pt>
                <c:pt idx="28">
                  <c:v>0.34287404979744179</c:v>
                </c:pt>
                <c:pt idx="29">
                  <c:v>0.32822626569406405</c:v>
                </c:pt>
                <c:pt idx="30">
                  <c:v>0.34239066135583862</c:v>
                </c:pt>
                <c:pt idx="31">
                  <c:v>0.33763461883115825</c:v>
                </c:pt>
                <c:pt idx="32">
                  <c:v>0.33930105092209428</c:v>
                </c:pt>
                <c:pt idx="33">
                  <c:v>0.33320569825504615</c:v>
                </c:pt>
                <c:pt idx="34">
                  <c:v>0.32380361899513183</c:v>
                </c:pt>
                <c:pt idx="35">
                  <c:v>0.3146786552686362</c:v>
                </c:pt>
                <c:pt idx="36">
                  <c:v>0.33470047136755604</c:v>
                </c:pt>
                <c:pt idx="37">
                  <c:v>0.35263106068065958</c:v>
                </c:pt>
                <c:pt idx="38">
                  <c:v>0.3704890334098444</c:v>
                </c:pt>
                <c:pt idx="39">
                  <c:v>0.38385331048231963</c:v>
                </c:pt>
                <c:pt idx="40">
                  <c:v>0.40124660589151917</c:v>
                </c:pt>
                <c:pt idx="41">
                  <c:v>0.42172627563185505</c:v>
                </c:pt>
                <c:pt idx="42">
                  <c:v>0.44461788083550702</c:v>
                </c:pt>
                <c:pt idx="43">
                  <c:v>0.47321802819387154</c:v>
                </c:pt>
                <c:pt idx="44">
                  <c:v>0.48889713470703511</c:v>
                </c:pt>
                <c:pt idx="45">
                  <c:v>0.50517233044907428</c:v>
                </c:pt>
                <c:pt idx="46">
                  <c:v>0.49690017492295063</c:v>
                </c:pt>
                <c:pt idx="47">
                  <c:v>0.48607728179581644</c:v>
                </c:pt>
                <c:pt idx="48">
                  <c:v>0.48054216181328063</c:v>
                </c:pt>
                <c:pt idx="49">
                  <c:v>0.49002519949601009</c:v>
                </c:pt>
                <c:pt idx="50">
                  <c:v>0.51054592233269902</c:v>
                </c:pt>
                <c:pt idx="51">
                  <c:v>0.54052178739938939</c:v>
                </c:pt>
                <c:pt idx="52">
                  <c:v>0.55611456199999998</c:v>
                </c:pt>
                <c:pt idx="53">
                  <c:v>0.57078801329999995</c:v>
                </c:pt>
                <c:pt idx="54">
                  <c:v>0.58241708989999996</c:v>
                </c:pt>
                <c:pt idx="55">
                  <c:v>0.59171265829999997</c:v>
                </c:pt>
                <c:pt idx="56">
                  <c:v>0.58732210302586407</c:v>
                </c:pt>
                <c:pt idx="57" formatCode="0.0%">
                  <c:v>0.58099999999999996</c:v>
                </c:pt>
                <c:pt idx="58" formatCode="0.0%">
                  <c:v>0.57699999999999996</c:v>
                </c:pt>
                <c:pt idx="59" formatCode="0.0%">
                  <c:v>0.58299999999999996</c:v>
                </c:pt>
                <c:pt idx="60" formatCode="0.0%">
                  <c:v>0.59399999999999997</c:v>
                </c:pt>
                <c:pt idx="61" formatCode="0.0%">
                  <c:v>0.60499999999999998</c:v>
                </c:pt>
                <c:pt idx="62" formatCode="0.0%">
                  <c:v>0.59706293337551741</c:v>
                </c:pt>
                <c:pt idx="63" formatCode="0.0%">
                  <c:v>0.59499999999999997</c:v>
                </c:pt>
                <c:pt idx="64" formatCode="0.0%">
                  <c:v>0.59636457218708094</c:v>
                </c:pt>
              </c:numCache>
            </c:numRef>
          </c:val>
          <c:smooth val="0"/>
          <c:extLst>
            <c:ext xmlns:c16="http://schemas.microsoft.com/office/drawing/2014/chart" uri="{C3380CC4-5D6E-409C-BE32-E72D297353CC}">
              <c16:uniqueId val="{00000002-D819-47B8-AF23-117C2B1B8FDC}"/>
            </c:ext>
          </c:extLst>
        </c:ser>
        <c:ser>
          <c:idx val="1"/>
          <c:order val="1"/>
          <c:tx>
            <c:strRef>
              <c:f>Sheet1!$C$1</c:f>
              <c:strCache>
                <c:ptCount val="1"/>
                <c:pt idx="0">
                  <c:v>就職率
（大阪府）</c:v>
                </c:pt>
              </c:strCache>
            </c:strRef>
          </c:tx>
          <c:marker>
            <c:symbol val="square"/>
            <c:size val="5"/>
          </c:marker>
          <c:dLbls>
            <c:dLbl>
              <c:idx val="60"/>
              <c:delete val="1"/>
              <c:extLst>
                <c:ext xmlns:c15="http://schemas.microsoft.com/office/drawing/2012/chart" uri="{CE6537A1-D6FC-4f65-9D91-7224C49458BB}"/>
                <c:ext xmlns:c16="http://schemas.microsoft.com/office/drawing/2014/chart" uri="{C3380CC4-5D6E-409C-BE32-E72D297353CC}">
                  <c16:uniqueId val="{00000003-D819-47B8-AF23-117C2B1B8FDC}"/>
                </c:ext>
              </c:extLst>
            </c:dLbl>
            <c:dLbl>
              <c:idx val="62"/>
              <c:layout>
                <c:manualLayout>
                  <c:x val="-4.5112119601819827E-3"/>
                  <c:y val="5.4385170313711866E-2"/>
                </c:manualLayout>
              </c:layout>
              <c:tx>
                <c:rich>
                  <a:bodyPr/>
                  <a:lstStyle/>
                  <a:p>
                    <a:r>
                      <a:rPr lang="en-US" altLang="en-US" dirty="0"/>
                      <a:t>11.</a:t>
                    </a:r>
                    <a:r>
                      <a:rPr lang="en-US" altLang="ja-JP" dirty="0"/>
                      <a:t>2</a:t>
                    </a:r>
                    <a:r>
                      <a:rPr lang="en-US" altLang="en-US" dirty="0"/>
                      <a:t>%</a:t>
                    </a:r>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819-47B8-AF23-117C2B1B8FDC}"/>
                </c:ext>
              </c:extLst>
            </c:dLbl>
            <c:spPr>
              <a:ln>
                <a:solidFill>
                  <a:schemeClr val="tx1"/>
                </a:solidFill>
              </a:ln>
            </c:spPr>
            <c:txPr>
              <a:bodyPr/>
              <a:lstStyle/>
              <a:p>
                <a:pPr>
                  <a:defRPr sz="1600"/>
                </a:pPr>
                <a:endParaRPr lang="ja-JP"/>
              </a:p>
            </c:txPr>
            <c:dLblPos val="b"/>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Sheet1!$A$2:$A$66</c:f>
              <c:strCache>
                <c:ptCount val="65"/>
                <c:pt idx="0">
                  <c:v>S30</c:v>
                </c:pt>
                <c:pt idx="1">
                  <c:v>31</c:v>
                </c:pt>
                <c:pt idx="2">
                  <c:v>32</c:v>
                </c:pt>
                <c:pt idx="3">
                  <c:v>33</c:v>
                </c:pt>
                <c:pt idx="4">
                  <c:v>34</c:v>
                </c:pt>
                <c:pt idx="5">
                  <c:v>35</c:v>
                </c:pt>
                <c:pt idx="6">
                  <c:v>36</c:v>
                </c:pt>
                <c:pt idx="7">
                  <c:v>37</c:v>
                </c:pt>
                <c:pt idx="8">
                  <c:v>38</c:v>
                </c:pt>
                <c:pt idx="9">
                  <c:v>39</c:v>
                </c:pt>
                <c:pt idx="10">
                  <c:v>40</c:v>
                </c:pt>
                <c:pt idx="11">
                  <c:v>41</c:v>
                </c:pt>
                <c:pt idx="12">
                  <c:v>42</c:v>
                </c:pt>
                <c:pt idx="13">
                  <c:v>43</c:v>
                </c:pt>
                <c:pt idx="14">
                  <c:v>44</c:v>
                </c:pt>
                <c:pt idx="15">
                  <c:v>45</c:v>
                </c:pt>
                <c:pt idx="16">
                  <c:v>46</c:v>
                </c:pt>
                <c:pt idx="17">
                  <c:v>47</c:v>
                </c:pt>
                <c:pt idx="18">
                  <c:v>48</c:v>
                </c:pt>
                <c:pt idx="19">
                  <c:v>49</c:v>
                </c:pt>
                <c:pt idx="20">
                  <c:v>50</c:v>
                </c:pt>
                <c:pt idx="21">
                  <c:v>51</c:v>
                </c:pt>
                <c:pt idx="22">
                  <c:v>52</c:v>
                </c:pt>
                <c:pt idx="23">
                  <c:v>53</c:v>
                </c:pt>
                <c:pt idx="24">
                  <c:v>54</c:v>
                </c:pt>
                <c:pt idx="25">
                  <c:v>55</c:v>
                </c:pt>
                <c:pt idx="26">
                  <c:v>56</c:v>
                </c:pt>
                <c:pt idx="27">
                  <c:v>57</c:v>
                </c:pt>
                <c:pt idx="28">
                  <c:v>58</c:v>
                </c:pt>
                <c:pt idx="29">
                  <c:v>59</c:v>
                </c:pt>
                <c:pt idx="30">
                  <c:v>60</c:v>
                </c:pt>
                <c:pt idx="31">
                  <c:v>61</c:v>
                </c:pt>
                <c:pt idx="32">
                  <c:v>62</c:v>
                </c:pt>
                <c:pt idx="33">
                  <c:v>63</c:v>
                </c:pt>
                <c:pt idx="34">
                  <c:v>H元</c:v>
                </c:pt>
                <c:pt idx="35">
                  <c:v>2</c:v>
                </c:pt>
                <c:pt idx="36">
                  <c:v>3</c:v>
                </c:pt>
                <c:pt idx="37">
                  <c:v>4</c:v>
                </c:pt>
                <c:pt idx="38">
                  <c:v>5</c:v>
                </c:pt>
                <c:pt idx="39">
                  <c:v>6</c:v>
                </c:pt>
                <c:pt idx="40">
                  <c:v>7</c:v>
                </c:pt>
                <c:pt idx="41">
                  <c:v>8</c:v>
                </c:pt>
                <c:pt idx="42">
                  <c:v>9</c:v>
                </c:pt>
                <c:pt idx="43">
                  <c:v>10</c:v>
                </c:pt>
                <c:pt idx="44">
                  <c:v>11</c:v>
                </c:pt>
                <c:pt idx="45">
                  <c:v>12</c:v>
                </c:pt>
                <c:pt idx="46">
                  <c:v>13</c:v>
                </c:pt>
                <c:pt idx="47">
                  <c:v>14</c:v>
                </c:pt>
                <c:pt idx="48">
                  <c:v>15</c:v>
                </c:pt>
                <c:pt idx="49">
                  <c:v>16</c:v>
                </c:pt>
                <c:pt idx="50">
                  <c:v>17</c:v>
                </c:pt>
                <c:pt idx="51">
                  <c:v>18</c:v>
                </c:pt>
                <c:pt idx="52">
                  <c:v>19</c:v>
                </c:pt>
                <c:pt idx="53">
                  <c:v>20</c:v>
                </c:pt>
                <c:pt idx="54">
                  <c:v>21</c:v>
                </c:pt>
                <c:pt idx="55">
                  <c:v>22</c:v>
                </c:pt>
                <c:pt idx="56">
                  <c:v>23</c:v>
                </c:pt>
                <c:pt idx="57">
                  <c:v>24</c:v>
                </c:pt>
                <c:pt idx="58">
                  <c:v>25</c:v>
                </c:pt>
                <c:pt idx="59">
                  <c:v>26</c:v>
                </c:pt>
                <c:pt idx="60">
                  <c:v>27</c:v>
                </c:pt>
                <c:pt idx="61">
                  <c:v>28</c:v>
                </c:pt>
                <c:pt idx="62">
                  <c:v>29</c:v>
                </c:pt>
                <c:pt idx="63">
                  <c:v>30</c:v>
                </c:pt>
                <c:pt idx="64">
                  <c:v>31</c:v>
                </c:pt>
              </c:strCache>
            </c:strRef>
          </c:cat>
          <c:val>
            <c:numRef>
              <c:f>Sheet1!$C$2:$C$66</c:f>
              <c:numCache>
                <c:formatCode>0.00%</c:formatCode>
                <c:ptCount val="65"/>
                <c:pt idx="0">
                  <c:v>0.48503614714012339</c:v>
                </c:pt>
                <c:pt idx="1">
                  <c:v>0.52888503038571255</c:v>
                </c:pt>
                <c:pt idx="2">
                  <c:v>0.59934612950854249</c:v>
                </c:pt>
                <c:pt idx="3">
                  <c:v>0.57949295515664145</c:v>
                </c:pt>
                <c:pt idx="4">
                  <c:v>0.57460336931632316</c:v>
                </c:pt>
                <c:pt idx="5">
                  <c:v>0.60186895963615694</c:v>
                </c:pt>
                <c:pt idx="6">
                  <c:v>0.61850302677326552</c:v>
                </c:pt>
                <c:pt idx="7">
                  <c:v>0.60040554683411829</c:v>
                </c:pt>
                <c:pt idx="8">
                  <c:v>0.58699138280437735</c:v>
                </c:pt>
                <c:pt idx="9">
                  <c:v>0.57677329624478446</c:v>
                </c:pt>
                <c:pt idx="10">
                  <c:v>0.53697693539313684</c:v>
                </c:pt>
                <c:pt idx="11">
                  <c:v>0.50630095600711833</c:v>
                </c:pt>
                <c:pt idx="12">
                  <c:v>0.52581713870146662</c:v>
                </c:pt>
                <c:pt idx="13">
                  <c:v>0.52215253044199994</c:v>
                </c:pt>
                <c:pt idx="14">
                  <c:v>0.51687960943180633</c:v>
                </c:pt>
                <c:pt idx="15">
                  <c:v>0.50285008317839319</c:v>
                </c:pt>
                <c:pt idx="16">
                  <c:v>0.46713755689569436</c:v>
                </c:pt>
                <c:pt idx="17">
                  <c:v>0.44177625558838135</c:v>
                </c:pt>
                <c:pt idx="18">
                  <c:v>0.41885743828357247</c:v>
                </c:pt>
                <c:pt idx="19">
                  <c:v>0.38305167142144386</c:v>
                </c:pt>
                <c:pt idx="20">
                  <c:v>0.34124878845074735</c:v>
                </c:pt>
                <c:pt idx="21">
                  <c:v>0.31895887295470338</c:v>
                </c:pt>
                <c:pt idx="22">
                  <c:v>0.3161657863782088</c:v>
                </c:pt>
                <c:pt idx="23">
                  <c:v>0.32382015306122447</c:v>
                </c:pt>
                <c:pt idx="24">
                  <c:v>0.32851865778937822</c:v>
                </c:pt>
                <c:pt idx="25">
                  <c:v>0.33063771291105526</c:v>
                </c:pt>
                <c:pt idx="26">
                  <c:v>0.34375251347221103</c:v>
                </c:pt>
                <c:pt idx="27">
                  <c:v>0.34484954781058014</c:v>
                </c:pt>
                <c:pt idx="28">
                  <c:v>0.33691110200737401</c:v>
                </c:pt>
                <c:pt idx="29">
                  <c:v>0.3358461913930092</c:v>
                </c:pt>
                <c:pt idx="30">
                  <c:v>0.33671175612256976</c:v>
                </c:pt>
                <c:pt idx="31">
                  <c:v>0.32372875832966747</c:v>
                </c:pt>
                <c:pt idx="32">
                  <c:v>0.3020112743796749</c:v>
                </c:pt>
                <c:pt idx="33">
                  <c:v>0.29639990935304644</c:v>
                </c:pt>
                <c:pt idx="34">
                  <c:v>0.29447965463396714</c:v>
                </c:pt>
                <c:pt idx="35">
                  <c:v>0.29752993459420352</c:v>
                </c:pt>
                <c:pt idx="36">
                  <c:v>0.29325110834077145</c:v>
                </c:pt>
                <c:pt idx="37">
                  <c:v>0.27910376536710624</c:v>
                </c:pt>
                <c:pt idx="38">
                  <c:v>0.2566947207345065</c:v>
                </c:pt>
                <c:pt idx="39">
                  <c:v>0.22786016578643628</c:v>
                </c:pt>
                <c:pt idx="40">
                  <c:v>0.21043006037080927</c:v>
                </c:pt>
                <c:pt idx="41">
                  <c:v>0.2002479732951836</c:v>
                </c:pt>
                <c:pt idx="42">
                  <c:v>0.19039208034669022</c:v>
                </c:pt>
                <c:pt idx="43">
                  <c:v>0.17699485980277527</c:v>
                </c:pt>
                <c:pt idx="44">
                  <c:v>0.15160194343626435</c:v>
                </c:pt>
                <c:pt idx="45">
                  <c:v>0.13603954174119012</c:v>
                </c:pt>
                <c:pt idx="46">
                  <c:v>0.12759855777812154</c:v>
                </c:pt>
                <c:pt idx="47">
                  <c:v>0.11899487154379995</c:v>
                </c:pt>
                <c:pt idx="48">
                  <c:v>0.11363377501044079</c:v>
                </c:pt>
                <c:pt idx="49">
                  <c:v>0.1129777404451911</c:v>
                </c:pt>
                <c:pt idx="50">
                  <c:v>0.11699675716238309</c:v>
                </c:pt>
                <c:pt idx="51">
                  <c:v>0.12224535109630864</c:v>
                </c:pt>
                <c:pt idx="52">
                  <c:v>0.12497540680000001</c:v>
                </c:pt>
                <c:pt idx="53">
                  <c:v>0.12887902330000001</c:v>
                </c:pt>
                <c:pt idx="54">
                  <c:v>0.1223782492</c:v>
                </c:pt>
                <c:pt idx="55">
                  <c:v>0.10680872409999999</c:v>
                </c:pt>
                <c:pt idx="56">
                  <c:v>0.10739926309999999</c:v>
                </c:pt>
                <c:pt idx="57" formatCode="0.0%">
                  <c:v>0.113</c:v>
                </c:pt>
                <c:pt idx="58" formatCode="0.0%">
                  <c:v>0.112</c:v>
                </c:pt>
                <c:pt idx="59" formatCode="0.0%">
                  <c:v>0.11600000000000001</c:v>
                </c:pt>
                <c:pt idx="60" formatCode="0.0%">
                  <c:v>0.11700000000000001</c:v>
                </c:pt>
                <c:pt idx="61" formatCode="0.0%">
                  <c:v>0.11600000000000001</c:v>
                </c:pt>
                <c:pt idx="62" formatCode="0.0%">
                  <c:v>0.11774631548419415</c:v>
                </c:pt>
                <c:pt idx="63" formatCode="0.0%">
                  <c:v>0.11600000000000001</c:v>
                </c:pt>
                <c:pt idx="64" formatCode="0.0%">
                  <c:v>0.11151444554307928</c:v>
                </c:pt>
              </c:numCache>
            </c:numRef>
          </c:val>
          <c:smooth val="0"/>
          <c:extLst>
            <c:ext xmlns:c16="http://schemas.microsoft.com/office/drawing/2014/chart" uri="{C3380CC4-5D6E-409C-BE32-E72D297353CC}">
              <c16:uniqueId val="{00000005-D819-47B8-AF23-117C2B1B8FDC}"/>
            </c:ext>
          </c:extLst>
        </c:ser>
        <c:ser>
          <c:idx val="2"/>
          <c:order val="2"/>
          <c:tx>
            <c:strRef>
              <c:f>Sheet1!$D$1</c:f>
              <c:strCache>
                <c:ptCount val="1"/>
                <c:pt idx="0">
                  <c:v>進学率
（全国）</c:v>
                </c:pt>
              </c:strCache>
            </c:strRef>
          </c:tx>
          <c:spPr>
            <a:ln>
              <a:prstDash val="sysDash"/>
            </a:ln>
          </c:spPr>
          <c:marker>
            <c:symbol val="triangle"/>
            <c:size val="5"/>
          </c:marker>
          <c:dLbls>
            <c:dLbl>
              <c:idx val="62"/>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819-47B8-AF23-117C2B1B8FDC}"/>
                </c:ext>
              </c:extLst>
            </c:dLbl>
            <c:spPr>
              <a:noFill/>
              <a:ln>
                <a:noFill/>
              </a:ln>
              <a:effectLst/>
            </c:spPr>
            <c:txPr>
              <a:bodyPr/>
              <a:lstStyle/>
              <a:p>
                <a:pPr>
                  <a:defRPr sz="1600"/>
                </a:pPr>
                <a:endParaRPr lang="ja-JP"/>
              </a:p>
            </c:txPr>
            <c:dLblPos val="b"/>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Sheet1!$A$2:$A$66</c:f>
              <c:strCache>
                <c:ptCount val="65"/>
                <c:pt idx="0">
                  <c:v>S30</c:v>
                </c:pt>
                <c:pt idx="1">
                  <c:v>31</c:v>
                </c:pt>
                <c:pt idx="2">
                  <c:v>32</c:v>
                </c:pt>
                <c:pt idx="3">
                  <c:v>33</c:v>
                </c:pt>
                <c:pt idx="4">
                  <c:v>34</c:v>
                </c:pt>
                <c:pt idx="5">
                  <c:v>35</c:v>
                </c:pt>
                <c:pt idx="6">
                  <c:v>36</c:v>
                </c:pt>
                <c:pt idx="7">
                  <c:v>37</c:v>
                </c:pt>
                <c:pt idx="8">
                  <c:v>38</c:v>
                </c:pt>
                <c:pt idx="9">
                  <c:v>39</c:v>
                </c:pt>
                <c:pt idx="10">
                  <c:v>40</c:v>
                </c:pt>
                <c:pt idx="11">
                  <c:v>41</c:v>
                </c:pt>
                <c:pt idx="12">
                  <c:v>42</c:v>
                </c:pt>
                <c:pt idx="13">
                  <c:v>43</c:v>
                </c:pt>
                <c:pt idx="14">
                  <c:v>44</c:v>
                </c:pt>
                <c:pt idx="15">
                  <c:v>45</c:v>
                </c:pt>
                <c:pt idx="16">
                  <c:v>46</c:v>
                </c:pt>
                <c:pt idx="17">
                  <c:v>47</c:v>
                </c:pt>
                <c:pt idx="18">
                  <c:v>48</c:v>
                </c:pt>
                <c:pt idx="19">
                  <c:v>49</c:v>
                </c:pt>
                <c:pt idx="20">
                  <c:v>50</c:v>
                </c:pt>
                <c:pt idx="21">
                  <c:v>51</c:v>
                </c:pt>
                <c:pt idx="22">
                  <c:v>52</c:v>
                </c:pt>
                <c:pt idx="23">
                  <c:v>53</c:v>
                </c:pt>
                <c:pt idx="24">
                  <c:v>54</c:v>
                </c:pt>
                <c:pt idx="25">
                  <c:v>55</c:v>
                </c:pt>
                <c:pt idx="26">
                  <c:v>56</c:v>
                </c:pt>
                <c:pt idx="27">
                  <c:v>57</c:v>
                </c:pt>
                <c:pt idx="28">
                  <c:v>58</c:v>
                </c:pt>
                <c:pt idx="29">
                  <c:v>59</c:v>
                </c:pt>
                <c:pt idx="30">
                  <c:v>60</c:v>
                </c:pt>
                <c:pt idx="31">
                  <c:v>61</c:v>
                </c:pt>
                <c:pt idx="32">
                  <c:v>62</c:v>
                </c:pt>
                <c:pt idx="33">
                  <c:v>63</c:v>
                </c:pt>
                <c:pt idx="34">
                  <c:v>H元</c:v>
                </c:pt>
                <c:pt idx="35">
                  <c:v>2</c:v>
                </c:pt>
                <c:pt idx="36">
                  <c:v>3</c:v>
                </c:pt>
                <c:pt idx="37">
                  <c:v>4</c:v>
                </c:pt>
                <c:pt idx="38">
                  <c:v>5</c:v>
                </c:pt>
                <c:pt idx="39">
                  <c:v>6</c:v>
                </c:pt>
                <c:pt idx="40">
                  <c:v>7</c:v>
                </c:pt>
                <c:pt idx="41">
                  <c:v>8</c:v>
                </c:pt>
                <c:pt idx="42">
                  <c:v>9</c:v>
                </c:pt>
                <c:pt idx="43">
                  <c:v>10</c:v>
                </c:pt>
                <c:pt idx="44">
                  <c:v>11</c:v>
                </c:pt>
                <c:pt idx="45">
                  <c:v>12</c:v>
                </c:pt>
                <c:pt idx="46">
                  <c:v>13</c:v>
                </c:pt>
                <c:pt idx="47">
                  <c:v>14</c:v>
                </c:pt>
                <c:pt idx="48">
                  <c:v>15</c:v>
                </c:pt>
                <c:pt idx="49">
                  <c:v>16</c:v>
                </c:pt>
                <c:pt idx="50">
                  <c:v>17</c:v>
                </c:pt>
                <c:pt idx="51">
                  <c:v>18</c:v>
                </c:pt>
                <c:pt idx="52">
                  <c:v>19</c:v>
                </c:pt>
                <c:pt idx="53">
                  <c:v>20</c:v>
                </c:pt>
                <c:pt idx="54">
                  <c:v>21</c:v>
                </c:pt>
                <c:pt idx="55">
                  <c:v>22</c:v>
                </c:pt>
                <c:pt idx="56">
                  <c:v>23</c:v>
                </c:pt>
                <c:pt idx="57">
                  <c:v>24</c:v>
                </c:pt>
                <c:pt idx="58">
                  <c:v>25</c:v>
                </c:pt>
                <c:pt idx="59">
                  <c:v>26</c:v>
                </c:pt>
                <c:pt idx="60">
                  <c:v>27</c:v>
                </c:pt>
                <c:pt idx="61">
                  <c:v>28</c:v>
                </c:pt>
                <c:pt idx="62">
                  <c:v>29</c:v>
                </c:pt>
                <c:pt idx="63">
                  <c:v>30</c:v>
                </c:pt>
                <c:pt idx="64">
                  <c:v>31</c:v>
                </c:pt>
              </c:strCache>
            </c:strRef>
          </c:cat>
          <c:val>
            <c:numRef>
              <c:f>Sheet1!$D$2:$D$66</c:f>
              <c:numCache>
                <c:formatCode>0.00%</c:formatCode>
                <c:ptCount val="65"/>
                <c:pt idx="0">
                  <c:v>0.184</c:v>
                </c:pt>
                <c:pt idx="1">
                  <c:v>0.16</c:v>
                </c:pt>
                <c:pt idx="2">
                  <c:v>0.161</c:v>
                </c:pt>
                <c:pt idx="3">
                  <c:v>0.16500000000000001</c:v>
                </c:pt>
                <c:pt idx="4">
                  <c:v>0.16899999999999998</c:v>
                </c:pt>
                <c:pt idx="5">
                  <c:v>0.17199999999999999</c:v>
                </c:pt>
                <c:pt idx="6">
                  <c:v>0.17899999999999999</c:v>
                </c:pt>
                <c:pt idx="7">
                  <c:v>0.193</c:v>
                </c:pt>
                <c:pt idx="8">
                  <c:v>0.20899999999999999</c:v>
                </c:pt>
                <c:pt idx="9">
                  <c:v>0.23399999999999999</c:v>
                </c:pt>
                <c:pt idx="10">
                  <c:v>0.254</c:v>
                </c:pt>
                <c:pt idx="11">
                  <c:v>0.245</c:v>
                </c:pt>
                <c:pt idx="12">
                  <c:v>0.23699999999999999</c:v>
                </c:pt>
                <c:pt idx="13">
                  <c:v>0.23100000000000001</c:v>
                </c:pt>
                <c:pt idx="14">
                  <c:v>0.23199999999999998</c:v>
                </c:pt>
                <c:pt idx="15">
                  <c:v>0.24199999999999999</c:v>
                </c:pt>
                <c:pt idx="16">
                  <c:v>0.26800000000000002</c:v>
                </c:pt>
                <c:pt idx="17">
                  <c:v>0.29199999999999998</c:v>
                </c:pt>
                <c:pt idx="18">
                  <c:v>0.312</c:v>
                </c:pt>
                <c:pt idx="19">
                  <c:v>0.32200000000000001</c:v>
                </c:pt>
                <c:pt idx="20">
                  <c:v>0.34200000000000003</c:v>
                </c:pt>
                <c:pt idx="21">
                  <c:v>0.33899999999999997</c:v>
                </c:pt>
                <c:pt idx="22">
                  <c:v>0.33200000000000002</c:v>
                </c:pt>
                <c:pt idx="23">
                  <c:v>0.32799999999999996</c:v>
                </c:pt>
                <c:pt idx="24">
                  <c:v>0.31900000000000001</c:v>
                </c:pt>
                <c:pt idx="25">
                  <c:v>0.31900000000000001</c:v>
                </c:pt>
                <c:pt idx="26">
                  <c:v>0.314</c:v>
                </c:pt>
                <c:pt idx="27">
                  <c:v>0.309</c:v>
                </c:pt>
                <c:pt idx="28">
                  <c:v>0.30099999999999999</c:v>
                </c:pt>
                <c:pt idx="29">
                  <c:v>0.29600000000000004</c:v>
                </c:pt>
                <c:pt idx="30">
                  <c:v>0.30499999999999999</c:v>
                </c:pt>
                <c:pt idx="31">
                  <c:v>0.30299999999999999</c:v>
                </c:pt>
                <c:pt idx="32">
                  <c:v>0.31</c:v>
                </c:pt>
                <c:pt idx="33">
                  <c:v>0.309</c:v>
                </c:pt>
                <c:pt idx="34">
                  <c:v>0.307</c:v>
                </c:pt>
                <c:pt idx="35">
                  <c:v>0.30599999999999999</c:v>
                </c:pt>
                <c:pt idx="36">
                  <c:v>0.317</c:v>
                </c:pt>
                <c:pt idx="37">
                  <c:v>0.32700000000000001</c:v>
                </c:pt>
                <c:pt idx="38">
                  <c:v>0.34499999999999997</c:v>
                </c:pt>
                <c:pt idx="39">
                  <c:v>0.36099999999999999</c:v>
                </c:pt>
                <c:pt idx="40">
                  <c:v>0.376</c:v>
                </c:pt>
                <c:pt idx="41">
                  <c:v>0.39</c:v>
                </c:pt>
                <c:pt idx="42">
                  <c:v>0.40700000000000003</c:v>
                </c:pt>
                <c:pt idx="43">
                  <c:v>0.42499999999999999</c:v>
                </c:pt>
                <c:pt idx="44">
                  <c:v>0.442</c:v>
                </c:pt>
                <c:pt idx="45">
                  <c:v>0.45100000000000001</c:v>
                </c:pt>
                <c:pt idx="46">
                  <c:v>0.45100000000000001</c:v>
                </c:pt>
                <c:pt idx="47">
                  <c:v>0.44900000000000001</c:v>
                </c:pt>
                <c:pt idx="48">
                  <c:v>0.44600000000000001</c:v>
                </c:pt>
                <c:pt idx="49">
                  <c:v>0.45330891101610538</c:v>
                </c:pt>
                <c:pt idx="50">
                  <c:v>0.47264452720172268</c:v>
                </c:pt>
                <c:pt idx="51">
                  <c:v>0.49361055891612421</c:v>
                </c:pt>
                <c:pt idx="52">
                  <c:v>0.51204148999999999</c:v>
                </c:pt>
                <c:pt idx="53">
                  <c:v>0.52840089000000001</c:v>
                </c:pt>
                <c:pt idx="54">
                  <c:v>0.53878078000000007</c:v>
                </c:pt>
                <c:pt idx="55">
                  <c:v>0.54303831000000002</c:v>
                </c:pt>
                <c:pt idx="56">
                  <c:v>0.53863638999999996</c:v>
                </c:pt>
                <c:pt idx="57" formatCode="0.0%">
                  <c:v>0.53300000000000003</c:v>
                </c:pt>
                <c:pt idx="58" formatCode="0.0%">
                  <c:v>0.53200000000000003</c:v>
                </c:pt>
                <c:pt idx="59" formatCode="0.0%">
                  <c:v>0.53800000000000003</c:v>
                </c:pt>
                <c:pt idx="60" formatCode="0.0%">
                  <c:v>0.54500000000000004</c:v>
                </c:pt>
                <c:pt idx="61" formatCode="0.0%">
                  <c:v>0.54900000000000004</c:v>
                </c:pt>
                <c:pt idx="62" formatCode="0.0%">
                  <c:v>0.5471218286261369</c:v>
                </c:pt>
                <c:pt idx="63" formatCode="0.0%">
                  <c:v>0.54700000000000004</c:v>
                </c:pt>
                <c:pt idx="64" formatCode="0.0%">
                  <c:v>0.54667984467955166</c:v>
                </c:pt>
              </c:numCache>
            </c:numRef>
          </c:val>
          <c:smooth val="0"/>
          <c:extLst>
            <c:ext xmlns:c16="http://schemas.microsoft.com/office/drawing/2014/chart" uri="{C3380CC4-5D6E-409C-BE32-E72D297353CC}">
              <c16:uniqueId val="{00000007-D819-47B8-AF23-117C2B1B8FDC}"/>
            </c:ext>
          </c:extLst>
        </c:ser>
        <c:ser>
          <c:idx val="3"/>
          <c:order val="3"/>
          <c:tx>
            <c:strRef>
              <c:f>Sheet1!$E$1</c:f>
              <c:strCache>
                <c:ptCount val="1"/>
                <c:pt idx="0">
                  <c:v>就職率
（全国）</c:v>
                </c:pt>
              </c:strCache>
            </c:strRef>
          </c:tx>
          <c:spPr>
            <a:ln>
              <a:prstDash val="sysDash"/>
            </a:ln>
          </c:spPr>
          <c:marker>
            <c:symbol val="x"/>
            <c:size val="5"/>
          </c:marker>
          <c:dLbls>
            <c:dLbl>
              <c:idx val="60"/>
              <c:delete val="1"/>
              <c:extLst>
                <c:ext xmlns:c15="http://schemas.microsoft.com/office/drawing/2012/chart" uri="{CE6537A1-D6FC-4f65-9D91-7224C49458BB}"/>
                <c:ext xmlns:c16="http://schemas.microsoft.com/office/drawing/2014/chart" uri="{C3380CC4-5D6E-409C-BE32-E72D297353CC}">
                  <c16:uniqueId val="{00000008-D819-47B8-AF23-117C2B1B8FDC}"/>
                </c:ext>
              </c:extLst>
            </c:dLbl>
            <c:dLbl>
              <c:idx val="62"/>
              <c:layout>
                <c:manualLayout>
                  <c:x val="0"/>
                  <c:y val="-2.6898835665949666E-2"/>
                </c:manualLayout>
              </c:layout>
              <c:tx>
                <c:rich>
                  <a:bodyPr/>
                  <a:lstStyle/>
                  <a:p>
                    <a:r>
                      <a:rPr lang="en-US" altLang="en-US" dirty="0"/>
                      <a:t>17.6%</a:t>
                    </a:r>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819-47B8-AF23-117C2B1B8FDC}"/>
                </c:ext>
              </c:extLst>
            </c:dLbl>
            <c:spPr>
              <a:noFill/>
              <a:ln>
                <a:noFill/>
              </a:ln>
              <a:effectLst/>
            </c:spPr>
            <c:txPr>
              <a:bodyPr/>
              <a:lstStyle/>
              <a:p>
                <a:pPr>
                  <a:defRPr sz="1600"/>
                </a:pPr>
                <a:endParaRPr lang="ja-JP"/>
              </a:p>
            </c:txPr>
            <c:dLblPos val="t"/>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Sheet1!$A$2:$A$66</c:f>
              <c:strCache>
                <c:ptCount val="65"/>
                <c:pt idx="0">
                  <c:v>S30</c:v>
                </c:pt>
                <c:pt idx="1">
                  <c:v>31</c:v>
                </c:pt>
                <c:pt idx="2">
                  <c:v>32</c:v>
                </c:pt>
                <c:pt idx="3">
                  <c:v>33</c:v>
                </c:pt>
                <c:pt idx="4">
                  <c:v>34</c:v>
                </c:pt>
                <c:pt idx="5">
                  <c:v>35</c:v>
                </c:pt>
                <c:pt idx="6">
                  <c:v>36</c:v>
                </c:pt>
                <c:pt idx="7">
                  <c:v>37</c:v>
                </c:pt>
                <c:pt idx="8">
                  <c:v>38</c:v>
                </c:pt>
                <c:pt idx="9">
                  <c:v>39</c:v>
                </c:pt>
                <c:pt idx="10">
                  <c:v>40</c:v>
                </c:pt>
                <c:pt idx="11">
                  <c:v>41</c:v>
                </c:pt>
                <c:pt idx="12">
                  <c:v>42</c:v>
                </c:pt>
                <c:pt idx="13">
                  <c:v>43</c:v>
                </c:pt>
                <c:pt idx="14">
                  <c:v>44</c:v>
                </c:pt>
                <c:pt idx="15">
                  <c:v>45</c:v>
                </c:pt>
                <c:pt idx="16">
                  <c:v>46</c:v>
                </c:pt>
                <c:pt idx="17">
                  <c:v>47</c:v>
                </c:pt>
                <c:pt idx="18">
                  <c:v>48</c:v>
                </c:pt>
                <c:pt idx="19">
                  <c:v>49</c:v>
                </c:pt>
                <c:pt idx="20">
                  <c:v>50</c:v>
                </c:pt>
                <c:pt idx="21">
                  <c:v>51</c:v>
                </c:pt>
                <c:pt idx="22">
                  <c:v>52</c:v>
                </c:pt>
                <c:pt idx="23">
                  <c:v>53</c:v>
                </c:pt>
                <c:pt idx="24">
                  <c:v>54</c:v>
                </c:pt>
                <c:pt idx="25">
                  <c:v>55</c:v>
                </c:pt>
                <c:pt idx="26">
                  <c:v>56</c:v>
                </c:pt>
                <c:pt idx="27">
                  <c:v>57</c:v>
                </c:pt>
                <c:pt idx="28">
                  <c:v>58</c:v>
                </c:pt>
                <c:pt idx="29">
                  <c:v>59</c:v>
                </c:pt>
                <c:pt idx="30">
                  <c:v>60</c:v>
                </c:pt>
                <c:pt idx="31">
                  <c:v>61</c:v>
                </c:pt>
                <c:pt idx="32">
                  <c:v>62</c:v>
                </c:pt>
                <c:pt idx="33">
                  <c:v>63</c:v>
                </c:pt>
                <c:pt idx="34">
                  <c:v>H元</c:v>
                </c:pt>
                <c:pt idx="35">
                  <c:v>2</c:v>
                </c:pt>
                <c:pt idx="36">
                  <c:v>3</c:v>
                </c:pt>
                <c:pt idx="37">
                  <c:v>4</c:v>
                </c:pt>
                <c:pt idx="38">
                  <c:v>5</c:v>
                </c:pt>
                <c:pt idx="39">
                  <c:v>6</c:v>
                </c:pt>
                <c:pt idx="40">
                  <c:v>7</c:v>
                </c:pt>
                <c:pt idx="41">
                  <c:v>8</c:v>
                </c:pt>
                <c:pt idx="42">
                  <c:v>9</c:v>
                </c:pt>
                <c:pt idx="43">
                  <c:v>10</c:v>
                </c:pt>
                <c:pt idx="44">
                  <c:v>11</c:v>
                </c:pt>
                <c:pt idx="45">
                  <c:v>12</c:v>
                </c:pt>
                <c:pt idx="46">
                  <c:v>13</c:v>
                </c:pt>
                <c:pt idx="47">
                  <c:v>14</c:v>
                </c:pt>
                <c:pt idx="48">
                  <c:v>15</c:v>
                </c:pt>
                <c:pt idx="49">
                  <c:v>16</c:v>
                </c:pt>
                <c:pt idx="50">
                  <c:v>17</c:v>
                </c:pt>
                <c:pt idx="51">
                  <c:v>18</c:v>
                </c:pt>
                <c:pt idx="52">
                  <c:v>19</c:v>
                </c:pt>
                <c:pt idx="53">
                  <c:v>20</c:v>
                </c:pt>
                <c:pt idx="54">
                  <c:v>21</c:v>
                </c:pt>
                <c:pt idx="55">
                  <c:v>22</c:v>
                </c:pt>
                <c:pt idx="56">
                  <c:v>23</c:v>
                </c:pt>
                <c:pt idx="57">
                  <c:v>24</c:v>
                </c:pt>
                <c:pt idx="58">
                  <c:v>25</c:v>
                </c:pt>
                <c:pt idx="59">
                  <c:v>26</c:v>
                </c:pt>
                <c:pt idx="60">
                  <c:v>27</c:v>
                </c:pt>
                <c:pt idx="61">
                  <c:v>28</c:v>
                </c:pt>
                <c:pt idx="62">
                  <c:v>29</c:v>
                </c:pt>
                <c:pt idx="63">
                  <c:v>30</c:v>
                </c:pt>
                <c:pt idx="64">
                  <c:v>31</c:v>
                </c:pt>
              </c:strCache>
            </c:strRef>
          </c:cat>
          <c:val>
            <c:numRef>
              <c:f>Sheet1!$E$2:$E$66</c:f>
              <c:numCache>
                <c:formatCode>0.00%</c:formatCode>
                <c:ptCount val="65"/>
                <c:pt idx="0">
                  <c:v>0.47600000000000003</c:v>
                </c:pt>
                <c:pt idx="1">
                  <c:v>0.51700000000000002</c:v>
                </c:pt>
                <c:pt idx="2">
                  <c:v>0.58399999999999996</c:v>
                </c:pt>
                <c:pt idx="3">
                  <c:v>0.57600000000000007</c:v>
                </c:pt>
                <c:pt idx="4">
                  <c:v>0.58099999999999996</c:v>
                </c:pt>
                <c:pt idx="5">
                  <c:v>0.61299999999999999</c:v>
                </c:pt>
                <c:pt idx="6">
                  <c:v>0.64</c:v>
                </c:pt>
                <c:pt idx="7">
                  <c:v>0.63900000000000001</c:v>
                </c:pt>
                <c:pt idx="8">
                  <c:v>0.63400000000000001</c:v>
                </c:pt>
                <c:pt idx="9">
                  <c:v>0.63900000000000001</c:v>
                </c:pt>
                <c:pt idx="10">
                  <c:v>0.60399999999999998</c:v>
                </c:pt>
                <c:pt idx="11">
                  <c:v>0.57999999999999996</c:v>
                </c:pt>
                <c:pt idx="12">
                  <c:v>0.58700000000000008</c:v>
                </c:pt>
                <c:pt idx="13">
                  <c:v>0.58899999999999997</c:v>
                </c:pt>
                <c:pt idx="14">
                  <c:v>0.58899999999999997</c:v>
                </c:pt>
                <c:pt idx="15">
                  <c:v>0.58200000000000007</c:v>
                </c:pt>
                <c:pt idx="16">
                  <c:v>0.55899999999999994</c:v>
                </c:pt>
                <c:pt idx="17">
                  <c:v>0.53</c:v>
                </c:pt>
                <c:pt idx="18">
                  <c:v>0.504</c:v>
                </c:pt>
                <c:pt idx="19">
                  <c:v>0.48</c:v>
                </c:pt>
                <c:pt idx="20">
                  <c:v>0.44600000000000001</c:v>
                </c:pt>
                <c:pt idx="21">
                  <c:v>0.42200000000000004</c:v>
                </c:pt>
                <c:pt idx="22">
                  <c:v>0.42499999999999999</c:v>
                </c:pt>
                <c:pt idx="23">
                  <c:v>0.42799999999999999</c:v>
                </c:pt>
                <c:pt idx="24">
                  <c:v>0.42700000000000005</c:v>
                </c:pt>
                <c:pt idx="25">
                  <c:v>0.42899999999999999</c:v>
                </c:pt>
                <c:pt idx="26">
                  <c:v>0.43099999999999999</c:v>
                </c:pt>
                <c:pt idx="27">
                  <c:v>0.42899999999999999</c:v>
                </c:pt>
                <c:pt idx="28">
                  <c:v>0.41499999999999998</c:v>
                </c:pt>
                <c:pt idx="29">
                  <c:v>0.41</c:v>
                </c:pt>
                <c:pt idx="30">
                  <c:v>0.41100000000000003</c:v>
                </c:pt>
                <c:pt idx="31">
                  <c:v>0.39500000000000002</c:v>
                </c:pt>
                <c:pt idx="32">
                  <c:v>0.36599999999999999</c:v>
                </c:pt>
                <c:pt idx="33">
                  <c:v>0.35899999999999999</c:v>
                </c:pt>
                <c:pt idx="34">
                  <c:v>0.35600000000000004</c:v>
                </c:pt>
                <c:pt idx="35">
                  <c:v>0.35200000000000004</c:v>
                </c:pt>
                <c:pt idx="36">
                  <c:v>0.34399999999999997</c:v>
                </c:pt>
                <c:pt idx="37">
                  <c:v>0.33100000000000002</c:v>
                </c:pt>
                <c:pt idx="38">
                  <c:v>0.30499999999999999</c:v>
                </c:pt>
                <c:pt idx="39">
                  <c:v>0.27699999999999997</c:v>
                </c:pt>
                <c:pt idx="40">
                  <c:v>0.25600000000000001</c:v>
                </c:pt>
                <c:pt idx="41">
                  <c:v>0.24299999999999999</c:v>
                </c:pt>
                <c:pt idx="42">
                  <c:v>0.23499999999999999</c:v>
                </c:pt>
                <c:pt idx="43">
                  <c:v>0.22699999999999998</c:v>
                </c:pt>
                <c:pt idx="44">
                  <c:v>0.20199999999999999</c:v>
                </c:pt>
                <c:pt idx="45">
                  <c:v>0.18600000000000003</c:v>
                </c:pt>
                <c:pt idx="46">
                  <c:v>0.184</c:v>
                </c:pt>
                <c:pt idx="47">
                  <c:v>0.17100000000000001</c:v>
                </c:pt>
                <c:pt idx="48">
                  <c:v>0.16600000000000001</c:v>
                </c:pt>
                <c:pt idx="49">
                  <c:v>0.16899999999999998</c:v>
                </c:pt>
                <c:pt idx="50">
                  <c:v>0.17357233365371505</c:v>
                </c:pt>
                <c:pt idx="51">
                  <c:v>0.18</c:v>
                </c:pt>
                <c:pt idx="52">
                  <c:v>0.1853274</c:v>
                </c:pt>
                <c:pt idx="53">
                  <c:v>0.18984901000000001</c:v>
                </c:pt>
                <c:pt idx="54">
                  <c:v>0.18199177999999999</c:v>
                </c:pt>
                <c:pt idx="55">
                  <c:v>0.15776673999999999</c:v>
                </c:pt>
                <c:pt idx="56">
                  <c:v>0.16345504999999999</c:v>
                </c:pt>
                <c:pt idx="57" formatCode="0.0%">
                  <c:v>0.16800000000000001</c:v>
                </c:pt>
                <c:pt idx="58" formatCode="0.0%">
                  <c:v>0.17</c:v>
                </c:pt>
                <c:pt idx="59" formatCode="0.0%">
                  <c:v>0.17499999999999999</c:v>
                </c:pt>
                <c:pt idx="60" formatCode="0.0%">
                  <c:v>0.17799999999999999</c:v>
                </c:pt>
                <c:pt idx="61" formatCode="0.0%">
                  <c:v>0.17799999999999999</c:v>
                </c:pt>
                <c:pt idx="62" formatCode="0.0%">
                  <c:v>0.17728559567975108</c:v>
                </c:pt>
                <c:pt idx="63" formatCode="0.0%">
                  <c:v>0.17599999999999999</c:v>
                </c:pt>
                <c:pt idx="64" formatCode="0.0%">
                  <c:v>0.17607201359149047</c:v>
                </c:pt>
              </c:numCache>
            </c:numRef>
          </c:val>
          <c:smooth val="0"/>
          <c:extLst>
            <c:ext xmlns:c16="http://schemas.microsoft.com/office/drawing/2014/chart" uri="{C3380CC4-5D6E-409C-BE32-E72D297353CC}">
              <c16:uniqueId val="{0000000A-D819-47B8-AF23-117C2B1B8FDC}"/>
            </c:ext>
          </c:extLst>
        </c:ser>
        <c:dLbls>
          <c:showLegendKey val="0"/>
          <c:showVal val="0"/>
          <c:showCatName val="0"/>
          <c:showSerName val="0"/>
          <c:showPercent val="0"/>
          <c:showBubbleSize val="0"/>
        </c:dLbls>
        <c:marker val="1"/>
        <c:smooth val="0"/>
        <c:axId val="305807744"/>
        <c:axId val="305809280"/>
      </c:lineChart>
      <c:catAx>
        <c:axId val="305807744"/>
        <c:scaling>
          <c:orientation val="minMax"/>
        </c:scaling>
        <c:delete val="0"/>
        <c:axPos val="b"/>
        <c:numFmt formatCode="General" sourceLinked="0"/>
        <c:majorTickMark val="out"/>
        <c:minorTickMark val="none"/>
        <c:tickLblPos val="nextTo"/>
        <c:txPr>
          <a:bodyPr/>
          <a:lstStyle/>
          <a:p>
            <a:pPr>
              <a:defRPr sz="1100"/>
            </a:pPr>
            <a:endParaRPr lang="ja-JP"/>
          </a:p>
        </c:txPr>
        <c:crossAx val="305809280"/>
        <c:crosses val="autoZero"/>
        <c:auto val="1"/>
        <c:lblAlgn val="ctr"/>
        <c:lblOffset val="100"/>
        <c:tickLblSkip val="3"/>
        <c:noMultiLvlLbl val="0"/>
      </c:catAx>
      <c:valAx>
        <c:axId val="305809280"/>
        <c:scaling>
          <c:orientation val="minMax"/>
          <c:min val="0"/>
        </c:scaling>
        <c:delete val="0"/>
        <c:axPos val="l"/>
        <c:majorGridlines>
          <c:spPr>
            <a:ln>
              <a:prstDash val="dash"/>
            </a:ln>
          </c:spPr>
        </c:majorGridlines>
        <c:numFmt formatCode="0%" sourceLinked="0"/>
        <c:majorTickMark val="out"/>
        <c:minorTickMark val="none"/>
        <c:tickLblPos val="nextTo"/>
        <c:txPr>
          <a:bodyPr/>
          <a:lstStyle/>
          <a:p>
            <a:pPr>
              <a:defRPr sz="1200"/>
            </a:pPr>
            <a:endParaRPr lang="ja-JP"/>
          </a:p>
        </c:txPr>
        <c:crossAx val="305807744"/>
        <c:crosses val="autoZero"/>
        <c:crossBetween val="between"/>
        <c:majorUnit val="0.1"/>
      </c:valAx>
    </c:plotArea>
    <c:legend>
      <c:legendPos val="r"/>
      <c:layout>
        <c:manualLayout>
          <c:xMode val="edge"/>
          <c:yMode val="edge"/>
          <c:x val="0.84557493916376103"/>
          <c:y val="0.33199708521769744"/>
          <c:w val="0.14991389845572808"/>
          <c:h val="0.31065637355073938"/>
        </c:manualLayout>
      </c:layout>
      <c:overlay val="1"/>
      <c:spPr>
        <a:solidFill>
          <a:schemeClr val="bg1"/>
        </a:solidFill>
        <a:ln>
          <a:solidFill>
            <a:schemeClr val="bg1">
              <a:lumMod val="75000"/>
            </a:schemeClr>
          </a:solidFill>
        </a:ln>
      </c:spPr>
      <c:txPr>
        <a:bodyPr/>
        <a:lstStyle/>
        <a:p>
          <a:pPr>
            <a:defRPr sz="1200">
              <a:latin typeface="ＭＳ Ｐゴシック" pitchFamily="50" charset="-128"/>
              <a:ea typeface="ＭＳ Ｐゴシック" pitchFamily="50" charset="-128"/>
            </a:defRPr>
          </a:pPr>
          <a:endParaRPr lang="ja-JP"/>
        </a:p>
      </c:txPr>
    </c:legend>
    <c:plotVisOnly val="1"/>
    <c:dispBlanksAs val="gap"/>
    <c:showDLblsOverMax val="0"/>
  </c:chart>
  <c:txPr>
    <a:bodyPr/>
    <a:lstStyle/>
    <a:p>
      <a:pPr>
        <a:defRPr sz="1800"/>
      </a:pPr>
      <a:endParaRPr lang="ja-JP"/>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4542790264683415E-2"/>
          <c:y val="4.9403601620022317E-2"/>
          <c:w val="0.92244432132061949"/>
          <c:h val="0.84770917767928822"/>
        </c:manualLayout>
      </c:layout>
      <c:lineChart>
        <c:grouping val="standard"/>
        <c:varyColors val="0"/>
        <c:ser>
          <c:idx val="0"/>
          <c:order val="0"/>
          <c:tx>
            <c:strRef>
              <c:f>Sheet1!$B$1</c:f>
              <c:strCache>
                <c:ptCount val="1"/>
                <c:pt idx="0">
                  <c:v>大阪府</c:v>
                </c:pt>
              </c:strCache>
            </c:strRef>
          </c:tx>
          <c:dLbls>
            <c:dLbl>
              <c:idx val="60"/>
              <c:delete val="1"/>
              <c:extLst>
                <c:ext xmlns:c15="http://schemas.microsoft.com/office/drawing/2012/chart" uri="{CE6537A1-D6FC-4f65-9D91-7224C49458BB}"/>
                <c:ext xmlns:c16="http://schemas.microsoft.com/office/drawing/2014/chart" uri="{C3380CC4-5D6E-409C-BE32-E72D297353CC}">
                  <c16:uniqueId val="{00000000-D8F0-4DC7-B1F2-7BB9A3857AED}"/>
                </c:ext>
              </c:extLst>
            </c:dLbl>
            <c:dLbl>
              <c:idx val="62"/>
              <c:layout>
                <c:manualLayout>
                  <c:x val="-1.581960374890811E-3"/>
                  <c:y val="5.1299135700641305E-2"/>
                </c:manualLayout>
              </c:layout>
              <c:tx>
                <c:rich>
                  <a:bodyPr/>
                  <a:lstStyle/>
                  <a:p>
                    <a:pPr>
                      <a:defRPr sz="1400">
                        <a:solidFill>
                          <a:srgbClr val="FF0000"/>
                        </a:solidFill>
                      </a:defRPr>
                    </a:pPr>
                    <a:r>
                      <a:rPr lang="en-US" altLang="en-US" dirty="0">
                        <a:solidFill>
                          <a:srgbClr val="FF0000"/>
                        </a:solidFill>
                      </a:rPr>
                      <a:t>256</a:t>
                    </a:r>
                  </a:p>
                </c:rich>
              </c:tx>
              <c:spPr>
                <a:solidFill>
                  <a:schemeClr val="bg1"/>
                </a:solidFill>
                <a:ln>
                  <a:noFill/>
                </a:ln>
                <a:effectLst/>
              </c:sp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8F0-4DC7-B1F2-7BB9A3857AED}"/>
                </c:ext>
              </c:extLst>
            </c:dLbl>
            <c:spPr>
              <a:solidFill>
                <a:srgbClr val="FF0000"/>
              </a:solidFill>
              <a:ln>
                <a:noFill/>
              </a:ln>
              <a:effectLst/>
            </c:spPr>
            <c:txPr>
              <a:bodyPr/>
              <a:lstStyle/>
              <a:p>
                <a:pPr>
                  <a:defRPr sz="1400">
                    <a:solidFill>
                      <a:srgbClr val="FF0000"/>
                    </a:solidFill>
                  </a:defRPr>
                </a:pPr>
                <a:endParaRPr lang="ja-JP"/>
              </a:p>
            </c:txPr>
            <c:dLblPos val="b"/>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Sheet1!$A$2:$A$67</c:f>
              <c:strCache>
                <c:ptCount val="66"/>
                <c:pt idx="0">
                  <c:v>S30</c:v>
                </c:pt>
                <c:pt idx="1">
                  <c:v>31</c:v>
                </c:pt>
                <c:pt idx="2">
                  <c:v>32</c:v>
                </c:pt>
                <c:pt idx="3">
                  <c:v>33</c:v>
                </c:pt>
                <c:pt idx="4">
                  <c:v>34</c:v>
                </c:pt>
                <c:pt idx="5">
                  <c:v>35</c:v>
                </c:pt>
                <c:pt idx="6">
                  <c:v>36</c:v>
                </c:pt>
                <c:pt idx="7">
                  <c:v>37</c:v>
                </c:pt>
                <c:pt idx="8">
                  <c:v>38</c:v>
                </c:pt>
                <c:pt idx="9">
                  <c:v>39</c:v>
                </c:pt>
                <c:pt idx="10">
                  <c:v>40</c:v>
                </c:pt>
                <c:pt idx="11">
                  <c:v>41</c:v>
                </c:pt>
                <c:pt idx="12">
                  <c:v>42</c:v>
                </c:pt>
                <c:pt idx="13">
                  <c:v>43</c:v>
                </c:pt>
                <c:pt idx="14">
                  <c:v>44</c:v>
                </c:pt>
                <c:pt idx="15">
                  <c:v>45</c:v>
                </c:pt>
                <c:pt idx="16">
                  <c:v>46</c:v>
                </c:pt>
                <c:pt idx="17">
                  <c:v>47</c:v>
                </c:pt>
                <c:pt idx="18">
                  <c:v>48</c:v>
                </c:pt>
                <c:pt idx="19">
                  <c:v>49</c:v>
                </c:pt>
                <c:pt idx="20">
                  <c:v>50</c:v>
                </c:pt>
                <c:pt idx="21">
                  <c:v>51</c:v>
                </c:pt>
                <c:pt idx="22">
                  <c:v>52</c:v>
                </c:pt>
                <c:pt idx="23">
                  <c:v>53</c:v>
                </c:pt>
                <c:pt idx="24">
                  <c:v>54</c:v>
                </c:pt>
                <c:pt idx="25">
                  <c:v>55</c:v>
                </c:pt>
                <c:pt idx="26">
                  <c:v>56</c:v>
                </c:pt>
                <c:pt idx="27">
                  <c:v>57</c:v>
                </c:pt>
                <c:pt idx="28">
                  <c:v>58</c:v>
                </c:pt>
                <c:pt idx="29">
                  <c:v>59</c:v>
                </c:pt>
                <c:pt idx="30">
                  <c:v>60</c:v>
                </c:pt>
                <c:pt idx="31">
                  <c:v>61</c:v>
                </c:pt>
                <c:pt idx="32">
                  <c:v>62</c:v>
                </c:pt>
                <c:pt idx="33">
                  <c:v>63</c:v>
                </c:pt>
                <c:pt idx="34">
                  <c:v>H元</c:v>
                </c:pt>
                <c:pt idx="35">
                  <c:v>2</c:v>
                </c:pt>
                <c:pt idx="36">
                  <c:v>3</c:v>
                </c:pt>
                <c:pt idx="37">
                  <c:v>4</c:v>
                </c:pt>
                <c:pt idx="38">
                  <c:v>5</c:v>
                </c:pt>
                <c:pt idx="39">
                  <c:v>6</c:v>
                </c:pt>
                <c:pt idx="40">
                  <c:v>7</c:v>
                </c:pt>
                <c:pt idx="41">
                  <c:v>8</c:v>
                </c:pt>
                <c:pt idx="42">
                  <c:v>9</c:v>
                </c:pt>
                <c:pt idx="43">
                  <c:v>10</c:v>
                </c:pt>
                <c:pt idx="44">
                  <c:v>11</c:v>
                </c:pt>
                <c:pt idx="45">
                  <c:v>12</c:v>
                </c:pt>
                <c:pt idx="46">
                  <c:v>13</c:v>
                </c:pt>
                <c:pt idx="47">
                  <c:v>14</c:v>
                </c:pt>
                <c:pt idx="48">
                  <c:v>15</c:v>
                </c:pt>
                <c:pt idx="49">
                  <c:v>16</c:v>
                </c:pt>
                <c:pt idx="50">
                  <c:v>17</c:v>
                </c:pt>
                <c:pt idx="51">
                  <c:v>18</c:v>
                </c:pt>
                <c:pt idx="52">
                  <c:v>19</c:v>
                </c:pt>
                <c:pt idx="53">
                  <c:v>20</c:v>
                </c:pt>
                <c:pt idx="54">
                  <c:v>21</c:v>
                </c:pt>
                <c:pt idx="55">
                  <c:v>22</c:v>
                </c:pt>
                <c:pt idx="56">
                  <c:v>23</c:v>
                </c:pt>
                <c:pt idx="57">
                  <c:v>24</c:v>
                </c:pt>
                <c:pt idx="58">
                  <c:v>25</c:v>
                </c:pt>
                <c:pt idx="59">
                  <c:v>26</c:v>
                </c:pt>
                <c:pt idx="60">
                  <c:v>27</c:v>
                </c:pt>
                <c:pt idx="61">
                  <c:v>28</c:v>
                </c:pt>
                <c:pt idx="62">
                  <c:v>29</c:v>
                </c:pt>
                <c:pt idx="63">
                  <c:v>30</c:v>
                </c:pt>
                <c:pt idx="64">
                  <c:v>R1</c:v>
                </c:pt>
                <c:pt idx="65">
                  <c:v>R2</c:v>
                </c:pt>
              </c:strCache>
            </c:strRef>
          </c:cat>
          <c:val>
            <c:numRef>
              <c:f>Sheet1!$B$2:$B$67</c:f>
              <c:numCache>
                <c:formatCode>#,###;[Red]"△"#,###;\-</c:formatCode>
                <c:ptCount val="66"/>
                <c:pt idx="0">
                  <c:v>177</c:v>
                </c:pt>
                <c:pt idx="1">
                  <c:v>173</c:v>
                </c:pt>
                <c:pt idx="2">
                  <c:v>173</c:v>
                </c:pt>
                <c:pt idx="3">
                  <c:v>172</c:v>
                </c:pt>
                <c:pt idx="4">
                  <c:v>172</c:v>
                </c:pt>
                <c:pt idx="5">
                  <c:v>174</c:v>
                </c:pt>
                <c:pt idx="6">
                  <c:v>174</c:v>
                </c:pt>
                <c:pt idx="7">
                  <c:v>176</c:v>
                </c:pt>
                <c:pt idx="8">
                  <c:v>190</c:v>
                </c:pt>
                <c:pt idx="9">
                  <c:v>189</c:v>
                </c:pt>
                <c:pt idx="10">
                  <c:v>189</c:v>
                </c:pt>
                <c:pt idx="11">
                  <c:v>188</c:v>
                </c:pt>
                <c:pt idx="12">
                  <c:v>190</c:v>
                </c:pt>
                <c:pt idx="13">
                  <c:v>193</c:v>
                </c:pt>
                <c:pt idx="14">
                  <c:v>195</c:v>
                </c:pt>
                <c:pt idx="15">
                  <c:v>196</c:v>
                </c:pt>
                <c:pt idx="16">
                  <c:v>199</c:v>
                </c:pt>
                <c:pt idx="17">
                  <c:v>202</c:v>
                </c:pt>
                <c:pt idx="18">
                  <c:v>207</c:v>
                </c:pt>
                <c:pt idx="19">
                  <c:v>220</c:v>
                </c:pt>
                <c:pt idx="20">
                  <c:v>223</c:v>
                </c:pt>
                <c:pt idx="21">
                  <c:v>229</c:v>
                </c:pt>
                <c:pt idx="22">
                  <c:v>234</c:v>
                </c:pt>
                <c:pt idx="23">
                  <c:v>244</c:v>
                </c:pt>
                <c:pt idx="24">
                  <c:v>248</c:v>
                </c:pt>
                <c:pt idx="25">
                  <c:v>259</c:v>
                </c:pt>
                <c:pt idx="26">
                  <c:v>258</c:v>
                </c:pt>
                <c:pt idx="27">
                  <c:v>259</c:v>
                </c:pt>
                <c:pt idx="28">
                  <c:v>274</c:v>
                </c:pt>
                <c:pt idx="29">
                  <c:v>282</c:v>
                </c:pt>
                <c:pt idx="30">
                  <c:v>283</c:v>
                </c:pt>
                <c:pt idx="31">
                  <c:v>285</c:v>
                </c:pt>
                <c:pt idx="32">
                  <c:v>286</c:v>
                </c:pt>
                <c:pt idx="33">
                  <c:v>287</c:v>
                </c:pt>
                <c:pt idx="34">
                  <c:v>287</c:v>
                </c:pt>
                <c:pt idx="35">
                  <c:v>287</c:v>
                </c:pt>
                <c:pt idx="36">
                  <c:v>288</c:v>
                </c:pt>
                <c:pt idx="37">
                  <c:v>285</c:v>
                </c:pt>
                <c:pt idx="38">
                  <c:v>285</c:v>
                </c:pt>
                <c:pt idx="39">
                  <c:v>284</c:v>
                </c:pt>
                <c:pt idx="40">
                  <c:v>285</c:v>
                </c:pt>
                <c:pt idx="41">
                  <c:v>284</c:v>
                </c:pt>
                <c:pt idx="42">
                  <c:v>284</c:v>
                </c:pt>
                <c:pt idx="43">
                  <c:v>284</c:v>
                </c:pt>
                <c:pt idx="44">
                  <c:v>282</c:v>
                </c:pt>
                <c:pt idx="45">
                  <c:v>282</c:v>
                </c:pt>
                <c:pt idx="46">
                  <c:v>284</c:v>
                </c:pt>
                <c:pt idx="47">
                  <c:v>286</c:v>
                </c:pt>
                <c:pt idx="48">
                  <c:v>286</c:v>
                </c:pt>
                <c:pt idx="49">
                  <c:v>281</c:v>
                </c:pt>
                <c:pt idx="50">
                  <c:v>287</c:v>
                </c:pt>
                <c:pt idx="51">
                  <c:v>284</c:v>
                </c:pt>
                <c:pt idx="52">
                  <c:v>285</c:v>
                </c:pt>
                <c:pt idx="53" formatCode="General">
                  <c:v>274</c:v>
                </c:pt>
                <c:pt idx="54" formatCode="General">
                  <c:v>272</c:v>
                </c:pt>
                <c:pt idx="55" formatCode="General">
                  <c:v>265</c:v>
                </c:pt>
                <c:pt idx="56" formatCode="General">
                  <c:v>260</c:v>
                </c:pt>
                <c:pt idx="57" formatCode="General">
                  <c:v>261</c:v>
                </c:pt>
                <c:pt idx="58">
                  <c:v>260</c:v>
                </c:pt>
                <c:pt idx="59">
                  <c:v>257</c:v>
                </c:pt>
                <c:pt idx="60">
                  <c:v>257</c:v>
                </c:pt>
                <c:pt idx="61">
                  <c:v>257</c:v>
                </c:pt>
                <c:pt idx="62">
                  <c:v>258</c:v>
                </c:pt>
                <c:pt idx="63">
                  <c:v>259</c:v>
                </c:pt>
                <c:pt idx="64">
                  <c:v>259</c:v>
                </c:pt>
                <c:pt idx="65">
                  <c:v>256</c:v>
                </c:pt>
              </c:numCache>
            </c:numRef>
          </c:val>
          <c:smooth val="0"/>
          <c:extLst>
            <c:ext xmlns:c16="http://schemas.microsoft.com/office/drawing/2014/chart" uri="{C3380CC4-5D6E-409C-BE32-E72D297353CC}">
              <c16:uniqueId val="{00000002-D8F0-4DC7-B1F2-7BB9A3857AED}"/>
            </c:ext>
          </c:extLst>
        </c:ser>
        <c:dLbls>
          <c:showLegendKey val="0"/>
          <c:showVal val="0"/>
          <c:showCatName val="0"/>
          <c:showSerName val="0"/>
          <c:showPercent val="0"/>
          <c:showBubbleSize val="0"/>
        </c:dLbls>
        <c:marker val="1"/>
        <c:smooth val="0"/>
        <c:axId val="311389184"/>
        <c:axId val="311399168"/>
      </c:lineChart>
      <c:lineChart>
        <c:grouping val="standard"/>
        <c:varyColors val="0"/>
        <c:ser>
          <c:idx val="1"/>
          <c:order val="1"/>
          <c:tx>
            <c:strRef>
              <c:f>Sheet1!$C$1</c:f>
              <c:strCache>
                <c:ptCount val="1"/>
                <c:pt idx="0">
                  <c:v>全国
&lt;右目盛&gt;</c:v>
                </c:pt>
              </c:strCache>
            </c:strRef>
          </c:tx>
          <c:spPr>
            <a:ln>
              <a:prstDash val="sysDot"/>
            </a:ln>
          </c:spPr>
          <c:marker>
            <c:symbol val="square"/>
            <c:size val="5"/>
          </c:marker>
          <c:dLbls>
            <c:dLbl>
              <c:idx val="60"/>
              <c:delete val="1"/>
              <c:extLst>
                <c:ext xmlns:c15="http://schemas.microsoft.com/office/drawing/2012/chart" uri="{CE6537A1-D6FC-4f65-9D91-7224C49458BB}"/>
                <c:ext xmlns:c16="http://schemas.microsoft.com/office/drawing/2014/chart" uri="{C3380CC4-5D6E-409C-BE32-E72D297353CC}">
                  <c16:uniqueId val="{00000003-D8F0-4DC7-B1F2-7BB9A3857AED}"/>
                </c:ext>
              </c:extLst>
            </c:dLbl>
            <c:dLbl>
              <c:idx val="62"/>
              <c:layout>
                <c:manualLayout>
                  <c:x val="-1.0647759896137924E-2"/>
                  <c:y val="-7.4920893286381518E-2"/>
                </c:manualLayout>
              </c:layout>
              <c:tx>
                <c:rich>
                  <a:bodyPr/>
                  <a:lstStyle/>
                  <a:p>
                    <a:r>
                      <a:rPr lang="en-US" altLang="en-US" dirty="0"/>
                      <a:t>4874</a:t>
                    </a:r>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8F0-4DC7-B1F2-7BB9A3857AED}"/>
                </c:ext>
              </c:extLst>
            </c:dLbl>
            <c:spPr>
              <a:solidFill>
                <a:schemeClr val="bg1"/>
              </a:solidFill>
              <a:ln>
                <a:noFill/>
              </a:ln>
              <a:effectLst/>
            </c:spPr>
            <c:txPr>
              <a:bodyPr/>
              <a:lstStyle/>
              <a:p>
                <a:pPr>
                  <a:defRPr sz="1400">
                    <a:solidFill>
                      <a:srgbClr val="FF0000"/>
                    </a:solidFill>
                  </a:defRPr>
                </a:pPr>
                <a:endParaRPr lang="ja-JP"/>
              </a:p>
            </c:txPr>
            <c:dLblPos val="t"/>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Sheet1!$A$2:$A$67</c:f>
              <c:strCache>
                <c:ptCount val="66"/>
                <c:pt idx="0">
                  <c:v>S30</c:v>
                </c:pt>
                <c:pt idx="1">
                  <c:v>31</c:v>
                </c:pt>
                <c:pt idx="2">
                  <c:v>32</c:v>
                </c:pt>
                <c:pt idx="3">
                  <c:v>33</c:v>
                </c:pt>
                <c:pt idx="4">
                  <c:v>34</c:v>
                </c:pt>
                <c:pt idx="5">
                  <c:v>35</c:v>
                </c:pt>
                <c:pt idx="6">
                  <c:v>36</c:v>
                </c:pt>
                <c:pt idx="7">
                  <c:v>37</c:v>
                </c:pt>
                <c:pt idx="8">
                  <c:v>38</c:v>
                </c:pt>
                <c:pt idx="9">
                  <c:v>39</c:v>
                </c:pt>
                <c:pt idx="10">
                  <c:v>40</c:v>
                </c:pt>
                <c:pt idx="11">
                  <c:v>41</c:v>
                </c:pt>
                <c:pt idx="12">
                  <c:v>42</c:v>
                </c:pt>
                <c:pt idx="13">
                  <c:v>43</c:v>
                </c:pt>
                <c:pt idx="14">
                  <c:v>44</c:v>
                </c:pt>
                <c:pt idx="15">
                  <c:v>45</c:v>
                </c:pt>
                <c:pt idx="16">
                  <c:v>46</c:v>
                </c:pt>
                <c:pt idx="17">
                  <c:v>47</c:v>
                </c:pt>
                <c:pt idx="18">
                  <c:v>48</c:v>
                </c:pt>
                <c:pt idx="19">
                  <c:v>49</c:v>
                </c:pt>
                <c:pt idx="20">
                  <c:v>50</c:v>
                </c:pt>
                <c:pt idx="21">
                  <c:v>51</c:v>
                </c:pt>
                <c:pt idx="22">
                  <c:v>52</c:v>
                </c:pt>
                <c:pt idx="23">
                  <c:v>53</c:v>
                </c:pt>
                <c:pt idx="24">
                  <c:v>54</c:v>
                </c:pt>
                <c:pt idx="25">
                  <c:v>55</c:v>
                </c:pt>
                <c:pt idx="26">
                  <c:v>56</c:v>
                </c:pt>
                <c:pt idx="27">
                  <c:v>57</c:v>
                </c:pt>
                <c:pt idx="28">
                  <c:v>58</c:v>
                </c:pt>
                <c:pt idx="29">
                  <c:v>59</c:v>
                </c:pt>
                <c:pt idx="30">
                  <c:v>60</c:v>
                </c:pt>
                <c:pt idx="31">
                  <c:v>61</c:v>
                </c:pt>
                <c:pt idx="32">
                  <c:v>62</c:v>
                </c:pt>
                <c:pt idx="33">
                  <c:v>63</c:v>
                </c:pt>
                <c:pt idx="34">
                  <c:v>H元</c:v>
                </c:pt>
                <c:pt idx="35">
                  <c:v>2</c:v>
                </c:pt>
                <c:pt idx="36">
                  <c:v>3</c:v>
                </c:pt>
                <c:pt idx="37">
                  <c:v>4</c:v>
                </c:pt>
                <c:pt idx="38">
                  <c:v>5</c:v>
                </c:pt>
                <c:pt idx="39">
                  <c:v>6</c:v>
                </c:pt>
                <c:pt idx="40">
                  <c:v>7</c:v>
                </c:pt>
                <c:pt idx="41">
                  <c:v>8</c:v>
                </c:pt>
                <c:pt idx="42">
                  <c:v>9</c:v>
                </c:pt>
                <c:pt idx="43">
                  <c:v>10</c:v>
                </c:pt>
                <c:pt idx="44">
                  <c:v>11</c:v>
                </c:pt>
                <c:pt idx="45">
                  <c:v>12</c:v>
                </c:pt>
                <c:pt idx="46">
                  <c:v>13</c:v>
                </c:pt>
                <c:pt idx="47">
                  <c:v>14</c:v>
                </c:pt>
                <c:pt idx="48">
                  <c:v>15</c:v>
                </c:pt>
                <c:pt idx="49">
                  <c:v>16</c:v>
                </c:pt>
                <c:pt idx="50">
                  <c:v>17</c:v>
                </c:pt>
                <c:pt idx="51">
                  <c:v>18</c:v>
                </c:pt>
                <c:pt idx="52">
                  <c:v>19</c:v>
                </c:pt>
                <c:pt idx="53">
                  <c:v>20</c:v>
                </c:pt>
                <c:pt idx="54">
                  <c:v>21</c:v>
                </c:pt>
                <c:pt idx="55">
                  <c:v>22</c:v>
                </c:pt>
                <c:pt idx="56">
                  <c:v>23</c:v>
                </c:pt>
                <c:pt idx="57">
                  <c:v>24</c:v>
                </c:pt>
                <c:pt idx="58">
                  <c:v>25</c:v>
                </c:pt>
                <c:pt idx="59">
                  <c:v>26</c:v>
                </c:pt>
                <c:pt idx="60">
                  <c:v>27</c:v>
                </c:pt>
                <c:pt idx="61">
                  <c:v>28</c:v>
                </c:pt>
                <c:pt idx="62">
                  <c:v>29</c:v>
                </c:pt>
                <c:pt idx="63">
                  <c:v>30</c:v>
                </c:pt>
                <c:pt idx="64">
                  <c:v>R1</c:v>
                </c:pt>
                <c:pt idx="65">
                  <c:v>R2</c:v>
                </c:pt>
              </c:strCache>
            </c:strRef>
          </c:cat>
          <c:val>
            <c:numRef>
              <c:f>Sheet1!$C$2:$C$67</c:f>
              <c:numCache>
                <c:formatCode>#,###;[Red]"△"#,###;\-</c:formatCode>
                <c:ptCount val="66"/>
                <c:pt idx="0">
                  <c:v>4607</c:v>
                </c:pt>
                <c:pt idx="1">
                  <c:v>4575</c:v>
                </c:pt>
                <c:pt idx="2">
                  <c:v>4577</c:v>
                </c:pt>
                <c:pt idx="3">
                  <c:v>4586</c:v>
                </c:pt>
                <c:pt idx="4">
                  <c:v>4615</c:v>
                </c:pt>
                <c:pt idx="5">
                  <c:v>4598</c:v>
                </c:pt>
                <c:pt idx="6">
                  <c:v>4602</c:v>
                </c:pt>
                <c:pt idx="7">
                  <c:v>4637</c:v>
                </c:pt>
                <c:pt idx="8">
                  <c:v>4811</c:v>
                </c:pt>
                <c:pt idx="9">
                  <c:v>4847</c:v>
                </c:pt>
                <c:pt idx="10">
                  <c:v>4849</c:v>
                </c:pt>
                <c:pt idx="11">
                  <c:v>4845</c:v>
                </c:pt>
                <c:pt idx="12">
                  <c:v>4827</c:v>
                </c:pt>
                <c:pt idx="13">
                  <c:v>4817</c:v>
                </c:pt>
                <c:pt idx="14">
                  <c:v>4817</c:v>
                </c:pt>
                <c:pt idx="15">
                  <c:v>4798</c:v>
                </c:pt>
                <c:pt idx="16">
                  <c:v>4791</c:v>
                </c:pt>
                <c:pt idx="17">
                  <c:v>4810</c:v>
                </c:pt>
                <c:pt idx="18">
                  <c:v>4862</c:v>
                </c:pt>
                <c:pt idx="19">
                  <c:v>4916</c:v>
                </c:pt>
                <c:pt idx="20">
                  <c:v>4946</c:v>
                </c:pt>
                <c:pt idx="21">
                  <c:v>4978</c:v>
                </c:pt>
                <c:pt idx="22">
                  <c:v>5028</c:v>
                </c:pt>
                <c:pt idx="23">
                  <c:v>5098</c:v>
                </c:pt>
                <c:pt idx="24">
                  <c:v>5135</c:v>
                </c:pt>
                <c:pt idx="25">
                  <c:v>5208</c:v>
                </c:pt>
                <c:pt idx="26">
                  <c:v>5219</c:v>
                </c:pt>
                <c:pt idx="27">
                  <c:v>5213</c:v>
                </c:pt>
                <c:pt idx="28">
                  <c:v>5369</c:v>
                </c:pt>
                <c:pt idx="29">
                  <c:v>5427</c:v>
                </c:pt>
                <c:pt idx="30">
                  <c:v>5453</c:v>
                </c:pt>
                <c:pt idx="31">
                  <c:v>5491</c:v>
                </c:pt>
                <c:pt idx="32">
                  <c:v>5508</c:v>
                </c:pt>
                <c:pt idx="33">
                  <c:v>5512</c:v>
                </c:pt>
                <c:pt idx="34">
                  <c:v>5511</c:v>
                </c:pt>
                <c:pt idx="35">
                  <c:v>5506</c:v>
                </c:pt>
                <c:pt idx="36">
                  <c:v>5503</c:v>
                </c:pt>
                <c:pt idx="37">
                  <c:v>5501</c:v>
                </c:pt>
                <c:pt idx="38">
                  <c:v>5501</c:v>
                </c:pt>
                <c:pt idx="39">
                  <c:v>5497</c:v>
                </c:pt>
                <c:pt idx="40">
                  <c:v>5501</c:v>
                </c:pt>
                <c:pt idx="41">
                  <c:v>5496</c:v>
                </c:pt>
                <c:pt idx="42">
                  <c:v>5496</c:v>
                </c:pt>
                <c:pt idx="43">
                  <c:v>5493</c:v>
                </c:pt>
                <c:pt idx="44">
                  <c:v>5481</c:v>
                </c:pt>
                <c:pt idx="45">
                  <c:v>5478</c:v>
                </c:pt>
                <c:pt idx="46">
                  <c:v>5479</c:v>
                </c:pt>
                <c:pt idx="47">
                  <c:v>5472</c:v>
                </c:pt>
                <c:pt idx="48">
                  <c:v>5450</c:v>
                </c:pt>
                <c:pt idx="49">
                  <c:v>5429</c:v>
                </c:pt>
                <c:pt idx="50">
                  <c:v>5418</c:v>
                </c:pt>
                <c:pt idx="51">
                  <c:v>5385</c:v>
                </c:pt>
                <c:pt idx="52">
                  <c:v>5313</c:v>
                </c:pt>
                <c:pt idx="53" formatCode="#,##0_ ">
                  <c:v>5243</c:v>
                </c:pt>
                <c:pt idx="54" formatCode="#,##0_ ">
                  <c:v>5183</c:v>
                </c:pt>
                <c:pt idx="55" formatCode="#,##0_ ">
                  <c:v>5116</c:v>
                </c:pt>
                <c:pt idx="56" formatCode="#,##0_ ">
                  <c:v>5060</c:v>
                </c:pt>
                <c:pt idx="57" formatCode="#,##0_ ">
                  <c:v>5022</c:v>
                </c:pt>
                <c:pt idx="58" formatCode="#,##0;0;&quot;－&quot;">
                  <c:v>4981</c:v>
                </c:pt>
                <c:pt idx="59" formatCode="#,##0;0;&quot;－&quot;">
                  <c:v>4963</c:v>
                </c:pt>
                <c:pt idx="60" formatCode="#,##0;0;&quot;－&quot;">
                  <c:v>4939</c:v>
                </c:pt>
                <c:pt idx="61" formatCode="General">
                  <c:v>4845</c:v>
                </c:pt>
                <c:pt idx="62" formatCode="General">
                  <c:v>4820</c:v>
                </c:pt>
                <c:pt idx="63" formatCode="General">
                  <c:v>4897</c:v>
                </c:pt>
                <c:pt idx="64" formatCode="General">
                  <c:v>4887</c:v>
                </c:pt>
                <c:pt idx="65" formatCode="General">
                  <c:v>4874</c:v>
                </c:pt>
              </c:numCache>
            </c:numRef>
          </c:val>
          <c:smooth val="0"/>
          <c:extLst>
            <c:ext xmlns:c16="http://schemas.microsoft.com/office/drawing/2014/chart" uri="{C3380CC4-5D6E-409C-BE32-E72D297353CC}">
              <c16:uniqueId val="{00000005-D8F0-4DC7-B1F2-7BB9A3857AED}"/>
            </c:ext>
          </c:extLst>
        </c:ser>
        <c:dLbls>
          <c:showLegendKey val="0"/>
          <c:showVal val="0"/>
          <c:showCatName val="0"/>
          <c:showSerName val="0"/>
          <c:showPercent val="0"/>
          <c:showBubbleSize val="0"/>
        </c:dLbls>
        <c:marker val="1"/>
        <c:smooth val="0"/>
        <c:axId val="311414784"/>
        <c:axId val="311400704"/>
      </c:lineChart>
      <c:catAx>
        <c:axId val="311389184"/>
        <c:scaling>
          <c:orientation val="minMax"/>
        </c:scaling>
        <c:delete val="0"/>
        <c:axPos val="b"/>
        <c:numFmt formatCode="General" sourceLinked="0"/>
        <c:majorTickMark val="out"/>
        <c:minorTickMark val="none"/>
        <c:tickLblPos val="nextTo"/>
        <c:txPr>
          <a:bodyPr/>
          <a:lstStyle/>
          <a:p>
            <a:pPr>
              <a:defRPr sz="1050">
                <a:latin typeface="+mn-ea"/>
                <a:ea typeface="+mn-ea"/>
              </a:defRPr>
            </a:pPr>
            <a:endParaRPr lang="ja-JP"/>
          </a:p>
        </c:txPr>
        <c:crossAx val="311399168"/>
        <c:crosses val="autoZero"/>
        <c:auto val="1"/>
        <c:lblAlgn val="ctr"/>
        <c:lblOffset val="100"/>
        <c:tickLblSkip val="3"/>
        <c:tickMarkSkip val="3"/>
        <c:noMultiLvlLbl val="0"/>
      </c:catAx>
      <c:valAx>
        <c:axId val="311399168"/>
        <c:scaling>
          <c:orientation val="minMax"/>
          <c:max val="350"/>
        </c:scaling>
        <c:delete val="0"/>
        <c:axPos val="l"/>
        <c:majorGridlines>
          <c:spPr>
            <a:ln>
              <a:prstDash val="dash"/>
            </a:ln>
          </c:spPr>
        </c:majorGridlines>
        <c:numFmt formatCode="#,###;[Red]&quot;△&quot;#,###;\-" sourceLinked="1"/>
        <c:majorTickMark val="out"/>
        <c:minorTickMark val="none"/>
        <c:tickLblPos val="nextTo"/>
        <c:txPr>
          <a:bodyPr/>
          <a:lstStyle/>
          <a:p>
            <a:pPr>
              <a:defRPr sz="1400"/>
            </a:pPr>
            <a:endParaRPr lang="ja-JP"/>
          </a:p>
        </c:txPr>
        <c:crossAx val="311389184"/>
        <c:crosses val="autoZero"/>
        <c:crossBetween val="between"/>
        <c:majorUnit val="50"/>
      </c:valAx>
      <c:valAx>
        <c:axId val="311400704"/>
        <c:scaling>
          <c:orientation val="minMax"/>
        </c:scaling>
        <c:delete val="0"/>
        <c:axPos val="r"/>
        <c:numFmt formatCode="#,###;[Red]&quot;△&quot;#,###;\-" sourceLinked="1"/>
        <c:majorTickMark val="out"/>
        <c:minorTickMark val="none"/>
        <c:tickLblPos val="nextTo"/>
        <c:txPr>
          <a:bodyPr/>
          <a:lstStyle/>
          <a:p>
            <a:pPr>
              <a:defRPr sz="1400" i="1"/>
            </a:pPr>
            <a:endParaRPr lang="ja-JP"/>
          </a:p>
        </c:txPr>
        <c:crossAx val="311414784"/>
        <c:crosses val="max"/>
        <c:crossBetween val="between"/>
      </c:valAx>
      <c:catAx>
        <c:axId val="311414784"/>
        <c:scaling>
          <c:orientation val="minMax"/>
        </c:scaling>
        <c:delete val="1"/>
        <c:axPos val="b"/>
        <c:numFmt formatCode="General" sourceLinked="1"/>
        <c:majorTickMark val="out"/>
        <c:minorTickMark val="none"/>
        <c:tickLblPos val="none"/>
        <c:crossAx val="311400704"/>
        <c:crosses val="autoZero"/>
        <c:auto val="1"/>
        <c:lblAlgn val="ctr"/>
        <c:lblOffset val="100"/>
        <c:noMultiLvlLbl val="0"/>
      </c:catAx>
    </c:plotArea>
    <c:legend>
      <c:legendPos val="r"/>
      <c:layout>
        <c:manualLayout>
          <c:xMode val="edge"/>
          <c:yMode val="edge"/>
          <c:x val="0.12727608809749194"/>
          <c:y val="0.55696045046651865"/>
          <c:w val="0.126113594657037"/>
          <c:h val="0.16373699887800841"/>
        </c:manualLayout>
      </c:layout>
      <c:overlay val="1"/>
      <c:spPr>
        <a:solidFill>
          <a:schemeClr val="bg1"/>
        </a:solidFill>
        <a:ln>
          <a:solidFill>
            <a:schemeClr val="tx1">
              <a:tint val="75000"/>
              <a:shade val="95000"/>
              <a:satMod val="105000"/>
            </a:schemeClr>
          </a:solidFill>
        </a:ln>
      </c:spPr>
      <c:txPr>
        <a:bodyPr/>
        <a:lstStyle/>
        <a:p>
          <a:pPr>
            <a:defRPr sz="1200"/>
          </a:pPr>
          <a:endParaRPr lang="ja-JP"/>
        </a:p>
      </c:txPr>
    </c:legend>
    <c:plotVisOnly val="1"/>
    <c:dispBlanksAs val="gap"/>
    <c:showDLblsOverMax val="0"/>
  </c:chart>
  <c:txPr>
    <a:bodyPr/>
    <a:lstStyle/>
    <a:p>
      <a:pPr>
        <a:defRPr sz="1800"/>
      </a:pPr>
      <a:endParaRPr lang="ja-JP"/>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2011519393409162E-2"/>
          <c:y val="8.6950338851238748E-2"/>
          <c:w val="0.84952130411378945"/>
          <c:h val="0.82609932229752492"/>
        </c:manualLayout>
      </c:layout>
      <c:lineChart>
        <c:grouping val="standard"/>
        <c:varyColors val="0"/>
        <c:ser>
          <c:idx val="0"/>
          <c:order val="0"/>
          <c:tx>
            <c:strRef>
              <c:f>Sheet1!$B$1</c:f>
              <c:strCache>
                <c:ptCount val="1"/>
                <c:pt idx="0">
                  <c:v>合計</c:v>
                </c:pt>
              </c:strCache>
            </c:strRef>
          </c:tx>
          <c:dLbls>
            <c:dLbl>
              <c:idx val="9"/>
              <c:layout>
                <c:manualLayout>
                  <c:x val="-3.5546889181448008E-2"/>
                  <c:y val="5.925677853218683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01A-43D8-A14C-E26B0F38E183}"/>
                </c:ext>
              </c:extLst>
            </c:dLbl>
            <c:spPr>
              <a:noFill/>
              <a:ln>
                <a:noFill/>
              </a:ln>
              <a:effectLst/>
            </c:spPr>
            <c:txPr>
              <a:bodyPr/>
              <a:lstStyle/>
              <a:p>
                <a:pPr>
                  <a:defRPr sz="1400"/>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S45</c:v>
                </c:pt>
                <c:pt idx="1">
                  <c:v>S50</c:v>
                </c:pt>
                <c:pt idx="2">
                  <c:v>S55</c:v>
                </c:pt>
                <c:pt idx="3">
                  <c:v>S60</c:v>
                </c:pt>
                <c:pt idx="4">
                  <c:v>H2</c:v>
                </c:pt>
                <c:pt idx="5">
                  <c:v>H7</c:v>
                </c:pt>
                <c:pt idx="6">
                  <c:v>H12</c:v>
                </c:pt>
                <c:pt idx="7">
                  <c:v>H17</c:v>
                </c:pt>
                <c:pt idx="8">
                  <c:v>H22</c:v>
                </c:pt>
                <c:pt idx="9">
                  <c:v>H26</c:v>
                </c:pt>
                <c:pt idx="10">
                  <c:v>H30</c:v>
                </c:pt>
                <c:pt idx="11">
                  <c:v>R1</c:v>
                </c:pt>
              </c:strCache>
            </c:strRef>
          </c:cat>
          <c:val>
            <c:numRef>
              <c:f>Sheet1!$B$2:$B$13</c:f>
              <c:numCache>
                <c:formatCode>#,##0_ </c:formatCode>
                <c:ptCount val="12"/>
                <c:pt idx="0">
                  <c:v>7255</c:v>
                </c:pt>
                <c:pt idx="1">
                  <c:v>7319</c:v>
                </c:pt>
                <c:pt idx="2">
                  <c:v>7459</c:v>
                </c:pt>
                <c:pt idx="3">
                  <c:v>7440</c:v>
                </c:pt>
                <c:pt idx="4">
                  <c:v>7707</c:v>
                </c:pt>
                <c:pt idx="5">
                  <c:v>7746</c:v>
                </c:pt>
                <c:pt idx="6">
                  <c:v>7631</c:v>
                </c:pt>
                <c:pt idx="7">
                  <c:v>7484</c:v>
                </c:pt>
                <c:pt idx="8">
                  <c:v>7011</c:v>
                </c:pt>
                <c:pt idx="9">
                  <c:v>5448</c:v>
                </c:pt>
                <c:pt idx="10">
                  <c:v>5369</c:v>
                </c:pt>
                <c:pt idx="11">
                  <c:v>5358</c:v>
                </c:pt>
              </c:numCache>
            </c:numRef>
          </c:val>
          <c:smooth val="0"/>
          <c:extLst>
            <c:ext xmlns:c16="http://schemas.microsoft.com/office/drawing/2014/chart" uri="{C3380CC4-5D6E-409C-BE32-E72D297353CC}">
              <c16:uniqueId val="{00000001-E01A-43D8-A14C-E26B0F38E183}"/>
            </c:ext>
          </c:extLst>
        </c:ser>
        <c:ser>
          <c:idx val="1"/>
          <c:order val="1"/>
          <c:tx>
            <c:strRef>
              <c:f>Sheet1!$C$1</c:f>
              <c:strCache>
                <c:ptCount val="1"/>
                <c:pt idx="0">
                  <c:v>普通</c:v>
                </c:pt>
              </c:strCache>
            </c:strRef>
          </c:tx>
          <c:dLbls>
            <c:dLbl>
              <c:idx val="0"/>
              <c:layout>
                <c:manualLayout>
                  <c:x val="-3.0015432098765442E-2"/>
                  <c:y val="-0.12725456719462211"/>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01A-43D8-A14C-E26B0F38E183}"/>
                </c:ext>
              </c:extLst>
            </c:dLbl>
            <c:dLbl>
              <c:idx val="1"/>
              <c:layout>
                <c:manualLayout>
                  <c:x val="-3.8580226272616272E-2"/>
                  <c:y val="-0.1266184289910729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01A-43D8-A14C-E26B0F38E183}"/>
                </c:ext>
              </c:extLst>
            </c:dLbl>
            <c:spPr>
              <a:noFill/>
              <a:ln>
                <a:noFill/>
              </a:ln>
              <a:effectLst/>
            </c:spPr>
            <c:txPr>
              <a:bodyPr/>
              <a:lstStyle/>
              <a:p>
                <a:pPr>
                  <a:defRPr sz="1400"/>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S45</c:v>
                </c:pt>
                <c:pt idx="1">
                  <c:v>S50</c:v>
                </c:pt>
                <c:pt idx="2">
                  <c:v>S55</c:v>
                </c:pt>
                <c:pt idx="3">
                  <c:v>S60</c:v>
                </c:pt>
                <c:pt idx="4">
                  <c:v>H2</c:v>
                </c:pt>
                <c:pt idx="5">
                  <c:v>H7</c:v>
                </c:pt>
                <c:pt idx="6">
                  <c:v>H12</c:v>
                </c:pt>
                <c:pt idx="7">
                  <c:v>H17</c:v>
                </c:pt>
                <c:pt idx="8">
                  <c:v>H22</c:v>
                </c:pt>
                <c:pt idx="9">
                  <c:v>H26</c:v>
                </c:pt>
                <c:pt idx="10">
                  <c:v>H30</c:v>
                </c:pt>
                <c:pt idx="11">
                  <c:v>R1</c:v>
                </c:pt>
              </c:strCache>
            </c:strRef>
          </c:cat>
          <c:val>
            <c:numRef>
              <c:f>Sheet1!$C$2:$C$13</c:f>
              <c:numCache>
                <c:formatCode>#,##0_ </c:formatCode>
                <c:ptCount val="12"/>
                <c:pt idx="0">
                  <c:v>3366</c:v>
                </c:pt>
                <c:pt idx="1">
                  <c:v>3586</c:v>
                </c:pt>
                <c:pt idx="2">
                  <c:v>3965</c:v>
                </c:pt>
                <c:pt idx="3">
                  <c:v>4040</c:v>
                </c:pt>
                <c:pt idx="4">
                  <c:v>4318</c:v>
                </c:pt>
                <c:pt idx="5">
                  <c:v>4338</c:v>
                </c:pt>
                <c:pt idx="6">
                  <c:v>4286</c:v>
                </c:pt>
                <c:pt idx="7">
                  <c:v>4182</c:v>
                </c:pt>
                <c:pt idx="8">
                  <c:v>3928</c:v>
                </c:pt>
                <c:pt idx="9">
                  <c:v>4105</c:v>
                </c:pt>
                <c:pt idx="10">
                  <c:v>4033</c:v>
                </c:pt>
                <c:pt idx="11">
                  <c:v>4019</c:v>
                </c:pt>
              </c:numCache>
            </c:numRef>
          </c:val>
          <c:smooth val="0"/>
          <c:extLst>
            <c:ext xmlns:c16="http://schemas.microsoft.com/office/drawing/2014/chart" uri="{C3380CC4-5D6E-409C-BE32-E72D297353CC}">
              <c16:uniqueId val="{00000004-E01A-43D8-A14C-E26B0F38E183}"/>
            </c:ext>
          </c:extLst>
        </c:ser>
        <c:dLbls>
          <c:showLegendKey val="0"/>
          <c:showVal val="1"/>
          <c:showCatName val="0"/>
          <c:showSerName val="0"/>
          <c:showPercent val="0"/>
          <c:showBubbleSize val="0"/>
        </c:dLbls>
        <c:marker val="1"/>
        <c:smooth val="0"/>
        <c:axId val="312242944"/>
        <c:axId val="312244480"/>
      </c:lineChart>
      <c:catAx>
        <c:axId val="312242944"/>
        <c:scaling>
          <c:orientation val="minMax"/>
        </c:scaling>
        <c:delete val="1"/>
        <c:axPos val="b"/>
        <c:numFmt formatCode="General" sourceLinked="0"/>
        <c:majorTickMark val="out"/>
        <c:minorTickMark val="none"/>
        <c:tickLblPos val="none"/>
        <c:crossAx val="312244480"/>
        <c:crosses val="autoZero"/>
        <c:auto val="1"/>
        <c:lblAlgn val="ctr"/>
        <c:lblOffset val="100"/>
        <c:noMultiLvlLbl val="0"/>
      </c:catAx>
      <c:valAx>
        <c:axId val="312244480"/>
        <c:scaling>
          <c:orientation val="minMax"/>
          <c:max val="8000"/>
          <c:min val="3000"/>
        </c:scaling>
        <c:delete val="0"/>
        <c:axPos val="l"/>
        <c:majorGridlines>
          <c:spPr>
            <a:ln>
              <a:solidFill>
                <a:schemeClr val="bg1">
                  <a:lumMod val="75000"/>
                </a:schemeClr>
              </a:solidFill>
              <a:prstDash val="dash"/>
            </a:ln>
          </c:spPr>
        </c:majorGridlines>
        <c:numFmt formatCode="#,##0_ " sourceLinked="1"/>
        <c:majorTickMark val="out"/>
        <c:minorTickMark val="none"/>
        <c:tickLblPos val="nextTo"/>
        <c:spPr>
          <a:ln>
            <a:prstDash val="solid"/>
          </a:ln>
        </c:spPr>
        <c:crossAx val="312242944"/>
        <c:crosses val="autoZero"/>
        <c:crossBetween val="between"/>
        <c:majorUnit val="1000"/>
      </c:valAx>
    </c:plotArea>
    <c:plotVisOnly val="1"/>
    <c:dispBlanksAs val="gap"/>
    <c:showDLblsOverMax val="0"/>
  </c:chart>
  <c:txPr>
    <a:bodyPr/>
    <a:lstStyle/>
    <a:p>
      <a:pPr>
        <a:defRPr sz="1200"/>
      </a:pPr>
      <a:endParaRPr lang="ja-JP"/>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8362063896625589E-2"/>
          <c:y val="4.5207043117765432E-2"/>
          <c:w val="0.81056401963679114"/>
          <c:h val="0.86680313800372522"/>
        </c:manualLayout>
      </c:layout>
      <c:lineChart>
        <c:grouping val="standard"/>
        <c:varyColors val="0"/>
        <c:ser>
          <c:idx val="0"/>
          <c:order val="0"/>
          <c:tx>
            <c:strRef>
              <c:f>Sheet1!$B$1</c:f>
              <c:strCache>
                <c:ptCount val="1"/>
                <c:pt idx="0">
                  <c:v>合計</c:v>
                </c:pt>
              </c:strCache>
            </c:strRef>
          </c:tx>
          <c:dLbls>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S45</c:v>
                </c:pt>
                <c:pt idx="1">
                  <c:v>S50</c:v>
                </c:pt>
                <c:pt idx="2">
                  <c:v>S55</c:v>
                </c:pt>
                <c:pt idx="3">
                  <c:v>S60</c:v>
                </c:pt>
                <c:pt idx="4">
                  <c:v>H2</c:v>
                </c:pt>
                <c:pt idx="5">
                  <c:v>H7</c:v>
                </c:pt>
                <c:pt idx="6">
                  <c:v>H12</c:v>
                </c:pt>
                <c:pt idx="7">
                  <c:v>H17</c:v>
                </c:pt>
                <c:pt idx="8">
                  <c:v>H22</c:v>
                </c:pt>
                <c:pt idx="9">
                  <c:v>H26</c:v>
                </c:pt>
                <c:pt idx="10">
                  <c:v>H30</c:v>
                </c:pt>
                <c:pt idx="11">
                  <c:v>R1</c:v>
                </c:pt>
              </c:strCache>
            </c:strRef>
          </c:cat>
          <c:val>
            <c:numRef>
              <c:f>Sheet1!$B$2:$B$13</c:f>
              <c:numCache>
                <c:formatCode>General</c:formatCode>
                <c:ptCount val="12"/>
              </c:numCache>
            </c:numRef>
          </c:val>
          <c:smooth val="0"/>
          <c:extLst>
            <c:ext xmlns:c16="http://schemas.microsoft.com/office/drawing/2014/chart" uri="{C3380CC4-5D6E-409C-BE32-E72D297353CC}">
              <c16:uniqueId val="{00000000-2CDD-4E53-8CDA-EDB4747C7B5B}"/>
            </c:ext>
          </c:extLst>
        </c:ser>
        <c:ser>
          <c:idx val="1"/>
          <c:order val="1"/>
          <c:tx>
            <c:strRef>
              <c:f>Sheet1!$C$1</c:f>
              <c:strCache>
                <c:ptCount val="1"/>
                <c:pt idx="0">
                  <c:v>普通</c:v>
                </c:pt>
              </c:strCache>
            </c:strRef>
          </c:tx>
          <c:dLbls>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S45</c:v>
                </c:pt>
                <c:pt idx="1">
                  <c:v>S50</c:v>
                </c:pt>
                <c:pt idx="2">
                  <c:v>S55</c:v>
                </c:pt>
                <c:pt idx="3">
                  <c:v>S60</c:v>
                </c:pt>
                <c:pt idx="4">
                  <c:v>H2</c:v>
                </c:pt>
                <c:pt idx="5">
                  <c:v>H7</c:v>
                </c:pt>
                <c:pt idx="6">
                  <c:v>H12</c:v>
                </c:pt>
                <c:pt idx="7">
                  <c:v>H17</c:v>
                </c:pt>
                <c:pt idx="8">
                  <c:v>H22</c:v>
                </c:pt>
                <c:pt idx="9">
                  <c:v>H26</c:v>
                </c:pt>
                <c:pt idx="10">
                  <c:v>H30</c:v>
                </c:pt>
                <c:pt idx="11">
                  <c:v>R1</c:v>
                </c:pt>
              </c:strCache>
            </c:strRef>
          </c:cat>
          <c:val>
            <c:numRef>
              <c:f>Sheet1!$C$2:$C$13</c:f>
              <c:numCache>
                <c:formatCode>General</c:formatCode>
                <c:ptCount val="12"/>
              </c:numCache>
            </c:numRef>
          </c:val>
          <c:smooth val="0"/>
          <c:extLst>
            <c:ext xmlns:c16="http://schemas.microsoft.com/office/drawing/2014/chart" uri="{C3380CC4-5D6E-409C-BE32-E72D297353CC}">
              <c16:uniqueId val="{00000001-2CDD-4E53-8CDA-EDB4747C7B5B}"/>
            </c:ext>
          </c:extLst>
        </c:ser>
        <c:ser>
          <c:idx val="4"/>
          <c:order val="2"/>
          <c:tx>
            <c:strRef>
              <c:f>Sheet1!$F$1</c:f>
              <c:strCache>
                <c:ptCount val="1"/>
                <c:pt idx="0">
                  <c:v>商業</c:v>
                </c:pt>
              </c:strCache>
            </c:strRef>
          </c:tx>
          <c:dLbls>
            <c:dLbl>
              <c:idx val="4"/>
              <c:layout>
                <c:manualLayout>
                  <c:x val="-2.1409046246408551E-2"/>
                  <c:y val="-4.765236990128673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CDD-4E53-8CDA-EDB4747C7B5B}"/>
                </c:ext>
              </c:extLst>
            </c:dLbl>
            <c:dLbl>
              <c:idx val="5"/>
              <c:layout>
                <c:manualLayout>
                  <c:x val="-2.5729595830539308E-2"/>
                  <c:y val="3.163648865643229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CDD-4E53-8CDA-EDB4747C7B5B}"/>
                </c:ext>
              </c:extLst>
            </c:dLbl>
            <c:dLbl>
              <c:idx val="7"/>
              <c:layout>
                <c:manualLayout>
                  <c:x val="-3.6194299179011E-2"/>
                  <c:y val="2.746788422685545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CDD-4E53-8CDA-EDB4747C7B5B}"/>
                </c:ext>
              </c:extLst>
            </c:dLbl>
            <c:spPr>
              <a:noFill/>
              <a:ln>
                <a:noFill/>
              </a:ln>
              <a:effectLst/>
            </c:spPr>
            <c:txPr>
              <a:bodyPr/>
              <a:lstStyle/>
              <a:p>
                <a:pPr>
                  <a:defRPr sz="1200"/>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S45</c:v>
                </c:pt>
                <c:pt idx="1">
                  <c:v>S50</c:v>
                </c:pt>
                <c:pt idx="2">
                  <c:v>S55</c:v>
                </c:pt>
                <c:pt idx="3">
                  <c:v>S60</c:v>
                </c:pt>
                <c:pt idx="4">
                  <c:v>H2</c:v>
                </c:pt>
                <c:pt idx="5">
                  <c:v>H7</c:v>
                </c:pt>
                <c:pt idx="6">
                  <c:v>H12</c:v>
                </c:pt>
                <c:pt idx="7">
                  <c:v>H17</c:v>
                </c:pt>
                <c:pt idx="8">
                  <c:v>H22</c:v>
                </c:pt>
                <c:pt idx="9">
                  <c:v>H26</c:v>
                </c:pt>
                <c:pt idx="10">
                  <c:v>H30</c:v>
                </c:pt>
                <c:pt idx="11">
                  <c:v>R1</c:v>
                </c:pt>
              </c:strCache>
            </c:strRef>
          </c:cat>
          <c:val>
            <c:numRef>
              <c:f>Sheet1!$F$2:$F$13</c:f>
              <c:numCache>
                <c:formatCode>General</c:formatCode>
                <c:ptCount val="12"/>
                <c:pt idx="0">
                  <c:v>1201</c:v>
                </c:pt>
                <c:pt idx="1">
                  <c:v>1126</c:v>
                </c:pt>
                <c:pt idx="2">
                  <c:v>1103</c:v>
                </c:pt>
                <c:pt idx="3">
                  <c:v>1083</c:v>
                </c:pt>
                <c:pt idx="4">
                  <c:v>1064</c:v>
                </c:pt>
                <c:pt idx="5">
                  <c:v>1030</c:v>
                </c:pt>
                <c:pt idx="6">
                  <c:v>936</c:v>
                </c:pt>
                <c:pt idx="7">
                  <c:v>819</c:v>
                </c:pt>
                <c:pt idx="8">
                  <c:v>697</c:v>
                </c:pt>
                <c:pt idx="9">
                  <c:v>687</c:v>
                </c:pt>
                <c:pt idx="10">
                  <c:v>657</c:v>
                </c:pt>
                <c:pt idx="11">
                  <c:v>655</c:v>
                </c:pt>
              </c:numCache>
            </c:numRef>
          </c:val>
          <c:smooth val="0"/>
          <c:extLst>
            <c:ext xmlns:c16="http://schemas.microsoft.com/office/drawing/2014/chart" uri="{C3380CC4-5D6E-409C-BE32-E72D297353CC}">
              <c16:uniqueId val="{00000009-2CDD-4E53-8CDA-EDB4747C7B5B}"/>
            </c:ext>
          </c:extLst>
        </c:ser>
        <c:ser>
          <c:idx val="3"/>
          <c:order val="3"/>
          <c:tx>
            <c:strRef>
              <c:f>Sheet1!$E$1</c:f>
              <c:strCache>
                <c:ptCount val="1"/>
                <c:pt idx="0">
                  <c:v>工業</c:v>
                </c:pt>
              </c:strCache>
            </c:strRef>
          </c:tx>
          <c:dLbls>
            <c:dLbl>
              <c:idx val="8"/>
              <c:layout>
                <c:manualLayout>
                  <c:x val="-3.0110344269337043E-2"/>
                  <c:y val="-2.824358290420023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CDD-4E53-8CDA-EDB4747C7B5B}"/>
                </c:ext>
              </c:extLst>
            </c:dLbl>
            <c:dLbl>
              <c:idx val="9"/>
              <c:layout>
                <c:manualLayout>
                  <c:x val="-1.5507849473344246E-2"/>
                  <c:y val="-1.46730284428671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CDD-4E53-8CDA-EDB4747C7B5B}"/>
                </c:ext>
              </c:extLst>
            </c:dLbl>
            <c:spPr>
              <a:noFill/>
              <a:ln>
                <a:noFill/>
              </a:ln>
              <a:effectLst/>
            </c:spPr>
            <c:txPr>
              <a:bodyPr/>
              <a:lstStyle/>
              <a:p>
                <a:pPr>
                  <a:defRPr sz="1200"/>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S45</c:v>
                </c:pt>
                <c:pt idx="1">
                  <c:v>S50</c:v>
                </c:pt>
                <c:pt idx="2">
                  <c:v>S55</c:v>
                </c:pt>
                <c:pt idx="3">
                  <c:v>S60</c:v>
                </c:pt>
                <c:pt idx="4">
                  <c:v>H2</c:v>
                </c:pt>
                <c:pt idx="5">
                  <c:v>H7</c:v>
                </c:pt>
                <c:pt idx="6">
                  <c:v>H12</c:v>
                </c:pt>
                <c:pt idx="7">
                  <c:v>H17</c:v>
                </c:pt>
                <c:pt idx="8">
                  <c:v>H22</c:v>
                </c:pt>
                <c:pt idx="9">
                  <c:v>H26</c:v>
                </c:pt>
                <c:pt idx="10">
                  <c:v>H30</c:v>
                </c:pt>
                <c:pt idx="11">
                  <c:v>R1</c:v>
                </c:pt>
              </c:strCache>
            </c:strRef>
          </c:cat>
          <c:val>
            <c:numRef>
              <c:f>Sheet1!$E$2:$E$13</c:f>
              <c:numCache>
                <c:formatCode>General</c:formatCode>
                <c:ptCount val="12"/>
                <c:pt idx="0">
                  <c:v>715</c:v>
                </c:pt>
                <c:pt idx="1">
                  <c:v>736</c:v>
                </c:pt>
                <c:pt idx="2">
                  <c:v>686</c:v>
                </c:pt>
                <c:pt idx="3">
                  <c:v>685</c:v>
                </c:pt>
                <c:pt idx="4">
                  <c:v>690</c:v>
                </c:pt>
                <c:pt idx="5">
                  <c:v>695</c:v>
                </c:pt>
                <c:pt idx="6">
                  <c:v>662</c:v>
                </c:pt>
                <c:pt idx="7">
                  <c:v>635</c:v>
                </c:pt>
                <c:pt idx="8">
                  <c:v>586</c:v>
                </c:pt>
                <c:pt idx="9">
                  <c:v>636</c:v>
                </c:pt>
                <c:pt idx="10">
                  <c:v>624</c:v>
                </c:pt>
                <c:pt idx="11">
                  <c:v>617</c:v>
                </c:pt>
              </c:numCache>
            </c:numRef>
          </c:val>
          <c:smooth val="0"/>
          <c:extLst>
            <c:ext xmlns:c16="http://schemas.microsoft.com/office/drawing/2014/chart" uri="{C3380CC4-5D6E-409C-BE32-E72D297353CC}">
              <c16:uniqueId val="{00000005-2CDD-4E53-8CDA-EDB4747C7B5B}"/>
            </c:ext>
          </c:extLst>
        </c:ser>
        <c:ser>
          <c:idx val="10"/>
          <c:order val="4"/>
          <c:tx>
            <c:strRef>
              <c:f>Sheet1!$L$1</c:f>
              <c:strCache>
                <c:ptCount val="1"/>
                <c:pt idx="0">
                  <c:v>その他</c:v>
                </c:pt>
              </c:strCache>
            </c:strRef>
          </c:tx>
          <c:dLbls>
            <c:dLbl>
              <c:idx val="10"/>
              <c:layout>
                <c:manualLayout>
                  <c:x val="-6.7396129827660065E-3"/>
                  <c:y val="-3.392638615333284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349-44F6-9696-4D3FC0DF0535}"/>
                </c:ext>
              </c:extLst>
            </c:dLbl>
            <c:spPr>
              <a:noFill/>
              <a:ln>
                <a:noFill/>
              </a:ln>
              <a:effectLst/>
            </c:spPr>
            <c:txPr>
              <a:bodyPr/>
              <a:lstStyle/>
              <a:p>
                <a:pPr>
                  <a:defRPr sz="12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S45</c:v>
                </c:pt>
                <c:pt idx="1">
                  <c:v>S50</c:v>
                </c:pt>
                <c:pt idx="2">
                  <c:v>S55</c:v>
                </c:pt>
                <c:pt idx="3">
                  <c:v>S60</c:v>
                </c:pt>
                <c:pt idx="4">
                  <c:v>H2</c:v>
                </c:pt>
                <c:pt idx="5">
                  <c:v>H7</c:v>
                </c:pt>
                <c:pt idx="6">
                  <c:v>H12</c:v>
                </c:pt>
                <c:pt idx="7">
                  <c:v>H17</c:v>
                </c:pt>
                <c:pt idx="8">
                  <c:v>H22</c:v>
                </c:pt>
                <c:pt idx="9">
                  <c:v>H26</c:v>
                </c:pt>
                <c:pt idx="10">
                  <c:v>H30</c:v>
                </c:pt>
                <c:pt idx="11">
                  <c:v>R1</c:v>
                </c:pt>
              </c:strCache>
            </c:strRef>
          </c:cat>
          <c:val>
            <c:numRef>
              <c:f>Sheet1!$L$2:$L$13</c:f>
              <c:numCache>
                <c:formatCode>General</c:formatCode>
                <c:ptCount val="12"/>
                <c:pt idx="0">
                  <c:v>283</c:v>
                </c:pt>
                <c:pt idx="1">
                  <c:v>222</c:v>
                </c:pt>
                <c:pt idx="2">
                  <c:v>234</c:v>
                </c:pt>
                <c:pt idx="3">
                  <c:v>261</c:v>
                </c:pt>
                <c:pt idx="4">
                  <c:v>363</c:v>
                </c:pt>
                <c:pt idx="5">
                  <c:v>521</c:v>
                </c:pt>
                <c:pt idx="6">
                  <c:v>607</c:v>
                </c:pt>
                <c:pt idx="7">
                  <c:v>606</c:v>
                </c:pt>
                <c:pt idx="8">
                  <c:v>587</c:v>
                </c:pt>
                <c:pt idx="9">
                  <c:v>571</c:v>
                </c:pt>
                <c:pt idx="10">
                  <c:v>567</c:v>
                </c:pt>
                <c:pt idx="11">
                  <c:v>571</c:v>
                </c:pt>
              </c:numCache>
            </c:numRef>
          </c:val>
          <c:smooth val="0"/>
          <c:extLst>
            <c:ext xmlns:c16="http://schemas.microsoft.com/office/drawing/2014/chart" uri="{C3380CC4-5D6E-409C-BE32-E72D297353CC}">
              <c16:uniqueId val="{00000013-2CDD-4E53-8CDA-EDB4747C7B5B}"/>
            </c:ext>
          </c:extLst>
        </c:ser>
        <c:ser>
          <c:idx val="11"/>
          <c:order val="5"/>
          <c:tx>
            <c:strRef>
              <c:f>Sheet1!$M$1</c:f>
              <c:strCache>
                <c:ptCount val="1"/>
                <c:pt idx="0">
                  <c:v>総合学科</c:v>
                </c:pt>
              </c:strCache>
            </c:strRef>
          </c:tx>
          <c:dLbls>
            <c:spPr>
              <a:noFill/>
              <a:ln>
                <a:noFill/>
              </a:ln>
              <a:effectLst/>
            </c:spPr>
            <c:txPr>
              <a:bodyPr/>
              <a:lstStyle/>
              <a:p>
                <a:pPr>
                  <a:defRPr sz="12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S45</c:v>
                </c:pt>
                <c:pt idx="1">
                  <c:v>S50</c:v>
                </c:pt>
                <c:pt idx="2">
                  <c:v>S55</c:v>
                </c:pt>
                <c:pt idx="3">
                  <c:v>S60</c:v>
                </c:pt>
                <c:pt idx="4">
                  <c:v>H2</c:v>
                </c:pt>
                <c:pt idx="5">
                  <c:v>H7</c:v>
                </c:pt>
                <c:pt idx="6">
                  <c:v>H12</c:v>
                </c:pt>
                <c:pt idx="7">
                  <c:v>H17</c:v>
                </c:pt>
                <c:pt idx="8">
                  <c:v>H22</c:v>
                </c:pt>
                <c:pt idx="9">
                  <c:v>H26</c:v>
                </c:pt>
                <c:pt idx="10">
                  <c:v>H30</c:v>
                </c:pt>
                <c:pt idx="11">
                  <c:v>R1</c:v>
                </c:pt>
              </c:strCache>
            </c:strRef>
          </c:cat>
          <c:val>
            <c:numRef>
              <c:f>Sheet1!$M$2:$M$13</c:f>
              <c:numCache>
                <c:formatCode>General</c:formatCode>
                <c:ptCount val="12"/>
                <c:pt idx="5">
                  <c:v>23</c:v>
                </c:pt>
                <c:pt idx="6">
                  <c:v>141</c:v>
                </c:pt>
                <c:pt idx="7">
                  <c:v>277</c:v>
                </c:pt>
                <c:pt idx="8">
                  <c:v>338</c:v>
                </c:pt>
                <c:pt idx="9">
                  <c:v>366</c:v>
                </c:pt>
                <c:pt idx="10">
                  <c:v>384</c:v>
                </c:pt>
                <c:pt idx="11">
                  <c:v>387</c:v>
                </c:pt>
              </c:numCache>
            </c:numRef>
          </c:val>
          <c:smooth val="0"/>
          <c:extLst>
            <c:ext xmlns:c16="http://schemas.microsoft.com/office/drawing/2014/chart" uri="{C3380CC4-5D6E-409C-BE32-E72D297353CC}">
              <c16:uniqueId val="{00000014-2CDD-4E53-8CDA-EDB4747C7B5B}"/>
            </c:ext>
          </c:extLst>
        </c:ser>
        <c:ser>
          <c:idx val="2"/>
          <c:order val="6"/>
          <c:tx>
            <c:strRef>
              <c:f>Sheet1!$D$1</c:f>
              <c:strCache>
                <c:ptCount val="1"/>
                <c:pt idx="0">
                  <c:v>農業</c:v>
                </c:pt>
              </c:strCache>
            </c:strRef>
          </c:tx>
          <c:dLbls>
            <c:spPr>
              <a:noFill/>
              <a:ln>
                <a:noFill/>
              </a:ln>
              <a:effectLst/>
            </c:spPr>
            <c:txPr>
              <a:bodyPr/>
              <a:lstStyle/>
              <a:p>
                <a:pPr>
                  <a:defRPr sz="1200"/>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S45</c:v>
                </c:pt>
                <c:pt idx="1">
                  <c:v>S50</c:v>
                </c:pt>
                <c:pt idx="2">
                  <c:v>S55</c:v>
                </c:pt>
                <c:pt idx="3">
                  <c:v>S60</c:v>
                </c:pt>
                <c:pt idx="4">
                  <c:v>H2</c:v>
                </c:pt>
                <c:pt idx="5">
                  <c:v>H7</c:v>
                </c:pt>
                <c:pt idx="6">
                  <c:v>H12</c:v>
                </c:pt>
                <c:pt idx="7">
                  <c:v>H17</c:v>
                </c:pt>
                <c:pt idx="8">
                  <c:v>H22</c:v>
                </c:pt>
                <c:pt idx="9">
                  <c:v>H26</c:v>
                </c:pt>
                <c:pt idx="10">
                  <c:v>H30</c:v>
                </c:pt>
                <c:pt idx="11">
                  <c:v>R1</c:v>
                </c:pt>
              </c:strCache>
            </c:strRef>
          </c:cat>
          <c:val>
            <c:numRef>
              <c:f>Sheet1!$D$2:$D$13</c:f>
              <c:numCache>
                <c:formatCode>General</c:formatCode>
                <c:ptCount val="12"/>
                <c:pt idx="0">
                  <c:v>679</c:v>
                </c:pt>
                <c:pt idx="1">
                  <c:v>581</c:v>
                </c:pt>
                <c:pt idx="2">
                  <c:v>492</c:v>
                </c:pt>
                <c:pt idx="3">
                  <c:v>460</c:v>
                </c:pt>
                <c:pt idx="4">
                  <c:v>434</c:v>
                </c:pt>
                <c:pt idx="5">
                  <c:v>411</c:v>
                </c:pt>
                <c:pt idx="6">
                  <c:v>382</c:v>
                </c:pt>
                <c:pt idx="7">
                  <c:v>358</c:v>
                </c:pt>
                <c:pt idx="8">
                  <c:v>332</c:v>
                </c:pt>
                <c:pt idx="9">
                  <c:v>320</c:v>
                </c:pt>
                <c:pt idx="10">
                  <c:v>312</c:v>
                </c:pt>
                <c:pt idx="11">
                  <c:v>312</c:v>
                </c:pt>
              </c:numCache>
            </c:numRef>
          </c:val>
          <c:smooth val="0"/>
          <c:extLst>
            <c:ext xmlns:c16="http://schemas.microsoft.com/office/drawing/2014/chart" uri="{C3380CC4-5D6E-409C-BE32-E72D297353CC}">
              <c16:uniqueId val="{00000002-2CDD-4E53-8CDA-EDB4747C7B5B}"/>
            </c:ext>
          </c:extLst>
        </c:ser>
        <c:ser>
          <c:idx val="6"/>
          <c:order val="7"/>
          <c:tx>
            <c:strRef>
              <c:f>Sheet1!$H$1</c:f>
              <c:strCache>
                <c:ptCount val="1"/>
                <c:pt idx="0">
                  <c:v>家庭</c:v>
                </c:pt>
              </c:strCache>
            </c:strRef>
          </c:tx>
          <c:dLbls>
            <c:dLbl>
              <c:idx val="5"/>
              <c:layout>
                <c:manualLayout>
                  <c:x val="-2.5729595830539308E-2"/>
                  <c:y val="2.824385004109901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2CDD-4E53-8CDA-EDB4747C7B5B}"/>
                </c:ext>
              </c:extLst>
            </c:dLbl>
            <c:dLbl>
              <c:idx val="7"/>
              <c:layout>
                <c:manualLayout>
                  <c:x val="-2.8801672712709898E-2"/>
                  <c:y val="5.686276627699803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2CDD-4E53-8CDA-EDB4747C7B5B}"/>
                </c:ext>
              </c:extLst>
            </c:dLbl>
            <c:dLbl>
              <c:idx val="8"/>
              <c:layout>
                <c:manualLayout>
                  <c:x val="-2.7323147419449682E-2"/>
                  <c:y val="4.053227624914139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2CDD-4E53-8CDA-EDB4747C7B5B}"/>
                </c:ext>
              </c:extLst>
            </c:dLbl>
            <c:spPr>
              <a:noFill/>
              <a:ln>
                <a:noFill/>
              </a:ln>
              <a:effectLst/>
            </c:spPr>
            <c:txPr>
              <a:bodyPr/>
              <a:lstStyle/>
              <a:p>
                <a:pPr>
                  <a:defRPr sz="1200"/>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S45</c:v>
                </c:pt>
                <c:pt idx="1">
                  <c:v>S50</c:v>
                </c:pt>
                <c:pt idx="2">
                  <c:v>S55</c:v>
                </c:pt>
                <c:pt idx="3">
                  <c:v>S60</c:v>
                </c:pt>
                <c:pt idx="4">
                  <c:v>H2</c:v>
                </c:pt>
                <c:pt idx="5">
                  <c:v>H7</c:v>
                </c:pt>
                <c:pt idx="6">
                  <c:v>H12</c:v>
                </c:pt>
                <c:pt idx="7">
                  <c:v>H17</c:v>
                </c:pt>
                <c:pt idx="8">
                  <c:v>H22</c:v>
                </c:pt>
                <c:pt idx="9">
                  <c:v>H26</c:v>
                </c:pt>
                <c:pt idx="10">
                  <c:v>H30</c:v>
                </c:pt>
                <c:pt idx="11">
                  <c:v>R1</c:v>
                </c:pt>
              </c:strCache>
            </c:strRef>
          </c:cat>
          <c:val>
            <c:numRef>
              <c:f>Sheet1!$H$2:$H$13</c:f>
              <c:numCache>
                <c:formatCode>General</c:formatCode>
                <c:ptCount val="12"/>
                <c:pt idx="0">
                  <c:v>955</c:v>
                </c:pt>
                <c:pt idx="1">
                  <c:v>856</c:v>
                </c:pt>
                <c:pt idx="2">
                  <c:v>768</c:v>
                </c:pt>
                <c:pt idx="3">
                  <c:v>698</c:v>
                </c:pt>
                <c:pt idx="4">
                  <c:v>634</c:v>
                </c:pt>
                <c:pt idx="5">
                  <c:v>536</c:v>
                </c:pt>
                <c:pt idx="6">
                  <c:v>430</c:v>
                </c:pt>
                <c:pt idx="7">
                  <c:v>372</c:v>
                </c:pt>
                <c:pt idx="8">
                  <c:v>319</c:v>
                </c:pt>
                <c:pt idx="9">
                  <c:v>277</c:v>
                </c:pt>
                <c:pt idx="10">
                  <c:v>274</c:v>
                </c:pt>
                <c:pt idx="11">
                  <c:v>275</c:v>
                </c:pt>
              </c:numCache>
            </c:numRef>
          </c:val>
          <c:smooth val="0"/>
          <c:extLst>
            <c:ext xmlns:c16="http://schemas.microsoft.com/office/drawing/2014/chart" uri="{C3380CC4-5D6E-409C-BE32-E72D297353CC}">
              <c16:uniqueId val="{0000000F-2CDD-4E53-8CDA-EDB4747C7B5B}"/>
            </c:ext>
          </c:extLst>
        </c:ser>
        <c:ser>
          <c:idx val="9"/>
          <c:order val="8"/>
          <c:tx>
            <c:strRef>
              <c:f>Sheet1!$K$1</c:f>
              <c:strCache>
                <c:ptCount val="1"/>
                <c:pt idx="0">
                  <c:v>福祉</c:v>
                </c:pt>
              </c:strCache>
            </c:strRef>
          </c:tx>
          <c:dLbls>
            <c:spPr>
              <a:noFill/>
              <a:ln>
                <a:noFill/>
              </a:ln>
              <a:effectLst/>
            </c:spPr>
            <c:txPr>
              <a:bodyPr wrap="square" lIns="38100" tIns="19050" rIns="38100" bIns="19050" anchor="ctr">
                <a:spAutoFit/>
              </a:bodyPr>
              <a:lstStyle/>
              <a:p>
                <a:pPr>
                  <a:defRPr sz="12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S45</c:v>
                </c:pt>
                <c:pt idx="1">
                  <c:v>S50</c:v>
                </c:pt>
                <c:pt idx="2">
                  <c:v>S55</c:v>
                </c:pt>
                <c:pt idx="3">
                  <c:v>S60</c:v>
                </c:pt>
                <c:pt idx="4">
                  <c:v>H2</c:v>
                </c:pt>
                <c:pt idx="5">
                  <c:v>H7</c:v>
                </c:pt>
                <c:pt idx="6">
                  <c:v>H12</c:v>
                </c:pt>
                <c:pt idx="7">
                  <c:v>H17</c:v>
                </c:pt>
                <c:pt idx="8">
                  <c:v>H22</c:v>
                </c:pt>
                <c:pt idx="9">
                  <c:v>H26</c:v>
                </c:pt>
                <c:pt idx="10">
                  <c:v>H30</c:v>
                </c:pt>
                <c:pt idx="11">
                  <c:v>R1</c:v>
                </c:pt>
              </c:strCache>
            </c:strRef>
          </c:cat>
          <c:val>
            <c:numRef>
              <c:f>Sheet1!$K$2:$K$13</c:f>
              <c:numCache>
                <c:formatCode>General</c:formatCode>
                <c:ptCount val="12"/>
                <c:pt idx="7">
                  <c:v>68</c:v>
                </c:pt>
                <c:pt idx="8">
                  <c:v>97</c:v>
                </c:pt>
                <c:pt idx="9">
                  <c:v>98</c:v>
                </c:pt>
                <c:pt idx="10">
                  <c:v>98</c:v>
                </c:pt>
                <c:pt idx="11">
                  <c:v>100</c:v>
                </c:pt>
              </c:numCache>
            </c:numRef>
          </c:val>
          <c:smooth val="0"/>
          <c:extLst>
            <c:ext xmlns:c16="http://schemas.microsoft.com/office/drawing/2014/chart" uri="{C3380CC4-5D6E-409C-BE32-E72D297353CC}">
              <c16:uniqueId val="{00000012-2CDD-4E53-8CDA-EDB4747C7B5B}"/>
            </c:ext>
          </c:extLst>
        </c:ser>
        <c:ser>
          <c:idx val="7"/>
          <c:order val="9"/>
          <c:tx>
            <c:strRef>
              <c:f>Sheet1!$I$1</c:f>
              <c:strCache>
                <c:ptCount val="1"/>
                <c:pt idx="0">
                  <c:v>看護</c:v>
                </c:pt>
              </c:strCache>
            </c:strRef>
          </c:tx>
          <c:dLbls>
            <c:spPr>
              <a:noFill/>
              <a:ln>
                <a:noFill/>
              </a:ln>
              <a:effectLst/>
            </c:spPr>
            <c:txPr>
              <a:bodyPr/>
              <a:lstStyle/>
              <a:p>
                <a:pPr>
                  <a:defRPr sz="12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S45</c:v>
                </c:pt>
                <c:pt idx="1">
                  <c:v>S50</c:v>
                </c:pt>
                <c:pt idx="2">
                  <c:v>S55</c:v>
                </c:pt>
                <c:pt idx="3">
                  <c:v>S60</c:v>
                </c:pt>
                <c:pt idx="4">
                  <c:v>H2</c:v>
                </c:pt>
                <c:pt idx="5">
                  <c:v>H7</c:v>
                </c:pt>
                <c:pt idx="6">
                  <c:v>H12</c:v>
                </c:pt>
                <c:pt idx="7">
                  <c:v>H17</c:v>
                </c:pt>
                <c:pt idx="8">
                  <c:v>H22</c:v>
                </c:pt>
                <c:pt idx="9">
                  <c:v>H26</c:v>
                </c:pt>
                <c:pt idx="10">
                  <c:v>H30</c:v>
                </c:pt>
                <c:pt idx="11">
                  <c:v>R1</c:v>
                </c:pt>
              </c:strCache>
            </c:strRef>
          </c:cat>
          <c:val>
            <c:numRef>
              <c:f>Sheet1!$I$2:$I$13</c:f>
              <c:numCache>
                <c:formatCode>General</c:formatCode>
                <c:ptCount val="12"/>
                <c:pt idx="9">
                  <c:v>96</c:v>
                </c:pt>
                <c:pt idx="10">
                  <c:v>97</c:v>
                </c:pt>
                <c:pt idx="11">
                  <c:v>96</c:v>
                </c:pt>
              </c:numCache>
            </c:numRef>
          </c:val>
          <c:smooth val="0"/>
          <c:extLst>
            <c:ext xmlns:c16="http://schemas.microsoft.com/office/drawing/2014/chart" uri="{C3380CC4-5D6E-409C-BE32-E72D297353CC}">
              <c16:uniqueId val="{00000010-2CDD-4E53-8CDA-EDB4747C7B5B}"/>
            </c:ext>
          </c:extLst>
        </c:ser>
        <c:ser>
          <c:idx val="5"/>
          <c:order val="10"/>
          <c:tx>
            <c:strRef>
              <c:f>Sheet1!$G$1</c:f>
              <c:strCache>
                <c:ptCount val="1"/>
                <c:pt idx="0">
                  <c:v>水産</c:v>
                </c:pt>
              </c:strCache>
            </c:strRef>
          </c:tx>
          <c:dLbls>
            <c:dLbl>
              <c:idx val="7"/>
              <c:layout>
                <c:manualLayout>
                  <c:x val="-2.9570505865205154E-3"/>
                  <c:y val="2.286268603899978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2CDD-4E53-8CDA-EDB4747C7B5B}"/>
                </c:ext>
              </c:extLst>
            </c:dLbl>
            <c:spPr>
              <a:noFill/>
              <a:ln>
                <a:noFill/>
              </a:ln>
              <a:effectLst/>
            </c:spPr>
            <c:txPr>
              <a:bodyPr/>
              <a:lstStyle/>
              <a:p>
                <a:pPr>
                  <a:defRPr sz="1200"/>
                </a:pPr>
                <a:endParaRPr lang="ja-JP"/>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S45</c:v>
                </c:pt>
                <c:pt idx="1">
                  <c:v>S50</c:v>
                </c:pt>
                <c:pt idx="2">
                  <c:v>S55</c:v>
                </c:pt>
                <c:pt idx="3">
                  <c:v>S60</c:v>
                </c:pt>
                <c:pt idx="4">
                  <c:v>H2</c:v>
                </c:pt>
                <c:pt idx="5">
                  <c:v>H7</c:v>
                </c:pt>
                <c:pt idx="6">
                  <c:v>H12</c:v>
                </c:pt>
                <c:pt idx="7">
                  <c:v>H17</c:v>
                </c:pt>
                <c:pt idx="8">
                  <c:v>H22</c:v>
                </c:pt>
                <c:pt idx="9">
                  <c:v>H26</c:v>
                </c:pt>
                <c:pt idx="10">
                  <c:v>H30</c:v>
                </c:pt>
                <c:pt idx="11">
                  <c:v>R1</c:v>
                </c:pt>
              </c:strCache>
            </c:strRef>
          </c:cat>
          <c:val>
            <c:numRef>
              <c:f>Sheet1!$G$2:$G$13</c:f>
              <c:numCache>
                <c:formatCode>General</c:formatCode>
                <c:ptCount val="12"/>
                <c:pt idx="0">
                  <c:v>56</c:v>
                </c:pt>
                <c:pt idx="1">
                  <c:v>53</c:v>
                </c:pt>
                <c:pt idx="2">
                  <c:v>52</c:v>
                </c:pt>
                <c:pt idx="3">
                  <c:v>53</c:v>
                </c:pt>
                <c:pt idx="4">
                  <c:v>52</c:v>
                </c:pt>
                <c:pt idx="5">
                  <c:v>52</c:v>
                </c:pt>
                <c:pt idx="6">
                  <c:v>48</c:v>
                </c:pt>
                <c:pt idx="7">
                  <c:v>46</c:v>
                </c:pt>
                <c:pt idx="8">
                  <c:v>44</c:v>
                </c:pt>
                <c:pt idx="9">
                  <c:v>42</c:v>
                </c:pt>
                <c:pt idx="10">
                  <c:v>41</c:v>
                </c:pt>
                <c:pt idx="11">
                  <c:v>41</c:v>
                </c:pt>
              </c:numCache>
            </c:numRef>
          </c:val>
          <c:smooth val="0"/>
          <c:extLst>
            <c:ext xmlns:c16="http://schemas.microsoft.com/office/drawing/2014/chart" uri="{C3380CC4-5D6E-409C-BE32-E72D297353CC}">
              <c16:uniqueId val="{0000000B-2CDD-4E53-8CDA-EDB4747C7B5B}"/>
            </c:ext>
          </c:extLst>
        </c:ser>
        <c:ser>
          <c:idx val="8"/>
          <c:order val="11"/>
          <c:tx>
            <c:strRef>
              <c:f>Sheet1!$J$1</c:f>
              <c:strCache>
                <c:ptCount val="1"/>
                <c:pt idx="0">
                  <c:v>情報</c:v>
                </c:pt>
              </c:strCache>
            </c:strRef>
          </c:tx>
          <c:dLbls>
            <c:spPr>
              <a:noFill/>
              <a:ln>
                <a:noFill/>
              </a:ln>
              <a:effectLst/>
            </c:spPr>
            <c:txPr>
              <a:bodyPr/>
              <a:lstStyle/>
              <a:p>
                <a:pPr>
                  <a:defRPr sz="12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S45</c:v>
                </c:pt>
                <c:pt idx="1">
                  <c:v>S50</c:v>
                </c:pt>
                <c:pt idx="2">
                  <c:v>S55</c:v>
                </c:pt>
                <c:pt idx="3">
                  <c:v>S60</c:v>
                </c:pt>
                <c:pt idx="4">
                  <c:v>H2</c:v>
                </c:pt>
                <c:pt idx="5">
                  <c:v>H7</c:v>
                </c:pt>
                <c:pt idx="6">
                  <c:v>H12</c:v>
                </c:pt>
                <c:pt idx="7">
                  <c:v>H17</c:v>
                </c:pt>
                <c:pt idx="8">
                  <c:v>H22</c:v>
                </c:pt>
                <c:pt idx="9">
                  <c:v>H26</c:v>
                </c:pt>
                <c:pt idx="10">
                  <c:v>H30</c:v>
                </c:pt>
                <c:pt idx="11">
                  <c:v>R1</c:v>
                </c:pt>
              </c:strCache>
            </c:strRef>
          </c:cat>
          <c:val>
            <c:numRef>
              <c:f>Sheet1!$J$2:$J$13</c:f>
              <c:numCache>
                <c:formatCode>General</c:formatCode>
                <c:ptCount val="12"/>
                <c:pt idx="7">
                  <c:v>22</c:v>
                </c:pt>
                <c:pt idx="8">
                  <c:v>24</c:v>
                </c:pt>
                <c:pt idx="9">
                  <c:v>29</c:v>
                </c:pt>
                <c:pt idx="10">
                  <c:v>26</c:v>
                </c:pt>
                <c:pt idx="11">
                  <c:v>25</c:v>
                </c:pt>
              </c:numCache>
            </c:numRef>
          </c:val>
          <c:smooth val="0"/>
          <c:extLst>
            <c:ext xmlns:c16="http://schemas.microsoft.com/office/drawing/2014/chart" uri="{C3380CC4-5D6E-409C-BE32-E72D297353CC}">
              <c16:uniqueId val="{00000011-2CDD-4E53-8CDA-EDB4747C7B5B}"/>
            </c:ext>
          </c:extLst>
        </c:ser>
        <c:dLbls>
          <c:showLegendKey val="0"/>
          <c:showVal val="1"/>
          <c:showCatName val="0"/>
          <c:showSerName val="0"/>
          <c:showPercent val="0"/>
          <c:showBubbleSize val="0"/>
        </c:dLbls>
        <c:marker val="1"/>
        <c:smooth val="0"/>
        <c:axId val="312804864"/>
        <c:axId val="312806400"/>
      </c:lineChart>
      <c:catAx>
        <c:axId val="312804864"/>
        <c:scaling>
          <c:orientation val="minMax"/>
        </c:scaling>
        <c:delete val="0"/>
        <c:axPos val="b"/>
        <c:numFmt formatCode="General" sourceLinked="0"/>
        <c:majorTickMark val="out"/>
        <c:minorTickMark val="none"/>
        <c:tickLblPos val="nextTo"/>
        <c:txPr>
          <a:bodyPr/>
          <a:lstStyle/>
          <a:p>
            <a:pPr>
              <a:defRPr sz="1200"/>
            </a:pPr>
            <a:endParaRPr lang="ja-JP"/>
          </a:p>
        </c:txPr>
        <c:crossAx val="312806400"/>
        <c:crosses val="autoZero"/>
        <c:auto val="1"/>
        <c:lblAlgn val="ctr"/>
        <c:lblOffset val="50"/>
        <c:tickLblSkip val="1"/>
        <c:noMultiLvlLbl val="0"/>
      </c:catAx>
      <c:valAx>
        <c:axId val="312806400"/>
        <c:scaling>
          <c:orientation val="minMax"/>
          <c:max val="1300"/>
        </c:scaling>
        <c:delete val="0"/>
        <c:axPos val="l"/>
        <c:majorGridlines>
          <c:spPr>
            <a:ln>
              <a:solidFill>
                <a:schemeClr val="bg1">
                  <a:lumMod val="75000"/>
                </a:schemeClr>
              </a:solidFill>
              <a:prstDash val="dash"/>
            </a:ln>
          </c:spPr>
        </c:majorGridlines>
        <c:numFmt formatCode="#,##0_);[Red]\(#,##0\)" sourceLinked="0"/>
        <c:majorTickMark val="out"/>
        <c:minorTickMark val="none"/>
        <c:tickLblPos val="nextTo"/>
        <c:txPr>
          <a:bodyPr/>
          <a:lstStyle/>
          <a:p>
            <a:pPr>
              <a:defRPr sz="1200"/>
            </a:pPr>
            <a:endParaRPr lang="ja-JP"/>
          </a:p>
        </c:txPr>
        <c:crossAx val="312804864"/>
        <c:crosses val="autoZero"/>
        <c:crossBetween val="between"/>
        <c:majorUnit val="100"/>
      </c:valAx>
    </c:plotArea>
    <c:legend>
      <c:legendPos val="r"/>
      <c:layout>
        <c:manualLayout>
          <c:xMode val="edge"/>
          <c:yMode val="edge"/>
          <c:x val="0.88858910288427839"/>
          <c:y val="1.3570554461333135E-2"/>
          <c:w val="0.1038777079711897"/>
          <c:h val="0.8347333532973642"/>
        </c:manualLayout>
      </c:layout>
      <c:overlay val="0"/>
      <c:spPr>
        <a:ln>
          <a:solidFill>
            <a:schemeClr val="bg1">
              <a:lumMod val="65000"/>
            </a:schemeClr>
          </a:solidFill>
        </a:ln>
      </c:spPr>
      <c:txPr>
        <a:bodyPr/>
        <a:lstStyle/>
        <a:p>
          <a:pPr>
            <a:defRPr sz="1200"/>
          </a:pPr>
          <a:endParaRPr lang="ja-JP"/>
        </a:p>
      </c:txPr>
    </c:legend>
    <c:plotVisOnly val="1"/>
    <c:dispBlanksAs val="gap"/>
    <c:showDLblsOverMax val="0"/>
  </c:chart>
  <c:txPr>
    <a:bodyPr/>
    <a:lstStyle/>
    <a:p>
      <a:pPr>
        <a:defRPr sz="1800"/>
      </a:pPr>
      <a:endParaRPr lang="ja-JP"/>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0009522751440376"/>
          <c:y val="3.4108027544962047E-2"/>
          <c:w val="0.31376356080555723"/>
          <c:h val="0.8867150354292086"/>
        </c:manualLayout>
      </c:layout>
      <c:barChart>
        <c:barDir val="col"/>
        <c:grouping val="percentStacked"/>
        <c:varyColors val="0"/>
        <c:ser>
          <c:idx val="0"/>
          <c:order val="0"/>
          <c:tx>
            <c:strRef>
              <c:f>Sheet1!$B$1</c:f>
              <c:strCache>
                <c:ptCount val="1"/>
                <c:pt idx="0">
                  <c:v>全日制</c:v>
                </c:pt>
              </c:strCache>
            </c:strRef>
          </c:tx>
          <c:invertIfNegative val="0"/>
          <c:dLbls>
            <c:spPr>
              <a:noFill/>
              <a:ln>
                <a:noFill/>
              </a:ln>
              <a:effectLst/>
            </c:spPr>
            <c:txPr>
              <a:bodyPr/>
              <a:lstStyle/>
              <a:p>
                <a:pPr>
                  <a:defRPr sz="1200"/>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課程別</c:v>
                </c:pt>
              </c:strCache>
            </c:strRef>
          </c:cat>
          <c:val>
            <c:numRef>
              <c:f>Sheet1!$B$2</c:f>
              <c:numCache>
                <c:formatCode>0.0%</c:formatCode>
                <c:ptCount val="1"/>
                <c:pt idx="0">
                  <c:v>0.9561026561970295</c:v>
                </c:pt>
              </c:numCache>
            </c:numRef>
          </c:val>
          <c:extLst>
            <c:ext xmlns:c16="http://schemas.microsoft.com/office/drawing/2014/chart" uri="{C3380CC4-5D6E-409C-BE32-E72D297353CC}">
              <c16:uniqueId val="{00000000-CD5B-434E-B081-CDAE6E11A576}"/>
            </c:ext>
          </c:extLst>
        </c:ser>
        <c:ser>
          <c:idx val="1"/>
          <c:order val="1"/>
          <c:tx>
            <c:strRef>
              <c:f>Sheet1!$C$1</c:f>
              <c:strCache>
                <c:ptCount val="1"/>
                <c:pt idx="0">
                  <c:v>ｸﾘｴｲﾃｨﾌﾞｽｸｰﾙ</c:v>
                </c:pt>
              </c:strCache>
            </c:strRef>
          </c:tx>
          <c:invertIfNegative val="0"/>
          <c:dLbls>
            <c:dLbl>
              <c:idx val="0"/>
              <c:layout>
                <c:manualLayout>
                  <c:x val="0.17138438213612747"/>
                  <c:y val="6.188396221082664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D5B-434E-B081-CDAE6E11A576}"/>
                </c:ext>
              </c:extLst>
            </c:dLbl>
            <c:spPr>
              <a:noFill/>
              <a:ln>
                <a:noFill/>
              </a:ln>
              <a:effectLst/>
            </c:spPr>
            <c:txPr>
              <a:bodyPr/>
              <a:lstStyle/>
              <a:p>
                <a:pPr>
                  <a:defRPr sz="1200"/>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課程別</c:v>
                </c:pt>
              </c:strCache>
            </c:strRef>
          </c:cat>
          <c:val>
            <c:numRef>
              <c:f>Sheet1!$C$2</c:f>
              <c:numCache>
                <c:formatCode>0.0%</c:formatCode>
                <c:ptCount val="1"/>
                <c:pt idx="0">
                  <c:v>1.2149421390678114E-2</c:v>
                </c:pt>
              </c:numCache>
            </c:numRef>
          </c:val>
          <c:extLst>
            <c:ext xmlns:c16="http://schemas.microsoft.com/office/drawing/2014/chart" uri="{C3380CC4-5D6E-409C-BE32-E72D297353CC}">
              <c16:uniqueId val="{00000002-CD5B-434E-B081-CDAE6E11A576}"/>
            </c:ext>
          </c:extLst>
        </c:ser>
        <c:ser>
          <c:idx val="2"/>
          <c:order val="2"/>
          <c:tx>
            <c:strRef>
              <c:f>Sheet1!$D$1</c:f>
              <c:strCache>
                <c:ptCount val="1"/>
                <c:pt idx="0">
                  <c:v>定時制</c:v>
                </c:pt>
              </c:strCache>
            </c:strRef>
          </c:tx>
          <c:invertIfNegative val="0"/>
          <c:dLbls>
            <c:dLbl>
              <c:idx val="0"/>
              <c:layout>
                <c:manualLayout>
                  <c:x val="0.17138438213612747"/>
                  <c:y val="-2.7743564891257225E-3"/>
                </c:manualLayout>
              </c:layout>
              <c:tx>
                <c:rich>
                  <a:bodyPr/>
                  <a:lstStyle/>
                  <a:p>
                    <a:r>
                      <a:rPr lang="en-US" altLang="ja-JP" dirty="0"/>
                      <a:t>1</a:t>
                    </a:r>
                    <a:r>
                      <a:rPr lang="en-US" altLang="en-US" dirty="0"/>
                      <a:t>.5%</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D5B-434E-B081-CDAE6E11A576}"/>
                </c:ext>
              </c:extLst>
            </c:dLbl>
            <c:spPr>
              <a:noFill/>
              <a:ln>
                <a:noFill/>
              </a:ln>
              <a:effectLst/>
            </c:spPr>
            <c:txPr>
              <a:bodyPr/>
              <a:lstStyle/>
              <a:p>
                <a:pPr>
                  <a:defRPr sz="1200"/>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課程別</c:v>
                </c:pt>
              </c:strCache>
            </c:strRef>
          </c:cat>
          <c:val>
            <c:numRef>
              <c:f>Sheet1!$D$2</c:f>
              <c:numCache>
                <c:formatCode>0.0%</c:formatCode>
                <c:ptCount val="1"/>
                <c:pt idx="0">
                  <c:v>1.3762014275112011E-2</c:v>
                </c:pt>
              </c:numCache>
            </c:numRef>
          </c:val>
          <c:extLst>
            <c:ext xmlns:c16="http://schemas.microsoft.com/office/drawing/2014/chart" uri="{C3380CC4-5D6E-409C-BE32-E72D297353CC}">
              <c16:uniqueId val="{00000004-CD5B-434E-B081-CDAE6E11A576}"/>
            </c:ext>
          </c:extLst>
        </c:ser>
        <c:ser>
          <c:idx val="3"/>
          <c:order val="3"/>
          <c:tx>
            <c:strRef>
              <c:f>Sheet1!$E$1</c:f>
              <c:strCache>
                <c:ptCount val="1"/>
                <c:pt idx="0">
                  <c:v>通信制</c:v>
                </c:pt>
              </c:strCache>
            </c:strRef>
          </c:tx>
          <c:invertIfNegative val="0"/>
          <c:dLbls>
            <c:dLbl>
              <c:idx val="0"/>
              <c:layout>
                <c:manualLayout>
                  <c:x val="0.17138438213612747"/>
                  <c:y val="-1.82450992035368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D5B-434E-B081-CDAE6E11A576}"/>
                </c:ext>
              </c:extLst>
            </c:dLbl>
            <c:spPr>
              <a:noFill/>
              <a:ln>
                <a:noFill/>
              </a:ln>
              <a:effectLst/>
            </c:spPr>
            <c:txPr>
              <a:bodyPr/>
              <a:lstStyle/>
              <a:p>
                <a:pPr>
                  <a:defRPr sz="1200"/>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課程別</c:v>
                </c:pt>
              </c:strCache>
            </c:strRef>
          </c:cat>
          <c:val>
            <c:numRef>
              <c:f>Sheet1!$E$2</c:f>
              <c:numCache>
                <c:formatCode>0.0%</c:formatCode>
                <c:ptCount val="1"/>
                <c:pt idx="0">
                  <c:v>1.7985908137180345E-2</c:v>
                </c:pt>
              </c:numCache>
            </c:numRef>
          </c:val>
          <c:extLst>
            <c:ext xmlns:c16="http://schemas.microsoft.com/office/drawing/2014/chart" uri="{C3380CC4-5D6E-409C-BE32-E72D297353CC}">
              <c16:uniqueId val="{00000006-CD5B-434E-B081-CDAE6E11A576}"/>
            </c:ext>
          </c:extLst>
        </c:ser>
        <c:dLbls>
          <c:showLegendKey val="0"/>
          <c:showVal val="1"/>
          <c:showCatName val="0"/>
          <c:showSerName val="0"/>
          <c:showPercent val="0"/>
          <c:showBubbleSize val="0"/>
        </c:dLbls>
        <c:gapWidth val="150"/>
        <c:overlap val="100"/>
        <c:axId val="312654848"/>
        <c:axId val="312677120"/>
      </c:barChart>
      <c:catAx>
        <c:axId val="312654848"/>
        <c:scaling>
          <c:orientation val="minMax"/>
        </c:scaling>
        <c:delete val="0"/>
        <c:axPos val="b"/>
        <c:numFmt formatCode="General" sourceLinked="1"/>
        <c:majorTickMark val="out"/>
        <c:minorTickMark val="none"/>
        <c:tickLblPos val="nextTo"/>
        <c:txPr>
          <a:bodyPr/>
          <a:lstStyle/>
          <a:p>
            <a:pPr>
              <a:defRPr sz="1050">
                <a:latin typeface="+mn-ea"/>
                <a:ea typeface="+mn-ea"/>
              </a:defRPr>
            </a:pPr>
            <a:endParaRPr lang="ja-JP"/>
          </a:p>
        </c:txPr>
        <c:crossAx val="312677120"/>
        <c:crosses val="autoZero"/>
        <c:auto val="1"/>
        <c:lblAlgn val="ctr"/>
        <c:lblOffset val="100"/>
        <c:noMultiLvlLbl val="0"/>
      </c:catAx>
      <c:valAx>
        <c:axId val="312677120"/>
        <c:scaling>
          <c:orientation val="minMax"/>
          <c:min val="0"/>
        </c:scaling>
        <c:delete val="0"/>
        <c:axPos val="l"/>
        <c:majorGridlines>
          <c:spPr>
            <a:ln>
              <a:prstDash val="dash"/>
            </a:ln>
          </c:spPr>
        </c:majorGridlines>
        <c:numFmt formatCode="0%" sourceLinked="1"/>
        <c:majorTickMark val="out"/>
        <c:minorTickMark val="none"/>
        <c:tickLblPos val="nextTo"/>
        <c:txPr>
          <a:bodyPr/>
          <a:lstStyle/>
          <a:p>
            <a:pPr>
              <a:defRPr sz="1200"/>
            </a:pPr>
            <a:endParaRPr lang="ja-JP"/>
          </a:p>
        </c:txPr>
        <c:crossAx val="312654848"/>
        <c:crosses val="autoZero"/>
        <c:crossBetween val="between"/>
      </c:valAx>
    </c:plotArea>
    <c:legend>
      <c:legendPos val="r"/>
      <c:layout>
        <c:manualLayout>
          <c:xMode val="edge"/>
          <c:yMode val="edge"/>
          <c:x val="0.53325418797310808"/>
          <c:y val="0.20418939937604541"/>
          <c:w val="0.31857533847590508"/>
          <c:h val="0.31795174523654723"/>
        </c:manualLayout>
      </c:layout>
      <c:overlay val="0"/>
      <c:spPr>
        <a:ln>
          <a:solidFill>
            <a:schemeClr val="bg1">
              <a:lumMod val="65000"/>
            </a:schemeClr>
          </a:solidFill>
        </a:ln>
      </c:spPr>
      <c:txPr>
        <a:bodyPr/>
        <a:lstStyle/>
        <a:p>
          <a:pPr>
            <a:defRPr sz="1050"/>
          </a:pPr>
          <a:endParaRPr lang="ja-JP"/>
        </a:p>
      </c:txPr>
    </c:legend>
    <c:plotVisOnly val="1"/>
    <c:dispBlanksAs val="gap"/>
    <c:showDLblsOverMax val="0"/>
  </c:chart>
  <c:txPr>
    <a:bodyPr/>
    <a:lstStyle/>
    <a:p>
      <a:pPr>
        <a:defRPr sz="1800"/>
      </a:pPr>
      <a:endParaRPr lang="ja-JP"/>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0626944228419063E-2"/>
          <c:y val="2.7451921310256432E-2"/>
          <c:w val="0.45139255360515496"/>
          <c:h val="0.90562375304511189"/>
        </c:manualLayout>
      </c:layout>
      <c:barChart>
        <c:barDir val="col"/>
        <c:grouping val="percentStacked"/>
        <c:varyColors val="0"/>
        <c:ser>
          <c:idx val="0"/>
          <c:order val="0"/>
          <c:tx>
            <c:strRef>
              <c:f>Sheet1!$B$1</c:f>
              <c:strCache>
                <c:ptCount val="1"/>
                <c:pt idx="0">
                  <c:v>普通</c:v>
                </c:pt>
              </c:strCache>
            </c:strRef>
          </c:tx>
          <c:spPr>
            <a:solidFill>
              <a:schemeClr val="accent1"/>
            </a:solidFill>
          </c:spPr>
          <c:invertIfNegative val="0"/>
          <c:dLbls>
            <c:dLbl>
              <c:idx val="0"/>
              <c:layout>
                <c:manualLayout>
                  <c:x val="0.18286760490125323"/>
                  <c:y val="-2.5936152136976508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C9D-4897-9981-53B975F6C976}"/>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学科別（全日制）</c:v>
                </c:pt>
              </c:strCache>
            </c:strRef>
          </c:cat>
          <c:val>
            <c:numRef>
              <c:f>Sheet1!$B$2</c:f>
              <c:numCache>
                <c:formatCode>0.0%</c:formatCode>
                <c:ptCount val="1"/>
                <c:pt idx="0">
                  <c:v>0.6313176808816483</c:v>
                </c:pt>
              </c:numCache>
            </c:numRef>
          </c:val>
          <c:extLst>
            <c:ext xmlns:c16="http://schemas.microsoft.com/office/drawing/2014/chart" uri="{C3380CC4-5D6E-409C-BE32-E72D297353CC}">
              <c16:uniqueId val="{00000001-CC9D-4897-9981-53B975F6C976}"/>
            </c:ext>
          </c:extLst>
        </c:ser>
        <c:ser>
          <c:idx val="1"/>
          <c:order val="1"/>
          <c:tx>
            <c:strRef>
              <c:f>Sheet1!$C$1</c:f>
              <c:strCache>
                <c:ptCount val="1"/>
                <c:pt idx="0">
                  <c:v>農業</c:v>
                </c:pt>
              </c:strCache>
            </c:strRef>
          </c:tx>
          <c:invertIfNegative val="0"/>
          <c:dLbls>
            <c:dLbl>
              <c:idx val="0"/>
              <c:layout>
                <c:manualLayout>
                  <c:x val="0.1994919326195489"/>
                  <c:y val="4.149784341916084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C9D-4897-9981-53B975F6C976}"/>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学科別（全日制）</c:v>
                </c:pt>
              </c:strCache>
            </c:strRef>
          </c:cat>
          <c:val>
            <c:numRef>
              <c:f>Sheet1!$C$2</c:f>
              <c:numCache>
                <c:formatCode>0.0%</c:formatCode>
                <c:ptCount val="1"/>
                <c:pt idx="0">
                  <c:v>1.1049353138476282E-2</c:v>
                </c:pt>
              </c:numCache>
            </c:numRef>
          </c:val>
          <c:extLst>
            <c:ext xmlns:c16="http://schemas.microsoft.com/office/drawing/2014/chart" uri="{C3380CC4-5D6E-409C-BE32-E72D297353CC}">
              <c16:uniqueId val="{00000003-CC9D-4897-9981-53B975F6C976}"/>
            </c:ext>
          </c:extLst>
        </c:ser>
        <c:ser>
          <c:idx val="2"/>
          <c:order val="2"/>
          <c:tx>
            <c:strRef>
              <c:f>Sheet1!$D$1</c:f>
              <c:strCache>
                <c:ptCount val="1"/>
                <c:pt idx="0">
                  <c:v>工業</c:v>
                </c:pt>
              </c:strCache>
            </c:strRef>
          </c:tx>
          <c:invertIfNegative val="0"/>
          <c:dLbls>
            <c:dLbl>
              <c:idx val="0"/>
              <c:layout>
                <c:manualLayout>
                  <c:x val="0.1994919326195489"/>
                  <c:y val="4.409145863285845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C9D-4897-9981-53B975F6C976}"/>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学科別（全日制）</c:v>
                </c:pt>
              </c:strCache>
            </c:strRef>
          </c:cat>
          <c:val>
            <c:numRef>
              <c:f>Sheet1!$D$2</c:f>
              <c:numCache>
                <c:formatCode>0.0%</c:formatCode>
                <c:ptCount val="1"/>
                <c:pt idx="0">
                  <c:v>5.7901293723047434E-2</c:v>
                </c:pt>
              </c:numCache>
            </c:numRef>
          </c:val>
          <c:extLst>
            <c:ext xmlns:c16="http://schemas.microsoft.com/office/drawing/2014/chart" uri="{C3380CC4-5D6E-409C-BE32-E72D297353CC}">
              <c16:uniqueId val="{00000005-CC9D-4897-9981-53B975F6C976}"/>
            </c:ext>
          </c:extLst>
        </c:ser>
        <c:ser>
          <c:idx val="3"/>
          <c:order val="3"/>
          <c:tx>
            <c:strRef>
              <c:f>Sheet1!$E$1</c:f>
              <c:strCache>
                <c:ptCount val="1"/>
                <c:pt idx="0">
                  <c:v>国際教養</c:v>
                </c:pt>
              </c:strCache>
            </c:strRef>
          </c:tx>
          <c:invertIfNegative val="0"/>
          <c:dLbls>
            <c:dLbl>
              <c:idx val="0"/>
              <c:layout>
                <c:manualLayout>
                  <c:x val="0.1994919326195489"/>
                  <c:y val="5.446591948764867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C9D-4897-9981-53B975F6C976}"/>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学科別（全日制）</c:v>
                </c:pt>
              </c:strCache>
            </c:strRef>
          </c:cat>
          <c:val>
            <c:numRef>
              <c:f>Sheet1!$E$2</c:f>
              <c:numCache>
                <c:formatCode>0.0%</c:formatCode>
                <c:ptCount val="1"/>
                <c:pt idx="0">
                  <c:v>1.1001437470052708E-2</c:v>
                </c:pt>
              </c:numCache>
            </c:numRef>
          </c:val>
          <c:extLst>
            <c:ext xmlns:c16="http://schemas.microsoft.com/office/drawing/2014/chart" uri="{C3380CC4-5D6E-409C-BE32-E72D297353CC}">
              <c16:uniqueId val="{00000007-CC9D-4897-9981-53B975F6C976}"/>
            </c:ext>
          </c:extLst>
        </c:ser>
        <c:ser>
          <c:idx val="4"/>
          <c:order val="4"/>
          <c:tx>
            <c:strRef>
              <c:f>Sheet1!$F$1</c:f>
              <c:strCache>
                <c:ptCount val="1"/>
                <c:pt idx="0">
                  <c:v>国際文化</c:v>
                </c:pt>
              </c:strCache>
            </c:strRef>
          </c:tx>
          <c:invertIfNegative val="0"/>
          <c:dLbls>
            <c:dLbl>
              <c:idx val="0"/>
              <c:layout>
                <c:manualLayout>
                  <c:x val="0.1994919326195489"/>
                  <c:y val="3.89042282054633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C9D-4897-9981-53B975F6C976}"/>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学科別（全日制）</c:v>
                </c:pt>
              </c:strCache>
            </c:strRef>
          </c:cat>
          <c:val>
            <c:numRef>
              <c:f>Sheet1!$F$2</c:f>
              <c:numCache>
                <c:formatCode>0.0%</c:formatCode>
                <c:ptCount val="1"/>
                <c:pt idx="0">
                  <c:v>1.3780546238620029E-2</c:v>
                </c:pt>
              </c:numCache>
            </c:numRef>
          </c:val>
          <c:extLst>
            <c:ext xmlns:c16="http://schemas.microsoft.com/office/drawing/2014/chart" uri="{C3380CC4-5D6E-409C-BE32-E72D297353CC}">
              <c16:uniqueId val="{00000009-CC9D-4897-9981-53B975F6C976}"/>
            </c:ext>
          </c:extLst>
        </c:ser>
        <c:ser>
          <c:idx val="5"/>
          <c:order val="5"/>
          <c:tx>
            <c:strRef>
              <c:f>Sheet1!$G$1</c:f>
              <c:strCache>
                <c:ptCount val="1"/>
                <c:pt idx="0">
                  <c:v>ｸﾞﾛｰﾊﾞﾙ</c:v>
                </c:pt>
              </c:strCache>
            </c:strRef>
          </c:tx>
          <c:invertIfNegative val="0"/>
          <c:dLbls>
            <c:dLbl>
              <c:idx val="0"/>
              <c:layout>
                <c:manualLayout>
                  <c:x val="0.1994919326195489"/>
                  <c:y val="2.334253692327800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CC9D-4897-9981-53B975F6C976}"/>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学科別（全日制）</c:v>
                </c:pt>
              </c:strCache>
            </c:strRef>
          </c:cat>
          <c:val>
            <c:numRef>
              <c:f>Sheet1!$G$2</c:f>
              <c:numCache>
                <c:formatCode>0.0%</c:formatCode>
                <c:ptCount val="1"/>
                <c:pt idx="0">
                  <c:v>4.5615716339242936E-3</c:v>
                </c:pt>
              </c:numCache>
            </c:numRef>
          </c:val>
          <c:extLst>
            <c:ext xmlns:c16="http://schemas.microsoft.com/office/drawing/2014/chart" uri="{C3380CC4-5D6E-409C-BE32-E72D297353CC}">
              <c16:uniqueId val="{0000000B-CC9D-4897-9981-53B975F6C976}"/>
            </c:ext>
          </c:extLst>
        </c:ser>
        <c:ser>
          <c:idx val="6"/>
          <c:order val="6"/>
          <c:tx>
            <c:strRef>
              <c:f>Sheet1!$H$1</c:f>
              <c:strCache>
                <c:ptCount val="1"/>
                <c:pt idx="0">
                  <c:v>体育</c:v>
                </c:pt>
              </c:strCache>
            </c:strRef>
          </c:tx>
          <c:invertIfNegative val="0"/>
          <c:dLbls>
            <c:dLbl>
              <c:idx val="0"/>
              <c:layout>
                <c:manualLayout>
                  <c:x val="0.19949193261954898"/>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CC9D-4897-9981-53B975F6C976}"/>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学科別（全日制）</c:v>
                </c:pt>
              </c:strCache>
            </c:strRef>
          </c:cat>
          <c:val>
            <c:numRef>
              <c:f>Sheet1!$H$2</c:f>
              <c:numCache>
                <c:formatCode>0.0%</c:formatCode>
                <c:ptCount val="1"/>
                <c:pt idx="0">
                  <c:v>4.4082414949688552E-3</c:v>
                </c:pt>
              </c:numCache>
            </c:numRef>
          </c:val>
          <c:extLst>
            <c:ext xmlns:c16="http://schemas.microsoft.com/office/drawing/2014/chart" uri="{C3380CC4-5D6E-409C-BE32-E72D297353CC}">
              <c16:uniqueId val="{0000000D-CC9D-4897-9981-53B975F6C976}"/>
            </c:ext>
          </c:extLst>
        </c:ser>
        <c:ser>
          <c:idx val="7"/>
          <c:order val="7"/>
          <c:tx>
            <c:strRef>
              <c:f>Sheet1!$I$1</c:f>
              <c:strCache>
                <c:ptCount val="1"/>
                <c:pt idx="0">
                  <c:v>総合科学</c:v>
                </c:pt>
              </c:strCache>
            </c:strRef>
          </c:tx>
          <c:invertIfNegative val="0"/>
          <c:dLbls>
            <c:dLbl>
              <c:idx val="0"/>
              <c:layout>
                <c:manualLayout>
                  <c:x val="0.19949193261954898"/>
                  <c:y val="-1.556169128218535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CC9D-4897-9981-53B975F6C976}"/>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学科別（全日制）</c:v>
                </c:pt>
              </c:strCache>
            </c:strRef>
          </c:cat>
          <c:val>
            <c:numRef>
              <c:f>Sheet1!$I$2</c:f>
              <c:numCache>
                <c:formatCode>0.0%</c:formatCode>
                <c:ptCount val="1"/>
                <c:pt idx="0">
                  <c:v>1.0608528988979396E-2</c:v>
                </c:pt>
              </c:numCache>
            </c:numRef>
          </c:val>
          <c:extLst>
            <c:ext xmlns:c16="http://schemas.microsoft.com/office/drawing/2014/chart" uri="{C3380CC4-5D6E-409C-BE32-E72D297353CC}">
              <c16:uniqueId val="{0000000F-CC9D-4897-9981-53B975F6C976}"/>
            </c:ext>
          </c:extLst>
        </c:ser>
        <c:ser>
          <c:idx val="8"/>
          <c:order val="8"/>
          <c:tx>
            <c:strRef>
              <c:f>Sheet1!$J$1</c:f>
              <c:strCache>
                <c:ptCount val="1"/>
                <c:pt idx="0">
                  <c:v>文理学</c:v>
                </c:pt>
              </c:strCache>
            </c:strRef>
          </c:tx>
          <c:invertIfNegative val="0"/>
          <c:dLbls>
            <c:dLbl>
              <c:idx val="0"/>
              <c:layout>
                <c:manualLayout>
                  <c:x val="0.19949193261954898"/>
                  <c:y val="5.1872304273950882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CC9D-4897-9981-53B975F6C976}"/>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学科別（全日制）</c:v>
                </c:pt>
              </c:strCache>
            </c:strRef>
          </c:cat>
          <c:val>
            <c:numRef>
              <c:f>Sheet1!$J$2</c:f>
              <c:numCache>
                <c:formatCode>0.0%</c:formatCode>
                <c:ptCount val="1"/>
                <c:pt idx="0">
                  <c:v>9.9568758984187836E-2</c:v>
                </c:pt>
              </c:numCache>
            </c:numRef>
          </c:val>
          <c:extLst>
            <c:ext xmlns:c16="http://schemas.microsoft.com/office/drawing/2014/chart" uri="{C3380CC4-5D6E-409C-BE32-E72D297353CC}">
              <c16:uniqueId val="{00000011-CC9D-4897-9981-53B975F6C976}"/>
            </c:ext>
          </c:extLst>
        </c:ser>
        <c:ser>
          <c:idx val="9"/>
          <c:order val="9"/>
          <c:tx>
            <c:strRef>
              <c:f>Sheet1!$K$1</c:f>
              <c:strCache>
                <c:ptCount val="1"/>
                <c:pt idx="0">
                  <c:v>芸能文化</c:v>
                </c:pt>
              </c:strCache>
            </c:strRef>
          </c:tx>
          <c:invertIfNegative val="0"/>
          <c:dLbls>
            <c:dLbl>
              <c:idx val="0"/>
              <c:layout>
                <c:manualLayout>
                  <c:x val="0.19949193261954898"/>
                  <c:y val="1.29680760684877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CC9D-4897-9981-53B975F6C976}"/>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学科別（全日制）</c:v>
                </c:pt>
              </c:strCache>
            </c:strRef>
          </c:cat>
          <c:val>
            <c:numRef>
              <c:f>Sheet1!$K$2</c:f>
              <c:numCache>
                <c:formatCode>0.0%</c:formatCode>
                <c:ptCount val="1"/>
                <c:pt idx="0">
                  <c:v>1.0541447053186391E-3</c:v>
                </c:pt>
              </c:numCache>
            </c:numRef>
          </c:val>
          <c:extLst>
            <c:ext xmlns:c16="http://schemas.microsoft.com/office/drawing/2014/chart" uri="{C3380CC4-5D6E-409C-BE32-E72D297353CC}">
              <c16:uniqueId val="{00000013-CC9D-4897-9981-53B975F6C976}"/>
            </c:ext>
          </c:extLst>
        </c:ser>
        <c:ser>
          <c:idx val="10"/>
          <c:order val="10"/>
          <c:tx>
            <c:strRef>
              <c:f>Sheet1!$L$1</c:f>
              <c:strCache>
                <c:ptCount val="1"/>
                <c:pt idx="0">
                  <c:v>音楽</c:v>
                </c:pt>
              </c:strCache>
            </c:strRef>
          </c:tx>
          <c:invertIfNegative val="0"/>
          <c:dLbls>
            <c:dLbl>
              <c:idx val="0"/>
              <c:layout>
                <c:manualLayout>
                  <c:x val="0.19949193261954898"/>
                  <c:y val="-1.556169128218535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CC9D-4897-9981-53B975F6C976}"/>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学科別（全日制）</c:v>
                </c:pt>
              </c:strCache>
            </c:strRef>
          </c:cat>
          <c:val>
            <c:numRef>
              <c:f>Sheet1!$L$2</c:f>
              <c:numCache>
                <c:formatCode>0.0%</c:formatCode>
                <c:ptCount val="1"/>
                <c:pt idx="0">
                  <c:v>1.1212266411116435E-3</c:v>
                </c:pt>
              </c:numCache>
            </c:numRef>
          </c:val>
          <c:extLst>
            <c:ext xmlns:c16="http://schemas.microsoft.com/office/drawing/2014/chart" uri="{C3380CC4-5D6E-409C-BE32-E72D297353CC}">
              <c16:uniqueId val="{00000015-CC9D-4897-9981-53B975F6C976}"/>
            </c:ext>
          </c:extLst>
        </c:ser>
        <c:ser>
          <c:idx val="11"/>
          <c:order val="11"/>
          <c:tx>
            <c:strRef>
              <c:f>Sheet1!$M$1</c:f>
              <c:strCache>
                <c:ptCount val="1"/>
                <c:pt idx="0">
                  <c:v>総合造形</c:v>
                </c:pt>
              </c:strCache>
            </c:strRef>
          </c:tx>
          <c:invertIfNegative val="0"/>
          <c:dLbls>
            <c:dLbl>
              <c:idx val="0"/>
              <c:layout>
                <c:manualLayout>
                  <c:x val="0.19949193261954898"/>
                  <c:y val="-5.705953470134622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E40-48BA-8F48-A83FDA352FB0}"/>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学科別（全日制）</c:v>
                </c:pt>
              </c:strCache>
            </c:strRef>
          </c:cat>
          <c:val>
            <c:numRef>
              <c:f>Sheet1!$M$2</c:f>
              <c:numCache>
                <c:formatCode>0.0%</c:formatCode>
                <c:ptCount val="1"/>
                <c:pt idx="0">
                  <c:v>5.6157163392429321E-3</c:v>
                </c:pt>
              </c:numCache>
            </c:numRef>
          </c:val>
          <c:extLst>
            <c:ext xmlns:c16="http://schemas.microsoft.com/office/drawing/2014/chart" uri="{C3380CC4-5D6E-409C-BE32-E72D297353CC}">
              <c16:uniqueId val="{00000016-CC9D-4897-9981-53B975F6C976}"/>
            </c:ext>
          </c:extLst>
        </c:ser>
        <c:ser>
          <c:idx val="12"/>
          <c:order val="12"/>
          <c:tx>
            <c:strRef>
              <c:f>Sheet1!$N$1</c:f>
              <c:strCache>
                <c:ptCount val="1"/>
                <c:pt idx="0">
                  <c:v>総合学</c:v>
                </c:pt>
              </c:strCache>
            </c:strRef>
          </c:tx>
          <c:invertIfNegative val="0"/>
          <c:dLbls>
            <c:dLbl>
              <c:idx val="0"/>
              <c:layout>
                <c:manualLayout>
                  <c:x val="0.21057481776507939"/>
                  <c:y val="-3.371699777806825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CC9D-4897-9981-53B975F6C976}"/>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学科別（全日制）</c:v>
                </c:pt>
              </c:strCache>
            </c:strRef>
          </c:cat>
          <c:val>
            <c:numRef>
              <c:f>Sheet1!$N$2</c:f>
              <c:numCache>
                <c:formatCode>0.0%</c:formatCode>
                <c:ptCount val="1"/>
                <c:pt idx="0">
                  <c:v>0.14801149976042166</c:v>
                </c:pt>
              </c:numCache>
            </c:numRef>
          </c:val>
          <c:extLst>
            <c:ext xmlns:c16="http://schemas.microsoft.com/office/drawing/2014/chart" uri="{C3380CC4-5D6E-409C-BE32-E72D297353CC}">
              <c16:uniqueId val="{00000018-CC9D-4897-9981-53B975F6C976}"/>
            </c:ext>
          </c:extLst>
        </c:ser>
        <c:dLbls>
          <c:dLblPos val="ctr"/>
          <c:showLegendKey val="0"/>
          <c:showVal val="1"/>
          <c:showCatName val="0"/>
          <c:showSerName val="0"/>
          <c:showPercent val="0"/>
          <c:showBubbleSize val="0"/>
        </c:dLbls>
        <c:gapWidth val="150"/>
        <c:overlap val="100"/>
        <c:axId val="312962432"/>
        <c:axId val="312968320"/>
      </c:barChart>
      <c:catAx>
        <c:axId val="312962432"/>
        <c:scaling>
          <c:orientation val="minMax"/>
        </c:scaling>
        <c:delete val="0"/>
        <c:axPos val="b"/>
        <c:numFmt formatCode="General" sourceLinked="0"/>
        <c:majorTickMark val="out"/>
        <c:minorTickMark val="none"/>
        <c:tickLblPos val="nextTo"/>
        <c:crossAx val="312968320"/>
        <c:crosses val="autoZero"/>
        <c:auto val="1"/>
        <c:lblAlgn val="ctr"/>
        <c:lblOffset val="100"/>
        <c:noMultiLvlLbl val="0"/>
      </c:catAx>
      <c:valAx>
        <c:axId val="312968320"/>
        <c:scaling>
          <c:orientation val="minMax"/>
        </c:scaling>
        <c:delete val="1"/>
        <c:axPos val="l"/>
        <c:majorGridlines>
          <c:spPr>
            <a:ln>
              <a:prstDash val="dash"/>
            </a:ln>
          </c:spPr>
        </c:majorGridlines>
        <c:numFmt formatCode="0%" sourceLinked="1"/>
        <c:majorTickMark val="out"/>
        <c:minorTickMark val="none"/>
        <c:tickLblPos val="none"/>
        <c:crossAx val="312962432"/>
        <c:crosses val="autoZero"/>
        <c:crossBetween val="between"/>
      </c:valAx>
    </c:plotArea>
    <c:legend>
      <c:legendPos val="r"/>
      <c:overlay val="0"/>
      <c:spPr>
        <a:ln>
          <a:solidFill>
            <a:schemeClr val="bg1">
              <a:lumMod val="65000"/>
            </a:schemeClr>
          </a:solidFill>
        </a:ln>
      </c:spPr>
    </c:legend>
    <c:plotVisOnly val="1"/>
    <c:dispBlanksAs val="gap"/>
    <c:showDLblsOverMax val="0"/>
  </c:chart>
  <c:txPr>
    <a:bodyPr/>
    <a:lstStyle/>
    <a:p>
      <a:pPr>
        <a:defRPr sz="1100"/>
      </a:pPr>
      <a:endParaRPr lang="ja-JP"/>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2921891707980945E-2"/>
          <c:y val="3.2485500734081831E-2"/>
          <c:w val="0.90095156508214247"/>
          <c:h val="0.88973477002156576"/>
        </c:manualLayout>
      </c:layout>
      <c:lineChart>
        <c:grouping val="standard"/>
        <c:varyColors val="0"/>
        <c:ser>
          <c:idx val="0"/>
          <c:order val="0"/>
          <c:tx>
            <c:strRef>
              <c:f>Sheet1!$A$2</c:f>
              <c:strCache>
                <c:ptCount val="1"/>
                <c:pt idx="0">
                  <c:v>１０以上</c:v>
                </c:pt>
              </c:strCache>
            </c:strRef>
          </c:tx>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C13-4112-A250-C92A8650738D}"/>
                </c:ext>
              </c:extLst>
            </c:dLbl>
            <c:dLbl>
              <c:idx val="34"/>
              <c:layout>
                <c:manualLayout>
                  <c:x val="1.541906695108977E-2"/>
                  <c:y val="-1.90178855833517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C13-4112-A250-C92A8650738D}"/>
                </c:ext>
              </c:extLst>
            </c:dLbl>
            <c:spPr>
              <a:noFill/>
              <a:ln>
                <a:noFill/>
              </a:ln>
              <a:effectLst/>
            </c:spPr>
            <c:txPr>
              <a:bodyPr wrap="square" lIns="38100" tIns="19050" rIns="38100" bIns="19050" anchor="ctr">
                <a:spAutoFit/>
              </a:bodyPr>
              <a:lstStyle/>
              <a:p>
                <a:pPr>
                  <a:defRPr>
                    <a:solidFill>
                      <a:srgbClr val="FF0000"/>
                    </a:solidFill>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Sheet1!$B$1:$AJ$1</c:f>
              <c:strCache>
                <c:ptCount val="35"/>
                <c:pt idx="0">
                  <c:v>S61</c:v>
                </c:pt>
                <c:pt idx="1">
                  <c:v>62</c:v>
                </c:pt>
                <c:pt idx="2">
                  <c:v>63</c:v>
                </c:pt>
                <c:pt idx="3">
                  <c:v>H元</c:v>
                </c:pt>
                <c:pt idx="4">
                  <c:v>2</c:v>
                </c:pt>
                <c:pt idx="5">
                  <c:v>3</c:v>
                </c:pt>
                <c:pt idx="6">
                  <c:v>4</c:v>
                </c:pt>
                <c:pt idx="7">
                  <c:v>5</c:v>
                </c:pt>
                <c:pt idx="8">
                  <c:v>6</c:v>
                </c:pt>
                <c:pt idx="9">
                  <c:v>7</c:v>
                </c:pt>
                <c:pt idx="10">
                  <c:v>8</c:v>
                </c:pt>
                <c:pt idx="11">
                  <c:v>9</c:v>
                </c:pt>
                <c:pt idx="12">
                  <c:v>10</c:v>
                </c:pt>
                <c:pt idx="13">
                  <c:v>11</c:v>
                </c:pt>
                <c:pt idx="14">
                  <c:v>12</c:v>
                </c:pt>
                <c:pt idx="15">
                  <c:v>13</c:v>
                </c:pt>
                <c:pt idx="16">
                  <c:v>14</c:v>
                </c:pt>
                <c:pt idx="17">
                  <c:v>15</c:v>
                </c:pt>
                <c:pt idx="18">
                  <c:v>16</c:v>
                </c:pt>
                <c:pt idx="19">
                  <c:v>17</c:v>
                </c:pt>
                <c:pt idx="20">
                  <c:v>18</c:v>
                </c:pt>
                <c:pt idx="21">
                  <c:v>19</c:v>
                </c:pt>
                <c:pt idx="22">
                  <c:v>20</c:v>
                </c:pt>
                <c:pt idx="23">
                  <c:v>21</c:v>
                </c:pt>
                <c:pt idx="24">
                  <c:v>22</c:v>
                </c:pt>
                <c:pt idx="25">
                  <c:v>23</c:v>
                </c:pt>
                <c:pt idx="26">
                  <c:v>24</c:v>
                </c:pt>
                <c:pt idx="27">
                  <c:v>25</c:v>
                </c:pt>
                <c:pt idx="28">
                  <c:v>26</c:v>
                </c:pt>
                <c:pt idx="29">
                  <c:v>27</c:v>
                </c:pt>
                <c:pt idx="30">
                  <c:v>28</c:v>
                </c:pt>
                <c:pt idx="31">
                  <c:v>29</c:v>
                </c:pt>
                <c:pt idx="32">
                  <c:v>30</c:v>
                </c:pt>
                <c:pt idx="33">
                  <c:v>R1</c:v>
                </c:pt>
                <c:pt idx="34">
                  <c:v>2 </c:v>
                </c:pt>
              </c:strCache>
            </c:strRef>
          </c:cat>
          <c:val>
            <c:numRef>
              <c:f>Sheet1!$B$2:$AJ$2</c:f>
              <c:numCache>
                <c:formatCode>General</c:formatCode>
                <c:ptCount val="35"/>
                <c:pt idx="0">
                  <c:v>139</c:v>
                </c:pt>
                <c:pt idx="1">
                  <c:v>139</c:v>
                </c:pt>
                <c:pt idx="2">
                  <c:v>139</c:v>
                </c:pt>
                <c:pt idx="3">
                  <c:v>136</c:v>
                </c:pt>
                <c:pt idx="4">
                  <c:v>132</c:v>
                </c:pt>
                <c:pt idx="5">
                  <c:v>97</c:v>
                </c:pt>
                <c:pt idx="6">
                  <c:v>81</c:v>
                </c:pt>
                <c:pt idx="7">
                  <c:v>93</c:v>
                </c:pt>
                <c:pt idx="8">
                  <c:v>72</c:v>
                </c:pt>
                <c:pt idx="9">
                  <c:v>44</c:v>
                </c:pt>
                <c:pt idx="10">
                  <c:v>36</c:v>
                </c:pt>
                <c:pt idx="11">
                  <c:v>4</c:v>
                </c:pt>
                <c:pt idx="12">
                  <c:v>13</c:v>
                </c:pt>
                <c:pt idx="13">
                  <c:v>2</c:v>
                </c:pt>
                <c:pt idx="14">
                  <c:v>0</c:v>
                </c:pt>
                <c:pt idx="15">
                  <c:v>0</c:v>
                </c:pt>
                <c:pt idx="16">
                  <c:v>0</c:v>
                </c:pt>
                <c:pt idx="17">
                  <c:v>0</c:v>
                </c:pt>
                <c:pt idx="18">
                  <c:v>0</c:v>
                </c:pt>
                <c:pt idx="19">
                  <c:v>0</c:v>
                </c:pt>
                <c:pt idx="20">
                  <c:v>0</c:v>
                </c:pt>
                <c:pt idx="21">
                  <c:v>0</c:v>
                </c:pt>
                <c:pt idx="22">
                  <c:v>0</c:v>
                </c:pt>
                <c:pt idx="23">
                  <c:v>0</c:v>
                </c:pt>
                <c:pt idx="24">
                  <c:v>7</c:v>
                </c:pt>
                <c:pt idx="25">
                  <c:v>1</c:v>
                </c:pt>
                <c:pt idx="26">
                  <c:v>4</c:v>
                </c:pt>
                <c:pt idx="27">
                  <c:v>4</c:v>
                </c:pt>
                <c:pt idx="28">
                  <c:v>8</c:v>
                </c:pt>
                <c:pt idx="29">
                  <c:v>8</c:v>
                </c:pt>
                <c:pt idx="30">
                  <c:v>16</c:v>
                </c:pt>
                <c:pt idx="31">
                  <c:v>7</c:v>
                </c:pt>
                <c:pt idx="32">
                  <c:v>2</c:v>
                </c:pt>
                <c:pt idx="33">
                  <c:v>0</c:v>
                </c:pt>
                <c:pt idx="34">
                  <c:v>0</c:v>
                </c:pt>
              </c:numCache>
            </c:numRef>
          </c:val>
          <c:smooth val="0"/>
          <c:extLst>
            <c:ext xmlns:c16="http://schemas.microsoft.com/office/drawing/2014/chart" uri="{C3380CC4-5D6E-409C-BE32-E72D297353CC}">
              <c16:uniqueId val="{00000001-F8CD-4A87-A525-423CD015C78F}"/>
            </c:ext>
          </c:extLst>
        </c:ser>
        <c:ser>
          <c:idx val="1"/>
          <c:order val="1"/>
          <c:tx>
            <c:strRef>
              <c:f>Sheet1!$A$3</c:f>
              <c:strCache>
                <c:ptCount val="1"/>
                <c:pt idx="0">
                  <c:v>８～９</c:v>
                </c:pt>
              </c:strCache>
            </c:strRef>
          </c:tx>
          <c:dLbls>
            <c:dLbl>
              <c:idx val="3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C13-4112-A250-C92A8650738D}"/>
                </c:ext>
              </c:extLst>
            </c:dLbl>
            <c:spPr>
              <a:noFill/>
              <a:ln>
                <a:noFill/>
              </a:ln>
              <a:effectLst/>
            </c:spPr>
            <c:txPr>
              <a:bodyPr wrap="square" lIns="38100" tIns="19050" rIns="38100" bIns="19050" anchor="ctr">
                <a:spAutoFit/>
              </a:bodyPr>
              <a:lstStyle/>
              <a:p>
                <a:pPr>
                  <a:defRPr>
                    <a:solidFill>
                      <a:srgbClr val="FF0000"/>
                    </a:solidFill>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Sheet1!$B$1:$AJ$1</c:f>
              <c:strCache>
                <c:ptCount val="35"/>
                <c:pt idx="0">
                  <c:v>S61</c:v>
                </c:pt>
                <c:pt idx="1">
                  <c:v>62</c:v>
                </c:pt>
                <c:pt idx="2">
                  <c:v>63</c:v>
                </c:pt>
                <c:pt idx="3">
                  <c:v>H元</c:v>
                </c:pt>
                <c:pt idx="4">
                  <c:v>2</c:v>
                </c:pt>
                <c:pt idx="5">
                  <c:v>3</c:v>
                </c:pt>
                <c:pt idx="6">
                  <c:v>4</c:v>
                </c:pt>
                <c:pt idx="7">
                  <c:v>5</c:v>
                </c:pt>
                <c:pt idx="8">
                  <c:v>6</c:v>
                </c:pt>
                <c:pt idx="9">
                  <c:v>7</c:v>
                </c:pt>
                <c:pt idx="10">
                  <c:v>8</c:v>
                </c:pt>
                <c:pt idx="11">
                  <c:v>9</c:v>
                </c:pt>
                <c:pt idx="12">
                  <c:v>10</c:v>
                </c:pt>
                <c:pt idx="13">
                  <c:v>11</c:v>
                </c:pt>
                <c:pt idx="14">
                  <c:v>12</c:v>
                </c:pt>
                <c:pt idx="15">
                  <c:v>13</c:v>
                </c:pt>
                <c:pt idx="16">
                  <c:v>14</c:v>
                </c:pt>
                <c:pt idx="17">
                  <c:v>15</c:v>
                </c:pt>
                <c:pt idx="18">
                  <c:v>16</c:v>
                </c:pt>
                <c:pt idx="19">
                  <c:v>17</c:v>
                </c:pt>
                <c:pt idx="20">
                  <c:v>18</c:v>
                </c:pt>
                <c:pt idx="21">
                  <c:v>19</c:v>
                </c:pt>
                <c:pt idx="22">
                  <c:v>20</c:v>
                </c:pt>
                <c:pt idx="23">
                  <c:v>21</c:v>
                </c:pt>
                <c:pt idx="24">
                  <c:v>22</c:v>
                </c:pt>
                <c:pt idx="25">
                  <c:v>23</c:v>
                </c:pt>
                <c:pt idx="26">
                  <c:v>24</c:v>
                </c:pt>
                <c:pt idx="27">
                  <c:v>25</c:v>
                </c:pt>
                <c:pt idx="28">
                  <c:v>26</c:v>
                </c:pt>
                <c:pt idx="29">
                  <c:v>27</c:v>
                </c:pt>
                <c:pt idx="30">
                  <c:v>28</c:v>
                </c:pt>
                <c:pt idx="31">
                  <c:v>29</c:v>
                </c:pt>
                <c:pt idx="32">
                  <c:v>30</c:v>
                </c:pt>
                <c:pt idx="33">
                  <c:v>R1</c:v>
                </c:pt>
                <c:pt idx="34">
                  <c:v>2 </c:v>
                </c:pt>
              </c:strCache>
            </c:strRef>
          </c:cat>
          <c:val>
            <c:numRef>
              <c:f>Sheet1!$B$3:$AJ$3</c:f>
              <c:numCache>
                <c:formatCode>General</c:formatCode>
                <c:ptCount val="35"/>
                <c:pt idx="0">
                  <c:v>7</c:v>
                </c:pt>
                <c:pt idx="1">
                  <c:v>9</c:v>
                </c:pt>
                <c:pt idx="2">
                  <c:v>8</c:v>
                </c:pt>
                <c:pt idx="3">
                  <c:v>10</c:v>
                </c:pt>
                <c:pt idx="4">
                  <c:v>14</c:v>
                </c:pt>
                <c:pt idx="5">
                  <c:v>49</c:v>
                </c:pt>
                <c:pt idx="6">
                  <c:v>60</c:v>
                </c:pt>
                <c:pt idx="7">
                  <c:v>49</c:v>
                </c:pt>
                <c:pt idx="8">
                  <c:v>59</c:v>
                </c:pt>
                <c:pt idx="9">
                  <c:v>76</c:v>
                </c:pt>
                <c:pt idx="10">
                  <c:v>76</c:v>
                </c:pt>
                <c:pt idx="11">
                  <c:v>92</c:v>
                </c:pt>
                <c:pt idx="12">
                  <c:v>83</c:v>
                </c:pt>
                <c:pt idx="13">
                  <c:v>80</c:v>
                </c:pt>
                <c:pt idx="14">
                  <c:v>73</c:v>
                </c:pt>
                <c:pt idx="15">
                  <c:v>63</c:v>
                </c:pt>
                <c:pt idx="16">
                  <c:v>60</c:v>
                </c:pt>
                <c:pt idx="17">
                  <c:v>54</c:v>
                </c:pt>
                <c:pt idx="18">
                  <c:v>57</c:v>
                </c:pt>
                <c:pt idx="19">
                  <c:v>40</c:v>
                </c:pt>
                <c:pt idx="20">
                  <c:v>43</c:v>
                </c:pt>
                <c:pt idx="21">
                  <c:v>57</c:v>
                </c:pt>
                <c:pt idx="22">
                  <c:v>68</c:v>
                </c:pt>
                <c:pt idx="23">
                  <c:v>60</c:v>
                </c:pt>
                <c:pt idx="24">
                  <c:v>74</c:v>
                </c:pt>
                <c:pt idx="25">
                  <c:v>67</c:v>
                </c:pt>
                <c:pt idx="26">
                  <c:v>61</c:v>
                </c:pt>
                <c:pt idx="27">
                  <c:v>63</c:v>
                </c:pt>
                <c:pt idx="28">
                  <c:v>69</c:v>
                </c:pt>
                <c:pt idx="29">
                  <c:v>65</c:v>
                </c:pt>
                <c:pt idx="30">
                  <c:v>53</c:v>
                </c:pt>
                <c:pt idx="31">
                  <c:v>53</c:v>
                </c:pt>
                <c:pt idx="32">
                  <c:v>50</c:v>
                </c:pt>
                <c:pt idx="33">
                  <c:v>45</c:v>
                </c:pt>
                <c:pt idx="34">
                  <c:v>43</c:v>
                </c:pt>
              </c:numCache>
            </c:numRef>
          </c:val>
          <c:smooth val="0"/>
          <c:extLst>
            <c:ext xmlns:c16="http://schemas.microsoft.com/office/drawing/2014/chart" uri="{C3380CC4-5D6E-409C-BE32-E72D297353CC}">
              <c16:uniqueId val="{00000003-F8CD-4A87-A525-423CD015C78F}"/>
            </c:ext>
          </c:extLst>
        </c:ser>
        <c:ser>
          <c:idx val="2"/>
          <c:order val="2"/>
          <c:tx>
            <c:strRef>
              <c:f>Sheet1!$A$4</c:f>
              <c:strCache>
                <c:ptCount val="1"/>
                <c:pt idx="0">
                  <c:v>６～７</c:v>
                </c:pt>
              </c:strCache>
            </c:strRef>
          </c:tx>
          <c:dLbls>
            <c:dLbl>
              <c:idx val="3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C13-4112-A250-C92A8650738D}"/>
                </c:ext>
              </c:extLst>
            </c:dLbl>
            <c:spPr>
              <a:noFill/>
              <a:ln>
                <a:noFill/>
              </a:ln>
              <a:effectLst/>
            </c:spPr>
            <c:txPr>
              <a:bodyPr wrap="square" lIns="38100" tIns="19050" rIns="38100" bIns="19050" anchor="ctr">
                <a:spAutoFit/>
              </a:bodyPr>
              <a:lstStyle/>
              <a:p>
                <a:pPr>
                  <a:defRPr>
                    <a:solidFill>
                      <a:srgbClr val="FF0000"/>
                    </a:solidFill>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Sheet1!$B$1:$AJ$1</c:f>
              <c:strCache>
                <c:ptCount val="35"/>
                <c:pt idx="0">
                  <c:v>S61</c:v>
                </c:pt>
                <c:pt idx="1">
                  <c:v>62</c:v>
                </c:pt>
                <c:pt idx="2">
                  <c:v>63</c:v>
                </c:pt>
                <c:pt idx="3">
                  <c:v>H元</c:v>
                </c:pt>
                <c:pt idx="4">
                  <c:v>2</c:v>
                </c:pt>
                <c:pt idx="5">
                  <c:v>3</c:v>
                </c:pt>
                <c:pt idx="6">
                  <c:v>4</c:v>
                </c:pt>
                <c:pt idx="7">
                  <c:v>5</c:v>
                </c:pt>
                <c:pt idx="8">
                  <c:v>6</c:v>
                </c:pt>
                <c:pt idx="9">
                  <c:v>7</c:v>
                </c:pt>
                <c:pt idx="10">
                  <c:v>8</c:v>
                </c:pt>
                <c:pt idx="11">
                  <c:v>9</c:v>
                </c:pt>
                <c:pt idx="12">
                  <c:v>10</c:v>
                </c:pt>
                <c:pt idx="13">
                  <c:v>11</c:v>
                </c:pt>
                <c:pt idx="14">
                  <c:v>12</c:v>
                </c:pt>
                <c:pt idx="15">
                  <c:v>13</c:v>
                </c:pt>
                <c:pt idx="16">
                  <c:v>14</c:v>
                </c:pt>
                <c:pt idx="17">
                  <c:v>15</c:v>
                </c:pt>
                <c:pt idx="18">
                  <c:v>16</c:v>
                </c:pt>
                <c:pt idx="19">
                  <c:v>17</c:v>
                </c:pt>
                <c:pt idx="20">
                  <c:v>18</c:v>
                </c:pt>
                <c:pt idx="21">
                  <c:v>19</c:v>
                </c:pt>
                <c:pt idx="22">
                  <c:v>20</c:v>
                </c:pt>
                <c:pt idx="23">
                  <c:v>21</c:v>
                </c:pt>
                <c:pt idx="24">
                  <c:v>22</c:v>
                </c:pt>
                <c:pt idx="25">
                  <c:v>23</c:v>
                </c:pt>
                <c:pt idx="26">
                  <c:v>24</c:v>
                </c:pt>
                <c:pt idx="27">
                  <c:v>25</c:v>
                </c:pt>
                <c:pt idx="28">
                  <c:v>26</c:v>
                </c:pt>
                <c:pt idx="29">
                  <c:v>27</c:v>
                </c:pt>
                <c:pt idx="30">
                  <c:v>28</c:v>
                </c:pt>
                <c:pt idx="31">
                  <c:v>29</c:v>
                </c:pt>
                <c:pt idx="32">
                  <c:v>30</c:v>
                </c:pt>
                <c:pt idx="33">
                  <c:v>R1</c:v>
                </c:pt>
                <c:pt idx="34">
                  <c:v>2 </c:v>
                </c:pt>
              </c:strCache>
            </c:strRef>
          </c:cat>
          <c:val>
            <c:numRef>
              <c:f>Sheet1!$B$4:$AJ$4</c:f>
              <c:numCache>
                <c:formatCode>General</c:formatCode>
                <c:ptCount val="35"/>
                <c:pt idx="0">
                  <c:v>4</c:v>
                </c:pt>
                <c:pt idx="1">
                  <c:v>3</c:v>
                </c:pt>
                <c:pt idx="2">
                  <c:v>4</c:v>
                </c:pt>
                <c:pt idx="3">
                  <c:v>5</c:v>
                </c:pt>
                <c:pt idx="4">
                  <c:v>5</c:v>
                </c:pt>
                <c:pt idx="5">
                  <c:v>4</c:v>
                </c:pt>
                <c:pt idx="6">
                  <c:v>9</c:v>
                </c:pt>
                <c:pt idx="7">
                  <c:v>8</c:v>
                </c:pt>
                <c:pt idx="8">
                  <c:v>18</c:v>
                </c:pt>
                <c:pt idx="9">
                  <c:v>28</c:v>
                </c:pt>
                <c:pt idx="10">
                  <c:v>36</c:v>
                </c:pt>
                <c:pt idx="11">
                  <c:v>52</c:v>
                </c:pt>
                <c:pt idx="12">
                  <c:v>52</c:v>
                </c:pt>
                <c:pt idx="13">
                  <c:v>66</c:v>
                </c:pt>
                <c:pt idx="14">
                  <c:v>71</c:v>
                </c:pt>
                <c:pt idx="15">
                  <c:v>79</c:v>
                </c:pt>
                <c:pt idx="16">
                  <c:v>80</c:v>
                </c:pt>
                <c:pt idx="17">
                  <c:v>82</c:v>
                </c:pt>
                <c:pt idx="18">
                  <c:v>80</c:v>
                </c:pt>
                <c:pt idx="19">
                  <c:v>95</c:v>
                </c:pt>
                <c:pt idx="20">
                  <c:v>91</c:v>
                </c:pt>
                <c:pt idx="21">
                  <c:v>75</c:v>
                </c:pt>
                <c:pt idx="22">
                  <c:v>63</c:v>
                </c:pt>
                <c:pt idx="23">
                  <c:v>71</c:v>
                </c:pt>
                <c:pt idx="24">
                  <c:v>50</c:v>
                </c:pt>
                <c:pt idx="25">
                  <c:v>63</c:v>
                </c:pt>
                <c:pt idx="26">
                  <c:v>59</c:v>
                </c:pt>
                <c:pt idx="27">
                  <c:v>58</c:v>
                </c:pt>
                <c:pt idx="28">
                  <c:v>54</c:v>
                </c:pt>
                <c:pt idx="29">
                  <c:v>53</c:v>
                </c:pt>
                <c:pt idx="30">
                  <c:v>57</c:v>
                </c:pt>
                <c:pt idx="31">
                  <c:v>62</c:v>
                </c:pt>
                <c:pt idx="32">
                  <c:v>67</c:v>
                </c:pt>
                <c:pt idx="33">
                  <c:v>73</c:v>
                </c:pt>
                <c:pt idx="34">
                  <c:v>68</c:v>
                </c:pt>
              </c:numCache>
            </c:numRef>
          </c:val>
          <c:smooth val="0"/>
          <c:extLst>
            <c:ext xmlns:c16="http://schemas.microsoft.com/office/drawing/2014/chart" uri="{C3380CC4-5D6E-409C-BE32-E72D297353CC}">
              <c16:uniqueId val="{00000005-F8CD-4A87-A525-423CD015C78F}"/>
            </c:ext>
          </c:extLst>
        </c:ser>
        <c:ser>
          <c:idx val="3"/>
          <c:order val="3"/>
          <c:tx>
            <c:strRef>
              <c:f>Sheet1!$A$5</c:f>
              <c:strCache>
                <c:ptCount val="1"/>
                <c:pt idx="0">
                  <c:v>４～５</c:v>
                </c:pt>
              </c:strCache>
            </c:strRef>
          </c:tx>
          <c:dLbls>
            <c:dLbl>
              <c:idx val="34"/>
              <c:spPr>
                <a:noFill/>
                <a:ln>
                  <a:noFill/>
                </a:ln>
                <a:effectLst/>
              </c:spPr>
              <c:txPr>
                <a:bodyPr wrap="square" lIns="38100" tIns="19050" rIns="38100" bIns="19050" anchor="ctr">
                  <a:spAutoFit/>
                </a:bodyPr>
                <a:lstStyle/>
                <a:p>
                  <a:pPr>
                    <a:defRPr>
                      <a:solidFill>
                        <a:srgbClr val="FF0000"/>
                      </a:solidFill>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C13-4112-A250-C92A8650738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Sheet1!$B$1:$AJ$1</c:f>
              <c:strCache>
                <c:ptCount val="35"/>
                <c:pt idx="0">
                  <c:v>S61</c:v>
                </c:pt>
                <c:pt idx="1">
                  <c:v>62</c:v>
                </c:pt>
                <c:pt idx="2">
                  <c:v>63</c:v>
                </c:pt>
                <c:pt idx="3">
                  <c:v>H元</c:v>
                </c:pt>
                <c:pt idx="4">
                  <c:v>2</c:v>
                </c:pt>
                <c:pt idx="5">
                  <c:v>3</c:v>
                </c:pt>
                <c:pt idx="6">
                  <c:v>4</c:v>
                </c:pt>
                <c:pt idx="7">
                  <c:v>5</c:v>
                </c:pt>
                <c:pt idx="8">
                  <c:v>6</c:v>
                </c:pt>
                <c:pt idx="9">
                  <c:v>7</c:v>
                </c:pt>
                <c:pt idx="10">
                  <c:v>8</c:v>
                </c:pt>
                <c:pt idx="11">
                  <c:v>9</c:v>
                </c:pt>
                <c:pt idx="12">
                  <c:v>10</c:v>
                </c:pt>
                <c:pt idx="13">
                  <c:v>11</c:v>
                </c:pt>
                <c:pt idx="14">
                  <c:v>12</c:v>
                </c:pt>
                <c:pt idx="15">
                  <c:v>13</c:v>
                </c:pt>
                <c:pt idx="16">
                  <c:v>14</c:v>
                </c:pt>
                <c:pt idx="17">
                  <c:v>15</c:v>
                </c:pt>
                <c:pt idx="18">
                  <c:v>16</c:v>
                </c:pt>
                <c:pt idx="19">
                  <c:v>17</c:v>
                </c:pt>
                <c:pt idx="20">
                  <c:v>18</c:v>
                </c:pt>
                <c:pt idx="21">
                  <c:v>19</c:v>
                </c:pt>
                <c:pt idx="22">
                  <c:v>20</c:v>
                </c:pt>
                <c:pt idx="23">
                  <c:v>21</c:v>
                </c:pt>
                <c:pt idx="24">
                  <c:v>22</c:v>
                </c:pt>
                <c:pt idx="25">
                  <c:v>23</c:v>
                </c:pt>
                <c:pt idx="26">
                  <c:v>24</c:v>
                </c:pt>
                <c:pt idx="27">
                  <c:v>25</c:v>
                </c:pt>
                <c:pt idx="28">
                  <c:v>26</c:v>
                </c:pt>
                <c:pt idx="29">
                  <c:v>27</c:v>
                </c:pt>
                <c:pt idx="30">
                  <c:v>28</c:v>
                </c:pt>
                <c:pt idx="31">
                  <c:v>29</c:v>
                </c:pt>
                <c:pt idx="32">
                  <c:v>30</c:v>
                </c:pt>
                <c:pt idx="33">
                  <c:v>R1</c:v>
                </c:pt>
                <c:pt idx="34">
                  <c:v>2 </c:v>
                </c:pt>
              </c:strCache>
            </c:strRef>
          </c:cat>
          <c:val>
            <c:numRef>
              <c:f>Sheet1!$B$5:$AJ$5</c:f>
              <c:numCache>
                <c:formatCode>General</c:formatCode>
                <c:ptCount val="35"/>
                <c:pt idx="0">
                  <c:v>3</c:v>
                </c:pt>
                <c:pt idx="1">
                  <c:v>3</c:v>
                </c:pt>
                <c:pt idx="2">
                  <c:v>3</c:v>
                </c:pt>
                <c:pt idx="3">
                  <c:v>3</c:v>
                </c:pt>
                <c:pt idx="4">
                  <c:v>3</c:v>
                </c:pt>
                <c:pt idx="5">
                  <c:v>4</c:v>
                </c:pt>
                <c:pt idx="6">
                  <c:v>3</c:v>
                </c:pt>
                <c:pt idx="7">
                  <c:v>3</c:v>
                </c:pt>
                <c:pt idx="8">
                  <c:v>4</c:v>
                </c:pt>
                <c:pt idx="9">
                  <c:v>5</c:v>
                </c:pt>
                <c:pt idx="10">
                  <c:v>5</c:v>
                </c:pt>
                <c:pt idx="11">
                  <c:v>5</c:v>
                </c:pt>
                <c:pt idx="12">
                  <c:v>5</c:v>
                </c:pt>
                <c:pt idx="13">
                  <c:v>5</c:v>
                </c:pt>
                <c:pt idx="14">
                  <c:v>9</c:v>
                </c:pt>
                <c:pt idx="15">
                  <c:v>8</c:v>
                </c:pt>
                <c:pt idx="16">
                  <c:v>7</c:v>
                </c:pt>
                <c:pt idx="17">
                  <c:v>10</c:v>
                </c:pt>
                <c:pt idx="18">
                  <c:v>7</c:v>
                </c:pt>
                <c:pt idx="19">
                  <c:v>9</c:v>
                </c:pt>
                <c:pt idx="20">
                  <c:v>9</c:v>
                </c:pt>
                <c:pt idx="21">
                  <c:v>9</c:v>
                </c:pt>
                <c:pt idx="22">
                  <c:v>8</c:v>
                </c:pt>
                <c:pt idx="23">
                  <c:v>6</c:v>
                </c:pt>
                <c:pt idx="24">
                  <c:v>6</c:v>
                </c:pt>
                <c:pt idx="25">
                  <c:v>6</c:v>
                </c:pt>
                <c:pt idx="26">
                  <c:v>13</c:v>
                </c:pt>
                <c:pt idx="27">
                  <c:v>12</c:v>
                </c:pt>
                <c:pt idx="28">
                  <c:v>6</c:v>
                </c:pt>
                <c:pt idx="29">
                  <c:v>11</c:v>
                </c:pt>
                <c:pt idx="30">
                  <c:v>9</c:v>
                </c:pt>
                <c:pt idx="31">
                  <c:v>11</c:v>
                </c:pt>
                <c:pt idx="32">
                  <c:v>13</c:v>
                </c:pt>
                <c:pt idx="33">
                  <c:v>12</c:v>
                </c:pt>
                <c:pt idx="34">
                  <c:v>18</c:v>
                </c:pt>
              </c:numCache>
            </c:numRef>
          </c:val>
          <c:smooth val="0"/>
          <c:extLst>
            <c:ext xmlns:c16="http://schemas.microsoft.com/office/drawing/2014/chart" uri="{C3380CC4-5D6E-409C-BE32-E72D297353CC}">
              <c16:uniqueId val="{00000007-F8CD-4A87-A525-423CD015C78F}"/>
            </c:ext>
          </c:extLst>
        </c:ser>
        <c:ser>
          <c:idx val="4"/>
          <c:order val="4"/>
          <c:tx>
            <c:strRef>
              <c:f>Sheet1!$A$6</c:f>
              <c:strCache>
                <c:ptCount val="1"/>
                <c:pt idx="0">
                  <c:v>３以下</c:v>
                </c:pt>
              </c:strCache>
            </c:strRef>
          </c:tx>
          <c:dLbls>
            <c:dLbl>
              <c:idx val="34"/>
              <c:layout>
                <c:manualLayout>
                  <c:x val="-1.4017333591899791E-2"/>
                  <c:y val="-4.07526119643251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C13-4112-A250-C92A8650738D}"/>
                </c:ext>
              </c:extLst>
            </c:dLbl>
            <c:spPr>
              <a:noFill/>
              <a:ln>
                <a:noFill/>
              </a:ln>
              <a:effectLst/>
            </c:spPr>
            <c:txPr>
              <a:bodyPr wrap="square" lIns="38100" tIns="19050" rIns="38100" bIns="19050" anchor="ctr">
                <a:spAutoFit/>
              </a:bodyPr>
              <a:lstStyle/>
              <a:p>
                <a:pPr>
                  <a:defRPr>
                    <a:solidFill>
                      <a:srgbClr val="FF0000"/>
                    </a:solidFill>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Sheet1!$B$1:$AJ$1</c:f>
              <c:strCache>
                <c:ptCount val="35"/>
                <c:pt idx="0">
                  <c:v>S61</c:v>
                </c:pt>
                <c:pt idx="1">
                  <c:v>62</c:v>
                </c:pt>
                <c:pt idx="2">
                  <c:v>63</c:v>
                </c:pt>
                <c:pt idx="3">
                  <c:v>H元</c:v>
                </c:pt>
                <c:pt idx="4">
                  <c:v>2</c:v>
                </c:pt>
                <c:pt idx="5">
                  <c:v>3</c:v>
                </c:pt>
                <c:pt idx="6">
                  <c:v>4</c:v>
                </c:pt>
                <c:pt idx="7">
                  <c:v>5</c:v>
                </c:pt>
                <c:pt idx="8">
                  <c:v>6</c:v>
                </c:pt>
                <c:pt idx="9">
                  <c:v>7</c:v>
                </c:pt>
                <c:pt idx="10">
                  <c:v>8</c:v>
                </c:pt>
                <c:pt idx="11">
                  <c:v>9</c:v>
                </c:pt>
                <c:pt idx="12">
                  <c:v>10</c:v>
                </c:pt>
                <c:pt idx="13">
                  <c:v>11</c:v>
                </c:pt>
                <c:pt idx="14">
                  <c:v>12</c:v>
                </c:pt>
                <c:pt idx="15">
                  <c:v>13</c:v>
                </c:pt>
                <c:pt idx="16">
                  <c:v>14</c:v>
                </c:pt>
                <c:pt idx="17">
                  <c:v>15</c:v>
                </c:pt>
                <c:pt idx="18">
                  <c:v>16</c:v>
                </c:pt>
                <c:pt idx="19">
                  <c:v>17</c:v>
                </c:pt>
                <c:pt idx="20">
                  <c:v>18</c:v>
                </c:pt>
                <c:pt idx="21">
                  <c:v>19</c:v>
                </c:pt>
                <c:pt idx="22">
                  <c:v>20</c:v>
                </c:pt>
                <c:pt idx="23">
                  <c:v>21</c:v>
                </c:pt>
                <c:pt idx="24">
                  <c:v>22</c:v>
                </c:pt>
                <c:pt idx="25">
                  <c:v>23</c:v>
                </c:pt>
                <c:pt idx="26">
                  <c:v>24</c:v>
                </c:pt>
                <c:pt idx="27">
                  <c:v>25</c:v>
                </c:pt>
                <c:pt idx="28">
                  <c:v>26</c:v>
                </c:pt>
                <c:pt idx="29">
                  <c:v>27</c:v>
                </c:pt>
                <c:pt idx="30">
                  <c:v>28</c:v>
                </c:pt>
                <c:pt idx="31">
                  <c:v>29</c:v>
                </c:pt>
                <c:pt idx="32">
                  <c:v>30</c:v>
                </c:pt>
                <c:pt idx="33">
                  <c:v>R1</c:v>
                </c:pt>
                <c:pt idx="34">
                  <c:v>2 </c:v>
                </c:pt>
              </c:strCache>
            </c:strRef>
          </c:cat>
          <c:val>
            <c:numRef>
              <c:f>Sheet1!$B$6:$AJ$6</c:f>
              <c:numCache>
                <c:formatCode>General</c:formatCode>
                <c:ptCount val="35"/>
                <c:pt idx="0">
                  <c:v>3</c:v>
                </c:pt>
                <c:pt idx="1">
                  <c:v>3</c:v>
                </c:pt>
                <c:pt idx="2">
                  <c:v>3</c:v>
                </c:pt>
                <c:pt idx="3">
                  <c:v>3</c:v>
                </c:pt>
                <c:pt idx="4">
                  <c:v>3</c:v>
                </c:pt>
                <c:pt idx="5">
                  <c:v>3</c:v>
                </c:pt>
                <c:pt idx="6">
                  <c:v>3</c:v>
                </c:pt>
                <c:pt idx="7">
                  <c:v>3</c:v>
                </c:pt>
                <c:pt idx="8">
                  <c:v>3</c:v>
                </c:pt>
                <c:pt idx="9">
                  <c:v>3</c:v>
                </c:pt>
                <c:pt idx="10">
                  <c:v>3</c:v>
                </c:pt>
                <c:pt idx="11">
                  <c:v>2</c:v>
                </c:pt>
                <c:pt idx="12">
                  <c:v>2</c:v>
                </c:pt>
                <c:pt idx="13">
                  <c:v>2</c:v>
                </c:pt>
                <c:pt idx="14">
                  <c:v>2</c:v>
                </c:pt>
                <c:pt idx="15">
                  <c:v>3</c:v>
                </c:pt>
                <c:pt idx="16">
                  <c:v>3</c:v>
                </c:pt>
                <c:pt idx="17">
                  <c:v>2</c:v>
                </c:pt>
                <c:pt idx="18">
                  <c:v>2</c:v>
                </c:pt>
                <c:pt idx="19">
                  <c:v>3</c:v>
                </c:pt>
                <c:pt idx="20">
                  <c:v>1</c:v>
                </c:pt>
                <c:pt idx="21">
                  <c:v>1</c:v>
                </c:pt>
                <c:pt idx="22">
                  <c:v>1</c:v>
                </c:pt>
                <c:pt idx="23">
                  <c:v>1</c:v>
                </c:pt>
                <c:pt idx="24">
                  <c:v>2</c:v>
                </c:pt>
                <c:pt idx="25">
                  <c:v>2</c:v>
                </c:pt>
                <c:pt idx="26">
                  <c:v>1</c:v>
                </c:pt>
                <c:pt idx="27">
                  <c:v>1</c:v>
                </c:pt>
                <c:pt idx="28">
                  <c:v>1</c:v>
                </c:pt>
                <c:pt idx="29">
                  <c:v>1</c:v>
                </c:pt>
                <c:pt idx="30">
                  <c:v>1</c:v>
                </c:pt>
                <c:pt idx="31">
                  <c:v>1</c:v>
                </c:pt>
                <c:pt idx="32">
                  <c:v>1</c:v>
                </c:pt>
                <c:pt idx="33">
                  <c:v>1</c:v>
                </c:pt>
                <c:pt idx="34">
                  <c:v>1</c:v>
                </c:pt>
              </c:numCache>
            </c:numRef>
          </c:val>
          <c:smooth val="0"/>
          <c:extLst>
            <c:ext xmlns:c16="http://schemas.microsoft.com/office/drawing/2014/chart" uri="{C3380CC4-5D6E-409C-BE32-E72D297353CC}">
              <c16:uniqueId val="{00000009-F8CD-4A87-A525-423CD015C78F}"/>
            </c:ext>
          </c:extLst>
        </c:ser>
        <c:dLbls>
          <c:showLegendKey val="0"/>
          <c:showVal val="1"/>
          <c:showCatName val="0"/>
          <c:showSerName val="0"/>
          <c:showPercent val="0"/>
          <c:showBubbleSize val="0"/>
        </c:dLbls>
        <c:marker val="1"/>
        <c:smooth val="0"/>
        <c:axId val="313616256"/>
        <c:axId val="313617792"/>
      </c:lineChart>
      <c:catAx>
        <c:axId val="313616256"/>
        <c:scaling>
          <c:orientation val="minMax"/>
        </c:scaling>
        <c:delete val="0"/>
        <c:axPos val="b"/>
        <c:minorGridlines>
          <c:spPr>
            <a:ln>
              <a:noFill/>
            </a:ln>
          </c:spPr>
        </c:minorGridlines>
        <c:numFmt formatCode="General" sourceLinked="0"/>
        <c:majorTickMark val="none"/>
        <c:minorTickMark val="out"/>
        <c:tickLblPos val="nextTo"/>
        <c:txPr>
          <a:bodyPr/>
          <a:lstStyle/>
          <a:p>
            <a:pPr>
              <a:defRPr sz="1100" baseline="0"/>
            </a:pPr>
            <a:endParaRPr lang="ja-JP"/>
          </a:p>
        </c:txPr>
        <c:crossAx val="313617792"/>
        <c:crosses val="autoZero"/>
        <c:auto val="1"/>
        <c:lblAlgn val="ctr"/>
        <c:lblOffset val="100"/>
        <c:tickMarkSkip val="5"/>
        <c:noMultiLvlLbl val="0"/>
      </c:catAx>
      <c:valAx>
        <c:axId val="313617792"/>
        <c:scaling>
          <c:orientation val="minMax"/>
          <c:max val="150"/>
          <c:min val="0"/>
        </c:scaling>
        <c:delete val="0"/>
        <c:axPos val="l"/>
        <c:majorGridlines>
          <c:spPr>
            <a:ln>
              <a:prstDash val="dash"/>
            </a:ln>
          </c:spPr>
        </c:majorGridlines>
        <c:numFmt formatCode="General" sourceLinked="1"/>
        <c:majorTickMark val="out"/>
        <c:minorTickMark val="none"/>
        <c:tickLblPos val="nextTo"/>
        <c:txPr>
          <a:bodyPr/>
          <a:lstStyle/>
          <a:p>
            <a:pPr>
              <a:defRPr sz="1400"/>
            </a:pPr>
            <a:endParaRPr lang="ja-JP"/>
          </a:p>
        </c:txPr>
        <c:crossAx val="313616256"/>
        <c:crosses val="autoZero"/>
        <c:crossBetween val="between"/>
        <c:majorUnit val="20"/>
      </c:valAx>
    </c:plotArea>
    <c:legend>
      <c:legendPos val="r"/>
      <c:layout>
        <c:manualLayout>
          <c:xMode val="edge"/>
          <c:yMode val="edge"/>
          <c:x val="0.79069938177306676"/>
          <c:y val="0.12430594879033199"/>
          <c:w val="0.10865740740740741"/>
          <c:h val="0.28699963672466738"/>
        </c:manualLayout>
      </c:layout>
      <c:overlay val="0"/>
      <c:spPr>
        <a:solidFill>
          <a:schemeClr val="bg1"/>
        </a:solidFill>
        <a:ln>
          <a:solidFill>
            <a:schemeClr val="tx1">
              <a:tint val="75000"/>
              <a:shade val="95000"/>
              <a:satMod val="105000"/>
            </a:schemeClr>
          </a:solidFill>
        </a:ln>
      </c:spPr>
      <c:txPr>
        <a:bodyPr/>
        <a:lstStyle/>
        <a:p>
          <a:pPr>
            <a:defRPr sz="1200"/>
          </a:pPr>
          <a:endParaRPr lang="ja-JP"/>
        </a:p>
      </c:txPr>
    </c:legend>
    <c:plotVisOnly val="1"/>
    <c:dispBlanksAs val="gap"/>
    <c:showDLblsOverMax val="0"/>
  </c:chart>
  <c:txPr>
    <a:bodyPr/>
    <a:lstStyle/>
    <a:p>
      <a:pPr>
        <a:defRPr sz="1800"/>
      </a:pPr>
      <a:endParaRPr lang="ja-JP"/>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068214011574471"/>
          <c:y val="3.9192172155185868E-2"/>
          <c:w val="0.83270861318439793"/>
          <c:h val="0.86815028390650173"/>
        </c:manualLayout>
      </c:layout>
      <c:lineChart>
        <c:grouping val="standard"/>
        <c:varyColors val="0"/>
        <c:ser>
          <c:idx val="0"/>
          <c:order val="0"/>
          <c:tx>
            <c:strRef>
              <c:f>Sheet1!$A$2</c:f>
              <c:strCache>
                <c:ptCount val="1"/>
                <c:pt idx="0">
                  <c:v>総計</c:v>
                </c:pt>
              </c:strCache>
            </c:strRef>
          </c:tx>
          <c:dLbls>
            <c:dLbl>
              <c:idx val="0"/>
              <c:layout>
                <c:manualLayout>
                  <c:x val="5.3211450999837831E-2"/>
                  <c:y val="8.9212119535595597E-4"/>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B00-4952-A9AC-1EDCC21A8496}"/>
                </c:ext>
              </c:extLst>
            </c:dLbl>
            <c:dLbl>
              <c:idx val="29"/>
              <c:delete val="1"/>
              <c:extLst>
                <c:ext xmlns:c15="http://schemas.microsoft.com/office/drawing/2012/chart" uri="{CE6537A1-D6FC-4f65-9D91-7224C49458BB}"/>
                <c:ext xmlns:c16="http://schemas.microsoft.com/office/drawing/2014/chart" uri="{C3380CC4-5D6E-409C-BE32-E72D297353CC}">
                  <c16:uniqueId val="{00000001-8B00-4952-A9AC-1EDCC21A8496}"/>
                </c:ext>
              </c:extLst>
            </c:dLbl>
            <c:dLbl>
              <c:idx val="30"/>
              <c:delete val="1"/>
              <c:extLst>
                <c:ext xmlns:c15="http://schemas.microsoft.com/office/drawing/2012/chart" uri="{CE6537A1-D6FC-4f65-9D91-7224C49458BB}"/>
                <c:ext xmlns:c16="http://schemas.microsoft.com/office/drawing/2014/chart" uri="{C3380CC4-5D6E-409C-BE32-E72D297353CC}">
                  <c16:uniqueId val="{00000002-8B00-4952-A9AC-1EDCC21A8496}"/>
                </c:ext>
              </c:extLst>
            </c:dLbl>
            <c:dLbl>
              <c:idx val="33"/>
              <c:layout>
                <c:manualLayout>
                  <c:x val="-0.12027716304082682"/>
                  <c:y val="2.929930882218833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F4D-4F35-9714-CA87F4A57270}"/>
                </c:ext>
              </c:extLst>
            </c:dLbl>
            <c:spPr>
              <a:noFill/>
              <a:ln>
                <a:noFill/>
              </a:ln>
              <a:effectLst/>
            </c:spPr>
            <c:txPr>
              <a:bodyPr/>
              <a:lstStyle/>
              <a:p>
                <a:pPr>
                  <a:defRPr sz="1200">
                    <a:solidFill>
                      <a:schemeClr val="tx1"/>
                    </a:solidFill>
                  </a:defRPr>
                </a:pPr>
                <a:endParaRPr lang="ja-JP"/>
              </a:p>
            </c:txPr>
            <c:dLblPos val="t"/>
            <c:showLegendKey val="0"/>
            <c:showVal val="0"/>
            <c:showCatName val="0"/>
            <c:showSerName val="0"/>
            <c:showPercent val="0"/>
            <c:showBubbleSize val="0"/>
            <c:extLst>
              <c:ext xmlns:c15="http://schemas.microsoft.com/office/drawing/2012/chart" uri="{CE6537A1-D6FC-4f65-9D91-7224C49458BB}">
                <c15:showLeaderLines val="1"/>
              </c:ext>
            </c:extLst>
          </c:dLbls>
          <c:cat>
            <c:strRef>
              <c:f>Sheet1!$B$1:$AR$1</c:f>
              <c:strCache>
                <c:ptCount val="43"/>
                <c:pt idx="0">
                  <c:v>S62</c:v>
                </c:pt>
                <c:pt idx="1">
                  <c:v>63</c:v>
                </c:pt>
                <c:pt idx="2">
                  <c:v>H元</c:v>
                </c:pt>
                <c:pt idx="3">
                  <c:v>2</c:v>
                </c:pt>
                <c:pt idx="4">
                  <c:v>3</c:v>
                </c:pt>
                <c:pt idx="5">
                  <c:v>4</c:v>
                </c:pt>
                <c:pt idx="6">
                  <c:v>5</c:v>
                </c:pt>
                <c:pt idx="7">
                  <c:v>6</c:v>
                </c:pt>
                <c:pt idx="8">
                  <c:v>7</c:v>
                </c:pt>
                <c:pt idx="9">
                  <c:v>8</c:v>
                </c:pt>
                <c:pt idx="10">
                  <c:v>9</c:v>
                </c:pt>
                <c:pt idx="11">
                  <c:v>10</c:v>
                </c:pt>
                <c:pt idx="12">
                  <c:v>11</c:v>
                </c:pt>
                <c:pt idx="13">
                  <c:v>12</c:v>
                </c:pt>
                <c:pt idx="14">
                  <c:v>13</c:v>
                </c:pt>
                <c:pt idx="15">
                  <c:v>14</c:v>
                </c:pt>
                <c:pt idx="16">
                  <c:v>15</c:v>
                </c:pt>
                <c:pt idx="17">
                  <c:v>16</c:v>
                </c:pt>
                <c:pt idx="18">
                  <c:v>17</c:v>
                </c:pt>
                <c:pt idx="19">
                  <c:v>18</c:v>
                </c:pt>
                <c:pt idx="20">
                  <c:v>19</c:v>
                </c:pt>
                <c:pt idx="21">
                  <c:v>20</c:v>
                </c:pt>
                <c:pt idx="22">
                  <c:v>21</c:v>
                </c:pt>
                <c:pt idx="23">
                  <c:v>22</c:v>
                </c:pt>
                <c:pt idx="24">
                  <c:v>23</c:v>
                </c:pt>
                <c:pt idx="25">
                  <c:v>24</c:v>
                </c:pt>
                <c:pt idx="26">
                  <c:v>25</c:v>
                </c:pt>
                <c:pt idx="27">
                  <c:v>26</c:v>
                </c:pt>
                <c:pt idx="28">
                  <c:v>27</c:v>
                </c:pt>
                <c:pt idx="29">
                  <c:v>28</c:v>
                </c:pt>
                <c:pt idx="30">
                  <c:v>29</c:v>
                </c:pt>
                <c:pt idx="31">
                  <c:v>30</c:v>
                </c:pt>
                <c:pt idx="32">
                  <c:v>31</c:v>
                </c:pt>
                <c:pt idx="33">
                  <c:v>R2</c:v>
                </c:pt>
                <c:pt idx="34">
                  <c:v>R3 </c:v>
                </c:pt>
                <c:pt idx="35">
                  <c:v>4 </c:v>
                </c:pt>
                <c:pt idx="36">
                  <c:v>5 </c:v>
                </c:pt>
                <c:pt idx="37">
                  <c:v>6 </c:v>
                </c:pt>
                <c:pt idx="38">
                  <c:v>7 </c:v>
                </c:pt>
                <c:pt idx="39">
                  <c:v>8 </c:v>
                </c:pt>
                <c:pt idx="40">
                  <c:v>9 </c:v>
                </c:pt>
                <c:pt idx="41">
                  <c:v>10 </c:v>
                </c:pt>
                <c:pt idx="42">
                  <c:v>11 </c:v>
                </c:pt>
              </c:strCache>
            </c:strRef>
          </c:cat>
          <c:val>
            <c:numRef>
              <c:f>Sheet1!$B$2:$AR$2</c:f>
              <c:numCache>
                <c:formatCode>#,##0_);[Red]\(#,##0\)</c:formatCode>
                <c:ptCount val="43"/>
                <c:pt idx="0">
                  <c:v>147907</c:v>
                </c:pt>
                <c:pt idx="1">
                  <c:v>147478</c:v>
                </c:pt>
                <c:pt idx="2">
                  <c:v>144954</c:v>
                </c:pt>
                <c:pt idx="3">
                  <c:v>135578</c:v>
                </c:pt>
                <c:pt idx="4">
                  <c:v>123670</c:v>
                </c:pt>
                <c:pt idx="5">
                  <c:v>112828</c:v>
                </c:pt>
                <c:pt idx="6">
                  <c:v>109748</c:v>
                </c:pt>
                <c:pt idx="7">
                  <c:v>101989</c:v>
                </c:pt>
                <c:pt idx="8">
                  <c:v>95218</c:v>
                </c:pt>
                <c:pt idx="9">
                  <c:v>91501</c:v>
                </c:pt>
                <c:pt idx="10" formatCode="#,##0_ ">
                  <c:v>87283</c:v>
                </c:pt>
                <c:pt idx="11" formatCode="#,##0_ ">
                  <c:v>88945</c:v>
                </c:pt>
                <c:pt idx="12" formatCode="#,##0_ ">
                  <c:v>86181</c:v>
                </c:pt>
                <c:pt idx="13" formatCode="#,##0_ ">
                  <c:v>83302</c:v>
                </c:pt>
                <c:pt idx="14" formatCode="#,##0_ ">
                  <c:v>80318</c:v>
                </c:pt>
                <c:pt idx="15" formatCode="#,##0_ ">
                  <c:v>78443</c:v>
                </c:pt>
                <c:pt idx="16" formatCode="#,##0_ ">
                  <c:v>75697</c:v>
                </c:pt>
                <c:pt idx="17" formatCode="#,##0_ ">
                  <c:v>75098</c:v>
                </c:pt>
                <c:pt idx="18" formatCode="#,##0_ ">
                  <c:v>71654</c:v>
                </c:pt>
                <c:pt idx="19" formatCode="#,##0_ ">
                  <c:v>71147</c:v>
                </c:pt>
                <c:pt idx="20" formatCode="#,##0_ ">
                  <c:v>71570</c:v>
                </c:pt>
                <c:pt idx="21" formatCode="#,##0_ ">
                  <c:v>72123</c:v>
                </c:pt>
                <c:pt idx="22" formatCode="#,##0_ ">
                  <c:v>70813</c:v>
                </c:pt>
                <c:pt idx="23" formatCode="#,##0_ ">
                  <c:v>74348</c:v>
                </c:pt>
                <c:pt idx="24" formatCode="#,##0_ ">
                  <c:v>72298</c:v>
                </c:pt>
                <c:pt idx="25" formatCode="#,##0_ ">
                  <c:v>74832</c:v>
                </c:pt>
                <c:pt idx="26" formatCode="#,##0_ ">
                  <c:v>75207</c:v>
                </c:pt>
                <c:pt idx="27" formatCode="#,##0_ ">
                  <c:v>77316</c:v>
                </c:pt>
                <c:pt idx="28" formatCode="#,##0_ ">
                  <c:v>75643</c:v>
                </c:pt>
                <c:pt idx="29" formatCode="#,##0_ ">
                  <c:v>74849</c:v>
                </c:pt>
                <c:pt idx="30" formatCode="#,##0_ ">
                  <c:v>74051</c:v>
                </c:pt>
                <c:pt idx="31" formatCode="#,##0_ ">
                  <c:v>71929</c:v>
                </c:pt>
                <c:pt idx="32" formatCode="#,##0_ ">
                  <c:v>69913</c:v>
                </c:pt>
                <c:pt idx="33" formatCode="#,##0_ ">
                  <c:v>68590</c:v>
                </c:pt>
                <c:pt idx="34" formatCode="#,##0_ ">
                  <c:v>65560</c:v>
                </c:pt>
                <c:pt idx="35" formatCode="#,##0_ ">
                  <c:v>67130</c:v>
                </c:pt>
                <c:pt idx="36" formatCode="#,##0_ ">
                  <c:v>66980</c:v>
                </c:pt>
                <c:pt idx="37" formatCode="#,##0_ ">
                  <c:v>66790</c:v>
                </c:pt>
                <c:pt idx="38" formatCode="#,##0_ ">
                  <c:v>65510</c:v>
                </c:pt>
                <c:pt idx="39" formatCode="#,##0_ ">
                  <c:v>65320</c:v>
                </c:pt>
                <c:pt idx="40" formatCode="#,##0_ ">
                  <c:v>64160</c:v>
                </c:pt>
                <c:pt idx="41" formatCode="#,##0_ ">
                  <c:v>63140</c:v>
                </c:pt>
                <c:pt idx="42" formatCode="#,##0_ ">
                  <c:v>61760</c:v>
                </c:pt>
              </c:numCache>
            </c:numRef>
          </c:val>
          <c:smooth val="0"/>
          <c:extLst>
            <c:ext xmlns:c16="http://schemas.microsoft.com/office/drawing/2014/chart" uri="{C3380CC4-5D6E-409C-BE32-E72D297353CC}">
              <c16:uniqueId val="{00000003-8B00-4952-A9AC-1EDCC21A8496}"/>
            </c:ext>
          </c:extLst>
        </c:ser>
        <c:ser>
          <c:idx val="1"/>
          <c:order val="1"/>
          <c:tx>
            <c:strRef>
              <c:f>Sheet1!$A$3</c:f>
              <c:strCache>
                <c:ptCount val="1"/>
              </c:strCache>
            </c:strRef>
          </c:tx>
          <c:cat>
            <c:strRef>
              <c:f>Sheet1!$B$1:$AR$1</c:f>
              <c:strCache>
                <c:ptCount val="43"/>
                <c:pt idx="0">
                  <c:v>S62</c:v>
                </c:pt>
                <c:pt idx="1">
                  <c:v>63</c:v>
                </c:pt>
                <c:pt idx="2">
                  <c:v>H元</c:v>
                </c:pt>
                <c:pt idx="3">
                  <c:v>2</c:v>
                </c:pt>
                <c:pt idx="4">
                  <c:v>3</c:v>
                </c:pt>
                <c:pt idx="5">
                  <c:v>4</c:v>
                </c:pt>
                <c:pt idx="6">
                  <c:v>5</c:v>
                </c:pt>
                <c:pt idx="7">
                  <c:v>6</c:v>
                </c:pt>
                <c:pt idx="8">
                  <c:v>7</c:v>
                </c:pt>
                <c:pt idx="9">
                  <c:v>8</c:v>
                </c:pt>
                <c:pt idx="10">
                  <c:v>9</c:v>
                </c:pt>
                <c:pt idx="11">
                  <c:v>10</c:v>
                </c:pt>
                <c:pt idx="12">
                  <c:v>11</c:v>
                </c:pt>
                <c:pt idx="13">
                  <c:v>12</c:v>
                </c:pt>
                <c:pt idx="14">
                  <c:v>13</c:v>
                </c:pt>
                <c:pt idx="15">
                  <c:v>14</c:v>
                </c:pt>
                <c:pt idx="16">
                  <c:v>15</c:v>
                </c:pt>
                <c:pt idx="17">
                  <c:v>16</c:v>
                </c:pt>
                <c:pt idx="18">
                  <c:v>17</c:v>
                </c:pt>
                <c:pt idx="19">
                  <c:v>18</c:v>
                </c:pt>
                <c:pt idx="20">
                  <c:v>19</c:v>
                </c:pt>
                <c:pt idx="21">
                  <c:v>20</c:v>
                </c:pt>
                <c:pt idx="22">
                  <c:v>21</c:v>
                </c:pt>
                <c:pt idx="23">
                  <c:v>22</c:v>
                </c:pt>
                <c:pt idx="24">
                  <c:v>23</c:v>
                </c:pt>
                <c:pt idx="25">
                  <c:v>24</c:v>
                </c:pt>
                <c:pt idx="26">
                  <c:v>25</c:v>
                </c:pt>
                <c:pt idx="27">
                  <c:v>26</c:v>
                </c:pt>
                <c:pt idx="28">
                  <c:v>27</c:v>
                </c:pt>
                <c:pt idx="29">
                  <c:v>28</c:v>
                </c:pt>
                <c:pt idx="30">
                  <c:v>29</c:v>
                </c:pt>
                <c:pt idx="31">
                  <c:v>30</c:v>
                </c:pt>
                <c:pt idx="32">
                  <c:v>31</c:v>
                </c:pt>
                <c:pt idx="33">
                  <c:v>R2</c:v>
                </c:pt>
                <c:pt idx="34">
                  <c:v>R3 </c:v>
                </c:pt>
                <c:pt idx="35">
                  <c:v>4 </c:v>
                </c:pt>
                <c:pt idx="36">
                  <c:v>5 </c:v>
                </c:pt>
                <c:pt idx="37">
                  <c:v>6 </c:v>
                </c:pt>
                <c:pt idx="38">
                  <c:v>7 </c:v>
                </c:pt>
                <c:pt idx="39">
                  <c:v>8 </c:v>
                </c:pt>
                <c:pt idx="40">
                  <c:v>9 </c:v>
                </c:pt>
                <c:pt idx="41">
                  <c:v>10 </c:v>
                </c:pt>
                <c:pt idx="42">
                  <c:v>11 </c:v>
                </c:pt>
              </c:strCache>
            </c:strRef>
          </c:cat>
          <c:val>
            <c:numRef>
              <c:f>Sheet1!$B$3:$AR$3</c:f>
              <c:numCache>
                <c:formatCode>General</c:formatCode>
                <c:ptCount val="43"/>
              </c:numCache>
            </c:numRef>
          </c:val>
          <c:smooth val="0"/>
          <c:extLst>
            <c:ext xmlns:c16="http://schemas.microsoft.com/office/drawing/2014/chart" uri="{C3380CC4-5D6E-409C-BE32-E72D297353CC}">
              <c16:uniqueId val="{00000004-8B00-4952-A9AC-1EDCC21A8496}"/>
            </c:ext>
          </c:extLst>
        </c:ser>
        <c:dLbls>
          <c:showLegendKey val="0"/>
          <c:showVal val="0"/>
          <c:showCatName val="0"/>
          <c:showSerName val="0"/>
          <c:showPercent val="0"/>
          <c:showBubbleSize val="0"/>
        </c:dLbls>
        <c:marker val="1"/>
        <c:smooth val="0"/>
        <c:axId val="313803136"/>
        <c:axId val="313804672"/>
      </c:lineChart>
      <c:catAx>
        <c:axId val="313803136"/>
        <c:scaling>
          <c:orientation val="minMax"/>
        </c:scaling>
        <c:delete val="0"/>
        <c:axPos val="b"/>
        <c:numFmt formatCode="General" sourceLinked="0"/>
        <c:majorTickMark val="out"/>
        <c:minorTickMark val="none"/>
        <c:tickLblPos val="nextTo"/>
        <c:txPr>
          <a:bodyPr/>
          <a:lstStyle/>
          <a:p>
            <a:pPr>
              <a:defRPr sz="1100"/>
            </a:pPr>
            <a:endParaRPr lang="ja-JP"/>
          </a:p>
        </c:txPr>
        <c:crossAx val="313804672"/>
        <c:crosses val="autoZero"/>
        <c:auto val="1"/>
        <c:lblAlgn val="ctr"/>
        <c:lblOffset val="100"/>
        <c:noMultiLvlLbl val="0"/>
      </c:catAx>
      <c:valAx>
        <c:axId val="313804672"/>
        <c:scaling>
          <c:orientation val="minMax"/>
          <c:max val="150000"/>
          <c:min val="60000"/>
        </c:scaling>
        <c:delete val="0"/>
        <c:axPos val="l"/>
        <c:majorGridlines>
          <c:spPr>
            <a:ln>
              <a:prstDash val="dash"/>
            </a:ln>
          </c:spPr>
        </c:majorGridlines>
        <c:numFmt formatCode="#,##0_);[Red]\(#,##0\)" sourceLinked="0"/>
        <c:majorTickMark val="out"/>
        <c:minorTickMark val="none"/>
        <c:tickLblPos val="nextTo"/>
        <c:txPr>
          <a:bodyPr/>
          <a:lstStyle/>
          <a:p>
            <a:pPr>
              <a:defRPr sz="1200"/>
            </a:pPr>
            <a:endParaRPr lang="ja-JP"/>
          </a:p>
        </c:txPr>
        <c:crossAx val="313803136"/>
        <c:crosses val="autoZero"/>
        <c:crossBetween val="between"/>
      </c:valAx>
    </c:plotArea>
    <c:plotVisOnly val="1"/>
    <c:dispBlanksAs val="gap"/>
    <c:showDLblsOverMax val="0"/>
  </c:chart>
  <c:txPr>
    <a:bodyPr/>
    <a:lstStyle/>
    <a:p>
      <a:pPr>
        <a:defRPr sz="1800"/>
      </a:pPr>
      <a:endParaRPr lang="ja-JP"/>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7257655653437025E-2"/>
          <c:y val="4.0680073023025322E-2"/>
          <c:w val="0.78014417774718803"/>
          <c:h val="0.8698411217690406"/>
        </c:manualLayout>
      </c:layout>
      <c:lineChart>
        <c:grouping val="standard"/>
        <c:varyColors val="0"/>
        <c:ser>
          <c:idx val="0"/>
          <c:order val="0"/>
          <c:tx>
            <c:strRef>
              <c:f>Sheet1!$B$1</c:f>
              <c:strCache>
                <c:ptCount val="1"/>
                <c:pt idx="0">
                  <c:v>前期</c:v>
                </c:pt>
              </c:strCache>
            </c:strRef>
          </c:tx>
          <c:spPr>
            <a:ln w="38100"/>
          </c:spPr>
          <c:dLbls>
            <c:spPr>
              <a:noFill/>
              <a:ln>
                <a:noFill/>
              </a:ln>
              <a:effectLst/>
            </c:spPr>
            <c:txPr>
              <a:bodyPr/>
              <a:lstStyle/>
              <a:p>
                <a:pPr>
                  <a:defRPr sz="1400"/>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H18</c:v>
                </c:pt>
                <c:pt idx="1">
                  <c:v>H19</c:v>
                </c:pt>
                <c:pt idx="2">
                  <c:v>H20</c:v>
                </c:pt>
                <c:pt idx="3">
                  <c:v>H21</c:v>
                </c:pt>
                <c:pt idx="4">
                  <c:v>H22</c:v>
                </c:pt>
                <c:pt idx="5">
                  <c:v>H23</c:v>
                </c:pt>
                <c:pt idx="6">
                  <c:v>H24</c:v>
                </c:pt>
                <c:pt idx="7">
                  <c:v>H25</c:v>
                </c:pt>
                <c:pt idx="8">
                  <c:v>H26</c:v>
                </c:pt>
                <c:pt idx="9">
                  <c:v>H27</c:v>
                </c:pt>
              </c:strCache>
            </c:strRef>
          </c:cat>
          <c:val>
            <c:numRef>
              <c:f>Sheet1!$B$2:$B$11</c:f>
              <c:numCache>
                <c:formatCode>0.00_ </c:formatCode>
                <c:ptCount val="10"/>
                <c:pt idx="0">
                  <c:v>1.45</c:v>
                </c:pt>
                <c:pt idx="1">
                  <c:v>1.45</c:v>
                </c:pt>
                <c:pt idx="2">
                  <c:v>1.44</c:v>
                </c:pt>
                <c:pt idx="3">
                  <c:v>1.51</c:v>
                </c:pt>
                <c:pt idx="4">
                  <c:v>1.52</c:v>
                </c:pt>
                <c:pt idx="5">
                  <c:v>1.61</c:v>
                </c:pt>
                <c:pt idx="6">
                  <c:v>1.62</c:v>
                </c:pt>
                <c:pt idx="7">
                  <c:v>2.19</c:v>
                </c:pt>
                <c:pt idx="8">
                  <c:v>2.1800000000000002</c:v>
                </c:pt>
                <c:pt idx="9">
                  <c:v>2.06</c:v>
                </c:pt>
              </c:numCache>
            </c:numRef>
          </c:val>
          <c:smooth val="0"/>
          <c:extLst>
            <c:ext xmlns:c16="http://schemas.microsoft.com/office/drawing/2014/chart" uri="{C3380CC4-5D6E-409C-BE32-E72D297353CC}">
              <c16:uniqueId val="{00000000-5C8F-4013-A8A3-BA864A06D1B8}"/>
            </c:ext>
          </c:extLst>
        </c:ser>
        <c:ser>
          <c:idx val="1"/>
          <c:order val="1"/>
          <c:tx>
            <c:strRef>
              <c:f>Sheet1!$C$1</c:f>
              <c:strCache>
                <c:ptCount val="1"/>
                <c:pt idx="0">
                  <c:v>後期（全）</c:v>
                </c:pt>
              </c:strCache>
            </c:strRef>
          </c:tx>
          <c:spPr>
            <a:ln w="38100"/>
          </c:spPr>
          <c:dLbls>
            <c:dLbl>
              <c:idx val="0"/>
              <c:layout>
                <c:manualLayout>
                  <c:x val="-2.5309482676901831E-2"/>
                  <c:y val="-4.041789789037741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C8F-4013-A8A3-BA864A06D1B8}"/>
                </c:ext>
              </c:extLst>
            </c:dLbl>
            <c:dLbl>
              <c:idx val="2"/>
              <c:layout>
                <c:manualLayout>
                  <c:x val="-3.2987362269482352E-2"/>
                  <c:y val="5.523449803149613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C8F-4013-A8A3-BA864A06D1B8}"/>
                </c:ext>
              </c:extLst>
            </c:dLbl>
            <c:dLbl>
              <c:idx val="3"/>
              <c:layout>
                <c:manualLayout>
                  <c:x val="-2.9865781874776946E-2"/>
                  <c:y val="4.273449803149639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C8F-4013-A8A3-BA864A06D1B8}"/>
                </c:ext>
              </c:extLst>
            </c:dLbl>
            <c:dLbl>
              <c:idx val="4"/>
              <c:layout>
                <c:manualLayout>
                  <c:x val="-3.2987362269482352E-2"/>
                  <c:y val="3.96094980314960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C8F-4013-A8A3-BA864A06D1B8}"/>
                </c:ext>
              </c:extLst>
            </c:dLbl>
            <c:dLbl>
              <c:idx val="7"/>
              <c:layout>
                <c:manualLayout>
                  <c:x val="-3.1376170172428212E-2"/>
                  <c:y val="-4.041789789037741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C8F-4013-A8A3-BA864A06D1B8}"/>
                </c:ext>
              </c:extLst>
            </c:dLbl>
            <c:dLbl>
              <c:idx val="10"/>
              <c:layout>
                <c:manualLayout>
                  <c:x val="-3.8250902960084036E-2"/>
                  <c:y val="-5.934684703358011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C8F-4013-A8A3-BA864A06D1B8}"/>
                </c:ext>
              </c:extLst>
            </c:dLbl>
            <c:spPr>
              <a:noFill/>
              <a:ln>
                <a:noFill/>
              </a:ln>
              <a:effectLst/>
            </c:spPr>
            <c:txPr>
              <a:bodyPr/>
              <a:lstStyle/>
              <a:p>
                <a:pPr>
                  <a:defRPr sz="1400"/>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H18</c:v>
                </c:pt>
                <c:pt idx="1">
                  <c:v>H19</c:v>
                </c:pt>
                <c:pt idx="2">
                  <c:v>H20</c:v>
                </c:pt>
                <c:pt idx="3">
                  <c:v>H21</c:v>
                </c:pt>
                <c:pt idx="4">
                  <c:v>H22</c:v>
                </c:pt>
                <c:pt idx="5">
                  <c:v>H23</c:v>
                </c:pt>
                <c:pt idx="6">
                  <c:v>H24</c:v>
                </c:pt>
                <c:pt idx="7">
                  <c:v>H25</c:v>
                </c:pt>
                <c:pt idx="8">
                  <c:v>H26</c:v>
                </c:pt>
                <c:pt idx="9">
                  <c:v>H27</c:v>
                </c:pt>
              </c:strCache>
            </c:strRef>
          </c:cat>
          <c:val>
            <c:numRef>
              <c:f>Sheet1!$C$2:$C$11</c:f>
              <c:numCache>
                <c:formatCode>0.00_ </c:formatCode>
                <c:ptCount val="10"/>
                <c:pt idx="0">
                  <c:v>1.1399999999999975</c:v>
                </c:pt>
                <c:pt idx="1">
                  <c:v>1.1700000000000021</c:v>
                </c:pt>
                <c:pt idx="2">
                  <c:v>1.1900000000000022</c:v>
                </c:pt>
                <c:pt idx="3">
                  <c:v>1.23</c:v>
                </c:pt>
                <c:pt idx="4">
                  <c:v>1.1399999999999975</c:v>
                </c:pt>
                <c:pt idx="5">
                  <c:v>1.05</c:v>
                </c:pt>
                <c:pt idx="6">
                  <c:v>1.1599999999999975</c:v>
                </c:pt>
                <c:pt idx="7">
                  <c:v>1.25</c:v>
                </c:pt>
                <c:pt idx="8">
                  <c:v>1.23</c:v>
                </c:pt>
                <c:pt idx="9">
                  <c:v>1.21</c:v>
                </c:pt>
              </c:numCache>
            </c:numRef>
          </c:val>
          <c:smooth val="0"/>
          <c:extLst>
            <c:ext xmlns:c16="http://schemas.microsoft.com/office/drawing/2014/chart" uri="{C3380CC4-5D6E-409C-BE32-E72D297353CC}">
              <c16:uniqueId val="{00000007-5C8F-4013-A8A3-BA864A06D1B8}"/>
            </c:ext>
          </c:extLst>
        </c:ser>
        <c:ser>
          <c:idx val="2"/>
          <c:order val="2"/>
          <c:tx>
            <c:strRef>
              <c:f>Sheet1!$D$1</c:f>
              <c:strCache>
                <c:ptCount val="1"/>
                <c:pt idx="0">
                  <c:v>後期（CS）</c:v>
                </c:pt>
              </c:strCache>
            </c:strRef>
          </c:tx>
          <c:spPr>
            <a:ln w="38100"/>
          </c:spPr>
          <c:dLbls>
            <c:dLbl>
              <c:idx val="0"/>
              <c:layout>
                <c:manualLayout>
                  <c:x val="-4.2352103453598813E-2"/>
                  <c:y val="4.784673683600403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C8F-4013-A8A3-BA864A06D1B8}"/>
                </c:ext>
              </c:extLst>
            </c:dLbl>
            <c:dLbl>
              <c:idx val="1"/>
              <c:layout>
                <c:manualLayout>
                  <c:x val="-4.0766084490367026E-2"/>
                  <c:y val="7.959771772966252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C8F-4013-A8A3-BA864A06D1B8}"/>
                </c:ext>
              </c:extLst>
            </c:dLbl>
            <c:dLbl>
              <c:idx val="2"/>
              <c:layout>
                <c:manualLayout>
                  <c:x val="-4.7240420120583972E-2"/>
                  <c:y val="-2.35428749941697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5C8F-4013-A8A3-BA864A06D1B8}"/>
                </c:ext>
              </c:extLst>
            </c:dLbl>
            <c:dLbl>
              <c:idx val="3"/>
              <c:layout>
                <c:manualLayout>
                  <c:x val="-4.9136864123819034E-2"/>
                  <c:y val="2.90532280581104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5C8F-4013-A8A3-BA864A06D1B8}"/>
                </c:ext>
              </c:extLst>
            </c:dLbl>
            <c:dLbl>
              <c:idx val="4"/>
              <c:layout>
                <c:manualLayout>
                  <c:x val="-1.1207984059118898E-2"/>
                  <c:y val="-7.0118158023475402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5C8F-4013-A8A3-BA864A06D1B8}"/>
                </c:ext>
              </c:extLst>
            </c:dLbl>
            <c:dLbl>
              <c:idx val="5"/>
              <c:layout>
                <c:manualLayout>
                  <c:x val="-2.5309482676901831E-2"/>
                  <c:y val="3.062498900236403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5C8F-4013-A8A3-BA864A06D1B8}"/>
                </c:ext>
              </c:extLst>
            </c:dLbl>
            <c:dLbl>
              <c:idx val="6"/>
              <c:layout>
                <c:manualLayout>
                  <c:x val="-3.2987362269482352E-2"/>
                  <c:y val="3.335949803149606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5C8F-4013-A8A3-BA864A06D1B8}"/>
                </c:ext>
              </c:extLst>
            </c:dLbl>
            <c:dLbl>
              <c:idx val="7"/>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5C8F-4013-A8A3-BA864A06D1B8}"/>
                </c:ext>
              </c:extLst>
            </c:dLbl>
            <c:dLbl>
              <c:idx val="8"/>
              <c:layout>
                <c:manualLayout>
                  <c:x val="-3.2987362269482352E-2"/>
                  <c:y val="4.898449803149613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5C8F-4013-A8A3-BA864A06D1B8}"/>
                </c:ext>
              </c:extLst>
            </c:dLbl>
            <c:dLbl>
              <c:idx val="9"/>
              <c:layout>
                <c:manualLayout>
                  <c:x val="-3.6108942664187814E-2"/>
                  <c:y val="4.898449803149613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5C8F-4013-A8A3-BA864A06D1B8}"/>
                </c:ext>
              </c:extLst>
            </c:dLbl>
            <c:dLbl>
              <c:idx val="10"/>
              <c:layout>
                <c:manualLayout>
                  <c:x val="-2.5966389765356125E-2"/>
                  <c:y val="4.594825284752772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5C8F-4013-A8A3-BA864A06D1B8}"/>
                </c:ext>
              </c:extLst>
            </c:dLbl>
            <c:dLbl>
              <c:idx val="11"/>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5C8F-4013-A8A3-BA864A06D1B8}"/>
                </c:ext>
              </c:extLst>
            </c:dLbl>
            <c:spPr>
              <a:noFill/>
              <a:ln>
                <a:noFill/>
              </a:ln>
              <a:effectLst/>
            </c:spPr>
            <c:txPr>
              <a:bodyPr/>
              <a:lstStyle/>
              <a:p>
                <a:pPr>
                  <a:defRPr sz="1400"/>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H18</c:v>
                </c:pt>
                <c:pt idx="1">
                  <c:v>H19</c:v>
                </c:pt>
                <c:pt idx="2">
                  <c:v>H20</c:v>
                </c:pt>
                <c:pt idx="3">
                  <c:v>H21</c:v>
                </c:pt>
                <c:pt idx="4">
                  <c:v>H22</c:v>
                </c:pt>
                <c:pt idx="5">
                  <c:v>H23</c:v>
                </c:pt>
                <c:pt idx="6">
                  <c:v>H24</c:v>
                </c:pt>
                <c:pt idx="7">
                  <c:v>H25</c:v>
                </c:pt>
                <c:pt idx="8">
                  <c:v>H26</c:v>
                </c:pt>
                <c:pt idx="9">
                  <c:v>H27</c:v>
                </c:pt>
              </c:strCache>
            </c:strRef>
          </c:cat>
          <c:val>
            <c:numRef>
              <c:f>Sheet1!$D$2:$D$11</c:f>
              <c:numCache>
                <c:formatCode>0.00_ </c:formatCode>
                <c:ptCount val="10"/>
                <c:pt idx="0">
                  <c:v>1.1900000000000022</c:v>
                </c:pt>
                <c:pt idx="1">
                  <c:v>1.23</c:v>
                </c:pt>
                <c:pt idx="2">
                  <c:v>1.29</c:v>
                </c:pt>
                <c:pt idx="3">
                  <c:v>1.46</c:v>
                </c:pt>
                <c:pt idx="4">
                  <c:v>1.3800000000000001</c:v>
                </c:pt>
                <c:pt idx="5">
                  <c:v>0.96000000000000063</c:v>
                </c:pt>
                <c:pt idx="6">
                  <c:v>1.07</c:v>
                </c:pt>
                <c:pt idx="7">
                  <c:v>1.21</c:v>
                </c:pt>
                <c:pt idx="8">
                  <c:v>1.24</c:v>
                </c:pt>
                <c:pt idx="9">
                  <c:v>1.2</c:v>
                </c:pt>
              </c:numCache>
            </c:numRef>
          </c:val>
          <c:smooth val="0"/>
          <c:extLst>
            <c:ext xmlns:c16="http://schemas.microsoft.com/office/drawing/2014/chart" uri="{C3380CC4-5D6E-409C-BE32-E72D297353CC}">
              <c16:uniqueId val="{00000014-5C8F-4013-A8A3-BA864A06D1B8}"/>
            </c:ext>
          </c:extLst>
        </c:ser>
        <c:ser>
          <c:idx val="3"/>
          <c:order val="3"/>
          <c:tx>
            <c:strRef>
              <c:f>Sheet1!$E$1</c:f>
              <c:strCache>
                <c:ptCount val="1"/>
                <c:pt idx="0">
                  <c:v>後期（定）</c:v>
                </c:pt>
              </c:strCache>
            </c:strRef>
          </c:tx>
          <c:spPr>
            <a:ln w="38100"/>
          </c:spPr>
          <c:dLbls>
            <c:dLbl>
              <c:idx val="0"/>
              <c:layout>
                <c:manualLayout>
                  <c:x val="-3.2987362269482352E-2"/>
                  <c:y val="6.460949803149611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5C8F-4013-A8A3-BA864A06D1B8}"/>
                </c:ext>
              </c:extLst>
            </c:dLbl>
            <c:dLbl>
              <c:idx val="1"/>
              <c:layout>
                <c:manualLayout>
                  <c:x val="-3.2987362269482352E-2"/>
                  <c:y val="5.523449803149613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5C8F-4013-A8A3-BA864A06D1B8}"/>
                </c:ext>
              </c:extLst>
            </c:dLbl>
            <c:dLbl>
              <c:idx val="2"/>
              <c:layout>
                <c:manualLayout>
                  <c:x val="-3.2987362269482352E-2"/>
                  <c:y val="5.210949803149612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5C8F-4013-A8A3-BA864A06D1B8}"/>
                </c:ext>
              </c:extLst>
            </c:dLbl>
            <c:dLbl>
              <c:idx val="3"/>
              <c:layout>
                <c:manualLayout>
                  <c:x val="-2.8242560069530132E-2"/>
                  <c:y val="5.210949803149612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5C8F-4013-A8A3-BA864A06D1B8}"/>
                </c:ext>
              </c:extLst>
            </c:dLbl>
            <c:dLbl>
              <c:idx val="4"/>
              <c:layout>
                <c:manualLayout>
                  <c:x val="-3.4548152466835048E-2"/>
                  <c:y val="4.898449803149613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5C8F-4013-A8A3-BA864A06D1B8}"/>
                </c:ext>
              </c:extLst>
            </c:dLbl>
            <c:dLbl>
              <c:idx val="5"/>
              <c:layout>
                <c:manualLayout>
                  <c:x val="-2.8242560069530132E-2"/>
                  <c:y val="5.523449803149613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5C8F-4013-A8A3-BA864A06D1B8}"/>
                </c:ext>
              </c:extLst>
            </c:dLbl>
            <c:dLbl>
              <c:idx val="6"/>
              <c:layout>
                <c:manualLayout>
                  <c:x val="-3.2987362269482352E-2"/>
                  <c:y val="6.460949803149611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5C8F-4013-A8A3-BA864A06D1B8}"/>
                </c:ext>
              </c:extLst>
            </c:dLbl>
            <c:dLbl>
              <c:idx val="7"/>
              <c:layout>
                <c:manualLayout>
                  <c:x val="-3.6108942664187814E-2"/>
                  <c:y val="5.835949803149611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5C8F-4013-A8A3-BA864A06D1B8}"/>
                </c:ext>
              </c:extLst>
            </c:dLbl>
            <c:dLbl>
              <c:idx val="8"/>
              <c:layout>
                <c:manualLayout>
                  <c:x val="-3.1364140464235551E-2"/>
                  <c:y val="5.835949803149611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5C8F-4013-A8A3-BA864A06D1B8}"/>
                </c:ext>
              </c:extLst>
            </c:dLbl>
            <c:dLbl>
              <c:idx val="9"/>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5C8F-4013-A8A3-BA864A06D1B8}"/>
                </c:ext>
              </c:extLst>
            </c:dLbl>
            <c:spPr>
              <a:noFill/>
              <a:ln>
                <a:noFill/>
              </a:ln>
              <a:effectLst/>
            </c:spPr>
            <c:txPr>
              <a:bodyPr/>
              <a:lstStyle/>
              <a:p>
                <a:pPr>
                  <a:defRPr sz="1400"/>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H18</c:v>
                </c:pt>
                <c:pt idx="1">
                  <c:v>H19</c:v>
                </c:pt>
                <c:pt idx="2">
                  <c:v>H20</c:v>
                </c:pt>
                <c:pt idx="3">
                  <c:v>H21</c:v>
                </c:pt>
                <c:pt idx="4">
                  <c:v>H22</c:v>
                </c:pt>
                <c:pt idx="5">
                  <c:v>H23</c:v>
                </c:pt>
                <c:pt idx="6">
                  <c:v>H24</c:v>
                </c:pt>
                <c:pt idx="7">
                  <c:v>H25</c:v>
                </c:pt>
                <c:pt idx="8">
                  <c:v>H26</c:v>
                </c:pt>
                <c:pt idx="9">
                  <c:v>H27</c:v>
                </c:pt>
              </c:strCache>
            </c:strRef>
          </c:cat>
          <c:val>
            <c:numRef>
              <c:f>Sheet1!$E$2:$E$11</c:f>
              <c:numCache>
                <c:formatCode>0.00_ </c:formatCode>
                <c:ptCount val="10"/>
                <c:pt idx="0">
                  <c:v>0.70000000000000062</c:v>
                </c:pt>
                <c:pt idx="1">
                  <c:v>0.65000000000000135</c:v>
                </c:pt>
                <c:pt idx="2">
                  <c:v>0.70000000000000062</c:v>
                </c:pt>
                <c:pt idx="3">
                  <c:v>0.77000000000000124</c:v>
                </c:pt>
                <c:pt idx="4">
                  <c:v>0.87000000000000111</c:v>
                </c:pt>
                <c:pt idx="5">
                  <c:v>0.60000000000000064</c:v>
                </c:pt>
                <c:pt idx="6">
                  <c:v>0.60000000000000064</c:v>
                </c:pt>
                <c:pt idx="7">
                  <c:v>0.56000000000000005</c:v>
                </c:pt>
                <c:pt idx="8">
                  <c:v>0.62000000000000111</c:v>
                </c:pt>
                <c:pt idx="9">
                  <c:v>0.49000000000000032</c:v>
                </c:pt>
              </c:numCache>
            </c:numRef>
          </c:val>
          <c:smooth val="0"/>
          <c:extLst>
            <c:ext xmlns:c16="http://schemas.microsoft.com/office/drawing/2014/chart" uri="{C3380CC4-5D6E-409C-BE32-E72D297353CC}">
              <c16:uniqueId val="{0000001F-5C8F-4013-A8A3-BA864A06D1B8}"/>
            </c:ext>
          </c:extLst>
        </c:ser>
        <c:dLbls>
          <c:showLegendKey val="0"/>
          <c:showVal val="1"/>
          <c:showCatName val="0"/>
          <c:showSerName val="0"/>
          <c:showPercent val="0"/>
          <c:showBubbleSize val="0"/>
        </c:dLbls>
        <c:marker val="1"/>
        <c:smooth val="0"/>
        <c:axId val="313129984"/>
        <c:axId val="313148160"/>
      </c:lineChart>
      <c:catAx>
        <c:axId val="313129984"/>
        <c:scaling>
          <c:orientation val="minMax"/>
        </c:scaling>
        <c:delete val="0"/>
        <c:axPos val="b"/>
        <c:numFmt formatCode="General" sourceLinked="0"/>
        <c:majorTickMark val="out"/>
        <c:minorTickMark val="none"/>
        <c:tickLblPos val="nextTo"/>
        <c:txPr>
          <a:bodyPr/>
          <a:lstStyle/>
          <a:p>
            <a:pPr>
              <a:defRPr sz="1400"/>
            </a:pPr>
            <a:endParaRPr lang="ja-JP"/>
          </a:p>
        </c:txPr>
        <c:crossAx val="313148160"/>
        <c:crosses val="autoZero"/>
        <c:auto val="1"/>
        <c:lblAlgn val="ctr"/>
        <c:lblOffset val="100"/>
        <c:noMultiLvlLbl val="0"/>
      </c:catAx>
      <c:valAx>
        <c:axId val="313148160"/>
        <c:scaling>
          <c:orientation val="minMax"/>
          <c:min val="0.30000000000000032"/>
        </c:scaling>
        <c:delete val="0"/>
        <c:axPos val="l"/>
        <c:majorGridlines>
          <c:spPr>
            <a:ln>
              <a:prstDash val="dash"/>
            </a:ln>
          </c:spPr>
        </c:majorGridlines>
        <c:numFmt formatCode="0.0_ " sourceLinked="0"/>
        <c:majorTickMark val="out"/>
        <c:minorTickMark val="none"/>
        <c:tickLblPos val="nextTo"/>
        <c:txPr>
          <a:bodyPr/>
          <a:lstStyle/>
          <a:p>
            <a:pPr>
              <a:defRPr sz="1600"/>
            </a:pPr>
            <a:endParaRPr lang="ja-JP"/>
          </a:p>
        </c:txPr>
        <c:crossAx val="313129984"/>
        <c:crosses val="autoZero"/>
        <c:crossBetween val="between"/>
        <c:majorUnit val="0.2"/>
      </c:valAx>
    </c:plotArea>
    <c:legend>
      <c:legendPos val="r"/>
      <c:layout>
        <c:manualLayout>
          <c:xMode val="edge"/>
          <c:yMode val="edge"/>
          <c:x val="0.14546418961578791"/>
          <c:y val="6.4820409132867893E-2"/>
          <c:w val="0.37708886004536202"/>
          <c:h val="0.14067974760847418"/>
        </c:manualLayout>
      </c:layout>
      <c:overlay val="0"/>
      <c:spPr>
        <a:solidFill>
          <a:schemeClr val="bg1"/>
        </a:solidFill>
        <a:ln>
          <a:solidFill>
            <a:schemeClr val="tx1">
              <a:tint val="75000"/>
              <a:shade val="95000"/>
              <a:satMod val="105000"/>
            </a:schemeClr>
          </a:solidFill>
        </a:ln>
      </c:spPr>
      <c:txPr>
        <a:bodyPr/>
        <a:lstStyle/>
        <a:p>
          <a:pPr>
            <a:defRPr sz="1200"/>
          </a:pPr>
          <a:endParaRPr lang="ja-JP"/>
        </a:p>
      </c:txPr>
    </c:legend>
    <c:plotVisOnly val="1"/>
    <c:dispBlanksAs val="gap"/>
    <c:showDLblsOverMax val="0"/>
  </c:chart>
  <c:spPr>
    <a:ln>
      <a:noFill/>
    </a:ln>
  </c:spPr>
  <c:txPr>
    <a:bodyPr/>
    <a:lstStyle/>
    <a:p>
      <a:pPr>
        <a:defRPr sz="1800"/>
      </a:pPr>
      <a:endParaRPr lang="ja-JP"/>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0.89591</cdr:x>
      <cdr:y>0.82823</cdr:y>
    </cdr:from>
    <cdr:to>
      <cdr:x>1</cdr:x>
      <cdr:y>1</cdr:y>
    </cdr:to>
    <cdr:sp macro="" textlink="">
      <cdr:nvSpPr>
        <cdr:cNvPr id="2" name="テキスト ボックス 1"/>
        <cdr:cNvSpPr txBox="1"/>
      </cdr:nvSpPr>
      <cdr:spPr>
        <a:xfrm xmlns:a="http://schemas.openxmlformats.org/drawingml/2006/main">
          <a:off x="7870576" y="4408872"/>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ja-JP" altLang="en-U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0.14634</cdr:x>
      <cdr:y>0.20487</cdr:y>
    </cdr:from>
    <cdr:to>
      <cdr:x>0.41463</cdr:x>
      <cdr:y>0.29442</cdr:y>
    </cdr:to>
    <cdr:sp macro="" textlink="">
      <cdr:nvSpPr>
        <cdr:cNvPr id="2" name="正方形/長方形 1"/>
        <cdr:cNvSpPr/>
      </cdr:nvSpPr>
      <cdr:spPr>
        <a:xfrm xmlns:a="http://schemas.openxmlformats.org/drawingml/2006/main">
          <a:off x="864096" y="944351"/>
          <a:ext cx="1584176" cy="412782"/>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n-US" altLang="ja-JP" sz="900" dirty="0">
              <a:solidFill>
                <a:schemeClr val="tx1"/>
              </a:solidFill>
              <a:latin typeface="+mn-ea"/>
            </a:rPr>
            <a:t>CS</a:t>
          </a:r>
          <a:r>
            <a:rPr lang="ja-JP" altLang="en-US" sz="900" dirty="0">
              <a:solidFill>
                <a:schemeClr val="tx1"/>
              </a:solidFill>
              <a:latin typeface="+mn-ea"/>
            </a:rPr>
            <a:t>はクリエイティブスクール</a:t>
          </a:r>
          <a:endParaRPr lang="ja-JP" sz="900" dirty="0">
            <a:solidFill>
              <a:schemeClr val="tx1"/>
            </a:solidFill>
            <a:latin typeface="+mn-ea"/>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220FBF9F-B0E7-4041-8F81-2969BE08A8F0}" type="datetimeFigureOut">
              <a:rPr kumimoji="1" lang="ja-JP" altLang="en-US" smtClean="0"/>
              <a:t>2021/11/4</a:t>
            </a:fld>
            <a:endParaRPr kumimoji="1" lang="ja-JP" altLang="en-US"/>
          </a:p>
        </p:txBody>
      </p:sp>
      <p:sp>
        <p:nvSpPr>
          <p:cNvPr id="4" name="スライド イメージ プレースホルダー 3"/>
          <p:cNvSpPr>
            <a:spLocks noGrp="1" noRot="1" noChangeAspect="1"/>
          </p:cNvSpPr>
          <p:nvPr>
            <p:ph type="sldImg" idx="2"/>
          </p:nvPr>
        </p:nvSpPr>
        <p:spPr>
          <a:xfrm>
            <a:off x="981075" y="1243013"/>
            <a:ext cx="48450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B493970A-40F3-43C9-B9BF-54335277DE1B}" type="slidenum">
              <a:rPr kumimoji="1" lang="ja-JP" altLang="en-US" smtClean="0"/>
              <a:t>‹#›</a:t>
            </a:fld>
            <a:endParaRPr kumimoji="1" lang="ja-JP" altLang="en-US"/>
          </a:p>
        </p:txBody>
      </p:sp>
    </p:spTree>
    <p:extLst>
      <p:ext uri="{BB962C8B-B14F-4D97-AF65-F5344CB8AC3E}">
        <p14:creationId xmlns:p14="http://schemas.microsoft.com/office/powerpoint/2010/main" val="403430240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496C84-371E-473D-B3B9-73680C06C036}"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648352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3871763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1FC63C76-1940-43E2-8E9B-67E9E60B32F3}" type="datetime1">
              <a:rPr kumimoji="1" lang="ja-JP" altLang="en-US" smtClean="0"/>
              <a:t>2021/11/4</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20607042-D53A-4E69-917E-B6250902E102}" type="slidenum">
              <a:rPr kumimoji="1" lang="ja-JP" altLang="en-US" smtClean="0"/>
              <a:t>‹#›</a:t>
            </a:fld>
            <a:endParaRPr kumimoji="1" lang="ja-JP" altLang="en-US" dirty="0"/>
          </a:p>
        </p:txBody>
      </p:sp>
    </p:spTree>
    <p:extLst>
      <p:ext uri="{BB962C8B-B14F-4D97-AF65-F5344CB8AC3E}">
        <p14:creationId xmlns:p14="http://schemas.microsoft.com/office/powerpoint/2010/main" val="26743966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12A3705-B6CE-4F73-9E55-C1BA14B8D1CC}" type="datetime1">
              <a:rPr kumimoji="1" lang="ja-JP" altLang="en-US" smtClean="0"/>
              <a:t>2021/11/4</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20607042-D53A-4E69-917E-B6250902E102}" type="slidenum">
              <a:rPr kumimoji="1" lang="ja-JP" altLang="en-US" smtClean="0"/>
              <a:t>‹#›</a:t>
            </a:fld>
            <a:endParaRPr kumimoji="1" lang="ja-JP" altLang="en-US" dirty="0"/>
          </a:p>
        </p:txBody>
      </p:sp>
    </p:spTree>
    <p:extLst>
      <p:ext uri="{BB962C8B-B14F-4D97-AF65-F5344CB8AC3E}">
        <p14:creationId xmlns:p14="http://schemas.microsoft.com/office/powerpoint/2010/main" val="42050740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7E109E6-67E9-425D-A817-B70360399705}" type="datetime1">
              <a:rPr kumimoji="1" lang="ja-JP" altLang="en-US" smtClean="0"/>
              <a:t>2021/11/4</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20607042-D53A-4E69-917E-B6250902E102}" type="slidenum">
              <a:rPr kumimoji="1" lang="ja-JP" altLang="en-US" smtClean="0"/>
              <a:t>‹#›</a:t>
            </a:fld>
            <a:endParaRPr kumimoji="1" lang="ja-JP" altLang="en-US" dirty="0"/>
          </a:p>
        </p:txBody>
      </p:sp>
    </p:spTree>
    <p:extLst>
      <p:ext uri="{BB962C8B-B14F-4D97-AF65-F5344CB8AC3E}">
        <p14:creationId xmlns:p14="http://schemas.microsoft.com/office/powerpoint/2010/main" val="39955270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30"/>
            <a:ext cx="84201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BC6041FC-E1E9-4F03-94BD-3E578019F6B8}" type="datetime1">
              <a:rPr kumimoji="1" lang="ja-JP" altLang="en-US" smtClean="0"/>
              <a:pPr/>
              <a:t>2021/11/4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C1F0867-EFB9-42FF-BF2D-7B625E83DED1}" type="slidenum">
              <a:rPr kumimoji="1" lang="ja-JP" altLang="en-US" smtClean="0"/>
              <a:pPr/>
              <a:t>‹#›</a:t>
            </a:fld>
            <a:endParaRPr kumimoji="1" lang="ja-JP" altLang="en-US"/>
          </a:p>
        </p:txBody>
      </p:sp>
    </p:spTree>
    <p:extLst>
      <p:ext uri="{BB962C8B-B14F-4D97-AF65-F5344CB8AC3E}">
        <p14:creationId xmlns:p14="http://schemas.microsoft.com/office/powerpoint/2010/main" val="37432769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D87B71C-BE5E-40EB-A8A5-3B0096AC7978}" type="datetime1">
              <a:rPr kumimoji="1" lang="ja-JP" altLang="en-US" smtClean="0"/>
              <a:pPr/>
              <a:t>2021/11/4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C1F0867-EFB9-42FF-BF2D-7B625E83DED1}" type="slidenum">
              <a:rPr kumimoji="1" lang="ja-JP" altLang="en-US" smtClean="0"/>
              <a:pPr/>
              <a:t>‹#›</a:t>
            </a:fld>
            <a:endParaRPr kumimoji="1" lang="ja-JP" altLang="en-US"/>
          </a:p>
        </p:txBody>
      </p:sp>
    </p:spTree>
    <p:extLst>
      <p:ext uri="{BB962C8B-B14F-4D97-AF65-F5344CB8AC3E}">
        <p14:creationId xmlns:p14="http://schemas.microsoft.com/office/powerpoint/2010/main" val="15187632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3"/>
            <a:ext cx="84201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82506" y="2906718"/>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8C4332F2-3119-4210-9738-152D35DBA27C}" type="datetime1">
              <a:rPr kumimoji="1" lang="ja-JP" altLang="en-US" smtClean="0"/>
              <a:pPr/>
              <a:t>2021/11/4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C1F0867-EFB9-42FF-BF2D-7B625E83DED1}" type="slidenum">
              <a:rPr kumimoji="1" lang="ja-JP" altLang="en-US" smtClean="0"/>
              <a:pPr/>
              <a:t>‹#›</a:t>
            </a:fld>
            <a:endParaRPr kumimoji="1" lang="ja-JP" altLang="en-US"/>
          </a:p>
        </p:txBody>
      </p:sp>
    </p:spTree>
    <p:extLst>
      <p:ext uri="{BB962C8B-B14F-4D97-AF65-F5344CB8AC3E}">
        <p14:creationId xmlns:p14="http://schemas.microsoft.com/office/powerpoint/2010/main" val="42497356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9530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03555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454DAA5F-AAEB-4369-8F0C-7B79228C7D27}" type="datetime1">
              <a:rPr kumimoji="1" lang="ja-JP" altLang="en-US" smtClean="0"/>
              <a:pPr/>
              <a:t>2021/11/4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C1F0867-EFB9-42FF-BF2D-7B625E83DED1}" type="slidenum">
              <a:rPr kumimoji="1" lang="ja-JP" altLang="en-US" smtClean="0"/>
              <a:pPr/>
              <a:t>‹#›</a:t>
            </a:fld>
            <a:endParaRPr kumimoji="1" lang="ja-JP" altLang="en-US"/>
          </a:p>
        </p:txBody>
      </p:sp>
    </p:spTree>
    <p:extLst>
      <p:ext uri="{BB962C8B-B14F-4D97-AF65-F5344CB8AC3E}">
        <p14:creationId xmlns:p14="http://schemas.microsoft.com/office/powerpoint/2010/main" val="25524100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2"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95302"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032114"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032114"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6B0C479D-C777-4C33-9122-732BDC680EA2}" type="datetime1">
              <a:rPr kumimoji="1" lang="ja-JP" altLang="en-US" smtClean="0"/>
              <a:pPr/>
              <a:t>2021/11/4</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AC1F0867-EFB9-42FF-BF2D-7B625E83DED1}" type="slidenum">
              <a:rPr kumimoji="1" lang="ja-JP" altLang="en-US" smtClean="0"/>
              <a:pPr/>
              <a:t>‹#›</a:t>
            </a:fld>
            <a:endParaRPr kumimoji="1" lang="ja-JP" altLang="en-US"/>
          </a:p>
        </p:txBody>
      </p:sp>
    </p:spTree>
    <p:extLst>
      <p:ext uri="{BB962C8B-B14F-4D97-AF65-F5344CB8AC3E}">
        <p14:creationId xmlns:p14="http://schemas.microsoft.com/office/powerpoint/2010/main" val="37348367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9FFB9E19-7FA6-4CC2-B42B-ECD2EE9157F4}" type="datetime1">
              <a:rPr kumimoji="1" lang="ja-JP" altLang="en-US" smtClean="0"/>
              <a:pPr/>
              <a:t>2021/11/4</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AC1F0867-EFB9-42FF-BF2D-7B625E83DED1}" type="slidenum">
              <a:rPr kumimoji="1" lang="ja-JP" altLang="en-US" smtClean="0"/>
              <a:pPr/>
              <a:t>‹#›</a:t>
            </a:fld>
            <a:endParaRPr kumimoji="1" lang="ja-JP" altLang="en-US"/>
          </a:p>
        </p:txBody>
      </p:sp>
    </p:spTree>
    <p:extLst>
      <p:ext uri="{BB962C8B-B14F-4D97-AF65-F5344CB8AC3E}">
        <p14:creationId xmlns:p14="http://schemas.microsoft.com/office/powerpoint/2010/main" val="25637391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09299949-E10F-428F-9B10-647FE2C29BE6}" type="datetime1">
              <a:rPr kumimoji="1" lang="ja-JP" altLang="en-US" smtClean="0"/>
              <a:pPr/>
              <a:t>2021/11/4</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AC1F0867-EFB9-42FF-BF2D-7B625E83DED1}" type="slidenum">
              <a:rPr kumimoji="1" lang="ja-JP" altLang="en-US" smtClean="0"/>
              <a:pPr/>
              <a:t>‹#›</a:t>
            </a:fld>
            <a:endParaRPr kumimoji="1" lang="ja-JP" altLang="en-US"/>
          </a:p>
        </p:txBody>
      </p:sp>
    </p:spTree>
    <p:extLst>
      <p:ext uri="{BB962C8B-B14F-4D97-AF65-F5344CB8AC3E}">
        <p14:creationId xmlns:p14="http://schemas.microsoft.com/office/powerpoint/2010/main" val="33026492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4" y="273050"/>
            <a:ext cx="3259006"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872974" y="273052"/>
            <a:ext cx="553773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95304"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3F96025E-15D3-4BE6-86B7-D7F76EE9BD95}" type="datetime1">
              <a:rPr kumimoji="1" lang="ja-JP" altLang="en-US" smtClean="0"/>
              <a:pPr/>
              <a:t>2021/11/4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C1F0867-EFB9-42FF-BF2D-7B625E83DED1}" type="slidenum">
              <a:rPr kumimoji="1" lang="ja-JP" altLang="en-US" smtClean="0"/>
              <a:pPr/>
              <a:t>‹#›</a:t>
            </a:fld>
            <a:endParaRPr kumimoji="1" lang="ja-JP" altLang="en-US"/>
          </a:p>
        </p:txBody>
      </p:sp>
    </p:spTree>
    <p:extLst>
      <p:ext uri="{BB962C8B-B14F-4D97-AF65-F5344CB8AC3E}">
        <p14:creationId xmlns:p14="http://schemas.microsoft.com/office/powerpoint/2010/main" val="2884342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0EF4ABF-D401-4817-BA7A-63951FA16EDC}" type="datetime1">
              <a:rPr kumimoji="1" lang="ja-JP" altLang="en-US" smtClean="0"/>
              <a:t>2021/11/4</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20607042-D53A-4E69-917E-B6250902E102}" type="slidenum">
              <a:rPr kumimoji="1" lang="ja-JP" altLang="en-US" smtClean="0"/>
              <a:t>‹#›</a:t>
            </a:fld>
            <a:endParaRPr kumimoji="1" lang="ja-JP" altLang="en-US" dirty="0"/>
          </a:p>
        </p:txBody>
      </p:sp>
    </p:spTree>
    <p:extLst>
      <p:ext uri="{BB962C8B-B14F-4D97-AF65-F5344CB8AC3E}">
        <p14:creationId xmlns:p14="http://schemas.microsoft.com/office/powerpoint/2010/main" val="6064952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1"/>
            <a:ext cx="59436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45" y="5367339"/>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AF98EC4D-6046-42A9-A45D-4BD957B2231D}" type="datetime1">
              <a:rPr kumimoji="1" lang="ja-JP" altLang="en-US" smtClean="0"/>
              <a:pPr/>
              <a:t>2021/11/4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C1F0867-EFB9-42FF-BF2D-7B625E83DED1}" type="slidenum">
              <a:rPr kumimoji="1" lang="ja-JP" altLang="en-US" smtClean="0"/>
              <a:pPr/>
              <a:t>‹#›</a:t>
            </a:fld>
            <a:endParaRPr kumimoji="1" lang="ja-JP" altLang="en-US"/>
          </a:p>
        </p:txBody>
      </p:sp>
    </p:spTree>
    <p:extLst>
      <p:ext uri="{BB962C8B-B14F-4D97-AF65-F5344CB8AC3E}">
        <p14:creationId xmlns:p14="http://schemas.microsoft.com/office/powerpoint/2010/main" val="39597246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4C6C0FF-459C-4E95-9324-D711D42F3147}" type="datetime1">
              <a:rPr kumimoji="1" lang="ja-JP" altLang="en-US" smtClean="0"/>
              <a:pPr/>
              <a:t>2021/11/4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C1F0867-EFB9-42FF-BF2D-7B625E83DED1}" type="slidenum">
              <a:rPr kumimoji="1" lang="ja-JP" altLang="en-US" smtClean="0"/>
              <a:pPr/>
              <a:t>‹#›</a:t>
            </a:fld>
            <a:endParaRPr kumimoji="1" lang="ja-JP" altLang="en-US"/>
          </a:p>
        </p:txBody>
      </p:sp>
    </p:spTree>
    <p:extLst>
      <p:ext uri="{BB962C8B-B14F-4D97-AF65-F5344CB8AC3E}">
        <p14:creationId xmlns:p14="http://schemas.microsoft.com/office/powerpoint/2010/main" val="8059370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40"/>
            <a:ext cx="222885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95300" y="274640"/>
            <a:ext cx="652145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B10C978-3EA5-4B95-9FAC-28BD1DB622EB}" type="datetime1">
              <a:rPr kumimoji="1" lang="ja-JP" altLang="en-US" smtClean="0"/>
              <a:pPr/>
              <a:t>2021/11/4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C1F0867-EFB9-42FF-BF2D-7B625E83DED1}" type="slidenum">
              <a:rPr kumimoji="1" lang="ja-JP" altLang="en-US" smtClean="0"/>
              <a:pPr/>
              <a:t>‹#›</a:t>
            </a:fld>
            <a:endParaRPr kumimoji="1" lang="ja-JP" altLang="en-US"/>
          </a:p>
        </p:txBody>
      </p:sp>
    </p:spTree>
    <p:extLst>
      <p:ext uri="{BB962C8B-B14F-4D97-AF65-F5344CB8AC3E}">
        <p14:creationId xmlns:p14="http://schemas.microsoft.com/office/powerpoint/2010/main" val="2941578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70DC8148-6F65-43E2-B889-FB0F23527579}" type="datetime1">
              <a:rPr kumimoji="1" lang="ja-JP" altLang="en-US" smtClean="0"/>
              <a:t>2021/11/4</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20607042-D53A-4E69-917E-B6250902E102}" type="slidenum">
              <a:rPr kumimoji="1" lang="ja-JP" altLang="en-US" smtClean="0"/>
              <a:t>‹#›</a:t>
            </a:fld>
            <a:endParaRPr kumimoji="1" lang="ja-JP" altLang="en-US" dirty="0"/>
          </a:p>
        </p:txBody>
      </p:sp>
    </p:spTree>
    <p:extLst>
      <p:ext uri="{BB962C8B-B14F-4D97-AF65-F5344CB8AC3E}">
        <p14:creationId xmlns:p14="http://schemas.microsoft.com/office/powerpoint/2010/main" val="3556756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F1CC53C5-B5C3-489C-9B02-7B0A52517503}" type="datetime1">
              <a:rPr kumimoji="1" lang="ja-JP" altLang="en-US" smtClean="0"/>
              <a:t>2021/11/4</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20607042-D53A-4E69-917E-B6250902E102}" type="slidenum">
              <a:rPr kumimoji="1" lang="ja-JP" altLang="en-US" smtClean="0"/>
              <a:t>‹#›</a:t>
            </a:fld>
            <a:endParaRPr kumimoji="1" lang="ja-JP" altLang="en-US" dirty="0"/>
          </a:p>
        </p:txBody>
      </p:sp>
    </p:spTree>
    <p:extLst>
      <p:ext uri="{BB962C8B-B14F-4D97-AF65-F5344CB8AC3E}">
        <p14:creationId xmlns:p14="http://schemas.microsoft.com/office/powerpoint/2010/main" val="845851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8DF6BB9-D44D-40CB-83E4-C7140B1F348A}" type="datetime1">
              <a:rPr kumimoji="1" lang="ja-JP" altLang="en-US" smtClean="0"/>
              <a:t>2021/11/4</a:t>
            </a:fld>
            <a:endParaRPr kumimoji="1" lang="ja-JP" altLang="en-US" dirty="0"/>
          </a:p>
        </p:txBody>
      </p:sp>
      <p:sp>
        <p:nvSpPr>
          <p:cNvPr id="8" name="Footer Placeholder 7"/>
          <p:cNvSpPr>
            <a:spLocks noGrp="1"/>
          </p:cNvSpPr>
          <p:nvPr>
            <p:ph type="ftr" sz="quarter" idx="11"/>
          </p:nvPr>
        </p:nvSpPr>
        <p:spPr/>
        <p:txBody>
          <a:bodyPr/>
          <a:lstStyle/>
          <a:p>
            <a:endParaRPr kumimoji="1" lang="ja-JP" altLang="en-US" dirty="0"/>
          </a:p>
        </p:txBody>
      </p:sp>
      <p:sp>
        <p:nvSpPr>
          <p:cNvPr id="9" name="Slide Number Placeholder 8"/>
          <p:cNvSpPr>
            <a:spLocks noGrp="1"/>
          </p:cNvSpPr>
          <p:nvPr>
            <p:ph type="sldNum" sz="quarter" idx="12"/>
          </p:nvPr>
        </p:nvSpPr>
        <p:spPr/>
        <p:txBody>
          <a:bodyPr/>
          <a:lstStyle/>
          <a:p>
            <a:fld id="{20607042-D53A-4E69-917E-B6250902E102}" type="slidenum">
              <a:rPr kumimoji="1" lang="ja-JP" altLang="en-US" smtClean="0"/>
              <a:t>‹#›</a:t>
            </a:fld>
            <a:endParaRPr kumimoji="1" lang="ja-JP" altLang="en-US" dirty="0"/>
          </a:p>
        </p:txBody>
      </p:sp>
    </p:spTree>
    <p:extLst>
      <p:ext uri="{BB962C8B-B14F-4D97-AF65-F5344CB8AC3E}">
        <p14:creationId xmlns:p14="http://schemas.microsoft.com/office/powerpoint/2010/main" val="3154944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E2C3773E-9984-4238-9672-F3FED0F01C35}" type="datetime1">
              <a:rPr kumimoji="1" lang="ja-JP" altLang="en-US" smtClean="0"/>
              <a:t>2021/11/4</a:t>
            </a:fld>
            <a:endParaRPr kumimoji="1" lang="ja-JP" altLang="en-US" dirty="0"/>
          </a:p>
        </p:txBody>
      </p:sp>
      <p:sp>
        <p:nvSpPr>
          <p:cNvPr id="4" name="Footer Placeholder 3"/>
          <p:cNvSpPr>
            <a:spLocks noGrp="1"/>
          </p:cNvSpPr>
          <p:nvPr>
            <p:ph type="ftr" sz="quarter" idx="11"/>
          </p:nvPr>
        </p:nvSpPr>
        <p:spPr/>
        <p:txBody>
          <a:bodyPr/>
          <a:lstStyle/>
          <a:p>
            <a:endParaRPr kumimoji="1" lang="ja-JP" altLang="en-US" dirty="0"/>
          </a:p>
        </p:txBody>
      </p:sp>
      <p:sp>
        <p:nvSpPr>
          <p:cNvPr id="5" name="Slide Number Placeholder 4"/>
          <p:cNvSpPr>
            <a:spLocks noGrp="1"/>
          </p:cNvSpPr>
          <p:nvPr>
            <p:ph type="sldNum" sz="quarter" idx="12"/>
          </p:nvPr>
        </p:nvSpPr>
        <p:spPr/>
        <p:txBody>
          <a:bodyPr/>
          <a:lstStyle/>
          <a:p>
            <a:fld id="{20607042-D53A-4E69-917E-B6250902E102}" type="slidenum">
              <a:rPr kumimoji="1" lang="ja-JP" altLang="en-US" smtClean="0"/>
              <a:t>‹#›</a:t>
            </a:fld>
            <a:endParaRPr kumimoji="1" lang="ja-JP" altLang="en-US" dirty="0"/>
          </a:p>
        </p:txBody>
      </p:sp>
    </p:spTree>
    <p:extLst>
      <p:ext uri="{BB962C8B-B14F-4D97-AF65-F5344CB8AC3E}">
        <p14:creationId xmlns:p14="http://schemas.microsoft.com/office/powerpoint/2010/main" val="4359833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4B8FC3-5BC1-4701-A450-C050B775FB1E}" type="datetime1">
              <a:rPr kumimoji="1" lang="ja-JP" altLang="en-US" smtClean="0"/>
              <a:t>2021/11/4</a:t>
            </a:fld>
            <a:endParaRPr kumimoji="1" lang="ja-JP" altLang="en-US" dirty="0"/>
          </a:p>
        </p:txBody>
      </p:sp>
      <p:sp>
        <p:nvSpPr>
          <p:cNvPr id="3" name="Footer Placeholder 2"/>
          <p:cNvSpPr>
            <a:spLocks noGrp="1"/>
          </p:cNvSpPr>
          <p:nvPr>
            <p:ph type="ftr" sz="quarter" idx="11"/>
          </p:nvPr>
        </p:nvSpPr>
        <p:spPr/>
        <p:txBody>
          <a:bodyPr/>
          <a:lstStyle/>
          <a:p>
            <a:endParaRPr kumimoji="1" lang="ja-JP" altLang="en-US" dirty="0"/>
          </a:p>
        </p:txBody>
      </p:sp>
      <p:sp>
        <p:nvSpPr>
          <p:cNvPr id="4" name="Slide Number Placeholder 3"/>
          <p:cNvSpPr>
            <a:spLocks noGrp="1"/>
          </p:cNvSpPr>
          <p:nvPr>
            <p:ph type="sldNum" sz="quarter" idx="12"/>
          </p:nvPr>
        </p:nvSpPr>
        <p:spPr/>
        <p:txBody>
          <a:bodyPr/>
          <a:lstStyle/>
          <a:p>
            <a:fld id="{20607042-D53A-4E69-917E-B6250902E102}" type="slidenum">
              <a:rPr kumimoji="1" lang="ja-JP" altLang="en-US" smtClean="0"/>
              <a:t>‹#›</a:t>
            </a:fld>
            <a:endParaRPr kumimoji="1" lang="ja-JP" altLang="en-US" dirty="0"/>
          </a:p>
        </p:txBody>
      </p:sp>
    </p:spTree>
    <p:extLst>
      <p:ext uri="{BB962C8B-B14F-4D97-AF65-F5344CB8AC3E}">
        <p14:creationId xmlns:p14="http://schemas.microsoft.com/office/powerpoint/2010/main" val="1030093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AC7949D-219A-4FF6-A9CD-7D45A5BD8EBA}" type="datetime1">
              <a:rPr kumimoji="1" lang="ja-JP" altLang="en-US" smtClean="0"/>
              <a:t>2021/11/4</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20607042-D53A-4E69-917E-B6250902E102}" type="slidenum">
              <a:rPr kumimoji="1" lang="ja-JP" altLang="en-US" smtClean="0"/>
              <a:t>‹#›</a:t>
            </a:fld>
            <a:endParaRPr kumimoji="1" lang="ja-JP" altLang="en-US" dirty="0"/>
          </a:p>
        </p:txBody>
      </p:sp>
    </p:spTree>
    <p:extLst>
      <p:ext uri="{BB962C8B-B14F-4D97-AF65-F5344CB8AC3E}">
        <p14:creationId xmlns:p14="http://schemas.microsoft.com/office/powerpoint/2010/main" val="2648487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856DD39-2170-463A-BE63-2BC5B8C3B4CB}" type="datetime1">
              <a:rPr kumimoji="1" lang="ja-JP" altLang="en-US" smtClean="0"/>
              <a:t>2021/11/4</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20607042-D53A-4E69-917E-B6250902E102}" type="slidenum">
              <a:rPr kumimoji="1" lang="ja-JP" altLang="en-US" smtClean="0"/>
              <a:t>‹#›</a:t>
            </a:fld>
            <a:endParaRPr kumimoji="1" lang="ja-JP" altLang="en-US" dirty="0"/>
          </a:p>
        </p:txBody>
      </p:sp>
    </p:spTree>
    <p:extLst>
      <p:ext uri="{BB962C8B-B14F-4D97-AF65-F5344CB8AC3E}">
        <p14:creationId xmlns:p14="http://schemas.microsoft.com/office/powerpoint/2010/main" val="3892295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69D6CD-E476-455E-92D9-E75429621647}" type="datetime1">
              <a:rPr kumimoji="1" lang="ja-JP" altLang="en-US" smtClean="0"/>
              <a:t>2021/11/4</a:t>
            </a:fld>
            <a:endParaRPr kumimoji="1" lang="ja-JP" altLang="en-US" dirty="0"/>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607042-D53A-4E69-917E-B6250902E102}" type="slidenum">
              <a:rPr kumimoji="1" lang="ja-JP" altLang="en-US" smtClean="0"/>
              <a:t>‹#›</a:t>
            </a:fld>
            <a:endParaRPr kumimoji="1" lang="ja-JP" altLang="en-US" dirty="0"/>
          </a:p>
        </p:txBody>
      </p:sp>
    </p:spTree>
    <p:extLst>
      <p:ext uri="{BB962C8B-B14F-4D97-AF65-F5344CB8AC3E}">
        <p14:creationId xmlns:p14="http://schemas.microsoft.com/office/powerpoint/2010/main" val="31611974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0" y="1600204"/>
            <a:ext cx="89154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95300" y="6356355"/>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8B907F-A649-4199-91F7-ED985C50EB9B}" type="datetime1">
              <a:rPr kumimoji="1" lang="ja-JP" altLang="en-US" smtClean="0"/>
              <a:pPr/>
              <a:t>2021/11/4</a:t>
            </a:fld>
            <a:endParaRPr kumimoji="1" lang="ja-JP" altLang="en-US"/>
          </a:p>
        </p:txBody>
      </p:sp>
      <p:sp>
        <p:nvSpPr>
          <p:cNvPr id="5" name="フッター プレースホルダー 4"/>
          <p:cNvSpPr>
            <a:spLocks noGrp="1"/>
          </p:cNvSpPr>
          <p:nvPr>
            <p:ph type="ftr" sz="quarter" idx="3"/>
          </p:nvPr>
        </p:nvSpPr>
        <p:spPr>
          <a:xfrm>
            <a:off x="3384550" y="6356355"/>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099300" y="6356355"/>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1F0867-EFB9-42FF-BF2D-7B625E83DED1}" type="slidenum">
              <a:rPr kumimoji="1" lang="ja-JP" altLang="en-US" smtClean="0"/>
              <a:pPr/>
              <a:t>‹#›</a:t>
            </a:fld>
            <a:endParaRPr kumimoji="1" lang="ja-JP" altLang="en-US"/>
          </a:p>
        </p:txBody>
      </p:sp>
    </p:spTree>
    <p:extLst>
      <p:ext uri="{BB962C8B-B14F-4D97-AF65-F5344CB8AC3E}">
        <p14:creationId xmlns:p14="http://schemas.microsoft.com/office/powerpoint/2010/main" val="189856814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20607042-D53A-4E69-917E-B6250902E102}" type="slidenum">
              <a:rPr kumimoji="1" lang="ja-JP" altLang="en-US" smtClean="0"/>
              <a:t>1</a:t>
            </a:fld>
            <a:endParaRPr kumimoji="1" lang="ja-JP" altLang="en-US" dirty="0"/>
          </a:p>
        </p:txBody>
      </p:sp>
      <p:sp>
        <p:nvSpPr>
          <p:cNvPr id="4" name="正方形/長方形 3"/>
          <p:cNvSpPr/>
          <p:nvPr/>
        </p:nvSpPr>
        <p:spPr>
          <a:xfrm>
            <a:off x="972323" y="2814387"/>
            <a:ext cx="8036416" cy="1015663"/>
          </a:xfrm>
          <a:prstGeom prst="rect">
            <a:avLst/>
          </a:prstGeom>
        </p:spPr>
        <p:txBody>
          <a:bodyPr wrap="square">
            <a:spAutoFit/>
          </a:bodyPr>
          <a:lstStyle/>
          <a:p>
            <a:pPr algn="ctr"/>
            <a:r>
              <a:rPr lang="ja-JP" altLang="en-US" sz="3200" b="1" dirty="0"/>
              <a:t>参考</a:t>
            </a:r>
            <a:r>
              <a:rPr lang="ja-JP" altLang="en-US" sz="3200" b="1" dirty="0" smtClean="0"/>
              <a:t>資料</a:t>
            </a:r>
            <a:endParaRPr lang="en-US" altLang="ja-JP" sz="3200" b="1" dirty="0" smtClean="0"/>
          </a:p>
          <a:p>
            <a:pPr algn="ctr"/>
            <a:r>
              <a:rPr lang="ja-JP" altLang="en-US" sz="2800" b="1" dirty="0" smtClean="0"/>
              <a:t>（第</a:t>
            </a:r>
            <a:r>
              <a:rPr lang="en-US" altLang="ja-JP" sz="2800" b="1" dirty="0" smtClean="0"/>
              <a:t>31</a:t>
            </a:r>
            <a:r>
              <a:rPr lang="ja-JP" altLang="en-US" sz="2800" b="1" dirty="0" smtClean="0"/>
              <a:t>回大阪府学校教育審議会　抜粋）</a:t>
            </a:r>
            <a:endParaRPr lang="en-US" altLang="ja-JP" sz="2800" b="1" dirty="0"/>
          </a:p>
        </p:txBody>
      </p:sp>
    </p:spTree>
    <p:extLst>
      <p:ext uri="{BB962C8B-B14F-4D97-AF65-F5344CB8AC3E}">
        <p14:creationId xmlns:p14="http://schemas.microsoft.com/office/powerpoint/2010/main" val="22087689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AC1F0867-EFB9-42FF-BF2D-7B625E83DED1}" type="slidenum">
              <a:rPr kumimoji="1" lang="ja-JP" altLang="en-US" smtClean="0"/>
              <a:pPr/>
              <a:t>10</a:t>
            </a:fld>
            <a:endParaRPr kumimoji="1" lang="ja-JP" altLang="en-US"/>
          </a:p>
        </p:txBody>
      </p:sp>
      <p:sp>
        <p:nvSpPr>
          <p:cNvPr id="6" name="正方形/長方形 5"/>
          <p:cNvSpPr/>
          <p:nvPr/>
        </p:nvSpPr>
        <p:spPr>
          <a:xfrm>
            <a:off x="1200473" y="3046283"/>
            <a:ext cx="7369326" cy="523220"/>
          </a:xfrm>
          <a:prstGeom prst="rect">
            <a:avLst/>
          </a:prstGeom>
        </p:spPr>
        <p:txBody>
          <a:bodyPr wrap="none">
            <a:spAutoFit/>
          </a:bodyPr>
          <a:lstStyle/>
          <a:p>
            <a:pPr algn="ctr"/>
            <a:r>
              <a:rPr lang="ja-JP" altLang="en-US" sz="2800" b="1" dirty="0" smtClean="0"/>
              <a:t>大阪府の府立高校等の状況＜データ集＞　抜粋</a:t>
            </a:r>
            <a:endParaRPr lang="en-US" altLang="ja-JP" sz="2800" b="1" dirty="0"/>
          </a:p>
        </p:txBody>
      </p:sp>
    </p:spTree>
    <p:extLst>
      <p:ext uri="{BB962C8B-B14F-4D97-AF65-F5344CB8AC3E}">
        <p14:creationId xmlns:p14="http://schemas.microsoft.com/office/powerpoint/2010/main" val="9452853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グラフ 2"/>
          <p:cNvGraphicFramePr/>
          <p:nvPr>
            <p:extLst/>
          </p:nvPr>
        </p:nvGraphicFramePr>
        <p:xfrm>
          <a:off x="388944" y="1534728"/>
          <a:ext cx="9517057" cy="5323272"/>
        </p:xfrm>
        <a:graphic>
          <a:graphicData uri="http://schemas.openxmlformats.org/drawingml/2006/chart">
            <c:chart xmlns:c="http://schemas.openxmlformats.org/drawingml/2006/chart" xmlns:r="http://schemas.openxmlformats.org/officeDocument/2006/relationships" r:id="rId3"/>
          </a:graphicData>
        </a:graphic>
      </p:graphicFrame>
      <p:sp>
        <p:nvSpPr>
          <p:cNvPr id="7" name="テキスト ボックス 6"/>
          <p:cNvSpPr txBox="1"/>
          <p:nvPr/>
        </p:nvSpPr>
        <p:spPr>
          <a:xfrm>
            <a:off x="4506915" y="2698536"/>
            <a:ext cx="1813703" cy="307777"/>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ﾋﾟｰｸ：</a:t>
            </a:r>
            <a:r>
              <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426,706</a:t>
            </a: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H</a:t>
            </a: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元）</a:t>
            </a:r>
            <a:endPar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8" name="テキスト ボックス 7"/>
          <p:cNvSpPr txBox="1"/>
          <p:nvPr/>
        </p:nvSpPr>
        <p:spPr>
          <a:xfrm>
            <a:off x="4562958" y="1679644"/>
            <a:ext cx="2028225" cy="307777"/>
          </a:xfrm>
          <a:prstGeom prst="rect">
            <a:avLst/>
          </a:prstGeom>
          <a:noFill/>
          <a:ln>
            <a:solidFill>
              <a:schemeClr val="tx1"/>
            </a:solidFill>
            <a:prstDash val="dashDot"/>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1"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ﾋﾟｰｸ：</a:t>
            </a:r>
            <a:r>
              <a:rPr kumimoji="1" lang="en-US" altLang="ja-JP" sz="1400" b="0" i="1"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5,644,376</a:t>
            </a:r>
            <a:r>
              <a:rPr kumimoji="1" lang="ja-JP" altLang="en-US" sz="1400" b="0" i="1"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en-US" altLang="ja-JP" sz="1400" b="0" i="1"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H</a:t>
            </a:r>
            <a:r>
              <a:rPr kumimoji="1" lang="ja-JP" altLang="en-US" sz="1400" b="0" i="1"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元）</a:t>
            </a:r>
            <a:endParaRPr kumimoji="1" lang="en-US" altLang="ja-JP" sz="1400" b="0" i="1"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6" name="テキスト ボックス 15"/>
          <p:cNvSpPr txBox="1"/>
          <p:nvPr/>
        </p:nvSpPr>
        <p:spPr>
          <a:xfrm>
            <a:off x="4250924" y="6570767"/>
            <a:ext cx="5226581"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出典：文部</a:t>
            </a:r>
            <a:r>
              <a:rPr kumimoji="1" lang="ja-JP" altLang="en-US" sz="1200" b="0"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rPr>
              <a:t>科学省「学校基本調査」、大阪府「大阪の学校統計」</a:t>
            </a:r>
            <a:endPar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7" name="テキスト ボックス 16"/>
          <p:cNvSpPr txBox="1"/>
          <p:nvPr/>
        </p:nvSpPr>
        <p:spPr>
          <a:xfrm>
            <a:off x="662525" y="6411211"/>
            <a:ext cx="3432381" cy="430887"/>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a:t>
            </a:r>
            <a:r>
              <a:rPr kumimoji="1" lang="ja-JP" altLang="en-US"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国立・公立・私立の計（全日制・定時制のみ）</a:t>
            </a:r>
            <a:endParaRPr kumimoji="1" lang="en-US" altLang="ja-JP"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a:t>
            </a:r>
            <a:r>
              <a:rPr kumimoji="1" lang="ja-JP" altLang="en-US"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各年</a:t>
            </a:r>
            <a:r>
              <a:rPr kumimoji="1" lang="en-US" altLang="ja-JP"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5</a:t>
            </a:r>
            <a:r>
              <a:rPr kumimoji="1" lang="ja-JP" altLang="en-US"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月</a:t>
            </a:r>
            <a:r>
              <a:rPr kumimoji="1" lang="en-US" altLang="ja-JP"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1</a:t>
            </a:r>
            <a:r>
              <a:rPr kumimoji="1" lang="ja-JP" altLang="en-US"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日現在（</a:t>
            </a:r>
            <a:r>
              <a:rPr kumimoji="1" lang="en-US" altLang="ja-JP"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R02</a:t>
            </a:r>
            <a:r>
              <a:rPr kumimoji="1" lang="ja-JP" altLang="en-US"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年度は速報値）</a:t>
            </a:r>
            <a:endParaRPr kumimoji="1" lang="en-US" altLang="ja-JP"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p:txBody>
      </p:sp>
      <p:sp>
        <p:nvSpPr>
          <p:cNvPr id="13" name="額縁 12"/>
          <p:cNvSpPr/>
          <p:nvPr/>
        </p:nvSpPr>
        <p:spPr>
          <a:xfrm>
            <a:off x="495300" y="253710"/>
            <a:ext cx="8915400" cy="580420"/>
          </a:xfrm>
          <a:prstGeom prst="bevel">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高等学校の生徒数の推移（全国・大阪府）</a:t>
            </a:r>
          </a:p>
        </p:txBody>
      </p:sp>
      <p:sp>
        <p:nvSpPr>
          <p:cNvPr id="2" name="スライド番号プレースホルダー 1"/>
          <p:cNvSpPr>
            <a:spLocks noGrp="1"/>
          </p:cNvSpPr>
          <p:nvPr>
            <p:ph type="sldNum" sz="quarter" idx="12"/>
          </p:nvPr>
        </p:nvSpPr>
        <p:spPr>
          <a:xfrm>
            <a:off x="7594600" y="6520259"/>
            <a:ext cx="2311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1F0867-EFB9-42FF-BF2D-7B625E83DED1}"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1" lang="ja-JP" altLang="en-US" sz="12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15" name="テキスト ボックス 6"/>
          <p:cNvSpPr txBox="1"/>
          <p:nvPr/>
        </p:nvSpPr>
        <p:spPr>
          <a:xfrm>
            <a:off x="155243" y="1332369"/>
            <a:ext cx="585078"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（人）</a:t>
            </a:r>
          </a:p>
        </p:txBody>
      </p:sp>
      <p:sp>
        <p:nvSpPr>
          <p:cNvPr id="19" name="テキスト ボックス 6"/>
          <p:cNvSpPr txBox="1"/>
          <p:nvPr/>
        </p:nvSpPr>
        <p:spPr>
          <a:xfrm>
            <a:off x="8949743" y="1365415"/>
            <a:ext cx="585078"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（人）</a:t>
            </a:r>
          </a:p>
        </p:txBody>
      </p:sp>
      <p:graphicFrame>
        <p:nvGraphicFramePr>
          <p:cNvPr id="12" name="表 11"/>
          <p:cNvGraphicFramePr>
            <a:graphicFrameLocks noGrp="1"/>
          </p:cNvGraphicFramePr>
          <p:nvPr>
            <p:extLst/>
          </p:nvPr>
        </p:nvGraphicFramePr>
        <p:xfrm>
          <a:off x="3768823" y="4098427"/>
          <a:ext cx="2760262" cy="1922862"/>
        </p:xfrm>
        <a:graphic>
          <a:graphicData uri="http://schemas.openxmlformats.org/drawingml/2006/table">
            <a:tbl>
              <a:tblPr firstRow="1">
                <a:tableStyleId>{5C22544A-7EE6-4342-B048-85BDC9FD1C3A}</a:tableStyleId>
              </a:tblPr>
              <a:tblGrid>
                <a:gridCol w="263810">
                  <a:extLst>
                    <a:ext uri="{9D8B030D-6E8A-4147-A177-3AD203B41FA5}">
                      <a16:colId xmlns:a16="http://schemas.microsoft.com/office/drawing/2014/main" val="20000"/>
                    </a:ext>
                  </a:extLst>
                </a:gridCol>
                <a:gridCol w="578196">
                  <a:extLst>
                    <a:ext uri="{9D8B030D-6E8A-4147-A177-3AD203B41FA5}">
                      <a16:colId xmlns:a16="http://schemas.microsoft.com/office/drawing/2014/main" val="20001"/>
                    </a:ext>
                  </a:extLst>
                </a:gridCol>
                <a:gridCol w="910114">
                  <a:extLst>
                    <a:ext uri="{9D8B030D-6E8A-4147-A177-3AD203B41FA5}">
                      <a16:colId xmlns:a16="http://schemas.microsoft.com/office/drawing/2014/main" val="20002"/>
                    </a:ext>
                  </a:extLst>
                </a:gridCol>
                <a:gridCol w="1008142">
                  <a:extLst>
                    <a:ext uri="{9D8B030D-6E8A-4147-A177-3AD203B41FA5}">
                      <a16:colId xmlns:a16="http://schemas.microsoft.com/office/drawing/2014/main" val="20003"/>
                    </a:ext>
                  </a:extLst>
                </a:gridCol>
              </a:tblGrid>
              <a:tr h="537550">
                <a:tc gridSpan="2">
                  <a:txBody>
                    <a:bodyPr/>
                    <a:lstStyle/>
                    <a:p>
                      <a:pPr algn="ctr"/>
                      <a:r>
                        <a:rPr kumimoji="1" lang="en-US" altLang="ja-JP" sz="1200" dirty="0">
                          <a:solidFill>
                            <a:schemeClr val="bg1"/>
                          </a:solidFill>
                        </a:rPr>
                        <a:t>R02</a:t>
                      </a:r>
                      <a:r>
                        <a:rPr kumimoji="1" lang="ja-JP" altLang="en-US" sz="1200" dirty="0">
                          <a:solidFill>
                            <a:schemeClr val="bg1"/>
                          </a:solidFill>
                        </a:rPr>
                        <a:t>大阪</a:t>
                      </a:r>
                      <a:endParaRPr kumimoji="1" lang="ja-JP" altLang="en-US" sz="1200" dirty="0">
                        <a:solidFill>
                          <a:schemeClr val="bg1"/>
                        </a:solidFill>
                        <a:latin typeface="+mn-ea"/>
                        <a:ea typeface="+mn-ea"/>
                      </a:endParaRPr>
                    </a:p>
                  </a:txBody>
                  <a:tcPr marL="99060" marR="99060" anchor="ctr"/>
                </a:tc>
                <a:tc hMerge="1">
                  <a:txBody>
                    <a:bodyPr/>
                    <a:lstStyle/>
                    <a:p>
                      <a:endParaRPr kumimoji="1" lang="ja-JP" altLang="en-US"/>
                    </a:p>
                  </a:txBody>
                  <a:tcPr/>
                </a:tc>
                <a:tc>
                  <a:txBody>
                    <a:bodyPr/>
                    <a:lstStyle/>
                    <a:p>
                      <a:pPr algn="r"/>
                      <a:r>
                        <a:rPr kumimoji="1" lang="ja-JP" altLang="en-US" sz="1200" dirty="0"/>
                        <a:t>高等学校</a:t>
                      </a:r>
                      <a:endParaRPr kumimoji="1" lang="ja-JP" altLang="en-US" sz="1200" dirty="0">
                        <a:latin typeface="+mn-ea"/>
                        <a:ea typeface="+mn-ea"/>
                      </a:endParaRPr>
                    </a:p>
                  </a:txBody>
                  <a:tcPr marL="99060" marR="99060" anchor="ctr"/>
                </a:tc>
                <a:tc>
                  <a:txBody>
                    <a:bodyPr/>
                    <a:lstStyle/>
                    <a:p>
                      <a:pPr algn="l"/>
                      <a:r>
                        <a:rPr kumimoji="1" lang="en-US" altLang="ja-JP" sz="900" dirty="0"/>
                        <a:t>(</a:t>
                      </a:r>
                      <a:r>
                        <a:rPr kumimoji="1" lang="ja-JP" altLang="en-US" sz="900" dirty="0"/>
                        <a:t>参考</a:t>
                      </a:r>
                      <a:r>
                        <a:rPr kumimoji="1" lang="en-US" altLang="ja-JP" sz="900" dirty="0"/>
                        <a:t>) </a:t>
                      </a:r>
                      <a:r>
                        <a:rPr kumimoji="1" lang="ja-JP" altLang="en-US" sz="900" dirty="0"/>
                        <a:t>中等教育学校</a:t>
                      </a:r>
                      <a:r>
                        <a:rPr kumimoji="1" lang="en-US" altLang="ja-JP" sz="900" dirty="0"/>
                        <a:t>(</a:t>
                      </a:r>
                      <a:r>
                        <a:rPr kumimoji="1" lang="ja-JP" altLang="en-US" sz="900" dirty="0"/>
                        <a:t>後期課程</a:t>
                      </a:r>
                      <a:r>
                        <a:rPr kumimoji="1" lang="en-US" altLang="ja-JP" sz="900" dirty="0"/>
                        <a:t>)</a:t>
                      </a:r>
                      <a:endParaRPr kumimoji="1" lang="ja-JP" altLang="en-US" sz="900" dirty="0">
                        <a:latin typeface="+mn-ea"/>
                        <a:ea typeface="+mn-ea"/>
                      </a:endParaRPr>
                    </a:p>
                  </a:txBody>
                  <a:tcPr marL="99060" marR="99060" anchor="ctr"/>
                </a:tc>
                <a:extLst>
                  <a:ext uri="{0D108BD9-81ED-4DB2-BD59-A6C34878D82A}">
                    <a16:rowId xmlns:a16="http://schemas.microsoft.com/office/drawing/2014/main" val="10000"/>
                  </a:ext>
                </a:extLst>
              </a:tr>
              <a:tr h="216024">
                <a:tc gridSpan="2">
                  <a:txBody>
                    <a:bodyPr/>
                    <a:lstStyle/>
                    <a:p>
                      <a:pPr algn="ctr"/>
                      <a:r>
                        <a:rPr kumimoji="1" lang="ja-JP" altLang="en-US" sz="1200" dirty="0"/>
                        <a:t>国　立</a:t>
                      </a:r>
                      <a:endParaRPr kumimoji="1" lang="ja-JP" altLang="en-US" sz="1200" dirty="0">
                        <a:latin typeface="+mn-ea"/>
                        <a:ea typeface="+mn-ea"/>
                      </a:endParaRPr>
                    </a:p>
                  </a:txBody>
                  <a:tcPr marL="99060" marR="99060" anchor="ctr"/>
                </a:tc>
                <a:tc hMerge="1">
                  <a:txBody>
                    <a:bodyPr/>
                    <a:lstStyle/>
                    <a:p>
                      <a:endParaRPr kumimoji="1" lang="ja-JP" altLang="en-US" dirty="0"/>
                    </a:p>
                  </a:txBody>
                  <a:tcPr/>
                </a:tc>
                <a:tc>
                  <a:txBody>
                    <a:bodyPr/>
                    <a:lstStyle/>
                    <a:p>
                      <a:pPr algn="r"/>
                      <a:r>
                        <a:rPr kumimoji="1" lang="en-US" altLang="ja-JP" sz="1200" dirty="0">
                          <a:solidFill>
                            <a:srgbClr val="FF0000"/>
                          </a:solidFill>
                          <a:latin typeface="+mj-lt"/>
                        </a:rPr>
                        <a:t>1,330</a:t>
                      </a:r>
                      <a:endParaRPr kumimoji="1" lang="ja-JP" altLang="en-US" sz="1200" dirty="0">
                        <a:solidFill>
                          <a:srgbClr val="FF0000"/>
                        </a:solidFill>
                        <a:latin typeface="+mj-lt"/>
                        <a:ea typeface="+mn-ea"/>
                      </a:endParaRPr>
                    </a:p>
                  </a:txBody>
                  <a:tcPr marL="99060" marR="99060" anchor="ctr"/>
                </a:tc>
                <a:tc>
                  <a:txBody>
                    <a:bodyPr/>
                    <a:lstStyle/>
                    <a:p>
                      <a:pPr algn="ctr"/>
                      <a:r>
                        <a:rPr kumimoji="1" lang="en-US" altLang="ja-JP" sz="1200" dirty="0">
                          <a:latin typeface="+mj-lt"/>
                          <a:ea typeface="+mn-ea"/>
                        </a:rPr>
                        <a:t>-</a:t>
                      </a:r>
                      <a:endParaRPr kumimoji="1" lang="ja-JP" altLang="en-US" sz="1200" dirty="0">
                        <a:latin typeface="+mj-lt"/>
                        <a:ea typeface="+mn-ea"/>
                      </a:endParaRPr>
                    </a:p>
                  </a:txBody>
                  <a:tcPr marL="99060" marR="99060" anchor="ctr"/>
                </a:tc>
                <a:extLst>
                  <a:ext uri="{0D108BD9-81ED-4DB2-BD59-A6C34878D82A}">
                    <a16:rowId xmlns:a16="http://schemas.microsoft.com/office/drawing/2014/main" val="10001"/>
                  </a:ext>
                </a:extLst>
              </a:tr>
              <a:tr h="288032">
                <a:tc rowSpan="2">
                  <a:txBody>
                    <a:bodyPr/>
                    <a:lstStyle/>
                    <a:p>
                      <a:pPr algn="ctr"/>
                      <a:r>
                        <a:rPr kumimoji="1" lang="ja-JP" altLang="en-US" sz="1200" dirty="0"/>
                        <a:t>公立</a:t>
                      </a:r>
                      <a:endParaRPr kumimoji="1" lang="ja-JP" altLang="en-US" sz="1200" dirty="0">
                        <a:latin typeface="+mn-ea"/>
                        <a:ea typeface="+mn-ea"/>
                      </a:endParaRPr>
                    </a:p>
                  </a:txBody>
                  <a:tcPr marL="99060" marR="99060" vert="eaVert"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t>府立</a:t>
                      </a:r>
                      <a:endParaRPr kumimoji="1" lang="ja-JP" altLang="en-US" sz="1200" dirty="0">
                        <a:latin typeface="+mn-ea"/>
                        <a:ea typeface="+mn-ea"/>
                      </a:endParaRPr>
                    </a:p>
                  </a:txBody>
                  <a:tcPr marL="99060" marR="99060" anchor="ctr"/>
                </a:tc>
                <a:tc>
                  <a:txBody>
                    <a:bodyPr/>
                    <a:lstStyle/>
                    <a:p>
                      <a:pPr algn="r"/>
                      <a:r>
                        <a:rPr kumimoji="1" lang="en-US" altLang="ja-JP" sz="1200" dirty="0">
                          <a:solidFill>
                            <a:srgbClr val="FF0000"/>
                          </a:solidFill>
                          <a:latin typeface="+mj-lt"/>
                          <a:ea typeface="+mn-ea"/>
                        </a:rPr>
                        <a:t>106,495</a:t>
                      </a:r>
                      <a:endParaRPr kumimoji="1" lang="ja-JP" altLang="en-US" sz="1200" dirty="0">
                        <a:solidFill>
                          <a:srgbClr val="FF0000"/>
                        </a:solidFill>
                        <a:latin typeface="+mj-lt"/>
                        <a:ea typeface="+mn-ea"/>
                      </a:endParaRPr>
                    </a:p>
                  </a:txBody>
                  <a:tcPr marL="99060" marR="99060" anchor="ctr"/>
                </a:tc>
                <a:tc>
                  <a:txBody>
                    <a:bodyPr/>
                    <a:lstStyle/>
                    <a:p>
                      <a:pPr algn="ctr"/>
                      <a:r>
                        <a:rPr kumimoji="1" lang="en-US" altLang="ja-JP" sz="1200" dirty="0">
                          <a:latin typeface="+mj-lt"/>
                          <a:ea typeface="+mn-ea"/>
                        </a:rPr>
                        <a:t>-</a:t>
                      </a:r>
                      <a:endParaRPr kumimoji="1" lang="ja-JP" altLang="en-US" sz="1200" dirty="0">
                        <a:latin typeface="+mj-lt"/>
                        <a:ea typeface="+mn-ea"/>
                      </a:endParaRPr>
                    </a:p>
                  </a:txBody>
                  <a:tcPr marL="99060" marR="99060" anchor="ctr"/>
                </a:tc>
                <a:extLst>
                  <a:ext uri="{0D108BD9-81ED-4DB2-BD59-A6C34878D82A}">
                    <a16:rowId xmlns:a16="http://schemas.microsoft.com/office/drawing/2014/main" val="10002"/>
                  </a:ext>
                </a:extLst>
              </a:tr>
              <a:tr h="157728">
                <a:tc vMerge="1">
                  <a:txBody>
                    <a:bodyPr/>
                    <a:lstStyle/>
                    <a:p>
                      <a:endParaRPr kumimoji="1" lang="ja-JP" altLang="en-US" dirty="0"/>
                    </a:p>
                  </a:txBody>
                  <a:tcPr/>
                </a:tc>
                <a:tc>
                  <a:txBody>
                    <a:bodyPr/>
                    <a:lstStyle/>
                    <a:p>
                      <a:r>
                        <a:rPr kumimoji="1" lang="ja-JP" altLang="en-US" sz="1200" dirty="0"/>
                        <a:t>市立</a:t>
                      </a:r>
                      <a:endParaRPr kumimoji="1" lang="ja-JP" altLang="en-US" sz="1200" dirty="0">
                        <a:latin typeface="+mn-ea"/>
                        <a:ea typeface="+mn-ea"/>
                      </a:endParaRPr>
                    </a:p>
                  </a:txBody>
                  <a:tcPr marL="99060" marR="99060" anchor="ctr"/>
                </a:tc>
                <a:tc>
                  <a:txBody>
                    <a:bodyPr/>
                    <a:lstStyle/>
                    <a:p>
                      <a:pPr algn="r"/>
                      <a:r>
                        <a:rPr kumimoji="1" lang="en-US" altLang="ja-JP" sz="1200" dirty="0">
                          <a:solidFill>
                            <a:srgbClr val="FF0000"/>
                          </a:solidFill>
                          <a:latin typeface="+mj-lt"/>
                          <a:ea typeface="+mn-ea"/>
                        </a:rPr>
                        <a:t>14,561</a:t>
                      </a:r>
                      <a:endParaRPr kumimoji="1" lang="ja-JP" altLang="en-US" sz="1200" dirty="0">
                        <a:solidFill>
                          <a:srgbClr val="FF0000"/>
                        </a:solidFill>
                        <a:latin typeface="+mj-lt"/>
                        <a:ea typeface="+mn-ea"/>
                      </a:endParaRPr>
                    </a:p>
                  </a:txBody>
                  <a:tcPr marL="99060" marR="99060" anchor="ctr"/>
                </a:tc>
                <a:tc>
                  <a:txBody>
                    <a:bodyPr/>
                    <a:lstStyle/>
                    <a:p>
                      <a:pPr algn="ctr"/>
                      <a:r>
                        <a:rPr kumimoji="1" lang="en-US" altLang="ja-JP" sz="1200" dirty="0">
                          <a:latin typeface="+mj-lt"/>
                          <a:ea typeface="+mn-ea"/>
                        </a:rPr>
                        <a:t>-</a:t>
                      </a:r>
                      <a:endParaRPr kumimoji="1" lang="ja-JP" altLang="en-US" sz="1200" dirty="0">
                        <a:latin typeface="+mj-lt"/>
                        <a:ea typeface="+mn-ea"/>
                      </a:endParaRPr>
                    </a:p>
                  </a:txBody>
                  <a:tcPr marL="99060" marR="99060" anchor="ctr"/>
                </a:tc>
                <a:extLst>
                  <a:ext uri="{0D108BD9-81ED-4DB2-BD59-A6C34878D82A}">
                    <a16:rowId xmlns:a16="http://schemas.microsoft.com/office/drawing/2014/main" val="10003"/>
                  </a:ext>
                </a:extLst>
              </a:tr>
              <a:tr h="243448">
                <a:tc gridSpan="2">
                  <a:txBody>
                    <a:bodyPr/>
                    <a:lstStyle/>
                    <a:p>
                      <a:pPr algn="ctr"/>
                      <a:r>
                        <a:rPr kumimoji="1" lang="ja-JP" altLang="en-US" sz="1200" dirty="0"/>
                        <a:t>私　立</a:t>
                      </a:r>
                      <a:endParaRPr kumimoji="1" lang="ja-JP" altLang="en-US" sz="1200" dirty="0">
                        <a:latin typeface="+mn-ea"/>
                        <a:ea typeface="+mn-ea"/>
                      </a:endParaRPr>
                    </a:p>
                  </a:txBody>
                  <a:tcPr marL="99060" marR="99060" anchor="ctr"/>
                </a:tc>
                <a:tc hMerge="1">
                  <a:txBody>
                    <a:bodyPr/>
                    <a:lstStyle/>
                    <a:p>
                      <a:endParaRPr kumimoji="1" lang="ja-JP" altLang="en-US" sz="1200" dirty="0"/>
                    </a:p>
                  </a:txBody>
                  <a:tcPr/>
                </a:tc>
                <a:tc>
                  <a:txBody>
                    <a:bodyPr/>
                    <a:lstStyle/>
                    <a:p>
                      <a:pPr algn="r"/>
                      <a:r>
                        <a:rPr kumimoji="1" lang="en-US" altLang="ja-JP" sz="1200" dirty="0">
                          <a:solidFill>
                            <a:srgbClr val="FF0000"/>
                          </a:solidFill>
                          <a:latin typeface="+mj-lt"/>
                          <a:ea typeface="+mn-ea"/>
                        </a:rPr>
                        <a:t>91,734</a:t>
                      </a:r>
                      <a:endParaRPr kumimoji="1" lang="ja-JP" altLang="en-US" sz="1200" dirty="0">
                        <a:solidFill>
                          <a:srgbClr val="FF0000"/>
                        </a:solidFill>
                        <a:latin typeface="+mj-lt"/>
                        <a:ea typeface="+mn-ea"/>
                      </a:endParaRPr>
                    </a:p>
                  </a:txBody>
                  <a:tcPr marL="99060" marR="9906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200" dirty="0">
                          <a:solidFill>
                            <a:srgbClr val="0070C0"/>
                          </a:solidFill>
                          <a:latin typeface="+mj-lt"/>
                          <a:ea typeface="+mn-ea"/>
                        </a:rPr>
                        <a:t>155</a:t>
                      </a:r>
                      <a:endParaRPr kumimoji="1" lang="ja-JP" altLang="en-US" sz="1200" dirty="0">
                        <a:solidFill>
                          <a:srgbClr val="0070C0"/>
                        </a:solidFill>
                        <a:latin typeface="+mj-lt"/>
                        <a:ea typeface="+mn-ea"/>
                      </a:endParaRPr>
                    </a:p>
                  </a:txBody>
                  <a:tcPr marL="99060" marR="99060" anchor="ctr"/>
                </a:tc>
                <a:extLst>
                  <a:ext uri="{0D108BD9-81ED-4DB2-BD59-A6C34878D82A}">
                    <a16:rowId xmlns:a16="http://schemas.microsoft.com/office/drawing/2014/main" val="10004"/>
                  </a:ext>
                </a:extLst>
              </a:tr>
              <a:tr h="185152">
                <a:tc gridSpan="2">
                  <a:txBody>
                    <a:bodyPr/>
                    <a:lstStyle/>
                    <a:p>
                      <a:pPr algn="ctr"/>
                      <a:r>
                        <a:rPr kumimoji="1" lang="ja-JP" altLang="en-US" sz="1200" dirty="0"/>
                        <a:t>合計</a:t>
                      </a:r>
                      <a:endParaRPr kumimoji="1" lang="en-US" altLang="ja-JP" sz="1200" dirty="0">
                        <a:latin typeface="+mn-ea"/>
                        <a:ea typeface="+mn-ea"/>
                      </a:endParaRPr>
                    </a:p>
                  </a:txBody>
                  <a:tcPr marL="99060" marR="99060" anchor="ctr"/>
                </a:tc>
                <a:tc hMerge="1">
                  <a:txBody>
                    <a:bodyPr/>
                    <a:lstStyle/>
                    <a:p>
                      <a:endParaRPr kumimoji="1" lang="ja-JP" altLang="en-US"/>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200" dirty="0">
                          <a:solidFill>
                            <a:srgbClr val="FF0000"/>
                          </a:solidFill>
                          <a:latin typeface="+mj-lt"/>
                          <a:ea typeface="+mn-ea"/>
                        </a:rPr>
                        <a:t>214,120</a:t>
                      </a:r>
                      <a:endParaRPr kumimoji="1" lang="ja-JP" altLang="en-US" sz="1200" dirty="0">
                        <a:solidFill>
                          <a:srgbClr val="FF0000"/>
                        </a:solidFill>
                        <a:latin typeface="+mj-lt"/>
                        <a:ea typeface="+mn-ea"/>
                      </a:endParaRPr>
                    </a:p>
                  </a:txBody>
                  <a:tcPr marL="99060" marR="9906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200" dirty="0">
                          <a:solidFill>
                            <a:srgbClr val="0070C0"/>
                          </a:solidFill>
                          <a:latin typeface="+mj-lt"/>
                          <a:ea typeface="+mn-ea"/>
                        </a:rPr>
                        <a:t>155</a:t>
                      </a:r>
                      <a:endParaRPr kumimoji="1" lang="ja-JP" altLang="en-US" sz="1200" dirty="0">
                        <a:solidFill>
                          <a:srgbClr val="0070C0"/>
                        </a:solidFill>
                        <a:latin typeface="+mj-lt"/>
                        <a:ea typeface="+mn-ea"/>
                      </a:endParaRPr>
                    </a:p>
                  </a:txBody>
                  <a:tcPr marL="99060" marR="99060" anchor="ctr"/>
                </a:tc>
                <a:extLst>
                  <a:ext uri="{0D108BD9-81ED-4DB2-BD59-A6C34878D82A}">
                    <a16:rowId xmlns:a16="http://schemas.microsoft.com/office/drawing/2014/main" val="10005"/>
                  </a:ext>
                </a:extLst>
              </a:tr>
            </a:tbl>
          </a:graphicData>
        </a:graphic>
      </p:graphicFrame>
      <p:sp>
        <p:nvSpPr>
          <p:cNvPr id="14" name="テキスト ボックス 13"/>
          <p:cNvSpPr txBox="1"/>
          <p:nvPr/>
        </p:nvSpPr>
        <p:spPr>
          <a:xfrm>
            <a:off x="974560" y="826166"/>
            <a:ext cx="8326560" cy="523220"/>
          </a:xfrm>
          <a:prstGeom prst="rect">
            <a:avLst/>
          </a:prstGeom>
          <a:noFill/>
          <a:ln>
            <a:solidFill>
              <a:schemeClr val="accent1"/>
            </a:solidFill>
          </a:ln>
        </p:spPr>
        <p:txBody>
          <a:bodyPr wrap="square" rtlCol="0">
            <a:spAutoFit/>
          </a:bodyPr>
          <a:lstStyle/>
          <a:p>
            <a:pPr marL="180975" marR="0" lvl="0" indent="-180975" algn="l" defTabSz="914400" rtl="0" eaLnBrk="1" fontAlgn="auto" latinLnBrk="0" hangingPunct="1">
              <a:lnSpc>
                <a:spcPct val="100000"/>
              </a:lnSpc>
              <a:spcBef>
                <a:spcPts val="0"/>
              </a:spcBef>
              <a:spcAft>
                <a:spcPts val="0"/>
              </a:spcAft>
              <a:buClrTx/>
              <a:buSzTx/>
              <a:buFont typeface="Wingdings" pitchFamily="2" charset="2"/>
              <a:buChar char="Ø"/>
              <a:tabLst/>
              <a:defRPr/>
            </a:pP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全国・大阪府とも同じような増減傾向で推移。</a:t>
            </a:r>
            <a:endPar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180975" marR="0" lvl="0" indent="-180975" algn="l" defTabSz="914400" rtl="0" eaLnBrk="1" fontAlgn="auto" latinLnBrk="0" hangingPunct="1">
              <a:lnSpc>
                <a:spcPct val="100000"/>
              </a:lnSpc>
              <a:spcBef>
                <a:spcPts val="0"/>
              </a:spcBef>
              <a:spcAft>
                <a:spcPts val="0"/>
              </a:spcAft>
              <a:buClrTx/>
              <a:buSzTx/>
              <a:buFont typeface="Wingdings" pitchFamily="2" charset="2"/>
              <a:buChar char="Ø"/>
              <a:tabLst/>
              <a:defRPr/>
            </a:pP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大阪府では、平成元年をピークに減少し、近年はやや増加傾向であったが、</a:t>
            </a:r>
            <a:r>
              <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27</a:t>
            </a: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年度からは減少している。</a:t>
            </a:r>
            <a:endPar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1" name="テキスト ボックス 6"/>
          <p:cNvSpPr txBox="1"/>
          <p:nvPr/>
        </p:nvSpPr>
        <p:spPr>
          <a:xfrm>
            <a:off x="9033946" y="6017743"/>
            <a:ext cx="753514"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（年度）</a:t>
            </a:r>
          </a:p>
        </p:txBody>
      </p:sp>
    </p:spTree>
    <p:extLst>
      <p:ext uri="{BB962C8B-B14F-4D97-AF65-F5344CB8AC3E}">
        <p14:creationId xmlns:p14="http://schemas.microsoft.com/office/powerpoint/2010/main" val="35582116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グラフ 4"/>
          <p:cNvGraphicFramePr/>
          <p:nvPr>
            <p:extLst/>
          </p:nvPr>
        </p:nvGraphicFramePr>
        <p:xfrm>
          <a:off x="361695" y="1602163"/>
          <a:ext cx="9172164" cy="4838717"/>
        </p:xfrm>
        <a:graphic>
          <a:graphicData uri="http://schemas.openxmlformats.org/drawingml/2006/chart">
            <c:chart xmlns:c="http://schemas.openxmlformats.org/drawingml/2006/chart" xmlns:r="http://schemas.openxmlformats.org/officeDocument/2006/relationships" r:id="rId2"/>
          </a:graphicData>
        </a:graphic>
      </p:graphicFrame>
      <p:sp>
        <p:nvSpPr>
          <p:cNvPr id="8" name="テキスト ボックス 7"/>
          <p:cNvSpPr txBox="1"/>
          <p:nvPr/>
        </p:nvSpPr>
        <p:spPr>
          <a:xfrm>
            <a:off x="4723058" y="2757378"/>
            <a:ext cx="1716191" cy="307777"/>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ﾋﾟｰｸ：</a:t>
            </a:r>
            <a:r>
              <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288</a:t>
            </a: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校（</a:t>
            </a:r>
            <a:r>
              <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H3</a:t>
            </a: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endPar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9" name="テキスト ボックス 8"/>
          <p:cNvSpPr txBox="1"/>
          <p:nvPr/>
        </p:nvSpPr>
        <p:spPr>
          <a:xfrm>
            <a:off x="4139958" y="1812301"/>
            <a:ext cx="1894734" cy="307777"/>
          </a:xfrm>
          <a:prstGeom prst="rect">
            <a:avLst/>
          </a:prstGeom>
          <a:solidFill>
            <a:schemeClr val="bg1"/>
          </a:solidFill>
          <a:ln>
            <a:solidFill>
              <a:schemeClr val="tx1"/>
            </a:solidFill>
            <a:prstDash val="dashDot"/>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1"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ﾋﾟｰｸ：</a:t>
            </a:r>
            <a:r>
              <a:rPr kumimoji="1" lang="en-US" altLang="ja-JP" sz="1400" b="0" i="1"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5,512</a:t>
            </a:r>
            <a:r>
              <a:rPr kumimoji="1" lang="ja-JP" altLang="en-US" sz="1400" b="0" i="1"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校（</a:t>
            </a:r>
            <a:r>
              <a:rPr kumimoji="1" lang="en-US" altLang="ja-JP" sz="1400" b="0" i="1"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S63</a:t>
            </a:r>
            <a:r>
              <a:rPr kumimoji="1" lang="ja-JP" altLang="en-US" sz="1400" b="0" i="1"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endParaRPr kumimoji="1" lang="en-US" altLang="ja-JP" sz="1400" b="0" i="1"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3" name="テキスト ボックス 12"/>
          <p:cNvSpPr txBox="1"/>
          <p:nvPr/>
        </p:nvSpPr>
        <p:spPr>
          <a:xfrm>
            <a:off x="4723061" y="6440881"/>
            <a:ext cx="4687643"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出典：文部科学省「学校基本調査</a:t>
            </a:r>
            <a:r>
              <a:rPr kumimoji="1" lang="ja-JP" altLang="en-US" sz="1200" b="0"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rPr>
              <a:t>」、大阪府「大阪の学校統計」</a:t>
            </a:r>
            <a:endPar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4" name="テキスト ボックス 13"/>
          <p:cNvSpPr txBox="1"/>
          <p:nvPr/>
        </p:nvSpPr>
        <p:spPr>
          <a:xfrm>
            <a:off x="662523" y="6415448"/>
            <a:ext cx="3588399" cy="430887"/>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a:t>
            </a:r>
            <a:r>
              <a:rPr kumimoji="1" lang="ja-JP" altLang="en-US"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国立・公立・私立の計（全日制・定時制のみ）</a:t>
            </a:r>
            <a:endParaRPr kumimoji="1" lang="en-US" altLang="ja-JP"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a:t>
            </a:r>
            <a:r>
              <a:rPr kumimoji="1" lang="ja-JP" altLang="en-US"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各年</a:t>
            </a:r>
            <a:r>
              <a:rPr kumimoji="1" lang="en-US" altLang="ja-JP"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5</a:t>
            </a:r>
            <a:r>
              <a:rPr kumimoji="1" lang="ja-JP" altLang="en-US"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月</a:t>
            </a:r>
            <a:r>
              <a:rPr kumimoji="1" lang="en-US" altLang="ja-JP"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1</a:t>
            </a:r>
            <a:r>
              <a:rPr kumimoji="1" lang="ja-JP" altLang="en-US"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日現在</a:t>
            </a:r>
            <a:endParaRPr kumimoji="1" lang="en-US" altLang="ja-JP"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p:txBody>
      </p:sp>
      <p:sp>
        <p:nvSpPr>
          <p:cNvPr id="12" name="額縁 11"/>
          <p:cNvSpPr/>
          <p:nvPr/>
        </p:nvSpPr>
        <p:spPr>
          <a:xfrm>
            <a:off x="495300" y="188640"/>
            <a:ext cx="8915400" cy="580420"/>
          </a:xfrm>
          <a:prstGeom prst="bevel">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高等学校の学校数の推移（全国・大阪府）</a:t>
            </a:r>
          </a:p>
        </p:txBody>
      </p:sp>
      <p:graphicFrame>
        <p:nvGraphicFramePr>
          <p:cNvPr id="15" name="表 14"/>
          <p:cNvGraphicFramePr>
            <a:graphicFrameLocks noGrp="1"/>
          </p:cNvGraphicFramePr>
          <p:nvPr>
            <p:extLst/>
          </p:nvPr>
        </p:nvGraphicFramePr>
        <p:xfrm>
          <a:off x="5581154" y="3645024"/>
          <a:ext cx="2428344" cy="1944216"/>
        </p:xfrm>
        <a:graphic>
          <a:graphicData uri="http://schemas.openxmlformats.org/drawingml/2006/table">
            <a:tbl>
              <a:tblPr firstRow="1">
                <a:tableStyleId>{5C22544A-7EE6-4342-B048-85BDC9FD1C3A}</a:tableStyleId>
              </a:tblPr>
              <a:tblGrid>
                <a:gridCol w="263810">
                  <a:extLst>
                    <a:ext uri="{9D8B030D-6E8A-4147-A177-3AD203B41FA5}">
                      <a16:colId xmlns:a16="http://schemas.microsoft.com/office/drawing/2014/main" val="20000"/>
                    </a:ext>
                  </a:extLst>
                </a:gridCol>
                <a:gridCol w="578196">
                  <a:extLst>
                    <a:ext uri="{9D8B030D-6E8A-4147-A177-3AD203B41FA5}">
                      <a16:colId xmlns:a16="http://schemas.microsoft.com/office/drawing/2014/main" val="20001"/>
                    </a:ext>
                  </a:extLst>
                </a:gridCol>
                <a:gridCol w="578196">
                  <a:extLst>
                    <a:ext uri="{9D8B030D-6E8A-4147-A177-3AD203B41FA5}">
                      <a16:colId xmlns:a16="http://schemas.microsoft.com/office/drawing/2014/main" val="20002"/>
                    </a:ext>
                  </a:extLst>
                </a:gridCol>
                <a:gridCol w="1008142">
                  <a:extLst>
                    <a:ext uri="{9D8B030D-6E8A-4147-A177-3AD203B41FA5}">
                      <a16:colId xmlns:a16="http://schemas.microsoft.com/office/drawing/2014/main" val="20003"/>
                    </a:ext>
                  </a:extLst>
                </a:gridCol>
              </a:tblGrid>
              <a:tr h="504056">
                <a:tc gridSpan="2">
                  <a:txBody>
                    <a:bodyPr/>
                    <a:lstStyle/>
                    <a:p>
                      <a:pPr algn="ctr"/>
                      <a:r>
                        <a:rPr kumimoji="1" lang="en-US" altLang="ja-JP" sz="1200" dirty="0">
                          <a:solidFill>
                            <a:schemeClr val="bg1"/>
                          </a:solidFill>
                        </a:rPr>
                        <a:t>R02</a:t>
                      </a:r>
                      <a:r>
                        <a:rPr kumimoji="1" lang="ja-JP" altLang="en-US" sz="1200" dirty="0">
                          <a:solidFill>
                            <a:schemeClr val="bg1"/>
                          </a:solidFill>
                        </a:rPr>
                        <a:t>大阪</a:t>
                      </a:r>
                      <a:endParaRPr kumimoji="1" lang="ja-JP" altLang="en-US" sz="1200" dirty="0">
                        <a:solidFill>
                          <a:schemeClr val="bg1"/>
                        </a:solidFill>
                        <a:latin typeface="+mn-ea"/>
                        <a:ea typeface="+mn-ea"/>
                      </a:endParaRPr>
                    </a:p>
                  </a:txBody>
                  <a:tcPr marL="99060" marR="99060" anchor="ctr"/>
                </a:tc>
                <a:tc hMerge="1">
                  <a:txBody>
                    <a:bodyPr/>
                    <a:lstStyle/>
                    <a:p>
                      <a:endParaRPr kumimoji="1" lang="ja-JP" altLang="en-US"/>
                    </a:p>
                  </a:txBody>
                  <a:tcPr/>
                </a:tc>
                <a:tc>
                  <a:txBody>
                    <a:bodyPr/>
                    <a:lstStyle/>
                    <a:p>
                      <a:pPr algn="r"/>
                      <a:r>
                        <a:rPr kumimoji="1" lang="ja-JP" altLang="en-US" sz="1200" dirty="0"/>
                        <a:t>高等</a:t>
                      </a:r>
                      <a:endParaRPr kumimoji="1" lang="en-US" altLang="ja-JP" sz="1200" dirty="0"/>
                    </a:p>
                    <a:p>
                      <a:pPr algn="r"/>
                      <a:r>
                        <a:rPr kumimoji="1" lang="ja-JP" altLang="en-US" sz="1200" dirty="0"/>
                        <a:t>学校</a:t>
                      </a:r>
                      <a:endParaRPr kumimoji="1" lang="ja-JP" altLang="en-US" sz="1200" dirty="0">
                        <a:latin typeface="+mn-ea"/>
                        <a:ea typeface="+mn-ea"/>
                      </a:endParaRPr>
                    </a:p>
                  </a:txBody>
                  <a:tcPr marL="99060" marR="99060" anchor="ctr"/>
                </a:tc>
                <a:tc>
                  <a:txBody>
                    <a:bodyPr/>
                    <a:lstStyle/>
                    <a:p>
                      <a:pPr algn="r"/>
                      <a:r>
                        <a:rPr kumimoji="1" lang="en-US" altLang="ja-JP" sz="1200" dirty="0"/>
                        <a:t>(</a:t>
                      </a:r>
                      <a:r>
                        <a:rPr kumimoji="1" lang="ja-JP" altLang="en-US" sz="1200" dirty="0"/>
                        <a:t>参考</a:t>
                      </a:r>
                      <a:r>
                        <a:rPr kumimoji="1" lang="en-US" altLang="ja-JP" sz="1200" dirty="0"/>
                        <a:t>) </a:t>
                      </a:r>
                      <a:r>
                        <a:rPr kumimoji="1" lang="ja-JP" altLang="en-US" sz="1200" dirty="0"/>
                        <a:t>中等</a:t>
                      </a:r>
                      <a:endParaRPr kumimoji="1" lang="en-US" altLang="ja-JP" sz="1200" dirty="0"/>
                    </a:p>
                    <a:p>
                      <a:pPr algn="r"/>
                      <a:r>
                        <a:rPr kumimoji="1" lang="ja-JP" altLang="en-US" sz="1200" dirty="0"/>
                        <a:t>教育学校</a:t>
                      </a:r>
                      <a:endParaRPr kumimoji="1" lang="ja-JP" altLang="en-US" sz="1200" dirty="0">
                        <a:latin typeface="+mn-ea"/>
                        <a:ea typeface="+mn-ea"/>
                      </a:endParaRPr>
                    </a:p>
                  </a:txBody>
                  <a:tcPr marL="99060" marR="99060" anchor="ctr"/>
                </a:tc>
                <a:extLst>
                  <a:ext uri="{0D108BD9-81ED-4DB2-BD59-A6C34878D82A}">
                    <a16:rowId xmlns:a16="http://schemas.microsoft.com/office/drawing/2014/main" val="10000"/>
                  </a:ext>
                </a:extLst>
              </a:tr>
              <a:tr h="288032">
                <a:tc gridSpan="2">
                  <a:txBody>
                    <a:bodyPr/>
                    <a:lstStyle/>
                    <a:p>
                      <a:pPr algn="ctr"/>
                      <a:r>
                        <a:rPr kumimoji="1" lang="ja-JP" altLang="en-US" sz="1200" dirty="0"/>
                        <a:t>国　立</a:t>
                      </a:r>
                      <a:endParaRPr kumimoji="1" lang="ja-JP" altLang="en-US" sz="1200" dirty="0">
                        <a:latin typeface="+mn-ea"/>
                        <a:ea typeface="+mn-ea"/>
                      </a:endParaRPr>
                    </a:p>
                  </a:txBody>
                  <a:tcPr marL="99060" marR="99060" anchor="ctr"/>
                </a:tc>
                <a:tc hMerge="1">
                  <a:txBody>
                    <a:bodyPr/>
                    <a:lstStyle/>
                    <a:p>
                      <a:endParaRPr kumimoji="1" lang="ja-JP" altLang="en-US" dirty="0"/>
                    </a:p>
                  </a:txBody>
                  <a:tcPr/>
                </a:tc>
                <a:tc>
                  <a:txBody>
                    <a:bodyPr/>
                    <a:lstStyle/>
                    <a:p>
                      <a:pPr algn="r"/>
                      <a:r>
                        <a:rPr kumimoji="1" lang="en-US" altLang="ja-JP" sz="1200" dirty="0">
                          <a:solidFill>
                            <a:srgbClr val="FF0000"/>
                          </a:solidFill>
                        </a:rPr>
                        <a:t>1</a:t>
                      </a:r>
                      <a:endParaRPr kumimoji="1" lang="ja-JP" altLang="en-US" sz="1200" dirty="0">
                        <a:solidFill>
                          <a:srgbClr val="FF0000"/>
                        </a:solidFill>
                        <a:latin typeface="+mn-ea"/>
                        <a:ea typeface="+mn-ea"/>
                      </a:endParaRPr>
                    </a:p>
                  </a:txBody>
                  <a:tcPr marL="99060" marR="99060" anchor="ctr"/>
                </a:tc>
                <a:tc>
                  <a:txBody>
                    <a:bodyPr/>
                    <a:lstStyle/>
                    <a:p>
                      <a:pPr algn="ctr"/>
                      <a:r>
                        <a:rPr kumimoji="1" lang="en-US" altLang="ja-JP" sz="1200" dirty="0">
                          <a:solidFill>
                            <a:srgbClr val="FF0000"/>
                          </a:solidFill>
                          <a:latin typeface="+mn-ea"/>
                          <a:ea typeface="+mn-ea"/>
                        </a:rPr>
                        <a:t>-</a:t>
                      </a:r>
                      <a:endParaRPr kumimoji="1" lang="ja-JP" altLang="en-US" sz="1200" dirty="0">
                        <a:solidFill>
                          <a:srgbClr val="FF0000"/>
                        </a:solidFill>
                        <a:latin typeface="+mn-ea"/>
                        <a:ea typeface="+mn-ea"/>
                      </a:endParaRPr>
                    </a:p>
                  </a:txBody>
                  <a:tcPr marL="99060" marR="99060" anchor="ctr"/>
                </a:tc>
                <a:extLst>
                  <a:ext uri="{0D108BD9-81ED-4DB2-BD59-A6C34878D82A}">
                    <a16:rowId xmlns:a16="http://schemas.microsoft.com/office/drawing/2014/main" val="10001"/>
                  </a:ext>
                </a:extLst>
              </a:tr>
              <a:tr h="216024">
                <a:tc rowSpan="2">
                  <a:txBody>
                    <a:bodyPr/>
                    <a:lstStyle/>
                    <a:p>
                      <a:pPr algn="ctr"/>
                      <a:r>
                        <a:rPr kumimoji="1" lang="ja-JP" altLang="en-US" sz="1200" dirty="0"/>
                        <a:t>公立</a:t>
                      </a:r>
                      <a:endParaRPr kumimoji="1" lang="ja-JP" altLang="en-US" sz="1200" dirty="0">
                        <a:latin typeface="+mn-ea"/>
                        <a:ea typeface="+mn-ea"/>
                      </a:endParaRPr>
                    </a:p>
                  </a:txBody>
                  <a:tcPr marL="99060" marR="99060" vert="eaVert"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t>府立</a:t>
                      </a:r>
                      <a:endParaRPr kumimoji="1" lang="ja-JP" altLang="en-US" sz="1200" dirty="0">
                        <a:latin typeface="+mn-ea"/>
                        <a:ea typeface="+mn-ea"/>
                      </a:endParaRPr>
                    </a:p>
                  </a:txBody>
                  <a:tcPr marL="99060" marR="99060" anchor="ctr"/>
                </a:tc>
                <a:tc>
                  <a:txBody>
                    <a:bodyPr/>
                    <a:lstStyle/>
                    <a:p>
                      <a:pPr algn="r"/>
                      <a:r>
                        <a:rPr kumimoji="1" lang="en-US" altLang="ja-JP" sz="1200" dirty="0">
                          <a:solidFill>
                            <a:srgbClr val="FF0000"/>
                          </a:solidFill>
                        </a:rPr>
                        <a:t>135</a:t>
                      </a:r>
                      <a:endParaRPr kumimoji="1" lang="ja-JP" altLang="en-US" sz="1200" dirty="0">
                        <a:solidFill>
                          <a:srgbClr val="FF0000"/>
                        </a:solidFill>
                        <a:latin typeface="+mn-ea"/>
                        <a:ea typeface="+mn-ea"/>
                      </a:endParaRPr>
                    </a:p>
                  </a:txBody>
                  <a:tcPr marL="99060" marR="99060" anchor="ctr"/>
                </a:tc>
                <a:tc>
                  <a:txBody>
                    <a:bodyPr/>
                    <a:lstStyle/>
                    <a:p>
                      <a:pPr algn="ctr"/>
                      <a:r>
                        <a:rPr kumimoji="1" lang="en-US" altLang="ja-JP" sz="1200" dirty="0">
                          <a:solidFill>
                            <a:srgbClr val="FF0000"/>
                          </a:solidFill>
                          <a:latin typeface="+mn-ea"/>
                          <a:ea typeface="+mn-ea"/>
                        </a:rPr>
                        <a:t>-</a:t>
                      </a:r>
                      <a:endParaRPr kumimoji="1" lang="ja-JP" altLang="en-US" sz="1200" dirty="0">
                        <a:solidFill>
                          <a:srgbClr val="FF0000"/>
                        </a:solidFill>
                        <a:latin typeface="+mn-ea"/>
                        <a:ea typeface="+mn-ea"/>
                      </a:endParaRPr>
                    </a:p>
                  </a:txBody>
                  <a:tcPr marL="99060" marR="99060" anchor="ctr"/>
                </a:tc>
                <a:extLst>
                  <a:ext uri="{0D108BD9-81ED-4DB2-BD59-A6C34878D82A}">
                    <a16:rowId xmlns:a16="http://schemas.microsoft.com/office/drawing/2014/main" val="10002"/>
                  </a:ext>
                </a:extLst>
              </a:tr>
              <a:tr h="301744">
                <a:tc vMerge="1">
                  <a:txBody>
                    <a:bodyPr/>
                    <a:lstStyle/>
                    <a:p>
                      <a:endParaRPr kumimoji="1" lang="ja-JP" altLang="en-US" dirty="0"/>
                    </a:p>
                  </a:txBody>
                  <a:tcPr/>
                </a:tc>
                <a:tc>
                  <a:txBody>
                    <a:bodyPr/>
                    <a:lstStyle/>
                    <a:p>
                      <a:r>
                        <a:rPr kumimoji="1" lang="ja-JP" altLang="en-US" sz="1200" dirty="0"/>
                        <a:t>市立</a:t>
                      </a:r>
                      <a:endParaRPr kumimoji="1" lang="ja-JP" altLang="en-US" sz="1200" dirty="0">
                        <a:latin typeface="+mn-ea"/>
                        <a:ea typeface="+mn-ea"/>
                      </a:endParaRPr>
                    </a:p>
                  </a:txBody>
                  <a:tcPr marL="99060" marR="99060" anchor="ctr"/>
                </a:tc>
                <a:tc>
                  <a:txBody>
                    <a:bodyPr/>
                    <a:lstStyle/>
                    <a:p>
                      <a:pPr algn="r"/>
                      <a:r>
                        <a:rPr kumimoji="1" lang="en-US" altLang="ja-JP" sz="1200" dirty="0">
                          <a:solidFill>
                            <a:srgbClr val="FF0000"/>
                          </a:solidFill>
                        </a:rPr>
                        <a:t>24</a:t>
                      </a:r>
                      <a:endParaRPr kumimoji="1" lang="ja-JP" altLang="en-US" sz="1200" dirty="0">
                        <a:solidFill>
                          <a:srgbClr val="FF0000"/>
                        </a:solidFill>
                        <a:latin typeface="+mn-ea"/>
                        <a:ea typeface="+mn-ea"/>
                      </a:endParaRPr>
                    </a:p>
                  </a:txBody>
                  <a:tcPr marL="99060" marR="99060" anchor="ctr"/>
                </a:tc>
                <a:tc>
                  <a:txBody>
                    <a:bodyPr/>
                    <a:lstStyle/>
                    <a:p>
                      <a:pPr algn="ctr"/>
                      <a:r>
                        <a:rPr kumimoji="1" lang="en-US" altLang="ja-JP" sz="1200" dirty="0">
                          <a:solidFill>
                            <a:srgbClr val="FF0000"/>
                          </a:solidFill>
                          <a:latin typeface="+mn-ea"/>
                          <a:ea typeface="+mn-ea"/>
                        </a:rPr>
                        <a:t>-</a:t>
                      </a:r>
                      <a:endParaRPr kumimoji="1" lang="ja-JP" altLang="en-US" sz="1200" dirty="0">
                        <a:solidFill>
                          <a:srgbClr val="FF0000"/>
                        </a:solidFill>
                        <a:latin typeface="+mn-ea"/>
                        <a:ea typeface="+mn-ea"/>
                      </a:endParaRPr>
                    </a:p>
                  </a:txBody>
                  <a:tcPr marL="99060" marR="99060" anchor="ctr"/>
                </a:tc>
                <a:extLst>
                  <a:ext uri="{0D108BD9-81ED-4DB2-BD59-A6C34878D82A}">
                    <a16:rowId xmlns:a16="http://schemas.microsoft.com/office/drawing/2014/main" val="10003"/>
                  </a:ext>
                </a:extLst>
              </a:tr>
              <a:tr h="288032">
                <a:tc gridSpan="2">
                  <a:txBody>
                    <a:bodyPr/>
                    <a:lstStyle/>
                    <a:p>
                      <a:pPr algn="ctr"/>
                      <a:r>
                        <a:rPr kumimoji="1" lang="ja-JP" altLang="en-US" sz="1200" dirty="0"/>
                        <a:t>私　立</a:t>
                      </a:r>
                      <a:endParaRPr kumimoji="1" lang="ja-JP" altLang="en-US" sz="1200" dirty="0">
                        <a:latin typeface="+mn-ea"/>
                        <a:ea typeface="+mn-ea"/>
                      </a:endParaRPr>
                    </a:p>
                  </a:txBody>
                  <a:tcPr marL="99060" marR="99060" anchor="ctr"/>
                </a:tc>
                <a:tc hMerge="1">
                  <a:txBody>
                    <a:bodyPr/>
                    <a:lstStyle/>
                    <a:p>
                      <a:endParaRPr kumimoji="1" lang="ja-JP" altLang="en-US" sz="1200" dirty="0"/>
                    </a:p>
                  </a:txBody>
                  <a:tcPr/>
                </a:tc>
                <a:tc>
                  <a:txBody>
                    <a:bodyPr/>
                    <a:lstStyle/>
                    <a:p>
                      <a:pPr algn="r"/>
                      <a:r>
                        <a:rPr kumimoji="1" lang="en-US" altLang="ja-JP" sz="1200" dirty="0">
                          <a:solidFill>
                            <a:srgbClr val="FF0000"/>
                          </a:solidFill>
                        </a:rPr>
                        <a:t>96</a:t>
                      </a:r>
                      <a:endParaRPr kumimoji="1" lang="ja-JP" altLang="en-US" sz="1200" dirty="0">
                        <a:solidFill>
                          <a:srgbClr val="FF0000"/>
                        </a:solidFill>
                        <a:latin typeface="+mn-ea"/>
                        <a:ea typeface="+mn-ea"/>
                      </a:endParaRPr>
                    </a:p>
                  </a:txBody>
                  <a:tcPr marL="99060" marR="99060" anchor="ctr"/>
                </a:tc>
                <a:tc>
                  <a:txBody>
                    <a:bodyPr/>
                    <a:lstStyle/>
                    <a:p>
                      <a:pPr algn="r"/>
                      <a:r>
                        <a:rPr kumimoji="1" lang="en-US" altLang="ja-JP" sz="1200" dirty="0">
                          <a:solidFill>
                            <a:srgbClr val="FF0000"/>
                          </a:solidFill>
                        </a:rPr>
                        <a:t>1</a:t>
                      </a:r>
                      <a:endParaRPr kumimoji="1" lang="ja-JP" altLang="en-US" sz="1200" dirty="0">
                        <a:solidFill>
                          <a:srgbClr val="FF0000"/>
                        </a:solidFill>
                        <a:latin typeface="+mn-ea"/>
                        <a:ea typeface="+mn-ea"/>
                      </a:endParaRPr>
                    </a:p>
                  </a:txBody>
                  <a:tcPr marL="99060" marR="99060" anchor="ctr"/>
                </a:tc>
                <a:extLst>
                  <a:ext uri="{0D108BD9-81ED-4DB2-BD59-A6C34878D82A}">
                    <a16:rowId xmlns:a16="http://schemas.microsoft.com/office/drawing/2014/main" val="10004"/>
                  </a:ext>
                </a:extLst>
              </a:tr>
              <a:tr h="288032">
                <a:tc gridSpan="2">
                  <a:txBody>
                    <a:bodyPr/>
                    <a:lstStyle/>
                    <a:p>
                      <a:pPr algn="ctr"/>
                      <a:r>
                        <a:rPr kumimoji="1" lang="ja-JP" altLang="en-US" sz="1200" dirty="0"/>
                        <a:t>合計</a:t>
                      </a:r>
                      <a:endParaRPr kumimoji="1" lang="en-US" altLang="ja-JP" sz="1200" dirty="0">
                        <a:latin typeface="+mn-ea"/>
                        <a:ea typeface="+mn-ea"/>
                      </a:endParaRPr>
                    </a:p>
                  </a:txBody>
                  <a:tcPr marL="99060" marR="99060" anchor="ctr"/>
                </a:tc>
                <a:tc hMerge="1">
                  <a:txBody>
                    <a:bodyPr/>
                    <a:lstStyle/>
                    <a:p>
                      <a:endParaRPr kumimoji="1" lang="ja-JP" altLang="en-US"/>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200" dirty="0">
                          <a:solidFill>
                            <a:srgbClr val="FF0000"/>
                          </a:solidFill>
                        </a:rPr>
                        <a:t>256</a:t>
                      </a:r>
                      <a:endParaRPr kumimoji="1" lang="ja-JP" altLang="en-US" sz="1200" dirty="0">
                        <a:solidFill>
                          <a:srgbClr val="FF0000"/>
                        </a:solidFill>
                        <a:latin typeface="+mn-ea"/>
                        <a:ea typeface="+mn-ea"/>
                      </a:endParaRPr>
                    </a:p>
                  </a:txBody>
                  <a:tcPr marL="99060" marR="9906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200" dirty="0">
                          <a:solidFill>
                            <a:srgbClr val="FF0000"/>
                          </a:solidFill>
                        </a:rPr>
                        <a:t>1</a:t>
                      </a:r>
                      <a:endParaRPr kumimoji="1" lang="ja-JP" altLang="en-US" sz="1200" dirty="0">
                        <a:solidFill>
                          <a:srgbClr val="FF0000"/>
                        </a:solidFill>
                        <a:latin typeface="+mn-ea"/>
                        <a:ea typeface="+mn-ea"/>
                      </a:endParaRPr>
                    </a:p>
                  </a:txBody>
                  <a:tcPr marL="99060" marR="99060" anchor="ctr"/>
                </a:tc>
                <a:extLst>
                  <a:ext uri="{0D108BD9-81ED-4DB2-BD59-A6C34878D82A}">
                    <a16:rowId xmlns:a16="http://schemas.microsoft.com/office/drawing/2014/main" val="10005"/>
                  </a:ext>
                </a:extLst>
              </a:tr>
            </a:tbl>
          </a:graphicData>
        </a:graphic>
      </p:graphicFrame>
      <p:sp>
        <p:nvSpPr>
          <p:cNvPr id="2" name="スライド番号プレースホルダー 1"/>
          <p:cNvSpPr>
            <a:spLocks noGrp="1"/>
          </p:cNvSpPr>
          <p:nvPr>
            <p:ph type="sldNum" sz="quarter" idx="12"/>
          </p:nvPr>
        </p:nvSpPr>
        <p:spPr>
          <a:xfrm>
            <a:off x="7594600" y="6503705"/>
            <a:ext cx="2311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1F0867-EFB9-42FF-BF2D-7B625E83DED1}"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1" lang="ja-JP" altLang="en-US" sz="12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16" name="テキスト ボックス 6"/>
          <p:cNvSpPr txBox="1"/>
          <p:nvPr/>
        </p:nvSpPr>
        <p:spPr>
          <a:xfrm>
            <a:off x="567969" y="1565508"/>
            <a:ext cx="585078"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（校）</a:t>
            </a:r>
          </a:p>
        </p:txBody>
      </p:sp>
      <p:sp>
        <p:nvSpPr>
          <p:cNvPr id="18" name="テキスト ボックス 17"/>
          <p:cNvSpPr txBox="1"/>
          <p:nvPr/>
        </p:nvSpPr>
        <p:spPr>
          <a:xfrm>
            <a:off x="974558" y="980731"/>
            <a:ext cx="7956884" cy="584775"/>
          </a:xfrm>
          <a:prstGeom prst="rect">
            <a:avLst/>
          </a:prstGeom>
          <a:noFill/>
          <a:ln>
            <a:solidFill>
              <a:schemeClr val="accent1"/>
            </a:solidFill>
          </a:ln>
        </p:spPr>
        <p:txBody>
          <a:bodyPr wrap="square" rtlCol="0">
            <a:spAutoFit/>
          </a:bodyPr>
          <a:lstStyle/>
          <a:p>
            <a:pPr marL="180975" marR="0" lvl="0" indent="-180975" algn="l" defTabSz="914400" rtl="0" eaLnBrk="1" fontAlgn="auto" latinLnBrk="0" hangingPunct="1">
              <a:lnSpc>
                <a:spcPct val="100000"/>
              </a:lnSpc>
              <a:spcBef>
                <a:spcPts val="0"/>
              </a:spcBef>
              <a:spcAft>
                <a:spcPts val="0"/>
              </a:spcAft>
              <a:buClrTx/>
              <a:buSzTx/>
              <a:buFont typeface="Wingdings" pitchFamily="2" charset="2"/>
              <a:buChar char="Ø"/>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全国・大阪府とも同じような増減傾向。</a:t>
            </a:r>
            <a:endPar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180975" marR="0" lvl="0" indent="-180975" algn="l" defTabSz="914400" rtl="0" eaLnBrk="1" fontAlgn="auto" latinLnBrk="0" hangingPunct="1">
              <a:lnSpc>
                <a:spcPct val="100000"/>
              </a:lnSpc>
              <a:spcBef>
                <a:spcPts val="0"/>
              </a:spcBef>
              <a:spcAft>
                <a:spcPts val="0"/>
              </a:spcAft>
              <a:buClrTx/>
              <a:buSzTx/>
              <a:buFont typeface="Wingdings" pitchFamily="2" charset="2"/>
              <a:buChar char="Ø"/>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昭和６０年頃からはほぼ横ばいだったが、近年は減少傾向で推移。</a:t>
            </a:r>
            <a:endPar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テキスト ボックス 6"/>
          <p:cNvSpPr txBox="1"/>
          <p:nvPr/>
        </p:nvSpPr>
        <p:spPr>
          <a:xfrm>
            <a:off x="8803488" y="5740744"/>
            <a:ext cx="753514"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（年度）</a:t>
            </a:r>
          </a:p>
        </p:txBody>
      </p:sp>
    </p:spTree>
    <p:extLst>
      <p:ext uri="{BB962C8B-B14F-4D97-AF65-F5344CB8AC3E}">
        <p14:creationId xmlns:p14="http://schemas.microsoft.com/office/powerpoint/2010/main" val="36311857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グラフ 3"/>
          <p:cNvGraphicFramePr/>
          <p:nvPr/>
        </p:nvGraphicFramePr>
        <p:xfrm>
          <a:off x="495300" y="1367540"/>
          <a:ext cx="8788592" cy="118842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グラフ 7"/>
          <p:cNvGraphicFramePr/>
          <p:nvPr>
            <p:extLst/>
          </p:nvPr>
        </p:nvGraphicFramePr>
        <p:xfrm>
          <a:off x="416496" y="2521798"/>
          <a:ext cx="9361040" cy="3743399"/>
        </p:xfrm>
        <a:graphic>
          <a:graphicData uri="http://schemas.openxmlformats.org/drawingml/2006/chart">
            <c:chart xmlns:c="http://schemas.openxmlformats.org/drawingml/2006/chart" xmlns:r="http://schemas.openxmlformats.org/officeDocument/2006/relationships" r:id="rId3"/>
          </a:graphicData>
        </a:graphic>
      </p:graphicFrame>
      <p:sp>
        <p:nvSpPr>
          <p:cNvPr id="9" name="テキスト ボックス 8"/>
          <p:cNvSpPr txBox="1"/>
          <p:nvPr/>
        </p:nvSpPr>
        <p:spPr>
          <a:xfrm>
            <a:off x="584516" y="6231034"/>
            <a:ext cx="6396711" cy="577081"/>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a:t>
            </a:r>
            <a:r>
              <a:rPr kumimoji="1" lang="ja-JP" altLang="en-US" sz="105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全日制・定時制のみ</a:t>
            </a:r>
            <a:endParaRPr kumimoji="1" lang="en-US" altLang="ja-JP" sz="105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a:t>
            </a:r>
            <a:r>
              <a:rPr kumimoji="1" lang="ja-JP" altLang="en-US" sz="105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学科数について、同一の学科が全日制・定時制の両方に設置している場合は１として計上。</a:t>
            </a:r>
            <a:endParaRPr kumimoji="1" lang="en-US" altLang="ja-JP" sz="105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a:t>
            </a:r>
            <a:r>
              <a:rPr kumimoji="1" lang="ja-JP" altLang="en-US" sz="105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「その他」には、理数、体育、音楽、美術、外国語、国際関係等の学科がある。</a:t>
            </a:r>
            <a:endParaRPr kumimoji="1" lang="en-US" altLang="ja-JP" sz="105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p:txBody>
      </p:sp>
      <p:sp>
        <p:nvSpPr>
          <p:cNvPr id="10" name="額縁 9"/>
          <p:cNvSpPr/>
          <p:nvPr/>
        </p:nvSpPr>
        <p:spPr>
          <a:xfrm>
            <a:off x="495300" y="188640"/>
            <a:ext cx="8915400" cy="580420"/>
          </a:xfrm>
          <a:prstGeom prst="bevel">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学科数の推移（全国）</a:t>
            </a:r>
          </a:p>
        </p:txBody>
      </p:sp>
      <p:sp>
        <p:nvSpPr>
          <p:cNvPr id="2" name="スライド番号プレースホルダー 1"/>
          <p:cNvSpPr>
            <a:spLocks noGrp="1"/>
          </p:cNvSpPr>
          <p:nvPr>
            <p:ph type="sldNum" sz="quarter" idx="12"/>
          </p:nvPr>
        </p:nvSpPr>
        <p:spPr>
          <a:xfrm>
            <a:off x="7589943" y="6492880"/>
            <a:ext cx="2311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1F0867-EFB9-42FF-BF2D-7B625E83DED1}"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1" lang="ja-JP" altLang="en-US" sz="12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11" name="テキスト ボックス 10"/>
          <p:cNvSpPr txBox="1"/>
          <p:nvPr/>
        </p:nvSpPr>
        <p:spPr>
          <a:xfrm>
            <a:off x="8718803" y="5921438"/>
            <a:ext cx="758434" cy="276999"/>
          </a:xfrm>
          <a:prstGeom prst="rect">
            <a:avLst/>
          </a:prstGeom>
          <a:noFill/>
        </p:spPr>
        <p:txBody>
          <a:bodyPr vert="horz"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（年度）</a:t>
            </a:r>
          </a:p>
        </p:txBody>
      </p:sp>
      <p:sp>
        <p:nvSpPr>
          <p:cNvPr id="12" name="テキスト ボックス 11"/>
          <p:cNvSpPr txBox="1"/>
          <p:nvPr/>
        </p:nvSpPr>
        <p:spPr>
          <a:xfrm>
            <a:off x="6300803" y="6464369"/>
            <a:ext cx="3410728" cy="2616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出典：文部科学省「学校基本</a:t>
            </a:r>
            <a:r>
              <a:rPr kumimoji="1" lang="ja-JP" altLang="en-US" sz="1100" b="0"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rPr>
              <a:t>調査」</a:t>
            </a:r>
            <a:endParaRPr kumimoji="1" lang="ja-JP" altLang="en-US"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3" name="テキスト ボックス 6"/>
          <p:cNvSpPr txBox="1"/>
          <p:nvPr/>
        </p:nvSpPr>
        <p:spPr>
          <a:xfrm>
            <a:off x="311471" y="1177012"/>
            <a:ext cx="1131139" cy="24622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（学科数）</a:t>
            </a:r>
          </a:p>
        </p:txBody>
      </p:sp>
      <p:sp>
        <p:nvSpPr>
          <p:cNvPr id="14" name="テキスト ボックス 13"/>
          <p:cNvSpPr txBox="1"/>
          <p:nvPr/>
        </p:nvSpPr>
        <p:spPr>
          <a:xfrm>
            <a:off x="740532" y="849414"/>
            <a:ext cx="8424936" cy="338554"/>
          </a:xfrm>
          <a:prstGeom prst="rect">
            <a:avLst/>
          </a:prstGeom>
          <a:noFill/>
          <a:ln>
            <a:solidFill>
              <a:schemeClr val="accent1"/>
            </a:solidFill>
          </a:ln>
        </p:spPr>
        <p:txBody>
          <a:bodyPr wrap="square" rtlCol="0">
            <a:spAutoFit/>
          </a:bodyPr>
          <a:lstStyle/>
          <a:p>
            <a:pPr marL="180975" marR="0" lvl="0" indent="-180975" algn="l" defTabSz="914400" rtl="0" eaLnBrk="1" fontAlgn="auto" latinLnBrk="0" hangingPunct="1">
              <a:lnSpc>
                <a:spcPct val="100000"/>
              </a:lnSpc>
              <a:spcBef>
                <a:spcPts val="0"/>
              </a:spcBef>
              <a:spcAft>
                <a:spcPts val="0"/>
              </a:spcAft>
              <a:buClrTx/>
              <a:buSzTx/>
              <a:buFont typeface="Wingdings" pitchFamily="2" charset="2"/>
              <a:buChar char="Ø"/>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商業科が大きく減少している一方、総合学科が増加傾向で推移。</a:t>
            </a:r>
            <a:endPar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896677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p:cNvGraphicFramePr>
            <a:graphicFrameLocks noGrp="1"/>
          </p:cNvGraphicFramePr>
          <p:nvPr>
            <p:extLst/>
          </p:nvPr>
        </p:nvGraphicFramePr>
        <p:xfrm>
          <a:off x="4953000" y="2132856"/>
          <a:ext cx="2262251" cy="4018439"/>
        </p:xfrm>
        <a:graphic>
          <a:graphicData uri="http://schemas.openxmlformats.org/drawingml/2006/table">
            <a:tbl>
              <a:tblPr firstRow="1" bandRow="1">
                <a:tableStyleId>{5C22544A-7EE6-4342-B048-85BDC9FD1C3A}</a:tableStyleId>
              </a:tblPr>
              <a:tblGrid>
                <a:gridCol w="1326147">
                  <a:extLst>
                    <a:ext uri="{9D8B030D-6E8A-4147-A177-3AD203B41FA5}">
                      <a16:colId xmlns:a16="http://schemas.microsoft.com/office/drawing/2014/main" val="20000"/>
                    </a:ext>
                  </a:extLst>
                </a:gridCol>
                <a:gridCol w="936104">
                  <a:extLst>
                    <a:ext uri="{9D8B030D-6E8A-4147-A177-3AD203B41FA5}">
                      <a16:colId xmlns:a16="http://schemas.microsoft.com/office/drawing/2014/main" val="20001"/>
                    </a:ext>
                  </a:extLst>
                </a:gridCol>
              </a:tblGrid>
              <a:tr h="324946">
                <a:tc gridSpan="2">
                  <a:txBody>
                    <a:bodyPr/>
                    <a:lstStyle/>
                    <a:p>
                      <a:pPr algn="ctr"/>
                      <a:r>
                        <a:rPr kumimoji="1" lang="ja-JP" altLang="en-US" sz="1200" dirty="0"/>
                        <a:t>全日制の課程</a:t>
                      </a:r>
                    </a:p>
                  </a:txBody>
                  <a:tcPr marL="99060" marR="99060"/>
                </a:tc>
                <a:tc hMerge="1">
                  <a:txBody>
                    <a:bodyPr/>
                    <a:lstStyle/>
                    <a:p>
                      <a:pPr algn="ctr"/>
                      <a:endParaRPr kumimoji="1" lang="ja-JP" altLang="en-US" sz="1200" dirty="0"/>
                    </a:p>
                  </a:txBody>
                  <a:tcPr/>
                </a:tc>
                <a:extLst>
                  <a:ext uri="{0D108BD9-81ED-4DB2-BD59-A6C34878D82A}">
                    <a16:rowId xmlns:a16="http://schemas.microsoft.com/office/drawing/2014/main" val="10000"/>
                  </a:ext>
                </a:extLst>
              </a:tr>
              <a:tr h="203965">
                <a:tc>
                  <a:txBody>
                    <a:bodyPr/>
                    <a:lstStyle/>
                    <a:p>
                      <a:pPr algn="ctr"/>
                      <a:r>
                        <a:rPr kumimoji="1" lang="ja-JP" altLang="en-US" sz="1100" dirty="0"/>
                        <a:t>普通科</a:t>
                      </a:r>
                    </a:p>
                  </a:txBody>
                  <a:tcPr marL="99060" marR="99060"/>
                </a:tc>
                <a:tc>
                  <a:txBody>
                    <a:bodyPr/>
                    <a:lstStyle/>
                    <a:p>
                      <a:pPr algn="r"/>
                      <a:r>
                        <a:rPr kumimoji="1" lang="en-US" altLang="ja-JP" sz="1200" dirty="0">
                          <a:solidFill>
                            <a:schemeClr val="tx1"/>
                          </a:solidFill>
                        </a:rPr>
                        <a:t>65,878</a:t>
                      </a:r>
                      <a:endParaRPr kumimoji="1" lang="ja-JP" altLang="en-US" sz="1200" dirty="0">
                        <a:solidFill>
                          <a:schemeClr val="tx1"/>
                        </a:solidFill>
                      </a:endParaRPr>
                    </a:p>
                  </a:txBody>
                  <a:tcPr marL="80486" marR="80486" marT="37148" marB="37148"/>
                </a:tc>
                <a:extLst>
                  <a:ext uri="{0D108BD9-81ED-4DB2-BD59-A6C34878D82A}">
                    <a16:rowId xmlns:a16="http://schemas.microsoft.com/office/drawing/2014/main" val="10001"/>
                  </a:ext>
                </a:extLst>
              </a:tr>
              <a:tr h="217677">
                <a:tc>
                  <a:txBody>
                    <a:bodyPr/>
                    <a:lstStyle/>
                    <a:p>
                      <a:pPr algn="ctr"/>
                      <a:r>
                        <a:rPr kumimoji="1" lang="ja-JP" altLang="en-US" sz="1100" dirty="0"/>
                        <a:t>農業に関する学科</a:t>
                      </a:r>
                    </a:p>
                  </a:txBody>
                  <a:tcPr marL="99060" marR="99060"/>
                </a:tc>
                <a:tc>
                  <a:txBody>
                    <a:bodyPr/>
                    <a:lstStyle/>
                    <a:p>
                      <a:pPr algn="r"/>
                      <a:r>
                        <a:rPr kumimoji="1" lang="en-US" altLang="ja-JP" sz="1200" dirty="0">
                          <a:solidFill>
                            <a:schemeClr val="tx1"/>
                          </a:solidFill>
                        </a:rPr>
                        <a:t>1,153</a:t>
                      </a:r>
                      <a:endParaRPr kumimoji="1" lang="ja-JP" altLang="en-US" sz="1200" dirty="0">
                        <a:solidFill>
                          <a:schemeClr val="tx1"/>
                        </a:solidFill>
                      </a:endParaRPr>
                    </a:p>
                  </a:txBody>
                  <a:tcPr marL="80486" marR="80486" marT="37148" marB="37148"/>
                </a:tc>
                <a:extLst>
                  <a:ext uri="{0D108BD9-81ED-4DB2-BD59-A6C34878D82A}">
                    <a16:rowId xmlns:a16="http://schemas.microsoft.com/office/drawing/2014/main" val="10002"/>
                  </a:ext>
                </a:extLst>
              </a:tr>
              <a:tr h="231389">
                <a:tc>
                  <a:txBody>
                    <a:bodyPr/>
                    <a:lstStyle/>
                    <a:p>
                      <a:pPr algn="ctr"/>
                      <a:r>
                        <a:rPr kumimoji="1" lang="ja-JP" altLang="en-US" sz="1100" dirty="0"/>
                        <a:t>工業に関する学科</a:t>
                      </a:r>
                    </a:p>
                  </a:txBody>
                  <a:tcPr marL="99060" marR="99060"/>
                </a:tc>
                <a:tc>
                  <a:txBody>
                    <a:bodyPr/>
                    <a:lstStyle/>
                    <a:p>
                      <a:pPr algn="r"/>
                      <a:r>
                        <a:rPr kumimoji="1" lang="en-US" altLang="ja-JP" sz="1200" dirty="0">
                          <a:solidFill>
                            <a:schemeClr val="tx1"/>
                          </a:solidFill>
                        </a:rPr>
                        <a:t>6,042</a:t>
                      </a:r>
                    </a:p>
                  </a:txBody>
                  <a:tcPr marL="80486" marR="80486" marT="37148" marB="37148"/>
                </a:tc>
                <a:extLst>
                  <a:ext uri="{0D108BD9-81ED-4DB2-BD59-A6C34878D82A}">
                    <a16:rowId xmlns:a16="http://schemas.microsoft.com/office/drawing/2014/main" val="10003"/>
                  </a:ext>
                </a:extLst>
              </a:tr>
              <a:tr h="245101">
                <a:tc>
                  <a:txBody>
                    <a:bodyPr/>
                    <a:lstStyle/>
                    <a:p>
                      <a:pPr algn="ctr"/>
                      <a:r>
                        <a:rPr kumimoji="1" lang="ja-JP" altLang="en-US" sz="1100" dirty="0"/>
                        <a:t>国際教養科</a:t>
                      </a:r>
                    </a:p>
                  </a:txBody>
                  <a:tcPr marL="99060" marR="99060"/>
                </a:tc>
                <a:tc>
                  <a:txBody>
                    <a:bodyPr/>
                    <a:lstStyle/>
                    <a:p>
                      <a:pPr algn="r"/>
                      <a:r>
                        <a:rPr kumimoji="1" lang="en-US" altLang="ja-JP" sz="1200" dirty="0">
                          <a:solidFill>
                            <a:schemeClr val="tx1"/>
                          </a:solidFill>
                        </a:rPr>
                        <a:t>1,148</a:t>
                      </a:r>
                      <a:endParaRPr kumimoji="1" lang="ja-JP" altLang="en-US" sz="1200" dirty="0">
                        <a:solidFill>
                          <a:schemeClr val="tx1"/>
                        </a:solidFill>
                      </a:endParaRPr>
                    </a:p>
                  </a:txBody>
                  <a:tcPr marL="80486" marR="80486" marT="37148" marB="37148"/>
                </a:tc>
                <a:extLst>
                  <a:ext uri="{0D108BD9-81ED-4DB2-BD59-A6C34878D82A}">
                    <a16:rowId xmlns:a16="http://schemas.microsoft.com/office/drawing/2014/main" val="10004"/>
                  </a:ext>
                </a:extLst>
              </a:tr>
              <a:tr h="258813">
                <a:tc>
                  <a:txBody>
                    <a:bodyPr/>
                    <a:lstStyle/>
                    <a:p>
                      <a:pPr algn="ctr"/>
                      <a:r>
                        <a:rPr kumimoji="1" lang="ja-JP" altLang="en-US" sz="1100" dirty="0"/>
                        <a:t>国際文化科</a:t>
                      </a:r>
                    </a:p>
                  </a:txBody>
                  <a:tcPr marL="99060" marR="99060"/>
                </a:tc>
                <a:tc>
                  <a:txBody>
                    <a:bodyPr/>
                    <a:lstStyle/>
                    <a:p>
                      <a:pPr algn="r"/>
                      <a:r>
                        <a:rPr kumimoji="1" lang="en-US" altLang="ja-JP" sz="1200" dirty="0">
                          <a:solidFill>
                            <a:schemeClr val="tx1"/>
                          </a:solidFill>
                        </a:rPr>
                        <a:t>1,438</a:t>
                      </a:r>
                      <a:endParaRPr kumimoji="1" lang="ja-JP" altLang="en-US" sz="1200" dirty="0">
                        <a:solidFill>
                          <a:schemeClr val="tx1"/>
                        </a:solidFill>
                      </a:endParaRPr>
                    </a:p>
                  </a:txBody>
                  <a:tcPr marL="80486" marR="80486" marT="37148" marB="37148"/>
                </a:tc>
                <a:extLst>
                  <a:ext uri="{0D108BD9-81ED-4DB2-BD59-A6C34878D82A}">
                    <a16:rowId xmlns:a16="http://schemas.microsoft.com/office/drawing/2014/main" val="10005"/>
                  </a:ext>
                </a:extLst>
              </a:tr>
              <a:tr h="128509">
                <a:tc>
                  <a:txBody>
                    <a:bodyPr/>
                    <a:lstStyle/>
                    <a:p>
                      <a:pPr algn="ctr"/>
                      <a:r>
                        <a:rPr kumimoji="1" lang="ja-JP" altLang="en-US" sz="1100" dirty="0"/>
                        <a:t>グローバル科</a:t>
                      </a:r>
                    </a:p>
                  </a:txBody>
                  <a:tcPr marL="99060" marR="99060"/>
                </a:tc>
                <a:tc>
                  <a:txBody>
                    <a:bodyPr/>
                    <a:lstStyle/>
                    <a:p>
                      <a:pPr algn="r"/>
                      <a:r>
                        <a:rPr kumimoji="1" lang="en-US" altLang="ja-JP" sz="1200" dirty="0">
                          <a:solidFill>
                            <a:schemeClr val="tx1"/>
                          </a:solidFill>
                        </a:rPr>
                        <a:t>476</a:t>
                      </a:r>
                      <a:endParaRPr kumimoji="1" lang="ja-JP" altLang="en-US" sz="1200" dirty="0">
                        <a:solidFill>
                          <a:schemeClr val="tx1"/>
                        </a:solidFill>
                      </a:endParaRPr>
                    </a:p>
                  </a:txBody>
                  <a:tcPr marL="80486" marR="80486" marT="37148" marB="37148"/>
                </a:tc>
                <a:extLst>
                  <a:ext uri="{0D108BD9-81ED-4DB2-BD59-A6C34878D82A}">
                    <a16:rowId xmlns:a16="http://schemas.microsoft.com/office/drawing/2014/main" val="10006"/>
                  </a:ext>
                </a:extLst>
              </a:tr>
              <a:tr h="142221">
                <a:tc>
                  <a:txBody>
                    <a:bodyPr/>
                    <a:lstStyle/>
                    <a:p>
                      <a:pPr algn="ctr"/>
                      <a:r>
                        <a:rPr kumimoji="1" lang="ja-JP" altLang="en-US" sz="1100" dirty="0"/>
                        <a:t>体育科</a:t>
                      </a:r>
                    </a:p>
                  </a:txBody>
                  <a:tcPr marL="99060" marR="99060"/>
                </a:tc>
                <a:tc>
                  <a:txBody>
                    <a:bodyPr/>
                    <a:lstStyle/>
                    <a:p>
                      <a:pPr algn="r"/>
                      <a:r>
                        <a:rPr kumimoji="1" lang="en-US" altLang="ja-JP" sz="1200" dirty="0">
                          <a:solidFill>
                            <a:schemeClr val="tx1"/>
                          </a:solidFill>
                        </a:rPr>
                        <a:t>460</a:t>
                      </a:r>
                      <a:endParaRPr kumimoji="1" lang="ja-JP" altLang="en-US" sz="1200" dirty="0">
                        <a:solidFill>
                          <a:schemeClr val="tx1"/>
                        </a:solidFill>
                      </a:endParaRPr>
                    </a:p>
                  </a:txBody>
                  <a:tcPr marL="80486" marR="80486" marT="37148" marB="37148"/>
                </a:tc>
                <a:extLst>
                  <a:ext uri="{0D108BD9-81ED-4DB2-BD59-A6C34878D82A}">
                    <a16:rowId xmlns:a16="http://schemas.microsoft.com/office/drawing/2014/main" val="10007"/>
                  </a:ext>
                </a:extLst>
              </a:tr>
              <a:tr h="155933">
                <a:tc>
                  <a:txBody>
                    <a:bodyPr/>
                    <a:lstStyle/>
                    <a:p>
                      <a:pPr algn="ctr"/>
                      <a:r>
                        <a:rPr kumimoji="1" lang="ja-JP" altLang="en-US" sz="1100" dirty="0"/>
                        <a:t>総合科学科</a:t>
                      </a:r>
                    </a:p>
                  </a:txBody>
                  <a:tcPr marL="99060" marR="99060"/>
                </a:tc>
                <a:tc>
                  <a:txBody>
                    <a:bodyPr/>
                    <a:lstStyle/>
                    <a:p>
                      <a:pPr algn="r"/>
                      <a:r>
                        <a:rPr kumimoji="1" lang="en-US" altLang="ja-JP" sz="1200" dirty="0">
                          <a:solidFill>
                            <a:schemeClr val="tx1"/>
                          </a:solidFill>
                        </a:rPr>
                        <a:t>1,107</a:t>
                      </a:r>
                    </a:p>
                  </a:txBody>
                  <a:tcPr marL="80486" marR="80486" marT="37148" marB="37148"/>
                </a:tc>
                <a:extLst>
                  <a:ext uri="{0D108BD9-81ED-4DB2-BD59-A6C34878D82A}">
                    <a16:rowId xmlns:a16="http://schemas.microsoft.com/office/drawing/2014/main" val="10008"/>
                  </a:ext>
                </a:extLst>
              </a:tr>
              <a:tr h="241653">
                <a:tc>
                  <a:txBody>
                    <a:bodyPr/>
                    <a:lstStyle/>
                    <a:p>
                      <a:pPr algn="ctr"/>
                      <a:r>
                        <a:rPr kumimoji="1" lang="ja-JP" altLang="en-US" sz="1100" dirty="0"/>
                        <a:t>文理学科</a:t>
                      </a:r>
                    </a:p>
                  </a:txBody>
                  <a:tcPr marL="99060" marR="99060"/>
                </a:tc>
                <a:tc>
                  <a:txBody>
                    <a:bodyPr/>
                    <a:lstStyle/>
                    <a:p>
                      <a:pPr algn="r"/>
                      <a:r>
                        <a:rPr kumimoji="1" lang="en-US" altLang="ja-JP" sz="1200" dirty="0">
                          <a:solidFill>
                            <a:schemeClr val="tx1"/>
                          </a:solidFill>
                        </a:rPr>
                        <a:t>10,390</a:t>
                      </a:r>
                    </a:p>
                  </a:txBody>
                  <a:tcPr marL="80486" marR="80486" marT="37148" marB="37148"/>
                </a:tc>
                <a:extLst>
                  <a:ext uri="{0D108BD9-81ED-4DB2-BD59-A6C34878D82A}">
                    <a16:rowId xmlns:a16="http://schemas.microsoft.com/office/drawing/2014/main" val="10009"/>
                  </a:ext>
                </a:extLst>
              </a:tr>
              <a:tr h="255365">
                <a:tc>
                  <a:txBody>
                    <a:bodyPr/>
                    <a:lstStyle/>
                    <a:p>
                      <a:pPr algn="ctr"/>
                      <a:r>
                        <a:rPr kumimoji="1" lang="ja-JP" altLang="en-US" sz="1100" dirty="0"/>
                        <a:t>芸能文化科</a:t>
                      </a:r>
                      <a:endParaRPr kumimoji="1" lang="en-US" altLang="ja-JP" sz="1100" dirty="0"/>
                    </a:p>
                  </a:txBody>
                  <a:tcPr marL="99060" marR="99060"/>
                </a:tc>
                <a:tc>
                  <a:txBody>
                    <a:bodyPr/>
                    <a:lstStyle/>
                    <a:p>
                      <a:pPr algn="r"/>
                      <a:r>
                        <a:rPr kumimoji="1" lang="en-US" altLang="ja-JP" sz="1200" dirty="0">
                          <a:solidFill>
                            <a:schemeClr val="tx1"/>
                          </a:solidFill>
                        </a:rPr>
                        <a:t>110</a:t>
                      </a:r>
                    </a:p>
                  </a:txBody>
                  <a:tcPr marL="80486" marR="80486" marT="37148" marB="37148"/>
                </a:tc>
                <a:extLst>
                  <a:ext uri="{0D108BD9-81ED-4DB2-BD59-A6C34878D82A}">
                    <a16:rowId xmlns:a16="http://schemas.microsoft.com/office/drawing/2014/main" val="10010"/>
                  </a:ext>
                </a:extLst>
              </a:tr>
              <a:tr h="197069">
                <a:tc>
                  <a:txBody>
                    <a:bodyPr/>
                    <a:lstStyle/>
                    <a:p>
                      <a:pPr algn="ctr"/>
                      <a:r>
                        <a:rPr kumimoji="1" lang="ja-JP" altLang="en-US" sz="1100" dirty="0"/>
                        <a:t>音楽科</a:t>
                      </a:r>
                    </a:p>
                  </a:txBody>
                  <a:tcPr marL="99060" marR="99060"/>
                </a:tc>
                <a:tc>
                  <a:txBody>
                    <a:bodyPr/>
                    <a:lstStyle/>
                    <a:p>
                      <a:pPr algn="r"/>
                      <a:r>
                        <a:rPr kumimoji="1" lang="en-US" altLang="ja-JP" sz="1200" dirty="0">
                          <a:solidFill>
                            <a:schemeClr val="tx1"/>
                          </a:solidFill>
                        </a:rPr>
                        <a:t>117</a:t>
                      </a:r>
                    </a:p>
                  </a:txBody>
                  <a:tcPr marL="80486" marR="80486" marT="37148" marB="37148"/>
                </a:tc>
                <a:extLst>
                  <a:ext uri="{0D108BD9-81ED-4DB2-BD59-A6C34878D82A}">
                    <a16:rowId xmlns:a16="http://schemas.microsoft.com/office/drawing/2014/main" val="10011"/>
                  </a:ext>
                </a:extLst>
              </a:tr>
              <a:tr h="210781">
                <a:tc>
                  <a:txBody>
                    <a:bodyPr/>
                    <a:lstStyle/>
                    <a:p>
                      <a:pPr algn="ctr"/>
                      <a:r>
                        <a:rPr kumimoji="1" lang="ja-JP" altLang="en-US" sz="1100" dirty="0"/>
                        <a:t>総合造形科</a:t>
                      </a:r>
                    </a:p>
                  </a:txBody>
                  <a:tcPr marL="99060" marR="99060"/>
                </a:tc>
                <a:tc>
                  <a:txBody>
                    <a:bodyPr/>
                    <a:lstStyle/>
                    <a:p>
                      <a:pPr algn="r"/>
                      <a:r>
                        <a:rPr kumimoji="1" lang="en-US" altLang="ja-JP" sz="1200" dirty="0">
                          <a:solidFill>
                            <a:schemeClr val="tx1"/>
                          </a:solidFill>
                        </a:rPr>
                        <a:t>586</a:t>
                      </a:r>
                    </a:p>
                  </a:txBody>
                  <a:tcPr marL="80486" marR="80486" marT="37148" marB="37148"/>
                </a:tc>
                <a:extLst>
                  <a:ext uri="{0D108BD9-81ED-4DB2-BD59-A6C34878D82A}">
                    <a16:rowId xmlns:a16="http://schemas.microsoft.com/office/drawing/2014/main" val="10012"/>
                  </a:ext>
                </a:extLst>
              </a:tr>
              <a:tr h="296501">
                <a:tc>
                  <a:txBody>
                    <a:bodyPr/>
                    <a:lstStyle/>
                    <a:p>
                      <a:pPr algn="ctr"/>
                      <a:r>
                        <a:rPr kumimoji="1" lang="ja-JP" altLang="en-US" sz="1100" dirty="0"/>
                        <a:t>総合学科</a:t>
                      </a:r>
                    </a:p>
                  </a:txBody>
                  <a:tcPr marL="99060" marR="99060"/>
                </a:tc>
                <a:tc>
                  <a:txBody>
                    <a:bodyPr/>
                    <a:lstStyle/>
                    <a:p>
                      <a:pPr algn="r"/>
                      <a:r>
                        <a:rPr kumimoji="1" lang="en-US" altLang="ja-JP" sz="1200" dirty="0">
                          <a:solidFill>
                            <a:schemeClr val="tx1"/>
                          </a:solidFill>
                        </a:rPr>
                        <a:t>15,445</a:t>
                      </a:r>
                    </a:p>
                  </a:txBody>
                  <a:tcPr marL="80486" marR="80486" marT="37148" marB="37148"/>
                </a:tc>
                <a:extLst>
                  <a:ext uri="{0D108BD9-81ED-4DB2-BD59-A6C34878D82A}">
                    <a16:rowId xmlns:a16="http://schemas.microsoft.com/office/drawing/2014/main" val="10013"/>
                  </a:ext>
                </a:extLst>
              </a:tr>
              <a:tr h="288032">
                <a:tc>
                  <a:txBody>
                    <a:bodyPr/>
                    <a:lstStyle/>
                    <a:p>
                      <a:pPr algn="ctr"/>
                      <a:r>
                        <a:rPr kumimoji="1" lang="ja-JP" altLang="en-US" sz="1100" dirty="0"/>
                        <a:t>合計</a:t>
                      </a:r>
                    </a:p>
                  </a:txBody>
                  <a:tcPr marL="99060" marR="99060"/>
                </a:tc>
                <a:tc>
                  <a:txBody>
                    <a:bodyPr/>
                    <a:lstStyle/>
                    <a:p>
                      <a:pPr algn="r"/>
                      <a:r>
                        <a:rPr kumimoji="1" lang="en-US" altLang="ja-JP" sz="1200" dirty="0">
                          <a:solidFill>
                            <a:schemeClr val="tx1"/>
                          </a:solidFill>
                        </a:rPr>
                        <a:t>104,350</a:t>
                      </a:r>
                    </a:p>
                  </a:txBody>
                  <a:tcPr marL="80486" marR="80486" marT="37148" marB="37148"/>
                </a:tc>
                <a:extLst>
                  <a:ext uri="{0D108BD9-81ED-4DB2-BD59-A6C34878D82A}">
                    <a16:rowId xmlns:a16="http://schemas.microsoft.com/office/drawing/2014/main" val="10014"/>
                  </a:ext>
                </a:extLst>
              </a:tr>
            </a:tbl>
          </a:graphicData>
        </a:graphic>
      </p:graphicFrame>
      <p:graphicFrame>
        <p:nvGraphicFramePr>
          <p:cNvPr id="7" name="表 6"/>
          <p:cNvGraphicFramePr>
            <a:graphicFrameLocks noGrp="1"/>
          </p:cNvGraphicFramePr>
          <p:nvPr>
            <p:extLst/>
          </p:nvPr>
        </p:nvGraphicFramePr>
        <p:xfrm>
          <a:off x="7304466" y="2124571"/>
          <a:ext cx="2106234" cy="2198841"/>
        </p:xfrm>
        <a:graphic>
          <a:graphicData uri="http://schemas.openxmlformats.org/drawingml/2006/table">
            <a:tbl>
              <a:tblPr firstRow="1" bandRow="1">
                <a:tableStyleId>{5C22544A-7EE6-4342-B048-85BDC9FD1C3A}</a:tableStyleId>
              </a:tblPr>
              <a:tblGrid>
                <a:gridCol w="1326147">
                  <a:extLst>
                    <a:ext uri="{9D8B030D-6E8A-4147-A177-3AD203B41FA5}">
                      <a16:colId xmlns:a16="http://schemas.microsoft.com/office/drawing/2014/main" val="20000"/>
                    </a:ext>
                  </a:extLst>
                </a:gridCol>
                <a:gridCol w="780087">
                  <a:extLst>
                    <a:ext uri="{9D8B030D-6E8A-4147-A177-3AD203B41FA5}">
                      <a16:colId xmlns:a16="http://schemas.microsoft.com/office/drawing/2014/main" val="20001"/>
                    </a:ext>
                  </a:extLst>
                </a:gridCol>
              </a:tblGrid>
              <a:tr h="457200">
                <a:tc gridSpan="2">
                  <a:txBody>
                    <a:bodyPr/>
                    <a:lstStyle/>
                    <a:p>
                      <a:pPr algn="ctr"/>
                      <a:r>
                        <a:rPr kumimoji="1" lang="ja-JP" altLang="en-US" sz="1200" dirty="0"/>
                        <a:t>クリエイティブスクール</a:t>
                      </a:r>
                    </a:p>
                  </a:txBody>
                  <a:tcPr marL="99060" marR="99060"/>
                </a:tc>
                <a:tc hMerge="1">
                  <a:txBody>
                    <a:bodyPr/>
                    <a:lstStyle/>
                    <a:p>
                      <a:pPr algn="ctr"/>
                      <a:endParaRPr kumimoji="1" lang="ja-JP" altLang="en-US" sz="1200" dirty="0"/>
                    </a:p>
                  </a:txBody>
                  <a:tcPr/>
                </a:tc>
                <a:extLst>
                  <a:ext uri="{0D108BD9-81ED-4DB2-BD59-A6C34878D82A}">
                    <a16:rowId xmlns:a16="http://schemas.microsoft.com/office/drawing/2014/main" val="10000"/>
                  </a:ext>
                </a:extLst>
              </a:tr>
              <a:tr h="269473">
                <a:tc>
                  <a:txBody>
                    <a:bodyPr/>
                    <a:lstStyle/>
                    <a:p>
                      <a:pPr algn="r"/>
                      <a:r>
                        <a:rPr kumimoji="1" lang="ja-JP" altLang="en-US" sz="1100" dirty="0"/>
                        <a:t>全日制総合学科</a:t>
                      </a:r>
                      <a:endParaRPr kumimoji="1" lang="en-US" altLang="ja-JP" sz="1100" dirty="0"/>
                    </a:p>
                    <a:p>
                      <a:pPr algn="r"/>
                      <a:r>
                        <a:rPr kumimoji="1" lang="ja-JP" altLang="en-US" sz="1100" dirty="0">
                          <a:solidFill>
                            <a:schemeClr val="tx1"/>
                          </a:solidFill>
                        </a:rPr>
                        <a:t>（全日制の課程</a:t>
                      </a:r>
                      <a:endParaRPr kumimoji="1" lang="en-US" altLang="ja-JP" sz="1100" dirty="0">
                        <a:solidFill>
                          <a:schemeClr val="tx1"/>
                        </a:solidFill>
                      </a:endParaRPr>
                    </a:p>
                    <a:p>
                      <a:pPr algn="r"/>
                      <a:r>
                        <a:rPr kumimoji="1" lang="ja-JP" altLang="en-US" sz="1100" dirty="0">
                          <a:solidFill>
                            <a:schemeClr val="tx1"/>
                          </a:solidFill>
                        </a:rPr>
                        <a:t>総合学科再掲）</a:t>
                      </a:r>
                    </a:p>
                  </a:txBody>
                  <a:tcPr marL="99060" marR="99060"/>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200" dirty="0">
                          <a:solidFill>
                            <a:schemeClr val="tx1"/>
                          </a:solidFill>
                        </a:rPr>
                        <a:t>684</a:t>
                      </a:r>
                      <a:endParaRPr kumimoji="1" lang="ja-JP" altLang="en-US" sz="1200" dirty="0">
                        <a:solidFill>
                          <a:schemeClr val="tx1"/>
                        </a:solidFill>
                      </a:endParaRPr>
                    </a:p>
                  </a:txBody>
                  <a:tcPr marL="80486" marR="80486" marT="37148" marB="37148"/>
                </a:tc>
                <a:extLst>
                  <a:ext uri="{0D108BD9-81ED-4DB2-BD59-A6C34878D82A}">
                    <a16:rowId xmlns:a16="http://schemas.microsoft.com/office/drawing/2014/main" val="10001"/>
                  </a:ext>
                </a:extLst>
              </a:tr>
              <a:tr h="283185">
                <a:tc>
                  <a:txBody>
                    <a:bodyPr/>
                    <a:lstStyle/>
                    <a:p>
                      <a:pPr algn="r"/>
                      <a:r>
                        <a:rPr kumimoji="1" lang="en-US" altLang="ja-JP" sz="1100" dirty="0"/>
                        <a:t>Ⅰ</a:t>
                      </a:r>
                      <a:r>
                        <a:rPr kumimoji="1" lang="ja-JP" altLang="en-US" sz="1100" dirty="0"/>
                        <a:t>部（普通科）</a:t>
                      </a:r>
                    </a:p>
                  </a:txBody>
                  <a:tcPr marL="99060" marR="99060"/>
                </a:tc>
                <a:tc>
                  <a:txBody>
                    <a:bodyPr/>
                    <a:lstStyle/>
                    <a:p>
                      <a:pPr algn="r"/>
                      <a:r>
                        <a:rPr kumimoji="1" lang="en-US" altLang="ja-JP" sz="1200" dirty="0">
                          <a:solidFill>
                            <a:schemeClr val="tx1"/>
                          </a:solidFill>
                        </a:rPr>
                        <a:t>402</a:t>
                      </a:r>
                      <a:endParaRPr kumimoji="1" lang="ja-JP" altLang="en-US" sz="1200" dirty="0">
                        <a:solidFill>
                          <a:schemeClr val="tx1"/>
                        </a:solidFill>
                      </a:endParaRPr>
                    </a:p>
                  </a:txBody>
                  <a:tcPr marL="80486" marR="80486" marT="37148" marB="37148"/>
                </a:tc>
                <a:extLst>
                  <a:ext uri="{0D108BD9-81ED-4DB2-BD59-A6C34878D82A}">
                    <a16:rowId xmlns:a16="http://schemas.microsoft.com/office/drawing/2014/main" val="10002"/>
                  </a:ext>
                </a:extLst>
              </a:tr>
              <a:tr h="288032">
                <a:tc>
                  <a:txBody>
                    <a:bodyPr/>
                    <a:lstStyle/>
                    <a:p>
                      <a:pPr algn="r"/>
                      <a:r>
                        <a:rPr kumimoji="1" lang="en-US" altLang="ja-JP" sz="1100" dirty="0"/>
                        <a:t>Ⅱ</a:t>
                      </a:r>
                      <a:r>
                        <a:rPr kumimoji="1" lang="ja-JP" altLang="en-US" sz="1100" dirty="0"/>
                        <a:t>部（普通科）</a:t>
                      </a:r>
                    </a:p>
                  </a:txBody>
                  <a:tcPr marL="99060" marR="99060"/>
                </a:tc>
                <a:tc>
                  <a:txBody>
                    <a:bodyPr/>
                    <a:lstStyle/>
                    <a:p>
                      <a:pPr algn="r"/>
                      <a:r>
                        <a:rPr kumimoji="1" lang="en-US" altLang="ja-JP" sz="1200" dirty="0">
                          <a:solidFill>
                            <a:schemeClr val="tx1"/>
                          </a:solidFill>
                        </a:rPr>
                        <a:t>134</a:t>
                      </a:r>
                      <a:endParaRPr kumimoji="1" lang="ja-JP" altLang="en-US" sz="1200" dirty="0">
                        <a:solidFill>
                          <a:schemeClr val="tx1"/>
                        </a:solidFill>
                      </a:endParaRPr>
                    </a:p>
                  </a:txBody>
                  <a:tcPr marL="80486" marR="80486" marT="37148" marB="37148"/>
                </a:tc>
                <a:extLst>
                  <a:ext uri="{0D108BD9-81ED-4DB2-BD59-A6C34878D82A}">
                    <a16:rowId xmlns:a16="http://schemas.microsoft.com/office/drawing/2014/main" val="10003"/>
                  </a:ext>
                </a:extLst>
              </a:tr>
              <a:tr h="288032">
                <a:tc>
                  <a:txBody>
                    <a:bodyPr/>
                    <a:lstStyle/>
                    <a:p>
                      <a:pPr algn="r"/>
                      <a:r>
                        <a:rPr kumimoji="1" lang="en-US" altLang="ja-JP" sz="1100" dirty="0"/>
                        <a:t>Ⅲ</a:t>
                      </a:r>
                      <a:r>
                        <a:rPr kumimoji="1" lang="ja-JP" altLang="en-US" sz="1100" dirty="0"/>
                        <a:t>部（普通科）</a:t>
                      </a:r>
                    </a:p>
                  </a:txBody>
                  <a:tcPr marL="99060" marR="99060"/>
                </a:tc>
                <a:tc>
                  <a:txBody>
                    <a:bodyPr/>
                    <a:lstStyle/>
                    <a:p>
                      <a:pPr algn="r"/>
                      <a:r>
                        <a:rPr kumimoji="1" lang="en-US" altLang="ja-JP" sz="1200" dirty="0">
                          <a:solidFill>
                            <a:schemeClr val="tx1"/>
                          </a:solidFill>
                        </a:rPr>
                        <a:t>106</a:t>
                      </a:r>
                    </a:p>
                  </a:txBody>
                  <a:tcPr marL="80486" marR="80486" marT="37148" marB="37148"/>
                </a:tc>
                <a:extLst>
                  <a:ext uri="{0D108BD9-81ED-4DB2-BD59-A6C34878D82A}">
                    <a16:rowId xmlns:a16="http://schemas.microsoft.com/office/drawing/2014/main" val="10004"/>
                  </a:ext>
                </a:extLst>
              </a:tr>
              <a:tr h="288032">
                <a:tc>
                  <a:txBody>
                    <a:bodyPr/>
                    <a:lstStyle/>
                    <a:p>
                      <a:pPr algn="ctr"/>
                      <a:r>
                        <a:rPr kumimoji="1" lang="ja-JP" altLang="en-US" sz="1100" dirty="0"/>
                        <a:t>合計</a:t>
                      </a:r>
                    </a:p>
                  </a:txBody>
                  <a:tcPr marL="99060" marR="99060"/>
                </a:tc>
                <a:tc>
                  <a:txBody>
                    <a:bodyPr/>
                    <a:lstStyle/>
                    <a:p>
                      <a:pPr algn="r"/>
                      <a:r>
                        <a:rPr kumimoji="1" lang="en-US" altLang="ja-JP" sz="1200" dirty="0">
                          <a:solidFill>
                            <a:schemeClr val="tx1"/>
                          </a:solidFill>
                        </a:rPr>
                        <a:t>1,326</a:t>
                      </a:r>
                    </a:p>
                  </a:txBody>
                  <a:tcPr marL="80486" marR="80486" marT="37148" marB="37148"/>
                </a:tc>
                <a:extLst>
                  <a:ext uri="{0D108BD9-81ED-4DB2-BD59-A6C34878D82A}">
                    <a16:rowId xmlns:a16="http://schemas.microsoft.com/office/drawing/2014/main" val="10005"/>
                  </a:ext>
                </a:extLst>
              </a:tr>
            </a:tbl>
          </a:graphicData>
        </a:graphic>
      </p:graphicFrame>
      <p:graphicFrame>
        <p:nvGraphicFramePr>
          <p:cNvPr id="8" name="表 7"/>
          <p:cNvGraphicFramePr>
            <a:graphicFrameLocks noGrp="1"/>
          </p:cNvGraphicFramePr>
          <p:nvPr>
            <p:extLst/>
          </p:nvPr>
        </p:nvGraphicFramePr>
        <p:xfrm>
          <a:off x="7311262" y="4406240"/>
          <a:ext cx="2106234" cy="1095752"/>
        </p:xfrm>
        <a:graphic>
          <a:graphicData uri="http://schemas.openxmlformats.org/drawingml/2006/table">
            <a:tbl>
              <a:tblPr firstRow="1" bandRow="1">
                <a:tableStyleId>{5C22544A-7EE6-4342-B048-85BDC9FD1C3A}</a:tableStyleId>
              </a:tblPr>
              <a:tblGrid>
                <a:gridCol w="1326147">
                  <a:extLst>
                    <a:ext uri="{9D8B030D-6E8A-4147-A177-3AD203B41FA5}">
                      <a16:colId xmlns:a16="http://schemas.microsoft.com/office/drawing/2014/main" val="20000"/>
                    </a:ext>
                  </a:extLst>
                </a:gridCol>
                <a:gridCol w="780087">
                  <a:extLst>
                    <a:ext uri="{9D8B030D-6E8A-4147-A177-3AD203B41FA5}">
                      <a16:colId xmlns:a16="http://schemas.microsoft.com/office/drawing/2014/main" val="20001"/>
                    </a:ext>
                  </a:extLst>
                </a:gridCol>
              </a:tblGrid>
              <a:tr h="288032">
                <a:tc gridSpan="2">
                  <a:txBody>
                    <a:bodyPr/>
                    <a:lstStyle/>
                    <a:p>
                      <a:pPr algn="ctr"/>
                      <a:r>
                        <a:rPr kumimoji="1" lang="ja-JP" altLang="en-US" sz="1200" dirty="0"/>
                        <a:t>定時制の課程</a:t>
                      </a:r>
                    </a:p>
                  </a:txBody>
                  <a:tcPr marL="99060" marR="99060"/>
                </a:tc>
                <a:tc hMerge="1">
                  <a:txBody>
                    <a:bodyPr/>
                    <a:lstStyle/>
                    <a:p>
                      <a:pPr algn="ctr"/>
                      <a:endParaRPr kumimoji="1" lang="ja-JP" altLang="en-US" sz="1200" dirty="0"/>
                    </a:p>
                  </a:txBody>
                  <a:tcPr/>
                </a:tc>
                <a:extLst>
                  <a:ext uri="{0D108BD9-81ED-4DB2-BD59-A6C34878D82A}">
                    <a16:rowId xmlns:a16="http://schemas.microsoft.com/office/drawing/2014/main" val="10000"/>
                  </a:ext>
                </a:extLst>
              </a:tr>
              <a:tr h="274320">
                <a:tc>
                  <a:txBody>
                    <a:bodyPr/>
                    <a:lstStyle/>
                    <a:p>
                      <a:pPr algn="ctr"/>
                      <a:r>
                        <a:rPr kumimoji="1" lang="ja-JP" altLang="en-US" sz="1100" dirty="0"/>
                        <a:t>普通科</a:t>
                      </a:r>
                    </a:p>
                  </a:txBody>
                  <a:tcPr marL="99060" marR="99060"/>
                </a:tc>
                <a:tc>
                  <a:txBody>
                    <a:bodyPr/>
                    <a:lstStyle/>
                    <a:p>
                      <a:pPr algn="r"/>
                      <a:r>
                        <a:rPr kumimoji="1" lang="en-US" altLang="ja-JP" sz="1200" dirty="0">
                          <a:solidFill>
                            <a:schemeClr val="tx1"/>
                          </a:solidFill>
                        </a:rPr>
                        <a:t>832</a:t>
                      </a:r>
                      <a:endParaRPr kumimoji="1" lang="ja-JP" altLang="en-US" sz="1200" dirty="0">
                        <a:solidFill>
                          <a:schemeClr val="tx1"/>
                        </a:solidFill>
                      </a:endParaRPr>
                    </a:p>
                  </a:txBody>
                  <a:tcPr marL="80486" marR="80486" marT="37148" marB="37148"/>
                </a:tc>
                <a:extLst>
                  <a:ext uri="{0D108BD9-81ED-4DB2-BD59-A6C34878D82A}">
                    <a16:rowId xmlns:a16="http://schemas.microsoft.com/office/drawing/2014/main" val="10001"/>
                  </a:ext>
                </a:extLst>
              </a:tr>
              <a:tr h="274320">
                <a:tc>
                  <a:txBody>
                    <a:bodyPr/>
                    <a:lstStyle/>
                    <a:p>
                      <a:pPr algn="ctr"/>
                      <a:r>
                        <a:rPr kumimoji="1" lang="ja-JP" altLang="en-US" sz="1100" dirty="0"/>
                        <a:t>総合学科</a:t>
                      </a:r>
                    </a:p>
                  </a:txBody>
                  <a:tcPr marL="99060" marR="99060"/>
                </a:tc>
                <a:tc>
                  <a:txBody>
                    <a:bodyPr/>
                    <a:lstStyle/>
                    <a:p>
                      <a:pPr algn="r"/>
                      <a:r>
                        <a:rPr kumimoji="1" lang="en-US" altLang="ja-JP" sz="1200" dirty="0">
                          <a:solidFill>
                            <a:schemeClr val="tx1"/>
                          </a:solidFill>
                        </a:rPr>
                        <a:t>670</a:t>
                      </a:r>
                      <a:endParaRPr kumimoji="1" lang="ja-JP" altLang="en-US" sz="1200" dirty="0">
                        <a:solidFill>
                          <a:schemeClr val="tx1"/>
                        </a:solidFill>
                      </a:endParaRPr>
                    </a:p>
                  </a:txBody>
                  <a:tcPr marL="80486" marR="80486" marT="37148" marB="37148"/>
                </a:tc>
                <a:extLst>
                  <a:ext uri="{0D108BD9-81ED-4DB2-BD59-A6C34878D82A}">
                    <a16:rowId xmlns:a16="http://schemas.microsoft.com/office/drawing/2014/main" val="10002"/>
                  </a:ext>
                </a:extLst>
              </a:tr>
              <a:tr h="243448">
                <a:tc>
                  <a:txBody>
                    <a:bodyPr/>
                    <a:lstStyle/>
                    <a:p>
                      <a:pPr algn="ctr"/>
                      <a:r>
                        <a:rPr kumimoji="1" lang="ja-JP" altLang="en-US" sz="1100" dirty="0"/>
                        <a:t>合計</a:t>
                      </a:r>
                    </a:p>
                  </a:txBody>
                  <a:tcPr marL="99060" marR="99060"/>
                </a:tc>
                <a:tc>
                  <a:txBody>
                    <a:bodyPr/>
                    <a:lstStyle/>
                    <a:p>
                      <a:pPr algn="r"/>
                      <a:r>
                        <a:rPr kumimoji="1" lang="en-US" altLang="ja-JP" sz="1200" dirty="0">
                          <a:solidFill>
                            <a:schemeClr val="tx1"/>
                          </a:solidFill>
                        </a:rPr>
                        <a:t>1,502</a:t>
                      </a:r>
                    </a:p>
                  </a:txBody>
                  <a:tcPr marL="80486" marR="80486" marT="37148" marB="37148"/>
                </a:tc>
                <a:extLst>
                  <a:ext uri="{0D108BD9-81ED-4DB2-BD59-A6C34878D82A}">
                    <a16:rowId xmlns:a16="http://schemas.microsoft.com/office/drawing/2014/main" val="10003"/>
                  </a:ext>
                </a:extLst>
              </a:tr>
            </a:tbl>
          </a:graphicData>
        </a:graphic>
      </p:graphicFrame>
      <p:graphicFrame>
        <p:nvGraphicFramePr>
          <p:cNvPr id="9" name="表 8"/>
          <p:cNvGraphicFramePr>
            <a:graphicFrameLocks noGrp="1"/>
          </p:cNvGraphicFramePr>
          <p:nvPr>
            <p:extLst/>
          </p:nvPr>
        </p:nvGraphicFramePr>
        <p:xfrm>
          <a:off x="7329264" y="5674960"/>
          <a:ext cx="2106234" cy="562352"/>
        </p:xfrm>
        <a:graphic>
          <a:graphicData uri="http://schemas.openxmlformats.org/drawingml/2006/table">
            <a:tbl>
              <a:tblPr firstRow="1" bandRow="1">
                <a:tableStyleId>{5C22544A-7EE6-4342-B048-85BDC9FD1C3A}</a:tableStyleId>
              </a:tblPr>
              <a:tblGrid>
                <a:gridCol w="1326147">
                  <a:extLst>
                    <a:ext uri="{9D8B030D-6E8A-4147-A177-3AD203B41FA5}">
                      <a16:colId xmlns:a16="http://schemas.microsoft.com/office/drawing/2014/main" val="20000"/>
                    </a:ext>
                  </a:extLst>
                </a:gridCol>
                <a:gridCol w="780087">
                  <a:extLst>
                    <a:ext uri="{9D8B030D-6E8A-4147-A177-3AD203B41FA5}">
                      <a16:colId xmlns:a16="http://schemas.microsoft.com/office/drawing/2014/main" val="20001"/>
                    </a:ext>
                  </a:extLst>
                </a:gridCol>
              </a:tblGrid>
              <a:tr h="288032">
                <a:tc gridSpan="2">
                  <a:txBody>
                    <a:bodyPr/>
                    <a:lstStyle/>
                    <a:p>
                      <a:pPr algn="ctr"/>
                      <a:r>
                        <a:rPr kumimoji="1" lang="ja-JP" altLang="en-US" sz="1200" dirty="0"/>
                        <a:t>通信制の課程</a:t>
                      </a:r>
                    </a:p>
                  </a:txBody>
                  <a:tcPr marL="99060" marR="99060"/>
                </a:tc>
                <a:tc hMerge="1">
                  <a:txBody>
                    <a:bodyPr/>
                    <a:lstStyle/>
                    <a:p>
                      <a:pPr algn="ctr"/>
                      <a:endParaRPr kumimoji="1" lang="ja-JP" altLang="en-US" sz="1200" dirty="0"/>
                    </a:p>
                  </a:txBody>
                  <a:tcPr/>
                </a:tc>
                <a:extLst>
                  <a:ext uri="{0D108BD9-81ED-4DB2-BD59-A6C34878D82A}">
                    <a16:rowId xmlns:a16="http://schemas.microsoft.com/office/drawing/2014/main" val="10000"/>
                  </a:ext>
                </a:extLst>
              </a:tr>
              <a:tr h="216022">
                <a:tc>
                  <a:txBody>
                    <a:bodyPr/>
                    <a:lstStyle/>
                    <a:p>
                      <a:pPr algn="ctr"/>
                      <a:r>
                        <a:rPr kumimoji="1" lang="ja-JP" altLang="en-US" sz="1100" dirty="0"/>
                        <a:t>合計</a:t>
                      </a:r>
                    </a:p>
                  </a:txBody>
                  <a:tcPr marL="99060" marR="99060"/>
                </a:tc>
                <a:tc>
                  <a:txBody>
                    <a:bodyPr/>
                    <a:lstStyle/>
                    <a:p>
                      <a:pPr algn="r"/>
                      <a:r>
                        <a:rPr kumimoji="1" lang="en-US" altLang="ja-JP" sz="1200" dirty="0">
                          <a:solidFill>
                            <a:schemeClr val="tx1"/>
                          </a:solidFill>
                        </a:rPr>
                        <a:t>1,963</a:t>
                      </a:r>
                    </a:p>
                  </a:txBody>
                  <a:tcPr marL="99060" marR="99060"/>
                </a:tc>
                <a:extLst>
                  <a:ext uri="{0D108BD9-81ED-4DB2-BD59-A6C34878D82A}">
                    <a16:rowId xmlns:a16="http://schemas.microsoft.com/office/drawing/2014/main" val="10001"/>
                  </a:ext>
                </a:extLst>
              </a:tr>
            </a:tbl>
          </a:graphicData>
        </a:graphic>
      </p:graphicFrame>
      <p:graphicFrame>
        <p:nvGraphicFramePr>
          <p:cNvPr id="11" name="グラフ 10"/>
          <p:cNvGraphicFramePr/>
          <p:nvPr>
            <p:extLst/>
          </p:nvPr>
        </p:nvGraphicFramePr>
        <p:xfrm>
          <a:off x="194471" y="1686268"/>
          <a:ext cx="2886321" cy="501422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グラフ 12"/>
          <p:cNvGraphicFramePr/>
          <p:nvPr>
            <p:extLst/>
          </p:nvPr>
        </p:nvGraphicFramePr>
        <p:xfrm>
          <a:off x="2427152" y="1761204"/>
          <a:ext cx="2291822" cy="4896640"/>
        </p:xfrm>
        <a:graphic>
          <a:graphicData uri="http://schemas.openxmlformats.org/drawingml/2006/chart">
            <c:chart xmlns:c="http://schemas.openxmlformats.org/drawingml/2006/chart" xmlns:r="http://schemas.openxmlformats.org/officeDocument/2006/relationships" r:id="rId3"/>
          </a:graphicData>
        </a:graphic>
      </p:graphicFrame>
      <p:sp>
        <p:nvSpPr>
          <p:cNvPr id="14" name="正方形/長方形 13"/>
          <p:cNvSpPr/>
          <p:nvPr/>
        </p:nvSpPr>
        <p:spPr>
          <a:xfrm>
            <a:off x="495302" y="6596390"/>
            <a:ext cx="1542410" cy="2616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a:t>
            </a:r>
            <a:r>
              <a:rPr kumimoji="1" lang="ja-JP" altLang="en-US" sz="11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令和２年</a:t>
            </a:r>
            <a:r>
              <a:rPr kumimoji="1" lang="en-US" altLang="ja-JP" sz="11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5</a:t>
            </a:r>
            <a:r>
              <a:rPr kumimoji="1" lang="ja-JP" altLang="en-US" sz="11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月</a:t>
            </a:r>
            <a:r>
              <a:rPr kumimoji="1" lang="en-US" altLang="ja-JP" sz="11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1</a:t>
            </a:r>
            <a:r>
              <a:rPr kumimoji="1" lang="ja-JP" altLang="en-US" sz="11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日現在</a:t>
            </a:r>
            <a:endParaRPr kumimoji="1" lang="en-US" altLang="ja-JP" sz="11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p:txBody>
      </p:sp>
      <p:sp>
        <p:nvSpPr>
          <p:cNvPr id="15" name="テキスト ボックス 14"/>
          <p:cNvSpPr txBox="1"/>
          <p:nvPr/>
        </p:nvSpPr>
        <p:spPr>
          <a:xfrm>
            <a:off x="5889105" y="1686270"/>
            <a:ext cx="2652295"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6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課程・学科別生徒数</a:t>
            </a:r>
            <a:r>
              <a:rPr kumimoji="1" lang="en-US" altLang="ja-JP" sz="16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endParaRPr kumimoji="1" lang="ja-JP" altLang="en-US" sz="16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2" name="額縁 11"/>
          <p:cNvSpPr/>
          <p:nvPr/>
        </p:nvSpPr>
        <p:spPr>
          <a:xfrm>
            <a:off x="495300" y="188640"/>
            <a:ext cx="8915400" cy="580420"/>
          </a:xfrm>
          <a:prstGeom prst="bevel">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府立高校の課程・学科別生徒数</a:t>
            </a:r>
          </a:p>
        </p:txBody>
      </p:sp>
      <p:sp>
        <p:nvSpPr>
          <p:cNvPr id="2" name="スライド番号プレースホルダー 1"/>
          <p:cNvSpPr>
            <a:spLocks noGrp="1"/>
          </p:cNvSpPr>
          <p:nvPr>
            <p:ph type="sldNum" sz="quarter" idx="12"/>
          </p:nvPr>
        </p:nvSpPr>
        <p:spPr>
          <a:xfrm>
            <a:off x="7594600" y="6492880"/>
            <a:ext cx="2311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1F0867-EFB9-42FF-BF2D-7B625E83DED1}"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1" lang="ja-JP" altLang="en-US" sz="12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3" name="正方形/長方形 2"/>
          <p:cNvSpPr/>
          <p:nvPr/>
        </p:nvSpPr>
        <p:spPr>
          <a:xfrm>
            <a:off x="7376844" y="3174149"/>
            <a:ext cx="174203" cy="85136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多部制単位制</a:t>
            </a:r>
          </a:p>
        </p:txBody>
      </p:sp>
      <p:sp>
        <p:nvSpPr>
          <p:cNvPr id="18" name="テキスト ボックス 17"/>
          <p:cNvSpPr txBox="1"/>
          <p:nvPr/>
        </p:nvSpPr>
        <p:spPr>
          <a:xfrm>
            <a:off x="740532" y="855276"/>
            <a:ext cx="8424936" cy="830997"/>
          </a:xfrm>
          <a:prstGeom prst="rect">
            <a:avLst/>
          </a:prstGeom>
          <a:noFill/>
          <a:ln>
            <a:solidFill>
              <a:schemeClr val="accent1"/>
            </a:solidFill>
          </a:ln>
        </p:spPr>
        <p:txBody>
          <a:bodyPr wrap="square" rtlCol="0">
            <a:spAutoFit/>
          </a:bodyPr>
          <a:lstStyle/>
          <a:p>
            <a:pPr marL="147042" marR="0" lvl="0" indent="-147042" algn="l" defTabSz="914400" rtl="0" eaLnBrk="1" fontAlgn="auto" latinLnBrk="0" hangingPunct="1">
              <a:lnSpc>
                <a:spcPct val="100000"/>
              </a:lnSpc>
              <a:spcBef>
                <a:spcPts val="0"/>
              </a:spcBef>
              <a:spcAft>
                <a:spcPts val="0"/>
              </a:spcAft>
              <a:buClrTx/>
              <a:buSzTx/>
              <a:buFont typeface="Wingdings" pitchFamily="2" charset="2"/>
              <a:buChar char="Ø"/>
              <a:tabLst/>
              <a:defRPr/>
            </a:pP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府立高校において、全日制の課程の生徒数は府立全体の</a:t>
            </a:r>
            <a:r>
              <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96.2</a:t>
            </a: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％を占める。</a:t>
            </a:r>
            <a:endPar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147042" marR="0" lvl="0" indent="-147042" algn="l" defTabSz="914400" rtl="0" eaLnBrk="1" fontAlgn="auto" latinLnBrk="0" hangingPunct="1">
              <a:lnSpc>
                <a:spcPct val="100000"/>
              </a:lnSpc>
              <a:spcBef>
                <a:spcPts val="0"/>
              </a:spcBef>
              <a:spcAft>
                <a:spcPts val="0"/>
              </a:spcAft>
              <a:buClrTx/>
              <a:buSzTx/>
              <a:buFont typeface="Wingdings" pitchFamily="2" charset="2"/>
              <a:buChar char="Ø"/>
              <a:tabLst/>
              <a:defRPr/>
            </a:pP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全日制の課程の生徒のうち、普通科が約</a:t>
            </a:r>
            <a:r>
              <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63.1</a:t>
            </a: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％。次いで、エンパワメントスクール開校により総合学科が</a:t>
            </a:r>
            <a:r>
              <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14.8</a:t>
            </a: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％、文理学科が</a:t>
            </a:r>
            <a:r>
              <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10.0</a:t>
            </a: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％、工業に関する学科が</a:t>
            </a:r>
            <a:r>
              <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5.8</a:t>
            </a: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％を占める。</a:t>
            </a:r>
            <a:endPar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9" name="テキスト ボックス 18"/>
          <p:cNvSpPr txBox="1"/>
          <p:nvPr/>
        </p:nvSpPr>
        <p:spPr>
          <a:xfrm>
            <a:off x="6749795" y="6515974"/>
            <a:ext cx="2663501"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大阪府教育庁調べ</a:t>
            </a:r>
          </a:p>
        </p:txBody>
      </p:sp>
    </p:spTree>
    <p:extLst>
      <p:ext uri="{BB962C8B-B14F-4D97-AF65-F5344CB8AC3E}">
        <p14:creationId xmlns:p14="http://schemas.microsoft.com/office/powerpoint/2010/main" val="27809553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グラフ 3"/>
          <p:cNvGraphicFramePr/>
          <p:nvPr>
            <p:extLst/>
          </p:nvPr>
        </p:nvGraphicFramePr>
        <p:xfrm>
          <a:off x="350490" y="1844828"/>
          <a:ext cx="9060211" cy="4674547"/>
        </p:xfrm>
        <a:graphic>
          <a:graphicData uri="http://schemas.openxmlformats.org/drawingml/2006/chart">
            <c:chart xmlns:c="http://schemas.openxmlformats.org/drawingml/2006/chart" xmlns:r="http://schemas.openxmlformats.org/officeDocument/2006/relationships" r:id="rId2"/>
          </a:graphicData>
        </a:graphic>
      </p:graphicFrame>
      <p:sp>
        <p:nvSpPr>
          <p:cNvPr id="6" name="額縁 5"/>
          <p:cNvSpPr/>
          <p:nvPr/>
        </p:nvSpPr>
        <p:spPr>
          <a:xfrm>
            <a:off x="495300" y="188640"/>
            <a:ext cx="8915400" cy="580420"/>
          </a:xfrm>
          <a:prstGeom prst="bevel">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府立高校の学級規模の推移（大阪府）</a:t>
            </a:r>
          </a:p>
        </p:txBody>
      </p:sp>
      <p:sp>
        <p:nvSpPr>
          <p:cNvPr id="2" name="スライド番号プレースホルダー 1"/>
          <p:cNvSpPr>
            <a:spLocks noGrp="1"/>
          </p:cNvSpPr>
          <p:nvPr>
            <p:ph type="sldNum" sz="quarter" idx="12"/>
          </p:nvPr>
        </p:nvSpPr>
        <p:spPr>
          <a:xfrm>
            <a:off x="7574999" y="6508136"/>
            <a:ext cx="2311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1F0867-EFB9-42FF-BF2D-7B625E83DED1}"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1" lang="ja-JP" altLang="en-US" sz="12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7" name="テキスト ボックス 10"/>
          <p:cNvSpPr txBox="1"/>
          <p:nvPr/>
        </p:nvSpPr>
        <p:spPr>
          <a:xfrm>
            <a:off x="9009145" y="6231344"/>
            <a:ext cx="758434" cy="276999"/>
          </a:xfrm>
          <a:prstGeom prst="rect">
            <a:avLst/>
          </a:prstGeom>
          <a:noFill/>
        </p:spPr>
        <p:txBody>
          <a:bodyPr vert="horz"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（年度）</a:t>
            </a:r>
          </a:p>
        </p:txBody>
      </p:sp>
      <p:sp>
        <p:nvSpPr>
          <p:cNvPr id="9" name="テキスト ボックス 6"/>
          <p:cNvSpPr txBox="1"/>
          <p:nvPr/>
        </p:nvSpPr>
        <p:spPr>
          <a:xfrm>
            <a:off x="662523" y="1844829"/>
            <a:ext cx="585078"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（校）</a:t>
            </a:r>
          </a:p>
        </p:txBody>
      </p:sp>
      <p:sp>
        <p:nvSpPr>
          <p:cNvPr id="10" name="テキスト ボックス 9"/>
          <p:cNvSpPr txBox="1"/>
          <p:nvPr/>
        </p:nvSpPr>
        <p:spPr>
          <a:xfrm>
            <a:off x="662524" y="890721"/>
            <a:ext cx="8748176" cy="738664"/>
          </a:xfrm>
          <a:prstGeom prst="rect">
            <a:avLst/>
          </a:prstGeom>
          <a:noFill/>
          <a:ln>
            <a:solidFill>
              <a:schemeClr val="accent1"/>
            </a:solidFill>
          </a:ln>
        </p:spPr>
        <p:txBody>
          <a:bodyPr wrap="square" rtlCol="0">
            <a:spAutoFit/>
          </a:bodyPr>
          <a:lstStyle/>
          <a:p>
            <a:pPr marL="180975" marR="0" lvl="0" indent="-180975" algn="l" defTabSz="914400" rtl="0" eaLnBrk="1" fontAlgn="auto" latinLnBrk="0" hangingPunct="1">
              <a:lnSpc>
                <a:spcPct val="100000"/>
              </a:lnSpc>
              <a:spcBef>
                <a:spcPts val="0"/>
              </a:spcBef>
              <a:spcAft>
                <a:spcPts val="0"/>
              </a:spcAft>
              <a:buClrTx/>
              <a:buSzTx/>
              <a:buFont typeface="Wingdings" pitchFamily="2" charset="2"/>
              <a:buChar char="Ø"/>
              <a:tabLst/>
              <a:defRPr/>
            </a:pP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平成２年度頃までは、ほとんどの府立高校が１学年あたり１０学級以上の規模。その後、学級規模の減少が進んでいる。</a:t>
            </a:r>
            <a:endPar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180975" marR="0" lvl="0" indent="-180975" algn="l" defTabSz="914400" rtl="0" eaLnBrk="1" fontAlgn="auto" latinLnBrk="0" hangingPunct="1">
              <a:lnSpc>
                <a:spcPct val="100000"/>
              </a:lnSpc>
              <a:spcBef>
                <a:spcPts val="0"/>
              </a:spcBef>
              <a:spcAft>
                <a:spcPts val="0"/>
              </a:spcAft>
              <a:buClrTx/>
              <a:buSzTx/>
              <a:buFont typeface="Wingdings" pitchFamily="2" charset="2"/>
              <a:buChar char="Ø"/>
              <a:tabLst/>
              <a:defRPr/>
            </a:pP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平成２７年度以降、８～９学級規模の学校が減少傾向にある一方、６～７学級規模の学校が増加傾向にある。</a:t>
            </a:r>
            <a:endPar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1" name="テキスト ボックス 10"/>
          <p:cNvSpPr txBox="1"/>
          <p:nvPr/>
        </p:nvSpPr>
        <p:spPr>
          <a:xfrm>
            <a:off x="6749795" y="6515974"/>
            <a:ext cx="2663501"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大阪府教育庁調べ</a:t>
            </a:r>
          </a:p>
        </p:txBody>
      </p:sp>
    </p:spTree>
    <p:extLst>
      <p:ext uri="{BB962C8B-B14F-4D97-AF65-F5344CB8AC3E}">
        <p14:creationId xmlns:p14="http://schemas.microsoft.com/office/powerpoint/2010/main" val="15779040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グラフ 4"/>
          <p:cNvGraphicFramePr/>
          <p:nvPr>
            <p:extLst/>
          </p:nvPr>
        </p:nvGraphicFramePr>
        <p:xfrm>
          <a:off x="297366" y="1592199"/>
          <a:ext cx="6567398" cy="4627174"/>
        </p:xfrm>
        <a:graphic>
          <a:graphicData uri="http://schemas.openxmlformats.org/drawingml/2006/chart">
            <c:chart xmlns:c="http://schemas.openxmlformats.org/drawingml/2006/chart" xmlns:r="http://schemas.openxmlformats.org/officeDocument/2006/relationships" r:id="rId3"/>
          </a:graphicData>
        </a:graphic>
      </p:graphicFrame>
      <p:sp>
        <p:nvSpPr>
          <p:cNvPr id="17" name="テキスト ボックス 16"/>
          <p:cNvSpPr txBox="1"/>
          <p:nvPr/>
        </p:nvSpPr>
        <p:spPr>
          <a:xfrm>
            <a:off x="629061" y="6293607"/>
            <a:ext cx="5159690" cy="43088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a:t>
            </a:r>
            <a:r>
              <a:rPr kumimoji="1" lang="ja-JP" altLang="en-US"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令和３年度以降は、学校基本調査（令和２年</a:t>
            </a:r>
            <a:r>
              <a:rPr kumimoji="1" lang="en-US" altLang="ja-JP"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5</a:t>
            </a:r>
            <a:r>
              <a:rPr kumimoji="1" lang="ja-JP" altLang="en-US"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月</a:t>
            </a:r>
            <a:r>
              <a:rPr kumimoji="1" lang="en-US" altLang="ja-JP"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1</a:t>
            </a:r>
            <a:r>
              <a:rPr kumimoji="1" lang="ja-JP" altLang="en-US"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日現在）における</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　　府内公立小・中学校在籍児童・生徒数から推計。</a:t>
            </a:r>
          </a:p>
        </p:txBody>
      </p:sp>
      <p:cxnSp>
        <p:nvCxnSpPr>
          <p:cNvPr id="11" name="直線コネクタ 10"/>
          <p:cNvCxnSpPr/>
          <p:nvPr/>
        </p:nvCxnSpPr>
        <p:spPr>
          <a:xfrm>
            <a:off x="5351140" y="1772816"/>
            <a:ext cx="0" cy="3960440"/>
          </a:xfrm>
          <a:prstGeom prst="line">
            <a:avLst/>
          </a:prstGeom>
          <a:ln w="25400">
            <a:solidFill>
              <a:srgbClr val="00B050"/>
            </a:solidFill>
            <a:prstDash val="sysDot"/>
          </a:ln>
        </p:spPr>
        <p:style>
          <a:lnRef idx="1">
            <a:schemeClr val="accent1"/>
          </a:lnRef>
          <a:fillRef idx="0">
            <a:schemeClr val="accent1"/>
          </a:fillRef>
          <a:effectRef idx="0">
            <a:schemeClr val="accent1"/>
          </a:effectRef>
          <a:fontRef idx="minor">
            <a:schemeClr val="tx1"/>
          </a:fontRef>
        </p:style>
      </p:cxnSp>
      <p:cxnSp>
        <p:nvCxnSpPr>
          <p:cNvPr id="9" name="直線矢印コネクタ 8"/>
          <p:cNvCxnSpPr/>
          <p:nvPr/>
        </p:nvCxnSpPr>
        <p:spPr>
          <a:xfrm>
            <a:off x="4906741" y="4667156"/>
            <a:ext cx="858095" cy="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5806247" y="4528661"/>
            <a:ext cx="738677" cy="276999"/>
          </a:xfrm>
          <a:prstGeom prst="rect">
            <a:avLst/>
          </a:prstGeom>
          <a:solidFill>
            <a:schemeClr val="bg1"/>
          </a:solidFill>
          <a:ln>
            <a:solidFill>
              <a:schemeClr val="accent1"/>
            </a:solid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Arial" charset="0"/>
                <a:ea typeface="ＭＳ Ｐゴシック" panose="020B0600070205080204" pitchFamily="50" charset="-128"/>
                <a:cs typeface="+mn-cs"/>
              </a:rPr>
              <a:t>推計値</a:t>
            </a:r>
            <a:endParaRPr kumimoji="1" lang="en-US" altLang="ja-JP" sz="1200" b="0" i="0" u="none" strike="noStrike" kern="1200" cap="none" spc="0" normalizeH="0" baseline="0" noProof="0" dirty="0">
              <a:ln>
                <a:noFill/>
              </a:ln>
              <a:solidFill>
                <a:prstClr val="black"/>
              </a:solidFill>
              <a:effectLst/>
              <a:uLnTx/>
              <a:uFillTx/>
              <a:latin typeface="Arial" charset="0"/>
              <a:ea typeface="ＭＳ Ｐゴシック" panose="020B0600070205080204" pitchFamily="50" charset="-128"/>
              <a:cs typeface="+mn-cs"/>
            </a:endParaRPr>
          </a:p>
        </p:txBody>
      </p:sp>
      <p:sp>
        <p:nvSpPr>
          <p:cNvPr id="21" name="テキスト ボックス 20"/>
          <p:cNvSpPr txBox="1"/>
          <p:nvPr/>
        </p:nvSpPr>
        <p:spPr>
          <a:xfrm>
            <a:off x="4048646" y="4528661"/>
            <a:ext cx="821496" cy="276999"/>
          </a:xfrm>
          <a:prstGeom prst="rect">
            <a:avLst/>
          </a:prstGeom>
          <a:solidFill>
            <a:schemeClr val="bg1"/>
          </a:solidFill>
          <a:ln>
            <a:solidFill>
              <a:schemeClr val="accent1"/>
            </a:solid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Arial" charset="0"/>
                <a:ea typeface="ＭＳ Ｐゴシック" panose="020B0600070205080204" pitchFamily="50" charset="-128"/>
                <a:cs typeface="+mn-cs"/>
              </a:rPr>
              <a:t>実績値</a:t>
            </a:r>
            <a:endParaRPr kumimoji="1" lang="en-US" altLang="ja-JP" sz="1200" b="0" i="0" u="none" strike="noStrike" kern="1200" cap="none" spc="0" normalizeH="0" baseline="0" noProof="0" dirty="0">
              <a:ln>
                <a:noFill/>
              </a:ln>
              <a:solidFill>
                <a:prstClr val="black"/>
              </a:solidFill>
              <a:effectLst/>
              <a:uLnTx/>
              <a:uFillTx/>
              <a:latin typeface="Arial" charset="0"/>
              <a:ea typeface="ＭＳ Ｐゴシック" panose="020B0600070205080204" pitchFamily="50" charset="-128"/>
              <a:cs typeface="+mn-cs"/>
            </a:endParaRPr>
          </a:p>
        </p:txBody>
      </p:sp>
      <p:sp>
        <p:nvSpPr>
          <p:cNvPr id="15" name="テキスト ボックス 6"/>
          <p:cNvSpPr txBox="1"/>
          <p:nvPr/>
        </p:nvSpPr>
        <p:spPr>
          <a:xfrm>
            <a:off x="462610" y="1495817"/>
            <a:ext cx="585078"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（人）</a:t>
            </a:r>
          </a:p>
        </p:txBody>
      </p:sp>
      <p:sp>
        <p:nvSpPr>
          <p:cNvPr id="13" name="スライド番号プレースホルダー 1"/>
          <p:cNvSpPr>
            <a:spLocks noGrp="1"/>
          </p:cNvSpPr>
          <p:nvPr>
            <p:ph type="sldNum" sz="quarter" idx="12"/>
          </p:nvPr>
        </p:nvSpPr>
        <p:spPr>
          <a:xfrm>
            <a:off x="7608709" y="6520869"/>
            <a:ext cx="2311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1F0867-EFB9-42FF-BF2D-7B625E83DED1}"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1" lang="ja-JP" altLang="en-US" sz="12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14" name="額縁 13"/>
          <p:cNvSpPr/>
          <p:nvPr/>
        </p:nvSpPr>
        <p:spPr>
          <a:xfrm>
            <a:off x="495300" y="168896"/>
            <a:ext cx="8915400" cy="580420"/>
          </a:xfrm>
          <a:prstGeom prst="bevel">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公立中学校卒業者数の推移と将来推計（大阪府）</a:t>
            </a:r>
          </a:p>
        </p:txBody>
      </p:sp>
      <p:sp>
        <p:nvSpPr>
          <p:cNvPr id="19" name="テキスト ボックス 18"/>
          <p:cNvSpPr txBox="1"/>
          <p:nvPr/>
        </p:nvSpPr>
        <p:spPr>
          <a:xfrm>
            <a:off x="857547" y="922580"/>
            <a:ext cx="5967663" cy="615553"/>
          </a:xfrm>
          <a:prstGeom prst="rect">
            <a:avLst/>
          </a:prstGeom>
          <a:noFill/>
          <a:ln>
            <a:solidFill>
              <a:schemeClr val="accent1"/>
            </a:solidFill>
          </a:ln>
        </p:spPr>
        <p:txBody>
          <a:bodyPr wrap="square" rtlCol="0">
            <a:spAutoFit/>
          </a:bodyPr>
          <a:lstStyle/>
          <a:p>
            <a:pPr marL="180975" marR="0" lvl="0" indent="-180975" algn="l" defTabSz="914400" rtl="0" eaLnBrk="1" fontAlgn="auto" latinLnBrk="0" hangingPunct="1">
              <a:lnSpc>
                <a:spcPct val="100000"/>
              </a:lnSpc>
              <a:spcBef>
                <a:spcPts val="0"/>
              </a:spcBef>
              <a:spcAft>
                <a:spcPts val="0"/>
              </a:spcAft>
              <a:buClrTx/>
              <a:buSzTx/>
              <a:buFont typeface="Wingdings" pitchFamily="2" charset="2"/>
              <a:buChar char="Ø"/>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平成２９年は、ピーク時（昭和６２年）の約半</a:t>
            </a: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数（</a:t>
            </a:r>
            <a:r>
              <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50</a:t>
            </a: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endPar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180975" marR="0" lvl="0" indent="-180975" algn="l" defTabSz="914400" rtl="0" eaLnBrk="1" fontAlgn="auto" latinLnBrk="0" hangingPunct="1">
              <a:lnSpc>
                <a:spcPct val="100000"/>
              </a:lnSpc>
              <a:spcBef>
                <a:spcPts val="0"/>
              </a:spcBef>
              <a:spcAft>
                <a:spcPts val="0"/>
              </a:spcAft>
              <a:buClrTx/>
              <a:buSzTx/>
              <a:buFont typeface="Wingdings" pitchFamily="2" charset="2"/>
              <a:buChar char="Ø"/>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今後、生徒数の減少傾向が続くと予測される。</a:t>
            </a:r>
            <a:endPar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graphicFrame>
        <p:nvGraphicFramePr>
          <p:cNvPr id="7" name="表 6"/>
          <p:cNvGraphicFramePr>
            <a:graphicFrameLocks noGrp="1"/>
          </p:cNvGraphicFramePr>
          <p:nvPr>
            <p:extLst/>
          </p:nvPr>
        </p:nvGraphicFramePr>
        <p:xfrm>
          <a:off x="6927608" y="796311"/>
          <a:ext cx="2917514" cy="5453908"/>
        </p:xfrm>
        <a:graphic>
          <a:graphicData uri="http://schemas.openxmlformats.org/drawingml/2006/table">
            <a:tbl>
              <a:tblPr firstRow="1" bandRow="1">
                <a:tableStyleId>{5C22544A-7EE6-4342-B048-85BDC9FD1C3A}</a:tableStyleId>
              </a:tblPr>
              <a:tblGrid>
                <a:gridCol w="820685">
                  <a:extLst>
                    <a:ext uri="{9D8B030D-6E8A-4147-A177-3AD203B41FA5}">
                      <a16:colId xmlns:a16="http://schemas.microsoft.com/office/drawing/2014/main" val="20000"/>
                    </a:ext>
                  </a:extLst>
                </a:gridCol>
                <a:gridCol w="1195315">
                  <a:extLst>
                    <a:ext uri="{9D8B030D-6E8A-4147-A177-3AD203B41FA5}">
                      <a16:colId xmlns:a16="http://schemas.microsoft.com/office/drawing/2014/main" val="20001"/>
                    </a:ext>
                  </a:extLst>
                </a:gridCol>
                <a:gridCol w="901514">
                  <a:extLst>
                    <a:ext uri="{9D8B030D-6E8A-4147-A177-3AD203B41FA5}">
                      <a16:colId xmlns:a16="http://schemas.microsoft.com/office/drawing/2014/main" val="20002"/>
                    </a:ext>
                  </a:extLst>
                </a:gridCol>
              </a:tblGrid>
              <a:tr h="288032">
                <a:tc>
                  <a:txBody>
                    <a:bodyPr/>
                    <a:lstStyle/>
                    <a:p>
                      <a:pPr algn="ctr"/>
                      <a:r>
                        <a:rPr kumimoji="1" lang="ja-JP" altLang="en-US" sz="1100" dirty="0"/>
                        <a:t>選抜年度</a:t>
                      </a:r>
                    </a:p>
                  </a:txBody>
                  <a:tcPr marL="99060" marR="99060"/>
                </a:tc>
                <a:tc>
                  <a:txBody>
                    <a:bodyPr/>
                    <a:lstStyle/>
                    <a:p>
                      <a:pPr algn="ctr"/>
                      <a:r>
                        <a:rPr kumimoji="1" lang="ja-JP" altLang="en-US" sz="1100" dirty="0"/>
                        <a:t>卒業者数</a:t>
                      </a:r>
                    </a:p>
                  </a:txBody>
                  <a:tcPr marL="99060" marR="99060"/>
                </a:tc>
                <a:tc>
                  <a:txBody>
                    <a:bodyPr/>
                    <a:lstStyle/>
                    <a:p>
                      <a:pPr algn="ctr"/>
                      <a:r>
                        <a:rPr kumimoji="1" lang="ja-JP" altLang="en-US" sz="1100" dirty="0"/>
                        <a:t>対ピーク時</a:t>
                      </a:r>
                    </a:p>
                  </a:txBody>
                  <a:tcPr marL="99060" marR="99060"/>
                </a:tc>
                <a:extLst>
                  <a:ext uri="{0D108BD9-81ED-4DB2-BD59-A6C34878D82A}">
                    <a16:rowId xmlns:a16="http://schemas.microsoft.com/office/drawing/2014/main" val="10000"/>
                  </a:ext>
                </a:extLst>
              </a:tr>
              <a:tr h="216024">
                <a:tc>
                  <a:txBody>
                    <a:bodyPr/>
                    <a:lstStyle/>
                    <a:p>
                      <a:r>
                        <a:rPr kumimoji="1" lang="ja-JP" altLang="en-US" sz="1100" dirty="0">
                          <a:latin typeface="ＭＳ Ｐゴシック" pitchFamily="50" charset="-128"/>
                          <a:ea typeface="ＭＳ Ｐゴシック" pitchFamily="50" charset="-128"/>
                        </a:rPr>
                        <a:t>昭和</a:t>
                      </a:r>
                      <a:r>
                        <a:rPr kumimoji="1" lang="en-US" altLang="ja-JP" sz="1100" dirty="0">
                          <a:latin typeface="ＭＳ Ｐゴシック" pitchFamily="50" charset="-128"/>
                          <a:ea typeface="ＭＳ Ｐゴシック" pitchFamily="50" charset="-128"/>
                        </a:rPr>
                        <a:t>62</a:t>
                      </a:r>
                      <a:r>
                        <a:rPr kumimoji="1" lang="ja-JP" altLang="en-US" sz="1100" dirty="0">
                          <a:latin typeface="ＭＳ Ｐゴシック" pitchFamily="50" charset="-128"/>
                          <a:ea typeface="ＭＳ Ｐゴシック" pitchFamily="50" charset="-128"/>
                        </a:rPr>
                        <a:t>年</a:t>
                      </a:r>
                    </a:p>
                  </a:txBody>
                  <a:tcPr marL="99060" marR="99060"/>
                </a:tc>
                <a:tc>
                  <a:txBody>
                    <a:bodyPr/>
                    <a:lstStyle/>
                    <a:p>
                      <a:r>
                        <a:rPr kumimoji="1" lang="en-US" altLang="ja-JP" sz="1100" dirty="0">
                          <a:latin typeface="ＭＳ Ｐゴシック" pitchFamily="50" charset="-128"/>
                          <a:ea typeface="ＭＳ Ｐゴシック" pitchFamily="50" charset="-128"/>
                        </a:rPr>
                        <a:t>147,907</a:t>
                      </a:r>
                      <a:r>
                        <a:rPr kumimoji="1" lang="ja-JP" altLang="en-US" sz="1100" dirty="0">
                          <a:latin typeface="ＭＳ Ｐゴシック" pitchFamily="50" charset="-128"/>
                          <a:ea typeface="ＭＳ Ｐゴシック" pitchFamily="50" charset="-128"/>
                        </a:rPr>
                        <a:t>　（実績）</a:t>
                      </a:r>
                    </a:p>
                  </a:txBody>
                  <a:tcPr marL="99060" marR="99060"/>
                </a:tc>
                <a:tc>
                  <a:txBody>
                    <a:bodyPr/>
                    <a:lstStyle/>
                    <a:p>
                      <a:pPr algn="r"/>
                      <a:r>
                        <a:rPr kumimoji="1" lang="en-US" altLang="ja-JP" sz="1100" dirty="0">
                          <a:latin typeface="ＭＳ Ｐゴシック" pitchFamily="50" charset="-128"/>
                          <a:ea typeface="ＭＳ Ｐゴシック" pitchFamily="50" charset="-128"/>
                        </a:rPr>
                        <a:t>100%</a:t>
                      </a:r>
                      <a:endParaRPr kumimoji="1" lang="ja-JP" altLang="en-US" sz="1100" dirty="0">
                        <a:latin typeface="ＭＳ Ｐゴシック" pitchFamily="50" charset="-128"/>
                        <a:ea typeface="ＭＳ Ｐゴシック" pitchFamily="50" charset="-128"/>
                      </a:endParaRPr>
                    </a:p>
                  </a:txBody>
                  <a:tcPr marL="99060" marR="99060"/>
                </a:tc>
                <a:extLst>
                  <a:ext uri="{0D108BD9-81ED-4DB2-BD59-A6C34878D82A}">
                    <a16:rowId xmlns:a16="http://schemas.microsoft.com/office/drawing/2014/main" val="10001"/>
                  </a:ext>
                </a:extLst>
              </a:tr>
              <a:tr h="244976">
                <a:tc>
                  <a:txBody>
                    <a:bodyPr/>
                    <a:lstStyle/>
                    <a:p>
                      <a:pPr algn="ctr"/>
                      <a:r>
                        <a:rPr kumimoji="1" lang="ja-JP" altLang="en-US" sz="600" dirty="0">
                          <a:latin typeface="ＭＳ Ｐゴシック" pitchFamily="50" charset="-128"/>
                          <a:ea typeface="ＭＳ Ｐゴシック" pitchFamily="50" charset="-128"/>
                        </a:rPr>
                        <a:t>・</a:t>
                      </a:r>
                      <a:endParaRPr kumimoji="1" lang="en-US" altLang="ja-JP" sz="600" dirty="0">
                        <a:latin typeface="ＭＳ Ｐゴシック" pitchFamily="50" charset="-128"/>
                        <a:ea typeface="ＭＳ Ｐゴシック" pitchFamily="50" charset="-128"/>
                      </a:endParaRPr>
                    </a:p>
                    <a:p>
                      <a:pPr algn="ctr"/>
                      <a:r>
                        <a:rPr kumimoji="1" lang="ja-JP" altLang="en-US" sz="600" dirty="0">
                          <a:latin typeface="ＭＳ Ｐゴシック" pitchFamily="50" charset="-128"/>
                          <a:ea typeface="ＭＳ Ｐゴシック" pitchFamily="50" charset="-128"/>
                        </a:rPr>
                        <a:t>・</a:t>
                      </a:r>
                      <a:endParaRPr kumimoji="1" lang="en-US" altLang="ja-JP" sz="600" dirty="0">
                        <a:latin typeface="ＭＳ Ｐゴシック" pitchFamily="50" charset="-128"/>
                        <a:ea typeface="ＭＳ Ｐゴシック" pitchFamily="50" charset="-128"/>
                      </a:endParaRPr>
                    </a:p>
                  </a:txBody>
                  <a:tcPr marL="99060" marR="99060"/>
                </a:tc>
                <a:tc>
                  <a:txBody>
                    <a:bodyPr/>
                    <a:lstStyle/>
                    <a:p>
                      <a:pPr algn="ctr"/>
                      <a:r>
                        <a:rPr kumimoji="1" lang="ja-JP" altLang="en-US" sz="600" dirty="0">
                          <a:latin typeface="ＭＳ Ｐゴシック" pitchFamily="50" charset="-128"/>
                          <a:ea typeface="ＭＳ Ｐゴシック" pitchFamily="50" charset="-128"/>
                        </a:rPr>
                        <a:t>・</a:t>
                      </a:r>
                      <a:endParaRPr kumimoji="1" lang="en-US" altLang="ja-JP" sz="600" dirty="0">
                        <a:latin typeface="ＭＳ Ｐゴシック" pitchFamily="50" charset="-128"/>
                        <a:ea typeface="ＭＳ Ｐゴシック" pitchFamily="50" charset="-128"/>
                      </a:endParaRPr>
                    </a:p>
                    <a:p>
                      <a:pPr algn="ctr"/>
                      <a:r>
                        <a:rPr kumimoji="1" lang="ja-JP" altLang="en-US" sz="600" dirty="0">
                          <a:latin typeface="ＭＳ Ｐゴシック" pitchFamily="50" charset="-128"/>
                          <a:ea typeface="ＭＳ Ｐゴシック" pitchFamily="50" charset="-128"/>
                        </a:rPr>
                        <a:t>・</a:t>
                      </a:r>
                      <a:endParaRPr kumimoji="1" lang="en-US" altLang="ja-JP" sz="600" dirty="0">
                        <a:latin typeface="ＭＳ Ｐゴシック" pitchFamily="50" charset="-128"/>
                        <a:ea typeface="ＭＳ Ｐゴシック" pitchFamily="50" charset="-128"/>
                      </a:endParaRPr>
                    </a:p>
                  </a:txBody>
                  <a:tcPr marL="99060" marR="99060"/>
                </a:tc>
                <a:tc>
                  <a:txBody>
                    <a:bodyPr/>
                    <a:lstStyle/>
                    <a:p>
                      <a:pPr algn="ctr"/>
                      <a:r>
                        <a:rPr kumimoji="1" lang="ja-JP" altLang="en-US" sz="600" dirty="0">
                          <a:latin typeface="ＭＳ Ｐゴシック" pitchFamily="50" charset="-128"/>
                          <a:ea typeface="ＭＳ Ｐゴシック" pitchFamily="50" charset="-128"/>
                        </a:rPr>
                        <a:t>・</a:t>
                      </a:r>
                      <a:endParaRPr kumimoji="1" lang="en-US" altLang="ja-JP" sz="600" dirty="0">
                        <a:latin typeface="ＭＳ Ｐゴシック" pitchFamily="50" charset="-128"/>
                        <a:ea typeface="ＭＳ Ｐゴシック" pitchFamily="50" charset="-128"/>
                      </a:endParaRPr>
                    </a:p>
                    <a:p>
                      <a:pPr algn="ctr"/>
                      <a:r>
                        <a:rPr kumimoji="1" lang="ja-JP" altLang="en-US" sz="600" dirty="0">
                          <a:latin typeface="ＭＳ Ｐゴシック" pitchFamily="50" charset="-128"/>
                          <a:ea typeface="ＭＳ Ｐゴシック" pitchFamily="50" charset="-128"/>
                        </a:rPr>
                        <a:t>・</a:t>
                      </a:r>
                      <a:endParaRPr kumimoji="1" lang="en-US" altLang="ja-JP" sz="600" dirty="0">
                        <a:latin typeface="ＭＳ Ｐゴシック" pitchFamily="50" charset="-128"/>
                        <a:ea typeface="ＭＳ Ｐゴシック" pitchFamily="50" charset="-128"/>
                      </a:endParaRPr>
                    </a:p>
                  </a:txBody>
                  <a:tcPr marL="99060" marR="99060"/>
                </a:tc>
                <a:extLst>
                  <a:ext uri="{0D108BD9-81ED-4DB2-BD59-A6C34878D82A}">
                    <a16:rowId xmlns:a16="http://schemas.microsoft.com/office/drawing/2014/main" val="10002"/>
                  </a:ext>
                </a:extLst>
              </a:tr>
              <a:tr h="2586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ＭＳ Ｐゴシック" pitchFamily="50" charset="-128"/>
                          <a:ea typeface="+mn-ea"/>
                          <a:cs typeface="+mn-cs"/>
                        </a:rPr>
                        <a:t>平成</a:t>
                      </a:r>
                      <a:r>
                        <a:rPr kumimoji="1" lang="en-US" altLang="ja-JP" sz="1050" b="0" i="0" u="none" strike="noStrike" kern="1200" cap="none" spc="0" normalizeH="0" baseline="0" noProof="0" dirty="0">
                          <a:ln>
                            <a:noFill/>
                          </a:ln>
                          <a:solidFill>
                            <a:prstClr val="black"/>
                          </a:solidFill>
                          <a:effectLst/>
                          <a:uLnTx/>
                          <a:uFillTx/>
                          <a:latin typeface="ＭＳ Ｐゴシック" pitchFamily="50" charset="-128"/>
                          <a:ea typeface="+mn-ea"/>
                          <a:cs typeface="+mn-cs"/>
                        </a:rPr>
                        <a:t>23</a:t>
                      </a:r>
                      <a:r>
                        <a:rPr kumimoji="1" lang="ja-JP" altLang="en-US" sz="1050" b="0" i="0" u="none" strike="noStrike" kern="1200" cap="none" spc="0" normalizeH="0" baseline="0" noProof="0" dirty="0">
                          <a:ln>
                            <a:noFill/>
                          </a:ln>
                          <a:solidFill>
                            <a:prstClr val="black"/>
                          </a:solidFill>
                          <a:effectLst/>
                          <a:uLnTx/>
                          <a:uFillTx/>
                          <a:latin typeface="ＭＳ Ｐゴシック" pitchFamily="50" charset="-128"/>
                          <a:ea typeface="+mn-ea"/>
                          <a:cs typeface="+mn-cs"/>
                        </a:rPr>
                        <a:t>年</a:t>
                      </a:r>
                    </a:p>
                  </a:txBody>
                  <a:tcPr marL="80486" marR="80486" marT="37148" marB="3714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50" dirty="0">
                          <a:latin typeface="ＭＳ Ｐゴシック" pitchFamily="50" charset="-128"/>
                          <a:ea typeface="ＭＳ Ｐゴシック" pitchFamily="50" charset="-128"/>
                        </a:rPr>
                        <a:t>72,298</a:t>
                      </a:r>
                      <a:r>
                        <a:rPr kumimoji="1" lang="ja-JP" altLang="en-US" sz="1050" dirty="0">
                          <a:latin typeface="ＭＳ Ｐゴシック" pitchFamily="50" charset="-128"/>
                          <a:ea typeface="ＭＳ Ｐゴシック" pitchFamily="50" charset="-128"/>
                        </a:rPr>
                        <a:t>　（実績）</a:t>
                      </a:r>
                    </a:p>
                  </a:txBody>
                  <a:tcPr marL="80486" marR="80486" marT="37148" marB="37148"/>
                </a:tc>
                <a:tc>
                  <a:txBody>
                    <a:bodyPr/>
                    <a:lstStyle/>
                    <a:p>
                      <a:pPr algn="r"/>
                      <a:r>
                        <a:rPr kumimoji="1" lang="en-US" altLang="ja-JP" sz="1050" dirty="0">
                          <a:latin typeface="ＭＳ Ｐゴシック" pitchFamily="50" charset="-128"/>
                          <a:ea typeface="ＭＳ Ｐゴシック" pitchFamily="50" charset="-128"/>
                        </a:rPr>
                        <a:t>48.9%</a:t>
                      </a:r>
                      <a:endParaRPr kumimoji="1" lang="ja-JP" altLang="en-US" sz="1050" dirty="0">
                        <a:latin typeface="ＭＳ Ｐゴシック" pitchFamily="50" charset="-128"/>
                        <a:ea typeface="ＭＳ Ｐゴシック" pitchFamily="50" charset="-128"/>
                      </a:endParaRPr>
                    </a:p>
                  </a:txBody>
                  <a:tcPr marL="80486" marR="80486" marT="37148" marB="37148"/>
                </a:tc>
                <a:extLst>
                  <a:ext uri="{0D108BD9-81ED-4DB2-BD59-A6C34878D82A}">
                    <a16:rowId xmlns:a16="http://schemas.microsoft.com/office/drawing/2014/main" val="10003"/>
                  </a:ext>
                </a:extLst>
              </a:tr>
              <a:tr h="2876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ＭＳ Ｐゴシック" pitchFamily="50" charset="-128"/>
                          <a:ea typeface="ＭＳ Ｐゴシック" pitchFamily="50" charset="-128"/>
                        </a:rPr>
                        <a:t>平成</a:t>
                      </a:r>
                      <a:r>
                        <a:rPr kumimoji="1" lang="en-US" altLang="ja-JP" sz="1050" dirty="0">
                          <a:latin typeface="ＭＳ Ｐゴシック" pitchFamily="50" charset="-128"/>
                          <a:ea typeface="ＭＳ Ｐゴシック" pitchFamily="50" charset="-128"/>
                        </a:rPr>
                        <a:t>24</a:t>
                      </a:r>
                      <a:r>
                        <a:rPr kumimoji="1" lang="ja-JP" altLang="en-US" sz="1050" dirty="0">
                          <a:latin typeface="ＭＳ Ｐゴシック" pitchFamily="50" charset="-128"/>
                          <a:ea typeface="ＭＳ Ｐゴシック" pitchFamily="50" charset="-128"/>
                        </a:rPr>
                        <a:t>年</a:t>
                      </a:r>
                    </a:p>
                  </a:txBody>
                  <a:tcPr marL="80486" marR="80486" marT="37148" marB="3714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50" dirty="0">
                          <a:latin typeface="ＭＳ Ｐゴシック" pitchFamily="50" charset="-128"/>
                          <a:ea typeface="ＭＳ Ｐゴシック" pitchFamily="50" charset="-128"/>
                        </a:rPr>
                        <a:t>74,832</a:t>
                      </a:r>
                      <a:r>
                        <a:rPr kumimoji="1" lang="ja-JP" altLang="en-US" sz="1050" dirty="0">
                          <a:latin typeface="ＭＳ Ｐゴシック" pitchFamily="50" charset="-128"/>
                          <a:ea typeface="ＭＳ Ｐゴシック" pitchFamily="50" charset="-128"/>
                        </a:rPr>
                        <a:t>　（実績）</a:t>
                      </a:r>
                    </a:p>
                  </a:txBody>
                  <a:tcPr marL="80486" marR="80486" marT="37148" marB="37148"/>
                </a:tc>
                <a:tc>
                  <a:txBody>
                    <a:bodyPr/>
                    <a:lstStyle/>
                    <a:p>
                      <a:pPr algn="r"/>
                      <a:r>
                        <a:rPr kumimoji="1" lang="en-US" altLang="ja-JP" sz="1050" dirty="0">
                          <a:latin typeface="ＭＳ Ｐゴシック" pitchFamily="50" charset="-128"/>
                          <a:ea typeface="ＭＳ Ｐゴシック" pitchFamily="50" charset="-128"/>
                        </a:rPr>
                        <a:t>50.6%</a:t>
                      </a:r>
                      <a:endParaRPr kumimoji="1" lang="ja-JP" altLang="en-US" sz="1050" dirty="0">
                        <a:latin typeface="ＭＳ Ｐゴシック" pitchFamily="50" charset="-128"/>
                        <a:ea typeface="ＭＳ Ｐゴシック" pitchFamily="50" charset="-128"/>
                      </a:endParaRPr>
                    </a:p>
                  </a:txBody>
                  <a:tcPr marL="80486" marR="80486" marT="37148" marB="37148"/>
                </a:tc>
                <a:extLst>
                  <a:ext uri="{0D108BD9-81ED-4DB2-BD59-A6C34878D82A}">
                    <a16:rowId xmlns:a16="http://schemas.microsoft.com/office/drawing/2014/main" val="10004"/>
                  </a:ext>
                </a:extLst>
              </a:tr>
              <a:tr h="2880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ＭＳ Ｐゴシック" pitchFamily="50" charset="-128"/>
                          <a:ea typeface="ＭＳ Ｐゴシック" pitchFamily="50" charset="-128"/>
                        </a:rPr>
                        <a:t>平成</a:t>
                      </a:r>
                      <a:r>
                        <a:rPr kumimoji="1" lang="en-US" altLang="ja-JP" sz="1050" dirty="0">
                          <a:latin typeface="ＭＳ Ｐゴシック" pitchFamily="50" charset="-128"/>
                          <a:ea typeface="ＭＳ Ｐゴシック" pitchFamily="50" charset="-128"/>
                        </a:rPr>
                        <a:t>25</a:t>
                      </a:r>
                      <a:r>
                        <a:rPr kumimoji="1" lang="ja-JP" altLang="en-US" sz="1050" dirty="0">
                          <a:latin typeface="ＭＳ Ｐゴシック" pitchFamily="50" charset="-128"/>
                          <a:ea typeface="ＭＳ Ｐゴシック" pitchFamily="50" charset="-128"/>
                        </a:rPr>
                        <a:t>年</a:t>
                      </a:r>
                    </a:p>
                  </a:txBody>
                  <a:tcPr marL="80486" marR="80486" marT="37148" marB="3714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50" dirty="0">
                          <a:latin typeface="ＭＳ Ｐゴシック" pitchFamily="50" charset="-128"/>
                          <a:ea typeface="ＭＳ Ｐゴシック" pitchFamily="50" charset="-128"/>
                        </a:rPr>
                        <a:t>75,207</a:t>
                      </a:r>
                      <a:r>
                        <a:rPr kumimoji="1" lang="ja-JP" altLang="en-US" sz="1050" dirty="0">
                          <a:latin typeface="ＭＳ Ｐゴシック" pitchFamily="50" charset="-128"/>
                          <a:ea typeface="ＭＳ Ｐゴシック" pitchFamily="50" charset="-128"/>
                        </a:rPr>
                        <a:t>　（実績）</a:t>
                      </a:r>
                    </a:p>
                  </a:txBody>
                  <a:tcPr marL="80486" marR="80486" marT="37148" marB="37148"/>
                </a:tc>
                <a:tc>
                  <a:txBody>
                    <a:bodyPr/>
                    <a:lstStyle/>
                    <a:p>
                      <a:pPr algn="r"/>
                      <a:r>
                        <a:rPr kumimoji="1" lang="en-US" altLang="ja-JP" sz="1050" dirty="0">
                          <a:latin typeface="ＭＳ Ｐゴシック" pitchFamily="50" charset="-128"/>
                          <a:ea typeface="ＭＳ Ｐゴシック" pitchFamily="50" charset="-128"/>
                        </a:rPr>
                        <a:t>50.8%</a:t>
                      </a:r>
                      <a:endParaRPr kumimoji="1" lang="ja-JP" altLang="en-US" sz="1050" dirty="0">
                        <a:latin typeface="ＭＳ Ｐゴシック" pitchFamily="50" charset="-128"/>
                        <a:ea typeface="ＭＳ Ｐゴシック" pitchFamily="50" charset="-128"/>
                      </a:endParaRPr>
                    </a:p>
                  </a:txBody>
                  <a:tcPr marL="80486" marR="80486" marT="37148" marB="37148"/>
                </a:tc>
                <a:extLst>
                  <a:ext uri="{0D108BD9-81ED-4DB2-BD59-A6C34878D82A}">
                    <a16:rowId xmlns:a16="http://schemas.microsoft.com/office/drawing/2014/main" val="10005"/>
                  </a:ext>
                </a:extLst>
              </a:tr>
              <a:tr h="2160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ＭＳ Ｐゴシック" pitchFamily="50" charset="-128"/>
                          <a:ea typeface="ＭＳ Ｐゴシック" pitchFamily="50" charset="-128"/>
                        </a:rPr>
                        <a:t>平成</a:t>
                      </a:r>
                      <a:r>
                        <a:rPr kumimoji="1" lang="en-US" altLang="ja-JP" sz="1050" dirty="0">
                          <a:latin typeface="ＭＳ Ｐゴシック" pitchFamily="50" charset="-128"/>
                          <a:ea typeface="ＭＳ Ｐゴシック" pitchFamily="50" charset="-128"/>
                        </a:rPr>
                        <a:t>26</a:t>
                      </a:r>
                      <a:r>
                        <a:rPr kumimoji="1" lang="ja-JP" altLang="en-US" sz="1050" dirty="0">
                          <a:latin typeface="ＭＳ Ｐゴシック" pitchFamily="50" charset="-128"/>
                          <a:ea typeface="ＭＳ Ｐゴシック" pitchFamily="50" charset="-128"/>
                        </a:rPr>
                        <a:t>年</a:t>
                      </a:r>
                    </a:p>
                  </a:txBody>
                  <a:tcPr marL="80486" marR="80486" marT="37148" marB="37148"/>
                </a:tc>
                <a:tc>
                  <a:txBody>
                    <a:bodyPr/>
                    <a:lstStyle/>
                    <a:p>
                      <a:r>
                        <a:rPr kumimoji="1" lang="en-US" altLang="ja-JP" sz="1050" dirty="0">
                          <a:latin typeface="ＭＳ Ｐゴシック" pitchFamily="50" charset="-128"/>
                          <a:ea typeface="ＭＳ Ｐゴシック" pitchFamily="50" charset="-128"/>
                        </a:rPr>
                        <a:t>77,316</a:t>
                      </a:r>
                      <a:r>
                        <a:rPr kumimoji="1" lang="ja-JP" altLang="en-US" sz="1050" dirty="0">
                          <a:latin typeface="ＭＳ Ｐゴシック" pitchFamily="50" charset="-128"/>
                          <a:ea typeface="ＭＳ Ｐゴシック" pitchFamily="50" charset="-128"/>
                        </a:rPr>
                        <a:t>　（実績）</a:t>
                      </a:r>
                    </a:p>
                  </a:txBody>
                  <a:tcPr marL="80486" marR="80486" marT="37148" marB="37148"/>
                </a:tc>
                <a:tc>
                  <a:txBody>
                    <a:bodyPr/>
                    <a:lstStyle/>
                    <a:p>
                      <a:pPr algn="r"/>
                      <a:r>
                        <a:rPr kumimoji="1" lang="en-US" altLang="ja-JP" sz="1050" dirty="0">
                          <a:latin typeface="ＭＳ Ｐゴシック" pitchFamily="50" charset="-128"/>
                          <a:ea typeface="ＭＳ Ｐゴシック" pitchFamily="50" charset="-128"/>
                        </a:rPr>
                        <a:t>52.3%</a:t>
                      </a:r>
                      <a:endParaRPr kumimoji="1" lang="ja-JP" altLang="en-US" sz="1050" dirty="0">
                        <a:latin typeface="ＭＳ Ｐゴシック" pitchFamily="50" charset="-128"/>
                        <a:ea typeface="ＭＳ Ｐゴシック" pitchFamily="50" charset="-128"/>
                      </a:endParaRPr>
                    </a:p>
                  </a:txBody>
                  <a:tcPr marL="80486" marR="80486" marT="37148" marB="37148"/>
                </a:tc>
                <a:extLst>
                  <a:ext uri="{0D108BD9-81ED-4DB2-BD59-A6C34878D82A}">
                    <a16:rowId xmlns:a16="http://schemas.microsoft.com/office/drawing/2014/main" val="10006"/>
                  </a:ext>
                </a:extLst>
              </a:tr>
              <a:tr h="2449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ＭＳ Ｐゴシック" pitchFamily="50" charset="-128"/>
                          <a:ea typeface="ＭＳ Ｐゴシック" pitchFamily="50" charset="-128"/>
                        </a:rPr>
                        <a:t>平成</a:t>
                      </a:r>
                      <a:r>
                        <a:rPr kumimoji="1" lang="en-US" altLang="ja-JP" sz="1050" dirty="0">
                          <a:latin typeface="ＭＳ Ｐゴシック" pitchFamily="50" charset="-128"/>
                          <a:ea typeface="ＭＳ Ｐゴシック" pitchFamily="50" charset="-128"/>
                        </a:rPr>
                        <a:t>27</a:t>
                      </a:r>
                      <a:r>
                        <a:rPr kumimoji="1" lang="ja-JP" altLang="en-US" sz="1050" dirty="0">
                          <a:latin typeface="ＭＳ Ｐゴシック" pitchFamily="50" charset="-128"/>
                          <a:ea typeface="ＭＳ Ｐゴシック" pitchFamily="50" charset="-128"/>
                        </a:rPr>
                        <a:t>年</a:t>
                      </a:r>
                    </a:p>
                  </a:txBody>
                  <a:tcPr marL="80486" marR="80486" marT="37148" marB="37148"/>
                </a:tc>
                <a:tc>
                  <a:txBody>
                    <a:bodyPr/>
                    <a:lstStyle/>
                    <a:p>
                      <a:r>
                        <a:rPr kumimoji="1" lang="en-US" altLang="ja-JP" sz="1050" dirty="0">
                          <a:latin typeface="ＭＳ Ｐゴシック" pitchFamily="50" charset="-128"/>
                          <a:ea typeface="ＭＳ Ｐゴシック" pitchFamily="50" charset="-128"/>
                        </a:rPr>
                        <a:t>75,643</a:t>
                      </a:r>
                      <a:r>
                        <a:rPr kumimoji="1" lang="ja-JP" altLang="en-US" sz="1050" dirty="0">
                          <a:latin typeface="ＭＳ Ｐゴシック" pitchFamily="50" charset="-128"/>
                          <a:ea typeface="ＭＳ Ｐゴシック" pitchFamily="50" charset="-128"/>
                        </a:rPr>
                        <a:t>　（実績）</a:t>
                      </a:r>
                    </a:p>
                  </a:txBody>
                  <a:tcPr marL="80486" marR="80486" marT="37148" marB="37148"/>
                </a:tc>
                <a:tc>
                  <a:txBody>
                    <a:bodyPr/>
                    <a:lstStyle/>
                    <a:p>
                      <a:pPr algn="r"/>
                      <a:r>
                        <a:rPr kumimoji="1" lang="en-US" altLang="ja-JP" sz="1050" dirty="0">
                          <a:latin typeface="ＭＳ Ｐゴシック" pitchFamily="50" charset="-128"/>
                          <a:ea typeface="ＭＳ Ｐゴシック" pitchFamily="50" charset="-128"/>
                        </a:rPr>
                        <a:t>51.1%</a:t>
                      </a:r>
                      <a:endParaRPr kumimoji="1" lang="ja-JP" altLang="en-US" sz="1050" dirty="0">
                        <a:latin typeface="ＭＳ Ｐゴシック" pitchFamily="50" charset="-128"/>
                        <a:ea typeface="ＭＳ Ｐゴシック" pitchFamily="50" charset="-128"/>
                      </a:endParaRPr>
                    </a:p>
                  </a:txBody>
                  <a:tcPr marL="80486" marR="80486" marT="37148" marB="37148"/>
                </a:tc>
                <a:extLst>
                  <a:ext uri="{0D108BD9-81ED-4DB2-BD59-A6C34878D82A}">
                    <a16:rowId xmlns:a16="http://schemas.microsoft.com/office/drawing/2014/main" val="10007"/>
                  </a:ext>
                </a:extLst>
              </a:tr>
              <a:tr h="2019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ＭＳ Ｐゴシック" pitchFamily="50" charset="-128"/>
                          <a:ea typeface="ＭＳ Ｐゴシック" pitchFamily="50" charset="-128"/>
                        </a:rPr>
                        <a:t>平成</a:t>
                      </a:r>
                      <a:r>
                        <a:rPr kumimoji="1" lang="en-US" altLang="ja-JP" sz="1050" dirty="0">
                          <a:latin typeface="ＭＳ Ｐゴシック" pitchFamily="50" charset="-128"/>
                          <a:ea typeface="ＭＳ Ｐゴシック" pitchFamily="50" charset="-128"/>
                        </a:rPr>
                        <a:t>28</a:t>
                      </a:r>
                      <a:r>
                        <a:rPr kumimoji="1" lang="ja-JP" altLang="en-US" sz="1050" dirty="0">
                          <a:latin typeface="ＭＳ Ｐゴシック" pitchFamily="50" charset="-128"/>
                          <a:ea typeface="ＭＳ Ｐゴシック" pitchFamily="50" charset="-128"/>
                        </a:rPr>
                        <a:t>年</a:t>
                      </a:r>
                    </a:p>
                  </a:txBody>
                  <a:tcPr marL="80486" marR="80486" marT="37148" marB="3714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50" dirty="0">
                          <a:latin typeface="ＭＳ Ｐゴシック" pitchFamily="50" charset="-128"/>
                          <a:ea typeface="ＭＳ Ｐゴシック" pitchFamily="50" charset="-128"/>
                        </a:rPr>
                        <a:t>74,849  </a:t>
                      </a:r>
                      <a:r>
                        <a:rPr kumimoji="1" lang="ja-JP" altLang="en-US" sz="1050" dirty="0">
                          <a:latin typeface="ＭＳ Ｐゴシック" pitchFamily="50" charset="-128"/>
                          <a:ea typeface="ＭＳ Ｐゴシック" pitchFamily="50" charset="-128"/>
                        </a:rPr>
                        <a:t>（実績）</a:t>
                      </a:r>
                    </a:p>
                  </a:txBody>
                  <a:tcPr marL="80486" marR="80486" marT="37148" marB="37148"/>
                </a:tc>
                <a:tc>
                  <a:txBody>
                    <a:bodyPr/>
                    <a:lstStyle/>
                    <a:p>
                      <a:pPr algn="r"/>
                      <a:r>
                        <a:rPr kumimoji="1" lang="en-US" altLang="ja-JP" sz="1050" dirty="0">
                          <a:latin typeface="ＭＳ Ｐゴシック" pitchFamily="50" charset="-128"/>
                          <a:ea typeface="ＭＳ Ｐゴシック" pitchFamily="50" charset="-128"/>
                        </a:rPr>
                        <a:t>50.6%</a:t>
                      </a:r>
                      <a:endParaRPr kumimoji="1" lang="ja-JP" altLang="en-US" sz="1050" dirty="0">
                        <a:latin typeface="ＭＳ Ｐゴシック" pitchFamily="50" charset="-128"/>
                        <a:ea typeface="ＭＳ Ｐゴシック" pitchFamily="50" charset="-128"/>
                      </a:endParaRPr>
                    </a:p>
                  </a:txBody>
                  <a:tcPr marL="80486" marR="80486" marT="37148" marB="37148"/>
                </a:tc>
                <a:extLst>
                  <a:ext uri="{0D108BD9-81ED-4DB2-BD59-A6C34878D82A}">
                    <a16:rowId xmlns:a16="http://schemas.microsoft.com/office/drawing/2014/main" val="10008"/>
                  </a:ext>
                </a:extLst>
              </a:tr>
              <a:tr h="15886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ＭＳ Ｐゴシック" pitchFamily="50" charset="-128"/>
                          <a:ea typeface="ＭＳ Ｐゴシック" pitchFamily="50" charset="-128"/>
                        </a:rPr>
                        <a:t>平成</a:t>
                      </a:r>
                      <a:r>
                        <a:rPr kumimoji="1" lang="en-US" altLang="ja-JP" sz="1050" dirty="0">
                          <a:latin typeface="ＭＳ Ｐゴシック" pitchFamily="50" charset="-128"/>
                          <a:ea typeface="ＭＳ Ｐゴシック" pitchFamily="50" charset="-128"/>
                        </a:rPr>
                        <a:t>29</a:t>
                      </a:r>
                      <a:r>
                        <a:rPr kumimoji="1" lang="ja-JP" altLang="en-US" sz="1050" dirty="0">
                          <a:latin typeface="ＭＳ Ｐゴシック" pitchFamily="50" charset="-128"/>
                          <a:ea typeface="ＭＳ Ｐゴシック" pitchFamily="50" charset="-128"/>
                        </a:rPr>
                        <a:t>年</a:t>
                      </a:r>
                    </a:p>
                  </a:txBody>
                  <a:tcPr marL="80486" marR="80486" marT="37148" marB="37148"/>
                </a:tc>
                <a:tc>
                  <a:txBody>
                    <a:bodyPr/>
                    <a:lstStyle/>
                    <a:p>
                      <a:r>
                        <a:rPr kumimoji="1" lang="en-US" altLang="ja-JP" sz="1050" dirty="0">
                          <a:latin typeface="ＭＳ Ｐゴシック" pitchFamily="50" charset="-128"/>
                          <a:ea typeface="ＭＳ Ｐゴシック" pitchFamily="50" charset="-128"/>
                        </a:rPr>
                        <a:t>74,051</a:t>
                      </a:r>
                      <a:r>
                        <a:rPr kumimoji="1" lang="ja-JP" altLang="en-US" sz="1050" dirty="0">
                          <a:latin typeface="ＭＳ Ｐゴシック" pitchFamily="50" charset="-128"/>
                          <a:ea typeface="ＭＳ Ｐゴシック" pitchFamily="50" charset="-128"/>
                        </a:rPr>
                        <a:t>　（実績）</a:t>
                      </a:r>
                    </a:p>
                  </a:txBody>
                  <a:tcPr marL="80486" marR="80486" marT="37148" marB="37148"/>
                </a:tc>
                <a:tc>
                  <a:txBody>
                    <a:bodyPr/>
                    <a:lstStyle/>
                    <a:p>
                      <a:pPr algn="r"/>
                      <a:r>
                        <a:rPr kumimoji="1" lang="en-US" altLang="ja-JP" sz="1050" dirty="0">
                          <a:latin typeface="ＭＳ Ｐゴシック" pitchFamily="50" charset="-128"/>
                          <a:ea typeface="ＭＳ Ｐゴシック" pitchFamily="50" charset="-128"/>
                        </a:rPr>
                        <a:t>50.1%</a:t>
                      </a:r>
                      <a:endParaRPr kumimoji="1" lang="ja-JP" altLang="en-US" sz="1050" dirty="0">
                        <a:latin typeface="ＭＳ Ｐゴシック" pitchFamily="50" charset="-128"/>
                        <a:ea typeface="ＭＳ Ｐゴシック" pitchFamily="50" charset="-128"/>
                      </a:endParaRPr>
                    </a:p>
                  </a:txBody>
                  <a:tcPr marL="80486" marR="80486" marT="37148" marB="37148"/>
                </a:tc>
                <a:extLst>
                  <a:ext uri="{0D108BD9-81ED-4DB2-BD59-A6C34878D82A}">
                    <a16:rowId xmlns:a16="http://schemas.microsoft.com/office/drawing/2014/main" val="10009"/>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ＭＳ Ｐゴシック" pitchFamily="50" charset="-128"/>
                          <a:ea typeface="ＭＳ Ｐゴシック" pitchFamily="50" charset="-128"/>
                        </a:rPr>
                        <a:t>平成</a:t>
                      </a:r>
                      <a:r>
                        <a:rPr kumimoji="1" lang="en-US" altLang="ja-JP" sz="1050" dirty="0">
                          <a:latin typeface="ＭＳ Ｐゴシック" pitchFamily="50" charset="-128"/>
                          <a:ea typeface="ＭＳ Ｐゴシック" pitchFamily="50" charset="-128"/>
                        </a:rPr>
                        <a:t>30</a:t>
                      </a:r>
                      <a:r>
                        <a:rPr kumimoji="1" lang="ja-JP" altLang="en-US" sz="1050" dirty="0">
                          <a:latin typeface="ＭＳ Ｐゴシック" pitchFamily="50" charset="-128"/>
                          <a:ea typeface="ＭＳ Ｐゴシック" pitchFamily="50" charset="-128"/>
                        </a:rPr>
                        <a:t>年</a:t>
                      </a:r>
                    </a:p>
                  </a:txBody>
                  <a:tcPr marL="80486" marR="80486" marT="37148" marB="37148"/>
                </a:tc>
                <a:tc>
                  <a:txBody>
                    <a:bodyPr/>
                    <a:lstStyle/>
                    <a:p>
                      <a:r>
                        <a:rPr kumimoji="1" lang="en-US" altLang="ja-JP" sz="1050" dirty="0">
                          <a:solidFill>
                            <a:schemeClr val="tx1"/>
                          </a:solidFill>
                          <a:latin typeface="ＭＳ Ｐゴシック" pitchFamily="50" charset="-128"/>
                          <a:ea typeface="ＭＳ Ｐゴシック" pitchFamily="50" charset="-128"/>
                        </a:rPr>
                        <a:t>71,929</a:t>
                      </a:r>
                      <a:r>
                        <a:rPr kumimoji="1" lang="ja-JP" altLang="en-US" sz="1050" dirty="0">
                          <a:solidFill>
                            <a:schemeClr val="tx1"/>
                          </a:solidFill>
                          <a:latin typeface="ＭＳ Ｐゴシック" pitchFamily="50" charset="-128"/>
                          <a:ea typeface="ＭＳ Ｐゴシック" pitchFamily="50" charset="-128"/>
                        </a:rPr>
                        <a:t>　（実績）</a:t>
                      </a:r>
                      <a:endParaRPr kumimoji="1" lang="en-US" altLang="ja-JP" sz="1050" dirty="0">
                        <a:solidFill>
                          <a:schemeClr val="tx1"/>
                        </a:solidFill>
                        <a:latin typeface="ＭＳ Ｐゴシック" pitchFamily="50" charset="-128"/>
                        <a:ea typeface="ＭＳ Ｐゴシック" pitchFamily="50" charset="-128"/>
                      </a:endParaRPr>
                    </a:p>
                  </a:txBody>
                  <a:tcPr marL="80486" marR="80486" marT="37148" marB="37148"/>
                </a:tc>
                <a:tc>
                  <a:txBody>
                    <a:bodyPr/>
                    <a:lstStyle/>
                    <a:p>
                      <a:pPr algn="r"/>
                      <a:r>
                        <a:rPr kumimoji="1" lang="en-US" altLang="ja-JP" sz="1050" dirty="0">
                          <a:solidFill>
                            <a:schemeClr val="tx1"/>
                          </a:solidFill>
                          <a:latin typeface="ＭＳ Ｐゴシック" pitchFamily="50" charset="-128"/>
                          <a:ea typeface="ＭＳ Ｐゴシック" pitchFamily="50" charset="-128"/>
                        </a:rPr>
                        <a:t>48.6%</a:t>
                      </a:r>
                      <a:endParaRPr kumimoji="1" lang="ja-JP" altLang="en-US" sz="1050" dirty="0">
                        <a:solidFill>
                          <a:schemeClr val="tx1"/>
                        </a:solidFill>
                        <a:latin typeface="ＭＳ Ｐゴシック" pitchFamily="50" charset="-128"/>
                        <a:ea typeface="ＭＳ Ｐゴシック" pitchFamily="50" charset="-128"/>
                      </a:endParaRPr>
                    </a:p>
                  </a:txBody>
                  <a:tcPr marL="80486" marR="80486" marT="37148" marB="37148"/>
                </a:tc>
                <a:extLst>
                  <a:ext uri="{0D108BD9-81ED-4DB2-BD59-A6C34878D82A}">
                    <a16:rowId xmlns:a16="http://schemas.microsoft.com/office/drawing/2014/main" val="10010"/>
                  </a:ext>
                </a:extLst>
              </a:tr>
              <a:tr h="21676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ＭＳ Ｐゴシック" pitchFamily="50" charset="-128"/>
                          <a:ea typeface="ＭＳ Ｐゴシック" pitchFamily="50" charset="-128"/>
                        </a:rPr>
                        <a:t>平成</a:t>
                      </a:r>
                      <a:r>
                        <a:rPr kumimoji="1" lang="en-US" altLang="ja-JP" sz="1050" dirty="0">
                          <a:latin typeface="ＭＳ Ｐゴシック" pitchFamily="50" charset="-128"/>
                          <a:ea typeface="ＭＳ Ｐゴシック" pitchFamily="50" charset="-128"/>
                        </a:rPr>
                        <a:t>31</a:t>
                      </a:r>
                      <a:r>
                        <a:rPr kumimoji="1" lang="ja-JP" altLang="en-US" sz="1050" dirty="0">
                          <a:latin typeface="ＭＳ Ｐゴシック" pitchFamily="50" charset="-128"/>
                          <a:ea typeface="ＭＳ Ｐゴシック" pitchFamily="50" charset="-128"/>
                        </a:rPr>
                        <a:t>年</a:t>
                      </a:r>
                    </a:p>
                  </a:txBody>
                  <a:tcPr marL="80486" marR="80486" marT="37148" marB="3714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dirty="0">
                          <a:solidFill>
                            <a:schemeClr val="tx1"/>
                          </a:solidFill>
                          <a:latin typeface="ＭＳ Ｐゴシック" pitchFamily="50" charset="-128"/>
                          <a:ea typeface="ＭＳ Ｐゴシック" pitchFamily="50" charset="-128"/>
                        </a:rPr>
                        <a:t>69,913</a:t>
                      </a:r>
                      <a:r>
                        <a:rPr kumimoji="1" lang="ja-JP" altLang="en-US" sz="1050" dirty="0">
                          <a:solidFill>
                            <a:schemeClr val="tx1"/>
                          </a:solidFill>
                          <a:latin typeface="ＭＳ Ｐゴシック" pitchFamily="50" charset="-128"/>
                          <a:ea typeface="ＭＳ Ｐゴシック" pitchFamily="50" charset="-128"/>
                        </a:rPr>
                        <a:t>　</a:t>
                      </a:r>
                      <a:r>
                        <a:rPr kumimoji="1" lang="ja-JP" altLang="en-US" sz="1050" dirty="0">
                          <a:solidFill>
                            <a:schemeClr val="tx1"/>
                          </a:solidFill>
                          <a:latin typeface="ＭＳ Ｐゴシック" pitchFamily="50" charset="-128"/>
                          <a:ea typeface="+mn-ea"/>
                        </a:rPr>
                        <a:t>（実績）</a:t>
                      </a:r>
                      <a:endParaRPr kumimoji="1" lang="ja-JP" altLang="en-US" sz="1050" dirty="0">
                        <a:solidFill>
                          <a:schemeClr val="tx1"/>
                        </a:solidFill>
                        <a:latin typeface="ＭＳ Ｐゴシック" pitchFamily="50" charset="-128"/>
                        <a:ea typeface="ＭＳ Ｐゴシック" pitchFamily="50" charset="-128"/>
                      </a:endParaRPr>
                    </a:p>
                  </a:txBody>
                  <a:tcPr marL="80486" marR="80486" marT="37148" marB="37148"/>
                </a:tc>
                <a:tc>
                  <a:txBody>
                    <a:bodyPr/>
                    <a:lstStyle/>
                    <a:p>
                      <a:pPr algn="r"/>
                      <a:r>
                        <a:rPr kumimoji="1" lang="en-US" altLang="ja-JP" sz="1050" dirty="0">
                          <a:solidFill>
                            <a:schemeClr val="tx1"/>
                          </a:solidFill>
                          <a:latin typeface="ＭＳ Ｐゴシック" pitchFamily="50" charset="-128"/>
                          <a:ea typeface="ＭＳ Ｐゴシック" pitchFamily="50" charset="-128"/>
                        </a:rPr>
                        <a:t>47.3%</a:t>
                      </a:r>
                      <a:endParaRPr kumimoji="1" lang="ja-JP" altLang="en-US" sz="1050" dirty="0">
                        <a:solidFill>
                          <a:schemeClr val="tx1"/>
                        </a:solidFill>
                        <a:latin typeface="ＭＳ Ｐゴシック" pitchFamily="50" charset="-128"/>
                        <a:ea typeface="ＭＳ Ｐゴシック" pitchFamily="50" charset="-128"/>
                      </a:endParaRPr>
                    </a:p>
                  </a:txBody>
                  <a:tcPr marL="80486" marR="80486" marT="37148" marB="37148"/>
                </a:tc>
                <a:extLst>
                  <a:ext uri="{0D108BD9-81ED-4DB2-BD59-A6C34878D82A}">
                    <a16:rowId xmlns:a16="http://schemas.microsoft.com/office/drawing/2014/main" val="10011"/>
                  </a:ext>
                </a:extLst>
              </a:tr>
              <a:tr h="2457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ＭＳ Ｐゴシック" pitchFamily="50" charset="-128"/>
                          <a:ea typeface="ＭＳ Ｐゴシック" pitchFamily="50" charset="-128"/>
                        </a:rPr>
                        <a:t>令和２年</a:t>
                      </a:r>
                    </a:p>
                  </a:txBody>
                  <a:tcPr marL="80486" marR="80486" marT="37148" marB="37148"/>
                </a:tc>
                <a:tc>
                  <a:txBody>
                    <a:bodyPr/>
                    <a:lstStyle/>
                    <a:p>
                      <a:r>
                        <a:rPr kumimoji="1" lang="en-US" altLang="ja-JP" sz="1050" dirty="0">
                          <a:solidFill>
                            <a:schemeClr val="tx1"/>
                          </a:solidFill>
                          <a:latin typeface="ＭＳ Ｐゴシック" pitchFamily="50" charset="-128"/>
                          <a:ea typeface="ＭＳ Ｐゴシック" pitchFamily="50" charset="-128"/>
                        </a:rPr>
                        <a:t>68,590  </a:t>
                      </a:r>
                      <a:r>
                        <a:rPr kumimoji="1" lang="ja-JP" altLang="en-US" sz="1050" dirty="0">
                          <a:solidFill>
                            <a:schemeClr val="tx1"/>
                          </a:solidFill>
                          <a:latin typeface="ＭＳ Ｐゴシック" pitchFamily="50" charset="-128"/>
                          <a:ea typeface="ＭＳ Ｐゴシック" pitchFamily="50" charset="-128"/>
                        </a:rPr>
                        <a:t>（速報値）</a:t>
                      </a:r>
                    </a:p>
                  </a:txBody>
                  <a:tcPr marL="80486" marR="80486" marT="37148" marB="37148"/>
                </a:tc>
                <a:tc>
                  <a:txBody>
                    <a:bodyPr/>
                    <a:lstStyle/>
                    <a:p>
                      <a:pPr algn="r"/>
                      <a:r>
                        <a:rPr kumimoji="1" lang="en-US" altLang="ja-JP" sz="1050" dirty="0">
                          <a:solidFill>
                            <a:schemeClr val="tx1"/>
                          </a:solidFill>
                          <a:latin typeface="ＭＳ Ｐゴシック" pitchFamily="50" charset="-128"/>
                          <a:ea typeface="ＭＳ Ｐゴシック" pitchFamily="50" charset="-128"/>
                        </a:rPr>
                        <a:t>46.4%</a:t>
                      </a:r>
                      <a:endParaRPr kumimoji="1" lang="ja-JP" altLang="en-US" sz="1050" dirty="0">
                        <a:solidFill>
                          <a:schemeClr val="tx1"/>
                        </a:solidFill>
                        <a:latin typeface="ＭＳ Ｐゴシック" pitchFamily="50" charset="-128"/>
                        <a:ea typeface="ＭＳ Ｐゴシック" pitchFamily="50" charset="-128"/>
                      </a:endParaRPr>
                    </a:p>
                  </a:txBody>
                  <a:tcPr marL="80486" marR="80486" marT="37148" marB="37148"/>
                </a:tc>
                <a:extLst>
                  <a:ext uri="{0D108BD9-81ED-4DB2-BD59-A6C34878D82A}">
                    <a16:rowId xmlns:a16="http://schemas.microsoft.com/office/drawing/2014/main" val="10012"/>
                  </a:ext>
                </a:extLst>
              </a:tr>
              <a:tr h="20266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ＭＳ Ｐゴシック" pitchFamily="50" charset="-128"/>
                          <a:ea typeface="ＭＳ Ｐゴシック" pitchFamily="50" charset="-128"/>
                        </a:rPr>
                        <a:t>令和３年</a:t>
                      </a:r>
                    </a:p>
                  </a:txBody>
                  <a:tcPr marL="80486" marR="80486" marT="37148" marB="3714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dirty="0">
                          <a:solidFill>
                            <a:schemeClr val="tx1"/>
                          </a:solidFill>
                          <a:latin typeface="ＭＳ Ｐゴシック" pitchFamily="50" charset="-128"/>
                          <a:ea typeface="ＭＳ Ｐゴシック" pitchFamily="50" charset="-128"/>
                        </a:rPr>
                        <a:t>65,560</a:t>
                      </a:r>
                      <a:r>
                        <a:rPr kumimoji="1" lang="ja-JP" altLang="en-US" sz="1050" dirty="0">
                          <a:solidFill>
                            <a:schemeClr val="tx1"/>
                          </a:solidFill>
                          <a:latin typeface="ＭＳ Ｐゴシック" pitchFamily="50" charset="-128"/>
                          <a:ea typeface="ＭＳ Ｐゴシック" pitchFamily="50" charset="-128"/>
                        </a:rPr>
                        <a:t>　</a:t>
                      </a:r>
                      <a:r>
                        <a:rPr kumimoji="1" lang="ja-JP" altLang="en-US" sz="1050" dirty="0">
                          <a:solidFill>
                            <a:schemeClr val="tx1"/>
                          </a:solidFill>
                          <a:latin typeface="ＭＳ Ｐゴシック" pitchFamily="50" charset="-128"/>
                          <a:ea typeface="+mn-ea"/>
                        </a:rPr>
                        <a:t>（推計）</a:t>
                      </a:r>
                      <a:endParaRPr kumimoji="1" lang="ja-JP" altLang="en-US" sz="1050" dirty="0">
                        <a:solidFill>
                          <a:schemeClr val="tx1"/>
                        </a:solidFill>
                        <a:latin typeface="ＭＳ Ｐゴシック" pitchFamily="50" charset="-128"/>
                        <a:ea typeface="ＭＳ Ｐゴシック" pitchFamily="50" charset="-128"/>
                      </a:endParaRPr>
                    </a:p>
                  </a:txBody>
                  <a:tcPr marL="80486" marR="80486" marT="37148" marB="37148"/>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050" dirty="0">
                          <a:solidFill>
                            <a:schemeClr val="tx1"/>
                          </a:solidFill>
                          <a:latin typeface="ＭＳ Ｐゴシック" pitchFamily="50" charset="-128"/>
                          <a:ea typeface="ＭＳ Ｐゴシック" pitchFamily="50" charset="-128"/>
                        </a:rPr>
                        <a:t>44.3%</a:t>
                      </a:r>
                      <a:endParaRPr kumimoji="1" lang="ja-JP" altLang="en-US" sz="1050" dirty="0">
                        <a:solidFill>
                          <a:schemeClr val="tx1"/>
                        </a:solidFill>
                        <a:latin typeface="ＭＳ Ｐゴシック" pitchFamily="50" charset="-128"/>
                        <a:ea typeface="ＭＳ Ｐゴシック" pitchFamily="50" charset="-128"/>
                      </a:endParaRPr>
                    </a:p>
                  </a:txBody>
                  <a:tcPr marL="80486" marR="80486" marT="37148" marB="37148"/>
                </a:tc>
                <a:extLst>
                  <a:ext uri="{0D108BD9-81ED-4DB2-BD59-A6C34878D82A}">
                    <a16:rowId xmlns:a16="http://schemas.microsoft.com/office/drawing/2014/main" val="10013"/>
                  </a:ext>
                </a:extLst>
              </a:tr>
              <a:tr h="23161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ＭＳ Ｐゴシック" pitchFamily="50" charset="-128"/>
                          <a:ea typeface="ＭＳ Ｐゴシック" pitchFamily="50" charset="-128"/>
                        </a:rPr>
                        <a:t>令和４年</a:t>
                      </a:r>
                    </a:p>
                  </a:txBody>
                  <a:tcPr marL="80486" marR="80486" marT="37148" marB="37148"/>
                </a:tc>
                <a:tc>
                  <a:txBody>
                    <a:bodyPr/>
                    <a:lstStyle/>
                    <a:p>
                      <a:r>
                        <a:rPr kumimoji="1" lang="en-US" altLang="ja-JP" sz="1050" dirty="0">
                          <a:solidFill>
                            <a:schemeClr val="tx1"/>
                          </a:solidFill>
                          <a:latin typeface="ＭＳ Ｐゴシック" pitchFamily="50" charset="-128"/>
                          <a:ea typeface="ＭＳ Ｐゴシック" pitchFamily="50" charset="-128"/>
                        </a:rPr>
                        <a:t>67,130</a:t>
                      </a:r>
                      <a:r>
                        <a:rPr kumimoji="1" lang="ja-JP" altLang="en-US" sz="1050" dirty="0">
                          <a:solidFill>
                            <a:schemeClr val="tx1"/>
                          </a:solidFill>
                          <a:latin typeface="ＭＳ Ｐゴシック" pitchFamily="50" charset="-128"/>
                          <a:ea typeface="ＭＳ Ｐゴシック" pitchFamily="50" charset="-128"/>
                        </a:rPr>
                        <a:t>　</a:t>
                      </a:r>
                      <a:r>
                        <a:rPr kumimoji="1" lang="ja-JP" altLang="en-US" sz="1050" dirty="0">
                          <a:solidFill>
                            <a:schemeClr val="tx1"/>
                          </a:solidFill>
                          <a:latin typeface="ＭＳ Ｐゴシック" pitchFamily="50" charset="-128"/>
                          <a:ea typeface="+mn-ea"/>
                        </a:rPr>
                        <a:t>（推計）</a:t>
                      </a:r>
                    </a:p>
                  </a:txBody>
                  <a:tcPr marL="80486" marR="80486" marT="37148" marB="37148"/>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050" dirty="0">
                          <a:solidFill>
                            <a:schemeClr val="tx1"/>
                          </a:solidFill>
                          <a:latin typeface="ＭＳ Ｐゴシック" pitchFamily="50" charset="-128"/>
                          <a:ea typeface="ＭＳ Ｐゴシック" pitchFamily="50" charset="-128"/>
                        </a:rPr>
                        <a:t>45.4%</a:t>
                      </a:r>
                      <a:endParaRPr kumimoji="1" lang="ja-JP" altLang="en-US" sz="1050" dirty="0">
                        <a:solidFill>
                          <a:schemeClr val="tx1"/>
                        </a:solidFill>
                        <a:latin typeface="ＭＳ Ｐゴシック" pitchFamily="50" charset="-128"/>
                        <a:ea typeface="ＭＳ Ｐゴシック" pitchFamily="50" charset="-128"/>
                      </a:endParaRPr>
                    </a:p>
                  </a:txBody>
                  <a:tcPr marL="80486" marR="80486" marT="37148" marB="37148"/>
                </a:tc>
                <a:extLst>
                  <a:ext uri="{0D108BD9-81ED-4DB2-BD59-A6C34878D82A}">
                    <a16:rowId xmlns:a16="http://schemas.microsoft.com/office/drawing/2014/main" val="10014"/>
                  </a:ext>
                </a:extLst>
              </a:tr>
              <a:tr h="1885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ＭＳ Ｐゴシック" pitchFamily="50" charset="-128"/>
                          <a:ea typeface="ＭＳ Ｐゴシック" pitchFamily="50" charset="-128"/>
                        </a:rPr>
                        <a:t>令和５年</a:t>
                      </a:r>
                    </a:p>
                  </a:txBody>
                  <a:tcPr marL="80486" marR="80486" marT="37148" marB="3714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dirty="0">
                          <a:solidFill>
                            <a:schemeClr val="tx1"/>
                          </a:solidFill>
                          <a:latin typeface="ＭＳ Ｐゴシック" pitchFamily="50" charset="-128"/>
                          <a:ea typeface="ＭＳ Ｐゴシック" pitchFamily="50" charset="-128"/>
                        </a:rPr>
                        <a:t>66.980</a:t>
                      </a:r>
                      <a:r>
                        <a:rPr kumimoji="1" lang="ja-JP" altLang="en-US" sz="1050" dirty="0">
                          <a:solidFill>
                            <a:schemeClr val="tx1"/>
                          </a:solidFill>
                          <a:latin typeface="ＭＳ Ｐゴシック" pitchFamily="50" charset="-128"/>
                          <a:ea typeface="ＭＳ Ｐゴシック" pitchFamily="50" charset="-128"/>
                        </a:rPr>
                        <a:t>　</a:t>
                      </a:r>
                      <a:r>
                        <a:rPr kumimoji="1" lang="ja-JP" altLang="en-US" sz="1050" dirty="0">
                          <a:solidFill>
                            <a:schemeClr val="tx1"/>
                          </a:solidFill>
                          <a:latin typeface="ＭＳ Ｐゴシック" pitchFamily="50" charset="-128"/>
                          <a:ea typeface="+mn-ea"/>
                        </a:rPr>
                        <a:t>（推計）</a:t>
                      </a:r>
                      <a:endParaRPr kumimoji="1" lang="ja-JP" altLang="en-US" sz="1050" dirty="0">
                        <a:solidFill>
                          <a:schemeClr val="tx1"/>
                        </a:solidFill>
                        <a:latin typeface="ＭＳ Ｐゴシック" pitchFamily="50" charset="-128"/>
                        <a:ea typeface="ＭＳ Ｐゴシック" pitchFamily="50" charset="-128"/>
                      </a:endParaRPr>
                    </a:p>
                  </a:txBody>
                  <a:tcPr marL="80486" marR="80486" marT="37148" marB="37148"/>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050" dirty="0">
                          <a:solidFill>
                            <a:schemeClr val="tx1"/>
                          </a:solidFill>
                          <a:latin typeface="ＭＳ Ｐゴシック" pitchFamily="50" charset="-128"/>
                          <a:ea typeface="ＭＳ Ｐゴシック" pitchFamily="50" charset="-128"/>
                        </a:rPr>
                        <a:t>45.3%</a:t>
                      </a:r>
                      <a:endParaRPr kumimoji="1" lang="ja-JP" altLang="en-US" sz="1050" dirty="0">
                        <a:solidFill>
                          <a:schemeClr val="tx1"/>
                        </a:solidFill>
                        <a:latin typeface="ＭＳ Ｐゴシック" pitchFamily="50" charset="-128"/>
                        <a:ea typeface="ＭＳ Ｐゴシック" pitchFamily="50" charset="-128"/>
                      </a:endParaRPr>
                    </a:p>
                  </a:txBody>
                  <a:tcPr marL="80486" marR="80486" marT="37148" marB="37148"/>
                </a:tc>
                <a:extLst>
                  <a:ext uri="{0D108BD9-81ED-4DB2-BD59-A6C34878D82A}">
                    <a16:rowId xmlns:a16="http://schemas.microsoft.com/office/drawing/2014/main" val="10015"/>
                  </a:ext>
                </a:extLst>
              </a:tr>
              <a:tr h="14550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ＭＳ Ｐゴシック" pitchFamily="50" charset="-128"/>
                          <a:ea typeface="ＭＳ Ｐゴシック" pitchFamily="50" charset="-128"/>
                        </a:rPr>
                        <a:t>令和６年</a:t>
                      </a:r>
                    </a:p>
                  </a:txBody>
                  <a:tcPr marL="80486" marR="80486" marT="37148" marB="3714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dirty="0">
                          <a:solidFill>
                            <a:schemeClr val="tx1"/>
                          </a:solidFill>
                          <a:latin typeface="ＭＳ Ｐゴシック" pitchFamily="50" charset="-128"/>
                          <a:ea typeface="ＭＳ Ｐゴシック" pitchFamily="50" charset="-128"/>
                        </a:rPr>
                        <a:t>66,790</a:t>
                      </a:r>
                      <a:r>
                        <a:rPr kumimoji="1" lang="ja-JP" altLang="en-US" sz="1050" dirty="0">
                          <a:solidFill>
                            <a:schemeClr val="tx1"/>
                          </a:solidFill>
                          <a:latin typeface="ＭＳ Ｐゴシック" pitchFamily="50" charset="-128"/>
                          <a:ea typeface="ＭＳ Ｐゴシック" pitchFamily="50" charset="-128"/>
                        </a:rPr>
                        <a:t>　</a:t>
                      </a:r>
                      <a:r>
                        <a:rPr kumimoji="1" lang="ja-JP" altLang="en-US" sz="1050" dirty="0">
                          <a:solidFill>
                            <a:schemeClr val="tx1"/>
                          </a:solidFill>
                          <a:latin typeface="ＭＳ Ｐゴシック" pitchFamily="50" charset="-128"/>
                          <a:ea typeface="+mn-ea"/>
                        </a:rPr>
                        <a:t>（推計）</a:t>
                      </a:r>
                      <a:endParaRPr kumimoji="1" lang="ja-JP" altLang="en-US" sz="1050" dirty="0">
                        <a:solidFill>
                          <a:schemeClr val="tx1"/>
                        </a:solidFill>
                        <a:latin typeface="ＭＳ Ｐゴシック" pitchFamily="50" charset="-128"/>
                        <a:ea typeface="ＭＳ Ｐゴシック" pitchFamily="50" charset="-128"/>
                      </a:endParaRPr>
                    </a:p>
                  </a:txBody>
                  <a:tcPr marL="80486" marR="80486" marT="37148" marB="37148"/>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050" dirty="0">
                          <a:solidFill>
                            <a:schemeClr val="tx1"/>
                          </a:solidFill>
                          <a:latin typeface="ＭＳ Ｐゴシック" pitchFamily="50" charset="-128"/>
                          <a:ea typeface="ＭＳ Ｐゴシック" pitchFamily="50" charset="-128"/>
                        </a:rPr>
                        <a:t>45.2%</a:t>
                      </a:r>
                      <a:endParaRPr kumimoji="1" lang="ja-JP" altLang="en-US" sz="1050" dirty="0">
                        <a:solidFill>
                          <a:schemeClr val="tx1"/>
                        </a:solidFill>
                        <a:latin typeface="ＭＳ Ｐゴシック" pitchFamily="50" charset="-128"/>
                        <a:ea typeface="ＭＳ Ｐゴシック" pitchFamily="50" charset="-128"/>
                      </a:endParaRPr>
                    </a:p>
                  </a:txBody>
                  <a:tcPr marL="80486" marR="80486" marT="37148" marB="37148"/>
                </a:tc>
                <a:extLst>
                  <a:ext uri="{0D108BD9-81ED-4DB2-BD59-A6C34878D82A}">
                    <a16:rowId xmlns:a16="http://schemas.microsoft.com/office/drawing/2014/main" val="10016"/>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ＭＳ Ｐゴシック" pitchFamily="50" charset="-128"/>
                          <a:ea typeface="ＭＳ Ｐゴシック" pitchFamily="50" charset="-128"/>
                        </a:rPr>
                        <a:t>令和７年</a:t>
                      </a:r>
                    </a:p>
                  </a:txBody>
                  <a:tcPr marL="80486" marR="80486" marT="37148" marB="3714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dirty="0">
                          <a:solidFill>
                            <a:schemeClr val="tx1"/>
                          </a:solidFill>
                          <a:latin typeface="ＭＳ Ｐゴシック" pitchFamily="50" charset="-128"/>
                          <a:ea typeface="ＭＳ Ｐゴシック" pitchFamily="50" charset="-128"/>
                        </a:rPr>
                        <a:t>65.510</a:t>
                      </a:r>
                      <a:r>
                        <a:rPr kumimoji="1" lang="ja-JP" altLang="en-US" sz="1050" dirty="0">
                          <a:solidFill>
                            <a:schemeClr val="tx1"/>
                          </a:solidFill>
                          <a:latin typeface="ＭＳ Ｐゴシック" pitchFamily="50" charset="-128"/>
                          <a:ea typeface="ＭＳ Ｐゴシック" pitchFamily="50" charset="-128"/>
                        </a:rPr>
                        <a:t>　</a:t>
                      </a:r>
                      <a:r>
                        <a:rPr kumimoji="1" lang="ja-JP" altLang="en-US" sz="1050" dirty="0">
                          <a:solidFill>
                            <a:schemeClr val="tx1"/>
                          </a:solidFill>
                          <a:latin typeface="ＭＳ Ｐゴシック" pitchFamily="50" charset="-128"/>
                          <a:ea typeface="+mn-ea"/>
                        </a:rPr>
                        <a:t>（推計）</a:t>
                      </a:r>
                      <a:endParaRPr kumimoji="1" lang="ja-JP" altLang="en-US" sz="1050" dirty="0">
                        <a:solidFill>
                          <a:schemeClr val="tx1"/>
                        </a:solidFill>
                        <a:latin typeface="ＭＳ Ｐゴシック" pitchFamily="50" charset="-128"/>
                        <a:ea typeface="ＭＳ Ｐゴシック" pitchFamily="50" charset="-128"/>
                      </a:endParaRPr>
                    </a:p>
                  </a:txBody>
                  <a:tcPr marL="80486" marR="80486" marT="37148" marB="37148"/>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050" dirty="0">
                          <a:solidFill>
                            <a:schemeClr val="tx1"/>
                          </a:solidFill>
                          <a:latin typeface="ＭＳ Ｐゴシック" pitchFamily="50" charset="-128"/>
                          <a:ea typeface="ＭＳ Ｐゴシック" pitchFamily="50" charset="-128"/>
                        </a:rPr>
                        <a:t>44.3%</a:t>
                      </a:r>
                      <a:endParaRPr kumimoji="1" lang="ja-JP" altLang="en-US" sz="1050" dirty="0">
                        <a:solidFill>
                          <a:schemeClr val="tx1"/>
                        </a:solidFill>
                        <a:latin typeface="ＭＳ Ｐゴシック" pitchFamily="50" charset="-128"/>
                        <a:ea typeface="ＭＳ Ｐゴシック" pitchFamily="50" charset="-128"/>
                      </a:endParaRPr>
                    </a:p>
                  </a:txBody>
                  <a:tcPr marL="80486" marR="80486" marT="37148" marB="37148"/>
                </a:tc>
                <a:extLst>
                  <a:ext uri="{0D108BD9-81ED-4DB2-BD59-A6C34878D82A}">
                    <a16:rowId xmlns:a16="http://schemas.microsoft.com/office/drawing/2014/main" val="10017"/>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ＭＳ Ｐゴシック" pitchFamily="50" charset="-128"/>
                          <a:ea typeface="ＭＳ Ｐゴシック" pitchFamily="50" charset="-128"/>
                        </a:rPr>
                        <a:t>令和８年</a:t>
                      </a:r>
                    </a:p>
                  </a:txBody>
                  <a:tcPr marL="80486" marR="80486" marT="37148" marB="3714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dirty="0">
                          <a:solidFill>
                            <a:schemeClr val="tx1"/>
                          </a:solidFill>
                          <a:latin typeface="ＭＳ Ｐゴシック" pitchFamily="50" charset="-128"/>
                          <a:ea typeface="ＭＳ Ｐゴシック" pitchFamily="50" charset="-128"/>
                        </a:rPr>
                        <a:t>65,320</a:t>
                      </a:r>
                      <a:r>
                        <a:rPr kumimoji="1" lang="ja-JP" altLang="en-US" sz="1050" dirty="0">
                          <a:solidFill>
                            <a:schemeClr val="tx1"/>
                          </a:solidFill>
                          <a:latin typeface="ＭＳ Ｐゴシック" pitchFamily="50" charset="-128"/>
                          <a:ea typeface="ＭＳ Ｐゴシック" pitchFamily="50" charset="-128"/>
                        </a:rPr>
                        <a:t>　</a:t>
                      </a:r>
                      <a:r>
                        <a:rPr kumimoji="1" lang="ja-JP" altLang="en-US" sz="1050" dirty="0">
                          <a:solidFill>
                            <a:schemeClr val="tx1"/>
                          </a:solidFill>
                          <a:latin typeface="ＭＳ Ｐゴシック" pitchFamily="50" charset="-128"/>
                          <a:ea typeface="+mn-ea"/>
                        </a:rPr>
                        <a:t>（推計）</a:t>
                      </a:r>
                      <a:endParaRPr kumimoji="1" lang="ja-JP" altLang="en-US" sz="1050" dirty="0">
                        <a:solidFill>
                          <a:schemeClr val="tx1"/>
                        </a:solidFill>
                        <a:latin typeface="ＭＳ Ｐゴシック" pitchFamily="50" charset="-128"/>
                        <a:ea typeface="ＭＳ Ｐゴシック" pitchFamily="50" charset="-128"/>
                      </a:endParaRPr>
                    </a:p>
                  </a:txBody>
                  <a:tcPr marL="80486" marR="80486" marT="37148" marB="37148"/>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050" dirty="0">
                          <a:solidFill>
                            <a:schemeClr val="tx1"/>
                          </a:solidFill>
                          <a:latin typeface="ＭＳ Ｐゴシック" pitchFamily="50" charset="-128"/>
                          <a:ea typeface="ＭＳ Ｐゴシック" pitchFamily="50" charset="-128"/>
                        </a:rPr>
                        <a:t>44.2%</a:t>
                      </a:r>
                      <a:endParaRPr kumimoji="1" lang="ja-JP" altLang="en-US" sz="1050" dirty="0">
                        <a:solidFill>
                          <a:schemeClr val="tx1"/>
                        </a:solidFill>
                        <a:latin typeface="ＭＳ Ｐゴシック" pitchFamily="50" charset="-128"/>
                        <a:ea typeface="ＭＳ Ｐゴシック" pitchFamily="50" charset="-128"/>
                      </a:endParaRPr>
                    </a:p>
                  </a:txBody>
                  <a:tcPr marL="80486" marR="80486" marT="37148" marB="37148"/>
                </a:tc>
                <a:extLst>
                  <a:ext uri="{0D108BD9-81ED-4DB2-BD59-A6C34878D82A}">
                    <a16:rowId xmlns:a16="http://schemas.microsoft.com/office/drawing/2014/main" val="10018"/>
                  </a:ext>
                </a:extLst>
              </a:tr>
              <a:tr h="16035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ＭＳ Ｐゴシック" pitchFamily="50" charset="-128"/>
                          <a:ea typeface="ＭＳ Ｐゴシック" pitchFamily="50" charset="-128"/>
                        </a:rPr>
                        <a:t>令和９年</a:t>
                      </a:r>
                    </a:p>
                  </a:txBody>
                  <a:tcPr marL="80486" marR="80486" marT="37148" marB="3714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dirty="0">
                          <a:solidFill>
                            <a:schemeClr val="tx1"/>
                          </a:solidFill>
                          <a:latin typeface="ＭＳ Ｐゴシック" pitchFamily="50" charset="-128"/>
                          <a:ea typeface="ＭＳ Ｐゴシック" pitchFamily="50" charset="-128"/>
                        </a:rPr>
                        <a:t>64,160</a:t>
                      </a:r>
                      <a:r>
                        <a:rPr kumimoji="1" lang="ja-JP" altLang="en-US" sz="1050" dirty="0">
                          <a:solidFill>
                            <a:schemeClr val="tx1"/>
                          </a:solidFill>
                          <a:latin typeface="ＭＳ Ｐゴシック" pitchFamily="50" charset="-128"/>
                          <a:ea typeface="ＭＳ Ｐゴシック" pitchFamily="50" charset="-128"/>
                        </a:rPr>
                        <a:t>　</a:t>
                      </a:r>
                      <a:r>
                        <a:rPr kumimoji="1" lang="ja-JP" altLang="en-US" sz="1050" dirty="0">
                          <a:solidFill>
                            <a:schemeClr val="tx1"/>
                          </a:solidFill>
                          <a:latin typeface="ＭＳ Ｐゴシック" pitchFamily="50" charset="-128"/>
                          <a:ea typeface="+mn-ea"/>
                        </a:rPr>
                        <a:t>（推計）</a:t>
                      </a:r>
                      <a:endParaRPr kumimoji="1" lang="ja-JP" altLang="en-US" sz="1050" dirty="0">
                        <a:solidFill>
                          <a:schemeClr val="tx1"/>
                        </a:solidFill>
                        <a:latin typeface="ＭＳ Ｐゴシック" pitchFamily="50" charset="-128"/>
                        <a:ea typeface="ＭＳ Ｐゴシック" pitchFamily="50" charset="-128"/>
                      </a:endParaRPr>
                    </a:p>
                  </a:txBody>
                  <a:tcPr marL="80486" marR="80486" marT="37148" marB="37148"/>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050" dirty="0">
                          <a:solidFill>
                            <a:schemeClr val="tx1"/>
                          </a:solidFill>
                          <a:latin typeface="ＭＳ Ｐゴシック" pitchFamily="50" charset="-128"/>
                          <a:ea typeface="ＭＳ Ｐゴシック" pitchFamily="50" charset="-128"/>
                        </a:rPr>
                        <a:t>43.4%</a:t>
                      </a:r>
                      <a:endParaRPr kumimoji="1" lang="ja-JP" altLang="en-US" sz="1050" dirty="0">
                        <a:solidFill>
                          <a:schemeClr val="tx1"/>
                        </a:solidFill>
                        <a:latin typeface="ＭＳ Ｐゴシック" pitchFamily="50" charset="-128"/>
                        <a:ea typeface="ＭＳ Ｐゴシック" pitchFamily="50" charset="-128"/>
                      </a:endParaRPr>
                    </a:p>
                  </a:txBody>
                  <a:tcPr marL="80486" marR="80486" marT="37148" marB="37148"/>
                </a:tc>
                <a:extLst>
                  <a:ext uri="{0D108BD9-81ED-4DB2-BD59-A6C34878D82A}">
                    <a16:rowId xmlns:a16="http://schemas.microsoft.com/office/drawing/2014/main" val="10019"/>
                  </a:ext>
                </a:extLst>
              </a:tr>
              <a:tr h="2613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ＭＳ Ｐゴシック" pitchFamily="50" charset="-128"/>
                          <a:ea typeface="ＭＳ Ｐゴシック" pitchFamily="50" charset="-128"/>
                        </a:rPr>
                        <a:t>令和</a:t>
                      </a:r>
                      <a:r>
                        <a:rPr kumimoji="1" lang="en-US" altLang="ja-JP" sz="1050" dirty="0">
                          <a:latin typeface="ＭＳ Ｐゴシック" pitchFamily="50" charset="-128"/>
                          <a:ea typeface="ＭＳ Ｐゴシック" pitchFamily="50" charset="-128"/>
                        </a:rPr>
                        <a:t>10</a:t>
                      </a:r>
                      <a:r>
                        <a:rPr kumimoji="1" lang="ja-JP" altLang="en-US" sz="1050" dirty="0">
                          <a:latin typeface="ＭＳ Ｐゴシック" pitchFamily="50" charset="-128"/>
                          <a:ea typeface="ＭＳ Ｐゴシック" pitchFamily="50" charset="-128"/>
                        </a:rPr>
                        <a:t>年</a:t>
                      </a:r>
                    </a:p>
                  </a:txBody>
                  <a:tcPr marL="80486" marR="80486" marT="37148" marB="3714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dirty="0">
                          <a:solidFill>
                            <a:schemeClr val="tx1"/>
                          </a:solidFill>
                          <a:latin typeface="ＭＳ Ｐゴシック" pitchFamily="50" charset="-128"/>
                          <a:ea typeface="ＭＳ Ｐゴシック" pitchFamily="50" charset="-128"/>
                        </a:rPr>
                        <a:t>63,140</a:t>
                      </a:r>
                      <a:r>
                        <a:rPr kumimoji="1" lang="ja-JP" altLang="en-US" sz="1050" dirty="0">
                          <a:solidFill>
                            <a:schemeClr val="tx1"/>
                          </a:solidFill>
                          <a:latin typeface="ＭＳ Ｐゴシック" pitchFamily="50" charset="-128"/>
                          <a:ea typeface="ＭＳ Ｐゴシック" pitchFamily="50" charset="-128"/>
                        </a:rPr>
                        <a:t>　</a:t>
                      </a:r>
                      <a:r>
                        <a:rPr kumimoji="1" lang="ja-JP" altLang="en-US" sz="1050" dirty="0">
                          <a:solidFill>
                            <a:schemeClr val="tx1"/>
                          </a:solidFill>
                          <a:latin typeface="ＭＳ Ｐゴシック" pitchFamily="50" charset="-128"/>
                          <a:ea typeface="+mn-ea"/>
                        </a:rPr>
                        <a:t>（推計）</a:t>
                      </a:r>
                      <a:endParaRPr kumimoji="1" lang="ja-JP" altLang="en-US" sz="1050" dirty="0">
                        <a:solidFill>
                          <a:schemeClr val="tx1"/>
                        </a:solidFill>
                        <a:latin typeface="ＭＳ Ｐゴシック" pitchFamily="50" charset="-128"/>
                        <a:ea typeface="ＭＳ Ｐゴシック" pitchFamily="50" charset="-128"/>
                      </a:endParaRPr>
                    </a:p>
                  </a:txBody>
                  <a:tcPr marL="80486" marR="80486" marT="37148" marB="37148"/>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050" dirty="0">
                          <a:solidFill>
                            <a:schemeClr val="tx1"/>
                          </a:solidFill>
                          <a:latin typeface="ＭＳ Ｐゴシック" pitchFamily="50" charset="-128"/>
                          <a:ea typeface="ＭＳ Ｐゴシック" pitchFamily="50" charset="-128"/>
                        </a:rPr>
                        <a:t>42.7%</a:t>
                      </a:r>
                      <a:endParaRPr kumimoji="1" lang="ja-JP" altLang="en-US" sz="1050" dirty="0">
                        <a:solidFill>
                          <a:schemeClr val="tx1"/>
                        </a:solidFill>
                        <a:latin typeface="ＭＳ Ｐゴシック" pitchFamily="50" charset="-128"/>
                        <a:ea typeface="ＭＳ Ｐゴシック" pitchFamily="50" charset="-128"/>
                      </a:endParaRPr>
                    </a:p>
                  </a:txBody>
                  <a:tcPr marL="80486" marR="80486" marT="37148" marB="37148"/>
                </a:tc>
                <a:extLst>
                  <a:ext uri="{0D108BD9-81ED-4DB2-BD59-A6C34878D82A}">
                    <a16:rowId xmlns:a16="http://schemas.microsoft.com/office/drawing/2014/main" val="10020"/>
                  </a:ext>
                </a:extLst>
              </a:tr>
              <a:tr h="2160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ＭＳ Ｐゴシック" pitchFamily="50" charset="-128"/>
                          <a:ea typeface="ＭＳ Ｐゴシック" pitchFamily="50" charset="-128"/>
                        </a:rPr>
                        <a:t>令和</a:t>
                      </a:r>
                      <a:r>
                        <a:rPr kumimoji="1" lang="en-US" altLang="ja-JP" sz="1050" dirty="0">
                          <a:latin typeface="ＭＳ Ｐゴシック" pitchFamily="50" charset="-128"/>
                          <a:ea typeface="ＭＳ Ｐゴシック" pitchFamily="50" charset="-128"/>
                        </a:rPr>
                        <a:t>11</a:t>
                      </a:r>
                      <a:r>
                        <a:rPr kumimoji="1" lang="ja-JP" altLang="en-US" sz="1050" dirty="0">
                          <a:latin typeface="ＭＳ Ｐゴシック" pitchFamily="50" charset="-128"/>
                          <a:ea typeface="ＭＳ Ｐゴシック" pitchFamily="50" charset="-128"/>
                        </a:rPr>
                        <a:t>年</a:t>
                      </a:r>
                    </a:p>
                  </a:txBody>
                  <a:tcPr marL="80486" marR="80486" marT="37148" marB="3714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dirty="0">
                          <a:solidFill>
                            <a:schemeClr val="tx1"/>
                          </a:solidFill>
                          <a:latin typeface="ＭＳ Ｐゴシック" pitchFamily="50" charset="-128"/>
                          <a:ea typeface="ＭＳ Ｐゴシック" pitchFamily="50" charset="-128"/>
                        </a:rPr>
                        <a:t>61,760</a:t>
                      </a:r>
                      <a:r>
                        <a:rPr kumimoji="1" lang="ja-JP" altLang="en-US" sz="1050" dirty="0">
                          <a:solidFill>
                            <a:schemeClr val="tx1"/>
                          </a:solidFill>
                          <a:latin typeface="ＭＳ Ｐゴシック" pitchFamily="50" charset="-128"/>
                          <a:ea typeface="ＭＳ Ｐゴシック" pitchFamily="50" charset="-128"/>
                        </a:rPr>
                        <a:t>　</a:t>
                      </a:r>
                      <a:r>
                        <a:rPr kumimoji="1" lang="ja-JP" altLang="en-US" sz="1050" dirty="0">
                          <a:solidFill>
                            <a:schemeClr val="tx1"/>
                          </a:solidFill>
                          <a:latin typeface="ＭＳ Ｐゴシック" pitchFamily="50" charset="-128"/>
                          <a:ea typeface="+mn-ea"/>
                        </a:rPr>
                        <a:t>（推計）</a:t>
                      </a:r>
                      <a:endParaRPr kumimoji="1" lang="ja-JP" altLang="en-US" sz="1050" dirty="0">
                        <a:solidFill>
                          <a:schemeClr val="tx1"/>
                        </a:solidFill>
                        <a:latin typeface="ＭＳ Ｐゴシック" pitchFamily="50" charset="-128"/>
                        <a:ea typeface="ＭＳ Ｐゴシック" pitchFamily="50" charset="-128"/>
                      </a:endParaRPr>
                    </a:p>
                  </a:txBody>
                  <a:tcPr marL="80486" marR="80486" marT="37148" marB="37148"/>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050" dirty="0">
                          <a:solidFill>
                            <a:schemeClr val="tx1"/>
                          </a:solidFill>
                          <a:latin typeface="ＭＳ Ｐゴシック" pitchFamily="50" charset="-128"/>
                          <a:ea typeface="ＭＳ Ｐゴシック" pitchFamily="50" charset="-128"/>
                        </a:rPr>
                        <a:t>41.8%</a:t>
                      </a:r>
                      <a:endParaRPr kumimoji="1" lang="ja-JP" altLang="en-US" sz="1050" dirty="0">
                        <a:solidFill>
                          <a:schemeClr val="tx1"/>
                        </a:solidFill>
                        <a:latin typeface="ＭＳ Ｐゴシック" pitchFamily="50" charset="-128"/>
                        <a:ea typeface="ＭＳ Ｐゴシック" pitchFamily="50" charset="-128"/>
                      </a:endParaRPr>
                    </a:p>
                  </a:txBody>
                  <a:tcPr marL="80486" marR="80486" marT="37148" marB="37148"/>
                </a:tc>
                <a:extLst>
                  <a:ext uri="{0D108BD9-81ED-4DB2-BD59-A6C34878D82A}">
                    <a16:rowId xmlns:a16="http://schemas.microsoft.com/office/drawing/2014/main" val="10021"/>
                  </a:ext>
                </a:extLst>
              </a:tr>
            </a:tbl>
          </a:graphicData>
        </a:graphic>
      </p:graphicFrame>
      <p:sp>
        <p:nvSpPr>
          <p:cNvPr id="22" name="テキスト ボックス 10"/>
          <p:cNvSpPr txBox="1"/>
          <p:nvPr/>
        </p:nvSpPr>
        <p:spPr>
          <a:xfrm>
            <a:off x="6241957" y="6119340"/>
            <a:ext cx="817283" cy="461665"/>
          </a:xfrm>
          <a:prstGeom prst="rect">
            <a:avLst/>
          </a:prstGeom>
          <a:noFill/>
        </p:spPr>
        <p:txBody>
          <a:bodyPr vert="horz"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（年度</a:t>
            </a:r>
            <a:endPar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選抜）</a:t>
            </a:r>
          </a:p>
        </p:txBody>
      </p:sp>
      <p:sp>
        <p:nvSpPr>
          <p:cNvPr id="20" name="テキスト ボックス 19"/>
          <p:cNvSpPr txBox="1"/>
          <p:nvPr/>
        </p:nvSpPr>
        <p:spPr>
          <a:xfrm>
            <a:off x="6749795" y="6608385"/>
            <a:ext cx="2663501"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大阪府教育庁調べ</a:t>
            </a:r>
          </a:p>
        </p:txBody>
      </p:sp>
    </p:spTree>
    <p:extLst>
      <p:ext uri="{BB962C8B-B14F-4D97-AF65-F5344CB8AC3E}">
        <p14:creationId xmlns:p14="http://schemas.microsoft.com/office/powerpoint/2010/main" val="38494706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906246" y="1840097"/>
            <a:ext cx="3722494"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公立高校入学者選抜における競争倍率の推移</a:t>
            </a:r>
            <a:endPar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graphicFrame>
        <p:nvGraphicFramePr>
          <p:cNvPr id="4" name="グラフ 3"/>
          <p:cNvGraphicFramePr/>
          <p:nvPr>
            <p:extLst/>
          </p:nvPr>
        </p:nvGraphicFramePr>
        <p:xfrm>
          <a:off x="272482" y="2098901"/>
          <a:ext cx="5931251" cy="4563207"/>
        </p:xfrm>
        <a:graphic>
          <a:graphicData uri="http://schemas.openxmlformats.org/drawingml/2006/chart">
            <c:chart xmlns:c="http://schemas.openxmlformats.org/drawingml/2006/chart" xmlns:r="http://schemas.openxmlformats.org/officeDocument/2006/relationships" r:id="rId2"/>
          </a:graphicData>
        </a:graphic>
      </p:graphicFrame>
      <p:sp>
        <p:nvSpPr>
          <p:cNvPr id="5" name="額縁 4"/>
          <p:cNvSpPr/>
          <p:nvPr/>
        </p:nvSpPr>
        <p:spPr>
          <a:xfrm>
            <a:off x="495300" y="188640"/>
            <a:ext cx="8915400" cy="580420"/>
          </a:xfrm>
          <a:prstGeom prst="bevel">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公立高校の入学者選抜の状況①（大阪府）</a:t>
            </a:r>
          </a:p>
        </p:txBody>
      </p:sp>
      <p:sp>
        <p:nvSpPr>
          <p:cNvPr id="3" name="スライド番号プレースホルダー 2"/>
          <p:cNvSpPr>
            <a:spLocks noGrp="1"/>
          </p:cNvSpPr>
          <p:nvPr>
            <p:ph type="sldNum" sz="quarter" idx="12"/>
          </p:nvPr>
        </p:nvSpPr>
        <p:spPr>
          <a:xfrm>
            <a:off x="7594600" y="6492880"/>
            <a:ext cx="2311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1F0867-EFB9-42FF-BF2D-7B625E83DED1}"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1" lang="ja-JP" altLang="en-US" sz="12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9" name="テキスト ボックス 10"/>
          <p:cNvSpPr txBox="1"/>
          <p:nvPr/>
        </p:nvSpPr>
        <p:spPr>
          <a:xfrm>
            <a:off x="6203733" y="6577838"/>
            <a:ext cx="1092121" cy="276999"/>
          </a:xfrm>
          <a:prstGeom prst="rect">
            <a:avLst/>
          </a:prstGeom>
          <a:noFill/>
        </p:spPr>
        <p:txBody>
          <a:bodyPr vert="horz"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（年度選抜）</a:t>
            </a:r>
          </a:p>
        </p:txBody>
      </p:sp>
      <p:sp>
        <p:nvSpPr>
          <p:cNvPr id="10" name="テキスト ボックス 10"/>
          <p:cNvSpPr txBox="1"/>
          <p:nvPr/>
        </p:nvSpPr>
        <p:spPr>
          <a:xfrm>
            <a:off x="662819" y="1960404"/>
            <a:ext cx="758434" cy="276999"/>
          </a:xfrm>
          <a:prstGeom prst="rect">
            <a:avLst/>
          </a:prstGeom>
          <a:noFill/>
        </p:spPr>
        <p:txBody>
          <a:bodyPr vert="horz"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（倍）</a:t>
            </a:r>
          </a:p>
        </p:txBody>
      </p:sp>
      <p:sp>
        <p:nvSpPr>
          <p:cNvPr id="11" name="テキスト ボックス 10"/>
          <p:cNvSpPr txBox="1"/>
          <p:nvPr/>
        </p:nvSpPr>
        <p:spPr>
          <a:xfrm>
            <a:off x="662814" y="929630"/>
            <a:ext cx="8575302" cy="830997"/>
          </a:xfrm>
          <a:prstGeom prst="rect">
            <a:avLst/>
          </a:prstGeom>
          <a:noFill/>
          <a:ln>
            <a:solidFill>
              <a:schemeClr val="accent1"/>
            </a:solidFill>
          </a:ln>
        </p:spPr>
        <p:txBody>
          <a:bodyPr wrap="square" rtlCol="0">
            <a:spAutoFit/>
          </a:bodyPr>
          <a:lstStyle/>
          <a:p>
            <a:pPr marL="180975" marR="0" lvl="0" indent="-180975" algn="l" defTabSz="914400" rtl="0" eaLnBrk="1" fontAlgn="auto" latinLnBrk="0" hangingPunct="1">
              <a:lnSpc>
                <a:spcPct val="100000"/>
              </a:lnSpc>
              <a:spcBef>
                <a:spcPts val="0"/>
              </a:spcBef>
              <a:spcAft>
                <a:spcPts val="0"/>
              </a:spcAft>
              <a:buClrTx/>
              <a:buSzTx/>
              <a:buFont typeface="Wingdings" pitchFamily="2" charset="2"/>
              <a:buChar char="Ø"/>
              <a:tabLst/>
              <a:defRPr/>
            </a:pP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平成</a:t>
            </a:r>
            <a:r>
              <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23</a:t>
            </a: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年度選抜は、私立高校の授業料無償化拡大等の影響により公私間の流動化が起こり、新たに設置された文理学科を含む前期選抜以外は大きく倍率を下げた。</a:t>
            </a:r>
            <a:endPar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180975" marR="0" lvl="0" indent="-180975" algn="l" defTabSz="914400" rtl="0" eaLnBrk="1" fontAlgn="auto" latinLnBrk="0" hangingPunct="1">
              <a:lnSpc>
                <a:spcPct val="100000"/>
              </a:lnSpc>
              <a:spcBef>
                <a:spcPts val="0"/>
              </a:spcBef>
              <a:spcAft>
                <a:spcPts val="0"/>
              </a:spcAft>
              <a:buClrTx/>
              <a:buSzTx/>
              <a:buFont typeface="Wingdings" pitchFamily="2" charset="2"/>
              <a:buChar char="Ø"/>
              <a:tabLst/>
              <a:defRPr/>
            </a:pP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平成</a:t>
            </a:r>
            <a:r>
              <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25</a:t>
            </a: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年度選抜は、選抜日程の前倒しや前期実施校の拡大により、倍率は上がった。</a:t>
            </a:r>
          </a:p>
        </p:txBody>
      </p:sp>
      <p:graphicFrame>
        <p:nvGraphicFramePr>
          <p:cNvPr id="15" name="グラフ 14"/>
          <p:cNvGraphicFramePr/>
          <p:nvPr>
            <p:extLst/>
          </p:nvPr>
        </p:nvGraphicFramePr>
        <p:xfrm>
          <a:off x="5673080" y="2150365"/>
          <a:ext cx="3920757" cy="4542675"/>
        </p:xfrm>
        <a:graphic>
          <a:graphicData uri="http://schemas.openxmlformats.org/drawingml/2006/chart">
            <c:chart xmlns:c="http://schemas.openxmlformats.org/drawingml/2006/chart" xmlns:r="http://schemas.openxmlformats.org/officeDocument/2006/relationships" r:id="rId3"/>
          </a:graphicData>
        </a:graphic>
      </p:graphicFrame>
      <p:sp>
        <p:nvSpPr>
          <p:cNvPr id="12" name="テキスト ボックス 11"/>
          <p:cNvSpPr txBox="1"/>
          <p:nvPr/>
        </p:nvSpPr>
        <p:spPr>
          <a:xfrm>
            <a:off x="8396587" y="4285464"/>
            <a:ext cx="1014113" cy="830997"/>
          </a:xfrm>
          <a:prstGeom prst="rect">
            <a:avLst/>
          </a:prstGeom>
          <a:solidFill>
            <a:srgbClr val="FFFF00"/>
          </a:solidFill>
          <a:ln cmpd="dbl">
            <a:solidFill>
              <a:schemeClr val="tx1"/>
            </a:solidFill>
            <a:prstDash val="sysDash"/>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Ｈ</a:t>
            </a: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28</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年度選抜より</a:t>
            </a:r>
            <a:endPar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入試制度が改定</a:t>
            </a:r>
            <a:endPar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3" name="テキスト ボックス 12"/>
          <p:cNvSpPr txBox="1"/>
          <p:nvPr/>
        </p:nvSpPr>
        <p:spPr>
          <a:xfrm>
            <a:off x="6749795" y="6515974"/>
            <a:ext cx="2663501"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大阪府教育庁調べ</a:t>
            </a:r>
          </a:p>
        </p:txBody>
      </p:sp>
    </p:spTree>
    <p:extLst>
      <p:ext uri="{BB962C8B-B14F-4D97-AF65-F5344CB8AC3E}">
        <p14:creationId xmlns:p14="http://schemas.microsoft.com/office/powerpoint/2010/main" val="34682888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グラフ 2"/>
          <p:cNvGraphicFramePr/>
          <p:nvPr>
            <p:extLst/>
          </p:nvPr>
        </p:nvGraphicFramePr>
        <p:xfrm>
          <a:off x="194473" y="2072125"/>
          <a:ext cx="9517057" cy="4176464"/>
        </p:xfrm>
        <a:graphic>
          <a:graphicData uri="http://schemas.openxmlformats.org/drawingml/2006/chart">
            <c:chart xmlns:c="http://schemas.openxmlformats.org/drawingml/2006/chart" xmlns:r="http://schemas.openxmlformats.org/officeDocument/2006/relationships" r:id="rId2"/>
          </a:graphicData>
        </a:graphic>
      </p:graphicFrame>
      <p:sp>
        <p:nvSpPr>
          <p:cNvPr id="5" name="正方形/長方形 4"/>
          <p:cNvSpPr/>
          <p:nvPr/>
        </p:nvSpPr>
        <p:spPr>
          <a:xfrm>
            <a:off x="2908000" y="1643480"/>
            <a:ext cx="3775393"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府内公立高校（昼間の学校）の志願割れの状況</a:t>
            </a:r>
            <a:endPar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7" name="テキスト ボックス 6"/>
          <p:cNvSpPr txBox="1"/>
          <p:nvPr/>
        </p:nvSpPr>
        <p:spPr>
          <a:xfrm>
            <a:off x="8385381" y="1923584"/>
            <a:ext cx="1248139"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（未満数：人）</a:t>
            </a:r>
          </a:p>
        </p:txBody>
      </p:sp>
      <p:sp>
        <p:nvSpPr>
          <p:cNvPr id="2" name="テキスト ボックス 1"/>
          <p:cNvSpPr txBox="1"/>
          <p:nvPr/>
        </p:nvSpPr>
        <p:spPr>
          <a:xfrm>
            <a:off x="584517" y="6152095"/>
            <a:ext cx="3354373"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a:t>
            </a:r>
            <a:r>
              <a:rPr kumimoji="1" lang="ja-JP" altLang="en-US"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校数・未満数とも二次選抜終了時点のデータ</a:t>
            </a:r>
          </a:p>
        </p:txBody>
      </p:sp>
      <p:sp>
        <p:nvSpPr>
          <p:cNvPr id="8" name="額縁 7"/>
          <p:cNvSpPr/>
          <p:nvPr/>
        </p:nvSpPr>
        <p:spPr>
          <a:xfrm>
            <a:off x="495300" y="188640"/>
            <a:ext cx="8915400" cy="580420"/>
          </a:xfrm>
          <a:prstGeom prst="bevel">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公立高校の入学者選抜の状況②（大阪府）</a:t>
            </a:r>
          </a:p>
        </p:txBody>
      </p:sp>
      <p:sp>
        <p:nvSpPr>
          <p:cNvPr id="12" name="テキスト ボックス 10"/>
          <p:cNvSpPr txBox="1"/>
          <p:nvPr/>
        </p:nvSpPr>
        <p:spPr>
          <a:xfrm>
            <a:off x="8847908" y="5794583"/>
            <a:ext cx="1058097" cy="276999"/>
          </a:xfrm>
          <a:prstGeom prst="rect">
            <a:avLst/>
          </a:prstGeom>
          <a:noFill/>
        </p:spPr>
        <p:txBody>
          <a:bodyPr vert="horz"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（年度選抜）</a:t>
            </a:r>
          </a:p>
        </p:txBody>
      </p:sp>
      <p:sp>
        <p:nvSpPr>
          <p:cNvPr id="13" name="スライド番号プレースホルダー 2"/>
          <p:cNvSpPr>
            <a:spLocks noGrp="1"/>
          </p:cNvSpPr>
          <p:nvPr>
            <p:ph type="sldNum" sz="quarter" idx="12"/>
          </p:nvPr>
        </p:nvSpPr>
        <p:spPr>
          <a:xfrm>
            <a:off x="7594600" y="6492880"/>
            <a:ext cx="2311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1F0867-EFB9-42FF-BF2D-7B625E83DED1}"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1" lang="ja-JP" altLang="en-US" sz="12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14" name="テキスト ボックス 13"/>
          <p:cNvSpPr txBox="1"/>
          <p:nvPr/>
        </p:nvSpPr>
        <p:spPr>
          <a:xfrm>
            <a:off x="1052568" y="903333"/>
            <a:ext cx="7800867" cy="338554"/>
          </a:xfrm>
          <a:prstGeom prst="rect">
            <a:avLst/>
          </a:prstGeom>
          <a:noFill/>
          <a:ln>
            <a:solidFill>
              <a:schemeClr val="accent1"/>
            </a:solidFill>
          </a:ln>
        </p:spPr>
        <p:txBody>
          <a:bodyPr wrap="square" rtlCol="0">
            <a:spAutoFit/>
          </a:bodyPr>
          <a:lstStyle/>
          <a:p>
            <a:pPr marL="180975" marR="0" lvl="0" indent="-180975" algn="l" defTabSz="914400" rtl="0" eaLnBrk="1" fontAlgn="auto" latinLnBrk="0" hangingPunct="1">
              <a:lnSpc>
                <a:spcPct val="100000"/>
              </a:lnSpc>
              <a:spcBef>
                <a:spcPts val="0"/>
              </a:spcBef>
              <a:spcAft>
                <a:spcPts val="0"/>
              </a:spcAft>
              <a:buClrTx/>
              <a:buSzTx/>
              <a:buFont typeface="Wingdings" pitchFamily="2" charset="2"/>
              <a:buChar char="Ø"/>
              <a:tabLst/>
              <a:defRPr/>
            </a:pPr>
            <a:r>
              <a:rPr kumimoji="1" lang="ja-JP" altLang="en-US" sz="1600" b="0"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rPr>
              <a:t>　</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志願倍率が大きく下がった</a:t>
            </a:r>
            <a:r>
              <a:rPr kumimoji="1" lang="ja-JP" altLang="en-US" sz="1600" b="0"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rPr>
              <a:t>平成</a:t>
            </a:r>
            <a:r>
              <a:rPr kumimoji="1" lang="en-US" altLang="ja-JP" sz="1600" b="0"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rPr>
              <a:t>23</a:t>
            </a:r>
            <a:r>
              <a:rPr kumimoji="1" lang="ja-JP" altLang="en-US" sz="1600" b="0"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rPr>
              <a:t>年度選抜は、大幅な定員割れが発生。</a:t>
            </a:r>
          </a:p>
        </p:txBody>
      </p:sp>
      <p:sp>
        <p:nvSpPr>
          <p:cNvPr id="15" name="テキスト ボックス 14"/>
          <p:cNvSpPr txBox="1"/>
          <p:nvPr/>
        </p:nvSpPr>
        <p:spPr>
          <a:xfrm>
            <a:off x="495300" y="1911453"/>
            <a:ext cx="713284"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（校数）</a:t>
            </a:r>
          </a:p>
        </p:txBody>
      </p:sp>
      <p:sp>
        <p:nvSpPr>
          <p:cNvPr id="16" name="テキスト ボックス 15"/>
          <p:cNvSpPr txBox="1"/>
          <p:nvPr/>
        </p:nvSpPr>
        <p:spPr>
          <a:xfrm>
            <a:off x="6808588" y="6282903"/>
            <a:ext cx="2663501"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大阪府教育庁調べ</a:t>
            </a:r>
          </a:p>
        </p:txBody>
      </p:sp>
    </p:spTree>
    <p:extLst>
      <p:ext uri="{BB962C8B-B14F-4D97-AF65-F5344CB8AC3E}">
        <p14:creationId xmlns:p14="http://schemas.microsoft.com/office/powerpoint/2010/main" val="10463209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287450" y="1969676"/>
            <a:ext cx="426987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昼間の高等学校における</a:t>
            </a:r>
            <a:endParaRPr kumimoji="1" lang="en-US" altLang="ja-JP" sz="14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公立中学校卒業者の公私の受入実績比率の推移</a:t>
            </a:r>
          </a:p>
        </p:txBody>
      </p:sp>
      <p:sp>
        <p:nvSpPr>
          <p:cNvPr id="7" name="額縁 6"/>
          <p:cNvSpPr/>
          <p:nvPr/>
        </p:nvSpPr>
        <p:spPr>
          <a:xfrm>
            <a:off x="479948" y="112276"/>
            <a:ext cx="8915400" cy="580420"/>
          </a:xfrm>
          <a:prstGeom prst="bevel">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高等学校生徒の公私比率の推移（大阪府）</a:t>
            </a:r>
          </a:p>
        </p:txBody>
      </p:sp>
      <p:sp>
        <p:nvSpPr>
          <p:cNvPr id="2" name="スライド番号プレースホルダー 1"/>
          <p:cNvSpPr>
            <a:spLocks noGrp="1"/>
          </p:cNvSpPr>
          <p:nvPr>
            <p:ph type="sldNum" sz="quarter" idx="12"/>
          </p:nvPr>
        </p:nvSpPr>
        <p:spPr>
          <a:xfrm>
            <a:off x="7594600" y="6525659"/>
            <a:ext cx="2311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1F0867-EFB9-42FF-BF2D-7B625E83DED1}"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1" lang="ja-JP" altLang="en-US" sz="12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graphicFrame>
        <p:nvGraphicFramePr>
          <p:cNvPr id="3" name="グラフ 2"/>
          <p:cNvGraphicFramePr/>
          <p:nvPr>
            <p:extLst/>
          </p:nvPr>
        </p:nvGraphicFramePr>
        <p:xfrm>
          <a:off x="158986" y="2316146"/>
          <a:ext cx="4758286" cy="44042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グラフ 7"/>
          <p:cNvGraphicFramePr/>
          <p:nvPr>
            <p:extLst/>
          </p:nvPr>
        </p:nvGraphicFramePr>
        <p:xfrm>
          <a:off x="4590510" y="2344570"/>
          <a:ext cx="5187026" cy="4393797"/>
        </p:xfrm>
        <a:graphic>
          <a:graphicData uri="http://schemas.openxmlformats.org/drawingml/2006/chart">
            <c:chart xmlns:c="http://schemas.openxmlformats.org/drawingml/2006/chart" xmlns:r="http://schemas.openxmlformats.org/officeDocument/2006/relationships" r:id="rId3"/>
          </a:graphicData>
        </a:graphic>
      </p:graphicFrame>
      <p:sp>
        <p:nvSpPr>
          <p:cNvPr id="10" name="テキスト ボックス 9"/>
          <p:cNvSpPr txBox="1"/>
          <p:nvPr/>
        </p:nvSpPr>
        <p:spPr>
          <a:xfrm>
            <a:off x="6938202" y="6545563"/>
            <a:ext cx="2652295"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出典：大阪府教育庁調べ</a:t>
            </a:r>
          </a:p>
        </p:txBody>
      </p:sp>
      <p:sp>
        <p:nvSpPr>
          <p:cNvPr id="11" name="テキスト ボックス 10"/>
          <p:cNvSpPr txBox="1"/>
          <p:nvPr/>
        </p:nvSpPr>
        <p:spPr>
          <a:xfrm>
            <a:off x="5097016" y="2113111"/>
            <a:ext cx="4269872"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高等学校（全日制）の公私生徒比率の推移</a:t>
            </a:r>
          </a:p>
        </p:txBody>
      </p:sp>
      <p:sp>
        <p:nvSpPr>
          <p:cNvPr id="12" name="テキスト ボックス 10"/>
          <p:cNvSpPr txBox="1"/>
          <p:nvPr/>
        </p:nvSpPr>
        <p:spPr>
          <a:xfrm>
            <a:off x="194471" y="6216291"/>
            <a:ext cx="858095" cy="276999"/>
          </a:xfrm>
          <a:prstGeom prst="rect">
            <a:avLst/>
          </a:prstGeom>
          <a:noFill/>
        </p:spPr>
        <p:txBody>
          <a:bodyPr vert="horz"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（年度）</a:t>
            </a:r>
          </a:p>
        </p:txBody>
      </p:sp>
      <p:sp>
        <p:nvSpPr>
          <p:cNvPr id="13" name="テキスト ボックス 12"/>
          <p:cNvSpPr txBox="1"/>
          <p:nvPr/>
        </p:nvSpPr>
        <p:spPr>
          <a:xfrm>
            <a:off x="623521" y="757734"/>
            <a:ext cx="8541949" cy="1231106"/>
          </a:xfrm>
          <a:prstGeom prst="rect">
            <a:avLst/>
          </a:prstGeom>
          <a:noFill/>
          <a:ln>
            <a:solidFill>
              <a:schemeClr val="accent1"/>
            </a:solidFill>
          </a:ln>
        </p:spPr>
        <p:txBody>
          <a:bodyPr wrap="square" rtlCol="0">
            <a:spAutoFit/>
          </a:bodyPr>
          <a:lstStyle/>
          <a:p>
            <a:pPr marL="180975" marR="0" lvl="0" indent="-180975" algn="l" defTabSz="914400" rtl="0" eaLnBrk="1" fontAlgn="auto" latinLnBrk="0" hangingPunct="1">
              <a:lnSpc>
                <a:spcPct val="100000"/>
              </a:lnSpc>
              <a:spcBef>
                <a:spcPts val="0"/>
              </a:spcBef>
              <a:spcAft>
                <a:spcPts val="0"/>
              </a:spcAft>
              <a:buClrTx/>
              <a:buSzTx/>
              <a:buFont typeface="Wingdings" pitchFamily="2" charset="2"/>
              <a:buChar char="Ø"/>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昼間の高等学校の募集人員については、私立高校授業料無償化制度の実施とあわせて、公私分担比率（７：３）の設定を廃止。</a:t>
            </a:r>
            <a:endPar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180975" marR="0" lvl="0" indent="-180975" algn="l" defTabSz="914400" rtl="0" eaLnBrk="1" fontAlgn="auto" latinLnBrk="0" hangingPunct="1">
              <a:lnSpc>
                <a:spcPct val="100000"/>
              </a:lnSpc>
              <a:spcBef>
                <a:spcPts val="0"/>
              </a:spcBef>
              <a:spcAft>
                <a:spcPts val="0"/>
              </a:spcAft>
              <a:buClrTx/>
              <a:buSzTx/>
              <a:buFont typeface="Wingdings" pitchFamily="2" charset="2"/>
              <a:buChar char="Ø"/>
              <a:tabLst/>
              <a:defRPr/>
            </a:pP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平成２３年度選抜において、初めて７割を下回わり、平成２５年度選抜～平成２７年度選抜は若干上昇した　　</a:t>
            </a:r>
            <a:endPar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ものの、その後は公立が低下する傾向。</a:t>
            </a:r>
            <a:endPar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180975" marR="0" lvl="0" indent="-180975" algn="l" defTabSz="914400" rtl="0" eaLnBrk="1" fontAlgn="auto" latinLnBrk="0" hangingPunct="1">
              <a:lnSpc>
                <a:spcPct val="100000"/>
              </a:lnSpc>
              <a:spcBef>
                <a:spcPts val="0"/>
              </a:spcBef>
              <a:spcAft>
                <a:spcPts val="0"/>
              </a:spcAft>
              <a:buClrTx/>
              <a:buSzTx/>
              <a:buFont typeface="Wingdings" pitchFamily="2" charset="2"/>
              <a:buChar char="Ø"/>
              <a:tabLst/>
              <a:defRPr/>
            </a:pP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公私の生徒数は、概ね６：４で推移。</a:t>
            </a:r>
          </a:p>
        </p:txBody>
      </p:sp>
      <p:sp>
        <p:nvSpPr>
          <p:cNvPr id="14" name="テキスト ボックス 10"/>
          <p:cNvSpPr txBox="1"/>
          <p:nvPr/>
        </p:nvSpPr>
        <p:spPr>
          <a:xfrm>
            <a:off x="4972510" y="6216292"/>
            <a:ext cx="858095" cy="276999"/>
          </a:xfrm>
          <a:prstGeom prst="rect">
            <a:avLst/>
          </a:prstGeom>
          <a:noFill/>
        </p:spPr>
        <p:txBody>
          <a:bodyPr vert="horz"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（年度）</a:t>
            </a:r>
          </a:p>
        </p:txBody>
      </p:sp>
    </p:spTree>
    <p:extLst>
      <p:ext uri="{BB962C8B-B14F-4D97-AF65-F5344CB8AC3E}">
        <p14:creationId xmlns:p14="http://schemas.microsoft.com/office/powerpoint/2010/main" val="10049167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flipV="1">
            <a:off x="1050700" y="2286847"/>
            <a:ext cx="8036417" cy="0"/>
          </a:xfrm>
          <a:prstGeom prst="line">
            <a:avLst/>
          </a:prstGeom>
          <a:ln w="57150">
            <a:solidFill>
              <a:srgbClr val="92D050"/>
            </a:solidFill>
          </a:ln>
        </p:spPr>
        <p:style>
          <a:lnRef idx="3">
            <a:schemeClr val="accent5"/>
          </a:lnRef>
          <a:fillRef idx="0">
            <a:schemeClr val="accent5"/>
          </a:fillRef>
          <a:effectRef idx="2">
            <a:schemeClr val="accent5"/>
          </a:effectRef>
          <a:fontRef idx="minor">
            <a:schemeClr val="tx1"/>
          </a:fontRef>
        </p:style>
      </p:cxnSp>
      <p:sp>
        <p:nvSpPr>
          <p:cNvPr id="8" name="正方形/長方形 7"/>
          <p:cNvSpPr/>
          <p:nvPr/>
        </p:nvSpPr>
        <p:spPr>
          <a:xfrm>
            <a:off x="1050700" y="1455850"/>
            <a:ext cx="8036416" cy="830997"/>
          </a:xfrm>
          <a:prstGeom prst="rect">
            <a:avLst/>
          </a:prstGeom>
        </p:spPr>
        <p:txBody>
          <a:bodyPr wrap="square">
            <a:spAutoFit/>
          </a:bodyPr>
          <a:lstStyle/>
          <a:p>
            <a:r>
              <a:rPr lang="ja-JP" altLang="en-US" sz="2400" dirty="0"/>
              <a:t>２．府立高校等の現状と課題認識</a:t>
            </a:r>
            <a:endParaRPr lang="en-US" altLang="ja-JP" sz="2400" dirty="0"/>
          </a:p>
          <a:p>
            <a:r>
              <a:rPr lang="ja-JP" altLang="en-US" sz="2400" dirty="0"/>
              <a:t>　①　府立高校等の現状</a:t>
            </a:r>
            <a:endParaRPr lang="en-US" altLang="ja-JP" sz="2400" dirty="0"/>
          </a:p>
        </p:txBody>
      </p:sp>
      <p:sp>
        <p:nvSpPr>
          <p:cNvPr id="2" name="スライド番号プレースホルダー 1"/>
          <p:cNvSpPr>
            <a:spLocks noGrp="1"/>
          </p:cNvSpPr>
          <p:nvPr>
            <p:ph type="sldNum" sz="quarter" idx="12"/>
          </p:nvPr>
        </p:nvSpPr>
        <p:spPr/>
        <p:txBody>
          <a:bodyPr/>
          <a:lstStyle/>
          <a:p>
            <a:fld id="{20607042-D53A-4E69-917E-B6250902E102}" type="slidenum">
              <a:rPr kumimoji="1" lang="ja-JP" altLang="en-US" smtClean="0"/>
              <a:t>2</a:t>
            </a:fld>
            <a:endParaRPr kumimoji="1" lang="ja-JP" altLang="en-US" dirty="0"/>
          </a:p>
        </p:txBody>
      </p:sp>
    </p:spTree>
    <p:extLst>
      <p:ext uri="{BB962C8B-B14F-4D97-AF65-F5344CB8AC3E}">
        <p14:creationId xmlns:p14="http://schemas.microsoft.com/office/powerpoint/2010/main" val="17643819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グラフ 4"/>
          <p:cNvGraphicFramePr/>
          <p:nvPr>
            <p:extLst/>
          </p:nvPr>
        </p:nvGraphicFramePr>
        <p:xfrm>
          <a:off x="474952" y="1484784"/>
          <a:ext cx="9149426" cy="5082562"/>
        </p:xfrm>
        <a:graphic>
          <a:graphicData uri="http://schemas.openxmlformats.org/drawingml/2006/chart">
            <c:chart xmlns:c="http://schemas.openxmlformats.org/drawingml/2006/chart" xmlns:r="http://schemas.openxmlformats.org/officeDocument/2006/relationships" r:id="rId2"/>
          </a:graphicData>
        </a:graphic>
      </p:graphicFrame>
      <p:sp>
        <p:nvSpPr>
          <p:cNvPr id="6" name="額縁 5"/>
          <p:cNvSpPr/>
          <p:nvPr/>
        </p:nvSpPr>
        <p:spPr>
          <a:xfrm>
            <a:off x="495300" y="188640"/>
            <a:ext cx="8915400" cy="580420"/>
          </a:xfrm>
          <a:prstGeom prst="bevel">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高等学校（全・定）卒業後の進学率・就職率の推移（全国・大阪府）</a:t>
            </a:r>
          </a:p>
        </p:txBody>
      </p:sp>
      <p:sp>
        <p:nvSpPr>
          <p:cNvPr id="2" name="スライド番号プレースホルダー 1"/>
          <p:cNvSpPr>
            <a:spLocks noGrp="1"/>
          </p:cNvSpPr>
          <p:nvPr>
            <p:ph type="sldNum" sz="quarter" idx="12"/>
          </p:nvPr>
        </p:nvSpPr>
        <p:spPr>
          <a:xfrm>
            <a:off x="7589943" y="6492880"/>
            <a:ext cx="2311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1F0867-EFB9-42FF-BF2D-7B625E83DED1}"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1" lang="ja-JP" altLang="en-US" sz="12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8" name="テキスト ボックス 10"/>
          <p:cNvSpPr txBox="1"/>
          <p:nvPr/>
        </p:nvSpPr>
        <p:spPr>
          <a:xfrm>
            <a:off x="9254305" y="6100470"/>
            <a:ext cx="758434" cy="276999"/>
          </a:xfrm>
          <a:prstGeom prst="rect">
            <a:avLst/>
          </a:prstGeom>
          <a:noFill/>
        </p:spPr>
        <p:txBody>
          <a:bodyPr vert="horz"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（年度）</a:t>
            </a:r>
          </a:p>
        </p:txBody>
      </p:sp>
      <p:sp>
        <p:nvSpPr>
          <p:cNvPr id="7" name="テキスト ボックス 6"/>
          <p:cNvSpPr txBox="1"/>
          <p:nvPr/>
        </p:nvSpPr>
        <p:spPr>
          <a:xfrm>
            <a:off x="740533" y="6584143"/>
            <a:ext cx="4290477"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a:t>
            </a:r>
            <a:r>
              <a:rPr kumimoji="1" lang="ja-JP" altLang="en-US"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進学率：大学・短大等への進学率（専門学校は含まず）</a:t>
            </a:r>
          </a:p>
        </p:txBody>
      </p:sp>
      <p:sp>
        <p:nvSpPr>
          <p:cNvPr id="9" name="テキスト ボックス 8"/>
          <p:cNvSpPr txBox="1"/>
          <p:nvPr/>
        </p:nvSpPr>
        <p:spPr>
          <a:xfrm>
            <a:off x="6981225" y="6568756"/>
            <a:ext cx="2652295"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出典：文部科学省「学校基本調査」</a:t>
            </a:r>
          </a:p>
        </p:txBody>
      </p:sp>
      <p:sp>
        <p:nvSpPr>
          <p:cNvPr id="10" name="テキスト ボックス 9"/>
          <p:cNvSpPr txBox="1"/>
          <p:nvPr/>
        </p:nvSpPr>
        <p:spPr>
          <a:xfrm>
            <a:off x="788972" y="885195"/>
            <a:ext cx="8185882" cy="615553"/>
          </a:xfrm>
          <a:prstGeom prst="rect">
            <a:avLst/>
          </a:prstGeom>
          <a:noFill/>
          <a:ln>
            <a:solidFill>
              <a:schemeClr val="accent1"/>
            </a:solidFill>
          </a:ln>
        </p:spPr>
        <p:txBody>
          <a:bodyPr wrap="square" rtlCol="0">
            <a:spAutoFit/>
          </a:bodyPr>
          <a:lstStyle/>
          <a:p>
            <a:pPr marL="180975" marR="0" lvl="0" indent="-180975" algn="l" defTabSz="914400" rtl="0" eaLnBrk="1" fontAlgn="auto" latinLnBrk="0" hangingPunct="1">
              <a:lnSpc>
                <a:spcPct val="100000"/>
              </a:lnSpc>
              <a:spcBef>
                <a:spcPts val="0"/>
              </a:spcBef>
              <a:spcAft>
                <a:spcPts val="0"/>
              </a:spcAft>
              <a:buClrTx/>
              <a:buSzTx/>
              <a:buFont typeface="Wingdings" pitchFamily="2" charset="2"/>
              <a:buChar char="Ø"/>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全体的な傾向は、全国、大阪府ともほぼ同じような増減傾向にあり、大阪府が全国に比べ進学率が高く、就職率が低い傾向にある。</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endPar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3337657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p:cNvSpPr txBox="1"/>
          <p:nvPr/>
        </p:nvSpPr>
        <p:spPr>
          <a:xfrm>
            <a:off x="553792" y="668897"/>
            <a:ext cx="3831462" cy="338554"/>
          </a:xfrm>
          <a:prstGeom prst="rect">
            <a:avLst/>
          </a:prstGeom>
          <a:noFill/>
        </p:spPr>
        <p:txBody>
          <a:bodyPr wrap="square" rtlCol="0">
            <a:spAutoFit/>
          </a:bodyPr>
          <a:lstStyle/>
          <a:p>
            <a:r>
              <a:rPr kumimoji="1" lang="ja-JP" altLang="en-US" sz="1600" b="1" dirty="0"/>
              <a:t>⑻　</a:t>
            </a:r>
            <a:r>
              <a:rPr kumimoji="1" lang="en-US" altLang="ja-JP" sz="1600" b="1" dirty="0"/>
              <a:t>2</a:t>
            </a:r>
            <a:r>
              <a:rPr kumimoji="1" lang="ja-JP" altLang="en-US" sz="1600" b="1" dirty="0"/>
              <a:t>年以上定員に満たない府立高校</a:t>
            </a:r>
          </a:p>
        </p:txBody>
      </p:sp>
      <p:cxnSp>
        <p:nvCxnSpPr>
          <p:cNvPr id="11" name="直線コネクタ 10"/>
          <p:cNvCxnSpPr/>
          <p:nvPr/>
        </p:nvCxnSpPr>
        <p:spPr>
          <a:xfrm flipV="1">
            <a:off x="463636" y="528033"/>
            <a:ext cx="8748000" cy="0"/>
          </a:xfrm>
          <a:prstGeom prst="line">
            <a:avLst/>
          </a:prstGeom>
          <a:ln w="57150">
            <a:solidFill>
              <a:srgbClr val="92D050"/>
            </a:solidFill>
          </a:ln>
        </p:spPr>
        <p:style>
          <a:lnRef idx="3">
            <a:schemeClr val="accent5"/>
          </a:lnRef>
          <a:fillRef idx="0">
            <a:schemeClr val="accent5"/>
          </a:fillRef>
          <a:effectRef idx="2">
            <a:schemeClr val="accent5"/>
          </a:effectRef>
          <a:fontRef idx="minor">
            <a:schemeClr val="tx1"/>
          </a:fontRef>
        </p:style>
      </p:cxnSp>
      <p:sp>
        <p:nvSpPr>
          <p:cNvPr id="19" name="正方形/長方形 18"/>
          <p:cNvSpPr/>
          <p:nvPr/>
        </p:nvSpPr>
        <p:spPr>
          <a:xfrm>
            <a:off x="463637" y="158701"/>
            <a:ext cx="3155031" cy="400110"/>
          </a:xfrm>
          <a:prstGeom prst="rect">
            <a:avLst/>
          </a:prstGeom>
        </p:spPr>
        <p:txBody>
          <a:bodyPr wrap="none">
            <a:spAutoFit/>
          </a:bodyPr>
          <a:lstStyle/>
          <a:p>
            <a:r>
              <a:rPr lang="ja-JP" altLang="en-US" sz="2000" b="1" dirty="0"/>
              <a:t>２－①　府立高校等の現状</a:t>
            </a:r>
          </a:p>
        </p:txBody>
      </p:sp>
      <p:pic>
        <p:nvPicPr>
          <p:cNvPr id="3" name="図 2"/>
          <p:cNvPicPr>
            <a:picLocks noChangeAspect="1"/>
          </p:cNvPicPr>
          <p:nvPr/>
        </p:nvPicPr>
        <p:blipFill>
          <a:blip r:embed="rId2"/>
          <a:stretch>
            <a:fillRect/>
          </a:stretch>
        </p:blipFill>
        <p:spPr>
          <a:xfrm>
            <a:off x="5085685" y="558811"/>
            <a:ext cx="4820315" cy="6299189"/>
          </a:xfrm>
          <a:prstGeom prst="rect">
            <a:avLst/>
          </a:prstGeom>
        </p:spPr>
      </p:pic>
      <p:pic>
        <p:nvPicPr>
          <p:cNvPr id="2" name="図 1"/>
          <p:cNvPicPr>
            <a:picLocks noChangeAspect="1"/>
          </p:cNvPicPr>
          <p:nvPr/>
        </p:nvPicPr>
        <p:blipFill>
          <a:blip r:embed="rId3"/>
          <a:stretch>
            <a:fillRect/>
          </a:stretch>
        </p:blipFill>
        <p:spPr>
          <a:xfrm>
            <a:off x="84950" y="1091096"/>
            <a:ext cx="5000735" cy="5766904"/>
          </a:xfrm>
          <a:prstGeom prst="rect">
            <a:avLst/>
          </a:prstGeom>
        </p:spPr>
      </p:pic>
      <p:sp>
        <p:nvSpPr>
          <p:cNvPr id="4" name="スライド番号プレースホルダー 3"/>
          <p:cNvSpPr>
            <a:spLocks noGrp="1"/>
          </p:cNvSpPr>
          <p:nvPr>
            <p:ph type="sldNum" sz="quarter" idx="12"/>
          </p:nvPr>
        </p:nvSpPr>
        <p:spPr>
          <a:xfrm>
            <a:off x="7352953" y="6378654"/>
            <a:ext cx="2228850" cy="365125"/>
          </a:xfrm>
        </p:spPr>
        <p:txBody>
          <a:bodyPr/>
          <a:lstStyle/>
          <a:p>
            <a:fld id="{20607042-D53A-4E69-917E-B6250902E102}" type="slidenum">
              <a:rPr kumimoji="1" lang="ja-JP" altLang="en-US" smtClean="0"/>
              <a:t>3</a:t>
            </a:fld>
            <a:endParaRPr kumimoji="1" lang="ja-JP" altLang="en-US" dirty="0"/>
          </a:p>
        </p:txBody>
      </p:sp>
      <p:sp>
        <p:nvSpPr>
          <p:cNvPr id="5" name="正方形/長方形 4"/>
          <p:cNvSpPr/>
          <p:nvPr/>
        </p:nvSpPr>
        <p:spPr bwMode="white">
          <a:xfrm>
            <a:off x="1059366" y="5675971"/>
            <a:ext cx="1483112" cy="2899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 name="直線コネクタ 6"/>
          <p:cNvCxnSpPr/>
          <p:nvPr/>
        </p:nvCxnSpPr>
        <p:spPr>
          <a:xfrm>
            <a:off x="140390" y="2994660"/>
            <a:ext cx="64649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a:off x="1161470" y="2895600"/>
            <a:ext cx="64649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a:off x="1161470" y="3089910"/>
            <a:ext cx="64649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2704520" y="2994660"/>
            <a:ext cx="64649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3938960" y="3581400"/>
            <a:ext cx="64649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3946524" y="1661160"/>
            <a:ext cx="64649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3938960" y="2346960"/>
            <a:ext cx="64649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140390" y="4804410"/>
            <a:ext cx="64649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a:off x="1161470" y="5193030"/>
            <a:ext cx="64649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a:off x="3938960" y="5375910"/>
            <a:ext cx="64649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a:off x="3946524" y="5478780"/>
            <a:ext cx="64649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a:off x="2704520" y="2430780"/>
            <a:ext cx="64649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a:off x="140390" y="5675971"/>
            <a:ext cx="646492"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05971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flipV="1">
            <a:off x="1050700" y="2286847"/>
            <a:ext cx="8036417" cy="0"/>
          </a:xfrm>
          <a:prstGeom prst="line">
            <a:avLst/>
          </a:prstGeom>
          <a:ln w="57150">
            <a:solidFill>
              <a:srgbClr val="92D050"/>
            </a:solidFill>
          </a:ln>
        </p:spPr>
        <p:style>
          <a:lnRef idx="3">
            <a:schemeClr val="accent5"/>
          </a:lnRef>
          <a:fillRef idx="0">
            <a:schemeClr val="accent5"/>
          </a:fillRef>
          <a:effectRef idx="2">
            <a:schemeClr val="accent5"/>
          </a:effectRef>
          <a:fontRef idx="minor">
            <a:schemeClr val="tx1"/>
          </a:fontRef>
        </p:style>
      </p:cxnSp>
      <p:sp>
        <p:nvSpPr>
          <p:cNvPr id="8" name="正方形/長方形 7"/>
          <p:cNvSpPr/>
          <p:nvPr/>
        </p:nvSpPr>
        <p:spPr>
          <a:xfrm>
            <a:off x="1050700" y="1455850"/>
            <a:ext cx="5397631" cy="830997"/>
          </a:xfrm>
          <a:prstGeom prst="rect">
            <a:avLst/>
          </a:prstGeom>
        </p:spPr>
        <p:txBody>
          <a:bodyPr wrap="none">
            <a:spAutoFit/>
          </a:bodyPr>
          <a:lstStyle/>
          <a:p>
            <a:r>
              <a:rPr lang="ja-JP" altLang="en-US" sz="2400" dirty="0"/>
              <a:t>２．府立高校等の現状と課題認識</a:t>
            </a:r>
            <a:endParaRPr lang="en-US" altLang="ja-JP" sz="2400" dirty="0"/>
          </a:p>
          <a:p>
            <a:r>
              <a:rPr lang="ja-JP" altLang="en-US" sz="2400" dirty="0"/>
              <a:t>　②　府立高校等のこれまでの取組の成果</a:t>
            </a:r>
            <a:endParaRPr lang="en-US" altLang="ja-JP" sz="2400" dirty="0"/>
          </a:p>
        </p:txBody>
      </p:sp>
      <p:sp>
        <p:nvSpPr>
          <p:cNvPr id="2" name="スライド番号プレースホルダー 1"/>
          <p:cNvSpPr>
            <a:spLocks noGrp="1"/>
          </p:cNvSpPr>
          <p:nvPr>
            <p:ph type="sldNum" sz="quarter" idx="12"/>
          </p:nvPr>
        </p:nvSpPr>
        <p:spPr/>
        <p:txBody>
          <a:bodyPr/>
          <a:lstStyle/>
          <a:p>
            <a:fld id="{20607042-D53A-4E69-917E-B6250902E102}" type="slidenum">
              <a:rPr kumimoji="1" lang="ja-JP" altLang="en-US" smtClean="0"/>
              <a:t>4</a:t>
            </a:fld>
            <a:endParaRPr kumimoji="1" lang="ja-JP" altLang="en-US" dirty="0"/>
          </a:p>
        </p:txBody>
      </p:sp>
    </p:spTree>
    <p:extLst>
      <p:ext uri="{BB962C8B-B14F-4D97-AF65-F5344CB8AC3E}">
        <p14:creationId xmlns:p14="http://schemas.microsoft.com/office/powerpoint/2010/main" val="12154533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p:cNvGraphicFramePr>
            <a:graphicFrameLocks noGrp="1"/>
          </p:cNvGraphicFramePr>
          <p:nvPr>
            <p:extLst>
              <p:ext uri="{D42A27DB-BD31-4B8C-83A1-F6EECF244321}">
                <p14:modId xmlns:p14="http://schemas.microsoft.com/office/powerpoint/2010/main" val="126406925"/>
              </p:ext>
            </p:extLst>
          </p:nvPr>
        </p:nvGraphicFramePr>
        <p:xfrm>
          <a:off x="212104" y="1183082"/>
          <a:ext cx="1833349" cy="2037065"/>
        </p:xfrm>
        <a:graphic>
          <a:graphicData uri="http://schemas.openxmlformats.org/drawingml/2006/table">
            <a:tbl>
              <a:tblPr firstRow="1" bandRow="1">
                <a:tableStyleId>{5940675A-B579-460E-94D1-54222C63F5DA}</a:tableStyleId>
              </a:tblPr>
              <a:tblGrid>
                <a:gridCol w="283330">
                  <a:extLst>
                    <a:ext uri="{9D8B030D-6E8A-4147-A177-3AD203B41FA5}">
                      <a16:colId xmlns:a16="http://schemas.microsoft.com/office/drawing/2014/main" val="2767305246"/>
                    </a:ext>
                  </a:extLst>
                </a:gridCol>
                <a:gridCol w="1014761">
                  <a:extLst>
                    <a:ext uri="{9D8B030D-6E8A-4147-A177-3AD203B41FA5}">
                      <a16:colId xmlns:a16="http://schemas.microsoft.com/office/drawing/2014/main" val="1399300845"/>
                    </a:ext>
                  </a:extLst>
                </a:gridCol>
                <a:gridCol w="535258">
                  <a:extLst>
                    <a:ext uri="{9D8B030D-6E8A-4147-A177-3AD203B41FA5}">
                      <a16:colId xmlns:a16="http://schemas.microsoft.com/office/drawing/2014/main" val="1261828311"/>
                    </a:ext>
                  </a:extLst>
                </a:gridCol>
              </a:tblGrid>
              <a:tr h="427169">
                <a:tc rowSpan="2">
                  <a:txBody>
                    <a:bodyPr/>
                    <a:lstStyle/>
                    <a:p>
                      <a:r>
                        <a:rPr kumimoji="1" lang="ja-JP" altLang="en-US" sz="1050" dirty="0"/>
                        <a:t>普通科高校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t>普通科のみ</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kumimoji="1" lang="en-US" altLang="ja-JP" sz="1050" dirty="0"/>
                        <a:t>117</a:t>
                      </a:r>
                      <a:r>
                        <a:rPr kumimoji="1" lang="ja-JP" altLang="en-US" sz="1050" dirty="0"/>
                        <a:t>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53568289"/>
                  </a:ext>
                </a:extLst>
              </a:tr>
              <a:tr h="498363">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t>専門学科併置</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kumimoji="1" lang="en-US" altLang="ja-JP" sz="1050" dirty="0"/>
                        <a:t>19</a:t>
                      </a:r>
                      <a:r>
                        <a:rPr kumimoji="1" lang="ja-JP" altLang="en-US" sz="1050" dirty="0"/>
                        <a:t>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46640847"/>
                  </a:ext>
                </a:extLst>
              </a:tr>
              <a:tr h="293076">
                <a:tc gridSpan="2">
                  <a:txBody>
                    <a:bodyPr/>
                    <a:lstStyle/>
                    <a:p>
                      <a:r>
                        <a:rPr kumimoji="1" lang="ja-JP" altLang="en-US" sz="1050" dirty="0"/>
                        <a:t>総合学科高校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gn="r"/>
                      <a:r>
                        <a:rPr kumimoji="1" lang="en-US" altLang="ja-JP" sz="1050" dirty="0"/>
                        <a:t>3</a:t>
                      </a:r>
                      <a:r>
                        <a:rPr kumimoji="1" lang="ja-JP" altLang="en-US" sz="1050" dirty="0"/>
                        <a:t>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9513954"/>
                  </a:ext>
                </a:extLst>
              </a:tr>
              <a:tr h="278629">
                <a:tc gridSpan="2">
                  <a:txBody>
                    <a:bodyPr/>
                    <a:lstStyle/>
                    <a:p>
                      <a:r>
                        <a:rPr kumimoji="1" lang="ja-JP" altLang="en-US" sz="1050" dirty="0"/>
                        <a:t>専門高校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gn="r"/>
                      <a:r>
                        <a:rPr kumimoji="1" lang="en-US" altLang="ja-JP" sz="1050" dirty="0"/>
                        <a:t>16</a:t>
                      </a:r>
                      <a:r>
                        <a:rPr kumimoji="1" lang="ja-JP" altLang="en-US" sz="1050" dirty="0"/>
                        <a:t>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0709861"/>
                  </a:ext>
                </a:extLst>
              </a:tr>
              <a:tr h="278781">
                <a:tc gridSpan="2">
                  <a:txBody>
                    <a:bodyPr/>
                    <a:lstStyle/>
                    <a:p>
                      <a:r>
                        <a:rPr kumimoji="1" lang="ja-JP" altLang="en-US" sz="1050" dirty="0"/>
                        <a:t>夜間定時制高校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gn="r"/>
                      <a:r>
                        <a:rPr kumimoji="1" lang="en-US" altLang="ja-JP" sz="1050" dirty="0"/>
                        <a:t>29</a:t>
                      </a:r>
                      <a:r>
                        <a:rPr kumimoji="1" lang="ja-JP" altLang="en-US" sz="1050" dirty="0"/>
                        <a:t>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43246099"/>
                  </a:ext>
                </a:extLst>
              </a:tr>
              <a:tr h="261047">
                <a:tc gridSpan="2">
                  <a:txBody>
                    <a:bodyPr/>
                    <a:lstStyle/>
                    <a:p>
                      <a:r>
                        <a:rPr kumimoji="1" lang="ja-JP" altLang="en-US" sz="1050" dirty="0"/>
                        <a:t>通信制高校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gn="r"/>
                      <a:r>
                        <a:rPr kumimoji="1" lang="en-US" altLang="ja-JP" sz="1050" dirty="0"/>
                        <a:t>1</a:t>
                      </a:r>
                      <a:r>
                        <a:rPr kumimoji="1" lang="ja-JP" altLang="en-US" sz="1050" dirty="0"/>
                        <a:t>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55005135"/>
                  </a:ext>
                </a:extLst>
              </a:tr>
            </a:tbl>
          </a:graphicData>
        </a:graphic>
      </p:graphicFrame>
      <p:graphicFrame>
        <p:nvGraphicFramePr>
          <p:cNvPr id="2" name="表 1"/>
          <p:cNvGraphicFramePr>
            <a:graphicFrameLocks noGrp="1"/>
          </p:cNvGraphicFramePr>
          <p:nvPr/>
        </p:nvGraphicFramePr>
        <p:xfrm>
          <a:off x="2568960" y="889124"/>
          <a:ext cx="2999680" cy="4777740"/>
        </p:xfrm>
        <a:graphic>
          <a:graphicData uri="http://schemas.openxmlformats.org/drawingml/2006/table">
            <a:tbl>
              <a:tblPr firstRow="1" bandRow="1">
                <a:tableStyleId>{5940675A-B579-460E-94D1-54222C63F5DA}</a:tableStyleId>
              </a:tblPr>
              <a:tblGrid>
                <a:gridCol w="819615">
                  <a:extLst>
                    <a:ext uri="{9D8B030D-6E8A-4147-A177-3AD203B41FA5}">
                      <a16:colId xmlns:a16="http://schemas.microsoft.com/office/drawing/2014/main" val="4284928165"/>
                    </a:ext>
                  </a:extLst>
                </a:gridCol>
                <a:gridCol w="696952">
                  <a:extLst>
                    <a:ext uri="{9D8B030D-6E8A-4147-A177-3AD203B41FA5}">
                      <a16:colId xmlns:a16="http://schemas.microsoft.com/office/drawing/2014/main" val="109812185"/>
                    </a:ext>
                  </a:extLst>
                </a:gridCol>
                <a:gridCol w="127991">
                  <a:extLst>
                    <a:ext uri="{9D8B030D-6E8A-4147-A177-3AD203B41FA5}">
                      <a16:colId xmlns:a16="http://schemas.microsoft.com/office/drawing/2014/main" val="1773712459"/>
                    </a:ext>
                  </a:extLst>
                </a:gridCol>
                <a:gridCol w="819615">
                  <a:extLst>
                    <a:ext uri="{9D8B030D-6E8A-4147-A177-3AD203B41FA5}">
                      <a16:colId xmlns:a16="http://schemas.microsoft.com/office/drawing/2014/main" val="541901206"/>
                    </a:ext>
                  </a:extLst>
                </a:gridCol>
                <a:gridCol w="535507">
                  <a:extLst>
                    <a:ext uri="{9D8B030D-6E8A-4147-A177-3AD203B41FA5}">
                      <a16:colId xmlns:a16="http://schemas.microsoft.com/office/drawing/2014/main" val="2243397982"/>
                    </a:ext>
                  </a:extLst>
                </a:gridCol>
              </a:tblGrid>
              <a:tr h="225998">
                <a:tc rowSpan="10">
                  <a:txBody>
                    <a:bodyPr/>
                    <a:lstStyle/>
                    <a:p>
                      <a:r>
                        <a:rPr kumimoji="1" lang="ja-JP" altLang="en-US" sz="1050" dirty="0"/>
                        <a:t>普通科</a:t>
                      </a:r>
                      <a:endParaRPr kumimoji="1" lang="en-US" altLang="ja-JP" sz="1050" dirty="0"/>
                    </a:p>
                    <a:p>
                      <a:r>
                        <a:rPr kumimoji="1" lang="ja-JP" altLang="en-US" sz="1050" dirty="0"/>
                        <a:t>高校</a:t>
                      </a:r>
                      <a:endParaRPr kumimoji="1" lang="en-US" altLang="ja-JP" sz="1050" dirty="0"/>
                    </a:p>
                    <a:p>
                      <a:r>
                        <a:rPr kumimoji="1" lang="en-US" altLang="ja-JP" sz="1050" dirty="0"/>
                        <a:t>(108</a:t>
                      </a:r>
                      <a:r>
                        <a:rPr kumimoji="1" lang="ja-JP" altLang="en-US" sz="1050" dirty="0"/>
                        <a:t>校）</a:t>
                      </a:r>
                      <a:endParaRPr kumimoji="1" lang="en-US" altLang="ja-JP" sz="1050" dirty="0"/>
                    </a:p>
                    <a:p>
                      <a:r>
                        <a:rPr kumimoji="1" lang="en-US" altLang="ja-JP" sz="1050" dirty="0"/>
                        <a:t>※</a:t>
                      </a:r>
                      <a:r>
                        <a:rPr kumimoji="1" lang="ja-JP" altLang="en-US" sz="1050" dirty="0"/>
                        <a:t>募集停止校含む</a:t>
                      </a:r>
                    </a:p>
                  </a:txBody>
                  <a:tcPr/>
                </a:tc>
                <a:tc gridSpan="3">
                  <a:txBody>
                    <a:bodyPr/>
                    <a:lstStyle/>
                    <a:p>
                      <a:r>
                        <a:rPr kumimoji="1" lang="ja-JP" altLang="en-US" sz="1050" dirty="0"/>
                        <a:t>普通科のみ</a:t>
                      </a:r>
                    </a:p>
                  </a:txBody>
                  <a:tcPr/>
                </a:tc>
                <a:tc hMerge="1">
                  <a:txBody>
                    <a:bodyPr/>
                    <a:lstStyle/>
                    <a:p>
                      <a:endParaRPr kumimoji="1" lang="ja-JP" altLang="en-US"/>
                    </a:p>
                  </a:txBody>
                  <a:tcPr/>
                </a:tc>
                <a:tc hMerge="1">
                  <a:txBody>
                    <a:bodyPr/>
                    <a:lstStyle/>
                    <a:p>
                      <a:endParaRPr kumimoji="1" lang="ja-JP" altLang="en-US" sz="1050" dirty="0"/>
                    </a:p>
                  </a:txBody>
                  <a:tcPr/>
                </a:tc>
                <a:tc>
                  <a:txBody>
                    <a:bodyPr/>
                    <a:lstStyle/>
                    <a:p>
                      <a:pPr algn="r"/>
                      <a:r>
                        <a:rPr kumimoji="1" lang="en-US" altLang="ja-JP" sz="1050" dirty="0"/>
                        <a:t>36</a:t>
                      </a:r>
                      <a:r>
                        <a:rPr kumimoji="1" lang="ja-JP" altLang="en-US" sz="1050" dirty="0"/>
                        <a:t>校</a:t>
                      </a:r>
                      <a:endParaRPr kumimoji="1" lang="en-US" altLang="ja-JP" sz="1050" dirty="0"/>
                    </a:p>
                  </a:txBody>
                  <a:tcPr/>
                </a:tc>
                <a:extLst>
                  <a:ext uri="{0D108BD9-81ED-4DB2-BD59-A6C34878D82A}">
                    <a16:rowId xmlns:a16="http://schemas.microsoft.com/office/drawing/2014/main" val="541913744"/>
                  </a:ext>
                </a:extLst>
              </a:tr>
              <a:tr h="225827">
                <a:tc vMerge="1">
                  <a:txBody>
                    <a:bodyPr/>
                    <a:lstStyle/>
                    <a:p>
                      <a:endParaRPr kumimoji="1" lang="ja-JP" altLang="en-US"/>
                    </a:p>
                  </a:txBody>
                  <a:tcPr/>
                </a:tc>
                <a:tc gridSpan="3">
                  <a:txBody>
                    <a:bodyPr/>
                    <a:lstStyle/>
                    <a:p>
                      <a:r>
                        <a:rPr kumimoji="1" lang="ja-JP" altLang="en-US" sz="1050" dirty="0"/>
                        <a:t>専門コース設置</a:t>
                      </a:r>
                    </a:p>
                  </a:txBody>
                  <a:tcPr/>
                </a:tc>
                <a:tc hMerge="1">
                  <a:txBody>
                    <a:bodyPr/>
                    <a:lstStyle/>
                    <a:p>
                      <a:endParaRPr kumimoji="1" lang="ja-JP" altLang="en-US"/>
                    </a:p>
                  </a:txBody>
                  <a:tcPr/>
                </a:tc>
                <a:tc hMerge="1">
                  <a:txBody>
                    <a:bodyPr/>
                    <a:lstStyle/>
                    <a:p>
                      <a:endParaRPr kumimoji="1" lang="ja-JP" altLang="en-US" sz="1050" dirty="0"/>
                    </a:p>
                  </a:txBody>
                  <a:tcPr/>
                </a:tc>
                <a:tc>
                  <a:txBody>
                    <a:bodyPr/>
                    <a:lstStyle/>
                    <a:p>
                      <a:pPr algn="r"/>
                      <a:r>
                        <a:rPr kumimoji="1" lang="en-US" altLang="ja-JP" sz="1050" dirty="0"/>
                        <a:t>28</a:t>
                      </a:r>
                      <a:r>
                        <a:rPr kumimoji="1" lang="ja-JP" altLang="en-US" sz="1050" dirty="0"/>
                        <a:t>校</a:t>
                      </a:r>
                    </a:p>
                  </a:txBody>
                  <a:tcPr/>
                </a:tc>
                <a:extLst>
                  <a:ext uri="{0D108BD9-81ED-4DB2-BD59-A6C34878D82A}">
                    <a16:rowId xmlns:a16="http://schemas.microsoft.com/office/drawing/2014/main" val="2152015614"/>
                  </a:ext>
                </a:extLst>
              </a:tr>
              <a:tr h="225827">
                <a:tc vMerge="1">
                  <a:txBody>
                    <a:bodyPr/>
                    <a:lstStyle/>
                    <a:p>
                      <a:endParaRPr kumimoji="1" lang="ja-JP" altLang="en-US"/>
                    </a:p>
                  </a:txBody>
                  <a:tcPr/>
                </a:tc>
                <a:tc rowSpan="5">
                  <a:txBody>
                    <a:bodyPr/>
                    <a:lstStyle/>
                    <a:p>
                      <a:r>
                        <a:rPr kumimoji="1" lang="ja-JP" altLang="en-US" sz="1050" dirty="0"/>
                        <a:t>専門学科併置</a:t>
                      </a:r>
                      <a:endParaRPr kumimoji="1" lang="en-US" altLang="ja-JP" sz="1050" dirty="0"/>
                    </a:p>
                    <a:p>
                      <a:r>
                        <a:rPr kumimoji="1" lang="en-US" altLang="ja-JP" sz="1050" dirty="0"/>
                        <a:t>20</a:t>
                      </a:r>
                      <a:r>
                        <a:rPr kumimoji="1" lang="ja-JP" altLang="en-US" sz="1050" dirty="0"/>
                        <a:t>校</a:t>
                      </a:r>
                    </a:p>
                  </a:txBody>
                  <a:tcPr/>
                </a:tc>
                <a:tc gridSpan="2">
                  <a:txBody>
                    <a:bodyPr/>
                    <a:lstStyle/>
                    <a:p>
                      <a:r>
                        <a:rPr kumimoji="1" lang="ja-JP" altLang="en-US" sz="1050" dirty="0"/>
                        <a:t>文理学科</a:t>
                      </a:r>
                    </a:p>
                  </a:txBody>
                  <a:tcPr/>
                </a:tc>
                <a:tc hMerge="1">
                  <a:txBody>
                    <a:bodyPr/>
                    <a:lstStyle/>
                    <a:p>
                      <a:endParaRPr kumimoji="1" lang="ja-JP" altLang="en-US" sz="1050" dirty="0"/>
                    </a:p>
                  </a:txBody>
                  <a:tcPr/>
                </a:tc>
                <a:tc>
                  <a:txBody>
                    <a:bodyPr/>
                    <a:lstStyle/>
                    <a:p>
                      <a:pPr algn="r"/>
                      <a:r>
                        <a:rPr kumimoji="1" lang="en-US" altLang="ja-JP" sz="1050" dirty="0"/>
                        <a:t>10</a:t>
                      </a:r>
                      <a:r>
                        <a:rPr kumimoji="1" lang="ja-JP" altLang="en-US" sz="1050" dirty="0"/>
                        <a:t>校</a:t>
                      </a:r>
                    </a:p>
                  </a:txBody>
                  <a:tcPr/>
                </a:tc>
                <a:extLst>
                  <a:ext uri="{0D108BD9-81ED-4DB2-BD59-A6C34878D82A}">
                    <a16:rowId xmlns:a16="http://schemas.microsoft.com/office/drawing/2014/main" val="3496496987"/>
                  </a:ext>
                </a:extLst>
              </a:tr>
              <a:tr h="225827">
                <a:tc vMerge="1">
                  <a:txBody>
                    <a:bodyPr/>
                    <a:lstStyle/>
                    <a:p>
                      <a:endParaRPr kumimoji="1" lang="ja-JP" altLang="en-US"/>
                    </a:p>
                  </a:txBody>
                  <a:tcPr/>
                </a:tc>
                <a:tc vMerge="1">
                  <a:txBody>
                    <a:bodyPr/>
                    <a:lstStyle/>
                    <a:p>
                      <a:endParaRPr kumimoji="1" lang="ja-JP" altLang="en-US" sz="1050" dirty="0"/>
                    </a:p>
                  </a:txBody>
                  <a:tcPr/>
                </a:tc>
                <a:tc gridSpan="2">
                  <a:txBody>
                    <a:bodyPr/>
                    <a:lstStyle/>
                    <a:p>
                      <a:r>
                        <a:rPr kumimoji="1" lang="ja-JP" altLang="en-US" sz="1050"/>
                        <a:t>国際教養科</a:t>
                      </a:r>
                      <a:endParaRPr kumimoji="1" lang="ja-JP" altLang="en-US" sz="1050" dirty="0"/>
                    </a:p>
                  </a:txBody>
                  <a:tcPr/>
                </a:tc>
                <a:tc hMerge="1">
                  <a:txBody>
                    <a:bodyPr/>
                    <a:lstStyle/>
                    <a:p>
                      <a:endParaRPr kumimoji="1" lang="ja-JP" altLang="en-US" sz="1050" dirty="0"/>
                    </a:p>
                  </a:txBody>
                  <a:tcPr/>
                </a:tc>
                <a:tc>
                  <a:txBody>
                    <a:bodyPr/>
                    <a:lstStyle/>
                    <a:p>
                      <a:pPr algn="r"/>
                      <a:r>
                        <a:rPr kumimoji="1" lang="en-US" altLang="ja-JP" sz="1050" dirty="0"/>
                        <a:t>6</a:t>
                      </a:r>
                      <a:r>
                        <a:rPr kumimoji="1" lang="ja-JP" altLang="en-US" sz="1050" dirty="0"/>
                        <a:t>校</a:t>
                      </a:r>
                    </a:p>
                  </a:txBody>
                  <a:tcPr/>
                </a:tc>
                <a:extLst>
                  <a:ext uri="{0D108BD9-81ED-4DB2-BD59-A6C34878D82A}">
                    <a16:rowId xmlns:a16="http://schemas.microsoft.com/office/drawing/2014/main" val="92606164"/>
                  </a:ext>
                </a:extLst>
              </a:tr>
              <a:tr h="225827">
                <a:tc vMerge="1">
                  <a:txBody>
                    <a:bodyPr/>
                    <a:lstStyle/>
                    <a:p>
                      <a:endParaRPr kumimoji="1" lang="ja-JP" altLang="en-US"/>
                    </a:p>
                  </a:txBody>
                  <a:tcPr/>
                </a:tc>
                <a:tc vMerge="1">
                  <a:txBody>
                    <a:bodyPr/>
                    <a:lstStyle/>
                    <a:p>
                      <a:endParaRPr kumimoji="1" lang="ja-JP" altLang="en-US" sz="1050"/>
                    </a:p>
                  </a:txBody>
                  <a:tcPr/>
                </a:tc>
                <a:tc gridSpan="2">
                  <a:txBody>
                    <a:bodyPr/>
                    <a:lstStyle/>
                    <a:p>
                      <a:r>
                        <a:rPr kumimoji="1" lang="ja-JP" altLang="en-US" sz="1050" dirty="0"/>
                        <a:t>体育科</a:t>
                      </a:r>
                    </a:p>
                  </a:txBody>
                  <a:tcPr/>
                </a:tc>
                <a:tc hMerge="1">
                  <a:txBody>
                    <a:bodyPr/>
                    <a:lstStyle/>
                    <a:p>
                      <a:endParaRPr kumimoji="1" lang="ja-JP" altLang="en-US" sz="1050" dirty="0"/>
                    </a:p>
                  </a:txBody>
                  <a:tcPr/>
                </a:tc>
                <a:tc>
                  <a:txBody>
                    <a:bodyPr/>
                    <a:lstStyle/>
                    <a:p>
                      <a:pPr algn="r"/>
                      <a:r>
                        <a:rPr kumimoji="1" lang="en-US" altLang="ja-JP" sz="1050" dirty="0"/>
                        <a:t>2</a:t>
                      </a:r>
                      <a:r>
                        <a:rPr kumimoji="1" lang="ja-JP" altLang="en-US" sz="1050" dirty="0"/>
                        <a:t>校</a:t>
                      </a:r>
                    </a:p>
                  </a:txBody>
                  <a:tcPr/>
                </a:tc>
                <a:extLst>
                  <a:ext uri="{0D108BD9-81ED-4DB2-BD59-A6C34878D82A}">
                    <a16:rowId xmlns:a16="http://schemas.microsoft.com/office/drawing/2014/main" val="2060683831"/>
                  </a:ext>
                </a:extLst>
              </a:tr>
              <a:tr h="225827">
                <a:tc vMerge="1">
                  <a:txBody>
                    <a:bodyPr/>
                    <a:lstStyle/>
                    <a:p>
                      <a:endParaRPr kumimoji="1" lang="ja-JP" altLang="en-US"/>
                    </a:p>
                  </a:txBody>
                  <a:tcPr/>
                </a:tc>
                <a:tc vMerge="1">
                  <a:txBody>
                    <a:bodyPr/>
                    <a:lstStyle/>
                    <a:p>
                      <a:endParaRPr kumimoji="1" lang="ja-JP" altLang="en-US" sz="1050"/>
                    </a:p>
                  </a:txBody>
                  <a:tcPr/>
                </a:tc>
                <a:tc gridSpan="2">
                  <a:txBody>
                    <a:bodyPr/>
                    <a:lstStyle/>
                    <a:p>
                      <a:r>
                        <a:rPr kumimoji="1" lang="ja-JP" altLang="en-US" sz="1050" dirty="0"/>
                        <a:t>芸能文化科</a:t>
                      </a:r>
                    </a:p>
                  </a:txBody>
                  <a:tcPr/>
                </a:tc>
                <a:tc hMerge="1">
                  <a:txBody>
                    <a:bodyPr/>
                    <a:lstStyle/>
                    <a:p>
                      <a:endParaRPr kumimoji="1" lang="ja-JP" altLang="en-US" sz="1050" dirty="0"/>
                    </a:p>
                  </a:txBody>
                  <a:tcPr/>
                </a:tc>
                <a:tc>
                  <a:txBody>
                    <a:bodyPr/>
                    <a:lstStyle/>
                    <a:p>
                      <a:pPr algn="r"/>
                      <a:r>
                        <a:rPr kumimoji="1" lang="en-US" altLang="ja-JP" sz="1050" dirty="0"/>
                        <a:t>1</a:t>
                      </a:r>
                      <a:r>
                        <a:rPr kumimoji="1" lang="ja-JP" altLang="en-US" sz="1050" dirty="0"/>
                        <a:t>校</a:t>
                      </a:r>
                    </a:p>
                  </a:txBody>
                  <a:tcPr/>
                </a:tc>
                <a:extLst>
                  <a:ext uri="{0D108BD9-81ED-4DB2-BD59-A6C34878D82A}">
                    <a16:rowId xmlns:a16="http://schemas.microsoft.com/office/drawing/2014/main" val="2086042875"/>
                  </a:ext>
                </a:extLst>
              </a:tr>
              <a:tr h="225827">
                <a:tc vMerge="1">
                  <a:txBody>
                    <a:bodyPr/>
                    <a:lstStyle/>
                    <a:p>
                      <a:endParaRPr kumimoji="1" lang="ja-JP" altLang="en-US"/>
                    </a:p>
                  </a:txBody>
                  <a:tcPr/>
                </a:tc>
                <a:tc vMerge="1">
                  <a:txBody>
                    <a:bodyPr/>
                    <a:lstStyle/>
                    <a:p>
                      <a:endParaRPr kumimoji="1" lang="ja-JP" altLang="en-US" sz="1050"/>
                    </a:p>
                  </a:txBody>
                  <a:tcPr/>
                </a:tc>
                <a:tc gridSpan="2">
                  <a:txBody>
                    <a:bodyPr/>
                    <a:lstStyle/>
                    <a:p>
                      <a:r>
                        <a:rPr kumimoji="1" lang="ja-JP" altLang="en-US" sz="1050" dirty="0"/>
                        <a:t>音楽科</a:t>
                      </a:r>
                    </a:p>
                  </a:txBody>
                  <a:tcPr/>
                </a:tc>
                <a:tc hMerge="1">
                  <a:txBody>
                    <a:bodyPr/>
                    <a:lstStyle/>
                    <a:p>
                      <a:endParaRPr kumimoji="1" lang="ja-JP" altLang="en-US" sz="1050" dirty="0"/>
                    </a:p>
                  </a:txBody>
                  <a:tcPr/>
                </a:tc>
                <a:tc>
                  <a:txBody>
                    <a:bodyPr/>
                    <a:lstStyle/>
                    <a:p>
                      <a:pPr algn="r"/>
                      <a:r>
                        <a:rPr kumimoji="1" lang="en-US" altLang="ja-JP" sz="1050" dirty="0"/>
                        <a:t>1</a:t>
                      </a:r>
                      <a:r>
                        <a:rPr kumimoji="1" lang="ja-JP" altLang="en-US" sz="1050" dirty="0"/>
                        <a:t>校</a:t>
                      </a:r>
                    </a:p>
                  </a:txBody>
                  <a:tcPr/>
                </a:tc>
                <a:extLst>
                  <a:ext uri="{0D108BD9-81ED-4DB2-BD59-A6C34878D82A}">
                    <a16:rowId xmlns:a16="http://schemas.microsoft.com/office/drawing/2014/main" val="3593081681"/>
                  </a:ext>
                </a:extLst>
              </a:tr>
              <a:tr h="225827">
                <a:tc vMerge="1">
                  <a:txBody>
                    <a:bodyPr/>
                    <a:lstStyle/>
                    <a:p>
                      <a:endParaRPr kumimoji="1" lang="ja-JP" altLang="en-US" sz="1050" dirty="0"/>
                    </a:p>
                  </a:txBody>
                  <a:tcPr/>
                </a:tc>
                <a:tc gridSpan="3">
                  <a:txBody>
                    <a:bodyPr/>
                    <a:lstStyle/>
                    <a:p>
                      <a:r>
                        <a:rPr kumimoji="1" lang="ja-JP" altLang="en-US" sz="1050" dirty="0"/>
                        <a:t>総合選択制</a:t>
                      </a:r>
                    </a:p>
                  </a:txBody>
                  <a:tcPr/>
                </a:tc>
                <a:tc hMerge="1">
                  <a:txBody>
                    <a:bodyPr/>
                    <a:lstStyle/>
                    <a:p>
                      <a:endParaRPr kumimoji="1" lang="ja-JP" altLang="en-US"/>
                    </a:p>
                  </a:txBody>
                  <a:tcPr/>
                </a:tc>
                <a:tc hMerge="1">
                  <a:txBody>
                    <a:bodyPr/>
                    <a:lstStyle/>
                    <a:p>
                      <a:endParaRPr kumimoji="1" lang="ja-JP" altLang="en-US" sz="1050" dirty="0"/>
                    </a:p>
                  </a:txBody>
                  <a:tcPr/>
                </a:tc>
                <a:tc>
                  <a:txBody>
                    <a:bodyPr/>
                    <a:lstStyle/>
                    <a:p>
                      <a:pPr algn="r"/>
                      <a:r>
                        <a:rPr kumimoji="1" lang="en-US" altLang="ja-JP" sz="1050" dirty="0"/>
                        <a:t>19</a:t>
                      </a:r>
                      <a:r>
                        <a:rPr kumimoji="1" lang="ja-JP" altLang="en-US" sz="1050" dirty="0"/>
                        <a:t>校</a:t>
                      </a:r>
                    </a:p>
                  </a:txBody>
                  <a:tcPr/>
                </a:tc>
                <a:extLst>
                  <a:ext uri="{0D108BD9-81ED-4DB2-BD59-A6C34878D82A}">
                    <a16:rowId xmlns:a16="http://schemas.microsoft.com/office/drawing/2014/main" val="2341658159"/>
                  </a:ext>
                </a:extLst>
              </a:tr>
              <a:tr h="225827">
                <a:tc vMerge="1">
                  <a:txBody>
                    <a:bodyPr/>
                    <a:lstStyle/>
                    <a:p>
                      <a:endParaRPr kumimoji="1" lang="ja-JP" altLang="en-US" sz="1050" dirty="0"/>
                    </a:p>
                  </a:txBody>
                  <a:tcPr/>
                </a:tc>
                <a:tc gridSpan="3">
                  <a:txBody>
                    <a:bodyPr/>
                    <a:lstStyle/>
                    <a:p>
                      <a:r>
                        <a:rPr kumimoji="1" lang="ja-JP" altLang="en-US" sz="1050" dirty="0"/>
                        <a:t>単位制</a:t>
                      </a:r>
                    </a:p>
                  </a:txBody>
                  <a:tcPr/>
                </a:tc>
                <a:tc hMerge="1">
                  <a:txBody>
                    <a:bodyPr/>
                    <a:lstStyle/>
                    <a:p>
                      <a:endParaRPr kumimoji="1" lang="ja-JP" altLang="en-US"/>
                    </a:p>
                  </a:txBody>
                  <a:tcPr/>
                </a:tc>
                <a:tc hMerge="1">
                  <a:txBody>
                    <a:bodyPr/>
                    <a:lstStyle/>
                    <a:p>
                      <a:endParaRPr kumimoji="1" lang="ja-JP" altLang="en-US" sz="1050" dirty="0"/>
                    </a:p>
                  </a:txBody>
                  <a:tcPr/>
                </a:tc>
                <a:tc>
                  <a:txBody>
                    <a:bodyPr/>
                    <a:lstStyle/>
                    <a:p>
                      <a:pPr algn="r"/>
                      <a:r>
                        <a:rPr kumimoji="1" lang="en-US" altLang="ja-JP" sz="1050" dirty="0"/>
                        <a:t>4</a:t>
                      </a:r>
                      <a:r>
                        <a:rPr kumimoji="1" lang="ja-JP" altLang="en-US" sz="1050" dirty="0"/>
                        <a:t>校</a:t>
                      </a:r>
                    </a:p>
                  </a:txBody>
                  <a:tcPr/>
                </a:tc>
                <a:extLst>
                  <a:ext uri="{0D108BD9-81ED-4DB2-BD59-A6C34878D82A}">
                    <a16:rowId xmlns:a16="http://schemas.microsoft.com/office/drawing/2014/main" val="1003214143"/>
                  </a:ext>
                </a:extLst>
              </a:tr>
              <a:tr h="225827">
                <a:tc vMerge="1">
                  <a:txBody>
                    <a:bodyPr/>
                    <a:lstStyle/>
                    <a:p>
                      <a:endParaRPr kumimoji="1" lang="ja-JP" altLang="en-US" sz="1050" dirty="0"/>
                    </a:p>
                  </a:txBody>
                  <a:tcPr/>
                </a:tc>
                <a:tc gridSpan="3">
                  <a:txBody>
                    <a:bodyPr/>
                    <a:lstStyle/>
                    <a:p>
                      <a:r>
                        <a:rPr kumimoji="1" lang="ja-JP" altLang="en-US" sz="1050" dirty="0"/>
                        <a:t>教育センター附属校</a:t>
                      </a:r>
                    </a:p>
                  </a:txBody>
                  <a:tcPr/>
                </a:tc>
                <a:tc hMerge="1">
                  <a:txBody>
                    <a:bodyPr/>
                    <a:lstStyle/>
                    <a:p>
                      <a:endParaRPr kumimoji="1" lang="ja-JP" altLang="en-US"/>
                    </a:p>
                  </a:txBody>
                  <a:tcPr/>
                </a:tc>
                <a:tc hMerge="1">
                  <a:txBody>
                    <a:bodyPr/>
                    <a:lstStyle/>
                    <a:p>
                      <a:endParaRPr kumimoji="1" lang="ja-JP" altLang="en-US" sz="1050" dirty="0"/>
                    </a:p>
                  </a:txBody>
                  <a:tcPr/>
                </a:tc>
                <a:tc>
                  <a:txBody>
                    <a:bodyPr/>
                    <a:lstStyle/>
                    <a:p>
                      <a:pPr algn="r"/>
                      <a:r>
                        <a:rPr kumimoji="1" lang="en-US" altLang="ja-JP" sz="1050" dirty="0"/>
                        <a:t>1</a:t>
                      </a:r>
                      <a:r>
                        <a:rPr kumimoji="1" lang="ja-JP" altLang="en-US" sz="1050" dirty="0"/>
                        <a:t>校</a:t>
                      </a:r>
                    </a:p>
                  </a:txBody>
                  <a:tcPr/>
                </a:tc>
                <a:extLst>
                  <a:ext uri="{0D108BD9-81ED-4DB2-BD59-A6C34878D82A}">
                    <a16:rowId xmlns:a16="http://schemas.microsoft.com/office/drawing/2014/main" val="1023305473"/>
                  </a:ext>
                </a:extLst>
              </a:tr>
              <a:tr h="225827">
                <a:tc gridSpan="4">
                  <a:txBody>
                    <a:bodyPr/>
                    <a:lstStyle/>
                    <a:p>
                      <a:r>
                        <a:rPr kumimoji="1" lang="ja-JP" altLang="en-US" sz="1050" dirty="0"/>
                        <a:t>総合学科高校</a:t>
                      </a:r>
                    </a:p>
                  </a:txBody>
                  <a:tcPr/>
                </a:tc>
                <a:tc hMerge="1">
                  <a:txBody>
                    <a:bodyPr/>
                    <a:lstStyle/>
                    <a:p>
                      <a:endParaRPr kumimoji="1" lang="ja-JP" altLang="en-US" sz="1050" dirty="0"/>
                    </a:p>
                  </a:txBody>
                  <a:tcPr/>
                </a:tc>
                <a:tc hMerge="1">
                  <a:txBody>
                    <a:bodyPr/>
                    <a:lstStyle/>
                    <a:p>
                      <a:endParaRPr kumimoji="1" lang="ja-JP" altLang="en-US"/>
                    </a:p>
                  </a:txBody>
                  <a:tcPr/>
                </a:tc>
                <a:tc hMerge="1">
                  <a:txBody>
                    <a:bodyPr/>
                    <a:lstStyle/>
                    <a:p>
                      <a:endParaRPr kumimoji="1" lang="ja-JP" altLang="en-US" sz="1050" dirty="0"/>
                    </a:p>
                  </a:txBody>
                  <a:tcPr/>
                </a:tc>
                <a:tc>
                  <a:txBody>
                    <a:bodyPr/>
                    <a:lstStyle/>
                    <a:p>
                      <a:pPr algn="r"/>
                      <a:r>
                        <a:rPr kumimoji="1" lang="en-US" altLang="ja-JP" sz="1050" dirty="0"/>
                        <a:t>10</a:t>
                      </a:r>
                      <a:r>
                        <a:rPr kumimoji="1" lang="ja-JP" altLang="en-US" sz="1050" dirty="0"/>
                        <a:t>校</a:t>
                      </a:r>
                    </a:p>
                  </a:txBody>
                  <a:tcPr/>
                </a:tc>
                <a:extLst>
                  <a:ext uri="{0D108BD9-81ED-4DB2-BD59-A6C34878D82A}">
                    <a16:rowId xmlns:a16="http://schemas.microsoft.com/office/drawing/2014/main" val="3821970144"/>
                  </a:ext>
                </a:extLst>
              </a:tr>
              <a:tr h="225827">
                <a:tc rowSpan="4" gridSpan="3">
                  <a:txBody>
                    <a:bodyPr/>
                    <a:lstStyle/>
                    <a:p>
                      <a:r>
                        <a:rPr kumimoji="1" lang="ja-JP" altLang="en-US" sz="1050" dirty="0"/>
                        <a:t>専門高校</a:t>
                      </a:r>
                      <a:endParaRPr kumimoji="1" lang="en-US" altLang="ja-JP" sz="1050" dirty="0"/>
                    </a:p>
                    <a:p>
                      <a:r>
                        <a:rPr kumimoji="1" lang="en-US" altLang="ja-JP" sz="1050" dirty="0"/>
                        <a:t>(15</a:t>
                      </a:r>
                      <a:r>
                        <a:rPr kumimoji="1" lang="ja-JP" altLang="en-US" sz="1050" dirty="0"/>
                        <a:t>校）</a:t>
                      </a:r>
                    </a:p>
                  </a:txBody>
                  <a:tcPr/>
                </a:tc>
                <a:tc rowSpan="4" hMerge="1">
                  <a:txBody>
                    <a:bodyPr/>
                    <a:lstStyle/>
                    <a:p>
                      <a:endParaRPr kumimoji="1" lang="ja-JP" altLang="en-US" sz="1050" dirty="0"/>
                    </a:p>
                  </a:txBody>
                  <a:tcPr/>
                </a:tc>
                <a:tc rowSpan="4" hMerge="1">
                  <a:txBody>
                    <a:bodyPr/>
                    <a:lstStyle/>
                    <a:p>
                      <a:endParaRPr kumimoji="1" lang="ja-JP" altLang="en-US"/>
                    </a:p>
                  </a:txBody>
                  <a:tcPr/>
                </a:tc>
                <a:tc>
                  <a:txBody>
                    <a:bodyPr/>
                    <a:lstStyle/>
                    <a:p>
                      <a:r>
                        <a:rPr kumimoji="1" lang="ja-JP" altLang="en-US" sz="1050" dirty="0"/>
                        <a:t>農業</a:t>
                      </a:r>
                      <a:endParaRPr kumimoji="1" lang="en-US" altLang="ja-JP" sz="1050" dirty="0"/>
                    </a:p>
                  </a:txBody>
                  <a:tcPr/>
                </a:tc>
                <a:tc>
                  <a:txBody>
                    <a:bodyPr/>
                    <a:lstStyle/>
                    <a:p>
                      <a:pPr algn="r"/>
                      <a:r>
                        <a:rPr kumimoji="1" lang="en-US" altLang="ja-JP" sz="1050" dirty="0"/>
                        <a:t>2</a:t>
                      </a:r>
                      <a:r>
                        <a:rPr kumimoji="1" lang="ja-JP" altLang="en-US" sz="1050" dirty="0"/>
                        <a:t>校</a:t>
                      </a:r>
                    </a:p>
                  </a:txBody>
                  <a:tcPr/>
                </a:tc>
                <a:extLst>
                  <a:ext uri="{0D108BD9-81ED-4DB2-BD59-A6C34878D82A}">
                    <a16:rowId xmlns:a16="http://schemas.microsoft.com/office/drawing/2014/main" val="1048483130"/>
                  </a:ext>
                </a:extLst>
              </a:tr>
              <a:tr h="225827">
                <a:tc gridSpan="3" vMerge="1">
                  <a:txBody>
                    <a:bodyPr/>
                    <a:lstStyle/>
                    <a:p>
                      <a:endParaRPr kumimoji="1" lang="ja-JP" altLang="en-US" sz="1050" dirty="0"/>
                    </a:p>
                  </a:txBody>
                  <a:tcPr/>
                </a:tc>
                <a:tc hMerge="1" vMerge="1">
                  <a:txBody>
                    <a:bodyPr/>
                    <a:lstStyle/>
                    <a:p>
                      <a:endParaRPr kumimoji="1" lang="ja-JP" altLang="en-US" sz="1050" dirty="0"/>
                    </a:p>
                  </a:txBody>
                  <a:tcPr/>
                </a:tc>
                <a:tc hMerge="1" vMerge="1">
                  <a:txBody>
                    <a:bodyPr/>
                    <a:lstStyle/>
                    <a:p>
                      <a:endParaRPr kumimoji="1" lang="ja-JP" altLang="en-US"/>
                    </a:p>
                  </a:txBody>
                  <a:tcPr/>
                </a:tc>
                <a:tc>
                  <a:txBody>
                    <a:bodyPr/>
                    <a:lstStyle/>
                    <a:p>
                      <a:r>
                        <a:rPr kumimoji="1" lang="ja-JP" altLang="en-US" sz="1050" dirty="0"/>
                        <a:t>工科</a:t>
                      </a:r>
                    </a:p>
                  </a:txBody>
                  <a:tcPr/>
                </a:tc>
                <a:tc>
                  <a:txBody>
                    <a:bodyPr/>
                    <a:lstStyle/>
                    <a:p>
                      <a:pPr algn="r"/>
                      <a:r>
                        <a:rPr kumimoji="1" lang="en-US" altLang="ja-JP" sz="1050" dirty="0"/>
                        <a:t>9</a:t>
                      </a:r>
                      <a:r>
                        <a:rPr kumimoji="1" lang="ja-JP" altLang="en-US" sz="1050" dirty="0"/>
                        <a:t>校</a:t>
                      </a:r>
                    </a:p>
                  </a:txBody>
                  <a:tcPr/>
                </a:tc>
                <a:extLst>
                  <a:ext uri="{0D108BD9-81ED-4DB2-BD59-A6C34878D82A}">
                    <a16:rowId xmlns:a16="http://schemas.microsoft.com/office/drawing/2014/main" val="3547050038"/>
                  </a:ext>
                </a:extLst>
              </a:tr>
              <a:tr h="225827">
                <a:tc gridSpan="3" vMerge="1">
                  <a:txBody>
                    <a:bodyPr/>
                    <a:lstStyle/>
                    <a:p>
                      <a:endParaRPr kumimoji="1" lang="ja-JP" altLang="en-US" sz="1050" dirty="0"/>
                    </a:p>
                  </a:txBody>
                  <a:tcPr/>
                </a:tc>
                <a:tc hMerge="1" vMerge="1">
                  <a:txBody>
                    <a:bodyPr/>
                    <a:lstStyle/>
                    <a:p>
                      <a:endParaRPr kumimoji="1" lang="ja-JP" altLang="en-US" sz="1050" dirty="0"/>
                    </a:p>
                  </a:txBody>
                  <a:tcPr/>
                </a:tc>
                <a:tc hMerge="1" vMerge="1">
                  <a:txBody>
                    <a:bodyPr/>
                    <a:lstStyle/>
                    <a:p>
                      <a:endParaRPr kumimoji="1" lang="ja-JP" altLang="en-US"/>
                    </a:p>
                  </a:txBody>
                  <a:tcPr/>
                </a:tc>
                <a:tc>
                  <a:txBody>
                    <a:bodyPr/>
                    <a:lstStyle/>
                    <a:p>
                      <a:r>
                        <a:rPr kumimoji="1" lang="ja-JP" altLang="en-US" sz="1050" dirty="0"/>
                        <a:t>国際・科学</a:t>
                      </a:r>
                    </a:p>
                  </a:txBody>
                  <a:tcPr/>
                </a:tc>
                <a:tc>
                  <a:txBody>
                    <a:bodyPr/>
                    <a:lstStyle/>
                    <a:p>
                      <a:pPr algn="r"/>
                      <a:r>
                        <a:rPr kumimoji="1" lang="en-US" altLang="ja-JP" sz="1050" dirty="0"/>
                        <a:t>3</a:t>
                      </a:r>
                      <a:r>
                        <a:rPr kumimoji="1" lang="ja-JP" altLang="en-US" sz="1050" dirty="0"/>
                        <a:t>校</a:t>
                      </a:r>
                    </a:p>
                  </a:txBody>
                  <a:tcPr/>
                </a:tc>
                <a:extLst>
                  <a:ext uri="{0D108BD9-81ED-4DB2-BD59-A6C34878D82A}">
                    <a16:rowId xmlns:a16="http://schemas.microsoft.com/office/drawing/2014/main" val="3676265103"/>
                  </a:ext>
                </a:extLst>
              </a:tr>
              <a:tr h="225827">
                <a:tc gridSpan="3" vMerge="1">
                  <a:txBody>
                    <a:bodyPr/>
                    <a:lstStyle/>
                    <a:p>
                      <a:endParaRPr kumimoji="1" lang="ja-JP" altLang="en-US" sz="1050" dirty="0"/>
                    </a:p>
                  </a:txBody>
                  <a:tcPr/>
                </a:tc>
                <a:tc hMerge="1" vMerge="1">
                  <a:txBody>
                    <a:bodyPr/>
                    <a:lstStyle/>
                    <a:p>
                      <a:endParaRPr kumimoji="1" lang="ja-JP" altLang="en-US" sz="1050" dirty="0"/>
                    </a:p>
                  </a:txBody>
                  <a:tcPr/>
                </a:tc>
                <a:tc hMerge="1" vMerge="1">
                  <a:txBody>
                    <a:bodyPr/>
                    <a:lstStyle/>
                    <a:p>
                      <a:endParaRPr kumimoji="1" lang="ja-JP" altLang="en-US"/>
                    </a:p>
                  </a:txBody>
                  <a:tcPr/>
                </a:tc>
                <a:tc>
                  <a:txBody>
                    <a:bodyPr/>
                    <a:lstStyle/>
                    <a:p>
                      <a:r>
                        <a:rPr kumimoji="1" lang="ja-JP" altLang="en-US" sz="1050" dirty="0"/>
                        <a:t>総合造形</a:t>
                      </a:r>
                    </a:p>
                  </a:txBody>
                  <a:tcPr/>
                </a:tc>
                <a:tc>
                  <a:txBody>
                    <a:bodyPr/>
                    <a:lstStyle/>
                    <a:p>
                      <a:pPr algn="r"/>
                      <a:r>
                        <a:rPr kumimoji="1" lang="en-US" altLang="ja-JP" sz="1050" dirty="0"/>
                        <a:t>1</a:t>
                      </a:r>
                      <a:r>
                        <a:rPr kumimoji="1" lang="ja-JP" altLang="en-US" sz="1050" dirty="0"/>
                        <a:t>校</a:t>
                      </a:r>
                    </a:p>
                  </a:txBody>
                  <a:tcPr/>
                </a:tc>
                <a:extLst>
                  <a:ext uri="{0D108BD9-81ED-4DB2-BD59-A6C34878D82A}">
                    <a16:rowId xmlns:a16="http://schemas.microsoft.com/office/drawing/2014/main" val="1269072888"/>
                  </a:ext>
                </a:extLst>
              </a:tr>
              <a:tr h="225827">
                <a:tc gridSpan="4">
                  <a:txBody>
                    <a:bodyPr/>
                    <a:lstStyle/>
                    <a:p>
                      <a:r>
                        <a:rPr kumimoji="1" lang="ja-JP" altLang="en-US" sz="1050" dirty="0"/>
                        <a:t>クリエイティブスクール</a:t>
                      </a:r>
                    </a:p>
                  </a:txBody>
                  <a:tcPr/>
                </a:tc>
                <a:tc hMerge="1">
                  <a:txBody>
                    <a:bodyPr/>
                    <a:lstStyle/>
                    <a:p>
                      <a:endParaRPr kumimoji="1" lang="ja-JP" altLang="en-US" sz="1050" dirty="0"/>
                    </a:p>
                  </a:txBody>
                  <a:tcPr/>
                </a:tc>
                <a:tc hMerge="1">
                  <a:txBody>
                    <a:bodyPr/>
                    <a:lstStyle/>
                    <a:p>
                      <a:endParaRPr kumimoji="1" lang="ja-JP" altLang="en-US"/>
                    </a:p>
                  </a:txBody>
                  <a:tcPr/>
                </a:tc>
                <a:tc hMerge="1">
                  <a:txBody>
                    <a:bodyPr/>
                    <a:lstStyle/>
                    <a:p>
                      <a:endParaRPr kumimoji="1" lang="ja-JP" altLang="en-US" sz="1050" dirty="0"/>
                    </a:p>
                  </a:txBody>
                  <a:tcPr/>
                </a:tc>
                <a:tc>
                  <a:txBody>
                    <a:bodyPr/>
                    <a:lstStyle/>
                    <a:p>
                      <a:pPr algn="r"/>
                      <a:r>
                        <a:rPr kumimoji="1" lang="en-US" altLang="ja-JP" sz="1050" dirty="0"/>
                        <a:t>6</a:t>
                      </a:r>
                      <a:r>
                        <a:rPr kumimoji="1" lang="ja-JP" altLang="en-US" sz="1050" dirty="0"/>
                        <a:t>校</a:t>
                      </a:r>
                    </a:p>
                  </a:txBody>
                  <a:tcPr/>
                </a:tc>
                <a:extLst>
                  <a:ext uri="{0D108BD9-81ED-4DB2-BD59-A6C34878D82A}">
                    <a16:rowId xmlns:a16="http://schemas.microsoft.com/office/drawing/2014/main" val="3224835436"/>
                  </a:ext>
                </a:extLst>
              </a:tr>
              <a:tr h="225827">
                <a:tc gridSpan="4">
                  <a:txBody>
                    <a:bodyPr/>
                    <a:lstStyle/>
                    <a:p>
                      <a:r>
                        <a:rPr kumimoji="1" lang="ja-JP" altLang="en-US" sz="1050" dirty="0"/>
                        <a:t>夜間定時制高校</a:t>
                      </a:r>
                    </a:p>
                  </a:txBody>
                  <a:tcPr/>
                </a:tc>
                <a:tc hMerge="1">
                  <a:txBody>
                    <a:bodyPr/>
                    <a:lstStyle/>
                    <a:p>
                      <a:endParaRPr kumimoji="1" lang="ja-JP" altLang="en-US" sz="1050" dirty="0"/>
                    </a:p>
                  </a:txBody>
                  <a:tcPr/>
                </a:tc>
                <a:tc hMerge="1">
                  <a:txBody>
                    <a:bodyPr/>
                    <a:lstStyle/>
                    <a:p>
                      <a:endParaRPr kumimoji="1" lang="ja-JP" altLang="en-US"/>
                    </a:p>
                  </a:txBody>
                  <a:tcPr/>
                </a:tc>
                <a:tc hMerge="1">
                  <a:txBody>
                    <a:bodyPr/>
                    <a:lstStyle/>
                    <a:p>
                      <a:endParaRPr kumimoji="1" lang="ja-JP" altLang="en-US" sz="1050" dirty="0"/>
                    </a:p>
                  </a:txBody>
                  <a:tcPr/>
                </a:tc>
                <a:tc>
                  <a:txBody>
                    <a:bodyPr/>
                    <a:lstStyle/>
                    <a:p>
                      <a:pPr algn="r"/>
                      <a:r>
                        <a:rPr kumimoji="1" lang="en-US" altLang="ja-JP" sz="1050" dirty="0"/>
                        <a:t>15</a:t>
                      </a:r>
                      <a:r>
                        <a:rPr kumimoji="1" lang="ja-JP" altLang="en-US" sz="1050" dirty="0"/>
                        <a:t>校</a:t>
                      </a:r>
                    </a:p>
                  </a:txBody>
                  <a:tcPr/>
                </a:tc>
                <a:extLst>
                  <a:ext uri="{0D108BD9-81ED-4DB2-BD59-A6C34878D82A}">
                    <a16:rowId xmlns:a16="http://schemas.microsoft.com/office/drawing/2014/main" val="358918162"/>
                  </a:ext>
                </a:extLst>
              </a:tr>
              <a:tr h="225827">
                <a:tc gridSpan="4">
                  <a:txBody>
                    <a:bodyPr/>
                    <a:lstStyle/>
                    <a:p>
                      <a:r>
                        <a:rPr kumimoji="1" lang="ja-JP" altLang="en-US" sz="1050" dirty="0"/>
                        <a:t>通信制高校</a:t>
                      </a:r>
                    </a:p>
                  </a:txBody>
                  <a:tcPr/>
                </a:tc>
                <a:tc hMerge="1">
                  <a:txBody>
                    <a:bodyPr/>
                    <a:lstStyle/>
                    <a:p>
                      <a:endParaRPr kumimoji="1" lang="ja-JP" altLang="en-US" sz="1050" dirty="0"/>
                    </a:p>
                  </a:txBody>
                  <a:tcPr/>
                </a:tc>
                <a:tc hMerge="1">
                  <a:txBody>
                    <a:bodyPr/>
                    <a:lstStyle/>
                    <a:p>
                      <a:endParaRPr kumimoji="1" lang="ja-JP" altLang="en-US"/>
                    </a:p>
                  </a:txBody>
                  <a:tcPr/>
                </a:tc>
                <a:tc hMerge="1">
                  <a:txBody>
                    <a:bodyPr/>
                    <a:lstStyle/>
                    <a:p>
                      <a:endParaRPr kumimoji="1" lang="ja-JP" altLang="en-US" sz="1050" dirty="0"/>
                    </a:p>
                  </a:txBody>
                  <a:tcPr/>
                </a:tc>
                <a:tc>
                  <a:txBody>
                    <a:bodyPr/>
                    <a:lstStyle/>
                    <a:p>
                      <a:pPr algn="r"/>
                      <a:r>
                        <a:rPr kumimoji="1" lang="en-US" altLang="ja-JP" sz="1050" dirty="0"/>
                        <a:t>1</a:t>
                      </a:r>
                      <a:r>
                        <a:rPr kumimoji="1" lang="ja-JP" altLang="en-US" sz="1050" dirty="0"/>
                        <a:t>校</a:t>
                      </a:r>
                    </a:p>
                  </a:txBody>
                  <a:tcPr/>
                </a:tc>
                <a:extLst>
                  <a:ext uri="{0D108BD9-81ED-4DB2-BD59-A6C34878D82A}">
                    <a16:rowId xmlns:a16="http://schemas.microsoft.com/office/drawing/2014/main" val="17926754"/>
                  </a:ext>
                </a:extLst>
              </a:tr>
              <a:tr h="225827">
                <a:tc gridSpan="4">
                  <a:txBody>
                    <a:bodyPr/>
                    <a:lstStyle/>
                    <a:p>
                      <a:r>
                        <a:rPr kumimoji="1" lang="ja-JP" altLang="en-US" sz="1050" dirty="0"/>
                        <a:t>連携型中高一貫校</a:t>
                      </a:r>
                    </a:p>
                  </a:txBody>
                  <a:tcPr/>
                </a:tc>
                <a:tc hMerge="1">
                  <a:txBody>
                    <a:bodyPr/>
                    <a:lstStyle/>
                    <a:p>
                      <a:endParaRPr kumimoji="1" lang="ja-JP" altLang="en-US" sz="1050" dirty="0"/>
                    </a:p>
                  </a:txBody>
                  <a:tcPr/>
                </a:tc>
                <a:tc hMerge="1">
                  <a:txBody>
                    <a:bodyPr/>
                    <a:lstStyle/>
                    <a:p>
                      <a:endParaRPr kumimoji="1" lang="ja-JP" altLang="en-US"/>
                    </a:p>
                  </a:txBody>
                  <a:tcPr/>
                </a:tc>
                <a:tc hMerge="1">
                  <a:txBody>
                    <a:bodyPr/>
                    <a:lstStyle/>
                    <a:p>
                      <a:endParaRPr kumimoji="1" lang="ja-JP" altLang="en-US" sz="1050" dirty="0"/>
                    </a:p>
                  </a:txBody>
                  <a:tcPr/>
                </a:tc>
                <a:tc>
                  <a:txBody>
                    <a:bodyPr/>
                    <a:lstStyle/>
                    <a:p>
                      <a:pPr algn="r"/>
                      <a:r>
                        <a:rPr kumimoji="1" lang="en-US" altLang="ja-JP" sz="1050" dirty="0"/>
                        <a:t>2</a:t>
                      </a:r>
                      <a:r>
                        <a:rPr kumimoji="1" lang="ja-JP" altLang="en-US" sz="1050" dirty="0"/>
                        <a:t>校</a:t>
                      </a:r>
                    </a:p>
                  </a:txBody>
                  <a:tcPr/>
                </a:tc>
                <a:extLst>
                  <a:ext uri="{0D108BD9-81ED-4DB2-BD59-A6C34878D82A}">
                    <a16:rowId xmlns:a16="http://schemas.microsoft.com/office/drawing/2014/main" val="810147320"/>
                  </a:ext>
                </a:extLst>
              </a:tr>
            </a:tbl>
          </a:graphicData>
        </a:graphic>
      </p:graphicFrame>
      <p:sp>
        <p:nvSpPr>
          <p:cNvPr id="10" name="正方形/長方形 9"/>
          <p:cNvSpPr/>
          <p:nvPr/>
        </p:nvSpPr>
        <p:spPr>
          <a:xfrm>
            <a:off x="404113" y="943833"/>
            <a:ext cx="1390738" cy="2608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b="1" dirty="0">
                <a:solidFill>
                  <a:schemeClr val="tx1"/>
                </a:solidFill>
              </a:rPr>
              <a:t>【</a:t>
            </a:r>
            <a:r>
              <a:rPr kumimoji="1" lang="ja-JP" altLang="en-US" sz="1400" b="1" dirty="0">
                <a:solidFill>
                  <a:schemeClr val="tx1"/>
                </a:solidFill>
              </a:rPr>
              <a:t>平成</a:t>
            </a:r>
            <a:r>
              <a:rPr kumimoji="1" lang="en-US" altLang="ja-JP" sz="1400" b="1" dirty="0">
                <a:solidFill>
                  <a:schemeClr val="tx1"/>
                </a:solidFill>
              </a:rPr>
              <a:t>11</a:t>
            </a:r>
            <a:r>
              <a:rPr kumimoji="1" lang="ja-JP" altLang="en-US" sz="1400" b="1" dirty="0">
                <a:solidFill>
                  <a:schemeClr val="tx1"/>
                </a:solidFill>
              </a:rPr>
              <a:t>年度</a:t>
            </a:r>
            <a:r>
              <a:rPr kumimoji="1" lang="en-US" altLang="ja-JP" sz="1400" b="1" dirty="0">
                <a:solidFill>
                  <a:schemeClr val="tx1"/>
                </a:solidFill>
              </a:rPr>
              <a:t>】</a:t>
            </a:r>
            <a:endParaRPr kumimoji="1" lang="ja-JP" altLang="en-US" sz="1400" b="1" dirty="0">
              <a:solidFill>
                <a:schemeClr val="tx1"/>
              </a:solidFill>
            </a:endParaRPr>
          </a:p>
        </p:txBody>
      </p:sp>
      <p:sp>
        <p:nvSpPr>
          <p:cNvPr id="11" name="正方形/長方形 10"/>
          <p:cNvSpPr/>
          <p:nvPr/>
        </p:nvSpPr>
        <p:spPr>
          <a:xfrm>
            <a:off x="3373431" y="604797"/>
            <a:ext cx="1390738" cy="2608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b="1" dirty="0">
                <a:solidFill>
                  <a:schemeClr val="tx1"/>
                </a:solidFill>
              </a:rPr>
              <a:t>【</a:t>
            </a:r>
            <a:r>
              <a:rPr kumimoji="1" lang="ja-JP" altLang="en-US" sz="1400" b="1" dirty="0">
                <a:solidFill>
                  <a:schemeClr val="tx1"/>
                </a:solidFill>
              </a:rPr>
              <a:t>平成</a:t>
            </a:r>
            <a:r>
              <a:rPr kumimoji="1" lang="en-US" altLang="ja-JP" sz="1400" b="1" dirty="0">
                <a:solidFill>
                  <a:schemeClr val="tx1"/>
                </a:solidFill>
              </a:rPr>
              <a:t>24</a:t>
            </a:r>
            <a:r>
              <a:rPr kumimoji="1" lang="ja-JP" altLang="en-US" sz="1400" b="1" dirty="0">
                <a:solidFill>
                  <a:schemeClr val="tx1"/>
                </a:solidFill>
              </a:rPr>
              <a:t>年度</a:t>
            </a:r>
            <a:r>
              <a:rPr kumimoji="1" lang="en-US" altLang="ja-JP" sz="1400" b="1" dirty="0">
                <a:solidFill>
                  <a:schemeClr val="tx1"/>
                </a:solidFill>
              </a:rPr>
              <a:t>】</a:t>
            </a:r>
            <a:endParaRPr kumimoji="1" lang="ja-JP" altLang="en-US" sz="1400" b="1" dirty="0">
              <a:solidFill>
                <a:schemeClr val="tx1"/>
              </a:solidFill>
            </a:endParaRPr>
          </a:p>
        </p:txBody>
      </p:sp>
      <p:graphicFrame>
        <p:nvGraphicFramePr>
          <p:cNvPr id="12" name="表 11"/>
          <p:cNvGraphicFramePr>
            <a:graphicFrameLocks noGrp="1"/>
          </p:cNvGraphicFramePr>
          <p:nvPr>
            <p:extLst>
              <p:ext uri="{D42A27DB-BD31-4B8C-83A1-F6EECF244321}">
                <p14:modId xmlns:p14="http://schemas.microsoft.com/office/powerpoint/2010/main" val="914807236"/>
              </p:ext>
            </p:extLst>
          </p:nvPr>
        </p:nvGraphicFramePr>
        <p:xfrm>
          <a:off x="6091708" y="805153"/>
          <a:ext cx="3168202" cy="5162220"/>
        </p:xfrm>
        <a:graphic>
          <a:graphicData uri="http://schemas.openxmlformats.org/drawingml/2006/table">
            <a:tbl>
              <a:tblPr firstRow="1" bandRow="1">
                <a:tableStyleId>{5940675A-B579-460E-94D1-54222C63F5DA}</a:tableStyleId>
              </a:tblPr>
              <a:tblGrid>
                <a:gridCol w="1120461">
                  <a:extLst>
                    <a:ext uri="{9D8B030D-6E8A-4147-A177-3AD203B41FA5}">
                      <a16:colId xmlns:a16="http://schemas.microsoft.com/office/drawing/2014/main" val="4284928165"/>
                    </a:ext>
                  </a:extLst>
                </a:gridCol>
                <a:gridCol w="412477">
                  <a:extLst>
                    <a:ext uri="{9D8B030D-6E8A-4147-A177-3AD203B41FA5}">
                      <a16:colId xmlns:a16="http://schemas.microsoft.com/office/drawing/2014/main" val="109812185"/>
                    </a:ext>
                  </a:extLst>
                </a:gridCol>
                <a:gridCol w="1094351">
                  <a:extLst>
                    <a:ext uri="{9D8B030D-6E8A-4147-A177-3AD203B41FA5}">
                      <a16:colId xmlns:a16="http://schemas.microsoft.com/office/drawing/2014/main" val="1773712459"/>
                    </a:ext>
                  </a:extLst>
                </a:gridCol>
                <a:gridCol w="540913">
                  <a:extLst>
                    <a:ext uri="{9D8B030D-6E8A-4147-A177-3AD203B41FA5}">
                      <a16:colId xmlns:a16="http://schemas.microsoft.com/office/drawing/2014/main" val="2243397982"/>
                    </a:ext>
                  </a:extLst>
                </a:gridCol>
              </a:tblGrid>
              <a:tr h="225998">
                <a:tc rowSpan="10">
                  <a:txBody>
                    <a:bodyPr/>
                    <a:lstStyle/>
                    <a:p>
                      <a:r>
                        <a:rPr kumimoji="1" lang="ja-JP" altLang="en-US" sz="1050" dirty="0"/>
                        <a:t>普通科</a:t>
                      </a:r>
                      <a:endParaRPr kumimoji="1" lang="en-US" altLang="ja-JP" sz="1050" dirty="0"/>
                    </a:p>
                    <a:p>
                      <a:r>
                        <a:rPr kumimoji="1" lang="ja-JP" altLang="en-US" sz="1050" dirty="0"/>
                        <a:t>高校</a:t>
                      </a:r>
                      <a:endParaRPr kumimoji="1" lang="en-US" altLang="ja-JP" sz="1050" dirty="0"/>
                    </a:p>
                    <a:p>
                      <a:r>
                        <a:rPr kumimoji="1" lang="en-US" altLang="ja-JP" sz="1050" dirty="0"/>
                        <a:t>(84</a:t>
                      </a:r>
                      <a:r>
                        <a:rPr kumimoji="1" lang="ja-JP" altLang="en-US" sz="1050" dirty="0"/>
                        <a:t>校）</a:t>
                      </a:r>
                      <a:endParaRPr kumimoji="1" lang="en-US" altLang="ja-JP" sz="1050" dirty="0"/>
                    </a:p>
                    <a:p>
                      <a:r>
                        <a:rPr kumimoji="1" lang="en-US" altLang="ja-JP" sz="1050" dirty="0"/>
                        <a:t>※</a:t>
                      </a:r>
                      <a:r>
                        <a:rPr kumimoji="1" lang="ja-JP" altLang="en-US" sz="1050" dirty="0"/>
                        <a:t>募集停止校含む</a:t>
                      </a:r>
                    </a:p>
                  </a:txBody>
                  <a:tcPr>
                    <a:lnR w="12700" cap="flat" cmpd="sng" algn="ctr">
                      <a:solidFill>
                        <a:schemeClr val="tx1"/>
                      </a:solidFill>
                      <a:prstDash val="solid"/>
                      <a:round/>
                      <a:headEnd type="none" w="med" len="med"/>
                      <a:tailEnd type="none" w="med" len="med"/>
                    </a:lnR>
                  </a:tcPr>
                </a:tc>
                <a:tc gridSpan="2">
                  <a:txBody>
                    <a:bodyPr/>
                    <a:lstStyle/>
                    <a:p>
                      <a:r>
                        <a:rPr kumimoji="1" lang="ja-JP" altLang="en-US" sz="900" dirty="0"/>
                        <a:t>普通科のみ</a:t>
                      </a:r>
                    </a:p>
                  </a:txBody>
                  <a:tcPr>
                    <a:lnL w="12700" cap="flat" cmpd="sng" algn="ctr">
                      <a:solidFill>
                        <a:schemeClr val="tx1"/>
                      </a:solidFill>
                      <a:prstDash val="solid"/>
                      <a:round/>
                      <a:headEnd type="none" w="med" len="med"/>
                      <a:tailEnd type="none" w="med" len="med"/>
                    </a:lnL>
                  </a:tcPr>
                </a:tc>
                <a:tc hMerge="1">
                  <a:txBody>
                    <a:bodyPr/>
                    <a:lstStyle/>
                    <a:p>
                      <a:endParaRPr kumimoji="1" lang="ja-JP" altLang="en-US"/>
                    </a:p>
                  </a:txBody>
                  <a:tcPr/>
                </a:tc>
                <a:tc>
                  <a:txBody>
                    <a:bodyPr/>
                    <a:lstStyle/>
                    <a:p>
                      <a:pPr algn="r"/>
                      <a:r>
                        <a:rPr kumimoji="1" lang="en-US" altLang="ja-JP" sz="900" dirty="0"/>
                        <a:t>32</a:t>
                      </a:r>
                      <a:r>
                        <a:rPr kumimoji="1" lang="ja-JP" altLang="en-US" sz="900" dirty="0"/>
                        <a:t>校</a:t>
                      </a:r>
                      <a:endParaRPr kumimoji="1" lang="en-US" altLang="ja-JP" sz="900" dirty="0"/>
                    </a:p>
                  </a:txBody>
                  <a:tcPr/>
                </a:tc>
                <a:extLst>
                  <a:ext uri="{0D108BD9-81ED-4DB2-BD59-A6C34878D82A}">
                    <a16:rowId xmlns:a16="http://schemas.microsoft.com/office/drawing/2014/main" val="541913744"/>
                  </a:ext>
                </a:extLst>
              </a:tr>
              <a:tr h="225827">
                <a:tc vMerge="1">
                  <a:txBody>
                    <a:bodyPr/>
                    <a:lstStyle/>
                    <a:p>
                      <a:endParaRPr kumimoji="1" lang="ja-JP" altLang="en-US"/>
                    </a:p>
                  </a:txBody>
                  <a:tcPr/>
                </a:tc>
                <a:tc gridSpan="2">
                  <a:txBody>
                    <a:bodyPr/>
                    <a:lstStyle/>
                    <a:p>
                      <a:r>
                        <a:rPr kumimoji="1" lang="ja-JP" altLang="en-US" sz="900" dirty="0"/>
                        <a:t>専門コース設置</a:t>
                      </a:r>
                    </a:p>
                  </a:txBody>
                  <a:tcPr>
                    <a:lnL w="12700" cap="flat" cmpd="sng" algn="ctr">
                      <a:solidFill>
                        <a:schemeClr val="tx1"/>
                      </a:solidFill>
                      <a:prstDash val="solid"/>
                      <a:round/>
                      <a:headEnd type="none" w="med" len="med"/>
                      <a:tailEnd type="none" w="med" len="med"/>
                    </a:lnL>
                  </a:tcPr>
                </a:tc>
                <a:tc hMerge="1">
                  <a:txBody>
                    <a:bodyPr/>
                    <a:lstStyle/>
                    <a:p>
                      <a:endParaRPr kumimoji="1" lang="ja-JP" altLang="en-US"/>
                    </a:p>
                  </a:txBody>
                  <a:tcPr/>
                </a:tc>
                <a:tc>
                  <a:txBody>
                    <a:bodyPr/>
                    <a:lstStyle/>
                    <a:p>
                      <a:pPr algn="r"/>
                      <a:r>
                        <a:rPr kumimoji="1" lang="en-US" altLang="ja-JP" sz="900" dirty="0"/>
                        <a:t>36</a:t>
                      </a:r>
                      <a:r>
                        <a:rPr kumimoji="1" lang="ja-JP" altLang="en-US" sz="900" dirty="0"/>
                        <a:t>校</a:t>
                      </a:r>
                    </a:p>
                  </a:txBody>
                  <a:tcPr/>
                </a:tc>
                <a:extLst>
                  <a:ext uri="{0D108BD9-81ED-4DB2-BD59-A6C34878D82A}">
                    <a16:rowId xmlns:a16="http://schemas.microsoft.com/office/drawing/2014/main" val="2152015614"/>
                  </a:ext>
                </a:extLst>
              </a:tr>
              <a:tr h="225827">
                <a:tc vMerge="1">
                  <a:txBody>
                    <a:bodyPr/>
                    <a:lstStyle/>
                    <a:p>
                      <a:endParaRPr kumimoji="1" lang="ja-JP" altLang="en-US"/>
                    </a:p>
                  </a:txBody>
                  <a:tcPr/>
                </a:tc>
                <a:tc rowSpan="5">
                  <a:txBody>
                    <a:bodyPr/>
                    <a:lstStyle/>
                    <a:p>
                      <a:r>
                        <a:rPr kumimoji="1" lang="ja-JP" altLang="en-US" sz="900" dirty="0"/>
                        <a:t>専門学科併置</a:t>
                      </a:r>
                      <a:endParaRPr kumimoji="1" lang="en-US" altLang="ja-JP" sz="900" dirty="0"/>
                    </a:p>
                    <a:p>
                      <a:r>
                        <a:rPr kumimoji="1" lang="en-US" altLang="ja-JP" sz="900" dirty="0"/>
                        <a:t>11</a:t>
                      </a:r>
                      <a:r>
                        <a:rPr kumimoji="1" lang="ja-JP" altLang="en-US" sz="900" dirty="0"/>
                        <a:t>校</a:t>
                      </a:r>
                    </a:p>
                  </a:txBody>
                  <a:tcPr>
                    <a:lnL w="12700" cap="flat" cmpd="sng" algn="ctr">
                      <a:solidFill>
                        <a:schemeClr val="tx1"/>
                      </a:solidFill>
                      <a:prstDash val="solid"/>
                      <a:round/>
                      <a:headEnd type="none" w="med" len="med"/>
                      <a:tailEnd type="none" w="med" len="med"/>
                    </a:lnL>
                  </a:tcPr>
                </a:tc>
                <a:tc>
                  <a:txBody>
                    <a:bodyPr/>
                    <a:lstStyle/>
                    <a:p>
                      <a:r>
                        <a:rPr kumimoji="1" lang="ja-JP" altLang="en-US" sz="900" dirty="0"/>
                        <a:t>国際科</a:t>
                      </a:r>
                      <a:r>
                        <a:rPr kumimoji="1" lang="ja-JP" altLang="en-US" sz="600" dirty="0"/>
                        <a:t>（グローバル科）</a:t>
                      </a:r>
                    </a:p>
                  </a:txBody>
                  <a:tcPr/>
                </a:tc>
                <a:tc>
                  <a:txBody>
                    <a:bodyPr/>
                    <a:lstStyle/>
                    <a:p>
                      <a:pPr algn="r"/>
                      <a:r>
                        <a:rPr kumimoji="1" lang="ja-JP" altLang="en-US" sz="900" dirty="0"/>
                        <a:t>２校</a:t>
                      </a:r>
                    </a:p>
                  </a:txBody>
                  <a:tcPr/>
                </a:tc>
                <a:extLst>
                  <a:ext uri="{0D108BD9-81ED-4DB2-BD59-A6C34878D82A}">
                    <a16:rowId xmlns:a16="http://schemas.microsoft.com/office/drawing/2014/main" val="3496496987"/>
                  </a:ext>
                </a:extLst>
              </a:tr>
              <a:tr h="225827">
                <a:tc vMerge="1">
                  <a:txBody>
                    <a:bodyPr/>
                    <a:lstStyle/>
                    <a:p>
                      <a:endParaRPr kumimoji="1" lang="ja-JP" altLang="en-US"/>
                    </a:p>
                  </a:txBody>
                  <a:tcPr/>
                </a:tc>
                <a:tc vMerge="1">
                  <a:txBody>
                    <a:bodyPr/>
                    <a:lstStyle/>
                    <a:p>
                      <a:endParaRPr kumimoji="1" lang="ja-JP" altLang="en-US" sz="1050" dirty="0"/>
                    </a:p>
                  </a:txBody>
                  <a:tcPr/>
                </a:tc>
                <a:tc>
                  <a:txBody>
                    <a:bodyPr/>
                    <a:lstStyle/>
                    <a:p>
                      <a:r>
                        <a:rPr kumimoji="1" lang="ja-JP" altLang="en-US" sz="900" dirty="0"/>
                        <a:t>国際教養科</a:t>
                      </a:r>
                    </a:p>
                  </a:txBody>
                  <a:tcPr/>
                </a:tc>
                <a:tc>
                  <a:txBody>
                    <a:bodyPr/>
                    <a:lstStyle/>
                    <a:p>
                      <a:pPr algn="r"/>
                      <a:r>
                        <a:rPr kumimoji="1" lang="ja-JP" altLang="en-US" sz="900" dirty="0"/>
                        <a:t>５校</a:t>
                      </a:r>
                    </a:p>
                  </a:txBody>
                  <a:tcPr/>
                </a:tc>
                <a:extLst>
                  <a:ext uri="{0D108BD9-81ED-4DB2-BD59-A6C34878D82A}">
                    <a16:rowId xmlns:a16="http://schemas.microsoft.com/office/drawing/2014/main" val="92606164"/>
                  </a:ext>
                </a:extLst>
              </a:tr>
              <a:tr h="225827">
                <a:tc vMerge="1">
                  <a:txBody>
                    <a:bodyPr/>
                    <a:lstStyle/>
                    <a:p>
                      <a:endParaRPr kumimoji="1" lang="ja-JP" altLang="en-US"/>
                    </a:p>
                  </a:txBody>
                  <a:tcPr/>
                </a:tc>
                <a:tc vMerge="1">
                  <a:txBody>
                    <a:bodyPr/>
                    <a:lstStyle/>
                    <a:p>
                      <a:endParaRPr kumimoji="1" lang="ja-JP" altLang="en-US" sz="1050"/>
                    </a:p>
                  </a:txBody>
                  <a:tcPr/>
                </a:tc>
                <a:tc>
                  <a:txBody>
                    <a:bodyPr/>
                    <a:lstStyle/>
                    <a:p>
                      <a:r>
                        <a:rPr kumimoji="1" lang="ja-JP" altLang="en-US" sz="900" dirty="0"/>
                        <a:t>体育科</a:t>
                      </a:r>
                    </a:p>
                  </a:txBody>
                  <a:tcPr/>
                </a:tc>
                <a:tc>
                  <a:txBody>
                    <a:bodyPr/>
                    <a:lstStyle/>
                    <a:p>
                      <a:pPr algn="r"/>
                      <a:r>
                        <a:rPr kumimoji="1" lang="ja-JP" altLang="en-US" sz="900" dirty="0"/>
                        <a:t>２校</a:t>
                      </a:r>
                    </a:p>
                  </a:txBody>
                  <a:tcPr/>
                </a:tc>
                <a:extLst>
                  <a:ext uri="{0D108BD9-81ED-4DB2-BD59-A6C34878D82A}">
                    <a16:rowId xmlns:a16="http://schemas.microsoft.com/office/drawing/2014/main" val="2060683831"/>
                  </a:ext>
                </a:extLst>
              </a:tr>
              <a:tr h="225827">
                <a:tc vMerge="1">
                  <a:txBody>
                    <a:bodyPr/>
                    <a:lstStyle/>
                    <a:p>
                      <a:endParaRPr kumimoji="1" lang="ja-JP" altLang="en-US"/>
                    </a:p>
                  </a:txBody>
                  <a:tcPr/>
                </a:tc>
                <a:tc vMerge="1">
                  <a:txBody>
                    <a:bodyPr/>
                    <a:lstStyle/>
                    <a:p>
                      <a:endParaRPr kumimoji="1" lang="ja-JP" altLang="en-US" sz="1050"/>
                    </a:p>
                  </a:txBody>
                  <a:tcPr/>
                </a:tc>
                <a:tc>
                  <a:txBody>
                    <a:bodyPr/>
                    <a:lstStyle/>
                    <a:p>
                      <a:r>
                        <a:rPr kumimoji="1" lang="ja-JP" altLang="en-US" sz="900" dirty="0"/>
                        <a:t>芸能文化科</a:t>
                      </a:r>
                    </a:p>
                  </a:txBody>
                  <a:tcPr/>
                </a:tc>
                <a:tc>
                  <a:txBody>
                    <a:bodyPr/>
                    <a:lstStyle/>
                    <a:p>
                      <a:pPr algn="r"/>
                      <a:r>
                        <a:rPr kumimoji="1" lang="ja-JP" altLang="en-US" sz="900" dirty="0"/>
                        <a:t>１校</a:t>
                      </a:r>
                    </a:p>
                  </a:txBody>
                  <a:tcPr/>
                </a:tc>
                <a:extLst>
                  <a:ext uri="{0D108BD9-81ED-4DB2-BD59-A6C34878D82A}">
                    <a16:rowId xmlns:a16="http://schemas.microsoft.com/office/drawing/2014/main" val="2086042875"/>
                  </a:ext>
                </a:extLst>
              </a:tr>
              <a:tr h="225827">
                <a:tc vMerge="1">
                  <a:txBody>
                    <a:bodyPr/>
                    <a:lstStyle/>
                    <a:p>
                      <a:endParaRPr kumimoji="1" lang="ja-JP" altLang="en-US"/>
                    </a:p>
                  </a:txBody>
                  <a:tcPr/>
                </a:tc>
                <a:tc vMerge="1">
                  <a:txBody>
                    <a:bodyPr/>
                    <a:lstStyle/>
                    <a:p>
                      <a:endParaRPr kumimoji="1" lang="ja-JP" altLang="en-US" sz="1050"/>
                    </a:p>
                  </a:txBody>
                  <a:tcPr/>
                </a:tc>
                <a:tc>
                  <a:txBody>
                    <a:bodyPr/>
                    <a:lstStyle/>
                    <a:p>
                      <a:r>
                        <a:rPr kumimoji="1" lang="ja-JP" altLang="en-US" sz="900" dirty="0"/>
                        <a:t>音楽科</a:t>
                      </a:r>
                    </a:p>
                  </a:txBody>
                  <a:tcPr/>
                </a:tc>
                <a:tc>
                  <a:txBody>
                    <a:bodyPr/>
                    <a:lstStyle/>
                    <a:p>
                      <a:pPr algn="r"/>
                      <a:r>
                        <a:rPr kumimoji="1" lang="ja-JP" altLang="en-US" sz="900" dirty="0"/>
                        <a:t>１校</a:t>
                      </a:r>
                    </a:p>
                  </a:txBody>
                  <a:tcPr/>
                </a:tc>
                <a:extLst>
                  <a:ext uri="{0D108BD9-81ED-4DB2-BD59-A6C34878D82A}">
                    <a16:rowId xmlns:a16="http://schemas.microsoft.com/office/drawing/2014/main" val="3593081681"/>
                  </a:ext>
                </a:extLst>
              </a:tr>
              <a:tr h="225827">
                <a:tc vMerge="1">
                  <a:txBody>
                    <a:bodyPr/>
                    <a:lstStyle/>
                    <a:p>
                      <a:endParaRPr kumimoji="1" lang="ja-JP" altLang="en-US" sz="1050" dirty="0"/>
                    </a:p>
                  </a:txBody>
                  <a:tcPr/>
                </a:tc>
                <a:tc gridSpan="2">
                  <a:txBody>
                    <a:bodyPr/>
                    <a:lstStyle/>
                    <a:p>
                      <a:r>
                        <a:rPr kumimoji="1" lang="ja-JP" altLang="en-US" sz="900" dirty="0"/>
                        <a:t>総合学科併置</a:t>
                      </a:r>
                    </a:p>
                  </a:txBody>
                  <a:tcPr>
                    <a:lnL w="12700" cap="flat" cmpd="sng" algn="ctr">
                      <a:solidFill>
                        <a:schemeClr val="tx1"/>
                      </a:solidFill>
                      <a:prstDash val="solid"/>
                      <a:round/>
                      <a:headEnd type="none" w="med" len="med"/>
                      <a:tailEnd type="none" w="med" len="med"/>
                    </a:lnL>
                  </a:tcPr>
                </a:tc>
                <a:tc hMerge="1">
                  <a:txBody>
                    <a:bodyPr/>
                    <a:lstStyle/>
                    <a:p>
                      <a:endParaRPr kumimoji="1" lang="ja-JP" altLang="en-US"/>
                    </a:p>
                  </a:txBody>
                  <a:tcPr/>
                </a:tc>
                <a:tc>
                  <a:txBody>
                    <a:bodyPr/>
                    <a:lstStyle/>
                    <a:p>
                      <a:pPr algn="r"/>
                      <a:r>
                        <a:rPr kumimoji="1" lang="ja-JP" altLang="en-US" sz="900" dirty="0"/>
                        <a:t>１校</a:t>
                      </a:r>
                    </a:p>
                  </a:txBody>
                  <a:tcPr/>
                </a:tc>
                <a:extLst>
                  <a:ext uri="{0D108BD9-81ED-4DB2-BD59-A6C34878D82A}">
                    <a16:rowId xmlns:a16="http://schemas.microsoft.com/office/drawing/2014/main" val="2341658159"/>
                  </a:ext>
                </a:extLst>
              </a:tr>
              <a:tr h="225827">
                <a:tc vMerge="1">
                  <a:txBody>
                    <a:bodyPr/>
                    <a:lstStyle/>
                    <a:p>
                      <a:endParaRPr kumimoji="1" lang="ja-JP" altLang="en-US" sz="1050" dirty="0"/>
                    </a:p>
                  </a:txBody>
                  <a:tcPr/>
                </a:tc>
                <a:tc gridSpan="2">
                  <a:txBody>
                    <a:bodyPr/>
                    <a:lstStyle/>
                    <a:p>
                      <a:r>
                        <a:rPr kumimoji="1" lang="ja-JP" altLang="en-US" sz="900" dirty="0"/>
                        <a:t>単位制</a:t>
                      </a:r>
                    </a:p>
                  </a:txBody>
                  <a:tcPr>
                    <a:lnL w="12700" cap="flat" cmpd="sng" algn="ctr">
                      <a:solidFill>
                        <a:schemeClr val="tx1"/>
                      </a:solidFill>
                      <a:prstDash val="solid"/>
                      <a:round/>
                      <a:headEnd type="none" w="med" len="med"/>
                      <a:tailEnd type="none" w="med" len="med"/>
                    </a:lnL>
                  </a:tcPr>
                </a:tc>
                <a:tc hMerge="1">
                  <a:txBody>
                    <a:bodyPr/>
                    <a:lstStyle/>
                    <a:p>
                      <a:endParaRPr kumimoji="1" lang="ja-JP" altLang="en-US"/>
                    </a:p>
                  </a:txBody>
                  <a:tcPr/>
                </a:tc>
                <a:tc>
                  <a:txBody>
                    <a:bodyPr/>
                    <a:lstStyle/>
                    <a:p>
                      <a:pPr algn="r"/>
                      <a:r>
                        <a:rPr kumimoji="1" lang="ja-JP" altLang="en-US" sz="900" dirty="0"/>
                        <a:t>３校</a:t>
                      </a:r>
                    </a:p>
                  </a:txBody>
                  <a:tcPr/>
                </a:tc>
                <a:extLst>
                  <a:ext uri="{0D108BD9-81ED-4DB2-BD59-A6C34878D82A}">
                    <a16:rowId xmlns:a16="http://schemas.microsoft.com/office/drawing/2014/main" val="1003214143"/>
                  </a:ext>
                </a:extLst>
              </a:tr>
              <a:tr h="225827">
                <a:tc vMerge="1">
                  <a:txBody>
                    <a:bodyPr/>
                    <a:lstStyle/>
                    <a:p>
                      <a:endParaRPr kumimoji="1" lang="ja-JP" altLang="en-US" sz="1050" dirty="0"/>
                    </a:p>
                  </a:txBody>
                  <a:tcPr/>
                </a:tc>
                <a:tc gridSpan="2">
                  <a:txBody>
                    <a:bodyPr/>
                    <a:lstStyle/>
                    <a:p>
                      <a:r>
                        <a:rPr kumimoji="1" lang="ja-JP" altLang="en-US" sz="900" dirty="0"/>
                        <a:t>教育センター附属校</a:t>
                      </a:r>
                    </a:p>
                  </a:txBody>
                  <a:tcPr>
                    <a:lnL w="12700" cap="flat" cmpd="sng" algn="ctr">
                      <a:solidFill>
                        <a:schemeClr val="tx1"/>
                      </a:solidFill>
                      <a:prstDash val="solid"/>
                      <a:round/>
                      <a:headEnd type="none" w="med" len="med"/>
                      <a:tailEnd type="none" w="med" len="med"/>
                    </a:lnL>
                  </a:tcPr>
                </a:tc>
                <a:tc hMerge="1">
                  <a:txBody>
                    <a:bodyPr/>
                    <a:lstStyle/>
                    <a:p>
                      <a:endParaRPr kumimoji="1" lang="ja-JP" altLang="en-US"/>
                    </a:p>
                  </a:txBody>
                  <a:tcPr/>
                </a:tc>
                <a:tc>
                  <a:txBody>
                    <a:bodyPr/>
                    <a:lstStyle/>
                    <a:p>
                      <a:pPr algn="r"/>
                      <a:r>
                        <a:rPr kumimoji="1" lang="ja-JP" altLang="en-US" sz="900" dirty="0"/>
                        <a:t>１校</a:t>
                      </a:r>
                    </a:p>
                  </a:txBody>
                  <a:tcPr/>
                </a:tc>
                <a:extLst>
                  <a:ext uri="{0D108BD9-81ED-4DB2-BD59-A6C34878D82A}">
                    <a16:rowId xmlns:a16="http://schemas.microsoft.com/office/drawing/2014/main" val="1023305473"/>
                  </a:ext>
                </a:extLst>
              </a:tr>
              <a:tr h="231016">
                <a:tc rowSpan="3">
                  <a:txBody>
                    <a:bodyPr/>
                    <a:lstStyle/>
                    <a:p>
                      <a:r>
                        <a:rPr kumimoji="1" lang="ja-JP" altLang="en-US" sz="1050" dirty="0"/>
                        <a:t>総合学科高校</a:t>
                      </a:r>
                    </a:p>
                  </a:txBody>
                  <a:tcPr>
                    <a:lnR w="12700" cap="flat" cmpd="sng" algn="ctr">
                      <a:solidFill>
                        <a:schemeClr val="tx1"/>
                      </a:solidFill>
                      <a:prstDash val="solid"/>
                      <a:round/>
                      <a:headEnd type="none" w="med" len="med"/>
                      <a:tailEnd type="none" w="med" len="med"/>
                    </a:lnR>
                  </a:tcPr>
                </a:tc>
                <a:tc gridSpan="2">
                  <a:txBody>
                    <a:bodyPr/>
                    <a:lstStyle/>
                    <a:p>
                      <a:r>
                        <a:rPr kumimoji="1" lang="ja-JP" altLang="en-US" sz="1050" dirty="0"/>
                        <a:t>①　下記②③以外</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algn="r"/>
                      <a:r>
                        <a:rPr kumimoji="1" lang="en-US" altLang="ja-JP" sz="1050" dirty="0"/>
                        <a:t>15</a:t>
                      </a:r>
                      <a:r>
                        <a:rPr kumimoji="1" lang="ja-JP" altLang="en-US" sz="1050" dirty="0"/>
                        <a:t>校</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21970144"/>
                  </a:ext>
                </a:extLst>
              </a:tr>
              <a:tr h="196726">
                <a:tc vMerge="1">
                  <a:txBody>
                    <a:bodyPr/>
                    <a:lstStyle/>
                    <a:p>
                      <a:endParaRPr kumimoji="1" lang="ja-JP" altLang="en-US"/>
                    </a:p>
                  </a:txBody>
                  <a:tcPr/>
                </a:tc>
                <a:tc gridSpan="2">
                  <a:txBody>
                    <a:bodyPr/>
                    <a:lstStyle/>
                    <a:p>
                      <a:r>
                        <a:rPr kumimoji="1" lang="ja-JP" altLang="en-US" sz="800" dirty="0"/>
                        <a:t>②　エンパワメントスクール</a:t>
                      </a:r>
                      <a:endParaRPr kumimoji="1" lang="en-US" altLang="ja-JP" sz="8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algn="r"/>
                      <a:r>
                        <a:rPr kumimoji="1" lang="en-US" altLang="ja-JP" sz="1050" dirty="0"/>
                        <a:t>8</a:t>
                      </a:r>
                      <a:r>
                        <a:rPr kumimoji="1" lang="ja-JP" altLang="en-US" sz="1050" dirty="0"/>
                        <a:t>校</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04202882"/>
                  </a:ext>
                </a:extLst>
              </a:tr>
              <a:tr h="214754">
                <a:tc vMerge="1">
                  <a:txBody>
                    <a:bodyPr/>
                    <a:lstStyle/>
                    <a:p>
                      <a:endParaRPr kumimoji="1" lang="ja-JP" altLang="en-US" sz="105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gridSpan="2">
                  <a:txBody>
                    <a:bodyPr/>
                    <a:lstStyle/>
                    <a:p>
                      <a:r>
                        <a:rPr kumimoji="1" lang="ja-JP" altLang="en-US" sz="800" dirty="0"/>
                        <a:t>③　クリエィティブスクール</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kumimoji="1" lang="ja-JP" altLang="en-US"/>
                    </a:p>
                  </a:txBody>
                  <a:tcPr/>
                </a:tc>
                <a:tc>
                  <a:txBody>
                    <a:bodyPr/>
                    <a:lstStyle/>
                    <a:p>
                      <a:pPr algn="r"/>
                      <a:r>
                        <a:rPr kumimoji="1" lang="en-US" altLang="ja-JP" sz="1050" dirty="0"/>
                        <a:t>1</a:t>
                      </a:r>
                      <a:r>
                        <a:rPr kumimoji="1" lang="ja-JP" altLang="en-US" sz="1050" dirty="0"/>
                        <a:t>校</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62522880"/>
                  </a:ext>
                </a:extLst>
              </a:tr>
              <a:tr h="225827">
                <a:tc>
                  <a:txBody>
                    <a:bodyPr/>
                    <a:lstStyle/>
                    <a:p>
                      <a:r>
                        <a:rPr kumimoji="1" lang="ja-JP" altLang="en-US" sz="900" dirty="0"/>
                        <a:t>多部制単位制</a:t>
                      </a:r>
                    </a:p>
                  </a:txBody>
                  <a:tcPr/>
                </a:tc>
                <a:tc gridSpan="2">
                  <a:txBody>
                    <a:bodyPr/>
                    <a:lstStyle/>
                    <a:p>
                      <a:r>
                        <a:rPr kumimoji="1" lang="ja-JP" altLang="en-US" sz="900" dirty="0"/>
                        <a:t>クリエイティブスクール</a:t>
                      </a:r>
                    </a:p>
                  </a:txBody>
                  <a:tcPr/>
                </a:tc>
                <a:tc hMerge="1">
                  <a:txBody>
                    <a:bodyPr/>
                    <a:lstStyle/>
                    <a:p>
                      <a:endParaRPr kumimoji="1" lang="ja-JP" altLang="en-US"/>
                    </a:p>
                  </a:txBody>
                  <a:tcPr/>
                </a:tc>
                <a:tc>
                  <a:txBody>
                    <a:bodyPr/>
                    <a:lstStyle/>
                    <a:p>
                      <a:pPr algn="r"/>
                      <a:r>
                        <a:rPr kumimoji="1" lang="en-US" altLang="ja-JP" sz="900" dirty="0"/>
                        <a:t>2</a:t>
                      </a:r>
                      <a:r>
                        <a:rPr kumimoji="1" lang="ja-JP" altLang="en-US" sz="900" dirty="0"/>
                        <a:t>校</a:t>
                      </a:r>
                    </a:p>
                  </a:txBody>
                  <a:tcPr/>
                </a:tc>
                <a:extLst>
                  <a:ext uri="{0D108BD9-81ED-4DB2-BD59-A6C34878D82A}">
                    <a16:rowId xmlns:a16="http://schemas.microsoft.com/office/drawing/2014/main" val="1979677755"/>
                  </a:ext>
                </a:extLst>
              </a:tr>
              <a:tr h="225827">
                <a:tc rowSpan="5">
                  <a:txBody>
                    <a:bodyPr/>
                    <a:lstStyle/>
                    <a:p>
                      <a:r>
                        <a:rPr kumimoji="1" lang="ja-JP" altLang="en-US" sz="900" dirty="0"/>
                        <a:t>専門高校</a:t>
                      </a:r>
                      <a:endParaRPr kumimoji="1" lang="en-US" altLang="ja-JP" sz="900" dirty="0"/>
                    </a:p>
                    <a:p>
                      <a:r>
                        <a:rPr kumimoji="1" lang="en-US" altLang="ja-JP" sz="900" dirty="0"/>
                        <a:t>(25</a:t>
                      </a:r>
                      <a:r>
                        <a:rPr kumimoji="1" lang="ja-JP" altLang="en-US" sz="900" dirty="0"/>
                        <a:t>校）</a:t>
                      </a:r>
                    </a:p>
                  </a:txBody>
                  <a:tcPr/>
                </a:tc>
                <a:tc gridSpan="2">
                  <a:txBody>
                    <a:bodyPr/>
                    <a:lstStyle/>
                    <a:p>
                      <a:r>
                        <a:rPr kumimoji="1" lang="ja-JP" altLang="en-US" sz="900" dirty="0"/>
                        <a:t>農業</a:t>
                      </a:r>
                      <a:endParaRPr kumimoji="1" lang="en-US" altLang="ja-JP" sz="900" dirty="0"/>
                    </a:p>
                  </a:txBody>
                  <a:tcPr/>
                </a:tc>
                <a:tc hMerge="1">
                  <a:txBody>
                    <a:bodyPr/>
                    <a:lstStyle/>
                    <a:p>
                      <a:endParaRPr kumimoji="1" lang="ja-JP" altLang="en-US"/>
                    </a:p>
                  </a:txBody>
                  <a:tcPr/>
                </a:tc>
                <a:tc>
                  <a:txBody>
                    <a:bodyPr/>
                    <a:lstStyle/>
                    <a:p>
                      <a:pPr algn="r"/>
                      <a:r>
                        <a:rPr kumimoji="1" lang="en-US" altLang="ja-JP" sz="900" dirty="0"/>
                        <a:t>2</a:t>
                      </a:r>
                      <a:r>
                        <a:rPr kumimoji="1" lang="ja-JP" altLang="en-US" sz="900" dirty="0"/>
                        <a:t>校</a:t>
                      </a:r>
                    </a:p>
                  </a:txBody>
                  <a:tcPr/>
                </a:tc>
                <a:extLst>
                  <a:ext uri="{0D108BD9-81ED-4DB2-BD59-A6C34878D82A}">
                    <a16:rowId xmlns:a16="http://schemas.microsoft.com/office/drawing/2014/main" val="1048483130"/>
                  </a:ext>
                </a:extLst>
              </a:tr>
              <a:tr h="225827">
                <a:tc vMerge="1">
                  <a:txBody>
                    <a:bodyPr/>
                    <a:lstStyle/>
                    <a:p>
                      <a:endParaRPr kumimoji="1" lang="ja-JP" altLang="en-US" sz="1050" dirty="0"/>
                    </a:p>
                  </a:txBody>
                  <a:tcPr/>
                </a:tc>
                <a:tc gridSpan="2">
                  <a:txBody>
                    <a:bodyPr/>
                    <a:lstStyle/>
                    <a:p>
                      <a:r>
                        <a:rPr kumimoji="1" lang="ja-JP" altLang="en-US" sz="900" dirty="0"/>
                        <a:t>工科</a:t>
                      </a:r>
                    </a:p>
                  </a:txBody>
                  <a:tcPr/>
                </a:tc>
                <a:tc hMerge="1">
                  <a:txBody>
                    <a:bodyPr/>
                    <a:lstStyle/>
                    <a:p>
                      <a:endParaRPr kumimoji="1" lang="ja-JP" altLang="en-US"/>
                    </a:p>
                  </a:txBody>
                  <a:tcPr/>
                </a:tc>
                <a:tc>
                  <a:txBody>
                    <a:bodyPr/>
                    <a:lstStyle/>
                    <a:p>
                      <a:pPr algn="r"/>
                      <a:r>
                        <a:rPr kumimoji="1" lang="en-US" altLang="ja-JP" sz="900" dirty="0"/>
                        <a:t>9</a:t>
                      </a:r>
                      <a:r>
                        <a:rPr kumimoji="1" lang="ja-JP" altLang="en-US" sz="900" dirty="0"/>
                        <a:t>校</a:t>
                      </a:r>
                    </a:p>
                  </a:txBody>
                  <a:tcPr/>
                </a:tc>
                <a:extLst>
                  <a:ext uri="{0D108BD9-81ED-4DB2-BD59-A6C34878D82A}">
                    <a16:rowId xmlns:a16="http://schemas.microsoft.com/office/drawing/2014/main" val="3547050038"/>
                  </a:ext>
                </a:extLst>
              </a:tr>
              <a:tr h="225827">
                <a:tc vMerge="1">
                  <a:txBody>
                    <a:bodyPr/>
                    <a:lstStyle/>
                    <a:p>
                      <a:endParaRPr kumimoji="1" lang="ja-JP" altLang="en-US" sz="1050" dirty="0"/>
                    </a:p>
                  </a:txBody>
                  <a:tcPr/>
                </a:tc>
                <a:tc gridSpan="2">
                  <a:txBody>
                    <a:bodyPr/>
                    <a:lstStyle/>
                    <a:p>
                      <a:r>
                        <a:rPr kumimoji="1" lang="ja-JP" altLang="en-US" sz="900" dirty="0"/>
                        <a:t>総合造形</a:t>
                      </a:r>
                    </a:p>
                  </a:txBody>
                  <a:tcPr/>
                </a:tc>
                <a:tc hMerge="1">
                  <a:txBody>
                    <a:bodyPr/>
                    <a:lstStyle/>
                    <a:p>
                      <a:endParaRPr kumimoji="1" lang="ja-JP" altLang="en-US"/>
                    </a:p>
                  </a:txBody>
                  <a:tcPr/>
                </a:tc>
                <a:tc>
                  <a:txBody>
                    <a:bodyPr/>
                    <a:lstStyle/>
                    <a:p>
                      <a:pPr algn="r"/>
                      <a:r>
                        <a:rPr kumimoji="1" lang="en-US" altLang="ja-JP" sz="900" dirty="0"/>
                        <a:t>1</a:t>
                      </a:r>
                      <a:r>
                        <a:rPr kumimoji="1" lang="ja-JP" altLang="en-US" sz="900" dirty="0"/>
                        <a:t>校</a:t>
                      </a:r>
                    </a:p>
                  </a:txBody>
                  <a:tcPr/>
                </a:tc>
                <a:extLst>
                  <a:ext uri="{0D108BD9-81ED-4DB2-BD59-A6C34878D82A}">
                    <a16:rowId xmlns:a16="http://schemas.microsoft.com/office/drawing/2014/main" val="3676265103"/>
                  </a:ext>
                </a:extLst>
              </a:tr>
              <a:tr h="260820">
                <a:tc vMerge="1">
                  <a:txBody>
                    <a:bodyPr/>
                    <a:lstStyle/>
                    <a:p>
                      <a:endParaRPr kumimoji="1" lang="ja-JP" altLang="en-US" sz="1050" dirty="0"/>
                    </a:p>
                  </a:txBody>
                  <a:tcPr/>
                </a:tc>
                <a:tc gridSpan="2">
                  <a:txBody>
                    <a:bodyPr/>
                    <a:lstStyle/>
                    <a:p>
                      <a:r>
                        <a:rPr kumimoji="1" lang="ja-JP" altLang="en-US" sz="900" dirty="0"/>
                        <a:t>文理学科（</a:t>
                      </a:r>
                      <a:r>
                        <a:rPr kumimoji="1" lang="en-US" altLang="ja-JP" sz="900" dirty="0"/>
                        <a:t>GLHS</a:t>
                      </a:r>
                      <a:r>
                        <a:rPr kumimoji="1" lang="ja-JP" altLang="en-US" sz="900" dirty="0"/>
                        <a:t>校）</a:t>
                      </a:r>
                    </a:p>
                  </a:txBody>
                  <a:tcPr>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algn="r"/>
                      <a:r>
                        <a:rPr kumimoji="1" lang="en-US" altLang="ja-JP" sz="900" dirty="0"/>
                        <a:t>10</a:t>
                      </a:r>
                      <a:r>
                        <a:rPr kumimoji="1" lang="ja-JP" altLang="en-US" sz="900" dirty="0"/>
                        <a:t>校</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69072888"/>
                  </a:ext>
                </a:extLst>
              </a:tr>
              <a:tr h="260820">
                <a:tc vMerge="1">
                  <a:txBody>
                    <a:bodyPr/>
                    <a:lstStyle/>
                    <a:p>
                      <a:endParaRPr kumimoji="1" lang="ja-JP" altLang="en-US"/>
                    </a:p>
                  </a:txBody>
                  <a:tcPr/>
                </a:tc>
                <a:tc gridSpan="2">
                  <a:txBody>
                    <a:bodyPr/>
                    <a:lstStyle/>
                    <a:p>
                      <a:r>
                        <a:rPr kumimoji="1" lang="ja-JP" altLang="en-US" sz="900" dirty="0"/>
                        <a:t>国際文化科・総合科学科</a:t>
                      </a:r>
                    </a:p>
                  </a:txBody>
                  <a:tcPr>
                    <a:lnT w="12700" cap="flat" cmpd="sng" algn="ctr">
                      <a:solidFill>
                        <a:schemeClr val="tx1"/>
                      </a:solidFill>
                      <a:prstDash val="solid"/>
                      <a:round/>
                      <a:headEnd type="none" w="med" len="med"/>
                      <a:tailEnd type="none" w="med" len="med"/>
                    </a:lnT>
                  </a:tcPr>
                </a:tc>
                <a:tc hMerge="1">
                  <a:txBody>
                    <a:bodyPr/>
                    <a:lstStyle/>
                    <a:p>
                      <a:endParaRPr kumimoji="1" lang="ja-JP" altLang="en-US"/>
                    </a:p>
                  </a:txBody>
                  <a:tcPr/>
                </a:tc>
                <a:tc>
                  <a:txBody>
                    <a:bodyPr/>
                    <a:lstStyle/>
                    <a:p>
                      <a:pPr algn="r"/>
                      <a:r>
                        <a:rPr kumimoji="1" lang="en-US" altLang="ja-JP" sz="900" dirty="0"/>
                        <a:t>3</a:t>
                      </a:r>
                      <a:r>
                        <a:rPr kumimoji="1" lang="ja-JP" altLang="en-US" sz="900" dirty="0"/>
                        <a:t>校</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837213651"/>
                  </a:ext>
                </a:extLst>
              </a:tr>
              <a:tr h="225827">
                <a:tc gridSpan="3">
                  <a:txBody>
                    <a:bodyPr/>
                    <a:lstStyle/>
                    <a:p>
                      <a:r>
                        <a:rPr kumimoji="1" lang="ja-JP" altLang="en-US" sz="900" dirty="0"/>
                        <a:t>定時制高校</a:t>
                      </a:r>
                    </a:p>
                  </a:txBody>
                  <a:tcPr/>
                </a:tc>
                <a:tc hMerge="1">
                  <a:txBody>
                    <a:bodyPr/>
                    <a:lstStyle/>
                    <a:p>
                      <a:endParaRPr kumimoji="1" lang="ja-JP" altLang="en-US" sz="1050" dirty="0"/>
                    </a:p>
                  </a:txBody>
                  <a:tcPr/>
                </a:tc>
                <a:tc hMerge="1">
                  <a:txBody>
                    <a:bodyPr/>
                    <a:lstStyle/>
                    <a:p>
                      <a:endParaRPr kumimoji="1" lang="ja-JP" altLang="en-US"/>
                    </a:p>
                  </a:txBody>
                  <a:tcPr/>
                </a:tc>
                <a:tc>
                  <a:txBody>
                    <a:bodyPr/>
                    <a:lstStyle/>
                    <a:p>
                      <a:pPr algn="r"/>
                      <a:r>
                        <a:rPr kumimoji="1" lang="en-US" altLang="ja-JP" sz="900" dirty="0"/>
                        <a:t>15</a:t>
                      </a:r>
                      <a:r>
                        <a:rPr kumimoji="1" lang="ja-JP" altLang="en-US" sz="900" dirty="0"/>
                        <a:t>校</a:t>
                      </a:r>
                    </a:p>
                  </a:txBody>
                  <a:tcPr/>
                </a:tc>
                <a:extLst>
                  <a:ext uri="{0D108BD9-81ED-4DB2-BD59-A6C34878D82A}">
                    <a16:rowId xmlns:a16="http://schemas.microsoft.com/office/drawing/2014/main" val="358918162"/>
                  </a:ext>
                </a:extLst>
              </a:tr>
              <a:tr h="225827">
                <a:tc gridSpan="3">
                  <a:txBody>
                    <a:bodyPr/>
                    <a:lstStyle/>
                    <a:p>
                      <a:r>
                        <a:rPr kumimoji="1" lang="ja-JP" altLang="en-US" sz="900" dirty="0"/>
                        <a:t>通信制高校</a:t>
                      </a:r>
                    </a:p>
                  </a:txBody>
                  <a:tcPr/>
                </a:tc>
                <a:tc hMerge="1">
                  <a:txBody>
                    <a:bodyPr/>
                    <a:lstStyle/>
                    <a:p>
                      <a:endParaRPr kumimoji="1" lang="ja-JP" altLang="en-US" sz="1050" dirty="0"/>
                    </a:p>
                  </a:txBody>
                  <a:tcPr/>
                </a:tc>
                <a:tc hMerge="1">
                  <a:txBody>
                    <a:bodyPr/>
                    <a:lstStyle/>
                    <a:p>
                      <a:endParaRPr kumimoji="1" lang="ja-JP" altLang="en-US"/>
                    </a:p>
                  </a:txBody>
                  <a:tcPr/>
                </a:tc>
                <a:tc>
                  <a:txBody>
                    <a:bodyPr/>
                    <a:lstStyle/>
                    <a:p>
                      <a:pPr algn="r"/>
                      <a:r>
                        <a:rPr kumimoji="1" lang="en-US" altLang="ja-JP" sz="900" dirty="0"/>
                        <a:t>1</a:t>
                      </a:r>
                      <a:r>
                        <a:rPr kumimoji="1" lang="ja-JP" altLang="en-US" sz="900" dirty="0"/>
                        <a:t>校</a:t>
                      </a:r>
                    </a:p>
                  </a:txBody>
                  <a:tcPr/>
                </a:tc>
                <a:extLst>
                  <a:ext uri="{0D108BD9-81ED-4DB2-BD59-A6C34878D82A}">
                    <a16:rowId xmlns:a16="http://schemas.microsoft.com/office/drawing/2014/main" val="17926754"/>
                  </a:ext>
                </a:extLst>
              </a:tr>
              <a:tr h="225827">
                <a:tc gridSpan="3">
                  <a:txBody>
                    <a:bodyPr/>
                    <a:lstStyle/>
                    <a:p>
                      <a:r>
                        <a:rPr kumimoji="1" lang="ja-JP" altLang="en-US" sz="900" dirty="0"/>
                        <a:t>連携型中高一貫校</a:t>
                      </a:r>
                    </a:p>
                  </a:txBody>
                  <a:tcPr/>
                </a:tc>
                <a:tc hMerge="1">
                  <a:txBody>
                    <a:bodyPr/>
                    <a:lstStyle/>
                    <a:p>
                      <a:endParaRPr kumimoji="1" lang="ja-JP" altLang="en-US" sz="1050" dirty="0"/>
                    </a:p>
                  </a:txBody>
                  <a:tcPr/>
                </a:tc>
                <a:tc hMerge="1">
                  <a:txBody>
                    <a:bodyPr/>
                    <a:lstStyle/>
                    <a:p>
                      <a:endParaRPr kumimoji="1" lang="ja-JP" altLang="en-US"/>
                    </a:p>
                  </a:txBody>
                  <a:tcPr/>
                </a:tc>
                <a:tc>
                  <a:txBody>
                    <a:bodyPr/>
                    <a:lstStyle/>
                    <a:p>
                      <a:pPr algn="r"/>
                      <a:r>
                        <a:rPr kumimoji="1" lang="en-US" altLang="ja-JP" sz="900" dirty="0"/>
                        <a:t>2</a:t>
                      </a:r>
                      <a:r>
                        <a:rPr kumimoji="1" lang="ja-JP" altLang="en-US" sz="900" dirty="0"/>
                        <a:t>校</a:t>
                      </a:r>
                    </a:p>
                  </a:txBody>
                  <a:tcPr/>
                </a:tc>
                <a:extLst>
                  <a:ext uri="{0D108BD9-81ED-4DB2-BD59-A6C34878D82A}">
                    <a16:rowId xmlns:a16="http://schemas.microsoft.com/office/drawing/2014/main" val="810147320"/>
                  </a:ext>
                </a:extLst>
              </a:tr>
            </a:tbl>
          </a:graphicData>
        </a:graphic>
      </p:graphicFrame>
      <p:sp>
        <p:nvSpPr>
          <p:cNvPr id="13" name="正方形/長方形 12"/>
          <p:cNvSpPr/>
          <p:nvPr/>
        </p:nvSpPr>
        <p:spPr>
          <a:xfrm>
            <a:off x="6980440" y="508598"/>
            <a:ext cx="1390738" cy="2608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b="1" dirty="0">
                <a:solidFill>
                  <a:schemeClr val="tx1"/>
                </a:solidFill>
              </a:rPr>
              <a:t>【</a:t>
            </a:r>
            <a:r>
              <a:rPr kumimoji="1" lang="ja-JP" altLang="en-US" sz="1400" b="1" dirty="0">
                <a:solidFill>
                  <a:schemeClr val="tx1"/>
                </a:solidFill>
              </a:rPr>
              <a:t>令和２年度</a:t>
            </a:r>
            <a:r>
              <a:rPr kumimoji="1" lang="en-US" altLang="ja-JP" sz="1400" b="1" dirty="0">
                <a:solidFill>
                  <a:schemeClr val="tx1"/>
                </a:solidFill>
              </a:rPr>
              <a:t>】</a:t>
            </a:r>
            <a:endParaRPr kumimoji="1" lang="ja-JP" altLang="en-US" sz="1400" b="1" dirty="0">
              <a:solidFill>
                <a:schemeClr val="tx1"/>
              </a:solidFill>
            </a:endParaRPr>
          </a:p>
        </p:txBody>
      </p:sp>
      <p:sp>
        <p:nvSpPr>
          <p:cNvPr id="3" name="右矢印 2"/>
          <p:cNvSpPr/>
          <p:nvPr/>
        </p:nvSpPr>
        <p:spPr>
          <a:xfrm>
            <a:off x="2090992" y="1310384"/>
            <a:ext cx="415620" cy="14058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右矢印 15"/>
          <p:cNvSpPr/>
          <p:nvPr/>
        </p:nvSpPr>
        <p:spPr>
          <a:xfrm>
            <a:off x="5630549" y="1204711"/>
            <a:ext cx="415620" cy="14058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4" name="表 13"/>
          <p:cNvGraphicFramePr>
            <a:graphicFrameLocks noGrp="1"/>
          </p:cNvGraphicFramePr>
          <p:nvPr>
            <p:extLst>
              <p:ext uri="{D42A27DB-BD31-4B8C-83A1-F6EECF244321}">
                <p14:modId xmlns:p14="http://schemas.microsoft.com/office/powerpoint/2010/main" val="80733942"/>
              </p:ext>
            </p:extLst>
          </p:nvPr>
        </p:nvGraphicFramePr>
        <p:xfrm>
          <a:off x="6091708" y="5967373"/>
          <a:ext cx="3168202" cy="709542"/>
        </p:xfrm>
        <a:graphic>
          <a:graphicData uri="http://schemas.openxmlformats.org/drawingml/2006/table">
            <a:tbl>
              <a:tblPr firstRow="1" bandRow="1">
                <a:tableStyleId>{5940675A-B579-460E-94D1-54222C63F5DA}</a:tableStyleId>
              </a:tblPr>
              <a:tblGrid>
                <a:gridCol w="2622600">
                  <a:extLst>
                    <a:ext uri="{9D8B030D-6E8A-4147-A177-3AD203B41FA5}">
                      <a16:colId xmlns:a16="http://schemas.microsoft.com/office/drawing/2014/main" val="4284928165"/>
                    </a:ext>
                  </a:extLst>
                </a:gridCol>
                <a:gridCol w="545602">
                  <a:extLst>
                    <a:ext uri="{9D8B030D-6E8A-4147-A177-3AD203B41FA5}">
                      <a16:colId xmlns:a16="http://schemas.microsoft.com/office/drawing/2014/main" val="2243397982"/>
                    </a:ext>
                  </a:extLst>
                </a:gridCol>
              </a:tblGrid>
              <a:tr h="225847">
                <a:tc>
                  <a:txBody>
                    <a:bodyPr/>
                    <a:lstStyle/>
                    <a:p>
                      <a:r>
                        <a:rPr kumimoji="1" lang="ja-JP" altLang="en-US" sz="900" dirty="0" smtClean="0"/>
                        <a:t>自立支援推進校</a:t>
                      </a:r>
                      <a:endParaRPr kumimoji="1" lang="ja-JP" altLang="en-US" sz="900" dirty="0"/>
                    </a:p>
                  </a:txBody>
                  <a:tcPr>
                    <a:solidFill>
                      <a:srgbClr val="FFFF00"/>
                    </a:solidFill>
                  </a:tcPr>
                </a:tc>
                <a:tc>
                  <a:txBody>
                    <a:bodyPr/>
                    <a:lstStyle/>
                    <a:p>
                      <a:pPr algn="r"/>
                      <a:r>
                        <a:rPr kumimoji="1" lang="en-US" altLang="ja-JP" sz="900" dirty="0"/>
                        <a:t>9</a:t>
                      </a:r>
                      <a:r>
                        <a:rPr kumimoji="1" lang="ja-JP" altLang="en-US" sz="900" dirty="0"/>
                        <a:t>校</a:t>
                      </a:r>
                    </a:p>
                  </a:txBody>
                  <a:tcPr>
                    <a:solidFill>
                      <a:srgbClr val="FFFF00"/>
                    </a:solidFill>
                  </a:tcPr>
                </a:tc>
                <a:extLst>
                  <a:ext uri="{0D108BD9-81ED-4DB2-BD59-A6C34878D82A}">
                    <a16:rowId xmlns:a16="http://schemas.microsoft.com/office/drawing/2014/main" val="541913744"/>
                  </a:ext>
                </a:extLst>
              </a:tr>
              <a:tr h="240471">
                <a:tc>
                  <a:txBody>
                    <a:bodyPr/>
                    <a:lstStyle/>
                    <a:p>
                      <a:r>
                        <a:rPr kumimoji="1" lang="ja-JP" altLang="en-US" sz="900" dirty="0" smtClean="0"/>
                        <a:t>共生推進校</a:t>
                      </a:r>
                      <a:endParaRPr kumimoji="1" lang="ja-JP" altLang="en-US" sz="900" dirty="0"/>
                    </a:p>
                  </a:txBody>
                  <a:tcPr>
                    <a:solidFill>
                      <a:srgbClr val="FFFF00"/>
                    </a:solidFill>
                  </a:tcPr>
                </a:tc>
                <a:tc>
                  <a:txBody>
                    <a:bodyPr/>
                    <a:lstStyle/>
                    <a:p>
                      <a:pPr algn="r"/>
                      <a:r>
                        <a:rPr kumimoji="1" lang="en-US" altLang="ja-JP" sz="900" dirty="0"/>
                        <a:t>10</a:t>
                      </a:r>
                      <a:r>
                        <a:rPr kumimoji="1" lang="ja-JP" altLang="en-US" sz="900" dirty="0"/>
                        <a:t>校</a:t>
                      </a:r>
                    </a:p>
                  </a:txBody>
                  <a:tcPr>
                    <a:solidFill>
                      <a:srgbClr val="FFFF00"/>
                    </a:solidFill>
                  </a:tcPr>
                </a:tc>
                <a:extLst>
                  <a:ext uri="{0D108BD9-81ED-4DB2-BD59-A6C34878D82A}">
                    <a16:rowId xmlns:a16="http://schemas.microsoft.com/office/drawing/2014/main" val="2152015614"/>
                  </a:ext>
                </a:extLst>
              </a:tr>
              <a:tr h="240471">
                <a:tc>
                  <a:txBody>
                    <a:bodyPr/>
                    <a:lstStyle/>
                    <a:p>
                      <a:r>
                        <a:rPr kumimoji="1" lang="ja-JP" altLang="en-US" sz="900" dirty="0"/>
                        <a:t>通級指導</a:t>
                      </a:r>
                      <a:r>
                        <a:rPr kumimoji="1" lang="ja-JP" altLang="en-US" sz="900" dirty="0" smtClean="0"/>
                        <a:t>教室設置校</a:t>
                      </a:r>
                      <a:endParaRPr kumimoji="1" lang="ja-JP" altLang="en-US" sz="900" dirty="0"/>
                    </a:p>
                  </a:txBody>
                  <a:tcPr>
                    <a:solidFill>
                      <a:srgbClr val="FFFF00"/>
                    </a:solidFill>
                  </a:tcPr>
                </a:tc>
                <a:tc>
                  <a:txBody>
                    <a:bodyPr/>
                    <a:lstStyle/>
                    <a:p>
                      <a:pPr algn="r"/>
                      <a:r>
                        <a:rPr kumimoji="1" lang="en-US" altLang="ja-JP" sz="900" dirty="0"/>
                        <a:t>4</a:t>
                      </a:r>
                      <a:r>
                        <a:rPr kumimoji="1" lang="ja-JP" altLang="en-US" sz="900" dirty="0"/>
                        <a:t>校</a:t>
                      </a:r>
                    </a:p>
                  </a:txBody>
                  <a:tcPr>
                    <a:solidFill>
                      <a:srgbClr val="FFFF00"/>
                    </a:solidFill>
                  </a:tcPr>
                </a:tc>
                <a:extLst>
                  <a:ext uri="{0D108BD9-81ED-4DB2-BD59-A6C34878D82A}">
                    <a16:rowId xmlns:a16="http://schemas.microsoft.com/office/drawing/2014/main" val="3496496987"/>
                  </a:ext>
                </a:extLst>
              </a:tr>
            </a:tbl>
          </a:graphicData>
        </a:graphic>
      </p:graphicFrame>
      <p:grpSp>
        <p:nvGrpSpPr>
          <p:cNvPr id="15" name="グループ化 14"/>
          <p:cNvGrpSpPr/>
          <p:nvPr/>
        </p:nvGrpSpPr>
        <p:grpSpPr>
          <a:xfrm>
            <a:off x="404113" y="80858"/>
            <a:ext cx="8855797" cy="400110"/>
            <a:chOff x="355839" y="135970"/>
            <a:chExt cx="8855797" cy="400110"/>
          </a:xfrm>
        </p:grpSpPr>
        <p:cxnSp>
          <p:nvCxnSpPr>
            <p:cNvPr id="17" name="直線コネクタ 16"/>
            <p:cNvCxnSpPr/>
            <p:nvPr/>
          </p:nvCxnSpPr>
          <p:spPr>
            <a:xfrm flipV="1">
              <a:off x="463636" y="528033"/>
              <a:ext cx="8748000" cy="0"/>
            </a:xfrm>
            <a:prstGeom prst="line">
              <a:avLst/>
            </a:prstGeom>
            <a:ln w="57150">
              <a:solidFill>
                <a:srgbClr val="92D050"/>
              </a:solidFill>
            </a:ln>
          </p:spPr>
          <p:style>
            <a:lnRef idx="3">
              <a:schemeClr val="accent5"/>
            </a:lnRef>
            <a:fillRef idx="0">
              <a:schemeClr val="accent5"/>
            </a:fillRef>
            <a:effectRef idx="2">
              <a:schemeClr val="accent5"/>
            </a:effectRef>
            <a:fontRef idx="minor">
              <a:schemeClr val="tx1"/>
            </a:fontRef>
          </p:style>
        </p:cxnSp>
        <p:sp>
          <p:nvSpPr>
            <p:cNvPr id="18" name="正方形/長方形 17"/>
            <p:cNvSpPr/>
            <p:nvPr/>
          </p:nvSpPr>
          <p:spPr>
            <a:xfrm>
              <a:off x="355839" y="135970"/>
              <a:ext cx="4974439" cy="400110"/>
            </a:xfrm>
            <a:prstGeom prst="rect">
              <a:avLst/>
            </a:prstGeom>
          </p:spPr>
          <p:txBody>
            <a:bodyPr wrap="none">
              <a:spAutoFit/>
            </a:bodyPr>
            <a:lstStyle/>
            <a:p>
              <a:r>
                <a:rPr lang="ja-JP" altLang="en-US" sz="2000" b="1" dirty="0"/>
                <a:t>２－②　府立高校等のこれまでの取組の成果</a:t>
              </a:r>
            </a:p>
          </p:txBody>
        </p:sp>
      </p:grpSp>
      <p:sp>
        <p:nvSpPr>
          <p:cNvPr id="19" name="テキスト ボックス 18"/>
          <p:cNvSpPr txBox="1"/>
          <p:nvPr/>
        </p:nvSpPr>
        <p:spPr>
          <a:xfrm>
            <a:off x="442570" y="508944"/>
            <a:ext cx="2719374"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dirty="0">
                <a:latin typeface="Meiryo UI"/>
                <a:ea typeface="Meiryo UI"/>
              </a:rPr>
              <a:t>⑴　府立学校の学科等別学校数</a:t>
            </a:r>
            <a:endParaRPr kumimoji="1" lang="ja-JP" altLang="en-US" sz="1400" b="1" i="0" u="none" strike="noStrike" kern="1200" cap="none" spc="0" normalizeH="0" baseline="0" noProof="0" dirty="0">
              <a:ln>
                <a:noFill/>
              </a:ln>
              <a:effectLst/>
              <a:uLnTx/>
              <a:uFillTx/>
              <a:latin typeface="Meiryo UI"/>
              <a:ea typeface="Meiryo UI"/>
            </a:endParaRPr>
          </a:p>
        </p:txBody>
      </p:sp>
      <p:graphicFrame>
        <p:nvGraphicFramePr>
          <p:cNvPr id="20" name="表 19"/>
          <p:cNvGraphicFramePr>
            <a:graphicFrameLocks noGrp="1"/>
          </p:cNvGraphicFramePr>
          <p:nvPr>
            <p:extLst>
              <p:ext uri="{D42A27DB-BD31-4B8C-83A1-F6EECF244321}">
                <p14:modId xmlns:p14="http://schemas.microsoft.com/office/powerpoint/2010/main" val="3599539170"/>
              </p:ext>
            </p:extLst>
          </p:nvPr>
        </p:nvGraphicFramePr>
        <p:xfrm>
          <a:off x="2568961" y="5666864"/>
          <a:ext cx="2999679" cy="502920"/>
        </p:xfrm>
        <a:graphic>
          <a:graphicData uri="http://schemas.openxmlformats.org/drawingml/2006/table">
            <a:tbl>
              <a:tblPr firstRow="1" bandRow="1">
                <a:tableStyleId>{5940675A-B579-460E-94D1-54222C63F5DA}</a:tableStyleId>
              </a:tblPr>
              <a:tblGrid>
                <a:gridCol w="2460239">
                  <a:extLst>
                    <a:ext uri="{9D8B030D-6E8A-4147-A177-3AD203B41FA5}">
                      <a16:colId xmlns:a16="http://schemas.microsoft.com/office/drawing/2014/main" val="4284928165"/>
                    </a:ext>
                  </a:extLst>
                </a:gridCol>
                <a:gridCol w="539440">
                  <a:extLst>
                    <a:ext uri="{9D8B030D-6E8A-4147-A177-3AD203B41FA5}">
                      <a16:colId xmlns:a16="http://schemas.microsoft.com/office/drawing/2014/main" val="2243397982"/>
                    </a:ext>
                  </a:extLst>
                </a:gridCol>
              </a:tblGrid>
              <a:tr h="163644">
                <a:tc>
                  <a:txBody>
                    <a:bodyPr/>
                    <a:lstStyle/>
                    <a:p>
                      <a:r>
                        <a:rPr kumimoji="1" lang="ja-JP" altLang="en-US" sz="1050" dirty="0"/>
                        <a:t>自立</a:t>
                      </a:r>
                      <a:r>
                        <a:rPr kumimoji="1" lang="ja-JP" altLang="en-US" sz="1050" dirty="0" smtClean="0"/>
                        <a:t>支援推進校</a:t>
                      </a:r>
                      <a:endParaRPr kumimoji="1" lang="ja-JP" altLang="en-US" sz="1050" dirty="0"/>
                    </a:p>
                  </a:txBody>
                  <a:tcPr>
                    <a:solidFill>
                      <a:srgbClr val="FFFF00"/>
                    </a:solidFill>
                  </a:tcPr>
                </a:tc>
                <a:tc>
                  <a:txBody>
                    <a:bodyPr/>
                    <a:lstStyle/>
                    <a:p>
                      <a:pPr algn="r"/>
                      <a:r>
                        <a:rPr kumimoji="1" lang="en-US" altLang="ja-JP" sz="1050" dirty="0"/>
                        <a:t>9</a:t>
                      </a:r>
                      <a:r>
                        <a:rPr kumimoji="1" lang="ja-JP" altLang="en-US" sz="1050" dirty="0"/>
                        <a:t>校</a:t>
                      </a:r>
                    </a:p>
                  </a:txBody>
                  <a:tcPr>
                    <a:solidFill>
                      <a:srgbClr val="FFFF00"/>
                    </a:solidFill>
                  </a:tcPr>
                </a:tc>
                <a:extLst>
                  <a:ext uri="{0D108BD9-81ED-4DB2-BD59-A6C34878D82A}">
                    <a16:rowId xmlns:a16="http://schemas.microsoft.com/office/drawing/2014/main" val="541913744"/>
                  </a:ext>
                </a:extLst>
              </a:tr>
              <a:tr h="240471">
                <a:tc>
                  <a:txBody>
                    <a:bodyPr/>
                    <a:lstStyle/>
                    <a:p>
                      <a:r>
                        <a:rPr kumimoji="1" lang="ja-JP" altLang="en-US" sz="1050" dirty="0" smtClean="0"/>
                        <a:t>共生推進校</a:t>
                      </a:r>
                      <a:endParaRPr kumimoji="1" lang="ja-JP" altLang="en-US" sz="1050" dirty="0"/>
                    </a:p>
                  </a:txBody>
                  <a:tcPr>
                    <a:solidFill>
                      <a:srgbClr val="FFFF00"/>
                    </a:solidFill>
                  </a:tcPr>
                </a:tc>
                <a:tc>
                  <a:txBody>
                    <a:bodyPr/>
                    <a:lstStyle/>
                    <a:p>
                      <a:pPr algn="r"/>
                      <a:r>
                        <a:rPr kumimoji="1" lang="en-US" altLang="ja-JP" sz="1050" dirty="0"/>
                        <a:t>4</a:t>
                      </a:r>
                      <a:r>
                        <a:rPr kumimoji="1" lang="ja-JP" altLang="en-US" sz="1050" dirty="0"/>
                        <a:t>校</a:t>
                      </a:r>
                    </a:p>
                  </a:txBody>
                  <a:tcPr>
                    <a:solidFill>
                      <a:srgbClr val="FFFF00"/>
                    </a:solidFill>
                  </a:tcPr>
                </a:tc>
                <a:extLst>
                  <a:ext uri="{0D108BD9-81ED-4DB2-BD59-A6C34878D82A}">
                    <a16:rowId xmlns:a16="http://schemas.microsoft.com/office/drawing/2014/main" val="2152015614"/>
                  </a:ext>
                </a:extLst>
              </a:tr>
            </a:tbl>
          </a:graphicData>
        </a:graphic>
      </p:graphicFrame>
      <p:sp>
        <p:nvSpPr>
          <p:cNvPr id="4" name="スライド番号プレースホルダー 3"/>
          <p:cNvSpPr>
            <a:spLocks noGrp="1"/>
          </p:cNvSpPr>
          <p:nvPr>
            <p:ph type="sldNum" sz="quarter" idx="12"/>
          </p:nvPr>
        </p:nvSpPr>
        <p:spPr>
          <a:xfrm>
            <a:off x="7441883" y="6356628"/>
            <a:ext cx="2228850" cy="365125"/>
          </a:xfrm>
        </p:spPr>
        <p:txBody>
          <a:bodyPr/>
          <a:lstStyle/>
          <a:p>
            <a:fld id="{20607042-D53A-4E69-917E-B6250902E102}" type="slidenum">
              <a:rPr kumimoji="1" lang="ja-JP" altLang="en-US" smtClean="0"/>
              <a:t>5</a:t>
            </a:fld>
            <a:endParaRPr kumimoji="1" lang="ja-JP" altLang="en-US" dirty="0"/>
          </a:p>
        </p:txBody>
      </p:sp>
    </p:spTree>
    <p:extLst>
      <p:ext uri="{BB962C8B-B14F-4D97-AF65-F5344CB8AC3E}">
        <p14:creationId xmlns:p14="http://schemas.microsoft.com/office/powerpoint/2010/main" val="11719231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flipV="1">
            <a:off x="1050700" y="2286847"/>
            <a:ext cx="8036417" cy="0"/>
          </a:xfrm>
          <a:prstGeom prst="line">
            <a:avLst/>
          </a:prstGeom>
          <a:ln w="57150">
            <a:solidFill>
              <a:srgbClr val="92D050"/>
            </a:solidFill>
          </a:ln>
        </p:spPr>
        <p:style>
          <a:lnRef idx="3">
            <a:schemeClr val="accent5"/>
          </a:lnRef>
          <a:fillRef idx="0">
            <a:schemeClr val="accent5"/>
          </a:fillRef>
          <a:effectRef idx="2">
            <a:schemeClr val="accent5"/>
          </a:effectRef>
          <a:fontRef idx="minor">
            <a:schemeClr val="tx1"/>
          </a:fontRef>
        </p:style>
      </p:cxnSp>
      <p:sp>
        <p:nvSpPr>
          <p:cNvPr id="8" name="正方形/長方形 7"/>
          <p:cNvSpPr/>
          <p:nvPr/>
        </p:nvSpPr>
        <p:spPr>
          <a:xfrm>
            <a:off x="1175391" y="1455850"/>
            <a:ext cx="7120860" cy="830997"/>
          </a:xfrm>
          <a:prstGeom prst="rect">
            <a:avLst/>
          </a:prstGeom>
        </p:spPr>
        <p:txBody>
          <a:bodyPr wrap="none">
            <a:spAutoFit/>
          </a:bodyPr>
          <a:lstStyle/>
          <a:p>
            <a:r>
              <a:rPr lang="ja-JP" altLang="en-US" sz="2400" dirty="0"/>
              <a:t>２．府立高校等の現状と課題認識</a:t>
            </a:r>
            <a:endParaRPr lang="en-US" altLang="ja-JP" sz="2400" dirty="0"/>
          </a:p>
          <a:p>
            <a:r>
              <a:rPr lang="ja-JP" altLang="en-US" sz="2400" dirty="0"/>
              <a:t>　③　府立高校のあり方等に係る審議に向けた課題認識</a:t>
            </a:r>
            <a:endParaRPr lang="en-US" altLang="ja-JP" sz="2400" dirty="0"/>
          </a:p>
        </p:txBody>
      </p:sp>
      <p:sp>
        <p:nvSpPr>
          <p:cNvPr id="2" name="スライド番号プレースホルダー 1"/>
          <p:cNvSpPr>
            <a:spLocks noGrp="1"/>
          </p:cNvSpPr>
          <p:nvPr>
            <p:ph type="sldNum" sz="quarter" idx="12"/>
          </p:nvPr>
        </p:nvSpPr>
        <p:spPr>
          <a:xfrm>
            <a:off x="7085323" y="6356352"/>
            <a:ext cx="2228850" cy="365125"/>
          </a:xfrm>
        </p:spPr>
        <p:txBody>
          <a:bodyPr/>
          <a:lstStyle/>
          <a:p>
            <a:fld id="{20607042-D53A-4E69-917E-B6250902E102}" type="slidenum">
              <a:rPr kumimoji="1" lang="ja-JP" altLang="en-US" smtClean="0"/>
              <a:t>6</a:t>
            </a:fld>
            <a:endParaRPr kumimoji="1" lang="ja-JP" altLang="en-US" dirty="0"/>
          </a:p>
        </p:txBody>
      </p:sp>
    </p:spTree>
    <p:extLst>
      <p:ext uri="{BB962C8B-B14F-4D97-AF65-F5344CB8AC3E}">
        <p14:creationId xmlns:p14="http://schemas.microsoft.com/office/powerpoint/2010/main" val="36182117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直線コネクタ 10"/>
          <p:cNvCxnSpPr/>
          <p:nvPr/>
        </p:nvCxnSpPr>
        <p:spPr>
          <a:xfrm flipV="1">
            <a:off x="463636" y="494063"/>
            <a:ext cx="8748000" cy="0"/>
          </a:xfrm>
          <a:prstGeom prst="line">
            <a:avLst/>
          </a:prstGeom>
          <a:ln w="57150">
            <a:solidFill>
              <a:srgbClr val="92D050"/>
            </a:solidFill>
          </a:ln>
        </p:spPr>
        <p:style>
          <a:lnRef idx="3">
            <a:schemeClr val="accent5"/>
          </a:lnRef>
          <a:fillRef idx="0">
            <a:schemeClr val="accent5"/>
          </a:fillRef>
          <a:effectRef idx="2">
            <a:schemeClr val="accent5"/>
          </a:effectRef>
          <a:fontRef idx="minor">
            <a:schemeClr val="tx1"/>
          </a:fontRef>
        </p:style>
      </p:cxnSp>
      <p:sp>
        <p:nvSpPr>
          <p:cNvPr id="19" name="正方形/長方形 18"/>
          <p:cNvSpPr/>
          <p:nvPr/>
        </p:nvSpPr>
        <p:spPr>
          <a:xfrm>
            <a:off x="463636" y="124731"/>
            <a:ext cx="6463629" cy="369332"/>
          </a:xfrm>
          <a:prstGeom prst="rect">
            <a:avLst/>
          </a:prstGeom>
        </p:spPr>
        <p:txBody>
          <a:bodyPr wrap="none">
            <a:spAutoFit/>
          </a:bodyPr>
          <a:lstStyle/>
          <a:p>
            <a:r>
              <a:rPr lang="ja-JP" altLang="en-US" b="1" dirty="0" smtClean="0"/>
              <a:t>２－③</a:t>
            </a:r>
            <a:r>
              <a:rPr lang="ja-JP" altLang="en-US" b="1" dirty="0"/>
              <a:t>　今後の府立高校の</a:t>
            </a:r>
            <a:r>
              <a:rPr lang="ja-JP" altLang="en-US" b="1" dirty="0" smtClean="0"/>
              <a:t>あり方等に係る審議に向けた課題認識</a:t>
            </a:r>
            <a:endParaRPr lang="ja-JP" altLang="en-US" b="1" dirty="0"/>
          </a:p>
        </p:txBody>
      </p:sp>
      <p:sp>
        <p:nvSpPr>
          <p:cNvPr id="12" name="正方形/長方形 11"/>
          <p:cNvSpPr/>
          <p:nvPr/>
        </p:nvSpPr>
        <p:spPr>
          <a:xfrm>
            <a:off x="538235" y="1105426"/>
            <a:ext cx="8674180" cy="3323987"/>
          </a:xfrm>
          <a:prstGeom prst="rect">
            <a:avLst/>
          </a:prstGeom>
          <a:ln w="12700">
            <a:solidFill>
              <a:schemeClr val="tx1"/>
            </a:solidFill>
          </a:ln>
        </p:spPr>
        <p:txBody>
          <a:bodyPr wrap="square">
            <a:spAutoFit/>
          </a:bodyPr>
          <a:lstStyle/>
          <a:p>
            <a:pPr>
              <a:spcAft>
                <a:spcPts val="0"/>
              </a:spcAft>
            </a:pPr>
            <a:r>
              <a:rPr lang="ja-JP" altLang="ja-JP" sz="1400" b="1" kern="100" dirty="0" smtClean="0">
                <a:latin typeface="+mn-ea"/>
                <a:cs typeface="Times New Roman" panose="02020603050405020304" pitchFamily="18" charset="0"/>
              </a:rPr>
              <a:t>〇</a:t>
            </a:r>
            <a:r>
              <a:rPr lang="ja-JP" altLang="en-US" sz="1400" b="1" kern="100" dirty="0" smtClean="0">
                <a:latin typeface="+mn-ea"/>
                <a:cs typeface="Times New Roman" panose="02020603050405020304" pitchFamily="18" charset="0"/>
              </a:rPr>
              <a:t>　さまざまな配慮を要する生徒</a:t>
            </a:r>
            <a:endParaRPr lang="en-US" altLang="ja-JP" sz="1400" b="1" kern="100" dirty="0" smtClean="0">
              <a:latin typeface="+mn-ea"/>
              <a:cs typeface="Times New Roman" panose="02020603050405020304" pitchFamily="18" charset="0"/>
            </a:endParaRPr>
          </a:p>
          <a:p>
            <a:pPr>
              <a:spcAft>
                <a:spcPts val="0"/>
              </a:spcAft>
            </a:pPr>
            <a:r>
              <a:rPr lang="ja-JP" altLang="en-US" sz="1400" kern="100" dirty="0">
                <a:latin typeface="+mn-ea"/>
                <a:cs typeface="Times New Roman" panose="02020603050405020304" pitchFamily="18" charset="0"/>
              </a:rPr>
              <a:t>　　</a:t>
            </a:r>
            <a:r>
              <a:rPr lang="ja-JP" altLang="en-US" sz="1400" kern="100" dirty="0" smtClean="0">
                <a:latin typeface="+mn-ea"/>
                <a:cs typeface="Times New Roman" panose="02020603050405020304" pitchFamily="18" charset="0"/>
              </a:rPr>
              <a:t>「</a:t>
            </a:r>
            <a:r>
              <a:rPr lang="ja-JP" altLang="en-US" sz="1400" kern="100" dirty="0">
                <a:latin typeface="+mn-ea"/>
                <a:cs typeface="Times New Roman" panose="02020603050405020304" pitchFamily="18" charset="0"/>
              </a:rPr>
              <a:t>知的</a:t>
            </a:r>
            <a:r>
              <a:rPr lang="ja-JP" altLang="en-US" sz="1400" kern="100" dirty="0" err="1">
                <a:latin typeface="+mn-ea"/>
                <a:cs typeface="Times New Roman" panose="02020603050405020304" pitchFamily="18" charset="0"/>
              </a:rPr>
              <a:t>障がい</a:t>
            </a:r>
            <a:r>
              <a:rPr lang="ja-JP" altLang="en-US" sz="1400" kern="100" dirty="0">
                <a:latin typeface="+mn-ea"/>
                <a:cs typeface="Times New Roman" panose="02020603050405020304" pitchFamily="18" charset="0"/>
              </a:rPr>
              <a:t>」「</a:t>
            </a:r>
            <a:r>
              <a:rPr lang="ja-JP" altLang="en-US" sz="1400" kern="100" dirty="0" err="1">
                <a:latin typeface="+mn-ea"/>
                <a:cs typeface="Times New Roman" panose="02020603050405020304" pitchFamily="18" charset="0"/>
              </a:rPr>
              <a:t>発達障がい</a:t>
            </a:r>
            <a:r>
              <a:rPr lang="ja-JP" altLang="en-US" sz="1400" kern="100" dirty="0">
                <a:latin typeface="+mn-ea"/>
                <a:cs typeface="Times New Roman" panose="02020603050405020304" pitchFamily="18" charset="0"/>
              </a:rPr>
              <a:t>」</a:t>
            </a:r>
            <a:r>
              <a:rPr lang="ja-JP" altLang="en-US" sz="1400" kern="100" dirty="0" smtClean="0">
                <a:latin typeface="+mn-ea"/>
                <a:cs typeface="Times New Roman" panose="02020603050405020304" pitchFamily="18" charset="0"/>
              </a:rPr>
              <a:t>など、「さまざまな配慮を要する生徒」が、近年増加している。</a:t>
            </a:r>
            <a:r>
              <a:rPr lang="en-US" altLang="ja-JP" sz="1400" kern="100" dirty="0" smtClean="0">
                <a:latin typeface="+mn-ea"/>
                <a:cs typeface="Times New Roman" panose="02020603050405020304" pitchFamily="18" charset="0"/>
              </a:rPr>
              <a:t/>
            </a:r>
            <a:br>
              <a:rPr lang="en-US" altLang="ja-JP" sz="1400" kern="100" dirty="0" smtClean="0">
                <a:latin typeface="+mn-ea"/>
                <a:cs typeface="Times New Roman" panose="02020603050405020304" pitchFamily="18" charset="0"/>
              </a:rPr>
            </a:br>
            <a:r>
              <a:rPr lang="ja-JP" altLang="en-US" sz="1400" kern="100" dirty="0" smtClean="0">
                <a:latin typeface="+mn-ea"/>
                <a:cs typeface="Times New Roman" panose="02020603050405020304" pitchFamily="18" charset="0"/>
              </a:rPr>
              <a:t>　　</a:t>
            </a:r>
            <a:r>
              <a:rPr lang="en-US" altLang="ja-JP" sz="1400" kern="100" dirty="0">
                <a:latin typeface="+mn-ea"/>
                <a:cs typeface="Times New Roman" panose="02020603050405020304" pitchFamily="18" charset="0"/>
              </a:rPr>
              <a:t>※H24</a:t>
            </a:r>
            <a:r>
              <a:rPr lang="ja-JP" altLang="en-US" sz="1400" kern="100" dirty="0">
                <a:latin typeface="+mn-ea"/>
                <a:cs typeface="Times New Roman" panose="02020603050405020304" pitchFamily="18" charset="0"/>
              </a:rPr>
              <a:t>年文科省</a:t>
            </a:r>
            <a:r>
              <a:rPr lang="ja-JP" altLang="en-US" sz="1400" kern="100" dirty="0" smtClean="0">
                <a:latin typeface="+mn-ea"/>
                <a:cs typeface="Times New Roman" panose="02020603050405020304" pitchFamily="18" charset="0"/>
              </a:rPr>
              <a:t>調査は、公立</a:t>
            </a:r>
            <a:r>
              <a:rPr lang="ja-JP" altLang="en-US" sz="1400" kern="100" dirty="0">
                <a:latin typeface="+mn-ea"/>
                <a:cs typeface="Times New Roman" panose="02020603050405020304" pitchFamily="18" charset="0"/>
              </a:rPr>
              <a:t>小中学校の通常の学級において、「学習面・行動面で著しい困難を示す児童生徒」</a:t>
            </a:r>
            <a:r>
              <a:rPr lang="ja-JP" altLang="en-US" sz="1400" kern="100" dirty="0" smtClean="0">
                <a:latin typeface="+mn-ea"/>
                <a:cs typeface="Times New Roman" panose="02020603050405020304" pitchFamily="18" charset="0"/>
              </a:rPr>
              <a:t>の</a:t>
            </a:r>
            <a:endParaRPr lang="en-US" altLang="ja-JP" sz="1400" kern="100" dirty="0" smtClean="0">
              <a:latin typeface="+mn-ea"/>
              <a:cs typeface="Times New Roman" panose="02020603050405020304" pitchFamily="18" charset="0"/>
            </a:endParaRPr>
          </a:p>
          <a:p>
            <a:pPr>
              <a:spcAft>
                <a:spcPts val="0"/>
              </a:spcAft>
            </a:pPr>
            <a:r>
              <a:rPr lang="ja-JP" altLang="en-US" sz="1400" kern="100" dirty="0">
                <a:latin typeface="+mn-ea"/>
                <a:cs typeface="Times New Roman" panose="02020603050405020304" pitchFamily="18" charset="0"/>
              </a:rPr>
              <a:t>　</a:t>
            </a:r>
            <a:r>
              <a:rPr lang="ja-JP" altLang="en-US" sz="1400" kern="100" dirty="0" smtClean="0">
                <a:latin typeface="+mn-ea"/>
                <a:cs typeface="Times New Roman" panose="02020603050405020304" pitchFamily="18" charset="0"/>
              </a:rPr>
              <a:t>　　割合</a:t>
            </a:r>
            <a:r>
              <a:rPr lang="ja-JP" altLang="en-US" sz="1400" kern="100" dirty="0">
                <a:latin typeface="+mn-ea"/>
                <a:cs typeface="Times New Roman" panose="02020603050405020304" pitchFamily="18" charset="0"/>
              </a:rPr>
              <a:t>を</a:t>
            </a:r>
            <a:r>
              <a:rPr lang="en-US" altLang="ja-JP" sz="1400" kern="100" dirty="0" smtClean="0">
                <a:latin typeface="+mn-ea"/>
                <a:cs typeface="Times New Roman" panose="02020603050405020304" pitchFamily="18" charset="0"/>
              </a:rPr>
              <a:t>6.5</a:t>
            </a:r>
            <a:r>
              <a:rPr lang="ja-JP" altLang="en-US" sz="1400" kern="100" dirty="0" smtClean="0">
                <a:latin typeface="+mn-ea"/>
                <a:cs typeface="Times New Roman" panose="02020603050405020304" pitchFamily="18" charset="0"/>
              </a:rPr>
              <a:t>％と推定する。</a:t>
            </a:r>
            <a:endParaRPr lang="ja-JP" altLang="en-US" sz="1400" kern="100" dirty="0">
              <a:latin typeface="+mn-ea"/>
              <a:cs typeface="Times New Roman" panose="02020603050405020304" pitchFamily="18" charset="0"/>
            </a:endParaRPr>
          </a:p>
          <a:p>
            <a:pPr>
              <a:spcAft>
                <a:spcPts val="0"/>
              </a:spcAft>
            </a:pPr>
            <a:endParaRPr lang="ja-JP" altLang="en-US" sz="1400" kern="100" dirty="0">
              <a:latin typeface="+mn-ea"/>
              <a:cs typeface="Times New Roman" panose="02020603050405020304" pitchFamily="18" charset="0"/>
            </a:endParaRPr>
          </a:p>
          <a:p>
            <a:pPr>
              <a:spcAft>
                <a:spcPts val="0"/>
              </a:spcAft>
            </a:pPr>
            <a:r>
              <a:rPr lang="ja-JP" altLang="en-US" sz="1400" kern="100" dirty="0">
                <a:latin typeface="+mn-ea"/>
                <a:cs typeface="Times New Roman" panose="02020603050405020304" pitchFamily="18" charset="0"/>
              </a:rPr>
              <a:t>　・　</a:t>
            </a:r>
            <a:r>
              <a:rPr lang="ja-JP" altLang="en-US" sz="1400" kern="100" dirty="0" smtClean="0">
                <a:latin typeface="+mn-ea"/>
                <a:cs typeface="Times New Roman" panose="02020603050405020304" pitchFamily="18" charset="0"/>
              </a:rPr>
              <a:t>府教育委員会は、府立</a:t>
            </a:r>
            <a:r>
              <a:rPr lang="ja-JP" altLang="en-US" sz="1400" kern="100" dirty="0">
                <a:latin typeface="+mn-ea"/>
                <a:cs typeface="Times New Roman" panose="02020603050405020304" pitchFamily="18" charset="0"/>
              </a:rPr>
              <a:t>支援</a:t>
            </a:r>
            <a:r>
              <a:rPr lang="ja-JP" altLang="en-US" sz="1400" kern="100" dirty="0" smtClean="0">
                <a:latin typeface="+mn-ea"/>
                <a:cs typeface="Times New Roman" panose="02020603050405020304" pitchFamily="18" charset="0"/>
              </a:rPr>
              <a:t>学校の知的</a:t>
            </a:r>
            <a:r>
              <a:rPr lang="ja-JP" altLang="en-US" sz="1400" kern="100" dirty="0">
                <a:latin typeface="+mn-ea"/>
                <a:cs typeface="Times New Roman" panose="02020603050405020304" pitchFamily="18" charset="0"/>
              </a:rPr>
              <a:t>障</a:t>
            </a:r>
            <a:r>
              <a:rPr lang="ja-JP" altLang="en-US" sz="1400" kern="100" dirty="0" smtClean="0">
                <a:latin typeface="+mn-ea"/>
                <a:cs typeface="Times New Roman" panose="02020603050405020304" pitchFamily="18" charset="0"/>
              </a:rPr>
              <a:t>がいのある児童生徒は、</a:t>
            </a:r>
            <a:r>
              <a:rPr lang="en-US" altLang="ja-JP" sz="1400" kern="100" dirty="0" smtClean="0">
                <a:latin typeface="+mn-ea"/>
                <a:cs typeface="Times New Roman" panose="02020603050405020304" pitchFamily="18" charset="0"/>
              </a:rPr>
              <a:t/>
            </a:r>
            <a:br>
              <a:rPr lang="en-US" altLang="ja-JP" sz="1400" kern="100" dirty="0" smtClean="0">
                <a:latin typeface="+mn-ea"/>
                <a:cs typeface="Times New Roman" panose="02020603050405020304" pitchFamily="18" charset="0"/>
              </a:rPr>
            </a:br>
            <a:r>
              <a:rPr lang="ja-JP" altLang="en-US" sz="1400" kern="100" dirty="0" smtClean="0">
                <a:latin typeface="+mn-ea"/>
                <a:cs typeface="Times New Roman" panose="02020603050405020304" pitchFamily="18" charset="0"/>
              </a:rPr>
              <a:t>　　Ｈ</a:t>
            </a:r>
            <a:r>
              <a:rPr lang="en-US" altLang="ja-JP" sz="1400" kern="100" dirty="0" smtClean="0">
                <a:latin typeface="+mn-ea"/>
                <a:cs typeface="Times New Roman" panose="02020603050405020304" pitchFamily="18" charset="0"/>
              </a:rPr>
              <a:t>28</a:t>
            </a:r>
            <a:r>
              <a:rPr lang="ja-JP" altLang="en-US" sz="1400" kern="100" dirty="0" smtClean="0">
                <a:latin typeface="+mn-ea"/>
                <a:cs typeface="Times New Roman" panose="02020603050405020304" pitchFamily="18" charset="0"/>
              </a:rPr>
              <a:t>（</a:t>
            </a:r>
            <a:r>
              <a:rPr lang="en-US" altLang="ja-JP" sz="1400" kern="100" dirty="0" smtClean="0">
                <a:latin typeface="+mn-ea"/>
                <a:cs typeface="Times New Roman" panose="02020603050405020304" pitchFamily="18" charset="0"/>
              </a:rPr>
              <a:t>2016</a:t>
            </a:r>
            <a:r>
              <a:rPr lang="ja-JP" altLang="en-US" sz="1400" kern="100" dirty="0" smtClean="0">
                <a:latin typeface="+mn-ea"/>
                <a:cs typeface="Times New Roman" panose="02020603050405020304" pitchFamily="18" charset="0"/>
              </a:rPr>
              <a:t>）年度</a:t>
            </a:r>
            <a:r>
              <a:rPr lang="ja-JP" altLang="en-US" sz="1400" kern="100" dirty="0">
                <a:latin typeface="+mn-ea"/>
                <a:cs typeface="Times New Roman" panose="02020603050405020304" pitchFamily="18" charset="0"/>
              </a:rPr>
              <a:t>（</a:t>
            </a:r>
            <a:r>
              <a:rPr lang="en-US" altLang="ja-JP" sz="1400" kern="100" dirty="0">
                <a:latin typeface="+mn-ea"/>
                <a:cs typeface="Times New Roman" panose="02020603050405020304" pitchFamily="18" charset="0"/>
              </a:rPr>
              <a:t>6,658</a:t>
            </a:r>
            <a:r>
              <a:rPr lang="ja-JP" altLang="en-US" sz="1400" kern="100" dirty="0">
                <a:latin typeface="+mn-ea"/>
                <a:cs typeface="Times New Roman" panose="02020603050405020304" pitchFamily="18" charset="0"/>
              </a:rPr>
              <a:t>人）</a:t>
            </a:r>
            <a:r>
              <a:rPr lang="ja-JP" altLang="en-US" sz="1400" kern="100" dirty="0" smtClean="0">
                <a:latin typeface="+mn-ea"/>
                <a:cs typeface="Times New Roman" panose="02020603050405020304" pitchFamily="18" charset="0"/>
              </a:rPr>
              <a:t>から</a:t>
            </a:r>
            <a:endParaRPr lang="en-US" altLang="ja-JP" sz="1400" kern="100" dirty="0" smtClean="0">
              <a:latin typeface="+mn-ea"/>
              <a:cs typeface="Times New Roman" panose="02020603050405020304" pitchFamily="18" charset="0"/>
            </a:endParaRPr>
          </a:p>
          <a:p>
            <a:pPr>
              <a:spcAft>
                <a:spcPts val="0"/>
              </a:spcAft>
            </a:pPr>
            <a:r>
              <a:rPr lang="ja-JP" altLang="en-US" sz="1400" kern="100" dirty="0">
                <a:latin typeface="+mn-ea"/>
                <a:cs typeface="Times New Roman" panose="02020603050405020304" pitchFamily="18" charset="0"/>
              </a:rPr>
              <a:t>　</a:t>
            </a:r>
            <a:r>
              <a:rPr lang="ja-JP" altLang="en-US" sz="1400" kern="100" dirty="0" smtClean="0">
                <a:latin typeface="+mn-ea"/>
                <a:cs typeface="Times New Roman" panose="02020603050405020304" pitchFamily="18" charset="0"/>
              </a:rPr>
              <a:t>　Ｒ８（</a:t>
            </a:r>
            <a:r>
              <a:rPr lang="en-US" altLang="ja-JP" sz="1400" kern="100" dirty="0" smtClean="0">
                <a:latin typeface="+mn-ea"/>
                <a:cs typeface="Times New Roman" panose="02020603050405020304" pitchFamily="18" charset="0"/>
              </a:rPr>
              <a:t>2026</a:t>
            </a:r>
            <a:r>
              <a:rPr lang="ja-JP" altLang="en-US" sz="1400" kern="100" dirty="0" smtClean="0">
                <a:latin typeface="+mn-ea"/>
                <a:cs typeface="Times New Roman" panose="02020603050405020304" pitchFamily="18" charset="0"/>
              </a:rPr>
              <a:t>）年度</a:t>
            </a:r>
            <a:r>
              <a:rPr lang="ja-JP" altLang="en-US" sz="1400" kern="100" dirty="0">
                <a:latin typeface="+mn-ea"/>
                <a:cs typeface="Times New Roman" panose="02020603050405020304" pitchFamily="18" charset="0"/>
              </a:rPr>
              <a:t>（</a:t>
            </a:r>
            <a:r>
              <a:rPr lang="en-US" altLang="ja-JP" sz="1400" kern="100" dirty="0" smtClean="0">
                <a:latin typeface="+mn-ea"/>
                <a:cs typeface="Times New Roman" panose="02020603050405020304" pitchFamily="18" charset="0"/>
              </a:rPr>
              <a:t>8,248</a:t>
            </a:r>
            <a:r>
              <a:rPr lang="ja-JP" altLang="en-US" sz="1400" kern="100" dirty="0">
                <a:latin typeface="+mn-ea"/>
                <a:cs typeface="Times New Roman" panose="02020603050405020304" pitchFamily="18" charset="0"/>
              </a:rPr>
              <a:t>人）まで</a:t>
            </a:r>
            <a:r>
              <a:rPr lang="ja-JP" altLang="en-US" sz="1400" kern="100" dirty="0" smtClean="0">
                <a:latin typeface="+mn-ea"/>
                <a:cs typeface="Times New Roman" panose="02020603050405020304" pitchFamily="18" charset="0"/>
              </a:rPr>
              <a:t>の</a:t>
            </a:r>
            <a:r>
              <a:rPr lang="en-US" altLang="ja-JP" sz="1400" kern="100" dirty="0" smtClean="0">
                <a:latin typeface="+mn-ea"/>
                <a:cs typeface="Times New Roman" panose="02020603050405020304" pitchFamily="18" charset="0"/>
              </a:rPr>
              <a:t>10</a:t>
            </a:r>
            <a:r>
              <a:rPr lang="ja-JP" altLang="en-US" sz="1400" kern="100" dirty="0">
                <a:latin typeface="+mn-ea"/>
                <a:cs typeface="Times New Roman" panose="02020603050405020304" pitchFamily="18" charset="0"/>
              </a:rPr>
              <a:t>年間</a:t>
            </a:r>
            <a:r>
              <a:rPr lang="ja-JP" altLang="en-US" sz="1400" kern="100" dirty="0" smtClean="0">
                <a:latin typeface="+mn-ea"/>
                <a:cs typeface="Times New Roman" panose="02020603050405020304" pitchFamily="18" charset="0"/>
              </a:rPr>
              <a:t>で</a:t>
            </a:r>
            <a:endParaRPr lang="en-US" altLang="ja-JP" sz="1400" kern="100" dirty="0" smtClean="0">
              <a:latin typeface="+mn-ea"/>
              <a:cs typeface="Times New Roman" panose="02020603050405020304" pitchFamily="18" charset="0"/>
            </a:endParaRPr>
          </a:p>
          <a:p>
            <a:pPr>
              <a:spcAft>
                <a:spcPts val="0"/>
              </a:spcAft>
            </a:pPr>
            <a:r>
              <a:rPr lang="ja-JP" altLang="en-US" sz="1400" kern="100" dirty="0">
                <a:latin typeface="+mn-ea"/>
                <a:cs typeface="Times New Roman" panose="02020603050405020304" pitchFamily="18" charset="0"/>
              </a:rPr>
              <a:t>　</a:t>
            </a:r>
            <a:r>
              <a:rPr lang="ja-JP" altLang="en-US" sz="1400" kern="100" dirty="0" smtClean="0">
                <a:latin typeface="+mn-ea"/>
                <a:cs typeface="Times New Roman" panose="02020603050405020304" pitchFamily="18" charset="0"/>
              </a:rPr>
              <a:t>　 </a:t>
            </a:r>
            <a:r>
              <a:rPr lang="en-US" altLang="ja-JP" sz="1400" kern="100" dirty="0" smtClean="0">
                <a:latin typeface="+mn-ea"/>
                <a:cs typeface="Times New Roman" panose="02020603050405020304" pitchFamily="18" charset="0"/>
              </a:rPr>
              <a:t>1,590</a:t>
            </a:r>
            <a:r>
              <a:rPr lang="ja-JP" altLang="en-US" sz="1400" kern="100" dirty="0">
                <a:latin typeface="+mn-ea"/>
                <a:cs typeface="Times New Roman" panose="02020603050405020304" pitchFamily="18" charset="0"/>
              </a:rPr>
              <a:t>人増加すると</a:t>
            </a:r>
            <a:r>
              <a:rPr lang="ja-JP" altLang="en-US" sz="1400" kern="100" dirty="0" smtClean="0">
                <a:latin typeface="+mn-ea"/>
                <a:cs typeface="Times New Roman" panose="02020603050405020304" pitchFamily="18" charset="0"/>
              </a:rPr>
              <a:t>推計した（再掲）。</a:t>
            </a:r>
            <a:endParaRPr lang="en-US" altLang="ja-JP" sz="1400" kern="100" dirty="0" smtClean="0">
              <a:latin typeface="+mn-ea"/>
              <a:cs typeface="Times New Roman" panose="02020603050405020304" pitchFamily="18" charset="0"/>
            </a:endParaRPr>
          </a:p>
          <a:p>
            <a:pPr>
              <a:spcAft>
                <a:spcPts val="0"/>
              </a:spcAft>
            </a:pPr>
            <a:endParaRPr lang="en-US" altLang="ja-JP" sz="1400" kern="100" dirty="0" smtClean="0">
              <a:latin typeface="+mn-ea"/>
              <a:cs typeface="Times New Roman" panose="02020603050405020304" pitchFamily="18" charset="0"/>
            </a:endParaRPr>
          </a:p>
          <a:p>
            <a:pPr>
              <a:spcAft>
                <a:spcPts val="0"/>
              </a:spcAft>
            </a:pPr>
            <a:r>
              <a:rPr lang="ja-JP" altLang="en-US" sz="1400" b="1" kern="100" dirty="0" smtClean="0">
                <a:latin typeface="+mn-ea"/>
                <a:cs typeface="Times New Roman" panose="02020603050405020304" pitchFamily="18" charset="0"/>
              </a:rPr>
              <a:t>〇　府立高校に在籍する障がいのある生徒の増加</a:t>
            </a:r>
            <a:endParaRPr lang="en-US" altLang="ja-JP" sz="1400" b="1" kern="100" dirty="0" smtClean="0">
              <a:latin typeface="+mn-ea"/>
              <a:cs typeface="Times New Roman" panose="02020603050405020304" pitchFamily="18" charset="0"/>
            </a:endParaRPr>
          </a:p>
          <a:p>
            <a:pPr>
              <a:spcAft>
                <a:spcPts val="0"/>
              </a:spcAft>
            </a:pPr>
            <a:r>
              <a:rPr lang="ja-JP" altLang="en-US" sz="1400" kern="100" dirty="0">
                <a:latin typeface="+mn-ea"/>
                <a:cs typeface="Times New Roman" panose="02020603050405020304" pitchFamily="18" charset="0"/>
              </a:rPr>
              <a:t>　</a:t>
            </a:r>
            <a:r>
              <a:rPr lang="ja-JP" altLang="en-US" sz="1400" kern="100" dirty="0" smtClean="0">
                <a:latin typeface="+mn-ea"/>
                <a:cs typeface="Times New Roman" panose="02020603050405020304" pitchFamily="18" charset="0"/>
              </a:rPr>
              <a:t>府内</a:t>
            </a:r>
            <a:r>
              <a:rPr lang="ja-JP" altLang="en-US" sz="1400" kern="100" dirty="0">
                <a:latin typeface="+mn-ea"/>
                <a:cs typeface="Times New Roman" panose="02020603050405020304" pitchFamily="18" charset="0"/>
              </a:rPr>
              <a:t>市町村中学校</a:t>
            </a:r>
            <a:r>
              <a:rPr lang="ja-JP" altLang="en-US" sz="1400" kern="100" dirty="0" smtClean="0">
                <a:latin typeface="+mn-ea"/>
                <a:cs typeface="Times New Roman" panose="02020603050405020304" pitchFamily="18" charset="0"/>
              </a:rPr>
              <a:t>で支援学級に在籍する生徒数は、中学校はこの</a:t>
            </a:r>
            <a:r>
              <a:rPr lang="en-US" altLang="ja-JP" sz="1400" kern="100" dirty="0" smtClean="0">
                <a:latin typeface="+mn-ea"/>
                <a:cs typeface="Times New Roman" panose="02020603050405020304" pitchFamily="18" charset="0"/>
              </a:rPr>
              <a:t>10</a:t>
            </a:r>
            <a:r>
              <a:rPr lang="ja-JP" altLang="en-US" sz="1400" kern="100" dirty="0" smtClean="0">
                <a:latin typeface="+mn-ea"/>
                <a:cs typeface="Times New Roman" panose="02020603050405020304" pitchFamily="18" charset="0"/>
              </a:rPr>
              <a:t>年間でほぼ倍増。</a:t>
            </a:r>
            <a:r>
              <a:rPr lang="en-US" altLang="ja-JP" sz="1400" kern="100" dirty="0" smtClean="0">
                <a:latin typeface="+mn-ea"/>
                <a:cs typeface="Times New Roman" panose="02020603050405020304" pitchFamily="18" charset="0"/>
              </a:rPr>
              <a:t/>
            </a:r>
            <a:br>
              <a:rPr lang="en-US" altLang="ja-JP" sz="1400" kern="100" dirty="0" smtClean="0">
                <a:latin typeface="+mn-ea"/>
                <a:cs typeface="Times New Roman" panose="02020603050405020304" pitchFamily="18" charset="0"/>
              </a:rPr>
            </a:br>
            <a:r>
              <a:rPr lang="ja-JP" altLang="en-US" sz="1400" kern="100" dirty="0" smtClean="0">
                <a:latin typeface="+mn-ea"/>
                <a:cs typeface="Times New Roman" panose="02020603050405020304" pitchFamily="18" charset="0"/>
              </a:rPr>
              <a:t>　（知的障がいのある生徒：約２</a:t>
            </a:r>
            <a:r>
              <a:rPr lang="en-US" altLang="ja-JP" sz="1400" kern="100" dirty="0" smtClean="0">
                <a:latin typeface="+mn-ea"/>
                <a:cs typeface="Times New Roman" panose="02020603050405020304" pitchFamily="18" charset="0"/>
              </a:rPr>
              <a:t>.4</a:t>
            </a:r>
            <a:r>
              <a:rPr lang="ja-JP" altLang="en-US" sz="1400" kern="100" dirty="0" smtClean="0">
                <a:latin typeface="+mn-ea"/>
                <a:cs typeface="Times New Roman" panose="02020603050405020304" pitchFamily="18" charset="0"/>
              </a:rPr>
              <a:t>倍</a:t>
            </a:r>
            <a:r>
              <a:rPr lang="ja-JP" altLang="en-US" sz="1400" kern="100" dirty="0">
                <a:latin typeface="+mn-ea"/>
                <a:cs typeface="Times New Roman" panose="02020603050405020304" pitchFamily="18" charset="0"/>
              </a:rPr>
              <a:t>、自閉症・情緒障</a:t>
            </a:r>
            <a:r>
              <a:rPr lang="ja-JP" altLang="en-US" sz="1400" kern="100" dirty="0" smtClean="0">
                <a:latin typeface="+mn-ea"/>
                <a:cs typeface="Times New Roman" panose="02020603050405020304" pitchFamily="18" charset="0"/>
              </a:rPr>
              <a:t>がいのある生徒：約３</a:t>
            </a:r>
            <a:r>
              <a:rPr lang="en-US" altLang="ja-JP" sz="1400" kern="100" dirty="0" smtClean="0">
                <a:latin typeface="+mn-ea"/>
                <a:cs typeface="Times New Roman" panose="02020603050405020304" pitchFamily="18" charset="0"/>
              </a:rPr>
              <a:t>.0</a:t>
            </a:r>
            <a:r>
              <a:rPr lang="ja-JP" altLang="en-US" sz="1400" kern="100" dirty="0" smtClean="0">
                <a:latin typeface="+mn-ea"/>
                <a:cs typeface="Times New Roman" panose="02020603050405020304" pitchFamily="18" charset="0"/>
              </a:rPr>
              <a:t>倍）。</a:t>
            </a:r>
            <a:endParaRPr lang="ja-JP" altLang="en-US" sz="1400" kern="100" dirty="0">
              <a:latin typeface="+mn-ea"/>
              <a:cs typeface="Times New Roman" panose="02020603050405020304" pitchFamily="18" charset="0"/>
            </a:endParaRPr>
          </a:p>
          <a:p>
            <a:pPr>
              <a:spcAft>
                <a:spcPts val="0"/>
              </a:spcAft>
            </a:pPr>
            <a:r>
              <a:rPr lang="ja-JP" altLang="en-US" sz="1400" kern="100" dirty="0">
                <a:latin typeface="+mn-ea"/>
                <a:cs typeface="Times New Roman" panose="02020603050405020304" pitchFamily="18" charset="0"/>
              </a:rPr>
              <a:t>　</a:t>
            </a:r>
            <a:r>
              <a:rPr lang="ja-JP" altLang="en-US" sz="1400" kern="100" dirty="0" smtClean="0">
                <a:latin typeface="+mn-ea"/>
                <a:cs typeface="Times New Roman" panose="02020603050405020304" pitchFamily="18" charset="0"/>
              </a:rPr>
              <a:t>大阪</a:t>
            </a:r>
            <a:r>
              <a:rPr lang="ja-JP" altLang="en-US" sz="1400" kern="100" dirty="0">
                <a:latin typeface="+mn-ea"/>
                <a:cs typeface="Times New Roman" panose="02020603050405020304" pitchFamily="18" charset="0"/>
              </a:rPr>
              <a:t>では、府内</a:t>
            </a:r>
            <a:r>
              <a:rPr lang="ja-JP" altLang="en-US" sz="1400" kern="100" dirty="0" smtClean="0">
                <a:latin typeface="+mn-ea"/>
                <a:cs typeface="Times New Roman" panose="02020603050405020304" pitchFamily="18" charset="0"/>
              </a:rPr>
              <a:t>中学校の支援学級を卒業した生徒の約</a:t>
            </a:r>
            <a:r>
              <a:rPr lang="en-US" altLang="ja-JP" sz="1400" kern="100" dirty="0" smtClean="0">
                <a:latin typeface="+mn-ea"/>
                <a:cs typeface="Times New Roman" panose="02020603050405020304" pitchFamily="18" charset="0"/>
              </a:rPr>
              <a:t>2</a:t>
            </a:r>
            <a:r>
              <a:rPr lang="ja-JP" altLang="en-US" sz="1400" kern="100" dirty="0" smtClean="0">
                <a:latin typeface="+mn-ea"/>
                <a:cs typeface="Times New Roman" panose="02020603050405020304" pitchFamily="18" charset="0"/>
              </a:rPr>
              <a:t>割が</a:t>
            </a:r>
            <a:r>
              <a:rPr lang="ja-JP" altLang="en-US" sz="1400" kern="100" dirty="0">
                <a:latin typeface="+mn-ea"/>
                <a:cs typeface="Times New Roman" panose="02020603050405020304" pitchFamily="18" charset="0"/>
              </a:rPr>
              <a:t>支援学校高等部に進学し</a:t>
            </a:r>
            <a:r>
              <a:rPr lang="ja-JP" altLang="en-US" sz="1400" kern="100" dirty="0" smtClean="0">
                <a:latin typeface="+mn-ea"/>
                <a:cs typeface="Times New Roman" panose="02020603050405020304" pitchFamily="18" charset="0"/>
              </a:rPr>
              <a:t>、約</a:t>
            </a:r>
            <a:r>
              <a:rPr lang="en-US" altLang="ja-JP" sz="1400" kern="100" dirty="0">
                <a:latin typeface="+mn-ea"/>
                <a:cs typeface="Times New Roman" panose="02020603050405020304" pitchFamily="18" charset="0"/>
              </a:rPr>
              <a:t>3</a:t>
            </a:r>
            <a:r>
              <a:rPr lang="ja-JP" altLang="en-US" sz="1400" kern="100" dirty="0" smtClean="0">
                <a:latin typeface="+mn-ea"/>
                <a:cs typeface="Times New Roman" panose="02020603050405020304" pitchFamily="18" charset="0"/>
              </a:rPr>
              <a:t>割が公立高校、約</a:t>
            </a:r>
            <a:r>
              <a:rPr lang="en-US" altLang="ja-JP" sz="1400" kern="100" dirty="0" smtClean="0">
                <a:latin typeface="+mn-ea"/>
                <a:cs typeface="Times New Roman" panose="02020603050405020304" pitchFamily="18" charset="0"/>
              </a:rPr>
              <a:t>4</a:t>
            </a:r>
            <a:r>
              <a:rPr lang="ja-JP" altLang="en-US" sz="1400" kern="100" smtClean="0">
                <a:latin typeface="+mn-ea"/>
                <a:cs typeface="Times New Roman" panose="02020603050405020304" pitchFamily="18" charset="0"/>
              </a:rPr>
              <a:t>割が私立高校の</a:t>
            </a:r>
            <a:r>
              <a:rPr lang="ja-JP" altLang="en-US" sz="1400" kern="100" dirty="0" smtClean="0">
                <a:latin typeface="+mn-ea"/>
                <a:cs typeface="Times New Roman" panose="02020603050405020304" pitchFamily="18" charset="0"/>
              </a:rPr>
              <a:t>進路</a:t>
            </a:r>
            <a:r>
              <a:rPr lang="ja-JP" altLang="en-US" sz="1400" kern="100" smtClean="0">
                <a:latin typeface="+mn-ea"/>
                <a:cs typeface="Times New Roman" panose="02020603050405020304" pitchFamily="18" charset="0"/>
              </a:rPr>
              <a:t>を選択。</a:t>
            </a:r>
            <a:r>
              <a:rPr lang="ja-JP" altLang="en-US" sz="1400" kern="100" dirty="0" smtClean="0">
                <a:latin typeface="+mn-ea"/>
                <a:cs typeface="Times New Roman" panose="02020603050405020304" pitchFamily="18" charset="0"/>
              </a:rPr>
              <a:t>　</a:t>
            </a:r>
            <a:endParaRPr lang="en-US" altLang="ja-JP" sz="1400" b="1" kern="100" dirty="0" smtClean="0">
              <a:latin typeface="+mn-ea"/>
              <a:cs typeface="Times New Roman" panose="02020603050405020304" pitchFamily="18" charset="0"/>
            </a:endParaRPr>
          </a:p>
        </p:txBody>
      </p:sp>
      <p:sp>
        <p:nvSpPr>
          <p:cNvPr id="22" name="テキスト ボックス 21"/>
          <p:cNvSpPr txBox="1"/>
          <p:nvPr/>
        </p:nvSpPr>
        <p:spPr>
          <a:xfrm>
            <a:off x="463636" y="787298"/>
            <a:ext cx="7620401" cy="338554"/>
          </a:xfrm>
          <a:prstGeom prst="rect">
            <a:avLst/>
          </a:prstGeom>
          <a:noFill/>
        </p:spPr>
        <p:txBody>
          <a:bodyPr wrap="square" rtlCol="0">
            <a:spAutoFit/>
          </a:bodyPr>
          <a:lstStyle/>
          <a:p>
            <a:pPr lvl="0"/>
            <a:r>
              <a:rPr kumimoji="1" lang="ja-JP" altLang="en-US" sz="1600" b="1" dirty="0"/>
              <a:t>①</a:t>
            </a:r>
            <a:r>
              <a:rPr kumimoji="1" lang="ja-JP" altLang="en-US" sz="1600" b="1" dirty="0" smtClean="0"/>
              <a:t>　配慮を要する生徒の増加　～　府立高校における機能強化</a:t>
            </a:r>
            <a:r>
              <a:rPr kumimoji="1" lang="ja-JP" altLang="en-US" sz="1600" b="1" dirty="0"/>
              <a:t>等</a:t>
            </a:r>
            <a:r>
              <a:rPr kumimoji="1" lang="ja-JP" altLang="en-US" sz="1600" b="1" dirty="0" smtClean="0"/>
              <a:t>の必要性⓵</a:t>
            </a:r>
            <a:endParaRPr kumimoji="1" lang="ja-JP" altLang="en-US" sz="1600" dirty="0"/>
          </a:p>
        </p:txBody>
      </p:sp>
      <p:pic>
        <p:nvPicPr>
          <p:cNvPr id="2" name="図 1"/>
          <p:cNvPicPr>
            <a:picLocks noChangeAspect="1"/>
          </p:cNvPicPr>
          <p:nvPr/>
        </p:nvPicPr>
        <p:blipFill>
          <a:blip r:embed="rId2"/>
          <a:stretch>
            <a:fillRect/>
          </a:stretch>
        </p:blipFill>
        <p:spPr>
          <a:xfrm>
            <a:off x="5578431" y="1872104"/>
            <a:ext cx="3442905" cy="1654746"/>
          </a:xfrm>
          <a:prstGeom prst="rect">
            <a:avLst/>
          </a:prstGeom>
        </p:spPr>
      </p:pic>
      <p:sp>
        <p:nvSpPr>
          <p:cNvPr id="9" name="テキスト ボックス 8"/>
          <p:cNvSpPr txBox="1"/>
          <p:nvPr/>
        </p:nvSpPr>
        <p:spPr>
          <a:xfrm>
            <a:off x="463636" y="4438415"/>
            <a:ext cx="8396192" cy="584775"/>
          </a:xfrm>
          <a:prstGeom prst="rect">
            <a:avLst/>
          </a:prstGeom>
          <a:noFill/>
        </p:spPr>
        <p:txBody>
          <a:bodyPr wrap="square" rtlCol="0">
            <a:spAutoFit/>
          </a:bodyPr>
          <a:lstStyle/>
          <a:p>
            <a:pPr lvl="0"/>
            <a:r>
              <a:rPr kumimoji="1" lang="ja-JP" altLang="en-US" sz="1600" b="1" dirty="0" smtClean="0"/>
              <a:t>②</a:t>
            </a:r>
            <a:r>
              <a:rPr kumimoji="1" lang="ja-JP" altLang="en-US" sz="1600" b="1" dirty="0"/>
              <a:t>　</a:t>
            </a:r>
            <a:r>
              <a:rPr kumimoji="1" lang="ja-JP" altLang="en-US" sz="1600" b="1" dirty="0" smtClean="0"/>
              <a:t>府立</a:t>
            </a:r>
            <a:r>
              <a:rPr kumimoji="1" lang="ja-JP" altLang="en-US" sz="1600" b="1" dirty="0"/>
              <a:t>高校</a:t>
            </a:r>
            <a:r>
              <a:rPr kumimoji="1" lang="ja-JP" altLang="en-US" sz="1600" b="1" dirty="0" smtClean="0"/>
              <a:t>における</a:t>
            </a:r>
            <a:r>
              <a:rPr kumimoji="1" lang="ja-JP" altLang="en-US" sz="1600" b="1" dirty="0"/>
              <a:t>配慮</a:t>
            </a:r>
            <a:r>
              <a:rPr kumimoji="1" lang="ja-JP" altLang="en-US" sz="1600" b="1" dirty="0" smtClean="0"/>
              <a:t>を要する生徒の現状　～</a:t>
            </a:r>
            <a:r>
              <a:rPr kumimoji="1" lang="ja-JP" altLang="en-US" sz="1600" b="1" dirty="0"/>
              <a:t>　</a:t>
            </a:r>
            <a:r>
              <a:rPr kumimoji="1" lang="ja-JP" altLang="en-US" sz="1600" b="1" dirty="0" smtClean="0"/>
              <a:t>府立高校における機能強化</a:t>
            </a:r>
            <a:r>
              <a:rPr kumimoji="1" lang="ja-JP" altLang="en-US" sz="1600" b="1" dirty="0"/>
              <a:t>等</a:t>
            </a:r>
            <a:r>
              <a:rPr kumimoji="1" lang="ja-JP" altLang="en-US" sz="1600" b="1" dirty="0" smtClean="0"/>
              <a:t>の必要性②</a:t>
            </a:r>
            <a:endParaRPr kumimoji="1" lang="ja-JP" altLang="en-US" sz="1600" b="1" dirty="0"/>
          </a:p>
          <a:p>
            <a:pPr lvl="0"/>
            <a:r>
              <a:rPr kumimoji="1" lang="ja-JP" altLang="en-US" sz="1600" b="1" dirty="0" smtClean="0">
                <a:solidFill>
                  <a:prstClr val="black"/>
                </a:solidFill>
              </a:rPr>
              <a:t>　　</a:t>
            </a:r>
            <a:endParaRPr kumimoji="1" lang="ja-JP" altLang="en-US" sz="1600" dirty="0">
              <a:solidFill>
                <a:prstClr val="black"/>
              </a:solidFill>
            </a:endParaRPr>
          </a:p>
        </p:txBody>
      </p:sp>
      <p:sp>
        <p:nvSpPr>
          <p:cNvPr id="10" name="正方形/長方形 9"/>
          <p:cNvSpPr/>
          <p:nvPr/>
        </p:nvSpPr>
        <p:spPr>
          <a:xfrm>
            <a:off x="538235" y="4730803"/>
            <a:ext cx="8674180" cy="2031325"/>
          </a:xfrm>
          <a:prstGeom prst="rect">
            <a:avLst/>
          </a:prstGeom>
          <a:ln w="12700">
            <a:solidFill>
              <a:schemeClr val="tx1"/>
            </a:solidFill>
          </a:ln>
        </p:spPr>
        <p:txBody>
          <a:bodyPr wrap="square">
            <a:spAutoFit/>
          </a:bodyPr>
          <a:lstStyle/>
          <a:p>
            <a:pPr>
              <a:spcAft>
                <a:spcPts val="0"/>
              </a:spcAft>
            </a:pPr>
            <a:r>
              <a:rPr lang="ja-JP" altLang="ja-JP" sz="1400" b="1" kern="100" dirty="0" smtClean="0">
                <a:latin typeface="+mn-ea"/>
                <a:cs typeface="Times New Roman" panose="02020603050405020304" pitchFamily="18" charset="0"/>
              </a:rPr>
              <a:t>〇</a:t>
            </a:r>
            <a:r>
              <a:rPr lang="ja-JP" altLang="en-US" sz="1400" b="1" kern="100" dirty="0" smtClean="0">
                <a:latin typeface="+mn-ea"/>
                <a:cs typeface="Times New Roman" panose="02020603050405020304" pitchFamily="18" charset="0"/>
              </a:rPr>
              <a:t>　「ともに学び、ともに育つ」教育</a:t>
            </a:r>
            <a:r>
              <a:rPr lang="ja-JP" altLang="en-US" sz="1400" kern="100" dirty="0">
                <a:latin typeface="+mn-ea"/>
                <a:cs typeface="Times New Roman" panose="02020603050405020304" pitchFamily="18" charset="0"/>
              </a:rPr>
              <a:t>　　</a:t>
            </a:r>
            <a:endParaRPr lang="en-US" altLang="ja-JP" sz="1400" kern="100" dirty="0" smtClean="0">
              <a:latin typeface="+mn-ea"/>
              <a:cs typeface="Times New Roman" panose="02020603050405020304" pitchFamily="18" charset="0"/>
            </a:endParaRPr>
          </a:p>
          <a:p>
            <a:pPr>
              <a:spcAft>
                <a:spcPts val="0"/>
              </a:spcAft>
            </a:pPr>
            <a:r>
              <a:rPr lang="ja-JP" altLang="en-US" sz="1400" kern="100" dirty="0" smtClean="0">
                <a:latin typeface="+mn-ea"/>
                <a:cs typeface="Times New Roman" panose="02020603050405020304" pitchFamily="18" charset="0"/>
              </a:rPr>
              <a:t>　府教育委員会では、「ともに学び、ともに育つ」教育の柱のひとつとして、府立高校において、自立支援推進校や</a:t>
            </a:r>
            <a:r>
              <a:rPr lang="ja-JP" altLang="en-US" sz="1400" kern="100" smtClean="0">
                <a:latin typeface="+mn-ea"/>
                <a:cs typeface="Times New Roman" panose="02020603050405020304" pitchFamily="18" charset="0"/>
              </a:rPr>
              <a:t>共生推進</a:t>
            </a:r>
            <a:r>
              <a:rPr lang="ja-JP" altLang="en-US" sz="1400" kern="100">
                <a:latin typeface="+mn-ea"/>
                <a:cs typeface="Times New Roman" panose="02020603050405020304" pitchFamily="18" charset="0"/>
              </a:rPr>
              <a:t>校</a:t>
            </a:r>
            <a:r>
              <a:rPr lang="ja-JP" altLang="en-US" sz="1400" kern="100" smtClean="0">
                <a:latin typeface="+mn-ea"/>
                <a:cs typeface="Times New Roman" panose="02020603050405020304" pitchFamily="18" charset="0"/>
              </a:rPr>
              <a:t>など</a:t>
            </a:r>
            <a:r>
              <a:rPr lang="ja-JP" altLang="en-US" sz="1400" kern="100" dirty="0" smtClean="0">
                <a:latin typeface="+mn-ea"/>
                <a:cs typeface="Times New Roman" panose="02020603050405020304" pitchFamily="18" charset="0"/>
              </a:rPr>
              <a:t>の設置などの取組みを進めてきた。</a:t>
            </a:r>
            <a:endParaRPr lang="en-US" altLang="ja-JP" sz="1400" kern="100" dirty="0" smtClean="0">
              <a:latin typeface="+mn-ea"/>
              <a:cs typeface="Times New Roman" panose="02020603050405020304" pitchFamily="18" charset="0"/>
            </a:endParaRPr>
          </a:p>
          <a:p>
            <a:pPr>
              <a:spcAft>
                <a:spcPts val="0"/>
              </a:spcAft>
            </a:pPr>
            <a:r>
              <a:rPr lang="ja-JP" altLang="en-US" sz="1400" kern="100" dirty="0" smtClean="0">
                <a:latin typeface="+mn-ea"/>
                <a:cs typeface="Times New Roman" panose="02020603050405020304" pitchFamily="18" charset="0"/>
              </a:rPr>
              <a:t>　　　自立支援推進校　</a:t>
            </a:r>
            <a:r>
              <a:rPr lang="en-US" altLang="ja-JP" sz="1400" kern="100" dirty="0" smtClean="0">
                <a:latin typeface="+mn-ea"/>
                <a:cs typeface="Times New Roman" panose="02020603050405020304" pitchFamily="18" charset="0"/>
              </a:rPr>
              <a:t>9</a:t>
            </a:r>
            <a:r>
              <a:rPr lang="ja-JP" altLang="en-US" sz="1400" kern="100" dirty="0" smtClean="0">
                <a:latin typeface="+mn-ea"/>
                <a:cs typeface="Times New Roman" panose="02020603050405020304" pitchFamily="18" charset="0"/>
              </a:rPr>
              <a:t>校　</a:t>
            </a:r>
            <a:r>
              <a:rPr lang="en-US" altLang="ja-JP" sz="1400" kern="100" dirty="0" smtClean="0">
                <a:latin typeface="+mn-ea"/>
                <a:cs typeface="Times New Roman" panose="02020603050405020304" pitchFamily="18" charset="0"/>
              </a:rPr>
              <a:t>90</a:t>
            </a:r>
            <a:r>
              <a:rPr lang="ja-JP" altLang="en-US" sz="1400" kern="100" dirty="0" smtClean="0">
                <a:latin typeface="+mn-ea"/>
                <a:cs typeface="Times New Roman" panose="02020603050405020304" pitchFamily="18" charset="0"/>
              </a:rPr>
              <a:t>人、共生推進校　</a:t>
            </a:r>
            <a:r>
              <a:rPr lang="en-US" altLang="ja-JP" sz="1400" kern="100" dirty="0" smtClean="0">
                <a:latin typeface="+mn-ea"/>
                <a:cs typeface="Times New Roman" panose="02020603050405020304" pitchFamily="18" charset="0"/>
              </a:rPr>
              <a:t>10</a:t>
            </a:r>
            <a:r>
              <a:rPr lang="ja-JP" altLang="en-US" sz="1400" kern="100" dirty="0" smtClean="0">
                <a:latin typeface="+mn-ea"/>
                <a:cs typeface="Times New Roman" panose="02020603050405020304" pitchFamily="18" charset="0"/>
              </a:rPr>
              <a:t>校　</a:t>
            </a:r>
            <a:r>
              <a:rPr lang="en-US" altLang="ja-JP" sz="1400" kern="100" dirty="0" smtClean="0">
                <a:latin typeface="+mn-ea"/>
                <a:cs typeface="Times New Roman" panose="02020603050405020304" pitchFamily="18" charset="0"/>
              </a:rPr>
              <a:t>75</a:t>
            </a:r>
            <a:r>
              <a:rPr lang="ja-JP" altLang="en-US" sz="1400" kern="100" dirty="0" smtClean="0">
                <a:latin typeface="+mn-ea"/>
                <a:cs typeface="Times New Roman" panose="02020603050405020304" pitchFamily="18" charset="0"/>
              </a:rPr>
              <a:t>人、通級指導教室設置校</a:t>
            </a:r>
            <a:r>
              <a:rPr lang="ja-JP" altLang="en-US" sz="1400" kern="100" dirty="0">
                <a:latin typeface="+mn-ea"/>
                <a:cs typeface="Times New Roman" panose="02020603050405020304" pitchFamily="18" charset="0"/>
              </a:rPr>
              <a:t>　</a:t>
            </a:r>
            <a:r>
              <a:rPr lang="en-US" altLang="ja-JP" sz="1400" kern="100" dirty="0" smtClean="0">
                <a:latin typeface="+mn-ea"/>
                <a:cs typeface="Times New Roman" panose="02020603050405020304" pitchFamily="18" charset="0"/>
              </a:rPr>
              <a:t>4</a:t>
            </a:r>
            <a:r>
              <a:rPr lang="ja-JP" altLang="en-US" sz="1400" kern="100" dirty="0" smtClean="0">
                <a:latin typeface="+mn-ea"/>
                <a:cs typeface="Times New Roman" panose="02020603050405020304" pitchFamily="18" charset="0"/>
              </a:rPr>
              <a:t>校　</a:t>
            </a:r>
            <a:r>
              <a:rPr lang="en-US" altLang="ja-JP" sz="1400" kern="100" dirty="0" smtClean="0">
                <a:latin typeface="+mn-ea"/>
                <a:cs typeface="Times New Roman" panose="02020603050405020304" pitchFamily="18" charset="0"/>
              </a:rPr>
              <a:t>20</a:t>
            </a:r>
            <a:r>
              <a:rPr lang="ja-JP" altLang="en-US" sz="1400" kern="100" dirty="0" smtClean="0">
                <a:latin typeface="+mn-ea"/>
                <a:cs typeface="Times New Roman" panose="02020603050405020304" pitchFamily="18" charset="0"/>
              </a:rPr>
              <a:t>人</a:t>
            </a:r>
            <a:endParaRPr lang="en-US" altLang="ja-JP" sz="1400" kern="100" dirty="0" smtClean="0">
              <a:latin typeface="+mn-ea"/>
              <a:cs typeface="Times New Roman" panose="02020603050405020304" pitchFamily="18" charset="0"/>
            </a:endParaRPr>
          </a:p>
          <a:p>
            <a:pPr>
              <a:spcAft>
                <a:spcPts val="0"/>
              </a:spcAft>
            </a:pPr>
            <a:r>
              <a:rPr lang="ja-JP" altLang="en-US" sz="1400" kern="100" dirty="0">
                <a:latin typeface="+mn-ea"/>
                <a:cs typeface="Times New Roman" panose="02020603050405020304" pitchFamily="18" charset="0"/>
              </a:rPr>
              <a:t>　　</a:t>
            </a:r>
            <a:r>
              <a:rPr lang="ja-JP" altLang="en-US" sz="1400" kern="100" dirty="0" smtClean="0">
                <a:latin typeface="+mn-ea"/>
                <a:cs typeface="Times New Roman" panose="02020603050405020304" pitchFamily="18" charset="0"/>
              </a:rPr>
              <a:t>　　　　　　　　　　　　　　</a:t>
            </a:r>
            <a:r>
              <a:rPr lang="ja-JP" altLang="en-US" sz="1400" kern="100" dirty="0">
                <a:latin typeface="+mn-ea"/>
                <a:cs typeface="Times New Roman" panose="02020603050405020304" pitchFamily="18" charset="0"/>
              </a:rPr>
              <a:t>　</a:t>
            </a:r>
            <a:endParaRPr lang="ja-JP" altLang="en-US" sz="1050" kern="100" dirty="0">
              <a:latin typeface="+mn-ea"/>
              <a:cs typeface="Times New Roman" panose="02020603050405020304" pitchFamily="18" charset="0"/>
            </a:endParaRPr>
          </a:p>
          <a:p>
            <a:pPr>
              <a:spcAft>
                <a:spcPts val="0"/>
              </a:spcAft>
            </a:pPr>
            <a:r>
              <a:rPr lang="ja-JP" altLang="en-US" sz="1400" b="1" kern="100" dirty="0" smtClean="0">
                <a:latin typeface="+mn-ea"/>
                <a:cs typeface="Times New Roman" panose="02020603050405020304" pitchFamily="18" charset="0"/>
              </a:rPr>
              <a:t>〇　高校生活支援カード</a:t>
            </a:r>
            <a:endParaRPr lang="en-US" altLang="ja-JP" sz="1400" b="1" kern="100" dirty="0" smtClean="0">
              <a:latin typeface="+mn-ea"/>
              <a:cs typeface="Times New Roman" panose="02020603050405020304" pitchFamily="18" charset="0"/>
            </a:endParaRPr>
          </a:p>
          <a:p>
            <a:pPr>
              <a:spcAft>
                <a:spcPts val="0"/>
              </a:spcAft>
            </a:pPr>
            <a:r>
              <a:rPr lang="ja-JP" altLang="en-US" sz="1400" kern="100" dirty="0" smtClean="0">
                <a:latin typeface="+mn-ea"/>
                <a:cs typeface="Times New Roman" panose="02020603050405020304" pitchFamily="18" charset="0"/>
              </a:rPr>
              <a:t>　</a:t>
            </a:r>
            <a:r>
              <a:rPr lang="ja-JP" altLang="en-US" sz="1400" kern="100" dirty="0">
                <a:latin typeface="+mn-ea"/>
                <a:cs typeface="Times New Roman" panose="02020603050405020304" pitchFamily="18" charset="0"/>
              </a:rPr>
              <a:t>入学時に生徒・保護者が記載した「高校生活支援カード」を活用して、生徒の状況や本人・保護者のニーズを把握。　</a:t>
            </a:r>
            <a:endParaRPr lang="en-US" altLang="ja-JP" sz="1400" kern="100" dirty="0">
              <a:latin typeface="+mn-ea"/>
              <a:cs typeface="Times New Roman" panose="02020603050405020304" pitchFamily="18" charset="0"/>
            </a:endParaRPr>
          </a:p>
          <a:p>
            <a:r>
              <a:rPr lang="ja-JP" altLang="en-US" sz="1400" kern="100" dirty="0">
                <a:latin typeface="+mn-ea"/>
                <a:cs typeface="Times New Roman" panose="02020603050405020304" pitchFamily="18" charset="0"/>
              </a:rPr>
              <a:t>　　・　全府立高校</a:t>
            </a:r>
            <a:r>
              <a:rPr lang="ja-JP" altLang="ja-JP" sz="1400" kern="100" dirty="0">
                <a:latin typeface="+mn-ea"/>
                <a:cs typeface="Times New Roman" panose="02020603050405020304" pitchFamily="18" charset="0"/>
              </a:rPr>
              <a:t>（全日制・定時制・通信制）に在籍する生徒数</a:t>
            </a:r>
            <a:r>
              <a:rPr lang="en-US" altLang="ja-JP" sz="1400" kern="100" dirty="0">
                <a:latin typeface="+mn-ea"/>
                <a:cs typeface="Times New Roman" panose="02020603050405020304" pitchFamily="18" charset="0"/>
              </a:rPr>
              <a:t>108,458</a:t>
            </a:r>
            <a:r>
              <a:rPr lang="ja-JP" altLang="ja-JP" sz="1400" kern="100" dirty="0">
                <a:latin typeface="+mn-ea"/>
                <a:cs typeface="Times New Roman" panose="02020603050405020304" pitchFamily="18" charset="0"/>
              </a:rPr>
              <a:t>人</a:t>
            </a:r>
            <a:r>
              <a:rPr lang="ja-JP" altLang="en-US" sz="1400" kern="100" dirty="0">
                <a:latin typeface="+mn-ea"/>
                <a:cs typeface="Times New Roman" panose="02020603050405020304" pitchFamily="18" charset="0"/>
              </a:rPr>
              <a:t>（令和２年度）の</a:t>
            </a:r>
            <a:r>
              <a:rPr lang="ja-JP" altLang="ja-JP" sz="1400" kern="100" dirty="0">
                <a:latin typeface="+mn-ea"/>
                <a:cs typeface="Times New Roman" panose="02020603050405020304" pitchFamily="18" charset="0"/>
              </a:rPr>
              <a:t>うち</a:t>
            </a:r>
            <a:endParaRPr lang="en-US" altLang="ja-JP" sz="1400" kern="100" dirty="0">
              <a:latin typeface="+mn-ea"/>
              <a:cs typeface="Times New Roman" panose="02020603050405020304" pitchFamily="18" charset="0"/>
            </a:endParaRPr>
          </a:p>
          <a:p>
            <a:r>
              <a:rPr lang="ja-JP" altLang="en-US" sz="1400" kern="100" dirty="0">
                <a:latin typeface="+mn-ea"/>
                <a:cs typeface="Times New Roman" panose="02020603050405020304" pitchFamily="18" charset="0"/>
              </a:rPr>
              <a:t>　　　　</a:t>
            </a:r>
            <a:r>
              <a:rPr lang="ja-JP" altLang="en-US" sz="1400" kern="100" dirty="0" err="1" smtClean="0">
                <a:latin typeface="+mn-ea"/>
                <a:cs typeface="Times New Roman" panose="02020603050405020304" pitchFamily="18" charset="0"/>
              </a:rPr>
              <a:t>障</a:t>
            </a:r>
            <a:r>
              <a:rPr lang="ja-JP" altLang="en-US" sz="1400" kern="100" dirty="0" err="1">
                <a:latin typeface="+mn-ea"/>
                <a:cs typeface="Times New Roman" panose="02020603050405020304" pitchFamily="18" charset="0"/>
              </a:rPr>
              <a:t>がいに</a:t>
            </a:r>
            <a:r>
              <a:rPr lang="ja-JP" altLang="en-US" sz="1400" kern="100" dirty="0">
                <a:latin typeface="+mn-ea"/>
                <a:cs typeface="Times New Roman" panose="02020603050405020304" pitchFamily="18" charset="0"/>
              </a:rPr>
              <a:t>より配慮を</a:t>
            </a:r>
            <a:r>
              <a:rPr lang="ja-JP" altLang="en-US" sz="1400" kern="100" dirty="0" smtClean="0">
                <a:latin typeface="+mn-ea"/>
                <a:cs typeface="Times New Roman" panose="02020603050405020304" pitchFamily="18" charset="0"/>
              </a:rPr>
              <a:t>要する生徒数</a:t>
            </a:r>
            <a:r>
              <a:rPr lang="ja-JP" altLang="en-US" sz="1400" kern="100" dirty="0">
                <a:latin typeface="+mn-ea"/>
                <a:cs typeface="Times New Roman" panose="02020603050405020304" pitchFamily="18" charset="0"/>
              </a:rPr>
              <a:t>　</a:t>
            </a:r>
            <a:r>
              <a:rPr lang="en-US" altLang="ja-JP" sz="1400" kern="100" dirty="0" smtClean="0">
                <a:latin typeface="+mn-ea"/>
                <a:cs typeface="Times New Roman" panose="02020603050405020304" pitchFamily="18" charset="0"/>
              </a:rPr>
              <a:t>3,174</a:t>
            </a:r>
            <a:r>
              <a:rPr lang="ja-JP" altLang="ja-JP" sz="1400" kern="100" dirty="0">
                <a:latin typeface="+mn-ea"/>
                <a:cs typeface="Times New Roman" panose="02020603050405020304" pitchFamily="18" charset="0"/>
              </a:rPr>
              <a:t>人</a:t>
            </a:r>
            <a:r>
              <a:rPr lang="ja-JP" altLang="en-US" sz="1400" kern="100" dirty="0">
                <a:latin typeface="+mn-ea"/>
                <a:cs typeface="Times New Roman" panose="02020603050405020304" pitchFamily="18" charset="0"/>
              </a:rPr>
              <a:t>（</a:t>
            </a:r>
            <a:r>
              <a:rPr lang="en-US" altLang="ja-JP" sz="1400" kern="100" dirty="0">
                <a:latin typeface="+mn-ea"/>
                <a:cs typeface="Times New Roman" panose="02020603050405020304" pitchFamily="18" charset="0"/>
              </a:rPr>
              <a:t>3.04</a:t>
            </a:r>
            <a:r>
              <a:rPr lang="ja-JP" altLang="ja-JP" sz="1400" kern="100" dirty="0">
                <a:latin typeface="+mn-ea"/>
                <a:cs typeface="Times New Roman" panose="02020603050405020304" pitchFamily="18" charset="0"/>
              </a:rPr>
              <a:t>％</a:t>
            </a:r>
            <a:r>
              <a:rPr lang="ja-JP" altLang="en-US" sz="1400" kern="100" dirty="0">
                <a:latin typeface="+mn-ea"/>
                <a:cs typeface="Times New Roman" panose="02020603050405020304" pitchFamily="18" charset="0"/>
              </a:rPr>
              <a:t>）</a:t>
            </a:r>
            <a:r>
              <a:rPr lang="en-US" altLang="ja-JP" sz="1400" kern="100" dirty="0">
                <a:latin typeface="+mn-ea"/>
                <a:cs typeface="Times New Roman" panose="02020603050405020304" pitchFamily="18" charset="0"/>
              </a:rPr>
              <a:t>※</a:t>
            </a:r>
            <a:r>
              <a:rPr lang="ja-JP" altLang="en-US" sz="1400" kern="100" dirty="0">
                <a:latin typeface="+mn-ea"/>
                <a:cs typeface="Times New Roman" panose="02020603050405020304" pitchFamily="18" charset="0"/>
              </a:rPr>
              <a:t>平成</a:t>
            </a:r>
            <a:r>
              <a:rPr lang="en-US" altLang="ja-JP" sz="1400" kern="100" dirty="0">
                <a:latin typeface="+mn-ea"/>
                <a:cs typeface="Times New Roman" panose="02020603050405020304" pitchFamily="18" charset="0"/>
              </a:rPr>
              <a:t>26</a:t>
            </a:r>
            <a:r>
              <a:rPr lang="ja-JP" altLang="en-US" sz="1400" kern="100" dirty="0">
                <a:latin typeface="+mn-ea"/>
                <a:cs typeface="Times New Roman" panose="02020603050405020304" pitchFamily="18" charset="0"/>
              </a:rPr>
              <a:t>年度より人数比</a:t>
            </a:r>
            <a:r>
              <a:rPr lang="en-US" altLang="ja-JP" sz="1400" kern="100" dirty="0">
                <a:latin typeface="+mn-ea"/>
                <a:cs typeface="Times New Roman" panose="02020603050405020304" pitchFamily="18" charset="0"/>
              </a:rPr>
              <a:t>40</a:t>
            </a:r>
            <a:r>
              <a:rPr lang="ja-JP" altLang="en-US" sz="1400" kern="100" dirty="0">
                <a:latin typeface="+mn-ea"/>
                <a:cs typeface="Times New Roman" panose="02020603050405020304" pitchFamily="18" charset="0"/>
              </a:rPr>
              <a:t>％</a:t>
            </a:r>
            <a:r>
              <a:rPr lang="ja-JP" altLang="en-US" sz="1400" kern="100" dirty="0" smtClean="0">
                <a:latin typeface="+mn-ea"/>
                <a:cs typeface="Times New Roman" panose="02020603050405020304" pitchFamily="18" charset="0"/>
              </a:rPr>
              <a:t>増</a:t>
            </a:r>
            <a:endParaRPr lang="en-US" altLang="ja-JP" sz="1400" kern="100" dirty="0">
              <a:latin typeface="+mn-ea"/>
              <a:cs typeface="Times New Roman" panose="02020603050405020304" pitchFamily="18" charset="0"/>
            </a:endParaRPr>
          </a:p>
        </p:txBody>
      </p:sp>
      <p:sp>
        <p:nvSpPr>
          <p:cNvPr id="13" name="テキスト ボックス 12"/>
          <p:cNvSpPr txBox="1"/>
          <p:nvPr/>
        </p:nvSpPr>
        <p:spPr>
          <a:xfrm>
            <a:off x="463636" y="494063"/>
            <a:ext cx="3712464" cy="338554"/>
          </a:xfrm>
          <a:prstGeom prst="rect">
            <a:avLst/>
          </a:prstGeom>
          <a:noFill/>
        </p:spPr>
        <p:txBody>
          <a:bodyPr wrap="square" rtlCol="0">
            <a:spAutoFit/>
          </a:bodyPr>
          <a:lstStyle/>
          <a:p>
            <a:r>
              <a:rPr kumimoji="1" lang="ja-JP" altLang="en-US" sz="1600" b="1" dirty="0"/>
              <a:t>⑴</a:t>
            </a:r>
            <a:r>
              <a:rPr kumimoji="1" lang="ja-JP" altLang="en-US" sz="1600" b="1" dirty="0" smtClean="0"/>
              <a:t>　「公平性」追求にあたっての課題</a:t>
            </a:r>
            <a:endParaRPr kumimoji="1" lang="ja-JP" altLang="en-US" sz="1600" b="1" dirty="0"/>
          </a:p>
        </p:txBody>
      </p:sp>
      <p:sp>
        <p:nvSpPr>
          <p:cNvPr id="3" name="スライド番号プレースホルダー 2"/>
          <p:cNvSpPr>
            <a:spLocks noGrp="1"/>
          </p:cNvSpPr>
          <p:nvPr>
            <p:ph type="sldNum" sz="quarter" idx="12"/>
          </p:nvPr>
        </p:nvSpPr>
        <p:spPr>
          <a:xfrm>
            <a:off x="7408237" y="6397003"/>
            <a:ext cx="2228850" cy="365125"/>
          </a:xfrm>
        </p:spPr>
        <p:txBody>
          <a:bodyPr/>
          <a:lstStyle/>
          <a:p>
            <a:fld id="{20607042-D53A-4E69-917E-B6250902E102}" type="slidenum">
              <a:rPr kumimoji="1" lang="ja-JP" altLang="en-US" smtClean="0"/>
              <a:t>7</a:t>
            </a:fld>
            <a:endParaRPr kumimoji="1" lang="ja-JP" altLang="en-US" dirty="0"/>
          </a:p>
        </p:txBody>
      </p:sp>
    </p:spTree>
    <p:extLst>
      <p:ext uri="{BB962C8B-B14F-4D97-AF65-F5344CB8AC3E}">
        <p14:creationId xmlns:p14="http://schemas.microsoft.com/office/powerpoint/2010/main" val="24791503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p:cNvSpPr txBox="1"/>
          <p:nvPr/>
        </p:nvSpPr>
        <p:spPr>
          <a:xfrm>
            <a:off x="463635" y="529831"/>
            <a:ext cx="3712464" cy="307777"/>
          </a:xfrm>
          <a:prstGeom prst="rect">
            <a:avLst/>
          </a:prstGeom>
          <a:noFill/>
        </p:spPr>
        <p:txBody>
          <a:bodyPr wrap="square" rtlCol="0">
            <a:spAutoFit/>
          </a:bodyPr>
          <a:lstStyle/>
          <a:p>
            <a:r>
              <a:rPr kumimoji="1" lang="ja-JP" altLang="en-US" sz="1400" b="1" dirty="0"/>
              <a:t>（⑴「公平性」追求にあたっての課題）</a:t>
            </a:r>
          </a:p>
        </p:txBody>
      </p:sp>
      <p:cxnSp>
        <p:nvCxnSpPr>
          <p:cNvPr id="11" name="直線コネクタ 10"/>
          <p:cNvCxnSpPr/>
          <p:nvPr/>
        </p:nvCxnSpPr>
        <p:spPr>
          <a:xfrm flipV="1">
            <a:off x="463636" y="528033"/>
            <a:ext cx="8748000" cy="0"/>
          </a:xfrm>
          <a:prstGeom prst="line">
            <a:avLst/>
          </a:prstGeom>
          <a:ln w="57150">
            <a:solidFill>
              <a:srgbClr val="92D050"/>
            </a:solidFill>
          </a:ln>
        </p:spPr>
        <p:style>
          <a:lnRef idx="3">
            <a:schemeClr val="accent5"/>
          </a:lnRef>
          <a:fillRef idx="0">
            <a:schemeClr val="accent5"/>
          </a:fillRef>
          <a:effectRef idx="2">
            <a:schemeClr val="accent5"/>
          </a:effectRef>
          <a:fontRef idx="minor">
            <a:schemeClr val="tx1"/>
          </a:fontRef>
        </p:style>
      </p:cxnSp>
      <p:sp>
        <p:nvSpPr>
          <p:cNvPr id="19" name="正方形/長方形 18"/>
          <p:cNvSpPr/>
          <p:nvPr/>
        </p:nvSpPr>
        <p:spPr>
          <a:xfrm>
            <a:off x="463637" y="158701"/>
            <a:ext cx="6463629" cy="369332"/>
          </a:xfrm>
          <a:prstGeom prst="rect">
            <a:avLst/>
          </a:prstGeom>
        </p:spPr>
        <p:txBody>
          <a:bodyPr wrap="none">
            <a:spAutoFit/>
          </a:bodyPr>
          <a:lstStyle/>
          <a:p>
            <a:r>
              <a:rPr lang="ja-JP" altLang="en-US" b="1" dirty="0"/>
              <a:t>２－③　今後の府立高校のあり方等に係る審議に向けた課題認識</a:t>
            </a:r>
          </a:p>
        </p:txBody>
      </p:sp>
      <p:sp>
        <p:nvSpPr>
          <p:cNvPr id="12" name="正方形/長方形 11"/>
          <p:cNvSpPr/>
          <p:nvPr/>
        </p:nvSpPr>
        <p:spPr>
          <a:xfrm>
            <a:off x="791792" y="1217143"/>
            <a:ext cx="8419844" cy="3108543"/>
          </a:xfrm>
          <a:prstGeom prst="rect">
            <a:avLst/>
          </a:prstGeom>
          <a:ln w="12700">
            <a:solidFill>
              <a:schemeClr val="tx1"/>
            </a:solidFill>
          </a:ln>
        </p:spPr>
        <p:txBody>
          <a:bodyPr wrap="square">
            <a:spAutoFit/>
          </a:bodyPr>
          <a:lstStyle/>
          <a:p>
            <a:pPr>
              <a:spcAft>
                <a:spcPts val="0"/>
              </a:spcAft>
            </a:pPr>
            <a:r>
              <a:rPr lang="ja-JP" altLang="en-US" sz="1400" b="1" kern="100" dirty="0">
                <a:latin typeface="+mn-ea"/>
                <a:cs typeface="Times New Roman" panose="02020603050405020304" pitchFamily="18" charset="0"/>
              </a:rPr>
              <a:t>府立学校条例（平成</a:t>
            </a:r>
            <a:r>
              <a:rPr lang="en-US" altLang="ja-JP" sz="1400" b="1" kern="100" dirty="0">
                <a:latin typeface="+mn-ea"/>
                <a:cs typeface="Times New Roman" panose="02020603050405020304" pitchFamily="18" charset="0"/>
              </a:rPr>
              <a:t>24</a:t>
            </a:r>
            <a:r>
              <a:rPr lang="ja-JP" altLang="en-US" sz="1400" b="1" kern="100" dirty="0">
                <a:latin typeface="+mn-ea"/>
                <a:cs typeface="Times New Roman" panose="02020603050405020304" pitchFamily="18" charset="0"/>
              </a:rPr>
              <a:t>年</a:t>
            </a:r>
            <a:r>
              <a:rPr lang="en-US" altLang="ja-JP" sz="1400" b="1" kern="100" dirty="0">
                <a:latin typeface="+mn-ea"/>
                <a:cs typeface="Times New Roman" panose="02020603050405020304" pitchFamily="18" charset="0"/>
              </a:rPr>
              <a:t>4</a:t>
            </a:r>
            <a:r>
              <a:rPr lang="ja-JP" altLang="en-US" sz="1400" b="1" kern="100" dirty="0">
                <a:latin typeface="+mn-ea"/>
                <a:cs typeface="Times New Roman" panose="02020603050405020304" pitchFamily="18" charset="0"/>
              </a:rPr>
              <a:t>月</a:t>
            </a:r>
            <a:r>
              <a:rPr lang="en-US" altLang="ja-JP" sz="1400" b="1" kern="100" dirty="0">
                <a:latin typeface="+mn-ea"/>
                <a:cs typeface="Times New Roman" panose="02020603050405020304" pitchFamily="18" charset="0"/>
              </a:rPr>
              <a:t>1</a:t>
            </a:r>
            <a:r>
              <a:rPr lang="ja-JP" altLang="en-US" sz="1400" b="1" kern="100" dirty="0">
                <a:latin typeface="+mn-ea"/>
                <a:cs typeface="Times New Roman" panose="02020603050405020304" pitchFamily="18" charset="0"/>
              </a:rPr>
              <a:t>日施行）</a:t>
            </a:r>
            <a:endParaRPr lang="en-US" altLang="ja-JP" sz="1400" b="1" kern="100" dirty="0">
              <a:latin typeface="+mn-ea"/>
              <a:cs typeface="Times New Roman" panose="02020603050405020304" pitchFamily="18" charset="0"/>
            </a:endParaRPr>
          </a:p>
          <a:p>
            <a:pPr>
              <a:spcAft>
                <a:spcPts val="0"/>
              </a:spcAft>
            </a:pPr>
            <a:r>
              <a:rPr lang="ja-JP" altLang="ja-JP" sz="1400" b="1" kern="100" dirty="0">
                <a:latin typeface="+mn-ea"/>
                <a:cs typeface="Times New Roman" panose="02020603050405020304" pitchFamily="18" charset="0"/>
              </a:rPr>
              <a:t>〇</a:t>
            </a:r>
            <a:r>
              <a:rPr lang="ja-JP" altLang="en-US" sz="1400" b="1" kern="100" dirty="0">
                <a:latin typeface="+mn-ea"/>
                <a:cs typeface="Times New Roman" panose="02020603050405020304" pitchFamily="18" charset="0"/>
              </a:rPr>
              <a:t>　</a:t>
            </a:r>
            <a:r>
              <a:rPr lang="ja-JP" altLang="ja-JP" sz="1400" b="1" kern="100" dirty="0">
                <a:latin typeface="+mn-ea"/>
                <a:cs typeface="Times New Roman" panose="02020603050405020304" pitchFamily="18" charset="0"/>
              </a:rPr>
              <a:t>第</a:t>
            </a:r>
            <a:r>
              <a:rPr lang="en-US" altLang="ja-JP" sz="1400" b="1" kern="100" dirty="0">
                <a:latin typeface="+mn-ea"/>
                <a:cs typeface="Times New Roman" panose="02020603050405020304" pitchFamily="18" charset="0"/>
              </a:rPr>
              <a:t>2</a:t>
            </a:r>
            <a:r>
              <a:rPr lang="ja-JP" altLang="ja-JP" sz="1400" b="1" kern="100" dirty="0">
                <a:latin typeface="+mn-ea"/>
                <a:cs typeface="Times New Roman" panose="02020603050405020304" pitchFamily="18" charset="0"/>
              </a:rPr>
              <a:t>条第</a:t>
            </a:r>
            <a:r>
              <a:rPr lang="en-US" altLang="ja-JP" sz="1400" b="1" kern="100" dirty="0">
                <a:latin typeface="+mn-ea"/>
                <a:cs typeface="Times New Roman" panose="02020603050405020304" pitchFamily="18" charset="0"/>
              </a:rPr>
              <a:t>2</a:t>
            </a:r>
            <a:r>
              <a:rPr lang="ja-JP" altLang="ja-JP" sz="1400" b="1" kern="100" dirty="0">
                <a:latin typeface="+mn-ea"/>
                <a:cs typeface="Times New Roman" panose="02020603050405020304" pitchFamily="18" charset="0"/>
              </a:rPr>
              <a:t>項</a:t>
            </a:r>
            <a:endParaRPr lang="en-US" altLang="ja-JP" sz="1400" b="1" kern="100" dirty="0">
              <a:latin typeface="+mn-ea"/>
              <a:cs typeface="Times New Roman" panose="02020603050405020304" pitchFamily="18" charset="0"/>
            </a:endParaRPr>
          </a:p>
          <a:p>
            <a:pPr>
              <a:spcAft>
                <a:spcPts val="0"/>
              </a:spcAft>
            </a:pPr>
            <a:r>
              <a:rPr lang="ja-JP" altLang="en-US" sz="1400" kern="100" dirty="0">
                <a:latin typeface="+mn-ea"/>
                <a:cs typeface="Times New Roman" panose="02020603050405020304" pitchFamily="18" charset="0"/>
              </a:rPr>
              <a:t>　・　</a:t>
            </a:r>
            <a:r>
              <a:rPr lang="ja-JP" altLang="ja-JP" sz="1400" kern="100" dirty="0">
                <a:latin typeface="+mn-ea"/>
                <a:cs typeface="Times New Roman" panose="02020603050405020304" pitchFamily="18" charset="0"/>
              </a:rPr>
              <a:t>「入学を志願する者の数が三年連続して定員に満たない高等学校で、その後も改善する見込みがないと</a:t>
            </a:r>
            <a:r>
              <a:rPr lang="en-US" altLang="ja-JP" sz="1400" kern="100" dirty="0">
                <a:latin typeface="+mn-ea"/>
                <a:cs typeface="Times New Roman" panose="02020603050405020304" pitchFamily="18" charset="0"/>
              </a:rPr>
              <a:t/>
            </a:r>
            <a:br>
              <a:rPr lang="en-US" altLang="ja-JP" sz="1400" kern="100" dirty="0">
                <a:latin typeface="+mn-ea"/>
                <a:cs typeface="Times New Roman" panose="02020603050405020304" pitchFamily="18" charset="0"/>
              </a:rPr>
            </a:br>
            <a:r>
              <a:rPr lang="ja-JP" altLang="en-US" sz="1400" kern="100" dirty="0">
                <a:latin typeface="+mn-ea"/>
                <a:cs typeface="Times New Roman" panose="02020603050405020304" pitchFamily="18" charset="0"/>
              </a:rPr>
              <a:t>　　　</a:t>
            </a:r>
            <a:r>
              <a:rPr lang="ja-JP" altLang="ja-JP" sz="1400" kern="100" dirty="0">
                <a:latin typeface="+mn-ea"/>
                <a:cs typeface="Times New Roman" panose="02020603050405020304" pitchFamily="18" charset="0"/>
              </a:rPr>
              <a:t>認められるものは、再編整備の対象とする」</a:t>
            </a:r>
            <a:endParaRPr lang="en-US" altLang="ja-JP" sz="1400" kern="100" dirty="0">
              <a:latin typeface="+mn-ea"/>
              <a:cs typeface="Times New Roman" panose="02020603050405020304" pitchFamily="18" charset="0"/>
            </a:endParaRPr>
          </a:p>
          <a:p>
            <a:pPr>
              <a:spcAft>
                <a:spcPts val="0"/>
              </a:spcAft>
            </a:pPr>
            <a:r>
              <a:rPr lang="en-US" altLang="ja-JP" sz="1400" kern="100" dirty="0">
                <a:latin typeface="+mn-ea"/>
                <a:cs typeface="Times New Roman" panose="02020603050405020304" pitchFamily="18" charset="0"/>
              </a:rPr>
              <a:t> </a:t>
            </a:r>
            <a:endParaRPr lang="ja-JP" altLang="ja-JP" sz="1400" kern="100" dirty="0">
              <a:latin typeface="+mn-ea"/>
              <a:cs typeface="Times New Roman" panose="02020603050405020304" pitchFamily="18" charset="0"/>
            </a:endParaRPr>
          </a:p>
          <a:p>
            <a:pPr>
              <a:spcAft>
                <a:spcPts val="0"/>
              </a:spcAft>
            </a:pPr>
            <a:r>
              <a:rPr lang="ja-JP" altLang="ja-JP" sz="1400" b="1" kern="100" dirty="0">
                <a:latin typeface="+mn-ea"/>
                <a:cs typeface="Times New Roman" panose="02020603050405020304" pitchFamily="18" charset="0"/>
              </a:rPr>
              <a:t>〇</a:t>
            </a:r>
            <a:r>
              <a:rPr lang="ja-JP" altLang="en-US" sz="1400" b="1" kern="100" dirty="0">
                <a:latin typeface="+mn-ea"/>
                <a:cs typeface="Times New Roman" panose="02020603050405020304" pitchFamily="18" charset="0"/>
              </a:rPr>
              <a:t>　</a:t>
            </a:r>
            <a:r>
              <a:rPr lang="ja-JP" altLang="ja-JP" sz="1400" b="1" kern="100" dirty="0">
                <a:latin typeface="+mn-ea"/>
                <a:cs typeface="Times New Roman" panose="02020603050405020304" pitchFamily="18" charset="0"/>
              </a:rPr>
              <a:t>条例に基づく募集停止校</a:t>
            </a:r>
          </a:p>
          <a:p>
            <a:pPr>
              <a:spcAft>
                <a:spcPts val="0"/>
              </a:spcAft>
            </a:pPr>
            <a:r>
              <a:rPr lang="ja-JP" altLang="ja-JP" sz="1400" kern="100" dirty="0">
                <a:latin typeface="+mn-ea"/>
                <a:cs typeface="Times New Roman" panose="02020603050405020304" pitchFamily="18" charset="0"/>
              </a:rPr>
              <a:t>　</a:t>
            </a:r>
            <a:r>
              <a:rPr lang="ja-JP" altLang="en-US" sz="1400" kern="100" dirty="0">
                <a:latin typeface="+mn-ea"/>
                <a:cs typeface="Times New Roman" panose="02020603050405020304" pitchFamily="18" charset="0"/>
              </a:rPr>
              <a:t>　 </a:t>
            </a:r>
            <a:r>
              <a:rPr lang="en-US" altLang="ja-JP" sz="1400" kern="100" dirty="0">
                <a:latin typeface="+mn-ea"/>
                <a:cs typeface="Times New Roman" panose="02020603050405020304" pitchFamily="18" charset="0"/>
              </a:rPr>
              <a:t>2015</a:t>
            </a:r>
            <a:r>
              <a:rPr lang="ja-JP" altLang="ja-JP" sz="1400" kern="100" dirty="0">
                <a:latin typeface="+mn-ea"/>
                <a:cs typeface="Times New Roman" panose="02020603050405020304" pitchFamily="18" charset="0"/>
              </a:rPr>
              <a:t>年</a:t>
            </a:r>
            <a:r>
              <a:rPr lang="en-US" altLang="ja-JP" sz="1400" kern="100" dirty="0">
                <a:latin typeface="+mn-ea"/>
                <a:cs typeface="Times New Roman" panose="02020603050405020304" pitchFamily="18" charset="0"/>
              </a:rPr>
              <a:t>	</a:t>
            </a:r>
            <a:r>
              <a:rPr lang="ja-JP" altLang="ja-JP" sz="1400" kern="100" dirty="0">
                <a:latin typeface="+mn-ea"/>
                <a:cs typeface="Times New Roman" panose="02020603050405020304" pitchFamily="18" charset="0"/>
              </a:rPr>
              <a:t>西淀川</a:t>
            </a:r>
            <a:r>
              <a:rPr lang="en-US" altLang="ja-JP" sz="1400" kern="100" dirty="0">
                <a:latin typeface="+mn-ea"/>
                <a:cs typeface="Times New Roman" panose="02020603050405020304" pitchFamily="18" charset="0"/>
              </a:rPr>
              <a:t>		</a:t>
            </a:r>
            <a:r>
              <a:rPr lang="ja-JP" altLang="ja-JP" sz="1400" kern="100" dirty="0">
                <a:latin typeface="+mn-ea"/>
                <a:cs typeface="Times New Roman" panose="02020603050405020304" pitchFamily="18" charset="0"/>
              </a:rPr>
              <a:t>（</a:t>
            </a:r>
            <a:r>
              <a:rPr lang="en-US" altLang="ja-JP" sz="1400" kern="100" dirty="0">
                <a:latin typeface="+mn-ea"/>
                <a:cs typeface="Times New Roman" panose="02020603050405020304" pitchFamily="18" charset="0"/>
              </a:rPr>
              <a:t>2017</a:t>
            </a:r>
            <a:r>
              <a:rPr lang="ja-JP" altLang="ja-JP" sz="1400" kern="100" dirty="0">
                <a:latin typeface="+mn-ea"/>
                <a:cs typeface="Times New Roman" panose="02020603050405020304" pitchFamily="18" charset="0"/>
              </a:rPr>
              <a:t>年募集停止、</a:t>
            </a:r>
            <a:r>
              <a:rPr lang="en-US" altLang="ja-JP" sz="1400" kern="100" dirty="0">
                <a:latin typeface="+mn-ea"/>
                <a:cs typeface="Times New Roman" panose="02020603050405020304" pitchFamily="18" charset="0"/>
              </a:rPr>
              <a:t>2019</a:t>
            </a:r>
            <a:r>
              <a:rPr lang="ja-JP" altLang="ja-JP" sz="1400" kern="100" dirty="0">
                <a:latin typeface="+mn-ea"/>
                <a:cs typeface="Times New Roman" panose="02020603050405020304" pitchFamily="18" charset="0"/>
              </a:rPr>
              <a:t>年閉校）</a:t>
            </a:r>
          </a:p>
          <a:p>
            <a:pPr>
              <a:spcAft>
                <a:spcPts val="0"/>
              </a:spcAft>
            </a:pPr>
            <a:r>
              <a:rPr lang="ja-JP" altLang="ja-JP" sz="1400" kern="100" dirty="0">
                <a:latin typeface="+mn-ea"/>
                <a:cs typeface="Times New Roman" panose="02020603050405020304" pitchFamily="18" charset="0"/>
              </a:rPr>
              <a:t>　</a:t>
            </a:r>
            <a:r>
              <a:rPr lang="ja-JP" altLang="en-US" sz="1400" kern="100" dirty="0">
                <a:latin typeface="+mn-ea"/>
                <a:cs typeface="Times New Roman" panose="02020603050405020304" pitchFamily="18" charset="0"/>
              </a:rPr>
              <a:t>　 </a:t>
            </a:r>
            <a:r>
              <a:rPr lang="en-US" altLang="ja-JP" sz="1400" kern="100" dirty="0">
                <a:latin typeface="+mn-ea"/>
                <a:cs typeface="Times New Roman" panose="02020603050405020304" pitchFamily="18" charset="0"/>
              </a:rPr>
              <a:t>2016</a:t>
            </a:r>
            <a:r>
              <a:rPr lang="ja-JP" altLang="ja-JP" sz="1400" kern="100" dirty="0">
                <a:latin typeface="+mn-ea"/>
                <a:cs typeface="Times New Roman" panose="02020603050405020304" pitchFamily="18" charset="0"/>
              </a:rPr>
              <a:t>年</a:t>
            </a:r>
            <a:r>
              <a:rPr lang="en-US" altLang="ja-JP" sz="1400" kern="100" dirty="0">
                <a:latin typeface="+mn-ea"/>
                <a:cs typeface="Times New Roman" panose="02020603050405020304" pitchFamily="18" charset="0"/>
              </a:rPr>
              <a:t>	</a:t>
            </a:r>
            <a:r>
              <a:rPr lang="ja-JP" altLang="ja-JP" sz="1400" kern="100" dirty="0">
                <a:latin typeface="+mn-ea"/>
                <a:cs typeface="Times New Roman" panose="02020603050405020304" pitchFamily="18" charset="0"/>
              </a:rPr>
              <a:t>大正</a:t>
            </a:r>
            <a:r>
              <a:rPr lang="en-US" altLang="ja-JP" sz="1400" kern="100" dirty="0">
                <a:latin typeface="+mn-ea"/>
                <a:cs typeface="Times New Roman" panose="02020603050405020304" pitchFamily="18" charset="0"/>
              </a:rPr>
              <a:t>			</a:t>
            </a:r>
            <a:r>
              <a:rPr lang="ja-JP" altLang="ja-JP" sz="1400" kern="100" dirty="0">
                <a:latin typeface="+mn-ea"/>
                <a:cs typeface="Times New Roman" panose="02020603050405020304" pitchFamily="18" charset="0"/>
              </a:rPr>
              <a:t>（</a:t>
            </a:r>
            <a:r>
              <a:rPr lang="en-US" altLang="ja-JP" sz="1400" kern="100" dirty="0">
                <a:latin typeface="+mn-ea"/>
                <a:cs typeface="Times New Roman" panose="02020603050405020304" pitchFamily="18" charset="0"/>
              </a:rPr>
              <a:t>2018</a:t>
            </a:r>
            <a:r>
              <a:rPr lang="ja-JP" altLang="ja-JP" sz="1400" kern="100" dirty="0">
                <a:latin typeface="+mn-ea"/>
                <a:cs typeface="Times New Roman" panose="02020603050405020304" pitchFamily="18" charset="0"/>
              </a:rPr>
              <a:t>年募集停止、</a:t>
            </a:r>
            <a:r>
              <a:rPr lang="en-US" altLang="ja-JP" sz="1400" kern="100" dirty="0">
                <a:latin typeface="+mn-ea"/>
                <a:cs typeface="Times New Roman" panose="02020603050405020304" pitchFamily="18" charset="0"/>
              </a:rPr>
              <a:t>2020</a:t>
            </a:r>
            <a:r>
              <a:rPr lang="ja-JP" altLang="ja-JP" sz="1400" kern="100" dirty="0">
                <a:latin typeface="+mn-ea"/>
                <a:cs typeface="Times New Roman" panose="02020603050405020304" pitchFamily="18" charset="0"/>
              </a:rPr>
              <a:t>年閉校）</a:t>
            </a:r>
          </a:p>
          <a:p>
            <a:pPr>
              <a:spcAft>
                <a:spcPts val="0"/>
              </a:spcAft>
            </a:pPr>
            <a:r>
              <a:rPr lang="ja-JP" altLang="ja-JP" sz="1400" kern="100" dirty="0">
                <a:latin typeface="+mn-ea"/>
                <a:cs typeface="Times New Roman" panose="02020603050405020304" pitchFamily="18" charset="0"/>
              </a:rPr>
              <a:t>　</a:t>
            </a:r>
            <a:r>
              <a:rPr lang="ja-JP" altLang="en-US" sz="1400" kern="100" dirty="0">
                <a:latin typeface="+mn-ea"/>
                <a:cs typeface="Times New Roman" panose="02020603050405020304" pitchFamily="18" charset="0"/>
              </a:rPr>
              <a:t>　 </a:t>
            </a:r>
            <a:r>
              <a:rPr lang="en-US" altLang="ja-JP" sz="1400" kern="100" dirty="0">
                <a:latin typeface="+mn-ea"/>
                <a:cs typeface="Times New Roman" panose="02020603050405020304" pitchFamily="18" charset="0"/>
              </a:rPr>
              <a:t>2017</a:t>
            </a:r>
            <a:r>
              <a:rPr lang="ja-JP" altLang="ja-JP" sz="1400" kern="100" dirty="0">
                <a:latin typeface="+mn-ea"/>
                <a:cs typeface="Times New Roman" panose="02020603050405020304" pitchFamily="18" charset="0"/>
              </a:rPr>
              <a:t>年</a:t>
            </a:r>
            <a:r>
              <a:rPr lang="en-US" altLang="ja-JP" sz="1400" kern="100" dirty="0">
                <a:latin typeface="+mn-ea"/>
                <a:cs typeface="Times New Roman" panose="02020603050405020304" pitchFamily="18" charset="0"/>
              </a:rPr>
              <a:t>	</a:t>
            </a:r>
            <a:r>
              <a:rPr lang="ja-JP" altLang="ja-JP" sz="1400" kern="100" dirty="0">
                <a:latin typeface="+mn-ea"/>
                <a:cs typeface="Times New Roman" panose="02020603050405020304" pitchFamily="18" charset="0"/>
              </a:rPr>
              <a:t>柏原東・長野北</a:t>
            </a:r>
            <a:r>
              <a:rPr lang="en-US" altLang="ja-JP" sz="1400" kern="100" dirty="0">
                <a:latin typeface="+mn-ea"/>
                <a:cs typeface="Times New Roman" panose="02020603050405020304" pitchFamily="18" charset="0"/>
              </a:rPr>
              <a:t>	</a:t>
            </a:r>
            <a:r>
              <a:rPr lang="ja-JP" altLang="ja-JP" sz="1400" kern="100" dirty="0">
                <a:latin typeface="+mn-ea"/>
                <a:cs typeface="Times New Roman" panose="02020603050405020304" pitchFamily="18" charset="0"/>
              </a:rPr>
              <a:t>（</a:t>
            </a:r>
            <a:r>
              <a:rPr lang="en-US" altLang="ja-JP" sz="1400" kern="100" dirty="0">
                <a:latin typeface="+mn-ea"/>
                <a:cs typeface="Times New Roman" panose="02020603050405020304" pitchFamily="18" charset="0"/>
              </a:rPr>
              <a:t>2019</a:t>
            </a:r>
            <a:r>
              <a:rPr lang="ja-JP" altLang="ja-JP" sz="1400" kern="100" dirty="0">
                <a:latin typeface="+mn-ea"/>
                <a:cs typeface="Times New Roman" panose="02020603050405020304" pitchFamily="18" charset="0"/>
              </a:rPr>
              <a:t>年募集停止、</a:t>
            </a:r>
            <a:r>
              <a:rPr lang="en-US" altLang="ja-JP" sz="1400" kern="100" dirty="0">
                <a:latin typeface="+mn-ea"/>
                <a:cs typeface="Times New Roman" panose="02020603050405020304" pitchFamily="18" charset="0"/>
              </a:rPr>
              <a:t>2021</a:t>
            </a:r>
            <a:r>
              <a:rPr lang="ja-JP" altLang="ja-JP" sz="1400" kern="100" dirty="0">
                <a:latin typeface="+mn-ea"/>
                <a:cs typeface="Times New Roman" panose="02020603050405020304" pitchFamily="18" charset="0"/>
              </a:rPr>
              <a:t>年閉校</a:t>
            </a:r>
            <a:r>
              <a:rPr lang="ja-JP" altLang="en-US" sz="1400" kern="100" dirty="0">
                <a:latin typeface="+mn-ea"/>
                <a:cs typeface="Times New Roman" panose="02020603050405020304" pitchFamily="18" charset="0"/>
              </a:rPr>
              <a:t>）</a:t>
            </a:r>
            <a:endParaRPr lang="en-US" altLang="ja-JP" sz="1400" kern="100" dirty="0">
              <a:latin typeface="+mn-ea"/>
              <a:cs typeface="Times New Roman" panose="02020603050405020304" pitchFamily="18" charset="0"/>
            </a:endParaRPr>
          </a:p>
          <a:p>
            <a:pPr>
              <a:spcAft>
                <a:spcPts val="0"/>
              </a:spcAft>
            </a:pPr>
            <a:r>
              <a:rPr lang="en-US" altLang="ja-JP" sz="1400" kern="100" dirty="0">
                <a:latin typeface="+mn-ea"/>
                <a:cs typeface="Times New Roman" panose="02020603050405020304" pitchFamily="18" charset="0"/>
              </a:rPr>
              <a:t> </a:t>
            </a:r>
            <a:endParaRPr lang="ja-JP" altLang="ja-JP" sz="1400" kern="100" dirty="0">
              <a:latin typeface="+mn-ea"/>
              <a:cs typeface="Times New Roman" panose="02020603050405020304" pitchFamily="18" charset="0"/>
            </a:endParaRPr>
          </a:p>
          <a:p>
            <a:pPr>
              <a:spcAft>
                <a:spcPts val="0"/>
              </a:spcAft>
            </a:pPr>
            <a:r>
              <a:rPr lang="ja-JP" altLang="ja-JP" sz="1400" b="1" kern="100" dirty="0">
                <a:latin typeface="+mn-ea"/>
                <a:cs typeface="Times New Roman" panose="02020603050405020304" pitchFamily="18" charset="0"/>
              </a:rPr>
              <a:t>〇</a:t>
            </a:r>
            <a:r>
              <a:rPr lang="ja-JP" altLang="en-US" sz="1400" b="1" kern="100" dirty="0">
                <a:latin typeface="+mn-ea"/>
                <a:cs typeface="Times New Roman" panose="02020603050405020304" pitchFamily="18" charset="0"/>
              </a:rPr>
              <a:t>　現状</a:t>
            </a:r>
            <a:endParaRPr lang="en-US" altLang="ja-JP" sz="1400" b="1" kern="100" dirty="0">
              <a:latin typeface="+mn-ea"/>
              <a:cs typeface="Times New Roman" panose="02020603050405020304" pitchFamily="18" charset="0"/>
            </a:endParaRPr>
          </a:p>
          <a:p>
            <a:pPr>
              <a:spcAft>
                <a:spcPts val="0"/>
              </a:spcAft>
            </a:pPr>
            <a:r>
              <a:rPr lang="ja-JP" altLang="en-US" sz="1400" kern="100" dirty="0">
                <a:latin typeface="+mn-ea"/>
                <a:cs typeface="Times New Roman" panose="02020603050405020304" pitchFamily="18" charset="0"/>
              </a:rPr>
              <a:t>　　　</a:t>
            </a:r>
            <a:r>
              <a:rPr lang="en-US" altLang="ja-JP" sz="1400" kern="100" dirty="0">
                <a:latin typeface="+mn-ea"/>
                <a:cs typeface="Times New Roman" panose="02020603050405020304" pitchFamily="18" charset="0"/>
              </a:rPr>
              <a:t>3</a:t>
            </a:r>
            <a:r>
              <a:rPr lang="ja-JP" altLang="en-US" sz="1400" kern="100" dirty="0">
                <a:latin typeface="+mn-ea"/>
                <a:cs typeface="Times New Roman" panose="02020603050405020304" pitchFamily="18" charset="0"/>
              </a:rPr>
              <a:t>年連続</a:t>
            </a:r>
            <a:r>
              <a:rPr lang="en-US" altLang="ja-JP" sz="1400" kern="100" dirty="0">
                <a:latin typeface="+mn-ea"/>
                <a:cs typeface="Times New Roman" panose="02020603050405020304" pitchFamily="18" charset="0"/>
              </a:rPr>
              <a:t>	</a:t>
            </a:r>
            <a:r>
              <a:rPr lang="ja-JP" altLang="en-US" sz="1400" kern="100" dirty="0">
                <a:latin typeface="+mn-ea"/>
                <a:cs typeface="Times New Roman" panose="02020603050405020304" pitchFamily="18" charset="0"/>
              </a:rPr>
              <a:t>岬、枚岡樟風（</a:t>
            </a:r>
            <a:r>
              <a:rPr lang="en-US" altLang="ja-JP" sz="1400" kern="100" dirty="0">
                <a:latin typeface="+mn-ea"/>
                <a:cs typeface="Times New Roman" panose="02020603050405020304" pitchFamily="18" charset="0"/>
              </a:rPr>
              <a:t>※</a:t>
            </a:r>
            <a:r>
              <a:rPr lang="ja-JP" altLang="en-US" sz="1400" kern="100" dirty="0">
                <a:latin typeface="+mn-ea"/>
                <a:cs typeface="Times New Roman" panose="02020603050405020304" pitchFamily="18" charset="0"/>
              </a:rPr>
              <a:t>）</a:t>
            </a:r>
            <a:r>
              <a:rPr lang="en-US" altLang="ja-JP" sz="1400" kern="100" dirty="0">
                <a:latin typeface="+mn-ea"/>
                <a:cs typeface="Times New Roman" panose="02020603050405020304" pitchFamily="18" charset="0"/>
              </a:rPr>
              <a:t>	</a:t>
            </a:r>
            <a:endParaRPr lang="ja-JP" altLang="ja-JP" sz="1400" kern="100" dirty="0">
              <a:latin typeface="+mn-ea"/>
              <a:cs typeface="Times New Roman" panose="02020603050405020304" pitchFamily="18" charset="0"/>
            </a:endParaRPr>
          </a:p>
          <a:p>
            <a:pPr>
              <a:spcAft>
                <a:spcPts val="0"/>
              </a:spcAft>
            </a:pPr>
            <a:r>
              <a:rPr lang="ja-JP" altLang="en-US" sz="1400" kern="100" dirty="0">
                <a:latin typeface="+mn-ea"/>
                <a:cs typeface="Times New Roman" panose="02020603050405020304" pitchFamily="18" charset="0"/>
              </a:rPr>
              <a:t>　　　</a:t>
            </a:r>
            <a:r>
              <a:rPr lang="en-US" altLang="ja-JP" sz="1400" kern="100" dirty="0">
                <a:latin typeface="+mn-ea"/>
                <a:cs typeface="Times New Roman" panose="02020603050405020304" pitchFamily="18" charset="0"/>
              </a:rPr>
              <a:t>2</a:t>
            </a:r>
            <a:r>
              <a:rPr lang="ja-JP" altLang="ja-JP" sz="1400" kern="100" dirty="0">
                <a:latin typeface="+mn-ea"/>
                <a:cs typeface="Times New Roman" panose="02020603050405020304" pitchFamily="18" charset="0"/>
              </a:rPr>
              <a:t>年連続</a:t>
            </a:r>
            <a:r>
              <a:rPr lang="en-US" altLang="ja-JP" sz="1400" kern="100" dirty="0">
                <a:latin typeface="+mn-ea"/>
                <a:cs typeface="Times New Roman" panose="02020603050405020304" pitchFamily="18" charset="0"/>
              </a:rPr>
              <a:t>	</a:t>
            </a:r>
            <a:r>
              <a:rPr lang="ja-JP" altLang="ja-JP" sz="1400" kern="100" dirty="0">
                <a:latin typeface="+mn-ea"/>
                <a:cs typeface="Times New Roman" panose="02020603050405020304" pitchFamily="18" charset="0"/>
              </a:rPr>
              <a:t>福井、島本、野崎、かわち野、泉鳥取、箕面東、美原、茨田、平野、</a:t>
            </a:r>
            <a:r>
              <a:rPr lang="ja-JP" altLang="ja-JP" sz="1400" kern="100" dirty="0" smtClean="0">
                <a:latin typeface="+mn-ea"/>
                <a:cs typeface="Times New Roman" panose="02020603050405020304" pitchFamily="18" charset="0"/>
              </a:rPr>
              <a:t>大正白</a:t>
            </a:r>
            <a:r>
              <a:rPr lang="ja-JP" altLang="en-US" sz="1400" kern="100" dirty="0" smtClean="0">
                <a:latin typeface="+mn-ea"/>
                <a:cs typeface="Times New Roman" panose="02020603050405020304" pitchFamily="18" charset="0"/>
              </a:rPr>
              <a:t>稜</a:t>
            </a:r>
            <a:r>
              <a:rPr lang="ja-JP" altLang="ja-JP" sz="1400" kern="100" dirty="0" smtClean="0">
                <a:latin typeface="+mn-ea"/>
                <a:cs typeface="Times New Roman" panose="02020603050405020304" pitchFamily="18" charset="0"/>
              </a:rPr>
              <a:t>、</a:t>
            </a:r>
            <a:r>
              <a:rPr lang="ja-JP" altLang="ja-JP" sz="1400" kern="100" dirty="0">
                <a:latin typeface="+mn-ea"/>
                <a:cs typeface="Times New Roman" panose="02020603050405020304" pitchFamily="18" charset="0"/>
              </a:rPr>
              <a:t>西成</a:t>
            </a:r>
          </a:p>
          <a:p>
            <a:pPr>
              <a:spcAft>
                <a:spcPts val="0"/>
              </a:spcAft>
            </a:pPr>
            <a:r>
              <a:rPr lang="ja-JP" altLang="en-US" sz="1400" kern="100" dirty="0">
                <a:latin typeface="+mn-ea"/>
                <a:cs typeface="Times New Roman" panose="02020603050405020304" pitchFamily="18" charset="0"/>
              </a:rPr>
              <a:t>　　　　　　　</a:t>
            </a:r>
            <a:r>
              <a:rPr lang="en-US" altLang="ja-JP" sz="1400" kern="100" dirty="0">
                <a:latin typeface="+mn-ea"/>
                <a:cs typeface="Times New Roman" panose="02020603050405020304" pitchFamily="18" charset="0"/>
              </a:rPr>
              <a:t>※</a:t>
            </a:r>
            <a:r>
              <a:rPr lang="ja-JP" altLang="en-US" sz="1400" kern="100" dirty="0">
                <a:latin typeface="+mn-ea"/>
                <a:cs typeface="Times New Roman" panose="02020603050405020304" pitchFamily="18" charset="0"/>
              </a:rPr>
              <a:t>　今年度は、コロナによる受験生等の不安を避ける観点から、</a:t>
            </a:r>
            <a:r>
              <a:rPr lang="en-US" altLang="ja-JP" sz="1400" kern="100" dirty="0">
                <a:latin typeface="+mn-ea"/>
                <a:cs typeface="Times New Roman" panose="02020603050405020304" pitchFamily="18" charset="0"/>
              </a:rPr>
              <a:t>1</a:t>
            </a:r>
            <a:r>
              <a:rPr lang="ja-JP" altLang="en-US" sz="1400" kern="100" dirty="0">
                <a:latin typeface="+mn-ea"/>
                <a:cs typeface="Times New Roman" panose="02020603050405020304" pitchFamily="18" charset="0"/>
              </a:rPr>
              <a:t>年間判断を保留</a:t>
            </a:r>
            <a:endParaRPr lang="en-US" altLang="ja-JP" sz="1400" u="sng" kern="100" dirty="0">
              <a:latin typeface="+mn-ea"/>
              <a:cs typeface="Times New Roman" panose="02020603050405020304" pitchFamily="18" charset="0"/>
            </a:endParaRPr>
          </a:p>
        </p:txBody>
      </p:sp>
      <p:sp>
        <p:nvSpPr>
          <p:cNvPr id="4" name="テキスト ボックス 3"/>
          <p:cNvSpPr txBox="1"/>
          <p:nvPr/>
        </p:nvSpPr>
        <p:spPr>
          <a:xfrm>
            <a:off x="553792" y="893503"/>
            <a:ext cx="8657844" cy="338554"/>
          </a:xfrm>
          <a:prstGeom prst="rect">
            <a:avLst/>
          </a:prstGeom>
          <a:noFill/>
        </p:spPr>
        <p:txBody>
          <a:bodyPr wrap="square" rtlCol="0">
            <a:spAutoFit/>
          </a:bodyPr>
          <a:lstStyle/>
          <a:p>
            <a:pPr lvl="0"/>
            <a:r>
              <a:rPr kumimoji="1" lang="ja-JP" altLang="en-US" sz="1600" b="1" dirty="0">
                <a:solidFill>
                  <a:prstClr val="black"/>
                </a:solidFill>
              </a:rPr>
              <a:t>③　再編整備の状況　～　郊外部に位置する生徒の受け皿の減少　</a:t>
            </a:r>
            <a:endParaRPr kumimoji="1" lang="ja-JP" altLang="en-US" sz="1600" dirty="0">
              <a:solidFill>
                <a:prstClr val="black"/>
              </a:solidFill>
            </a:endParaRPr>
          </a:p>
        </p:txBody>
      </p:sp>
      <p:sp>
        <p:nvSpPr>
          <p:cNvPr id="9" name="テキスト ボックス 8"/>
          <p:cNvSpPr txBox="1"/>
          <p:nvPr/>
        </p:nvSpPr>
        <p:spPr>
          <a:xfrm>
            <a:off x="553792" y="4443832"/>
            <a:ext cx="8657844" cy="338554"/>
          </a:xfrm>
          <a:prstGeom prst="rect">
            <a:avLst/>
          </a:prstGeom>
          <a:noFill/>
        </p:spPr>
        <p:txBody>
          <a:bodyPr wrap="square" rtlCol="0">
            <a:spAutoFit/>
          </a:bodyPr>
          <a:lstStyle/>
          <a:p>
            <a:pPr lvl="0"/>
            <a:r>
              <a:rPr kumimoji="1" lang="ja-JP" altLang="en-US" sz="1600" b="1" dirty="0">
                <a:solidFill>
                  <a:prstClr val="black"/>
                </a:solidFill>
              </a:rPr>
              <a:t>④　生徒の地元志向　～　府立高校における「地域性」</a:t>
            </a:r>
            <a:endParaRPr kumimoji="1" lang="ja-JP" altLang="en-US" sz="1600" dirty="0">
              <a:solidFill>
                <a:prstClr val="black"/>
              </a:solidFill>
            </a:endParaRPr>
          </a:p>
        </p:txBody>
      </p:sp>
      <p:sp>
        <p:nvSpPr>
          <p:cNvPr id="10" name="正方形/長方形 9"/>
          <p:cNvSpPr/>
          <p:nvPr/>
        </p:nvSpPr>
        <p:spPr>
          <a:xfrm>
            <a:off x="791792" y="4752558"/>
            <a:ext cx="8419844" cy="2031325"/>
          </a:xfrm>
          <a:prstGeom prst="rect">
            <a:avLst/>
          </a:prstGeom>
          <a:ln w="12700">
            <a:solidFill>
              <a:schemeClr val="tx1"/>
            </a:solidFill>
          </a:ln>
        </p:spPr>
        <p:txBody>
          <a:bodyPr wrap="square">
            <a:spAutoFit/>
          </a:bodyPr>
          <a:lstStyle/>
          <a:p>
            <a:pPr>
              <a:spcAft>
                <a:spcPts val="0"/>
              </a:spcAft>
            </a:pPr>
            <a:r>
              <a:rPr lang="ja-JP" altLang="en-US" sz="1300" b="1" kern="100" dirty="0" smtClean="0">
                <a:latin typeface="+mn-ea"/>
                <a:cs typeface="Times New Roman" panose="02020603050405020304" pitchFamily="18" charset="0"/>
              </a:rPr>
              <a:t>〇　旧の通学</a:t>
            </a:r>
            <a:r>
              <a:rPr lang="ja-JP" altLang="en-US" sz="1300" b="1" kern="100" dirty="0">
                <a:latin typeface="+mn-ea"/>
                <a:cs typeface="Times New Roman" panose="02020603050405020304" pitchFamily="18" charset="0"/>
              </a:rPr>
              <a:t>区域</a:t>
            </a:r>
            <a:r>
              <a:rPr lang="ja-JP" altLang="en-US" sz="1300" b="1" kern="100" dirty="0" smtClean="0">
                <a:latin typeface="+mn-ea"/>
                <a:cs typeface="Times New Roman" panose="02020603050405020304" pitchFamily="18" charset="0"/>
              </a:rPr>
              <a:t>ごとの</a:t>
            </a:r>
            <a:r>
              <a:rPr lang="ja-JP" altLang="en-US" sz="1300" b="1" kern="100" dirty="0">
                <a:latin typeface="+mn-ea"/>
                <a:cs typeface="Times New Roman" panose="02020603050405020304" pitchFamily="18" charset="0"/>
              </a:rPr>
              <a:t>志願者</a:t>
            </a:r>
            <a:r>
              <a:rPr lang="ja-JP" altLang="en-US" sz="1300" b="1" kern="100" dirty="0" smtClean="0">
                <a:latin typeface="+mn-ea"/>
                <a:cs typeface="Times New Roman" panose="02020603050405020304" pitchFamily="18" charset="0"/>
              </a:rPr>
              <a:t>の</a:t>
            </a:r>
            <a:r>
              <a:rPr lang="ja-JP" altLang="en-US" sz="1300" b="1" kern="100" dirty="0">
                <a:latin typeface="+mn-ea"/>
                <a:cs typeface="Times New Roman" panose="02020603050405020304" pitchFamily="18" charset="0"/>
              </a:rPr>
              <a:t>割合</a:t>
            </a:r>
            <a:endParaRPr lang="en-US" altLang="ja-JP" sz="1300" b="1" kern="100" dirty="0" smtClean="0">
              <a:latin typeface="+mn-ea"/>
              <a:cs typeface="Times New Roman" panose="02020603050405020304" pitchFamily="18" charset="0"/>
            </a:endParaRPr>
          </a:p>
          <a:p>
            <a:pPr>
              <a:spcAft>
                <a:spcPts val="0"/>
              </a:spcAft>
            </a:pPr>
            <a:endParaRPr lang="en-US" altLang="ja-JP" sz="1400" kern="100" dirty="0">
              <a:latin typeface="+mn-ea"/>
              <a:cs typeface="Times New Roman" panose="02020603050405020304" pitchFamily="18" charset="0"/>
            </a:endParaRPr>
          </a:p>
          <a:p>
            <a:pPr>
              <a:spcAft>
                <a:spcPts val="0"/>
              </a:spcAft>
            </a:pPr>
            <a:endParaRPr lang="en-US" altLang="ja-JP" sz="1400" kern="100" dirty="0" smtClean="0">
              <a:latin typeface="+mn-ea"/>
              <a:cs typeface="Times New Roman" panose="02020603050405020304" pitchFamily="18" charset="0"/>
            </a:endParaRPr>
          </a:p>
          <a:p>
            <a:pPr>
              <a:spcAft>
                <a:spcPts val="0"/>
              </a:spcAft>
            </a:pPr>
            <a:endParaRPr lang="en-US" altLang="ja-JP" sz="1400" kern="100" dirty="0">
              <a:latin typeface="+mn-ea"/>
              <a:cs typeface="Times New Roman" panose="02020603050405020304" pitchFamily="18" charset="0"/>
            </a:endParaRPr>
          </a:p>
          <a:p>
            <a:pPr>
              <a:spcAft>
                <a:spcPts val="0"/>
              </a:spcAft>
            </a:pPr>
            <a:endParaRPr lang="en-US" altLang="ja-JP" sz="1400" kern="100" dirty="0" smtClean="0">
              <a:latin typeface="+mn-ea"/>
              <a:cs typeface="Times New Roman" panose="02020603050405020304" pitchFamily="18" charset="0"/>
            </a:endParaRPr>
          </a:p>
          <a:p>
            <a:pPr>
              <a:spcAft>
                <a:spcPts val="0"/>
              </a:spcAft>
            </a:pPr>
            <a:endParaRPr lang="en-US" altLang="ja-JP" sz="1400" kern="100" dirty="0">
              <a:latin typeface="+mn-ea"/>
              <a:cs typeface="Times New Roman" panose="02020603050405020304" pitchFamily="18" charset="0"/>
            </a:endParaRPr>
          </a:p>
          <a:p>
            <a:pPr>
              <a:spcAft>
                <a:spcPts val="0"/>
              </a:spcAft>
            </a:pPr>
            <a:endParaRPr lang="en-US" altLang="ja-JP" sz="1400" kern="100" dirty="0" smtClean="0">
              <a:latin typeface="+mn-ea"/>
              <a:cs typeface="Times New Roman" panose="02020603050405020304" pitchFamily="18" charset="0"/>
            </a:endParaRPr>
          </a:p>
          <a:p>
            <a:pPr>
              <a:spcAft>
                <a:spcPts val="0"/>
              </a:spcAft>
            </a:pPr>
            <a:endParaRPr lang="en-US" altLang="ja-JP" sz="1400" kern="100" dirty="0">
              <a:latin typeface="+mn-ea"/>
              <a:cs typeface="Times New Roman" panose="02020603050405020304" pitchFamily="18" charset="0"/>
            </a:endParaRPr>
          </a:p>
          <a:p>
            <a:pPr>
              <a:spcAft>
                <a:spcPts val="0"/>
              </a:spcAft>
            </a:pPr>
            <a:endParaRPr lang="en-US" altLang="ja-JP" sz="1400" kern="100" dirty="0">
              <a:latin typeface="+mn-ea"/>
              <a:cs typeface="Times New Roman" panose="02020603050405020304" pitchFamily="18" charset="0"/>
            </a:endParaRPr>
          </a:p>
        </p:txBody>
      </p:sp>
      <p:sp>
        <p:nvSpPr>
          <p:cNvPr id="2" name="スライド番号プレースホルダー 1"/>
          <p:cNvSpPr>
            <a:spLocks noGrp="1"/>
          </p:cNvSpPr>
          <p:nvPr>
            <p:ph type="sldNum" sz="quarter" idx="12"/>
          </p:nvPr>
        </p:nvSpPr>
        <p:spPr>
          <a:xfrm>
            <a:off x="7418889" y="6435198"/>
            <a:ext cx="2228850" cy="365125"/>
          </a:xfrm>
        </p:spPr>
        <p:txBody>
          <a:bodyPr/>
          <a:lstStyle/>
          <a:p>
            <a:fld id="{20607042-D53A-4E69-917E-B6250902E102}" type="slidenum">
              <a:rPr kumimoji="1" lang="ja-JP" altLang="en-US" smtClean="0"/>
              <a:t>8</a:t>
            </a:fld>
            <a:endParaRPr kumimoji="1" lang="ja-JP" altLang="en-US" dirty="0"/>
          </a:p>
        </p:txBody>
      </p:sp>
      <p:graphicFrame>
        <p:nvGraphicFramePr>
          <p:cNvPr id="5" name="表 4"/>
          <p:cNvGraphicFramePr>
            <a:graphicFrameLocks noGrp="1"/>
          </p:cNvGraphicFramePr>
          <p:nvPr>
            <p:extLst>
              <p:ext uri="{D42A27DB-BD31-4B8C-83A1-F6EECF244321}">
                <p14:modId xmlns:p14="http://schemas.microsoft.com/office/powerpoint/2010/main" val="4014506010"/>
              </p:ext>
            </p:extLst>
          </p:nvPr>
        </p:nvGraphicFramePr>
        <p:xfrm>
          <a:off x="1227895" y="5044122"/>
          <a:ext cx="7309638" cy="1706880"/>
        </p:xfrm>
        <a:graphic>
          <a:graphicData uri="http://schemas.openxmlformats.org/drawingml/2006/table">
            <a:tbl>
              <a:tblPr firstRow="1" bandRow="1">
                <a:tableStyleId>{5C22544A-7EE6-4342-B048-85BDC9FD1C3A}</a:tableStyleId>
              </a:tblPr>
              <a:tblGrid>
                <a:gridCol w="1248936">
                  <a:extLst>
                    <a:ext uri="{9D8B030D-6E8A-4147-A177-3AD203B41FA5}">
                      <a16:colId xmlns:a16="http://schemas.microsoft.com/office/drawing/2014/main" val="4241809287"/>
                    </a:ext>
                  </a:extLst>
                </a:gridCol>
                <a:gridCol w="957979">
                  <a:extLst>
                    <a:ext uri="{9D8B030D-6E8A-4147-A177-3AD203B41FA5}">
                      <a16:colId xmlns:a16="http://schemas.microsoft.com/office/drawing/2014/main" val="826945482"/>
                    </a:ext>
                  </a:extLst>
                </a:gridCol>
                <a:gridCol w="965526">
                  <a:extLst>
                    <a:ext uri="{9D8B030D-6E8A-4147-A177-3AD203B41FA5}">
                      <a16:colId xmlns:a16="http://schemas.microsoft.com/office/drawing/2014/main" val="2709715526"/>
                    </a:ext>
                  </a:extLst>
                </a:gridCol>
                <a:gridCol w="1004495">
                  <a:extLst>
                    <a:ext uri="{9D8B030D-6E8A-4147-A177-3AD203B41FA5}">
                      <a16:colId xmlns:a16="http://schemas.microsoft.com/office/drawing/2014/main" val="2235444130"/>
                    </a:ext>
                  </a:extLst>
                </a:gridCol>
                <a:gridCol w="1044234">
                  <a:extLst>
                    <a:ext uri="{9D8B030D-6E8A-4147-A177-3AD203B41FA5}">
                      <a16:colId xmlns:a16="http://schemas.microsoft.com/office/drawing/2014/main" val="956201524"/>
                    </a:ext>
                  </a:extLst>
                </a:gridCol>
                <a:gridCol w="1044234">
                  <a:extLst>
                    <a:ext uri="{9D8B030D-6E8A-4147-A177-3AD203B41FA5}">
                      <a16:colId xmlns:a16="http://schemas.microsoft.com/office/drawing/2014/main" val="3129872324"/>
                    </a:ext>
                  </a:extLst>
                </a:gridCol>
                <a:gridCol w="1044234">
                  <a:extLst>
                    <a:ext uri="{9D8B030D-6E8A-4147-A177-3AD203B41FA5}">
                      <a16:colId xmlns:a16="http://schemas.microsoft.com/office/drawing/2014/main" val="1090345434"/>
                    </a:ext>
                  </a:extLst>
                </a:gridCol>
              </a:tblGrid>
              <a:tr h="227204">
                <a:tc rowSpan="2">
                  <a:txBody>
                    <a:bodyPr/>
                    <a:lstStyle/>
                    <a:p>
                      <a:pPr algn="ctr"/>
                      <a:endParaRPr kumimoji="1" lang="ja-JP" altLang="en-US" sz="1000" dirty="0"/>
                    </a:p>
                  </a:txBody>
                  <a:tcPr/>
                </a:tc>
                <a:tc gridSpan="6">
                  <a:txBody>
                    <a:bodyPr/>
                    <a:lstStyle/>
                    <a:p>
                      <a:pPr algn="ctr"/>
                      <a:r>
                        <a:rPr kumimoji="1" lang="ja-JP" altLang="en-US" sz="1000" dirty="0" smtClean="0"/>
                        <a:t>志願者の比率</a:t>
                      </a:r>
                      <a:endParaRPr kumimoji="1" lang="ja-JP" altLang="en-US" sz="1000" dirty="0"/>
                    </a:p>
                  </a:txBody>
                  <a:tcPr/>
                </a:tc>
                <a:tc hMerge="1">
                  <a:txBody>
                    <a:bodyPr/>
                    <a:lstStyle/>
                    <a:p>
                      <a:endParaRPr kumimoji="1" lang="ja-JP" altLang="en-US" sz="1000" dirty="0"/>
                    </a:p>
                  </a:txBody>
                  <a:tcPr/>
                </a:tc>
                <a:tc hMerge="1">
                  <a:txBody>
                    <a:bodyPr/>
                    <a:lstStyle/>
                    <a:p>
                      <a:endParaRPr kumimoji="1" lang="ja-JP" altLang="en-US" sz="1000" dirty="0"/>
                    </a:p>
                  </a:txBody>
                  <a:tcPr/>
                </a:tc>
                <a:tc hMerge="1">
                  <a:txBody>
                    <a:bodyPr/>
                    <a:lstStyle/>
                    <a:p>
                      <a:endParaRPr kumimoji="1" lang="ja-JP" altLang="en-US" sz="1000" dirty="0"/>
                    </a:p>
                  </a:txBody>
                  <a:tcPr/>
                </a:tc>
                <a:tc hMerge="1">
                  <a:txBody>
                    <a:bodyPr/>
                    <a:lstStyle/>
                    <a:p>
                      <a:endParaRPr kumimoji="1" lang="ja-JP" altLang="en-US" sz="1000" dirty="0"/>
                    </a:p>
                  </a:txBody>
                  <a:tcPr/>
                </a:tc>
                <a:tc hMerge="1">
                  <a:txBody>
                    <a:bodyPr/>
                    <a:lstStyle/>
                    <a:p>
                      <a:endParaRPr kumimoji="1" lang="ja-JP" altLang="en-US" sz="1000" dirty="0"/>
                    </a:p>
                  </a:txBody>
                  <a:tcPr/>
                </a:tc>
                <a:extLst>
                  <a:ext uri="{0D108BD9-81ED-4DB2-BD59-A6C34878D82A}">
                    <a16:rowId xmlns:a16="http://schemas.microsoft.com/office/drawing/2014/main" val="2306895523"/>
                  </a:ext>
                </a:extLst>
              </a:tr>
              <a:tr h="227204">
                <a:tc vMerge="1">
                  <a:txBody>
                    <a:bodyPr/>
                    <a:lstStyle/>
                    <a:p>
                      <a:endParaRPr kumimoji="1" lang="ja-JP" altLang="en-US" sz="1000"/>
                    </a:p>
                  </a:txBody>
                  <a:tcPr/>
                </a:tc>
                <a:tc>
                  <a:txBody>
                    <a:bodyPr/>
                    <a:lstStyle/>
                    <a:p>
                      <a:pPr algn="ctr"/>
                      <a:r>
                        <a:rPr kumimoji="1" lang="ja-JP" altLang="en-US" sz="1000" dirty="0" smtClean="0"/>
                        <a:t>旧</a:t>
                      </a:r>
                      <a:r>
                        <a:rPr kumimoji="1" lang="en-US" altLang="ja-JP" sz="1000" dirty="0" smtClean="0"/>
                        <a:t>1</a:t>
                      </a:r>
                      <a:r>
                        <a:rPr kumimoji="1" lang="ja-JP" altLang="en-US" sz="1000" dirty="0" smtClean="0"/>
                        <a:t>区</a:t>
                      </a:r>
                      <a:endParaRPr kumimoji="1" lang="ja-JP" altLang="en-US" sz="1000" dirty="0"/>
                    </a:p>
                  </a:txBody>
                  <a:tcPr/>
                </a:tc>
                <a:tc>
                  <a:txBody>
                    <a:bodyPr/>
                    <a:lstStyle/>
                    <a:p>
                      <a:pPr algn="ctr"/>
                      <a:r>
                        <a:rPr kumimoji="1" lang="ja-JP" altLang="en-US" sz="1000" dirty="0" smtClean="0"/>
                        <a:t>旧２区</a:t>
                      </a:r>
                      <a:endParaRPr kumimoji="1" lang="ja-JP" altLang="en-US" sz="1000" dirty="0"/>
                    </a:p>
                  </a:txBody>
                  <a:tcPr/>
                </a:tc>
                <a:tc>
                  <a:txBody>
                    <a:bodyPr/>
                    <a:lstStyle/>
                    <a:p>
                      <a:pPr algn="ctr"/>
                      <a:r>
                        <a:rPr kumimoji="1" lang="ja-JP" altLang="en-US" sz="1000" dirty="0" smtClean="0"/>
                        <a:t>旧</a:t>
                      </a:r>
                      <a:r>
                        <a:rPr kumimoji="1" lang="en-US" altLang="ja-JP" sz="1000" dirty="0" smtClean="0"/>
                        <a:t>3</a:t>
                      </a:r>
                      <a:r>
                        <a:rPr kumimoji="1" lang="ja-JP" altLang="en-US" sz="1000" dirty="0" smtClean="0"/>
                        <a:t>区</a:t>
                      </a:r>
                      <a:endParaRPr kumimoji="1" lang="ja-JP" altLang="en-US" sz="1000" dirty="0"/>
                    </a:p>
                  </a:txBody>
                  <a:tcPr/>
                </a:tc>
                <a:tc>
                  <a:txBody>
                    <a:bodyPr/>
                    <a:lstStyle/>
                    <a:p>
                      <a:pPr algn="ctr"/>
                      <a:r>
                        <a:rPr kumimoji="1" lang="ja-JP" altLang="en-US" sz="1000" dirty="0" smtClean="0"/>
                        <a:t>旧</a:t>
                      </a:r>
                      <a:r>
                        <a:rPr kumimoji="1" lang="en-US" altLang="ja-JP" sz="1000" dirty="0" smtClean="0"/>
                        <a:t>4</a:t>
                      </a:r>
                      <a:r>
                        <a:rPr kumimoji="1" lang="ja-JP" altLang="en-US" sz="1000" dirty="0" smtClean="0"/>
                        <a:t>区</a:t>
                      </a:r>
                      <a:endParaRPr kumimoji="1" lang="ja-JP" altLang="en-US" sz="1000" dirty="0"/>
                    </a:p>
                  </a:txBody>
                  <a:tcPr/>
                </a:tc>
                <a:tc>
                  <a:txBody>
                    <a:bodyPr/>
                    <a:lstStyle/>
                    <a:p>
                      <a:pPr algn="ctr"/>
                      <a:r>
                        <a:rPr kumimoji="1" lang="ja-JP" altLang="en-US" sz="1000" dirty="0" smtClean="0"/>
                        <a:t>その他</a:t>
                      </a:r>
                      <a:endParaRPr kumimoji="1" lang="ja-JP" altLang="en-US" sz="1000" dirty="0"/>
                    </a:p>
                  </a:txBody>
                  <a:tcPr/>
                </a:tc>
                <a:tc>
                  <a:txBody>
                    <a:bodyPr/>
                    <a:lstStyle/>
                    <a:p>
                      <a:pPr algn="ctr"/>
                      <a:r>
                        <a:rPr kumimoji="1" lang="ja-JP" altLang="en-US" sz="1000" dirty="0" smtClean="0"/>
                        <a:t>合計</a:t>
                      </a:r>
                      <a:endParaRPr kumimoji="1" lang="ja-JP" altLang="en-US" sz="1000" dirty="0"/>
                    </a:p>
                  </a:txBody>
                  <a:tcPr/>
                </a:tc>
                <a:extLst>
                  <a:ext uri="{0D108BD9-81ED-4DB2-BD59-A6C34878D82A}">
                    <a16:rowId xmlns:a16="http://schemas.microsoft.com/office/drawing/2014/main" val="2469858203"/>
                  </a:ext>
                </a:extLst>
              </a:tr>
              <a:tr h="227204">
                <a:tc>
                  <a:txBody>
                    <a:bodyPr/>
                    <a:lstStyle/>
                    <a:p>
                      <a:pPr algn="ctr"/>
                      <a:r>
                        <a:rPr kumimoji="1" lang="ja-JP" altLang="en-US" sz="1000" dirty="0" smtClean="0"/>
                        <a:t>旧１区の高等学校</a:t>
                      </a:r>
                      <a:endParaRPr kumimoji="1" lang="ja-JP" altLang="en-US" sz="1000" dirty="0"/>
                    </a:p>
                  </a:txBody>
                  <a:tcPr/>
                </a:tc>
                <a:tc>
                  <a:txBody>
                    <a:bodyPr/>
                    <a:lstStyle/>
                    <a:p>
                      <a:pPr algn="r"/>
                      <a:r>
                        <a:rPr kumimoji="1" lang="en-US" altLang="ja-JP" sz="1000" b="1" dirty="0" smtClean="0"/>
                        <a:t>96.2</a:t>
                      </a:r>
                      <a:r>
                        <a:rPr kumimoji="1" lang="ja-JP" altLang="en-US" sz="1000" b="1" dirty="0" smtClean="0"/>
                        <a:t>％</a:t>
                      </a:r>
                      <a:endParaRPr kumimoji="1" lang="ja-JP" altLang="en-US" sz="1000" b="1" dirty="0"/>
                    </a:p>
                  </a:txBody>
                  <a:tcPr/>
                </a:tc>
                <a:tc>
                  <a:txBody>
                    <a:bodyPr/>
                    <a:lstStyle/>
                    <a:p>
                      <a:pPr algn="r"/>
                      <a:r>
                        <a:rPr kumimoji="1" lang="en-US" altLang="ja-JP" sz="1000" dirty="0" smtClean="0"/>
                        <a:t>2.6</a:t>
                      </a:r>
                      <a:r>
                        <a:rPr kumimoji="1" lang="ja-JP" altLang="en-US" sz="1000" dirty="0" smtClean="0"/>
                        <a:t>％</a:t>
                      </a:r>
                      <a:endParaRPr kumimoji="1" lang="ja-JP" altLang="en-US" sz="1000" dirty="0"/>
                    </a:p>
                  </a:txBody>
                  <a:tcPr/>
                </a:tc>
                <a:tc>
                  <a:txBody>
                    <a:bodyPr/>
                    <a:lstStyle/>
                    <a:p>
                      <a:pPr algn="r"/>
                      <a:r>
                        <a:rPr kumimoji="1" lang="en-US" altLang="ja-JP" sz="1000" dirty="0" smtClean="0"/>
                        <a:t>0.3</a:t>
                      </a:r>
                      <a:r>
                        <a:rPr kumimoji="1" lang="ja-JP" altLang="en-US" sz="1000" dirty="0" smtClean="0"/>
                        <a:t>％</a:t>
                      </a:r>
                      <a:endParaRPr kumimoji="1" lang="ja-JP" altLang="en-US" sz="1000" dirty="0"/>
                    </a:p>
                  </a:txBody>
                  <a:tcPr/>
                </a:tc>
                <a:tc>
                  <a:txBody>
                    <a:bodyPr/>
                    <a:lstStyle/>
                    <a:p>
                      <a:pPr algn="r"/>
                      <a:r>
                        <a:rPr kumimoji="1" lang="en-US" altLang="ja-JP" sz="1000" dirty="0" smtClean="0"/>
                        <a:t>0.1</a:t>
                      </a:r>
                      <a:r>
                        <a:rPr kumimoji="1" lang="ja-JP" altLang="en-US" sz="1000" dirty="0" smtClean="0"/>
                        <a:t>％</a:t>
                      </a:r>
                      <a:endParaRPr kumimoji="1" lang="ja-JP" altLang="en-US" sz="1000" dirty="0"/>
                    </a:p>
                  </a:txBody>
                  <a:tcPr/>
                </a:tc>
                <a:tc>
                  <a:txBody>
                    <a:bodyPr/>
                    <a:lstStyle/>
                    <a:p>
                      <a:pPr algn="r"/>
                      <a:r>
                        <a:rPr kumimoji="1" lang="en-US" altLang="ja-JP" sz="1000" dirty="0" smtClean="0"/>
                        <a:t>0.9</a:t>
                      </a:r>
                      <a:r>
                        <a:rPr kumimoji="1" lang="ja-JP" altLang="en-US" sz="1000" dirty="0" smtClean="0"/>
                        <a:t>％</a:t>
                      </a:r>
                      <a:endParaRPr kumimoji="1" lang="ja-JP" altLang="en-US" sz="1000" dirty="0"/>
                    </a:p>
                  </a:txBody>
                  <a:tcPr/>
                </a:tc>
                <a:tc>
                  <a:txBody>
                    <a:bodyPr/>
                    <a:lstStyle/>
                    <a:p>
                      <a:pPr algn="r"/>
                      <a:r>
                        <a:rPr kumimoji="1" lang="en-US" altLang="ja-JP" sz="1000" dirty="0" smtClean="0"/>
                        <a:t>100.0</a:t>
                      </a:r>
                      <a:r>
                        <a:rPr kumimoji="1" lang="ja-JP" altLang="en-US" sz="1000" dirty="0" smtClean="0"/>
                        <a:t>％</a:t>
                      </a:r>
                      <a:endParaRPr kumimoji="1" lang="ja-JP" altLang="en-US" sz="1000" dirty="0"/>
                    </a:p>
                  </a:txBody>
                  <a:tcPr/>
                </a:tc>
                <a:extLst>
                  <a:ext uri="{0D108BD9-81ED-4DB2-BD59-A6C34878D82A}">
                    <a16:rowId xmlns:a16="http://schemas.microsoft.com/office/drawing/2014/main" val="2896296505"/>
                  </a:ext>
                </a:extLst>
              </a:tr>
              <a:tr h="227204">
                <a:tc>
                  <a:txBody>
                    <a:bodyPr/>
                    <a:lstStyle/>
                    <a:p>
                      <a:pPr algn="ctr"/>
                      <a:r>
                        <a:rPr kumimoji="1" lang="ja-JP" altLang="en-US" sz="1000" dirty="0" smtClean="0"/>
                        <a:t>旧２区の高等学校</a:t>
                      </a:r>
                      <a:endParaRPr kumimoji="1" lang="ja-JP" altLang="en-US" sz="1000" dirty="0"/>
                    </a:p>
                  </a:txBody>
                  <a:tcPr/>
                </a:tc>
                <a:tc>
                  <a:txBody>
                    <a:bodyPr/>
                    <a:lstStyle/>
                    <a:p>
                      <a:pPr algn="r"/>
                      <a:r>
                        <a:rPr kumimoji="1" lang="en-US" altLang="ja-JP" sz="1000" dirty="0" smtClean="0"/>
                        <a:t>4.2</a:t>
                      </a:r>
                      <a:r>
                        <a:rPr kumimoji="1" lang="ja-JP" altLang="en-US" sz="1000" dirty="0" smtClean="0"/>
                        <a:t>％</a:t>
                      </a:r>
                      <a:endParaRPr kumimoji="1" lang="ja-JP" altLang="en-US" sz="1000" dirty="0"/>
                    </a:p>
                  </a:txBody>
                  <a:tcPr/>
                </a:tc>
                <a:tc>
                  <a:txBody>
                    <a:bodyPr/>
                    <a:lstStyle/>
                    <a:p>
                      <a:pPr algn="r"/>
                      <a:r>
                        <a:rPr kumimoji="1" lang="en-US" altLang="ja-JP" sz="1000" b="1" dirty="0" smtClean="0"/>
                        <a:t>85.3</a:t>
                      </a:r>
                      <a:r>
                        <a:rPr kumimoji="1" lang="ja-JP" altLang="en-US" sz="1000" b="1" dirty="0" smtClean="0"/>
                        <a:t>％</a:t>
                      </a:r>
                      <a:endParaRPr kumimoji="1" lang="ja-JP" altLang="en-US" sz="1000" b="1" dirty="0"/>
                    </a:p>
                  </a:txBody>
                  <a:tcPr/>
                </a:tc>
                <a:tc>
                  <a:txBody>
                    <a:bodyPr/>
                    <a:lstStyle/>
                    <a:p>
                      <a:pPr algn="r"/>
                      <a:r>
                        <a:rPr kumimoji="1" lang="en-US" altLang="ja-JP" sz="1000" dirty="0" smtClean="0"/>
                        <a:t>8.7</a:t>
                      </a:r>
                      <a:r>
                        <a:rPr kumimoji="1" lang="ja-JP" altLang="en-US" sz="1000" dirty="0" smtClean="0"/>
                        <a:t>％</a:t>
                      </a:r>
                      <a:endParaRPr kumimoji="1" lang="ja-JP" altLang="en-US" sz="1000" dirty="0"/>
                    </a:p>
                  </a:txBody>
                  <a:tcPr/>
                </a:tc>
                <a:tc>
                  <a:txBody>
                    <a:bodyPr/>
                    <a:lstStyle/>
                    <a:p>
                      <a:pPr algn="r"/>
                      <a:r>
                        <a:rPr kumimoji="1" lang="en-US" altLang="ja-JP" sz="1000" dirty="0" smtClean="0"/>
                        <a:t>0.9</a:t>
                      </a:r>
                      <a:r>
                        <a:rPr kumimoji="1" lang="ja-JP" altLang="en-US" sz="1000" dirty="0" smtClean="0"/>
                        <a:t>％</a:t>
                      </a:r>
                      <a:endParaRPr kumimoji="1" lang="ja-JP" altLang="en-US" sz="1000" dirty="0"/>
                    </a:p>
                  </a:txBody>
                  <a:tcPr/>
                </a:tc>
                <a:tc>
                  <a:txBody>
                    <a:bodyPr/>
                    <a:lstStyle/>
                    <a:p>
                      <a:pPr algn="r"/>
                      <a:r>
                        <a:rPr kumimoji="1" lang="en-US" altLang="ja-JP" sz="1000" dirty="0" smtClean="0"/>
                        <a:t>0.8</a:t>
                      </a:r>
                      <a:r>
                        <a:rPr kumimoji="1" lang="ja-JP" altLang="en-US" sz="1000" dirty="0" smtClean="0"/>
                        <a:t>％</a:t>
                      </a:r>
                      <a:endParaRPr kumimoji="1" lang="ja-JP" altLang="en-US" sz="1000" dirty="0"/>
                    </a:p>
                  </a:txBody>
                  <a:tcPr/>
                </a:tc>
                <a:tc>
                  <a:txBody>
                    <a:bodyPr/>
                    <a:lstStyle/>
                    <a:p>
                      <a:pPr algn="r"/>
                      <a:r>
                        <a:rPr kumimoji="1" lang="en-US" altLang="ja-JP" sz="1000" dirty="0" smtClean="0"/>
                        <a:t>100.0</a:t>
                      </a:r>
                      <a:r>
                        <a:rPr kumimoji="1" lang="ja-JP" altLang="en-US" sz="1000" dirty="0" smtClean="0"/>
                        <a:t>％</a:t>
                      </a:r>
                      <a:endParaRPr kumimoji="1" lang="ja-JP" altLang="en-US" sz="1000" dirty="0"/>
                    </a:p>
                  </a:txBody>
                  <a:tcPr/>
                </a:tc>
                <a:extLst>
                  <a:ext uri="{0D108BD9-81ED-4DB2-BD59-A6C34878D82A}">
                    <a16:rowId xmlns:a16="http://schemas.microsoft.com/office/drawing/2014/main" val="1931963582"/>
                  </a:ext>
                </a:extLst>
              </a:tr>
              <a:tr h="227204">
                <a:tc>
                  <a:txBody>
                    <a:bodyPr/>
                    <a:lstStyle/>
                    <a:p>
                      <a:pPr algn="ctr"/>
                      <a:r>
                        <a:rPr kumimoji="1" lang="ja-JP" altLang="en-US" sz="1000" dirty="0" smtClean="0"/>
                        <a:t>旧３区の高等学校</a:t>
                      </a:r>
                      <a:endParaRPr kumimoji="1" lang="ja-JP" altLang="en-US" sz="1000" dirty="0"/>
                    </a:p>
                  </a:txBody>
                  <a:tcPr/>
                </a:tc>
                <a:tc>
                  <a:txBody>
                    <a:bodyPr/>
                    <a:lstStyle/>
                    <a:p>
                      <a:pPr algn="r"/>
                      <a:r>
                        <a:rPr kumimoji="1" lang="en-US" altLang="ja-JP" sz="1000" dirty="0" smtClean="0"/>
                        <a:t>0.8</a:t>
                      </a:r>
                      <a:r>
                        <a:rPr kumimoji="1" lang="ja-JP" altLang="en-US" sz="1000" dirty="0" smtClean="0"/>
                        <a:t>％</a:t>
                      </a:r>
                      <a:endParaRPr kumimoji="1" lang="ja-JP" altLang="en-US" sz="1000" dirty="0"/>
                    </a:p>
                  </a:txBody>
                  <a:tcPr/>
                </a:tc>
                <a:tc>
                  <a:txBody>
                    <a:bodyPr/>
                    <a:lstStyle/>
                    <a:p>
                      <a:pPr algn="r"/>
                      <a:r>
                        <a:rPr kumimoji="1" lang="en-US" altLang="ja-JP" sz="1000" dirty="0" smtClean="0"/>
                        <a:t>6.3</a:t>
                      </a:r>
                      <a:r>
                        <a:rPr kumimoji="1" lang="ja-JP" altLang="en-US" sz="1000" dirty="0" smtClean="0"/>
                        <a:t>％</a:t>
                      </a:r>
                      <a:endParaRPr kumimoji="1" lang="ja-JP" altLang="en-US" sz="1000" dirty="0"/>
                    </a:p>
                  </a:txBody>
                  <a:tcPr/>
                </a:tc>
                <a:tc>
                  <a:txBody>
                    <a:bodyPr/>
                    <a:lstStyle/>
                    <a:p>
                      <a:pPr algn="r"/>
                      <a:r>
                        <a:rPr kumimoji="1" lang="en-US" altLang="ja-JP" sz="1000" b="1" dirty="0" smtClean="0"/>
                        <a:t>86.7</a:t>
                      </a:r>
                      <a:r>
                        <a:rPr kumimoji="1" lang="ja-JP" altLang="en-US" sz="1000" b="1" dirty="0" smtClean="0"/>
                        <a:t>％</a:t>
                      </a:r>
                      <a:endParaRPr kumimoji="1" lang="ja-JP" altLang="en-US" sz="1000" b="1" dirty="0"/>
                    </a:p>
                  </a:txBody>
                  <a:tcPr/>
                </a:tc>
                <a:tc>
                  <a:txBody>
                    <a:bodyPr/>
                    <a:lstStyle/>
                    <a:p>
                      <a:pPr algn="r"/>
                      <a:r>
                        <a:rPr kumimoji="1" lang="en-US" altLang="ja-JP" sz="1000" dirty="0" smtClean="0"/>
                        <a:t>5.4</a:t>
                      </a:r>
                      <a:r>
                        <a:rPr kumimoji="1" lang="ja-JP" altLang="en-US" sz="1000" dirty="0" smtClean="0"/>
                        <a:t>％</a:t>
                      </a:r>
                      <a:endParaRPr kumimoji="1" lang="ja-JP" altLang="en-US" sz="1000" dirty="0"/>
                    </a:p>
                  </a:txBody>
                  <a:tcPr/>
                </a:tc>
                <a:tc>
                  <a:txBody>
                    <a:bodyPr/>
                    <a:lstStyle/>
                    <a:p>
                      <a:pPr algn="r"/>
                      <a:r>
                        <a:rPr kumimoji="1" lang="en-US" altLang="ja-JP" sz="1000" dirty="0" smtClean="0"/>
                        <a:t>0.8</a:t>
                      </a:r>
                      <a:r>
                        <a:rPr kumimoji="1" lang="ja-JP" altLang="en-US" sz="1000" dirty="0" smtClean="0"/>
                        <a:t>％</a:t>
                      </a:r>
                      <a:endParaRPr kumimoji="1" lang="ja-JP" altLang="en-US" sz="1000" dirty="0"/>
                    </a:p>
                  </a:txBody>
                  <a:tcPr/>
                </a:tc>
                <a:tc>
                  <a:txBody>
                    <a:bodyPr/>
                    <a:lstStyle/>
                    <a:p>
                      <a:pPr algn="r"/>
                      <a:r>
                        <a:rPr kumimoji="1" lang="en-US" altLang="ja-JP" sz="1000" dirty="0" smtClean="0"/>
                        <a:t>100.0</a:t>
                      </a:r>
                      <a:r>
                        <a:rPr kumimoji="1" lang="ja-JP" altLang="en-US" sz="1000" dirty="0" smtClean="0"/>
                        <a:t>％</a:t>
                      </a:r>
                      <a:endParaRPr kumimoji="1" lang="ja-JP" altLang="en-US" sz="1000" dirty="0"/>
                    </a:p>
                  </a:txBody>
                  <a:tcPr/>
                </a:tc>
                <a:extLst>
                  <a:ext uri="{0D108BD9-81ED-4DB2-BD59-A6C34878D82A}">
                    <a16:rowId xmlns:a16="http://schemas.microsoft.com/office/drawing/2014/main" val="1231578940"/>
                  </a:ext>
                </a:extLst>
              </a:tr>
              <a:tr h="227204">
                <a:tc>
                  <a:txBody>
                    <a:bodyPr/>
                    <a:lstStyle/>
                    <a:p>
                      <a:pPr algn="ctr"/>
                      <a:r>
                        <a:rPr kumimoji="1" lang="ja-JP" altLang="en-US" sz="1000" dirty="0" smtClean="0"/>
                        <a:t>旧４区の高等学校</a:t>
                      </a:r>
                      <a:endParaRPr kumimoji="1" lang="ja-JP" altLang="en-US" sz="1000" dirty="0"/>
                    </a:p>
                  </a:txBody>
                  <a:tcPr/>
                </a:tc>
                <a:tc>
                  <a:txBody>
                    <a:bodyPr/>
                    <a:lstStyle/>
                    <a:p>
                      <a:pPr algn="r"/>
                      <a:r>
                        <a:rPr kumimoji="1" lang="en-US" altLang="ja-JP" sz="1000" dirty="0" smtClean="0"/>
                        <a:t>0.1</a:t>
                      </a:r>
                      <a:r>
                        <a:rPr kumimoji="1" lang="ja-JP" altLang="en-US" sz="1000" dirty="0" smtClean="0"/>
                        <a:t>％</a:t>
                      </a:r>
                      <a:endParaRPr kumimoji="1" lang="ja-JP" altLang="en-US" sz="1000" dirty="0"/>
                    </a:p>
                  </a:txBody>
                  <a:tcPr/>
                </a:tc>
                <a:tc>
                  <a:txBody>
                    <a:bodyPr/>
                    <a:lstStyle/>
                    <a:p>
                      <a:pPr algn="r"/>
                      <a:r>
                        <a:rPr kumimoji="1" lang="en-US" altLang="ja-JP" sz="1000" dirty="0" smtClean="0"/>
                        <a:t>0.1</a:t>
                      </a:r>
                      <a:r>
                        <a:rPr kumimoji="1" lang="ja-JP" altLang="en-US" sz="1000" dirty="0" smtClean="0"/>
                        <a:t>％</a:t>
                      </a:r>
                      <a:endParaRPr kumimoji="1" lang="ja-JP" altLang="en-US" sz="1000" dirty="0"/>
                    </a:p>
                  </a:txBody>
                  <a:tcPr/>
                </a:tc>
                <a:tc>
                  <a:txBody>
                    <a:bodyPr/>
                    <a:lstStyle/>
                    <a:p>
                      <a:pPr algn="r"/>
                      <a:r>
                        <a:rPr kumimoji="1" lang="en-US" altLang="ja-JP" sz="1000" dirty="0" smtClean="0"/>
                        <a:t>6.0</a:t>
                      </a:r>
                      <a:r>
                        <a:rPr kumimoji="1" lang="ja-JP" altLang="en-US" sz="1000" dirty="0" smtClean="0"/>
                        <a:t>％</a:t>
                      </a:r>
                      <a:endParaRPr kumimoji="1" lang="ja-JP" altLang="en-US" sz="1000" dirty="0"/>
                    </a:p>
                  </a:txBody>
                  <a:tcPr/>
                </a:tc>
                <a:tc>
                  <a:txBody>
                    <a:bodyPr/>
                    <a:lstStyle/>
                    <a:p>
                      <a:pPr algn="r"/>
                      <a:r>
                        <a:rPr kumimoji="1" lang="en-US" altLang="ja-JP" sz="1000" b="1" dirty="0" smtClean="0"/>
                        <a:t>93.4</a:t>
                      </a:r>
                      <a:r>
                        <a:rPr kumimoji="1" lang="ja-JP" altLang="en-US" sz="1000" b="1" dirty="0" smtClean="0"/>
                        <a:t>％</a:t>
                      </a:r>
                      <a:endParaRPr kumimoji="1" lang="ja-JP" altLang="en-US" sz="1000" b="1" dirty="0"/>
                    </a:p>
                  </a:txBody>
                  <a:tcPr/>
                </a:tc>
                <a:tc>
                  <a:txBody>
                    <a:bodyPr/>
                    <a:lstStyle/>
                    <a:p>
                      <a:pPr algn="r"/>
                      <a:r>
                        <a:rPr kumimoji="1" lang="en-US" altLang="ja-JP" sz="1000" dirty="0" smtClean="0"/>
                        <a:t>0.3</a:t>
                      </a:r>
                      <a:r>
                        <a:rPr kumimoji="1" lang="ja-JP" altLang="en-US" sz="1000" dirty="0" smtClean="0"/>
                        <a:t>％</a:t>
                      </a:r>
                      <a:endParaRPr kumimoji="1" lang="ja-JP" altLang="en-US" sz="1000" dirty="0"/>
                    </a:p>
                  </a:txBody>
                  <a:tcPr/>
                </a:tc>
                <a:tc>
                  <a:txBody>
                    <a:bodyPr/>
                    <a:lstStyle/>
                    <a:p>
                      <a:pPr algn="r"/>
                      <a:r>
                        <a:rPr kumimoji="1" lang="en-US" altLang="ja-JP" sz="1000" dirty="0" smtClean="0"/>
                        <a:t>100.0</a:t>
                      </a:r>
                      <a:r>
                        <a:rPr kumimoji="1" lang="ja-JP" altLang="en-US" sz="1000" dirty="0" smtClean="0"/>
                        <a:t>％</a:t>
                      </a:r>
                      <a:endParaRPr kumimoji="1" lang="ja-JP" altLang="en-US" sz="1000" dirty="0"/>
                    </a:p>
                  </a:txBody>
                  <a:tcPr/>
                </a:tc>
                <a:extLst>
                  <a:ext uri="{0D108BD9-81ED-4DB2-BD59-A6C34878D82A}">
                    <a16:rowId xmlns:a16="http://schemas.microsoft.com/office/drawing/2014/main" val="4200982670"/>
                  </a:ext>
                </a:extLst>
              </a:tr>
              <a:tr h="227204">
                <a:tc>
                  <a:txBody>
                    <a:bodyPr/>
                    <a:lstStyle/>
                    <a:p>
                      <a:pPr algn="ctr"/>
                      <a:r>
                        <a:rPr kumimoji="1" lang="ja-JP" altLang="en-US" sz="1000" dirty="0" smtClean="0"/>
                        <a:t>全体</a:t>
                      </a:r>
                      <a:endParaRPr kumimoji="1" lang="ja-JP" altLang="en-US" sz="1000" dirty="0"/>
                    </a:p>
                  </a:txBody>
                  <a:tcPr/>
                </a:tc>
                <a:tc gridSpan="6">
                  <a:txBody>
                    <a:bodyPr/>
                    <a:lstStyle/>
                    <a:p>
                      <a:pPr algn="ctr"/>
                      <a:r>
                        <a:rPr kumimoji="1" lang="ja-JP" altLang="en-US" sz="1000" dirty="0" smtClean="0"/>
                        <a:t>旧の通学区域内にある公立中学校出身者の割合</a:t>
                      </a:r>
                      <a:r>
                        <a:rPr kumimoji="1" lang="en-US" altLang="ja-JP" sz="1000" b="1" dirty="0" smtClean="0"/>
                        <a:t>90.7</a:t>
                      </a:r>
                      <a:r>
                        <a:rPr kumimoji="1" lang="ja-JP" altLang="en-US" sz="1000" b="1" dirty="0" smtClean="0"/>
                        <a:t>％</a:t>
                      </a:r>
                      <a:endParaRPr kumimoji="1" lang="ja-JP" altLang="en-US" sz="1000" b="1" dirty="0"/>
                    </a:p>
                  </a:txBody>
                  <a:tcPr/>
                </a:tc>
                <a:tc hMerge="1">
                  <a:txBody>
                    <a:bodyPr/>
                    <a:lstStyle/>
                    <a:p>
                      <a:endParaRPr kumimoji="1" lang="ja-JP" altLang="en-US" sz="1000"/>
                    </a:p>
                  </a:txBody>
                  <a:tcPr/>
                </a:tc>
                <a:tc hMerge="1">
                  <a:txBody>
                    <a:bodyPr/>
                    <a:lstStyle/>
                    <a:p>
                      <a:endParaRPr kumimoji="1" lang="ja-JP" altLang="en-US" sz="1000"/>
                    </a:p>
                  </a:txBody>
                  <a:tcPr/>
                </a:tc>
                <a:tc hMerge="1">
                  <a:txBody>
                    <a:bodyPr/>
                    <a:lstStyle/>
                    <a:p>
                      <a:endParaRPr kumimoji="1" lang="ja-JP" altLang="en-US" sz="1000"/>
                    </a:p>
                  </a:txBody>
                  <a:tcPr/>
                </a:tc>
                <a:tc hMerge="1">
                  <a:txBody>
                    <a:bodyPr/>
                    <a:lstStyle/>
                    <a:p>
                      <a:endParaRPr kumimoji="1" lang="ja-JP" altLang="en-US" sz="1000" dirty="0"/>
                    </a:p>
                  </a:txBody>
                  <a:tcPr/>
                </a:tc>
                <a:tc hMerge="1">
                  <a:txBody>
                    <a:bodyPr/>
                    <a:lstStyle/>
                    <a:p>
                      <a:endParaRPr kumimoji="1" lang="ja-JP" altLang="en-US" sz="1000" dirty="0"/>
                    </a:p>
                  </a:txBody>
                  <a:tcPr/>
                </a:tc>
                <a:extLst>
                  <a:ext uri="{0D108BD9-81ED-4DB2-BD59-A6C34878D82A}">
                    <a16:rowId xmlns:a16="http://schemas.microsoft.com/office/drawing/2014/main" val="3325257186"/>
                  </a:ext>
                </a:extLst>
              </a:tr>
            </a:tbl>
          </a:graphicData>
        </a:graphic>
      </p:graphicFrame>
    </p:spTree>
    <p:extLst>
      <p:ext uri="{BB962C8B-B14F-4D97-AF65-F5344CB8AC3E}">
        <p14:creationId xmlns:p14="http://schemas.microsoft.com/office/powerpoint/2010/main" val="16148641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p:cNvSpPr txBox="1"/>
          <p:nvPr/>
        </p:nvSpPr>
        <p:spPr>
          <a:xfrm>
            <a:off x="553791" y="606739"/>
            <a:ext cx="8211067" cy="338554"/>
          </a:xfrm>
          <a:prstGeom prst="rect">
            <a:avLst/>
          </a:prstGeom>
          <a:noFill/>
        </p:spPr>
        <p:txBody>
          <a:bodyPr wrap="square" rtlCol="0">
            <a:spAutoFit/>
          </a:bodyPr>
          <a:lstStyle/>
          <a:p>
            <a:pPr lvl="0">
              <a:defRPr/>
            </a:pPr>
            <a:r>
              <a:rPr kumimoji="1" lang="ja-JP" altLang="en-US" sz="1600" b="1" noProof="0" dirty="0">
                <a:solidFill>
                  <a:prstClr val="black"/>
                </a:solidFill>
                <a:latin typeface="Meiryo UI"/>
                <a:ea typeface="Meiryo UI"/>
              </a:rPr>
              <a:t>⑵</a:t>
            </a:r>
            <a:r>
              <a:rPr kumimoji="1" lang="ja-JP" altLang="en-US" sz="1600" b="1" i="0" u="none" strike="noStrike" kern="1200" cap="none" spc="0" normalizeH="0" baseline="0" noProof="0" dirty="0">
                <a:ln>
                  <a:noFill/>
                </a:ln>
                <a:solidFill>
                  <a:prstClr val="black"/>
                </a:solidFill>
                <a:effectLst/>
                <a:uLnTx/>
                <a:uFillTx/>
                <a:latin typeface="Meiryo UI"/>
                <a:ea typeface="Meiryo UI"/>
                <a:cs typeface="+mn-cs"/>
              </a:rPr>
              <a:t>　</a:t>
            </a:r>
            <a:r>
              <a:rPr kumimoji="1" lang="ja-JP" altLang="en-US" sz="1600" b="1" i="0" u="none" strike="noStrike" kern="1200" cap="none" spc="0" normalizeH="0" baseline="0" noProof="0" dirty="0" smtClean="0">
                <a:ln>
                  <a:noFill/>
                </a:ln>
                <a:solidFill>
                  <a:prstClr val="black"/>
                </a:solidFill>
                <a:effectLst/>
                <a:uLnTx/>
                <a:uFillTx/>
                <a:latin typeface="Meiryo UI"/>
                <a:ea typeface="Meiryo UI"/>
                <a:cs typeface="+mn-cs"/>
              </a:rPr>
              <a:t>　「</a:t>
            </a:r>
            <a:r>
              <a:rPr kumimoji="1" lang="ja-JP" altLang="en-US" sz="1600" b="1" i="0" u="none" strike="noStrike" kern="1200" cap="none" spc="0" normalizeH="0" baseline="0" noProof="0" dirty="0">
                <a:ln>
                  <a:noFill/>
                </a:ln>
                <a:solidFill>
                  <a:prstClr val="black"/>
                </a:solidFill>
                <a:effectLst/>
                <a:uLnTx/>
                <a:uFillTx/>
                <a:latin typeface="Meiryo UI"/>
                <a:ea typeface="Meiryo UI"/>
                <a:cs typeface="+mn-cs"/>
              </a:rPr>
              <a:t>卓越性」追求にあたっての</a:t>
            </a:r>
            <a:r>
              <a:rPr kumimoji="1" lang="ja-JP" altLang="en-US" sz="1600" b="1" dirty="0" smtClean="0">
                <a:solidFill>
                  <a:prstClr val="black"/>
                </a:solidFill>
              </a:rPr>
              <a:t>課題　　</a:t>
            </a:r>
            <a:endParaRPr kumimoji="1" lang="ja-JP" altLang="en-US" sz="1600" b="1" i="0" u="none" strike="noStrike" kern="1200" cap="none" spc="0" normalizeH="0" baseline="0" noProof="0" dirty="0">
              <a:ln>
                <a:noFill/>
              </a:ln>
              <a:solidFill>
                <a:prstClr val="black"/>
              </a:solidFill>
              <a:effectLst/>
              <a:uLnTx/>
              <a:uFillTx/>
              <a:latin typeface="Meiryo UI"/>
              <a:ea typeface="Meiryo UI"/>
              <a:cs typeface="+mn-cs"/>
            </a:endParaRPr>
          </a:p>
        </p:txBody>
      </p:sp>
      <p:cxnSp>
        <p:nvCxnSpPr>
          <p:cNvPr id="11" name="直線コネクタ 10"/>
          <p:cNvCxnSpPr/>
          <p:nvPr/>
        </p:nvCxnSpPr>
        <p:spPr>
          <a:xfrm flipV="1">
            <a:off x="463636" y="528033"/>
            <a:ext cx="8748000" cy="0"/>
          </a:xfrm>
          <a:prstGeom prst="line">
            <a:avLst/>
          </a:prstGeom>
          <a:ln w="57150">
            <a:solidFill>
              <a:srgbClr val="92D050"/>
            </a:solidFill>
          </a:ln>
        </p:spPr>
        <p:style>
          <a:lnRef idx="3">
            <a:schemeClr val="accent5"/>
          </a:lnRef>
          <a:fillRef idx="0">
            <a:schemeClr val="accent5"/>
          </a:fillRef>
          <a:effectRef idx="2">
            <a:schemeClr val="accent5"/>
          </a:effectRef>
          <a:fontRef idx="minor">
            <a:schemeClr val="tx1"/>
          </a:fontRef>
        </p:style>
      </p:cxnSp>
      <p:sp>
        <p:nvSpPr>
          <p:cNvPr id="19" name="正方形/長方形 18"/>
          <p:cNvSpPr/>
          <p:nvPr/>
        </p:nvSpPr>
        <p:spPr>
          <a:xfrm>
            <a:off x="463637" y="158701"/>
            <a:ext cx="6463629" cy="369332"/>
          </a:xfrm>
          <a:prstGeom prst="rect">
            <a:avLst/>
          </a:prstGeom>
        </p:spPr>
        <p:txBody>
          <a:bodyPr wrap="none">
            <a:spAutoFit/>
          </a:bodyPr>
          <a:lstStyle/>
          <a:p>
            <a:pPr>
              <a:defRPr/>
            </a:pPr>
            <a:r>
              <a:rPr lang="ja-JP" altLang="en-US" b="1" dirty="0"/>
              <a:t>２－③　今後の府立高校のあり方等に係る審議に向けた課題認識</a:t>
            </a:r>
          </a:p>
        </p:txBody>
      </p:sp>
      <p:sp>
        <p:nvSpPr>
          <p:cNvPr id="10" name="正方形/長方形 9"/>
          <p:cNvSpPr/>
          <p:nvPr/>
        </p:nvSpPr>
        <p:spPr>
          <a:xfrm>
            <a:off x="671249" y="2503659"/>
            <a:ext cx="8294331" cy="3524042"/>
          </a:xfrm>
          <a:prstGeom prst="rect">
            <a:avLst/>
          </a:prstGeom>
          <a:ln w="12700">
            <a:solidFill>
              <a:schemeClr val="tx1"/>
            </a:solidFill>
          </a:ln>
        </p:spPr>
        <p:txBody>
          <a:bodyPr wrap="square">
            <a:spAutoFit/>
          </a:bodyPr>
          <a:lstStyle/>
          <a:p>
            <a:r>
              <a:rPr lang="ja-JP" altLang="en-US" sz="1400" dirty="0" smtClean="0"/>
              <a:t>〇</a:t>
            </a:r>
            <a:r>
              <a:rPr lang="en-US" altLang="ja-JP" sz="1400" b="1" dirty="0"/>
              <a:t>STEAM</a:t>
            </a:r>
            <a:r>
              <a:rPr lang="ja-JP" altLang="en-US" sz="1400" b="1" dirty="0" smtClean="0"/>
              <a:t>教育</a:t>
            </a:r>
            <a:r>
              <a:rPr lang="en-US" altLang="ja-JP" sz="1400" b="1" dirty="0" smtClean="0"/>
              <a:t>※</a:t>
            </a:r>
            <a:r>
              <a:rPr lang="ja-JP" altLang="en-US" sz="1400" b="1" dirty="0" smtClean="0"/>
              <a:t>等</a:t>
            </a:r>
            <a:r>
              <a:rPr lang="ja-JP" altLang="en-US" sz="1400" b="1" dirty="0"/>
              <a:t>の教科等横断的な学習の推進による資質・能力の育成</a:t>
            </a:r>
            <a:endParaRPr lang="ja-JP" altLang="en-US" sz="1400" dirty="0"/>
          </a:p>
          <a:p>
            <a:r>
              <a:rPr lang="ja-JP" altLang="en-US" sz="1400" dirty="0"/>
              <a:t>　　　⇒文理の枠を</a:t>
            </a:r>
            <a:r>
              <a:rPr lang="ja-JP" altLang="en-US" sz="1400" dirty="0" smtClean="0"/>
              <a:t>超えた教科</a:t>
            </a:r>
            <a:r>
              <a:rPr lang="ja-JP" altLang="en-US" sz="1400" dirty="0"/>
              <a:t>等横断的な</a:t>
            </a:r>
            <a:r>
              <a:rPr lang="ja-JP" altLang="en-US" sz="1400" dirty="0" smtClean="0"/>
              <a:t>視点による教育の必要性</a:t>
            </a:r>
            <a:endParaRPr lang="en-US" altLang="ja-JP" sz="1400" dirty="0" smtClean="0"/>
          </a:p>
          <a:p>
            <a:r>
              <a:rPr lang="en-US" altLang="ja-JP" sz="1600" dirty="0"/>
              <a:t> </a:t>
            </a:r>
            <a:r>
              <a:rPr lang="ja-JP" altLang="en-US" sz="1600" dirty="0" smtClean="0"/>
              <a:t>　　</a:t>
            </a:r>
            <a:r>
              <a:rPr lang="en-US" altLang="ja-JP" sz="1050" dirty="0"/>
              <a:t>※STEAM</a:t>
            </a:r>
            <a:r>
              <a:rPr lang="ja-JP" altLang="en-US" sz="1050" dirty="0"/>
              <a:t>教育： </a:t>
            </a:r>
            <a:r>
              <a:rPr lang="en-US" altLang="ja-JP" sz="1050" dirty="0"/>
              <a:t>Science</a:t>
            </a:r>
            <a:r>
              <a:rPr lang="ja-JP" altLang="en-US" sz="1050" dirty="0"/>
              <a:t>（科学）、 </a:t>
            </a:r>
            <a:r>
              <a:rPr lang="en-US" altLang="ja-JP" sz="1050" dirty="0"/>
              <a:t>Technology</a:t>
            </a:r>
            <a:r>
              <a:rPr lang="ja-JP" altLang="en-US" sz="1050" dirty="0"/>
              <a:t>（技術）、 </a:t>
            </a:r>
            <a:r>
              <a:rPr lang="en-US" altLang="ja-JP" sz="1050" dirty="0"/>
              <a:t>Engineering</a:t>
            </a:r>
            <a:r>
              <a:rPr lang="ja-JP" altLang="en-US" sz="1050" dirty="0"/>
              <a:t>（工学）、</a:t>
            </a:r>
            <a:r>
              <a:rPr lang="en-US" altLang="ja-JP" sz="1050" dirty="0"/>
              <a:t>Mathematics</a:t>
            </a:r>
            <a:r>
              <a:rPr lang="ja-JP" altLang="en-US" sz="1050" dirty="0"/>
              <a:t>（数学）を統合的に学習</a:t>
            </a:r>
            <a:r>
              <a:rPr lang="ja-JP" altLang="en-US" sz="1050" dirty="0" smtClean="0"/>
              <a:t>する　　</a:t>
            </a:r>
            <a:endParaRPr lang="en-US" altLang="ja-JP" sz="1050" dirty="0" smtClean="0"/>
          </a:p>
          <a:p>
            <a:r>
              <a:rPr lang="ja-JP" altLang="en-US" sz="1050" dirty="0"/>
              <a:t>　</a:t>
            </a:r>
            <a:r>
              <a:rPr lang="ja-JP" altLang="en-US" sz="1050" dirty="0" smtClean="0"/>
              <a:t>　　　　「</a:t>
            </a:r>
            <a:r>
              <a:rPr lang="en-US" altLang="ja-JP" sz="1050" dirty="0"/>
              <a:t>STEM</a:t>
            </a:r>
            <a:r>
              <a:rPr lang="ja-JP" altLang="en-US" sz="1050" dirty="0" smtClean="0"/>
              <a:t>教育」</a:t>
            </a:r>
            <a:r>
              <a:rPr lang="ja-JP" altLang="en-US" sz="1050" dirty="0"/>
              <a:t>に、 さらに</a:t>
            </a:r>
            <a:r>
              <a:rPr lang="en-US" altLang="ja-JP" sz="1050" dirty="0"/>
              <a:t>Arts</a:t>
            </a:r>
            <a:r>
              <a:rPr lang="ja-JP" altLang="en-US" sz="1050" dirty="0"/>
              <a:t>（人文科学・リベラルアーツ）を統合する</a:t>
            </a:r>
            <a:r>
              <a:rPr lang="ja-JP" altLang="en-US" sz="1050" dirty="0" smtClean="0"/>
              <a:t>教育手法</a:t>
            </a:r>
            <a:endParaRPr lang="en-US" altLang="ja-JP" sz="1050" dirty="0" smtClean="0"/>
          </a:p>
          <a:p>
            <a:endParaRPr lang="en-US" altLang="ja-JP" sz="1050" dirty="0" smtClean="0"/>
          </a:p>
          <a:p>
            <a:r>
              <a:rPr lang="ja-JP" altLang="en-US" sz="1400" dirty="0" smtClean="0"/>
              <a:t>〇</a:t>
            </a:r>
            <a:r>
              <a:rPr lang="ja-JP" altLang="en-US" sz="1400" b="1" dirty="0" smtClean="0"/>
              <a:t>課題の発見と解決に必要な知識・技能と主体的・協働的に取り組む資質・能力</a:t>
            </a:r>
            <a:r>
              <a:rPr lang="ja-JP" altLang="en-US" sz="1400" b="1" dirty="0"/>
              <a:t>の育成</a:t>
            </a:r>
            <a:endParaRPr lang="en-US" altLang="ja-JP" sz="1400" b="1" dirty="0"/>
          </a:p>
          <a:p>
            <a:r>
              <a:rPr lang="ja-JP" altLang="en-US" sz="1400" b="1" dirty="0"/>
              <a:t>　　　⇒</a:t>
            </a:r>
            <a:r>
              <a:rPr lang="ja-JP" altLang="en-US" sz="1400" dirty="0"/>
              <a:t>国内外の大学、企業、地域等の関係機関との</a:t>
            </a:r>
            <a:r>
              <a:rPr lang="ja-JP" altLang="en-US" sz="1400" dirty="0" smtClean="0"/>
              <a:t>連携</a:t>
            </a:r>
            <a:endParaRPr lang="en-US" altLang="ja-JP" sz="1400" dirty="0" smtClean="0"/>
          </a:p>
          <a:p>
            <a:endParaRPr lang="en-US" altLang="ja-JP" sz="1600" dirty="0"/>
          </a:p>
          <a:p>
            <a:r>
              <a:rPr lang="ja-JP" altLang="en-US" sz="1400" dirty="0" smtClean="0"/>
              <a:t>〇</a:t>
            </a:r>
            <a:r>
              <a:rPr lang="en-US" altLang="ja-JP" sz="1400" b="1" dirty="0"/>
              <a:t>GIGA</a:t>
            </a:r>
            <a:r>
              <a:rPr lang="ja-JP" altLang="en-US" sz="1400" b="1" dirty="0"/>
              <a:t>スクール構想の実現による</a:t>
            </a:r>
            <a:r>
              <a:rPr lang="en-US" altLang="ja-JP" sz="1400" b="1" dirty="0" smtClean="0"/>
              <a:t>ICT</a:t>
            </a:r>
            <a:r>
              <a:rPr lang="ja-JP" altLang="en-US" sz="1400" b="1" dirty="0" smtClean="0"/>
              <a:t>を活用した「</a:t>
            </a:r>
            <a:r>
              <a:rPr lang="ja-JP" altLang="en-US" sz="1400" b="1" dirty="0"/>
              <a:t>主体的・対話的で深い学び」の実現</a:t>
            </a:r>
            <a:endParaRPr lang="en-US" altLang="ja-JP" sz="1400" b="1" dirty="0"/>
          </a:p>
          <a:p>
            <a:r>
              <a:rPr lang="ja-JP" altLang="en-US" sz="1400" dirty="0"/>
              <a:t>　　</a:t>
            </a:r>
            <a:r>
              <a:rPr lang="ja-JP" altLang="en-US" sz="1400" dirty="0" smtClean="0"/>
              <a:t>　⇒一斉学習、個別学習及び協働学習を組み合わせることによる学びの深化</a:t>
            </a:r>
            <a:endParaRPr lang="en-US" altLang="ja-JP" sz="1400" dirty="0" smtClean="0"/>
          </a:p>
          <a:p>
            <a:endParaRPr lang="en-US" altLang="ja-JP" sz="1400" u="dbl" dirty="0"/>
          </a:p>
          <a:p>
            <a:r>
              <a:rPr lang="ja-JP" altLang="en-US" sz="1400" dirty="0" smtClean="0"/>
              <a:t>〇</a:t>
            </a:r>
            <a:r>
              <a:rPr lang="en-US" altLang="ja-JP" sz="1400" b="1" dirty="0" smtClean="0"/>
              <a:t>AI</a:t>
            </a:r>
            <a:r>
              <a:rPr lang="ja-JP" altLang="en-US" sz="1400" b="1" dirty="0" err="1" smtClean="0"/>
              <a:t>、</a:t>
            </a:r>
            <a:r>
              <a:rPr lang="ja-JP" altLang="en-US" sz="1400" b="1" dirty="0" smtClean="0"/>
              <a:t>ロボティクス、ビッグデータ、</a:t>
            </a:r>
            <a:r>
              <a:rPr lang="en-US" altLang="ja-JP" sz="1400" b="1" dirty="0" smtClean="0"/>
              <a:t>I</a:t>
            </a:r>
            <a:r>
              <a:rPr lang="ja-JP" altLang="en-US" sz="1400" b="1" dirty="0" smtClean="0"/>
              <a:t>ｏ</a:t>
            </a:r>
            <a:r>
              <a:rPr lang="en-US" altLang="ja-JP" sz="1400" b="1" dirty="0" smtClean="0"/>
              <a:t>T</a:t>
            </a:r>
            <a:r>
              <a:rPr lang="ja-JP" altLang="en-US" sz="1400" b="1" dirty="0" smtClean="0"/>
              <a:t>といった技術の高度な発達</a:t>
            </a:r>
            <a:endParaRPr lang="en-US" altLang="ja-JP" sz="1400" b="1" dirty="0" smtClean="0"/>
          </a:p>
          <a:p>
            <a:r>
              <a:rPr lang="ja-JP" altLang="en-US" sz="1400" dirty="0"/>
              <a:t>　</a:t>
            </a:r>
            <a:r>
              <a:rPr lang="ja-JP" altLang="en-US" sz="1400" dirty="0" smtClean="0"/>
              <a:t>　　⇒情報活用能力、データリテラシーの向上</a:t>
            </a:r>
            <a:endParaRPr lang="en-US" altLang="ja-JP" sz="1400" dirty="0" smtClean="0"/>
          </a:p>
          <a:p>
            <a:endParaRPr lang="en-US" altLang="ja-JP" sz="1600" dirty="0"/>
          </a:p>
          <a:p>
            <a:r>
              <a:rPr lang="ja-JP" altLang="en-US" sz="1400" dirty="0" smtClean="0"/>
              <a:t>〇</a:t>
            </a:r>
            <a:r>
              <a:rPr lang="ja-JP" altLang="en-US" sz="1400" b="1" dirty="0" smtClean="0"/>
              <a:t>個々の</a:t>
            </a:r>
            <a:r>
              <a:rPr lang="ja-JP" altLang="en-US" sz="1400" b="1" dirty="0"/>
              <a:t>能力</a:t>
            </a:r>
            <a:r>
              <a:rPr lang="ja-JP" altLang="en-US" sz="1400" b="1" dirty="0" smtClean="0"/>
              <a:t>を</a:t>
            </a:r>
            <a:r>
              <a:rPr lang="ja-JP" altLang="en-US" sz="1400" b="1" dirty="0"/>
              <a:t>存分に伸ばせる高度な学びの機会など新たな学びへの対応</a:t>
            </a:r>
            <a:endParaRPr lang="ja-JP" altLang="en-US" sz="1400" dirty="0"/>
          </a:p>
          <a:p>
            <a:r>
              <a:rPr lang="ja-JP" altLang="en-US" sz="1400" dirty="0" smtClean="0"/>
              <a:t>　　　⇒大学</a:t>
            </a:r>
            <a:r>
              <a:rPr lang="ja-JP" altLang="en-US" sz="1400" dirty="0"/>
              <a:t>や研究機関等</a:t>
            </a:r>
            <a:r>
              <a:rPr lang="ja-JP" altLang="en-US" sz="1400" dirty="0" smtClean="0"/>
              <a:t>の多様</a:t>
            </a:r>
            <a:r>
              <a:rPr lang="ja-JP" altLang="en-US" sz="1400" dirty="0"/>
              <a:t>な人材・リソースを活用した</a:t>
            </a:r>
            <a:r>
              <a:rPr lang="ja-JP" altLang="en-US" sz="1400" dirty="0" smtClean="0"/>
              <a:t>アカデミックな知見</a:t>
            </a:r>
            <a:r>
              <a:rPr lang="ja-JP" altLang="en-US" sz="1400" dirty="0"/>
              <a:t>を用いた</a:t>
            </a:r>
            <a:r>
              <a:rPr lang="ja-JP" altLang="en-US" sz="1400" dirty="0" smtClean="0"/>
              <a:t>指導の推進</a:t>
            </a:r>
            <a:endParaRPr kumimoji="1" lang="en-US" altLang="ja-JP" sz="1400" dirty="0">
              <a:solidFill>
                <a:prstClr val="black"/>
              </a:solidFill>
            </a:endParaRPr>
          </a:p>
        </p:txBody>
      </p:sp>
      <p:sp>
        <p:nvSpPr>
          <p:cNvPr id="12" name="テキスト ボックス 11"/>
          <p:cNvSpPr txBox="1"/>
          <p:nvPr/>
        </p:nvSpPr>
        <p:spPr>
          <a:xfrm>
            <a:off x="671249" y="1428650"/>
            <a:ext cx="8553714" cy="800219"/>
          </a:xfrm>
          <a:prstGeom prst="rect">
            <a:avLst/>
          </a:prstGeom>
          <a:noFill/>
        </p:spPr>
        <p:txBody>
          <a:bodyPr wrap="square" rtlCol="0">
            <a:spAutoFit/>
          </a:bodyPr>
          <a:lstStyle/>
          <a:p>
            <a:pPr lvl="0"/>
            <a:r>
              <a:rPr kumimoji="1" lang="ja-JP" altLang="en-US" b="1" dirty="0">
                <a:solidFill>
                  <a:prstClr val="black"/>
                </a:solidFill>
              </a:rPr>
              <a:t>　</a:t>
            </a:r>
            <a:r>
              <a:rPr kumimoji="1" lang="en-US" altLang="ja-JP" sz="1400" b="1" dirty="0">
                <a:solidFill>
                  <a:prstClr val="black"/>
                </a:solidFill>
              </a:rPr>
              <a:t>Society5.0</a:t>
            </a:r>
            <a:r>
              <a:rPr kumimoji="1" lang="ja-JP" altLang="en-US" sz="1400" b="1" dirty="0">
                <a:solidFill>
                  <a:prstClr val="black"/>
                </a:solidFill>
              </a:rPr>
              <a:t>時代の到来に向け、グローバル化や情報化などが加速度的に進展する社会においては、ＳＤＧｓ（持続可能な開発目標）の視点も踏まえた、国際的な視野</a:t>
            </a:r>
            <a:r>
              <a:rPr kumimoji="1" lang="ja-JP" altLang="en-US" sz="1400" b="1" dirty="0" smtClean="0">
                <a:solidFill>
                  <a:prstClr val="black"/>
                </a:solidFill>
              </a:rPr>
              <a:t>や課題発見</a:t>
            </a:r>
            <a:r>
              <a:rPr kumimoji="1" lang="ja-JP" altLang="en-US" sz="1400" b="1" dirty="0">
                <a:solidFill>
                  <a:prstClr val="black"/>
                </a:solidFill>
              </a:rPr>
              <a:t>・解決能力、論理的思考力、探究力</a:t>
            </a:r>
            <a:r>
              <a:rPr kumimoji="1" lang="ja-JP" altLang="en-US" sz="1400" b="1" dirty="0" smtClean="0">
                <a:solidFill>
                  <a:prstClr val="black"/>
                </a:solidFill>
              </a:rPr>
              <a:t>、</a:t>
            </a:r>
            <a:endParaRPr kumimoji="1" lang="en-US" altLang="ja-JP" sz="1400" b="1" dirty="0" smtClean="0">
              <a:solidFill>
                <a:prstClr val="black"/>
              </a:solidFill>
            </a:endParaRPr>
          </a:p>
          <a:p>
            <a:pPr lvl="0"/>
            <a:r>
              <a:rPr kumimoji="1" lang="ja-JP" altLang="en-US" sz="1400" b="1" dirty="0" smtClean="0">
                <a:solidFill>
                  <a:prstClr val="black"/>
                </a:solidFill>
              </a:rPr>
              <a:t>　コミュニケーション</a:t>
            </a:r>
            <a:r>
              <a:rPr kumimoji="1" lang="ja-JP" altLang="en-US" sz="1400" b="1" dirty="0">
                <a:solidFill>
                  <a:prstClr val="black"/>
                </a:solidFill>
              </a:rPr>
              <a:t>能力を育てることが</a:t>
            </a:r>
            <a:r>
              <a:rPr kumimoji="1" lang="ja-JP" altLang="en-US" sz="1400" b="1" dirty="0" smtClean="0">
                <a:solidFill>
                  <a:prstClr val="black"/>
                </a:solidFill>
              </a:rPr>
              <a:t>必要。そのため、さらなる高度な学びの機会の創出が求められる。</a:t>
            </a:r>
            <a:endParaRPr kumimoji="1" lang="ja-JP" altLang="en-US" dirty="0">
              <a:solidFill>
                <a:prstClr val="black"/>
              </a:solidFill>
            </a:endParaRPr>
          </a:p>
        </p:txBody>
      </p:sp>
      <p:sp>
        <p:nvSpPr>
          <p:cNvPr id="2" name="スライド番号プレースホルダー 1"/>
          <p:cNvSpPr>
            <a:spLocks noGrp="1"/>
          </p:cNvSpPr>
          <p:nvPr>
            <p:ph type="sldNum" sz="quarter" idx="12"/>
          </p:nvPr>
        </p:nvSpPr>
        <p:spPr/>
        <p:txBody>
          <a:bodyPr/>
          <a:lstStyle/>
          <a:p>
            <a:fld id="{20607042-D53A-4E69-917E-B6250902E102}" type="slidenum">
              <a:rPr kumimoji="1" lang="ja-JP" altLang="en-US" smtClean="0"/>
              <a:t>9</a:t>
            </a:fld>
            <a:endParaRPr kumimoji="1" lang="ja-JP" altLang="en-US" dirty="0"/>
          </a:p>
        </p:txBody>
      </p:sp>
      <p:sp>
        <p:nvSpPr>
          <p:cNvPr id="16" name="テキスト ボックス 15"/>
          <p:cNvSpPr txBox="1"/>
          <p:nvPr/>
        </p:nvSpPr>
        <p:spPr>
          <a:xfrm>
            <a:off x="553791" y="1086002"/>
            <a:ext cx="8211067" cy="338554"/>
          </a:xfrm>
          <a:prstGeom prst="rect">
            <a:avLst/>
          </a:prstGeom>
          <a:noFill/>
        </p:spPr>
        <p:txBody>
          <a:bodyPr wrap="square" rtlCol="0">
            <a:spAutoFit/>
          </a:bodyPr>
          <a:lstStyle/>
          <a:p>
            <a:pPr lvl="0">
              <a:defRPr/>
            </a:pPr>
            <a:r>
              <a:rPr kumimoji="1" lang="ja-JP" altLang="en-US" sz="1600" b="1" dirty="0" smtClean="0">
                <a:solidFill>
                  <a:prstClr val="black"/>
                </a:solidFill>
                <a:latin typeface="Meiryo UI"/>
                <a:ea typeface="Meiryo UI"/>
              </a:rPr>
              <a:t>■　未来</a:t>
            </a:r>
            <a:r>
              <a:rPr kumimoji="1" lang="ja-JP" altLang="en-US" sz="1600" b="1" dirty="0">
                <a:solidFill>
                  <a:prstClr val="black"/>
                </a:solidFill>
                <a:latin typeface="Meiryo UI"/>
                <a:ea typeface="Meiryo UI"/>
              </a:rPr>
              <a:t>社会</a:t>
            </a:r>
            <a:r>
              <a:rPr kumimoji="1" lang="ja-JP" altLang="en-US" sz="1600" b="1" dirty="0" smtClean="0">
                <a:solidFill>
                  <a:prstClr val="black"/>
                </a:solidFill>
                <a:latin typeface="Meiryo UI"/>
                <a:ea typeface="Meiryo UI"/>
              </a:rPr>
              <a:t>を創造する教育の実現</a:t>
            </a:r>
            <a:r>
              <a:rPr kumimoji="1" lang="ja-JP" altLang="en-US" sz="1600" b="1" dirty="0" smtClean="0">
                <a:solidFill>
                  <a:prstClr val="black"/>
                </a:solidFill>
              </a:rPr>
              <a:t>　～将来</a:t>
            </a:r>
            <a:r>
              <a:rPr kumimoji="1" lang="ja-JP" altLang="en-US" sz="1600" b="1" dirty="0">
                <a:solidFill>
                  <a:prstClr val="black"/>
                </a:solidFill>
              </a:rPr>
              <a:t>を見据えた高度な学びの機会の</a:t>
            </a:r>
            <a:r>
              <a:rPr kumimoji="1" lang="ja-JP" altLang="en-US" sz="1600" b="1" dirty="0" smtClean="0">
                <a:solidFill>
                  <a:prstClr val="black"/>
                </a:solidFill>
              </a:rPr>
              <a:t>創出の必要性～</a:t>
            </a:r>
            <a:endParaRPr kumimoji="1" lang="ja-JP" altLang="en-US" sz="1600" b="1" i="0" u="none" strike="noStrike" kern="1200" cap="none" spc="0" normalizeH="0" baseline="0" noProof="0" dirty="0">
              <a:ln>
                <a:noFill/>
              </a:ln>
              <a:solidFill>
                <a:prstClr val="black"/>
              </a:solidFill>
              <a:effectLst/>
              <a:uLnTx/>
              <a:uFillTx/>
              <a:latin typeface="Meiryo UI"/>
              <a:ea typeface="Meiryo UI"/>
              <a:cs typeface="+mn-cs"/>
            </a:endParaRPr>
          </a:p>
        </p:txBody>
      </p:sp>
    </p:spTree>
    <p:extLst>
      <p:ext uri="{BB962C8B-B14F-4D97-AF65-F5344CB8AC3E}">
        <p14:creationId xmlns:p14="http://schemas.microsoft.com/office/powerpoint/2010/main" val="1234758250"/>
      </p:ext>
    </p:extLst>
  </p:cSld>
  <p:clrMapOvr>
    <a:masterClrMapping/>
  </p:clrMapOvr>
</p:sld>
</file>

<file path=ppt/theme/theme1.xml><?xml version="1.0" encoding="utf-8"?>
<a:theme xmlns:a="http://schemas.openxmlformats.org/drawingml/2006/main" name="Office テーマ">
  <a:themeElements>
    <a:clrScheme name="青">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ユーザー定義 1">
      <a:majorFont>
        <a:latin typeface="Meiryo UI"/>
        <a:ea typeface="Meiryo UI"/>
        <a:cs typeface=""/>
      </a:majorFont>
      <a:minorFont>
        <a:latin typeface="Meiryo UI"/>
        <a:ea typeface="Meiryo UI"/>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3386</TotalTime>
  <Words>3070</Words>
  <Application>Microsoft Office PowerPoint</Application>
  <PresentationFormat>A4 210 x 297 mm</PresentationFormat>
  <Paragraphs>523</Paragraphs>
  <Slides>20</Slides>
  <Notes>2</Notes>
  <HiddenSlides>0</HiddenSlides>
  <MMClips>0</MMClips>
  <ScaleCrop>false</ScaleCrop>
  <HeadingPairs>
    <vt:vector size="6" baseType="variant">
      <vt:variant>
        <vt:lpstr>使用されているフォント</vt:lpstr>
      </vt:variant>
      <vt:variant>
        <vt:i4>8</vt:i4>
      </vt:variant>
      <vt:variant>
        <vt:lpstr>テーマ</vt:lpstr>
      </vt:variant>
      <vt:variant>
        <vt:i4>2</vt:i4>
      </vt:variant>
      <vt:variant>
        <vt:lpstr>スライド タイトル</vt:lpstr>
      </vt:variant>
      <vt:variant>
        <vt:i4>20</vt:i4>
      </vt:variant>
    </vt:vector>
  </HeadingPairs>
  <TitlesOfParts>
    <vt:vector size="30" baseType="lpstr">
      <vt:lpstr>Meiryo UI</vt:lpstr>
      <vt:lpstr>ＭＳ Ｐゴシック</vt:lpstr>
      <vt:lpstr>ＭＳ Ｐ明朝</vt:lpstr>
      <vt:lpstr>游ゴシック</vt:lpstr>
      <vt:lpstr>Arial</vt:lpstr>
      <vt:lpstr>Calibri</vt:lpstr>
      <vt:lpstr>Times New Roman</vt:lpstr>
      <vt:lpstr>Wingdings</vt:lpstr>
      <vt:lpstr>Office テーマ</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仲谷　元伸</dc:creator>
  <cp:lastModifiedBy>吉田　怜依</cp:lastModifiedBy>
  <cp:revision>288</cp:revision>
  <cp:lastPrinted>2021-11-04T09:11:03Z</cp:lastPrinted>
  <dcterms:created xsi:type="dcterms:W3CDTF">2020-09-11T02:37:53Z</dcterms:created>
  <dcterms:modified xsi:type="dcterms:W3CDTF">2021-11-04T09:20:50Z</dcterms:modified>
</cp:coreProperties>
</file>