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 id="2147483660" r:id="rId2"/>
  </p:sldMasterIdLst>
  <p:notesMasterIdLst>
    <p:notesMasterId r:id="rId32"/>
  </p:notesMasterIdLst>
  <p:handoutMasterIdLst>
    <p:handoutMasterId r:id="rId33"/>
  </p:handoutMasterIdLst>
  <p:sldIdLst>
    <p:sldId id="341" r:id="rId3"/>
    <p:sldId id="347" r:id="rId4"/>
    <p:sldId id="349" r:id="rId5"/>
    <p:sldId id="353" r:id="rId6"/>
    <p:sldId id="393" r:id="rId7"/>
    <p:sldId id="394" r:id="rId8"/>
    <p:sldId id="395" r:id="rId9"/>
    <p:sldId id="361" r:id="rId10"/>
    <p:sldId id="360" r:id="rId11"/>
    <p:sldId id="370" r:id="rId12"/>
    <p:sldId id="350" r:id="rId13"/>
    <p:sldId id="397" r:id="rId14"/>
    <p:sldId id="373" r:id="rId15"/>
    <p:sldId id="372" r:id="rId16"/>
    <p:sldId id="377" r:id="rId17"/>
    <p:sldId id="362" r:id="rId18"/>
    <p:sldId id="386" r:id="rId19"/>
    <p:sldId id="374" r:id="rId20"/>
    <p:sldId id="375" r:id="rId21"/>
    <p:sldId id="366" r:id="rId22"/>
    <p:sldId id="396" r:id="rId23"/>
    <p:sldId id="363" r:id="rId24"/>
    <p:sldId id="387" r:id="rId25"/>
    <p:sldId id="365" r:id="rId26"/>
    <p:sldId id="364" r:id="rId27"/>
    <p:sldId id="376" r:id="rId28"/>
    <p:sldId id="378" r:id="rId29"/>
    <p:sldId id="367" r:id="rId30"/>
    <p:sldId id="379" r:id="rId31"/>
  </p:sldIdLst>
  <p:sldSz cx="9906000" cy="6858000" type="A4"/>
  <p:notesSz cx="6807200" cy="9939338"/>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140" userDrawn="1">
          <p15:clr>
            <a:srgbClr val="A4A3A4"/>
          </p15:clr>
        </p15:guide>
        <p15:guide id="3" pos="6093" userDrawn="1">
          <p15:clr>
            <a:srgbClr val="A4A3A4"/>
          </p15:clr>
        </p15:guide>
        <p15:guide id="4" pos="117" userDrawn="1">
          <p15:clr>
            <a:srgbClr val="A4A3A4"/>
          </p15:clr>
        </p15:guide>
        <p15:guide id="5" orient="horz" pos="624" userDrawn="1">
          <p15:clr>
            <a:srgbClr val="A4A3A4"/>
          </p15:clr>
        </p15:guide>
        <p15:guide id="6" orient="horz" pos="40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3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3A3"/>
    <a:srgbClr val="CCE3EB"/>
    <a:srgbClr val="474747"/>
    <a:srgbClr val="0D8295"/>
    <a:srgbClr val="D0253D"/>
    <a:srgbClr val="0068B7"/>
    <a:srgbClr val="FEDA14"/>
    <a:srgbClr val="FFFCE7"/>
    <a:srgbClr val="FCFFE7"/>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46" autoAdjust="0"/>
    <p:restoredTop sz="94878" autoAdjust="0"/>
  </p:normalViewPr>
  <p:slideViewPr>
    <p:cSldViewPr snapToGrid="0" showGuides="1">
      <p:cViewPr varScale="1">
        <p:scale>
          <a:sx n="65" d="100"/>
          <a:sy n="65" d="100"/>
        </p:scale>
        <p:origin x="1248" y="44"/>
      </p:cViewPr>
      <p:guideLst>
        <p:guide orient="horz" pos="2328"/>
        <p:guide pos="3140"/>
        <p:guide pos="6093"/>
        <p:guide pos="117"/>
        <p:guide orient="horz" pos="624"/>
        <p:guide orient="horz" pos="4056"/>
      </p:guideLst>
    </p:cSldViewPr>
  </p:slideViewPr>
  <p:outlineViewPr>
    <p:cViewPr>
      <p:scale>
        <a:sx n="33" d="100"/>
        <a:sy n="33" d="100"/>
      </p:scale>
      <p:origin x="0" y="0"/>
    </p:cViewPr>
  </p:outlineViewPr>
  <p:notesTextViewPr>
    <p:cViewPr>
      <p:scale>
        <a:sx n="75" d="100"/>
        <a:sy n="75" d="100"/>
      </p:scale>
      <p:origin x="0" y="0"/>
    </p:cViewPr>
  </p:notesTextViewPr>
  <p:notesViewPr>
    <p:cSldViewPr snapToGrid="0">
      <p:cViewPr varScale="1">
        <p:scale>
          <a:sx n="87" d="100"/>
          <a:sy n="87" d="100"/>
        </p:scale>
        <p:origin x="309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ja-JP" altLang="en-US" sz="900" dirty="0"/>
              <a:t>府</a:t>
            </a:r>
            <a:r>
              <a:rPr lang="en-US" altLang="ja-JP" sz="900" dirty="0"/>
              <a:t>X</a:t>
            </a:r>
            <a:r>
              <a:rPr lang="en-US" altLang="ja-JP" sz="800" dirty="0"/>
              <a:t>(</a:t>
            </a:r>
            <a:r>
              <a:rPr lang="ja-JP" altLang="en-US" sz="800" dirty="0"/>
              <a:t>旧</a:t>
            </a:r>
            <a:r>
              <a:rPr lang="en-US" altLang="ja-JP" sz="800" dirty="0"/>
              <a:t>Twitter)</a:t>
            </a:r>
            <a:r>
              <a:rPr lang="ja-JP" altLang="en-US" sz="900" dirty="0"/>
              <a:t>フォロワー数</a:t>
            </a:r>
            <a:endParaRPr lang="ja-JP" sz="900" dirty="0"/>
          </a:p>
        </c:rich>
      </c:tx>
      <c:layout>
        <c:manualLayout>
          <c:xMode val="edge"/>
          <c:yMode val="edge"/>
          <c:x val="0.18501816551253242"/>
          <c:y val="9.140751754843028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ja-JP"/>
        </a:p>
      </c:txPr>
    </c:title>
    <c:autoTitleDeleted val="0"/>
    <c:plotArea>
      <c:layout>
        <c:manualLayout>
          <c:layoutTarget val="inner"/>
          <c:xMode val="edge"/>
          <c:yMode val="edge"/>
          <c:x val="0.18786082230500439"/>
          <c:y val="0.18658679535439252"/>
          <c:w val="0.59964250635418548"/>
          <c:h val="0.63863226622013114"/>
        </c:manualLayout>
      </c:layout>
      <c:barChart>
        <c:barDir val="col"/>
        <c:grouping val="clustered"/>
        <c:varyColors val="0"/>
        <c:ser>
          <c:idx val="0"/>
          <c:order val="0"/>
          <c:tx>
            <c:strRef>
              <c:f>Sheet1!$B$1</c:f>
              <c:strCache>
                <c:ptCount val="1"/>
                <c:pt idx="0">
                  <c:v>キャンペーン前</c:v>
                </c:pt>
              </c:strCache>
            </c:strRef>
          </c:tx>
          <c:spPr>
            <a:solidFill>
              <a:srgbClr val="FFCDCD"/>
            </a:solidFill>
            <a:ln>
              <a:noFill/>
            </a:ln>
            <a:effectLst/>
          </c:spPr>
          <c:invertIfNegative val="0"/>
          <c:dLbls>
            <c:delete val="1"/>
          </c:dLbls>
          <c:cat>
            <c:strRef>
              <c:f>Sheet1!$A$2</c:f>
              <c:strCache>
                <c:ptCount val="1"/>
                <c:pt idx="0">
                  <c:v>フォロワー数</c:v>
                </c:pt>
              </c:strCache>
            </c:strRef>
          </c:cat>
          <c:val>
            <c:numRef>
              <c:f>Sheet1!$B$2</c:f>
              <c:numCache>
                <c:formatCode>General</c:formatCode>
                <c:ptCount val="1"/>
                <c:pt idx="0">
                  <c:v>2444</c:v>
                </c:pt>
              </c:numCache>
            </c:numRef>
          </c:val>
          <c:extLst>
            <c:ext xmlns:c16="http://schemas.microsoft.com/office/drawing/2014/chart" uri="{C3380CC4-5D6E-409C-BE32-E72D297353CC}">
              <c16:uniqueId val="{00000000-0707-401F-A736-9CB9F24B42A6}"/>
            </c:ext>
          </c:extLst>
        </c:ser>
        <c:ser>
          <c:idx val="1"/>
          <c:order val="1"/>
          <c:tx>
            <c:strRef>
              <c:f>Sheet1!$C$1</c:f>
              <c:strCache>
                <c:ptCount val="1"/>
                <c:pt idx="0">
                  <c:v>キャンペーン後</c:v>
                </c:pt>
              </c:strCache>
            </c:strRef>
          </c:tx>
          <c:spPr>
            <a:solidFill>
              <a:schemeClr val="accent3"/>
            </a:solidFill>
            <a:ln>
              <a:noFill/>
            </a:ln>
            <a:effectLst/>
          </c:spPr>
          <c:invertIfNegative val="0"/>
          <c:dLbls>
            <c:delete val="1"/>
          </c:dLbls>
          <c:cat>
            <c:strRef>
              <c:f>Sheet1!$A$2</c:f>
              <c:strCache>
                <c:ptCount val="1"/>
                <c:pt idx="0">
                  <c:v>フォロワー数</c:v>
                </c:pt>
              </c:strCache>
            </c:strRef>
          </c:cat>
          <c:val>
            <c:numRef>
              <c:f>Sheet1!$C$2</c:f>
              <c:numCache>
                <c:formatCode>General</c:formatCode>
                <c:ptCount val="1"/>
                <c:pt idx="0">
                  <c:v>3895</c:v>
                </c:pt>
              </c:numCache>
            </c:numRef>
          </c:val>
          <c:extLst>
            <c:ext xmlns:c16="http://schemas.microsoft.com/office/drawing/2014/chart" uri="{C3380CC4-5D6E-409C-BE32-E72D297353CC}">
              <c16:uniqueId val="{00000001-0707-401F-A736-9CB9F24B42A6}"/>
            </c:ext>
          </c:extLst>
        </c:ser>
        <c:dLbls>
          <c:dLblPos val="outEnd"/>
          <c:showLegendKey val="0"/>
          <c:showVal val="1"/>
          <c:showCatName val="0"/>
          <c:showSerName val="0"/>
          <c:showPercent val="0"/>
          <c:showBubbleSize val="0"/>
        </c:dLbls>
        <c:gapWidth val="100"/>
        <c:overlap val="-24"/>
        <c:axId val="675278895"/>
        <c:axId val="675288463"/>
      </c:barChart>
      <c:catAx>
        <c:axId val="675278895"/>
        <c:scaling>
          <c:orientation val="minMax"/>
        </c:scaling>
        <c:delete val="1"/>
        <c:axPos val="b"/>
        <c:numFmt formatCode="General" sourceLinked="1"/>
        <c:majorTickMark val="none"/>
        <c:minorTickMark val="none"/>
        <c:tickLblPos val="nextTo"/>
        <c:crossAx val="675288463"/>
        <c:crosses val="autoZero"/>
        <c:auto val="1"/>
        <c:lblAlgn val="ctr"/>
        <c:lblOffset val="100"/>
        <c:noMultiLvlLbl val="0"/>
      </c:catAx>
      <c:valAx>
        <c:axId val="675288463"/>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ja-JP"/>
          </a:p>
        </c:txPr>
        <c:crossAx val="675278895"/>
        <c:crosses val="autoZero"/>
        <c:crossBetween val="between"/>
      </c:valAx>
      <c:spPr>
        <a:noFill/>
        <a:ln>
          <a:noFill/>
        </a:ln>
        <a:effectLst/>
      </c:spPr>
    </c:plotArea>
    <c:legend>
      <c:legendPos val="b"/>
      <c:layout>
        <c:manualLayout>
          <c:xMode val="edge"/>
          <c:yMode val="edge"/>
          <c:x val="0.10102862319858791"/>
          <c:y val="0.85005899783358441"/>
          <c:w val="0.86206225134190062"/>
          <c:h val="8.6276501627485833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eiryo UI" panose="020B0604030504040204" pitchFamily="50" charset="-128"/>
              <a:ea typeface="Meiryo UI" panose="020B0604030504040204" pitchFamily="50" charset="-128"/>
              <a:cs typeface="Microsoft Himalaya" panose="01010100010101010101" pitchFamily="2" charset="0"/>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46527B0-0B24-4087-B225-DB4F5C738F6E}"/>
              </a:ext>
            </a:extLst>
          </p:cNvPr>
          <p:cNvSpPr>
            <a:spLocks noGrp="1"/>
          </p:cNvSpPr>
          <p:nvPr>
            <p:ph type="hdr" sz="quarter"/>
          </p:nvPr>
        </p:nvSpPr>
        <p:spPr>
          <a:xfrm>
            <a:off x="0" y="2"/>
            <a:ext cx="2949787" cy="498693"/>
          </a:xfrm>
          <a:prstGeom prst="rect">
            <a:avLst/>
          </a:prstGeom>
        </p:spPr>
        <p:txBody>
          <a:bodyPr vert="horz" lIns="91425" tIns="45714" rIns="91425" bIns="45714"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F72798E0-F322-4236-8531-A1882BFE4007}"/>
              </a:ext>
            </a:extLst>
          </p:cNvPr>
          <p:cNvSpPr>
            <a:spLocks noGrp="1"/>
          </p:cNvSpPr>
          <p:nvPr>
            <p:ph type="dt" sz="quarter" idx="1"/>
          </p:nvPr>
        </p:nvSpPr>
        <p:spPr>
          <a:xfrm>
            <a:off x="3855840" y="2"/>
            <a:ext cx="2949787" cy="498693"/>
          </a:xfrm>
          <a:prstGeom prst="rect">
            <a:avLst/>
          </a:prstGeom>
        </p:spPr>
        <p:txBody>
          <a:bodyPr vert="horz" lIns="91425" tIns="45714" rIns="91425" bIns="45714" rtlCol="0"/>
          <a:lstStyle>
            <a:lvl1pPr algn="r">
              <a:defRPr sz="1200"/>
            </a:lvl1pPr>
          </a:lstStyle>
          <a:p>
            <a:pPr rtl="0"/>
            <a:fld id="{0DAD2E7F-6AFD-4708-AD9B-83FD676E8A1F}" type="datetime1">
              <a:rPr lang="ja-JP" altLang="en-US" smtClean="0">
                <a:latin typeface="Meiryo UI" panose="020B0604030504040204" pitchFamily="50" charset="-128"/>
                <a:ea typeface="Meiryo UI" panose="020B0604030504040204" pitchFamily="50" charset="-128"/>
              </a:rPr>
              <a:t>2024/6/21</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B4E5881F-2FD0-41BC-8E76-C691E59E146C}"/>
              </a:ext>
            </a:extLst>
          </p:cNvPr>
          <p:cNvSpPr>
            <a:spLocks noGrp="1"/>
          </p:cNvSpPr>
          <p:nvPr>
            <p:ph type="ftr" sz="quarter" idx="2"/>
          </p:nvPr>
        </p:nvSpPr>
        <p:spPr>
          <a:xfrm>
            <a:off x="0" y="9440647"/>
            <a:ext cx="2949787" cy="498692"/>
          </a:xfrm>
          <a:prstGeom prst="rect">
            <a:avLst/>
          </a:prstGeom>
        </p:spPr>
        <p:txBody>
          <a:bodyPr vert="horz" lIns="91425" tIns="45714" rIns="91425" bIns="45714"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62CA62C5-8A29-4592-9E3E-4C457F263C0A}"/>
              </a:ext>
            </a:extLst>
          </p:cNvPr>
          <p:cNvSpPr>
            <a:spLocks noGrp="1"/>
          </p:cNvSpPr>
          <p:nvPr>
            <p:ph type="sldNum" sz="quarter" idx="3"/>
          </p:nvPr>
        </p:nvSpPr>
        <p:spPr>
          <a:xfrm>
            <a:off x="3855840" y="9440647"/>
            <a:ext cx="2949787" cy="498692"/>
          </a:xfrm>
          <a:prstGeom prst="rect">
            <a:avLst/>
          </a:prstGeom>
        </p:spPr>
        <p:txBody>
          <a:bodyPr vert="horz" lIns="91425" tIns="45714" rIns="91425" bIns="45714" rtlCol="0" anchor="b"/>
          <a:lstStyle>
            <a:lvl1pPr algn="r">
              <a:defRPr sz="1200"/>
            </a:lvl1pPr>
          </a:lstStyle>
          <a:p>
            <a:pPr rtl="0"/>
            <a:fld id="{B4E85F6F-0FAD-4AD4-850C-7E4CD14D7D70}" type="slidenum">
              <a:rPr lang="en-US" altLang="ja-JP" smtClean="0">
                <a:latin typeface="Meiryo UI" panose="020B0604030504040204" pitchFamily="50" charset="-128"/>
                <a:ea typeface="Meiryo UI" panose="020B0604030504040204" pitchFamily="50" charset="-128"/>
              </a:rPr>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83274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9787" cy="498693"/>
          </a:xfrm>
          <a:prstGeom prst="rect">
            <a:avLst/>
          </a:prstGeom>
        </p:spPr>
        <p:txBody>
          <a:bodyPr vert="horz" lIns="91425" tIns="45714" rIns="91425" bIns="45714" rtlCol="0"/>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55840" y="2"/>
            <a:ext cx="2949787" cy="498693"/>
          </a:xfrm>
          <a:prstGeom prst="rect">
            <a:avLst/>
          </a:prstGeom>
        </p:spPr>
        <p:txBody>
          <a:bodyPr vert="horz" lIns="91425" tIns="45714" rIns="91425" bIns="45714" rtlCol="0"/>
          <a:lstStyle>
            <a:lvl1pPr algn="r">
              <a:defRPr sz="1200">
                <a:latin typeface="Meiryo UI" panose="020B0604030504040204" pitchFamily="50" charset="-128"/>
                <a:ea typeface="Meiryo UI" panose="020B0604030504040204" pitchFamily="50" charset="-128"/>
              </a:defRPr>
            </a:lvl1pPr>
          </a:lstStyle>
          <a:p>
            <a:fld id="{D08D625A-A493-40A7-837C-B4F8C1FA19DE}" type="datetime1">
              <a:rPr lang="ja-JP" altLang="en-US" smtClean="0"/>
              <a:pPr/>
              <a:t>2024/6/21</a:t>
            </a:fld>
            <a:endParaRPr lang="ja-JP" altLang="en-US" dirty="0"/>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5" tIns="45714" rIns="91425" bIns="45714" rtlCol="0" anchor="ctr"/>
          <a:lstStyle/>
          <a:p>
            <a:pPr rtl="0"/>
            <a:endParaRPr lang="ja-JP" altLang="en-US" noProof="0" dirty="0"/>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25" tIns="45714" rIns="91425" bIns="45714"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25" tIns="45714" rIns="91425" bIns="45714" rtlCol="0" anchor="b"/>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5840" y="9440647"/>
            <a:ext cx="2949787" cy="498692"/>
          </a:xfrm>
          <a:prstGeom prst="rect">
            <a:avLst/>
          </a:prstGeom>
        </p:spPr>
        <p:txBody>
          <a:bodyPr vert="horz" lIns="91425" tIns="45714" rIns="91425" bIns="45714" rtlCol="0" anchor="b"/>
          <a:lstStyle>
            <a:lvl1pPr algn="r">
              <a:defRPr sz="1200">
                <a:latin typeface="Meiryo UI" panose="020B0604030504040204" pitchFamily="50" charset="-128"/>
                <a:ea typeface="Meiryo UI" panose="020B0604030504040204" pitchFamily="50" charset="-128"/>
              </a:defRPr>
            </a:lvl1pPr>
          </a:lstStyle>
          <a:p>
            <a:fld id="{BE60DC36-8EFA-4378-9855-E019C55AC472}" type="slidenum">
              <a:rPr lang="en-US" altLang="ja-JP" smtClean="0"/>
              <a:pPr/>
              <a:t>‹#›</a:t>
            </a:fld>
            <a:endParaRPr lang="ja-JP" altLang="en-US" dirty="0"/>
          </a:p>
        </p:txBody>
      </p:sp>
    </p:spTree>
    <p:extLst>
      <p:ext uri="{BB962C8B-B14F-4D97-AF65-F5344CB8AC3E}">
        <p14:creationId xmlns:p14="http://schemas.microsoft.com/office/powerpoint/2010/main" val="187705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37996C2-5E03-4E2D-8F4B-E9F77C0C4B8E}" type="slidenum">
              <a:rPr kumimoji="1" lang="ja-JP" altLang="en-US" smtClean="0"/>
              <a:t>3</a:t>
            </a:fld>
            <a:endParaRPr kumimoji="1" lang="ja-JP" altLang="en-US" dirty="0"/>
          </a:p>
        </p:txBody>
      </p:sp>
    </p:spTree>
    <p:extLst>
      <p:ext uri="{BB962C8B-B14F-4D97-AF65-F5344CB8AC3E}">
        <p14:creationId xmlns:p14="http://schemas.microsoft.com/office/powerpoint/2010/main" val="635874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14</a:t>
            </a:fld>
            <a:endParaRPr lang="ja-JP" altLang="en-US" dirty="0"/>
          </a:p>
        </p:txBody>
      </p:sp>
    </p:spTree>
    <p:extLst>
      <p:ext uri="{BB962C8B-B14F-4D97-AF65-F5344CB8AC3E}">
        <p14:creationId xmlns:p14="http://schemas.microsoft.com/office/powerpoint/2010/main" val="3283888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15</a:t>
            </a:fld>
            <a:endParaRPr lang="ja-JP" altLang="en-US" dirty="0"/>
          </a:p>
        </p:txBody>
      </p:sp>
    </p:spTree>
    <p:extLst>
      <p:ext uri="{BB962C8B-B14F-4D97-AF65-F5344CB8AC3E}">
        <p14:creationId xmlns:p14="http://schemas.microsoft.com/office/powerpoint/2010/main" val="4057475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16</a:t>
            </a:fld>
            <a:endParaRPr lang="ja-JP" altLang="en-US" dirty="0"/>
          </a:p>
        </p:txBody>
      </p:sp>
    </p:spTree>
    <p:extLst>
      <p:ext uri="{BB962C8B-B14F-4D97-AF65-F5344CB8AC3E}">
        <p14:creationId xmlns:p14="http://schemas.microsoft.com/office/powerpoint/2010/main" val="1580952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60CF2-AC94-7B4F-EE0A-E48EF8BE70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3989D3-643A-449B-39E6-3D208886091F}"/>
              </a:ext>
            </a:extLst>
          </p:cNvPr>
          <p:cNvSpPr>
            <a:spLocks noGrp="1" noRot="1" noChangeAspect="1"/>
          </p:cNvSpPr>
          <p:nvPr>
            <p:ph type="sldImg"/>
          </p:nvPr>
        </p:nvSpPr>
        <p:spPr>
          <a:xfrm>
            <a:off x="981075" y="1243013"/>
            <a:ext cx="4845050" cy="3354387"/>
          </a:xfrm>
        </p:spPr>
      </p:sp>
      <p:sp>
        <p:nvSpPr>
          <p:cNvPr id="3" name="ノート プレースホルダー 2">
            <a:extLst>
              <a:ext uri="{FF2B5EF4-FFF2-40B4-BE49-F238E27FC236}">
                <a16:creationId xmlns:a16="http://schemas.microsoft.com/office/drawing/2014/main" id="{06170181-A331-F9C4-5F1A-F7EA3B134CEB}"/>
              </a:ext>
            </a:extLst>
          </p:cNvPr>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D018D09-009D-0A3B-6E9A-D764E54214B5}"/>
              </a:ext>
            </a:extLst>
          </p:cNvPr>
          <p:cNvSpPr>
            <a:spLocks noGrp="1"/>
          </p:cNvSpPr>
          <p:nvPr>
            <p:ph type="sldNum" sz="quarter" idx="5"/>
          </p:nvPr>
        </p:nvSpPr>
        <p:spPr/>
        <p:txBody>
          <a:bodyPr rtlCol="0"/>
          <a:lstStyle/>
          <a:p>
            <a:pPr rtl="0"/>
            <a:fld id="{BE60DC36-8EFA-4378-9855-E019C55AC472}" type="slidenum">
              <a:rPr lang="en-US" altLang="ja-JP" smtClean="0"/>
              <a:t>17</a:t>
            </a:fld>
            <a:endParaRPr lang="ja-JP" altLang="en-US" dirty="0"/>
          </a:p>
        </p:txBody>
      </p:sp>
    </p:spTree>
    <p:extLst>
      <p:ext uri="{BB962C8B-B14F-4D97-AF65-F5344CB8AC3E}">
        <p14:creationId xmlns:p14="http://schemas.microsoft.com/office/powerpoint/2010/main" val="3988111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22276-F36A-E9EC-E80F-DA5ACAB1AA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718A79-3BEE-BC0E-A640-6395315AD574}"/>
              </a:ext>
            </a:extLst>
          </p:cNvPr>
          <p:cNvSpPr>
            <a:spLocks noGrp="1" noRot="1" noChangeAspect="1"/>
          </p:cNvSpPr>
          <p:nvPr>
            <p:ph type="sldImg"/>
          </p:nvPr>
        </p:nvSpPr>
        <p:spPr>
          <a:xfrm>
            <a:off x="981075" y="1243013"/>
            <a:ext cx="4845050" cy="3354387"/>
          </a:xfrm>
        </p:spPr>
      </p:sp>
      <p:sp>
        <p:nvSpPr>
          <p:cNvPr id="3" name="ノート プレースホルダー 2">
            <a:extLst>
              <a:ext uri="{FF2B5EF4-FFF2-40B4-BE49-F238E27FC236}">
                <a16:creationId xmlns:a16="http://schemas.microsoft.com/office/drawing/2014/main" id="{60767D7F-8ACE-209D-5933-C576EC5FA719}"/>
              </a:ext>
            </a:extLst>
          </p:cNvPr>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288B7C1C-6D76-D63C-C3D9-C197C1B30EE9}"/>
              </a:ext>
            </a:extLst>
          </p:cNvPr>
          <p:cNvSpPr>
            <a:spLocks noGrp="1"/>
          </p:cNvSpPr>
          <p:nvPr>
            <p:ph type="sldNum" sz="quarter" idx="5"/>
          </p:nvPr>
        </p:nvSpPr>
        <p:spPr/>
        <p:txBody>
          <a:bodyPr rtlCol="0"/>
          <a:lstStyle/>
          <a:p>
            <a:pPr rtl="0"/>
            <a:fld id="{BE60DC36-8EFA-4378-9855-E019C55AC472}" type="slidenum">
              <a:rPr lang="en-US" altLang="ja-JP" smtClean="0"/>
              <a:t>18</a:t>
            </a:fld>
            <a:endParaRPr lang="ja-JP" altLang="en-US" dirty="0"/>
          </a:p>
        </p:txBody>
      </p:sp>
    </p:spTree>
    <p:extLst>
      <p:ext uri="{BB962C8B-B14F-4D97-AF65-F5344CB8AC3E}">
        <p14:creationId xmlns:p14="http://schemas.microsoft.com/office/powerpoint/2010/main" val="168163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19</a:t>
            </a:fld>
            <a:endParaRPr lang="ja-JP" altLang="en-US" dirty="0"/>
          </a:p>
        </p:txBody>
      </p:sp>
    </p:spTree>
    <p:extLst>
      <p:ext uri="{BB962C8B-B14F-4D97-AF65-F5344CB8AC3E}">
        <p14:creationId xmlns:p14="http://schemas.microsoft.com/office/powerpoint/2010/main" val="2101846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20</a:t>
            </a:fld>
            <a:endParaRPr lang="ja-JP" altLang="en-US" dirty="0"/>
          </a:p>
        </p:txBody>
      </p:sp>
    </p:spTree>
    <p:extLst>
      <p:ext uri="{BB962C8B-B14F-4D97-AF65-F5344CB8AC3E}">
        <p14:creationId xmlns:p14="http://schemas.microsoft.com/office/powerpoint/2010/main" val="2884060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21</a:t>
            </a:fld>
            <a:endParaRPr lang="ja-JP" altLang="en-US" dirty="0"/>
          </a:p>
        </p:txBody>
      </p:sp>
    </p:spTree>
    <p:extLst>
      <p:ext uri="{BB962C8B-B14F-4D97-AF65-F5344CB8AC3E}">
        <p14:creationId xmlns:p14="http://schemas.microsoft.com/office/powerpoint/2010/main" val="3960759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22</a:t>
            </a:fld>
            <a:endParaRPr lang="ja-JP" altLang="en-US" dirty="0"/>
          </a:p>
        </p:txBody>
      </p:sp>
    </p:spTree>
    <p:extLst>
      <p:ext uri="{BB962C8B-B14F-4D97-AF65-F5344CB8AC3E}">
        <p14:creationId xmlns:p14="http://schemas.microsoft.com/office/powerpoint/2010/main" val="2913130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23</a:t>
            </a:fld>
            <a:endParaRPr lang="ja-JP" altLang="en-US" dirty="0"/>
          </a:p>
        </p:txBody>
      </p:sp>
    </p:spTree>
    <p:extLst>
      <p:ext uri="{BB962C8B-B14F-4D97-AF65-F5344CB8AC3E}">
        <p14:creationId xmlns:p14="http://schemas.microsoft.com/office/powerpoint/2010/main" val="211810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4</a:t>
            </a:fld>
            <a:endParaRPr lang="ja-JP" altLang="en-US" dirty="0"/>
          </a:p>
        </p:txBody>
      </p:sp>
    </p:spTree>
    <p:extLst>
      <p:ext uri="{BB962C8B-B14F-4D97-AF65-F5344CB8AC3E}">
        <p14:creationId xmlns:p14="http://schemas.microsoft.com/office/powerpoint/2010/main" val="748687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24</a:t>
            </a:fld>
            <a:endParaRPr lang="ja-JP" altLang="en-US" dirty="0"/>
          </a:p>
        </p:txBody>
      </p:sp>
    </p:spTree>
    <p:extLst>
      <p:ext uri="{BB962C8B-B14F-4D97-AF65-F5344CB8AC3E}">
        <p14:creationId xmlns:p14="http://schemas.microsoft.com/office/powerpoint/2010/main" val="2716753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25</a:t>
            </a:fld>
            <a:endParaRPr lang="ja-JP" altLang="en-US" dirty="0"/>
          </a:p>
        </p:txBody>
      </p:sp>
    </p:spTree>
    <p:extLst>
      <p:ext uri="{BB962C8B-B14F-4D97-AF65-F5344CB8AC3E}">
        <p14:creationId xmlns:p14="http://schemas.microsoft.com/office/powerpoint/2010/main" val="2950822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26</a:t>
            </a:fld>
            <a:endParaRPr lang="ja-JP" altLang="en-US" dirty="0"/>
          </a:p>
        </p:txBody>
      </p:sp>
    </p:spTree>
    <p:extLst>
      <p:ext uri="{BB962C8B-B14F-4D97-AF65-F5344CB8AC3E}">
        <p14:creationId xmlns:p14="http://schemas.microsoft.com/office/powerpoint/2010/main" val="1561530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27</a:t>
            </a:fld>
            <a:endParaRPr lang="ja-JP" altLang="en-US" dirty="0"/>
          </a:p>
        </p:txBody>
      </p:sp>
    </p:spTree>
    <p:extLst>
      <p:ext uri="{BB962C8B-B14F-4D97-AF65-F5344CB8AC3E}">
        <p14:creationId xmlns:p14="http://schemas.microsoft.com/office/powerpoint/2010/main" val="2650537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28</a:t>
            </a:fld>
            <a:endParaRPr lang="ja-JP" altLang="en-US" dirty="0"/>
          </a:p>
        </p:txBody>
      </p:sp>
    </p:spTree>
    <p:extLst>
      <p:ext uri="{BB962C8B-B14F-4D97-AF65-F5344CB8AC3E}">
        <p14:creationId xmlns:p14="http://schemas.microsoft.com/office/powerpoint/2010/main" val="1543674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5</a:t>
            </a:fld>
            <a:endParaRPr lang="ja-JP" altLang="en-US" dirty="0"/>
          </a:p>
        </p:txBody>
      </p:sp>
    </p:spTree>
    <p:extLst>
      <p:ext uri="{BB962C8B-B14F-4D97-AF65-F5344CB8AC3E}">
        <p14:creationId xmlns:p14="http://schemas.microsoft.com/office/powerpoint/2010/main" val="268062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7</a:t>
            </a:fld>
            <a:endParaRPr lang="ja-JP" altLang="en-US" dirty="0"/>
          </a:p>
        </p:txBody>
      </p:sp>
    </p:spTree>
    <p:extLst>
      <p:ext uri="{BB962C8B-B14F-4D97-AF65-F5344CB8AC3E}">
        <p14:creationId xmlns:p14="http://schemas.microsoft.com/office/powerpoint/2010/main" val="245450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8</a:t>
            </a:fld>
            <a:endParaRPr lang="ja-JP" altLang="en-US" dirty="0"/>
          </a:p>
        </p:txBody>
      </p:sp>
    </p:spTree>
    <p:extLst>
      <p:ext uri="{BB962C8B-B14F-4D97-AF65-F5344CB8AC3E}">
        <p14:creationId xmlns:p14="http://schemas.microsoft.com/office/powerpoint/2010/main" val="193668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9</a:t>
            </a:fld>
            <a:endParaRPr lang="ja-JP" altLang="en-US" dirty="0"/>
          </a:p>
        </p:txBody>
      </p:sp>
    </p:spTree>
    <p:extLst>
      <p:ext uri="{BB962C8B-B14F-4D97-AF65-F5344CB8AC3E}">
        <p14:creationId xmlns:p14="http://schemas.microsoft.com/office/powerpoint/2010/main" val="102107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11</a:t>
            </a:fld>
            <a:endParaRPr lang="ja-JP" altLang="en-US" dirty="0"/>
          </a:p>
        </p:txBody>
      </p:sp>
    </p:spTree>
    <p:extLst>
      <p:ext uri="{BB962C8B-B14F-4D97-AF65-F5344CB8AC3E}">
        <p14:creationId xmlns:p14="http://schemas.microsoft.com/office/powerpoint/2010/main" val="634488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DA89-5D0C-B542-462F-9342A1D4E4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F1E7A-B14C-18C6-5FED-4C4E110030EF}"/>
              </a:ext>
            </a:extLst>
          </p:cNvPr>
          <p:cNvSpPr>
            <a:spLocks noGrp="1" noRot="1" noChangeAspect="1"/>
          </p:cNvSpPr>
          <p:nvPr>
            <p:ph type="sldImg"/>
          </p:nvPr>
        </p:nvSpPr>
        <p:spPr>
          <a:xfrm>
            <a:off x="981075" y="1243013"/>
            <a:ext cx="4845050" cy="3354387"/>
          </a:xfrm>
        </p:spPr>
      </p:sp>
      <p:sp>
        <p:nvSpPr>
          <p:cNvPr id="3" name="ノート プレースホルダー 2">
            <a:extLst>
              <a:ext uri="{FF2B5EF4-FFF2-40B4-BE49-F238E27FC236}">
                <a16:creationId xmlns:a16="http://schemas.microsoft.com/office/drawing/2014/main" id="{7C75DC41-2801-47D8-05F9-AB0B9118097B}"/>
              </a:ext>
            </a:extLst>
          </p:cNvPr>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526B4A45-6BDA-9206-D12D-BBE19977265B}"/>
              </a:ext>
            </a:extLst>
          </p:cNvPr>
          <p:cNvSpPr>
            <a:spLocks noGrp="1"/>
          </p:cNvSpPr>
          <p:nvPr>
            <p:ph type="sldNum" sz="quarter" idx="5"/>
          </p:nvPr>
        </p:nvSpPr>
        <p:spPr/>
        <p:txBody>
          <a:bodyPr rtlCol="0"/>
          <a:lstStyle/>
          <a:p>
            <a:pPr rtl="0"/>
            <a:fld id="{BE60DC36-8EFA-4378-9855-E019C55AC472}" type="slidenum">
              <a:rPr lang="en-US" altLang="ja-JP" smtClean="0"/>
              <a:t>12</a:t>
            </a:fld>
            <a:endParaRPr lang="ja-JP" altLang="en-US" dirty="0"/>
          </a:p>
        </p:txBody>
      </p:sp>
    </p:spTree>
    <p:extLst>
      <p:ext uri="{BB962C8B-B14F-4D97-AF65-F5344CB8AC3E}">
        <p14:creationId xmlns:p14="http://schemas.microsoft.com/office/powerpoint/2010/main" val="2024766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13</a:t>
            </a:fld>
            <a:endParaRPr lang="ja-JP" altLang="en-US" dirty="0"/>
          </a:p>
        </p:txBody>
      </p:sp>
    </p:spTree>
    <p:extLst>
      <p:ext uri="{BB962C8B-B14F-4D97-AF65-F5344CB8AC3E}">
        <p14:creationId xmlns:p14="http://schemas.microsoft.com/office/powerpoint/2010/main" val="290056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0F864C-44C4-4000-952D-01F31BFB3FD3}"/>
              </a:ext>
            </a:extLst>
          </p:cNvPr>
          <p:cNvSpPr>
            <a:spLocks noGrp="1"/>
          </p:cNvSpPr>
          <p:nvPr>
            <p:ph type="ctrTitle"/>
          </p:nvPr>
        </p:nvSpPr>
        <p:spPr>
          <a:xfrm>
            <a:off x="1238250" y="1122363"/>
            <a:ext cx="7429500" cy="2387600"/>
          </a:xfrm>
        </p:spPr>
        <p:txBody>
          <a:bodyPr rtlCol="0" anchor="b"/>
          <a:lstStyle>
            <a:lvl1pPr algn="ctr">
              <a:defRPr sz="4500" i="0"/>
            </a:lvl1pPr>
          </a:lstStyle>
          <a:p>
            <a:pPr rtl="0"/>
            <a:r>
              <a:rPr lang="ja-JP" altLang="en-US" noProof="0"/>
              <a:t>マスター タイトルの書式設定</a:t>
            </a:r>
            <a:endParaRPr lang="ja-JP" altLang="en-US" noProof="0" dirty="0"/>
          </a:p>
        </p:txBody>
      </p:sp>
      <p:sp>
        <p:nvSpPr>
          <p:cNvPr id="3" name="サブタイトル 2">
            <a:extLst>
              <a:ext uri="{FF2B5EF4-FFF2-40B4-BE49-F238E27FC236}">
                <a16:creationId xmlns:a16="http://schemas.microsoft.com/office/drawing/2014/main" id="{21392E06-C914-467E-9D4F-BD763EDA2DD5}"/>
              </a:ext>
            </a:extLst>
          </p:cNvPr>
          <p:cNvSpPr>
            <a:spLocks noGrp="1"/>
          </p:cNvSpPr>
          <p:nvPr>
            <p:ph type="subTitle" idx="1"/>
          </p:nvPr>
        </p:nvSpPr>
        <p:spPr>
          <a:xfrm>
            <a:off x="1238250" y="3602038"/>
            <a:ext cx="7429500" cy="1655762"/>
          </a:xfrm>
        </p:spPr>
        <p:txBody>
          <a:bodyPr rtlCol="0"/>
          <a:lstStyle>
            <a:lvl1pPr marL="0" indent="0" algn="ctr">
              <a:buNone/>
              <a:defRPr sz="1800" i="0"/>
            </a:lvl1pPr>
            <a:lvl2pPr marL="342882" indent="0" algn="ctr">
              <a:buNone/>
              <a:defRPr sz="1500"/>
            </a:lvl2pPr>
            <a:lvl3pPr marL="685762" indent="0" algn="ctr">
              <a:buNone/>
              <a:defRPr sz="1350"/>
            </a:lvl3pPr>
            <a:lvl4pPr marL="1028643" indent="0" algn="ctr">
              <a:buNone/>
              <a:defRPr sz="1200"/>
            </a:lvl4pPr>
            <a:lvl5pPr marL="1371524" indent="0" algn="ctr">
              <a:buNone/>
              <a:defRPr sz="1200"/>
            </a:lvl5pPr>
            <a:lvl6pPr marL="1714405" indent="0" algn="ctr">
              <a:buNone/>
              <a:defRPr sz="1200"/>
            </a:lvl6pPr>
            <a:lvl7pPr marL="2057285" indent="0" algn="ctr">
              <a:buNone/>
              <a:defRPr sz="1200"/>
            </a:lvl7pPr>
            <a:lvl8pPr marL="2400166" indent="0" algn="ctr">
              <a:buNone/>
              <a:defRPr sz="1200"/>
            </a:lvl8pPr>
            <a:lvl9pPr marL="2743048" indent="0" algn="ctr">
              <a:buNone/>
              <a:defRPr sz="1200"/>
            </a:lvl9pPr>
          </a:lstStyle>
          <a:p>
            <a:pPr rtl="0"/>
            <a:r>
              <a:rPr lang="ja-JP" altLang="en-US" noProof="0"/>
              <a:t>マスター サブタイトルの書式設定</a:t>
            </a:r>
            <a:endParaRPr lang="ja-JP" altLang="en-US" noProof="0" dirty="0"/>
          </a:p>
        </p:txBody>
      </p:sp>
      <p:sp>
        <p:nvSpPr>
          <p:cNvPr id="4" name="日付プレースホルダー 3">
            <a:extLst>
              <a:ext uri="{FF2B5EF4-FFF2-40B4-BE49-F238E27FC236}">
                <a16:creationId xmlns:a16="http://schemas.microsoft.com/office/drawing/2014/main" id="{1FBEFBAF-82E9-49AD-B2CF-7D154E024431}"/>
              </a:ext>
            </a:extLst>
          </p:cNvPr>
          <p:cNvSpPr>
            <a:spLocks noGrp="1"/>
          </p:cNvSpPr>
          <p:nvPr>
            <p:ph type="dt" sz="half" idx="10"/>
          </p:nvPr>
        </p:nvSpPr>
        <p:spPr/>
        <p:txBody>
          <a:bodyPr rtlCol="0"/>
          <a:lstStyle>
            <a:lvl1pPr>
              <a:defRPr i="0"/>
            </a:lvl1pPr>
          </a:lstStyle>
          <a:p>
            <a:fld id="{B4088F9C-7BA6-47E2-99E2-84DEE266A3C2}" type="datetime1">
              <a:rPr lang="ja-JP" altLang="en-US" smtClean="0"/>
              <a:t>2024/6/21</a:t>
            </a:fld>
            <a:endParaRPr lang="ja-JP" altLang="en-US" dirty="0"/>
          </a:p>
        </p:txBody>
      </p:sp>
      <p:sp>
        <p:nvSpPr>
          <p:cNvPr id="5" name="フッター プレースホルダー 4">
            <a:extLst>
              <a:ext uri="{FF2B5EF4-FFF2-40B4-BE49-F238E27FC236}">
                <a16:creationId xmlns:a16="http://schemas.microsoft.com/office/drawing/2014/main" id="{5AD8006A-94B1-44F7-972D-56767EDE3CC3}"/>
              </a:ext>
            </a:extLst>
          </p:cNvPr>
          <p:cNvSpPr>
            <a:spLocks noGrp="1"/>
          </p:cNvSpPr>
          <p:nvPr>
            <p:ph type="ftr" sz="quarter" idx="11"/>
          </p:nvPr>
        </p:nvSpPr>
        <p:spPr/>
        <p:txBody>
          <a:bodyPr rtlCol="0"/>
          <a:lstStyle>
            <a:lvl1pPr>
              <a:defRPr i="0"/>
            </a:lvl1pPr>
          </a:lstStyle>
          <a:p>
            <a:endParaRPr lang="ja-JP" altLang="en-US" dirty="0"/>
          </a:p>
        </p:txBody>
      </p:sp>
      <p:sp>
        <p:nvSpPr>
          <p:cNvPr id="6" name="スライド番号プレースホルダー 5">
            <a:extLst>
              <a:ext uri="{FF2B5EF4-FFF2-40B4-BE49-F238E27FC236}">
                <a16:creationId xmlns:a16="http://schemas.microsoft.com/office/drawing/2014/main" id="{F5E7BFAB-D84B-45E1-A0BD-2516AC14F8AC}"/>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48564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F7B869-BFB2-4C20-8AB1-46704BB3D177}"/>
              </a:ext>
            </a:extLst>
          </p:cNvPr>
          <p:cNvSpPr>
            <a:spLocks noGrp="1"/>
          </p:cNvSpPr>
          <p:nvPr>
            <p:ph type="title"/>
          </p:nvPr>
        </p:nvSpPr>
        <p:spPr/>
        <p:txBody>
          <a:bodyPr rtlCol="0"/>
          <a:lstStyle>
            <a:lvl1pPr>
              <a:defRPr i="0"/>
            </a:lvl1pPr>
          </a:lstStyle>
          <a:p>
            <a:pPr rtl="0"/>
            <a:r>
              <a:rPr lang="ja-JP" altLang="en-US" noProof="0"/>
              <a:t>マスター タイトルの書式設定</a:t>
            </a:r>
            <a:endParaRPr lang="ja-JP" altLang="en-US" noProof="0" dirty="0"/>
          </a:p>
        </p:txBody>
      </p:sp>
      <p:sp>
        <p:nvSpPr>
          <p:cNvPr id="3" name="縦書きテキスト プレースホルダー 2">
            <a:extLst>
              <a:ext uri="{FF2B5EF4-FFF2-40B4-BE49-F238E27FC236}">
                <a16:creationId xmlns:a16="http://schemas.microsoft.com/office/drawing/2014/main" id="{19F007DB-4F12-4428-9C48-5120DF07046D}"/>
              </a:ext>
            </a:extLst>
          </p:cNvPr>
          <p:cNvSpPr>
            <a:spLocks noGrp="1"/>
          </p:cNvSpPr>
          <p:nvPr>
            <p:ph type="body" orient="vert" idx="1"/>
          </p:nvPr>
        </p:nvSpPr>
        <p:spPr/>
        <p:txBody>
          <a:bodyPr vert="eaVert"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a:extLst>
              <a:ext uri="{FF2B5EF4-FFF2-40B4-BE49-F238E27FC236}">
                <a16:creationId xmlns:a16="http://schemas.microsoft.com/office/drawing/2014/main" id="{16FFA8DA-0E31-4CA6-BBFC-2467AAD1D30B}"/>
              </a:ext>
            </a:extLst>
          </p:cNvPr>
          <p:cNvSpPr>
            <a:spLocks noGrp="1"/>
          </p:cNvSpPr>
          <p:nvPr>
            <p:ph type="dt" sz="half" idx="10"/>
          </p:nvPr>
        </p:nvSpPr>
        <p:spPr/>
        <p:txBody>
          <a:bodyPr rtlCol="0"/>
          <a:lstStyle>
            <a:lvl1pPr>
              <a:defRPr i="0"/>
            </a:lvl1pPr>
          </a:lstStyle>
          <a:p>
            <a:fld id="{F9B49548-6A45-4914-8B7F-F0DC2DF4983C}" type="datetime1">
              <a:rPr lang="ja-JP" altLang="en-US" smtClean="0"/>
              <a:t>2024/6/21</a:t>
            </a:fld>
            <a:endParaRPr lang="ja-JP" altLang="en-US" dirty="0"/>
          </a:p>
        </p:txBody>
      </p:sp>
      <p:sp>
        <p:nvSpPr>
          <p:cNvPr id="5" name="フッター プレースホルダー 4">
            <a:extLst>
              <a:ext uri="{FF2B5EF4-FFF2-40B4-BE49-F238E27FC236}">
                <a16:creationId xmlns:a16="http://schemas.microsoft.com/office/drawing/2014/main" id="{064974BD-9845-459A-9AAA-12731E2507C4}"/>
              </a:ext>
            </a:extLst>
          </p:cNvPr>
          <p:cNvSpPr>
            <a:spLocks noGrp="1"/>
          </p:cNvSpPr>
          <p:nvPr>
            <p:ph type="ftr" sz="quarter" idx="11"/>
          </p:nvPr>
        </p:nvSpPr>
        <p:spPr/>
        <p:txBody>
          <a:bodyPr rtlCol="0"/>
          <a:lstStyle>
            <a:lvl1pPr>
              <a:defRPr i="0"/>
            </a:lvl1pPr>
          </a:lstStyle>
          <a:p>
            <a:endParaRPr lang="ja-JP" altLang="en-US" dirty="0"/>
          </a:p>
        </p:txBody>
      </p:sp>
      <p:sp>
        <p:nvSpPr>
          <p:cNvPr id="6" name="スライド番号プレースホルダー 5">
            <a:extLst>
              <a:ext uri="{FF2B5EF4-FFF2-40B4-BE49-F238E27FC236}">
                <a16:creationId xmlns:a16="http://schemas.microsoft.com/office/drawing/2014/main" id="{C2A71B0A-FDFB-4B2C-A9EC-2334C590013E}"/>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393140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60B5D73-1652-4A8E-B5A3-101523D7290A}"/>
              </a:ext>
            </a:extLst>
          </p:cNvPr>
          <p:cNvSpPr>
            <a:spLocks noGrp="1"/>
          </p:cNvSpPr>
          <p:nvPr>
            <p:ph type="title" orient="vert"/>
          </p:nvPr>
        </p:nvSpPr>
        <p:spPr>
          <a:xfrm>
            <a:off x="7088984" y="365125"/>
            <a:ext cx="2135981" cy="5811838"/>
          </a:xfrm>
        </p:spPr>
        <p:txBody>
          <a:bodyPr vert="eaVert" rtlCol="0"/>
          <a:lstStyle>
            <a:lvl1pPr>
              <a:defRPr b="0" i="0"/>
            </a:lvl1pPr>
          </a:lstStyle>
          <a:p>
            <a:pPr rtl="0"/>
            <a:r>
              <a:rPr lang="ja-JP" altLang="en-US" noProof="0"/>
              <a:t>マスター タイトルの書式設定</a:t>
            </a:r>
            <a:endParaRPr lang="ja-JP" altLang="en-US" noProof="0" dirty="0"/>
          </a:p>
        </p:txBody>
      </p:sp>
      <p:sp>
        <p:nvSpPr>
          <p:cNvPr id="3" name="縦書きテキスト プレースホルダー 2">
            <a:extLst>
              <a:ext uri="{FF2B5EF4-FFF2-40B4-BE49-F238E27FC236}">
                <a16:creationId xmlns:a16="http://schemas.microsoft.com/office/drawing/2014/main" id="{A9B7FB99-7425-444D-B602-01B672BCE8C6}"/>
              </a:ext>
            </a:extLst>
          </p:cNvPr>
          <p:cNvSpPr>
            <a:spLocks noGrp="1"/>
          </p:cNvSpPr>
          <p:nvPr>
            <p:ph type="body" orient="vert" idx="1"/>
          </p:nvPr>
        </p:nvSpPr>
        <p:spPr>
          <a:xfrm>
            <a:off x="681041" y="365125"/>
            <a:ext cx="6284119" cy="5811838"/>
          </a:xfrm>
        </p:spPr>
        <p:txBody>
          <a:bodyPr vert="eaVert" rtlCol="0"/>
          <a:lstStyle>
            <a:lvl1pPr>
              <a:defRPr b="0" i="0"/>
            </a:lvl1pPr>
            <a:lvl2pPr>
              <a:defRPr b="0" i="0"/>
            </a:lvl2pPr>
            <a:lvl3pPr>
              <a:defRPr b="0" i="0"/>
            </a:lvl3pPr>
            <a:lvl4pPr>
              <a:defRPr b="0" i="0"/>
            </a:lvl4pPr>
            <a:lvl5pPr>
              <a:defRPr b="0"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a:extLst>
              <a:ext uri="{FF2B5EF4-FFF2-40B4-BE49-F238E27FC236}">
                <a16:creationId xmlns:a16="http://schemas.microsoft.com/office/drawing/2014/main" id="{00EEA9C5-552A-48A1-AB54-ED54209B3B48}"/>
              </a:ext>
            </a:extLst>
          </p:cNvPr>
          <p:cNvSpPr>
            <a:spLocks noGrp="1"/>
          </p:cNvSpPr>
          <p:nvPr>
            <p:ph type="dt" sz="half" idx="10"/>
          </p:nvPr>
        </p:nvSpPr>
        <p:spPr/>
        <p:txBody>
          <a:bodyPr rtlCol="0"/>
          <a:lstStyle>
            <a:lvl1pPr>
              <a:defRPr b="0" i="0"/>
            </a:lvl1pPr>
          </a:lstStyle>
          <a:p>
            <a:fld id="{17563765-8F05-4D01-B0C7-B2BA185EEC0D}" type="datetime1">
              <a:rPr lang="ja-JP" altLang="en-US" smtClean="0"/>
              <a:t>2024/6/21</a:t>
            </a:fld>
            <a:endParaRPr lang="ja-JP" altLang="en-US" dirty="0"/>
          </a:p>
        </p:txBody>
      </p:sp>
      <p:sp>
        <p:nvSpPr>
          <p:cNvPr id="5" name="フッター プレースホルダー 4">
            <a:extLst>
              <a:ext uri="{FF2B5EF4-FFF2-40B4-BE49-F238E27FC236}">
                <a16:creationId xmlns:a16="http://schemas.microsoft.com/office/drawing/2014/main" id="{1A83AAA3-4155-48FB-8F00-16DBE0C9C256}"/>
              </a:ext>
            </a:extLst>
          </p:cNvPr>
          <p:cNvSpPr>
            <a:spLocks noGrp="1"/>
          </p:cNvSpPr>
          <p:nvPr>
            <p:ph type="ftr" sz="quarter" idx="11"/>
          </p:nvPr>
        </p:nvSpPr>
        <p:spPr/>
        <p:txBody>
          <a:bodyPr rtlCol="0"/>
          <a:lstStyle>
            <a:lvl1pPr>
              <a:defRPr b="0" i="0"/>
            </a:lvl1pPr>
          </a:lstStyle>
          <a:p>
            <a:endParaRPr lang="ja-JP" altLang="en-US" dirty="0"/>
          </a:p>
        </p:txBody>
      </p:sp>
      <p:sp>
        <p:nvSpPr>
          <p:cNvPr id="6" name="スライド番号プレースホルダー 5">
            <a:extLst>
              <a:ext uri="{FF2B5EF4-FFF2-40B4-BE49-F238E27FC236}">
                <a16:creationId xmlns:a16="http://schemas.microsoft.com/office/drawing/2014/main" id="{5D694EAE-CB3C-4DEF-A66D-583C7AAC92D8}"/>
              </a:ext>
            </a:extLst>
          </p:cNvPr>
          <p:cNvSpPr>
            <a:spLocks noGrp="1"/>
          </p:cNvSpPr>
          <p:nvPr>
            <p:ph type="sldNum" sz="quarter" idx="12"/>
          </p:nvPr>
        </p:nvSpPr>
        <p:spPr/>
        <p:txBody>
          <a:bodyPr rtlCol="0"/>
          <a:lstStyle>
            <a:lvl1pPr>
              <a:defRPr b="0"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1746804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1800"/>
            </a:lvl1pPr>
            <a:lvl2pPr marL="342882" indent="0" algn="ctr">
              <a:buNone/>
              <a:defRPr sz="1500"/>
            </a:lvl2pPr>
            <a:lvl3pPr marL="685762" indent="0" algn="ctr">
              <a:buNone/>
              <a:defRPr sz="1350"/>
            </a:lvl3pPr>
            <a:lvl4pPr marL="1028643" indent="0" algn="ctr">
              <a:buNone/>
              <a:defRPr sz="1200"/>
            </a:lvl4pPr>
            <a:lvl5pPr marL="1371524" indent="0" algn="ctr">
              <a:buNone/>
              <a:defRPr sz="1200"/>
            </a:lvl5pPr>
            <a:lvl6pPr marL="1714405" indent="0" algn="ctr">
              <a:buNone/>
              <a:defRPr sz="1200"/>
            </a:lvl6pPr>
            <a:lvl7pPr marL="2057285" indent="0" algn="ctr">
              <a:buNone/>
              <a:defRPr sz="1200"/>
            </a:lvl7pPr>
            <a:lvl8pPr marL="2400166" indent="0" algn="ctr">
              <a:buNone/>
              <a:defRPr sz="1200"/>
            </a:lvl8pPr>
            <a:lvl9pPr marL="2743048"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5C5A658-E357-4884-AB5D-F7C959B18CD6}" type="datetime1">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DBE2A86-7F05-41B4-8F07-5B31971C6D26}" type="slidenum">
              <a:rPr kumimoji="1" lang="ja-JP" altLang="en-US" smtClean="0"/>
              <a:t>‹#›</a:t>
            </a:fld>
            <a:endParaRPr kumimoji="1" lang="ja-JP" altLang="en-US"/>
          </a:p>
        </p:txBody>
      </p:sp>
    </p:spTree>
    <p:extLst>
      <p:ext uri="{BB962C8B-B14F-4D97-AF65-F5344CB8AC3E}">
        <p14:creationId xmlns:p14="http://schemas.microsoft.com/office/powerpoint/2010/main" val="258967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807FBE-061D-452C-A8A6-213063CFD678}"/>
              </a:ext>
            </a:extLst>
          </p:cNvPr>
          <p:cNvSpPr>
            <a:spLocks noGrp="1"/>
          </p:cNvSpPr>
          <p:nvPr>
            <p:ph type="title"/>
          </p:nvPr>
        </p:nvSpPr>
        <p:spPr/>
        <p:txBody>
          <a:bodyPr rtlCol="0"/>
          <a:lstStyle>
            <a:lvl1pPr>
              <a:defRPr i="0"/>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433A3535-1708-499D-B5D2-7D8F9FD182D0}"/>
              </a:ext>
            </a:extLst>
          </p:cNvPr>
          <p:cNvSpPr>
            <a:spLocks noGrp="1"/>
          </p:cNvSpPr>
          <p:nvPr>
            <p:ph idx="1"/>
          </p:nvPr>
        </p:nvSpPr>
        <p:spPr/>
        <p:txBody>
          <a:bodyPr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a:extLst>
              <a:ext uri="{FF2B5EF4-FFF2-40B4-BE49-F238E27FC236}">
                <a16:creationId xmlns:a16="http://schemas.microsoft.com/office/drawing/2014/main" id="{ACB06063-A112-49AB-80C8-504D99ECD771}"/>
              </a:ext>
            </a:extLst>
          </p:cNvPr>
          <p:cNvSpPr>
            <a:spLocks noGrp="1"/>
          </p:cNvSpPr>
          <p:nvPr>
            <p:ph type="dt" sz="half" idx="10"/>
          </p:nvPr>
        </p:nvSpPr>
        <p:spPr/>
        <p:txBody>
          <a:bodyPr rtlCol="0"/>
          <a:lstStyle>
            <a:lvl1pPr>
              <a:defRPr i="0"/>
            </a:lvl1pPr>
          </a:lstStyle>
          <a:p>
            <a:fld id="{5A47A51A-43EF-44FD-8F3E-B3EC2E64E927}" type="datetime1">
              <a:rPr lang="ja-JP" altLang="en-US" smtClean="0"/>
              <a:t>2024/6/21</a:t>
            </a:fld>
            <a:endParaRPr lang="ja-JP" altLang="en-US" dirty="0"/>
          </a:p>
        </p:txBody>
      </p:sp>
      <p:sp>
        <p:nvSpPr>
          <p:cNvPr id="5" name="フッター プレースホルダー 4">
            <a:extLst>
              <a:ext uri="{FF2B5EF4-FFF2-40B4-BE49-F238E27FC236}">
                <a16:creationId xmlns:a16="http://schemas.microsoft.com/office/drawing/2014/main" id="{6344C8D5-F898-4318-A76D-1FBD87329198}"/>
              </a:ext>
            </a:extLst>
          </p:cNvPr>
          <p:cNvSpPr>
            <a:spLocks noGrp="1"/>
          </p:cNvSpPr>
          <p:nvPr>
            <p:ph type="ftr" sz="quarter" idx="11"/>
          </p:nvPr>
        </p:nvSpPr>
        <p:spPr/>
        <p:txBody>
          <a:bodyPr rtlCol="0"/>
          <a:lstStyle>
            <a:lvl1pPr>
              <a:defRPr i="0"/>
            </a:lvl1pPr>
          </a:lstStyle>
          <a:p>
            <a:endParaRPr lang="ja-JP" altLang="en-US" dirty="0"/>
          </a:p>
        </p:txBody>
      </p:sp>
      <p:sp>
        <p:nvSpPr>
          <p:cNvPr id="6" name="スライド番号プレースホルダー 5">
            <a:extLst>
              <a:ext uri="{FF2B5EF4-FFF2-40B4-BE49-F238E27FC236}">
                <a16:creationId xmlns:a16="http://schemas.microsoft.com/office/drawing/2014/main" id="{2976EC76-E8E8-4FFA-B671-7FA2F3EF5DEF}"/>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278928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2CABF-E3C1-431A-A69C-D4881CC43F0F}"/>
              </a:ext>
            </a:extLst>
          </p:cNvPr>
          <p:cNvSpPr>
            <a:spLocks noGrp="1"/>
          </p:cNvSpPr>
          <p:nvPr>
            <p:ph type="title"/>
          </p:nvPr>
        </p:nvSpPr>
        <p:spPr>
          <a:xfrm>
            <a:off x="675880" y="1709748"/>
            <a:ext cx="8543925" cy="2852737"/>
          </a:xfrm>
        </p:spPr>
        <p:txBody>
          <a:bodyPr rtlCol="0" anchor="b"/>
          <a:lstStyle>
            <a:lvl1pPr>
              <a:defRPr sz="4500" i="0"/>
            </a:lvl1pPr>
          </a:lstStyle>
          <a:p>
            <a:pPr rtl="0"/>
            <a:r>
              <a:rPr lang="ja-JP" altLang="en-US" noProof="0"/>
              <a:t>マスター タイトルの書式設定</a:t>
            </a:r>
            <a:endParaRPr lang="ja-JP" altLang="en-US" noProof="0" dirty="0"/>
          </a:p>
        </p:txBody>
      </p:sp>
      <p:sp>
        <p:nvSpPr>
          <p:cNvPr id="3" name="テキスト プレースホルダー 2">
            <a:extLst>
              <a:ext uri="{FF2B5EF4-FFF2-40B4-BE49-F238E27FC236}">
                <a16:creationId xmlns:a16="http://schemas.microsoft.com/office/drawing/2014/main" id="{D5584226-69DA-4211-B2C8-C29FD05A4A69}"/>
              </a:ext>
            </a:extLst>
          </p:cNvPr>
          <p:cNvSpPr>
            <a:spLocks noGrp="1"/>
          </p:cNvSpPr>
          <p:nvPr>
            <p:ph type="body" idx="1"/>
          </p:nvPr>
        </p:nvSpPr>
        <p:spPr>
          <a:xfrm>
            <a:off x="675880" y="4589473"/>
            <a:ext cx="8543925" cy="1500187"/>
          </a:xfrm>
        </p:spPr>
        <p:txBody>
          <a:bodyPr rtlCol="0"/>
          <a:lstStyle>
            <a:lvl1pPr marL="0" indent="0">
              <a:buNone/>
              <a:defRPr sz="1800" i="0">
                <a:solidFill>
                  <a:schemeClr val="tx1">
                    <a:tint val="75000"/>
                  </a:schemeClr>
                </a:solidFill>
              </a:defRPr>
            </a:lvl1pPr>
            <a:lvl2pPr marL="342882" indent="0">
              <a:buNone/>
              <a:defRPr sz="1500">
                <a:solidFill>
                  <a:schemeClr val="tx1">
                    <a:tint val="75000"/>
                  </a:schemeClr>
                </a:solidFill>
              </a:defRPr>
            </a:lvl2pPr>
            <a:lvl3pPr marL="685762" indent="0">
              <a:buNone/>
              <a:defRPr sz="1350">
                <a:solidFill>
                  <a:schemeClr val="tx1">
                    <a:tint val="75000"/>
                  </a:schemeClr>
                </a:solidFill>
              </a:defRPr>
            </a:lvl3pPr>
            <a:lvl4pPr marL="1028643" indent="0">
              <a:buNone/>
              <a:defRPr sz="1200">
                <a:solidFill>
                  <a:schemeClr val="tx1">
                    <a:tint val="75000"/>
                  </a:schemeClr>
                </a:solidFill>
              </a:defRPr>
            </a:lvl4pPr>
            <a:lvl5pPr marL="1371524" indent="0">
              <a:buNone/>
              <a:defRPr sz="1200">
                <a:solidFill>
                  <a:schemeClr val="tx1">
                    <a:tint val="75000"/>
                  </a:schemeClr>
                </a:solidFill>
              </a:defRPr>
            </a:lvl5pPr>
            <a:lvl6pPr marL="1714405" indent="0">
              <a:buNone/>
              <a:defRPr sz="1200">
                <a:solidFill>
                  <a:schemeClr val="tx1">
                    <a:tint val="75000"/>
                  </a:schemeClr>
                </a:solidFill>
              </a:defRPr>
            </a:lvl6pPr>
            <a:lvl7pPr marL="2057285" indent="0">
              <a:buNone/>
              <a:defRPr sz="1200">
                <a:solidFill>
                  <a:schemeClr val="tx1">
                    <a:tint val="75000"/>
                  </a:schemeClr>
                </a:solidFill>
              </a:defRPr>
            </a:lvl7pPr>
            <a:lvl8pPr marL="2400166" indent="0">
              <a:buNone/>
              <a:defRPr sz="1200">
                <a:solidFill>
                  <a:schemeClr val="tx1">
                    <a:tint val="75000"/>
                  </a:schemeClr>
                </a:solidFill>
              </a:defRPr>
            </a:lvl8pPr>
            <a:lvl9pPr marL="2743048" indent="0">
              <a:buNone/>
              <a:defRPr sz="1200">
                <a:solidFill>
                  <a:schemeClr val="tx1">
                    <a:tint val="75000"/>
                  </a:schemeClr>
                </a:solidFill>
              </a:defRPr>
            </a:lvl9pPr>
          </a:lstStyle>
          <a:p>
            <a:pPr lvl="0" rtl="0"/>
            <a:r>
              <a:rPr lang="ja-JP" altLang="en-US" noProof="0"/>
              <a:t>マスター テキストの書式設定</a:t>
            </a:r>
          </a:p>
        </p:txBody>
      </p:sp>
      <p:sp>
        <p:nvSpPr>
          <p:cNvPr id="4" name="日付プレースホルダー 3">
            <a:extLst>
              <a:ext uri="{FF2B5EF4-FFF2-40B4-BE49-F238E27FC236}">
                <a16:creationId xmlns:a16="http://schemas.microsoft.com/office/drawing/2014/main" id="{D5FF82DB-B518-40FD-8A66-44B874C055FB}"/>
              </a:ext>
            </a:extLst>
          </p:cNvPr>
          <p:cNvSpPr>
            <a:spLocks noGrp="1"/>
          </p:cNvSpPr>
          <p:nvPr>
            <p:ph type="dt" sz="half" idx="10"/>
          </p:nvPr>
        </p:nvSpPr>
        <p:spPr/>
        <p:txBody>
          <a:bodyPr rtlCol="0"/>
          <a:lstStyle>
            <a:lvl1pPr>
              <a:defRPr i="0"/>
            </a:lvl1pPr>
          </a:lstStyle>
          <a:p>
            <a:fld id="{0682DCBF-2ADA-4EC4-A68C-F99AB810DF33}" type="datetime1">
              <a:rPr lang="ja-JP" altLang="en-US" smtClean="0"/>
              <a:t>2024/6/21</a:t>
            </a:fld>
            <a:endParaRPr lang="ja-JP" altLang="en-US" dirty="0"/>
          </a:p>
        </p:txBody>
      </p:sp>
      <p:sp>
        <p:nvSpPr>
          <p:cNvPr id="5" name="フッター プレースホルダー 4">
            <a:extLst>
              <a:ext uri="{FF2B5EF4-FFF2-40B4-BE49-F238E27FC236}">
                <a16:creationId xmlns:a16="http://schemas.microsoft.com/office/drawing/2014/main" id="{FCC1CCEE-725F-4745-837B-87EFB70E71D8}"/>
              </a:ext>
            </a:extLst>
          </p:cNvPr>
          <p:cNvSpPr>
            <a:spLocks noGrp="1"/>
          </p:cNvSpPr>
          <p:nvPr>
            <p:ph type="ftr" sz="quarter" idx="11"/>
          </p:nvPr>
        </p:nvSpPr>
        <p:spPr/>
        <p:txBody>
          <a:bodyPr rtlCol="0"/>
          <a:lstStyle>
            <a:lvl1pPr>
              <a:defRPr i="0"/>
            </a:lvl1pPr>
          </a:lstStyle>
          <a:p>
            <a:endParaRPr lang="ja-JP" altLang="en-US" dirty="0"/>
          </a:p>
        </p:txBody>
      </p:sp>
      <p:sp>
        <p:nvSpPr>
          <p:cNvPr id="6" name="スライド番号プレースホルダー 5">
            <a:extLst>
              <a:ext uri="{FF2B5EF4-FFF2-40B4-BE49-F238E27FC236}">
                <a16:creationId xmlns:a16="http://schemas.microsoft.com/office/drawing/2014/main" id="{C561522A-E0E6-406B-BF30-A7C7A57294BE}"/>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123004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CC9BDC-6F21-4EF5-A8DD-E35E27EACA58}"/>
              </a:ext>
            </a:extLst>
          </p:cNvPr>
          <p:cNvSpPr>
            <a:spLocks noGrp="1"/>
          </p:cNvSpPr>
          <p:nvPr>
            <p:ph type="title"/>
          </p:nvPr>
        </p:nvSpPr>
        <p:spPr/>
        <p:txBody>
          <a:bodyPr rtlCol="0"/>
          <a:lstStyle>
            <a:lvl1pPr>
              <a:defRPr i="0"/>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6B968D5F-2AB6-42D3-A54E-AB3E60325170}"/>
              </a:ext>
            </a:extLst>
          </p:cNvPr>
          <p:cNvSpPr>
            <a:spLocks noGrp="1"/>
          </p:cNvSpPr>
          <p:nvPr>
            <p:ph sz="half" idx="1"/>
          </p:nvPr>
        </p:nvSpPr>
        <p:spPr>
          <a:xfrm>
            <a:off x="681038" y="1825625"/>
            <a:ext cx="4210050" cy="4351338"/>
          </a:xfrm>
        </p:spPr>
        <p:txBody>
          <a:bodyPr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a:extLst>
              <a:ext uri="{FF2B5EF4-FFF2-40B4-BE49-F238E27FC236}">
                <a16:creationId xmlns:a16="http://schemas.microsoft.com/office/drawing/2014/main" id="{465AB07F-D5F7-402A-AE4E-027BF1CA9127}"/>
              </a:ext>
            </a:extLst>
          </p:cNvPr>
          <p:cNvSpPr>
            <a:spLocks noGrp="1"/>
          </p:cNvSpPr>
          <p:nvPr>
            <p:ph sz="half" idx="2"/>
          </p:nvPr>
        </p:nvSpPr>
        <p:spPr>
          <a:xfrm>
            <a:off x="5014913" y="1825625"/>
            <a:ext cx="4210050" cy="4351338"/>
          </a:xfrm>
        </p:spPr>
        <p:txBody>
          <a:bodyPr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a:extLst>
              <a:ext uri="{FF2B5EF4-FFF2-40B4-BE49-F238E27FC236}">
                <a16:creationId xmlns:a16="http://schemas.microsoft.com/office/drawing/2014/main" id="{85108EDC-3863-43B9-93C7-37465DC73B28}"/>
              </a:ext>
            </a:extLst>
          </p:cNvPr>
          <p:cNvSpPr>
            <a:spLocks noGrp="1"/>
          </p:cNvSpPr>
          <p:nvPr>
            <p:ph type="dt" sz="half" idx="10"/>
          </p:nvPr>
        </p:nvSpPr>
        <p:spPr/>
        <p:txBody>
          <a:bodyPr rtlCol="0"/>
          <a:lstStyle>
            <a:lvl1pPr>
              <a:defRPr i="0"/>
            </a:lvl1pPr>
          </a:lstStyle>
          <a:p>
            <a:fld id="{13E137DE-5E1A-4A55-9AA6-D752A3924CF2}" type="datetime1">
              <a:rPr lang="ja-JP" altLang="en-US" smtClean="0"/>
              <a:t>2024/6/21</a:t>
            </a:fld>
            <a:endParaRPr lang="ja-JP" altLang="en-US" dirty="0"/>
          </a:p>
        </p:txBody>
      </p:sp>
      <p:sp>
        <p:nvSpPr>
          <p:cNvPr id="6" name="フッター プレースホルダー 5">
            <a:extLst>
              <a:ext uri="{FF2B5EF4-FFF2-40B4-BE49-F238E27FC236}">
                <a16:creationId xmlns:a16="http://schemas.microsoft.com/office/drawing/2014/main" id="{A777D452-958D-4159-A9A4-16DD29680A04}"/>
              </a:ext>
            </a:extLst>
          </p:cNvPr>
          <p:cNvSpPr>
            <a:spLocks noGrp="1"/>
          </p:cNvSpPr>
          <p:nvPr>
            <p:ph type="ftr" sz="quarter" idx="11"/>
          </p:nvPr>
        </p:nvSpPr>
        <p:spPr/>
        <p:txBody>
          <a:bodyPr rtlCol="0"/>
          <a:lstStyle>
            <a:lvl1pPr>
              <a:defRPr i="0"/>
            </a:lvl1pPr>
          </a:lstStyle>
          <a:p>
            <a:endParaRPr lang="ja-JP" altLang="en-US" dirty="0"/>
          </a:p>
        </p:txBody>
      </p:sp>
      <p:sp>
        <p:nvSpPr>
          <p:cNvPr id="7" name="スライド番号プレースホルダー 6">
            <a:extLst>
              <a:ext uri="{FF2B5EF4-FFF2-40B4-BE49-F238E27FC236}">
                <a16:creationId xmlns:a16="http://schemas.microsoft.com/office/drawing/2014/main" id="{289654B6-1460-48B9-AC7E-592F68BAB276}"/>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39740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8C848-926A-4FD3-A311-A100A2662BE1}"/>
              </a:ext>
            </a:extLst>
          </p:cNvPr>
          <p:cNvSpPr>
            <a:spLocks noGrp="1"/>
          </p:cNvSpPr>
          <p:nvPr>
            <p:ph type="title"/>
          </p:nvPr>
        </p:nvSpPr>
        <p:spPr>
          <a:xfrm>
            <a:off x="682329" y="365129"/>
            <a:ext cx="8543925" cy="1325563"/>
          </a:xfrm>
        </p:spPr>
        <p:txBody>
          <a:bodyPr rtlCol="0"/>
          <a:lstStyle>
            <a:lvl1pPr>
              <a:defRPr i="0"/>
            </a:lvl1pPr>
          </a:lstStyle>
          <a:p>
            <a:pPr rtl="0"/>
            <a:r>
              <a:rPr lang="ja-JP" altLang="en-US" noProof="0"/>
              <a:t>マスター タイトルの書式設定</a:t>
            </a:r>
            <a:endParaRPr lang="ja-JP" altLang="en-US" noProof="0" dirty="0"/>
          </a:p>
        </p:txBody>
      </p:sp>
      <p:sp>
        <p:nvSpPr>
          <p:cNvPr id="3" name="テキスト プレースホルダー 2">
            <a:extLst>
              <a:ext uri="{FF2B5EF4-FFF2-40B4-BE49-F238E27FC236}">
                <a16:creationId xmlns:a16="http://schemas.microsoft.com/office/drawing/2014/main" id="{3C8ECD90-B4F0-4DFB-BB3D-F2310207896F}"/>
              </a:ext>
            </a:extLst>
          </p:cNvPr>
          <p:cNvSpPr>
            <a:spLocks noGrp="1"/>
          </p:cNvSpPr>
          <p:nvPr>
            <p:ph type="body" idx="1"/>
          </p:nvPr>
        </p:nvSpPr>
        <p:spPr>
          <a:xfrm>
            <a:off x="682329" y="1681163"/>
            <a:ext cx="4190702" cy="823912"/>
          </a:xfrm>
        </p:spPr>
        <p:txBody>
          <a:bodyPr rtlCol="0" anchor="b"/>
          <a:lstStyle>
            <a:lvl1pPr marL="0" indent="0">
              <a:buNone/>
              <a:defRPr sz="1800" b="1" i="0"/>
            </a:lvl1pPr>
            <a:lvl2pPr marL="342882" indent="0">
              <a:buNone/>
              <a:defRPr sz="1500" b="1"/>
            </a:lvl2pPr>
            <a:lvl3pPr marL="685762" indent="0">
              <a:buNone/>
              <a:defRPr sz="1350" b="1"/>
            </a:lvl3pPr>
            <a:lvl4pPr marL="1028643" indent="0">
              <a:buNone/>
              <a:defRPr sz="1200" b="1"/>
            </a:lvl4pPr>
            <a:lvl5pPr marL="1371524" indent="0">
              <a:buNone/>
              <a:defRPr sz="1200" b="1"/>
            </a:lvl5pPr>
            <a:lvl6pPr marL="1714405" indent="0">
              <a:buNone/>
              <a:defRPr sz="1200" b="1"/>
            </a:lvl6pPr>
            <a:lvl7pPr marL="2057285" indent="0">
              <a:buNone/>
              <a:defRPr sz="1200" b="1"/>
            </a:lvl7pPr>
            <a:lvl8pPr marL="2400166" indent="0">
              <a:buNone/>
              <a:defRPr sz="1200" b="1"/>
            </a:lvl8pPr>
            <a:lvl9pPr marL="2743048" indent="0">
              <a:buNone/>
              <a:defRPr sz="12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335A6C3A-033E-474B-AB97-D8291A04E7DD}"/>
              </a:ext>
            </a:extLst>
          </p:cNvPr>
          <p:cNvSpPr>
            <a:spLocks noGrp="1"/>
          </p:cNvSpPr>
          <p:nvPr>
            <p:ph sz="half" idx="2"/>
          </p:nvPr>
        </p:nvSpPr>
        <p:spPr>
          <a:xfrm>
            <a:off x="682329" y="2505075"/>
            <a:ext cx="4190702" cy="3684588"/>
          </a:xfrm>
        </p:spPr>
        <p:txBody>
          <a:bodyPr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a:extLst>
              <a:ext uri="{FF2B5EF4-FFF2-40B4-BE49-F238E27FC236}">
                <a16:creationId xmlns:a16="http://schemas.microsoft.com/office/drawing/2014/main" id="{A532B928-3A23-4FCA-AD1F-E45A467B54F5}"/>
              </a:ext>
            </a:extLst>
          </p:cNvPr>
          <p:cNvSpPr>
            <a:spLocks noGrp="1"/>
          </p:cNvSpPr>
          <p:nvPr>
            <p:ph type="body" sz="quarter" idx="3"/>
          </p:nvPr>
        </p:nvSpPr>
        <p:spPr>
          <a:xfrm>
            <a:off x="5014915" y="1681163"/>
            <a:ext cx="4211340" cy="823912"/>
          </a:xfrm>
        </p:spPr>
        <p:txBody>
          <a:bodyPr rtlCol="0" anchor="b"/>
          <a:lstStyle>
            <a:lvl1pPr marL="0" indent="0">
              <a:buNone/>
              <a:defRPr sz="1800" b="1" i="0"/>
            </a:lvl1pPr>
            <a:lvl2pPr marL="342882" indent="0">
              <a:buNone/>
              <a:defRPr sz="1500" b="1"/>
            </a:lvl2pPr>
            <a:lvl3pPr marL="685762" indent="0">
              <a:buNone/>
              <a:defRPr sz="1350" b="1"/>
            </a:lvl3pPr>
            <a:lvl4pPr marL="1028643" indent="0">
              <a:buNone/>
              <a:defRPr sz="1200" b="1"/>
            </a:lvl4pPr>
            <a:lvl5pPr marL="1371524" indent="0">
              <a:buNone/>
              <a:defRPr sz="1200" b="1"/>
            </a:lvl5pPr>
            <a:lvl6pPr marL="1714405" indent="0">
              <a:buNone/>
              <a:defRPr sz="1200" b="1"/>
            </a:lvl6pPr>
            <a:lvl7pPr marL="2057285" indent="0">
              <a:buNone/>
              <a:defRPr sz="1200" b="1"/>
            </a:lvl7pPr>
            <a:lvl8pPr marL="2400166" indent="0">
              <a:buNone/>
              <a:defRPr sz="1200" b="1"/>
            </a:lvl8pPr>
            <a:lvl9pPr marL="2743048" indent="0">
              <a:buNone/>
              <a:defRPr sz="12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3BDC8376-6FC6-4A11-B0DB-9A148E9C00E2}"/>
              </a:ext>
            </a:extLst>
          </p:cNvPr>
          <p:cNvSpPr>
            <a:spLocks noGrp="1"/>
          </p:cNvSpPr>
          <p:nvPr>
            <p:ph sz="quarter" idx="4"/>
          </p:nvPr>
        </p:nvSpPr>
        <p:spPr>
          <a:xfrm>
            <a:off x="5014915" y="2505075"/>
            <a:ext cx="4211340" cy="3684588"/>
          </a:xfrm>
        </p:spPr>
        <p:txBody>
          <a:bodyPr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a:extLst>
              <a:ext uri="{FF2B5EF4-FFF2-40B4-BE49-F238E27FC236}">
                <a16:creationId xmlns:a16="http://schemas.microsoft.com/office/drawing/2014/main" id="{6E80206F-8846-425C-A56E-16FFBA442014}"/>
              </a:ext>
            </a:extLst>
          </p:cNvPr>
          <p:cNvSpPr>
            <a:spLocks noGrp="1"/>
          </p:cNvSpPr>
          <p:nvPr>
            <p:ph type="dt" sz="half" idx="10"/>
          </p:nvPr>
        </p:nvSpPr>
        <p:spPr/>
        <p:txBody>
          <a:bodyPr rtlCol="0"/>
          <a:lstStyle>
            <a:lvl1pPr>
              <a:defRPr i="0"/>
            </a:lvl1pPr>
          </a:lstStyle>
          <a:p>
            <a:fld id="{83EAC525-530B-45B1-A51C-37A178C40383}" type="datetime1">
              <a:rPr lang="ja-JP" altLang="en-US" smtClean="0"/>
              <a:t>2024/6/21</a:t>
            </a:fld>
            <a:endParaRPr lang="ja-JP" altLang="en-US" dirty="0"/>
          </a:p>
        </p:txBody>
      </p:sp>
      <p:sp>
        <p:nvSpPr>
          <p:cNvPr id="8" name="フッター プレースホルダー 7">
            <a:extLst>
              <a:ext uri="{FF2B5EF4-FFF2-40B4-BE49-F238E27FC236}">
                <a16:creationId xmlns:a16="http://schemas.microsoft.com/office/drawing/2014/main" id="{6A45E89F-12CF-4561-A5F2-1E05783A3063}"/>
              </a:ext>
            </a:extLst>
          </p:cNvPr>
          <p:cNvSpPr>
            <a:spLocks noGrp="1"/>
          </p:cNvSpPr>
          <p:nvPr>
            <p:ph type="ftr" sz="quarter" idx="11"/>
          </p:nvPr>
        </p:nvSpPr>
        <p:spPr/>
        <p:txBody>
          <a:bodyPr rtlCol="0"/>
          <a:lstStyle>
            <a:lvl1pPr>
              <a:defRPr i="0"/>
            </a:lvl1pPr>
          </a:lstStyle>
          <a:p>
            <a:endParaRPr lang="ja-JP" altLang="en-US" dirty="0"/>
          </a:p>
        </p:txBody>
      </p:sp>
      <p:sp>
        <p:nvSpPr>
          <p:cNvPr id="9" name="スライド番号プレースホルダー 8">
            <a:extLst>
              <a:ext uri="{FF2B5EF4-FFF2-40B4-BE49-F238E27FC236}">
                <a16:creationId xmlns:a16="http://schemas.microsoft.com/office/drawing/2014/main" id="{9EB4DFE4-927C-43B1-A061-5CB97FFB33BE}"/>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46905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0E367-8DA0-4655-BCBC-F4280D8642CD}"/>
              </a:ext>
            </a:extLst>
          </p:cNvPr>
          <p:cNvSpPr>
            <a:spLocks noGrp="1"/>
          </p:cNvSpPr>
          <p:nvPr>
            <p:ph type="title"/>
          </p:nvPr>
        </p:nvSpPr>
        <p:spPr/>
        <p:txBody>
          <a:bodyPr rtlCol="0"/>
          <a:lstStyle>
            <a:lvl1pPr>
              <a:defRPr i="0"/>
            </a:lvl1pPr>
          </a:lstStyle>
          <a:p>
            <a:pPr rtl="0"/>
            <a:r>
              <a:rPr lang="ja-JP" altLang="en-US" noProof="0"/>
              <a:t>マスター タイトルの書式設定</a:t>
            </a:r>
            <a:endParaRPr lang="ja-JP" altLang="en-US" noProof="0" dirty="0"/>
          </a:p>
        </p:txBody>
      </p:sp>
      <p:sp>
        <p:nvSpPr>
          <p:cNvPr id="3" name="日付プレースホルダー 2">
            <a:extLst>
              <a:ext uri="{FF2B5EF4-FFF2-40B4-BE49-F238E27FC236}">
                <a16:creationId xmlns:a16="http://schemas.microsoft.com/office/drawing/2014/main" id="{2FEF9592-AA3C-4CF8-A5DB-4D010195A438}"/>
              </a:ext>
            </a:extLst>
          </p:cNvPr>
          <p:cNvSpPr>
            <a:spLocks noGrp="1"/>
          </p:cNvSpPr>
          <p:nvPr>
            <p:ph type="dt" sz="half" idx="10"/>
          </p:nvPr>
        </p:nvSpPr>
        <p:spPr/>
        <p:txBody>
          <a:bodyPr rtlCol="0"/>
          <a:lstStyle>
            <a:lvl1pPr>
              <a:defRPr i="0"/>
            </a:lvl1pPr>
          </a:lstStyle>
          <a:p>
            <a:fld id="{AED717A1-44B7-4B10-8110-9730C585BB85}" type="datetime1">
              <a:rPr lang="ja-JP" altLang="en-US" smtClean="0"/>
              <a:t>2024/6/21</a:t>
            </a:fld>
            <a:endParaRPr lang="ja-JP" altLang="en-US" dirty="0"/>
          </a:p>
        </p:txBody>
      </p:sp>
      <p:sp>
        <p:nvSpPr>
          <p:cNvPr id="4" name="フッター プレースホルダー 3">
            <a:extLst>
              <a:ext uri="{FF2B5EF4-FFF2-40B4-BE49-F238E27FC236}">
                <a16:creationId xmlns:a16="http://schemas.microsoft.com/office/drawing/2014/main" id="{3C2C9377-F93E-4515-852A-264707755154}"/>
              </a:ext>
            </a:extLst>
          </p:cNvPr>
          <p:cNvSpPr>
            <a:spLocks noGrp="1"/>
          </p:cNvSpPr>
          <p:nvPr>
            <p:ph type="ftr" sz="quarter" idx="11"/>
          </p:nvPr>
        </p:nvSpPr>
        <p:spPr/>
        <p:txBody>
          <a:bodyPr rtlCol="0"/>
          <a:lstStyle>
            <a:lvl1pPr>
              <a:defRPr i="0"/>
            </a:lvl1pPr>
          </a:lstStyle>
          <a:p>
            <a:endParaRPr lang="ja-JP" altLang="en-US" dirty="0"/>
          </a:p>
        </p:txBody>
      </p:sp>
      <p:sp>
        <p:nvSpPr>
          <p:cNvPr id="5" name="スライド番号プレースホルダー 4">
            <a:extLst>
              <a:ext uri="{FF2B5EF4-FFF2-40B4-BE49-F238E27FC236}">
                <a16:creationId xmlns:a16="http://schemas.microsoft.com/office/drawing/2014/main" id="{9AED076D-476B-42BA-8795-14FE6C1E6974}"/>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362555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EA599B4-6AB2-4190-82B5-7667EE1E922A}"/>
              </a:ext>
            </a:extLst>
          </p:cNvPr>
          <p:cNvSpPr>
            <a:spLocks noGrp="1"/>
          </p:cNvSpPr>
          <p:nvPr>
            <p:ph type="dt" sz="half" idx="10"/>
          </p:nvPr>
        </p:nvSpPr>
        <p:spPr/>
        <p:txBody>
          <a:bodyPr rtlCol="0"/>
          <a:lstStyle>
            <a:lvl1pPr>
              <a:defRPr i="0"/>
            </a:lvl1pPr>
          </a:lstStyle>
          <a:p>
            <a:fld id="{3769C717-2B06-483A-AA07-91CF16426FFF}" type="datetime1">
              <a:rPr lang="ja-JP" altLang="en-US" smtClean="0"/>
              <a:t>2024/6/21</a:t>
            </a:fld>
            <a:endParaRPr lang="ja-JP" altLang="en-US" dirty="0"/>
          </a:p>
        </p:txBody>
      </p:sp>
      <p:sp>
        <p:nvSpPr>
          <p:cNvPr id="3" name="フッター プレースホルダー 2">
            <a:extLst>
              <a:ext uri="{FF2B5EF4-FFF2-40B4-BE49-F238E27FC236}">
                <a16:creationId xmlns:a16="http://schemas.microsoft.com/office/drawing/2014/main" id="{1B8FBFB3-AD86-4E39-B8AE-B4EC14528156}"/>
              </a:ext>
            </a:extLst>
          </p:cNvPr>
          <p:cNvSpPr>
            <a:spLocks noGrp="1"/>
          </p:cNvSpPr>
          <p:nvPr>
            <p:ph type="ftr" sz="quarter" idx="11"/>
          </p:nvPr>
        </p:nvSpPr>
        <p:spPr/>
        <p:txBody>
          <a:bodyPr rtlCol="0"/>
          <a:lstStyle>
            <a:lvl1pPr>
              <a:defRPr i="0"/>
            </a:lvl1pPr>
          </a:lstStyle>
          <a:p>
            <a:endParaRPr lang="ja-JP" altLang="en-US" dirty="0"/>
          </a:p>
        </p:txBody>
      </p:sp>
      <p:sp>
        <p:nvSpPr>
          <p:cNvPr id="4" name="スライド番号プレースホルダー 3">
            <a:extLst>
              <a:ext uri="{FF2B5EF4-FFF2-40B4-BE49-F238E27FC236}">
                <a16:creationId xmlns:a16="http://schemas.microsoft.com/office/drawing/2014/main" id="{B9A4AF55-C114-4B60-9A20-56B00A11B3BF}"/>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305820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83DA1-5CB8-405D-9613-8A9B7BC5664C}"/>
              </a:ext>
            </a:extLst>
          </p:cNvPr>
          <p:cNvSpPr>
            <a:spLocks noGrp="1"/>
          </p:cNvSpPr>
          <p:nvPr>
            <p:ph type="title"/>
          </p:nvPr>
        </p:nvSpPr>
        <p:spPr>
          <a:xfrm>
            <a:off x="682329" y="457200"/>
            <a:ext cx="3194943" cy="1600200"/>
          </a:xfrm>
        </p:spPr>
        <p:txBody>
          <a:bodyPr rtlCol="0" anchor="b"/>
          <a:lstStyle>
            <a:lvl1pPr>
              <a:defRPr sz="2400" i="0"/>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9842BB15-A24D-42E9-9CAE-BB827226301E}"/>
              </a:ext>
            </a:extLst>
          </p:cNvPr>
          <p:cNvSpPr>
            <a:spLocks noGrp="1"/>
          </p:cNvSpPr>
          <p:nvPr>
            <p:ph idx="1"/>
          </p:nvPr>
        </p:nvSpPr>
        <p:spPr>
          <a:xfrm>
            <a:off x="4211340" y="987435"/>
            <a:ext cx="5014913" cy="4873625"/>
          </a:xfrm>
        </p:spPr>
        <p:txBody>
          <a:bodyPr rtlCol="0"/>
          <a:lstStyle>
            <a:lvl1pPr>
              <a:defRPr sz="2400" i="0"/>
            </a:lvl1pPr>
            <a:lvl2pPr>
              <a:defRPr sz="2100" i="0"/>
            </a:lvl2pPr>
            <a:lvl3pPr>
              <a:defRPr sz="1800" i="0"/>
            </a:lvl3pPr>
            <a:lvl4pPr>
              <a:defRPr sz="1500" i="0"/>
            </a:lvl4pPr>
            <a:lvl5pPr>
              <a:defRPr sz="1500" i="0"/>
            </a:lvl5pPr>
            <a:lvl6pPr>
              <a:defRPr sz="1500"/>
            </a:lvl6pPr>
            <a:lvl7pPr>
              <a:defRPr sz="1500"/>
            </a:lvl7pPr>
            <a:lvl8pPr>
              <a:defRPr sz="1500"/>
            </a:lvl8pPr>
            <a:lvl9pPr>
              <a:defRPr sz="15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a:extLst>
              <a:ext uri="{FF2B5EF4-FFF2-40B4-BE49-F238E27FC236}">
                <a16:creationId xmlns:a16="http://schemas.microsoft.com/office/drawing/2014/main" id="{78F0849D-D3C3-462A-9751-4EAB0B9145E4}"/>
              </a:ext>
            </a:extLst>
          </p:cNvPr>
          <p:cNvSpPr>
            <a:spLocks noGrp="1"/>
          </p:cNvSpPr>
          <p:nvPr>
            <p:ph type="body" sz="half" idx="2"/>
          </p:nvPr>
        </p:nvSpPr>
        <p:spPr>
          <a:xfrm>
            <a:off x="682329" y="2057400"/>
            <a:ext cx="3194943" cy="3811588"/>
          </a:xfrm>
        </p:spPr>
        <p:txBody>
          <a:bodyPr rtlCol="0"/>
          <a:lstStyle>
            <a:lvl1pPr marL="0" indent="0">
              <a:buNone/>
              <a:defRPr sz="1200" i="0"/>
            </a:lvl1pPr>
            <a:lvl2pPr marL="342882" indent="0">
              <a:buNone/>
              <a:defRPr sz="1050"/>
            </a:lvl2pPr>
            <a:lvl3pPr marL="685762" indent="0">
              <a:buNone/>
              <a:defRPr sz="900"/>
            </a:lvl3pPr>
            <a:lvl4pPr marL="1028643" indent="0">
              <a:buNone/>
              <a:defRPr sz="750"/>
            </a:lvl4pPr>
            <a:lvl5pPr marL="1371524" indent="0">
              <a:buNone/>
              <a:defRPr sz="750"/>
            </a:lvl5pPr>
            <a:lvl6pPr marL="1714405" indent="0">
              <a:buNone/>
              <a:defRPr sz="750"/>
            </a:lvl6pPr>
            <a:lvl7pPr marL="2057285" indent="0">
              <a:buNone/>
              <a:defRPr sz="750"/>
            </a:lvl7pPr>
            <a:lvl8pPr marL="2400166" indent="0">
              <a:buNone/>
              <a:defRPr sz="750"/>
            </a:lvl8pPr>
            <a:lvl9pPr marL="2743048" indent="0">
              <a:buNone/>
              <a:defRPr sz="750"/>
            </a:lvl9pPr>
          </a:lstStyle>
          <a:p>
            <a:pPr lvl="0" rtl="0"/>
            <a:r>
              <a:rPr lang="ja-JP" altLang="en-US" noProof="0"/>
              <a:t>マスター テキストの書式設定</a:t>
            </a:r>
          </a:p>
        </p:txBody>
      </p:sp>
      <p:sp>
        <p:nvSpPr>
          <p:cNvPr id="5" name="日付プレースホルダー 4">
            <a:extLst>
              <a:ext uri="{FF2B5EF4-FFF2-40B4-BE49-F238E27FC236}">
                <a16:creationId xmlns:a16="http://schemas.microsoft.com/office/drawing/2014/main" id="{F180DD20-7A20-4574-98A4-427795876739}"/>
              </a:ext>
            </a:extLst>
          </p:cNvPr>
          <p:cNvSpPr>
            <a:spLocks noGrp="1"/>
          </p:cNvSpPr>
          <p:nvPr>
            <p:ph type="dt" sz="half" idx="10"/>
          </p:nvPr>
        </p:nvSpPr>
        <p:spPr/>
        <p:txBody>
          <a:bodyPr rtlCol="0"/>
          <a:lstStyle>
            <a:lvl1pPr>
              <a:defRPr i="0"/>
            </a:lvl1pPr>
          </a:lstStyle>
          <a:p>
            <a:fld id="{FCB10F74-321A-4FBD-BE91-86C6E2856F34}" type="datetime1">
              <a:rPr lang="ja-JP" altLang="en-US" smtClean="0"/>
              <a:t>2024/6/21</a:t>
            </a:fld>
            <a:endParaRPr lang="ja-JP" altLang="en-US" dirty="0"/>
          </a:p>
        </p:txBody>
      </p:sp>
      <p:sp>
        <p:nvSpPr>
          <p:cNvPr id="6" name="フッター プレースホルダー 5">
            <a:extLst>
              <a:ext uri="{FF2B5EF4-FFF2-40B4-BE49-F238E27FC236}">
                <a16:creationId xmlns:a16="http://schemas.microsoft.com/office/drawing/2014/main" id="{54D0ED2B-71C4-421A-9DB0-676E00C10BDC}"/>
              </a:ext>
            </a:extLst>
          </p:cNvPr>
          <p:cNvSpPr>
            <a:spLocks noGrp="1"/>
          </p:cNvSpPr>
          <p:nvPr>
            <p:ph type="ftr" sz="quarter" idx="11"/>
          </p:nvPr>
        </p:nvSpPr>
        <p:spPr/>
        <p:txBody>
          <a:bodyPr rtlCol="0"/>
          <a:lstStyle>
            <a:lvl1pPr>
              <a:defRPr i="0"/>
            </a:lvl1pPr>
          </a:lstStyle>
          <a:p>
            <a:endParaRPr lang="ja-JP" altLang="en-US" dirty="0"/>
          </a:p>
        </p:txBody>
      </p:sp>
      <p:sp>
        <p:nvSpPr>
          <p:cNvPr id="7" name="スライド番号プレースホルダー 6">
            <a:extLst>
              <a:ext uri="{FF2B5EF4-FFF2-40B4-BE49-F238E27FC236}">
                <a16:creationId xmlns:a16="http://schemas.microsoft.com/office/drawing/2014/main" id="{78C4572A-ADFC-4C53-BCA2-42BDF693BC4D}"/>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32309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8F5C67-EEEC-4AB0-9653-0F80D6B10941}"/>
              </a:ext>
            </a:extLst>
          </p:cNvPr>
          <p:cNvSpPr>
            <a:spLocks noGrp="1"/>
          </p:cNvSpPr>
          <p:nvPr>
            <p:ph type="title"/>
          </p:nvPr>
        </p:nvSpPr>
        <p:spPr>
          <a:xfrm>
            <a:off x="682329" y="457200"/>
            <a:ext cx="3194943" cy="1600200"/>
          </a:xfrm>
        </p:spPr>
        <p:txBody>
          <a:bodyPr rtlCol="0" anchor="b"/>
          <a:lstStyle>
            <a:lvl1pPr>
              <a:defRPr sz="2400" i="0"/>
            </a:lvl1pPr>
          </a:lstStyle>
          <a:p>
            <a:pPr rtl="0"/>
            <a:r>
              <a:rPr lang="ja-JP" altLang="en-US" noProof="0"/>
              <a:t>マスター タイトルの書式設定</a:t>
            </a:r>
            <a:endParaRPr lang="ja-JP" altLang="en-US" noProof="0" dirty="0"/>
          </a:p>
        </p:txBody>
      </p:sp>
      <p:sp>
        <p:nvSpPr>
          <p:cNvPr id="3" name="図プレースホルダー 2">
            <a:extLst>
              <a:ext uri="{FF2B5EF4-FFF2-40B4-BE49-F238E27FC236}">
                <a16:creationId xmlns:a16="http://schemas.microsoft.com/office/drawing/2014/main" id="{1DD50D6D-5277-4324-AF23-5FAF007834EB}"/>
              </a:ext>
            </a:extLst>
          </p:cNvPr>
          <p:cNvSpPr>
            <a:spLocks noGrp="1"/>
          </p:cNvSpPr>
          <p:nvPr>
            <p:ph type="pic" idx="1"/>
          </p:nvPr>
        </p:nvSpPr>
        <p:spPr>
          <a:xfrm>
            <a:off x="4211340" y="987435"/>
            <a:ext cx="5014913" cy="4873625"/>
          </a:xfrm>
        </p:spPr>
        <p:txBody>
          <a:bodyPr rtlCol="0"/>
          <a:lstStyle>
            <a:lvl1pPr marL="0" indent="0">
              <a:buNone/>
              <a:defRPr sz="2400" i="0"/>
            </a:lvl1pPr>
            <a:lvl2pPr marL="342882" indent="0">
              <a:buNone/>
              <a:defRPr sz="2100"/>
            </a:lvl2pPr>
            <a:lvl3pPr marL="685762" indent="0">
              <a:buNone/>
              <a:defRPr sz="1800"/>
            </a:lvl3pPr>
            <a:lvl4pPr marL="1028643" indent="0">
              <a:buNone/>
              <a:defRPr sz="1500"/>
            </a:lvl4pPr>
            <a:lvl5pPr marL="1371524" indent="0">
              <a:buNone/>
              <a:defRPr sz="1500"/>
            </a:lvl5pPr>
            <a:lvl6pPr marL="1714405" indent="0">
              <a:buNone/>
              <a:defRPr sz="1500"/>
            </a:lvl6pPr>
            <a:lvl7pPr marL="2057285" indent="0">
              <a:buNone/>
              <a:defRPr sz="1500"/>
            </a:lvl7pPr>
            <a:lvl8pPr marL="2400166" indent="0">
              <a:buNone/>
              <a:defRPr sz="1500"/>
            </a:lvl8pPr>
            <a:lvl9pPr marL="2743048" indent="0">
              <a:buNone/>
              <a:defRPr sz="1500"/>
            </a:lvl9pPr>
          </a:lstStyle>
          <a:p>
            <a:pPr rtl="0"/>
            <a:r>
              <a:rPr lang="ja-JP" altLang="en-US" noProof="0"/>
              <a:t>図を追加</a:t>
            </a:r>
            <a:endParaRPr lang="ja-JP" altLang="en-US" noProof="0" dirty="0"/>
          </a:p>
        </p:txBody>
      </p:sp>
      <p:sp>
        <p:nvSpPr>
          <p:cNvPr id="4" name="テキスト プレースホルダー 3">
            <a:extLst>
              <a:ext uri="{FF2B5EF4-FFF2-40B4-BE49-F238E27FC236}">
                <a16:creationId xmlns:a16="http://schemas.microsoft.com/office/drawing/2014/main" id="{75275657-2BF9-4761-96B6-50EE3CFCFAD0}"/>
              </a:ext>
            </a:extLst>
          </p:cNvPr>
          <p:cNvSpPr>
            <a:spLocks noGrp="1"/>
          </p:cNvSpPr>
          <p:nvPr>
            <p:ph type="body" sz="half" idx="2"/>
          </p:nvPr>
        </p:nvSpPr>
        <p:spPr>
          <a:xfrm>
            <a:off x="682329" y="2057400"/>
            <a:ext cx="3194943" cy="3811588"/>
          </a:xfrm>
        </p:spPr>
        <p:txBody>
          <a:bodyPr rtlCol="0"/>
          <a:lstStyle>
            <a:lvl1pPr marL="0" indent="0">
              <a:buNone/>
              <a:defRPr sz="1200" i="0"/>
            </a:lvl1pPr>
            <a:lvl2pPr marL="342882" indent="0">
              <a:buNone/>
              <a:defRPr sz="1050"/>
            </a:lvl2pPr>
            <a:lvl3pPr marL="685762" indent="0">
              <a:buNone/>
              <a:defRPr sz="900"/>
            </a:lvl3pPr>
            <a:lvl4pPr marL="1028643" indent="0">
              <a:buNone/>
              <a:defRPr sz="750"/>
            </a:lvl4pPr>
            <a:lvl5pPr marL="1371524" indent="0">
              <a:buNone/>
              <a:defRPr sz="750"/>
            </a:lvl5pPr>
            <a:lvl6pPr marL="1714405" indent="0">
              <a:buNone/>
              <a:defRPr sz="750"/>
            </a:lvl6pPr>
            <a:lvl7pPr marL="2057285" indent="0">
              <a:buNone/>
              <a:defRPr sz="750"/>
            </a:lvl7pPr>
            <a:lvl8pPr marL="2400166" indent="0">
              <a:buNone/>
              <a:defRPr sz="750"/>
            </a:lvl8pPr>
            <a:lvl9pPr marL="2743048" indent="0">
              <a:buNone/>
              <a:defRPr sz="750"/>
            </a:lvl9pPr>
          </a:lstStyle>
          <a:p>
            <a:pPr lvl="0" rtl="0"/>
            <a:r>
              <a:rPr lang="ja-JP" altLang="en-US" noProof="0"/>
              <a:t>マスター テキストの書式設定</a:t>
            </a:r>
          </a:p>
        </p:txBody>
      </p:sp>
      <p:sp>
        <p:nvSpPr>
          <p:cNvPr id="5" name="日付プレースホルダー 4">
            <a:extLst>
              <a:ext uri="{FF2B5EF4-FFF2-40B4-BE49-F238E27FC236}">
                <a16:creationId xmlns:a16="http://schemas.microsoft.com/office/drawing/2014/main" id="{5C3C3F7B-A4C8-4F9D-8165-BC5186EA0929}"/>
              </a:ext>
            </a:extLst>
          </p:cNvPr>
          <p:cNvSpPr>
            <a:spLocks noGrp="1"/>
          </p:cNvSpPr>
          <p:nvPr>
            <p:ph type="dt" sz="half" idx="10"/>
          </p:nvPr>
        </p:nvSpPr>
        <p:spPr/>
        <p:txBody>
          <a:bodyPr rtlCol="0"/>
          <a:lstStyle>
            <a:lvl1pPr>
              <a:defRPr i="0"/>
            </a:lvl1pPr>
          </a:lstStyle>
          <a:p>
            <a:fld id="{928CA850-D19A-43F8-9944-FFD763D61EA9}" type="datetime1">
              <a:rPr lang="ja-JP" altLang="en-US" smtClean="0"/>
              <a:t>2024/6/21</a:t>
            </a:fld>
            <a:endParaRPr lang="ja-JP" altLang="en-US" dirty="0"/>
          </a:p>
        </p:txBody>
      </p:sp>
      <p:sp>
        <p:nvSpPr>
          <p:cNvPr id="6" name="フッター プレースホルダー 5">
            <a:extLst>
              <a:ext uri="{FF2B5EF4-FFF2-40B4-BE49-F238E27FC236}">
                <a16:creationId xmlns:a16="http://schemas.microsoft.com/office/drawing/2014/main" id="{DE696EA5-2FA2-464D-982F-C53E6426A843}"/>
              </a:ext>
            </a:extLst>
          </p:cNvPr>
          <p:cNvSpPr>
            <a:spLocks noGrp="1"/>
          </p:cNvSpPr>
          <p:nvPr>
            <p:ph type="ftr" sz="quarter" idx="11"/>
          </p:nvPr>
        </p:nvSpPr>
        <p:spPr/>
        <p:txBody>
          <a:bodyPr rtlCol="0"/>
          <a:lstStyle>
            <a:lvl1pPr>
              <a:defRPr i="0"/>
            </a:lvl1pPr>
          </a:lstStyle>
          <a:p>
            <a:endParaRPr lang="ja-JP" altLang="en-US" dirty="0"/>
          </a:p>
        </p:txBody>
      </p:sp>
      <p:sp>
        <p:nvSpPr>
          <p:cNvPr id="7" name="スライド番号プレースホルダー 6">
            <a:extLst>
              <a:ext uri="{FF2B5EF4-FFF2-40B4-BE49-F238E27FC236}">
                <a16:creationId xmlns:a16="http://schemas.microsoft.com/office/drawing/2014/main" id="{8911B398-191B-4AB1-86ED-00D0046EACF5}"/>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158660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3445CA-54C1-4DDE-A216-DD2414E3F593}"/>
              </a:ext>
            </a:extLst>
          </p:cNvPr>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0306395A-6879-4E93-B24E-067F88AC1D69}"/>
              </a:ext>
            </a:extLst>
          </p:cNvPr>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a:extLst>
              <a:ext uri="{FF2B5EF4-FFF2-40B4-BE49-F238E27FC236}">
                <a16:creationId xmlns:a16="http://schemas.microsoft.com/office/drawing/2014/main" id="{9450FF5B-A6A6-4F0F-AA5D-3F0F69A43AEB}"/>
              </a:ext>
            </a:extLst>
          </p:cNvPr>
          <p:cNvSpPr>
            <a:spLocks noGrp="1"/>
          </p:cNvSpPr>
          <p:nvPr>
            <p:ph type="dt" sz="half" idx="2"/>
          </p:nvPr>
        </p:nvSpPr>
        <p:spPr>
          <a:xfrm>
            <a:off x="681038" y="6356360"/>
            <a:ext cx="2228850" cy="365125"/>
          </a:xfrm>
          <a:prstGeom prst="rect">
            <a:avLst/>
          </a:prstGeom>
        </p:spPr>
        <p:txBody>
          <a:bodyPr vert="horz" lIns="91440" tIns="45720" rIns="91440" bIns="45720" rtlCol="0" anchor="ctr"/>
          <a:lstStyle>
            <a:lvl1pPr algn="l">
              <a:defRPr sz="900" i="0">
                <a:solidFill>
                  <a:schemeClr val="tx1">
                    <a:tint val="75000"/>
                  </a:schemeClr>
                </a:solidFill>
                <a:latin typeface="Meiryo UI" panose="020B0604030504040204" pitchFamily="50" charset="-128"/>
                <a:ea typeface="Meiryo UI" panose="020B0604030504040204" pitchFamily="50" charset="-128"/>
              </a:defRPr>
            </a:lvl1pPr>
          </a:lstStyle>
          <a:p>
            <a:fld id="{BA5226E7-3222-498D-9612-2B9AD8F3F97D}" type="datetime1">
              <a:rPr lang="ja-JP" altLang="en-US" smtClean="0"/>
              <a:t>2024/6/21</a:t>
            </a:fld>
            <a:endParaRPr lang="ja-JP" altLang="en-US" dirty="0"/>
          </a:p>
        </p:txBody>
      </p:sp>
      <p:sp>
        <p:nvSpPr>
          <p:cNvPr id="5" name="フッター プレースホルダー 4">
            <a:extLst>
              <a:ext uri="{FF2B5EF4-FFF2-40B4-BE49-F238E27FC236}">
                <a16:creationId xmlns:a16="http://schemas.microsoft.com/office/drawing/2014/main" id="{FA798FAA-76CC-42EF-8BE0-466A41BBAB09}"/>
              </a:ext>
            </a:extLst>
          </p:cNvPr>
          <p:cNvSpPr>
            <a:spLocks noGrp="1"/>
          </p:cNvSpPr>
          <p:nvPr>
            <p:ph type="ftr" sz="quarter" idx="3"/>
          </p:nvPr>
        </p:nvSpPr>
        <p:spPr>
          <a:xfrm>
            <a:off x="3281364" y="6356360"/>
            <a:ext cx="3343275" cy="365125"/>
          </a:xfrm>
          <a:prstGeom prst="rect">
            <a:avLst/>
          </a:prstGeom>
        </p:spPr>
        <p:txBody>
          <a:bodyPr vert="horz" lIns="91440" tIns="45720" rIns="91440" bIns="45720" rtlCol="0" anchor="ctr"/>
          <a:lstStyle>
            <a:lvl1pPr algn="ctr">
              <a:defRPr sz="900" i="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5149FF02-6890-4E10-B958-1097AD32C6FA}"/>
              </a:ext>
            </a:extLst>
          </p:cNvPr>
          <p:cNvSpPr>
            <a:spLocks noGrp="1"/>
          </p:cNvSpPr>
          <p:nvPr>
            <p:ph type="sldNum" sz="quarter" idx="4"/>
          </p:nvPr>
        </p:nvSpPr>
        <p:spPr>
          <a:xfrm>
            <a:off x="6996113" y="6356360"/>
            <a:ext cx="2228850" cy="365125"/>
          </a:xfrm>
          <a:prstGeom prst="rect">
            <a:avLst/>
          </a:prstGeom>
        </p:spPr>
        <p:txBody>
          <a:bodyPr vert="horz" lIns="91440" tIns="45720" rIns="91440" bIns="45720" rtlCol="0" anchor="ctr"/>
          <a:lstStyle>
            <a:lvl1pPr algn="r">
              <a:defRPr sz="900" i="0">
                <a:solidFill>
                  <a:schemeClr val="tx1">
                    <a:tint val="75000"/>
                  </a:schemeClr>
                </a:solidFill>
                <a:latin typeface="Meiryo UI" panose="020B0604030504040204" pitchFamily="50" charset="-128"/>
                <a:ea typeface="Meiryo UI" panose="020B0604030504040204" pitchFamily="50" charset="-128"/>
              </a:defRPr>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2603789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762" rtl="0" eaLnBrk="1" latinLnBrk="0" hangingPunct="1">
        <a:lnSpc>
          <a:spcPct val="90000"/>
        </a:lnSpc>
        <a:spcBef>
          <a:spcPct val="0"/>
        </a:spcBef>
        <a:buNone/>
        <a:defRPr kumimoji="1" sz="3300" i="0" kern="1200">
          <a:solidFill>
            <a:schemeClr val="tx1"/>
          </a:solidFill>
          <a:latin typeface="Meiryo UI" panose="020B0604030504040204" pitchFamily="50" charset="-128"/>
          <a:ea typeface="Meiryo UI" panose="020B0604030504040204" pitchFamily="50" charset="-128"/>
          <a:cs typeface="+mj-cs"/>
        </a:defRPr>
      </a:lvl1pPr>
    </p:titleStyle>
    <p:bodyStyle>
      <a:lvl1pPr marL="171441" indent="-171441" algn="l" defTabSz="685762" rtl="0" eaLnBrk="1" latinLnBrk="0" hangingPunct="1">
        <a:lnSpc>
          <a:spcPct val="90000"/>
        </a:lnSpc>
        <a:spcBef>
          <a:spcPts val="750"/>
        </a:spcBef>
        <a:buFont typeface="Arial" panose="020B0604020202020204" pitchFamily="34" charset="0"/>
        <a:buChar char="•"/>
        <a:defRPr kumimoji="1" sz="2100" i="0" kern="1200">
          <a:solidFill>
            <a:schemeClr val="tx1"/>
          </a:solidFill>
          <a:latin typeface="Meiryo UI" panose="020B0604030504040204" pitchFamily="50" charset="-128"/>
          <a:ea typeface="Meiryo UI" panose="020B0604030504040204" pitchFamily="50" charset="-128"/>
          <a:cs typeface="+mn-cs"/>
        </a:defRPr>
      </a:lvl1pPr>
      <a:lvl2pPr marL="514322" indent="-171441" algn="l" defTabSz="685762" rtl="0" eaLnBrk="1" latinLnBrk="0" hangingPunct="1">
        <a:lnSpc>
          <a:spcPct val="90000"/>
        </a:lnSpc>
        <a:spcBef>
          <a:spcPts val="375"/>
        </a:spcBef>
        <a:buFont typeface="Arial" panose="020B0604020202020204" pitchFamily="34" charset="0"/>
        <a:buChar char="•"/>
        <a:defRPr kumimoji="1" sz="1800" i="0" kern="1200">
          <a:solidFill>
            <a:schemeClr val="tx1"/>
          </a:solidFill>
          <a:latin typeface="Meiryo UI" panose="020B0604030504040204" pitchFamily="50" charset="-128"/>
          <a:ea typeface="Meiryo UI" panose="020B0604030504040204" pitchFamily="50" charset="-128"/>
          <a:cs typeface="+mn-cs"/>
        </a:defRPr>
      </a:lvl2pPr>
      <a:lvl3pPr marL="857202" indent="-171441" algn="l" defTabSz="685762" rtl="0" eaLnBrk="1" latinLnBrk="0" hangingPunct="1">
        <a:lnSpc>
          <a:spcPct val="90000"/>
        </a:lnSpc>
        <a:spcBef>
          <a:spcPts val="375"/>
        </a:spcBef>
        <a:buFont typeface="Arial" panose="020B0604020202020204" pitchFamily="34" charset="0"/>
        <a:buChar char="•"/>
        <a:defRPr kumimoji="1" sz="1500" i="0" kern="1200">
          <a:solidFill>
            <a:schemeClr val="tx1"/>
          </a:solidFill>
          <a:latin typeface="Meiryo UI" panose="020B0604030504040204" pitchFamily="50" charset="-128"/>
          <a:ea typeface="Meiryo UI" panose="020B0604030504040204" pitchFamily="50" charset="-128"/>
          <a:cs typeface="+mn-cs"/>
        </a:defRPr>
      </a:lvl3pPr>
      <a:lvl4pPr marL="1200083" indent="-171441" algn="l" defTabSz="685762" rtl="0" eaLnBrk="1" latinLnBrk="0" hangingPunct="1">
        <a:lnSpc>
          <a:spcPct val="90000"/>
        </a:lnSpc>
        <a:spcBef>
          <a:spcPts val="375"/>
        </a:spcBef>
        <a:buFont typeface="Arial" panose="020B0604020202020204" pitchFamily="34" charset="0"/>
        <a:buChar char="•"/>
        <a:defRPr kumimoji="1" sz="1350" i="0" kern="1200">
          <a:solidFill>
            <a:schemeClr val="tx1"/>
          </a:solidFill>
          <a:latin typeface="Meiryo UI" panose="020B0604030504040204" pitchFamily="50" charset="-128"/>
          <a:ea typeface="Meiryo UI" panose="020B0604030504040204" pitchFamily="50" charset="-128"/>
          <a:cs typeface="+mn-cs"/>
        </a:defRPr>
      </a:lvl4pPr>
      <a:lvl5pPr marL="1542965" indent="-171441" algn="l" defTabSz="685762" rtl="0" eaLnBrk="1" latinLnBrk="0" hangingPunct="1">
        <a:lnSpc>
          <a:spcPct val="90000"/>
        </a:lnSpc>
        <a:spcBef>
          <a:spcPts val="375"/>
        </a:spcBef>
        <a:buFont typeface="Arial" panose="020B0604020202020204" pitchFamily="34" charset="0"/>
        <a:buChar char="•"/>
        <a:defRPr kumimoji="1" sz="1350" i="0" kern="1200">
          <a:solidFill>
            <a:schemeClr val="tx1"/>
          </a:solidFill>
          <a:latin typeface="Meiryo UI" panose="020B0604030504040204" pitchFamily="50" charset="-128"/>
          <a:ea typeface="Meiryo UI" panose="020B0604030504040204" pitchFamily="50" charset="-128"/>
          <a:cs typeface="+mn-cs"/>
        </a:defRPr>
      </a:lvl5pPr>
      <a:lvl6pPr marL="1885845"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26"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07"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488"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762" rtl="0" eaLnBrk="1" latinLnBrk="0" hangingPunct="1">
        <a:defRPr kumimoji="1" sz="1350" kern="1200">
          <a:solidFill>
            <a:schemeClr val="tx1"/>
          </a:solidFill>
          <a:latin typeface="+mn-lt"/>
          <a:ea typeface="+mn-ea"/>
          <a:cs typeface="+mn-cs"/>
        </a:defRPr>
      </a:lvl1pPr>
      <a:lvl2pPr marL="342882" algn="l" defTabSz="685762" rtl="0" eaLnBrk="1" latinLnBrk="0" hangingPunct="1">
        <a:defRPr kumimoji="1" sz="1350" kern="1200">
          <a:solidFill>
            <a:schemeClr val="tx1"/>
          </a:solidFill>
          <a:latin typeface="+mn-lt"/>
          <a:ea typeface="+mn-ea"/>
          <a:cs typeface="+mn-cs"/>
        </a:defRPr>
      </a:lvl2pPr>
      <a:lvl3pPr marL="685762" algn="l" defTabSz="685762" rtl="0" eaLnBrk="1" latinLnBrk="0" hangingPunct="1">
        <a:defRPr kumimoji="1" sz="1350" kern="1200">
          <a:solidFill>
            <a:schemeClr val="tx1"/>
          </a:solidFill>
          <a:latin typeface="+mn-lt"/>
          <a:ea typeface="+mn-ea"/>
          <a:cs typeface="+mn-cs"/>
        </a:defRPr>
      </a:lvl3pPr>
      <a:lvl4pPr marL="1028643" algn="l" defTabSz="685762" rtl="0" eaLnBrk="1" latinLnBrk="0" hangingPunct="1">
        <a:defRPr kumimoji="1" sz="1350" kern="1200">
          <a:solidFill>
            <a:schemeClr val="tx1"/>
          </a:solidFill>
          <a:latin typeface="+mn-lt"/>
          <a:ea typeface="+mn-ea"/>
          <a:cs typeface="+mn-cs"/>
        </a:defRPr>
      </a:lvl4pPr>
      <a:lvl5pPr marL="1371524" algn="l" defTabSz="685762" rtl="0" eaLnBrk="1" latinLnBrk="0" hangingPunct="1">
        <a:defRPr kumimoji="1" sz="1350" kern="1200">
          <a:solidFill>
            <a:schemeClr val="tx1"/>
          </a:solidFill>
          <a:latin typeface="+mn-lt"/>
          <a:ea typeface="+mn-ea"/>
          <a:cs typeface="+mn-cs"/>
        </a:defRPr>
      </a:lvl5pPr>
      <a:lvl6pPr marL="1714405" algn="l" defTabSz="685762" rtl="0" eaLnBrk="1" latinLnBrk="0" hangingPunct="1">
        <a:defRPr kumimoji="1" sz="1350" kern="1200">
          <a:solidFill>
            <a:schemeClr val="tx1"/>
          </a:solidFill>
          <a:latin typeface="+mn-lt"/>
          <a:ea typeface="+mn-ea"/>
          <a:cs typeface="+mn-cs"/>
        </a:defRPr>
      </a:lvl6pPr>
      <a:lvl7pPr marL="2057285" algn="l" defTabSz="685762" rtl="0" eaLnBrk="1" latinLnBrk="0" hangingPunct="1">
        <a:defRPr kumimoji="1" sz="1350" kern="1200">
          <a:solidFill>
            <a:schemeClr val="tx1"/>
          </a:solidFill>
          <a:latin typeface="+mn-lt"/>
          <a:ea typeface="+mn-ea"/>
          <a:cs typeface="+mn-cs"/>
        </a:defRPr>
      </a:lvl7pPr>
      <a:lvl8pPr marL="2400166" algn="l" defTabSz="685762" rtl="0" eaLnBrk="1" latinLnBrk="0" hangingPunct="1">
        <a:defRPr kumimoji="1" sz="1350" kern="1200">
          <a:solidFill>
            <a:schemeClr val="tx1"/>
          </a:solidFill>
          <a:latin typeface="+mn-lt"/>
          <a:ea typeface="+mn-ea"/>
          <a:cs typeface="+mn-cs"/>
        </a:defRPr>
      </a:lvl8pPr>
      <a:lvl9pPr marL="2743048" algn="l" defTabSz="685762"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60"/>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D1DA4-34AA-4729-BD66-042005463291}" type="datetime1">
              <a:rPr kumimoji="1" lang="ja-JP" altLang="en-US" smtClean="0"/>
              <a:t>2024/6/21</a:t>
            </a:fld>
            <a:endParaRPr kumimoji="1" lang="ja-JP" altLang="en-US"/>
          </a:p>
        </p:txBody>
      </p:sp>
      <p:sp>
        <p:nvSpPr>
          <p:cNvPr id="5" name="フッター プレースホルダー 4"/>
          <p:cNvSpPr>
            <a:spLocks noGrp="1"/>
          </p:cNvSpPr>
          <p:nvPr>
            <p:ph type="ftr" sz="quarter" idx="3"/>
          </p:nvPr>
        </p:nvSpPr>
        <p:spPr>
          <a:xfrm>
            <a:off x="3281364" y="6356360"/>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60"/>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BE2A86-7F05-41B4-8F07-5B31971C6D26}" type="slidenum">
              <a:rPr kumimoji="1" lang="ja-JP" altLang="en-US" smtClean="0"/>
              <a:t>‹#›</a:t>
            </a:fld>
            <a:endParaRPr kumimoji="1" lang="ja-JP" altLang="en-US"/>
          </a:p>
        </p:txBody>
      </p:sp>
      <p:grpSp>
        <p:nvGrpSpPr>
          <p:cNvPr id="7" name="グループ化 6"/>
          <p:cNvGrpSpPr/>
          <p:nvPr userDrawn="1"/>
        </p:nvGrpSpPr>
        <p:grpSpPr>
          <a:xfrm>
            <a:off x="4" y="0"/>
            <a:ext cx="157596" cy="6858000"/>
            <a:chOff x="0" y="2070500"/>
            <a:chExt cx="656713" cy="2743756"/>
          </a:xfrm>
        </p:grpSpPr>
        <p:sp>
          <p:nvSpPr>
            <p:cNvPr id="8" name="正方形/長方形 7"/>
            <p:cNvSpPr/>
            <p:nvPr/>
          </p:nvSpPr>
          <p:spPr>
            <a:xfrm>
              <a:off x="0" y="2070500"/>
              <a:ext cx="656713" cy="914400"/>
            </a:xfrm>
            <a:prstGeom prst="rect">
              <a:avLst/>
            </a:prstGeom>
            <a:solidFill>
              <a:srgbClr val="02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正方形/長方形 8"/>
            <p:cNvSpPr/>
            <p:nvPr/>
          </p:nvSpPr>
          <p:spPr>
            <a:xfrm>
              <a:off x="0" y="2985456"/>
              <a:ext cx="656713" cy="914400"/>
            </a:xfrm>
            <a:prstGeom prst="rect">
              <a:avLst/>
            </a:prstGeom>
            <a:solidFill>
              <a:srgbClr val="B0C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0" name="正方形/長方形 9"/>
            <p:cNvSpPr/>
            <p:nvPr/>
          </p:nvSpPr>
          <p:spPr>
            <a:xfrm>
              <a:off x="0" y="3899856"/>
              <a:ext cx="656713" cy="914400"/>
            </a:xfrm>
            <a:prstGeom prst="rect">
              <a:avLst/>
            </a:prstGeom>
            <a:solidFill>
              <a:srgbClr val="7BA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sp>
        <p:nvSpPr>
          <p:cNvPr id="11" name="正方形/長方形 10"/>
          <p:cNvSpPr/>
          <p:nvPr userDrawn="1"/>
        </p:nvSpPr>
        <p:spPr>
          <a:xfrm>
            <a:off x="2260158" y="3642265"/>
            <a:ext cx="5543290" cy="111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dirty="0">
                <a:solidFill>
                  <a:schemeClr val="tx1"/>
                </a:solidFill>
                <a:latin typeface="BIZ UDゴシック" panose="020B0400000000000000" pitchFamily="49" charset="-128"/>
                <a:ea typeface="BIZ UDゴシック" panose="020B0400000000000000" pitchFamily="49" charset="-128"/>
              </a:rPr>
              <a:t>令和４年２月１７日（木） 知事記者レク資料</a:t>
            </a:r>
          </a:p>
        </p:txBody>
      </p:sp>
      <p:pic>
        <p:nvPicPr>
          <p:cNvPr id="12" name="図 1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70897" y="412683"/>
            <a:ext cx="1346698" cy="1219370"/>
          </a:xfrm>
          <a:prstGeom prst="rect">
            <a:avLst/>
          </a:prstGeom>
        </p:spPr>
      </p:pic>
      <p:sp>
        <p:nvSpPr>
          <p:cNvPr id="13" name="正方形/長方形 12"/>
          <p:cNvSpPr/>
          <p:nvPr userDrawn="1"/>
        </p:nvSpPr>
        <p:spPr>
          <a:xfrm>
            <a:off x="-1" y="2211484"/>
            <a:ext cx="9906000"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500" b="1" spc="525" dirty="0">
                <a:solidFill>
                  <a:schemeClr val="tx1"/>
                </a:solidFill>
                <a:latin typeface="BIZ UDゴシック" panose="020B0400000000000000" pitchFamily="49" charset="-128"/>
                <a:ea typeface="BIZ UDゴシック" panose="020B0400000000000000" pitchFamily="49" charset="-128"/>
              </a:rPr>
              <a:t>令和４年度当初予算案</a:t>
            </a:r>
          </a:p>
        </p:txBody>
      </p:sp>
    </p:spTree>
    <p:extLst>
      <p:ext uri="{BB962C8B-B14F-4D97-AF65-F5344CB8AC3E}">
        <p14:creationId xmlns:p14="http://schemas.microsoft.com/office/powerpoint/2010/main" val="3920567887"/>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685762"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41" indent="-171441" algn="l" defTabSz="685762"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22" indent="-171441" algn="l" defTabSz="685762"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02" indent="-171441" algn="l" defTabSz="685762"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083"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2965"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845"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26"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07"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488"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762" rtl="0" eaLnBrk="1" latinLnBrk="0" hangingPunct="1">
        <a:defRPr kumimoji="1" sz="1350" kern="1200">
          <a:solidFill>
            <a:schemeClr val="tx1"/>
          </a:solidFill>
          <a:latin typeface="+mn-lt"/>
          <a:ea typeface="+mn-ea"/>
          <a:cs typeface="+mn-cs"/>
        </a:defRPr>
      </a:lvl1pPr>
      <a:lvl2pPr marL="342882" algn="l" defTabSz="685762" rtl="0" eaLnBrk="1" latinLnBrk="0" hangingPunct="1">
        <a:defRPr kumimoji="1" sz="1350" kern="1200">
          <a:solidFill>
            <a:schemeClr val="tx1"/>
          </a:solidFill>
          <a:latin typeface="+mn-lt"/>
          <a:ea typeface="+mn-ea"/>
          <a:cs typeface="+mn-cs"/>
        </a:defRPr>
      </a:lvl2pPr>
      <a:lvl3pPr marL="685762" algn="l" defTabSz="685762" rtl="0" eaLnBrk="1" latinLnBrk="0" hangingPunct="1">
        <a:defRPr kumimoji="1" sz="1350" kern="1200">
          <a:solidFill>
            <a:schemeClr val="tx1"/>
          </a:solidFill>
          <a:latin typeface="+mn-lt"/>
          <a:ea typeface="+mn-ea"/>
          <a:cs typeface="+mn-cs"/>
        </a:defRPr>
      </a:lvl3pPr>
      <a:lvl4pPr marL="1028643" algn="l" defTabSz="685762" rtl="0" eaLnBrk="1" latinLnBrk="0" hangingPunct="1">
        <a:defRPr kumimoji="1" sz="1350" kern="1200">
          <a:solidFill>
            <a:schemeClr val="tx1"/>
          </a:solidFill>
          <a:latin typeface="+mn-lt"/>
          <a:ea typeface="+mn-ea"/>
          <a:cs typeface="+mn-cs"/>
        </a:defRPr>
      </a:lvl4pPr>
      <a:lvl5pPr marL="1371524" algn="l" defTabSz="685762" rtl="0" eaLnBrk="1" latinLnBrk="0" hangingPunct="1">
        <a:defRPr kumimoji="1" sz="1350" kern="1200">
          <a:solidFill>
            <a:schemeClr val="tx1"/>
          </a:solidFill>
          <a:latin typeface="+mn-lt"/>
          <a:ea typeface="+mn-ea"/>
          <a:cs typeface="+mn-cs"/>
        </a:defRPr>
      </a:lvl5pPr>
      <a:lvl6pPr marL="1714405" algn="l" defTabSz="685762" rtl="0" eaLnBrk="1" latinLnBrk="0" hangingPunct="1">
        <a:defRPr kumimoji="1" sz="1350" kern="1200">
          <a:solidFill>
            <a:schemeClr val="tx1"/>
          </a:solidFill>
          <a:latin typeface="+mn-lt"/>
          <a:ea typeface="+mn-ea"/>
          <a:cs typeface="+mn-cs"/>
        </a:defRPr>
      </a:lvl6pPr>
      <a:lvl7pPr marL="2057285" algn="l" defTabSz="685762" rtl="0" eaLnBrk="1" latinLnBrk="0" hangingPunct="1">
        <a:defRPr kumimoji="1" sz="1350" kern="1200">
          <a:solidFill>
            <a:schemeClr val="tx1"/>
          </a:solidFill>
          <a:latin typeface="+mn-lt"/>
          <a:ea typeface="+mn-ea"/>
          <a:cs typeface="+mn-cs"/>
        </a:defRPr>
      </a:lvl7pPr>
      <a:lvl8pPr marL="2400166" algn="l" defTabSz="685762" rtl="0" eaLnBrk="1" latinLnBrk="0" hangingPunct="1">
        <a:defRPr kumimoji="1" sz="1350" kern="1200">
          <a:solidFill>
            <a:schemeClr val="tx1"/>
          </a:solidFill>
          <a:latin typeface="+mn-lt"/>
          <a:ea typeface="+mn-ea"/>
          <a:cs typeface="+mn-cs"/>
        </a:defRPr>
      </a:lvl8pPr>
      <a:lvl9pPr marL="2743048" algn="l" defTabSz="685762"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5.png"/><Relationship Id="rId12"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jpeg"/><Relationship Id="rId5" Type="http://schemas.openxmlformats.org/officeDocument/2006/relationships/image" Target="../media/image19.png"/><Relationship Id="rId10" Type="http://schemas.openxmlformats.org/officeDocument/2006/relationships/image" Target="../media/image22.jpeg"/><Relationship Id="rId4" Type="http://schemas.openxmlformats.org/officeDocument/2006/relationships/image" Target="../media/image18.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0.png"/><Relationship Id="rId12"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28.emf"/></Relationships>
</file>

<file path=ppt/slides/_rels/slide14.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png"/><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png"/><Relationship Id="rId7" Type="http://schemas.openxmlformats.org/officeDocument/2006/relationships/image" Target="../media/image15.png"/><Relationship Id="rId2" Type="http://schemas.openxmlformats.org/officeDocument/2006/relationships/notesSlide" Target="../notesSlides/notesSlide9.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jpeg"/><Relationship Id="rId41"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5" Type="http://schemas.openxmlformats.org/officeDocument/2006/relationships/image" Target="../media/image19.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png"/><Relationship Id="rId19" Type="http://schemas.openxmlformats.org/officeDocument/2006/relationships/image" Target="../media/image41.jpeg"/><Relationship Id="rId31" Type="http://schemas.openxmlformats.org/officeDocument/2006/relationships/image" Target="../media/image53.png"/><Relationship Id="rId44" Type="http://schemas.openxmlformats.org/officeDocument/2006/relationships/image" Target="../media/image66.jpeg"/><Relationship Id="rId4" Type="http://schemas.openxmlformats.org/officeDocument/2006/relationships/image" Target="../media/image18.png"/><Relationship Id="rId9" Type="http://schemas.openxmlformats.org/officeDocument/2006/relationships/image" Target="../media/image31.jpe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jpeg"/><Relationship Id="rId35" Type="http://schemas.openxmlformats.org/officeDocument/2006/relationships/image" Target="../media/image57.png"/><Relationship Id="rId43" Type="http://schemas.openxmlformats.org/officeDocument/2006/relationships/image" Target="../media/image65.png"/><Relationship Id="rId8" Type="http://schemas.openxmlformats.org/officeDocument/2006/relationships/image" Target="../media/image16.svg"/><Relationship Id="rId3" Type="http://schemas.openxmlformats.org/officeDocument/2006/relationships/image" Target="../media/image17.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71.jpe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17.png"/><Relationship Id="rId21" Type="http://schemas.openxmlformats.org/officeDocument/2006/relationships/image" Target="../media/image79.png"/><Relationship Id="rId7" Type="http://schemas.openxmlformats.org/officeDocument/2006/relationships/image" Target="../media/image1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2" Type="http://schemas.openxmlformats.org/officeDocument/2006/relationships/notesSlide" Target="../notesSlides/notesSlide10.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9.png"/><Relationship Id="rId24" Type="http://schemas.openxmlformats.org/officeDocument/2006/relationships/image" Target="../media/image82.jpeg"/><Relationship Id="rId5" Type="http://schemas.openxmlformats.org/officeDocument/2006/relationships/image" Target="../media/image19.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jp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18.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jpeg"/></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7.png"/><Relationship Id="rId7"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png"/><Relationship Id="rId10" Type="http://schemas.openxmlformats.org/officeDocument/2006/relationships/image" Target="../media/image4.png"/><Relationship Id="rId4" Type="http://schemas.openxmlformats.org/officeDocument/2006/relationships/image" Target="../media/image87.jpeg"/><Relationship Id="rId9" Type="http://schemas.openxmlformats.org/officeDocument/2006/relationships/image" Target="../media/image92.jpe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jpeg"/><Relationship Id="rId3" Type="http://schemas.openxmlformats.org/officeDocument/2006/relationships/image" Target="../media/image17.png"/><Relationship Id="rId7" Type="http://schemas.openxmlformats.org/officeDocument/2006/relationships/image" Target="../media/image96.png"/><Relationship Id="rId12"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5.png"/><Relationship Id="rId5" Type="http://schemas.openxmlformats.org/officeDocument/2006/relationships/image" Target="../media/image94.jpg"/><Relationship Id="rId15" Type="http://schemas.openxmlformats.org/officeDocument/2006/relationships/image" Target="../media/image102.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1.jpe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10.png"/><Relationship Id="rId3" Type="http://schemas.openxmlformats.org/officeDocument/2006/relationships/hyperlink" Target="https://www.youtube.com/watch?v=Gvu_SD2jCDs" TargetMode="External"/><Relationship Id="rId7" Type="http://schemas.openxmlformats.org/officeDocument/2006/relationships/image" Target="../media/image105.jpeg"/><Relationship Id="rId12"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8.jpeg"/><Relationship Id="rId5" Type="http://schemas.openxmlformats.org/officeDocument/2006/relationships/image" Target="../media/image103.png"/><Relationship Id="rId10" Type="http://schemas.openxmlformats.org/officeDocument/2006/relationships/image" Target="../media/image107.jpeg"/><Relationship Id="rId4" Type="http://schemas.openxmlformats.org/officeDocument/2006/relationships/image" Target="../media/image17.png"/><Relationship Id="rId9" Type="http://schemas.openxmlformats.org/officeDocument/2006/relationships/image" Target="../media/image106.png"/><Relationship Id="rId14" Type="http://schemas.openxmlformats.org/officeDocument/2006/relationships/image" Target="../media/image111.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youtube.com/watch?v=Gvu_SD2jCDs" TargetMode="External"/><Relationship Id="rId7" Type="http://schemas.openxmlformats.org/officeDocument/2006/relationships/image" Target="../media/image114.png"/><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3.jpeg"/><Relationship Id="rId11" Type="http://schemas.openxmlformats.org/officeDocument/2006/relationships/image" Target="../media/image116.jpeg"/><Relationship Id="rId5" Type="http://schemas.openxmlformats.org/officeDocument/2006/relationships/image" Target="../media/image112.jpeg"/><Relationship Id="rId10" Type="http://schemas.openxmlformats.org/officeDocument/2006/relationships/image" Target="../media/image115.png"/><Relationship Id="rId4" Type="http://schemas.openxmlformats.org/officeDocument/2006/relationships/image" Target="../media/image17.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5.png"/><Relationship Id="rId18" Type="http://schemas.openxmlformats.org/officeDocument/2006/relationships/image" Target="../media/image128.jpeg"/><Relationship Id="rId3" Type="http://schemas.openxmlformats.org/officeDocument/2006/relationships/image" Target="../media/image117.png"/><Relationship Id="rId7" Type="http://schemas.openxmlformats.org/officeDocument/2006/relationships/image" Target="../media/image120.png"/><Relationship Id="rId12" Type="http://schemas.openxmlformats.org/officeDocument/2006/relationships/image" Target="../media/image125.jpeg"/><Relationship Id="rId17" Type="http://schemas.openxmlformats.org/officeDocument/2006/relationships/image" Target="../media/image127.png"/><Relationship Id="rId2" Type="http://schemas.openxmlformats.org/officeDocument/2006/relationships/notesSlide" Target="../notesSlides/notesSlide15.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9.png"/><Relationship Id="rId15" Type="http://schemas.openxmlformats.org/officeDocument/2006/relationships/image" Target="../media/image126.png"/><Relationship Id="rId10" Type="http://schemas.openxmlformats.org/officeDocument/2006/relationships/image" Target="../media/image123.jpg"/><Relationship Id="rId4" Type="http://schemas.openxmlformats.org/officeDocument/2006/relationships/image" Target="../media/image118.png"/><Relationship Id="rId9" Type="http://schemas.openxmlformats.org/officeDocument/2006/relationships/image" Target="../media/image122.png"/><Relationship Id="rId14"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30.png"/><Relationship Id="rId18" Type="http://schemas.openxmlformats.org/officeDocument/2006/relationships/image" Target="../media/image135.jpeg"/><Relationship Id="rId3" Type="http://schemas.openxmlformats.org/officeDocument/2006/relationships/image" Target="../media/image117.png"/><Relationship Id="rId7" Type="http://schemas.openxmlformats.org/officeDocument/2006/relationships/image" Target="../media/image120.png"/><Relationship Id="rId12" Type="http://schemas.openxmlformats.org/officeDocument/2006/relationships/image" Target="../media/image129.jpeg"/><Relationship Id="rId17" Type="http://schemas.openxmlformats.org/officeDocument/2006/relationships/image" Target="../media/image134.png"/><Relationship Id="rId2" Type="http://schemas.openxmlformats.org/officeDocument/2006/relationships/notesSlide" Target="../notesSlides/notesSlide16.xml"/><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6.svg"/><Relationship Id="rId5" Type="http://schemas.openxmlformats.org/officeDocument/2006/relationships/image" Target="../media/image9.png"/><Relationship Id="rId15" Type="http://schemas.openxmlformats.org/officeDocument/2006/relationships/image" Target="../media/image132.jpeg"/><Relationship Id="rId10" Type="http://schemas.openxmlformats.org/officeDocument/2006/relationships/image" Target="../media/image15.png"/><Relationship Id="rId4" Type="http://schemas.openxmlformats.org/officeDocument/2006/relationships/image" Target="../media/image118.png"/><Relationship Id="rId9" Type="http://schemas.openxmlformats.org/officeDocument/2006/relationships/image" Target="../media/image122.png"/><Relationship Id="rId14" Type="http://schemas.openxmlformats.org/officeDocument/2006/relationships/image" Target="../media/image131.jpeg"/></Relationships>
</file>

<file path=ppt/slides/_rels/slide2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5.png"/><Relationship Id="rId18" Type="http://schemas.openxmlformats.org/officeDocument/2006/relationships/image" Target="../media/image142.png"/><Relationship Id="rId3" Type="http://schemas.openxmlformats.org/officeDocument/2006/relationships/image" Target="../media/image117.png"/><Relationship Id="rId7" Type="http://schemas.openxmlformats.org/officeDocument/2006/relationships/image" Target="../media/image120.png"/><Relationship Id="rId12" Type="http://schemas.openxmlformats.org/officeDocument/2006/relationships/image" Target="../media/image138.png"/><Relationship Id="rId17" Type="http://schemas.openxmlformats.org/officeDocument/2006/relationships/image" Target="../media/image141.png"/><Relationship Id="rId2" Type="http://schemas.openxmlformats.org/officeDocument/2006/relationships/notesSlide" Target="../notesSlides/notesSlide17.xml"/><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37.png"/><Relationship Id="rId5" Type="http://schemas.openxmlformats.org/officeDocument/2006/relationships/image" Target="../media/image9.png"/><Relationship Id="rId15" Type="http://schemas.openxmlformats.org/officeDocument/2006/relationships/image" Target="../media/image139.jpeg"/><Relationship Id="rId10" Type="http://schemas.openxmlformats.org/officeDocument/2006/relationships/image" Target="../media/image136.png"/><Relationship Id="rId4" Type="http://schemas.openxmlformats.org/officeDocument/2006/relationships/image" Target="../media/image118.png"/><Relationship Id="rId9" Type="http://schemas.openxmlformats.org/officeDocument/2006/relationships/image" Target="../media/image122.png"/><Relationship Id="rId14"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46.png"/><Relationship Id="rId3" Type="http://schemas.openxmlformats.org/officeDocument/2006/relationships/image" Target="../media/image117.png"/><Relationship Id="rId7" Type="http://schemas.openxmlformats.org/officeDocument/2006/relationships/image" Target="../media/image120.png"/><Relationship Id="rId12" Type="http://schemas.openxmlformats.org/officeDocument/2006/relationships/image" Target="../media/image145.png"/><Relationship Id="rId17" Type="http://schemas.openxmlformats.org/officeDocument/2006/relationships/image" Target="../media/image150.jpeg"/><Relationship Id="rId2" Type="http://schemas.openxmlformats.org/officeDocument/2006/relationships/notesSlide" Target="../notesSlides/notesSlide18.xml"/><Relationship Id="rId16"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44.jpeg"/><Relationship Id="rId5" Type="http://schemas.openxmlformats.org/officeDocument/2006/relationships/image" Target="../media/image9.png"/><Relationship Id="rId15" Type="http://schemas.openxmlformats.org/officeDocument/2006/relationships/image" Target="../media/image148.png"/><Relationship Id="rId10" Type="http://schemas.openxmlformats.org/officeDocument/2006/relationships/image" Target="../media/image143.jpeg"/><Relationship Id="rId4" Type="http://schemas.openxmlformats.org/officeDocument/2006/relationships/image" Target="../media/image118.png"/><Relationship Id="rId9" Type="http://schemas.openxmlformats.org/officeDocument/2006/relationships/image" Target="../media/image122.png"/><Relationship Id="rId14" Type="http://schemas.openxmlformats.org/officeDocument/2006/relationships/image" Target="../media/image147.png"/></Relationships>
</file>

<file path=ppt/slides/_rels/slide24.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59.png"/><Relationship Id="rId3" Type="http://schemas.openxmlformats.org/officeDocument/2006/relationships/image" Target="../media/image151.png"/><Relationship Id="rId7" Type="http://schemas.openxmlformats.org/officeDocument/2006/relationships/image" Target="../media/image155.jpeg"/><Relationship Id="rId12" Type="http://schemas.openxmlformats.org/officeDocument/2006/relationships/image" Target="../media/image15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6.svg"/><Relationship Id="rId5" Type="http://schemas.openxmlformats.org/officeDocument/2006/relationships/image" Target="../media/image153.png"/><Relationship Id="rId10" Type="http://schemas.openxmlformats.org/officeDocument/2006/relationships/image" Target="../media/image15.png"/><Relationship Id="rId4" Type="http://schemas.openxmlformats.org/officeDocument/2006/relationships/image" Target="../media/image152.png"/><Relationship Id="rId9" Type="http://schemas.openxmlformats.org/officeDocument/2006/relationships/image" Target="../media/image157.jpeg"/><Relationship Id="rId14" Type="http://schemas.openxmlformats.org/officeDocument/2006/relationships/image" Target="../media/image160.png"/></Relationships>
</file>

<file path=ppt/slides/_rels/slide25.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9.png"/><Relationship Id="rId7" Type="http://schemas.openxmlformats.org/officeDocument/2006/relationships/image" Target="../media/image164.jpeg"/><Relationship Id="rId12" Type="http://schemas.openxmlformats.org/officeDocument/2006/relationships/image" Target="../media/image16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3.jpeg"/><Relationship Id="rId11" Type="http://schemas.openxmlformats.org/officeDocument/2006/relationships/image" Target="../media/image168.jpe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7.jpeg"/><Relationship Id="rId3" Type="http://schemas.openxmlformats.org/officeDocument/2006/relationships/image" Target="../media/image170.jpeg"/><Relationship Id="rId7" Type="http://schemas.openxmlformats.org/officeDocument/2006/relationships/image" Target="../media/image174.png"/><Relationship Id="rId12" Type="http://schemas.openxmlformats.org/officeDocument/2006/relationships/image" Target="../media/image17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73.png"/><Relationship Id="rId11" Type="http://schemas.openxmlformats.org/officeDocument/2006/relationships/image" Target="../media/image175.png"/><Relationship Id="rId5" Type="http://schemas.openxmlformats.org/officeDocument/2006/relationships/image" Target="../media/image172.jpeg"/><Relationship Id="rId10" Type="http://schemas.openxmlformats.org/officeDocument/2006/relationships/image" Target="../media/image16.svg"/><Relationship Id="rId4" Type="http://schemas.openxmlformats.org/officeDocument/2006/relationships/image" Target="../media/image171.jp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4.jpeg"/><Relationship Id="rId3" Type="http://schemas.openxmlformats.org/officeDocument/2006/relationships/image" Target="../media/image5.png"/><Relationship Id="rId7" Type="http://schemas.openxmlformats.org/officeDocument/2006/relationships/image" Target="../media/image180.png"/><Relationship Id="rId12" Type="http://schemas.openxmlformats.org/officeDocument/2006/relationships/image" Target="../media/image183.jpeg"/><Relationship Id="rId17" Type="http://schemas.openxmlformats.org/officeDocument/2006/relationships/image" Target="../media/image188.jpeg"/><Relationship Id="rId2" Type="http://schemas.openxmlformats.org/officeDocument/2006/relationships/notesSlide" Target="../notesSlides/notesSlide22.xml"/><Relationship Id="rId16"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179.png"/><Relationship Id="rId15" Type="http://schemas.openxmlformats.org/officeDocument/2006/relationships/image" Target="../media/image186.jpeg"/><Relationship Id="rId10" Type="http://schemas.openxmlformats.org/officeDocument/2006/relationships/image" Target="../media/image15.png"/><Relationship Id="rId4" Type="http://schemas.openxmlformats.org/officeDocument/2006/relationships/image" Target="../media/image178.png"/><Relationship Id="rId9" Type="http://schemas.openxmlformats.org/officeDocument/2006/relationships/image" Target="../media/image182.jpeg"/><Relationship Id="rId14" Type="http://schemas.openxmlformats.org/officeDocument/2006/relationships/image" Target="../media/image185.jpeg"/></Relationships>
</file>

<file path=ppt/slides/_rels/slide28.xml.rels><?xml version="1.0" encoding="UTF-8" standalone="yes"?>
<Relationships xmlns="http://schemas.openxmlformats.org/package/2006/relationships"><Relationship Id="rId8" Type="http://schemas.openxmlformats.org/officeDocument/2006/relationships/image" Target="../media/image192.jpeg"/><Relationship Id="rId13" Type="http://schemas.openxmlformats.org/officeDocument/2006/relationships/image" Target="../media/image196.png"/><Relationship Id="rId3" Type="http://schemas.openxmlformats.org/officeDocument/2006/relationships/image" Target="../media/image5.png"/><Relationship Id="rId7" Type="http://schemas.openxmlformats.org/officeDocument/2006/relationships/image" Target="../media/image153.png"/><Relationship Id="rId12" Type="http://schemas.openxmlformats.org/officeDocument/2006/relationships/image" Target="../media/image195.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91.jpeg"/><Relationship Id="rId11" Type="http://schemas.openxmlformats.org/officeDocument/2006/relationships/image" Target="../media/image33.png"/><Relationship Id="rId5" Type="http://schemas.openxmlformats.org/officeDocument/2006/relationships/image" Target="../media/image190.jpeg"/><Relationship Id="rId15" Type="http://schemas.openxmlformats.org/officeDocument/2006/relationships/image" Target="../media/image198.png"/><Relationship Id="rId10" Type="http://schemas.openxmlformats.org/officeDocument/2006/relationships/image" Target="../media/image194.jpeg"/><Relationship Id="rId4" Type="http://schemas.openxmlformats.org/officeDocument/2006/relationships/image" Target="../media/image189.jpeg"/><Relationship Id="rId9" Type="http://schemas.openxmlformats.org/officeDocument/2006/relationships/image" Target="../media/image193.png"/><Relationship Id="rId14" Type="http://schemas.openxmlformats.org/officeDocument/2006/relationships/image" Target="../media/image197.png"/></Relationships>
</file>

<file path=ppt/slides/_rels/slide29.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202.png"/><Relationship Id="rId12" Type="http://schemas.openxmlformats.org/officeDocument/2006/relationships/image" Target="../media/image20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jpeg"/><Relationship Id="rId10" Type="http://schemas.openxmlformats.org/officeDocument/2006/relationships/image" Target="../media/image205.jpeg"/><Relationship Id="rId4" Type="http://schemas.openxmlformats.org/officeDocument/2006/relationships/image" Target="../media/image199.png"/><Relationship Id="rId9" Type="http://schemas.openxmlformats.org/officeDocument/2006/relationships/image" Target="../media/image204.jpe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4E3F5479-058B-4FA8-92E9-18CAB8CDC5C5}"/>
              </a:ext>
            </a:extLst>
          </p:cNvPr>
          <p:cNvSpPr txBox="1">
            <a:spLocks/>
          </p:cNvSpPr>
          <p:nvPr/>
        </p:nvSpPr>
        <p:spPr>
          <a:xfrm>
            <a:off x="901688" y="2391046"/>
            <a:ext cx="8261977" cy="120231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ja-JP" altLang="en-US" sz="2800" b="1" dirty="0">
                <a:latin typeface="Meiryo UI" panose="020B0604030504040204" pitchFamily="50" charset="-128"/>
                <a:ea typeface="Meiryo UI" panose="020B0604030504040204" pitchFamily="50" charset="-128"/>
              </a:rPr>
              <a:t>令和５年度</a:t>
            </a:r>
            <a:endParaRPr lang="en-US" altLang="ja-JP" sz="2800" b="1" dirty="0">
              <a:latin typeface="Meiryo UI" panose="020B0604030504040204" pitchFamily="50" charset="-128"/>
              <a:ea typeface="Meiryo UI" panose="020B0604030504040204" pitchFamily="50" charset="-128"/>
            </a:endParaRPr>
          </a:p>
          <a:p>
            <a:pPr algn="ctr" rtl="0">
              <a:lnSpc>
                <a:spcPct val="150000"/>
              </a:lnSpc>
            </a:pPr>
            <a:r>
              <a:rPr lang="ja-JP" altLang="en-US" sz="2800" b="1" dirty="0">
                <a:latin typeface="Meiryo UI" panose="020B0604030504040204" pitchFamily="50" charset="-128"/>
                <a:ea typeface="Meiryo UI" panose="020B0604030504040204" pitchFamily="50" charset="-128"/>
              </a:rPr>
              <a:t>包括連携協定締結企業等との公民連携の取組み</a:t>
            </a:r>
          </a:p>
        </p:txBody>
      </p:sp>
      <p:sp>
        <p:nvSpPr>
          <p:cNvPr id="6" name="タイトル 1">
            <a:extLst>
              <a:ext uri="{FF2B5EF4-FFF2-40B4-BE49-F238E27FC236}">
                <a16:creationId xmlns:a16="http://schemas.microsoft.com/office/drawing/2014/main" id="{4E3F5479-058B-4FA8-92E9-18CAB8CDC5C5}"/>
              </a:ext>
            </a:extLst>
          </p:cNvPr>
          <p:cNvSpPr txBox="1">
            <a:spLocks/>
          </p:cNvSpPr>
          <p:nvPr/>
        </p:nvSpPr>
        <p:spPr>
          <a:xfrm>
            <a:off x="3378589" y="4611043"/>
            <a:ext cx="3158436"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rPr>
              <a:t>令和６年６月　大阪府</a:t>
            </a:r>
          </a:p>
        </p:txBody>
      </p:sp>
      <p:cxnSp>
        <p:nvCxnSpPr>
          <p:cNvPr id="7" name="直線コネクタ 6"/>
          <p:cNvCxnSpPr/>
          <p:nvPr/>
        </p:nvCxnSpPr>
        <p:spPr>
          <a:xfrm>
            <a:off x="655707" y="3777998"/>
            <a:ext cx="8604203"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005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sp>
        <p:nvSpPr>
          <p:cNvPr id="47" name="テキスト ボックス 46"/>
          <p:cNvSpPr txBox="1"/>
          <p:nvPr/>
        </p:nvSpPr>
        <p:spPr>
          <a:xfrm>
            <a:off x="474667" y="465236"/>
            <a:ext cx="280557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取組みによる主な効果③</a:t>
            </a:r>
          </a:p>
        </p:txBody>
      </p:sp>
      <p:sp>
        <p:nvSpPr>
          <p:cNvPr id="12" name="テキスト ボックス 11"/>
          <p:cNvSpPr txBox="1"/>
          <p:nvPr/>
        </p:nvSpPr>
        <p:spPr>
          <a:xfrm>
            <a:off x="461967" y="2206177"/>
            <a:ext cx="4879176" cy="1354217"/>
          </a:xfrm>
          <a:prstGeom prst="rect">
            <a:avLst/>
          </a:prstGeom>
          <a:noFill/>
        </p:spPr>
        <p:txBody>
          <a:bodyPr wrap="square" rtlCol="0">
            <a:spAutoFit/>
          </a:bodyPr>
          <a:lstStyle/>
          <a:p>
            <a:pPr>
              <a:lnSpc>
                <a:spcPct val="150000"/>
              </a:lnSpc>
              <a:spcBef>
                <a:spcPts val="300"/>
              </a:spcBef>
            </a:pPr>
            <a:r>
              <a:rPr kumimoji="1" lang="ja-JP" altLang="en-US" b="1" dirty="0">
                <a:latin typeface="Meiryo UI" panose="020B0604030504040204" pitchFamily="50" charset="-128"/>
                <a:ea typeface="Meiryo UI" panose="020B0604030504040204" pitchFamily="50" charset="-128"/>
              </a:rPr>
              <a:t>■セミナーへの講師、イベントへの選手の派遣</a:t>
            </a:r>
            <a:endParaRPr kumimoji="1" lang="en-US" altLang="ja-JP" b="1" dirty="0">
              <a:solidFill>
                <a:srgbClr val="FF0000"/>
              </a:solidFill>
              <a:latin typeface="Meiryo UI" panose="020B0604030504040204" pitchFamily="50" charset="-128"/>
              <a:ea typeface="Meiryo UI" panose="020B0604030504040204" pitchFamily="50" charset="-128"/>
            </a:endParaRPr>
          </a:p>
          <a:p>
            <a:pPr>
              <a:spcBef>
                <a:spcPts val="600"/>
              </a:spcBef>
            </a:pPr>
            <a:r>
              <a:rPr kumimoji="1" lang="ja-JP" altLang="en-US" sz="1400" dirty="0">
                <a:latin typeface="Meiryo UI" panose="020B0604030504040204" pitchFamily="50" charset="-128"/>
                <a:ea typeface="Meiryo UI" panose="020B0604030504040204" pitchFamily="50" charset="-128"/>
              </a:rPr>
              <a:t>・専門的な知識・技術を習得する機会の創出</a:t>
            </a:r>
            <a:endParaRPr kumimoji="1" lang="en-US" altLang="ja-JP" sz="1400" dirty="0">
              <a:latin typeface="Meiryo UI" panose="020B0604030504040204" pitchFamily="50" charset="-128"/>
              <a:ea typeface="Meiryo UI" panose="020B0604030504040204" pitchFamily="50" charset="-128"/>
            </a:endParaRPr>
          </a:p>
          <a:p>
            <a:pPr>
              <a:spcBef>
                <a:spcPts val="600"/>
              </a:spcBef>
            </a:pPr>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78</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45</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a:p>
            <a:pPr>
              <a:spcBef>
                <a:spcPts val="600"/>
              </a:spcBef>
            </a:pPr>
            <a:endParaRPr kumimoji="1" lang="en-US" altLang="ja-JP" sz="12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677150" y="6483796"/>
            <a:ext cx="2228850" cy="365125"/>
          </a:xfrm>
        </p:spPr>
        <p:txBody>
          <a:bodyPr/>
          <a:lstStyle/>
          <a:p>
            <a:fld id="{06FEDF93-2BFD-41CA-ABC7-B039102F3792}" type="slidenum">
              <a:rPr lang="en-US" altLang="ja-JP" smtClean="0"/>
              <a:pPr/>
              <a:t>9</a:t>
            </a:fld>
            <a:endParaRPr lang="ja-JP" altLang="en-US" dirty="0"/>
          </a:p>
        </p:txBody>
      </p:sp>
      <p:sp>
        <p:nvSpPr>
          <p:cNvPr id="27" name="正方形/長方形 26"/>
          <p:cNvSpPr/>
          <p:nvPr/>
        </p:nvSpPr>
        <p:spPr>
          <a:xfrm>
            <a:off x="394180" y="927626"/>
            <a:ext cx="9173036" cy="427742"/>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効果的な事業の実施</a:t>
            </a:r>
          </a:p>
        </p:txBody>
      </p:sp>
      <p:sp>
        <p:nvSpPr>
          <p:cNvPr id="29" name="テキスト ボックス 28"/>
          <p:cNvSpPr txBox="1"/>
          <p:nvPr/>
        </p:nvSpPr>
        <p:spPr>
          <a:xfrm>
            <a:off x="474667" y="4648754"/>
            <a:ext cx="6037157" cy="1432187"/>
          </a:xfrm>
          <a:prstGeom prst="rect">
            <a:avLst/>
          </a:prstGeom>
          <a:noFill/>
        </p:spPr>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■府事業への助言・アドバイス</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・企業等の、府事業への技術的・制度的なアドバイス等による</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 効果的な事業の実施</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56</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30</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6CB050EC-4FEE-41A7-A12C-35B9C1F94781}"/>
              </a:ext>
            </a:extLst>
          </p:cNvPr>
          <p:cNvSpPr txBox="1"/>
          <p:nvPr/>
        </p:nvSpPr>
        <p:spPr>
          <a:xfrm>
            <a:off x="531024" y="1366377"/>
            <a:ext cx="9291000" cy="865237"/>
          </a:xfrm>
          <a:prstGeom prst="rect">
            <a:avLst/>
          </a:prstGeom>
          <a:noFill/>
        </p:spPr>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知見やノウハウ等の人的資源を活用した事業内容の充実</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連携件数：</a:t>
            </a:r>
            <a:r>
              <a:rPr kumimoji="1" lang="en-US" altLang="ja-JP" dirty="0">
                <a:latin typeface="Meiryo UI" panose="020B0604030504040204" pitchFamily="50" charset="-128"/>
                <a:ea typeface="Meiryo UI" panose="020B0604030504040204" pitchFamily="50" charset="-128"/>
              </a:rPr>
              <a:t>172</a:t>
            </a:r>
            <a:r>
              <a:rPr kumimoji="1" lang="ja-JP" altLang="en-US" dirty="0">
                <a:latin typeface="Meiryo UI" panose="020B0604030504040204" pitchFamily="50" charset="-128"/>
                <a:ea typeface="Meiryo UI" panose="020B0604030504040204" pitchFamily="50" charset="-128"/>
              </a:rPr>
              <a:t>件　連携企業等：</a:t>
            </a:r>
            <a:r>
              <a:rPr kumimoji="1" lang="en-US" altLang="ja-JP" dirty="0">
                <a:latin typeface="Meiryo UI" panose="020B0604030504040204" pitchFamily="50" charset="-128"/>
                <a:ea typeface="Meiryo UI" panose="020B0604030504040204" pitchFamily="50" charset="-128"/>
              </a:rPr>
              <a:t>56</a:t>
            </a:r>
            <a:r>
              <a:rPr kumimoji="1" lang="ja-JP" altLang="en-US" dirty="0">
                <a:latin typeface="Meiryo UI" panose="020B0604030504040204" pitchFamily="50" charset="-128"/>
                <a:ea typeface="Meiryo UI" panose="020B0604030504040204" pitchFamily="50" charset="-128"/>
              </a:rPr>
              <a:t>事業者　</a:t>
            </a:r>
            <a:endParaRPr kumimoji="1" lang="en-US" altLang="ja-JP"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9A309BF2-4EF9-48EE-9291-7D83C077F7F7}"/>
              </a:ext>
            </a:extLst>
          </p:cNvPr>
          <p:cNvSpPr/>
          <p:nvPr/>
        </p:nvSpPr>
        <p:spPr>
          <a:xfrm>
            <a:off x="394181" y="6064865"/>
            <a:ext cx="9173036" cy="73679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あいおいニッセイ同和損保</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アサヒビール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アストラゼネカ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エイチ・ツー・オー リテイリング</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/SAP</a:t>
            </a:r>
            <a:r>
              <a:rPr kumimoji="1" lang="ja-JP" altLang="en-US" sz="800" dirty="0">
                <a:solidFill>
                  <a:schemeClr val="tx1"/>
                </a:solidFill>
                <a:latin typeface="Meiryo UI" panose="020B0604030504040204" pitchFamily="50" charset="-128"/>
                <a:ea typeface="Meiryo UI" panose="020B0604030504040204" pitchFamily="50" charset="-128"/>
              </a:rPr>
              <a:t>ジャパン</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カゴメ</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キリンビバレッジ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キリン堂</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協和キリン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小林製薬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積水ハウス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損保ジャパン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大和ハウス工業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東京海上日動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南海電気鉄道</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ネスレ日本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フェイスブックジャパン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不二製油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三井住友海上</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ヤマト運輸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ユー・エス・ジェイ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ロート製薬</a:t>
            </a:r>
          </a:p>
        </p:txBody>
      </p:sp>
      <p:sp>
        <p:nvSpPr>
          <p:cNvPr id="15" name="テキスト ボックス 14">
            <a:extLst>
              <a:ext uri="{FF2B5EF4-FFF2-40B4-BE49-F238E27FC236}">
                <a16:creationId xmlns:a16="http://schemas.microsoft.com/office/drawing/2014/main" id="{AB6C3D08-4CF2-41F2-BF73-ED60F4DFE1CC}"/>
              </a:ext>
            </a:extLst>
          </p:cNvPr>
          <p:cNvSpPr txBox="1"/>
          <p:nvPr/>
        </p:nvSpPr>
        <p:spPr>
          <a:xfrm>
            <a:off x="474667" y="3379342"/>
            <a:ext cx="6804897" cy="1109022"/>
          </a:xfrm>
          <a:prstGeom prst="rect">
            <a:avLst/>
          </a:prstGeom>
          <a:noFill/>
        </p:spPr>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■府事業への登録・参画</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・府の事業・制度等に登録・参画することによる事業効果の向上</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38</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p:txBody>
      </p:sp>
      <p:grpSp>
        <p:nvGrpSpPr>
          <p:cNvPr id="10" name="グループ化 9">
            <a:extLst>
              <a:ext uri="{FF2B5EF4-FFF2-40B4-BE49-F238E27FC236}">
                <a16:creationId xmlns:a16="http://schemas.microsoft.com/office/drawing/2014/main" id="{2425AAB2-93C8-4F03-93F1-C27835EF8286}"/>
              </a:ext>
            </a:extLst>
          </p:cNvPr>
          <p:cNvGrpSpPr/>
          <p:nvPr/>
        </p:nvGrpSpPr>
        <p:grpSpPr>
          <a:xfrm>
            <a:off x="5199366" y="2307684"/>
            <a:ext cx="5252595" cy="1631090"/>
            <a:chOff x="5285614" y="2061876"/>
            <a:chExt cx="5252595" cy="1631090"/>
          </a:xfrm>
        </p:grpSpPr>
        <p:sp>
          <p:nvSpPr>
            <p:cNvPr id="19" name="テキスト ボックス 18">
              <a:extLst>
                <a:ext uri="{FF2B5EF4-FFF2-40B4-BE49-F238E27FC236}">
                  <a16:creationId xmlns:a16="http://schemas.microsoft.com/office/drawing/2014/main" id="{8B9A06D8-A39F-4292-945F-DC2119E111EB}"/>
                </a:ext>
              </a:extLst>
            </p:cNvPr>
            <p:cNvSpPr txBox="1"/>
            <p:nvPr/>
          </p:nvSpPr>
          <p:spPr>
            <a:xfrm>
              <a:off x="5303394" y="2061876"/>
              <a:ext cx="5234815" cy="261610"/>
            </a:xfrm>
            <a:prstGeom prst="rect">
              <a:avLst/>
            </a:prstGeom>
            <a:noFill/>
          </p:spPr>
          <p:txBody>
            <a:bodyPr wrap="square" rtlCol="0">
              <a:spAutoFit/>
            </a:bodyPr>
            <a:lstStyle/>
            <a:p>
              <a:r>
                <a:rPr kumimoji="1" lang="ja-JP" altLang="en-US" sz="1100" b="1" dirty="0"/>
                <a:t>（例）「わくわく・どきどき </a:t>
              </a:r>
              <a:r>
                <a:rPr kumimoji="1" lang="en-US" altLang="ja-JP" sz="1100" b="1" dirty="0"/>
                <a:t>SDGs</a:t>
              </a:r>
              <a:r>
                <a:rPr kumimoji="1" lang="ja-JP" altLang="en-US" sz="1100" b="1" dirty="0"/>
                <a:t>ジュニアプロジェクト」</a:t>
              </a:r>
            </a:p>
          </p:txBody>
        </p:sp>
        <p:grpSp>
          <p:nvGrpSpPr>
            <p:cNvPr id="6" name="グループ化 5">
              <a:extLst>
                <a:ext uri="{FF2B5EF4-FFF2-40B4-BE49-F238E27FC236}">
                  <a16:creationId xmlns:a16="http://schemas.microsoft.com/office/drawing/2014/main" id="{17C667B4-FFBA-43A5-9B28-C3F453522DB0}"/>
                </a:ext>
              </a:extLst>
            </p:cNvPr>
            <p:cNvGrpSpPr/>
            <p:nvPr/>
          </p:nvGrpSpPr>
          <p:grpSpPr>
            <a:xfrm>
              <a:off x="5285614" y="2543014"/>
              <a:ext cx="4637858" cy="1149952"/>
              <a:chOff x="5286013" y="2657517"/>
              <a:chExt cx="4637858" cy="1149952"/>
            </a:xfrm>
          </p:grpSpPr>
          <p:grpSp>
            <p:nvGrpSpPr>
              <p:cNvPr id="5" name="グループ化 4">
                <a:extLst>
                  <a:ext uri="{FF2B5EF4-FFF2-40B4-BE49-F238E27FC236}">
                    <a16:creationId xmlns:a16="http://schemas.microsoft.com/office/drawing/2014/main" id="{55BC8FAB-1F08-4217-A560-03DEAF3F8D63}"/>
                  </a:ext>
                </a:extLst>
              </p:cNvPr>
              <p:cNvGrpSpPr/>
              <p:nvPr/>
            </p:nvGrpSpPr>
            <p:grpSpPr>
              <a:xfrm>
                <a:off x="5286013" y="2657517"/>
                <a:ext cx="4428066" cy="965824"/>
                <a:chOff x="5146426" y="2196404"/>
                <a:chExt cx="4428066" cy="965824"/>
              </a:xfrm>
            </p:grpSpPr>
            <p:sp>
              <p:nvSpPr>
                <p:cNvPr id="11" name="吹き出し: 角を丸めた四角形 10">
                  <a:extLst>
                    <a:ext uri="{FF2B5EF4-FFF2-40B4-BE49-F238E27FC236}">
                      <a16:creationId xmlns:a16="http://schemas.microsoft.com/office/drawing/2014/main" id="{E2BA1F7D-0928-4D24-9366-035284738CCC}"/>
                    </a:ext>
                  </a:extLst>
                </p:cNvPr>
                <p:cNvSpPr/>
                <p:nvPr/>
              </p:nvSpPr>
              <p:spPr>
                <a:xfrm>
                  <a:off x="6060826" y="2484742"/>
                  <a:ext cx="3513666" cy="580492"/>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中学生に、企業の取組みや働くうえで大切にしていること等を</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話していただくことで、将来展望を持つ機会につながった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pic>
              <p:nvPicPr>
                <p:cNvPr id="13" name="グラフィックス 12" descr="ユーザー 単色塗りつぶし">
                  <a:extLst>
                    <a:ext uri="{FF2B5EF4-FFF2-40B4-BE49-F238E27FC236}">
                      <a16:creationId xmlns:a16="http://schemas.microsoft.com/office/drawing/2014/main" id="{64D73E17-1D60-4524-8532-90269BAEBD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6426" y="2247828"/>
                  <a:ext cx="914400" cy="914400"/>
                </a:xfrm>
                <a:prstGeom prst="rect">
                  <a:avLst/>
                </a:prstGeom>
              </p:spPr>
            </p:pic>
            <p:sp>
              <p:nvSpPr>
                <p:cNvPr id="17" name="テキスト ボックス 16">
                  <a:extLst>
                    <a:ext uri="{FF2B5EF4-FFF2-40B4-BE49-F238E27FC236}">
                      <a16:creationId xmlns:a16="http://schemas.microsoft.com/office/drawing/2014/main" id="{08B1119A-7E58-4661-A94E-6E9B03B146D8}"/>
                    </a:ext>
                  </a:extLst>
                </p:cNvPr>
                <p:cNvSpPr txBox="1"/>
                <p:nvPr/>
              </p:nvSpPr>
              <p:spPr>
                <a:xfrm>
                  <a:off x="5874398" y="2196404"/>
                  <a:ext cx="2124849" cy="307777"/>
                </a:xfrm>
                <a:prstGeom prst="rect">
                  <a:avLst/>
                </a:prstGeom>
                <a:noFill/>
              </p:spPr>
              <p:txBody>
                <a:bodyPr wrap="square">
                  <a:spAutoFit/>
                </a:bodyPr>
                <a:lstStyle/>
                <a:p>
                  <a:r>
                    <a:rPr lang="ja-JP" altLang="en-US" sz="1400" b="1" dirty="0">
                      <a:latin typeface="Meiryo UI" panose="020B0604030504040204" pitchFamily="50" charset="-128"/>
                      <a:ea typeface="Meiryo UI" panose="020B0604030504040204" pitchFamily="50" charset="-128"/>
                    </a:rPr>
                    <a:t>学校現場の先生の声</a:t>
                  </a:r>
                </a:p>
              </p:txBody>
            </p:sp>
          </p:grpSp>
          <p:sp>
            <p:nvSpPr>
              <p:cNvPr id="21" name="テキスト ボックス 20">
                <a:extLst>
                  <a:ext uri="{FF2B5EF4-FFF2-40B4-BE49-F238E27FC236}">
                    <a16:creationId xmlns:a16="http://schemas.microsoft.com/office/drawing/2014/main" id="{6323CD1D-7FAD-4570-B0E2-92D8CA0E47D4}"/>
                  </a:ext>
                </a:extLst>
              </p:cNvPr>
              <p:cNvSpPr txBox="1"/>
              <p:nvPr/>
            </p:nvSpPr>
            <p:spPr>
              <a:xfrm>
                <a:off x="7077920" y="3561248"/>
                <a:ext cx="2845951" cy="246221"/>
              </a:xfrm>
              <a:prstGeom prst="rect">
                <a:avLst/>
              </a:prstGeom>
              <a:noFill/>
            </p:spPr>
            <p:txBody>
              <a:bodyPr wrap="square" rtlCol="0">
                <a:spAutoFit/>
              </a:bodyPr>
              <a:lstStyle/>
              <a:p>
                <a:r>
                  <a:rPr kumimoji="1" lang="ja-JP" altLang="en-US" sz="1000" dirty="0"/>
                  <a:t>☛</a:t>
                </a:r>
                <a:r>
                  <a:rPr kumimoji="1" lang="en-US" altLang="ja-JP" sz="1000" dirty="0"/>
                  <a:t>P13</a:t>
                </a:r>
                <a:r>
                  <a:rPr kumimoji="1" lang="ja-JP" altLang="en-US" sz="1000" dirty="0"/>
                  <a:t>主な連携事例　子ども・教育、福祉③</a:t>
                </a:r>
              </a:p>
            </p:txBody>
          </p:sp>
        </p:grpSp>
        <p:sp>
          <p:nvSpPr>
            <p:cNvPr id="23" name="テキスト ボックス 22">
              <a:extLst>
                <a:ext uri="{FF2B5EF4-FFF2-40B4-BE49-F238E27FC236}">
                  <a16:creationId xmlns:a16="http://schemas.microsoft.com/office/drawing/2014/main" id="{541748AD-C6FF-4ABE-9F35-00A0DD696D3E}"/>
                </a:ext>
              </a:extLst>
            </p:cNvPr>
            <p:cNvSpPr txBox="1"/>
            <p:nvPr/>
          </p:nvSpPr>
          <p:spPr>
            <a:xfrm>
              <a:off x="5361556" y="2337262"/>
              <a:ext cx="5100453" cy="230832"/>
            </a:xfrm>
            <a:prstGeom prst="rect">
              <a:avLst/>
            </a:prstGeom>
            <a:noFill/>
          </p:spPr>
          <p:txBody>
            <a:bodyPr wrap="square">
              <a:spAutoFit/>
            </a:bodyPr>
            <a:lstStyle/>
            <a:p>
              <a:pPr>
                <a:spcBef>
                  <a:spcPts val="600"/>
                </a:spcBef>
              </a:pPr>
              <a:r>
                <a:rPr kumimoji="1" lang="ja-JP" altLang="en-US" sz="900" dirty="0">
                  <a:latin typeface="Meiryo UI" panose="020B0604030504040204" pitchFamily="50" charset="-128"/>
                  <a:ea typeface="Meiryo UI" panose="020B0604030504040204" pitchFamily="50" charset="-128"/>
                </a:rPr>
                <a:t>・中学生が考えた「</a:t>
              </a:r>
              <a:r>
                <a:rPr kumimoji="1" lang="en-US" altLang="ja-JP" sz="900" dirty="0">
                  <a:latin typeface="Meiryo UI" panose="020B0604030504040204" pitchFamily="50" charset="-128"/>
                  <a:ea typeface="Meiryo UI" panose="020B0604030504040204" pitchFamily="50" charset="-128"/>
                </a:rPr>
                <a:t>SDGs</a:t>
              </a:r>
              <a:r>
                <a:rPr kumimoji="1" lang="ja-JP" altLang="en-US" sz="900" dirty="0">
                  <a:latin typeface="Meiryo UI" panose="020B0604030504040204" pitchFamily="50" charset="-128"/>
                  <a:ea typeface="Meiryo UI" panose="020B0604030504040204" pitchFamily="50" charset="-128"/>
                </a:rPr>
                <a:t>の達成に向けた多様なアイデア」に対して、企業が様々な観点で講評</a:t>
              </a:r>
              <a:endParaRPr kumimoji="1" lang="en-US" altLang="ja-JP" sz="900" dirty="0">
                <a:latin typeface="Meiryo UI" panose="020B0604030504040204" pitchFamily="50" charset="-128"/>
                <a:ea typeface="Meiryo UI" panose="020B0604030504040204" pitchFamily="50" charset="-128"/>
              </a:endParaRPr>
            </a:p>
          </p:txBody>
        </p:sp>
      </p:grpSp>
      <p:graphicFrame>
        <p:nvGraphicFramePr>
          <p:cNvPr id="30" name="コンテンツ プレースホルダー 3">
            <a:extLst>
              <a:ext uri="{FF2B5EF4-FFF2-40B4-BE49-F238E27FC236}">
                <a16:creationId xmlns:a16="http://schemas.microsoft.com/office/drawing/2014/main" id="{90169B96-3BC7-48C4-A61F-0C98B311232A}"/>
              </a:ext>
            </a:extLst>
          </p:cNvPr>
          <p:cNvGraphicFramePr>
            <a:graphicFrameLocks/>
          </p:cNvGraphicFramePr>
          <p:nvPr>
            <p:extLst>
              <p:ext uri="{D42A27DB-BD31-4B8C-83A1-F6EECF244321}">
                <p14:modId xmlns:p14="http://schemas.microsoft.com/office/powerpoint/2010/main" val="324426609"/>
              </p:ext>
            </p:extLst>
          </p:nvPr>
        </p:nvGraphicFramePr>
        <p:xfrm>
          <a:off x="5927338" y="4256393"/>
          <a:ext cx="3620283" cy="1645990"/>
        </p:xfrm>
        <a:graphic>
          <a:graphicData uri="http://schemas.openxmlformats.org/drawingml/2006/table">
            <a:tbl>
              <a:tblPr firstRow="1" bandRow="1">
                <a:tableStyleId>{F5AB1C69-6EDB-4FF4-983F-18BD219EF322}</a:tableStyleId>
              </a:tblPr>
              <a:tblGrid>
                <a:gridCol w="3620283">
                  <a:extLst>
                    <a:ext uri="{9D8B030D-6E8A-4147-A177-3AD203B41FA5}">
                      <a16:colId xmlns:a16="http://schemas.microsoft.com/office/drawing/2014/main" val="1862927830"/>
                    </a:ext>
                  </a:extLst>
                </a:gridCol>
              </a:tblGrid>
              <a:tr h="308306">
                <a:tc>
                  <a:txBody>
                    <a:bodyPr/>
                    <a:lstStyle/>
                    <a:p>
                      <a:pPr algn="ctr"/>
                      <a:r>
                        <a:rPr kumimoji="1" lang="ja-JP" altLang="en-US" sz="1200" dirty="0">
                          <a:latin typeface="Meiryo UI" panose="020B0604030504040204" pitchFamily="50" charset="-128"/>
                          <a:ea typeface="Meiryo UI" panose="020B0604030504040204" pitchFamily="50" charset="-128"/>
                        </a:rPr>
                        <a:t>府事業への助言・アドバイスの主な事例</a:t>
                      </a:r>
                      <a:endParaRPr kumimoji="1" lang="ja-JP" altLang="en-US" sz="1800" dirty="0">
                        <a:latin typeface="Meiryo UI" panose="020B0604030504040204" pitchFamily="50" charset="-128"/>
                        <a:ea typeface="Meiryo UI" panose="020B0604030504040204" pitchFamily="50" charset="-128"/>
                      </a:endParaRPr>
                    </a:p>
                  </a:txBody>
                  <a:tcPr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1974300"/>
                  </a:ext>
                </a:extLst>
              </a:tr>
              <a:tr h="224634">
                <a:tc>
                  <a:txBody>
                    <a:bodyPr/>
                    <a:lstStyle/>
                    <a:p>
                      <a:pPr marL="0" marR="0" lvl="0" indent="0" algn="l" defTabSz="685762"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ZEH(</a:t>
                      </a:r>
                      <a:r>
                        <a:rPr kumimoji="1" lang="ja-JP" altLang="en-US" sz="1100" dirty="0">
                          <a:latin typeface="Meiryo UI" panose="020B0604030504040204" pitchFamily="50" charset="-128"/>
                          <a:ea typeface="Meiryo UI" panose="020B0604030504040204" pitchFamily="50" charset="-128"/>
                        </a:rPr>
                        <a:t>ゼロエネルギーハウス</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の普及に関する意見交換</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56622876"/>
                  </a:ext>
                </a:extLst>
              </a:tr>
              <a:tr h="301364">
                <a:tc>
                  <a:txBody>
                    <a:bodyPr/>
                    <a:lstStyle/>
                    <a:p>
                      <a:pPr algn="l"/>
                      <a:r>
                        <a:rPr kumimoji="1" lang="ja-JP" altLang="en-US" sz="1100" dirty="0">
                          <a:latin typeface="Meiryo UI" panose="020B0604030504040204" pitchFamily="50" charset="-128"/>
                          <a:ea typeface="Meiryo UI" panose="020B0604030504040204" pitchFamily="50" charset="-128"/>
                        </a:rPr>
                        <a:t>バイオプラスチックビジネス推進事業に関する意見交換</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7228322"/>
                  </a:ext>
                </a:extLst>
              </a:tr>
              <a:tr h="224634">
                <a:tc>
                  <a:txBody>
                    <a:bodyPr/>
                    <a:lstStyle/>
                    <a:p>
                      <a:pPr algn="l"/>
                      <a:r>
                        <a:rPr kumimoji="1" lang="ja-JP" altLang="en-US" sz="1100" dirty="0">
                          <a:latin typeface="Meiryo UI" panose="020B0604030504040204" pitchFamily="50" charset="-128"/>
                          <a:ea typeface="Meiryo UI" panose="020B0604030504040204" pitchFamily="50" charset="-128"/>
                        </a:rPr>
                        <a:t>府のモバイルワーク導入に関するヒアリング</a:t>
                      </a:r>
                      <a:endParaRPr kumimoji="1" lang="en-US" altLang="ja-JP" sz="1100" dirty="0">
                        <a:latin typeface="Meiryo UI" panose="020B0604030504040204" pitchFamily="50" charset="-128"/>
                        <a:ea typeface="Meiryo UI" panose="020B0604030504040204" pitchFamily="50" charset="-128"/>
                      </a:endParaRP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43417431"/>
                  </a:ext>
                </a:extLst>
              </a:tr>
              <a:tr h="224634">
                <a:tc>
                  <a:txBody>
                    <a:bodyPr/>
                    <a:lstStyle/>
                    <a:p>
                      <a:pPr algn="l"/>
                      <a:r>
                        <a:rPr kumimoji="1" lang="zh-TW" altLang="en-US" sz="1100" dirty="0">
                          <a:solidFill>
                            <a:schemeClr val="tx1"/>
                          </a:solidFill>
                          <a:latin typeface="Meiryo UI" panose="020B0604030504040204" pitchFamily="50" charset="-128"/>
                          <a:ea typeface="Meiryo UI" panose="020B0604030504040204" pitchFamily="50" charset="-128"/>
                        </a:rPr>
                        <a:t>太陽光発電設備導入方法</a:t>
                      </a:r>
                      <a:r>
                        <a:rPr kumimoji="1" lang="ja-JP" altLang="en-US" sz="1100" dirty="0">
                          <a:solidFill>
                            <a:schemeClr val="tx1"/>
                          </a:solidFill>
                          <a:latin typeface="Meiryo UI" panose="020B0604030504040204" pitchFamily="50" charset="-128"/>
                          <a:ea typeface="Meiryo UI" panose="020B0604030504040204" pitchFamily="50" charset="-128"/>
                        </a:rPr>
                        <a:t>に関する意見交換</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79330239"/>
                  </a:ext>
                </a:extLst>
              </a:tr>
              <a:tr h="224634">
                <a:tc>
                  <a:txBody>
                    <a:bodyPr/>
                    <a:lstStyle/>
                    <a:p>
                      <a:pPr algn="l"/>
                      <a:r>
                        <a:rPr kumimoji="1" lang="ja-JP" altLang="en-US" sz="1100" dirty="0">
                          <a:solidFill>
                            <a:schemeClr val="tx1"/>
                          </a:solidFill>
                          <a:latin typeface="Meiryo UI" panose="020B0604030504040204" pitchFamily="50" charset="-128"/>
                          <a:ea typeface="Meiryo UI" panose="020B0604030504040204" pitchFamily="50" charset="-128"/>
                        </a:rPr>
                        <a:t>公園の魅力向上事業に関するプロモーションへの助言</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9143483"/>
                  </a:ext>
                </a:extLst>
              </a:tr>
            </a:tbl>
          </a:graphicData>
        </a:graphic>
      </p:graphicFrame>
    </p:spTree>
    <p:extLst>
      <p:ext uri="{BB962C8B-B14F-4D97-AF65-F5344CB8AC3E}">
        <p14:creationId xmlns:p14="http://schemas.microsoft.com/office/powerpoint/2010/main" val="92172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816D1614-6743-4582-A996-45043F2FB76C}"/>
              </a:ext>
            </a:extLst>
          </p:cNvPr>
          <p:cNvGrpSpPr/>
          <p:nvPr/>
        </p:nvGrpSpPr>
        <p:grpSpPr>
          <a:xfrm>
            <a:off x="655707" y="3210922"/>
            <a:ext cx="8604203" cy="567076"/>
            <a:chOff x="655707" y="3210922"/>
            <a:chExt cx="8604203" cy="567076"/>
          </a:xfrm>
        </p:grpSpPr>
        <p:sp>
          <p:nvSpPr>
            <p:cNvPr id="8" name="タイトル 1">
              <a:extLst>
                <a:ext uri="{FF2B5EF4-FFF2-40B4-BE49-F238E27FC236}">
                  <a16:creationId xmlns:a16="http://schemas.microsoft.com/office/drawing/2014/main" id="{7BAAD9AE-B07C-436D-BAB3-6B548CFC8DB6}"/>
                </a:ext>
              </a:extLst>
            </p:cNvPr>
            <p:cNvSpPr txBox="1">
              <a:spLocks/>
            </p:cNvSpPr>
            <p:nvPr/>
          </p:nvSpPr>
          <p:spPr>
            <a:xfrm>
              <a:off x="655707" y="3210922"/>
              <a:ext cx="4914900"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ja-JP" altLang="en-US" sz="2400" b="1" spc="60" dirty="0">
                  <a:latin typeface="Meiryo UI" panose="020B0604030504040204" pitchFamily="50" charset="-128"/>
                  <a:ea typeface="Meiryo UI" panose="020B0604030504040204" pitchFamily="50" charset="-128"/>
                </a:rPr>
                <a:t>主な連携事例</a:t>
              </a:r>
            </a:p>
          </p:txBody>
        </p:sp>
        <p:cxnSp>
          <p:nvCxnSpPr>
            <p:cNvPr id="9" name="直線コネクタ 8">
              <a:extLst>
                <a:ext uri="{FF2B5EF4-FFF2-40B4-BE49-F238E27FC236}">
                  <a16:creationId xmlns:a16="http://schemas.microsoft.com/office/drawing/2014/main" id="{953F9831-E202-4EC6-BA81-9B5F1BB25697}"/>
                </a:ext>
              </a:extLst>
            </p:cNvPr>
            <p:cNvCxnSpPr/>
            <p:nvPr/>
          </p:nvCxnSpPr>
          <p:spPr>
            <a:xfrm>
              <a:off x="655707" y="3777998"/>
              <a:ext cx="8604203"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grpSp>
        <p:nvGrpSpPr>
          <p:cNvPr id="2" name="グループ化 1">
            <a:extLst>
              <a:ext uri="{FF2B5EF4-FFF2-40B4-BE49-F238E27FC236}">
                <a16:creationId xmlns:a16="http://schemas.microsoft.com/office/drawing/2014/main" id="{52560A14-224C-44A4-B6D5-90D95BE42782}"/>
              </a:ext>
            </a:extLst>
          </p:cNvPr>
          <p:cNvGrpSpPr/>
          <p:nvPr/>
        </p:nvGrpSpPr>
        <p:grpSpPr>
          <a:xfrm>
            <a:off x="655707" y="3977857"/>
            <a:ext cx="8674675" cy="2708434"/>
            <a:chOff x="655707" y="3977857"/>
            <a:chExt cx="8674675" cy="2708434"/>
          </a:xfrm>
        </p:grpSpPr>
        <p:sp>
          <p:nvSpPr>
            <p:cNvPr id="13" name="テキスト ボックス 12">
              <a:extLst>
                <a:ext uri="{FF2B5EF4-FFF2-40B4-BE49-F238E27FC236}">
                  <a16:creationId xmlns:a16="http://schemas.microsoft.com/office/drawing/2014/main" id="{13E60705-5DF3-4286-B6F5-57F54B8C9141}"/>
                </a:ext>
              </a:extLst>
            </p:cNvPr>
            <p:cNvSpPr txBox="1"/>
            <p:nvPr/>
          </p:nvSpPr>
          <p:spPr>
            <a:xfrm>
              <a:off x="655707" y="3977857"/>
              <a:ext cx="3052439" cy="2708434"/>
            </a:xfrm>
            <a:prstGeom prst="rect">
              <a:avLst/>
            </a:prstGeom>
            <a:noFill/>
          </p:spPr>
          <p:txBody>
            <a:bodyPr wrap="none" rtlCol="0">
              <a:spAutoFit/>
            </a:bodyPr>
            <a:lstStyle/>
            <a:p>
              <a:pPr>
                <a:spcBef>
                  <a:spcPts val="600"/>
                </a:spcBef>
              </a:pPr>
              <a:r>
                <a:rPr kumimoji="1" lang="ja-JP" altLang="en-US" sz="2000" b="1" dirty="0">
                  <a:latin typeface="Meiryo UI" panose="020B0604030504040204" pitchFamily="50" charset="-128"/>
                  <a:ea typeface="Meiryo UI" panose="020B0604030504040204" pitchFamily="50" charset="-128"/>
                </a:rPr>
                <a:t>子ども・教育、福祉</a:t>
              </a:r>
              <a:endParaRPr kumimoji="1" lang="en-US" altLang="ja-JP" sz="2000" b="1" dirty="0">
                <a:latin typeface="Meiryo UI" panose="020B0604030504040204" pitchFamily="50" charset="-128"/>
                <a:ea typeface="Meiryo UI" panose="020B0604030504040204" pitchFamily="50" charset="-128"/>
              </a:endParaRPr>
            </a:p>
            <a:p>
              <a:pPr>
                <a:spcBef>
                  <a:spcPts val="600"/>
                </a:spcBef>
              </a:pPr>
              <a:r>
                <a:rPr kumimoji="1" lang="ja-JP" altLang="en-US" sz="2000" b="1" dirty="0">
                  <a:latin typeface="Meiryo UI" panose="020B0604030504040204" pitchFamily="50" charset="-128"/>
                  <a:ea typeface="Meiryo UI" panose="020B0604030504040204" pitchFamily="50" charset="-128"/>
                </a:rPr>
                <a:t>健康</a:t>
              </a:r>
              <a:endParaRPr kumimoji="1" lang="en-US" altLang="ja-JP" sz="2000" b="1" dirty="0">
                <a:latin typeface="Meiryo UI" panose="020B0604030504040204" pitchFamily="50" charset="-128"/>
                <a:ea typeface="Meiryo UI" panose="020B0604030504040204" pitchFamily="50" charset="-128"/>
              </a:endParaRPr>
            </a:p>
            <a:p>
              <a:pPr>
                <a:spcBef>
                  <a:spcPts val="600"/>
                </a:spcBef>
              </a:pPr>
              <a:r>
                <a:rPr kumimoji="1" lang="ja-JP" altLang="en-US" sz="2000" b="1" dirty="0">
                  <a:latin typeface="Meiryo UI" panose="020B0604030504040204" pitchFamily="50" charset="-128"/>
                  <a:ea typeface="Meiryo UI" panose="020B0604030504040204" pitchFamily="50" charset="-128"/>
                </a:rPr>
                <a:t>環境</a:t>
              </a:r>
              <a:endParaRPr kumimoji="1" lang="en-US" altLang="ja-JP" sz="2000" b="1" dirty="0">
                <a:latin typeface="Meiryo UI" panose="020B0604030504040204" pitchFamily="50" charset="-128"/>
                <a:ea typeface="Meiryo UI" panose="020B0604030504040204" pitchFamily="50" charset="-128"/>
              </a:endParaRPr>
            </a:p>
            <a:p>
              <a:pPr>
                <a:spcBef>
                  <a:spcPts val="600"/>
                </a:spcBef>
              </a:pPr>
              <a:r>
                <a:rPr kumimoji="1" lang="ja-JP" altLang="en-US" sz="2000" b="1" dirty="0">
                  <a:latin typeface="Meiryo UI" panose="020B0604030504040204" pitchFamily="50" charset="-128"/>
                  <a:ea typeface="Meiryo UI" panose="020B0604030504040204" pitchFamily="50" charset="-128"/>
                </a:rPr>
                <a:t>産業・中小企業振興、雇用</a:t>
              </a:r>
              <a:endParaRPr kumimoji="1" lang="en-US" altLang="ja-JP" sz="2000" b="1" dirty="0">
                <a:latin typeface="Meiryo UI" panose="020B0604030504040204" pitchFamily="50" charset="-128"/>
                <a:ea typeface="Meiryo UI" panose="020B0604030504040204" pitchFamily="50" charset="-128"/>
              </a:endParaRPr>
            </a:p>
            <a:p>
              <a:pPr>
                <a:spcBef>
                  <a:spcPts val="600"/>
                </a:spcBef>
              </a:pPr>
              <a:r>
                <a:rPr kumimoji="1" lang="ja-JP" altLang="en-US" sz="2000" b="1" dirty="0">
                  <a:latin typeface="Meiryo UI" panose="020B0604030504040204" pitchFamily="50" charset="-128"/>
                  <a:ea typeface="Meiryo UI" panose="020B0604030504040204" pitchFamily="50" charset="-128"/>
                </a:rPr>
                <a:t>安全・安心</a:t>
              </a:r>
              <a:endParaRPr kumimoji="1" lang="en-US" altLang="ja-JP" sz="2000" b="1" dirty="0">
                <a:latin typeface="Meiryo UI" panose="020B0604030504040204" pitchFamily="50" charset="-128"/>
                <a:ea typeface="Meiryo UI" panose="020B0604030504040204" pitchFamily="50" charset="-128"/>
              </a:endParaRPr>
            </a:p>
            <a:p>
              <a:pPr>
                <a:spcBef>
                  <a:spcPts val="600"/>
                </a:spcBef>
              </a:pPr>
              <a:r>
                <a:rPr kumimoji="1" lang="ja-JP" altLang="en-US" sz="2000" b="1" dirty="0">
                  <a:latin typeface="Meiryo UI" panose="020B0604030504040204" pitchFamily="50" charset="-128"/>
                  <a:ea typeface="Meiryo UI" panose="020B0604030504040204" pitchFamily="50" charset="-128"/>
                </a:rPr>
                <a:t>地域活性化・まちづくり</a:t>
              </a:r>
              <a:endParaRPr kumimoji="1" lang="en-US" altLang="ja-JP" sz="2000" b="1" dirty="0">
                <a:latin typeface="Meiryo UI" panose="020B0604030504040204" pitchFamily="50" charset="-128"/>
                <a:ea typeface="Meiryo UI" panose="020B0604030504040204" pitchFamily="50" charset="-128"/>
              </a:endParaRPr>
            </a:p>
            <a:p>
              <a:pPr>
                <a:spcBef>
                  <a:spcPts val="600"/>
                </a:spcBef>
              </a:pPr>
              <a:r>
                <a:rPr kumimoji="1" lang="ja-JP" altLang="en-US" sz="2000" b="1" dirty="0">
                  <a:latin typeface="Meiryo UI" panose="020B0604030504040204" pitchFamily="50" charset="-128"/>
                  <a:ea typeface="Meiryo UI" panose="020B0604030504040204" pitchFamily="50" charset="-128"/>
                </a:rPr>
                <a:t>府内市町村支援</a:t>
              </a:r>
            </a:p>
          </p:txBody>
        </p:sp>
        <p:sp>
          <p:nvSpPr>
            <p:cNvPr id="20" name="テキスト ボックス 19">
              <a:extLst>
                <a:ext uri="{FF2B5EF4-FFF2-40B4-BE49-F238E27FC236}">
                  <a16:creationId xmlns:a16="http://schemas.microsoft.com/office/drawing/2014/main" id="{1FAFE3E4-2C7F-4020-A501-D2EF7E15788F}"/>
                </a:ext>
              </a:extLst>
            </p:cNvPr>
            <p:cNvSpPr txBox="1"/>
            <p:nvPr/>
          </p:nvSpPr>
          <p:spPr>
            <a:xfrm>
              <a:off x="3610546" y="3977857"/>
              <a:ext cx="5719836" cy="2708434"/>
            </a:xfrm>
            <a:prstGeom prst="rect">
              <a:avLst/>
            </a:prstGeom>
            <a:noFill/>
          </p:spPr>
          <p:txBody>
            <a:bodyPr wrap="none" rtlCol="0">
              <a:spAutoFit/>
            </a:bodyPr>
            <a:lstStyle/>
            <a:p>
              <a:pPr algn="r">
                <a:spcBef>
                  <a:spcPts val="600"/>
                </a:spcBef>
              </a:pPr>
              <a:r>
                <a:rPr kumimoji="1" lang="ja-JP" altLang="en-US" sz="2000" b="1" dirty="0">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11</a:t>
              </a:r>
              <a:endParaRPr kumimoji="1" lang="ja-JP" altLang="en-US" sz="2000" b="1" dirty="0">
                <a:latin typeface="Meiryo UI" panose="020B0604030504040204" pitchFamily="50" charset="-128"/>
                <a:ea typeface="Meiryo UI" panose="020B0604030504040204" pitchFamily="50" charset="-128"/>
              </a:endParaRPr>
            </a:p>
            <a:p>
              <a:pPr algn="r">
                <a:spcBef>
                  <a:spcPts val="600"/>
                </a:spcBef>
              </a:pPr>
              <a:r>
                <a:rPr kumimoji="1" lang="ja-JP" altLang="en-US" sz="2000" b="1" dirty="0">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15</a:t>
              </a:r>
            </a:p>
            <a:p>
              <a:pPr algn="r">
                <a:spcBef>
                  <a:spcPts val="600"/>
                </a:spcBef>
              </a:pPr>
              <a:r>
                <a:rPr kumimoji="1" lang="ja-JP" altLang="en-US" sz="2000" b="1" dirty="0">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19</a:t>
              </a:r>
            </a:p>
            <a:p>
              <a:pPr algn="r">
                <a:spcBef>
                  <a:spcPts val="600"/>
                </a:spcBef>
              </a:pPr>
              <a:r>
                <a:rPr kumimoji="1" lang="ja-JP" altLang="en-US" sz="2000" b="1" dirty="0">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23</a:t>
              </a:r>
            </a:p>
            <a:p>
              <a:pPr algn="r">
                <a:spcBef>
                  <a:spcPts val="600"/>
                </a:spcBef>
              </a:pPr>
              <a:r>
                <a:rPr kumimoji="1" lang="ja-JP" altLang="en-US" sz="2000" b="1" dirty="0">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24</a:t>
              </a:r>
            </a:p>
            <a:p>
              <a:pPr algn="r">
                <a:spcBef>
                  <a:spcPts val="600"/>
                </a:spcBef>
              </a:pPr>
              <a:r>
                <a:rPr kumimoji="1" lang="ja-JP" altLang="en-US" sz="2000" b="1" dirty="0">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26</a:t>
              </a:r>
            </a:p>
            <a:p>
              <a:pPr algn="r">
                <a:spcBef>
                  <a:spcPts val="600"/>
                </a:spcBef>
              </a:pPr>
              <a:r>
                <a:rPr kumimoji="1" lang="ja-JP" altLang="en-US" sz="2000" b="1" dirty="0">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27</a:t>
              </a:r>
              <a:endParaRPr kumimoji="1" lang="ja-JP" altLang="en-US" sz="2000" b="1"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4240404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242085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子ども・教育、福祉①</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11</a:t>
            </a:fld>
            <a:endParaRPr lang="ja-JP" altLang="en-US" dirty="0"/>
          </a:p>
        </p:txBody>
      </p:sp>
      <p:cxnSp>
        <p:nvCxnSpPr>
          <p:cNvPr id="54" name="直線コネクタ 53">
            <a:extLst>
              <a:ext uri="{FF2B5EF4-FFF2-40B4-BE49-F238E27FC236}">
                <a16:creationId xmlns:a16="http://schemas.microsoft.com/office/drawing/2014/main" id="{19A29A18-5964-443F-BA1A-3B5E66C311AE}"/>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6" name="グループ化 55">
            <a:extLst>
              <a:ext uri="{FF2B5EF4-FFF2-40B4-BE49-F238E27FC236}">
                <a16:creationId xmlns:a16="http://schemas.microsoft.com/office/drawing/2014/main" id="{51FB1D88-3CDA-46B7-B17B-1FF3F3A408FD}"/>
              </a:ext>
            </a:extLst>
          </p:cNvPr>
          <p:cNvGrpSpPr/>
          <p:nvPr/>
        </p:nvGrpSpPr>
        <p:grpSpPr>
          <a:xfrm>
            <a:off x="6965168" y="260758"/>
            <a:ext cx="2581092" cy="615067"/>
            <a:chOff x="6965168" y="260758"/>
            <a:chExt cx="2581092" cy="615067"/>
          </a:xfrm>
        </p:grpSpPr>
        <p:grpSp>
          <p:nvGrpSpPr>
            <p:cNvPr id="58" name="グループ化 57">
              <a:extLst>
                <a:ext uri="{FF2B5EF4-FFF2-40B4-BE49-F238E27FC236}">
                  <a16:creationId xmlns:a16="http://schemas.microsoft.com/office/drawing/2014/main" id="{45F68A4A-BE63-430D-8247-A98A7F13C40F}"/>
                </a:ext>
              </a:extLst>
            </p:cNvPr>
            <p:cNvGrpSpPr/>
            <p:nvPr/>
          </p:nvGrpSpPr>
          <p:grpSpPr>
            <a:xfrm>
              <a:off x="6965168" y="261046"/>
              <a:ext cx="1928485" cy="614779"/>
              <a:chOff x="7629708" y="262855"/>
              <a:chExt cx="1928485" cy="614779"/>
            </a:xfrm>
          </p:grpSpPr>
          <p:pic>
            <p:nvPicPr>
              <p:cNvPr id="62" name="図 61">
                <a:extLst>
                  <a:ext uri="{FF2B5EF4-FFF2-40B4-BE49-F238E27FC236}">
                    <a16:creationId xmlns:a16="http://schemas.microsoft.com/office/drawing/2014/main" id="{43521BB0-A87A-4331-8713-66D743E988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6193" y="262855"/>
                <a:ext cx="612000" cy="612000"/>
              </a:xfrm>
              <a:prstGeom prst="rect">
                <a:avLst/>
              </a:prstGeom>
            </p:spPr>
          </p:pic>
          <p:pic>
            <p:nvPicPr>
              <p:cNvPr id="66" name="図 65">
                <a:extLst>
                  <a:ext uri="{FF2B5EF4-FFF2-40B4-BE49-F238E27FC236}">
                    <a16:creationId xmlns:a16="http://schemas.microsoft.com/office/drawing/2014/main" id="{75FC8673-A460-44F5-8E16-99DC799A03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9708" y="265634"/>
                <a:ext cx="612000" cy="612000"/>
              </a:xfrm>
              <a:prstGeom prst="rect">
                <a:avLst/>
              </a:prstGeom>
            </p:spPr>
          </p:pic>
          <p:pic>
            <p:nvPicPr>
              <p:cNvPr id="67" name="図 66">
                <a:extLst>
                  <a:ext uri="{FF2B5EF4-FFF2-40B4-BE49-F238E27FC236}">
                    <a16:creationId xmlns:a16="http://schemas.microsoft.com/office/drawing/2014/main" id="{C1B7FAFA-9CAD-4756-B1A1-A8A4245E9D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3587" y="263720"/>
                <a:ext cx="612000" cy="612000"/>
              </a:xfrm>
              <a:prstGeom prst="rect">
                <a:avLst/>
              </a:prstGeom>
            </p:spPr>
          </p:pic>
        </p:grpSp>
        <p:pic>
          <p:nvPicPr>
            <p:cNvPr id="60" name="図 59">
              <a:extLst>
                <a:ext uri="{FF2B5EF4-FFF2-40B4-BE49-F238E27FC236}">
                  <a16:creationId xmlns:a16="http://schemas.microsoft.com/office/drawing/2014/main" id="{03708C97-A20B-47A4-9144-2CC2684D18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4260" y="260758"/>
              <a:ext cx="612000" cy="610092"/>
            </a:xfrm>
            <a:prstGeom prst="rect">
              <a:avLst/>
            </a:prstGeom>
          </p:spPr>
        </p:pic>
      </p:grpSp>
      <p:grpSp>
        <p:nvGrpSpPr>
          <p:cNvPr id="52" name="グループ化 51">
            <a:extLst>
              <a:ext uri="{FF2B5EF4-FFF2-40B4-BE49-F238E27FC236}">
                <a16:creationId xmlns:a16="http://schemas.microsoft.com/office/drawing/2014/main" id="{0549643C-1E67-490C-97EC-1EF5DA36C50B}"/>
              </a:ext>
            </a:extLst>
          </p:cNvPr>
          <p:cNvGrpSpPr/>
          <p:nvPr/>
        </p:nvGrpSpPr>
        <p:grpSpPr>
          <a:xfrm>
            <a:off x="187630" y="1168400"/>
            <a:ext cx="4655416" cy="5529301"/>
            <a:chOff x="187630" y="1168400"/>
            <a:chExt cx="4655416" cy="5529301"/>
          </a:xfrm>
        </p:grpSpPr>
        <p:grpSp>
          <p:nvGrpSpPr>
            <p:cNvPr id="68" name="グループ化 67">
              <a:extLst>
                <a:ext uri="{FF2B5EF4-FFF2-40B4-BE49-F238E27FC236}">
                  <a16:creationId xmlns:a16="http://schemas.microsoft.com/office/drawing/2014/main" id="{126D1DB2-73E6-41A8-A980-E8923E3DC114}"/>
                </a:ext>
              </a:extLst>
            </p:cNvPr>
            <p:cNvGrpSpPr/>
            <p:nvPr/>
          </p:nvGrpSpPr>
          <p:grpSpPr>
            <a:xfrm>
              <a:off x="187630" y="1168400"/>
              <a:ext cx="4655416" cy="4017618"/>
              <a:chOff x="187630" y="1168400"/>
              <a:chExt cx="4655416" cy="4017618"/>
            </a:xfrm>
          </p:grpSpPr>
          <p:grpSp>
            <p:nvGrpSpPr>
              <p:cNvPr id="73" name="グループ化 72">
                <a:extLst>
                  <a:ext uri="{FF2B5EF4-FFF2-40B4-BE49-F238E27FC236}">
                    <a16:creationId xmlns:a16="http://schemas.microsoft.com/office/drawing/2014/main" id="{A31D13ED-0565-4ED8-8909-02D5B0B47B63}"/>
                  </a:ext>
                </a:extLst>
              </p:cNvPr>
              <p:cNvGrpSpPr/>
              <p:nvPr/>
            </p:nvGrpSpPr>
            <p:grpSpPr>
              <a:xfrm>
                <a:off x="187630" y="1168400"/>
                <a:ext cx="4655416" cy="4017618"/>
                <a:chOff x="187630" y="1168400"/>
                <a:chExt cx="4655416" cy="4017618"/>
              </a:xfrm>
            </p:grpSpPr>
            <p:sp>
              <p:nvSpPr>
                <p:cNvPr id="75" name="正方形/長方形 74">
                  <a:extLst>
                    <a:ext uri="{FF2B5EF4-FFF2-40B4-BE49-F238E27FC236}">
                      <a16:creationId xmlns:a16="http://schemas.microsoft.com/office/drawing/2014/main" id="{781D4362-7ACA-48C1-8905-D1F04E4B6C95}"/>
                    </a:ext>
                  </a:extLst>
                </p:cNvPr>
                <p:cNvSpPr/>
                <p:nvPr/>
              </p:nvSpPr>
              <p:spPr>
                <a:xfrm>
                  <a:off x="333270" y="1168400"/>
                  <a:ext cx="4443263" cy="537852"/>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ユー・エス・ジェイと連携した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「高校生キャリアプログラム」の実施</a:t>
                  </a:r>
                  <a:endParaRPr lang="en-US" altLang="ja-JP" sz="400" dirty="0">
                    <a:solidFill>
                      <a:schemeClr val="tx1"/>
                    </a:solidFill>
                  </a:endParaRPr>
                </a:p>
              </p:txBody>
            </p:sp>
            <p:sp>
              <p:nvSpPr>
                <p:cNvPr id="76" name="テキスト ボックス 75">
                  <a:extLst>
                    <a:ext uri="{FF2B5EF4-FFF2-40B4-BE49-F238E27FC236}">
                      <a16:creationId xmlns:a16="http://schemas.microsoft.com/office/drawing/2014/main" id="{10E0EF0E-ADFE-4353-A01C-38FF4B1B043C}"/>
                    </a:ext>
                  </a:extLst>
                </p:cNvPr>
                <p:cNvSpPr txBox="1"/>
                <p:nvPr/>
              </p:nvSpPr>
              <p:spPr>
                <a:xfrm>
                  <a:off x="205990" y="2301201"/>
                  <a:ext cx="4637056" cy="203132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子どもたちの将来設計を考える「仕事観」の醸成</a:t>
                  </a:r>
                  <a:r>
                    <a:rPr lang="ja-JP" altLang="en-US" sz="1600" dirty="0"/>
                    <a:t>　　</a:t>
                  </a:r>
                  <a:endParaRPr lang="en-US" altLang="ja-JP" sz="1600" dirty="0"/>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・子どもたちの将来設計を考える「仕事観」の醸成を図るため、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府内</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校の生徒を対象としたキャリア研修やインターンシップ等を実施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・インバウンド旅行客が多く来場するパークにおいて、クルーとして業務を行い、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実際に「生きた英語」の活用により、コミュニケーション力を向上</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参加者数：約</a:t>
                  </a:r>
                  <a:r>
                    <a:rPr kumimoji="1" lang="en-US" altLang="ja-JP" sz="1200" dirty="0">
                      <a:latin typeface="Meiryo UI" panose="020B0604030504040204" pitchFamily="50" charset="-128"/>
                      <a:ea typeface="Meiryo UI" panose="020B0604030504040204" pitchFamily="50" charset="-128"/>
                    </a:rPr>
                    <a:t>150</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p>
              </p:txBody>
            </p:sp>
            <p:sp>
              <p:nvSpPr>
                <p:cNvPr id="77" name="吹き出し: 角を丸めた四角形 76">
                  <a:extLst>
                    <a:ext uri="{FF2B5EF4-FFF2-40B4-BE49-F238E27FC236}">
                      <a16:creationId xmlns:a16="http://schemas.microsoft.com/office/drawing/2014/main" id="{5F4E314F-B9FB-4CFA-BDED-4277CEC873D6}"/>
                    </a:ext>
                  </a:extLst>
                </p:cNvPr>
                <p:cNvSpPr/>
                <p:nvPr/>
              </p:nvSpPr>
              <p:spPr>
                <a:xfrm>
                  <a:off x="1159786" y="4438572"/>
                  <a:ext cx="3676314" cy="580492"/>
                </a:xfrm>
                <a:prstGeom prst="wedgeRoundRectCallout">
                  <a:avLst>
                    <a:gd name="adj1" fmla="val -56907"/>
                    <a:gd name="adj2" fmla="val -1036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・今回の経験を通じて将来の具体的な目標が見つかった</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・英語に対して少し自信がついた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pic>
              <p:nvPicPr>
                <p:cNvPr id="78" name="グラフィックス 77" descr="ユーザー 単色塗りつぶし">
                  <a:extLst>
                    <a:ext uri="{FF2B5EF4-FFF2-40B4-BE49-F238E27FC236}">
                      <a16:creationId xmlns:a16="http://schemas.microsoft.com/office/drawing/2014/main" id="{B0691DA0-9036-44CD-A0BB-3821C65E514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7630" y="4271618"/>
                  <a:ext cx="914400" cy="914400"/>
                </a:xfrm>
                <a:prstGeom prst="rect">
                  <a:avLst/>
                </a:prstGeom>
              </p:spPr>
            </p:pic>
          </p:grpSp>
          <p:pic>
            <p:nvPicPr>
              <p:cNvPr id="74" name="図 73">
                <a:extLst>
                  <a:ext uri="{FF2B5EF4-FFF2-40B4-BE49-F238E27FC236}">
                    <a16:creationId xmlns:a16="http://schemas.microsoft.com/office/drawing/2014/main" id="{E6D59484-437E-4484-BEB4-D2F312FFF6C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99181" y="1706252"/>
                <a:ext cx="799994" cy="540648"/>
              </a:xfrm>
              <a:prstGeom prst="rect">
                <a:avLst/>
              </a:prstGeom>
            </p:spPr>
          </p:pic>
        </p:grpSp>
        <p:pic>
          <p:nvPicPr>
            <p:cNvPr id="71" name="図 70">
              <a:extLst>
                <a:ext uri="{FF2B5EF4-FFF2-40B4-BE49-F238E27FC236}">
                  <a16:creationId xmlns:a16="http://schemas.microsoft.com/office/drawing/2014/main" id="{95C5EFFE-9F31-4B95-928A-99C46B54E6C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83552" y="5676933"/>
              <a:ext cx="1986714" cy="988073"/>
            </a:xfrm>
            <a:prstGeom prst="rect">
              <a:avLst/>
            </a:prstGeom>
          </p:spPr>
        </p:pic>
        <p:pic>
          <p:nvPicPr>
            <p:cNvPr id="72" name="図 71">
              <a:extLst>
                <a:ext uri="{FF2B5EF4-FFF2-40B4-BE49-F238E27FC236}">
                  <a16:creationId xmlns:a16="http://schemas.microsoft.com/office/drawing/2014/main" id="{B471273C-C4A8-4B27-82C4-B7775482583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5715" y="5262789"/>
              <a:ext cx="2152370" cy="1434912"/>
            </a:xfrm>
            <a:prstGeom prst="rect">
              <a:avLst/>
            </a:prstGeom>
          </p:spPr>
        </p:pic>
      </p:grpSp>
      <p:grpSp>
        <p:nvGrpSpPr>
          <p:cNvPr id="19" name="グループ化 18">
            <a:extLst>
              <a:ext uri="{FF2B5EF4-FFF2-40B4-BE49-F238E27FC236}">
                <a16:creationId xmlns:a16="http://schemas.microsoft.com/office/drawing/2014/main" id="{B3D4C771-E27A-4191-9CBB-0F5400E3875C}"/>
              </a:ext>
            </a:extLst>
          </p:cNvPr>
          <p:cNvGrpSpPr/>
          <p:nvPr/>
        </p:nvGrpSpPr>
        <p:grpSpPr>
          <a:xfrm>
            <a:off x="4991545" y="1139445"/>
            <a:ext cx="4838000" cy="5525560"/>
            <a:chOff x="4991545" y="1139445"/>
            <a:chExt cx="4838000" cy="5525560"/>
          </a:xfrm>
        </p:grpSpPr>
        <p:grpSp>
          <p:nvGrpSpPr>
            <p:cNvPr id="82" name="グループ化 81">
              <a:extLst>
                <a:ext uri="{FF2B5EF4-FFF2-40B4-BE49-F238E27FC236}">
                  <a16:creationId xmlns:a16="http://schemas.microsoft.com/office/drawing/2014/main" id="{BD22E436-9E97-4894-96E2-63654EC2CA22}"/>
                </a:ext>
              </a:extLst>
            </p:cNvPr>
            <p:cNvGrpSpPr/>
            <p:nvPr/>
          </p:nvGrpSpPr>
          <p:grpSpPr>
            <a:xfrm>
              <a:off x="5074767" y="1164336"/>
              <a:ext cx="4754778" cy="5500669"/>
              <a:chOff x="5074767" y="1155869"/>
              <a:chExt cx="4754778" cy="5500669"/>
            </a:xfrm>
          </p:grpSpPr>
          <p:grpSp>
            <p:nvGrpSpPr>
              <p:cNvPr id="83" name="グループ化 82">
                <a:extLst>
                  <a:ext uri="{FF2B5EF4-FFF2-40B4-BE49-F238E27FC236}">
                    <a16:creationId xmlns:a16="http://schemas.microsoft.com/office/drawing/2014/main" id="{C67FC37B-DCF8-49BF-B576-782CA4B64EBA}"/>
                  </a:ext>
                </a:extLst>
              </p:cNvPr>
              <p:cNvGrpSpPr/>
              <p:nvPr/>
            </p:nvGrpSpPr>
            <p:grpSpPr>
              <a:xfrm>
                <a:off x="5074767" y="1155869"/>
                <a:ext cx="4754778" cy="5500669"/>
                <a:chOff x="5074767" y="1155869"/>
                <a:chExt cx="4754778" cy="5500669"/>
              </a:xfrm>
            </p:grpSpPr>
            <p:sp>
              <p:nvSpPr>
                <p:cNvPr id="85" name="テキスト ボックス 84">
                  <a:extLst>
                    <a:ext uri="{FF2B5EF4-FFF2-40B4-BE49-F238E27FC236}">
                      <a16:creationId xmlns:a16="http://schemas.microsoft.com/office/drawing/2014/main" id="{F4BFA497-1B4D-49D7-A05D-B38F7F6499C6}"/>
                    </a:ext>
                  </a:extLst>
                </p:cNvPr>
                <p:cNvSpPr txBox="1"/>
                <p:nvPr/>
              </p:nvSpPr>
              <p:spPr>
                <a:xfrm>
                  <a:off x="5074767" y="2296173"/>
                  <a:ext cx="4754778" cy="2000548"/>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困難な問題を抱える女性への支援</a:t>
                  </a:r>
                </a:p>
                <a:p>
                  <a:pPr algn="ctr">
                    <a:spcBef>
                      <a:spcPts val="600"/>
                    </a:spcBef>
                  </a:pPr>
                  <a:endParaRPr kumimoji="1" lang="en-US" altLang="ja-JP" sz="100" dirty="0">
                    <a:solidFill>
                      <a:srgbClr val="FF0000"/>
                    </a:solidFill>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・配偶者等からの暴力等を理由に施設に入所する女性が、退所後も安全・</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安心な生活を送ることができる環境を実現するため、</a:t>
                  </a:r>
                  <a:r>
                    <a:rPr kumimoji="1" lang="en-US" altLang="ja-JP" sz="1200" dirty="0">
                      <a:latin typeface="Meiryo UI" panose="020B0604030504040204" pitchFamily="50" charset="-128"/>
                      <a:ea typeface="Meiryo UI" panose="020B0604030504040204" pitchFamily="50" charset="-128"/>
                    </a:rPr>
                    <a:t> KDDI</a:t>
                  </a:r>
                  <a:r>
                    <a:rPr kumimoji="1" lang="ja-JP" altLang="en-US" sz="1200" dirty="0">
                      <a:latin typeface="Meiryo UI" panose="020B0604030504040204" pitchFamily="50" charset="-128"/>
                      <a:ea typeface="Meiryo UI" panose="020B0604030504040204" pitchFamily="50" charset="-128"/>
                    </a:rPr>
                    <a:t>が持つノウハウ</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を活用した教材を制作。施設職員及び入所者を対象にスマートフォンを</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使用する際の注意点等に関する講座を実施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受講者の声</a:t>
                  </a:r>
                  <a:r>
                    <a:rPr kumimoji="1" lang="en-US" altLang="ja-JP" sz="1200" b="1" dirty="0">
                      <a:latin typeface="Meiryo UI" panose="020B0604030504040204" pitchFamily="50" charset="-128"/>
                      <a:ea typeface="Meiryo UI" panose="020B0604030504040204" pitchFamily="50" charset="-128"/>
                    </a:rPr>
                    <a:t>】</a:t>
                  </a:r>
                </a:p>
              </p:txBody>
            </p:sp>
            <p:sp>
              <p:nvSpPr>
                <p:cNvPr id="86" name="正方形/長方形 85">
                  <a:extLst>
                    <a:ext uri="{FF2B5EF4-FFF2-40B4-BE49-F238E27FC236}">
                      <a16:creationId xmlns:a16="http://schemas.microsoft.com/office/drawing/2014/main" id="{A3D199E7-5E3E-46C1-BC23-9976207CE33A}"/>
                    </a:ext>
                  </a:extLst>
                </p:cNvPr>
                <p:cNvSpPr/>
                <p:nvPr/>
              </p:nvSpPr>
              <p:spPr>
                <a:xfrm>
                  <a:off x="5168013" y="1155869"/>
                  <a:ext cx="4437223" cy="571525"/>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latin typeface="Meiryo UI" panose="020B0604030504040204" pitchFamily="50" charset="-128"/>
                      <a:ea typeface="Meiryo UI" panose="020B0604030504040204" pitchFamily="50" charset="-128"/>
                    </a:rPr>
                    <a:t>KDDI</a:t>
                  </a:r>
                  <a:r>
                    <a:rPr kumimoji="1" lang="ja-JP" altLang="en-US" sz="1600" b="1" dirty="0">
                      <a:solidFill>
                        <a:schemeClr val="tx1"/>
                      </a:solidFill>
                      <a:latin typeface="Meiryo UI" panose="020B0604030504040204" pitchFamily="50" charset="-128"/>
                      <a:ea typeface="Meiryo UI" panose="020B0604030504040204" pitchFamily="50" charset="-128"/>
                    </a:rPr>
                    <a:t>と連携した安全・安心な</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スマートフォンの使い方講座の実施</a:t>
                  </a:r>
                </a:p>
              </p:txBody>
            </p:sp>
            <p:pic>
              <p:nvPicPr>
                <p:cNvPr id="87" name="グラフィックス 86" descr="ユーザー 単色塗りつぶし">
                  <a:extLst>
                    <a:ext uri="{FF2B5EF4-FFF2-40B4-BE49-F238E27FC236}">
                      <a16:creationId xmlns:a16="http://schemas.microsoft.com/office/drawing/2014/main" id="{F8DFD904-62CA-4042-A52A-696BFF5EF19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76819" y="4253779"/>
                  <a:ext cx="914400" cy="914400"/>
                </a:xfrm>
                <a:prstGeom prst="rect">
                  <a:avLst/>
                </a:prstGeom>
              </p:spPr>
            </p:pic>
            <p:pic>
              <p:nvPicPr>
                <p:cNvPr id="88" name="図 87">
                  <a:extLst>
                    <a:ext uri="{FF2B5EF4-FFF2-40B4-BE49-F238E27FC236}">
                      <a16:creationId xmlns:a16="http://schemas.microsoft.com/office/drawing/2014/main" id="{CA47EA32-B275-4626-8D81-E01217C0F1F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135736" y="5168179"/>
                  <a:ext cx="2724150" cy="1488359"/>
                </a:xfrm>
                <a:prstGeom prst="rect">
                  <a:avLst/>
                </a:prstGeom>
              </p:spPr>
            </p:pic>
            <p:sp>
              <p:nvSpPr>
                <p:cNvPr id="89" name="吹き出し: 角を丸めた四角形 88">
                  <a:extLst>
                    <a:ext uri="{FF2B5EF4-FFF2-40B4-BE49-F238E27FC236}">
                      <a16:creationId xmlns:a16="http://schemas.microsoft.com/office/drawing/2014/main" id="{809F4D19-C671-49E6-A319-4B695BDEEC0B}"/>
                    </a:ext>
                  </a:extLst>
                </p:cNvPr>
                <p:cNvSpPr/>
                <p:nvPr/>
              </p:nvSpPr>
              <p:spPr>
                <a:xfrm>
                  <a:off x="6165467" y="4434045"/>
                  <a:ext cx="3546979"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生活に欠かせないスマホを「使わない」ことが難しい中、</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安全に利用する方法を知ることができた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grpSp>
          <p:pic>
            <p:nvPicPr>
              <p:cNvPr id="84" name="図 83">
                <a:extLst>
                  <a:ext uri="{FF2B5EF4-FFF2-40B4-BE49-F238E27FC236}">
                    <a16:creationId xmlns:a16="http://schemas.microsoft.com/office/drawing/2014/main" id="{C0C744CD-8BE1-4B00-893E-F21158A61AAE}"/>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17335" b="15296"/>
              <a:stretch/>
            </p:blipFill>
            <p:spPr>
              <a:xfrm>
                <a:off x="8650145" y="1738679"/>
                <a:ext cx="1007859" cy="458860"/>
              </a:xfrm>
              <a:prstGeom prst="rect">
                <a:avLst/>
              </a:prstGeom>
            </p:spPr>
          </p:pic>
        </p:grpSp>
        <p:grpSp>
          <p:nvGrpSpPr>
            <p:cNvPr id="90" name="グループ化 89">
              <a:extLst>
                <a:ext uri="{FF2B5EF4-FFF2-40B4-BE49-F238E27FC236}">
                  <a16:creationId xmlns:a16="http://schemas.microsoft.com/office/drawing/2014/main" id="{4F411AA2-9FEF-41CF-8D93-1306A814BCDB}"/>
                </a:ext>
              </a:extLst>
            </p:cNvPr>
            <p:cNvGrpSpPr/>
            <p:nvPr/>
          </p:nvGrpSpPr>
          <p:grpSpPr>
            <a:xfrm>
              <a:off x="4991545" y="1139445"/>
              <a:ext cx="626583" cy="595761"/>
              <a:chOff x="-1448293" y="1580413"/>
              <a:chExt cx="626583" cy="595761"/>
            </a:xfrm>
          </p:grpSpPr>
          <p:sp>
            <p:nvSpPr>
              <p:cNvPr id="91" name="星: 12 pt 90">
                <a:extLst>
                  <a:ext uri="{FF2B5EF4-FFF2-40B4-BE49-F238E27FC236}">
                    <a16:creationId xmlns:a16="http://schemas.microsoft.com/office/drawing/2014/main" id="{3CDDD6C7-FC28-422D-B912-8E412B3FD340}"/>
                  </a:ext>
                </a:extLst>
              </p:cNvPr>
              <p:cNvSpPr/>
              <p:nvPr/>
            </p:nvSpPr>
            <p:spPr>
              <a:xfrm>
                <a:off x="-1433710" y="1580413"/>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92" name="テキスト ボックス 91">
                <a:extLst>
                  <a:ext uri="{FF2B5EF4-FFF2-40B4-BE49-F238E27FC236}">
                    <a16:creationId xmlns:a16="http://schemas.microsoft.com/office/drawing/2014/main" id="{011111C8-23A9-4333-81F3-16DD74BBB28D}"/>
                  </a:ext>
                </a:extLst>
              </p:cNvPr>
              <p:cNvSpPr txBox="1"/>
              <p:nvPr/>
            </p:nvSpPr>
            <p:spPr>
              <a:xfrm>
                <a:off x="-1448293" y="1699712"/>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grpSp>
      <p:grpSp>
        <p:nvGrpSpPr>
          <p:cNvPr id="48" name="グループ化 47">
            <a:extLst>
              <a:ext uri="{FF2B5EF4-FFF2-40B4-BE49-F238E27FC236}">
                <a16:creationId xmlns:a16="http://schemas.microsoft.com/office/drawing/2014/main" id="{74DE8357-507F-4426-8AAA-A9C88D2E78DC}"/>
              </a:ext>
            </a:extLst>
          </p:cNvPr>
          <p:cNvGrpSpPr/>
          <p:nvPr/>
        </p:nvGrpSpPr>
        <p:grpSpPr>
          <a:xfrm>
            <a:off x="187630" y="1139445"/>
            <a:ext cx="612000" cy="595761"/>
            <a:chOff x="-1472255" y="1547756"/>
            <a:chExt cx="612000" cy="595761"/>
          </a:xfrm>
        </p:grpSpPr>
        <p:sp>
          <p:nvSpPr>
            <p:cNvPr id="49" name="星: 12 pt 48">
              <a:extLst>
                <a:ext uri="{FF2B5EF4-FFF2-40B4-BE49-F238E27FC236}">
                  <a16:creationId xmlns:a16="http://schemas.microsoft.com/office/drawing/2014/main" id="{74078AD5-733C-4557-863E-148DE7DFDEAF}"/>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50" name="テキスト ボックス 49">
              <a:extLst>
                <a:ext uri="{FF2B5EF4-FFF2-40B4-BE49-F238E27FC236}">
                  <a16:creationId xmlns:a16="http://schemas.microsoft.com/office/drawing/2014/main" id="{F61585CA-059C-42E7-AB25-EE2816EAC51D}"/>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Tree>
    <p:extLst>
      <p:ext uri="{BB962C8B-B14F-4D97-AF65-F5344CB8AC3E}">
        <p14:creationId xmlns:p14="http://schemas.microsoft.com/office/powerpoint/2010/main" val="2253827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51E5-654E-3B3F-3952-0B9720907871}"/>
            </a:ext>
          </a:extLst>
        </p:cNvPr>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068DAF94-A18D-8C16-B16D-9CFB1FE36732}"/>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a:extLst>
              <a:ext uri="{FF2B5EF4-FFF2-40B4-BE49-F238E27FC236}">
                <a16:creationId xmlns:a16="http://schemas.microsoft.com/office/drawing/2014/main" id="{C13D73CF-0887-0B46-DD6B-F9D3B1B8A22D}"/>
              </a:ext>
            </a:extLst>
          </p:cNvPr>
          <p:cNvGrpSpPr/>
          <p:nvPr/>
        </p:nvGrpSpPr>
        <p:grpSpPr>
          <a:xfrm>
            <a:off x="394181" y="465236"/>
            <a:ext cx="9173036" cy="475850"/>
            <a:chOff x="394181" y="465236"/>
            <a:chExt cx="9173036" cy="475850"/>
          </a:xfrm>
        </p:grpSpPr>
        <p:sp>
          <p:nvSpPr>
            <p:cNvPr id="47" name="テキスト ボックス 46">
              <a:extLst>
                <a:ext uri="{FF2B5EF4-FFF2-40B4-BE49-F238E27FC236}">
                  <a16:creationId xmlns:a16="http://schemas.microsoft.com/office/drawing/2014/main" id="{76BC1CB2-1C48-4684-D697-4CB8869B932F}"/>
                </a:ext>
              </a:extLst>
            </p:cNvPr>
            <p:cNvSpPr txBox="1"/>
            <p:nvPr/>
          </p:nvSpPr>
          <p:spPr>
            <a:xfrm>
              <a:off x="474667" y="465236"/>
              <a:ext cx="242085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子ども・教育、福祉②</a:t>
              </a:r>
            </a:p>
          </p:txBody>
        </p:sp>
        <p:cxnSp>
          <p:nvCxnSpPr>
            <p:cNvPr id="55" name="直線コネクタ 54">
              <a:extLst>
                <a:ext uri="{FF2B5EF4-FFF2-40B4-BE49-F238E27FC236}">
                  <a16:creationId xmlns:a16="http://schemas.microsoft.com/office/drawing/2014/main" id="{C49D63D8-DF02-CC7F-8D49-B837CCD6C7AF}"/>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a:extLst>
              <a:ext uri="{FF2B5EF4-FFF2-40B4-BE49-F238E27FC236}">
                <a16:creationId xmlns:a16="http://schemas.microsoft.com/office/drawing/2014/main" id="{AD9C4564-DDF9-AAE5-EA67-255049579FBC}"/>
              </a:ext>
            </a:extLst>
          </p:cNvPr>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12</a:t>
            </a:fld>
            <a:endParaRPr lang="ja-JP" altLang="en-US" dirty="0"/>
          </a:p>
        </p:txBody>
      </p:sp>
      <p:grpSp>
        <p:nvGrpSpPr>
          <p:cNvPr id="34" name="グループ化 33">
            <a:extLst>
              <a:ext uri="{FF2B5EF4-FFF2-40B4-BE49-F238E27FC236}">
                <a16:creationId xmlns:a16="http://schemas.microsoft.com/office/drawing/2014/main" id="{D2AFF332-4B98-A4C0-4C56-B0B860FFEC83}"/>
              </a:ext>
            </a:extLst>
          </p:cNvPr>
          <p:cNvGrpSpPr/>
          <p:nvPr/>
        </p:nvGrpSpPr>
        <p:grpSpPr>
          <a:xfrm>
            <a:off x="164585" y="1168400"/>
            <a:ext cx="4756088" cy="5404776"/>
            <a:chOff x="164585" y="1168400"/>
            <a:chExt cx="4756088" cy="5404776"/>
          </a:xfrm>
        </p:grpSpPr>
        <p:sp>
          <p:nvSpPr>
            <p:cNvPr id="2" name="正方形/長方形 1">
              <a:extLst>
                <a:ext uri="{FF2B5EF4-FFF2-40B4-BE49-F238E27FC236}">
                  <a16:creationId xmlns:a16="http://schemas.microsoft.com/office/drawing/2014/main" id="{4E5A9982-6B28-3F69-1912-8F1960A22C20}"/>
                </a:ext>
              </a:extLst>
            </p:cNvPr>
            <p:cNvSpPr/>
            <p:nvPr/>
          </p:nvSpPr>
          <p:spPr>
            <a:xfrm>
              <a:off x="333270" y="1168400"/>
              <a:ext cx="4443263" cy="52693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大塚製薬と連携した退院支援冊子の作成</a:t>
              </a:r>
            </a:p>
          </p:txBody>
        </p:sp>
        <p:sp>
          <p:nvSpPr>
            <p:cNvPr id="11" name="テキスト ボックス 10">
              <a:extLst>
                <a:ext uri="{FF2B5EF4-FFF2-40B4-BE49-F238E27FC236}">
                  <a16:creationId xmlns:a16="http://schemas.microsoft.com/office/drawing/2014/main" id="{98CB47BE-19AF-0759-3238-C66F72F6E3E7}"/>
                </a:ext>
              </a:extLst>
            </p:cNvPr>
            <p:cNvSpPr txBox="1"/>
            <p:nvPr/>
          </p:nvSpPr>
          <p:spPr>
            <a:xfrm>
              <a:off x="164585" y="2200124"/>
              <a:ext cx="4756088" cy="1892826"/>
            </a:xfrm>
            <a:prstGeom prst="rect">
              <a:avLst/>
            </a:prstGeom>
            <a:noFill/>
          </p:spPr>
          <p:txBody>
            <a:bodyPr wrap="square" rtlCol="0">
              <a:spAutoFit/>
            </a:bodyPr>
            <a:lstStyle/>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精神障がい者の退院及び地域生活への移行支援</a:t>
              </a:r>
            </a:p>
            <a:p>
              <a:pPr>
                <a:spcBef>
                  <a:spcPts val="600"/>
                </a:spcBef>
              </a:pPr>
              <a:r>
                <a:rPr kumimoji="1" lang="ja-JP" altLang="en-US" sz="300" dirty="0">
                  <a:latin typeface="Meiryo UI" panose="020B0604030504040204" pitchFamily="50" charset="-128"/>
                  <a:ea typeface="Meiryo UI" panose="020B0604030504040204" pitchFamily="50" charset="-128"/>
                </a:rPr>
                <a:t>　</a:t>
              </a: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・精神障がいにより</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年以上長期入院をしている患者の退院を支援する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ため、大塚製薬と連携し、退院後の支援情報や患者の希望を記入する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シートを挟み込んだ冊子の作成、社員による病院への配布を実施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・配布病院：</a:t>
              </a:r>
              <a:r>
                <a:rPr kumimoji="1" lang="en-US" altLang="ja-JP" sz="1200" dirty="0">
                  <a:latin typeface="Meiryo UI" panose="020B0604030504040204" pitchFamily="50" charset="-128"/>
                  <a:ea typeface="Meiryo UI" panose="020B0604030504040204" pitchFamily="50" charset="-128"/>
                </a:rPr>
                <a:t>57</a:t>
              </a:r>
              <a:r>
                <a:rPr kumimoji="1" lang="ja-JP" altLang="en-US" sz="1200" dirty="0">
                  <a:latin typeface="Meiryo UI" panose="020B0604030504040204" pitchFamily="50" charset="-128"/>
                  <a:ea typeface="Meiryo UI" panose="020B0604030504040204" pitchFamily="50" charset="-128"/>
                </a:rPr>
                <a:t>病院（府内</a:t>
              </a:r>
              <a:r>
                <a:rPr kumimoji="1" lang="en-US" altLang="ja-JP" sz="1200" dirty="0">
                  <a:latin typeface="Meiryo UI" panose="020B0604030504040204" pitchFamily="50" charset="-128"/>
                  <a:ea typeface="Meiryo UI" panose="020B0604030504040204" pitchFamily="50" charset="-128"/>
                </a:rPr>
                <a:t>60</a:t>
              </a:r>
              <a:r>
                <a:rPr kumimoji="1" lang="ja-JP" altLang="en-US" sz="1200" dirty="0">
                  <a:latin typeface="Meiryo UI" panose="020B0604030504040204" pitchFamily="50" charset="-128"/>
                  <a:ea typeface="Meiryo UI" panose="020B0604030504040204" pitchFamily="50" charset="-128"/>
                </a:rPr>
                <a:t>病院中）　・配布数：</a:t>
              </a:r>
              <a:r>
                <a:rPr kumimoji="1" lang="en-US" altLang="ja-JP" sz="1200" dirty="0">
                  <a:latin typeface="Meiryo UI" panose="020B0604030504040204" pitchFamily="50" charset="-128"/>
                  <a:ea typeface="Meiryo UI" panose="020B0604030504040204" pitchFamily="50" charset="-128"/>
                </a:rPr>
                <a:t>810</a:t>
              </a:r>
              <a:r>
                <a:rPr kumimoji="1" lang="ja-JP" altLang="en-US" sz="1200" dirty="0">
                  <a:latin typeface="Meiryo UI" panose="020B0604030504040204" pitchFamily="50" charset="-128"/>
                  <a:ea typeface="Meiryo UI" panose="020B0604030504040204" pitchFamily="50" charset="-128"/>
                </a:rPr>
                <a:t>部</a:t>
              </a:r>
              <a:endParaRPr kumimoji="1" lang="en-US" altLang="ja-JP" sz="12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F0560CEE-47E1-0A7C-98C2-A9AD4BFC63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100"/>
            <a:stretch/>
          </p:blipFill>
          <p:spPr>
            <a:xfrm>
              <a:off x="228230" y="4475734"/>
              <a:ext cx="2810964" cy="2097442"/>
            </a:xfrm>
            <a:prstGeom prst="rect">
              <a:avLst/>
            </a:prstGeom>
          </p:spPr>
        </p:pic>
      </p:grpSp>
      <p:grpSp>
        <p:nvGrpSpPr>
          <p:cNvPr id="33" name="グループ化 32">
            <a:extLst>
              <a:ext uri="{FF2B5EF4-FFF2-40B4-BE49-F238E27FC236}">
                <a16:creationId xmlns:a16="http://schemas.microsoft.com/office/drawing/2014/main" id="{A1090883-2491-4B77-B770-44DC0F5DE5D5}"/>
              </a:ext>
            </a:extLst>
          </p:cNvPr>
          <p:cNvGrpSpPr/>
          <p:nvPr/>
        </p:nvGrpSpPr>
        <p:grpSpPr>
          <a:xfrm>
            <a:off x="6965168" y="260758"/>
            <a:ext cx="2581092" cy="615067"/>
            <a:chOff x="6965168" y="260758"/>
            <a:chExt cx="2581092" cy="615067"/>
          </a:xfrm>
        </p:grpSpPr>
        <p:grpSp>
          <p:nvGrpSpPr>
            <p:cNvPr id="40" name="グループ化 39">
              <a:extLst>
                <a:ext uri="{FF2B5EF4-FFF2-40B4-BE49-F238E27FC236}">
                  <a16:creationId xmlns:a16="http://schemas.microsoft.com/office/drawing/2014/main" id="{A2611362-4419-4B2B-8CA5-A94A709A257D}"/>
                </a:ext>
              </a:extLst>
            </p:cNvPr>
            <p:cNvGrpSpPr/>
            <p:nvPr/>
          </p:nvGrpSpPr>
          <p:grpSpPr>
            <a:xfrm>
              <a:off x="6965168" y="261046"/>
              <a:ext cx="1928485" cy="614779"/>
              <a:chOff x="7629708" y="262855"/>
              <a:chExt cx="1928485" cy="614779"/>
            </a:xfrm>
          </p:grpSpPr>
          <p:pic>
            <p:nvPicPr>
              <p:cNvPr id="42" name="図 41">
                <a:extLst>
                  <a:ext uri="{FF2B5EF4-FFF2-40B4-BE49-F238E27FC236}">
                    <a16:creationId xmlns:a16="http://schemas.microsoft.com/office/drawing/2014/main" id="{A0292BE1-C883-407A-B600-3DCF6674A4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6193" y="262855"/>
                <a:ext cx="612000" cy="612000"/>
              </a:xfrm>
              <a:prstGeom prst="rect">
                <a:avLst/>
              </a:prstGeom>
            </p:spPr>
          </p:pic>
          <p:pic>
            <p:nvPicPr>
              <p:cNvPr id="43" name="図 42">
                <a:extLst>
                  <a:ext uri="{FF2B5EF4-FFF2-40B4-BE49-F238E27FC236}">
                    <a16:creationId xmlns:a16="http://schemas.microsoft.com/office/drawing/2014/main" id="{AFA27E92-1A4D-4144-8091-E20169E6DB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9708" y="265634"/>
                <a:ext cx="612000" cy="612000"/>
              </a:xfrm>
              <a:prstGeom prst="rect">
                <a:avLst/>
              </a:prstGeom>
            </p:spPr>
          </p:pic>
          <p:pic>
            <p:nvPicPr>
              <p:cNvPr id="44" name="図 43">
                <a:extLst>
                  <a:ext uri="{FF2B5EF4-FFF2-40B4-BE49-F238E27FC236}">
                    <a16:creationId xmlns:a16="http://schemas.microsoft.com/office/drawing/2014/main" id="{91322E5F-CB37-4EDD-B36E-18D9863794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93587" y="263720"/>
                <a:ext cx="612000" cy="612000"/>
              </a:xfrm>
              <a:prstGeom prst="rect">
                <a:avLst/>
              </a:prstGeom>
            </p:spPr>
          </p:pic>
        </p:grpSp>
        <p:pic>
          <p:nvPicPr>
            <p:cNvPr id="41" name="図 40">
              <a:extLst>
                <a:ext uri="{FF2B5EF4-FFF2-40B4-BE49-F238E27FC236}">
                  <a16:creationId xmlns:a16="http://schemas.microsoft.com/office/drawing/2014/main" id="{665FF8F7-0302-47DD-B62C-0778C3CC6D9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34260" y="260758"/>
              <a:ext cx="612000" cy="610092"/>
            </a:xfrm>
            <a:prstGeom prst="rect">
              <a:avLst/>
            </a:prstGeom>
          </p:spPr>
        </p:pic>
      </p:grpSp>
      <p:grpSp>
        <p:nvGrpSpPr>
          <p:cNvPr id="65" name="グループ化 64">
            <a:extLst>
              <a:ext uri="{FF2B5EF4-FFF2-40B4-BE49-F238E27FC236}">
                <a16:creationId xmlns:a16="http://schemas.microsoft.com/office/drawing/2014/main" id="{643E8631-A526-4B5D-9123-8934686E3209}"/>
              </a:ext>
            </a:extLst>
          </p:cNvPr>
          <p:cNvGrpSpPr/>
          <p:nvPr/>
        </p:nvGrpSpPr>
        <p:grpSpPr>
          <a:xfrm>
            <a:off x="5097328" y="1165063"/>
            <a:ext cx="4542669" cy="5478206"/>
            <a:chOff x="311101" y="1168399"/>
            <a:chExt cx="4542669" cy="5478206"/>
          </a:xfrm>
        </p:grpSpPr>
        <p:sp>
          <p:nvSpPr>
            <p:cNvPr id="66" name="正方形/長方形 65">
              <a:extLst>
                <a:ext uri="{FF2B5EF4-FFF2-40B4-BE49-F238E27FC236}">
                  <a16:creationId xmlns:a16="http://schemas.microsoft.com/office/drawing/2014/main" id="{B4C7E807-2555-40DC-9B53-9ECC394C2EB9}"/>
                </a:ext>
              </a:extLst>
            </p:cNvPr>
            <p:cNvSpPr/>
            <p:nvPr/>
          </p:nvSpPr>
          <p:spPr>
            <a:xfrm>
              <a:off x="333270" y="1168399"/>
              <a:ext cx="4443263" cy="537851"/>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イオンモールにおける</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「ものづくりワークショップ」の実施</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23206A30-8BF6-4EAF-8A47-0BEFCD577239}"/>
                </a:ext>
              </a:extLst>
            </p:cNvPr>
            <p:cNvSpPr txBox="1"/>
            <p:nvPr/>
          </p:nvSpPr>
          <p:spPr>
            <a:xfrm>
              <a:off x="311101" y="2259887"/>
              <a:ext cx="4542669" cy="2539157"/>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工業系高等学校の魅力発信</a:t>
              </a:r>
              <a:endParaRPr kumimoji="1" lang="en-US" altLang="ja-JP" sz="1600" b="1" dirty="0">
                <a:solidFill>
                  <a:srgbClr val="0D8295"/>
                </a:solidFill>
                <a:latin typeface="Meiryo UI" panose="020B0604030504040204" pitchFamily="50" charset="-128"/>
                <a:ea typeface="Meiryo UI" panose="020B0604030504040204" pitchFamily="50" charset="-128"/>
              </a:endParaRPr>
            </a:p>
            <a:p>
              <a:r>
                <a:rPr lang="ja-JP" altLang="en-US" sz="500" dirty="0"/>
                <a:t>　</a:t>
              </a:r>
              <a:r>
                <a:rPr lang="ja-JP" altLang="en-US" sz="700" dirty="0"/>
                <a:t>　</a:t>
              </a:r>
              <a:r>
                <a:rPr lang="ja-JP" altLang="en-US" sz="300" dirty="0"/>
                <a:t>　</a:t>
              </a:r>
              <a:endParaRPr kumimoji="1" lang="en-US" altLang="ja-JP" sz="14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・工業系高校の魅力発信や認知度の向上を図るため、集客効果が高く</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地域に密着したイオンモールにおいて、 「ものづくりワークショップ」を実施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・生徒が中心となったワークショップの実施により、生徒自身が成長する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機会を創出</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・実施回数：</a:t>
              </a:r>
              <a:r>
                <a:rPr kumimoji="1" lang="en-US" altLang="ja-JP" sz="1200" dirty="0">
                  <a:latin typeface="Meiryo UI" panose="020B0604030504040204" pitchFamily="50" charset="-128"/>
                  <a:ea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rPr>
                <a:t>回（府内４か所）</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・来場者数（延べ）：</a:t>
              </a:r>
              <a:r>
                <a:rPr kumimoji="1" lang="en-US" altLang="ja-JP" sz="1200" dirty="0">
                  <a:latin typeface="Meiryo UI" panose="020B0604030504040204" pitchFamily="50" charset="-128"/>
                  <a:ea typeface="Meiryo UI" panose="020B0604030504040204" pitchFamily="50" charset="-128"/>
                </a:rPr>
                <a:t>3,980</a:t>
              </a:r>
              <a:r>
                <a:rPr kumimoji="1" lang="ja-JP" altLang="en-US" sz="1200" dirty="0">
                  <a:latin typeface="Meiryo UI" panose="020B0604030504040204" pitchFamily="50" charset="-128"/>
                  <a:ea typeface="Meiryo UI" panose="020B0604030504040204" pitchFamily="50" charset="-128"/>
                </a:rPr>
                <a:t>名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・ワークショップ参加者数（延べ）：</a:t>
              </a:r>
              <a:r>
                <a:rPr kumimoji="1" lang="en-US" altLang="ja-JP" sz="1200" dirty="0">
                  <a:latin typeface="Meiryo UI" panose="020B0604030504040204" pitchFamily="50" charset="-128"/>
                  <a:ea typeface="Meiryo UI" panose="020B0604030504040204" pitchFamily="50" charset="-128"/>
                </a:rPr>
                <a:t>1,642</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p>
          </p:txBody>
        </p:sp>
        <p:pic>
          <p:nvPicPr>
            <p:cNvPr id="68" name="図 67">
              <a:extLst>
                <a:ext uri="{FF2B5EF4-FFF2-40B4-BE49-F238E27FC236}">
                  <a16:creationId xmlns:a16="http://schemas.microsoft.com/office/drawing/2014/main" id="{864E9292-B2B8-48D3-BACC-4F0EB5623B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4502" y="5476118"/>
              <a:ext cx="1550399" cy="1158239"/>
            </a:xfrm>
            <a:prstGeom prst="rect">
              <a:avLst/>
            </a:prstGeom>
          </p:spPr>
        </p:pic>
        <p:pic>
          <p:nvPicPr>
            <p:cNvPr id="69" name="図 68">
              <a:extLst>
                <a:ext uri="{FF2B5EF4-FFF2-40B4-BE49-F238E27FC236}">
                  <a16:creationId xmlns:a16="http://schemas.microsoft.com/office/drawing/2014/main" id="{1E997F4D-5B08-49F2-B903-1BCBCCF23F3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9881" b="13503"/>
            <a:stretch/>
          </p:blipFill>
          <p:spPr>
            <a:xfrm>
              <a:off x="2754790" y="5486811"/>
              <a:ext cx="1620752" cy="1159794"/>
            </a:xfrm>
            <a:prstGeom prst="rect">
              <a:avLst/>
            </a:prstGeom>
          </p:spPr>
        </p:pic>
        <p:pic>
          <p:nvPicPr>
            <p:cNvPr id="70" name="図 69">
              <a:extLst>
                <a:ext uri="{FF2B5EF4-FFF2-40B4-BE49-F238E27FC236}">
                  <a16:creationId xmlns:a16="http://schemas.microsoft.com/office/drawing/2014/main" id="{CDAAA986-EC26-4910-87A5-7919365F287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3955" b="20191"/>
            <a:stretch/>
          </p:blipFill>
          <p:spPr>
            <a:xfrm>
              <a:off x="3659865" y="1789299"/>
              <a:ext cx="1115407" cy="421035"/>
            </a:xfrm>
            <a:prstGeom prst="rect">
              <a:avLst/>
            </a:prstGeom>
          </p:spPr>
        </p:pic>
        <p:sp>
          <p:nvSpPr>
            <p:cNvPr id="71" name="吹き出し: 角を丸めた四角形 70">
              <a:extLst>
                <a:ext uri="{FF2B5EF4-FFF2-40B4-BE49-F238E27FC236}">
                  <a16:creationId xmlns:a16="http://schemas.microsoft.com/office/drawing/2014/main" id="{29F430B8-7007-48FE-AFB0-1DE1A4A15134}"/>
                </a:ext>
              </a:extLst>
            </p:cNvPr>
            <p:cNvSpPr/>
            <p:nvPr/>
          </p:nvSpPr>
          <p:spPr>
            <a:xfrm>
              <a:off x="1370927" y="4799044"/>
              <a:ext cx="3404345" cy="580492"/>
            </a:xfrm>
            <a:prstGeom prst="wedgeRoundRectCallout">
              <a:avLst>
                <a:gd name="adj1" fmla="val -60012"/>
                <a:gd name="adj2" fmla="val -5302"/>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 ・工業系高校の存在をはじめて知った</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 ・工業系高校のイメージが変わった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pic>
          <p:nvPicPr>
            <p:cNvPr id="72" name="グラフィックス 71" descr="ユーザー 単色塗りつぶし">
              <a:extLst>
                <a:ext uri="{FF2B5EF4-FFF2-40B4-BE49-F238E27FC236}">
                  <a16:creationId xmlns:a16="http://schemas.microsoft.com/office/drawing/2014/main" id="{9EC46A3D-3E03-4037-9E11-E7B92961474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07046" y="4732585"/>
              <a:ext cx="713410" cy="713410"/>
            </a:xfrm>
            <a:prstGeom prst="rect">
              <a:avLst/>
            </a:prstGeom>
          </p:spPr>
        </p:pic>
      </p:grpSp>
      <p:cxnSp>
        <p:nvCxnSpPr>
          <p:cNvPr id="74" name="直線コネクタ 73">
            <a:extLst>
              <a:ext uri="{FF2B5EF4-FFF2-40B4-BE49-F238E27FC236}">
                <a16:creationId xmlns:a16="http://schemas.microsoft.com/office/drawing/2014/main" id="{1536A36E-14DA-410C-A855-59ABB94827EB}"/>
              </a:ext>
            </a:extLst>
          </p:cNvPr>
          <p:cNvCxnSpPr>
            <a:cxnSpLocks/>
          </p:cNvCxnSpPr>
          <p:nvPr/>
        </p:nvCxnSpPr>
        <p:spPr>
          <a:xfrm flipV="1">
            <a:off x="4980699" y="1165063"/>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7" name="図 76">
            <a:extLst>
              <a:ext uri="{FF2B5EF4-FFF2-40B4-BE49-F238E27FC236}">
                <a16:creationId xmlns:a16="http://schemas.microsoft.com/office/drawing/2014/main" id="{53C6E581-3D78-40AE-8753-C9B5255DC09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853996" y="1705719"/>
            <a:ext cx="881132" cy="595482"/>
          </a:xfrm>
          <a:prstGeom prst="rect">
            <a:avLst/>
          </a:prstGeom>
        </p:spPr>
      </p:pic>
      <p:grpSp>
        <p:nvGrpSpPr>
          <p:cNvPr id="79" name="グループ化 78">
            <a:extLst>
              <a:ext uri="{FF2B5EF4-FFF2-40B4-BE49-F238E27FC236}">
                <a16:creationId xmlns:a16="http://schemas.microsoft.com/office/drawing/2014/main" id="{BDEF5D54-4F11-48A2-9062-13F91558BB6D}"/>
              </a:ext>
            </a:extLst>
          </p:cNvPr>
          <p:cNvGrpSpPr/>
          <p:nvPr/>
        </p:nvGrpSpPr>
        <p:grpSpPr>
          <a:xfrm>
            <a:off x="187630" y="1139445"/>
            <a:ext cx="612000" cy="595761"/>
            <a:chOff x="-1472255" y="1547756"/>
            <a:chExt cx="612000" cy="595761"/>
          </a:xfrm>
        </p:grpSpPr>
        <p:sp>
          <p:nvSpPr>
            <p:cNvPr id="103" name="星: 12 pt 102">
              <a:extLst>
                <a:ext uri="{FF2B5EF4-FFF2-40B4-BE49-F238E27FC236}">
                  <a16:creationId xmlns:a16="http://schemas.microsoft.com/office/drawing/2014/main" id="{9D641CBC-E4C2-499C-BBA0-05311A8B4FD8}"/>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104" name="テキスト ボックス 103">
              <a:extLst>
                <a:ext uri="{FF2B5EF4-FFF2-40B4-BE49-F238E27FC236}">
                  <a16:creationId xmlns:a16="http://schemas.microsoft.com/office/drawing/2014/main" id="{5CB238B7-F1A2-4735-9FDF-F662B5B81C65}"/>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Tree>
    <p:extLst>
      <p:ext uri="{BB962C8B-B14F-4D97-AF65-F5344CB8AC3E}">
        <p14:creationId xmlns:p14="http://schemas.microsoft.com/office/powerpoint/2010/main" val="2090387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242085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子ども・教育、福祉③</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13</a:t>
            </a:fld>
            <a:endParaRPr lang="ja-JP" altLang="en-US" dirty="0"/>
          </a:p>
        </p:txBody>
      </p:sp>
      <p:grpSp>
        <p:nvGrpSpPr>
          <p:cNvPr id="38" name="グループ化 37">
            <a:extLst>
              <a:ext uri="{FF2B5EF4-FFF2-40B4-BE49-F238E27FC236}">
                <a16:creationId xmlns:a16="http://schemas.microsoft.com/office/drawing/2014/main" id="{E9379287-9D2E-47A1-94BB-AD603D7FAEED}"/>
              </a:ext>
            </a:extLst>
          </p:cNvPr>
          <p:cNvGrpSpPr/>
          <p:nvPr/>
        </p:nvGrpSpPr>
        <p:grpSpPr>
          <a:xfrm>
            <a:off x="6965168" y="260758"/>
            <a:ext cx="2581092" cy="615067"/>
            <a:chOff x="6965168" y="260758"/>
            <a:chExt cx="2581092" cy="615067"/>
          </a:xfrm>
        </p:grpSpPr>
        <p:grpSp>
          <p:nvGrpSpPr>
            <p:cNvPr id="39" name="グループ化 38">
              <a:extLst>
                <a:ext uri="{FF2B5EF4-FFF2-40B4-BE49-F238E27FC236}">
                  <a16:creationId xmlns:a16="http://schemas.microsoft.com/office/drawing/2014/main" id="{AD7BBD8B-4106-40B0-A781-BD33BB258387}"/>
                </a:ext>
              </a:extLst>
            </p:cNvPr>
            <p:cNvGrpSpPr/>
            <p:nvPr/>
          </p:nvGrpSpPr>
          <p:grpSpPr>
            <a:xfrm>
              <a:off x="6965168" y="261046"/>
              <a:ext cx="1928485" cy="614779"/>
              <a:chOff x="7629708" y="262855"/>
              <a:chExt cx="1928485" cy="614779"/>
            </a:xfrm>
          </p:grpSpPr>
          <p:pic>
            <p:nvPicPr>
              <p:cNvPr id="41" name="図 40">
                <a:extLst>
                  <a:ext uri="{FF2B5EF4-FFF2-40B4-BE49-F238E27FC236}">
                    <a16:creationId xmlns:a16="http://schemas.microsoft.com/office/drawing/2014/main" id="{2FADD00C-1C1B-4074-B5E8-AE6AF623F3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6193" y="262855"/>
                <a:ext cx="612000" cy="612000"/>
              </a:xfrm>
              <a:prstGeom prst="rect">
                <a:avLst/>
              </a:prstGeom>
            </p:spPr>
          </p:pic>
          <p:pic>
            <p:nvPicPr>
              <p:cNvPr id="44" name="図 43">
                <a:extLst>
                  <a:ext uri="{FF2B5EF4-FFF2-40B4-BE49-F238E27FC236}">
                    <a16:creationId xmlns:a16="http://schemas.microsoft.com/office/drawing/2014/main" id="{50D7DFA0-A69F-4664-897E-0BEBBD7103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9708" y="265634"/>
                <a:ext cx="612000" cy="612000"/>
              </a:xfrm>
              <a:prstGeom prst="rect">
                <a:avLst/>
              </a:prstGeom>
            </p:spPr>
          </p:pic>
          <p:pic>
            <p:nvPicPr>
              <p:cNvPr id="45" name="図 44">
                <a:extLst>
                  <a:ext uri="{FF2B5EF4-FFF2-40B4-BE49-F238E27FC236}">
                    <a16:creationId xmlns:a16="http://schemas.microsoft.com/office/drawing/2014/main" id="{2C3BD77C-6DB9-4586-989B-487827B4DC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3587" y="263720"/>
                <a:ext cx="612000" cy="612000"/>
              </a:xfrm>
              <a:prstGeom prst="rect">
                <a:avLst/>
              </a:prstGeom>
            </p:spPr>
          </p:pic>
        </p:grpSp>
        <p:pic>
          <p:nvPicPr>
            <p:cNvPr id="40" name="図 39">
              <a:extLst>
                <a:ext uri="{FF2B5EF4-FFF2-40B4-BE49-F238E27FC236}">
                  <a16:creationId xmlns:a16="http://schemas.microsoft.com/office/drawing/2014/main" id="{071357DA-5557-4175-8226-55BAD5D5304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4260" y="260758"/>
              <a:ext cx="612000" cy="610092"/>
            </a:xfrm>
            <a:prstGeom prst="rect">
              <a:avLst/>
            </a:prstGeom>
          </p:spPr>
        </p:pic>
      </p:grpSp>
      <p:grpSp>
        <p:nvGrpSpPr>
          <p:cNvPr id="10" name="グループ化 9">
            <a:extLst>
              <a:ext uri="{FF2B5EF4-FFF2-40B4-BE49-F238E27FC236}">
                <a16:creationId xmlns:a16="http://schemas.microsoft.com/office/drawing/2014/main" id="{B0F512D8-875C-41B1-9655-E082CA855FE8}"/>
              </a:ext>
            </a:extLst>
          </p:cNvPr>
          <p:cNvGrpSpPr/>
          <p:nvPr/>
        </p:nvGrpSpPr>
        <p:grpSpPr>
          <a:xfrm>
            <a:off x="5085978" y="1183589"/>
            <a:ext cx="4731675" cy="5561461"/>
            <a:chOff x="5078519" y="1168400"/>
            <a:chExt cx="4731675" cy="5561461"/>
          </a:xfrm>
        </p:grpSpPr>
        <p:grpSp>
          <p:nvGrpSpPr>
            <p:cNvPr id="52" name="グループ化 51">
              <a:extLst>
                <a:ext uri="{FF2B5EF4-FFF2-40B4-BE49-F238E27FC236}">
                  <a16:creationId xmlns:a16="http://schemas.microsoft.com/office/drawing/2014/main" id="{36F90CFC-E720-46DF-8855-ADE8CC13051F}"/>
                </a:ext>
              </a:extLst>
            </p:cNvPr>
            <p:cNvGrpSpPr/>
            <p:nvPr/>
          </p:nvGrpSpPr>
          <p:grpSpPr>
            <a:xfrm>
              <a:off x="5078519" y="1168400"/>
              <a:ext cx="4731675" cy="4364933"/>
              <a:chOff x="214419" y="1168400"/>
              <a:chExt cx="4731675" cy="4364933"/>
            </a:xfrm>
          </p:grpSpPr>
          <p:sp>
            <p:nvSpPr>
              <p:cNvPr id="53" name="正方形/長方形 52">
                <a:extLst>
                  <a:ext uri="{FF2B5EF4-FFF2-40B4-BE49-F238E27FC236}">
                    <a16:creationId xmlns:a16="http://schemas.microsoft.com/office/drawing/2014/main" id="{FFE33592-03F8-482B-B558-05AFCCD8B0A3}"/>
                  </a:ext>
                </a:extLst>
              </p:cNvPr>
              <p:cNvSpPr/>
              <p:nvPr/>
            </p:nvSpPr>
            <p:spPr>
              <a:xfrm>
                <a:off x="333270" y="1168400"/>
                <a:ext cx="4443263" cy="537540"/>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おおさか元気広場における企業等の</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「出前プログラム」の実施</a:t>
                </a:r>
              </a:p>
            </p:txBody>
          </p:sp>
          <p:sp>
            <p:nvSpPr>
              <p:cNvPr id="56" name="テキスト ボックス 55">
                <a:extLst>
                  <a:ext uri="{FF2B5EF4-FFF2-40B4-BE49-F238E27FC236}">
                    <a16:creationId xmlns:a16="http://schemas.microsoft.com/office/drawing/2014/main" id="{9E7A15E9-FBF1-4C8A-9A1F-A7942B0FEA89}"/>
                  </a:ext>
                </a:extLst>
              </p:cNvPr>
              <p:cNvSpPr txBox="1"/>
              <p:nvPr/>
            </p:nvSpPr>
            <p:spPr>
              <a:xfrm>
                <a:off x="214419" y="2734312"/>
                <a:ext cx="4715979" cy="203132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子どもたちの体験・交流・学習活動の充実</a:t>
                </a:r>
                <a:r>
                  <a:rPr lang="ja-JP" altLang="en-US" sz="1400" dirty="0"/>
                  <a:t>　</a:t>
                </a:r>
                <a:endParaRPr lang="en-US" altLang="ja-JP" sz="1400" dirty="0"/>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・小学生の放課後等における体験・交流・学習活動等の活性化を図る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ため、様々なテーマによる「出前プログラム」を実施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・企業等の特色を生かしたプログラム（コンビニを知る、スマホの分解教室、</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電気自動車乗車体験等）の提供により、体験・交流・学習活動を充実</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・参画企業等：</a:t>
                </a:r>
                <a:r>
                  <a:rPr kumimoji="1" lang="en-US" altLang="ja-JP" sz="1200" dirty="0">
                    <a:latin typeface="Meiryo UI" panose="020B0604030504040204" pitchFamily="50" charset="-128"/>
                    <a:ea typeface="Meiryo UI" panose="020B0604030504040204" pitchFamily="50" charset="-128"/>
                  </a:rPr>
                  <a:t>18</a:t>
                </a:r>
                <a:r>
                  <a:rPr kumimoji="1" lang="ja-JP" altLang="en-US" sz="1200" dirty="0">
                    <a:latin typeface="Meiryo UI" panose="020B0604030504040204" pitchFamily="50" charset="-128"/>
                    <a:ea typeface="Meiryo UI" panose="020B0604030504040204" pitchFamily="50" charset="-128"/>
                  </a:rPr>
                  <a:t>事業者　　　・実施回数：</a:t>
                </a:r>
                <a:r>
                  <a:rPr kumimoji="1" lang="en-US" altLang="ja-JP" sz="1200" dirty="0">
                    <a:latin typeface="Meiryo UI" panose="020B0604030504040204" pitchFamily="50" charset="-128"/>
                    <a:ea typeface="Meiryo UI" panose="020B0604030504040204" pitchFamily="50" charset="-128"/>
                  </a:rPr>
                  <a:t>47</a:t>
                </a:r>
                <a:r>
                  <a:rPr kumimoji="1" lang="ja-JP" altLang="en-US" sz="1200" dirty="0">
                    <a:latin typeface="Meiryo UI" panose="020B0604030504040204" pitchFamily="50" charset="-128"/>
                    <a:ea typeface="Meiryo UI" panose="020B0604030504040204" pitchFamily="50" charset="-128"/>
                  </a:rPr>
                  <a:t>回</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p>
            </p:txBody>
          </p:sp>
          <p:sp>
            <p:nvSpPr>
              <p:cNvPr id="57" name="吹き出し: 角を丸めた四角形 56">
                <a:extLst>
                  <a:ext uri="{FF2B5EF4-FFF2-40B4-BE49-F238E27FC236}">
                    <a16:creationId xmlns:a16="http://schemas.microsoft.com/office/drawing/2014/main" id="{8A30C816-A8DC-4738-8BEE-5A6630D474A2}"/>
                  </a:ext>
                </a:extLst>
              </p:cNvPr>
              <p:cNvSpPr/>
              <p:nvPr/>
            </p:nvSpPr>
            <p:spPr>
              <a:xfrm>
                <a:off x="1541749" y="4668804"/>
                <a:ext cx="3404345" cy="580492"/>
              </a:xfrm>
              <a:prstGeom prst="wedgeRoundRectCallout">
                <a:avLst>
                  <a:gd name="adj1" fmla="val -58095"/>
                  <a:gd name="adj2" fmla="val 40257"/>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 ・スマホの色々な部品のことが知れた</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 ・リサイクルの重要性を考える機会になった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pic>
            <p:nvPicPr>
              <p:cNvPr id="58" name="グラフィックス 57" descr="ユーザー 単色塗りつぶし">
                <a:extLst>
                  <a:ext uri="{FF2B5EF4-FFF2-40B4-BE49-F238E27FC236}">
                    <a16:creationId xmlns:a16="http://schemas.microsoft.com/office/drawing/2014/main" id="{84B822D8-7BAB-452C-A935-78270E9462D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40997" y="4618933"/>
                <a:ext cx="914400" cy="914400"/>
              </a:xfrm>
              <a:prstGeom prst="rect">
                <a:avLst/>
              </a:prstGeom>
            </p:spPr>
          </p:pic>
        </p:grpSp>
        <p:pic>
          <p:nvPicPr>
            <p:cNvPr id="48" name="図 47">
              <a:extLst>
                <a:ext uri="{FF2B5EF4-FFF2-40B4-BE49-F238E27FC236}">
                  <a16:creationId xmlns:a16="http://schemas.microsoft.com/office/drawing/2014/main" id="{69115498-F098-4831-B02D-CC4333F9F94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bwMode="auto">
            <a:xfrm>
              <a:off x="5132622" y="5455701"/>
              <a:ext cx="1607852" cy="1274160"/>
            </a:xfrm>
            <a:prstGeom prst="rect">
              <a:avLst/>
            </a:prstGeom>
            <a:noFill/>
            <a:ln>
              <a:noFill/>
            </a:ln>
          </p:spPr>
        </p:pic>
      </p:grpSp>
      <p:grpSp>
        <p:nvGrpSpPr>
          <p:cNvPr id="2" name="グループ化 1">
            <a:extLst>
              <a:ext uri="{FF2B5EF4-FFF2-40B4-BE49-F238E27FC236}">
                <a16:creationId xmlns:a16="http://schemas.microsoft.com/office/drawing/2014/main" id="{BA96C1F7-31EB-40D6-9388-3D51CCB9FC19}"/>
              </a:ext>
            </a:extLst>
          </p:cNvPr>
          <p:cNvGrpSpPr/>
          <p:nvPr/>
        </p:nvGrpSpPr>
        <p:grpSpPr>
          <a:xfrm>
            <a:off x="102526" y="1168049"/>
            <a:ext cx="4837077" cy="5550639"/>
            <a:chOff x="-12975" y="1168049"/>
            <a:chExt cx="4837077" cy="5550639"/>
          </a:xfrm>
        </p:grpSpPr>
        <p:grpSp>
          <p:nvGrpSpPr>
            <p:cNvPr id="65" name="グループ化 64">
              <a:extLst>
                <a:ext uri="{FF2B5EF4-FFF2-40B4-BE49-F238E27FC236}">
                  <a16:creationId xmlns:a16="http://schemas.microsoft.com/office/drawing/2014/main" id="{433276A5-430F-4FCC-83C2-429636A78AF6}"/>
                </a:ext>
              </a:extLst>
            </p:cNvPr>
            <p:cNvGrpSpPr/>
            <p:nvPr/>
          </p:nvGrpSpPr>
          <p:grpSpPr>
            <a:xfrm>
              <a:off x="-12975" y="1168049"/>
              <a:ext cx="4837077" cy="5550639"/>
              <a:chOff x="4991388" y="1166874"/>
              <a:chExt cx="4837077" cy="5550639"/>
            </a:xfrm>
          </p:grpSpPr>
          <p:grpSp>
            <p:nvGrpSpPr>
              <p:cNvPr id="76" name="グループ化 75">
                <a:extLst>
                  <a:ext uri="{FF2B5EF4-FFF2-40B4-BE49-F238E27FC236}">
                    <a16:creationId xmlns:a16="http://schemas.microsoft.com/office/drawing/2014/main" id="{5EF86BB5-FE37-4266-83FC-820A3F35E8E7}"/>
                  </a:ext>
                </a:extLst>
              </p:cNvPr>
              <p:cNvGrpSpPr/>
              <p:nvPr/>
            </p:nvGrpSpPr>
            <p:grpSpPr>
              <a:xfrm>
                <a:off x="4991388" y="1166874"/>
                <a:ext cx="4837077" cy="3806190"/>
                <a:chOff x="4991388" y="1166874"/>
                <a:chExt cx="4837077" cy="3806190"/>
              </a:xfrm>
            </p:grpSpPr>
            <p:grpSp>
              <p:nvGrpSpPr>
                <p:cNvPr id="79" name="グループ化 78">
                  <a:extLst>
                    <a:ext uri="{FF2B5EF4-FFF2-40B4-BE49-F238E27FC236}">
                      <a16:creationId xmlns:a16="http://schemas.microsoft.com/office/drawing/2014/main" id="{8268554E-4940-4CD9-A965-719DCCA86EEF}"/>
                    </a:ext>
                  </a:extLst>
                </p:cNvPr>
                <p:cNvGrpSpPr/>
                <p:nvPr/>
              </p:nvGrpSpPr>
              <p:grpSpPr>
                <a:xfrm>
                  <a:off x="4991388" y="1166874"/>
                  <a:ext cx="4837077" cy="3806190"/>
                  <a:chOff x="4991388" y="1166874"/>
                  <a:chExt cx="4837077" cy="3806190"/>
                </a:xfrm>
              </p:grpSpPr>
              <p:sp>
                <p:nvSpPr>
                  <p:cNvPr id="100" name="テキスト ボックス 99">
                    <a:extLst>
                      <a:ext uri="{FF2B5EF4-FFF2-40B4-BE49-F238E27FC236}">
                        <a16:creationId xmlns:a16="http://schemas.microsoft.com/office/drawing/2014/main" id="{7892675B-C208-42EE-BBDD-2FDBAF2AB7F2}"/>
                      </a:ext>
                    </a:extLst>
                  </p:cNvPr>
                  <p:cNvSpPr txBox="1"/>
                  <p:nvPr/>
                </p:nvSpPr>
                <p:spPr>
                  <a:xfrm>
                    <a:off x="4991388" y="2746814"/>
                    <a:ext cx="4837077" cy="2226250"/>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中学生の</a:t>
                    </a:r>
                    <a:r>
                      <a:rPr kumimoji="1" lang="en-US" altLang="ja-JP" sz="1600" b="1" dirty="0">
                        <a:solidFill>
                          <a:srgbClr val="0D8295"/>
                        </a:solidFill>
                        <a:latin typeface="Meiryo UI" panose="020B0604030504040204" pitchFamily="50" charset="-128"/>
                        <a:ea typeface="Meiryo UI" panose="020B0604030504040204" pitchFamily="50" charset="-128"/>
                      </a:rPr>
                      <a:t>SDGs</a:t>
                    </a:r>
                    <a:r>
                      <a:rPr kumimoji="1" lang="ja-JP" altLang="en-US" sz="1600" b="1" dirty="0">
                        <a:solidFill>
                          <a:srgbClr val="0D8295"/>
                        </a:solidFill>
                        <a:latin typeface="Meiryo UI" panose="020B0604030504040204" pitchFamily="50" charset="-128"/>
                        <a:ea typeface="Meiryo UI" panose="020B0604030504040204" pitchFamily="50" charset="-128"/>
                      </a:rPr>
                      <a:t>の探究</a:t>
                    </a:r>
                  </a:p>
                  <a:p>
                    <a:pPr>
                      <a:spcBef>
                        <a:spcPts val="600"/>
                      </a:spcBef>
                    </a:pPr>
                    <a:r>
                      <a:rPr lang="ja-JP" altLang="en-US" sz="300" dirty="0"/>
                      <a:t>　　　</a:t>
                    </a: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・中学生の思考力・探究力の向上を図るため、「持続可能な開発目標</a:t>
                    </a:r>
                    <a:endParaRPr kumimoji="1" lang="en-US" altLang="ja-JP" sz="1200" dirty="0">
                      <a:latin typeface="Meiryo UI" panose="020B0604030504040204" pitchFamily="50" charset="-128"/>
                      <a:ea typeface="Meiryo UI" panose="020B0604030504040204" pitchFamily="50" charset="-128"/>
                    </a:endParaRPr>
                  </a:p>
                  <a:p>
                    <a:pPr>
                      <a:spcBef>
                        <a:spcPts val="450"/>
                      </a:spcBef>
                    </a:pP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SDGs</a:t>
                    </a:r>
                    <a:r>
                      <a:rPr kumimoji="1" lang="ja-JP" altLang="en-US" sz="1200" dirty="0">
                        <a:latin typeface="Meiryo UI" panose="020B0604030504040204" pitchFamily="50" charset="-128"/>
                        <a:ea typeface="Meiryo UI" panose="020B0604030504040204" pitchFamily="50" charset="-128"/>
                      </a:rPr>
                      <a:t>）の達成に向けた多様なアイデア」を考える「わくわく・どきどき </a:t>
                    </a:r>
                    <a:endParaRPr kumimoji="1" lang="en-US" altLang="ja-JP" sz="1200" dirty="0">
                      <a:latin typeface="Meiryo UI" panose="020B0604030504040204" pitchFamily="50" charset="-128"/>
                      <a:ea typeface="Meiryo UI" panose="020B0604030504040204" pitchFamily="50" charset="-128"/>
                    </a:endParaRPr>
                  </a:p>
                  <a:p>
                    <a:pPr>
                      <a:spcBef>
                        <a:spcPts val="450"/>
                      </a:spcBef>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SDGs</a:t>
                    </a:r>
                    <a:r>
                      <a:rPr kumimoji="1" lang="ja-JP" altLang="en-US" sz="1200" dirty="0">
                        <a:latin typeface="Meiryo UI" panose="020B0604030504040204" pitchFamily="50" charset="-128"/>
                        <a:ea typeface="Meiryo UI" panose="020B0604030504040204" pitchFamily="50" charset="-128"/>
                      </a:rPr>
                      <a:t>ジュニアプロジェクト」を実施。中学生が考えた多様なアイデアに対して、</a:t>
                    </a:r>
                    <a:endParaRPr kumimoji="1" lang="en-US" altLang="ja-JP" sz="1200" dirty="0">
                      <a:latin typeface="Meiryo UI" panose="020B0604030504040204" pitchFamily="50" charset="-128"/>
                      <a:ea typeface="Meiryo UI" panose="020B0604030504040204" pitchFamily="50" charset="-128"/>
                    </a:endParaRPr>
                  </a:p>
                  <a:p>
                    <a:pPr>
                      <a:spcBef>
                        <a:spcPts val="450"/>
                      </a:spcBef>
                    </a:pPr>
                    <a:r>
                      <a:rPr kumimoji="1" lang="ja-JP" altLang="en-US" sz="1200" dirty="0">
                        <a:latin typeface="Meiryo UI" panose="020B0604030504040204" pitchFamily="50" charset="-128"/>
                        <a:ea typeface="Meiryo UI" panose="020B0604030504040204" pitchFamily="50" charset="-128"/>
                      </a:rPr>
                      <a:t>　企業社員から、自社の</a:t>
                    </a:r>
                    <a:r>
                      <a:rPr kumimoji="1" lang="en-US" altLang="ja-JP" sz="1200" dirty="0">
                        <a:latin typeface="Meiryo UI" panose="020B0604030504040204" pitchFamily="50" charset="-128"/>
                        <a:ea typeface="Meiryo UI" panose="020B0604030504040204" pitchFamily="50" charset="-128"/>
                      </a:rPr>
                      <a:t>SDGs</a:t>
                    </a:r>
                    <a:r>
                      <a:rPr kumimoji="1" lang="ja-JP" altLang="en-US" sz="1200" dirty="0">
                        <a:latin typeface="Meiryo UI" panose="020B0604030504040204" pitchFamily="50" charset="-128"/>
                        <a:ea typeface="Meiryo UI" panose="020B0604030504040204" pitchFamily="50" charset="-128"/>
                      </a:rPr>
                      <a:t>活動やその理念等企業の観点でのアドバイス</a:t>
                    </a:r>
                    <a:endParaRPr kumimoji="1" lang="en-US" altLang="ja-JP" sz="1200" dirty="0">
                      <a:latin typeface="Meiryo UI" panose="020B0604030504040204" pitchFamily="50" charset="-128"/>
                      <a:ea typeface="Meiryo UI" panose="020B0604030504040204" pitchFamily="50" charset="-128"/>
                    </a:endParaRPr>
                  </a:p>
                  <a:p>
                    <a:pPr>
                      <a:spcBef>
                        <a:spcPts val="450"/>
                      </a:spcBef>
                    </a:pPr>
                    <a:r>
                      <a:rPr kumimoji="1" lang="ja-JP" altLang="en-US" sz="1200" dirty="0">
                        <a:latin typeface="Meiryo UI" panose="020B0604030504040204" pitchFamily="50" charset="-128"/>
                        <a:ea typeface="Meiryo UI" panose="020B0604030504040204" pitchFamily="50" charset="-128"/>
                      </a:rPr>
                      <a:t>　を行うことで、生徒の学びの機会を創出</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・参加校数：中学校</a:t>
                    </a:r>
                    <a:r>
                      <a:rPr kumimoji="1" lang="en-US" altLang="ja-JP" sz="1200" dirty="0">
                        <a:latin typeface="Meiryo UI" panose="020B0604030504040204" pitchFamily="50" charset="-128"/>
                        <a:ea typeface="Meiryo UI" panose="020B0604030504040204" pitchFamily="50" charset="-128"/>
                      </a:rPr>
                      <a:t>72</a:t>
                    </a:r>
                    <a:r>
                      <a:rPr kumimoji="1" lang="ja-JP" altLang="en-US" sz="1200" dirty="0">
                        <a:latin typeface="Meiryo UI" panose="020B0604030504040204" pitchFamily="50" charset="-128"/>
                        <a:ea typeface="Meiryo UI" panose="020B0604030504040204" pitchFamily="50" charset="-128"/>
                      </a:rPr>
                      <a:t>校　・参加企業等：</a:t>
                    </a:r>
                    <a:r>
                      <a:rPr kumimoji="1" lang="en-US" altLang="ja-JP" sz="1200" dirty="0">
                        <a:latin typeface="Meiryo UI" panose="020B0604030504040204" pitchFamily="50" charset="-128"/>
                        <a:ea typeface="Meiryo UI" panose="020B0604030504040204" pitchFamily="50" charset="-128"/>
                      </a:rPr>
                      <a:t>20</a:t>
                    </a:r>
                    <a:r>
                      <a:rPr kumimoji="1" lang="ja-JP" altLang="en-US" sz="1200" dirty="0">
                        <a:latin typeface="Meiryo UI" panose="020B0604030504040204" pitchFamily="50" charset="-128"/>
                        <a:ea typeface="Meiryo UI" panose="020B0604030504040204" pitchFamily="50" charset="-128"/>
                      </a:rPr>
                      <a:t>事業者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なお、本件事業は、府内小学校においても探究学習を実施</a:t>
                    </a:r>
                    <a:endParaRPr kumimoji="1" lang="en-US" altLang="ja-JP" sz="1100" dirty="0">
                      <a:latin typeface="Meiryo UI" panose="020B0604030504040204" pitchFamily="50" charset="-128"/>
                      <a:ea typeface="Meiryo UI" panose="020B0604030504040204" pitchFamily="50" charset="-128"/>
                    </a:endParaRPr>
                  </a:p>
                </p:txBody>
              </p:sp>
              <p:sp>
                <p:nvSpPr>
                  <p:cNvPr id="101" name="正方形/長方形 100">
                    <a:extLst>
                      <a:ext uri="{FF2B5EF4-FFF2-40B4-BE49-F238E27FC236}">
                        <a16:creationId xmlns:a16="http://schemas.microsoft.com/office/drawing/2014/main" id="{9A74704D-CC16-4F57-BE81-2B2F5A0CAF5B}"/>
                      </a:ext>
                    </a:extLst>
                  </p:cNvPr>
                  <p:cNvSpPr/>
                  <p:nvPr/>
                </p:nvSpPr>
                <p:spPr>
                  <a:xfrm>
                    <a:off x="5228607" y="1166874"/>
                    <a:ext cx="4437223" cy="55390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「わくわく・どきどき </a:t>
                    </a:r>
                    <a:r>
                      <a:rPr kumimoji="1" lang="en-US" altLang="ja-JP" sz="1600" b="1" dirty="0">
                        <a:solidFill>
                          <a:schemeClr val="tx1"/>
                        </a:solidFill>
                        <a:latin typeface="Meiryo UI" panose="020B0604030504040204" pitchFamily="50" charset="-128"/>
                        <a:ea typeface="Meiryo UI" panose="020B0604030504040204" pitchFamily="50" charset="-128"/>
                      </a:rPr>
                      <a:t>SDGs</a:t>
                    </a:r>
                    <a:r>
                      <a:rPr kumimoji="1" lang="ja-JP" altLang="en-US" sz="1600" b="1" dirty="0">
                        <a:solidFill>
                          <a:schemeClr val="tx1"/>
                        </a:solidFill>
                        <a:latin typeface="Meiryo UI" panose="020B0604030504040204" pitchFamily="50" charset="-128"/>
                        <a:ea typeface="Meiryo UI" panose="020B0604030504040204" pitchFamily="50" charset="-128"/>
                      </a:rPr>
                      <a:t>ジュニアプロジェクト」への協力</a:t>
                    </a:r>
                  </a:p>
                </p:txBody>
              </p:sp>
            </p:grpSp>
            <p:grpSp>
              <p:nvGrpSpPr>
                <p:cNvPr id="80" name="グループ化 79">
                  <a:extLst>
                    <a:ext uri="{FF2B5EF4-FFF2-40B4-BE49-F238E27FC236}">
                      <a16:creationId xmlns:a16="http://schemas.microsoft.com/office/drawing/2014/main" id="{B97BD867-C40C-4C01-98DB-7E422AD21B33}"/>
                    </a:ext>
                  </a:extLst>
                </p:cNvPr>
                <p:cNvGrpSpPr/>
                <p:nvPr/>
              </p:nvGrpSpPr>
              <p:grpSpPr>
                <a:xfrm>
                  <a:off x="5108003" y="1720076"/>
                  <a:ext cx="4557827" cy="909764"/>
                  <a:chOff x="5108003" y="1720076"/>
                  <a:chExt cx="4557827" cy="909764"/>
                </a:xfrm>
              </p:grpSpPr>
              <p:pic>
                <p:nvPicPr>
                  <p:cNvPr id="81" name="図 80">
                    <a:extLst>
                      <a:ext uri="{FF2B5EF4-FFF2-40B4-BE49-F238E27FC236}">
                        <a16:creationId xmlns:a16="http://schemas.microsoft.com/office/drawing/2014/main" id="{6FE61E2D-AE52-47BE-8A0D-6F916EFA816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136680" y="1819545"/>
                    <a:ext cx="521265" cy="199982"/>
                  </a:xfrm>
                  <a:prstGeom prst="rect">
                    <a:avLst/>
                  </a:prstGeom>
                </p:spPr>
              </p:pic>
              <p:pic>
                <p:nvPicPr>
                  <p:cNvPr id="82" name="図 81">
                    <a:extLst>
                      <a:ext uri="{FF2B5EF4-FFF2-40B4-BE49-F238E27FC236}">
                        <a16:creationId xmlns:a16="http://schemas.microsoft.com/office/drawing/2014/main" id="{FFD804C9-D0B9-4221-B032-1F14BC239F4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2361"/>
                  <a:stretch/>
                </p:blipFill>
                <p:spPr>
                  <a:xfrm>
                    <a:off x="5699483" y="1720076"/>
                    <a:ext cx="544465" cy="290643"/>
                  </a:xfrm>
                  <a:prstGeom prst="rect">
                    <a:avLst/>
                  </a:prstGeom>
                </p:spPr>
              </p:pic>
              <p:pic>
                <p:nvPicPr>
                  <p:cNvPr id="83" name="図 82">
                    <a:extLst>
                      <a:ext uri="{FF2B5EF4-FFF2-40B4-BE49-F238E27FC236}">
                        <a16:creationId xmlns:a16="http://schemas.microsoft.com/office/drawing/2014/main" id="{43C51378-114C-4935-9841-8ECE467E8CB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867083" y="2073949"/>
                    <a:ext cx="748180" cy="210423"/>
                  </a:xfrm>
                  <a:prstGeom prst="rect">
                    <a:avLst/>
                  </a:prstGeom>
                </p:spPr>
              </p:pic>
              <p:pic>
                <p:nvPicPr>
                  <p:cNvPr id="84" name="図 83">
                    <a:extLst>
                      <a:ext uri="{FF2B5EF4-FFF2-40B4-BE49-F238E27FC236}">
                        <a16:creationId xmlns:a16="http://schemas.microsoft.com/office/drawing/2014/main" id="{5267CE85-8D6C-441E-96CF-2E563F95A3A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049994" y="2081493"/>
                    <a:ext cx="798781" cy="195792"/>
                  </a:xfrm>
                  <a:prstGeom prst="rect">
                    <a:avLst/>
                  </a:prstGeom>
                </p:spPr>
              </p:pic>
              <p:pic>
                <p:nvPicPr>
                  <p:cNvPr id="85" name="図 84">
                    <a:extLst>
                      <a:ext uri="{FF2B5EF4-FFF2-40B4-BE49-F238E27FC236}">
                        <a16:creationId xmlns:a16="http://schemas.microsoft.com/office/drawing/2014/main" id="{B94D16A2-6968-436F-961D-E2DA08A74E6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726051" y="2365402"/>
                    <a:ext cx="764462" cy="218605"/>
                  </a:xfrm>
                  <a:prstGeom prst="rect">
                    <a:avLst/>
                  </a:prstGeom>
                </p:spPr>
              </p:pic>
              <p:pic>
                <p:nvPicPr>
                  <p:cNvPr id="86" name="図 85">
                    <a:extLst>
                      <a:ext uri="{FF2B5EF4-FFF2-40B4-BE49-F238E27FC236}">
                        <a16:creationId xmlns:a16="http://schemas.microsoft.com/office/drawing/2014/main" id="{18D72647-2C37-4E6B-8D58-0DF763B48B5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6287348" y="1818605"/>
                    <a:ext cx="643901" cy="185269"/>
                  </a:xfrm>
                  <a:prstGeom prst="rect">
                    <a:avLst/>
                  </a:prstGeom>
                </p:spPr>
              </p:pic>
              <p:pic>
                <p:nvPicPr>
                  <p:cNvPr id="87" name="図 86">
                    <a:extLst>
                      <a:ext uri="{FF2B5EF4-FFF2-40B4-BE49-F238E27FC236}">
                        <a16:creationId xmlns:a16="http://schemas.microsoft.com/office/drawing/2014/main" id="{D3561EA1-09DC-45E3-BB26-E9038AEF927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108003" y="2049280"/>
                    <a:ext cx="445594" cy="301139"/>
                  </a:xfrm>
                  <a:prstGeom prst="rect">
                    <a:avLst/>
                  </a:prstGeom>
                </p:spPr>
              </p:pic>
              <p:pic>
                <p:nvPicPr>
                  <p:cNvPr id="88" name="図 87">
                    <a:extLst>
                      <a:ext uri="{FF2B5EF4-FFF2-40B4-BE49-F238E27FC236}">
                        <a16:creationId xmlns:a16="http://schemas.microsoft.com/office/drawing/2014/main" id="{AB3A6107-570C-48D6-BBF3-E3F75EECCB3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156204" y="2094640"/>
                    <a:ext cx="561287" cy="205525"/>
                  </a:xfrm>
                  <a:prstGeom prst="rect">
                    <a:avLst/>
                  </a:prstGeom>
                </p:spPr>
              </p:pic>
              <p:pic>
                <p:nvPicPr>
                  <p:cNvPr id="89" name="図 88">
                    <a:extLst>
                      <a:ext uri="{FF2B5EF4-FFF2-40B4-BE49-F238E27FC236}">
                        <a16:creationId xmlns:a16="http://schemas.microsoft.com/office/drawing/2014/main" id="{52BC22BA-7F50-4DC2-BAC9-47CE9E74D3B3}"/>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6735106" y="2090171"/>
                    <a:ext cx="667693" cy="194201"/>
                  </a:xfrm>
                  <a:prstGeom prst="rect">
                    <a:avLst/>
                  </a:prstGeom>
                </p:spPr>
              </p:pic>
              <p:pic>
                <p:nvPicPr>
                  <p:cNvPr id="90" name="図 89">
                    <a:extLst>
                      <a:ext uri="{FF2B5EF4-FFF2-40B4-BE49-F238E27FC236}">
                        <a16:creationId xmlns:a16="http://schemas.microsoft.com/office/drawing/2014/main" id="{CEA2E92B-0C2E-455D-A96F-9D1E57B47F9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616764" y="2412921"/>
                    <a:ext cx="634655" cy="141310"/>
                  </a:xfrm>
                  <a:prstGeom prst="rect">
                    <a:avLst/>
                  </a:prstGeom>
                </p:spPr>
              </p:pic>
              <p:pic>
                <p:nvPicPr>
                  <p:cNvPr id="91" name="図 90">
                    <a:extLst>
                      <a:ext uri="{FF2B5EF4-FFF2-40B4-BE49-F238E27FC236}">
                        <a16:creationId xmlns:a16="http://schemas.microsoft.com/office/drawing/2014/main" id="{B82682EB-0A35-48C9-908A-7C852E2E0667}"/>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970358" y="1843153"/>
                    <a:ext cx="613038" cy="136171"/>
                  </a:xfrm>
                  <a:prstGeom prst="rect">
                    <a:avLst/>
                  </a:prstGeom>
                </p:spPr>
              </p:pic>
              <p:pic>
                <p:nvPicPr>
                  <p:cNvPr id="92" name="図 91">
                    <a:extLst>
                      <a:ext uri="{FF2B5EF4-FFF2-40B4-BE49-F238E27FC236}">
                        <a16:creationId xmlns:a16="http://schemas.microsoft.com/office/drawing/2014/main" id="{031542D1-7B59-4882-9606-9CB431C3F881}"/>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7606408" y="1826085"/>
                    <a:ext cx="611274" cy="154900"/>
                  </a:xfrm>
                  <a:prstGeom prst="rect">
                    <a:avLst/>
                  </a:prstGeom>
                </p:spPr>
              </p:pic>
              <p:pic>
                <p:nvPicPr>
                  <p:cNvPr id="93" name="図 92">
                    <a:extLst>
                      <a:ext uri="{FF2B5EF4-FFF2-40B4-BE49-F238E27FC236}">
                        <a16:creationId xmlns:a16="http://schemas.microsoft.com/office/drawing/2014/main" id="{688107EF-DF64-4404-AB65-6B803117496B}"/>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8247663" y="1771797"/>
                    <a:ext cx="648053" cy="222346"/>
                  </a:xfrm>
                  <a:prstGeom prst="rect">
                    <a:avLst/>
                  </a:prstGeom>
                </p:spPr>
              </p:pic>
              <p:pic>
                <p:nvPicPr>
                  <p:cNvPr id="94" name="図 93">
                    <a:extLst>
                      <a:ext uri="{FF2B5EF4-FFF2-40B4-BE49-F238E27FC236}">
                        <a16:creationId xmlns:a16="http://schemas.microsoft.com/office/drawing/2014/main" id="{DC958CE1-DE5B-4679-BB3A-BCBFF19F2674}"/>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8917650" y="1826085"/>
                    <a:ext cx="748180" cy="108818"/>
                  </a:xfrm>
                  <a:prstGeom prst="rect">
                    <a:avLst/>
                  </a:prstGeom>
                </p:spPr>
              </p:pic>
              <p:pic>
                <p:nvPicPr>
                  <p:cNvPr id="95" name="図 94">
                    <a:extLst>
                      <a:ext uri="{FF2B5EF4-FFF2-40B4-BE49-F238E27FC236}">
                        <a16:creationId xmlns:a16="http://schemas.microsoft.com/office/drawing/2014/main" id="{837B7AC3-0800-42CC-954D-47D6EAFB39C9}"/>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7420414" y="2090171"/>
                    <a:ext cx="611273" cy="171518"/>
                  </a:xfrm>
                  <a:prstGeom prst="rect">
                    <a:avLst/>
                  </a:prstGeom>
                </p:spPr>
              </p:pic>
              <p:pic>
                <p:nvPicPr>
                  <p:cNvPr id="96" name="図 95">
                    <a:extLst>
                      <a:ext uri="{FF2B5EF4-FFF2-40B4-BE49-F238E27FC236}">
                        <a16:creationId xmlns:a16="http://schemas.microsoft.com/office/drawing/2014/main" id="{F47E62E4-DFF9-4AB4-ACF6-69EDA1651D20}"/>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5151220" y="2380172"/>
                    <a:ext cx="413953" cy="249668"/>
                  </a:xfrm>
                  <a:prstGeom prst="rect">
                    <a:avLst/>
                  </a:prstGeom>
                </p:spPr>
              </p:pic>
              <p:pic>
                <p:nvPicPr>
                  <p:cNvPr id="97" name="図 96">
                    <a:extLst>
                      <a:ext uri="{FF2B5EF4-FFF2-40B4-BE49-F238E27FC236}">
                        <a16:creationId xmlns:a16="http://schemas.microsoft.com/office/drawing/2014/main" id="{270DD191-775A-44CC-B048-C5023B413B21}"/>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8546076" y="2352692"/>
                    <a:ext cx="471939" cy="209699"/>
                  </a:xfrm>
                  <a:prstGeom prst="rect">
                    <a:avLst/>
                  </a:prstGeom>
                </p:spPr>
              </p:pic>
              <p:pic>
                <p:nvPicPr>
                  <p:cNvPr id="98" name="図 97">
                    <a:extLst>
                      <a:ext uri="{FF2B5EF4-FFF2-40B4-BE49-F238E27FC236}">
                        <a16:creationId xmlns:a16="http://schemas.microsoft.com/office/drawing/2014/main" id="{A608C134-5DA1-48D5-8A77-BC68B9690C23}"/>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6302665" y="2368840"/>
                    <a:ext cx="687170" cy="188692"/>
                  </a:xfrm>
                  <a:prstGeom prst="rect">
                    <a:avLst/>
                  </a:prstGeom>
                </p:spPr>
              </p:pic>
              <p:pic>
                <p:nvPicPr>
                  <p:cNvPr id="99" name="図 98">
                    <a:extLst>
                      <a:ext uri="{FF2B5EF4-FFF2-40B4-BE49-F238E27FC236}">
                        <a16:creationId xmlns:a16="http://schemas.microsoft.com/office/drawing/2014/main" id="{1E489ED3-4CC2-4CCE-934F-A962178B9700}"/>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7024907" y="2357136"/>
                    <a:ext cx="667694" cy="174689"/>
                  </a:xfrm>
                  <a:prstGeom prst="rect">
                    <a:avLst/>
                  </a:prstGeom>
                </p:spPr>
              </p:pic>
            </p:grpSp>
          </p:grpSp>
          <p:pic>
            <p:nvPicPr>
              <p:cNvPr id="77" name="図 76">
                <a:extLst>
                  <a:ext uri="{FF2B5EF4-FFF2-40B4-BE49-F238E27FC236}">
                    <a16:creationId xmlns:a16="http://schemas.microsoft.com/office/drawing/2014/main" id="{D817CA30-3120-4BA8-A6A1-D77C6BCFD07A}"/>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4999684" y="5283308"/>
                <a:ext cx="2545041" cy="1431584"/>
              </a:xfrm>
              <a:prstGeom prst="rect">
                <a:avLst/>
              </a:prstGeom>
            </p:spPr>
          </p:pic>
          <p:pic>
            <p:nvPicPr>
              <p:cNvPr id="78" name="図 77">
                <a:extLst>
                  <a:ext uri="{FF2B5EF4-FFF2-40B4-BE49-F238E27FC236}">
                    <a16:creationId xmlns:a16="http://schemas.microsoft.com/office/drawing/2014/main" id="{98138C22-6449-4639-A0EA-FA7C0D2EDD02}"/>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7617200" y="5294585"/>
                <a:ext cx="2134393" cy="1422928"/>
              </a:xfrm>
              <a:prstGeom prst="rect">
                <a:avLst/>
              </a:prstGeom>
            </p:spPr>
          </p:pic>
        </p:grpSp>
        <p:pic>
          <p:nvPicPr>
            <p:cNvPr id="67" name="図 66">
              <a:extLst>
                <a:ext uri="{FF2B5EF4-FFF2-40B4-BE49-F238E27FC236}">
                  <a16:creationId xmlns:a16="http://schemas.microsoft.com/office/drawing/2014/main" id="{51DAD0DF-D14B-4E23-9118-D6E9BF525E32}"/>
                </a:ext>
              </a:extLst>
            </p:cNvPr>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568886" y="2082668"/>
              <a:ext cx="544465" cy="192487"/>
            </a:xfrm>
            <a:prstGeom prst="rect">
              <a:avLst/>
            </a:prstGeom>
          </p:spPr>
        </p:pic>
      </p:grpSp>
      <p:cxnSp>
        <p:nvCxnSpPr>
          <p:cNvPr id="104" name="直線コネクタ 103">
            <a:extLst>
              <a:ext uri="{FF2B5EF4-FFF2-40B4-BE49-F238E27FC236}">
                <a16:creationId xmlns:a16="http://schemas.microsoft.com/office/drawing/2014/main" id="{7E940FBD-9B99-46CE-81E4-E807D796057C}"/>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A8E336F4-95D9-441F-BF6E-9DEA9E6A40E0}"/>
              </a:ext>
            </a:extLst>
          </p:cNvPr>
          <p:cNvGrpSpPr/>
          <p:nvPr/>
        </p:nvGrpSpPr>
        <p:grpSpPr>
          <a:xfrm>
            <a:off x="5211042" y="1724212"/>
            <a:ext cx="4606611" cy="889447"/>
            <a:chOff x="5211042" y="1724212"/>
            <a:chExt cx="4606611" cy="889447"/>
          </a:xfrm>
        </p:grpSpPr>
        <p:grpSp>
          <p:nvGrpSpPr>
            <p:cNvPr id="7" name="グループ化 6">
              <a:extLst>
                <a:ext uri="{FF2B5EF4-FFF2-40B4-BE49-F238E27FC236}">
                  <a16:creationId xmlns:a16="http://schemas.microsoft.com/office/drawing/2014/main" id="{D8ABAF14-D597-4C2E-A7FB-7E72C2BEFF70}"/>
                </a:ext>
              </a:extLst>
            </p:cNvPr>
            <p:cNvGrpSpPr/>
            <p:nvPr/>
          </p:nvGrpSpPr>
          <p:grpSpPr>
            <a:xfrm>
              <a:off x="5211042" y="1724212"/>
              <a:ext cx="4606611" cy="874350"/>
              <a:chOff x="5211042" y="1724212"/>
              <a:chExt cx="4606611" cy="874350"/>
            </a:xfrm>
          </p:grpSpPr>
          <p:grpSp>
            <p:nvGrpSpPr>
              <p:cNvPr id="6" name="グループ化 5">
                <a:extLst>
                  <a:ext uri="{FF2B5EF4-FFF2-40B4-BE49-F238E27FC236}">
                    <a16:creationId xmlns:a16="http://schemas.microsoft.com/office/drawing/2014/main" id="{01B44AC5-314E-4EF7-8673-CF08F63A8292}"/>
                  </a:ext>
                </a:extLst>
              </p:cNvPr>
              <p:cNvGrpSpPr/>
              <p:nvPr/>
            </p:nvGrpSpPr>
            <p:grpSpPr>
              <a:xfrm>
                <a:off x="5211042" y="1724212"/>
                <a:ext cx="4606611" cy="874350"/>
                <a:chOff x="5211042" y="1724212"/>
                <a:chExt cx="4606611" cy="874350"/>
              </a:xfrm>
            </p:grpSpPr>
            <p:grpSp>
              <p:nvGrpSpPr>
                <p:cNvPr id="3" name="グループ化 2">
                  <a:extLst>
                    <a:ext uri="{FF2B5EF4-FFF2-40B4-BE49-F238E27FC236}">
                      <a16:creationId xmlns:a16="http://schemas.microsoft.com/office/drawing/2014/main" id="{0DC0FF43-78AB-4054-9C89-40461CE06806}"/>
                    </a:ext>
                  </a:extLst>
                </p:cNvPr>
                <p:cNvGrpSpPr/>
                <p:nvPr/>
              </p:nvGrpSpPr>
              <p:grpSpPr>
                <a:xfrm>
                  <a:off x="5211042" y="1724212"/>
                  <a:ext cx="4606611" cy="874350"/>
                  <a:chOff x="5211042" y="1724212"/>
                  <a:chExt cx="4606611" cy="874350"/>
                </a:xfrm>
              </p:grpSpPr>
              <p:grpSp>
                <p:nvGrpSpPr>
                  <p:cNvPr id="4" name="グループ化 3">
                    <a:extLst>
                      <a:ext uri="{FF2B5EF4-FFF2-40B4-BE49-F238E27FC236}">
                        <a16:creationId xmlns:a16="http://schemas.microsoft.com/office/drawing/2014/main" id="{73B638D2-2049-464C-83FA-6A6873597C98}"/>
                      </a:ext>
                    </a:extLst>
                  </p:cNvPr>
                  <p:cNvGrpSpPr/>
                  <p:nvPr/>
                </p:nvGrpSpPr>
                <p:grpSpPr>
                  <a:xfrm>
                    <a:off x="5211042" y="1724212"/>
                    <a:ext cx="4606611" cy="874350"/>
                    <a:chOff x="1999091" y="2567202"/>
                    <a:chExt cx="4606611" cy="874350"/>
                  </a:xfrm>
                </p:grpSpPr>
                <p:grpSp>
                  <p:nvGrpSpPr>
                    <p:cNvPr id="13" name="グループ化 12">
                      <a:extLst>
                        <a:ext uri="{FF2B5EF4-FFF2-40B4-BE49-F238E27FC236}">
                          <a16:creationId xmlns:a16="http://schemas.microsoft.com/office/drawing/2014/main" id="{9905ADE3-37A5-4E29-9E78-D87CB72B7E43}"/>
                        </a:ext>
                      </a:extLst>
                    </p:cNvPr>
                    <p:cNvGrpSpPr/>
                    <p:nvPr/>
                  </p:nvGrpSpPr>
                  <p:grpSpPr>
                    <a:xfrm>
                      <a:off x="1999091" y="2567202"/>
                      <a:ext cx="4606611" cy="874350"/>
                      <a:chOff x="2002746" y="2610912"/>
                      <a:chExt cx="4606611" cy="874350"/>
                    </a:xfrm>
                  </p:grpSpPr>
                  <p:grpSp>
                    <p:nvGrpSpPr>
                      <p:cNvPr id="19" name="グループ化 18">
                        <a:extLst>
                          <a:ext uri="{FF2B5EF4-FFF2-40B4-BE49-F238E27FC236}">
                            <a16:creationId xmlns:a16="http://schemas.microsoft.com/office/drawing/2014/main" id="{B2724A4C-551D-4409-A8BC-5A4955691217}"/>
                          </a:ext>
                        </a:extLst>
                      </p:cNvPr>
                      <p:cNvGrpSpPr/>
                      <p:nvPr/>
                    </p:nvGrpSpPr>
                    <p:grpSpPr>
                      <a:xfrm>
                        <a:off x="2002746" y="2610912"/>
                        <a:ext cx="4606611" cy="874350"/>
                        <a:chOff x="2053547" y="2628423"/>
                        <a:chExt cx="4606611" cy="874350"/>
                      </a:xfrm>
                    </p:grpSpPr>
                    <p:grpSp>
                      <p:nvGrpSpPr>
                        <p:cNvPr id="64" name="グループ化 63">
                          <a:extLst>
                            <a:ext uri="{FF2B5EF4-FFF2-40B4-BE49-F238E27FC236}">
                              <a16:creationId xmlns:a16="http://schemas.microsoft.com/office/drawing/2014/main" id="{5AB9F235-A205-4503-9A64-301A36752131}"/>
                            </a:ext>
                          </a:extLst>
                        </p:cNvPr>
                        <p:cNvGrpSpPr/>
                        <p:nvPr/>
                      </p:nvGrpSpPr>
                      <p:grpSpPr>
                        <a:xfrm>
                          <a:off x="2053547" y="2628423"/>
                          <a:ext cx="4606611" cy="874350"/>
                          <a:chOff x="834887" y="2981027"/>
                          <a:chExt cx="4606611" cy="874350"/>
                        </a:xfrm>
                      </p:grpSpPr>
                      <p:pic>
                        <p:nvPicPr>
                          <p:cNvPr id="34" name="図 33">
                            <a:extLst>
                              <a:ext uri="{FF2B5EF4-FFF2-40B4-BE49-F238E27FC236}">
                                <a16:creationId xmlns:a16="http://schemas.microsoft.com/office/drawing/2014/main" id="{23268AF4-2956-4FB8-AA01-5C42F1F92DB0}"/>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3194526" y="3079526"/>
                            <a:ext cx="728310" cy="159094"/>
                          </a:xfrm>
                          <a:prstGeom prst="rect">
                            <a:avLst/>
                          </a:prstGeom>
                        </p:spPr>
                      </p:pic>
                      <p:grpSp>
                        <p:nvGrpSpPr>
                          <p:cNvPr id="63" name="グループ化 62">
                            <a:extLst>
                              <a:ext uri="{FF2B5EF4-FFF2-40B4-BE49-F238E27FC236}">
                                <a16:creationId xmlns:a16="http://schemas.microsoft.com/office/drawing/2014/main" id="{4F5A3B43-0924-47E1-8DB4-A0CAA6B867DB}"/>
                              </a:ext>
                            </a:extLst>
                          </p:cNvPr>
                          <p:cNvGrpSpPr/>
                          <p:nvPr/>
                        </p:nvGrpSpPr>
                        <p:grpSpPr>
                          <a:xfrm>
                            <a:off x="834887" y="2981027"/>
                            <a:ext cx="4606611" cy="874350"/>
                            <a:chOff x="834887" y="2981027"/>
                            <a:chExt cx="4606611" cy="874350"/>
                          </a:xfrm>
                        </p:grpSpPr>
                        <p:pic>
                          <p:nvPicPr>
                            <p:cNvPr id="14" name="図 13">
                              <a:extLst>
                                <a:ext uri="{FF2B5EF4-FFF2-40B4-BE49-F238E27FC236}">
                                  <a16:creationId xmlns:a16="http://schemas.microsoft.com/office/drawing/2014/main" id="{C1B92EA0-2871-47D7-9BBD-A749EC206A82}"/>
                                </a:ext>
                              </a:extLst>
                            </p:cNvPr>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4352347" y="3038911"/>
                              <a:ext cx="828109" cy="229798"/>
                            </a:xfrm>
                            <a:prstGeom prst="rect">
                              <a:avLst/>
                            </a:prstGeom>
                          </p:spPr>
                        </p:pic>
                        <p:pic>
                          <p:nvPicPr>
                            <p:cNvPr id="17" name="図 16">
                              <a:extLst>
                                <a:ext uri="{FF2B5EF4-FFF2-40B4-BE49-F238E27FC236}">
                                  <a16:creationId xmlns:a16="http://schemas.microsoft.com/office/drawing/2014/main" id="{47098CE5-41B1-41C6-A8D2-C7A2B0BEBAD3}"/>
                                </a:ext>
                              </a:extLst>
                            </p:cNvPr>
                            <p:cNvPicPr>
                              <a:picLocks noChangeAspect="1"/>
                            </p:cNvPicPr>
                            <p:nvPr/>
                          </p:nvPicPr>
                          <p:blipFill rotWithShape="1">
                            <a:blip r:embed="rId34" cstate="print">
                              <a:extLst>
                                <a:ext uri="{28A0092B-C50C-407E-A947-70E740481C1C}">
                                  <a14:useLocalDpi xmlns:a14="http://schemas.microsoft.com/office/drawing/2010/main"/>
                                </a:ext>
                              </a:extLst>
                            </a:blip>
                            <a:srcRect/>
                            <a:stretch/>
                          </p:blipFill>
                          <p:spPr>
                            <a:xfrm>
                              <a:off x="3976539" y="2981027"/>
                              <a:ext cx="348592" cy="367134"/>
                            </a:xfrm>
                            <a:prstGeom prst="rect">
                              <a:avLst/>
                            </a:prstGeom>
                          </p:spPr>
                        </p:pic>
                        <p:pic>
                          <p:nvPicPr>
                            <p:cNvPr id="20" name="図 19">
                              <a:extLst>
                                <a:ext uri="{FF2B5EF4-FFF2-40B4-BE49-F238E27FC236}">
                                  <a16:creationId xmlns:a16="http://schemas.microsoft.com/office/drawing/2014/main" id="{3AF2B572-EA6C-4AC8-9D7B-65A20BA95FF8}"/>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a:off x="834887" y="3674616"/>
                              <a:ext cx="735864" cy="180761"/>
                            </a:xfrm>
                            <a:prstGeom prst="rect">
                              <a:avLst/>
                            </a:prstGeom>
                          </p:spPr>
                        </p:pic>
                        <p:pic>
                          <p:nvPicPr>
                            <p:cNvPr id="22" name="図 21">
                              <a:extLst>
                                <a:ext uri="{FF2B5EF4-FFF2-40B4-BE49-F238E27FC236}">
                                  <a16:creationId xmlns:a16="http://schemas.microsoft.com/office/drawing/2014/main" id="{D7C9BE92-D61B-4C82-9D8C-B260B8CB57B7}"/>
                                </a:ext>
                              </a:extLst>
                            </p:cNvPr>
                            <p:cNvPicPr>
                              <a:picLocks noChangeAspect="1"/>
                            </p:cNvPicPr>
                            <p:nvPr/>
                          </p:nvPicPr>
                          <p:blipFill rotWithShape="1">
                            <a:blip r:embed="rId36" cstate="print">
                              <a:extLst>
                                <a:ext uri="{28A0092B-C50C-407E-A947-70E740481C1C}">
                                  <a14:useLocalDpi xmlns:a14="http://schemas.microsoft.com/office/drawing/2010/main"/>
                                </a:ext>
                              </a:extLst>
                            </a:blip>
                            <a:srcRect/>
                            <a:stretch/>
                          </p:blipFill>
                          <p:spPr>
                            <a:xfrm>
                              <a:off x="3376645" y="3416797"/>
                              <a:ext cx="864323" cy="192040"/>
                            </a:xfrm>
                            <a:prstGeom prst="rect">
                              <a:avLst/>
                            </a:prstGeom>
                          </p:spPr>
                        </p:pic>
                        <p:pic>
                          <p:nvPicPr>
                            <p:cNvPr id="49" name="図 48">
                              <a:extLst>
                                <a:ext uri="{FF2B5EF4-FFF2-40B4-BE49-F238E27FC236}">
                                  <a16:creationId xmlns:a16="http://schemas.microsoft.com/office/drawing/2014/main" id="{1FD50F64-4CC3-4527-905B-790ECEAFD5F3}"/>
                                </a:ext>
                              </a:extLst>
                            </p:cNvPr>
                            <p:cNvPicPr>
                              <a:picLocks noChangeAspect="1"/>
                            </p:cNvPicPr>
                            <p:nvPr/>
                          </p:nvPicPr>
                          <p:blipFill rotWithShape="1">
                            <a:blip r:embed="rId37" cstate="print">
                              <a:extLst>
                                <a:ext uri="{28A0092B-C50C-407E-A947-70E740481C1C}">
                                  <a14:useLocalDpi xmlns:a14="http://schemas.microsoft.com/office/drawing/2010/main"/>
                                </a:ext>
                              </a:extLst>
                            </a:blip>
                            <a:srcRect l="3514" t="19007" r="4685" b="15695"/>
                            <a:stretch/>
                          </p:blipFill>
                          <p:spPr>
                            <a:xfrm>
                              <a:off x="836537" y="3358585"/>
                              <a:ext cx="431602" cy="207475"/>
                            </a:xfrm>
                            <a:prstGeom prst="rect">
                              <a:avLst/>
                            </a:prstGeom>
                          </p:spPr>
                        </p:pic>
                        <p:pic>
                          <p:nvPicPr>
                            <p:cNvPr id="24" name="図 23">
                              <a:extLst>
                                <a:ext uri="{FF2B5EF4-FFF2-40B4-BE49-F238E27FC236}">
                                  <a16:creationId xmlns:a16="http://schemas.microsoft.com/office/drawing/2014/main" id="{5567E614-6949-44C7-A37C-A267EC4FC726}"/>
                                </a:ext>
                              </a:extLst>
                            </p:cNvPr>
                            <p:cNvPicPr>
                              <a:picLocks noChangeAspect="1"/>
                            </p:cNvPicPr>
                            <p:nvPr/>
                          </p:nvPicPr>
                          <p:blipFill rotWithShape="1">
                            <a:blip r:embed="rId38" cstate="print">
                              <a:extLst>
                                <a:ext uri="{28A0092B-C50C-407E-A947-70E740481C1C}">
                                  <a14:useLocalDpi xmlns:a14="http://schemas.microsoft.com/office/drawing/2010/main"/>
                                </a:ext>
                              </a:extLst>
                            </a:blip>
                            <a:srcRect/>
                            <a:stretch/>
                          </p:blipFill>
                          <p:spPr>
                            <a:xfrm>
                              <a:off x="1794916" y="3332798"/>
                              <a:ext cx="288009" cy="296787"/>
                            </a:xfrm>
                            <a:prstGeom prst="rect">
                              <a:avLst/>
                            </a:prstGeom>
                          </p:spPr>
                        </p:pic>
                        <p:pic>
                          <p:nvPicPr>
                            <p:cNvPr id="28" name="図 27">
                              <a:extLst>
                                <a:ext uri="{FF2B5EF4-FFF2-40B4-BE49-F238E27FC236}">
                                  <a16:creationId xmlns:a16="http://schemas.microsoft.com/office/drawing/2014/main" id="{4CB7653D-09F8-4ADB-AE69-6838C577EBE1}"/>
                                </a:ext>
                              </a:extLst>
                            </p:cNvPr>
                            <p:cNvPicPr>
                              <a:picLocks noChangeAspect="1"/>
                            </p:cNvPicPr>
                            <p:nvPr/>
                          </p:nvPicPr>
                          <p:blipFill rotWithShape="1">
                            <a:blip r:embed="rId39" cstate="print">
                              <a:extLst>
                                <a:ext uri="{28A0092B-C50C-407E-A947-70E740481C1C}">
                                  <a14:useLocalDpi xmlns:a14="http://schemas.microsoft.com/office/drawing/2010/main"/>
                                </a:ext>
                              </a:extLst>
                            </a:blip>
                            <a:srcRect/>
                            <a:stretch/>
                          </p:blipFill>
                          <p:spPr>
                            <a:xfrm>
                              <a:off x="4864106" y="3392256"/>
                              <a:ext cx="577392" cy="170375"/>
                            </a:xfrm>
                            <a:prstGeom prst="rect">
                              <a:avLst/>
                            </a:prstGeom>
                          </p:spPr>
                        </p:pic>
                        <p:pic>
                          <p:nvPicPr>
                            <p:cNvPr id="43" name="図 42">
                              <a:extLst>
                                <a:ext uri="{FF2B5EF4-FFF2-40B4-BE49-F238E27FC236}">
                                  <a16:creationId xmlns:a16="http://schemas.microsoft.com/office/drawing/2014/main" id="{597E3889-9D49-42F0-8F92-7208D022B4ED}"/>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2101440" y="2981027"/>
                              <a:ext cx="543247" cy="367134"/>
                            </a:xfrm>
                            <a:prstGeom prst="rect">
                              <a:avLst/>
                            </a:prstGeom>
                          </p:spPr>
                        </p:pic>
                        <p:pic>
                          <p:nvPicPr>
                            <p:cNvPr id="59" name="図 58">
                              <a:extLst>
                                <a:ext uri="{FF2B5EF4-FFF2-40B4-BE49-F238E27FC236}">
                                  <a16:creationId xmlns:a16="http://schemas.microsoft.com/office/drawing/2014/main" id="{BCF40B2E-385D-4CC5-A69B-A7A1AD0FDF72}"/>
                                </a:ext>
                              </a:extLst>
                            </p:cNvPr>
                            <p:cNvPicPr>
                              <a:picLocks noChangeAspect="1"/>
                            </p:cNvPicPr>
                            <p:nvPr/>
                          </p:nvPicPr>
                          <p:blipFill rotWithShape="1">
                            <a:blip r:embed="rId41" cstate="print">
                              <a:extLst>
                                <a:ext uri="{28A0092B-C50C-407E-A947-70E740481C1C}">
                                  <a14:useLocalDpi xmlns:a14="http://schemas.microsoft.com/office/drawing/2010/main"/>
                                </a:ext>
                              </a:extLst>
                            </a:blip>
                            <a:srcRect/>
                            <a:stretch/>
                          </p:blipFill>
                          <p:spPr>
                            <a:xfrm>
                              <a:off x="2649886" y="3029787"/>
                              <a:ext cx="526293" cy="258572"/>
                            </a:xfrm>
                            <a:prstGeom prst="rect">
                              <a:avLst/>
                            </a:prstGeom>
                          </p:spPr>
                        </p:pic>
                      </p:grpSp>
                    </p:grpSp>
                    <p:pic>
                      <p:nvPicPr>
                        <p:cNvPr id="16" name="図 15">
                          <a:extLst>
                            <a:ext uri="{FF2B5EF4-FFF2-40B4-BE49-F238E27FC236}">
                              <a16:creationId xmlns:a16="http://schemas.microsoft.com/office/drawing/2014/main" id="{C212E8FB-ABF4-4232-A66D-9078367FD7F4}"/>
                            </a:ext>
                          </a:extLst>
                        </p:cNvPr>
                        <p:cNvPicPr>
                          <a:picLocks noChangeAspect="1"/>
                        </p:cNvPicPr>
                        <p:nvPr/>
                      </p:nvPicPr>
                      <p:blipFill rotWithShape="1">
                        <a:blip r:embed="rId42" cstate="print">
                          <a:extLst>
                            <a:ext uri="{28A0092B-C50C-407E-A947-70E740481C1C}">
                              <a14:useLocalDpi xmlns:a14="http://schemas.microsoft.com/office/drawing/2010/main"/>
                            </a:ext>
                          </a:extLst>
                        </a:blip>
                        <a:srcRect/>
                        <a:stretch/>
                      </p:blipFill>
                      <p:spPr>
                        <a:xfrm>
                          <a:off x="2055197" y="2680752"/>
                          <a:ext cx="752025" cy="197576"/>
                        </a:xfrm>
                        <a:prstGeom prst="rect">
                          <a:avLst/>
                        </a:prstGeom>
                      </p:spPr>
                    </p:pic>
                  </p:grpSp>
                  <p:pic>
                    <p:nvPicPr>
                      <p:cNvPr id="60" name="図 59">
                        <a:extLst>
                          <a:ext uri="{FF2B5EF4-FFF2-40B4-BE49-F238E27FC236}">
                            <a16:creationId xmlns:a16="http://schemas.microsoft.com/office/drawing/2014/main" id="{5A855A58-6762-4605-9123-145091D74744}"/>
                          </a:ext>
                        </a:extLst>
                      </p:cNvPr>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2738610" y="2612838"/>
                        <a:ext cx="495944" cy="335166"/>
                      </a:xfrm>
                      <a:prstGeom prst="rect">
                        <a:avLst/>
                      </a:prstGeom>
                    </p:spPr>
                  </p:pic>
                </p:grpSp>
                <p:pic>
                  <p:nvPicPr>
                    <p:cNvPr id="27" name="図 26">
                      <a:extLst>
                        <a:ext uri="{FF2B5EF4-FFF2-40B4-BE49-F238E27FC236}">
                          <a16:creationId xmlns:a16="http://schemas.microsoft.com/office/drawing/2014/main" id="{13E643A7-561F-49AC-84F3-635178046C78}"/>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2451649" y="2966066"/>
                      <a:ext cx="445574" cy="164863"/>
                    </a:xfrm>
                    <a:prstGeom prst="rect">
                      <a:avLst/>
                    </a:prstGeom>
                  </p:spPr>
                </p:pic>
              </p:grpSp>
              <p:pic>
                <p:nvPicPr>
                  <p:cNvPr id="74" name="図 73">
                    <a:extLst>
                      <a:ext uri="{FF2B5EF4-FFF2-40B4-BE49-F238E27FC236}">
                        <a16:creationId xmlns:a16="http://schemas.microsoft.com/office/drawing/2014/main" id="{46EA3429-2EBE-45F4-A4B9-80CFF02E960E}"/>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6522988" y="2182691"/>
                    <a:ext cx="748180" cy="108818"/>
                  </a:xfrm>
                  <a:prstGeom prst="rect">
                    <a:avLst/>
                  </a:prstGeom>
                </p:spPr>
              </p:pic>
            </p:grpSp>
            <p:pic>
              <p:nvPicPr>
                <p:cNvPr id="102" name="図 101">
                  <a:extLst>
                    <a:ext uri="{FF2B5EF4-FFF2-40B4-BE49-F238E27FC236}">
                      <a16:creationId xmlns:a16="http://schemas.microsoft.com/office/drawing/2014/main" id="{622EEE99-9AEC-484B-8434-D4D7E694D744}"/>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289187" y="2086530"/>
                  <a:ext cx="445594" cy="301139"/>
                </a:xfrm>
                <a:prstGeom prst="rect">
                  <a:avLst/>
                </a:prstGeom>
              </p:spPr>
            </p:pic>
          </p:grpSp>
          <p:pic>
            <p:nvPicPr>
              <p:cNvPr id="103" name="図 102">
                <a:extLst>
                  <a:ext uri="{FF2B5EF4-FFF2-40B4-BE49-F238E27FC236}">
                    <a16:creationId xmlns:a16="http://schemas.microsoft.com/office/drawing/2014/main" id="{90AEEFB2-DB8F-4B6D-95E8-FCAD4CE0EA2F}"/>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651713" y="2134336"/>
                <a:ext cx="561287" cy="205525"/>
              </a:xfrm>
              <a:prstGeom prst="rect">
                <a:avLst/>
              </a:prstGeom>
            </p:spPr>
          </p:pic>
          <p:pic>
            <p:nvPicPr>
              <p:cNvPr id="105" name="図 104">
                <a:extLst>
                  <a:ext uri="{FF2B5EF4-FFF2-40B4-BE49-F238E27FC236}">
                    <a16:creationId xmlns:a16="http://schemas.microsoft.com/office/drawing/2014/main" id="{106C1808-A3E5-4859-BA31-31DFDDB676C0}"/>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6483821" y="2401480"/>
                <a:ext cx="667694" cy="174689"/>
              </a:xfrm>
              <a:prstGeom prst="rect">
                <a:avLst/>
              </a:prstGeom>
            </p:spPr>
          </p:pic>
        </p:grpSp>
        <p:pic>
          <p:nvPicPr>
            <p:cNvPr id="106" name="図 105">
              <a:extLst>
                <a:ext uri="{FF2B5EF4-FFF2-40B4-BE49-F238E27FC236}">
                  <a16:creationId xmlns:a16="http://schemas.microsoft.com/office/drawing/2014/main" id="{45BD1BAD-E2D9-44B7-926B-2C2CC542D46A}"/>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6008803" y="2363991"/>
              <a:ext cx="413953" cy="249668"/>
            </a:xfrm>
            <a:prstGeom prst="rect">
              <a:avLst/>
            </a:prstGeom>
          </p:spPr>
        </p:pic>
      </p:grpSp>
    </p:spTree>
    <p:extLst>
      <p:ext uri="{BB962C8B-B14F-4D97-AF65-F5344CB8AC3E}">
        <p14:creationId xmlns:p14="http://schemas.microsoft.com/office/powerpoint/2010/main" val="1713416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242085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子ども・教育、福祉④</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14</a:t>
            </a:fld>
            <a:endParaRPr lang="ja-JP" altLang="en-US" dirty="0"/>
          </a:p>
        </p:txBody>
      </p:sp>
      <p:cxnSp>
        <p:nvCxnSpPr>
          <p:cNvPr id="54" name="直線コネクタ 53">
            <a:extLst>
              <a:ext uri="{FF2B5EF4-FFF2-40B4-BE49-F238E27FC236}">
                <a16:creationId xmlns:a16="http://schemas.microsoft.com/office/drawing/2014/main" id="{19A29A18-5964-443F-BA1A-3B5E66C311AE}"/>
              </a:ext>
            </a:extLst>
          </p:cNvPr>
          <p:cNvCxnSpPr>
            <a:cxnSpLocks/>
          </p:cNvCxnSpPr>
          <p:nvPr/>
        </p:nvCxnSpPr>
        <p:spPr>
          <a:xfrm flipV="1">
            <a:off x="4953000" y="1157890"/>
            <a:ext cx="0" cy="48514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91AC5DB0-4E98-4471-A340-07E5F2EDF8F2}"/>
              </a:ext>
            </a:extLst>
          </p:cNvPr>
          <p:cNvGrpSpPr/>
          <p:nvPr/>
        </p:nvGrpSpPr>
        <p:grpSpPr>
          <a:xfrm>
            <a:off x="6965168" y="260758"/>
            <a:ext cx="2581092" cy="615067"/>
            <a:chOff x="6965168" y="260758"/>
            <a:chExt cx="2581092" cy="615067"/>
          </a:xfrm>
        </p:grpSpPr>
        <p:grpSp>
          <p:nvGrpSpPr>
            <p:cNvPr id="19" name="グループ化 18">
              <a:extLst>
                <a:ext uri="{FF2B5EF4-FFF2-40B4-BE49-F238E27FC236}">
                  <a16:creationId xmlns:a16="http://schemas.microsoft.com/office/drawing/2014/main" id="{7AA251E8-BE68-49EA-B713-3B95688E3CC1}"/>
                </a:ext>
              </a:extLst>
            </p:cNvPr>
            <p:cNvGrpSpPr/>
            <p:nvPr/>
          </p:nvGrpSpPr>
          <p:grpSpPr>
            <a:xfrm>
              <a:off x="6965168" y="261046"/>
              <a:ext cx="1928485" cy="614779"/>
              <a:chOff x="7629708" y="262855"/>
              <a:chExt cx="1928485" cy="614779"/>
            </a:xfrm>
          </p:grpSpPr>
          <p:pic>
            <p:nvPicPr>
              <p:cNvPr id="42" name="図 41">
                <a:extLst>
                  <a:ext uri="{FF2B5EF4-FFF2-40B4-BE49-F238E27FC236}">
                    <a16:creationId xmlns:a16="http://schemas.microsoft.com/office/drawing/2014/main" id="{A0AC84B5-88C2-444B-AA77-B6CE2940C6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6193" y="262855"/>
                <a:ext cx="612000" cy="612000"/>
              </a:xfrm>
              <a:prstGeom prst="rect">
                <a:avLst/>
              </a:prstGeom>
            </p:spPr>
          </p:pic>
          <p:pic>
            <p:nvPicPr>
              <p:cNvPr id="43" name="図 42">
                <a:extLst>
                  <a:ext uri="{FF2B5EF4-FFF2-40B4-BE49-F238E27FC236}">
                    <a16:creationId xmlns:a16="http://schemas.microsoft.com/office/drawing/2014/main" id="{742FFC49-45C4-4D66-BB1D-411D1A69EB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9708" y="265634"/>
                <a:ext cx="612000" cy="612000"/>
              </a:xfrm>
              <a:prstGeom prst="rect">
                <a:avLst/>
              </a:prstGeom>
            </p:spPr>
          </p:pic>
          <p:pic>
            <p:nvPicPr>
              <p:cNvPr id="44" name="図 43">
                <a:extLst>
                  <a:ext uri="{FF2B5EF4-FFF2-40B4-BE49-F238E27FC236}">
                    <a16:creationId xmlns:a16="http://schemas.microsoft.com/office/drawing/2014/main" id="{DFC3DECB-9B4E-43B1-BFE4-6644401518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3587" y="263720"/>
                <a:ext cx="612000" cy="612000"/>
              </a:xfrm>
              <a:prstGeom prst="rect">
                <a:avLst/>
              </a:prstGeom>
            </p:spPr>
          </p:pic>
        </p:grpSp>
        <p:pic>
          <p:nvPicPr>
            <p:cNvPr id="57" name="図 56">
              <a:extLst>
                <a:ext uri="{FF2B5EF4-FFF2-40B4-BE49-F238E27FC236}">
                  <a16:creationId xmlns:a16="http://schemas.microsoft.com/office/drawing/2014/main" id="{0AE7CE68-FC46-414D-88CA-66578FD3E5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4260" y="260758"/>
              <a:ext cx="612000" cy="610092"/>
            </a:xfrm>
            <a:prstGeom prst="rect">
              <a:avLst/>
            </a:prstGeom>
          </p:spPr>
        </p:pic>
      </p:grpSp>
      <p:grpSp>
        <p:nvGrpSpPr>
          <p:cNvPr id="3" name="グループ化 2">
            <a:extLst>
              <a:ext uri="{FF2B5EF4-FFF2-40B4-BE49-F238E27FC236}">
                <a16:creationId xmlns:a16="http://schemas.microsoft.com/office/drawing/2014/main" id="{BF065D9B-3975-42AF-9E1C-4B7A41E8816C}"/>
              </a:ext>
            </a:extLst>
          </p:cNvPr>
          <p:cNvGrpSpPr/>
          <p:nvPr/>
        </p:nvGrpSpPr>
        <p:grpSpPr>
          <a:xfrm>
            <a:off x="118832" y="1168399"/>
            <a:ext cx="4837077" cy="4929964"/>
            <a:chOff x="118832" y="1168399"/>
            <a:chExt cx="4837077" cy="4929964"/>
          </a:xfrm>
        </p:grpSpPr>
        <p:grpSp>
          <p:nvGrpSpPr>
            <p:cNvPr id="34" name="グループ化 33">
              <a:extLst>
                <a:ext uri="{FF2B5EF4-FFF2-40B4-BE49-F238E27FC236}">
                  <a16:creationId xmlns:a16="http://schemas.microsoft.com/office/drawing/2014/main" id="{7CFA0225-8E56-48A0-9B1B-76A5C4F7BFE4}"/>
                </a:ext>
              </a:extLst>
            </p:cNvPr>
            <p:cNvGrpSpPr/>
            <p:nvPr/>
          </p:nvGrpSpPr>
          <p:grpSpPr>
            <a:xfrm>
              <a:off x="118832" y="1168399"/>
              <a:ext cx="4837077" cy="4459932"/>
              <a:chOff x="118832" y="1168399"/>
              <a:chExt cx="4837077" cy="4459932"/>
            </a:xfrm>
          </p:grpSpPr>
          <p:grpSp>
            <p:nvGrpSpPr>
              <p:cNvPr id="25" name="グループ化 24">
                <a:extLst>
                  <a:ext uri="{FF2B5EF4-FFF2-40B4-BE49-F238E27FC236}">
                    <a16:creationId xmlns:a16="http://schemas.microsoft.com/office/drawing/2014/main" id="{E56EE020-E018-4951-99B6-9AA7FDE8BF54}"/>
                  </a:ext>
                </a:extLst>
              </p:cNvPr>
              <p:cNvGrpSpPr/>
              <p:nvPr/>
            </p:nvGrpSpPr>
            <p:grpSpPr>
              <a:xfrm>
                <a:off x="118832" y="1168399"/>
                <a:ext cx="4837077" cy="4459932"/>
                <a:chOff x="118832" y="1168399"/>
                <a:chExt cx="4837077" cy="4459932"/>
              </a:xfrm>
            </p:grpSpPr>
            <p:grpSp>
              <p:nvGrpSpPr>
                <p:cNvPr id="6" name="グループ化 5">
                  <a:extLst>
                    <a:ext uri="{FF2B5EF4-FFF2-40B4-BE49-F238E27FC236}">
                      <a16:creationId xmlns:a16="http://schemas.microsoft.com/office/drawing/2014/main" id="{9621B359-C753-4F05-F9B4-D6A9C06C61D0}"/>
                    </a:ext>
                  </a:extLst>
                </p:cNvPr>
                <p:cNvGrpSpPr/>
                <p:nvPr/>
              </p:nvGrpSpPr>
              <p:grpSpPr>
                <a:xfrm>
                  <a:off x="118832" y="1168399"/>
                  <a:ext cx="4837077" cy="3852659"/>
                  <a:chOff x="118832" y="1168399"/>
                  <a:chExt cx="4837077" cy="3852659"/>
                </a:xfrm>
              </p:grpSpPr>
              <p:sp>
                <p:nvSpPr>
                  <p:cNvPr id="2" name="正方形/長方形 1">
                    <a:extLst>
                      <a:ext uri="{FF2B5EF4-FFF2-40B4-BE49-F238E27FC236}">
                        <a16:creationId xmlns:a16="http://schemas.microsoft.com/office/drawing/2014/main" id="{78B2C939-FA20-4C55-AD49-0428E3C1F3FE}"/>
                      </a:ext>
                    </a:extLst>
                  </p:cNvPr>
                  <p:cNvSpPr/>
                  <p:nvPr/>
                </p:nvSpPr>
                <p:spPr>
                  <a:xfrm>
                    <a:off x="333270" y="1168399"/>
                    <a:ext cx="4443263" cy="552729"/>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大阪信用金庫、大和ハウス工業と連携した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支援学校における出前授業の実施</a:t>
                    </a:r>
                  </a:p>
                </p:txBody>
              </p:sp>
              <p:sp>
                <p:nvSpPr>
                  <p:cNvPr id="11" name="テキスト ボックス 10">
                    <a:extLst>
                      <a:ext uri="{FF2B5EF4-FFF2-40B4-BE49-F238E27FC236}">
                        <a16:creationId xmlns:a16="http://schemas.microsoft.com/office/drawing/2014/main" id="{0096449B-364D-449F-8988-D71CBD669439}"/>
                      </a:ext>
                    </a:extLst>
                  </p:cNvPr>
                  <p:cNvSpPr txBox="1"/>
                  <p:nvPr/>
                </p:nvSpPr>
                <p:spPr>
                  <a:xfrm>
                    <a:off x="118832" y="2204902"/>
                    <a:ext cx="4837077" cy="2816156"/>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将来をみすえた自主性・自立性の育成</a:t>
                    </a:r>
                    <a:r>
                      <a:rPr lang="ja-JP" altLang="en-US" sz="1600" dirty="0"/>
                      <a:t>　　　</a:t>
                    </a:r>
                    <a:endParaRPr lang="en-US" altLang="ja-JP" sz="1600" dirty="0"/>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①将来をみすえた自主性・自立性を育成するため、大阪信用金庫がスポン</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サーであるスポーツチーム等の協力により、バスケットボール教室や卓球教室、</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動物園と連携した出前授業を実施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②子どもたちが日頃の感謝の気持ちを伝える機会の創出を図るため、生徒が</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大和ハウス工業オリジナルのミニ胡蝶蘭のフラワーアレンジメントを作成し、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保護者にプレゼントする「</a:t>
                    </a:r>
                    <a:r>
                      <a:rPr kumimoji="1" lang="en-US" altLang="ja-JP" sz="1200" dirty="0">
                        <a:latin typeface="Meiryo UI" panose="020B0604030504040204" pitchFamily="50" charset="-128"/>
                        <a:ea typeface="Meiryo UI" panose="020B0604030504040204" pitchFamily="50" charset="-128"/>
                      </a:rPr>
                      <a:t>HANAIKU</a:t>
                    </a:r>
                    <a:r>
                      <a:rPr kumimoji="1" lang="ja-JP" altLang="en-US" sz="1200" dirty="0">
                        <a:latin typeface="Meiryo UI" panose="020B0604030504040204" pitchFamily="50" charset="-128"/>
                        <a:ea typeface="Meiryo UI" panose="020B0604030504040204" pitchFamily="50" charset="-128"/>
                      </a:rPr>
                      <a:t>プロジェクト」を実施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①実施回数</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延べ</a:t>
                    </a:r>
                    <a:r>
                      <a:rPr kumimoji="1" lang="en-US" altLang="ja-JP" sz="11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：５校　参加人数：</a:t>
                    </a:r>
                    <a:r>
                      <a:rPr kumimoji="1" lang="en-US" altLang="ja-JP" sz="1200" dirty="0">
                        <a:latin typeface="Meiryo UI" panose="020B0604030504040204" pitchFamily="50" charset="-128"/>
                        <a:ea typeface="Meiryo UI" panose="020B0604030504040204" pitchFamily="50" charset="-128"/>
                      </a:rPr>
                      <a:t>224</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②実施校数：</a:t>
                    </a: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校　参加人数：</a:t>
                    </a:r>
                    <a:r>
                      <a:rPr kumimoji="1" lang="en-US" altLang="ja-JP" sz="1200" dirty="0">
                        <a:latin typeface="Meiryo UI" panose="020B0604030504040204" pitchFamily="50" charset="-128"/>
                        <a:ea typeface="Meiryo UI" panose="020B0604030504040204" pitchFamily="50" charset="-128"/>
                      </a:rPr>
                      <a:t>247</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p>
                </p:txBody>
              </p:sp>
            </p:grpSp>
            <p:pic>
              <p:nvPicPr>
                <p:cNvPr id="58" name="グラフィックス 57" descr="ユーザー 単色塗りつぶし">
                  <a:extLst>
                    <a:ext uri="{FF2B5EF4-FFF2-40B4-BE49-F238E27FC236}">
                      <a16:creationId xmlns:a16="http://schemas.microsoft.com/office/drawing/2014/main" id="{453EC711-8CD5-42A2-A866-BF7FC7707A8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74880" y="4861273"/>
                  <a:ext cx="767058" cy="767058"/>
                </a:xfrm>
                <a:prstGeom prst="rect">
                  <a:avLst/>
                </a:prstGeom>
              </p:spPr>
            </p:pic>
            <p:sp>
              <p:nvSpPr>
                <p:cNvPr id="59" name="吹き出し: 角を丸めた四角形 58">
                  <a:extLst>
                    <a:ext uri="{FF2B5EF4-FFF2-40B4-BE49-F238E27FC236}">
                      <a16:creationId xmlns:a16="http://schemas.microsoft.com/office/drawing/2014/main" id="{F7B24006-5CCF-4F33-9F10-F5D048A6B9B4}"/>
                    </a:ext>
                  </a:extLst>
                </p:cNvPr>
                <p:cNvSpPr/>
                <p:nvPr/>
              </p:nvSpPr>
              <p:spPr>
                <a:xfrm>
                  <a:off x="1166580" y="4898346"/>
                  <a:ext cx="3291741" cy="580493"/>
                </a:xfrm>
                <a:prstGeom prst="wedgeRoundRectCallout">
                  <a:avLst>
                    <a:gd name="adj1" fmla="val -58600"/>
                    <a:gd name="adj2" fmla="val 8263"/>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latin typeface="Meiryo UI" panose="020B0604030504040204" pitchFamily="50" charset="-128"/>
                      <a:ea typeface="Meiryo UI" panose="020B0604030504040204" pitchFamily="50" charset="-128"/>
                    </a:rPr>
                    <a:t>・（バスケの）先生が優しく教えてくれてうれしかった　</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シュートが入らないこともあったけど楽しかった</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rPr>
                    <a:t>大切な人たちへ感謝の気持ちを伝える良い機会になった</a:t>
                  </a:r>
                </a:p>
              </p:txBody>
            </p:sp>
          </p:grpSp>
          <p:pic>
            <p:nvPicPr>
              <p:cNvPr id="27" name="図 26">
                <a:extLst>
                  <a:ext uri="{FF2B5EF4-FFF2-40B4-BE49-F238E27FC236}">
                    <a16:creationId xmlns:a16="http://schemas.microsoft.com/office/drawing/2014/main" id="{FE318EFD-3955-4845-A794-A20B32A4900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812518" y="1738722"/>
                <a:ext cx="1446796" cy="394026"/>
              </a:xfrm>
              <a:prstGeom prst="rect">
                <a:avLst/>
              </a:prstGeom>
            </p:spPr>
          </p:pic>
          <p:pic>
            <p:nvPicPr>
              <p:cNvPr id="32" name="図 31">
                <a:extLst>
                  <a:ext uri="{FF2B5EF4-FFF2-40B4-BE49-F238E27FC236}">
                    <a16:creationId xmlns:a16="http://schemas.microsoft.com/office/drawing/2014/main" id="{6742377C-9819-497E-B056-0B9C389F125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305545" y="1787658"/>
                <a:ext cx="1559927" cy="395029"/>
              </a:xfrm>
              <a:prstGeom prst="rect">
                <a:avLst/>
              </a:prstGeom>
            </p:spPr>
          </p:pic>
        </p:grpSp>
        <p:pic>
          <p:nvPicPr>
            <p:cNvPr id="56" name="図 55">
              <a:extLst>
                <a:ext uri="{FF2B5EF4-FFF2-40B4-BE49-F238E27FC236}">
                  <a16:creationId xmlns:a16="http://schemas.microsoft.com/office/drawing/2014/main" id="{6487E076-5576-4DF3-B2AD-945D101F4CE4}"/>
                </a:ext>
              </a:extLst>
            </p:cNvPr>
            <p:cNvPicPr>
              <a:picLocks noChangeAspect="1"/>
            </p:cNvPicPr>
            <p:nvPr/>
          </p:nvPicPr>
          <p:blipFill>
            <a:blip r:embed="rId11"/>
            <a:stretch>
              <a:fillRect/>
            </a:stretch>
          </p:blipFill>
          <p:spPr>
            <a:xfrm rot="5400000">
              <a:off x="4155147" y="5380843"/>
              <a:ext cx="574985" cy="845664"/>
            </a:xfrm>
            <a:prstGeom prst="rect">
              <a:avLst/>
            </a:prstGeom>
          </p:spPr>
        </p:pic>
        <p:pic>
          <p:nvPicPr>
            <p:cNvPr id="61" name="図 60">
              <a:extLst>
                <a:ext uri="{FF2B5EF4-FFF2-40B4-BE49-F238E27FC236}">
                  <a16:creationId xmlns:a16="http://schemas.microsoft.com/office/drawing/2014/main" id="{3A864812-E048-4254-BD93-FC3254BB7244}"/>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201631" y="5527150"/>
              <a:ext cx="767058" cy="571213"/>
            </a:xfrm>
            <a:prstGeom prst="rect">
              <a:avLst/>
            </a:prstGeom>
          </p:spPr>
        </p:pic>
      </p:grpSp>
      <p:sp>
        <p:nvSpPr>
          <p:cNvPr id="90" name="正方形/長方形 89">
            <a:extLst>
              <a:ext uri="{FF2B5EF4-FFF2-40B4-BE49-F238E27FC236}">
                <a16:creationId xmlns:a16="http://schemas.microsoft.com/office/drawing/2014/main" id="{E23AAF25-9674-4752-9267-62DEAEB30DA9}"/>
              </a:ext>
            </a:extLst>
          </p:cNvPr>
          <p:cNvSpPr/>
          <p:nvPr/>
        </p:nvSpPr>
        <p:spPr>
          <a:xfrm>
            <a:off x="394181" y="6170871"/>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＜子ども・教育、福祉の分野で連携した企業等一覧（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あいおいニッセイ同和損害保険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アサヒビール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アストラゼネカ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エイチ・ツー・オー リテイリング</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/SAP</a:t>
            </a:r>
            <a:r>
              <a:rPr kumimoji="1" lang="ja-JP" altLang="en-US" sz="800" dirty="0">
                <a:solidFill>
                  <a:schemeClr val="tx1"/>
                </a:solidFill>
                <a:latin typeface="Meiryo UI" panose="020B0604030504040204" pitchFamily="50" charset="-128"/>
                <a:ea typeface="Meiryo UI" panose="020B0604030504040204" pitchFamily="50" charset="-128"/>
              </a:rPr>
              <a:t>ジャパン</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大阪地区トヨタ各社</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カゴメ</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キリンビバレッジ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小林製薬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佐川急便</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積水ハウス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損保ジャパン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大和ハウス工業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東京海上日動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南海電気鉄道</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ネスレ日本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不二製油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三井住友海上</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ヤマト運輸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ユー・エス・ジェイ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ローソン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ロート製薬</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grpSp>
        <p:nvGrpSpPr>
          <p:cNvPr id="89" name="グループ化 88">
            <a:extLst>
              <a:ext uri="{FF2B5EF4-FFF2-40B4-BE49-F238E27FC236}">
                <a16:creationId xmlns:a16="http://schemas.microsoft.com/office/drawing/2014/main" id="{2A99089A-D44F-4B88-8ABF-F29354F9BF12}"/>
              </a:ext>
            </a:extLst>
          </p:cNvPr>
          <p:cNvGrpSpPr/>
          <p:nvPr/>
        </p:nvGrpSpPr>
        <p:grpSpPr>
          <a:xfrm>
            <a:off x="4967982" y="1167560"/>
            <a:ext cx="5004514" cy="4895371"/>
            <a:chOff x="4965871" y="1167224"/>
            <a:chExt cx="5004514" cy="4895371"/>
          </a:xfrm>
        </p:grpSpPr>
        <p:grpSp>
          <p:nvGrpSpPr>
            <p:cNvPr id="91" name="グループ化 90">
              <a:extLst>
                <a:ext uri="{FF2B5EF4-FFF2-40B4-BE49-F238E27FC236}">
                  <a16:creationId xmlns:a16="http://schemas.microsoft.com/office/drawing/2014/main" id="{7A52CF03-C93F-414C-A0C5-409414D75DAD}"/>
                </a:ext>
              </a:extLst>
            </p:cNvPr>
            <p:cNvGrpSpPr/>
            <p:nvPr/>
          </p:nvGrpSpPr>
          <p:grpSpPr>
            <a:xfrm>
              <a:off x="4965871" y="1167224"/>
              <a:ext cx="5004514" cy="4895371"/>
              <a:chOff x="4965871" y="1167224"/>
              <a:chExt cx="5004514" cy="4895371"/>
            </a:xfrm>
          </p:grpSpPr>
          <p:grpSp>
            <p:nvGrpSpPr>
              <p:cNvPr id="93" name="グループ化 92">
                <a:extLst>
                  <a:ext uri="{FF2B5EF4-FFF2-40B4-BE49-F238E27FC236}">
                    <a16:creationId xmlns:a16="http://schemas.microsoft.com/office/drawing/2014/main" id="{E8EC7DB4-8900-411E-8612-0A7FCA27D9A8}"/>
                  </a:ext>
                </a:extLst>
              </p:cNvPr>
              <p:cNvGrpSpPr/>
              <p:nvPr/>
            </p:nvGrpSpPr>
            <p:grpSpPr>
              <a:xfrm>
                <a:off x="4965871" y="1167224"/>
                <a:ext cx="5004514" cy="4895371"/>
                <a:chOff x="4965871" y="1167224"/>
                <a:chExt cx="5004514" cy="4895371"/>
              </a:xfrm>
            </p:grpSpPr>
            <p:grpSp>
              <p:nvGrpSpPr>
                <p:cNvPr id="95" name="グループ化 94">
                  <a:extLst>
                    <a:ext uri="{FF2B5EF4-FFF2-40B4-BE49-F238E27FC236}">
                      <a16:creationId xmlns:a16="http://schemas.microsoft.com/office/drawing/2014/main" id="{7F16F491-8785-410B-93D5-3D1DBDDB4867}"/>
                    </a:ext>
                  </a:extLst>
                </p:cNvPr>
                <p:cNvGrpSpPr/>
                <p:nvPr/>
              </p:nvGrpSpPr>
              <p:grpSpPr>
                <a:xfrm>
                  <a:off x="4965871" y="1167224"/>
                  <a:ext cx="5004514" cy="4895371"/>
                  <a:chOff x="4965871" y="1167224"/>
                  <a:chExt cx="5004514" cy="4895371"/>
                </a:xfrm>
              </p:grpSpPr>
              <p:sp>
                <p:nvSpPr>
                  <p:cNvPr id="109" name="テキスト ボックス 108">
                    <a:extLst>
                      <a:ext uri="{FF2B5EF4-FFF2-40B4-BE49-F238E27FC236}">
                        <a16:creationId xmlns:a16="http://schemas.microsoft.com/office/drawing/2014/main" id="{7D69313A-8AE0-48CF-9D3F-03CDAFACAA96}"/>
                      </a:ext>
                    </a:extLst>
                  </p:cNvPr>
                  <p:cNvSpPr txBox="1"/>
                  <p:nvPr/>
                </p:nvSpPr>
                <p:spPr>
                  <a:xfrm>
                    <a:off x="4965871" y="2511763"/>
                    <a:ext cx="5004514" cy="203132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児童虐待防止に対する行動機運の向上</a:t>
                    </a:r>
                    <a:endParaRPr kumimoji="1" lang="en-US" altLang="ja-JP" sz="1600" b="1" dirty="0">
                      <a:solidFill>
                        <a:srgbClr val="0D8295"/>
                      </a:solidFill>
                      <a:latin typeface="Meiryo UI" panose="020B0604030504040204" pitchFamily="50" charset="-128"/>
                      <a:ea typeface="Meiryo UI" panose="020B0604030504040204" pitchFamily="50" charset="-128"/>
                    </a:endParaRP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・府民の児童虐待防止に対する意識の向上を図るため、企業のデジタル</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サイネージ、自動販売機、従業員の名札等の活用により、オレンジリボンや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児童相談所虐待対応ダイヤル「</a:t>
                    </a:r>
                    <a:r>
                      <a:rPr kumimoji="1" lang="en-US" altLang="ja-JP" sz="1200" dirty="0">
                        <a:latin typeface="Meiryo UI" panose="020B0604030504040204" pitchFamily="50" charset="-128"/>
                        <a:ea typeface="Meiryo UI" panose="020B0604030504040204" pitchFamily="50" charset="-128"/>
                      </a:rPr>
                      <a:t>189(</a:t>
                    </a:r>
                    <a:r>
                      <a:rPr kumimoji="1" lang="ja-JP" altLang="en-US" sz="1200" dirty="0">
                        <a:latin typeface="Meiryo UI" panose="020B0604030504040204" pitchFamily="50" charset="-128"/>
                        <a:ea typeface="Meiryo UI" panose="020B0604030504040204" pitchFamily="50" charset="-128"/>
                      </a:rPr>
                      <a:t>いちはやく</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」を啓発</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・アカカベによる府子ども家庭センター（</a:t>
                    </a:r>
                    <a:r>
                      <a:rPr kumimoji="1" lang="en-US" altLang="ja-JP" sz="1200" dirty="0">
                        <a:latin typeface="Meiryo UI" panose="020B0604030504040204" pitchFamily="50" charset="-128"/>
                        <a:ea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rPr>
                      <a:t>か所）への車両の寄贈</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・デジタルサイネージ：府内</a:t>
                    </a:r>
                    <a:r>
                      <a:rPr kumimoji="1" lang="en-US" altLang="ja-JP" sz="1200" dirty="0">
                        <a:latin typeface="Meiryo UI" panose="020B0604030504040204" pitchFamily="50" charset="-128"/>
                        <a:ea typeface="Meiryo UI" panose="020B0604030504040204" pitchFamily="50" charset="-128"/>
                      </a:rPr>
                      <a:t>79</a:t>
                    </a:r>
                    <a:r>
                      <a:rPr kumimoji="1" lang="ja-JP" altLang="en-US" sz="1200" dirty="0">
                        <a:latin typeface="Meiryo UI" panose="020B0604030504040204" pitchFamily="50" charset="-128"/>
                        <a:ea typeface="Meiryo UI" panose="020B0604030504040204" pitchFamily="50" charset="-128"/>
                      </a:rPr>
                      <a:t>か所（</a:t>
                    </a: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事業者）・車両寄贈（</a:t>
                    </a:r>
                    <a:r>
                      <a:rPr kumimoji="1" lang="en-US" altLang="ja-JP" sz="1200" dirty="0">
                        <a:latin typeface="Meiryo UI" panose="020B0604030504040204" pitchFamily="50" charset="-128"/>
                        <a:ea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rPr>
                      <a:t>台：アカカベ）</a:t>
                    </a:r>
                    <a:endParaRPr kumimoji="1" lang="en-US" altLang="ja-JP" sz="1200" dirty="0">
                      <a:latin typeface="Meiryo UI" panose="020B0604030504040204" pitchFamily="50" charset="-128"/>
                      <a:ea typeface="Meiryo UI" panose="020B0604030504040204" pitchFamily="50" charset="-128"/>
                    </a:endParaRPr>
                  </a:p>
                </p:txBody>
              </p:sp>
              <p:sp>
                <p:nvSpPr>
                  <p:cNvPr id="110" name="正方形/長方形 109">
                    <a:extLst>
                      <a:ext uri="{FF2B5EF4-FFF2-40B4-BE49-F238E27FC236}">
                        <a16:creationId xmlns:a16="http://schemas.microsoft.com/office/drawing/2014/main" id="{0D4B7308-FF57-4032-A7C1-96DB72E64323}"/>
                      </a:ext>
                    </a:extLst>
                  </p:cNvPr>
                  <p:cNvSpPr/>
                  <p:nvPr/>
                </p:nvSpPr>
                <p:spPr>
                  <a:xfrm>
                    <a:off x="5151221" y="1167224"/>
                    <a:ext cx="4437223" cy="563919"/>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企業等と連携した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児童虐待防止に向けた啓発等の実施</a:t>
                    </a:r>
                  </a:p>
                </p:txBody>
              </p:sp>
              <p:pic>
                <p:nvPicPr>
                  <p:cNvPr id="112" name="図 111">
                    <a:extLst>
                      <a:ext uri="{FF2B5EF4-FFF2-40B4-BE49-F238E27FC236}">
                        <a16:creationId xmlns:a16="http://schemas.microsoft.com/office/drawing/2014/main" id="{FED4B8D2-14F5-43B4-8A59-D25F7C9AD64E}"/>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370190" y="4657200"/>
                    <a:ext cx="1430818" cy="1405395"/>
                  </a:xfrm>
                  <a:prstGeom prst="rect">
                    <a:avLst/>
                  </a:prstGeom>
                </p:spPr>
              </p:pic>
            </p:grpSp>
            <p:grpSp>
              <p:nvGrpSpPr>
                <p:cNvPr id="96" name="グループ化 95">
                  <a:extLst>
                    <a:ext uri="{FF2B5EF4-FFF2-40B4-BE49-F238E27FC236}">
                      <a16:creationId xmlns:a16="http://schemas.microsoft.com/office/drawing/2014/main" id="{9CC5D26C-5DDE-45B3-91F9-0B4B270AB22E}"/>
                    </a:ext>
                  </a:extLst>
                </p:cNvPr>
                <p:cNvGrpSpPr/>
                <p:nvPr/>
              </p:nvGrpSpPr>
              <p:grpSpPr>
                <a:xfrm>
                  <a:off x="5166254" y="1783323"/>
                  <a:ext cx="4590312" cy="652442"/>
                  <a:chOff x="5166254" y="1783323"/>
                  <a:chExt cx="4590312" cy="652442"/>
                </a:xfrm>
              </p:grpSpPr>
              <p:pic>
                <p:nvPicPr>
                  <p:cNvPr id="98" name="図 97">
                    <a:extLst>
                      <a:ext uri="{FF2B5EF4-FFF2-40B4-BE49-F238E27FC236}">
                        <a16:creationId xmlns:a16="http://schemas.microsoft.com/office/drawing/2014/main" id="{C1CCBDD4-F78D-4B8F-A1AB-AF81B88680D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071164" y="1852897"/>
                    <a:ext cx="850165" cy="247274"/>
                  </a:xfrm>
                  <a:prstGeom prst="rect">
                    <a:avLst/>
                  </a:prstGeom>
                </p:spPr>
              </p:pic>
              <p:pic>
                <p:nvPicPr>
                  <p:cNvPr id="99" name="図 98">
                    <a:extLst>
                      <a:ext uri="{FF2B5EF4-FFF2-40B4-BE49-F238E27FC236}">
                        <a16:creationId xmlns:a16="http://schemas.microsoft.com/office/drawing/2014/main" id="{E32D6BA0-DCE6-45EE-B511-382C2392C8CD}"/>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932936" y="1863774"/>
                    <a:ext cx="757083" cy="217834"/>
                  </a:xfrm>
                  <a:prstGeom prst="rect">
                    <a:avLst/>
                  </a:prstGeom>
                </p:spPr>
              </p:pic>
              <p:pic>
                <p:nvPicPr>
                  <p:cNvPr id="100" name="図 99">
                    <a:extLst>
                      <a:ext uri="{FF2B5EF4-FFF2-40B4-BE49-F238E27FC236}">
                        <a16:creationId xmlns:a16="http://schemas.microsoft.com/office/drawing/2014/main" id="{9402D6D9-7DA0-49E8-81A8-2D4611E9855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724722" y="1812971"/>
                    <a:ext cx="472676" cy="319441"/>
                  </a:xfrm>
                  <a:prstGeom prst="rect">
                    <a:avLst/>
                  </a:prstGeom>
                </p:spPr>
              </p:pic>
              <p:pic>
                <p:nvPicPr>
                  <p:cNvPr id="101" name="図 100">
                    <a:extLst>
                      <a:ext uri="{FF2B5EF4-FFF2-40B4-BE49-F238E27FC236}">
                        <a16:creationId xmlns:a16="http://schemas.microsoft.com/office/drawing/2014/main" id="{0EE492C6-DD26-486F-9B78-CD0ABC6E1965}"/>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742922" y="1783323"/>
                    <a:ext cx="394382" cy="359871"/>
                  </a:xfrm>
                  <a:prstGeom prst="rect">
                    <a:avLst/>
                  </a:prstGeom>
                </p:spPr>
              </p:pic>
              <p:pic>
                <p:nvPicPr>
                  <p:cNvPr id="102" name="図 101">
                    <a:extLst>
                      <a:ext uri="{FF2B5EF4-FFF2-40B4-BE49-F238E27FC236}">
                        <a16:creationId xmlns:a16="http://schemas.microsoft.com/office/drawing/2014/main" id="{2068102B-4EA0-4EC5-A39B-C403280811C8}"/>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9195277" y="1881333"/>
                    <a:ext cx="561289" cy="205525"/>
                  </a:xfrm>
                  <a:prstGeom prst="rect">
                    <a:avLst/>
                  </a:prstGeom>
                </p:spPr>
              </p:pic>
              <p:pic>
                <p:nvPicPr>
                  <p:cNvPr id="103" name="図 102">
                    <a:extLst>
                      <a:ext uri="{FF2B5EF4-FFF2-40B4-BE49-F238E27FC236}">
                        <a16:creationId xmlns:a16="http://schemas.microsoft.com/office/drawing/2014/main" id="{895AD10D-12D9-4AC4-9857-0A7FD9BC3B7A}"/>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166254" y="2164348"/>
                    <a:ext cx="637405" cy="255242"/>
                  </a:xfrm>
                  <a:prstGeom prst="rect">
                    <a:avLst/>
                  </a:prstGeom>
                </p:spPr>
              </p:pic>
              <p:pic>
                <p:nvPicPr>
                  <p:cNvPr id="104" name="図 103">
                    <a:extLst>
                      <a:ext uri="{FF2B5EF4-FFF2-40B4-BE49-F238E27FC236}">
                        <a16:creationId xmlns:a16="http://schemas.microsoft.com/office/drawing/2014/main" id="{CBDE530C-CC03-47DB-80C6-DEC8D1B024F6}"/>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5825212" y="2182351"/>
                    <a:ext cx="687373" cy="215300"/>
                  </a:xfrm>
                  <a:prstGeom prst="rect">
                    <a:avLst/>
                  </a:prstGeom>
                </p:spPr>
              </p:pic>
              <p:pic>
                <p:nvPicPr>
                  <p:cNvPr id="105" name="図 104">
                    <a:extLst>
                      <a:ext uri="{FF2B5EF4-FFF2-40B4-BE49-F238E27FC236}">
                        <a16:creationId xmlns:a16="http://schemas.microsoft.com/office/drawing/2014/main" id="{7F97CCC6-ACF1-4E7B-A812-4A49068724FD}"/>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6527209" y="2192489"/>
                    <a:ext cx="733297" cy="213282"/>
                  </a:xfrm>
                  <a:prstGeom prst="rect">
                    <a:avLst/>
                  </a:prstGeom>
                </p:spPr>
              </p:pic>
              <p:pic>
                <p:nvPicPr>
                  <p:cNvPr id="106" name="図 105">
                    <a:extLst>
                      <a:ext uri="{FF2B5EF4-FFF2-40B4-BE49-F238E27FC236}">
                        <a16:creationId xmlns:a16="http://schemas.microsoft.com/office/drawing/2014/main" id="{2B9995A4-F15D-4D00-AF1D-66A4856C7096}"/>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l="5508" t="5857" r="7007" b="7766"/>
                  <a:stretch/>
                </p:blipFill>
                <p:spPr>
                  <a:xfrm>
                    <a:off x="7248788" y="2191576"/>
                    <a:ext cx="894764" cy="228013"/>
                  </a:xfrm>
                  <a:prstGeom prst="rect">
                    <a:avLst/>
                  </a:prstGeom>
                </p:spPr>
              </p:pic>
              <p:pic>
                <p:nvPicPr>
                  <p:cNvPr id="107" name="図 106">
                    <a:extLst>
                      <a:ext uri="{FF2B5EF4-FFF2-40B4-BE49-F238E27FC236}">
                        <a16:creationId xmlns:a16="http://schemas.microsoft.com/office/drawing/2014/main" id="{CFA27960-65C4-447E-B22E-E4E7D39EE614}"/>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8986644" y="2224730"/>
                    <a:ext cx="725571" cy="211035"/>
                  </a:xfrm>
                  <a:prstGeom prst="rect">
                    <a:avLst/>
                  </a:prstGeom>
                </p:spPr>
              </p:pic>
              <p:pic>
                <p:nvPicPr>
                  <p:cNvPr id="108" name="図 107">
                    <a:extLst>
                      <a:ext uri="{FF2B5EF4-FFF2-40B4-BE49-F238E27FC236}">
                        <a16:creationId xmlns:a16="http://schemas.microsoft.com/office/drawing/2014/main" id="{A010F453-AD3E-4E20-AD2E-2D1529580D82}"/>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8163587" y="2239070"/>
                    <a:ext cx="784567" cy="174689"/>
                  </a:xfrm>
                  <a:prstGeom prst="rect">
                    <a:avLst/>
                  </a:prstGeom>
                </p:spPr>
              </p:pic>
              <p:pic>
                <p:nvPicPr>
                  <p:cNvPr id="113" name="図 112">
                    <a:extLst>
                      <a:ext uri="{FF2B5EF4-FFF2-40B4-BE49-F238E27FC236}">
                        <a16:creationId xmlns:a16="http://schemas.microsoft.com/office/drawing/2014/main" id="{9FCAC584-7EB4-45FA-97D3-171662A174A7}"/>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5830634" y="1835454"/>
                    <a:ext cx="873749" cy="255610"/>
                  </a:xfrm>
                  <a:prstGeom prst="rect">
                    <a:avLst/>
                  </a:prstGeom>
                </p:spPr>
              </p:pic>
            </p:grpSp>
          </p:grpSp>
          <p:pic>
            <p:nvPicPr>
              <p:cNvPr id="94" name="図 93">
                <a:extLst>
                  <a:ext uri="{FF2B5EF4-FFF2-40B4-BE49-F238E27FC236}">
                    <a16:creationId xmlns:a16="http://schemas.microsoft.com/office/drawing/2014/main" id="{D961D933-F0B7-4A17-A748-A9ED7A3DD1AE}"/>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5162651" y="1856124"/>
                <a:ext cx="641008" cy="214270"/>
              </a:xfrm>
              <a:prstGeom prst="rect">
                <a:avLst/>
              </a:prstGeom>
            </p:spPr>
          </p:pic>
        </p:grpSp>
        <p:pic>
          <p:nvPicPr>
            <p:cNvPr id="92" name="図 91">
              <a:extLst>
                <a:ext uri="{FF2B5EF4-FFF2-40B4-BE49-F238E27FC236}">
                  <a16:creationId xmlns:a16="http://schemas.microsoft.com/office/drawing/2014/main" id="{2A805305-40D7-444E-B13B-91927652D558}"/>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b="38126"/>
            <a:stretch/>
          </p:blipFill>
          <p:spPr>
            <a:xfrm>
              <a:off x="5038418" y="5007603"/>
              <a:ext cx="2170557" cy="977831"/>
            </a:xfrm>
            <a:prstGeom prst="rect">
              <a:avLst/>
            </a:prstGeom>
          </p:spPr>
        </p:pic>
      </p:grpSp>
      <p:pic>
        <p:nvPicPr>
          <p:cNvPr id="111" name="図 110">
            <a:extLst>
              <a:ext uri="{FF2B5EF4-FFF2-40B4-BE49-F238E27FC236}">
                <a16:creationId xmlns:a16="http://schemas.microsoft.com/office/drawing/2014/main" id="{A72171D1-2D9A-4FD4-88AC-5A8E1F4071AA}"/>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7250898" y="4676374"/>
            <a:ext cx="1069165" cy="1421989"/>
          </a:xfrm>
          <a:prstGeom prst="rect">
            <a:avLst/>
          </a:prstGeom>
        </p:spPr>
      </p:pic>
    </p:spTree>
    <p:extLst>
      <p:ext uri="{BB962C8B-B14F-4D97-AF65-F5344CB8AC3E}">
        <p14:creationId xmlns:p14="http://schemas.microsoft.com/office/powerpoint/2010/main" val="373485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健康①</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15</a:t>
            </a:fld>
            <a:endParaRPr lang="ja-JP" altLang="en-US" dirty="0"/>
          </a:p>
        </p:txBody>
      </p:sp>
      <p:pic>
        <p:nvPicPr>
          <p:cNvPr id="27" name="図 26">
            <a:extLst>
              <a:ext uri="{FF2B5EF4-FFF2-40B4-BE49-F238E27FC236}">
                <a16:creationId xmlns:a16="http://schemas.microsoft.com/office/drawing/2014/main" id="{C85E50C4-11F6-4E6B-9553-D9D9323324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5217" y="259486"/>
            <a:ext cx="612000" cy="612000"/>
          </a:xfrm>
          <a:prstGeom prst="rect">
            <a:avLst/>
          </a:prstGeom>
        </p:spPr>
      </p:pic>
      <p:grpSp>
        <p:nvGrpSpPr>
          <p:cNvPr id="22" name="グループ化 21">
            <a:extLst>
              <a:ext uri="{FF2B5EF4-FFF2-40B4-BE49-F238E27FC236}">
                <a16:creationId xmlns:a16="http://schemas.microsoft.com/office/drawing/2014/main" id="{C3383EEF-A5AC-43D9-8632-1EB609BE0D74}"/>
              </a:ext>
            </a:extLst>
          </p:cNvPr>
          <p:cNvGrpSpPr/>
          <p:nvPr/>
        </p:nvGrpSpPr>
        <p:grpSpPr>
          <a:xfrm>
            <a:off x="193451" y="1168400"/>
            <a:ext cx="4716254" cy="5496607"/>
            <a:chOff x="193451" y="1168400"/>
            <a:chExt cx="4716254" cy="5496607"/>
          </a:xfrm>
        </p:grpSpPr>
        <p:grpSp>
          <p:nvGrpSpPr>
            <p:cNvPr id="10" name="グループ化 9">
              <a:extLst>
                <a:ext uri="{FF2B5EF4-FFF2-40B4-BE49-F238E27FC236}">
                  <a16:creationId xmlns:a16="http://schemas.microsoft.com/office/drawing/2014/main" id="{F6F3164A-2CB5-47B6-BC07-07DE69067435}"/>
                </a:ext>
              </a:extLst>
            </p:cNvPr>
            <p:cNvGrpSpPr/>
            <p:nvPr/>
          </p:nvGrpSpPr>
          <p:grpSpPr>
            <a:xfrm>
              <a:off x="193451" y="1168400"/>
              <a:ext cx="4716254" cy="5496607"/>
              <a:chOff x="193451" y="1168400"/>
              <a:chExt cx="4716254" cy="5496607"/>
            </a:xfrm>
          </p:grpSpPr>
          <p:grpSp>
            <p:nvGrpSpPr>
              <p:cNvPr id="4" name="グループ化 3">
                <a:extLst>
                  <a:ext uri="{FF2B5EF4-FFF2-40B4-BE49-F238E27FC236}">
                    <a16:creationId xmlns:a16="http://schemas.microsoft.com/office/drawing/2014/main" id="{D8CFB6E6-A7D7-ED28-B023-649EAA8D6B03}"/>
                  </a:ext>
                </a:extLst>
              </p:cNvPr>
              <p:cNvGrpSpPr/>
              <p:nvPr/>
            </p:nvGrpSpPr>
            <p:grpSpPr>
              <a:xfrm>
                <a:off x="193451" y="1168400"/>
                <a:ext cx="4716254" cy="5496607"/>
                <a:chOff x="193451" y="1168400"/>
                <a:chExt cx="4716254" cy="5496607"/>
              </a:xfrm>
            </p:grpSpPr>
            <p:pic>
              <p:nvPicPr>
                <p:cNvPr id="8" name="図 7">
                  <a:extLst>
                    <a:ext uri="{FF2B5EF4-FFF2-40B4-BE49-F238E27FC236}">
                      <a16:creationId xmlns:a16="http://schemas.microsoft.com/office/drawing/2014/main" id="{67C7C871-42AA-44A2-960F-7F13BCF3B4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70555" y="5319265"/>
                  <a:ext cx="2439150" cy="1345742"/>
                </a:xfrm>
                <a:prstGeom prst="rect">
                  <a:avLst/>
                </a:prstGeom>
              </p:spPr>
            </p:pic>
            <p:sp>
              <p:nvSpPr>
                <p:cNvPr id="19" name="テキスト ボックス 18">
                  <a:extLst>
                    <a:ext uri="{FF2B5EF4-FFF2-40B4-BE49-F238E27FC236}">
                      <a16:creationId xmlns:a16="http://schemas.microsoft.com/office/drawing/2014/main" id="{99840105-2E5C-4DF1-A2D6-4D86AFF84BDF}"/>
                    </a:ext>
                  </a:extLst>
                </p:cNvPr>
                <p:cNvSpPr txBox="1"/>
                <p:nvPr/>
              </p:nvSpPr>
              <p:spPr>
                <a:xfrm>
                  <a:off x="193451" y="2319942"/>
                  <a:ext cx="4680023" cy="255454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府民の健康づくり活動「健活１０」 </a:t>
                  </a:r>
                  <a:r>
                    <a:rPr kumimoji="1" lang="en-US" altLang="ja-JP" sz="1200" b="1" dirty="0">
                      <a:solidFill>
                        <a:srgbClr val="0D8295"/>
                      </a:solidFill>
                      <a:latin typeface="Meiryo UI" panose="020B0604030504040204" pitchFamily="50" charset="-128"/>
                      <a:ea typeface="Meiryo UI" panose="020B0604030504040204" pitchFamily="50" charset="-128"/>
                    </a:rPr>
                    <a:t>〈</a:t>
                  </a:r>
                  <a:r>
                    <a:rPr kumimoji="1" lang="ja-JP" altLang="en-US" sz="1200" b="1" dirty="0">
                      <a:solidFill>
                        <a:srgbClr val="0D8295"/>
                      </a:solidFill>
                      <a:latin typeface="Meiryo UI" panose="020B0604030504040204" pitchFamily="50" charset="-128"/>
                      <a:ea typeface="Meiryo UI" panose="020B0604030504040204" pitchFamily="50" charset="-128"/>
                    </a:rPr>
                    <a:t>ケンカツ テン</a:t>
                  </a:r>
                  <a:r>
                    <a:rPr kumimoji="1" lang="en-US" altLang="ja-JP" sz="1200" b="1" dirty="0">
                      <a:solidFill>
                        <a:srgbClr val="0D8295"/>
                      </a:solidFill>
                      <a:latin typeface="Meiryo UI" panose="020B0604030504040204" pitchFamily="50" charset="-128"/>
                      <a:ea typeface="Meiryo UI" panose="020B0604030504040204" pitchFamily="50" charset="-128"/>
                    </a:rPr>
                    <a:t>〉</a:t>
                  </a:r>
                  <a:r>
                    <a:rPr kumimoji="1" lang="ja-JP" altLang="en-US" sz="1600" b="1" dirty="0">
                      <a:solidFill>
                        <a:srgbClr val="0D8295"/>
                      </a:solidFill>
                      <a:latin typeface="Meiryo UI" panose="020B0604030504040204" pitchFamily="50" charset="-128"/>
                      <a:ea typeface="Meiryo UI" panose="020B0604030504040204" pitchFamily="50" charset="-128"/>
                    </a:rPr>
                    <a:t>の推進</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・府が推奨する「健活１０」と江崎グリコが推奨する「適正糖質」を推進する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ため、江崎グリコとの協働で、</a:t>
                  </a: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14</a:t>
                  </a:r>
                  <a:r>
                    <a:rPr kumimoji="1" lang="ja-JP" altLang="en-US" sz="1200" dirty="0">
                      <a:latin typeface="Meiryo UI" panose="020B0604030504040204" pitchFamily="50" charset="-128"/>
                      <a:ea typeface="Meiryo UI" panose="020B0604030504040204" pitchFamily="50" charset="-128"/>
                    </a:rPr>
                    <a:t>日「世界糖尿病デー」にあわせて、</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大阪の観光スポットである「道頓堀グリコサイン」において特別動画を放映</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・府庁本館地下食堂において適正糖質</a:t>
                  </a:r>
                  <a:r>
                    <a:rPr kumimoji="1" lang="en-US" altLang="ja-JP" sz="1200" dirty="0">
                      <a:latin typeface="Meiryo UI" panose="020B0604030504040204" pitchFamily="50" charset="-128"/>
                      <a:ea typeface="Meiryo UI" panose="020B0604030504040204" pitchFamily="50" charset="-128"/>
                    </a:rPr>
                    <a:t>×V.O.S.</a:t>
                  </a:r>
                  <a:r>
                    <a:rPr kumimoji="1" lang="ja-JP" altLang="en-US" sz="1200" dirty="0">
                      <a:latin typeface="Meiryo UI" panose="020B0604030504040204" pitchFamily="50" charset="-128"/>
                      <a:ea typeface="Meiryo UI" panose="020B0604030504040204" pitchFamily="50" charset="-128"/>
                    </a:rPr>
                    <a:t>コラボ定⾷を提供</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・道頓堀グリコサイン：</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令和</a:t>
                  </a: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13</a:t>
                  </a:r>
                  <a:r>
                    <a:rPr kumimoji="1" lang="ja-JP" altLang="en-US" sz="1200" dirty="0">
                      <a:latin typeface="Meiryo UI" panose="020B0604030504040204" pitchFamily="50" charset="-128"/>
                      <a:ea typeface="Meiryo UI" panose="020B0604030504040204" pitchFamily="50" charset="-128"/>
                    </a:rPr>
                    <a:t>日～</a:t>
                  </a:r>
                  <a:r>
                    <a:rPr kumimoji="1" lang="en-US" altLang="ja-JP" sz="1200" dirty="0">
                      <a:latin typeface="Meiryo UI" panose="020B0604030504040204" pitchFamily="50" charset="-128"/>
                      <a:ea typeface="Meiryo UI" panose="020B0604030504040204" pitchFamily="50" charset="-128"/>
                    </a:rPr>
                    <a:t>19</a:t>
                  </a:r>
                  <a:r>
                    <a:rPr kumimoji="1" lang="ja-JP" altLang="en-US" sz="1200" dirty="0">
                      <a:latin typeface="Meiryo UI" panose="020B0604030504040204" pitchFamily="50" charset="-128"/>
                      <a:ea typeface="Meiryo UI" panose="020B0604030504040204" pitchFamily="50" charset="-128"/>
                    </a:rPr>
                    <a:t>日まで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⽇没後</a:t>
                  </a:r>
                  <a:r>
                    <a:rPr kumimoji="1" lang="en-US" altLang="ja-JP" sz="1200" dirty="0">
                      <a:latin typeface="Meiryo UI" panose="020B0604030504040204" pitchFamily="50" charset="-128"/>
                      <a:ea typeface="Meiryo UI" panose="020B0604030504040204" pitchFamily="50" charset="-128"/>
                    </a:rPr>
                    <a:t>30</a:t>
                  </a:r>
                  <a:r>
                    <a:rPr kumimoji="1" lang="ja-JP" altLang="en-US" sz="1200" dirty="0">
                      <a:latin typeface="Meiryo UI" panose="020B0604030504040204" pitchFamily="50" charset="-128"/>
                      <a:ea typeface="Meiryo UI" panose="020B0604030504040204" pitchFamily="50" charset="-128"/>
                    </a:rPr>
                    <a:t>分後から</a:t>
                  </a:r>
                  <a:r>
                    <a:rPr kumimoji="1" lang="en-US" altLang="ja-JP" sz="1200" dirty="0">
                      <a:latin typeface="Meiryo UI" panose="020B0604030504040204" pitchFamily="50" charset="-128"/>
                      <a:ea typeface="Meiryo UI" panose="020B0604030504040204" pitchFamily="50" charset="-128"/>
                    </a:rPr>
                    <a:t>〜21</a:t>
                  </a:r>
                  <a:r>
                    <a:rPr kumimoji="1" lang="ja-JP" altLang="en-US" sz="1200" dirty="0">
                      <a:latin typeface="Meiryo UI" panose="020B0604030504040204" pitchFamily="50" charset="-128"/>
                      <a:ea typeface="Meiryo UI" panose="020B0604030504040204" pitchFamily="50" charset="-128"/>
                    </a:rPr>
                    <a:t>時</a:t>
                  </a:r>
                  <a:r>
                    <a:rPr kumimoji="1" lang="en-US" altLang="ja-JP" sz="1200" dirty="0">
                      <a:latin typeface="Meiryo UI" panose="020B0604030504040204" pitchFamily="50" charset="-128"/>
                      <a:ea typeface="Meiryo UI" panose="020B0604030504040204" pitchFamily="50" charset="-128"/>
                    </a:rPr>
                    <a:t>00</a:t>
                  </a:r>
                  <a:r>
                    <a:rPr kumimoji="1" lang="ja-JP" altLang="en-US" sz="1200" dirty="0">
                      <a:latin typeface="Meiryo UI" panose="020B0604030504040204" pitchFamily="50" charset="-128"/>
                      <a:ea typeface="Meiryo UI" panose="020B0604030504040204" pitchFamily="50" charset="-128"/>
                    </a:rPr>
                    <a:t>分</a:t>
                  </a:r>
                  <a:r>
                    <a:rPr kumimoji="1" lang="en-US" altLang="ja-JP" sz="1200"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V.O.S.</a:t>
                  </a:r>
                  <a:r>
                    <a:rPr kumimoji="1" lang="ja-JP" altLang="en-US" sz="1200" dirty="0">
                      <a:latin typeface="Meiryo UI" panose="020B0604030504040204" pitchFamily="50" charset="-128"/>
                      <a:ea typeface="Meiryo UI" panose="020B0604030504040204" pitchFamily="50" charset="-128"/>
                    </a:rPr>
                    <a:t>メニュー定食提供数：</a:t>
                  </a:r>
                  <a:r>
                    <a:rPr kumimoji="1" lang="en-US" altLang="ja-JP" sz="1200" dirty="0">
                      <a:latin typeface="Meiryo UI" panose="020B0604030504040204" pitchFamily="50" charset="-128"/>
                      <a:ea typeface="Meiryo UI" panose="020B0604030504040204" pitchFamily="50" charset="-128"/>
                    </a:rPr>
                    <a:t>322</a:t>
                  </a:r>
                  <a:r>
                    <a:rPr kumimoji="1" lang="ja-JP" altLang="en-US" sz="1200" dirty="0">
                      <a:latin typeface="Meiryo UI" panose="020B0604030504040204" pitchFamily="50" charset="-128"/>
                      <a:ea typeface="Meiryo UI" panose="020B0604030504040204" pitchFamily="50" charset="-128"/>
                    </a:rPr>
                    <a:t>食（令和</a:t>
                  </a: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日～</a:t>
                  </a:r>
                  <a:r>
                    <a:rPr kumimoji="1" lang="en-US" altLang="ja-JP" sz="1200" dirty="0">
                      <a:latin typeface="Meiryo UI" panose="020B0604030504040204" pitchFamily="50" charset="-128"/>
                      <a:ea typeface="Meiryo UI" panose="020B0604030504040204" pitchFamily="50" charset="-128"/>
                    </a:rPr>
                    <a:t>24</a:t>
                  </a:r>
                  <a:r>
                    <a:rPr kumimoji="1" lang="ja-JP" altLang="en-US" sz="1200" dirty="0">
                      <a:latin typeface="Meiryo UI" panose="020B0604030504040204" pitchFamily="50" charset="-128"/>
                      <a:ea typeface="Meiryo UI" panose="020B0604030504040204" pitchFamily="50" charset="-128"/>
                    </a:rPr>
                    <a:t>日）</a:t>
                  </a:r>
                  <a:endParaRPr kumimoji="1" lang="en-US" altLang="ja-JP" sz="1600" dirty="0">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0FDA90F0-639E-483A-91E0-78E37CC27BD5}"/>
                    </a:ext>
                  </a:extLst>
                </p:cNvPr>
                <p:cNvSpPr/>
                <p:nvPr/>
              </p:nvSpPr>
              <p:spPr>
                <a:xfrm>
                  <a:off x="333270" y="1168400"/>
                  <a:ext cx="4443263" cy="56274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江崎グリコと連携した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「健活１０」</a:t>
                  </a:r>
                  <a:r>
                    <a:rPr kumimoji="1" lang="en-US" altLang="ja-JP" sz="1400" b="1"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ケンカツ テン</a:t>
                  </a:r>
                  <a:r>
                    <a:rPr kumimoji="1" lang="en-US" altLang="ja-JP" sz="14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a:t>
                  </a:r>
                  <a:r>
                    <a:rPr kumimoji="1" lang="en-US" altLang="ja-JP" sz="1600" b="1" dirty="0">
                      <a:solidFill>
                        <a:schemeClr val="tx1"/>
                      </a:solidFill>
                      <a:latin typeface="Meiryo UI" panose="020B0604030504040204" pitchFamily="50" charset="-128"/>
                      <a:ea typeface="Meiryo UI" panose="020B0604030504040204" pitchFamily="50" charset="-128"/>
                    </a:rPr>
                    <a:t>V.O.S.</a:t>
                  </a:r>
                  <a:r>
                    <a:rPr kumimoji="1" lang="ja-JP" altLang="en-US" sz="1600" b="1" dirty="0">
                      <a:solidFill>
                        <a:schemeClr val="tx1"/>
                      </a:solidFill>
                      <a:latin typeface="Meiryo UI" panose="020B0604030504040204" pitchFamily="50" charset="-128"/>
                      <a:ea typeface="Meiryo UI" panose="020B0604030504040204" pitchFamily="50" charset="-128"/>
                    </a:rPr>
                    <a:t>の啓発</a:t>
                  </a:r>
                </a:p>
              </p:txBody>
            </p:sp>
          </p:grpSp>
          <p:pic>
            <p:nvPicPr>
              <p:cNvPr id="7" name="図 6">
                <a:extLst>
                  <a:ext uri="{FF2B5EF4-FFF2-40B4-BE49-F238E27FC236}">
                    <a16:creationId xmlns:a16="http://schemas.microsoft.com/office/drawing/2014/main" id="{7C82AD96-D4BD-4D48-965E-B7A5F420A8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3312" y="1731144"/>
                <a:ext cx="872742" cy="589811"/>
              </a:xfrm>
              <a:prstGeom prst="rect">
                <a:avLst/>
              </a:prstGeom>
            </p:spPr>
          </p:pic>
        </p:grpSp>
        <p:pic>
          <p:nvPicPr>
            <p:cNvPr id="13" name="図 12">
              <a:extLst>
                <a:ext uri="{FF2B5EF4-FFF2-40B4-BE49-F238E27FC236}">
                  <a16:creationId xmlns:a16="http://schemas.microsoft.com/office/drawing/2014/main" id="{51569608-EC3E-47D0-9036-7377A1BE550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0503" y="5108487"/>
              <a:ext cx="2193334" cy="1556519"/>
            </a:xfrm>
            <a:prstGeom prst="rect">
              <a:avLst/>
            </a:prstGeom>
          </p:spPr>
        </p:pic>
      </p:grpSp>
      <p:grpSp>
        <p:nvGrpSpPr>
          <p:cNvPr id="45" name="グループ化 44">
            <a:extLst>
              <a:ext uri="{FF2B5EF4-FFF2-40B4-BE49-F238E27FC236}">
                <a16:creationId xmlns:a16="http://schemas.microsoft.com/office/drawing/2014/main" id="{A84A357D-7D1E-4156-BED2-F4843E464666}"/>
              </a:ext>
            </a:extLst>
          </p:cNvPr>
          <p:cNvGrpSpPr/>
          <p:nvPr/>
        </p:nvGrpSpPr>
        <p:grpSpPr>
          <a:xfrm>
            <a:off x="4961553" y="1168398"/>
            <a:ext cx="4754780" cy="5481721"/>
            <a:chOff x="135553" y="1168398"/>
            <a:chExt cx="4754780" cy="5481721"/>
          </a:xfrm>
        </p:grpSpPr>
        <p:sp>
          <p:nvSpPr>
            <p:cNvPr id="46" name="正方形/長方形 45">
              <a:extLst>
                <a:ext uri="{FF2B5EF4-FFF2-40B4-BE49-F238E27FC236}">
                  <a16:creationId xmlns:a16="http://schemas.microsoft.com/office/drawing/2014/main" id="{CE3A26DA-E6BC-4C5D-BFEA-EB1F7E6920FD}"/>
                </a:ext>
              </a:extLst>
            </p:cNvPr>
            <p:cNvSpPr/>
            <p:nvPr/>
          </p:nvSpPr>
          <p:spPr>
            <a:xfrm>
              <a:off x="333270" y="1168398"/>
              <a:ext cx="4443263" cy="713917"/>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明治安田生命</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セレッソ大阪と連携した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「がん検診推進キャンペーン」</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「健康づくり推進キャンペーン」の実施</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grpSp>
          <p:nvGrpSpPr>
            <p:cNvPr id="48" name="グループ化 47">
              <a:extLst>
                <a:ext uri="{FF2B5EF4-FFF2-40B4-BE49-F238E27FC236}">
                  <a16:creationId xmlns:a16="http://schemas.microsoft.com/office/drawing/2014/main" id="{0635F9B0-CFDA-40AB-8176-4C4509DDA9D1}"/>
                </a:ext>
              </a:extLst>
            </p:cNvPr>
            <p:cNvGrpSpPr/>
            <p:nvPr/>
          </p:nvGrpSpPr>
          <p:grpSpPr>
            <a:xfrm>
              <a:off x="135553" y="1911268"/>
              <a:ext cx="4754780" cy="4738851"/>
              <a:chOff x="5061524" y="1911268"/>
              <a:chExt cx="4754780" cy="4738851"/>
            </a:xfrm>
          </p:grpSpPr>
          <p:sp>
            <p:nvSpPr>
              <p:cNvPr id="49" name="テキスト ボックス 48">
                <a:extLst>
                  <a:ext uri="{FF2B5EF4-FFF2-40B4-BE49-F238E27FC236}">
                    <a16:creationId xmlns:a16="http://schemas.microsoft.com/office/drawing/2014/main" id="{0D306BE1-E9C0-463C-8D4E-BEB5F5345007}"/>
                  </a:ext>
                </a:extLst>
              </p:cNvPr>
              <p:cNvSpPr txBox="1"/>
              <p:nvPr/>
            </p:nvSpPr>
            <p:spPr>
              <a:xfrm>
                <a:off x="5061524" y="2314005"/>
                <a:ext cx="4754780" cy="255454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がん検診の受診率向上　</a:t>
                </a:r>
                <a:endParaRPr kumimoji="1" lang="en-US" altLang="ja-JP" sz="1600" b="1" dirty="0">
                  <a:solidFill>
                    <a:srgbClr val="0D8295"/>
                  </a:solidFill>
                  <a:latin typeface="Meiryo UI" panose="020B0604030504040204" pitchFamily="50" charset="-128"/>
                  <a:ea typeface="Meiryo UI" panose="020B0604030504040204" pitchFamily="50" charset="-128"/>
                </a:endParaRP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・がん検診の受診率向上を図るため、明治安田生命、セレッソ大阪との</a:t>
                </a:r>
                <a:r>
                  <a:rPr kumimoji="1" lang="en-US" altLang="ja-JP" sz="1200" dirty="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者</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で連携し、キャンペーンを実施（</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回）</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「がん検診及びアスマイル」の説明を受けた方に、セレッソ大阪のグッズ等を</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抽選でプレゼントすることで府民の参加意欲向上を図り、がん検診の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重要性の理解促進、受診促進の機会をより効果的に創出</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・案内者数：</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「がん検診推進キャンペーン」　</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16,951</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名</a:t>
                </a:r>
                <a:endPar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「健康づくり推進キャンペーン」　</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41,373</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名</a:t>
                </a:r>
                <a:endParaRPr kumimoji="1" lang="en-US" altLang="ja-JP" sz="1600" dirty="0">
                  <a:latin typeface="Meiryo UI" panose="020B0604030504040204" pitchFamily="50" charset="-128"/>
                  <a:ea typeface="Meiryo UI" panose="020B0604030504040204" pitchFamily="50" charset="-128"/>
                </a:endParaRPr>
              </a:p>
            </p:txBody>
          </p:sp>
          <p:grpSp>
            <p:nvGrpSpPr>
              <p:cNvPr id="50" name="グループ化 49">
                <a:extLst>
                  <a:ext uri="{FF2B5EF4-FFF2-40B4-BE49-F238E27FC236}">
                    <a16:creationId xmlns:a16="http://schemas.microsoft.com/office/drawing/2014/main" id="{49BF7DDA-EDDD-4C6B-8BB8-FE8C55B8ECB0}"/>
                  </a:ext>
                </a:extLst>
              </p:cNvPr>
              <p:cNvGrpSpPr>
                <a:grpSpLocks noChangeAspect="1"/>
              </p:cNvGrpSpPr>
              <p:nvPr/>
            </p:nvGrpSpPr>
            <p:grpSpPr>
              <a:xfrm>
                <a:off x="7153601" y="4937102"/>
                <a:ext cx="2385348" cy="1713017"/>
                <a:chOff x="7449493" y="4992858"/>
                <a:chExt cx="2105313" cy="1511905"/>
              </a:xfrm>
            </p:grpSpPr>
            <p:pic>
              <p:nvPicPr>
                <p:cNvPr id="53" name="図 52">
                  <a:extLst>
                    <a:ext uri="{FF2B5EF4-FFF2-40B4-BE49-F238E27FC236}">
                      <a16:creationId xmlns:a16="http://schemas.microsoft.com/office/drawing/2014/main" id="{F479FB1D-D48D-4D95-AD0D-5A83F5476E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771808">
                  <a:off x="8555399" y="5095298"/>
                  <a:ext cx="999407" cy="1409465"/>
                </a:xfrm>
                <a:prstGeom prst="rect">
                  <a:avLst/>
                </a:prstGeom>
              </p:spPr>
            </p:pic>
            <p:pic>
              <p:nvPicPr>
                <p:cNvPr id="56" name="図 55">
                  <a:extLst>
                    <a:ext uri="{FF2B5EF4-FFF2-40B4-BE49-F238E27FC236}">
                      <a16:creationId xmlns:a16="http://schemas.microsoft.com/office/drawing/2014/main" id="{AC78B08B-8E0E-4BAC-AF88-5CD1EBBD48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1395252">
                  <a:off x="7449493" y="4992858"/>
                  <a:ext cx="1024209" cy="1448081"/>
                </a:xfrm>
                <a:prstGeom prst="rect">
                  <a:avLst/>
                </a:prstGeom>
              </p:spPr>
            </p:pic>
          </p:grpSp>
          <p:pic>
            <p:nvPicPr>
              <p:cNvPr id="51" name="図 50">
                <a:extLst>
                  <a:ext uri="{FF2B5EF4-FFF2-40B4-BE49-F238E27FC236}">
                    <a16:creationId xmlns:a16="http://schemas.microsoft.com/office/drawing/2014/main" id="{2FF7D163-472D-4690-BACC-5EB32A9AB2D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36540" y="1982274"/>
                <a:ext cx="1143933" cy="254704"/>
              </a:xfrm>
              <a:prstGeom prst="rect">
                <a:avLst/>
              </a:prstGeom>
            </p:spPr>
          </p:pic>
          <p:pic>
            <p:nvPicPr>
              <p:cNvPr id="52" name="図 51">
                <a:extLst>
                  <a:ext uri="{FF2B5EF4-FFF2-40B4-BE49-F238E27FC236}">
                    <a16:creationId xmlns:a16="http://schemas.microsoft.com/office/drawing/2014/main" id="{B02FE7D0-1369-4C71-88A3-7126515D32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92608" y="1911268"/>
                <a:ext cx="1143932" cy="471622"/>
              </a:xfrm>
              <a:prstGeom prst="rect">
                <a:avLst/>
              </a:prstGeom>
            </p:spPr>
          </p:pic>
        </p:grpSp>
      </p:grpSp>
      <p:cxnSp>
        <p:nvCxnSpPr>
          <p:cNvPr id="88" name="直線コネクタ 87">
            <a:extLst>
              <a:ext uri="{FF2B5EF4-FFF2-40B4-BE49-F238E27FC236}">
                <a16:creationId xmlns:a16="http://schemas.microsoft.com/office/drawing/2014/main" id="{3C02D87C-EC77-498F-99CF-151EA71FCB78}"/>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グループ化 88">
            <a:extLst>
              <a:ext uri="{FF2B5EF4-FFF2-40B4-BE49-F238E27FC236}">
                <a16:creationId xmlns:a16="http://schemas.microsoft.com/office/drawing/2014/main" id="{B895C8CF-F377-469A-B13C-EFC8340C7D2E}"/>
              </a:ext>
            </a:extLst>
          </p:cNvPr>
          <p:cNvGrpSpPr/>
          <p:nvPr/>
        </p:nvGrpSpPr>
        <p:grpSpPr>
          <a:xfrm>
            <a:off x="187630" y="1139445"/>
            <a:ext cx="612000" cy="595761"/>
            <a:chOff x="-1472255" y="1547756"/>
            <a:chExt cx="612000" cy="595761"/>
          </a:xfrm>
        </p:grpSpPr>
        <p:sp>
          <p:nvSpPr>
            <p:cNvPr id="90" name="星: 12 pt 89">
              <a:extLst>
                <a:ext uri="{FF2B5EF4-FFF2-40B4-BE49-F238E27FC236}">
                  <a16:creationId xmlns:a16="http://schemas.microsoft.com/office/drawing/2014/main" id="{9DB14C0B-1663-4B4A-8A90-F72E7688F72C}"/>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91" name="テキスト ボックス 90">
              <a:extLst>
                <a:ext uri="{FF2B5EF4-FFF2-40B4-BE49-F238E27FC236}">
                  <a16:creationId xmlns:a16="http://schemas.microsoft.com/office/drawing/2014/main" id="{296D855B-75E5-4104-B95F-741860CC2E82}"/>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
        <p:nvSpPr>
          <p:cNvPr id="92" name="星: 12 pt 91">
            <a:extLst>
              <a:ext uri="{FF2B5EF4-FFF2-40B4-BE49-F238E27FC236}">
                <a16:creationId xmlns:a16="http://schemas.microsoft.com/office/drawing/2014/main" id="{AAF47890-1657-4CBE-A321-274AFE301DD3}"/>
              </a:ext>
            </a:extLst>
          </p:cNvPr>
          <p:cNvSpPr/>
          <p:nvPr/>
        </p:nvSpPr>
        <p:spPr>
          <a:xfrm>
            <a:off x="5006128" y="1139445"/>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93" name="テキスト ボックス 92">
            <a:extLst>
              <a:ext uri="{FF2B5EF4-FFF2-40B4-BE49-F238E27FC236}">
                <a16:creationId xmlns:a16="http://schemas.microsoft.com/office/drawing/2014/main" id="{A844F064-C0BF-4164-B707-4980CB2F7185}"/>
              </a:ext>
            </a:extLst>
          </p:cNvPr>
          <p:cNvSpPr txBox="1"/>
          <p:nvPr/>
        </p:nvSpPr>
        <p:spPr>
          <a:xfrm>
            <a:off x="4991545" y="1258744"/>
            <a:ext cx="598241" cy="338554"/>
          </a:xfrm>
          <a:prstGeom prst="rect">
            <a:avLst/>
          </a:prstGeom>
          <a:noFill/>
        </p:spPr>
        <p:txBody>
          <a:bodyPr wrap="none" rtlCol="0">
            <a:spAutoFit/>
          </a:bodyPr>
          <a:lstStyle/>
          <a:p>
            <a:r>
              <a:rPr kumimoji="1" lang="ja-JP" altLang="en-US" sz="1600" b="1" dirty="0">
                <a:solidFill>
                  <a:schemeClr val="bg1"/>
                </a:solidFill>
              </a:rPr>
              <a:t>新規</a:t>
            </a:r>
          </a:p>
        </p:txBody>
      </p:sp>
    </p:spTree>
    <p:extLst>
      <p:ext uri="{BB962C8B-B14F-4D97-AF65-F5344CB8AC3E}">
        <p14:creationId xmlns:p14="http://schemas.microsoft.com/office/powerpoint/2010/main" val="517226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健康②</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16</a:t>
            </a:fld>
            <a:endParaRPr lang="ja-JP" altLang="en-US" dirty="0"/>
          </a:p>
        </p:txBody>
      </p:sp>
      <p:pic>
        <p:nvPicPr>
          <p:cNvPr id="27" name="図 26">
            <a:extLst>
              <a:ext uri="{FF2B5EF4-FFF2-40B4-BE49-F238E27FC236}">
                <a16:creationId xmlns:a16="http://schemas.microsoft.com/office/drawing/2014/main" id="{C85E50C4-11F6-4E6B-9553-D9D9323324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5217" y="259486"/>
            <a:ext cx="612000" cy="612000"/>
          </a:xfrm>
          <a:prstGeom prst="rect">
            <a:avLst/>
          </a:prstGeom>
        </p:spPr>
      </p:pic>
      <p:grpSp>
        <p:nvGrpSpPr>
          <p:cNvPr id="39" name="グループ化 38">
            <a:extLst>
              <a:ext uri="{FF2B5EF4-FFF2-40B4-BE49-F238E27FC236}">
                <a16:creationId xmlns:a16="http://schemas.microsoft.com/office/drawing/2014/main" id="{232D8873-4BAF-4BE0-944C-A1796F4AF6DE}"/>
              </a:ext>
            </a:extLst>
          </p:cNvPr>
          <p:cNvGrpSpPr/>
          <p:nvPr/>
        </p:nvGrpSpPr>
        <p:grpSpPr>
          <a:xfrm>
            <a:off x="5091892" y="1181770"/>
            <a:ext cx="4765838" cy="5198482"/>
            <a:chOff x="5084206" y="1167224"/>
            <a:chExt cx="4765838" cy="5198482"/>
          </a:xfrm>
        </p:grpSpPr>
        <p:grpSp>
          <p:nvGrpSpPr>
            <p:cNvPr id="43" name="グループ化 42">
              <a:extLst>
                <a:ext uri="{FF2B5EF4-FFF2-40B4-BE49-F238E27FC236}">
                  <a16:creationId xmlns:a16="http://schemas.microsoft.com/office/drawing/2014/main" id="{24C1F7C9-C60C-40A4-95C9-AEB5B39462CE}"/>
                </a:ext>
              </a:extLst>
            </p:cNvPr>
            <p:cNvGrpSpPr/>
            <p:nvPr/>
          </p:nvGrpSpPr>
          <p:grpSpPr>
            <a:xfrm>
              <a:off x="5084206" y="1167224"/>
              <a:ext cx="4686445" cy="5198482"/>
              <a:chOff x="5084206" y="1167224"/>
              <a:chExt cx="4686445" cy="5198482"/>
            </a:xfrm>
          </p:grpSpPr>
          <p:grpSp>
            <p:nvGrpSpPr>
              <p:cNvPr id="57" name="グループ化 56">
                <a:extLst>
                  <a:ext uri="{FF2B5EF4-FFF2-40B4-BE49-F238E27FC236}">
                    <a16:creationId xmlns:a16="http://schemas.microsoft.com/office/drawing/2014/main" id="{8273779F-870E-4DF4-AAAF-668879B1A45A}"/>
                  </a:ext>
                </a:extLst>
              </p:cNvPr>
              <p:cNvGrpSpPr/>
              <p:nvPr/>
            </p:nvGrpSpPr>
            <p:grpSpPr>
              <a:xfrm>
                <a:off x="5084206" y="1167224"/>
                <a:ext cx="4611137" cy="3705533"/>
                <a:chOff x="5084206" y="1167224"/>
                <a:chExt cx="4611137" cy="3705533"/>
              </a:xfrm>
            </p:grpSpPr>
            <p:sp>
              <p:nvSpPr>
                <p:cNvPr id="60" name="正方形/長方形 59">
                  <a:extLst>
                    <a:ext uri="{FF2B5EF4-FFF2-40B4-BE49-F238E27FC236}">
                      <a16:creationId xmlns:a16="http://schemas.microsoft.com/office/drawing/2014/main" id="{32A50091-2744-46B0-A97F-11A8F7A55036}"/>
                    </a:ext>
                  </a:extLst>
                </p:cNvPr>
                <p:cNvSpPr/>
                <p:nvPr/>
              </p:nvSpPr>
              <p:spPr>
                <a:xfrm>
                  <a:off x="5151221" y="1167224"/>
                  <a:ext cx="4437223" cy="539051"/>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企業等の店頭サイネージやリーフレット等を活用した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熱中症の予防啓発</a:t>
                  </a:r>
                </a:p>
              </p:txBody>
            </p:sp>
            <p:sp>
              <p:nvSpPr>
                <p:cNvPr id="61" name="テキスト ボックス 60">
                  <a:extLst>
                    <a:ext uri="{FF2B5EF4-FFF2-40B4-BE49-F238E27FC236}">
                      <a16:creationId xmlns:a16="http://schemas.microsoft.com/office/drawing/2014/main" id="{DB52A5A3-A79E-4FA8-9A0B-419564B1827E}"/>
                    </a:ext>
                  </a:extLst>
                </p:cNvPr>
                <p:cNvSpPr txBox="1"/>
                <p:nvPr/>
              </p:nvSpPr>
              <p:spPr>
                <a:xfrm>
                  <a:off x="5084206" y="2318212"/>
                  <a:ext cx="4611137" cy="255454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猛暑から身を守るための熱中症対策</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・熱中症予防の効果的な啓発を行うため、府民に身近な店舗の店頭</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POP</a:t>
                  </a:r>
                  <a:r>
                    <a:rPr kumimoji="1" lang="ja-JP" altLang="en-US" sz="1200" dirty="0">
                      <a:latin typeface="Meiryo UI" panose="020B0604030504040204" pitchFamily="50" charset="-128"/>
                      <a:ea typeface="Meiryo UI" panose="020B0604030504040204" pitchFamily="50" charset="-128"/>
                    </a:rPr>
                    <a:t>やポスター、リーフレットの制作・配架や、企業公式アプリからの配信</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による啓発を実施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・大塚製薬：店頭</a:t>
                  </a:r>
                  <a:r>
                    <a:rPr kumimoji="1" lang="en-US" altLang="ja-JP" sz="1200" dirty="0">
                      <a:latin typeface="Meiryo UI" panose="020B0604030504040204" pitchFamily="50" charset="-128"/>
                      <a:ea typeface="Meiryo UI" panose="020B0604030504040204" pitchFamily="50" charset="-128"/>
                    </a:rPr>
                    <a:t>POP</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3,099</a:t>
                  </a:r>
                  <a:r>
                    <a:rPr kumimoji="1" lang="ja-JP" altLang="en-US" sz="1200" dirty="0">
                      <a:latin typeface="Meiryo UI" panose="020B0604030504040204" pitchFamily="50" charset="-128"/>
                      <a:ea typeface="Meiryo UI" panose="020B0604030504040204" pitchFamily="50" charset="-128"/>
                    </a:rPr>
                    <a:t>枚、ファミリーマートサイネージ 約</a:t>
                  </a:r>
                  <a:r>
                    <a:rPr kumimoji="1" lang="en-US" altLang="ja-JP" sz="1200" dirty="0">
                      <a:latin typeface="Meiryo UI" panose="020B0604030504040204" pitchFamily="50" charset="-128"/>
                      <a:ea typeface="Meiryo UI" panose="020B0604030504040204" pitchFamily="50" charset="-128"/>
                    </a:rPr>
                    <a:t>400</a:t>
                  </a:r>
                  <a:r>
                    <a:rPr kumimoji="1" lang="ja-JP" altLang="en-US" sz="1200" dirty="0">
                      <a:latin typeface="Meiryo UI" panose="020B0604030504040204" pitchFamily="50" charset="-128"/>
                      <a:ea typeface="Meiryo UI" panose="020B0604030504040204" pitchFamily="50" charset="-128"/>
                    </a:rPr>
                    <a:t>店舗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リーフレット配架 </a:t>
                  </a:r>
                  <a:r>
                    <a:rPr kumimoji="1" lang="en-US" altLang="ja-JP" sz="1200" dirty="0">
                      <a:latin typeface="Meiryo UI" panose="020B0604030504040204" pitchFamily="50" charset="-128"/>
                      <a:ea typeface="Meiryo UI" panose="020B0604030504040204" pitchFamily="50" charset="-128"/>
                    </a:rPr>
                    <a:t>41,700</a:t>
                  </a:r>
                  <a:r>
                    <a:rPr kumimoji="1" lang="ja-JP" altLang="en-US" sz="1200" dirty="0">
                      <a:latin typeface="Meiryo UI" panose="020B0604030504040204" pitchFamily="50" charset="-128"/>
                      <a:ea typeface="Meiryo UI" panose="020B0604030504040204" pitchFamily="50" charset="-128"/>
                    </a:rPr>
                    <a:t>枚</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・キリン堂：店頭</a:t>
                  </a:r>
                  <a:r>
                    <a:rPr kumimoji="1" lang="en-US" altLang="ja-JP" sz="1200" dirty="0">
                      <a:latin typeface="Meiryo UI" panose="020B0604030504040204" pitchFamily="50" charset="-128"/>
                      <a:ea typeface="Meiryo UI" panose="020B0604030504040204" pitchFamily="50" charset="-128"/>
                    </a:rPr>
                    <a:t>POP</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132</a:t>
                  </a:r>
                  <a:r>
                    <a:rPr kumimoji="1" lang="ja-JP" altLang="en-US" sz="1200" dirty="0">
                      <a:latin typeface="Meiryo UI" panose="020B0604030504040204" pitchFamily="50" charset="-128"/>
                      <a:ea typeface="Meiryo UI" panose="020B0604030504040204" pitchFamily="50" charset="-128"/>
                    </a:rPr>
                    <a:t>店舗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・ダイドードリンコ：アプリ 配信回数 </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回　配信者数 </a:t>
                  </a:r>
                  <a:r>
                    <a:rPr kumimoji="1" lang="en-US" altLang="ja-JP" sz="1200" dirty="0">
                      <a:latin typeface="Meiryo UI" panose="020B0604030504040204" pitchFamily="50" charset="-128"/>
                      <a:ea typeface="Meiryo UI" panose="020B0604030504040204" pitchFamily="50" charset="-128"/>
                    </a:rPr>
                    <a:t>10,144</a:t>
                  </a:r>
                  <a:r>
                    <a:rPr kumimoji="1" lang="ja-JP" altLang="en-US" sz="1200" dirty="0">
                      <a:latin typeface="Meiryo UI" panose="020B0604030504040204" pitchFamily="50" charset="-128"/>
                      <a:ea typeface="Meiryo UI" panose="020B0604030504040204" pitchFamily="50" charset="-128"/>
                    </a:rPr>
                    <a:t>名　</a:t>
                  </a:r>
                </a:p>
              </p:txBody>
            </p:sp>
          </p:grpSp>
          <p:pic>
            <p:nvPicPr>
              <p:cNvPr id="58" name="図 57">
                <a:extLst>
                  <a:ext uri="{FF2B5EF4-FFF2-40B4-BE49-F238E27FC236}">
                    <a16:creationId xmlns:a16="http://schemas.microsoft.com/office/drawing/2014/main" id="{6C39BEA0-A15A-4D61-AB2C-59C0C3F55F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4206" y="5112857"/>
                <a:ext cx="2540174" cy="1138891"/>
              </a:xfrm>
              <a:prstGeom prst="rect">
                <a:avLst/>
              </a:prstGeom>
            </p:spPr>
          </p:pic>
          <p:pic>
            <p:nvPicPr>
              <p:cNvPr id="59" name="図 58">
                <a:extLst>
                  <a:ext uri="{FF2B5EF4-FFF2-40B4-BE49-F238E27FC236}">
                    <a16:creationId xmlns:a16="http://schemas.microsoft.com/office/drawing/2014/main" id="{BB1BA23A-E9D9-4F61-8E38-ED012A2C0315}"/>
                  </a:ext>
                </a:extLst>
              </p:cNvPr>
              <p:cNvPicPr>
                <a:picLocks noChangeAspect="1"/>
              </p:cNvPicPr>
              <p:nvPr/>
            </p:nvPicPr>
            <p:blipFill rotWithShape="1">
              <a:blip r:embed="rId5">
                <a:extLst>
                  <a:ext uri="{28A0092B-C50C-407E-A947-70E740481C1C}">
                    <a14:useLocalDpi xmlns:a14="http://schemas.microsoft.com/office/drawing/2010/main"/>
                  </a:ext>
                </a:extLst>
              </a:blip>
              <a:srcRect b="17298"/>
              <a:stretch/>
            </p:blipFill>
            <p:spPr>
              <a:xfrm>
                <a:off x="7716555" y="5112857"/>
                <a:ext cx="2054096" cy="1252849"/>
              </a:xfrm>
              <a:prstGeom prst="rect">
                <a:avLst/>
              </a:prstGeom>
            </p:spPr>
          </p:pic>
        </p:grpSp>
        <p:pic>
          <p:nvPicPr>
            <p:cNvPr id="44" name="図 43">
              <a:extLst>
                <a:ext uri="{FF2B5EF4-FFF2-40B4-BE49-F238E27FC236}">
                  <a16:creationId xmlns:a16="http://schemas.microsoft.com/office/drawing/2014/main" id="{BD0C5778-0FFF-4D24-9288-DB230D364D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23052" y="1759079"/>
              <a:ext cx="705540" cy="476815"/>
            </a:xfrm>
            <a:prstGeom prst="rect">
              <a:avLst/>
            </a:prstGeom>
          </p:spPr>
        </p:pic>
        <p:pic>
          <p:nvPicPr>
            <p:cNvPr id="51" name="図 50">
              <a:extLst>
                <a:ext uri="{FF2B5EF4-FFF2-40B4-BE49-F238E27FC236}">
                  <a16:creationId xmlns:a16="http://schemas.microsoft.com/office/drawing/2014/main" id="{C7C656E6-C1B4-42DA-8F77-32DE0EF08DD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72403" y="1732729"/>
              <a:ext cx="705539" cy="476814"/>
            </a:xfrm>
            <a:prstGeom prst="rect">
              <a:avLst/>
            </a:prstGeom>
          </p:spPr>
        </p:pic>
        <p:pic>
          <p:nvPicPr>
            <p:cNvPr id="52" name="図 51">
              <a:extLst>
                <a:ext uri="{FF2B5EF4-FFF2-40B4-BE49-F238E27FC236}">
                  <a16:creationId xmlns:a16="http://schemas.microsoft.com/office/drawing/2014/main" id="{8AC3ECD0-DFF1-4B1E-B810-9DF9C504BF2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42676" y="1907994"/>
              <a:ext cx="1298229" cy="192879"/>
            </a:xfrm>
            <a:prstGeom prst="rect">
              <a:avLst/>
            </a:prstGeom>
          </p:spPr>
        </p:pic>
        <p:pic>
          <p:nvPicPr>
            <p:cNvPr id="53" name="図 52">
              <a:extLst>
                <a:ext uri="{FF2B5EF4-FFF2-40B4-BE49-F238E27FC236}">
                  <a16:creationId xmlns:a16="http://schemas.microsoft.com/office/drawing/2014/main" id="{70241E8A-95E5-40C3-B326-14F24C7448E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887174" y="1850516"/>
              <a:ext cx="962870" cy="270805"/>
            </a:xfrm>
            <a:prstGeom prst="rect">
              <a:avLst/>
            </a:prstGeom>
          </p:spPr>
        </p:pic>
        <p:pic>
          <p:nvPicPr>
            <p:cNvPr id="56" name="図 55">
              <a:extLst>
                <a:ext uri="{FF2B5EF4-FFF2-40B4-BE49-F238E27FC236}">
                  <a16:creationId xmlns:a16="http://schemas.microsoft.com/office/drawing/2014/main" id="{FF53C14F-F4E2-4660-BA15-CA818A50211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215091" y="1840599"/>
              <a:ext cx="892579" cy="298363"/>
            </a:xfrm>
            <a:prstGeom prst="rect">
              <a:avLst/>
            </a:prstGeom>
          </p:spPr>
        </p:pic>
      </p:grpSp>
      <p:grpSp>
        <p:nvGrpSpPr>
          <p:cNvPr id="36" name="グループ化 35">
            <a:extLst>
              <a:ext uri="{FF2B5EF4-FFF2-40B4-BE49-F238E27FC236}">
                <a16:creationId xmlns:a16="http://schemas.microsoft.com/office/drawing/2014/main" id="{532D8F56-0C9C-427B-BF28-44184643F099}"/>
              </a:ext>
            </a:extLst>
          </p:cNvPr>
          <p:cNvGrpSpPr/>
          <p:nvPr/>
        </p:nvGrpSpPr>
        <p:grpSpPr>
          <a:xfrm>
            <a:off x="103483" y="1177252"/>
            <a:ext cx="4868675" cy="5520063"/>
            <a:chOff x="184708" y="1167224"/>
            <a:chExt cx="4868675" cy="5520063"/>
          </a:xfrm>
        </p:grpSpPr>
        <p:grpSp>
          <p:nvGrpSpPr>
            <p:cNvPr id="66" name="グループ化 65">
              <a:extLst>
                <a:ext uri="{FF2B5EF4-FFF2-40B4-BE49-F238E27FC236}">
                  <a16:creationId xmlns:a16="http://schemas.microsoft.com/office/drawing/2014/main" id="{DCD91CA7-EE0E-48FA-9C20-F503409A7812}"/>
                </a:ext>
              </a:extLst>
            </p:cNvPr>
            <p:cNvGrpSpPr/>
            <p:nvPr/>
          </p:nvGrpSpPr>
          <p:grpSpPr>
            <a:xfrm>
              <a:off x="184708" y="1167224"/>
              <a:ext cx="4868675" cy="4028287"/>
              <a:chOff x="184708" y="1167224"/>
              <a:chExt cx="4868675" cy="4028287"/>
            </a:xfrm>
          </p:grpSpPr>
          <p:grpSp>
            <p:nvGrpSpPr>
              <p:cNvPr id="68" name="グループ化 67">
                <a:extLst>
                  <a:ext uri="{FF2B5EF4-FFF2-40B4-BE49-F238E27FC236}">
                    <a16:creationId xmlns:a16="http://schemas.microsoft.com/office/drawing/2014/main" id="{021B9B18-F8A3-4744-AE4B-6B8A3619C05A}"/>
                  </a:ext>
                </a:extLst>
              </p:cNvPr>
              <p:cNvGrpSpPr/>
              <p:nvPr/>
            </p:nvGrpSpPr>
            <p:grpSpPr>
              <a:xfrm>
                <a:off x="184708" y="1167224"/>
                <a:ext cx="4868675" cy="3186831"/>
                <a:chOff x="4975085" y="1167224"/>
                <a:chExt cx="4868675" cy="3186831"/>
              </a:xfrm>
            </p:grpSpPr>
            <p:sp>
              <p:nvSpPr>
                <p:cNvPr id="71" name="正方形/長方形 70">
                  <a:extLst>
                    <a:ext uri="{FF2B5EF4-FFF2-40B4-BE49-F238E27FC236}">
                      <a16:creationId xmlns:a16="http://schemas.microsoft.com/office/drawing/2014/main" id="{3DC8E3EC-1880-4D03-A08B-E36B8DA83870}"/>
                    </a:ext>
                  </a:extLst>
                </p:cNvPr>
                <p:cNvSpPr/>
                <p:nvPr/>
              </p:nvSpPr>
              <p:spPr>
                <a:xfrm>
                  <a:off x="5151221" y="1167224"/>
                  <a:ext cx="4437223" cy="538163"/>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アース製薬と連携したトコジラミ予防</a:t>
                  </a:r>
                </a:p>
              </p:txBody>
            </p:sp>
            <p:sp>
              <p:nvSpPr>
                <p:cNvPr id="72" name="テキスト ボックス 71">
                  <a:extLst>
                    <a:ext uri="{FF2B5EF4-FFF2-40B4-BE49-F238E27FC236}">
                      <a16:creationId xmlns:a16="http://schemas.microsoft.com/office/drawing/2014/main" id="{F4FEA2C1-350E-4DEF-8469-3191ADB1AC01}"/>
                    </a:ext>
                  </a:extLst>
                </p:cNvPr>
                <p:cNvSpPr txBox="1"/>
                <p:nvPr/>
              </p:nvSpPr>
              <p:spPr>
                <a:xfrm>
                  <a:off x="4975085" y="2322730"/>
                  <a:ext cx="4868675" cy="203132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生活における衛生面・安全面での快適な環境確保</a:t>
                  </a:r>
                  <a:endParaRPr kumimoji="1" lang="en-US" altLang="ja-JP" sz="1600" b="1" dirty="0">
                    <a:solidFill>
                      <a:srgbClr val="0D8295"/>
                    </a:solidFill>
                    <a:latin typeface="Meiryo UI" panose="020B0604030504040204" pitchFamily="50" charset="-128"/>
                    <a:ea typeface="Meiryo UI" panose="020B0604030504040204" pitchFamily="50" charset="-128"/>
                  </a:endParaRP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・国内外からの訪問客が増加する中、来阪者が安心・快適に滞在できるよう、</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府域全体でトコジラミ対策を行うため、アース製薬との協働で、府</a:t>
                  </a:r>
                  <a:r>
                    <a:rPr kumimoji="1" lang="en-US" altLang="ja-JP" sz="1200" dirty="0">
                      <a:latin typeface="Meiryo UI" panose="020B0604030504040204" pitchFamily="50" charset="-128"/>
                      <a:ea typeface="Meiryo UI" panose="020B0604030504040204" pitchFamily="50" charset="-128"/>
                    </a:rPr>
                    <a:t>HP</a:t>
                  </a:r>
                  <a:r>
                    <a:rPr kumimoji="1" lang="ja-JP" altLang="en-US" sz="1200" dirty="0">
                      <a:latin typeface="Meiryo UI" panose="020B0604030504040204" pitchFamily="50" charset="-128"/>
                      <a:ea typeface="Meiryo UI" panose="020B0604030504040204" pitchFamily="50" charset="-128"/>
                    </a:rPr>
                    <a:t>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制作や保健所職員及び関係者向け実務研修を実施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・参加者数：</a:t>
                  </a:r>
                  <a:r>
                    <a:rPr kumimoji="1" lang="en-US" altLang="ja-JP" sz="1200" dirty="0">
                      <a:latin typeface="Meiryo UI" panose="020B0604030504040204" pitchFamily="50" charset="-128"/>
                      <a:ea typeface="Meiryo UI" panose="020B0604030504040204" pitchFamily="50" charset="-128"/>
                    </a:rPr>
                    <a:t>48</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受講者の声</a:t>
                  </a:r>
                  <a:r>
                    <a:rPr kumimoji="1" lang="en-US" altLang="ja-JP" sz="1200" b="1" dirty="0">
                      <a:latin typeface="Meiryo UI" panose="020B0604030504040204" pitchFamily="50" charset="-128"/>
                      <a:ea typeface="Meiryo UI" panose="020B0604030504040204" pitchFamily="50" charset="-128"/>
                    </a:rPr>
                    <a:t>】</a:t>
                  </a:r>
                </a:p>
              </p:txBody>
            </p:sp>
          </p:grpSp>
          <p:pic>
            <p:nvPicPr>
              <p:cNvPr id="69" name="グラフィックス 68" descr="ユーザー 単色塗りつぶし">
                <a:extLst>
                  <a:ext uri="{FF2B5EF4-FFF2-40B4-BE49-F238E27FC236}">
                    <a16:creationId xmlns:a16="http://schemas.microsoft.com/office/drawing/2014/main" id="{4DA35806-D078-4EF7-92E1-D20AE243B257}"/>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17562" y="4281111"/>
                <a:ext cx="914400" cy="914400"/>
              </a:xfrm>
              <a:prstGeom prst="rect">
                <a:avLst/>
              </a:prstGeom>
            </p:spPr>
          </p:pic>
          <p:sp>
            <p:nvSpPr>
              <p:cNvPr id="70" name="吹き出し: 角を丸めた四角形 69">
                <a:extLst>
                  <a:ext uri="{FF2B5EF4-FFF2-40B4-BE49-F238E27FC236}">
                    <a16:creationId xmlns:a16="http://schemas.microsoft.com/office/drawing/2014/main" id="{EF487B1D-ED12-449D-8847-7FFD413E93BC}"/>
                  </a:ext>
                </a:extLst>
              </p:cNvPr>
              <p:cNvSpPr/>
              <p:nvPr/>
            </p:nvSpPr>
            <p:spPr>
              <a:xfrm>
                <a:off x="1280645" y="4441024"/>
                <a:ext cx="3546979"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050" dirty="0">
                    <a:solidFill>
                      <a:schemeClr val="tx1"/>
                    </a:solidFill>
                    <a:latin typeface="Meiryo UI" panose="020B0604030504040204" pitchFamily="50" charset="-128"/>
                    <a:ea typeface="Meiryo UI" panose="020B0604030504040204" pitchFamily="50" charset="-128"/>
                  </a:rPr>
                  <a:t>トコジラミの生態や最新の薬剤に関する情報が聞けて</a:t>
                </a:r>
                <a:endParaRPr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sz="1050" dirty="0">
                    <a:solidFill>
                      <a:schemeClr val="tx1"/>
                    </a:solidFill>
                    <a:latin typeface="Meiryo UI" panose="020B0604030504040204" pitchFamily="50" charset="-128"/>
                    <a:ea typeface="Meiryo UI" panose="020B0604030504040204" pitchFamily="50" charset="-128"/>
                  </a:rPr>
                  <a:t>知識が深まった、今後の相談対応に活かしたい</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pSp>
        <p:pic>
          <p:nvPicPr>
            <p:cNvPr id="64" name="図 63">
              <a:extLst>
                <a:ext uri="{FF2B5EF4-FFF2-40B4-BE49-F238E27FC236}">
                  <a16:creationId xmlns:a16="http://schemas.microsoft.com/office/drawing/2014/main" id="{39AB7C3F-1226-4E9D-BEDC-A783790052A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9295" r="10300"/>
            <a:stretch/>
          </p:blipFill>
          <p:spPr>
            <a:xfrm>
              <a:off x="532586" y="5330789"/>
              <a:ext cx="1869478" cy="1356498"/>
            </a:xfrm>
            <a:prstGeom prst="rect">
              <a:avLst/>
            </a:prstGeom>
          </p:spPr>
        </p:pic>
        <p:pic>
          <p:nvPicPr>
            <p:cNvPr id="65" name="図 64">
              <a:extLst>
                <a:ext uri="{FF2B5EF4-FFF2-40B4-BE49-F238E27FC236}">
                  <a16:creationId xmlns:a16="http://schemas.microsoft.com/office/drawing/2014/main" id="{5B3724DC-35E5-4ABE-B38E-C0479AEEC5B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18816"/>
            <a:stretch/>
          </p:blipFill>
          <p:spPr>
            <a:xfrm>
              <a:off x="2646803" y="5554953"/>
              <a:ext cx="2267480" cy="1132334"/>
            </a:xfrm>
            <a:prstGeom prst="rect">
              <a:avLst/>
            </a:prstGeom>
          </p:spPr>
        </p:pic>
      </p:grpSp>
      <p:pic>
        <p:nvPicPr>
          <p:cNvPr id="83" name="図 82">
            <a:extLst>
              <a:ext uri="{FF2B5EF4-FFF2-40B4-BE49-F238E27FC236}">
                <a16:creationId xmlns:a16="http://schemas.microsoft.com/office/drawing/2014/main" id="{F7B462C9-D308-4B07-9624-AEF6B03DDE6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215812" y="1848049"/>
            <a:ext cx="1501029" cy="402391"/>
          </a:xfrm>
          <a:prstGeom prst="rect">
            <a:avLst/>
          </a:prstGeom>
        </p:spPr>
      </p:pic>
      <p:cxnSp>
        <p:nvCxnSpPr>
          <p:cNvPr id="84" name="直線コネクタ 83">
            <a:extLst>
              <a:ext uri="{FF2B5EF4-FFF2-40B4-BE49-F238E27FC236}">
                <a16:creationId xmlns:a16="http://schemas.microsoft.com/office/drawing/2014/main" id="{9E70D025-E71B-4FCD-A22B-E55C26715A06}"/>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8" name="グループ化 87">
            <a:extLst>
              <a:ext uri="{FF2B5EF4-FFF2-40B4-BE49-F238E27FC236}">
                <a16:creationId xmlns:a16="http://schemas.microsoft.com/office/drawing/2014/main" id="{61E99C58-07B8-4ABA-B372-5FC13D8E1857}"/>
              </a:ext>
            </a:extLst>
          </p:cNvPr>
          <p:cNvGrpSpPr/>
          <p:nvPr/>
        </p:nvGrpSpPr>
        <p:grpSpPr>
          <a:xfrm>
            <a:off x="187630" y="1139445"/>
            <a:ext cx="612000" cy="595761"/>
            <a:chOff x="-1472255" y="1547756"/>
            <a:chExt cx="612000" cy="595761"/>
          </a:xfrm>
        </p:grpSpPr>
        <p:sp>
          <p:nvSpPr>
            <p:cNvPr id="89" name="星: 12 pt 88">
              <a:extLst>
                <a:ext uri="{FF2B5EF4-FFF2-40B4-BE49-F238E27FC236}">
                  <a16:creationId xmlns:a16="http://schemas.microsoft.com/office/drawing/2014/main" id="{B6D0E6C1-1769-4445-BF4C-17F6A2D81F0C}"/>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90" name="テキスト ボックス 89">
              <a:extLst>
                <a:ext uri="{FF2B5EF4-FFF2-40B4-BE49-F238E27FC236}">
                  <a16:creationId xmlns:a16="http://schemas.microsoft.com/office/drawing/2014/main" id="{108DCFE6-0A64-4E38-AAAD-6A95AC1AE32A}"/>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Tree>
    <p:extLst>
      <p:ext uri="{BB962C8B-B14F-4D97-AF65-F5344CB8AC3E}">
        <p14:creationId xmlns:p14="http://schemas.microsoft.com/office/powerpoint/2010/main" val="1669619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A2BC2-6CE9-56E7-79BD-569CA43585F7}"/>
            </a:ext>
          </a:extLst>
        </p:cNvPr>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C6E46765-7B82-C984-1870-D9AA924E086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a:extLst>
              <a:ext uri="{FF2B5EF4-FFF2-40B4-BE49-F238E27FC236}">
                <a16:creationId xmlns:a16="http://schemas.microsoft.com/office/drawing/2014/main" id="{F828B952-A6E8-61DE-BACC-5DF59AC82476}"/>
              </a:ext>
            </a:extLst>
          </p:cNvPr>
          <p:cNvGrpSpPr/>
          <p:nvPr/>
        </p:nvGrpSpPr>
        <p:grpSpPr>
          <a:xfrm>
            <a:off x="394181" y="465236"/>
            <a:ext cx="9173036" cy="475850"/>
            <a:chOff x="394181" y="465236"/>
            <a:chExt cx="9173036" cy="475850"/>
          </a:xfrm>
        </p:grpSpPr>
        <p:sp>
          <p:nvSpPr>
            <p:cNvPr id="47" name="テキスト ボックス 46">
              <a:extLst>
                <a:ext uri="{FF2B5EF4-FFF2-40B4-BE49-F238E27FC236}">
                  <a16:creationId xmlns:a16="http://schemas.microsoft.com/office/drawing/2014/main" id="{DF42E659-80E9-FB81-B36E-24559374D4B1}"/>
                </a:ext>
              </a:extLst>
            </p:cNvPr>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健康③</a:t>
              </a:r>
            </a:p>
          </p:txBody>
        </p:sp>
        <p:cxnSp>
          <p:nvCxnSpPr>
            <p:cNvPr id="55" name="直線コネクタ 54">
              <a:extLst>
                <a:ext uri="{FF2B5EF4-FFF2-40B4-BE49-F238E27FC236}">
                  <a16:creationId xmlns:a16="http://schemas.microsoft.com/office/drawing/2014/main" id="{D4DB11BB-4BC9-7702-2B96-EF4AD729CA76}"/>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a:extLst>
              <a:ext uri="{FF2B5EF4-FFF2-40B4-BE49-F238E27FC236}">
                <a16:creationId xmlns:a16="http://schemas.microsoft.com/office/drawing/2014/main" id="{3D89687A-AC59-8FBC-C631-27580A2FE04F}"/>
              </a:ext>
            </a:extLst>
          </p:cNvPr>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17</a:t>
            </a:fld>
            <a:endParaRPr lang="ja-JP" altLang="en-US" dirty="0"/>
          </a:p>
        </p:txBody>
      </p:sp>
      <p:sp>
        <p:nvSpPr>
          <p:cNvPr id="23" name="Rectangle 1">
            <a:extLst>
              <a:ext uri="{FF2B5EF4-FFF2-40B4-BE49-F238E27FC236}">
                <a16:creationId xmlns:a16="http://schemas.microsoft.com/office/drawing/2014/main" id="{7FEF275C-5ADD-2B43-FD81-DA3356396C60}"/>
              </a:ext>
            </a:extLst>
          </p:cNvPr>
          <p:cNvSpPr>
            <a:spLocks noChangeArrowheads="1"/>
          </p:cNvSpPr>
          <p:nvPr/>
        </p:nvSpPr>
        <p:spPr bwMode="auto">
          <a:xfrm>
            <a:off x="152400" y="152400"/>
            <a:ext cx="9906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800" b="0" i="0" u="none" strike="noStrike" cap="none" normalizeH="0" baseline="0">
                <a:ln>
                  <a:noFill/>
                </a:ln>
                <a:solidFill>
                  <a:srgbClr val="EEEEEE"/>
                </a:solidFill>
                <a:effectLst/>
                <a:latin typeface="Arial" panose="020B0604020202020204" pitchFamily="34" charset="0"/>
                <a:ea typeface="YouTube Noto"/>
              </a:rPr>
            </a:br>
            <a:endParaRPr kumimoji="0" lang="ja-JP" altLang="ja-JP" sz="800" b="0" i="0" u="none" strike="noStrike" cap="none" normalizeH="0" baseline="0">
              <a:ln>
                <a:noFill/>
              </a:ln>
              <a:solidFill>
                <a:srgbClr val="EEEEEE"/>
              </a:solidFill>
              <a:effectLst/>
              <a:latin typeface="Arial" panose="020B0604020202020204" pitchFamily="34" charset="0"/>
              <a:ea typeface="YouTube N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 name="Rectangle 2">
            <a:hlinkClick r:id="rId3" tooltip="次へ（SHIFT+n）"/>
            <a:extLst>
              <a:ext uri="{FF2B5EF4-FFF2-40B4-BE49-F238E27FC236}">
                <a16:creationId xmlns:a16="http://schemas.microsoft.com/office/drawing/2014/main" id="{EA85DE19-DC60-36E0-FECF-32143CEFB24E}"/>
              </a:ext>
            </a:extLst>
          </p:cNvPr>
          <p:cNvSpPr>
            <a:spLocks noChangeArrowheads="1"/>
          </p:cNvSpPr>
          <p:nvPr/>
        </p:nvSpPr>
        <p:spPr bwMode="auto">
          <a:xfrm>
            <a:off x="152400" y="152400"/>
            <a:ext cx="331787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34" name="図 33">
            <a:extLst>
              <a:ext uri="{FF2B5EF4-FFF2-40B4-BE49-F238E27FC236}">
                <a16:creationId xmlns:a16="http://schemas.microsoft.com/office/drawing/2014/main" id="{04980F19-2414-43A0-8A6B-BA0B3DC239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55217" y="259486"/>
            <a:ext cx="612000" cy="612000"/>
          </a:xfrm>
          <a:prstGeom prst="rect">
            <a:avLst/>
          </a:prstGeom>
        </p:spPr>
      </p:pic>
      <p:grpSp>
        <p:nvGrpSpPr>
          <p:cNvPr id="3" name="グループ化 2">
            <a:extLst>
              <a:ext uri="{FF2B5EF4-FFF2-40B4-BE49-F238E27FC236}">
                <a16:creationId xmlns:a16="http://schemas.microsoft.com/office/drawing/2014/main" id="{5DF76AC8-6724-43BA-A88B-801E240FA074}"/>
              </a:ext>
            </a:extLst>
          </p:cNvPr>
          <p:cNvGrpSpPr/>
          <p:nvPr/>
        </p:nvGrpSpPr>
        <p:grpSpPr>
          <a:xfrm>
            <a:off x="118186" y="1168399"/>
            <a:ext cx="4831689" cy="5622666"/>
            <a:chOff x="118186" y="1168399"/>
            <a:chExt cx="4831689" cy="5622666"/>
          </a:xfrm>
        </p:grpSpPr>
        <p:grpSp>
          <p:nvGrpSpPr>
            <p:cNvPr id="2" name="グループ化 1">
              <a:extLst>
                <a:ext uri="{FF2B5EF4-FFF2-40B4-BE49-F238E27FC236}">
                  <a16:creationId xmlns:a16="http://schemas.microsoft.com/office/drawing/2014/main" id="{6BACE7F9-381F-45F8-A08A-7AFEDE9AD6B0}"/>
                </a:ext>
              </a:extLst>
            </p:cNvPr>
            <p:cNvGrpSpPr/>
            <p:nvPr/>
          </p:nvGrpSpPr>
          <p:grpSpPr>
            <a:xfrm>
              <a:off x="118186" y="1168399"/>
              <a:ext cx="4831689" cy="5622666"/>
              <a:chOff x="118186" y="1168399"/>
              <a:chExt cx="4831689" cy="5622666"/>
            </a:xfrm>
          </p:grpSpPr>
          <p:grpSp>
            <p:nvGrpSpPr>
              <p:cNvPr id="17" name="グループ化 16">
                <a:extLst>
                  <a:ext uri="{FF2B5EF4-FFF2-40B4-BE49-F238E27FC236}">
                    <a16:creationId xmlns:a16="http://schemas.microsoft.com/office/drawing/2014/main" id="{AE9C958F-08EB-4EF0-AB9A-535958A9B57C}"/>
                  </a:ext>
                </a:extLst>
              </p:cNvPr>
              <p:cNvGrpSpPr/>
              <p:nvPr/>
            </p:nvGrpSpPr>
            <p:grpSpPr>
              <a:xfrm>
                <a:off x="118186" y="1168399"/>
                <a:ext cx="4831689" cy="5622666"/>
                <a:chOff x="118186" y="1168399"/>
                <a:chExt cx="4831689" cy="5622666"/>
              </a:xfrm>
            </p:grpSpPr>
            <p:grpSp>
              <p:nvGrpSpPr>
                <p:cNvPr id="12" name="グループ化 11">
                  <a:extLst>
                    <a:ext uri="{FF2B5EF4-FFF2-40B4-BE49-F238E27FC236}">
                      <a16:creationId xmlns:a16="http://schemas.microsoft.com/office/drawing/2014/main" id="{D27064AD-E909-4814-A937-6BCCFCC17BBB}"/>
                    </a:ext>
                  </a:extLst>
                </p:cNvPr>
                <p:cNvGrpSpPr/>
                <p:nvPr/>
              </p:nvGrpSpPr>
              <p:grpSpPr>
                <a:xfrm>
                  <a:off x="118186" y="1168399"/>
                  <a:ext cx="4831689" cy="5622666"/>
                  <a:chOff x="118186" y="1168399"/>
                  <a:chExt cx="4831689" cy="5622666"/>
                </a:xfrm>
              </p:grpSpPr>
              <p:grpSp>
                <p:nvGrpSpPr>
                  <p:cNvPr id="22" name="グループ化 21">
                    <a:extLst>
                      <a:ext uri="{FF2B5EF4-FFF2-40B4-BE49-F238E27FC236}">
                        <a16:creationId xmlns:a16="http://schemas.microsoft.com/office/drawing/2014/main" id="{94646E01-CFE6-4CA8-9743-A155124B600C}"/>
                      </a:ext>
                    </a:extLst>
                  </p:cNvPr>
                  <p:cNvGrpSpPr/>
                  <p:nvPr/>
                </p:nvGrpSpPr>
                <p:grpSpPr>
                  <a:xfrm>
                    <a:off x="168526" y="1168399"/>
                    <a:ext cx="4781349" cy="3995030"/>
                    <a:chOff x="168526" y="1168399"/>
                    <a:chExt cx="4781349" cy="3995030"/>
                  </a:xfrm>
                </p:grpSpPr>
                <p:grpSp>
                  <p:nvGrpSpPr>
                    <p:cNvPr id="4" name="グループ化 3">
                      <a:extLst>
                        <a:ext uri="{FF2B5EF4-FFF2-40B4-BE49-F238E27FC236}">
                          <a16:creationId xmlns:a16="http://schemas.microsoft.com/office/drawing/2014/main" id="{B6C52B8F-C746-B553-E23B-0CFA64C9F6A6}"/>
                        </a:ext>
                      </a:extLst>
                    </p:cNvPr>
                    <p:cNvGrpSpPr/>
                    <p:nvPr/>
                  </p:nvGrpSpPr>
                  <p:grpSpPr>
                    <a:xfrm>
                      <a:off x="168526" y="1168399"/>
                      <a:ext cx="4781349" cy="3995030"/>
                      <a:chOff x="168526" y="1168399"/>
                      <a:chExt cx="4781349" cy="3995030"/>
                    </a:xfrm>
                  </p:grpSpPr>
                  <p:sp>
                    <p:nvSpPr>
                      <p:cNvPr id="19" name="テキスト ボックス 18">
                        <a:extLst>
                          <a:ext uri="{FF2B5EF4-FFF2-40B4-BE49-F238E27FC236}">
                            <a16:creationId xmlns:a16="http://schemas.microsoft.com/office/drawing/2014/main" id="{92EAB3FF-DDA7-EBBB-90CA-E5E46332BB76}"/>
                          </a:ext>
                        </a:extLst>
                      </p:cNvPr>
                      <p:cNvSpPr txBox="1"/>
                      <p:nvPr/>
                    </p:nvSpPr>
                    <p:spPr>
                      <a:xfrm>
                        <a:off x="168526" y="2342144"/>
                        <a:ext cx="4781349" cy="282128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いきいきと長く活躍できる「</a:t>
                        </a:r>
                        <a:r>
                          <a:rPr kumimoji="1" lang="en-US" altLang="ja-JP" sz="1600" b="1" dirty="0">
                            <a:solidFill>
                              <a:srgbClr val="0D8295"/>
                            </a:solidFill>
                            <a:latin typeface="Meiryo UI" panose="020B0604030504040204" pitchFamily="50" charset="-128"/>
                            <a:ea typeface="Meiryo UI" panose="020B0604030504040204" pitchFamily="50" charset="-128"/>
                          </a:rPr>
                          <a:t>10</a:t>
                        </a:r>
                        <a:r>
                          <a:rPr kumimoji="1" lang="ja-JP" altLang="en-US" sz="1600" b="1" dirty="0">
                            <a:solidFill>
                              <a:srgbClr val="0D8295"/>
                            </a:solidFill>
                            <a:latin typeface="Meiryo UI" panose="020B0604030504040204" pitchFamily="50" charset="-128"/>
                            <a:ea typeface="Meiryo UI" panose="020B0604030504040204" pitchFamily="50" charset="-128"/>
                          </a:rPr>
                          <a:t>歳若返り」の実現</a:t>
                        </a:r>
                        <a:endParaRPr kumimoji="1" lang="en-US" altLang="ja-JP" sz="1600" b="1" dirty="0">
                          <a:solidFill>
                            <a:srgbClr val="0D8295"/>
                          </a:solidFill>
                          <a:latin typeface="Meiryo UI" panose="020B0604030504040204" pitchFamily="50" charset="-128"/>
                          <a:ea typeface="Meiryo UI" panose="020B0604030504040204" pitchFamily="50" charset="-128"/>
                        </a:endParaRPr>
                      </a:p>
                      <a:p>
                        <a:pPr algn="ctr"/>
                        <a:endParaRPr kumimoji="1" lang="en-US" altLang="ja-JP" sz="300" dirty="0">
                          <a:latin typeface="Meiryo UI" panose="020B0604030504040204" pitchFamily="50" charset="-128"/>
                          <a:ea typeface="Meiryo UI" panose="020B0604030504040204" pitchFamily="50" charset="-128"/>
                        </a:endParaRPr>
                      </a:p>
                      <a:p>
                        <a:pPr>
                          <a:lnSpc>
                            <a:spcPts val="1300"/>
                          </a:lnSpc>
                          <a:spcBef>
                            <a:spcPts val="600"/>
                          </a:spcBef>
                        </a:pPr>
                        <a:r>
                          <a:rPr kumimoji="1" lang="ja-JP" altLang="en-US" sz="1200" dirty="0">
                            <a:latin typeface="Meiryo UI" panose="020B0604030504040204" pitchFamily="50" charset="-128"/>
                            <a:ea typeface="Meiryo UI" panose="020B0604030504040204" pitchFamily="50" charset="-128"/>
                          </a:rPr>
                          <a:t>・府民がいきいきと長く活躍することをめざす「</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歳若返り」プロジェクトの</a:t>
                        </a:r>
                        <a:endParaRPr kumimoji="1" lang="en-US" altLang="ja-JP" sz="1200" dirty="0">
                          <a:latin typeface="Meiryo UI" panose="020B0604030504040204" pitchFamily="50" charset="-128"/>
                          <a:ea typeface="Meiryo UI" panose="020B0604030504040204" pitchFamily="50" charset="-128"/>
                        </a:endParaRPr>
                      </a:p>
                      <a:p>
                        <a:pPr>
                          <a:lnSpc>
                            <a:spcPts val="1300"/>
                          </a:lnSpc>
                          <a:spcBef>
                            <a:spcPts val="600"/>
                          </a:spcBef>
                        </a:pPr>
                        <a:r>
                          <a:rPr kumimoji="1" lang="ja-JP" altLang="en-US" sz="1200" dirty="0">
                            <a:latin typeface="Meiryo UI" panose="020B0604030504040204" pitchFamily="50" charset="-128"/>
                            <a:ea typeface="Meiryo UI" panose="020B0604030504040204" pitchFamily="50" charset="-128"/>
                          </a:rPr>
                          <a:t>　認知度向上や府民の取組みを促すため、企業と連携したイベント等を実施</a:t>
                        </a:r>
                        <a:endParaRPr kumimoji="1" lang="en-US" altLang="ja-JP" sz="1200" dirty="0">
                          <a:latin typeface="Meiryo UI" panose="020B0604030504040204" pitchFamily="50" charset="-128"/>
                          <a:ea typeface="Meiryo UI" panose="020B0604030504040204" pitchFamily="50" charset="-128"/>
                        </a:endParaRPr>
                      </a:p>
                      <a:p>
                        <a:pPr>
                          <a:lnSpc>
                            <a:spcPts val="1300"/>
                          </a:lnSpc>
                          <a:spcBef>
                            <a:spcPts val="600"/>
                          </a:spcBef>
                        </a:pPr>
                        <a:r>
                          <a:rPr kumimoji="1" lang="ja-JP" altLang="en-US" sz="1200" dirty="0">
                            <a:latin typeface="Meiryo UI" panose="020B0604030504040204" pitchFamily="50" charset="-128"/>
                            <a:ea typeface="Meiryo UI" panose="020B0604030504040204" pitchFamily="50" charset="-128"/>
                          </a:rPr>
                          <a:t>①集客効果の高い「ららぽーと門真・三井アウトレットパーク 大阪門真」</a:t>
                        </a:r>
                        <a:endParaRPr kumimoji="1" lang="en-US" altLang="ja-JP" sz="1200" dirty="0">
                          <a:latin typeface="Meiryo UI" panose="020B0604030504040204" pitchFamily="50" charset="-128"/>
                          <a:ea typeface="Meiryo UI" panose="020B0604030504040204" pitchFamily="50" charset="-128"/>
                        </a:endParaRPr>
                      </a:p>
                      <a:p>
                        <a:pPr>
                          <a:lnSpc>
                            <a:spcPts val="1300"/>
                          </a:lnSpc>
                          <a:spcBef>
                            <a:spcPts val="600"/>
                          </a:spcBef>
                        </a:pPr>
                        <a:r>
                          <a:rPr kumimoji="1" lang="ja-JP" altLang="en-US" sz="1200" dirty="0">
                            <a:latin typeface="Meiryo UI" panose="020B0604030504040204" pitchFamily="50" charset="-128"/>
                            <a:ea typeface="Meiryo UI" panose="020B0604030504040204" pitchFamily="50" charset="-128"/>
                          </a:rPr>
                          <a:t>　において啓発イベントを実施</a:t>
                        </a:r>
                        <a:endParaRPr kumimoji="1" lang="en-US" altLang="ja-JP" sz="1200" dirty="0">
                          <a:latin typeface="Meiryo UI" panose="020B0604030504040204" pitchFamily="50" charset="-128"/>
                          <a:ea typeface="Meiryo UI" panose="020B0604030504040204" pitchFamily="50" charset="-128"/>
                        </a:endParaRPr>
                      </a:p>
                      <a:p>
                        <a:pPr>
                          <a:lnSpc>
                            <a:spcPts val="1300"/>
                          </a:lnSpc>
                          <a:spcBef>
                            <a:spcPts val="600"/>
                          </a:spcBef>
                        </a:pPr>
                        <a:r>
                          <a:rPr kumimoji="1" lang="ja-JP" altLang="en-US" sz="1200" dirty="0">
                            <a:latin typeface="Meiryo UI" panose="020B0604030504040204" pitchFamily="50" charset="-128"/>
                            <a:ea typeface="Meiryo UI" panose="020B0604030504040204" pitchFamily="50" charset="-128"/>
                          </a:rPr>
                          <a:t>②アース製薬、アカカベとの</a:t>
                        </a:r>
                        <a:r>
                          <a:rPr kumimoji="1" lang="en-US" altLang="ja-JP" sz="1200" dirty="0">
                            <a:latin typeface="Meiryo UI" panose="020B0604030504040204" pitchFamily="50" charset="-128"/>
                            <a:ea typeface="Meiryo UI" panose="020B0604030504040204" pitchFamily="50" charset="-128"/>
                          </a:rPr>
                          <a:t>X(</a:t>
                        </a:r>
                        <a:r>
                          <a:rPr kumimoji="1" lang="ja-JP" altLang="en-US" sz="1200" dirty="0">
                            <a:latin typeface="Meiryo UI" panose="020B0604030504040204" pitchFamily="50" charset="-128"/>
                            <a:ea typeface="Meiryo UI" panose="020B0604030504040204" pitchFamily="50" charset="-128"/>
                          </a:rPr>
                          <a:t>旧</a:t>
                        </a:r>
                        <a:r>
                          <a:rPr kumimoji="1" lang="en-US" altLang="ja-JP" sz="1200" dirty="0">
                            <a:latin typeface="Meiryo UI" panose="020B0604030504040204" pitchFamily="50" charset="-128"/>
                            <a:ea typeface="Meiryo UI" panose="020B0604030504040204" pitchFamily="50" charset="-128"/>
                          </a:rPr>
                          <a:t>Twitter)</a:t>
                        </a:r>
                        <a:r>
                          <a:rPr kumimoji="1" lang="ja-JP" altLang="en-US" sz="1200" dirty="0">
                            <a:latin typeface="Meiryo UI" panose="020B0604030504040204" pitchFamily="50" charset="-128"/>
                            <a:ea typeface="Meiryo UI" panose="020B0604030504040204" pitchFamily="50" charset="-128"/>
                          </a:rPr>
                          <a:t>によるコラボキャンペーンを実施</a:t>
                        </a:r>
                        <a:endParaRPr kumimoji="1" lang="en-US" altLang="ja-JP" sz="1200" dirty="0">
                          <a:latin typeface="Meiryo UI" panose="020B0604030504040204" pitchFamily="50" charset="-128"/>
                          <a:ea typeface="Meiryo UI" panose="020B0604030504040204" pitchFamily="50" charset="-128"/>
                        </a:endParaRPr>
                      </a:p>
                      <a:p>
                        <a:pPr>
                          <a:lnSpc>
                            <a:spcPts val="1300"/>
                          </a:lnSpc>
                          <a:spcBef>
                            <a:spcPts val="600"/>
                          </a:spcBef>
                        </a:pPr>
                        <a:r>
                          <a:rPr kumimoji="1" lang="ja-JP" altLang="en-US" sz="1200" dirty="0">
                            <a:latin typeface="Meiryo UI" panose="020B0604030504040204" pitchFamily="50" charset="-128"/>
                            <a:ea typeface="Meiryo UI" panose="020B0604030504040204" pitchFamily="50" charset="-128"/>
                          </a:rPr>
                          <a:t>③ダイドードリンコとの共催による「ライフキネティック</a:t>
                        </a:r>
                        <a:r>
                          <a:rPr kumimoji="1" lang="en-US" altLang="ja-JP" sz="9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」が体験できる「認知症・</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フレイル予防講演会・体験会」を実施</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脳トレと運動を組み合わせたエクササイズ</a:t>
                        </a:r>
                        <a:endParaRPr kumimoji="1" lang="en-US" altLang="ja-JP" sz="800" dirty="0">
                          <a:latin typeface="Meiryo UI" panose="020B0604030504040204" pitchFamily="50" charset="-128"/>
                          <a:ea typeface="Meiryo UI" panose="020B0604030504040204" pitchFamily="50" charset="-128"/>
                        </a:endParaRPr>
                      </a:p>
                      <a:p>
                        <a:pPr>
                          <a:lnSpc>
                            <a:spcPts val="1300"/>
                          </a:lnSpc>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p>
                      <a:p>
                        <a:pPr>
                          <a:lnSpc>
                            <a:spcPts val="1300"/>
                          </a:lnSpc>
                          <a:spcBef>
                            <a:spcPts val="600"/>
                          </a:spcBef>
                        </a:pPr>
                        <a:r>
                          <a:rPr kumimoji="1" lang="ja-JP" altLang="en-US" sz="1200" dirty="0">
                            <a:latin typeface="Meiryo UI" panose="020B0604030504040204" pitchFamily="50" charset="-128"/>
                            <a:ea typeface="Meiryo UI" panose="020B0604030504040204" pitchFamily="50" charset="-128"/>
                          </a:rPr>
                          <a:t>①参加者数：</a:t>
                        </a:r>
                        <a:r>
                          <a:rPr kumimoji="1" lang="en-US" altLang="ja-JP" sz="1200" dirty="0">
                            <a:latin typeface="Meiryo UI" panose="020B0604030504040204" pitchFamily="50" charset="-128"/>
                            <a:ea typeface="Meiryo UI" panose="020B0604030504040204" pitchFamily="50" charset="-128"/>
                          </a:rPr>
                          <a:t>450</a:t>
                        </a:r>
                        <a:r>
                          <a:rPr kumimoji="1" lang="ja-JP" altLang="en-US" sz="1200" dirty="0">
                            <a:latin typeface="Meiryo UI" panose="020B0604030504040204" pitchFamily="50" charset="-128"/>
                            <a:ea typeface="Meiryo UI" panose="020B0604030504040204" pitchFamily="50" charset="-128"/>
                          </a:rPr>
                          <a:t>名　　②府</a:t>
                        </a:r>
                        <a:r>
                          <a:rPr kumimoji="1" lang="en-US" altLang="ja-JP" sz="1200" dirty="0">
                            <a:latin typeface="Meiryo UI" panose="020B0604030504040204" pitchFamily="50" charset="-128"/>
                            <a:ea typeface="Meiryo UI" panose="020B0604030504040204" pitchFamily="50" charset="-128"/>
                          </a:rPr>
                          <a:t>X</a:t>
                        </a:r>
                        <a:r>
                          <a:rPr kumimoji="1" lang="ja-JP" altLang="en-US" sz="900" dirty="0">
                            <a:latin typeface="Meiryo UI" panose="020B0604030504040204" pitchFamily="50" charset="-128"/>
                            <a:ea typeface="Meiryo UI" panose="020B0604030504040204" pitchFamily="50" charset="-128"/>
                          </a:rPr>
                          <a:t>（旧</a:t>
                        </a:r>
                        <a:r>
                          <a:rPr kumimoji="1" lang="en-US" altLang="ja-JP" sz="900" dirty="0">
                            <a:latin typeface="Meiryo UI" panose="020B0604030504040204" pitchFamily="50" charset="-128"/>
                            <a:ea typeface="Meiryo UI" panose="020B0604030504040204" pitchFamily="50" charset="-128"/>
                          </a:rPr>
                          <a:t>Twitter</a:t>
                        </a:r>
                        <a:r>
                          <a:rPr kumimoji="1" lang="ja-JP" altLang="en-US" sz="9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フォロワー数：</a:t>
                        </a:r>
                        <a:r>
                          <a:rPr kumimoji="1" lang="en-US" altLang="ja-JP" sz="1200" dirty="0">
                            <a:latin typeface="Meiryo UI" panose="020B0604030504040204" pitchFamily="50" charset="-128"/>
                            <a:ea typeface="Meiryo UI" panose="020B0604030504040204" pitchFamily="50" charset="-128"/>
                          </a:rPr>
                          <a:t>1,451</a:t>
                        </a:r>
                        <a:r>
                          <a:rPr kumimoji="1" lang="ja-JP" altLang="en-US" sz="1200" dirty="0">
                            <a:latin typeface="Meiryo UI" panose="020B0604030504040204" pitchFamily="50" charset="-128"/>
                            <a:ea typeface="Meiryo UI" panose="020B0604030504040204" pitchFamily="50" charset="-128"/>
                          </a:rPr>
                          <a:t>名増加</a:t>
                        </a:r>
                        <a:endParaRPr kumimoji="1" lang="en-US" altLang="ja-JP" sz="1200" dirty="0">
                          <a:latin typeface="Meiryo UI" panose="020B0604030504040204" pitchFamily="50" charset="-128"/>
                          <a:ea typeface="Meiryo UI" panose="020B0604030504040204" pitchFamily="50" charset="-128"/>
                        </a:endParaRPr>
                      </a:p>
                      <a:p>
                        <a:pPr>
                          <a:lnSpc>
                            <a:spcPts val="1300"/>
                          </a:lnSpc>
                          <a:spcBef>
                            <a:spcPts val="600"/>
                          </a:spcBef>
                        </a:pPr>
                        <a:r>
                          <a:rPr kumimoji="1" lang="ja-JP" altLang="en-US" sz="1200" dirty="0">
                            <a:latin typeface="Meiryo UI" panose="020B0604030504040204" pitchFamily="50" charset="-128"/>
                            <a:ea typeface="Meiryo UI" panose="020B0604030504040204" pitchFamily="50" charset="-128"/>
                          </a:rPr>
                          <a:t>③参加者数：市民　</a:t>
                        </a:r>
                        <a:r>
                          <a:rPr kumimoji="1" lang="en-US" altLang="ja-JP" sz="1200" dirty="0">
                            <a:latin typeface="Meiryo UI" panose="020B0604030504040204" pitchFamily="50" charset="-128"/>
                            <a:ea typeface="Meiryo UI" panose="020B0604030504040204" pitchFamily="50" charset="-128"/>
                          </a:rPr>
                          <a:t>25</a:t>
                        </a:r>
                        <a:r>
                          <a:rPr kumimoji="1" lang="ja-JP" altLang="en-US" sz="1200" dirty="0">
                            <a:latin typeface="Meiryo UI" panose="020B0604030504040204" pitchFamily="50" charset="-128"/>
                            <a:ea typeface="Meiryo UI" panose="020B0604030504040204" pitchFamily="50" charset="-128"/>
                          </a:rPr>
                          <a:t>名　市町村職員　</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7E02384C-C998-C2E4-A5AA-97125C3F085A}"/>
                          </a:ext>
                        </a:extLst>
                      </p:cNvPr>
                      <p:cNvSpPr/>
                      <p:nvPr/>
                    </p:nvSpPr>
                    <p:spPr>
                      <a:xfrm>
                        <a:off x="333270" y="1168399"/>
                        <a:ext cx="4443263" cy="544663"/>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企業等の商業施設や</a:t>
                        </a:r>
                        <a:r>
                          <a:rPr lang="en-US" altLang="ja-JP" sz="1600" b="1" dirty="0">
                            <a:solidFill>
                              <a:schemeClr val="tx1"/>
                            </a:solidFill>
                            <a:latin typeface="Meiryo UI" panose="020B0604030504040204" pitchFamily="50" charset="-128"/>
                            <a:ea typeface="Meiryo UI" panose="020B0604030504040204" pitchFamily="50" charset="-128"/>
                          </a:rPr>
                          <a:t>SNS</a:t>
                        </a:r>
                        <a:r>
                          <a:rPr lang="ja-JP" altLang="en-US" sz="1600" b="1" dirty="0">
                            <a:solidFill>
                              <a:schemeClr val="tx1"/>
                            </a:solidFill>
                            <a:latin typeface="Meiryo UI" panose="020B0604030504040204" pitchFamily="50" charset="-128"/>
                            <a:ea typeface="Meiryo UI" panose="020B0604030504040204" pitchFamily="50" charset="-128"/>
                          </a:rPr>
                          <a:t>等を活用した</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rPr>
                          <a:t>10</a:t>
                        </a:r>
                        <a:r>
                          <a:rPr lang="ja-JP" altLang="en-US" sz="1600" b="1" dirty="0">
                            <a:solidFill>
                              <a:schemeClr val="tx1"/>
                            </a:solidFill>
                            <a:latin typeface="Meiryo UI" panose="020B0604030504040204" pitchFamily="50" charset="-128"/>
                            <a:ea typeface="Meiryo UI" panose="020B0604030504040204" pitchFamily="50" charset="-128"/>
                          </a:rPr>
                          <a:t>歳若返り」の情報発信</a:t>
                        </a:r>
                      </a:p>
                    </p:txBody>
                  </p:sp>
                </p:grpSp>
                <p:pic>
                  <p:nvPicPr>
                    <p:cNvPr id="13" name="図 12">
                      <a:extLst>
                        <a:ext uri="{FF2B5EF4-FFF2-40B4-BE49-F238E27FC236}">
                          <a16:creationId xmlns:a16="http://schemas.microsoft.com/office/drawing/2014/main" id="{BEDCFAD7-E958-4DB9-89F6-04A83E78F7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43293" y="1879396"/>
                      <a:ext cx="1303306" cy="349386"/>
                    </a:xfrm>
                    <a:prstGeom prst="rect">
                      <a:avLst/>
                    </a:prstGeom>
                  </p:spPr>
                </p:pic>
                <p:pic>
                  <p:nvPicPr>
                    <p:cNvPr id="21" name="図 20">
                      <a:extLst>
                        <a:ext uri="{FF2B5EF4-FFF2-40B4-BE49-F238E27FC236}">
                          <a16:creationId xmlns:a16="http://schemas.microsoft.com/office/drawing/2014/main" id="{71B2D469-92DD-4730-932A-A53262A5ED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35462" y="1816654"/>
                      <a:ext cx="695131" cy="469780"/>
                    </a:xfrm>
                    <a:prstGeom prst="rect">
                      <a:avLst/>
                    </a:prstGeom>
                  </p:spPr>
                </p:pic>
              </p:grpSp>
              <p:pic>
                <p:nvPicPr>
                  <p:cNvPr id="6" name="図 5">
                    <a:extLst>
                      <a:ext uri="{FF2B5EF4-FFF2-40B4-BE49-F238E27FC236}">
                        <a16:creationId xmlns:a16="http://schemas.microsoft.com/office/drawing/2014/main" id="{5272E9DC-811D-42FF-A7B9-40874B95BF0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4529" b="587"/>
                  <a:stretch/>
                </p:blipFill>
                <p:spPr>
                  <a:xfrm>
                    <a:off x="118186" y="5350118"/>
                    <a:ext cx="2460667" cy="1440947"/>
                  </a:xfrm>
                  <a:prstGeom prst="rect">
                    <a:avLst/>
                  </a:prstGeom>
                </p:spPr>
              </p:pic>
            </p:grpSp>
            <p:pic>
              <p:nvPicPr>
                <p:cNvPr id="7" name="図 6">
                  <a:extLst>
                    <a:ext uri="{FF2B5EF4-FFF2-40B4-BE49-F238E27FC236}">
                      <a16:creationId xmlns:a16="http://schemas.microsoft.com/office/drawing/2014/main" id="{3EFCA31E-20D9-4358-A76C-07F6EA92483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04094" y="1915025"/>
                  <a:ext cx="1008856" cy="337231"/>
                </a:xfrm>
                <a:prstGeom prst="rect">
                  <a:avLst/>
                </a:prstGeom>
              </p:spPr>
            </p:pic>
          </p:grpSp>
          <p:pic>
            <p:nvPicPr>
              <p:cNvPr id="43" name="図 42">
                <a:extLst>
                  <a:ext uri="{FF2B5EF4-FFF2-40B4-BE49-F238E27FC236}">
                    <a16:creationId xmlns:a16="http://schemas.microsoft.com/office/drawing/2014/main" id="{1835C394-7824-4885-B195-6CF076074098}"/>
                  </a:ext>
                </a:extLst>
              </p:cNvPr>
              <p:cNvPicPr>
                <a:picLocks noChangeAspect="1"/>
              </p:cNvPicPr>
              <p:nvPr/>
            </p:nvPicPr>
            <p:blipFill rotWithShape="1">
              <a:blip r:embed="rId9"/>
              <a:srcRect b="1233"/>
              <a:stretch/>
            </p:blipFill>
            <p:spPr>
              <a:xfrm>
                <a:off x="2719831" y="5340817"/>
                <a:ext cx="2168487" cy="1440947"/>
              </a:xfrm>
              <a:prstGeom prst="rect">
                <a:avLst/>
              </a:prstGeom>
            </p:spPr>
          </p:pic>
        </p:grpSp>
        <p:pic>
          <p:nvPicPr>
            <p:cNvPr id="40" name="図 39" descr="テキスト&#10;&#10;自動的に生成された説明">
              <a:extLst>
                <a:ext uri="{FF2B5EF4-FFF2-40B4-BE49-F238E27FC236}">
                  <a16:creationId xmlns:a16="http://schemas.microsoft.com/office/drawing/2014/main" id="{EB65411B-B1B3-48BF-A717-3AAEA886A52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730593" y="1850071"/>
              <a:ext cx="1036103" cy="325739"/>
            </a:xfrm>
            <a:prstGeom prst="rect">
              <a:avLst/>
            </a:prstGeom>
          </p:spPr>
        </p:pic>
      </p:grpSp>
      <p:grpSp>
        <p:nvGrpSpPr>
          <p:cNvPr id="38" name="グループ化 37">
            <a:extLst>
              <a:ext uri="{FF2B5EF4-FFF2-40B4-BE49-F238E27FC236}">
                <a16:creationId xmlns:a16="http://schemas.microsoft.com/office/drawing/2014/main" id="{513DE145-79DD-479C-A061-1D3DA8828C95}"/>
              </a:ext>
            </a:extLst>
          </p:cNvPr>
          <p:cNvGrpSpPr/>
          <p:nvPr/>
        </p:nvGrpSpPr>
        <p:grpSpPr>
          <a:xfrm>
            <a:off x="5091019" y="1168400"/>
            <a:ext cx="4754780" cy="5622665"/>
            <a:chOff x="246646" y="1168400"/>
            <a:chExt cx="4754780" cy="5622665"/>
          </a:xfrm>
        </p:grpSpPr>
        <p:grpSp>
          <p:nvGrpSpPr>
            <p:cNvPr id="39" name="グループ化 38">
              <a:extLst>
                <a:ext uri="{FF2B5EF4-FFF2-40B4-BE49-F238E27FC236}">
                  <a16:creationId xmlns:a16="http://schemas.microsoft.com/office/drawing/2014/main" id="{DAA39D5A-BDBB-4316-A826-2B83146782A7}"/>
                </a:ext>
              </a:extLst>
            </p:cNvPr>
            <p:cNvGrpSpPr/>
            <p:nvPr/>
          </p:nvGrpSpPr>
          <p:grpSpPr>
            <a:xfrm>
              <a:off x="246646" y="1879396"/>
              <a:ext cx="4754780" cy="4911669"/>
              <a:chOff x="5208081" y="1868440"/>
              <a:chExt cx="4754780" cy="4911669"/>
            </a:xfrm>
          </p:grpSpPr>
          <p:pic>
            <p:nvPicPr>
              <p:cNvPr id="44" name="図 43">
                <a:extLst>
                  <a:ext uri="{FF2B5EF4-FFF2-40B4-BE49-F238E27FC236}">
                    <a16:creationId xmlns:a16="http://schemas.microsoft.com/office/drawing/2014/main" id="{7AA67551-DF3C-4E79-8B4E-FD246649E31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97596" y="5234933"/>
                <a:ext cx="2278958" cy="1522344"/>
              </a:xfrm>
              <a:prstGeom prst="rect">
                <a:avLst/>
              </a:prstGeom>
            </p:spPr>
          </p:pic>
          <p:grpSp>
            <p:nvGrpSpPr>
              <p:cNvPr id="42" name="グループ化 41">
                <a:extLst>
                  <a:ext uri="{FF2B5EF4-FFF2-40B4-BE49-F238E27FC236}">
                    <a16:creationId xmlns:a16="http://schemas.microsoft.com/office/drawing/2014/main" id="{6ED7CC3B-4131-4FE4-BB0F-D7633CD9B0C7}"/>
                  </a:ext>
                </a:extLst>
              </p:cNvPr>
              <p:cNvGrpSpPr/>
              <p:nvPr/>
            </p:nvGrpSpPr>
            <p:grpSpPr>
              <a:xfrm>
                <a:off x="5208081" y="1868440"/>
                <a:ext cx="4754780" cy="4911669"/>
                <a:chOff x="5208081" y="1868440"/>
                <a:chExt cx="4754780" cy="4911669"/>
              </a:xfrm>
            </p:grpSpPr>
            <p:grpSp>
              <p:nvGrpSpPr>
                <p:cNvPr id="45" name="グループ化 44">
                  <a:extLst>
                    <a:ext uri="{FF2B5EF4-FFF2-40B4-BE49-F238E27FC236}">
                      <a16:creationId xmlns:a16="http://schemas.microsoft.com/office/drawing/2014/main" id="{8FAB0326-F17B-4468-9FD7-9D88BE6DBF24}"/>
                    </a:ext>
                  </a:extLst>
                </p:cNvPr>
                <p:cNvGrpSpPr/>
                <p:nvPr/>
              </p:nvGrpSpPr>
              <p:grpSpPr>
                <a:xfrm>
                  <a:off x="5208081" y="2336317"/>
                  <a:ext cx="4754780" cy="4443792"/>
                  <a:chOff x="5208081" y="2336317"/>
                  <a:chExt cx="4754780" cy="4443792"/>
                </a:xfrm>
              </p:grpSpPr>
              <p:pic>
                <p:nvPicPr>
                  <p:cNvPr id="50" name="図 49">
                    <a:extLst>
                      <a:ext uri="{FF2B5EF4-FFF2-40B4-BE49-F238E27FC236}">
                        <a16:creationId xmlns:a16="http://schemas.microsoft.com/office/drawing/2014/main" id="{6A2E2181-4790-4775-99A8-F8E760842F3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260425" y="5248464"/>
                    <a:ext cx="2168486" cy="1531645"/>
                  </a:xfrm>
                  <a:prstGeom prst="rect">
                    <a:avLst/>
                  </a:prstGeom>
                </p:spPr>
              </p:pic>
              <p:sp>
                <p:nvSpPr>
                  <p:cNvPr id="49" name="テキスト ボックス 48">
                    <a:extLst>
                      <a:ext uri="{FF2B5EF4-FFF2-40B4-BE49-F238E27FC236}">
                        <a16:creationId xmlns:a16="http://schemas.microsoft.com/office/drawing/2014/main" id="{88191E77-DEFF-43CB-9877-14F2B9CAC5BD}"/>
                      </a:ext>
                    </a:extLst>
                  </p:cNvPr>
                  <p:cNvSpPr txBox="1"/>
                  <p:nvPr/>
                </p:nvSpPr>
                <p:spPr>
                  <a:xfrm>
                    <a:off x="5208081" y="2336317"/>
                    <a:ext cx="4754780" cy="2816156"/>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府民の健康づくり活動「健活１０」 </a:t>
                    </a:r>
                    <a:r>
                      <a:rPr kumimoji="1" lang="en-US" altLang="ja-JP" sz="1200" b="1" dirty="0">
                        <a:solidFill>
                          <a:srgbClr val="0D8295"/>
                        </a:solidFill>
                        <a:latin typeface="Meiryo UI" panose="020B0604030504040204" pitchFamily="50" charset="-128"/>
                        <a:ea typeface="Meiryo UI" panose="020B0604030504040204" pitchFamily="50" charset="-128"/>
                      </a:rPr>
                      <a:t>〈</a:t>
                    </a:r>
                    <a:r>
                      <a:rPr kumimoji="1" lang="ja-JP" altLang="en-US" sz="1200" b="1" dirty="0">
                        <a:solidFill>
                          <a:srgbClr val="0D8295"/>
                        </a:solidFill>
                        <a:latin typeface="Meiryo UI" panose="020B0604030504040204" pitchFamily="50" charset="-128"/>
                        <a:ea typeface="Meiryo UI" panose="020B0604030504040204" pitchFamily="50" charset="-128"/>
                      </a:rPr>
                      <a:t>ケンカツ テン</a:t>
                    </a:r>
                    <a:r>
                      <a:rPr kumimoji="1" lang="en-US" altLang="ja-JP" sz="1200" b="1" dirty="0">
                        <a:solidFill>
                          <a:srgbClr val="0D8295"/>
                        </a:solidFill>
                        <a:latin typeface="Meiryo UI" panose="020B0604030504040204" pitchFamily="50" charset="-128"/>
                        <a:ea typeface="Meiryo UI" panose="020B0604030504040204" pitchFamily="50" charset="-128"/>
                      </a:rPr>
                      <a:t>〉</a:t>
                    </a:r>
                    <a:r>
                      <a:rPr kumimoji="1" lang="ja-JP" altLang="en-US" sz="1600" b="1" dirty="0">
                        <a:solidFill>
                          <a:srgbClr val="0D8295"/>
                        </a:solidFill>
                        <a:latin typeface="Meiryo UI" panose="020B0604030504040204" pitchFamily="50" charset="-128"/>
                        <a:ea typeface="Meiryo UI" panose="020B0604030504040204" pitchFamily="50" charset="-128"/>
                      </a:rPr>
                      <a:t>の推進</a:t>
                    </a:r>
                  </a:p>
                  <a:p>
                    <a:pPr>
                      <a:spcBef>
                        <a:spcPts val="600"/>
                      </a:spcBef>
                    </a:pPr>
                    <a:endParaRPr kumimoji="1" lang="en-US" altLang="ja-JP" sz="300" b="1" dirty="0">
                      <a:solidFill>
                        <a:srgbClr val="0D8295"/>
                      </a:solidFill>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・健活１０の取組みを積極的に推進するため、府内のキリン堂店舗で</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販売されるキリンビバレッジの対象商品の売上げの一部を「がん対策</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基金」へ寄附するキャンペーンを実施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・キャンペーン期間中に、キリン堂店舗において、推定骨量や筋肉量等の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測定や管理栄養士等による生活習慣改善アドバイス等を行う</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「健康フェア」を併せて実施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・期間：令和</a:t>
                    </a: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日～令和</a:t>
                    </a:r>
                    <a:r>
                      <a:rPr kumimoji="1" lang="en-US" altLang="ja-JP" sz="1200" dirty="0">
                        <a:latin typeface="Meiryo UI" panose="020B0604030504040204" pitchFamily="50" charset="-128"/>
                        <a:ea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29</a:t>
                    </a:r>
                    <a:r>
                      <a:rPr kumimoji="1" lang="ja-JP" altLang="en-US" sz="1200" dirty="0">
                        <a:latin typeface="Meiryo UI" panose="020B0604030504040204" pitchFamily="50" charset="-128"/>
                        <a:ea typeface="Meiryo UI" panose="020B0604030504040204" pitchFamily="50" charset="-128"/>
                      </a:rPr>
                      <a:t>日</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・寄附額：</a:t>
                    </a:r>
                    <a:r>
                      <a:rPr kumimoji="1" lang="en-US" altLang="ja-JP" sz="1200" dirty="0">
                        <a:latin typeface="Meiryo UI" panose="020B0604030504040204" pitchFamily="50" charset="-128"/>
                        <a:ea typeface="Meiryo UI" panose="020B0604030504040204" pitchFamily="50" charset="-128"/>
                      </a:rPr>
                      <a:t>647,734</a:t>
                    </a:r>
                    <a:r>
                      <a:rPr kumimoji="1" lang="ja-JP" altLang="en-US" sz="1200" dirty="0">
                        <a:latin typeface="Meiryo UI" panose="020B0604030504040204" pitchFamily="50" charset="-128"/>
                        <a:ea typeface="Meiryo UI" panose="020B0604030504040204" pitchFamily="50" charset="-128"/>
                      </a:rPr>
                      <a:t>円　・健康フェア：</a:t>
                    </a:r>
                    <a:r>
                      <a:rPr kumimoji="1" lang="en-US" altLang="ja-JP" sz="1200" dirty="0">
                        <a:latin typeface="Meiryo UI" panose="020B0604030504040204" pitchFamily="50" charset="-128"/>
                        <a:ea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rPr>
                      <a:t>回（府内</a:t>
                    </a:r>
                    <a:r>
                      <a:rPr kumimoji="1" lang="en-US" altLang="ja-JP" sz="1200" dirty="0">
                        <a:latin typeface="Meiryo UI" panose="020B0604030504040204" pitchFamily="50" charset="-128"/>
                        <a:ea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rPr>
                      <a:t>店舗）、</a:t>
                    </a:r>
                    <a:r>
                      <a:rPr kumimoji="1" lang="en-US" altLang="ja-JP" sz="1200" dirty="0">
                        <a:latin typeface="Meiryo UI" panose="020B0604030504040204" pitchFamily="50" charset="-128"/>
                        <a:ea typeface="Meiryo UI" panose="020B0604030504040204" pitchFamily="50" charset="-128"/>
                      </a:rPr>
                      <a:t>330</a:t>
                    </a:r>
                    <a:r>
                      <a:rPr kumimoji="1" lang="ja-JP" altLang="en-US" sz="1200" dirty="0">
                        <a:latin typeface="Meiryo UI" panose="020B0604030504040204" pitchFamily="50" charset="-128"/>
                        <a:ea typeface="Meiryo UI" panose="020B0604030504040204" pitchFamily="50" charset="-128"/>
                      </a:rPr>
                      <a:t>名参加</a:t>
                    </a:r>
                    <a:endParaRPr kumimoji="1" lang="en-US" altLang="ja-JP" sz="1600" dirty="0">
                      <a:latin typeface="Meiryo UI" panose="020B0604030504040204" pitchFamily="50" charset="-128"/>
                      <a:ea typeface="Meiryo UI" panose="020B0604030504040204" pitchFamily="50" charset="-128"/>
                    </a:endParaRPr>
                  </a:p>
                </p:txBody>
              </p:sp>
            </p:grpSp>
            <p:pic>
              <p:nvPicPr>
                <p:cNvPr id="46" name="図 45">
                  <a:extLst>
                    <a:ext uri="{FF2B5EF4-FFF2-40B4-BE49-F238E27FC236}">
                      <a16:creationId xmlns:a16="http://schemas.microsoft.com/office/drawing/2014/main" id="{334E3486-D40E-4455-B87C-A495F35822B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909891" y="1897423"/>
                  <a:ext cx="1688664" cy="250886"/>
                </a:xfrm>
                <a:prstGeom prst="rect">
                  <a:avLst/>
                </a:prstGeom>
              </p:spPr>
            </p:pic>
            <p:pic>
              <p:nvPicPr>
                <p:cNvPr id="48" name="図 47">
                  <a:extLst>
                    <a:ext uri="{FF2B5EF4-FFF2-40B4-BE49-F238E27FC236}">
                      <a16:creationId xmlns:a16="http://schemas.microsoft.com/office/drawing/2014/main" id="{EEB0A215-6A3A-4455-8529-F46025BAD02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604841" y="1868440"/>
                  <a:ext cx="1109548" cy="350795"/>
                </a:xfrm>
                <a:prstGeom prst="rect">
                  <a:avLst/>
                </a:prstGeom>
              </p:spPr>
            </p:pic>
          </p:grpSp>
        </p:grpSp>
        <p:sp>
          <p:nvSpPr>
            <p:cNvPr id="41" name="正方形/長方形 40">
              <a:extLst>
                <a:ext uri="{FF2B5EF4-FFF2-40B4-BE49-F238E27FC236}">
                  <a16:creationId xmlns:a16="http://schemas.microsoft.com/office/drawing/2014/main" id="{239DDDAB-5E65-4346-8B57-4E65BC754B56}"/>
                </a:ext>
              </a:extLst>
            </p:cNvPr>
            <p:cNvSpPr/>
            <p:nvPr/>
          </p:nvSpPr>
          <p:spPr>
            <a:xfrm>
              <a:off x="324804" y="1168400"/>
              <a:ext cx="4443263" cy="531927"/>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キリン堂</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キリンビバレッジと連携した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「みんなでやるで！健活１０」の実施</a:t>
              </a:r>
            </a:p>
          </p:txBody>
        </p:sp>
      </p:grpSp>
      <p:cxnSp>
        <p:nvCxnSpPr>
          <p:cNvPr id="65" name="直線コネクタ 64">
            <a:extLst>
              <a:ext uri="{FF2B5EF4-FFF2-40B4-BE49-F238E27FC236}">
                <a16:creationId xmlns:a16="http://schemas.microsoft.com/office/drawing/2014/main" id="{9B0E9DBE-08FB-46AC-8BAC-F06A04FB6C00}"/>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05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F8B30-D953-AB0F-DD39-0EF71C6836B9}"/>
            </a:ext>
          </a:extLst>
        </p:cNvPr>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61DE1440-9362-8C30-DB35-6805E0C4FECD}"/>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a:extLst>
              <a:ext uri="{FF2B5EF4-FFF2-40B4-BE49-F238E27FC236}">
                <a16:creationId xmlns:a16="http://schemas.microsoft.com/office/drawing/2014/main" id="{8FB5A993-C551-7DFC-CBB4-890D5587551B}"/>
              </a:ext>
            </a:extLst>
          </p:cNvPr>
          <p:cNvGrpSpPr/>
          <p:nvPr/>
        </p:nvGrpSpPr>
        <p:grpSpPr>
          <a:xfrm>
            <a:off x="394181" y="465236"/>
            <a:ext cx="9173036" cy="475850"/>
            <a:chOff x="394181" y="465236"/>
            <a:chExt cx="9173036" cy="475850"/>
          </a:xfrm>
        </p:grpSpPr>
        <p:sp>
          <p:nvSpPr>
            <p:cNvPr id="47" name="テキスト ボックス 46">
              <a:extLst>
                <a:ext uri="{FF2B5EF4-FFF2-40B4-BE49-F238E27FC236}">
                  <a16:creationId xmlns:a16="http://schemas.microsoft.com/office/drawing/2014/main" id="{6652ECB5-C501-AFBA-3493-F7F936BBD17B}"/>
                </a:ext>
              </a:extLst>
            </p:cNvPr>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健康④</a:t>
              </a:r>
            </a:p>
          </p:txBody>
        </p:sp>
        <p:cxnSp>
          <p:nvCxnSpPr>
            <p:cNvPr id="55" name="直線コネクタ 54">
              <a:extLst>
                <a:ext uri="{FF2B5EF4-FFF2-40B4-BE49-F238E27FC236}">
                  <a16:creationId xmlns:a16="http://schemas.microsoft.com/office/drawing/2014/main" id="{1C08032D-BD39-7006-4F66-C6A842B5C04C}"/>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a:extLst>
              <a:ext uri="{FF2B5EF4-FFF2-40B4-BE49-F238E27FC236}">
                <a16:creationId xmlns:a16="http://schemas.microsoft.com/office/drawing/2014/main" id="{E1659086-1FAA-BD06-503D-7BF1D2B60594}"/>
              </a:ext>
            </a:extLst>
          </p:cNvPr>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18</a:t>
            </a:fld>
            <a:endParaRPr lang="ja-JP" altLang="en-US" dirty="0"/>
          </a:p>
        </p:txBody>
      </p:sp>
      <p:cxnSp>
        <p:nvCxnSpPr>
          <p:cNvPr id="54" name="直線コネクタ 53">
            <a:extLst>
              <a:ext uri="{FF2B5EF4-FFF2-40B4-BE49-F238E27FC236}">
                <a16:creationId xmlns:a16="http://schemas.microsoft.com/office/drawing/2014/main" id="{81EEB095-A6D6-96E3-F9D8-23DCD3091E49}"/>
              </a:ext>
            </a:extLst>
          </p:cNvPr>
          <p:cNvCxnSpPr>
            <a:cxnSpLocks/>
          </p:cNvCxnSpPr>
          <p:nvPr/>
        </p:nvCxnSpPr>
        <p:spPr>
          <a:xfrm flipV="1">
            <a:off x="4953000" y="1168400"/>
            <a:ext cx="0" cy="48514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Rectangle 1">
            <a:extLst>
              <a:ext uri="{FF2B5EF4-FFF2-40B4-BE49-F238E27FC236}">
                <a16:creationId xmlns:a16="http://schemas.microsoft.com/office/drawing/2014/main" id="{9F1634D7-EE93-B3F8-3D86-17A6125760DF}"/>
              </a:ext>
            </a:extLst>
          </p:cNvPr>
          <p:cNvSpPr>
            <a:spLocks noChangeArrowheads="1"/>
          </p:cNvSpPr>
          <p:nvPr/>
        </p:nvSpPr>
        <p:spPr bwMode="auto">
          <a:xfrm>
            <a:off x="152400" y="152400"/>
            <a:ext cx="9906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800" b="0" i="0" u="none" strike="noStrike" cap="none" normalizeH="0" baseline="0">
                <a:ln>
                  <a:noFill/>
                </a:ln>
                <a:solidFill>
                  <a:srgbClr val="EEEEEE"/>
                </a:solidFill>
                <a:effectLst/>
                <a:latin typeface="Arial" panose="020B0604020202020204" pitchFamily="34" charset="0"/>
                <a:ea typeface="YouTube Noto"/>
              </a:rPr>
            </a:br>
            <a:endParaRPr kumimoji="0" lang="ja-JP" altLang="ja-JP" sz="800" b="0" i="0" u="none" strike="noStrike" cap="none" normalizeH="0" baseline="0">
              <a:ln>
                <a:noFill/>
              </a:ln>
              <a:solidFill>
                <a:srgbClr val="EEEEEE"/>
              </a:solidFill>
              <a:effectLst/>
              <a:latin typeface="Arial" panose="020B0604020202020204" pitchFamily="34" charset="0"/>
              <a:ea typeface="YouTube N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 name="Rectangle 2">
            <a:hlinkClick r:id="rId3" tooltip="次へ（SHIFT+n）"/>
            <a:extLst>
              <a:ext uri="{FF2B5EF4-FFF2-40B4-BE49-F238E27FC236}">
                <a16:creationId xmlns:a16="http://schemas.microsoft.com/office/drawing/2014/main" id="{B2BB9418-1D7E-D8E6-6B84-328BC818B5E6}"/>
              </a:ext>
            </a:extLst>
          </p:cNvPr>
          <p:cNvSpPr>
            <a:spLocks noChangeArrowheads="1"/>
          </p:cNvSpPr>
          <p:nvPr/>
        </p:nvSpPr>
        <p:spPr bwMode="auto">
          <a:xfrm>
            <a:off x="152400" y="152400"/>
            <a:ext cx="331787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44" name="図 43">
            <a:extLst>
              <a:ext uri="{FF2B5EF4-FFF2-40B4-BE49-F238E27FC236}">
                <a16:creationId xmlns:a16="http://schemas.microsoft.com/office/drawing/2014/main" id="{695E506A-46CC-497A-B6AA-EE6CF4D453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55217" y="259486"/>
            <a:ext cx="612000" cy="612000"/>
          </a:xfrm>
          <a:prstGeom prst="rect">
            <a:avLst/>
          </a:prstGeom>
        </p:spPr>
      </p:pic>
      <p:grpSp>
        <p:nvGrpSpPr>
          <p:cNvPr id="56" name="グループ化 55">
            <a:extLst>
              <a:ext uri="{FF2B5EF4-FFF2-40B4-BE49-F238E27FC236}">
                <a16:creationId xmlns:a16="http://schemas.microsoft.com/office/drawing/2014/main" id="{DE92A0A5-D422-453B-8DF5-8599238FBA8B}"/>
              </a:ext>
            </a:extLst>
          </p:cNvPr>
          <p:cNvGrpSpPr/>
          <p:nvPr/>
        </p:nvGrpSpPr>
        <p:grpSpPr>
          <a:xfrm>
            <a:off x="300512" y="1168400"/>
            <a:ext cx="4627747" cy="4956556"/>
            <a:chOff x="239623" y="1168400"/>
            <a:chExt cx="4627747" cy="4956556"/>
          </a:xfrm>
        </p:grpSpPr>
        <p:grpSp>
          <p:nvGrpSpPr>
            <p:cNvPr id="57" name="グループ化 56">
              <a:extLst>
                <a:ext uri="{FF2B5EF4-FFF2-40B4-BE49-F238E27FC236}">
                  <a16:creationId xmlns:a16="http://schemas.microsoft.com/office/drawing/2014/main" id="{E045CB1D-2BFB-4665-A46A-BD96A30E18F8}"/>
                </a:ext>
              </a:extLst>
            </p:cNvPr>
            <p:cNvGrpSpPr/>
            <p:nvPr/>
          </p:nvGrpSpPr>
          <p:grpSpPr>
            <a:xfrm>
              <a:off x="239623" y="1168400"/>
              <a:ext cx="4627747" cy="4956556"/>
              <a:chOff x="239623" y="1168400"/>
              <a:chExt cx="4627747" cy="4956556"/>
            </a:xfrm>
          </p:grpSpPr>
          <p:grpSp>
            <p:nvGrpSpPr>
              <p:cNvPr id="60" name="グループ化 59">
                <a:extLst>
                  <a:ext uri="{FF2B5EF4-FFF2-40B4-BE49-F238E27FC236}">
                    <a16:creationId xmlns:a16="http://schemas.microsoft.com/office/drawing/2014/main" id="{E1E266FE-7943-4D6C-89FF-6E56207D2954}"/>
                  </a:ext>
                </a:extLst>
              </p:cNvPr>
              <p:cNvGrpSpPr/>
              <p:nvPr/>
            </p:nvGrpSpPr>
            <p:grpSpPr>
              <a:xfrm>
                <a:off x="239623" y="1168400"/>
                <a:ext cx="4627747" cy="4956556"/>
                <a:chOff x="239623" y="1168400"/>
                <a:chExt cx="4627747" cy="4956556"/>
              </a:xfrm>
            </p:grpSpPr>
            <p:grpSp>
              <p:nvGrpSpPr>
                <p:cNvPr id="62" name="グループ化 61">
                  <a:extLst>
                    <a:ext uri="{FF2B5EF4-FFF2-40B4-BE49-F238E27FC236}">
                      <a16:creationId xmlns:a16="http://schemas.microsoft.com/office/drawing/2014/main" id="{50527CD9-CDB7-45F9-9667-5178C02D1D9A}"/>
                    </a:ext>
                  </a:extLst>
                </p:cNvPr>
                <p:cNvGrpSpPr/>
                <p:nvPr/>
              </p:nvGrpSpPr>
              <p:grpSpPr>
                <a:xfrm>
                  <a:off x="239623" y="1168400"/>
                  <a:ext cx="4627747" cy="2922073"/>
                  <a:chOff x="239623" y="1168400"/>
                  <a:chExt cx="4627747" cy="2922073"/>
                </a:xfrm>
              </p:grpSpPr>
              <p:sp>
                <p:nvSpPr>
                  <p:cNvPr id="66" name="テキスト ボックス 65">
                    <a:extLst>
                      <a:ext uri="{FF2B5EF4-FFF2-40B4-BE49-F238E27FC236}">
                        <a16:creationId xmlns:a16="http://schemas.microsoft.com/office/drawing/2014/main" id="{F3A78EC1-4F0F-437E-B8E8-65F43784A8FA}"/>
                      </a:ext>
                    </a:extLst>
                  </p:cNvPr>
                  <p:cNvSpPr txBox="1"/>
                  <p:nvPr/>
                </p:nvSpPr>
                <p:spPr>
                  <a:xfrm>
                    <a:off x="239623" y="2059148"/>
                    <a:ext cx="4627747" cy="203132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府民の継続的かつ自発的な健康づくりの促進</a:t>
                    </a:r>
                    <a:endParaRPr kumimoji="1" lang="en-US" altLang="ja-JP" sz="1600" b="1" dirty="0">
                      <a:solidFill>
                        <a:srgbClr val="0D8295"/>
                      </a:solidFill>
                      <a:latin typeface="Meiryo UI" panose="020B0604030504040204" pitchFamily="50" charset="-128"/>
                      <a:ea typeface="Meiryo UI" panose="020B0604030504040204" pitchFamily="50" charset="-128"/>
                    </a:endParaRP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・府民の健康を運動面からサポートするため、アカカベが主催する「健康いき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いきウォーキング</a:t>
                    </a:r>
                    <a:r>
                      <a:rPr kumimoji="1" lang="en-US" altLang="ja-JP" sz="1200" dirty="0">
                        <a:latin typeface="Meiryo UI" panose="020B0604030504040204" pitchFamily="50" charset="-128"/>
                        <a:ea typeface="Meiryo UI" panose="020B0604030504040204" pitchFamily="50" charset="-128"/>
                      </a:rPr>
                      <a:t>2023</a:t>
                    </a:r>
                    <a:r>
                      <a:rPr kumimoji="1" lang="ja-JP" altLang="en-US" sz="1200" dirty="0">
                        <a:latin typeface="Meiryo UI" panose="020B0604030504040204" pitchFamily="50" charset="-128"/>
                        <a:ea typeface="Meiryo UI" panose="020B0604030504040204" pitchFamily="50" charset="-128"/>
                      </a:rPr>
                      <a:t>」において、アスマイルをはじめとする府政</a:t>
                    </a:r>
                    <a:r>
                      <a:rPr kumimoji="1" lang="en-US" altLang="ja-JP" sz="1200" dirty="0">
                        <a:latin typeface="Meiryo UI" panose="020B0604030504040204" pitchFamily="50" charset="-128"/>
                        <a:ea typeface="Meiryo UI" panose="020B0604030504040204" pitchFamily="50" charset="-128"/>
                      </a:rPr>
                      <a:t>PR</a:t>
                    </a:r>
                    <a:r>
                      <a:rPr kumimoji="1" lang="ja-JP" altLang="en-US" sz="1200" dirty="0">
                        <a:latin typeface="Meiryo UI" panose="020B0604030504040204" pitchFamily="50" charset="-128"/>
                        <a:ea typeface="Meiryo UI" panose="020B0604030504040204" pitchFamily="50" charset="-128"/>
                      </a:rPr>
                      <a:t>ブースを</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出展し、アスマイルの登録を通じて、府民の自発的な健康づくりを促進</a:t>
                    </a:r>
                    <a:endParaRPr kumimoji="1" lang="en-US" altLang="ja-JP" sz="4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・イベント参加者数：約</a:t>
                    </a:r>
                    <a:r>
                      <a:rPr kumimoji="1" lang="en-US" altLang="ja-JP" sz="1200" dirty="0">
                        <a:latin typeface="Meiryo UI" panose="020B0604030504040204" pitchFamily="50" charset="-128"/>
                        <a:ea typeface="Meiryo UI" panose="020B0604030504040204" pitchFamily="50" charset="-128"/>
                      </a:rPr>
                      <a:t>2,000</a:t>
                    </a:r>
                    <a:r>
                      <a:rPr kumimoji="1" lang="ja-JP" altLang="en-US" sz="1200" dirty="0">
                        <a:latin typeface="Meiryo UI" panose="020B0604030504040204" pitchFamily="50" charset="-128"/>
                        <a:ea typeface="Meiryo UI" panose="020B0604030504040204" pitchFamily="50" charset="-128"/>
                      </a:rPr>
                      <a:t>名　・アスマイル新規登録者数：</a:t>
                    </a:r>
                    <a:r>
                      <a:rPr kumimoji="1" lang="en-US" altLang="ja-JP" sz="1200" dirty="0">
                        <a:latin typeface="Meiryo UI" panose="020B0604030504040204" pitchFamily="50" charset="-128"/>
                        <a:ea typeface="Meiryo UI" panose="020B0604030504040204" pitchFamily="50" charset="-128"/>
                      </a:rPr>
                      <a:t>31</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p>
                </p:txBody>
              </p:sp>
              <p:sp>
                <p:nvSpPr>
                  <p:cNvPr id="67" name="正方形/長方形 66">
                    <a:extLst>
                      <a:ext uri="{FF2B5EF4-FFF2-40B4-BE49-F238E27FC236}">
                        <a16:creationId xmlns:a16="http://schemas.microsoft.com/office/drawing/2014/main" id="{125105F6-7A81-43B1-8B08-3BA718335A65}"/>
                      </a:ext>
                    </a:extLst>
                  </p:cNvPr>
                  <p:cNvSpPr/>
                  <p:nvPr/>
                </p:nvSpPr>
                <p:spPr>
                  <a:xfrm>
                    <a:off x="333270" y="1168400"/>
                    <a:ext cx="4443263" cy="557262"/>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アカカベと連携した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「健康いきいきウォーキング</a:t>
                    </a:r>
                    <a:r>
                      <a:rPr kumimoji="1" lang="en-US" altLang="ja-JP" sz="1600" b="1" dirty="0">
                        <a:solidFill>
                          <a:schemeClr val="tx1"/>
                        </a:solidFill>
                        <a:latin typeface="Meiryo UI" panose="020B0604030504040204" pitchFamily="50" charset="-128"/>
                        <a:ea typeface="Meiryo UI" panose="020B0604030504040204" pitchFamily="50" charset="-128"/>
                      </a:rPr>
                      <a:t>2023</a:t>
                    </a:r>
                    <a:r>
                      <a:rPr kumimoji="1" lang="ja-JP" altLang="en-US" sz="1600" b="1" dirty="0">
                        <a:solidFill>
                          <a:schemeClr val="tx1"/>
                        </a:solidFill>
                        <a:latin typeface="Meiryo UI" panose="020B0604030504040204" pitchFamily="50" charset="-128"/>
                        <a:ea typeface="Meiryo UI" panose="020B0604030504040204" pitchFamily="50" charset="-128"/>
                      </a:rPr>
                      <a:t>」への出展</a:t>
                    </a:r>
                  </a:p>
                </p:txBody>
              </p:sp>
            </p:grpSp>
            <p:pic>
              <p:nvPicPr>
                <p:cNvPr id="63" name="図 62">
                  <a:extLst>
                    <a:ext uri="{FF2B5EF4-FFF2-40B4-BE49-F238E27FC236}">
                      <a16:creationId xmlns:a16="http://schemas.microsoft.com/office/drawing/2014/main" id="{D673CCBA-5830-4E16-89C7-3C2CB21535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7079" y="4878641"/>
                  <a:ext cx="1869472" cy="1246315"/>
                </a:xfrm>
                <a:prstGeom prst="rect">
                  <a:avLst/>
                </a:prstGeom>
              </p:spPr>
            </p:pic>
            <p:pic>
              <p:nvPicPr>
                <p:cNvPr id="64" name="図 63">
                  <a:extLst>
                    <a:ext uri="{FF2B5EF4-FFF2-40B4-BE49-F238E27FC236}">
                      <a16:creationId xmlns:a16="http://schemas.microsoft.com/office/drawing/2014/main" id="{C406772A-1000-4BE6-B632-4CB9BF3F3AF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619" b="13178"/>
                <a:stretch/>
              </p:blipFill>
              <p:spPr>
                <a:xfrm>
                  <a:off x="2623412" y="4948048"/>
                  <a:ext cx="2153121" cy="1136886"/>
                </a:xfrm>
                <a:prstGeom prst="rect">
                  <a:avLst/>
                </a:prstGeom>
                <a:ln>
                  <a:noFill/>
                </a:ln>
                <a:effectLst/>
              </p:spPr>
            </p:pic>
          </p:grpSp>
          <p:pic>
            <p:nvPicPr>
              <p:cNvPr id="61" name="図 60">
                <a:extLst>
                  <a:ext uri="{FF2B5EF4-FFF2-40B4-BE49-F238E27FC236}">
                    <a16:creationId xmlns:a16="http://schemas.microsoft.com/office/drawing/2014/main" id="{6243DC7E-C257-4273-9710-56AD3C05F8F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807187" y="1751678"/>
                <a:ext cx="919825" cy="307470"/>
              </a:xfrm>
              <a:prstGeom prst="rect">
                <a:avLst/>
              </a:prstGeom>
            </p:spPr>
          </p:pic>
        </p:grpSp>
        <p:pic>
          <p:nvPicPr>
            <p:cNvPr id="58" name="グラフィックス 57" descr="ユーザー 単色塗りつぶし">
              <a:extLst>
                <a:ext uri="{FF2B5EF4-FFF2-40B4-BE49-F238E27FC236}">
                  <a16:creationId xmlns:a16="http://schemas.microsoft.com/office/drawing/2014/main" id="{22E463D5-7060-46FD-B255-A5A36D3BE56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78979" y="3993852"/>
              <a:ext cx="914400" cy="914400"/>
            </a:xfrm>
            <a:prstGeom prst="rect">
              <a:avLst/>
            </a:prstGeom>
          </p:spPr>
        </p:pic>
        <p:sp>
          <p:nvSpPr>
            <p:cNvPr id="59" name="吹き出し: 角を丸めた四角形 58">
              <a:extLst>
                <a:ext uri="{FF2B5EF4-FFF2-40B4-BE49-F238E27FC236}">
                  <a16:creationId xmlns:a16="http://schemas.microsoft.com/office/drawing/2014/main" id="{AB0A7DB8-2103-4987-B567-7F97AF7B7144}"/>
                </a:ext>
              </a:extLst>
            </p:cNvPr>
            <p:cNvSpPr/>
            <p:nvPr/>
          </p:nvSpPr>
          <p:spPr>
            <a:xfrm>
              <a:off x="1329302" y="4222612"/>
              <a:ext cx="3474745"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アスマイルに登録できてよかった</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毎日のウォーキングに活用したい</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grpSp>
      <p:sp>
        <p:nvSpPr>
          <p:cNvPr id="33" name="正方形/長方形 32">
            <a:extLst>
              <a:ext uri="{FF2B5EF4-FFF2-40B4-BE49-F238E27FC236}">
                <a16:creationId xmlns:a16="http://schemas.microsoft.com/office/drawing/2014/main" id="{78492811-6FA1-496C-A449-72E82755D6DF}"/>
              </a:ext>
            </a:extLst>
          </p:cNvPr>
          <p:cNvSpPr/>
          <p:nvPr/>
        </p:nvSpPr>
        <p:spPr>
          <a:xfrm>
            <a:off x="394181" y="6170871"/>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＜健康の分野で連携した企業等一覧（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アサヒビール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アストラゼネカ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カゴメ</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キリン堂</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キリンビバレッジ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小林製薬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東京海上日動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ネスレ日本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不二製油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ロート製薬</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grpSp>
        <p:nvGrpSpPr>
          <p:cNvPr id="39" name="グループ化 38">
            <a:extLst>
              <a:ext uri="{FF2B5EF4-FFF2-40B4-BE49-F238E27FC236}">
                <a16:creationId xmlns:a16="http://schemas.microsoft.com/office/drawing/2014/main" id="{CE848129-69B2-435F-A084-F7C5A86DCF5D}"/>
              </a:ext>
            </a:extLst>
          </p:cNvPr>
          <p:cNvGrpSpPr/>
          <p:nvPr/>
        </p:nvGrpSpPr>
        <p:grpSpPr>
          <a:xfrm>
            <a:off x="4992044" y="1168400"/>
            <a:ext cx="4868675" cy="4941026"/>
            <a:chOff x="5019983" y="1167225"/>
            <a:chExt cx="4868675" cy="4941026"/>
          </a:xfrm>
        </p:grpSpPr>
        <p:grpSp>
          <p:nvGrpSpPr>
            <p:cNvPr id="40" name="グループ化 39">
              <a:extLst>
                <a:ext uri="{FF2B5EF4-FFF2-40B4-BE49-F238E27FC236}">
                  <a16:creationId xmlns:a16="http://schemas.microsoft.com/office/drawing/2014/main" id="{31D785FB-D326-4E8D-B881-56A1F82813A0}"/>
                </a:ext>
              </a:extLst>
            </p:cNvPr>
            <p:cNvGrpSpPr/>
            <p:nvPr/>
          </p:nvGrpSpPr>
          <p:grpSpPr>
            <a:xfrm>
              <a:off x="5019983" y="1167225"/>
              <a:ext cx="4868675" cy="4941026"/>
              <a:chOff x="5019983" y="1167225"/>
              <a:chExt cx="4868675" cy="4941026"/>
            </a:xfrm>
          </p:grpSpPr>
          <p:grpSp>
            <p:nvGrpSpPr>
              <p:cNvPr id="42" name="グループ化 41">
                <a:extLst>
                  <a:ext uri="{FF2B5EF4-FFF2-40B4-BE49-F238E27FC236}">
                    <a16:creationId xmlns:a16="http://schemas.microsoft.com/office/drawing/2014/main" id="{F22C1FC2-9BDC-4157-99DF-A3FD1E98E057}"/>
                  </a:ext>
                </a:extLst>
              </p:cNvPr>
              <p:cNvGrpSpPr/>
              <p:nvPr/>
            </p:nvGrpSpPr>
            <p:grpSpPr>
              <a:xfrm>
                <a:off x="5019983" y="1167225"/>
                <a:ext cx="4868675" cy="4941026"/>
                <a:chOff x="5019983" y="1167225"/>
                <a:chExt cx="4868675" cy="4941026"/>
              </a:xfrm>
            </p:grpSpPr>
            <p:grpSp>
              <p:nvGrpSpPr>
                <p:cNvPr id="48" name="グループ化 47">
                  <a:extLst>
                    <a:ext uri="{FF2B5EF4-FFF2-40B4-BE49-F238E27FC236}">
                      <a16:creationId xmlns:a16="http://schemas.microsoft.com/office/drawing/2014/main" id="{79598549-EB77-4FA4-8256-BC920FCFB35B}"/>
                    </a:ext>
                  </a:extLst>
                </p:cNvPr>
                <p:cNvGrpSpPr/>
                <p:nvPr/>
              </p:nvGrpSpPr>
              <p:grpSpPr>
                <a:xfrm>
                  <a:off x="5019983" y="1167225"/>
                  <a:ext cx="4868675" cy="4059890"/>
                  <a:chOff x="5019983" y="1167225"/>
                  <a:chExt cx="4868675" cy="4059890"/>
                </a:xfrm>
              </p:grpSpPr>
              <p:sp>
                <p:nvSpPr>
                  <p:cNvPr id="68" name="正方形/長方形 67">
                    <a:extLst>
                      <a:ext uri="{FF2B5EF4-FFF2-40B4-BE49-F238E27FC236}">
                        <a16:creationId xmlns:a16="http://schemas.microsoft.com/office/drawing/2014/main" id="{0965DC9B-E762-47F2-8768-46DC1739AAFA}"/>
                      </a:ext>
                    </a:extLst>
                  </p:cNvPr>
                  <p:cNvSpPr/>
                  <p:nvPr/>
                </p:nvSpPr>
                <p:spPr>
                  <a:xfrm>
                    <a:off x="5151221" y="1167225"/>
                    <a:ext cx="4437223" cy="561372"/>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ダスキンと連携した衛生管理の推進</a:t>
                    </a:r>
                  </a:p>
                </p:txBody>
              </p:sp>
              <p:sp>
                <p:nvSpPr>
                  <p:cNvPr id="69" name="テキスト ボックス 68">
                    <a:extLst>
                      <a:ext uri="{FF2B5EF4-FFF2-40B4-BE49-F238E27FC236}">
                        <a16:creationId xmlns:a16="http://schemas.microsoft.com/office/drawing/2014/main" id="{16693171-B19C-4A81-A3F2-DAA2A209B2C0}"/>
                      </a:ext>
                    </a:extLst>
                  </p:cNvPr>
                  <p:cNvSpPr txBox="1"/>
                  <p:nvPr/>
                </p:nvSpPr>
                <p:spPr>
                  <a:xfrm>
                    <a:off x="5019983" y="2057016"/>
                    <a:ext cx="4868675" cy="3170099"/>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府民の食の安全性確保</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・府民の食の安全性を確保するため、ダスキンの持つ、施設・店舗の衛生管理</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のノウハウを活用し、一般飲食店向けに「</a:t>
                    </a:r>
                    <a:r>
                      <a:rPr kumimoji="1" lang="en-US" altLang="ja-JP" sz="1200" dirty="0">
                        <a:latin typeface="Meiryo UI" panose="020B0604030504040204" pitchFamily="50" charset="-128"/>
                        <a:ea typeface="Meiryo UI" panose="020B0604030504040204" pitchFamily="50" charset="-128"/>
                      </a:rPr>
                      <a:t>HACCP</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の考え方</a:t>
                    </a:r>
                    <a:r>
                      <a:rPr lang="en-US" altLang="ja-JP" sz="10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を取り入れた</a:t>
                    </a:r>
                    <a:endParaRPr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衛生管理セミナー」を開催（</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回）。また、「</a:t>
                    </a:r>
                    <a:r>
                      <a:rPr kumimoji="1" lang="en-US" altLang="ja-JP" sz="1200" dirty="0">
                        <a:latin typeface="Meiryo UI" panose="020B0604030504040204" pitchFamily="50" charset="-128"/>
                        <a:ea typeface="Meiryo UI" panose="020B0604030504040204" pitchFamily="50" charset="-128"/>
                      </a:rPr>
                      <a:t>HACCP</a:t>
                    </a:r>
                    <a:r>
                      <a:rPr kumimoji="1" lang="ja-JP" altLang="en-US" sz="1200" dirty="0">
                        <a:latin typeface="Meiryo UI" panose="020B0604030504040204" pitchFamily="50" charset="-128"/>
                        <a:ea typeface="Meiryo UI" panose="020B0604030504040204" pitchFamily="50" charset="-128"/>
                      </a:rPr>
                      <a:t>に沿った衛生管理」の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解説動画を府</a:t>
                    </a:r>
                    <a:r>
                      <a:rPr kumimoji="1" lang="en-US" altLang="ja-JP" sz="1200" dirty="0">
                        <a:latin typeface="Meiryo UI" panose="020B0604030504040204" pitchFamily="50" charset="-128"/>
                        <a:ea typeface="Meiryo UI" panose="020B0604030504040204" pitchFamily="50" charset="-128"/>
                      </a:rPr>
                      <a:t>HP</a:t>
                    </a:r>
                    <a:r>
                      <a:rPr kumimoji="1" lang="ja-JP" altLang="en-US" sz="1200" dirty="0">
                        <a:latin typeface="Meiryo UI" panose="020B0604030504040204" pitchFamily="50" charset="-128"/>
                        <a:ea typeface="Meiryo UI" panose="020B0604030504040204" pitchFamily="50" charset="-128"/>
                      </a:rPr>
                      <a:t>に掲載（令和</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月～）</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・セミナー参加者数</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延べ</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a:t>
                    </a:r>
                    <a:r>
                      <a:rPr kumimoji="1" lang="en-US" altLang="ja-JP" sz="1200" dirty="0">
                        <a:latin typeface="Meiryo UI" panose="020B0604030504040204" pitchFamily="50" charset="-128"/>
                        <a:ea typeface="Meiryo UI" panose="020B0604030504040204" pitchFamily="50" charset="-128"/>
                      </a:rPr>
                      <a:t>61</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・業種別、全</a:t>
                    </a:r>
                    <a:r>
                      <a:rPr kumimoji="1" lang="en-US" altLang="ja-JP" sz="1200" dirty="0">
                        <a:latin typeface="Meiryo UI" panose="020B0604030504040204" pitchFamily="50" charset="-128"/>
                        <a:ea typeface="Meiryo UI" panose="020B0604030504040204" pitchFamily="50" charset="-128"/>
                      </a:rPr>
                      <a:t>13</a:t>
                    </a:r>
                    <a:r>
                      <a:rPr kumimoji="1" lang="ja-JP" altLang="en-US" sz="1200" dirty="0">
                        <a:latin typeface="Meiryo UI" panose="020B0604030504040204" pitchFamily="50" charset="-128"/>
                        <a:ea typeface="Meiryo UI" panose="020B0604030504040204" pitchFamily="50" charset="-128"/>
                      </a:rPr>
                      <a:t>動画 総再生回数</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延べ</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1,811</a:t>
                    </a:r>
                    <a:r>
                      <a:rPr kumimoji="1" lang="ja-JP" altLang="en-US" sz="1200" dirty="0">
                        <a:latin typeface="Meiryo UI" panose="020B0604030504040204" pitchFamily="50" charset="-128"/>
                        <a:ea typeface="Meiryo UI" panose="020B0604030504040204" pitchFamily="50" charset="-128"/>
                      </a:rPr>
                      <a:t>回</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5</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endParaRPr kumimoji="1" lang="en-US" altLang="ja-JP" sz="1050" dirty="0">
                      <a:latin typeface="Meiryo UI" panose="020B0604030504040204" pitchFamily="50" charset="-128"/>
                      <a:ea typeface="Meiryo UI" panose="020B0604030504040204" pitchFamily="50" charset="-128"/>
                    </a:endParaRPr>
                  </a:p>
                  <a:p>
                    <a:pPr>
                      <a:spcBef>
                        <a:spcPts val="600"/>
                      </a:spcBef>
                    </a:pP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※HACCP</a:t>
                    </a:r>
                    <a:r>
                      <a:rPr lang="ja-JP" altLang="en-US" sz="900" dirty="0">
                        <a:latin typeface="Meiryo UI" panose="020B0604030504040204" pitchFamily="50" charset="-128"/>
                        <a:ea typeface="Meiryo UI" panose="020B0604030504040204" pitchFamily="50" charset="-128"/>
                      </a:rPr>
                      <a:t>の考え方とは：</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事業者団体が作成し、厚生労働省が内容を確認した手引書を利用して、</a:t>
                    </a:r>
                    <a:endParaRPr lang="en-US"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a:spcBef>
                        <a:spcPts val="600"/>
                      </a:spcBef>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一般的な衛生管理を主体としつつ、温度管理や器具等の洗浄、消毒・殺菌方法等の手順を定め、</a:t>
                    </a:r>
                    <a:endParaRPr lang="en-US"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a:spcBef>
                        <a:spcPts val="600"/>
                      </a:spcBef>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簡便な記録を行うこと</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a:spcBef>
                        <a:spcPts val="600"/>
                      </a:spcBef>
                    </a:pPr>
                    <a:endParaRPr kumimoji="1" lang="en-US" altLang="ja-JP" sz="1200" dirty="0">
                      <a:solidFill>
                        <a:srgbClr val="FF0000"/>
                      </a:solidFill>
                      <a:latin typeface="Meiryo UI" panose="020B0604030504040204" pitchFamily="50" charset="-128"/>
                      <a:ea typeface="Meiryo UI" panose="020B0604030504040204" pitchFamily="50" charset="-128"/>
                    </a:endParaRPr>
                  </a:p>
                </p:txBody>
              </p:sp>
            </p:grpSp>
            <p:pic>
              <p:nvPicPr>
                <p:cNvPr id="51" name="図 50">
                  <a:extLst>
                    <a:ext uri="{FF2B5EF4-FFF2-40B4-BE49-F238E27FC236}">
                      <a16:creationId xmlns:a16="http://schemas.microsoft.com/office/drawing/2014/main" id="{ACB5A0BE-BE48-481D-B9CB-91EA16BAF50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62790" y="5039694"/>
                  <a:ext cx="1778949" cy="1068557"/>
                </a:xfrm>
                <a:prstGeom prst="rect">
                  <a:avLst/>
                </a:prstGeom>
                <a:ln w="12700">
                  <a:solidFill>
                    <a:schemeClr val="tx1"/>
                  </a:solidFill>
                </a:ln>
              </p:spPr>
            </p:pic>
          </p:grpSp>
          <p:pic>
            <p:nvPicPr>
              <p:cNvPr id="43" name="図 42">
                <a:extLst>
                  <a:ext uri="{FF2B5EF4-FFF2-40B4-BE49-F238E27FC236}">
                    <a16:creationId xmlns:a16="http://schemas.microsoft.com/office/drawing/2014/main" id="{4FD30C15-98BF-428E-8A49-A2507619DEF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104520" y="4987423"/>
                <a:ext cx="1654420" cy="1096335"/>
              </a:xfrm>
              <a:prstGeom prst="rect">
                <a:avLst/>
              </a:prstGeom>
            </p:spPr>
          </p:pic>
        </p:grpSp>
        <p:pic>
          <p:nvPicPr>
            <p:cNvPr id="41" name="図 40">
              <a:extLst>
                <a:ext uri="{FF2B5EF4-FFF2-40B4-BE49-F238E27FC236}">
                  <a16:creationId xmlns:a16="http://schemas.microsoft.com/office/drawing/2014/main" id="{6EC7259C-B0F0-418C-8F23-FF382D3A6ECB}"/>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668618" y="1790042"/>
              <a:ext cx="919826" cy="325191"/>
            </a:xfrm>
            <a:prstGeom prst="rect">
              <a:avLst/>
            </a:prstGeom>
          </p:spPr>
        </p:pic>
      </p:grpSp>
    </p:spTree>
    <p:extLst>
      <p:ext uri="{BB962C8B-B14F-4D97-AF65-F5344CB8AC3E}">
        <p14:creationId xmlns:p14="http://schemas.microsoft.com/office/powerpoint/2010/main" val="2666965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6169CED-48D2-2C99-D8D7-F300E277536E}"/>
              </a:ext>
            </a:extLst>
          </p:cNvPr>
          <p:cNvSpPr/>
          <p:nvPr/>
        </p:nvSpPr>
        <p:spPr>
          <a:xfrm>
            <a:off x="394182" y="922713"/>
            <a:ext cx="9173768" cy="1127346"/>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spc="50" dirty="0">
                <a:solidFill>
                  <a:schemeClr val="tx1"/>
                </a:solidFill>
                <a:latin typeface="Meiryo UI" panose="020B0604030504040204" pitchFamily="50" charset="-128"/>
                <a:ea typeface="Meiryo UI" panose="020B0604030504040204" pitchFamily="50" charset="-128"/>
              </a:rPr>
              <a:t>　　少子化等による人口減少や、高齢化の進展を背景に、さまざまな社会課題に対して、行政だけではなく、</a:t>
            </a:r>
            <a:endParaRPr kumimoji="1" lang="en-US" altLang="ja-JP" sz="1600" spc="50" dirty="0">
              <a:solidFill>
                <a:schemeClr val="tx1"/>
              </a:solidFill>
              <a:latin typeface="Meiryo UI" panose="020B0604030504040204" pitchFamily="50" charset="-128"/>
              <a:ea typeface="Meiryo UI" panose="020B0604030504040204" pitchFamily="50" charset="-128"/>
            </a:endParaRPr>
          </a:p>
          <a:p>
            <a:r>
              <a:rPr kumimoji="1" lang="ja-JP" altLang="en-US" sz="1600" spc="50" dirty="0">
                <a:solidFill>
                  <a:schemeClr val="tx1"/>
                </a:solidFill>
                <a:latin typeface="Meiryo UI" panose="020B0604030504040204" pitchFamily="50" charset="-128"/>
                <a:ea typeface="Meiryo UI" panose="020B0604030504040204" pitchFamily="50" charset="-128"/>
              </a:rPr>
              <a:t>　企業等とともに社会を支えていくことが不可欠です。</a:t>
            </a:r>
            <a:endParaRPr kumimoji="1" lang="en-US" altLang="ja-JP" sz="1600" spc="50" dirty="0">
              <a:solidFill>
                <a:schemeClr val="tx1"/>
              </a:solidFill>
              <a:latin typeface="Meiryo UI" panose="020B0604030504040204" pitchFamily="50" charset="-128"/>
              <a:ea typeface="Meiryo UI" panose="020B0604030504040204" pitchFamily="50" charset="-128"/>
            </a:endParaRPr>
          </a:p>
          <a:p>
            <a:r>
              <a:rPr kumimoji="1" lang="ja-JP" altLang="en-US" sz="1600" spc="50" dirty="0">
                <a:solidFill>
                  <a:schemeClr val="tx1"/>
                </a:solidFill>
                <a:latin typeface="Meiryo UI" panose="020B0604030504040204" pitchFamily="50" charset="-128"/>
                <a:ea typeface="Meiryo UI" panose="020B0604030504040204" pitchFamily="50" charset="-128"/>
              </a:rPr>
              <a:t> 　大阪府では、対等なパートナーである企業等と対話を重ね、双方の強みを活かした効果的な取組みとして、</a:t>
            </a:r>
            <a:endParaRPr kumimoji="1" lang="en-US" altLang="ja-JP" sz="1600" spc="50" dirty="0">
              <a:solidFill>
                <a:schemeClr val="tx1"/>
              </a:solidFill>
              <a:latin typeface="Meiryo UI" panose="020B0604030504040204" pitchFamily="50" charset="-128"/>
              <a:ea typeface="Meiryo UI" panose="020B0604030504040204" pitchFamily="50" charset="-128"/>
            </a:endParaRPr>
          </a:p>
          <a:p>
            <a:r>
              <a:rPr kumimoji="1" lang="ja-JP" altLang="en-US" sz="1600" spc="50" dirty="0">
                <a:solidFill>
                  <a:schemeClr val="tx1"/>
                </a:solidFill>
                <a:latin typeface="Meiryo UI" panose="020B0604030504040204" pitchFamily="50" charset="-128"/>
                <a:ea typeface="Meiryo UI" panose="020B0604030504040204" pitchFamily="50" charset="-128"/>
              </a:rPr>
              <a:t>　公民連携を推進しています。</a:t>
            </a:r>
            <a:endParaRPr kumimoji="1" lang="en-US" altLang="ja-JP" sz="1600" spc="50"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474667" y="465236"/>
            <a:ext cx="290175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大阪府のめざす公民連携</a:t>
            </a:r>
          </a:p>
        </p:txBody>
      </p:sp>
      <p:sp>
        <p:nvSpPr>
          <p:cNvPr id="4" name="スライド番号プレースホルダー 3"/>
          <p:cNvSpPr>
            <a:spLocks noGrp="1"/>
          </p:cNvSpPr>
          <p:nvPr>
            <p:ph type="sldNum" sz="quarter" idx="12"/>
          </p:nvPr>
        </p:nvSpPr>
        <p:spPr>
          <a:xfrm>
            <a:off x="7677150" y="6492875"/>
            <a:ext cx="2228850" cy="365125"/>
          </a:xfrm>
        </p:spPr>
        <p:txBody>
          <a:bodyPr/>
          <a:lstStyle/>
          <a:p>
            <a:fld id="{06FEDF93-2BFD-41CA-ABC7-B039102F3792}" type="slidenum">
              <a:rPr lang="en-US" altLang="ja-JP" smtClean="0">
                <a:solidFill>
                  <a:schemeClr val="tx1"/>
                </a:solidFill>
              </a:rPr>
              <a:pPr/>
              <a:t>1</a:t>
            </a:fld>
            <a:endParaRPr lang="ja-JP" altLang="en-US" dirty="0">
              <a:solidFill>
                <a:schemeClr val="tx1"/>
              </a:solidFill>
            </a:endParaRPr>
          </a:p>
        </p:txBody>
      </p:sp>
      <p:grpSp>
        <p:nvGrpSpPr>
          <p:cNvPr id="19" name="グループ化 18"/>
          <p:cNvGrpSpPr/>
          <p:nvPr/>
        </p:nvGrpSpPr>
        <p:grpSpPr>
          <a:xfrm>
            <a:off x="7765143" y="2141118"/>
            <a:ext cx="1535447" cy="4561665"/>
            <a:chOff x="4660020" y="3632057"/>
            <a:chExt cx="1338025" cy="1050943"/>
          </a:xfrm>
          <a:solidFill>
            <a:srgbClr val="0D8295"/>
          </a:solidFill>
        </p:grpSpPr>
        <p:sp>
          <p:nvSpPr>
            <p:cNvPr id="90" name="角丸四角形 89"/>
            <p:cNvSpPr/>
            <p:nvPr/>
          </p:nvSpPr>
          <p:spPr>
            <a:xfrm>
              <a:off x="4660020" y="3632057"/>
              <a:ext cx="1338025" cy="1050943"/>
            </a:xfrm>
            <a:prstGeom prst="roundRect">
              <a:avLst/>
            </a:prstGeom>
            <a:solidFill>
              <a:schemeClr val="accent3"/>
            </a:solidFill>
            <a:ln w="25400" cap="flat" cmpd="sng" algn="ctr">
              <a:noFill/>
              <a:prstDash val="solid"/>
            </a:ln>
            <a:effectLst/>
          </p:spPr>
          <p:txBody>
            <a:bodyPr vert="eaVert"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600" b="1" i="0" u="none" strike="noStrike" kern="0" cap="none" spc="0" normalizeH="0" baseline="0" noProof="0" dirty="0">
                <a:ln>
                  <a:noFill/>
                </a:ln>
                <a:effectLst/>
                <a:uLnTx/>
                <a:uFillTx/>
                <a:latin typeface="Calibri"/>
                <a:ea typeface="ＭＳ Ｐゴシック"/>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effectLst/>
                  <a:uLnTx/>
                  <a:uFillTx/>
                  <a:latin typeface="Calibri"/>
                  <a:ea typeface="ＭＳ Ｐゴシック"/>
                </a:rPr>
                <a:t>　　　　　　　</a:t>
              </a:r>
              <a:r>
                <a:rPr kumimoji="0" lang="ja-JP" altLang="en-US" sz="1600" b="0" i="0" u="none" strike="noStrike" kern="0" cap="none" spc="0" normalizeH="0" baseline="0" noProof="0" dirty="0">
                  <a:ln>
                    <a:noFill/>
                  </a:ln>
                  <a:effectLst/>
                  <a:uLnTx/>
                  <a:uFillTx/>
                  <a:latin typeface="Calibri"/>
                  <a:ea typeface="ＭＳ Ｐゴシック"/>
                </a:rPr>
                <a:t>　　　　　　　　　　</a:t>
              </a:r>
              <a:endParaRPr kumimoji="1" lang="ja-JP" altLang="en-US" sz="1600" b="0" i="0" u="none" strike="noStrike" kern="0" cap="none" spc="0" normalizeH="0" baseline="0" noProof="0" dirty="0">
                <a:ln>
                  <a:noFill/>
                </a:ln>
                <a:effectLst/>
                <a:uLnTx/>
                <a:uFillTx/>
                <a:latin typeface="Calibri"/>
                <a:ea typeface="ＭＳ Ｐゴシック"/>
              </a:endParaRPr>
            </a:p>
          </p:txBody>
        </p:sp>
        <p:sp>
          <p:nvSpPr>
            <p:cNvPr id="92" name="テキスト ボックス 91"/>
            <p:cNvSpPr txBox="1"/>
            <p:nvPr/>
          </p:nvSpPr>
          <p:spPr>
            <a:xfrm>
              <a:off x="4781784" y="3650372"/>
              <a:ext cx="1099636" cy="987759"/>
            </a:xfrm>
            <a:prstGeom prst="rect">
              <a:avLst/>
            </a:prstGeom>
            <a:noFill/>
          </p:spPr>
          <p:txBody>
            <a:bodyPr vert="eaVert" wrap="square" rtlCol="0">
              <a:spAutoFit/>
            </a:bodyPr>
            <a:lstStyle/>
            <a:p>
              <a:pPr marL="0" marR="0" lvl="0" indent="0" algn="ctr" defTabSz="914400" eaLnBrk="1" fontAlgn="auto" latinLnBrk="0" hangingPunct="1">
                <a:spcBef>
                  <a:spcPts val="600"/>
                </a:spcBef>
                <a:spcAft>
                  <a:spcPts val="0"/>
                </a:spcAft>
                <a:buClrTx/>
                <a:buSzTx/>
                <a:buFontTx/>
                <a:buNone/>
                <a:tabLst/>
                <a:defRPr/>
              </a:pPr>
              <a:r>
                <a:rPr kumimoji="1" lang="ja-JP" altLang="en-US" sz="20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地域の活性化</a:t>
              </a:r>
              <a:endParaRPr kumimoji="1" lang="en-US" altLang="ja-JP" sz="20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spcBef>
                  <a:spcPts val="600"/>
                </a:spcBef>
                <a:spcAft>
                  <a:spcPts val="0"/>
                </a:spcAft>
                <a:buClrTx/>
                <a:buSzTx/>
                <a:buFontTx/>
                <a:buNone/>
                <a:tabLst/>
                <a:defRPr/>
              </a:pPr>
              <a:r>
                <a:rPr kumimoji="0" lang="ja-JP" altLang="en-US" sz="20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社会課題の解決</a:t>
              </a:r>
              <a:endParaRPr kumimoji="0" lang="en-US" altLang="ja-JP" sz="20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auto" latinLnBrk="0" hangingPunct="1">
                <a:spcBef>
                  <a:spcPts val="600"/>
                </a:spcBef>
                <a:spcAft>
                  <a:spcPts val="0"/>
                </a:spcAft>
                <a:buClrTx/>
                <a:buSzTx/>
                <a:buFontTx/>
                <a:buNone/>
                <a:tabLst/>
                <a:defRPr/>
              </a:pPr>
              <a:r>
                <a:rPr lang="ja-JP" altLang="en-US" sz="2000" b="1" kern="0" dirty="0">
                  <a:solidFill>
                    <a:schemeClr val="bg1"/>
                  </a:solidFill>
                  <a:latin typeface="Meiryo UI" panose="020B0604030504040204" pitchFamily="50" charset="-128"/>
                  <a:ea typeface="Meiryo UI" panose="020B0604030504040204" pitchFamily="50" charset="-128"/>
                </a:rPr>
                <a:t>新しい価値の提供</a:t>
              </a:r>
              <a:endParaRPr kumimoji="1" lang="ja-JP" altLang="en-US" sz="20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grpSp>
      <p:sp>
        <p:nvSpPr>
          <p:cNvPr id="118" name="テキスト ボックス 117">
            <a:extLst>
              <a:ext uri="{FF2B5EF4-FFF2-40B4-BE49-F238E27FC236}">
                <a16:creationId xmlns:a16="http://schemas.microsoft.com/office/drawing/2014/main" id="{3547F3C8-3C13-7771-2CF5-F26A22960948}"/>
              </a:ext>
            </a:extLst>
          </p:cNvPr>
          <p:cNvSpPr txBox="1"/>
          <p:nvPr/>
        </p:nvSpPr>
        <p:spPr>
          <a:xfrm>
            <a:off x="196291" y="5996464"/>
            <a:ext cx="553998" cy="792599"/>
          </a:xfrm>
          <a:prstGeom prst="rect">
            <a:avLst/>
          </a:prstGeom>
          <a:noFill/>
        </p:spPr>
        <p:txBody>
          <a:bodyPr vert="eaVert" wrap="square">
            <a:spAutoFit/>
          </a:bodyPr>
          <a:lstStyle/>
          <a:p>
            <a:r>
              <a:rPr kumimoji="1" lang="ja-JP" altLang="en-US" sz="1200" dirty="0">
                <a:latin typeface="Meiryo UI" panose="020B0604030504040204" pitchFamily="50" charset="-128"/>
                <a:ea typeface="Meiryo UI" panose="020B0604030504040204" pitchFamily="50" charset="-128"/>
              </a:rPr>
              <a:t>連携の</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メリット</a:t>
            </a:r>
            <a:endParaRPr kumimoji="1" lang="en-US" altLang="ja-JP" sz="1200" dirty="0">
              <a:latin typeface="Meiryo UI" panose="020B0604030504040204" pitchFamily="50" charset="-128"/>
              <a:ea typeface="Meiryo UI" panose="020B0604030504040204" pitchFamily="50" charset="-128"/>
            </a:endParaRPr>
          </a:p>
        </p:txBody>
      </p:sp>
      <p:sp>
        <p:nvSpPr>
          <p:cNvPr id="120" name="テキスト ボックス 119">
            <a:extLst>
              <a:ext uri="{FF2B5EF4-FFF2-40B4-BE49-F238E27FC236}">
                <a16:creationId xmlns:a16="http://schemas.microsoft.com/office/drawing/2014/main" id="{3547F3C8-3C13-7771-2CF5-F26A22960948}"/>
              </a:ext>
            </a:extLst>
          </p:cNvPr>
          <p:cNvSpPr txBox="1"/>
          <p:nvPr/>
        </p:nvSpPr>
        <p:spPr>
          <a:xfrm>
            <a:off x="310614" y="3351461"/>
            <a:ext cx="461665" cy="1501798"/>
          </a:xfrm>
          <a:prstGeom prst="rect">
            <a:avLst/>
          </a:prstGeom>
          <a:noFill/>
        </p:spPr>
        <p:txBody>
          <a:bodyPr vert="eaVert" wrap="square">
            <a:spAutoFit/>
          </a:bodyPr>
          <a:lstStyle/>
          <a:p>
            <a:pPr>
              <a:lnSpc>
                <a:spcPct val="150000"/>
              </a:lnSpc>
            </a:pPr>
            <a:r>
              <a:rPr kumimoji="1" lang="ja-JP" altLang="en-US" sz="1200" dirty="0">
                <a:latin typeface="Meiryo UI" panose="020B0604030504040204" pitchFamily="50" charset="-128"/>
                <a:ea typeface="Meiryo UI" panose="020B0604030504040204" pitchFamily="50" charset="-128"/>
              </a:rPr>
              <a:t>企業等・行政の強み</a:t>
            </a:r>
            <a:endParaRPr kumimoji="1" lang="en-US" altLang="ja-JP" sz="1200" dirty="0">
              <a:latin typeface="Meiryo UI" panose="020B0604030504040204" pitchFamily="50" charset="-128"/>
              <a:ea typeface="Meiryo UI" panose="020B0604030504040204" pitchFamily="50" charset="-128"/>
            </a:endParaRPr>
          </a:p>
        </p:txBody>
      </p:sp>
      <p:grpSp>
        <p:nvGrpSpPr>
          <p:cNvPr id="149" name="グループ化 148"/>
          <p:cNvGrpSpPr/>
          <p:nvPr/>
        </p:nvGrpSpPr>
        <p:grpSpPr>
          <a:xfrm>
            <a:off x="2740013" y="3711993"/>
            <a:ext cx="1620914" cy="1087072"/>
            <a:chOff x="2249776" y="5730893"/>
            <a:chExt cx="1265993" cy="1087072"/>
          </a:xfrm>
        </p:grpSpPr>
        <p:sp>
          <p:nvSpPr>
            <p:cNvPr id="150" name="下カーブ矢印 149"/>
            <p:cNvSpPr/>
            <p:nvPr/>
          </p:nvSpPr>
          <p:spPr>
            <a:xfrm rot="10800000">
              <a:off x="2249776" y="6590541"/>
              <a:ext cx="1105485" cy="227424"/>
            </a:xfrm>
            <a:prstGeom prst="curvedDownArrow">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2000" b="0" i="0" u="none" strike="noStrike" kern="0" cap="none" spc="0" normalizeH="0" baseline="0" noProof="0">
                <a:ln>
                  <a:noFill/>
                </a:ln>
                <a:effectLst/>
                <a:uLnTx/>
                <a:uFillTx/>
                <a:latin typeface="Calibri"/>
                <a:ea typeface="ＭＳ Ｐゴシック"/>
              </a:endParaRPr>
            </a:p>
          </p:txBody>
        </p:sp>
        <p:sp>
          <p:nvSpPr>
            <p:cNvPr id="151" name="下カーブ矢印 150"/>
            <p:cNvSpPr/>
            <p:nvPr/>
          </p:nvSpPr>
          <p:spPr>
            <a:xfrm>
              <a:off x="2265070" y="5730893"/>
              <a:ext cx="1105484" cy="241442"/>
            </a:xfrm>
            <a:prstGeom prst="curvedDownArrow">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2000" b="0" i="0" u="none" strike="noStrike" kern="0" cap="none" spc="0" normalizeH="0" baseline="0" noProof="0">
                <a:ln>
                  <a:noFill/>
                </a:ln>
                <a:effectLst/>
                <a:uLnTx/>
                <a:uFillTx/>
                <a:latin typeface="Calibri"/>
                <a:ea typeface="ＭＳ Ｐゴシック"/>
              </a:endParaRPr>
            </a:p>
          </p:txBody>
        </p:sp>
        <p:sp>
          <p:nvSpPr>
            <p:cNvPr id="152" name="テキスト ボックス 151"/>
            <p:cNvSpPr txBox="1"/>
            <p:nvPr/>
          </p:nvSpPr>
          <p:spPr>
            <a:xfrm>
              <a:off x="2378060" y="5918052"/>
              <a:ext cx="101303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「対話」による</a:t>
              </a:r>
              <a:endParaRPr kumimoji="1" lang="en-US" altLang="ja-JP" sz="140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en-US" altLang="ja-JP" sz="140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テキスト ボックス 152"/>
            <p:cNvSpPr txBox="1"/>
            <p:nvPr/>
          </p:nvSpPr>
          <p:spPr>
            <a:xfrm>
              <a:off x="2297652" y="6341761"/>
              <a:ext cx="121811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ja-JP" sz="1400" kern="0" dirty="0">
                  <a:latin typeface="Meiryo UI" panose="020B0604030504040204" pitchFamily="50" charset="-128"/>
                  <a:ea typeface="Meiryo UI" panose="020B0604030504040204" pitchFamily="50" charset="-128"/>
                  <a:cs typeface="Meiryo UI" panose="020B0604030504040204" pitchFamily="50" charset="-128"/>
                </a:rPr>
                <a:t>win</a:t>
              </a:r>
              <a:r>
                <a:rPr kumimoji="1" lang="en-US" altLang="ja-JP"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-win</a:t>
              </a:r>
              <a:r>
                <a:rPr kumimoji="0"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の関係</a:t>
              </a:r>
              <a:endParaRPr kumimoji="1"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1" name="グループ化 10"/>
          <p:cNvGrpSpPr/>
          <p:nvPr/>
        </p:nvGrpSpPr>
        <p:grpSpPr>
          <a:xfrm>
            <a:off x="4358711" y="2179618"/>
            <a:ext cx="1875496" cy="4594172"/>
            <a:chOff x="3864040" y="2195793"/>
            <a:chExt cx="1875496" cy="4594172"/>
          </a:xfrm>
        </p:grpSpPr>
        <p:grpSp>
          <p:nvGrpSpPr>
            <p:cNvPr id="113" name="グループ化 112"/>
            <p:cNvGrpSpPr/>
            <p:nvPr/>
          </p:nvGrpSpPr>
          <p:grpSpPr>
            <a:xfrm>
              <a:off x="3864040" y="2195793"/>
              <a:ext cx="1875496" cy="3482166"/>
              <a:chOff x="531049" y="2311491"/>
              <a:chExt cx="1875496" cy="3482166"/>
            </a:xfrm>
          </p:grpSpPr>
          <p:pic>
            <p:nvPicPr>
              <p:cNvPr id="125" name="図 12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797" y="2390988"/>
                <a:ext cx="706105" cy="795696"/>
              </a:xfrm>
              <a:prstGeom prst="rect">
                <a:avLst/>
              </a:prstGeom>
            </p:spPr>
          </p:pic>
          <p:grpSp>
            <p:nvGrpSpPr>
              <p:cNvPr id="126" name="グループ化 125"/>
              <p:cNvGrpSpPr/>
              <p:nvPr/>
            </p:nvGrpSpPr>
            <p:grpSpPr>
              <a:xfrm>
                <a:off x="531049" y="2311491"/>
                <a:ext cx="1875496" cy="3482166"/>
                <a:chOff x="531049" y="2311491"/>
                <a:chExt cx="1875496" cy="3482166"/>
              </a:xfrm>
            </p:grpSpPr>
            <p:grpSp>
              <p:nvGrpSpPr>
                <p:cNvPr id="127" name="グループ化 126"/>
                <p:cNvGrpSpPr/>
                <p:nvPr/>
              </p:nvGrpSpPr>
              <p:grpSpPr>
                <a:xfrm>
                  <a:off x="531049" y="2311491"/>
                  <a:ext cx="1875496" cy="3482166"/>
                  <a:chOff x="-1975407" y="2048749"/>
                  <a:chExt cx="1875496" cy="3482166"/>
                </a:xfrm>
              </p:grpSpPr>
              <p:grpSp>
                <p:nvGrpSpPr>
                  <p:cNvPr id="132" name="グループ化 131"/>
                  <p:cNvGrpSpPr/>
                  <p:nvPr/>
                </p:nvGrpSpPr>
                <p:grpSpPr>
                  <a:xfrm>
                    <a:off x="-1975407" y="2048749"/>
                    <a:ext cx="1875496" cy="3482166"/>
                    <a:chOff x="-1975407" y="2048749"/>
                    <a:chExt cx="1875496" cy="3482166"/>
                  </a:xfrm>
                </p:grpSpPr>
                <p:sp>
                  <p:nvSpPr>
                    <p:cNvPr id="134" name="四角形: 角を丸くする 16">
                      <a:extLst>
                        <a:ext uri="{FF2B5EF4-FFF2-40B4-BE49-F238E27FC236}">
                          <a16:creationId xmlns:a16="http://schemas.microsoft.com/office/drawing/2014/main" id="{BE549FE4-A774-92AF-BC6C-BDEDBEE5B739}"/>
                        </a:ext>
                      </a:extLst>
                    </p:cNvPr>
                    <p:cNvSpPr/>
                    <p:nvPr/>
                  </p:nvSpPr>
                  <p:spPr bwMode="auto">
                    <a:xfrm>
                      <a:off x="-1975407" y="2048749"/>
                      <a:ext cx="1875496" cy="3482166"/>
                    </a:xfrm>
                    <a:prstGeom prst="roundRect">
                      <a:avLst/>
                    </a:prstGeom>
                    <a:noFill/>
                    <a:ln w="9525">
                      <a:solidFill>
                        <a:srgbClr val="B2B2B2"/>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5" name="テキスト ボックス 134">
                      <a:extLst>
                        <a:ext uri="{FF2B5EF4-FFF2-40B4-BE49-F238E27FC236}">
                          <a16:creationId xmlns:a16="http://schemas.microsoft.com/office/drawing/2014/main" id="{3547F3C8-3C13-7771-2CF5-F26A22960948}"/>
                        </a:ext>
                      </a:extLst>
                    </p:cNvPr>
                    <p:cNvSpPr txBox="1"/>
                    <p:nvPr/>
                  </p:nvSpPr>
                  <p:spPr>
                    <a:xfrm>
                      <a:off x="-1880207" y="2953574"/>
                      <a:ext cx="1728739" cy="1615827"/>
                    </a:xfrm>
                    <a:prstGeom prst="rect">
                      <a:avLst/>
                    </a:prstGeom>
                    <a:noFill/>
                  </p:spPr>
                  <p:txBody>
                    <a:bodyPr wrap="square">
                      <a:spAutoFit/>
                    </a:bodyPr>
                    <a:lstStyle/>
                    <a:p>
                      <a:pPr>
                        <a:lnSpc>
                          <a:spcPct val="150000"/>
                        </a:lnSpc>
                      </a:pPr>
                      <a:r>
                        <a:rPr kumimoji="1" lang="ja-JP" altLang="en-US" sz="1100" dirty="0">
                          <a:latin typeface="Meiryo UI" panose="020B0604030504040204" pitchFamily="50" charset="-128"/>
                          <a:ea typeface="Meiryo UI" panose="020B0604030504040204" pitchFamily="50" charset="-128"/>
                        </a:rPr>
                        <a:t>・信頼性・公共性・安定性</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・影響力</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・政策の立案</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・幅広い業務範囲</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・社会課題の顕在化</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・府内市町村との架け橋</a:t>
                      </a:r>
                      <a:endParaRPr kumimoji="1" lang="en-US" altLang="ja-JP" sz="1100" dirty="0">
                        <a:latin typeface="Meiryo UI" panose="020B0604030504040204" pitchFamily="50" charset="-128"/>
                        <a:ea typeface="Meiryo UI" panose="020B0604030504040204" pitchFamily="50" charset="-128"/>
                      </a:endParaRPr>
                    </a:p>
                  </p:txBody>
                </p:sp>
              </p:grpSp>
              <p:sp>
                <p:nvSpPr>
                  <p:cNvPr id="133" name="二等辺三角形 132">
                    <a:extLst>
                      <a:ext uri="{FF2B5EF4-FFF2-40B4-BE49-F238E27FC236}">
                        <a16:creationId xmlns:a16="http://schemas.microsoft.com/office/drawing/2014/main" id="{2C3A7A2D-18B6-CFA3-A370-17CD973ACFAD}"/>
                      </a:ext>
                    </a:extLst>
                  </p:cNvPr>
                  <p:cNvSpPr/>
                  <p:nvPr/>
                </p:nvSpPr>
                <p:spPr bwMode="auto">
                  <a:xfrm rot="10800000">
                    <a:off x="-1176531" y="4607956"/>
                    <a:ext cx="275851" cy="171091"/>
                  </a:xfrm>
                  <a:prstGeom prst="triangle">
                    <a:avLst/>
                  </a:prstGeom>
                  <a:solidFill>
                    <a:schemeClr val="bg1">
                      <a:lumMod val="7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sp>
              <p:nvSpPr>
                <p:cNvPr id="129" name="テキスト ボックス 128">
                  <a:extLst>
                    <a:ext uri="{FF2B5EF4-FFF2-40B4-BE49-F238E27FC236}">
                      <a16:creationId xmlns:a16="http://schemas.microsoft.com/office/drawing/2014/main" id="{6B07AAB5-D8A0-FB81-CD2C-B01466F0CF1A}"/>
                    </a:ext>
                  </a:extLst>
                </p:cNvPr>
                <p:cNvSpPr txBox="1"/>
                <p:nvPr/>
              </p:nvSpPr>
              <p:spPr>
                <a:xfrm>
                  <a:off x="626249" y="5035058"/>
                  <a:ext cx="1728739" cy="564706"/>
                </a:xfrm>
                <a:prstGeom prst="rect">
                  <a:avLst/>
                </a:prstGeom>
                <a:noFill/>
              </p:spPr>
              <p:txBody>
                <a:bodyPr wrap="square">
                  <a:spAutoFit/>
                </a:bodyPr>
                <a:lstStyle/>
                <a:p>
                  <a:pPr>
                    <a:lnSpc>
                      <a:spcPct val="150000"/>
                    </a:lnSpc>
                  </a:pPr>
                  <a:r>
                    <a:rPr kumimoji="1" lang="ja-JP" altLang="en-US" sz="1100" dirty="0">
                      <a:latin typeface="Meiryo UI" panose="020B0604030504040204" pitchFamily="50" charset="-128"/>
                      <a:ea typeface="Meiryo UI" panose="020B0604030504040204" pitchFamily="50" charset="-128"/>
                    </a:rPr>
                    <a:t>・地域の実情に応じた</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　社会課題の解決が可能</a:t>
                  </a:r>
                  <a:endParaRPr kumimoji="1" lang="en-US" altLang="ja-JP" sz="1100" dirty="0">
                    <a:latin typeface="Meiryo UI" panose="020B0604030504040204" pitchFamily="50" charset="-128"/>
                    <a:ea typeface="Meiryo UI" panose="020B0604030504040204" pitchFamily="50" charset="-128"/>
                  </a:endParaRPr>
                </a:p>
              </p:txBody>
            </p:sp>
          </p:grpSp>
        </p:grpSp>
        <p:sp>
          <p:nvSpPr>
            <p:cNvPr id="155" name="二等辺三角形 154">
              <a:extLst>
                <a:ext uri="{FF2B5EF4-FFF2-40B4-BE49-F238E27FC236}">
                  <a16:creationId xmlns:a16="http://schemas.microsoft.com/office/drawing/2014/main" id="{2C3A7A2D-18B6-CFA3-A370-17CD973ACFAD}"/>
                </a:ext>
              </a:extLst>
            </p:cNvPr>
            <p:cNvSpPr/>
            <p:nvPr/>
          </p:nvSpPr>
          <p:spPr bwMode="auto">
            <a:xfrm rot="10800000">
              <a:off x="4615316" y="5729643"/>
              <a:ext cx="275851" cy="171091"/>
            </a:xfrm>
            <a:prstGeom prst="triangle">
              <a:avLst/>
            </a:prstGeom>
            <a:solidFill>
              <a:schemeClr val="bg1">
                <a:lumMod val="7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nvGrpSpPr>
            <p:cNvPr id="156" name="グループ化 155"/>
            <p:cNvGrpSpPr/>
            <p:nvPr/>
          </p:nvGrpSpPr>
          <p:grpSpPr>
            <a:xfrm>
              <a:off x="3864040" y="5935887"/>
              <a:ext cx="1778405" cy="854078"/>
              <a:chOff x="4963088" y="3652267"/>
              <a:chExt cx="734728" cy="202682"/>
            </a:xfrm>
          </p:grpSpPr>
          <p:sp>
            <p:nvSpPr>
              <p:cNvPr id="157" name="角丸四角形 156"/>
              <p:cNvSpPr/>
              <p:nvPr/>
            </p:nvSpPr>
            <p:spPr>
              <a:xfrm>
                <a:off x="4963088" y="3652267"/>
                <a:ext cx="734728" cy="202682"/>
              </a:xfrm>
              <a:prstGeom prst="roundRect">
                <a:avLst/>
              </a:prstGeom>
              <a:solidFill>
                <a:srgbClr val="CCE3EB"/>
              </a:solidFill>
              <a:ln w="25400" cap="flat" cmpd="sng" algn="ctr">
                <a:noFill/>
                <a:prstDash val="solid"/>
              </a:ln>
              <a:effectLst/>
            </p:spPr>
            <p:txBody>
              <a:bodyPr vert="eaVert"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effectLst/>
                  <a:uLnTx/>
                  <a:uFillTx/>
                  <a:latin typeface="Calibri"/>
                  <a:ea typeface="ＭＳ Ｐゴシック"/>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effectLst/>
                    <a:uLnTx/>
                    <a:uFillTx/>
                    <a:latin typeface="Calibri"/>
                    <a:ea typeface="ＭＳ Ｐゴシック"/>
                  </a:rPr>
                  <a:t>　　　　　　　　　　　　　　　　　</a:t>
                </a:r>
                <a:endParaRPr kumimoji="1" lang="ja-JP" altLang="en-US" sz="1100" b="1" i="0" u="none" strike="noStrike" kern="0" cap="none" spc="0" normalizeH="0" baseline="0" noProof="0" dirty="0">
                  <a:ln>
                    <a:noFill/>
                  </a:ln>
                  <a:effectLst/>
                  <a:uLnTx/>
                  <a:uFillTx/>
                  <a:latin typeface="Calibri"/>
                  <a:ea typeface="ＭＳ Ｐゴシック"/>
                </a:endParaRPr>
              </a:p>
            </p:txBody>
          </p:sp>
          <p:sp>
            <p:nvSpPr>
              <p:cNvPr id="158" name="テキスト ボックス 157"/>
              <p:cNvSpPr txBox="1"/>
              <p:nvPr/>
            </p:nvSpPr>
            <p:spPr>
              <a:xfrm>
                <a:off x="5044599" y="3652270"/>
                <a:ext cx="571700" cy="194268"/>
              </a:xfrm>
              <a:prstGeom prst="rect">
                <a:avLst/>
              </a:prstGeom>
              <a:noFill/>
            </p:spPr>
            <p:txBody>
              <a:bodyPr vert="horz" wrap="square" rtlCol="0">
                <a:spAutoFit/>
              </a:bodyPr>
              <a:lstStyle/>
              <a:p>
                <a:pPr algn="ctr">
                  <a:lnSpc>
                    <a:spcPct val="150000"/>
                  </a:lnSpc>
                </a:pPr>
                <a:r>
                  <a:rPr kumimoji="1" lang="ja-JP" altLang="en-US" sz="1100" b="1" dirty="0">
                    <a:latin typeface="Meiryo UI" panose="020B0604030504040204" pitchFamily="50" charset="-128"/>
                    <a:ea typeface="Meiryo UI" panose="020B0604030504040204" pitchFamily="50" charset="-128"/>
                  </a:rPr>
                  <a:t>府民サービスの向上</a:t>
                </a:r>
                <a:endParaRPr kumimoji="1" lang="en-US" altLang="ja-JP" sz="1100" b="1" dirty="0">
                  <a:latin typeface="Meiryo UI" panose="020B0604030504040204" pitchFamily="50" charset="-128"/>
                  <a:ea typeface="Meiryo UI" panose="020B0604030504040204" pitchFamily="50" charset="-128"/>
                </a:endParaRPr>
              </a:p>
              <a:p>
                <a:pPr algn="ctr">
                  <a:lnSpc>
                    <a:spcPct val="150000"/>
                  </a:lnSpc>
                </a:pPr>
                <a:r>
                  <a:rPr kumimoji="1" lang="ja-JP" altLang="en-US" sz="1100" b="1" dirty="0">
                    <a:latin typeface="Meiryo UI" panose="020B0604030504040204" pitchFamily="50" charset="-128"/>
                    <a:ea typeface="Meiryo UI" panose="020B0604030504040204" pitchFamily="50" charset="-128"/>
                  </a:rPr>
                  <a:t>施策効果の向上</a:t>
                </a:r>
                <a:endParaRPr kumimoji="1" lang="en-US" altLang="ja-JP" sz="1100" b="1" dirty="0">
                  <a:latin typeface="Meiryo UI" panose="020B0604030504040204" pitchFamily="50" charset="-128"/>
                  <a:ea typeface="Meiryo UI" panose="020B0604030504040204" pitchFamily="50" charset="-128"/>
                </a:endParaRPr>
              </a:p>
              <a:p>
                <a:pPr algn="ctr">
                  <a:lnSpc>
                    <a:spcPct val="150000"/>
                  </a:lnSpc>
                </a:pPr>
                <a:r>
                  <a:rPr kumimoji="1" lang="ja-JP" altLang="en-US" sz="1100" b="1" dirty="0">
                    <a:latin typeface="Meiryo UI" panose="020B0604030504040204" pitchFamily="50" charset="-128"/>
                    <a:ea typeface="Meiryo UI" panose="020B0604030504040204" pitchFamily="50" charset="-128"/>
                  </a:rPr>
                  <a:t>地域経済の活性化</a:t>
                </a:r>
                <a:endParaRPr kumimoji="1" lang="en-US" altLang="ja-JP" sz="1100" b="1" dirty="0">
                  <a:latin typeface="Meiryo UI" panose="020B0604030504040204" pitchFamily="50" charset="-128"/>
                  <a:ea typeface="Meiryo UI" panose="020B0604030504040204" pitchFamily="50" charset="-128"/>
                </a:endParaRPr>
              </a:p>
            </p:txBody>
          </p:sp>
        </p:grpSp>
      </p:grpSp>
      <p:grpSp>
        <p:nvGrpSpPr>
          <p:cNvPr id="12" name="グループ化 11"/>
          <p:cNvGrpSpPr/>
          <p:nvPr/>
        </p:nvGrpSpPr>
        <p:grpSpPr>
          <a:xfrm>
            <a:off x="776862" y="2178262"/>
            <a:ext cx="1949143" cy="4595526"/>
            <a:chOff x="715099" y="2178319"/>
            <a:chExt cx="1949143" cy="4595526"/>
          </a:xfrm>
        </p:grpSpPr>
        <p:grpSp>
          <p:nvGrpSpPr>
            <p:cNvPr id="136" name="グループ化 135"/>
            <p:cNvGrpSpPr/>
            <p:nvPr/>
          </p:nvGrpSpPr>
          <p:grpSpPr>
            <a:xfrm>
              <a:off x="715099" y="2178319"/>
              <a:ext cx="1949143" cy="4085459"/>
              <a:chOff x="3435644" y="2215835"/>
              <a:chExt cx="1949143" cy="4085459"/>
            </a:xfrm>
          </p:grpSpPr>
          <p:sp>
            <p:nvSpPr>
              <p:cNvPr id="148" name="テキスト ボックス 147">
                <a:extLst>
                  <a:ext uri="{FF2B5EF4-FFF2-40B4-BE49-F238E27FC236}">
                    <a16:creationId xmlns:a16="http://schemas.microsoft.com/office/drawing/2014/main" id="{3547F3C8-3C13-7771-2CF5-F26A22960948}"/>
                  </a:ext>
                </a:extLst>
              </p:cNvPr>
              <p:cNvSpPr txBox="1"/>
              <p:nvPr/>
            </p:nvSpPr>
            <p:spPr>
              <a:xfrm>
                <a:off x="3606382" y="5990503"/>
                <a:ext cx="1778405" cy="310791"/>
              </a:xfrm>
              <a:prstGeom prst="rect">
                <a:avLst/>
              </a:prstGeom>
              <a:noFill/>
            </p:spPr>
            <p:txBody>
              <a:bodyPr wrap="square">
                <a:spAutoFit/>
              </a:bodyPr>
              <a:lstStyle/>
              <a:p>
                <a:pPr>
                  <a:lnSpc>
                    <a:spcPct val="150000"/>
                  </a:lnSpc>
                </a:pPr>
                <a:endParaRPr kumimoji="1" lang="en-US" altLang="ja-JP" sz="1100" dirty="0">
                  <a:latin typeface="Meiryo UI" panose="020B0604030504040204" pitchFamily="50" charset="-128"/>
                  <a:ea typeface="Meiryo UI" panose="020B0604030504040204" pitchFamily="50" charset="-128"/>
                </a:endParaRPr>
              </a:p>
            </p:txBody>
          </p:sp>
          <p:grpSp>
            <p:nvGrpSpPr>
              <p:cNvPr id="138" name="グループ化 137"/>
              <p:cNvGrpSpPr/>
              <p:nvPr/>
            </p:nvGrpSpPr>
            <p:grpSpPr>
              <a:xfrm>
                <a:off x="3435644" y="2215835"/>
                <a:ext cx="1876035" cy="3482166"/>
                <a:chOff x="3435644" y="2215835"/>
                <a:chExt cx="1876035" cy="3482166"/>
              </a:xfrm>
            </p:grpSpPr>
            <p:grpSp>
              <p:nvGrpSpPr>
                <p:cNvPr id="139" name="グループ化 138"/>
                <p:cNvGrpSpPr/>
                <p:nvPr/>
              </p:nvGrpSpPr>
              <p:grpSpPr>
                <a:xfrm>
                  <a:off x="3435644" y="2215835"/>
                  <a:ext cx="1876035" cy="3482166"/>
                  <a:chOff x="7530765" y="2311491"/>
                  <a:chExt cx="1876035" cy="3482166"/>
                </a:xfrm>
              </p:grpSpPr>
              <p:pic>
                <p:nvPicPr>
                  <p:cNvPr id="141" name="グラフィックス 9" descr="建物 単色塗りつぶし">
                    <a:extLst>
                      <a:ext uri="{FF2B5EF4-FFF2-40B4-BE49-F238E27FC236}">
                        <a16:creationId xmlns:a16="http://schemas.microsoft.com/office/drawing/2014/main" id="{EFE30060-2B7D-4269-8488-1A560AE196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0856" y="2362668"/>
                    <a:ext cx="855047" cy="855047"/>
                  </a:xfrm>
                  <a:prstGeom prst="rect">
                    <a:avLst/>
                  </a:prstGeom>
                </p:spPr>
              </p:pic>
              <p:grpSp>
                <p:nvGrpSpPr>
                  <p:cNvPr id="142" name="グループ化 141"/>
                  <p:cNvGrpSpPr/>
                  <p:nvPr/>
                </p:nvGrpSpPr>
                <p:grpSpPr>
                  <a:xfrm>
                    <a:off x="7530765" y="2311491"/>
                    <a:ext cx="1876035" cy="3482166"/>
                    <a:chOff x="531049" y="2311491"/>
                    <a:chExt cx="1876035" cy="3482166"/>
                  </a:xfrm>
                </p:grpSpPr>
                <p:grpSp>
                  <p:nvGrpSpPr>
                    <p:cNvPr id="143" name="グループ化 142"/>
                    <p:cNvGrpSpPr/>
                    <p:nvPr/>
                  </p:nvGrpSpPr>
                  <p:grpSpPr>
                    <a:xfrm>
                      <a:off x="531049" y="2311491"/>
                      <a:ext cx="1876035" cy="3482166"/>
                      <a:chOff x="-1975407" y="2048749"/>
                      <a:chExt cx="1876035" cy="3482166"/>
                    </a:xfrm>
                  </p:grpSpPr>
                  <p:sp>
                    <p:nvSpPr>
                      <p:cNvPr id="145" name="四角形: 角を丸くする 16">
                        <a:extLst>
                          <a:ext uri="{FF2B5EF4-FFF2-40B4-BE49-F238E27FC236}">
                            <a16:creationId xmlns:a16="http://schemas.microsoft.com/office/drawing/2014/main" id="{BE549FE4-A774-92AF-BC6C-BDEDBEE5B739}"/>
                          </a:ext>
                        </a:extLst>
                      </p:cNvPr>
                      <p:cNvSpPr/>
                      <p:nvPr/>
                    </p:nvSpPr>
                    <p:spPr bwMode="auto">
                      <a:xfrm>
                        <a:off x="-1975407" y="2048749"/>
                        <a:ext cx="1876035" cy="3482166"/>
                      </a:xfrm>
                      <a:prstGeom prst="roundRect">
                        <a:avLst/>
                      </a:prstGeom>
                      <a:noFill/>
                      <a:ln w="9525">
                        <a:solidFill>
                          <a:srgbClr val="B2B2B2"/>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6" name="テキスト ボックス 145">
                        <a:extLst>
                          <a:ext uri="{FF2B5EF4-FFF2-40B4-BE49-F238E27FC236}">
                            <a16:creationId xmlns:a16="http://schemas.microsoft.com/office/drawing/2014/main" id="{3547F3C8-3C13-7771-2CF5-F26A22960948}"/>
                          </a:ext>
                        </a:extLst>
                      </p:cNvPr>
                      <p:cNvSpPr txBox="1"/>
                      <p:nvPr/>
                    </p:nvSpPr>
                    <p:spPr>
                      <a:xfrm>
                        <a:off x="-1904362" y="2953573"/>
                        <a:ext cx="1683205" cy="1615827"/>
                      </a:xfrm>
                      <a:prstGeom prst="rect">
                        <a:avLst/>
                      </a:prstGeom>
                      <a:noFill/>
                    </p:spPr>
                    <p:txBody>
                      <a:bodyPr wrap="square">
                        <a:spAutoFit/>
                      </a:bodyPr>
                      <a:lstStyle/>
                      <a:p>
                        <a:pPr>
                          <a:lnSpc>
                            <a:spcPct val="150000"/>
                          </a:lnSpc>
                        </a:pPr>
                        <a:r>
                          <a:rPr kumimoji="1" lang="ja-JP" altLang="en-US" sz="1100" dirty="0">
                            <a:latin typeface="Meiryo UI" panose="020B0604030504040204" pitchFamily="50" charset="-128"/>
                            <a:ea typeface="Meiryo UI" panose="020B0604030504040204" pitchFamily="50" charset="-128"/>
                          </a:rPr>
                          <a:t>・マーケティング力</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・商品の企画力・販売力</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・企業等のブランド</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・情報発信力</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・様々な知見や技術</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・豊富な資源</a:t>
                        </a:r>
                      </a:p>
                    </p:txBody>
                  </p:sp>
                </p:grpSp>
                <p:sp>
                  <p:nvSpPr>
                    <p:cNvPr id="144" name="テキスト ボックス 143">
                      <a:extLst>
                        <a:ext uri="{FF2B5EF4-FFF2-40B4-BE49-F238E27FC236}">
                          <a16:creationId xmlns:a16="http://schemas.microsoft.com/office/drawing/2014/main" id="{6B07AAB5-D8A0-FB81-CD2C-B01466F0CF1A}"/>
                        </a:ext>
                      </a:extLst>
                    </p:cNvPr>
                    <p:cNvSpPr txBox="1"/>
                    <p:nvPr/>
                  </p:nvSpPr>
                  <p:spPr>
                    <a:xfrm>
                      <a:off x="599602" y="5058836"/>
                      <a:ext cx="1623299" cy="564706"/>
                    </a:xfrm>
                    <a:prstGeom prst="rect">
                      <a:avLst/>
                    </a:prstGeom>
                    <a:noFill/>
                  </p:spPr>
                  <p:txBody>
                    <a:bodyPr wrap="square">
                      <a:spAutoFit/>
                    </a:bodyPr>
                    <a:lstStyle/>
                    <a:p>
                      <a:pPr>
                        <a:lnSpc>
                          <a:spcPct val="150000"/>
                        </a:lnSpc>
                      </a:pPr>
                      <a:r>
                        <a:rPr kumimoji="1" lang="ja-JP" altLang="en-US" sz="1100" dirty="0">
                          <a:latin typeface="Meiryo UI" panose="020B0604030504040204" pitchFamily="50" charset="-128"/>
                          <a:ea typeface="Meiryo UI" panose="020B0604030504040204" pitchFamily="50" charset="-128"/>
                        </a:rPr>
                        <a:t>・府民の行動変容を促す</a:t>
                      </a:r>
                      <a:endParaRPr kumimoji="1" lang="en-US" altLang="ja-JP" sz="1100" dirty="0">
                        <a:latin typeface="Meiryo UI" panose="020B0604030504040204" pitchFamily="50" charset="-128"/>
                        <a:ea typeface="Meiryo UI" panose="020B0604030504040204" pitchFamily="50" charset="-128"/>
                      </a:endParaRPr>
                    </a:p>
                    <a:p>
                      <a:pPr>
                        <a:lnSpc>
                          <a:spcPct val="150000"/>
                        </a:lnSpc>
                      </a:pPr>
                      <a:r>
                        <a:rPr kumimoji="1" lang="ja-JP" altLang="en-US" sz="1100" dirty="0">
                          <a:latin typeface="Meiryo UI" panose="020B0604030504040204" pitchFamily="50" charset="-128"/>
                          <a:ea typeface="Meiryo UI" panose="020B0604030504040204" pitchFamily="50" charset="-128"/>
                        </a:rPr>
                        <a:t> 斬新な事業展開が可能</a:t>
                      </a:r>
                      <a:endParaRPr kumimoji="1" lang="en-US" altLang="ja-JP" sz="1100" dirty="0">
                        <a:latin typeface="Meiryo UI" panose="020B0604030504040204" pitchFamily="50" charset="-128"/>
                        <a:ea typeface="Meiryo UI" panose="020B0604030504040204" pitchFamily="50" charset="-128"/>
                      </a:endParaRPr>
                    </a:p>
                  </p:txBody>
                </p:sp>
              </p:grpSp>
            </p:grpSp>
            <p:sp>
              <p:nvSpPr>
                <p:cNvPr id="140" name="二等辺三角形 139">
                  <a:extLst>
                    <a:ext uri="{FF2B5EF4-FFF2-40B4-BE49-F238E27FC236}">
                      <a16:creationId xmlns:a16="http://schemas.microsoft.com/office/drawing/2014/main" id="{2C3A7A2D-18B6-CFA3-A370-17CD973ACFAD}"/>
                    </a:ext>
                  </a:extLst>
                </p:cNvPr>
                <p:cNvSpPr/>
                <p:nvPr/>
              </p:nvSpPr>
              <p:spPr bwMode="auto">
                <a:xfrm rot="10800000">
                  <a:off x="4223395" y="4776398"/>
                  <a:ext cx="275851" cy="171091"/>
                </a:xfrm>
                <a:prstGeom prst="triangle">
                  <a:avLst/>
                </a:prstGeom>
                <a:solidFill>
                  <a:schemeClr val="bg1">
                    <a:lumMod val="7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grpSp>
        <p:sp>
          <p:nvSpPr>
            <p:cNvPr id="154" name="二等辺三角形 153">
              <a:extLst>
                <a:ext uri="{FF2B5EF4-FFF2-40B4-BE49-F238E27FC236}">
                  <a16:creationId xmlns:a16="http://schemas.microsoft.com/office/drawing/2014/main" id="{2C3A7A2D-18B6-CFA3-A370-17CD973ACFAD}"/>
                </a:ext>
              </a:extLst>
            </p:cNvPr>
            <p:cNvSpPr/>
            <p:nvPr/>
          </p:nvSpPr>
          <p:spPr bwMode="auto">
            <a:xfrm rot="10800000">
              <a:off x="1457376" y="5733348"/>
              <a:ext cx="275851" cy="171091"/>
            </a:xfrm>
            <a:prstGeom prst="triangle">
              <a:avLst/>
            </a:prstGeom>
            <a:solidFill>
              <a:schemeClr val="bg1">
                <a:lumMod val="7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nvGrpSpPr>
            <p:cNvPr id="159" name="グループ化 158"/>
            <p:cNvGrpSpPr/>
            <p:nvPr/>
          </p:nvGrpSpPr>
          <p:grpSpPr>
            <a:xfrm>
              <a:off x="715099" y="5919767"/>
              <a:ext cx="1778405" cy="854078"/>
              <a:chOff x="4963088" y="3648442"/>
              <a:chExt cx="734728" cy="202682"/>
            </a:xfrm>
          </p:grpSpPr>
          <p:sp>
            <p:nvSpPr>
              <p:cNvPr id="160" name="角丸四角形 159"/>
              <p:cNvSpPr/>
              <p:nvPr/>
            </p:nvSpPr>
            <p:spPr>
              <a:xfrm>
                <a:off x="4963088" y="3648442"/>
                <a:ext cx="734728" cy="202682"/>
              </a:xfrm>
              <a:prstGeom prst="roundRect">
                <a:avLst/>
              </a:prstGeom>
              <a:solidFill>
                <a:srgbClr val="CCE3EB"/>
              </a:solidFill>
              <a:ln w="25400" cap="flat" cmpd="sng" algn="ctr">
                <a:noFill/>
                <a:prstDash val="solid"/>
              </a:ln>
              <a:effectLst/>
            </p:spPr>
            <p:txBody>
              <a:bodyPr vert="eaVert"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effectLst/>
                  <a:uLnTx/>
                  <a:uFillTx/>
                  <a:latin typeface="Calibri"/>
                  <a:ea typeface="ＭＳ Ｐゴシック"/>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effectLst/>
                    <a:uLnTx/>
                    <a:uFillTx/>
                    <a:latin typeface="Calibri"/>
                    <a:ea typeface="ＭＳ Ｐゴシック"/>
                  </a:rPr>
                  <a:t>　　　　　　　　　　　　　　　　　</a:t>
                </a:r>
                <a:endParaRPr kumimoji="1" lang="ja-JP" altLang="en-US" sz="1100" b="1" i="0" u="none" strike="noStrike" kern="0" cap="none" spc="0" normalizeH="0" baseline="0" noProof="0" dirty="0">
                  <a:ln>
                    <a:noFill/>
                  </a:ln>
                  <a:effectLst/>
                  <a:uLnTx/>
                  <a:uFillTx/>
                  <a:latin typeface="Calibri"/>
                  <a:ea typeface="ＭＳ Ｐゴシック"/>
                </a:endParaRPr>
              </a:p>
            </p:txBody>
          </p:sp>
          <p:sp>
            <p:nvSpPr>
              <p:cNvPr id="161" name="テキスト ボックス 160"/>
              <p:cNvSpPr txBox="1"/>
              <p:nvPr/>
            </p:nvSpPr>
            <p:spPr>
              <a:xfrm>
                <a:off x="5013140" y="3648445"/>
                <a:ext cx="634623" cy="194268"/>
              </a:xfrm>
              <a:prstGeom prst="rect">
                <a:avLst/>
              </a:prstGeom>
              <a:noFill/>
            </p:spPr>
            <p:txBody>
              <a:bodyPr vert="horz" wrap="square" rtlCol="0">
                <a:spAutoFit/>
              </a:bodyPr>
              <a:lstStyle/>
              <a:p>
                <a:pPr algn="ctr">
                  <a:lnSpc>
                    <a:spcPct val="150000"/>
                  </a:lnSpc>
                </a:pPr>
                <a:r>
                  <a:rPr kumimoji="1" lang="ja-JP" altLang="en-US" sz="1100" b="1" dirty="0">
                    <a:latin typeface="Meiryo UI" panose="020B0604030504040204" pitchFamily="50" charset="-128"/>
                    <a:ea typeface="Meiryo UI" panose="020B0604030504040204" pitchFamily="50" charset="-128"/>
                  </a:rPr>
                  <a:t>本業を通じた社会貢献</a:t>
                </a:r>
                <a:endParaRPr kumimoji="1" lang="en-US" altLang="ja-JP" sz="1100" b="1" dirty="0">
                  <a:latin typeface="Meiryo UI" panose="020B0604030504040204" pitchFamily="50" charset="-128"/>
                  <a:ea typeface="Meiryo UI" panose="020B0604030504040204" pitchFamily="50" charset="-128"/>
                </a:endParaRPr>
              </a:p>
              <a:p>
                <a:pPr algn="ctr">
                  <a:lnSpc>
                    <a:spcPct val="150000"/>
                  </a:lnSpc>
                </a:pPr>
                <a:r>
                  <a:rPr kumimoji="1" lang="ja-JP" altLang="en-US" sz="1100" b="1" dirty="0">
                    <a:latin typeface="Meiryo UI" panose="020B0604030504040204" pitchFamily="50" charset="-128"/>
                    <a:ea typeface="Meiryo UI" panose="020B0604030504040204" pitchFamily="50" charset="-128"/>
                  </a:rPr>
                  <a:t>ビジネスチャンスの開拓</a:t>
                </a:r>
                <a:endParaRPr kumimoji="1" lang="en-US" altLang="ja-JP" sz="1100" b="1" dirty="0">
                  <a:latin typeface="Meiryo UI" panose="020B0604030504040204" pitchFamily="50" charset="-128"/>
                  <a:ea typeface="Meiryo UI" panose="020B0604030504040204" pitchFamily="50" charset="-128"/>
                </a:endParaRPr>
              </a:p>
              <a:p>
                <a:pPr algn="ctr">
                  <a:lnSpc>
                    <a:spcPct val="150000"/>
                  </a:lnSpc>
                </a:pPr>
                <a:r>
                  <a:rPr kumimoji="1" lang="ja-JP" altLang="en-US" sz="1100" b="1" dirty="0">
                    <a:latin typeface="Meiryo UI" panose="020B0604030504040204" pitchFamily="50" charset="-128"/>
                    <a:ea typeface="Meiryo UI" panose="020B0604030504040204" pitchFamily="50" charset="-128"/>
                  </a:rPr>
                  <a:t>企業価値の向上</a:t>
                </a:r>
                <a:endParaRPr kumimoji="1" lang="en-US" altLang="ja-JP" sz="1100" b="1" dirty="0">
                  <a:latin typeface="Meiryo UI" panose="020B0604030504040204" pitchFamily="50" charset="-128"/>
                  <a:ea typeface="Meiryo UI" panose="020B0604030504040204" pitchFamily="50" charset="-128"/>
                </a:endParaRPr>
              </a:p>
            </p:txBody>
          </p:sp>
        </p:grpSp>
      </p:grpSp>
      <p:grpSp>
        <p:nvGrpSpPr>
          <p:cNvPr id="5" name="グループ化 4"/>
          <p:cNvGrpSpPr/>
          <p:nvPr/>
        </p:nvGrpSpPr>
        <p:grpSpPr>
          <a:xfrm>
            <a:off x="6391616" y="3055027"/>
            <a:ext cx="1263821" cy="2578614"/>
            <a:chOff x="6234207" y="3086898"/>
            <a:chExt cx="1263821" cy="2578614"/>
          </a:xfrm>
        </p:grpSpPr>
        <p:sp>
          <p:nvSpPr>
            <p:cNvPr id="63" name="二等辺三角形 62">
              <a:extLst>
                <a:ext uri="{FF2B5EF4-FFF2-40B4-BE49-F238E27FC236}">
                  <a16:creationId xmlns:a16="http://schemas.microsoft.com/office/drawing/2014/main" id="{2C3A7A2D-18B6-CFA3-A370-17CD973ACFAD}"/>
                </a:ext>
              </a:extLst>
            </p:cNvPr>
            <p:cNvSpPr/>
            <p:nvPr/>
          </p:nvSpPr>
          <p:spPr bwMode="auto">
            <a:xfrm rot="5400000">
              <a:off x="5655515" y="3822999"/>
              <a:ext cx="2578614" cy="1106412"/>
            </a:xfrm>
            <a:prstGeom prst="triangle">
              <a:avLst/>
            </a:prstGeom>
            <a:solidFill>
              <a:schemeClr val="bg1">
                <a:lumMod val="7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64" name="角丸四角形 63"/>
            <p:cNvSpPr/>
            <p:nvPr/>
          </p:nvSpPr>
          <p:spPr>
            <a:xfrm>
              <a:off x="6234207" y="3922517"/>
              <a:ext cx="1245142" cy="793391"/>
            </a:xfrm>
            <a:prstGeom prst="roundRect">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公と民の</a:t>
              </a:r>
              <a:endParaRPr kumimoji="0" lang="en-US" altLang="ja-JP"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強みを活かす</a:t>
              </a:r>
            </a:p>
          </p:txBody>
        </p:sp>
      </p:grpSp>
    </p:spTree>
    <p:extLst>
      <p:ext uri="{BB962C8B-B14F-4D97-AF65-F5344CB8AC3E}">
        <p14:creationId xmlns:p14="http://schemas.microsoft.com/office/powerpoint/2010/main" val="4282751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環境①</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19</a:t>
            </a:fld>
            <a:endParaRPr lang="ja-JP" altLang="en-US" dirty="0"/>
          </a:p>
        </p:txBody>
      </p:sp>
      <p:grpSp>
        <p:nvGrpSpPr>
          <p:cNvPr id="57" name="グループ化 56">
            <a:extLst>
              <a:ext uri="{FF2B5EF4-FFF2-40B4-BE49-F238E27FC236}">
                <a16:creationId xmlns:a16="http://schemas.microsoft.com/office/drawing/2014/main" id="{217B60D9-A048-4F4A-A011-56704E3FB227}"/>
              </a:ext>
            </a:extLst>
          </p:cNvPr>
          <p:cNvGrpSpPr/>
          <p:nvPr/>
        </p:nvGrpSpPr>
        <p:grpSpPr>
          <a:xfrm>
            <a:off x="4969675" y="266575"/>
            <a:ext cx="4597542" cy="620144"/>
            <a:chOff x="4969675" y="266575"/>
            <a:chExt cx="4597542" cy="620144"/>
          </a:xfrm>
        </p:grpSpPr>
        <p:pic>
          <p:nvPicPr>
            <p:cNvPr id="58" name="図 57">
              <a:extLst>
                <a:ext uri="{FF2B5EF4-FFF2-40B4-BE49-F238E27FC236}">
                  <a16:creationId xmlns:a16="http://schemas.microsoft.com/office/drawing/2014/main" id="{6A4D2D1C-91F7-41DB-9BF5-8D0D531B48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9675" y="267650"/>
              <a:ext cx="612000" cy="612000"/>
            </a:xfrm>
            <a:prstGeom prst="rect">
              <a:avLst/>
            </a:prstGeom>
          </p:spPr>
        </p:pic>
        <p:pic>
          <p:nvPicPr>
            <p:cNvPr id="59" name="図 58">
              <a:extLst>
                <a:ext uri="{FF2B5EF4-FFF2-40B4-BE49-F238E27FC236}">
                  <a16:creationId xmlns:a16="http://schemas.microsoft.com/office/drawing/2014/main" id="{A9624612-A180-4353-914F-DC22106447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3932" y="266575"/>
              <a:ext cx="612000" cy="612000"/>
            </a:xfrm>
            <a:prstGeom prst="rect">
              <a:avLst/>
            </a:prstGeom>
          </p:spPr>
        </p:pic>
        <p:pic>
          <p:nvPicPr>
            <p:cNvPr id="60" name="図 59">
              <a:extLst>
                <a:ext uri="{FF2B5EF4-FFF2-40B4-BE49-F238E27FC236}">
                  <a16:creationId xmlns:a16="http://schemas.microsoft.com/office/drawing/2014/main" id="{3A700FFD-7389-46D6-99A7-550655817D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8189" y="271419"/>
              <a:ext cx="612000" cy="612000"/>
            </a:xfrm>
            <a:prstGeom prst="rect">
              <a:avLst/>
            </a:prstGeom>
          </p:spPr>
        </p:pic>
        <p:pic>
          <p:nvPicPr>
            <p:cNvPr id="61" name="図 60">
              <a:extLst>
                <a:ext uri="{FF2B5EF4-FFF2-40B4-BE49-F238E27FC236}">
                  <a16:creationId xmlns:a16="http://schemas.microsoft.com/office/drawing/2014/main" id="{D51A78EC-C976-4A61-A6EB-1727AEEC51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62446" y="271419"/>
              <a:ext cx="612000" cy="612000"/>
            </a:xfrm>
            <a:prstGeom prst="rect">
              <a:avLst/>
            </a:prstGeom>
          </p:spPr>
        </p:pic>
        <p:pic>
          <p:nvPicPr>
            <p:cNvPr id="62" name="図 61">
              <a:extLst>
                <a:ext uri="{FF2B5EF4-FFF2-40B4-BE49-F238E27FC236}">
                  <a16:creationId xmlns:a16="http://schemas.microsoft.com/office/drawing/2014/main" id="{90BDB9CE-54E0-4FC6-A3DC-A37A0CEA73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6703" y="271419"/>
              <a:ext cx="612000" cy="612000"/>
            </a:xfrm>
            <a:prstGeom prst="rect">
              <a:avLst/>
            </a:prstGeom>
          </p:spPr>
        </p:pic>
        <p:pic>
          <p:nvPicPr>
            <p:cNvPr id="63" name="図 62">
              <a:extLst>
                <a:ext uri="{FF2B5EF4-FFF2-40B4-BE49-F238E27FC236}">
                  <a16:creationId xmlns:a16="http://schemas.microsoft.com/office/drawing/2014/main" id="{9391FC23-8937-41E3-A04B-66629F8763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90960" y="274719"/>
              <a:ext cx="612000" cy="612000"/>
            </a:xfrm>
            <a:prstGeom prst="rect">
              <a:avLst/>
            </a:prstGeom>
          </p:spPr>
        </p:pic>
        <p:pic>
          <p:nvPicPr>
            <p:cNvPr id="64" name="図 63">
              <a:extLst>
                <a:ext uri="{FF2B5EF4-FFF2-40B4-BE49-F238E27FC236}">
                  <a16:creationId xmlns:a16="http://schemas.microsoft.com/office/drawing/2014/main" id="{ED00F780-3667-4B2F-B762-DD8FCDE9E4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55217" y="274719"/>
              <a:ext cx="612000" cy="612000"/>
            </a:xfrm>
            <a:prstGeom prst="rect">
              <a:avLst/>
            </a:prstGeom>
          </p:spPr>
        </p:pic>
      </p:grpSp>
      <p:grpSp>
        <p:nvGrpSpPr>
          <p:cNvPr id="4" name="グループ化 3">
            <a:extLst>
              <a:ext uri="{FF2B5EF4-FFF2-40B4-BE49-F238E27FC236}">
                <a16:creationId xmlns:a16="http://schemas.microsoft.com/office/drawing/2014/main" id="{F7E4517B-0E23-45AF-B4C6-B893816AEA72}"/>
              </a:ext>
            </a:extLst>
          </p:cNvPr>
          <p:cNvGrpSpPr/>
          <p:nvPr/>
        </p:nvGrpSpPr>
        <p:grpSpPr>
          <a:xfrm>
            <a:off x="5053058" y="1167224"/>
            <a:ext cx="4812237" cy="5467829"/>
            <a:chOff x="8751081" y="1167224"/>
            <a:chExt cx="4812237" cy="5467829"/>
          </a:xfrm>
        </p:grpSpPr>
        <p:grpSp>
          <p:nvGrpSpPr>
            <p:cNvPr id="13" name="グループ化 12">
              <a:extLst>
                <a:ext uri="{FF2B5EF4-FFF2-40B4-BE49-F238E27FC236}">
                  <a16:creationId xmlns:a16="http://schemas.microsoft.com/office/drawing/2014/main" id="{B63B317C-BA81-4A70-9DA0-15D1DCFC3637}"/>
                </a:ext>
              </a:extLst>
            </p:cNvPr>
            <p:cNvGrpSpPr/>
            <p:nvPr/>
          </p:nvGrpSpPr>
          <p:grpSpPr>
            <a:xfrm>
              <a:off x="8785582" y="1167224"/>
              <a:ext cx="4777736" cy="5372705"/>
              <a:chOff x="8785582" y="1167224"/>
              <a:chExt cx="4777736" cy="5372705"/>
            </a:xfrm>
          </p:grpSpPr>
          <p:pic>
            <p:nvPicPr>
              <p:cNvPr id="6" name="図 5">
                <a:extLst>
                  <a:ext uri="{FF2B5EF4-FFF2-40B4-BE49-F238E27FC236}">
                    <a16:creationId xmlns:a16="http://schemas.microsoft.com/office/drawing/2014/main" id="{E5D5C179-4D9B-4578-B5E4-87B271BB2A7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949330" y="5293896"/>
                <a:ext cx="2510689" cy="1246033"/>
              </a:xfrm>
              <a:prstGeom prst="rect">
                <a:avLst/>
              </a:prstGeom>
            </p:spPr>
          </p:pic>
          <p:grpSp>
            <p:nvGrpSpPr>
              <p:cNvPr id="40" name="グループ化 39">
                <a:extLst>
                  <a:ext uri="{FF2B5EF4-FFF2-40B4-BE49-F238E27FC236}">
                    <a16:creationId xmlns:a16="http://schemas.microsoft.com/office/drawing/2014/main" id="{33115931-CBE0-4DF3-84BE-D2AE49C59ED2}"/>
                  </a:ext>
                </a:extLst>
              </p:cNvPr>
              <p:cNvGrpSpPr/>
              <p:nvPr/>
            </p:nvGrpSpPr>
            <p:grpSpPr>
              <a:xfrm>
                <a:off x="8785582" y="1167224"/>
                <a:ext cx="4777736" cy="3463181"/>
                <a:chOff x="8785582" y="1167224"/>
                <a:chExt cx="4777736" cy="3463181"/>
              </a:xfrm>
            </p:grpSpPr>
            <p:sp>
              <p:nvSpPr>
                <p:cNvPr id="45" name="正方形/長方形 44">
                  <a:extLst>
                    <a:ext uri="{FF2B5EF4-FFF2-40B4-BE49-F238E27FC236}">
                      <a16:creationId xmlns:a16="http://schemas.microsoft.com/office/drawing/2014/main" id="{61FD642C-9205-42AC-8D4A-5965220031AA}"/>
                    </a:ext>
                  </a:extLst>
                </p:cNvPr>
                <p:cNvSpPr/>
                <p:nvPr/>
              </p:nvSpPr>
              <p:spPr>
                <a:xfrm>
                  <a:off x="8927365" y="1167224"/>
                  <a:ext cx="4437223" cy="555207"/>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    キリンビバレッジと連携した近畿</a:t>
                  </a:r>
                  <a:r>
                    <a:rPr kumimoji="1" lang="en-US" altLang="ja-JP" sz="1600" b="1" dirty="0">
                      <a:solidFill>
                        <a:schemeClr val="tx1"/>
                      </a:solidFill>
                      <a:latin typeface="Meiryo UI" panose="020B0604030504040204" pitchFamily="50" charset="-128"/>
                      <a:ea typeface="Meiryo UI" panose="020B0604030504040204" pitchFamily="50" charset="-128"/>
                    </a:rPr>
                    <a:t>2</a:t>
                  </a:r>
                  <a:r>
                    <a:rPr kumimoji="1" lang="ja-JP" altLang="en-US" sz="1600" b="1" dirty="0">
                      <a:solidFill>
                        <a:schemeClr val="tx1"/>
                      </a:solidFill>
                      <a:latin typeface="Meiryo UI" panose="020B0604030504040204" pitchFamily="50" charset="-128"/>
                      <a:ea typeface="Meiryo UI" panose="020B0604030504040204" pitchFamily="50" charset="-128"/>
                    </a:rPr>
                    <a:t>府</a:t>
                  </a:r>
                  <a:r>
                    <a:rPr kumimoji="1" lang="en-US" altLang="ja-JP" sz="1600" b="1" dirty="0">
                      <a:solidFill>
                        <a:schemeClr val="tx1"/>
                      </a:solidFill>
                      <a:latin typeface="Meiryo UI" panose="020B0604030504040204" pitchFamily="50" charset="-128"/>
                      <a:ea typeface="Meiryo UI" panose="020B0604030504040204" pitchFamily="50" charset="-128"/>
                    </a:rPr>
                    <a:t>4</a:t>
                  </a:r>
                  <a:r>
                    <a:rPr kumimoji="1" lang="ja-JP" altLang="en-US" sz="1600" b="1" dirty="0">
                      <a:solidFill>
                        <a:schemeClr val="tx1"/>
                      </a:solidFill>
                      <a:latin typeface="Meiryo UI" panose="020B0604030504040204" pitchFamily="50" charset="-128"/>
                      <a:ea typeface="Meiryo UI" panose="020B0604030504040204" pitchFamily="50" charset="-128"/>
                    </a:rPr>
                    <a:t>県をつなぐ</a:t>
                  </a:r>
                </a:p>
                <a:p>
                  <a:pPr algn="ctr"/>
                  <a:r>
                    <a:rPr kumimoji="1" lang="ja-JP" altLang="en-US" sz="1600" b="1" dirty="0">
                      <a:solidFill>
                        <a:schemeClr val="tx1"/>
                      </a:solidFill>
                      <a:latin typeface="Meiryo UI" panose="020B0604030504040204" pitchFamily="50" charset="-128"/>
                      <a:ea typeface="Meiryo UI" panose="020B0604030504040204" pitchFamily="50" charset="-128"/>
                    </a:rPr>
                    <a:t>「きんきをげんきに！」キャンペーンの実施</a:t>
                  </a:r>
                </a:p>
              </p:txBody>
            </p:sp>
            <p:sp>
              <p:nvSpPr>
                <p:cNvPr id="46" name="テキスト ボックス 45">
                  <a:extLst>
                    <a:ext uri="{FF2B5EF4-FFF2-40B4-BE49-F238E27FC236}">
                      <a16:creationId xmlns:a16="http://schemas.microsoft.com/office/drawing/2014/main" id="{38C914DC-F309-4393-9485-75716E2C0A65}"/>
                    </a:ext>
                  </a:extLst>
                </p:cNvPr>
                <p:cNvSpPr txBox="1"/>
                <p:nvPr/>
              </p:nvSpPr>
              <p:spPr>
                <a:xfrm>
                  <a:off x="8785582" y="2337470"/>
                  <a:ext cx="4777736" cy="229293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活力ある農林水産業の振興</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次産業の発展と、地産地消を推進するため、キリンビバレッジと連携し、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店舗等で対象商品を購入、応募すると大阪産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をはじめとする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近畿</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府</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県の名産品セットが抽選で当たるキャンペーンを実施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endParaRPr kumimoji="1" lang="en-US" altLang="ja-JP" sz="1200" b="1" dirty="0">
                    <a:solidFill>
                      <a:srgbClr val="FF0000"/>
                    </a:solidFill>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・総応募数：</a:t>
                  </a:r>
                  <a:r>
                    <a:rPr kumimoji="1" lang="en-US" altLang="ja-JP" sz="1200" dirty="0">
                      <a:latin typeface="Meiryo UI" panose="020B0604030504040204" pitchFamily="50" charset="-128"/>
                      <a:ea typeface="Meiryo UI" panose="020B0604030504040204" pitchFamily="50" charset="-128"/>
                    </a:rPr>
                    <a:t>14,844</a:t>
                  </a:r>
                  <a:r>
                    <a:rPr kumimoji="1" lang="ja-JP" altLang="en-US" sz="1200" dirty="0">
                      <a:latin typeface="Meiryo UI" panose="020B0604030504040204" pitchFamily="50" charset="-128"/>
                      <a:ea typeface="Meiryo UI" panose="020B0604030504040204" pitchFamily="50" charset="-128"/>
                    </a:rPr>
                    <a:t>通（うち大阪コース　</a:t>
                  </a:r>
                  <a:r>
                    <a:rPr kumimoji="1" lang="en-US" altLang="ja-JP" sz="1200" dirty="0">
                      <a:latin typeface="Meiryo UI" panose="020B0604030504040204" pitchFamily="50" charset="-128"/>
                      <a:ea typeface="Meiryo UI" panose="020B0604030504040204" pitchFamily="50" charset="-128"/>
                    </a:rPr>
                    <a:t>1,127</a:t>
                  </a:r>
                  <a:r>
                    <a:rPr kumimoji="1" lang="ja-JP" altLang="en-US" sz="1200" dirty="0">
                      <a:latin typeface="Meiryo UI" panose="020B0604030504040204" pitchFamily="50" charset="-128"/>
                      <a:ea typeface="Meiryo UI" panose="020B0604030504040204" pitchFamily="50" charset="-128"/>
                    </a:rPr>
                    <a:t>通）</a:t>
                  </a:r>
                </a:p>
                <a:p>
                  <a:pPr>
                    <a:spcBef>
                      <a:spcPts val="600"/>
                    </a:spcBef>
                  </a:pPr>
                  <a:r>
                    <a:rPr kumimoji="1" lang="ja-JP" altLang="en-US" sz="1200" dirty="0">
                      <a:latin typeface="Meiryo UI" panose="020B0604030504040204" pitchFamily="50" charset="-128"/>
                      <a:ea typeface="Meiryo UI" panose="020B0604030504040204" pitchFamily="50" charset="-128"/>
                    </a:rPr>
                    <a:t>・おおさかもん祭りステージでの</a:t>
                  </a:r>
                  <a:r>
                    <a:rPr kumimoji="1" lang="en-US" altLang="ja-JP" sz="1200" dirty="0">
                      <a:latin typeface="Meiryo UI" panose="020B0604030504040204" pitchFamily="50" charset="-128"/>
                      <a:ea typeface="Meiryo UI" panose="020B0604030504040204" pitchFamily="50" charset="-128"/>
                    </a:rPr>
                    <a:t>PR</a:t>
                  </a:r>
                </a:p>
              </p:txBody>
            </p:sp>
          </p:grpSp>
          <p:pic>
            <p:nvPicPr>
              <p:cNvPr id="50" name="図 49">
                <a:extLst>
                  <a:ext uri="{FF2B5EF4-FFF2-40B4-BE49-F238E27FC236}">
                    <a16:creationId xmlns:a16="http://schemas.microsoft.com/office/drawing/2014/main" id="{63733273-61C1-4225-93D6-35CBE71C498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2029132" y="1842440"/>
                <a:ext cx="1296229" cy="409816"/>
              </a:xfrm>
              <a:prstGeom prst="rect">
                <a:avLst/>
              </a:prstGeom>
            </p:spPr>
          </p:pic>
        </p:grpSp>
        <p:pic>
          <p:nvPicPr>
            <p:cNvPr id="3" name="図 2">
              <a:extLst>
                <a:ext uri="{FF2B5EF4-FFF2-40B4-BE49-F238E27FC236}">
                  <a16:creationId xmlns:a16="http://schemas.microsoft.com/office/drawing/2014/main" id="{AF2C2DBD-FB16-4547-8B56-44CEAC0114E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9177" r="6267"/>
            <a:stretch/>
          </p:blipFill>
          <p:spPr>
            <a:xfrm>
              <a:off x="8751081" y="4945926"/>
              <a:ext cx="2098192" cy="1689127"/>
            </a:xfrm>
            <a:prstGeom prst="rect">
              <a:avLst/>
            </a:prstGeom>
          </p:spPr>
        </p:pic>
      </p:grpSp>
      <p:grpSp>
        <p:nvGrpSpPr>
          <p:cNvPr id="7" name="グループ化 6">
            <a:extLst>
              <a:ext uri="{FF2B5EF4-FFF2-40B4-BE49-F238E27FC236}">
                <a16:creationId xmlns:a16="http://schemas.microsoft.com/office/drawing/2014/main" id="{06DB78D1-D0BD-47CA-A51A-DF2A6104CF88}"/>
              </a:ext>
            </a:extLst>
          </p:cNvPr>
          <p:cNvGrpSpPr/>
          <p:nvPr/>
        </p:nvGrpSpPr>
        <p:grpSpPr>
          <a:xfrm>
            <a:off x="48793" y="1167224"/>
            <a:ext cx="5047531" cy="5513883"/>
            <a:chOff x="4918519" y="1167224"/>
            <a:chExt cx="5047531" cy="5513883"/>
          </a:xfrm>
        </p:grpSpPr>
        <p:grpSp>
          <p:nvGrpSpPr>
            <p:cNvPr id="76" name="グループ化 75">
              <a:extLst>
                <a:ext uri="{FF2B5EF4-FFF2-40B4-BE49-F238E27FC236}">
                  <a16:creationId xmlns:a16="http://schemas.microsoft.com/office/drawing/2014/main" id="{97AF4167-CBB7-4EB4-BF68-CC9AEC2D2E2F}"/>
                </a:ext>
              </a:extLst>
            </p:cNvPr>
            <p:cNvGrpSpPr/>
            <p:nvPr/>
          </p:nvGrpSpPr>
          <p:grpSpPr>
            <a:xfrm>
              <a:off x="4918519" y="1167224"/>
              <a:ext cx="5047531" cy="5513883"/>
              <a:chOff x="4918519" y="1167224"/>
              <a:chExt cx="5047531" cy="5513883"/>
            </a:xfrm>
          </p:grpSpPr>
          <p:grpSp>
            <p:nvGrpSpPr>
              <p:cNvPr id="80" name="グループ化 79">
                <a:extLst>
                  <a:ext uri="{FF2B5EF4-FFF2-40B4-BE49-F238E27FC236}">
                    <a16:creationId xmlns:a16="http://schemas.microsoft.com/office/drawing/2014/main" id="{DA95A9DE-D485-48D4-9C53-607574349A4C}"/>
                  </a:ext>
                </a:extLst>
              </p:cNvPr>
              <p:cNvGrpSpPr/>
              <p:nvPr/>
            </p:nvGrpSpPr>
            <p:grpSpPr>
              <a:xfrm>
                <a:off x="4918519" y="1167224"/>
                <a:ext cx="5047531" cy="4022171"/>
                <a:chOff x="4918519" y="1167224"/>
                <a:chExt cx="5047531" cy="4022171"/>
              </a:xfrm>
            </p:grpSpPr>
            <p:pic>
              <p:nvPicPr>
                <p:cNvPr id="84" name="グラフィックス 83" descr="ユーザー 単色塗りつぶし">
                  <a:extLst>
                    <a:ext uri="{FF2B5EF4-FFF2-40B4-BE49-F238E27FC236}">
                      <a16:creationId xmlns:a16="http://schemas.microsoft.com/office/drawing/2014/main" id="{A39A8699-F81A-42CA-A055-3F08C370C48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039027" y="4274995"/>
                  <a:ext cx="914400" cy="914400"/>
                </a:xfrm>
                <a:prstGeom prst="rect">
                  <a:avLst/>
                </a:prstGeom>
              </p:spPr>
            </p:pic>
            <p:sp>
              <p:nvSpPr>
                <p:cNvPr id="85" name="吹き出し: 角を丸めた四角形 84">
                  <a:extLst>
                    <a:ext uri="{FF2B5EF4-FFF2-40B4-BE49-F238E27FC236}">
                      <a16:creationId xmlns:a16="http://schemas.microsoft.com/office/drawing/2014/main" id="{C2169C27-A0B6-417C-998D-EC032E71072F}"/>
                    </a:ext>
                  </a:extLst>
                </p:cNvPr>
                <p:cNvSpPr/>
                <p:nvPr/>
              </p:nvSpPr>
              <p:spPr>
                <a:xfrm>
                  <a:off x="6092450" y="4441948"/>
                  <a:ext cx="3546979"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今回初めて「南河内いちご」を知ることができた</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ぜひ、いちご狩りや直売所などにも行ってみたい</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grpSp>
              <p:nvGrpSpPr>
                <p:cNvPr id="86" name="グループ化 85">
                  <a:extLst>
                    <a:ext uri="{FF2B5EF4-FFF2-40B4-BE49-F238E27FC236}">
                      <a16:creationId xmlns:a16="http://schemas.microsoft.com/office/drawing/2014/main" id="{D853173E-6C11-431B-8262-4FC421BF98E9}"/>
                    </a:ext>
                  </a:extLst>
                </p:cNvPr>
                <p:cNvGrpSpPr/>
                <p:nvPr/>
              </p:nvGrpSpPr>
              <p:grpSpPr>
                <a:xfrm>
                  <a:off x="4918519" y="1167224"/>
                  <a:ext cx="5047531" cy="3196335"/>
                  <a:chOff x="4918519" y="1167224"/>
                  <a:chExt cx="5047531" cy="3196335"/>
                </a:xfrm>
              </p:grpSpPr>
              <p:sp>
                <p:nvSpPr>
                  <p:cNvPr id="87" name="正方形/長方形 86">
                    <a:extLst>
                      <a:ext uri="{FF2B5EF4-FFF2-40B4-BE49-F238E27FC236}">
                        <a16:creationId xmlns:a16="http://schemas.microsoft.com/office/drawing/2014/main" id="{74517DCF-5CA8-4771-BF7C-D4DA18D3297F}"/>
                      </a:ext>
                    </a:extLst>
                  </p:cNvPr>
                  <p:cNvSpPr/>
                  <p:nvPr/>
                </p:nvSpPr>
                <p:spPr>
                  <a:xfrm>
                    <a:off x="5151221" y="1167224"/>
                    <a:ext cx="4437223" cy="558609"/>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ららぽーとにおける　 　</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en-US" altLang="ja-JP" sz="1600" b="1" dirty="0">
                        <a:solidFill>
                          <a:schemeClr val="tx1"/>
                        </a:solidFill>
                        <a:latin typeface="Meiryo UI" panose="020B0604030504040204" pitchFamily="50" charset="-128"/>
                        <a:ea typeface="Meiryo UI" panose="020B0604030504040204" pitchFamily="50" charset="-128"/>
                      </a:rPr>
                      <a:t>     </a:t>
                    </a:r>
                    <a:r>
                      <a:rPr kumimoji="1" lang="ja-JP" altLang="en-US" sz="1600" b="1" dirty="0">
                        <a:solidFill>
                          <a:schemeClr val="tx1"/>
                        </a:solidFill>
                        <a:latin typeface="Meiryo UI" panose="020B0604030504040204" pitchFamily="50" charset="-128"/>
                        <a:ea typeface="Meiryo UI" panose="020B0604030504040204" pitchFamily="50" charset="-128"/>
                      </a:rPr>
                      <a:t>「南河内いちごフェスタ＠ららぽーと堺」の開催</a:t>
                    </a:r>
                  </a:p>
                </p:txBody>
              </p:sp>
              <p:sp>
                <p:nvSpPr>
                  <p:cNvPr id="88" name="テキスト ボックス 87">
                    <a:extLst>
                      <a:ext uri="{FF2B5EF4-FFF2-40B4-BE49-F238E27FC236}">
                        <a16:creationId xmlns:a16="http://schemas.microsoft.com/office/drawing/2014/main" id="{4AF4D5BB-88BA-4A99-A104-4470D7992402}"/>
                      </a:ext>
                    </a:extLst>
                  </p:cNvPr>
                  <p:cNvSpPr txBox="1"/>
                  <p:nvPr/>
                </p:nvSpPr>
                <p:spPr>
                  <a:xfrm>
                    <a:off x="4918519" y="2332234"/>
                    <a:ext cx="5047531" cy="203132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地元の農水産物の利用促進や消費拡大</a:t>
                    </a:r>
                    <a:endParaRPr kumimoji="1" lang="en-US" altLang="ja-JP" sz="400" b="1" dirty="0">
                      <a:solidFill>
                        <a:srgbClr val="0D8295"/>
                      </a:solidFill>
                      <a:latin typeface="Meiryo UI" panose="020B0604030504040204" pitchFamily="50" charset="-128"/>
                      <a:ea typeface="Meiryo UI" panose="020B0604030504040204" pitchFamily="50" charset="-128"/>
                    </a:endParaRP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・南河内いちごの消費拡大やいちごを贈りあう文化の醸成につなげるため、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集客効果が高く南河内の玄関口となるららぽーと堺と連携したイベントを開催</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・南河内いちごの直売やテナントと連携した期間限定「南河内いちごメニュー」の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販売を実施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来場者数：約</a:t>
                    </a:r>
                    <a:r>
                      <a:rPr kumimoji="1" lang="en-US" altLang="ja-JP" sz="1200" dirty="0">
                        <a:latin typeface="Meiryo UI" panose="020B0604030504040204" pitchFamily="50" charset="-128"/>
                        <a:ea typeface="Meiryo UI" panose="020B0604030504040204" pitchFamily="50" charset="-128"/>
                      </a:rPr>
                      <a:t>1,500</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p>
                </p:txBody>
              </p:sp>
            </p:grpSp>
          </p:grpSp>
          <p:pic>
            <p:nvPicPr>
              <p:cNvPr id="81" name="図 80">
                <a:extLst>
                  <a:ext uri="{FF2B5EF4-FFF2-40B4-BE49-F238E27FC236}">
                    <a16:creationId xmlns:a16="http://schemas.microsoft.com/office/drawing/2014/main" id="{A2B1F1F3-1632-4FFF-9F2F-0FF49305DB34}"/>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099229" y="5170782"/>
                <a:ext cx="888707" cy="1492263"/>
              </a:xfrm>
              <a:prstGeom prst="rect">
                <a:avLst/>
              </a:prstGeom>
            </p:spPr>
          </p:pic>
          <p:pic>
            <p:nvPicPr>
              <p:cNvPr id="82" name="図 81">
                <a:extLst>
                  <a:ext uri="{FF2B5EF4-FFF2-40B4-BE49-F238E27FC236}">
                    <a16:creationId xmlns:a16="http://schemas.microsoft.com/office/drawing/2014/main" id="{ADC7E8C3-8859-4FCA-AADF-E8CBEB57DF0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105627" y="5166499"/>
                <a:ext cx="1933932" cy="1514608"/>
              </a:xfrm>
              <a:prstGeom prst="rect">
                <a:avLst/>
              </a:prstGeom>
            </p:spPr>
          </p:pic>
          <p:pic>
            <p:nvPicPr>
              <p:cNvPr id="83" name="図 82">
                <a:extLst>
                  <a:ext uri="{FF2B5EF4-FFF2-40B4-BE49-F238E27FC236}">
                    <a16:creationId xmlns:a16="http://schemas.microsoft.com/office/drawing/2014/main" id="{E41086BA-E422-4704-9D24-00DED27E1CDF}"/>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t="19175" b="5662"/>
              <a:stretch/>
            </p:blipFill>
            <p:spPr>
              <a:xfrm>
                <a:off x="8020972" y="5523861"/>
                <a:ext cx="1681535" cy="1121624"/>
              </a:xfrm>
              <a:prstGeom prst="rect">
                <a:avLst/>
              </a:prstGeom>
            </p:spPr>
          </p:pic>
        </p:grpSp>
        <p:pic>
          <p:nvPicPr>
            <p:cNvPr id="89" name="図 88" descr="テキスト&#10;&#10;自動的に生成された説明">
              <a:extLst>
                <a:ext uri="{FF2B5EF4-FFF2-40B4-BE49-F238E27FC236}">
                  <a16:creationId xmlns:a16="http://schemas.microsoft.com/office/drawing/2014/main" id="{F32EA907-A4DE-4B7C-B386-44BD517AEE74}"/>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171481" y="1808219"/>
              <a:ext cx="1421376" cy="446865"/>
            </a:xfrm>
            <a:prstGeom prst="rect">
              <a:avLst/>
            </a:prstGeom>
          </p:spPr>
        </p:pic>
      </p:grpSp>
      <p:cxnSp>
        <p:nvCxnSpPr>
          <p:cNvPr id="70" name="直線コネクタ 69">
            <a:extLst>
              <a:ext uri="{FF2B5EF4-FFF2-40B4-BE49-F238E27FC236}">
                <a16:creationId xmlns:a16="http://schemas.microsoft.com/office/drawing/2014/main" id="{2BDBD4B9-D0D8-4E62-9723-4E7FB3AE22CD}"/>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1" name="グループ化 100">
            <a:extLst>
              <a:ext uri="{FF2B5EF4-FFF2-40B4-BE49-F238E27FC236}">
                <a16:creationId xmlns:a16="http://schemas.microsoft.com/office/drawing/2014/main" id="{A8D1DE33-BD79-4A09-B31F-48FCFD11C33A}"/>
              </a:ext>
            </a:extLst>
          </p:cNvPr>
          <p:cNvGrpSpPr/>
          <p:nvPr/>
        </p:nvGrpSpPr>
        <p:grpSpPr>
          <a:xfrm>
            <a:off x="187630" y="1139445"/>
            <a:ext cx="612000" cy="595761"/>
            <a:chOff x="-1472255" y="1547756"/>
            <a:chExt cx="612000" cy="595761"/>
          </a:xfrm>
        </p:grpSpPr>
        <p:sp>
          <p:nvSpPr>
            <p:cNvPr id="102" name="星: 12 pt 101">
              <a:extLst>
                <a:ext uri="{FF2B5EF4-FFF2-40B4-BE49-F238E27FC236}">
                  <a16:creationId xmlns:a16="http://schemas.microsoft.com/office/drawing/2014/main" id="{10E04E76-547D-45C4-A9EA-5154C2F25B9F}"/>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103" name="テキスト ボックス 102">
              <a:extLst>
                <a:ext uri="{FF2B5EF4-FFF2-40B4-BE49-F238E27FC236}">
                  <a16:creationId xmlns:a16="http://schemas.microsoft.com/office/drawing/2014/main" id="{D596A750-83DA-4660-9C78-9424B69A8EE1}"/>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
        <p:nvSpPr>
          <p:cNvPr id="104" name="星: 12 pt 103">
            <a:extLst>
              <a:ext uri="{FF2B5EF4-FFF2-40B4-BE49-F238E27FC236}">
                <a16:creationId xmlns:a16="http://schemas.microsoft.com/office/drawing/2014/main" id="{2EFE5542-FA58-481F-8427-9E19EEEF334C}"/>
              </a:ext>
            </a:extLst>
          </p:cNvPr>
          <p:cNvSpPr/>
          <p:nvPr/>
        </p:nvSpPr>
        <p:spPr>
          <a:xfrm>
            <a:off x="5006128" y="1139445"/>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105" name="テキスト ボックス 104">
            <a:extLst>
              <a:ext uri="{FF2B5EF4-FFF2-40B4-BE49-F238E27FC236}">
                <a16:creationId xmlns:a16="http://schemas.microsoft.com/office/drawing/2014/main" id="{88BDCE1B-9A34-43C3-B60F-373F43939712}"/>
              </a:ext>
            </a:extLst>
          </p:cNvPr>
          <p:cNvSpPr txBox="1"/>
          <p:nvPr/>
        </p:nvSpPr>
        <p:spPr>
          <a:xfrm>
            <a:off x="4991545" y="1258744"/>
            <a:ext cx="598241" cy="338554"/>
          </a:xfrm>
          <a:prstGeom prst="rect">
            <a:avLst/>
          </a:prstGeom>
          <a:noFill/>
        </p:spPr>
        <p:txBody>
          <a:bodyPr wrap="none" rtlCol="0">
            <a:spAutoFit/>
          </a:bodyPr>
          <a:lstStyle/>
          <a:p>
            <a:r>
              <a:rPr kumimoji="1" lang="ja-JP" altLang="en-US" sz="1600" b="1" dirty="0">
                <a:solidFill>
                  <a:schemeClr val="bg1"/>
                </a:solidFill>
              </a:rPr>
              <a:t>新規</a:t>
            </a:r>
          </a:p>
        </p:txBody>
      </p:sp>
    </p:spTree>
    <p:extLst>
      <p:ext uri="{BB962C8B-B14F-4D97-AF65-F5344CB8AC3E}">
        <p14:creationId xmlns:p14="http://schemas.microsoft.com/office/powerpoint/2010/main" val="3902903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環境②</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20</a:t>
            </a:fld>
            <a:endParaRPr lang="ja-JP" altLang="en-US" dirty="0"/>
          </a:p>
        </p:txBody>
      </p:sp>
      <p:grpSp>
        <p:nvGrpSpPr>
          <p:cNvPr id="3" name="グループ化 2">
            <a:extLst>
              <a:ext uri="{FF2B5EF4-FFF2-40B4-BE49-F238E27FC236}">
                <a16:creationId xmlns:a16="http://schemas.microsoft.com/office/drawing/2014/main" id="{F6BFB89C-6136-475B-8656-CCDDFEEAEF2A}"/>
              </a:ext>
            </a:extLst>
          </p:cNvPr>
          <p:cNvGrpSpPr/>
          <p:nvPr/>
        </p:nvGrpSpPr>
        <p:grpSpPr>
          <a:xfrm>
            <a:off x="4969675" y="266575"/>
            <a:ext cx="4597542" cy="620144"/>
            <a:chOff x="4969675" y="266575"/>
            <a:chExt cx="4597542" cy="620144"/>
          </a:xfrm>
        </p:grpSpPr>
        <p:pic>
          <p:nvPicPr>
            <p:cNvPr id="35" name="図 34">
              <a:extLst>
                <a:ext uri="{FF2B5EF4-FFF2-40B4-BE49-F238E27FC236}">
                  <a16:creationId xmlns:a16="http://schemas.microsoft.com/office/drawing/2014/main" id="{3FB3BDFD-1E52-4E91-BA53-04044856EB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9675" y="267650"/>
              <a:ext cx="612000" cy="612000"/>
            </a:xfrm>
            <a:prstGeom prst="rect">
              <a:avLst/>
            </a:prstGeom>
          </p:spPr>
        </p:pic>
        <p:pic>
          <p:nvPicPr>
            <p:cNvPr id="36" name="図 35">
              <a:extLst>
                <a:ext uri="{FF2B5EF4-FFF2-40B4-BE49-F238E27FC236}">
                  <a16:creationId xmlns:a16="http://schemas.microsoft.com/office/drawing/2014/main" id="{2A8FF1CE-4F0B-486F-91DE-C07F1E9AB0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3932" y="266575"/>
              <a:ext cx="612000" cy="612000"/>
            </a:xfrm>
            <a:prstGeom prst="rect">
              <a:avLst/>
            </a:prstGeom>
          </p:spPr>
        </p:pic>
        <p:pic>
          <p:nvPicPr>
            <p:cNvPr id="37" name="図 36">
              <a:extLst>
                <a:ext uri="{FF2B5EF4-FFF2-40B4-BE49-F238E27FC236}">
                  <a16:creationId xmlns:a16="http://schemas.microsoft.com/office/drawing/2014/main" id="{F440C6CC-AB43-46B7-9244-E32FC82809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8189" y="271419"/>
              <a:ext cx="612000" cy="612000"/>
            </a:xfrm>
            <a:prstGeom prst="rect">
              <a:avLst/>
            </a:prstGeom>
          </p:spPr>
        </p:pic>
        <p:pic>
          <p:nvPicPr>
            <p:cNvPr id="39" name="図 38">
              <a:extLst>
                <a:ext uri="{FF2B5EF4-FFF2-40B4-BE49-F238E27FC236}">
                  <a16:creationId xmlns:a16="http://schemas.microsoft.com/office/drawing/2014/main" id="{B2414B3A-4802-442D-97E0-55CFB0BD404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62446" y="271419"/>
              <a:ext cx="612000" cy="612000"/>
            </a:xfrm>
            <a:prstGeom prst="rect">
              <a:avLst/>
            </a:prstGeom>
          </p:spPr>
        </p:pic>
        <p:pic>
          <p:nvPicPr>
            <p:cNvPr id="40" name="図 39">
              <a:extLst>
                <a:ext uri="{FF2B5EF4-FFF2-40B4-BE49-F238E27FC236}">
                  <a16:creationId xmlns:a16="http://schemas.microsoft.com/office/drawing/2014/main" id="{823A01F0-5524-4C9B-AEF0-AC00A12B9D4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6703" y="271419"/>
              <a:ext cx="612000" cy="612000"/>
            </a:xfrm>
            <a:prstGeom prst="rect">
              <a:avLst/>
            </a:prstGeom>
          </p:spPr>
        </p:pic>
        <p:pic>
          <p:nvPicPr>
            <p:cNvPr id="41" name="図 40">
              <a:extLst>
                <a:ext uri="{FF2B5EF4-FFF2-40B4-BE49-F238E27FC236}">
                  <a16:creationId xmlns:a16="http://schemas.microsoft.com/office/drawing/2014/main" id="{66FB5483-17A4-4385-8F74-9545F7747DC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90960" y="274719"/>
              <a:ext cx="612000" cy="612000"/>
            </a:xfrm>
            <a:prstGeom prst="rect">
              <a:avLst/>
            </a:prstGeom>
          </p:spPr>
        </p:pic>
        <p:pic>
          <p:nvPicPr>
            <p:cNvPr id="42" name="図 41">
              <a:extLst>
                <a:ext uri="{FF2B5EF4-FFF2-40B4-BE49-F238E27FC236}">
                  <a16:creationId xmlns:a16="http://schemas.microsoft.com/office/drawing/2014/main" id="{85FC8A49-D47C-4222-86D1-8CC0038359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55217" y="274719"/>
              <a:ext cx="612000" cy="612000"/>
            </a:xfrm>
            <a:prstGeom prst="rect">
              <a:avLst/>
            </a:prstGeom>
          </p:spPr>
        </p:pic>
      </p:grpSp>
      <p:grpSp>
        <p:nvGrpSpPr>
          <p:cNvPr id="31" name="グループ化 30">
            <a:extLst>
              <a:ext uri="{FF2B5EF4-FFF2-40B4-BE49-F238E27FC236}">
                <a16:creationId xmlns:a16="http://schemas.microsoft.com/office/drawing/2014/main" id="{08CF679C-B98C-40DF-B96E-96CB27604CBF}"/>
              </a:ext>
            </a:extLst>
          </p:cNvPr>
          <p:cNvGrpSpPr/>
          <p:nvPr/>
        </p:nvGrpSpPr>
        <p:grpSpPr>
          <a:xfrm>
            <a:off x="188481" y="1168400"/>
            <a:ext cx="4718193" cy="5608962"/>
            <a:chOff x="201181" y="1168400"/>
            <a:chExt cx="4718193" cy="5608962"/>
          </a:xfrm>
        </p:grpSpPr>
        <p:grpSp>
          <p:nvGrpSpPr>
            <p:cNvPr id="34" name="グループ化 33">
              <a:extLst>
                <a:ext uri="{FF2B5EF4-FFF2-40B4-BE49-F238E27FC236}">
                  <a16:creationId xmlns:a16="http://schemas.microsoft.com/office/drawing/2014/main" id="{1D1E1DD8-FC3C-4D29-8911-DEFC1719B1E4}"/>
                </a:ext>
              </a:extLst>
            </p:cNvPr>
            <p:cNvGrpSpPr/>
            <p:nvPr/>
          </p:nvGrpSpPr>
          <p:grpSpPr>
            <a:xfrm>
              <a:off x="266830" y="1168400"/>
              <a:ext cx="4652544" cy="3206748"/>
              <a:chOff x="266830" y="1168400"/>
              <a:chExt cx="4652544" cy="3206748"/>
            </a:xfrm>
          </p:grpSpPr>
          <p:sp>
            <p:nvSpPr>
              <p:cNvPr id="48" name="テキスト ボックス 47">
                <a:extLst>
                  <a:ext uri="{FF2B5EF4-FFF2-40B4-BE49-F238E27FC236}">
                    <a16:creationId xmlns:a16="http://schemas.microsoft.com/office/drawing/2014/main" id="{036FBF5A-A641-478A-A9C0-84610AF02156}"/>
                  </a:ext>
                </a:extLst>
              </p:cNvPr>
              <p:cNvSpPr txBox="1"/>
              <p:nvPr/>
            </p:nvSpPr>
            <p:spPr>
              <a:xfrm>
                <a:off x="266830" y="2343823"/>
                <a:ext cx="4652544" cy="203132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脱炭素社会の実現に向けた大阪産</a:t>
                </a:r>
                <a:r>
                  <a:rPr kumimoji="1" lang="en-US" altLang="ja-JP" sz="1600" b="1" dirty="0">
                    <a:solidFill>
                      <a:srgbClr val="0D8295"/>
                    </a:solidFill>
                    <a:latin typeface="Meiryo UI" panose="020B0604030504040204" pitchFamily="50" charset="-128"/>
                    <a:ea typeface="Meiryo UI" panose="020B0604030504040204" pitchFamily="50" charset="-128"/>
                  </a:rPr>
                  <a:t>(</a:t>
                </a:r>
                <a:r>
                  <a:rPr kumimoji="1" lang="ja-JP" altLang="en-US" sz="1600" b="1" dirty="0">
                    <a:solidFill>
                      <a:srgbClr val="0D8295"/>
                    </a:solidFill>
                    <a:latin typeface="Meiryo UI" panose="020B0604030504040204" pitchFamily="50" charset="-128"/>
                    <a:ea typeface="Meiryo UI" panose="020B0604030504040204" pitchFamily="50" charset="-128"/>
                  </a:rPr>
                  <a:t>もん</a:t>
                </a:r>
                <a:r>
                  <a:rPr kumimoji="1" lang="en-US" altLang="ja-JP" sz="1600" b="1" dirty="0">
                    <a:solidFill>
                      <a:srgbClr val="0D8295"/>
                    </a:solidFill>
                    <a:latin typeface="Meiryo UI" panose="020B0604030504040204" pitchFamily="50" charset="-128"/>
                    <a:ea typeface="Meiryo UI" panose="020B0604030504040204" pitchFamily="50" charset="-128"/>
                  </a:rPr>
                  <a:t>)</a:t>
                </a:r>
                <a:r>
                  <a:rPr kumimoji="1" lang="ja-JP" altLang="en-US" sz="1600" b="1" dirty="0">
                    <a:solidFill>
                      <a:srgbClr val="0D8295"/>
                    </a:solidFill>
                    <a:latin typeface="Meiryo UI" panose="020B0604030504040204" pitchFamily="50" charset="-128"/>
                    <a:ea typeface="Meiryo UI" panose="020B0604030504040204" pitchFamily="50" charset="-128"/>
                  </a:rPr>
                  <a:t>の促進</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・今すぐできる行動から脱炭素社会の実現をめざすため、環境にやさしい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大阪産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を楽しむイベント「大阪産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フェスタ</a:t>
                </a:r>
                <a:r>
                  <a:rPr kumimoji="1" lang="en-US" altLang="ja-JP" sz="1200" dirty="0">
                    <a:latin typeface="Meiryo UI" panose="020B0604030504040204" pitchFamily="50" charset="-128"/>
                    <a:ea typeface="Meiryo UI" panose="020B0604030504040204" pitchFamily="50" charset="-128"/>
                  </a:rPr>
                  <a:t>2023</a:t>
                </a:r>
                <a:r>
                  <a:rPr kumimoji="1" lang="ja-JP" altLang="en-US" sz="1200" dirty="0">
                    <a:latin typeface="Meiryo UI" panose="020B0604030504040204" pitchFamily="50" charset="-128"/>
                    <a:ea typeface="Meiryo UI" panose="020B0604030504040204" pitchFamily="50" charset="-128"/>
                  </a:rPr>
                  <a:t>」を開催</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・期間中、うめきたひろばでの大阪産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マルシェや、うめきた周辺の飲食</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店における大阪産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メニューの提供により大阪産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を促進</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来場者数：</a:t>
                </a:r>
                <a:r>
                  <a:rPr kumimoji="1" lang="en-US" altLang="ja-JP" sz="1200" dirty="0">
                    <a:latin typeface="Meiryo UI" panose="020B0604030504040204" pitchFamily="50" charset="-128"/>
                    <a:ea typeface="Meiryo UI" panose="020B0604030504040204" pitchFamily="50" charset="-128"/>
                  </a:rPr>
                  <a:t>25,840</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sym typeface="Wingdings" panose="05000000000000000000" pitchFamily="2" charset="2"/>
                  </a:rPr>
                  <a:t>【</a:t>
                </a:r>
                <a:r>
                  <a:rPr kumimoji="1" lang="ja-JP" altLang="en-US" sz="1200" b="1" dirty="0">
                    <a:latin typeface="Meiryo UI" panose="020B0604030504040204" pitchFamily="50" charset="-128"/>
                    <a:ea typeface="Meiryo UI" panose="020B0604030504040204" pitchFamily="50" charset="-128"/>
                    <a:sym typeface="Wingdings" panose="05000000000000000000" pitchFamily="2" charset="2"/>
                  </a:rPr>
                  <a:t>参加者の声</a:t>
                </a:r>
                <a:r>
                  <a:rPr kumimoji="1" lang="en-US" altLang="ja-JP" sz="1200" b="1" dirty="0">
                    <a:latin typeface="Meiryo UI" panose="020B0604030504040204" pitchFamily="50" charset="-128"/>
                    <a:ea typeface="Meiryo UI" panose="020B0604030504040204" pitchFamily="50" charset="-128"/>
                    <a:sym typeface="Wingdings" panose="05000000000000000000" pitchFamily="2" charset="2"/>
                  </a:rPr>
                  <a:t>】</a:t>
                </a:r>
              </a:p>
            </p:txBody>
          </p:sp>
          <p:sp>
            <p:nvSpPr>
              <p:cNvPr id="49" name="正方形/長方形 48">
                <a:extLst>
                  <a:ext uri="{FF2B5EF4-FFF2-40B4-BE49-F238E27FC236}">
                    <a16:creationId xmlns:a16="http://schemas.microsoft.com/office/drawing/2014/main" id="{1599510D-4FA7-4BDC-A3F3-CA1E2CA3C931}"/>
                  </a:ext>
                </a:extLst>
              </p:cNvPr>
              <p:cNvSpPr/>
              <p:nvPr/>
            </p:nvSpPr>
            <p:spPr>
              <a:xfrm>
                <a:off x="333270" y="1168400"/>
                <a:ext cx="4443263" cy="554522"/>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キリンビールと連携した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「大阪産</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もん</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フェスタ</a:t>
                </a:r>
                <a:r>
                  <a:rPr kumimoji="1" lang="en-US" altLang="ja-JP" sz="1600" b="1" dirty="0">
                    <a:solidFill>
                      <a:schemeClr val="tx1"/>
                    </a:solidFill>
                    <a:latin typeface="Meiryo UI" panose="020B0604030504040204" pitchFamily="50" charset="-128"/>
                    <a:ea typeface="Meiryo UI" panose="020B0604030504040204" pitchFamily="50" charset="-128"/>
                  </a:rPr>
                  <a:t>2023</a:t>
                </a:r>
                <a:r>
                  <a:rPr kumimoji="1" lang="ja-JP" altLang="en-US" sz="1600" b="1" dirty="0">
                    <a:solidFill>
                      <a:schemeClr val="tx1"/>
                    </a:solidFill>
                    <a:latin typeface="Meiryo UI" panose="020B0604030504040204" pitchFamily="50" charset="-128"/>
                    <a:ea typeface="Meiryo UI" panose="020B0604030504040204" pitchFamily="50" charset="-128"/>
                  </a:rPr>
                  <a:t>」の開催</a:t>
                </a:r>
              </a:p>
            </p:txBody>
          </p:sp>
        </p:grpSp>
        <p:pic>
          <p:nvPicPr>
            <p:cNvPr id="38" name="グラフィックス 37" descr="ユーザー 単色塗りつぶし">
              <a:extLst>
                <a:ext uri="{FF2B5EF4-FFF2-40B4-BE49-F238E27FC236}">
                  <a16:creationId xmlns:a16="http://schemas.microsoft.com/office/drawing/2014/main" id="{5EA73099-C1AF-4B72-B36A-280175CEB1C6}"/>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3270" y="4246562"/>
              <a:ext cx="914400" cy="914400"/>
            </a:xfrm>
            <a:prstGeom prst="rect">
              <a:avLst/>
            </a:prstGeom>
          </p:spPr>
        </p:pic>
        <p:pic>
          <p:nvPicPr>
            <p:cNvPr id="43" name="図 42">
              <a:extLst>
                <a:ext uri="{FF2B5EF4-FFF2-40B4-BE49-F238E27FC236}">
                  <a16:creationId xmlns:a16="http://schemas.microsoft.com/office/drawing/2014/main" id="{F5D7F5E3-3707-49EF-8F19-E4DA9996D6C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01181" y="5169999"/>
              <a:ext cx="2529084" cy="1592825"/>
            </a:xfrm>
            <a:prstGeom prst="rect">
              <a:avLst/>
            </a:prstGeom>
          </p:spPr>
        </p:pic>
        <p:pic>
          <p:nvPicPr>
            <p:cNvPr id="44" name="図 43">
              <a:extLst>
                <a:ext uri="{FF2B5EF4-FFF2-40B4-BE49-F238E27FC236}">
                  <a16:creationId xmlns:a16="http://schemas.microsoft.com/office/drawing/2014/main" id="{F36224A2-83B5-4B3F-A509-E40D6132087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555776" y="1839940"/>
              <a:ext cx="1216253" cy="384530"/>
            </a:xfrm>
            <a:prstGeom prst="rect">
              <a:avLst/>
            </a:prstGeom>
          </p:spPr>
        </p:pic>
        <p:pic>
          <p:nvPicPr>
            <p:cNvPr id="45" name="図 44">
              <a:extLst>
                <a:ext uri="{FF2B5EF4-FFF2-40B4-BE49-F238E27FC236}">
                  <a16:creationId xmlns:a16="http://schemas.microsoft.com/office/drawing/2014/main" id="{A8DFBB68-B9EE-4CC0-A933-5F1F50F41DE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7026"/>
            <a:stretch/>
          </p:blipFill>
          <p:spPr>
            <a:xfrm>
              <a:off x="2800880" y="5402330"/>
              <a:ext cx="2034182" cy="1375032"/>
            </a:xfrm>
            <a:prstGeom prst="rect">
              <a:avLst/>
            </a:prstGeom>
          </p:spPr>
        </p:pic>
        <p:sp>
          <p:nvSpPr>
            <p:cNvPr id="46" name="吹き出し: 角を丸めた四角形 45">
              <a:extLst>
                <a:ext uri="{FF2B5EF4-FFF2-40B4-BE49-F238E27FC236}">
                  <a16:creationId xmlns:a16="http://schemas.microsoft.com/office/drawing/2014/main" id="{A4DD2110-6A23-4E57-88B1-B28E91F4C2A7}"/>
                </a:ext>
              </a:extLst>
            </p:cNvPr>
            <p:cNvSpPr/>
            <p:nvPr/>
          </p:nvSpPr>
          <p:spPr>
            <a:xfrm>
              <a:off x="1295309" y="4473531"/>
              <a:ext cx="3546979"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今後大阪産</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もん</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を率先して購入し、プラごみ削減や</a:t>
              </a: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サステナブルな取組みを積極的に行いたい</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grpSp>
      <p:grpSp>
        <p:nvGrpSpPr>
          <p:cNvPr id="53" name="グループ化 52">
            <a:extLst>
              <a:ext uri="{FF2B5EF4-FFF2-40B4-BE49-F238E27FC236}">
                <a16:creationId xmlns:a16="http://schemas.microsoft.com/office/drawing/2014/main" id="{1D736848-DB4D-4FC2-B026-1713030AD2BA}"/>
              </a:ext>
            </a:extLst>
          </p:cNvPr>
          <p:cNvGrpSpPr/>
          <p:nvPr/>
        </p:nvGrpSpPr>
        <p:grpSpPr>
          <a:xfrm>
            <a:off x="5083639" y="1168399"/>
            <a:ext cx="4654172" cy="5496607"/>
            <a:chOff x="297628" y="1168399"/>
            <a:chExt cx="4654172" cy="5496607"/>
          </a:xfrm>
        </p:grpSpPr>
        <p:grpSp>
          <p:nvGrpSpPr>
            <p:cNvPr id="56" name="グループ化 55">
              <a:extLst>
                <a:ext uri="{FF2B5EF4-FFF2-40B4-BE49-F238E27FC236}">
                  <a16:creationId xmlns:a16="http://schemas.microsoft.com/office/drawing/2014/main" id="{2492135E-5466-4D7F-89AB-E1427C2A3238}"/>
                </a:ext>
              </a:extLst>
            </p:cNvPr>
            <p:cNvGrpSpPr/>
            <p:nvPr/>
          </p:nvGrpSpPr>
          <p:grpSpPr>
            <a:xfrm>
              <a:off x="299256" y="1168399"/>
              <a:ext cx="4652544" cy="3405880"/>
              <a:chOff x="299256" y="1168399"/>
              <a:chExt cx="4652544" cy="3405880"/>
            </a:xfrm>
          </p:grpSpPr>
          <p:sp>
            <p:nvSpPr>
              <p:cNvPr id="69" name="テキスト ボックス 68">
                <a:extLst>
                  <a:ext uri="{FF2B5EF4-FFF2-40B4-BE49-F238E27FC236}">
                    <a16:creationId xmlns:a16="http://schemas.microsoft.com/office/drawing/2014/main" id="{AABF6940-6ABA-4597-89EB-F2D8E376E2E0}"/>
                  </a:ext>
                </a:extLst>
              </p:cNvPr>
              <p:cNvSpPr txBox="1"/>
              <p:nvPr/>
            </p:nvSpPr>
            <p:spPr>
              <a:xfrm>
                <a:off x="299256" y="2342899"/>
                <a:ext cx="4652544" cy="2231380"/>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地元の農水産物の利用促進や消費拡大</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次産業の発展と、地産地消を推進するため、府民の生活に身近で</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便利なコンビニにおいて、「大阪産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」、「大阪産</a:t>
                </a:r>
                <a:r>
                  <a:rPr kumimoji="1" lang="en-US" altLang="ja-JP"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名品</a:t>
                </a:r>
                <a:r>
                  <a:rPr kumimoji="1" lang="en-US" altLang="ja-JP" sz="9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を活用した商品を販売</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000" dirty="0">
                    <a:latin typeface="Meiryo UI" panose="020B0604030504040204" pitchFamily="50" charset="-128"/>
                    <a:ea typeface="Meiryo UI" panose="020B0604030504040204" pitchFamily="50" charset="-128"/>
                  </a:rPr>
                  <a:t>※1</a:t>
                </a:r>
                <a:r>
                  <a:rPr kumimoji="1" lang="ja-JP" altLang="en-US" sz="1000" dirty="0">
                    <a:latin typeface="Meiryo UI" panose="020B0604030504040204" pitchFamily="50" charset="-128"/>
                    <a:ea typeface="Meiryo UI" panose="020B0604030504040204" pitchFamily="50" charset="-128"/>
                  </a:rPr>
                  <a:t>　大阪府内で生産された農林水産物とそれらを使った加工品のこと</a:t>
                </a:r>
                <a:endParaRPr kumimoji="1" lang="en-US" altLang="ja-JP" sz="1000" dirty="0">
                  <a:latin typeface="Meiryo UI" panose="020B0604030504040204" pitchFamily="50" charset="-128"/>
                  <a:ea typeface="Meiryo UI" panose="020B0604030504040204" pitchFamily="50" charset="-128"/>
                </a:endParaRPr>
              </a:p>
              <a:p>
                <a:pPr>
                  <a:spcBef>
                    <a:spcPts val="600"/>
                  </a:spcBef>
                </a:pPr>
                <a:r>
                  <a:rPr kumimoji="1"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　大阪で長く愛されている加工食品で審査・認証されたもの</a:t>
                </a: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・商品数：セブン</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イレブン・ジャパン １品、ローソン ５品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・販売エリア：近畿２府４県</a:t>
                </a:r>
                <a:endParaRPr kumimoji="1" lang="en-US" altLang="ja-JP" sz="1200" dirty="0">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DC361062-C65C-4DDE-BC09-87393FF6D2EE}"/>
                  </a:ext>
                </a:extLst>
              </p:cNvPr>
              <p:cNvSpPr/>
              <p:nvPr/>
            </p:nvSpPr>
            <p:spPr>
              <a:xfrm>
                <a:off x="333270" y="1168399"/>
                <a:ext cx="4443263" cy="552723"/>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セブン</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イレブン・ジャパン、ローソンと連携した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大阪産</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もん</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を活用した商品の販売</a:t>
                </a:r>
              </a:p>
            </p:txBody>
          </p:sp>
        </p:grpSp>
        <p:pic>
          <p:nvPicPr>
            <p:cNvPr id="57" name="図 56">
              <a:extLst>
                <a:ext uri="{FF2B5EF4-FFF2-40B4-BE49-F238E27FC236}">
                  <a16:creationId xmlns:a16="http://schemas.microsoft.com/office/drawing/2014/main" id="{2C3A1E03-7009-457D-9738-211ED15D47C0}"/>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8314" t="4565" r="5691" b="5038"/>
            <a:stretch/>
          </p:blipFill>
          <p:spPr>
            <a:xfrm>
              <a:off x="297628" y="5160544"/>
              <a:ext cx="1484308" cy="1486062"/>
            </a:xfrm>
            <a:prstGeom prst="rect">
              <a:avLst/>
            </a:prstGeom>
          </p:spPr>
        </p:pic>
        <p:pic>
          <p:nvPicPr>
            <p:cNvPr id="58" name="図 57">
              <a:extLst>
                <a:ext uri="{FF2B5EF4-FFF2-40B4-BE49-F238E27FC236}">
                  <a16:creationId xmlns:a16="http://schemas.microsoft.com/office/drawing/2014/main" id="{CFDA5287-C0E8-4463-B7BF-81FD9F0A87D3}"/>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984072" y="1813014"/>
              <a:ext cx="520877" cy="509813"/>
            </a:xfrm>
            <a:prstGeom prst="rect">
              <a:avLst/>
            </a:prstGeom>
          </p:spPr>
        </p:pic>
        <p:pic>
          <p:nvPicPr>
            <p:cNvPr id="59" name="図 58">
              <a:extLst>
                <a:ext uri="{FF2B5EF4-FFF2-40B4-BE49-F238E27FC236}">
                  <a16:creationId xmlns:a16="http://schemas.microsoft.com/office/drawing/2014/main" id="{F7BE047E-CBDB-441D-9445-C0C84A0C4D6D}"/>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l="7553" t="-89" r="7132"/>
            <a:stretch/>
          </p:blipFill>
          <p:spPr>
            <a:xfrm>
              <a:off x="3589920" y="1948434"/>
              <a:ext cx="1186613" cy="264049"/>
            </a:xfrm>
            <a:prstGeom prst="rect">
              <a:avLst/>
            </a:prstGeom>
          </p:spPr>
        </p:pic>
        <p:pic>
          <p:nvPicPr>
            <p:cNvPr id="60" name="図 59">
              <a:extLst>
                <a:ext uri="{FF2B5EF4-FFF2-40B4-BE49-F238E27FC236}">
                  <a16:creationId xmlns:a16="http://schemas.microsoft.com/office/drawing/2014/main" id="{8B3A2B16-5B95-454A-83A3-0297348638AD}"/>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t="7955" b="10290"/>
            <a:stretch/>
          </p:blipFill>
          <p:spPr>
            <a:xfrm>
              <a:off x="2387367" y="5160962"/>
              <a:ext cx="2452926" cy="1504044"/>
            </a:xfrm>
            <a:prstGeom prst="rect">
              <a:avLst/>
            </a:prstGeom>
          </p:spPr>
        </p:pic>
      </p:grpSp>
      <p:cxnSp>
        <p:nvCxnSpPr>
          <p:cNvPr id="71" name="直線コネクタ 70">
            <a:extLst>
              <a:ext uri="{FF2B5EF4-FFF2-40B4-BE49-F238E27FC236}">
                <a16:creationId xmlns:a16="http://schemas.microsoft.com/office/drawing/2014/main" id="{CE99C92B-83D8-4591-903E-4F7E0D1E0735}"/>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902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環境③</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21</a:t>
            </a:fld>
            <a:endParaRPr lang="ja-JP" altLang="en-US" dirty="0"/>
          </a:p>
        </p:txBody>
      </p:sp>
      <p:grpSp>
        <p:nvGrpSpPr>
          <p:cNvPr id="3" name="グループ化 2">
            <a:extLst>
              <a:ext uri="{FF2B5EF4-FFF2-40B4-BE49-F238E27FC236}">
                <a16:creationId xmlns:a16="http://schemas.microsoft.com/office/drawing/2014/main" id="{F6BFB89C-6136-475B-8656-CCDDFEEAEF2A}"/>
              </a:ext>
            </a:extLst>
          </p:cNvPr>
          <p:cNvGrpSpPr/>
          <p:nvPr/>
        </p:nvGrpSpPr>
        <p:grpSpPr>
          <a:xfrm>
            <a:off x="4969675" y="266575"/>
            <a:ext cx="4597542" cy="620144"/>
            <a:chOff x="4969675" y="266575"/>
            <a:chExt cx="4597542" cy="620144"/>
          </a:xfrm>
        </p:grpSpPr>
        <p:pic>
          <p:nvPicPr>
            <p:cNvPr id="35" name="図 34">
              <a:extLst>
                <a:ext uri="{FF2B5EF4-FFF2-40B4-BE49-F238E27FC236}">
                  <a16:creationId xmlns:a16="http://schemas.microsoft.com/office/drawing/2014/main" id="{3FB3BDFD-1E52-4E91-BA53-04044856EB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9675" y="267650"/>
              <a:ext cx="612000" cy="612000"/>
            </a:xfrm>
            <a:prstGeom prst="rect">
              <a:avLst/>
            </a:prstGeom>
          </p:spPr>
        </p:pic>
        <p:pic>
          <p:nvPicPr>
            <p:cNvPr id="36" name="図 35">
              <a:extLst>
                <a:ext uri="{FF2B5EF4-FFF2-40B4-BE49-F238E27FC236}">
                  <a16:creationId xmlns:a16="http://schemas.microsoft.com/office/drawing/2014/main" id="{2A8FF1CE-4F0B-486F-91DE-C07F1E9AB0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3932" y="266575"/>
              <a:ext cx="612000" cy="612000"/>
            </a:xfrm>
            <a:prstGeom prst="rect">
              <a:avLst/>
            </a:prstGeom>
          </p:spPr>
        </p:pic>
        <p:pic>
          <p:nvPicPr>
            <p:cNvPr id="37" name="図 36">
              <a:extLst>
                <a:ext uri="{FF2B5EF4-FFF2-40B4-BE49-F238E27FC236}">
                  <a16:creationId xmlns:a16="http://schemas.microsoft.com/office/drawing/2014/main" id="{F440C6CC-AB43-46B7-9244-E32FC82809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8189" y="271419"/>
              <a:ext cx="612000" cy="612000"/>
            </a:xfrm>
            <a:prstGeom prst="rect">
              <a:avLst/>
            </a:prstGeom>
          </p:spPr>
        </p:pic>
        <p:pic>
          <p:nvPicPr>
            <p:cNvPr id="39" name="図 38">
              <a:extLst>
                <a:ext uri="{FF2B5EF4-FFF2-40B4-BE49-F238E27FC236}">
                  <a16:creationId xmlns:a16="http://schemas.microsoft.com/office/drawing/2014/main" id="{B2414B3A-4802-442D-97E0-55CFB0BD404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62446" y="271419"/>
              <a:ext cx="612000" cy="612000"/>
            </a:xfrm>
            <a:prstGeom prst="rect">
              <a:avLst/>
            </a:prstGeom>
          </p:spPr>
        </p:pic>
        <p:pic>
          <p:nvPicPr>
            <p:cNvPr id="40" name="図 39">
              <a:extLst>
                <a:ext uri="{FF2B5EF4-FFF2-40B4-BE49-F238E27FC236}">
                  <a16:creationId xmlns:a16="http://schemas.microsoft.com/office/drawing/2014/main" id="{823A01F0-5524-4C9B-AEF0-AC00A12B9D4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6703" y="271419"/>
              <a:ext cx="612000" cy="612000"/>
            </a:xfrm>
            <a:prstGeom prst="rect">
              <a:avLst/>
            </a:prstGeom>
          </p:spPr>
        </p:pic>
        <p:pic>
          <p:nvPicPr>
            <p:cNvPr id="41" name="図 40">
              <a:extLst>
                <a:ext uri="{FF2B5EF4-FFF2-40B4-BE49-F238E27FC236}">
                  <a16:creationId xmlns:a16="http://schemas.microsoft.com/office/drawing/2014/main" id="{66FB5483-17A4-4385-8F74-9545F7747DC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90960" y="274719"/>
              <a:ext cx="612000" cy="612000"/>
            </a:xfrm>
            <a:prstGeom prst="rect">
              <a:avLst/>
            </a:prstGeom>
          </p:spPr>
        </p:pic>
        <p:pic>
          <p:nvPicPr>
            <p:cNvPr id="42" name="図 41">
              <a:extLst>
                <a:ext uri="{FF2B5EF4-FFF2-40B4-BE49-F238E27FC236}">
                  <a16:creationId xmlns:a16="http://schemas.microsoft.com/office/drawing/2014/main" id="{85FC8A49-D47C-4222-86D1-8CC0038359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55217" y="274719"/>
              <a:ext cx="612000" cy="612000"/>
            </a:xfrm>
            <a:prstGeom prst="rect">
              <a:avLst/>
            </a:prstGeom>
          </p:spPr>
        </p:pic>
      </p:grpSp>
      <p:grpSp>
        <p:nvGrpSpPr>
          <p:cNvPr id="13" name="グループ化 12">
            <a:extLst>
              <a:ext uri="{FF2B5EF4-FFF2-40B4-BE49-F238E27FC236}">
                <a16:creationId xmlns:a16="http://schemas.microsoft.com/office/drawing/2014/main" id="{C10DA68F-C76D-4DCD-BE4D-4819B1E0FE0B}"/>
              </a:ext>
            </a:extLst>
          </p:cNvPr>
          <p:cNvGrpSpPr/>
          <p:nvPr/>
        </p:nvGrpSpPr>
        <p:grpSpPr>
          <a:xfrm>
            <a:off x="181316" y="1168399"/>
            <a:ext cx="4715981" cy="5652939"/>
            <a:chOff x="181316" y="1168399"/>
            <a:chExt cx="4715981" cy="5652939"/>
          </a:xfrm>
        </p:grpSpPr>
        <p:grpSp>
          <p:nvGrpSpPr>
            <p:cNvPr id="7" name="グループ化 6">
              <a:extLst>
                <a:ext uri="{FF2B5EF4-FFF2-40B4-BE49-F238E27FC236}">
                  <a16:creationId xmlns:a16="http://schemas.microsoft.com/office/drawing/2014/main" id="{BA604514-8C49-4B8E-8892-EDE3849747A7}"/>
                </a:ext>
              </a:extLst>
            </p:cNvPr>
            <p:cNvGrpSpPr/>
            <p:nvPr/>
          </p:nvGrpSpPr>
          <p:grpSpPr>
            <a:xfrm>
              <a:off x="181316" y="1168399"/>
              <a:ext cx="4715981" cy="5652939"/>
              <a:chOff x="181316" y="1168399"/>
              <a:chExt cx="4715981" cy="5652939"/>
            </a:xfrm>
          </p:grpSpPr>
          <p:grpSp>
            <p:nvGrpSpPr>
              <p:cNvPr id="2" name="グループ化 1">
                <a:extLst>
                  <a:ext uri="{FF2B5EF4-FFF2-40B4-BE49-F238E27FC236}">
                    <a16:creationId xmlns:a16="http://schemas.microsoft.com/office/drawing/2014/main" id="{AE46AB01-C5C7-49FA-A0F0-6C8AB971FD84}"/>
                  </a:ext>
                </a:extLst>
              </p:cNvPr>
              <p:cNvGrpSpPr/>
              <p:nvPr/>
            </p:nvGrpSpPr>
            <p:grpSpPr>
              <a:xfrm>
                <a:off x="181316" y="1168399"/>
                <a:ext cx="4715981" cy="5652939"/>
                <a:chOff x="181316" y="1168399"/>
                <a:chExt cx="4715981" cy="5652939"/>
              </a:xfrm>
            </p:grpSpPr>
            <p:grpSp>
              <p:nvGrpSpPr>
                <p:cNvPr id="21" name="グループ化 20">
                  <a:extLst>
                    <a:ext uri="{FF2B5EF4-FFF2-40B4-BE49-F238E27FC236}">
                      <a16:creationId xmlns:a16="http://schemas.microsoft.com/office/drawing/2014/main" id="{F81B987C-93DE-34AE-4E46-F3717638CAC6}"/>
                    </a:ext>
                  </a:extLst>
                </p:cNvPr>
                <p:cNvGrpSpPr/>
                <p:nvPr/>
              </p:nvGrpSpPr>
              <p:grpSpPr>
                <a:xfrm>
                  <a:off x="181316" y="1168399"/>
                  <a:ext cx="4715981" cy="5652939"/>
                  <a:chOff x="181316" y="1168399"/>
                  <a:chExt cx="4715981" cy="5652939"/>
                </a:xfrm>
              </p:grpSpPr>
              <p:grpSp>
                <p:nvGrpSpPr>
                  <p:cNvPr id="4" name="グループ化 3">
                    <a:extLst>
                      <a:ext uri="{FF2B5EF4-FFF2-40B4-BE49-F238E27FC236}">
                        <a16:creationId xmlns:a16="http://schemas.microsoft.com/office/drawing/2014/main" id="{B53D88F3-4C76-9516-3C59-F753ED794921}"/>
                      </a:ext>
                    </a:extLst>
                  </p:cNvPr>
                  <p:cNvGrpSpPr/>
                  <p:nvPr/>
                </p:nvGrpSpPr>
                <p:grpSpPr>
                  <a:xfrm>
                    <a:off x="181316" y="1168399"/>
                    <a:ext cx="4715981" cy="3468359"/>
                    <a:chOff x="181316" y="1168399"/>
                    <a:chExt cx="4715981" cy="3468359"/>
                  </a:xfrm>
                </p:grpSpPr>
                <p:sp>
                  <p:nvSpPr>
                    <p:cNvPr id="10" name="テキスト ボックス 9">
                      <a:extLst>
                        <a:ext uri="{FF2B5EF4-FFF2-40B4-BE49-F238E27FC236}">
                          <a16:creationId xmlns:a16="http://schemas.microsoft.com/office/drawing/2014/main" id="{20A25CE2-8DE1-914C-A678-2AEE7DD06D46}"/>
                        </a:ext>
                      </a:extLst>
                    </p:cNvPr>
                    <p:cNvSpPr txBox="1"/>
                    <p:nvPr/>
                  </p:nvSpPr>
                  <p:spPr>
                    <a:xfrm>
                      <a:off x="181316" y="2343823"/>
                      <a:ext cx="4715981" cy="229293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カーボンニュートラルの実現</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・ゼロエミッション車等の普及促進を図るため、府内の自動車ディーラー店舗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において、ゼロエミッション車ならではの走行機能や、いざという時に役立つ</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給電機能を体験できるキャンペーンを実施</a:t>
                      </a:r>
                      <a:endParaRPr kumimoji="1" lang="en-US" altLang="ja-JP" sz="4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・大阪地区トヨタ各社（</a:t>
                      </a:r>
                      <a:r>
                        <a:rPr kumimoji="1" lang="en-US" altLang="ja-JP" sz="1200" dirty="0">
                          <a:latin typeface="Meiryo UI" panose="020B0604030504040204" pitchFamily="50" charset="-128"/>
                          <a:ea typeface="Meiryo UI" panose="020B0604030504040204" pitchFamily="50" charset="-128"/>
                        </a:rPr>
                        <a:t>32</a:t>
                      </a:r>
                      <a:r>
                        <a:rPr kumimoji="1" lang="ja-JP" altLang="en-US" sz="1200" dirty="0">
                          <a:latin typeface="Meiryo UI" panose="020B0604030504040204" pitchFamily="50" charset="-128"/>
                          <a:ea typeface="Meiryo UI" panose="020B0604030504040204" pitchFamily="50" charset="-128"/>
                        </a:rPr>
                        <a:t>店舗）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・日産大阪販売（</a:t>
                      </a:r>
                      <a:r>
                        <a:rPr kumimoji="1" lang="en-US" altLang="ja-JP" sz="1200" dirty="0">
                          <a:latin typeface="Meiryo UI" panose="020B0604030504040204" pitchFamily="50" charset="-128"/>
                          <a:ea typeface="Meiryo UI" panose="020B0604030504040204" pitchFamily="50" charset="-128"/>
                        </a:rPr>
                        <a:t>84</a:t>
                      </a:r>
                      <a:r>
                        <a:rPr kumimoji="1" lang="ja-JP" altLang="en-US" sz="1200" dirty="0">
                          <a:latin typeface="Meiryo UI" panose="020B0604030504040204" pitchFamily="50" charset="-128"/>
                          <a:ea typeface="Meiryo UI" panose="020B0604030504040204" pitchFamily="50" charset="-128"/>
                        </a:rPr>
                        <a:t>店舗）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endParaRPr kumimoji="1" lang="en-US" altLang="ja-JP" sz="1600" b="1"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209576B4-72A3-5F70-AFCE-9249E9DB01BA}"/>
                        </a:ext>
                      </a:extLst>
                    </p:cNvPr>
                    <p:cNvSpPr/>
                    <p:nvPr/>
                  </p:nvSpPr>
                  <p:spPr>
                    <a:xfrm>
                      <a:off x="333270" y="1168399"/>
                      <a:ext cx="4443263" cy="710377"/>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大阪地区トヨタ各社、日産大阪販売と連携した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ゼロエミッション車等の</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乗車キャンペーンによる普及促進</a:t>
                      </a:r>
                    </a:p>
                  </p:txBody>
                </p:sp>
              </p:grpSp>
              <p:pic>
                <p:nvPicPr>
                  <p:cNvPr id="19" name="図 18">
                    <a:extLst>
                      <a:ext uri="{FF2B5EF4-FFF2-40B4-BE49-F238E27FC236}">
                        <a16:creationId xmlns:a16="http://schemas.microsoft.com/office/drawing/2014/main" id="{DC546A05-E7C7-7E3D-1AB9-3188E090BEC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23154" y="5355977"/>
                    <a:ext cx="2017339" cy="1465361"/>
                  </a:xfrm>
                  <a:prstGeom prst="rect">
                    <a:avLst/>
                  </a:prstGeom>
                </p:spPr>
              </p:pic>
            </p:grpSp>
            <p:pic>
              <p:nvPicPr>
                <p:cNvPr id="25" name="図 24">
                  <a:extLst>
                    <a:ext uri="{FF2B5EF4-FFF2-40B4-BE49-F238E27FC236}">
                      <a16:creationId xmlns:a16="http://schemas.microsoft.com/office/drawing/2014/main" id="{4DED31B1-070F-4E24-BCBD-14F7E3F4C4B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64933" y="1864603"/>
                  <a:ext cx="541249" cy="493887"/>
                </a:xfrm>
                <a:prstGeom prst="rect">
                  <a:avLst/>
                </a:prstGeom>
              </p:spPr>
            </p:pic>
            <p:pic>
              <p:nvPicPr>
                <p:cNvPr id="29" name="図 28">
                  <a:extLst>
                    <a:ext uri="{FF2B5EF4-FFF2-40B4-BE49-F238E27FC236}">
                      <a16:creationId xmlns:a16="http://schemas.microsoft.com/office/drawing/2014/main" id="{E95055E1-FCA0-40B5-A918-5167D75D10F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606185" y="1962593"/>
                  <a:ext cx="1125253" cy="352303"/>
                </a:xfrm>
                <a:prstGeom prst="rect">
                  <a:avLst/>
                </a:prstGeom>
              </p:spPr>
            </p:pic>
          </p:grpSp>
          <p:pic>
            <p:nvPicPr>
              <p:cNvPr id="31" name="グラフィックス 30" descr="ユーザー 単色塗りつぶし">
                <a:extLst>
                  <a:ext uri="{FF2B5EF4-FFF2-40B4-BE49-F238E27FC236}">
                    <a16:creationId xmlns:a16="http://schemas.microsoft.com/office/drawing/2014/main" id="{5AD3CACB-00F9-485B-B917-95F28BC27B6C}"/>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69094" y="4468238"/>
                <a:ext cx="914400" cy="914400"/>
              </a:xfrm>
              <a:prstGeom prst="rect">
                <a:avLst/>
              </a:prstGeom>
            </p:spPr>
          </p:pic>
          <p:sp>
            <p:nvSpPr>
              <p:cNvPr id="33" name="吹き出し: 角を丸めた四角形 32">
                <a:extLst>
                  <a:ext uri="{FF2B5EF4-FFF2-40B4-BE49-F238E27FC236}">
                    <a16:creationId xmlns:a16="http://schemas.microsoft.com/office/drawing/2014/main" id="{5668F7E3-5739-47B3-91DB-2D46CF012761}"/>
                  </a:ext>
                </a:extLst>
              </p:cNvPr>
              <p:cNvSpPr/>
              <p:nvPr/>
            </p:nvSpPr>
            <p:spPr>
              <a:xfrm>
                <a:off x="1273455" y="4635192"/>
                <a:ext cx="3546979"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初めて試乗をしたが、静粛性の高さや走行性能に感動した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grpSp>
        <p:pic>
          <p:nvPicPr>
            <p:cNvPr id="11" name="図 10">
              <a:extLst>
                <a:ext uri="{FF2B5EF4-FFF2-40B4-BE49-F238E27FC236}">
                  <a16:creationId xmlns:a16="http://schemas.microsoft.com/office/drawing/2014/main" id="{2B55AE93-55BA-469B-A521-B3463FE0A5E0}"/>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t="-1163" b="1221"/>
            <a:stretch/>
          </p:blipFill>
          <p:spPr>
            <a:xfrm>
              <a:off x="2416960" y="5297463"/>
              <a:ext cx="2219462" cy="1465361"/>
            </a:xfrm>
            <a:prstGeom prst="rect">
              <a:avLst/>
            </a:prstGeom>
          </p:spPr>
        </p:pic>
      </p:grpSp>
      <p:grpSp>
        <p:nvGrpSpPr>
          <p:cNvPr id="65" name="グループ化 64">
            <a:extLst>
              <a:ext uri="{FF2B5EF4-FFF2-40B4-BE49-F238E27FC236}">
                <a16:creationId xmlns:a16="http://schemas.microsoft.com/office/drawing/2014/main" id="{74C91741-F3E8-4356-8609-32076C8D0E39}"/>
              </a:ext>
            </a:extLst>
          </p:cNvPr>
          <p:cNvGrpSpPr/>
          <p:nvPr/>
        </p:nvGrpSpPr>
        <p:grpSpPr>
          <a:xfrm>
            <a:off x="5008704" y="1168399"/>
            <a:ext cx="4756045" cy="5594425"/>
            <a:chOff x="219883" y="1168399"/>
            <a:chExt cx="4756045" cy="5594425"/>
          </a:xfrm>
        </p:grpSpPr>
        <p:grpSp>
          <p:nvGrpSpPr>
            <p:cNvPr id="66" name="グループ化 65">
              <a:extLst>
                <a:ext uri="{FF2B5EF4-FFF2-40B4-BE49-F238E27FC236}">
                  <a16:creationId xmlns:a16="http://schemas.microsoft.com/office/drawing/2014/main" id="{41457786-B7AC-4A85-97F3-9A0BCE50BD8D}"/>
                </a:ext>
              </a:extLst>
            </p:cNvPr>
            <p:cNvGrpSpPr/>
            <p:nvPr/>
          </p:nvGrpSpPr>
          <p:grpSpPr>
            <a:xfrm>
              <a:off x="219883" y="1168399"/>
              <a:ext cx="4756045" cy="3991580"/>
              <a:chOff x="219883" y="1168399"/>
              <a:chExt cx="4756045" cy="3991580"/>
            </a:xfrm>
          </p:grpSpPr>
          <p:sp>
            <p:nvSpPr>
              <p:cNvPr id="70" name="テキスト ボックス 69">
                <a:extLst>
                  <a:ext uri="{FF2B5EF4-FFF2-40B4-BE49-F238E27FC236}">
                    <a16:creationId xmlns:a16="http://schemas.microsoft.com/office/drawing/2014/main" id="{F3A0ACB2-C8F3-4609-AA58-CA8FF6E28DBB}"/>
                  </a:ext>
                </a:extLst>
              </p:cNvPr>
              <p:cNvSpPr txBox="1"/>
              <p:nvPr/>
            </p:nvSpPr>
            <p:spPr>
              <a:xfrm>
                <a:off x="219883" y="2343823"/>
                <a:ext cx="4756045" cy="2816156"/>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脱炭素社会の実現に向けた木材利用の推進</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・社会全体で</a:t>
                </a:r>
                <a:r>
                  <a:rPr kumimoji="1" lang="en-US" altLang="ja-JP" sz="1200" dirty="0">
                    <a:latin typeface="Meiryo UI" panose="020B0604030504040204" pitchFamily="50" charset="-128"/>
                    <a:ea typeface="Meiryo UI" panose="020B0604030504040204" pitchFamily="50" charset="-128"/>
                  </a:rPr>
                  <a:t>CO₂</a:t>
                </a:r>
                <a:r>
                  <a:rPr kumimoji="1" lang="ja-JP" altLang="en-US" sz="1200" dirty="0">
                    <a:latin typeface="Meiryo UI" panose="020B0604030504040204" pitchFamily="50" charset="-128"/>
                    <a:ea typeface="Meiryo UI" panose="020B0604030504040204" pitchFamily="50" charset="-128"/>
                  </a:rPr>
                  <a:t>排出量削減の取組みを推進するため、阪急うめだ本店等、</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エイチ・ツー・オー リテイリングのグループ各社と連携し、大阪産の木材を</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利用するプロジェクトを実施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・阪急うめだ本店</a:t>
                </a:r>
                <a:r>
                  <a:rPr kumimoji="1" lang="en-US" altLang="ja-JP" sz="1200" dirty="0">
                    <a:latin typeface="Meiryo UI" panose="020B0604030504040204" pitchFamily="50" charset="-128"/>
                    <a:ea typeface="Meiryo UI" panose="020B0604030504040204" pitchFamily="50" charset="-128"/>
                  </a:rPr>
                  <a:t>8</a:t>
                </a:r>
                <a:r>
                  <a:rPr kumimoji="1" lang="ja-JP" altLang="en-US" sz="1200" dirty="0">
                    <a:latin typeface="Meiryo UI" panose="020B0604030504040204" pitchFamily="50" charset="-128"/>
                    <a:ea typeface="Meiryo UI" panose="020B0604030504040204" pitchFamily="50" charset="-128"/>
                  </a:rPr>
                  <a:t>階に「人と自然の共生」をコンセプトに掲げた売り場</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GREEN AGE</a:t>
                </a:r>
                <a:r>
                  <a:rPr kumimoji="1" lang="ja-JP" altLang="en-US" sz="1200" dirty="0">
                    <a:latin typeface="Meiryo UI" panose="020B0604030504040204" pitchFamily="50" charset="-128"/>
                    <a:ea typeface="Meiryo UI" panose="020B0604030504040204" pitchFamily="50" charset="-128"/>
                  </a:rPr>
                  <a:t>（グリーンエイジ）」を設け、大阪府産の木材・間伐</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solidFill>
                      <a:schemeClr val="accent1"/>
                    </a:solidFill>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について、府民が知る機会を創出</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GREEN AGE</a:t>
                </a:r>
                <a:r>
                  <a:rPr kumimoji="1" lang="ja-JP" altLang="en-US" sz="1200" dirty="0">
                    <a:latin typeface="Meiryo UI" panose="020B0604030504040204" pitchFamily="50" charset="-128"/>
                    <a:ea typeface="Meiryo UI" panose="020B0604030504040204" pitchFamily="50" charset="-128"/>
                  </a:rPr>
                  <a:t>（グリーンエイジ）：</a:t>
                </a:r>
                <a:r>
                  <a:rPr kumimoji="1" lang="en-US" altLang="ja-JP" sz="1200" dirty="0">
                    <a:latin typeface="Meiryo UI" panose="020B0604030504040204" pitchFamily="50" charset="-128"/>
                    <a:ea typeface="Meiryo UI" panose="020B0604030504040204" pitchFamily="50" charset="-128"/>
                  </a:rPr>
                  <a:t>CO₂</a:t>
                </a:r>
                <a:r>
                  <a:rPr kumimoji="1" lang="ja-JP" altLang="en-US" sz="1200" dirty="0">
                    <a:latin typeface="Meiryo UI" panose="020B0604030504040204" pitchFamily="50" charset="-128"/>
                    <a:ea typeface="Meiryo UI" panose="020B0604030504040204" pitchFamily="50" charset="-128"/>
                  </a:rPr>
                  <a:t>木材固定量　</a:t>
                </a:r>
                <a:r>
                  <a:rPr kumimoji="1" lang="en-US" altLang="ja-JP" sz="1200" dirty="0">
                    <a:latin typeface="Meiryo UI" panose="020B0604030504040204" pitchFamily="50" charset="-128"/>
                    <a:ea typeface="Meiryo UI" panose="020B0604030504040204" pitchFamily="50" charset="-128"/>
                  </a:rPr>
                  <a:t>6.8</a:t>
                </a:r>
                <a:r>
                  <a:rPr kumimoji="1" lang="ja-JP" altLang="en-US" sz="1200" dirty="0">
                    <a:latin typeface="Meiryo UI" panose="020B0604030504040204" pitchFamily="50" charset="-128"/>
                    <a:ea typeface="Meiryo UI" panose="020B0604030504040204" pitchFamily="50" charset="-128"/>
                  </a:rPr>
                  <a:t>トン</a:t>
                </a:r>
                <a:r>
                  <a:rPr kumimoji="1" lang="en-US" altLang="ja-JP" sz="1200" dirty="0">
                    <a:latin typeface="Meiryo UI" panose="020B0604030504040204" pitchFamily="50" charset="-128"/>
                    <a:ea typeface="Meiryo UI" panose="020B0604030504040204" pitchFamily="50" charset="-128"/>
                  </a:rPr>
                  <a:t>-CO₂</a:t>
                </a:r>
              </a:p>
              <a:p>
                <a:pPr>
                  <a:spcBef>
                    <a:spcPts val="600"/>
                  </a:spcBef>
                </a:pPr>
                <a:r>
                  <a:rPr kumimoji="1" lang="ja-JP" altLang="en-US" sz="1200" dirty="0">
                    <a:latin typeface="Meiryo UI" panose="020B0604030504040204" pitchFamily="50" charset="-128"/>
                    <a:ea typeface="Meiryo UI" panose="020B0604030504040204" pitchFamily="50" charset="-128"/>
                  </a:rPr>
                  <a:t>（大阪府内産木材使用量　</a:t>
                </a:r>
                <a:r>
                  <a:rPr kumimoji="1" lang="en-US" altLang="ja-JP" sz="1200" dirty="0">
                    <a:latin typeface="Meiryo UI" panose="020B0604030504040204" pitchFamily="50" charset="-128"/>
                    <a:ea typeface="Meiryo UI" panose="020B0604030504040204" pitchFamily="50" charset="-128"/>
                  </a:rPr>
                  <a:t>8.48㎥</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4C3EC31E-2D3A-4A86-AE87-953B0D4138F2}"/>
                  </a:ext>
                </a:extLst>
              </p:cNvPr>
              <p:cNvSpPr/>
              <p:nvPr/>
            </p:nvSpPr>
            <p:spPr>
              <a:xfrm>
                <a:off x="333270" y="1168399"/>
                <a:ext cx="4443263" cy="553147"/>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エイチ・ツー・オー リテイリングと連携した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「大阪 森の循環促進プロジェクト」の推進</a:t>
                </a:r>
              </a:p>
            </p:txBody>
          </p:sp>
        </p:grpSp>
        <p:pic>
          <p:nvPicPr>
            <p:cNvPr id="67" name="図 66">
              <a:extLst>
                <a:ext uri="{FF2B5EF4-FFF2-40B4-BE49-F238E27FC236}">
                  <a16:creationId xmlns:a16="http://schemas.microsoft.com/office/drawing/2014/main" id="{D1AD6FF1-210A-4809-9193-99C1F69F94F2}"/>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2006" y="5144587"/>
              <a:ext cx="2155733" cy="1618237"/>
            </a:xfrm>
            <a:prstGeom prst="rect">
              <a:avLst/>
            </a:prstGeom>
          </p:spPr>
        </p:pic>
        <p:pic>
          <p:nvPicPr>
            <p:cNvPr id="68" name="図 67">
              <a:extLst>
                <a:ext uri="{FF2B5EF4-FFF2-40B4-BE49-F238E27FC236}">
                  <a16:creationId xmlns:a16="http://schemas.microsoft.com/office/drawing/2014/main" id="{834CC111-D1DD-48C0-8761-B8F89690850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561580" y="5497422"/>
              <a:ext cx="1898104" cy="1265402"/>
            </a:xfrm>
            <a:prstGeom prst="rect">
              <a:avLst/>
            </a:prstGeom>
          </p:spPr>
        </p:pic>
        <p:pic>
          <p:nvPicPr>
            <p:cNvPr id="69" name="図 68">
              <a:extLst>
                <a:ext uri="{FF2B5EF4-FFF2-40B4-BE49-F238E27FC236}">
                  <a16:creationId xmlns:a16="http://schemas.microsoft.com/office/drawing/2014/main" id="{FB38968B-FF92-49D9-A578-6B5B840AFCCF}"/>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933686" y="1768315"/>
              <a:ext cx="803500" cy="543018"/>
            </a:xfrm>
            <a:prstGeom prst="rect">
              <a:avLst/>
            </a:prstGeom>
          </p:spPr>
        </p:pic>
      </p:grpSp>
      <p:cxnSp>
        <p:nvCxnSpPr>
          <p:cNvPr id="57" name="直線コネクタ 56">
            <a:extLst>
              <a:ext uri="{FF2B5EF4-FFF2-40B4-BE49-F238E27FC236}">
                <a16:creationId xmlns:a16="http://schemas.microsoft.com/office/drawing/2014/main" id="{23A27C2E-6071-446A-92C6-0C73C70A2710}"/>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316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環境④</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22</a:t>
            </a:fld>
            <a:endParaRPr lang="ja-JP" altLang="en-US" dirty="0"/>
          </a:p>
        </p:txBody>
      </p:sp>
      <p:cxnSp>
        <p:nvCxnSpPr>
          <p:cNvPr id="54" name="直線コネクタ 53">
            <a:extLst>
              <a:ext uri="{FF2B5EF4-FFF2-40B4-BE49-F238E27FC236}">
                <a16:creationId xmlns:a16="http://schemas.microsoft.com/office/drawing/2014/main" id="{19A29A18-5964-443F-BA1A-3B5E66C311AE}"/>
              </a:ext>
            </a:extLst>
          </p:cNvPr>
          <p:cNvCxnSpPr>
            <a:cxnSpLocks/>
          </p:cNvCxnSpPr>
          <p:nvPr/>
        </p:nvCxnSpPr>
        <p:spPr>
          <a:xfrm flipV="1">
            <a:off x="4953000" y="1168400"/>
            <a:ext cx="0" cy="48514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7" name="グループ化 56">
            <a:extLst>
              <a:ext uri="{FF2B5EF4-FFF2-40B4-BE49-F238E27FC236}">
                <a16:creationId xmlns:a16="http://schemas.microsoft.com/office/drawing/2014/main" id="{217B60D9-A048-4F4A-A011-56704E3FB227}"/>
              </a:ext>
            </a:extLst>
          </p:cNvPr>
          <p:cNvGrpSpPr/>
          <p:nvPr/>
        </p:nvGrpSpPr>
        <p:grpSpPr>
          <a:xfrm>
            <a:off x="4969675" y="266575"/>
            <a:ext cx="4597542" cy="620144"/>
            <a:chOff x="4969675" y="266575"/>
            <a:chExt cx="4597542" cy="620144"/>
          </a:xfrm>
        </p:grpSpPr>
        <p:pic>
          <p:nvPicPr>
            <p:cNvPr id="58" name="図 57">
              <a:extLst>
                <a:ext uri="{FF2B5EF4-FFF2-40B4-BE49-F238E27FC236}">
                  <a16:creationId xmlns:a16="http://schemas.microsoft.com/office/drawing/2014/main" id="{6A4D2D1C-91F7-41DB-9BF5-8D0D531B48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9675" y="267650"/>
              <a:ext cx="612000" cy="612000"/>
            </a:xfrm>
            <a:prstGeom prst="rect">
              <a:avLst/>
            </a:prstGeom>
          </p:spPr>
        </p:pic>
        <p:pic>
          <p:nvPicPr>
            <p:cNvPr id="59" name="図 58">
              <a:extLst>
                <a:ext uri="{FF2B5EF4-FFF2-40B4-BE49-F238E27FC236}">
                  <a16:creationId xmlns:a16="http://schemas.microsoft.com/office/drawing/2014/main" id="{A9624612-A180-4353-914F-DC22106447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3932" y="266575"/>
              <a:ext cx="612000" cy="612000"/>
            </a:xfrm>
            <a:prstGeom prst="rect">
              <a:avLst/>
            </a:prstGeom>
          </p:spPr>
        </p:pic>
        <p:pic>
          <p:nvPicPr>
            <p:cNvPr id="60" name="図 59">
              <a:extLst>
                <a:ext uri="{FF2B5EF4-FFF2-40B4-BE49-F238E27FC236}">
                  <a16:creationId xmlns:a16="http://schemas.microsoft.com/office/drawing/2014/main" id="{3A700FFD-7389-46D6-99A7-550655817D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8189" y="271419"/>
              <a:ext cx="612000" cy="612000"/>
            </a:xfrm>
            <a:prstGeom prst="rect">
              <a:avLst/>
            </a:prstGeom>
          </p:spPr>
        </p:pic>
        <p:pic>
          <p:nvPicPr>
            <p:cNvPr id="61" name="図 60">
              <a:extLst>
                <a:ext uri="{FF2B5EF4-FFF2-40B4-BE49-F238E27FC236}">
                  <a16:creationId xmlns:a16="http://schemas.microsoft.com/office/drawing/2014/main" id="{D51A78EC-C976-4A61-A6EB-1727AEEC51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62446" y="271419"/>
              <a:ext cx="612000" cy="612000"/>
            </a:xfrm>
            <a:prstGeom prst="rect">
              <a:avLst/>
            </a:prstGeom>
          </p:spPr>
        </p:pic>
        <p:pic>
          <p:nvPicPr>
            <p:cNvPr id="62" name="図 61">
              <a:extLst>
                <a:ext uri="{FF2B5EF4-FFF2-40B4-BE49-F238E27FC236}">
                  <a16:creationId xmlns:a16="http://schemas.microsoft.com/office/drawing/2014/main" id="{90BDB9CE-54E0-4FC6-A3DC-A37A0CEA73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6703" y="271419"/>
              <a:ext cx="612000" cy="612000"/>
            </a:xfrm>
            <a:prstGeom prst="rect">
              <a:avLst/>
            </a:prstGeom>
          </p:spPr>
        </p:pic>
        <p:pic>
          <p:nvPicPr>
            <p:cNvPr id="63" name="図 62">
              <a:extLst>
                <a:ext uri="{FF2B5EF4-FFF2-40B4-BE49-F238E27FC236}">
                  <a16:creationId xmlns:a16="http://schemas.microsoft.com/office/drawing/2014/main" id="{9391FC23-8937-41E3-A04B-66629F8763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90960" y="274719"/>
              <a:ext cx="612000" cy="612000"/>
            </a:xfrm>
            <a:prstGeom prst="rect">
              <a:avLst/>
            </a:prstGeom>
          </p:spPr>
        </p:pic>
        <p:pic>
          <p:nvPicPr>
            <p:cNvPr id="64" name="図 63">
              <a:extLst>
                <a:ext uri="{FF2B5EF4-FFF2-40B4-BE49-F238E27FC236}">
                  <a16:creationId xmlns:a16="http://schemas.microsoft.com/office/drawing/2014/main" id="{ED00F780-3667-4B2F-B762-DD8FCDE9E4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55217" y="274719"/>
              <a:ext cx="612000" cy="612000"/>
            </a:xfrm>
            <a:prstGeom prst="rect">
              <a:avLst/>
            </a:prstGeom>
          </p:spPr>
        </p:pic>
      </p:grpSp>
      <p:grpSp>
        <p:nvGrpSpPr>
          <p:cNvPr id="41" name="グループ化 40">
            <a:extLst>
              <a:ext uri="{FF2B5EF4-FFF2-40B4-BE49-F238E27FC236}">
                <a16:creationId xmlns:a16="http://schemas.microsoft.com/office/drawing/2014/main" id="{FF3ABC5E-459A-46B4-9A2C-63C86605C9D5}"/>
              </a:ext>
            </a:extLst>
          </p:cNvPr>
          <p:cNvGrpSpPr/>
          <p:nvPr/>
        </p:nvGrpSpPr>
        <p:grpSpPr>
          <a:xfrm>
            <a:off x="101000" y="1143685"/>
            <a:ext cx="4868675" cy="4921296"/>
            <a:chOff x="4905722" y="1167225"/>
            <a:chExt cx="4868675" cy="4921296"/>
          </a:xfrm>
        </p:grpSpPr>
        <p:grpSp>
          <p:nvGrpSpPr>
            <p:cNvPr id="43" name="グループ化 42">
              <a:extLst>
                <a:ext uri="{FF2B5EF4-FFF2-40B4-BE49-F238E27FC236}">
                  <a16:creationId xmlns:a16="http://schemas.microsoft.com/office/drawing/2014/main" id="{36E17132-DE96-4246-9A89-79864BC348E4}"/>
                </a:ext>
              </a:extLst>
            </p:cNvPr>
            <p:cNvGrpSpPr/>
            <p:nvPr/>
          </p:nvGrpSpPr>
          <p:grpSpPr>
            <a:xfrm>
              <a:off x="4905722" y="1167225"/>
              <a:ext cx="4868675" cy="4921296"/>
              <a:chOff x="4905722" y="1167225"/>
              <a:chExt cx="4868675" cy="4921296"/>
            </a:xfrm>
          </p:grpSpPr>
          <p:grpSp>
            <p:nvGrpSpPr>
              <p:cNvPr id="74" name="グループ化 73">
                <a:extLst>
                  <a:ext uri="{FF2B5EF4-FFF2-40B4-BE49-F238E27FC236}">
                    <a16:creationId xmlns:a16="http://schemas.microsoft.com/office/drawing/2014/main" id="{2BD428C4-2F72-41D5-8790-BB8858BDEAAC}"/>
                  </a:ext>
                </a:extLst>
              </p:cNvPr>
              <p:cNvGrpSpPr/>
              <p:nvPr/>
            </p:nvGrpSpPr>
            <p:grpSpPr>
              <a:xfrm>
                <a:off x="4905722" y="1167225"/>
                <a:ext cx="4868675" cy="3249870"/>
                <a:chOff x="4905722" y="1167225"/>
                <a:chExt cx="4868675" cy="3249870"/>
              </a:xfrm>
            </p:grpSpPr>
            <p:sp>
              <p:nvSpPr>
                <p:cNvPr id="77" name="正方形/長方形 76">
                  <a:extLst>
                    <a:ext uri="{FF2B5EF4-FFF2-40B4-BE49-F238E27FC236}">
                      <a16:creationId xmlns:a16="http://schemas.microsoft.com/office/drawing/2014/main" id="{BA5809C4-4D9F-4354-8C1C-08A83FBFCCE5}"/>
                    </a:ext>
                  </a:extLst>
                </p:cNvPr>
                <p:cNvSpPr/>
                <p:nvPr/>
              </p:nvSpPr>
              <p:spPr>
                <a:xfrm>
                  <a:off x="5151221" y="1167225"/>
                  <a:ext cx="4437223" cy="58647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府内の清掃活動「おおさかクリーン大作戦」の実施</a:t>
                  </a:r>
                </a:p>
              </p:txBody>
            </p:sp>
            <p:sp>
              <p:nvSpPr>
                <p:cNvPr id="78" name="テキスト ボックス 77">
                  <a:extLst>
                    <a:ext uri="{FF2B5EF4-FFF2-40B4-BE49-F238E27FC236}">
                      <a16:creationId xmlns:a16="http://schemas.microsoft.com/office/drawing/2014/main" id="{80D6543D-5C1F-4901-9102-AA1D9099C015}"/>
                    </a:ext>
                  </a:extLst>
                </p:cNvPr>
                <p:cNvSpPr txBox="1"/>
                <p:nvPr/>
              </p:nvSpPr>
              <p:spPr>
                <a:xfrm>
                  <a:off x="4905722" y="2385770"/>
                  <a:ext cx="4868675" cy="203132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海洋プラスチックごみ対策の推進</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・プラスチックごみの削減と府内の清掃活動の活性化を図るため、「おおさか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クリーン大作戦」において、イオンによる堺浜自然再生ふれあいビーチ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（堺市）における清掃活動や、日産大阪販売、ファミリーマートによる清掃</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ボランティア参加等、企業等と協力した清掃活動を実施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・イオン　参加者数：グループ従業員ほか</a:t>
                  </a:r>
                  <a:r>
                    <a:rPr kumimoji="1" lang="en-US" altLang="ja-JP" sz="1200" dirty="0">
                      <a:latin typeface="Meiryo UI" panose="020B0604030504040204" pitchFamily="50" charset="-128"/>
                      <a:ea typeface="Meiryo UI" panose="020B0604030504040204" pitchFamily="50" charset="-128"/>
                    </a:rPr>
                    <a:t>297</a:t>
                  </a:r>
                  <a:r>
                    <a:rPr kumimoji="1" lang="ja-JP" altLang="en-US" sz="1200" dirty="0">
                      <a:latin typeface="Meiryo UI" panose="020B0604030504040204" pitchFamily="50" charset="-128"/>
                      <a:ea typeface="Meiryo UI" panose="020B0604030504040204" pitchFamily="50" charset="-128"/>
                    </a:rPr>
                    <a:t>名　ごみ回収量：</a:t>
                  </a:r>
                  <a:r>
                    <a:rPr kumimoji="1" lang="en-US" altLang="ja-JP" sz="1200" dirty="0">
                      <a:latin typeface="Meiryo UI" panose="020B0604030504040204" pitchFamily="50" charset="-128"/>
                      <a:ea typeface="Meiryo UI" panose="020B0604030504040204" pitchFamily="50" charset="-128"/>
                    </a:rPr>
                    <a:t>1,230kg</a:t>
                  </a:r>
                </a:p>
              </p:txBody>
            </p:sp>
          </p:grpSp>
          <p:pic>
            <p:nvPicPr>
              <p:cNvPr id="75" name="図 74">
                <a:extLst>
                  <a:ext uri="{FF2B5EF4-FFF2-40B4-BE49-F238E27FC236}">
                    <a16:creationId xmlns:a16="http://schemas.microsoft.com/office/drawing/2014/main" id="{4F8D1CDD-32C1-407C-A7AE-90DCDB7B692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4268" b="7383"/>
              <a:stretch/>
            </p:blipFill>
            <p:spPr>
              <a:xfrm>
                <a:off x="5215955" y="4975200"/>
                <a:ext cx="2229754" cy="1072221"/>
              </a:xfrm>
              <a:prstGeom prst="rect">
                <a:avLst/>
              </a:prstGeom>
            </p:spPr>
          </p:pic>
          <p:pic>
            <p:nvPicPr>
              <p:cNvPr id="76" name="図 75">
                <a:extLst>
                  <a:ext uri="{FF2B5EF4-FFF2-40B4-BE49-F238E27FC236}">
                    <a16:creationId xmlns:a16="http://schemas.microsoft.com/office/drawing/2014/main" id="{F61A9844-4750-4284-A0AE-DAFC2DF5C45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15052" b="-1615"/>
              <a:stretch/>
            </p:blipFill>
            <p:spPr>
              <a:xfrm>
                <a:off x="7535936" y="4903371"/>
                <a:ext cx="2145673" cy="1185150"/>
              </a:xfrm>
              <a:prstGeom prst="rect">
                <a:avLst/>
              </a:prstGeom>
            </p:spPr>
          </p:pic>
        </p:grpSp>
        <p:pic>
          <p:nvPicPr>
            <p:cNvPr id="50" name="図 49">
              <a:extLst>
                <a:ext uri="{FF2B5EF4-FFF2-40B4-BE49-F238E27FC236}">
                  <a16:creationId xmlns:a16="http://schemas.microsoft.com/office/drawing/2014/main" id="{603FEDB5-8777-47A5-AC61-F23966E8944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245079" y="1934414"/>
              <a:ext cx="1004252" cy="329414"/>
            </a:xfrm>
            <a:prstGeom prst="rect">
              <a:avLst/>
            </a:prstGeom>
          </p:spPr>
        </p:pic>
        <p:pic>
          <p:nvPicPr>
            <p:cNvPr id="51" name="図 50">
              <a:extLst>
                <a:ext uri="{FF2B5EF4-FFF2-40B4-BE49-F238E27FC236}">
                  <a16:creationId xmlns:a16="http://schemas.microsoft.com/office/drawing/2014/main" id="{C6E3EF02-73F5-41CC-98E2-001A180389A8}"/>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318894" y="1904770"/>
              <a:ext cx="1146829" cy="359058"/>
            </a:xfrm>
            <a:prstGeom prst="rect">
              <a:avLst/>
            </a:prstGeom>
          </p:spPr>
        </p:pic>
        <p:pic>
          <p:nvPicPr>
            <p:cNvPr id="56" name="図 55">
              <a:extLst>
                <a:ext uri="{FF2B5EF4-FFF2-40B4-BE49-F238E27FC236}">
                  <a16:creationId xmlns:a16="http://schemas.microsoft.com/office/drawing/2014/main" id="{54D12F36-ECA3-447B-B23B-7017EB9F6D8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535286" y="1932254"/>
              <a:ext cx="1081217" cy="304090"/>
            </a:xfrm>
            <a:prstGeom prst="rect">
              <a:avLst/>
            </a:prstGeom>
          </p:spPr>
        </p:pic>
      </p:grpSp>
      <p:sp>
        <p:nvSpPr>
          <p:cNvPr id="35" name="正方形/長方形 34">
            <a:extLst>
              <a:ext uri="{FF2B5EF4-FFF2-40B4-BE49-F238E27FC236}">
                <a16:creationId xmlns:a16="http://schemas.microsoft.com/office/drawing/2014/main" id="{7AE73A71-5D2F-4838-9559-6F63F74E2D4D}"/>
              </a:ext>
            </a:extLst>
          </p:cNvPr>
          <p:cNvSpPr/>
          <p:nvPr/>
        </p:nvSpPr>
        <p:spPr>
          <a:xfrm>
            <a:off x="394181" y="6170871"/>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＜環境の分野で連携した企業等一覧（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あいおいニッセイ同和損害保険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アストラゼネカ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エイチ・ツー・オー リテイリング</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大阪地区トヨタ各社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カゴメ</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キリンビバレッジ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積水ハウス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損保ジャパン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大和ハウス工業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東京海上日動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ネスレ日本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不二製油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三井住友海上</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ローソン</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grpSp>
        <p:nvGrpSpPr>
          <p:cNvPr id="38" name="グループ化 37">
            <a:extLst>
              <a:ext uri="{FF2B5EF4-FFF2-40B4-BE49-F238E27FC236}">
                <a16:creationId xmlns:a16="http://schemas.microsoft.com/office/drawing/2014/main" id="{05721AB7-F4EE-45D4-8414-DB6B5F7C0A6C}"/>
              </a:ext>
            </a:extLst>
          </p:cNvPr>
          <p:cNvGrpSpPr/>
          <p:nvPr/>
        </p:nvGrpSpPr>
        <p:grpSpPr>
          <a:xfrm>
            <a:off x="4999024" y="1143685"/>
            <a:ext cx="4868675" cy="4968571"/>
            <a:chOff x="8201356" y="1167820"/>
            <a:chExt cx="4868675" cy="4968571"/>
          </a:xfrm>
        </p:grpSpPr>
        <p:grpSp>
          <p:nvGrpSpPr>
            <p:cNvPr id="39" name="グループ化 38">
              <a:extLst>
                <a:ext uri="{FF2B5EF4-FFF2-40B4-BE49-F238E27FC236}">
                  <a16:creationId xmlns:a16="http://schemas.microsoft.com/office/drawing/2014/main" id="{2EA99DD9-BE00-4F93-BF4F-64E1464DAB64}"/>
                </a:ext>
              </a:extLst>
            </p:cNvPr>
            <p:cNvGrpSpPr/>
            <p:nvPr/>
          </p:nvGrpSpPr>
          <p:grpSpPr>
            <a:xfrm>
              <a:off x="8201356" y="1167820"/>
              <a:ext cx="4868675" cy="4968571"/>
              <a:chOff x="8201356" y="1167820"/>
              <a:chExt cx="4868675" cy="4968571"/>
            </a:xfrm>
          </p:grpSpPr>
          <p:grpSp>
            <p:nvGrpSpPr>
              <p:cNvPr id="42" name="グループ化 41">
                <a:extLst>
                  <a:ext uri="{FF2B5EF4-FFF2-40B4-BE49-F238E27FC236}">
                    <a16:creationId xmlns:a16="http://schemas.microsoft.com/office/drawing/2014/main" id="{D550341B-7259-418A-953B-0623496EEC30}"/>
                  </a:ext>
                </a:extLst>
              </p:cNvPr>
              <p:cNvGrpSpPr/>
              <p:nvPr/>
            </p:nvGrpSpPr>
            <p:grpSpPr>
              <a:xfrm>
                <a:off x="8201356" y="1167820"/>
                <a:ext cx="4868675" cy="3776531"/>
                <a:chOff x="8201356" y="1167820"/>
                <a:chExt cx="4868675" cy="3776531"/>
              </a:xfrm>
            </p:grpSpPr>
            <p:sp>
              <p:nvSpPr>
                <p:cNvPr id="46" name="正方形/長方形 45">
                  <a:extLst>
                    <a:ext uri="{FF2B5EF4-FFF2-40B4-BE49-F238E27FC236}">
                      <a16:creationId xmlns:a16="http://schemas.microsoft.com/office/drawing/2014/main" id="{5FF07995-21D5-44BF-A475-A037AB6B0C77}"/>
                    </a:ext>
                  </a:extLst>
                </p:cNvPr>
                <p:cNvSpPr/>
                <p:nvPr/>
              </p:nvSpPr>
              <p:spPr>
                <a:xfrm>
                  <a:off x="8451602" y="1167820"/>
                  <a:ext cx="4437223" cy="58647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ネスレ日本と連携した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動物の愛護精神を学ぶ出前授業等の実施</a:t>
                  </a:r>
                </a:p>
              </p:txBody>
            </p:sp>
            <p:sp>
              <p:nvSpPr>
                <p:cNvPr id="48" name="テキスト ボックス 47">
                  <a:extLst>
                    <a:ext uri="{FF2B5EF4-FFF2-40B4-BE49-F238E27FC236}">
                      <a16:creationId xmlns:a16="http://schemas.microsoft.com/office/drawing/2014/main" id="{8C0E9F46-D4AE-4576-A7AE-FDEFBFD06621}"/>
                    </a:ext>
                  </a:extLst>
                </p:cNvPr>
                <p:cNvSpPr txBox="1"/>
                <p:nvPr/>
              </p:nvSpPr>
              <p:spPr>
                <a:xfrm>
                  <a:off x="8201356" y="2389806"/>
                  <a:ext cx="4868675" cy="255454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動物の愛護と適正飼養の推進</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・府民の動物の愛護と適正飼養の普及啓発を図るため、ネスレと共同制作し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た</a:t>
                  </a:r>
                  <a:r>
                    <a:rPr kumimoji="1" lang="en-US" altLang="ja-JP" sz="1200" dirty="0">
                      <a:latin typeface="Meiryo UI" panose="020B0604030504040204" pitchFamily="50" charset="-128"/>
                      <a:ea typeface="Meiryo UI" panose="020B0604030504040204" pitchFamily="50" charset="-128"/>
                    </a:rPr>
                    <a:t>VR</a:t>
                  </a:r>
                  <a:r>
                    <a:rPr kumimoji="1" lang="ja-JP" altLang="en-US" sz="1200" dirty="0">
                      <a:latin typeface="Meiryo UI" panose="020B0604030504040204" pitchFamily="50" charset="-128"/>
                      <a:ea typeface="Meiryo UI" panose="020B0604030504040204" pitchFamily="50" charset="-128"/>
                    </a:rPr>
                    <a:t>「子ども向け動物愛護教育プログラム」を活用した</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出前授業「ともにクラス」を府内小学校・学童・就労支援学校で実施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・猫の人馴れと譲渡の促進を図るため、ネスレ ピュリナ ペットケア、コーナン商事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の３者連携のもと、コーナン店内において、 「成猫（おとな猫）」専用の譲渡</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スペースを常設</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・出前授業実施回数：</a:t>
                  </a: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回　参加者数：</a:t>
                  </a:r>
                  <a:r>
                    <a:rPr kumimoji="1" lang="en-US" altLang="ja-JP" sz="1200" dirty="0">
                      <a:latin typeface="Meiryo UI" panose="020B0604030504040204" pitchFamily="50" charset="-128"/>
                      <a:ea typeface="Meiryo UI" panose="020B0604030504040204" pitchFamily="50" charset="-128"/>
                    </a:rPr>
                    <a:t>317</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・譲渡促進事業　受入れ頭数：１頭　</a:t>
                  </a:r>
                  <a:endParaRPr kumimoji="1" lang="en-US" altLang="ja-JP" sz="1200" dirty="0">
                    <a:latin typeface="Meiryo UI" panose="020B0604030504040204" pitchFamily="50" charset="-128"/>
                    <a:ea typeface="Meiryo UI" panose="020B0604030504040204" pitchFamily="50" charset="-128"/>
                  </a:endParaRPr>
                </a:p>
              </p:txBody>
            </p:sp>
          </p:grpSp>
          <p:pic>
            <p:nvPicPr>
              <p:cNvPr id="44" name="図 43">
                <a:extLst>
                  <a:ext uri="{FF2B5EF4-FFF2-40B4-BE49-F238E27FC236}">
                    <a16:creationId xmlns:a16="http://schemas.microsoft.com/office/drawing/2014/main" id="{7D09CB9C-73BC-4061-AC1A-32B7CB1737B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1493292" y="1798277"/>
                <a:ext cx="1395532" cy="496848"/>
              </a:xfrm>
              <a:prstGeom prst="rect">
                <a:avLst/>
              </a:prstGeom>
            </p:spPr>
          </p:pic>
          <p:pic>
            <p:nvPicPr>
              <p:cNvPr id="45" name="図 44">
                <a:extLst>
                  <a:ext uri="{FF2B5EF4-FFF2-40B4-BE49-F238E27FC236}">
                    <a16:creationId xmlns:a16="http://schemas.microsoft.com/office/drawing/2014/main" id="{ABEF6772-263E-40CB-BD35-5531CD59EF5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l="6707" r="6615"/>
              <a:stretch/>
            </p:blipFill>
            <p:spPr>
              <a:xfrm>
                <a:off x="8420110" y="4944471"/>
                <a:ext cx="1744668" cy="1191920"/>
              </a:xfrm>
              <a:prstGeom prst="rect">
                <a:avLst/>
              </a:prstGeom>
            </p:spPr>
          </p:pic>
        </p:grpSp>
        <p:pic>
          <p:nvPicPr>
            <p:cNvPr id="40" name="図 39">
              <a:extLst>
                <a:ext uri="{FF2B5EF4-FFF2-40B4-BE49-F238E27FC236}">
                  <a16:creationId xmlns:a16="http://schemas.microsoft.com/office/drawing/2014/main" id="{02E5CD20-67A4-4D13-B826-D1E437C1AC25}"/>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319553" y="4918361"/>
              <a:ext cx="1744667" cy="1200902"/>
            </a:xfrm>
            <a:prstGeom prst="rect">
              <a:avLst/>
            </a:prstGeom>
          </p:spPr>
        </p:pic>
      </p:grpSp>
    </p:spTree>
    <p:extLst>
      <p:ext uri="{BB962C8B-B14F-4D97-AF65-F5344CB8AC3E}">
        <p14:creationId xmlns:p14="http://schemas.microsoft.com/office/powerpoint/2010/main" val="3257061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3052439"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産業・中小企業振興、雇用</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23</a:t>
            </a:fld>
            <a:endParaRPr lang="ja-JP" altLang="en-US" dirty="0"/>
          </a:p>
        </p:txBody>
      </p:sp>
      <p:cxnSp>
        <p:nvCxnSpPr>
          <p:cNvPr id="54" name="直線コネクタ 53">
            <a:extLst>
              <a:ext uri="{FF2B5EF4-FFF2-40B4-BE49-F238E27FC236}">
                <a16:creationId xmlns:a16="http://schemas.microsoft.com/office/drawing/2014/main" id="{19A29A18-5964-443F-BA1A-3B5E66C311AE}"/>
              </a:ext>
            </a:extLst>
          </p:cNvPr>
          <p:cNvCxnSpPr>
            <a:cxnSpLocks/>
          </p:cNvCxnSpPr>
          <p:nvPr/>
        </p:nvCxnSpPr>
        <p:spPr>
          <a:xfrm flipV="1">
            <a:off x="4953000" y="1168400"/>
            <a:ext cx="0" cy="48514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4AB22C07-DD7C-49C8-B8AF-9EA19797F42A}"/>
              </a:ext>
            </a:extLst>
          </p:cNvPr>
          <p:cNvGrpSpPr/>
          <p:nvPr/>
        </p:nvGrpSpPr>
        <p:grpSpPr>
          <a:xfrm>
            <a:off x="8289048" y="261426"/>
            <a:ext cx="1278169" cy="612466"/>
            <a:chOff x="8289048" y="261426"/>
            <a:chExt cx="1278169" cy="612466"/>
          </a:xfrm>
        </p:grpSpPr>
        <p:pic>
          <p:nvPicPr>
            <p:cNvPr id="41" name="図 40">
              <a:extLst>
                <a:ext uri="{FF2B5EF4-FFF2-40B4-BE49-F238E27FC236}">
                  <a16:creationId xmlns:a16="http://schemas.microsoft.com/office/drawing/2014/main" id="{ADC98FF9-E6A1-43FD-97D7-707340FD55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5217" y="261892"/>
              <a:ext cx="612000" cy="612000"/>
            </a:xfrm>
            <a:prstGeom prst="rect">
              <a:avLst/>
            </a:prstGeom>
          </p:spPr>
        </p:pic>
        <p:pic>
          <p:nvPicPr>
            <p:cNvPr id="42" name="図 41">
              <a:extLst>
                <a:ext uri="{FF2B5EF4-FFF2-40B4-BE49-F238E27FC236}">
                  <a16:creationId xmlns:a16="http://schemas.microsoft.com/office/drawing/2014/main" id="{8CC2C4C8-22CB-494C-A66A-518B1E154D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89048" y="261426"/>
              <a:ext cx="612000" cy="612000"/>
            </a:xfrm>
            <a:prstGeom prst="rect">
              <a:avLst/>
            </a:prstGeom>
          </p:spPr>
        </p:pic>
      </p:grpSp>
      <p:sp>
        <p:nvSpPr>
          <p:cNvPr id="39" name="正方形/長方形 38">
            <a:extLst>
              <a:ext uri="{FF2B5EF4-FFF2-40B4-BE49-F238E27FC236}">
                <a16:creationId xmlns:a16="http://schemas.microsoft.com/office/drawing/2014/main" id="{2047396C-87F7-4C93-A811-301A10EC7B6E}"/>
              </a:ext>
            </a:extLst>
          </p:cNvPr>
          <p:cNvSpPr/>
          <p:nvPr/>
        </p:nvSpPr>
        <p:spPr>
          <a:xfrm>
            <a:off x="394181" y="6170871"/>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＜産業・中小企業振興、雇用の分野で連携した企業等一覧（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あいおいニッセイ同和損害保険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エイチ・ツー・オー リテイリング</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大阪地区トヨタ各社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協和キリン</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積水ハウス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損保ジャパン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大和ハウス工業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東京海上日動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三井住友海上</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1463A4C1-FAA8-4496-ADB9-2032D503C6CB}"/>
              </a:ext>
            </a:extLst>
          </p:cNvPr>
          <p:cNvGrpSpPr/>
          <p:nvPr/>
        </p:nvGrpSpPr>
        <p:grpSpPr>
          <a:xfrm>
            <a:off x="4968404" y="1167225"/>
            <a:ext cx="4933544" cy="4957731"/>
            <a:chOff x="4968404" y="1167225"/>
            <a:chExt cx="4933544" cy="4957731"/>
          </a:xfrm>
        </p:grpSpPr>
        <p:grpSp>
          <p:nvGrpSpPr>
            <p:cNvPr id="15" name="グループ化 14">
              <a:extLst>
                <a:ext uri="{FF2B5EF4-FFF2-40B4-BE49-F238E27FC236}">
                  <a16:creationId xmlns:a16="http://schemas.microsoft.com/office/drawing/2014/main" id="{7F26010F-29F8-44F0-9A98-EAE3BF49051D}"/>
                </a:ext>
              </a:extLst>
            </p:cNvPr>
            <p:cNvGrpSpPr/>
            <p:nvPr/>
          </p:nvGrpSpPr>
          <p:grpSpPr>
            <a:xfrm>
              <a:off x="4968404" y="1167225"/>
              <a:ext cx="4933544" cy="4957731"/>
              <a:chOff x="4968404" y="1167225"/>
              <a:chExt cx="4933544" cy="4957731"/>
            </a:xfrm>
          </p:grpSpPr>
          <p:grpSp>
            <p:nvGrpSpPr>
              <p:cNvPr id="8" name="グループ化 7">
                <a:extLst>
                  <a:ext uri="{FF2B5EF4-FFF2-40B4-BE49-F238E27FC236}">
                    <a16:creationId xmlns:a16="http://schemas.microsoft.com/office/drawing/2014/main" id="{7CBD8E9A-6512-4891-91C9-8FD5094EA591}"/>
                  </a:ext>
                </a:extLst>
              </p:cNvPr>
              <p:cNvGrpSpPr/>
              <p:nvPr/>
            </p:nvGrpSpPr>
            <p:grpSpPr>
              <a:xfrm>
                <a:off x="4968404" y="1167225"/>
                <a:ext cx="4933544" cy="4957731"/>
                <a:chOff x="4968404" y="1167225"/>
                <a:chExt cx="4933544" cy="4957731"/>
              </a:xfrm>
            </p:grpSpPr>
            <p:grpSp>
              <p:nvGrpSpPr>
                <p:cNvPr id="17" name="グループ化 16">
                  <a:extLst>
                    <a:ext uri="{FF2B5EF4-FFF2-40B4-BE49-F238E27FC236}">
                      <a16:creationId xmlns:a16="http://schemas.microsoft.com/office/drawing/2014/main" id="{9A8434D3-FB5F-4CD6-BD5B-5E35D5BEFED6}"/>
                    </a:ext>
                  </a:extLst>
                </p:cNvPr>
                <p:cNvGrpSpPr/>
                <p:nvPr/>
              </p:nvGrpSpPr>
              <p:grpSpPr>
                <a:xfrm>
                  <a:off x="4968404" y="1167225"/>
                  <a:ext cx="4933544" cy="3470400"/>
                  <a:chOff x="4968404" y="1167225"/>
                  <a:chExt cx="4933544" cy="3470400"/>
                </a:xfrm>
              </p:grpSpPr>
              <p:sp>
                <p:nvSpPr>
                  <p:cNvPr id="23" name="正方形/長方形 22">
                    <a:extLst>
                      <a:ext uri="{FF2B5EF4-FFF2-40B4-BE49-F238E27FC236}">
                        <a16:creationId xmlns:a16="http://schemas.microsoft.com/office/drawing/2014/main" id="{63E2A156-D65F-4FF7-820E-A442B6186761}"/>
                      </a:ext>
                    </a:extLst>
                  </p:cNvPr>
                  <p:cNvSpPr/>
                  <p:nvPr/>
                </p:nvSpPr>
                <p:spPr>
                  <a:xfrm>
                    <a:off x="5151221" y="1167225"/>
                    <a:ext cx="4437223" cy="557262"/>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イオンモール、ららぽーとにおける</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「労働相談フェスタ」の実施</a:t>
                    </a:r>
                  </a:p>
                </p:txBody>
              </p:sp>
              <p:sp>
                <p:nvSpPr>
                  <p:cNvPr id="24" name="テキスト ボックス 23">
                    <a:extLst>
                      <a:ext uri="{FF2B5EF4-FFF2-40B4-BE49-F238E27FC236}">
                        <a16:creationId xmlns:a16="http://schemas.microsoft.com/office/drawing/2014/main" id="{6A253614-A787-4DBE-AF19-963BB449B6C3}"/>
                      </a:ext>
                    </a:extLst>
                  </p:cNvPr>
                  <p:cNvSpPr txBox="1"/>
                  <p:nvPr/>
                </p:nvSpPr>
                <p:spPr>
                  <a:xfrm>
                    <a:off x="4968404" y="2344690"/>
                    <a:ext cx="4933544" cy="229293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労働問題をめぐるトラブルの未然防止</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・職場の悩みやトラブル解決の支援を行う労働相談センターの認知度向上を</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図るため、集客効果の高いイオンモールや三井ショッピングパーク ららぽーとに</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おいて労働相談フェスタを実施</a:t>
                    </a:r>
                    <a:endParaRPr kumimoji="1" lang="en-US" altLang="ja-JP" sz="1200" dirty="0">
                      <a:latin typeface="Meiryo UI" panose="020B0604030504040204" pitchFamily="50" charset="-128"/>
                      <a:ea typeface="Meiryo UI" panose="020B0604030504040204" pitchFamily="50" charset="-128"/>
                    </a:endParaRPr>
                  </a:p>
                  <a:p>
                    <a:pPr>
                      <a:spcBef>
                        <a:spcPts val="600"/>
                      </a:spcBef>
                      <a:tabLst>
                        <a:tab pos="1881188" algn="l"/>
                      </a:tabLst>
                    </a:pPr>
                    <a:r>
                      <a:rPr kumimoji="1" lang="ja-JP" altLang="en-US" sz="1200" dirty="0">
                        <a:latin typeface="Meiryo UI" panose="020B0604030504040204" pitchFamily="50" charset="-128"/>
                        <a:ea typeface="Meiryo UI" panose="020B0604030504040204" pitchFamily="50" charset="-128"/>
                      </a:rPr>
                      <a:t>・多くの方に労働相談センターを知ってもらうとともに、府内事業所における労働</a:t>
                    </a:r>
                    <a:endParaRPr kumimoji="1" lang="en-US" altLang="ja-JP" sz="1200" dirty="0">
                      <a:latin typeface="Meiryo UI" panose="020B0604030504040204" pitchFamily="50" charset="-128"/>
                      <a:ea typeface="Meiryo UI" panose="020B0604030504040204" pitchFamily="50" charset="-128"/>
                    </a:endParaRPr>
                  </a:p>
                  <a:p>
                    <a:pPr>
                      <a:spcBef>
                        <a:spcPts val="600"/>
                      </a:spcBef>
                      <a:tabLst>
                        <a:tab pos="1881188" algn="l"/>
                      </a:tabLst>
                    </a:pPr>
                    <a:r>
                      <a:rPr kumimoji="1" lang="ja-JP" altLang="en-US" sz="1200" dirty="0">
                        <a:latin typeface="Meiryo UI" panose="020B0604030504040204" pitchFamily="50" charset="-128"/>
                        <a:ea typeface="Meiryo UI" panose="020B0604030504040204" pitchFamily="50" charset="-128"/>
                      </a:rPr>
                      <a:t>　環境の改善のため、アース製薬と連携した</a:t>
                    </a:r>
                    <a:r>
                      <a:rPr kumimoji="1" lang="en-US" altLang="ja-JP" sz="1200" dirty="0">
                        <a:latin typeface="Meiryo UI" panose="020B0604030504040204" pitchFamily="50" charset="-128"/>
                        <a:ea typeface="Meiryo UI" panose="020B0604030504040204" pitchFamily="50" charset="-128"/>
                      </a:rPr>
                      <a:t>PR</a:t>
                    </a:r>
                    <a:r>
                      <a:rPr kumimoji="1" lang="ja-JP" altLang="en-US" sz="1200" dirty="0">
                        <a:latin typeface="Meiryo UI" panose="020B0604030504040204" pitchFamily="50" charset="-128"/>
                        <a:ea typeface="Meiryo UI" panose="020B0604030504040204" pitchFamily="50" charset="-128"/>
                      </a:rPr>
                      <a:t>動画の作成や放映等を実施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・実施回数：４回（府内４か所）</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・来場者数：</a:t>
                    </a:r>
                    <a:r>
                      <a:rPr kumimoji="1" lang="en-US" altLang="ja-JP" sz="1200" dirty="0">
                        <a:latin typeface="Meiryo UI" panose="020B0604030504040204" pitchFamily="50" charset="-128"/>
                        <a:ea typeface="Meiryo UI" panose="020B0604030504040204" pitchFamily="50" charset="-128"/>
                      </a:rPr>
                      <a:t>352</a:t>
                    </a:r>
                    <a:r>
                      <a:rPr kumimoji="1" lang="ja-JP" altLang="en-US" sz="1200" dirty="0">
                        <a:latin typeface="Meiryo UI" panose="020B0604030504040204" pitchFamily="50" charset="-128"/>
                        <a:ea typeface="Meiryo UI" panose="020B0604030504040204" pitchFamily="50" charset="-128"/>
                      </a:rPr>
                      <a:t>名　・認知度：</a:t>
                    </a:r>
                    <a:r>
                      <a:rPr kumimoji="1" lang="en-US" altLang="ja-JP" sz="1200" dirty="0">
                        <a:latin typeface="Meiryo UI" panose="020B0604030504040204" pitchFamily="50" charset="-128"/>
                        <a:ea typeface="Meiryo UI" panose="020B0604030504040204" pitchFamily="50" charset="-128"/>
                      </a:rPr>
                      <a:t>24</a:t>
                    </a:r>
                    <a:r>
                      <a:rPr kumimoji="1" lang="ja-JP" altLang="en-US" sz="1200" dirty="0">
                        <a:latin typeface="Meiryo UI" panose="020B0604030504040204" pitchFamily="50" charset="-128"/>
                        <a:ea typeface="Meiryo UI" panose="020B0604030504040204" pitchFamily="50" charset="-128"/>
                      </a:rPr>
                      <a:t>％（前年度比：２％増加）</a:t>
                    </a:r>
                    <a:endParaRPr kumimoji="1" lang="en-US" altLang="ja-JP" sz="1200" dirty="0">
                      <a:latin typeface="Meiryo UI" panose="020B0604030504040204" pitchFamily="50" charset="-128"/>
                      <a:ea typeface="Meiryo UI" panose="020B0604030504040204" pitchFamily="50" charset="-128"/>
                    </a:endParaRPr>
                  </a:p>
                </p:txBody>
              </p:sp>
            </p:grpSp>
            <p:pic>
              <p:nvPicPr>
                <p:cNvPr id="26" name="図 25">
                  <a:extLst>
                    <a:ext uri="{FF2B5EF4-FFF2-40B4-BE49-F238E27FC236}">
                      <a16:creationId xmlns:a16="http://schemas.microsoft.com/office/drawing/2014/main" id="{9F063F12-1A4B-4EB8-BC25-63F00ED005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74480" y="1907338"/>
                  <a:ext cx="1315484" cy="352651"/>
                </a:xfrm>
                <a:prstGeom prst="rect">
                  <a:avLst/>
                </a:prstGeom>
              </p:spPr>
            </p:pic>
            <p:pic>
              <p:nvPicPr>
                <p:cNvPr id="28" name="図 27">
                  <a:extLst>
                    <a:ext uri="{FF2B5EF4-FFF2-40B4-BE49-F238E27FC236}">
                      <a16:creationId xmlns:a16="http://schemas.microsoft.com/office/drawing/2014/main" id="{E7BC97C7-4657-486C-A9D9-2231215572B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46729" y="1883140"/>
                  <a:ext cx="982269" cy="352651"/>
                </a:xfrm>
                <a:prstGeom prst="rect">
                  <a:avLst/>
                </a:prstGeom>
              </p:spPr>
            </p:pic>
            <p:pic>
              <p:nvPicPr>
                <p:cNvPr id="4" name="図 3">
                  <a:extLst>
                    <a:ext uri="{FF2B5EF4-FFF2-40B4-BE49-F238E27FC236}">
                      <a16:creationId xmlns:a16="http://schemas.microsoft.com/office/drawing/2014/main" id="{6F6013DB-025C-4888-9F4B-9D587DD6A39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364"/>
                <a:stretch/>
              </p:blipFill>
              <p:spPr>
                <a:xfrm>
                  <a:off x="5220169" y="4677958"/>
                  <a:ext cx="1929932" cy="1446998"/>
                </a:xfrm>
                <a:prstGeom prst="rect">
                  <a:avLst/>
                </a:prstGeom>
              </p:spPr>
            </p:pic>
          </p:grpSp>
          <p:pic>
            <p:nvPicPr>
              <p:cNvPr id="14" name="図 13">
                <a:extLst>
                  <a:ext uri="{FF2B5EF4-FFF2-40B4-BE49-F238E27FC236}">
                    <a16:creationId xmlns:a16="http://schemas.microsoft.com/office/drawing/2014/main" id="{DD2D64B3-6B27-4A67-AC99-4FCE86A3CAA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22879" b="18076"/>
              <a:stretch/>
            </p:blipFill>
            <p:spPr>
              <a:xfrm>
                <a:off x="7228609" y="4947163"/>
                <a:ext cx="2609369" cy="1155527"/>
              </a:xfrm>
              <a:prstGeom prst="rect">
                <a:avLst/>
              </a:prstGeom>
            </p:spPr>
          </p:pic>
        </p:grpSp>
        <p:pic>
          <p:nvPicPr>
            <p:cNvPr id="40" name="図 39" descr="テキスト&#10;&#10;自動的に生成された説明">
              <a:extLst>
                <a:ext uri="{FF2B5EF4-FFF2-40B4-BE49-F238E27FC236}">
                  <a16:creationId xmlns:a16="http://schemas.microsoft.com/office/drawing/2014/main" id="{A5B6207F-3902-48B7-8B4B-2EFBAB87AFA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21700" y="1863977"/>
              <a:ext cx="1149007" cy="361235"/>
            </a:xfrm>
            <a:prstGeom prst="rect">
              <a:avLst/>
            </a:prstGeom>
          </p:spPr>
        </p:pic>
      </p:grpSp>
      <p:grpSp>
        <p:nvGrpSpPr>
          <p:cNvPr id="6" name="グループ化 5">
            <a:extLst>
              <a:ext uri="{FF2B5EF4-FFF2-40B4-BE49-F238E27FC236}">
                <a16:creationId xmlns:a16="http://schemas.microsoft.com/office/drawing/2014/main" id="{33052927-5231-4688-A4C1-7168B00D1515}"/>
              </a:ext>
            </a:extLst>
          </p:cNvPr>
          <p:cNvGrpSpPr/>
          <p:nvPr/>
        </p:nvGrpSpPr>
        <p:grpSpPr>
          <a:xfrm>
            <a:off x="272565" y="1168400"/>
            <a:ext cx="4676554" cy="4928964"/>
            <a:chOff x="272565" y="1168400"/>
            <a:chExt cx="4676554" cy="4928964"/>
          </a:xfrm>
        </p:grpSpPr>
        <p:grpSp>
          <p:nvGrpSpPr>
            <p:cNvPr id="2" name="グループ化 1">
              <a:extLst>
                <a:ext uri="{FF2B5EF4-FFF2-40B4-BE49-F238E27FC236}">
                  <a16:creationId xmlns:a16="http://schemas.microsoft.com/office/drawing/2014/main" id="{B6F715EC-0188-4F61-86F5-4694DFD95D3A}"/>
                </a:ext>
              </a:extLst>
            </p:cNvPr>
            <p:cNvGrpSpPr/>
            <p:nvPr/>
          </p:nvGrpSpPr>
          <p:grpSpPr>
            <a:xfrm>
              <a:off x="272565" y="1168400"/>
              <a:ext cx="4676554" cy="4047440"/>
              <a:chOff x="272565" y="1168400"/>
              <a:chExt cx="4676554" cy="4047440"/>
            </a:xfrm>
          </p:grpSpPr>
          <p:grpSp>
            <p:nvGrpSpPr>
              <p:cNvPr id="30" name="グループ化 29">
                <a:extLst>
                  <a:ext uri="{FF2B5EF4-FFF2-40B4-BE49-F238E27FC236}">
                    <a16:creationId xmlns:a16="http://schemas.microsoft.com/office/drawing/2014/main" id="{DD2515EA-D7D9-414F-80F5-0981A2161456}"/>
                  </a:ext>
                </a:extLst>
              </p:cNvPr>
              <p:cNvGrpSpPr/>
              <p:nvPr/>
            </p:nvGrpSpPr>
            <p:grpSpPr>
              <a:xfrm>
                <a:off x="272565" y="1168400"/>
                <a:ext cx="4676554" cy="3213112"/>
                <a:chOff x="272565" y="1168400"/>
                <a:chExt cx="4676554" cy="3213112"/>
              </a:xfrm>
            </p:grpSpPr>
            <p:sp>
              <p:nvSpPr>
                <p:cNvPr id="32" name="テキスト ボックス 31">
                  <a:extLst>
                    <a:ext uri="{FF2B5EF4-FFF2-40B4-BE49-F238E27FC236}">
                      <a16:creationId xmlns:a16="http://schemas.microsoft.com/office/drawing/2014/main" id="{5F510918-BFE3-46F3-A5A5-B05A0F7CCCED}"/>
                    </a:ext>
                  </a:extLst>
                </p:cNvPr>
                <p:cNvSpPr txBox="1"/>
                <p:nvPr/>
              </p:nvSpPr>
              <p:spPr>
                <a:xfrm>
                  <a:off x="272565" y="2350187"/>
                  <a:ext cx="4676554" cy="203132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府内中小企業の事業継続への支援</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・中小企業に対して、自然災害等の発災時の事業継続や早期復旧を</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可能とする行動計画である「事業継続計画（</a:t>
                  </a:r>
                  <a:r>
                    <a:rPr kumimoji="1" lang="en-US" altLang="ja-JP" sz="1200" dirty="0">
                      <a:latin typeface="Meiryo UI" panose="020B0604030504040204" pitchFamily="50" charset="-128"/>
                      <a:ea typeface="Meiryo UI" panose="020B0604030504040204" pitchFamily="50" charset="-128"/>
                    </a:rPr>
                    <a:t>BCP</a:t>
                  </a:r>
                  <a:r>
                    <a:rPr kumimoji="1" lang="ja-JP" altLang="en-US" sz="1200" dirty="0">
                      <a:latin typeface="Meiryo UI" panose="020B0604030504040204" pitchFamily="50" charset="-128"/>
                      <a:ea typeface="Meiryo UI" panose="020B0604030504040204" pitchFamily="50" charset="-128"/>
                    </a:rPr>
                    <a:t>）」の策定を支援する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ため、</a:t>
                  </a:r>
                  <a:r>
                    <a:rPr kumimoji="1" lang="en-US" altLang="ja-JP" sz="1200" dirty="0">
                      <a:latin typeface="Meiryo UI" panose="020B0604030504040204" pitchFamily="50" charset="-128"/>
                      <a:ea typeface="Meiryo UI" panose="020B0604030504040204" pitchFamily="50" charset="-128"/>
                    </a:rPr>
                    <a:t>KDDI</a:t>
                  </a:r>
                  <a:r>
                    <a:rPr kumimoji="1" lang="ja-JP" altLang="en-US" sz="1200" dirty="0">
                      <a:latin typeface="Meiryo UI" panose="020B0604030504040204" pitchFamily="50" charset="-128"/>
                      <a:ea typeface="Meiryo UI" panose="020B0604030504040204" pitchFamily="50" charset="-128"/>
                    </a:rPr>
                    <a:t>の持つノウハウを活用した具体的な対策の紹介等を行う</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セミナーを開催</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・セミナー実施回数：１回　・参加者</a:t>
                  </a: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a:t>
                  </a:r>
                  <a:r>
                    <a:rPr kumimoji="1" lang="en-US" altLang="ja-JP" sz="1200" dirty="0">
                      <a:latin typeface="Meiryo UI" panose="020B0604030504040204" pitchFamily="50" charset="-128"/>
                      <a:ea typeface="Meiryo UI" panose="020B0604030504040204" pitchFamily="50" charset="-128"/>
                      <a:sym typeface="Wingdings" panose="05000000000000000000" pitchFamily="2" charset="2"/>
                    </a:rPr>
                    <a:t>34</a:t>
                  </a: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名</a:t>
                  </a:r>
                  <a:endParaRPr kumimoji="1" lang="en-US" altLang="ja-JP" sz="1200" dirty="0">
                    <a:latin typeface="Meiryo UI" panose="020B0604030504040204" pitchFamily="50" charset="-128"/>
                    <a:ea typeface="Meiryo UI" panose="020B0604030504040204" pitchFamily="50" charset="-128"/>
                    <a:sym typeface="Wingdings" panose="05000000000000000000" pitchFamily="2" charset="2"/>
                  </a:endParaRPr>
                </a:p>
                <a:p>
                  <a:pPr>
                    <a:spcBef>
                      <a:spcPts val="600"/>
                    </a:spcBef>
                  </a:pPr>
                  <a:r>
                    <a:rPr kumimoji="1" lang="en-US" altLang="ja-JP" sz="1200" b="1" dirty="0">
                      <a:latin typeface="Meiryo UI" panose="020B0604030504040204" pitchFamily="50" charset="-128"/>
                      <a:ea typeface="Meiryo UI" panose="020B0604030504040204" pitchFamily="50" charset="-128"/>
                      <a:sym typeface="Wingdings" panose="05000000000000000000" pitchFamily="2" charset="2"/>
                    </a:rPr>
                    <a:t>【</a:t>
                  </a:r>
                  <a:r>
                    <a:rPr kumimoji="1" lang="ja-JP" altLang="en-US" sz="1200" b="1" dirty="0">
                      <a:latin typeface="Meiryo UI" panose="020B0604030504040204" pitchFamily="50" charset="-128"/>
                      <a:ea typeface="Meiryo UI" panose="020B0604030504040204" pitchFamily="50" charset="-128"/>
                      <a:sym typeface="Wingdings" panose="05000000000000000000" pitchFamily="2" charset="2"/>
                    </a:rPr>
                    <a:t>参加者の声</a:t>
                  </a:r>
                  <a:r>
                    <a:rPr kumimoji="1" lang="en-US" altLang="ja-JP" sz="1200" b="1" dirty="0">
                      <a:latin typeface="Meiryo UI" panose="020B0604030504040204" pitchFamily="50" charset="-128"/>
                      <a:ea typeface="Meiryo UI" panose="020B0604030504040204" pitchFamily="50" charset="-128"/>
                      <a:sym typeface="Wingdings" panose="05000000000000000000" pitchFamily="2" charset="2"/>
                    </a:rPr>
                    <a:t>】</a:t>
                  </a:r>
                  <a:endParaRPr kumimoji="1" lang="en-US" altLang="ja-JP" sz="1200" b="1" dirty="0">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778E66F7-C070-4343-B0E9-A8CD6B675968}"/>
                    </a:ext>
                  </a:extLst>
                </p:cNvPr>
                <p:cNvSpPr/>
                <p:nvPr/>
              </p:nvSpPr>
              <p:spPr>
                <a:xfrm>
                  <a:off x="333270" y="1168400"/>
                  <a:ext cx="4443263" cy="557262"/>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latin typeface="Meiryo UI" panose="020B0604030504040204" pitchFamily="50" charset="-128"/>
                      <a:ea typeface="Meiryo UI" panose="020B0604030504040204" pitchFamily="50" charset="-128"/>
                    </a:rPr>
                    <a:t>KDDI</a:t>
                  </a:r>
                  <a:r>
                    <a:rPr lang="ja-JP" altLang="en-US" sz="1600" b="1" dirty="0">
                      <a:solidFill>
                        <a:schemeClr val="tx1"/>
                      </a:solidFill>
                      <a:latin typeface="Meiryo UI" panose="020B0604030504040204" pitchFamily="50" charset="-128"/>
                      <a:ea typeface="Meiryo UI" panose="020B0604030504040204" pitchFamily="50" charset="-128"/>
                    </a:rPr>
                    <a:t>と連携した</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事業継続計画（</a:t>
                  </a:r>
                  <a:r>
                    <a:rPr lang="en-US" altLang="ja-JP" sz="1600" b="1" dirty="0">
                      <a:solidFill>
                        <a:schemeClr val="tx1"/>
                      </a:solidFill>
                      <a:latin typeface="Meiryo UI" panose="020B0604030504040204" pitchFamily="50" charset="-128"/>
                      <a:ea typeface="Meiryo UI" panose="020B0604030504040204" pitchFamily="50" charset="-128"/>
                    </a:rPr>
                    <a:t>BCP</a:t>
                  </a:r>
                  <a:r>
                    <a:rPr lang="ja-JP" altLang="en-US" sz="1600" b="1" dirty="0">
                      <a:solidFill>
                        <a:schemeClr val="tx1"/>
                      </a:solidFill>
                      <a:latin typeface="Meiryo UI" panose="020B0604030504040204" pitchFamily="50" charset="-128"/>
                      <a:ea typeface="Meiryo UI" panose="020B0604030504040204" pitchFamily="50" charset="-128"/>
                    </a:rPr>
                    <a:t>）策定支援</a:t>
                  </a:r>
                </a:p>
              </p:txBody>
            </p:sp>
          </p:grpSp>
          <p:pic>
            <p:nvPicPr>
              <p:cNvPr id="25" name="グラフィックス 24" descr="ユーザー 単色塗りつぶし">
                <a:extLst>
                  <a:ext uri="{FF2B5EF4-FFF2-40B4-BE49-F238E27FC236}">
                    <a16:creationId xmlns:a16="http://schemas.microsoft.com/office/drawing/2014/main" id="{DCAA971F-291E-4CBC-8B41-4C4401F59FD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0638" y="4301440"/>
                <a:ext cx="914400" cy="914400"/>
              </a:xfrm>
              <a:prstGeom prst="rect">
                <a:avLst/>
              </a:prstGeom>
            </p:spPr>
          </p:pic>
          <p:sp>
            <p:nvSpPr>
              <p:cNvPr id="27" name="吹き出し: 角を丸めた四角形 26">
                <a:extLst>
                  <a:ext uri="{FF2B5EF4-FFF2-40B4-BE49-F238E27FC236}">
                    <a16:creationId xmlns:a16="http://schemas.microsoft.com/office/drawing/2014/main" id="{53487F87-08B3-4D63-8B1D-E1F2FCF7C247}"/>
                  </a:ext>
                </a:extLst>
              </p:cNvPr>
              <p:cNvSpPr/>
              <p:nvPr/>
            </p:nvSpPr>
            <p:spPr>
              <a:xfrm>
                <a:off x="1379516" y="4310288"/>
                <a:ext cx="3546979" cy="760603"/>
              </a:xfrm>
              <a:prstGeom prst="wedgeRoundRectCallout">
                <a:avLst>
                  <a:gd name="adj1" fmla="val -59327"/>
                  <a:gd name="adj2" fmla="val 3313"/>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・サイバーセキュリティ対策は会社の規模に関わらず、必要だと　  </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en-US" altLang="ja-JP" sz="1050" dirty="0">
                    <a:solidFill>
                      <a:schemeClr val="tx1"/>
                    </a:solidFill>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感じた</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・詳細に説明いただいた事で</a:t>
                </a:r>
                <a:r>
                  <a:rPr kumimoji="1" lang="en-US" altLang="ja-JP" sz="1050" dirty="0">
                    <a:solidFill>
                      <a:schemeClr val="tx1"/>
                    </a:solidFill>
                    <a:latin typeface="Meiryo UI" panose="020B0604030504040204" pitchFamily="50" charset="-128"/>
                    <a:ea typeface="Meiryo UI" panose="020B0604030504040204" pitchFamily="50" charset="-128"/>
                  </a:rPr>
                  <a:t>BCP</a:t>
                </a:r>
                <a:r>
                  <a:rPr kumimoji="1" lang="ja-JP" altLang="en-US" sz="1050" dirty="0">
                    <a:solidFill>
                      <a:schemeClr val="tx1"/>
                    </a:solidFill>
                    <a:latin typeface="Meiryo UI" panose="020B0604030504040204" pitchFamily="50" charset="-128"/>
                    <a:ea typeface="Meiryo UI" panose="020B0604030504040204" pitchFamily="50" charset="-128"/>
                  </a:rPr>
                  <a:t>の理解が深まった</a:t>
                </a:r>
              </a:p>
            </p:txBody>
          </p:sp>
        </p:grpSp>
        <p:pic>
          <p:nvPicPr>
            <p:cNvPr id="31" name="図 30">
              <a:extLst>
                <a:ext uri="{FF2B5EF4-FFF2-40B4-BE49-F238E27FC236}">
                  <a16:creationId xmlns:a16="http://schemas.microsoft.com/office/drawing/2014/main" id="{22D4769E-E139-44BF-8128-DD307605B78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3676" t="13537" r="5950" b="11919"/>
            <a:stretch/>
          </p:blipFill>
          <p:spPr>
            <a:xfrm>
              <a:off x="3755088" y="1752598"/>
              <a:ext cx="999691" cy="557262"/>
            </a:xfrm>
            <a:prstGeom prst="rect">
              <a:avLst/>
            </a:prstGeom>
          </p:spPr>
        </p:pic>
        <p:pic>
          <p:nvPicPr>
            <p:cNvPr id="43" name="図 42">
              <a:extLst>
                <a:ext uri="{FF2B5EF4-FFF2-40B4-BE49-F238E27FC236}">
                  <a16:creationId xmlns:a16="http://schemas.microsoft.com/office/drawing/2014/main" id="{EAC6F44E-1611-4D20-9BE5-5CA17AB43402}"/>
                </a:ext>
              </a:extLst>
            </p:cNvPr>
            <p:cNvPicPr>
              <a:picLocks noChangeAspect="1"/>
            </p:cNvPicPr>
            <p:nvPr/>
          </p:nvPicPr>
          <p:blipFill>
            <a:blip r:embed="rId13"/>
            <a:stretch>
              <a:fillRect/>
            </a:stretch>
          </p:blipFill>
          <p:spPr>
            <a:xfrm>
              <a:off x="1665938" y="5136253"/>
              <a:ext cx="1513748" cy="961111"/>
            </a:xfrm>
            <a:prstGeom prst="rect">
              <a:avLst/>
            </a:prstGeom>
          </p:spPr>
        </p:pic>
        <p:pic>
          <p:nvPicPr>
            <p:cNvPr id="44" name="図 43">
              <a:extLst>
                <a:ext uri="{FF2B5EF4-FFF2-40B4-BE49-F238E27FC236}">
                  <a16:creationId xmlns:a16="http://schemas.microsoft.com/office/drawing/2014/main" id="{C36288BF-26CC-42EB-A8CC-A73E43D5C224}"/>
                </a:ext>
              </a:extLst>
            </p:cNvPr>
            <p:cNvPicPr>
              <a:picLocks noChangeAspect="1"/>
            </p:cNvPicPr>
            <p:nvPr/>
          </p:nvPicPr>
          <p:blipFill>
            <a:blip r:embed="rId14"/>
            <a:stretch>
              <a:fillRect/>
            </a:stretch>
          </p:blipFill>
          <p:spPr>
            <a:xfrm>
              <a:off x="3327403" y="5136253"/>
              <a:ext cx="1406372" cy="949400"/>
            </a:xfrm>
            <a:prstGeom prst="rect">
              <a:avLst/>
            </a:prstGeom>
          </p:spPr>
        </p:pic>
      </p:grpSp>
    </p:spTree>
    <p:extLst>
      <p:ext uri="{BB962C8B-B14F-4D97-AF65-F5344CB8AC3E}">
        <p14:creationId xmlns:p14="http://schemas.microsoft.com/office/powerpoint/2010/main" val="2218260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8C95C34B-4F40-4382-A462-2B808D5DFB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5217" y="259107"/>
            <a:ext cx="612000" cy="612000"/>
          </a:xfrm>
          <a:prstGeom prst="rect">
            <a:avLst/>
          </a:prstGeom>
        </p:spPr>
      </p:pic>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1600118"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安全・安心①</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24</a:t>
            </a:fld>
            <a:endParaRPr lang="ja-JP" altLang="en-US" dirty="0"/>
          </a:p>
        </p:txBody>
      </p:sp>
      <p:grpSp>
        <p:nvGrpSpPr>
          <p:cNvPr id="3" name="グループ化 2">
            <a:extLst>
              <a:ext uri="{FF2B5EF4-FFF2-40B4-BE49-F238E27FC236}">
                <a16:creationId xmlns:a16="http://schemas.microsoft.com/office/drawing/2014/main" id="{1CD5660C-3DFA-4F75-BB63-17046AC6EC27}"/>
              </a:ext>
            </a:extLst>
          </p:cNvPr>
          <p:cNvGrpSpPr/>
          <p:nvPr/>
        </p:nvGrpSpPr>
        <p:grpSpPr>
          <a:xfrm>
            <a:off x="4973075" y="1167225"/>
            <a:ext cx="4868675" cy="5482928"/>
            <a:chOff x="4973075" y="1167225"/>
            <a:chExt cx="4868675" cy="5482928"/>
          </a:xfrm>
        </p:grpSpPr>
        <p:grpSp>
          <p:nvGrpSpPr>
            <p:cNvPr id="34" name="グループ化 33">
              <a:extLst>
                <a:ext uri="{FF2B5EF4-FFF2-40B4-BE49-F238E27FC236}">
                  <a16:creationId xmlns:a16="http://schemas.microsoft.com/office/drawing/2014/main" id="{2F174229-F766-4881-92CC-FA6A17D75551}"/>
                </a:ext>
              </a:extLst>
            </p:cNvPr>
            <p:cNvGrpSpPr/>
            <p:nvPr/>
          </p:nvGrpSpPr>
          <p:grpSpPr>
            <a:xfrm>
              <a:off x="4973075" y="1167225"/>
              <a:ext cx="4868675" cy="4200268"/>
              <a:chOff x="4973075" y="1167225"/>
              <a:chExt cx="4868675" cy="4200268"/>
            </a:xfrm>
          </p:grpSpPr>
          <p:grpSp>
            <p:nvGrpSpPr>
              <p:cNvPr id="24" name="グループ化 23">
                <a:extLst>
                  <a:ext uri="{FF2B5EF4-FFF2-40B4-BE49-F238E27FC236}">
                    <a16:creationId xmlns:a16="http://schemas.microsoft.com/office/drawing/2014/main" id="{E86FE110-4B61-4B8D-BF65-C9F86B3819E3}"/>
                  </a:ext>
                </a:extLst>
              </p:cNvPr>
              <p:cNvGrpSpPr/>
              <p:nvPr/>
            </p:nvGrpSpPr>
            <p:grpSpPr>
              <a:xfrm>
                <a:off x="4973075" y="1167225"/>
                <a:ext cx="4868675" cy="4200268"/>
                <a:chOff x="4973075" y="1167225"/>
                <a:chExt cx="4868675" cy="4200268"/>
              </a:xfrm>
            </p:grpSpPr>
            <p:sp>
              <p:nvSpPr>
                <p:cNvPr id="27" name="正方形/長方形 26">
                  <a:extLst>
                    <a:ext uri="{FF2B5EF4-FFF2-40B4-BE49-F238E27FC236}">
                      <a16:creationId xmlns:a16="http://schemas.microsoft.com/office/drawing/2014/main" id="{DB5525D5-B4A6-4EAF-BC74-2CB042F23B60}"/>
                    </a:ext>
                  </a:extLst>
                </p:cNvPr>
                <p:cNvSpPr/>
                <p:nvPr/>
              </p:nvSpPr>
              <p:spPr>
                <a:xfrm>
                  <a:off x="5151221" y="1167225"/>
                  <a:ext cx="4437223" cy="548663"/>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大阪大学、立命館大学と連携した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防災啓発の実施</a:t>
                  </a:r>
                </a:p>
              </p:txBody>
            </p:sp>
            <p:sp>
              <p:nvSpPr>
                <p:cNvPr id="28" name="テキスト ボックス 27">
                  <a:extLst>
                    <a:ext uri="{FF2B5EF4-FFF2-40B4-BE49-F238E27FC236}">
                      <a16:creationId xmlns:a16="http://schemas.microsoft.com/office/drawing/2014/main" id="{ACE34AE6-0FCF-4E66-9AFF-0E83C75D24EB}"/>
                    </a:ext>
                  </a:extLst>
                </p:cNvPr>
                <p:cNvSpPr txBox="1"/>
                <p:nvPr/>
              </p:nvSpPr>
              <p:spPr>
                <a:xfrm>
                  <a:off x="4973075" y="2351283"/>
                  <a:ext cx="4868675" cy="3016210"/>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密集市街地における地域防災力の向上</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・大規模火災の危険性がある密集市街地における相互の地域防災力の向上</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を図るため、大学と連携した防災啓発を実施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①大阪大学等と連携し、災害時など「もしも」の事態を学ぶ防災イベント「もし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もフェス」や、密集市街地内の小学校にて</a:t>
                  </a:r>
                  <a:r>
                    <a:rPr kumimoji="1" lang="en-US" altLang="ja-JP" sz="1200" dirty="0">
                      <a:latin typeface="Meiryo UI" panose="020B0604030504040204" pitchFamily="50" charset="-128"/>
                      <a:ea typeface="Meiryo UI" panose="020B0604030504040204" pitchFamily="50" charset="-128"/>
                    </a:rPr>
                    <a:t>AR</a:t>
                  </a:r>
                  <a:r>
                    <a:rPr kumimoji="1" lang="ja-JP" altLang="en-US" sz="1200" dirty="0">
                      <a:latin typeface="Meiryo UI" panose="020B0604030504040204" pitchFamily="50" charset="-128"/>
                      <a:ea typeface="Meiryo UI" panose="020B0604030504040204" pitchFamily="50" charset="-128"/>
                    </a:rPr>
                    <a:t>を活用した「防災授業」を実施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② 「神崎川合同防災訓練」において、立命館大学と連携し、災害時に必要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な防災グッズを考えてもらうため、「防災釣り堀ゲーム」を実施</a:t>
                  </a:r>
                  <a:endParaRPr kumimoji="1" lang="en-US" altLang="ja-JP" sz="8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 </a:t>
                  </a:r>
                </a:p>
                <a:p>
                  <a:pPr>
                    <a:spcBef>
                      <a:spcPts val="600"/>
                    </a:spcBef>
                  </a:pPr>
                  <a:r>
                    <a:rPr kumimoji="1" lang="ja-JP" altLang="en-US" sz="1200" dirty="0">
                      <a:latin typeface="Meiryo UI" panose="020B0604030504040204" pitchFamily="50" charset="-128"/>
                      <a:ea typeface="Meiryo UI" panose="020B0604030504040204" pitchFamily="50" charset="-128"/>
                    </a:rPr>
                    <a:t>①もしもフェス</a:t>
                  </a:r>
                  <a:r>
                    <a:rPr kumimoji="1" lang="ja-JP" altLang="en-US" sz="900" dirty="0">
                      <a:latin typeface="Meiryo UI" panose="020B0604030504040204" pitchFamily="50" charset="-128"/>
                      <a:ea typeface="Meiryo UI" panose="020B0604030504040204" pitchFamily="50" charset="-128"/>
                    </a:rPr>
                    <a:t>（豊中市）</a:t>
                  </a:r>
                  <a:r>
                    <a:rPr kumimoji="1" lang="ja-JP" altLang="en-US" sz="1200" dirty="0">
                      <a:latin typeface="Meiryo UI" panose="020B0604030504040204" pitchFamily="50" charset="-128"/>
                      <a:ea typeface="Meiryo UI" panose="020B0604030504040204" pitchFamily="50" charset="-128"/>
                    </a:rPr>
                    <a:t>：小学生・保護者　</a:t>
                  </a:r>
                  <a:r>
                    <a:rPr kumimoji="1" lang="en-US" altLang="ja-JP" sz="1200" dirty="0">
                      <a:latin typeface="Meiryo UI" panose="020B0604030504040204" pitchFamily="50" charset="-128"/>
                      <a:ea typeface="Meiryo UI" panose="020B0604030504040204" pitchFamily="50" charset="-128"/>
                    </a:rPr>
                    <a:t>20</a:t>
                  </a:r>
                  <a:r>
                    <a:rPr kumimoji="1" lang="ja-JP" altLang="en-US" sz="1200" dirty="0">
                      <a:latin typeface="Meiryo UI" panose="020B0604030504040204" pitchFamily="50" charset="-128"/>
                      <a:ea typeface="Meiryo UI" panose="020B0604030504040204" pitchFamily="50" charset="-128"/>
                    </a:rPr>
                    <a:t>組参加</a:t>
                  </a:r>
                  <a:endParaRPr kumimoji="1" lang="en-US" altLang="ja-JP" sz="1200" dirty="0">
                    <a:latin typeface="Meiryo UI" panose="020B0604030504040204" pitchFamily="50" charset="-128"/>
                    <a:ea typeface="Meiryo UI" panose="020B0604030504040204" pitchFamily="50" charset="-128"/>
                  </a:endParaRPr>
                </a:p>
                <a:p>
                  <a:pPr>
                    <a:lnSpc>
                      <a:spcPts val="1200"/>
                    </a:lnSpc>
                    <a:spcBef>
                      <a:spcPts val="600"/>
                    </a:spcBef>
                  </a:pPr>
                  <a:r>
                    <a:rPr kumimoji="1" lang="ja-JP" altLang="en-US" sz="1200" dirty="0">
                      <a:latin typeface="Meiryo UI" panose="020B0604030504040204" pitchFamily="50" charset="-128"/>
                      <a:ea typeface="Meiryo UI" panose="020B0604030504040204" pitchFamily="50" charset="-128"/>
                    </a:rPr>
                    <a:t>　庄内さくら学園での防災授業</a:t>
                  </a:r>
                  <a:r>
                    <a:rPr kumimoji="1" lang="ja-JP" altLang="en-US" sz="900" dirty="0">
                      <a:latin typeface="Meiryo UI" panose="020B0604030504040204" pitchFamily="50" charset="-128"/>
                      <a:ea typeface="Meiryo UI" panose="020B0604030504040204" pitchFamily="50" charset="-128"/>
                    </a:rPr>
                    <a:t>（豊中市）</a:t>
                  </a:r>
                  <a:r>
                    <a:rPr kumimoji="1" lang="ja-JP" altLang="en-US" sz="1200" dirty="0">
                      <a:latin typeface="Meiryo UI" panose="020B0604030504040204" pitchFamily="50" charset="-128"/>
                      <a:ea typeface="Meiryo UI" panose="020B0604030504040204" pitchFamily="50" charset="-128"/>
                    </a:rPr>
                    <a:t>：小学４年生</a:t>
                  </a:r>
                  <a:r>
                    <a:rPr kumimoji="1" lang="en-US" altLang="ja-JP" sz="1200" dirty="0">
                      <a:latin typeface="Meiryo UI" panose="020B0604030504040204" pitchFamily="50" charset="-128"/>
                      <a:ea typeface="Meiryo UI" panose="020B0604030504040204" pitchFamily="50" charset="-128"/>
                    </a:rPr>
                    <a:t>120</a:t>
                  </a:r>
                  <a:r>
                    <a:rPr kumimoji="1" lang="ja-JP" altLang="en-US" sz="1200" dirty="0">
                      <a:latin typeface="Meiryo UI" panose="020B0604030504040204" pitchFamily="50" charset="-128"/>
                      <a:ea typeface="Meiryo UI" panose="020B0604030504040204" pitchFamily="50" charset="-128"/>
                    </a:rPr>
                    <a:t>名参加</a:t>
                  </a:r>
                  <a:endParaRPr kumimoji="1" lang="en-US" altLang="ja-JP" sz="1200" dirty="0">
                    <a:latin typeface="Meiryo UI" panose="020B0604030504040204" pitchFamily="50" charset="-128"/>
                    <a:ea typeface="Meiryo UI" panose="020B0604030504040204" pitchFamily="50" charset="-128"/>
                  </a:endParaRPr>
                </a:p>
                <a:p>
                  <a:pPr>
                    <a:lnSpc>
                      <a:spcPts val="1200"/>
                    </a:lnSpc>
                    <a:spcBef>
                      <a:spcPts val="600"/>
                    </a:spcBef>
                  </a:pPr>
                  <a:r>
                    <a:rPr kumimoji="1" lang="ja-JP" altLang="en-US" sz="1200" dirty="0">
                      <a:latin typeface="Meiryo UI" panose="020B0604030504040204" pitchFamily="50" charset="-128"/>
                      <a:ea typeface="Meiryo UI" panose="020B0604030504040204" pitchFamily="50" charset="-128"/>
                    </a:rPr>
                    <a:t>②神崎川合同防災訓練</a:t>
                  </a:r>
                  <a:r>
                    <a:rPr kumimoji="1" lang="ja-JP" altLang="en-US" sz="900" dirty="0">
                      <a:latin typeface="Meiryo UI" panose="020B0604030504040204" pitchFamily="50" charset="-128"/>
                      <a:ea typeface="Meiryo UI" panose="020B0604030504040204" pitchFamily="50" charset="-128"/>
                    </a:rPr>
                    <a:t>（豊中市）</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350</a:t>
                  </a:r>
                  <a:r>
                    <a:rPr kumimoji="1" lang="ja-JP" altLang="en-US" sz="1200" dirty="0">
                      <a:latin typeface="Meiryo UI" panose="020B0604030504040204" pitchFamily="50" charset="-128"/>
                      <a:ea typeface="Meiryo UI" panose="020B0604030504040204" pitchFamily="50" charset="-128"/>
                    </a:rPr>
                    <a:t>名参加</a:t>
                  </a:r>
                  <a:endParaRPr kumimoji="1" lang="en-US" altLang="ja-JP" sz="1200" dirty="0">
                    <a:latin typeface="Meiryo UI" panose="020B0604030504040204" pitchFamily="50" charset="-128"/>
                    <a:ea typeface="Meiryo UI" panose="020B0604030504040204" pitchFamily="50" charset="-128"/>
                  </a:endParaRPr>
                </a:p>
              </p:txBody>
            </p:sp>
          </p:grpSp>
          <p:pic>
            <p:nvPicPr>
              <p:cNvPr id="31" name="図 30">
                <a:extLst>
                  <a:ext uri="{FF2B5EF4-FFF2-40B4-BE49-F238E27FC236}">
                    <a16:creationId xmlns:a16="http://schemas.microsoft.com/office/drawing/2014/main" id="{6C10B5C7-0F1C-4FF8-9A55-076BCADC79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64692" y="1923763"/>
                <a:ext cx="1365216" cy="373376"/>
              </a:xfrm>
              <a:prstGeom prst="rect">
                <a:avLst/>
              </a:prstGeom>
            </p:spPr>
          </p:pic>
          <p:pic>
            <p:nvPicPr>
              <p:cNvPr id="33" name="図 32">
                <a:extLst>
                  <a:ext uri="{FF2B5EF4-FFF2-40B4-BE49-F238E27FC236}">
                    <a16:creationId xmlns:a16="http://schemas.microsoft.com/office/drawing/2014/main" id="{D0850896-3789-4500-82FF-750EEB5CF5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52826" y="1762081"/>
                <a:ext cx="1235618" cy="541517"/>
              </a:xfrm>
              <a:prstGeom prst="rect">
                <a:avLst/>
              </a:prstGeom>
            </p:spPr>
          </p:pic>
        </p:grpSp>
        <p:pic>
          <p:nvPicPr>
            <p:cNvPr id="32" name="図 31">
              <a:extLst>
                <a:ext uri="{FF2B5EF4-FFF2-40B4-BE49-F238E27FC236}">
                  <a16:creationId xmlns:a16="http://schemas.microsoft.com/office/drawing/2014/main" id="{0B51B4FB-C53C-4AC3-B840-12E838AE6DF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47467" y="5624303"/>
              <a:ext cx="1540977" cy="1025850"/>
            </a:xfrm>
            <a:prstGeom prst="rect">
              <a:avLst/>
            </a:prstGeom>
          </p:spPr>
        </p:pic>
        <p:pic>
          <p:nvPicPr>
            <p:cNvPr id="37" name="図 36">
              <a:extLst>
                <a:ext uri="{FF2B5EF4-FFF2-40B4-BE49-F238E27FC236}">
                  <a16:creationId xmlns:a16="http://schemas.microsoft.com/office/drawing/2014/main" id="{C9A24441-F472-470E-96D5-B9CDB26D54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57897" y="5653003"/>
              <a:ext cx="1452674" cy="968450"/>
            </a:xfrm>
            <a:prstGeom prst="rect">
              <a:avLst/>
            </a:prstGeom>
          </p:spPr>
        </p:pic>
        <p:pic>
          <p:nvPicPr>
            <p:cNvPr id="38" name="図 37">
              <a:extLst>
                <a:ext uri="{FF2B5EF4-FFF2-40B4-BE49-F238E27FC236}">
                  <a16:creationId xmlns:a16="http://schemas.microsoft.com/office/drawing/2014/main" id="{FE848F16-966C-4002-820F-7B6E79FFE3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47702" y="5637253"/>
              <a:ext cx="1452676" cy="968450"/>
            </a:xfrm>
            <a:prstGeom prst="rect">
              <a:avLst/>
            </a:prstGeom>
          </p:spPr>
        </p:pic>
      </p:grpSp>
      <p:grpSp>
        <p:nvGrpSpPr>
          <p:cNvPr id="10" name="グループ化 9">
            <a:extLst>
              <a:ext uri="{FF2B5EF4-FFF2-40B4-BE49-F238E27FC236}">
                <a16:creationId xmlns:a16="http://schemas.microsoft.com/office/drawing/2014/main" id="{BA80CE9F-68FE-497A-AAEB-BB6A73DAAF1E}"/>
              </a:ext>
            </a:extLst>
          </p:cNvPr>
          <p:cNvGrpSpPr/>
          <p:nvPr/>
        </p:nvGrpSpPr>
        <p:grpSpPr>
          <a:xfrm>
            <a:off x="65256" y="1168399"/>
            <a:ext cx="4952999" cy="5578199"/>
            <a:chOff x="65256" y="1168399"/>
            <a:chExt cx="4952999" cy="5578199"/>
          </a:xfrm>
        </p:grpSpPr>
        <p:grpSp>
          <p:nvGrpSpPr>
            <p:cNvPr id="4" name="グループ化 3">
              <a:extLst>
                <a:ext uri="{FF2B5EF4-FFF2-40B4-BE49-F238E27FC236}">
                  <a16:creationId xmlns:a16="http://schemas.microsoft.com/office/drawing/2014/main" id="{49CA0F25-08F2-4643-9F27-B1F3D4AC3E9F}"/>
                </a:ext>
              </a:extLst>
            </p:cNvPr>
            <p:cNvGrpSpPr/>
            <p:nvPr/>
          </p:nvGrpSpPr>
          <p:grpSpPr>
            <a:xfrm>
              <a:off x="65256" y="1168399"/>
              <a:ext cx="4952999" cy="3738346"/>
              <a:chOff x="65256" y="1168399"/>
              <a:chExt cx="4952999" cy="3738346"/>
            </a:xfrm>
          </p:grpSpPr>
          <p:grpSp>
            <p:nvGrpSpPr>
              <p:cNvPr id="8" name="グループ化 7">
                <a:extLst>
                  <a:ext uri="{FF2B5EF4-FFF2-40B4-BE49-F238E27FC236}">
                    <a16:creationId xmlns:a16="http://schemas.microsoft.com/office/drawing/2014/main" id="{D25A4E53-6C11-6A90-95BB-52DBBBE10E3E}"/>
                  </a:ext>
                </a:extLst>
              </p:cNvPr>
              <p:cNvGrpSpPr/>
              <p:nvPr/>
            </p:nvGrpSpPr>
            <p:grpSpPr>
              <a:xfrm>
                <a:off x="65256" y="1168399"/>
                <a:ext cx="4952999" cy="3738346"/>
                <a:chOff x="65256" y="1168399"/>
                <a:chExt cx="4952999" cy="3738346"/>
              </a:xfrm>
            </p:grpSpPr>
            <p:sp>
              <p:nvSpPr>
                <p:cNvPr id="12" name="テキスト ボックス 11">
                  <a:extLst>
                    <a:ext uri="{FF2B5EF4-FFF2-40B4-BE49-F238E27FC236}">
                      <a16:creationId xmlns:a16="http://schemas.microsoft.com/office/drawing/2014/main" id="{FB9A0F3E-5ECC-E774-F20D-4F94E46753EE}"/>
                    </a:ext>
                  </a:extLst>
                </p:cNvPr>
                <p:cNvSpPr txBox="1"/>
                <p:nvPr/>
              </p:nvSpPr>
              <p:spPr>
                <a:xfrm>
                  <a:off x="65256" y="2352200"/>
                  <a:ext cx="4952999" cy="255454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子どもへの防災教育の推進</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・南海トラフ地震に備えるため、幼児、小学生を対象とした防災教育を実施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①ソフトバンクによる全国初、人型ロボット「</a:t>
                  </a:r>
                  <a:r>
                    <a:rPr kumimoji="1" lang="en-US" altLang="ja-JP" sz="1200" dirty="0">
                      <a:latin typeface="Meiryo UI" panose="020B0604030504040204" pitchFamily="50" charset="-128"/>
                      <a:ea typeface="Meiryo UI" panose="020B0604030504040204" pitchFamily="50" charset="-128"/>
                    </a:rPr>
                    <a:t>Pepper</a:t>
                  </a:r>
                  <a:r>
                    <a:rPr kumimoji="1" lang="ja-JP" altLang="en-US" sz="1200" dirty="0">
                      <a:latin typeface="Meiryo UI" panose="020B0604030504040204" pitchFamily="50" charset="-128"/>
                      <a:ea typeface="Meiryo UI" panose="020B0604030504040204" pitchFamily="50" charset="-128"/>
                    </a:rPr>
                    <a:t>」による幼児向け</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防災教育コンテンツを作成</a:t>
                  </a:r>
                  <a:endParaRPr kumimoji="1" lang="en-US" altLang="ja-JP" sz="4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Pepper</a:t>
                  </a:r>
                  <a:r>
                    <a:rPr kumimoji="1" lang="ja-JP" altLang="en-US" sz="1200" dirty="0">
                      <a:latin typeface="Meiryo UI" panose="020B0604030504040204" pitchFamily="50" charset="-128"/>
                      <a:ea typeface="Meiryo UI" panose="020B0604030504040204" pitchFamily="50" charset="-128"/>
                    </a:rPr>
                    <a:t>」が進行役を務めることで楽しい雰囲気で学ぶことが可能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②関西ぱどによる小学生向け「じぶん防災ハンドブック」の作成、配布</a:t>
                  </a:r>
                  <a:endParaRPr kumimoji="1" lang="en-US" altLang="ja-JP" sz="4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①出前授業実施回数：１回　参加者：約</a:t>
                  </a:r>
                  <a:r>
                    <a:rPr kumimoji="1" lang="en-US" altLang="ja-JP" sz="1200" dirty="0">
                      <a:latin typeface="Meiryo UI" panose="020B0604030504040204" pitchFamily="50" charset="-128"/>
                      <a:ea typeface="Meiryo UI" panose="020B0604030504040204" pitchFamily="50" charset="-128"/>
                    </a:rPr>
                    <a:t>50</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②配布数：７万部（府内小学４年生）</a:t>
                  </a:r>
                  <a:endParaRPr kumimoji="1" lang="en-US" altLang="ja-JP" sz="1200"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2665D338-CDB7-4052-5D2F-8142C9D24BDD}"/>
                    </a:ext>
                  </a:extLst>
                </p:cNvPr>
                <p:cNvSpPr/>
                <p:nvPr/>
              </p:nvSpPr>
              <p:spPr>
                <a:xfrm>
                  <a:off x="333270" y="1168399"/>
                  <a:ext cx="4443263" cy="547489"/>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関西ぱど、ソフトバンクと連携した</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子ども向け防災教育コンテンツの作成</a:t>
                  </a:r>
                </a:p>
              </p:txBody>
            </p:sp>
          </p:grpSp>
          <p:pic>
            <p:nvPicPr>
              <p:cNvPr id="11" name="図 10">
                <a:extLst>
                  <a:ext uri="{FF2B5EF4-FFF2-40B4-BE49-F238E27FC236}">
                    <a16:creationId xmlns:a16="http://schemas.microsoft.com/office/drawing/2014/main" id="{CA5F1FE3-D6FD-4169-95ED-8037C751A41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358673" y="1910405"/>
                <a:ext cx="1436433" cy="266031"/>
              </a:xfrm>
              <a:prstGeom prst="rect">
                <a:avLst/>
              </a:prstGeom>
            </p:spPr>
          </p:pic>
          <p:pic>
            <p:nvPicPr>
              <p:cNvPr id="29" name="図 28">
                <a:extLst>
                  <a:ext uri="{FF2B5EF4-FFF2-40B4-BE49-F238E27FC236}">
                    <a16:creationId xmlns:a16="http://schemas.microsoft.com/office/drawing/2014/main" id="{7AC6CFC3-D199-45B7-B414-7E9F21E2790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954068" y="1822176"/>
                <a:ext cx="1404605" cy="408536"/>
              </a:xfrm>
              <a:prstGeom prst="rect">
                <a:avLst/>
              </a:prstGeom>
            </p:spPr>
          </p:pic>
        </p:grpSp>
        <p:pic>
          <p:nvPicPr>
            <p:cNvPr id="36" name="図 35">
              <a:extLst>
                <a:ext uri="{FF2B5EF4-FFF2-40B4-BE49-F238E27FC236}">
                  <a16:creationId xmlns:a16="http://schemas.microsoft.com/office/drawing/2014/main" id="{0C79E460-1548-44F7-9159-0F805CC5CFC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1107" t="10551" r="-1609"/>
            <a:stretch/>
          </p:blipFill>
          <p:spPr>
            <a:xfrm>
              <a:off x="2790219" y="5527858"/>
              <a:ext cx="2045684" cy="1218740"/>
            </a:xfrm>
            <a:prstGeom prst="rect">
              <a:avLst/>
            </a:prstGeom>
          </p:spPr>
        </p:pic>
        <p:pic>
          <p:nvPicPr>
            <p:cNvPr id="7" name="図 6">
              <a:extLst>
                <a:ext uri="{FF2B5EF4-FFF2-40B4-BE49-F238E27FC236}">
                  <a16:creationId xmlns:a16="http://schemas.microsoft.com/office/drawing/2014/main" id="{AB702446-6335-4509-A716-0F91F8C2870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rot="16200000">
              <a:off x="594436" y="4700355"/>
              <a:ext cx="1676652" cy="2401227"/>
            </a:xfrm>
            <a:prstGeom prst="rect">
              <a:avLst/>
            </a:prstGeom>
          </p:spPr>
        </p:pic>
      </p:grpSp>
      <p:cxnSp>
        <p:nvCxnSpPr>
          <p:cNvPr id="48" name="直線コネクタ 47">
            <a:extLst>
              <a:ext uri="{FF2B5EF4-FFF2-40B4-BE49-F238E27FC236}">
                <a16:creationId xmlns:a16="http://schemas.microsoft.com/office/drawing/2014/main" id="{97D1CE56-D2BB-4D51-9D38-FDEFF93CF524}"/>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4" name="グループ化 63">
            <a:extLst>
              <a:ext uri="{FF2B5EF4-FFF2-40B4-BE49-F238E27FC236}">
                <a16:creationId xmlns:a16="http://schemas.microsoft.com/office/drawing/2014/main" id="{3C8676AD-5B58-4117-8DD9-11E940562033}"/>
              </a:ext>
            </a:extLst>
          </p:cNvPr>
          <p:cNvGrpSpPr/>
          <p:nvPr/>
        </p:nvGrpSpPr>
        <p:grpSpPr>
          <a:xfrm>
            <a:off x="187630" y="1139445"/>
            <a:ext cx="612000" cy="595761"/>
            <a:chOff x="-1472255" y="1547756"/>
            <a:chExt cx="612000" cy="595761"/>
          </a:xfrm>
        </p:grpSpPr>
        <p:sp>
          <p:nvSpPr>
            <p:cNvPr id="65" name="星: 12 pt 64">
              <a:extLst>
                <a:ext uri="{FF2B5EF4-FFF2-40B4-BE49-F238E27FC236}">
                  <a16:creationId xmlns:a16="http://schemas.microsoft.com/office/drawing/2014/main" id="{0350925D-2F47-4BAD-A39E-4B1D60038B65}"/>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66" name="テキスト ボックス 65">
              <a:extLst>
                <a:ext uri="{FF2B5EF4-FFF2-40B4-BE49-F238E27FC236}">
                  <a16:creationId xmlns:a16="http://schemas.microsoft.com/office/drawing/2014/main" id="{EF803CF7-C607-4A72-A37F-53E304573726}"/>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
        <p:nvSpPr>
          <p:cNvPr id="67" name="星: 12 pt 66">
            <a:extLst>
              <a:ext uri="{FF2B5EF4-FFF2-40B4-BE49-F238E27FC236}">
                <a16:creationId xmlns:a16="http://schemas.microsoft.com/office/drawing/2014/main" id="{36F0621B-1EAE-47D9-AD50-E6D23E80E28E}"/>
              </a:ext>
            </a:extLst>
          </p:cNvPr>
          <p:cNvSpPr/>
          <p:nvPr/>
        </p:nvSpPr>
        <p:spPr>
          <a:xfrm>
            <a:off x="5006128" y="1139445"/>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68" name="テキスト ボックス 67">
            <a:extLst>
              <a:ext uri="{FF2B5EF4-FFF2-40B4-BE49-F238E27FC236}">
                <a16:creationId xmlns:a16="http://schemas.microsoft.com/office/drawing/2014/main" id="{3A373BCB-B815-432A-8EB2-907CB43C4BBB}"/>
              </a:ext>
            </a:extLst>
          </p:cNvPr>
          <p:cNvSpPr txBox="1"/>
          <p:nvPr/>
        </p:nvSpPr>
        <p:spPr>
          <a:xfrm>
            <a:off x="4991545" y="1258744"/>
            <a:ext cx="598241" cy="338554"/>
          </a:xfrm>
          <a:prstGeom prst="rect">
            <a:avLst/>
          </a:prstGeom>
          <a:noFill/>
        </p:spPr>
        <p:txBody>
          <a:bodyPr wrap="none" rtlCol="0">
            <a:spAutoFit/>
          </a:bodyPr>
          <a:lstStyle/>
          <a:p>
            <a:r>
              <a:rPr kumimoji="1" lang="ja-JP" altLang="en-US" sz="1600" b="1" dirty="0">
                <a:solidFill>
                  <a:schemeClr val="bg1"/>
                </a:solidFill>
              </a:rPr>
              <a:t>新規</a:t>
            </a:r>
          </a:p>
        </p:txBody>
      </p:sp>
    </p:spTree>
    <p:extLst>
      <p:ext uri="{BB962C8B-B14F-4D97-AF65-F5344CB8AC3E}">
        <p14:creationId xmlns:p14="http://schemas.microsoft.com/office/powerpoint/2010/main" val="3530344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1600118"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安全・安心②</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25</a:t>
            </a:fld>
            <a:endParaRPr lang="ja-JP" altLang="en-US" dirty="0"/>
          </a:p>
        </p:txBody>
      </p:sp>
      <p:cxnSp>
        <p:nvCxnSpPr>
          <p:cNvPr id="54" name="直線コネクタ 53">
            <a:extLst>
              <a:ext uri="{FF2B5EF4-FFF2-40B4-BE49-F238E27FC236}">
                <a16:creationId xmlns:a16="http://schemas.microsoft.com/office/drawing/2014/main" id="{19A29A18-5964-443F-BA1A-3B5E66C311AE}"/>
              </a:ext>
            </a:extLst>
          </p:cNvPr>
          <p:cNvCxnSpPr>
            <a:cxnSpLocks/>
          </p:cNvCxnSpPr>
          <p:nvPr/>
        </p:nvCxnSpPr>
        <p:spPr>
          <a:xfrm flipV="1">
            <a:off x="4953000" y="1168400"/>
            <a:ext cx="0" cy="48514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6" name="グループ化 25">
            <a:extLst>
              <a:ext uri="{FF2B5EF4-FFF2-40B4-BE49-F238E27FC236}">
                <a16:creationId xmlns:a16="http://schemas.microsoft.com/office/drawing/2014/main" id="{41E75C34-6FC4-4D4A-943C-9B36819E9BD2}"/>
              </a:ext>
            </a:extLst>
          </p:cNvPr>
          <p:cNvGrpSpPr/>
          <p:nvPr/>
        </p:nvGrpSpPr>
        <p:grpSpPr>
          <a:xfrm>
            <a:off x="18862" y="1168400"/>
            <a:ext cx="4952999" cy="4914288"/>
            <a:chOff x="18862" y="1168400"/>
            <a:chExt cx="4952999" cy="4914288"/>
          </a:xfrm>
        </p:grpSpPr>
        <p:grpSp>
          <p:nvGrpSpPr>
            <p:cNvPr id="8" name="グループ化 7">
              <a:extLst>
                <a:ext uri="{FF2B5EF4-FFF2-40B4-BE49-F238E27FC236}">
                  <a16:creationId xmlns:a16="http://schemas.microsoft.com/office/drawing/2014/main" id="{D25A4E53-6C11-6A90-95BB-52DBBBE10E3E}"/>
                </a:ext>
              </a:extLst>
            </p:cNvPr>
            <p:cNvGrpSpPr/>
            <p:nvPr/>
          </p:nvGrpSpPr>
          <p:grpSpPr>
            <a:xfrm>
              <a:off x="18862" y="1168400"/>
              <a:ext cx="4952999" cy="2678162"/>
              <a:chOff x="18862" y="1168400"/>
              <a:chExt cx="4952999" cy="2678162"/>
            </a:xfrm>
          </p:grpSpPr>
          <p:sp>
            <p:nvSpPr>
              <p:cNvPr id="12" name="テキスト ボックス 11">
                <a:extLst>
                  <a:ext uri="{FF2B5EF4-FFF2-40B4-BE49-F238E27FC236}">
                    <a16:creationId xmlns:a16="http://schemas.microsoft.com/office/drawing/2014/main" id="{FB9A0F3E-5ECC-E774-F20D-4F94E46753EE}"/>
                  </a:ext>
                </a:extLst>
              </p:cNvPr>
              <p:cNvSpPr txBox="1"/>
              <p:nvPr/>
            </p:nvSpPr>
            <p:spPr>
              <a:xfrm>
                <a:off x="18862" y="2338457"/>
                <a:ext cx="4952999" cy="150810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交通事故のない社会の実現</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・交通安全思想の普及・浸透を図るため、</a:t>
                </a:r>
                <a:r>
                  <a:rPr kumimoji="1" lang="ja-JP" altLang="en-US" sz="1200" dirty="0">
                    <a:solidFill>
                      <a:srgbClr val="FF0000"/>
                    </a:solidFill>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2023</a:t>
                </a:r>
                <a:r>
                  <a:rPr kumimoji="1" lang="ja-JP" altLang="en-US" sz="1200" dirty="0">
                    <a:latin typeface="Meiryo UI" panose="020B0604030504040204" pitchFamily="50" charset="-128"/>
                    <a:ea typeface="Meiryo UI" panose="020B0604030504040204" pitchFamily="50" charset="-128"/>
                  </a:rPr>
                  <a:t>おおさか交通安全ファミリー</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フェスティバル」において、大阪地区トヨタ各社によるモビリティ（</a:t>
                </a:r>
                <a:r>
                  <a:rPr kumimoji="1" lang="en-US" altLang="ja-JP" sz="1200" dirty="0" err="1">
                    <a:latin typeface="Meiryo UI" panose="020B0604030504040204" pitchFamily="50" charset="-128"/>
                    <a:ea typeface="Meiryo UI" panose="020B0604030504040204" pitchFamily="50" charset="-128"/>
                  </a:rPr>
                  <a:t>C+walk</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体験や啓発冊子作成・配布、ダイドードリンコによる飲料水の提供を実施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イベント参加者数：約２万名</a:t>
                </a:r>
                <a:endParaRPr kumimoji="1" lang="en-US" altLang="ja-JP" sz="1200"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2665D338-CDB7-4052-5D2F-8142C9D24BDD}"/>
                  </a:ext>
                </a:extLst>
              </p:cNvPr>
              <p:cNvSpPr/>
              <p:nvPr/>
            </p:nvSpPr>
            <p:spPr>
              <a:xfrm>
                <a:off x="333270" y="1168400"/>
                <a:ext cx="4477055" cy="54814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panose="020B0604030504040204" pitchFamily="50" charset="-128"/>
                    <a:ea typeface="Meiryo" panose="020B0604030504040204" pitchFamily="50" charset="-128"/>
                  </a:rPr>
                  <a:t>大阪</a:t>
                </a:r>
                <a:r>
                  <a:rPr kumimoji="1" lang="ja-JP" altLang="en-US" sz="1600" b="1" dirty="0">
                    <a:solidFill>
                      <a:schemeClr val="tx1"/>
                    </a:solidFill>
                    <a:latin typeface="Meiryo UI" panose="020B0604030504040204" pitchFamily="50" charset="-128"/>
                    <a:ea typeface="Meiryo UI" panose="020B0604030504040204" pitchFamily="50" charset="-128"/>
                  </a:rPr>
                  <a:t>地区トヨタ各社、ダイドードリンコによる</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rgbClr val="000000"/>
                    </a:solidFill>
                    <a:latin typeface="Meiryo" panose="020B0604030504040204" pitchFamily="50" charset="-128"/>
                    <a:ea typeface="Meiryo" panose="020B0604030504040204" pitchFamily="50" charset="-128"/>
                  </a:rPr>
                  <a:t>「秋の全国交通安全運動」への協力</a:t>
                </a:r>
              </a:p>
            </p:txBody>
          </p:sp>
        </p:grpSp>
        <p:pic>
          <p:nvPicPr>
            <p:cNvPr id="11" name="図 10">
              <a:extLst>
                <a:ext uri="{FF2B5EF4-FFF2-40B4-BE49-F238E27FC236}">
                  <a16:creationId xmlns:a16="http://schemas.microsoft.com/office/drawing/2014/main" id="{1D54FCC4-B55D-479B-9468-5ACB34881B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82723" y="3640121"/>
              <a:ext cx="1108035" cy="1077168"/>
            </a:xfrm>
            <a:prstGeom prst="rect">
              <a:avLst/>
            </a:prstGeom>
          </p:spPr>
        </p:pic>
        <p:pic>
          <p:nvPicPr>
            <p:cNvPr id="15" name="図 14">
              <a:extLst>
                <a:ext uri="{FF2B5EF4-FFF2-40B4-BE49-F238E27FC236}">
                  <a16:creationId xmlns:a16="http://schemas.microsoft.com/office/drawing/2014/main" id="{E99AC2C5-7947-4D4D-BF19-E21F9B4B10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125" y="4363750"/>
              <a:ext cx="2291917" cy="1718938"/>
            </a:xfrm>
            <a:prstGeom prst="rect">
              <a:avLst/>
            </a:prstGeom>
          </p:spPr>
        </p:pic>
        <p:pic>
          <p:nvPicPr>
            <p:cNvPr id="23" name="図 22">
              <a:extLst>
                <a:ext uri="{FF2B5EF4-FFF2-40B4-BE49-F238E27FC236}">
                  <a16:creationId xmlns:a16="http://schemas.microsoft.com/office/drawing/2014/main" id="{983B62D5-19C6-42A4-AA2C-40D7163820C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60495" y="4763204"/>
              <a:ext cx="2345748" cy="1319484"/>
            </a:xfrm>
            <a:prstGeom prst="rect">
              <a:avLst/>
            </a:prstGeom>
          </p:spPr>
        </p:pic>
        <p:pic>
          <p:nvPicPr>
            <p:cNvPr id="35" name="図 34">
              <a:extLst>
                <a:ext uri="{FF2B5EF4-FFF2-40B4-BE49-F238E27FC236}">
                  <a16:creationId xmlns:a16="http://schemas.microsoft.com/office/drawing/2014/main" id="{B56EC165-5546-4AFD-9360-FD0FFE9AD63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3274" y="1745499"/>
              <a:ext cx="877051" cy="592725"/>
            </a:xfrm>
            <a:prstGeom prst="rect">
              <a:avLst/>
            </a:prstGeom>
          </p:spPr>
        </p:pic>
        <p:pic>
          <p:nvPicPr>
            <p:cNvPr id="36" name="図 35">
              <a:extLst>
                <a:ext uri="{FF2B5EF4-FFF2-40B4-BE49-F238E27FC236}">
                  <a16:creationId xmlns:a16="http://schemas.microsoft.com/office/drawing/2014/main" id="{3B1CE173-E424-4379-9DFF-365E446EB9D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69932" y="1694436"/>
              <a:ext cx="750461" cy="684791"/>
            </a:xfrm>
            <a:prstGeom prst="rect">
              <a:avLst/>
            </a:prstGeom>
          </p:spPr>
        </p:pic>
      </p:grpSp>
      <p:pic>
        <p:nvPicPr>
          <p:cNvPr id="31" name="図 30">
            <a:extLst>
              <a:ext uri="{FF2B5EF4-FFF2-40B4-BE49-F238E27FC236}">
                <a16:creationId xmlns:a16="http://schemas.microsoft.com/office/drawing/2014/main" id="{09887C1F-FAE6-4389-91A8-7BFF51D3AE8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55217" y="259107"/>
            <a:ext cx="612000" cy="612000"/>
          </a:xfrm>
          <a:prstGeom prst="rect">
            <a:avLst/>
          </a:prstGeom>
        </p:spPr>
      </p:pic>
      <p:grpSp>
        <p:nvGrpSpPr>
          <p:cNvPr id="4" name="グループ化 3">
            <a:extLst>
              <a:ext uri="{FF2B5EF4-FFF2-40B4-BE49-F238E27FC236}">
                <a16:creationId xmlns:a16="http://schemas.microsoft.com/office/drawing/2014/main" id="{0843AC69-A196-4CEC-BEAF-CB563D3C190E}"/>
              </a:ext>
            </a:extLst>
          </p:cNvPr>
          <p:cNvGrpSpPr/>
          <p:nvPr/>
        </p:nvGrpSpPr>
        <p:grpSpPr>
          <a:xfrm>
            <a:off x="5070169" y="1167224"/>
            <a:ext cx="4596937" cy="4945537"/>
            <a:chOff x="5070169" y="1167224"/>
            <a:chExt cx="4596937" cy="4945537"/>
          </a:xfrm>
        </p:grpSpPr>
        <p:grpSp>
          <p:nvGrpSpPr>
            <p:cNvPr id="3" name="グループ化 2">
              <a:extLst>
                <a:ext uri="{FF2B5EF4-FFF2-40B4-BE49-F238E27FC236}">
                  <a16:creationId xmlns:a16="http://schemas.microsoft.com/office/drawing/2014/main" id="{9BF2AA0C-9ADE-43EF-A4D6-3C39D64427A0}"/>
                </a:ext>
              </a:extLst>
            </p:cNvPr>
            <p:cNvGrpSpPr/>
            <p:nvPr/>
          </p:nvGrpSpPr>
          <p:grpSpPr>
            <a:xfrm>
              <a:off x="5070169" y="1167224"/>
              <a:ext cx="4596937" cy="3773464"/>
              <a:chOff x="5070169" y="1167224"/>
              <a:chExt cx="4596937" cy="3773464"/>
            </a:xfrm>
          </p:grpSpPr>
          <p:grpSp>
            <p:nvGrpSpPr>
              <p:cNvPr id="24" name="グループ化 23">
                <a:extLst>
                  <a:ext uri="{FF2B5EF4-FFF2-40B4-BE49-F238E27FC236}">
                    <a16:creationId xmlns:a16="http://schemas.microsoft.com/office/drawing/2014/main" id="{E86FE110-4B61-4B8D-BF65-C9F86B3819E3}"/>
                  </a:ext>
                </a:extLst>
              </p:cNvPr>
              <p:cNvGrpSpPr/>
              <p:nvPr/>
            </p:nvGrpSpPr>
            <p:grpSpPr>
              <a:xfrm>
                <a:off x="5070169" y="1167224"/>
                <a:ext cx="4596937" cy="2928046"/>
                <a:chOff x="5070169" y="1167224"/>
                <a:chExt cx="4596937" cy="2928046"/>
              </a:xfrm>
            </p:grpSpPr>
            <p:sp>
              <p:nvSpPr>
                <p:cNvPr id="27" name="正方形/長方形 26">
                  <a:extLst>
                    <a:ext uri="{FF2B5EF4-FFF2-40B4-BE49-F238E27FC236}">
                      <a16:creationId xmlns:a16="http://schemas.microsoft.com/office/drawing/2014/main" id="{DB5525D5-B4A6-4EAF-BC74-2CB042F23B60}"/>
                    </a:ext>
                  </a:extLst>
                </p:cNvPr>
                <p:cNvSpPr/>
                <p:nvPr/>
              </p:nvSpPr>
              <p:spPr>
                <a:xfrm>
                  <a:off x="5151221" y="1167224"/>
                  <a:ext cx="4437223" cy="54814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りそな銀行と連携した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「特殊詐欺被害防止防犯教室」の開催</a:t>
                  </a:r>
                </a:p>
              </p:txBody>
            </p:sp>
            <p:sp>
              <p:nvSpPr>
                <p:cNvPr id="28" name="テキスト ボックス 27">
                  <a:extLst>
                    <a:ext uri="{FF2B5EF4-FFF2-40B4-BE49-F238E27FC236}">
                      <a16:creationId xmlns:a16="http://schemas.microsoft.com/office/drawing/2014/main" id="{ACE34AE6-0FCF-4E66-9AFF-0E83C75D24EB}"/>
                    </a:ext>
                  </a:extLst>
                </p:cNvPr>
                <p:cNvSpPr txBox="1"/>
                <p:nvPr/>
              </p:nvSpPr>
              <p:spPr>
                <a:xfrm>
                  <a:off x="5070169" y="2325555"/>
                  <a:ext cx="4596937" cy="176971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安全なまちづくりの推進</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・増加している特殊詐欺の被害を防止し、高齢者の防犯力向上を図る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ため、りそな銀行と合同で詐欺の手口や犯人から実際にかかってきた</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電話音声を聞く等の、</a:t>
                  </a:r>
                  <a:r>
                    <a:rPr kumimoji="1" lang="zh-TW" altLang="en-US" sz="1200" dirty="0">
                      <a:latin typeface="Meiryo UI" panose="020B0604030504040204" pitchFamily="50" charset="-128"/>
                      <a:ea typeface="Meiryo UI" panose="020B0604030504040204" pitchFamily="50" charset="-128"/>
                    </a:rPr>
                    <a:t>防犯教室</a:t>
                  </a:r>
                  <a:r>
                    <a:rPr kumimoji="1" lang="ja-JP" altLang="en-US" sz="1200" dirty="0">
                      <a:latin typeface="Meiryo UI" panose="020B0604030504040204" pitchFamily="50" charset="-128"/>
                      <a:ea typeface="Meiryo UI" panose="020B0604030504040204" pitchFamily="50" charset="-128"/>
                    </a:rPr>
                    <a:t>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・実施回数：４回　・参加者数：</a:t>
                  </a:r>
                  <a:r>
                    <a:rPr kumimoji="1" lang="en-US" altLang="ja-JP" sz="1200" dirty="0">
                      <a:latin typeface="Meiryo UI" panose="020B0604030504040204" pitchFamily="50" charset="-128"/>
                      <a:ea typeface="Meiryo UI" panose="020B0604030504040204" pitchFamily="50" charset="-128"/>
                    </a:rPr>
                    <a:t>100</a:t>
                  </a:r>
                  <a:r>
                    <a:rPr kumimoji="1" lang="ja-JP" altLang="en-US" sz="1200" dirty="0">
                      <a:latin typeface="Meiryo UI" panose="020B0604030504040204" pitchFamily="50" charset="-128"/>
                      <a:ea typeface="Meiryo UI" panose="020B0604030504040204" pitchFamily="50" charset="-128"/>
                    </a:rPr>
                    <a:t>名以上</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p>
              </p:txBody>
            </p:sp>
          </p:grpSp>
          <p:pic>
            <p:nvPicPr>
              <p:cNvPr id="29" name="グラフィックス 28" descr="ユーザー 単色塗りつぶし">
                <a:extLst>
                  <a:ext uri="{FF2B5EF4-FFF2-40B4-BE49-F238E27FC236}">
                    <a16:creationId xmlns:a16="http://schemas.microsoft.com/office/drawing/2014/main" id="{9135F34A-0632-46EF-B551-39805BE197B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082710" y="4026288"/>
                <a:ext cx="914400" cy="914400"/>
              </a:xfrm>
              <a:prstGeom prst="rect">
                <a:avLst/>
              </a:prstGeom>
            </p:spPr>
          </p:pic>
          <p:sp>
            <p:nvSpPr>
              <p:cNvPr id="30" name="吹き出し: 角を丸めた四角形 29">
                <a:extLst>
                  <a:ext uri="{FF2B5EF4-FFF2-40B4-BE49-F238E27FC236}">
                    <a16:creationId xmlns:a16="http://schemas.microsoft.com/office/drawing/2014/main" id="{F582EAF1-1873-43C4-A694-9FD6397FD15F}"/>
                  </a:ext>
                </a:extLst>
              </p:cNvPr>
              <p:cNvSpPr/>
              <p:nvPr/>
            </p:nvSpPr>
            <p:spPr>
              <a:xfrm>
                <a:off x="6041465" y="4193241"/>
                <a:ext cx="3546979"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・不審な電話があれば、まず確認と相談をしたいと思った</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・特殊詐欺の手口や対策を知る良い機会となった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226202F8-B409-4C4B-BB4D-87CA9E4FE90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814954" y="1817098"/>
                <a:ext cx="1687951" cy="490947"/>
              </a:xfrm>
              <a:prstGeom prst="rect">
                <a:avLst/>
              </a:prstGeom>
            </p:spPr>
          </p:pic>
        </p:grpSp>
        <p:pic>
          <p:nvPicPr>
            <p:cNvPr id="33" name="図 32">
              <a:extLst>
                <a:ext uri="{FF2B5EF4-FFF2-40B4-BE49-F238E27FC236}">
                  <a16:creationId xmlns:a16="http://schemas.microsoft.com/office/drawing/2014/main" id="{1E9B45E3-79F5-4FD3-B8C6-65A53D6867E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15378"/>
            <a:stretch/>
          </p:blipFill>
          <p:spPr>
            <a:xfrm>
              <a:off x="5187977" y="4858924"/>
              <a:ext cx="1962122" cy="1245289"/>
            </a:xfrm>
            <a:prstGeom prst="rect">
              <a:avLst/>
            </a:prstGeom>
          </p:spPr>
        </p:pic>
        <p:pic>
          <p:nvPicPr>
            <p:cNvPr id="38" name="図 37">
              <a:extLst>
                <a:ext uri="{FF2B5EF4-FFF2-40B4-BE49-F238E27FC236}">
                  <a16:creationId xmlns:a16="http://schemas.microsoft.com/office/drawing/2014/main" id="{321F5C43-D71E-4D94-898A-9B26584487F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18405" b="6283"/>
            <a:stretch/>
          </p:blipFill>
          <p:spPr>
            <a:xfrm>
              <a:off x="7311774" y="4826806"/>
              <a:ext cx="2276670" cy="1285955"/>
            </a:xfrm>
            <a:prstGeom prst="rect">
              <a:avLst/>
            </a:prstGeom>
          </p:spPr>
        </p:pic>
      </p:grpSp>
      <p:sp>
        <p:nvSpPr>
          <p:cNvPr id="41" name="正方形/長方形 40">
            <a:extLst>
              <a:ext uri="{FF2B5EF4-FFF2-40B4-BE49-F238E27FC236}">
                <a16:creationId xmlns:a16="http://schemas.microsoft.com/office/drawing/2014/main" id="{4F55A834-4CC5-4C93-8B30-26743D634BF4}"/>
              </a:ext>
            </a:extLst>
          </p:cNvPr>
          <p:cNvSpPr/>
          <p:nvPr/>
        </p:nvSpPr>
        <p:spPr>
          <a:xfrm>
            <a:off x="394181" y="6170871"/>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＜安全・安心の分野で連携した企業等一覧（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大阪地区トヨタ各社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キリン堂</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東京海上日動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南海電気鉄道</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/NEXCO</a:t>
            </a:r>
            <a:r>
              <a:rPr kumimoji="1" lang="ja-JP" altLang="en-US" sz="800" dirty="0">
                <a:solidFill>
                  <a:schemeClr val="tx1"/>
                </a:solidFill>
                <a:latin typeface="Meiryo UI" panose="020B0604030504040204" pitchFamily="50" charset="-128"/>
                <a:ea typeface="Meiryo UI" panose="020B0604030504040204" pitchFamily="50" charset="-128"/>
              </a:rPr>
              <a:t>西日本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三井住友海上</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ユー・エス・ジェイ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grpSp>
        <p:nvGrpSpPr>
          <p:cNvPr id="65" name="グループ化 64">
            <a:extLst>
              <a:ext uri="{FF2B5EF4-FFF2-40B4-BE49-F238E27FC236}">
                <a16:creationId xmlns:a16="http://schemas.microsoft.com/office/drawing/2014/main" id="{2269030F-A205-4314-BB4C-E4E079ABD4A5}"/>
              </a:ext>
            </a:extLst>
          </p:cNvPr>
          <p:cNvGrpSpPr/>
          <p:nvPr/>
        </p:nvGrpSpPr>
        <p:grpSpPr>
          <a:xfrm>
            <a:off x="135050" y="1123934"/>
            <a:ext cx="612000" cy="595761"/>
            <a:chOff x="-1472255" y="1547756"/>
            <a:chExt cx="612000" cy="595761"/>
          </a:xfrm>
        </p:grpSpPr>
        <p:sp>
          <p:nvSpPr>
            <p:cNvPr id="66" name="星: 12 pt 65">
              <a:extLst>
                <a:ext uri="{FF2B5EF4-FFF2-40B4-BE49-F238E27FC236}">
                  <a16:creationId xmlns:a16="http://schemas.microsoft.com/office/drawing/2014/main" id="{02A658B9-77D0-4768-921B-066F37262D17}"/>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67" name="テキスト ボックス 66">
              <a:extLst>
                <a:ext uri="{FF2B5EF4-FFF2-40B4-BE49-F238E27FC236}">
                  <a16:creationId xmlns:a16="http://schemas.microsoft.com/office/drawing/2014/main" id="{109DFEAB-A3CE-4387-9E2B-0ABC193E761F}"/>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Tree>
    <p:extLst>
      <p:ext uri="{BB962C8B-B14F-4D97-AF65-F5344CB8AC3E}">
        <p14:creationId xmlns:p14="http://schemas.microsoft.com/office/powerpoint/2010/main" val="2062980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2555508"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地域活性化・まちづくり</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26</a:t>
            </a:fld>
            <a:endParaRPr lang="ja-JP" altLang="en-US" dirty="0"/>
          </a:p>
        </p:txBody>
      </p:sp>
      <p:cxnSp>
        <p:nvCxnSpPr>
          <p:cNvPr id="54" name="直線コネクタ 53">
            <a:extLst>
              <a:ext uri="{FF2B5EF4-FFF2-40B4-BE49-F238E27FC236}">
                <a16:creationId xmlns:a16="http://schemas.microsoft.com/office/drawing/2014/main" id="{19A29A18-5964-443F-BA1A-3B5E66C311AE}"/>
              </a:ext>
            </a:extLst>
          </p:cNvPr>
          <p:cNvCxnSpPr>
            <a:cxnSpLocks/>
          </p:cNvCxnSpPr>
          <p:nvPr/>
        </p:nvCxnSpPr>
        <p:spPr>
          <a:xfrm flipV="1">
            <a:off x="4953000" y="1168400"/>
            <a:ext cx="0" cy="48514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F78D0770-AD60-44CF-8012-0625A734CB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60569" y="256521"/>
            <a:ext cx="612000" cy="612000"/>
          </a:xfrm>
          <a:prstGeom prst="rect">
            <a:avLst/>
          </a:prstGeom>
        </p:spPr>
      </p:pic>
      <p:sp>
        <p:nvSpPr>
          <p:cNvPr id="48" name="正方形/長方形 47">
            <a:extLst>
              <a:ext uri="{FF2B5EF4-FFF2-40B4-BE49-F238E27FC236}">
                <a16:creationId xmlns:a16="http://schemas.microsoft.com/office/drawing/2014/main" id="{023AB42D-93DC-48D0-B0E4-CCDDE574EF02}"/>
              </a:ext>
            </a:extLst>
          </p:cNvPr>
          <p:cNvSpPr/>
          <p:nvPr/>
        </p:nvSpPr>
        <p:spPr>
          <a:xfrm>
            <a:off x="394181" y="6146807"/>
            <a:ext cx="9173036" cy="6871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＜地域活性化・まちづくりの分野で連携した企業等一覧（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あいおいニッセイ同和損害保険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エイチ・ツー・オー リテイリング</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キリンビバレッジ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小林製薬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損保ジャパン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東京海上日動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南海電気鉄道</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/NEXCO</a:t>
            </a:r>
            <a:r>
              <a:rPr kumimoji="1" lang="ja-JP" altLang="en-US" sz="800" dirty="0">
                <a:solidFill>
                  <a:schemeClr val="tx1"/>
                </a:solidFill>
                <a:latin typeface="Meiryo UI" panose="020B0604030504040204" pitchFamily="50" charset="-128"/>
                <a:ea typeface="Meiryo UI" panose="020B0604030504040204" pitchFamily="50" charset="-128"/>
              </a:rPr>
              <a:t>西日本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不二製油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フェイスブックジャパン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三井住友海上</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ヤマト運輸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ユー・エス・ジェイ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ローソン</a:t>
            </a:r>
          </a:p>
        </p:txBody>
      </p:sp>
      <p:grpSp>
        <p:nvGrpSpPr>
          <p:cNvPr id="8" name="グループ化 7">
            <a:extLst>
              <a:ext uri="{FF2B5EF4-FFF2-40B4-BE49-F238E27FC236}">
                <a16:creationId xmlns:a16="http://schemas.microsoft.com/office/drawing/2014/main" id="{711D33E3-59B1-4C09-9F0D-BD8C4084E3B6}"/>
              </a:ext>
            </a:extLst>
          </p:cNvPr>
          <p:cNvGrpSpPr/>
          <p:nvPr/>
        </p:nvGrpSpPr>
        <p:grpSpPr>
          <a:xfrm>
            <a:off x="84724" y="1168400"/>
            <a:ext cx="4784241" cy="4822133"/>
            <a:chOff x="84724" y="1168400"/>
            <a:chExt cx="4784241" cy="4822133"/>
          </a:xfrm>
        </p:grpSpPr>
        <p:grpSp>
          <p:nvGrpSpPr>
            <p:cNvPr id="13" name="グループ化 12">
              <a:extLst>
                <a:ext uri="{FF2B5EF4-FFF2-40B4-BE49-F238E27FC236}">
                  <a16:creationId xmlns:a16="http://schemas.microsoft.com/office/drawing/2014/main" id="{B3D96413-607A-4AA4-A822-6AE7044FA0C4}"/>
                </a:ext>
              </a:extLst>
            </p:cNvPr>
            <p:cNvGrpSpPr/>
            <p:nvPr/>
          </p:nvGrpSpPr>
          <p:grpSpPr>
            <a:xfrm>
              <a:off x="187634" y="1168400"/>
              <a:ext cx="4676554" cy="2869088"/>
              <a:chOff x="187634" y="1168400"/>
              <a:chExt cx="4676554" cy="2869088"/>
            </a:xfrm>
          </p:grpSpPr>
          <p:grpSp>
            <p:nvGrpSpPr>
              <p:cNvPr id="30" name="グループ化 29">
                <a:extLst>
                  <a:ext uri="{FF2B5EF4-FFF2-40B4-BE49-F238E27FC236}">
                    <a16:creationId xmlns:a16="http://schemas.microsoft.com/office/drawing/2014/main" id="{DD2515EA-D7D9-414F-80F5-0981A2161456}"/>
                  </a:ext>
                </a:extLst>
              </p:cNvPr>
              <p:cNvGrpSpPr/>
              <p:nvPr/>
            </p:nvGrpSpPr>
            <p:grpSpPr>
              <a:xfrm>
                <a:off x="187634" y="1168400"/>
                <a:ext cx="4676554" cy="2869088"/>
                <a:chOff x="187634" y="1168400"/>
                <a:chExt cx="4676554" cy="2869088"/>
              </a:xfrm>
            </p:grpSpPr>
            <p:sp>
              <p:nvSpPr>
                <p:cNvPr id="32" name="テキスト ボックス 31">
                  <a:extLst>
                    <a:ext uri="{FF2B5EF4-FFF2-40B4-BE49-F238E27FC236}">
                      <a16:creationId xmlns:a16="http://schemas.microsoft.com/office/drawing/2014/main" id="{5F510918-BFE3-46F3-A5A5-B05A0F7CCCED}"/>
                    </a:ext>
                  </a:extLst>
                </p:cNvPr>
                <p:cNvSpPr txBox="1"/>
                <p:nvPr/>
              </p:nvSpPr>
              <p:spPr>
                <a:xfrm>
                  <a:off x="187634" y="2344717"/>
                  <a:ext cx="4676554" cy="1692771"/>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a:t>
                  </a:r>
                  <a:r>
                    <a:rPr kumimoji="1" lang="en-US" altLang="ja-JP" sz="1600" b="1" dirty="0">
                      <a:solidFill>
                        <a:srgbClr val="0D8295"/>
                      </a:solidFill>
                      <a:latin typeface="Meiryo UI" panose="020B0604030504040204" pitchFamily="50" charset="-128"/>
                      <a:ea typeface="Meiryo UI" panose="020B0604030504040204" pitchFamily="50" charset="-128"/>
                    </a:rPr>
                    <a:t>SDGs</a:t>
                  </a:r>
                  <a:r>
                    <a:rPr kumimoji="1" lang="ja-JP" altLang="en-US" sz="1600" b="1" dirty="0">
                      <a:solidFill>
                        <a:srgbClr val="0D8295"/>
                      </a:solidFill>
                      <a:latin typeface="Meiryo UI" panose="020B0604030504040204" pitchFamily="50" charset="-128"/>
                      <a:ea typeface="Meiryo UI" panose="020B0604030504040204" pitchFamily="50" charset="-128"/>
                    </a:rPr>
                    <a:t>先進都市」の実現</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・様々なステークホルダーの</a:t>
                  </a:r>
                  <a:r>
                    <a:rPr kumimoji="1" lang="en-US" altLang="ja-JP" sz="1200" dirty="0">
                      <a:latin typeface="Meiryo UI" panose="020B0604030504040204" pitchFamily="50" charset="-128"/>
                      <a:ea typeface="Meiryo UI" panose="020B0604030504040204" pitchFamily="50" charset="-128"/>
                    </a:rPr>
                    <a:t>SDGs</a:t>
                  </a:r>
                  <a:r>
                    <a:rPr kumimoji="1" lang="ja-JP" altLang="en-US" sz="1200" dirty="0">
                      <a:latin typeface="Meiryo UI" panose="020B0604030504040204" pitchFamily="50" charset="-128"/>
                      <a:ea typeface="Meiryo UI" panose="020B0604030504040204" pitchFamily="50" charset="-128"/>
                    </a:rPr>
                    <a:t>達成に向けた取組みを加速化させるため、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OSAKA SDGs Forum</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Road to EXPO 2025</a:t>
                  </a:r>
                  <a:r>
                    <a:rPr kumimoji="1" lang="ja-JP" altLang="en-US" sz="1200" dirty="0">
                      <a:latin typeface="Meiryo UI" panose="020B0604030504040204" pitchFamily="50" charset="-128"/>
                      <a:ea typeface="Meiryo UI" panose="020B0604030504040204" pitchFamily="50" charset="-128"/>
                    </a:rPr>
                    <a:t>」を開催</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・行政・企業・</a:t>
                  </a:r>
                  <a:r>
                    <a:rPr kumimoji="1" lang="en-US" altLang="ja-JP" sz="1200" dirty="0">
                      <a:latin typeface="Meiryo UI" panose="020B0604030504040204" pitchFamily="50" charset="-128"/>
                      <a:ea typeface="Meiryo UI" panose="020B0604030504040204" pitchFamily="50" charset="-128"/>
                    </a:rPr>
                    <a:t>NPO</a:t>
                  </a:r>
                  <a:r>
                    <a:rPr kumimoji="1" lang="ja-JP" altLang="en-US" sz="1200" dirty="0">
                      <a:latin typeface="Meiryo UI" panose="020B0604030504040204" pitchFamily="50" charset="-128"/>
                      <a:ea typeface="Meiryo UI" panose="020B0604030504040204" pitchFamily="50" charset="-128"/>
                    </a:rPr>
                    <a:t>等が登壇し、</a:t>
                  </a:r>
                  <a:r>
                    <a:rPr kumimoji="1" lang="en-US" altLang="ja-JP" sz="1200" dirty="0">
                      <a:latin typeface="Meiryo UI" panose="020B0604030504040204" pitchFamily="50" charset="-128"/>
                      <a:ea typeface="Meiryo UI" panose="020B0604030504040204" pitchFamily="50" charset="-128"/>
                    </a:rPr>
                    <a:t>SDGs</a:t>
                  </a:r>
                  <a:r>
                    <a:rPr kumimoji="1" lang="ja-JP" altLang="en-US" sz="1200" dirty="0">
                      <a:latin typeface="Meiryo UI" panose="020B0604030504040204" pitchFamily="50" charset="-128"/>
                      <a:ea typeface="Meiryo UI" panose="020B0604030504040204" pitchFamily="50" charset="-128"/>
                    </a:rPr>
                    <a:t>アクションやノウハウ・知見を共有し、</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学びあう機会を創出</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参加者数：</a:t>
                  </a:r>
                  <a:r>
                    <a:rPr kumimoji="1" lang="en-US" altLang="ja-JP" sz="1200" dirty="0">
                      <a:solidFill>
                        <a:srgbClr val="FF0000"/>
                      </a:solidFill>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177</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778E66F7-C070-4343-B0E9-A8CD6B675968}"/>
                    </a:ext>
                  </a:extLst>
                </p:cNvPr>
                <p:cNvSpPr/>
                <p:nvPr/>
              </p:nvSpPr>
              <p:spPr>
                <a:xfrm>
                  <a:off x="333270" y="1168400"/>
                  <a:ext cx="4443263" cy="54814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rPr>
                    <a:t>OSAKA SDGs Forum </a:t>
                  </a:r>
                </a:p>
                <a:p>
                  <a:pPr algn="ctr"/>
                  <a:r>
                    <a:rPr lang="en-US" altLang="ja-JP" sz="1600" b="1" dirty="0">
                      <a:solidFill>
                        <a:schemeClr val="tx1"/>
                      </a:solidFill>
                      <a:latin typeface="Meiryo UI" panose="020B0604030504040204" pitchFamily="50" charset="-128"/>
                      <a:ea typeface="Meiryo UI" panose="020B0604030504040204" pitchFamily="50" charset="-128"/>
                    </a:rPr>
                    <a:t>Road to EXPO 2025</a:t>
                  </a:r>
                  <a:r>
                    <a:rPr lang="ja-JP" altLang="en-US" sz="1600" b="1" dirty="0">
                      <a:solidFill>
                        <a:schemeClr val="tx1"/>
                      </a:solidFill>
                      <a:latin typeface="Meiryo UI" panose="020B0604030504040204" pitchFamily="50" charset="-128"/>
                      <a:ea typeface="Meiryo UI" panose="020B0604030504040204" pitchFamily="50" charset="-128"/>
                    </a:rPr>
                    <a:t>」の開催</a:t>
                  </a:r>
                </a:p>
              </p:txBody>
            </p:sp>
          </p:grpSp>
          <p:pic>
            <p:nvPicPr>
              <p:cNvPr id="7" name="図 6">
                <a:extLst>
                  <a:ext uri="{FF2B5EF4-FFF2-40B4-BE49-F238E27FC236}">
                    <a16:creationId xmlns:a16="http://schemas.microsoft.com/office/drawing/2014/main" id="{4979C88E-4896-4608-A6B4-A19EF6D84F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64482" y="1791479"/>
                <a:ext cx="1005074" cy="451191"/>
              </a:xfrm>
              <a:prstGeom prst="rect">
                <a:avLst/>
              </a:prstGeom>
            </p:spPr>
          </p:pic>
          <p:pic>
            <p:nvPicPr>
              <p:cNvPr id="66" name="図 65">
                <a:extLst>
                  <a:ext uri="{FF2B5EF4-FFF2-40B4-BE49-F238E27FC236}">
                    <a16:creationId xmlns:a16="http://schemas.microsoft.com/office/drawing/2014/main" id="{95CD7E72-3089-49FD-B819-5837A114F1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58493" y="1874088"/>
                <a:ext cx="1109281" cy="322639"/>
              </a:xfrm>
              <a:prstGeom prst="rect">
                <a:avLst/>
              </a:prstGeom>
            </p:spPr>
          </p:pic>
          <p:pic>
            <p:nvPicPr>
              <p:cNvPr id="67" name="図 66">
                <a:extLst>
                  <a:ext uri="{FF2B5EF4-FFF2-40B4-BE49-F238E27FC236}">
                    <a16:creationId xmlns:a16="http://schemas.microsoft.com/office/drawing/2014/main" id="{CB6A59AD-D51B-4378-ACBE-F5235C1A83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0188" y="1813722"/>
                <a:ext cx="1218883" cy="502523"/>
              </a:xfrm>
              <a:prstGeom prst="rect">
                <a:avLst/>
              </a:prstGeom>
            </p:spPr>
          </p:pic>
          <p:pic>
            <p:nvPicPr>
              <p:cNvPr id="68" name="図 67">
                <a:extLst>
                  <a:ext uri="{FF2B5EF4-FFF2-40B4-BE49-F238E27FC236}">
                    <a16:creationId xmlns:a16="http://schemas.microsoft.com/office/drawing/2014/main" id="{430E9863-D461-4B41-947C-87E7BA63906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398345" y="1855756"/>
                <a:ext cx="1215742" cy="322639"/>
              </a:xfrm>
              <a:prstGeom prst="rect">
                <a:avLst/>
              </a:prstGeom>
            </p:spPr>
          </p:pic>
        </p:grpSp>
        <p:pic>
          <p:nvPicPr>
            <p:cNvPr id="51" name="図 50">
              <a:extLst>
                <a:ext uri="{FF2B5EF4-FFF2-40B4-BE49-F238E27FC236}">
                  <a16:creationId xmlns:a16="http://schemas.microsoft.com/office/drawing/2014/main" id="{A71E729F-E91A-4193-812E-27E1994979A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5403" t="5373" b="12116"/>
            <a:stretch/>
          </p:blipFill>
          <p:spPr>
            <a:xfrm>
              <a:off x="1846460" y="4232976"/>
              <a:ext cx="3022505" cy="1757557"/>
            </a:xfrm>
            <a:prstGeom prst="rect">
              <a:avLst/>
            </a:prstGeom>
          </p:spPr>
        </p:pic>
        <p:pic>
          <p:nvPicPr>
            <p:cNvPr id="59" name="図 58">
              <a:extLst>
                <a:ext uri="{FF2B5EF4-FFF2-40B4-BE49-F238E27FC236}">
                  <a16:creationId xmlns:a16="http://schemas.microsoft.com/office/drawing/2014/main" id="{26058246-CAEE-4AD9-A53D-3C4A86AD32B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4247" t="943" r="1941" b="12410"/>
            <a:stretch/>
          </p:blipFill>
          <p:spPr>
            <a:xfrm>
              <a:off x="84724" y="4850988"/>
              <a:ext cx="1636248" cy="1127733"/>
            </a:xfrm>
            <a:prstGeom prst="rect">
              <a:avLst/>
            </a:prstGeom>
          </p:spPr>
        </p:pic>
      </p:grpSp>
      <p:grpSp>
        <p:nvGrpSpPr>
          <p:cNvPr id="3" name="グループ化 2">
            <a:extLst>
              <a:ext uri="{FF2B5EF4-FFF2-40B4-BE49-F238E27FC236}">
                <a16:creationId xmlns:a16="http://schemas.microsoft.com/office/drawing/2014/main" id="{87B2D03F-A1B4-45B7-BDAE-F44D0444F4FC}"/>
              </a:ext>
            </a:extLst>
          </p:cNvPr>
          <p:cNvGrpSpPr/>
          <p:nvPr/>
        </p:nvGrpSpPr>
        <p:grpSpPr>
          <a:xfrm>
            <a:off x="4993547" y="1176866"/>
            <a:ext cx="4804503" cy="4912471"/>
            <a:chOff x="4993547" y="1176866"/>
            <a:chExt cx="4804503" cy="4912471"/>
          </a:xfrm>
        </p:grpSpPr>
        <p:grpSp>
          <p:nvGrpSpPr>
            <p:cNvPr id="4" name="グループ化 3">
              <a:extLst>
                <a:ext uri="{FF2B5EF4-FFF2-40B4-BE49-F238E27FC236}">
                  <a16:creationId xmlns:a16="http://schemas.microsoft.com/office/drawing/2014/main" id="{C8C7696C-6DE7-4488-9151-1DA079231F51}"/>
                </a:ext>
              </a:extLst>
            </p:cNvPr>
            <p:cNvGrpSpPr/>
            <p:nvPr/>
          </p:nvGrpSpPr>
          <p:grpSpPr>
            <a:xfrm>
              <a:off x="4993547" y="1176866"/>
              <a:ext cx="4804503" cy="4912471"/>
              <a:chOff x="4955447" y="1176866"/>
              <a:chExt cx="4804503" cy="4912471"/>
            </a:xfrm>
          </p:grpSpPr>
          <p:grpSp>
            <p:nvGrpSpPr>
              <p:cNvPr id="39" name="グループ化 38">
                <a:extLst>
                  <a:ext uri="{FF2B5EF4-FFF2-40B4-BE49-F238E27FC236}">
                    <a16:creationId xmlns:a16="http://schemas.microsoft.com/office/drawing/2014/main" id="{E54D4CA9-0A20-42D0-A69B-CB481C3494DE}"/>
                  </a:ext>
                </a:extLst>
              </p:cNvPr>
              <p:cNvGrpSpPr/>
              <p:nvPr/>
            </p:nvGrpSpPr>
            <p:grpSpPr>
              <a:xfrm>
                <a:off x="4955447" y="1176866"/>
                <a:ext cx="4804503" cy="4220330"/>
                <a:chOff x="141258" y="1168399"/>
                <a:chExt cx="4804503" cy="4220330"/>
              </a:xfrm>
            </p:grpSpPr>
            <p:grpSp>
              <p:nvGrpSpPr>
                <p:cNvPr id="40" name="グループ化 39">
                  <a:extLst>
                    <a:ext uri="{FF2B5EF4-FFF2-40B4-BE49-F238E27FC236}">
                      <a16:creationId xmlns:a16="http://schemas.microsoft.com/office/drawing/2014/main" id="{0F2A7131-E604-4F27-A78B-DADF12280AE6}"/>
                    </a:ext>
                  </a:extLst>
                </p:cNvPr>
                <p:cNvGrpSpPr/>
                <p:nvPr/>
              </p:nvGrpSpPr>
              <p:grpSpPr>
                <a:xfrm>
                  <a:off x="141258" y="1168399"/>
                  <a:ext cx="4804503" cy="4220330"/>
                  <a:chOff x="141258" y="1168399"/>
                  <a:chExt cx="4804503" cy="4220330"/>
                </a:xfrm>
              </p:grpSpPr>
              <p:grpSp>
                <p:nvGrpSpPr>
                  <p:cNvPr id="53" name="グループ化 52">
                    <a:extLst>
                      <a:ext uri="{FF2B5EF4-FFF2-40B4-BE49-F238E27FC236}">
                        <a16:creationId xmlns:a16="http://schemas.microsoft.com/office/drawing/2014/main" id="{6CF7717B-5354-4260-820D-34E7C8F21DA0}"/>
                      </a:ext>
                    </a:extLst>
                  </p:cNvPr>
                  <p:cNvGrpSpPr/>
                  <p:nvPr/>
                </p:nvGrpSpPr>
                <p:grpSpPr>
                  <a:xfrm>
                    <a:off x="141258" y="1168399"/>
                    <a:ext cx="4804503" cy="3458264"/>
                    <a:chOff x="141258" y="1168399"/>
                    <a:chExt cx="4804503" cy="3458264"/>
                  </a:xfrm>
                </p:grpSpPr>
                <p:sp>
                  <p:nvSpPr>
                    <p:cNvPr id="60" name="テキスト ボックス 59">
                      <a:extLst>
                        <a:ext uri="{FF2B5EF4-FFF2-40B4-BE49-F238E27FC236}">
                          <a16:creationId xmlns:a16="http://schemas.microsoft.com/office/drawing/2014/main" id="{E757527D-3F3C-4C92-B7C6-E4BDDF133495}"/>
                        </a:ext>
                      </a:extLst>
                    </p:cNvPr>
                    <p:cNvSpPr txBox="1"/>
                    <p:nvPr/>
                  </p:nvSpPr>
                  <p:spPr>
                    <a:xfrm>
                      <a:off x="141258" y="2333728"/>
                      <a:ext cx="4804503" cy="229293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大阪の広域的な公園緑地の魅力向上</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・公園の魅力を知る機会を創出するため、スタンプ「みっけ」ラリーや、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「みっけ」フォトコンテストを開催（大阪府営</a:t>
                      </a:r>
                      <a:r>
                        <a:rPr kumimoji="1" lang="en-US" altLang="ja-JP" sz="1200" dirty="0">
                          <a:latin typeface="Meiryo UI" panose="020B0604030504040204" pitchFamily="50" charset="-128"/>
                          <a:ea typeface="Meiryo UI" panose="020B0604030504040204" pitchFamily="50" charset="-128"/>
                        </a:rPr>
                        <a:t>19</a:t>
                      </a:r>
                      <a:r>
                        <a:rPr kumimoji="1" lang="ja-JP" altLang="en-US" sz="1200" dirty="0">
                          <a:latin typeface="Meiryo UI" panose="020B0604030504040204" pitchFamily="50" charset="-128"/>
                          <a:ea typeface="Meiryo UI" panose="020B0604030504040204" pitchFamily="50" charset="-128"/>
                        </a:rPr>
                        <a:t>公園・大阪市営４公園）</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・明治安田生命によるラリー参加賞やリコージャパンによる入賞者への賞品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提供の協力により、参加意欲を向上</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・期間：令和５年</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日～</a:t>
                      </a: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27</a:t>
                      </a:r>
                      <a:r>
                        <a:rPr kumimoji="1" lang="ja-JP" altLang="en-US" sz="1200" dirty="0">
                          <a:latin typeface="Meiryo UI" panose="020B0604030504040204" pitchFamily="50" charset="-128"/>
                          <a:ea typeface="Meiryo UI" panose="020B0604030504040204" pitchFamily="50" charset="-128"/>
                        </a:rPr>
                        <a:t>日</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・ラリー参加者数：</a:t>
                      </a:r>
                      <a:r>
                        <a:rPr kumimoji="1" lang="en-US" altLang="ja-JP" sz="1200" dirty="0">
                          <a:latin typeface="Meiryo UI" panose="020B0604030504040204" pitchFamily="50" charset="-128"/>
                          <a:ea typeface="Meiryo UI" panose="020B0604030504040204" pitchFamily="50" charset="-128"/>
                        </a:rPr>
                        <a:t>4,608</a:t>
                      </a:r>
                      <a:r>
                        <a:rPr kumimoji="1" lang="ja-JP" altLang="en-US" sz="1200" dirty="0">
                          <a:latin typeface="Meiryo UI" panose="020B0604030504040204" pitchFamily="50" charset="-128"/>
                          <a:ea typeface="Meiryo UI" panose="020B0604030504040204" pitchFamily="50" charset="-128"/>
                        </a:rPr>
                        <a:t>名　・フォトコンテスト参加者数</a:t>
                      </a: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a:t>
                      </a:r>
                      <a:r>
                        <a:rPr kumimoji="1" lang="en-US" altLang="ja-JP" sz="1200" dirty="0">
                          <a:latin typeface="Meiryo UI" panose="020B0604030504040204" pitchFamily="50" charset="-128"/>
                          <a:ea typeface="Meiryo UI" panose="020B0604030504040204" pitchFamily="50" charset="-128"/>
                          <a:sym typeface="Wingdings" panose="05000000000000000000" pitchFamily="2" charset="2"/>
                        </a:rPr>
                        <a:t>168</a:t>
                      </a: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名</a:t>
                      </a:r>
                      <a:endParaRPr kumimoji="1" lang="en-US" altLang="ja-JP" sz="1200" dirty="0">
                        <a:latin typeface="Meiryo UI" panose="020B0604030504040204" pitchFamily="50" charset="-128"/>
                        <a:ea typeface="Meiryo UI" panose="020B0604030504040204" pitchFamily="50" charset="-128"/>
                        <a:sym typeface="Wingdings" panose="05000000000000000000" pitchFamily="2" charset="2"/>
                      </a:endParaRPr>
                    </a:p>
                    <a:p>
                      <a:pPr>
                        <a:spcBef>
                          <a:spcPts val="600"/>
                        </a:spcBef>
                      </a:pPr>
                      <a:r>
                        <a:rPr kumimoji="1" lang="en-US" altLang="ja-JP" sz="1200" b="1" dirty="0">
                          <a:latin typeface="Meiryo UI" panose="020B0604030504040204" pitchFamily="50" charset="-128"/>
                          <a:ea typeface="Meiryo UI" panose="020B0604030504040204" pitchFamily="50" charset="-128"/>
                          <a:sym typeface="Wingdings" panose="05000000000000000000" pitchFamily="2" charset="2"/>
                        </a:rPr>
                        <a:t>【</a:t>
                      </a:r>
                      <a:r>
                        <a:rPr kumimoji="1" lang="ja-JP" altLang="en-US" sz="1200" b="1" dirty="0">
                          <a:latin typeface="Meiryo UI" panose="020B0604030504040204" pitchFamily="50" charset="-128"/>
                          <a:ea typeface="Meiryo UI" panose="020B0604030504040204" pitchFamily="50" charset="-128"/>
                          <a:sym typeface="Wingdings" panose="05000000000000000000" pitchFamily="2" charset="2"/>
                        </a:rPr>
                        <a:t>参加者の声</a:t>
                      </a:r>
                      <a:r>
                        <a:rPr kumimoji="1" lang="en-US" altLang="ja-JP" sz="1200" b="1" dirty="0">
                          <a:latin typeface="Meiryo UI" panose="020B0604030504040204" pitchFamily="50" charset="-128"/>
                          <a:ea typeface="Meiryo UI" panose="020B0604030504040204" pitchFamily="50" charset="-128"/>
                          <a:sym typeface="Wingdings" panose="05000000000000000000" pitchFamily="2" charset="2"/>
                        </a:rPr>
                        <a:t>】</a:t>
                      </a:r>
                      <a:endParaRPr kumimoji="1" lang="en-US" altLang="ja-JP" sz="1200" b="1" dirty="0">
                        <a:latin typeface="Meiryo UI" panose="020B0604030504040204" pitchFamily="50" charset="-128"/>
                        <a:ea typeface="Meiryo UI" panose="020B0604030504040204" pitchFamily="50" charset="-128"/>
                      </a:endParaRPr>
                    </a:p>
                  </p:txBody>
                </p:sp>
                <p:sp>
                  <p:nvSpPr>
                    <p:cNvPr id="61" name="正方形/長方形 60">
                      <a:extLst>
                        <a:ext uri="{FF2B5EF4-FFF2-40B4-BE49-F238E27FC236}">
                          <a16:creationId xmlns:a16="http://schemas.microsoft.com/office/drawing/2014/main" id="{FA4BA3A7-CAB0-471F-B822-48C53056B1F9}"/>
                        </a:ext>
                      </a:extLst>
                    </p:cNvPr>
                    <p:cNvSpPr/>
                    <p:nvPr/>
                  </p:nvSpPr>
                  <p:spPr>
                    <a:xfrm>
                      <a:off x="333270" y="1168399"/>
                      <a:ext cx="4443263" cy="756693"/>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明治安田生命、リコージャパンによる</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都市公園の魅力発見</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「すてきな公園「みっけ」プロジェクト」への協力</a:t>
                      </a:r>
                    </a:p>
                  </p:txBody>
                </p:sp>
              </p:grpSp>
              <p:pic>
                <p:nvPicPr>
                  <p:cNvPr id="56" name="グラフィックス 55" descr="ユーザー 単色塗りつぶし">
                    <a:extLst>
                      <a:ext uri="{FF2B5EF4-FFF2-40B4-BE49-F238E27FC236}">
                        <a16:creationId xmlns:a16="http://schemas.microsoft.com/office/drawing/2014/main" id="{18833A63-565C-4AF8-AD18-0772DF14734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53839" y="4474329"/>
                    <a:ext cx="914400" cy="914400"/>
                  </a:xfrm>
                  <a:prstGeom prst="rect">
                    <a:avLst/>
                  </a:prstGeom>
                </p:spPr>
              </p:pic>
              <p:sp>
                <p:nvSpPr>
                  <p:cNvPr id="57" name="吹き出し: 角を丸めた四角形 56">
                    <a:extLst>
                      <a:ext uri="{FF2B5EF4-FFF2-40B4-BE49-F238E27FC236}">
                        <a16:creationId xmlns:a16="http://schemas.microsoft.com/office/drawing/2014/main" id="{ACA74BBD-6DDD-4A3B-AF57-E5546CEC022C}"/>
                      </a:ext>
                    </a:extLst>
                  </p:cNvPr>
                  <p:cNvSpPr/>
                  <p:nvPr/>
                </p:nvSpPr>
                <p:spPr>
                  <a:xfrm>
                    <a:off x="1080820" y="4634190"/>
                    <a:ext cx="2154653"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・色々な公園を知ることができた</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・親子で楽しむことができた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grpSp>
            <p:pic>
              <p:nvPicPr>
                <p:cNvPr id="52" name="図 51">
                  <a:extLst>
                    <a:ext uri="{FF2B5EF4-FFF2-40B4-BE49-F238E27FC236}">
                      <a16:creationId xmlns:a16="http://schemas.microsoft.com/office/drawing/2014/main" id="{20B29629-6743-4B5F-A54D-78191AF48BF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113960" y="1961836"/>
                  <a:ext cx="1376741" cy="306541"/>
                </a:xfrm>
                <a:prstGeom prst="rect">
                  <a:avLst/>
                </a:prstGeom>
              </p:spPr>
            </p:pic>
          </p:grpSp>
          <p:pic>
            <p:nvPicPr>
              <p:cNvPr id="38" name="図 37">
                <a:extLst>
                  <a:ext uri="{FF2B5EF4-FFF2-40B4-BE49-F238E27FC236}">
                    <a16:creationId xmlns:a16="http://schemas.microsoft.com/office/drawing/2014/main" id="{EBF1FD1E-211F-4F7A-8D4B-6BA5C3A60DE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67219" y="5272928"/>
                <a:ext cx="697994" cy="816409"/>
              </a:xfrm>
              <a:prstGeom prst="rect">
                <a:avLst/>
              </a:prstGeom>
            </p:spPr>
          </p:pic>
          <p:pic>
            <p:nvPicPr>
              <p:cNvPr id="41" name="図 40">
                <a:extLst>
                  <a:ext uri="{FF2B5EF4-FFF2-40B4-BE49-F238E27FC236}">
                    <a16:creationId xmlns:a16="http://schemas.microsoft.com/office/drawing/2014/main" id="{1ACC6283-9831-4E35-BBD2-600294061E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350417" y="4909989"/>
                <a:ext cx="1336932" cy="1164251"/>
              </a:xfrm>
              <a:prstGeom prst="rect">
                <a:avLst/>
              </a:prstGeom>
            </p:spPr>
          </p:pic>
          <p:pic>
            <p:nvPicPr>
              <p:cNvPr id="42" name="図 41">
                <a:extLst>
                  <a:ext uri="{FF2B5EF4-FFF2-40B4-BE49-F238E27FC236}">
                    <a16:creationId xmlns:a16="http://schemas.microsoft.com/office/drawing/2014/main" id="{70059A5A-5BE7-4276-8A90-77B11DCB7FA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016749" y="5246037"/>
                <a:ext cx="481595" cy="843300"/>
              </a:xfrm>
              <a:prstGeom prst="rect">
                <a:avLst/>
              </a:prstGeom>
            </p:spPr>
          </p:pic>
          <p:pic>
            <p:nvPicPr>
              <p:cNvPr id="43" name="図 42">
                <a:extLst>
                  <a:ext uri="{FF2B5EF4-FFF2-40B4-BE49-F238E27FC236}">
                    <a16:creationId xmlns:a16="http://schemas.microsoft.com/office/drawing/2014/main" id="{278A4061-EEEF-4653-AA08-4533FDD4092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183183" y="5254552"/>
                <a:ext cx="744967" cy="834785"/>
              </a:xfrm>
              <a:prstGeom prst="rect">
                <a:avLst/>
              </a:prstGeom>
            </p:spPr>
          </p:pic>
          <p:pic>
            <p:nvPicPr>
              <p:cNvPr id="44" name="図 43">
                <a:extLst>
                  <a:ext uri="{FF2B5EF4-FFF2-40B4-BE49-F238E27FC236}">
                    <a16:creationId xmlns:a16="http://schemas.microsoft.com/office/drawing/2014/main" id="{E8F1D849-380B-46A1-AC4B-3336CF96D12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331111" y="5285212"/>
                <a:ext cx="783198" cy="798092"/>
              </a:xfrm>
              <a:prstGeom prst="rect">
                <a:avLst/>
              </a:prstGeom>
            </p:spPr>
          </p:pic>
        </p:grpSp>
        <p:pic>
          <p:nvPicPr>
            <p:cNvPr id="81" name="図 80">
              <a:extLst>
                <a:ext uri="{FF2B5EF4-FFF2-40B4-BE49-F238E27FC236}">
                  <a16:creationId xmlns:a16="http://schemas.microsoft.com/office/drawing/2014/main" id="{A0CBBB51-DA2B-4D37-92CE-C47DD02885D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88517" y="1949130"/>
              <a:ext cx="1240305" cy="329158"/>
            </a:xfrm>
            <a:prstGeom prst="rect">
              <a:avLst/>
            </a:prstGeom>
          </p:spPr>
        </p:pic>
      </p:grpSp>
      <p:grpSp>
        <p:nvGrpSpPr>
          <p:cNvPr id="82" name="グループ化 81">
            <a:extLst>
              <a:ext uri="{FF2B5EF4-FFF2-40B4-BE49-F238E27FC236}">
                <a16:creationId xmlns:a16="http://schemas.microsoft.com/office/drawing/2014/main" id="{E19F6BB7-35F8-4C45-A29B-61345C0FC0D6}"/>
              </a:ext>
            </a:extLst>
          </p:cNvPr>
          <p:cNvGrpSpPr/>
          <p:nvPr/>
        </p:nvGrpSpPr>
        <p:grpSpPr>
          <a:xfrm>
            <a:off x="187630" y="1139445"/>
            <a:ext cx="612000" cy="595761"/>
            <a:chOff x="-1472255" y="1547756"/>
            <a:chExt cx="612000" cy="595761"/>
          </a:xfrm>
        </p:grpSpPr>
        <p:sp>
          <p:nvSpPr>
            <p:cNvPr id="83" name="星: 12 pt 82">
              <a:extLst>
                <a:ext uri="{FF2B5EF4-FFF2-40B4-BE49-F238E27FC236}">
                  <a16:creationId xmlns:a16="http://schemas.microsoft.com/office/drawing/2014/main" id="{AF2B25C9-47C5-4EAC-B58C-B1B8044E5882}"/>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84" name="テキスト ボックス 83">
              <a:extLst>
                <a:ext uri="{FF2B5EF4-FFF2-40B4-BE49-F238E27FC236}">
                  <a16:creationId xmlns:a16="http://schemas.microsoft.com/office/drawing/2014/main" id="{F73011B1-C2A1-4D87-8B6A-03A1D3FB081A}"/>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
        <p:nvSpPr>
          <p:cNvPr id="85" name="星: 12 pt 84">
            <a:extLst>
              <a:ext uri="{FF2B5EF4-FFF2-40B4-BE49-F238E27FC236}">
                <a16:creationId xmlns:a16="http://schemas.microsoft.com/office/drawing/2014/main" id="{5FFED854-506E-4C47-80D8-CF91EE4DE36A}"/>
              </a:ext>
            </a:extLst>
          </p:cNvPr>
          <p:cNvSpPr/>
          <p:nvPr/>
        </p:nvSpPr>
        <p:spPr>
          <a:xfrm>
            <a:off x="5006128" y="1139445"/>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86" name="テキスト ボックス 85">
            <a:extLst>
              <a:ext uri="{FF2B5EF4-FFF2-40B4-BE49-F238E27FC236}">
                <a16:creationId xmlns:a16="http://schemas.microsoft.com/office/drawing/2014/main" id="{8EE9121B-D34E-4E6F-9AA7-D4E644BD23A7}"/>
              </a:ext>
            </a:extLst>
          </p:cNvPr>
          <p:cNvSpPr txBox="1"/>
          <p:nvPr/>
        </p:nvSpPr>
        <p:spPr>
          <a:xfrm>
            <a:off x="4991545" y="1258744"/>
            <a:ext cx="598241" cy="338554"/>
          </a:xfrm>
          <a:prstGeom prst="rect">
            <a:avLst/>
          </a:prstGeom>
          <a:noFill/>
        </p:spPr>
        <p:txBody>
          <a:bodyPr wrap="none" rtlCol="0">
            <a:spAutoFit/>
          </a:bodyPr>
          <a:lstStyle/>
          <a:p>
            <a:r>
              <a:rPr kumimoji="1" lang="ja-JP" altLang="en-US" sz="1600" b="1" dirty="0">
                <a:solidFill>
                  <a:schemeClr val="bg1"/>
                </a:solidFill>
              </a:rPr>
              <a:t>新規</a:t>
            </a:r>
          </a:p>
        </p:txBody>
      </p:sp>
    </p:spTree>
    <p:extLst>
      <p:ext uri="{BB962C8B-B14F-4D97-AF65-F5344CB8AC3E}">
        <p14:creationId xmlns:p14="http://schemas.microsoft.com/office/powerpoint/2010/main" val="2538837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2236510"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府内市町村支援①</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27</a:t>
            </a:fld>
            <a:endParaRPr lang="ja-JP" altLang="en-US" dirty="0"/>
          </a:p>
        </p:txBody>
      </p:sp>
      <p:pic>
        <p:nvPicPr>
          <p:cNvPr id="17" name="図 16">
            <a:extLst>
              <a:ext uri="{FF2B5EF4-FFF2-40B4-BE49-F238E27FC236}">
                <a16:creationId xmlns:a16="http://schemas.microsoft.com/office/drawing/2014/main" id="{4E5273FF-DD14-4633-85D4-69621E4E36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60569" y="256521"/>
            <a:ext cx="612000" cy="612000"/>
          </a:xfrm>
          <a:prstGeom prst="rect">
            <a:avLst/>
          </a:prstGeom>
        </p:spPr>
      </p:pic>
      <p:pic>
        <p:nvPicPr>
          <p:cNvPr id="4" name="図 3">
            <a:extLst>
              <a:ext uri="{FF2B5EF4-FFF2-40B4-BE49-F238E27FC236}">
                <a16:creationId xmlns:a16="http://schemas.microsoft.com/office/drawing/2014/main" id="{85DD45C8-BC21-457C-AC45-4F901F2E65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77047" y="4941808"/>
            <a:ext cx="2199486" cy="1526201"/>
          </a:xfrm>
          <a:prstGeom prst="rect">
            <a:avLst/>
          </a:prstGeom>
        </p:spPr>
      </p:pic>
      <p:pic>
        <p:nvPicPr>
          <p:cNvPr id="7" name="図 6">
            <a:extLst>
              <a:ext uri="{FF2B5EF4-FFF2-40B4-BE49-F238E27FC236}">
                <a16:creationId xmlns:a16="http://schemas.microsoft.com/office/drawing/2014/main" id="{66ABAFD9-DCF3-42D8-95CF-E43DC38EDC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7902" y="4941808"/>
            <a:ext cx="2198543" cy="1526202"/>
          </a:xfrm>
          <a:prstGeom prst="rect">
            <a:avLst/>
          </a:prstGeom>
        </p:spPr>
      </p:pic>
      <p:grpSp>
        <p:nvGrpSpPr>
          <p:cNvPr id="66" name="グループ化 65">
            <a:extLst>
              <a:ext uri="{FF2B5EF4-FFF2-40B4-BE49-F238E27FC236}">
                <a16:creationId xmlns:a16="http://schemas.microsoft.com/office/drawing/2014/main" id="{926EA70F-7454-412C-B2A2-A60006C83470}"/>
              </a:ext>
            </a:extLst>
          </p:cNvPr>
          <p:cNvGrpSpPr/>
          <p:nvPr/>
        </p:nvGrpSpPr>
        <p:grpSpPr>
          <a:xfrm>
            <a:off x="4976690" y="1167224"/>
            <a:ext cx="4933544" cy="5331999"/>
            <a:chOff x="4976690" y="1167224"/>
            <a:chExt cx="4933544" cy="5331999"/>
          </a:xfrm>
        </p:grpSpPr>
        <p:grpSp>
          <p:nvGrpSpPr>
            <p:cNvPr id="62" name="グループ化 61">
              <a:extLst>
                <a:ext uri="{FF2B5EF4-FFF2-40B4-BE49-F238E27FC236}">
                  <a16:creationId xmlns:a16="http://schemas.microsoft.com/office/drawing/2014/main" id="{14CC9DB3-E72A-4A5A-8496-361979AAD33D}"/>
                </a:ext>
              </a:extLst>
            </p:cNvPr>
            <p:cNvGrpSpPr/>
            <p:nvPr/>
          </p:nvGrpSpPr>
          <p:grpSpPr>
            <a:xfrm>
              <a:off x="4976690" y="1167224"/>
              <a:ext cx="4933544" cy="5331999"/>
              <a:chOff x="4976690" y="1167224"/>
              <a:chExt cx="4933544" cy="5331999"/>
            </a:xfrm>
          </p:grpSpPr>
          <p:grpSp>
            <p:nvGrpSpPr>
              <p:cNvPr id="53" name="グループ化 52">
                <a:extLst>
                  <a:ext uri="{FF2B5EF4-FFF2-40B4-BE49-F238E27FC236}">
                    <a16:creationId xmlns:a16="http://schemas.microsoft.com/office/drawing/2014/main" id="{7138CCFA-65E6-4286-BBD4-C940B1B13A5D}"/>
                  </a:ext>
                </a:extLst>
              </p:cNvPr>
              <p:cNvGrpSpPr/>
              <p:nvPr/>
            </p:nvGrpSpPr>
            <p:grpSpPr>
              <a:xfrm>
                <a:off x="4976690" y="1167224"/>
                <a:ext cx="4933544" cy="3234101"/>
                <a:chOff x="4976690" y="1167224"/>
                <a:chExt cx="4933544" cy="3234101"/>
              </a:xfrm>
            </p:grpSpPr>
            <p:sp>
              <p:nvSpPr>
                <p:cNvPr id="57" name="正方形/長方形 56">
                  <a:extLst>
                    <a:ext uri="{FF2B5EF4-FFF2-40B4-BE49-F238E27FC236}">
                      <a16:creationId xmlns:a16="http://schemas.microsoft.com/office/drawing/2014/main" id="{F08094D8-1B90-4A47-B51D-0C1E650ACADE}"/>
                    </a:ext>
                  </a:extLst>
                </p:cNvPr>
                <p:cNvSpPr/>
                <p:nvPr/>
              </p:nvSpPr>
              <p:spPr>
                <a:xfrm>
                  <a:off x="5151221" y="1167224"/>
                  <a:ext cx="4437223" cy="548663"/>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アース製薬による</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「食品衛生監視員研修会」への協力</a:t>
                  </a:r>
                </a:p>
              </p:txBody>
            </p:sp>
            <p:sp>
              <p:nvSpPr>
                <p:cNvPr id="58" name="テキスト ボックス 57">
                  <a:extLst>
                    <a:ext uri="{FF2B5EF4-FFF2-40B4-BE49-F238E27FC236}">
                      <a16:creationId xmlns:a16="http://schemas.microsoft.com/office/drawing/2014/main" id="{B4B5F378-4B6F-4090-8803-F065B0F3D57E}"/>
                    </a:ext>
                  </a:extLst>
                </p:cNvPr>
                <p:cNvSpPr txBox="1"/>
                <p:nvPr/>
              </p:nvSpPr>
              <p:spPr>
                <a:xfrm>
                  <a:off x="4976690" y="2370000"/>
                  <a:ext cx="4933544" cy="203132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食品の安全対策の推進</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・食品の安全対策の推進のため、府及び府内中核市の食品衛生監視員向け</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の研修会において、アース製薬による「小規模食品事業者におけるそ族・昆虫</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対策」の講演を実施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・研修会後、枚方市をはじめとする３市町村との公民連携が実現</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 </a:t>
                  </a:r>
                </a:p>
                <a:p>
                  <a:pPr>
                    <a:spcBef>
                      <a:spcPts val="600"/>
                    </a:spcBef>
                  </a:pP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飲食店等での効果的なゴキブリ対策の啓発リーフレットを作成</a:t>
                  </a:r>
                  <a:endParaRPr kumimoji="1" lang="en-US" altLang="ja-JP" sz="1200" dirty="0">
                    <a:latin typeface="Meiryo UI" panose="020B0604030504040204" pitchFamily="50" charset="-128"/>
                    <a:ea typeface="Meiryo UI" panose="020B0604030504040204" pitchFamily="50" charset="-128"/>
                  </a:endParaRPr>
                </a:p>
              </p:txBody>
            </p:sp>
          </p:grpSp>
          <p:pic>
            <p:nvPicPr>
              <p:cNvPr id="42" name="図 41">
                <a:extLst>
                  <a:ext uri="{FF2B5EF4-FFF2-40B4-BE49-F238E27FC236}">
                    <a16:creationId xmlns:a16="http://schemas.microsoft.com/office/drawing/2014/main" id="{48A5B5D7-FC61-4861-AE15-A0A2A003874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5550"/>
              <a:stretch/>
            </p:blipFill>
            <p:spPr>
              <a:xfrm>
                <a:off x="7561684" y="5031808"/>
                <a:ext cx="2223783" cy="1436201"/>
              </a:xfrm>
              <a:prstGeom prst="rect">
                <a:avLst/>
              </a:prstGeom>
            </p:spPr>
          </p:pic>
          <p:pic>
            <p:nvPicPr>
              <p:cNvPr id="59" name="図 58">
                <a:extLst>
                  <a:ext uri="{FF2B5EF4-FFF2-40B4-BE49-F238E27FC236}">
                    <a16:creationId xmlns:a16="http://schemas.microsoft.com/office/drawing/2014/main" id="{D958B6EB-DC9D-4B59-80AD-419B91C2173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89562" y="1770027"/>
                <a:ext cx="1517565" cy="406824"/>
              </a:xfrm>
              <a:prstGeom prst="rect">
                <a:avLst/>
              </a:prstGeom>
            </p:spPr>
          </p:pic>
          <p:pic>
            <p:nvPicPr>
              <p:cNvPr id="61" name="図 60">
                <a:extLst>
                  <a:ext uri="{FF2B5EF4-FFF2-40B4-BE49-F238E27FC236}">
                    <a16:creationId xmlns:a16="http://schemas.microsoft.com/office/drawing/2014/main" id="{697D3914-3CFF-4BF2-9C37-690CAB7D2F1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7526"/>
              <a:stretch/>
            </p:blipFill>
            <p:spPr>
              <a:xfrm>
                <a:off x="5064087" y="4752009"/>
                <a:ext cx="2415471" cy="1747214"/>
              </a:xfrm>
              <a:prstGeom prst="rect">
                <a:avLst/>
              </a:prstGeom>
            </p:spPr>
          </p:pic>
        </p:grpSp>
        <p:pic>
          <p:nvPicPr>
            <p:cNvPr id="64" name="図 63">
              <a:extLst>
                <a:ext uri="{FF2B5EF4-FFF2-40B4-BE49-F238E27FC236}">
                  <a16:creationId xmlns:a16="http://schemas.microsoft.com/office/drawing/2014/main" id="{32B90287-EDEC-405D-953E-ADDD47DD5B0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19960" y="1797037"/>
              <a:ext cx="1325840" cy="431339"/>
            </a:xfrm>
            <a:prstGeom prst="rect">
              <a:avLst/>
            </a:prstGeom>
          </p:spPr>
        </p:pic>
      </p:grpSp>
      <p:sp>
        <p:nvSpPr>
          <p:cNvPr id="67" name="テキスト ボックス 66">
            <a:extLst>
              <a:ext uri="{FF2B5EF4-FFF2-40B4-BE49-F238E27FC236}">
                <a16:creationId xmlns:a16="http://schemas.microsoft.com/office/drawing/2014/main" id="{CA4BB3CD-3428-411C-A326-411DC8588B89}"/>
              </a:ext>
            </a:extLst>
          </p:cNvPr>
          <p:cNvSpPr txBox="1"/>
          <p:nvPr/>
        </p:nvSpPr>
        <p:spPr>
          <a:xfrm>
            <a:off x="6589562" y="6563594"/>
            <a:ext cx="3177507" cy="246221"/>
          </a:xfrm>
          <a:prstGeom prst="rect">
            <a:avLst/>
          </a:prstGeom>
          <a:noFill/>
        </p:spPr>
        <p:txBody>
          <a:bodyPr wrap="square" rtlCol="0">
            <a:spAutoFit/>
          </a:bodyPr>
          <a:lstStyle/>
          <a:p>
            <a:pPr>
              <a:spcBef>
                <a:spcPts val="600"/>
              </a:spcBef>
            </a:pP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写真は府で実施した食品衛生監視員研修会の様子</a:t>
            </a:r>
            <a:endParaRPr kumimoji="1" lang="en-US" altLang="ja-JP" sz="1000" dirty="0">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8DFC7E9C-6DC2-4583-B1E1-193267FA1391}"/>
              </a:ext>
            </a:extLst>
          </p:cNvPr>
          <p:cNvGrpSpPr/>
          <p:nvPr/>
        </p:nvGrpSpPr>
        <p:grpSpPr>
          <a:xfrm>
            <a:off x="102368" y="1168400"/>
            <a:ext cx="4838321" cy="3294732"/>
            <a:chOff x="102368" y="1168400"/>
            <a:chExt cx="4838321" cy="3294732"/>
          </a:xfrm>
        </p:grpSpPr>
        <p:pic>
          <p:nvPicPr>
            <p:cNvPr id="43" name="図 42" descr="テキスト&#10;&#10;自動的に生成された説明">
              <a:extLst>
                <a:ext uri="{FF2B5EF4-FFF2-40B4-BE49-F238E27FC236}">
                  <a16:creationId xmlns:a16="http://schemas.microsoft.com/office/drawing/2014/main" id="{CD3D63B3-01A5-44DB-B9E7-D399635B81A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879084" y="2251318"/>
              <a:ext cx="941184" cy="295897"/>
            </a:xfrm>
            <a:prstGeom prst="rect">
              <a:avLst/>
            </a:prstGeom>
          </p:spPr>
        </p:pic>
        <p:grpSp>
          <p:nvGrpSpPr>
            <p:cNvPr id="8" name="グループ化 7">
              <a:extLst>
                <a:ext uri="{FF2B5EF4-FFF2-40B4-BE49-F238E27FC236}">
                  <a16:creationId xmlns:a16="http://schemas.microsoft.com/office/drawing/2014/main" id="{62BFE456-A5CF-4244-8EDE-4DA731C9D78B}"/>
                </a:ext>
              </a:extLst>
            </p:cNvPr>
            <p:cNvGrpSpPr/>
            <p:nvPr/>
          </p:nvGrpSpPr>
          <p:grpSpPr>
            <a:xfrm>
              <a:off x="102368" y="1168400"/>
              <a:ext cx="4838321" cy="3294732"/>
              <a:chOff x="102368" y="1168400"/>
              <a:chExt cx="4838321" cy="3294732"/>
            </a:xfrm>
          </p:grpSpPr>
          <p:grpSp>
            <p:nvGrpSpPr>
              <p:cNvPr id="26" name="グループ化 25">
                <a:extLst>
                  <a:ext uri="{FF2B5EF4-FFF2-40B4-BE49-F238E27FC236}">
                    <a16:creationId xmlns:a16="http://schemas.microsoft.com/office/drawing/2014/main" id="{9CFDE614-0E03-4D92-9413-C32B713FB3C5}"/>
                  </a:ext>
                </a:extLst>
              </p:cNvPr>
              <p:cNvGrpSpPr/>
              <p:nvPr/>
            </p:nvGrpSpPr>
            <p:grpSpPr>
              <a:xfrm>
                <a:off x="177672" y="1168400"/>
                <a:ext cx="4763017" cy="3294732"/>
                <a:chOff x="177672" y="1168400"/>
                <a:chExt cx="4763017" cy="3294732"/>
              </a:xfrm>
            </p:grpSpPr>
            <p:sp>
              <p:nvSpPr>
                <p:cNvPr id="31" name="テキスト ボックス 30">
                  <a:extLst>
                    <a:ext uri="{FF2B5EF4-FFF2-40B4-BE49-F238E27FC236}">
                      <a16:creationId xmlns:a16="http://schemas.microsoft.com/office/drawing/2014/main" id="{0937D4C3-EE07-4737-A1CD-E44A9E2EA802}"/>
                    </a:ext>
                  </a:extLst>
                </p:cNvPr>
                <p:cNvSpPr txBox="1"/>
                <p:nvPr/>
              </p:nvSpPr>
              <p:spPr>
                <a:xfrm>
                  <a:off x="177672" y="2693417"/>
                  <a:ext cx="4763017" cy="1769715"/>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健康意識及びがん検診受診率の向上</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・健康意識やがん検診の受診率向上を図るため、府、市、複数企業が</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連携し、集客効果の高いららぽーと門真・三井アウトレットパーク 大阪門真</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において、各企業の特色を生かし</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た体験ブースの出展や啓発活動を実施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・参加者数：約</a:t>
                  </a:r>
                  <a:r>
                    <a:rPr kumimoji="1" lang="en-US" altLang="ja-JP" sz="1200" dirty="0">
                      <a:latin typeface="Meiryo UI" panose="020B0604030504040204" pitchFamily="50" charset="-128"/>
                      <a:ea typeface="Meiryo UI" panose="020B0604030504040204" pitchFamily="50" charset="-128"/>
                    </a:rPr>
                    <a:t>600</a:t>
                  </a:r>
                  <a:r>
                    <a:rPr kumimoji="1" lang="ja-JP" altLang="en-US" sz="1200" dirty="0">
                      <a:latin typeface="Meiryo UI" panose="020B0604030504040204" pitchFamily="50" charset="-128"/>
                      <a:ea typeface="Meiryo UI" panose="020B0604030504040204" pitchFamily="50" charset="-128"/>
                    </a:rPr>
                    <a:t>名　・府ブース来場者数：</a:t>
                  </a:r>
                  <a:r>
                    <a:rPr kumimoji="1" lang="en-US" altLang="ja-JP" sz="1200" dirty="0">
                      <a:latin typeface="Meiryo UI" panose="020B0604030504040204" pitchFamily="50" charset="-128"/>
                      <a:ea typeface="Meiryo UI" panose="020B0604030504040204" pitchFamily="50" charset="-128"/>
                    </a:rPr>
                    <a:t>332</a:t>
                  </a:r>
                  <a:r>
                    <a:rPr kumimoji="1" lang="ja-JP" altLang="en-US" sz="1200" dirty="0">
                      <a:latin typeface="Meiryo UI" panose="020B0604030504040204" pitchFamily="50" charset="-128"/>
                      <a:ea typeface="Meiryo UI" panose="020B0604030504040204" pitchFamily="50" charset="-128"/>
                    </a:rPr>
                    <a:t>名　</a:t>
                  </a:r>
                  <a:endParaRPr kumimoji="1" lang="en-US" altLang="ja-JP" sz="1200" dirty="0">
                    <a:latin typeface="Meiryo UI" panose="020B0604030504040204" pitchFamily="50" charset="-128"/>
                    <a:ea typeface="Meiryo UI" panose="020B0604030504040204" pitchFamily="50" charset="-128"/>
                    <a:sym typeface="Wingdings" panose="05000000000000000000" pitchFamily="2" charset="2"/>
                  </a:endParaRPr>
                </a:p>
              </p:txBody>
            </p:sp>
            <p:sp>
              <p:nvSpPr>
                <p:cNvPr id="32" name="正方形/長方形 31">
                  <a:extLst>
                    <a:ext uri="{FF2B5EF4-FFF2-40B4-BE49-F238E27FC236}">
                      <a16:creationId xmlns:a16="http://schemas.microsoft.com/office/drawing/2014/main" id="{9108A54C-BAA9-4F39-8097-D3CAA939C187}"/>
                    </a:ext>
                  </a:extLst>
                </p:cNvPr>
                <p:cNvSpPr/>
                <p:nvPr/>
              </p:nvSpPr>
              <p:spPr>
                <a:xfrm>
                  <a:off x="333270" y="1168400"/>
                  <a:ext cx="4443263" cy="547488"/>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門真市制施行</a:t>
                  </a:r>
                  <a:r>
                    <a:rPr lang="en-US" altLang="ja-JP" sz="1600" b="1" dirty="0">
                      <a:solidFill>
                        <a:schemeClr val="tx1"/>
                      </a:solidFill>
                      <a:latin typeface="Meiryo UI" panose="020B0604030504040204" pitchFamily="50" charset="-128"/>
                      <a:ea typeface="Meiryo UI" panose="020B0604030504040204" pitchFamily="50" charset="-128"/>
                    </a:rPr>
                    <a:t>60</a:t>
                  </a:r>
                  <a:r>
                    <a:rPr lang="ja-JP" altLang="en-US" sz="1600" b="1" dirty="0">
                      <a:solidFill>
                        <a:schemeClr val="tx1"/>
                      </a:solidFill>
                      <a:latin typeface="Meiryo UI" panose="020B0604030504040204" pitchFamily="50" charset="-128"/>
                      <a:ea typeface="Meiryo UI" panose="020B0604030504040204" pitchFamily="50" charset="-128"/>
                    </a:rPr>
                    <a:t>周年記念</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「健康エキスポ」の開催</a:t>
                  </a:r>
                </a:p>
              </p:txBody>
            </p:sp>
          </p:grpSp>
          <p:grpSp>
            <p:nvGrpSpPr>
              <p:cNvPr id="12" name="グループ化 11">
                <a:extLst>
                  <a:ext uri="{FF2B5EF4-FFF2-40B4-BE49-F238E27FC236}">
                    <a16:creationId xmlns:a16="http://schemas.microsoft.com/office/drawing/2014/main" id="{9FE8E94F-67E7-4569-97B3-A44AEAE87BE2}"/>
                  </a:ext>
                </a:extLst>
              </p:cNvPr>
              <p:cNvGrpSpPr/>
              <p:nvPr/>
            </p:nvGrpSpPr>
            <p:grpSpPr>
              <a:xfrm>
                <a:off x="102368" y="1763723"/>
                <a:ext cx="4793325" cy="774067"/>
                <a:chOff x="145003" y="1769469"/>
                <a:chExt cx="4793325" cy="774067"/>
              </a:xfrm>
            </p:grpSpPr>
            <p:pic>
              <p:nvPicPr>
                <p:cNvPr id="33" name="図 32">
                  <a:extLst>
                    <a:ext uri="{FF2B5EF4-FFF2-40B4-BE49-F238E27FC236}">
                      <a16:creationId xmlns:a16="http://schemas.microsoft.com/office/drawing/2014/main" id="{E182B19D-441B-46AF-9EC8-07F8F08985E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45003" y="2135181"/>
                  <a:ext cx="746914" cy="408355"/>
                </a:xfrm>
                <a:prstGeom prst="rect">
                  <a:avLst/>
                </a:prstGeom>
              </p:spPr>
            </p:pic>
            <p:pic>
              <p:nvPicPr>
                <p:cNvPr id="34" name="図 33">
                  <a:extLst>
                    <a:ext uri="{FF2B5EF4-FFF2-40B4-BE49-F238E27FC236}">
                      <a16:creationId xmlns:a16="http://schemas.microsoft.com/office/drawing/2014/main" id="{CF171CFF-8DC2-4C69-8AA6-4421A3AFC0E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20210" y="2293734"/>
                  <a:ext cx="1018118" cy="226691"/>
                </a:xfrm>
                <a:prstGeom prst="rect">
                  <a:avLst/>
                </a:prstGeom>
              </p:spPr>
            </p:pic>
            <p:pic>
              <p:nvPicPr>
                <p:cNvPr id="35" name="図 34">
                  <a:extLst>
                    <a:ext uri="{FF2B5EF4-FFF2-40B4-BE49-F238E27FC236}">
                      <a16:creationId xmlns:a16="http://schemas.microsoft.com/office/drawing/2014/main" id="{B217CBC7-4879-400A-A133-305F84D09B2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932467" y="2280643"/>
                  <a:ext cx="994626" cy="220932"/>
                </a:xfrm>
                <a:prstGeom prst="rect">
                  <a:avLst/>
                </a:prstGeom>
              </p:spPr>
            </p:pic>
            <p:pic>
              <p:nvPicPr>
                <p:cNvPr id="37" name="図 36">
                  <a:extLst>
                    <a:ext uri="{FF2B5EF4-FFF2-40B4-BE49-F238E27FC236}">
                      <a16:creationId xmlns:a16="http://schemas.microsoft.com/office/drawing/2014/main" id="{30CD2BB6-879B-4132-B493-D864C9FB088C}"/>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927093" y="2232131"/>
                  <a:ext cx="994626" cy="311405"/>
                </a:xfrm>
                <a:prstGeom prst="rect">
                  <a:avLst/>
                </a:prstGeom>
              </p:spPr>
            </p:pic>
            <p:pic>
              <p:nvPicPr>
                <p:cNvPr id="10" name="図 9">
                  <a:extLst>
                    <a:ext uri="{FF2B5EF4-FFF2-40B4-BE49-F238E27FC236}">
                      <a16:creationId xmlns:a16="http://schemas.microsoft.com/office/drawing/2014/main" id="{B933AC98-0F05-43B3-85EF-42D024F2A900}"/>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079827" y="1769469"/>
                  <a:ext cx="1035415" cy="281893"/>
                </a:xfrm>
                <a:prstGeom prst="rect">
                  <a:avLst/>
                </a:prstGeom>
              </p:spPr>
            </p:pic>
          </p:grpSp>
        </p:grpSp>
      </p:grpSp>
      <p:cxnSp>
        <p:nvCxnSpPr>
          <p:cNvPr id="52" name="直線コネクタ 51">
            <a:extLst>
              <a:ext uri="{FF2B5EF4-FFF2-40B4-BE49-F238E27FC236}">
                <a16:creationId xmlns:a16="http://schemas.microsoft.com/office/drawing/2014/main" id="{8CDC9F75-057E-41E8-893A-93210F415F45}"/>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5" name="グループ化 84">
            <a:extLst>
              <a:ext uri="{FF2B5EF4-FFF2-40B4-BE49-F238E27FC236}">
                <a16:creationId xmlns:a16="http://schemas.microsoft.com/office/drawing/2014/main" id="{E2441F05-65DB-48F7-A78E-B27A91FEB7D7}"/>
              </a:ext>
            </a:extLst>
          </p:cNvPr>
          <p:cNvGrpSpPr/>
          <p:nvPr/>
        </p:nvGrpSpPr>
        <p:grpSpPr>
          <a:xfrm>
            <a:off x="187630" y="1139445"/>
            <a:ext cx="612000" cy="595761"/>
            <a:chOff x="-1472255" y="1547756"/>
            <a:chExt cx="612000" cy="595761"/>
          </a:xfrm>
        </p:grpSpPr>
        <p:sp>
          <p:nvSpPr>
            <p:cNvPr id="86" name="星: 12 pt 85">
              <a:extLst>
                <a:ext uri="{FF2B5EF4-FFF2-40B4-BE49-F238E27FC236}">
                  <a16:creationId xmlns:a16="http://schemas.microsoft.com/office/drawing/2014/main" id="{7B7A92DA-DD21-4703-BCA7-A869B1B8C6FE}"/>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87" name="テキスト ボックス 86">
              <a:extLst>
                <a:ext uri="{FF2B5EF4-FFF2-40B4-BE49-F238E27FC236}">
                  <a16:creationId xmlns:a16="http://schemas.microsoft.com/office/drawing/2014/main" id="{213F2110-D0B0-4B7C-A53E-2933B07A295E}"/>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
        <p:nvSpPr>
          <p:cNvPr id="88" name="星: 12 pt 87">
            <a:extLst>
              <a:ext uri="{FF2B5EF4-FFF2-40B4-BE49-F238E27FC236}">
                <a16:creationId xmlns:a16="http://schemas.microsoft.com/office/drawing/2014/main" id="{88A4CD7C-255D-4367-9F89-418E82CA58E7}"/>
              </a:ext>
            </a:extLst>
          </p:cNvPr>
          <p:cNvSpPr/>
          <p:nvPr/>
        </p:nvSpPr>
        <p:spPr>
          <a:xfrm>
            <a:off x="5006128" y="1139445"/>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89" name="テキスト ボックス 88">
            <a:extLst>
              <a:ext uri="{FF2B5EF4-FFF2-40B4-BE49-F238E27FC236}">
                <a16:creationId xmlns:a16="http://schemas.microsoft.com/office/drawing/2014/main" id="{DDF46322-EC40-4B6F-BC19-54BD18B0ABB6}"/>
              </a:ext>
            </a:extLst>
          </p:cNvPr>
          <p:cNvSpPr txBox="1"/>
          <p:nvPr/>
        </p:nvSpPr>
        <p:spPr>
          <a:xfrm>
            <a:off x="4991545" y="1258744"/>
            <a:ext cx="598241" cy="338554"/>
          </a:xfrm>
          <a:prstGeom prst="rect">
            <a:avLst/>
          </a:prstGeom>
          <a:noFill/>
        </p:spPr>
        <p:txBody>
          <a:bodyPr wrap="none" rtlCol="0">
            <a:spAutoFit/>
          </a:bodyPr>
          <a:lstStyle/>
          <a:p>
            <a:r>
              <a:rPr kumimoji="1" lang="ja-JP" altLang="en-US" sz="1600" b="1" dirty="0">
                <a:solidFill>
                  <a:schemeClr val="bg1"/>
                </a:solidFill>
              </a:rPr>
              <a:t>新規</a:t>
            </a:r>
          </a:p>
        </p:txBody>
      </p:sp>
      <p:sp>
        <p:nvSpPr>
          <p:cNvPr id="38" name="乗算記号 37">
            <a:extLst>
              <a:ext uri="{FF2B5EF4-FFF2-40B4-BE49-F238E27FC236}">
                <a16:creationId xmlns:a16="http://schemas.microsoft.com/office/drawing/2014/main" id="{C259DF50-2387-4FA2-A8A2-103F5E0689E9}"/>
              </a:ext>
            </a:extLst>
          </p:cNvPr>
          <p:cNvSpPr/>
          <p:nvPr/>
        </p:nvSpPr>
        <p:spPr>
          <a:xfrm>
            <a:off x="8145105" y="1854777"/>
            <a:ext cx="236877" cy="237324"/>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乗算記号 38">
            <a:extLst>
              <a:ext uri="{FF2B5EF4-FFF2-40B4-BE49-F238E27FC236}">
                <a16:creationId xmlns:a16="http://schemas.microsoft.com/office/drawing/2014/main" id="{8587717B-61C7-4E10-B9F4-784273EF1EA6}"/>
              </a:ext>
            </a:extLst>
          </p:cNvPr>
          <p:cNvSpPr/>
          <p:nvPr/>
        </p:nvSpPr>
        <p:spPr>
          <a:xfrm>
            <a:off x="2474300" y="2044873"/>
            <a:ext cx="236877" cy="237324"/>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63615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2236510"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府内市町村支援②</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28</a:t>
            </a:fld>
            <a:endParaRPr lang="ja-JP" altLang="en-US" dirty="0"/>
          </a:p>
        </p:txBody>
      </p:sp>
      <p:cxnSp>
        <p:nvCxnSpPr>
          <p:cNvPr id="54" name="直線コネクタ 53">
            <a:extLst>
              <a:ext uri="{FF2B5EF4-FFF2-40B4-BE49-F238E27FC236}">
                <a16:creationId xmlns:a16="http://schemas.microsoft.com/office/drawing/2014/main" id="{19A29A18-5964-443F-BA1A-3B5E66C311AE}"/>
              </a:ext>
            </a:extLst>
          </p:cNvPr>
          <p:cNvCxnSpPr>
            <a:cxnSpLocks/>
          </p:cNvCxnSpPr>
          <p:nvPr/>
        </p:nvCxnSpPr>
        <p:spPr>
          <a:xfrm flipV="1">
            <a:off x="4953000" y="1168400"/>
            <a:ext cx="0" cy="48514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4E5273FF-DD14-4633-85D4-69621E4E36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60569" y="256521"/>
            <a:ext cx="612000" cy="612000"/>
          </a:xfrm>
          <a:prstGeom prst="rect">
            <a:avLst/>
          </a:prstGeom>
        </p:spPr>
      </p:pic>
      <p:grpSp>
        <p:nvGrpSpPr>
          <p:cNvPr id="25" name="グループ化 24">
            <a:extLst>
              <a:ext uri="{FF2B5EF4-FFF2-40B4-BE49-F238E27FC236}">
                <a16:creationId xmlns:a16="http://schemas.microsoft.com/office/drawing/2014/main" id="{A9F4F814-6B96-443A-8F3E-46248ECAEA24}"/>
              </a:ext>
            </a:extLst>
          </p:cNvPr>
          <p:cNvGrpSpPr/>
          <p:nvPr/>
        </p:nvGrpSpPr>
        <p:grpSpPr>
          <a:xfrm>
            <a:off x="220805" y="1168399"/>
            <a:ext cx="4676554" cy="4958926"/>
            <a:chOff x="220805" y="1168399"/>
            <a:chExt cx="4676554" cy="4958926"/>
          </a:xfrm>
        </p:grpSpPr>
        <p:grpSp>
          <p:nvGrpSpPr>
            <p:cNvPr id="26" name="グループ化 25">
              <a:extLst>
                <a:ext uri="{FF2B5EF4-FFF2-40B4-BE49-F238E27FC236}">
                  <a16:creationId xmlns:a16="http://schemas.microsoft.com/office/drawing/2014/main" id="{9CFDE614-0E03-4D92-9413-C32B713FB3C5}"/>
                </a:ext>
              </a:extLst>
            </p:cNvPr>
            <p:cNvGrpSpPr/>
            <p:nvPr/>
          </p:nvGrpSpPr>
          <p:grpSpPr>
            <a:xfrm>
              <a:off x="220805" y="1168399"/>
              <a:ext cx="4676554" cy="3519969"/>
              <a:chOff x="220805" y="1168399"/>
              <a:chExt cx="4676554" cy="3519969"/>
            </a:xfrm>
          </p:grpSpPr>
          <p:sp>
            <p:nvSpPr>
              <p:cNvPr id="31" name="テキスト ボックス 30">
                <a:extLst>
                  <a:ext uri="{FF2B5EF4-FFF2-40B4-BE49-F238E27FC236}">
                    <a16:creationId xmlns:a16="http://schemas.microsoft.com/office/drawing/2014/main" id="{0937D4C3-EE07-4737-A1CD-E44A9E2EA802}"/>
                  </a:ext>
                </a:extLst>
              </p:cNvPr>
              <p:cNvSpPr txBox="1"/>
              <p:nvPr/>
            </p:nvSpPr>
            <p:spPr>
              <a:xfrm>
                <a:off x="220805" y="2380044"/>
                <a:ext cx="4676554" cy="2308324"/>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安心して出産・子育てができる環境整備</a:t>
                </a:r>
              </a:p>
              <a:p>
                <a:pPr algn="ctr">
                  <a:spcBef>
                    <a:spcPts val="600"/>
                  </a:spcBef>
                </a:pPr>
                <a:r>
                  <a:rPr kumimoji="1" lang="ja-JP" altLang="en-US" sz="400" dirty="0">
                    <a:latin typeface="Meiryo UI" panose="020B0604030504040204" pitchFamily="50" charset="-128"/>
                    <a:ea typeface="Meiryo UI" panose="020B0604030504040204" pitchFamily="50" charset="-128"/>
                  </a:rPr>
                  <a:t>　</a:t>
                </a:r>
                <a:endParaRPr kumimoji="1" lang="en-US" altLang="ja-JP" sz="4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・守口市のプレママを対象に参加型のマタニティサロンにおいて、江崎グリコに</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よる妊婦の栄養や、災害時の備え等の講話を実施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・育児環境の社会課題や男性育休の理解促進を図るため、東大阪市の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職員向けに江崎グリコによる「みんなの育休研修」を実施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・守口市　ほっこりマタニティサロン　参加者数：</a:t>
                </a:r>
                <a:r>
                  <a:rPr kumimoji="1" lang="en-US" altLang="ja-JP" sz="1200" dirty="0">
                    <a:latin typeface="Meiryo UI" panose="020B0604030504040204" pitchFamily="50" charset="-128"/>
                    <a:ea typeface="Meiryo UI" panose="020B0604030504040204" pitchFamily="50" charset="-128"/>
                  </a:rPr>
                  <a:t>19</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・東大阪市</a:t>
                </a:r>
                <a:r>
                  <a:rPr kumimoji="1" lang="ja-JP" altLang="en-US" sz="1200" dirty="0">
                    <a:latin typeface="Meiryo UI" panose="020B0604030504040204" pitchFamily="50" charset="-128"/>
                    <a:ea typeface="Meiryo UI" panose="020B0604030504040204" pitchFamily="50" charset="-128"/>
                  </a:rPr>
                  <a:t>「みんなの育休研修」　参加者数：</a:t>
                </a:r>
                <a:r>
                  <a:rPr kumimoji="1" lang="en-US" altLang="ja-JP" sz="1200" dirty="0">
                    <a:latin typeface="Meiryo UI" panose="020B0604030504040204" pitchFamily="50" charset="-128"/>
                    <a:ea typeface="Meiryo UI" panose="020B0604030504040204" pitchFamily="50" charset="-128"/>
                  </a:rPr>
                  <a:t>17</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sym typeface="Wingdings" panose="05000000000000000000" pitchFamily="2" charset="2"/>
                </a:endParaRPr>
              </a:p>
            </p:txBody>
          </p:sp>
          <p:sp>
            <p:nvSpPr>
              <p:cNvPr id="32" name="正方形/長方形 31">
                <a:extLst>
                  <a:ext uri="{FF2B5EF4-FFF2-40B4-BE49-F238E27FC236}">
                    <a16:creationId xmlns:a16="http://schemas.microsoft.com/office/drawing/2014/main" id="{9108A54C-BAA9-4F39-8097-D3CAA939C187}"/>
                  </a:ext>
                </a:extLst>
              </p:cNvPr>
              <p:cNvSpPr/>
              <p:nvPr/>
            </p:nvSpPr>
            <p:spPr>
              <a:xfrm>
                <a:off x="333270" y="1168399"/>
                <a:ext cx="4443263" cy="529741"/>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江崎グリコと連携した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妊娠・出産や育休取得等の支援</a:t>
                </a:r>
              </a:p>
            </p:txBody>
          </p:sp>
        </p:grpSp>
        <p:pic>
          <p:nvPicPr>
            <p:cNvPr id="12" name="図 11">
              <a:extLst>
                <a:ext uri="{FF2B5EF4-FFF2-40B4-BE49-F238E27FC236}">
                  <a16:creationId xmlns:a16="http://schemas.microsoft.com/office/drawing/2014/main" id="{A8CBD21A-038F-46AE-8FB5-4E08C39992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387"/>
            <a:stretch/>
          </p:blipFill>
          <p:spPr>
            <a:xfrm>
              <a:off x="293112" y="4785305"/>
              <a:ext cx="1850415" cy="1342020"/>
            </a:xfrm>
            <a:prstGeom prst="rect">
              <a:avLst/>
            </a:prstGeom>
          </p:spPr>
        </p:pic>
        <p:pic>
          <p:nvPicPr>
            <p:cNvPr id="15" name="図 14">
              <a:extLst>
                <a:ext uri="{FF2B5EF4-FFF2-40B4-BE49-F238E27FC236}">
                  <a16:creationId xmlns:a16="http://schemas.microsoft.com/office/drawing/2014/main" id="{50B09F7F-7A81-4571-9FC9-877544F62C3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7878" b="11365"/>
            <a:stretch/>
          </p:blipFill>
          <p:spPr>
            <a:xfrm>
              <a:off x="2279738" y="5021360"/>
              <a:ext cx="2577468" cy="1073770"/>
            </a:xfrm>
            <a:prstGeom prst="rect">
              <a:avLst/>
            </a:prstGeom>
          </p:spPr>
        </p:pic>
        <p:pic>
          <p:nvPicPr>
            <p:cNvPr id="19" name="図 18">
              <a:extLst>
                <a:ext uri="{FF2B5EF4-FFF2-40B4-BE49-F238E27FC236}">
                  <a16:creationId xmlns:a16="http://schemas.microsoft.com/office/drawing/2014/main" id="{CD923833-3C40-482B-B69B-504E00CD36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34327" y="1796095"/>
              <a:ext cx="622879" cy="583949"/>
            </a:xfrm>
            <a:prstGeom prst="rect">
              <a:avLst/>
            </a:prstGeom>
          </p:spPr>
        </p:pic>
        <p:pic>
          <p:nvPicPr>
            <p:cNvPr id="21" name="図 20">
              <a:extLst>
                <a:ext uri="{FF2B5EF4-FFF2-40B4-BE49-F238E27FC236}">
                  <a16:creationId xmlns:a16="http://schemas.microsoft.com/office/drawing/2014/main" id="{A7FAD5CA-DFF7-4833-8681-D4756B92EBF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42576" y="1834697"/>
              <a:ext cx="1179649" cy="408789"/>
            </a:xfrm>
            <a:prstGeom prst="rect">
              <a:avLst/>
            </a:prstGeom>
          </p:spPr>
        </p:pic>
        <p:pic>
          <p:nvPicPr>
            <p:cNvPr id="37" name="図 36">
              <a:extLst>
                <a:ext uri="{FF2B5EF4-FFF2-40B4-BE49-F238E27FC236}">
                  <a16:creationId xmlns:a16="http://schemas.microsoft.com/office/drawing/2014/main" id="{CC734A1E-E4AF-4411-8DDF-70348437D7D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06065" y="1773881"/>
              <a:ext cx="864069" cy="583950"/>
            </a:xfrm>
            <a:prstGeom prst="rect">
              <a:avLst/>
            </a:prstGeom>
          </p:spPr>
        </p:pic>
      </p:grpSp>
      <p:sp>
        <p:nvSpPr>
          <p:cNvPr id="30" name="正方形/長方形 29">
            <a:extLst>
              <a:ext uri="{FF2B5EF4-FFF2-40B4-BE49-F238E27FC236}">
                <a16:creationId xmlns:a16="http://schemas.microsoft.com/office/drawing/2014/main" id="{644B035D-04F2-4234-A6F1-EB9C1EAF261D}"/>
              </a:ext>
            </a:extLst>
          </p:cNvPr>
          <p:cNvSpPr/>
          <p:nvPr/>
        </p:nvSpPr>
        <p:spPr>
          <a:xfrm>
            <a:off x="394181" y="6170871"/>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＜府内市町村支援の分野で連携した企業等一覧（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カゴメ</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小林製薬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p>
        </p:txBody>
      </p:sp>
      <p:grpSp>
        <p:nvGrpSpPr>
          <p:cNvPr id="6" name="グループ化 5">
            <a:extLst>
              <a:ext uri="{FF2B5EF4-FFF2-40B4-BE49-F238E27FC236}">
                <a16:creationId xmlns:a16="http://schemas.microsoft.com/office/drawing/2014/main" id="{2929CF76-C465-4C7B-98AC-AFA8900D9A19}"/>
              </a:ext>
            </a:extLst>
          </p:cNvPr>
          <p:cNvGrpSpPr/>
          <p:nvPr/>
        </p:nvGrpSpPr>
        <p:grpSpPr>
          <a:xfrm>
            <a:off x="5085256" y="1168399"/>
            <a:ext cx="4699996" cy="4944840"/>
            <a:chOff x="5082264" y="1167227"/>
            <a:chExt cx="4699996" cy="4944840"/>
          </a:xfrm>
        </p:grpSpPr>
        <p:grpSp>
          <p:nvGrpSpPr>
            <p:cNvPr id="22" name="グループ化 21">
              <a:extLst>
                <a:ext uri="{FF2B5EF4-FFF2-40B4-BE49-F238E27FC236}">
                  <a16:creationId xmlns:a16="http://schemas.microsoft.com/office/drawing/2014/main" id="{603F2BB0-4BE1-48B4-9129-3A3DF5BC6526}"/>
                </a:ext>
              </a:extLst>
            </p:cNvPr>
            <p:cNvGrpSpPr/>
            <p:nvPr/>
          </p:nvGrpSpPr>
          <p:grpSpPr>
            <a:xfrm>
              <a:off x="5082264" y="1167227"/>
              <a:ext cx="4699996" cy="4944840"/>
              <a:chOff x="5082264" y="1167227"/>
              <a:chExt cx="4699996" cy="4944840"/>
            </a:xfrm>
          </p:grpSpPr>
          <p:grpSp>
            <p:nvGrpSpPr>
              <p:cNvPr id="11" name="グループ化 10">
                <a:extLst>
                  <a:ext uri="{FF2B5EF4-FFF2-40B4-BE49-F238E27FC236}">
                    <a16:creationId xmlns:a16="http://schemas.microsoft.com/office/drawing/2014/main" id="{25071C5C-2D34-455F-A660-4DDE485A8FD8}"/>
                  </a:ext>
                </a:extLst>
              </p:cNvPr>
              <p:cNvGrpSpPr/>
              <p:nvPr/>
            </p:nvGrpSpPr>
            <p:grpSpPr>
              <a:xfrm>
                <a:off x="5082264" y="1167227"/>
                <a:ext cx="4699996" cy="4944840"/>
                <a:chOff x="5082264" y="1167227"/>
                <a:chExt cx="4699996" cy="4944840"/>
              </a:xfrm>
            </p:grpSpPr>
            <p:grpSp>
              <p:nvGrpSpPr>
                <p:cNvPr id="53" name="グループ化 52">
                  <a:extLst>
                    <a:ext uri="{FF2B5EF4-FFF2-40B4-BE49-F238E27FC236}">
                      <a16:creationId xmlns:a16="http://schemas.microsoft.com/office/drawing/2014/main" id="{7138CCFA-65E6-4286-BBD4-C940B1B13A5D}"/>
                    </a:ext>
                  </a:extLst>
                </p:cNvPr>
                <p:cNvGrpSpPr/>
                <p:nvPr/>
              </p:nvGrpSpPr>
              <p:grpSpPr>
                <a:xfrm>
                  <a:off x="5082264" y="1167227"/>
                  <a:ext cx="4699996" cy="3267762"/>
                  <a:chOff x="5082264" y="1167227"/>
                  <a:chExt cx="4699996" cy="3267762"/>
                </a:xfrm>
              </p:grpSpPr>
              <p:sp>
                <p:nvSpPr>
                  <p:cNvPr id="57" name="正方形/長方形 56">
                    <a:extLst>
                      <a:ext uri="{FF2B5EF4-FFF2-40B4-BE49-F238E27FC236}">
                        <a16:creationId xmlns:a16="http://schemas.microsoft.com/office/drawing/2014/main" id="{F08094D8-1B90-4A47-B51D-0C1E650ACADE}"/>
                      </a:ext>
                    </a:extLst>
                  </p:cNvPr>
                  <p:cNvSpPr/>
                  <p:nvPr/>
                </p:nvSpPr>
                <p:spPr>
                  <a:xfrm>
                    <a:off x="5151221" y="1167227"/>
                    <a:ext cx="4437223" cy="706725"/>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大塚製薬、第一生命による</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大阪府・市町村公民連携推進協議会</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研修会への協力</a:t>
                    </a:r>
                  </a:p>
                </p:txBody>
              </p:sp>
              <p:sp>
                <p:nvSpPr>
                  <p:cNvPr id="58" name="テキスト ボックス 57">
                    <a:extLst>
                      <a:ext uri="{FF2B5EF4-FFF2-40B4-BE49-F238E27FC236}">
                        <a16:creationId xmlns:a16="http://schemas.microsoft.com/office/drawing/2014/main" id="{B4B5F378-4B6F-4090-8803-F065B0F3D57E}"/>
                      </a:ext>
                    </a:extLst>
                  </p:cNvPr>
                  <p:cNvSpPr txBox="1"/>
                  <p:nvPr/>
                </p:nvSpPr>
                <p:spPr>
                  <a:xfrm>
                    <a:off x="5082264" y="2388275"/>
                    <a:ext cx="4699996" cy="2046714"/>
                  </a:xfrm>
                  <a:prstGeom prst="rect">
                    <a:avLst/>
                  </a:prstGeom>
                  <a:noFill/>
                </p:spPr>
                <p:txBody>
                  <a:bodyPr wrap="square" rtlCol="0">
                    <a:spAutoFit/>
                  </a:bodyPr>
                  <a:lstStyle/>
                  <a:p>
                    <a:pPr algn="ctr">
                      <a:spcBef>
                        <a:spcPts val="600"/>
                      </a:spcBef>
                    </a:pPr>
                    <a:r>
                      <a:rPr kumimoji="1" lang="ja-JP" altLang="en-US" sz="1600" b="1" dirty="0">
                        <a:solidFill>
                          <a:srgbClr val="0D8295"/>
                        </a:solidFill>
                        <a:latin typeface="Meiryo UI" panose="020B0604030504040204" pitchFamily="50" charset="-128"/>
                        <a:ea typeface="Meiryo UI" panose="020B0604030504040204" pitchFamily="50" charset="-128"/>
                      </a:rPr>
                      <a:t>市町村の公民連携の促進</a:t>
                    </a:r>
                  </a:p>
                  <a:p>
                    <a:pPr algn="ctr">
                      <a:spcBef>
                        <a:spcPts val="600"/>
                      </a:spcBef>
                    </a:pPr>
                    <a:endParaRPr kumimoji="1" lang="en-US" altLang="ja-JP" sz="4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・情報共有等、市町村の公民連携を推進するための研修会において、</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大塚製薬、第一生命より企業側から見た「行政との取組みへの期待」や、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「公民連携を進めるうえでの意識の持ち方」等について講演</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・課題や解決策を話し合う企業と市町村職員によるワークショップを実施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参加者数：</a:t>
                    </a:r>
                    <a:r>
                      <a:rPr kumimoji="1" lang="en-US" altLang="ja-JP" sz="1200" dirty="0">
                        <a:latin typeface="Meiryo UI" panose="020B0604030504040204" pitchFamily="50" charset="-128"/>
                        <a:ea typeface="Meiryo UI" panose="020B0604030504040204" pitchFamily="50" charset="-128"/>
                      </a:rPr>
                      <a:t>26</a:t>
                    </a:r>
                    <a:r>
                      <a:rPr kumimoji="1" lang="ja-JP" altLang="en-US" sz="1200" dirty="0">
                        <a:latin typeface="Meiryo UI" panose="020B0604030504040204" pitchFamily="50" charset="-128"/>
                        <a:ea typeface="Meiryo UI" panose="020B0604030504040204" pitchFamily="50" charset="-128"/>
                      </a:rPr>
                      <a:t>市町、</a:t>
                    </a:r>
                    <a:r>
                      <a:rPr kumimoji="1" lang="en-US" altLang="ja-JP" sz="1200" dirty="0">
                        <a:latin typeface="Meiryo UI" panose="020B0604030504040204" pitchFamily="50" charset="-128"/>
                        <a:ea typeface="Meiryo UI" panose="020B0604030504040204" pitchFamily="50" charset="-128"/>
                      </a:rPr>
                      <a:t>34</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p>
                </p:txBody>
              </p:sp>
            </p:grpSp>
            <p:pic>
              <p:nvPicPr>
                <p:cNvPr id="3" name="図 2">
                  <a:extLst>
                    <a:ext uri="{FF2B5EF4-FFF2-40B4-BE49-F238E27FC236}">
                      <a16:creationId xmlns:a16="http://schemas.microsoft.com/office/drawing/2014/main" id="{FD3E2FB5-C47D-45EC-8349-776FE3EC8BE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11518"/>
                <a:stretch/>
              </p:blipFill>
              <p:spPr>
                <a:xfrm>
                  <a:off x="7950200" y="5041155"/>
                  <a:ext cx="1603518" cy="1044036"/>
                </a:xfrm>
                <a:prstGeom prst="rect">
                  <a:avLst/>
                </a:prstGeom>
              </p:spPr>
            </p:pic>
            <p:pic>
              <p:nvPicPr>
                <p:cNvPr id="8" name="図 7">
                  <a:extLst>
                    <a:ext uri="{FF2B5EF4-FFF2-40B4-BE49-F238E27FC236}">
                      <a16:creationId xmlns:a16="http://schemas.microsoft.com/office/drawing/2014/main" id="{89BCCA4A-4253-421F-B0F6-5B21FED612A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5620" b="13783"/>
                <a:stretch/>
              </p:blipFill>
              <p:spPr>
                <a:xfrm>
                  <a:off x="5236521" y="5119787"/>
                  <a:ext cx="2577525" cy="992280"/>
                </a:xfrm>
                <a:prstGeom prst="rect">
                  <a:avLst/>
                </a:prstGeom>
              </p:spPr>
            </p:pic>
          </p:grpSp>
          <p:pic>
            <p:nvPicPr>
              <p:cNvPr id="14" name="図 13">
                <a:extLst>
                  <a:ext uri="{FF2B5EF4-FFF2-40B4-BE49-F238E27FC236}">
                    <a16:creationId xmlns:a16="http://schemas.microsoft.com/office/drawing/2014/main" id="{F2CEC1CB-16BF-478C-9A78-2428EF75CEC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679398" y="1882302"/>
                <a:ext cx="900226" cy="467495"/>
              </a:xfrm>
              <a:prstGeom prst="rect">
                <a:avLst/>
              </a:prstGeom>
            </p:spPr>
          </p:pic>
          <p:pic>
            <p:nvPicPr>
              <p:cNvPr id="56" name="図 55">
                <a:extLst>
                  <a:ext uri="{FF2B5EF4-FFF2-40B4-BE49-F238E27FC236}">
                    <a16:creationId xmlns:a16="http://schemas.microsoft.com/office/drawing/2014/main" id="{5922AFB1-6D30-4436-B0DC-BDEAFEFAAA5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865088" y="1863670"/>
                <a:ext cx="755012" cy="510249"/>
              </a:xfrm>
              <a:prstGeom prst="rect">
                <a:avLst/>
              </a:prstGeom>
            </p:spPr>
          </p:pic>
        </p:grpSp>
        <p:pic>
          <p:nvPicPr>
            <p:cNvPr id="36" name="グラフィックス 35" descr="ユーザー 単色塗りつぶし">
              <a:extLst>
                <a:ext uri="{FF2B5EF4-FFF2-40B4-BE49-F238E27FC236}">
                  <a16:creationId xmlns:a16="http://schemas.microsoft.com/office/drawing/2014/main" id="{495DB809-BD21-4ACC-9BB5-F2008F7FBE7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105023" y="4251040"/>
              <a:ext cx="914400" cy="914400"/>
            </a:xfrm>
            <a:prstGeom prst="rect">
              <a:avLst/>
            </a:prstGeom>
          </p:spPr>
        </p:pic>
        <p:sp>
          <p:nvSpPr>
            <p:cNvPr id="39" name="吹き出し: 角を丸めた四角形 38">
              <a:extLst>
                <a:ext uri="{FF2B5EF4-FFF2-40B4-BE49-F238E27FC236}">
                  <a16:creationId xmlns:a16="http://schemas.microsoft.com/office/drawing/2014/main" id="{88E6B989-36BF-4701-B3CE-C8CF66DD8AED}"/>
                </a:ext>
              </a:extLst>
            </p:cNvPr>
            <p:cNvSpPr/>
            <p:nvPr/>
          </p:nvSpPr>
          <p:spPr>
            <a:xfrm>
              <a:off x="6086409" y="4486062"/>
              <a:ext cx="3546979" cy="520999"/>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・企業視点の公民連携のメリットを知ることができて</a:t>
              </a:r>
              <a:endParaRPr kumimoji="1" lang="en-US" altLang="ja-JP" sz="105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 有意義だった</a:t>
              </a:r>
            </a:p>
          </p:txBody>
        </p:sp>
      </p:grpSp>
      <p:grpSp>
        <p:nvGrpSpPr>
          <p:cNvPr id="71" name="グループ化 70">
            <a:extLst>
              <a:ext uri="{FF2B5EF4-FFF2-40B4-BE49-F238E27FC236}">
                <a16:creationId xmlns:a16="http://schemas.microsoft.com/office/drawing/2014/main" id="{642BC057-2699-4CD0-B750-952D4CD44411}"/>
              </a:ext>
            </a:extLst>
          </p:cNvPr>
          <p:cNvGrpSpPr/>
          <p:nvPr/>
        </p:nvGrpSpPr>
        <p:grpSpPr>
          <a:xfrm>
            <a:off x="187630" y="1139445"/>
            <a:ext cx="612000" cy="595761"/>
            <a:chOff x="-1472255" y="1547756"/>
            <a:chExt cx="612000" cy="595761"/>
          </a:xfrm>
        </p:grpSpPr>
        <p:sp>
          <p:nvSpPr>
            <p:cNvPr id="72" name="星: 12 pt 71">
              <a:extLst>
                <a:ext uri="{FF2B5EF4-FFF2-40B4-BE49-F238E27FC236}">
                  <a16:creationId xmlns:a16="http://schemas.microsoft.com/office/drawing/2014/main" id="{A10DD73C-1B8C-49D1-895B-00813281C3BA}"/>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73" name="テキスト ボックス 72">
              <a:extLst>
                <a:ext uri="{FF2B5EF4-FFF2-40B4-BE49-F238E27FC236}">
                  <a16:creationId xmlns:a16="http://schemas.microsoft.com/office/drawing/2014/main" id="{30F1C8BE-80CF-4DCC-B14D-9FA744E33392}"/>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
        <p:nvSpPr>
          <p:cNvPr id="34" name="乗算記号 33">
            <a:extLst>
              <a:ext uri="{FF2B5EF4-FFF2-40B4-BE49-F238E27FC236}">
                <a16:creationId xmlns:a16="http://schemas.microsoft.com/office/drawing/2014/main" id="{82721261-C411-4DCF-9219-BC8F24DA7C6A}"/>
              </a:ext>
            </a:extLst>
          </p:cNvPr>
          <p:cNvSpPr/>
          <p:nvPr/>
        </p:nvSpPr>
        <p:spPr>
          <a:xfrm>
            <a:off x="2770134" y="1942180"/>
            <a:ext cx="236877" cy="237324"/>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11001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4E3F5479-058B-4FA8-92E9-18CAB8CDC5C5}"/>
              </a:ext>
            </a:extLst>
          </p:cNvPr>
          <p:cNvSpPr txBox="1">
            <a:spLocks/>
          </p:cNvSpPr>
          <p:nvPr/>
        </p:nvSpPr>
        <p:spPr>
          <a:xfrm>
            <a:off x="655707" y="3210922"/>
            <a:ext cx="4914900"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rPr>
              <a:t>令和５年度　</a:t>
            </a:r>
            <a:r>
              <a:rPr lang="ja-JP" altLang="en-US" sz="2400" b="1" spc="60" dirty="0">
                <a:latin typeface="Meiryo UI" panose="020B0604030504040204" pitchFamily="50" charset="-128"/>
                <a:ea typeface="Meiryo UI" panose="020B0604030504040204" pitchFamily="50" charset="-128"/>
              </a:rPr>
              <a:t>取組実績・トピックス</a:t>
            </a:r>
          </a:p>
        </p:txBody>
      </p:sp>
      <p:cxnSp>
        <p:nvCxnSpPr>
          <p:cNvPr id="7" name="直線コネクタ 6"/>
          <p:cNvCxnSpPr/>
          <p:nvPr/>
        </p:nvCxnSpPr>
        <p:spPr>
          <a:xfrm>
            <a:off x="655707" y="3777998"/>
            <a:ext cx="8604203"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D219ED1B-3265-4374-A213-F83E7191117F}"/>
              </a:ext>
            </a:extLst>
          </p:cNvPr>
          <p:cNvGrpSpPr/>
          <p:nvPr/>
        </p:nvGrpSpPr>
        <p:grpSpPr>
          <a:xfrm>
            <a:off x="655707" y="4165758"/>
            <a:ext cx="8674675" cy="1019897"/>
            <a:chOff x="655707" y="4323073"/>
            <a:chExt cx="8674675" cy="1019897"/>
          </a:xfrm>
        </p:grpSpPr>
        <p:sp>
          <p:nvSpPr>
            <p:cNvPr id="4" name="テキスト ボックス 3">
              <a:extLst>
                <a:ext uri="{FF2B5EF4-FFF2-40B4-BE49-F238E27FC236}">
                  <a16:creationId xmlns:a16="http://schemas.microsoft.com/office/drawing/2014/main" id="{53DE2DD3-4338-41B8-BD62-04544C9D5A8F}"/>
                </a:ext>
              </a:extLst>
            </p:cNvPr>
            <p:cNvSpPr txBox="1"/>
            <p:nvPr/>
          </p:nvSpPr>
          <p:spPr>
            <a:xfrm>
              <a:off x="655707" y="4327307"/>
              <a:ext cx="1992243" cy="1015663"/>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取組実績</a:t>
              </a:r>
              <a:endParaRPr kumimoji="1" lang="en-US" altLang="ja-JP" sz="2000" b="1" dirty="0">
                <a:latin typeface="Meiryo UI" panose="020B0604030504040204" pitchFamily="50" charset="-128"/>
                <a:ea typeface="Meiryo UI" panose="020B0604030504040204" pitchFamily="50" charset="-128"/>
              </a:endParaRPr>
            </a:p>
            <a:p>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トピックス</a:t>
              </a:r>
            </a:p>
          </p:txBody>
        </p:sp>
        <p:sp>
          <p:nvSpPr>
            <p:cNvPr id="5" name="テキスト ボックス 4">
              <a:extLst>
                <a:ext uri="{FF2B5EF4-FFF2-40B4-BE49-F238E27FC236}">
                  <a16:creationId xmlns:a16="http://schemas.microsoft.com/office/drawing/2014/main" id="{02CE8F62-464D-46F8-ACCF-A766BBCADFCB}"/>
                </a:ext>
              </a:extLst>
            </p:cNvPr>
            <p:cNvSpPr txBox="1"/>
            <p:nvPr/>
          </p:nvSpPr>
          <p:spPr>
            <a:xfrm>
              <a:off x="2462799" y="4323073"/>
              <a:ext cx="6867583" cy="1015663"/>
            </a:xfrm>
            <a:prstGeom prst="rect">
              <a:avLst/>
            </a:prstGeom>
            <a:noFill/>
          </p:spPr>
          <p:txBody>
            <a:bodyPr wrap="square" rtlCol="0">
              <a:spAutoFit/>
            </a:bodyPr>
            <a:lstStyle/>
            <a:p>
              <a:pPr algn="r"/>
              <a:r>
                <a:rPr kumimoji="1" lang="ja-JP" altLang="en-US" sz="2000" b="1" dirty="0">
                  <a:latin typeface="Meiryo UI" panose="020B0604030504040204" pitchFamily="50" charset="-128"/>
                  <a:ea typeface="Meiryo UI" panose="020B0604030504040204" pitchFamily="50" charset="-128"/>
                </a:rPr>
                <a:t>・・・・・・・・・・・・・・・・・・・・・・・・・・・・・・・・・・・・・・・・・・・・・・・・３</a:t>
              </a:r>
              <a:endParaRPr kumimoji="1" lang="en-US" altLang="ja-JP" sz="2000" b="1" dirty="0">
                <a:latin typeface="Meiryo UI" panose="020B0604030504040204" pitchFamily="50" charset="-128"/>
                <a:ea typeface="Meiryo UI" panose="020B0604030504040204" pitchFamily="50" charset="-128"/>
              </a:endParaRPr>
            </a:p>
            <a:p>
              <a:pPr algn="r"/>
              <a:endParaRPr kumimoji="1" lang="en-US" altLang="ja-JP" sz="2000" b="1" dirty="0">
                <a:latin typeface="Meiryo UI" panose="020B0604030504040204" pitchFamily="50" charset="-128"/>
                <a:ea typeface="Meiryo UI" panose="020B0604030504040204" pitchFamily="50" charset="-128"/>
              </a:endParaRPr>
            </a:p>
            <a:p>
              <a:pPr algn="r"/>
              <a:r>
                <a:rPr kumimoji="1" lang="ja-JP" altLang="en-US" sz="2000" b="1" dirty="0">
                  <a:latin typeface="Meiryo UI" panose="020B0604030504040204" pitchFamily="50" charset="-128"/>
                  <a:ea typeface="Meiryo UI" panose="020B0604030504040204" pitchFamily="50" charset="-128"/>
                </a:rPr>
                <a:t>・・・・・・・・・・・・・・・・・・・・・・・・・・・・・・・・・・・・・・・・・・・・・・・・４</a:t>
              </a:r>
              <a:endParaRPr kumimoji="1" lang="en-US" altLang="ja-JP" sz="2000" b="1"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02350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361403991"/>
              </p:ext>
            </p:extLst>
          </p:nvPr>
        </p:nvGraphicFramePr>
        <p:xfrm>
          <a:off x="394181" y="1262239"/>
          <a:ext cx="9173036" cy="3568473"/>
        </p:xfrm>
        <a:graphic>
          <a:graphicData uri="http://schemas.openxmlformats.org/drawingml/2006/table">
            <a:tbl>
              <a:tblPr bandRow="1">
                <a:tableStyleId>{F5AB1C69-6EDB-4FF4-983F-18BD219EF322}</a:tableStyleId>
              </a:tblPr>
              <a:tblGrid>
                <a:gridCol w="3559254">
                  <a:extLst>
                    <a:ext uri="{9D8B030D-6E8A-4147-A177-3AD203B41FA5}">
                      <a16:colId xmlns:a16="http://schemas.microsoft.com/office/drawing/2014/main" val="20000"/>
                    </a:ext>
                  </a:extLst>
                </a:gridCol>
                <a:gridCol w="5613782">
                  <a:extLst>
                    <a:ext uri="{9D8B030D-6E8A-4147-A177-3AD203B41FA5}">
                      <a16:colId xmlns:a16="http://schemas.microsoft.com/office/drawing/2014/main" val="20001"/>
                    </a:ext>
                  </a:extLst>
                </a:gridCol>
              </a:tblGrid>
              <a:tr h="1189491">
                <a:tc>
                  <a:txBody>
                    <a:bodyPr/>
                    <a:lstStyle/>
                    <a:p>
                      <a:pPr marL="0" indent="0">
                        <a:buFont typeface="Wingdings" panose="05000000000000000000" pitchFamily="2" charset="2"/>
                        <a:buNone/>
                      </a:pPr>
                      <a:r>
                        <a:rPr kumimoji="1" lang="ja-JP" altLang="en-US" sz="1800" b="1" dirty="0">
                          <a:solidFill>
                            <a:schemeClr val="tx1"/>
                          </a:solidFill>
                          <a:latin typeface="Meiryo UI" panose="020B0604030504040204" pitchFamily="50" charset="-128"/>
                          <a:ea typeface="Meiryo UI" panose="020B0604030504040204" pitchFamily="50" charset="-128"/>
                        </a:rPr>
                        <a:t>　包括連携協定締結数</a:t>
                      </a:r>
                      <a:endParaRPr kumimoji="1"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spcBef>
                          <a:spcPts val="300"/>
                        </a:spcBef>
                      </a:pPr>
                      <a:r>
                        <a:rPr kumimoji="1" lang="en-US" altLang="ja-JP" sz="1200" dirty="0">
                          <a:solidFill>
                            <a:schemeClr val="tx1"/>
                          </a:solidFill>
                          <a:latin typeface="Meiryo UI" panose="020B0604030504040204" pitchFamily="50" charset="-128"/>
                          <a:ea typeface="Meiryo UI" panose="020B0604030504040204" pitchFamily="50" charset="-128"/>
                        </a:rPr>
                        <a:t> </a:t>
                      </a:r>
                      <a:r>
                        <a:rPr kumimoji="1" lang="en-US" altLang="ja-JP" sz="2800" dirty="0">
                          <a:solidFill>
                            <a:schemeClr val="tx1"/>
                          </a:solidFill>
                          <a:latin typeface="Meiryo UI" panose="020B0604030504040204" pitchFamily="50" charset="-128"/>
                          <a:ea typeface="Meiryo UI" panose="020B0604030504040204" pitchFamily="50" charset="-128"/>
                        </a:rPr>
                        <a:t>61</a:t>
                      </a:r>
                      <a:r>
                        <a:rPr kumimoji="1" lang="ja-JP" altLang="en-US" sz="2800" dirty="0">
                          <a:solidFill>
                            <a:schemeClr val="tx1"/>
                          </a:solidFill>
                          <a:latin typeface="Meiryo UI" panose="020B0604030504040204" pitchFamily="50" charset="-128"/>
                          <a:ea typeface="Meiryo UI" panose="020B0604030504040204" pitchFamily="50" charset="-128"/>
                        </a:rPr>
                        <a:t>件　</a:t>
                      </a:r>
                      <a:r>
                        <a:rPr kumimoji="1" lang="en-US" altLang="ja-JP" sz="2800" dirty="0">
                          <a:solidFill>
                            <a:schemeClr val="tx1"/>
                          </a:solidFill>
                          <a:latin typeface="Meiryo UI" panose="020B0604030504040204" pitchFamily="50" charset="-128"/>
                          <a:ea typeface="Meiryo UI" panose="020B0604030504040204" pitchFamily="50" charset="-128"/>
                        </a:rPr>
                        <a:t>74</a:t>
                      </a:r>
                      <a:r>
                        <a:rPr kumimoji="1" lang="ja-JP" altLang="en-US" sz="2800" dirty="0">
                          <a:solidFill>
                            <a:schemeClr val="tx1"/>
                          </a:solidFill>
                          <a:latin typeface="Meiryo UI" panose="020B0604030504040204" pitchFamily="50" charset="-128"/>
                          <a:ea typeface="Meiryo UI" panose="020B0604030504040204" pitchFamily="50" charset="-128"/>
                        </a:rPr>
                        <a:t>事業者</a:t>
                      </a:r>
                      <a:endParaRPr kumimoji="1" lang="en-US" altLang="ja-JP" sz="2800" dirty="0">
                        <a:solidFill>
                          <a:schemeClr val="tx1"/>
                        </a:solidFill>
                        <a:latin typeface="Meiryo UI" panose="020B0604030504040204" pitchFamily="50" charset="-128"/>
                        <a:ea typeface="Meiryo UI" panose="020B0604030504040204" pitchFamily="50" charset="-128"/>
                      </a:endParaRPr>
                    </a:p>
                    <a:p>
                      <a:pPr>
                        <a:spcBef>
                          <a:spcPts val="300"/>
                        </a:spcBef>
                      </a:pPr>
                      <a:r>
                        <a:rPr kumimoji="1" lang="ja-JP" altLang="en-US" sz="1800" baseline="0" dirty="0">
                          <a:solidFill>
                            <a:schemeClr val="tx1"/>
                          </a:solidFill>
                          <a:latin typeface="Meiryo UI" panose="020B0604030504040204" pitchFamily="50" charset="-128"/>
                          <a:ea typeface="Meiryo UI" panose="020B0604030504040204" pitchFamily="50" charset="-128"/>
                        </a:rPr>
                        <a:t>（うち</a:t>
                      </a:r>
                      <a:r>
                        <a:rPr kumimoji="1" lang="ja-JP" altLang="en-US" sz="1800" dirty="0">
                          <a:solidFill>
                            <a:schemeClr val="tx1"/>
                          </a:solidFill>
                          <a:latin typeface="Meiryo UI" panose="020B0604030504040204" pitchFamily="50" charset="-128"/>
                          <a:ea typeface="Meiryo UI" panose="020B0604030504040204" pitchFamily="50" charset="-128"/>
                        </a:rPr>
                        <a:t>新規締結件数：１件）</a:t>
                      </a:r>
                      <a:endParaRPr kumimoji="1"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4210157356"/>
                  </a:ext>
                </a:extLst>
              </a:tr>
              <a:tr h="1189491">
                <a:tc>
                  <a:txBody>
                    <a:bodyPr/>
                    <a:lstStyle/>
                    <a:p>
                      <a:r>
                        <a:rPr kumimoji="1" lang="ja-JP" altLang="en-US" sz="1800" b="1" dirty="0">
                          <a:solidFill>
                            <a:schemeClr val="tx1"/>
                          </a:solidFill>
                          <a:latin typeface="Meiryo UI" panose="020B0604030504040204" pitchFamily="50" charset="-128"/>
                          <a:ea typeface="Meiryo UI" panose="020B0604030504040204" pitchFamily="50" charset="-128"/>
                        </a:rPr>
                        <a:t>　包括連携協定締結企業等</a:t>
                      </a:r>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１</a:t>
                      </a:r>
                      <a:endParaRPr kumimoji="1" lang="en-US" altLang="ja-JP" sz="1800" b="1" dirty="0">
                        <a:solidFill>
                          <a:schemeClr val="tx1"/>
                        </a:solidFill>
                        <a:latin typeface="Meiryo UI" panose="020B0604030504040204" pitchFamily="50" charset="-128"/>
                        <a:ea typeface="Meiryo UI" panose="020B0604030504040204" pitchFamily="50" charset="-128"/>
                      </a:endParaRPr>
                    </a:p>
                    <a:p>
                      <a:r>
                        <a:rPr kumimoji="1" lang="ja-JP" altLang="en-US" sz="1800" b="1" baseline="0" dirty="0">
                          <a:solidFill>
                            <a:schemeClr val="tx1"/>
                          </a:solidFill>
                          <a:latin typeface="Meiryo UI" panose="020B0604030504040204" pitchFamily="50" charset="-128"/>
                          <a:ea typeface="Meiryo UI" panose="020B0604030504040204" pitchFamily="50" charset="-128"/>
                        </a:rPr>
                        <a:t>　</a:t>
                      </a:r>
                      <a:r>
                        <a:rPr kumimoji="1" lang="ja-JP" altLang="en-US" sz="1800" b="1" dirty="0">
                          <a:solidFill>
                            <a:schemeClr val="tx1"/>
                          </a:solidFill>
                          <a:latin typeface="Meiryo UI" panose="020B0604030504040204" pitchFamily="50" charset="-128"/>
                          <a:ea typeface="Meiryo UI" panose="020B0604030504040204" pitchFamily="50" charset="-128"/>
                        </a:rPr>
                        <a:t>との連携件数</a:t>
                      </a:r>
                      <a:endParaRPr kumimoji="1" lang="en-US" altLang="ja-JP" sz="3600" b="1" dirty="0">
                        <a:solidFill>
                          <a:schemeClr val="tx1"/>
                        </a:solidFill>
                        <a:latin typeface="Meiryo UI" panose="020B0604030504040204" pitchFamily="50" charset="-128"/>
                        <a:ea typeface="Meiryo UI" panose="020B0604030504040204" pitchFamily="50" charset="-128"/>
                      </a:endParaRPr>
                    </a:p>
                  </a:txBody>
                  <a:tcPr marT="108000" marB="108000" anchor="ctr"/>
                </a:tc>
                <a:tc>
                  <a:txBody>
                    <a:bodyPr/>
                    <a:lstStyle/>
                    <a:p>
                      <a:r>
                        <a:rPr kumimoji="1" lang="en-US" altLang="ja-JP" sz="2800" dirty="0">
                          <a:solidFill>
                            <a:schemeClr val="tx1"/>
                          </a:solidFill>
                          <a:latin typeface="Meiryo UI" panose="020B0604030504040204" pitchFamily="50" charset="-128"/>
                          <a:ea typeface="Meiryo UI" panose="020B0604030504040204" pitchFamily="50" charset="-128"/>
                        </a:rPr>
                        <a:t>895</a:t>
                      </a:r>
                      <a:r>
                        <a:rPr kumimoji="1" lang="ja-JP" altLang="en-US" sz="2800" dirty="0">
                          <a:solidFill>
                            <a:schemeClr val="tx1"/>
                          </a:solidFill>
                          <a:latin typeface="Meiryo UI" panose="020B0604030504040204" pitchFamily="50" charset="-128"/>
                          <a:ea typeface="Meiryo UI" panose="020B0604030504040204" pitchFamily="50" charset="-128"/>
                        </a:rPr>
                        <a:t>件</a:t>
                      </a:r>
                      <a:endParaRPr kumimoji="1" lang="en-US" altLang="ja-JP" sz="2400" dirty="0">
                        <a:solidFill>
                          <a:schemeClr val="tx1"/>
                        </a:solidFill>
                        <a:latin typeface="Meiryo UI" panose="020B0604030504040204" pitchFamily="50" charset="-128"/>
                        <a:ea typeface="Meiryo UI" panose="020B0604030504040204" pitchFamily="50" charset="-128"/>
                      </a:endParaRPr>
                    </a:p>
                  </a:txBody>
                  <a:tcPr marT="108000" marB="108000" anchor="ctr"/>
                </a:tc>
                <a:extLst>
                  <a:ext uri="{0D108BD9-81ED-4DB2-BD59-A6C34878D82A}">
                    <a16:rowId xmlns:a16="http://schemas.microsoft.com/office/drawing/2014/main" val="10001"/>
                  </a:ext>
                </a:extLst>
              </a:tr>
              <a:tr h="1189491">
                <a:tc>
                  <a:txBody>
                    <a:bodyPr/>
                    <a:lstStyle/>
                    <a:p>
                      <a:r>
                        <a:rPr kumimoji="1" lang="ja-JP" altLang="en-US" sz="1800" b="1" dirty="0">
                          <a:solidFill>
                            <a:schemeClr val="tx1"/>
                          </a:solidFill>
                          <a:latin typeface="Meiryo UI" panose="020B0604030504040204" pitchFamily="50" charset="-128"/>
                          <a:ea typeface="Meiryo UI" panose="020B0604030504040204" pitchFamily="50" charset="-128"/>
                        </a:rPr>
                        <a:t>　効果額（試算ベース）</a:t>
                      </a:r>
                      <a:endParaRPr kumimoji="1" lang="en-US" altLang="ja-JP" sz="1800" b="1" dirty="0">
                        <a:solidFill>
                          <a:schemeClr val="tx1"/>
                        </a:solidFill>
                        <a:latin typeface="Meiryo UI" panose="020B0604030504040204" pitchFamily="50" charset="-128"/>
                        <a:ea typeface="Meiryo UI" panose="020B0604030504040204" pitchFamily="50" charset="-128"/>
                      </a:endParaRPr>
                    </a:p>
                    <a:p>
                      <a:r>
                        <a:rPr kumimoji="1" lang="ja-JP" altLang="en-US" sz="1800" b="1" dirty="0">
                          <a:solidFill>
                            <a:schemeClr val="tx1"/>
                          </a:solidFill>
                          <a:latin typeface="Meiryo UI" panose="020B0604030504040204" pitchFamily="50" charset="-128"/>
                          <a:ea typeface="Meiryo UI" panose="020B0604030504040204" pitchFamily="50" charset="-128"/>
                        </a:rPr>
                        <a:t>　</a:t>
                      </a:r>
                      <a:r>
                        <a:rPr kumimoji="1" lang="ja-JP" altLang="en-US" sz="1200" b="1" kern="1200" dirty="0">
                          <a:solidFill>
                            <a:schemeClr val="tx1"/>
                          </a:solidFill>
                          <a:latin typeface="Meiryo UI" panose="020B0604030504040204" pitchFamily="50" charset="-128"/>
                          <a:ea typeface="Meiryo UI" panose="020B0604030504040204" pitchFamily="50" charset="-128"/>
                          <a:cs typeface="+mn-cs"/>
                        </a:rPr>
                        <a:t>（令</a:t>
                      </a:r>
                      <a:r>
                        <a:rPr kumimoji="1" lang="ja-JP" altLang="en-US" sz="1200" b="1" dirty="0">
                          <a:solidFill>
                            <a:schemeClr val="tx1"/>
                          </a:solidFill>
                          <a:latin typeface="Meiryo UI" panose="020B0604030504040204" pitchFamily="50" charset="-128"/>
                          <a:ea typeface="Meiryo UI" panose="020B0604030504040204" pitchFamily="50" charset="-128"/>
                        </a:rPr>
                        <a:t>和５年度から</a:t>
                      </a: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試算方法を変更）</a:t>
                      </a:r>
                      <a:r>
                        <a:rPr kumimoji="1" lang="en-US" altLang="ja-JP" sz="1050" b="1" dirty="0">
                          <a:solidFill>
                            <a:schemeClr val="tx1"/>
                          </a:solidFill>
                          <a:latin typeface="Meiryo UI" panose="020B0604030504040204" pitchFamily="50" charset="-128"/>
                          <a:ea typeface="Meiryo UI" panose="020B0604030504040204" pitchFamily="50" charset="-128"/>
                        </a:rPr>
                        <a:t>※</a:t>
                      </a:r>
                      <a:r>
                        <a:rPr kumimoji="1" lang="ja-JP" altLang="en-US" sz="1050" b="1" dirty="0">
                          <a:solidFill>
                            <a:schemeClr val="tx1"/>
                          </a:solidFill>
                          <a:latin typeface="Meiryo UI" panose="020B0604030504040204" pitchFamily="50" charset="-128"/>
                          <a:ea typeface="Meiryo UI" panose="020B0604030504040204" pitchFamily="50" charset="-128"/>
                        </a:rPr>
                        <a:t>２</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marL="0" marR="0" lvl="0" indent="0" algn="l" defTabSz="685762" rtl="0" eaLnBrk="1" fontAlgn="auto" latinLnBrk="0" hangingPunct="1">
                        <a:lnSpc>
                          <a:spcPct val="100000"/>
                        </a:lnSpc>
                        <a:spcBef>
                          <a:spcPts val="300"/>
                        </a:spcBef>
                        <a:spcAft>
                          <a:spcPts val="0"/>
                        </a:spcAft>
                        <a:buClrTx/>
                        <a:buSzTx/>
                        <a:buFontTx/>
                        <a:buNone/>
                        <a:tabLst/>
                        <a:defRPr/>
                      </a:pPr>
                      <a:r>
                        <a:rPr kumimoji="1" lang="ja-JP" altLang="en-US" sz="2400" baseline="0" dirty="0">
                          <a:solidFill>
                            <a:schemeClr val="tx1"/>
                          </a:solidFill>
                          <a:latin typeface="Meiryo UI" panose="020B0604030504040204" pitchFamily="50" charset="-128"/>
                          <a:ea typeface="Meiryo UI" panose="020B0604030504040204" pitchFamily="50" charset="-128"/>
                        </a:rPr>
                        <a:t> </a:t>
                      </a:r>
                      <a:r>
                        <a:rPr kumimoji="1" lang="ja-JP" altLang="en-US" sz="2800" dirty="0">
                          <a:solidFill>
                            <a:schemeClr val="tx1"/>
                          </a:solidFill>
                          <a:latin typeface="Meiryo UI" panose="020B0604030504040204" pitchFamily="50" charset="-128"/>
                          <a:ea typeface="Meiryo UI" panose="020B0604030504040204" pitchFamily="50" charset="-128"/>
                        </a:rPr>
                        <a:t>約</a:t>
                      </a:r>
                      <a:r>
                        <a:rPr kumimoji="1" lang="ja-JP" altLang="en-US" sz="2800" baseline="0" dirty="0">
                          <a:solidFill>
                            <a:schemeClr val="tx1"/>
                          </a:solidFill>
                          <a:latin typeface="Meiryo UI" panose="020B0604030504040204" pitchFamily="50" charset="-128"/>
                          <a:ea typeface="Meiryo UI" panose="020B0604030504040204" pitchFamily="50" charset="-128"/>
                        </a:rPr>
                        <a:t>７</a:t>
                      </a:r>
                      <a:r>
                        <a:rPr kumimoji="1" lang="ja-JP" altLang="en-US" sz="2800" dirty="0">
                          <a:solidFill>
                            <a:schemeClr val="tx1"/>
                          </a:solidFill>
                          <a:latin typeface="Meiryo UI" panose="020B0604030504040204" pitchFamily="50" charset="-128"/>
                          <a:ea typeface="Meiryo UI" panose="020B0604030504040204" pitchFamily="50" charset="-128"/>
                        </a:rPr>
                        <a:t>億</a:t>
                      </a:r>
                      <a:r>
                        <a:rPr kumimoji="1" lang="en-US" altLang="ja-JP" sz="2800" dirty="0">
                          <a:solidFill>
                            <a:schemeClr val="tx1"/>
                          </a:solidFill>
                          <a:latin typeface="Meiryo UI" panose="020B0604030504040204" pitchFamily="50" charset="-128"/>
                          <a:ea typeface="Meiryo UI" panose="020B0604030504040204" pitchFamily="50" charset="-128"/>
                        </a:rPr>
                        <a:t>4,350</a:t>
                      </a:r>
                      <a:r>
                        <a:rPr kumimoji="1" lang="ja-JP" altLang="en-US" sz="2800" baseline="0" dirty="0">
                          <a:solidFill>
                            <a:schemeClr val="tx1"/>
                          </a:solidFill>
                          <a:latin typeface="Meiryo UI" panose="020B0604030504040204" pitchFamily="50" charset="-128"/>
                          <a:ea typeface="Meiryo UI" panose="020B0604030504040204" pitchFamily="50" charset="-128"/>
                        </a:rPr>
                        <a:t>万円</a:t>
                      </a:r>
                      <a:endParaRPr kumimoji="1" lang="en-US" altLang="ja-JP" sz="2800" baseline="0" dirty="0">
                        <a:solidFill>
                          <a:schemeClr val="tx1"/>
                        </a:solidFill>
                        <a:latin typeface="Meiryo UI" panose="020B0604030504040204" pitchFamily="50" charset="-128"/>
                        <a:ea typeface="Meiryo UI" panose="020B0604030504040204" pitchFamily="50" charset="-128"/>
                      </a:endParaRPr>
                    </a:p>
                    <a:p>
                      <a:pPr marL="0" marR="0" lvl="0" indent="0" algn="l" defTabSz="685762" rtl="0" eaLnBrk="1" fontAlgn="auto" latinLnBrk="0" hangingPunct="1">
                        <a:lnSpc>
                          <a:spcPct val="100000"/>
                        </a:lnSpc>
                        <a:spcBef>
                          <a:spcPts val="300"/>
                        </a:spcBef>
                        <a:spcAft>
                          <a:spcPts val="0"/>
                        </a:spcAft>
                        <a:buClrTx/>
                        <a:buSzTx/>
                        <a:buFontTx/>
                        <a:buNone/>
                        <a:tabLst/>
                        <a:defRPr/>
                      </a:pPr>
                      <a:r>
                        <a:rPr kumimoji="1" lang="ja-JP" altLang="en-US" sz="1200" baseline="0" dirty="0">
                          <a:solidFill>
                            <a:schemeClr val="tx1"/>
                          </a:solidFill>
                          <a:latin typeface="Meiryo UI" panose="020B0604030504040204" pitchFamily="50" charset="-128"/>
                          <a:ea typeface="Meiryo UI" panose="020B0604030504040204" pitchFamily="50" charset="-128"/>
                        </a:rPr>
                        <a:t>　（</a:t>
                      </a:r>
                      <a:r>
                        <a:rPr kumimoji="1" lang="en-US" altLang="ja-JP" sz="1200" baseline="0" dirty="0">
                          <a:solidFill>
                            <a:schemeClr val="tx1"/>
                          </a:solidFill>
                          <a:latin typeface="Meiryo UI" panose="020B0604030504040204" pitchFamily="50" charset="-128"/>
                          <a:ea typeface="Meiryo UI" panose="020B0604030504040204" pitchFamily="50" charset="-128"/>
                        </a:rPr>
                        <a:t>895</a:t>
                      </a:r>
                      <a:r>
                        <a:rPr kumimoji="1" lang="ja-JP" altLang="en-US" sz="1200" baseline="0" dirty="0">
                          <a:solidFill>
                            <a:schemeClr val="tx1"/>
                          </a:solidFill>
                          <a:latin typeface="Meiryo UI" panose="020B0604030504040204" pitchFamily="50" charset="-128"/>
                          <a:ea typeface="Meiryo UI" panose="020B0604030504040204" pitchFamily="50" charset="-128"/>
                        </a:rPr>
                        <a:t>件のうち、試算している件数は</a:t>
                      </a:r>
                      <a:r>
                        <a:rPr kumimoji="1" lang="en-US" altLang="ja-JP" sz="1200" baseline="0" dirty="0">
                          <a:solidFill>
                            <a:schemeClr val="tx1"/>
                          </a:solidFill>
                          <a:latin typeface="Meiryo UI" panose="020B0604030504040204" pitchFamily="50" charset="-128"/>
                          <a:ea typeface="Meiryo UI" panose="020B0604030504040204" pitchFamily="50" charset="-128"/>
                        </a:rPr>
                        <a:t>483</a:t>
                      </a:r>
                      <a:r>
                        <a:rPr kumimoji="1" lang="ja-JP" altLang="en-US" sz="1200" baseline="0" dirty="0">
                          <a:solidFill>
                            <a:schemeClr val="tx1"/>
                          </a:solidFill>
                          <a:latin typeface="Meiryo UI" panose="020B0604030504040204" pitchFamily="50" charset="-128"/>
                          <a:ea typeface="Meiryo UI" panose="020B0604030504040204" pitchFamily="50" charset="-128"/>
                        </a:rPr>
                        <a:t>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R="36000" marT="108000" marB="108000" anchor="ctr"/>
                </a:tc>
                <a:extLst>
                  <a:ext uri="{0D108BD9-81ED-4DB2-BD59-A6C34878D82A}">
                    <a16:rowId xmlns:a16="http://schemas.microsoft.com/office/drawing/2014/main" val="10003"/>
                  </a:ext>
                </a:extLst>
              </a:tr>
            </a:tbl>
          </a:graphicData>
        </a:graphic>
      </p:graphicFrame>
      <p:grpSp>
        <p:nvGrpSpPr>
          <p:cNvPr id="14" name="グループ化 13"/>
          <p:cNvGrpSpPr/>
          <p:nvPr/>
        </p:nvGrpSpPr>
        <p:grpSpPr>
          <a:xfrm>
            <a:off x="394181" y="465236"/>
            <a:ext cx="9173036" cy="475850"/>
            <a:chOff x="394181" y="465236"/>
            <a:chExt cx="9173036" cy="475850"/>
          </a:xfrm>
        </p:grpSpPr>
        <p:cxnSp>
          <p:nvCxnSpPr>
            <p:cNvPr id="15" name="直線コネクタ 1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56233" y="465236"/>
              <a:ext cx="266290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令和５年度　</a:t>
              </a:r>
              <a:r>
                <a:rPr kumimoji="1" lang="ja-JP" altLang="en-US" sz="2000" b="1" dirty="0">
                  <a:latin typeface="Meiryo UI" panose="020B0604030504040204" pitchFamily="50" charset="-128"/>
                  <a:ea typeface="Meiryo UI" panose="020B0604030504040204" pitchFamily="50" charset="-128"/>
                </a:rPr>
                <a:t>取組実績</a:t>
              </a:r>
              <a:endParaRPr kumimoji="1" lang="en-US" altLang="ja-JP" sz="2000" b="1" dirty="0">
                <a:latin typeface="Meiryo UI" panose="020B0604030504040204" pitchFamily="50" charset="-128"/>
                <a:ea typeface="Meiryo UI" panose="020B0604030504040204" pitchFamily="50" charset="-128"/>
              </a:endParaRPr>
            </a:p>
          </p:txBody>
        </p:sp>
      </p:grpSp>
      <p:sp>
        <p:nvSpPr>
          <p:cNvPr id="6" name="スライド番号プレースホルダー 5"/>
          <p:cNvSpPr>
            <a:spLocks noGrp="1"/>
          </p:cNvSpPr>
          <p:nvPr>
            <p:ph type="sldNum" sz="quarter" idx="12"/>
          </p:nvPr>
        </p:nvSpPr>
        <p:spPr>
          <a:xfrm>
            <a:off x="7663703" y="6492875"/>
            <a:ext cx="2228850" cy="365125"/>
          </a:xfrm>
        </p:spPr>
        <p:txBody>
          <a:bodyPr/>
          <a:lstStyle/>
          <a:p>
            <a:fld id="{06FEDF93-2BFD-41CA-ABC7-B039102F3792}" type="slidenum">
              <a:rPr lang="en-US" altLang="ja-JP" smtClean="0">
                <a:solidFill>
                  <a:schemeClr val="tx1"/>
                </a:solidFill>
              </a:rPr>
              <a:pPr/>
              <a:t>3</a:t>
            </a:fld>
            <a:endParaRPr lang="ja-JP" altLang="en-US" dirty="0">
              <a:solidFill>
                <a:schemeClr val="tx1"/>
              </a:solidFill>
            </a:endParaRPr>
          </a:p>
        </p:txBody>
      </p:sp>
      <p:sp>
        <p:nvSpPr>
          <p:cNvPr id="10" name="長方形 45">
            <a:extLst>
              <a:ext uri="{FF2B5EF4-FFF2-40B4-BE49-F238E27FC236}">
                <a16:creationId xmlns:a16="http://schemas.microsoft.com/office/drawing/2014/main" id="{6F9D5174-3C66-489A-A66D-FBB840F92700}"/>
              </a:ext>
            </a:extLst>
          </p:cNvPr>
          <p:cNvSpPr/>
          <p:nvPr/>
        </p:nvSpPr>
        <p:spPr>
          <a:xfrm>
            <a:off x="394181" y="5841764"/>
            <a:ext cx="9173036" cy="882427"/>
          </a:xfrm>
          <a:prstGeom prst="rect">
            <a:avLst/>
          </a:prstGeom>
          <a:noFill/>
          <a:ln w="38100">
            <a:solidFill>
              <a:srgbClr val="CCE3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50"/>
              </a:spcBef>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600" b="1" dirty="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参考</a:t>
            </a:r>
            <a:r>
              <a:rPr lang="en-US" altLang="ja-JP" sz="1600" b="1" dirty="0">
                <a:solidFill>
                  <a:schemeClr val="tx1"/>
                </a:solidFill>
                <a:latin typeface="Meiryo UI" panose="020B0604030504040204" pitchFamily="50" charset="-128"/>
                <a:ea typeface="Meiryo UI" panose="020B0604030504040204" pitchFamily="50" charset="-128"/>
              </a:rPr>
              <a:t>】</a:t>
            </a:r>
          </a:p>
          <a:p>
            <a:pPr>
              <a:spcBef>
                <a:spcPts val="450"/>
              </a:spcBef>
            </a:pPr>
            <a:r>
              <a:rPr lang="ja-JP" altLang="en-US" sz="1400" dirty="0">
                <a:solidFill>
                  <a:schemeClr val="tx1"/>
                </a:solidFill>
                <a:latin typeface="Meiryo UI" panose="020B0604030504040204" pitchFamily="50" charset="-128"/>
                <a:ea typeface="Meiryo UI" panose="020B0604030504040204" pitchFamily="50" charset="-128"/>
              </a:rPr>
              <a:t>　　○ 庁内各部局が締結した事業連携協定締結数　　　　　　　</a:t>
            </a:r>
            <a:endParaRPr lang="en-US" altLang="ja-JP" sz="1400" dirty="0">
              <a:solidFill>
                <a:schemeClr val="tx1"/>
              </a:solidFill>
              <a:latin typeface="Meiryo UI" panose="020B0604030504040204" pitchFamily="50" charset="-128"/>
              <a:ea typeface="Meiryo UI" panose="020B0604030504040204" pitchFamily="50" charset="-128"/>
            </a:endParaRPr>
          </a:p>
          <a:p>
            <a:pPr>
              <a:spcBef>
                <a:spcPts val="450"/>
              </a:spcBef>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376</a:t>
            </a:r>
            <a:r>
              <a:rPr lang="ja-JP" altLang="en-US" sz="1400" dirty="0">
                <a:solidFill>
                  <a:schemeClr val="tx1"/>
                </a:solidFill>
                <a:latin typeface="Meiryo UI" panose="020B0604030504040204" pitchFamily="50" charset="-128"/>
                <a:ea typeface="Meiryo UI" panose="020B0604030504040204" pitchFamily="50" charset="-128"/>
              </a:rPr>
              <a:t>件（うち新規締結件数：</a:t>
            </a:r>
            <a:r>
              <a:rPr lang="en-US" altLang="ja-JP" sz="1400" dirty="0">
                <a:solidFill>
                  <a:schemeClr val="tx1"/>
                </a:solidFill>
                <a:latin typeface="Meiryo UI" panose="020B0604030504040204" pitchFamily="50" charset="-128"/>
                <a:ea typeface="Meiryo UI" panose="020B0604030504040204" pitchFamily="50" charset="-128"/>
              </a:rPr>
              <a:t>28</a:t>
            </a:r>
            <a:r>
              <a:rPr lang="ja-JP" altLang="en-US" sz="1400" dirty="0">
                <a:solidFill>
                  <a:schemeClr val="tx1"/>
                </a:solidFill>
                <a:latin typeface="Meiryo UI" panose="020B0604030504040204" pitchFamily="50" charset="-128"/>
                <a:ea typeface="Meiryo UI" panose="020B0604030504040204" pitchFamily="50" charset="-128"/>
              </a:rPr>
              <a:t>件）　</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災害協定、アドプト協定、こころの再生パートナーを除く</a:t>
            </a:r>
            <a:endParaRPr lang="en-US" altLang="ja-JP" sz="1200" dirty="0">
              <a:solidFill>
                <a:schemeClr val="tx1"/>
              </a:solidFill>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B1900E46-176A-4051-B93D-F9ED1FD6CD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7742" y="1514699"/>
            <a:ext cx="1865002" cy="714828"/>
          </a:xfrm>
          <a:prstGeom prst="rect">
            <a:avLst/>
          </a:prstGeom>
        </p:spPr>
      </p:pic>
      <p:sp>
        <p:nvSpPr>
          <p:cNvPr id="13" name="テキスト ボックス 12">
            <a:extLst>
              <a:ext uri="{FF2B5EF4-FFF2-40B4-BE49-F238E27FC236}">
                <a16:creationId xmlns:a16="http://schemas.microsoft.com/office/drawing/2014/main" id="{7228C3D8-F7D8-4C49-BDBD-A2BECE727561}"/>
              </a:ext>
            </a:extLst>
          </p:cNvPr>
          <p:cNvSpPr txBox="1"/>
          <p:nvPr/>
        </p:nvSpPr>
        <p:spPr>
          <a:xfrm>
            <a:off x="474666" y="4883381"/>
            <a:ext cx="9259269" cy="938719"/>
          </a:xfrm>
          <a:prstGeom prst="rect">
            <a:avLst/>
          </a:prstGeom>
          <a:noFill/>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１　</a:t>
            </a:r>
            <a:r>
              <a:rPr lang="zh-TW" altLang="en-US" sz="1100" dirty="0">
                <a:latin typeface="Meiryo UI" panose="020B0604030504040204" pitchFamily="50" charset="-128"/>
                <a:ea typeface="Meiryo UI" panose="020B0604030504040204" pitchFamily="50" charset="-128"/>
              </a:rPr>
              <a:t>包括連携協定締結企業等</a:t>
            </a:r>
            <a:r>
              <a:rPr lang="ja-JP" altLang="en-US" sz="1100" dirty="0">
                <a:latin typeface="Meiryo UI" panose="020B0604030504040204" pitchFamily="50" charset="-128"/>
                <a:ea typeface="Meiryo UI" panose="020B0604030504040204" pitchFamily="50" charset="-128"/>
              </a:rPr>
              <a:t>とは、大阪府と包括連携協定を締結している企業・団体・大学をいう。以下「企業等」という</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２　効果額（試算ベース）とは、</a:t>
            </a:r>
            <a:r>
              <a:rPr kumimoji="1" lang="ja-JP" altLang="en-US" sz="1100" b="0" dirty="0">
                <a:latin typeface="Meiryo UI" panose="020B0604030504040204" pitchFamily="50" charset="-128"/>
                <a:ea typeface="Meiryo UI" panose="020B0604030504040204" pitchFamily="50" charset="-128"/>
              </a:rPr>
              <a:t>「仮に府が直接実施した場合に必要となる</a:t>
            </a:r>
            <a:r>
              <a:rPr kumimoji="1" lang="ja-JP" altLang="en-US" sz="1100" dirty="0">
                <a:latin typeface="Meiryo UI" panose="020B0604030504040204" pitchFamily="50" charset="-128"/>
                <a:ea typeface="Meiryo UI" panose="020B0604030504040204" pitchFamily="50" charset="-128"/>
              </a:rPr>
              <a:t>費用</a:t>
            </a:r>
            <a:r>
              <a:rPr kumimoji="1" lang="ja-JP" altLang="en-US" sz="1100" b="0" dirty="0">
                <a:latin typeface="Meiryo UI" panose="020B0604030504040204" pitchFamily="50" charset="-128"/>
                <a:ea typeface="Meiryo UI" panose="020B0604030504040204" pitchFamily="50" charset="-128"/>
              </a:rPr>
              <a:t>」を試算したもの</a:t>
            </a:r>
            <a:endParaRPr kumimoji="1" lang="en-US" altLang="ja-JP" sz="1100" dirty="0">
              <a:latin typeface="Meiryo UI" panose="020B0604030504040204" pitchFamily="50" charset="-128"/>
              <a:ea typeface="Meiryo UI" panose="020B0604030504040204" pitchFamily="50" charset="-128"/>
            </a:endParaRPr>
          </a:p>
          <a:p>
            <a:r>
              <a:rPr kumimoji="1" lang="ja-JP" altLang="en-US" sz="1100" b="0" dirty="0">
                <a:latin typeface="Meiryo UI" panose="020B0604030504040204" pitchFamily="50" charset="-128"/>
                <a:ea typeface="Meiryo UI" panose="020B0604030504040204" pitchFamily="50" charset="-128"/>
              </a:rPr>
              <a:t>　</a:t>
            </a:r>
            <a:r>
              <a:rPr kumimoji="1" lang="en-US" altLang="ja-JP" sz="1100" b="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試算</a:t>
            </a:r>
            <a:r>
              <a:rPr kumimoji="1" lang="ja-JP" altLang="en-US" sz="1100" b="0" dirty="0">
                <a:latin typeface="Meiryo UI" panose="020B0604030504040204" pitchFamily="50" charset="-128"/>
                <a:ea typeface="Meiryo UI" panose="020B0604030504040204" pitchFamily="50" charset="-128"/>
              </a:rPr>
              <a:t>方法の変更</a:t>
            </a:r>
            <a:r>
              <a:rPr kumimoji="1" lang="en-US" altLang="ja-JP" sz="1100" b="0" dirty="0">
                <a:latin typeface="Meiryo UI" panose="020B0604030504040204" pitchFamily="50" charset="-128"/>
                <a:ea typeface="Meiryo UI" panose="020B0604030504040204" pitchFamily="50" charset="-128"/>
              </a:rPr>
              <a:t>】</a:t>
            </a:r>
            <a:r>
              <a:rPr kumimoji="1" lang="ja-JP" altLang="en-US" sz="1100" b="0" dirty="0">
                <a:latin typeface="Meiryo UI" panose="020B0604030504040204" pitchFamily="50" charset="-128"/>
                <a:ea typeface="Meiryo UI" panose="020B0604030504040204" pitchFamily="50" charset="-128"/>
              </a:rPr>
              <a:t>　</a:t>
            </a:r>
            <a:endParaRPr kumimoji="1" lang="en-US" altLang="ja-JP" sz="1100" b="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・令和</a:t>
            </a:r>
            <a:r>
              <a:rPr kumimoji="1" lang="en-US" altLang="ja-JP" sz="1100" dirty="0">
                <a:latin typeface="Meiryo UI" panose="020B0604030504040204" pitchFamily="50" charset="-128"/>
                <a:ea typeface="Meiryo UI" panose="020B0604030504040204" pitchFamily="50" charset="-128"/>
              </a:rPr>
              <a:t>4</a:t>
            </a:r>
            <a:r>
              <a:rPr kumimoji="1" lang="ja-JP" altLang="en-US" sz="1100" dirty="0">
                <a:latin typeface="Meiryo UI" panose="020B0604030504040204" pitchFamily="50" charset="-128"/>
                <a:ea typeface="Meiryo UI" panose="020B0604030504040204" pitchFamily="50" charset="-128"/>
              </a:rPr>
              <a:t>年度までは、</a:t>
            </a:r>
            <a:r>
              <a:rPr kumimoji="1" lang="ja-JP" altLang="en-US" sz="1100" b="0" dirty="0">
                <a:latin typeface="Meiryo UI" panose="020B0604030504040204" pitchFamily="50" charset="-128"/>
                <a:ea typeface="Meiryo UI" panose="020B0604030504040204" pitchFamily="50" charset="-128"/>
              </a:rPr>
              <a:t>各企業等が設定している単価（会場使用料・広告掲載料・実負担額等）に</a:t>
            </a:r>
            <a:r>
              <a:rPr kumimoji="1" lang="ja-JP" altLang="en-US" sz="1100" dirty="0">
                <a:latin typeface="Meiryo UI" panose="020B0604030504040204" pitchFamily="50" charset="-128"/>
                <a:ea typeface="Meiryo UI" panose="020B0604030504040204" pitchFamily="50" charset="-128"/>
              </a:rPr>
              <a:t>より試算してきたが、</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r>
              <a:rPr kumimoji="1" lang="ja-JP" altLang="en-US" sz="1100" b="0" dirty="0">
                <a:latin typeface="Meiryo UI" panose="020B0604030504040204" pitchFamily="50" charset="-128"/>
                <a:ea typeface="Meiryo UI" panose="020B0604030504040204" pitchFamily="50" charset="-128"/>
              </a:rPr>
              <a:t>令和</a:t>
            </a:r>
            <a:r>
              <a:rPr kumimoji="1" lang="en-US" altLang="ja-JP" sz="1100" b="0" dirty="0">
                <a:latin typeface="Meiryo UI" panose="020B0604030504040204" pitchFamily="50" charset="-128"/>
                <a:ea typeface="Meiryo UI" panose="020B0604030504040204" pitchFamily="50" charset="-128"/>
              </a:rPr>
              <a:t>5</a:t>
            </a:r>
            <a:r>
              <a:rPr kumimoji="1" lang="ja-JP" altLang="en-US" sz="1100" b="0" dirty="0">
                <a:latin typeface="Meiryo UI" panose="020B0604030504040204" pitchFamily="50" charset="-128"/>
                <a:ea typeface="Meiryo UI" panose="020B0604030504040204" pitchFamily="50" charset="-128"/>
              </a:rPr>
              <a:t>年度から、新たに</a:t>
            </a:r>
            <a:r>
              <a:rPr kumimoji="1" lang="ja-JP" altLang="en-US" sz="1100" dirty="0">
                <a:latin typeface="Meiryo UI" panose="020B0604030504040204" pitchFamily="50" charset="-128"/>
                <a:ea typeface="Meiryo UI" panose="020B0604030504040204" pitchFamily="50" charset="-128"/>
              </a:rPr>
              <a:t>単価未設定なものの</a:t>
            </a:r>
            <a:r>
              <a:rPr kumimoji="1" lang="ja-JP" altLang="en-US" sz="1100" b="0" dirty="0">
                <a:latin typeface="Meiryo UI" panose="020B0604030504040204" pitchFamily="50" charset="-128"/>
                <a:ea typeface="Meiryo UI" panose="020B0604030504040204" pitchFamily="50" charset="-128"/>
              </a:rPr>
              <a:t>一部について、共通単価（市場価格等）を用いた試算を加え</a:t>
            </a:r>
            <a:r>
              <a:rPr kumimoji="1" lang="ja-JP" altLang="en-US" sz="1100" dirty="0">
                <a:latin typeface="Meiryo UI" panose="020B0604030504040204" pitchFamily="50" charset="-128"/>
                <a:ea typeface="Meiryo UI" panose="020B0604030504040204" pitchFamily="50" charset="-128"/>
              </a:rPr>
              <a:t>、これらの額を合計する方法に変更</a:t>
            </a:r>
            <a:endParaRPr kumimoji="1" lang="en-US" altLang="ja-JP" sz="11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059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sp>
        <p:nvSpPr>
          <p:cNvPr id="2" name="スライド番号プレースホルダー 1"/>
          <p:cNvSpPr>
            <a:spLocks noGrp="1"/>
          </p:cNvSpPr>
          <p:nvPr>
            <p:ph type="sldNum" sz="quarter" idx="12"/>
          </p:nvPr>
        </p:nvSpPr>
        <p:spPr>
          <a:xfrm>
            <a:off x="7677150" y="6483796"/>
            <a:ext cx="2228850" cy="365125"/>
          </a:xfrm>
        </p:spPr>
        <p:txBody>
          <a:bodyPr/>
          <a:lstStyle/>
          <a:p>
            <a:fld id="{06FEDF93-2BFD-41CA-ABC7-B039102F3792}" type="slidenum">
              <a:rPr lang="en-US" altLang="ja-JP" smtClean="0"/>
              <a:pPr/>
              <a:t>4</a:t>
            </a:fld>
            <a:endParaRPr lang="ja-JP" altLang="en-US" dirty="0"/>
          </a:p>
        </p:txBody>
      </p:sp>
      <p:sp>
        <p:nvSpPr>
          <p:cNvPr id="11" name="テキスト ボックス 10">
            <a:extLst>
              <a:ext uri="{FF2B5EF4-FFF2-40B4-BE49-F238E27FC236}">
                <a16:creationId xmlns:a16="http://schemas.microsoft.com/office/drawing/2014/main" id="{485CDFA7-7021-425F-9855-56CCF5D39FE0}"/>
              </a:ext>
            </a:extLst>
          </p:cNvPr>
          <p:cNvSpPr txBox="1"/>
          <p:nvPr/>
        </p:nvSpPr>
        <p:spPr>
          <a:xfrm>
            <a:off x="474667" y="465236"/>
            <a:ext cx="141737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トピックス①</a:t>
            </a:r>
          </a:p>
        </p:txBody>
      </p:sp>
      <p:sp>
        <p:nvSpPr>
          <p:cNvPr id="18" name="正方形/長方形 17">
            <a:extLst>
              <a:ext uri="{FF2B5EF4-FFF2-40B4-BE49-F238E27FC236}">
                <a16:creationId xmlns:a16="http://schemas.microsoft.com/office/drawing/2014/main" id="{73F49CD6-BE92-4244-A9C5-C0CE5D217475}"/>
              </a:ext>
            </a:extLst>
          </p:cNvPr>
          <p:cNvSpPr/>
          <p:nvPr/>
        </p:nvSpPr>
        <p:spPr>
          <a:xfrm>
            <a:off x="394181" y="6215339"/>
            <a:ext cx="9173036" cy="58631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あいおいニッセイ同和損害保険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小林製薬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東京海上日動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ヤマト運輸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46262235-8672-4CCF-AB40-4697421B6F4F}"/>
              </a:ext>
            </a:extLst>
          </p:cNvPr>
          <p:cNvSpPr/>
          <p:nvPr/>
        </p:nvSpPr>
        <p:spPr>
          <a:xfrm>
            <a:off x="394180" y="927626"/>
            <a:ext cx="9173036" cy="427742"/>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spc="50" dirty="0">
                <a:solidFill>
                  <a:schemeClr val="tx1"/>
                </a:solidFill>
                <a:latin typeface="Meiryo UI" panose="020B0604030504040204" pitchFamily="50" charset="-128"/>
                <a:ea typeface="Meiryo UI" panose="020B0604030504040204" pitchFamily="50" charset="-128"/>
              </a:rPr>
              <a:t>　大阪・関西万博の機運醸成</a:t>
            </a:r>
            <a:endParaRPr kumimoji="1" lang="en-US" altLang="ja-JP" sz="2000" b="1" spc="50" dirty="0">
              <a:solidFill>
                <a:schemeClr val="tx1"/>
              </a:solidFill>
              <a:latin typeface="Meiryo UI" panose="020B0604030504040204" pitchFamily="50" charset="-128"/>
              <a:ea typeface="Meiryo UI" panose="020B0604030504040204" pitchFamily="50" charset="-128"/>
            </a:endParaRPr>
          </a:p>
        </p:txBody>
      </p:sp>
      <p:pic>
        <p:nvPicPr>
          <p:cNvPr id="60" name="図 59">
            <a:extLst>
              <a:ext uri="{FF2B5EF4-FFF2-40B4-BE49-F238E27FC236}">
                <a16:creationId xmlns:a16="http://schemas.microsoft.com/office/drawing/2014/main" id="{D6D42EC9-D800-4663-9A85-A03250BC4A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60569" y="256521"/>
            <a:ext cx="612000" cy="612000"/>
          </a:xfrm>
          <a:prstGeom prst="rect">
            <a:avLst/>
          </a:prstGeom>
        </p:spPr>
      </p:pic>
      <p:sp>
        <p:nvSpPr>
          <p:cNvPr id="49" name="テキスト ボックス 48">
            <a:extLst>
              <a:ext uri="{FF2B5EF4-FFF2-40B4-BE49-F238E27FC236}">
                <a16:creationId xmlns:a16="http://schemas.microsoft.com/office/drawing/2014/main" id="{EFF19B1B-9039-4264-8643-BA8B9F4F328E}"/>
              </a:ext>
            </a:extLst>
          </p:cNvPr>
          <p:cNvSpPr txBox="1"/>
          <p:nvPr/>
        </p:nvSpPr>
        <p:spPr>
          <a:xfrm>
            <a:off x="4826386" y="646611"/>
            <a:ext cx="4548589" cy="261610"/>
          </a:xfrm>
          <a:prstGeom prst="rect">
            <a:avLst/>
          </a:prstGeom>
          <a:noFill/>
        </p:spPr>
        <p:txBody>
          <a:bodyPr wrap="square" rtlCol="0">
            <a:spAutoFit/>
          </a:bodyPr>
          <a:lstStyle/>
          <a:p>
            <a:pPr>
              <a:spcBef>
                <a:spcPts val="600"/>
              </a:spcBef>
            </a:pPr>
            <a:r>
              <a:rPr kumimoji="1" lang="en-US" altLang="ja-JP" sz="1100" dirty="0">
                <a:latin typeface="Meiryo UI" panose="020B0604030504040204" pitchFamily="50" charset="-128"/>
                <a:ea typeface="Meiryo UI" panose="020B0604030504040204" pitchFamily="50" charset="-128"/>
              </a:rPr>
              <a:t>※</a:t>
            </a:r>
            <a:r>
              <a:rPr kumimoji="1" lang="zh-CN" altLang="en-US" sz="1100" dirty="0">
                <a:latin typeface="Meiryo UI" panose="020B0604030504040204" pitchFamily="50" charset="-128"/>
                <a:ea typeface="Meiryo UI" panose="020B0604030504040204" pitchFamily="50" charset="-128"/>
              </a:rPr>
              <a:t>２０２５年日本国際博覧会協会</a:t>
            </a:r>
            <a:r>
              <a:rPr kumimoji="1" lang="ja-JP" altLang="en-US" sz="1100" dirty="0">
                <a:latin typeface="Meiryo UI" panose="020B0604030504040204" pitchFamily="50" charset="-128"/>
                <a:ea typeface="Meiryo UI" panose="020B0604030504040204" pitchFamily="50" charset="-128"/>
              </a:rPr>
              <a:t>との取組みは含まれていません</a:t>
            </a:r>
            <a:endParaRPr kumimoji="1" lang="en-US" altLang="ja-JP" sz="1100" dirty="0">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B23A3291-F819-4533-AEC6-7A17D0E048A5}"/>
              </a:ext>
            </a:extLst>
          </p:cNvPr>
          <p:cNvGrpSpPr/>
          <p:nvPr/>
        </p:nvGrpSpPr>
        <p:grpSpPr>
          <a:xfrm>
            <a:off x="474949" y="4522017"/>
            <a:ext cx="9005950" cy="1661993"/>
            <a:chOff x="533032" y="4115918"/>
            <a:chExt cx="8843950" cy="1661993"/>
          </a:xfrm>
        </p:grpSpPr>
        <p:sp>
          <p:nvSpPr>
            <p:cNvPr id="42" name="テキスト ボックス 41">
              <a:extLst>
                <a:ext uri="{FF2B5EF4-FFF2-40B4-BE49-F238E27FC236}">
                  <a16:creationId xmlns:a16="http://schemas.microsoft.com/office/drawing/2014/main" id="{7447D5F9-5DA1-4B4E-BFDF-93A7D8429A5D}"/>
                </a:ext>
              </a:extLst>
            </p:cNvPr>
            <p:cNvSpPr txBox="1"/>
            <p:nvPr/>
          </p:nvSpPr>
          <p:spPr>
            <a:xfrm>
              <a:off x="533032" y="4115918"/>
              <a:ext cx="8843950" cy="1661993"/>
            </a:xfrm>
            <a:prstGeom prst="rect">
              <a:avLst/>
            </a:prstGeom>
            <a:noFill/>
            <a:ln w="19050">
              <a:solidFill>
                <a:srgbClr val="CCE3EB"/>
              </a:solidFill>
            </a:ln>
          </p:spPr>
          <p:txBody>
            <a:bodyPr wrap="square" rtlCol="0">
              <a:spAutoFit/>
            </a:bodyPr>
            <a:lstStyle/>
            <a:p>
              <a:pPr>
                <a:spcBef>
                  <a:spcPts val="600"/>
                </a:spcBef>
              </a:pPr>
              <a:r>
                <a:rPr kumimoji="1" lang="ja-JP" altLang="en-US" b="1" spc="100" dirty="0">
                  <a:latin typeface="Meiryo UI" panose="020B0604030504040204" pitchFamily="50" charset="-128"/>
                  <a:ea typeface="Meiryo UI" panose="020B0604030504040204" pitchFamily="50" charset="-128"/>
                </a:rPr>
                <a:t>■万博ボランティア募集への協力</a:t>
              </a:r>
              <a:r>
                <a:rPr kumimoji="1" lang="ja-JP" altLang="en-US" sz="1200" b="1" spc="100" dirty="0">
                  <a:latin typeface="Meiryo UI" panose="020B0604030504040204" pitchFamily="50" charset="-128"/>
                  <a:ea typeface="Meiryo UI" panose="020B0604030504040204" pitchFamily="50" charset="-128"/>
                </a:rPr>
                <a:t>（連携企業等：７事業者）</a:t>
              </a:r>
              <a:endParaRPr kumimoji="1" lang="en-US" altLang="ja-JP" b="1" spc="100" dirty="0">
                <a:latin typeface="Meiryo UI" panose="020B0604030504040204" pitchFamily="50" charset="-128"/>
                <a:ea typeface="Meiryo UI" panose="020B0604030504040204" pitchFamily="50" charset="-128"/>
              </a:endParaRPr>
            </a:p>
            <a:p>
              <a:pPr>
                <a:spcBef>
                  <a:spcPts val="600"/>
                </a:spcBef>
              </a:pPr>
              <a:r>
                <a:rPr kumimoji="1" lang="ja-JP" altLang="en-US" sz="1600" b="1" spc="100" dirty="0">
                  <a:latin typeface="Meiryo UI" panose="020B0604030504040204" pitchFamily="50" charset="-128"/>
                  <a:ea typeface="Meiryo UI" panose="020B0604030504040204" pitchFamily="50" charset="-128"/>
                </a:rPr>
                <a:t>○ボランティア募集イベントの開催</a:t>
              </a:r>
              <a:endParaRPr kumimoji="1" lang="en-US" altLang="ja-JP" sz="1200" b="1" spc="100" dirty="0">
                <a:latin typeface="Meiryo UI" panose="020B0604030504040204" pitchFamily="50" charset="-128"/>
                <a:ea typeface="Meiryo UI" panose="020B0604030504040204" pitchFamily="50" charset="-128"/>
              </a:endParaRPr>
            </a:p>
            <a:p>
              <a:pPr>
                <a:spcBef>
                  <a:spcPts val="600"/>
                </a:spcBef>
              </a:pPr>
              <a:r>
                <a:rPr kumimoji="1" lang="ja-JP" altLang="en-US" sz="1400" spc="100" dirty="0">
                  <a:latin typeface="Meiryo UI" panose="020B0604030504040204" pitchFamily="50" charset="-128"/>
                  <a:ea typeface="Meiryo UI" panose="020B0604030504040204" pitchFamily="50" charset="-128"/>
                </a:rPr>
                <a:t>　</a:t>
              </a:r>
              <a:r>
                <a:rPr kumimoji="1" lang="ja-JP" altLang="en-US" sz="1200" b="1" spc="100" dirty="0">
                  <a:latin typeface="Meiryo UI" panose="020B0604030504040204" pitchFamily="50" charset="-128"/>
                  <a:ea typeface="Meiryo UI" panose="020B0604030504040204" pitchFamily="50" charset="-128"/>
                </a:rPr>
                <a:t>◇</a:t>
              </a:r>
              <a:r>
                <a:rPr kumimoji="1" lang="ja-JP" altLang="en-US" sz="1200" spc="100" dirty="0">
                  <a:latin typeface="Meiryo UI" panose="020B0604030504040204" pitchFamily="50" charset="-128"/>
                  <a:ea typeface="Meiryo UI" panose="020B0604030504040204" pitchFamily="50" charset="-128"/>
                </a:rPr>
                <a:t>実施回数：</a:t>
              </a:r>
              <a:r>
                <a:rPr kumimoji="1" lang="ja-JP" altLang="en-US" sz="1600" b="1" spc="100" dirty="0">
                  <a:solidFill>
                    <a:srgbClr val="FF0000"/>
                  </a:solidFill>
                  <a:latin typeface="Meiryo UI" panose="020B0604030504040204" pitchFamily="50" charset="-128"/>
                  <a:ea typeface="Meiryo UI" panose="020B0604030504040204" pitchFamily="50" charset="-128"/>
                </a:rPr>
                <a:t>７</a:t>
              </a:r>
              <a:r>
                <a:rPr kumimoji="1" lang="ja-JP" altLang="en-US" sz="1200" spc="100" dirty="0">
                  <a:latin typeface="Meiryo UI" panose="020B0604030504040204" pitchFamily="50" charset="-128"/>
                  <a:ea typeface="Meiryo UI" panose="020B0604030504040204" pitchFamily="50" charset="-128"/>
                </a:rPr>
                <a:t>回　</a:t>
              </a:r>
              <a:r>
                <a:rPr kumimoji="1" lang="ja-JP" altLang="en-US" sz="1200" b="1" spc="100" dirty="0">
                  <a:latin typeface="Meiryo UI" panose="020B0604030504040204" pitchFamily="50" charset="-128"/>
                  <a:ea typeface="Meiryo UI" panose="020B0604030504040204" pitchFamily="50" charset="-128"/>
                </a:rPr>
                <a:t> ◇</a:t>
              </a:r>
              <a:r>
                <a:rPr kumimoji="1" lang="ja-JP" altLang="en-US" sz="1200" spc="100" dirty="0">
                  <a:latin typeface="Meiryo UI" panose="020B0604030504040204" pitchFamily="50" charset="-128"/>
                  <a:ea typeface="Meiryo UI" panose="020B0604030504040204" pitchFamily="50" charset="-128"/>
                </a:rPr>
                <a:t>来場者数</a:t>
              </a:r>
              <a:r>
                <a:rPr kumimoji="1" lang="en-US" altLang="ja-JP" sz="1050" spc="100" dirty="0">
                  <a:latin typeface="Meiryo UI" panose="020B0604030504040204" pitchFamily="50" charset="-128"/>
                  <a:ea typeface="Meiryo UI" panose="020B0604030504040204" pitchFamily="50" charset="-128"/>
                </a:rPr>
                <a:t>(</a:t>
              </a:r>
              <a:r>
                <a:rPr kumimoji="1" lang="ja-JP" altLang="en-US" sz="1050" spc="100" dirty="0">
                  <a:latin typeface="Meiryo UI" panose="020B0604030504040204" pitchFamily="50" charset="-128"/>
                  <a:ea typeface="Meiryo UI" panose="020B0604030504040204" pitchFamily="50" charset="-128"/>
                </a:rPr>
                <a:t>延べ</a:t>
              </a:r>
              <a:r>
                <a:rPr kumimoji="1" lang="en-US" altLang="ja-JP" sz="1050" spc="100" dirty="0">
                  <a:latin typeface="Meiryo UI" panose="020B0604030504040204" pitchFamily="50" charset="-128"/>
                  <a:ea typeface="Meiryo UI" panose="020B0604030504040204" pitchFamily="50" charset="-128"/>
                </a:rPr>
                <a:t>)</a:t>
              </a:r>
              <a:r>
                <a:rPr kumimoji="1" lang="ja-JP" altLang="en-US" sz="1200" spc="100" dirty="0">
                  <a:latin typeface="Meiryo UI" panose="020B0604030504040204" pitchFamily="50" charset="-128"/>
                  <a:ea typeface="Meiryo UI" panose="020B0604030504040204" pitchFamily="50" charset="-128"/>
                </a:rPr>
                <a:t>：</a:t>
              </a:r>
              <a:r>
                <a:rPr kumimoji="1" lang="en-US" altLang="ja-JP" sz="1600" b="1" spc="100" dirty="0">
                  <a:solidFill>
                    <a:srgbClr val="FF0000"/>
                  </a:solidFill>
                  <a:latin typeface="Meiryo UI" panose="020B0604030504040204" pitchFamily="50" charset="-128"/>
                  <a:ea typeface="Meiryo UI" panose="020B0604030504040204" pitchFamily="50" charset="-128"/>
                </a:rPr>
                <a:t>2,150</a:t>
              </a:r>
              <a:r>
                <a:rPr kumimoji="1" lang="ja-JP" altLang="en-US" sz="1600" b="1" spc="100" dirty="0">
                  <a:solidFill>
                    <a:srgbClr val="FF0000"/>
                  </a:solidFill>
                  <a:latin typeface="Meiryo UI" panose="020B0604030504040204" pitchFamily="50" charset="-128"/>
                  <a:ea typeface="Meiryo UI" panose="020B0604030504040204" pitchFamily="50" charset="-128"/>
                </a:rPr>
                <a:t>名</a:t>
              </a:r>
              <a:endParaRPr kumimoji="1" lang="en-US" altLang="ja-JP" sz="1600" b="1" spc="100" dirty="0">
                <a:solidFill>
                  <a:srgbClr val="FF0000"/>
                </a:solidFill>
                <a:latin typeface="Meiryo UI" panose="020B0604030504040204" pitchFamily="50" charset="-128"/>
                <a:ea typeface="Meiryo UI" panose="020B0604030504040204" pitchFamily="50" charset="-128"/>
              </a:endParaRPr>
            </a:p>
            <a:p>
              <a:pPr>
                <a:spcBef>
                  <a:spcPts val="600"/>
                </a:spcBef>
              </a:pPr>
              <a:r>
                <a:rPr kumimoji="1" lang="ja-JP" altLang="en-US" sz="1600" b="1" spc="100" dirty="0">
                  <a:latin typeface="Meiryo UI" panose="020B0604030504040204" pitchFamily="50" charset="-128"/>
                  <a:ea typeface="Meiryo UI" panose="020B0604030504040204" pitchFamily="50" charset="-128"/>
                </a:rPr>
                <a:t>○ちらし、ポスター、サイネージによる</a:t>
              </a:r>
              <a:r>
                <a:rPr kumimoji="1" lang="en-US" altLang="ja-JP" sz="1600" b="1" spc="100" dirty="0">
                  <a:latin typeface="Meiryo UI" panose="020B0604030504040204" pitchFamily="50" charset="-128"/>
                  <a:ea typeface="Meiryo UI" panose="020B0604030504040204" pitchFamily="50" charset="-128"/>
                </a:rPr>
                <a:t>PR</a:t>
              </a:r>
            </a:p>
            <a:p>
              <a:pPr>
                <a:spcBef>
                  <a:spcPts val="600"/>
                </a:spcBef>
              </a:pPr>
              <a:r>
                <a:rPr kumimoji="1" lang="ja-JP" altLang="en-US" sz="1200" spc="100" dirty="0">
                  <a:latin typeface="Meiryo UI" panose="020B0604030504040204" pitchFamily="50" charset="-128"/>
                  <a:ea typeface="Meiryo UI" panose="020B0604030504040204" pitchFamily="50" charset="-128"/>
                </a:rPr>
                <a:t>　</a:t>
              </a:r>
              <a:r>
                <a:rPr kumimoji="1" lang="ja-JP" altLang="en-US" sz="1200" b="1" spc="100" dirty="0">
                  <a:latin typeface="Meiryo UI" panose="020B0604030504040204" pitchFamily="50" charset="-128"/>
                  <a:ea typeface="Meiryo UI" panose="020B0604030504040204" pitchFamily="50" charset="-128"/>
                </a:rPr>
                <a:t> ◇</a:t>
              </a:r>
              <a:r>
                <a:rPr kumimoji="1" lang="ja-JP" altLang="en-US" sz="1200" spc="100" dirty="0">
                  <a:latin typeface="Meiryo UI" panose="020B0604030504040204" pitchFamily="50" charset="-128"/>
                  <a:ea typeface="Meiryo UI" panose="020B0604030504040204" pitchFamily="50" charset="-128"/>
                </a:rPr>
                <a:t>府内</a:t>
              </a:r>
              <a:r>
                <a:rPr kumimoji="1" lang="en-US" altLang="ja-JP" sz="1600" b="1" spc="100" dirty="0">
                  <a:solidFill>
                    <a:srgbClr val="FF0000"/>
                  </a:solidFill>
                  <a:latin typeface="Meiryo UI" panose="020B0604030504040204" pitchFamily="50" charset="-128"/>
                  <a:ea typeface="Meiryo UI" panose="020B0604030504040204" pitchFamily="50" charset="-128"/>
                </a:rPr>
                <a:t>219</a:t>
              </a:r>
              <a:r>
                <a:rPr kumimoji="1" lang="ja-JP" altLang="en-US" sz="1200" spc="100" dirty="0">
                  <a:latin typeface="Meiryo UI" panose="020B0604030504040204" pitchFamily="50" charset="-128"/>
                  <a:ea typeface="Meiryo UI" panose="020B0604030504040204" pitchFamily="50" charset="-128"/>
                </a:rPr>
                <a:t>か所　</a:t>
              </a:r>
              <a:endParaRPr kumimoji="1" lang="en-US" altLang="ja-JP" sz="1200" spc="100" dirty="0">
                <a:latin typeface="Meiryo UI" panose="020B0604030504040204" pitchFamily="50" charset="-128"/>
                <a:ea typeface="Meiryo UI" panose="020B0604030504040204" pitchFamily="50" charset="-128"/>
              </a:endParaRPr>
            </a:p>
          </p:txBody>
        </p:sp>
        <p:pic>
          <p:nvPicPr>
            <p:cNvPr id="25" name="図 24">
              <a:extLst>
                <a:ext uri="{FF2B5EF4-FFF2-40B4-BE49-F238E27FC236}">
                  <a16:creationId xmlns:a16="http://schemas.microsoft.com/office/drawing/2014/main" id="{8D7ABA3D-5183-4548-B1FD-687BDBFF86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1042" y="4321359"/>
              <a:ext cx="2709924" cy="1317007"/>
            </a:xfrm>
            <a:prstGeom prst="rect">
              <a:avLst/>
            </a:prstGeom>
          </p:spPr>
        </p:pic>
      </p:grpSp>
      <p:grpSp>
        <p:nvGrpSpPr>
          <p:cNvPr id="8" name="グループ化 7">
            <a:extLst>
              <a:ext uri="{FF2B5EF4-FFF2-40B4-BE49-F238E27FC236}">
                <a16:creationId xmlns:a16="http://schemas.microsoft.com/office/drawing/2014/main" id="{895DA451-6B9E-4B7A-BC56-2F92B3334E3C}"/>
              </a:ext>
            </a:extLst>
          </p:cNvPr>
          <p:cNvGrpSpPr/>
          <p:nvPr/>
        </p:nvGrpSpPr>
        <p:grpSpPr>
          <a:xfrm>
            <a:off x="478955" y="1433523"/>
            <a:ext cx="9007561" cy="2984693"/>
            <a:chOff x="530436" y="1417264"/>
            <a:chExt cx="9007561" cy="2984693"/>
          </a:xfrm>
        </p:grpSpPr>
        <p:sp>
          <p:nvSpPr>
            <p:cNvPr id="46" name="テキスト ボックス 45">
              <a:extLst>
                <a:ext uri="{FF2B5EF4-FFF2-40B4-BE49-F238E27FC236}">
                  <a16:creationId xmlns:a16="http://schemas.microsoft.com/office/drawing/2014/main" id="{1B9F2410-0E9F-4F18-A109-9C90C1E462A6}"/>
                </a:ext>
              </a:extLst>
            </p:cNvPr>
            <p:cNvSpPr txBox="1"/>
            <p:nvPr/>
          </p:nvSpPr>
          <p:spPr>
            <a:xfrm>
              <a:off x="530436" y="1417264"/>
              <a:ext cx="9005951" cy="2977738"/>
            </a:xfrm>
            <a:prstGeom prst="rect">
              <a:avLst/>
            </a:prstGeom>
            <a:noFill/>
            <a:ln w="19050">
              <a:solidFill>
                <a:srgbClr val="CCE3EB"/>
              </a:solidFill>
            </a:ln>
          </p:spPr>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■企業等主催イベントへの出展や企業等の広報媒体等を活用した機運醸成</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sz="1200" b="1" dirty="0">
                  <a:latin typeface="Meiryo UI" panose="020B0604030504040204" pitchFamily="50" charset="-128"/>
                  <a:ea typeface="Meiryo UI" panose="020B0604030504040204" pitchFamily="50" charset="-128"/>
                </a:rPr>
                <a:t>（連携企業等：</a:t>
              </a:r>
              <a:r>
                <a:rPr kumimoji="1" lang="en-US" altLang="ja-JP" sz="1200" b="1" dirty="0">
                  <a:latin typeface="Meiryo UI" panose="020B0604030504040204" pitchFamily="50" charset="-128"/>
                  <a:ea typeface="Meiryo UI" panose="020B0604030504040204" pitchFamily="50" charset="-128"/>
                </a:rPr>
                <a:t>24</a:t>
              </a:r>
              <a:r>
                <a:rPr kumimoji="1" lang="ja-JP" altLang="en-US" sz="1200" b="1" dirty="0">
                  <a:latin typeface="Meiryo UI" panose="020B0604030504040204" pitchFamily="50" charset="-128"/>
                  <a:ea typeface="Meiryo UI" panose="020B0604030504040204" pitchFamily="50" charset="-128"/>
                </a:rPr>
                <a:t>事業者）</a:t>
              </a:r>
              <a:endParaRPr kumimoji="1" lang="en-US" altLang="ja-JP" sz="1200" b="1" dirty="0">
                <a:latin typeface="Meiryo UI" panose="020B0604030504040204" pitchFamily="50" charset="-128"/>
                <a:ea typeface="Meiryo UI" panose="020B0604030504040204" pitchFamily="50" charset="-128"/>
              </a:endParaRPr>
            </a:p>
            <a:p>
              <a:pPr>
                <a:lnSpc>
                  <a:spcPct val="150000"/>
                </a:lnSpc>
              </a:pPr>
              <a:endParaRPr kumimoji="1" lang="en-US" altLang="ja-JP" sz="300" b="1" dirty="0">
                <a:latin typeface="Meiryo UI" panose="020B0604030504040204" pitchFamily="50" charset="-128"/>
                <a:ea typeface="Meiryo UI" panose="020B0604030504040204" pitchFamily="50" charset="-128"/>
              </a:endParaRPr>
            </a:p>
            <a:p>
              <a:pPr>
                <a:lnSpc>
                  <a:spcPct val="150000"/>
                </a:lnSpc>
              </a:pPr>
              <a:r>
                <a:rPr kumimoji="1" lang="ja-JP" altLang="en-US" sz="1600" b="1" dirty="0">
                  <a:latin typeface="Meiryo UI" panose="020B0604030504040204" pitchFamily="50" charset="-128"/>
                  <a:ea typeface="Meiryo UI" panose="020B0604030504040204" pitchFamily="50" charset="-128"/>
                </a:rPr>
                <a:t>○企業等主催イベントへの万博</a:t>
              </a:r>
              <a:r>
                <a:rPr kumimoji="1" lang="en-US" altLang="ja-JP" sz="1600" b="1" dirty="0">
                  <a:latin typeface="Meiryo UI" panose="020B0604030504040204" pitchFamily="50" charset="-128"/>
                  <a:ea typeface="Meiryo UI" panose="020B0604030504040204" pitchFamily="50" charset="-128"/>
                </a:rPr>
                <a:t>PR</a:t>
              </a:r>
              <a:r>
                <a:rPr kumimoji="1" lang="ja-JP" altLang="en-US" sz="1600" b="1" dirty="0">
                  <a:latin typeface="Meiryo UI" panose="020B0604030504040204" pitchFamily="50" charset="-128"/>
                  <a:ea typeface="Meiryo UI" panose="020B0604030504040204" pitchFamily="50" charset="-128"/>
                </a:rPr>
                <a:t>ブースの出展</a:t>
              </a:r>
              <a:endParaRPr kumimoji="1" lang="en-US" altLang="ja-JP" sz="1600" b="1" dirty="0">
                <a:latin typeface="Meiryo UI" panose="020B0604030504040204" pitchFamily="50" charset="-128"/>
                <a:ea typeface="Meiryo UI" panose="020B0604030504040204" pitchFamily="50" charset="-128"/>
              </a:endParaRPr>
            </a:p>
            <a:p>
              <a:pPr>
                <a:lnSpc>
                  <a:spcPct val="150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出展回数：</a:t>
              </a:r>
              <a:r>
                <a:rPr kumimoji="1" lang="en-US" altLang="ja-JP" b="1"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11</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回　◇来場者数</a:t>
              </a:r>
              <a:r>
                <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050" dirty="0">
                  <a:latin typeface="Meiryo UI" panose="020B0604030504040204" pitchFamily="50" charset="-128"/>
                  <a:ea typeface="Meiryo UI" panose="020B0604030504040204" pitchFamily="50" charset="-128"/>
                  <a:cs typeface="Microsoft Himalaya" panose="01010100010101010101" pitchFamily="2" charset="0"/>
                </a:rPr>
                <a:t>延べ</a:t>
              </a:r>
              <a:r>
                <a:rPr kumimoji="1" lang="en-US" altLang="ja-JP" sz="105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b="1"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43,377</a:t>
              </a:r>
              <a:r>
                <a:rPr kumimoji="1" lang="ja-JP" altLang="en-US" b="1"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名</a:t>
              </a:r>
              <a:endParaRPr kumimoji="1"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a:p>
              <a:pPr>
                <a:lnSpc>
                  <a:spcPct val="150000"/>
                </a:lnSpc>
              </a:pPr>
              <a:endParaRPr kumimoji="1" lang="en-US" altLang="ja-JP" sz="1600" b="1" dirty="0">
                <a:latin typeface="Meiryo UI" panose="020B0604030504040204" pitchFamily="50" charset="-128"/>
                <a:ea typeface="Meiryo UI" panose="020B0604030504040204" pitchFamily="50" charset="-128"/>
                <a:cs typeface="Microsoft Himalaya" panose="01010100010101010101" pitchFamily="2" charset="0"/>
              </a:endParaRPr>
            </a:p>
            <a:p>
              <a:pPr>
                <a:lnSpc>
                  <a:spcPct val="150000"/>
                </a:lnSpc>
              </a:pPr>
              <a:r>
                <a:rPr kumimoji="1" lang="ja-JP" altLang="en-US" sz="1600" b="1" dirty="0">
                  <a:latin typeface="Meiryo UI" panose="020B0604030504040204" pitchFamily="50" charset="-128"/>
                  <a:ea typeface="Meiryo UI" panose="020B0604030504040204" pitchFamily="50" charset="-128"/>
                  <a:cs typeface="Microsoft Himalaya" panose="01010100010101010101" pitchFamily="2" charset="0"/>
                </a:rPr>
                <a:t>○ちらし、ポスター、サイネージ、のぼりによる</a:t>
              </a:r>
              <a:r>
                <a:rPr kumimoji="1" lang="en-US" altLang="ja-JP" sz="1600" b="1" dirty="0">
                  <a:latin typeface="Meiryo UI" panose="020B0604030504040204" pitchFamily="50" charset="-128"/>
                  <a:ea typeface="Meiryo UI" panose="020B0604030504040204" pitchFamily="50" charset="-128"/>
                  <a:cs typeface="Microsoft Himalaya" panose="01010100010101010101" pitchFamily="2" charset="0"/>
                </a:rPr>
                <a:t>PR</a:t>
              </a:r>
            </a:p>
            <a:p>
              <a:pPr>
                <a:lnSpc>
                  <a:spcPct val="150000"/>
                </a:lnSpc>
              </a:pP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◇府内</a:t>
              </a:r>
              <a:r>
                <a:rPr kumimoji="1" lang="en-US" altLang="ja-JP" b="1"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1,159</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か所　 ◇府外</a:t>
              </a:r>
              <a:r>
                <a:rPr kumimoji="1" lang="en-US" altLang="ja-JP" b="1"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879</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か所</a:t>
              </a:r>
              <a:endParaRPr kumimoji="1" lang="en-US" altLang="ja-JP" sz="105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9DB900D9-174C-47B6-9CD8-02285D26B883}"/>
                </a:ext>
              </a:extLst>
            </p:cNvPr>
            <p:cNvGrpSpPr/>
            <p:nvPr/>
          </p:nvGrpSpPr>
          <p:grpSpPr>
            <a:xfrm>
              <a:off x="4786995" y="1810461"/>
              <a:ext cx="4751002" cy="1263964"/>
              <a:chOff x="4786995" y="1856596"/>
              <a:chExt cx="4751002" cy="1263964"/>
            </a:xfrm>
          </p:grpSpPr>
          <p:sp>
            <p:nvSpPr>
              <p:cNvPr id="45" name="正方形/長方形 44">
                <a:extLst>
                  <a:ext uri="{FF2B5EF4-FFF2-40B4-BE49-F238E27FC236}">
                    <a16:creationId xmlns:a16="http://schemas.microsoft.com/office/drawing/2014/main" id="{D6F0EB4D-8DE4-4D3F-839F-9D215855D35C}"/>
                  </a:ext>
                </a:extLst>
              </p:cNvPr>
              <p:cNvSpPr/>
              <p:nvPr/>
            </p:nvSpPr>
            <p:spPr>
              <a:xfrm>
                <a:off x="6225329" y="2269133"/>
                <a:ext cx="3312668" cy="851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100" spc="100" dirty="0">
                    <a:solidFill>
                      <a:schemeClr val="tx1"/>
                    </a:solidFill>
                    <a:latin typeface="Meiryo UI" panose="020B0604030504040204" pitchFamily="50" charset="-128"/>
                    <a:ea typeface="Meiryo UI" panose="020B0604030504040204" pitchFamily="50" charset="-128"/>
                  </a:rPr>
                  <a:t>・ブース出展及びステージ出演による万博</a:t>
                </a:r>
                <a:r>
                  <a:rPr kumimoji="1" lang="en-US" altLang="ja-JP" sz="1100" spc="100" dirty="0">
                    <a:solidFill>
                      <a:schemeClr val="tx1"/>
                    </a:solidFill>
                    <a:latin typeface="Meiryo UI" panose="020B0604030504040204" pitchFamily="50" charset="-128"/>
                    <a:ea typeface="Meiryo UI" panose="020B0604030504040204" pitchFamily="50" charset="-128"/>
                  </a:rPr>
                  <a:t>PR</a:t>
                </a:r>
                <a:r>
                  <a:rPr kumimoji="1" lang="ja-JP" altLang="en-US" sz="1100" spc="100" dirty="0">
                    <a:solidFill>
                      <a:schemeClr val="tx1"/>
                    </a:solidFill>
                    <a:latin typeface="Meiryo UI" panose="020B0604030504040204" pitchFamily="50" charset="-128"/>
                    <a:ea typeface="Meiryo UI" panose="020B0604030504040204" pitchFamily="50" charset="-128"/>
                  </a:rPr>
                  <a:t>を実施</a:t>
                </a:r>
                <a:endParaRPr kumimoji="1" lang="en-US" altLang="ja-JP" sz="1100" spc="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100" spc="100" dirty="0">
                    <a:solidFill>
                      <a:schemeClr val="tx1"/>
                    </a:solidFill>
                    <a:latin typeface="Meiryo UI" panose="020B0604030504040204" pitchFamily="50" charset="-128"/>
                    <a:ea typeface="Meiryo UI" panose="020B0604030504040204" pitchFamily="50" charset="-128"/>
                  </a:rPr>
                  <a:t>・来場者数：</a:t>
                </a:r>
                <a:r>
                  <a:rPr kumimoji="1" lang="en-US" altLang="ja-JP" sz="1200" b="1" spc="100" dirty="0">
                    <a:solidFill>
                      <a:srgbClr val="FF0000"/>
                    </a:solidFill>
                    <a:latin typeface="Meiryo UI" panose="020B0604030504040204" pitchFamily="50" charset="-128"/>
                    <a:ea typeface="Meiryo UI" panose="020B0604030504040204" pitchFamily="50" charset="-128"/>
                  </a:rPr>
                  <a:t>10,062</a:t>
                </a:r>
                <a:r>
                  <a:rPr kumimoji="1" lang="ja-JP" altLang="en-US" sz="1200" b="1" spc="100" dirty="0">
                    <a:solidFill>
                      <a:srgbClr val="FF0000"/>
                    </a:solidFill>
                    <a:latin typeface="Meiryo UI" panose="020B0604030504040204" pitchFamily="50" charset="-128"/>
                    <a:ea typeface="Meiryo UI" panose="020B0604030504040204" pitchFamily="50" charset="-128"/>
                  </a:rPr>
                  <a:t>名</a:t>
                </a:r>
                <a:endParaRPr kumimoji="1" lang="en-US" altLang="ja-JP" sz="1200" b="1" spc="100" dirty="0">
                  <a:solidFill>
                    <a:srgbClr val="FF0000"/>
                  </a:solidFill>
                  <a:latin typeface="Meiryo UI" panose="020B0604030504040204" pitchFamily="50" charset="-128"/>
                  <a:ea typeface="Meiryo UI" panose="020B0604030504040204" pitchFamily="50" charset="-128"/>
                </a:endParaRPr>
              </a:p>
              <a:p>
                <a:pPr>
                  <a:spcBef>
                    <a:spcPts val="600"/>
                  </a:spcBef>
                </a:pPr>
                <a:r>
                  <a:rPr kumimoji="1" lang="ja-JP" altLang="en-US" sz="1100" spc="100" dirty="0">
                    <a:solidFill>
                      <a:schemeClr val="tx1"/>
                    </a:solidFill>
                    <a:latin typeface="Meiryo UI" panose="020B0604030504040204" pitchFamily="50" charset="-128"/>
                    <a:ea typeface="Meiryo UI" panose="020B0604030504040204" pitchFamily="50" charset="-128"/>
                  </a:rPr>
                  <a:t>・アンケート回答者の</a:t>
                </a:r>
                <a:r>
                  <a:rPr kumimoji="1" lang="en-US" altLang="ja-JP" sz="1200" b="1" spc="100" dirty="0">
                    <a:solidFill>
                      <a:srgbClr val="FF0000"/>
                    </a:solidFill>
                    <a:latin typeface="Meiryo UI" panose="020B0604030504040204" pitchFamily="50" charset="-128"/>
                    <a:ea typeface="Meiryo UI" panose="020B0604030504040204" pitchFamily="50" charset="-128"/>
                  </a:rPr>
                  <a:t>70</a:t>
                </a:r>
                <a:r>
                  <a:rPr kumimoji="1" lang="ja-JP" altLang="en-US" sz="1200" b="1" spc="100" dirty="0">
                    <a:solidFill>
                      <a:srgbClr val="FF0000"/>
                    </a:solidFill>
                    <a:latin typeface="Meiryo UI" panose="020B0604030504040204" pitchFamily="50" charset="-128"/>
                    <a:ea typeface="Meiryo UI" panose="020B0604030504040204" pitchFamily="50" charset="-128"/>
                  </a:rPr>
                  <a:t>％</a:t>
                </a:r>
                <a:r>
                  <a:rPr kumimoji="1" lang="ja-JP" altLang="en-US" sz="1100" spc="100" dirty="0">
                    <a:solidFill>
                      <a:schemeClr val="tx1"/>
                    </a:solidFill>
                    <a:latin typeface="Meiryo UI" panose="020B0604030504040204" pitchFamily="50" charset="-128"/>
                    <a:ea typeface="Meiryo UI" panose="020B0604030504040204" pitchFamily="50" charset="-128"/>
                  </a:rPr>
                  <a:t>が</a:t>
                </a:r>
                <a:endParaRPr kumimoji="1" lang="en-US" altLang="ja-JP" sz="1200" spc="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200" b="1" spc="100" dirty="0">
                    <a:solidFill>
                      <a:schemeClr val="tx1"/>
                    </a:solidFill>
                    <a:latin typeface="Meiryo UI" panose="020B0604030504040204" pitchFamily="50" charset="-128"/>
                    <a:ea typeface="Meiryo UI" panose="020B0604030504040204" pitchFamily="50" charset="-128"/>
                  </a:rPr>
                  <a:t>　</a:t>
                </a:r>
                <a:r>
                  <a:rPr kumimoji="1" lang="ja-JP" altLang="en-US" sz="1200" b="1" spc="100" dirty="0">
                    <a:solidFill>
                      <a:srgbClr val="FF0000"/>
                    </a:solidFill>
                    <a:latin typeface="Meiryo UI" panose="020B0604030504040204" pitchFamily="50" charset="-128"/>
                    <a:ea typeface="Meiryo UI" panose="020B0604030504040204" pitchFamily="50" charset="-128"/>
                  </a:rPr>
                  <a:t>「大阪・関西万博に関心を抱いた」と回答</a:t>
                </a:r>
                <a:endParaRPr kumimoji="1" lang="en-US" altLang="ja-JP" sz="1200" b="1" spc="100" dirty="0">
                  <a:solidFill>
                    <a:srgbClr val="FF0000"/>
                  </a:solidFill>
                  <a:latin typeface="Meiryo UI" panose="020B0604030504040204" pitchFamily="50" charset="-128"/>
                  <a:ea typeface="Meiryo UI" panose="020B0604030504040204" pitchFamily="50" charset="-128"/>
                </a:endParaRPr>
              </a:p>
            </p:txBody>
          </p:sp>
          <p:pic>
            <p:nvPicPr>
              <p:cNvPr id="43" name="図 42">
                <a:extLst>
                  <a:ext uri="{FF2B5EF4-FFF2-40B4-BE49-F238E27FC236}">
                    <a16:creationId xmlns:a16="http://schemas.microsoft.com/office/drawing/2014/main" id="{510D2048-608A-45F3-945A-4F5484EBB1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62457" y="2254017"/>
                <a:ext cx="1215422" cy="858904"/>
              </a:xfrm>
              <a:prstGeom prst="rect">
                <a:avLst/>
              </a:prstGeom>
            </p:spPr>
          </p:pic>
          <p:sp>
            <p:nvSpPr>
              <p:cNvPr id="27" name="正方形/長方形 26">
                <a:extLst>
                  <a:ext uri="{FF2B5EF4-FFF2-40B4-BE49-F238E27FC236}">
                    <a16:creationId xmlns:a16="http://schemas.microsoft.com/office/drawing/2014/main" id="{6A671934-264C-4254-812E-2D6A36904496}"/>
                  </a:ext>
                </a:extLst>
              </p:cNvPr>
              <p:cNvSpPr/>
              <p:nvPr/>
            </p:nvSpPr>
            <p:spPr>
              <a:xfrm>
                <a:off x="4786995" y="1856596"/>
                <a:ext cx="4492730" cy="31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spc="100" dirty="0">
                    <a:solidFill>
                      <a:schemeClr val="tx1"/>
                    </a:solidFill>
                    <a:uFill>
                      <a:solidFill>
                        <a:srgbClr val="FEDA14"/>
                      </a:solidFill>
                    </a:uFill>
                    <a:latin typeface="Meiryo UI" panose="020B0604030504040204" pitchFamily="50" charset="-128"/>
                    <a:ea typeface="Meiryo UI" panose="020B0604030504040204" pitchFamily="50" charset="-128"/>
                  </a:rPr>
                  <a:t>◇「エキスポ文化祭</a:t>
                </a:r>
                <a:r>
                  <a:rPr kumimoji="1" lang="en-US" altLang="ja-JP" sz="1200" b="1" spc="100" dirty="0">
                    <a:solidFill>
                      <a:schemeClr val="tx1"/>
                    </a:solidFill>
                    <a:uFill>
                      <a:solidFill>
                        <a:srgbClr val="FEDA14"/>
                      </a:solidFill>
                    </a:uFill>
                    <a:latin typeface="Meiryo UI" panose="020B0604030504040204" pitchFamily="50" charset="-128"/>
                    <a:ea typeface="Meiryo UI" panose="020B0604030504040204" pitchFamily="50" charset="-128"/>
                  </a:rPr>
                  <a:t>2023 in</a:t>
                </a:r>
                <a:r>
                  <a:rPr kumimoji="1" lang="ja-JP" altLang="en-US" sz="1200" b="1" spc="100" dirty="0">
                    <a:solidFill>
                      <a:schemeClr val="tx1"/>
                    </a:solidFill>
                    <a:uFill>
                      <a:solidFill>
                        <a:srgbClr val="FEDA14"/>
                      </a:solidFill>
                    </a:uFill>
                    <a:latin typeface="Meiryo UI" panose="020B0604030504040204" pitchFamily="50" charset="-128"/>
                    <a:ea typeface="Meiryo UI" panose="020B0604030504040204" pitchFamily="50" charset="-128"/>
                  </a:rPr>
                  <a:t> ららぽーと</a:t>
                </a:r>
                <a:r>
                  <a:rPr kumimoji="1" lang="en-US" altLang="ja-JP" sz="1200" b="1" spc="100" dirty="0">
                    <a:solidFill>
                      <a:schemeClr val="tx1"/>
                    </a:solidFill>
                    <a:uFill>
                      <a:solidFill>
                        <a:srgbClr val="FEDA14"/>
                      </a:solidFill>
                    </a:uFill>
                    <a:latin typeface="Meiryo UI" panose="020B0604030504040204" pitchFamily="50" charset="-128"/>
                    <a:ea typeface="Meiryo UI" panose="020B0604030504040204" pitchFamily="50" charset="-128"/>
                  </a:rPr>
                  <a:t>EXPOCITY</a:t>
                </a:r>
                <a:r>
                  <a:rPr kumimoji="1" lang="ja-JP" altLang="en-US" sz="1200" b="1" spc="100" dirty="0">
                    <a:solidFill>
                      <a:schemeClr val="tx1"/>
                    </a:solidFill>
                    <a:uFill>
                      <a:solidFill>
                        <a:srgbClr val="FEDA14"/>
                      </a:solidFill>
                    </a:uFill>
                    <a:latin typeface="Meiryo UI" panose="020B0604030504040204" pitchFamily="50" charset="-128"/>
                    <a:ea typeface="Meiryo UI" panose="020B0604030504040204" pitchFamily="50" charset="-128"/>
                  </a:rPr>
                  <a:t>」</a:t>
                </a:r>
                <a:endParaRPr kumimoji="1" lang="en-US" altLang="ja-JP" sz="1200" spc="100" dirty="0">
                  <a:solidFill>
                    <a:schemeClr val="tx1"/>
                  </a:solidFill>
                  <a:latin typeface="Meiryo UI" panose="020B0604030504040204" pitchFamily="50" charset="-128"/>
                  <a:ea typeface="Meiryo UI" panose="020B0604030504040204" pitchFamily="50" charset="-128"/>
                </a:endParaRPr>
              </a:p>
            </p:txBody>
          </p:sp>
        </p:grpSp>
        <p:grpSp>
          <p:nvGrpSpPr>
            <p:cNvPr id="7" name="グループ化 6">
              <a:extLst>
                <a:ext uri="{FF2B5EF4-FFF2-40B4-BE49-F238E27FC236}">
                  <a16:creationId xmlns:a16="http://schemas.microsoft.com/office/drawing/2014/main" id="{1CCBB3FD-32F3-45B5-A0F9-31B947F8A29D}"/>
                </a:ext>
              </a:extLst>
            </p:cNvPr>
            <p:cNvGrpSpPr/>
            <p:nvPr/>
          </p:nvGrpSpPr>
          <p:grpSpPr>
            <a:xfrm>
              <a:off x="4786995" y="3080324"/>
              <a:ext cx="4674946" cy="1321633"/>
              <a:chOff x="4786995" y="3120042"/>
              <a:chExt cx="4674946" cy="1321633"/>
            </a:xfrm>
          </p:grpSpPr>
          <p:sp>
            <p:nvSpPr>
              <p:cNvPr id="37" name="正方形/長方形 36">
                <a:extLst>
                  <a:ext uri="{FF2B5EF4-FFF2-40B4-BE49-F238E27FC236}">
                    <a16:creationId xmlns:a16="http://schemas.microsoft.com/office/drawing/2014/main" id="{FE197009-1F74-477F-BB21-F64DD62DBD34}"/>
                  </a:ext>
                </a:extLst>
              </p:cNvPr>
              <p:cNvSpPr/>
              <p:nvPr/>
            </p:nvSpPr>
            <p:spPr>
              <a:xfrm>
                <a:off x="6219208" y="3498519"/>
                <a:ext cx="3242733" cy="943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100" spc="100" dirty="0">
                    <a:solidFill>
                      <a:schemeClr val="tx1"/>
                    </a:solidFill>
                    <a:latin typeface="Meiryo UI" panose="020B0604030504040204" pitchFamily="50" charset="-128"/>
                    <a:ea typeface="Meiryo UI" panose="020B0604030504040204" pitchFamily="50" charset="-128"/>
                  </a:rPr>
                  <a:t>・ブース出展による万博</a:t>
                </a:r>
                <a:r>
                  <a:rPr kumimoji="1" lang="en-US" altLang="ja-JP" sz="1100" spc="100" dirty="0">
                    <a:solidFill>
                      <a:schemeClr val="tx1"/>
                    </a:solidFill>
                    <a:latin typeface="Meiryo UI" panose="020B0604030504040204" pitchFamily="50" charset="-128"/>
                    <a:ea typeface="Meiryo UI" panose="020B0604030504040204" pitchFamily="50" charset="-128"/>
                  </a:rPr>
                  <a:t>PR</a:t>
                </a:r>
                <a:r>
                  <a:rPr kumimoji="1" lang="ja-JP" altLang="en-US" sz="1100" spc="100" dirty="0">
                    <a:solidFill>
                      <a:schemeClr val="tx1"/>
                    </a:solidFill>
                    <a:latin typeface="Meiryo UI" panose="020B0604030504040204" pitchFamily="50" charset="-128"/>
                    <a:ea typeface="Meiryo UI" panose="020B0604030504040204" pitchFamily="50" charset="-128"/>
                  </a:rPr>
                  <a:t>を実施</a:t>
                </a:r>
                <a:endParaRPr kumimoji="1" lang="en-US" altLang="ja-JP" sz="1100" spc="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100" spc="100" dirty="0">
                    <a:solidFill>
                      <a:schemeClr val="tx1"/>
                    </a:solidFill>
                    <a:latin typeface="Meiryo UI" panose="020B0604030504040204" pitchFamily="50" charset="-128"/>
                    <a:ea typeface="Meiryo UI" panose="020B0604030504040204" pitchFamily="50" charset="-128"/>
                  </a:rPr>
                  <a:t>・開幕戦観客動員数：</a:t>
                </a:r>
                <a:r>
                  <a:rPr kumimoji="1" lang="en-US" altLang="ja-JP" sz="1200" b="1" spc="100" dirty="0">
                    <a:solidFill>
                      <a:srgbClr val="FF0000"/>
                    </a:solidFill>
                    <a:latin typeface="Meiryo UI" panose="020B0604030504040204" pitchFamily="50" charset="-128"/>
                    <a:ea typeface="Meiryo UI" panose="020B0604030504040204" pitchFamily="50" charset="-128"/>
                  </a:rPr>
                  <a:t>20,705</a:t>
                </a:r>
                <a:r>
                  <a:rPr kumimoji="1" lang="ja-JP" altLang="en-US" sz="1200" b="1" spc="100" dirty="0">
                    <a:solidFill>
                      <a:srgbClr val="FF0000"/>
                    </a:solidFill>
                    <a:latin typeface="Meiryo UI" panose="020B0604030504040204" pitchFamily="50" charset="-128"/>
                    <a:ea typeface="Meiryo UI" panose="020B0604030504040204" pitchFamily="50" charset="-128"/>
                  </a:rPr>
                  <a:t>名</a:t>
                </a:r>
                <a:r>
                  <a:rPr kumimoji="1" lang="ja-JP" altLang="en-US" sz="1200" spc="100" dirty="0">
                    <a:solidFill>
                      <a:schemeClr val="tx1"/>
                    </a:solidFill>
                    <a:latin typeface="Meiryo UI" panose="020B0604030504040204" pitchFamily="50" charset="-128"/>
                    <a:ea typeface="Meiryo UI" panose="020B0604030504040204" pitchFamily="50" charset="-128"/>
                  </a:rPr>
                  <a:t>　</a:t>
                </a:r>
                <a:endParaRPr kumimoji="1" lang="en-US" altLang="ja-JP" sz="1200" spc="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100" spc="100" dirty="0">
                    <a:solidFill>
                      <a:schemeClr val="tx1"/>
                    </a:solidFill>
                    <a:latin typeface="Meiryo UI" panose="020B0604030504040204" pitchFamily="50" charset="-128"/>
                    <a:ea typeface="Meiryo UI" panose="020B0604030504040204" pitchFamily="50" charset="-128"/>
                  </a:rPr>
                  <a:t>・バレンタインジャンボ宝くじ販売：</a:t>
                </a:r>
                <a:r>
                  <a:rPr kumimoji="1" lang="en-US" altLang="ja-JP" sz="1100" spc="100" dirty="0">
                    <a:solidFill>
                      <a:schemeClr val="tx1"/>
                    </a:solidFill>
                    <a:latin typeface="Meiryo UI" panose="020B0604030504040204" pitchFamily="50" charset="-128"/>
                    <a:ea typeface="Meiryo UI" panose="020B0604030504040204" pitchFamily="50" charset="-128"/>
                  </a:rPr>
                  <a:t>2,415</a:t>
                </a:r>
                <a:r>
                  <a:rPr kumimoji="1" lang="ja-JP" altLang="en-US" sz="1100" spc="100" dirty="0">
                    <a:solidFill>
                      <a:schemeClr val="tx1"/>
                    </a:solidFill>
                    <a:latin typeface="Meiryo UI" panose="020B0604030504040204" pitchFamily="50" charset="-128"/>
                    <a:ea typeface="Meiryo UI" panose="020B0604030504040204" pitchFamily="50" charset="-128"/>
                  </a:rPr>
                  <a:t>枚</a:t>
                </a:r>
                <a:endParaRPr kumimoji="1" lang="en-US" altLang="ja-JP" sz="1100" spc="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000" spc="100" dirty="0">
                    <a:solidFill>
                      <a:schemeClr val="tx1"/>
                    </a:solidFill>
                    <a:latin typeface="Meiryo UI" panose="020B0604030504040204" pitchFamily="50" charset="-128"/>
                    <a:ea typeface="Meiryo UI" panose="020B0604030504040204" pitchFamily="50" charset="-128"/>
                  </a:rPr>
                  <a:t>（収益の一部は、万博のための資金に充当）</a:t>
                </a:r>
                <a:endParaRPr kumimoji="1" lang="en-US" altLang="ja-JP" sz="1050" b="1" spc="100" dirty="0">
                  <a:solidFill>
                    <a:schemeClr val="tx1"/>
                  </a:solidFill>
                  <a:latin typeface="Meiryo UI" panose="020B0604030504040204" pitchFamily="50" charset="-128"/>
                  <a:ea typeface="Meiryo UI" panose="020B0604030504040204" pitchFamily="50" charset="-128"/>
                </a:endParaRPr>
              </a:p>
            </p:txBody>
          </p:sp>
          <p:pic>
            <p:nvPicPr>
              <p:cNvPr id="48" name="図 47">
                <a:extLst>
                  <a:ext uri="{FF2B5EF4-FFF2-40B4-BE49-F238E27FC236}">
                    <a16:creationId xmlns:a16="http://schemas.microsoft.com/office/drawing/2014/main" id="{B1C8A29B-C90E-4F39-A968-2154371795B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62457" y="3510261"/>
                <a:ext cx="1194315" cy="852658"/>
              </a:xfrm>
              <a:prstGeom prst="rect">
                <a:avLst/>
              </a:prstGeom>
            </p:spPr>
          </p:pic>
          <p:sp>
            <p:nvSpPr>
              <p:cNvPr id="29" name="正方形/長方形 28">
                <a:extLst>
                  <a:ext uri="{FF2B5EF4-FFF2-40B4-BE49-F238E27FC236}">
                    <a16:creationId xmlns:a16="http://schemas.microsoft.com/office/drawing/2014/main" id="{8362C66A-546E-45BF-A472-5C09AA80B95E}"/>
                  </a:ext>
                </a:extLst>
              </p:cNvPr>
              <p:cNvSpPr/>
              <p:nvPr/>
            </p:nvSpPr>
            <p:spPr>
              <a:xfrm>
                <a:off x="4786995" y="3120042"/>
                <a:ext cx="4492730" cy="413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spc="100" dirty="0">
                    <a:solidFill>
                      <a:schemeClr val="tx1"/>
                    </a:solidFill>
                    <a:uFill>
                      <a:solidFill>
                        <a:srgbClr val="FEDA14"/>
                      </a:solidFill>
                    </a:uFill>
                    <a:latin typeface="Meiryo UI" panose="020B0604030504040204" pitchFamily="50" charset="-128"/>
                    <a:ea typeface="Meiryo UI" panose="020B0604030504040204" pitchFamily="50" charset="-128"/>
                  </a:rPr>
                  <a:t>◇セレッソ大阪 明治安田</a:t>
                </a:r>
                <a:r>
                  <a:rPr kumimoji="1" lang="en-US" altLang="ja-JP" sz="1200" b="1" spc="100" dirty="0">
                    <a:solidFill>
                      <a:schemeClr val="tx1"/>
                    </a:solidFill>
                    <a:uFill>
                      <a:solidFill>
                        <a:srgbClr val="FEDA14"/>
                      </a:solidFill>
                    </a:uFill>
                    <a:latin typeface="Meiryo UI" panose="020B0604030504040204" pitchFamily="50" charset="-128"/>
                    <a:ea typeface="Meiryo UI" panose="020B0604030504040204" pitchFamily="50" charset="-128"/>
                  </a:rPr>
                  <a:t>J1</a:t>
                </a:r>
                <a:r>
                  <a:rPr kumimoji="1" lang="ja-JP" altLang="en-US" sz="1200" b="1" spc="100" dirty="0">
                    <a:solidFill>
                      <a:schemeClr val="tx1"/>
                    </a:solidFill>
                    <a:uFill>
                      <a:solidFill>
                        <a:srgbClr val="FEDA14"/>
                      </a:solidFill>
                    </a:uFill>
                    <a:latin typeface="Meiryo UI" panose="020B0604030504040204" pitchFamily="50" charset="-128"/>
                    <a:ea typeface="Meiryo UI" panose="020B0604030504040204" pitchFamily="50" charset="-128"/>
                  </a:rPr>
                  <a:t>リーグ開幕戦での万博</a:t>
                </a:r>
                <a:r>
                  <a:rPr kumimoji="1" lang="en-US" altLang="ja-JP" sz="1200" b="1" spc="100" dirty="0">
                    <a:solidFill>
                      <a:schemeClr val="tx1"/>
                    </a:solidFill>
                    <a:uFill>
                      <a:solidFill>
                        <a:srgbClr val="FEDA14"/>
                      </a:solidFill>
                    </a:uFill>
                    <a:latin typeface="Meiryo UI" panose="020B0604030504040204" pitchFamily="50" charset="-128"/>
                    <a:ea typeface="Meiryo UI" panose="020B0604030504040204" pitchFamily="50" charset="-128"/>
                  </a:rPr>
                  <a:t>PR</a:t>
                </a:r>
                <a:endParaRPr kumimoji="1" lang="ja-JP" altLang="en-US" sz="1200" b="1" spc="100" dirty="0">
                  <a:solidFill>
                    <a:schemeClr val="tx1"/>
                  </a:solidFill>
                  <a:uFill>
                    <a:solidFill>
                      <a:srgbClr val="FEDA14"/>
                    </a:solidFill>
                  </a:uFill>
                  <a:latin typeface="Meiryo UI" panose="020B0604030504040204" pitchFamily="50" charset="-128"/>
                  <a:ea typeface="Meiryo UI" panose="020B0604030504040204" pitchFamily="50" charset="-128"/>
                </a:endParaRPr>
              </a:p>
            </p:txBody>
          </p:sp>
        </p:grpSp>
      </p:grpSp>
    </p:spTree>
    <p:extLst>
      <p:ext uri="{BB962C8B-B14F-4D97-AF65-F5344CB8AC3E}">
        <p14:creationId xmlns:p14="http://schemas.microsoft.com/office/powerpoint/2010/main" val="62239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sp>
        <p:nvSpPr>
          <p:cNvPr id="2" name="スライド番号プレースホルダー 1"/>
          <p:cNvSpPr>
            <a:spLocks noGrp="1"/>
          </p:cNvSpPr>
          <p:nvPr>
            <p:ph type="sldNum" sz="quarter" idx="12"/>
          </p:nvPr>
        </p:nvSpPr>
        <p:spPr>
          <a:xfrm>
            <a:off x="7677150" y="6483796"/>
            <a:ext cx="2228850" cy="365125"/>
          </a:xfrm>
        </p:spPr>
        <p:txBody>
          <a:bodyPr/>
          <a:lstStyle/>
          <a:p>
            <a:fld id="{06FEDF93-2BFD-41CA-ABC7-B039102F3792}" type="slidenum">
              <a:rPr lang="en-US" altLang="ja-JP" smtClean="0">
                <a:solidFill>
                  <a:schemeClr val="tx1"/>
                </a:solidFill>
              </a:rPr>
              <a:pPr/>
              <a:t>5</a:t>
            </a:fld>
            <a:endParaRPr lang="ja-JP" altLang="en-US" dirty="0">
              <a:solidFill>
                <a:schemeClr val="tx1"/>
              </a:solidFill>
            </a:endParaRPr>
          </a:p>
        </p:txBody>
      </p:sp>
      <p:sp>
        <p:nvSpPr>
          <p:cNvPr id="11" name="テキスト ボックス 10">
            <a:extLst>
              <a:ext uri="{FF2B5EF4-FFF2-40B4-BE49-F238E27FC236}">
                <a16:creationId xmlns:a16="http://schemas.microsoft.com/office/drawing/2014/main" id="{485CDFA7-7021-425F-9855-56CCF5D39FE0}"/>
              </a:ext>
            </a:extLst>
          </p:cNvPr>
          <p:cNvSpPr txBox="1"/>
          <p:nvPr/>
        </p:nvSpPr>
        <p:spPr>
          <a:xfrm>
            <a:off x="474667" y="465236"/>
            <a:ext cx="141737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トピックス②</a:t>
            </a:r>
          </a:p>
        </p:txBody>
      </p:sp>
      <p:sp>
        <p:nvSpPr>
          <p:cNvPr id="18" name="正方形/長方形 17">
            <a:extLst>
              <a:ext uri="{FF2B5EF4-FFF2-40B4-BE49-F238E27FC236}">
                <a16:creationId xmlns:a16="http://schemas.microsoft.com/office/drawing/2014/main" id="{73F49CD6-BE92-4244-A9C5-C0CE5D217475}"/>
              </a:ext>
            </a:extLst>
          </p:cNvPr>
          <p:cNvSpPr/>
          <p:nvPr/>
        </p:nvSpPr>
        <p:spPr>
          <a:xfrm>
            <a:off x="394180" y="6275172"/>
            <a:ext cx="9173036" cy="44961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キリン堂</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ユー・エス・ジェイ</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46262235-8672-4CCF-AB40-4697421B6F4F}"/>
              </a:ext>
            </a:extLst>
          </p:cNvPr>
          <p:cNvSpPr/>
          <p:nvPr/>
        </p:nvSpPr>
        <p:spPr>
          <a:xfrm>
            <a:off x="394180" y="927626"/>
            <a:ext cx="9173036" cy="427742"/>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spc="50" dirty="0">
                <a:solidFill>
                  <a:schemeClr val="tx1"/>
                </a:solidFill>
                <a:latin typeface="Meiryo UI" panose="020B0604030504040204" pitchFamily="50" charset="-128"/>
                <a:ea typeface="Meiryo UI" panose="020B0604030504040204" pitchFamily="50" charset="-128"/>
              </a:rPr>
              <a:t>　令和</a:t>
            </a:r>
            <a:r>
              <a:rPr kumimoji="1" lang="en-US" altLang="ja-JP" sz="2000" b="1" spc="50" dirty="0">
                <a:solidFill>
                  <a:schemeClr val="tx1"/>
                </a:solidFill>
                <a:latin typeface="Meiryo UI" panose="020B0604030504040204" pitchFamily="50" charset="-128"/>
                <a:ea typeface="Meiryo UI" panose="020B0604030504040204" pitchFamily="50" charset="-128"/>
              </a:rPr>
              <a:t>6</a:t>
            </a:r>
            <a:r>
              <a:rPr kumimoji="1" lang="ja-JP" altLang="en-US" sz="2000" b="1" spc="50" dirty="0">
                <a:solidFill>
                  <a:schemeClr val="tx1"/>
                </a:solidFill>
                <a:latin typeface="Meiryo UI" panose="020B0604030504040204" pitchFamily="50" charset="-128"/>
                <a:ea typeface="Meiryo UI" panose="020B0604030504040204" pitchFamily="50" charset="-128"/>
              </a:rPr>
              <a:t>年能登半島地震への支援</a:t>
            </a:r>
          </a:p>
        </p:txBody>
      </p:sp>
      <p:pic>
        <p:nvPicPr>
          <p:cNvPr id="31" name="図 30">
            <a:extLst>
              <a:ext uri="{FF2B5EF4-FFF2-40B4-BE49-F238E27FC236}">
                <a16:creationId xmlns:a16="http://schemas.microsoft.com/office/drawing/2014/main" id="{3192D736-11A5-466E-B725-2E428A843B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5217" y="259107"/>
            <a:ext cx="612000" cy="612000"/>
          </a:xfrm>
          <a:prstGeom prst="rect">
            <a:avLst/>
          </a:prstGeom>
        </p:spPr>
      </p:pic>
      <p:sp>
        <p:nvSpPr>
          <p:cNvPr id="52" name="正方形/長方形 51">
            <a:extLst>
              <a:ext uri="{FF2B5EF4-FFF2-40B4-BE49-F238E27FC236}">
                <a16:creationId xmlns:a16="http://schemas.microsoft.com/office/drawing/2014/main" id="{DDDC2347-C5B2-4F32-9482-BC407FAD4001}"/>
              </a:ext>
            </a:extLst>
          </p:cNvPr>
          <p:cNvSpPr/>
          <p:nvPr/>
        </p:nvSpPr>
        <p:spPr>
          <a:xfrm>
            <a:off x="471483" y="4125890"/>
            <a:ext cx="9086101" cy="2009252"/>
          </a:xfrm>
          <a:prstGeom prst="rect">
            <a:avLst/>
          </a:prstGeom>
          <a:noFill/>
          <a:ln w="19050">
            <a:solidFill>
              <a:srgbClr val="CCE3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en-US" altLang="ja-JP" b="1" spc="100" dirty="0">
              <a:solidFill>
                <a:schemeClr val="tx1"/>
              </a:solidFill>
              <a:uFill>
                <a:solidFill>
                  <a:srgbClr val="FEDA14"/>
                </a:solidFill>
              </a:uFill>
              <a:latin typeface="Meiryo UI" panose="020B0604030504040204" pitchFamily="50" charset="-128"/>
              <a:ea typeface="Meiryo UI" panose="020B0604030504040204" pitchFamily="50" charset="-128"/>
            </a:endParaRPr>
          </a:p>
          <a:p>
            <a:pPr>
              <a:spcBef>
                <a:spcPts val="600"/>
              </a:spcBef>
            </a:pPr>
            <a:endParaRPr kumimoji="1" lang="en-US" altLang="ja-JP" b="1" spc="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b="1" spc="100" dirty="0">
                <a:solidFill>
                  <a:schemeClr val="tx1"/>
                </a:solidFill>
                <a:latin typeface="Meiryo UI" panose="020B0604030504040204" pitchFamily="50" charset="-128"/>
                <a:ea typeface="Meiryo UI" panose="020B0604030504040204" pitchFamily="50" charset="-128"/>
              </a:rPr>
              <a:t>■府営住宅等へ受け入れた被災者への支援</a:t>
            </a:r>
            <a:endParaRPr kumimoji="1" lang="en-US" altLang="ja-JP" b="1" spc="100" dirty="0">
              <a:solidFill>
                <a:schemeClr val="tx1"/>
              </a:solidFill>
              <a:uFill>
                <a:solidFill>
                  <a:srgbClr val="FEDA14"/>
                </a:solidFill>
              </a:uFill>
              <a:latin typeface="Meiryo UI" panose="020B0604030504040204" pitchFamily="50" charset="-128"/>
              <a:ea typeface="Meiryo UI" panose="020B0604030504040204" pitchFamily="50" charset="-128"/>
            </a:endParaRPr>
          </a:p>
          <a:p>
            <a:pPr>
              <a:spcBef>
                <a:spcPts val="600"/>
              </a:spcBef>
            </a:pPr>
            <a:r>
              <a:rPr kumimoji="1" lang="ja-JP" altLang="en-US" sz="100" b="1" spc="100" dirty="0">
                <a:solidFill>
                  <a:schemeClr val="tx1"/>
                </a:solidFill>
                <a:uFill>
                  <a:solidFill>
                    <a:srgbClr val="FEDA14"/>
                  </a:solidFill>
                </a:uFill>
                <a:latin typeface="Meiryo UI" panose="020B0604030504040204" pitchFamily="50" charset="-128"/>
                <a:ea typeface="Meiryo UI" panose="020B0604030504040204" pitchFamily="50" charset="-128"/>
              </a:rPr>
              <a:t>　</a:t>
            </a:r>
            <a:endParaRPr kumimoji="1" lang="en-US" altLang="ja-JP" sz="100" b="1" spc="100" dirty="0">
              <a:solidFill>
                <a:schemeClr val="tx1"/>
              </a:solidFill>
              <a:uFill>
                <a:solidFill>
                  <a:srgbClr val="FEDA14"/>
                </a:solidFill>
              </a:uFill>
              <a:latin typeface="Meiryo UI" panose="020B0604030504040204" pitchFamily="50" charset="-128"/>
              <a:ea typeface="Meiryo UI" panose="020B0604030504040204" pitchFamily="50" charset="-128"/>
            </a:endParaRPr>
          </a:p>
          <a:p>
            <a:pPr>
              <a:spcBef>
                <a:spcPts val="600"/>
              </a:spcBef>
            </a:pPr>
            <a:r>
              <a:rPr kumimoji="1" lang="ja-JP" altLang="en-US" sz="1600" b="1" spc="100" dirty="0">
                <a:solidFill>
                  <a:schemeClr val="tx1"/>
                </a:solidFill>
                <a:uFill>
                  <a:solidFill>
                    <a:srgbClr val="FEDA14"/>
                  </a:solidFill>
                </a:uFill>
                <a:latin typeface="Meiryo UI" panose="020B0604030504040204" pitchFamily="50" charset="-128"/>
                <a:ea typeface="Meiryo UI" panose="020B0604030504040204" pitchFamily="50" charset="-128"/>
              </a:rPr>
              <a:t>　</a:t>
            </a:r>
            <a:r>
              <a:rPr kumimoji="1" lang="en-US" altLang="ja-JP" sz="1600" b="1" spc="100" dirty="0">
                <a:solidFill>
                  <a:schemeClr val="tx1"/>
                </a:solidFill>
                <a:uFill>
                  <a:solidFill>
                    <a:srgbClr val="FEDA14"/>
                  </a:solidFill>
                </a:uFill>
                <a:latin typeface="Meiryo UI" panose="020B0604030504040204" pitchFamily="50" charset="-128"/>
                <a:ea typeface="Meiryo UI" panose="020B0604030504040204" pitchFamily="50" charset="-128"/>
              </a:rPr>
              <a:t>NTT</a:t>
            </a:r>
            <a:r>
              <a:rPr kumimoji="1" lang="ja-JP" altLang="en-US" sz="1600" b="1" spc="100" dirty="0">
                <a:solidFill>
                  <a:schemeClr val="tx1"/>
                </a:solidFill>
                <a:uFill>
                  <a:solidFill>
                    <a:srgbClr val="FEDA14"/>
                  </a:solidFill>
                </a:uFill>
                <a:latin typeface="Meiryo UI" panose="020B0604030504040204" pitchFamily="50" charset="-128"/>
                <a:ea typeface="Meiryo UI" panose="020B0604030504040204" pitchFamily="50" charset="-128"/>
              </a:rPr>
              <a:t>ドコモ、</a:t>
            </a:r>
            <a:r>
              <a:rPr kumimoji="1" lang="en-US" altLang="ja-JP" sz="1600" b="1" spc="100" dirty="0">
                <a:solidFill>
                  <a:schemeClr val="tx1"/>
                </a:solidFill>
                <a:uFill>
                  <a:solidFill>
                    <a:srgbClr val="FEDA14"/>
                  </a:solidFill>
                </a:uFill>
                <a:latin typeface="Meiryo UI" panose="020B0604030504040204" pitchFamily="50" charset="-128"/>
                <a:ea typeface="Meiryo UI" panose="020B0604030504040204" pitchFamily="50" charset="-128"/>
              </a:rPr>
              <a:t>KDDI</a:t>
            </a:r>
            <a:r>
              <a:rPr kumimoji="1" lang="ja-JP" altLang="en-US" sz="1600" b="1" spc="100" dirty="0">
                <a:solidFill>
                  <a:schemeClr val="tx1"/>
                </a:solidFill>
                <a:uFill>
                  <a:solidFill>
                    <a:srgbClr val="FEDA14"/>
                  </a:solidFill>
                </a:uFill>
                <a:latin typeface="Meiryo UI" panose="020B0604030504040204" pitchFamily="50" charset="-128"/>
                <a:ea typeface="Meiryo UI" panose="020B0604030504040204" pitchFamily="50" charset="-128"/>
              </a:rPr>
              <a:t>、ソフトバンクによる</a:t>
            </a:r>
            <a:r>
              <a:rPr kumimoji="1" lang="en-US" altLang="ja-JP" sz="1600" b="1" spc="100" dirty="0">
                <a:solidFill>
                  <a:schemeClr val="tx1"/>
                </a:solidFill>
                <a:uFill>
                  <a:solidFill>
                    <a:srgbClr val="FEDA14"/>
                  </a:solidFill>
                </a:uFill>
                <a:latin typeface="Meiryo UI" panose="020B0604030504040204" pitchFamily="50" charset="-128"/>
                <a:ea typeface="Meiryo UI" panose="020B0604030504040204" pitchFamily="50" charset="-128"/>
              </a:rPr>
              <a:t>Wi-Fi</a:t>
            </a:r>
            <a:r>
              <a:rPr kumimoji="1" lang="ja-JP" altLang="en-US" sz="1600" b="1" spc="100" dirty="0">
                <a:solidFill>
                  <a:schemeClr val="tx1"/>
                </a:solidFill>
                <a:uFill>
                  <a:solidFill>
                    <a:srgbClr val="FEDA14"/>
                  </a:solidFill>
                </a:uFill>
                <a:latin typeface="Meiryo UI" panose="020B0604030504040204" pitchFamily="50" charset="-128"/>
                <a:ea typeface="Meiryo UI" panose="020B0604030504040204" pitchFamily="50" charset="-128"/>
              </a:rPr>
              <a:t>機器の無償提供</a:t>
            </a:r>
            <a:endParaRPr kumimoji="1" lang="en-US" altLang="ja-JP" sz="1600" dirty="0">
              <a:solidFill>
                <a:schemeClr val="tx1"/>
              </a:solidFill>
            </a:endParaRPr>
          </a:p>
          <a:p>
            <a:pPr>
              <a:spcBef>
                <a:spcPts val="600"/>
              </a:spcBef>
            </a:pPr>
            <a:r>
              <a:rPr kumimoji="1" lang="ja-JP" altLang="en-US" sz="600" spc="100" dirty="0">
                <a:solidFill>
                  <a:schemeClr val="tx1"/>
                </a:solidFill>
                <a:latin typeface="Meiryo UI" panose="020B0604030504040204" pitchFamily="50" charset="-128"/>
                <a:ea typeface="Meiryo UI" panose="020B0604030504040204" pitchFamily="50" charset="-128"/>
              </a:rPr>
              <a:t>　　</a:t>
            </a:r>
            <a:r>
              <a:rPr kumimoji="1" lang="ja-JP" altLang="en-US" sz="1200" spc="100" dirty="0">
                <a:solidFill>
                  <a:schemeClr val="tx1"/>
                </a:solidFill>
                <a:latin typeface="Meiryo UI" panose="020B0604030504040204" pitchFamily="50" charset="-128"/>
                <a:ea typeface="Meiryo UI" panose="020B0604030504040204" pitchFamily="50" charset="-128"/>
              </a:rPr>
              <a:t> ・生活インフラの支援のため、希望者に</a:t>
            </a:r>
            <a:r>
              <a:rPr kumimoji="1" lang="en-US" altLang="ja-JP" sz="1200" spc="100" dirty="0">
                <a:solidFill>
                  <a:schemeClr val="tx1"/>
                </a:solidFill>
                <a:latin typeface="Meiryo UI" panose="020B0604030504040204" pitchFamily="50" charset="-128"/>
                <a:ea typeface="Meiryo UI" panose="020B0604030504040204" pitchFamily="50" charset="-128"/>
              </a:rPr>
              <a:t>Wi-Fi</a:t>
            </a:r>
            <a:r>
              <a:rPr kumimoji="1" lang="ja-JP" altLang="en-US" sz="1200" spc="100" dirty="0">
                <a:solidFill>
                  <a:schemeClr val="tx1"/>
                </a:solidFill>
                <a:latin typeface="Meiryo UI" panose="020B0604030504040204" pitchFamily="50" charset="-128"/>
                <a:ea typeface="Meiryo UI" panose="020B0604030504040204" pitchFamily="50" charset="-128"/>
              </a:rPr>
              <a:t>を無償提供</a:t>
            </a:r>
            <a:endParaRPr kumimoji="1" lang="en-US" altLang="ja-JP" sz="1200" spc="100" dirty="0">
              <a:solidFill>
                <a:schemeClr val="tx1"/>
              </a:solidFill>
              <a:latin typeface="Meiryo UI" panose="020B0604030504040204" pitchFamily="50" charset="-128"/>
              <a:ea typeface="Meiryo UI" panose="020B0604030504040204" pitchFamily="50" charset="-128"/>
            </a:endParaRPr>
          </a:p>
          <a:p>
            <a:pPr>
              <a:spcBef>
                <a:spcPts val="600"/>
              </a:spcBef>
            </a:pPr>
            <a:endParaRPr kumimoji="1" lang="en-US" altLang="ja-JP" sz="1200" spc="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600" b="1" spc="100" dirty="0">
                <a:solidFill>
                  <a:schemeClr val="tx1"/>
                </a:solidFill>
                <a:uFill>
                  <a:solidFill>
                    <a:srgbClr val="FEDA14"/>
                  </a:solidFill>
                </a:uFill>
                <a:latin typeface="Meiryo UI" panose="020B0604030504040204" pitchFamily="50" charset="-128"/>
                <a:ea typeface="Meiryo UI" panose="020B0604030504040204" pitchFamily="50" charset="-128"/>
              </a:rPr>
              <a:t>　</a:t>
            </a:r>
            <a:r>
              <a:rPr kumimoji="1" lang="ja-JP" altLang="en-US" sz="1600" b="1" spc="100" dirty="0">
                <a:solidFill>
                  <a:schemeClr val="tx1"/>
                </a:solidFill>
                <a:latin typeface="Meiryo UI" panose="020B0604030504040204" pitchFamily="50" charset="-128"/>
                <a:ea typeface="Meiryo UI" panose="020B0604030504040204" pitchFamily="50" charset="-128"/>
              </a:rPr>
              <a:t>キリン堂、上新電機による日用品・生活家電の無償提供</a:t>
            </a:r>
            <a:endParaRPr kumimoji="1" lang="en-US" altLang="ja-JP" sz="1600" b="1" spc="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200" spc="100" dirty="0">
                <a:solidFill>
                  <a:schemeClr val="tx1"/>
                </a:solidFill>
                <a:latin typeface="Meiryo UI" panose="020B0604030504040204" pitchFamily="50" charset="-128"/>
                <a:ea typeface="Meiryo UI" panose="020B0604030504040204" pitchFamily="50" charset="-128"/>
              </a:rPr>
              <a:t>　＜キリン堂＞日用品等</a:t>
            </a:r>
            <a:r>
              <a:rPr kumimoji="1" lang="ja-JP" altLang="en-US" sz="1000" spc="100" dirty="0">
                <a:solidFill>
                  <a:schemeClr val="tx1"/>
                </a:solidFill>
                <a:latin typeface="Meiryo UI" panose="020B0604030504040204" pitchFamily="50" charset="-128"/>
                <a:ea typeface="Meiryo UI" panose="020B0604030504040204" pitchFamily="50" charset="-128"/>
              </a:rPr>
              <a:t>（シャンプー類・トイレットペーパー・フライパン他）</a:t>
            </a:r>
            <a:r>
              <a:rPr kumimoji="1" lang="ja-JP" altLang="en-US" sz="1200" spc="100" dirty="0">
                <a:solidFill>
                  <a:schemeClr val="tx1"/>
                </a:solidFill>
                <a:latin typeface="Meiryo UI" panose="020B0604030504040204" pitchFamily="50" charset="-128"/>
                <a:ea typeface="Meiryo UI" panose="020B0604030504040204" pitchFamily="50" charset="-128"/>
              </a:rPr>
              <a:t>＜上新電機＞生活家電</a:t>
            </a:r>
            <a:r>
              <a:rPr kumimoji="1" lang="ja-JP" altLang="en-US" sz="1000" spc="100" dirty="0">
                <a:solidFill>
                  <a:schemeClr val="tx1"/>
                </a:solidFill>
                <a:latin typeface="Meiryo UI" panose="020B0604030504040204" pitchFamily="50" charset="-128"/>
                <a:ea typeface="Meiryo UI" panose="020B0604030504040204" pitchFamily="50" charset="-128"/>
              </a:rPr>
              <a:t>（空気清浄機・加湿器・電気ポット）</a:t>
            </a:r>
          </a:p>
          <a:p>
            <a:pPr>
              <a:spcBef>
                <a:spcPts val="600"/>
              </a:spcBef>
            </a:pPr>
            <a:endParaRPr kumimoji="1" lang="en-US" altLang="ja-JP" sz="1200" spc="100" dirty="0">
              <a:solidFill>
                <a:schemeClr val="tx1"/>
              </a:solidFill>
              <a:latin typeface="Meiryo UI" panose="020B0604030504040204" pitchFamily="50" charset="-128"/>
              <a:ea typeface="Meiryo UI" panose="020B0604030504040204" pitchFamily="50" charset="-128"/>
            </a:endParaRPr>
          </a:p>
          <a:p>
            <a:pPr>
              <a:spcBef>
                <a:spcPts val="600"/>
              </a:spcBef>
            </a:pPr>
            <a:endParaRPr kumimoji="1" lang="en-US" altLang="ja-JP" sz="1200" spc="100" dirty="0">
              <a:solidFill>
                <a:schemeClr val="tx1"/>
              </a:solidFill>
              <a:latin typeface="Meiryo UI" panose="020B0604030504040204" pitchFamily="50" charset="-128"/>
              <a:ea typeface="Meiryo UI" panose="020B0604030504040204" pitchFamily="50" charset="-128"/>
            </a:endParaRPr>
          </a:p>
          <a:p>
            <a:pPr>
              <a:spcBef>
                <a:spcPts val="600"/>
              </a:spcBef>
            </a:pPr>
            <a:endParaRPr kumimoji="1" lang="en-US" altLang="ja-JP" sz="1200" spc="100" dirty="0">
              <a:solidFill>
                <a:schemeClr val="tx1"/>
              </a:solidFill>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FE197009-1F74-477F-BB21-F64DD62DBD34}"/>
              </a:ext>
            </a:extLst>
          </p:cNvPr>
          <p:cNvSpPr/>
          <p:nvPr/>
        </p:nvSpPr>
        <p:spPr>
          <a:xfrm>
            <a:off x="474667" y="1450032"/>
            <a:ext cx="9086101" cy="2581194"/>
          </a:xfrm>
          <a:prstGeom prst="rect">
            <a:avLst/>
          </a:prstGeom>
          <a:noFill/>
          <a:ln w="19050">
            <a:solidFill>
              <a:srgbClr val="CCE3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en-US" altLang="ja-JP" b="1" spc="100" dirty="0">
              <a:solidFill>
                <a:schemeClr val="tx1"/>
              </a:solidFill>
              <a:uFill>
                <a:solidFill>
                  <a:srgbClr val="FEDA14"/>
                </a:solidFill>
              </a:uFill>
              <a:latin typeface="Meiryo UI" panose="020B0604030504040204" pitchFamily="50" charset="-128"/>
              <a:ea typeface="Meiryo UI" panose="020B0604030504040204" pitchFamily="50" charset="-128"/>
            </a:endParaRPr>
          </a:p>
          <a:p>
            <a:pPr>
              <a:spcBef>
                <a:spcPts val="600"/>
              </a:spcBef>
            </a:pPr>
            <a:r>
              <a:rPr kumimoji="1" lang="ja-JP" altLang="en-US" b="1" spc="100" dirty="0">
                <a:solidFill>
                  <a:schemeClr val="tx1"/>
                </a:solidFill>
                <a:uFill>
                  <a:solidFill>
                    <a:srgbClr val="FEDA14"/>
                  </a:solidFill>
                </a:uFill>
                <a:latin typeface="Meiryo UI" panose="020B0604030504040204" pitchFamily="50" charset="-128"/>
                <a:ea typeface="Meiryo UI" panose="020B0604030504040204" pitchFamily="50" charset="-128"/>
              </a:rPr>
              <a:t>■被災地への支援</a:t>
            </a:r>
            <a:endParaRPr kumimoji="1" lang="en-US" altLang="ja-JP" b="1" spc="100" dirty="0">
              <a:solidFill>
                <a:schemeClr val="tx1"/>
              </a:solidFill>
              <a:uFill>
                <a:solidFill>
                  <a:srgbClr val="FEDA14"/>
                </a:solidFill>
              </a:uFill>
              <a:latin typeface="Meiryo UI" panose="020B0604030504040204" pitchFamily="50" charset="-128"/>
              <a:ea typeface="Meiryo UI" panose="020B0604030504040204" pitchFamily="50" charset="-128"/>
            </a:endParaRPr>
          </a:p>
          <a:p>
            <a:pPr>
              <a:spcBef>
                <a:spcPts val="600"/>
              </a:spcBef>
            </a:pPr>
            <a:r>
              <a:rPr kumimoji="1" lang="ja-JP" altLang="en-US" sz="1600" b="1" spc="100" dirty="0">
                <a:solidFill>
                  <a:schemeClr val="tx1"/>
                </a:solidFill>
                <a:uFill>
                  <a:solidFill>
                    <a:srgbClr val="FEDA14"/>
                  </a:solidFill>
                </a:uFill>
                <a:latin typeface="Meiryo UI" panose="020B0604030504040204" pitchFamily="50" charset="-128"/>
                <a:ea typeface="Meiryo UI" panose="020B0604030504040204" pitchFamily="50" charset="-128"/>
              </a:rPr>
              <a:t>　ユー・エス・ジェイによる被災地への寄附</a:t>
            </a:r>
            <a:r>
              <a:rPr kumimoji="1" lang="ja-JP" altLang="en-US" sz="1000" b="1" spc="100" dirty="0">
                <a:solidFill>
                  <a:schemeClr val="tx1"/>
                </a:solidFill>
                <a:uFill>
                  <a:solidFill>
                    <a:srgbClr val="FEDA14"/>
                  </a:solidFill>
                </a:uFill>
                <a:latin typeface="Meiryo UI" panose="020B0604030504040204" pitchFamily="50" charset="-128"/>
                <a:ea typeface="Meiryo UI" panose="020B0604030504040204" pitchFamily="50" charset="-128"/>
              </a:rPr>
              <a:t> </a:t>
            </a:r>
            <a:endParaRPr kumimoji="1" lang="ja-JP" altLang="en-US" sz="1600" b="1" spc="100" dirty="0">
              <a:solidFill>
                <a:schemeClr val="tx1"/>
              </a:solidFill>
              <a:uFill>
                <a:solidFill>
                  <a:srgbClr val="FEDA14"/>
                </a:solidFill>
              </a:uFill>
              <a:latin typeface="Meiryo UI" panose="020B0604030504040204" pitchFamily="50" charset="-128"/>
              <a:ea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rPr>
              <a:t>　＜物的支援＞・食品</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リゾット</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1,008</a:t>
            </a:r>
            <a:r>
              <a:rPr kumimoji="1" lang="ja-JP" altLang="en-US" sz="1200" dirty="0">
                <a:solidFill>
                  <a:schemeClr val="tx1"/>
                </a:solidFill>
                <a:latin typeface="Meiryo UI" panose="020B0604030504040204" pitchFamily="50" charset="-128"/>
                <a:ea typeface="Meiryo UI" panose="020B0604030504040204" pitchFamily="50" charset="-128"/>
              </a:rPr>
              <a:t>食　・お菓子</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クッキー</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504</a:t>
            </a:r>
            <a:r>
              <a:rPr kumimoji="1" lang="ja-JP" altLang="en-US" sz="1200" dirty="0">
                <a:solidFill>
                  <a:schemeClr val="tx1"/>
                </a:solidFill>
                <a:latin typeface="Meiryo UI" panose="020B0604030504040204" pitchFamily="50" charset="-128"/>
                <a:ea typeface="Meiryo UI" panose="020B0604030504040204" pitchFamily="50" charset="-128"/>
              </a:rPr>
              <a:t>缶　・防寒着：</a:t>
            </a:r>
            <a:r>
              <a:rPr kumimoji="1" lang="en-US" altLang="ja-JP" sz="1200" dirty="0">
                <a:solidFill>
                  <a:schemeClr val="tx1"/>
                </a:solidFill>
                <a:latin typeface="Meiryo UI" panose="020B0604030504040204" pitchFamily="50" charset="-128"/>
                <a:ea typeface="Meiryo UI" panose="020B0604030504040204" pitchFamily="50" charset="-128"/>
              </a:rPr>
              <a:t>198</a:t>
            </a:r>
            <a:r>
              <a:rPr kumimoji="1" lang="ja-JP" altLang="en-US" sz="1200" dirty="0">
                <a:solidFill>
                  <a:schemeClr val="tx1"/>
                </a:solidFill>
                <a:latin typeface="Meiryo UI" panose="020B0604030504040204" pitchFamily="50" charset="-128"/>
                <a:ea typeface="Meiryo UI" panose="020B0604030504040204" pitchFamily="50" charset="-128"/>
              </a:rPr>
              <a:t>着</a:t>
            </a:r>
            <a:endParaRPr kumimoji="1" lang="en-US" altLang="ja-JP" sz="12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rPr>
              <a:t>　＜大阪府義援金への寄附＞</a:t>
            </a:r>
            <a:r>
              <a:rPr kumimoji="1" lang="en-US" altLang="ja-JP" sz="1200" dirty="0">
                <a:solidFill>
                  <a:schemeClr val="tx1"/>
                </a:solidFill>
                <a:latin typeface="Meiryo UI" panose="020B0604030504040204" pitchFamily="50" charset="-128"/>
                <a:ea typeface="Meiryo UI" panose="020B0604030504040204" pitchFamily="50" charset="-128"/>
              </a:rPr>
              <a:t>3,200</a:t>
            </a:r>
            <a:r>
              <a:rPr kumimoji="1" lang="ja-JP" altLang="en-US" sz="1200" dirty="0">
                <a:solidFill>
                  <a:schemeClr val="tx1"/>
                </a:solidFill>
                <a:latin typeface="Meiryo UI" panose="020B0604030504040204" pitchFamily="50" charset="-128"/>
                <a:ea typeface="Meiryo UI" panose="020B0604030504040204" pitchFamily="50" charset="-128"/>
              </a:rPr>
              <a:t>万円</a:t>
            </a:r>
            <a:endParaRPr kumimoji="1" lang="en-US" altLang="ja-JP" sz="1200" dirty="0">
              <a:solidFill>
                <a:schemeClr val="tx1"/>
              </a:solidFill>
              <a:latin typeface="Meiryo UI" panose="020B0604030504040204" pitchFamily="50" charset="-128"/>
              <a:ea typeface="Meiryo UI" panose="020B0604030504040204" pitchFamily="50" charset="-128"/>
            </a:endParaRPr>
          </a:p>
          <a:p>
            <a:pPr>
              <a:spcBef>
                <a:spcPts val="600"/>
              </a:spcBef>
            </a:pPr>
            <a:endParaRPr kumimoji="1" lang="en-US" altLang="ja-JP" sz="1200" b="1"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600" b="1" dirty="0">
                <a:solidFill>
                  <a:schemeClr val="tx1"/>
                </a:solidFill>
                <a:latin typeface="Meiryo UI" panose="020B0604030504040204" pitchFamily="50" charset="-128"/>
                <a:ea typeface="Meiryo UI" panose="020B0604030504040204" pitchFamily="50" charset="-128"/>
              </a:rPr>
              <a:t>日産大阪販売による大阪府災害派遣福祉チーム（大阪ＤＷＡＴ）活動用車両の無償提供</a:t>
            </a: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rPr>
              <a:t>  ・一般避難所で災害時要配慮者（高齢者や障がい者、子ども等）の支援を行うため、</a:t>
            </a: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rPr>
              <a:t>　 大阪</a:t>
            </a:r>
            <a:r>
              <a:rPr kumimoji="1" lang="en-US" altLang="ja-JP" sz="1200" dirty="0">
                <a:solidFill>
                  <a:schemeClr val="tx1"/>
                </a:solidFill>
                <a:latin typeface="Meiryo UI" panose="020B0604030504040204" pitchFamily="50" charset="-128"/>
                <a:ea typeface="Meiryo UI" panose="020B0604030504040204" pitchFamily="50" charset="-128"/>
              </a:rPr>
              <a:t>DWAT</a:t>
            </a:r>
            <a:r>
              <a:rPr kumimoji="1" lang="ja-JP" altLang="en-US" sz="1200" dirty="0">
                <a:solidFill>
                  <a:schemeClr val="tx1"/>
                </a:solidFill>
                <a:latin typeface="Meiryo UI" panose="020B0604030504040204" pitchFamily="50" charset="-128"/>
                <a:ea typeface="Meiryo UI" panose="020B0604030504040204" pitchFamily="50" charset="-128"/>
              </a:rPr>
              <a:t>が現地で活動するために必要な車両</a:t>
            </a:r>
            <a:r>
              <a:rPr kumimoji="1" lang="en-US" altLang="ja-JP" sz="1200" dirty="0">
                <a:solidFill>
                  <a:schemeClr val="tx1"/>
                </a:solidFill>
                <a:latin typeface="Meiryo UI" panose="020B0604030504040204" pitchFamily="50" charset="-128"/>
                <a:ea typeface="Meiryo UI" panose="020B0604030504040204" pitchFamily="50" charset="-128"/>
              </a:rPr>
              <a:t>2</a:t>
            </a:r>
            <a:r>
              <a:rPr kumimoji="1" lang="ja-JP" altLang="en-US" sz="1200" dirty="0">
                <a:solidFill>
                  <a:schemeClr val="tx1"/>
                </a:solidFill>
                <a:latin typeface="Meiryo UI" panose="020B0604030504040204" pitchFamily="50" charset="-128"/>
                <a:ea typeface="Meiryo UI" panose="020B0604030504040204" pitchFamily="50" charset="-128"/>
              </a:rPr>
              <a:t>台を無償提供</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spcBef>
                <a:spcPts val="600"/>
              </a:spcBef>
            </a:pPr>
            <a:endParaRPr kumimoji="1" lang="en-US" altLang="ja-JP" sz="1200" dirty="0">
              <a:solidFill>
                <a:schemeClr val="tx1"/>
              </a:solidFill>
            </a:endParaRPr>
          </a:p>
        </p:txBody>
      </p:sp>
      <p:sp>
        <p:nvSpPr>
          <p:cNvPr id="27" name="テキスト ボックス 26">
            <a:extLst>
              <a:ext uri="{FF2B5EF4-FFF2-40B4-BE49-F238E27FC236}">
                <a16:creationId xmlns:a16="http://schemas.microsoft.com/office/drawing/2014/main" id="{B430B9C2-1DE6-46C4-BB08-81D9716AF1BF}"/>
              </a:ext>
            </a:extLst>
          </p:cNvPr>
          <p:cNvSpPr txBox="1"/>
          <p:nvPr/>
        </p:nvSpPr>
        <p:spPr>
          <a:xfrm>
            <a:off x="6213987" y="665708"/>
            <a:ext cx="2681620" cy="261610"/>
          </a:xfrm>
          <a:prstGeom prst="rect">
            <a:avLst/>
          </a:prstGeom>
          <a:noFill/>
        </p:spPr>
        <p:txBody>
          <a:bodyPr wrap="square" rtlCol="0">
            <a:spAutoFit/>
          </a:bodyPr>
          <a:lstStyle/>
          <a:p>
            <a:pPr>
              <a:spcBef>
                <a:spcPts val="600"/>
              </a:spcBef>
            </a:pP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企業等が大阪府を通じて支援を行ったもの</a:t>
            </a:r>
            <a:endParaRPr kumimoji="1"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5464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F798B3E-4ED6-472A-B621-943BFB2A9FD3}"/>
              </a:ext>
            </a:extLst>
          </p:cNvPr>
          <p:cNvGrpSpPr/>
          <p:nvPr/>
        </p:nvGrpSpPr>
        <p:grpSpPr>
          <a:xfrm>
            <a:off x="655707" y="3210922"/>
            <a:ext cx="8604203" cy="567076"/>
            <a:chOff x="655707" y="3210922"/>
            <a:chExt cx="8604203" cy="567076"/>
          </a:xfrm>
        </p:grpSpPr>
        <p:sp>
          <p:nvSpPr>
            <p:cNvPr id="8" name="タイトル 1">
              <a:extLst>
                <a:ext uri="{FF2B5EF4-FFF2-40B4-BE49-F238E27FC236}">
                  <a16:creationId xmlns:a16="http://schemas.microsoft.com/office/drawing/2014/main" id="{CA97AD00-CBC5-414E-8836-F4804DEA5FA3}"/>
                </a:ext>
              </a:extLst>
            </p:cNvPr>
            <p:cNvSpPr txBox="1">
              <a:spLocks/>
            </p:cNvSpPr>
            <p:nvPr/>
          </p:nvSpPr>
          <p:spPr>
            <a:xfrm>
              <a:off x="655707" y="3210922"/>
              <a:ext cx="4914900"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ja-JP" altLang="en-US" sz="2400" b="1" spc="60" dirty="0">
                  <a:latin typeface="Meiryo UI" panose="020B0604030504040204" pitchFamily="50" charset="-128"/>
                  <a:ea typeface="Meiryo UI" panose="020B0604030504040204" pitchFamily="50" charset="-128"/>
                </a:rPr>
                <a:t>取組みによる主な効果</a:t>
              </a:r>
            </a:p>
          </p:txBody>
        </p:sp>
        <p:cxnSp>
          <p:nvCxnSpPr>
            <p:cNvPr id="9" name="直線コネクタ 8">
              <a:extLst>
                <a:ext uri="{FF2B5EF4-FFF2-40B4-BE49-F238E27FC236}">
                  <a16:creationId xmlns:a16="http://schemas.microsoft.com/office/drawing/2014/main" id="{2777EF21-183F-44B6-A171-A380BAD7848D}"/>
                </a:ext>
              </a:extLst>
            </p:cNvPr>
            <p:cNvCxnSpPr/>
            <p:nvPr/>
          </p:nvCxnSpPr>
          <p:spPr>
            <a:xfrm>
              <a:off x="655707" y="3777998"/>
              <a:ext cx="8604203"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grpSp>
        <p:nvGrpSpPr>
          <p:cNvPr id="2" name="グループ化 1">
            <a:extLst>
              <a:ext uri="{FF2B5EF4-FFF2-40B4-BE49-F238E27FC236}">
                <a16:creationId xmlns:a16="http://schemas.microsoft.com/office/drawing/2014/main" id="{FBDC9A7D-C61F-48FF-94E9-816CB50D2688}"/>
              </a:ext>
            </a:extLst>
          </p:cNvPr>
          <p:cNvGrpSpPr/>
          <p:nvPr/>
        </p:nvGrpSpPr>
        <p:grpSpPr>
          <a:xfrm>
            <a:off x="655707" y="4317476"/>
            <a:ext cx="8674675" cy="1635745"/>
            <a:chOff x="655707" y="4317476"/>
            <a:chExt cx="8674675" cy="1635745"/>
          </a:xfrm>
        </p:grpSpPr>
        <p:sp>
          <p:nvSpPr>
            <p:cNvPr id="5" name="テキスト ボックス 4">
              <a:extLst>
                <a:ext uri="{FF2B5EF4-FFF2-40B4-BE49-F238E27FC236}">
                  <a16:creationId xmlns:a16="http://schemas.microsoft.com/office/drawing/2014/main" id="{AD7B725F-4232-442B-96E6-066A12B7D888}"/>
                </a:ext>
              </a:extLst>
            </p:cNvPr>
            <p:cNvSpPr txBox="1"/>
            <p:nvPr/>
          </p:nvSpPr>
          <p:spPr>
            <a:xfrm>
              <a:off x="655707" y="4317476"/>
              <a:ext cx="7743225" cy="163121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協働による相乗効果の発揮</a:t>
              </a:r>
              <a:endParaRPr kumimoji="1" lang="en-US" altLang="ja-JP" sz="2000" b="1" dirty="0">
                <a:latin typeface="Meiryo UI" panose="020B0604030504040204" pitchFamily="50" charset="-128"/>
                <a:ea typeface="Meiryo UI" panose="020B0604030504040204" pitchFamily="50" charset="-128"/>
              </a:endParaRPr>
            </a:p>
            <a:p>
              <a:endParaRPr kumimoji="1" lang="ja-JP" altLang="en-US"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効果的な情報発信</a:t>
              </a:r>
              <a:endParaRPr kumimoji="1" lang="en-US" altLang="ja-JP" sz="2000" b="1" dirty="0">
                <a:latin typeface="Meiryo UI" panose="020B0604030504040204" pitchFamily="50" charset="-128"/>
                <a:ea typeface="Meiryo UI" panose="020B0604030504040204" pitchFamily="50" charset="-128"/>
              </a:endParaRPr>
            </a:p>
            <a:p>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効果的な事業の実施</a:t>
              </a:r>
            </a:p>
          </p:txBody>
        </p:sp>
        <p:sp>
          <p:nvSpPr>
            <p:cNvPr id="6" name="テキスト ボックス 5">
              <a:extLst>
                <a:ext uri="{FF2B5EF4-FFF2-40B4-BE49-F238E27FC236}">
                  <a16:creationId xmlns:a16="http://schemas.microsoft.com/office/drawing/2014/main" id="{0C6CDDBE-88DB-4D41-A629-FD460FA4CC9E}"/>
                </a:ext>
              </a:extLst>
            </p:cNvPr>
            <p:cNvSpPr txBox="1"/>
            <p:nvPr/>
          </p:nvSpPr>
          <p:spPr>
            <a:xfrm>
              <a:off x="2879387" y="4322005"/>
              <a:ext cx="6450995" cy="1631216"/>
            </a:xfrm>
            <a:prstGeom prst="rect">
              <a:avLst/>
            </a:prstGeom>
            <a:noFill/>
          </p:spPr>
          <p:txBody>
            <a:bodyPr wrap="square" rtlCol="0">
              <a:spAutoFit/>
            </a:bodyPr>
            <a:lstStyle/>
            <a:p>
              <a:pPr algn="r"/>
              <a:r>
                <a:rPr kumimoji="1" lang="ja-JP" altLang="en-US" sz="2000" b="1" dirty="0">
                  <a:latin typeface="Meiryo UI" panose="020B0604030504040204" pitchFamily="50" charset="-128"/>
                  <a:ea typeface="Meiryo UI" panose="020B0604030504040204" pitchFamily="50" charset="-128"/>
                </a:rPr>
                <a:t>・・・・・・・・・・・・・・・・・・・・・・・・・・・・・・・・・・・・・・・ ７</a:t>
              </a:r>
              <a:endParaRPr kumimoji="1" lang="en-US" altLang="ja-JP" sz="2000" b="1" dirty="0">
                <a:latin typeface="Meiryo UI" panose="020B0604030504040204" pitchFamily="50" charset="-128"/>
                <a:ea typeface="Meiryo UI" panose="020B0604030504040204" pitchFamily="50" charset="-128"/>
              </a:endParaRPr>
            </a:p>
            <a:p>
              <a:pPr algn="r"/>
              <a:endParaRPr kumimoji="1" lang="ja-JP" altLang="en-US" sz="2000" b="1" dirty="0">
                <a:latin typeface="Meiryo UI" panose="020B0604030504040204" pitchFamily="50" charset="-128"/>
                <a:ea typeface="Meiryo UI" panose="020B0604030504040204" pitchFamily="50" charset="-128"/>
              </a:endParaRPr>
            </a:p>
            <a:p>
              <a:pPr algn="r"/>
              <a:r>
                <a:rPr kumimoji="1" lang="ja-JP" altLang="en-US" sz="2000" b="1" dirty="0">
                  <a:latin typeface="Meiryo UI" panose="020B0604030504040204" pitchFamily="50" charset="-128"/>
                  <a:ea typeface="Meiryo UI" panose="020B0604030504040204" pitchFamily="50" charset="-128"/>
                </a:rPr>
                <a:t>・・・・・・・・・・・・・・・・・・・・・・・・・・・・・・・・・・・・・・・ ８</a:t>
              </a:r>
              <a:endParaRPr kumimoji="1" lang="en-US" altLang="ja-JP" sz="2000" b="1" dirty="0">
                <a:latin typeface="Meiryo UI" panose="020B0604030504040204" pitchFamily="50" charset="-128"/>
                <a:ea typeface="Meiryo UI" panose="020B0604030504040204" pitchFamily="50" charset="-128"/>
              </a:endParaRPr>
            </a:p>
            <a:p>
              <a:pPr algn="r"/>
              <a:endParaRPr kumimoji="1" lang="en-US" altLang="ja-JP" sz="2000" b="1" dirty="0">
                <a:latin typeface="Meiryo UI" panose="020B0604030504040204" pitchFamily="50" charset="-128"/>
                <a:ea typeface="Meiryo UI" panose="020B0604030504040204" pitchFamily="50" charset="-128"/>
              </a:endParaRPr>
            </a:p>
            <a:p>
              <a:pPr algn="r"/>
              <a:r>
                <a:rPr kumimoji="1" lang="ja-JP" altLang="en-US" sz="2000" b="1" dirty="0">
                  <a:latin typeface="Meiryo UI" panose="020B0604030504040204" pitchFamily="50" charset="-128"/>
                  <a:ea typeface="Meiryo UI" panose="020B0604030504040204" pitchFamily="50" charset="-128"/>
                </a:rPr>
                <a:t>・・・・・・・・・・・・・・・・・・・・・・・・・・・・・・・・・・・・・・・ ９</a:t>
              </a:r>
            </a:p>
          </p:txBody>
        </p:sp>
      </p:grpSp>
    </p:spTree>
    <p:extLst>
      <p:ext uri="{BB962C8B-B14F-4D97-AF65-F5344CB8AC3E}">
        <p14:creationId xmlns:p14="http://schemas.microsoft.com/office/powerpoint/2010/main" val="315126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sp>
        <p:nvSpPr>
          <p:cNvPr id="47" name="テキスト ボックス 46"/>
          <p:cNvSpPr txBox="1"/>
          <p:nvPr/>
        </p:nvSpPr>
        <p:spPr>
          <a:xfrm>
            <a:off x="474667" y="465236"/>
            <a:ext cx="280557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取組みによる主な効果①</a:t>
            </a:r>
          </a:p>
        </p:txBody>
      </p:sp>
      <p:sp>
        <p:nvSpPr>
          <p:cNvPr id="2" name="スライド番号プレースホルダー 1"/>
          <p:cNvSpPr>
            <a:spLocks noGrp="1"/>
          </p:cNvSpPr>
          <p:nvPr>
            <p:ph type="sldNum" sz="quarter" idx="12"/>
          </p:nvPr>
        </p:nvSpPr>
        <p:spPr>
          <a:xfrm>
            <a:off x="7677150" y="6483796"/>
            <a:ext cx="2228850" cy="365125"/>
          </a:xfrm>
        </p:spPr>
        <p:txBody>
          <a:bodyPr/>
          <a:lstStyle/>
          <a:p>
            <a:fld id="{06FEDF93-2BFD-41CA-ABC7-B039102F3792}" type="slidenum">
              <a:rPr lang="en-US" altLang="ja-JP" smtClean="0"/>
              <a:pPr/>
              <a:t>7</a:t>
            </a:fld>
            <a:endParaRPr lang="ja-JP" altLang="en-US" dirty="0"/>
          </a:p>
        </p:txBody>
      </p:sp>
      <p:sp>
        <p:nvSpPr>
          <p:cNvPr id="27" name="正方形/長方形 26"/>
          <p:cNvSpPr/>
          <p:nvPr/>
        </p:nvSpPr>
        <p:spPr>
          <a:xfrm>
            <a:off x="394180" y="927626"/>
            <a:ext cx="9173036" cy="427742"/>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協働による相乗効果の発揮</a:t>
            </a:r>
          </a:p>
        </p:txBody>
      </p:sp>
      <p:sp>
        <p:nvSpPr>
          <p:cNvPr id="29" name="テキスト ボックス 28">
            <a:extLst>
              <a:ext uri="{FF2B5EF4-FFF2-40B4-BE49-F238E27FC236}">
                <a16:creationId xmlns:a16="http://schemas.microsoft.com/office/drawing/2014/main" id="{AD731547-EB82-49F7-8E4B-72CFB93B3858}"/>
              </a:ext>
            </a:extLst>
          </p:cNvPr>
          <p:cNvSpPr txBox="1"/>
          <p:nvPr/>
        </p:nvSpPr>
        <p:spPr>
          <a:xfrm>
            <a:off x="459107" y="2227305"/>
            <a:ext cx="9280885" cy="3826368"/>
          </a:xfrm>
          <a:prstGeom prst="rect">
            <a:avLst/>
          </a:prstGeom>
          <a:noFill/>
        </p:spPr>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■コラボイベント・事業の実施</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・企業等の</a:t>
            </a:r>
            <a:r>
              <a:rPr kumimoji="1" lang="en-US" altLang="ja-JP" sz="1400" dirty="0">
                <a:latin typeface="Meiryo UI" panose="020B0604030504040204" pitchFamily="50" charset="-128"/>
                <a:ea typeface="Meiryo UI" panose="020B0604030504040204" pitchFamily="50" charset="-128"/>
              </a:rPr>
              <a:t>CSV</a:t>
            </a:r>
            <a:r>
              <a:rPr kumimoji="1" lang="ja-JP" altLang="en-US" sz="1400" dirty="0">
                <a:latin typeface="Meiryo UI" panose="020B0604030504040204" pitchFamily="50" charset="-128"/>
                <a:ea typeface="Meiryo UI" panose="020B0604030504040204" pitchFamily="50" charset="-128"/>
              </a:rPr>
              <a:t>活動と府政課題とのマッチングにより、</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 企業等の柔軟なアイデアや資源を生かした独創的な取組みが実現</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より多くの府民の行動変容の促進や、府事業の認知度が向上</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141</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50</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a:p>
            <a:pPr>
              <a:lnSpc>
                <a:spcPct val="150000"/>
              </a:lnSpc>
            </a:pP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■コラボ商品の開発・販売</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・府民に身近なコンビニとコラボ販売することで、</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より多くの方へ、大阪産</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もん</a:t>
            </a:r>
            <a:r>
              <a:rPr kumimoji="1" lang="en-US" altLang="ja-JP" sz="14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を普及・促進</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◇連携件数：６件　◇連携企業等：２事業者　◇販売エリア：近畿</a:t>
            </a:r>
            <a:r>
              <a:rPr kumimoji="1" lang="en-US" altLang="ja-JP" sz="1400" dirty="0">
                <a:latin typeface="Meiryo UI" panose="020B0604030504040204" pitchFamily="50" charset="-128"/>
                <a:ea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rPr>
              <a:t>府</a:t>
            </a:r>
            <a:r>
              <a:rPr kumimoji="1" lang="en-US" altLang="ja-JP" sz="1400" dirty="0">
                <a:latin typeface="Meiryo UI" panose="020B0604030504040204" pitchFamily="50" charset="-128"/>
                <a:ea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rPr>
              <a:t>県</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大阪産</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もん</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とは：大阪府内で生産された農林水産物とそれらを使った加工品のこと</a:t>
            </a:r>
            <a:endParaRPr kumimoji="1" lang="en-US" altLang="ja-JP" sz="14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0B1171ED-8020-4F82-8778-130D39A63E9D}"/>
              </a:ext>
            </a:extLst>
          </p:cNvPr>
          <p:cNvSpPr/>
          <p:nvPr/>
        </p:nvSpPr>
        <p:spPr>
          <a:xfrm>
            <a:off x="394181" y="6080567"/>
            <a:ext cx="9173036" cy="721088"/>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アストラゼネカ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エイチ・ツー・オー リテイリング</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大阪地区トヨタ各社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カゴメ</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キリンビール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キリンビバレッジ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キリン堂</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小林製薬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損保ジャパン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大和ハウス工業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東京海上日動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/NEXCO</a:t>
            </a:r>
            <a:r>
              <a:rPr kumimoji="1" lang="ja-JP" altLang="en-US" sz="800" dirty="0">
                <a:solidFill>
                  <a:schemeClr val="tx1"/>
                </a:solidFill>
                <a:latin typeface="Meiryo UI" panose="020B0604030504040204" pitchFamily="50" charset="-128"/>
                <a:ea typeface="Meiryo UI" panose="020B0604030504040204" pitchFamily="50" charset="-128"/>
              </a:rPr>
              <a:t>西日本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ネスレ日本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不二製油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三井住友海上</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ユー・エス・ジェイ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ローソン</a:t>
            </a:r>
          </a:p>
        </p:txBody>
      </p:sp>
      <p:sp>
        <p:nvSpPr>
          <p:cNvPr id="40" name="テキスト ボックス 39">
            <a:extLst>
              <a:ext uri="{FF2B5EF4-FFF2-40B4-BE49-F238E27FC236}">
                <a16:creationId xmlns:a16="http://schemas.microsoft.com/office/drawing/2014/main" id="{BD7D2D89-C6F0-4213-814C-FB375EE4315F}"/>
              </a:ext>
            </a:extLst>
          </p:cNvPr>
          <p:cNvSpPr txBox="1"/>
          <p:nvPr/>
        </p:nvSpPr>
        <p:spPr>
          <a:xfrm>
            <a:off x="5557384" y="2304488"/>
            <a:ext cx="864287" cy="261610"/>
          </a:xfrm>
          <a:prstGeom prst="rect">
            <a:avLst/>
          </a:prstGeom>
          <a:noFill/>
        </p:spPr>
        <p:txBody>
          <a:bodyPr wrap="square" rtlCol="0">
            <a:spAutoFit/>
          </a:bodyPr>
          <a:lstStyle/>
          <a:p>
            <a:r>
              <a:rPr kumimoji="1" lang="ja-JP" altLang="en-US" sz="1100" b="1" dirty="0"/>
              <a:t>（例）</a:t>
            </a:r>
          </a:p>
        </p:txBody>
      </p:sp>
      <p:grpSp>
        <p:nvGrpSpPr>
          <p:cNvPr id="11" name="グループ化 10">
            <a:extLst>
              <a:ext uri="{FF2B5EF4-FFF2-40B4-BE49-F238E27FC236}">
                <a16:creationId xmlns:a16="http://schemas.microsoft.com/office/drawing/2014/main" id="{CE525864-94AC-4BD8-8850-4836A8477732}"/>
              </a:ext>
            </a:extLst>
          </p:cNvPr>
          <p:cNvGrpSpPr/>
          <p:nvPr/>
        </p:nvGrpSpPr>
        <p:grpSpPr>
          <a:xfrm>
            <a:off x="5739932" y="2297075"/>
            <a:ext cx="4375133" cy="2139113"/>
            <a:chOff x="5739932" y="2427684"/>
            <a:chExt cx="4375133" cy="2139113"/>
          </a:xfrm>
        </p:grpSpPr>
        <p:grpSp>
          <p:nvGrpSpPr>
            <p:cNvPr id="6" name="グループ化 5">
              <a:extLst>
                <a:ext uri="{FF2B5EF4-FFF2-40B4-BE49-F238E27FC236}">
                  <a16:creationId xmlns:a16="http://schemas.microsoft.com/office/drawing/2014/main" id="{BBB780EA-91CD-4EEB-BA92-20E89C3B48E2}"/>
                </a:ext>
              </a:extLst>
            </p:cNvPr>
            <p:cNvGrpSpPr/>
            <p:nvPr/>
          </p:nvGrpSpPr>
          <p:grpSpPr>
            <a:xfrm>
              <a:off x="5947563" y="2427684"/>
              <a:ext cx="3979964" cy="2026706"/>
              <a:chOff x="5703321" y="2690969"/>
              <a:chExt cx="4109183" cy="2026706"/>
            </a:xfrm>
          </p:grpSpPr>
          <p:grpSp>
            <p:nvGrpSpPr>
              <p:cNvPr id="24" name="グループ化 23">
                <a:extLst>
                  <a:ext uri="{FF2B5EF4-FFF2-40B4-BE49-F238E27FC236}">
                    <a16:creationId xmlns:a16="http://schemas.microsoft.com/office/drawing/2014/main" id="{12BDF427-B81E-4DF9-B6DF-4205F43611C6}"/>
                  </a:ext>
                </a:extLst>
              </p:cNvPr>
              <p:cNvGrpSpPr/>
              <p:nvPr/>
            </p:nvGrpSpPr>
            <p:grpSpPr>
              <a:xfrm>
                <a:off x="7583654" y="2829187"/>
                <a:ext cx="2228850" cy="1888488"/>
                <a:chOff x="1589660" y="3318698"/>
                <a:chExt cx="3416161" cy="3012315"/>
              </a:xfrm>
            </p:grpSpPr>
            <p:graphicFrame>
              <p:nvGraphicFramePr>
                <p:cNvPr id="25" name="グラフ 24">
                  <a:extLst>
                    <a:ext uri="{FF2B5EF4-FFF2-40B4-BE49-F238E27FC236}">
                      <a16:creationId xmlns:a16="http://schemas.microsoft.com/office/drawing/2014/main" id="{D4AB6F99-5642-4212-98AE-448B3448ECB2}"/>
                    </a:ext>
                  </a:extLst>
                </p:cNvPr>
                <p:cNvGraphicFramePr/>
                <p:nvPr>
                  <p:extLst>
                    <p:ext uri="{D42A27DB-BD31-4B8C-83A1-F6EECF244321}">
                      <p14:modId xmlns:p14="http://schemas.microsoft.com/office/powerpoint/2010/main" val="867469411"/>
                    </p:ext>
                  </p:extLst>
                </p:nvPr>
              </p:nvGraphicFramePr>
              <p:xfrm>
                <a:off x="1589660" y="3318698"/>
                <a:ext cx="3416161" cy="3012315"/>
              </p:xfrm>
              <a:graphic>
                <a:graphicData uri="http://schemas.openxmlformats.org/drawingml/2006/chart">
                  <c:chart xmlns:c="http://schemas.openxmlformats.org/drawingml/2006/chart" xmlns:r="http://schemas.openxmlformats.org/officeDocument/2006/relationships" r:id="rId3"/>
                </a:graphicData>
              </a:graphic>
            </p:graphicFrame>
            <p:sp>
              <p:nvSpPr>
                <p:cNvPr id="28" name="矢印: 右 27">
                  <a:extLst>
                    <a:ext uri="{FF2B5EF4-FFF2-40B4-BE49-F238E27FC236}">
                      <a16:creationId xmlns:a16="http://schemas.microsoft.com/office/drawing/2014/main" id="{46C991D7-F79D-43A2-A0DC-0B8981ABEB49}"/>
                    </a:ext>
                  </a:extLst>
                </p:cNvPr>
                <p:cNvSpPr/>
                <p:nvPr/>
              </p:nvSpPr>
              <p:spPr>
                <a:xfrm rot="19076916">
                  <a:off x="2697737" y="4639434"/>
                  <a:ext cx="575113" cy="197578"/>
                </a:xfrm>
                <a:prstGeom prst="rightArrow">
                  <a:avLst/>
                </a:prstGeom>
                <a:solidFill>
                  <a:srgbClr val="FF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454C6F03-8224-4E9C-B789-EB6F697DA82D}"/>
                  </a:ext>
                </a:extLst>
              </p:cNvPr>
              <p:cNvSpPr txBox="1"/>
              <p:nvPr/>
            </p:nvSpPr>
            <p:spPr>
              <a:xfrm>
                <a:off x="5703321" y="2690969"/>
                <a:ext cx="3934293" cy="253916"/>
              </a:xfrm>
              <a:prstGeom prst="rect">
                <a:avLst/>
              </a:prstGeom>
              <a:noFill/>
            </p:spPr>
            <p:txBody>
              <a:bodyPr wrap="square" rtlCol="0">
                <a:spAutoFit/>
              </a:bodyPr>
              <a:lstStyle/>
              <a:p>
                <a:pPr algn="ctr"/>
                <a:r>
                  <a:rPr kumimoji="1" lang="en-US" altLang="ja-JP" sz="1050" dirty="0"/>
                  <a:t>10</a:t>
                </a:r>
                <a:r>
                  <a:rPr kumimoji="1" lang="ja-JP" altLang="en-US" sz="1050" dirty="0"/>
                  <a:t>歳若返り</a:t>
                </a:r>
                <a:r>
                  <a:rPr kumimoji="1" lang="en-US" altLang="ja-JP" sz="1050" dirty="0"/>
                  <a:t>×</a:t>
                </a:r>
                <a:r>
                  <a:rPr kumimoji="1" lang="ja-JP" altLang="en-US" sz="1050" dirty="0"/>
                  <a:t>虫ケアセミナーのプレゼントキャンペーン実施</a:t>
                </a:r>
                <a:endParaRPr kumimoji="1" lang="ja-JP" altLang="en-US" sz="1000" dirty="0"/>
              </a:p>
            </p:txBody>
          </p:sp>
          <p:sp>
            <p:nvSpPr>
              <p:cNvPr id="38" name="テキスト ボックス 37">
                <a:extLst>
                  <a:ext uri="{FF2B5EF4-FFF2-40B4-BE49-F238E27FC236}">
                    <a16:creationId xmlns:a16="http://schemas.microsoft.com/office/drawing/2014/main" id="{B831C5D6-E4FC-4F16-83FF-36C1FF09DDDA}"/>
                  </a:ext>
                </a:extLst>
              </p:cNvPr>
              <p:cNvSpPr txBox="1"/>
              <p:nvPr/>
            </p:nvSpPr>
            <p:spPr>
              <a:xfrm>
                <a:off x="7812021" y="3262392"/>
                <a:ext cx="889988" cy="307777"/>
              </a:xfrm>
              <a:prstGeom prst="rect">
                <a:avLst/>
              </a:prstGeom>
              <a:noFill/>
            </p:spPr>
            <p:txBody>
              <a:bodyPr wrap="none" rtlCol="0">
                <a:spAutoFit/>
              </a:bodyPr>
              <a:lstStyle/>
              <a:p>
                <a:pPr algn="ctr"/>
                <a:r>
                  <a:rPr kumimoji="1" lang="en-US" altLang="ja-JP" sz="1400" b="1" dirty="0">
                    <a:solidFill>
                      <a:srgbClr val="FF0000"/>
                    </a:solidFill>
                  </a:rPr>
                  <a:t>1400</a:t>
                </a:r>
                <a:r>
                  <a:rPr kumimoji="1" lang="ja-JP" altLang="en-US" sz="1400" b="1" dirty="0">
                    <a:solidFill>
                      <a:srgbClr val="FF0000"/>
                    </a:solidFill>
                  </a:rPr>
                  <a:t>人増</a:t>
                </a:r>
                <a:endParaRPr kumimoji="1" lang="en-US" altLang="ja-JP" sz="1400" b="1" dirty="0">
                  <a:solidFill>
                    <a:srgbClr val="FF0000"/>
                  </a:solidFill>
                </a:endParaRPr>
              </a:p>
            </p:txBody>
          </p:sp>
        </p:grpSp>
        <p:pic>
          <p:nvPicPr>
            <p:cNvPr id="33" name="図 32">
              <a:extLst>
                <a:ext uri="{FF2B5EF4-FFF2-40B4-BE49-F238E27FC236}">
                  <a16:creationId xmlns:a16="http://schemas.microsoft.com/office/drawing/2014/main" id="{D3A7C89E-6D36-4B0E-81B2-9523365F36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39932" y="2773311"/>
              <a:ext cx="1958747" cy="1693387"/>
            </a:xfrm>
            <a:prstGeom prst="rect">
              <a:avLst/>
            </a:prstGeom>
          </p:spPr>
        </p:pic>
        <p:sp>
          <p:nvSpPr>
            <p:cNvPr id="41" name="テキスト ボックス 40">
              <a:extLst>
                <a:ext uri="{FF2B5EF4-FFF2-40B4-BE49-F238E27FC236}">
                  <a16:creationId xmlns:a16="http://schemas.microsoft.com/office/drawing/2014/main" id="{FF9E6979-3532-42CA-A3D8-EF44F12368D7}"/>
                </a:ext>
              </a:extLst>
            </p:cNvPr>
            <p:cNvSpPr txBox="1"/>
            <p:nvPr/>
          </p:nvSpPr>
          <p:spPr>
            <a:xfrm>
              <a:off x="7886214" y="4320576"/>
              <a:ext cx="2228851" cy="246221"/>
            </a:xfrm>
            <a:prstGeom prst="rect">
              <a:avLst/>
            </a:prstGeom>
            <a:noFill/>
          </p:spPr>
          <p:txBody>
            <a:bodyPr wrap="square" rtlCol="0">
              <a:spAutoFit/>
            </a:bodyPr>
            <a:lstStyle/>
            <a:p>
              <a:r>
                <a:rPr kumimoji="1" lang="ja-JP" altLang="en-US" sz="1000" dirty="0"/>
                <a:t>☛</a:t>
              </a:r>
              <a:r>
                <a:rPr kumimoji="1" lang="en-US" altLang="ja-JP" sz="1000" dirty="0"/>
                <a:t> P17</a:t>
              </a:r>
              <a:r>
                <a:rPr kumimoji="1" lang="ja-JP" altLang="en-US" sz="1000" dirty="0"/>
                <a:t>　主な連携事例　健康③</a:t>
              </a:r>
            </a:p>
          </p:txBody>
        </p:sp>
      </p:grpSp>
      <p:grpSp>
        <p:nvGrpSpPr>
          <p:cNvPr id="8" name="グループ化 7">
            <a:extLst>
              <a:ext uri="{FF2B5EF4-FFF2-40B4-BE49-F238E27FC236}">
                <a16:creationId xmlns:a16="http://schemas.microsoft.com/office/drawing/2014/main" id="{E50230A4-9E78-4E9B-AC64-447ABA9C47BA}"/>
              </a:ext>
            </a:extLst>
          </p:cNvPr>
          <p:cNvGrpSpPr/>
          <p:nvPr/>
        </p:nvGrpSpPr>
        <p:grpSpPr>
          <a:xfrm>
            <a:off x="6563220" y="4641288"/>
            <a:ext cx="3270540" cy="1408404"/>
            <a:chOff x="6505741" y="4645600"/>
            <a:chExt cx="3270540" cy="1408404"/>
          </a:xfrm>
        </p:grpSpPr>
        <p:pic>
          <p:nvPicPr>
            <p:cNvPr id="31" name="図 30">
              <a:extLst>
                <a:ext uri="{FF2B5EF4-FFF2-40B4-BE49-F238E27FC236}">
                  <a16:creationId xmlns:a16="http://schemas.microsoft.com/office/drawing/2014/main" id="{876DFEFA-79B9-4876-A284-0FBC6F0371C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05741" y="4645600"/>
              <a:ext cx="1229297" cy="1170825"/>
            </a:xfrm>
            <a:prstGeom prst="rect">
              <a:avLst/>
            </a:prstGeom>
          </p:spPr>
        </p:pic>
        <p:pic>
          <p:nvPicPr>
            <p:cNvPr id="32" name="図 31">
              <a:extLst>
                <a:ext uri="{FF2B5EF4-FFF2-40B4-BE49-F238E27FC236}">
                  <a16:creationId xmlns:a16="http://schemas.microsoft.com/office/drawing/2014/main" id="{12696DB6-17AD-462C-9596-4FD424796C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8664" y="4653906"/>
              <a:ext cx="1513401" cy="1135051"/>
            </a:xfrm>
            <a:prstGeom prst="rect">
              <a:avLst/>
            </a:prstGeom>
          </p:spPr>
        </p:pic>
        <p:sp>
          <p:nvSpPr>
            <p:cNvPr id="42" name="テキスト ボックス 41">
              <a:extLst>
                <a:ext uri="{FF2B5EF4-FFF2-40B4-BE49-F238E27FC236}">
                  <a16:creationId xmlns:a16="http://schemas.microsoft.com/office/drawing/2014/main" id="{85447B61-62FC-4EE6-8C54-E817F02914D0}"/>
                </a:ext>
              </a:extLst>
            </p:cNvPr>
            <p:cNvSpPr txBox="1"/>
            <p:nvPr/>
          </p:nvSpPr>
          <p:spPr>
            <a:xfrm>
              <a:off x="7886214" y="5807783"/>
              <a:ext cx="1890067" cy="246221"/>
            </a:xfrm>
            <a:prstGeom prst="rect">
              <a:avLst/>
            </a:prstGeom>
            <a:noFill/>
          </p:spPr>
          <p:txBody>
            <a:bodyPr wrap="square" rtlCol="0">
              <a:spAutoFit/>
            </a:bodyPr>
            <a:lstStyle/>
            <a:p>
              <a:r>
                <a:rPr kumimoji="1" lang="ja-JP" altLang="en-US" sz="1000" dirty="0"/>
                <a:t>☛</a:t>
              </a:r>
              <a:r>
                <a:rPr kumimoji="1" lang="en-US" altLang="ja-JP" sz="1000" dirty="0"/>
                <a:t>P20</a:t>
              </a:r>
              <a:r>
                <a:rPr kumimoji="1" lang="ja-JP" altLang="en-US" sz="1000" dirty="0"/>
                <a:t>　主な連携事例　環境②</a:t>
              </a:r>
            </a:p>
          </p:txBody>
        </p:sp>
      </p:grpSp>
      <p:sp>
        <p:nvSpPr>
          <p:cNvPr id="43" name="テキスト ボックス 42">
            <a:extLst>
              <a:ext uri="{FF2B5EF4-FFF2-40B4-BE49-F238E27FC236}">
                <a16:creationId xmlns:a16="http://schemas.microsoft.com/office/drawing/2014/main" id="{57F44D71-75CD-4863-B8C5-D3B03CEB6DB9}"/>
              </a:ext>
            </a:extLst>
          </p:cNvPr>
          <p:cNvSpPr txBox="1"/>
          <p:nvPr/>
        </p:nvSpPr>
        <p:spPr>
          <a:xfrm>
            <a:off x="531025" y="1348978"/>
            <a:ext cx="8843950" cy="865237"/>
          </a:xfrm>
          <a:prstGeom prst="rect">
            <a:avLst/>
          </a:prstGeom>
          <a:noFill/>
        </p:spPr>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企業等の企画力や資源を掛け合わせた事業の実施</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◇連携件数：</a:t>
            </a:r>
            <a:r>
              <a:rPr kumimoji="1" lang="en-US" altLang="ja-JP" dirty="0">
                <a:latin typeface="Meiryo UI" panose="020B0604030504040204" pitchFamily="50" charset="-128"/>
                <a:ea typeface="Meiryo UI" panose="020B0604030504040204" pitchFamily="50" charset="-128"/>
              </a:rPr>
              <a:t>147</a:t>
            </a:r>
            <a:r>
              <a:rPr kumimoji="1" lang="ja-JP" altLang="en-US" dirty="0">
                <a:latin typeface="Meiryo UI" panose="020B0604030504040204" pitchFamily="50" charset="-128"/>
                <a:ea typeface="Meiryo UI" panose="020B0604030504040204" pitchFamily="50" charset="-128"/>
              </a:rPr>
              <a:t>件　　◇連携企業等：</a:t>
            </a:r>
            <a:r>
              <a:rPr kumimoji="1" lang="en-US" altLang="ja-JP" dirty="0">
                <a:latin typeface="Meiryo UI" panose="020B0604030504040204" pitchFamily="50" charset="-128"/>
                <a:ea typeface="Meiryo UI" panose="020B0604030504040204" pitchFamily="50" charset="-128"/>
              </a:rPr>
              <a:t>52</a:t>
            </a:r>
            <a:r>
              <a:rPr kumimoji="1" lang="ja-JP" altLang="en-US" dirty="0">
                <a:latin typeface="Meiryo UI" panose="020B0604030504040204" pitchFamily="50" charset="-128"/>
                <a:ea typeface="Meiryo UI" panose="020B0604030504040204" pitchFamily="50" charset="-128"/>
              </a:rPr>
              <a:t>事業者</a:t>
            </a:r>
            <a:endParaRPr kumimoji="1"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2562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p:cNvSpPr/>
          <p:nvPr/>
        </p:nvSpPr>
        <p:spPr>
          <a:xfrm>
            <a:off x="394180" y="927626"/>
            <a:ext cx="9173036" cy="427742"/>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効果的な情報発信</a:t>
            </a:r>
          </a:p>
        </p:txBody>
      </p:sp>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aphicFrame>
        <p:nvGraphicFramePr>
          <p:cNvPr id="10" name="コンテンツ プレースホルダー 3"/>
          <p:cNvGraphicFramePr>
            <a:graphicFrameLocks/>
          </p:cNvGraphicFramePr>
          <p:nvPr>
            <p:extLst>
              <p:ext uri="{D42A27DB-BD31-4B8C-83A1-F6EECF244321}">
                <p14:modId xmlns:p14="http://schemas.microsoft.com/office/powerpoint/2010/main" val="2836101546"/>
              </p:ext>
            </p:extLst>
          </p:nvPr>
        </p:nvGraphicFramePr>
        <p:xfrm>
          <a:off x="5749832" y="3832103"/>
          <a:ext cx="4114741" cy="2206364"/>
        </p:xfrm>
        <a:graphic>
          <a:graphicData uri="http://schemas.openxmlformats.org/drawingml/2006/table">
            <a:tbl>
              <a:tblPr firstRow="1" bandRow="1">
                <a:tableStyleId>{F5AB1C69-6EDB-4FF4-983F-18BD219EF322}</a:tableStyleId>
              </a:tblPr>
              <a:tblGrid>
                <a:gridCol w="2573868">
                  <a:extLst>
                    <a:ext uri="{9D8B030D-6E8A-4147-A177-3AD203B41FA5}">
                      <a16:colId xmlns:a16="http://schemas.microsoft.com/office/drawing/2014/main" val="1862927830"/>
                    </a:ext>
                  </a:extLst>
                </a:gridCol>
                <a:gridCol w="1540873">
                  <a:extLst>
                    <a:ext uri="{9D8B030D-6E8A-4147-A177-3AD203B41FA5}">
                      <a16:colId xmlns:a16="http://schemas.microsoft.com/office/drawing/2014/main" val="343284561"/>
                    </a:ext>
                  </a:extLst>
                </a:gridCol>
              </a:tblGrid>
              <a:tr h="278182">
                <a:tc>
                  <a:txBody>
                    <a:bodyPr/>
                    <a:lstStyle/>
                    <a:p>
                      <a:pPr algn="ctr"/>
                      <a:r>
                        <a:rPr kumimoji="1" lang="ja-JP" altLang="en-US" sz="1050" dirty="0">
                          <a:latin typeface="Meiryo UI" panose="020B0604030504040204" pitchFamily="50" charset="-128"/>
                          <a:ea typeface="Meiryo UI" panose="020B0604030504040204" pitchFamily="50" charset="-128"/>
                        </a:rPr>
                        <a:t>広報手法</a:t>
                      </a:r>
                      <a:endParaRPr kumimoji="1" lang="ja-JP" altLang="en-US" sz="1400" dirty="0">
                        <a:latin typeface="Meiryo UI" panose="020B0604030504040204" pitchFamily="50" charset="-128"/>
                        <a:ea typeface="Meiryo UI" panose="020B0604030504040204" pitchFamily="50" charset="-128"/>
                      </a:endParaRPr>
                    </a:p>
                  </a:txBody>
                  <a:tcPr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アプローチ数</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（延べ）</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1974300"/>
                  </a:ext>
                </a:extLst>
              </a:tr>
              <a:tr h="224634">
                <a:tc>
                  <a:txBody>
                    <a:bodyPr/>
                    <a:lstStyle/>
                    <a:p>
                      <a:pPr marL="0" marR="0" lvl="0" indent="0" algn="l" defTabSz="685762"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広報誌・</a:t>
                      </a:r>
                      <a:r>
                        <a:rPr kumimoji="1" lang="en-US" altLang="ja-JP" sz="1000" dirty="0">
                          <a:latin typeface="Meiryo UI" panose="020B0604030504040204" pitchFamily="50" charset="-128"/>
                          <a:ea typeface="Meiryo UI" panose="020B0604030504040204" pitchFamily="50" charset="-128"/>
                        </a:rPr>
                        <a:t>DM</a:t>
                      </a:r>
                      <a:r>
                        <a:rPr kumimoji="1" lang="ja-JP" altLang="en-US" sz="1000" dirty="0" err="1">
                          <a:latin typeface="Meiryo UI" panose="020B0604030504040204" pitchFamily="50" charset="-128"/>
                          <a:ea typeface="Meiryo UI" panose="020B0604030504040204" pitchFamily="50" charset="-128"/>
                        </a:rPr>
                        <a:t>への</a:t>
                      </a:r>
                      <a:r>
                        <a:rPr kumimoji="1" lang="ja-JP" altLang="en-US" sz="1000" dirty="0">
                          <a:latin typeface="Meiryo UI" panose="020B0604030504040204" pitchFamily="50" charset="-128"/>
                          <a:ea typeface="Meiryo UI" panose="020B0604030504040204" pitchFamily="50" charset="-128"/>
                        </a:rPr>
                        <a:t>府政情報の掲載</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lang="ja-JP" altLang="en-US" sz="900" dirty="0">
                          <a:latin typeface="Meiryo UI" panose="020B0604030504040204" pitchFamily="50" charset="-128"/>
                          <a:ea typeface="Meiryo UI" panose="020B0604030504040204" pitchFamily="50" charset="-128"/>
                        </a:rPr>
                        <a:t>約</a:t>
                      </a:r>
                      <a:r>
                        <a:rPr lang="en-US" altLang="ja-JP" sz="1100" dirty="0">
                          <a:latin typeface="Meiryo UI" panose="020B0604030504040204" pitchFamily="50" charset="-128"/>
                          <a:ea typeface="Meiryo UI" panose="020B0604030504040204" pitchFamily="50" charset="-128"/>
                        </a:rPr>
                        <a:t>210</a:t>
                      </a:r>
                      <a:r>
                        <a:rPr lang="ja-JP" altLang="en-US" sz="900" dirty="0">
                          <a:latin typeface="Meiryo UI" panose="020B0604030504040204" pitchFamily="50" charset="-128"/>
                          <a:ea typeface="Meiryo UI" panose="020B0604030504040204" pitchFamily="50" charset="-128"/>
                        </a:rPr>
                        <a:t>万</a:t>
                      </a:r>
                      <a:r>
                        <a:rPr kumimoji="1" lang="ja-JP" altLang="en-US" sz="900" dirty="0">
                          <a:latin typeface="Meiryo UI" panose="020B0604030504040204" pitchFamily="50" charset="-128"/>
                          <a:ea typeface="Meiryo UI" panose="020B0604030504040204" pitchFamily="50" charset="-128"/>
                        </a:rPr>
                        <a:t>部</a:t>
                      </a:r>
                      <a:endParaRPr kumimoji="1" lang="ja-JP" altLang="en-US" sz="11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56622876"/>
                  </a:ext>
                </a:extLst>
              </a:tr>
              <a:tr h="301364">
                <a:tc>
                  <a:txBody>
                    <a:bodyPr/>
                    <a:lstStyle/>
                    <a:p>
                      <a:pPr algn="l"/>
                      <a:r>
                        <a:rPr kumimoji="1" lang="ja-JP" altLang="en-US" sz="1000" dirty="0">
                          <a:latin typeface="Meiryo UI" panose="020B0604030504040204" pitchFamily="50" charset="-128"/>
                          <a:ea typeface="Meiryo UI" panose="020B0604030504040204" pitchFamily="50" charset="-128"/>
                        </a:rPr>
                        <a:t>アプリ、</a:t>
                      </a:r>
                      <a:r>
                        <a:rPr kumimoji="1" lang="en-US" altLang="ja-JP" sz="1000" dirty="0">
                          <a:latin typeface="Meiryo UI" panose="020B0604030504040204" pitchFamily="50" charset="-128"/>
                          <a:ea typeface="Meiryo UI" panose="020B0604030504040204" pitchFamily="50" charset="-128"/>
                        </a:rPr>
                        <a:t>SNS</a:t>
                      </a:r>
                      <a:r>
                        <a:rPr kumimoji="1" lang="ja-JP" altLang="en-US" sz="1000" dirty="0">
                          <a:latin typeface="Meiryo UI" panose="020B0604030504040204" pitchFamily="50" charset="-128"/>
                          <a:ea typeface="Meiryo UI" panose="020B0604030504040204" pitchFamily="50" charset="-128"/>
                        </a:rPr>
                        <a:t>、メルマガ、</a:t>
                      </a:r>
                      <a:endParaRPr kumimoji="1" lang="en-US" altLang="ja-JP" sz="1000" dirty="0">
                        <a:latin typeface="Meiryo UI" panose="020B0604030504040204" pitchFamily="50" charset="-128"/>
                        <a:ea typeface="Meiryo UI" panose="020B0604030504040204" pitchFamily="50" charset="-128"/>
                      </a:endParaRPr>
                    </a:p>
                    <a:p>
                      <a:pPr algn="l"/>
                      <a:r>
                        <a:rPr kumimoji="1" lang="ja-JP" altLang="en-US" sz="1000" dirty="0">
                          <a:latin typeface="Meiryo UI" panose="020B0604030504040204" pitchFamily="50" charset="-128"/>
                          <a:ea typeface="Meiryo UI" panose="020B0604030504040204" pitchFamily="50" charset="-128"/>
                        </a:rPr>
                        <a:t>大学の学生向けポータルサイトへの掲載</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lang="ja-JP" altLang="en-US" sz="900" dirty="0">
                          <a:latin typeface="Meiryo UI" panose="020B0604030504040204" pitchFamily="50" charset="-128"/>
                          <a:ea typeface="Meiryo UI" panose="020B0604030504040204" pitchFamily="50" charset="-128"/>
                        </a:rPr>
                        <a:t>約</a:t>
                      </a:r>
                      <a:r>
                        <a:rPr lang="en-US" altLang="ja-JP" sz="1100" dirty="0">
                          <a:latin typeface="Meiryo UI" panose="020B0604030504040204" pitchFamily="50" charset="-128"/>
                          <a:ea typeface="Meiryo UI" panose="020B0604030504040204" pitchFamily="50" charset="-128"/>
                        </a:rPr>
                        <a:t>70</a:t>
                      </a:r>
                      <a:r>
                        <a:rPr lang="ja-JP" altLang="en-US" sz="1100" dirty="0">
                          <a:latin typeface="Meiryo UI" panose="020B0604030504040204" pitchFamily="50" charset="-128"/>
                          <a:ea typeface="Meiryo UI" panose="020B0604030504040204" pitchFamily="50" charset="-128"/>
                        </a:rPr>
                        <a:t>万</a:t>
                      </a:r>
                      <a:r>
                        <a:rPr lang="ja-JP" altLang="en-US" sz="900" dirty="0">
                          <a:latin typeface="Meiryo UI" panose="020B0604030504040204" pitchFamily="50" charset="-128"/>
                          <a:ea typeface="Meiryo UI" panose="020B0604030504040204" pitchFamily="50" charset="-128"/>
                        </a:rPr>
                        <a:t>フォロワー／会員</a:t>
                      </a:r>
                      <a:endParaRPr kumimoji="1" lang="ja-JP" altLang="en-US" sz="11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7228322"/>
                  </a:ext>
                </a:extLst>
              </a:tr>
              <a:tr h="224634">
                <a:tc>
                  <a:txBody>
                    <a:bodyPr/>
                    <a:lstStyle/>
                    <a:p>
                      <a:pPr algn="l"/>
                      <a:r>
                        <a:rPr kumimoji="1" lang="ja-JP" altLang="en-US" sz="1000" dirty="0">
                          <a:latin typeface="Meiryo UI" panose="020B0604030504040204" pitchFamily="50" charset="-128"/>
                          <a:ea typeface="Meiryo UI" panose="020B0604030504040204" pitchFamily="50" charset="-128"/>
                        </a:rPr>
                        <a:t>サイネージでの放映</a:t>
                      </a:r>
                      <a:endParaRPr kumimoji="1" lang="en-US" altLang="ja-JP" sz="1000" dirty="0">
                        <a:latin typeface="Meiryo UI" panose="020B0604030504040204" pitchFamily="50" charset="-128"/>
                        <a:ea typeface="Meiryo UI" panose="020B0604030504040204" pitchFamily="50" charset="-128"/>
                      </a:endParaRP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lang="ja-JP" altLang="en-US" sz="900" dirty="0">
                          <a:latin typeface="Meiryo UI" panose="020B0604030504040204" pitchFamily="50" charset="-128"/>
                          <a:ea typeface="Meiryo UI" panose="020B0604030504040204" pitchFamily="50" charset="-128"/>
                        </a:rPr>
                        <a:t>約</a:t>
                      </a:r>
                      <a:r>
                        <a:rPr lang="en-US" altLang="ja-JP" sz="1100" dirty="0">
                          <a:latin typeface="Meiryo UI" panose="020B0604030504040204" pitchFamily="50" charset="-128"/>
                          <a:ea typeface="Meiryo UI" panose="020B0604030504040204" pitchFamily="50" charset="-128"/>
                        </a:rPr>
                        <a:t>1,500</a:t>
                      </a:r>
                      <a:r>
                        <a:rPr kumimoji="1" lang="ja-JP" altLang="en-US" sz="900" dirty="0">
                          <a:latin typeface="Meiryo UI" panose="020B0604030504040204" pitchFamily="50" charset="-128"/>
                          <a:ea typeface="Meiryo UI" panose="020B0604030504040204" pitchFamily="50" charset="-128"/>
                        </a:rPr>
                        <a:t>か所</a:t>
                      </a:r>
                      <a:endParaRPr kumimoji="1" lang="ja-JP" altLang="en-US" sz="11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43417431"/>
                  </a:ext>
                </a:extLst>
              </a:tr>
              <a:tr h="224634">
                <a:tc>
                  <a:txBody>
                    <a:bodyPr/>
                    <a:lstStyle/>
                    <a:p>
                      <a:pPr algn="l"/>
                      <a:r>
                        <a:rPr kumimoji="1" lang="ja-JP" altLang="en-US" sz="1000" dirty="0">
                          <a:latin typeface="Meiryo UI" panose="020B0604030504040204" pitchFamily="50" charset="-128"/>
                          <a:ea typeface="Meiryo UI" panose="020B0604030504040204" pitchFamily="50" charset="-128"/>
                        </a:rPr>
                        <a:t>店舗等への府ポスターの掲示、チラシの配架</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lang="ja-JP" altLang="en-US" sz="900" dirty="0">
                          <a:latin typeface="Meiryo UI" panose="020B0604030504040204" pitchFamily="50" charset="-128"/>
                          <a:ea typeface="Meiryo UI" panose="020B0604030504040204" pitchFamily="50" charset="-128"/>
                        </a:rPr>
                        <a:t>約</a:t>
                      </a:r>
                      <a:r>
                        <a:rPr lang="en-US" altLang="ja-JP" sz="1100" dirty="0">
                          <a:latin typeface="Meiryo UI" panose="020B0604030504040204" pitchFamily="50" charset="-128"/>
                          <a:ea typeface="Meiryo UI" panose="020B0604030504040204" pitchFamily="50" charset="-128"/>
                        </a:rPr>
                        <a:t>1,500</a:t>
                      </a:r>
                      <a:r>
                        <a:rPr kumimoji="1" lang="ja-JP" altLang="en-US" sz="900" dirty="0">
                          <a:latin typeface="Meiryo UI" panose="020B0604030504040204" pitchFamily="50" charset="-128"/>
                          <a:ea typeface="Meiryo UI" panose="020B0604030504040204" pitchFamily="50" charset="-128"/>
                        </a:rPr>
                        <a:t>か所</a:t>
                      </a:r>
                      <a:endParaRPr kumimoji="1" lang="ja-JP" altLang="en-US" sz="11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79330239"/>
                  </a:ext>
                </a:extLst>
              </a:tr>
              <a:tr h="289773">
                <a:tc>
                  <a:txBody>
                    <a:bodyPr/>
                    <a:lstStyle/>
                    <a:p>
                      <a:pPr algn="l"/>
                      <a:r>
                        <a:rPr kumimoji="1" lang="ja-JP" altLang="en-US" sz="1000" dirty="0">
                          <a:latin typeface="Meiryo UI" panose="020B0604030504040204" pitchFamily="50" charset="-128"/>
                          <a:ea typeface="Meiryo UI" panose="020B0604030504040204" pitchFamily="50" charset="-128"/>
                        </a:rPr>
                        <a:t>取引先ネットワークの活用した広報の展開</a:t>
                      </a:r>
                      <a:endParaRPr kumimoji="1" lang="en-US" altLang="ja-JP" sz="1000" dirty="0">
                        <a:latin typeface="Meiryo UI" panose="020B0604030504040204" pitchFamily="50" charset="-128"/>
                        <a:ea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rPr>
                        <a:t>（ドラッグストア・コンビニ・クリニック等への波及）</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kumimoji="1" lang="ja-JP" altLang="en-US" sz="900" dirty="0">
                          <a:latin typeface="Meiryo UI" panose="020B0604030504040204" pitchFamily="50" charset="-128"/>
                          <a:ea typeface="Meiryo UI" panose="020B0604030504040204" pitchFamily="50" charset="-128"/>
                        </a:rPr>
                        <a:t>約</a:t>
                      </a:r>
                      <a:r>
                        <a:rPr kumimoji="1" lang="en-US" altLang="ja-JP" sz="1100" dirty="0">
                          <a:latin typeface="Meiryo UI" panose="020B0604030504040204" pitchFamily="50" charset="-128"/>
                          <a:ea typeface="Meiryo UI" panose="020B0604030504040204" pitchFamily="50" charset="-128"/>
                        </a:rPr>
                        <a:t>400</a:t>
                      </a:r>
                      <a:r>
                        <a:rPr kumimoji="1" lang="ja-JP" altLang="en-US" sz="900" dirty="0">
                          <a:latin typeface="Meiryo UI" panose="020B0604030504040204" pitchFamily="50" charset="-128"/>
                          <a:ea typeface="Meiryo UI" panose="020B0604030504040204" pitchFamily="50" charset="-128"/>
                        </a:rPr>
                        <a:t>か所</a:t>
                      </a:r>
                      <a:endParaRPr kumimoji="1" lang="ja-JP" altLang="en-US" sz="11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8007329"/>
                  </a:ext>
                </a:extLst>
              </a:tr>
              <a:tr h="301364">
                <a:tc>
                  <a:txBody>
                    <a:bodyPr/>
                    <a:lstStyle/>
                    <a:p>
                      <a:pPr algn="l"/>
                      <a:r>
                        <a:rPr kumimoji="1" lang="ja-JP" altLang="en-US" sz="1000" dirty="0">
                          <a:latin typeface="Meiryo UI" panose="020B0604030504040204" pitchFamily="50" charset="-128"/>
                          <a:ea typeface="Meiryo UI" panose="020B0604030504040204" pitchFamily="50" charset="-128"/>
                        </a:rPr>
                        <a:t>営業職員による府ちらし等の配布協力</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kumimoji="1" lang="ja-JP" altLang="en-US" sz="900" dirty="0">
                          <a:latin typeface="Meiryo UI" panose="020B0604030504040204" pitchFamily="50" charset="-128"/>
                          <a:ea typeface="Meiryo UI" panose="020B0604030504040204" pitchFamily="50" charset="-128"/>
                        </a:rPr>
                        <a:t>協力人数：約</a:t>
                      </a:r>
                      <a:r>
                        <a:rPr kumimoji="1" lang="en-US" altLang="ja-JP" sz="1100" dirty="0">
                          <a:latin typeface="Meiryo UI" panose="020B0604030504040204" pitchFamily="50" charset="-128"/>
                          <a:ea typeface="Meiryo UI" panose="020B0604030504040204" pitchFamily="50" charset="-128"/>
                        </a:rPr>
                        <a:t>9,500</a:t>
                      </a:r>
                      <a:r>
                        <a:rPr kumimoji="1" lang="ja-JP" altLang="en-US" sz="1100" dirty="0">
                          <a:latin typeface="Meiryo UI" panose="020B0604030504040204" pitchFamily="50" charset="-128"/>
                          <a:ea typeface="Meiryo UI" panose="020B0604030504040204" pitchFamily="50" charset="-128"/>
                        </a:rPr>
                        <a:t>名</a:t>
                      </a: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278622"/>
                  </a:ext>
                </a:extLst>
              </a:tr>
            </a:tbl>
          </a:graphicData>
        </a:graphic>
      </p:graphicFrame>
      <p:sp>
        <p:nvSpPr>
          <p:cNvPr id="2" name="スライド番号プレースホルダー 1"/>
          <p:cNvSpPr>
            <a:spLocks noGrp="1"/>
          </p:cNvSpPr>
          <p:nvPr>
            <p:ph type="sldNum" sz="quarter" idx="12"/>
          </p:nvPr>
        </p:nvSpPr>
        <p:spPr>
          <a:xfrm>
            <a:off x="7677150" y="6483796"/>
            <a:ext cx="2228850" cy="365125"/>
          </a:xfrm>
        </p:spPr>
        <p:txBody>
          <a:bodyPr/>
          <a:lstStyle/>
          <a:p>
            <a:fld id="{06FEDF93-2BFD-41CA-ABC7-B039102F3792}" type="slidenum">
              <a:rPr lang="en-US" altLang="ja-JP" smtClean="0"/>
              <a:pPr/>
              <a:t>8</a:t>
            </a:fld>
            <a:endParaRPr lang="ja-JP" altLang="en-US" dirty="0"/>
          </a:p>
        </p:txBody>
      </p:sp>
      <p:sp>
        <p:nvSpPr>
          <p:cNvPr id="11" name="テキスト ボックス 10">
            <a:extLst>
              <a:ext uri="{FF2B5EF4-FFF2-40B4-BE49-F238E27FC236}">
                <a16:creationId xmlns:a16="http://schemas.microsoft.com/office/drawing/2014/main" id="{485CDFA7-7021-425F-9855-56CCF5D39FE0}"/>
              </a:ext>
            </a:extLst>
          </p:cNvPr>
          <p:cNvSpPr txBox="1"/>
          <p:nvPr/>
        </p:nvSpPr>
        <p:spPr>
          <a:xfrm>
            <a:off x="474667" y="465236"/>
            <a:ext cx="280557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取組みによる主な効果②</a:t>
            </a:r>
          </a:p>
        </p:txBody>
      </p:sp>
      <p:sp>
        <p:nvSpPr>
          <p:cNvPr id="19" name="テキスト ボックス 18">
            <a:extLst>
              <a:ext uri="{FF2B5EF4-FFF2-40B4-BE49-F238E27FC236}">
                <a16:creationId xmlns:a16="http://schemas.microsoft.com/office/drawing/2014/main" id="{B016C3FE-A6D5-4D35-9B78-872DF8DC153D}"/>
              </a:ext>
            </a:extLst>
          </p:cNvPr>
          <p:cNvSpPr txBox="1"/>
          <p:nvPr/>
        </p:nvSpPr>
        <p:spPr>
          <a:xfrm>
            <a:off x="531024" y="1366377"/>
            <a:ext cx="9291000" cy="865237"/>
          </a:xfrm>
          <a:prstGeom prst="rect">
            <a:avLst/>
          </a:prstGeom>
          <a:noFill/>
        </p:spPr>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集客効果の高い商業施設やデジタルサイネージ等を活用した情報発信 </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◇連携件数：</a:t>
            </a:r>
            <a:r>
              <a:rPr kumimoji="1" lang="en-US" altLang="ja-JP" dirty="0">
                <a:latin typeface="Meiryo UI" panose="020B0604030504040204" pitchFamily="50" charset="-128"/>
                <a:ea typeface="Meiryo UI" panose="020B0604030504040204" pitchFamily="50" charset="-128"/>
              </a:rPr>
              <a:t>468</a:t>
            </a:r>
            <a:r>
              <a:rPr kumimoji="1" lang="ja-JP" altLang="en-US" dirty="0">
                <a:latin typeface="Meiryo UI" panose="020B0604030504040204" pitchFamily="50" charset="-128"/>
                <a:ea typeface="Meiryo UI" panose="020B0604030504040204" pitchFamily="50" charset="-128"/>
              </a:rPr>
              <a:t>件　連携企業等：</a:t>
            </a:r>
            <a:r>
              <a:rPr kumimoji="1" lang="en-US" altLang="ja-JP" dirty="0">
                <a:latin typeface="Meiryo UI" panose="020B0604030504040204" pitchFamily="50" charset="-128"/>
                <a:ea typeface="Meiryo UI" panose="020B0604030504040204" pitchFamily="50" charset="-128"/>
              </a:rPr>
              <a:t>51</a:t>
            </a:r>
            <a:r>
              <a:rPr kumimoji="1" lang="ja-JP" altLang="en-US" dirty="0">
                <a:latin typeface="Meiryo UI" panose="020B0604030504040204" pitchFamily="50" charset="-128"/>
                <a:ea typeface="Meiryo UI" panose="020B0604030504040204" pitchFamily="50" charset="-128"/>
              </a:rPr>
              <a:t>事業者</a:t>
            </a:r>
            <a:endParaRPr kumimoji="1" lang="en-US" altLang="ja-JP"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718D14B5-08CC-4954-95EF-7B1BBCF7D1BC}"/>
              </a:ext>
            </a:extLst>
          </p:cNvPr>
          <p:cNvSpPr txBox="1"/>
          <p:nvPr/>
        </p:nvSpPr>
        <p:spPr>
          <a:xfrm>
            <a:off x="457082" y="2205841"/>
            <a:ext cx="7736676" cy="3994427"/>
          </a:xfrm>
          <a:prstGeom prst="rect">
            <a:avLst/>
          </a:prstGeom>
          <a:noFill/>
        </p:spPr>
        <p:txBody>
          <a:bodyPr wrap="square">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■イベント会場の提供</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・府事業の認知度向上を図るため、企業等の保有する集客効果の高い商業施設等を活用し、</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 イベントを開催することで、幅広い世代の府民へ直接的な啓発活動を実施</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29</a:t>
            </a:r>
            <a:r>
              <a:rPr kumimoji="1" lang="ja-JP" altLang="en-US" sz="1400" dirty="0">
                <a:latin typeface="Meiryo UI" panose="020B0604030504040204" pitchFamily="50" charset="-128"/>
                <a:ea typeface="Meiryo UI" panose="020B0604030504040204" pitchFamily="50" charset="-128"/>
              </a:rPr>
              <a:t>件　◇連携企業等：６事業者　◇提供会場数：</a:t>
            </a:r>
            <a:r>
              <a:rPr kumimoji="1" lang="en-US" altLang="ja-JP" sz="1400" dirty="0">
                <a:latin typeface="Meiryo UI" panose="020B0604030504040204" pitchFamily="50" charset="-128"/>
                <a:ea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rPr>
              <a:t>か所</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◇開催日数</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延べ</a:t>
            </a:r>
            <a:r>
              <a:rPr kumimoji="1" lang="en-US" altLang="ja-JP" sz="12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141</a:t>
            </a:r>
            <a:r>
              <a:rPr kumimoji="1" lang="ja-JP" altLang="en-US" sz="1400" dirty="0">
                <a:latin typeface="Meiryo UI" panose="020B0604030504040204" pitchFamily="50" charset="-128"/>
                <a:ea typeface="Meiryo UI" panose="020B0604030504040204" pitchFamily="50" charset="-128"/>
              </a:rPr>
              <a:t>日　◇イベント来場者数</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延べ</a:t>
            </a:r>
            <a:r>
              <a:rPr kumimoji="1" lang="en-US" altLang="ja-JP" sz="12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17,177</a:t>
            </a:r>
            <a:r>
              <a:rPr kumimoji="1" lang="ja-JP" altLang="en-US" sz="1400" dirty="0">
                <a:latin typeface="Meiryo UI" panose="020B0604030504040204" pitchFamily="50" charset="-128"/>
                <a:ea typeface="Meiryo UI" panose="020B0604030504040204" pitchFamily="50" charset="-128"/>
              </a:rPr>
              <a:t>名</a:t>
            </a:r>
            <a:r>
              <a:rPr kumimoji="1" lang="en-US" altLang="ja-JP" sz="1050" dirty="0">
                <a:latin typeface="Meiryo UI" panose="020B0604030504040204" pitchFamily="50" charset="-128"/>
                <a:ea typeface="Meiryo UI" panose="020B0604030504040204" pitchFamily="50" charset="-128"/>
              </a:rPr>
              <a:t>※</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◇啓発資材配布人数</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延べ</a:t>
            </a:r>
            <a:r>
              <a:rPr kumimoji="1" lang="en-US" altLang="ja-JP" sz="12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8,177</a:t>
            </a:r>
            <a:r>
              <a:rPr kumimoji="1" lang="ja-JP" altLang="en-US" sz="1400" dirty="0">
                <a:latin typeface="Meiryo UI" panose="020B0604030504040204" pitchFamily="50" charset="-128"/>
                <a:ea typeface="Meiryo UI" panose="020B0604030504040204" pitchFamily="50" charset="-128"/>
              </a:rPr>
              <a:t>名</a:t>
            </a:r>
            <a:r>
              <a:rPr kumimoji="1" lang="en-US" altLang="ja-JP" sz="1050" dirty="0">
                <a:latin typeface="Meiryo UI" panose="020B0604030504040204" pitchFamily="50" charset="-128"/>
                <a:ea typeface="Meiryo UI" panose="020B0604030504040204" pitchFamily="50" charset="-128"/>
              </a:rPr>
              <a:t>※</a:t>
            </a:r>
          </a:p>
          <a:p>
            <a:pPr>
              <a:lnSpc>
                <a:spcPct val="150000"/>
              </a:lnSpc>
            </a:pP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計測可能なイベントのみ積算</a:t>
            </a:r>
            <a:endParaRPr kumimoji="1" lang="en-US" altLang="ja-JP" sz="1200"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■広報媒体等を活用した府政の</a:t>
            </a:r>
            <a:r>
              <a:rPr kumimoji="1" lang="en-US" altLang="ja-JP" b="1" dirty="0">
                <a:latin typeface="Meiryo UI" panose="020B0604030504040204" pitchFamily="50" charset="-128"/>
                <a:ea typeface="Meiryo UI" panose="020B0604030504040204" pitchFamily="50" charset="-128"/>
              </a:rPr>
              <a:t>PR</a:t>
            </a:r>
          </a:p>
          <a:p>
            <a:pPr>
              <a:lnSpc>
                <a:spcPct val="150000"/>
              </a:lnSpc>
            </a:pPr>
            <a:r>
              <a:rPr kumimoji="1" lang="ja-JP" altLang="en-US" sz="1400" dirty="0">
                <a:latin typeface="Meiryo UI" panose="020B0604030504040204" pitchFamily="50" charset="-128"/>
                <a:ea typeface="Meiryo UI" panose="020B0604030504040204" pitchFamily="50" charset="-128"/>
              </a:rPr>
              <a:t>・企業等の保有する広報媒体等を活用した情報を発信</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439</a:t>
            </a:r>
            <a:r>
              <a:rPr kumimoji="1" lang="ja-JP" altLang="en-US" sz="1400" dirty="0">
                <a:latin typeface="Meiryo UI" panose="020B0604030504040204" pitchFamily="50" charset="-128"/>
                <a:ea typeface="Meiryo UI" panose="020B0604030504040204" pitchFamily="50" charset="-128"/>
              </a:rPr>
              <a:t>件　</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◇連携企業等：</a:t>
            </a:r>
            <a:r>
              <a:rPr kumimoji="1" lang="en-US" altLang="ja-JP" sz="1400" dirty="0">
                <a:latin typeface="Meiryo UI" panose="020B0604030504040204" pitchFamily="50" charset="-128"/>
                <a:ea typeface="Meiryo UI" panose="020B0604030504040204" pitchFamily="50" charset="-128"/>
              </a:rPr>
              <a:t>51</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a:p>
            <a:pPr>
              <a:lnSpc>
                <a:spcPct val="150000"/>
              </a:lnSpc>
            </a:pPr>
            <a:endParaRPr kumimoji="1" lang="en-US" altLang="ja-JP" sz="1400" dirty="0">
              <a:latin typeface="Meiryo UI" panose="020B0604030504040204" pitchFamily="50" charset="-128"/>
              <a:ea typeface="Meiryo UI" panose="020B0604030504040204" pitchFamily="50" charset="-128"/>
            </a:endParaRPr>
          </a:p>
        </p:txBody>
      </p:sp>
      <p:pic>
        <p:nvPicPr>
          <p:cNvPr id="20" name="図 19">
            <a:extLst>
              <a:ext uri="{FF2B5EF4-FFF2-40B4-BE49-F238E27FC236}">
                <a16:creationId xmlns:a16="http://schemas.microsoft.com/office/drawing/2014/main" id="{AC429184-20B4-4A98-8BA0-16F74A992D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04417" y="5373123"/>
            <a:ext cx="1381599" cy="671449"/>
          </a:xfrm>
          <a:prstGeom prst="rect">
            <a:avLst/>
          </a:prstGeom>
        </p:spPr>
      </p:pic>
      <p:sp>
        <p:nvSpPr>
          <p:cNvPr id="13" name="正方形/長方形 12">
            <a:extLst>
              <a:ext uri="{FF2B5EF4-FFF2-40B4-BE49-F238E27FC236}">
                <a16:creationId xmlns:a16="http://schemas.microsoft.com/office/drawing/2014/main" id="{CD0E38D8-A031-455B-A410-DD6536CAAE46}"/>
              </a:ext>
            </a:extLst>
          </p:cNvPr>
          <p:cNvSpPr/>
          <p:nvPr/>
        </p:nvSpPr>
        <p:spPr>
          <a:xfrm>
            <a:off x="394181" y="6112015"/>
            <a:ext cx="9173036" cy="68964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あいおいニッセイ同和損保</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エイチ・ツー・オー リテイリング</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大阪地区トヨタ各社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カゴメ</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キリンビバレッジ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キリン堂</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小林製薬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佐川急便</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損保ジャパン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東京海上日動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南海電気鉄道</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/NEXCO</a:t>
            </a:r>
            <a:r>
              <a:rPr kumimoji="1" lang="ja-JP" altLang="en-US" sz="800" dirty="0">
                <a:solidFill>
                  <a:schemeClr val="tx1"/>
                </a:solidFill>
                <a:latin typeface="Meiryo UI" panose="020B0604030504040204" pitchFamily="50" charset="-128"/>
                <a:ea typeface="Meiryo UI" panose="020B0604030504040204" pitchFamily="50" charset="-128"/>
              </a:rPr>
              <a:t>西日本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不二製油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三井住友海上</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ヤマト運輸</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ローソン</a:t>
            </a:r>
          </a:p>
        </p:txBody>
      </p:sp>
      <p:pic>
        <p:nvPicPr>
          <p:cNvPr id="15" name="図 14">
            <a:extLst>
              <a:ext uri="{FF2B5EF4-FFF2-40B4-BE49-F238E27FC236}">
                <a16:creationId xmlns:a16="http://schemas.microsoft.com/office/drawing/2014/main" id="{3AE70525-41FA-4A35-8818-B6E1393984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4609" y="2118207"/>
            <a:ext cx="1933932" cy="1514608"/>
          </a:xfrm>
          <a:prstGeom prst="rect">
            <a:avLst/>
          </a:prstGeom>
        </p:spPr>
      </p:pic>
    </p:spTree>
    <p:extLst>
      <p:ext uri="{BB962C8B-B14F-4D97-AF65-F5344CB8AC3E}">
        <p14:creationId xmlns:p14="http://schemas.microsoft.com/office/powerpoint/2010/main" val="3624209627"/>
      </p:ext>
    </p:extLst>
  </p:cSld>
  <p:clrMapOvr>
    <a:masterClrMapping/>
  </p:clrMapOvr>
</p:sld>
</file>

<file path=ppt/theme/theme1.xml><?xml version="1.0" encoding="utf-8"?>
<a:theme xmlns:a="http://schemas.openxmlformats.org/drawingml/2006/main" name="Office テーマ">
  <a:themeElements>
    <a:clrScheme name="Custom 73">
      <a:dk1>
        <a:srgbClr val="000000"/>
      </a:dk1>
      <a:lt1>
        <a:sysClr val="window" lastClr="FFFFFF"/>
      </a:lt1>
      <a:dk2>
        <a:srgbClr val="585858"/>
      </a:dk2>
      <a:lt2>
        <a:srgbClr val="E3E3E3"/>
      </a:lt2>
      <a:accent1>
        <a:srgbClr val="E20613"/>
      </a:accent1>
      <a:accent2>
        <a:srgbClr val="A9C038"/>
      </a:accent2>
      <a:accent3>
        <a:srgbClr val="11AEC7"/>
      </a:accent3>
      <a:accent4>
        <a:srgbClr val="F59F26"/>
      </a:accent4>
      <a:accent5>
        <a:srgbClr val="0062A9"/>
      </a:accent5>
      <a:accent6>
        <a:srgbClr val="EB6047"/>
      </a:accent6>
      <a:hlink>
        <a:srgbClr val="8ED9F6"/>
      </a:hlink>
      <a:folHlink>
        <a:srgbClr val="C00000"/>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481_TF78455520.potx" id="{6979FCD6-F55A-4BC0-AB21-D73A0A1C55DA}" vid="{D577912A-D538-44E8-94F5-74701B60C77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24Slides のプロジェクト分析</Template>
  <TotalTime>0</TotalTime>
  <Words>8934</Words>
  <Application>Microsoft Office PowerPoint</Application>
  <PresentationFormat>A4 210 x 297 mm</PresentationFormat>
  <Paragraphs>802</Paragraphs>
  <Slides>29</Slides>
  <Notes>24</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29</vt:i4>
      </vt:variant>
    </vt:vector>
  </HeadingPairs>
  <TitlesOfParts>
    <vt:vector size="40" baseType="lpstr">
      <vt:lpstr>BIZ UDゴシック</vt:lpstr>
      <vt:lpstr>Meiryo UI</vt:lpstr>
      <vt:lpstr>Meiryo</vt:lpstr>
      <vt:lpstr>游ゴシック</vt:lpstr>
      <vt:lpstr>游ゴシック Light</vt:lpstr>
      <vt:lpstr>Arial</vt:lpstr>
      <vt:lpstr>Calibri</vt:lpstr>
      <vt:lpstr>Segoe UI Light</vt:lpstr>
      <vt:lpstr>Wingdings</vt:lpstr>
      <vt:lpstr>Office テーマ</vt:lpstr>
      <vt:lpstr>デザインの設定</vt:lpstr>
      <vt:lpstr>PowerPoint プレゼンテーション</vt:lpstr>
      <vt:lpstr>PowerPoint プレゼンテーション</vt:lpstr>
      <vt:lpstr>PowerPoint プレゼンテーション</vt:lpstr>
      <vt:lpstr>PowerPoint プレゼンテーション</vt:lpstr>
      <vt:lpstr>プロジェクト分析スライド 3</vt:lpstr>
      <vt:lpstr>プロジェクト分析スライド 3</vt:lpstr>
      <vt:lpstr>PowerPoint プレゼンテーション</vt:lpstr>
      <vt:lpstr>プロジェクト分析スライド 3</vt:lpstr>
      <vt:lpstr>プロジェクト分析スライド 3</vt:lpstr>
      <vt:lpstr>プロジェクト分析スライド 3</vt:lpstr>
      <vt:lpstr>PowerPoint プレゼンテーション</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2022-02-18T00:49:57Z</dcterms:created>
  <dcterms:modified xsi:type="dcterms:W3CDTF">2024-06-21T06:46:48Z</dcterms:modified>
</cp:coreProperties>
</file>