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Lst>
  <p:sldSz cx="9144000" cy="6858000" type="screen4x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0" d="100"/>
          <a:sy n="100" d="100"/>
        </p:scale>
        <p:origin x="8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359108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138440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118885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257043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243314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151255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70651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291851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267110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81511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29969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586653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9F110F5-9685-41E1-833D-18D966C71AC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78320"/>
          </a:xfrm>
          <a:prstGeom prst="rect">
            <a:avLst/>
          </a:prstGeom>
        </p:spPr>
      </p:pic>
      <p:sp>
        <p:nvSpPr>
          <p:cNvPr id="3" name="字幕 2">
            <a:extLst>
              <a:ext uri="{FF2B5EF4-FFF2-40B4-BE49-F238E27FC236}">
                <a16:creationId xmlns:a16="http://schemas.microsoft.com/office/drawing/2014/main" id="{9443F854-174D-4EE1-ADAA-4187A4AC173E}"/>
              </a:ext>
            </a:extLst>
          </p:cNvPr>
          <p:cNvSpPr>
            <a:spLocks noGrp="1"/>
          </p:cNvSpPr>
          <p:nvPr>
            <p:ph type="subTitle" idx="1"/>
          </p:nvPr>
        </p:nvSpPr>
        <p:spPr>
          <a:xfrm>
            <a:off x="2046815" y="5879271"/>
            <a:ext cx="5364480" cy="902529"/>
          </a:xfrm>
          <a:solidFill>
            <a:schemeClr val="bg2">
              <a:alpha val="70000"/>
            </a:schemeClr>
          </a:solidFill>
        </p:spPr>
        <p:txBody>
          <a:bodyPr/>
          <a:lstStyle/>
          <a:p>
            <a:r>
              <a:rPr kumimoji="1" lang="zh-TW" altLang="en-US" dirty="0">
                <a:latin typeface="Meiryo UI" panose="020B0604030504040204" pitchFamily="50" charset="-128"/>
                <a:ea typeface="Meiryo UI" panose="020B0604030504040204" pitchFamily="50" charset="-128"/>
              </a:rPr>
              <a:t>令和</a:t>
            </a:r>
            <a:r>
              <a:rPr lang="ja-JP" altLang="en-US" dirty="0">
                <a:latin typeface="Meiryo UI" panose="020B0604030504040204" pitchFamily="50" charset="-128"/>
                <a:ea typeface="Meiryo UI" panose="020B0604030504040204" pitchFamily="50" charset="-128"/>
              </a:rPr>
              <a:t>７</a:t>
            </a:r>
            <a:r>
              <a:rPr kumimoji="1" lang="zh-TW" altLang="en-US" dirty="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rPr>
              <a:t>３</a:t>
            </a:r>
            <a:r>
              <a:rPr kumimoji="1" lang="zh-TW" altLang="en-US" dirty="0">
                <a:latin typeface="Meiryo UI" panose="020B0604030504040204" pitchFamily="50" charset="-128"/>
                <a:ea typeface="Meiryo UI" panose="020B0604030504040204" pitchFamily="50" charset="-128"/>
              </a:rPr>
              <a:t>月</a:t>
            </a:r>
          </a:p>
          <a:p>
            <a:r>
              <a:rPr kumimoji="1" lang="zh-TW" altLang="en-US" dirty="0">
                <a:latin typeface="Meiryo UI" panose="020B0604030504040204" pitchFamily="50" charset="-128"/>
                <a:ea typeface="Meiryo UI" panose="020B0604030504040204" pitchFamily="50" charset="-128"/>
              </a:rPr>
              <a:t>大阪府循環型社会推進室資源循環課</a:t>
            </a:r>
            <a:endParaRPr kumimoji="1" lang="ja-JP" altLang="en-US"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4C989AE2-93E6-4F48-A5AC-663A96FD7669}"/>
              </a:ext>
            </a:extLst>
          </p:cNvPr>
          <p:cNvSpPr txBox="1">
            <a:spLocks noGrp="1"/>
          </p:cNvSpPr>
          <p:nvPr>
            <p:ph type="ctrTitle"/>
          </p:nvPr>
        </p:nvSpPr>
        <p:spPr>
          <a:xfrm>
            <a:off x="899160" y="283334"/>
            <a:ext cx="7233070" cy="978729"/>
          </a:xfrm>
          <a:prstGeom prst="rect">
            <a:avLst/>
          </a:prstGeom>
          <a:solidFill>
            <a:schemeClr val="bg2">
              <a:alpha val="70000"/>
            </a:schemeClr>
          </a:solidFill>
        </p:spPr>
        <p:txBody>
          <a:bodyPr wrap="none" rtlCol="0">
            <a:spAutoFit/>
          </a:bodyPr>
          <a:lstStyle/>
          <a:p>
            <a:r>
              <a:rPr kumimoji="1" lang="ja-JP" altLang="en-US" sz="3200" dirty="0">
                <a:latin typeface="Meiryo UI" panose="020B0604030504040204" pitchFamily="50" charset="-128"/>
                <a:ea typeface="Meiryo UI" panose="020B0604030504040204" pitchFamily="50" charset="-128"/>
              </a:rPr>
              <a:t>リユース食器のシェアリングサービス実証事業</a:t>
            </a:r>
            <a:br>
              <a:rPr kumimoji="1" lang="en-US" altLang="ja-JP" sz="3200" dirty="0">
                <a:latin typeface="Meiryo UI" panose="020B0604030504040204" pitchFamily="50" charset="-128"/>
                <a:ea typeface="Meiryo UI" panose="020B0604030504040204" pitchFamily="50" charset="-128"/>
              </a:rPr>
            </a:br>
            <a:r>
              <a:rPr kumimoji="1" lang="ja-JP" altLang="en-US" sz="3200" dirty="0">
                <a:latin typeface="Meiryo UI" panose="020B0604030504040204" pitchFamily="50" charset="-128"/>
                <a:ea typeface="Meiryo UI" panose="020B0604030504040204" pitchFamily="50" charset="-128"/>
              </a:rPr>
              <a:t>事業結果（概要） </a:t>
            </a:r>
          </a:p>
        </p:txBody>
      </p:sp>
    </p:spTree>
    <p:extLst>
      <p:ext uri="{BB962C8B-B14F-4D97-AF65-F5344CB8AC3E}">
        <p14:creationId xmlns:p14="http://schemas.microsoft.com/office/powerpoint/2010/main" val="278467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972ECF9-FA36-44DA-BF04-8074A65DFF0E}"/>
              </a:ext>
            </a:extLst>
          </p:cNvPr>
          <p:cNvSpPr/>
          <p:nvPr/>
        </p:nvSpPr>
        <p:spPr>
          <a:xfrm>
            <a:off x="0" y="0"/>
            <a:ext cx="9144000" cy="6549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3CC80AB-775A-461B-98E8-B3557523528C}"/>
              </a:ext>
            </a:extLst>
          </p:cNvPr>
          <p:cNvSpPr txBox="1"/>
          <p:nvPr/>
        </p:nvSpPr>
        <p:spPr>
          <a:xfrm>
            <a:off x="103797" y="96621"/>
            <a:ext cx="5580374"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リユース食器のシェアリングサービス実証事業 </a:t>
            </a:r>
          </a:p>
        </p:txBody>
      </p:sp>
      <p:sp>
        <p:nvSpPr>
          <p:cNvPr id="5" name="テキスト ボックス 4">
            <a:extLst>
              <a:ext uri="{FF2B5EF4-FFF2-40B4-BE49-F238E27FC236}">
                <a16:creationId xmlns:a16="http://schemas.microsoft.com/office/drawing/2014/main" id="{AC96093E-B5F0-451C-B017-F00593EC4BE7}"/>
              </a:ext>
            </a:extLst>
          </p:cNvPr>
          <p:cNvSpPr txBox="1"/>
          <p:nvPr/>
        </p:nvSpPr>
        <p:spPr>
          <a:xfrm>
            <a:off x="0" y="636471"/>
            <a:ext cx="9040203" cy="784830"/>
          </a:xfrm>
          <a:prstGeom prst="rect">
            <a:avLst/>
          </a:prstGeom>
          <a:noFill/>
        </p:spPr>
        <p:txBody>
          <a:bodyPr wrap="square" rtlCol="0">
            <a:spAutoFit/>
          </a:bodyPr>
          <a:lstStyle/>
          <a:p>
            <a:r>
              <a:rPr kumimoji="1" lang="en-US" altLang="ja-JP" sz="1500" dirty="0">
                <a:latin typeface="Meiryo UI" panose="020B0604030504040204" pitchFamily="50" charset="-128"/>
                <a:ea typeface="Meiryo UI" panose="020B0604030504040204" pitchFamily="50" charset="-128"/>
              </a:rPr>
              <a:t>【</a:t>
            </a:r>
            <a:r>
              <a:rPr kumimoji="1" lang="ja-JP" altLang="en-US" sz="1500" b="1" dirty="0">
                <a:latin typeface="Meiryo UI" panose="020B0604030504040204" pitchFamily="50" charset="-128"/>
                <a:ea typeface="Meiryo UI" panose="020B0604030504040204" pitchFamily="50" charset="-128"/>
              </a:rPr>
              <a:t>事業目的</a:t>
            </a:r>
            <a:r>
              <a:rPr kumimoji="1" lang="en-US" altLang="ja-JP" sz="1500" dirty="0">
                <a:latin typeface="Meiryo UI" panose="020B0604030504040204" pitchFamily="50" charset="-128"/>
                <a:ea typeface="Meiryo UI" panose="020B0604030504040204" pitchFamily="50" charset="-128"/>
              </a:rPr>
              <a:t>】</a:t>
            </a:r>
          </a:p>
          <a:p>
            <a:r>
              <a:rPr kumimoji="1" lang="ja-JP" altLang="en-US" sz="1500" dirty="0">
                <a:latin typeface="Meiryo UI" panose="020B0604030504040204" pitchFamily="50" charset="-128"/>
                <a:ea typeface="Meiryo UI" panose="020B0604030504040204" pitchFamily="50" charset="-128"/>
              </a:rPr>
              <a:t>　・府民に大阪府域でリユース食器の利用が体験できる機会を創出することで、使い捨てプラスチックごみ等</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削減の意識醸成及び社会全体の行動変容を図る。</a:t>
            </a:r>
          </a:p>
        </p:txBody>
      </p:sp>
      <p:sp>
        <p:nvSpPr>
          <p:cNvPr id="6" name="テキスト ボックス 5">
            <a:extLst>
              <a:ext uri="{FF2B5EF4-FFF2-40B4-BE49-F238E27FC236}">
                <a16:creationId xmlns:a16="http://schemas.microsoft.com/office/drawing/2014/main" id="{C693C375-B216-4A2C-8376-66F397755BEE}"/>
              </a:ext>
            </a:extLst>
          </p:cNvPr>
          <p:cNvSpPr txBox="1"/>
          <p:nvPr/>
        </p:nvSpPr>
        <p:spPr>
          <a:xfrm>
            <a:off x="0" y="1406061"/>
            <a:ext cx="8961120" cy="1246495"/>
          </a:xfrm>
          <a:prstGeom prst="rect">
            <a:avLst/>
          </a:prstGeom>
          <a:noFill/>
        </p:spPr>
        <p:txBody>
          <a:bodyPr wrap="square" rtlCol="0">
            <a:spAutoFit/>
          </a:bodyPr>
          <a:lstStyle/>
          <a:p>
            <a:r>
              <a:rPr kumimoji="1" lang="en-US" altLang="ja-JP" sz="1500" dirty="0">
                <a:latin typeface="Meiryo UI" panose="020B0604030504040204" pitchFamily="50" charset="-128"/>
                <a:ea typeface="Meiryo UI" panose="020B0604030504040204" pitchFamily="50" charset="-128"/>
              </a:rPr>
              <a:t>【</a:t>
            </a:r>
            <a:r>
              <a:rPr kumimoji="1" lang="ja-JP" altLang="en-US" sz="1500" b="1" dirty="0">
                <a:latin typeface="Meiryo UI" panose="020B0604030504040204" pitchFamily="50" charset="-128"/>
                <a:ea typeface="Meiryo UI" panose="020B0604030504040204" pitchFamily="50" charset="-128"/>
              </a:rPr>
              <a:t>実施内容</a:t>
            </a:r>
            <a:r>
              <a:rPr kumimoji="1" lang="en-US" altLang="ja-JP" sz="1500" dirty="0">
                <a:latin typeface="Meiryo UI" panose="020B0604030504040204" pitchFamily="50" charset="-128"/>
                <a:ea typeface="Meiryo UI" panose="020B0604030504040204" pitchFamily="50" charset="-128"/>
              </a:rPr>
              <a:t>】</a:t>
            </a:r>
          </a:p>
          <a:p>
            <a:r>
              <a:rPr kumimoji="1" lang="ja-JP" altLang="en-US" sz="1500" dirty="0">
                <a:latin typeface="Meiryo UI" panose="020B0604030504040204" pitchFamily="50" charset="-128"/>
                <a:ea typeface="Meiryo UI" panose="020B0604030504040204" pitchFamily="50" charset="-128"/>
              </a:rPr>
              <a:t>　・飲食物等をテイクアウトする際、使い捨て容器の代わりに、繰り返し使えるリユース食器を選べるサービスを提供。</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・利用の流れとしては、使い終わったリユース食器は店舗又は周辺施設内に設置されている回収ボックスに返却し、　　</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回収したリユース容器は、洗浄のうえ、再利用される。</a:t>
            </a:r>
          </a:p>
          <a:p>
            <a:endParaRPr kumimoji="1" lang="ja-JP" altLang="en-US" sz="15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9D877C9-155B-4D3B-A0FA-F1E813B092E4}"/>
              </a:ext>
            </a:extLst>
          </p:cNvPr>
          <p:cNvPicPr>
            <a:picLocks noChangeAspect="1"/>
          </p:cNvPicPr>
          <p:nvPr/>
        </p:nvPicPr>
        <p:blipFill>
          <a:blip r:embed="rId2"/>
          <a:stretch>
            <a:fillRect/>
          </a:stretch>
        </p:blipFill>
        <p:spPr>
          <a:xfrm>
            <a:off x="609600" y="2396217"/>
            <a:ext cx="4061460" cy="2099491"/>
          </a:xfrm>
          <a:prstGeom prst="rect">
            <a:avLst/>
          </a:prstGeom>
        </p:spPr>
      </p:pic>
      <p:sp>
        <p:nvSpPr>
          <p:cNvPr id="9" name="テキスト ボックス 8">
            <a:extLst>
              <a:ext uri="{FF2B5EF4-FFF2-40B4-BE49-F238E27FC236}">
                <a16:creationId xmlns:a16="http://schemas.microsoft.com/office/drawing/2014/main" id="{0E121F4E-46D6-4316-804C-1A06BBB348E7}"/>
              </a:ext>
            </a:extLst>
          </p:cNvPr>
          <p:cNvSpPr txBox="1"/>
          <p:nvPr/>
        </p:nvSpPr>
        <p:spPr>
          <a:xfrm>
            <a:off x="0" y="4717464"/>
            <a:ext cx="6627707" cy="1477328"/>
          </a:xfrm>
          <a:prstGeom prst="rect">
            <a:avLst/>
          </a:prstGeom>
          <a:noFill/>
        </p:spPr>
        <p:txBody>
          <a:bodyPr wrap="square" rtlCol="0">
            <a:spAutoFit/>
          </a:bodyPr>
          <a:lstStyle/>
          <a:p>
            <a:r>
              <a:rPr kumimoji="1" lang="en-US" altLang="ja-JP" sz="1500" dirty="0">
                <a:latin typeface="Meiryo UI" panose="020B0604030504040204" pitchFamily="50" charset="-128"/>
                <a:ea typeface="Meiryo UI" panose="020B0604030504040204" pitchFamily="50" charset="-128"/>
              </a:rPr>
              <a:t>【</a:t>
            </a:r>
            <a:r>
              <a:rPr kumimoji="1" lang="ja-JP" altLang="en-US" sz="1500" b="1" dirty="0">
                <a:latin typeface="Meiryo UI" panose="020B0604030504040204" pitchFamily="50" charset="-128"/>
                <a:ea typeface="Meiryo UI" panose="020B0604030504040204" pitchFamily="50" charset="-128"/>
              </a:rPr>
              <a:t>実施場所および実施期間</a:t>
            </a:r>
            <a:r>
              <a:rPr kumimoji="1" lang="en-US" altLang="ja-JP" sz="1500" dirty="0">
                <a:latin typeface="Meiryo UI" panose="020B0604030504040204" pitchFamily="50" charset="-128"/>
                <a:ea typeface="Meiryo UI" panose="020B0604030504040204" pitchFamily="50" charset="-128"/>
              </a:rPr>
              <a:t>】</a:t>
            </a:r>
          </a:p>
          <a:p>
            <a:r>
              <a:rPr kumimoji="1" lang="ja-JP" altLang="en-US" sz="1500" dirty="0">
                <a:latin typeface="Meiryo UI" panose="020B0604030504040204" pitchFamily="50" charset="-128"/>
                <a:ea typeface="Meiryo UI" panose="020B0604030504040204" pitchFamily="50" charset="-128"/>
              </a:rPr>
              <a:t>　　店舗① 令和７年１月</a:t>
            </a:r>
            <a:r>
              <a:rPr kumimoji="1" lang="en-US" altLang="ja-JP" sz="1500" dirty="0">
                <a:latin typeface="Meiryo UI" panose="020B0604030504040204" pitchFamily="50" charset="-128"/>
                <a:ea typeface="Meiryo UI" panose="020B0604030504040204" pitchFamily="50" charset="-128"/>
              </a:rPr>
              <a:t>23</a:t>
            </a:r>
            <a:r>
              <a:rPr kumimoji="1" lang="ja-JP" altLang="en-US" sz="1500" dirty="0">
                <a:latin typeface="Meiryo UI" panose="020B0604030504040204" pitchFamily="50" charset="-128"/>
                <a:ea typeface="Meiryo UI" panose="020B0604030504040204" pitchFamily="50" charset="-128"/>
              </a:rPr>
              <a:t>日（木）から２月</a:t>
            </a:r>
            <a:r>
              <a:rPr kumimoji="1" lang="en-US" altLang="ja-JP" sz="1500" dirty="0">
                <a:latin typeface="Meiryo UI" panose="020B0604030504040204" pitchFamily="50" charset="-128"/>
                <a:ea typeface="Meiryo UI" panose="020B0604030504040204" pitchFamily="50" charset="-128"/>
              </a:rPr>
              <a:t>18</a:t>
            </a:r>
            <a:r>
              <a:rPr kumimoji="1" lang="ja-JP" altLang="en-US" sz="1500" dirty="0">
                <a:latin typeface="Meiryo UI" panose="020B0604030504040204" pitchFamily="50" charset="-128"/>
                <a:ea typeface="Meiryo UI" panose="020B0604030504040204" pitchFamily="50" charset="-128"/>
              </a:rPr>
              <a:t>日（火）　</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a:t>
            </a:r>
            <a:r>
              <a:rPr kumimoji="1" lang="zh-TW" altLang="en-US" sz="1500" dirty="0">
                <a:latin typeface="Meiryo UI" panose="020B0604030504040204" pitchFamily="50" charset="-128"/>
                <a:ea typeface="Meiryo UI" panose="020B0604030504040204" pitchFamily="50" charset="-128"/>
              </a:rPr>
              <a:t>三菱</a:t>
            </a:r>
            <a:r>
              <a:rPr kumimoji="1" lang="en-US" altLang="zh-TW" sz="1500" dirty="0">
                <a:latin typeface="Meiryo UI" panose="020B0604030504040204" pitchFamily="50" charset="-128"/>
                <a:ea typeface="Meiryo UI" panose="020B0604030504040204" pitchFamily="50" charset="-128"/>
              </a:rPr>
              <a:t>UFJ</a:t>
            </a:r>
            <a:r>
              <a:rPr kumimoji="1" lang="zh-TW" altLang="en-US" sz="1500" dirty="0">
                <a:latin typeface="Meiryo UI" panose="020B0604030504040204" pitchFamily="50" charset="-128"/>
                <a:ea typeface="Meiryo UI" panose="020B0604030504040204" pitchFamily="50" charset="-128"/>
              </a:rPr>
              <a:t>銀行大阪営業部前</a:t>
            </a:r>
            <a:r>
              <a:rPr kumimoji="1" lang="ja-JP" altLang="en-US" sz="1500" dirty="0">
                <a:latin typeface="Meiryo UI" panose="020B0604030504040204" pitchFamily="50" charset="-128"/>
                <a:ea typeface="Meiryo UI" panose="020B0604030504040204" pitchFamily="50" charset="-128"/>
              </a:rPr>
              <a:t>（御堂筋沿い）に</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出店しているフードトラック事業者</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店舗② 令和７年１月</a:t>
            </a:r>
            <a:r>
              <a:rPr kumimoji="1" lang="en-US" altLang="ja-JP" sz="1500" dirty="0">
                <a:latin typeface="Meiryo UI" panose="020B0604030504040204" pitchFamily="50" charset="-128"/>
                <a:ea typeface="Meiryo UI" panose="020B0604030504040204" pitchFamily="50" charset="-128"/>
              </a:rPr>
              <a:t>21</a:t>
            </a:r>
            <a:r>
              <a:rPr kumimoji="1" lang="ja-JP" altLang="en-US" sz="1500" dirty="0">
                <a:latin typeface="Meiryo UI" panose="020B0604030504040204" pitchFamily="50" charset="-128"/>
                <a:ea typeface="Meiryo UI" panose="020B0604030504040204" pitchFamily="50" charset="-128"/>
              </a:rPr>
              <a:t>日（火）から２月</a:t>
            </a:r>
            <a:r>
              <a:rPr kumimoji="1" lang="en-US" altLang="ja-JP" sz="1500" dirty="0">
                <a:latin typeface="Meiryo UI" panose="020B0604030504040204" pitchFamily="50" charset="-128"/>
                <a:ea typeface="Meiryo UI" panose="020B0604030504040204" pitchFamily="50" charset="-128"/>
              </a:rPr>
              <a:t>20</a:t>
            </a:r>
            <a:r>
              <a:rPr kumimoji="1" lang="ja-JP" altLang="en-US" sz="1500" dirty="0">
                <a:latin typeface="Meiryo UI" panose="020B0604030504040204" pitchFamily="50" charset="-128"/>
                <a:ea typeface="Meiryo UI" panose="020B0604030504040204" pitchFamily="50" charset="-128"/>
              </a:rPr>
              <a:t>日（木）</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シアトルズベストコーヒー淀屋橋住友ビル店</a:t>
            </a:r>
          </a:p>
        </p:txBody>
      </p:sp>
      <p:pic>
        <p:nvPicPr>
          <p:cNvPr id="10" name="図 9">
            <a:extLst>
              <a:ext uri="{FF2B5EF4-FFF2-40B4-BE49-F238E27FC236}">
                <a16:creationId xmlns:a16="http://schemas.microsoft.com/office/drawing/2014/main" id="{E0E77861-9844-4EC2-988C-504FB04B4F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98762" y="2182180"/>
            <a:ext cx="3410624" cy="2313528"/>
          </a:xfrm>
          <a:prstGeom prst="rect">
            <a:avLst/>
          </a:prstGeom>
        </p:spPr>
      </p:pic>
      <p:pic>
        <p:nvPicPr>
          <p:cNvPr id="15" name="図 14">
            <a:extLst>
              <a:ext uri="{FF2B5EF4-FFF2-40B4-BE49-F238E27FC236}">
                <a16:creationId xmlns:a16="http://schemas.microsoft.com/office/drawing/2014/main" id="{023AEF81-98A2-4894-B6D6-88D1DF252A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28028" y="4672741"/>
            <a:ext cx="3418211" cy="1909323"/>
          </a:xfrm>
          <a:prstGeom prst="rect">
            <a:avLst/>
          </a:prstGeom>
        </p:spPr>
      </p:pic>
      <p:sp>
        <p:nvSpPr>
          <p:cNvPr id="16" name="テキスト ボックス 15">
            <a:extLst>
              <a:ext uri="{FF2B5EF4-FFF2-40B4-BE49-F238E27FC236}">
                <a16:creationId xmlns:a16="http://schemas.microsoft.com/office/drawing/2014/main" id="{2CB18986-65A2-473C-B358-6B0ABC0B30DF}"/>
              </a:ext>
            </a:extLst>
          </p:cNvPr>
          <p:cNvSpPr txBox="1"/>
          <p:nvPr/>
        </p:nvSpPr>
        <p:spPr>
          <a:xfrm>
            <a:off x="1584193" y="4431648"/>
            <a:ext cx="140455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■サービスの流れ</a:t>
            </a:r>
          </a:p>
        </p:txBody>
      </p:sp>
      <p:sp>
        <p:nvSpPr>
          <p:cNvPr id="17" name="テキスト ボックス 16">
            <a:extLst>
              <a:ext uri="{FF2B5EF4-FFF2-40B4-BE49-F238E27FC236}">
                <a16:creationId xmlns:a16="http://schemas.microsoft.com/office/drawing/2014/main" id="{E07777E5-731D-4E6A-A02B-41A42EE64C35}"/>
              </a:ext>
            </a:extLst>
          </p:cNvPr>
          <p:cNvSpPr txBox="1"/>
          <p:nvPr/>
        </p:nvSpPr>
        <p:spPr>
          <a:xfrm>
            <a:off x="6325174" y="4428429"/>
            <a:ext cx="1234633"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■回収ボックス</a:t>
            </a:r>
          </a:p>
        </p:txBody>
      </p:sp>
      <p:sp>
        <p:nvSpPr>
          <p:cNvPr id="18" name="テキスト ボックス 17">
            <a:extLst>
              <a:ext uri="{FF2B5EF4-FFF2-40B4-BE49-F238E27FC236}">
                <a16:creationId xmlns:a16="http://schemas.microsoft.com/office/drawing/2014/main" id="{73A7CE45-F7D4-44CD-9009-CAB9EEEDA3D5}"/>
              </a:ext>
            </a:extLst>
          </p:cNvPr>
          <p:cNvSpPr txBox="1"/>
          <p:nvPr/>
        </p:nvSpPr>
        <p:spPr>
          <a:xfrm>
            <a:off x="6325174" y="6512079"/>
            <a:ext cx="125867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■リユース食器</a:t>
            </a:r>
          </a:p>
        </p:txBody>
      </p:sp>
      <p:sp>
        <p:nvSpPr>
          <p:cNvPr id="14" name="テキスト ボックス 13">
            <a:extLst>
              <a:ext uri="{FF2B5EF4-FFF2-40B4-BE49-F238E27FC236}">
                <a16:creationId xmlns:a16="http://schemas.microsoft.com/office/drawing/2014/main" id="{C21215F1-E68A-4CFC-B34A-8ACE3833A576}"/>
              </a:ext>
            </a:extLst>
          </p:cNvPr>
          <p:cNvSpPr txBox="1"/>
          <p:nvPr/>
        </p:nvSpPr>
        <p:spPr>
          <a:xfrm>
            <a:off x="-1" y="6200179"/>
            <a:ext cx="6627707" cy="784830"/>
          </a:xfrm>
          <a:prstGeom prst="rect">
            <a:avLst/>
          </a:prstGeom>
          <a:noFill/>
        </p:spPr>
        <p:txBody>
          <a:bodyPr wrap="square" rtlCol="0">
            <a:spAutoFit/>
          </a:bodyPr>
          <a:lstStyle/>
          <a:p>
            <a:r>
              <a:rPr kumimoji="1" lang="en-US" altLang="ja-JP" sz="1500" dirty="0">
                <a:latin typeface="Meiryo UI" panose="020B0604030504040204" pitchFamily="50" charset="-128"/>
                <a:ea typeface="Meiryo UI" panose="020B0604030504040204" pitchFamily="50" charset="-128"/>
              </a:rPr>
              <a:t>【</a:t>
            </a:r>
            <a:r>
              <a:rPr kumimoji="1" lang="ja-JP" altLang="en-US" sz="1500" b="1" dirty="0">
                <a:latin typeface="Meiryo UI" panose="020B0604030504040204" pitchFamily="50" charset="-128"/>
                <a:ea typeface="Meiryo UI" panose="020B0604030504040204" pitchFamily="50" charset="-128"/>
              </a:rPr>
              <a:t>実施事業者</a:t>
            </a:r>
            <a:r>
              <a:rPr kumimoji="1" lang="en-US" altLang="ja-JP" sz="1500" dirty="0">
                <a:latin typeface="Meiryo UI" panose="020B0604030504040204" pitchFamily="50" charset="-128"/>
                <a:ea typeface="Meiryo UI" panose="020B0604030504040204" pitchFamily="50" charset="-128"/>
              </a:rPr>
              <a:t>】</a:t>
            </a:r>
          </a:p>
          <a:p>
            <a:r>
              <a:rPr kumimoji="1" lang="ja-JP" altLang="en-US" sz="1500" dirty="0">
                <a:latin typeface="Meiryo UI" panose="020B0604030504040204" pitchFamily="50" charset="-128"/>
                <a:ea typeface="Meiryo UI" panose="020B0604030504040204" pitchFamily="50" charset="-128"/>
              </a:rPr>
              <a:t>　象印マホービン株式会社</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a:t>
            </a:r>
          </a:p>
        </p:txBody>
      </p:sp>
      <p:sp>
        <p:nvSpPr>
          <p:cNvPr id="12" name="正方形/長方形 11">
            <a:extLst>
              <a:ext uri="{FF2B5EF4-FFF2-40B4-BE49-F238E27FC236}">
                <a16:creationId xmlns:a16="http://schemas.microsoft.com/office/drawing/2014/main" id="{A40BE032-8414-4D77-AC2F-B668FF4D7D63}"/>
              </a:ext>
            </a:extLst>
          </p:cNvPr>
          <p:cNvSpPr/>
          <p:nvPr/>
        </p:nvSpPr>
        <p:spPr>
          <a:xfrm>
            <a:off x="7199224" y="3676039"/>
            <a:ext cx="384628" cy="1087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latin typeface="Meiryo UI" panose="020B0604030504040204" pitchFamily="50" charset="-128"/>
                <a:ea typeface="Meiryo UI" panose="020B0604030504040204" pitchFamily="50" charset="-128"/>
              </a:rPr>
              <a:t>サンプル</a:t>
            </a:r>
          </a:p>
        </p:txBody>
      </p:sp>
    </p:spTree>
    <p:extLst>
      <p:ext uri="{BB962C8B-B14F-4D97-AF65-F5344CB8AC3E}">
        <p14:creationId xmlns:p14="http://schemas.microsoft.com/office/powerpoint/2010/main" val="344799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972ECF9-FA36-44DA-BF04-8074A65DFF0E}"/>
              </a:ext>
            </a:extLst>
          </p:cNvPr>
          <p:cNvSpPr/>
          <p:nvPr/>
        </p:nvSpPr>
        <p:spPr>
          <a:xfrm>
            <a:off x="0" y="0"/>
            <a:ext cx="9144000" cy="6549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0E855F0-1B07-4748-98D4-37F6F39DBB85}"/>
              </a:ext>
            </a:extLst>
          </p:cNvPr>
          <p:cNvSpPr txBox="1"/>
          <p:nvPr/>
        </p:nvSpPr>
        <p:spPr>
          <a:xfrm>
            <a:off x="103797" y="96621"/>
            <a:ext cx="5580374"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リユース食器のシェアリングサービス実証事業 </a:t>
            </a:r>
          </a:p>
        </p:txBody>
      </p:sp>
      <p:sp>
        <p:nvSpPr>
          <p:cNvPr id="5" name="テキスト ボックス 4">
            <a:extLst>
              <a:ext uri="{FF2B5EF4-FFF2-40B4-BE49-F238E27FC236}">
                <a16:creationId xmlns:a16="http://schemas.microsoft.com/office/drawing/2014/main" id="{9AEBDE91-4486-4C99-81E8-74AB9008A0AB}"/>
              </a:ext>
            </a:extLst>
          </p:cNvPr>
          <p:cNvSpPr txBox="1"/>
          <p:nvPr/>
        </p:nvSpPr>
        <p:spPr>
          <a:xfrm>
            <a:off x="4611953" y="687511"/>
            <a:ext cx="4572000" cy="338554"/>
          </a:xfrm>
          <a:prstGeom prst="rect">
            <a:avLst/>
          </a:prstGeom>
          <a:noFill/>
        </p:spPr>
        <p:txBody>
          <a:bodyPr wrap="square">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利用者の声（アンケート調査結果より）</a:t>
            </a:r>
            <a:r>
              <a:rPr kumimoji="1" lang="en-US" altLang="ja-JP" sz="1600" dirty="0">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2D355D39-03FB-4604-AB89-C429C51DD85A}"/>
              </a:ext>
            </a:extLst>
          </p:cNvPr>
          <p:cNvSpPr txBox="1"/>
          <p:nvPr/>
        </p:nvSpPr>
        <p:spPr>
          <a:xfrm>
            <a:off x="-37071" y="677387"/>
            <a:ext cx="4572000" cy="338554"/>
          </a:xfrm>
          <a:prstGeom prst="rect">
            <a:avLst/>
          </a:prstGeom>
          <a:noFill/>
        </p:spPr>
        <p:txBody>
          <a:bodyPr wrap="square">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利用実績</a:t>
            </a:r>
            <a:r>
              <a:rPr kumimoji="1" lang="en-US" altLang="ja-JP" sz="1600" dirty="0">
                <a:latin typeface="Meiryo UI" panose="020B0604030504040204" pitchFamily="50" charset="-128"/>
                <a:ea typeface="Meiryo UI" panose="020B0604030504040204" pitchFamily="50" charset="-128"/>
              </a:rPr>
              <a:t>】</a:t>
            </a:r>
          </a:p>
        </p:txBody>
      </p:sp>
      <p:graphicFrame>
        <p:nvGraphicFramePr>
          <p:cNvPr id="7" name="表 7">
            <a:extLst>
              <a:ext uri="{FF2B5EF4-FFF2-40B4-BE49-F238E27FC236}">
                <a16:creationId xmlns:a16="http://schemas.microsoft.com/office/drawing/2014/main" id="{D9D168DB-8768-482E-A184-CB8B7F524001}"/>
              </a:ext>
            </a:extLst>
          </p:cNvPr>
          <p:cNvGraphicFramePr>
            <a:graphicFrameLocks noGrp="1"/>
          </p:cNvGraphicFramePr>
          <p:nvPr>
            <p:extLst>
              <p:ext uri="{D42A27DB-BD31-4B8C-83A1-F6EECF244321}">
                <p14:modId xmlns:p14="http://schemas.microsoft.com/office/powerpoint/2010/main" val="3061108636"/>
              </p:ext>
            </p:extLst>
          </p:nvPr>
        </p:nvGraphicFramePr>
        <p:xfrm>
          <a:off x="177111" y="1015941"/>
          <a:ext cx="4385390" cy="1173904"/>
        </p:xfrm>
        <a:graphic>
          <a:graphicData uri="http://schemas.openxmlformats.org/drawingml/2006/table">
            <a:tbl>
              <a:tblPr firstRow="1" bandRow="1">
                <a:tableStyleId>{5C22544A-7EE6-4342-B048-85BDC9FD1C3A}</a:tableStyleId>
              </a:tblPr>
              <a:tblGrid>
                <a:gridCol w="720056">
                  <a:extLst>
                    <a:ext uri="{9D8B030D-6E8A-4147-A177-3AD203B41FA5}">
                      <a16:colId xmlns:a16="http://schemas.microsoft.com/office/drawing/2014/main" val="474133658"/>
                    </a:ext>
                  </a:extLst>
                </a:gridCol>
                <a:gridCol w="1289773">
                  <a:extLst>
                    <a:ext uri="{9D8B030D-6E8A-4147-A177-3AD203B41FA5}">
                      <a16:colId xmlns:a16="http://schemas.microsoft.com/office/drawing/2014/main" val="395868640"/>
                    </a:ext>
                  </a:extLst>
                </a:gridCol>
                <a:gridCol w="1242060">
                  <a:extLst>
                    <a:ext uri="{9D8B030D-6E8A-4147-A177-3AD203B41FA5}">
                      <a16:colId xmlns:a16="http://schemas.microsoft.com/office/drawing/2014/main" val="222313168"/>
                    </a:ext>
                  </a:extLst>
                </a:gridCol>
                <a:gridCol w="1133501">
                  <a:extLst>
                    <a:ext uri="{9D8B030D-6E8A-4147-A177-3AD203B41FA5}">
                      <a16:colId xmlns:a16="http://schemas.microsoft.com/office/drawing/2014/main" val="913820373"/>
                    </a:ext>
                  </a:extLst>
                </a:gridCol>
              </a:tblGrid>
              <a:tr h="464485">
                <a:tc>
                  <a:txBody>
                    <a:bodyPr/>
                    <a:lstStyle/>
                    <a:p>
                      <a:pPr algn="ctr"/>
                      <a:r>
                        <a:rPr kumimoji="1" lang="ja-JP" altLang="en-US" sz="1400" dirty="0">
                          <a:latin typeface="Meiryo UI" panose="020B0604030504040204" pitchFamily="50" charset="-128"/>
                          <a:ea typeface="Meiryo UI" panose="020B0604030504040204" pitchFamily="50" charset="-128"/>
                        </a:rPr>
                        <a:t>店舗</a:t>
                      </a:r>
                    </a:p>
                  </a:txBody>
                  <a:tcPr>
                    <a:solidFill>
                      <a:schemeClr val="accent6">
                        <a:lumMod val="5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リユース食器の</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使用実績</a:t>
                      </a:r>
                    </a:p>
                  </a:txBody>
                  <a:tcPr>
                    <a:solidFill>
                      <a:schemeClr val="accent6">
                        <a:lumMod val="5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リユース食器の利用率</a:t>
                      </a:r>
                    </a:p>
                  </a:txBody>
                  <a:tcPr>
                    <a:solidFill>
                      <a:schemeClr val="accent6">
                        <a:lumMod val="5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リユース食器の返却率</a:t>
                      </a:r>
                    </a:p>
                  </a:txBody>
                  <a:tcPr>
                    <a:solidFill>
                      <a:schemeClr val="accent6">
                        <a:lumMod val="50000"/>
                      </a:schemeClr>
                    </a:solidFill>
                  </a:tcPr>
                </a:tc>
                <a:extLst>
                  <a:ext uri="{0D108BD9-81ED-4DB2-BD59-A6C34878D82A}">
                    <a16:rowId xmlns:a16="http://schemas.microsoft.com/office/drawing/2014/main" val="3160413922"/>
                  </a:ext>
                </a:extLst>
              </a:tr>
              <a:tr h="327872">
                <a:tc>
                  <a:txBody>
                    <a:bodyPr/>
                    <a:lstStyle/>
                    <a:p>
                      <a:pPr algn="ctr"/>
                      <a:r>
                        <a:rPr kumimoji="1" lang="ja-JP" altLang="en-US" sz="1400" dirty="0">
                          <a:latin typeface="Meiryo UI" panose="020B0604030504040204" pitchFamily="50" charset="-128"/>
                          <a:ea typeface="Meiryo UI" panose="020B0604030504040204" pitchFamily="50" charset="-128"/>
                        </a:rPr>
                        <a:t>店舗①</a:t>
                      </a:r>
                    </a:p>
                  </a:txBody>
                  <a:tcPr>
                    <a:solidFill>
                      <a:schemeClr val="accent6">
                        <a:lumMod val="20000"/>
                        <a:lumOff val="8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56</a:t>
                      </a:r>
                      <a:endParaRPr kumimoji="1" lang="ja-JP" altLang="en-US" sz="14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48.3%</a:t>
                      </a:r>
                      <a:endParaRPr kumimoji="1" lang="ja-JP" altLang="en-US" sz="14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100%</a:t>
                      </a:r>
                      <a:endParaRPr kumimoji="1" lang="ja-JP" altLang="en-US" sz="14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702316560"/>
                  </a:ext>
                </a:extLst>
              </a:tr>
              <a:tr h="327872">
                <a:tc>
                  <a:txBody>
                    <a:bodyPr/>
                    <a:lstStyle/>
                    <a:p>
                      <a:pPr algn="ctr"/>
                      <a:r>
                        <a:rPr kumimoji="1" lang="ja-JP" altLang="en-US" sz="1400" dirty="0">
                          <a:latin typeface="Meiryo UI" panose="020B0604030504040204" pitchFamily="50" charset="-128"/>
                          <a:ea typeface="Meiryo UI" panose="020B0604030504040204" pitchFamily="50" charset="-128"/>
                        </a:rPr>
                        <a:t>店舗②</a:t>
                      </a:r>
                    </a:p>
                  </a:txBody>
                  <a:tcPr>
                    <a:solidFill>
                      <a:schemeClr val="accent6">
                        <a:lumMod val="60000"/>
                        <a:lumOff val="4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8</a:t>
                      </a:r>
                      <a:endParaRPr kumimoji="1" lang="ja-JP" altLang="en-US" sz="14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100%</a:t>
                      </a:r>
                      <a:endParaRPr kumimoji="1" lang="ja-JP" altLang="en-US" sz="14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extLst>
                  <a:ext uri="{0D108BD9-81ED-4DB2-BD59-A6C34878D82A}">
                    <a16:rowId xmlns:a16="http://schemas.microsoft.com/office/drawing/2014/main" val="2693926332"/>
                  </a:ext>
                </a:extLst>
              </a:tr>
            </a:tbl>
          </a:graphicData>
        </a:graphic>
      </p:graphicFrame>
      <p:sp>
        <p:nvSpPr>
          <p:cNvPr id="8" name="テキスト ボックス 7">
            <a:extLst>
              <a:ext uri="{FF2B5EF4-FFF2-40B4-BE49-F238E27FC236}">
                <a16:creationId xmlns:a16="http://schemas.microsoft.com/office/drawing/2014/main" id="{5A02A4E1-C388-408E-8C86-F00BCEB76124}"/>
              </a:ext>
            </a:extLst>
          </p:cNvPr>
          <p:cNvSpPr txBox="1"/>
          <p:nvPr/>
        </p:nvSpPr>
        <p:spPr>
          <a:xfrm>
            <a:off x="-30480" y="2887873"/>
            <a:ext cx="4572000" cy="338554"/>
          </a:xfrm>
          <a:prstGeom prst="rect">
            <a:avLst/>
          </a:prstGeom>
          <a:noFill/>
        </p:spPr>
        <p:txBody>
          <a:bodyPr wrap="square">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事業者の声（事業者へのヒアリングより）</a:t>
            </a:r>
            <a:r>
              <a:rPr kumimoji="1" lang="en-US" altLang="ja-JP" sz="1600"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40DBA207-F7D7-40F3-8D05-FC03FE89BBD4}"/>
              </a:ext>
            </a:extLst>
          </p:cNvPr>
          <p:cNvSpPr txBox="1"/>
          <p:nvPr/>
        </p:nvSpPr>
        <p:spPr>
          <a:xfrm>
            <a:off x="0" y="4783889"/>
            <a:ext cx="3126260" cy="338554"/>
          </a:xfrm>
          <a:prstGeom prst="rect">
            <a:avLst/>
          </a:prstGeom>
          <a:noFill/>
        </p:spPr>
        <p:txBody>
          <a:bodyPr wrap="square">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課題と今後に向けて</a:t>
            </a:r>
            <a:r>
              <a:rPr kumimoji="1" lang="en-US" altLang="ja-JP" sz="1600" dirty="0">
                <a:latin typeface="Meiryo UI" panose="020B0604030504040204" pitchFamily="50" charset="-128"/>
                <a:ea typeface="Meiryo UI" panose="020B0604030504040204" pitchFamily="50" charset="-128"/>
              </a:rPr>
              <a:t>】</a:t>
            </a:r>
          </a:p>
        </p:txBody>
      </p:sp>
      <p:sp>
        <p:nvSpPr>
          <p:cNvPr id="2" name="テキスト ボックス 1">
            <a:extLst>
              <a:ext uri="{FF2B5EF4-FFF2-40B4-BE49-F238E27FC236}">
                <a16:creationId xmlns:a16="http://schemas.microsoft.com/office/drawing/2014/main" id="{D9A9B93E-5921-46B1-B2A2-EF931537D1D8}"/>
              </a:ext>
            </a:extLst>
          </p:cNvPr>
          <p:cNvSpPr txBox="1"/>
          <p:nvPr/>
        </p:nvSpPr>
        <p:spPr>
          <a:xfrm>
            <a:off x="95935" y="2230956"/>
            <a:ext cx="4305987" cy="553998"/>
          </a:xfrm>
          <a:prstGeom prst="rect">
            <a:avLst/>
          </a:prstGeom>
          <a:noFill/>
        </p:spPr>
        <p:txBody>
          <a:bodyPr wrap="none" rtlCol="0">
            <a:spAutoFit/>
          </a:bodyPr>
          <a:lstStyle/>
          <a:p>
            <a:r>
              <a:rPr kumimoji="1" lang="ja-JP" altLang="en-US" sz="1500" dirty="0">
                <a:latin typeface="Meiryo UI" panose="020B0604030504040204" pitchFamily="50" charset="-128"/>
                <a:ea typeface="Meiryo UI" panose="020B0604030504040204" pitchFamily="50" charset="-128"/>
              </a:rPr>
              <a:t>・店舗①ではリユース食器の利用率は高い結果となり、</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複数回利用する利用者も確認できた。</a:t>
            </a:r>
            <a:endParaRPr kumimoji="1" lang="en-US" altLang="ja-JP" sz="15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9F2E992-C4D3-4B57-AA6E-81F9AEDB9525}"/>
              </a:ext>
            </a:extLst>
          </p:cNvPr>
          <p:cNvSpPr txBox="1"/>
          <p:nvPr/>
        </p:nvSpPr>
        <p:spPr>
          <a:xfrm>
            <a:off x="7578694" y="6177311"/>
            <a:ext cx="108234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■周知資材</a:t>
            </a:r>
          </a:p>
        </p:txBody>
      </p:sp>
      <p:sp>
        <p:nvSpPr>
          <p:cNvPr id="13" name="テキスト ボックス 12">
            <a:extLst>
              <a:ext uri="{FF2B5EF4-FFF2-40B4-BE49-F238E27FC236}">
                <a16:creationId xmlns:a16="http://schemas.microsoft.com/office/drawing/2014/main" id="{08D56462-1CA1-4655-B5BF-AA56E250E570}"/>
              </a:ext>
            </a:extLst>
          </p:cNvPr>
          <p:cNvSpPr txBox="1"/>
          <p:nvPr/>
        </p:nvSpPr>
        <p:spPr>
          <a:xfrm>
            <a:off x="4702099" y="1058814"/>
            <a:ext cx="4483033" cy="2169825"/>
          </a:xfrm>
          <a:prstGeom prst="rect">
            <a:avLst/>
          </a:prstGeom>
          <a:noFill/>
        </p:spPr>
        <p:txBody>
          <a:bodyPr wrap="square">
            <a:spAutoFit/>
          </a:bodyPr>
          <a:lstStyle/>
          <a:p>
            <a:r>
              <a:rPr lang="ja-JP" altLang="en-US" sz="1500" dirty="0">
                <a:latin typeface="Meiryo UI" panose="020B0604030504040204" pitchFamily="50" charset="-128"/>
                <a:ea typeface="Meiryo UI" panose="020B0604030504040204" pitchFamily="50" charset="-128"/>
              </a:rPr>
              <a:t>・リユース食器を選んだ人の約６割が「使い捨て容器ごみ</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の削減につながる」ことを選んだ理由としてあげ、全ての利</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用者が次回もリユース食器を利用したいと回答。</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・「ごみ削減につながる良い取組み」、「リユース食器の貸し</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借りの運用もスマホで簡単にでき、分かりやすかった」、 </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「容器を持参する必要がないので良かった」といった本取</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組みを好意的にとらえる声があった。</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・改善点としては、「回収場所が分かりにくかった」、「回収</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場所が増えると入れやすい」といった声もあった。</a:t>
            </a:r>
          </a:p>
        </p:txBody>
      </p:sp>
      <p:sp>
        <p:nvSpPr>
          <p:cNvPr id="15" name="テキスト ボックス 14">
            <a:extLst>
              <a:ext uri="{FF2B5EF4-FFF2-40B4-BE49-F238E27FC236}">
                <a16:creationId xmlns:a16="http://schemas.microsoft.com/office/drawing/2014/main" id="{02A52D45-A39F-4C0B-90C4-97655A1F365F}"/>
              </a:ext>
            </a:extLst>
          </p:cNvPr>
          <p:cNvSpPr txBox="1"/>
          <p:nvPr/>
        </p:nvSpPr>
        <p:spPr>
          <a:xfrm>
            <a:off x="103797" y="5091319"/>
            <a:ext cx="4665031" cy="1708160"/>
          </a:xfrm>
          <a:prstGeom prst="rect">
            <a:avLst/>
          </a:prstGeom>
          <a:noFill/>
        </p:spPr>
        <p:txBody>
          <a:bodyPr wrap="square">
            <a:spAutoFit/>
          </a:bodyPr>
          <a:lstStyle/>
          <a:p>
            <a:r>
              <a:rPr lang="ja-JP" altLang="en-US" sz="1500" dirty="0">
                <a:latin typeface="Meiryo UI" panose="020B0604030504040204" pitchFamily="50" charset="-128"/>
                <a:ea typeface="Meiryo UI" panose="020B0604030504040204" pitchFamily="50" charset="-128"/>
              </a:rPr>
              <a:t>・今回の取組みでは、利用促進のためリユース食器の利用</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者へ、インセンティブとして商品の割引を実施したが、継続</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的な利用につなげるためには、一過性のインセンティブでは</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ない、利用促進策の検討が必要。</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・また、現状はリユース食器の認知度は低いことから、環境意</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識の醸成に向けた働きかけとともに、引き続き、体験機会を  </a:t>
            </a:r>
            <a:endParaRPr lang="en-US" altLang="ja-JP" sz="1500" dirty="0">
              <a:latin typeface="Meiryo UI" panose="020B0604030504040204" pitchFamily="50" charset="-128"/>
              <a:ea typeface="Meiryo UI" panose="020B0604030504040204" pitchFamily="50" charset="-128"/>
            </a:endParaRPr>
          </a:p>
          <a:p>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作っていくことが必要と考えられる。</a:t>
            </a:r>
          </a:p>
        </p:txBody>
      </p:sp>
      <p:sp>
        <p:nvSpPr>
          <p:cNvPr id="19" name="テキスト ボックス 18">
            <a:extLst>
              <a:ext uri="{FF2B5EF4-FFF2-40B4-BE49-F238E27FC236}">
                <a16:creationId xmlns:a16="http://schemas.microsoft.com/office/drawing/2014/main" id="{4BE348F1-7AEE-4E74-AB2D-8E6D2D2F92E6}"/>
              </a:ext>
            </a:extLst>
          </p:cNvPr>
          <p:cNvSpPr txBox="1"/>
          <p:nvPr/>
        </p:nvSpPr>
        <p:spPr>
          <a:xfrm>
            <a:off x="89404" y="3190191"/>
            <a:ext cx="4612695" cy="1477328"/>
          </a:xfrm>
          <a:prstGeom prst="rect">
            <a:avLst/>
          </a:prstGeom>
          <a:noFill/>
        </p:spPr>
        <p:txBody>
          <a:bodyPr wrap="square">
            <a:spAutoFit/>
          </a:bodyPr>
          <a:lstStyle/>
          <a:p>
            <a:r>
              <a:rPr lang="ja-JP" altLang="en-US" sz="1500" dirty="0">
                <a:latin typeface="Meiryo UI" panose="020B0604030504040204" pitchFamily="50" charset="-128"/>
                <a:ea typeface="Meiryo UI" panose="020B0604030504040204" pitchFamily="50" charset="-128"/>
              </a:rPr>
              <a:t>・「新規顧客の獲得やリピート利用に繋がった」、「環境に配</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慮するフードトラック事業者であるというイメージを顧客に与</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えることができた」といった肯定的な声があった。</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・一方で、「期待していたほど効果はあまり感じられなかった」、</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「イベントのように一定数の集客が見込める場所での実施</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がより適しているのではないか」などの声もみられた。</a:t>
            </a:r>
          </a:p>
        </p:txBody>
      </p:sp>
      <p:grpSp>
        <p:nvGrpSpPr>
          <p:cNvPr id="10" name="グループ化 9">
            <a:extLst>
              <a:ext uri="{FF2B5EF4-FFF2-40B4-BE49-F238E27FC236}">
                <a16:creationId xmlns:a16="http://schemas.microsoft.com/office/drawing/2014/main" id="{879FE001-EDB8-42C9-825C-AE63086E302B}"/>
              </a:ext>
            </a:extLst>
          </p:cNvPr>
          <p:cNvGrpSpPr/>
          <p:nvPr/>
        </p:nvGrpSpPr>
        <p:grpSpPr>
          <a:xfrm>
            <a:off x="7123889" y="3475257"/>
            <a:ext cx="1991958" cy="2750932"/>
            <a:chOff x="6938682" y="3419558"/>
            <a:chExt cx="1991958" cy="2750932"/>
          </a:xfrm>
        </p:grpSpPr>
        <p:pic>
          <p:nvPicPr>
            <p:cNvPr id="11" name="図 10" descr="QR コード&#10;&#10;AI によって生成されたコンテンツは間違っている可能性があります。">
              <a:extLst>
                <a:ext uri="{FF2B5EF4-FFF2-40B4-BE49-F238E27FC236}">
                  <a16:creationId xmlns:a16="http://schemas.microsoft.com/office/drawing/2014/main" id="{9C3846CA-1F14-4181-8460-77A961FFA82F}"/>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938682" y="3419558"/>
              <a:ext cx="1991958" cy="2750932"/>
            </a:xfrm>
            <a:prstGeom prst="rect">
              <a:avLst/>
            </a:prstGeom>
          </p:spPr>
        </p:pic>
        <p:sp>
          <p:nvSpPr>
            <p:cNvPr id="16" name="正方形/長方形 15">
              <a:extLst>
                <a:ext uri="{FF2B5EF4-FFF2-40B4-BE49-F238E27FC236}">
                  <a16:creationId xmlns:a16="http://schemas.microsoft.com/office/drawing/2014/main" id="{A5D8C721-65E7-4B79-8EC6-57F00B814703}"/>
                </a:ext>
              </a:extLst>
            </p:cNvPr>
            <p:cNvSpPr/>
            <p:nvPr/>
          </p:nvSpPr>
          <p:spPr>
            <a:xfrm>
              <a:off x="7155826" y="5630831"/>
              <a:ext cx="311774" cy="976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 dirty="0">
                  <a:latin typeface="Meiryo UI" panose="020B0604030504040204" pitchFamily="50" charset="-128"/>
                  <a:ea typeface="Meiryo UI" panose="020B0604030504040204" pitchFamily="50" charset="-128"/>
                </a:rPr>
                <a:t>サンプル</a:t>
              </a:r>
            </a:p>
          </p:txBody>
        </p:sp>
      </p:grpSp>
      <p:pic>
        <p:nvPicPr>
          <p:cNvPr id="17" name="図 16">
            <a:extLst>
              <a:ext uri="{FF2B5EF4-FFF2-40B4-BE49-F238E27FC236}">
                <a16:creationId xmlns:a16="http://schemas.microsoft.com/office/drawing/2014/main" id="{BAE6AB32-F6E2-454B-99A8-290034CFBEC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72625" y="3552825"/>
            <a:ext cx="2219837" cy="2608139"/>
          </a:xfrm>
          <a:prstGeom prst="rect">
            <a:avLst/>
          </a:prstGeom>
        </p:spPr>
      </p:pic>
      <p:sp>
        <p:nvSpPr>
          <p:cNvPr id="20" name="テキスト ボックス 19">
            <a:extLst>
              <a:ext uri="{FF2B5EF4-FFF2-40B4-BE49-F238E27FC236}">
                <a16:creationId xmlns:a16="http://schemas.microsoft.com/office/drawing/2014/main" id="{3C9BE3B2-0B9E-4F9A-89E0-50D9B25F0A67}"/>
              </a:ext>
            </a:extLst>
          </p:cNvPr>
          <p:cNvSpPr txBox="1"/>
          <p:nvPr/>
        </p:nvSpPr>
        <p:spPr>
          <a:xfrm>
            <a:off x="5243398" y="6177311"/>
            <a:ext cx="1478290"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■店舗①のようす</a:t>
            </a:r>
          </a:p>
        </p:txBody>
      </p:sp>
    </p:spTree>
    <p:extLst>
      <p:ext uri="{BB962C8B-B14F-4D97-AF65-F5344CB8AC3E}">
        <p14:creationId xmlns:p14="http://schemas.microsoft.com/office/powerpoint/2010/main" val="37977980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669</Words>
  <Application>Microsoft Office PowerPoint</Application>
  <PresentationFormat>画面に合わせる (4:3)</PresentationFormat>
  <Paragraphs>69</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Meiryo UI</vt:lpstr>
      <vt:lpstr>Arial</vt:lpstr>
      <vt:lpstr>Calibri</vt:lpstr>
      <vt:lpstr>Calibri Light</vt:lpstr>
      <vt:lpstr>Office テーマ</vt:lpstr>
      <vt:lpstr>リユース食器のシェアリングサービス実証事業 事業結果（概要）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2025-03-13T23:54:01Z</dcterms:created>
  <dcterms:modified xsi:type="dcterms:W3CDTF">2025-03-17T03:18:28Z</dcterms:modified>
</cp:coreProperties>
</file>