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0" d="100"/>
          <a:sy n="100"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359108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138440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118885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57043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43314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151255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70651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91851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67110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81511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7F084B-11A0-48E2-8B55-568090BD284B}"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29969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F084B-11A0-48E2-8B55-568090BD284B}"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AB2C5-7C64-4FD1-BEB2-41933167F26F}" type="slidenum">
              <a:rPr kumimoji="1" lang="ja-JP" altLang="en-US" smtClean="0"/>
              <a:t>‹#›</a:t>
            </a:fld>
            <a:endParaRPr kumimoji="1" lang="ja-JP" altLang="en-US"/>
          </a:p>
        </p:txBody>
      </p:sp>
    </p:spTree>
    <p:extLst>
      <p:ext uri="{BB962C8B-B14F-4D97-AF65-F5344CB8AC3E}">
        <p14:creationId xmlns:p14="http://schemas.microsoft.com/office/powerpoint/2010/main" val="58665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4571CD0-6433-4D55-AA21-D11F1F3C11B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9960" y="1"/>
            <a:ext cx="9283959" cy="6858000"/>
          </a:xfrm>
          <a:prstGeom prst="rect">
            <a:avLst/>
          </a:prstGeom>
        </p:spPr>
      </p:pic>
      <p:sp>
        <p:nvSpPr>
          <p:cNvPr id="3" name="字幕 2">
            <a:extLst>
              <a:ext uri="{FF2B5EF4-FFF2-40B4-BE49-F238E27FC236}">
                <a16:creationId xmlns:a16="http://schemas.microsoft.com/office/drawing/2014/main" id="{9443F854-174D-4EE1-ADAA-4187A4AC173E}"/>
              </a:ext>
            </a:extLst>
          </p:cNvPr>
          <p:cNvSpPr>
            <a:spLocks noGrp="1"/>
          </p:cNvSpPr>
          <p:nvPr>
            <p:ph type="subTitle" idx="1"/>
          </p:nvPr>
        </p:nvSpPr>
        <p:spPr>
          <a:xfrm>
            <a:off x="2046815" y="5879271"/>
            <a:ext cx="5364480" cy="902529"/>
          </a:xfrm>
          <a:solidFill>
            <a:schemeClr val="bg2">
              <a:alpha val="70000"/>
            </a:schemeClr>
          </a:solidFill>
        </p:spPr>
        <p:txBody>
          <a:bodyPr/>
          <a:lstStyle/>
          <a:p>
            <a:r>
              <a:rPr kumimoji="1" lang="zh-TW" altLang="en-US" dirty="0">
                <a:latin typeface="Meiryo UI" panose="020B0604030504040204" pitchFamily="50" charset="-128"/>
                <a:ea typeface="Meiryo UI" panose="020B0604030504040204" pitchFamily="50" charset="-128"/>
              </a:rPr>
              <a:t>令和</a:t>
            </a:r>
            <a:r>
              <a:rPr lang="ja-JP" altLang="en-US" dirty="0">
                <a:latin typeface="Meiryo UI" panose="020B0604030504040204" pitchFamily="50" charset="-128"/>
                <a:ea typeface="Meiryo UI" panose="020B0604030504040204" pitchFamily="50" charset="-128"/>
              </a:rPr>
              <a:t>７</a:t>
            </a:r>
            <a:r>
              <a:rPr kumimoji="1" lang="zh-TW" altLang="en-US" dirty="0">
                <a:latin typeface="Meiryo UI" panose="020B0604030504040204" pitchFamily="50" charset="-128"/>
                <a:ea typeface="Meiryo UI" panose="020B0604030504040204" pitchFamily="50" charset="-128"/>
              </a:rPr>
              <a:t>年</a:t>
            </a:r>
            <a:r>
              <a:rPr lang="ja-JP" altLang="en-US" dirty="0">
                <a:latin typeface="Meiryo UI" panose="020B0604030504040204" pitchFamily="50" charset="-128"/>
                <a:ea typeface="Meiryo UI" panose="020B0604030504040204" pitchFamily="50" charset="-128"/>
              </a:rPr>
              <a:t>３</a:t>
            </a:r>
            <a:r>
              <a:rPr kumimoji="1" lang="zh-TW" altLang="en-US" dirty="0">
                <a:latin typeface="Meiryo UI" panose="020B0604030504040204" pitchFamily="50" charset="-128"/>
                <a:ea typeface="Meiryo UI" panose="020B0604030504040204" pitchFamily="50" charset="-128"/>
              </a:rPr>
              <a:t>月</a:t>
            </a:r>
          </a:p>
          <a:p>
            <a:r>
              <a:rPr kumimoji="1" lang="zh-TW" altLang="en-US" dirty="0">
                <a:latin typeface="Meiryo UI" panose="020B0604030504040204" pitchFamily="50" charset="-128"/>
                <a:ea typeface="Meiryo UI" panose="020B0604030504040204" pitchFamily="50" charset="-128"/>
              </a:rPr>
              <a:t>大阪府 循環型社会推進室 資源循環課</a:t>
            </a:r>
            <a:endParaRPr kumimoji="1" lang="ja-JP" altLang="en-US" dirty="0">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4C989AE2-93E6-4F48-A5AC-663A96FD7669}"/>
              </a:ext>
            </a:extLst>
          </p:cNvPr>
          <p:cNvSpPr txBox="1">
            <a:spLocks noGrp="1"/>
          </p:cNvSpPr>
          <p:nvPr>
            <p:ph type="ctrTitle"/>
          </p:nvPr>
        </p:nvSpPr>
        <p:spPr>
          <a:xfrm>
            <a:off x="889543" y="283334"/>
            <a:ext cx="7252305" cy="978729"/>
          </a:xfrm>
          <a:prstGeom prst="rect">
            <a:avLst/>
          </a:prstGeom>
          <a:solidFill>
            <a:schemeClr val="bg2">
              <a:alpha val="70000"/>
            </a:schemeClr>
          </a:solidFill>
        </p:spPr>
        <p:txBody>
          <a:bodyPr wrap="none" rtlCol="0">
            <a:spAutoFit/>
          </a:bodyPr>
          <a:lstStyle/>
          <a:p>
            <a:r>
              <a:rPr kumimoji="1" lang="ja-JP" altLang="en-US" sz="3200" dirty="0">
                <a:latin typeface="Meiryo UI" panose="020B0604030504040204" pitchFamily="50" charset="-128"/>
                <a:ea typeface="Meiryo UI" panose="020B0604030504040204" pitchFamily="50" charset="-128"/>
              </a:rPr>
              <a:t>リユースカップのシェアリングサービス実証事業</a:t>
            </a:r>
            <a:br>
              <a:rPr kumimoji="1" lang="en-US" altLang="ja-JP" sz="3200" dirty="0">
                <a:latin typeface="Meiryo UI" panose="020B0604030504040204" pitchFamily="50" charset="-128"/>
                <a:ea typeface="Meiryo UI" panose="020B0604030504040204" pitchFamily="50" charset="-128"/>
              </a:rPr>
            </a:br>
            <a:r>
              <a:rPr kumimoji="1" lang="ja-JP" altLang="en-US" sz="3200" dirty="0">
                <a:latin typeface="Meiryo UI" panose="020B0604030504040204" pitchFamily="50" charset="-128"/>
                <a:ea typeface="Meiryo UI" panose="020B0604030504040204" pitchFamily="50" charset="-128"/>
              </a:rPr>
              <a:t>事業結果（概要） </a:t>
            </a:r>
          </a:p>
        </p:txBody>
      </p:sp>
    </p:spTree>
    <p:extLst>
      <p:ext uri="{BB962C8B-B14F-4D97-AF65-F5344CB8AC3E}">
        <p14:creationId xmlns:p14="http://schemas.microsoft.com/office/powerpoint/2010/main" val="278467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972ECF9-FA36-44DA-BF04-8074A65DFF0E}"/>
              </a:ext>
            </a:extLst>
          </p:cNvPr>
          <p:cNvSpPr/>
          <p:nvPr/>
        </p:nvSpPr>
        <p:spPr>
          <a:xfrm>
            <a:off x="0" y="0"/>
            <a:ext cx="9144000" cy="6549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3CC80AB-775A-461B-98E8-B3557523528C}"/>
              </a:ext>
            </a:extLst>
          </p:cNvPr>
          <p:cNvSpPr txBox="1"/>
          <p:nvPr/>
        </p:nvSpPr>
        <p:spPr>
          <a:xfrm>
            <a:off x="103797" y="96621"/>
            <a:ext cx="5594801"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リユースカップのシェアリングサービス実証事業 </a:t>
            </a:r>
          </a:p>
        </p:txBody>
      </p:sp>
      <p:sp>
        <p:nvSpPr>
          <p:cNvPr id="5" name="テキスト ボックス 4">
            <a:extLst>
              <a:ext uri="{FF2B5EF4-FFF2-40B4-BE49-F238E27FC236}">
                <a16:creationId xmlns:a16="http://schemas.microsoft.com/office/drawing/2014/main" id="{AC96093E-B5F0-451C-B017-F00593EC4BE7}"/>
              </a:ext>
            </a:extLst>
          </p:cNvPr>
          <p:cNvSpPr txBox="1"/>
          <p:nvPr/>
        </p:nvSpPr>
        <p:spPr>
          <a:xfrm>
            <a:off x="0" y="606118"/>
            <a:ext cx="904020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事業目的</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・府民に大阪府域でリユースカップの利用が体験できる機会を創出することで、使い捨てプラスチックごみ等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削減の意識醸成及び社会全体の行動変容を図る。</a:t>
            </a:r>
          </a:p>
        </p:txBody>
      </p:sp>
      <p:sp>
        <p:nvSpPr>
          <p:cNvPr id="6" name="テキスト ボックス 5">
            <a:extLst>
              <a:ext uri="{FF2B5EF4-FFF2-40B4-BE49-F238E27FC236}">
                <a16:creationId xmlns:a16="http://schemas.microsoft.com/office/drawing/2014/main" id="{C693C375-B216-4A2C-8376-66F397755BEE}"/>
              </a:ext>
            </a:extLst>
          </p:cNvPr>
          <p:cNvSpPr txBox="1"/>
          <p:nvPr/>
        </p:nvSpPr>
        <p:spPr>
          <a:xfrm>
            <a:off x="0" y="1332642"/>
            <a:ext cx="8961120" cy="1384995"/>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実施内容</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・飲み物をテイクアウトする際、使い捨て容器の代わりに、繰り返し使えるリユースカップ（一部店舗はタンブラー）を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選べるサービスを提供。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・利用の流れとしては、使い終わったリユースカップは店舗又は周辺施設内に設置されている回収ボックスに返却し、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回収したリユース容器は、洗浄のうえ、再利用される。</a:t>
            </a:r>
          </a:p>
          <a:p>
            <a:endParaRPr kumimoji="1" lang="ja-JP" altLang="en-US" sz="14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9D877C9-155B-4D3B-A0FA-F1E813B092E4}"/>
              </a:ext>
            </a:extLst>
          </p:cNvPr>
          <p:cNvPicPr>
            <a:picLocks noChangeAspect="1"/>
          </p:cNvPicPr>
          <p:nvPr/>
        </p:nvPicPr>
        <p:blipFill>
          <a:blip r:embed="rId2"/>
          <a:stretch>
            <a:fillRect/>
          </a:stretch>
        </p:blipFill>
        <p:spPr>
          <a:xfrm>
            <a:off x="269604" y="2514311"/>
            <a:ext cx="4120541" cy="2130032"/>
          </a:xfrm>
          <a:prstGeom prst="rect">
            <a:avLst/>
          </a:prstGeom>
        </p:spPr>
      </p:pic>
      <p:sp>
        <p:nvSpPr>
          <p:cNvPr id="9" name="テキスト ボックス 8">
            <a:extLst>
              <a:ext uri="{FF2B5EF4-FFF2-40B4-BE49-F238E27FC236}">
                <a16:creationId xmlns:a16="http://schemas.microsoft.com/office/drawing/2014/main" id="{0E121F4E-46D6-4316-804C-1A06BBB348E7}"/>
              </a:ext>
            </a:extLst>
          </p:cNvPr>
          <p:cNvSpPr txBox="1"/>
          <p:nvPr/>
        </p:nvSpPr>
        <p:spPr>
          <a:xfrm>
            <a:off x="92691" y="4881547"/>
            <a:ext cx="6627707" cy="1169551"/>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実施場所および実施期間</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店舗①令和７年</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日（月）から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シアトルズベストコーヒー淀屋橋住友ビル店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店舗②令和７年１月</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日（火）から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ホリーズカフェ</a:t>
            </a:r>
            <a:r>
              <a:rPr kumimoji="1" lang="en-US" altLang="ja-JP" sz="1400" dirty="0">
                <a:latin typeface="Meiryo UI" panose="020B0604030504040204" pitchFamily="50" charset="-128"/>
                <a:ea typeface="Meiryo UI" panose="020B0604030504040204" pitchFamily="50" charset="-128"/>
              </a:rPr>
              <a:t>ATC</a:t>
            </a:r>
            <a:r>
              <a:rPr kumimoji="1" lang="ja-JP" altLang="en-US" sz="1400" dirty="0">
                <a:latin typeface="Meiryo UI" panose="020B0604030504040204" pitchFamily="50" charset="-128"/>
                <a:ea typeface="Meiryo UI" panose="020B0604030504040204" pitchFamily="50" charset="-128"/>
              </a:rPr>
              <a:t>南港店　</a:t>
            </a:r>
          </a:p>
        </p:txBody>
      </p:sp>
      <p:sp>
        <p:nvSpPr>
          <p:cNvPr id="16" name="テキスト ボックス 15">
            <a:extLst>
              <a:ext uri="{FF2B5EF4-FFF2-40B4-BE49-F238E27FC236}">
                <a16:creationId xmlns:a16="http://schemas.microsoft.com/office/drawing/2014/main" id="{2CB18986-65A2-473C-B358-6B0ABC0B30DF}"/>
              </a:ext>
            </a:extLst>
          </p:cNvPr>
          <p:cNvSpPr txBox="1"/>
          <p:nvPr/>
        </p:nvSpPr>
        <p:spPr>
          <a:xfrm>
            <a:off x="1720905" y="4590088"/>
            <a:ext cx="1404552"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■サービスの流れ</a:t>
            </a:r>
          </a:p>
        </p:txBody>
      </p:sp>
      <p:sp>
        <p:nvSpPr>
          <p:cNvPr id="17" name="テキスト ボックス 16">
            <a:extLst>
              <a:ext uri="{FF2B5EF4-FFF2-40B4-BE49-F238E27FC236}">
                <a16:creationId xmlns:a16="http://schemas.microsoft.com/office/drawing/2014/main" id="{E07777E5-731D-4E6A-A02B-41A42EE64C35}"/>
              </a:ext>
            </a:extLst>
          </p:cNvPr>
          <p:cNvSpPr txBox="1"/>
          <p:nvPr/>
        </p:nvSpPr>
        <p:spPr>
          <a:xfrm>
            <a:off x="7674203" y="6468809"/>
            <a:ext cx="123463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■回収ボックス</a:t>
            </a:r>
          </a:p>
        </p:txBody>
      </p:sp>
      <p:sp>
        <p:nvSpPr>
          <p:cNvPr id="18" name="テキスト ボックス 17">
            <a:extLst>
              <a:ext uri="{FF2B5EF4-FFF2-40B4-BE49-F238E27FC236}">
                <a16:creationId xmlns:a16="http://schemas.microsoft.com/office/drawing/2014/main" id="{73A7CE45-F7D4-44CD-9009-CAB9EEEDA3D5}"/>
              </a:ext>
            </a:extLst>
          </p:cNvPr>
          <p:cNvSpPr txBox="1"/>
          <p:nvPr/>
        </p:nvSpPr>
        <p:spPr>
          <a:xfrm>
            <a:off x="6110966" y="4142231"/>
            <a:ext cx="208743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■リユースカップ、タンブラー</a:t>
            </a:r>
          </a:p>
        </p:txBody>
      </p:sp>
      <p:sp>
        <p:nvSpPr>
          <p:cNvPr id="14" name="テキスト ボックス 13">
            <a:extLst>
              <a:ext uri="{FF2B5EF4-FFF2-40B4-BE49-F238E27FC236}">
                <a16:creationId xmlns:a16="http://schemas.microsoft.com/office/drawing/2014/main" id="{C21215F1-E68A-4CFC-B34A-8ACE3833A576}"/>
              </a:ext>
            </a:extLst>
          </p:cNvPr>
          <p:cNvSpPr txBox="1"/>
          <p:nvPr/>
        </p:nvSpPr>
        <p:spPr>
          <a:xfrm>
            <a:off x="92691" y="6084904"/>
            <a:ext cx="6627707"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実施事業者</a:t>
            </a:r>
            <a:r>
              <a:rPr kumimoji="1"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　象印マホービン株式会社　</a:t>
            </a:r>
          </a:p>
        </p:txBody>
      </p:sp>
      <p:pic>
        <p:nvPicPr>
          <p:cNvPr id="13" name="図 12">
            <a:extLst>
              <a:ext uri="{FF2B5EF4-FFF2-40B4-BE49-F238E27FC236}">
                <a16:creationId xmlns:a16="http://schemas.microsoft.com/office/drawing/2014/main" id="{A904B32C-BB1C-492E-AC8E-4A48E483E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682" y="2685407"/>
            <a:ext cx="1754154" cy="1315616"/>
          </a:xfrm>
          <a:prstGeom prst="rect">
            <a:avLst/>
          </a:prstGeom>
        </p:spPr>
      </p:pic>
      <p:pic>
        <p:nvPicPr>
          <p:cNvPr id="19" name="図 18">
            <a:extLst>
              <a:ext uri="{FF2B5EF4-FFF2-40B4-BE49-F238E27FC236}">
                <a16:creationId xmlns:a16="http://schemas.microsoft.com/office/drawing/2014/main" id="{DC6435DC-A067-454A-A5DD-B0E93418E9D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77151" y="2657074"/>
            <a:ext cx="1488312" cy="1368688"/>
          </a:xfrm>
          <a:prstGeom prst="rect">
            <a:avLst/>
          </a:prstGeom>
        </p:spPr>
      </p:pic>
      <p:pic>
        <p:nvPicPr>
          <p:cNvPr id="20" name="図 19" descr="屋内, 座る, キッチン, テーブル が含まれている画像&#10;&#10;AI によって生成されたコンテンツは間違っている可能性があります。">
            <a:extLst>
              <a:ext uri="{FF2B5EF4-FFF2-40B4-BE49-F238E27FC236}">
                <a16:creationId xmlns:a16="http://schemas.microsoft.com/office/drawing/2014/main" id="{83B01EDA-9946-430E-B349-36E2927F6A9B}"/>
              </a:ext>
            </a:extLst>
          </p:cNvPr>
          <p:cNvPicPr/>
          <p:nvPr/>
        </p:nvPicPr>
        <p:blipFill rotWithShape="1">
          <a:blip r:embed="rId5"/>
          <a:srcRect r="50173"/>
          <a:stretch/>
        </p:blipFill>
        <p:spPr>
          <a:xfrm>
            <a:off x="7581079" y="4644343"/>
            <a:ext cx="1470229" cy="1785904"/>
          </a:xfrm>
          <a:prstGeom prst="rect">
            <a:avLst/>
          </a:prstGeom>
        </p:spPr>
      </p:pic>
      <p:pic>
        <p:nvPicPr>
          <p:cNvPr id="22" name="図 21">
            <a:extLst>
              <a:ext uri="{FF2B5EF4-FFF2-40B4-BE49-F238E27FC236}">
                <a16:creationId xmlns:a16="http://schemas.microsoft.com/office/drawing/2014/main" id="{240EE3F5-A689-43EA-BA56-BF98B918BDB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477151" y="4670615"/>
            <a:ext cx="1860689" cy="1704666"/>
          </a:xfrm>
          <a:prstGeom prst="rect">
            <a:avLst/>
          </a:prstGeom>
        </p:spPr>
      </p:pic>
      <p:sp>
        <p:nvSpPr>
          <p:cNvPr id="23" name="テキスト ボックス 22">
            <a:extLst>
              <a:ext uri="{FF2B5EF4-FFF2-40B4-BE49-F238E27FC236}">
                <a16:creationId xmlns:a16="http://schemas.microsoft.com/office/drawing/2014/main" id="{358E297B-1E91-4A69-A30B-E4304079E5C4}"/>
              </a:ext>
            </a:extLst>
          </p:cNvPr>
          <p:cNvSpPr txBox="1"/>
          <p:nvPr/>
        </p:nvSpPr>
        <p:spPr>
          <a:xfrm>
            <a:off x="5854998" y="6466771"/>
            <a:ext cx="1138453"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LINE</a:t>
            </a:r>
            <a:r>
              <a:rPr kumimoji="1" lang="ja-JP" altLang="en-US" sz="1400" dirty="0">
                <a:latin typeface="Meiryo UI" panose="020B0604030504040204" pitchFamily="50" charset="-128"/>
                <a:ea typeface="Meiryo UI" panose="020B0604030504040204" pitchFamily="50" charset="-128"/>
              </a:rPr>
              <a:t>登録</a:t>
            </a:r>
          </a:p>
        </p:txBody>
      </p:sp>
    </p:spTree>
    <p:extLst>
      <p:ext uri="{BB962C8B-B14F-4D97-AF65-F5344CB8AC3E}">
        <p14:creationId xmlns:p14="http://schemas.microsoft.com/office/powerpoint/2010/main" val="344799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972ECF9-FA36-44DA-BF04-8074A65DFF0E}"/>
              </a:ext>
            </a:extLst>
          </p:cNvPr>
          <p:cNvSpPr/>
          <p:nvPr/>
        </p:nvSpPr>
        <p:spPr>
          <a:xfrm>
            <a:off x="0" y="0"/>
            <a:ext cx="9144000" cy="65490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E0E855F0-1B07-4748-98D4-37F6F39DBB85}"/>
              </a:ext>
            </a:extLst>
          </p:cNvPr>
          <p:cNvSpPr txBox="1"/>
          <p:nvPr/>
        </p:nvSpPr>
        <p:spPr>
          <a:xfrm>
            <a:off x="103797" y="96621"/>
            <a:ext cx="5594801"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リユースカップのシェアリングサービス実証事業 </a:t>
            </a:r>
          </a:p>
        </p:txBody>
      </p:sp>
      <p:sp>
        <p:nvSpPr>
          <p:cNvPr id="5" name="テキスト ボックス 4">
            <a:extLst>
              <a:ext uri="{FF2B5EF4-FFF2-40B4-BE49-F238E27FC236}">
                <a16:creationId xmlns:a16="http://schemas.microsoft.com/office/drawing/2014/main" id="{9AEBDE91-4486-4C99-81E8-74AB9008A0AB}"/>
              </a:ext>
            </a:extLst>
          </p:cNvPr>
          <p:cNvSpPr txBox="1"/>
          <p:nvPr/>
        </p:nvSpPr>
        <p:spPr>
          <a:xfrm>
            <a:off x="4658517" y="824592"/>
            <a:ext cx="457200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利用者の声（アンケート調査結果より）</a:t>
            </a:r>
            <a:r>
              <a:rPr kumimoji="1" lang="en-US" altLang="ja-JP" sz="1600" dirty="0">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2D355D39-03FB-4604-AB89-C429C51DD85A}"/>
              </a:ext>
            </a:extLst>
          </p:cNvPr>
          <p:cNvSpPr txBox="1"/>
          <p:nvPr/>
        </p:nvSpPr>
        <p:spPr>
          <a:xfrm>
            <a:off x="-37071" y="677387"/>
            <a:ext cx="457200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実施結果</a:t>
            </a:r>
            <a:r>
              <a:rPr kumimoji="1" lang="en-US" altLang="ja-JP" sz="1600" dirty="0">
                <a:latin typeface="Meiryo UI" panose="020B0604030504040204" pitchFamily="50" charset="-128"/>
                <a:ea typeface="Meiryo UI" panose="020B0604030504040204" pitchFamily="50" charset="-128"/>
              </a:rPr>
              <a:t>】</a:t>
            </a:r>
          </a:p>
        </p:txBody>
      </p:sp>
      <p:graphicFrame>
        <p:nvGraphicFramePr>
          <p:cNvPr id="7" name="表 7">
            <a:extLst>
              <a:ext uri="{FF2B5EF4-FFF2-40B4-BE49-F238E27FC236}">
                <a16:creationId xmlns:a16="http://schemas.microsoft.com/office/drawing/2014/main" id="{D9D168DB-8768-482E-A184-CB8B7F524001}"/>
              </a:ext>
            </a:extLst>
          </p:cNvPr>
          <p:cNvGraphicFramePr>
            <a:graphicFrameLocks noGrp="1"/>
          </p:cNvGraphicFramePr>
          <p:nvPr>
            <p:extLst>
              <p:ext uri="{D42A27DB-BD31-4B8C-83A1-F6EECF244321}">
                <p14:modId xmlns:p14="http://schemas.microsoft.com/office/powerpoint/2010/main" val="3260386146"/>
              </p:ext>
            </p:extLst>
          </p:nvPr>
        </p:nvGraphicFramePr>
        <p:xfrm>
          <a:off x="52071" y="1171450"/>
          <a:ext cx="4658087" cy="1175858"/>
        </p:xfrm>
        <a:graphic>
          <a:graphicData uri="http://schemas.openxmlformats.org/drawingml/2006/table">
            <a:tbl>
              <a:tblPr firstRow="1" bandRow="1">
                <a:tableStyleId>{5C22544A-7EE6-4342-B048-85BDC9FD1C3A}</a:tableStyleId>
              </a:tblPr>
              <a:tblGrid>
                <a:gridCol w="764832">
                  <a:extLst>
                    <a:ext uri="{9D8B030D-6E8A-4147-A177-3AD203B41FA5}">
                      <a16:colId xmlns:a16="http://schemas.microsoft.com/office/drawing/2014/main" val="474133658"/>
                    </a:ext>
                  </a:extLst>
                </a:gridCol>
                <a:gridCol w="1047192">
                  <a:extLst>
                    <a:ext uri="{9D8B030D-6E8A-4147-A177-3AD203B41FA5}">
                      <a16:colId xmlns:a16="http://schemas.microsoft.com/office/drawing/2014/main" val="395868640"/>
                    </a:ext>
                  </a:extLst>
                </a:gridCol>
                <a:gridCol w="1429018">
                  <a:extLst>
                    <a:ext uri="{9D8B030D-6E8A-4147-A177-3AD203B41FA5}">
                      <a16:colId xmlns:a16="http://schemas.microsoft.com/office/drawing/2014/main" val="222313168"/>
                    </a:ext>
                  </a:extLst>
                </a:gridCol>
                <a:gridCol w="1417045">
                  <a:extLst>
                    <a:ext uri="{9D8B030D-6E8A-4147-A177-3AD203B41FA5}">
                      <a16:colId xmlns:a16="http://schemas.microsoft.com/office/drawing/2014/main" val="3613686303"/>
                    </a:ext>
                  </a:extLst>
                </a:gridCol>
              </a:tblGrid>
              <a:tr h="505298">
                <a:tc>
                  <a:txBody>
                    <a:bodyPr/>
                    <a:lstStyle/>
                    <a:p>
                      <a:pPr algn="ctr"/>
                      <a:r>
                        <a:rPr kumimoji="1" lang="ja-JP" altLang="en-US" sz="1400" dirty="0">
                          <a:latin typeface="Meiryo UI" panose="020B0604030504040204" pitchFamily="50" charset="-128"/>
                          <a:ea typeface="Meiryo UI" panose="020B0604030504040204" pitchFamily="50" charset="-128"/>
                        </a:rPr>
                        <a:t>店舗</a:t>
                      </a:r>
                    </a:p>
                  </a:txBody>
                  <a:tcPr>
                    <a:solidFill>
                      <a:schemeClr val="accent6">
                        <a:lumMod val="5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利用数合計</a:t>
                      </a:r>
                    </a:p>
                  </a:txBody>
                  <a:tcPr>
                    <a:solidFill>
                      <a:schemeClr val="accent6">
                        <a:lumMod val="5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２回目以降利用数</a:t>
                      </a:r>
                    </a:p>
                  </a:txBody>
                  <a:tcPr>
                    <a:solidFill>
                      <a:schemeClr val="accent6">
                        <a:lumMod val="5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１営業日あたり</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利用数</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50000"/>
                      </a:schemeClr>
                    </a:solidFill>
                  </a:tcPr>
                </a:tc>
                <a:extLst>
                  <a:ext uri="{0D108BD9-81ED-4DB2-BD59-A6C34878D82A}">
                    <a16:rowId xmlns:a16="http://schemas.microsoft.com/office/drawing/2014/main" val="3160413922"/>
                  </a:ext>
                </a:extLst>
              </a:tr>
              <a:tr h="292541">
                <a:tc>
                  <a:txBody>
                    <a:bodyPr/>
                    <a:lstStyle/>
                    <a:p>
                      <a:pPr algn="ctr"/>
                      <a:r>
                        <a:rPr kumimoji="1" lang="ja-JP" altLang="en-US" sz="1400" dirty="0">
                          <a:latin typeface="Meiryo UI" panose="020B0604030504040204" pitchFamily="50" charset="-128"/>
                          <a:ea typeface="Meiryo UI" panose="020B0604030504040204" pitchFamily="50" charset="-128"/>
                        </a:rPr>
                        <a:t>店舗①</a:t>
                      </a:r>
                    </a:p>
                  </a:txBody>
                  <a:tcPr>
                    <a:solidFill>
                      <a:schemeClr val="accent6">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95</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79</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2.3</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702316560"/>
                  </a:ext>
                </a:extLst>
              </a:tr>
              <a:tr h="292541">
                <a:tc>
                  <a:txBody>
                    <a:bodyPr/>
                    <a:lstStyle/>
                    <a:p>
                      <a:pPr algn="ctr"/>
                      <a:r>
                        <a:rPr kumimoji="1" lang="ja-JP" altLang="en-US" sz="1400" dirty="0">
                          <a:latin typeface="Meiryo UI" panose="020B0604030504040204" pitchFamily="50" charset="-128"/>
                          <a:ea typeface="Meiryo UI" panose="020B0604030504040204" pitchFamily="50" charset="-128"/>
                        </a:rPr>
                        <a:t>店舗②</a:t>
                      </a:r>
                    </a:p>
                  </a:txBody>
                  <a:tcPr>
                    <a:solidFill>
                      <a:schemeClr val="accent6">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141</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98</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5.2</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2693926332"/>
                  </a:ext>
                </a:extLst>
              </a:tr>
            </a:tbl>
          </a:graphicData>
        </a:graphic>
      </p:graphicFrame>
      <p:sp>
        <p:nvSpPr>
          <p:cNvPr id="9" name="テキスト ボックス 8">
            <a:extLst>
              <a:ext uri="{FF2B5EF4-FFF2-40B4-BE49-F238E27FC236}">
                <a16:creationId xmlns:a16="http://schemas.microsoft.com/office/drawing/2014/main" id="{40DBA207-F7D7-40F3-8D05-FC03FE89BBD4}"/>
              </a:ext>
            </a:extLst>
          </p:cNvPr>
          <p:cNvSpPr txBox="1"/>
          <p:nvPr/>
        </p:nvSpPr>
        <p:spPr>
          <a:xfrm>
            <a:off x="-37071" y="5300883"/>
            <a:ext cx="312626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課題と今後に向けて</a:t>
            </a:r>
            <a:r>
              <a:rPr kumimoji="1" lang="en-US" altLang="ja-JP" sz="1600" dirty="0">
                <a:latin typeface="Meiryo UI" panose="020B0604030504040204" pitchFamily="50" charset="-128"/>
                <a:ea typeface="Meiryo UI" panose="020B0604030504040204" pitchFamily="50" charset="-128"/>
              </a:rPr>
              <a:t>】</a:t>
            </a:r>
          </a:p>
        </p:txBody>
      </p:sp>
      <p:sp>
        <p:nvSpPr>
          <p:cNvPr id="2" name="テキスト ボックス 1">
            <a:extLst>
              <a:ext uri="{FF2B5EF4-FFF2-40B4-BE49-F238E27FC236}">
                <a16:creationId xmlns:a16="http://schemas.microsoft.com/office/drawing/2014/main" id="{D9A9B93E-5921-46B1-B2A2-EF931537D1D8}"/>
              </a:ext>
            </a:extLst>
          </p:cNvPr>
          <p:cNvSpPr txBox="1"/>
          <p:nvPr/>
        </p:nvSpPr>
        <p:spPr>
          <a:xfrm>
            <a:off x="24723" y="4215870"/>
            <a:ext cx="4841566"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・「常連さんが継続して使ってくれる人がいた、また新規のお客さんも獲得できた」といった肯定的な声があった。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・タンブラーに関しては、「利用者から保温ができて便利だという声があった」、「タンブラーはもっと店内で露出アップしても良いかもしれない」との声も見られた。</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9F2E992-C4D3-4B57-AA6E-81F9AEDB9525}"/>
              </a:ext>
            </a:extLst>
          </p:cNvPr>
          <p:cNvSpPr txBox="1"/>
          <p:nvPr/>
        </p:nvSpPr>
        <p:spPr>
          <a:xfrm>
            <a:off x="6223772" y="6239799"/>
            <a:ext cx="1082348"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■周知資材</a:t>
            </a:r>
          </a:p>
        </p:txBody>
      </p:sp>
      <p:sp>
        <p:nvSpPr>
          <p:cNvPr id="13" name="テキスト ボックス 12">
            <a:extLst>
              <a:ext uri="{FF2B5EF4-FFF2-40B4-BE49-F238E27FC236}">
                <a16:creationId xmlns:a16="http://schemas.microsoft.com/office/drawing/2014/main" id="{08D56462-1CA1-4655-B5BF-AA56E250E570}"/>
              </a:ext>
            </a:extLst>
          </p:cNvPr>
          <p:cNvSpPr txBox="1"/>
          <p:nvPr/>
        </p:nvSpPr>
        <p:spPr>
          <a:xfrm>
            <a:off x="4698804" y="1205493"/>
            <a:ext cx="4420473" cy="2031325"/>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・「テイクアウトする時は必ず利用したい」 、「テイクアウトする時はできるだけ利用したい」と回答した利用者が</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割を越え、多くの利用者が今後も利用したいと考えていることが分かった。</a:t>
            </a:r>
          </a:p>
          <a:p>
            <a:r>
              <a:rPr lang="ja-JP" altLang="en-US" sz="1400" dirty="0">
                <a:latin typeface="Meiryo UI" panose="020B0604030504040204" pitchFamily="50" charset="-128"/>
                <a:ea typeface="Meiryo UI" panose="020B0604030504040204" pitchFamily="50" charset="-128"/>
              </a:rPr>
              <a:t>・利用意向の高さの理由としては、「使い捨て容器ゴミの削減につながるから」「ドリンクの割引があったから」という回答が多く、環境問題への意識の高さとインセンティブの重要性が伺えた。</a:t>
            </a:r>
          </a:p>
          <a:p>
            <a:r>
              <a:rPr lang="ja-JP" altLang="en-US" sz="1400" dirty="0">
                <a:latin typeface="Meiryo UI" panose="020B0604030504040204" pitchFamily="50" charset="-128"/>
                <a:ea typeface="Meiryo UI" panose="020B0604030504040204" pitchFamily="50" charset="-128"/>
              </a:rPr>
              <a:t>・また、「マイボトルやマイカップを持ち運ばなくて良いから」、</a:t>
            </a:r>
          </a:p>
          <a:p>
            <a:r>
              <a:rPr lang="ja-JP" altLang="en-US" sz="1400" dirty="0">
                <a:latin typeface="Meiryo UI" panose="020B0604030504040204" pitchFamily="50" charset="-128"/>
                <a:ea typeface="Meiryo UI" panose="020B0604030504040204" pitchFamily="50" charset="-128"/>
              </a:rPr>
              <a:t>「マイボトルやマイカップを洗わなくて良いから」と利便性の高さを評価する意見も見られた。</a:t>
            </a:r>
          </a:p>
        </p:txBody>
      </p:sp>
      <p:sp>
        <p:nvSpPr>
          <p:cNvPr id="15" name="テキスト ボックス 14">
            <a:extLst>
              <a:ext uri="{FF2B5EF4-FFF2-40B4-BE49-F238E27FC236}">
                <a16:creationId xmlns:a16="http://schemas.microsoft.com/office/drawing/2014/main" id="{02A52D45-A39F-4C0B-90C4-97655A1F365F}"/>
              </a:ext>
            </a:extLst>
          </p:cNvPr>
          <p:cNvSpPr txBox="1"/>
          <p:nvPr/>
        </p:nvSpPr>
        <p:spPr>
          <a:xfrm>
            <a:off x="52071" y="5563576"/>
            <a:ext cx="4665031" cy="1169551"/>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・インセンティブが具体的なメリットとして理解しやすい一方、環境貢献意識については個人差が大きい。サービス普及のためには、より広範囲な層に環境意識を醸成する必要がある。</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・具体的なデータを用いて分かりやすく説明することが重要。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自身の行動が環境に与える影響を実感しやすくなる工夫を行う。</a:t>
            </a:r>
          </a:p>
        </p:txBody>
      </p:sp>
      <p:pic>
        <p:nvPicPr>
          <p:cNvPr id="14" name="図 13">
            <a:extLst>
              <a:ext uri="{FF2B5EF4-FFF2-40B4-BE49-F238E27FC236}">
                <a16:creationId xmlns:a16="http://schemas.microsoft.com/office/drawing/2014/main" id="{402E1A60-CA1A-4CDC-94C4-756C810DFE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307" y="3588136"/>
            <a:ext cx="1714489" cy="2425020"/>
          </a:xfrm>
          <a:prstGeom prst="rect">
            <a:avLst/>
          </a:prstGeom>
        </p:spPr>
      </p:pic>
      <p:graphicFrame>
        <p:nvGraphicFramePr>
          <p:cNvPr id="18" name="表 7">
            <a:extLst>
              <a:ext uri="{FF2B5EF4-FFF2-40B4-BE49-F238E27FC236}">
                <a16:creationId xmlns:a16="http://schemas.microsoft.com/office/drawing/2014/main" id="{6D33325A-8A88-43E1-89D9-6FA1E0AD4F07}"/>
              </a:ext>
            </a:extLst>
          </p:cNvPr>
          <p:cNvGraphicFramePr>
            <a:graphicFrameLocks noGrp="1"/>
          </p:cNvGraphicFramePr>
          <p:nvPr>
            <p:extLst>
              <p:ext uri="{D42A27DB-BD31-4B8C-83A1-F6EECF244321}">
                <p14:modId xmlns:p14="http://schemas.microsoft.com/office/powerpoint/2010/main" val="3803073487"/>
              </p:ext>
            </p:extLst>
          </p:nvPr>
        </p:nvGraphicFramePr>
        <p:xfrm>
          <a:off x="52071" y="2692728"/>
          <a:ext cx="4658087" cy="1175858"/>
        </p:xfrm>
        <a:graphic>
          <a:graphicData uri="http://schemas.openxmlformats.org/drawingml/2006/table">
            <a:tbl>
              <a:tblPr firstRow="1" bandRow="1">
                <a:tableStyleId>{5C22544A-7EE6-4342-B048-85BDC9FD1C3A}</a:tableStyleId>
              </a:tblPr>
              <a:tblGrid>
                <a:gridCol w="764832">
                  <a:extLst>
                    <a:ext uri="{9D8B030D-6E8A-4147-A177-3AD203B41FA5}">
                      <a16:colId xmlns:a16="http://schemas.microsoft.com/office/drawing/2014/main" val="474133658"/>
                    </a:ext>
                  </a:extLst>
                </a:gridCol>
                <a:gridCol w="1047192">
                  <a:extLst>
                    <a:ext uri="{9D8B030D-6E8A-4147-A177-3AD203B41FA5}">
                      <a16:colId xmlns:a16="http://schemas.microsoft.com/office/drawing/2014/main" val="395868640"/>
                    </a:ext>
                  </a:extLst>
                </a:gridCol>
                <a:gridCol w="1429018">
                  <a:extLst>
                    <a:ext uri="{9D8B030D-6E8A-4147-A177-3AD203B41FA5}">
                      <a16:colId xmlns:a16="http://schemas.microsoft.com/office/drawing/2014/main" val="222313168"/>
                    </a:ext>
                  </a:extLst>
                </a:gridCol>
                <a:gridCol w="1417045">
                  <a:extLst>
                    <a:ext uri="{9D8B030D-6E8A-4147-A177-3AD203B41FA5}">
                      <a16:colId xmlns:a16="http://schemas.microsoft.com/office/drawing/2014/main" val="3613686303"/>
                    </a:ext>
                  </a:extLst>
                </a:gridCol>
              </a:tblGrid>
              <a:tr h="505298">
                <a:tc>
                  <a:txBody>
                    <a:bodyPr/>
                    <a:lstStyle/>
                    <a:p>
                      <a:pPr algn="ctr"/>
                      <a:r>
                        <a:rPr kumimoji="1" lang="ja-JP" altLang="en-US" sz="1400" dirty="0">
                          <a:latin typeface="Meiryo UI" panose="020B0604030504040204" pitchFamily="50" charset="-128"/>
                          <a:ea typeface="Meiryo UI" panose="020B0604030504040204" pitchFamily="50" charset="-128"/>
                        </a:rPr>
                        <a:t>店舗</a:t>
                      </a:r>
                    </a:p>
                  </a:txBody>
                  <a:tcPr>
                    <a:solidFill>
                      <a:schemeClr val="accent6">
                        <a:lumMod val="5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利用数合計</a:t>
                      </a:r>
                    </a:p>
                  </a:txBody>
                  <a:tcPr>
                    <a:solidFill>
                      <a:schemeClr val="accent6">
                        <a:lumMod val="5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廃棄物発生削減量（ｇ）</a:t>
                      </a:r>
                    </a:p>
                  </a:txBody>
                  <a:tcPr>
                    <a:solidFill>
                      <a:schemeClr val="accent6">
                        <a:lumMod val="5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二酸化炭素削減量</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（ｇ－</a:t>
                      </a:r>
                      <a:r>
                        <a:rPr kumimoji="1" lang="en-US" altLang="ja-JP" sz="1200" dirty="0">
                          <a:latin typeface="Meiryo UI" panose="020B0604030504040204" pitchFamily="50" charset="-128"/>
                          <a:ea typeface="Meiryo UI" panose="020B0604030504040204" pitchFamily="50" charset="-128"/>
                        </a:rPr>
                        <a:t>CO2</a:t>
                      </a:r>
                      <a:r>
                        <a:rPr kumimoji="1" lang="ja-JP" altLang="en-US" sz="1200" dirty="0">
                          <a:latin typeface="Meiryo UI" panose="020B0604030504040204" pitchFamily="50" charset="-128"/>
                          <a:ea typeface="Meiryo UI" panose="020B0604030504040204" pitchFamily="50" charset="-128"/>
                        </a:rPr>
                        <a:t>）</a:t>
                      </a:r>
                    </a:p>
                  </a:txBody>
                  <a:tcPr>
                    <a:solidFill>
                      <a:schemeClr val="accent6">
                        <a:lumMod val="50000"/>
                      </a:schemeClr>
                    </a:solidFill>
                  </a:tcPr>
                </a:tc>
                <a:extLst>
                  <a:ext uri="{0D108BD9-81ED-4DB2-BD59-A6C34878D82A}">
                    <a16:rowId xmlns:a16="http://schemas.microsoft.com/office/drawing/2014/main" val="3160413922"/>
                  </a:ext>
                </a:extLst>
              </a:tr>
              <a:tr h="292541">
                <a:tc>
                  <a:txBody>
                    <a:bodyPr/>
                    <a:lstStyle/>
                    <a:p>
                      <a:pPr algn="ctr"/>
                      <a:r>
                        <a:rPr kumimoji="1" lang="ja-JP" altLang="en-US" sz="1400" dirty="0">
                          <a:latin typeface="Meiryo UI" panose="020B0604030504040204" pitchFamily="50" charset="-128"/>
                          <a:ea typeface="Meiryo UI" panose="020B0604030504040204" pitchFamily="50" charset="-128"/>
                        </a:rPr>
                        <a:t>店舗①</a:t>
                      </a:r>
                    </a:p>
                  </a:txBody>
                  <a:tcPr>
                    <a:solidFill>
                      <a:schemeClr val="accent6">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95</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1,454</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3,135</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702316560"/>
                  </a:ext>
                </a:extLst>
              </a:tr>
              <a:tr h="292541">
                <a:tc>
                  <a:txBody>
                    <a:bodyPr/>
                    <a:lstStyle/>
                    <a:p>
                      <a:pPr algn="ctr"/>
                      <a:r>
                        <a:rPr kumimoji="1" lang="ja-JP" altLang="en-US" sz="1400" dirty="0">
                          <a:latin typeface="Meiryo UI" panose="020B0604030504040204" pitchFamily="50" charset="-128"/>
                          <a:ea typeface="Meiryo UI" panose="020B0604030504040204" pitchFamily="50" charset="-128"/>
                        </a:rPr>
                        <a:t>店舗②</a:t>
                      </a:r>
                    </a:p>
                  </a:txBody>
                  <a:tcPr>
                    <a:solidFill>
                      <a:schemeClr val="accent6">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141</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2,157</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4,653</a:t>
                      </a:r>
                      <a:endParaRPr kumimoji="1" lang="ja-JP" altLang="en-US" sz="1600" dirty="0">
                        <a:latin typeface="Meiryo UI" panose="020B0604030504040204" pitchFamily="50" charset="-128"/>
                        <a:ea typeface="Meiryo UI" panose="020B0604030504040204" pitchFamily="50" charset="-128"/>
                      </a:endParaRPr>
                    </a:p>
                  </a:txBody>
                  <a:tcPr>
                    <a:solidFill>
                      <a:schemeClr val="accent6">
                        <a:lumMod val="60000"/>
                        <a:lumOff val="40000"/>
                      </a:schemeClr>
                    </a:solidFill>
                  </a:tcPr>
                </a:tc>
                <a:extLst>
                  <a:ext uri="{0D108BD9-81ED-4DB2-BD59-A6C34878D82A}">
                    <a16:rowId xmlns:a16="http://schemas.microsoft.com/office/drawing/2014/main" val="2693926332"/>
                  </a:ext>
                </a:extLst>
              </a:tr>
            </a:tbl>
          </a:graphicData>
        </a:graphic>
      </p:graphicFrame>
      <p:sp>
        <p:nvSpPr>
          <p:cNvPr id="20" name="テキスト ボックス 19">
            <a:extLst>
              <a:ext uri="{FF2B5EF4-FFF2-40B4-BE49-F238E27FC236}">
                <a16:creationId xmlns:a16="http://schemas.microsoft.com/office/drawing/2014/main" id="{0578F749-2EC6-4B76-B4FE-28BEC5288B11}"/>
              </a:ext>
            </a:extLst>
          </p:cNvPr>
          <p:cNvSpPr txBox="1"/>
          <p:nvPr/>
        </p:nvSpPr>
        <p:spPr>
          <a:xfrm>
            <a:off x="24723" y="922724"/>
            <a:ext cx="457200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＜利用実績＞</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4FD89C6-807F-4DBC-94D1-B75E105CD41F}"/>
              </a:ext>
            </a:extLst>
          </p:cNvPr>
          <p:cNvSpPr txBox="1"/>
          <p:nvPr/>
        </p:nvSpPr>
        <p:spPr>
          <a:xfrm>
            <a:off x="-24097" y="2435268"/>
            <a:ext cx="4572000" cy="276999"/>
          </a:xfrm>
          <a:prstGeom prst="rect">
            <a:avLst/>
          </a:prstGeom>
          <a:noFill/>
        </p:spPr>
        <p:txBody>
          <a:bodyPr wrap="square">
            <a:spAutoFit/>
          </a:bodyPr>
          <a:lstStyle/>
          <a:p>
            <a:r>
              <a:rPr kumimoji="1" lang="ja-JP" altLang="en-US" sz="1200" dirty="0">
                <a:latin typeface="Meiryo UI" panose="020B0604030504040204" pitchFamily="50" charset="-128"/>
                <a:ea typeface="Meiryo UI" panose="020B0604030504040204" pitchFamily="50" charset="-128"/>
              </a:rPr>
              <a:t>＜環境改善効果＞</a:t>
            </a:r>
            <a:endParaRPr kumimoji="1" lang="en-US" altLang="ja-JP" sz="1200" dirty="0">
              <a:latin typeface="Meiryo UI" panose="020B0604030504040204" pitchFamily="50" charset="-128"/>
              <a:ea typeface="Meiryo UI" panose="020B0604030504040204" pitchFamily="50" charset="-128"/>
            </a:endParaRPr>
          </a:p>
        </p:txBody>
      </p:sp>
      <p:pic>
        <p:nvPicPr>
          <p:cNvPr id="22" name="図 21" descr="屋内, 写真, テーブル, 異なる が含まれている画像&#10;&#10;AI によって生成されたコンテンツは間違っている可能性があります。">
            <a:extLst>
              <a:ext uri="{FF2B5EF4-FFF2-40B4-BE49-F238E27FC236}">
                <a16:creationId xmlns:a16="http://schemas.microsoft.com/office/drawing/2014/main" id="{50CC435E-27C6-4E61-A5A9-41E8DA7D5F17}"/>
              </a:ext>
            </a:extLst>
          </p:cNvPr>
          <p:cNvPicPr/>
          <p:nvPr/>
        </p:nvPicPr>
        <p:blipFill rotWithShape="1">
          <a:blip r:embed="rId3"/>
          <a:srcRect t="48295" r="76239" b="1"/>
          <a:stretch/>
        </p:blipFill>
        <p:spPr>
          <a:xfrm>
            <a:off x="4804495" y="3429000"/>
            <a:ext cx="1869407" cy="2634343"/>
          </a:xfrm>
          <a:prstGeom prst="rect">
            <a:avLst/>
          </a:prstGeom>
        </p:spPr>
      </p:pic>
      <p:pic>
        <p:nvPicPr>
          <p:cNvPr id="23" name="図 22">
            <a:extLst>
              <a:ext uri="{FF2B5EF4-FFF2-40B4-BE49-F238E27FC236}">
                <a16:creationId xmlns:a16="http://schemas.microsoft.com/office/drawing/2014/main" id="{FB389BD2-9B05-4C27-BA33-0C3B23DBB4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217587" y="5470160"/>
            <a:ext cx="336895" cy="230387"/>
          </a:xfrm>
          <a:prstGeom prst="rect">
            <a:avLst/>
          </a:prstGeom>
        </p:spPr>
      </p:pic>
      <p:sp>
        <p:nvSpPr>
          <p:cNvPr id="24" name="テキスト ボックス 23">
            <a:extLst>
              <a:ext uri="{FF2B5EF4-FFF2-40B4-BE49-F238E27FC236}">
                <a16:creationId xmlns:a16="http://schemas.microsoft.com/office/drawing/2014/main" id="{1FBB77CC-9610-4E59-A38F-A9074872D154}"/>
              </a:ext>
            </a:extLst>
          </p:cNvPr>
          <p:cNvSpPr txBox="1"/>
          <p:nvPr/>
        </p:nvSpPr>
        <p:spPr>
          <a:xfrm>
            <a:off x="-37071" y="3900048"/>
            <a:ext cx="4572000" cy="338554"/>
          </a:xfrm>
          <a:prstGeom prst="rect">
            <a:avLst/>
          </a:prstGeom>
          <a:noFill/>
        </p:spPr>
        <p:txBody>
          <a:bodyPr wrap="square">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事業者の声（事業者へのヒアリングより）</a:t>
            </a:r>
            <a:r>
              <a:rPr kumimoji="1" lang="en-US" altLang="ja-JP" sz="16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7977980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592</Words>
  <Application>Microsoft Office PowerPoint</Application>
  <PresentationFormat>画面に合わせる (4:3)</PresentationFormat>
  <Paragraphs>65</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Meiryo UI</vt:lpstr>
      <vt:lpstr>Arial</vt:lpstr>
      <vt:lpstr>Calibri</vt:lpstr>
      <vt:lpstr>Calibri Light</vt:lpstr>
      <vt:lpstr>Office テーマ</vt:lpstr>
      <vt:lpstr>リユースカップのシェアリングサービス実証事業 事業結果（概要） </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2025-03-13T23:54:01Z</dcterms:created>
  <dcterms:modified xsi:type="dcterms:W3CDTF">2025-03-17T03:17:16Z</dcterms:modified>
</cp:coreProperties>
</file>