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8" r:id="rId2"/>
  </p:sldIdLst>
  <p:sldSz cx="6858000" cy="9906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9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7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84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02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27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51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76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53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6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8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45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83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07EE3-CFC1-4494-8EFD-3CF1FEDF9B4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03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テキスト ボックス 43"/>
          <p:cNvSpPr txBox="1"/>
          <p:nvPr/>
        </p:nvSpPr>
        <p:spPr>
          <a:xfrm>
            <a:off x="369047" y="6874066"/>
            <a:ext cx="568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療養生活についてのおたずね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AutoShape 4">
            <a:extLst>
              <a:ext uri="{FF2B5EF4-FFF2-40B4-BE49-F238E27FC236}">
                <a16:creationId xmlns:a16="http://schemas.microsoft.com/office/drawing/2014/main" id="{E83046D7-74AA-497D-A546-A5B214554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" y="189816"/>
            <a:ext cx="6523038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801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必要書類の確認リスト（みずいろ）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602</a:t>
            </a:r>
            <a:endParaRPr lang="ja-JP" altLang="ja-JP" sz="1801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D4AC1D3-6A4B-4C9D-8BCB-9776DAA8A791}"/>
              </a:ext>
            </a:extLst>
          </p:cNvPr>
          <p:cNvSpPr/>
          <p:nvPr/>
        </p:nvSpPr>
        <p:spPr>
          <a:xfrm>
            <a:off x="70711" y="2034123"/>
            <a:ext cx="6716582" cy="5358819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0EBB2FA-4288-4527-A9AB-B45AF82D09A6}"/>
              </a:ext>
            </a:extLst>
          </p:cNvPr>
          <p:cNvSpPr txBox="1"/>
          <p:nvPr/>
        </p:nvSpPr>
        <p:spPr>
          <a:xfrm>
            <a:off x="95898" y="806352"/>
            <a:ext cx="6721462" cy="933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・書類 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 ～７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はすべて提出してください。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 　  　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をマイナンバーで省略する方は、</a:t>
            </a:r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別紙Ⓓ「</a:t>
            </a:r>
            <a:r>
              <a:rPr kumimoji="0" lang="ja-JP" altLang="ja-JP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マイナンバー連携</a:t>
            </a:r>
            <a:r>
              <a:rPr kumimoji="0" lang="ja-JP" altLang="en-US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を希望する</a:t>
            </a:r>
            <a:r>
              <a:rPr kumimoji="0" lang="ja-JP" altLang="ja-JP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方</a:t>
            </a:r>
            <a:r>
              <a:rPr kumimoji="0" lang="ja-JP" altLang="en-US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を必ずお読みください。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　　　　　　は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A4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サイズの用紙に行い、小さく切り取らずご提出ください。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0F12B7E-B155-4D51-BFD7-CF7C9EC1ED77}"/>
              </a:ext>
            </a:extLst>
          </p:cNvPr>
          <p:cNvSpPr txBox="1"/>
          <p:nvPr/>
        </p:nvSpPr>
        <p:spPr>
          <a:xfrm>
            <a:off x="65215" y="5058186"/>
            <a:ext cx="25413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87AC83C-B5D2-4199-929C-542074CE4F7A}"/>
              </a:ext>
            </a:extLst>
          </p:cNvPr>
          <p:cNvSpPr txBox="1"/>
          <p:nvPr/>
        </p:nvSpPr>
        <p:spPr>
          <a:xfrm>
            <a:off x="66810" y="6239703"/>
            <a:ext cx="250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Oval 8">
            <a:extLst>
              <a:ext uri="{FF2B5EF4-FFF2-40B4-BE49-F238E27FC236}">
                <a16:creationId xmlns:a16="http://schemas.microsoft.com/office/drawing/2014/main" id="{5C96BF91-B070-4E0A-9BB3-D2D2396D2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1105" y="20447"/>
            <a:ext cx="584549" cy="59207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Ｃ</a:t>
            </a:r>
            <a:endParaRPr lang="en-US" altLang="ja-JP" sz="319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EA1442-D6D6-4B20-815E-0DB2B4BD2810}"/>
              </a:ext>
            </a:extLst>
          </p:cNvPr>
          <p:cNvSpPr txBox="1"/>
          <p:nvPr/>
        </p:nvSpPr>
        <p:spPr>
          <a:xfrm>
            <a:off x="220351" y="7457175"/>
            <a:ext cx="60784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生活保護が廃止になった場合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保護廃止決定通知書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（廃止日が確認できる書類）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＊その他、市町村府民税課税証明書類等が必要となります。廃止後に加入される医療保険に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よって提出書類が異なりますので、事前に茨木保健所までお問い合わせください。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B417E23-AE3E-4DCB-A45C-D1E7C74BAE6D}"/>
              </a:ext>
            </a:extLst>
          </p:cNvPr>
          <p:cNvSpPr txBox="1"/>
          <p:nvPr/>
        </p:nvSpPr>
        <p:spPr>
          <a:xfrm>
            <a:off x="77472" y="2213851"/>
            <a:ext cx="6909213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　１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特定医療費（指定難病）支給認定申請書（更新用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・３枚綴り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900"/>
              </a:lnSpc>
              <a:buSzPts val="1200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　２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臨床調査個人票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（指定医が記入した日から</a:t>
            </a:r>
            <a:r>
              <a:rPr lang="en-US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か月以内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のもの）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900"/>
              </a:lnSpc>
              <a:buSzPts val="1200"/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別紙Ⓑ「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臨床調査個人票　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依頼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書（きいろ）」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にて、病院に作成を依頼してください。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buSzPts val="1200"/>
            </a:pPr>
            <a:endParaRPr lang="en-US" altLang="ja-JP" sz="1107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buSzPts val="1200"/>
            </a:pPr>
            <a:endParaRPr lang="en-US" altLang="ja-JP" sz="923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　３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自己負担上限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額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管理票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「氏名記載の表紙」 と 「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５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８月以降で記載のあるページ」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endParaRPr lang="en-US" altLang="ja-JP" sz="1107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endParaRPr lang="en-US" altLang="ja-JP" sz="1107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　４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生活保護受給証明書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（福祉事務所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か月以内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に発行したもの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DF4D80E-C0D6-43F1-A336-424372BBFB96}"/>
              </a:ext>
            </a:extLst>
          </p:cNvPr>
          <p:cNvSpPr/>
          <p:nvPr/>
        </p:nvSpPr>
        <p:spPr>
          <a:xfrm>
            <a:off x="2947238" y="3673103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1A04447D-AB8B-4E4A-95E8-5BACA97F46D3}"/>
              </a:ext>
            </a:extLst>
          </p:cNvPr>
          <p:cNvSpPr/>
          <p:nvPr/>
        </p:nvSpPr>
        <p:spPr>
          <a:xfrm>
            <a:off x="5018697" y="5089725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原本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1B756D8D-4DF4-44A9-AB89-0727F303D48A}"/>
              </a:ext>
            </a:extLst>
          </p:cNvPr>
          <p:cNvSpPr txBox="1"/>
          <p:nvPr/>
        </p:nvSpPr>
        <p:spPr>
          <a:xfrm>
            <a:off x="634636" y="5057125"/>
            <a:ext cx="6716582" cy="1280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ts val="1900"/>
              </a:lnSpc>
            </a:pP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世帯全員の住民票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（発行日から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か月以内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のもの）</a:t>
            </a:r>
          </a:p>
          <a:p>
            <a:pPr>
              <a:lnSpc>
                <a:spcPts val="19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単身世帯の方でも、必ず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「世帯全員」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という種類を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取得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（個人番号の記載は不要）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で住民票上の住所が証明できる場合は、省略できます。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 例：福祉事務所が生活保護受給証明書に、「住民票上の住所と相違なし」と記載している 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DC2E6F7-9596-4FD0-B02C-F5A9D0A8070A}"/>
              </a:ext>
            </a:extLst>
          </p:cNvPr>
          <p:cNvSpPr txBox="1"/>
          <p:nvPr/>
        </p:nvSpPr>
        <p:spPr>
          <a:xfrm>
            <a:off x="360317" y="6274609"/>
            <a:ext cx="4636490" cy="335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ts val="19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健康保険証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（医療保険に加入している方のみ）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3798242A-357F-4EB8-B388-184CF91E2573}"/>
              </a:ext>
            </a:extLst>
          </p:cNvPr>
          <p:cNvSpPr/>
          <p:nvPr/>
        </p:nvSpPr>
        <p:spPr>
          <a:xfrm>
            <a:off x="4784892" y="6320360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055A32B-08D7-4161-ABBC-6E2BB3F0CB28}"/>
              </a:ext>
            </a:extLst>
          </p:cNvPr>
          <p:cNvSpPr txBox="1"/>
          <p:nvPr/>
        </p:nvSpPr>
        <p:spPr>
          <a:xfrm>
            <a:off x="68063" y="6849506"/>
            <a:ext cx="250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Oval 8">
            <a:extLst>
              <a:ext uri="{FF2B5EF4-FFF2-40B4-BE49-F238E27FC236}">
                <a16:creationId xmlns:a16="http://schemas.microsoft.com/office/drawing/2014/main" id="{5F225EA4-9E6F-4F63-BD3A-2D8C7EB27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53" y="1160583"/>
            <a:ext cx="286653" cy="2718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</a:p>
        </p:txBody>
      </p:sp>
      <p:sp>
        <p:nvSpPr>
          <p:cNvPr id="31" name="Oval 8">
            <a:extLst>
              <a:ext uri="{FF2B5EF4-FFF2-40B4-BE49-F238E27FC236}">
                <a16:creationId xmlns:a16="http://schemas.microsoft.com/office/drawing/2014/main" id="{0404F737-F671-44D8-B1A8-0AE39599B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89" y="5057470"/>
            <a:ext cx="329411" cy="28599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AA11DB1-6F57-4D0F-81A2-3B0B39B849EC}"/>
              </a:ext>
            </a:extLst>
          </p:cNvPr>
          <p:cNvGrpSpPr/>
          <p:nvPr/>
        </p:nvGrpSpPr>
        <p:grpSpPr>
          <a:xfrm>
            <a:off x="504760" y="8494847"/>
            <a:ext cx="5694482" cy="1288042"/>
            <a:chOff x="568433" y="6731638"/>
            <a:chExt cx="5794514" cy="2027085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F26C133-2548-4CA5-B3D4-929BBA220E2C}"/>
                </a:ext>
              </a:extLst>
            </p:cNvPr>
            <p:cNvSpPr txBox="1"/>
            <p:nvPr/>
          </p:nvSpPr>
          <p:spPr>
            <a:xfrm>
              <a:off x="568433" y="6732258"/>
              <a:ext cx="4565820" cy="2022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9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更新申請に係る、よくある質問を</a:t>
              </a:r>
              <a:endParaRPr kumimoji="1"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29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茨木保健所のホームページに掲載しております。</a:t>
              </a:r>
              <a:endParaRPr kumimoji="1"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kumimoji="1"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29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右</a:t>
              </a:r>
              <a:r>
                <a:rPr kumimoji="1" lang="en-US" altLang="ja-JP" sz="129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QR</a:t>
              </a:r>
              <a:r>
                <a:rPr kumimoji="1" lang="ja-JP" altLang="en-US" sz="129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コードを読み取りいただくか、茨木保健所のホームページ（事業一覧ページ⇒ピックアップ情報「難病に係る医療費助成制度」）からご覧ください。</a:t>
              </a: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30A205A-6A72-4055-ABDE-CCF9CE0B9200}"/>
                </a:ext>
              </a:extLst>
            </p:cNvPr>
            <p:cNvSpPr/>
            <p:nvPr/>
          </p:nvSpPr>
          <p:spPr>
            <a:xfrm>
              <a:off x="568434" y="6731638"/>
              <a:ext cx="5794513" cy="2027085"/>
            </a:xfrm>
            <a:prstGeom prst="rect">
              <a:avLst/>
            </a:prstGeom>
            <a:noFill/>
            <a:ln w="317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2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22" name="図 21">
            <a:extLst>
              <a:ext uri="{FF2B5EF4-FFF2-40B4-BE49-F238E27FC236}">
                <a16:creationId xmlns:a16="http://schemas.microsoft.com/office/drawing/2014/main" id="{5193B520-D8F1-4262-A120-1A04F40CA5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287" y="8655132"/>
            <a:ext cx="927848" cy="927848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8DE435D-34B0-419E-842B-374C1E009CF6}"/>
              </a:ext>
            </a:extLst>
          </p:cNvPr>
          <p:cNvSpPr/>
          <p:nvPr/>
        </p:nvSpPr>
        <p:spPr>
          <a:xfrm>
            <a:off x="330086" y="1480862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</p:spTree>
    <p:extLst>
      <p:ext uri="{BB962C8B-B14F-4D97-AF65-F5344CB8AC3E}">
        <p14:creationId xmlns:p14="http://schemas.microsoft.com/office/powerpoint/2010/main" val="188008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425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2024-06-25T08:00:15Z</dcterms:created>
  <dcterms:modified xsi:type="dcterms:W3CDTF">2024-06-25T08:00:18Z</dcterms:modified>
</cp:coreProperties>
</file>