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handoutMasterIdLst>
    <p:handoutMasterId r:id="rId5"/>
  </p:handout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434" autoAdjust="0"/>
  </p:normalViewPr>
  <p:slideViewPr>
    <p:cSldViewPr snapToGrid="0">
      <p:cViewPr varScale="1">
        <p:scale>
          <a:sx n="66" d="100"/>
          <a:sy n="66" d="100"/>
        </p:scale>
        <p:origin x="2342" y="43"/>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837D6C02-FE7F-45FC-8ADA-FA527946007F}" type="datetimeFigureOut">
              <a:rPr kumimoji="1" lang="ja-JP" altLang="en-US" smtClean="0"/>
              <a:t>2024/6/25</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2ED04B6C-81F6-4623-A487-D31A3BAA9F5B}" type="slidenum">
              <a:rPr kumimoji="1" lang="ja-JP" altLang="en-US" smtClean="0"/>
              <a:t>‹#›</a:t>
            </a:fld>
            <a:endParaRPr kumimoji="1" lang="ja-JP" altLang="en-US"/>
          </a:p>
        </p:txBody>
      </p:sp>
    </p:spTree>
    <p:extLst>
      <p:ext uri="{BB962C8B-B14F-4D97-AF65-F5344CB8AC3E}">
        <p14:creationId xmlns:p14="http://schemas.microsoft.com/office/powerpoint/2010/main" val="1328015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6B5838D-FF84-4AAE-9249-D5BCCDCC4292}" type="datetimeFigureOut">
              <a:rPr kumimoji="1" lang="ja-JP" altLang="en-US" smtClean="0"/>
              <a:t>2024/6/25</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F1D92F5-2A4E-4AAD-94CC-258B39697ACD}" type="slidenum">
              <a:rPr kumimoji="1" lang="ja-JP" altLang="en-US" smtClean="0"/>
              <a:t>‹#›</a:t>
            </a:fld>
            <a:endParaRPr kumimoji="1" lang="ja-JP" altLang="en-US"/>
          </a:p>
        </p:txBody>
      </p:sp>
    </p:spTree>
    <p:extLst>
      <p:ext uri="{BB962C8B-B14F-4D97-AF65-F5344CB8AC3E}">
        <p14:creationId xmlns:p14="http://schemas.microsoft.com/office/powerpoint/2010/main" val="21138995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2534040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306700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1562949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143247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2886040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208401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3019362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265498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3144630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1918154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B729374-ACAD-4EC8-9F32-0279C6AA1949}" type="datetimeFigureOut">
              <a:rPr kumimoji="1" lang="ja-JP" altLang="en-US" smtClean="0"/>
              <a:t>2024/6/25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3216927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B729374-ACAD-4EC8-9F32-0279C6AA1949}" type="datetimeFigureOut">
              <a:rPr kumimoji="1" lang="ja-JP" altLang="en-US" smtClean="0"/>
              <a:t>2024/6/25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D8311D3-6413-4307-87AF-AD04B72787A5}" type="slidenum">
              <a:rPr kumimoji="1" lang="ja-JP" altLang="en-US" smtClean="0"/>
              <a:t>‹#›</a:t>
            </a:fld>
            <a:endParaRPr kumimoji="1" lang="ja-JP" altLang="en-US"/>
          </a:p>
        </p:txBody>
      </p:sp>
    </p:spTree>
    <p:extLst>
      <p:ext uri="{BB962C8B-B14F-4D97-AF65-F5344CB8AC3E}">
        <p14:creationId xmlns:p14="http://schemas.microsoft.com/office/powerpoint/2010/main" val="14873710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anbyou.or.j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686550" y="5678432"/>
            <a:ext cx="5480641" cy="3372205"/>
          </a:xfrm>
          <a:prstGeom prst="rect">
            <a:avLst/>
          </a:prstGeom>
          <a:noFill/>
        </p:spPr>
        <p:txBody>
          <a:bodyPr wrap="square" rtlCol="0">
            <a:spAutoFit/>
          </a:bodyPr>
          <a:lstStyle/>
          <a:p>
            <a:pPr algn="ctr">
              <a:lnSpc>
                <a:spcPts val="1544"/>
              </a:lnSpc>
            </a:pPr>
            <a:r>
              <a:rPr kumimoji="1" lang="en-US" altLang="ja-JP" sz="1138" dirty="0">
                <a:latin typeface="Meiryo UI" panose="020B0604030504040204" pitchFamily="50" charset="-128"/>
                <a:ea typeface="Meiryo UI" panose="020B0604030504040204" pitchFamily="50" charset="-128"/>
              </a:rPr>
              <a:t>【</a:t>
            </a:r>
            <a:r>
              <a:rPr kumimoji="1" lang="ja-JP" altLang="en-US" sz="1138" dirty="0">
                <a:latin typeface="Meiryo UI" panose="020B0604030504040204" pitchFamily="50" charset="-128"/>
                <a:ea typeface="Meiryo UI" panose="020B0604030504040204" pitchFamily="50" charset="-128"/>
              </a:rPr>
              <a:t>更新手続きにかかる臨床調査個人票について</a:t>
            </a:r>
            <a:r>
              <a:rPr kumimoji="1" lang="en-US" altLang="ja-JP" sz="1138" dirty="0">
                <a:latin typeface="Meiryo UI" panose="020B0604030504040204" pitchFamily="50" charset="-128"/>
                <a:ea typeface="Meiryo UI" panose="020B0604030504040204" pitchFamily="50" charset="-128"/>
              </a:rPr>
              <a:t>】</a:t>
            </a:r>
          </a:p>
          <a:p>
            <a:pPr>
              <a:lnSpc>
                <a:spcPts val="1544"/>
              </a:lnSpc>
            </a:pPr>
            <a:r>
              <a:rPr kumimoji="1" lang="ja-JP" altLang="en-US" sz="1138" dirty="0">
                <a:latin typeface="Meiryo UI" panose="020B0604030504040204" pitchFamily="50" charset="-128"/>
                <a:ea typeface="Meiryo UI" panose="020B0604030504040204" pitchFamily="50" charset="-128"/>
              </a:rPr>
              <a:t>　　 指定医療機関　　様</a:t>
            </a:r>
            <a:endParaRPr kumimoji="1" lang="en-US" altLang="ja-JP" sz="1138" dirty="0">
              <a:latin typeface="Meiryo UI" panose="020B0604030504040204" pitchFamily="50" charset="-128"/>
              <a:ea typeface="Meiryo UI" panose="020B0604030504040204" pitchFamily="50" charset="-128"/>
            </a:endParaRPr>
          </a:p>
          <a:p>
            <a:pPr>
              <a:lnSpc>
                <a:spcPts val="1544"/>
              </a:lnSpc>
            </a:pPr>
            <a:r>
              <a:rPr kumimoji="1" lang="ja-JP" altLang="en-US" sz="1138" dirty="0">
                <a:latin typeface="Meiryo UI" panose="020B0604030504040204" pitchFamily="50" charset="-128"/>
                <a:ea typeface="Meiryo UI" panose="020B0604030504040204" pitchFamily="50" charset="-128"/>
              </a:rPr>
              <a:t> 　　指定医　　　　　　 様　</a:t>
            </a:r>
            <a:endParaRPr kumimoji="1" lang="en-US" altLang="ja-JP" sz="1138" dirty="0">
              <a:latin typeface="Meiryo UI" panose="020B0604030504040204" pitchFamily="50" charset="-128"/>
              <a:ea typeface="Meiryo UI" panose="020B0604030504040204" pitchFamily="50" charset="-128"/>
            </a:endParaRPr>
          </a:p>
          <a:p>
            <a:pPr>
              <a:lnSpc>
                <a:spcPts val="1544"/>
              </a:lnSpc>
            </a:pPr>
            <a:endParaRPr kumimoji="1" lang="en-US" altLang="ja-JP" sz="1138" dirty="0">
              <a:latin typeface="Meiryo UI" panose="020B0604030504040204" pitchFamily="50" charset="-128"/>
              <a:ea typeface="Meiryo UI" panose="020B0604030504040204" pitchFamily="50" charset="-128"/>
            </a:endParaRPr>
          </a:p>
          <a:p>
            <a:pPr>
              <a:lnSpc>
                <a:spcPts val="1788"/>
              </a:lnSpc>
            </a:pPr>
            <a:r>
              <a:rPr kumimoji="1" lang="ja-JP" altLang="en-US" sz="1138" dirty="0">
                <a:latin typeface="Meiryo UI" panose="020B0604030504040204" pitchFamily="50" charset="-128"/>
                <a:ea typeface="Meiryo UI" panose="020B0604030504040204" pitchFamily="50" charset="-128"/>
              </a:rPr>
              <a:t>　患者様あてに送付していました更新用の臨床調査個人票はお渡ししていません。</a:t>
            </a:r>
            <a:endParaRPr kumimoji="1" lang="en-US" altLang="ja-JP" sz="1138" dirty="0">
              <a:latin typeface="Meiryo UI" panose="020B0604030504040204" pitchFamily="50" charset="-128"/>
              <a:ea typeface="Meiryo UI" panose="020B0604030504040204" pitchFamily="50" charset="-128"/>
            </a:endParaRPr>
          </a:p>
          <a:p>
            <a:pPr>
              <a:lnSpc>
                <a:spcPts val="1788"/>
              </a:lnSpc>
            </a:pPr>
            <a:r>
              <a:rPr kumimoji="1" lang="ja-JP" altLang="en-US" sz="1138" dirty="0">
                <a:latin typeface="Meiryo UI" panose="020B0604030504040204" pitchFamily="50" charset="-128"/>
                <a:ea typeface="Meiryo UI" panose="020B0604030504040204" pitchFamily="50" charset="-128"/>
              </a:rPr>
              <a:t>　恐れ入りますが、患者様から臨床調査個人票の作成依頼がありましたら、受給者証に記載の疾病名をご確認のうえ、</a:t>
            </a:r>
            <a:r>
              <a:rPr kumimoji="1" lang="ja-JP" altLang="en-US" sz="1138" u="sng" dirty="0">
                <a:latin typeface="Meiryo UI" panose="020B0604030504040204" pitchFamily="50" charset="-128"/>
                <a:ea typeface="Meiryo UI" panose="020B0604030504040204" pitchFamily="50" charset="-128"/>
              </a:rPr>
              <a:t>①</a:t>
            </a:r>
            <a:r>
              <a:rPr kumimoji="1" lang="ja-JP" altLang="en-US" sz="1138" b="1" u="sng" dirty="0">
                <a:latin typeface="Meiryo UI" panose="020B0604030504040204" pitchFamily="50" charset="-128"/>
                <a:ea typeface="Meiryo UI" panose="020B0604030504040204" pitchFamily="50" charset="-128"/>
              </a:rPr>
              <a:t>下記</a:t>
            </a:r>
            <a:r>
              <a:rPr kumimoji="1" lang="en-US" altLang="ja-JP" sz="1138" b="1" u="sng" dirty="0">
                <a:latin typeface="Meiryo UI" panose="020B0604030504040204" pitchFamily="50" charset="-128"/>
                <a:ea typeface="Meiryo UI" panose="020B0604030504040204" pitchFamily="50" charset="-128"/>
              </a:rPr>
              <a:t>HP</a:t>
            </a:r>
            <a:r>
              <a:rPr kumimoji="1" lang="ja-JP" altLang="en-US" sz="1138" b="1" u="sng" dirty="0">
                <a:latin typeface="Meiryo UI" panose="020B0604030504040204" pitchFamily="50" charset="-128"/>
                <a:ea typeface="Meiryo UI" panose="020B0604030504040204" pitchFamily="50" charset="-128"/>
              </a:rPr>
              <a:t>より臨床調査個人票の様式をダウンロードし、作成いただくか、②難病データベース（</a:t>
            </a:r>
            <a:r>
              <a:rPr kumimoji="1" lang="en-US" altLang="ja-JP" sz="1138" b="1" u="sng" dirty="0">
                <a:latin typeface="Meiryo UI" panose="020B0604030504040204" pitchFamily="50" charset="-128"/>
                <a:ea typeface="Meiryo UI" panose="020B0604030504040204" pitchFamily="50" charset="-128"/>
              </a:rPr>
              <a:t>DB</a:t>
            </a:r>
            <a:r>
              <a:rPr kumimoji="1" lang="ja-JP" altLang="en-US" sz="1138" b="1" u="sng" dirty="0">
                <a:latin typeface="Meiryo UI" panose="020B0604030504040204" pitchFamily="50" charset="-128"/>
                <a:ea typeface="Meiryo UI" panose="020B0604030504040204" pitchFamily="50" charset="-128"/>
              </a:rPr>
              <a:t>）に登録のうえアクセスキー付き臨床調査個人票を発行</a:t>
            </a:r>
            <a:r>
              <a:rPr kumimoji="1" lang="ja-JP" altLang="en-US" sz="1138" u="sng" dirty="0">
                <a:latin typeface="Meiryo UI" panose="020B0604030504040204" pitchFamily="50" charset="-128"/>
                <a:ea typeface="Meiryo UI" panose="020B0604030504040204" pitchFamily="50" charset="-128"/>
              </a:rPr>
              <a:t>していただきますようお願いいたします。　</a:t>
            </a:r>
            <a:endParaRPr kumimoji="1" lang="en-US" altLang="ja-JP" sz="1138" u="sng" dirty="0">
              <a:latin typeface="Meiryo UI" panose="020B0604030504040204" pitchFamily="50" charset="-128"/>
              <a:ea typeface="Meiryo UI" panose="020B0604030504040204" pitchFamily="50" charset="-128"/>
            </a:endParaRPr>
          </a:p>
          <a:p>
            <a:pPr>
              <a:lnSpc>
                <a:spcPts val="1788"/>
              </a:lnSpc>
            </a:pPr>
            <a:r>
              <a:rPr kumimoji="1" lang="ja-JP" altLang="en-US" sz="1138" dirty="0">
                <a:latin typeface="Meiryo UI" panose="020B0604030504040204" pitchFamily="50" charset="-128"/>
                <a:ea typeface="Meiryo UI" panose="020B0604030504040204" pitchFamily="50" charset="-128"/>
              </a:rPr>
              <a:t>　臨床調査個人票のダウンロードが難しい場合は、大阪府地域保健課難病認定グループに送付依頼いただきますようお願い申し上げます。</a:t>
            </a:r>
            <a:endParaRPr kumimoji="1" lang="en-US" altLang="ja-JP" sz="1138" dirty="0">
              <a:latin typeface="Meiryo UI" panose="020B0604030504040204" pitchFamily="50" charset="-128"/>
              <a:ea typeface="Meiryo UI" panose="020B0604030504040204" pitchFamily="50" charset="-128"/>
            </a:endParaRPr>
          </a:p>
          <a:p>
            <a:pPr>
              <a:lnSpc>
                <a:spcPts val="1788"/>
              </a:lnSpc>
            </a:pPr>
            <a:r>
              <a:rPr kumimoji="1" lang="ja-JP" altLang="en-US" sz="1138" dirty="0">
                <a:latin typeface="Meiryo UI" panose="020B0604030504040204" pitchFamily="50" charset="-128"/>
                <a:ea typeface="Meiryo UI" panose="020B0604030504040204" pitchFamily="50" charset="-128"/>
              </a:rPr>
              <a:t>　なお、令和</a:t>
            </a:r>
            <a:r>
              <a:rPr kumimoji="1" lang="en-US" altLang="ja-JP" sz="1138" dirty="0">
                <a:latin typeface="Meiryo UI" panose="020B0604030504040204" pitchFamily="50" charset="-128"/>
                <a:ea typeface="Meiryo UI" panose="020B0604030504040204" pitchFamily="50" charset="-128"/>
              </a:rPr>
              <a:t>6</a:t>
            </a:r>
            <a:r>
              <a:rPr kumimoji="1" lang="ja-JP" altLang="en-US" sz="1138" dirty="0">
                <a:latin typeface="Meiryo UI" panose="020B0604030504040204" pitchFamily="50" charset="-128"/>
                <a:ea typeface="Meiryo UI" panose="020B0604030504040204" pitchFamily="50" charset="-128"/>
              </a:rPr>
              <a:t>年</a:t>
            </a:r>
            <a:r>
              <a:rPr kumimoji="1" lang="en-US" altLang="ja-JP" sz="1138" dirty="0">
                <a:latin typeface="Meiryo UI" panose="020B0604030504040204" pitchFamily="50" charset="-128"/>
                <a:ea typeface="Meiryo UI" panose="020B0604030504040204" pitchFamily="50" charset="-128"/>
              </a:rPr>
              <a:t>4</a:t>
            </a:r>
            <a:r>
              <a:rPr kumimoji="1" lang="ja-JP" altLang="en-US" sz="1138" dirty="0">
                <a:latin typeface="Meiryo UI" panose="020B0604030504040204" pitchFamily="50" charset="-128"/>
                <a:ea typeface="Meiryo UI" panose="020B0604030504040204" pitchFamily="50" charset="-128"/>
              </a:rPr>
              <a:t>月</a:t>
            </a:r>
            <a:r>
              <a:rPr kumimoji="1" lang="en-US" altLang="ja-JP" sz="1138" dirty="0">
                <a:latin typeface="Meiryo UI" panose="020B0604030504040204" pitchFamily="50" charset="-128"/>
                <a:ea typeface="Meiryo UI" panose="020B0604030504040204" pitchFamily="50" charset="-128"/>
              </a:rPr>
              <a:t>1</a:t>
            </a:r>
            <a:r>
              <a:rPr kumimoji="1" lang="ja-JP" altLang="en-US" sz="1138" dirty="0">
                <a:latin typeface="Meiryo UI" panose="020B0604030504040204" pitchFamily="50" charset="-128"/>
                <a:ea typeface="Meiryo UI" panose="020B0604030504040204" pitchFamily="50" charset="-128"/>
              </a:rPr>
              <a:t>日から一部の疾病について診断基準等が改定されたことに伴い、臨床調査個人票も新様式に改定されています（様式の改定はすべての疾病で実施）。また、</a:t>
            </a:r>
            <a:r>
              <a:rPr kumimoji="1" lang="ja-JP" altLang="en-US" sz="1138" b="1" u="sng" dirty="0">
                <a:latin typeface="Meiryo UI" panose="020B0604030504040204" pitchFamily="50" charset="-128"/>
                <a:ea typeface="Meiryo UI" panose="020B0604030504040204" pitchFamily="50" charset="-128"/>
              </a:rPr>
              <a:t>大阪府版（簡易版）の更新用臨床調査個人票は、令和５年度より廃止</a:t>
            </a:r>
            <a:r>
              <a:rPr kumimoji="1" lang="ja-JP" altLang="en-US" sz="1138" dirty="0">
                <a:latin typeface="Meiryo UI" panose="020B0604030504040204" pitchFamily="50" charset="-128"/>
                <a:ea typeface="Meiryo UI" panose="020B0604030504040204" pitchFamily="50" charset="-128"/>
              </a:rPr>
              <a:t>となっています。</a:t>
            </a:r>
            <a:endParaRPr kumimoji="1" lang="en-US" altLang="ja-JP" sz="1138" dirty="0">
              <a:latin typeface="Meiryo UI" panose="020B0604030504040204" pitchFamily="50" charset="-128"/>
              <a:ea typeface="Meiryo UI" panose="020B0604030504040204" pitchFamily="50" charset="-128"/>
            </a:endParaRPr>
          </a:p>
          <a:p>
            <a:pPr>
              <a:lnSpc>
                <a:spcPts val="1788"/>
              </a:lnSpc>
            </a:pPr>
            <a:r>
              <a:rPr lang="ja-JP" altLang="en-US" sz="1138" dirty="0">
                <a:latin typeface="Meiryo UI" panose="020B0604030504040204" pitchFamily="50" charset="-128"/>
                <a:ea typeface="Meiryo UI" panose="020B0604030504040204" pitchFamily="50" charset="-128"/>
              </a:rPr>
              <a:t>   難病情報センター</a:t>
            </a:r>
            <a:r>
              <a:rPr lang="en-US" altLang="ja-JP" sz="1138" dirty="0">
                <a:latin typeface="Meiryo UI" panose="020B0604030504040204" pitchFamily="50" charset="-128"/>
                <a:ea typeface="Meiryo UI" panose="020B0604030504040204" pitchFamily="50" charset="-128"/>
              </a:rPr>
              <a:t>HP</a:t>
            </a:r>
            <a:r>
              <a:rPr lang="ja-JP" altLang="en-US" sz="1138" dirty="0">
                <a:latin typeface="Meiryo UI" panose="020B0604030504040204" pitchFamily="50" charset="-128"/>
                <a:ea typeface="Meiryo UI" panose="020B0604030504040204" pitchFamily="50" charset="-128"/>
              </a:rPr>
              <a:t>　 </a:t>
            </a:r>
            <a:r>
              <a:rPr lang="en-US" altLang="ja-JP" sz="1138" dirty="0">
                <a:solidFill>
                  <a:srgbClr val="0070C0"/>
                </a:solidFill>
                <a:latin typeface="Meiryo UI" panose="020B0604030504040204" pitchFamily="50" charset="-128"/>
                <a:ea typeface="Meiryo UI" panose="020B0604030504040204" pitchFamily="50" charset="-128"/>
                <a:hlinkClick r:id="rId2">
                  <a:extLst>
                    <a:ext uri="{A12FA001-AC4F-418D-AE19-62706E023703}">
                      <ahyp:hlinkClr xmlns:ahyp="http://schemas.microsoft.com/office/drawing/2018/hyperlinkcolor" val="tx"/>
                    </a:ext>
                  </a:extLst>
                </a:hlinkClick>
              </a:rPr>
              <a:t>https://www.nanbyou.or.jp</a:t>
            </a:r>
            <a:endParaRPr lang="en-US" altLang="ja-JP" sz="1138" dirty="0">
              <a:solidFill>
                <a:srgbClr val="0070C0"/>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5529" y="8869631"/>
            <a:ext cx="671042" cy="671042"/>
          </a:xfrm>
          <a:prstGeom prst="rect">
            <a:avLst/>
          </a:prstGeom>
        </p:spPr>
      </p:pic>
      <p:sp>
        <p:nvSpPr>
          <p:cNvPr id="2" name="タイトル 1"/>
          <p:cNvSpPr>
            <a:spLocks noGrp="1"/>
          </p:cNvSpPr>
          <p:nvPr>
            <p:ph type="title"/>
          </p:nvPr>
        </p:nvSpPr>
        <p:spPr>
          <a:xfrm>
            <a:off x="599150" y="425982"/>
            <a:ext cx="5572125" cy="315274"/>
          </a:xfrm>
          <a:noFill/>
        </p:spPr>
        <p:txBody>
          <a:bodyPr>
            <a:noAutofit/>
          </a:bodyPr>
          <a:lstStyle/>
          <a:p>
            <a:pPr algn="ctr"/>
            <a:br>
              <a:rPr lang="en-US" altLang="ja-JP" sz="2275" u="sng" dirty="0">
                <a:latin typeface="Meiryo UI" panose="020B0604030504040204" pitchFamily="50" charset="-128"/>
                <a:ea typeface="Meiryo UI" panose="020B0604030504040204" pitchFamily="50" charset="-128"/>
              </a:rPr>
            </a:br>
            <a:r>
              <a:rPr lang="ja-JP" altLang="en-US" sz="2275" dirty="0">
                <a:latin typeface="Meiryo UI" panose="020B0604030504040204" pitchFamily="50" charset="-128"/>
                <a:ea typeface="Meiryo UI" panose="020B0604030504040204" pitchFamily="50" charset="-128"/>
              </a:rPr>
              <a:t>　臨床調査個人票 作成依頼書</a:t>
            </a:r>
            <a:r>
              <a:rPr lang="ja-JP" altLang="en-US" sz="1625" dirty="0">
                <a:latin typeface="Meiryo UI" panose="020B0604030504040204" pitchFamily="50" charset="-128"/>
                <a:ea typeface="Meiryo UI" panose="020B0604030504040204" pitchFamily="50" charset="-128"/>
              </a:rPr>
              <a:t>（きみどり）</a:t>
            </a: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416194462"/>
              </p:ext>
            </p:extLst>
          </p:nvPr>
        </p:nvGraphicFramePr>
        <p:xfrm>
          <a:off x="1090614" y="2656861"/>
          <a:ext cx="4805958" cy="651512"/>
        </p:xfrm>
        <a:graphic>
          <a:graphicData uri="http://schemas.openxmlformats.org/drawingml/2006/table">
            <a:tbl>
              <a:tblPr bandRow="1">
                <a:tableStyleId>{5C22544A-7EE6-4342-B048-85BDC9FD1C3A}</a:tableStyleId>
              </a:tblPr>
              <a:tblGrid>
                <a:gridCol w="890546">
                  <a:extLst>
                    <a:ext uri="{9D8B030D-6E8A-4147-A177-3AD203B41FA5}">
                      <a16:colId xmlns:a16="http://schemas.microsoft.com/office/drawing/2014/main" val="4247831783"/>
                    </a:ext>
                  </a:extLst>
                </a:gridCol>
                <a:gridCol w="2313426">
                  <a:extLst>
                    <a:ext uri="{9D8B030D-6E8A-4147-A177-3AD203B41FA5}">
                      <a16:colId xmlns:a16="http://schemas.microsoft.com/office/drawing/2014/main" val="173760904"/>
                    </a:ext>
                  </a:extLst>
                </a:gridCol>
                <a:gridCol w="1601986">
                  <a:extLst>
                    <a:ext uri="{9D8B030D-6E8A-4147-A177-3AD203B41FA5}">
                      <a16:colId xmlns:a16="http://schemas.microsoft.com/office/drawing/2014/main" val="1764591947"/>
                    </a:ext>
                  </a:extLst>
                </a:gridCol>
              </a:tblGrid>
              <a:tr h="241459">
                <a:tc>
                  <a:txBody>
                    <a:bodyPr/>
                    <a:lstStyle/>
                    <a:p>
                      <a:pPr algn="ctr"/>
                      <a:r>
                        <a:rPr kumimoji="1" lang="ja-JP" altLang="en-US" sz="1100" dirty="0">
                          <a:latin typeface="UD デジタル 教科書体 NK-R" panose="02020400000000000000" pitchFamily="18" charset="-128"/>
                          <a:ea typeface="UD デジタル 教科書体 NK-R" panose="02020400000000000000" pitchFamily="18" charset="-128"/>
                        </a:rPr>
                        <a:t>フリガナ</a:t>
                      </a:r>
                    </a:p>
                  </a:txBody>
                  <a:tcPr marL="74295" marR="74295" marT="37148" marB="37148">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UD デジタル 教科書体 NK-R" panose="02020400000000000000" pitchFamily="18" charset="-128"/>
                        <a:ea typeface="UD デジタル 教科書体 NK-R" panose="02020400000000000000" pitchFamily="18" charset="-128"/>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a:latin typeface="UD デジタル 教科書体 NK-R" panose="02020400000000000000" pitchFamily="18" charset="-128"/>
                          <a:ea typeface="UD デジタル 教科書体 NK-R" panose="02020400000000000000" pitchFamily="18" charset="-128"/>
                        </a:rPr>
                        <a:t>生年月日</a:t>
                      </a:r>
                    </a:p>
                  </a:txBody>
                  <a:tcPr marL="74295" marR="74295" marT="37148" marB="37148">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06215"/>
                  </a:ext>
                </a:extLst>
              </a:tr>
              <a:tr h="408623">
                <a:tc>
                  <a:txBody>
                    <a:bodyPr/>
                    <a:lstStyle/>
                    <a:p>
                      <a:pPr algn="ctr"/>
                      <a:endParaRPr kumimoji="1" lang="en-US" altLang="ja-JP" sz="11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100" dirty="0">
                          <a:latin typeface="UD デジタル 教科書体 NK-R" panose="02020400000000000000" pitchFamily="18" charset="-128"/>
                          <a:ea typeface="UD デジタル 教科書体 NK-R" panose="02020400000000000000" pitchFamily="18" charset="-128"/>
                        </a:rPr>
                        <a:t>患者氏名</a:t>
                      </a:r>
                    </a:p>
                  </a:txBody>
                  <a:tcPr marL="74295" marR="74295" marT="37148" marB="37148">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UD デジタル 教科書体 NK-R" panose="02020400000000000000" pitchFamily="18" charset="-128"/>
                        <a:ea typeface="UD デジタル 教科書体 NK-R" panose="02020400000000000000" pitchFamily="18" charset="-128"/>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kumimoji="1" lang="ja-JP" altLang="en-US" sz="1100" dirty="0">
                          <a:latin typeface="UD デジタル 教科書体 NK-R" panose="02020400000000000000" pitchFamily="18" charset="-128"/>
                          <a:ea typeface="UD デジタル 教科書体 NK-R" panose="02020400000000000000" pitchFamily="18" charset="-128"/>
                        </a:rPr>
                        <a:t>　　　　</a:t>
                      </a: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kumimoji="1" lang="ja-JP" altLang="en-US" sz="1100" dirty="0">
                          <a:latin typeface="UD デジタル 教科書体 NK-R" panose="02020400000000000000" pitchFamily="18" charset="-128"/>
                          <a:ea typeface="UD デジタル 教科書体 NK-R" panose="02020400000000000000" pitchFamily="18" charset="-128"/>
                        </a:rPr>
                        <a:t>　　　　　　　年　　　　月　　　日</a:t>
                      </a:r>
                    </a:p>
                  </a:txBody>
                  <a:tcPr marL="74295" marR="74295" marT="37148" marB="37148">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4600443"/>
                  </a:ext>
                </a:extLst>
              </a:tr>
            </a:tbl>
          </a:graphicData>
        </a:graphic>
      </p:graphicFrame>
      <p:sp>
        <p:nvSpPr>
          <p:cNvPr id="6" name="テキスト ボックス 5"/>
          <p:cNvSpPr txBox="1"/>
          <p:nvPr/>
        </p:nvSpPr>
        <p:spPr>
          <a:xfrm>
            <a:off x="836357" y="9119757"/>
            <a:ext cx="4233193" cy="400110"/>
          </a:xfrm>
          <a:prstGeom prst="rect">
            <a:avLst/>
          </a:prstGeom>
          <a:noFill/>
          <a:ln>
            <a:solidFill>
              <a:schemeClr val="tx1">
                <a:lumMod val="95000"/>
                <a:lumOff val="5000"/>
              </a:schemeClr>
            </a:solidFill>
          </a:ln>
        </p:spPr>
        <p:txBody>
          <a:bodyPr wrap="square" rtlCol="0">
            <a:spAutoFit/>
          </a:bodyPr>
          <a:lstStyle/>
          <a:p>
            <a:pPr>
              <a:lnSpc>
                <a:spcPts val="1219"/>
              </a:lnSpc>
            </a:pPr>
            <a:r>
              <a:rPr kumimoji="1" lang="ja-JP" altLang="en-US" sz="1138" dirty="0">
                <a:latin typeface="Meiryo UI" panose="020B0604030504040204" pitchFamily="50" charset="-128"/>
                <a:ea typeface="Meiryo UI" panose="020B0604030504040204" pitchFamily="50" charset="-128"/>
              </a:rPr>
              <a:t>大阪府　健康医療部　保健医療室</a:t>
            </a:r>
            <a:r>
              <a:rPr kumimoji="1" lang="en-US" altLang="ja-JP" sz="1138" dirty="0">
                <a:latin typeface="Meiryo UI" panose="020B0604030504040204" pitchFamily="50" charset="-128"/>
                <a:ea typeface="Meiryo UI" panose="020B0604030504040204" pitchFamily="50" charset="-128"/>
              </a:rPr>
              <a:t> </a:t>
            </a:r>
            <a:r>
              <a:rPr kumimoji="1" lang="ja-JP" altLang="en-US" sz="1138" dirty="0">
                <a:latin typeface="Meiryo UI" panose="020B0604030504040204" pitchFamily="50" charset="-128"/>
                <a:ea typeface="Meiryo UI" panose="020B0604030504040204" pitchFamily="50" charset="-128"/>
              </a:rPr>
              <a:t>地域保健課難病認定グループ</a:t>
            </a:r>
            <a:endParaRPr kumimoji="1" lang="en-US" altLang="ja-JP" sz="1138" dirty="0">
              <a:latin typeface="Meiryo UI" panose="020B0604030504040204" pitchFamily="50" charset="-128"/>
              <a:ea typeface="Meiryo UI" panose="020B0604030504040204" pitchFamily="50" charset="-128"/>
            </a:endParaRPr>
          </a:p>
          <a:p>
            <a:pPr>
              <a:lnSpc>
                <a:spcPts val="1219"/>
              </a:lnSpc>
            </a:pPr>
            <a:r>
              <a:rPr kumimoji="1" lang="en-US" altLang="ja-JP" sz="1138" dirty="0">
                <a:latin typeface="Meiryo UI" panose="020B0604030504040204" pitchFamily="50" charset="-128"/>
                <a:ea typeface="Meiryo UI" panose="020B0604030504040204" pitchFamily="50" charset="-128"/>
              </a:rPr>
              <a:t>(</a:t>
            </a:r>
            <a:r>
              <a:rPr kumimoji="1" lang="ja-JP" altLang="en-US" sz="1138" dirty="0">
                <a:latin typeface="Meiryo UI" panose="020B0604030504040204" pitchFamily="50" charset="-128"/>
                <a:ea typeface="Meiryo UI" panose="020B0604030504040204" pitchFamily="50" charset="-128"/>
              </a:rPr>
              <a:t>代表番号）０６</a:t>
            </a:r>
            <a:r>
              <a:rPr kumimoji="1" lang="en-US" altLang="ja-JP" sz="1138" dirty="0">
                <a:latin typeface="Meiryo UI" panose="020B0604030504040204" pitchFamily="50" charset="-128"/>
                <a:ea typeface="Meiryo UI" panose="020B0604030504040204" pitchFamily="50" charset="-128"/>
              </a:rPr>
              <a:t>-</a:t>
            </a:r>
            <a:r>
              <a:rPr kumimoji="1" lang="ja-JP" altLang="en-US" sz="1138" dirty="0">
                <a:latin typeface="Meiryo UI" panose="020B0604030504040204" pitchFamily="50" charset="-128"/>
                <a:ea typeface="Meiryo UI" panose="020B0604030504040204" pitchFamily="50" charset="-128"/>
              </a:rPr>
              <a:t>６９４１</a:t>
            </a:r>
            <a:r>
              <a:rPr kumimoji="1" lang="en-US" altLang="ja-JP" sz="1138" dirty="0">
                <a:latin typeface="Meiryo UI" panose="020B0604030504040204" pitchFamily="50" charset="-128"/>
                <a:ea typeface="Meiryo UI" panose="020B0604030504040204" pitchFamily="50" charset="-128"/>
              </a:rPr>
              <a:t>-</a:t>
            </a:r>
            <a:r>
              <a:rPr kumimoji="1" lang="ja-JP" altLang="en-US" sz="1138" dirty="0">
                <a:latin typeface="Meiryo UI" panose="020B0604030504040204" pitchFamily="50" charset="-128"/>
                <a:ea typeface="Meiryo UI" panose="020B0604030504040204" pitchFamily="50" charset="-128"/>
              </a:rPr>
              <a:t>０３５１　</a:t>
            </a:r>
          </a:p>
        </p:txBody>
      </p:sp>
      <p:sp>
        <p:nvSpPr>
          <p:cNvPr id="14" name="タイトル 1"/>
          <p:cNvSpPr txBox="1">
            <a:spLocks/>
          </p:cNvSpPr>
          <p:nvPr/>
        </p:nvSpPr>
        <p:spPr>
          <a:xfrm>
            <a:off x="577260" y="5238256"/>
            <a:ext cx="5861946" cy="440176"/>
          </a:xfrm>
          <a:prstGeom prst="rect">
            <a:avLst/>
          </a:prstGeom>
          <a:solidFill>
            <a:schemeClr val="accent1">
              <a:lumMod val="40000"/>
              <a:lumOff val="60000"/>
            </a:schemeClr>
          </a:solidFill>
          <a:ln>
            <a:noFill/>
          </a:ln>
        </p:spPr>
        <p:txBody>
          <a:bodyPr vert="horz" lIns="74295" tIns="37148" rIns="74295" bIns="37148"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1788" dirty="0">
                <a:latin typeface="Meiryo UI" panose="020B0604030504040204" pitchFamily="50" charset="-128"/>
                <a:ea typeface="Meiryo UI" panose="020B0604030504040204" pitchFamily="50" charset="-128"/>
              </a:rPr>
              <a:t>医療機関確認欄</a:t>
            </a:r>
          </a:p>
        </p:txBody>
      </p:sp>
      <p:sp>
        <p:nvSpPr>
          <p:cNvPr id="9" name="正方形/長方形 8"/>
          <p:cNvSpPr/>
          <p:nvPr/>
        </p:nvSpPr>
        <p:spPr>
          <a:xfrm>
            <a:off x="540825" y="515185"/>
            <a:ext cx="5861946" cy="39436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solidFill>
                <a:schemeClr val="tx1"/>
              </a:solidFill>
              <a:latin typeface="Meiryo UI" panose="020B0604030504040204" pitchFamily="50" charset="-128"/>
              <a:ea typeface="Meiryo UI" panose="020B0604030504040204" pitchFamily="50" charset="-128"/>
            </a:endParaRPr>
          </a:p>
        </p:txBody>
      </p:sp>
      <p:sp>
        <p:nvSpPr>
          <p:cNvPr id="18" name="タイトル 1"/>
          <p:cNvSpPr txBox="1">
            <a:spLocks/>
          </p:cNvSpPr>
          <p:nvPr/>
        </p:nvSpPr>
        <p:spPr>
          <a:xfrm>
            <a:off x="576000" y="1041057"/>
            <a:ext cx="5861946" cy="1092398"/>
          </a:xfrm>
          <a:prstGeom prst="rect">
            <a:avLst/>
          </a:prstGeom>
          <a:solidFill>
            <a:schemeClr val="accent1">
              <a:lumMod val="40000"/>
              <a:lumOff val="60000"/>
            </a:schemeClr>
          </a:solidFill>
        </p:spPr>
        <p:txBody>
          <a:bodyPr vert="horz" lIns="74295" tIns="37148" rIns="74295" bIns="37148"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lnSpc>
                <a:spcPts val="2730"/>
              </a:lnSpc>
            </a:pPr>
            <a:r>
              <a:rPr lang="ja-JP" altLang="en-US" sz="2275" dirty="0">
                <a:latin typeface="Meiryo UI" panose="020B0604030504040204" pitchFamily="50" charset="-128"/>
                <a:ea typeface="Meiryo UI" panose="020B0604030504040204" pitchFamily="50" charset="-128"/>
              </a:rPr>
              <a:t>太枠内の</a:t>
            </a:r>
            <a:r>
              <a:rPr lang="ja-JP" altLang="en-US" sz="2275" b="1" dirty="0">
                <a:latin typeface="Meiryo UI" panose="020B0604030504040204" pitchFamily="50" charset="-128"/>
                <a:ea typeface="Meiryo UI" panose="020B0604030504040204" pitchFamily="50" charset="-128"/>
              </a:rPr>
              <a:t>「氏名・生年月日」を記入</a:t>
            </a:r>
            <a:r>
              <a:rPr lang="ja-JP" altLang="en-US" sz="2275" dirty="0">
                <a:latin typeface="Meiryo UI" panose="020B0604030504040204" pitchFamily="50" charset="-128"/>
                <a:ea typeface="Meiryo UI" panose="020B0604030504040204" pitchFamily="50" charset="-128"/>
              </a:rPr>
              <a:t>し、</a:t>
            </a:r>
            <a:endParaRPr lang="en-US" altLang="ja-JP" sz="2275" dirty="0">
              <a:latin typeface="Meiryo UI" panose="020B0604030504040204" pitchFamily="50" charset="-128"/>
              <a:ea typeface="Meiryo UI" panose="020B0604030504040204" pitchFamily="50" charset="-128"/>
            </a:endParaRPr>
          </a:p>
          <a:p>
            <a:pPr algn="ctr">
              <a:lnSpc>
                <a:spcPts val="2730"/>
              </a:lnSpc>
            </a:pPr>
            <a:r>
              <a:rPr lang="ja-JP" altLang="en-US" sz="2275" b="1" dirty="0">
                <a:latin typeface="Meiryo UI" panose="020B0604030504040204" pitchFamily="50" charset="-128"/>
                <a:ea typeface="Meiryo UI" panose="020B0604030504040204" pitchFamily="50" charset="-128"/>
              </a:rPr>
              <a:t>医療機関にお渡しください。</a:t>
            </a:r>
            <a:endParaRPr lang="en-US" altLang="ja-JP" sz="2275" b="1" dirty="0">
              <a:latin typeface="Meiryo UI" panose="020B0604030504040204" pitchFamily="50" charset="-128"/>
              <a:ea typeface="Meiryo UI" panose="020B0604030504040204" pitchFamily="50" charset="-128"/>
            </a:endParaRPr>
          </a:p>
          <a:p>
            <a:pPr algn="ctr">
              <a:lnSpc>
                <a:spcPts val="2730"/>
              </a:lnSpc>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注意</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「臨床調査個人票」の様式は同封しておりません。</a:t>
            </a:r>
            <a:endParaRPr lang="en-US" altLang="ja-JP" sz="2275" b="1"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FD7688AF-4A0F-4872-9E90-3280A35CBB2F}"/>
              </a:ext>
            </a:extLst>
          </p:cNvPr>
          <p:cNvSpPr txBox="1"/>
          <p:nvPr/>
        </p:nvSpPr>
        <p:spPr>
          <a:xfrm>
            <a:off x="1425963" y="4236909"/>
            <a:ext cx="4290414" cy="492443"/>
          </a:xfrm>
          <a:prstGeom prst="rect">
            <a:avLst/>
          </a:prstGeom>
          <a:noFill/>
        </p:spPr>
        <p:txBody>
          <a:bodyPr wrap="square" rtlCol="0">
            <a:spAutoFit/>
          </a:bodyPr>
          <a:lstStyle/>
          <a:p>
            <a:r>
              <a:rPr lang="ja-JP" altLang="en-US" sz="1300" dirty="0">
                <a:latin typeface="Meiryo UI" panose="020B0604030504040204" pitchFamily="50" charset="-128"/>
                <a:ea typeface="Meiryo UI" panose="020B0604030504040204" pitchFamily="50" charset="-128"/>
              </a:rPr>
              <a:t>　医療機関から「臨床調査個人票」を受け取り、</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p>
        </p:txBody>
      </p:sp>
      <p:sp>
        <p:nvSpPr>
          <p:cNvPr id="20" name="テキスト ボックス 19">
            <a:extLst>
              <a:ext uri="{FF2B5EF4-FFF2-40B4-BE49-F238E27FC236}">
                <a16:creationId xmlns:a16="http://schemas.microsoft.com/office/drawing/2014/main" id="{8B38FEDE-B1A8-4356-9E0A-0294C597F94C}"/>
              </a:ext>
            </a:extLst>
          </p:cNvPr>
          <p:cNvSpPr txBox="1"/>
          <p:nvPr/>
        </p:nvSpPr>
        <p:spPr>
          <a:xfrm>
            <a:off x="655005" y="3558184"/>
            <a:ext cx="871218" cy="292388"/>
          </a:xfrm>
          <a:prstGeom prst="rect">
            <a:avLst/>
          </a:prstGeom>
          <a:solidFill>
            <a:schemeClr val="tx2"/>
          </a:solidFill>
        </p:spPr>
        <p:txBody>
          <a:bodyPr wrap="square" rtlCol="0">
            <a:spAutoFit/>
          </a:bodyPr>
          <a:lstStyle/>
          <a:p>
            <a:r>
              <a:rPr kumimoji="1" lang="ja-JP" altLang="en-US" sz="1300" b="1" dirty="0">
                <a:solidFill>
                  <a:schemeClr val="bg1"/>
                </a:solidFill>
                <a:latin typeface="Meiryo UI" panose="020B0604030504040204" pitchFamily="50" charset="-128"/>
                <a:ea typeface="Meiryo UI" panose="020B0604030504040204" pitchFamily="50" charset="-128"/>
              </a:rPr>
              <a:t>ステップ</a:t>
            </a:r>
            <a:r>
              <a:rPr kumimoji="1" lang="en-US" altLang="ja-JP" sz="1300" b="1" dirty="0">
                <a:solidFill>
                  <a:schemeClr val="bg1"/>
                </a:solidFill>
                <a:latin typeface="Meiryo UI" panose="020B0604030504040204" pitchFamily="50" charset="-128"/>
                <a:ea typeface="Meiryo UI" panose="020B0604030504040204" pitchFamily="50" charset="-128"/>
              </a:rPr>
              <a:t>1</a:t>
            </a:r>
          </a:p>
        </p:txBody>
      </p:sp>
      <p:sp>
        <p:nvSpPr>
          <p:cNvPr id="22" name="テキスト ボックス 21">
            <a:extLst>
              <a:ext uri="{FF2B5EF4-FFF2-40B4-BE49-F238E27FC236}">
                <a16:creationId xmlns:a16="http://schemas.microsoft.com/office/drawing/2014/main" id="{AC8DFB82-97B0-45DF-A485-BF6497BDF4BD}"/>
              </a:ext>
            </a:extLst>
          </p:cNvPr>
          <p:cNvSpPr txBox="1"/>
          <p:nvPr/>
        </p:nvSpPr>
        <p:spPr>
          <a:xfrm>
            <a:off x="655005" y="4223339"/>
            <a:ext cx="871218" cy="292388"/>
          </a:xfrm>
          <a:prstGeom prst="rect">
            <a:avLst/>
          </a:prstGeom>
          <a:solidFill>
            <a:schemeClr val="tx2"/>
          </a:solidFill>
        </p:spPr>
        <p:txBody>
          <a:bodyPr wrap="square" rtlCol="0">
            <a:spAutoFit/>
          </a:bodyPr>
          <a:lstStyle/>
          <a:p>
            <a:r>
              <a:rPr kumimoji="1" lang="ja-JP" altLang="en-US" sz="1300" b="1" dirty="0">
                <a:solidFill>
                  <a:schemeClr val="bg1"/>
                </a:solidFill>
                <a:latin typeface="Meiryo UI" panose="020B0604030504040204" pitchFamily="50" charset="-128"/>
                <a:ea typeface="Meiryo UI" panose="020B0604030504040204" pitchFamily="50" charset="-128"/>
              </a:rPr>
              <a:t>ステップ２</a:t>
            </a:r>
            <a:endParaRPr kumimoji="1" lang="en-US" altLang="ja-JP" sz="1300" b="1"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CD5F666B-D47C-4377-A4C6-EB3F059C5CAE}"/>
              </a:ext>
            </a:extLst>
          </p:cNvPr>
          <p:cNvSpPr txBox="1"/>
          <p:nvPr/>
        </p:nvSpPr>
        <p:spPr>
          <a:xfrm>
            <a:off x="1425963" y="3549986"/>
            <a:ext cx="4767578" cy="292388"/>
          </a:xfrm>
          <a:prstGeom prst="rect">
            <a:avLst/>
          </a:prstGeom>
          <a:noFill/>
        </p:spPr>
        <p:txBody>
          <a:bodyPr wrap="square" rtlCol="0">
            <a:spAutoFit/>
          </a:bodyPr>
          <a:lstStyle/>
          <a:p>
            <a:r>
              <a:rPr kumimoji="1" lang="ja-JP" altLang="en-US" sz="1300" dirty="0">
                <a:latin typeface="Meiryo UI" panose="020B0604030504040204" pitchFamily="50" charset="-128"/>
                <a:ea typeface="Meiryo UI" panose="020B0604030504040204" pitchFamily="50" charset="-128"/>
              </a:rPr>
              <a:t>　この用紙を医療機関に渡す。（「受給者証」 も提示する）</a:t>
            </a:r>
            <a:endParaRPr kumimoji="1" lang="en-US" altLang="ja-JP" sz="13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29AB3090-609E-4492-9E54-3ADD75C9BC5B}"/>
              </a:ext>
            </a:extLst>
          </p:cNvPr>
          <p:cNvSpPr txBox="1"/>
          <p:nvPr/>
        </p:nvSpPr>
        <p:spPr>
          <a:xfrm>
            <a:off x="1066739" y="2426366"/>
            <a:ext cx="1202382" cy="254813"/>
          </a:xfrm>
          <a:prstGeom prst="rect">
            <a:avLst/>
          </a:prstGeom>
          <a:noFill/>
        </p:spPr>
        <p:txBody>
          <a:bodyPr wrap="square" rtlCol="0">
            <a:spAutoFit/>
          </a:bodyPr>
          <a:lstStyle/>
          <a:p>
            <a:r>
              <a:rPr kumimoji="1" lang="ja-JP" altLang="en-US" sz="1056" dirty="0">
                <a:latin typeface="Meiryo UI" panose="020B0604030504040204" pitchFamily="50" charset="-128"/>
                <a:ea typeface="Meiryo UI" panose="020B0604030504040204" pitchFamily="50" charset="-128"/>
              </a:rPr>
              <a:t>受給者記入欄</a:t>
            </a:r>
          </a:p>
        </p:txBody>
      </p:sp>
      <p:sp>
        <p:nvSpPr>
          <p:cNvPr id="28" name="テキスト ボックス 27">
            <a:extLst>
              <a:ext uri="{FF2B5EF4-FFF2-40B4-BE49-F238E27FC236}">
                <a16:creationId xmlns:a16="http://schemas.microsoft.com/office/drawing/2014/main" id="{4A4C69B7-C2C6-4545-93D2-744AA9F96BF1}"/>
              </a:ext>
            </a:extLst>
          </p:cNvPr>
          <p:cNvSpPr txBox="1"/>
          <p:nvPr/>
        </p:nvSpPr>
        <p:spPr>
          <a:xfrm>
            <a:off x="1299942" y="4445739"/>
            <a:ext cx="4290414" cy="292388"/>
          </a:xfrm>
          <a:prstGeom prst="rect">
            <a:avLst/>
          </a:prstGeom>
          <a:noFill/>
        </p:spPr>
        <p:txBody>
          <a:bodyPr wrap="square" rtlCol="0">
            <a:spAutoFit/>
          </a:bodyPr>
          <a:lstStyle/>
          <a:p>
            <a:r>
              <a:rPr lang="ja-JP" altLang="en-US" sz="1300" dirty="0">
                <a:latin typeface="Meiryo UI" panose="020B0604030504040204" pitchFamily="50" charset="-128"/>
                <a:ea typeface="Meiryo UI" panose="020B0604030504040204" pitchFamily="50" charset="-128"/>
              </a:rPr>
              <a:t>　　他の必要書類とあわせて、茨木保健所に提出する。</a:t>
            </a:r>
            <a:endParaRPr kumimoji="1" lang="ja-JP" altLang="en-US" sz="13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292235D3-ACCF-4F56-881E-55078E835494}"/>
              </a:ext>
            </a:extLst>
          </p:cNvPr>
          <p:cNvSpPr txBox="1"/>
          <p:nvPr/>
        </p:nvSpPr>
        <p:spPr>
          <a:xfrm>
            <a:off x="1437170" y="3787600"/>
            <a:ext cx="4772697" cy="267446"/>
          </a:xfrm>
          <a:prstGeom prst="rect">
            <a:avLst/>
          </a:prstGeom>
          <a:noFill/>
        </p:spPr>
        <p:txBody>
          <a:bodyPr wrap="square" rtlCol="0">
            <a:spAutoFit/>
          </a:bodyPr>
          <a:lstStyle/>
          <a:p>
            <a:r>
              <a:rPr lang="ja-JP" altLang="en-US" sz="1138" dirty="0">
                <a:latin typeface="Meiryo UI" panose="020B0604030504040204" pitchFamily="50" charset="-128"/>
                <a:ea typeface="Meiryo UI" panose="020B0604030504040204" pitchFamily="50" charset="-128"/>
              </a:rPr>
              <a:t>　複数疾患の方は、本用紙を必要数コピーしてご使用ください。</a:t>
            </a:r>
          </a:p>
        </p:txBody>
      </p:sp>
      <p:sp>
        <p:nvSpPr>
          <p:cNvPr id="3" name="テキスト ボックス 2">
            <a:extLst>
              <a:ext uri="{FF2B5EF4-FFF2-40B4-BE49-F238E27FC236}">
                <a16:creationId xmlns:a16="http://schemas.microsoft.com/office/drawing/2014/main" id="{0F67FBF2-51DA-43E7-BF00-20411DA63828}"/>
              </a:ext>
            </a:extLst>
          </p:cNvPr>
          <p:cNvSpPr txBox="1"/>
          <p:nvPr/>
        </p:nvSpPr>
        <p:spPr>
          <a:xfrm>
            <a:off x="6078837" y="733430"/>
            <a:ext cx="854398" cy="276999"/>
          </a:xfrm>
          <a:prstGeom prst="rect">
            <a:avLst/>
          </a:prstGeom>
          <a:solidFill>
            <a:schemeClr val="bg1"/>
          </a:solid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オモテ</a:t>
            </a:r>
          </a:p>
        </p:txBody>
      </p:sp>
      <p:sp>
        <p:nvSpPr>
          <p:cNvPr id="25" name="Oval 8">
            <a:extLst>
              <a:ext uri="{FF2B5EF4-FFF2-40B4-BE49-F238E27FC236}">
                <a16:creationId xmlns:a16="http://schemas.microsoft.com/office/drawing/2014/main" id="{1274F2E1-676C-4BC6-8F67-81919BE8047C}"/>
              </a:ext>
            </a:extLst>
          </p:cNvPr>
          <p:cNvSpPr>
            <a:spLocks noChangeArrowheads="1"/>
          </p:cNvSpPr>
          <p:nvPr/>
        </p:nvSpPr>
        <p:spPr bwMode="auto">
          <a:xfrm>
            <a:off x="6069088" y="185614"/>
            <a:ext cx="584550" cy="592071"/>
          </a:xfrm>
          <a:prstGeom prst="ellipse">
            <a:avLst/>
          </a:prstGeom>
          <a:solidFill>
            <a:srgbClr val="FFFFFF"/>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400" eaLnBrk="0" fontAlgn="base" hangingPunct="0">
              <a:spcBef>
                <a:spcPct val="0"/>
              </a:spcBef>
              <a:spcAft>
                <a:spcPct val="0"/>
              </a:spcAft>
            </a:pPr>
            <a:r>
              <a:rPr lang="en-US" altLang="ja-JP" sz="3200" b="1" dirty="0">
                <a:latin typeface="Meiryo UI" panose="020B0604030504040204" pitchFamily="50" charset="-128"/>
                <a:ea typeface="Meiryo UI" panose="020B0604030504040204" pitchFamily="50" charset="-128"/>
              </a:rPr>
              <a:t>B</a:t>
            </a:r>
          </a:p>
        </p:txBody>
      </p:sp>
      <p:sp>
        <p:nvSpPr>
          <p:cNvPr id="4" name="正方形/長方形 3">
            <a:extLst>
              <a:ext uri="{FF2B5EF4-FFF2-40B4-BE49-F238E27FC236}">
                <a16:creationId xmlns:a16="http://schemas.microsoft.com/office/drawing/2014/main" id="{C48ADDDB-58CF-4644-AA2D-790A4E720BFC}"/>
              </a:ext>
            </a:extLst>
          </p:cNvPr>
          <p:cNvSpPr/>
          <p:nvPr/>
        </p:nvSpPr>
        <p:spPr>
          <a:xfrm>
            <a:off x="562620" y="1022592"/>
            <a:ext cx="5861946" cy="3920049"/>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9895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6">
            <a:extLst>
              <a:ext uri="{FF2B5EF4-FFF2-40B4-BE49-F238E27FC236}">
                <a16:creationId xmlns:a16="http://schemas.microsoft.com/office/drawing/2014/main" id="{7337197A-75D1-4BF0-9533-68658F29821B}"/>
              </a:ext>
            </a:extLst>
          </p:cNvPr>
          <p:cNvGraphicFramePr>
            <a:graphicFrameLocks noGrp="1"/>
          </p:cNvGraphicFramePr>
          <p:nvPr>
            <p:extLst>
              <p:ext uri="{D42A27DB-BD31-4B8C-83A1-F6EECF244321}">
                <p14:modId xmlns:p14="http://schemas.microsoft.com/office/powerpoint/2010/main" val="3175682596"/>
              </p:ext>
            </p:extLst>
          </p:nvPr>
        </p:nvGraphicFramePr>
        <p:xfrm>
          <a:off x="719418" y="5117456"/>
          <a:ext cx="5441015" cy="4699905"/>
        </p:xfrm>
        <a:graphic>
          <a:graphicData uri="http://schemas.openxmlformats.org/drawingml/2006/table">
            <a:tbl>
              <a:tblPr firstRow="1" bandRow="1">
                <a:tableStyleId>{BC89EF96-8CEA-46FF-86C4-4CE0E7609802}</a:tableStyleId>
              </a:tblPr>
              <a:tblGrid>
                <a:gridCol w="393327">
                  <a:extLst>
                    <a:ext uri="{9D8B030D-6E8A-4147-A177-3AD203B41FA5}">
                      <a16:colId xmlns:a16="http://schemas.microsoft.com/office/drawing/2014/main" val="2543336350"/>
                    </a:ext>
                  </a:extLst>
                </a:gridCol>
                <a:gridCol w="5047688">
                  <a:extLst>
                    <a:ext uri="{9D8B030D-6E8A-4147-A177-3AD203B41FA5}">
                      <a16:colId xmlns:a16="http://schemas.microsoft.com/office/drawing/2014/main" val="1654975420"/>
                    </a:ext>
                  </a:extLst>
                </a:gridCol>
              </a:tblGrid>
              <a:tr h="281333">
                <a:tc>
                  <a:txBody>
                    <a:bodyPr/>
                    <a:lstStyle/>
                    <a:p>
                      <a:r>
                        <a:rPr kumimoji="1" lang="en-US" altLang="ja-JP" sz="1100" b="0" dirty="0">
                          <a:latin typeface="Meiryo UI" panose="020B0604030504040204" pitchFamily="50" charset="-128"/>
                          <a:ea typeface="Meiryo UI" panose="020B0604030504040204" pitchFamily="50" charset="-128"/>
                        </a:rPr>
                        <a:t>Q1</a:t>
                      </a:r>
                      <a:endParaRPr kumimoji="1" lang="ja-JP" altLang="en-US" sz="1100" b="0" dirty="0">
                        <a:latin typeface="Meiryo UI" panose="020B0604030504040204" pitchFamily="50" charset="-128"/>
                        <a:ea typeface="Meiryo UI" panose="020B0604030504040204" pitchFamily="50" charset="-128"/>
                      </a:endParaRP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診断年月日欄と記載年月日欄の考え方の違いは何か。</a:t>
                      </a: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extLst>
                  <a:ext uri="{0D108BD9-81ED-4DB2-BD59-A6C34878D82A}">
                    <a16:rowId xmlns:a16="http://schemas.microsoft.com/office/drawing/2014/main" val="2545742715"/>
                  </a:ext>
                </a:extLst>
              </a:tr>
              <a:tr h="941070">
                <a:tc>
                  <a:txBody>
                    <a:bodyPr/>
                    <a:lstStyle/>
                    <a:p>
                      <a:r>
                        <a:rPr kumimoji="1" lang="en-US" altLang="ja-JP" sz="1100" b="0" dirty="0">
                          <a:latin typeface="Meiryo UI" panose="020B0604030504040204" pitchFamily="50" charset="-128"/>
                          <a:ea typeface="Meiryo UI" panose="020B0604030504040204" pitchFamily="50" charset="-128"/>
                        </a:rPr>
                        <a:t>A1</a:t>
                      </a:r>
                      <a:endParaRPr kumimoji="1" lang="ja-JP" altLang="en-US" sz="1100" b="0" dirty="0">
                        <a:latin typeface="Meiryo UI" panose="020B0604030504040204" pitchFamily="50" charset="-128"/>
                        <a:ea typeface="Meiryo UI" panose="020B0604030504040204" pitchFamily="50" charset="-128"/>
                      </a:endParaRP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医療費助成の認定基準を満たすことを診断した場合、速やかに臨床調査個人票を記載いただくため、基本的に「診断年月日」と「記載年月日」は同日が記入されると考えていますが、</a:t>
                      </a:r>
                      <a:r>
                        <a:rPr kumimoji="1" lang="ja-JP" altLang="en-US" sz="1100" b="1" u="sng" dirty="0">
                          <a:latin typeface="Meiryo UI" panose="020B0604030504040204" pitchFamily="50" charset="-128"/>
                          <a:ea typeface="Meiryo UI" panose="020B0604030504040204" pitchFamily="50" charset="-128"/>
                        </a:rPr>
                        <a:t>臨床調査個人票の記載依頼を受けるなどして、医療費助成の認定基準を満たすことを診断してから、臨個票を記載するまでの間にタイムラグが生じる場合もある</a:t>
                      </a:r>
                      <a:r>
                        <a:rPr kumimoji="1" lang="ja-JP" altLang="en-US" sz="1100" b="0" dirty="0">
                          <a:latin typeface="Meiryo UI" panose="020B0604030504040204" pitchFamily="50" charset="-128"/>
                          <a:ea typeface="Meiryo UI" panose="020B0604030504040204" pitchFamily="50" charset="-128"/>
                        </a:rPr>
                        <a:t>ため、それぞれの欄を設けています。</a:t>
                      </a: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6874859"/>
                  </a:ext>
                </a:extLst>
              </a:tr>
              <a:tr h="463227">
                <a:tc>
                  <a:txBody>
                    <a:bodyPr/>
                    <a:lstStyle/>
                    <a:p>
                      <a:r>
                        <a:rPr kumimoji="1" lang="en-US" altLang="ja-JP" sz="1100" b="0" dirty="0">
                          <a:latin typeface="Meiryo UI" panose="020B0604030504040204" pitchFamily="50" charset="-128"/>
                          <a:ea typeface="Meiryo UI" panose="020B0604030504040204" pitchFamily="50" charset="-128"/>
                        </a:rPr>
                        <a:t>Q2</a:t>
                      </a:r>
                      <a:endParaRPr kumimoji="1" lang="ja-JP" altLang="en-US" sz="1100" b="0" dirty="0">
                        <a:latin typeface="Meiryo UI" panose="020B0604030504040204" pitchFamily="50" charset="-128"/>
                        <a:ea typeface="Meiryo UI" panose="020B0604030504040204" pitchFamily="50" charset="-128"/>
                      </a:endParaRP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転院等を理由に、診断基準と重症度を満たしたと診断した医師と実際に臨個票を作成する医師が異なる場合、いつを診断年月日とすればよいか。</a:t>
                      </a: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extLst>
                  <a:ext uri="{0D108BD9-81ED-4DB2-BD59-A6C34878D82A}">
                    <a16:rowId xmlns:a16="http://schemas.microsoft.com/office/drawing/2014/main" val="3173062242"/>
                  </a:ext>
                </a:extLst>
              </a:tr>
              <a:tr h="496516">
                <a:tc>
                  <a:txBody>
                    <a:bodyPr/>
                    <a:lstStyle/>
                    <a:p>
                      <a:r>
                        <a:rPr kumimoji="1" lang="en-US" altLang="ja-JP" sz="1100" b="0" dirty="0">
                          <a:latin typeface="Meiryo UI" panose="020B0604030504040204" pitchFamily="50" charset="-128"/>
                          <a:ea typeface="Meiryo UI" panose="020B0604030504040204" pitchFamily="50" charset="-128"/>
                        </a:rPr>
                        <a:t>A2</a:t>
                      </a: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tc>
                  <a:txBody>
                    <a:bodyPr/>
                    <a:lstStyle/>
                    <a:p>
                      <a:r>
                        <a:rPr kumimoji="1" lang="ja-JP" altLang="en-US" sz="1100" b="0" dirty="0">
                          <a:latin typeface="Meiryo UI" panose="020B0604030504040204" pitchFamily="50" charset="-128"/>
                          <a:ea typeface="Meiryo UI" panose="020B0604030504040204" pitchFamily="50" charset="-128"/>
                        </a:rPr>
                        <a:t>転院先の指定医が臨個票を記載する場合は、</a:t>
                      </a:r>
                      <a:r>
                        <a:rPr kumimoji="1" lang="ja-JP" altLang="en-US" sz="1100" b="1" u="sng" dirty="0">
                          <a:latin typeface="Meiryo UI" panose="020B0604030504040204" pitchFamily="50" charset="-128"/>
                          <a:ea typeface="Meiryo UI" panose="020B0604030504040204" pitchFamily="50" charset="-128"/>
                        </a:rPr>
                        <a:t>転院先の指定医において、改めて医療費助成の認定基準を満たすことを診断した日を記載</a:t>
                      </a:r>
                      <a:r>
                        <a:rPr kumimoji="1" lang="ja-JP" altLang="en-US" sz="1100" b="0" dirty="0">
                          <a:latin typeface="Meiryo UI" panose="020B0604030504040204" pitchFamily="50" charset="-128"/>
                          <a:ea typeface="Meiryo UI" panose="020B0604030504040204" pitchFamily="50" charset="-128"/>
                        </a:rPr>
                        <a:t>してください。</a:t>
                      </a: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extLst>
                  <a:ext uri="{0D108BD9-81ED-4DB2-BD59-A6C34878D82A}">
                    <a16:rowId xmlns:a16="http://schemas.microsoft.com/office/drawing/2014/main" val="609598937"/>
                  </a:ext>
                </a:extLst>
              </a:tr>
              <a:tr h="447956">
                <a:tc>
                  <a:txBody>
                    <a:bodyPr/>
                    <a:lstStyle/>
                    <a:p>
                      <a:r>
                        <a:rPr kumimoji="1" lang="en-US" altLang="ja-JP" sz="1100" b="0" dirty="0">
                          <a:latin typeface="Meiryo UI" panose="020B0604030504040204" pitchFamily="50" charset="-128"/>
                          <a:ea typeface="Meiryo UI" panose="020B0604030504040204" pitchFamily="50" charset="-128"/>
                        </a:rPr>
                        <a:t>Q3</a:t>
                      </a:r>
                      <a:endParaRPr kumimoji="1" lang="ja-JP" altLang="en-US" sz="1100" b="0" dirty="0">
                        <a:latin typeface="Meiryo UI" panose="020B0604030504040204" pitchFamily="50" charset="-128"/>
                        <a:ea typeface="Meiryo UI" panose="020B0604030504040204" pitchFamily="50" charset="-128"/>
                      </a:endParaRP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「診断年月日」について、記載年月日の直近６か月以内の日付でないといけないということか。</a:t>
                      </a: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extLst>
                  <a:ext uri="{0D108BD9-81ED-4DB2-BD59-A6C34878D82A}">
                    <a16:rowId xmlns:a16="http://schemas.microsoft.com/office/drawing/2014/main" val="3840178274"/>
                  </a:ext>
                </a:extLst>
              </a:tr>
              <a:tr h="655545">
                <a:tc>
                  <a:txBody>
                    <a:bodyPr/>
                    <a:lstStyle/>
                    <a:p>
                      <a:r>
                        <a:rPr kumimoji="1" lang="en-US" altLang="ja-JP" sz="1100" b="0" dirty="0">
                          <a:latin typeface="Meiryo UI" panose="020B0604030504040204" pitchFamily="50" charset="-128"/>
                          <a:ea typeface="Meiryo UI" panose="020B0604030504040204" pitchFamily="50" charset="-128"/>
                        </a:rPr>
                        <a:t>A3</a:t>
                      </a:r>
                      <a:endParaRPr kumimoji="1" lang="ja-JP" altLang="en-US" sz="1100" b="0" dirty="0">
                        <a:latin typeface="Meiryo UI" panose="020B0604030504040204" pitchFamily="50" charset="-128"/>
                        <a:ea typeface="Meiryo UI" panose="020B0604030504040204" pitchFamily="50" charset="-128"/>
                      </a:endParaRP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tc>
                  <a:txBody>
                    <a:bodyPr/>
                    <a:lstStyle/>
                    <a:p>
                      <a:r>
                        <a:rPr kumimoji="1" lang="ja-JP" altLang="en-US" sz="1100" b="0" dirty="0">
                          <a:latin typeface="Meiryo UI" panose="020B0604030504040204" pitchFamily="50" charset="-128"/>
                          <a:ea typeface="Meiryo UI" panose="020B0604030504040204" pitchFamily="50" charset="-128"/>
                        </a:rPr>
                        <a:t>治療開始後における重症度分類について、適切な医学的管理の下で治療が行われている状態で、直近６か月間で最も悪い状態を記載することとなっているため、</a:t>
                      </a:r>
                      <a:r>
                        <a:rPr kumimoji="1" lang="ja-JP" altLang="en-US" sz="1100" b="0" u="none" dirty="0">
                          <a:latin typeface="Meiryo UI" panose="020B0604030504040204" pitchFamily="50" charset="-128"/>
                          <a:ea typeface="Meiryo UI" panose="020B0604030504040204" pitchFamily="50" charset="-128"/>
                        </a:rPr>
                        <a:t>診断年月日も</a:t>
                      </a:r>
                      <a:r>
                        <a:rPr kumimoji="1" lang="ja-JP" altLang="en-US" sz="1100" b="1" u="sng" dirty="0">
                          <a:latin typeface="Meiryo UI" panose="020B0604030504040204" pitchFamily="50" charset="-128"/>
                          <a:ea typeface="Meiryo UI" panose="020B0604030504040204" pitchFamily="50" charset="-128"/>
                        </a:rPr>
                        <a:t>記載年月日の直近６か月以内の日付となります</a:t>
                      </a:r>
                      <a:r>
                        <a:rPr kumimoji="1" lang="ja-JP" altLang="en-US" sz="1100" b="0" dirty="0">
                          <a:latin typeface="Meiryo UI" panose="020B0604030504040204" pitchFamily="50" charset="-128"/>
                          <a:ea typeface="Meiryo UI" panose="020B0604030504040204" pitchFamily="50" charset="-128"/>
                        </a:rPr>
                        <a:t>。</a:t>
                      </a: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extLst>
                  <a:ext uri="{0D108BD9-81ED-4DB2-BD59-A6C34878D82A}">
                    <a16:rowId xmlns:a16="http://schemas.microsoft.com/office/drawing/2014/main" val="1125315201"/>
                  </a:ext>
                </a:extLst>
              </a:tr>
              <a:tr h="594360">
                <a:tc>
                  <a:txBody>
                    <a:bodyPr/>
                    <a:lstStyle/>
                    <a:p>
                      <a:r>
                        <a:rPr kumimoji="1" lang="en-US" altLang="ja-JP" sz="1100" b="0" dirty="0">
                          <a:latin typeface="Meiryo UI" panose="020B0604030504040204" pitchFamily="50" charset="-128"/>
                          <a:ea typeface="Meiryo UI" panose="020B0604030504040204" pitchFamily="50" charset="-128"/>
                        </a:rPr>
                        <a:t>Q4</a:t>
                      </a:r>
                      <a:endParaRPr kumimoji="1" lang="ja-JP" altLang="en-US" sz="1100" b="0" dirty="0">
                        <a:latin typeface="Meiryo UI" panose="020B0604030504040204" pitchFamily="50" charset="-128"/>
                        <a:ea typeface="Meiryo UI" panose="020B0604030504040204" pitchFamily="50" charset="-128"/>
                      </a:endParaRP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tc>
                  <a:txBody>
                    <a:bodyPr/>
                    <a:lstStyle/>
                    <a:p>
                      <a:r>
                        <a:rPr kumimoji="1" lang="ja-JP" altLang="en-US" sz="1100" b="0" dirty="0">
                          <a:latin typeface="Meiryo UI" panose="020B0604030504040204" pitchFamily="50" charset="-128"/>
                          <a:ea typeface="Meiryo UI" panose="020B0604030504040204" pitchFamily="50" charset="-128"/>
                        </a:rPr>
                        <a:t>更新申請の場合でも「診断年月日」について、記載が必要か。記載を要する場合、一番最初に診断された日を毎回記載するのか、それとも毎回更新時の臨個票を作成する際、継続が妥当と診断された日を記載するのか、どちらか。</a:t>
                      </a: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extLst>
                  <a:ext uri="{0D108BD9-81ED-4DB2-BD59-A6C34878D82A}">
                    <a16:rowId xmlns:a16="http://schemas.microsoft.com/office/drawing/2014/main" val="656797138"/>
                  </a:ext>
                </a:extLst>
              </a:tr>
              <a:tr h="819898">
                <a:tc>
                  <a:txBody>
                    <a:bodyPr/>
                    <a:lstStyle/>
                    <a:p>
                      <a:r>
                        <a:rPr kumimoji="1" lang="en-US" altLang="ja-JP" sz="1100" b="0" dirty="0">
                          <a:latin typeface="Meiryo UI" panose="020B0604030504040204" pitchFamily="50" charset="-128"/>
                          <a:ea typeface="Meiryo UI" panose="020B0604030504040204" pitchFamily="50" charset="-128"/>
                        </a:rPr>
                        <a:t>A4</a:t>
                      </a:r>
                      <a:endParaRPr kumimoji="1" lang="ja-JP" altLang="en-US" sz="1100" b="0" dirty="0">
                        <a:latin typeface="Meiryo UI" panose="020B0604030504040204" pitchFamily="50" charset="-128"/>
                        <a:ea typeface="Meiryo UI" panose="020B0604030504040204" pitchFamily="50" charset="-128"/>
                      </a:endParaRP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tc>
                  <a:txBody>
                    <a:bodyPr/>
                    <a:lstStyle/>
                    <a:p>
                      <a:pPr marL="0" indent="0">
                        <a:lnSpc>
                          <a:spcPts val="1800"/>
                        </a:lnSpc>
                        <a:buNone/>
                      </a:pPr>
                      <a:r>
                        <a:rPr kumimoji="1" lang="ja-JP" altLang="en-US" sz="1100" b="0" dirty="0">
                          <a:latin typeface="Meiryo UI" panose="020B0604030504040204" pitchFamily="50" charset="-128"/>
                          <a:ea typeface="Meiryo UI" panose="020B0604030504040204" pitchFamily="50" charset="-128"/>
                        </a:rPr>
                        <a:t>更新申請を行えず、医療費助成の受給期間が切れてしまった場合の申請については、特定医療費の支給開始日の遡りの対象となるため、記載が必要となります。また、</a:t>
                      </a:r>
                      <a:r>
                        <a:rPr kumimoji="1" lang="ja-JP" altLang="en-US" sz="1100" b="1" u="sng" dirty="0">
                          <a:latin typeface="Meiryo UI" panose="020B0604030504040204" pitchFamily="50" charset="-128"/>
                          <a:ea typeface="Meiryo UI" panose="020B0604030504040204" pitchFamily="50" charset="-128"/>
                        </a:rPr>
                        <a:t>更新申請の場合に記載する診断年月日については</a:t>
                      </a:r>
                      <a:r>
                        <a:rPr kumimoji="1" lang="ja-JP" altLang="en-US" sz="1100" b="0" dirty="0">
                          <a:latin typeface="Meiryo UI" panose="020B0604030504040204" pitchFamily="50" charset="-128"/>
                          <a:ea typeface="Meiryo UI" panose="020B0604030504040204" pitchFamily="50" charset="-128"/>
                        </a:rPr>
                        <a:t>、</a:t>
                      </a:r>
                      <a:r>
                        <a:rPr kumimoji="1" lang="ja-JP" altLang="en-US" sz="1100" b="1" u="sng" dirty="0">
                          <a:latin typeface="Meiryo UI" panose="020B0604030504040204" pitchFamily="50" charset="-128"/>
                          <a:ea typeface="Meiryo UI" panose="020B0604030504040204" pitchFamily="50" charset="-128"/>
                        </a:rPr>
                        <a:t>「継続が妥当と診断された日」</a:t>
                      </a:r>
                      <a:r>
                        <a:rPr kumimoji="1" lang="ja-JP" altLang="en-US" sz="1100" b="0" dirty="0">
                          <a:latin typeface="Meiryo UI" panose="020B0604030504040204" pitchFamily="50" charset="-128"/>
                          <a:ea typeface="Meiryo UI" panose="020B0604030504040204" pitchFamily="50" charset="-128"/>
                        </a:rPr>
                        <a:t>としてください。</a:t>
                      </a:r>
                      <a:endParaRPr kumimoji="1" lang="en-US" altLang="ja-JP" sz="1100" b="0" dirty="0">
                        <a:latin typeface="Meiryo UI" panose="020B0604030504040204" pitchFamily="50" charset="-128"/>
                        <a:ea typeface="Meiryo UI" panose="020B0604030504040204" pitchFamily="50" charset="-128"/>
                      </a:endParaRPr>
                    </a:p>
                  </a:txBody>
                  <a:tcPr marL="74295" marR="74295" marT="37148" marB="37148">
                    <a:lnL w="12700" cap="flat" cmpd="sng" algn="ctr">
                      <a:solidFill>
                        <a:srgbClr val="36A0FF"/>
                      </a:solidFill>
                      <a:prstDash val="solid"/>
                      <a:round/>
                      <a:headEnd type="none" w="med" len="med"/>
                      <a:tailEnd type="none" w="med" len="med"/>
                    </a:lnL>
                    <a:lnR w="12700" cap="flat" cmpd="sng" algn="ctr">
                      <a:solidFill>
                        <a:srgbClr val="36A0FF"/>
                      </a:solidFill>
                      <a:prstDash val="solid"/>
                      <a:round/>
                      <a:headEnd type="none" w="med" len="med"/>
                      <a:tailEnd type="none" w="med" len="med"/>
                    </a:lnR>
                    <a:lnT w="12700" cap="flat" cmpd="sng" algn="ctr">
                      <a:solidFill>
                        <a:srgbClr val="36A0FF"/>
                      </a:solidFill>
                      <a:prstDash val="solid"/>
                      <a:round/>
                      <a:headEnd type="none" w="med" len="med"/>
                      <a:tailEnd type="none" w="med" len="med"/>
                    </a:lnT>
                    <a:lnB w="12700" cap="flat" cmpd="sng" algn="ctr">
                      <a:solidFill>
                        <a:srgbClr val="36A0FF"/>
                      </a:solidFill>
                      <a:prstDash val="solid"/>
                      <a:round/>
                      <a:headEnd type="none" w="med" len="med"/>
                      <a:tailEnd type="none" w="med" len="med"/>
                    </a:lnB>
                  </a:tcPr>
                </a:tc>
                <a:extLst>
                  <a:ext uri="{0D108BD9-81ED-4DB2-BD59-A6C34878D82A}">
                    <a16:rowId xmlns:a16="http://schemas.microsoft.com/office/drawing/2014/main" val="1729004448"/>
                  </a:ext>
                </a:extLst>
              </a:tr>
            </a:tbl>
          </a:graphicData>
        </a:graphic>
      </p:graphicFrame>
      <p:sp>
        <p:nvSpPr>
          <p:cNvPr id="13" name="正方形/長方形 12">
            <a:extLst>
              <a:ext uri="{FF2B5EF4-FFF2-40B4-BE49-F238E27FC236}">
                <a16:creationId xmlns:a16="http://schemas.microsoft.com/office/drawing/2014/main" id="{2947B43D-F9D8-4FC4-80DC-7E1A726CC8BF}"/>
              </a:ext>
            </a:extLst>
          </p:cNvPr>
          <p:cNvSpPr/>
          <p:nvPr/>
        </p:nvSpPr>
        <p:spPr>
          <a:xfrm>
            <a:off x="697566" y="4313746"/>
            <a:ext cx="5484720" cy="790679"/>
          </a:xfrm>
          <a:prstGeom prst="rect">
            <a:avLst/>
          </a:prstGeom>
          <a:solidFill>
            <a:srgbClr val="C5E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590">
              <a:lnSpc>
                <a:spcPct val="130000"/>
              </a:lnSpc>
              <a:defRPr/>
            </a:pPr>
            <a:r>
              <a:rPr kumimoji="1" lang="ja-JP" altLang="en-US" sz="1463" b="1" kern="0" dirty="0">
                <a:solidFill>
                  <a:schemeClr val="tx1"/>
                </a:solidFill>
                <a:latin typeface="Meiryo UI" panose="020B0604030504040204" pitchFamily="50" charset="-128"/>
                <a:ea typeface="Meiryo UI" panose="020B0604030504040204" pitchFamily="50" charset="-128"/>
              </a:rPr>
              <a:t>臨床調査個人票に「診断年月日」欄が追加されています</a:t>
            </a:r>
            <a:endParaRPr kumimoji="1" lang="en-US" altLang="ja-JP" sz="1463" b="1" kern="0" dirty="0">
              <a:solidFill>
                <a:schemeClr val="tx1"/>
              </a:solidFill>
              <a:latin typeface="Meiryo UI" panose="020B0604030504040204" pitchFamily="50" charset="-128"/>
              <a:ea typeface="Meiryo UI" panose="020B0604030504040204" pitchFamily="50" charset="-128"/>
            </a:endParaRPr>
          </a:p>
          <a:p>
            <a:pPr algn="ctr" defTabSz="609590">
              <a:lnSpc>
                <a:spcPct val="130000"/>
              </a:lnSpc>
              <a:defRPr/>
            </a:pPr>
            <a:r>
              <a:rPr kumimoji="1" lang="ja-JP" altLang="en-US" sz="1463" b="1" kern="0" dirty="0">
                <a:solidFill>
                  <a:schemeClr val="tx1"/>
                </a:solidFill>
                <a:latin typeface="Meiryo UI" panose="020B0604030504040204" pitchFamily="50" charset="-128"/>
                <a:ea typeface="Meiryo UI" panose="020B0604030504040204" pitchFamily="50" charset="-128"/>
              </a:rPr>
              <a:t>～「診断年月日」に関するよくあるご質問～</a:t>
            </a:r>
            <a:endParaRPr kumimoji="1" lang="en-US" altLang="ja-JP" sz="1625" b="1" kern="0" dirty="0">
              <a:solidFill>
                <a:schemeClr val="tx1"/>
              </a:solidFill>
              <a:latin typeface="Meiryo UI" panose="020B0604030504040204" pitchFamily="50" charset="-128"/>
              <a:ea typeface="Meiryo UI" panose="020B0604030504040204" pitchFamily="50" charset="-128"/>
            </a:endParaRPr>
          </a:p>
          <a:p>
            <a:pPr algn="ctr" defTabSz="609590">
              <a:lnSpc>
                <a:spcPct val="130000"/>
              </a:lnSpc>
              <a:defRPr/>
            </a:pPr>
            <a:r>
              <a:rPr kumimoji="1" lang="ja-JP" altLang="en-US" sz="1138" b="1" kern="0" dirty="0">
                <a:solidFill>
                  <a:schemeClr val="tx1"/>
                </a:solidFill>
                <a:latin typeface="Meiryo UI" panose="020B0604030504040204" pitchFamily="50" charset="-128"/>
                <a:ea typeface="Meiryo UI" panose="020B0604030504040204" pitchFamily="50" charset="-128"/>
              </a:rPr>
              <a:t>（指定医・患者向けパンフレット（厚労省）より一部抜粋）</a:t>
            </a:r>
          </a:p>
        </p:txBody>
      </p:sp>
      <p:sp>
        <p:nvSpPr>
          <p:cNvPr id="7" name="正方形/長方形 6">
            <a:extLst>
              <a:ext uri="{FF2B5EF4-FFF2-40B4-BE49-F238E27FC236}">
                <a16:creationId xmlns:a16="http://schemas.microsoft.com/office/drawing/2014/main" id="{A5868FBD-CAA2-4E7F-AAAC-B75700FA0026}"/>
              </a:ext>
            </a:extLst>
          </p:cNvPr>
          <p:cNvSpPr/>
          <p:nvPr/>
        </p:nvSpPr>
        <p:spPr>
          <a:xfrm>
            <a:off x="697566" y="101673"/>
            <a:ext cx="5484720" cy="349152"/>
          </a:xfrm>
          <a:prstGeom prst="rect">
            <a:avLst/>
          </a:prstGeom>
          <a:solidFill>
            <a:srgbClr val="C5E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590">
              <a:lnSpc>
                <a:spcPct val="130000"/>
              </a:lnSpc>
              <a:defRPr/>
            </a:pPr>
            <a:r>
              <a:rPr kumimoji="1" lang="ja-JP" altLang="en-US" sz="1463" b="1" kern="0" dirty="0">
                <a:solidFill>
                  <a:schemeClr val="tx1"/>
                </a:solidFill>
                <a:latin typeface="Meiryo UI" panose="020B0604030504040204" pitchFamily="50" charset="-128"/>
                <a:ea typeface="Meiryo UI" panose="020B0604030504040204" pitchFamily="50" charset="-128"/>
              </a:rPr>
              <a:t>診断基準等改正に伴う 臨床調査個人票の取り扱いについて</a:t>
            </a:r>
          </a:p>
        </p:txBody>
      </p:sp>
      <p:sp>
        <p:nvSpPr>
          <p:cNvPr id="4" name="テキスト ボックス 3">
            <a:extLst>
              <a:ext uri="{FF2B5EF4-FFF2-40B4-BE49-F238E27FC236}">
                <a16:creationId xmlns:a16="http://schemas.microsoft.com/office/drawing/2014/main" id="{22DC544C-8781-47ED-9FB7-348B7E861F56}"/>
              </a:ext>
            </a:extLst>
          </p:cNvPr>
          <p:cNvSpPr txBox="1"/>
          <p:nvPr/>
        </p:nvSpPr>
        <p:spPr>
          <a:xfrm>
            <a:off x="719419" y="504080"/>
            <a:ext cx="5462867" cy="1292662"/>
          </a:xfrm>
          <a:prstGeom prst="rect">
            <a:avLst/>
          </a:prstGeom>
          <a:noFill/>
        </p:spPr>
        <p:txBody>
          <a:bodyPr wrap="square" rtlCol="0">
            <a:spAutoFit/>
          </a:bodyPr>
          <a:lstStyle/>
          <a:p>
            <a:r>
              <a:rPr lang="ja-JP" altLang="en-US" sz="1300" b="1" dirty="0">
                <a:latin typeface="Meiryo UI" panose="020B0604030504040204" pitchFamily="50" charset="-128"/>
                <a:ea typeface="Meiryo UI" panose="020B0604030504040204" pitchFamily="50" charset="-128"/>
              </a:rPr>
              <a:t>　</a:t>
            </a:r>
            <a:r>
              <a:rPr lang="ja-JP" altLang="en-US" sz="1300" b="1" u="sng" dirty="0">
                <a:latin typeface="Meiryo UI" panose="020B0604030504040204" pitchFamily="50" charset="-128"/>
                <a:ea typeface="Meiryo UI" panose="020B0604030504040204" pitchFamily="50" charset="-128"/>
              </a:rPr>
              <a:t>令和６年４月１日以降に申請する場合は、新規・更新ともに改正後の臨床調査個人票（以下「臨個票」という）を使用する</a:t>
            </a:r>
            <a:r>
              <a:rPr lang="ja-JP" altLang="en-US" sz="1300" dirty="0">
                <a:latin typeface="Meiryo UI" panose="020B0604030504040204" pitchFamily="50" charset="-128"/>
                <a:ea typeface="Meiryo UI" panose="020B0604030504040204" pitchFamily="50" charset="-128"/>
              </a:rPr>
              <a:t>ことを原則としますが、改正後臨個票の適用の日から</a:t>
            </a:r>
            <a:r>
              <a:rPr lang="ja-JP" altLang="en-US" sz="1300" b="1" u="sng" dirty="0">
                <a:latin typeface="Meiryo UI" panose="020B0604030504040204" pitchFamily="50" charset="-128"/>
                <a:ea typeface="Meiryo UI" panose="020B0604030504040204" pitchFamily="50" charset="-128"/>
              </a:rPr>
              <a:t>１年間は、改正前の臨個票を使用しても差し支えない</a:t>
            </a:r>
            <a:r>
              <a:rPr lang="ja-JP" altLang="en-US" sz="1300" dirty="0">
                <a:latin typeface="Meiryo UI" panose="020B0604030504040204" pitchFamily="50" charset="-128"/>
                <a:ea typeface="Meiryo UI" panose="020B0604030504040204" pitchFamily="50" charset="-128"/>
              </a:rPr>
              <a:t>としています。改正前臨個票を使用した場合、</a:t>
            </a:r>
            <a:r>
              <a:rPr lang="ja-JP" altLang="en-US" sz="1300" b="1" u="sng" dirty="0">
                <a:latin typeface="Meiryo UI" panose="020B0604030504040204" pitchFamily="50" charset="-128"/>
                <a:ea typeface="Meiryo UI" panose="020B0604030504040204" pitchFamily="50" charset="-128"/>
              </a:rPr>
              <a:t>改正後の診断基準で必要となる新たな検査項目について、電話等にて検査結果等の照会を行う可能性</a:t>
            </a:r>
            <a:r>
              <a:rPr lang="ja-JP" altLang="en-US" sz="1300" dirty="0">
                <a:latin typeface="Meiryo UI" panose="020B0604030504040204" pitchFamily="50" charset="-128"/>
                <a:ea typeface="Meiryo UI" panose="020B0604030504040204" pitchFamily="50" charset="-128"/>
              </a:rPr>
              <a:t>があります。ご承知おきください。</a:t>
            </a:r>
          </a:p>
        </p:txBody>
      </p:sp>
      <p:sp>
        <p:nvSpPr>
          <p:cNvPr id="10" name="正方形/長方形 9">
            <a:extLst>
              <a:ext uri="{FF2B5EF4-FFF2-40B4-BE49-F238E27FC236}">
                <a16:creationId xmlns:a16="http://schemas.microsoft.com/office/drawing/2014/main" id="{60F3142A-5B98-4E50-92CA-1CB4FF36A59B}"/>
              </a:ext>
            </a:extLst>
          </p:cNvPr>
          <p:cNvSpPr/>
          <p:nvPr/>
        </p:nvSpPr>
        <p:spPr>
          <a:xfrm>
            <a:off x="708492" y="1886806"/>
            <a:ext cx="5484720" cy="350730"/>
          </a:xfrm>
          <a:prstGeom prst="rect">
            <a:avLst/>
          </a:prstGeom>
          <a:solidFill>
            <a:srgbClr val="C5E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590">
              <a:lnSpc>
                <a:spcPct val="130000"/>
              </a:lnSpc>
              <a:defRPr/>
            </a:pPr>
            <a:r>
              <a:rPr kumimoji="1" lang="ja-JP" altLang="en-US" sz="1463" b="1" kern="0" dirty="0">
                <a:solidFill>
                  <a:schemeClr val="tx1"/>
                </a:solidFill>
                <a:latin typeface="Meiryo UI" panose="020B0604030504040204" pitchFamily="50" charset="-128"/>
                <a:ea typeface="Meiryo UI" panose="020B0604030504040204" pitchFamily="50" charset="-128"/>
              </a:rPr>
              <a:t>臨床調査個人票</a:t>
            </a:r>
            <a:r>
              <a:rPr lang="ja-JP" altLang="en-US" sz="1463" b="1" dirty="0">
                <a:solidFill>
                  <a:srgbClr val="000000"/>
                </a:solidFill>
                <a:latin typeface="Meiryo UI" panose="020B0604030504040204" pitchFamily="50" charset="-128"/>
                <a:ea typeface="Meiryo UI" panose="020B0604030504040204" pitchFamily="50" charset="-128"/>
              </a:rPr>
              <a:t>のオンライン登録（難病</a:t>
            </a:r>
            <a:r>
              <a:rPr lang="en-US" altLang="ja-JP" sz="1463" b="1" dirty="0">
                <a:solidFill>
                  <a:srgbClr val="000000"/>
                </a:solidFill>
                <a:latin typeface="Meiryo UI" panose="020B0604030504040204" pitchFamily="50" charset="-128"/>
                <a:ea typeface="Meiryo UI" panose="020B0604030504040204" pitchFamily="50" charset="-128"/>
              </a:rPr>
              <a:t>DB</a:t>
            </a:r>
            <a:r>
              <a:rPr lang="ja-JP" altLang="en-US" sz="1463" b="1" dirty="0">
                <a:solidFill>
                  <a:srgbClr val="000000"/>
                </a:solidFill>
                <a:latin typeface="Meiryo UI" panose="020B0604030504040204" pitchFamily="50" charset="-128"/>
                <a:ea typeface="Meiryo UI" panose="020B0604030504040204" pitchFamily="50" charset="-128"/>
              </a:rPr>
              <a:t>）について</a:t>
            </a:r>
          </a:p>
        </p:txBody>
      </p:sp>
      <p:sp>
        <p:nvSpPr>
          <p:cNvPr id="12" name="テキスト ボックス 11">
            <a:extLst>
              <a:ext uri="{FF2B5EF4-FFF2-40B4-BE49-F238E27FC236}">
                <a16:creationId xmlns:a16="http://schemas.microsoft.com/office/drawing/2014/main" id="{1035641A-985C-4168-B8DE-31558D233069}"/>
              </a:ext>
            </a:extLst>
          </p:cNvPr>
          <p:cNvSpPr txBox="1"/>
          <p:nvPr/>
        </p:nvSpPr>
        <p:spPr>
          <a:xfrm>
            <a:off x="697567" y="2297670"/>
            <a:ext cx="5462867" cy="1892826"/>
          </a:xfrm>
          <a:prstGeom prst="rect">
            <a:avLst/>
          </a:prstGeom>
          <a:noFill/>
        </p:spPr>
        <p:txBody>
          <a:bodyPr wrap="square" rtlCol="0">
            <a:spAutoFit/>
          </a:bodyPr>
          <a:lstStyle/>
          <a:p>
            <a:r>
              <a:rPr lang="ja-JP" altLang="en-US" sz="1300" dirty="0">
                <a:latin typeface="Meiryo UI" panose="020B0604030504040204" pitchFamily="50" charset="-128"/>
                <a:ea typeface="Meiryo UI" panose="020B0604030504040204" pitchFamily="50" charset="-128"/>
              </a:rPr>
              <a:t>　</a:t>
            </a:r>
            <a:r>
              <a:rPr lang="ja-JP" altLang="en-US" sz="1300" b="1" u="sng" dirty="0">
                <a:latin typeface="Meiryo UI" panose="020B0604030504040204" pitchFamily="50" charset="-128"/>
                <a:ea typeface="Meiryo UI" panose="020B0604030504040204" pitchFamily="50" charset="-128"/>
              </a:rPr>
              <a:t>令和</a:t>
            </a:r>
            <a:r>
              <a:rPr lang="en-US" altLang="ja-JP" sz="1300" b="1" u="sng" dirty="0">
                <a:latin typeface="Meiryo UI" panose="020B0604030504040204" pitchFamily="50" charset="-128"/>
                <a:ea typeface="Meiryo UI" panose="020B0604030504040204" pitchFamily="50" charset="-128"/>
              </a:rPr>
              <a:t>6</a:t>
            </a:r>
            <a:r>
              <a:rPr lang="ja-JP" altLang="en-US" sz="1300" b="1" u="sng" dirty="0">
                <a:latin typeface="Meiryo UI" panose="020B0604030504040204" pitchFamily="50" charset="-128"/>
                <a:ea typeface="Meiryo UI" panose="020B0604030504040204" pitchFamily="50" charset="-128"/>
              </a:rPr>
              <a:t>年</a:t>
            </a:r>
            <a:r>
              <a:rPr lang="en-US" altLang="ja-JP" sz="1300" b="1" u="sng" dirty="0">
                <a:latin typeface="Meiryo UI" panose="020B0604030504040204" pitchFamily="50" charset="-128"/>
                <a:ea typeface="Meiryo UI" panose="020B0604030504040204" pitchFamily="50" charset="-128"/>
              </a:rPr>
              <a:t>4</a:t>
            </a:r>
            <a:r>
              <a:rPr lang="ja-JP" altLang="en-US" sz="1300" b="1" u="sng" dirty="0">
                <a:latin typeface="Meiryo UI" panose="020B0604030504040204" pitchFamily="50" charset="-128"/>
                <a:ea typeface="Meiryo UI" panose="020B0604030504040204" pitchFamily="50" charset="-128"/>
              </a:rPr>
              <a:t>月</a:t>
            </a:r>
            <a:r>
              <a:rPr lang="en-US" altLang="ja-JP" sz="1300" b="1" u="sng" dirty="0">
                <a:latin typeface="Meiryo UI" panose="020B0604030504040204" pitchFamily="50" charset="-128"/>
                <a:ea typeface="Meiryo UI" panose="020B0604030504040204" pitchFamily="50" charset="-128"/>
              </a:rPr>
              <a:t>1</a:t>
            </a:r>
            <a:r>
              <a:rPr lang="ja-JP" altLang="en-US" sz="1300" b="1" u="sng" dirty="0">
                <a:latin typeface="Meiryo UI" panose="020B0604030504040204" pitchFamily="50" charset="-128"/>
                <a:ea typeface="Meiryo UI" panose="020B0604030504040204" pitchFamily="50" charset="-128"/>
              </a:rPr>
              <a:t>日より、新しい難病データベース（</a:t>
            </a:r>
            <a:r>
              <a:rPr lang="en-US" altLang="ja-JP" sz="1300" b="1" u="sng" dirty="0">
                <a:latin typeface="Meiryo UI" panose="020B0604030504040204" pitchFamily="50" charset="-128"/>
                <a:ea typeface="Meiryo UI" panose="020B0604030504040204" pitchFamily="50" charset="-128"/>
              </a:rPr>
              <a:t>DB</a:t>
            </a:r>
            <a:r>
              <a:rPr lang="ja-JP" altLang="en-US" sz="1300" b="1" u="sng" dirty="0">
                <a:latin typeface="Meiryo UI" panose="020B0604030504040204" pitchFamily="50" charset="-128"/>
                <a:ea typeface="Meiryo UI" panose="020B0604030504040204" pitchFamily="50" charset="-128"/>
              </a:rPr>
              <a:t>）の利用が開始</a:t>
            </a:r>
            <a:r>
              <a:rPr lang="ja-JP" altLang="en-US" sz="1300" dirty="0">
                <a:latin typeface="Meiryo UI" panose="020B0604030504040204" pitchFamily="50" charset="-128"/>
                <a:ea typeface="Meiryo UI" panose="020B0604030504040204" pitchFamily="50" charset="-128"/>
              </a:rPr>
              <a:t>されました。新しい難病</a:t>
            </a:r>
            <a:r>
              <a:rPr lang="en-US" altLang="ja-JP" sz="1300" dirty="0">
                <a:latin typeface="Meiryo UI" panose="020B0604030504040204" pitchFamily="50" charset="-128"/>
                <a:ea typeface="Meiryo UI" panose="020B0604030504040204" pitchFamily="50" charset="-128"/>
              </a:rPr>
              <a:t>DB</a:t>
            </a:r>
            <a:r>
              <a:rPr lang="ja-JP" altLang="en-US" sz="1300" dirty="0">
                <a:latin typeface="Meiryo UI" panose="020B0604030504040204" pitchFamily="50" charset="-128"/>
                <a:ea typeface="Meiryo UI" panose="020B0604030504040204" pitchFamily="50" charset="-128"/>
              </a:rPr>
              <a:t>では、「前回登録した情報から変更点のみを修正できる」「患者の同意を得て、転院時等に他医療機関における臨個票が参照できる」「臨個票の入力漏れ等をチェック」「合計値や指標等を自動で計算」等の機能が搭載されており、</a:t>
            </a:r>
            <a:r>
              <a:rPr lang="ja-JP" altLang="en-US" sz="1300" b="1" u="sng" dirty="0">
                <a:latin typeface="Meiryo UI" panose="020B0604030504040204" pitchFamily="50" charset="-128"/>
                <a:ea typeface="Meiryo UI" panose="020B0604030504040204" pitchFamily="50" charset="-128"/>
              </a:rPr>
              <a:t>指定医の負担軽減</a:t>
            </a:r>
            <a:r>
              <a:rPr lang="ja-JP" altLang="en-US" sz="1300" dirty="0">
                <a:latin typeface="Meiryo UI" panose="020B0604030504040204" pitchFamily="50" charset="-128"/>
                <a:ea typeface="Meiryo UI" panose="020B0604030504040204" pitchFamily="50" charset="-128"/>
              </a:rPr>
              <a:t>が図られています。</a:t>
            </a:r>
            <a:r>
              <a:rPr lang="ja-JP" altLang="en-US" sz="1300" b="1" u="sng" dirty="0">
                <a:latin typeface="Meiryo UI" panose="020B0604030504040204" pitchFamily="50" charset="-128"/>
                <a:ea typeface="Meiryo UI" panose="020B0604030504040204" pitchFamily="50" charset="-128"/>
              </a:rPr>
              <a:t>難病</a:t>
            </a:r>
            <a:r>
              <a:rPr lang="en-US" altLang="ja-JP" sz="1300" b="1" u="sng" dirty="0">
                <a:latin typeface="Meiryo UI" panose="020B0604030504040204" pitchFamily="50" charset="-128"/>
                <a:ea typeface="Meiryo UI" panose="020B0604030504040204" pitchFamily="50" charset="-128"/>
              </a:rPr>
              <a:t>DB</a:t>
            </a:r>
            <a:r>
              <a:rPr lang="ja-JP" altLang="en-US" sz="1300" b="1" u="sng" dirty="0">
                <a:latin typeface="Meiryo UI" panose="020B0604030504040204" pitchFamily="50" charset="-128"/>
                <a:ea typeface="Meiryo UI" panose="020B0604030504040204" pitchFamily="50" charset="-128"/>
              </a:rPr>
              <a:t>内で臨床調査個人票を作成するためには、難病指定医・難病協力指定医ごとに、</a:t>
            </a:r>
            <a:r>
              <a:rPr lang="en-US" altLang="ja-JP" sz="1300" b="1" u="sng" dirty="0">
                <a:latin typeface="Meiryo UI" panose="020B0604030504040204" pitchFamily="50" charset="-128"/>
                <a:ea typeface="Meiryo UI" panose="020B0604030504040204" pitchFamily="50" charset="-128"/>
              </a:rPr>
              <a:t>ID</a:t>
            </a:r>
            <a:r>
              <a:rPr lang="ja-JP" altLang="en-US" sz="1300" b="1" u="sng" dirty="0">
                <a:latin typeface="Meiryo UI" panose="020B0604030504040204" pitchFamily="50" charset="-128"/>
                <a:ea typeface="Meiryo UI" panose="020B0604030504040204" pitchFamily="50" charset="-128"/>
              </a:rPr>
              <a:t>・パスワードが必要</a:t>
            </a:r>
            <a:r>
              <a:rPr lang="ja-JP" altLang="en-US" sz="1300" dirty="0">
                <a:latin typeface="Meiryo UI" panose="020B0604030504040204" pitchFamily="50" charset="-128"/>
                <a:ea typeface="Meiryo UI" panose="020B0604030504040204" pitchFamily="50" charset="-128"/>
              </a:rPr>
              <a:t>です。オンライン登録の環境が整った医療機関は、</a:t>
            </a:r>
            <a:r>
              <a:rPr lang="ja-JP" altLang="en-US" sz="1300" dirty="0">
                <a:solidFill>
                  <a:srgbClr val="000000"/>
                </a:solidFill>
                <a:latin typeface="Meiryo UI" panose="020B0604030504040204" pitchFamily="50" charset="-128"/>
                <a:ea typeface="Meiryo UI" panose="020B0604030504040204" pitchFamily="50" charset="-128"/>
              </a:rPr>
              <a:t>指定医</a:t>
            </a:r>
            <a:r>
              <a:rPr lang="en-US" altLang="ja-JP" sz="1300" dirty="0">
                <a:solidFill>
                  <a:srgbClr val="000000"/>
                </a:solidFill>
                <a:latin typeface="Meiryo UI" panose="020B0604030504040204" pitchFamily="50" charset="-128"/>
                <a:ea typeface="Meiryo UI" panose="020B0604030504040204" pitchFamily="50" charset="-128"/>
              </a:rPr>
              <a:t>ID</a:t>
            </a:r>
            <a:r>
              <a:rPr lang="ja-JP" altLang="en-US" sz="1300" dirty="0">
                <a:solidFill>
                  <a:srgbClr val="000000"/>
                </a:solidFill>
                <a:latin typeface="Meiryo UI" panose="020B0604030504040204" pitchFamily="50" charset="-128"/>
                <a:ea typeface="Meiryo UI" panose="020B0604030504040204" pitchFamily="50" charset="-128"/>
              </a:rPr>
              <a:t>・パスワード</a:t>
            </a:r>
            <a:r>
              <a:rPr lang="ja-JP" altLang="en-US" sz="1300" dirty="0">
                <a:latin typeface="Meiryo UI" panose="020B0604030504040204" pitchFamily="50" charset="-128"/>
                <a:ea typeface="Meiryo UI" panose="020B0604030504040204" pitchFamily="50" charset="-128"/>
              </a:rPr>
              <a:t>の申請をしていただくよう、お願いします。</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申請方法は、指定医の指定を受けた自治体の</a:t>
            </a:r>
            <a:r>
              <a:rPr lang="en-US" altLang="ja-JP" sz="1300" dirty="0">
                <a:latin typeface="Meiryo UI" panose="020B0604030504040204" pitchFamily="50" charset="-128"/>
                <a:ea typeface="Meiryo UI" panose="020B0604030504040204" pitchFamily="50" charset="-128"/>
              </a:rPr>
              <a:t>HP</a:t>
            </a:r>
            <a:r>
              <a:rPr lang="ja-JP" altLang="en-US" sz="1300" dirty="0">
                <a:latin typeface="Meiryo UI" panose="020B0604030504040204" pitchFamily="50" charset="-128"/>
                <a:ea typeface="Meiryo UI" panose="020B0604030504040204" pitchFamily="50" charset="-128"/>
              </a:rPr>
              <a:t>等をご確認ください。</a:t>
            </a:r>
          </a:p>
        </p:txBody>
      </p:sp>
      <p:sp>
        <p:nvSpPr>
          <p:cNvPr id="8" name="Oval 8">
            <a:extLst>
              <a:ext uri="{FF2B5EF4-FFF2-40B4-BE49-F238E27FC236}">
                <a16:creationId xmlns:a16="http://schemas.microsoft.com/office/drawing/2014/main" id="{41673011-55D9-4569-9988-0BD61A6EAE7A}"/>
              </a:ext>
            </a:extLst>
          </p:cNvPr>
          <p:cNvSpPr>
            <a:spLocks noChangeArrowheads="1"/>
          </p:cNvSpPr>
          <p:nvPr/>
        </p:nvSpPr>
        <p:spPr bwMode="auto">
          <a:xfrm>
            <a:off x="6008128" y="19374"/>
            <a:ext cx="584550" cy="592071"/>
          </a:xfrm>
          <a:prstGeom prst="ellipse">
            <a:avLst/>
          </a:prstGeom>
          <a:solidFill>
            <a:srgbClr val="FFFFFF"/>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400" eaLnBrk="0" fontAlgn="base" hangingPunct="0">
              <a:spcBef>
                <a:spcPct val="0"/>
              </a:spcBef>
              <a:spcAft>
                <a:spcPct val="0"/>
              </a:spcAft>
            </a:pPr>
            <a:r>
              <a:rPr lang="en-US" altLang="ja-JP" sz="3200" b="1" dirty="0">
                <a:latin typeface="Meiryo UI" panose="020B0604030504040204" pitchFamily="50" charset="-128"/>
                <a:ea typeface="Meiryo UI" panose="020B0604030504040204" pitchFamily="50" charset="-128"/>
              </a:rPr>
              <a:t>B</a:t>
            </a:r>
          </a:p>
        </p:txBody>
      </p:sp>
      <p:sp>
        <p:nvSpPr>
          <p:cNvPr id="9" name="テキスト ボックス 8">
            <a:extLst>
              <a:ext uri="{FF2B5EF4-FFF2-40B4-BE49-F238E27FC236}">
                <a16:creationId xmlns:a16="http://schemas.microsoft.com/office/drawing/2014/main" id="{E1853A3B-2E8D-4A35-8275-CAEFE6FAD51E}"/>
              </a:ext>
            </a:extLst>
          </p:cNvPr>
          <p:cNvSpPr txBox="1"/>
          <p:nvPr/>
        </p:nvSpPr>
        <p:spPr>
          <a:xfrm>
            <a:off x="6138581" y="621605"/>
            <a:ext cx="1270000"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ウラ</a:t>
            </a:r>
          </a:p>
        </p:txBody>
      </p:sp>
    </p:spTree>
    <p:extLst>
      <p:ext uri="{BB962C8B-B14F-4D97-AF65-F5344CB8AC3E}">
        <p14:creationId xmlns:p14="http://schemas.microsoft.com/office/powerpoint/2010/main" val="38364635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1089</Words>
  <Application>Microsoft Office PowerPoint</Application>
  <PresentationFormat>A4 210 x 297 mm</PresentationFormat>
  <Paragraphs>58</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UD デジタル 教科書体 NK-R</vt:lpstr>
      <vt:lpstr>游ゴシック</vt:lpstr>
      <vt:lpstr>Arial</vt:lpstr>
      <vt:lpstr>Calibri</vt:lpstr>
      <vt:lpstr>Calibri Light</vt:lpstr>
      <vt:lpstr>Office テーマ</vt:lpstr>
      <vt:lpstr> 　臨床調査個人票 作成依頼書（きみどり）</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2024-06-25T07:59:17Z</dcterms:created>
  <dcterms:modified xsi:type="dcterms:W3CDTF">2024-06-25T07:59:21Z</dcterms:modified>
</cp:coreProperties>
</file>