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58" r:id="rId2"/>
    <p:sldId id="259" r:id="rId3"/>
  </p:sldIdLst>
  <p:sldSz cx="6858000" cy="9906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23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7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842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02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27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51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6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53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6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38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45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83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07EE3-CFC1-4494-8EFD-3CF1FEDF9B4A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03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4">
            <a:extLst>
              <a:ext uri="{FF2B5EF4-FFF2-40B4-BE49-F238E27FC236}">
                <a16:creationId xmlns:a16="http://schemas.microsoft.com/office/drawing/2014/main" id="{E83046D7-74AA-497D-A546-A5B214554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07" y="189816"/>
            <a:ext cx="6615412" cy="381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 defTabSz="91433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80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必要書類の確認リスト（みずいろ）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602</a:t>
            </a:r>
            <a:endParaRPr lang="ja-JP" altLang="ja-JP" sz="180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D4AC1D3-6A4B-4C9D-8BCB-9776DAA8A791}"/>
              </a:ext>
            </a:extLst>
          </p:cNvPr>
          <p:cNvSpPr/>
          <p:nvPr/>
        </p:nvSpPr>
        <p:spPr>
          <a:xfrm>
            <a:off x="86487" y="1054481"/>
            <a:ext cx="6707786" cy="7920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0EBB2FA-4288-4527-A9AB-B45AF82D09A6}"/>
              </a:ext>
            </a:extLst>
          </p:cNvPr>
          <p:cNvSpPr txBox="1"/>
          <p:nvPr/>
        </p:nvSpPr>
        <p:spPr>
          <a:xfrm>
            <a:off x="61431" y="569014"/>
            <a:ext cx="6721462" cy="34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 コピー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A4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サイズの用紙に行い、小さく切り取らずご提出ください。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Oval 8">
            <a:extLst>
              <a:ext uri="{FF2B5EF4-FFF2-40B4-BE49-F238E27FC236}">
                <a16:creationId xmlns:a16="http://schemas.microsoft.com/office/drawing/2014/main" id="{5C96BF91-B070-4E0A-9BB3-D2D2396D2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4531" y="114776"/>
            <a:ext cx="584549" cy="59207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 defTabSz="91433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Ｃ</a:t>
            </a:r>
            <a:endParaRPr lang="en-US" altLang="ja-JP" sz="31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B417E23-AE3E-4DCB-A45C-D1E7C74BAE6D}"/>
              </a:ext>
            </a:extLst>
          </p:cNvPr>
          <p:cNvSpPr txBox="1"/>
          <p:nvPr/>
        </p:nvSpPr>
        <p:spPr>
          <a:xfrm>
            <a:off x="86487" y="1133932"/>
            <a:ext cx="6730547" cy="781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１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 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特定医療費（指定難病）支給認定申請書（更新用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・３枚綴り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p"/>
            </a:pP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２．臨床調査個人票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（指定医が記入した日から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か月以内のもの）</a:t>
            </a:r>
            <a:r>
              <a:rPr lang="ja-JP" altLang="en-US" sz="1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原本</a:t>
            </a:r>
          </a:p>
          <a:p>
            <a:pPr>
              <a:spcAft>
                <a:spcPts val="600"/>
              </a:spcAft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別紙Ⓑ「臨床調査個人票　作成依頼書（きみどり）」にて、病院に作成を依頼してください。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自己負担上限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額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管理票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コピー（</a:t>
            </a:r>
            <a:r>
              <a:rPr lang="en-US" altLang="ja-JP" sz="1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窓口申請の方は、原本持参）</a:t>
            </a:r>
            <a:endParaRPr lang="en-US" altLang="ja-JP" sz="1400" b="1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 　「氏名記載の表紙」 と 「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7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８月以降で記載のあるページ」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生活保護受給証明書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（福祉事務所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</a:t>
            </a:r>
            <a:r>
              <a:rPr lang="en-US" altLang="ja-JP" sz="1400" b="1" u="sng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か月以内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に発行のもの）</a:t>
            </a:r>
            <a:r>
              <a:rPr lang="ja-JP" altLang="en-US" sz="1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原本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個人番号（マイナンバー）を提出されない方は、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「住民票住所と相違なし」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の旨、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 記載が必要です。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生活保護が停止になった場合は、停止時期が記載された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「保護停止決定通知書」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が必要です。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Aft>
                <a:spcPts val="600"/>
              </a:spcAft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５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療養生活についてのおたずね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p"/>
            </a:pP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p"/>
            </a:pP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6.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マイナンバー（個人番号）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以下のいずれかの書類を窓口で提示してください。（郵送の場合はコピーを添付）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 マイナンバーカード（両面）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または、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☐ 個人番号の記載のある住民票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住民票記載事項証明書</a:t>
            </a:r>
          </a:p>
          <a:p>
            <a:pPr>
              <a:spcAft>
                <a:spcPts val="60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☐ 通知カード（令和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日以降、住所・氏名等の記載事項に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変更が無い場合に限る）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受診者以外が申請する場合、申請者の身元確認書類（官公署が発行した氏名及び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生年月日又は住所の記載があるもの）が必要です。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03737C3-6240-4367-8AA4-BFBF44E901F1}"/>
              </a:ext>
            </a:extLst>
          </p:cNvPr>
          <p:cNvSpPr txBox="1"/>
          <p:nvPr/>
        </p:nvSpPr>
        <p:spPr>
          <a:xfrm>
            <a:off x="302932" y="9035584"/>
            <a:ext cx="6297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生活保護が廃止になった場合は、事前に茨木保健所までお問い合わせください。</a:t>
            </a:r>
          </a:p>
          <a:p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161FDC4-1AE3-4511-965A-A6F247514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824" y="9361605"/>
            <a:ext cx="4791871" cy="347502"/>
          </a:xfrm>
          <a:prstGeom prst="rect">
            <a:avLst/>
          </a:prstGeom>
        </p:spPr>
      </p:pic>
      <p:sp>
        <p:nvSpPr>
          <p:cNvPr id="10" name="テキスト ボックス 1">
            <a:extLst>
              <a:ext uri="{FF2B5EF4-FFF2-40B4-BE49-F238E27FC236}">
                <a16:creationId xmlns:a16="http://schemas.microsoft.com/office/drawing/2014/main" id="{9923F462-DC3B-486D-8EC8-549E62D6C263}"/>
              </a:ext>
            </a:extLst>
          </p:cNvPr>
          <p:cNvSpPr txBox="1"/>
          <p:nvPr/>
        </p:nvSpPr>
        <p:spPr>
          <a:xfrm>
            <a:off x="6326228" y="742988"/>
            <a:ext cx="468045" cy="2320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オモテ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9263441-9B28-4E89-9580-DED65A84C097}"/>
              </a:ext>
            </a:extLst>
          </p:cNvPr>
          <p:cNvSpPr txBox="1"/>
          <p:nvPr/>
        </p:nvSpPr>
        <p:spPr>
          <a:xfrm>
            <a:off x="189000" y="5250396"/>
            <a:ext cx="6480000" cy="523220"/>
          </a:xfrm>
          <a:prstGeom prst="rect">
            <a:avLst/>
          </a:prstGeom>
          <a:solidFill>
            <a:schemeClr val="bg1"/>
          </a:solidFill>
          <a:ln w="254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世帯調書（申請書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枚目）へマイナンバーを記入しない場合は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ウラ面の必要書類７、８をご用意ください。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FDBFAE-F9A8-4A9E-960F-4B7FEBF8816B}"/>
              </a:ext>
            </a:extLst>
          </p:cNvPr>
          <p:cNvSpPr txBox="1"/>
          <p:nvPr/>
        </p:nvSpPr>
        <p:spPr>
          <a:xfrm>
            <a:off x="189000" y="5882944"/>
            <a:ext cx="6480000" cy="307777"/>
          </a:xfrm>
          <a:prstGeom prst="rect">
            <a:avLst/>
          </a:prstGeom>
          <a:solidFill>
            <a:schemeClr val="bg1"/>
          </a:solidFill>
          <a:ln w="254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マイナンバーを記入する場合は次の必要書類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をご用意ください。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88008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F6F7D8A-ED34-4C4C-A87A-6AA1A66BE630}"/>
              </a:ext>
            </a:extLst>
          </p:cNvPr>
          <p:cNvSpPr/>
          <p:nvPr/>
        </p:nvSpPr>
        <p:spPr>
          <a:xfrm>
            <a:off x="70032" y="282740"/>
            <a:ext cx="6717935" cy="2856202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62">
              <a:solidFill>
                <a:schemeClr val="tx1"/>
              </a:solidFill>
            </a:endParaRPr>
          </a:p>
        </p:txBody>
      </p:sp>
      <p:sp>
        <p:nvSpPr>
          <p:cNvPr id="20" name="タイトル 3">
            <a:extLst>
              <a:ext uri="{FF2B5EF4-FFF2-40B4-BE49-F238E27FC236}">
                <a16:creationId xmlns:a16="http://schemas.microsoft.com/office/drawing/2014/main" id="{0C0F282B-646E-4503-9944-DA1EF662CF69}"/>
              </a:ext>
            </a:extLst>
          </p:cNvPr>
          <p:cNvSpPr txBox="1">
            <a:spLocks/>
          </p:cNvSpPr>
          <p:nvPr/>
        </p:nvSpPr>
        <p:spPr>
          <a:xfrm>
            <a:off x="117000" y="80386"/>
            <a:ext cx="6624000" cy="45817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39" tIns="45720" rIns="91439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8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マイナンバーを記入しない</a:t>
            </a:r>
            <a:r>
              <a:rPr lang="ja-JP" altLang="en-US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場合の必要書類</a:t>
            </a:r>
          </a:p>
        </p:txBody>
      </p:sp>
      <p:sp>
        <p:nvSpPr>
          <p:cNvPr id="21" name="Oval 8">
            <a:extLst>
              <a:ext uri="{FF2B5EF4-FFF2-40B4-BE49-F238E27FC236}">
                <a16:creationId xmlns:a16="http://schemas.microsoft.com/office/drawing/2014/main" id="{25466BDD-59FB-4954-9F81-6DADFA30E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1862" y="43564"/>
            <a:ext cx="570838" cy="53282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 defTabSz="91433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1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4857BBD-B001-45C3-9419-4C7AD1075E2D}"/>
              </a:ext>
            </a:extLst>
          </p:cNvPr>
          <p:cNvSpPr txBox="1"/>
          <p:nvPr/>
        </p:nvSpPr>
        <p:spPr>
          <a:xfrm>
            <a:off x="295390" y="3388984"/>
            <a:ext cx="6836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ホームページにも手続きのご案内、申請書類等を掲載しております。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コードを読み取っていただき、併せてご覧ください。　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3E532BD-C16F-4BEF-9884-6D0C0E53059C}"/>
              </a:ext>
            </a:extLst>
          </p:cNvPr>
          <p:cNvSpPr txBox="1"/>
          <p:nvPr/>
        </p:nvSpPr>
        <p:spPr>
          <a:xfrm>
            <a:off x="4738953" y="4493371"/>
            <a:ext cx="2049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（茨木保健所ホームページ）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968C14B-6F5B-4E25-A945-CDCB83A7F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333" y="3371735"/>
            <a:ext cx="1085067" cy="1115795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B8C2D8D-B19D-4D47-9395-C41B80B0CAF7}"/>
              </a:ext>
            </a:extLst>
          </p:cNvPr>
          <p:cNvSpPr txBox="1"/>
          <p:nvPr/>
        </p:nvSpPr>
        <p:spPr>
          <a:xfrm>
            <a:off x="17508" y="659521"/>
            <a:ext cx="6840492" cy="2522881"/>
          </a:xfrm>
          <a:prstGeom prst="rect">
            <a:avLst/>
          </a:prstGeom>
          <a:noFill/>
        </p:spPr>
        <p:txBody>
          <a:bodyPr wrap="square" lIns="90562" tIns="45281" rIns="90562" bIns="45281" rtlCol="0">
            <a:spAutoFit/>
          </a:bodyPr>
          <a:lstStyle/>
          <a:p>
            <a:r>
              <a:rPr lang="ja-JP" altLang="en-US" sz="115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オモテ面１～５の他に、追加で、以下の書類が必要です。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．世帯全員の住民票（発行日から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カ月以内のもの）</a:t>
            </a:r>
            <a:r>
              <a:rPr lang="ja-JP" altLang="en-US" sz="1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原本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マイナンバー記載の世帯全員の住民票があれば、下記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の書類を省略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できます。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8.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健康保険証等のコピー（医療保険に加入している方のみ）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健康保険証、資格情報のお知らせ、資格確認書のいずれかの</a:t>
            </a:r>
            <a:r>
              <a:rPr lang="ja-JP" altLang="en-US" sz="1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コピー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を提出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してください。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必ず被保険者氏名が記載されているものをご提出ください。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03C2776-3DA8-47EE-BC1C-93293956754E}"/>
              </a:ext>
            </a:extLst>
          </p:cNvPr>
          <p:cNvSpPr txBox="1"/>
          <p:nvPr/>
        </p:nvSpPr>
        <p:spPr>
          <a:xfrm>
            <a:off x="6334401" y="612138"/>
            <a:ext cx="3657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ウラ</a:t>
            </a:r>
          </a:p>
        </p:txBody>
      </p:sp>
    </p:spTree>
    <p:extLst>
      <p:ext uri="{BB962C8B-B14F-4D97-AF65-F5344CB8AC3E}">
        <p14:creationId xmlns:p14="http://schemas.microsoft.com/office/powerpoint/2010/main" val="257257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668</Words>
  <Application>Microsoft Office PowerPoint</Application>
  <PresentationFormat>A4 210 x 297 mm</PresentationFormat>
  <Paragraphs>52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2024-06-25T08:00:15Z</dcterms:created>
  <dcterms:modified xsi:type="dcterms:W3CDTF">2026-05-25T04:06:07Z</dcterms:modified>
</cp:coreProperties>
</file>