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84" r:id="rId1"/>
  </p:sldMasterIdLst>
  <p:sldIdLst>
    <p:sldId id="257" r:id="rId2"/>
    <p:sldId id="259" r:id="rId3"/>
  </p:sldIdLst>
  <p:sldSz cx="6858000" cy="9906000" type="A4"/>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1" clrIdx="1"/>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80" autoAdjust="0"/>
    <p:restoredTop sz="94660"/>
  </p:normalViewPr>
  <p:slideViewPr>
    <p:cSldViewPr snapToGrid="0">
      <p:cViewPr varScale="1">
        <p:scale>
          <a:sx n="68" d="100"/>
          <a:sy n="68" d="100"/>
        </p:scale>
        <p:origin x="2304" y="62"/>
      </p:cViewPr>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commentAuthors" Target="commentAuthor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ja-JP" altLang="en-US"/>
              <a:t>マスター タイトルの書式設定</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F4907EE3-CFC1-4494-8EFD-3CF1FEDF9B4A}" type="datetimeFigureOut">
              <a:rPr kumimoji="1" lang="ja-JP" altLang="en-US" smtClean="0"/>
              <a:t>2026/5/25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E1AE7F6-84B3-4266-8314-1D808149A517}" type="slidenum">
              <a:rPr kumimoji="1" lang="ja-JP" altLang="en-US" smtClean="0"/>
              <a:t>‹#›</a:t>
            </a:fld>
            <a:endParaRPr kumimoji="1" lang="ja-JP" altLang="en-US"/>
          </a:p>
        </p:txBody>
      </p:sp>
    </p:spTree>
    <p:extLst>
      <p:ext uri="{BB962C8B-B14F-4D97-AF65-F5344CB8AC3E}">
        <p14:creationId xmlns:p14="http://schemas.microsoft.com/office/powerpoint/2010/main" val="39062213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F4907EE3-CFC1-4494-8EFD-3CF1FEDF9B4A}" type="datetimeFigureOut">
              <a:rPr kumimoji="1" lang="ja-JP" altLang="en-US" smtClean="0"/>
              <a:t>2026/5/25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E1AE7F6-84B3-4266-8314-1D808149A517}" type="slidenum">
              <a:rPr kumimoji="1" lang="ja-JP" altLang="en-US" smtClean="0"/>
              <a:t>‹#›</a:t>
            </a:fld>
            <a:endParaRPr kumimoji="1" lang="ja-JP" altLang="en-US"/>
          </a:p>
        </p:txBody>
      </p:sp>
    </p:spTree>
    <p:extLst>
      <p:ext uri="{BB962C8B-B14F-4D97-AF65-F5344CB8AC3E}">
        <p14:creationId xmlns:p14="http://schemas.microsoft.com/office/powerpoint/2010/main" val="21503198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9"/>
            <a:ext cx="1478756" cy="8394877"/>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471488" y="527409"/>
            <a:ext cx="4350544" cy="839487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F4907EE3-CFC1-4494-8EFD-3CF1FEDF9B4A}" type="datetimeFigureOut">
              <a:rPr kumimoji="1" lang="ja-JP" altLang="en-US" smtClean="0"/>
              <a:t>2026/5/25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E1AE7F6-84B3-4266-8314-1D808149A517}" type="slidenum">
              <a:rPr kumimoji="1" lang="ja-JP" altLang="en-US" smtClean="0"/>
              <a:t>‹#›</a:t>
            </a:fld>
            <a:endParaRPr kumimoji="1" lang="ja-JP" altLang="en-US"/>
          </a:p>
        </p:txBody>
      </p:sp>
    </p:spTree>
    <p:extLst>
      <p:ext uri="{BB962C8B-B14F-4D97-AF65-F5344CB8AC3E}">
        <p14:creationId xmlns:p14="http://schemas.microsoft.com/office/powerpoint/2010/main" val="25058989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F4907EE3-CFC1-4494-8EFD-3CF1FEDF9B4A}" type="datetimeFigureOut">
              <a:rPr kumimoji="1" lang="ja-JP" altLang="en-US" smtClean="0"/>
              <a:t>2026/5/25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E1AE7F6-84B3-4266-8314-1D808149A517}" type="slidenum">
              <a:rPr kumimoji="1" lang="ja-JP" altLang="en-US" smtClean="0"/>
              <a:t>‹#›</a:t>
            </a:fld>
            <a:endParaRPr kumimoji="1" lang="ja-JP" altLang="en-US"/>
          </a:p>
        </p:txBody>
      </p:sp>
    </p:spTree>
    <p:extLst>
      <p:ext uri="{BB962C8B-B14F-4D97-AF65-F5344CB8AC3E}">
        <p14:creationId xmlns:p14="http://schemas.microsoft.com/office/powerpoint/2010/main" val="28940836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7" y="2469624"/>
            <a:ext cx="5915025" cy="4120620"/>
          </a:xfrm>
        </p:spPr>
        <p:txBody>
          <a:bodyPr anchor="b"/>
          <a:lstStyle>
            <a:lvl1pPr>
              <a:defRPr sz="45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467917" y="6629231"/>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F4907EE3-CFC1-4494-8EFD-3CF1FEDF9B4A}" type="datetimeFigureOut">
              <a:rPr kumimoji="1" lang="ja-JP" altLang="en-US" smtClean="0"/>
              <a:t>2026/5/25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E1AE7F6-84B3-4266-8314-1D808149A517}" type="slidenum">
              <a:rPr kumimoji="1" lang="ja-JP" altLang="en-US" smtClean="0"/>
              <a:t>‹#›</a:t>
            </a:fld>
            <a:endParaRPr kumimoji="1" lang="ja-JP" altLang="en-US"/>
          </a:p>
        </p:txBody>
      </p:sp>
    </p:spTree>
    <p:extLst>
      <p:ext uri="{BB962C8B-B14F-4D97-AF65-F5344CB8AC3E}">
        <p14:creationId xmlns:p14="http://schemas.microsoft.com/office/powerpoint/2010/main" val="31143392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F4907EE3-CFC1-4494-8EFD-3CF1FEDF9B4A}" type="datetimeFigureOut">
              <a:rPr kumimoji="1" lang="ja-JP" altLang="en-US" smtClean="0"/>
              <a:t>2026/5/25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EE1AE7F6-84B3-4266-8314-1D808149A517}" type="slidenum">
              <a:rPr kumimoji="1" lang="ja-JP" altLang="en-US" smtClean="0"/>
              <a:t>‹#›</a:t>
            </a:fld>
            <a:endParaRPr kumimoji="1" lang="ja-JP" altLang="en-US"/>
          </a:p>
        </p:txBody>
      </p:sp>
    </p:spTree>
    <p:extLst>
      <p:ext uri="{BB962C8B-B14F-4D97-AF65-F5344CB8AC3E}">
        <p14:creationId xmlns:p14="http://schemas.microsoft.com/office/powerpoint/2010/main" val="38357743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4" y="527405"/>
            <a:ext cx="5915025" cy="1914702"/>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2384" y="2428351"/>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4" name="Content Placeholder 3"/>
          <p:cNvSpPr>
            <a:spLocks noGrp="1"/>
          </p:cNvSpPr>
          <p:nvPr>
            <p:ph sz="half" idx="2"/>
          </p:nvPr>
        </p:nvSpPr>
        <p:spPr>
          <a:xfrm>
            <a:off x="472384" y="3618444"/>
            <a:ext cx="2901255"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471866" y="2428351"/>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6" name="Content Placeholder 5"/>
          <p:cNvSpPr>
            <a:spLocks noGrp="1"/>
          </p:cNvSpPr>
          <p:nvPr>
            <p:ph sz="quarter" idx="4"/>
          </p:nvPr>
        </p:nvSpPr>
        <p:spPr>
          <a:xfrm>
            <a:off x="3471866" y="3618444"/>
            <a:ext cx="2915543"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F4907EE3-CFC1-4494-8EFD-3CF1FEDF9B4A}" type="datetimeFigureOut">
              <a:rPr kumimoji="1" lang="ja-JP" altLang="en-US" smtClean="0"/>
              <a:t>2026/5/25</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EE1AE7F6-84B3-4266-8314-1D808149A517}" type="slidenum">
              <a:rPr kumimoji="1" lang="ja-JP" altLang="en-US" smtClean="0"/>
              <a:t>‹#›</a:t>
            </a:fld>
            <a:endParaRPr kumimoji="1" lang="ja-JP" altLang="en-US"/>
          </a:p>
        </p:txBody>
      </p:sp>
    </p:spTree>
    <p:extLst>
      <p:ext uri="{BB962C8B-B14F-4D97-AF65-F5344CB8AC3E}">
        <p14:creationId xmlns:p14="http://schemas.microsoft.com/office/powerpoint/2010/main" val="16818007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F4907EE3-CFC1-4494-8EFD-3CF1FEDF9B4A}" type="datetimeFigureOut">
              <a:rPr kumimoji="1" lang="ja-JP" altLang="en-US" smtClean="0"/>
              <a:t>2026/5/25</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EE1AE7F6-84B3-4266-8314-1D808149A517}" type="slidenum">
              <a:rPr kumimoji="1" lang="ja-JP" altLang="en-US" smtClean="0"/>
              <a:t>‹#›</a:t>
            </a:fld>
            <a:endParaRPr kumimoji="1" lang="ja-JP" altLang="en-US"/>
          </a:p>
        </p:txBody>
      </p:sp>
    </p:spTree>
    <p:extLst>
      <p:ext uri="{BB962C8B-B14F-4D97-AF65-F5344CB8AC3E}">
        <p14:creationId xmlns:p14="http://schemas.microsoft.com/office/powerpoint/2010/main" val="40338089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4907EE3-CFC1-4494-8EFD-3CF1FEDF9B4A}" type="datetimeFigureOut">
              <a:rPr kumimoji="1" lang="ja-JP" altLang="en-US" smtClean="0"/>
              <a:t>2026/5/25</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EE1AE7F6-84B3-4266-8314-1D808149A517}" type="slidenum">
              <a:rPr kumimoji="1" lang="ja-JP" altLang="en-US" smtClean="0"/>
              <a:t>‹#›</a:t>
            </a:fld>
            <a:endParaRPr kumimoji="1" lang="ja-JP" altLang="en-US"/>
          </a:p>
        </p:txBody>
      </p:sp>
    </p:spTree>
    <p:extLst>
      <p:ext uri="{BB962C8B-B14F-4D97-AF65-F5344CB8AC3E}">
        <p14:creationId xmlns:p14="http://schemas.microsoft.com/office/powerpoint/2010/main" val="8212327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Content Placeholder 2"/>
          <p:cNvSpPr>
            <a:spLocks noGrp="1"/>
          </p:cNvSpPr>
          <p:nvPr>
            <p:ph idx="1"/>
          </p:nvPr>
        </p:nvSpPr>
        <p:spPr>
          <a:xfrm>
            <a:off x="2915546" y="1426289"/>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472381" y="2971806"/>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F4907EE3-CFC1-4494-8EFD-3CF1FEDF9B4A}" type="datetimeFigureOut">
              <a:rPr kumimoji="1" lang="ja-JP" altLang="en-US" smtClean="0"/>
              <a:t>2026/5/25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EE1AE7F6-84B3-4266-8314-1D808149A517}" type="slidenum">
              <a:rPr kumimoji="1" lang="ja-JP" altLang="en-US" smtClean="0"/>
              <a:t>‹#›</a:t>
            </a:fld>
            <a:endParaRPr kumimoji="1" lang="ja-JP" altLang="en-US"/>
          </a:p>
        </p:txBody>
      </p:sp>
    </p:spTree>
    <p:extLst>
      <p:ext uri="{BB962C8B-B14F-4D97-AF65-F5344CB8AC3E}">
        <p14:creationId xmlns:p14="http://schemas.microsoft.com/office/powerpoint/2010/main" val="36280086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2915546" y="1426289"/>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472381" y="2971806"/>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F4907EE3-CFC1-4494-8EFD-3CF1FEDF9B4A}" type="datetimeFigureOut">
              <a:rPr kumimoji="1" lang="ja-JP" altLang="en-US" smtClean="0"/>
              <a:t>2026/5/25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EE1AE7F6-84B3-4266-8314-1D808149A517}" type="slidenum">
              <a:rPr kumimoji="1" lang="ja-JP" altLang="en-US" smtClean="0"/>
              <a:t>‹#›</a:t>
            </a:fld>
            <a:endParaRPr kumimoji="1" lang="ja-JP" altLang="en-US"/>
          </a:p>
        </p:txBody>
      </p:sp>
    </p:spTree>
    <p:extLst>
      <p:ext uri="{BB962C8B-B14F-4D97-AF65-F5344CB8AC3E}">
        <p14:creationId xmlns:p14="http://schemas.microsoft.com/office/powerpoint/2010/main" val="368952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91" y="527405"/>
            <a:ext cx="5915025" cy="1914702"/>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1491" y="2637014"/>
            <a:ext cx="5915025" cy="6285266"/>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471488" y="9181403"/>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F4907EE3-CFC1-4494-8EFD-3CF1FEDF9B4A}" type="datetimeFigureOut">
              <a:rPr kumimoji="1" lang="ja-JP" altLang="en-US" smtClean="0"/>
              <a:t>2026/5/25</a:t>
            </a:fld>
            <a:endParaRPr kumimoji="1" lang="ja-JP" altLang="en-US"/>
          </a:p>
        </p:txBody>
      </p:sp>
      <p:sp>
        <p:nvSpPr>
          <p:cNvPr id="5" name="Footer Placeholder 4"/>
          <p:cNvSpPr>
            <a:spLocks noGrp="1"/>
          </p:cNvSpPr>
          <p:nvPr>
            <p:ph type="ftr" sz="quarter" idx="3"/>
          </p:nvPr>
        </p:nvSpPr>
        <p:spPr>
          <a:xfrm>
            <a:off x="2271716" y="9181403"/>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4843463" y="9181403"/>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EE1AE7F6-84B3-4266-8314-1D808149A517}" type="slidenum">
              <a:rPr kumimoji="1" lang="ja-JP" altLang="en-US" smtClean="0"/>
              <a:t>‹#›</a:t>
            </a:fld>
            <a:endParaRPr kumimoji="1" lang="ja-JP" altLang="en-US"/>
          </a:p>
        </p:txBody>
      </p:sp>
    </p:spTree>
    <p:extLst>
      <p:ext uri="{BB962C8B-B14F-4D97-AF65-F5344CB8AC3E}">
        <p14:creationId xmlns:p14="http://schemas.microsoft.com/office/powerpoint/2010/main" val="1702425732"/>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 name="正方形/長方形 41">
            <a:extLst>
              <a:ext uri="{FF2B5EF4-FFF2-40B4-BE49-F238E27FC236}">
                <a16:creationId xmlns:a16="http://schemas.microsoft.com/office/drawing/2014/main" id="{BBCB65CA-AB3E-4BE5-A9C8-FC292E841770}"/>
              </a:ext>
            </a:extLst>
          </p:cNvPr>
          <p:cNvSpPr/>
          <p:nvPr/>
        </p:nvSpPr>
        <p:spPr>
          <a:xfrm>
            <a:off x="76071" y="6051572"/>
            <a:ext cx="6705859" cy="271278"/>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500" b="1" dirty="0">
                <a:solidFill>
                  <a:schemeClr val="tx1"/>
                </a:solidFill>
                <a:latin typeface="Meiryo UI" panose="020B0604030504040204" pitchFamily="50" charset="-128"/>
                <a:ea typeface="Meiryo UI" panose="020B0604030504040204" pitchFamily="50" charset="-128"/>
              </a:rPr>
              <a:t>世帯調書（申請書</a:t>
            </a:r>
            <a:r>
              <a:rPr lang="en-US" altLang="ja-JP" sz="1500" b="1" dirty="0">
                <a:solidFill>
                  <a:schemeClr val="tx1"/>
                </a:solidFill>
                <a:latin typeface="Meiryo UI" panose="020B0604030504040204" pitchFamily="50" charset="-128"/>
                <a:ea typeface="Meiryo UI" panose="020B0604030504040204" pitchFamily="50" charset="-128"/>
              </a:rPr>
              <a:t>3</a:t>
            </a:r>
            <a:r>
              <a:rPr lang="ja-JP" altLang="en-US" sz="1500" b="1" dirty="0">
                <a:solidFill>
                  <a:schemeClr val="tx1"/>
                </a:solidFill>
                <a:latin typeface="Meiryo UI" panose="020B0604030504040204" pitchFamily="50" charset="-128"/>
                <a:ea typeface="Meiryo UI" panose="020B0604030504040204" pitchFamily="50" charset="-128"/>
              </a:rPr>
              <a:t>枚目）へのマイナンバーの記入について</a:t>
            </a:r>
            <a:endParaRPr lang="en-US" altLang="ja-JP" sz="1500" b="1" dirty="0">
              <a:solidFill>
                <a:schemeClr val="tx1"/>
              </a:solidFill>
              <a:latin typeface="Meiryo UI" panose="020B0604030504040204" pitchFamily="50" charset="-128"/>
              <a:ea typeface="Meiryo UI" panose="020B0604030504040204" pitchFamily="50" charset="-128"/>
            </a:endParaRPr>
          </a:p>
        </p:txBody>
      </p:sp>
      <p:sp>
        <p:nvSpPr>
          <p:cNvPr id="38" name="テキスト ボックス 37"/>
          <p:cNvSpPr txBox="1"/>
          <p:nvPr/>
        </p:nvSpPr>
        <p:spPr>
          <a:xfrm>
            <a:off x="143755" y="1032473"/>
            <a:ext cx="6632812" cy="4970591"/>
          </a:xfrm>
          <a:prstGeom prst="rect">
            <a:avLst/>
          </a:prstGeom>
          <a:noFill/>
        </p:spPr>
        <p:txBody>
          <a:bodyPr wrap="square" rtlCol="0">
            <a:spAutoFit/>
          </a:bodyPr>
          <a:lstStyle/>
          <a:p>
            <a:pPr marL="285750" indent="-285750">
              <a:buFont typeface="Wingdings" panose="05000000000000000000" pitchFamily="2" charset="2"/>
              <a:buChar char="p"/>
            </a:pPr>
            <a:r>
              <a:rPr lang="en-US" altLang="ja-JP" sz="1300" b="1" dirty="0">
                <a:latin typeface="Meiryo UI" panose="020B0604030504040204" pitchFamily="50" charset="-128"/>
                <a:ea typeface="Meiryo UI" panose="020B0604030504040204" pitchFamily="50" charset="-128"/>
              </a:rPr>
              <a:t>[</a:t>
            </a:r>
            <a:r>
              <a:rPr lang="ja-JP" altLang="en-US" sz="1300" b="1" dirty="0">
                <a:latin typeface="Meiryo UI" panose="020B0604030504040204" pitchFamily="50" charset="-128"/>
                <a:ea typeface="Meiryo UI" panose="020B0604030504040204" pitchFamily="50" charset="-128"/>
              </a:rPr>
              <a:t>必須</a:t>
            </a:r>
            <a:r>
              <a:rPr lang="en-US" altLang="ja-JP" sz="1300" b="1" dirty="0">
                <a:latin typeface="Meiryo UI" panose="020B0604030504040204" pitchFamily="50" charset="-128"/>
                <a:ea typeface="Meiryo UI" panose="020B0604030504040204" pitchFamily="50" charset="-128"/>
              </a:rPr>
              <a:t>]</a:t>
            </a:r>
            <a:r>
              <a:rPr lang="ja-JP" altLang="en-US" sz="1300" b="1" dirty="0">
                <a:latin typeface="Meiryo UI" panose="020B0604030504040204" pitchFamily="50" charset="-128"/>
                <a:ea typeface="Meiryo UI" panose="020B0604030504040204" pitchFamily="50" charset="-128"/>
              </a:rPr>
              <a:t> １</a:t>
            </a:r>
            <a:r>
              <a:rPr lang="en-US" altLang="ja-JP" sz="1300" b="1" dirty="0">
                <a:latin typeface="Meiryo UI" panose="020B0604030504040204" pitchFamily="50" charset="-128"/>
                <a:ea typeface="Meiryo UI" panose="020B0604030504040204" pitchFamily="50" charset="-128"/>
              </a:rPr>
              <a:t>.</a:t>
            </a:r>
            <a:r>
              <a:rPr lang="ja-JP" altLang="en-US" sz="1300" b="1" dirty="0">
                <a:latin typeface="Meiryo UI" panose="020B0604030504040204" pitchFamily="50" charset="-128"/>
                <a:ea typeface="Meiryo UI" panose="020B0604030504040204" pitchFamily="50" charset="-128"/>
              </a:rPr>
              <a:t>　</a:t>
            </a:r>
            <a:r>
              <a:rPr lang="ja-JP" altLang="ja-JP" sz="1300" b="1" dirty="0">
                <a:latin typeface="Meiryo UI" panose="020B0604030504040204" pitchFamily="50" charset="-128"/>
                <a:ea typeface="Meiryo UI" panose="020B0604030504040204" pitchFamily="50" charset="-128"/>
              </a:rPr>
              <a:t>特定医療費（指定難病）支給認定申請書（更新用</a:t>
            </a:r>
            <a:r>
              <a:rPr lang="ja-JP" altLang="en-US" sz="1300" b="1" dirty="0">
                <a:latin typeface="Meiryo UI" panose="020B0604030504040204" pitchFamily="50" charset="-128"/>
                <a:ea typeface="Meiryo UI" panose="020B0604030504040204" pitchFamily="50" charset="-128"/>
              </a:rPr>
              <a:t>・３枚綴り</a:t>
            </a:r>
            <a:r>
              <a:rPr lang="ja-JP" altLang="ja-JP" sz="1300" b="1" dirty="0">
                <a:latin typeface="Meiryo UI" panose="020B0604030504040204" pitchFamily="50" charset="-128"/>
                <a:ea typeface="Meiryo UI" panose="020B0604030504040204" pitchFamily="50" charset="-128"/>
              </a:rPr>
              <a:t>）</a:t>
            </a:r>
            <a:endParaRPr lang="en-US" altLang="ja-JP" sz="1300" b="1" dirty="0">
              <a:latin typeface="Meiryo UI" panose="020B0604030504040204" pitchFamily="50" charset="-128"/>
              <a:ea typeface="Meiryo UI" panose="020B0604030504040204" pitchFamily="50" charset="-128"/>
            </a:endParaRPr>
          </a:p>
          <a:p>
            <a:endParaRPr lang="en-US" altLang="ja-JP" sz="1300" b="1" dirty="0">
              <a:latin typeface="Meiryo UI" panose="020B0604030504040204" pitchFamily="50" charset="-128"/>
              <a:ea typeface="Meiryo UI" panose="020B0604030504040204" pitchFamily="50" charset="-128"/>
            </a:endParaRPr>
          </a:p>
          <a:p>
            <a:pPr marL="285750" indent="-285750">
              <a:buFont typeface="Wingdings" panose="05000000000000000000" pitchFamily="2" charset="2"/>
              <a:buChar char="p"/>
            </a:pPr>
            <a:r>
              <a:rPr lang="en-US" altLang="ja-JP" sz="1300" b="1" dirty="0">
                <a:latin typeface="Meiryo UI" panose="020B0604030504040204" pitchFamily="50" charset="-128"/>
                <a:ea typeface="Meiryo UI" panose="020B0604030504040204" pitchFamily="50" charset="-128"/>
              </a:rPr>
              <a:t>[</a:t>
            </a:r>
            <a:r>
              <a:rPr lang="ja-JP" altLang="en-US" sz="1300" b="1" dirty="0">
                <a:latin typeface="Meiryo UI" panose="020B0604030504040204" pitchFamily="50" charset="-128"/>
                <a:ea typeface="Meiryo UI" panose="020B0604030504040204" pitchFamily="50" charset="-128"/>
              </a:rPr>
              <a:t>必須</a:t>
            </a:r>
            <a:r>
              <a:rPr lang="en-US" altLang="ja-JP" sz="1300" b="1" dirty="0">
                <a:latin typeface="Meiryo UI" panose="020B0604030504040204" pitchFamily="50" charset="-128"/>
                <a:ea typeface="Meiryo UI" panose="020B0604030504040204" pitchFamily="50" charset="-128"/>
              </a:rPr>
              <a:t>] </a:t>
            </a:r>
            <a:r>
              <a:rPr lang="ja-JP" altLang="en-US" sz="1300" b="1" dirty="0">
                <a:latin typeface="Meiryo UI" panose="020B0604030504040204" pitchFamily="50" charset="-128"/>
                <a:ea typeface="Meiryo UI" panose="020B0604030504040204" pitchFamily="50" charset="-128"/>
              </a:rPr>
              <a:t>２</a:t>
            </a:r>
            <a:r>
              <a:rPr lang="en-US" altLang="ja-JP" sz="1300" b="1" dirty="0">
                <a:latin typeface="Meiryo UI" panose="020B0604030504040204" pitchFamily="50" charset="-128"/>
                <a:ea typeface="Meiryo UI" panose="020B0604030504040204" pitchFamily="50" charset="-128"/>
              </a:rPr>
              <a:t>.</a:t>
            </a:r>
            <a:r>
              <a:rPr lang="ja-JP" altLang="en-US" sz="1300" b="1" dirty="0">
                <a:latin typeface="Meiryo UI" panose="020B0604030504040204" pitchFamily="50" charset="-128"/>
                <a:ea typeface="Meiryo UI" panose="020B0604030504040204" pitchFamily="50" charset="-128"/>
              </a:rPr>
              <a:t>　</a:t>
            </a:r>
            <a:r>
              <a:rPr lang="ja-JP" altLang="ja-JP" sz="1300" b="1" kern="100" dirty="0">
                <a:latin typeface="Meiryo UI" panose="020B0604030504040204" pitchFamily="50" charset="-128"/>
                <a:ea typeface="Meiryo UI" panose="020B0604030504040204" pitchFamily="50" charset="-128"/>
                <a:cs typeface="Times New Roman" panose="02020603050405020304" pitchFamily="18" charset="0"/>
              </a:rPr>
              <a:t>臨床調査個人票</a:t>
            </a:r>
            <a:r>
              <a:rPr lang="ja-JP" altLang="ja-JP" sz="1300" kern="100" dirty="0">
                <a:latin typeface="Meiryo UI" panose="020B0604030504040204" pitchFamily="50" charset="-128"/>
                <a:ea typeface="Meiryo UI" panose="020B0604030504040204" pitchFamily="50" charset="-128"/>
                <a:cs typeface="Times New Roman" panose="02020603050405020304" pitchFamily="18" charset="0"/>
              </a:rPr>
              <a:t>（指定医が記入した日から</a:t>
            </a:r>
            <a:r>
              <a:rPr lang="en-US" altLang="ja-JP" sz="1300" u="sng" kern="100" dirty="0">
                <a:latin typeface="Meiryo UI" panose="020B0604030504040204" pitchFamily="50" charset="-128"/>
                <a:ea typeface="Meiryo UI" panose="020B0604030504040204" pitchFamily="50" charset="-128"/>
                <a:cs typeface="Times New Roman" panose="02020603050405020304" pitchFamily="18" charset="0"/>
              </a:rPr>
              <a:t>6</a:t>
            </a:r>
            <a:r>
              <a:rPr lang="ja-JP" altLang="ja-JP" sz="1300" u="sng" kern="100" dirty="0">
                <a:latin typeface="Meiryo UI" panose="020B0604030504040204" pitchFamily="50" charset="-128"/>
                <a:ea typeface="Meiryo UI" panose="020B0604030504040204" pitchFamily="50" charset="-128"/>
                <a:cs typeface="Times New Roman" panose="02020603050405020304" pitchFamily="18" charset="0"/>
              </a:rPr>
              <a:t>か月以内</a:t>
            </a:r>
            <a:r>
              <a:rPr lang="ja-JP" altLang="ja-JP" sz="1300" kern="100" dirty="0">
                <a:latin typeface="Meiryo UI" panose="020B0604030504040204" pitchFamily="50" charset="-128"/>
                <a:ea typeface="Meiryo UI" panose="020B0604030504040204" pitchFamily="50" charset="-128"/>
                <a:cs typeface="Times New Roman" panose="02020603050405020304" pitchFamily="18" charset="0"/>
              </a:rPr>
              <a:t>のもの）</a:t>
            </a:r>
            <a:r>
              <a:rPr lang="ja-JP" altLang="en-US" sz="1300" b="1" kern="100" dirty="0">
                <a:highlight>
                  <a:srgbClr val="FFFF00"/>
                </a:highlight>
                <a:latin typeface="Meiryo UI" panose="020B0604030504040204" pitchFamily="50" charset="-128"/>
                <a:ea typeface="Meiryo UI" panose="020B0604030504040204" pitchFamily="50" charset="-128"/>
                <a:cs typeface="Times New Roman" panose="02020603050405020304" pitchFamily="18" charset="0"/>
              </a:rPr>
              <a:t>原本</a:t>
            </a:r>
            <a:endParaRPr lang="en-US" altLang="ja-JP" sz="1300" b="1" kern="100" dirty="0">
              <a:highlight>
                <a:srgbClr val="FFFF00"/>
              </a:highlight>
              <a:latin typeface="Meiryo UI" panose="020B0604030504040204" pitchFamily="50" charset="-128"/>
              <a:ea typeface="Meiryo UI" panose="020B0604030504040204" pitchFamily="50" charset="-128"/>
              <a:cs typeface="Times New Roman" panose="02020603050405020304" pitchFamily="18" charset="0"/>
            </a:endParaRPr>
          </a:p>
          <a:p>
            <a:pPr algn="just">
              <a:buSzPts val="1200"/>
            </a:pPr>
            <a:r>
              <a:rPr lang="ja-JP" altLang="en-US" sz="1300" kern="100" dirty="0">
                <a:latin typeface="Meiryo UI" panose="020B0604030504040204" pitchFamily="50" charset="-128"/>
                <a:ea typeface="Meiryo UI" panose="020B0604030504040204" pitchFamily="50" charset="-128"/>
                <a:cs typeface="Times New Roman" panose="02020603050405020304" pitchFamily="18" charset="0"/>
              </a:rPr>
              <a:t>　　　　　別紙Ⓑ「</a:t>
            </a:r>
            <a:r>
              <a:rPr kumimoji="1" lang="ja-JP" altLang="en-US" sz="1300" dirty="0">
                <a:latin typeface="Meiryo UI" panose="020B0604030504040204" pitchFamily="50" charset="-128"/>
                <a:ea typeface="Meiryo UI" panose="020B0604030504040204" pitchFamily="50" charset="-128"/>
              </a:rPr>
              <a:t>臨床調査個人票　</a:t>
            </a:r>
            <a:r>
              <a:rPr lang="ja-JP" altLang="en-US" sz="1300" kern="100" dirty="0">
                <a:latin typeface="Meiryo UI" panose="020B0604030504040204" pitchFamily="50" charset="-128"/>
                <a:ea typeface="Meiryo UI" panose="020B0604030504040204" pitchFamily="50" charset="-128"/>
                <a:cs typeface="Times New Roman" panose="02020603050405020304" pitchFamily="18" charset="0"/>
              </a:rPr>
              <a:t>作成</a:t>
            </a:r>
            <a:r>
              <a:rPr lang="ja-JP" altLang="ja-JP" sz="1300" kern="100" dirty="0">
                <a:latin typeface="Meiryo UI" panose="020B0604030504040204" pitchFamily="50" charset="-128"/>
                <a:ea typeface="Meiryo UI" panose="020B0604030504040204" pitchFamily="50" charset="-128"/>
                <a:cs typeface="Times New Roman" panose="02020603050405020304" pitchFamily="18" charset="0"/>
              </a:rPr>
              <a:t>依頼</a:t>
            </a:r>
            <a:r>
              <a:rPr lang="ja-JP" altLang="en-US" sz="1300" kern="100" dirty="0">
                <a:latin typeface="Meiryo UI" panose="020B0604030504040204" pitchFamily="50" charset="-128"/>
                <a:ea typeface="Meiryo UI" panose="020B0604030504040204" pitchFamily="50" charset="-128"/>
                <a:cs typeface="Times New Roman" panose="02020603050405020304" pitchFamily="18" charset="0"/>
              </a:rPr>
              <a:t>書（きみどり）」</a:t>
            </a:r>
            <a:r>
              <a:rPr lang="ja-JP" altLang="ja-JP" sz="1300" kern="100" dirty="0">
                <a:latin typeface="Meiryo UI" panose="020B0604030504040204" pitchFamily="50" charset="-128"/>
                <a:ea typeface="Meiryo UI" panose="020B0604030504040204" pitchFamily="50" charset="-128"/>
                <a:cs typeface="Times New Roman" panose="02020603050405020304" pitchFamily="18" charset="0"/>
              </a:rPr>
              <a:t>にて、病院に作成を依頼してください。</a:t>
            </a:r>
            <a:endParaRPr lang="en-US" altLang="ja-JP" sz="1300" kern="100" dirty="0">
              <a:latin typeface="Meiryo UI" panose="020B0604030504040204" pitchFamily="50" charset="-128"/>
              <a:ea typeface="Meiryo UI" panose="020B0604030504040204" pitchFamily="50" charset="-128"/>
              <a:cs typeface="Times New Roman" panose="02020603050405020304" pitchFamily="18" charset="0"/>
            </a:endParaRPr>
          </a:p>
          <a:p>
            <a:pPr algn="just">
              <a:buSzPts val="1200"/>
            </a:pPr>
            <a:endParaRPr lang="en-US" altLang="ja-JP" sz="1300" b="1" dirty="0">
              <a:latin typeface="Meiryo UI" panose="020B0604030504040204" pitchFamily="50" charset="-128"/>
              <a:ea typeface="Meiryo UI" panose="020B0604030504040204" pitchFamily="50" charset="-128"/>
              <a:cs typeface="Times New Roman" panose="02020603050405020304" pitchFamily="18" charset="0"/>
            </a:endParaRPr>
          </a:p>
          <a:p>
            <a:pPr marL="285750" indent="-285750">
              <a:buFont typeface="Wingdings" panose="05000000000000000000" pitchFamily="2" charset="2"/>
              <a:buChar char="p"/>
            </a:pPr>
            <a:r>
              <a:rPr lang="en-US" altLang="ja-JP" sz="1300" b="1" dirty="0">
                <a:latin typeface="Meiryo UI" panose="020B0604030504040204" pitchFamily="50" charset="-128"/>
                <a:ea typeface="Meiryo UI" panose="020B0604030504040204" pitchFamily="50" charset="-128"/>
              </a:rPr>
              <a:t>[</a:t>
            </a:r>
            <a:r>
              <a:rPr lang="ja-JP" altLang="en-US" sz="1300" b="1" dirty="0">
                <a:latin typeface="Meiryo UI" panose="020B0604030504040204" pitchFamily="50" charset="-128"/>
                <a:ea typeface="Meiryo UI" panose="020B0604030504040204" pitchFamily="50" charset="-128"/>
              </a:rPr>
              <a:t>必須</a:t>
            </a:r>
            <a:r>
              <a:rPr lang="en-US" altLang="ja-JP" sz="1300" b="1" dirty="0">
                <a:latin typeface="Meiryo UI" panose="020B0604030504040204" pitchFamily="50" charset="-128"/>
                <a:ea typeface="Meiryo UI" panose="020B0604030504040204" pitchFamily="50" charset="-128"/>
              </a:rPr>
              <a:t>] </a:t>
            </a:r>
            <a:r>
              <a:rPr lang="ja-JP" altLang="en-US" sz="1300" b="1" dirty="0">
                <a:latin typeface="Meiryo UI" panose="020B0604030504040204" pitchFamily="50" charset="-128"/>
                <a:ea typeface="Meiryo UI" panose="020B0604030504040204" pitchFamily="50" charset="-128"/>
              </a:rPr>
              <a:t>３</a:t>
            </a:r>
            <a:r>
              <a:rPr lang="en-US" altLang="ja-JP" sz="1300" b="1" dirty="0">
                <a:latin typeface="Meiryo UI" panose="020B0604030504040204" pitchFamily="50" charset="-128"/>
                <a:ea typeface="Meiryo UI" panose="020B0604030504040204" pitchFamily="50" charset="-128"/>
              </a:rPr>
              <a:t>. </a:t>
            </a:r>
            <a:r>
              <a:rPr lang="ja-JP" altLang="ja-JP" sz="1300" b="1" dirty="0">
                <a:latin typeface="Meiryo UI" panose="020B0604030504040204" pitchFamily="50" charset="-128"/>
                <a:ea typeface="Meiryo UI" panose="020B0604030504040204" pitchFamily="50" charset="-128"/>
                <a:cs typeface="Times New Roman" panose="02020603050405020304" pitchFamily="18" charset="0"/>
              </a:rPr>
              <a:t>自己負担上限</a:t>
            </a:r>
            <a:r>
              <a:rPr lang="ja-JP" altLang="en-US" sz="1300" b="1" dirty="0">
                <a:latin typeface="Meiryo UI" panose="020B0604030504040204" pitchFamily="50" charset="-128"/>
                <a:ea typeface="Meiryo UI" panose="020B0604030504040204" pitchFamily="50" charset="-128"/>
                <a:cs typeface="Times New Roman" panose="02020603050405020304" pitchFamily="18" charset="0"/>
              </a:rPr>
              <a:t>額</a:t>
            </a:r>
            <a:r>
              <a:rPr lang="ja-JP" altLang="ja-JP" sz="1300" b="1" dirty="0">
                <a:latin typeface="Meiryo UI" panose="020B0604030504040204" pitchFamily="50" charset="-128"/>
                <a:ea typeface="Meiryo UI" panose="020B0604030504040204" pitchFamily="50" charset="-128"/>
                <a:cs typeface="Times New Roman" panose="02020603050405020304" pitchFamily="18" charset="0"/>
              </a:rPr>
              <a:t>管理票</a:t>
            </a:r>
            <a:r>
              <a:rPr lang="ja-JP" altLang="en-US" sz="1300" b="1" dirty="0">
                <a:latin typeface="Meiryo UI" panose="020B0604030504040204" pitchFamily="50" charset="-128"/>
                <a:ea typeface="Meiryo UI" panose="020B0604030504040204" pitchFamily="50" charset="-128"/>
                <a:cs typeface="Times New Roman" panose="02020603050405020304" pitchFamily="18" charset="0"/>
              </a:rPr>
              <a:t>　</a:t>
            </a:r>
            <a:r>
              <a:rPr lang="ja-JP" altLang="en-US" sz="1300" b="1" dirty="0">
                <a:highlight>
                  <a:srgbClr val="FFFF00"/>
                </a:highlight>
                <a:latin typeface="Meiryo UI" panose="020B0604030504040204" pitchFamily="50" charset="-128"/>
                <a:ea typeface="Meiryo UI" panose="020B0604030504040204" pitchFamily="50" charset="-128"/>
                <a:cs typeface="Times New Roman" panose="02020603050405020304" pitchFamily="18" charset="0"/>
              </a:rPr>
              <a:t>コピー（</a:t>
            </a:r>
            <a:r>
              <a:rPr lang="en-US" altLang="ja-JP" sz="1300" b="1" dirty="0">
                <a:highlight>
                  <a:srgbClr val="FFFF00"/>
                </a:highlight>
                <a:latin typeface="Meiryo UI" panose="020B0604030504040204" pitchFamily="50" charset="-128"/>
                <a:ea typeface="Meiryo UI" panose="020B0604030504040204" pitchFamily="50" charset="-128"/>
                <a:cs typeface="Times New Roman" panose="02020603050405020304" pitchFamily="18" charset="0"/>
              </a:rPr>
              <a:t>※</a:t>
            </a:r>
            <a:r>
              <a:rPr lang="ja-JP" altLang="en-US" sz="1300" b="1" dirty="0">
                <a:highlight>
                  <a:srgbClr val="FFFF00"/>
                </a:highlight>
                <a:latin typeface="Meiryo UI" panose="020B0604030504040204" pitchFamily="50" charset="-128"/>
                <a:ea typeface="Meiryo UI" panose="020B0604030504040204" pitchFamily="50" charset="-128"/>
                <a:cs typeface="Times New Roman" panose="02020603050405020304" pitchFamily="18" charset="0"/>
              </a:rPr>
              <a:t>窓口申請の方は原本持参）</a:t>
            </a:r>
            <a:endParaRPr lang="en-US" altLang="ja-JP" sz="1300" b="1" dirty="0">
              <a:highlight>
                <a:srgbClr val="FFFF00"/>
              </a:highlight>
              <a:latin typeface="Meiryo UI" panose="020B0604030504040204" pitchFamily="50" charset="-128"/>
              <a:ea typeface="Meiryo UI" panose="020B0604030504040204" pitchFamily="50" charset="-128"/>
              <a:cs typeface="Times New Roman" panose="02020603050405020304" pitchFamily="18" charset="0"/>
            </a:endParaRPr>
          </a:p>
          <a:p>
            <a:pPr lvl="0"/>
            <a:r>
              <a:rPr lang="ja-JP" altLang="en-US" sz="1300" dirty="0">
                <a:latin typeface="Meiryo UI" panose="020B0604030504040204" pitchFamily="50" charset="-128"/>
                <a:ea typeface="Meiryo UI" panose="020B0604030504040204" pitchFamily="50" charset="-128"/>
                <a:cs typeface="Times New Roman" panose="02020603050405020304" pitchFamily="18" charset="0"/>
              </a:rPr>
              <a:t>　　　　　「氏名記載の表紙」 と 「</a:t>
            </a:r>
            <a:r>
              <a:rPr lang="ja-JP" altLang="ja-JP" sz="1300" dirty="0">
                <a:latin typeface="Meiryo UI" panose="020B0604030504040204" pitchFamily="50" charset="-128"/>
                <a:ea typeface="Meiryo UI" panose="020B0604030504040204" pitchFamily="50" charset="-128"/>
                <a:cs typeface="Times New Roman" panose="02020603050405020304" pitchFamily="18" charset="0"/>
              </a:rPr>
              <a:t>令和</a:t>
            </a:r>
            <a:r>
              <a:rPr lang="en-US" altLang="ja-JP" sz="1300" dirty="0">
                <a:latin typeface="Meiryo UI" panose="020B0604030504040204" pitchFamily="50" charset="-128"/>
                <a:ea typeface="Meiryo UI" panose="020B0604030504040204" pitchFamily="50" charset="-128"/>
                <a:cs typeface="Times New Roman" panose="02020603050405020304" pitchFamily="18" charset="0"/>
              </a:rPr>
              <a:t>7</a:t>
            </a:r>
            <a:r>
              <a:rPr lang="ja-JP" altLang="ja-JP" sz="1300" dirty="0">
                <a:latin typeface="Meiryo UI" panose="020B0604030504040204" pitchFamily="50" charset="-128"/>
                <a:ea typeface="Meiryo UI" panose="020B0604030504040204" pitchFamily="50" charset="-128"/>
                <a:cs typeface="Times New Roman" panose="02020603050405020304" pitchFamily="18" charset="0"/>
              </a:rPr>
              <a:t>年</a:t>
            </a:r>
            <a:r>
              <a:rPr lang="ja-JP" altLang="en-US" sz="1300" dirty="0">
                <a:latin typeface="Meiryo UI" panose="020B0604030504040204" pitchFamily="50" charset="-128"/>
                <a:ea typeface="Meiryo UI" panose="020B0604030504040204" pitchFamily="50" charset="-128"/>
                <a:cs typeface="Times New Roman" panose="02020603050405020304" pitchFamily="18" charset="0"/>
              </a:rPr>
              <a:t>８月以降で記載のあるページ」 </a:t>
            </a:r>
            <a:endParaRPr lang="en-US" altLang="ja-JP" sz="1300" dirty="0">
              <a:latin typeface="Meiryo UI" panose="020B0604030504040204" pitchFamily="50" charset="-128"/>
              <a:ea typeface="Meiryo UI" panose="020B0604030504040204" pitchFamily="50" charset="-128"/>
              <a:cs typeface="Times New Roman" panose="02020603050405020304" pitchFamily="18" charset="0"/>
            </a:endParaRPr>
          </a:p>
          <a:p>
            <a:pPr lvl="0"/>
            <a:endParaRPr lang="en-US" altLang="ja-JP" sz="1300" dirty="0">
              <a:latin typeface="Meiryo UI" panose="020B0604030504040204" pitchFamily="50" charset="-128"/>
              <a:ea typeface="Meiryo UI" panose="020B0604030504040204" pitchFamily="50" charset="-128"/>
              <a:cs typeface="Times New Roman" panose="02020603050405020304" pitchFamily="18" charset="0"/>
            </a:endParaRPr>
          </a:p>
          <a:p>
            <a:pPr marL="171450" indent="-171450">
              <a:buFont typeface="Wingdings" panose="05000000000000000000" pitchFamily="2" charset="2"/>
              <a:buChar char="p"/>
            </a:pPr>
            <a:r>
              <a:rPr lang="ja-JP" altLang="en-US" sz="1300" b="1" dirty="0">
                <a:latin typeface="Meiryo UI" panose="020B0604030504040204" pitchFamily="50" charset="-128"/>
                <a:ea typeface="Meiryo UI" panose="020B0604030504040204" pitchFamily="50" charset="-128"/>
              </a:rPr>
              <a:t>　</a:t>
            </a:r>
            <a:r>
              <a:rPr lang="en-US" altLang="ja-JP" sz="1300" b="1" dirty="0">
                <a:latin typeface="Meiryo UI" panose="020B0604030504040204" pitchFamily="50" charset="-128"/>
                <a:ea typeface="Meiryo UI" panose="020B0604030504040204" pitchFamily="50" charset="-128"/>
              </a:rPr>
              <a:t>[</a:t>
            </a:r>
            <a:r>
              <a:rPr lang="ja-JP" altLang="en-US" sz="1300" b="1" dirty="0">
                <a:latin typeface="Meiryo UI" panose="020B0604030504040204" pitchFamily="50" charset="-128"/>
                <a:ea typeface="Meiryo UI" panose="020B0604030504040204" pitchFamily="50" charset="-128"/>
              </a:rPr>
              <a:t>必須</a:t>
            </a:r>
            <a:r>
              <a:rPr lang="en-US" altLang="ja-JP" sz="1300" b="1" dirty="0">
                <a:latin typeface="Meiryo UI" panose="020B0604030504040204" pitchFamily="50" charset="-128"/>
                <a:ea typeface="Meiryo UI" panose="020B0604030504040204" pitchFamily="50" charset="-128"/>
              </a:rPr>
              <a:t>] </a:t>
            </a:r>
            <a:r>
              <a:rPr lang="ja-JP" altLang="en-US" sz="1300" b="1" dirty="0">
                <a:latin typeface="Meiryo UI" panose="020B0604030504040204" pitchFamily="50" charset="-128"/>
                <a:ea typeface="Meiryo UI" panose="020B0604030504040204" pitchFamily="50" charset="-128"/>
              </a:rPr>
              <a:t>４</a:t>
            </a:r>
            <a:r>
              <a:rPr lang="en-US" altLang="ja-JP" sz="1300" b="1" dirty="0">
                <a:latin typeface="Meiryo UI" panose="020B0604030504040204" pitchFamily="50" charset="-128"/>
                <a:ea typeface="Meiryo UI" panose="020B0604030504040204" pitchFamily="50" charset="-128"/>
              </a:rPr>
              <a:t>. </a:t>
            </a:r>
            <a:r>
              <a:rPr lang="ja-JP" altLang="en-US" sz="1300" b="1" dirty="0">
                <a:latin typeface="Meiryo UI" panose="020B0604030504040204" pitchFamily="50" charset="-128"/>
                <a:ea typeface="Meiryo UI" panose="020B0604030504040204" pitchFamily="50" charset="-128"/>
              </a:rPr>
              <a:t>療養生活についてのおたずね</a:t>
            </a:r>
          </a:p>
          <a:p>
            <a:pPr marL="171450" indent="-171450">
              <a:buFont typeface="Wingdings" panose="05000000000000000000" pitchFamily="2" charset="2"/>
              <a:buChar char="p"/>
            </a:pPr>
            <a:endParaRPr kumimoji="1" lang="en-US" altLang="ja-JP" sz="1300" dirty="0">
              <a:latin typeface="Meiryo UI" panose="020B0604030504040204" pitchFamily="50" charset="-128"/>
              <a:ea typeface="Meiryo UI" panose="020B0604030504040204" pitchFamily="50" charset="-128"/>
            </a:endParaRPr>
          </a:p>
          <a:p>
            <a:pPr lvl="0"/>
            <a:endParaRPr lang="en-US" altLang="ja-JP" sz="1300" dirty="0">
              <a:latin typeface="Meiryo UI" panose="020B0604030504040204" pitchFamily="50" charset="-128"/>
              <a:ea typeface="Meiryo UI" panose="020B0604030504040204" pitchFamily="50" charset="-128"/>
              <a:cs typeface="Times New Roman" panose="02020603050405020304" pitchFamily="18" charset="0"/>
            </a:endParaRPr>
          </a:p>
          <a:p>
            <a:pPr lvl="0"/>
            <a:endParaRPr lang="en-US" altLang="ja-JP" sz="1300" dirty="0">
              <a:latin typeface="Meiryo UI" panose="020B0604030504040204" pitchFamily="50" charset="-128"/>
              <a:ea typeface="Meiryo UI" panose="020B0604030504040204" pitchFamily="50" charset="-128"/>
              <a:cs typeface="Times New Roman" panose="02020603050405020304" pitchFamily="18" charset="0"/>
            </a:endParaRPr>
          </a:p>
          <a:p>
            <a:pPr lvl="0"/>
            <a:endParaRPr lang="en-US" altLang="ja-JP" sz="1300" dirty="0">
              <a:latin typeface="Meiryo UI" panose="020B0604030504040204" pitchFamily="50" charset="-128"/>
              <a:ea typeface="Meiryo UI" panose="020B0604030504040204" pitchFamily="50" charset="-128"/>
              <a:cs typeface="Times New Roman" panose="02020603050405020304" pitchFamily="18" charset="0"/>
            </a:endParaRPr>
          </a:p>
          <a:p>
            <a:endParaRPr kumimoji="1" lang="en-US" altLang="ja-JP" sz="1400" b="1" dirty="0">
              <a:latin typeface="Meiryo UI" panose="020B0604030504040204" pitchFamily="50" charset="-128"/>
              <a:ea typeface="Meiryo UI" panose="020B0604030504040204" pitchFamily="50" charset="-128"/>
            </a:endParaRPr>
          </a:p>
          <a:p>
            <a:pPr marL="285750" indent="-285750">
              <a:buFont typeface="Wingdings" panose="05000000000000000000" pitchFamily="2" charset="2"/>
              <a:buChar char="p"/>
            </a:pPr>
            <a:r>
              <a:rPr lang="ja-JP" altLang="en-US" sz="1300" b="1" dirty="0">
                <a:latin typeface="Meiryo UI" panose="020B0604030504040204" pitchFamily="50" charset="-128"/>
                <a:ea typeface="Meiryo UI" panose="020B0604030504040204" pitchFamily="50" charset="-128"/>
              </a:rPr>
              <a:t>５</a:t>
            </a:r>
            <a:r>
              <a:rPr lang="en-US" altLang="ja-JP" sz="1300" b="1" dirty="0">
                <a:latin typeface="Meiryo UI" panose="020B0604030504040204" pitchFamily="50" charset="-128"/>
                <a:ea typeface="Meiryo UI" panose="020B0604030504040204" pitchFamily="50" charset="-128"/>
              </a:rPr>
              <a:t>.</a:t>
            </a:r>
            <a:r>
              <a:rPr lang="ja-JP" altLang="en-US" sz="1400" b="1" dirty="0">
                <a:latin typeface="Meiryo UI" panose="020B0604030504040204" pitchFamily="50" charset="-128"/>
                <a:ea typeface="Meiryo UI" panose="020B0604030504040204" pitchFamily="50" charset="-128"/>
              </a:rPr>
              <a:t> マイナンバー（個人番号）が確認できる書類</a:t>
            </a:r>
            <a:endParaRPr lang="en-US" altLang="ja-JP" sz="1400" b="1" dirty="0">
              <a:latin typeface="Meiryo UI" panose="020B0604030504040204" pitchFamily="50" charset="-128"/>
              <a:ea typeface="Meiryo UI" panose="020B0604030504040204" pitchFamily="50" charset="-128"/>
            </a:endParaRPr>
          </a:p>
          <a:p>
            <a:pPr>
              <a:spcAft>
                <a:spcPts val="600"/>
              </a:spcAft>
            </a:pPr>
            <a:r>
              <a:rPr lang="ja-JP" altLang="en-US" sz="1300" dirty="0">
                <a:latin typeface="Meiryo UI" panose="020B0604030504040204" pitchFamily="50" charset="-128"/>
                <a:ea typeface="Meiryo UI" panose="020B0604030504040204" pitchFamily="50" charset="-128"/>
              </a:rPr>
              <a:t>        以下のいずれかの書類を窓口で提示してください。（郵送の場合はコピーを添付）</a:t>
            </a:r>
            <a:endParaRPr lang="en-US" altLang="ja-JP" sz="1300" dirty="0">
              <a:latin typeface="Meiryo UI" panose="020B0604030504040204" pitchFamily="50" charset="-128"/>
              <a:ea typeface="Meiryo UI" panose="020B0604030504040204" pitchFamily="50" charset="-128"/>
            </a:endParaRPr>
          </a:p>
          <a:p>
            <a:r>
              <a:rPr lang="ja-JP" altLang="en-US" sz="1400" dirty="0">
                <a:latin typeface="Meiryo UI" panose="020B0604030504040204" pitchFamily="50" charset="-128"/>
                <a:ea typeface="Meiryo UI" panose="020B0604030504040204" pitchFamily="50" charset="-128"/>
              </a:rPr>
              <a:t>　　　　</a:t>
            </a:r>
            <a:r>
              <a:rPr lang="ja-JP" altLang="en-US" sz="1400" b="1" dirty="0">
                <a:latin typeface="Meiryo UI" panose="020B0604030504040204" pitchFamily="50" charset="-128"/>
                <a:ea typeface="Meiryo UI" panose="020B0604030504040204" pitchFamily="50" charset="-128"/>
              </a:rPr>
              <a:t>☐ マイナンバーカード（両面）</a:t>
            </a:r>
            <a:endParaRPr lang="en-US" altLang="ja-JP" sz="1400" b="1" dirty="0">
              <a:latin typeface="Meiryo UI" panose="020B0604030504040204" pitchFamily="50" charset="-128"/>
              <a:ea typeface="Meiryo UI" panose="020B0604030504040204" pitchFamily="50" charset="-128"/>
            </a:endParaRPr>
          </a:p>
          <a:p>
            <a:r>
              <a:rPr lang="ja-JP" altLang="en-US" sz="1400" b="1" dirty="0">
                <a:latin typeface="Meiryo UI" panose="020B0604030504040204" pitchFamily="50" charset="-128"/>
                <a:ea typeface="Meiryo UI" panose="020B0604030504040204" pitchFamily="50" charset="-128"/>
              </a:rPr>
              <a:t>　　　　　　　　　　または、</a:t>
            </a:r>
            <a:endParaRPr lang="en-US" altLang="ja-JP" sz="1400" b="1" dirty="0">
              <a:latin typeface="Meiryo UI" panose="020B0604030504040204" pitchFamily="50" charset="-128"/>
              <a:ea typeface="Meiryo UI" panose="020B0604030504040204" pitchFamily="50" charset="-128"/>
            </a:endParaRPr>
          </a:p>
          <a:p>
            <a:r>
              <a:rPr lang="ja-JP" altLang="en-US" sz="1400" b="1" dirty="0">
                <a:latin typeface="Meiryo UI" panose="020B0604030504040204" pitchFamily="50" charset="-128"/>
                <a:ea typeface="Meiryo UI" panose="020B0604030504040204" pitchFamily="50" charset="-128"/>
              </a:rPr>
              <a:t>　　　　☐ マイナンバーの記載のある住民票</a:t>
            </a:r>
            <a:r>
              <a:rPr lang="en-US" altLang="ja-JP" sz="1400" b="1" dirty="0">
                <a:latin typeface="Meiryo UI" panose="020B0604030504040204" pitchFamily="50" charset="-128"/>
                <a:ea typeface="Meiryo UI" panose="020B0604030504040204" pitchFamily="50" charset="-128"/>
              </a:rPr>
              <a:t>/</a:t>
            </a:r>
            <a:r>
              <a:rPr lang="ja-JP" altLang="en-US" sz="1400" b="1" dirty="0">
                <a:latin typeface="Meiryo UI" panose="020B0604030504040204" pitchFamily="50" charset="-128"/>
                <a:ea typeface="Meiryo UI" panose="020B0604030504040204" pitchFamily="50" charset="-128"/>
              </a:rPr>
              <a:t>住民票記載事項証明書</a:t>
            </a:r>
          </a:p>
          <a:p>
            <a:r>
              <a:rPr lang="ja-JP" altLang="en-US" sz="1400" b="1" dirty="0">
                <a:latin typeface="Meiryo UI" panose="020B0604030504040204" pitchFamily="50" charset="-128"/>
                <a:ea typeface="Meiryo UI" panose="020B0604030504040204" pitchFamily="50" charset="-128"/>
              </a:rPr>
              <a:t>　　　　☐ 通知カード（令和</a:t>
            </a:r>
            <a:r>
              <a:rPr lang="en-US" altLang="ja-JP" sz="1400" b="1" dirty="0">
                <a:latin typeface="Meiryo UI" panose="020B0604030504040204" pitchFamily="50" charset="-128"/>
                <a:ea typeface="Meiryo UI" panose="020B0604030504040204" pitchFamily="50" charset="-128"/>
              </a:rPr>
              <a:t>2</a:t>
            </a:r>
            <a:r>
              <a:rPr lang="ja-JP" altLang="en-US" sz="1400" b="1" dirty="0">
                <a:latin typeface="Meiryo UI" panose="020B0604030504040204" pitchFamily="50" charset="-128"/>
                <a:ea typeface="Meiryo UI" panose="020B0604030504040204" pitchFamily="50" charset="-128"/>
              </a:rPr>
              <a:t>年</a:t>
            </a:r>
            <a:r>
              <a:rPr lang="en-US" altLang="ja-JP" sz="1400" b="1" dirty="0">
                <a:latin typeface="Meiryo UI" panose="020B0604030504040204" pitchFamily="50" charset="-128"/>
                <a:ea typeface="Meiryo UI" panose="020B0604030504040204" pitchFamily="50" charset="-128"/>
              </a:rPr>
              <a:t>5</a:t>
            </a:r>
            <a:r>
              <a:rPr lang="ja-JP" altLang="en-US" sz="1400" b="1" dirty="0">
                <a:latin typeface="Meiryo UI" panose="020B0604030504040204" pitchFamily="50" charset="-128"/>
                <a:ea typeface="Meiryo UI" panose="020B0604030504040204" pitchFamily="50" charset="-128"/>
              </a:rPr>
              <a:t>月</a:t>
            </a:r>
            <a:r>
              <a:rPr lang="en-US" altLang="ja-JP" sz="1400" b="1" dirty="0">
                <a:latin typeface="Meiryo UI" panose="020B0604030504040204" pitchFamily="50" charset="-128"/>
                <a:ea typeface="Meiryo UI" panose="020B0604030504040204" pitchFamily="50" charset="-128"/>
              </a:rPr>
              <a:t>25</a:t>
            </a:r>
            <a:r>
              <a:rPr lang="ja-JP" altLang="en-US" sz="1400" b="1" dirty="0">
                <a:latin typeface="Meiryo UI" panose="020B0604030504040204" pitchFamily="50" charset="-128"/>
                <a:ea typeface="Meiryo UI" panose="020B0604030504040204" pitchFamily="50" charset="-128"/>
              </a:rPr>
              <a:t>日以降、住所・氏名等の記載事項に</a:t>
            </a:r>
            <a:endParaRPr lang="en-US" altLang="ja-JP" sz="1400" b="1" dirty="0">
              <a:latin typeface="Meiryo UI" panose="020B0604030504040204" pitchFamily="50" charset="-128"/>
              <a:ea typeface="Meiryo UI" panose="020B0604030504040204" pitchFamily="50" charset="-128"/>
            </a:endParaRPr>
          </a:p>
          <a:p>
            <a:pPr>
              <a:spcAft>
                <a:spcPts val="600"/>
              </a:spcAft>
            </a:pPr>
            <a:r>
              <a:rPr lang="ja-JP" altLang="en-US" sz="1400" b="1" dirty="0">
                <a:latin typeface="Meiryo UI" panose="020B0604030504040204" pitchFamily="50" charset="-128"/>
                <a:ea typeface="Meiryo UI" panose="020B0604030504040204" pitchFamily="50" charset="-128"/>
              </a:rPr>
              <a:t>　　　　　　　　　　　　　　変更が無い場合に限る）</a:t>
            </a:r>
            <a:endParaRPr lang="en-US" altLang="ja-JP" sz="1400" b="1" dirty="0">
              <a:latin typeface="Meiryo UI" panose="020B0604030504040204" pitchFamily="50" charset="-128"/>
              <a:ea typeface="Meiryo UI" panose="020B0604030504040204" pitchFamily="50" charset="-128"/>
            </a:endParaRPr>
          </a:p>
          <a:p>
            <a:r>
              <a:rPr lang="ja-JP" altLang="en-US" sz="1400" b="1" dirty="0">
                <a:latin typeface="Meiryo UI" panose="020B0604030504040204" pitchFamily="50" charset="-128"/>
                <a:ea typeface="Meiryo UI" panose="020B0604030504040204" pitchFamily="50" charset="-128"/>
              </a:rPr>
              <a:t>　　　　</a:t>
            </a:r>
            <a:r>
              <a:rPr lang="en-US" altLang="ja-JP" sz="1400" b="1" dirty="0">
                <a:latin typeface="Meiryo UI" panose="020B0604030504040204" pitchFamily="50" charset="-128"/>
                <a:ea typeface="Meiryo UI" panose="020B0604030504040204" pitchFamily="50" charset="-128"/>
              </a:rPr>
              <a:t> </a:t>
            </a:r>
            <a:r>
              <a:rPr lang="en-US" altLang="ja-JP" sz="1300" dirty="0">
                <a:latin typeface="Meiryo UI" panose="020B0604030504040204" pitchFamily="50" charset="-128"/>
                <a:ea typeface="Meiryo UI" panose="020B0604030504040204" pitchFamily="50" charset="-128"/>
              </a:rPr>
              <a:t>※</a:t>
            </a:r>
            <a:r>
              <a:rPr lang="ja-JP" altLang="en-US" sz="1300" dirty="0">
                <a:latin typeface="Meiryo UI" panose="020B0604030504040204" pitchFamily="50" charset="-128"/>
                <a:ea typeface="Meiryo UI" panose="020B0604030504040204" pitchFamily="50" charset="-128"/>
              </a:rPr>
              <a:t>受診者以外が申請する場合、申請者の身元確認書類（官公署が発行した氏名及び</a:t>
            </a:r>
            <a:endParaRPr lang="en-US" altLang="ja-JP" sz="1300" dirty="0">
              <a:latin typeface="Meiryo UI" panose="020B0604030504040204" pitchFamily="50" charset="-128"/>
              <a:ea typeface="Meiryo UI" panose="020B0604030504040204" pitchFamily="50" charset="-128"/>
            </a:endParaRPr>
          </a:p>
          <a:p>
            <a:r>
              <a:rPr lang="ja-JP" altLang="en-US" sz="1300" dirty="0">
                <a:latin typeface="Meiryo UI" panose="020B0604030504040204" pitchFamily="50" charset="-128"/>
                <a:ea typeface="Meiryo UI" panose="020B0604030504040204" pitchFamily="50" charset="-128"/>
              </a:rPr>
              <a:t>　　　　　　 生年月日又は住所の記載があるもの）が必要です。</a:t>
            </a:r>
            <a:endParaRPr lang="en-US" altLang="ja-JP" sz="1300" dirty="0">
              <a:latin typeface="Meiryo UI" panose="020B0604030504040204" pitchFamily="50" charset="-128"/>
              <a:ea typeface="Meiryo UI" panose="020B0604030504040204" pitchFamily="50" charset="-128"/>
            </a:endParaRPr>
          </a:p>
        </p:txBody>
      </p:sp>
      <p:sp>
        <p:nvSpPr>
          <p:cNvPr id="25" name="AutoShape 4">
            <a:extLst>
              <a:ext uri="{FF2B5EF4-FFF2-40B4-BE49-F238E27FC236}">
                <a16:creationId xmlns:a16="http://schemas.microsoft.com/office/drawing/2014/main" id="{E83046D7-74AA-497D-A546-A5B214554BFC}"/>
              </a:ext>
            </a:extLst>
          </p:cNvPr>
          <p:cNvSpPr>
            <a:spLocks noChangeArrowheads="1"/>
          </p:cNvSpPr>
          <p:nvPr/>
        </p:nvSpPr>
        <p:spPr bwMode="auto">
          <a:xfrm>
            <a:off x="70708" y="129775"/>
            <a:ext cx="6523038" cy="381000"/>
          </a:xfrm>
          <a:prstGeom prst="roundRect">
            <a:avLst>
              <a:gd name="adj" fmla="val 16667"/>
            </a:avLst>
          </a:prstGeom>
          <a:solidFill>
            <a:schemeClr val="bg2"/>
          </a:solidFill>
          <a:ln w="9525">
            <a:solidFill>
              <a:srgbClr val="000000"/>
            </a:solidFill>
            <a:round/>
            <a:headEnd/>
            <a:tailEnd/>
          </a:ln>
        </p:spPr>
        <p:txBody>
          <a:bodyPr vert="horz" wrap="square" lIns="74295" tIns="8890" rIns="74295" bIns="8890" numCol="1" anchor="ctr" anchorCtr="0" compatLnSpc="1">
            <a:prstTxWarp prst="textNoShape">
              <a:avLst/>
            </a:prstTxWarp>
          </a:bodyPr>
          <a:lstStyle/>
          <a:p>
            <a:pPr algn="ctr" defTabSz="914333" eaLnBrk="0" fontAlgn="base" hangingPunct="0">
              <a:spcBef>
                <a:spcPct val="0"/>
              </a:spcBef>
              <a:spcAft>
                <a:spcPct val="0"/>
              </a:spcAft>
            </a:pPr>
            <a:r>
              <a:rPr lang="ja-JP" altLang="en-US" sz="1801" b="1" dirty="0">
                <a:latin typeface="Meiryo UI" panose="020B0604030504040204" pitchFamily="50" charset="-128"/>
                <a:ea typeface="Meiryo UI" panose="020B0604030504040204" pitchFamily="50" charset="-128"/>
              </a:rPr>
              <a:t>　必要書類の確認リスト（みずいろ）</a:t>
            </a:r>
            <a:endParaRPr lang="ja-JP" altLang="ja-JP" sz="1801" b="1" dirty="0">
              <a:latin typeface="Meiryo UI" panose="020B0604030504040204" pitchFamily="50" charset="-128"/>
              <a:ea typeface="Meiryo UI" panose="020B0604030504040204" pitchFamily="50" charset="-128"/>
            </a:endParaRPr>
          </a:p>
        </p:txBody>
      </p:sp>
      <p:sp>
        <p:nvSpPr>
          <p:cNvPr id="27" name="正方形/長方形 26">
            <a:extLst>
              <a:ext uri="{FF2B5EF4-FFF2-40B4-BE49-F238E27FC236}">
                <a16:creationId xmlns:a16="http://schemas.microsoft.com/office/drawing/2014/main" id="{9D4AC1D3-6A4B-4C9D-8BCB-9776DAA8A791}"/>
              </a:ext>
            </a:extLst>
          </p:cNvPr>
          <p:cNvSpPr/>
          <p:nvPr/>
        </p:nvSpPr>
        <p:spPr>
          <a:xfrm>
            <a:off x="65685" y="939168"/>
            <a:ext cx="6726631" cy="8388000"/>
          </a:xfrm>
          <a:prstGeom prst="rect">
            <a:avLst/>
          </a:prstGeom>
          <a:noFill/>
          <a:ln w="38100">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801">
              <a:solidFill>
                <a:schemeClr val="tx1"/>
              </a:solidFill>
              <a:latin typeface="Meiryo UI" panose="020B0604030504040204" pitchFamily="50" charset="-128"/>
              <a:ea typeface="Meiryo UI" panose="020B0604030504040204" pitchFamily="50" charset="-128"/>
            </a:endParaRPr>
          </a:p>
        </p:txBody>
      </p:sp>
      <p:sp>
        <p:nvSpPr>
          <p:cNvPr id="73" name="テキスト ボックス 72">
            <a:extLst>
              <a:ext uri="{FF2B5EF4-FFF2-40B4-BE49-F238E27FC236}">
                <a16:creationId xmlns:a16="http://schemas.microsoft.com/office/drawing/2014/main" id="{4B1027E5-7317-4349-AE6F-C496D3CF909F}"/>
              </a:ext>
            </a:extLst>
          </p:cNvPr>
          <p:cNvSpPr txBox="1"/>
          <p:nvPr/>
        </p:nvSpPr>
        <p:spPr>
          <a:xfrm>
            <a:off x="6264455" y="652051"/>
            <a:ext cx="593545" cy="246221"/>
          </a:xfrm>
          <a:prstGeom prst="rect">
            <a:avLst/>
          </a:prstGeom>
          <a:noFill/>
          <a:ln>
            <a:noFill/>
          </a:ln>
        </p:spPr>
        <p:txBody>
          <a:bodyPr wrap="square" rtlCol="0">
            <a:spAutoFit/>
          </a:bodyPr>
          <a:lstStyle/>
          <a:p>
            <a:r>
              <a:rPr kumimoji="1" lang="ja-JP" altLang="en-US" sz="1000" dirty="0">
                <a:latin typeface="Meiryo UI" panose="020B0604030504040204" pitchFamily="50" charset="-128"/>
                <a:ea typeface="Meiryo UI" panose="020B0604030504040204" pitchFamily="50" charset="-128"/>
              </a:rPr>
              <a:t>オモテ</a:t>
            </a:r>
          </a:p>
        </p:txBody>
      </p:sp>
      <p:sp>
        <p:nvSpPr>
          <p:cNvPr id="15" name="テキスト ボックス 14">
            <a:extLst>
              <a:ext uri="{FF2B5EF4-FFF2-40B4-BE49-F238E27FC236}">
                <a16:creationId xmlns:a16="http://schemas.microsoft.com/office/drawing/2014/main" id="{20EBB2FA-4288-4527-A9AB-B45AF82D09A6}"/>
              </a:ext>
            </a:extLst>
          </p:cNvPr>
          <p:cNvSpPr txBox="1"/>
          <p:nvPr/>
        </p:nvSpPr>
        <p:spPr>
          <a:xfrm>
            <a:off x="143755" y="489640"/>
            <a:ext cx="6975113" cy="334451"/>
          </a:xfrm>
          <a:prstGeom prst="rect">
            <a:avLst/>
          </a:prstGeom>
          <a:noFill/>
        </p:spPr>
        <p:txBody>
          <a:bodyPr wrap="square" rtlCol="0">
            <a:spAutoFit/>
          </a:bodyPr>
          <a:lstStyle/>
          <a:p>
            <a:pPr>
              <a:lnSpc>
                <a:spcPts val="2200"/>
              </a:lnSpc>
            </a:pPr>
            <a:r>
              <a:rPr kumimoji="1" lang="ja-JP" altLang="en-US" sz="1200" dirty="0">
                <a:latin typeface="Meiryo UI" panose="020B0604030504040204" pitchFamily="50" charset="-128"/>
                <a:ea typeface="Meiryo UI" panose="020B0604030504040204" pitchFamily="50" charset="-128"/>
              </a:rPr>
              <a:t>・書類のコピーは</a:t>
            </a:r>
            <a:r>
              <a:rPr kumimoji="1" lang="en-US" altLang="ja-JP" sz="1200" dirty="0">
                <a:latin typeface="Meiryo UI" panose="020B0604030504040204" pitchFamily="50" charset="-128"/>
                <a:ea typeface="Meiryo UI" panose="020B0604030504040204" pitchFamily="50" charset="-128"/>
              </a:rPr>
              <a:t>A4</a:t>
            </a:r>
            <a:r>
              <a:rPr kumimoji="1" lang="ja-JP" altLang="en-US" sz="1200" dirty="0">
                <a:latin typeface="Meiryo UI" panose="020B0604030504040204" pitchFamily="50" charset="-128"/>
                <a:ea typeface="Meiryo UI" panose="020B0604030504040204" pitchFamily="50" charset="-128"/>
              </a:rPr>
              <a:t>サイズの用紙に行い、小さく切り取らずご提出ください。</a:t>
            </a:r>
            <a:endParaRPr kumimoji="1" lang="en-US" altLang="ja-JP" sz="1200" dirty="0">
              <a:latin typeface="Meiryo UI" panose="020B0604030504040204" pitchFamily="50" charset="-128"/>
              <a:ea typeface="Meiryo UI" panose="020B0604030504040204" pitchFamily="50" charset="-128"/>
            </a:endParaRPr>
          </a:p>
        </p:txBody>
      </p:sp>
      <p:sp>
        <p:nvSpPr>
          <p:cNvPr id="68" name="テキスト ボックス 67"/>
          <p:cNvSpPr txBox="1"/>
          <p:nvPr/>
        </p:nvSpPr>
        <p:spPr>
          <a:xfrm>
            <a:off x="1071450" y="9455001"/>
            <a:ext cx="4777421" cy="291170"/>
          </a:xfrm>
          <a:prstGeom prst="rect">
            <a:avLst/>
          </a:prstGeom>
          <a:ln/>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pPr algn="ctr"/>
            <a:r>
              <a:rPr kumimoji="1" lang="ja-JP" altLang="en-US" sz="1292" b="1" dirty="0">
                <a:latin typeface="Meiryo UI" panose="020B0604030504040204" pitchFamily="50" charset="-128"/>
                <a:ea typeface="Meiryo UI" panose="020B0604030504040204" pitchFamily="50" charset="-128"/>
              </a:rPr>
              <a:t>ウラ面も必ずご確認ください</a:t>
            </a:r>
            <a:endParaRPr kumimoji="1" lang="en-US" altLang="ja-JP" sz="1292" b="1" dirty="0">
              <a:latin typeface="Meiryo UI" panose="020B0604030504040204" pitchFamily="50" charset="-128"/>
              <a:ea typeface="Meiryo UI" panose="020B0604030504040204" pitchFamily="50" charset="-128"/>
            </a:endParaRPr>
          </a:p>
        </p:txBody>
      </p:sp>
      <p:sp>
        <p:nvSpPr>
          <p:cNvPr id="61" name="Oval 8">
            <a:extLst>
              <a:ext uri="{FF2B5EF4-FFF2-40B4-BE49-F238E27FC236}">
                <a16:creationId xmlns:a16="http://schemas.microsoft.com/office/drawing/2014/main" id="{5C96BF91-B070-4E0A-9BB3-D2D2396D2B57}"/>
              </a:ext>
            </a:extLst>
          </p:cNvPr>
          <p:cNvSpPr>
            <a:spLocks noChangeArrowheads="1"/>
          </p:cNvSpPr>
          <p:nvPr/>
        </p:nvSpPr>
        <p:spPr bwMode="auto">
          <a:xfrm>
            <a:off x="6221814" y="49895"/>
            <a:ext cx="584549" cy="592070"/>
          </a:xfrm>
          <a:prstGeom prst="ellipse">
            <a:avLst/>
          </a:prstGeom>
          <a:solidFill>
            <a:srgbClr val="FFFFFF"/>
          </a:solidFill>
          <a:ln w="9525">
            <a:solidFill>
              <a:srgbClr val="000000"/>
            </a:solidFill>
            <a:round/>
            <a:headEnd/>
            <a:tailEnd/>
          </a:ln>
        </p:spPr>
        <p:txBody>
          <a:bodyPr vert="horz" wrap="square" lIns="74295" tIns="8890" rIns="74295" bIns="8890" numCol="1" anchor="ctr" anchorCtr="0" compatLnSpc="1">
            <a:prstTxWarp prst="textNoShape">
              <a:avLst/>
            </a:prstTxWarp>
          </a:bodyPr>
          <a:lstStyle/>
          <a:p>
            <a:pPr algn="ctr" defTabSz="914333" eaLnBrk="0" fontAlgn="base" hangingPunct="0">
              <a:spcBef>
                <a:spcPct val="0"/>
              </a:spcBef>
              <a:spcAft>
                <a:spcPct val="0"/>
              </a:spcAft>
            </a:pPr>
            <a:r>
              <a:rPr lang="en-US" altLang="ja-JP" sz="3199" b="1" dirty="0">
                <a:latin typeface="Meiryo UI" panose="020B0604030504040204" pitchFamily="50" charset="-128"/>
                <a:ea typeface="Meiryo UI" panose="020B0604030504040204" pitchFamily="50" charset="-128"/>
              </a:rPr>
              <a:t>C</a:t>
            </a:r>
          </a:p>
        </p:txBody>
      </p:sp>
      <p:sp>
        <p:nvSpPr>
          <p:cNvPr id="5" name="テキスト ボックス 4">
            <a:extLst>
              <a:ext uri="{FF2B5EF4-FFF2-40B4-BE49-F238E27FC236}">
                <a16:creationId xmlns:a16="http://schemas.microsoft.com/office/drawing/2014/main" id="{ED35559D-B8DB-4A8E-BFC2-7A008B14BEC1}"/>
              </a:ext>
            </a:extLst>
          </p:cNvPr>
          <p:cNvSpPr txBox="1"/>
          <p:nvPr/>
        </p:nvSpPr>
        <p:spPr>
          <a:xfrm>
            <a:off x="2168742" y="7580494"/>
            <a:ext cx="1655738" cy="276999"/>
          </a:xfrm>
          <a:prstGeom prst="rect">
            <a:avLst/>
          </a:prstGeom>
          <a:solidFill>
            <a:srgbClr val="FFFFFF"/>
          </a:solidFill>
        </p:spPr>
        <p:txBody>
          <a:bodyPr wrap="square" rtlCol="0">
            <a:spAutoFit/>
          </a:bodyPr>
          <a:lstStyle/>
          <a:p>
            <a:endParaRPr kumimoji="1" lang="ja-JP" altLang="en-US" sz="1200" dirty="0">
              <a:latin typeface="Meiryo UI" panose="020B0604030504040204" pitchFamily="50" charset="-128"/>
              <a:ea typeface="Meiryo UI" panose="020B0604030504040204" pitchFamily="50" charset="-128"/>
            </a:endParaRPr>
          </a:p>
        </p:txBody>
      </p:sp>
      <p:graphicFrame>
        <p:nvGraphicFramePr>
          <p:cNvPr id="49" name="表 48">
            <a:extLst>
              <a:ext uri="{FF2B5EF4-FFF2-40B4-BE49-F238E27FC236}">
                <a16:creationId xmlns:a16="http://schemas.microsoft.com/office/drawing/2014/main" id="{7DF0CE65-B03E-4186-8CB1-175C0F2E4F45}"/>
              </a:ext>
            </a:extLst>
          </p:cNvPr>
          <p:cNvGraphicFramePr>
            <a:graphicFrameLocks noGrp="1"/>
          </p:cNvGraphicFramePr>
          <p:nvPr>
            <p:extLst>
              <p:ext uri="{D42A27DB-BD31-4B8C-83A1-F6EECF244321}">
                <p14:modId xmlns:p14="http://schemas.microsoft.com/office/powerpoint/2010/main" val="99048736"/>
              </p:ext>
            </p:extLst>
          </p:nvPr>
        </p:nvGraphicFramePr>
        <p:xfrm>
          <a:off x="182170" y="7011809"/>
          <a:ext cx="6493660" cy="2225078"/>
        </p:xfrm>
        <a:graphic>
          <a:graphicData uri="http://schemas.openxmlformats.org/drawingml/2006/table">
            <a:tbl>
              <a:tblPr firstRow="1" firstCol="1" bandRow="1">
                <a:tableStyleId>{5C22544A-7EE6-4342-B048-85BDC9FD1C3A}</a:tableStyleId>
              </a:tblPr>
              <a:tblGrid>
                <a:gridCol w="1568173">
                  <a:extLst>
                    <a:ext uri="{9D8B030D-6E8A-4147-A177-3AD203B41FA5}">
                      <a16:colId xmlns:a16="http://schemas.microsoft.com/office/drawing/2014/main" val="1806790071"/>
                    </a:ext>
                  </a:extLst>
                </a:gridCol>
                <a:gridCol w="1623060">
                  <a:extLst>
                    <a:ext uri="{9D8B030D-6E8A-4147-A177-3AD203B41FA5}">
                      <a16:colId xmlns:a16="http://schemas.microsoft.com/office/drawing/2014/main" val="1096172298"/>
                    </a:ext>
                  </a:extLst>
                </a:gridCol>
                <a:gridCol w="3302427">
                  <a:extLst>
                    <a:ext uri="{9D8B030D-6E8A-4147-A177-3AD203B41FA5}">
                      <a16:colId xmlns:a16="http://schemas.microsoft.com/office/drawing/2014/main" val="3679201929"/>
                    </a:ext>
                  </a:extLst>
                </a:gridCol>
              </a:tblGrid>
              <a:tr h="317768">
                <a:tc gridSpan="2">
                  <a:txBody>
                    <a:bodyPr/>
                    <a:lstStyle/>
                    <a:p>
                      <a:pPr algn="ctr">
                        <a:tabLst>
                          <a:tab pos="201930" algn="l"/>
                        </a:tabLst>
                      </a:pPr>
                      <a:r>
                        <a:rPr lang="ja-JP" altLang="en-US" sz="1100" kern="100" dirty="0">
                          <a:solidFill>
                            <a:schemeClr val="bg1"/>
                          </a:solidFill>
                          <a:effectLst/>
                          <a:latin typeface="Meiryo UI" panose="020B0604030504040204" pitchFamily="50" charset="-128"/>
                          <a:ea typeface="Meiryo UI" panose="020B0604030504040204" pitchFamily="50" charset="-128"/>
                        </a:rPr>
                        <a:t>健康</a:t>
                      </a:r>
                      <a:r>
                        <a:rPr lang="ja-JP" sz="1100" kern="100" dirty="0">
                          <a:solidFill>
                            <a:schemeClr val="bg1"/>
                          </a:solidFill>
                          <a:effectLst/>
                          <a:latin typeface="Meiryo UI" panose="020B0604030504040204" pitchFamily="50" charset="-128"/>
                          <a:ea typeface="Meiryo UI" panose="020B0604030504040204" pitchFamily="50" charset="-128"/>
                        </a:rPr>
                        <a:t>保険の種類</a:t>
                      </a:r>
                      <a:endParaRPr lang="ja-JP" sz="1100" kern="100" dirty="0">
                        <a:solidFill>
                          <a:schemeClr val="bg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72199" marR="72199" marT="0" marB="0" anchor="ctr">
                    <a:solidFill>
                      <a:schemeClr val="accent1">
                        <a:lumMod val="75000"/>
                      </a:schemeClr>
                    </a:solidFill>
                  </a:tcPr>
                </a:tc>
                <a:tc hMerge="1">
                  <a:txBody>
                    <a:bodyPr/>
                    <a:lstStyle/>
                    <a:p>
                      <a:endParaRPr kumimoji="1" lang="ja-JP" altLang="en-US"/>
                    </a:p>
                  </a:txBody>
                  <a:tcPr/>
                </a:tc>
                <a:tc>
                  <a:txBody>
                    <a:bodyPr/>
                    <a:lstStyle/>
                    <a:p>
                      <a:pPr algn="ctr">
                        <a:tabLst>
                          <a:tab pos="201930" algn="l"/>
                        </a:tabLst>
                      </a:pPr>
                      <a:r>
                        <a:rPr lang="ja-JP" altLang="en-US" sz="1100" kern="100" dirty="0">
                          <a:solidFill>
                            <a:schemeClr val="bg1"/>
                          </a:solidFill>
                          <a:effectLst/>
                          <a:latin typeface="Meiryo UI" panose="020B0604030504040204" pitchFamily="50" charset="-128"/>
                          <a:ea typeface="Meiryo UI" panose="020B0604030504040204" pitchFamily="50" charset="-128"/>
                          <a:cs typeface="Times New Roman" panose="02020603050405020304" pitchFamily="18" charset="0"/>
                        </a:rPr>
                        <a:t>マイナンバーの記入が必要な方</a:t>
                      </a:r>
                      <a:endParaRPr lang="ja-JP" sz="1100" kern="100" dirty="0">
                        <a:solidFill>
                          <a:schemeClr val="bg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72199" marR="72199" marT="0" marB="0" anchor="ctr">
                    <a:solidFill>
                      <a:schemeClr val="accent1">
                        <a:lumMod val="75000"/>
                      </a:schemeClr>
                    </a:solidFill>
                  </a:tcPr>
                </a:tc>
                <a:extLst>
                  <a:ext uri="{0D108BD9-81ED-4DB2-BD59-A6C34878D82A}">
                    <a16:rowId xmlns:a16="http://schemas.microsoft.com/office/drawing/2014/main" val="2611893157"/>
                  </a:ext>
                </a:extLst>
              </a:tr>
              <a:tr h="751871">
                <a:tc gridSpan="2">
                  <a:txBody>
                    <a:bodyPr/>
                    <a:lstStyle/>
                    <a:p>
                      <a:pPr algn="just">
                        <a:lnSpc>
                          <a:spcPts val="1600"/>
                        </a:lnSpc>
                        <a:tabLst>
                          <a:tab pos="201930" algn="l"/>
                        </a:tabLst>
                      </a:pPr>
                      <a:r>
                        <a:rPr lang="ja-JP" sz="1100" kern="100" dirty="0">
                          <a:solidFill>
                            <a:schemeClr val="bg1"/>
                          </a:solidFill>
                          <a:effectLst/>
                          <a:latin typeface="Meiryo UI" panose="020B0604030504040204" pitchFamily="50" charset="-128"/>
                          <a:ea typeface="Meiryo UI" panose="020B0604030504040204" pitchFamily="50" charset="-128"/>
                        </a:rPr>
                        <a:t>□</a:t>
                      </a:r>
                      <a:r>
                        <a:rPr lang="ja-JP" sz="1200" kern="100" dirty="0">
                          <a:solidFill>
                            <a:schemeClr val="bg1"/>
                          </a:solidFill>
                          <a:effectLst/>
                          <a:latin typeface="Meiryo UI" panose="020B0604030504040204" pitchFamily="50" charset="-128"/>
                          <a:ea typeface="Meiryo UI" panose="020B0604030504040204" pitchFamily="50" charset="-128"/>
                        </a:rPr>
                        <a:t>国民健康保険</a:t>
                      </a:r>
                      <a:r>
                        <a:rPr lang="ja-JP" sz="900" kern="100" dirty="0">
                          <a:solidFill>
                            <a:schemeClr val="bg1"/>
                          </a:solidFill>
                          <a:effectLst/>
                          <a:latin typeface="Meiryo UI" panose="020B0604030504040204" pitchFamily="50" charset="-128"/>
                          <a:ea typeface="Meiryo UI" panose="020B0604030504040204" pitchFamily="50" charset="-128"/>
                        </a:rPr>
                        <a:t>（市町村国保</a:t>
                      </a:r>
                      <a:r>
                        <a:rPr lang="ja-JP" altLang="en-US" sz="900" kern="100" dirty="0">
                          <a:solidFill>
                            <a:schemeClr val="bg1"/>
                          </a:solidFill>
                          <a:effectLst/>
                          <a:latin typeface="Meiryo UI" panose="020B0604030504040204" pitchFamily="50" charset="-128"/>
                          <a:ea typeface="Meiryo UI" panose="020B0604030504040204" pitchFamily="50" charset="-128"/>
                        </a:rPr>
                        <a:t>、業種別国保）</a:t>
                      </a:r>
                      <a:endParaRPr lang="ja-JP" sz="900" kern="100" dirty="0">
                        <a:solidFill>
                          <a:schemeClr val="bg1"/>
                        </a:solidFill>
                        <a:effectLst/>
                        <a:latin typeface="Meiryo UI" panose="020B0604030504040204" pitchFamily="50" charset="-128"/>
                        <a:ea typeface="Meiryo UI" panose="020B0604030504040204" pitchFamily="50" charset="-128"/>
                      </a:endParaRPr>
                    </a:p>
                  </a:txBody>
                  <a:tcPr marL="72199" marR="72199" marT="0" marB="0" anchor="ctr">
                    <a:solidFill>
                      <a:schemeClr val="accent1">
                        <a:lumMod val="75000"/>
                      </a:schemeClr>
                    </a:solidFill>
                  </a:tcPr>
                </a:tc>
                <a:tc hMerge="1">
                  <a:txBody>
                    <a:bodyPr/>
                    <a:lstStyle/>
                    <a:p>
                      <a:endParaRPr kumimoji="1" lang="ja-JP" altLang="en-US"/>
                    </a:p>
                  </a:txBody>
                  <a:tcPr/>
                </a:tc>
                <a:tc>
                  <a:txBody>
                    <a:bodyPr/>
                    <a:lstStyle/>
                    <a:p>
                      <a:pPr algn="just">
                        <a:lnSpc>
                          <a:spcPts val="1600"/>
                        </a:lnSpc>
                        <a:tabLst>
                          <a:tab pos="201930" algn="l"/>
                        </a:tabLst>
                      </a:pPr>
                      <a:r>
                        <a:rPr lang="ja-JP" altLang="en-US" sz="1100" kern="100" dirty="0">
                          <a:solidFill>
                            <a:schemeClr val="tx1"/>
                          </a:solidFill>
                          <a:effectLst/>
                          <a:latin typeface="Meiryo UI" panose="020B0604030504040204" pitchFamily="50" charset="-128"/>
                          <a:ea typeface="Meiryo UI" panose="020B0604030504040204" pitchFamily="50" charset="-128"/>
                        </a:rPr>
                        <a:t>同じ世帯で、受給者と</a:t>
                      </a:r>
                      <a:r>
                        <a:rPr lang="ja-JP" sz="1100" kern="100" dirty="0">
                          <a:solidFill>
                            <a:schemeClr val="tx1"/>
                          </a:solidFill>
                          <a:effectLst/>
                          <a:latin typeface="Meiryo UI" panose="020B0604030504040204" pitchFamily="50" charset="-128"/>
                          <a:ea typeface="Meiryo UI" panose="020B0604030504040204" pitchFamily="50" charset="-128"/>
                        </a:rPr>
                        <a:t>同一保険</a:t>
                      </a:r>
                      <a:r>
                        <a:rPr lang="ja-JP" sz="1000" kern="100" dirty="0">
                          <a:solidFill>
                            <a:schemeClr val="tx1"/>
                          </a:solidFill>
                          <a:effectLst/>
                          <a:latin typeface="Meiryo UI" panose="020B0604030504040204" pitchFamily="50" charset="-128"/>
                          <a:ea typeface="Meiryo UI" panose="020B0604030504040204" pitchFamily="50" charset="-128"/>
                        </a:rPr>
                        <a:t>（保険証の記号・番号が同じ）</a:t>
                      </a:r>
                      <a:r>
                        <a:rPr lang="ja-JP" altLang="en-US" sz="1100" kern="100" dirty="0">
                          <a:solidFill>
                            <a:schemeClr val="tx1"/>
                          </a:solidFill>
                          <a:effectLst/>
                          <a:latin typeface="Meiryo UI" panose="020B0604030504040204" pitchFamily="50" charset="-128"/>
                          <a:ea typeface="Meiryo UI" panose="020B0604030504040204" pitchFamily="50" charset="-128"/>
                        </a:rPr>
                        <a:t>に加入されている方 </a:t>
                      </a:r>
                      <a:r>
                        <a:rPr lang="ja-JP" altLang="en-US" sz="1300" b="1" kern="100" dirty="0">
                          <a:solidFill>
                            <a:schemeClr val="tx1"/>
                          </a:solidFill>
                          <a:effectLst/>
                          <a:latin typeface="Meiryo UI" panose="020B0604030504040204" pitchFamily="50" charset="-128"/>
                          <a:ea typeface="Meiryo UI" panose="020B0604030504040204" pitchFamily="50" charset="-128"/>
                        </a:rPr>
                        <a:t>全員</a:t>
                      </a:r>
                      <a:endParaRPr lang="en-US" altLang="ja-JP" sz="1300" b="1" kern="100" dirty="0">
                        <a:solidFill>
                          <a:schemeClr val="tx1"/>
                        </a:solidFill>
                        <a:effectLst/>
                        <a:latin typeface="Meiryo UI" panose="020B0604030504040204" pitchFamily="50" charset="-128"/>
                        <a:ea typeface="Meiryo UI" panose="020B0604030504040204" pitchFamily="50" charset="-128"/>
                      </a:endParaRPr>
                    </a:p>
                    <a:p>
                      <a:pPr algn="just">
                        <a:lnSpc>
                          <a:spcPts val="1100"/>
                        </a:lnSpc>
                        <a:tabLst>
                          <a:tab pos="201930" algn="l"/>
                        </a:tabLst>
                      </a:pPr>
                      <a:r>
                        <a:rPr lang="ja-JP" altLang="en-US" sz="900" kern="100" dirty="0">
                          <a:solidFill>
                            <a:schemeClr val="tx1"/>
                          </a:solidFill>
                          <a:effectLst/>
                          <a:latin typeface="Meiryo UI" panose="020B0604030504040204" pitchFamily="50" charset="-128"/>
                          <a:ea typeface="Meiryo UI" panose="020B0604030504040204" pitchFamily="50" charset="-128"/>
                        </a:rPr>
                        <a:t>＊本人を除く、平成</a:t>
                      </a:r>
                      <a:r>
                        <a:rPr lang="en-US" altLang="ja-JP" sz="900" kern="100" dirty="0">
                          <a:solidFill>
                            <a:schemeClr val="tx1"/>
                          </a:solidFill>
                          <a:effectLst/>
                          <a:latin typeface="Meiryo UI" panose="020B0604030504040204" pitchFamily="50" charset="-128"/>
                          <a:ea typeface="Meiryo UI" panose="020B0604030504040204" pitchFamily="50" charset="-128"/>
                        </a:rPr>
                        <a:t>22</a:t>
                      </a:r>
                      <a:r>
                        <a:rPr lang="ja-JP" altLang="en-US" sz="900" kern="100" dirty="0">
                          <a:solidFill>
                            <a:schemeClr val="tx1"/>
                          </a:solidFill>
                          <a:effectLst/>
                          <a:latin typeface="Meiryo UI" panose="020B0604030504040204" pitchFamily="50" charset="-128"/>
                          <a:ea typeface="Meiryo UI" panose="020B0604030504040204" pitchFamily="50" charset="-128"/>
                        </a:rPr>
                        <a:t>年</a:t>
                      </a:r>
                      <a:r>
                        <a:rPr lang="en-US" altLang="ja-JP" sz="900" kern="100" dirty="0">
                          <a:solidFill>
                            <a:schemeClr val="tx1"/>
                          </a:solidFill>
                          <a:effectLst/>
                          <a:latin typeface="Meiryo UI" panose="020B0604030504040204" pitchFamily="50" charset="-128"/>
                          <a:ea typeface="Meiryo UI" panose="020B0604030504040204" pitchFamily="50" charset="-128"/>
                        </a:rPr>
                        <a:t>4</a:t>
                      </a:r>
                      <a:r>
                        <a:rPr lang="ja-JP" altLang="en-US" sz="900" kern="100" dirty="0">
                          <a:solidFill>
                            <a:schemeClr val="tx1"/>
                          </a:solidFill>
                          <a:effectLst/>
                          <a:latin typeface="Meiryo UI" panose="020B0604030504040204" pitchFamily="50" charset="-128"/>
                          <a:ea typeface="Meiryo UI" panose="020B0604030504040204" pitchFamily="50" charset="-128"/>
                        </a:rPr>
                        <a:t>月</a:t>
                      </a:r>
                      <a:r>
                        <a:rPr lang="en-US" altLang="ja-JP" sz="900" kern="100" dirty="0">
                          <a:solidFill>
                            <a:schemeClr val="tx1"/>
                          </a:solidFill>
                          <a:effectLst/>
                          <a:latin typeface="Meiryo UI" panose="020B0604030504040204" pitchFamily="50" charset="-128"/>
                          <a:ea typeface="Meiryo UI" panose="020B0604030504040204" pitchFamily="50" charset="-128"/>
                        </a:rPr>
                        <a:t>2</a:t>
                      </a:r>
                      <a:r>
                        <a:rPr lang="ja-JP" altLang="en-US" sz="900" kern="100" dirty="0">
                          <a:solidFill>
                            <a:schemeClr val="tx1"/>
                          </a:solidFill>
                          <a:effectLst/>
                          <a:latin typeface="Meiryo UI" panose="020B0604030504040204" pitchFamily="50" charset="-128"/>
                          <a:ea typeface="Meiryo UI" panose="020B0604030504040204" pitchFamily="50" charset="-128"/>
                        </a:rPr>
                        <a:t>日以降生まれ（</a:t>
                      </a:r>
                      <a:r>
                        <a:rPr lang="ja-JP" altLang="en-US" sz="900" b="0" i="0" u="none" strike="noStrike" kern="1200" baseline="0" dirty="0">
                          <a:solidFill>
                            <a:schemeClr val="tx1"/>
                          </a:solidFill>
                          <a:latin typeface="Meiryo UI" panose="020B0604030504040204" pitchFamily="50" charset="-128"/>
                          <a:ea typeface="Meiryo UI" panose="020B0604030504040204" pitchFamily="50" charset="-128"/>
                        </a:rPr>
                        <a:t>課税年において</a:t>
                      </a:r>
                      <a:r>
                        <a:rPr lang="en-US" altLang="ja-JP" sz="900" b="0" i="0" u="none" strike="noStrike" kern="1200" baseline="0" dirty="0">
                          <a:solidFill>
                            <a:schemeClr val="tx1"/>
                          </a:solidFill>
                          <a:latin typeface="Meiryo UI" panose="020B0604030504040204" pitchFamily="50" charset="-128"/>
                          <a:ea typeface="Meiryo UI" panose="020B0604030504040204" pitchFamily="50" charset="-128"/>
                        </a:rPr>
                        <a:t>16</a:t>
                      </a:r>
                      <a:r>
                        <a:rPr lang="ja-JP" altLang="en-US" sz="900" b="0" i="0" u="none" strike="noStrike" kern="1200" baseline="0" dirty="0">
                          <a:solidFill>
                            <a:schemeClr val="tx1"/>
                          </a:solidFill>
                          <a:latin typeface="Meiryo UI" panose="020B0604030504040204" pitchFamily="50" charset="-128"/>
                          <a:ea typeface="Meiryo UI" panose="020B0604030504040204" pitchFamily="50" charset="-128"/>
                        </a:rPr>
                        <a:t>歳未満）</a:t>
                      </a:r>
                      <a:r>
                        <a:rPr lang="ja-JP" altLang="en-US" sz="900" kern="100" dirty="0">
                          <a:solidFill>
                            <a:schemeClr val="tx1"/>
                          </a:solidFill>
                          <a:effectLst/>
                          <a:latin typeface="Meiryo UI" panose="020B0604030504040204" pitchFamily="50" charset="-128"/>
                          <a:ea typeface="Meiryo UI" panose="020B0604030504040204" pitchFamily="50" charset="-128"/>
                        </a:rPr>
                        <a:t>の方は不要</a:t>
                      </a:r>
                      <a:endParaRPr lang="ja-JP" sz="90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72199" marR="72199" marT="0" marB="0" anchor="ctr">
                    <a:solidFill>
                      <a:schemeClr val="accent1">
                        <a:lumMod val="20000"/>
                        <a:lumOff val="80000"/>
                      </a:schemeClr>
                    </a:solidFill>
                  </a:tcPr>
                </a:tc>
                <a:extLst>
                  <a:ext uri="{0D108BD9-81ED-4DB2-BD59-A6C34878D82A}">
                    <a16:rowId xmlns:a16="http://schemas.microsoft.com/office/drawing/2014/main" val="2825637454"/>
                  </a:ext>
                </a:extLst>
              </a:tr>
              <a:tr h="339940">
                <a:tc gridSpan="2">
                  <a:txBody>
                    <a:bodyPr/>
                    <a:lstStyle/>
                    <a:p>
                      <a:pPr algn="just">
                        <a:lnSpc>
                          <a:spcPts val="1600"/>
                        </a:lnSpc>
                        <a:tabLst>
                          <a:tab pos="201930" algn="l"/>
                        </a:tabLst>
                      </a:pPr>
                      <a:r>
                        <a:rPr lang="ja-JP" sz="1100" kern="100" dirty="0">
                          <a:solidFill>
                            <a:schemeClr val="bg1"/>
                          </a:solidFill>
                          <a:effectLst/>
                          <a:latin typeface="Meiryo UI" panose="020B0604030504040204" pitchFamily="50" charset="-128"/>
                          <a:ea typeface="Meiryo UI" panose="020B0604030504040204" pitchFamily="50" charset="-128"/>
                        </a:rPr>
                        <a:t>□</a:t>
                      </a:r>
                      <a:r>
                        <a:rPr lang="ja-JP" sz="1200" kern="100" dirty="0">
                          <a:solidFill>
                            <a:schemeClr val="bg1"/>
                          </a:solidFill>
                          <a:effectLst/>
                          <a:latin typeface="Meiryo UI" panose="020B0604030504040204" pitchFamily="50" charset="-128"/>
                          <a:ea typeface="Meiryo UI" panose="020B0604030504040204" pitchFamily="50" charset="-128"/>
                        </a:rPr>
                        <a:t>後期高齢者医療広域連合</a:t>
                      </a:r>
                      <a:endParaRPr lang="ja-JP" sz="1200" kern="100" dirty="0">
                        <a:solidFill>
                          <a:schemeClr val="bg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72199" marR="72199" marT="0" marB="0" anchor="ctr">
                    <a:solidFill>
                      <a:schemeClr val="accent1">
                        <a:lumMod val="75000"/>
                      </a:schemeClr>
                    </a:solidFill>
                  </a:tcPr>
                </a:tc>
                <a:tc hMerge="1">
                  <a:txBody>
                    <a:bodyPr/>
                    <a:lstStyle/>
                    <a:p>
                      <a:endParaRPr kumimoji="1" lang="ja-JP" altLang="en-US"/>
                    </a:p>
                  </a:txBody>
                  <a:tcPr/>
                </a:tc>
                <a:tc>
                  <a:txBody>
                    <a:bodyPr/>
                    <a:lstStyle/>
                    <a:p>
                      <a:pPr algn="just">
                        <a:lnSpc>
                          <a:spcPts val="1600"/>
                        </a:lnSpc>
                        <a:tabLst>
                          <a:tab pos="201930" algn="l"/>
                        </a:tabLst>
                      </a:pPr>
                      <a:r>
                        <a:rPr lang="ja-JP" sz="1100" kern="100" dirty="0">
                          <a:solidFill>
                            <a:schemeClr val="tx1"/>
                          </a:solidFill>
                          <a:effectLst/>
                          <a:latin typeface="Meiryo UI" panose="020B0604030504040204" pitchFamily="50" charset="-128"/>
                          <a:ea typeface="Meiryo UI" panose="020B0604030504040204" pitchFamily="50" charset="-128"/>
                        </a:rPr>
                        <a:t>同じ世帯で</a:t>
                      </a:r>
                      <a:r>
                        <a:rPr lang="ja-JP" altLang="en-US" sz="1100" kern="100" dirty="0">
                          <a:solidFill>
                            <a:schemeClr val="tx1"/>
                          </a:solidFill>
                          <a:effectLst/>
                          <a:latin typeface="Meiryo UI" panose="020B0604030504040204" pitchFamily="50" charset="-128"/>
                          <a:ea typeface="Meiryo UI" panose="020B0604030504040204" pitchFamily="50" charset="-128"/>
                        </a:rPr>
                        <a:t>、</a:t>
                      </a:r>
                      <a:r>
                        <a:rPr lang="ja-JP" sz="1100" kern="100" dirty="0">
                          <a:solidFill>
                            <a:schemeClr val="tx1"/>
                          </a:solidFill>
                          <a:effectLst/>
                          <a:latin typeface="Meiryo UI" panose="020B0604030504040204" pitchFamily="50" charset="-128"/>
                          <a:ea typeface="Meiryo UI" panose="020B0604030504040204" pitchFamily="50" charset="-128"/>
                        </a:rPr>
                        <a:t>後期高齢に加入されている方</a:t>
                      </a:r>
                      <a:r>
                        <a:rPr lang="ja-JP" altLang="en-US" sz="1100" kern="100" dirty="0">
                          <a:solidFill>
                            <a:schemeClr val="tx1"/>
                          </a:solidFill>
                          <a:effectLst/>
                          <a:latin typeface="Meiryo UI" panose="020B0604030504040204" pitchFamily="50" charset="-128"/>
                          <a:ea typeface="Meiryo UI" panose="020B0604030504040204" pitchFamily="50" charset="-128"/>
                        </a:rPr>
                        <a:t>　</a:t>
                      </a:r>
                      <a:r>
                        <a:rPr lang="ja-JP" sz="1300" b="1" kern="100" dirty="0">
                          <a:solidFill>
                            <a:schemeClr val="tx1"/>
                          </a:solidFill>
                          <a:effectLst/>
                          <a:latin typeface="Meiryo UI" panose="020B0604030504040204" pitchFamily="50" charset="-128"/>
                          <a:ea typeface="Meiryo UI" panose="020B0604030504040204" pitchFamily="50" charset="-128"/>
                        </a:rPr>
                        <a:t>全員</a:t>
                      </a:r>
                      <a:endParaRPr lang="en-US" altLang="ja-JP" sz="1300" b="1" kern="100" dirty="0">
                        <a:solidFill>
                          <a:schemeClr val="tx1"/>
                        </a:solidFill>
                        <a:effectLst/>
                        <a:latin typeface="Meiryo UI" panose="020B0604030504040204" pitchFamily="50" charset="-128"/>
                        <a:ea typeface="Meiryo UI" panose="020B0604030504040204" pitchFamily="50" charset="-128"/>
                      </a:endParaRPr>
                    </a:p>
                    <a:p>
                      <a:pPr algn="just">
                        <a:lnSpc>
                          <a:spcPts val="1600"/>
                        </a:lnSpc>
                        <a:tabLst>
                          <a:tab pos="201930" algn="l"/>
                        </a:tabLst>
                      </a:pPr>
                      <a:r>
                        <a:rPr lang="en-US" altLang="ja-JP" sz="1200" b="1"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a:t>
                      </a:r>
                      <a:r>
                        <a:rPr lang="ja-JP" altLang="en-US" sz="1200" b="1"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昭和</a:t>
                      </a:r>
                      <a:r>
                        <a:rPr lang="en-US" altLang="ja-JP" sz="1200" b="1"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26</a:t>
                      </a:r>
                      <a:r>
                        <a:rPr lang="ja-JP" altLang="en-US" sz="1200" b="1"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年生の方も記入が必要です。</a:t>
                      </a:r>
                      <a:endParaRPr lang="ja-JP" sz="1200" b="1"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72199" marR="72199" marT="0" marB="0" anchor="ctr">
                    <a:solidFill>
                      <a:schemeClr val="accent1">
                        <a:lumMod val="20000"/>
                        <a:lumOff val="80000"/>
                      </a:schemeClr>
                    </a:solidFill>
                  </a:tcPr>
                </a:tc>
                <a:extLst>
                  <a:ext uri="{0D108BD9-81ED-4DB2-BD59-A6C34878D82A}">
                    <a16:rowId xmlns:a16="http://schemas.microsoft.com/office/drawing/2014/main" val="1290051439"/>
                  </a:ext>
                </a:extLst>
              </a:tr>
              <a:tr h="380553">
                <a:tc rowSpan="2">
                  <a:txBody>
                    <a:bodyPr/>
                    <a:lstStyle/>
                    <a:p>
                      <a:pPr algn="just">
                        <a:lnSpc>
                          <a:spcPts val="1600"/>
                        </a:lnSpc>
                        <a:tabLst>
                          <a:tab pos="201930" algn="l"/>
                        </a:tabLst>
                      </a:pPr>
                      <a:r>
                        <a:rPr lang="ja-JP" sz="1100" kern="100" dirty="0">
                          <a:solidFill>
                            <a:schemeClr val="bg1"/>
                          </a:solidFill>
                          <a:effectLst/>
                          <a:latin typeface="Meiryo UI" panose="020B0604030504040204" pitchFamily="50" charset="-128"/>
                          <a:ea typeface="Meiryo UI" panose="020B0604030504040204" pitchFamily="50" charset="-128"/>
                        </a:rPr>
                        <a:t>□</a:t>
                      </a:r>
                      <a:r>
                        <a:rPr lang="ja-JP" altLang="en-US" sz="1100" kern="100" dirty="0">
                          <a:solidFill>
                            <a:schemeClr val="bg1"/>
                          </a:solidFill>
                          <a:effectLst/>
                          <a:latin typeface="Meiryo UI" panose="020B0604030504040204" pitchFamily="50" charset="-128"/>
                          <a:ea typeface="Meiryo UI" panose="020B0604030504040204" pitchFamily="50" charset="-128"/>
                        </a:rPr>
                        <a:t>被用者保険</a:t>
                      </a:r>
                      <a:endParaRPr lang="en-US" altLang="ja-JP" sz="1100" kern="100" dirty="0">
                        <a:solidFill>
                          <a:schemeClr val="bg1"/>
                        </a:solidFill>
                        <a:effectLst/>
                        <a:latin typeface="Meiryo UI" panose="020B0604030504040204" pitchFamily="50" charset="-128"/>
                        <a:ea typeface="Meiryo UI" panose="020B0604030504040204" pitchFamily="50" charset="-128"/>
                      </a:endParaRPr>
                    </a:p>
                    <a:p>
                      <a:pPr algn="just">
                        <a:lnSpc>
                          <a:spcPts val="1600"/>
                        </a:lnSpc>
                        <a:tabLst>
                          <a:tab pos="201930" algn="l"/>
                        </a:tabLst>
                      </a:pPr>
                      <a:r>
                        <a:rPr lang="ja-JP" altLang="en-US" sz="800" kern="100" dirty="0">
                          <a:solidFill>
                            <a:schemeClr val="bg1"/>
                          </a:solidFill>
                          <a:effectLst/>
                          <a:latin typeface="Meiryo UI" panose="020B0604030504040204" pitchFamily="50" charset="-128"/>
                          <a:ea typeface="Meiryo UI" panose="020B0604030504040204" pitchFamily="50" charset="-128"/>
                        </a:rPr>
                        <a:t>（</a:t>
                      </a:r>
                      <a:r>
                        <a:rPr lang="ja-JP" sz="800" kern="100" dirty="0">
                          <a:solidFill>
                            <a:schemeClr val="bg1"/>
                          </a:solidFill>
                          <a:effectLst/>
                          <a:latin typeface="Meiryo UI" panose="020B0604030504040204" pitchFamily="50" charset="-128"/>
                          <a:ea typeface="Meiryo UI" panose="020B0604030504040204" pitchFamily="50" charset="-128"/>
                        </a:rPr>
                        <a:t>全国健康保険協会、共済組合</a:t>
                      </a:r>
                      <a:r>
                        <a:rPr lang="ja-JP" altLang="en-US" sz="800" kern="100" dirty="0">
                          <a:solidFill>
                            <a:schemeClr val="bg1"/>
                          </a:solidFill>
                          <a:effectLst/>
                          <a:latin typeface="Meiryo UI" panose="020B0604030504040204" pitchFamily="50" charset="-128"/>
                          <a:ea typeface="Meiryo UI" panose="020B0604030504040204" pitchFamily="50" charset="-128"/>
                        </a:rPr>
                        <a:t>、</a:t>
                      </a:r>
                      <a:endParaRPr lang="en-US" altLang="ja-JP" sz="800" kern="100" dirty="0">
                        <a:solidFill>
                          <a:schemeClr val="bg1"/>
                        </a:solidFill>
                        <a:effectLst/>
                        <a:latin typeface="Meiryo UI" panose="020B0604030504040204" pitchFamily="50" charset="-128"/>
                        <a:ea typeface="Meiryo UI" panose="020B0604030504040204" pitchFamily="50" charset="-128"/>
                      </a:endParaRPr>
                    </a:p>
                    <a:p>
                      <a:pPr algn="just">
                        <a:lnSpc>
                          <a:spcPts val="1600"/>
                        </a:lnSpc>
                        <a:tabLst>
                          <a:tab pos="201930" algn="l"/>
                        </a:tabLst>
                      </a:pPr>
                      <a:r>
                        <a:rPr lang="ja-JP" altLang="ja-JP" sz="800" kern="100" dirty="0">
                          <a:solidFill>
                            <a:schemeClr val="bg1"/>
                          </a:solidFill>
                          <a:effectLst/>
                          <a:latin typeface="Meiryo UI" panose="020B0604030504040204" pitchFamily="50" charset="-128"/>
                          <a:ea typeface="Meiryo UI" panose="020B0604030504040204" pitchFamily="50" charset="-128"/>
                        </a:rPr>
                        <a:t>健康保険組合</a:t>
                      </a:r>
                      <a:r>
                        <a:rPr lang="ja-JP" altLang="en-US" sz="800" kern="100" dirty="0">
                          <a:solidFill>
                            <a:schemeClr val="bg1"/>
                          </a:solidFill>
                          <a:effectLst/>
                          <a:latin typeface="Meiryo UI" panose="020B0604030504040204" pitchFamily="50" charset="-128"/>
                          <a:ea typeface="Meiryo UI" panose="020B0604030504040204" pitchFamily="50" charset="-128"/>
                        </a:rPr>
                        <a:t>など）</a:t>
                      </a:r>
                      <a:endParaRPr lang="ja-JP" sz="800" kern="100" dirty="0">
                        <a:solidFill>
                          <a:schemeClr val="bg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72199" marR="72199" marT="0" marB="0" anchor="ctr">
                    <a:solidFill>
                      <a:schemeClr val="accent1">
                        <a:lumMod val="75000"/>
                      </a:schemeClr>
                    </a:solidFill>
                  </a:tcPr>
                </a:tc>
                <a:tc>
                  <a:txBody>
                    <a:bodyPr/>
                    <a:lstStyle/>
                    <a:p>
                      <a:pPr algn="l">
                        <a:lnSpc>
                          <a:spcPts val="1600"/>
                        </a:lnSpc>
                      </a:pPr>
                      <a:r>
                        <a:rPr lang="ja-JP" sz="1100" kern="100" dirty="0">
                          <a:solidFill>
                            <a:schemeClr val="tx1"/>
                          </a:solidFill>
                          <a:effectLst/>
                          <a:latin typeface="Meiryo UI" panose="020B0604030504040204" pitchFamily="50" charset="-128"/>
                          <a:ea typeface="Meiryo UI" panose="020B0604030504040204" pitchFamily="50" charset="-128"/>
                        </a:rPr>
                        <a:t>□</a:t>
                      </a:r>
                      <a:r>
                        <a:rPr lang="ja-JP" sz="1100" b="1" kern="100" dirty="0">
                          <a:solidFill>
                            <a:schemeClr val="tx1"/>
                          </a:solidFill>
                          <a:effectLst/>
                          <a:latin typeface="Meiryo UI" panose="020B0604030504040204" pitchFamily="50" charset="-128"/>
                          <a:ea typeface="Meiryo UI" panose="020B0604030504040204" pitchFamily="50" charset="-128"/>
                        </a:rPr>
                        <a:t>受</a:t>
                      </a:r>
                      <a:r>
                        <a:rPr lang="ja-JP" altLang="en-US" sz="1100" b="1" kern="100" dirty="0">
                          <a:solidFill>
                            <a:schemeClr val="tx1"/>
                          </a:solidFill>
                          <a:effectLst/>
                          <a:latin typeface="Meiryo UI" panose="020B0604030504040204" pitchFamily="50" charset="-128"/>
                          <a:ea typeface="Meiryo UI" panose="020B0604030504040204" pitchFamily="50" charset="-128"/>
                        </a:rPr>
                        <a:t>給</a:t>
                      </a:r>
                      <a:r>
                        <a:rPr lang="ja-JP" sz="1100" b="1" kern="100" dirty="0">
                          <a:solidFill>
                            <a:schemeClr val="tx1"/>
                          </a:solidFill>
                          <a:effectLst/>
                          <a:latin typeface="Meiryo UI" panose="020B0604030504040204" pitchFamily="50" charset="-128"/>
                          <a:ea typeface="Meiryo UI" panose="020B0604030504040204" pitchFamily="50" charset="-128"/>
                        </a:rPr>
                        <a:t>者</a:t>
                      </a:r>
                      <a:r>
                        <a:rPr lang="ja-JP" sz="1000" kern="100" dirty="0">
                          <a:solidFill>
                            <a:schemeClr val="tx1"/>
                          </a:solidFill>
                          <a:effectLst/>
                          <a:latin typeface="Meiryo UI" panose="020B0604030504040204" pitchFamily="50" charset="-128"/>
                          <a:ea typeface="Meiryo UI" panose="020B0604030504040204" pitchFamily="50" charset="-128"/>
                        </a:rPr>
                        <a:t>が被保険者</a:t>
                      </a:r>
                      <a:endParaRPr lang="ja-JP" sz="100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72199" marR="72199" marT="0" marB="0" anchor="ctr">
                    <a:solidFill>
                      <a:schemeClr val="accent1">
                        <a:lumMod val="20000"/>
                        <a:lumOff val="80000"/>
                      </a:schemeClr>
                    </a:solidFill>
                  </a:tcPr>
                </a:tc>
                <a:tc>
                  <a:txBody>
                    <a:bodyPr/>
                    <a:lstStyle/>
                    <a:p>
                      <a:pPr algn="just">
                        <a:lnSpc>
                          <a:spcPts val="1600"/>
                        </a:lnSpc>
                        <a:tabLst>
                          <a:tab pos="201930" algn="l"/>
                        </a:tabLst>
                      </a:pPr>
                      <a:r>
                        <a:rPr lang="ja-JP" sz="1100" b="1" kern="100" dirty="0">
                          <a:solidFill>
                            <a:schemeClr val="tx1"/>
                          </a:solidFill>
                          <a:effectLst/>
                          <a:latin typeface="Meiryo UI" panose="020B0604030504040204" pitchFamily="50" charset="-128"/>
                          <a:ea typeface="Meiryo UI" panose="020B0604030504040204" pitchFamily="50" charset="-128"/>
                        </a:rPr>
                        <a:t>受</a:t>
                      </a:r>
                      <a:r>
                        <a:rPr lang="ja-JP" altLang="en-US" sz="1100" b="1" kern="100" dirty="0">
                          <a:solidFill>
                            <a:schemeClr val="tx1"/>
                          </a:solidFill>
                          <a:effectLst/>
                          <a:latin typeface="Meiryo UI" panose="020B0604030504040204" pitchFamily="50" charset="-128"/>
                          <a:ea typeface="Meiryo UI" panose="020B0604030504040204" pitchFamily="50" charset="-128"/>
                        </a:rPr>
                        <a:t>給</a:t>
                      </a:r>
                      <a:r>
                        <a:rPr lang="ja-JP" sz="1100" b="1" kern="100" dirty="0">
                          <a:solidFill>
                            <a:schemeClr val="tx1"/>
                          </a:solidFill>
                          <a:effectLst/>
                          <a:latin typeface="Meiryo UI" panose="020B0604030504040204" pitchFamily="50" charset="-128"/>
                          <a:ea typeface="Meiryo UI" panose="020B0604030504040204" pitchFamily="50" charset="-128"/>
                        </a:rPr>
                        <a:t>者本人</a:t>
                      </a:r>
                      <a:r>
                        <a:rPr lang="ja-JP" altLang="en-US" sz="1100" kern="100" dirty="0">
                          <a:solidFill>
                            <a:schemeClr val="tx1"/>
                          </a:solidFill>
                          <a:effectLst/>
                          <a:latin typeface="Meiryo UI" panose="020B0604030504040204" pitchFamily="50" charset="-128"/>
                          <a:ea typeface="Meiryo UI" panose="020B0604030504040204" pitchFamily="50" charset="-128"/>
                        </a:rPr>
                        <a:t>のみ</a:t>
                      </a:r>
                      <a:endParaRPr lang="ja-JP" sz="110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72199" marR="72199" marT="0" marB="0" anchor="ctr">
                    <a:solidFill>
                      <a:schemeClr val="accent1">
                        <a:lumMod val="20000"/>
                        <a:lumOff val="80000"/>
                      </a:schemeClr>
                    </a:solidFill>
                  </a:tcPr>
                </a:tc>
                <a:extLst>
                  <a:ext uri="{0D108BD9-81ED-4DB2-BD59-A6C34878D82A}">
                    <a16:rowId xmlns:a16="http://schemas.microsoft.com/office/drawing/2014/main" val="2032343220"/>
                  </a:ext>
                </a:extLst>
              </a:tr>
              <a:tr h="389060">
                <a:tc vMerge="1">
                  <a:txBody>
                    <a:bodyPr/>
                    <a:lstStyle/>
                    <a:p>
                      <a:endParaRPr kumimoji="1" lang="ja-JP" altLang="en-US"/>
                    </a:p>
                  </a:txBody>
                  <a:tcPr/>
                </a:tc>
                <a:tc>
                  <a:txBody>
                    <a:bodyPr/>
                    <a:lstStyle/>
                    <a:p>
                      <a:pPr algn="just">
                        <a:lnSpc>
                          <a:spcPts val="1600"/>
                        </a:lnSpc>
                        <a:tabLst>
                          <a:tab pos="201930" algn="l"/>
                        </a:tabLst>
                      </a:pPr>
                      <a:r>
                        <a:rPr lang="ja-JP" sz="1100" kern="100" dirty="0">
                          <a:solidFill>
                            <a:schemeClr val="tx1"/>
                          </a:solidFill>
                          <a:effectLst/>
                          <a:latin typeface="Meiryo UI" panose="020B0604030504040204" pitchFamily="50" charset="-128"/>
                          <a:ea typeface="Meiryo UI" panose="020B0604030504040204" pitchFamily="50" charset="-128"/>
                        </a:rPr>
                        <a:t>□</a:t>
                      </a:r>
                      <a:r>
                        <a:rPr lang="ja-JP" sz="1100" b="1" kern="100" dirty="0">
                          <a:solidFill>
                            <a:schemeClr val="tx1"/>
                          </a:solidFill>
                          <a:effectLst/>
                          <a:latin typeface="Meiryo UI" panose="020B0604030504040204" pitchFamily="50" charset="-128"/>
                          <a:ea typeface="Meiryo UI" panose="020B0604030504040204" pitchFamily="50" charset="-128"/>
                        </a:rPr>
                        <a:t>受</a:t>
                      </a:r>
                      <a:r>
                        <a:rPr lang="ja-JP" altLang="en-US" sz="1100" b="1" kern="100" dirty="0">
                          <a:solidFill>
                            <a:schemeClr val="tx1"/>
                          </a:solidFill>
                          <a:effectLst/>
                          <a:latin typeface="Meiryo UI" panose="020B0604030504040204" pitchFamily="50" charset="-128"/>
                          <a:ea typeface="Meiryo UI" panose="020B0604030504040204" pitchFamily="50" charset="-128"/>
                        </a:rPr>
                        <a:t>給</a:t>
                      </a:r>
                      <a:r>
                        <a:rPr lang="ja-JP" sz="1100" b="1" kern="100" dirty="0">
                          <a:solidFill>
                            <a:schemeClr val="tx1"/>
                          </a:solidFill>
                          <a:effectLst/>
                          <a:latin typeface="Meiryo UI" panose="020B0604030504040204" pitchFamily="50" charset="-128"/>
                          <a:ea typeface="Meiryo UI" panose="020B0604030504040204" pitchFamily="50" charset="-128"/>
                        </a:rPr>
                        <a:t>者以外</a:t>
                      </a:r>
                      <a:r>
                        <a:rPr lang="ja-JP" sz="1000" kern="100" dirty="0">
                          <a:solidFill>
                            <a:schemeClr val="tx1"/>
                          </a:solidFill>
                          <a:effectLst/>
                          <a:latin typeface="Meiryo UI" panose="020B0604030504040204" pitchFamily="50" charset="-128"/>
                          <a:ea typeface="Meiryo UI" panose="020B0604030504040204" pitchFamily="50" charset="-128"/>
                        </a:rPr>
                        <a:t>が被保険者</a:t>
                      </a:r>
                      <a:endParaRPr lang="ja-JP" sz="100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72199" marR="72199" marT="0" marB="0" anchor="ctr">
                    <a:solidFill>
                      <a:schemeClr val="accent1">
                        <a:lumMod val="20000"/>
                        <a:lumOff val="80000"/>
                      </a:schemeClr>
                    </a:solidFill>
                  </a:tcPr>
                </a:tc>
                <a:tc>
                  <a:txBody>
                    <a:bodyPr/>
                    <a:lstStyle/>
                    <a:p>
                      <a:pPr algn="just">
                        <a:lnSpc>
                          <a:spcPts val="1600"/>
                        </a:lnSpc>
                        <a:tabLst>
                          <a:tab pos="201930" algn="l"/>
                        </a:tabLst>
                      </a:pPr>
                      <a:r>
                        <a:rPr lang="ja-JP" sz="1100" b="1" kern="100" dirty="0">
                          <a:solidFill>
                            <a:schemeClr val="tx1"/>
                          </a:solidFill>
                          <a:effectLst/>
                          <a:latin typeface="Meiryo UI" panose="020B0604030504040204" pitchFamily="50" charset="-128"/>
                          <a:ea typeface="Meiryo UI" panose="020B0604030504040204" pitchFamily="50" charset="-128"/>
                        </a:rPr>
                        <a:t>受</a:t>
                      </a:r>
                      <a:r>
                        <a:rPr lang="ja-JP" altLang="en-US" sz="1100" b="1" kern="100" dirty="0">
                          <a:solidFill>
                            <a:schemeClr val="tx1"/>
                          </a:solidFill>
                          <a:effectLst/>
                          <a:latin typeface="Meiryo UI" panose="020B0604030504040204" pitchFamily="50" charset="-128"/>
                          <a:ea typeface="Meiryo UI" panose="020B0604030504040204" pitchFamily="50" charset="-128"/>
                        </a:rPr>
                        <a:t>給</a:t>
                      </a:r>
                      <a:r>
                        <a:rPr lang="ja-JP" sz="1100" b="1" kern="100" dirty="0">
                          <a:solidFill>
                            <a:schemeClr val="tx1"/>
                          </a:solidFill>
                          <a:effectLst/>
                          <a:latin typeface="Meiryo UI" panose="020B0604030504040204" pitchFamily="50" charset="-128"/>
                          <a:ea typeface="Meiryo UI" panose="020B0604030504040204" pitchFamily="50" charset="-128"/>
                        </a:rPr>
                        <a:t>者本人</a:t>
                      </a:r>
                      <a:r>
                        <a:rPr lang="ja-JP" altLang="en-US" sz="1100" b="1" kern="100" dirty="0">
                          <a:solidFill>
                            <a:schemeClr val="tx1"/>
                          </a:solidFill>
                          <a:effectLst/>
                          <a:latin typeface="Meiryo UI" panose="020B0604030504040204" pitchFamily="50" charset="-128"/>
                          <a:ea typeface="Meiryo UI" panose="020B0604030504040204" pitchFamily="50" charset="-128"/>
                        </a:rPr>
                        <a:t>　</a:t>
                      </a:r>
                      <a:r>
                        <a:rPr lang="ja-JP" sz="1100" kern="100" dirty="0">
                          <a:solidFill>
                            <a:schemeClr val="tx1"/>
                          </a:solidFill>
                          <a:effectLst/>
                          <a:latin typeface="Meiryo UI" panose="020B0604030504040204" pitchFamily="50" charset="-128"/>
                          <a:ea typeface="Meiryo UI" panose="020B0604030504040204" pitchFamily="50" charset="-128"/>
                        </a:rPr>
                        <a:t>及び</a:t>
                      </a:r>
                      <a:r>
                        <a:rPr lang="ja-JP" altLang="en-US" sz="1100" kern="100" dirty="0">
                          <a:solidFill>
                            <a:schemeClr val="tx1"/>
                          </a:solidFill>
                          <a:effectLst/>
                          <a:latin typeface="Meiryo UI" panose="020B0604030504040204" pitchFamily="50" charset="-128"/>
                          <a:ea typeface="Meiryo UI" panose="020B0604030504040204" pitchFamily="50" charset="-128"/>
                        </a:rPr>
                        <a:t>　</a:t>
                      </a:r>
                      <a:r>
                        <a:rPr lang="ja-JP" sz="1100" b="1" kern="100" dirty="0">
                          <a:solidFill>
                            <a:schemeClr val="tx1"/>
                          </a:solidFill>
                          <a:effectLst/>
                          <a:latin typeface="Meiryo UI" panose="020B0604030504040204" pitchFamily="50" charset="-128"/>
                          <a:ea typeface="Meiryo UI" panose="020B0604030504040204" pitchFamily="50" charset="-128"/>
                        </a:rPr>
                        <a:t>被保険者</a:t>
                      </a:r>
                      <a:endParaRPr lang="en-US" altLang="ja-JP" sz="1100" b="1" kern="100" dirty="0">
                        <a:solidFill>
                          <a:schemeClr val="tx1"/>
                        </a:solidFill>
                        <a:effectLst/>
                        <a:latin typeface="Meiryo UI" panose="020B0604030504040204" pitchFamily="50" charset="-128"/>
                        <a:ea typeface="Meiryo UI" panose="020B0604030504040204" pitchFamily="50" charset="-128"/>
                      </a:endParaRPr>
                    </a:p>
                  </a:txBody>
                  <a:tcPr marL="72199" marR="72199" marT="0" marB="0" anchor="ctr">
                    <a:solidFill>
                      <a:schemeClr val="accent1">
                        <a:lumMod val="20000"/>
                        <a:lumOff val="80000"/>
                      </a:schemeClr>
                    </a:solidFill>
                  </a:tcPr>
                </a:tc>
                <a:extLst>
                  <a:ext uri="{0D108BD9-81ED-4DB2-BD59-A6C34878D82A}">
                    <a16:rowId xmlns:a16="http://schemas.microsoft.com/office/drawing/2014/main" val="1756012680"/>
                  </a:ext>
                </a:extLst>
              </a:tr>
            </a:tbl>
          </a:graphicData>
        </a:graphic>
      </p:graphicFrame>
      <p:sp>
        <p:nvSpPr>
          <p:cNvPr id="2" name="テキスト ボックス 1">
            <a:extLst>
              <a:ext uri="{FF2B5EF4-FFF2-40B4-BE49-F238E27FC236}">
                <a16:creationId xmlns:a16="http://schemas.microsoft.com/office/drawing/2014/main" id="{7F93429F-10EA-404B-8442-1E4A7C8536F8}"/>
              </a:ext>
            </a:extLst>
          </p:cNvPr>
          <p:cNvSpPr txBox="1"/>
          <p:nvPr/>
        </p:nvSpPr>
        <p:spPr>
          <a:xfrm>
            <a:off x="182170" y="2936466"/>
            <a:ext cx="6480000" cy="523220"/>
          </a:xfrm>
          <a:prstGeom prst="rect">
            <a:avLst/>
          </a:prstGeom>
          <a:solidFill>
            <a:schemeClr val="bg1"/>
          </a:solidFill>
          <a:ln w="25400" cmpd="dbl">
            <a:solidFill>
              <a:schemeClr val="tx1"/>
            </a:solidFill>
          </a:ln>
        </p:spPr>
        <p:txBody>
          <a:bodyPr wrap="square" rtlCol="0">
            <a:spAutoFit/>
          </a:bodyPr>
          <a:lstStyle/>
          <a:p>
            <a:r>
              <a:rPr kumimoji="1" lang="ja-JP" altLang="en-US" sz="1400" b="1" dirty="0">
                <a:latin typeface="Meiryo UI" panose="020B0604030504040204" pitchFamily="50" charset="-128"/>
                <a:ea typeface="Meiryo UI" panose="020B0604030504040204" pitchFamily="50" charset="-128"/>
              </a:rPr>
              <a:t>世帯調書（申請書</a:t>
            </a:r>
            <a:r>
              <a:rPr kumimoji="1" lang="en-US" altLang="ja-JP" sz="1400" b="1" dirty="0">
                <a:latin typeface="Meiryo UI" panose="020B0604030504040204" pitchFamily="50" charset="-128"/>
                <a:ea typeface="Meiryo UI" panose="020B0604030504040204" pitchFamily="50" charset="-128"/>
              </a:rPr>
              <a:t>3</a:t>
            </a:r>
            <a:r>
              <a:rPr kumimoji="1" lang="ja-JP" altLang="en-US" sz="1400" b="1" dirty="0">
                <a:latin typeface="Meiryo UI" panose="020B0604030504040204" pitchFamily="50" charset="-128"/>
                <a:ea typeface="Meiryo UI" panose="020B0604030504040204" pitchFamily="50" charset="-128"/>
              </a:rPr>
              <a:t>枚目）へマイナンバーを記入しない場合は</a:t>
            </a:r>
            <a:endParaRPr kumimoji="1" lang="en-US" altLang="ja-JP" sz="1400" b="1" dirty="0">
              <a:latin typeface="Meiryo UI" panose="020B0604030504040204" pitchFamily="50" charset="-128"/>
              <a:ea typeface="Meiryo UI" panose="020B0604030504040204" pitchFamily="50" charset="-128"/>
            </a:endParaRPr>
          </a:p>
          <a:p>
            <a:pPr algn="r"/>
            <a:r>
              <a:rPr kumimoji="1" lang="ja-JP" altLang="en-US" sz="1400" b="1" dirty="0">
                <a:latin typeface="Meiryo UI" panose="020B0604030504040204" pitchFamily="50" charset="-128"/>
                <a:ea typeface="Meiryo UI" panose="020B0604030504040204" pitchFamily="50" charset="-128"/>
              </a:rPr>
              <a:t>ウラ面の必要書類６～８をご用意ください。</a:t>
            </a:r>
          </a:p>
        </p:txBody>
      </p:sp>
      <p:sp>
        <p:nvSpPr>
          <p:cNvPr id="9" name="テキスト ボックス 8">
            <a:extLst>
              <a:ext uri="{FF2B5EF4-FFF2-40B4-BE49-F238E27FC236}">
                <a16:creationId xmlns:a16="http://schemas.microsoft.com/office/drawing/2014/main" id="{E35BC268-C9CD-45C6-849D-A670A0EDC7BE}"/>
              </a:ext>
            </a:extLst>
          </p:cNvPr>
          <p:cNvSpPr txBox="1"/>
          <p:nvPr/>
        </p:nvSpPr>
        <p:spPr>
          <a:xfrm>
            <a:off x="465385" y="6370485"/>
            <a:ext cx="5927230" cy="600164"/>
          </a:xfrm>
          <a:prstGeom prst="rect">
            <a:avLst/>
          </a:prstGeom>
          <a:noFill/>
        </p:spPr>
        <p:txBody>
          <a:bodyPr wrap="square" rtlCol="0">
            <a:spAutoFit/>
          </a:bodyPr>
          <a:lstStyle/>
          <a:p>
            <a:r>
              <a:rPr kumimoji="1" lang="ja-JP" altLang="en-US" sz="1100" dirty="0">
                <a:highlight>
                  <a:srgbClr val="FFFFFF"/>
                </a:highlight>
                <a:latin typeface="Meiryo UI" panose="020B0604030504040204" pitchFamily="50" charset="-128"/>
                <a:ea typeface="Meiryo UI" panose="020B0604030504040204" pitchFamily="50" charset="-128"/>
              </a:rPr>
              <a:t>受給者が</a:t>
            </a:r>
            <a:r>
              <a:rPr kumimoji="1" lang="ja-JP" altLang="en-US" sz="1100" b="1" u="sng" dirty="0">
                <a:highlight>
                  <a:srgbClr val="FFFFFF"/>
                </a:highlight>
                <a:latin typeface="Meiryo UI" panose="020B0604030504040204" pitchFamily="50" charset="-128"/>
                <a:ea typeface="Meiryo UI" panose="020B0604030504040204" pitchFamily="50" charset="-128"/>
              </a:rPr>
              <a:t>被用者保険以外</a:t>
            </a:r>
            <a:r>
              <a:rPr kumimoji="1" lang="ja-JP" altLang="en-US" sz="1100" dirty="0">
                <a:highlight>
                  <a:srgbClr val="FFFFFF"/>
                </a:highlight>
                <a:latin typeface="Meiryo UI" panose="020B0604030504040204" pitchFamily="50" charset="-128"/>
                <a:ea typeface="Meiryo UI" panose="020B0604030504040204" pitchFamily="50" charset="-128"/>
              </a:rPr>
              <a:t>の方は、</a:t>
            </a:r>
            <a:r>
              <a:rPr kumimoji="1" lang="ja-JP" altLang="en-US" sz="1100" b="1" u="sng" dirty="0">
                <a:highlight>
                  <a:srgbClr val="FFFFFF"/>
                </a:highlight>
                <a:latin typeface="Meiryo UI" panose="020B0604030504040204" pitchFamily="50" charset="-128"/>
                <a:ea typeface="Meiryo UI" panose="020B0604030504040204" pitchFamily="50" charset="-128"/>
              </a:rPr>
              <a:t>世帯全員の氏名・生年月日</a:t>
            </a:r>
            <a:r>
              <a:rPr kumimoji="1" lang="ja-JP" altLang="en-US" sz="1100" dirty="0">
                <a:highlight>
                  <a:srgbClr val="FFFFFF"/>
                </a:highlight>
                <a:latin typeface="Meiryo UI" panose="020B0604030504040204" pitchFamily="50" charset="-128"/>
                <a:ea typeface="Meiryo UI" panose="020B0604030504040204" pitchFamily="50" charset="-128"/>
              </a:rPr>
              <a:t>を記入してください。また、同一世帯の　　   中で受給者と別の種類の保険に加入されている方は保険種別の該当欄に✓してください。</a:t>
            </a:r>
            <a:endParaRPr kumimoji="1" lang="en-US" altLang="ja-JP" sz="1100" dirty="0">
              <a:highlight>
                <a:srgbClr val="FFFFFF"/>
              </a:highlight>
              <a:latin typeface="Meiryo UI" panose="020B0604030504040204" pitchFamily="50" charset="-128"/>
              <a:ea typeface="Meiryo UI" panose="020B0604030504040204" pitchFamily="50" charset="-128"/>
            </a:endParaRPr>
          </a:p>
          <a:p>
            <a:r>
              <a:rPr kumimoji="1" lang="en-US" altLang="ja-JP" sz="1100" b="1" dirty="0">
                <a:highlight>
                  <a:srgbClr val="FFFFFF"/>
                </a:highlight>
                <a:latin typeface="Meiryo UI" panose="020B0604030504040204" pitchFamily="50" charset="-128"/>
                <a:ea typeface="Meiryo UI" panose="020B0604030504040204" pitchFamily="50" charset="-128"/>
              </a:rPr>
              <a:t>※</a:t>
            </a:r>
            <a:r>
              <a:rPr kumimoji="1" lang="ja-JP" altLang="en-US" sz="1100" b="1" dirty="0">
                <a:highlight>
                  <a:srgbClr val="FFFFFF"/>
                </a:highlight>
                <a:latin typeface="Meiryo UI" panose="020B0604030504040204" pitchFamily="50" charset="-128"/>
                <a:ea typeface="Meiryo UI" panose="020B0604030504040204" pitchFamily="50" charset="-128"/>
              </a:rPr>
              <a:t>健康保険の種類によって、マイナンバーの記入が必要な方が異なりますので、ご注意ください。</a:t>
            </a:r>
            <a:endParaRPr kumimoji="1" lang="en-US" altLang="ja-JP" sz="1100" b="1" dirty="0">
              <a:highlight>
                <a:srgbClr val="FFFFFF"/>
              </a:highlight>
              <a:latin typeface="Meiryo UI" panose="020B0604030504040204" pitchFamily="50" charset="-128"/>
              <a:ea typeface="Meiryo UI" panose="020B0604030504040204" pitchFamily="50" charset="-128"/>
            </a:endParaRPr>
          </a:p>
        </p:txBody>
      </p:sp>
      <p:sp>
        <p:nvSpPr>
          <p:cNvPr id="17" name="テキスト ボックス 16">
            <a:extLst>
              <a:ext uri="{FF2B5EF4-FFF2-40B4-BE49-F238E27FC236}">
                <a16:creationId xmlns:a16="http://schemas.microsoft.com/office/drawing/2014/main" id="{FA7C3A03-B76D-4CF7-9065-D4E2AA806224}"/>
              </a:ext>
            </a:extLst>
          </p:cNvPr>
          <p:cNvSpPr txBox="1"/>
          <p:nvPr/>
        </p:nvSpPr>
        <p:spPr>
          <a:xfrm>
            <a:off x="189000" y="3528767"/>
            <a:ext cx="6480000" cy="307777"/>
          </a:xfrm>
          <a:prstGeom prst="rect">
            <a:avLst/>
          </a:prstGeom>
          <a:solidFill>
            <a:schemeClr val="bg1"/>
          </a:solidFill>
          <a:ln w="25400" cmpd="dbl">
            <a:solidFill>
              <a:schemeClr val="tx1"/>
            </a:solidFill>
          </a:ln>
        </p:spPr>
        <p:txBody>
          <a:bodyPr wrap="square" rtlCol="0">
            <a:spAutoFit/>
          </a:bodyPr>
          <a:lstStyle/>
          <a:p>
            <a:r>
              <a:rPr kumimoji="1" lang="ja-JP" altLang="en-US" sz="1400" b="1" dirty="0">
                <a:latin typeface="Meiryo UI" panose="020B0604030504040204" pitchFamily="50" charset="-128"/>
                <a:ea typeface="Meiryo UI" panose="020B0604030504040204" pitchFamily="50" charset="-128"/>
              </a:rPr>
              <a:t>マイナンバーを記入する場合は次の必要書類５をご用意ください。</a:t>
            </a:r>
          </a:p>
        </p:txBody>
      </p:sp>
    </p:spTree>
    <p:extLst>
      <p:ext uri="{BB962C8B-B14F-4D97-AF65-F5344CB8AC3E}">
        <p14:creationId xmlns:p14="http://schemas.microsoft.com/office/powerpoint/2010/main" val="23853907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p:cNvSpPr/>
          <p:nvPr/>
        </p:nvSpPr>
        <p:spPr>
          <a:xfrm>
            <a:off x="49753" y="3651503"/>
            <a:ext cx="6758494" cy="5280643"/>
          </a:xfrm>
          <a:prstGeom prst="rect">
            <a:avLst/>
          </a:prstGeom>
          <a:noFill/>
          <a:ln w="38100">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62">
              <a:solidFill>
                <a:schemeClr val="tx1"/>
              </a:solidFill>
            </a:endParaRPr>
          </a:p>
        </p:txBody>
      </p:sp>
      <p:sp>
        <p:nvSpPr>
          <p:cNvPr id="4" name="タイトル 3"/>
          <p:cNvSpPr>
            <a:spLocks noGrp="1"/>
          </p:cNvSpPr>
          <p:nvPr>
            <p:ph type="title"/>
          </p:nvPr>
        </p:nvSpPr>
        <p:spPr>
          <a:xfrm>
            <a:off x="117000" y="3405054"/>
            <a:ext cx="6624000" cy="458176"/>
          </a:xfrm>
          <a:prstGeom prst="roundRect">
            <a:avLst/>
          </a:prstGeom>
          <a:solidFill>
            <a:schemeClr val="bg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62" b="1"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rPr>
              <a:t>その他、該当のある方にご提出いただく書類</a:t>
            </a:r>
            <a:endParaRPr lang="ja-JP" altLang="en-US" sz="1662" dirty="0">
              <a:solidFill>
                <a:schemeClr val="tx1"/>
              </a:solidFill>
            </a:endParaRPr>
          </a:p>
        </p:txBody>
      </p:sp>
      <p:sp>
        <p:nvSpPr>
          <p:cNvPr id="27" name="テキスト ボックス 26">
            <a:extLst>
              <a:ext uri="{FF2B5EF4-FFF2-40B4-BE49-F238E27FC236}">
                <a16:creationId xmlns:a16="http://schemas.microsoft.com/office/drawing/2014/main" id="{2A5D92FF-3AC0-4BDE-B5E9-35E2C41A8996}"/>
              </a:ext>
            </a:extLst>
          </p:cNvPr>
          <p:cNvSpPr txBox="1"/>
          <p:nvPr/>
        </p:nvSpPr>
        <p:spPr>
          <a:xfrm>
            <a:off x="103093" y="5644339"/>
            <a:ext cx="6836507" cy="1818831"/>
          </a:xfrm>
          <a:prstGeom prst="rect">
            <a:avLst/>
          </a:prstGeom>
          <a:noFill/>
        </p:spPr>
        <p:txBody>
          <a:bodyPr wrap="square">
            <a:spAutoFit/>
          </a:bodyPr>
          <a:lstStyle/>
          <a:p>
            <a:pPr>
              <a:lnSpc>
                <a:spcPts val="2300"/>
              </a:lnSpc>
              <a:buFont typeface="Wingdings" panose="05000000000000000000" pitchFamily="2" charset="2"/>
              <a:buChar char="p"/>
            </a:pPr>
            <a:r>
              <a:rPr lang="ja-JP" altLang="en-US" sz="1400" b="1" kern="100" dirty="0">
                <a:latin typeface="Meiryo UI" panose="020B0604030504040204" pitchFamily="50" charset="-128"/>
                <a:ea typeface="Meiryo UI" panose="020B0604030504040204" pitchFamily="50" charset="-128"/>
                <a:cs typeface="Times New Roman" panose="02020603050405020304" pitchFamily="18" charset="0"/>
              </a:rPr>
              <a:t>　</a:t>
            </a:r>
            <a:r>
              <a:rPr lang="ja-JP" altLang="en-US" sz="1400" b="1" u="sng" dirty="0">
                <a:latin typeface="Meiryo UI" panose="020B0604030504040204" pitchFamily="50" charset="-128"/>
                <a:ea typeface="Meiryo UI" panose="020B0604030504040204" pitchFamily="50" charset="-128"/>
              </a:rPr>
              <a:t>同一保険世帯に、指定難病や小児慢性特定疾病の受給者がおられる場合（</a:t>
            </a:r>
            <a:r>
              <a:rPr lang="ja-JP" altLang="en-US" sz="1400" b="1" u="sng" kern="100" dirty="0">
                <a:latin typeface="Meiryo UI" panose="020B0604030504040204" pitchFamily="50" charset="-128"/>
                <a:ea typeface="Meiryo UI" panose="020B0604030504040204" pitchFamily="50" charset="-128"/>
                <a:cs typeface="Times New Roman" panose="02020603050405020304" pitchFamily="18" charset="0"/>
              </a:rPr>
              <a:t>あん分）</a:t>
            </a:r>
            <a:endParaRPr lang="en-US" altLang="ja-JP" sz="1400" b="1" u="sng" kern="100" dirty="0">
              <a:latin typeface="Meiryo UI" panose="020B0604030504040204" pitchFamily="50" charset="-128"/>
              <a:ea typeface="Meiryo UI" panose="020B0604030504040204" pitchFamily="50" charset="-128"/>
              <a:cs typeface="Times New Roman" panose="02020603050405020304" pitchFamily="18" charset="0"/>
            </a:endParaRPr>
          </a:p>
          <a:p>
            <a:pPr marL="0" indent="0">
              <a:lnSpc>
                <a:spcPts val="2300"/>
              </a:lnSpc>
              <a:buNone/>
            </a:pPr>
            <a:r>
              <a:rPr lang="ja-JP" altLang="en-US" sz="1200" dirty="0">
                <a:latin typeface="Meiryo UI" panose="020B0604030504040204" pitchFamily="50" charset="-128"/>
                <a:ea typeface="Meiryo UI" panose="020B0604030504040204" pitchFamily="50" charset="-128"/>
              </a:rPr>
              <a:t>　　　・あん分対象者の受給者証の</a:t>
            </a:r>
            <a:r>
              <a:rPr lang="ja-JP" altLang="en-US" sz="1300" b="1" dirty="0">
                <a:highlight>
                  <a:srgbClr val="FFFF00"/>
                </a:highlight>
                <a:latin typeface="Meiryo UI" panose="020B0604030504040204" pitchFamily="50" charset="-128"/>
                <a:ea typeface="Meiryo UI" panose="020B0604030504040204" pitchFamily="50" charset="-128"/>
              </a:rPr>
              <a:t>コピー</a:t>
            </a:r>
            <a:endParaRPr lang="en-US" altLang="ja-JP" sz="1300" b="1" dirty="0">
              <a:highlight>
                <a:srgbClr val="FFFF00"/>
              </a:highlight>
              <a:latin typeface="Meiryo UI" panose="020B0604030504040204" pitchFamily="50" charset="-128"/>
              <a:ea typeface="Meiryo UI" panose="020B0604030504040204" pitchFamily="50" charset="-128"/>
            </a:endParaRPr>
          </a:p>
          <a:p>
            <a:pPr marL="0" indent="0">
              <a:lnSpc>
                <a:spcPts val="2300"/>
              </a:lnSpc>
              <a:buNone/>
            </a:pPr>
            <a:r>
              <a:rPr lang="ja-JP" altLang="en-US" sz="1200" dirty="0">
                <a:latin typeface="Meiryo UI" panose="020B0604030504040204" pitchFamily="50" charset="-128"/>
                <a:ea typeface="Meiryo UI" panose="020B0604030504040204" pitchFamily="50" charset="-128"/>
              </a:rPr>
              <a:t>　　　　</a:t>
            </a:r>
            <a:r>
              <a:rPr lang="en-US" altLang="ja-JP" sz="1200" dirty="0">
                <a:latin typeface="Meiryo UI" panose="020B0604030504040204" pitchFamily="50" charset="-128"/>
                <a:ea typeface="Meiryo UI" panose="020B0604030504040204" pitchFamily="50" charset="-128"/>
              </a:rPr>
              <a:t>※</a:t>
            </a:r>
            <a:r>
              <a:rPr lang="ja-JP" altLang="en-US" sz="1200" dirty="0">
                <a:latin typeface="Meiryo UI" panose="020B0604030504040204" pitchFamily="50" charset="-128"/>
                <a:ea typeface="Meiryo UI" panose="020B0604030504040204" pitchFamily="50" charset="-128"/>
              </a:rPr>
              <a:t>申請書</a:t>
            </a:r>
            <a:r>
              <a:rPr lang="en-US" altLang="ja-JP" sz="1200" dirty="0">
                <a:latin typeface="Meiryo UI" panose="020B0604030504040204" pitchFamily="50" charset="-128"/>
                <a:ea typeface="Meiryo UI" panose="020B0604030504040204" pitchFamily="50" charset="-128"/>
              </a:rPr>
              <a:t>2</a:t>
            </a:r>
            <a:r>
              <a:rPr lang="ja-JP" altLang="en-US" sz="1200" dirty="0">
                <a:latin typeface="Meiryo UI" panose="020B0604030504040204" pitchFamily="50" charset="-128"/>
                <a:ea typeface="Meiryo UI" panose="020B0604030504040204" pitchFamily="50" charset="-128"/>
              </a:rPr>
              <a:t>枚目の「</a:t>
            </a:r>
            <a:r>
              <a:rPr lang="en-US" altLang="ja-JP" sz="1200" dirty="0">
                <a:latin typeface="Meiryo UI" panose="020B0604030504040204" pitchFamily="50" charset="-128"/>
                <a:ea typeface="Meiryo UI" panose="020B0604030504040204" pitchFamily="50" charset="-128"/>
              </a:rPr>
              <a:t>7 </a:t>
            </a:r>
            <a:r>
              <a:rPr lang="ja-JP" altLang="en-US" sz="1200" dirty="0">
                <a:latin typeface="Meiryo UI" panose="020B0604030504040204" pitchFamily="50" charset="-128"/>
                <a:ea typeface="Meiryo UI" panose="020B0604030504040204" pitchFamily="50" charset="-128"/>
              </a:rPr>
              <a:t>あん分対象者」に必要事項をご記入ください。　　　　　　　</a:t>
            </a:r>
            <a:endParaRPr lang="en-US" altLang="ja-JP" sz="1200" dirty="0">
              <a:latin typeface="Meiryo UI" panose="020B0604030504040204" pitchFamily="50" charset="-128"/>
              <a:ea typeface="Meiryo UI" panose="020B0604030504040204" pitchFamily="50" charset="-128"/>
            </a:endParaRPr>
          </a:p>
          <a:p>
            <a:pPr marL="0" indent="0">
              <a:lnSpc>
                <a:spcPts val="2300"/>
              </a:lnSpc>
              <a:buNone/>
            </a:pPr>
            <a:r>
              <a:rPr lang="ja-JP" altLang="en-US" sz="1200" dirty="0">
                <a:latin typeface="Meiryo UI" panose="020B0604030504040204" pitchFamily="50" charset="-128"/>
                <a:ea typeface="Meiryo UI" panose="020B0604030504040204" pitchFamily="50" charset="-128"/>
              </a:rPr>
              <a:t>　　　　</a:t>
            </a:r>
            <a:r>
              <a:rPr lang="en-US" altLang="ja-JP" sz="1200" dirty="0">
                <a:latin typeface="Meiryo UI" panose="020B0604030504040204" pitchFamily="50" charset="-128"/>
                <a:ea typeface="Meiryo UI" panose="020B0604030504040204" pitchFamily="50" charset="-128"/>
              </a:rPr>
              <a:t>※</a:t>
            </a:r>
            <a:r>
              <a:rPr lang="ja-JP" altLang="en-US" sz="1200" b="1" dirty="0">
                <a:latin typeface="Meiryo UI" panose="020B0604030504040204" pitchFamily="50" charset="-128"/>
                <a:ea typeface="Meiryo UI" panose="020B0604030504040204" pitchFamily="50" charset="-128"/>
              </a:rPr>
              <a:t>あん分対象者が大阪府指定難病受給者の方は同時に更新申請をしてください。</a:t>
            </a:r>
            <a:endParaRPr lang="en-US" altLang="ja-JP" sz="1200" b="1" dirty="0">
              <a:latin typeface="Meiryo UI" panose="020B0604030504040204" pitchFamily="50" charset="-128"/>
              <a:ea typeface="Meiryo UI" panose="020B0604030504040204" pitchFamily="50" charset="-128"/>
            </a:endParaRPr>
          </a:p>
          <a:p>
            <a:pPr marL="0" indent="0">
              <a:lnSpc>
                <a:spcPts val="2300"/>
              </a:lnSpc>
              <a:buNone/>
            </a:pPr>
            <a:r>
              <a:rPr lang="ja-JP" altLang="en-US" sz="1200" b="1" dirty="0">
                <a:latin typeface="Meiryo UI" panose="020B0604030504040204" pitchFamily="50" charset="-128"/>
                <a:ea typeface="Meiryo UI" panose="020B0604030504040204" pitchFamily="50" charset="-128"/>
              </a:rPr>
              <a:t>　　　　</a:t>
            </a:r>
            <a:r>
              <a:rPr lang="en-US" altLang="ja-JP" sz="1200" dirty="0">
                <a:latin typeface="Meiryo UI" panose="020B0604030504040204" pitchFamily="50" charset="-128"/>
                <a:ea typeface="Meiryo UI" panose="020B0604030504040204" pitchFamily="50" charset="-128"/>
              </a:rPr>
              <a:t>※</a:t>
            </a:r>
            <a:r>
              <a:rPr lang="ja-JP" altLang="en-US" sz="1200" dirty="0">
                <a:latin typeface="Meiryo UI" panose="020B0604030504040204" pitchFamily="50" charset="-128"/>
                <a:ea typeface="Meiryo UI" panose="020B0604030504040204" pitchFamily="50" charset="-128"/>
              </a:rPr>
              <a:t>マイナンバーを連携せずに、住民票や課税証明書を提出される場合は、</a:t>
            </a:r>
            <a:endParaRPr lang="en-US" altLang="ja-JP" sz="1200" dirty="0">
              <a:latin typeface="Meiryo UI" panose="020B0604030504040204" pitchFamily="50" charset="-128"/>
              <a:ea typeface="Meiryo UI" panose="020B0604030504040204" pitchFamily="50" charset="-128"/>
            </a:endParaRPr>
          </a:p>
          <a:p>
            <a:pPr marL="0" indent="0">
              <a:lnSpc>
                <a:spcPts val="2300"/>
              </a:lnSpc>
              <a:buNone/>
            </a:pPr>
            <a:r>
              <a:rPr lang="ja-JP" altLang="en-US" sz="1200" dirty="0">
                <a:latin typeface="Meiryo UI" panose="020B0604030504040204" pitchFamily="50" charset="-128"/>
                <a:ea typeface="Meiryo UI" panose="020B0604030504040204" pitchFamily="50" charset="-128"/>
              </a:rPr>
              <a:t>　　　　　　どちらか一方で原本の提出があれば、もう一方はコピーで問題ありません。</a:t>
            </a:r>
            <a:endParaRPr lang="en-US" altLang="ja-JP" sz="1200" dirty="0">
              <a:latin typeface="Meiryo UI" panose="020B0604030504040204" pitchFamily="50" charset="-128"/>
              <a:ea typeface="Meiryo UI" panose="020B0604030504040204" pitchFamily="50" charset="-128"/>
            </a:endParaRPr>
          </a:p>
        </p:txBody>
      </p:sp>
      <p:sp>
        <p:nvSpPr>
          <p:cNvPr id="32" name="テキスト ボックス 31">
            <a:extLst>
              <a:ext uri="{FF2B5EF4-FFF2-40B4-BE49-F238E27FC236}">
                <a16:creationId xmlns:a16="http://schemas.microsoft.com/office/drawing/2014/main" id="{94857BBD-B001-45C3-9419-4C7AD1075E2D}"/>
              </a:ext>
            </a:extLst>
          </p:cNvPr>
          <p:cNvSpPr txBox="1"/>
          <p:nvPr/>
        </p:nvSpPr>
        <p:spPr>
          <a:xfrm>
            <a:off x="185181" y="9073173"/>
            <a:ext cx="6836507" cy="461665"/>
          </a:xfrm>
          <a:prstGeom prst="rect">
            <a:avLst/>
          </a:prstGeom>
          <a:noFill/>
        </p:spPr>
        <p:txBody>
          <a:bodyPr wrap="square" rtlCol="0">
            <a:spAutoFit/>
          </a:bodyPr>
          <a:lstStyle/>
          <a:p>
            <a:r>
              <a:rPr kumimoji="1" lang="ja-JP" altLang="en-US" sz="1200" dirty="0">
                <a:latin typeface="Meiryo UI" panose="020B0604030504040204" pitchFamily="50" charset="-128"/>
                <a:ea typeface="Meiryo UI" panose="020B0604030504040204" pitchFamily="50" charset="-128"/>
              </a:rPr>
              <a:t>ホームページにも手続きのご案内、申請書類等を掲載しております。</a:t>
            </a:r>
            <a:endParaRPr kumimoji="1" lang="en-US" altLang="ja-JP" sz="1200" dirty="0">
              <a:latin typeface="Meiryo UI" panose="020B0604030504040204" pitchFamily="50" charset="-128"/>
              <a:ea typeface="Meiryo UI" panose="020B0604030504040204" pitchFamily="50" charset="-128"/>
            </a:endParaRPr>
          </a:p>
          <a:p>
            <a:r>
              <a:rPr kumimoji="1" lang="en-US" altLang="ja-JP" sz="1200" dirty="0">
                <a:latin typeface="Meiryo UI" panose="020B0604030504040204" pitchFamily="50" charset="-128"/>
                <a:ea typeface="Meiryo UI" panose="020B0604030504040204" pitchFamily="50" charset="-128"/>
              </a:rPr>
              <a:t>QR</a:t>
            </a:r>
            <a:r>
              <a:rPr kumimoji="1" lang="ja-JP" altLang="en-US" sz="1200" dirty="0">
                <a:latin typeface="Meiryo UI" panose="020B0604030504040204" pitchFamily="50" charset="-128"/>
                <a:ea typeface="Meiryo UI" panose="020B0604030504040204" pitchFamily="50" charset="-128"/>
              </a:rPr>
              <a:t>コードを読み取っていただき、併せてご覧ください。　</a:t>
            </a:r>
            <a:endParaRPr kumimoji="1" lang="en-US" altLang="ja-JP" sz="1200" dirty="0">
              <a:latin typeface="Meiryo UI" panose="020B0604030504040204" pitchFamily="50" charset="-128"/>
              <a:ea typeface="Meiryo UI" panose="020B0604030504040204" pitchFamily="50" charset="-128"/>
            </a:endParaRPr>
          </a:p>
        </p:txBody>
      </p:sp>
      <p:sp>
        <p:nvSpPr>
          <p:cNvPr id="35" name="テキスト ボックス 34">
            <a:extLst>
              <a:ext uri="{FF2B5EF4-FFF2-40B4-BE49-F238E27FC236}">
                <a16:creationId xmlns:a16="http://schemas.microsoft.com/office/drawing/2014/main" id="{73E532BD-C16F-4BEF-9884-6D0C0E53059C}"/>
              </a:ext>
            </a:extLst>
          </p:cNvPr>
          <p:cNvSpPr txBox="1"/>
          <p:nvPr/>
        </p:nvSpPr>
        <p:spPr>
          <a:xfrm>
            <a:off x="4972674" y="9623260"/>
            <a:ext cx="2049014" cy="276999"/>
          </a:xfrm>
          <a:prstGeom prst="rect">
            <a:avLst/>
          </a:prstGeom>
          <a:noFill/>
        </p:spPr>
        <p:txBody>
          <a:bodyPr wrap="square" rtlCol="0">
            <a:spAutoFit/>
          </a:bodyPr>
          <a:lstStyle/>
          <a:p>
            <a:r>
              <a:rPr kumimoji="1" lang="ja-JP" altLang="en-US" sz="1200" dirty="0">
                <a:latin typeface="Meiryo UI" panose="020B0604030504040204" pitchFamily="50" charset="-128"/>
                <a:ea typeface="Meiryo UI" panose="020B0604030504040204" pitchFamily="50" charset="-128"/>
              </a:rPr>
              <a:t>（茨木保健所ホームページ）</a:t>
            </a:r>
          </a:p>
        </p:txBody>
      </p:sp>
      <p:sp>
        <p:nvSpPr>
          <p:cNvPr id="24" name="テキスト ボックス 23">
            <a:extLst>
              <a:ext uri="{FF2B5EF4-FFF2-40B4-BE49-F238E27FC236}">
                <a16:creationId xmlns:a16="http://schemas.microsoft.com/office/drawing/2014/main" id="{D05626FE-E35D-4E0C-81E0-D64563B0C58A}"/>
              </a:ext>
            </a:extLst>
          </p:cNvPr>
          <p:cNvSpPr txBox="1"/>
          <p:nvPr/>
        </p:nvSpPr>
        <p:spPr>
          <a:xfrm>
            <a:off x="103093" y="7508677"/>
            <a:ext cx="6728602" cy="1341136"/>
          </a:xfrm>
          <a:prstGeom prst="rect">
            <a:avLst/>
          </a:prstGeom>
          <a:noFill/>
        </p:spPr>
        <p:txBody>
          <a:bodyPr wrap="square">
            <a:spAutoFit/>
          </a:bodyPr>
          <a:lstStyle/>
          <a:p>
            <a:pPr>
              <a:lnSpc>
                <a:spcPts val="2000"/>
              </a:lnSpc>
              <a:buFont typeface="Wingdings" panose="05000000000000000000" pitchFamily="2" charset="2"/>
              <a:buChar char="p"/>
            </a:pPr>
            <a:r>
              <a:rPr lang="ja-JP" altLang="en-US" sz="1400" b="1" kern="100" dirty="0">
                <a:latin typeface="Meiryo UI" panose="020B0604030504040204" pitchFamily="50" charset="-128"/>
                <a:ea typeface="Meiryo UI" panose="020B0604030504040204" pitchFamily="50" charset="-128"/>
                <a:cs typeface="Times New Roman" panose="02020603050405020304" pitchFamily="18" charset="0"/>
              </a:rPr>
              <a:t>　</a:t>
            </a:r>
            <a:r>
              <a:rPr lang="ja-JP" altLang="en-US" sz="1400" b="1" u="sng" dirty="0">
                <a:latin typeface="Meiryo UI" panose="020B0604030504040204" pitchFamily="50" charset="-128"/>
                <a:ea typeface="Meiryo UI" panose="020B0604030504040204" pitchFamily="50" charset="-128"/>
              </a:rPr>
              <a:t>昭和</a:t>
            </a:r>
            <a:r>
              <a:rPr lang="en-US" altLang="ja-JP" sz="1400" b="1" u="sng" dirty="0">
                <a:latin typeface="Meiryo UI" panose="020B0604030504040204" pitchFamily="50" charset="-128"/>
                <a:ea typeface="Meiryo UI" panose="020B0604030504040204" pitchFamily="50" charset="-128"/>
              </a:rPr>
              <a:t>26</a:t>
            </a:r>
            <a:r>
              <a:rPr lang="ja-JP" altLang="en-US" sz="1400" b="1" u="sng" dirty="0">
                <a:latin typeface="Meiryo UI" panose="020B0604030504040204" pitchFamily="50" charset="-128"/>
                <a:ea typeface="Meiryo UI" panose="020B0604030504040204" pitchFamily="50" charset="-128"/>
              </a:rPr>
              <a:t>年生（令和</a:t>
            </a:r>
            <a:r>
              <a:rPr lang="en-US" altLang="ja-JP" sz="1400" b="1" u="sng" dirty="0">
                <a:latin typeface="Meiryo UI" panose="020B0604030504040204" pitchFamily="50" charset="-128"/>
                <a:ea typeface="Meiryo UI" panose="020B0604030504040204" pitchFamily="50" charset="-128"/>
              </a:rPr>
              <a:t>9</a:t>
            </a:r>
            <a:r>
              <a:rPr lang="ja-JP" altLang="en-US" sz="1400" b="1" u="sng" dirty="0">
                <a:latin typeface="Meiryo UI" panose="020B0604030504040204" pitchFamily="50" charset="-128"/>
                <a:ea typeface="Meiryo UI" panose="020B0604030504040204" pitchFamily="50" charset="-128"/>
              </a:rPr>
              <a:t>年1月1日時点で75歳）の方</a:t>
            </a:r>
            <a:endParaRPr lang="en-US" altLang="ja-JP" sz="1400" b="1" u="sng" dirty="0">
              <a:latin typeface="Meiryo UI" panose="020B0604030504040204" pitchFamily="50" charset="-128"/>
              <a:ea typeface="Meiryo UI" panose="020B0604030504040204" pitchFamily="50" charset="-128"/>
            </a:endParaRPr>
          </a:p>
          <a:p>
            <a:pPr>
              <a:lnSpc>
                <a:spcPts val="2000"/>
              </a:lnSpc>
            </a:pPr>
            <a:r>
              <a:rPr lang="ja-JP" altLang="en-US" sz="1200" dirty="0">
                <a:latin typeface="Meiryo UI" panose="020B0604030504040204" pitchFamily="50" charset="-128"/>
                <a:ea typeface="Meiryo UI" panose="020B0604030504040204" pitchFamily="50" charset="-128"/>
              </a:rPr>
              <a:t>　　　・</a:t>
            </a:r>
            <a:r>
              <a:rPr lang="zh-TW" altLang="en-US" sz="1200" dirty="0">
                <a:latin typeface="Meiryo UI" panose="020B0604030504040204" pitchFamily="50" charset="-128"/>
                <a:ea typeface="Meiryo UI" panose="020B0604030504040204" pitchFamily="50" charset="-128"/>
              </a:rPr>
              <a:t>特定医療費（指定難病）支給認定申請内容変更届</a:t>
            </a:r>
            <a:endParaRPr lang="en-US" altLang="ja-JP" sz="1200" dirty="0">
              <a:latin typeface="Meiryo UI" panose="020B0604030504040204" pitchFamily="50" charset="-128"/>
              <a:ea typeface="Meiryo UI" panose="020B0604030504040204" pitchFamily="50" charset="-128"/>
            </a:endParaRPr>
          </a:p>
          <a:p>
            <a:pPr>
              <a:lnSpc>
                <a:spcPts val="2000"/>
              </a:lnSpc>
            </a:pPr>
            <a:r>
              <a:rPr lang="ja-JP" altLang="en-US" sz="1200" dirty="0">
                <a:latin typeface="Meiryo UI" panose="020B0604030504040204" pitchFamily="50" charset="-128"/>
                <a:ea typeface="Meiryo UI" panose="020B0604030504040204" pitchFamily="50" charset="-128"/>
              </a:rPr>
              <a:t>　　　・後期高齢者医療資格確認書</a:t>
            </a:r>
            <a:r>
              <a:rPr lang="ja-JP" altLang="en-US" sz="1300" b="1" dirty="0">
                <a:highlight>
                  <a:srgbClr val="FFFF00"/>
                </a:highlight>
                <a:latin typeface="Meiryo UI" panose="020B0604030504040204" pitchFamily="50" charset="-128"/>
                <a:ea typeface="Meiryo UI" panose="020B0604030504040204" pitchFamily="50" charset="-128"/>
              </a:rPr>
              <a:t>コピー</a:t>
            </a:r>
            <a:endParaRPr lang="en-US" altLang="ja-JP" sz="1300" b="1" dirty="0">
              <a:solidFill>
                <a:srgbClr val="000000"/>
              </a:solidFill>
              <a:highlight>
                <a:srgbClr val="FFFF00"/>
              </a:highlight>
              <a:latin typeface="Meiryo" panose="020B0604030504040204" pitchFamily="50" charset="-128"/>
              <a:ea typeface="Meiryo" panose="020B0604030504040204" pitchFamily="50" charset="-128"/>
            </a:endParaRPr>
          </a:p>
          <a:p>
            <a:pPr>
              <a:lnSpc>
                <a:spcPts val="2000"/>
              </a:lnSpc>
            </a:pPr>
            <a:r>
              <a:rPr lang="en-US" altLang="ja-JP" sz="1200" b="1" dirty="0">
                <a:solidFill>
                  <a:srgbClr val="000000"/>
                </a:solidFill>
                <a:latin typeface="Meiryo" panose="020B0604030504040204" pitchFamily="50" charset="-128"/>
                <a:ea typeface="Meiryo" panose="020B0604030504040204" pitchFamily="50" charset="-128"/>
              </a:rPr>
              <a:t>        </a:t>
            </a:r>
            <a:r>
              <a:rPr lang="en-US" altLang="ja-JP" sz="1200" dirty="0">
                <a:latin typeface="Meiryo UI" panose="020B0604030504040204" pitchFamily="50" charset="-128"/>
                <a:ea typeface="Meiryo UI" panose="020B0604030504040204" pitchFamily="50" charset="-128"/>
              </a:rPr>
              <a:t>※</a:t>
            </a:r>
            <a:r>
              <a:rPr lang="ja-JP" altLang="en-US" sz="1200" dirty="0">
                <a:latin typeface="Meiryo UI" panose="020B0604030504040204" pitchFamily="50" charset="-128"/>
                <a:ea typeface="Meiryo UI" panose="020B0604030504040204" pitchFamily="50" charset="-128"/>
              </a:rPr>
              <a:t>誕生日の</a:t>
            </a:r>
            <a:r>
              <a:rPr lang="en-US" altLang="ja-JP" sz="1200" dirty="0">
                <a:latin typeface="Meiryo UI" panose="020B0604030504040204" pitchFamily="50" charset="-128"/>
                <a:ea typeface="Meiryo UI" panose="020B0604030504040204" pitchFamily="50" charset="-128"/>
              </a:rPr>
              <a:t>1</a:t>
            </a:r>
            <a:r>
              <a:rPr lang="ja-JP" altLang="en-US" sz="1200" dirty="0">
                <a:latin typeface="Meiryo UI" panose="020B0604030504040204" pitchFamily="50" charset="-128"/>
                <a:ea typeface="Meiryo UI" panose="020B0604030504040204" pitchFamily="50" charset="-128"/>
              </a:rPr>
              <a:t>か月ほど前に、お住いの市町村から交付されます。</a:t>
            </a:r>
            <a:endParaRPr lang="en-US" altLang="zh-TW" sz="1200" dirty="0">
              <a:latin typeface="Meiryo UI" panose="020B0604030504040204" pitchFamily="50" charset="-128"/>
              <a:ea typeface="Meiryo UI" panose="020B0604030504040204" pitchFamily="50" charset="-128"/>
            </a:endParaRPr>
          </a:p>
          <a:p>
            <a:pPr>
              <a:lnSpc>
                <a:spcPts val="2000"/>
              </a:lnSpc>
            </a:pPr>
            <a:r>
              <a:rPr lang="ja-JP" altLang="en-US" sz="1200" dirty="0">
                <a:latin typeface="Meiryo UI" panose="020B0604030504040204" pitchFamily="50" charset="-128"/>
                <a:ea typeface="Meiryo UI" panose="020B0604030504040204" pitchFamily="50" charset="-128"/>
              </a:rPr>
              <a:t>　　    </a:t>
            </a:r>
            <a:r>
              <a:rPr lang="en-US" altLang="ja-JP" sz="1200" dirty="0">
                <a:latin typeface="Meiryo UI" panose="020B0604030504040204" pitchFamily="50" charset="-128"/>
                <a:ea typeface="Meiryo UI" panose="020B0604030504040204" pitchFamily="50" charset="-128"/>
              </a:rPr>
              <a:t>※</a:t>
            </a:r>
            <a:r>
              <a:rPr lang="ja-JP" altLang="en-US" sz="1200" dirty="0">
                <a:latin typeface="Meiryo UI" panose="020B0604030504040204" pitchFamily="50" charset="-128"/>
                <a:ea typeface="Meiryo UI" panose="020B0604030504040204" pitchFamily="50" charset="-128"/>
              </a:rPr>
              <a:t>保健所にご提出いただいてから大阪府へ更新書類を送付し、審査を開始します。</a:t>
            </a:r>
            <a:endParaRPr lang="en-US" altLang="ja-JP" sz="1200" dirty="0">
              <a:latin typeface="Meiryo UI" panose="020B0604030504040204" pitchFamily="50" charset="-128"/>
              <a:ea typeface="Meiryo UI" panose="020B0604030504040204" pitchFamily="50" charset="-128"/>
            </a:endParaRPr>
          </a:p>
        </p:txBody>
      </p:sp>
      <p:sp>
        <p:nvSpPr>
          <p:cNvPr id="34" name="テキスト ボックス 33">
            <a:extLst>
              <a:ext uri="{FF2B5EF4-FFF2-40B4-BE49-F238E27FC236}">
                <a16:creationId xmlns:a16="http://schemas.microsoft.com/office/drawing/2014/main" id="{E5281D53-EDA0-4BA8-A8CD-6446BCFA4BD1}"/>
              </a:ext>
            </a:extLst>
          </p:cNvPr>
          <p:cNvSpPr txBox="1"/>
          <p:nvPr/>
        </p:nvSpPr>
        <p:spPr>
          <a:xfrm>
            <a:off x="103093" y="4053812"/>
            <a:ext cx="7129115" cy="1485407"/>
          </a:xfrm>
          <a:prstGeom prst="rect">
            <a:avLst/>
          </a:prstGeom>
          <a:noFill/>
        </p:spPr>
        <p:txBody>
          <a:bodyPr wrap="square">
            <a:spAutoFit/>
          </a:bodyPr>
          <a:lstStyle/>
          <a:p>
            <a:pPr>
              <a:lnSpc>
                <a:spcPts val="2000"/>
              </a:lnSpc>
              <a:buFont typeface="Wingdings" panose="05000000000000000000" pitchFamily="2" charset="2"/>
              <a:buChar char="p"/>
            </a:pPr>
            <a:r>
              <a:rPr lang="ja-JP" altLang="en-US" sz="1400" b="1" dirty="0">
                <a:latin typeface="Meiryo UI" panose="020B0604030504040204" pitchFamily="50" charset="-128"/>
                <a:ea typeface="Meiryo UI" panose="020B0604030504040204" pitchFamily="50" charset="-128"/>
              </a:rPr>
              <a:t>　</a:t>
            </a:r>
            <a:r>
              <a:rPr lang="ja-JP" altLang="en-US" sz="1400" b="1" u="sng" dirty="0">
                <a:latin typeface="Meiryo UI" panose="020B0604030504040204" pitchFamily="50" charset="-128"/>
                <a:ea typeface="Meiryo UI" panose="020B0604030504040204" pitchFamily="50" charset="-128"/>
              </a:rPr>
              <a:t>階層区分が</a:t>
            </a:r>
            <a:r>
              <a:rPr lang="en-US" altLang="ja-JP" sz="1400" b="1" u="sng" dirty="0">
                <a:latin typeface="Meiryo UI" panose="020B0604030504040204" pitchFamily="50" charset="-128"/>
                <a:ea typeface="Meiryo UI" panose="020B0604030504040204" pitchFamily="50" charset="-128"/>
              </a:rPr>
              <a:t>B1(2,500</a:t>
            </a:r>
            <a:r>
              <a:rPr lang="ja-JP" altLang="en-US" sz="1400" b="1" u="sng" dirty="0">
                <a:latin typeface="Meiryo UI" panose="020B0604030504040204" pitchFamily="50" charset="-128"/>
                <a:ea typeface="Meiryo UI" panose="020B0604030504040204" pitchFamily="50" charset="-128"/>
              </a:rPr>
              <a:t>円</a:t>
            </a:r>
            <a:r>
              <a:rPr lang="en-US" altLang="ja-JP" sz="1400" b="1" u="sng" dirty="0">
                <a:latin typeface="Meiryo UI" panose="020B0604030504040204" pitchFamily="50" charset="-128"/>
                <a:ea typeface="Meiryo UI" panose="020B0604030504040204" pitchFamily="50" charset="-128"/>
              </a:rPr>
              <a:t>)</a:t>
            </a:r>
            <a:r>
              <a:rPr lang="ja-JP" altLang="en-US" sz="1400" b="1" u="sng" dirty="0">
                <a:latin typeface="Meiryo UI" panose="020B0604030504040204" pitchFamily="50" charset="-128"/>
                <a:ea typeface="Meiryo UI" panose="020B0604030504040204" pitchFamily="50" charset="-128"/>
              </a:rPr>
              <a:t>の方や</a:t>
            </a:r>
            <a:r>
              <a:rPr lang="ja-JP" altLang="en-US" sz="1400" b="1" u="sng" kern="100" dirty="0">
                <a:latin typeface="Meiryo UI" panose="020B0604030504040204" pitchFamily="50" charset="-128"/>
                <a:ea typeface="Meiryo UI" panose="020B0604030504040204" pitchFamily="50" charset="-128"/>
                <a:cs typeface="Times New Roman" panose="02020603050405020304" pitchFamily="18" charset="0"/>
              </a:rPr>
              <a:t>受診者本人の年金収入が</a:t>
            </a:r>
            <a:r>
              <a:rPr lang="en-US" altLang="ja-JP" sz="1400" b="1" u="sng" kern="100" dirty="0">
                <a:latin typeface="Meiryo UI" panose="020B0604030504040204" pitchFamily="50" charset="-128"/>
                <a:ea typeface="Meiryo UI" panose="020B0604030504040204" pitchFamily="50" charset="-128"/>
                <a:cs typeface="Times New Roman" panose="02020603050405020304" pitchFamily="18" charset="0"/>
              </a:rPr>
              <a:t>82.65</a:t>
            </a:r>
            <a:r>
              <a:rPr lang="ja-JP" altLang="en-US" sz="1400" b="1" u="sng" kern="100" dirty="0">
                <a:latin typeface="Meiryo UI" panose="020B0604030504040204" pitchFamily="50" charset="-128"/>
                <a:ea typeface="Meiryo UI" panose="020B0604030504040204" pitchFamily="50" charset="-128"/>
                <a:cs typeface="Times New Roman" panose="02020603050405020304" pitchFamily="18" charset="0"/>
              </a:rPr>
              <a:t>万円以下となる方</a:t>
            </a:r>
            <a:endParaRPr lang="en-US" altLang="ja-JP" sz="1400" b="1" u="sng" dirty="0">
              <a:latin typeface="Meiryo UI" panose="020B0604030504040204" pitchFamily="50" charset="-128"/>
              <a:ea typeface="Meiryo UI" panose="020B0604030504040204" pitchFamily="50" charset="-128"/>
            </a:endParaRPr>
          </a:p>
          <a:p>
            <a:pPr marL="0" indent="0">
              <a:lnSpc>
                <a:spcPts val="2300"/>
              </a:lnSpc>
              <a:buNone/>
            </a:pPr>
            <a:r>
              <a:rPr lang="ja-JP" altLang="en-US" sz="1800" kern="100" dirty="0">
                <a:latin typeface="Meiryo UI" panose="020B0604030504040204" pitchFamily="50" charset="-128"/>
                <a:ea typeface="Meiryo UI" panose="020B0604030504040204" pitchFamily="50" charset="-128"/>
                <a:cs typeface="Times New Roman" panose="02020603050405020304" pitchFamily="18" charset="0"/>
              </a:rPr>
              <a:t>　</a:t>
            </a:r>
            <a:r>
              <a:rPr lang="ja-JP" altLang="en-US" kern="100" dirty="0">
                <a:latin typeface="Meiryo UI" panose="020B0604030504040204" pitchFamily="50" charset="-128"/>
                <a:ea typeface="Meiryo UI" panose="020B0604030504040204" pitchFamily="50" charset="-128"/>
                <a:cs typeface="Times New Roman" panose="02020603050405020304" pitchFamily="18" charset="0"/>
              </a:rPr>
              <a:t> </a:t>
            </a:r>
            <a:r>
              <a:rPr lang="ja-JP" altLang="en-US" sz="1200" kern="100" dirty="0">
                <a:latin typeface="Meiryo UI" panose="020B0604030504040204" pitchFamily="50" charset="-128"/>
                <a:ea typeface="Meiryo UI" panose="020B0604030504040204" pitchFamily="50" charset="-128"/>
                <a:cs typeface="Times New Roman" panose="02020603050405020304" pitchFamily="18" charset="0"/>
              </a:rPr>
              <a:t>・</a:t>
            </a:r>
            <a:r>
              <a:rPr lang="ja-JP" altLang="en-US" sz="1200" u="sng" kern="100" dirty="0">
                <a:latin typeface="Meiryo UI" panose="020B0604030504040204" pitchFamily="50" charset="-128"/>
                <a:ea typeface="Meiryo UI" panose="020B0604030504040204" pitchFamily="50" charset="-128"/>
                <a:cs typeface="Times New Roman" panose="02020603050405020304" pitchFamily="18" charset="0"/>
              </a:rPr>
              <a:t>令和</a:t>
            </a:r>
            <a:r>
              <a:rPr lang="en-US" altLang="ja-JP" sz="1200" u="sng" kern="100" dirty="0">
                <a:latin typeface="Meiryo UI" panose="020B0604030504040204" pitchFamily="50" charset="-128"/>
                <a:ea typeface="Meiryo UI" panose="020B0604030504040204" pitchFamily="50" charset="-128"/>
                <a:cs typeface="Times New Roman" panose="02020603050405020304" pitchFamily="18" charset="0"/>
              </a:rPr>
              <a:t>7</a:t>
            </a:r>
            <a:r>
              <a:rPr lang="ja-JP" altLang="en-US" sz="1200" u="sng" kern="100" dirty="0">
                <a:latin typeface="Meiryo UI" panose="020B0604030504040204" pitchFamily="50" charset="-128"/>
                <a:ea typeface="Meiryo UI" panose="020B0604030504040204" pitchFamily="50" charset="-128"/>
                <a:cs typeface="Times New Roman" panose="02020603050405020304" pitchFamily="18" charset="0"/>
              </a:rPr>
              <a:t>年１月～</a:t>
            </a:r>
            <a:r>
              <a:rPr lang="en-US" altLang="ja-JP" sz="1200" u="sng" kern="100" dirty="0">
                <a:latin typeface="Meiryo UI" panose="020B0604030504040204" pitchFamily="50" charset="-128"/>
                <a:ea typeface="Meiryo UI" panose="020B0604030504040204" pitchFamily="50" charset="-128"/>
                <a:cs typeface="Times New Roman" panose="02020603050405020304" pitchFamily="18" charset="0"/>
              </a:rPr>
              <a:t>12</a:t>
            </a:r>
            <a:r>
              <a:rPr lang="ja-JP" altLang="en-US" sz="1200" u="sng" kern="100" dirty="0">
                <a:latin typeface="Meiryo UI" panose="020B0604030504040204" pitchFamily="50" charset="-128"/>
                <a:ea typeface="Meiryo UI" panose="020B0604030504040204" pitchFamily="50" charset="-128"/>
                <a:cs typeface="Times New Roman" panose="02020603050405020304" pitchFamily="18" charset="0"/>
              </a:rPr>
              <a:t>月</a:t>
            </a:r>
            <a:r>
              <a:rPr lang="ja-JP" altLang="en-US" sz="1200" kern="100" dirty="0">
                <a:latin typeface="Meiryo UI" panose="020B0604030504040204" pitchFamily="50" charset="-128"/>
                <a:ea typeface="Meiryo UI" panose="020B0604030504040204" pitchFamily="50" charset="-128"/>
                <a:cs typeface="Times New Roman" panose="02020603050405020304" pitchFamily="18" charset="0"/>
              </a:rPr>
              <a:t>の年金収入等がわかる「改定通知書」や「振込通知書」などの</a:t>
            </a:r>
            <a:r>
              <a:rPr lang="ja-JP" altLang="en-US" sz="1300" b="1" kern="100" dirty="0">
                <a:highlight>
                  <a:srgbClr val="FFFF00"/>
                </a:highlight>
                <a:latin typeface="Meiryo UI" panose="020B0604030504040204" pitchFamily="50" charset="-128"/>
                <a:ea typeface="Meiryo UI" panose="020B0604030504040204" pitchFamily="50" charset="-128"/>
                <a:cs typeface="Times New Roman" panose="02020603050405020304" pitchFamily="18" charset="0"/>
              </a:rPr>
              <a:t>コピー</a:t>
            </a:r>
            <a:endParaRPr lang="en-US" altLang="ja-JP" sz="1300" b="1" kern="100" dirty="0">
              <a:highlight>
                <a:srgbClr val="FFFF00"/>
              </a:highlight>
              <a:latin typeface="Meiryo UI" panose="020B0604030504040204" pitchFamily="50" charset="-128"/>
              <a:ea typeface="Meiryo UI" panose="020B0604030504040204" pitchFamily="50" charset="-128"/>
              <a:cs typeface="Times New Roman" panose="02020603050405020304" pitchFamily="18" charset="0"/>
            </a:endParaRPr>
          </a:p>
          <a:p>
            <a:pPr>
              <a:lnSpc>
                <a:spcPts val="2300"/>
              </a:lnSpc>
            </a:pPr>
            <a:r>
              <a:rPr lang="ja-JP" altLang="en-US" sz="1200" b="1" dirty="0">
                <a:latin typeface="Meiryo UI" panose="020B0604030504040204" pitchFamily="50" charset="-128"/>
                <a:ea typeface="Meiryo UI" panose="020B0604030504040204" pitchFamily="50" charset="-128"/>
              </a:rPr>
              <a:t>　　　 </a:t>
            </a:r>
            <a:r>
              <a:rPr lang="en-US" altLang="ja-JP" sz="1200" kern="100" dirty="0">
                <a:latin typeface="Meiryo UI" panose="020B0604030504040204" pitchFamily="50" charset="-128"/>
                <a:ea typeface="Meiryo UI" panose="020B0604030504040204" pitchFamily="50" charset="-128"/>
                <a:cs typeface="Times New Roman" panose="02020603050405020304" pitchFamily="18" charset="0"/>
              </a:rPr>
              <a:t>※</a:t>
            </a:r>
            <a:r>
              <a:rPr lang="ja-JP" altLang="en-US" sz="1200" kern="100" dirty="0">
                <a:latin typeface="Meiryo UI" panose="020B0604030504040204" pitchFamily="50" charset="-128"/>
                <a:ea typeface="Meiryo UI" panose="020B0604030504040204" pitchFamily="50" charset="-128"/>
                <a:cs typeface="Times New Roman" panose="02020603050405020304" pitchFamily="18" charset="0"/>
              </a:rPr>
              <a:t>申請書</a:t>
            </a:r>
            <a:r>
              <a:rPr lang="en-US" altLang="ja-JP" sz="1200" kern="100" dirty="0">
                <a:latin typeface="Meiryo UI" panose="020B0604030504040204" pitchFamily="50" charset="-128"/>
                <a:ea typeface="Meiryo UI" panose="020B0604030504040204" pitchFamily="50" charset="-128"/>
                <a:cs typeface="Times New Roman" panose="02020603050405020304" pitchFamily="18" charset="0"/>
              </a:rPr>
              <a:t>2</a:t>
            </a:r>
            <a:r>
              <a:rPr lang="ja-JP" altLang="en-US" sz="1200" kern="100" dirty="0">
                <a:latin typeface="Meiryo UI" panose="020B0604030504040204" pitchFamily="50" charset="-128"/>
                <a:ea typeface="Meiryo UI" panose="020B0604030504040204" pitchFamily="50" charset="-128"/>
                <a:cs typeface="Times New Roman" panose="02020603050405020304" pitchFamily="18" charset="0"/>
              </a:rPr>
              <a:t>枚目「</a:t>
            </a:r>
            <a:r>
              <a:rPr lang="en-US" altLang="ja-JP" sz="1200" kern="100" dirty="0">
                <a:latin typeface="Meiryo UI" panose="020B0604030504040204" pitchFamily="50" charset="-128"/>
                <a:ea typeface="Meiryo UI" panose="020B0604030504040204" pitchFamily="50" charset="-128"/>
                <a:cs typeface="Times New Roman" panose="02020603050405020304" pitchFamily="18" charset="0"/>
              </a:rPr>
              <a:t>4 </a:t>
            </a:r>
            <a:r>
              <a:rPr lang="ja-JP" altLang="en-US" sz="1200" kern="100" dirty="0">
                <a:latin typeface="Meiryo UI" panose="020B0604030504040204" pitchFamily="50" charset="-128"/>
                <a:ea typeface="Meiryo UI" panose="020B0604030504040204" pitchFamily="50" charset="-128"/>
                <a:cs typeface="Times New Roman" panose="02020603050405020304" pitchFamily="18" charset="0"/>
              </a:rPr>
              <a:t>申し立て欄」の④をご参照ください。</a:t>
            </a:r>
            <a:endParaRPr lang="en-US" altLang="ja-JP" sz="1200" kern="100" dirty="0">
              <a:latin typeface="Meiryo UI" panose="020B0604030504040204" pitchFamily="50" charset="-128"/>
              <a:ea typeface="Meiryo UI" panose="020B0604030504040204" pitchFamily="50" charset="-128"/>
              <a:cs typeface="Times New Roman" panose="02020603050405020304" pitchFamily="18" charset="0"/>
            </a:endParaRPr>
          </a:p>
          <a:p>
            <a:pPr marL="0" indent="0">
              <a:lnSpc>
                <a:spcPts val="2300"/>
              </a:lnSpc>
              <a:buNone/>
            </a:pPr>
            <a:r>
              <a:rPr lang="ja-JP" altLang="en-US" sz="1200" kern="100" dirty="0">
                <a:latin typeface="Meiryo UI" panose="020B0604030504040204" pitchFamily="50" charset="-128"/>
                <a:ea typeface="Meiryo UI" panose="020B0604030504040204" pitchFamily="50" charset="-128"/>
                <a:cs typeface="Times New Roman" panose="02020603050405020304" pitchFamily="18" charset="0"/>
              </a:rPr>
              <a:t>　　　 </a:t>
            </a:r>
            <a:r>
              <a:rPr lang="en-US" altLang="ja-JP" sz="1200" kern="100" dirty="0">
                <a:latin typeface="Meiryo UI" panose="020B0604030504040204" pitchFamily="50" charset="-128"/>
                <a:ea typeface="Meiryo UI" panose="020B0604030504040204" pitchFamily="50" charset="-128"/>
                <a:cs typeface="Times New Roman" panose="02020603050405020304" pitchFamily="18" charset="0"/>
              </a:rPr>
              <a:t>※</a:t>
            </a:r>
            <a:r>
              <a:rPr lang="ja-JP" altLang="en-US" sz="1200" kern="100" dirty="0">
                <a:latin typeface="Meiryo UI" panose="020B0604030504040204" pitchFamily="50" charset="-128"/>
                <a:ea typeface="Meiryo UI" panose="020B0604030504040204" pitchFamily="50" charset="-128"/>
                <a:cs typeface="Times New Roman" panose="02020603050405020304" pitchFamily="18" charset="0"/>
              </a:rPr>
              <a:t>上記申し立て欄に✓チェックを入れることで</a:t>
            </a:r>
            <a:r>
              <a:rPr lang="ja-JP" altLang="en-US" sz="1200" b="1" kern="100" dirty="0">
                <a:latin typeface="Meiryo UI" panose="020B0604030504040204" pitchFamily="50" charset="-128"/>
                <a:ea typeface="Meiryo UI" panose="020B0604030504040204" pitchFamily="50" charset="-128"/>
                <a:cs typeface="Times New Roman" panose="02020603050405020304" pitchFamily="18" charset="0"/>
              </a:rPr>
              <a:t>「</a:t>
            </a:r>
            <a:r>
              <a:rPr lang="en-US" altLang="ja-JP" sz="1200" b="1" kern="100" dirty="0">
                <a:latin typeface="Meiryo UI" panose="020B0604030504040204" pitchFamily="50" charset="-128"/>
                <a:ea typeface="Meiryo UI" panose="020B0604030504040204" pitchFamily="50" charset="-128"/>
                <a:cs typeface="Times New Roman" panose="02020603050405020304" pitchFamily="18" charset="0"/>
              </a:rPr>
              <a:t>B1(2,500</a:t>
            </a:r>
            <a:r>
              <a:rPr lang="ja-JP" altLang="en-US" sz="1200" b="1" kern="100" dirty="0">
                <a:latin typeface="Meiryo UI" panose="020B0604030504040204" pitchFamily="50" charset="-128"/>
                <a:ea typeface="Meiryo UI" panose="020B0604030504040204" pitchFamily="50" charset="-128"/>
                <a:cs typeface="Times New Roman" panose="02020603050405020304" pitchFamily="18" charset="0"/>
              </a:rPr>
              <a:t>円</a:t>
            </a:r>
            <a:r>
              <a:rPr lang="en-US" altLang="ja-JP" sz="1200" b="1" kern="100" dirty="0">
                <a:latin typeface="Meiryo UI" panose="020B0604030504040204" pitchFamily="50" charset="-128"/>
                <a:ea typeface="Meiryo UI" panose="020B0604030504040204" pitchFamily="50" charset="-128"/>
                <a:cs typeface="Times New Roman" panose="02020603050405020304" pitchFamily="18" charset="0"/>
              </a:rPr>
              <a:t>)</a:t>
            </a:r>
            <a:r>
              <a:rPr lang="ja-JP" altLang="en-US" sz="1200" b="1" kern="100" dirty="0">
                <a:latin typeface="Meiryo UI" panose="020B0604030504040204" pitchFamily="50" charset="-128"/>
                <a:ea typeface="Meiryo UI" panose="020B0604030504040204" pitchFamily="50" charset="-128"/>
                <a:cs typeface="Times New Roman" panose="02020603050405020304" pitchFamily="18" charset="0"/>
              </a:rPr>
              <a:t>」</a:t>
            </a:r>
            <a:r>
              <a:rPr lang="ja-JP" altLang="en-US" sz="1200" kern="100" dirty="0">
                <a:latin typeface="Meiryo UI" panose="020B0604030504040204" pitchFamily="50" charset="-128"/>
                <a:ea typeface="Meiryo UI" panose="020B0604030504040204" pitchFamily="50" charset="-128"/>
                <a:cs typeface="Times New Roman" panose="02020603050405020304" pitchFamily="18" charset="0"/>
              </a:rPr>
              <a:t>となります。</a:t>
            </a:r>
            <a:endParaRPr lang="en-US" altLang="ja-JP" sz="1200" kern="100" dirty="0">
              <a:latin typeface="Meiryo UI" panose="020B0604030504040204" pitchFamily="50" charset="-128"/>
              <a:ea typeface="Meiryo UI" panose="020B0604030504040204" pitchFamily="50" charset="-128"/>
              <a:cs typeface="Times New Roman" panose="02020603050405020304" pitchFamily="18" charset="0"/>
            </a:endParaRPr>
          </a:p>
          <a:p>
            <a:pPr marL="0" indent="0">
              <a:lnSpc>
                <a:spcPts val="2300"/>
              </a:lnSpc>
              <a:buNone/>
            </a:pPr>
            <a:r>
              <a:rPr lang="ja-JP" altLang="en-US" sz="1200" kern="100" dirty="0">
                <a:latin typeface="Meiryo UI" panose="020B0604030504040204" pitchFamily="50" charset="-128"/>
                <a:ea typeface="Meiryo UI" panose="020B0604030504040204" pitchFamily="50" charset="-128"/>
                <a:cs typeface="Times New Roman" panose="02020603050405020304" pitchFamily="18" charset="0"/>
              </a:rPr>
              <a:t>　　　　　 収入金額が</a:t>
            </a:r>
            <a:r>
              <a:rPr lang="en-US" altLang="ja-JP" sz="1200" kern="100" dirty="0">
                <a:latin typeface="Meiryo UI" panose="020B0604030504040204" pitchFamily="50" charset="-128"/>
                <a:ea typeface="Meiryo UI" panose="020B0604030504040204" pitchFamily="50" charset="-128"/>
                <a:cs typeface="Times New Roman" panose="02020603050405020304" pitchFamily="18" charset="0"/>
              </a:rPr>
              <a:t>82.65</a:t>
            </a:r>
            <a:r>
              <a:rPr lang="ja-JP" altLang="en-US" sz="1200" kern="100" dirty="0">
                <a:latin typeface="Meiryo UI" panose="020B0604030504040204" pitchFamily="50" charset="-128"/>
                <a:ea typeface="Meiryo UI" panose="020B0604030504040204" pitchFamily="50" charset="-128"/>
                <a:cs typeface="Times New Roman" panose="02020603050405020304" pitchFamily="18" charset="0"/>
              </a:rPr>
              <a:t>万円以下の方でも、✓チェックがない場合は</a:t>
            </a:r>
            <a:r>
              <a:rPr lang="ja-JP" altLang="en-US" sz="1200" b="1" kern="100" dirty="0">
                <a:latin typeface="Meiryo UI" panose="020B0604030504040204" pitchFamily="50" charset="-128"/>
                <a:ea typeface="Meiryo UI" panose="020B0604030504040204" pitchFamily="50" charset="-128"/>
                <a:cs typeface="Times New Roman" panose="02020603050405020304" pitchFamily="18" charset="0"/>
              </a:rPr>
              <a:t>「</a:t>
            </a:r>
            <a:r>
              <a:rPr lang="en-US" altLang="ja-JP" sz="1200" b="1" kern="100" dirty="0">
                <a:latin typeface="Meiryo UI" panose="020B0604030504040204" pitchFamily="50" charset="-128"/>
                <a:ea typeface="Meiryo UI" panose="020B0604030504040204" pitchFamily="50" charset="-128"/>
                <a:cs typeface="Times New Roman" panose="02020603050405020304" pitchFamily="18" charset="0"/>
              </a:rPr>
              <a:t>B2(5,000</a:t>
            </a:r>
            <a:r>
              <a:rPr lang="ja-JP" altLang="en-US" sz="1200" b="1" kern="100" dirty="0">
                <a:latin typeface="Meiryo UI" panose="020B0604030504040204" pitchFamily="50" charset="-128"/>
                <a:ea typeface="Meiryo UI" panose="020B0604030504040204" pitchFamily="50" charset="-128"/>
                <a:cs typeface="Times New Roman" panose="02020603050405020304" pitchFamily="18" charset="0"/>
              </a:rPr>
              <a:t>円</a:t>
            </a:r>
            <a:r>
              <a:rPr lang="en-US" altLang="ja-JP" sz="1200" b="1" kern="100" dirty="0">
                <a:latin typeface="Meiryo UI" panose="020B0604030504040204" pitchFamily="50" charset="-128"/>
                <a:ea typeface="Meiryo UI" panose="020B0604030504040204" pitchFamily="50" charset="-128"/>
                <a:cs typeface="Times New Roman" panose="02020603050405020304" pitchFamily="18" charset="0"/>
              </a:rPr>
              <a:t>)</a:t>
            </a:r>
            <a:r>
              <a:rPr lang="ja-JP" altLang="en-US" sz="1200" b="1" kern="100" dirty="0">
                <a:latin typeface="Meiryo UI" panose="020B0604030504040204" pitchFamily="50" charset="-128"/>
                <a:ea typeface="Meiryo UI" panose="020B0604030504040204" pitchFamily="50" charset="-128"/>
                <a:cs typeface="Times New Roman" panose="02020603050405020304" pitchFamily="18" charset="0"/>
              </a:rPr>
              <a:t>」</a:t>
            </a:r>
            <a:r>
              <a:rPr lang="ja-JP" altLang="en-US" sz="1200" kern="100" dirty="0">
                <a:latin typeface="Meiryo UI" panose="020B0604030504040204" pitchFamily="50" charset="-128"/>
                <a:ea typeface="Meiryo UI" panose="020B0604030504040204" pitchFamily="50" charset="-128"/>
                <a:cs typeface="Times New Roman" panose="02020603050405020304" pitchFamily="18" charset="0"/>
              </a:rPr>
              <a:t>として扱います。</a:t>
            </a:r>
          </a:p>
        </p:txBody>
      </p:sp>
      <p:pic>
        <p:nvPicPr>
          <p:cNvPr id="3" name="図 2">
            <a:extLst>
              <a:ext uri="{FF2B5EF4-FFF2-40B4-BE49-F238E27FC236}">
                <a16:creationId xmlns:a16="http://schemas.microsoft.com/office/drawing/2014/main" id="{5968C14B-6F5B-4E25-A945-CDCB83A7FFFC}"/>
              </a:ext>
            </a:extLst>
          </p:cNvPr>
          <p:cNvPicPr>
            <a:picLocks noChangeAspect="1"/>
          </p:cNvPicPr>
          <p:nvPr/>
        </p:nvPicPr>
        <p:blipFill>
          <a:blip r:embed="rId2"/>
          <a:stretch>
            <a:fillRect/>
          </a:stretch>
        </p:blipFill>
        <p:spPr>
          <a:xfrm>
            <a:off x="5667354" y="8983180"/>
            <a:ext cx="659653" cy="659653"/>
          </a:xfrm>
          <a:prstGeom prst="rect">
            <a:avLst/>
          </a:prstGeom>
        </p:spPr>
      </p:pic>
      <p:sp>
        <p:nvSpPr>
          <p:cNvPr id="19" name="正方形/長方形 18">
            <a:extLst>
              <a:ext uri="{FF2B5EF4-FFF2-40B4-BE49-F238E27FC236}">
                <a16:creationId xmlns:a16="http://schemas.microsoft.com/office/drawing/2014/main" id="{FF6F7D8A-ED34-4C4C-A87A-6AA1A66BE630}"/>
              </a:ext>
            </a:extLst>
          </p:cNvPr>
          <p:cNvSpPr/>
          <p:nvPr/>
        </p:nvSpPr>
        <p:spPr>
          <a:xfrm>
            <a:off x="49754" y="293609"/>
            <a:ext cx="6758493" cy="3027356"/>
          </a:xfrm>
          <a:prstGeom prst="rect">
            <a:avLst/>
          </a:prstGeom>
          <a:noFill/>
          <a:ln w="38100">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62">
              <a:solidFill>
                <a:schemeClr val="tx1"/>
              </a:solidFill>
            </a:endParaRPr>
          </a:p>
        </p:txBody>
      </p:sp>
      <p:sp>
        <p:nvSpPr>
          <p:cNvPr id="20" name="タイトル 3">
            <a:extLst>
              <a:ext uri="{FF2B5EF4-FFF2-40B4-BE49-F238E27FC236}">
                <a16:creationId xmlns:a16="http://schemas.microsoft.com/office/drawing/2014/main" id="{0C0F282B-646E-4503-9944-DA1EF662CF69}"/>
              </a:ext>
            </a:extLst>
          </p:cNvPr>
          <p:cNvSpPr txBox="1">
            <a:spLocks/>
          </p:cNvSpPr>
          <p:nvPr/>
        </p:nvSpPr>
        <p:spPr>
          <a:xfrm>
            <a:off x="117000" y="82210"/>
            <a:ext cx="6624000" cy="458176"/>
          </a:xfrm>
          <a:prstGeom prst="roundRect">
            <a:avLst/>
          </a:prstGeom>
          <a:solidFill>
            <a:schemeClr val="bg2"/>
          </a:solidFill>
          <a:ln w="12700" cap="flat" cmpd="sng" algn="ctr">
            <a:solidFill>
              <a:schemeClr val="tx2"/>
            </a:solidFill>
            <a:prstDash val="solid"/>
            <a:miter lim="800000"/>
          </a:ln>
        </p:spPr>
        <p:style>
          <a:lnRef idx="2">
            <a:schemeClr val="accent1">
              <a:shade val="50000"/>
            </a:schemeClr>
          </a:lnRef>
          <a:fillRef idx="1">
            <a:schemeClr val="accent1"/>
          </a:fillRef>
          <a:effectRef idx="0">
            <a:schemeClr val="accent1"/>
          </a:effectRef>
          <a:fontRef idx="minor">
            <a:schemeClr val="lt1"/>
          </a:fontRef>
        </p:style>
        <p:txBody>
          <a:bodyPr vert="horz" lIns="91439" tIns="45720" rIns="91439" bIns="45720" rtlCol="0" anchor="ctr">
            <a:normAutofit/>
          </a:bodyPr>
          <a:lstStyle>
            <a:lvl1pPr algn="l" defTabSz="685800" rtl="0" eaLnBrk="1" latinLnBrk="0" hangingPunct="1">
              <a:lnSpc>
                <a:spcPct val="90000"/>
              </a:lnSpc>
              <a:spcBef>
                <a:spcPct val="0"/>
              </a:spcBef>
              <a:buNone/>
              <a:defRPr kumimoji="1" sz="33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pPr algn="ctr"/>
            <a:r>
              <a:rPr lang="ja-JP" altLang="en-US" sz="1800" b="1" dirty="0">
                <a:solidFill>
                  <a:schemeClr val="tx1"/>
                </a:solidFill>
                <a:latin typeface="Meiryo UI" panose="020B0604030504040204" pitchFamily="50" charset="-128"/>
                <a:ea typeface="Meiryo UI" panose="020B0604030504040204" pitchFamily="50" charset="-128"/>
              </a:rPr>
              <a:t>マイナンバーを記入しない場合の必要書類</a:t>
            </a:r>
          </a:p>
        </p:txBody>
      </p:sp>
      <p:sp>
        <p:nvSpPr>
          <p:cNvPr id="22" name="テキスト ボックス 21">
            <a:extLst>
              <a:ext uri="{FF2B5EF4-FFF2-40B4-BE49-F238E27FC236}">
                <a16:creationId xmlns:a16="http://schemas.microsoft.com/office/drawing/2014/main" id="{EB8C2D8D-B19D-4D47-9395-C41B80B0CAF7}"/>
              </a:ext>
            </a:extLst>
          </p:cNvPr>
          <p:cNvSpPr txBox="1"/>
          <p:nvPr/>
        </p:nvSpPr>
        <p:spPr>
          <a:xfrm>
            <a:off x="122979" y="588297"/>
            <a:ext cx="6685267" cy="2676770"/>
          </a:xfrm>
          <a:prstGeom prst="rect">
            <a:avLst/>
          </a:prstGeom>
          <a:noFill/>
        </p:spPr>
        <p:txBody>
          <a:bodyPr wrap="square" lIns="90562" tIns="45281" rIns="90562" bIns="45281" rtlCol="0">
            <a:spAutoFit/>
          </a:bodyPr>
          <a:lstStyle/>
          <a:p>
            <a:r>
              <a:rPr lang="ja-JP" altLang="en-US" sz="1200" b="1" dirty="0">
                <a:latin typeface="Meiryo UI" panose="020B0604030504040204" pitchFamily="50" charset="-128"/>
                <a:ea typeface="Meiryo UI" panose="020B0604030504040204" pitchFamily="50" charset="-128"/>
              </a:rPr>
              <a:t>オモテ面１～</a:t>
            </a:r>
            <a:r>
              <a:rPr lang="en-US" altLang="ja-JP" sz="1200" b="1" dirty="0">
                <a:latin typeface="Meiryo UI" panose="020B0604030504040204" pitchFamily="50" charset="-128"/>
                <a:ea typeface="Meiryo UI" panose="020B0604030504040204" pitchFamily="50" charset="-128"/>
              </a:rPr>
              <a:t>4</a:t>
            </a:r>
            <a:r>
              <a:rPr lang="ja-JP" altLang="en-US" sz="1200" b="1" dirty="0">
                <a:latin typeface="Meiryo UI" panose="020B0604030504040204" pitchFamily="50" charset="-128"/>
                <a:ea typeface="Meiryo UI" panose="020B0604030504040204" pitchFamily="50" charset="-128"/>
              </a:rPr>
              <a:t>の他に、追加で、以下の書類が必要です。</a:t>
            </a:r>
            <a:endParaRPr lang="en-US" altLang="ja-JP" sz="1200" b="1" dirty="0">
              <a:latin typeface="Meiryo UI" panose="020B0604030504040204" pitchFamily="50" charset="-128"/>
              <a:ea typeface="Meiryo UI" panose="020B0604030504040204" pitchFamily="50" charset="-128"/>
            </a:endParaRPr>
          </a:p>
          <a:p>
            <a:r>
              <a:rPr lang="ja-JP" altLang="en-US" sz="1200" dirty="0">
                <a:latin typeface="Meiryo UI" panose="020B0604030504040204" pitchFamily="50" charset="-128"/>
                <a:ea typeface="Meiryo UI" panose="020B0604030504040204" pitchFamily="50" charset="-128"/>
              </a:rPr>
              <a:t>□　</a:t>
            </a:r>
            <a:r>
              <a:rPr lang="en-US" altLang="ja-JP" sz="1200" dirty="0">
                <a:latin typeface="Meiryo UI" panose="020B0604030504040204" pitchFamily="50" charset="-128"/>
                <a:ea typeface="Meiryo UI" panose="020B0604030504040204" pitchFamily="50" charset="-128"/>
              </a:rPr>
              <a:t>6</a:t>
            </a:r>
            <a:r>
              <a:rPr lang="ja-JP" altLang="en-US" sz="1200" dirty="0">
                <a:latin typeface="Meiryo UI" panose="020B0604030504040204" pitchFamily="50" charset="-128"/>
                <a:ea typeface="Meiryo UI" panose="020B0604030504040204" pitchFamily="50" charset="-128"/>
              </a:rPr>
              <a:t>．世帯全員の住民票（発行日から</a:t>
            </a:r>
            <a:r>
              <a:rPr lang="en-US" altLang="ja-JP" sz="1200" dirty="0">
                <a:latin typeface="Meiryo UI" panose="020B0604030504040204" pitchFamily="50" charset="-128"/>
                <a:ea typeface="Meiryo UI" panose="020B0604030504040204" pitchFamily="50" charset="-128"/>
              </a:rPr>
              <a:t>6</a:t>
            </a:r>
            <a:r>
              <a:rPr lang="ja-JP" altLang="en-US" sz="1200" dirty="0">
                <a:latin typeface="Meiryo UI" panose="020B0604030504040204" pitchFamily="50" charset="-128"/>
                <a:ea typeface="Meiryo UI" panose="020B0604030504040204" pitchFamily="50" charset="-128"/>
              </a:rPr>
              <a:t>カ月以内のもの）原本　</a:t>
            </a:r>
            <a:endParaRPr lang="en-US" altLang="ja-JP" sz="1200" dirty="0">
              <a:latin typeface="Meiryo UI" panose="020B0604030504040204" pitchFamily="50" charset="-128"/>
              <a:ea typeface="Meiryo UI" panose="020B0604030504040204" pitchFamily="50" charset="-128"/>
            </a:endParaRPr>
          </a:p>
          <a:p>
            <a:r>
              <a:rPr lang="ja-JP" altLang="en-US" sz="1200" dirty="0">
                <a:latin typeface="Meiryo UI" panose="020B0604030504040204" pitchFamily="50" charset="-128"/>
                <a:ea typeface="Meiryo UI" panose="020B0604030504040204" pitchFamily="50" charset="-128"/>
              </a:rPr>
              <a:t>　　　　　</a:t>
            </a:r>
            <a:r>
              <a:rPr lang="en-US" altLang="ja-JP" sz="1200" b="1" dirty="0">
                <a:latin typeface="Meiryo UI" panose="020B0604030504040204" pitchFamily="50" charset="-128"/>
                <a:ea typeface="Meiryo UI" panose="020B0604030504040204" pitchFamily="50" charset="-128"/>
              </a:rPr>
              <a:t>※</a:t>
            </a:r>
            <a:r>
              <a:rPr lang="ja-JP" altLang="en-US" sz="1200" b="1" dirty="0">
                <a:latin typeface="Meiryo UI" panose="020B0604030504040204" pitchFamily="50" charset="-128"/>
                <a:ea typeface="Meiryo UI" panose="020B0604030504040204" pitchFamily="50" charset="-128"/>
              </a:rPr>
              <a:t>マイナンバー記載の世帯全員の住民票があれば下記</a:t>
            </a:r>
            <a:r>
              <a:rPr lang="en-US" altLang="ja-JP" sz="1200" b="1" dirty="0">
                <a:latin typeface="Meiryo UI" panose="020B0604030504040204" pitchFamily="50" charset="-128"/>
                <a:ea typeface="Meiryo UI" panose="020B0604030504040204" pitchFamily="50" charset="-128"/>
              </a:rPr>
              <a:t>7.8</a:t>
            </a:r>
            <a:r>
              <a:rPr lang="ja-JP" altLang="en-US" sz="1200" b="1" dirty="0">
                <a:latin typeface="Meiryo UI" panose="020B0604030504040204" pitchFamily="50" charset="-128"/>
                <a:ea typeface="Meiryo UI" panose="020B0604030504040204" pitchFamily="50" charset="-128"/>
              </a:rPr>
              <a:t>の書類を省略できる場合</a:t>
            </a:r>
            <a:endParaRPr lang="en-US" altLang="ja-JP" sz="1200" b="1" dirty="0">
              <a:latin typeface="Meiryo UI" panose="020B0604030504040204" pitchFamily="50" charset="-128"/>
              <a:ea typeface="Meiryo UI" panose="020B0604030504040204" pitchFamily="50" charset="-128"/>
            </a:endParaRPr>
          </a:p>
          <a:p>
            <a:r>
              <a:rPr lang="ja-JP" altLang="en-US" sz="1200" b="1" dirty="0">
                <a:latin typeface="Meiryo UI" panose="020B0604030504040204" pitchFamily="50" charset="-128"/>
                <a:ea typeface="Meiryo UI" panose="020B0604030504040204" pitchFamily="50" charset="-128"/>
              </a:rPr>
              <a:t>　　　　　　 があります。</a:t>
            </a:r>
            <a:endParaRPr lang="en-US" altLang="ja-JP" sz="1200" b="1" dirty="0">
              <a:latin typeface="Meiryo UI" panose="020B0604030504040204" pitchFamily="50" charset="-128"/>
              <a:ea typeface="Meiryo UI" panose="020B0604030504040204" pitchFamily="50" charset="-128"/>
            </a:endParaRPr>
          </a:p>
          <a:p>
            <a:r>
              <a:rPr lang="ja-JP" altLang="en-US" sz="1200" b="1" dirty="0">
                <a:latin typeface="Meiryo UI" panose="020B0604030504040204" pitchFamily="50" charset="-128"/>
                <a:ea typeface="Meiryo UI" panose="020B0604030504040204" pitchFamily="50" charset="-128"/>
              </a:rPr>
              <a:t>　　　</a:t>
            </a:r>
            <a:r>
              <a:rPr lang="ja-JP" altLang="en-US" sz="1200" dirty="0">
                <a:latin typeface="Meiryo UI" panose="020B0604030504040204" pitchFamily="50" charset="-128"/>
                <a:ea typeface="Meiryo UI" panose="020B0604030504040204" pitchFamily="50" charset="-128"/>
              </a:rPr>
              <a:t>　　</a:t>
            </a:r>
            <a:r>
              <a:rPr lang="en-US" altLang="ja-JP" sz="1200" dirty="0">
                <a:latin typeface="Meiryo UI" panose="020B0604030504040204" pitchFamily="50" charset="-128"/>
                <a:ea typeface="Meiryo UI" panose="020B0604030504040204" pitchFamily="50" charset="-128"/>
              </a:rPr>
              <a:t>※</a:t>
            </a:r>
            <a:r>
              <a:rPr lang="ja-JP" altLang="en-US" sz="1200" dirty="0">
                <a:latin typeface="Meiryo UI" panose="020B0604030504040204" pitchFamily="50" charset="-128"/>
                <a:ea typeface="Meiryo UI" panose="020B0604030504040204" pitchFamily="50" charset="-128"/>
              </a:rPr>
              <a:t>被用者保険の方は、本人の住所が分かる公的書類のコピーでも可。　　　</a:t>
            </a:r>
            <a:r>
              <a:rPr lang="en-US" altLang="ja-JP" sz="1200" dirty="0">
                <a:latin typeface="Meiryo UI" panose="020B0604030504040204" pitchFamily="50" charset="-128"/>
                <a:ea typeface="Meiryo UI" panose="020B0604030504040204" pitchFamily="50" charset="-128"/>
              </a:rPr>
              <a:t>  </a:t>
            </a:r>
            <a:r>
              <a:rPr lang="ja-JP" altLang="en-US" sz="1200" dirty="0">
                <a:latin typeface="Meiryo UI" panose="020B0604030504040204" pitchFamily="50" charset="-128"/>
                <a:ea typeface="Meiryo UI" panose="020B0604030504040204" pitchFamily="50" charset="-128"/>
              </a:rPr>
              <a:t>　　</a:t>
            </a:r>
            <a:endParaRPr lang="en-US" altLang="ja-JP" sz="1200" dirty="0">
              <a:latin typeface="Meiryo UI" panose="020B0604030504040204" pitchFamily="50" charset="-128"/>
              <a:ea typeface="Meiryo UI" panose="020B0604030504040204" pitchFamily="50" charset="-128"/>
            </a:endParaRPr>
          </a:p>
          <a:p>
            <a:r>
              <a:rPr lang="ja-JP" altLang="en-US" sz="1200" dirty="0">
                <a:latin typeface="Meiryo UI" panose="020B0604030504040204" pitchFamily="50" charset="-128"/>
                <a:ea typeface="Meiryo UI" panose="020B0604030504040204" pitchFamily="50" charset="-128"/>
              </a:rPr>
              <a:t>□　</a:t>
            </a:r>
            <a:r>
              <a:rPr lang="en-US" altLang="ja-JP" sz="1200" dirty="0">
                <a:latin typeface="Meiryo UI" panose="020B0604030504040204" pitchFamily="50" charset="-128"/>
                <a:ea typeface="Meiryo UI" panose="020B0604030504040204" pitchFamily="50" charset="-128"/>
              </a:rPr>
              <a:t>7.</a:t>
            </a:r>
            <a:r>
              <a:rPr lang="ja-JP" altLang="en-US" sz="1200" dirty="0">
                <a:latin typeface="Meiryo UI" panose="020B0604030504040204" pitchFamily="50" charset="-128"/>
                <a:ea typeface="Meiryo UI" panose="020B0604030504040204" pitchFamily="50" charset="-128"/>
              </a:rPr>
              <a:t>　健康保険証等</a:t>
            </a:r>
            <a:r>
              <a:rPr lang="ja-JP" altLang="en-US" sz="1200">
                <a:latin typeface="Meiryo UI" panose="020B0604030504040204" pitchFamily="50" charset="-128"/>
                <a:ea typeface="Meiryo UI" panose="020B0604030504040204" pitchFamily="50" charset="-128"/>
              </a:rPr>
              <a:t>のコピー </a:t>
            </a:r>
            <a:r>
              <a:rPr lang="en-US" altLang="ja-JP" sz="1200">
                <a:latin typeface="Meiryo UI" panose="020B0604030504040204" pitchFamily="50" charset="-128"/>
                <a:ea typeface="Meiryo UI" panose="020B0604030504040204" pitchFamily="50" charset="-128"/>
              </a:rPr>
              <a:t>(</a:t>
            </a:r>
            <a:r>
              <a:rPr lang="ja-JP" altLang="en-US" sz="1200" dirty="0">
                <a:latin typeface="Meiryo UI" panose="020B0604030504040204" pitchFamily="50" charset="-128"/>
                <a:ea typeface="Meiryo UI" panose="020B0604030504040204" pitchFamily="50" charset="-128"/>
              </a:rPr>
              <a:t>受診者分</a:t>
            </a:r>
            <a:r>
              <a:rPr lang="en-US" altLang="ja-JP" sz="1200" dirty="0">
                <a:latin typeface="Meiryo UI" panose="020B0604030504040204" pitchFamily="50" charset="-128"/>
                <a:ea typeface="Meiryo UI" panose="020B0604030504040204" pitchFamily="50" charset="-128"/>
              </a:rPr>
              <a:t>) (</a:t>
            </a:r>
            <a:r>
              <a:rPr lang="ja-JP" altLang="en-US" sz="1200" dirty="0">
                <a:latin typeface="Meiryo UI" panose="020B0604030504040204" pitchFamily="50" charset="-128"/>
                <a:ea typeface="Meiryo UI" panose="020B0604030504040204" pitchFamily="50" charset="-128"/>
              </a:rPr>
              <a:t>健康保険証、資格情報のお知らせ、資格確認書のいずれか</a:t>
            </a:r>
            <a:r>
              <a:rPr lang="en-US" altLang="ja-JP" sz="1200" dirty="0">
                <a:latin typeface="Meiryo UI" panose="020B0604030504040204" pitchFamily="50" charset="-128"/>
                <a:ea typeface="Meiryo UI" panose="020B0604030504040204" pitchFamily="50" charset="-128"/>
              </a:rPr>
              <a:t>)</a:t>
            </a:r>
            <a:r>
              <a:rPr lang="ja-JP" altLang="en-US" sz="1200" dirty="0">
                <a:latin typeface="Meiryo UI" panose="020B0604030504040204" pitchFamily="50" charset="-128"/>
                <a:ea typeface="Meiryo UI" panose="020B0604030504040204" pitchFamily="50" charset="-128"/>
              </a:rPr>
              <a:t>　</a:t>
            </a:r>
            <a:endParaRPr lang="en-US" altLang="ja-JP" sz="1200" dirty="0">
              <a:latin typeface="Meiryo UI" panose="020B0604030504040204" pitchFamily="50" charset="-128"/>
              <a:ea typeface="Meiryo UI" panose="020B0604030504040204" pitchFamily="50" charset="-128"/>
            </a:endParaRPr>
          </a:p>
          <a:p>
            <a:r>
              <a:rPr lang="ja-JP" altLang="en-US" sz="1200" dirty="0">
                <a:latin typeface="Meiryo UI" panose="020B0604030504040204" pitchFamily="50" charset="-128"/>
                <a:ea typeface="Meiryo UI" panose="020B0604030504040204" pitchFamily="50" charset="-128"/>
              </a:rPr>
              <a:t>□　</a:t>
            </a:r>
            <a:r>
              <a:rPr lang="en-US" altLang="ja-JP" sz="1200" dirty="0">
                <a:latin typeface="Meiryo UI" panose="020B0604030504040204" pitchFamily="50" charset="-128"/>
                <a:ea typeface="Meiryo UI" panose="020B0604030504040204" pitchFamily="50" charset="-128"/>
              </a:rPr>
              <a:t>8.  </a:t>
            </a:r>
            <a:r>
              <a:rPr lang="ja-JP" altLang="en-US" sz="1200" dirty="0">
                <a:latin typeface="Meiryo UI" panose="020B0604030504040204" pitchFamily="50" charset="-128"/>
                <a:ea typeface="Meiryo UI" panose="020B0604030504040204" pitchFamily="50" charset="-128"/>
              </a:rPr>
              <a:t>市町村民税の課税状況の確認書類</a:t>
            </a:r>
            <a:endParaRPr lang="en-US" altLang="ja-JP" sz="1200" dirty="0">
              <a:latin typeface="Meiryo UI" panose="020B0604030504040204" pitchFamily="50" charset="-128"/>
              <a:ea typeface="Meiryo UI" panose="020B0604030504040204" pitchFamily="50" charset="-128"/>
            </a:endParaRPr>
          </a:p>
          <a:p>
            <a:r>
              <a:rPr lang="en-US" altLang="ja-JP" sz="1200" dirty="0">
                <a:latin typeface="Meiryo UI" panose="020B0604030504040204" pitchFamily="50" charset="-128"/>
                <a:ea typeface="Meiryo UI" panose="020B0604030504040204" pitchFamily="50" charset="-128"/>
              </a:rPr>
              <a:t>           ※</a:t>
            </a:r>
            <a:r>
              <a:rPr lang="ja-JP" altLang="en-US" sz="1200" dirty="0">
                <a:latin typeface="Meiryo UI" panose="020B0604030504040204" pitchFamily="50" charset="-128"/>
                <a:ea typeface="Meiryo UI" panose="020B0604030504040204" pitchFamily="50" charset="-128"/>
              </a:rPr>
              <a:t>受診者が被用者保険以外に加入されている場合、住民票の同一世帯員の方で受診者と</a:t>
            </a:r>
            <a:endParaRPr lang="en-US" altLang="ja-JP" sz="1200" dirty="0">
              <a:latin typeface="Meiryo UI" panose="020B0604030504040204" pitchFamily="50" charset="-128"/>
              <a:ea typeface="Meiryo UI" panose="020B0604030504040204" pitchFamily="50" charset="-128"/>
            </a:endParaRPr>
          </a:p>
          <a:p>
            <a:r>
              <a:rPr lang="ja-JP" altLang="en-US" sz="1200" dirty="0">
                <a:latin typeface="Meiryo UI" panose="020B0604030504040204" pitchFamily="50" charset="-128"/>
                <a:ea typeface="Meiryo UI" panose="020B0604030504040204" pitchFamily="50" charset="-128"/>
              </a:rPr>
              <a:t>　　　　　　　同一保険の方の課税状況の確認書類が必要です。</a:t>
            </a:r>
            <a:endParaRPr lang="en-US" altLang="ja-JP" sz="1200" dirty="0">
              <a:latin typeface="Meiryo UI" panose="020B0604030504040204" pitchFamily="50" charset="-128"/>
              <a:ea typeface="Meiryo UI" panose="020B0604030504040204" pitchFamily="50" charset="-128"/>
            </a:endParaRPr>
          </a:p>
          <a:p>
            <a:r>
              <a:rPr lang="ja-JP" altLang="en-US" sz="1200" dirty="0">
                <a:latin typeface="Meiryo UI" panose="020B0604030504040204" pitchFamily="50" charset="-128"/>
                <a:ea typeface="Meiryo UI" panose="020B0604030504040204" pitchFamily="50" charset="-128"/>
              </a:rPr>
              <a:t>　　　     ・令和８年度市町村民税（非）課税証明書（原本）</a:t>
            </a:r>
            <a:endParaRPr lang="en-US" altLang="ja-JP" sz="1200" dirty="0">
              <a:latin typeface="Meiryo UI" panose="020B0604030504040204" pitchFamily="50" charset="-128"/>
              <a:ea typeface="Meiryo UI" panose="020B0604030504040204" pitchFamily="50" charset="-128"/>
            </a:endParaRPr>
          </a:p>
          <a:p>
            <a:r>
              <a:rPr lang="ja-JP" altLang="en-US" sz="1200" dirty="0">
                <a:latin typeface="Meiryo UI" panose="020B0604030504040204" pitchFamily="50" charset="-128"/>
                <a:ea typeface="Meiryo UI" panose="020B0604030504040204" pitchFamily="50" charset="-128"/>
              </a:rPr>
              <a:t>　　　       なお、以下の①又は②に記載の金額の他に収入がない場合、いずれかを課税証明書に代えること</a:t>
            </a:r>
            <a:endParaRPr lang="en-US" altLang="ja-JP" sz="1200" dirty="0">
              <a:latin typeface="Meiryo UI" panose="020B0604030504040204" pitchFamily="50" charset="-128"/>
              <a:ea typeface="Meiryo UI" panose="020B0604030504040204" pitchFamily="50" charset="-128"/>
            </a:endParaRPr>
          </a:p>
          <a:p>
            <a:r>
              <a:rPr lang="en-US" altLang="ja-JP" sz="1200" dirty="0">
                <a:latin typeface="Meiryo UI" panose="020B0604030504040204" pitchFamily="50" charset="-128"/>
                <a:ea typeface="Meiryo UI" panose="020B0604030504040204" pitchFamily="50" charset="-128"/>
              </a:rPr>
              <a:t>             </a:t>
            </a:r>
            <a:r>
              <a:rPr lang="ja-JP" altLang="en-US" sz="1200" dirty="0">
                <a:latin typeface="Meiryo UI" panose="020B0604030504040204" pitchFamily="50" charset="-128"/>
                <a:ea typeface="Meiryo UI" panose="020B0604030504040204" pitchFamily="50" charset="-128"/>
              </a:rPr>
              <a:t>ができます。</a:t>
            </a:r>
            <a:endParaRPr lang="en-US" altLang="ja-JP" sz="1200" dirty="0">
              <a:latin typeface="Meiryo UI" panose="020B0604030504040204" pitchFamily="50" charset="-128"/>
              <a:ea typeface="Meiryo UI" panose="020B0604030504040204" pitchFamily="50" charset="-128"/>
            </a:endParaRPr>
          </a:p>
          <a:p>
            <a:r>
              <a:rPr lang="ja-JP" altLang="en-US" sz="1200" dirty="0">
                <a:latin typeface="Meiryo UI" panose="020B0604030504040204" pitchFamily="50" charset="-128"/>
                <a:ea typeface="Meiryo UI" panose="020B0604030504040204" pitchFamily="50" charset="-128"/>
              </a:rPr>
              <a:t>　　　      ①給与所得等に係る特別徴収税額の決定通知書（全体が写っているもの）コピー</a:t>
            </a:r>
            <a:endParaRPr lang="en-US" altLang="ja-JP" sz="1200" dirty="0">
              <a:latin typeface="Meiryo UI" panose="020B0604030504040204" pitchFamily="50" charset="-128"/>
              <a:ea typeface="Meiryo UI" panose="020B0604030504040204" pitchFamily="50" charset="-128"/>
            </a:endParaRPr>
          </a:p>
          <a:p>
            <a:r>
              <a:rPr lang="ja-JP" altLang="en-US" sz="1200" dirty="0">
                <a:latin typeface="Meiryo UI" panose="020B0604030504040204" pitchFamily="50" charset="-128"/>
                <a:ea typeface="Meiryo UI" panose="020B0604030504040204" pitchFamily="50" charset="-128"/>
              </a:rPr>
              <a:t>　　　      ②市町府民税の納税通知書（表紙と課税明細を含めた全てのページ）コピー　　</a:t>
            </a:r>
            <a:endParaRPr lang="en-US" altLang="ja-JP" sz="1200" dirty="0">
              <a:latin typeface="Meiryo UI" panose="020B0604030504040204" pitchFamily="50" charset="-128"/>
              <a:ea typeface="Meiryo UI" panose="020B0604030504040204" pitchFamily="50" charset="-128"/>
            </a:endParaRPr>
          </a:p>
        </p:txBody>
      </p:sp>
      <p:sp>
        <p:nvSpPr>
          <p:cNvPr id="7" name="テキスト ボックス 6">
            <a:extLst>
              <a:ext uri="{FF2B5EF4-FFF2-40B4-BE49-F238E27FC236}">
                <a16:creationId xmlns:a16="http://schemas.microsoft.com/office/drawing/2014/main" id="{E03C2776-3DA8-47EE-BC1C-93293956754E}"/>
              </a:ext>
            </a:extLst>
          </p:cNvPr>
          <p:cNvSpPr txBox="1"/>
          <p:nvPr/>
        </p:nvSpPr>
        <p:spPr>
          <a:xfrm>
            <a:off x="6360537" y="557813"/>
            <a:ext cx="365760" cy="246221"/>
          </a:xfrm>
          <a:prstGeom prst="rect">
            <a:avLst/>
          </a:prstGeom>
          <a:noFill/>
          <a:ln>
            <a:noFill/>
          </a:ln>
        </p:spPr>
        <p:txBody>
          <a:bodyPr wrap="square" rtlCol="0">
            <a:spAutoFit/>
          </a:bodyPr>
          <a:lstStyle/>
          <a:p>
            <a:r>
              <a:rPr kumimoji="1" lang="ja-JP" altLang="en-US" sz="1000" dirty="0">
                <a:latin typeface="Meiryo UI" panose="020B0604030504040204" pitchFamily="50" charset="-128"/>
                <a:ea typeface="Meiryo UI" panose="020B0604030504040204" pitchFamily="50" charset="-128"/>
              </a:rPr>
              <a:t>ウラ</a:t>
            </a:r>
          </a:p>
        </p:txBody>
      </p:sp>
      <p:sp>
        <p:nvSpPr>
          <p:cNvPr id="21" name="Oval 8">
            <a:extLst>
              <a:ext uri="{FF2B5EF4-FFF2-40B4-BE49-F238E27FC236}">
                <a16:creationId xmlns:a16="http://schemas.microsoft.com/office/drawing/2014/main" id="{25466BDD-59FB-4954-9F81-6DADFA30E03E}"/>
              </a:ext>
            </a:extLst>
          </p:cNvPr>
          <p:cNvSpPr>
            <a:spLocks noChangeArrowheads="1"/>
          </p:cNvSpPr>
          <p:nvPr/>
        </p:nvSpPr>
        <p:spPr bwMode="auto">
          <a:xfrm>
            <a:off x="6252354" y="44701"/>
            <a:ext cx="570838" cy="532821"/>
          </a:xfrm>
          <a:prstGeom prst="ellipse">
            <a:avLst/>
          </a:prstGeom>
          <a:solidFill>
            <a:srgbClr val="FFFFFF"/>
          </a:solidFill>
          <a:ln w="9525">
            <a:solidFill>
              <a:srgbClr val="000000"/>
            </a:solidFill>
            <a:round/>
            <a:headEnd/>
            <a:tailEnd/>
          </a:ln>
        </p:spPr>
        <p:txBody>
          <a:bodyPr vert="horz" wrap="square" lIns="74295" tIns="8890" rIns="74295" bIns="8890" numCol="1" anchor="ctr" anchorCtr="0" compatLnSpc="1">
            <a:prstTxWarp prst="textNoShape">
              <a:avLst/>
            </a:prstTxWarp>
          </a:bodyPr>
          <a:lstStyle/>
          <a:p>
            <a:pPr algn="ctr" defTabSz="914333" eaLnBrk="0" fontAlgn="base" hangingPunct="0">
              <a:spcBef>
                <a:spcPct val="0"/>
              </a:spcBef>
              <a:spcAft>
                <a:spcPct val="0"/>
              </a:spcAft>
            </a:pPr>
            <a:r>
              <a:rPr lang="en-US" altLang="ja-JP" sz="3199" b="1" dirty="0">
                <a:latin typeface="Meiryo UI" panose="020B0604030504040204" pitchFamily="50" charset="-128"/>
                <a:ea typeface="Meiryo UI" panose="020B0604030504040204" pitchFamily="50" charset="-128"/>
              </a:rPr>
              <a:t>C</a:t>
            </a:r>
          </a:p>
        </p:txBody>
      </p:sp>
    </p:spTree>
    <p:extLst>
      <p:ext uri="{BB962C8B-B14F-4D97-AF65-F5344CB8AC3E}">
        <p14:creationId xmlns:p14="http://schemas.microsoft.com/office/powerpoint/2010/main" val="257257724"/>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1276</Words>
  <Application>Microsoft Office PowerPoint</Application>
  <PresentationFormat>A4 210 x 297 mm</PresentationFormat>
  <Paragraphs>86</Paragraphs>
  <Slides>2</Slides>
  <Notes>0</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2</vt:i4>
      </vt:variant>
    </vt:vector>
  </HeadingPairs>
  <TitlesOfParts>
    <vt:vector size="9" baseType="lpstr">
      <vt:lpstr>Meiryo UI</vt:lpstr>
      <vt:lpstr>Meiryo</vt:lpstr>
      <vt:lpstr>Arial</vt:lpstr>
      <vt:lpstr>Calibri</vt:lpstr>
      <vt:lpstr>Calibri Light</vt:lpstr>
      <vt:lpstr>Wingdings</vt:lpstr>
      <vt:lpstr>Office テーマ</vt:lpstr>
      <vt:lpstr>PowerPoint プレゼンテーション</vt:lpstr>
      <vt:lpstr>その他、該当のある方にご提出いただく書類</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2024-06-25T07:59:35Z</dcterms:created>
  <dcterms:modified xsi:type="dcterms:W3CDTF">2026-05-25T04:52:31Z</dcterms:modified>
</cp:coreProperties>
</file>