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9" r:id="rId2"/>
    <p:sldId id="256" r:id="rId3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5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CDE4B-6BE3-4055-A50D-BB0A1381EC2C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9A9EA-9E16-4180-9774-A0E70CBE4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8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5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5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9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9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5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37A7-9132-4D12-B7DD-6E905728E545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2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矢印: ストライプ 17">
            <a:extLst>
              <a:ext uri="{FF2B5EF4-FFF2-40B4-BE49-F238E27FC236}">
                <a16:creationId xmlns:a16="http://schemas.microsoft.com/office/drawing/2014/main" id="{406E23C1-E427-4C93-A021-D7FBD83535E9}"/>
              </a:ext>
            </a:extLst>
          </p:cNvPr>
          <p:cNvSpPr/>
          <p:nvPr/>
        </p:nvSpPr>
        <p:spPr>
          <a:xfrm rot="5400000">
            <a:off x="-1067676" y="3862599"/>
            <a:ext cx="2832842" cy="492443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CC3AF5D-04DB-4BA1-9D64-996DE3933646}"/>
              </a:ext>
            </a:extLst>
          </p:cNvPr>
          <p:cNvSpPr txBox="1">
            <a:spLocks/>
          </p:cNvSpPr>
          <p:nvPr/>
        </p:nvSpPr>
        <p:spPr>
          <a:xfrm>
            <a:off x="922941" y="128106"/>
            <a:ext cx="4739097" cy="4303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kumimoji="0" lang="ja-JP" altLang="ja-JP" sz="4900" b="1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4900" b="1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4900" b="1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4900" b="1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endParaRPr kumimoji="0" lang="en-US" altLang="ja-JP" sz="4900" b="1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BEAFFD6-B30E-4C05-86B8-61B515ED4F83}"/>
              </a:ext>
            </a:extLst>
          </p:cNvPr>
          <p:cNvSpPr/>
          <p:nvPr/>
        </p:nvSpPr>
        <p:spPr>
          <a:xfrm>
            <a:off x="0" y="885686"/>
            <a:ext cx="6858000" cy="3526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申請書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枚目の左上 「マイナンバー連携を希望する」 にチェック</a:t>
            </a:r>
            <a:endParaRPr kumimoji="1" lang="ja-JP" altLang="en-US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8D9D3AA-39E6-4F6D-B84A-B606B67F03A6}"/>
              </a:ext>
            </a:extLst>
          </p:cNvPr>
          <p:cNvSpPr/>
          <p:nvPr/>
        </p:nvSpPr>
        <p:spPr>
          <a:xfrm>
            <a:off x="-1431" y="2016851"/>
            <a:ext cx="6857999" cy="6336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申請書</a:t>
            </a:r>
            <a:r>
              <a:rPr lang="en-US" altLang="ja-JP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　世帯調書 に 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「受給者」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「支給認定基準世帯員」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マイナンバー等を記載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（以下の表を参照）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BBAADB0-F8BC-4D85-9894-5AE79AEB82AD}"/>
              </a:ext>
            </a:extLst>
          </p:cNvPr>
          <p:cNvSpPr txBox="1"/>
          <p:nvPr/>
        </p:nvSpPr>
        <p:spPr>
          <a:xfrm>
            <a:off x="417647" y="2639362"/>
            <a:ext cx="59646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＊住民票のみ省略希望の場合は、受給者分のマイナンバーのみ記載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16C097-F42F-4E42-AC0E-ABA7F61D0838}"/>
              </a:ext>
            </a:extLst>
          </p:cNvPr>
          <p:cNvSpPr/>
          <p:nvPr/>
        </p:nvSpPr>
        <p:spPr>
          <a:xfrm>
            <a:off x="-8036" y="5525242"/>
            <a:ext cx="6846825" cy="4434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「受給者のマイナンバー」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申請者の身分証明書」 を提示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8C5C78-3547-490F-8376-D39CDA9BF847}"/>
              </a:ext>
            </a:extLst>
          </p:cNvPr>
          <p:cNvSpPr txBox="1"/>
          <p:nvPr/>
        </p:nvSpPr>
        <p:spPr>
          <a:xfrm>
            <a:off x="425970" y="1331427"/>
            <a:ext cx="653555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「業種別国民健康保険組合加入者」　「被用者保険 非課税」　の方は、住民票のみ省略可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＊課税証明書は省略できません、原本の提出が必要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B7A4BBA-39AE-48E5-9079-8FD60E07E02F}"/>
              </a:ext>
            </a:extLst>
          </p:cNvPr>
          <p:cNvSpPr/>
          <p:nvPr/>
        </p:nvSpPr>
        <p:spPr>
          <a:xfrm>
            <a:off x="-13623" y="6417390"/>
            <a:ext cx="6858000" cy="272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書類省略の注意事項　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（必ずお読みください）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B441E-D1C3-4035-898E-8FAB2DC7DC30}"/>
              </a:ext>
            </a:extLst>
          </p:cNvPr>
          <p:cNvSpPr txBox="1"/>
          <p:nvPr/>
        </p:nvSpPr>
        <p:spPr>
          <a:xfrm>
            <a:off x="-9343" y="6561854"/>
            <a:ext cx="6867343" cy="3099962"/>
          </a:xfrm>
          <a:prstGeom prst="rect">
            <a:avLst/>
          </a:prstGeom>
          <a:noFill/>
        </p:spPr>
        <p:txBody>
          <a:bodyPr wrap="square" lIns="90562" tIns="45281" rIns="90562" bIns="45281" rtlCol="0">
            <a:spAutoFit/>
          </a:bodyPr>
          <a:lstStyle/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□　個人番号は、 間違いがないよう自己の責任で記載してください。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郵送の場合、受給者以外の 「個人番号カードの裏面（ 番号記載の面 ）」　のコピーは不要です。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　市町村民税未申告等により、情報を取得できなかった場合は、後日、書類の提出を求める場合があります。　 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※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提出がない場合は、上位所得（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）として取り扱います。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　非課税世帯で受給者の収入金額が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万円以下の方について、申請書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枚目「申立欄④」にチェックがない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場合の階層区分は、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B2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円）になります。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　マイナンバー連携には数日を要するため、受給者証交付までに時間がかかる可能性があります。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□  マイナンバー連携された方は、茨木保健所で階層区分の確認ができません。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マイナポータルなどからご自身で課税金額を確認のうえ、階層区分の変更を希望する方は、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別途 「変更申請書」 もあわせてご提出ください。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A1EE9DF-3A3A-4B89-B06E-D9E4F32C2EC9}"/>
              </a:ext>
            </a:extLst>
          </p:cNvPr>
          <p:cNvSpPr/>
          <p:nvPr/>
        </p:nvSpPr>
        <p:spPr>
          <a:xfrm>
            <a:off x="789968" y="159925"/>
            <a:ext cx="5250821" cy="366250"/>
          </a:xfrm>
          <a:prstGeom prst="roundRect">
            <a:avLst/>
          </a:prstGeom>
          <a:noFill/>
          <a:ln w="158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9B82BD6B-498F-46BF-9931-E814E8CC2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8" y="91059"/>
            <a:ext cx="680204" cy="64254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78DB81-DFE7-420D-9570-1318944F5916}"/>
              </a:ext>
            </a:extLst>
          </p:cNvPr>
          <p:cNvSpPr txBox="1"/>
          <p:nvPr/>
        </p:nvSpPr>
        <p:spPr>
          <a:xfrm>
            <a:off x="594967" y="5951956"/>
            <a:ext cx="5067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どなたが申請するかによって、確認書類が異なります。本紙ウラを参照ください。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645474-3412-4886-887E-676DC8304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949" y="5268136"/>
            <a:ext cx="983134" cy="820917"/>
          </a:xfrm>
          <a:prstGeom prst="rect">
            <a:avLst/>
          </a:prstGeom>
        </p:spPr>
      </p:pic>
      <p:sp>
        <p:nvSpPr>
          <p:cNvPr id="2" name="矢印: ストライプ 1">
            <a:extLst>
              <a:ext uri="{FF2B5EF4-FFF2-40B4-BE49-F238E27FC236}">
                <a16:creationId xmlns:a16="http://schemas.microsoft.com/office/drawing/2014/main" id="{77243723-C04B-40FE-9DF8-2B0083C91D55}"/>
              </a:ext>
            </a:extLst>
          </p:cNvPr>
          <p:cNvSpPr/>
          <p:nvPr/>
        </p:nvSpPr>
        <p:spPr>
          <a:xfrm rot="5400000">
            <a:off x="-13271" y="1391838"/>
            <a:ext cx="684694" cy="492443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62AE2EF-5FB4-49D3-B2D5-9C24E231BCD8}"/>
              </a:ext>
            </a:extLst>
          </p:cNvPr>
          <p:cNvSpPr/>
          <p:nvPr/>
        </p:nvSpPr>
        <p:spPr>
          <a:xfrm>
            <a:off x="5218176" y="9564624"/>
            <a:ext cx="1310640" cy="272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5BBB613-6C96-4F78-99E9-568ECE1ECE12}"/>
              </a:ext>
            </a:extLst>
          </p:cNvPr>
          <p:cNvSpPr txBox="1"/>
          <p:nvPr/>
        </p:nvSpPr>
        <p:spPr>
          <a:xfrm>
            <a:off x="5780496" y="9621469"/>
            <a:ext cx="12035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（ウラ面へ）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15CECD5D-52E4-4005-842D-DE69B4B0A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58" y="20841"/>
            <a:ext cx="584550" cy="5920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43A5F6C-BD28-43CA-ACCF-F399D5EF5B98}"/>
              </a:ext>
            </a:extLst>
          </p:cNvPr>
          <p:cNvSpPr txBox="1"/>
          <p:nvPr/>
        </p:nvSpPr>
        <p:spPr>
          <a:xfrm>
            <a:off x="6265126" y="574453"/>
            <a:ext cx="827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2C6E3-5612-45CD-95EF-EE0A8711F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66279"/>
              </p:ext>
            </p:extLst>
          </p:nvPr>
        </p:nvGraphicFramePr>
        <p:xfrm>
          <a:off x="38874" y="2938069"/>
          <a:ext cx="6767718" cy="2141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022">
                  <a:extLst>
                    <a:ext uri="{9D8B030D-6E8A-4147-A177-3AD203B41FA5}">
                      <a16:colId xmlns:a16="http://schemas.microsoft.com/office/drawing/2014/main" val="1806790071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1096172298"/>
                    </a:ext>
                  </a:extLst>
                </a:gridCol>
                <a:gridCol w="3270912">
                  <a:extLst>
                    <a:ext uri="{9D8B030D-6E8A-4147-A177-3AD203B41FA5}">
                      <a16:colId xmlns:a16="http://schemas.microsoft.com/office/drawing/2014/main" val="3679201929"/>
                    </a:ext>
                  </a:extLst>
                </a:gridCol>
              </a:tblGrid>
              <a:tr h="307881">
                <a:tc gridSpan="2"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保険の種類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支給認定基準世帯員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extLst>
                  <a:ext uri="{0D108BD9-81ED-4DB2-BD59-A6C34878D82A}">
                    <a16:rowId xmlns:a16="http://schemas.microsoft.com/office/drawing/2014/main" val="2611893157"/>
                  </a:ext>
                </a:extLst>
              </a:tr>
              <a:tr h="740834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（市町村国保）</a:t>
                      </a: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業種別国民健康保険組合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（土建国保、建設国保、医師国保など）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同じ世帯で、受給者と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同一保険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（保険証の記号・番号が同じ）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に加入されている方 </a:t>
                      </a:r>
                      <a:r>
                        <a:rPr lang="ja-JP" altLang="en-US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en-US" alt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＊平成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日以降生まれの方（本人以外）は不要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37454"/>
                  </a:ext>
                </a:extLst>
              </a:tr>
              <a:tr h="334949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後期高齢者医療広域連合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後期高齢に加入されている方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51439"/>
                  </a:ext>
                </a:extLst>
              </a:tr>
              <a:tr h="374966">
                <a:tc row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被用者保険</a:t>
                      </a: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（全国健康保険協会、共済組合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ja-JP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健康保険組合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□受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43220"/>
                  </a:ext>
                </a:extLst>
              </a:tr>
              <a:tr h="383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□受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者以外が被保険者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12680"/>
                  </a:ext>
                </a:extLst>
              </a:tr>
            </a:tbl>
          </a:graphicData>
        </a:graphic>
      </p:graphicFrame>
      <p:sp>
        <p:nvSpPr>
          <p:cNvPr id="26" name="タイトル 1">
            <a:extLst>
              <a:ext uri="{FF2B5EF4-FFF2-40B4-BE49-F238E27FC236}">
                <a16:creationId xmlns:a16="http://schemas.microsoft.com/office/drawing/2014/main" id="{CCD04198-B9D7-44E1-AB61-9E1DDE7031F9}"/>
              </a:ext>
            </a:extLst>
          </p:cNvPr>
          <p:cNvSpPr txBox="1">
            <a:spLocks/>
          </p:cNvSpPr>
          <p:nvPr/>
        </p:nvSpPr>
        <p:spPr>
          <a:xfrm>
            <a:off x="594967" y="507592"/>
            <a:ext cx="5670159" cy="2673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～　住民票・課税証明書が省略できます。　他の必要書類は 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確認リスト（みずいろ）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をご覧ください。　～</a:t>
            </a:r>
            <a:endParaRPr lang="en-US" altLang="ja-JP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37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611051-897F-446C-9BC7-92136A28F29D}"/>
              </a:ext>
            </a:extLst>
          </p:cNvPr>
          <p:cNvSpPr/>
          <p:nvPr/>
        </p:nvSpPr>
        <p:spPr>
          <a:xfrm>
            <a:off x="294302" y="4012746"/>
            <a:ext cx="6145136" cy="18417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F049E80-38DF-4E11-807E-C3DB09A7B9A8}"/>
              </a:ext>
            </a:extLst>
          </p:cNvPr>
          <p:cNvSpPr/>
          <p:nvPr/>
        </p:nvSpPr>
        <p:spPr>
          <a:xfrm>
            <a:off x="1972347" y="9043818"/>
            <a:ext cx="4365669" cy="617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300"/>
              </a:lnSpc>
            </a:pPr>
            <a:r>
              <a:rPr lang="ja-JP" altLang="en-US" sz="11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■法定代理人：以下のいずれか１点を提示</a:t>
            </a:r>
            <a:endParaRPr lang="en-US" altLang="ja-JP" sz="11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en-US" sz="11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　　　　　　　　　   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戸籍謄本、登記事項証明書、裁判所の決定通知書</a:t>
            </a:r>
            <a:endParaRPr lang="en-US" altLang="ja-JP" sz="11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■任意代理人：世帯調書の委任状欄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7493D05-2EE7-417A-887A-E5E575995CB8}"/>
              </a:ext>
            </a:extLst>
          </p:cNvPr>
          <p:cNvSpPr/>
          <p:nvPr/>
        </p:nvSpPr>
        <p:spPr>
          <a:xfrm>
            <a:off x="367494" y="2401609"/>
            <a:ext cx="2798358" cy="1251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9EF5393-1CF8-4E8C-B594-B739B897F1C0}"/>
              </a:ext>
            </a:extLst>
          </p:cNvPr>
          <p:cNvSpPr txBox="1">
            <a:spLocks/>
          </p:cNvSpPr>
          <p:nvPr/>
        </p:nvSpPr>
        <p:spPr>
          <a:xfrm>
            <a:off x="829162" y="1362126"/>
            <a:ext cx="5989646" cy="5314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</a:t>
            </a:r>
            <a:r>
              <a:rPr lang="ja-JP" altLang="en-US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給</a:t>
            </a:r>
            <a:r>
              <a:rPr lang="ja-JP" altLang="ja-JP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者</a:t>
            </a:r>
            <a:r>
              <a:rPr lang="en-US" altLang="ja-JP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 保護者</a:t>
            </a:r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（受給者が</a:t>
            </a:r>
            <a:r>
              <a:rPr kumimoji="1" lang="en-US" altLang="ja-JP" sz="1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歳未満の場合）</a:t>
            </a:r>
            <a:r>
              <a:rPr lang="ja-JP" altLang="en-US" sz="1600" b="1" kern="100" dirty="0">
                <a:solidFill>
                  <a:schemeClr val="bg1">
                    <a:lumMod val="9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が申請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EF5818C-25DA-4D22-878F-4708F034F6C2}"/>
              </a:ext>
            </a:extLst>
          </p:cNvPr>
          <p:cNvSpPr/>
          <p:nvPr/>
        </p:nvSpPr>
        <p:spPr>
          <a:xfrm>
            <a:off x="233680" y="2014988"/>
            <a:ext cx="1042830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072580B-2A92-42FC-B084-58CF258E7B0F}"/>
              </a:ext>
            </a:extLst>
          </p:cNvPr>
          <p:cNvSpPr txBox="1">
            <a:spLocks/>
          </p:cNvSpPr>
          <p:nvPr/>
        </p:nvSpPr>
        <p:spPr>
          <a:xfrm>
            <a:off x="461166" y="2552702"/>
            <a:ext cx="2674344" cy="1037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個人番号カード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（裏</a:t>
            </a:r>
            <a:r>
              <a:rPr lang="ja-JP" altLang="en-US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：番号がある面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l">
              <a:lnSpc>
                <a:spcPts val="1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個人番号が記載された住民票・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　</a:t>
            </a:r>
            <a:endParaRPr lang="en-US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住民票記載事項証明書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個人番号通知カード</a:t>
            </a:r>
            <a:endParaRPr lang="en-US" altLang="ja-JP" sz="1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（記載事項に変更がない場合に限る）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CC3867D-4507-40EE-A275-E825B01356BC}"/>
              </a:ext>
            </a:extLst>
          </p:cNvPr>
          <p:cNvSpPr/>
          <p:nvPr/>
        </p:nvSpPr>
        <p:spPr>
          <a:xfrm>
            <a:off x="3630185" y="2405506"/>
            <a:ext cx="2580031" cy="1236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27EB71F8-7F9A-4890-A84D-B2BD646C1E49}"/>
              </a:ext>
            </a:extLst>
          </p:cNvPr>
          <p:cNvSpPr txBox="1">
            <a:spLocks/>
          </p:cNvSpPr>
          <p:nvPr/>
        </p:nvSpPr>
        <p:spPr>
          <a:xfrm>
            <a:off x="3599843" y="2584384"/>
            <a:ext cx="2384397" cy="757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600"/>
              </a:lnSpc>
            </a:pPr>
            <a:endParaRPr lang="ja-JP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6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■顔写真つきのもの１点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6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または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■顔写真のないもの２点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8F2C14AB-1E07-41CB-AA99-4B9D1D233E92}"/>
              </a:ext>
            </a:extLst>
          </p:cNvPr>
          <p:cNvSpPr txBox="1">
            <a:spLocks/>
          </p:cNvSpPr>
          <p:nvPr/>
        </p:nvSpPr>
        <p:spPr>
          <a:xfrm>
            <a:off x="505532" y="4251755"/>
            <a:ext cx="2708432" cy="25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　顔写真つきのもの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（いずれか１点）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92D7C61-D4C3-43A8-AF2D-16971F6BC8AB}"/>
              </a:ext>
            </a:extLst>
          </p:cNvPr>
          <p:cNvSpPr/>
          <p:nvPr/>
        </p:nvSpPr>
        <p:spPr>
          <a:xfrm>
            <a:off x="384492" y="4497571"/>
            <a:ext cx="2833045" cy="127032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E2B04842-8375-4BCD-8C06-B06C5DF80271}"/>
              </a:ext>
            </a:extLst>
          </p:cNvPr>
          <p:cNvSpPr txBox="1">
            <a:spLocks/>
          </p:cNvSpPr>
          <p:nvPr/>
        </p:nvSpPr>
        <p:spPr>
          <a:xfrm>
            <a:off x="-67909" y="4561601"/>
            <a:ext cx="3328730" cy="1218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□個人番号カード（表面）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□運転免許証　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□運転経歴証明書　</a:t>
            </a:r>
            <a:endParaRPr lang="en-US" alt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□旅券（パスポート）　</a:t>
            </a:r>
            <a:r>
              <a:rPr lang="en-US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□身体障害者手帳　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□療育手帳</a:t>
            </a:r>
            <a:r>
              <a:rPr lang="en-US" altLang="ja-JP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□在留カード</a:t>
            </a:r>
            <a:endParaRPr lang="en-US" altLang="ja-JP" sz="9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□精神障害者保健福祉手帳　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9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□特別永住者証明書　など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018BF98D-E6DD-418A-8EEF-825D7D5DFA51}"/>
              </a:ext>
            </a:extLst>
          </p:cNvPr>
          <p:cNvSpPr txBox="1">
            <a:spLocks/>
          </p:cNvSpPr>
          <p:nvPr/>
        </p:nvSpPr>
        <p:spPr>
          <a:xfrm>
            <a:off x="3566564" y="4263760"/>
            <a:ext cx="3011583" cy="309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顔写真のないもの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（２点）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7252FCA-86CB-4013-887C-A4E70DF7C6D6}"/>
              </a:ext>
            </a:extLst>
          </p:cNvPr>
          <p:cNvSpPr/>
          <p:nvPr/>
        </p:nvSpPr>
        <p:spPr>
          <a:xfrm>
            <a:off x="3363787" y="4495578"/>
            <a:ext cx="2974229" cy="126469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89B5CD93-D45C-43B5-A79A-41776B5780CE}"/>
              </a:ext>
            </a:extLst>
          </p:cNvPr>
          <p:cNvSpPr txBox="1">
            <a:spLocks/>
          </p:cNvSpPr>
          <p:nvPr/>
        </p:nvSpPr>
        <p:spPr>
          <a:xfrm>
            <a:off x="2941889" y="4549092"/>
            <a:ext cx="3561614" cy="115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□健康保険証　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特定医療費（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指定難病</a:t>
            </a:r>
            <a:r>
              <a:rPr lang="ja-JP" altLang="en-US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証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□年金手帳　</a:t>
            </a:r>
            <a:r>
              <a:rPr lang="ja-JP" alt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□児童扶養手当証書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□特別児童扶養手当証書　</a:t>
            </a:r>
            <a:endParaRPr lang="en-US" alt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□その他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官公署が発行した書類で氏名及び生年月日</a:t>
            </a:r>
            <a:endParaRPr lang="en-US" altLang="ja-JP" sz="9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又は住所の記載があるもの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ECD240A2-44C4-4531-8327-A326F06E929B}"/>
              </a:ext>
            </a:extLst>
          </p:cNvPr>
          <p:cNvSpPr/>
          <p:nvPr/>
        </p:nvSpPr>
        <p:spPr>
          <a:xfrm>
            <a:off x="3384179" y="2001254"/>
            <a:ext cx="1073543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D94E4AE-4243-4756-AF8F-EAB9DD0EC9C7}"/>
              </a:ext>
            </a:extLst>
          </p:cNvPr>
          <p:cNvSpPr/>
          <p:nvPr/>
        </p:nvSpPr>
        <p:spPr>
          <a:xfrm>
            <a:off x="348816" y="7317150"/>
            <a:ext cx="2786694" cy="1307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21A6C2-A023-4E94-B22D-85B8E3729CC3}"/>
              </a:ext>
            </a:extLst>
          </p:cNvPr>
          <p:cNvSpPr/>
          <p:nvPr/>
        </p:nvSpPr>
        <p:spPr>
          <a:xfrm>
            <a:off x="3632848" y="7304135"/>
            <a:ext cx="2577368" cy="1320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字幕 2">
            <a:extLst>
              <a:ext uri="{FF2B5EF4-FFF2-40B4-BE49-F238E27FC236}">
                <a16:creationId xmlns:a16="http://schemas.microsoft.com/office/drawing/2014/main" id="{2FFAC2B9-73C1-45E7-A6C6-348B01042773}"/>
              </a:ext>
            </a:extLst>
          </p:cNvPr>
          <p:cNvSpPr txBox="1">
            <a:spLocks/>
          </p:cNvSpPr>
          <p:nvPr/>
        </p:nvSpPr>
        <p:spPr>
          <a:xfrm>
            <a:off x="3621543" y="7425526"/>
            <a:ext cx="3015105" cy="1131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600"/>
              </a:lnSpc>
            </a:pPr>
            <a:endParaRPr lang="ja-JP" altLang="ja-JP" sz="1100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■顔写真つきのもの１点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または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■顔写真のないもの２点　</a:t>
            </a:r>
            <a:endParaRPr lang="en-US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7E10450B-D5F4-467D-A862-75C4FE543B5C}"/>
              </a:ext>
            </a:extLst>
          </p:cNvPr>
          <p:cNvSpPr txBox="1">
            <a:spLocks/>
          </p:cNvSpPr>
          <p:nvPr/>
        </p:nvSpPr>
        <p:spPr>
          <a:xfrm>
            <a:off x="836594" y="6007062"/>
            <a:ext cx="5972365" cy="5499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「任意代理人」 や 「法廷代理人」　が申請</a:t>
            </a:r>
            <a:endParaRPr lang="en-US" altLang="ja-JP" sz="16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＊家族や支援者等が書類の提出を代行する場合は、</a:t>
            </a:r>
            <a:r>
              <a:rPr lang="en-US" altLang="ja-JP" sz="1100" kern="1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1100" kern="1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（受給者本人の申請）になります</a:t>
            </a:r>
            <a:endParaRPr lang="ja-JP" altLang="ja-JP" sz="11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95475112-79C6-4B98-8745-9CB4361840D3}"/>
              </a:ext>
            </a:extLst>
          </p:cNvPr>
          <p:cNvSpPr txBox="1">
            <a:spLocks/>
          </p:cNvSpPr>
          <p:nvPr/>
        </p:nvSpPr>
        <p:spPr>
          <a:xfrm>
            <a:off x="39192" y="1363075"/>
            <a:ext cx="685800" cy="5462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AFEFFA87-D15B-4885-8C49-E63F2658720B}"/>
              </a:ext>
            </a:extLst>
          </p:cNvPr>
          <p:cNvSpPr txBox="1">
            <a:spLocks/>
          </p:cNvSpPr>
          <p:nvPr/>
        </p:nvSpPr>
        <p:spPr>
          <a:xfrm>
            <a:off x="49041" y="6004390"/>
            <a:ext cx="685800" cy="5552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3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81818E04-87C2-4AE4-8423-189A0E419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743" y="357904"/>
            <a:ext cx="827947" cy="782102"/>
          </a:xfrm>
          <a:prstGeom prst="rect">
            <a:avLst/>
          </a:prstGeom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B179E02-76B8-458E-A587-61BEDE0EBA11}"/>
              </a:ext>
            </a:extLst>
          </p:cNvPr>
          <p:cNvSpPr/>
          <p:nvPr/>
        </p:nvSpPr>
        <p:spPr>
          <a:xfrm>
            <a:off x="391942" y="64936"/>
            <a:ext cx="4097746" cy="1189559"/>
          </a:xfrm>
          <a:prstGeom prst="wedgeRoundRectCallout">
            <a:avLst>
              <a:gd name="adj1" fmla="val 64745"/>
              <a:gd name="adj2" fmla="val -9901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申請者の方は    　　　　　どちらですか？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90A6934-1ED0-4FC3-8DC6-6415F031A4A6}"/>
              </a:ext>
            </a:extLst>
          </p:cNvPr>
          <p:cNvSpPr txBox="1">
            <a:spLocks/>
          </p:cNvSpPr>
          <p:nvPr/>
        </p:nvSpPr>
        <p:spPr>
          <a:xfrm>
            <a:off x="1313026" y="110729"/>
            <a:ext cx="243815" cy="2455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522BA22C-4A5B-41FB-895F-9BEDD6F00755}"/>
              </a:ext>
            </a:extLst>
          </p:cNvPr>
          <p:cNvSpPr txBox="1">
            <a:spLocks/>
          </p:cNvSpPr>
          <p:nvPr/>
        </p:nvSpPr>
        <p:spPr>
          <a:xfrm>
            <a:off x="1576107" y="111972"/>
            <a:ext cx="243815" cy="2455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フローチャート: 代替処理 57">
            <a:extLst>
              <a:ext uri="{FF2B5EF4-FFF2-40B4-BE49-F238E27FC236}">
                <a16:creationId xmlns:a16="http://schemas.microsoft.com/office/drawing/2014/main" id="{FFC9D4C7-F9D7-4DF5-B4CD-02F85C3FA2BF}"/>
              </a:ext>
            </a:extLst>
          </p:cNvPr>
          <p:cNvSpPr/>
          <p:nvPr/>
        </p:nvSpPr>
        <p:spPr>
          <a:xfrm>
            <a:off x="391941" y="4208071"/>
            <a:ext cx="552219" cy="23699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66" name="フローチャート: 代替処理 65">
            <a:extLst>
              <a:ext uri="{FF2B5EF4-FFF2-40B4-BE49-F238E27FC236}">
                <a16:creationId xmlns:a16="http://schemas.microsoft.com/office/drawing/2014/main" id="{3944E781-E93F-4B02-821F-7576B9D6FBBE}"/>
              </a:ext>
            </a:extLst>
          </p:cNvPr>
          <p:cNvSpPr/>
          <p:nvPr/>
        </p:nvSpPr>
        <p:spPr>
          <a:xfrm>
            <a:off x="5320302" y="7563447"/>
            <a:ext cx="506648" cy="23910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67" name="フローチャート: 代替処理 66">
            <a:extLst>
              <a:ext uri="{FF2B5EF4-FFF2-40B4-BE49-F238E27FC236}">
                <a16:creationId xmlns:a16="http://schemas.microsoft.com/office/drawing/2014/main" id="{76B084F7-55BE-472E-AFA7-75F06E6B4593}"/>
              </a:ext>
            </a:extLst>
          </p:cNvPr>
          <p:cNvSpPr/>
          <p:nvPr/>
        </p:nvSpPr>
        <p:spPr>
          <a:xfrm>
            <a:off x="5320302" y="8010360"/>
            <a:ext cx="506648" cy="23910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44" name="フローチャート: 代替処理 43">
            <a:extLst>
              <a:ext uri="{FF2B5EF4-FFF2-40B4-BE49-F238E27FC236}">
                <a16:creationId xmlns:a16="http://schemas.microsoft.com/office/drawing/2014/main" id="{1190C212-4E33-47CE-A29B-830C3CCFFB65}"/>
              </a:ext>
            </a:extLst>
          </p:cNvPr>
          <p:cNvSpPr/>
          <p:nvPr/>
        </p:nvSpPr>
        <p:spPr>
          <a:xfrm>
            <a:off x="3450185" y="4201879"/>
            <a:ext cx="552219" cy="23699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CF6D670A-1B96-408F-BB87-94BD6C571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741" y="46218"/>
            <a:ext cx="584550" cy="5920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5D4641-46DA-4E2C-9509-FCD910427EDA}"/>
              </a:ext>
            </a:extLst>
          </p:cNvPr>
          <p:cNvSpPr txBox="1"/>
          <p:nvPr/>
        </p:nvSpPr>
        <p:spPr>
          <a:xfrm>
            <a:off x="6276828" y="625442"/>
            <a:ext cx="827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ウラ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D2BD01A7-9B6D-4CEE-B746-D0DF1098EBD9}"/>
              </a:ext>
            </a:extLst>
          </p:cNvPr>
          <p:cNvSpPr/>
          <p:nvPr/>
        </p:nvSpPr>
        <p:spPr>
          <a:xfrm>
            <a:off x="3910485" y="8534015"/>
            <a:ext cx="2354942" cy="358403"/>
          </a:xfrm>
          <a:prstGeom prst="wedgeRoundRectCallout">
            <a:avLst>
              <a:gd name="adj1" fmla="val 18108"/>
              <a:gd name="adj2" fmla="val -112399"/>
              <a:gd name="adj3" fmla="val 16667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字幕 2">
            <a:extLst>
              <a:ext uri="{FF2B5EF4-FFF2-40B4-BE49-F238E27FC236}">
                <a16:creationId xmlns:a16="http://schemas.microsoft.com/office/drawing/2014/main" id="{885D7082-B942-4AD3-B378-E7F673F637A6}"/>
              </a:ext>
            </a:extLst>
          </p:cNvPr>
          <p:cNvSpPr txBox="1">
            <a:spLocks/>
          </p:cNvSpPr>
          <p:nvPr/>
        </p:nvSpPr>
        <p:spPr>
          <a:xfrm>
            <a:off x="3822776" y="8613344"/>
            <a:ext cx="2354942" cy="267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上記の 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「身分証明書」　例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参照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加算記号 13">
            <a:extLst>
              <a:ext uri="{FF2B5EF4-FFF2-40B4-BE49-F238E27FC236}">
                <a16:creationId xmlns:a16="http://schemas.microsoft.com/office/drawing/2014/main" id="{44AEB5D0-355C-4812-A891-96009FC51D7F}"/>
              </a:ext>
            </a:extLst>
          </p:cNvPr>
          <p:cNvSpPr/>
          <p:nvPr/>
        </p:nvSpPr>
        <p:spPr>
          <a:xfrm>
            <a:off x="3156910" y="2908063"/>
            <a:ext cx="450332" cy="4099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加算記号 53">
            <a:extLst>
              <a:ext uri="{FF2B5EF4-FFF2-40B4-BE49-F238E27FC236}">
                <a16:creationId xmlns:a16="http://schemas.microsoft.com/office/drawing/2014/main" id="{F4B4A315-1C18-4DFE-9A3D-DA2932B2C445}"/>
              </a:ext>
            </a:extLst>
          </p:cNvPr>
          <p:cNvSpPr/>
          <p:nvPr/>
        </p:nvSpPr>
        <p:spPr>
          <a:xfrm>
            <a:off x="3159013" y="7820357"/>
            <a:ext cx="450332" cy="4099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加算記号 56">
            <a:extLst>
              <a:ext uri="{FF2B5EF4-FFF2-40B4-BE49-F238E27FC236}">
                <a16:creationId xmlns:a16="http://schemas.microsoft.com/office/drawing/2014/main" id="{8F538E4B-71F1-4085-8AE5-AEDA1682378F}"/>
              </a:ext>
            </a:extLst>
          </p:cNvPr>
          <p:cNvSpPr/>
          <p:nvPr/>
        </p:nvSpPr>
        <p:spPr>
          <a:xfrm>
            <a:off x="3165852" y="8624475"/>
            <a:ext cx="450332" cy="4099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E5149E8-8D70-42F2-A119-72F6EF34AD54}"/>
              </a:ext>
            </a:extLst>
          </p:cNvPr>
          <p:cNvSpPr txBox="1"/>
          <p:nvPr/>
        </p:nvSpPr>
        <p:spPr>
          <a:xfrm>
            <a:off x="1276510" y="2001780"/>
            <a:ext cx="20427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受給者本人</a:t>
            </a:r>
            <a:r>
              <a:rPr lang="ja-JP" altLang="en-US" sz="13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以下のいずれか１点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E37F923-A51F-4624-ACAF-CF7B4DD4D946}"/>
              </a:ext>
            </a:extLst>
          </p:cNvPr>
          <p:cNvSpPr txBox="1"/>
          <p:nvPr/>
        </p:nvSpPr>
        <p:spPr>
          <a:xfrm>
            <a:off x="4437330" y="1991774"/>
            <a:ext cx="2573521" cy="384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受給者本人</a:t>
            </a:r>
            <a:r>
              <a:rPr lang="ja-JP" altLang="en-US" sz="13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の身分証明書</a:t>
            </a:r>
            <a:endParaRPr lang="en-US" altLang="ja-JP" sz="13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（受給者が</a:t>
            </a:r>
            <a:r>
              <a:rPr lang="en-US" altLang="ja-JP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9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歳未満の場合は保護者）</a:t>
            </a:r>
            <a:endParaRPr lang="en-US" altLang="ja-JP" sz="9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815EA5F-7ACF-45F6-B9A6-849C45D5E3D7}"/>
              </a:ext>
            </a:extLst>
          </p:cNvPr>
          <p:cNvSpPr txBox="1"/>
          <p:nvPr/>
        </p:nvSpPr>
        <p:spPr>
          <a:xfrm>
            <a:off x="4569110" y="7033476"/>
            <a:ext cx="2009037" cy="183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600"/>
              </a:lnSpc>
            </a:pPr>
            <a:r>
              <a:rPr lang="ja-JP" altLang="en-US" sz="13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代理人</a:t>
            </a: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の身分証明書</a:t>
            </a:r>
            <a:endParaRPr lang="en-US" altLang="ja-JP" sz="13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C9176744-B2A0-4BE6-8E96-38164782C900}"/>
              </a:ext>
            </a:extLst>
          </p:cNvPr>
          <p:cNvSpPr/>
          <p:nvPr/>
        </p:nvSpPr>
        <p:spPr>
          <a:xfrm>
            <a:off x="254390" y="6922353"/>
            <a:ext cx="1042830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1C228C23-114B-435F-A6D9-4950EFC09BCA}"/>
              </a:ext>
            </a:extLst>
          </p:cNvPr>
          <p:cNvSpPr/>
          <p:nvPr/>
        </p:nvSpPr>
        <p:spPr>
          <a:xfrm>
            <a:off x="3480989" y="6912718"/>
            <a:ext cx="1042830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61" name="タイトル 1">
            <a:extLst>
              <a:ext uri="{FF2B5EF4-FFF2-40B4-BE49-F238E27FC236}">
                <a16:creationId xmlns:a16="http://schemas.microsoft.com/office/drawing/2014/main" id="{696366DF-5CFD-4EFB-B338-57A9D74F3D4B}"/>
              </a:ext>
            </a:extLst>
          </p:cNvPr>
          <p:cNvSpPr txBox="1">
            <a:spLocks/>
          </p:cNvSpPr>
          <p:nvPr/>
        </p:nvSpPr>
        <p:spPr>
          <a:xfrm>
            <a:off x="1669573" y="419301"/>
            <a:ext cx="243815" cy="2269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B4703D45-CC40-4FAF-AC78-65A51735CE69}"/>
              </a:ext>
            </a:extLst>
          </p:cNvPr>
          <p:cNvSpPr txBox="1">
            <a:spLocks/>
          </p:cNvSpPr>
          <p:nvPr/>
        </p:nvSpPr>
        <p:spPr>
          <a:xfrm>
            <a:off x="1661257" y="712009"/>
            <a:ext cx="243815" cy="2427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AEC3FAC-1474-429C-84A7-A981F185BB29}"/>
              </a:ext>
            </a:extLst>
          </p:cNvPr>
          <p:cNvSpPr txBox="1"/>
          <p:nvPr/>
        </p:nvSpPr>
        <p:spPr>
          <a:xfrm>
            <a:off x="1883283" y="408481"/>
            <a:ext cx="6519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の方は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8254F29C-90F0-404C-B2A8-28A0CED40164}"/>
              </a:ext>
            </a:extLst>
          </p:cNvPr>
          <p:cNvSpPr/>
          <p:nvPr/>
        </p:nvSpPr>
        <p:spPr>
          <a:xfrm>
            <a:off x="2374091" y="415680"/>
            <a:ext cx="1097439" cy="2269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・２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B7F6CA74-C328-4AAC-9EDC-51A705AC5467}"/>
              </a:ext>
            </a:extLst>
          </p:cNvPr>
          <p:cNvSpPr/>
          <p:nvPr/>
        </p:nvSpPr>
        <p:spPr>
          <a:xfrm>
            <a:off x="2374091" y="712218"/>
            <a:ext cx="1256232" cy="2269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・２・３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9170537-7F24-49D0-8A1A-4F19662B2101}"/>
              </a:ext>
            </a:extLst>
          </p:cNvPr>
          <p:cNvSpPr txBox="1"/>
          <p:nvPr/>
        </p:nvSpPr>
        <p:spPr>
          <a:xfrm>
            <a:off x="1886953" y="717873"/>
            <a:ext cx="56973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の方は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DD9B534-722A-44F1-9C50-ADE27B382E10}"/>
              </a:ext>
            </a:extLst>
          </p:cNvPr>
          <p:cNvSpPr txBox="1"/>
          <p:nvPr/>
        </p:nvSpPr>
        <p:spPr>
          <a:xfrm>
            <a:off x="3624404" y="706300"/>
            <a:ext cx="7720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が必要です。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5BB033F-586D-43F0-AC05-9F6CAE0D09DB}"/>
              </a:ext>
            </a:extLst>
          </p:cNvPr>
          <p:cNvSpPr txBox="1"/>
          <p:nvPr/>
        </p:nvSpPr>
        <p:spPr>
          <a:xfrm>
            <a:off x="1321083" y="6928885"/>
            <a:ext cx="20427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受給者本人</a:t>
            </a:r>
            <a:r>
              <a:rPr lang="ja-JP" altLang="en-US" sz="13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以下のいずれか１点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A1F02D96-D434-4670-9C5D-77CB884BC646}"/>
              </a:ext>
            </a:extLst>
          </p:cNvPr>
          <p:cNvSpPr/>
          <p:nvPr/>
        </p:nvSpPr>
        <p:spPr>
          <a:xfrm>
            <a:off x="751158" y="9089770"/>
            <a:ext cx="1138489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３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フローチャート: 代替処理 76">
            <a:extLst>
              <a:ext uri="{FF2B5EF4-FFF2-40B4-BE49-F238E27FC236}">
                <a16:creationId xmlns:a16="http://schemas.microsoft.com/office/drawing/2014/main" id="{A902CA99-C1F7-435D-86FB-2F9400A9AF9C}"/>
              </a:ext>
            </a:extLst>
          </p:cNvPr>
          <p:cNvSpPr/>
          <p:nvPr/>
        </p:nvSpPr>
        <p:spPr>
          <a:xfrm>
            <a:off x="5297518" y="2695155"/>
            <a:ext cx="552219" cy="23699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79" name="フローチャート: 代替処理 78">
            <a:extLst>
              <a:ext uri="{FF2B5EF4-FFF2-40B4-BE49-F238E27FC236}">
                <a16:creationId xmlns:a16="http://schemas.microsoft.com/office/drawing/2014/main" id="{1F977970-52C0-4F8E-A5B7-3483FD12C06A}"/>
              </a:ext>
            </a:extLst>
          </p:cNvPr>
          <p:cNvSpPr/>
          <p:nvPr/>
        </p:nvSpPr>
        <p:spPr>
          <a:xfrm>
            <a:off x="5297517" y="3071426"/>
            <a:ext cx="552219" cy="23699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81" name="字幕 2">
            <a:extLst>
              <a:ext uri="{FF2B5EF4-FFF2-40B4-BE49-F238E27FC236}">
                <a16:creationId xmlns:a16="http://schemas.microsoft.com/office/drawing/2014/main" id="{AC51B279-A99B-4464-A334-DE7A36D21D7C}"/>
              </a:ext>
            </a:extLst>
          </p:cNvPr>
          <p:cNvSpPr txBox="1">
            <a:spLocks/>
          </p:cNvSpPr>
          <p:nvPr/>
        </p:nvSpPr>
        <p:spPr>
          <a:xfrm>
            <a:off x="404899" y="7548206"/>
            <a:ext cx="2674344" cy="1037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個人番号カード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（裏</a:t>
            </a:r>
            <a:r>
              <a:rPr lang="ja-JP" altLang="en-US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：番号がある面</a:t>
            </a:r>
            <a:r>
              <a:rPr lang="ja-JP" altLang="ja-JP" sz="11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l">
              <a:lnSpc>
                <a:spcPts val="1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個人番号が記載された住民票・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　</a:t>
            </a:r>
            <a:endParaRPr lang="en-US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住民票記載事項証明書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個人番号通知カード</a:t>
            </a:r>
            <a:endParaRPr lang="en-US" altLang="ja-JP" sz="1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（記載事項に変更がない場合に限る）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83A41EA-CE54-4B76-99C3-067DE29C69AA}"/>
              </a:ext>
            </a:extLst>
          </p:cNvPr>
          <p:cNvSpPr txBox="1"/>
          <p:nvPr/>
        </p:nvSpPr>
        <p:spPr>
          <a:xfrm>
            <a:off x="238143" y="6612499"/>
            <a:ext cx="65708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「任意代理人」　の方は、申請書</a:t>
            </a:r>
            <a:r>
              <a:rPr lang="en-US" altLang="ja-JP" sz="13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3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枚目 「世帯調書」 の委任状欄 に氏名等を記載してください。</a:t>
            </a:r>
            <a:endParaRPr lang="en-US" altLang="ja-JP" sz="13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8D9044C-76E7-44F8-9F1D-2BA2C3759CAB}"/>
              </a:ext>
            </a:extLst>
          </p:cNvPr>
          <p:cNvSpPr txBox="1"/>
          <p:nvPr/>
        </p:nvSpPr>
        <p:spPr>
          <a:xfrm>
            <a:off x="461166" y="1001108"/>
            <a:ext cx="41209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窓口申請の方は提示、郵送申請の方はコピーを添付してください。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9785C3F-B053-4D4C-9DDC-A21536B1B8EF}"/>
              </a:ext>
            </a:extLst>
          </p:cNvPr>
          <p:cNvSpPr/>
          <p:nvPr/>
        </p:nvSpPr>
        <p:spPr>
          <a:xfrm>
            <a:off x="2535189" y="3779843"/>
            <a:ext cx="1624776" cy="33964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「身分証明書」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9740E255-25C2-4B3D-BE7E-197DC2432A63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96416" y="3390073"/>
            <a:ext cx="1377211" cy="451539"/>
          </a:xfrm>
          <a:prstGeom prst="bentConnector3">
            <a:avLst>
              <a:gd name="adj1" fmla="val 131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67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1073</Words>
  <Application>Microsoft Office PowerPoint</Application>
  <PresentationFormat>A4 210 x 297 mm</PresentationFormat>
  <Paragraphs>122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2024-06-25T08:00:34Z</dcterms:created>
  <dcterms:modified xsi:type="dcterms:W3CDTF">2024-06-25T08:00:37Z</dcterms:modified>
</cp:coreProperties>
</file>